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comment1.xml" ContentType="application/vnd.openxmlformats-officedocument.presentationml.comment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1.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7" r:id="rId6"/>
    <p:sldMasterId id="2147483699" r:id="rId7"/>
  </p:sldMasterIdLst>
  <p:notesMasterIdLst>
    <p:notesMasterId r:id="rId148"/>
  </p:notesMasterIdLst>
  <p:sldIdLst>
    <p:sldId id="2134804272" r:id="rId8"/>
    <p:sldId id="2134804282" r:id="rId9"/>
    <p:sldId id="2134804281" r:id="rId10"/>
    <p:sldId id="2134804325" r:id="rId11"/>
    <p:sldId id="4403" r:id="rId12"/>
    <p:sldId id="4428" r:id="rId13"/>
    <p:sldId id="879" r:id="rId14"/>
    <p:sldId id="4396" r:id="rId15"/>
    <p:sldId id="2134804271" r:id="rId16"/>
    <p:sldId id="2134804341" r:id="rId17"/>
    <p:sldId id="2134804323" r:id="rId18"/>
    <p:sldId id="2134804326" r:id="rId19"/>
    <p:sldId id="2134804283" r:id="rId20"/>
    <p:sldId id="2134804284" r:id="rId21"/>
    <p:sldId id="4434" r:id="rId22"/>
    <p:sldId id="2134804232" r:id="rId23"/>
    <p:sldId id="4486" r:id="rId24"/>
    <p:sldId id="258" r:id="rId25"/>
    <p:sldId id="4533" r:id="rId26"/>
    <p:sldId id="2134804327" r:id="rId27"/>
    <p:sldId id="2134804328" r:id="rId28"/>
    <p:sldId id="2134804329" r:id="rId29"/>
    <p:sldId id="2134804330" r:id="rId30"/>
    <p:sldId id="2134804331" r:id="rId31"/>
    <p:sldId id="2134804286" r:id="rId32"/>
    <p:sldId id="2134804332" r:id="rId33"/>
    <p:sldId id="256" r:id="rId34"/>
    <p:sldId id="2134804234" r:id="rId35"/>
    <p:sldId id="2134804235" r:id="rId36"/>
    <p:sldId id="263" r:id="rId37"/>
    <p:sldId id="2134804342" r:id="rId38"/>
    <p:sldId id="4411" r:id="rId39"/>
    <p:sldId id="2134804343" r:id="rId40"/>
    <p:sldId id="2134804324" r:id="rId41"/>
    <p:sldId id="4465" r:id="rId42"/>
    <p:sldId id="2134804227" r:id="rId43"/>
    <p:sldId id="2134804344" r:id="rId44"/>
    <p:sldId id="2134804270" r:id="rId45"/>
    <p:sldId id="2134804275" r:id="rId46"/>
    <p:sldId id="2134804257" r:id="rId47"/>
    <p:sldId id="1881" r:id="rId48"/>
    <p:sldId id="4578" r:id="rId49"/>
    <p:sldId id="4414" r:id="rId50"/>
    <p:sldId id="2134804345" r:id="rId51"/>
    <p:sldId id="2134804244" r:id="rId52"/>
    <p:sldId id="4508" r:id="rId53"/>
    <p:sldId id="2134804359" r:id="rId54"/>
    <p:sldId id="4553" r:id="rId55"/>
    <p:sldId id="2134804346" r:id="rId56"/>
    <p:sldId id="4418" r:id="rId57"/>
    <p:sldId id="2134804223" r:id="rId58"/>
    <p:sldId id="2134804236" r:id="rId59"/>
    <p:sldId id="4510" r:id="rId60"/>
    <p:sldId id="2134804258" r:id="rId61"/>
    <p:sldId id="2134804347" r:id="rId62"/>
    <p:sldId id="4559" r:id="rId63"/>
    <p:sldId id="4619" r:id="rId64"/>
    <p:sldId id="2134804268" r:id="rId65"/>
    <p:sldId id="2134804290" r:id="rId66"/>
    <p:sldId id="4377" r:id="rId67"/>
    <p:sldId id="2134804360" r:id="rId68"/>
    <p:sldId id="4429" r:id="rId69"/>
    <p:sldId id="2134804259" r:id="rId70"/>
    <p:sldId id="4427" r:id="rId71"/>
    <p:sldId id="2134804276" r:id="rId72"/>
    <p:sldId id="4572" r:id="rId73"/>
    <p:sldId id="2134804288" r:id="rId74"/>
    <p:sldId id="2134804308" r:id="rId75"/>
    <p:sldId id="4423" r:id="rId76"/>
    <p:sldId id="2134804349" r:id="rId77"/>
    <p:sldId id="2134804260" r:id="rId78"/>
    <p:sldId id="4484" r:id="rId79"/>
    <p:sldId id="4606" r:id="rId80"/>
    <p:sldId id="4464" r:id="rId81"/>
    <p:sldId id="4453" r:id="rId82"/>
    <p:sldId id="4505" r:id="rId83"/>
    <p:sldId id="4328" r:id="rId84"/>
    <p:sldId id="4443" r:id="rId85"/>
    <p:sldId id="4449" r:id="rId86"/>
    <p:sldId id="2134804348" r:id="rId87"/>
    <p:sldId id="2134804316" r:id="rId88"/>
    <p:sldId id="2134804245" r:id="rId89"/>
    <p:sldId id="2134804350" r:id="rId90"/>
    <p:sldId id="2134804291" r:id="rId91"/>
    <p:sldId id="4312" r:id="rId92"/>
    <p:sldId id="2134804335" r:id="rId93"/>
    <p:sldId id="4415" r:id="rId94"/>
    <p:sldId id="4526" r:id="rId95"/>
    <p:sldId id="2134804351" r:id="rId96"/>
    <p:sldId id="2134804352" r:id="rId97"/>
    <p:sldId id="2134804353" r:id="rId98"/>
    <p:sldId id="4582" r:id="rId99"/>
    <p:sldId id="4581" r:id="rId100"/>
    <p:sldId id="2134804303" r:id="rId101"/>
    <p:sldId id="2134804363" r:id="rId102"/>
    <p:sldId id="4503" r:id="rId103"/>
    <p:sldId id="2134804278" r:id="rId104"/>
    <p:sldId id="2134804338" r:id="rId105"/>
    <p:sldId id="2134804364" r:id="rId106"/>
    <p:sldId id="2134804279" r:id="rId107"/>
    <p:sldId id="4588" r:id="rId108"/>
    <p:sldId id="4589" r:id="rId109"/>
    <p:sldId id="4500" r:id="rId110"/>
    <p:sldId id="875" r:id="rId111"/>
    <p:sldId id="4402" r:id="rId112"/>
    <p:sldId id="2134804274" r:id="rId113"/>
    <p:sldId id="2134804305" r:id="rId114"/>
    <p:sldId id="2134804365" r:id="rId115"/>
    <p:sldId id="2134804253" r:id="rId116"/>
    <p:sldId id="2134804354" r:id="rId117"/>
    <p:sldId id="2134804289" r:id="rId118"/>
    <p:sldId id="2134804242" r:id="rId119"/>
    <p:sldId id="2134804336" r:id="rId120"/>
    <p:sldId id="2134804294" r:id="rId121"/>
    <p:sldId id="2134804228" r:id="rId122"/>
    <p:sldId id="4550" r:id="rId123"/>
    <p:sldId id="4548" r:id="rId124"/>
    <p:sldId id="4599" r:id="rId125"/>
    <p:sldId id="2134804273" r:id="rId126"/>
    <p:sldId id="4591" r:id="rId127"/>
    <p:sldId id="2134804263" r:id="rId128"/>
    <p:sldId id="2134804262" r:id="rId129"/>
    <p:sldId id="4611" r:id="rId130"/>
    <p:sldId id="4625" r:id="rId131"/>
    <p:sldId id="2134804356" r:id="rId132"/>
    <p:sldId id="2134804255" r:id="rId133"/>
    <p:sldId id="2134804355" r:id="rId134"/>
    <p:sldId id="2134804292" r:id="rId135"/>
    <p:sldId id="4497" r:id="rId136"/>
    <p:sldId id="2134804357" r:id="rId137"/>
    <p:sldId id="2134804358" r:id="rId138"/>
    <p:sldId id="2134804287" r:id="rId139"/>
    <p:sldId id="4438" r:id="rId140"/>
    <p:sldId id="2134804333" r:id="rId141"/>
    <p:sldId id="4444" r:id="rId142"/>
    <p:sldId id="2134804337" r:id="rId143"/>
    <p:sldId id="4446" r:id="rId144"/>
    <p:sldId id="2134804334" r:id="rId145"/>
    <p:sldId id="4506" r:id="rId146"/>
    <p:sldId id="2134804243" r:id="rId147"/>
  </p:sldIdLst>
  <p:sldSz cx="12192000" cy="6858000"/>
  <p:notesSz cx="6864350"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1" name="Katia Bonga" initials="KB" lastIdx="150" clrIdx="0">
    <p:extLst>
      <p:ext uri="{19B8F6BF-5375-455C-9EA6-DF929625EA0E}">
        <p15:presenceInfo xmlns:p15="http://schemas.microsoft.com/office/powerpoint/2012/main" userId="S::Bonga@wbcsd.org::5e24d649-f790-44c8-b336-b53f1207ffb2" providerId="AD"/>
      </p:ext>
    </p:extLst>
  </p:cmAuthor>
  <p:cmAuthor id="8" name="Isabel Hoffmann" initials="IH" lastIdx="31" clrIdx="7">
    <p:extLst>
      <p:ext uri="{19B8F6BF-5375-455C-9EA6-DF929625EA0E}">
        <p15:presenceInfo xmlns:p15="http://schemas.microsoft.com/office/powerpoint/2012/main" userId="S::isabel.hoffmann@capitalscoalition.org::c2405fd7-2932-4b55-94b3-c13902532598"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9" name="Stephanie" initials="S" lastIdx="11" clrIdx="8">
    <p:extLst>
      <p:ext uri="{19B8F6BF-5375-455C-9EA6-DF929625EA0E}">
        <p15:presenceInfo xmlns:p15="http://schemas.microsoft.com/office/powerpoint/2012/main" userId="Stephanie" providerId="None"/>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57" clrIdx="3">
    <p:extLst>
      <p:ext uri="{19B8F6BF-5375-455C-9EA6-DF929625EA0E}">
        <p15:presenceInfo xmlns:p15="http://schemas.microsoft.com/office/powerpoint/2012/main" userId="Stephanie Hime" providerId="None"/>
      </p:ext>
    </p:extLst>
  </p:cmAuthor>
  <p:cmAuthor id="5" name="Ryan Twyford" initials="RT [2]" lastIdx="5"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9" clrIdx="5">
    <p:extLst>
      <p:ext uri="{19B8F6BF-5375-455C-9EA6-DF929625EA0E}">
        <p15:presenceInfo xmlns:p15="http://schemas.microsoft.com/office/powerpoint/2012/main" userId="9d23d9ba962f2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6E3"/>
    <a:srgbClr val="BBD151"/>
    <a:srgbClr val="23BAED"/>
    <a:srgbClr val="595959"/>
    <a:srgbClr val="AFABAB"/>
    <a:srgbClr val="00D400"/>
    <a:srgbClr val="21BBEF"/>
    <a:srgbClr val="FCA904"/>
    <a:srgbClr val="EAEF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9C657B-6303-BA7F-19A5-6527A3075B3E}" v="211" dt="2020-12-07T12:58:53.062"/>
    <p1510:client id="{B5D547DE-6282-4977-9156-513953E8F0DC}" v="1" dt="2020-12-07T13:06:54.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49" autoAdjust="0"/>
    <p:restoredTop sz="95433" autoAdjust="0"/>
  </p:normalViewPr>
  <p:slideViewPr>
    <p:cSldViewPr snapToGrid="0">
      <p:cViewPr varScale="1">
        <p:scale>
          <a:sx n="67" d="100"/>
          <a:sy n="67" d="100"/>
        </p:scale>
        <p:origin x="548" y="40"/>
      </p:cViewPr>
      <p:guideLst>
        <p:guide orient="horz" pos="2160"/>
        <p:guide pos="3840"/>
      </p:guideLst>
    </p:cSldViewPr>
  </p:slideViewPr>
  <p:notesTextViewPr>
    <p:cViewPr>
      <p:scale>
        <a:sx n="1" d="1"/>
        <a:sy n="1" d="1"/>
      </p:scale>
      <p:origin x="0" y="0"/>
    </p:cViewPr>
  </p:notesTextViewPr>
  <p:sorterViewPr>
    <p:cViewPr>
      <p:scale>
        <a:sx n="100" d="100"/>
        <a:sy n="100" d="100"/>
      </p:scale>
      <p:origin x="0" y="-1452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commentAuthors" Target="commentAuthors.xml"/><Relationship Id="rId5" Type="http://schemas.openxmlformats.org/officeDocument/2006/relationships/slideMaster" Target="slideMasters/slideMaster2.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presProps" Target="presProps.xml"/><Relationship Id="rId155" Type="http://schemas.microsoft.com/office/2015/10/relationships/revisionInfo" Target="revisionInfo.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tableStyles" Target="tableStyle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microsoft.com/office/2016/11/relationships/changesInfo" Target="changesInfos/changesInfo1.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littleblueresearch.onmicrosoft.com" userId="6858e115-b1dd-49cc-9a9e-953eb7212ff6" providerId="ADAL" clId="{0556D9A4-D01A-4494-9779-6D09D74EB530}"/>
    <pc:docChg chg="custSel addSld delSld modSld sldOrd delMainMaster">
      <pc:chgData name="stephanie@littleblueresearch.onmicrosoft.com" userId="6858e115-b1dd-49cc-9a9e-953eb7212ff6" providerId="ADAL" clId="{0556D9A4-D01A-4494-9779-6D09D74EB530}" dt="2020-12-06T16:30:35.647" v="349"/>
      <pc:docMkLst>
        <pc:docMk/>
      </pc:docMkLst>
      <pc:sldChg chg="mod modShow">
        <pc:chgData name="stephanie@littleblueresearch.onmicrosoft.com" userId="6858e115-b1dd-49cc-9a9e-953eb7212ff6" providerId="ADAL" clId="{0556D9A4-D01A-4494-9779-6D09D74EB530}" dt="2020-12-05T14:13:26.029" v="3" actId="729"/>
        <pc:sldMkLst>
          <pc:docMk/>
          <pc:sldMk cId="779107203" sldId="263"/>
        </pc:sldMkLst>
      </pc:sldChg>
      <pc:sldChg chg="modAnim">
        <pc:chgData name="stephanie@littleblueresearch.onmicrosoft.com" userId="6858e115-b1dd-49cc-9a9e-953eb7212ff6" providerId="ADAL" clId="{0556D9A4-D01A-4494-9779-6D09D74EB530}" dt="2020-12-05T15:13:48.165" v="317"/>
        <pc:sldMkLst>
          <pc:docMk/>
          <pc:sldMk cId="1729010818" sldId="875"/>
        </pc:sldMkLst>
      </pc:sldChg>
      <pc:sldChg chg="del">
        <pc:chgData name="stephanie@littleblueresearch.onmicrosoft.com" userId="6858e115-b1dd-49cc-9a9e-953eb7212ff6" providerId="ADAL" clId="{0556D9A4-D01A-4494-9779-6D09D74EB530}" dt="2020-12-05T14:18:10.726" v="31" actId="47"/>
        <pc:sldMkLst>
          <pc:docMk/>
          <pc:sldMk cId="2897258233" sldId="984"/>
        </pc:sldMkLst>
      </pc:sldChg>
      <pc:sldChg chg="del">
        <pc:chgData name="stephanie@littleblueresearch.onmicrosoft.com" userId="6858e115-b1dd-49cc-9a9e-953eb7212ff6" providerId="ADAL" clId="{0556D9A4-D01A-4494-9779-6D09D74EB530}" dt="2020-12-05T14:18:11.616" v="32" actId="47"/>
        <pc:sldMkLst>
          <pc:docMk/>
          <pc:sldMk cId="2837982547" sldId="993"/>
        </pc:sldMkLst>
      </pc:sldChg>
      <pc:sldChg chg="modAnim">
        <pc:chgData name="stephanie@littleblueresearch.onmicrosoft.com" userId="6858e115-b1dd-49cc-9a9e-953eb7212ff6" providerId="ADAL" clId="{0556D9A4-D01A-4494-9779-6D09D74EB530}" dt="2020-12-05T15:08:35.688" v="270"/>
        <pc:sldMkLst>
          <pc:docMk/>
          <pc:sldMk cId="3661138322" sldId="1881"/>
        </pc:sldMkLst>
      </pc:sldChg>
      <pc:sldChg chg="modAnim">
        <pc:chgData name="stephanie@littleblueresearch.onmicrosoft.com" userId="6858e115-b1dd-49cc-9a9e-953eb7212ff6" providerId="ADAL" clId="{0556D9A4-D01A-4494-9779-6D09D74EB530}" dt="2020-12-05T15:11:45.234" v="299"/>
        <pc:sldMkLst>
          <pc:docMk/>
          <pc:sldMk cId="2944090394" sldId="4328"/>
        </pc:sldMkLst>
      </pc:sldChg>
      <pc:sldChg chg="modAnim">
        <pc:chgData name="stephanie@littleblueresearch.onmicrosoft.com" userId="6858e115-b1dd-49cc-9a9e-953eb7212ff6" providerId="ADAL" clId="{0556D9A4-D01A-4494-9779-6D09D74EB530}" dt="2020-12-05T15:10:13.316" v="285"/>
        <pc:sldMkLst>
          <pc:docMk/>
          <pc:sldMk cId="4105340486" sldId="4377"/>
        </pc:sldMkLst>
      </pc:sldChg>
      <pc:sldChg chg="modSp mod modAnim">
        <pc:chgData name="stephanie@littleblueresearch.onmicrosoft.com" userId="6858e115-b1dd-49cc-9a9e-953eb7212ff6" providerId="ADAL" clId="{0556D9A4-D01A-4494-9779-6D09D74EB530}" dt="2020-12-05T15:13:36.806" v="315"/>
        <pc:sldMkLst>
          <pc:docMk/>
          <pc:sldMk cId="3680834342" sldId="4402"/>
        </pc:sldMkLst>
        <pc:grpChg chg="mod">
          <ac:chgData name="stephanie@littleblueresearch.onmicrosoft.com" userId="6858e115-b1dd-49cc-9a9e-953eb7212ff6" providerId="ADAL" clId="{0556D9A4-D01A-4494-9779-6D09D74EB530}" dt="2020-12-05T15:13:21.720" v="314" actId="1076"/>
          <ac:grpSpMkLst>
            <pc:docMk/>
            <pc:sldMk cId="3680834342" sldId="4402"/>
            <ac:grpSpMk id="9" creationId="{42E6F91A-168D-4E65-9753-7D646D40DC0E}"/>
          </ac:grpSpMkLst>
        </pc:grpChg>
      </pc:sldChg>
      <pc:sldChg chg="del">
        <pc:chgData name="stephanie@littleblueresearch.onmicrosoft.com" userId="6858e115-b1dd-49cc-9a9e-953eb7212ff6" providerId="ADAL" clId="{0556D9A4-D01A-4494-9779-6D09D74EB530}" dt="2020-12-05T15:19:42.801" v="344" actId="47"/>
        <pc:sldMkLst>
          <pc:docMk/>
          <pc:sldMk cId="3593523055" sldId="4410"/>
        </pc:sldMkLst>
      </pc:sldChg>
      <pc:sldChg chg="modAnim">
        <pc:chgData name="stephanie@littleblueresearch.onmicrosoft.com" userId="6858e115-b1dd-49cc-9a9e-953eb7212ff6" providerId="ADAL" clId="{0556D9A4-D01A-4494-9779-6D09D74EB530}" dt="2020-12-05T15:08:02.034" v="266"/>
        <pc:sldMkLst>
          <pc:docMk/>
          <pc:sldMk cId="3846306157" sldId="4411"/>
        </pc:sldMkLst>
      </pc:sldChg>
      <pc:sldChg chg="modAnim">
        <pc:chgData name="stephanie@littleblueresearch.onmicrosoft.com" userId="6858e115-b1dd-49cc-9a9e-953eb7212ff6" providerId="ADAL" clId="{0556D9A4-D01A-4494-9779-6D09D74EB530}" dt="2020-12-05T15:08:43.965" v="272"/>
        <pc:sldMkLst>
          <pc:docMk/>
          <pc:sldMk cId="433230480" sldId="4414"/>
        </pc:sldMkLst>
      </pc:sldChg>
      <pc:sldChg chg="modAnim">
        <pc:chgData name="stephanie@littleblueresearch.onmicrosoft.com" userId="6858e115-b1dd-49cc-9a9e-953eb7212ff6" providerId="ADAL" clId="{0556D9A4-D01A-4494-9779-6D09D74EB530}" dt="2020-12-05T15:09:03.419" v="274"/>
        <pc:sldMkLst>
          <pc:docMk/>
          <pc:sldMk cId="2442154358" sldId="4418"/>
        </pc:sldMkLst>
      </pc:sldChg>
      <pc:sldChg chg="mod modShow">
        <pc:chgData name="stephanie@littleblueresearch.onmicrosoft.com" userId="6858e115-b1dd-49cc-9a9e-953eb7212ff6" providerId="ADAL" clId="{0556D9A4-D01A-4494-9779-6D09D74EB530}" dt="2020-12-05T14:17:15.636" v="20" actId="729"/>
        <pc:sldMkLst>
          <pc:docMk/>
          <pc:sldMk cId="1595568400" sldId="4423"/>
        </pc:sldMkLst>
      </pc:sldChg>
      <pc:sldChg chg="modAnim">
        <pc:chgData name="stephanie@littleblueresearch.onmicrosoft.com" userId="6858e115-b1dd-49cc-9a9e-953eb7212ff6" providerId="ADAL" clId="{0556D9A4-D01A-4494-9779-6D09D74EB530}" dt="2020-12-05T15:21:13.139" v="347"/>
        <pc:sldMkLst>
          <pc:docMk/>
          <pc:sldMk cId="3939974634" sldId="4427"/>
        </pc:sldMkLst>
      </pc:sldChg>
      <pc:sldChg chg="modAnim">
        <pc:chgData name="stephanie@littleblueresearch.onmicrosoft.com" userId="6858e115-b1dd-49cc-9a9e-953eb7212ff6" providerId="ADAL" clId="{0556D9A4-D01A-4494-9779-6D09D74EB530}" dt="2020-12-05T15:10:19.781" v="286"/>
        <pc:sldMkLst>
          <pc:docMk/>
          <pc:sldMk cId="384060473" sldId="4429"/>
        </pc:sldMkLst>
      </pc:sldChg>
      <pc:sldChg chg="modAnim">
        <pc:chgData name="stephanie@littleblueresearch.onmicrosoft.com" userId="6858e115-b1dd-49cc-9a9e-953eb7212ff6" providerId="ADAL" clId="{0556D9A4-D01A-4494-9779-6D09D74EB530}" dt="2020-12-05T15:11:23.108" v="295"/>
        <pc:sldMkLst>
          <pc:docMk/>
          <pc:sldMk cId="3767574111" sldId="4453"/>
        </pc:sldMkLst>
      </pc:sldChg>
      <pc:sldChg chg="modAnim">
        <pc:chgData name="stephanie@littleblueresearch.onmicrosoft.com" userId="6858e115-b1dd-49cc-9a9e-953eb7212ff6" providerId="ADAL" clId="{0556D9A4-D01A-4494-9779-6D09D74EB530}" dt="2020-12-05T15:11:08.618" v="293"/>
        <pc:sldMkLst>
          <pc:docMk/>
          <pc:sldMk cId="1855356675" sldId="4464"/>
        </pc:sldMkLst>
      </pc:sldChg>
      <pc:sldChg chg="mod modShow">
        <pc:chgData name="stephanie@littleblueresearch.onmicrosoft.com" userId="6858e115-b1dd-49cc-9a9e-953eb7212ff6" providerId="ADAL" clId="{0556D9A4-D01A-4494-9779-6D09D74EB530}" dt="2020-12-05T14:13:58.262" v="5" actId="729"/>
        <pc:sldMkLst>
          <pc:docMk/>
          <pc:sldMk cId="1560995076" sldId="4465"/>
        </pc:sldMkLst>
      </pc:sldChg>
      <pc:sldChg chg="modAnim">
        <pc:chgData name="stephanie@littleblueresearch.onmicrosoft.com" userId="6858e115-b1dd-49cc-9a9e-953eb7212ff6" providerId="ADAL" clId="{0556D9A4-D01A-4494-9779-6D09D74EB530}" dt="2020-12-05T15:11:03.735" v="292"/>
        <pc:sldMkLst>
          <pc:docMk/>
          <pc:sldMk cId="1948458032" sldId="4484"/>
        </pc:sldMkLst>
      </pc:sldChg>
      <pc:sldChg chg="modAnim">
        <pc:chgData name="stephanie@littleblueresearch.onmicrosoft.com" userId="6858e115-b1dd-49cc-9a9e-953eb7212ff6" providerId="ADAL" clId="{0556D9A4-D01A-4494-9779-6D09D74EB530}" dt="2020-12-05T15:13:16.079" v="313"/>
        <pc:sldMkLst>
          <pc:docMk/>
          <pc:sldMk cId="3182786044" sldId="4500"/>
        </pc:sldMkLst>
      </pc:sldChg>
      <pc:sldChg chg="modAnim">
        <pc:chgData name="stephanie@littleblueresearch.onmicrosoft.com" userId="6858e115-b1dd-49cc-9a9e-953eb7212ff6" providerId="ADAL" clId="{0556D9A4-D01A-4494-9779-6D09D74EB530}" dt="2020-12-05T15:12:36.090" v="307"/>
        <pc:sldMkLst>
          <pc:docMk/>
          <pc:sldMk cId="171228771" sldId="4503"/>
        </pc:sldMkLst>
      </pc:sldChg>
      <pc:sldChg chg="modAnim">
        <pc:chgData name="stephanie@littleblueresearch.onmicrosoft.com" userId="6858e115-b1dd-49cc-9a9e-953eb7212ff6" providerId="ADAL" clId="{0556D9A4-D01A-4494-9779-6D09D74EB530}" dt="2020-12-05T15:11:33.637" v="297"/>
        <pc:sldMkLst>
          <pc:docMk/>
          <pc:sldMk cId="4033744449" sldId="4505"/>
        </pc:sldMkLst>
      </pc:sldChg>
      <pc:sldChg chg="addSp delSp modSp modAnim">
        <pc:chgData name="stephanie@littleblueresearch.onmicrosoft.com" userId="6858e115-b1dd-49cc-9a9e-953eb7212ff6" providerId="ADAL" clId="{0556D9A4-D01A-4494-9779-6D09D74EB530}" dt="2020-12-05T15:19:30.448" v="342"/>
        <pc:sldMkLst>
          <pc:docMk/>
          <pc:sldMk cId="3616945180" sldId="4508"/>
        </pc:sldMkLst>
        <pc:spChg chg="add del mod">
          <ac:chgData name="stephanie@littleblueresearch.onmicrosoft.com" userId="6858e115-b1dd-49cc-9a9e-953eb7212ff6" providerId="ADAL" clId="{0556D9A4-D01A-4494-9779-6D09D74EB530}" dt="2020-12-05T15:19:30.448" v="342"/>
          <ac:spMkLst>
            <pc:docMk/>
            <pc:sldMk cId="3616945180" sldId="4508"/>
            <ac:spMk id="9" creationId="{6197B59C-65CB-45BF-9625-B5BE73793B9C}"/>
          </ac:spMkLst>
        </pc:spChg>
      </pc:sldChg>
      <pc:sldChg chg="modAnim">
        <pc:chgData name="stephanie@littleblueresearch.onmicrosoft.com" userId="6858e115-b1dd-49cc-9a9e-953eb7212ff6" providerId="ADAL" clId="{0556D9A4-D01A-4494-9779-6D09D74EB530}" dt="2020-12-05T15:09:42.605" v="281"/>
        <pc:sldMkLst>
          <pc:docMk/>
          <pc:sldMk cId="666994333" sldId="4510"/>
        </pc:sldMkLst>
      </pc:sldChg>
      <pc:sldChg chg="modAnim">
        <pc:chgData name="stephanie@littleblueresearch.onmicrosoft.com" userId="6858e115-b1dd-49cc-9a9e-953eb7212ff6" providerId="ADAL" clId="{0556D9A4-D01A-4494-9779-6D09D74EB530}" dt="2020-12-05T15:12:08.411" v="302"/>
        <pc:sldMkLst>
          <pc:docMk/>
          <pc:sldMk cId="1123446414" sldId="4526"/>
        </pc:sldMkLst>
      </pc:sldChg>
      <pc:sldChg chg="modAnim">
        <pc:chgData name="stephanie@littleblueresearch.onmicrosoft.com" userId="6858e115-b1dd-49cc-9a9e-953eb7212ff6" providerId="ADAL" clId="{0556D9A4-D01A-4494-9779-6D09D74EB530}" dt="2020-12-05T15:14:53.638" v="327"/>
        <pc:sldMkLst>
          <pc:docMk/>
          <pc:sldMk cId="1927166247" sldId="4548"/>
        </pc:sldMkLst>
      </pc:sldChg>
      <pc:sldChg chg="modAnim">
        <pc:chgData name="stephanie@littleblueresearch.onmicrosoft.com" userId="6858e115-b1dd-49cc-9a9e-953eb7212ff6" providerId="ADAL" clId="{0556D9A4-D01A-4494-9779-6D09D74EB530}" dt="2020-12-05T15:14:43.438" v="325"/>
        <pc:sldMkLst>
          <pc:docMk/>
          <pc:sldMk cId="3674456132" sldId="4550"/>
        </pc:sldMkLst>
      </pc:sldChg>
      <pc:sldChg chg="mod modShow">
        <pc:chgData name="stephanie@littleblueresearch.onmicrosoft.com" userId="6858e115-b1dd-49cc-9a9e-953eb7212ff6" providerId="ADAL" clId="{0556D9A4-D01A-4494-9779-6D09D74EB530}" dt="2020-12-05T14:15:05.102" v="11" actId="729"/>
        <pc:sldMkLst>
          <pc:docMk/>
          <pc:sldMk cId="4260460914" sldId="4553"/>
        </pc:sldMkLst>
      </pc:sldChg>
      <pc:sldChg chg="modAnim">
        <pc:chgData name="stephanie@littleblueresearch.onmicrosoft.com" userId="6858e115-b1dd-49cc-9a9e-953eb7212ff6" providerId="ADAL" clId="{0556D9A4-D01A-4494-9779-6D09D74EB530}" dt="2020-12-05T15:10:39.259" v="289"/>
        <pc:sldMkLst>
          <pc:docMk/>
          <pc:sldMk cId="561068080" sldId="4572"/>
        </pc:sldMkLst>
      </pc:sldChg>
      <pc:sldChg chg="modAnim">
        <pc:chgData name="stephanie@littleblueresearch.onmicrosoft.com" userId="6858e115-b1dd-49cc-9a9e-953eb7212ff6" providerId="ADAL" clId="{0556D9A4-D01A-4494-9779-6D09D74EB530}" dt="2020-12-05T15:08:39.461" v="271"/>
        <pc:sldMkLst>
          <pc:docMk/>
          <pc:sldMk cId="4192492019" sldId="4578"/>
        </pc:sldMkLst>
      </pc:sldChg>
      <pc:sldChg chg="modAnim">
        <pc:chgData name="stephanie@littleblueresearch.onmicrosoft.com" userId="6858e115-b1dd-49cc-9a9e-953eb7212ff6" providerId="ADAL" clId="{0556D9A4-D01A-4494-9779-6D09D74EB530}" dt="2020-12-05T15:12:20.608" v="304"/>
        <pc:sldMkLst>
          <pc:docMk/>
          <pc:sldMk cId="1377919510" sldId="4581"/>
        </pc:sldMkLst>
      </pc:sldChg>
      <pc:sldChg chg="modAnim">
        <pc:chgData name="stephanie@littleblueresearch.onmicrosoft.com" userId="6858e115-b1dd-49cc-9a9e-953eb7212ff6" providerId="ADAL" clId="{0556D9A4-D01A-4494-9779-6D09D74EB530}" dt="2020-12-05T15:12:15.882" v="303"/>
        <pc:sldMkLst>
          <pc:docMk/>
          <pc:sldMk cId="2624097575" sldId="4582"/>
        </pc:sldMkLst>
      </pc:sldChg>
      <pc:sldChg chg="modAnim">
        <pc:chgData name="stephanie@littleblueresearch.onmicrosoft.com" userId="6858e115-b1dd-49cc-9a9e-953eb7212ff6" providerId="ADAL" clId="{0556D9A4-D01A-4494-9779-6D09D74EB530}" dt="2020-12-05T15:13:04.002" v="311"/>
        <pc:sldMkLst>
          <pc:docMk/>
          <pc:sldMk cId="2158147500" sldId="4588"/>
        </pc:sldMkLst>
      </pc:sldChg>
      <pc:sldChg chg="modAnim">
        <pc:chgData name="stephanie@littleblueresearch.onmicrosoft.com" userId="6858e115-b1dd-49cc-9a9e-953eb7212ff6" providerId="ADAL" clId="{0556D9A4-D01A-4494-9779-6D09D74EB530}" dt="2020-12-05T15:15:23.588" v="331"/>
        <pc:sldMkLst>
          <pc:docMk/>
          <pc:sldMk cId="2926261947" sldId="4591"/>
        </pc:sldMkLst>
      </pc:sldChg>
      <pc:sldChg chg="modAnim">
        <pc:chgData name="stephanie@littleblueresearch.onmicrosoft.com" userId="6858e115-b1dd-49cc-9a9e-953eb7212ff6" providerId="ADAL" clId="{0556D9A4-D01A-4494-9779-6D09D74EB530}" dt="2020-12-05T15:14:58.310" v="328"/>
        <pc:sldMkLst>
          <pc:docMk/>
          <pc:sldMk cId="3729882842" sldId="4599"/>
        </pc:sldMkLst>
      </pc:sldChg>
      <pc:sldChg chg="modAnim">
        <pc:chgData name="stephanie@littleblueresearch.onmicrosoft.com" userId="6858e115-b1dd-49cc-9a9e-953eb7212ff6" providerId="ADAL" clId="{0556D9A4-D01A-4494-9779-6D09D74EB530}" dt="2020-12-05T15:15:53.476" v="335"/>
        <pc:sldMkLst>
          <pc:docMk/>
          <pc:sldMk cId="3199909211" sldId="4611"/>
        </pc:sldMkLst>
      </pc:sldChg>
      <pc:sldChg chg="modAnim">
        <pc:chgData name="stephanie@littleblueresearch.onmicrosoft.com" userId="6858e115-b1dd-49cc-9a9e-953eb7212ff6" providerId="ADAL" clId="{0556D9A4-D01A-4494-9779-6D09D74EB530}" dt="2020-12-05T15:09:51.561" v="282"/>
        <pc:sldMkLst>
          <pc:docMk/>
          <pc:sldMk cId="1088671814" sldId="4619"/>
        </pc:sldMkLst>
      </pc:sldChg>
      <pc:sldChg chg="mod modShow">
        <pc:chgData name="stephanie@littleblueresearch.onmicrosoft.com" userId="6858e115-b1dd-49cc-9a9e-953eb7212ff6" providerId="ADAL" clId="{0556D9A4-D01A-4494-9779-6D09D74EB530}" dt="2020-12-05T15:16:45.214" v="337" actId="729"/>
        <pc:sldMkLst>
          <pc:docMk/>
          <pc:sldMk cId="2738027365" sldId="4625"/>
        </pc:sldMkLst>
      </pc:sldChg>
      <pc:sldChg chg="modAnim">
        <pc:chgData name="stephanie@littleblueresearch.onmicrosoft.com" userId="6858e115-b1dd-49cc-9a9e-953eb7212ff6" providerId="ADAL" clId="{0556D9A4-D01A-4494-9779-6D09D74EB530}" dt="2020-12-05T15:09:10.157" v="275"/>
        <pc:sldMkLst>
          <pc:docMk/>
          <pc:sldMk cId="417898175" sldId="2134804223"/>
        </pc:sldMkLst>
      </pc:sldChg>
      <pc:sldChg chg="modAnim">
        <pc:chgData name="stephanie@littleblueresearch.onmicrosoft.com" userId="6858e115-b1dd-49cc-9a9e-953eb7212ff6" providerId="ADAL" clId="{0556D9A4-D01A-4494-9779-6D09D74EB530}" dt="2020-12-05T15:08:14.827" v="267"/>
        <pc:sldMkLst>
          <pc:docMk/>
          <pc:sldMk cId="1649903811" sldId="2134804227"/>
        </pc:sldMkLst>
      </pc:sldChg>
      <pc:sldChg chg="modAnim">
        <pc:chgData name="stephanie@littleblueresearch.onmicrosoft.com" userId="6858e115-b1dd-49cc-9a9e-953eb7212ff6" providerId="ADAL" clId="{0556D9A4-D01A-4494-9779-6D09D74EB530}" dt="2020-12-05T15:14:37.967" v="324"/>
        <pc:sldMkLst>
          <pc:docMk/>
          <pc:sldMk cId="1417274933" sldId="2134804228"/>
        </pc:sldMkLst>
      </pc:sldChg>
      <pc:sldChg chg="del">
        <pc:chgData name="stephanie@littleblueresearch.onmicrosoft.com" userId="6858e115-b1dd-49cc-9a9e-953eb7212ff6" providerId="ADAL" clId="{0556D9A4-D01A-4494-9779-6D09D74EB530}" dt="2020-12-05T15:20:57.031" v="346" actId="47"/>
        <pc:sldMkLst>
          <pc:docMk/>
          <pc:sldMk cId="4058124139" sldId="2134804229"/>
        </pc:sldMkLst>
      </pc:sldChg>
      <pc:sldChg chg="modAnim">
        <pc:chgData name="stephanie@littleblueresearch.onmicrosoft.com" userId="6858e115-b1dd-49cc-9a9e-953eb7212ff6" providerId="ADAL" clId="{0556D9A4-D01A-4494-9779-6D09D74EB530}" dt="2020-12-05T15:07:49.838" v="264"/>
        <pc:sldMkLst>
          <pc:docMk/>
          <pc:sldMk cId="4503428" sldId="2134804234"/>
        </pc:sldMkLst>
      </pc:sldChg>
      <pc:sldChg chg="modAnim">
        <pc:chgData name="stephanie@littleblueresearch.onmicrosoft.com" userId="6858e115-b1dd-49cc-9a9e-953eb7212ff6" providerId="ADAL" clId="{0556D9A4-D01A-4494-9779-6D09D74EB530}" dt="2020-12-05T15:07:55.919" v="265"/>
        <pc:sldMkLst>
          <pc:docMk/>
          <pc:sldMk cId="1417057605" sldId="2134804235"/>
        </pc:sldMkLst>
      </pc:sldChg>
      <pc:sldChg chg="modAnim">
        <pc:chgData name="stephanie@littleblueresearch.onmicrosoft.com" userId="6858e115-b1dd-49cc-9a9e-953eb7212ff6" providerId="ADAL" clId="{0556D9A4-D01A-4494-9779-6D09D74EB530}" dt="2020-12-05T15:09:33.037" v="279"/>
        <pc:sldMkLst>
          <pc:docMk/>
          <pc:sldMk cId="1773658524" sldId="2134804236"/>
        </pc:sldMkLst>
      </pc:sldChg>
      <pc:sldChg chg="modSp mod modAnim">
        <pc:chgData name="stephanie@littleblueresearch.onmicrosoft.com" userId="6858e115-b1dd-49cc-9a9e-953eb7212ff6" providerId="ADAL" clId="{0556D9A4-D01A-4494-9779-6D09D74EB530}" dt="2020-12-05T15:14:26.666" v="322"/>
        <pc:sldMkLst>
          <pc:docMk/>
          <pc:sldMk cId="919854580" sldId="2134804242"/>
        </pc:sldMkLst>
        <pc:spChg chg="mod">
          <ac:chgData name="stephanie@littleblueresearch.onmicrosoft.com" userId="6858e115-b1dd-49cc-9a9e-953eb7212ff6" providerId="ADAL" clId="{0556D9A4-D01A-4494-9779-6D09D74EB530}" dt="2020-12-05T15:14:08.851" v="319" actId="313"/>
          <ac:spMkLst>
            <pc:docMk/>
            <pc:sldMk cId="919854580" sldId="2134804242"/>
            <ac:spMk id="9" creationId="{87AE40FA-BE13-40CA-B8BD-3C7FA9BA11EA}"/>
          </ac:spMkLst>
        </pc:spChg>
      </pc:sldChg>
      <pc:sldChg chg="mod modShow">
        <pc:chgData name="stephanie@littleblueresearch.onmicrosoft.com" userId="6858e115-b1dd-49cc-9a9e-953eb7212ff6" providerId="ADAL" clId="{0556D9A4-D01A-4494-9779-6D09D74EB530}" dt="2020-12-05T14:14:43.388" v="9" actId="729"/>
        <pc:sldMkLst>
          <pc:docMk/>
          <pc:sldMk cId="298043769" sldId="2134804244"/>
        </pc:sldMkLst>
      </pc:sldChg>
      <pc:sldChg chg="mod modShow">
        <pc:chgData name="stephanie@littleblueresearch.onmicrosoft.com" userId="6858e115-b1dd-49cc-9a9e-953eb7212ff6" providerId="ADAL" clId="{0556D9A4-D01A-4494-9779-6D09D74EB530}" dt="2020-12-05T14:17:41.380" v="22" actId="729"/>
        <pc:sldMkLst>
          <pc:docMk/>
          <pc:sldMk cId="2368088247" sldId="2134804245"/>
        </pc:sldMkLst>
      </pc:sldChg>
      <pc:sldChg chg="mod modShow">
        <pc:chgData name="stephanie@littleblueresearch.onmicrosoft.com" userId="6858e115-b1dd-49cc-9a9e-953eb7212ff6" providerId="ADAL" clId="{0556D9A4-D01A-4494-9779-6D09D74EB530}" dt="2020-12-05T14:21:15.261" v="40" actId="729"/>
        <pc:sldMkLst>
          <pc:docMk/>
          <pc:sldMk cId="3675379797" sldId="2134804253"/>
        </pc:sldMkLst>
      </pc:sldChg>
      <pc:sldChg chg="mod modShow">
        <pc:chgData name="stephanie@littleblueresearch.onmicrosoft.com" userId="6858e115-b1dd-49cc-9a9e-953eb7212ff6" providerId="ADAL" clId="{0556D9A4-D01A-4494-9779-6D09D74EB530}" dt="2020-12-05T14:22:23.944" v="42" actId="729"/>
        <pc:sldMkLst>
          <pc:docMk/>
          <pc:sldMk cId="692498463" sldId="2134804255"/>
        </pc:sldMkLst>
      </pc:sldChg>
      <pc:sldChg chg="modAnim">
        <pc:chgData name="stephanie@littleblueresearch.onmicrosoft.com" userId="6858e115-b1dd-49cc-9a9e-953eb7212ff6" providerId="ADAL" clId="{0556D9A4-D01A-4494-9779-6D09D74EB530}" dt="2020-12-05T15:08:26.920" v="269"/>
        <pc:sldMkLst>
          <pc:docMk/>
          <pc:sldMk cId="1973241090" sldId="2134804257"/>
        </pc:sldMkLst>
      </pc:sldChg>
      <pc:sldChg chg="mod modShow">
        <pc:chgData name="stephanie@littleblueresearch.onmicrosoft.com" userId="6858e115-b1dd-49cc-9a9e-953eb7212ff6" providerId="ADAL" clId="{0556D9A4-D01A-4494-9779-6D09D74EB530}" dt="2020-12-05T14:15:56.866" v="15" actId="729"/>
        <pc:sldMkLst>
          <pc:docMk/>
          <pc:sldMk cId="1526472949" sldId="2134804258"/>
        </pc:sldMkLst>
      </pc:sldChg>
      <pc:sldChg chg="modAnim">
        <pc:chgData name="stephanie@littleblueresearch.onmicrosoft.com" userId="6858e115-b1dd-49cc-9a9e-953eb7212ff6" providerId="ADAL" clId="{0556D9A4-D01A-4494-9779-6D09D74EB530}" dt="2020-12-05T15:10:24.266" v="287"/>
        <pc:sldMkLst>
          <pc:docMk/>
          <pc:sldMk cId="4053008220" sldId="2134804259"/>
        </pc:sldMkLst>
      </pc:sldChg>
      <pc:sldChg chg="modAnim">
        <pc:chgData name="stephanie@littleblueresearch.onmicrosoft.com" userId="6858e115-b1dd-49cc-9a9e-953eb7212ff6" providerId="ADAL" clId="{0556D9A4-D01A-4494-9779-6D09D74EB530}" dt="2020-12-05T15:10:56.568" v="291"/>
        <pc:sldMkLst>
          <pc:docMk/>
          <pc:sldMk cId="1187641445" sldId="2134804260"/>
        </pc:sldMkLst>
      </pc:sldChg>
      <pc:sldChg chg="modAnim">
        <pc:chgData name="stephanie@littleblueresearch.onmicrosoft.com" userId="6858e115-b1dd-49cc-9a9e-953eb7212ff6" providerId="ADAL" clId="{0556D9A4-D01A-4494-9779-6D09D74EB530}" dt="2020-12-05T15:15:30.893" v="332"/>
        <pc:sldMkLst>
          <pc:docMk/>
          <pc:sldMk cId="3676011355" sldId="2134804262"/>
        </pc:sldMkLst>
      </pc:sldChg>
      <pc:sldChg chg="ord modAnim">
        <pc:chgData name="stephanie@littleblueresearch.onmicrosoft.com" userId="6858e115-b1dd-49cc-9a9e-953eb7212ff6" providerId="ADAL" clId="{0556D9A4-D01A-4494-9779-6D09D74EB530}" dt="2020-12-06T16:30:35.647" v="349"/>
        <pc:sldMkLst>
          <pc:docMk/>
          <pc:sldMk cId="2931972316" sldId="2134804263"/>
        </pc:sldMkLst>
      </pc:sldChg>
      <pc:sldChg chg="del">
        <pc:chgData name="stephanie@littleblueresearch.onmicrosoft.com" userId="6858e115-b1dd-49cc-9a9e-953eb7212ff6" providerId="ADAL" clId="{0556D9A4-D01A-4494-9779-6D09D74EB530}" dt="2020-12-05T15:17:14.194" v="340" actId="47"/>
        <pc:sldMkLst>
          <pc:docMk/>
          <pc:sldMk cId="2698759177" sldId="2134804264"/>
        </pc:sldMkLst>
      </pc:sldChg>
      <pc:sldChg chg="del">
        <pc:chgData name="stephanie@littleblueresearch.onmicrosoft.com" userId="6858e115-b1dd-49cc-9a9e-953eb7212ff6" providerId="ADAL" clId="{0556D9A4-D01A-4494-9779-6D09D74EB530}" dt="2020-12-05T15:17:12.934" v="339" actId="47"/>
        <pc:sldMkLst>
          <pc:docMk/>
          <pc:sldMk cId="451119222" sldId="2134804265"/>
        </pc:sldMkLst>
      </pc:sldChg>
      <pc:sldChg chg="modAnim">
        <pc:chgData name="stephanie@littleblueresearch.onmicrosoft.com" userId="6858e115-b1dd-49cc-9a9e-953eb7212ff6" providerId="ADAL" clId="{0556D9A4-D01A-4494-9779-6D09D74EB530}" dt="2020-12-05T15:10:07.520" v="284"/>
        <pc:sldMkLst>
          <pc:docMk/>
          <pc:sldMk cId="4131925035" sldId="2134804268"/>
        </pc:sldMkLst>
      </pc:sldChg>
      <pc:sldChg chg="mod modShow">
        <pc:chgData name="stephanie@littleblueresearch.onmicrosoft.com" userId="6858e115-b1dd-49cc-9a9e-953eb7212ff6" providerId="ADAL" clId="{0556D9A4-D01A-4494-9779-6D09D74EB530}" dt="2020-12-05T14:14:15.414" v="7" actId="729"/>
        <pc:sldMkLst>
          <pc:docMk/>
          <pc:sldMk cId="727873811" sldId="2134804270"/>
        </pc:sldMkLst>
      </pc:sldChg>
      <pc:sldChg chg="mod modShow">
        <pc:chgData name="stephanie@littleblueresearch.onmicrosoft.com" userId="6858e115-b1dd-49cc-9a9e-953eb7212ff6" providerId="ADAL" clId="{0556D9A4-D01A-4494-9779-6D09D74EB530}" dt="2020-12-05T14:12:01.623" v="0" actId="729"/>
        <pc:sldMkLst>
          <pc:docMk/>
          <pc:sldMk cId="3044949033" sldId="2134804271"/>
        </pc:sldMkLst>
      </pc:sldChg>
      <pc:sldChg chg="modAnim">
        <pc:chgData name="stephanie@littleblueresearch.onmicrosoft.com" userId="6858e115-b1dd-49cc-9a9e-953eb7212ff6" providerId="ADAL" clId="{0556D9A4-D01A-4494-9779-6D09D74EB530}" dt="2020-12-05T15:13:57.618" v="318"/>
        <pc:sldMkLst>
          <pc:docMk/>
          <pc:sldMk cId="3337873233" sldId="2134804274"/>
        </pc:sldMkLst>
      </pc:sldChg>
      <pc:sldChg chg="modAnim">
        <pc:chgData name="stephanie@littleblueresearch.onmicrosoft.com" userId="6858e115-b1dd-49cc-9a9e-953eb7212ff6" providerId="ADAL" clId="{0556D9A4-D01A-4494-9779-6D09D74EB530}" dt="2020-12-05T15:08:22.891" v="268"/>
        <pc:sldMkLst>
          <pc:docMk/>
          <pc:sldMk cId="3936180018" sldId="2134804275"/>
        </pc:sldMkLst>
      </pc:sldChg>
      <pc:sldChg chg="modAnim">
        <pc:chgData name="stephanie@littleblueresearch.onmicrosoft.com" userId="6858e115-b1dd-49cc-9a9e-953eb7212ff6" providerId="ADAL" clId="{0556D9A4-D01A-4494-9779-6D09D74EB530}" dt="2020-12-05T15:10:32.162" v="288"/>
        <pc:sldMkLst>
          <pc:docMk/>
          <pc:sldMk cId="3374975497" sldId="2134804276"/>
        </pc:sldMkLst>
      </pc:sldChg>
      <pc:sldChg chg="modAnim">
        <pc:chgData name="stephanie@littleblueresearch.onmicrosoft.com" userId="6858e115-b1dd-49cc-9a9e-953eb7212ff6" providerId="ADAL" clId="{0556D9A4-D01A-4494-9779-6D09D74EB530}" dt="2020-12-05T15:12:40.845" v="308"/>
        <pc:sldMkLst>
          <pc:docMk/>
          <pc:sldMk cId="1094812220" sldId="2134804278"/>
        </pc:sldMkLst>
      </pc:sldChg>
      <pc:sldChg chg="modAnim">
        <pc:chgData name="stephanie@littleblueresearch.onmicrosoft.com" userId="6858e115-b1dd-49cc-9a9e-953eb7212ff6" providerId="ADAL" clId="{0556D9A4-D01A-4494-9779-6D09D74EB530}" dt="2020-12-05T15:12:46.904" v="309"/>
        <pc:sldMkLst>
          <pc:docMk/>
          <pc:sldMk cId="3516645182" sldId="2134804279"/>
        </pc:sldMkLst>
      </pc:sldChg>
      <pc:sldChg chg="modSp">
        <pc:chgData name="stephanie@littleblueresearch.onmicrosoft.com" userId="6858e115-b1dd-49cc-9a9e-953eb7212ff6" providerId="ADAL" clId="{0556D9A4-D01A-4494-9779-6D09D74EB530}" dt="2020-12-05T15:06:11.202" v="262"/>
        <pc:sldMkLst>
          <pc:docMk/>
          <pc:sldMk cId="2443115693" sldId="2134804281"/>
        </pc:sldMkLst>
        <pc:picChg chg="mod">
          <ac:chgData name="stephanie@littleblueresearch.onmicrosoft.com" userId="6858e115-b1dd-49cc-9a9e-953eb7212ff6" providerId="ADAL" clId="{0556D9A4-D01A-4494-9779-6D09D74EB530}" dt="2020-12-05T15:06:11.202" v="262"/>
          <ac:picMkLst>
            <pc:docMk/>
            <pc:sldMk cId="2443115693" sldId="2134804281"/>
            <ac:picMk id="4" creationId="{980D7CAD-EBB6-4368-9749-B79FD82AE09C}"/>
          </ac:picMkLst>
        </pc:picChg>
      </pc:sldChg>
      <pc:sldChg chg="add">
        <pc:chgData name="stephanie@littleblueresearch.onmicrosoft.com" userId="6858e115-b1dd-49cc-9a9e-953eb7212ff6" providerId="ADAL" clId="{0556D9A4-D01A-4494-9779-6D09D74EB530}" dt="2020-12-05T14:12:58.533" v="1"/>
        <pc:sldMkLst>
          <pc:docMk/>
          <pc:sldMk cId="2785632371" sldId="2134804286"/>
        </pc:sldMkLst>
      </pc:sldChg>
      <pc:sldChg chg="modAnim">
        <pc:chgData name="stephanie@littleblueresearch.onmicrosoft.com" userId="6858e115-b1dd-49cc-9a9e-953eb7212ff6" providerId="ADAL" clId="{0556D9A4-D01A-4494-9779-6D09D74EB530}" dt="2020-12-05T15:14:32.853" v="323"/>
        <pc:sldMkLst>
          <pc:docMk/>
          <pc:sldMk cId="182526639" sldId="2134804294"/>
        </pc:sldMkLst>
      </pc:sldChg>
      <pc:sldChg chg="mod modShow">
        <pc:chgData name="stephanie@littleblueresearch.onmicrosoft.com" userId="6858e115-b1dd-49cc-9a9e-953eb7212ff6" providerId="ADAL" clId="{0556D9A4-D01A-4494-9779-6D09D74EB530}" dt="2020-12-05T14:16:48.285" v="18" actId="729"/>
        <pc:sldMkLst>
          <pc:docMk/>
          <pc:sldMk cId="1022817396" sldId="2134804308"/>
        </pc:sldMkLst>
      </pc:sldChg>
      <pc:sldChg chg="del">
        <pc:chgData name="stephanie@littleblueresearch.onmicrosoft.com" userId="6858e115-b1dd-49cc-9a9e-953eb7212ff6" providerId="ADAL" clId="{0556D9A4-D01A-4494-9779-6D09D74EB530}" dt="2020-12-05T14:18:12.522" v="33" actId="47"/>
        <pc:sldMkLst>
          <pc:docMk/>
          <pc:sldMk cId="1599736727" sldId="2134804309"/>
        </pc:sldMkLst>
      </pc:sldChg>
      <pc:sldChg chg="modSp add mod">
        <pc:chgData name="stephanie@littleblueresearch.onmicrosoft.com" userId="6858e115-b1dd-49cc-9a9e-953eb7212ff6" providerId="ADAL" clId="{0556D9A4-D01A-4494-9779-6D09D74EB530}" dt="2020-12-05T14:18:57.487" v="34"/>
        <pc:sldMkLst>
          <pc:docMk/>
          <pc:sldMk cId="1159127862" sldId="2134804316"/>
        </pc:sldMkLst>
        <pc:spChg chg="mod">
          <ac:chgData name="stephanie@littleblueresearch.onmicrosoft.com" userId="6858e115-b1dd-49cc-9a9e-953eb7212ff6" providerId="ADAL" clId="{0556D9A4-D01A-4494-9779-6D09D74EB530}" dt="2020-12-05T14:18:57.487" v="34"/>
          <ac:spMkLst>
            <pc:docMk/>
            <pc:sldMk cId="1159127862" sldId="2134804316"/>
            <ac:spMk id="11" creationId="{48F8F863-F5EA-40FA-8052-E56D7D4150C8}"/>
          </ac:spMkLst>
        </pc:spChg>
      </pc:sldChg>
      <pc:sldChg chg="add">
        <pc:chgData name="stephanie@littleblueresearch.onmicrosoft.com" userId="6858e115-b1dd-49cc-9a9e-953eb7212ff6" providerId="ADAL" clId="{0556D9A4-D01A-4494-9779-6D09D74EB530}" dt="2020-12-05T14:13:53.900" v="4"/>
        <pc:sldMkLst>
          <pc:docMk/>
          <pc:sldMk cId="197240277" sldId="2134804324"/>
        </pc:sldMkLst>
      </pc:sldChg>
      <pc:sldChg chg="mod modShow">
        <pc:chgData name="stephanie@littleblueresearch.onmicrosoft.com" userId="6858e115-b1dd-49cc-9a9e-953eb7212ff6" providerId="ADAL" clId="{0556D9A4-D01A-4494-9779-6D09D74EB530}" dt="2020-12-05T14:13:02.301" v="2" actId="729"/>
        <pc:sldMkLst>
          <pc:docMk/>
          <pc:sldMk cId="2966877117" sldId="2134804331"/>
        </pc:sldMkLst>
      </pc:sldChg>
      <pc:sldChg chg="addSp modSp mod ord">
        <pc:chgData name="stephanie@littleblueresearch.onmicrosoft.com" userId="6858e115-b1dd-49cc-9a9e-953eb7212ff6" providerId="ADAL" clId="{0556D9A4-D01A-4494-9779-6D09D74EB530}" dt="2020-12-05T15:03:45.926" v="261" actId="6549"/>
        <pc:sldMkLst>
          <pc:docMk/>
          <pc:sldMk cId="2549203102" sldId="2134804338"/>
        </pc:sldMkLst>
        <pc:spChg chg="mod">
          <ac:chgData name="stephanie@littleblueresearch.onmicrosoft.com" userId="6858e115-b1dd-49cc-9a9e-953eb7212ff6" providerId="ADAL" clId="{0556D9A4-D01A-4494-9779-6D09D74EB530}" dt="2020-12-05T15:01:56.789" v="68" actId="1076"/>
          <ac:spMkLst>
            <pc:docMk/>
            <pc:sldMk cId="2549203102" sldId="2134804338"/>
            <ac:spMk id="6" creationId="{B2881FDA-1521-421F-96F3-1ADBD06C894B}"/>
          </ac:spMkLst>
        </pc:spChg>
        <pc:spChg chg="mod">
          <ac:chgData name="stephanie@littleblueresearch.onmicrosoft.com" userId="6858e115-b1dd-49cc-9a9e-953eb7212ff6" providerId="ADAL" clId="{0556D9A4-D01A-4494-9779-6D09D74EB530}" dt="2020-12-05T15:02:02.365" v="69" actId="1076"/>
          <ac:spMkLst>
            <pc:docMk/>
            <pc:sldMk cId="2549203102" sldId="2134804338"/>
            <ac:spMk id="7" creationId="{17B34F00-F8B1-48EF-B300-A25E17D6F387}"/>
          </ac:spMkLst>
        </pc:spChg>
        <pc:spChg chg="add mod">
          <ac:chgData name="stephanie@littleblueresearch.onmicrosoft.com" userId="6858e115-b1dd-49cc-9a9e-953eb7212ff6" providerId="ADAL" clId="{0556D9A4-D01A-4494-9779-6D09D74EB530}" dt="2020-12-05T15:03:45.926" v="261" actId="6549"/>
          <ac:spMkLst>
            <pc:docMk/>
            <pc:sldMk cId="2549203102" sldId="2134804338"/>
            <ac:spMk id="10" creationId="{107A9536-EE6B-440A-B0F9-AA1A5F190C23}"/>
          </ac:spMkLst>
        </pc:spChg>
      </pc:sldChg>
      <pc:sldChg chg="ord">
        <pc:chgData name="stephanie@littleblueresearch.onmicrosoft.com" userId="6858e115-b1dd-49cc-9a9e-953eb7212ff6" providerId="ADAL" clId="{0556D9A4-D01A-4494-9779-6D09D74EB530}" dt="2020-12-05T14:20:31.863" v="38"/>
        <pc:sldMkLst>
          <pc:docMk/>
          <pc:sldMk cId="2820741463" sldId="2134804339"/>
        </pc:sldMkLst>
      </pc:sldChg>
      <pc:sldChg chg="add">
        <pc:chgData name="stephanie@littleblueresearch.onmicrosoft.com" userId="6858e115-b1dd-49cc-9a9e-953eb7212ff6" providerId="ADAL" clId="{0556D9A4-D01A-4494-9779-6D09D74EB530}" dt="2020-12-05T14:13:53.900" v="4"/>
        <pc:sldMkLst>
          <pc:docMk/>
          <pc:sldMk cId="40992492" sldId="2134804343"/>
        </pc:sldMkLst>
      </pc:sldChg>
      <pc:sldChg chg="add">
        <pc:chgData name="stephanie@littleblueresearch.onmicrosoft.com" userId="6858e115-b1dd-49cc-9a9e-953eb7212ff6" providerId="ADAL" clId="{0556D9A4-D01A-4494-9779-6D09D74EB530}" dt="2020-12-05T14:14:11.951" v="6"/>
        <pc:sldMkLst>
          <pc:docMk/>
          <pc:sldMk cId="3920490136" sldId="2134804344"/>
        </pc:sldMkLst>
      </pc:sldChg>
      <pc:sldChg chg="add">
        <pc:chgData name="stephanie@littleblueresearch.onmicrosoft.com" userId="6858e115-b1dd-49cc-9a9e-953eb7212ff6" providerId="ADAL" clId="{0556D9A4-D01A-4494-9779-6D09D74EB530}" dt="2020-12-05T14:14:39.204" v="8"/>
        <pc:sldMkLst>
          <pc:docMk/>
          <pc:sldMk cId="228293093" sldId="2134804345"/>
        </pc:sldMkLst>
      </pc:sldChg>
      <pc:sldChg chg="add">
        <pc:chgData name="stephanie@littleblueresearch.onmicrosoft.com" userId="6858e115-b1dd-49cc-9a9e-953eb7212ff6" providerId="ADAL" clId="{0556D9A4-D01A-4494-9779-6D09D74EB530}" dt="2020-12-05T14:15:01.519" v="10"/>
        <pc:sldMkLst>
          <pc:docMk/>
          <pc:sldMk cId="71813625" sldId="2134804346"/>
        </pc:sldMkLst>
      </pc:sldChg>
      <pc:sldChg chg="add">
        <pc:chgData name="stephanie@littleblueresearch.onmicrosoft.com" userId="6858e115-b1dd-49cc-9a9e-953eb7212ff6" providerId="ADAL" clId="{0556D9A4-D01A-4494-9779-6D09D74EB530}" dt="2020-12-05T14:15:52.508" v="14"/>
        <pc:sldMkLst>
          <pc:docMk/>
          <pc:sldMk cId="2294942934" sldId="2134804347"/>
        </pc:sldMkLst>
      </pc:sldChg>
      <pc:sldChg chg="add del">
        <pc:chgData name="stephanie@littleblueresearch.onmicrosoft.com" userId="6858e115-b1dd-49cc-9a9e-953eb7212ff6" providerId="ADAL" clId="{0556D9A4-D01A-4494-9779-6D09D74EB530}" dt="2020-12-05T14:15:48.331" v="13" actId="2696"/>
        <pc:sldMkLst>
          <pc:docMk/>
          <pc:sldMk cId="3504896065" sldId="2134804347"/>
        </pc:sldMkLst>
      </pc:sldChg>
      <pc:sldChg chg="add">
        <pc:chgData name="stephanie@littleblueresearch.onmicrosoft.com" userId="6858e115-b1dd-49cc-9a9e-953eb7212ff6" providerId="ADAL" clId="{0556D9A4-D01A-4494-9779-6D09D74EB530}" dt="2020-12-05T14:15:52.508" v="14"/>
        <pc:sldMkLst>
          <pc:docMk/>
          <pc:sldMk cId="524769929" sldId="2134804348"/>
        </pc:sldMkLst>
      </pc:sldChg>
      <pc:sldChg chg="add del">
        <pc:chgData name="stephanie@littleblueresearch.onmicrosoft.com" userId="6858e115-b1dd-49cc-9a9e-953eb7212ff6" providerId="ADAL" clId="{0556D9A4-D01A-4494-9779-6D09D74EB530}" dt="2020-12-05T14:15:48.331" v="13" actId="2696"/>
        <pc:sldMkLst>
          <pc:docMk/>
          <pc:sldMk cId="3741475023" sldId="2134804348"/>
        </pc:sldMkLst>
      </pc:sldChg>
      <pc:sldChg chg="add">
        <pc:chgData name="stephanie@littleblueresearch.onmicrosoft.com" userId="6858e115-b1dd-49cc-9a9e-953eb7212ff6" providerId="ADAL" clId="{0556D9A4-D01A-4494-9779-6D09D74EB530}" dt="2020-12-05T14:17:10.905" v="19"/>
        <pc:sldMkLst>
          <pc:docMk/>
          <pc:sldMk cId="2589125947" sldId="2134804349"/>
        </pc:sldMkLst>
      </pc:sldChg>
      <pc:sldChg chg="add">
        <pc:chgData name="stephanie@littleblueresearch.onmicrosoft.com" userId="6858e115-b1dd-49cc-9a9e-953eb7212ff6" providerId="ADAL" clId="{0556D9A4-D01A-4494-9779-6D09D74EB530}" dt="2020-12-05T14:17:38.647" v="21"/>
        <pc:sldMkLst>
          <pc:docMk/>
          <pc:sldMk cId="1857552484" sldId="2134804350"/>
        </pc:sldMkLst>
      </pc:sldChg>
      <pc:sldChg chg="modSp add mod">
        <pc:chgData name="stephanie@littleblueresearch.onmicrosoft.com" userId="6858e115-b1dd-49cc-9a9e-953eb7212ff6" providerId="ADAL" clId="{0556D9A4-D01A-4494-9779-6D09D74EB530}" dt="2020-12-05T14:59:50.119" v="58" actId="1076"/>
        <pc:sldMkLst>
          <pc:docMk/>
          <pc:sldMk cId="1597791069" sldId="2134804351"/>
        </pc:sldMkLst>
        <pc:spChg chg="mod">
          <ac:chgData name="stephanie@littleblueresearch.onmicrosoft.com" userId="6858e115-b1dd-49cc-9a9e-953eb7212ff6" providerId="ADAL" clId="{0556D9A4-D01A-4494-9779-6D09D74EB530}" dt="2020-12-05T14:59:37.598" v="55" actId="1076"/>
          <ac:spMkLst>
            <pc:docMk/>
            <pc:sldMk cId="1597791069" sldId="2134804351"/>
            <ac:spMk id="2" creationId="{87AD9F75-211E-44AE-81A9-95C8DFDC693C}"/>
          </ac:spMkLst>
        </pc:spChg>
        <pc:spChg chg="mod">
          <ac:chgData name="stephanie@littleblueresearch.onmicrosoft.com" userId="6858e115-b1dd-49cc-9a9e-953eb7212ff6" providerId="ADAL" clId="{0556D9A4-D01A-4494-9779-6D09D74EB530}" dt="2020-12-05T14:59:50.119" v="58" actId="1076"/>
          <ac:spMkLst>
            <pc:docMk/>
            <pc:sldMk cId="1597791069" sldId="2134804351"/>
            <ac:spMk id="3" creationId="{5B889AC3-933E-46F7-ADB7-AD44FF5CDC0A}"/>
          </ac:spMkLst>
        </pc:spChg>
        <pc:spChg chg="mod">
          <ac:chgData name="stephanie@littleblueresearch.onmicrosoft.com" userId="6858e115-b1dd-49cc-9a9e-953eb7212ff6" providerId="ADAL" clId="{0556D9A4-D01A-4494-9779-6D09D74EB530}" dt="2020-12-05T14:59:32.877" v="54" actId="14100"/>
          <ac:spMkLst>
            <pc:docMk/>
            <pc:sldMk cId="1597791069" sldId="2134804351"/>
            <ac:spMk id="4" creationId="{88A8F516-B68F-4842-BD47-AC6387F489BF}"/>
          </ac:spMkLst>
        </pc:spChg>
        <pc:spChg chg="mod">
          <ac:chgData name="stephanie@littleblueresearch.onmicrosoft.com" userId="6858e115-b1dd-49cc-9a9e-953eb7212ff6" providerId="ADAL" clId="{0556D9A4-D01A-4494-9779-6D09D74EB530}" dt="2020-12-05T14:18:05.188" v="25" actId="27636"/>
          <ac:spMkLst>
            <pc:docMk/>
            <pc:sldMk cId="1597791069" sldId="2134804351"/>
            <ac:spMk id="7" creationId="{8435E1D6-1410-4B70-8CE9-1B8AF2CEB4A2}"/>
          </ac:spMkLst>
        </pc:spChg>
        <pc:spChg chg="mod">
          <ac:chgData name="stephanie@littleblueresearch.onmicrosoft.com" userId="6858e115-b1dd-49cc-9a9e-953eb7212ff6" providerId="ADAL" clId="{0556D9A4-D01A-4494-9779-6D09D74EB530}" dt="2020-12-05T14:59:45.758" v="57" actId="1076"/>
          <ac:spMkLst>
            <pc:docMk/>
            <pc:sldMk cId="1597791069" sldId="2134804351"/>
            <ac:spMk id="9" creationId="{BAC6718D-E338-A64D-A7A8-A320EF4865BC}"/>
          </ac:spMkLst>
        </pc:spChg>
        <pc:picChg chg="mod">
          <ac:chgData name="stephanie@littleblueresearch.onmicrosoft.com" userId="6858e115-b1dd-49cc-9a9e-953eb7212ff6" providerId="ADAL" clId="{0556D9A4-D01A-4494-9779-6D09D74EB530}" dt="2020-12-05T14:59:42.290" v="56" actId="1076"/>
          <ac:picMkLst>
            <pc:docMk/>
            <pc:sldMk cId="1597791069" sldId="2134804351"/>
            <ac:picMk id="8" creationId="{3700CB05-29FE-144C-A906-44C9D31B7F23}"/>
          </ac:picMkLst>
        </pc:picChg>
      </pc:sldChg>
      <pc:sldChg chg="modSp add mod">
        <pc:chgData name="stephanie@littleblueresearch.onmicrosoft.com" userId="6858e115-b1dd-49cc-9a9e-953eb7212ff6" providerId="ADAL" clId="{0556D9A4-D01A-4494-9779-6D09D74EB530}" dt="2020-12-05T14:58:35.460" v="48" actId="1076"/>
        <pc:sldMkLst>
          <pc:docMk/>
          <pc:sldMk cId="937316900" sldId="2134804352"/>
        </pc:sldMkLst>
        <pc:spChg chg="mod">
          <ac:chgData name="stephanie@littleblueresearch.onmicrosoft.com" userId="6858e115-b1dd-49cc-9a9e-953eb7212ff6" providerId="ADAL" clId="{0556D9A4-D01A-4494-9779-6D09D74EB530}" dt="2020-12-05T14:18:05.663" v="27" actId="27636"/>
          <ac:spMkLst>
            <pc:docMk/>
            <pc:sldMk cId="937316900" sldId="2134804352"/>
            <ac:spMk id="5" creationId="{3971FEE2-9833-4545-8349-7CC92E66B8D8}"/>
          </ac:spMkLst>
        </pc:spChg>
        <pc:spChg chg="mod">
          <ac:chgData name="stephanie@littleblueresearch.onmicrosoft.com" userId="6858e115-b1dd-49cc-9a9e-953eb7212ff6" providerId="ADAL" clId="{0556D9A4-D01A-4494-9779-6D09D74EB530}" dt="2020-12-05T14:58:08.135" v="44" actId="1076"/>
          <ac:spMkLst>
            <pc:docMk/>
            <pc:sldMk cId="937316900" sldId="2134804352"/>
            <ac:spMk id="6" creationId="{16F4A9D0-E496-4FCB-BC31-90B93D88C183}"/>
          </ac:spMkLst>
        </pc:spChg>
        <pc:spChg chg="mod">
          <ac:chgData name="stephanie@littleblueresearch.onmicrosoft.com" userId="6858e115-b1dd-49cc-9a9e-953eb7212ff6" providerId="ADAL" clId="{0556D9A4-D01A-4494-9779-6D09D74EB530}" dt="2020-12-05T14:18:05.663" v="26" actId="27636"/>
          <ac:spMkLst>
            <pc:docMk/>
            <pc:sldMk cId="937316900" sldId="2134804352"/>
            <ac:spMk id="7" creationId="{F52AF89E-1440-4EA1-B2B1-A0B3E5E60885}"/>
          </ac:spMkLst>
        </pc:spChg>
        <pc:spChg chg="mod">
          <ac:chgData name="stephanie@littleblueresearch.onmicrosoft.com" userId="6858e115-b1dd-49cc-9a9e-953eb7212ff6" providerId="ADAL" clId="{0556D9A4-D01A-4494-9779-6D09D74EB530}" dt="2020-12-05T14:58:35.460" v="48" actId="1076"/>
          <ac:spMkLst>
            <pc:docMk/>
            <pc:sldMk cId="937316900" sldId="2134804352"/>
            <ac:spMk id="15" creationId="{0855FD6E-58D5-4DDB-9B31-79BEA2E52CBC}"/>
          </ac:spMkLst>
        </pc:spChg>
        <pc:picChg chg="mod">
          <ac:chgData name="stephanie@littleblueresearch.onmicrosoft.com" userId="6858e115-b1dd-49cc-9a9e-953eb7212ff6" providerId="ADAL" clId="{0556D9A4-D01A-4494-9779-6D09D74EB530}" dt="2020-12-05T14:58:26.902" v="47" actId="1076"/>
          <ac:picMkLst>
            <pc:docMk/>
            <pc:sldMk cId="937316900" sldId="2134804352"/>
            <ac:picMk id="2" creationId="{973DE8CD-797C-4E85-8D72-D96FD48B910E}"/>
          </ac:picMkLst>
        </pc:picChg>
      </pc:sldChg>
      <pc:sldChg chg="modSp add mod">
        <pc:chgData name="stephanie@littleblueresearch.onmicrosoft.com" userId="6858e115-b1dd-49cc-9a9e-953eb7212ff6" providerId="ADAL" clId="{0556D9A4-D01A-4494-9779-6D09D74EB530}" dt="2020-12-05T15:01:07.508" v="67" actId="6549"/>
        <pc:sldMkLst>
          <pc:docMk/>
          <pc:sldMk cId="2192092481" sldId="2134804353"/>
        </pc:sldMkLst>
        <pc:spChg chg="mod">
          <ac:chgData name="stephanie@littleblueresearch.onmicrosoft.com" userId="6858e115-b1dd-49cc-9a9e-953eb7212ff6" providerId="ADAL" clId="{0556D9A4-D01A-4494-9779-6D09D74EB530}" dt="2020-12-05T15:01:07.508" v="67" actId="6549"/>
          <ac:spMkLst>
            <pc:docMk/>
            <pc:sldMk cId="2192092481" sldId="2134804353"/>
            <ac:spMk id="2" creationId="{58D6AF12-7588-4CD5-BEFB-7D6371DC17F3}"/>
          </ac:spMkLst>
        </pc:spChg>
        <pc:spChg chg="mod">
          <ac:chgData name="stephanie@littleblueresearch.onmicrosoft.com" userId="6858e115-b1dd-49cc-9a9e-953eb7212ff6" providerId="ADAL" clId="{0556D9A4-D01A-4494-9779-6D09D74EB530}" dt="2020-12-05T14:18:05.983" v="29" actId="27636"/>
          <ac:spMkLst>
            <pc:docMk/>
            <pc:sldMk cId="2192092481" sldId="2134804353"/>
            <ac:spMk id="3" creationId="{21662C99-51BC-422D-A711-00A12F0FB545}"/>
          </ac:spMkLst>
        </pc:spChg>
        <pc:spChg chg="mod">
          <ac:chgData name="stephanie@littleblueresearch.onmicrosoft.com" userId="6858e115-b1dd-49cc-9a9e-953eb7212ff6" providerId="ADAL" clId="{0556D9A4-D01A-4494-9779-6D09D74EB530}" dt="2020-12-05T14:59:00.513" v="51" actId="14100"/>
          <ac:spMkLst>
            <pc:docMk/>
            <pc:sldMk cId="2192092481" sldId="2134804353"/>
            <ac:spMk id="4" creationId="{723FD949-55E2-401D-A185-81DB9367CE01}"/>
          </ac:spMkLst>
        </pc:spChg>
        <pc:spChg chg="mod">
          <ac:chgData name="stephanie@littleblueresearch.onmicrosoft.com" userId="6858e115-b1dd-49cc-9a9e-953eb7212ff6" providerId="ADAL" clId="{0556D9A4-D01A-4494-9779-6D09D74EB530}" dt="2020-12-05T15:00:40.614" v="65" actId="1076"/>
          <ac:spMkLst>
            <pc:docMk/>
            <pc:sldMk cId="2192092481" sldId="2134804353"/>
            <ac:spMk id="5" creationId="{3DFCC449-462B-42B5-83FE-0920C9447F59}"/>
          </ac:spMkLst>
        </pc:spChg>
        <pc:picChg chg="mod">
          <ac:chgData name="stephanie@littleblueresearch.onmicrosoft.com" userId="6858e115-b1dd-49cc-9a9e-953eb7212ff6" providerId="ADAL" clId="{0556D9A4-D01A-4494-9779-6D09D74EB530}" dt="2020-12-05T15:00:52.214" v="66" actId="1076"/>
          <ac:picMkLst>
            <pc:docMk/>
            <pc:sldMk cId="2192092481" sldId="2134804353"/>
            <ac:picMk id="19" creationId="{7D3DB5F0-4521-4CF8-9431-283B14A22BC2}"/>
          </ac:picMkLst>
        </pc:picChg>
      </pc:sldChg>
      <pc:sldChg chg="add">
        <pc:chgData name="stephanie@littleblueresearch.onmicrosoft.com" userId="6858e115-b1dd-49cc-9a9e-953eb7212ff6" providerId="ADAL" clId="{0556D9A4-D01A-4494-9779-6D09D74EB530}" dt="2020-12-05T14:21:12.275" v="39"/>
        <pc:sldMkLst>
          <pc:docMk/>
          <pc:sldMk cId="906707846" sldId="2134804354"/>
        </pc:sldMkLst>
      </pc:sldChg>
      <pc:sldChg chg="add">
        <pc:chgData name="stephanie@littleblueresearch.onmicrosoft.com" userId="6858e115-b1dd-49cc-9a9e-953eb7212ff6" providerId="ADAL" clId="{0556D9A4-D01A-4494-9779-6D09D74EB530}" dt="2020-12-05T14:22:20.751" v="41"/>
        <pc:sldMkLst>
          <pc:docMk/>
          <pc:sldMk cId="3393896798" sldId="2134804355"/>
        </pc:sldMkLst>
      </pc:sldChg>
      <pc:sldChg chg="add">
        <pc:chgData name="stephanie@littleblueresearch.onmicrosoft.com" userId="6858e115-b1dd-49cc-9a9e-953eb7212ff6" providerId="ADAL" clId="{0556D9A4-D01A-4494-9779-6D09D74EB530}" dt="2020-12-05T15:16:42.243" v="336"/>
        <pc:sldMkLst>
          <pc:docMk/>
          <pc:sldMk cId="2675430589" sldId="2134804356"/>
        </pc:sldMkLst>
      </pc:sldChg>
      <pc:sldChg chg="add">
        <pc:chgData name="stephanie@littleblueresearch.onmicrosoft.com" userId="6858e115-b1dd-49cc-9a9e-953eb7212ff6" providerId="ADAL" clId="{0556D9A4-D01A-4494-9779-6D09D74EB530}" dt="2020-12-05T15:17:07.131" v="338"/>
        <pc:sldMkLst>
          <pc:docMk/>
          <pc:sldMk cId="3961278130" sldId="2134804357"/>
        </pc:sldMkLst>
      </pc:sldChg>
      <pc:sldChg chg="add">
        <pc:chgData name="stephanie@littleblueresearch.onmicrosoft.com" userId="6858e115-b1dd-49cc-9a9e-953eb7212ff6" providerId="ADAL" clId="{0556D9A4-D01A-4494-9779-6D09D74EB530}" dt="2020-12-05T15:17:07.131" v="338"/>
        <pc:sldMkLst>
          <pc:docMk/>
          <pc:sldMk cId="3027139447" sldId="2134804358"/>
        </pc:sldMkLst>
      </pc:sldChg>
      <pc:sldChg chg="add">
        <pc:chgData name="stephanie@littleblueresearch.onmicrosoft.com" userId="6858e115-b1dd-49cc-9a9e-953eb7212ff6" providerId="ADAL" clId="{0556D9A4-D01A-4494-9779-6D09D74EB530}" dt="2020-12-05T15:19:38.965" v="343"/>
        <pc:sldMkLst>
          <pc:docMk/>
          <pc:sldMk cId="1283710911" sldId="2134804359"/>
        </pc:sldMkLst>
      </pc:sldChg>
      <pc:sldChg chg="add">
        <pc:chgData name="stephanie@littleblueresearch.onmicrosoft.com" userId="6858e115-b1dd-49cc-9a9e-953eb7212ff6" providerId="ADAL" clId="{0556D9A4-D01A-4494-9779-6D09D74EB530}" dt="2020-12-05T15:20:54.971" v="345"/>
        <pc:sldMkLst>
          <pc:docMk/>
          <pc:sldMk cId="2665301217" sldId="2134804360"/>
        </pc:sldMkLst>
      </pc:sldChg>
      <pc:sldMasterChg chg="del delSldLayout">
        <pc:chgData name="stephanie@littleblueresearch.onmicrosoft.com" userId="6858e115-b1dd-49cc-9a9e-953eb7212ff6" providerId="ADAL" clId="{0556D9A4-D01A-4494-9779-6D09D74EB530}" dt="2020-12-05T14:18:12.522" v="33" actId="47"/>
        <pc:sldMasterMkLst>
          <pc:docMk/>
          <pc:sldMasterMk cId="3629016985" sldId="2147483713"/>
        </pc:sldMasterMkLst>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334226136" sldId="2147483714"/>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1796524132" sldId="2147483715"/>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615130328" sldId="2147483716"/>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838683595" sldId="2147483717"/>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3924661998" sldId="2147483718"/>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2679628261" sldId="2147483719"/>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3128680400" sldId="2147483720"/>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39101913" sldId="2147483721"/>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3832090327" sldId="2147483722"/>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3184951542" sldId="2147483723"/>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243335168" sldId="2147483724"/>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1617273267" sldId="2147483725"/>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54466781" sldId="2147483726"/>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1132115529" sldId="2147483727"/>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4001114658" sldId="2147483728"/>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1082471727" sldId="2147483729"/>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380540780" sldId="2147483730"/>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1375305511" sldId="2147483731"/>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3422509885" sldId="2147483732"/>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2485472875" sldId="2147483733"/>
          </pc:sldLayoutMkLst>
        </pc:sldLayoutChg>
        <pc:sldLayoutChg chg="del">
          <pc:chgData name="stephanie@littleblueresearch.onmicrosoft.com" userId="6858e115-b1dd-49cc-9a9e-953eb7212ff6" providerId="ADAL" clId="{0556D9A4-D01A-4494-9779-6D09D74EB530}" dt="2020-12-05T14:18:12.522" v="33" actId="47"/>
          <pc:sldLayoutMkLst>
            <pc:docMk/>
            <pc:sldMasterMk cId="3629016985" sldId="2147483713"/>
            <pc:sldLayoutMk cId="124014021" sldId="2147483734"/>
          </pc:sldLayoutMkLst>
        </pc:sldLayoutChg>
      </pc:sldMasterChg>
    </pc:docChg>
  </pc:docChgLst>
  <pc:docChgLst>
    <pc:chgData name="Katia Bonga" userId="S::bonga_wbcsd.org#ext#@littleblueresearch.onmicrosoft.com::5d3da110-03d3-4896-af07-29c2ee7b9a05" providerId="AD" clId="Web-{2F9C657B-6303-BA7F-19A5-6527A3075B3E}"/>
    <pc:docChg chg="addSld delSld modSld sldOrd">
      <pc:chgData name="Katia Bonga" userId="S::bonga_wbcsd.org#ext#@littleblueresearch.onmicrosoft.com::5d3da110-03d3-4896-af07-29c2ee7b9a05" providerId="AD" clId="Web-{2F9C657B-6303-BA7F-19A5-6527A3075B3E}" dt="2020-12-07T12:58:53.062" v="193"/>
      <pc:docMkLst>
        <pc:docMk/>
      </pc:docMkLst>
      <pc:sldChg chg="del">
        <pc:chgData name="Katia Bonga" userId="S::bonga_wbcsd.org#ext#@littleblueresearch.onmicrosoft.com::5d3da110-03d3-4896-af07-29c2ee7b9a05" providerId="AD" clId="Web-{2F9C657B-6303-BA7F-19A5-6527A3075B3E}" dt="2020-12-07T12:44:53.022" v="87"/>
        <pc:sldMkLst>
          <pc:docMk/>
          <pc:sldMk cId="3459088546" sldId="2134804302"/>
        </pc:sldMkLst>
      </pc:sldChg>
      <pc:sldChg chg="del">
        <pc:chgData name="Katia Bonga" userId="S::bonga_wbcsd.org#ext#@littleblueresearch.onmicrosoft.com::5d3da110-03d3-4896-af07-29c2ee7b9a05" providerId="AD" clId="Web-{2F9C657B-6303-BA7F-19A5-6527A3075B3E}" dt="2020-12-07T12:57:04.636" v="187"/>
        <pc:sldMkLst>
          <pc:docMk/>
          <pc:sldMk cId="2225092971" sldId="2134804310"/>
        </pc:sldMkLst>
      </pc:sldChg>
      <pc:sldChg chg="modSp ord">
        <pc:chgData name="Katia Bonga" userId="S::bonga_wbcsd.org#ext#@littleblueresearch.onmicrosoft.com::5d3da110-03d3-4896-af07-29c2ee7b9a05" providerId="AD" clId="Web-{2F9C657B-6303-BA7F-19A5-6527A3075B3E}" dt="2020-12-07T12:53:51.208" v="158"/>
        <pc:sldMkLst>
          <pc:docMk/>
          <pc:sldMk cId="1159127862" sldId="2134804316"/>
        </pc:sldMkLst>
        <pc:spChg chg="mod">
          <ac:chgData name="Katia Bonga" userId="S::bonga_wbcsd.org#ext#@littleblueresearch.onmicrosoft.com::5d3da110-03d3-4896-af07-29c2ee7b9a05" providerId="AD" clId="Web-{2F9C657B-6303-BA7F-19A5-6527A3075B3E}" dt="2020-12-07T12:46:10.962" v="106" actId="20577"/>
          <ac:spMkLst>
            <pc:docMk/>
            <pc:sldMk cId="1159127862" sldId="2134804316"/>
            <ac:spMk id="11" creationId="{48F8F863-F5EA-40FA-8052-E56D7D4150C8}"/>
          </ac:spMkLst>
        </pc:spChg>
      </pc:sldChg>
      <pc:sldChg chg="modSp">
        <pc:chgData name="Katia Bonga" userId="S::bonga_wbcsd.org#ext#@littleblueresearch.onmicrosoft.com::5d3da110-03d3-4896-af07-29c2ee7b9a05" providerId="AD" clId="Web-{2F9C657B-6303-BA7F-19A5-6527A3075B3E}" dt="2020-12-07T11:09:49.196" v="78" actId="20577"/>
        <pc:sldMkLst>
          <pc:docMk/>
          <pc:sldMk cId="2041931531" sldId="2134804323"/>
        </pc:sldMkLst>
        <pc:spChg chg="mod">
          <ac:chgData name="Katia Bonga" userId="S::bonga_wbcsd.org#ext#@littleblueresearch.onmicrosoft.com::5d3da110-03d3-4896-af07-29c2ee7b9a05" providerId="AD" clId="Web-{2F9C657B-6303-BA7F-19A5-6527A3075B3E}" dt="2020-12-07T11:09:49.196" v="78" actId="20577"/>
          <ac:spMkLst>
            <pc:docMk/>
            <pc:sldMk cId="2041931531" sldId="2134804323"/>
            <ac:spMk id="3" creationId="{EE1A0F1F-3A2F-47E5-A113-F9F3BE31DEF4}"/>
          </ac:spMkLst>
        </pc:spChg>
      </pc:sldChg>
      <pc:sldChg chg="addSp modSp">
        <pc:chgData name="Katia Bonga" userId="S::bonga_wbcsd.org#ext#@littleblueresearch.onmicrosoft.com::5d3da110-03d3-4896-af07-29c2ee7b9a05" providerId="AD" clId="Web-{2F9C657B-6303-BA7F-19A5-6527A3075B3E}" dt="2020-12-07T12:43:44.489" v="86"/>
        <pc:sldMkLst>
          <pc:docMk/>
          <pc:sldMk cId="891214032" sldId="2134804326"/>
        </pc:sldMkLst>
        <pc:spChg chg="mod">
          <ac:chgData name="Katia Bonga" userId="S::bonga_wbcsd.org#ext#@littleblueresearch.onmicrosoft.com::5d3da110-03d3-4896-af07-29c2ee7b9a05" providerId="AD" clId="Web-{2F9C657B-6303-BA7F-19A5-6527A3075B3E}" dt="2020-12-07T11:08:56.848" v="0" actId="20577"/>
          <ac:spMkLst>
            <pc:docMk/>
            <pc:sldMk cId="891214032" sldId="2134804326"/>
            <ac:spMk id="3" creationId="{E1C6001B-8D94-4327-943E-512C81C79316}"/>
          </ac:spMkLst>
        </pc:spChg>
        <pc:spChg chg="add mod">
          <ac:chgData name="Katia Bonga" userId="S::bonga_wbcsd.org#ext#@littleblueresearch.onmicrosoft.com::5d3da110-03d3-4896-af07-29c2ee7b9a05" providerId="AD" clId="Web-{2F9C657B-6303-BA7F-19A5-6527A3075B3E}" dt="2020-12-07T12:43:44.489" v="86"/>
          <ac:spMkLst>
            <pc:docMk/>
            <pc:sldMk cId="891214032" sldId="2134804326"/>
            <ac:spMk id="7" creationId="{01745886-EF0E-4EC5-A715-5FFCBD328631}"/>
          </ac:spMkLst>
        </pc:spChg>
      </pc:sldChg>
      <pc:sldChg chg="mod modShow">
        <pc:chgData name="Katia Bonga" userId="S::bonga_wbcsd.org#ext#@littleblueresearch.onmicrosoft.com::5d3da110-03d3-4896-af07-29c2ee7b9a05" providerId="AD" clId="Web-{2F9C657B-6303-BA7F-19A5-6527A3075B3E}" dt="2020-12-07T12:42:59.300" v="81"/>
        <pc:sldMkLst>
          <pc:docMk/>
          <pc:sldMk cId="437606904" sldId="2134804337"/>
        </pc:sldMkLst>
      </pc:sldChg>
      <pc:sldChg chg="del">
        <pc:chgData name="Katia Bonga" userId="S::bonga_wbcsd.org#ext#@littleblueresearch.onmicrosoft.com::5d3da110-03d3-4896-af07-29c2ee7b9a05" providerId="AD" clId="Web-{2F9C657B-6303-BA7F-19A5-6527A3075B3E}" dt="2020-12-07T12:57:37.175" v="190"/>
        <pc:sldMkLst>
          <pc:docMk/>
          <pc:sldMk cId="2820741463" sldId="2134804339"/>
        </pc:sldMkLst>
      </pc:sldChg>
      <pc:sldChg chg="del">
        <pc:chgData name="Katia Bonga" userId="S::bonga_wbcsd.org#ext#@littleblueresearch.onmicrosoft.com::5d3da110-03d3-4896-af07-29c2ee7b9a05" providerId="AD" clId="Web-{2F9C657B-6303-BA7F-19A5-6527A3075B3E}" dt="2020-12-07T12:58:04.105" v="192"/>
        <pc:sldMkLst>
          <pc:docMk/>
          <pc:sldMk cId="4256985993" sldId="2134804340"/>
        </pc:sldMkLst>
      </pc:sldChg>
      <pc:sldChg chg="ord">
        <pc:chgData name="Katia Bonga" userId="S::bonga_wbcsd.org#ext#@littleblueresearch.onmicrosoft.com::5d3da110-03d3-4896-af07-29c2ee7b9a05" providerId="AD" clId="Web-{2F9C657B-6303-BA7F-19A5-6527A3075B3E}" dt="2020-12-07T12:53:51.208" v="159"/>
        <pc:sldMkLst>
          <pc:docMk/>
          <pc:sldMk cId="524769929" sldId="2134804348"/>
        </pc:sldMkLst>
      </pc:sldChg>
      <pc:sldChg chg="addSp delSp modSp new">
        <pc:chgData name="Katia Bonga" userId="S::bonga_wbcsd.org#ext#@littleblueresearch.onmicrosoft.com::5d3da110-03d3-4896-af07-29c2ee7b9a05" providerId="AD" clId="Web-{2F9C657B-6303-BA7F-19A5-6527A3075B3E}" dt="2020-12-07T12:53:21.911" v="157" actId="1076"/>
        <pc:sldMkLst>
          <pc:docMk/>
          <pc:sldMk cId="2168607953" sldId="2134804361"/>
        </pc:sldMkLst>
        <pc:spChg chg="mod">
          <ac:chgData name="Katia Bonga" userId="S::bonga_wbcsd.org#ext#@littleblueresearch.onmicrosoft.com::5d3da110-03d3-4896-af07-29c2ee7b9a05" providerId="AD" clId="Web-{2F9C657B-6303-BA7F-19A5-6527A3075B3E}" dt="2020-12-07T12:49:05.623" v="110" actId="20577"/>
          <ac:spMkLst>
            <pc:docMk/>
            <pc:sldMk cId="2168607953" sldId="2134804361"/>
            <ac:spMk id="2" creationId="{71996906-9FC3-48BE-90B1-D0B8C63B6578}"/>
          </ac:spMkLst>
        </pc:spChg>
        <pc:spChg chg="del">
          <ac:chgData name="Katia Bonga" userId="S::bonga_wbcsd.org#ext#@littleblueresearch.onmicrosoft.com::5d3da110-03d3-4896-af07-29c2ee7b9a05" providerId="AD" clId="Web-{2F9C657B-6303-BA7F-19A5-6527A3075B3E}" dt="2020-12-07T12:49:21.248" v="113"/>
          <ac:spMkLst>
            <pc:docMk/>
            <pc:sldMk cId="2168607953" sldId="2134804361"/>
            <ac:spMk id="3" creationId="{F5A58E72-377B-4D62-AD47-A44613F1C5DD}"/>
          </ac:spMkLst>
        </pc:spChg>
        <pc:spChg chg="add del mod">
          <ac:chgData name="Katia Bonga" userId="S::bonga_wbcsd.org#ext#@littleblueresearch.onmicrosoft.com::5d3da110-03d3-4896-af07-29c2ee7b9a05" providerId="AD" clId="Web-{2F9C657B-6303-BA7F-19A5-6527A3075B3E}" dt="2020-12-07T12:51:48.877" v="142"/>
          <ac:spMkLst>
            <pc:docMk/>
            <pc:sldMk cId="2168607953" sldId="2134804361"/>
            <ac:spMk id="10" creationId="{50CAAB45-32F7-484F-BF5A-94BAD9CBD7B2}"/>
          </ac:spMkLst>
        </pc:spChg>
        <pc:picChg chg="add del mod">
          <ac:chgData name="Katia Bonga" userId="S::bonga_wbcsd.org#ext#@littleblueresearch.onmicrosoft.com::5d3da110-03d3-4896-af07-29c2ee7b9a05" providerId="AD" clId="Web-{2F9C657B-6303-BA7F-19A5-6527A3075B3E}" dt="2020-12-07T12:49:45.389" v="115"/>
          <ac:picMkLst>
            <pc:docMk/>
            <pc:sldMk cId="2168607953" sldId="2134804361"/>
            <ac:picMk id="5" creationId="{C59E4BFC-3072-4881-B74A-D1813A5C4E44}"/>
          </ac:picMkLst>
        </pc:picChg>
        <pc:picChg chg="add mod">
          <ac:chgData name="Katia Bonga" userId="S::bonga_wbcsd.org#ext#@littleblueresearch.onmicrosoft.com::5d3da110-03d3-4896-af07-29c2ee7b9a05" providerId="AD" clId="Web-{2F9C657B-6303-BA7F-19A5-6527A3075B3E}" dt="2020-12-07T12:51:14.079" v="135" actId="14100"/>
          <ac:picMkLst>
            <pc:docMk/>
            <pc:sldMk cId="2168607953" sldId="2134804361"/>
            <ac:picMk id="6" creationId="{30900BEA-CA85-4092-9516-590D2C5B68A5}"/>
          </ac:picMkLst>
        </pc:picChg>
        <pc:picChg chg="add mod">
          <ac:chgData name="Katia Bonga" userId="S::bonga_wbcsd.org#ext#@littleblueresearch.onmicrosoft.com::5d3da110-03d3-4896-af07-29c2ee7b9a05" providerId="AD" clId="Web-{2F9C657B-6303-BA7F-19A5-6527A3075B3E}" dt="2020-12-07T12:51:10.970" v="134" actId="14100"/>
          <ac:picMkLst>
            <pc:docMk/>
            <pc:sldMk cId="2168607953" sldId="2134804361"/>
            <ac:picMk id="7" creationId="{0FEAAB96-A370-49FC-9352-7D0386D1B467}"/>
          </ac:picMkLst>
        </pc:picChg>
        <pc:picChg chg="add del mod">
          <ac:chgData name="Katia Bonga" userId="S::bonga_wbcsd.org#ext#@littleblueresearch.onmicrosoft.com::5d3da110-03d3-4896-af07-29c2ee7b9a05" providerId="AD" clId="Web-{2F9C657B-6303-BA7F-19A5-6527A3075B3E}" dt="2020-12-07T12:50:33.141" v="125"/>
          <ac:picMkLst>
            <pc:docMk/>
            <pc:sldMk cId="2168607953" sldId="2134804361"/>
            <ac:picMk id="8" creationId="{2B2BA5D7-2DFA-40BB-B900-C9DB4D987AC6}"/>
          </ac:picMkLst>
        </pc:picChg>
        <pc:picChg chg="add del mod">
          <ac:chgData name="Katia Bonga" userId="S::bonga_wbcsd.org#ext#@littleblueresearch.onmicrosoft.com::5d3da110-03d3-4896-af07-29c2ee7b9a05" providerId="AD" clId="Web-{2F9C657B-6303-BA7F-19A5-6527A3075B3E}" dt="2020-12-07T12:51:04.391" v="133"/>
          <ac:picMkLst>
            <pc:docMk/>
            <pc:sldMk cId="2168607953" sldId="2134804361"/>
            <ac:picMk id="9" creationId="{EEBB9E47-40E2-450D-9EEE-F0CF2C125CE3}"/>
          </ac:picMkLst>
        </pc:picChg>
        <pc:picChg chg="add mod">
          <ac:chgData name="Katia Bonga" userId="S::bonga_wbcsd.org#ext#@littleblueresearch.onmicrosoft.com::5d3da110-03d3-4896-af07-29c2ee7b9a05" providerId="AD" clId="Web-{2F9C657B-6303-BA7F-19A5-6527A3075B3E}" dt="2020-12-07T12:52:01.268" v="145" actId="1076"/>
          <ac:picMkLst>
            <pc:docMk/>
            <pc:sldMk cId="2168607953" sldId="2134804361"/>
            <ac:picMk id="11" creationId="{AA9A4CDA-CFB0-4DA8-92C3-8701B2139305}"/>
          </ac:picMkLst>
        </pc:picChg>
        <pc:picChg chg="add mod">
          <ac:chgData name="Katia Bonga" userId="S::bonga_wbcsd.org#ext#@littleblueresearch.onmicrosoft.com::5d3da110-03d3-4896-af07-29c2ee7b9a05" providerId="AD" clId="Web-{2F9C657B-6303-BA7F-19A5-6527A3075B3E}" dt="2020-12-07T12:52:16.409" v="149" actId="1076"/>
          <ac:picMkLst>
            <pc:docMk/>
            <pc:sldMk cId="2168607953" sldId="2134804361"/>
            <ac:picMk id="12" creationId="{F49F2FB7-823A-49C1-AB61-FCB1357EFAEF}"/>
          </ac:picMkLst>
        </pc:picChg>
        <pc:picChg chg="add del mod">
          <ac:chgData name="Katia Bonga" userId="S::bonga_wbcsd.org#ext#@littleblueresearch.onmicrosoft.com::5d3da110-03d3-4896-af07-29c2ee7b9a05" providerId="AD" clId="Web-{2F9C657B-6303-BA7F-19A5-6527A3075B3E}" dt="2020-12-07T12:52:32.097" v="153"/>
          <ac:picMkLst>
            <pc:docMk/>
            <pc:sldMk cId="2168607953" sldId="2134804361"/>
            <ac:picMk id="13" creationId="{E26978E2-4074-487C-95BA-E75FD035F14C}"/>
          </ac:picMkLst>
        </pc:picChg>
        <pc:picChg chg="add mod">
          <ac:chgData name="Katia Bonga" userId="S::bonga_wbcsd.org#ext#@littleblueresearch.onmicrosoft.com::5d3da110-03d3-4896-af07-29c2ee7b9a05" providerId="AD" clId="Web-{2F9C657B-6303-BA7F-19A5-6527A3075B3E}" dt="2020-12-07T12:52:40.503" v="155" actId="1076"/>
          <ac:picMkLst>
            <pc:docMk/>
            <pc:sldMk cId="2168607953" sldId="2134804361"/>
            <ac:picMk id="14" creationId="{CD191FF3-C630-4C86-8164-66B792B950B4}"/>
          </ac:picMkLst>
        </pc:picChg>
        <pc:picChg chg="add mod">
          <ac:chgData name="Katia Bonga" userId="S::bonga_wbcsd.org#ext#@littleblueresearch.onmicrosoft.com::5d3da110-03d3-4896-af07-29c2ee7b9a05" providerId="AD" clId="Web-{2F9C657B-6303-BA7F-19A5-6527A3075B3E}" dt="2020-12-07T12:53:21.911" v="157" actId="1076"/>
          <ac:picMkLst>
            <pc:docMk/>
            <pc:sldMk cId="2168607953" sldId="2134804361"/>
            <ac:picMk id="15" creationId="{5874E51B-AEB5-45A1-936E-CB753BADC397}"/>
          </ac:picMkLst>
        </pc:picChg>
      </pc:sldChg>
      <pc:sldChg chg="addSp modSp new ord">
        <pc:chgData name="Katia Bonga" userId="S::bonga_wbcsd.org#ext#@littleblueresearch.onmicrosoft.com::5d3da110-03d3-4896-af07-29c2ee7b9a05" providerId="AD" clId="Web-{2F9C657B-6303-BA7F-19A5-6527A3075B3E}" dt="2020-12-07T12:55:52.602" v="185" actId="1076"/>
        <pc:sldMkLst>
          <pc:docMk/>
          <pc:sldMk cId="1878830774" sldId="2134804362"/>
        </pc:sldMkLst>
        <pc:spChg chg="mod">
          <ac:chgData name="Katia Bonga" userId="S::bonga_wbcsd.org#ext#@littleblueresearch.onmicrosoft.com::5d3da110-03d3-4896-af07-29c2ee7b9a05" providerId="AD" clId="Web-{2F9C657B-6303-BA7F-19A5-6527A3075B3E}" dt="2020-12-07T12:54:26.928" v="162" actId="20577"/>
          <ac:spMkLst>
            <pc:docMk/>
            <pc:sldMk cId="1878830774" sldId="2134804362"/>
            <ac:spMk id="2" creationId="{61CCB80E-AF92-4D97-9085-41B80D73E035}"/>
          </ac:spMkLst>
        </pc:spChg>
        <pc:picChg chg="add mod">
          <ac:chgData name="Katia Bonga" userId="S::bonga_wbcsd.org#ext#@littleblueresearch.onmicrosoft.com::5d3da110-03d3-4896-af07-29c2ee7b9a05" providerId="AD" clId="Web-{2F9C657B-6303-BA7F-19A5-6527A3075B3E}" dt="2020-12-07T12:54:41.382" v="168" actId="1076"/>
          <ac:picMkLst>
            <pc:docMk/>
            <pc:sldMk cId="1878830774" sldId="2134804362"/>
            <ac:picMk id="4" creationId="{CB6AC8E2-6CF7-48C2-B448-9A30E0FBCA35}"/>
          </ac:picMkLst>
        </pc:picChg>
        <pc:picChg chg="add mod">
          <ac:chgData name="Katia Bonga" userId="S::bonga_wbcsd.org#ext#@littleblueresearch.onmicrosoft.com::5d3da110-03d3-4896-af07-29c2ee7b9a05" providerId="AD" clId="Web-{2F9C657B-6303-BA7F-19A5-6527A3075B3E}" dt="2020-12-07T12:54:45.944" v="170" actId="1076"/>
          <ac:picMkLst>
            <pc:docMk/>
            <pc:sldMk cId="1878830774" sldId="2134804362"/>
            <ac:picMk id="5" creationId="{685290EA-1835-4188-BC23-B9F3E84B991D}"/>
          </ac:picMkLst>
        </pc:picChg>
        <pc:picChg chg="add mod">
          <ac:chgData name="Katia Bonga" userId="S::bonga_wbcsd.org#ext#@littleblueresearch.onmicrosoft.com::5d3da110-03d3-4896-af07-29c2ee7b9a05" providerId="AD" clId="Web-{2F9C657B-6303-BA7F-19A5-6527A3075B3E}" dt="2020-12-07T12:55:03.492" v="172" actId="1076"/>
          <ac:picMkLst>
            <pc:docMk/>
            <pc:sldMk cId="1878830774" sldId="2134804362"/>
            <ac:picMk id="6" creationId="{E0A0B32E-199E-400A-86E0-7B1BE068BC14}"/>
          </ac:picMkLst>
        </pc:picChg>
        <pc:picChg chg="add mod">
          <ac:chgData name="Katia Bonga" userId="S::bonga_wbcsd.org#ext#@littleblueresearch.onmicrosoft.com::5d3da110-03d3-4896-af07-29c2ee7b9a05" providerId="AD" clId="Web-{2F9C657B-6303-BA7F-19A5-6527A3075B3E}" dt="2020-12-07T12:55:12.320" v="174" actId="1076"/>
          <ac:picMkLst>
            <pc:docMk/>
            <pc:sldMk cId="1878830774" sldId="2134804362"/>
            <ac:picMk id="7" creationId="{B169C179-56AD-464F-A307-0BB625DB5D59}"/>
          </ac:picMkLst>
        </pc:picChg>
        <pc:picChg chg="add mod">
          <ac:chgData name="Katia Bonga" userId="S::bonga_wbcsd.org#ext#@littleblueresearch.onmicrosoft.com::5d3da110-03d3-4896-af07-29c2ee7b9a05" providerId="AD" clId="Web-{2F9C657B-6303-BA7F-19A5-6527A3075B3E}" dt="2020-12-07T12:55:23.883" v="177" actId="1076"/>
          <ac:picMkLst>
            <pc:docMk/>
            <pc:sldMk cId="1878830774" sldId="2134804362"/>
            <ac:picMk id="8" creationId="{D557E6BE-657D-4B34-93E5-E9B1644823A3}"/>
          </ac:picMkLst>
        </pc:picChg>
        <pc:picChg chg="add mod">
          <ac:chgData name="Katia Bonga" userId="S::bonga_wbcsd.org#ext#@littleblueresearch.onmicrosoft.com::5d3da110-03d3-4896-af07-29c2ee7b9a05" providerId="AD" clId="Web-{2F9C657B-6303-BA7F-19A5-6527A3075B3E}" dt="2020-12-07T12:55:37.118" v="181" actId="1076"/>
          <ac:picMkLst>
            <pc:docMk/>
            <pc:sldMk cId="1878830774" sldId="2134804362"/>
            <ac:picMk id="9" creationId="{9E7FEEE8-6B5F-4330-A77D-263599883E1C}"/>
          </ac:picMkLst>
        </pc:picChg>
        <pc:picChg chg="add mod">
          <ac:chgData name="Katia Bonga" userId="S::bonga_wbcsd.org#ext#@littleblueresearch.onmicrosoft.com::5d3da110-03d3-4896-af07-29c2ee7b9a05" providerId="AD" clId="Web-{2F9C657B-6303-BA7F-19A5-6527A3075B3E}" dt="2020-12-07T12:55:46.712" v="183" actId="1076"/>
          <ac:picMkLst>
            <pc:docMk/>
            <pc:sldMk cId="1878830774" sldId="2134804362"/>
            <ac:picMk id="10" creationId="{4A5C5454-D9B3-4DAF-819C-ABE7EC173CC3}"/>
          </ac:picMkLst>
        </pc:picChg>
        <pc:picChg chg="add mod">
          <ac:chgData name="Katia Bonga" userId="S::bonga_wbcsd.org#ext#@littleblueresearch.onmicrosoft.com::5d3da110-03d3-4896-af07-29c2ee7b9a05" providerId="AD" clId="Web-{2F9C657B-6303-BA7F-19A5-6527A3075B3E}" dt="2020-12-07T12:55:52.602" v="185" actId="1076"/>
          <ac:picMkLst>
            <pc:docMk/>
            <pc:sldMk cId="1878830774" sldId="2134804362"/>
            <ac:picMk id="11" creationId="{37B4933E-2652-4E80-B755-1304F2E144E6}"/>
          </ac:picMkLst>
        </pc:picChg>
      </pc:sldChg>
      <pc:sldChg chg="add replId">
        <pc:chgData name="Katia Bonga" userId="S::bonga_wbcsd.org#ext#@littleblueresearch.onmicrosoft.com::5d3da110-03d3-4896-af07-29c2ee7b9a05" providerId="AD" clId="Web-{2F9C657B-6303-BA7F-19A5-6527A3075B3E}" dt="2020-12-07T12:57:00.729" v="186"/>
        <pc:sldMkLst>
          <pc:docMk/>
          <pc:sldMk cId="443095969" sldId="2134804363"/>
        </pc:sldMkLst>
      </pc:sldChg>
      <pc:sldChg chg="add ord replId">
        <pc:chgData name="Katia Bonga" userId="S::bonga_wbcsd.org#ext#@littleblueresearch.onmicrosoft.com::5d3da110-03d3-4896-af07-29c2ee7b9a05" providerId="AD" clId="Web-{2F9C657B-6303-BA7F-19A5-6527A3075B3E}" dt="2020-12-07T12:57:29.978" v="189"/>
        <pc:sldMkLst>
          <pc:docMk/>
          <pc:sldMk cId="633751021" sldId="2134804364"/>
        </pc:sldMkLst>
      </pc:sldChg>
      <pc:sldChg chg="add mod replId modShow">
        <pc:chgData name="Katia Bonga" userId="S::bonga_wbcsd.org#ext#@littleblueresearch.onmicrosoft.com::5d3da110-03d3-4896-af07-29c2ee7b9a05" providerId="AD" clId="Web-{2F9C657B-6303-BA7F-19A5-6527A3075B3E}" dt="2020-12-07T12:58:53.062" v="193"/>
        <pc:sldMkLst>
          <pc:docMk/>
          <pc:sldMk cId="471457457" sldId="2134804365"/>
        </pc:sldMkLst>
      </pc:sldChg>
    </pc:docChg>
  </pc:docChgLst>
  <pc:docChgLst>
    <pc:chgData name="Katia Bonga" userId="5e24d649-f790-44c8-b336-b53f1207ffb2" providerId="ADAL" clId="{B5D547DE-6282-4977-9156-513953E8F0DC}"/>
    <pc:docChg chg="addSld delSld modSld">
      <pc:chgData name="Katia Bonga" userId="5e24d649-f790-44c8-b336-b53f1207ffb2" providerId="ADAL" clId="{B5D547DE-6282-4977-9156-513953E8F0DC}" dt="2020-12-07T13:06:54.370" v="1"/>
      <pc:docMkLst>
        <pc:docMk/>
      </pc:docMkLst>
      <pc:sldChg chg="add">
        <pc:chgData name="Katia Bonga" userId="5e24d649-f790-44c8-b336-b53f1207ffb2" providerId="ADAL" clId="{B5D547DE-6282-4977-9156-513953E8F0DC}" dt="2020-12-07T13:06:54.370" v="1"/>
        <pc:sldMkLst>
          <pc:docMk/>
          <pc:sldMk cId="708578116" sldId="4443"/>
        </pc:sldMkLst>
      </pc:sldChg>
      <pc:sldChg chg="add">
        <pc:chgData name="Katia Bonga" userId="5e24d649-f790-44c8-b336-b53f1207ffb2" providerId="ADAL" clId="{B5D547DE-6282-4977-9156-513953E8F0DC}" dt="2020-12-07T13:06:54.370" v="1"/>
        <pc:sldMkLst>
          <pc:docMk/>
          <pc:sldMk cId="1089983362" sldId="4449"/>
        </pc:sldMkLst>
      </pc:sldChg>
      <pc:sldChg chg="del">
        <pc:chgData name="Katia Bonga" userId="5e24d649-f790-44c8-b336-b53f1207ffb2" providerId="ADAL" clId="{B5D547DE-6282-4977-9156-513953E8F0DC}" dt="2020-12-07T13:06:52.076" v="0" actId="47"/>
        <pc:sldMkLst>
          <pc:docMk/>
          <pc:sldMk cId="2168607953" sldId="2134804361"/>
        </pc:sldMkLst>
      </pc:sldChg>
      <pc:sldChg chg="del">
        <pc:chgData name="Katia Bonga" userId="5e24d649-f790-44c8-b336-b53f1207ffb2" providerId="ADAL" clId="{B5D547DE-6282-4977-9156-513953E8F0DC}" dt="2020-12-07T13:06:52.076" v="0" actId="47"/>
        <pc:sldMkLst>
          <pc:docMk/>
          <pc:sldMk cId="1878830774" sldId="213480436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9" dt="2020-10-30T17:30:24.286" idx="4">
    <p:pos x="470" y="216"/>
    <p:text>word cloud</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dirty="0">
              <a:solidFill>
                <a:prstClr val="white"/>
              </a:solidFill>
              <a:latin typeface="Arial"/>
              <a:ea typeface="+mn-ea"/>
              <a:cs typeface="+mn-cs"/>
            </a:rPr>
            <a:t>Module 1.</a:t>
          </a:r>
        </a:p>
        <a:p>
          <a:pPr algn="ctr"/>
          <a:r>
            <a:rPr lang="en-GB" sz="1800" b="0" kern="1200" dirty="0">
              <a:solidFill>
                <a:prstClr val="white"/>
              </a:solidFill>
              <a:latin typeface="Arial"/>
              <a:ea typeface="+mn-ea"/>
              <a:cs typeface="+mn-cs"/>
            </a:rPr>
            <a:t>Understanding natural capital and the relationships with business decision-making &amp; risk management</a:t>
          </a:r>
          <a:endParaRPr lang="en-GB" sz="1800" kern="1200" dirty="0"/>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dgm:spPr/>
      <dgm:t>
        <a:bodyPr/>
        <a:lstStyle/>
        <a:p>
          <a:pPr algn="ctr"/>
          <a:r>
            <a:rPr lang="en-GB" b="1" u="sng"/>
            <a:t>Module 2.</a:t>
          </a:r>
        </a:p>
        <a:p>
          <a:pPr algn="ctr"/>
          <a:r>
            <a:rPr lang="en-GB"/>
            <a:t>Understanding the tools &amp; resources needed to approach a first natural capital assessment</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2C355046-66A5-4312-B602-3FE11D457B7D}">
      <dgm:prSet phldrT="[Text]"/>
      <dgm:spPr>
        <a:solidFill>
          <a:srgbClr val="92D050"/>
        </a:solidFill>
      </dgm:spPr>
      <dgm:t>
        <a:bodyPr/>
        <a:lstStyle/>
        <a:p>
          <a:pPr algn="ctr"/>
          <a:r>
            <a:rPr lang="en-GB" b="1" u="sng"/>
            <a:t>Module 3.</a:t>
          </a:r>
        </a:p>
        <a:p>
          <a:pPr algn="ctr"/>
          <a:r>
            <a:rPr lang="en-GB"/>
            <a:t>A deep-dive into natural capital valuation methods</a:t>
          </a:r>
        </a:p>
      </dgm:t>
    </dgm:pt>
    <dgm:pt modelId="{7C6DA53E-DB64-4DBF-B732-CB69E6C1650F}" type="parTrans" cxnId="{69F0EE0E-5389-40C7-9BC2-69126CCE1B8A}">
      <dgm:prSet/>
      <dgm:spPr/>
      <dgm:t>
        <a:bodyPr/>
        <a:lstStyle/>
        <a:p>
          <a:endParaRPr lang="en-GB"/>
        </a:p>
      </dgm:t>
    </dgm:pt>
    <dgm:pt modelId="{CCE51437-8120-4511-BD63-9727E70A1F1D}" type="sibTrans" cxnId="{69F0EE0E-5389-40C7-9BC2-69126CCE1B8A}">
      <dgm:prSet/>
      <dgm:spPr/>
      <dgm:t>
        <a:bodyPr/>
        <a:lstStyle/>
        <a:p>
          <a:endParaRPr lang="en-GB"/>
        </a:p>
      </dgm:t>
    </dgm:pt>
    <dgm:pt modelId="{BAE2176C-50BD-4C90-A30E-5E4C84AC3C2F}">
      <dgm:prSet/>
      <dgm:spPr/>
      <dgm:t>
        <a:bodyPr/>
        <a:lstStyle/>
        <a:p>
          <a:pPr algn="ctr"/>
          <a:r>
            <a:rPr lang="en-GB" b="1" u="sng"/>
            <a:t>Module 4.</a:t>
          </a:r>
        </a:p>
        <a:p>
          <a:pPr algn="ctr"/>
          <a:r>
            <a:rPr lang="en-GB"/>
            <a:t>Integrating natural capital to support decision-making</a:t>
          </a:r>
        </a:p>
      </dgm:t>
    </dgm:pt>
    <dgm:pt modelId="{25E8A6EE-B685-4DFF-BCC7-AEEE1154E1A3}" type="parTrans" cxnId="{A54868A6-B623-4F55-B475-DB092E804674}">
      <dgm:prSet/>
      <dgm:spPr/>
      <dgm:t>
        <a:bodyPr/>
        <a:lstStyle/>
        <a:p>
          <a:endParaRPr lang="en-GB"/>
        </a:p>
      </dgm:t>
    </dgm:pt>
    <dgm:pt modelId="{3361480D-8E60-4FB1-ADC7-2DB5EC96E586}" type="sibTrans" cxnId="{A54868A6-B623-4F55-B475-DB092E80467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4">
        <dgm:presLayoutVars>
          <dgm:bulletEnabled val="1"/>
        </dgm:presLayoutVars>
      </dgm:prSet>
      <dgm:spPr/>
    </dgm:pt>
    <dgm:pt modelId="{B3051D62-54B2-454D-BBBC-213D255DA6F9}" type="pres">
      <dgm:prSet presAssocID="{791A1EDE-3759-4FF6-B31B-6F7F8BDAF7B7}" presName="sibTrans" presStyleLbl="sibTrans2D1" presStyleIdx="0" presStyleCnt="3"/>
      <dgm:spPr/>
    </dgm:pt>
    <dgm:pt modelId="{16D91A14-D01E-466B-92D4-0B69A222683A}" type="pres">
      <dgm:prSet presAssocID="{791A1EDE-3759-4FF6-B31B-6F7F8BDAF7B7}" presName="connectorText" presStyleLbl="sibTrans2D1" presStyleIdx="0" presStyleCnt="3"/>
      <dgm:spPr/>
    </dgm:pt>
    <dgm:pt modelId="{E121EC85-CF63-4342-9EA2-E629CB077C6F}" type="pres">
      <dgm:prSet presAssocID="{977B6136-457B-4825-8B86-BFF2E38C9FFD}" presName="node" presStyleLbl="node1" presStyleIdx="1" presStyleCnt="4">
        <dgm:presLayoutVars>
          <dgm:bulletEnabled val="1"/>
        </dgm:presLayoutVars>
      </dgm:prSet>
      <dgm:spPr/>
    </dgm:pt>
    <dgm:pt modelId="{1BF299A5-8105-4CF6-943F-68769B70DC86}" type="pres">
      <dgm:prSet presAssocID="{1980FBE3-2FE3-4867-9FBD-3E15270B0E75}" presName="sibTrans" presStyleLbl="sibTrans2D1" presStyleIdx="1" presStyleCnt="3"/>
      <dgm:spPr/>
    </dgm:pt>
    <dgm:pt modelId="{04DBAD4B-CD03-46F2-8B3F-E0D87D6F9CFD}" type="pres">
      <dgm:prSet presAssocID="{1980FBE3-2FE3-4867-9FBD-3E15270B0E75}" presName="connectorText" presStyleLbl="sibTrans2D1" presStyleIdx="1" presStyleCnt="3"/>
      <dgm:spPr/>
    </dgm:pt>
    <dgm:pt modelId="{85C0097F-3E43-4AB7-9D66-F8130600CDF3}" type="pres">
      <dgm:prSet presAssocID="{2C355046-66A5-4312-B602-3FE11D457B7D}" presName="node" presStyleLbl="node1" presStyleIdx="2" presStyleCnt="4">
        <dgm:presLayoutVars>
          <dgm:bulletEnabled val="1"/>
        </dgm:presLayoutVars>
      </dgm:prSet>
      <dgm:spPr/>
    </dgm:pt>
    <dgm:pt modelId="{C130805D-5AC2-49A6-9885-89984AD795B2}" type="pres">
      <dgm:prSet presAssocID="{CCE51437-8120-4511-BD63-9727E70A1F1D}" presName="sibTrans" presStyleLbl="sibTrans2D1" presStyleIdx="2" presStyleCnt="3"/>
      <dgm:spPr/>
    </dgm:pt>
    <dgm:pt modelId="{8703F9A3-2804-49C3-A61F-D8361CF19454}" type="pres">
      <dgm:prSet presAssocID="{CCE51437-8120-4511-BD63-9727E70A1F1D}" presName="connectorText" presStyleLbl="sibTrans2D1" presStyleIdx="2" presStyleCnt="3"/>
      <dgm:spPr/>
    </dgm:pt>
    <dgm:pt modelId="{823B45BF-DD1B-4564-9C20-DC14221E427A}" type="pres">
      <dgm:prSet presAssocID="{BAE2176C-50BD-4C90-A30E-5E4C84AC3C2F}" presName="node" presStyleLbl="node1" presStyleIdx="3" presStyleCnt="4">
        <dgm:presLayoutVars>
          <dgm:bulletEnabled val="1"/>
        </dgm:presLayoutVars>
      </dgm:prSet>
      <dgm:spPr/>
    </dgm:pt>
  </dgm:ptLst>
  <dgm:cxnLst>
    <dgm:cxn modelId="{69F0EE0E-5389-40C7-9BC2-69126CCE1B8A}" srcId="{E5DEEF02-94B0-468F-800E-4D3DB6DC7B99}" destId="{2C355046-66A5-4312-B602-3FE11D457B7D}" srcOrd="2" destOrd="0" parTransId="{7C6DA53E-DB64-4DBF-B732-CB69E6C1650F}" sibTransId="{CCE51437-8120-4511-BD63-9727E70A1F1D}"/>
    <dgm:cxn modelId="{DDC9C826-E249-49D0-A4CB-AFB2126F151F}" type="presOf" srcId="{1980FBE3-2FE3-4867-9FBD-3E15270B0E75}" destId="{1BF299A5-8105-4CF6-943F-68769B70DC86}" srcOrd="0" destOrd="0" presId="urn:microsoft.com/office/officeart/2005/8/layout/process1"/>
    <dgm:cxn modelId="{4FDBEF31-8BED-4752-B780-9C8697299296}" type="presOf" srcId="{CCE51437-8120-4511-BD63-9727E70A1F1D}" destId="{C130805D-5AC2-49A6-9885-89984AD795B2}" srcOrd="0" destOrd="0" presId="urn:microsoft.com/office/officeart/2005/8/layout/process1"/>
    <dgm:cxn modelId="{2F7D2962-606E-4D83-A339-9017AA636D73}" type="presOf" srcId="{2C355046-66A5-4312-B602-3FE11D457B7D}" destId="{85C0097F-3E43-4AB7-9D66-F8130600CDF3}" srcOrd="0" destOrd="0" presId="urn:microsoft.com/office/officeart/2005/8/layout/process1"/>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C9C9307A-214B-44F8-B1F7-3CA8BB5D2069}" type="presOf" srcId="{1980FBE3-2FE3-4867-9FBD-3E15270B0E75}" destId="{04DBAD4B-CD03-46F2-8B3F-E0D87D6F9CFD}" srcOrd="1" destOrd="0" presId="urn:microsoft.com/office/officeart/2005/8/layout/process1"/>
    <dgm:cxn modelId="{2CEC2593-8462-465A-AC2C-629450EDE478}" type="presOf" srcId="{BAE2176C-50BD-4C90-A30E-5E4C84AC3C2F}" destId="{823B45BF-DD1B-4564-9C20-DC14221E427A}" srcOrd="0" destOrd="0" presId="urn:microsoft.com/office/officeart/2005/8/layout/process1"/>
    <dgm:cxn modelId="{A54868A6-B623-4F55-B475-DB092E804674}" srcId="{E5DEEF02-94B0-468F-800E-4D3DB6DC7B99}" destId="{BAE2176C-50BD-4C90-A30E-5E4C84AC3C2F}" srcOrd="3" destOrd="0" parTransId="{25E8A6EE-B685-4DFF-BCC7-AEEE1154E1A3}" sibTransId="{3361480D-8E60-4FB1-ADC7-2DB5EC96E586}"/>
    <dgm:cxn modelId="{3732A3C8-82E6-467E-8AF0-6130C1835D0A}" type="presOf" srcId="{CCE51437-8120-4511-BD63-9727E70A1F1D}" destId="{8703F9A3-2804-49C3-A61F-D8361CF19454}"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 modelId="{4A9174DA-38B3-499E-ABE1-9F7AD545B1B2}" type="presParOf" srcId="{542E2CEF-BB60-45C2-B97D-DABFC65725BC}" destId="{1BF299A5-8105-4CF6-943F-68769B70DC86}" srcOrd="3" destOrd="0" presId="urn:microsoft.com/office/officeart/2005/8/layout/process1"/>
    <dgm:cxn modelId="{C75E468A-CB11-4765-A184-C2B31DC6C0FF}" type="presParOf" srcId="{1BF299A5-8105-4CF6-943F-68769B70DC86}" destId="{04DBAD4B-CD03-46F2-8B3F-E0D87D6F9CFD}" srcOrd="0" destOrd="0" presId="urn:microsoft.com/office/officeart/2005/8/layout/process1"/>
    <dgm:cxn modelId="{D6884A39-EE6B-4A69-BC98-68F1D6E15062}" type="presParOf" srcId="{542E2CEF-BB60-45C2-B97D-DABFC65725BC}" destId="{85C0097F-3E43-4AB7-9D66-F8130600CDF3}" srcOrd="4" destOrd="0" presId="urn:microsoft.com/office/officeart/2005/8/layout/process1"/>
    <dgm:cxn modelId="{BFD2B3C4-42A5-4FDD-BED5-204D93FD672B}" type="presParOf" srcId="{542E2CEF-BB60-45C2-B97D-DABFC65725BC}" destId="{C130805D-5AC2-49A6-9885-89984AD795B2}" srcOrd="5" destOrd="0" presId="urn:microsoft.com/office/officeart/2005/8/layout/process1"/>
    <dgm:cxn modelId="{9BEC6AA4-D026-43EE-81FA-700F44B24AA0}" type="presParOf" srcId="{C130805D-5AC2-49A6-9885-89984AD795B2}" destId="{8703F9A3-2804-49C3-A61F-D8361CF19454}" srcOrd="0" destOrd="0" presId="urn:microsoft.com/office/officeart/2005/8/layout/process1"/>
    <dgm:cxn modelId="{39292A6B-BD06-40E9-97B2-A9232D18A0EC}" type="presParOf" srcId="{542E2CEF-BB60-45C2-B97D-DABFC65725BC}" destId="{823B45BF-DD1B-4564-9C20-DC14221E427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a:solidFill>
                <a:prstClr val="white"/>
              </a:solidFill>
              <a:latin typeface="Arial"/>
              <a:ea typeface="+mn-ea"/>
              <a:cs typeface="+mn-cs"/>
            </a:rPr>
            <a:t>Module 1</a:t>
          </a:r>
        </a:p>
        <a:p>
          <a:pPr algn="ctr"/>
          <a:r>
            <a:rPr lang="en-GB" sz="2000" b="0" kern="1200">
              <a:solidFill>
                <a:prstClr val="white"/>
              </a:solidFill>
              <a:latin typeface="+mn-lt"/>
              <a:ea typeface="+mn-ea"/>
              <a:cs typeface="+mn-cs"/>
            </a:rPr>
            <a:t>Understanding natural capital and the relationships with business decision-making &amp; risk management</a:t>
          </a:r>
          <a:endParaRPr lang="en-GB" sz="2000" kern="1200">
            <a:latin typeface="+mn-lt"/>
          </a:endParaRPr>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custT="1"/>
      <dgm:spPr>
        <a:solidFill>
          <a:srgbClr val="92D050"/>
        </a:solidFill>
      </dgm:spPr>
      <dgm:t>
        <a:bodyPr/>
        <a:lstStyle/>
        <a:p>
          <a:pPr algn="ctr"/>
          <a:r>
            <a:rPr lang="en-GB" sz="2600" b="1" u="sng"/>
            <a:t>Module 2</a:t>
          </a:r>
        </a:p>
        <a:p>
          <a:pPr algn="ctr"/>
          <a:r>
            <a:rPr lang="en-GB" sz="2000"/>
            <a:t>Acquiring the resources &amp; understanding needed to scope a first natural capital assessment</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LinFactNeighborX="42730" custLinFactNeighborY="-382">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4918" y="1701337"/>
          <a:ext cx="2150390" cy="201599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dirty="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1800" b="0" kern="1200" dirty="0">
              <a:solidFill>
                <a:prstClr val="white"/>
              </a:solidFill>
              <a:latin typeface="Arial"/>
              <a:ea typeface="+mn-ea"/>
              <a:cs typeface="+mn-cs"/>
            </a:rPr>
            <a:t>Understanding natural capital and the relationships with business decision-making &amp; risk management</a:t>
          </a:r>
          <a:endParaRPr lang="en-GB" sz="1800" kern="1200" dirty="0"/>
        </a:p>
      </dsp:txBody>
      <dsp:txXfrm>
        <a:off x="63964" y="1760383"/>
        <a:ext cx="2032298" cy="1897899"/>
      </dsp:txXfrm>
    </dsp:sp>
    <dsp:sp modelId="{B3051D62-54B2-454D-BBBC-213D255DA6F9}">
      <dsp:nvSpPr>
        <dsp:cNvPr id="0" name=""/>
        <dsp:cNvSpPr/>
      </dsp:nvSpPr>
      <dsp:spPr>
        <a:xfrm>
          <a:off x="2370348" y="2442685"/>
          <a:ext cx="455882" cy="53329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370348" y="2549344"/>
        <a:ext cx="319117" cy="319978"/>
      </dsp:txXfrm>
    </dsp:sp>
    <dsp:sp modelId="{E121EC85-CF63-4342-9EA2-E629CB077C6F}">
      <dsp:nvSpPr>
        <dsp:cNvPr id="0" name=""/>
        <dsp:cNvSpPr/>
      </dsp:nvSpPr>
      <dsp:spPr>
        <a:xfrm>
          <a:off x="3015465" y="1701337"/>
          <a:ext cx="2150390" cy="2015991"/>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a:t>Module 2.</a:t>
          </a:r>
        </a:p>
        <a:p>
          <a:pPr marL="0" lvl="0" indent="0" algn="ctr" defTabSz="800100">
            <a:lnSpc>
              <a:spcPct val="90000"/>
            </a:lnSpc>
            <a:spcBef>
              <a:spcPct val="0"/>
            </a:spcBef>
            <a:spcAft>
              <a:spcPct val="35000"/>
            </a:spcAft>
            <a:buNone/>
          </a:pPr>
          <a:r>
            <a:rPr lang="en-GB" sz="1800" kern="1200"/>
            <a:t>Understanding the tools &amp; resources needed to approach a first natural capital assessment</a:t>
          </a:r>
        </a:p>
      </dsp:txBody>
      <dsp:txXfrm>
        <a:off x="3074511" y="1760383"/>
        <a:ext cx="2032298" cy="1897899"/>
      </dsp:txXfrm>
    </dsp:sp>
    <dsp:sp modelId="{1BF299A5-8105-4CF6-943F-68769B70DC86}">
      <dsp:nvSpPr>
        <dsp:cNvPr id="0" name=""/>
        <dsp:cNvSpPr/>
      </dsp:nvSpPr>
      <dsp:spPr>
        <a:xfrm>
          <a:off x="5380894" y="2442685"/>
          <a:ext cx="455882" cy="533296"/>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380894" y="2549344"/>
        <a:ext cx="319117" cy="319978"/>
      </dsp:txXfrm>
    </dsp:sp>
    <dsp:sp modelId="{85C0097F-3E43-4AB7-9D66-F8130600CDF3}">
      <dsp:nvSpPr>
        <dsp:cNvPr id="0" name=""/>
        <dsp:cNvSpPr/>
      </dsp:nvSpPr>
      <dsp:spPr>
        <a:xfrm>
          <a:off x="6026012" y="1701337"/>
          <a:ext cx="2150390" cy="201599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a:t>Module 3.</a:t>
          </a:r>
        </a:p>
        <a:p>
          <a:pPr marL="0" lvl="0" indent="0" algn="ctr" defTabSz="800100">
            <a:lnSpc>
              <a:spcPct val="90000"/>
            </a:lnSpc>
            <a:spcBef>
              <a:spcPct val="0"/>
            </a:spcBef>
            <a:spcAft>
              <a:spcPct val="35000"/>
            </a:spcAft>
            <a:buNone/>
          </a:pPr>
          <a:r>
            <a:rPr lang="en-GB" sz="1800" kern="1200"/>
            <a:t>A deep-dive into natural capital valuation methods</a:t>
          </a:r>
        </a:p>
      </dsp:txBody>
      <dsp:txXfrm>
        <a:off x="6085058" y="1760383"/>
        <a:ext cx="2032298" cy="1897899"/>
      </dsp:txXfrm>
    </dsp:sp>
    <dsp:sp modelId="{C130805D-5AC2-49A6-9885-89984AD795B2}">
      <dsp:nvSpPr>
        <dsp:cNvPr id="0" name=""/>
        <dsp:cNvSpPr/>
      </dsp:nvSpPr>
      <dsp:spPr>
        <a:xfrm>
          <a:off x="8391441" y="2442685"/>
          <a:ext cx="455882" cy="533296"/>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391441" y="2549344"/>
        <a:ext cx="319117" cy="319978"/>
      </dsp:txXfrm>
    </dsp:sp>
    <dsp:sp modelId="{823B45BF-DD1B-4564-9C20-DC14221E427A}">
      <dsp:nvSpPr>
        <dsp:cNvPr id="0" name=""/>
        <dsp:cNvSpPr/>
      </dsp:nvSpPr>
      <dsp:spPr>
        <a:xfrm>
          <a:off x="9036559" y="1701337"/>
          <a:ext cx="2150390" cy="2015991"/>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a:t>Module 4.</a:t>
          </a:r>
        </a:p>
        <a:p>
          <a:pPr marL="0" lvl="0" indent="0" algn="ctr" defTabSz="800100">
            <a:lnSpc>
              <a:spcPct val="90000"/>
            </a:lnSpc>
            <a:spcBef>
              <a:spcPct val="0"/>
            </a:spcBef>
            <a:spcAft>
              <a:spcPct val="35000"/>
            </a:spcAft>
            <a:buNone/>
          </a:pPr>
          <a:r>
            <a:rPr lang="en-GB" sz="1800" kern="1200"/>
            <a:t>Integrating natural capital to support decision-making</a:t>
          </a:r>
        </a:p>
      </dsp:txBody>
      <dsp:txXfrm>
        <a:off x="9095605" y="1760383"/>
        <a:ext cx="2032298" cy="1897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1358718"/>
          <a:ext cx="3982002" cy="23892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2000" b="0" kern="1200">
              <a:solidFill>
                <a:prstClr val="white"/>
              </a:solidFill>
              <a:latin typeface="+mn-lt"/>
              <a:ea typeface="+mn-ea"/>
              <a:cs typeface="+mn-cs"/>
            </a:rPr>
            <a:t>Understanding natural capital and the relationships with business decision-making &amp; risk management</a:t>
          </a:r>
          <a:endParaRPr lang="en-GB" sz="2000" kern="1200">
            <a:latin typeface="+mn-lt"/>
          </a:endParaRPr>
        </a:p>
      </dsp:txBody>
      <dsp:txXfrm>
        <a:off x="69977" y="1428695"/>
        <a:ext cx="3842048" cy="2249247"/>
      </dsp:txXfrm>
    </dsp:sp>
    <dsp:sp modelId="{B3051D62-54B2-454D-BBBC-213D255DA6F9}">
      <dsp:nvSpPr>
        <dsp:cNvPr id="0" name=""/>
        <dsp:cNvSpPr/>
      </dsp:nvSpPr>
      <dsp:spPr>
        <a:xfrm rot="21598233">
          <a:off x="4381136" y="2058105"/>
          <a:ext cx="846164" cy="98753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GB" sz="4500" kern="1200"/>
        </a:p>
      </dsp:txBody>
      <dsp:txXfrm>
        <a:off x="4381136" y="2255677"/>
        <a:ext cx="592315" cy="592522"/>
      </dsp:txXfrm>
    </dsp:sp>
    <dsp:sp modelId="{E121EC85-CF63-4342-9EA2-E629CB077C6F}">
      <dsp:nvSpPr>
        <dsp:cNvPr id="0" name=""/>
        <dsp:cNvSpPr/>
      </dsp:nvSpPr>
      <dsp:spPr>
        <a:xfrm>
          <a:off x="5578538" y="1355851"/>
          <a:ext cx="3982002" cy="23892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u="sng" kern="1200"/>
            <a:t>Module 2</a:t>
          </a:r>
        </a:p>
        <a:p>
          <a:pPr marL="0" lvl="0" indent="0" algn="ctr" defTabSz="1155700">
            <a:lnSpc>
              <a:spcPct val="90000"/>
            </a:lnSpc>
            <a:spcBef>
              <a:spcPct val="0"/>
            </a:spcBef>
            <a:spcAft>
              <a:spcPct val="35000"/>
            </a:spcAft>
            <a:buNone/>
          </a:pPr>
          <a:r>
            <a:rPr lang="en-GB" sz="2000" kern="1200"/>
            <a:t>Acquiring the resources &amp; understanding needed to scope a first natural capital assessment</a:t>
          </a:r>
        </a:p>
      </dsp:txBody>
      <dsp:txXfrm>
        <a:off x="5648515" y="1425828"/>
        <a:ext cx="3842048" cy="22492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0"/>
            <a:ext cx="2974555" cy="4675481"/>
          </a:xfrm>
          <a:prstGeom prst="rect">
            <a:avLst/>
          </a:prstGeom>
        </p:spPr>
        <p:txBody>
          <a:bodyPr vert="horz" lIns="196657" tIns="98329" rIns="196657" bIns="98329" rtlCol="0"/>
          <a:lstStyle>
            <a:lvl1pPr algn="l">
              <a:defRPr sz="2600"/>
            </a:lvl1pPr>
          </a:lstStyle>
          <a:p>
            <a:endParaRPr lang="en-US"/>
          </a:p>
        </p:txBody>
      </p:sp>
      <p:sp>
        <p:nvSpPr>
          <p:cNvPr id="3" name="Date Placeholder 2"/>
          <p:cNvSpPr>
            <a:spLocks noGrp="1"/>
          </p:cNvSpPr>
          <p:nvPr>
            <p:ph type="dt" idx="1"/>
          </p:nvPr>
        </p:nvSpPr>
        <p:spPr>
          <a:xfrm>
            <a:off x="3888217" y="10"/>
            <a:ext cx="2974555" cy="4675481"/>
          </a:xfrm>
          <a:prstGeom prst="rect">
            <a:avLst/>
          </a:prstGeom>
        </p:spPr>
        <p:txBody>
          <a:bodyPr vert="horz" lIns="196657" tIns="98329" rIns="196657" bIns="98329" rtlCol="0"/>
          <a:lstStyle>
            <a:lvl1pPr algn="r">
              <a:defRPr sz="2600"/>
            </a:lvl1pPr>
          </a:lstStyle>
          <a:p>
            <a:fld id="{AD95666B-78E4-4B35-98F7-8C8B00695062}" type="datetimeFigureOut">
              <a:rPr lang="en-US" smtClean="0"/>
              <a:t>12/18/2020</a:t>
            </a:fld>
            <a:endParaRPr lang="en-US"/>
          </a:p>
        </p:txBody>
      </p:sp>
      <p:sp>
        <p:nvSpPr>
          <p:cNvPr id="4" name="Slide Image Placeholder 3"/>
          <p:cNvSpPr>
            <a:spLocks noGrp="1" noRot="1" noChangeAspect="1"/>
          </p:cNvSpPr>
          <p:nvPr>
            <p:ph type="sldImg" idx="2"/>
          </p:nvPr>
        </p:nvSpPr>
        <p:spPr>
          <a:xfrm>
            <a:off x="-24523700" y="11647488"/>
            <a:ext cx="55911750" cy="31449962"/>
          </a:xfrm>
          <a:prstGeom prst="rect">
            <a:avLst/>
          </a:prstGeom>
          <a:noFill/>
          <a:ln w="12700">
            <a:solidFill>
              <a:prstClr val="black"/>
            </a:solidFill>
          </a:ln>
        </p:spPr>
        <p:txBody>
          <a:bodyPr vert="horz" lIns="196657" tIns="98329" rIns="196657" bIns="98329" rtlCol="0" anchor="ctr"/>
          <a:lstStyle/>
          <a:p>
            <a:endParaRPr lang="en-US"/>
          </a:p>
        </p:txBody>
      </p:sp>
      <p:sp>
        <p:nvSpPr>
          <p:cNvPr id="5" name="Notes Placeholder 4"/>
          <p:cNvSpPr>
            <a:spLocks noGrp="1"/>
          </p:cNvSpPr>
          <p:nvPr>
            <p:ph type="body" sz="quarter" idx="3"/>
          </p:nvPr>
        </p:nvSpPr>
        <p:spPr>
          <a:xfrm>
            <a:off x="686438" y="44845745"/>
            <a:ext cx="5491480" cy="36691964"/>
          </a:xfrm>
          <a:prstGeom prst="rect">
            <a:avLst/>
          </a:prstGeom>
        </p:spPr>
        <p:txBody>
          <a:bodyPr vert="horz" lIns="196657" tIns="98329" rIns="196657" bIns="9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510518"/>
            <a:ext cx="2974555" cy="4675470"/>
          </a:xfrm>
          <a:prstGeom prst="rect">
            <a:avLst/>
          </a:prstGeom>
        </p:spPr>
        <p:txBody>
          <a:bodyPr vert="horz" lIns="196657" tIns="98329" rIns="196657" bIns="98329" rtlCol="0" anchor="b"/>
          <a:lstStyle>
            <a:lvl1pPr algn="l">
              <a:defRPr sz="2600"/>
            </a:lvl1pPr>
          </a:lstStyle>
          <a:p>
            <a:endParaRPr lang="en-US"/>
          </a:p>
        </p:txBody>
      </p:sp>
      <p:sp>
        <p:nvSpPr>
          <p:cNvPr id="7" name="Slide Number Placeholder 6"/>
          <p:cNvSpPr>
            <a:spLocks noGrp="1"/>
          </p:cNvSpPr>
          <p:nvPr>
            <p:ph type="sldNum" sz="quarter" idx="5"/>
          </p:nvPr>
        </p:nvSpPr>
        <p:spPr>
          <a:xfrm>
            <a:off x="3888217" y="88510518"/>
            <a:ext cx="2974555" cy="4675470"/>
          </a:xfrm>
          <a:prstGeom prst="rect">
            <a:avLst/>
          </a:prstGeom>
        </p:spPr>
        <p:txBody>
          <a:bodyPr vert="horz" lIns="196657" tIns="98329" rIns="196657" bIns="98329" rtlCol="0" anchor="b"/>
          <a:lstStyle>
            <a:lvl1pPr algn="r">
              <a:defRPr sz="2600"/>
            </a:lvl1pPr>
          </a:lstStyle>
          <a:p>
            <a:fld id="{3D8C6B78-E725-420E-9A4E-2F78CBAA16FC}" type="slidenum">
              <a:rPr lang="en-US" smtClean="0"/>
              <a:t>‹#›</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zoom.us/account/setting"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support.zoom.us/hc/en-us/articles/201362413-How-Do-I-Schedule-Meetings-" TargetMode="External"/><Relationship Id="rId4" Type="http://schemas.openxmlformats.org/officeDocument/2006/relationships/hyperlink" Target="https://zoom.us/profile/settin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zoom.us/account/setting"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support.zoom.us/hc/en-us/articles/201362413-How-Do-I-Schedule-Meetings-" TargetMode="External"/><Relationship Id="rId4" Type="http://schemas.openxmlformats.org/officeDocument/2006/relationships/hyperlink" Target="https://zoom.us/profile/setting"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zoom.us/account/setting"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support.zoom.us/hc/en-us/articles/201362413-How-Do-I-Schedule-Meetings-" TargetMode="External"/><Relationship Id="rId4" Type="http://schemas.openxmlformats.org/officeDocument/2006/relationships/hyperlink" Target="https://zoom.us/profile/setting"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zoom.us/account/setting"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support.zoom.us/hc/en-us/articles/201362413-How-Do-I-Schedule-Meetings-" TargetMode="External"/><Relationship Id="rId4" Type="http://schemas.openxmlformats.org/officeDocument/2006/relationships/hyperlink" Target="https://zoom.us/profile/setting"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zoom.us/account/setting"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s://support.zoom.us/hc/en-us/articles/201362413-How-Do-I-Schedule-Meetings-" TargetMode="External"/><Relationship Id="rId4" Type="http://schemas.openxmlformats.org/officeDocument/2006/relationships/hyperlink" Target="https://zoom.us/profile/setting"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b="1" dirty="0"/>
              <a:t>KB</a:t>
            </a:r>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37646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KB/SH</a:t>
            </a:r>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10</a:t>
            </a:fld>
            <a:endParaRPr lang="en-US"/>
          </a:p>
        </p:txBody>
      </p:sp>
    </p:spTree>
    <p:extLst>
      <p:ext uri="{BB962C8B-B14F-4D97-AF65-F5344CB8AC3E}">
        <p14:creationId xmlns:p14="http://schemas.microsoft.com/office/powerpoint/2010/main" val="41543867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368733" indent="-368733" defTabSz="1966569">
              <a:buFont typeface="Arial" panose="020B0604020202020204" pitchFamily="34" charset="0"/>
              <a:buChar cha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120</a:t>
            </a:fld>
            <a:endParaRPr lang="en-US"/>
          </a:p>
        </p:txBody>
      </p:sp>
    </p:spTree>
    <p:extLst>
      <p:ext uri="{BB962C8B-B14F-4D97-AF65-F5344CB8AC3E}">
        <p14:creationId xmlns:p14="http://schemas.microsoft.com/office/powerpoint/2010/main" val="15991459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Commissioning discussion</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122</a:t>
            </a:fld>
            <a:endParaRPr lang="en-US"/>
          </a:p>
        </p:txBody>
      </p:sp>
    </p:spTree>
    <p:extLst>
      <p:ext uri="{BB962C8B-B14F-4D97-AF65-F5344CB8AC3E}">
        <p14:creationId xmlns:p14="http://schemas.microsoft.com/office/powerpoint/2010/main" val="20921264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a:defRPr/>
            </a:pPr>
            <a:endParaRPr lang="en-GB"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123</a:t>
            </a:fld>
            <a:endParaRPr lang="en-US"/>
          </a:p>
        </p:txBody>
      </p:sp>
    </p:spTree>
    <p:extLst>
      <p:ext uri="{BB962C8B-B14F-4D97-AF65-F5344CB8AC3E}">
        <p14:creationId xmlns:p14="http://schemas.microsoft.com/office/powerpoint/2010/main" val="26019351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 capital checker, we use own reviewers and have provided reviews</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124</a:t>
            </a:fld>
            <a:endParaRPr lang="en-US"/>
          </a:p>
        </p:txBody>
      </p:sp>
    </p:spTree>
    <p:extLst>
      <p:ext uri="{BB962C8B-B14F-4D97-AF65-F5344CB8AC3E}">
        <p14:creationId xmlns:p14="http://schemas.microsoft.com/office/powerpoint/2010/main" val="30225303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Natural capital checker, we use own reviewers and have provided reviews</a:t>
            </a: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125</a:t>
            </a:fld>
            <a:endParaRPr lang="en-US"/>
          </a:p>
        </p:txBody>
      </p:sp>
    </p:spTree>
    <p:extLst>
      <p:ext uri="{BB962C8B-B14F-4D97-AF65-F5344CB8AC3E}">
        <p14:creationId xmlns:p14="http://schemas.microsoft.com/office/powerpoint/2010/main" val="30225303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129</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131</a:t>
            </a:fld>
            <a:endParaRPr lang="en-US"/>
          </a:p>
        </p:txBody>
      </p:sp>
    </p:spTree>
    <p:extLst>
      <p:ext uri="{BB962C8B-B14F-4D97-AF65-F5344CB8AC3E}">
        <p14:creationId xmlns:p14="http://schemas.microsoft.com/office/powerpoint/2010/main" val="17548924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b="1" dirty="0"/>
              <a:t>KB</a:t>
            </a:r>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132</a:t>
            </a:fld>
            <a:endParaRPr lang="en-CH"/>
          </a:p>
        </p:txBody>
      </p:sp>
    </p:spTree>
    <p:extLst>
      <p:ext uri="{BB962C8B-B14F-4D97-AF65-F5344CB8AC3E}">
        <p14:creationId xmlns:p14="http://schemas.microsoft.com/office/powerpoint/2010/main" val="18737302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349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812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072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ELSE would you need? What support would you need?</a:t>
            </a:r>
          </a:p>
          <a:p>
            <a:pPr lvl="1"/>
            <a:r>
              <a:rPr lang="en-US" dirty="0"/>
              <a:t>Sign-up for in-person day training, t-t-t</a:t>
            </a:r>
          </a:p>
          <a:p>
            <a:pPr lvl="1"/>
            <a:r>
              <a:rPr lang="en-US" dirty="0"/>
              <a:t>If want support, need to fill out survey (Google form survey)</a:t>
            </a:r>
          </a:p>
          <a:p>
            <a:pPr lvl="1"/>
            <a:r>
              <a:rPr lang="en-US" dirty="0"/>
              <a:t>Refining training further, keen to know how have used this training and catch-up via call (if don’t want to, let us know)</a:t>
            </a:r>
          </a:p>
          <a:p>
            <a:endParaRPr lang="en-CH" dirty="0"/>
          </a:p>
        </p:txBody>
      </p:sp>
      <p:sp>
        <p:nvSpPr>
          <p:cNvPr id="4" name="Slide Number Placeholder 3"/>
          <p:cNvSpPr>
            <a:spLocks noGrp="1"/>
          </p:cNvSpPr>
          <p:nvPr>
            <p:ph type="sldNum" sz="quarter" idx="5"/>
          </p:nvPr>
        </p:nvSpPr>
        <p:spPr/>
        <p:txBody>
          <a:bodyPr/>
          <a:lstStyle/>
          <a:p>
            <a:pPr marL="0" marR="0" lvl="0" indent="0" algn="r" defTabSz="1752996"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52996" rtl="0" eaLnBrk="1" fontAlgn="auto" latinLnBrk="0" hangingPunct="1">
                <a:lnSpc>
                  <a:spcPct val="100000"/>
                </a:lnSpc>
                <a:spcBef>
                  <a:spcPts val="0"/>
                </a:spcBef>
                <a:spcAft>
                  <a:spcPts val="0"/>
                </a:spcAft>
                <a:buClrTx/>
                <a:buSzTx/>
                <a:buFontTx/>
                <a:buNone/>
                <a:tabLst/>
                <a:defRPr/>
              </a:pPr>
              <a:t>137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1474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8064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b="1" dirty="0"/>
              <a:t>KB</a:t>
            </a:r>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139</a:t>
            </a:fld>
            <a:endParaRPr lang="en-US"/>
          </a:p>
        </p:txBody>
      </p:sp>
    </p:spTree>
    <p:extLst>
      <p:ext uri="{BB962C8B-B14F-4D97-AF65-F5344CB8AC3E}">
        <p14:creationId xmlns:p14="http://schemas.microsoft.com/office/powerpoint/2010/main" val="27675933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140</a:t>
            </a:fld>
            <a:endParaRPr lang="en-US"/>
          </a:p>
        </p:txBody>
      </p:sp>
    </p:spTree>
    <p:extLst>
      <p:ext uri="{BB962C8B-B14F-4D97-AF65-F5344CB8AC3E}">
        <p14:creationId xmlns:p14="http://schemas.microsoft.com/office/powerpoint/2010/main" val="3711440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endParaRPr lang="en-US" dirty="0"/>
          </a:p>
        </p:txBody>
      </p:sp>
      <p:sp>
        <p:nvSpPr>
          <p:cNvPr id="4" name="Slide Number Placeholder 3"/>
          <p:cNvSpPr>
            <a:spLocks noGrp="1"/>
          </p:cNvSpPr>
          <p:nvPr>
            <p:ph type="sldNum" sz="quarter" idx="5"/>
          </p:nvPr>
        </p:nvSpPr>
        <p:spPr/>
        <p:txBody>
          <a:bodyPr/>
          <a:lstStyle/>
          <a:p>
            <a:pPr defTabSz="1966874">
              <a:defRPr/>
            </a:pPr>
            <a:fld id="{7DBAF288-DB09-4B38-A774-AED1A4768F10}" type="slidenum">
              <a:rPr lang="en-GB">
                <a:solidFill>
                  <a:prstClr val="black"/>
                </a:solidFill>
                <a:latin typeface="Calibri" panose="020F0502020204030204"/>
              </a:rPr>
              <a:pPr defTabSz="1966874">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273327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endParaRPr lang="en-CH" dirty="0"/>
          </a:p>
        </p:txBody>
      </p:sp>
      <p:sp>
        <p:nvSpPr>
          <p:cNvPr id="4" name="Slide Number Placeholder 3"/>
          <p:cNvSpPr>
            <a:spLocks noGrp="1"/>
          </p:cNvSpPr>
          <p:nvPr>
            <p:ph type="sldNum" sz="quarter" idx="5"/>
          </p:nvPr>
        </p:nvSpPr>
        <p:spPr/>
        <p:txBody>
          <a:bodyPr/>
          <a:lstStyle/>
          <a:p>
            <a:pPr defTabSz="1966874">
              <a:defRPr/>
            </a:pPr>
            <a:fld id="{2B641253-FB2F-49D0-ADB9-2038AA856BCA}" type="slidenum">
              <a:rPr lang="en-CH">
                <a:solidFill>
                  <a:prstClr val="black"/>
                </a:solidFill>
                <a:latin typeface="Calibri" panose="020F0502020204030204"/>
              </a:rPr>
              <a:pPr defTabSz="1966874">
                <a:defRPr/>
              </a:pPr>
              <a:t>14</a:t>
            </a:fld>
            <a:endParaRPr lang="en-CH">
              <a:solidFill>
                <a:prstClr val="black"/>
              </a:solidFill>
              <a:latin typeface="Calibri" panose="020F0502020204030204"/>
            </a:endParaRPr>
          </a:p>
        </p:txBody>
      </p:sp>
    </p:spTree>
    <p:extLst>
      <p:ext uri="{BB962C8B-B14F-4D97-AF65-F5344CB8AC3E}">
        <p14:creationId xmlns:p14="http://schemas.microsoft.com/office/powerpoint/2010/main" val="359819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endParaRPr lang="en-US" dirty="0"/>
          </a:p>
        </p:txBody>
      </p:sp>
      <p:sp>
        <p:nvSpPr>
          <p:cNvPr id="4" name="Slide Number Placeholder 3"/>
          <p:cNvSpPr>
            <a:spLocks noGrp="1"/>
          </p:cNvSpPr>
          <p:nvPr>
            <p:ph type="sldNum" sz="quarter" idx="5"/>
          </p:nvPr>
        </p:nvSpPr>
        <p:spPr/>
        <p:txBody>
          <a:bodyPr/>
          <a:lstStyle/>
          <a:p>
            <a:pPr defTabSz="1966874">
              <a:defRPr/>
            </a:pPr>
            <a:fld id="{7DBAF288-DB09-4B38-A774-AED1A4768F10}" type="slidenum">
              <a:rPr lang="en-GB">
                <a:solidFill>
                  <a:prstClr val="black"/>
                </a:solidFill>
                <a:latin typeface="Calibri" panose="020F0502020204030204"/>
              </a:rPr>
              <a:pPr defTabSz="1966874">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3309239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16</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p>
        </p:txBody>
      </p:sp>
      <p:sp>
        <p:nvSpPr>
          <p:cNvPr id="4" name="Slide Number Placeholder 3"/>
          <p:cNvSpPr>
            <a:spLocks noGrp="1"/>
          </p:cNvSpPr>
          <p:nvPr>
            <p:ph type="sldNum" sz="quarter" idx="10"/>
          </p:nvPr>
        </p:nvSpPr>
        <p:spPr/>
        <p:txBody>
          <a:bodyPr/>
          <a:lstStyle/>
          <a:p>
            <a:pPr defTabSz="1966874">
              <a:defRPr/>
            </a:pPr>
            <a:fld id="{D684CAF3-BBC6-41FB-9A43-C6631CFA1EE0}" type="slidenum">
              <a:rPr lang="en-GB">
                <a:solidFill>
                  <a:prstClr val="black"/>
                </a:solidFill>
                <a:latin typeface="Calibri" panose="020F0502020204030204"/>
              </a:rPr>
              <a:pPr defTabSz="1966874">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1722803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1421763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D684CAF3-BBC6-41FB-9A43-C6631CFA1EE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741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544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r>
              <a:rPr lang="en-GB" dirty="0"/>
              <a:t>KB</a:t>
            </a:r>
          </a:p>
        </p:txBody>
      </p:sp>
      <p:sp>
        <p:nvSpPr>
          <p:cNvPr id="4" name="Slide Number Placeholder 3"/>
          <p:cNvSpPr>
            <a:spLocks noGrp="1"/>
          </p:cNvSpPr>
          <p:nvPr>
            <p:ph type="sldNum" sz="quarter" idx="5"/>
          </p:nvPr>
        </p:nvSpPr>
        <p:spPr/>
        <p:txBody>
          <a:bodyPr/>
          <a:lstStyle/>
          <a:p>
            <a:pPr defTabSz="1966569">
              <a:defRPr/>
            </a:pPr>
            <a:fld id="{7DBAF288-DB09-4B38-A774-AED1A4768F10}" type="slidenum">
              <a:rPr lang="en-GB">
                <a:solidFill>
                  <a:prstClr val="black"/>
                </a:solidFill>
                <a:latin typeface="Calibri" panose="020F0502020204030204"/>
              </a:rPr>
              <a:pPr defTabSz="1966569">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1951812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D684CAF3-BBC6-41FB-9A43-C6631CFA1EE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16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87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25</a:t>
            </a:fld>
            <a:endParaRPr lang="en-US"/>
          </a:p>
        </p:txBody>
      </p:sp>
    </p:spTree>
    <p:extLst>
      <p:ext uri="{BB962C8B-B14F-4D97-AF65-F5344CB8AC3E}">
        <p14:creationId xmlns:p14="http://schemas.microsoft.com/office/powerpoint/2010/main" val="413987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27591F-0CC4-477C-8256-4D0849786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336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874">
              <a:defRPr/>
            </a:pPr>
            <a:r>
              <a:rPr lang="en-GB" b="1" dirty="0"/>
              <a:t>SH - </a:t>
            </a:r>
            <a:r>
              <a:rPr lang="en-GB" sz="3900" dirty="0">
                <a:latin typeface="Segoe UI" panose="020B0502040204020203" pitchFamily="34" charset="0"/>
              </a:rPr>
              <a:t>we are officially going to start walking you through our module 2 training material and will be showing you the 3h version of it for you to have the full spectrum of what can be done.</a:t>
            </a:r>
            <a:endParaRPr lang="en-GB" sz="3900" dirty="0">
              <a:latin typeface="Arial"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27</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1352015" lvl="1" indent="-368733">
              <a:buFont typeface="Arial" panose="020B0604020202020204" pitchFamily="34" charset="0"/>
              <a:buChar char="•"/>
            </a:pPr>
            <a:endParaRPr lang="en-GB" u="none" dirty="0">
              <a:solidFill>
                <a:srgbClr val="FF0000"/>
              </a:solidFill>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28</a:t>
            </a:fld>
            <a:endParaRPr lang="en-US"/>
          </a:p>
        </p:txBody>
      </p:sp>
    </p:spTree>
    <p:extLst>
      <p:ext uri="{BB962C8B-B14F-4D97-AF65-F5344CB8AC3E}">
        <p14:creationId xmlns:p14="http://schemas.microsoft.com/office/powerpoint/2010/main" val="1628827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US" u="none" dirty="0"/>
              <a:t> </a:t>
            </a:r>
          </a:p>
        </p:txBody>
      </p:sp>
      <p:sp>
        <p:nvSpPr>
          <p:cNvPr id="4" name="Slide Number Placeholder 3"/>
          <p:cNvSpPr>
            <a:spLocks noGrp="1"/>
          </p:cNvSpPr>
          <p:nvPr>
            <p:ph type="sldNum" sz="quarter" idx="5"/>
          </p:nvPr>
        </p:nvSpPr>
        <p:spPr/>
        <p:txBody>
          <a:bodyPr/>
          <a:lstStyle/>
          <a:p>
            <a:fld id="{3D8C6B78-E725-420E-9A4E-2F78CBAA16FC}" type="slidenum">
              <a:rPr lang="en-US" smtClean="0"/>
              <a:t>29</a:t>
            </a:fld>
            <a:endParaRPr lang="en-US"/>
          </a:p>
        </p:txBody>
      </p:sp>
    </p:spTree>
    <p:extLst>
      <p:ext uri="{BB962C8B-B14F-4D97-AF65-F5344CB8AC3E}">
        <p14:creationId xmlns:p14="http://schemas.microsoft.com/office/powerpoint/2010/main" val="1483569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30</a:t>
            </a:fld>
            <a:endParaRPr lang="en-US"/>
          </a:p>
        </p:txBody>
      </p:sp>
    </p:spTree>
    <p:extLst>
      <p:ext uri="{BB962C8B-B14F-4D97-AF65-F5344CB8AC3E}">
        <p14:creationId xmlns:p14="http://schemas.microsoft.com/office/powerpoint/2010/main" val="1170390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31</a:t>
            </a:fld>
            <a:endParaRPr lang="en-US"/>
          </a:p>
        </p:txBody>
      </p:sp>
    </p:spTree>
    <p:extLst>
      <p:ext uri="{BB962C8B-B14F-4D97-AF65-F5344CB8AC3E}">
        <p14:creationId xmlns:p14="http://schemas.microsoft.com/office/powerpoint/2010/main" val="1170390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32</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Katia</a:t>
            </a:r>
          </a:p>
          <a:p>
            <a:endParaRPr lang="en-GB"/>
          </a:p>
          <a:p>
            <a:r>
              <a:rPr lang="en-GB"/>
              <a:t>Introductions for those who are presenting the session (virtual or in person)</a:t>
            </a:r>
            <a:endParaRPr lang="en-US"/>
          </a:p>
        </p:txBody>
      </p:sp>
      <p:sp>
        <p:nvSpPr>
          <p:cNvPr id="4" name="Slide Number Placeholder 3"/>
          <p:cNvSpPr>
            <a:spLocks noGrp="1"/>
          </p:cNvSpPr>
          <p:nvPr>
            <p:ph type="sldNum" sz="quarter" idx="5"/>
          </p:nvPr>
        </p:nvSpPr>
        <p:spPr/>
        <p:txBody>
          <a:bodyPr/>
          <a:lstStyle/>
          <a:p>
            <a:pPr defTabSz="1966874">
              <a:defRPr/>
            </a:pPr>
            <a:fld id="{3D8C6B78-E725-420E-9A4E-2F78CBAA16FC}" type="slidenum">
              <a:rPr lang="en-US">
                <a:solidFill>
                  <a:prstClr val="black"/>
                </a:solidFill>
                <a:latin typeface="Calibri" panose="020F0502020204030204"/>
              </a:rPr>
              <a:pPr defTabSz="19668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62220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r>
              <a:rPr lang="en-GB"/>
              <a:t>Speakers notes provide some additional back ground to the information in this slide</a:t>
            </a:r>
          </a:p>
          <a:p>
            <a:pPr defTabSz="1966569">
              <a:defRPr/>
            </a:pPr>
            <a:r>
              <a:rPr lang="en-GB"/>
              <a:t>New WEF report on COVID and research section</a:t>
            </a:r>
          </a:p>
        </p:txBody>
      </p:sp>
      <p:sp>
        <p:nvSpPr>
          <p:cNvPr id="4" name="Slide Number Placeholder 3"/>
          <p:cNvSpPr>
            <a:spLocks noGrp="1"/>
          </p:cNvSpPr>
          <p:nvPr>
            <p:ph type="sldNum" sz="quarter" idx="5"/>
          </p:nvPr>
        </p:nvSpPr>
        <p:spPr/>
        <p:txBody>
          <a:bodyPr/>
          <a:lstStyle/>
          <a:p>
            <a:pPr defTabSz="1966569">
              <a:defRPr/>
            </a:pPr>
            <a:fld id="{3D8C6B78-E725-420E-9A4E-2F78CBAA16FC}" type="slidenum">
              <a:rPr lang="en-US">
                <a:solidFill>
                  <a:prstClr val="black"/>
                </a:solidFill>
                <a:latin typeface="Calibri" panose="020F0502020204030204"/>
              </a:rPr>
              <a:pPr defTabSz="1966569">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r>
              <a:rPr lang="en-GB" dirty="0"/>
              <a:t>Speakers notes provide some additional back ground to the information in this slide</a:t>
            </a:r>
          </a:p>
          <a:p>
            <a:pPr defTabSz="1966569">
              <a:defRPr/>
            </a:pPr>
            <a:r>
              <a:rPr lang="en-GB" dirty="0"/>
              <a:t>New WEF report on COVID and research section</a:t>
            </a:r>
          </a:p>
        </p:txBody>
      </p:sp>
      <p:sp>
        <p:nvSpPr>
          <p:cNvPr id="4" name="Slide Number Placeholder 3"/>
          <p:cNvSpPr>
            <a:spLocks noGrp="1"/>
          </p:cNvSpPr>
          <p:nvPr>
            <p:ph type="sldNum" sz="quarter" idx="5"/>
          </p:nvPr>
        </p:nvSpPr>
        <p:spPr/>
        <p:txBody>
          <a:bodyPr/>
          <a:lstStyle/>
          <a:p>
            <a:pPr defTabSz="1966569">
              <a:defRPr/>
            </a:pPr>
            <a:fld id="{3D8C6B78-E725-420E-9A4E-2F78CBAA16FC}" type="slidenum">
              <a:rPr lang="en-US">
                <a:solidFill>
                  <a:prstClr val="black"/>
                </a:solidFill>
                <a:latin typeface="Calibri" panose="020F0502020204030204"/>
              </a:rPr>
              <a:pPr defTabSz="1966569">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36</a:t>
            </a:fld>
            <a:endParaRPr lang="en-US"/>
          </a:p>
        </p:txBody>
      </p:sp>
    </p:spTree>
    <p:extLst>
      <p:ext uri="{BB962C8B-B14F-4D97-AF65-F5344CB8AC3E}">
        <p14:creationId xmlns:p14="http://schemas.microsoft.com/office/powerpoint/2010/main" val="3111991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answers are given in speaker notes for what is NOT a form on natural capital </a:t>
            </a:r>
          </a:p>
          <a:p>
            <a:r>
              <a:rPr lang="en-GB" dirty="0"/>
              <a:t>Can Do an open ended question on </a:t>
            </a:r>
            <a:r>
              <a:rPr lang="en-GB" dirty="0" err="1"/>
              <a:t>Menti</a:t>
            </a:r>
            <a:r>
              <a:rPr lang="en-GB" dirty="0"/>
              <a:t> where participants write their definition of natural capital </a:t>
            </a:r>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39</a:t>
            </a:fld>
            <a:endParaRPr lang="en-US"/>
          </a:p>
        </p:txBody>
      </p:sp>
    </p:spTree>
    <p:extLst>
      <p:ext uri="{BB962C8B-B14F-4D97-AF65-F5344CB8AC3E}">
        <p14:creationId xmlns:p14="http://schemas.microsoft.com/office/powerpoint/2010/main" val="356244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speakers notes include further details on the definitions used in the deck.  In addition the presenter should familiarise themselves with the NCP which provides more details</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40</a:t>
            </a:fld>
            <a:endParaRPr lang="en-US"/>
          </a:p>
        </p:txBody>
      </p:sp>
    </p:spTree>
    <p:extLst>
      <p:ext uri="{BB962C8B-B14F-4D97-AF65-F5344CB8AC3E}">
        <p14:creationId xmlns:p14="http://schemas.microsoft.com/office/powerpoint/2010/main" val="3458522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900" dirty="0">
                <a:solidFill>
                  <a:srgbClr val="000000"/>
                </a:solidFill>
                <a:latin typeface="Calibri" panose="020F0502020204030204" pitchFamily="34" charset="0"/>
                <a:ea typeface="Calibri" panose="020F0502020204030204" pitchFamily="34" charset="0"/>
              </a:rPr>
              <a:t>Emphasis on the connections between natural, social and economic issues are fundamentally interconnected and cannot be separated from one another</a:t>
            </a:r>
            <a:endParaRPr lang="en-GB" dirty="0"/>
          </a:p>
        </p:txBody>
      </p:sp>
      <p:sp>
        <p:nvSpPr>
          <p:cNvPr id="4" name="Slide Number Placeholder 3"/>
          <p:cNvSpPr>
            <a:spLocks noGrp="1"/>
          </p:cNvSpPr>
          <p:nvPr>
            <p:ph type="sldNum" sz="quarter" idx="5"/>
          </p:nvPr>
        </p:nvSpPr>
        <p:spPr/>
        <p:txBody>
          <a:bodyPr/>
          <a:lstStyle/>
          <a:p>
            <a:pPr defTabSz="1966874">
              <a:defRPr/>
            </a:pPr>
            <a:fld id="{7DBAF288-DB09-4B38-A774-AED1A4768F10}" type="slidenum">
              <a:rPr lang="en-GB">
                <a:solidFill>
                  <a:prstClr val="black"/>
                </a:solidFill>
                <a:latin typeface="Calibri" panose="020F0502020204030204"/>
              </a:rPr>
              <a:pPr defTabSz="1966874">
                <a:defRPr/>
              </a:pPr>
              <a:t>41</a:t>
            </a:fld>
            <a:endParaRPr lang="en-GB">
              <a:solidFill>
                <a:prstClr val="black"/>
              </a:solidFill>
              <a:latin typeface="Calibri" panose="020F0502020204030204"/>
            </a:endParaRPr>
          </a:p>
        </p:txBody>
      </p:sp>
    </p:spTree>
    <p:extLst>
      <p:ext uri="{BB962C8B-B14F-4D97-AF65-F5344CB8AC3E}">
        <p14:creationId xmlns:p14="http://schemas.microsoft.com/office/powerpoint/2010/main" val="824578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dirty="0"/>
              <a:t>Presenter recaps the definition to SD and provides some more information on the development of the different Protocols (further summary notes are provided in the speaker notes). Include information that Protocols build on existing guidance and don’t reinvent the wheel</a:t>
            </a:r>
          </a:p>
          <a:p>
            <a:r>
              <a:rPr lang="en-GB" dirty="0"/>
              <a:t>Principles of integrated assessment that has just been released</a:t>
            </a:r>
          </a:p>
        </p:txBody>
      </p:sp>
      <p:sp>
        <p:nvSpPr>
          <p:cNvPr id="4" name="Slide Number Placeholder 3"/>
          <p:cNvSpPr>
            <a:spLocks noGrp="1"/>
          </p:cNvSpPr>
          <p:nvPr>
            <p:ph type="sldNum" sz="quarter" idx="5"/>
          </p:nvPr>
        </p:nvSpPr>
        <p:spPr/>
        <p:txBody>
          <a:bodyPr/>
          <a:lstStyle/>
          <a:p>
            <a:fld id="{3D8C6B78-E725-420E-9A4E-2F78CBAA16FC}" type="slidenum">
              <a:rPr lang="en-US" smtClean="0"/>
              <a:t>42</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368733" indent="-368733">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43</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1937622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966874">
              <a:defRPr/>
            </a:pPr>
            <a:r>
              <a:rPr lang="en-GB" sz="2400"/>
              <a:t>Speaker notes:</a:t>
            </a:r>
          </a:p>
          <a:p>
            <a:pPr defTabSz="1966874">
              <a:defRPr/>
            </a:pPr>
            <a:r>
              <a:rPr lang="en-GB" sz="2400"/>
              <a:t>Risk examples available for: </a:t>
            </a:r>
            <a:r>
              <a:rPr lang="en-GB" sz="3900">
                <a:latin typeface="Calibri" panose="020F0502020204030204" pitchFamily="34" charset="0"/>
                <a:ea typeface="Calibri" panose="020F0502020204030204" pitchFamily="34" charset="0"/>
                <a:cs typeface="Arial" panose="020B0604020202020204" pitchFamily="34" charset="0"/>
              </a:rPr>
              <a:t>Vale damn collapse</a:t>
            </a:r>
            <a:r>
              <a:rPr lang="en-GB" sz="2400">
                <a:latin typeface="Calibri" panose="020F0502020204030204" pitchFamily="34" charset="0"/>
                <a:ea typeface="Calibri" panose="020F0502020204030204" pitchFamily="34" charset="0"/>
                <a:cs typeface="Arial" panose="020B0604020202020204" pitchFamily="34" charset="0"/>
              </a:rPr>
              <a:t> (operational), </a:t>
            </a:r>
            <a:r>
              <a:rPr lang="en-GB" sz="3900">
                <a:latin typeface="Calibri" panose="020F0502020204030204" pitchFamily="34" charset="0"/>
                <a:ea typeface="Calibri" panose="020F0502020204030204" pitchFamily="34" charset="0"/>
                <a:cs typeface="Arial" panose="020B0604020202020204" pitchFamily="34" charset="0"/>
              </a:rPr>
              <a:t>Texas oil company, Anadarko Petroleum</a:t>
            </a:r>
            <a:r>
              <a:rPr lang="en-GB" sz="2400">
                <a:latin typeface="Calibri" panose="020F0502020204030204" pitchFamily="34" charset="0"/>
                <a:ea typeface="Calibri" panose="020F0502020204030204" pitchFamily="34" charset="0"/>
                <a:cs typeface="Arial" panose="020B0604020202020204" pitchFamily="34" charset="0"/>
              </a:rPr>
              <a:t> (legal risk), </a:t>
            </a:r>
            <a:r>
              <a:rPr lang="en-US" sz="3900">
                <a:latin typeface="Calibri" panose="020F0502020204030204" pitchFamily="34" charset="0"/>
                <a:ea typeface="Calibri" panose="020F0502020204030204" pitchFamily="34" charset="0"/>
                <a:cs typeface="Arial" panose="020B0604020202020204" pitchFamily="34" charset="0"/>
              </a:rPr>
              <a:t>Canadian gold mining company, </a:t>
            </a:r>
            <a:r>
              <a:rPr lang="en-US" sz="3900" err="1">
                <a:latin typeface="Calibri" panose="020F0502020204030204" pitchFamily="34" charset="0"/>
                <a:ea typeface="Calibri" panose="020F0502020204030204" pitchFamily="34" charset="0"/>
                <a:cs typeface="Arial" panose="020B0604020202020204" pitchFamily="34" charset="0"/>
              </a:rPr>
              <a:t>Infinito</a:t>
            </a:r>
            <a:r>
              <a:rPr lang="en-US" sz="3900">
                <a:latin typeface="Calibri" panose="020F0502020204030204" pitchFamily="34" charset="0"/>
                <a:ea typeface="Calibri" panose="020F0502020204030204" pitchFamily="34" charset="0"/>
                <a:cs typeface="Arial" panose="020B0604020202020204" pitchFamily="34" charset="0"/>
              </a:rPr>
              <a:t> </a:t>
            </a:r>
            <a:r>
              <a:rPr lang="en-GB" sz="2400">
                <a:latin typeface="Calibri" panose="020F0502020204030204" pitchFamily="34" charset="0"/>
                <a:ea typeface="Calibri" panose="020F0502020204030204" pitchFamily="34" charset="0"/>
                <a:cs typeface="Arial" panose="020B0604020202020204" pitchFamily="34" charset="0"/>
              </a:rPr>
              <a:t>(financial)</a:t>
            </a:r>
          </a:p>
          <a:p>
            <a:pPr defTabSz="1966874">
              <a:defRPr/>
            </a:pPr>
            <a:r>
              <a:rPr lang="en-GB" sz="2400">
                <a:latin typeface="Calibri" panose="020F0502020204030204" pitchFamily="34" charset="0"/>
                <a:cs typeface="Arial" panose="020B0604020202020204" pitchFamily="34" charset="0"/>
              </a:rPr>
              <a:t>Opportunity examples: </a:t>
            </a:r>
            <a:r>
              <a:rPr lang="en-US" sz="3900">
                <a:latin typeface="Calibri" panose="020F0502020204030204" pitchFamily="34" charset="0"/>
                <a:cs typeface="Arial" panose="020B0604020202020204" pitchFamily="34" charset="0"/>
              </a:rPr>
              <a:t>EDF use of rain water harvesting (operational), </a:t>
            </a:r>
            <a:r>
              <a:rPr lang="en-US" sz="3900" err="1">
                <a:latin typeface="Calibri" panose="020F0502020204030204" pitchFamily="34" charset="0"/>
                <a:cs typeface="Arial" panose="020B0604020202020204" pitchFamily="34" charset="0"/>
              </a:rPr>
              <a:t>ikea</a:t>
            </a:r>
            <a:r>
              <a:rPr lang="en-US" sz="3900">
                <a:latin typeface="Calibri" panose="020F0502020204030204" pitchFamily="34" charset="0"/>
                <a:cs typeface="Arial" panose="020B0604020202020204" pitchFamily="34" charset="0"/>
              </a:rPr>
              <a:t> (reputation and market leading)</a:t>
            </a:r>
          </a:p>
          <a:p>
            <a:pPr defTabSz="1966874">
              <a:defRPr/>
            </a:pPr>
            <a:endParaRPr lang="en-US" sz="3900">
              <a:latin typeface="Calibri" panose="020F0502020204030204" pitchFamily="34" charset="0"/>
              <a:cs typeface="Arial" panose="020B0604020202020204" pitchFamily="34" charset="0"/>
            </a:endParaRPr>
          </a:p>
          <a:p>
            <a:pPr defTabSz="1966874">
              <a:defRPr/>
            </a:pPr>
            <a:r>
              <a:rPr lang="en-US" sz="3900">
                <a:latin typeface="Calibri" panose="020F0502020204030204" pitchFamily="34" charset="0"/>
                <a:cs typeface="Arial" panose="020B0604020202020204" pitchFamily="34" charset="0"/>
              </a:rPr>
              <a:t>Remind trainers that slide is animated and that it is important to show risks and solutions to give an encouraging message</a:t>
            </a:r>
            <a:endParaRPr lang="en-GB" sz="2400"/>
          </a:p>
        </p:txBody>
      </p:sp>
      <p:sp>
        <p:nvSpPr>
          <p:cNvPr id="4" name="Slide Number Placeholder 3"/>
          <p:cNvSpPr>
            <a:spLocks noGrp="1"/>
          </p:cNvSpPr>
          <p:nvPr>
            <p:ph type="sldNum" sz="quarter" idx="10"/>
          </p:nvPr>
        </p:nvSpPr>
        <p:spPr/>
        <p:txBody>
          <a:bodyPr/>
          <a:lstStyle/>
          <a:p>
            <a:pPr defTabSz="1966874">
              <a:defRPr/>
            </a:pPr>
            <a:fld id="{B1A28BFF-C65F-4F22-AAF5-D55010A0778A}" type="slidenum">
              <a:rPr lang="en-US">
                <a:solidFill>
                  <a:prstClr val="black"/>
                </a:solidFill>
                <a:latin typeface="Calibri" panose="020F0502020204030204"/>
              </a:rPr>
              <a:pPr defTabSz="1966874">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297794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6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1352015" lvl="1" indent="-368733">
              <a:buFont typeface="Arial" panose="020B0604020202020204" pitchFamily="34" charset="0"/>
              <a:buChar char="•"/>
            </a:pPr>
            <a:r>
              <a:rPr lang="en-GB" dirty="0">
                <a:highlight>
                  <a:srgbClr val="00FF00"/>
                </a:highlight>
              </a:rPr>
              <a:t>Speaker notes</a:t>
            </a:r>
          </a:p>
        </p:txBody>
      </p:sp>
      <p:sp>
        <p:nvSpPr>
          <p:cNvPr id="4" name="Slide Number Placeholder 3"/>
          <p:cNvSpPr>
            <a:spLocks noGrp="1"/>
          </p:cNvSpPr>
          <p:nvPr>
            <p:ph type="sldNum" sz="quarter" idx="5"/>
          </p:nvPr>
        </p:nvSpPr>
        <p:spPr/>
        <p:txBody>
          <a:bodyPr/>
          <a:lstStyle/>
          <a:p>
            <a:fld id="{3D8C6B78-E725-420E-9A4E-2F78CBAA16FC}" type="slidenum">
              <a:rPr lang="en-US" smtClean="0"/>
              <a:t>48</a:t>
            </a:fld>
            <a:endParaRPr lang="en-US"/>
          </a:p>
        </p:txBody>
      </p:sp>
    </p:spTree>
    <p:extLst>
      <p:ext uri="{BB962C8B-B14F-4D97-AF65-F5344CB8AC3E}">
        <p14:creationId xmlns:p14="http://schemas.microsoft.com/office/powerpoint/2010/main" val="3931144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1352015" lvl="1" indent="-368733">
              <a:buFont typeface="Arial" panose="020B0604020202020204" pitchFamily="34" charset="0"/>
              <a:buChar char="•"/>
            </a:pPr>
            <a:r>
              <a:rPr lang="en-GB">
                <a:highlight>
                  <a:srgbClr val="00FF00"/>
                </a:highlight>
              </a:rPr>
              <a:t>Speaker notes</a:t>
            </a:r>
          </a:p>
        </p:txBody>
      </p:sp>
      <p:sp>
        <p:nvSpPr>
          <p:cNvPr id="4" name="Slide Number Placeholder 3"/>
          <p:cNvSpPr>
            <a:spLocks noGrp="1"/>
          </p:cNvSpPr>
          <p:nvPr>
            <p:ph type="sldNum" sz="quarter" idx="5"/>
          </p:nvPr>
        </p:nvSpPr>
        <p:spPr/>
        <p:txBody>
          <a:bodyPr/>
          <a:lstStyle/>
          <a:p>
            <a:fld id="{3D8C6B78-E725-420E-9A4E-2F78CBAA16FC}" type="slidenum">
              <a:rPr lang="en-US" smtClean="0"/>
              <a:t>49</a:t>
            </a:fld>
            <a:endParaRPr lang="en-US"/>
          </a:p>
        </p:txBody>
      </p:sp>
    </p:spTree>
    <p:extLst>
      <p:ext uri="{BB962C8B-B14F-4D97-AF65-F5344CB8AC3E}">
        <p14:creationId xmlns:p14="http://schemas.microsoft.com/office/powerpoint/2010/main" val="3931144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SH – business model, mitigation of risk, competitive advantage, inform decisions</a:t>
            </a:r>
          </a:p>
        </p:txBody>
      </p:sp>
      <p:sp>
        <p:nvSpPr>
          <p:cNvPr id="4" name="Slide Number Placeholder 3"/>
          <p:cNvSpPr>
            <a:spLocks noGrp="1"/>
          </p:cNvSpPr>
          <p:nvPr>
            <p:ph type="sldNum" sz="quarter" idx="5"/>
          </p:nvPr>
        </p:nvSpPr>
        <p:spPr/>
        <p:txBody>
          <a:bodyPr/>
          <a:lstStyle/>
          <a:p>
            <a:fld id="{7DBAF288-DB09-4B38-A774-AED1A4768F10}" type="slidenum">
              <a:rPr lang="en-GB" smtClean="0"/>
              <a:t>50</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966874">
              <a:defRPr/>
            </a:pPr>
            <a:r>
              <a:rPr lang="en-GB" sz="2600" dirty="0"/>
              <a:t>Check speaker notes</a:t>
            </a:r>
            <a:endParaRPr lang="en-US" sz="2600" dirty="0"/>
          </a:p>
        </p:txBody>
      </p:sp>
      <p:sp>
        <p:nvSpPr>
          <p:cNvPr id="4" name="Slide Number Placeholder 3"/>
          <p:cNvSpPr>
            <a:spLocks noGrp="1"/>
          </p:cNvSpPr>
          <p:nvPr>
            <p:ph type="sldNum" sz="quarter" idx="5"/>
          </p:nvPr>
        </p:nvSpPr>
        <p:spPr/>
        <p:txBody>
          <a:bodyPr/>
          <a:lstStyle/>
          <a:p>
            <a:fld id="{7DBAF288-DB09-4B38-A774-AED1A4768F10}" type="slidenum">
              <a:rPr lang="en-GB" smtClean="0"/>
              <a:t>51</a:t>
            </a:fld>
            <a:endParaRPr lang="en-GB"/>
          </a:p>
        </p:txBody>
      </p:sp>
    </p:spTree>
    <p:extLst>
      <p:ext uri="{BB962C8B-B14F-4D97-AF65-F5344CB8AC3E}">
        <p14:creationId xmlns:p14="http://schemas.microsoft.com/office/powerpoint/2010/main" val="126253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600" dirty="0"/>
              <a:t>Examples in the speaker notes:</a:t>
            </a:r>
          </a:p>
          <a:p>
            <a:pPr lvl="0"/>
            <a:endParaRPr lang="en-US" sz="2600" dirty="0"/>
          </a:p>
          <a:p>
            <a:pPr lvl="0"/>
            <a:r>
              <a:rPr lang="en-US" sz="2600" dirty="0"/>
              <a:t>Assessing risks and opportunities: e.g. assess risks and opportunities of capital expenditure when deciding which flood solution to choose </a:t>
            </a:r>
            <a:endParaRPr lang="en-GB" sz="2600" dirty="0"/>
          </a:p>
          <a:p>
            <a:pPr lvl="0"/>
            <a:r>
              <a:rPr lang="en-US" sz="2600" dirty="0"/>
              <a:t>Assessing impacts on stakeholders: e.g. assess how a company's dependency on a local water supply affects local communities </a:t>
            </a:r>
            <a:endParaRPr lang="en-GB" sz="2600" dirty="0"/>
          </a:p>
          <a:p>
            <a:pPr lvl="0"/>
            <a:r>
              <a:rPr lang="en-US" sz="2600" dirty="0"/>
              <a:t>Estimating the total value and/or net impact of the company: e.g. estimating the total impact of a manufacturing company across the entire value chain (upstream, direct operations, downstream)</a:t>
            </a:r>
            <a:endParaRPr lang="en-GB" sz="2600" dirty="0"/>
          </a:p>
          <a:p>
            <a:endParaRPr lang="en-US" sz="2600" dirty="0"/>
          </a:p>
          <a:p>
            <a:r>
              <a:rPr lang="en-US" sz="2600" dirty="0"/>
              <a:t>Currently looking at climate risk for clients</a:t>
            </a:r>
          </a:p>
          <a:p>
            <a:r>
              <a:rPr lang="en-US" sz="2600" dirty="0"/>
              <a:t>Measuring impacts across a sector to determine what should be managed as a first priority</a:t>
            </a:r>
            <a:endParaRPr lang="en-GB" sz="2600" dirty="0"/>
          </a:p>
        </p:txBody>
      </p:sp>
      <p:sp>
        <p:nvSpPr>
          <p:cNvPr id="4" name="Slide Number Placeholder 3"/>
          <p:cNvSpPr>
            <a:spLocks noGrp="1"/>
          </p:cNvSpPr>
          <p:nvPr>
            <p:ph type="sldNum" sz="quarter" idx="5"/>
          </p:nvPr>
        </p:nvSpPr>
        <p:spPr/>
        <p:txBody>
          <a:bodyPr/>
          <a:lstStyle/>
          <a:p>
            <a:fld id="{7DBAF288-DB09-4B38-A774-AED1A4768F10}" type="slidenum">
              <a:rPr lang="en-GB" smtClean="0"/>
              <a:t>52</a:t>
            </a:fld>
            <a:endParaRPr lang="en-GB"/>
          </a:p>
        </p:txBody>
      </p:sp>
    </p:spTree>
    <p:extLst>
      <p:ext uri="{BB962C8B-B14F-4D97-AF65-F5344CB8AC3E}">
        <p14:creationId xmlns:p14="http://schemas.microsoft.com/office/powerpoint/2010/main" val="3667098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sz="3900" b="1" dirty="0">
                <a:solidFill>
                  <a:srgbClr val="000000"/>
                </a:solidFill>
                <a:latin typeface="Calibri" panose="020F0502020204030204" pitchFamily="34" charset="0"/>
                <a:ea typeface="Calibri" panose="020F0502020204030204" pitchFamily="34" charset="0"/>
              </a:rPr>
              <a:t>Presenter to explain that the majority of assessments carried out include only natural capital, and that very few assessments measure social and human capital as yet without also measuring natural capital. </a:t>
            </a:r>
          </a:p>
          <a:p>
            <a:r>
              <a:rPr lang="en-GB" sz="3900" b="1" dirty="0">
                <a:solidFill>
                  <a:srgbClr val="000000"/>
                </a:solidFill>
                <a:latin typeface="Calibri" panose="020F0502020204030204" pitchFamily="34" charset="0"/>
                <a:ea typeface="Calibri" panose="020F0502020204030204" pitchFamily="34" charset="0"/>
              </a:rPr>
              <a:t>Presenter to explain that the majority of companies carrying out assessments are businesses, with governments carrying out ¼ of all assessments and finance carrying out the least.</a:t>
            </a:r>
          </a:p>
          <a:p>
            <a:r>
              <a:rPr lang="en-GB" sz="3900" b="1" dirty="0">
                <a:solidFill>
                  <a:srgbClr val="000000"/>
                </a:solidFill>
                <a:latin typeface="Calibri" panose="020F0502020204030204" pitchFamily="34" charset="0"/>
              </a:rPr>
              <a:t>I add my own, there may be some case study related data in your company i.e. particular sustainability initiatives, etc.</a:t>
            </a: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53</a:t>
            </a:fld>
            <a:endParaRPr lang="en-US"/>
          </a:p>
        </p:txBody>
      </p:sp>
    </p:spTree>
    <p:extLst>
      <p:ext uri="{BB962C8B-B14F-4D97-AF65-F5344CB8AC3E}">
        <p14:creationId xmlns:p14="http://schemas.microsoft.com/office/powerpoint/2010/main" val="787620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refer to WBCSD, to WEF for reports, We Value Nature, Ecosystem knowledge hub, GIIN</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54</a:t>
            </a:fld>
            <a:endParaRPr lang="en-US"/>
          </a:p>
        </p:txBody>
      </p:sp>
    </p:spTree>
    <p:extLst>
      <p:ext uri="{BB962C8B-B14F-4D97-AF65-F5344CB8AC3E}">
        <p14:creationId xmlns:p14="http://schemas.microsoft.com/office/powerpoint/2010/main" val="945895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Also refer to WBCSD, to WEF for reports, We Value Nature, Ecosystem knowledge hub, GIIN</a:t>
            </a: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55</a:t>
            </a:fld>
            <a:endParaRPr lang="en-US"/>
          </a:p>
        </p:txBody>
      </p:sp>
    </p:spTree>
    <p:extLst>
      <p:ext uri="{BB962C8B-B14F-4D97-AF65-F5344CB8AC3E}">
        <p14:creationId xmlns:p14="http://schemas.microsoft.com/office/powerpoint/2010/main" val="1202438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r>
              <a:rPr lang="en-GB" b="1" dirty="0"/>
              <a:t>Presenter to read the question out on the slide.</a:t>
            </a:r>
          </a:p>
          <a:p>
            <a:pPr defTabSz="1966569">
              <a:defRPr/>
            </a:pPr>
            <a:r>
              <a:rPr lang="en-GB" b="1" dirty="0"/>
              <a:t>Once poll is complete, presenter should use the notes below to explain the different answers:</a:t>
            </a:r>
          </a:p>
          <a:p>
            <a:pPr defTabSz="1966569">
              <a:defRPr/>
            </a:pPr>
            <a:endParaRPr lang="en-GB" u="sng" dirty="0"/>
          </a:p>
          <a:p>
            <a:pPr marL="368733" indent="-368733" defTabSz="1966569">
              <a:buFont typeface="Arial" panose="020B0604020202020204" pitchFamily="34" charset="0"/>
              <a:buChar char="•"/>
              <a:defRPr/>
            </a:pPr>
            <a:r>
              <a:rPr lang="en-GB" u="none" dirty="0"/>
              <a:t>Framework to help generate trusted, credible and actionable information that business managers need to inform decisions </a:t>
            </a:r>
          </a:p>
          <a:p>
            <a:pPr marL="368733" indent="-368733" defTabSz="1966569">
              <a:buFont typeface="Arial" panose="020B0604020202020204" pitchFamily="34" charset="0"/>
              <a:buChar char="•"/>
              <a:defRPr/>
            </a:pPr>
            <a:r>
              <a:rPr lang="en-GB" u="none" dirty="0"/>
              <a:t>Includes how we interact with natural capital in decision asking </a:t>
            </a:r>
          </a:p>
          <a:p>
            <a:pPr marL="368733" indent="-368733" defTabSz="1966569">
              <a:buFont typeface="Arial" panose="020B0604020202020204" pitchFamily="34" charset="0"/>
              <a:buChar char="•"/>
              <a:defRPr/>
            </a:pPr>
            <a:r>
              <a:rPr lang="en-GB" u="none" dirty="0"/>
              <a:t>Offers standardization and clarity to identify, measure and value impacts and dependencies on natural capital </a:t>
            </a:r>
          </a:p>
          <a:p>
            <a:pPr marL="368733" indent="-368733" defTabSz="1966569">
              <a:buFont typeface="Arial" panose="020B0604020202020204" pitchFamily="34" charset="0"/>
              <a:buChar char="•"/>
              <a:defRPr/>
            </a:pPr>
            <a:r>
              <a:rPr lang="en-GB" u="none" dirty="0"/>
              <a:t>Builds on a number of approaches that already exist including the Corporate Ecosystem Services Review and the Guide to Corporate Ecosystem Valuation </a:t>
            </a:r>
          </a:p>
          <a:p>
            <a:pPr marL="368733" indent="-368733" defTabSz="1966569">
              <a:buFont typeface="Arial" panose="020B0604020202020204" pitchFamily="34" charset="0"/>
              <a:buChar char="•"/>
              <a:defRPr/>
            </a:pPr>
            <a:r>
              <a:rPr lang="en-GB" u="none" dirty="0"/>
              <a:t>Does not list specific tools or methodologies because the choice of tools is dependent largely on business context, resources and needs </a:t>
            </a:r>
          </a:p>
          <a:p>
            <a:pPr defTabSz="1966569">
              <a:defRPr/>
            </a:pPr>
            <a:endParaRPr lang="en-GB" dirty="0"/>
          </a:p>
          <a:p>
            <a:pPr defTabSz="1966569">
              <a:defRPr/>
            </a:pPr>
            <a:r>
              <a:rPr lang="en-GB" dirty="0"/>
              <a:t>Virtual session- https://zoom.us/</a:t>
            </a:r>
          </a:p>
          <a:p>
            <a:pPr defTabSz="1966569">
              <a:defRPr/>
            </a:pPr>
            <a:r>
              <a:rPr lang="en-GB" dirty="0"/>
              <a:t>Add question  &amp; answers to a live poll in zoom as per instructions</a:t>
            </a:r>
          </a:p>
          <a:p>
            <a:pPr defTabSz="1966569">
              <a:defRPr/>
            </a:pPr>
            <a:r>
              <a:rPr lang="en-GB" dirty="0"/>
              <a:t> </a:t>
            </a:r>
          </a:p>
          <a:p>
            <a:r>
              <a:rPr lang="en-GB" b="1" dirty="0">
                <a:solidFill>
                  <a:schemeClr val="accent3">
                    <a:lumMod val="50000"/>
                  </a:schemeClr>
                </a:solidFill>
              </a:rPr>
              <a:t>To enable Polling: </a:t>
            </a:r>
            <a:r>
              <a:rPr lang="en-GB" dirty="0">
                <a:solidFill>
                  <a:schemeClr val="accent3">
                    <a:lumMod val="50000"/>
                  </a:schemeClr>
                </a:solidFill>
              </a:rPr>
              <a:t>Sign in to the Zoom web portal. In the navigation menu, click Account Management then </a:t>
            </a:r>
            <a:r>
              <a:rPr lang="en-GB" dirty="0">
                <a:solidFill>
                  <a:schemeClr val="accent3">
                    <a:lumMod val="50000"/>
                  </a:schemeClr>
                </a:solidFill>
                <a:hlinkClick r:id="rId3">
                  <a:extLst>
                    <a:ext uri="{A12FA001-AC4F-418D-AE19-62706E023703}">
                      <ahyp:hlinkClr xmlns:ahyp="http://schemas.microsoft.com/office/drawing/2018/hyperlinkcolor" val="tx"/>
                    </a:ext>
                  </a:extLst>
                </a:hlinkClick>
              </a:rPr>
              <a:t>Account Settings</a:t>
            </a:r>
            <a:r>
              <a:rPr lang="en-GB" dirty="0">
                <a:solidFill>
                  <a:schemeClr val="accent3">
                    <a:lumMod val="50000"/>
                  </a:schemeClr>
                </a:solidFill>
              </a:rPr>
              <a:t> (if you are an account administrator) or </a:t>
            </a:r>
            <a:r>
              <a:rPr lang="en-GB" dirty="0">
                <a:solidFill>
                  <a:schemeClr val="accent3">
                    <a:lumMod val="50000"/>
                  </a:schemeClr>
                </a:solidFill>
                <a:hlinkClick r:id="rId4">
                  <a:extLst>
                    <a:ext uri="{A12FA001-AC4F-418D-AE19-62706E023703}">
                      <ahyp:hlinkClr xmlns:ahyp="http://schemas.microsoft.com/office/drawing/2018/hyperlinkcolor" val="tx"/>
                    </a:ext>
                  </a:extLst>
                </a:hlinkClick>
              </a:rPr>
              <a:t>Settings</a:t>
            </a:r>
            <a:r>
              <a:rPr lang="en-GB" dirty="0">
                <a:solidFill>
                  <a:schemeClr val="accent3">
                    <a:lumMod val="50000"/>
                  </a:schemeClr>
                </a:solidFill>
              </a:rPr>
              <a:t> (if you are an account member). Navigate to the Polling</a:t>
            </a:r>
            <a:r>
              <a:rPr lang="en-GB" i="1" dirty="0">
                <a:solidFill>
                  <a:schemeClr val="accent3">
                    <a:lumMod val="50000"/>
                  </a:schemeClr>
                </a:solidFill>
              </a:rPr>
              <a:t> </a:t>
            </a:r>
            <a:r>
              <a:rPr lang="en-GB" dirty="0">
                <a:solidFill>
                  <a:schemeClr val="accent3">
                    <a:lumMod val="50000"/>
                  </a:schemeClr>
                </a:solidFill>
              </a:rPr>
              <a:t>option on the Meeting tab and verify that the setting is enabled. If the setting is disabled, click the toggle to enable it. If a verification dialog displays, choose Turn On to verify the change. Note: If the option is greyed out, it has been locked at either the Group or Account level, and you will need to contact your Zoom administrator.</a:t>
            </a:r>
          </a:p>
          <a:p>
            <a:r>
              <a:rPr lang="en-GB" b="1" dirty="0">
                <a:solidFill>
                  <a:schemeClr val="accent3">
                    <a:lumMod val="50000"/>
                  </a:schemeClr>
                </a:solidFill>
              </a:rPr>
              <a:t>Creating a poll</a:t>
            </a:r>
            <a:r>
              <a:rPr lang="en-GB" dirty="0">
                <a:solidFill>
                  <a:schemeClr val="accent3">
                    <a:lumMod val="50000"/>
                  </a:schemeClr>
                </a:solidFill>
              </a:rPr>
              <a:t>: Go to the </a:t>
            </a:r>
            <a:r>
              <a:rPr lang="en-GB" dirty="0">
                <a:solidFill>
                  <a:schemeClr val="accent3">
                    <a:lumMod val="50000"/>
                  </a:schemeClr>
                </a:solidFill>
                <a:hlinkClick r:id="rId4">
                  <a:extLst>
                    <a:ext uri="{A12FA001-AC4F-418D-AE19-62706E023703}">
                      <ahyp:hlinkClr xmlns:ahyp="http://schemas.microsoft.com/office/drawing/2018/hyperlinkcolor" val="tx"/>
                    </a:ext>
                  </a:extLst>
                </a:hlinkClick>
              </a:rPr>
              <a:t>Meetings</a:t>
            </a:r>
            <a:r>
              <a:rPr lang="en-GB" dirty="0">
                <a:solidFill>
                  <a:schemeClr val="accent3">
                    <a:lumMod val="50000"/>
                  </a:schemeClr>
                </a:solidFill>
              </a:rPr>
              <a:t> page and click on your scheduled meeting. If you do not have a scheduled meeting, </a:t>
            </a:r>
            <a:r>
              <a:rPr lang="en-GB" dirty="0">
                <a:solidFill>
                  <a:schemeClr val="accent3">
                    <a:lumMod val="50000"/>
                  </a:schemeClr>
                </a:solidFill>
                <a:hlinkClick r:id="rId5">
                  <a:extLst>
                    <a:ext uri="{A12FA001-AC4F-418D-AE19-62706E023703}">
                      <ahyp:hlinkClr xmlns:ahyp="http://schemas.microsoft.com/office/drawing/2018/hyperlinkcolor" val="tx"/>
                    </a:ext>
                  </a:extLst>
                </a:hlinkClick>
              </a:rPr>
              <a:t>schedule a meeting</a:t>
            </a:r>
            <a:r>
              <a:rPr lang="en-GB" dirty="0">
                <a:solidFill>
                  <a:schemeClr val="accent3">
                    <a:lumMod val="50000"/>
                  </a:schemeClr>
                </a:solidFill>
              </a:rPr>
              <a:t> now. From the meeting management page, scroll to the bottom to find the Poll option. Click Add to begin creating the poll. Enter a title and your first question. (Optional) Check the box to make the poll anonymous, which will keep the participant's polling information anonymous in the meeting and in the reports. Select whether you want the question to be single choice(participants can only choose one answer) or multiple choice question(participants can choose multiple answers). Type in the answers to your question and click Save at the bottom. If you would like to add a new question, click Add a Question to create a new question for that particular poll.</a:t>
            </a:r>
          </a:p>
          <a:p>
            <a:endParaRPr lang="en-GB" dirty="0">
              <a:solidFill>
                <a:schemeClr val="accent3">
                  <a:lumMod val="50000"/>
                </a:schemeClr>
              </a:solidFill>
            </a:endParaRPr>
          </a:p>
          <a:p>
            <a:r>
              <a:rPr lang="en-GB" dirty="0">
                <a:solidFill>
                  <a:schemeClr val="accent3">
                    <a:lumMod val="50000"/>
                  </a:schemeClr>
                </a:solidFill>
              </a:rPr>
              <a:t>You can launch a poll by clicking on the live polling icon in the meeting controls and selecting the poll you want to launch. </a:t>
            </a:r>
            <a:r>
              <a:rPr lang="en-GB" dirty="0"/>
              <a:t>The participants in the meeting will now be prompted to answer the polling questions. The host will be able to see the results live. Once you would like to stop the poll, click End Poll. If you would like to share the results to the participants in the meeting, click Share Results. The results can be downloaded once the meeting has ended.</a:t>
            </a:r>
          </a:p>
          <a:p>
            <a:endParaRPr lang="en-GB" dirty="0">
              <a:solidFill>
                <a:schemeClr val="accent3">
                  <a:lumMod val="50000"/>
                </a:schemeClr>
              </a:solidFill>
            </a:endParaRPr>
          </a:p>
          <a:p>
            <a:endParaRPr lang="en-US" dirty="0"/>
          </a:p>
          <a:p>
            <a:pPr defTabSz="1966569">
              <a:defRPr/>
            </a:pPr>
            <a:endParaRPr lang="en-GB" dirty="0"/>
          </a:p>
          <a:p>
            <a:pPr defTabSz="1966569">
              <a:defRPr/>
            </a:pPr>
            <a:r>
              <a:rPr lang="en-GB" dirty="0"/>
              <a:t>In person session – https://www.mentimeter.com/</a:t>
            </a:r>
            <a:endParaRPr lang="en-US" dirty="0"/>
          </a:p>
          <a:p>
            <a:endParaRPr lang="en-US" dirty="0"/>
          </a:p>
          <a:p>
            <a:r>
              <a:rPr lang="en-US" dirty="0" err="1"/>
              <a:t>Mentimeter</a:t>
            </a:r>
            <a:r>
              <a:rPr lang="en-US" dirty="0"/>
              <a:t> is an interactive presentation software. The host can create a presentation once signing up to </a:t>
            </a:r>
            <a:r>
              <a:rPr lang="en-US" dirty="0" err="1"/>
              <a:t>Mentimenter</a:t>
            </a:r>
            <a:r>
              <a:rPr lang="en-US" dirty="0"/>
              <a:t>. Questions and activities can be added to each slide of the presentation. Participants can answer the questions and interact with the presentation by typing a 6-digit code found at the top of the presentation into Menti.com. The host can either create a new share on Zoom to display the </a:t>
            </a:r>
            <a:r>
              <a:rPr lang="en-US" dirty="0" err="1"/>
              <a:t>Mentimeter</a:t>
            </a:r>
            <a:r>
              <a:rPr lang="en-US" dirty="0"/>
              <a:t> slides, or download the </a:t>
            </a:r>
            <a:r>
              <a:rPr lang="en-US" dirty="0" err="1"/>
              <a:t>Mentimeter</a:t>
            </a:r>
            <a:r>
              <a:rPr lang="en-US" dirty="0"/>
              <a:t> plug-in for PowerPoint.</a:t>
            </a:r>
          </a:p>
          <a:p>
            <a:endParaRPr lang="en-US" dirty="0"/>
          </a:p>
          <a:p>
            <a:r>
              <a:rPr lang="en-US" dirty="0"/>
              <a:t>To run this question, select the Multiple Choice question type when creating your presentation, and fill in the question and answers as directed.</a:t>
            </a:r>
          </a:p>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56</a:t>
            </a:fld>
            <a:endParaRPr lang="en-US"/>
          </a:p>
        </p:txBody>
      </p:sp>
    </p:spTree>
    <p:extLst>
      <p:ext uri="{BB962C8B-B14F-4D97-AF65-F5344CB8AC3E}">
        <p14:creationId xmlns:p14="http://schemas.microsoft.com/office/powerpoint/2010/main" val="2514230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57</a:t>
            </a:fld>
            <a:endParaRPr lang="en-US"/>
          </a:p>
        </p:txBody>
      </p:sp>
    </p:spTree>
    <p:extLst>
      <p:ext uri="{BB962C8B-B14F-4D97-AF65-F5344CB8AC3E}">
        <p14:creationId xmlns:p14="http://schemas.microsoft.com/office/powerpoint/2010/main" val="218417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p>
        </p:txBody>
      </p:sp>
      <p:sp>
        <p:nvSpPr>
          <p:cNvPr id="4" name="Slide Number Placeholder 3"/>
          <p:cNvSpPr>
            <a:spLocks noGrp="1"/>
          </p:cNvSpPr>
          <p:nvPr>
            <p:ph type="sldNum" sz="quarter" idx="5"/>
          </p:nvPr>
        </p:nvSpPr>
        <p:spPr/>
        <p:txBody>
          <a:bodyPr/>
          <a:lstStyle/>
          <a:p>
            <a:pPr defTabSz="1966874">
              <a:defRPr/>
            </a:pPr>
            <a:fld id="{7DBAF288-DB09-4B38-A774-AED1A4768F10}" type="slidenum">
              <a:rPr lang="en-GB">
                <a:solidFill>
                  <a:prstClr val="black"/>
                </a:solidFill>
                <a:latin typeface="Calibri" panose="020F0502020204030204"/>
              </a:rPr>
              <a:pPr defTabSz="1966874">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2697908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58</a:t>
            </a:fld>
            <a:endParaRPr lang="en-US"/>
          </a:p>
        </p:txBody>
      </p:sp>
    </p:spTree>
    <p:extLst>
      <p:ext uri="{BB962C8B-B14F-4D97-AF65-F5344CB8AC3E}">
        <p14:creationId xmlns:p14="http://schemas.microsoft.com/office/powerpoint/2010/main" val="1797618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60</a:t>
            </a:fld>
            <a:endParaRPr lang="en-US"/>
          </a:p>
        </p:txBody>
      </p:sp>
    </p:spTree>
    <p:extLst>
      <p:ext uri="{BB962C8B-B14F-4D97-AF65-F5344CB8AC3E}">
        <p14:creationId xmlns:p14="http://schemas.microsoft.com/office/powerpoint/2010/main" val="2324138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Chat useful videos</a:t>
            </a:r>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61</a:t>
            </a:fld>
            <a:endParaRPr lang="en-US"/>
          </a:p>
        </p:txBody>
      </p:sp>
    </p:spTree>
    <p:extLst>
      <p:ext uri="{BB962C8B-B14F-4D97-AF65-F5344CB8AC3E}">
        <p14:creationId xmlns:p14="http://schemas.microsoft.com/office/powerpoint/2010/main" val="572511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dirty="0"/>
              <a:t>Dependencies: most recently have included water based work focus on quantity</a:t>
            </a:r>
          </a:p>
        </p:txBody>
      </p:sp>
      <p:sp>
        <p:nvSpPr>
          <p:cNvPr id="4" name="Slide Number Placeholder 3"/>
          <p:cNvSpPr>
            <a:spLocks noGrp="1"/>
          </p:cNvSpPr>
          <p:nvPr>
            <p:ph type="sldNum" sz="quarter" idx="5"/>
          </p:nvPr>
        </p:nvSpPr>
        <p:spPr/>
        <p:txBody>
          <a:bodyPr/>
          <a:lstStyle/>
          <a:p>
            <a:fld id="{3D8C6B78-E725-420E-9A4E-2F78CBAA16FC}" type="slidenum">
              <a:rPr lang="en-US" smtClean="0"/>
              <a:t>62</a:t>
            </a:fld>
            <a:endParaRPr lang="en-US"/>
          </a:p>
        </p:txBody>
      </p:sp>
    </p:spTree>
    <p:extLst>
      <p:ext uri="{BB962C8B-B14F-4D97-AF65-F5344CB8AC3E}">
        <p14:creationId xmlns:p14="http://schemas.microsoft.com/office/powerpoint/2010/main" val="3052904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dirty="0"/>
              <a:t>Impact based work has included: carbon, waste (materials), plastics, food waste</a:t>
            </a:r>
          </a:p>
        </p:txBody>
      </p:sp>
      <p:sp>
        <p:nvSpPr>
          <p:cNvPr id="4" name="Slide Number Placeholder 3"/>
          <p:cNvSpPr>
            <a:spLocks noGrp="1"/>
          </p:cNvSpPr>
          <p:nvPr>
            <p:ph type="sldNum" sz="quarter" idx="5"/>
          </p:nvPr>
        </p:nvSpPr>
        <p:spPr/>
        <p:txBody>
          <a:bodyPr/>
          <a:lstStyle/>
          <a:p>
            <a:fld id="{3D8C6B78-E725-420E-9A4E-2F78CBAA16FC}" type="slidenum">
              <a:rPr lang="en-US" smtClean="0"/>
              <a:t>64</a:t>
            </a:fld>
            <a:endParaRPr lang="en-US"/>
          </a:p>
        </p:txBody>
      </p:sp>
    </p:spTree>
    <p:extLst>
      <p:ext uri="{BB962C8B-B14F-4D97-AF65-F5344CB8AC3E}">
        <p14:creationId xmlns:p14="http://schemas.microsoft.com/office/powerpoint/2010/main" val="581387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66</a:t>
            </a:fld>
            <a:endParaRPr lang="en-US"/>
          </a:p>
        </p:txBody>
      </p:sp>
    </p:spTree>
    <p:extLst>
      <p:ext uri="{BB962C8B-B14F-4D97-AF65-F5344CB8AC3E}">
        <p14:creationId xmlns:p14="http://schemas.microsoft.com/office/powerpoint/2010/main" val="35581776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68</a:t>
            </a:fld>
            <a:endParaRPr lang="en-US"/>
          </a:p>
        </p:txBody>
      </p:sp>
    </p:spTree>
    <p:extLst>
      <p:ext uri="{BB962C8B-B14F-4D97-AF65-F5344CB8AC3E}">
        <p14:creationId xmlns:p14="http://schemas.microsoft.com/office/powerpoint/2010/main" val="1187606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sz="3900" b="1" dirty="0">
                <a:solidFill>
                  <a:srgbClr val="000000"/>
                </a:solidFill>
                <a:latin typeface="Calibri" panose="020F0502020204030204" pitchFamily="34" charset="0"/>
                <a:ea typeface="Calibri" panose="020F0502020204030204" pitchFamily="34" charset="0"/>
              </a:rPr>
              <a:t>Presenter to flag that this is a cut down exercise from a very advanced assessment. </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69</a:t>
            </a:fld>
            <a:endParaRPr lang="en-US"/>
          </a:p>
        </p:txBody>
      </p:sp>
    </p:spTree>
    <p:extLst>
      <p:ext uri="{BB962C8B-B14F-4D97-AF65-F5344CB8AC3E}">
        <p14:creationId xmlns:p14="http://schemas.microsoft.com/office/powerpoint/2010/main" val="42123594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sz="3900" b="1">
                <a:solidFill>
                  <a:srgbClr val="000000"/>
                </a:solidFill>
                <a:latin typeface="Calibri" panose="020F0502020204030204" pitchFamily="34" charset="0"/>
                <a:ea typeface="Calibri" panose="020F0502020204030204" pitchFamily="34" charset="0"/>
              </a:rPr>
              <a:t>Presenter to flag that this is a cut down exercise from a very advanced assessment. </a:t>
            </a:r>
            <a:endParaRPr lang="en-US"/>
          </a:p>
        </p:txBody>
      </p:sp>
      <p:sp>
        <p:nvSpPr>
          <p:cNvPr id="4" name="Slide Number Placeholder 3"/>
          <p:cNvSpPr>
            <a:spLocks noGrp="1"/>
          </p:cNvSpPr>
          <p:nvPr>
            <p:ph type="sldNum" sz="quarter" idx="5"/>
          </p:nvPr>
        </p:nvSpPr>
        <p:spPr/>
        <p:txBody>
          <a:bodyPr/>
          <a:lstStyle/>
          <a:p>
            <a:fld id="{3D8C6B78-E725-420E-9A4E-2F78CBAA16FC}" type="slidenum">
              <a:rPr lang="en-US" smtClean="0"/>
              <a:t>70</a:t>
            </a:fld>
            <a:endParaRPr lang="en-US"/>
          </a:p>
        </p:txBody>
      </p:sp>
    </p:spTree>
    <p:extLst>
      <p:ext uri="{BB962C8B-B14F-4D97-AF65-F5344CB8AC3E}">
        <p14:creationId xmlns:p14="http://schemas.microsoft.com/office/powerpoint/2010/main" val="42123594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721"/>
              </a:spcAft>
            </a:pPr>
            <a:r>
              <a:rPr lang="en-GB" sz="3900" b="1" dirty="0">
                <a:solidFill>
                  <a:srgbClr val="000000"/>
                </a:solidFill>
                <a:latin typeface="Calibri" panose="020F0502020204030204" pitchFamily="34" charset="0"/>
                <a:ea typeface="Calibri" panose="020F0502020204030204" pitchFamily="34" charset="0"/>
                <a:cs typeface="Calibri" panose="020F0502020204030204" pitchFamily="34" charset="0"/>
              </a:rPr>
              <a:t>This set of ecosystems services will help frame the exercise and help demonstrate why the cut down list in slide 49 has been chosen:</a:t>
            </a:r>
            <a:endParaRPr lang="en-US" sz="39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71</a:t>
            </a:fld>
            <a:endParaRPr lang="en-US"/>
          </a:p>
        </p:txBody>
      </p:sp>
    </p:spTree>
    <p:extLst>
      <p:ext uri="{BB962C8B-B14F-4D97-AF65-F5344CB8AC3E}">
        <p14:creationId xmlns:p14="http://schemas.microsoft.com/office/powerpoint/2010/main" val="21309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p>
        </p:txBody>
      </p:sp>
      <p:sp>
        <p:nvSpPr>
          <p:cNvPr id="4" name="Slide Number Placeholder 3"/>
          <p:cNvSpPr>
            <a:spLocks noGrp="1"/>
          </p:cNvSpPr>
          <p:nvPr>
            <p:ph type="sldNum" sz="quarter" idx="5"/>
          </p:nvPr>
        </p:nvSpPr>
        <p:spPr/>
        <p:txBody>
          <a:bodyPr/>
          <a:lstStyle/>
          <a:p>
            <a:pPr defTabSz="1966874">
              <a:defRPr/>
            </a:pPr>
            <a:fld id="{7DBAF288-DB09-4B38-A774-AED1A4768F10}" type="slidenum">
              <a:rPr lang="en-GB">
                <a:solidFill>
                  <a:prstClr val="black"/>
                </a:solidFill>
                <a:latin typeface="Calibri" panose="020F0502020204030204"/>
              </a:rPr>
              <a:pPr defTabSz="1966874">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882419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72</a:t>
            </a:fld>
            <a:endParaRPr lang="en-US"/>
          </a:p>
        </p:txBody>
      </p:sp>
    </p:spTree>
    <p:extLst>
      <p:ext uri="{BB962C8B-B14F-4D97-AF65-F5344CB8AC3E}">
        <p14:creationId xmlns:p14="http://schemas.microsoft.com/office/powerpoint/2010/main" val="21544233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73</a:t>
            </a:fld>
            <a:endParaRPr lang="en-US"/>
          </a:p>
        </p:txBody>
      </p:sp>
    </p:spTree>
    <p:extLst>
      <p:ext uri="{BB962C8B-B14F-4D97-AF65-F5344CB8AC3E}">
        <p14:creationId xmlns:p14="http://schemas.microsoft.com/office/powerpoint/2010/main" val="40201430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3D8C6B78-E725-420E-9A4E-2F78CBAA16FC}" type="slidenum">
              <a:rPr lang="en-US" smtClean="0"/>
              <a:t>74</a:t>
            </a:fld>
            <a:endParaRPr lang="en-US"/>
          </a:p>
        </p:txBody>
      </p:sp>
    </p:spTree>
    <p:extLst>
      <p:ext uri="{BB962C8B-B14F-4D97-AF65-F5344CB8AC3E}">
        <p14:creationId xmlns:p14="http://schemas.microsoft.com/office/powerpoint/2010/main" val="13213032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75</a:t>
            </a:fld>
            <a:endParaRPr lang="en-US"/>
          </a:p>
        </p:txBody>
      </p:sp>
    </p:spTree>
    <p:extLst>
      <p:ext uri="{BB962C8B-B14F-4D97-AF65-F5344CB8AC3E}">
        <p14:creationId xmlns:p14="http://schemas.microsoft.com/office/powerpoint/2010/main" val="1245758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76</a:t>
            </a:fld>
            <a:endParaRPr lang="en-US"/>
          </a:p>
        </p:txBody>
      </p:sp>
    </p:spTree>
    <p:extLst>
      <p:ext uri="{BB962C8B-B14F-4D97-AF65-F5344CB8AC3E}">
        <p14:creationId xmlns:p14="http://schemas.microsoft.com/office/powerpoint/2010/main" val="10052830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endParaRPr lang="en-GB" b="1" dirty="0"/>
          </a:p>
        </p:txBody>
      </p:sp>
      <p:sp>
        <p:nvSpPr>
          <p:cNvPr id="4" name="Slide Number Placeholder 3"/>
          <p:cNvSpPr>
            <a:spLocks noGrp="1"/>
          </p:cNvSpPr>
          <p:nvPr>
            <p:ph type="sldNum" sz="quarter" idx="5"/>
          </p:nvPr>
        </p:nvSpPr>
        <p:spPr/>
        <p:txBody>
          <a:bodyPr/>
          <a:lstStyle/>
          <a:p>
            <a:pPr defTabSz="1966569">
              <a:defRPr/>
            </a:pPr>
            <a:fld id="{7DBAF288-DB09-4B38-A774-AED1A4768F10}" type="slidenum">
              <a:rPr lang="en-GB">
                <a:solidFill>
                  <a:prstClr val="black"/>
                </a:solidFill>
                <a:latin typeface="Calibri" panose="020F0502020204030204"/>
              </a:rPr>
              <a:pPr defTabSz="1966569">
                <a:defRPr/>
              </a:pPr>
              <a:t>77</a:t>
            </a:fld>
            <a:endParaRPr lang="en-GB">
              <a:solidFill>
                <a:prstClr val="black"/>
              </a:solidFill>
              <a:latin typeface="Calibri" panose="020F0502020204030204"/>
            </a:endParaRPr>
          </a:p>
        </p:txBody>
      </p:sp>
    </p:spTree>
    <p:extLst>
      <p:ext uri="{BB962C8B-B14F-4D97-AF65-F5344CB8AC3E}">
        <p14:creationId xmlns:p14="http://schemas.microsoft.com/office/powerpoint/2010/main" val="13953561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r>
              <a:rPr lang="en-GB" b="1"/>
              <a:t>Presenter to read the question out on the slide.</a:t>
            </a:r>
          </a:p>
          <a:p>
            <a:pPr defTabSz="1966569">
              <a:defRPr/>
            </a:pPr>
            <a:r>
              <a:rPr lang="en-GB" b="1"/>
              <a:t>Once poll is complete, presenter should use the notes below to explain the different answers:</a:t>
            </a:r>
          </a:p>
          <a:p>
            <a:pPr defTabSz="1966569">
              <a:defRPr/>
            </a:pPr>
            <a:endParaRPr lang="en-GB" u="sng"/>
          </a:p>
          <a:p>
            <a:pPr marL="368733" indent="-368733" defTabSz="1966569">
              <a:buFont typeface="Arial" panose="020B0604020202020204" pitchFamily="34" charset="0"/>
              <a:buChar char="•"/>
              <a:defRPr/>
            </a:pPr>
            <a:r>
              <a:rPr lang="en-GB" u="none"/>
              <a:t>Framework to help generate trusted, credible and actionable information that business managers need to inform decisions </a:t>
            </a:r>
          </a:p>
          <a:p>
            <a:pPr marL="368733" indent="-368733" defTabSz="1966569">
              <a:buFont typeface="Arial" panose="020B0604020202020204" pitchFamily="34" charset="0"/>
              <a:buChar char="•"/>
              <a:defRPr/>
            </a:pPr>
            <a:r>
              <a:rPr lang="en-GB" u="none"/>
              <a:t>Includes how we interact with natural capital in decision asking </a:t>
            </a:r>
          </a:p>
          <a:p>
            <a:pPr marL="368733" indent="-368733" defTabSz="1966569">
              <a:buFont typeface="Arial" panose="020B0604020202020204" pitchFamily="34" charset="0"/>
              <a:buChar char="•"/>
              <a:defRPr/>
            </a:pPr>
            <a:r>
              <a:rPr lang="en-GB" u="none"/>
              <a:t>Offers standardization and clarity to identify, measure and value impacts and dependencies on natural capital </a:t>
            </a:r>
          </a:p>
          <a:p>
            <a:pPr marL="368733" indent="-368733" defTabSz="1966569">
              <a:buFont typeface="Arial" panose="020B0604020202020204" pitchFamily="34" charset="0"/>
              <a:buChar char="•"/>
              <a:defRPr/>
            </a:pPr>
            <a:r>
              <a:rPr lang="en-GB" u="none"/>
              <a:t>Builds on a number of approaches that already exist including the Corporate Ecosystem Services Review and the Guide to Corporate Ecosystem Valuation </a:t>
            </a:r>
          </a:p>
          <a:p>
            <a:pPr marL="368733" indent="-368733" defTabSz="1966569">
              <a:buFont typeface="Arial" panose="020B0604020202020204" pitchFamily="34" charset="0"/>
              <a:buChar char="•"/>
              <a:defRPr/>
            </a:pPr>
            <a:r>
              <a:rPr lang="en-GB" u="none"/>
              <a:t>Does not list specific tools or methodologies because the choice of tools is dependent largely on business context, resources and needs </a:t>
            </a:r>
          </a:p>
          <a:p>
            <a:pPr defTabSz="1966569">
              <a:defRPr/>
            </a:pPr>
            <a:endParaRPr lang="en-GB"/>
          </a:p>
          <a:p>
            <a:pPr defTabSz="1966569">
              <a:defRPr/>
            </a:pPr>
            <a:r>
              <a:rPr lang="en-GB"/>
              <a:t>Virtual session- https://zoom.us/</a:t>
            </a:r>
          </a:p>
          <a:p>
            <a:pPr defTabSz="1966569">
              <a:defRPr/>
            </a:pPr>
            <a:r>
              <a:rPr lang="en-GB"/>
              <a:t>Add question  &amp; answers to a live poll in zoom as per instructions</a:t>
            </a:r>
          </a:p>
          <a:p>
            <a:pPr defTabSz="1966569">
              <a:defRPr/>
            </a:pPr>
            <a:r>
              <a:rPr lang="en-GB"/>
              <a:t> </a:t>
            </a:r>
          </a:p>
          <a:p>
            <a:r>
              <a:rPr lang="en-GB" b="1">
                <a:solidFill>
                  <a:schemeClr val="accent3">
                    <a:lumMod val="50000"/>
                  </a:schemeClr>
                </a:solidFill>
              </a:rPr>
              <a:t>To enable Polling: </a:t>
            </a:r>
            <a:r>
              <a:rPr lang="en-GB">
                <a:solidFill>
                  <a:schemeClr val="accent3">
                    <a:lumMod val="50000"/>
                  </a:schemeClr>
                </a:solidFill>
              </a:rPr>
              <a:t>Sign in to the Zoom web portal. In the navigation menu, click Account Management then </a:t>
            </a:r>
            <a:r>
              <a:rPr lang="en-GB">
                <a:solidFill>
                  <a:schemeClr val="accent3">
                    <a:lumMod val="50000"/>
                  </a:schemeClr>
                </a:solidFill>
                <a:hlinkClick r:id="rId3">
                  <a:extLst>
                    <a:ext uri="{A12FA001-AC4F-418D-AE19-62706E023703}">
                      <ahyp:hlinkClr xmlns:ahyp="http://schemas.microsoft.com/office/drawing/2018/hyperlinkcolor" val="tx"/>
                    </a:ext>
                  </a:extLst>
                </a:hlinkClick>
              </a:rPr>
              <a:t>Account Settings</a:t>
            </a:r>
            <a:r>
              <a:rPr lang="en-GB">
                <a:solidFill>
                  <a:schemeClr val="accent3">
                    <a:lumMod val="50000"/>
                  </a:schemeClr>
                </a:solidFill>
              </a:rPr>
              <a:t> (if you are an account administrator) or </a:t>
            </a:r>
            <a:r>
              <a:rPr lang="en-GB">
                <a:solidFill>
                  <a:schemeClr val="accent3">
                    <a:lumMod val="50000"/>
                  </a:schemeClr>
                </a:solidFill>
                <a:hlinkClick r:id="rId4">
                  <a:extLst>
                    <a:ext uri="{A12FA001-AC4F-418D-AE19-62706E023703}">
                      <ahyp:hlinkClr xmlns:ahyp="http://schemas.microsoft.com/office/drawing/2018/hyperlinkcolor" val="tx"/>
                    </a:ext>
                  </a:extLst>
                </a:hlinkClick>
              </a:rPr>
              <a:t>Settings</a:t>
            </a:r>
            <a:r>
              <a:rPr lang="en-GB">
                <a:solidFill>
                  <a:schemeClr val="accent3">
                    <a:lumMod val="50000"/>
                  </a:schemeClr>
                </a:solidFill>
              </a:rPr>
              <a:t> (if you are an account member). Navigate to the Polling</a:t>
            </a:r>
            <a:r>
              <a:rPr lang="en-GB" i="1">
                <a:solidFill>
                  <a:schemeClr val="accent3">
                    <a:lumMod val="50000"/>
                  </a:schemeClr>
                </a:solidFill>
              </a:rPr>
              <a:t> </a:t>
            </a:r>
            <a:r>
              <a:rPr lang="en-GB">
                <a:solidFill>
                  <a:schemeClr val="accent3">
                    <a:lumMod val="50000"/>
                  </a:schemeClr>
                </a:solidFill>
              </a:rPr>
              <a:t>option on the Meeting tab and verify that the setting is enabled. If the setting is disabled, click the toggle to enable it. If a verification dialog displays, choose Turn On to verify the change. Note: If the option is greyed out, it has been locked at either the Group or Account level, and you will need to contact your Zoom administrator.</a:t>
            </a:r>
          </a:p>
          <a:p>
            <a:r>
              <a:rPr lang="en-GB" b="1">
                <a:solidFill>
                  <a:schemeClr val="accent3">
                    <a:lumMod val="50000"/>
                  </a:schemeClr>
                </a:solidFill>
              </a:rPr>
              <a:t>Creating a poll</a:t>
            </a:r>
            <a:r>
              <a:rPr lang="en-GB">
                <a:solidFill>
                  <a:schemeClr val="accent3">
                    <a:lumMod val="50000"/>
                  </a:schemeClr>
                </a:solidFill>
              </a:rPr>
              <a:t>: Go to the </a:t>
            </a:r>
            <a:r>
              <a:rPr lang="en-GB">
                <a:solidFill>
                  <a:schemeClr val="accent3">
                    <a:lumMod val="50000"/>
                  </a:schemeClr>
                </a:solidFill>
                <a:hlinkClick r:id="rId4">
                  <a:extLst>
                    <a:ext uri="{A12FA001-AC4F-418D-AE19-62706E023703}">
                      <ahyp:hlinkClr xmlns:ahyp="http://schemas.microsoft.com/office/drawing/2018/hyperlinkcolor" val="tx"/>
                    </a:ext>
                  </a:extLst>
                </a:hlinkClick>
              </a:rPr>
              <a:t>Meetings</a:t>
            </a:r>
            <a:r>
              <a:rPr lang="en-GB">
                <a:solidFill>
                  <a:schemeClr val="accent3">
                    <a:lumMod val="50000"/>
                  </a:schemeClr>
                </a:solidFill>
              </a:rPr>
              <a:t> page and click on your scheduled meeting. If you do not have a scheduled meeting, </a:t>
            </a:r>
            <a:r>
              <a:rPr lang="en-GB">
                <a:solidFill>
                  <a:schemeClr val="accent3">
                    <a:lumMod val="50000"/>
                  </a:schemeClr>
                </a:solidFill>
                <a:hlinkClick r:id="rId5">
                  <a:extLst>
                    <a:ext uri="{A12FA001-AC4F-418D-AE19-62706E023703}">
                      <ahyp:hlinkClr xmlns:ahyp="http://schemas.microsoft.com/office/drawing/2018/hyperlinkcolor" val="tx"/>
                    </a:ext>
                  </a:extLst>
                </a:hlinkClick>
              </a:rPr>
              <a:t>schedule a meeting</a:t>
            </a:r>
            <a:r>
              <a:rPr lang="en-GB">
                <a:solidFill>
                  <a:schemeClr val="accent3">
                    <a:lumMod val="50000"/>
                  </a:schemeClr>
                </a:solidFill>
              </a:rPr>
              <a:t> now. From the meeting management page, scroll to the bottom to find the Poll option. Click Add to begin creating the poll. Enter a title and your first question. (Optional) Check the box to make the poll anonymous, which will keep the participant's polling information anonymous in the meeting and in the reports. Select whether you want the question to be single choice(participants can only choose one answer) or multiple choice question(participants can choose multiple answers). Type in the answers to your question and click Save at the bottom. If you would like to add a new question, click Add a Question to create a new question for that particular poll.</a:t>
            </a:r>
          </a:p>
          <a:p>
            <a:endParaRPr lang="en-GB">
              <a:solidFill>
                <a:schemeClr val="accent3">
                  <a:lumMod val="50000"/>
                </a:schemeClr>
              </a:solidFill>
            </a:endParaRPr>
          </a:p>
          <a:p>
            <a:r>
              <a:rPr lang="en-GB">
                <a:solidFill>
                  <a:schemeClr val="accent3">
                    <a:lumMod val="50000"/>
                  </a:schemeClr>
                </a:solidFill>
              </a:rPr>
              <a:t>You can launch a poll by clicking on the live polling icon in the meeting controls and selecting the poll you want to launch. </a:t>
            </a:r>
            <a:r>
              <a:rPr lang="en-GB"/>
              <a:t>The participants in the meeting will now be prompted to answer the polling questions. The host will be able to see the results live. Once you would like to stop the poll, click End Poll. If you would like to share the results to the participants in the meeting, click Share Results. The results can be downloaded once the meeting has ended.</a:t>
            </a:r>
          </a:p>
          <a:p>
            <a:endParaRPr lang="en-GB">
              <a:solidFill>
                <a:schemeClr val="accent3">
                  <a:lumMod val="50000"/>
                </a:schemeClr>
              </a:solidFill>
            </a:endParaRPr>
          </a:p>
          <a:p>
            <a:endParaRPr lang="en-US"/>
          </a:p>
          <a:p>
            <a:pPr defTabSz="1966569">
              <a:defRPr/>
            </a:pPr>
            <a:endParaRPr lang="en-GB"/>
          </a:p>
          <a:p>
            <a:pPr defTabSz="1966569">
              <a:defRPr/>
            </a:pPr>
            <a:r>
              <a:rPr lang="en-GB"/>
              <a:t>In person session – https://www.mentimeter.com/</a:t>
            </a:r>
            <a:endParaRPr lang="en-US"/>
          </a:p>
          <a:p>
            <a:endParaRPr lang="en-US"/>
          </a:p>
          <a:p>
            <a:r>
              <a:rPr lang="en-US" err="1"/>
              <a:t>Mentimeter</a:t>
            </a:r>
            <a:r>
              <a:rPr lang="en-US"/>
              <a:t> is an interactive presentation software. The host can create a presentation once signing up to </a:t>
            </a:r>
            <a:r>
              <a:rPr lang="en-US" err="1"/>
              <a:t>Mentimenter</a:t>
            </a:r>
            <a:r>
              <a:rPr lang="en-US"/>
              <a:t>. Questions and activities can be added to each slide of the presentation. Participants can answer the questions and interact with the presentation by typing a 6-digit code found at the top of the presentation into Menti.com. The host can either create a new share on Zoom to display the </a:t>
            </a:r>
            <a:r>
              <a:rPr lang="en-US" err="1"/>
              <a:t>Mentimeter</a:t>
            </a:r>
            <a:r>
              <a:rPr lang="en-US"/>
              <a:t> slides, or download the </a:t>
            </a:r>
            <a:r>
              <a:rPr lang="en-US" err="1"/>
              <a:t>Mentimeter</a:t>
            </a:r>
            <a:r>
              <a:rPr lang="en-US"/>
              <a:t> plug-in for PowerPoint.</a:t>
            </a:r>
          </a:p>
          <a:p>
            <a:endParaRPr lang="en-US"/>
          </a:p>
          <a:p>
            <a:r>
              <a:rPr lang="en-US"/>
              <a:t>To run this question, select the Multiple Choice question type when creating your presentation, and fill in the question and answers as directed.</a:t>
            </a:r>
          </a:p>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80</a:t>
            </a:fld>
            <a:endParaRPr lang="en-US"/>
          </a:p>
        </p:txBody>
      </p:sp>
    </p:spTree>
    <p:extLst>
      <p:ext uri="{BB962C8B-B14F-4D97-AF65-F5344CB8AC3E}">
        <p14:creationId xmlns:p14="http://schemas.microsoft.com/office/powerpoint/2010/main" val="23541258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p>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81</a:t>
            </a:fld>
            <a:endParaRPr lang="en-US"/>
          </a:p>
        </p:txBody>
      </p:sp>
    </p:spTree>
    <p:extLst>
      <p:ext uri="{BB962C8B-B14F-4D97-AF65-F5344CB8AC3E}">
        <p14:creationId xmlns:p14="http://schemas.microsoft.com/office/powerpoint/2010/main" val="2251509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82</a:t>
            </a:fld>
            <a:endParaRPr lang="en-US"/>
          </a:p>
        </p:txBody>
      </p:sp>
    </p:spTree>
    <p:extLst>
      <p:ext uri="{BB962C8B-B14F-4D97-AF65-F5344CB8AC3E}">
        <p14:creationId xmlns:p14="http://schemas.microsoft.com/office/powerpoint/2010/main" val="2442760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83</a:t>
            </a:fld>
            <a:endParaRPr lang="en-US"/>
          </a:p>
        </p:txBody>
      </p:sp>
    </p:spTree>
    <p:extLst>
      <p:ext uri="{BB962C8B-B14F-4D97-AF65-F5344CB8AC3E}">
        <p14:creationId xmlns:p14="http://schemas.microsoft.com/office/powerpoint/2010/main" val="24427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966874">
              <a:lnSpc>
                <a:spcPct val="110000"/>
              </a:lnSpc>
              <a:spcAft>
                <a:spcPts val="1291"/>
              </a:spcAft>
            </a:pPr>
            <a:r>
              <a:rPr lang="en-US" sz="2600" dirty="0"/>
              <a:t>KB</a:t>
            </a:r>
          </a:p>
          <a:p>
            <a:pPr defTabSz="1966874">
              <a:lnSpc>
                <a:spcPct val="110000"/>
              </a:lnSpc>
              <a:spcAft>
                <a:spcPts val="1291"/>
              </a:spcAft>
            </a:pPr>
            <a:r>
              <a:rPr lang="en-US" sz="2600" dirty="0"/>
              <a:t>The </a:t>
            </a:r>
            <a:r>
              <a:rPr lang="en-US" sz="2600" b="1" dirty="0"/>
              <a:t>Natural Capital Coalition </a:t>
            </a:r>
            <a:r>
              <a:rPr lang="en-US" sz="2600" dirty="0"/>
              <a:t>is a collaborative space to harmonize approaches to natural capital </a:t>
            </a:r>
          </a:p>
          <a:p>
            <a:pPr defTabSz="1966874">
              <a:lnSpc>
                <a:spcPct val="110000"/>
              </a:lnSpc>
              <a:spcAft>
                <a:spcPts val="1291"/>
              </a:spcAft>
            </a:pPr>
            <a:r>
              <a:rPr lang="en-US" sz="2600" dirty="0"/>
              <a:t>The network represents over 300 organizations across all parts of society and around the world</a:t>
            </a:r>
          </a:p>
          <a:p>
            <a:pPr defTabSz="1583704">
              <a:lnSpc>
                <a:spcPct val="114000"/>
              </a:lnSpc>
              <a:buClr>
                <a:srgbClr val="FF6F49"/>
              </a:buClr>
            </a:pPr>
            <a:r>
              <a:rPr lang="en-GB" sz="26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Purpose: </a:t>
            </a:r>
            <a:r>
              <a:rPr lang="en-US" sz="26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mainstream the inclusion of natural capital in decision making, harmonizing approaches and getting them to scale, quickly</a:t>
            </a:r>
          </a:p>
          <a:p>
            <a:endParaRPr lang="en-GB" sz="2600" dirty="0"/>
          </a:p>
          <a:p>
            <a:endParaRPr lang="en-GB" sz="2600" dirty="0"/>
          </a:p>
          <a:p>
            <a:r>
              <a:rPr lang="en-GB" sz="2600" dirty="0"/>
              <a:t>The </a:t>
            </a:r>
            <a:r>
              <a:rPr lang="en-GB" sz="2600" b="1" dirty="0"/>
              <a:t>Protocol</a:t>
            </a:r>
            <a:r>
              <a:rPr lang="en-GB" sz="2600" dirty="0"/>
              <a:t> aims to support better decisions by taking into account how business interacts with natural capital in decision making. Until now, natural capital has for the most part and still is, being excluded from decisions. </a:t>
            </a:r>
          </a:p>
          <a:p>
            <a:r>
              <a:rPr lang="en-GB" sz="2600" dirty="0"/>
              <a:t>So it is to be understood as a Framework that was really designed to help generate trusted, credible and actionable information that business managers need to inform decisions by identifying, measuring and valuing impacts and dependencies on natural capital. </a:t>
            </a:r>
          </a:p>
          <a:p>
            <a:endParaRPr lang="en-GB" sz="2600" dirty="0"/>
          </a:p>
          <a:p>
            <a:r>
              <a:rPr lang="en-US" sz="2600" dirty="0">
                <a:solidFill>
                  <a:schemeClr val="tx1">
                    <a:lumMod val="65000"/>
                    <a:lumOff val="35000"/>
                  </a:schemeClr>
                </a:solidFill>
              </a:rPr>
              <a:t>The Protocol </a:t>
            </a:r>
            <a:r>
              <a:rPr lang="en-US" sz="2600" b="1" dirty="0">
                <a:solidFill>
                  <a:srgbClr val="23BAED"/>
                </a:solidFill>
              </a:rPr>
              <a:t>builds upon many approaches </a:t>
            </a:r>
            <a:r>
              <a:rPr lang="en-US" sz="2600" dirty="0">
                <a:solidFill>
                  <a:schemeClr val="tx1">
                    <a:lumMod val="65000"/>
                    <a:lumOff val="35000"/>
                  </a:schemeClr>
                </a:solidFill>
              </a:rPr>
              <a:t>already used within business. </a:t>
            </a:r>
          </a:p>
          <a:p>
            <a:r>
              <a:rPr lang="en-US" sz="2600" dirty="0">
                <a:solidFill>
                  <a:schemeClr val="tx1">
                    <a:lumMod val="65000"/>
                    <a:lumOff val="35000"/>
                  </a:schemeClr>
                </a:solidFill>
              </a:rPr>
              <a:t>It acts as an </a:t>
            </a:r>
            <a:r>
              <a:rPr lang="en-US" sz="2600" b="1" dirty="0">
                <a:solidFill>
                  <a:srgbClr val="23BAED"/>
                </a:solidFill>
              </a:rPr>
              <a:t>overarching globally accepted framework </a:t>
            </a:r>
            <a:r>
              <a:rPr lang="en-US" sz="2600" dirty="0">
                <a:solidFill>
                  <a:schemeClr val="tx1">
                    <a:lumMod val="65000"/>
                    <a:lumOff val="35000"/>
                  </a:schemeClr>
                </a:solidFill>
              </a:rPr>
              <a:t>to build and expand this information into robust natural capital assessments.</a:t>
            </a:r>
          </a:p>
          <a:p>
            <a:endParaRPr lang="en-US" sz="2600" dirty="0">
              <a:solidFill>
                <a:schemeClr val="tx1">
                  <a:lumMod val="65000"/>
                  <a:lumOff val="35000"/>
                </a:schemeClr>
              </a:solidFill>
            </a:endParaRPr>
          </a:p>
          <a:p>
            <a:r>
              <a:rPr lang="en-GB" sz="2600" dirty="0"/>
              <a:t>STRUCTURE of the Protocol:</a:t>
            </a:r>
          </a:p>
          <a:p>
            <a:r>
              <a:rPr lang="en-GB" sz="2600" dirty="0"/>
              <a:t>4 overarching stages of frame (why), scope (what), measure and value (how) and apply (so what) and 09 logical steps. It should be easy to follow and should be suitable for any business across any sector or geography. </a:t>
            </a:r>
          </a:p>
          <a:p>
            <a:r>
              <a:rPr lang="en-GB" sz="2600" dirty="0"/>
              <a:t>The stages and steps are iterative so expect that you may need to revisit a previous step. </a:t>
            </a:r>
          </a:p>
          <a:p>
            <a:endParaRPr lang="en-GB" sz="2600" dirty="0"/>
          </a:p>
          <a:p>
            <a:pPr defTabSz="1966874">
              <a:defRPr/>
            </a:pPr>
            <a:r>
              <a:rPr lang="en-US" sz="2600" b="1" dirty="0">
                <a:solidFill>
                  <a:schemeClr val="tx1">
                    <a:lumMod val="65000"/>
                    <a:lumOff val="35000"/>
                  </a:schemeClr>
                </a:solidFill>
              </a:rPr>
              <a:t>Important to note that the NCP as an overarching framework, won’t give you actual results and need to therefore use the Nat Cap toolkit to get tools.</a:t>
            </a:r>
          </a:p>
          <a:p>
            <a:endParaRPr lang="en-GB" sz="2600" dirty="0"/>
          </a:p>
          <a:p>
            <a:r>
              <a:rPr lang="en-GB" sz="2600" dirty="0"/>
              <a:t>Highlight that while we will briefly cover tools and approaches for stages of ‘Measure &amp; Value’ – the aim of the training will mainly focus on first two stages of the Protocol and that going into measurement and valuation technical details, requires a separate training.</a:t>
            </a:r>
          </a:p>
          <a:p>
            <a:endParaRPr lang="en-GB" sz="2600" dirty="0"/>
          </a:p>
          <a:p>
            <a:endParaRPr lang="en-GB" dirty="0"/>
          </a:p>
        </p:txBody>
      </p:sp>
      <p:sp>
        <p:nvSpPr>
          <p:cNvPr id="4" name="Slide Number Placeholder 3"/>
          <p:cNvSpPr>
            <a:spLocks noGrp="1"/>
          </p:cNvSpPr>
          <p:nvPr>
            <p:ph type="sldNum" sz="quarter" idx="5"/>
          </p:nvPr>
        </p:nvSpPr>
        <p:spPr/>
        <p:txBody>
          <a:bodyPr/>
          <a:lstStyle/>
          <a:p>
            <a:pPr defTabSz="1966874">
              <a:defRPr/>
            </a:pPr>
            <a:fld id="{7DBAF288-DB09-4B38-A774-AED1A4768F10}" type="slidenum">
              <a:rPr lang="en-GB">
                <a:solidFill>
                  <a:prstClr val="black"/>
                </a:solidFill>
                <a:latin typeface="Calibri" panose="020F0502020204030204"/>
              </a:rPr>
              <a:pPr defTabSz="1966874">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9860660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 chat then others </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84</a:t>
            </a:fld>
            <a:endParaRPr lang="en-US"/>
          </a:p>
        </p:txBody>
      </p:sp>
    </p:spTree>
    <p:extLst>
      <p:ext uri="{BB962C8B-B14F-4D97-AF65-F5344CB8AC3E}">
        <p14:creationId xmlns:p14="http://schemas.microsoft.com/office/powerpoint/2010/main" val="35007899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7DBAF288-DB09-4B38-A774-AED1A4768F10}" type="slidenum">
              <a:rPr lang="en-GB" smtClean="0"/>
              <a:t>85</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p>
        </p:txBody>
      </p:sp>
      <p:sp>
        <p:nvSpPr>
          <p:cNvPr id="4" name="Slide Number Placeholder 3"/>
          <p:cNvSpPr>
            <a:spLocks noGrp="1"/>
          </p:cNvSpPr>
          <p:nvPr>
            <p:ph type="sldNum" sz="quarter" idx="5"/>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7DBAF288-DB09-4B38-A774-AED1A4768F10}" type="slidenum">
              <a:rPr kumimoji="0" lang="en-GB" sz="2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86</a:t>
            </a:fld>
            <a:endParaRPr kumimoji="0" lang="en-GB"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258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87</a:t>
            </a:fld>
            <a:endParaRPr lang="en-US"/>
          </a:p>
        </p:txBody>
      </p:sp>
    </p:spTree>
    <p:extLst>
      <p:ext uri="{BB962C8B-B14F-4D97-AF65-F5344CB8AC3E}">
        <p14:creationId xmlns:p14="http://schemas.microsoft.com/office/powerpoint/2010/main" val="6924107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b="0" i="1" dirty="0">
                <a:cs typeface="Calibri"/>
              </a:rPr>
              <a:t>SH to provide own examples for this slide</a:t>
            </a:r>
          </a:p>
        </p:txBody>
      </p:sp>
      <p:sp>
        <p:nvSpPr>
          <p:cNvPr id="4" name="Slide Number Placeholder 3"/>
          <p:cNvSpPr>
            <a:spLocks noGrp="1"/>
          </p:cNvSpPr>
          <p:nvPr>
            <p:ph type="sldNum" sz="quarter" idx="5"/>
          </p:nvPr>
        </p:nvSpPr>
        <p:spPr/>
        <p:txBody>
          <a:bodyPr/>
          <a:lstStyle/>
          <a:p>
            <a:fld id="{3D8C6B78-E725-420E-9A4E-2F78CBAA16FC}" type="slidenum">
              <a:rPr lang="en-US" smtClean="0"/>
              <a:t>88</a:t>
            </a:fld>
            <a:endParaRPr lang="en-US"/>
          </a:p>
        </p:txBody>
      </p:sp>
    </p:spTree>
    <p:extLst>
      <p:ext uri="{BB962C8B-B14F-4D97-AF65-F5344CB8AC3E}">
        <p14:creationId xmlns:p14="http://schemas.microsoft.com/office/powerpoint/2010/main" val="20523999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dirty="0"/>
              <a:t>Internal stakeholders in the food and beverage example included (different groups engaged for impact mapping for different elements of the value-chain):</a:t>
            </a:r>
          </a:p>
          <a:p>
            <a:pPr marL="368789" indent="-368789">
              <a:buFontTx/>
              <a:buChar char="-"/>
            </a:pPr>
            <a:r>
              <a:rPr lang="en-GB" dirty="0"/>
              <a:t>SMT (for buy-in)</a:t>
            </a:r>
          </a:p>
          <a:p>
            <a:pPr marL="368789" indent="-368789">
              <a:buFontTx/>
              <a:buChar char="-"/>
            </a:pPr>
            <a:r>
              <a:rPr lang="en-GB" dirty="0"/>
              <a:t>Corporate affairs &amp; strategy</a:t>
            </a:r>
          </a:p>
          <a:p>
            <a:pPr marL="368789" indent="-368789">
              <a:buFontTx/>
              <a:buChar char="-"/>
            </a:pPr>
            <a:r>
              <a:rPr lang="en-GB" dirty="0"/>
              <a:t>Legal Team</a:t>
            </a:r>
          </a:p>
          <a:p>
            <a:pPr marL="368789" indent="-368789">
              <a:buFontTx/>
              <a:buChar char="-"/>
            </a:pPr>
            <a:r>
              <a:rPr lang="en-GB" dirty="0"/>
              <a:t>Finance</a:t>
            </a:r>
          </a:p>
          <a:p>
            <a:pPr marL="368789" indent="-368789">
              <a:buFontTx/>
              <a:buChar char="-"/>
            </a:pPr>
            <a:r>
              <a:rPr lang="en-GB" dirty="0"/>
              <a:t>Procurement</a:t>
            </a:r>
          </a:p>
          <a:p>
            <a:pPr marL="368789" indent="-368789">
              <a:buFontTx/>
              <a:buChar char="-"/>
            </a:pPr>
            <a:r>
              <a:rPr lang="en-GB" dirty="0"/>
              <a:t>Sustainability</a:t>
            </a:r>
          </a:p>
          <a:p>
            <a:pPr marL="368789" indent="-368789">
              <a:buFontTx/>
              <a:buChar char="-"/>
            </a:pPr>
            <a:r>
              <a:rPr lang="en-GB" dirty="0"/>
              <a:t>Farming team</a:t>
            </a:r>
          </a:p>
          <a:p>
            <a:pPr marL="368789" indent="-368789">
              <a:buFontTx/>
              <a:buChar char="-"/>
            </a:pPr>
            <a:r>
              <a:rPr lang="en-GB" dirty="0"/>
              <a:t>Human rights team</a:t>
            </a:r>
          </a:p>
          <a:p>
            <a:pPr marL="368789" indent="-368789">
              <a:buFontTx/>
              <a:buChar char="-"/>
            </a:pPr>
            <a:r>
              <a:rPr lang="en-GB" dirty="0"/>
              <a:t>HR</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92</a:t>
            </a:fld>
            <a:endParaRPr lang="en-US"/>
          </a:p>
        </p:txBody>
      </p:sp>
    </p:spTree>
    <p:extLst>
      <p:ext uri="{BB962C8B-B14F-4D97-AF65-F5344CB8AC3E}">
        <p14:creationId xmlns:p14="http://schemas.microsoft.com/office/powerpoint/2010/main" val="4626248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1352015" lvl="1" indent="-368733">
              <a:buFont typeface="Arial" panose="020B0604020202020204" pitchFamily="34" charset="0"/>
              <a:buChar char="•"/>
            </a:pPr>
            <a:r>
              <a:rPr lang="en-GB" b="0" u="none" dirty="0">
                <a:highlight>
                  <a:srgbClr val="00FF00"/>
                </a:highlight>
              </a:rPr>
              <a:t>F&amp;B SMT</a:t>
            </a:r>
            <a:endParaRPr lang="en-US" b="0" u="none"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93</a:t>
            </a:fld>
            <a:endParaRPr lang="en-US"/>
          </a:p>
        </p:txBody>
      </p:sp>
    </p:spTree>
    <p:extLst>
      <p:ext uri="{BB962C8B-B14F-4D97-AF65-F5344CB8AC3E}">
        <p14:creationId xmlns:p14="http://schemas.microsoft.com/office/powerpoint/2010/main" val="33281287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r>
              <a:rPr lang="en-GB" b="1" dirty="0"/>
              <a:t>Presenter to read the question out on the slide.</a:t>
            </a:r>
          </a:p>
          <a:p>
            <a:pPr defTabSz="1966569">
              <a:defRPr/>
            </a:pPr>
            <a:r>
              <a:rPr lang="en-GB" b="1" dirty="0"/>
              <a:t>Once poll is complete, presenter should use the notes below to explain the different answers:</a:t>
            </a:r>
          </a:p>
          <a:p>
            <a:pPr defTabSz="1966569">
              <a:defRPr/>
            </a:pPr>
            <a:endParaRPr lang="en-GB" u="sng" dirty="0"/>
          </a:p>
          <a:p>
            <a:pPr marL="368733" indent="-368733" defTabSz="1966569">
              <a:buFont typeface="Arial" panose="020B0604020202020204" pitchFamily="34" charset="0"/>
              <a:buChar char="•"/>
              <a:defRPr/>
            </a:pPr>
            <a:r>
              <a:rPr lang="en-GB" u="none" dirty="0"/>
              <a:t>Framework to help generate trusted, credible and actionable information that business managers need to inform decisions </a:t>
            </a:r>
          </a:p>
          <a:p>
            <a:pPr marL="368733" indent="-368733" defTabSz="1966569">
              <a:buFont typeface="Arial" panose="020B0604020202020204" pitchFamily="34" charset="0"/>
              <a:buChar char="•"/>
              <a:defRPr/>
            </a:pPr>
            <a:r>
              <a:rPr lang="en-GB" u="none" dirty="0"/>
              <a:t>Includes how we interact with natural capital in decision asking </a:t>
            </a:r>
          </a:p>
          <a:p>
            <a:pPr marL="368733" indent="-368733" defTabSz="1966569">
              <a:buFont typeface="Arial" panose="020B0604020202020204" pitchFamily="34" charset="0"/>
              <a:buChar char="•"/>
              <a:defRPr/>
            </a:pPr>
            <a:r>
              <a:rPr lang="en-GB" u="none" dirty="0"/>
              <a:t>Offers standardization and clarity to identify, measure and value impacts and dependencies on natural capital </a:t>
            </a:r>
          </a:p>
          <a:p>
            <a:pPr marL="368733" indent="-368733" defTabSz="1966569">
              <a:buFont typeface="Arial" panose="020B0604020202020204" pitchFamily="34" charset="0"/>
              <a:buChar char="•"/>
              <a:defRPr/>
            </a:pPr>
            <a:r>
              <a:rPr lang="en-GB" u="none" dirty="0"/>
              <a:t>Builds on a number of approaches that already exist including the Corporate Ecosystem Services Review and the Guide to Corporate Ecosystem Valuation </a:t>
            </a:r>
          </a:p>
          <a:p>
            <a:pPr marL="368733" indent="-368733" defTabSz="1966569">
              <a:buFont typeface="Arial" panose="020B0604020202020204" pitchFamily="34" charset="0"/>
              <a:buChar char="•"/>
              <a:defRPr/>
            </a:pPr>
            <a:r>
              <a:rPr lang="en-GB" u="none" dirty="0"/>
              <a:t>Does not list specific tools or methodologies because the choice of tools is dependent largely on business context, resources and needs </a:t>
            </a:r>
          </a:p>
          <a:p>
            <a:pPr defTabSz="1966569">
              <a:defRPr/>
            </a:pPr>
            <a:endParaRPr lang="en-GB" dirty="0"/>
          </a:p>
          <a:p>
            <a:pPr defTabSz="1966569">
              <a:defRPr/>
            </a:pPr>
            <a:r>
              <a:rPr lang="en-GB" dirty="0"/>
              <a:t>Virtual session- https://zoom.us/</a:t>
            </a:r>
          </a:p>
          <a:p>
            <a:pPr defTabSz="1966569">
              <a:defRPr/>
            </a:pPr>
            <a:r>
              <a:rPr lang="en-GB" dirty="0"/>
              <a:t>Add question  &amp; answers to a live poll in zoom as per instructions</a:t>
            </a:r>
          </a:p>
          <a:p>
            <a:pPr defTabSz="1966569">
              <a:defRPr/>
            </a:pPr>
            <a:r>
              <a:rPr lang="en-GB" dirty="0"/>
              <a:t> </a:t>
            </a:r>
          </a:p>
          <a:p>
            <a:r>
              <a:rPr lang="en-GB" b="1" dirty="0">
                <a:solidFill>
                  <a:schemeClr val="accent3">
                    <a:lumMod val="50000"/>
                  </a:schemeClr>
                </a:solidFill>
              </a:rPr>
              <a:t>To enable Polling: </a:t>
            </a:r>
            <a:r>
              <a:rPr lang="en-GB" dirty="0">
                <a:solidFill>
                  <a:schemeClr val="accent3">
                    <a:lumMod val="50000"/>
                  </a:schemeClr>
                </a:solidFill>
              </a:rPr>
              <a:t>Sign in to the Zoom web portal. In the navigation menu, click Account Management then </a:t>
            </a:r>
            <a:r>
              <a:rPr lang="en-GB" dirty="0">
                <a:solidFill>
                  <a:schemeClr val="accent3">
                    <a:lumMod val="50000"/>
                  </a:schemeClr>
                </a:solidFill>
                <a:hlinkClick r:id="rId3">
                  <a:extLst>
                    <a:ext uri="{A12FA001-AC4F-418D-AE19-62706E023703}">
                      <ahyp:hlinkClr xmlns:ahyp="http://schemas.microsoft.com/office/drawing/2018/hyperlinkcolor" val="tx"/>
                    </a:ext>
                  </a:extLst>
                </a:hlinkClick>
              </a:rPr>
              <a:t>Account Settings</a:t>
            </a:r>
            <a:r>
              <a:rPr lang="en-GB" dirty="0">
                <a:solidFill>
                  <a:schemeClr val="accent3">
                    <a:lumMod val="50000"/>
                  </a:schemeClr>
                </a:solidFill>
              </a:rPr>
              <a:t> (if you are an account administrator) or </a:t>
            </a:r>
            <a:r>
              <a:rPr lang="en-GB" dirty="0">
                <a:solidFill>
                  <a:schemeClr val="accent3">
                    <a:lumMod val="50000"/>
                  </a:schemeClr>
                </a:solidFill>
                <a:hlinkClick r:id="rId4">
                  <a:extLst>
                    <a:ext uri="{A12FA001-AC4F-418D-AE19-62706E023703}">
                      <ahyp:hlinkClr xmlns:ahyp="http://schemas.microsoft.com/office/drawing/2018/hyperlinkcolor" val="tx"/>
                    </a:ext>
                  </a:extLst>
                </a:hlinkClick>
              </a:rPr>
              <a:t>Settings</a:t>
            </a:r>
            <a:r>
              <a:rPr lang="en-GB" dirty="0">
                <a:solidFill>
                  <a:schemeClr val="accent3">
                    <a:lumMod val="50000"/>
                  </a:schemeClr>
                </a:solidFill>
              </a:rPr>
              <a:t> (if you are an account member). Navigate to the Polling</a:t>
            </a:r>
            <a:r>
              <a:rPr lang="en-GB" i="1" dirty="0">
                <a:solidFill>
                  <a:schemeClr val="accent3">
                    <a:lumMod val="50000"/>
                  </a:schemeClr>
                </a:solidFill>
              </a:rPr>
              <a:t> </a:t>
            </a:r>
            <a:r>
              <a:rPr lang="en-GB" dirty="0">
                <a:solidFill>
                  <a:schemeClr val="accent3">
                    <a:lumMod val="50000"/>
                  </a:schemeClr>
                </a:solidFill>
              </a:rPr>
              <a:t>option on the Meeting tab and verify that the setting is enabled. If the setting is disabled, click the toggle to enable it. If a verification dialog displays, choose Turn On to verify the change. Note: If the option is greyed out, it has been locked at either the Group or Account level, and you will need to contact your Zoom administrator.</a:t>
            </a:r>
          </a:p>
          <a:p>
            <a:r>
              <a:rPr lang="en-GB" b="1" dirty="0">
                <a:solidFill>
                  <a:schemeClr val="accent3">
                    <a:lumMod val="50000"/>
                  </a:schemeClr>
                </a:solidFill>
              </a:rPr>
              <a:t>Creating a poll</a:t>
            </a:r>
            <a:r>
              <a:rPr lang="en-GB" dirty="0">
                <a:solidFill>
                  <a:schemeClr val="accent3">
                    <a:lumMod val="50000"/>
                  </a:schemeClr>
                </a:solidFill>
              </a:rPr>
              <a:t>: Go to the </a:t>
            </a:r>
            <a:r>
              <a:rPr lang="en-GB" dirty="0">
                <a:solidFill>
                  <a:schemeClr val="accent3">
                    <a:lumMod val="50000"/>
                  </a:schemeClr>
                </a:solidFill>
                <a:hlinkClick r:id="rId4">
                  <a:extLst>
                    <a:ext uri="{A12FA001-AC4F-418D-AE19-62706E023703}">
                      <ahyp:hlinkClr xmlns:ahyp="http://schemas.microsoft.com/office/drawing/2018/hyperlinkcolor" val="tx"/>
                    </a:ext>
                  </a:extLst>
                </a:hlinkClick>
              </a:rPr>
              <a:t>Meetings</a:t>
            </a:r>
            <a:r>
              <a:rPr lang="en-GB" dirty="0">
                <a:solidFill>
                  <a:schemeClr val="accent3">
                    <a:lumMod val="50000"/>
                  </a:schemeClr>
                </a:solidFill>
              </a:rPr>
              <a:t> page and click on your scheduled meeting. If you do not have a scheduled meeting, </a:t>
            </a:r>
            <a:r>
              <a:rPr lang="en-GB" dirty="0">
                <a:solidFill>
                  <a:schemeClr val="accent3">
                    <a:lumMod val="50000"/>
                  </a:schemeClr>
                </a:solidFill>
                <a:hlinkClick r:id="rId5">
                  <a:extLst>
                    <a:ext uri="{A12FA001-AC4F-418D-AE19-62706E023703}">
                      <ahyp:hlinkClr xmlns:ahyp="http://schemas.microsoft.com/office/drawing/2018/hyperlinkcolor" val="tx"/>
                    </a:ext>
                  </a:extLst>
                </a:hlinkClick>
              </a:rPr>
              <a:t>schedule a meeting</a:t>
            </a:r>
            <a:r>
              <a:rPr lang="en-GB" dirty="0">
                <a:solidFill>
                  <a:schemeClr val="accent3">
                    <a:lumMod val="50000"/>
                  </a:schemeClr>
                </a:solidFill>
              </a:rPr>
              <a:t> now. From the meeting management page, scroll to the bottom to find the Poll option. Click Add to begin creating the poll. Enter a title and your first question. (Optional) Check the box to make the poll anonymous, which will keep the participant's polling information anonymous in the meeting and in the reports. Select whether you want the question to be single choice(participants can only choose one answer) or multiple choice question(participants can choose multiple answers). Type in the answers to your question and click Save at the bottom. If you would like to add a new question, click Add a Question to create a new question for that particular poll.</a:t>
            </a:r>
          </a:p>
          <a:p>
            <a:endParaRPr lang="en-GB" dirty="0">
              <a:solidFill>
                <a:schemeClr val="accent3">
                  <a:lumMod val="50000"/>
                </a:schemeClr>
              </a:solidFill>
            </a:endParaRPr>
          </a:p>
          <a:p>
            <a:r>
              <a:rPr lang="en-GB" dirty="0">
                <a:solidFill>
                  <a:schemeClr val="accent3">
                    <a:lumMod val="50000"/>
                  </a:schemeClr>
                </a:solidFill>
              </a:rPr>
              <a:t>You can launch a poll by clicking on the live polling icon in the meeting controls and selecting the poll you want to launch. </a:t>
            </a:r>
            <a:r>
              <a:rPr lang="en-GB" dirty="0"/>
              <a:t>The participants in the meeting will now be prompted to answer the polling questions. The host will be able to see the results live. Once you would like to stop the poll, click End Poll. If you would like to share the results to the participants in the meeting, click Share Results. The results can be downloaded once the meeting has ended.</a:t>
            </a:r>
          </a:p>
          <a:p>
            <a:endParaRPr lang="en-GB" dirty="0">
              <a:solidFill>
                <a:schemeClr val="accent3">
                  <a:lumMod val="50000"/>
                </a:schemeClr>
              </a:solidFill>
            </a:endParaRPr>
          </a:p>
          <a:p>
            <a:endParaRPr lang="en-US" dirty="0"/>
          </a:p>
          <a:p>
            <a:pPr defTabSz="1966569">
              <a:defRPr/>
            </a:pPr>
            <a:endParaRPr lang="en-GB" dirty="0"/>
          </a:p>
          <a:p>
            <a:pPr defTabSz="1966569">
              <a:defRPr/>
            </a:pPr>
            <a:r>
              <a:rPr lang="en-GB" dirty="0"/>
              <a:t>In person session – https://www.mentimeter.com/</a:t>
            </a:r>
            <a:endParaRPr lang="en-US" dirty="0"/>
          </a:p>
          <a:p>
            <a:endParaRPr lang="en-US" dirty="0"/>
          </a:p>
          <a:p>
            <a:r>
              <a:rPr lang="en-US" dirty="0" err="1"/>
              <a:t>Mentimeter</a:t>
            </a:r>
            <a:r>
              <a:rPr lang="en-US" dirty="0"/>
              <a:t> is an interactive presentation software. The host can create a presentation once signing up to </a:t>
            </a:r>
            <a:r>
              <a:rPr lang="en-US" dirty="0" err="1"/>
              <a:t>Mentimenter</a:t>
            </a:r>
            <a:r>
              <a:rPr lang="en-US" dirty="0"/>
              <a:t>. Questions and activities can be added to each slide of the presentation. Participants can answer the questions and interact with the presentation by typing a 6-digit code found at the top of the presentation into Menti.com. The host can either create a new share on Zoom to display the </a:t>
            </a:r>
            <a:r>
              <a:rPr lang="en-US" dirty="0" err="1"/>
              <a:t>Mentimeter</a:t>
            </a:r>
            <a:r>
              <a:rPr lang="en-US" dirty="0"/>
              <a:t> slides, or download the </a:t>
            </a:r>
            <a:r>
              <a:rPr lang="en-US" dirty="0" err="1"/>
              <a:t>Mentimeter</a:t>
            </a:r>
            <a:r>
              <a:rPr lang="en-US" dirty="0"/>
              <a:t> plug-in for PowerPoint.</a:t>
            </a:r>
          </a:p>
          <a:p>
            <a:endParaRPr lang="en-US" dirty="0"/>
          </a:p>
          <a:p>
            <a:r>
              <a:rPr lang="en-US" dirty="0"/>
              <a:t>To run this question, select the Multiple Choice question type when creating your presentation, and fill in the question and answers as directed.</a:t>
            </a:r>
          </a:p>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94</a:t>
            </a:fld>
            <a:endParaRPr lang="en-US"/>
          </a:p>
        </p:txBody>
      </p:sp>
    </p:spTree>
    <p:extLst>
      <p:ext uri="{BB962C8B-B14F-4D97-AF65-F5344CB8AC3E}">
        <p14:creationId xmlns:p14="http://schemas.microsoft.com/office/powerpoint/2010/main" val="1412648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p>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95</a:t>
            </a:fld>
            <a:endParaRPr lang="en-US"/>
          </a:p>
        </p:txBody>
      </p:sp>
    </p:spTree>
    <p:extLst>
      <p:ext uri="{BB962C8B-B14F-4D97-AF65-F5344CB8AC3E}">
        <p14:creationId xmlns:p14="http://schemas.microsoft.com/office/powerpoint/2010/main" val="22352882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96</a:t>
            </a:fld>
            <a:endParaRPr lang="en-US"/>
          </a:p>
        </p:txBody>
      </p:sp>
    </p:spTree>
    <p:extLst>
      <p:ext uri="{BB962C8B-B14F-4D97-AF65-F5344CB8AC3E}">
        <p14:creationId xmlns:p14="http://schemas.microsoft.com/office/powerpoint/2010/main" val="97075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endParaRPr lang="en-CH" dirty="0"/>
          </a:p>
        </p:txBody>
      </p:sp>
      <p:sp>
        <p:nvSpPr>
          <p:cNvPr id="4" name="Slide Number Placeholder 3"/>
          <p:cNvSpPr>
            <a:spLocks noGrp="1"/>
          </p:cNvSpPr>
          <p:nvPr>
            <p:ph type="sldNum" sz="quarter" idx="5"/>
          </p:nvPr>
        </p:nvSpPr>
        <p:spPr/>
        <p:txBody>
          <a:bodyPr/>
          <a:lstStyle/>
          <a:p>
            <a:pPr defTabSz="1966874">
              <a:defRPr/>
            </a:pPr>
            <a:fld id="{7DBAF288-DB09-4B38-A774-AED1A4768F10}" type="slidenum">
              <a:rPr lang="en-GB">
                <a:solidFill>
                  <a:prstClr val="black"/>
                </a:solidFill>
                <a:latin typeface="Calibri" panose="020F0502020204030204"/>
              </a:rPr>
              <a:pPr defTabSz="1966874">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42893001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r>
              <a:rPr lang="en-GB" b="1" dirty="0"/>
              <a:t>Presenter to read the question out on the slide.</a:t>
            </a:r>
          </a:p>
          <a:p>
            <a:pPr defTabSz="1966569">
              <a:defRPr/>
            </a:pPr>
            <a:r>
              <a:rPr lang="en-GB" b="1" dirty="0"/>
              <a:t>Once poll is complete, presenter should use the notes below to explain the different answers:</a:t>
            </a:r>
          </a:p>
          <a:p>
            <a:pPr defTabSz="1966569">
              <a:defRPr/>
            </a:pPr>
            <a:endParaRPr lang="en-GB" u="sng" dirty="0"/>
          </a:p>
          <a:p>
            <a:pPr marL="368733" indent="-368733" defTabSz="1966569">
              <a:buFont typeface="Arial" panose="020B0604020202020204" pitchFamily="34" charset="0"/>
              <a:buChar char="•"/>
              <a:defRPr/>
            </a:pPr>
            <a:r>
              <a:rPr lang="en-GB" u="none" dirty="0"/>
              <a:t>Framework to help generate trusted, credible and actionable information that business managers need to inform decisions </a:t>
            </a:r>
          </a:p>
          <a:p>
            <a:pPr marL="368733" indent="-368733" defTabSz="1966569">
              <a:buFont typeface="Arial" panose="020B0604020202020204" pitchFamily="34" charset="0"/>
              <a:buChar char="•"/>
              <a:defRPr/>
            </a:pPr>
            <a:r>
              <a:rPr lang="en-GB" u="none" dirty="0"/>
              <a:t>Includes how we interact with natural capital in decision asking </a:t>
            </a:r>
          </a:p>
          <a:p>
            <a:pPr marL="368733" indent="-368733" defTabSz="1966569">
              <a:buFont typeface="Arial" panose="020B0604020202020204" pitchFamily="34" charset="0"/>
              <a:buChar char="•"/>
              <a:defRPr/>
            </a:pPr>
            <a:r>
              <a:rPr lang="en-GB" u="none" dirty="0"/>
              <a:t>Offers standardization and clarity to identify, measure and value impacts and dependencies on natural capital </a:t>
            </a:r>
          </a:p>
          <a:p>
            <a:pPr marL="368733" indent="-368733" defTabSz="1966569">
              <a:buFont typeface="Arial" panose="020B0604020202020204" pitchFamily="34" charset="0"/>
              <a:buChar char="•"/>
              <a:defRPr/>
            </a:pPr>
            <a:r>
              <a:rPr lang="en-GB" u="none" dirty="0"/>
              <a:t>Builds on a number of approaches that already exist including the Corporate Ecosystem Services Review and the Guide to Corporate Ecosystem Valuation </a:t>
            </a:r>
          </a:p>
          <a:p>
            <a:pPr marL="368733" indent="-368733" defTabSz="1966569">
              <a:buFont typeface="Arial" panose="020B0604020202020204" pitchFamily="34" charset="0"/>
              <a:buChar char="•"/>
              <a:defRPr/>
            </a:pPr>
            <a:r>
              <a:rPr lang="en-GB" u="none" dirty="0"/>
              <a:t>Does not list specific tools or methodologies because the choice of tools is dependent largely on business context, resources and needs </a:t>
            </a:r>
          </a:p>
          <a:p>
            <a:pPr defTabSz="1966569">
              <a:defRPr/>
            </a:pPr>
            <a:endParaRPr lang="en-GB" dirty="0"/>
          </a:p>
          <a:p>
            <a:pPr defTabSz="1966569">
              <a:defRPr/>
            </a:pPr>
            <a:r>
              <a:rPr lang="en-GB" dirty="0"/>
              <a:t>Virtual session- https://zoom.us/</a:t>
            </a:r>
          </a:p>
          <a:p>
            <a:pPr defTabSz="1966569">
              <a:defRPr/>
            </a:pPr>
            <a:r>
              <a:rPr lang="en-GB" dirty="0"/>
              <a:t>Add question  &amp; answers to a live poll in zoom as per instructions</a:t>
            </a:r>
          </a:p>
          <a:p>
            <a:pPr defTabSz="1966569">
              <a:defRPr/>
            </a:pPr>
            <a:r>
              <a:rPr lang="en-GB" dirty="0"/>
              <a:t> </a:t>
            </a:r>
          </a:p>
          <a:p>
            <a:r>
              <a:rPr lang="en-GB" b="1" dirty="0">
                <a:solidFill>
                  <a:schemeClr val="accent3">
                    <a:lumMod val="50000"/>
                  </a:schemeClr>
                </a:solidFill>
              </a:rPr>
              <a:t>To enable Polling: </a:t>
            </a:r>
            <a:r>
              <a:rPr lang="en-GB" dirty="0">
                <a:solidFill>
                  <a:schemeClr val="accent3">
                    <a:lumMod val="50000"/>
                  </a:schemeClr>
                </a:solidFill>
              </a:rPr>
              <a:t>Sign in to the Zoom web portal. In the navigation menu, click Account Management then </a:t>
            </a:r>
            <a:r>
              <a:rPr lang="en-GB" dirty="0">
                <a:solidFill>
                  <a:schemeClr val="accent3">
                    <a:lumMod val="50000"/>
                  </a:schemeClr>
                </a:solidFill>
                <a:hlinkClick r:id="rId3">
                  <a:extLst>
                    <a:ext uri="{A12FA001-AC4F-418D-AE19-62706E023703}">
                      <ahyp:hlinkClr xmlns:ahyp="http://schemas.microsoft.com/office/drawing/2018/hyperlinkcolor" val="tx"/>
                    </a:ext>
                  </a:extLst>
                </a:hlinkClick>
              </a:rPr>
              <a:t>Account Settings</a:t>
            </a:r>
            <a:r>
              <a:rPr lang="en-GB" dirty="0">
                <a:solidFill>
                  <a:schemeClr val="accent3">
                    <a:lumMod val="50000"/>
                  </a:schemeClr>
                </a:solidFill>
              </a:rPr>
              <a:t> (if you are an account administrator) or </a:t>
            </a:r>
            <a:r>
              <a:rPr lang="en-GB" dirty="0">
                <a:solidFill>
                  <a:schemeClr val="accent3">
                    <a:lumMod val="50000"/>
                  </a:schemeClr>
                </a:solidFill>
                <a:hlinkClick r:id="rId4">
                  <a:extLst>
                    <a:ext uri="{A12FA001-AC4F-418D-AE19-62706E023703}">
                      <ahyp:hlinkClr xmlns:ahyp="http://schemas.microsoft.com/office/drawing/2018/hyperlinkcolor" val="tx"/>
                    </a:ext>
                  </a:extLst>
                </a:hlinkClick>
              </a:rPr>
              <a:t>Settings</a:t>
            </a:r>
            <a:r>
              <a:rPr lang="en-GB" dirty="0">
                <a:solidFill>
                  <a:schemeClr val="accent3">
                    <a:lumMod val="50000"/>
                  </a:schemeClr>
                </a:solidFill>
              </a:rPr>
              <a:t> (if you are an account member). Navigate to the Polling</a:t>
            </a:r>
            <a:r>
              <a:rPr lang="en-GB" i="1" dirty="0">
                <a:solidFill>
                  <a:schemeClr val="accent3">
                    <a:lumMod val="50000"/>
                  </a:schemeClr>
                </a:solidFill>
              </a:rPr>
              <a:t> </a:t>
            </a:r>
            <a:r>
              <a:rPr lang="en-GB" dirty="0">
                <a:solidFill>
                  <a:schemeClr val="accent3">
                    <a:lumMod val="50000"/>
                  </a:schemeClr>
                </a:solidFill>
              </a:rPr>
              <a:t>option on the Meeting tab and verify that the setting is enabled. If the setting is disabled, click the toggle to enable it. If a verification dialog displays, choose Turn On to verify the change. Note: If the option is greyed out, it has been locked at either the Group or Account level, and you will need to contact your Zoom administrator.</a:t>
            </a:r>
          </a:p>
          <a:p>
            <a:r>
              <a:rPr lang="en-GB" b="1" dirty="0">
                <a:solidFill>
                  <a:schemeClr val="accent3">
                    <a:lumMod val="50000"/>
                  </a:schemeClr>
                </a:solidFill>
              </a:rPr>
              <a:t>Creating a poll</a:t>
            </a:r>
            <a:r>
              <a:rPr lang="en-GB" dirty="0">
                <a:solidFill>
                  <a:schemeClr val="accent3">
                    <a:lumMod val="50000"/>
                  </a:schemeClr>
                </a:solidFill>
              </a:rPr>
              <a:t>: Go to the </a:t>
            </a:r>
            <a:r>
              <a:rPr lang="en-GB" dirty="0">
                <a:solidFill>
                  <a:schemeClr val="accent3">
                    <a:lumMod val="50000"/>
                  </a:schemeClr>
                </a:solidFill>
                <a:hlinkClick r:id="rId4">
                  <a:extLst>
                    <a:ext uri="{A12FA001-AC4F-418D-AE19-62706E023703}">
                      <ahyp:hlinkClr xmlns:ahyp="http://schemas.microsoft.com/office/drawing/2018/hyperlinkcolor" val="tx"/>
                    </a:ext>
                  </a:extLst>
                </a:hlinkClick>
              </a:rPr>
              <a:t>Meetings</a:t>
            </a:r>
            <a:r>
              <a:rPr lang="en-GB" dirty="0">
                <a:solidFill>
                  <a:schemeClr val="accent3">
                    <a:lumMod val="50000"/>
                  </a:schemeClr>
                </a:solidFill>
              </a:rPr>
              <a:t> page and click on your scheduled meeting. If you do not have a scheduled meeting, </a:t>
            </a:r>
            <a:r>
              <a:rPr lang="en-GB" dirty="0">
                <a:solidFill>
                  <a:schemeClr val="accent3">
                    <a:lumMod val="50000"/>
                  </a:schemeClr>
                </a:solidFill>
                <a:hlinkClick r:id="rId5">
                  <a:extLst>
                    <a:ext uri="{A12FA001-AC4F-418D-AE19-62706E023703}">
                      <ahyp:hlinkClr xmlns:ahyp="http://schemas.microsoft.com/office/drawing/2018/hyperlinkcolor" val="tx"/>
                    </a:ext>
                  </a:extLst>
                </a:hlinkClick>
              </a:rPr>
              <a:t>schedule a meeting</a:t>
            </a:r>
            <a:r>
              <a:rPr lang="en-GB" dirty="0">
                <a:solidFill>
                  <a:schemeClr val="accent3">
                    <a:lumMod val="50000"/>
                  </a:schemeClr>
                </a:solidFill>
              </a:rPr>
              <a:t> now. From the meeting management page, scroll to the bottom to find the Poll option. Click Add to begin creating the poll. Enter a title and your first question. (Optional) Check the box to make the poll anonymous, which will keep the participant's polling information anonymous in the meeting and in the reports. Select whether you want the question to be single choice(participants can only choose one answer) or multiple choice question(participants can choose multiple answers). Type in the answers to your question and click Save at the bottom. If you would like to add a new question, click Add a Question to create a new question for that particular poll.</a:t>
            </a:r>
          </a:p>
          <a:p>
            <a:endParaRPr lang="en-GB" dirty="0">
              <a:solidFill>
                <a:schemeClr val="accent3">
                  <a:lumMod val="50000"/>
                </a:schemeClr>
              </a:solidFill>
            </a:endParaRPr>
          </a:p>
          <a:p>
            <a:r>
              <a:rPr lang="en-GB" dirty="0">
                <a:solidFill>
                  <a:schemeClr val="accent3">
                    <a:lumMod val="50000"/>
                  </a:schemeClr>
                </a:solidFill>
              </a:rPr>
              <a:t>You can launch a poll by clicking on the live polling icon in the meeting controls and selecting the poll you want to launch. </a:t>
            </a:r>
            <a:r>
              <a:rPr lang="en-GB" dirty="0"/>
              <a:t>The participants in the meeting will now be prompted to answer the polling questions. The host will be able to see the results live. Once you would like to stop the poll, click End Poll. If you would like to share the results to the participants in the meeting, click Share Results. The results can be downloaded once the meeting has ended.</a:t>
            </a:r>
          </a:p>
          <a:p>
            <a:endParaRPr lang="en-GB" dirty="0">
              <a:solidFill>
                <a:schemeClr val="accent3">
                  <a:lumMod val="50000"/>
                </a:schemeClr>
              </a:solidFill>
            </a:endParaRPr>
          </a:p>
          <a:p>
            <a:endParaRPr lang="en-US" dirty="0"/>
          </a:p>
          <a:p>
            <a:pPr defTabSz="1966569">
              <a:defRPr/>
            </a:pPr>
            <a:endParaRPr lang="en-GB" dirty="0"/>
          </a:p>
          <a:p>
            <a:pPr defTabSz="1966569">
              <a:defRPr/>
            </a:pPr>
            <a:r>
              <a:rPr lang="en-GB" dirty="0"/>
              <a:t>In person session – https://www.mentimeter.com/</a:t>
            </a:r>
            <a:endParaRPr lang="en-US" dirty="0"/>
          </a:p>
          <a:p>
            <a:endParaRPr lang="en-US" dirty="0"/>
          </a:p>
          <a:p>
            <a:r>
              <a:rPr lang="en-US" dirty="0" err="1"/>
              <a:t>Mentimeter</a:t>
            </a:r>
            <a:r>
              <a:rPr lang="en-US" dirty="0"/>
              <a:t> is an interactive presentation software. The host can create a presentation once signing up to </a:t>
            </a:r>
            <a:r>
              <a:rPr lang="en-US" dirty="0" err="1"/>
              <a:t>Mentimenter</a:t>
            </a:r>
            <a:r>
              <a:rPr lang="en-US" dirty="0"/>
              <a:t>. Questions and activities can be added to each slide of the presentation. Participants can answer the questions and interact with the presentation by typing a 6-digit code found at the top of the presentation into Menti.com. The host can either create a new share on Zoom to display the </a:t>
            </a:r>
            <a:r>
              <a:rPr lang="en-US" dirty="0" err="1"/>
              <a:t>Mentimeter</a:t>
            </a:r>
            <a:r>
              <a:rPr lang="en-US" dirty="0"/>
              <a:t> slides, or download the </a:t>
            </a:r>
            <a:r>
              <a:rPr lang="en-US" dirty="0" err="1"/>
              <a:t>Mentimeter</a:t>
            </a:r>
            <a:r>
              <a:rPr lang="en-US" dirty="0"/>
              <a:t> plug-in for PowerPoint.</a:t>
            </a:r>
          </a:p>
          <a:p>
            <a:endParaRPr lang="en-US" dirty="0"/>
          </a:p>
          <a:p>
            <a:r>
              <a:rPr lang="en-US" dirty="0"/>
              <a:t>To run this question, select the Multiple Choice question type when creating your presentation, and fill in the question and answers as directed.</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6869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p>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99</a:t>
            </a:fld>
            <a:endParaRPr lang="en-US"/>
          </a:p>
        </p:txBody>
      </p:sp>
    </p:spTree>
    <p:extLst>
      <p:ext uri="{BB962C8B-B14F-4D97-AF65-F5344CB8AC3E}">
        <p14:creationId xmlns:p14="http://schemas.microsoft.com/office/powerpoint/2010/main" val="22072063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dirty="0">
                <a:cs typeface="Calibri" panose="020F0502020204030204"/>
              </a:rPr>
              <a:t>Main issue relates to timing: often unrealistic, and issues with the wrong data, the need for proxies</a:t>
            </a:r>
          </a:p>
          <a:p>
            <a:r>
              <a:rPr lang="en-GB" dirty="0">
                <a:cs typeface="Calibri" panose="020F0502020204030204"/>
              </a:rPr>
              <a:t>Many technical elements, are the values acceptable, why monetise why not, how to attribute impacts</a:t>
            </a:r>
          </a:p>
          <a:p>
            <a:r>
              <a:rPr lang="en-GB" dirty="0">
                <a:cs typeface="Calibri" panose="020F0502020204030204"/>
              </a:rPr>
              <a:t>Capacity: F&amp;B example: environmental economists, regular economics, data analytics use of GIS in visualization software, ecology team, human rights team, stakeholder engagement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101</a:t>
            </a:fld>
            <a:endParaRPr lang="en-US"/>
          </a:p>
        </p:txBody>
      </p:sp>
    </p:spTree>
    <p:extLst>
      <p:ext uri="{BB962C8B-B14F-4D97-AF65-F5344CB8AC3E}">
        <p14:creationId xmlns:p14="http://schemas.microsoft.com/office/powerpoint/2010/main" val="15106136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dirty="0">
                <a:cs typeface="Calibri" panose="020F0502020204030204"/>
              </a:rPr>
              <a:t>SH to add own examples during the discussion</a:t>
            </a:r>
          </a:p>
          <a:p>
            <a:r>
              <a:rPr lang="en-GB" dirty="0">
                <a:cs typeface="Calibri" panose="020F0502020204030204"/>
              </a:rPr>
              <a:t>For the both the baseline was the current year</a:t>
            </a:r>
          </a:p>
          <a:p>
            <a:r>
              <a:rPr lang="en-GB" dirty="0">
                <a:cs typeface="Calibri" panose="020F0502020204030204"/>
              </a:rPr>
              <a:t>Scenarios were used in the case of the banking pilots using different risk values for different locations in terms of water and temperature</a:t>
            </a:r>
          </a:p>
          <a:p>
            <a:r>
              <a:rPr lang="en-GB" dirty="0">
                <a:cs typeface="Calibri" panose="020F0502020204030204"/>
              </a:rPr>
              <a:t>Temporal boundary was based on business timescales i.e. within a 5-year time frame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102</a:t>
            </a:fld>
            <a:endParaRPr lang="en-US"/>
          </a:p>
        </p:txBody>
      </p:sp>
    </p:spTree>
    <p:extLst>
      <p:ext uri="{BB962C8B-B14F-4D97-AF65-F5344CB8AC3E}">
        <p14:creationId xmlns:p14="http://schemas.microsoft.com/office/powerpoint/2010/main" val="3700907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b="0" dirty="0"/>
              <a:t>Main need is to cut through the complexity.  The analyses of the case studies show outputs that are clear and straight forward, the analyses themselves can be extremely complex and that makes it a challenge to properly document the work in a way to ensure it leads to action</a:t>
            </a:r>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103</a:t>
            </a:fld>
            <a:endParaRPr lang="en-US"/>
          </a:p>
        </p:txBody>
      </p:sp>
    </p:spTree>
    <p:extLst>
      <p:ext uri="{BB962C8B-B14F-4D97-AF65-F5344CB8AC3E}">
        <p14:creationId xmlns:p14="http://schemas.microsoft.com/office/powerpoint/2010/main" val="9879760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743590" lvl="8" indent="-663702" defTabSz="1966569">
              <a:spcAft>
                <a:spcPts val="871"/>
              </a:spcAft>
              <a:buClr>
                <a:srgbClr val="00B050"/>
              </a:buClr>
              <a:defRPr/>
            </a:pPr>
            <a:r>
              <a:rPr lang="en-US" dirty="0"/>
              <a:t>SHIFT is mostly free so businesses don’t necessarily need a consultants and can start of themselves using SHIFT as a first step</a:t>
            </a:r>
          </a:p>
        </p:txBody>
      </p:sp>
      <p:sp>
        <p:nvSpPr>
          <p:cNvPr id="4" name="Slide Number Placeholder 3"/>
          <p:cNvSpPr>
            <a:spLocks noGrp="1"/>
          </p:cNvSpPr>
          <p:nvPr>
            <p:ph type="sldNum" sz="quarter" idx="5"/>
          </p:nvPr>
        </p:nvSpPr>
        <p:spPr/>
        <p:txBody>
          <a:bodyPr/>
          <a:lstStyle/>
          <a:p>
            <a:fld id="{7DBAF288-DB09-4B38-A774-AED1A4768F10}" type="slidenum">
              <a:rPr lang="en-GB" smtClean="0"/>
              <a:t>104</a:t>
            </a:fld>
            <a:endParaRPr lang="en-GB"/>
          </a:p>
        </p:txBody>
      </p:sp>
    </p:spTree>
    <p:extLst>
      <p:ext uri="{BB962C8B-B14F-4D97-AF65-F5344CB8AC3E}">
        <p14:creationId xmlns:p14="http://schemas.microsoft.com/office/powerpoint/2010/main" val="39991423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105</a:t>
            </a:fld>
            <a:endParaRPr lang="en-CH"/>
          </a:p>
        </p:txBody>
      </p:sp>
    </p:spTree>
    <p:extLst>
      <p:ext uri="{BB962C8B-B14F-4D97-AF65-F5344CB8AC3E}">
        <p14:creationId xmlns:p14="http://schemas.microsoft.com/office/powerpoint/2010/main" val="33737171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106</a:t>
            </a:fld>
            <a:endParaRPr lang="en-US"/>
          </a:p>
        </p:txBody>
      </p:sp>
    </p:spTree>
    <p:extLst>
      <p:ext uri="{BB962C8B-B14F-4D97-AF65-F5344CB8AC3E}">
        <p14:creationId xmlns:p14="http://schemas.microsoft.com/office/powerpoint/2010/main" val="41011282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defTabSz="1966569">
              <a:defRPr/>
            </a:pPr>
            <a:r>
              <a:rPr lang="en-GB" b="1" dirty="0"/>
              <a:t>Presenter to read the question out on the slide.</a:t>
            </a:r>
          </a:p>
          <a:p>
            <a:pPr defTabSz="1966569">
              <a:defRPr/>
            </a:pPr>
            <a:r>
              <a:rPr lang="en-GB" b="1" dirty="0"/>
              <a:t>Once poll is complete, presenter should use the notes below to explain the different answers:</a:t>
            </a:r>
          </a:p>
          <a:p>
            <a:pPr defTabSz="1966569">
              <a:defRPr/>
            </a:pPr>
            <a:endParaRPr lang="en-GB" u="sng" dirty="0"/>
          </a:p>
          <a:p>
            <a:pPr marL="368733" indent="-368733" defTabSz="1966569">
              <a:buFont typeface="Arial" panose="020B0604020202020204" pitchFamily="34" charset="0"/>
              <a:buChar char="•"/>
              <a:defRPr/>
            </a:pPr>
            <a:r>
              <a:rPr lang="en-GB" u="none" dirty="0"/>
              <a:t>Framework to help generate trusted, credible and actionable information that business managers need to inform decisions </a:t>
            </a:r>
          </a:p>
          <a:p>
            <a:pPr marL="368733" indent="-368733" defTabSz="1966569">
              <a:buFont typeface="Arial" panose="020B0604020202020204" pitchFamily="34" charset="0"/>
              <a:buChar char="•"/>
              <a:defRPr/>
            </a:pPr>
            <a:r>
              <a:rPr lang="en-GB" u="none" dirty="0"/>
              <a:t>Includes how we interact with natural capital in decision asking </a:t>
            </a:r>
          </a:p>
          <a:p>
            <a:pPr marL="368733" indent="-368733" defTabSz="1966569">
              <a:buFont typeface="Arial" panose="020B0604020202020204" pitchFamily="34" charset="0"/>
              <a:buChar char="•"/>
              <a:defRPr/>
            </a:pPr>
            <a:r>
              <a:rPr lang="en-GB" u="none" dirty="0"/>
              <a:t>Offers standardization and clarity to identify, measure and value impacts and dependencies on natural capital </a:t>
            </a:r>
          </a:p>
          <a:p>
            <a:pPr marL="368733" indent="-368733" defTabSz="1966569">
              <a:buFont typeface="Arial" panose="020B0604020202020204" pitchFamily="34" charset="0"/>
              <a:buChar char="•"/>
              <a:defRPr/>
            </a:pPr>
            <a:r>
              <a:rPr lang="en-GB" u="none" dirty="0"/>
              <a:t>Builds on a number of approaches that already exist including the Corporate Ecosystem Services Review and the Guide to Corporate Ecosystem Valuation </a:t>
            </a:r>
          </a:p>
          <a:p>
            <a:pPr marL="368733" indent="-368733" defTabSz="1966569">
              <a:buFont typeface="Arial" panose="020B0604020202020204" pitchFamily="34" charset="0"/>
              <a:buChar char="•"/>
              <a:defRPr/>
            </a:pPr>
            <a:r>
              <a:rPr lang="en-GB" u="none" dirty="0"/>
              <a:t>Does not list specific tools or methodologies because the choice of tools is dependent largely on business context, resources and needs </a:t>
            </a:r>
          </a:p>
          <a:p>
            <a:pPr defTabSz="1966569">
              <a:defRPr/>
            </a:pPr>
            <a:endParaRPr lang="en-GB" dirty="0"/>
          </a:p>
          <a:p>
            <a:pPr defTabSz="1966569">
              <a:defRPr/>
            </a:pPr>
            <a:r>
              <a:rPr lang="en-GB" dirty="0"/>
              <a:t>Virtual session- https://zoom.us/</a:t>
            </a:r>
          </a:p>
          <a:p>
            <a:pPr defTabSz="1966569">
              <a:defRPr/>
            </a:pPr>
            <a:r>
              <a:rPr lang="en-GB" dirty="0"/>
              <a:t>Add question  &amp; answers to a live poll in zoom as per instructions</a:t>
            </a:r>
          </a:p>
          <a:p>
            <a:pPr defTabSz="1966569">
              <a:defRPr/>
            </a:pPr>
            <a:r>
              <a:rPr lang="en-GB" dirty="0"/>
              <a:t> </a:t>
            </a:r>
          </a:p>
          <a:p>
            <a:r>
              <a:rPr lang="en-GB" b="1" dirty="0">
                <a:solidFill>
                  <a:schemeClr val="accent3">
                    <a:lumMod val="50000"/>
                  </a:schemeClr>
                </a:solidFill>
              </a:rPr>
              <a:t>To enable Polling: </a:t>
            </a:r>
            <a:r>
              <a:rPr lang="en-GB" dirty="0">
                <a:solidFill>
                  <a:schemeClr val="accent3">
                    <a:lumMod val="50000"/>
                  </a:schemeClr>
                </a:solidFill>
              </a:rPr>
              <a:t>Sign in to the Zoom web portal. In the navigation menu, click Account Management then </a:t>
            </a:r>
            <a:r>
              <a:rPr lang="en-GB" dirty="0">
                <a:solidFill>
                  <a:schemeClr val="accent3">
                    <a:lumMod val="50000"/>
                  </a:schemeClr>
                </a:solidFill>
                <a:hlinkClick r:id="rId3">
                  <a:extLst>
                    <a:ext uri="{A12FA001-AC4F-418D-AE19-62706E023703}">
                      <ahyp:hlinkClr xmlns:ahyp="http://schemas.microsoft.com/office/drawing/2018/hyperlinkcolor" val="tx"/>
                    </a:ext>
                  </a:extLst>
                </a:hlinkClick>
              </a:rPr>
              <a:t>Account Settings</a:t>
            </a:r>
            <a:r>
              <a:rPr lang="en-GB" dirty="0">
                <a:solidFill>
                  <a:schemeClr val="accent3">
                    <a:lumMod val="50000"/>
                  </a:schemeClr>
                </a:solidFill>
              </a:rPr>
              <a:t> (if you are an account administrator) or </a:t>
            </a:r>
            <a:r>
              <a:rPr lang="en-GB" dirty="0">
                <a:solidFill>
                  <a:schemeClr val="accent3">
                    <a:lumMod val="50000"/>
                  </a:schemeClr>
                </a:solidFill>
                <a:hlinkClick r:id="rId4">
                  <a:extLst>
                    <a:ext uri="{A12FA001-AC4F-418D-AE19-62706E023703}">
                      <ahyp:hlinkClr xmlns:ahyp="http://schemas.microsoft.com/office/drawing/2018/hyperlinkcolor" val="tx"/>
                    </a:ext>
                  </a:extLst>
                </a:hlinkClick>
              </a:rPr>
              <a:t>Settings</a:t>
            </a:r>
            <a:r>
              <a:rPr lang="en-GB" dirty="0">
                <a:solidFill>
                  <a:schemeClr val="accent3">
                    <a:lumMod val="50000"/>
                  </a:schemeClr>
                </a:solidFill>
              </a:rPr>
              <a:t> (if you are an account member). Navigate to the Polling</a:t>
            </a:r>
            <a:r>
              <a:rPr lang="en-GB" i="1" dirty="0">
                <a:solidFill>
                  <a:schemeClr val="accent3">
                    <a:lumMod val="50000"/>
                  </a:schemeClr>
                </a:solidFill>
              </a:rPr>
              <a:t> </a:t>
            </a:r>
            <a:r>
              <a:rPr lang="en-GB" dirty="0">
                <a:solidFill>
                  <a:schemeClr val="accent3">
                    <a:lumMod val="50000"/>
                  </a:schemeClr>
                </a:solidFill>
              </a:rPr>
              <a:t>option on the Meeting tab and verify that the setting is enabled. If the setting is disabled, click the toggle to enable it. If a verification dialog displays, choose Turn On to verify the change. Note: If the option is greyed out, it has been locked at either the Group or Account level, and you will need to contact your Zoom administrator.</a:t>
            </a:r>
          </a:p>
          <a:p>
            <a:r>
              <a:rPr lang="en-GB" b="1" dirty="0">
                <a:solidFill>
                  <a:schemeClr val="accent3">
                    <a:lumMod val="50000"/>
                  </a:schemeClr>
                </a:solidFill>
              </a:rPr>
              <a:t>Creating a poll</a:t>
            </a:r>
            <a:r>
              <a:rPr lang="en-GB" dirty="0">
                <a:solidFill>
                  <a:schemeClr val="accent3">
                    <a:lumMod val="50000"/>
                  </a:schemeClr>
                </a:solidFill>
              </a:rPr>
              <a:t>: Go to the </a:t>
            </a:r>
            <a:r>
              <a:rPr lang="en-GB" dirty="0">
                <a:solidFill>
                  <a:schemeClr val="accent3">
                    <a:lumMod val="50000"/>
                  </a:schemeClr>
                </a:solidFill>
                <a:hlinkClick r:id="rId4">
                  <a:extLst>
                    <a:ext uri="{A12FA001-AC4F-418D-AE19-62706E023703}">
                      <ahyp:hlinkClr xmlns:ahyp="http://schemas.microsoft.com/office/drawing/2018/hyperlinkcolor" val="tx"/>
                    </a:ext>
                  </a:extLst>
                </a:hlinkClick>
              </a:rPr>
              <a:t>Meetings</a:t>
            </a:r>
            <a:r>
              <a:rPr lang="en-GB" dirty="0">
                <a:solidFill>
                  <a:schemeClr val="accent3">
                    <a:lumMod val="50000"/>
                  </a:schemeClr>
                </a:solidFill>
              </a:rPr>
              <a:t> page and click on your scheduled meeting. If you do not have a scheduled meeting, </a:t>
            </a:r>
            <a:r>
              <a:rPr lang="en-GB" dirty="0">
                <a:solidFill>
                  <a:schemeClr val="accent3">
                    <a:lumMod val="50000"/>
                  </a:schemeClr>
                </a:solidFill>
                <a:hlinkClick r:id="rId5">
                  <a:extLst>
                    <a:ext uri="{A12FA001-AC4F-418D-AE19-62706E023703}">
                      <ahyp:hlinkClr xmlns:ahyp="http://schemas.microsoft.com/office/drawing/2018/hyperlinkcolor" val="tx"/>
                    </a:ext>
                  </a:extLst>
                </a:hlinkClick>
              </a:rPr>
              <a:t>schedule a meeting</a:t>
            </a:r>
            <a:r>
              <a:rPr lang="en-GB" dirty="0">
                <a:solidFill>
                  <a:schemeClr val="accent3">
                    <a:lumMod val="50000"/>
                  </a:schemeClr>
                </a:solidFill>
              </a:rPr>
              <a:t> now. From the meeting management page, scroll to the bottom to find the Poll option. Click Add to begin creating the poll. Enter a title and your first question. (Optional) Check the box to make the poll anonymous, which will keep the participant's polling information anonymous in the meeting and in the reports. Select whether you want the question to be single choice(participants can only choose one answer) or multiple choice question(participants can choose multiple answers). Type in the answers to your question and click Save at the bottom. If you would like to add a new question, click Add a Question to create a new question for that particular poll.</a:t>
            </a:r>
          </a:p>
          <a:p>
            <a:endParaRPr lang="en-GB" dirty="0">
              <a:solidFill>
                <a:schemeClr val="accent3">
                  <a:lumMod val="50000"/>
                </a:schemeClr>
              </a:solidFill>
            </a:endParaRPr>
          </a:p>
          <a:p>
            <a:r>
              <a:rPr lang="en-GB" dirty="0">
                <a:solidFill>
                  <a:schemeClr val="accent3">
                    <a:lumMod val="50000"/>
                  </a:schemeClr>
                </a:solidFill>
              </a:rPr>
              <a:t>You can launch a poll by clicking on the live polling icon in the meeting controls and selecting the poll you want to launch. </a:t>
            </a:r>
            <a:r>
              <a:rPr lang="en-GB" dirty="0"/>
              <a:t>The participants in the meeting will now be prompted to answer the polling questions. The host will be able to see the results live. Once you would like to stop the poll, click End Poll. If you would like to share the results to the participants in the meeting, click Share Results. The results can be downloaded once the meeting has ended.</a:t>
            </a:r>
          </a:p>
          <a:p>
            <a:endParaRPr lang="en-GB" dirty="0">
              <a:solidFill>
                <a:schemeClr val="accent3">
                  <a:lumMod val="50000"/>
                </a:schemeClr>
              </a:solidFill>
            </a:endParaRPr>
          </a:p>
          <a:p>
            <a:endParaRPr lang="en-US" dirty="0"/>
          </a:p>
          <a:p>
            <a:pPr defTabSz="1966569">
              <a:defRPr/>
            </a:pPr>
            <a:endParaRPr lang="en-GB" dirty="0"/>
          </a:p>
          <a:p>
            <a:pPr defTabSz="1966569">
              <a:defRPr/>
            </a:pPr>
            <a:r>
              <a:rPr lang="en-GB" dirty="0"/>
              <a:t>In person session – https://www.mentimeter.com/</a:t>
            </a:r>
            <a:endParaRPr lang="en-US" dirty="0"/>
          </a:p>
          <a:p>
            <a:endParaRPr lang="en-US" dirty="0"/>
          </a:p>
          <a:p>
            <a:r>
              <a:rPr lang="en-US" dirty="0" err="1"/>
              <a:t>Mentimeter</a:t>
            </a:r>
            <a:r>
              <a:rPr lang="en-US" dirty="0"/>
              <a:t> is an interactive presentation software. The host can create a presentation once signing up to </a:t>
            </a:r>
            <a:r>
              <a:rPr lang="en-US" dirty="0" err="1"/>
              <a:t>Mentimenter</a:t>
            </a:r>
            <a:r>
              <a:rPr lang="en-US" dirty="0"/>
              <a:t>. Questions and activities can be added to each slide of the presentation. Participants can answer the questions and interact with the presentation by typing a 6-digit code found at the top of the presentation into Menti.com. The host can either create a new share on Zoom to display the </a:t>
            </a:r>
            <a:r>
              <a:rPr lang="en-US" dirty="0" err="1"/>
              <a:t>Mentimeter</a:t>
            </a:r>
            <a:r>
              <a:rPr lang="en-US" dirty="0"/>
              <a:t> slides, or download the </a:t>
            </a:r>
            <a:r>
              <a:rPr lang="en-US" dirty="0" err="1"/>
              <a:t>Mentimeter</a:t>
            </a:r>
            <a:r>
              <a:rPr lang="en-US" dirty="0"/>
              <a:t> plug-in for PowerPoint.</a:t>
            </a:r>
          </a:p>
          <a:p>
            <a:endParaRPr lang="en-US" dirty="0"/>
          </a:p>
          <a:p>
            <a:r>
              <a:rPr lang="en-US" dirty="0"/>
              <a:t>To run this question, select the Multiple Choice question type when creating your presentation, and fill in the question and answers as directed.</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2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36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KB</a:t>
            </a:r>
          </a:p>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108</a:t>
            </a:fld>
            <a:endParaRPr lang="en-US"/>
          </a:p>
        </p:txBody>
      </p:sp>
    </p:spTree>
    <p:extLst>
      <p:ext uri="{BB962C8B-B14F-4D97-AF65-F5344CB8AC3E}">
        <p14:creationId xmlns:p14="http://schemas.microsoft.com/office/powerpoint/2010/main" val="384700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KB/SH</a:t>
            </a:r>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9</a:t>
            </a:fld>
            <a:endParaRPr lang="en-US"/>
          </a:p>
        </p:txBody>
      </p:sp>
    </p:spTree>
    <p:extLst>
      <p:ext uri="{BB962C8B-B14F-4D97-AF65-F5344CB8AC3E}">
        <p14:creationId xmlns:p14="http://schemas.microsoft.com/office/powerpoint/2010/main" val="41543867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109</a:t>
            </a:fld>
            <a:endParaRPr lang="en-US"/>
          </a:p>
        </p:txBody>
      </p:sp>
    </p:spTree>
    <p:extLst>
      <p:ext uri="{BB962C8B-B14F-4D97-AF65-F5344CB8AC3E}">
        <p14:creationId xmlns:p14="http://schemas.microsoft.com/office/powerpoint/2010/main" val="23438027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110</a:t>
            </a:fld>
            <a:endParaRPr lang="en-US"/>
          </a:p>
        </p:txBody>
      </p:sp>
    </p:spTree>
    <p:extLst>
      <p:ext uri="{BB962C8B-B14F-4D97-AF65-F5344CB8AC3E}">
        <p14:creationId xmlns:p14="http://schemas.microsoft.com/office/powerpoint/2010/main" val="23438027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112</a:t>
            </a:fld>
            <a:endParaRPr lang="en-CH"/>
          </a:p>
        </p:txBody>
      </p:sp>
    </p:spTree>
    <p:extLst>
      <p:ext uri="{BB962C8B-B14F-4D97-AF65-F5344CB8AC3E}">
        <p14:creationId xmlns:p14="http://schemas.microsoft.com/office/powerpoint/2010/main" val="17368644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KB</a:t>
            </a:r>
          </a:p>
        </p:txBody>
      </p:sp>
      <p:sp>
        <p:nvSpPr>
          <p:cNvPr id="4" name="Slide Number Placeholder 3"/>
          <p:cNvSpPr>
            <a:spLocks noGrp="1"/>
          </p:cNvSpPr>
          <p:nvPr>
            <p:ph type="sldNum" sz="quarter" idx="5"/>
          </p:nvPr>
        </p:nvSpPr>
        <p:spPr/>
        <p:txBody>
          <a:bodyPr/>
          <a:lstStyle/>
          <a:p>
            <a:pPr marL="0" marR="0" lvl="0" indent="0" algn="r" defTabSz="1966874" rtl="0" eaLnBrk="1" fontAlgn="auto" latinLnBrk="0" hangingPunct="1">
              <a:lnSpc>
                <a:spcPct val="100000"/>
              </a:lnSpc>
              <a:spcBef>
                <a:spcPts val="0"/>
              </a:spcBef>
              <a:spcAft>
                <a:spcPts val="0"/>
              </a:spcAft>
              <a:buClrTx/>
              <a:buSzTx/>
              <a:buFontTx/>
              <a:buNone/>
              <a:tabLst/>
              <a:defRPr/>
            </a:pPr>
            <a:fld id="{7DBAF288-DB09-4B38-A774-AED1A4768F10}" type="slidenum">
              <a:rPr kumimoji="0" lang="en-GB" sz="2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966874" rtl="0" eaLnBrk="1" fontAlgn="auto" latinLnBrk="0" hangingPunct="1">
                <a:lnSpc>
                  <a:spcPct val="100000"/>
                </a:lnSpc>
                <a:spcBef>
                  <a:spcPts val="0"/>
                </a:spcBef>
                <a:spcAft>
                  <a:spcPts val="0"/>
                </a:spcAft>
                <a:buClrTx/>
                <a:buSzTx/>
                <a:buFontTx/>
                <a:buNone/>
                <a:tabLst/>
                <a:defRPr/>
              </a:pPr>
              <a:t>113</a:t>
            </a:fld>
            <a:endParaRPr kumimoji="0" lang="en-GB"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5230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114</a:t>
            </a:fld>
            <a:endParaRPr lang="en-CH"/>
          </a:p>
        </p:txBody>
      </p:sp>
    </p:spTree>
    <p:extLst>
      <p:ext uri="{BB962C8B-B14F-4D97-AF65-F5344CB8AC3E}">
        <p14:creationId xmlns:p14="http://schemas.microsoft.com/office/powerpoint/2010/main" val="25964828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panose="020F0502020204030204"/>
              </a:rPr>
              <a:t>Source: </a:t>
            </a:r>
            <a:r>
              <a:rPr lang="en-US" dirty="0">
                <a:cs typeface="Calibri" panose="020F0502020204030204"/>
              </a:rPr>
              <a:t>https://</a:t>
            </a:r>
            <a:r>
              <a:rPr lang="en-US" dirty="0" err="1">
                <a:cs typeface="Calibri" panose="020F0502020204030204"/>
              </a:rPr>
              <a:t>naturalcapitalcoalition.org</a:t>
            </a:r>
            <a:r>
              <a:rPr lang="en-US" dirty="0">
                <a:cs typeface="Calibri" panose="020F0502020204030204"/>
              </a:rPr>
              <a:t>/wp-content/uploads/2019/05/Final-Data-Full-</a:t>
            </a:r>
            <a:r>
              <a:rPr lang="en-US" dirty="0" err="1">
                <a:cs typeface="Calibri" panose="020F0502020204030204"/>
              </a:rPr>
              <a:t>Report.pdf</a:t>
            </a:r>
            <a:r>
              <a:rPr lang="en-US" dirty="0">
                <a:cs typeface="Calibri" panose="020F0502020204030204"/>
              </a:rPr>
              <a:t> (p4) </a:t>
            </a:r>
          </a:p>
          <a:p>
            <a:pPr>
              <a:defRPr/>
            </a:pPr>
            <a:endParaRPr lang="en-US" dirty="0">
              <a:cs typeface="Calibri" panose="020F0502020204030204"/>
            </a:endParaRPr>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115</a:t>
            </a:fld>
            <a:endParaRPr lang="en-GB"/>
          </a:p>
        </p:txBody>
      </p:sp>
    </p:spTree>
    <p:extLst>
      <p:ext uri="{BB962C8B-B14F-4D97-AF65-F5344CB8AC3E}">
        <p14:creationId xmlns:p14="http://schemas.microsoft.com/office/powerpoint/2010/main" val="26643207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r>
              <a:rPr lang="en-GB" dirty="0">
                <a:cs typeface="Calibri" panose="020F0502020204030204"/>
              </a:rPr>
              <a:t>Additional issues are identified within the speaker notes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116</a:t>
            </a:fld>
            <a:endParaRPr lang="en-US"/>
          </a:p>
        </p:txBody>
      </p:sp>
    </p:spTree>
    <p:extLst>
      <p:ext uri="{BB962C8B-B14F-4D97-AF65-F5344CB8AC3E}">
        <p14:creationId xmlns:p14="http://schemas.microsoft.com/office/powerpoint/2010/main" val="17152246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368733" indent="-368733">
              <a:buFont typeface="Arial" panose="020B0604020202020204" pitchFamily="34" charset="0"/>
              <a:buChar char="•"/>
            </a:pPr>
            <a:r>
              <a:rPr lang="en-GB" b="0" u="none" dirty="0"/>
              <a:t>Some issues with the different types of value mixed with aspects of corporate world i.e. indirect/direct sourcing is different to direct and indirect value</a:t>
            </a:r>
            <a:endParaRPr lang="en-US" b="0"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117</a:t>
            </a:fld>
            <a:endParaRPr lang="en-US"/>
          </a:p>
        </p:txBody>
      </p:sp>
    </p:spTree>
    <p:extLst>
      <p:ext uri="{BB962C8B-B14F-4D97-AF65-F5344CB8AC3E}">
        <p14:creationId xmlns:p14="http://schemas.microsoft.com/office/powerpoint/2010/main" val="32268106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1352015" lvl="1" indent="-368733">
              <a:buFont typeface="Arial" panose="020B0604020202020204" pitchFamily="34" charset="0"/>
              <a:buChar char="•"/>
            </a:pP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118</a:t>
            </a:fld>
            <a:endParaRPr lang="en-US"/>
          </a:p>
        </p:txBody>
      </p:sp>
    </p:spTree>
    <p:extLst>
      <p:ext uri="{BB962C8B-B14F-4D97-AF65-F5344CB8AC3E}">
        <p14:creationId xmlns:p14="http://schemas.microsoft.com/office/powerpoint/2010/main" val="15961352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23700" y="11647488"/>
            <a:ext cx="55911750" cy="31449962"/>
          </a:xfrm>
        </p:spPr>
      </p:sp>
      <p:sp>
        <p:nvSpPr>
          <p:cNvPr id="3" name="Notes Placeholder 2"/>
          <p:cNvSpPr>
            <a:spLocks noGrp="1"/>
          </p:cNvSpPr>
          <p:nvPr>
            <p:ph type="body" idx="1"/>
          </p:nvPr>
        </p:nvSpPr>
        <p:spPr/>
        <p:txBody>
          <a:bodyPr/>
          <a:lstStyle/>
          <a:p>
            <a:pPr marL="368733" indent="-368733" defTabSz="1966569">
              <a:buFont typeface="Arial" panose="020B0604020202020204" pitchFamily="34" charset="0"/>
              <a:buChar char="•"/>
              <a:defRPr/>
            </a:pPr>
            <a:r>
              <a:rPr lang="en-GB" dirty="0">
                <a:cs typeface="Calibri" panose="020F0502020204030204"/>
              </a:rPr>
              <a:t>I’ve highlighted VT as this is the technique that we use most but in order to do it properly you will need an understanding of all the other techniques</a:t>
            </a:r>
          </a:p>
          <a:p>
            <a:pPr marL="368733" indent="-368733" defTabSz="1966569">
              <a:buFont typeface="Arial" panose="020B0604020202020204" pitchFamily="34" charset="0"/>
              <a:buChar char="•"/>
              <a:defRPr/>
            </a:pPr>
            <a:r>
              <a:rPr lang="en-GB" dirty="0">
                <a:cs typeface="Calibri" panose="020F0502020204030204"/>
              </a:rPr>
              <a:t>Types of adjustments include base year (inflation deflation of values), income of the population, using purchase power parity not exchange rates</a:t>
            </a:r>
          </a:p>
          <a:p>
            <a:pPr marL="368733" indent="-368733" defTabSz="1966569">
              <a:buFont typeface="Arial" panose="020B0604020202020204" pitchFamily="34" charset="0"/>
              <a:buChar char="•"/>
              <a:defRPr/>
            </a:pPr>
            <a:r>
              <a:rPr lang="en-GB" dirty="0">
                <a:cs typeface="Calibri" panose="020F0502020204030204"/>
              </a:rPr>
              <a:t>Budget depends on the number of impacts and what is already available and it depends if the model being developed needs to be scaled across the whole organization – can be higher</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119</a:t>
            </a:fld>
            <a:endParaRPr lang="en-US"/>
          </a:p>
        </p:txBody>
      </p:sp>
    </p:spTree>
    <p:extLst>
      <p:ext uri="{BB962C8B-B14F-4D97-AF65-F5344CB8AC3E}">
        <p14:creationId xmlns:p14="http://schemas.microsoft.com/office/powerpoint/2010/main" val="345704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4960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a:t>
            </a:fld>
            <a:endParaRPr lang="en-GB"/>
          </a:p>
        </p:txBody>
      </p:sp>
      <p:pic>
        <p:nvPicPr>
          <p:cNvPr id="7" name="Picture 6">
            <a:extLst>
              <a:ext uri="{FF2B5EF4-FFF2-40B4-BE49-F238E27FC236}">
                <a16:creationId xmlns:a16="http://schemas.microsoft.com/office/drawing/2014/main" id="{395BF38B-49BD-479B-A506-740E05729C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667701" y="6157725"/>
            <a:ext cx="806335" cy="579370"/>
          </a:xfrm>
          <a:prstGeom prst="rect">
            <a:avLst/>
          </a:prstGeom>
        </p:spPr>
      </p:pic>
    </p:spTree>
    <p:extLst>
      <p:ext uri="{BB962C8B-B14F-4D97-AF65-F5344CB8AC3E}">
        <p14:creationId xmlns:p14="http://schemas.microsoft.com/office/powerpoint/2010/main" val="3792807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376539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66687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515714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352405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72272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14135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54392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008662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211383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20240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2250402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73428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077043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238995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510391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26195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455273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089765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191844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050795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366277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92109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023746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06F1B45-C47E-4749-B04D-22AB9E7ECB47}"/>
              </a:ext>
            </a:extLst>
          </p:cNvPr>
          <p:cNvSpPr>
            <a:spLocks noGrp="1"/>
          </p:cNvSpPr>
          <p:nvPr>
            <p:ph type="body" sz="quarter" idx="13"/>
          </p:nvPr>
        </p:nvSpPr>
        <p:spPr>
          <a:xfrm>
            <a:off x="1439863" y="1894125"/>
            <a:ext cx="10439400" cy="1767833"/>
          </a:xfrm>
        </p:spPr>
        <p:txBody>
          <a:bodyPr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89A6FA49-8D1F-428D-9113-F51A42628E27}"/>
              </a:ext>
            </a:extLst>
          </p:cNvPr>
          <p:cNvSpPr>
            <a:spLocks noGrp="1"/>
          </p:cNvSpPr>
          <p:nvPr>
            <p:ph type="body" sz="quarter" idx="17" hasCustomPrompt="1"/>
          </p:nvPr>
        </p:nvSpPr>
        <p:spPr>
          <a:xfrm>
            <a:off x="1439263" y="1184361"/>
            <a:ext cx="10439999" cy="709764"/>
          </a:xfrm>
        </p:spPr>
        <p:txBody>
          <a:bodyPr bIns="360000"/>
          <a:lstStyle>
            <a:lvl1pPr marL="0" indent="0">
              <a:buFontTx/>
              <a:buNone/>
              <a:defRPr sz="2500" b="0"/>
            </a:lvl1pPr>
          </a:lstStyle>
          <a:p>
            <a:pPr lvl="0"/>
            <a:r>
              <a:rPr lang="en-US"/>
              <a:t>Click to edit subtitle</a:t>
            </a:r>
            <a:endParaRPr lang="en-GB"/>
          </a:p>
        </p:txBody>
      </p:sp>
      <p:sp>
        <p:nvSpPr>
          <p:cNvPr id="23" name="Title 22">
            <a:extLst>
              <a:ext uri="{FF2B5EF4-FFF2-40B4-BE49-F238E27FC236}">
                <a16:creationId xmlns:a16="http://schemas.microsoft.com/office/drawing/2014/main" id="{0C8B777D-C3E7-46A8-9725-50298F39E02C}"/>
              </a:ext>
            </a:extLst>
          </p:cNvPr>
          <p:cNvSpPr>
            <a:spLocks noGrp="1"/>
          </p:cNvSpPr>
          <p:nvPr>
            <p:ph type="title" hasCustomPrompt="1"/>
          </p:nvPr>
        </p:nvSpPr>
        <p:spPr/>
        <p:txBody>
          <a:bodyPr/>
          <a:lstStyle>
            <a:lvl1pPr>
              <a:defRPr>
                <a:solidFill>
                  <a:srgbClr val="47C6E3"/>
                </a:solidFill>
              </a:defRPr>
            </a:lvl1pPr>
          </a:lstStyle>
          <a:p>
            <a:r>
              <a:rPr lang="en-US"/>
              <a:t>Click to edit master title</a:t>
            </a:r>
            <a:endParaRPr lang="en-GB"/>
          </a:p>
        </p:txBody>
      </p:sp>
      <p:pic>
        <p:nvPicPr>
          <p:cNvPr id="25" name="Picture 24" descr="A close up of a logo&#10;&#10;Description automatically generated">
            <a:extLst>
              <a:ext uri="{FF2B5EF4-FFF2-40B4-BE49-F238E27FC236}">
                <a16:creationId xmlns:a16="http://schemas.microsoft.com/office/drawing/2014/main" id="{2E4C1A70-6CED-403B-AB6D-AD3FE2B6A1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6882" y="492478"/>
            <a:ext cx="698182" cy="360000"/>
          </a:xfrm>
          <a:prstGeom prst="rect">
            <a:avLst/>
          </a:prstGeom>
        </p:spPr>
      </p:pic>
      <p:sp>
        <p:nvSpPr>
          <p:cNvPr id="27" name="Rectangle 26">
            <a:extLst>
              <a:ext uri="{FF2B5EF4-FFF2-40B4-BE49-F238E27FC236}">
                <a16:creationId xmlns:a16="http://schemas.microsoft.com/office/drawing/2014/main" id="{2654A76A-E6F3-460A-B963-C551BB77238A}"/>
              </a:ext>
            </a:extLst>
          </p:cNvPr>
          <p:cNvSpPr/>
          <p:nvPr userDrawn="1"/>
        </p:nvSpPr>
        <p:spPr>
          <a:xfrm>
            <a:off x="336882" y="6103359"/>
            <a:ext cx="57547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p>
            <a:pPr algn="l"/>
            <a:r>
              <a:rPr lang="en-GB" sz="850" b="1">
                <a:solidFill>
                  <a:srgbClr val="002E5D"/>
                </a:solidFill>
                <a:latin typeface="Segoe UI" panose="020B0502040204020203" pitchFamily="34" charset="0"/>
                <a:cs typeface="Segoe UI" panose="020B0502040204020203" pitchFamily="34" charset="0"/>
              </a:rPr>
              <a:t>LITTLE </a:t>
            </a:r>
          </a:p>
          <a:p>
            <a:pPr algn="l"/>
            <a:r>
              <a:rPr lang="en-GB" sz="850" b="1">
                <a:solidFill>
                  <a:srgbClr val="002E5D"/>
                </a:solidFill>
                <a:latin typeface="Segoe UI" panose="020B0502040204020203" pitchFamily="34" charset="0"/>
                <a:cs typeface="Segoe UI" panose="020B0502040204020203" pitchFamily="34" charset="0"/>
              </a:rPr>
              <a:t>BLUE </a:t>
            </a:r>
          </a:p>
          <a:p>
            <a:pPr algn="l"/>
            <a:r>
              <a:rPr lang="en-GB" sz="850" b="1">
                <a:solidFill>
                  <a:srgbClr val="002E5D"/>
                </a:solidFill>
                <a:latin typeface="Segoe UI" panose="020B0502040204020203" pitchFamily="34" charset="0"/>
                <a:cs typeface="Segoe UI" panose="020B0502040204020203" pitchFamily="34" charset="0"/>
              </a:rPr>
              <a:t>RESEARCH </a:t>
            </a:r>
          </a:p>
          <a:p>
            <a:pPr algn="l"/>
            <a:r>
              <a:rPr lang="en-GB" sz="850" b="1">
                <a:solidFill>
                  <a:srgbClr val="002E5D"/>
                </a:solidFill>
                <a:latin typeface="Segoe UI" panose="020B0502040204020203" pitchFamily="34" charset="0"/>
                <a:cs typeface="Segoe UI" panose="020B0502040204020203" pitchFamily="34" charset="0"/>
              </a:rPr>
              <a:t>LTD</a:t>
            </a:r>
          </a:p>
        </p:txBody>
      </p:sp>
      <p:sp>
        <p:nvSpPr>
          <p:cNvPr id="28" name="Date Placeholder 27">
            <a:extLst>
              <a:ext uri="{FF2B5EF4-FFF2-40B4-BE49-F238E27FC236}">
                <a16:creationId xmlns:a16="http://schemas.microsoft.com/office/drawing/2014/main" id="{85E8D798-EC40-4DDE-9C4B-27CF2F68E3A4}"/>
              </a:ext>
            </a:extLst>
          </p:cNvPr>
          <p:cNvSpPr>
            <a:spLocks noGrp="1"/>
          </p:cNvSpPr>
          <p:nvPr>
            <p:ph type="dt" sz="half" idx="18"/>
          </p:nvPr>
        </p:nvSpPr>
        <p:spPr/>
        <p:txBody>
          <a:bodyPr/>
          <a:lstStyle/>
          <a:p>
            <a:fld id="{4856886B-C8C2-4BC5-A073-151539C9DC4F}" type="datetimeFigureOut">
              <a:rPr lang="en-GB" smtClean="0"/>
              <a:pPr/>
              <a:t>18/12/2020</a:t>
            </a:fld>
            <a:endParaRPr lang="en-GB"/>
          </a:p>
        </p:txBody>
      </p:sp>
      <p:sp>
        <p:nvSpPr>
          <p:cNvPr id="29" name="Footer Placeholder 28">
            <a:extLst>
              <a:ext uri="{FF2B5EF4-FFF2-40B4-BE49-F238E27FC236}">
                <a16:creationId xmlns:a16="http://schemas.microsoft.com/office/drawing/2014/main" id="{65B34FFD-7FA0-460A-9F0D-70634936CA65}"/>
              </a:ext>
            </a:extLst>
          </p:cNvPr>
          <p:cNvSpPr>
            <a:spLocks noGrp="1"/>
          </p:cNvSpPr>
          <p:nvPr>
            <p:ph type="ftr" sz="quarter" idx="19"/>
          </p:nvPr>
        </p:nvSpPr>
        <p:spPr/>
        <p:txBody>
          <a:bodyPr/>
          <a:lstStyle/>
          <a:p>
            <a:endParaRPr lang="en-GB"/>
          </a:p>
        </p:txBody>
      </p:sp>
      <p:sp>
        <p:nvSpPr>
          <p:cNvPr id="30" name="Slide Number Placeholder 29">
            <a:extLst>
              <a:ext uri="{FF2B5EF4-FFF2-40B4-BE49-F238E27FC236}">
                <a16:creationId xmlns:a16="http://schemas.microsoft.com/office/drawing/2014/main" id="{F6096059-444E-4DA5-AC1E-08B7EC73158A}"/>
              </a:ext>
            </a:extLst>
          </p:cNvPr>
          <p:cNvSpPr>
            <a:spLocks noGrp="1"/>
          </p:cNvSpPr>
          <p:nvPr>
            <p:ph type="sldNum" sz="quarter" idx="20"/>
          </p:nvPr>
        </p:nvSpPr>
        <p:spPr/>
        <p:txBody>
          <a:bodyPr/>
          <a:lstStyle/>
          <a:p>
            <a:fld id="{4414F2EC-89BA-489F-95C5-928EE3719EBD}" type="slidenum">
              <a:rPr lang="en-GB" smtClean="0"/>
              <a:pPr/>
              <a:t>‹#›</a:t>
            </a:fld>
            <a:endParaRPr lang="en-GB"/>
          </a:p>
        </p:txBody>
      </p:sp>
    </p:spTree>
    <p:extLst>
      <p:ext uri="{BB962C8B-B14F-4D97-AF65-F5344CB8AC3E}">
        <p14:creationId xmlns:p14="http://schemas.microsoft.com/office/powerpoint/2010/main" val="409146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06F1B45-C47E-4749-B04D-22AB9E7ECB47}"/>
              </a:ext>
            </a:extLst>
          </p:cNvPr>
          <p:cNvSpPr>
            <a:spLocks noGrp="1"/>
          </p:cNvSpPr>
          <p:nvPr>
            <p:ph type="body" sz="quarter" idx="13"/>
          </p:nvPr>
        </p:nvSpPr>
        <p:spPr>
          <a:xfrm>
            <a:off x="1439863" y="1894125"/>
            <a:ext cx="10439400" cy="1767833"/>
          </a:xfrm>
        </p:spPr>
        <p:txBody>
          <a:bodyPr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89A6FA49-8D1F-428D-9113-F51A42628E27}"/>
              </a:ext>
            </a:extLst>
          </p:cNvPr>
          <p:cNvSpPr>
            <a:spLocks noGrp="1"/>
          </p:cNvSpPr>
          <p:nvPr>
            <p:ph type="body" sz="quarter" idx="17" hasCustomPrompt="1"/>
          </p:nvPr>
        </p:nvSpPr>
        <p:spPr>
          <a:xfrm>
            <a:off x="1439263" y="1184361"/>
            <a:ext cx="10439999" cy="709764"/>
          </a:xfrm>
        </p:spPr>
        <p:txBody>
          <a:bodyPr bIns="360000"/>
          <a:lstStyle>
            <a:lvl1pPr marL="0" indent="0">
              <a:buFontTx/>
              <a:buNone/>
              <a:defRPr sz="2500" b="0"/>
            </a:lvl1pPr>
          </a:lstStyle>
          <a:p>
            <a:pPr lvl="0"/>
            <a:r>
              <a:rPr lang="en-US"/>
              <a:t>Click to edit subtitle</a:t>
            </a:r>
            <a:endParaRPr lang="en-GB"/>
          </a:p>
        </p:txBody>
      </p:sp>
      <p:sp>
        <p:nvSpPr>
          <p:cNvPr id="23" name="Title 22">
            <a:extLst>
              <a:ext uri="{FF2B5EF4-FFF2-40B4-BE49-F238E27FC236}">
                <a16:creationId xmlns:a16="http://schemas.microsoft.com/office/drawing/2014/main" id="{0C8B777D-C3E7-46A8-9725-50298F39E02C}"/>
              </a:ext>
            </a:extLst>
          </p:cNvPr>
          <p:cNvSpPr>
            <a:spLocks noGrp="1"/>
          </p:cNvSpPr>
          <p:nvPr>
            <p:ph type="title" hasCustomPrompt="1"/>
          </p:nvPr>
        </p:nvSpPr>
        <p:spPr/>
        <p:txBody>
          <a:bodyPr/>
          <a:lstStyle>
            <a:lvl1pPr>
              <a:defRPr>
                <a:solidFill>
                  <a:srgbClr val="47C6E3"/>
                </a:solidFill>
              </a:defRPr>
            </a:lvl1pPr>
          </a:lstStyle>
          <a:p>
            <a:r>
              <a:rPr lang="en-US"/>
              <a:t>Click to edit master title</a:t>
            </a:r>
            <a:endParaRPr lang="en-GB"/>
          </a:p>
        </p:txBody>
      </p:sp>
      <p:pic>
        <p:nvPicPr>
          <p:cNvPr id="25" name="Picture 24" descr="A close up of a logo&#10;&#10;Description automatically generated">
            <a:extLst>
              <a:ext uri="{FF2B5EF4-FFF2-40B4-BE49-F238E27FC236}">
                <a16:creationId xmlns:a16="http://schemas.microsoft.com/office/drawing/2014/main" id="{2E4C1A70-6CED-403B-AB6D-AD3FE2B6A1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6882" y="492478"/>
            <a:ext cx="698182" cy="360000"/>
          </a:xfrm>
          <a:prstGeom prst="rect">
            <a:avLst/>
          </a:prstGeom>
        </p:spPr>
      </p:pic>
      <p:sp>
        <p:nvSpPr>
          <p:cNvPr id="27" name="Rectangle 26">
            <a:extLst>
              <a:ext uri="{FF2B5EF4-FFF2-40B4-BE49-F238E27FC236}">
                <a16:creationId xmlns:a16="http://schemas.microsoft.com/office/drawing/2014/main" id="{2654A76A-E6F3-460A-B963-C551BB77238A}"/>
              </a:ext>
            </a:extLst>
          </p:cNvPr>
          <p:cNvSpPr/>
          <p:nvPr userDrawn="1"/>
        </p:nvSpPr>
        <p:spPr>
          <a:xfrm>
            <a:off x="336882" y="6103359"/>
            <a:ext cx="57547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p>
            <a:pPr algn="l"/>
            <a:r>
              <a:rPr lang="en-GB" sz="850" b="1">
                <a:solidFill>
                  <a:srgbClr val="002E5D"/>
                </a:solidFill>
                <a:latin typeface="Segoe UI" panose="020B0502040204020203" pitchFamily="34" charset="0"/>
                <a:cs typeface="Segoe UI" panose="020B0502040204020203" pitchFamily="34" charset="0"/>
              </a:rPr>
              <a:t>LITTLE </a:t>
            </a:r>
          </a:p>
          <a:p>
            <a:pPr algn="l"/>
            <a:r>
              <a:rPr lang="en-GB" sz="850" b="1">
                <a:solidFill>
                  <a:srgbClr val="002E5D"/>
                </a:solidFill>
                <a:latin typeface="Segoe UI" panose="020B0502040204020203" pitchFamily="34" charset="0"/>
                <a:cs typeface="Segoe UI" panose="020B0502040204020203" pitchFamily="34" charset="0"/>
              </a:rPr>
              <a:t>BLUE </a:t>
            </a:r>
          </a:p>
          <a:p>
            <a:pPr algn="l"/>
            <a:r>
              <a:rPr lang="en-GB" sz="850" b="1">
                <a:solidFill>
                  <a:srgbClr val="002E5D"/>
                </a:solidFill>
                <a:latin typeface="Segoe UI" panose="020B0502040204020203" pitchFamily="34" charset="0"/>
                <a:cs typeface="Segoe UI" panose="020B0502040204020203" pitchFamily="34" charset="0"/>
              </a:rPr>
              <a:t>RESEARCH </a:t>
            </a:r>
          </a:p>
          <a:p>
            <a:pPr algn="l"/>
            <a:r>
              <a:rPr lang="en-GB" sz="850" b="1">
                <a:solidFill>
                  <a:srgbClr val="002E5D"/>
                </a:solidFill>
                <a:latin typeface="Segoe UI" panose="020B0502040204020203" pitchFamily="34" charset="0"/>
                <a:cs typeface="Segoe UI" panose="020B0502040204020203" pitchFamily="34" charset="0"/>
              </a:rPr>
              <a:t>LTD</a:t>
            </a:r>
          </a:p>
        </p:txBody>
      </p:sp>
      <p:sp>
        <p:nvSpPr>
          <p:cNvPr id="28" name="Date Placeholder 27">
            <a:extLst>
              <a:ext uri="{FF2B5EF4-FFF2-40B4-BE49-F238E27FC236}">
                <a16:creationId xmlns:a16="http://schemas.microsoft.com/office/drawing/2014/main" id="{85E8D798-EC40-4DDE-9C4B-27CF2F68E3A4}"/>
              </a:ext>
            </a:extLst>
          </p:cNvPr>
          <p:cNvSpPr>
            <a:spLocks noGrp="1"/>
          </p:cNvSpPr>
          <p:nvPr>
            <p:ph type="dt" sz="half" idx="18"/>
          </p:nvPr>
        </p:nvSpPr>
        <p:spPr/>
        <p:txBody>
          <a:bodyPr/>
          <a:lstStyle/>
          <a:p>
            <a:fld id="{4856886B-C8C2-4BC5-A073-151539C9DC4F}" type="datetimeFigureOut">
              <a:rPr lang="en-GB" smtClean="0"/>
              <a:pPr/>
              <a:t>18/12/2020</a:t>
            </a:fld>
            <a:endParaRPr lang="en-GB"/>
          </a:p>
        </p:txBody>
      </p:sp>
      <p:sp>
        <p:nvSpPr>
          <p:cNvPr id="29" name="Footer Placeholder 28">
            <a:extLst>
              <a:ext uri="{FF2B5EF4-FFF2-40B4-BE49-F238E27FC236}">
                <a16:creationId xmlns:a16="http://schemas.microsoft.com/office/drawing/2014/main" id="{65B34FFD-7FA0-460A-9F0D-70634936CA65}"/>
              </a:ext>
            </a:extLst>
          </p:cNvPr>
          <p:cNvSpPr>
            <a:spLocks noGrp="1"/>
          </p:cNvSpPr>
          <p:nvPr>
            <p:ph type="ftr" sz="quarter" idx="19"/>
          </p:nvPr>
        </p:nvSpPr>
        <p:spPr/>
        <p:txBody>
          <a:bodyPr/>
          <a:lstStyle/>
          <a:p>
            <a:endParaRPr lang="en-GB"/>
          </a:p>
        </p:txBody>
      </p:sp>
      <p:sp>
        <p:nvSpPr>
          <p:cNvPr id="30" name="Slide Number Placeholder 29">
            <a:extLst>
              <a:ext uri="{FF2B5EF4-FFF2-40B4-BE49-F238E27FC236}">
                <a16:creationId xmlns:a16="http://schemas.microsoft.com/office/drawing/2014/main" id="{F6096059-444E-4DA5-AC1E-08B7EC73158A}"/>
              </a:ext>
            </a:extLst>
          </p:cNvPr>
          <p:cNvSpPr>
            <a:spLocks noGrp="1"/>
          </p:cNvSpPr>
          <p:nvPr>
            <p:ph type="sldNum" sz="quarter" idx="20"/>
          </p:nvPr>
        </p:nvSpPr>
        <p:spPr/>
        <p:txBody>
          <a:bodyPr/>
          <a:lstStyle/>
          <a:p>
            <a:fld id="{4414F2EC-89BA-489F-95C5-928EE3719EBD}" type="slidenum">
              <a:rPr lang="en-GB" smtClean="0"/>
              <a:pPr/>
              <a:t>‹#›</a:t>
            </a:fld>
            <a:endParaRPr lang="en-GB"/>
          </a:p>
        </p:txBody>
      </p:sp>
    </p:spTree>
    <p:extLst>
      <p:ext uri="{BB962C8B-B14F-4D97-AF65-F5344CB8AC3E}">
        <p14:creationId xmlns:p14="http://schemas.microsoft.com/office/powerpoint/2010/main" val="4032395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5CDB67B8-59F5-4495-BBB1-4EA88818E3D9}"/>
              </a:ext>
            </a:extLst>
          </p:cNvPr>
          <p:cNvSpPr>
            <a:spLocks noGrp="1"/>
          </p:cNvSpPr>
          <p:nvPr>
            <p:ph type="dt" sz="half" idx="10"/>
          </p:nvPr>
        </p:nvSpPr>
        <p:spPr/>
        <p:txBody>
          <a:bodyPr/>
          <a:lstStyle/>
          <a:p>
            <a:fld id="{4856886B-C8C2-4BC5-A073-151539C9DC4F}" type="datetimeFigureOut">
              <a:rPr lang="en-GB" smtClean="0"/>
              <a:pPr/>
              <a:t>18/12/2020</a:t>
            </a:fld>
            <a:endParaRPr lang="en-GB"/>
          </a:p>
        </p:txBody>
      </p:sp>
      <p:sp>
        <p:nvSpPr>
          <p:cNvPr id="9" name="Footer Placeholder 8">
            <a:extLst>
              <a:ext uri="{FF2B5EF4-FFF2-40B4-BE49-F238E27FC236}">
                <a16:creationId xmlns:a16="http://schemas.microsoft.com/office/drawing/2014/main" id="{D6E06803-DB0D-40C6-9FD9-2CACE92EF200}"/>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66C54D1F-352E-475D-9A54-7284F023A10D}"/>
              </a:ext>
            </a:extLst>
          </p:cNvPr>
          <p:cNvSpPr>
            <a:spLocks noGrp="1"/>
          </p:cNvSpPr>
          <p:nvPr>
            <p:ph type="sldNum" sz="quarter" idx="12"/>
          </p:nvPr>
        </p:nvSpPr>
        <p:spPr/>
        <p:txBody>
          <a:bodyPr/>
          <a:lstStyle/>
          <a:p>
            <a:fld id="{4414F2EC-89BA-489F-95C5-928EE3719EBD}" type="slidenum">
              <a:rPr lang="en-GB" smtClean="0"/>
              <a:pPr/>
              <a:t>‹#›</a:t>
            </a:fld>
            <a:endParaRPr lang="en-GB"/>
          </a:p>
        </p:txBody>
      </p:sp>
      <p:sp>
        <p:nvSpPr>
          <p:cNvPr id="11" name="Title 10">
            <a:extLst>
              <a:ext uri="{FF2B5EF4-FFF2-40B4-BE49-F238E27FC236}">
                <a16:creationId xmlns:a16="http://schemas.microsoft.com/office/drawing/2014/main" id="{6257E518-426E-4D3F-9749-5BC3BECE8956}"/>
              </a:ext>
            </a:extLst>
          </p:cNvPr>
          <p:cNvSpPr>
            <a:spLocks noGrp="1"/>
          </p:cNvSpPr>
          <p:nvPr>
            <p:ph type="title" hasCustomPrompt="1"/>
          </p:nvPr>
        </p:nvSpPr>
        <p:spPr/>
        <p:txBody>
          <a:bodyPr/>
          <a:lstStyle>
            <a:lvl1pPr>
              <a:defRPr>
                <a:solidFill>
                  <a:srgbClr val="47C6E3"/>
                </a:solidFill>
              </a:defRPr>
            </a:lvl1pPr>
          </a:lstStyle>
          <a:p>
            <a:r>
              <a:rPr lang="en-US"/>
              <a:t>Click to edit master title</a:t>
            </a:r>
            <a:endParaRPr lang="en-GB"/>
          </a:p>
        </p:txBody>
      </p:sp>
      <p:sp>
        <p:nvSpPr>
          <p:cNvPr id="12" name="Text Placeholder 7">
            <a:extLst>
              <a:ext uri="{FF2B5EF4-FFF2-40B4-BE49-F238E27FC236}">
                <a16:creationId xmlns:a16="http://schemas.microsoft.com/office/drawing/2014/main" id="{63B68842-E6E2-438D-BB43-37C795E7E55F}"/>
              </a:ext>
            </a:extLst>
          </p:cNvPr>
          <p:cNvSpPr>
            <a:spLocks noGrp="1"/>
          </p:cNvSpPr>
          <p:nvPr>
            <p:ph type="body" sz="quarter" idx="13"/>
          </p:nvPr>
        </p:nvSpPr>
        <p:spPr>
          <a:xfrm>
            <a:off x="1439863" y="1893600"/>
            <a:ext cx="5220000" cy="1767833"/>
          </a:xfrm>
        </p:spPr>
        <p:txBody>
          <a:bodyPr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1">
            <a:extLst>
              <a:ext uri="{FF2B5EF4-FFF2-40B4-BE49-F238E27FC236}">
                <a16:creationId xmlns:a16="http://schemas.microsoft.com/office/drawing/2014/main" id="{5F53C8A6-8222-4F9F-AE4A-3D83A2433036}"/>
              </a:ext>
            </a:extLst>
          </p:cNvPr>
          <p:cNvSpPr>
            <a:spLocks noGrp="1"/>
          </p:cNvSpPr>
          <p:nvPr>
            <p:ph type="body" sz="quarter" idx="17" hasCustomPrompt="1"/>
          </p:nvPr>
        </p:nvSpPr>
        <p:spPr>
          <a:xfrm>
            <a:off x="1439263" y="1184400"/>
            <a:ext cx="10439999" cy="709764"/>
          </a:xfrm>
        </p:spPr>
        <p:txBody>
          <a:bodyPr bIns="360000"/>
          <a:lstStyle>
            <a:lvl1pPr marL="0" indent="0">
              <a:buFontTx/>
              <a:buNone/>
              <a:defRPr sz="2500" b="0"/>
            </a:lvl1pPr>
          </a:lstStyle>
          <a:p>
            <a:pPr lvl="0"/>
            <a:r>
              <a:rPr lang="en-US"/>
              <a:t>Click to edit subtitle</a:t>
            </a:r>
            <a:endParaRPr lang="en-GB"/>
          </a:p>
        </p:txBody>
      </p:sp>
      <p:sp>
        <p:nvSpPr>
          <p:cNvPr id="14" name="Text Placeholder 7">
            <a:extLst>
              <a:ext uri="{FF2B5EF4-FFF2-40B4-BE49-F238E27FC236}">
                <a16:creationId xmlns:a16="http://schemas.microsoft.com/office/drawing/2014/main" id="{376FE67B-9977-4464-9E51-B8D61A4E15CC}"/>
              </a:ext>
            </a:extLst>
          </p:cNvPr>
          <p:cNvSpPr>
            <a:spLocks noGrp="1"/>
          </p:cNvSpPr>
          <p:nvPr>
            <p:ph type="body" sz="quarter" idx="18"/>
          </p:nvPr>
        </p:nvSpPr>
        <p:spPr>
          <a:xfrm>
            <a:off x="6658962" y="1893600"/>
            <a:ext cx="5220000" cy="1767833"/>
          </a:xfrm>
        </p:spPr>
        <p:txBody>
          <a:bodyPr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6" name="Picture 15" descr="A close up of a logo&#10;&#10;Description automatically generated">
            <a:extLst>
              <a:ext uri="{FF2B5EF4-FFF2-40B4-BE49-F238E27FC236}">
                <a16:creationId xmlns:a16="http://schemas.microsoft.com/office/drawing/2014/main" id="{D10098F4-8F3C-4F4F-BB7F-BC5D6C3CA3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6882" y="492478"/>
            <a:ext cx="698182" cy="360000"/>
          </a:xfrm>
          <a:prstGeom prst="rect">
            <a:avLst/>
          </a:prstGeom>
        </p:spPr>
      </p:pic>
      <p:sp>
        <p:nvSpPr>
          <p:cNvPr id="18" name="Rectangle 17">
            <a:extLst>
              <a:ext uri="{FF2B5EF4-FFF2-40B4-BE49-F238E27FC236}">
                <a16:creationId xmlns:a16="http://schemas.microsoft.com/office/drawing/2014/main" id="{F0E829F7-AAE5-48E0-A02D-0AAA9EB251E4}"/>
              </a:ext>
            </a:extLst>
          </p:cNvPr>
          <p:cNvSpPr/>
          <p:nvPr userDrawn="1"/>
        </p:nvSpPr>
        <p:spPr>
          <a:xfrm>
            <a:off x="336882" y="6103359"/>
            <a:ext cx="57547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b">
            <a:spAutoFit/>
          </a:bodyPr>
          <a:lstStyle/>
          <a:p>
            <a:pPr algn="l"/>
            <a:r>
              <a:rPr lang="en-GB" sz="850" b="1">
                <a:solidFill>
                  <a:srgbClr val="002E5D"/>
                </a:solidFill>
                <a:latin typeface="Segoe UI" panose="020B0502040204020203" pitchFamily="34" charset="0"/>
                <a:cs typeface="Segoe UI" panose="020B0502040204020203" pitchFamily="34" charset="0"/>
              </a:rPr>
              <a:t>LITTLE </a:t>
            </a:r>
          </a:p>
          <a:p>
            <a:pPr algn="l"/>
            <a:r>
              <a:rPr lang="en-GB" sz="850" b="1">
                <a:solidFill>
                  <a:srgbClr val="002E5D"/>
                </a:solidFill>
                <a:latin typeface="Segoe UI" panose="020B0502040204020203" pitchFamily="34" charset="0"/>
                <a:cs typeface="Segoe UI" panose="020B0502040204020203" pitchFamily="34" charset="0"/>
              </a:rPr>
              <a:t>BLUE </a:t>
            </a:r>
          </a:p>
          <a:p>
            <a:pPr algn="l"/>
            <a:r>
              <a:rPr lang="en-GB" sz="850" b="1">
                <a:solidFill>
                  <a:srgbClr val="002E5D"/>
                </a:solidFill>
                <a:latin typeface="Segoe UI" panose="020B0502040204020203" pitchFamily="34" charset="0"/>
                <a:cs typeface="Segoe UI" panose="020B0502040204020203" pitchFamily="34" charset="0"/>
              </a:rPr>
              <a:t>RESEARCH </a:t>
            </a:r>
          </a:p>
          <a:p>
            <a:pPr algn="l"/>
            <a:r>
              <a:rPr lang="en-GB" sz="850" b="1">
                <a:solidFill>
                  <a:srgbClr val="002E5D"/>
                </a:solidFill>
                <a:latin typeface="Segoe UI" panose="020B0502040204020203" pitchFamily="34" charset="0"/>
                <a:cs typeface="Segoe UI" panose="020B0502040204020203" pitchFamily="34" charset="0"/>
              </a:rPr>
              <a:t>LTD</a:t>
            </a:r>
          </a:p>
        </p:txBody>
      </p:sp>
    </p:spTree>
    <p:extLst>
      <p:ext uri="{BB962C8B-B14F-4D97-AF65-F5344CB8AC3E}">
        <p14:creationId xmlns:p14="http://schemas.microsoft.com/office/powerpoint/2010/main" val="3078755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78176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01569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90990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52167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537570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971963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13786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67658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428591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75003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18/12/2020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280453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1096339"/>
            <a:ext cx="12204990" cy="58119"/>
          </a:xfrm>
          <a:prstGeom prst="rect">
            <a:avLst/>
          </a:prstGeom>
        </p:spPr>
      </p:pic>
    </p:spTree>
    <p:extLst>
      <p:ext uri="{BB962C8B-B14F-4D97-AF65-F5344CB8AC3E}">
        <p14:creationId xmlns:p14="http://schemas.microsoft.com/office/powerpoint/2010/main" val="26550687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0" y="1096339"/>
            <a:ext cx="12204990" cy="58119"/>
          </a:xfrm>
          <a:prstGeom prst="rect">
            <a:avLst/>
          </a:prstGeom>
        </p:spPr>
      </p:pic>
    </p:spTree>
    <p:extLst>
      <p:ext uri="{BB962C8B-B14F-4D97-AF65-F5344CB8AC3E}">
        <p14:creationId xmlns:p14="http://schemas.microsoft.com/office/powerpoint/2010/main" val="404661282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11" r:id="rId12"/>
    <p:sldLayoutId id="2147483712" r:id="rId13"/>
    <p:sldLayoutId id="2147483735" r:id="rId14"/>
    <p:sldLayoutId id="2147483736" r:id="rId15"/>
    <p:sldLayoutId id="2147483737" r:id="rId16"/>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1096339"/>
            <a:ext cx="12204990" cy="58119"/>
          </a:xfrm>
          <a:prstGeom prst="rect">
            <a:avLst/>
          </a:prstGeom>
        </p:spPr>
      </p:pic>
    </p:spTree>
    <p:extLst>
      <p:ext uri="{BB962C8B-B14F-4D97-AF65-F5344CB8AC3E}">
        <p14:creationId xmlns:p14="http://schemas.microsoft.com/office/powerpoint/2010/main" val="24453535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51.png"/><Relationship Id="rId2" Type="http://schemas.openxmlformats.org/officeDocument/2006/relationships/notesSlide" Target="../notesSlides/notesSlide10.xml"/><Relationship Id="rId16" Type="http://schemas.openxmlformats.org/officeDocument/2006/relationships/image" Target="../media/image47.svg"/><Relationship Id="rId20" Type="http://schemas.openxmlformats.org/officeDocument/2006/relationships/image" Target="../media/image53.svg"/><Relationship Id="rId1" Type="http://schemas.openxmlformats.org/officeDocument/2006/relationships/slideLayout" Target="../slideLayouts/slideLayout25.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50.png"/><Relationship Id="rId10" Type="http://schemas.openxmlformats.org/officeDocument/2006/relationships/image" Target="../media/image41.svg"/><Relationship Id="rId19" Type="http://schemas.openxmlformats.org/officeDocument/2006/relationships/image" Target="../media/image52.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image" Target="../media/image49.svg"/><Relationship Id="rId2" Type="http://schemas.openxmlformats.org/officeDocument/2006/relationships/notesSlide" Target="../notesSlides/notesSlide82.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5.svg"/><Relationship Id="rId4" Type="http://schemas.openxmlformats.org/officeDocument/2006/relationships/image" Target="../media/image44.png"/></Relationships>
</file>

<file path=ppt/slides/_rels/slide10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image" Target="../media/image49.svg"/><Relationship Id="rId2" Type="http://schemas.openxmlformats.org/officeDocument/2006/relationships/notesSlide" Target="../notesSlides/notesSlide83.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5.svg"/><Relationship Id="rId4" Type="http://schemas.openxmlformats.org/officeDocument/2006/relationships/image" Target="../media/image44.png"/></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2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5.svg"/></Relationships>
</file>

<file path=ppt/slides/_rels/slide104.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hyperlink" Target="https://coolfarmtool.org/" TargetMode="External"/><Relationship Id="rId3" Type="http://schemas.openxmlformats.org/officeDocument/2006/relationships/image" Target="../media/image168.png"/><Relationship Id="rId7" Type="http://schemas.openxmlformats.org/officeDocument/2006/relationships/image" Target="../media/image170.png"/><Relationship Id="rId12" Type="http://schemas.openxmlformats.org/officeDocument/2006/relationships/image" Target="../media/image49.svg"/><Relationship Id="rId2" Type="http://schemas.openxmlformats.org/officeDocument/2006/relationships/notesSlide" Target="../notesSlides/notesSlide85.xml"/><Relationship Id="rId1" Type="http://schemas.openxmlformats.org/officeDocument/2006/relationships/slideLayout" Target="../slideLayouts/slideLayout25.xml"/><Relationship Id="rId6" Type="http://schemas.openxmlformats.org/officeDocument/2006/relationships/hyperlink" Target="https://shift.tools/contributors/551" TargetMode="External"/><Relationship Id="rId11" Type="http://schemas.openxmlformats.org/officeDocument/2006/relationships/image" Target="../media/image48.png"/><Relationship Id="rId5" Type="http://schemas.openxmlformats.org/officeDocument/2006/relationships/hyperlink" Target="https://shift.tools/" TargetMode="External"/><Relationship Id="rId10" Type="http://schemas.openxmlformats.org/officeDocument/2006/relationships/image" Target="../media/image41.svg"/><Relationship Id="rId4" Type="http://schemas.openxmlformats.org/officeDocument/2006/relationships/image" Target="../media/image169.jpeg"/><Relationship Id="rId9" Type="http://schemas.openxmlformats.org/officeDocument/2006/relationships/image" Target="../media/image40.png"/><Relationship Id="rId14" Type="http://schemas.openxmlformats.org/officeDocument/2006/relationships/image" Target="../media/image171.png"/></Relationships>
</file>

<file path=ppt/slides/_rels/slide10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86.xml"/><Relationship Id="rId1" Type="http://schemas.openxmlformats.org/officeDocument/2006/relationships/slideLayout" Target="../slideLayouts/slideLayout25.xml"/><Relationship Id="rId6" Type="http://schemas.openxmlformats.org/officeDocument/2006/relationships/image" Target="../media/image175.png"/><Relationship Id="rId11" Type="http://schemas.openxmlformats.org/officeDocument/2006/relationships/image" Target="../media/image41.svg"/><Relationship Id="rId5" Type="http://schemas.openxmlformats.org/officeDocument/2006/relationships/image" Target="../media/image174.png"/><Relationship Id="rId10" Type="http://schemas.openxmlformats.org/officeDocument/2006/relationships/image" Target="../media/image40.png"/><Relationship Id="rId4" Type="http://schemas.openxmlformats.org/officeDocument/2006/relationships/image" Target="../media/image173.png"/><Relationship Id="rId9" Type="http://schemas.openxmlformats.org/officeDocument/2006/relationships/image" Target="../media/image63.jpeg"/></Relationships>
</file>

<file path=ppt/slides/_rels/slide10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hyperlink" Target="https://encore.naturalcapital.finance/en/about" TargetMode="External"/><Relationship Id="rId7" Type="http://schemas.openxmlformats.org/officeDocument/2006/relationships/image" Target="../media/image40.png"/><Relationship Id="rId2" Type="http://schemas.openxmlformats.org/officeDocument/2006/relationships/notesSlide" Target="../notesSlides/notesSlide87.xml"/><Relationship Id="rId1" Type="http://schemas.openxmlformats.org/officeDocument/2006/relationships/slideLayout" Target="../slideLayouts/slideLayout25.xml"/><Relationship Id="rId6" Type="http://schemas.openxmlformats.org/officeDocument/2006/relationships/hyperlink" Target="https://www.gistimpact.com/i360xn.php" TargetMode="External"/><Relationship Id="rId5" Type="http://schemas.openxmlformats.org/officeDocument/2006/relationships/hyperlink" Target="https://naturalcapitalcoalition.org/sector-guides/" TargetMode="External"/><Relationship Id="rId10" Type="http://schemas.openxmlformats.org/officeDocument/2006/relationships/image" Target="../media/image43.svg"/><Relationship Id="rId4" Type="http://schemas.openxmlformats.org/officeDocument/2006/relationships/hyperlink" Target="https://www.sasb.org/" TargetMode="External"/><Relationship Id="rId9" Type="http://schemas.openxmlformats.org/officeDocument/2006/relationships/image" Target="../media/image4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tiff"/><Relationship Id="rId1" Type="http://schemas.openxmlformats.org/officeDocument/2006/relationships/slideLayout" Target="../slideLayouts/slideLayout25.xml"/><Relationship Id="rId4" Type="http://schemas.openxmlformats.org/officeDocument/2006/relationships/image" Target="../media/image53.svg"/></Relationships>
</file>

<file path=ppt/slides/_rels/slide1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25.xml"/><Relationship Id="rId4" Type="http://schemas.openxmlformats.org/officeDocument/2006/relationships/image" Target="../media/image53.svg"/></Relationships>
</file>

<file path=ppt/slides/_rels/slide111.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25.xml"/><Relationship Id="rId5" Type="http://schemas.openxmlformats.org/officeDocument/2006/relationships/image" Target="../media/image123.svg"/><Relationship Id="rId4" Type="http://schemas.openxmlformats.org/officeDocument/2006/relationships/image" Target="../media/image122.png"/></Relationships>
</file>

<file path=ppt/slides/_rels/slide11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92.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94.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11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8.png"/><Relationship Id="rId3" Type="http://schemas.openxmlformats.org/officeDocument/2006/relationships/image" Target="../media/image180.jpeg"/><Relationship Id="rId7" Type="http://schemas.openxmlformats.org/officeDocument/2006/relationships/image" Target="../media/image40.png"/><Relationship Id="rId12" Type="http://schemas.openxmlformats.org/officeDocument/2006/relationships/image" Target="../media/image47.svg"/><Relationship Id="rId2" Type="http://schemas.openxmlformats.org/officeDocument/2006/relationships/notesSlide" Target="../notesSlides/notesSlide95.xml"/><Relationship Id="rId1" Type="http://schemas.openxmlformats.org/officeDocument/2006/relationships/slideLayout" Target="../slideLayouts/slideLayout25.xml"/><Relationship Id="rId6" Type="http://schemas.openxmlformats.org/officeDocument/2006/relationships/hyperlink" Target="https://naturalcapitalcoalition.org/natural-capital-protocol/" TargetMode="External"/><Relationship Id="rId11" Type="http://schemas.openxmlformats.org/officeDocument/2006/relationships/image" Target="../media/image46.png"/><Relationship Id="rId5" Type="http://schemas.openxmlformats.org/officeDocument/2006/relationships/image" Target="../media/image182.jpeg"/><Relationship Id="rId10" Type="http://schemas.openxmlformats.org/officeDocument/2006/relationships/image" Target="../media/image45.svg"/><Relationship Id="rId4" Type="http://schemas.openxmlformats.org/officeDocument/2006/relationships/image" Target="../media/image181.jpeg"/><Relationship Id="rId9" Type="http://schemas.openxmlformats.org/officeDocument/2006/relationships/image" Target="../media/image44.png"/><Relationship Id="rId14" Type="http://schemas.openxmlformats.org/officeDocument/2006/relationships/image" Target="../media/image49.svg"/></Relationships>
</file>

<file path=ppt/slides/_rels/slide11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image" Target="../media/image47.svg"/><Relationship Id="rId2" Type="http://schemas.openxmlformats.org/officeDocument/2006/relationships/notesSlide" Target="../notesSlides/notesSlide96.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notesSlide" Target="../notesSlides/notesSlide97.xml"/><Relationship Id="rId7" Type="http://schemas.openxmlformats.org/officeDocument/2006/relationships/image" Target="../media/image46.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naturalcapitalcoalition.org/natural-capital-protocol/"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9.png"/><Relationship Id="rId7" Type="http://schemas.openxmlformats.org/officeDocument/2006/relationships/image" Target="../media/image38.png"/><Relationship Id="rId12" Type="http://schemas.openxmlformats.org/officeDocument/2006/relationships/image" Target="../media/image35.svg"/><Relationship Id="rId2" Type="http://schemas.openxmlformats.org/officeDocument/2006/relationships/notesSlide" Target="../notesSlides/notesSlide98.xml"/><Relationship Id="rId1" Type="http://schemas.openxmlformats.org/officeDocument/2006/relationships/slideLayout" Target="../slideLayouts/slideLayout25.xml"/><Relationship Id="rId6" Type="http://schemas.openxmlformats.org/officeDocument/2006/relationships/image" Target="../media/image37.svg"/><Relationship Id="rId11" Type="http://schemas.openxmlformats.org/officeDocument/2006/relationships/image" Target="../media/image34.png"/><Relationship Id="rId5" Type="http://schemas.openxmlformats.org/officeDocument/2006/relationships/image" Target="../media/image36.png"/><Relationship Id="rId10" Type="http://schemas.openxmlformats.org/officeDocument/2006/relationships/image" Target="../media/image45.svg"/><Relationship Id="rId4" Type="http://schemas.openxmlformats.org/officeDocument/2006/relationships/image" Target="../media/image110.png"/><Relationship Id="rId9" Type="http://schemas.openxmlformats.org/officeDocument/2006/relationships/image" Target="../media/image44.png"/></Relationships>
</file>

<file path=ppt/slides/_rels/slide11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99.xml"/><Relationship Id="rId1" Type="http://schemas.openxmlformats.org/officeDocument/2006/relationships/slideLayout" Target="../slideLayouts/slideLayout25.xml"/><Relationship Id="rId5" Type="http://schemas.openxmlformats.org/officeDocument/2006/relationships/image" Target="../media/image47.sv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56.png"/><Relationship Id="rId4" Type="http://schemas.openxmlformats.org/officeDocument/2006/relationships/hyperlink" Target="https://wevaluenature.eu/10-day-challange-signup"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184.tiff"/><Relationship Id="rId3" Type="http://schemas.openxmlformats.org/officeDocument/2006/relationships/image" Target="../media/image40.png"/><Relationship Id="rId7" Type="http://schemas.openxmlformats.org/officeDocument/2006/relationships/image" Target="../media/image183.tiff"/><Relationship Id="rId2" Type="http://schemas.openxmlformats.org/officeDocument/2006/relationships/notesSlide" Target="../notesSlides/notesSlide100.xml"/><Relationship Id="rId1" Type="http://schemas.openxmlformats.org/officeDocument/2006/relationships/slideLayout" Target="../slideLayouts/slideLayout25.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6.tiff"/><Relationship Id="rId7" Type="http://schemas.openxmlformats.org/officeDocument/2006/relationships/image" Target="../media/image45.svg"/><Relationship Id="rId2" Type="http://schemas.openxmlformats.org/officeDocument/2006/relationships/image" Target="../media/image185.tiff"/><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2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87.tiff"/><Relationship Id="rId7" Type="http://schemas.openxmlformats.org/officeDocument/2006/relationships/image" Target="../media/image46.png"/><Relationship Id="rId2" Type="http://schemas.openxmlformats.org/officeDocument/2006/relationships/notesSlide" Target="../notesSlides/notesSlide101.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88.tiff"/></Relationships>
</file>

<file path=ppt/slides/_rels/slide1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hift.tools/iframe/1377?" TargetMode="External"/><Relationship Id="rId7" Type="http://schemas.openxmlformats.org/officeDocument/2006/relationships/hyperlink" Target="https://shift.tools/search/full-text?q=invest" TargetMode="External"/><Relationship Id="rId2" Type="http://schemas.openxmlformats.org/officeDocument/2006/relationships/notesSlide" Target="../notesSlides/notesSlide102.xml"/><Relationship Id="rId1" Type="http://schemas.openxmlformats.org/officeDocument/2006/relationships/slideLayout" Target="../slideLayouts/slideLayout25.xml"/><Relationship Id="rId6" Type="http://schemas.openxmlformats.org/officeDocument/2006/relationships/hyperlink" Target="https://shift.tools/search/full-text?q=cev" TargetMode="External"/><Relationship Id="rId11" Type="http://schemas.openxmlformats.org/officeDocument/2006/relationships/image" Target="../media/image41.svg"/><Relationship Id="rId5" Type="http://schemas.openxmlformats.org/officeDocument/2006/relationships/hyperlink" Target="https://shift.tools/search/full-text?q=evl%20tool" TargetMode="External"/><Relationship Id="rId10" Type="http://schemas.openxmlformats.org/officeDocument/2006/relationships/image" Target="../media/image40.png"/><Relationship Id="rId4" Type="http://schemas.openxmlformats.org/officeDocument/2006/relationships/hyperlink" Target="https://shift.tools/search/full-text?q=tessa" TargetMode="External"/><Relationship Id="rId9" Type="http://schemas.openxmlformats.org/officeDocument/2006/relationships/image" Target="../media/image43.svg"/></Relationships>
</file>

<file path=ppt/slides/_rels/slide1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9.jpeg"/><Relationship Id="rId7" Type="http://schemas.openxmlformats.org/officeDocument/2006/relationships/image" Target="../media/image45.svg"/><Relationship Id="rId2" Type="http://schemas.openxmlformats.org/officeDocument/2006/relationships/notesSlide" Target="../notesSlides/notesSlide103.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191.jpeg"/><Relationship Id="rId4" Type="http://schemas.openxmlformats.org/officeDocument/2006/relationships/image" Target="../media/image190.jpeg"/><Relationship Id="rId9" Type="http://schemas.openxmlformats.org/officeDocument/2006/relationships/image" Target="../media/image49.svg"/></Relationships>
</file>

<file path=ppt/slides/_rels/slide12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44.png"/><Relationship Id="rId7"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25.xml"/><Relationship Id="rId6" Type="http://schemas.openxmlformats.org/officeDocument/2006/relationships/image" Target="../media/image49.svg"/><Relationship Id="rId5" Type="http://schemas.openxmlformats.org/officeDocument/2006/relationships/image" Target="../media/image51.png"/><Relationship Id="rId4" Type="http://schemas.openxmlformats.org/officeDocument/2006/relationships/image" Target="../media/image45.svg"/><Relationship Id="rId9" Type="http://schemas.openxmlformats.org/officeDocument/2006/relationships/image" Target="../media/image114.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25.xml"/><Relationship Id="rId5" Type="http://schemas.openxmlformats.org/officeDocument/2006/relationships/image" Target="../media/image123.svg"/><Relationship Id="rId4" Type="http://schemas.openxmlformats.org/officeDocument/2006/relationships/image" Target="../media/image122.png"/></Relationships>
</file>

<file path=ppt/slides/_rels/slide12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05.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4.tiff"/><Relationship Id="rId7" Type="http://schemas.openxmlformats.org/officeDocument/2006/relationships/image" Target="../media/image37.svg"/><Relationship Id="rId2" Type="http://schemas.openxmlformats.org/officeDocument/2006/relationships/image" Target="../media/image193.tiff"/><Relationship Id="rId1" Type="http://schemas.openxmlformats.org/officeDocument/2006/relationships/slideLayout" Target="../slideLayouts/slideLayout25.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45.svg"/></Relationships>
</file>

<file path=ppt/slides/_rels/slide131.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07.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133.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97.png"/><Relationship Id="rId1" Type="http://schemas.openxmlformats.org/officeDocument/2006/relationships/slideLayout" Target="../slideLayouts/slideLayout41.xml"/><Relationship Id="rId4" Type="http://schemas.openxmlformats.org/officeDocument/2006/relationships/image" Target="../media/image198.png"/></Relationships>
</file>

<file path=ppt/slides/_rels/slide134.xml.rels><?xml version="1.0" encoding="UTF-8" standalone="yes"?>
<Relationships xmlns="http://schemas.openxmlformats.org/package/2006/relationships"><Relationship Id="rId3" Type="http://schemas.openxmlformats.org/officeDocument/2006/relationships/hyperlink" Target="https://wevaluenature.eu/10-day-challange-signup" TargetMode="External"/><Relationship Id="rId2" Type="http://schemas.openxmlformats.org/officeDocument/2006/relationships/hyperlink" Target="https://wevaluenature.eu/article/announcing-new-train-trainer" TargetMode="External"/><Relationship Id="rId1" Type="http://schemas.openxmlformats.org/officeDocument/2006/relationships/slideLayout" Target="../slideLayouts/slideLayout41.xml"/><Relationship Id="rId4" Type="http://schemas.openxmlformats.org/officeDocument/2006/relationships/image" Target="../media/image199.jpeg"/></Relationships>
</file>

<file path=ppt/slides/_rels/slide13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8.xml"/><Relationship Id="rId1" Type="http://schemas.openxmlformats.org/officeDocument/2006/relationships/slideLayout" Target="../slideLayouts/slideLayout41.xml"/><Relationship Id="rId4" Type="http://schemas.openxmlformats.org/officeDocument/2006/relationships/image" Target="../media/image201.sv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8" Type="http://schemas.openxmlformats.org/officeDocument/2006/relationships/image" Target="../media/image207.svg"/><Relationship Id="rId13" Type="http://schemas.openxmlformats.org/officeDocument/2006/relationships/hyperlink" Target="https://docs.google.com/forms/d/e/1FAIpQLSeHLSgVPrFs1C2wicxkj1jiAGNqf7p0lZRUsQgROavqEshAog/viewform?usp=sf_link" TargetMode="External"/><Relationship Id="rId3" Type="http://schemas.openxmlformats.org/officeDocument/2006/relationships/image" Target="../media/image202.png"/><Relationship Id="rId7" Type="http://schemas.openxmlformats.org/officeDocument/2006/relationships/image" Target="../media/image206.png"/><Relationship Id="rId12" Type="http://schemas.openxmlformats.org/officeDocument/2006/relationships/image" Target="../media/image209.svg"/><Relationship Id="rId2" Type="http://schemas.openxmlformats.org/officeDocument/2006/relationships/notesSlide" Target="../notesSlides/notesSlide110.xml"/><Relationship Id="rId16" Type="http://schemas.openxmlformats.org/officeDocument/2006/relationships/hyperlink" Target="https://zoom.us/meeting/96406375773" TargetMode="External"/><Relationship Id="rId1" Type="http://schemas.openxmlformats.org/officeDocument/2006/relationships/slideLayout" Target="../slideLayouts/slideLayout41.xml"/><Relationship Id="rId6" Type="http://schemas.openxmlformats.org/officeDocument/2006/relationships/image" Target="../media/image205.svg"/><Relationship Id="rId11" Type="http://schemas.openxmlformats.org/officeDocument/2006/relationships/image" Target="../media/image208.png"/><Relationship Id="rId5" Type="http://schemas.openxmlformats.org/officeDocument/2006/relationships/image" Target="../media/image204.png"/><Relationship Id="rId15" Type="http://schemas.openxmlformats.org/officeDocument/2006/relationships/hyperlink" Target="https://zoom.us/meeting/99528907890" TargetMode="External"/><Relationship Id="rId10" Type="http://schemas.openxmlformats.org/officeDocument/2006/relationships/hyperlink" Target="https://www.linkedin.com/groups/8858463/" TargetMode="External"/><Relationship Id="rId4" Type="http://schemas.openxmlformats.org/officeDocument/2006/relationships/image" Target="../media/image203.svg"/><Relationship Id="rId9" Type="http://schemas.openxmlformats.org/officeDocument/2006/relationships/hyperlink" Target="https://wevaluenature.eu/" TargetMode="External"/><Relationship Id="rId14" Type="http://schemas.openxmlformats.org/officeDocument/2006/relationships/hyperlink" Target="https://wbcsd.zoom.us/meeting/register/tJwscOmqqTwvGNENXQZdm8Xy05U6x8oo4R6R"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1.xml"/><Relationship Id="rId1" Type="http://schemas.openxmlformats.org/officeDocument/2006/relationships/slideLayout" Target="../slideLayouts/slideLayout41.xml"/><Relationship Id="rId4" Type="http://schemas.openxmlformats.org/officeDocument/2006/relationships/image" Target="../media/image211.svg"/></Relationships>
</file>

<file path=ppt/slides/_rels/slide13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61.png"/><Relationship Id="rId4" Type="http://schemas.openxmlformats.org/officeDocument/2006/relationships/image" Target="../media/image60.sv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63.jpeg"/><Relationship Id="rId5" Type="http://schemas.openxmlformats.org/officeDocument/2006/relationships/image" Target="../media/image58.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hyperlink" Target="https://events.wbcsd.org/virtual-meetings/" TargetMode="Externa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hyperlink" Target="https://www.littleblueresearch.com/"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diagramLayout" Target="../diagrams/layout1.xml"/><Relationship Id="rId7" Type="http://schemas.openxmlformats.org/officeDocument/2006/relationships/image" Target="../media/image67.png"/><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hyperlink" Target="https://wevaluenature.eu/article/natural-capital-journey"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evaluenature.eu/article/natural-capital-journey" TargetMode="External"/><Relationship Id="rId2" Type="http://schemas.openxmlformats.org/officeDocument/2006/relationships/hyperlink" Target="https://wevaluenature.eu/sites/default/files/2020-02/WeValueNature-Attribution_slides.pptx" TargetMode="External"/><Relationship Id="rId1" Type="http://schemas.openxmlformats.org/officeDocument/2006/relationships/slideLayout" Target="../slideLayouts/slideLayout4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hyperlink" Target="https://wevaluenature.eu/digital-media-library" TargetMode="External"/><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hyperlink" Target="mailto:Training@wevaluenature.eu" TargetMode="Externa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74.png"/><Relationship Id="rId4" Type="http://schemas.openxmlformats.org/officeDocument/2006/relationships/hyperlink" Target="https://wevaluenature.eu/training-resourc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evaluenature.eu/digital-media-librar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8" Type="http://schemas.openxmlformats.org/officeDocument/2006/relationships/hyperlink" Target="https://naturalcapitalcoalition.org/teebagrifood/" TargetMode="External"/><Relationship Id="rId3" Type="http://schemas.openxmlformats.org/officeDocument/2006/relationships/hyperlink" Target="https://www.cdsb.net/what-we-do/nature-related-financial-disclosures/water-related-disclosures#:~:text=The%20CDSB%20Framework%20application%20guidance%20for%20water%2Drelated%20disclosures%20comes,reports%20across%20Europe%20and%20beyond." TargetMode="External"/><Relationship Id="rId7" Type="http://schemas.openxmlformats.org/officeDocument/2006/relationships/hyperlink" Target="https://www.iucn.org/theme/nature-based-solutions/resources/iucn-global-standard-nbs" TargetMode="External"/><Relationship Id="rId12" Type="http://schemas.openxmlformats.org/officeDocument/2006/relationships/hyperlink" Target="https://standardsdevelopment.bsigroup.com/projects/2019-02487#/section" TargetMode="External"/><Relationship Id="rId2" Type="http://schemas.openxmlformats.org/officeDocument/2006/relationships/hyperlink" Target="https://tnfd.info/" TargetMode="External"/><Relationship Id="rId1" Type="http://schemas.openxmlformats.org/officeDocument/2006/relationships/slideLayout" Target="../slideLayouts/slideLayout25.xml"/><Relationship Id="rId6" Type="http://schemas.openxmlformats.org/officeDocument/2006/relationships/hyperlink" Target="https://capitalscoalition.org/wp-content/uploads/2020/10/Principles-of-Integrated-Capitals_Consultation-Draft-20201015-1.pdf" TargetMode="External"/><Relationship Id="rId11" Type="http://schemas.openxmlformats.org/officeDocument/2006/relationships/hyperlink" Target="https://www.businessfornature.org/news/read-our-business-guide-to-the-united-nations-convention-on-biological-diversity-cbd" TargetMode="External"/><Relationship Id="rId5" Type="http://schemas.openxmlformats.org/officeDocument/2006/relationships/hyperlink" Target="https://integratedreporting.org/news/joint-statement-working-together-towards-comprehensive-corporate-reporting/#:~:text=The%20joint%20statement%20calls%20for,vision%20that%20is%20set%20out." TargetMode="External"/><Relationship Id="rId10" Type="http://schemas.openxmlformats.org/officeDocument/2006/relationships/hyperlink" Target="https://www.cbd.int/conferences/post2020" TargetMode="External"/><Relationship Id="rId4" Type="http://schemas.openxmlformats.org/officeDocument/2006/relationships/hyperlink" Target="https://sciencebasedtargets.org/" TargetMode="External"/><Relationship Id="rId9" Type="http://schemas.openxmlformats.org/officeDocument/2006/relationships/hyperlink" Target="https://www.iucn.org/sites/dev/files/content/documents/draft_guidelines_planning_and_monitoring_biodiversity_corporate_performance_30july.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43.svg"/></Relationships>
</file>

<file path=ppt/slides/_rels/slide3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hyperlink" Target="https://www.youtube.com/watch?v=IyL272Q1N0s" TargetMode="External"/><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hyperlink" Target="https://wevaluenature.eu/node/103" TargetMode="External"/><Relationship Id="rId5" Type="http://schemas.openxmlformats.org/officeDocument/2006/relationships/hyperlink" Target="https://www.youtube.com/watch?v=sj2Nqu8Gu0Q" TargetMode="External"/><Relationship Id="rId4" Type="http://schemas.openxmlformats.org/officeDocument/2006/relationships/hyperlink" Target="https://www.youtube.com/watch?v=UXZhlJyuw8A"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83.tiff"/><Relationship Id="rId7" Type="http://schemas.openxmlformats.org/officeDocument/2006/relationships/image" Target="../media/image38.png"/><Relationship Id="rId12" Type="http://schemas.openxmlformats.org/officeDocument/2006/relationships/image" Target="../media/image53.svg"/><Relationship Id="rId2" Type="http://schemas.openxmlformats.org/officeDocument/2006/relationships/image" Target="../media/image82.tiff"/><Relationship Id="rId1" Type="http://schemas.openxmlformats.org/officeDocument/2006/relationships/slideLayout" Target="../slideLayouts/slideLayout25.xml"/><Relationship Id="rId6" Type="http://schemas.openxmlformats.org/officeDocument/2006/relationships/image" Target="../media/image37.svg"/><Relationship Id="rId11" Type="http://schemas.openxmlformats.org/officeDocument/2006/relationships/image" Target="../media/image5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84.tiff"/><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83.tiff"/><Relationship Id="rId7" Type="http://schemas.openxmlformats.org/officeDocument/2006/relationships/image" Target="../media/image38.png"/><Relationship Id="rId2" Type="http://schemas.openxmlformats.org/officeDocument/2006/relationships/image" Target="../media/image82.tiff"/><Relationship Id="rId1" Type="http://schemas.openxmlformats.org/officeDocument/2006/relationships/slideLayout" Target="../slideLayouts/slideLayout25.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84.tiff"/><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svg"/></Relationships>
</file>

<file path=ppt/slides/_rels/slide4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7.tiff"/><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8.tiff"/></Relationships>
</file>

<file path=ppt/slides/_rels/slide4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9.jpeg"/><Relationship Id="rId7"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https://naturalcapitalcoalition.org/natural-capital-protoco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41.svg"/><Relationship Id="rId3" Type="http://schemas.openxmlformats.org/officeDocument/2006/relationships/image" Target="../media/image90.png"/><Relationship Id="rId7" Type="http://schemas.openxmlformats.org/officeDocument/2006/relationships/image" Target="../media/image92.png"/><Relationship Id="rId12"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hyperlink" Target="https://naturalcapitalcoalition.org/wp-content/uploads/2016/07/NCC_Primer_WEB_2016-07-08.pdf" TargetMode="External"/><Relationship Id="rId11" Type="http://schemas.openxmlformats.org/officeDocument/2006/relationships/image" Target="../media/image95.png"/><Relationship Id="rId5" Type="http://schemas.openxmlformats.org/officeDocument/2006/relationships/hyperlink" Target="https://naturalcapitalcoalition.org/natural-capital-protocol/" TargetMode="External"/><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hyperlink" Target="https://social-human-capital.org/wp-content/uploads/2020/01/Social-Human-Capital-Protocol_26.02.19.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41.sv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5.sv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45.sv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6.jpeg"/><Relationship Id="rId17" Type="http://schemas.openxmlformats.org/officeDocument/2006/relationships/image" Target="../media/image44.png"/><Relationship Id="rId2" Type="http://schemas.openxmlformats.org/officeDocument/2006/relationships/notesSlide" Target="../notesSlides/notesSlide39.xml"/><Relationship Id="rId16" Type="http://schemas.openxmlformats.org/officeDocument/2006/relationships/image" Target="../media/image41.svg"/><Relationship Id="rId1" Type="http://schemas.openxmlformats.org/officeDocument/2006/relationships/slideLayout" Target="../slideLayouts/slideLayout30.xml"/><Relationship Id="rId6" Type="http://schemas.microsoft.com/office/2007/relationships/hdphoto" Target="../media/hdphoto2.wdp"/><Relationship Id="rId11" Type="http://schemas.openxmlformats.org/officeDocument/2006/relationships/image" Target="../media/image105.jpeg"/><Relationship Id="rId5" Type="http://schemas.openxmlformats.org/officeDocument/2006/relationships/image" Target="../media/image100.png"/><Relationship Id="rId15" Type="http://schemas.openxmlformats.org/officeDocument/2006/relationships/image" Target="../media/image40.png"/><Relationship Id="rId10" Type="http://schemas.openxmlformats.org/officeDocument/2006/relationships/image" Target="../media/image104.jpeg"/><Relationship Id="rId4" Type="http://schemas.openxmlformats.org/officeDocument/2006/relationships/image" Target="../media/image99.jpeg"/><Relationship Id="rId9" Type="http://schemas.openxmlformats.org/officeDocument/2006/relationships/image" Target="../media/image103.png"/><Relationship Id="rId14" Type="http://schemas.openxmlformats.org/officeDocument/2006/relationships/image" Target="../media/image108.png"/></Relationships>
</file>

<file path=ppt/slides/_rels/slide4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9.png"/><Relationship Id="rId7" Type="http://schemas.openxmlformats.org/officeDocument/2006/relationships/image" Target="../media/image39.sv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38.png"/><Relationship Id="rId11" Type="http://schemas.openxmlformats.org/officeDocument/2006/relationships/image" Target="../media/image35.svg"/><Relationship Id="rId5" Type="http://schemas.openxmlformats.org/officeDocument/2006/relationships/image" Target="../media/image37.svg"/><Relationship Id="rId10"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41.svg"/></Relationships>
</file>

<file path=ppt/slides/_rels/slide4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09.png"/><Relationship Id="rId7" Type="http://schemas.openxmlformats.org/officeDocument/2006/relationships/image" Target="../media/image38.png"/><Relationship Id="rId12" Type="http://schemas.openxmlformats.org/officeDocument/2006/relationships/image" Target="../media/image35.sv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37.svg"/><Relationship Id="rId11" Type="http://schemas.openxmlformats.org/officeDocument/2006/relationships/image" Target="../media/image34.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110.pn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49.svg"/><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5.sv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12.jpeg"/><Relationship Id="rId7"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hyperlink" Target="https://naturalcapitalcoalition.org/natural-capital-protocol/" TargetMode="External"/><Relationship Id="rId5" Type="http://schemas.openxmlformats.org/officeDocument/2006/relationships/image" Target="../media/image114.jpeg"/><Relationship Id="rId10" Type="http://schemas.openxmlformats.org/officeDocument/2006/relationships/image" Target="../media/image49.svg"/><Relationship Id="rId4" Type="http://schemas.openxmlformats.org/officeDocument/2006/relationships/image" Target="../media/image113.jpeg"/><Relationship Id="rId9" Type="http://schemas.openxmlformats.org/officeDocument/2006/relationships/image" Target="../media/image48.png"/></Relationships>
</file>

<file path=ppt/slides/_rels/slide5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naturalcapitalcoalition.org/natural-capital-protocol/" TargetMode="External"/><Relationship Id="rId7" Type="http://schemas.openxmlformats.org/officeDocument/2006/relationships/image" Target="../media/image35.svg"/><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1.svg"/></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43.svg"/><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115.png"/><Relationship Id="rId4" Type="http://schemas.openxmlformats.org/officeDocument/2006/relationships/chart" Target="../charts/char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6.tiff"/><Relationship Id="rId7" Type="http://schemas.openxmlformats.org/officeDocument/2006/relationships/hyperlink" Target="https://naturalcapitalcoalition.org/tag/database/" TargetMode="External"/><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17.tiff"/></Relationships>
</file>

<file path=ppt/slides/_rels/slide5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16.tiff"/><Relationship Id="rId7" Type="http://schemas.openxmlformats.org/officeDocument/2006/relationships/hyperlink" Target="https://naturalcapitalcoalition.org/tag/database/" TargetMode="External"/><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17.tiff"/><Relationship Id="rId9" Type="http://schemas.openxmlformats.org/officeDocument/2006/relationships/image" Target="../media/image53.sv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35.svg"/></Relationships>
</file>

<file path=ppt/slides/_rels/slide58.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19.tiff"/></Relationships>
</file>

<file path=ppt/slides/_rels/slide59.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25.xml"/><Relationship Id="rId5" Type="http://schemas.openxmlformats.org/officeDocument/2006/relationships/image" Target="../media/image123.sv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1.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126.tiff"/><Relationship Id="rId3" Type="http://schemas.openxmlformats.org/officeDocument/2006/relationships/hyperlink" Target="https://eur03.safelinks.protection.outlook.com/?url=https%3A%2F%2Fwww.haagendazs.us%2Fsave-the-honey-bees&amp;data=02%7C01%7CBonga%40wbcsd.org%7C064df63d7c864c7d94d008d829aecf88%7C0a4366413742468781073a60c81e1317%7C0%7C0%7C637305178089653175&amp;sdata=AFdxL8v4q0nuRP2NF%2B16tf6CZYBPRyyg2OA0O4wPStA%3D&amp;reserved=0" TargetMode="External"/><Relationship Id="rId7" Type="http://schemas.openxmlformats.org/officeDocument/2006/relationships/image" Target="../media/image125.tiff"/><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hyperlink" Target="https://eur03.safelinks.protection.outlook.com/?url=https%3A%2F%2Fvimeo.com%2F104360868&amp;data=02%7C01%7CBonga%40wbcsd.org%7C064df63d7c864c7d94d008d829aecf88%7C0a4366413742468781073a60c81e1317%7C0%7C0%7C637305178089673083&amp;sdata=uAT2GmhRH16sgOn8CGVr30KKCQv53q2UXBwqO6SE8l4%3D&amp;reserved=0" TargetMode="External"/><Relationship Id="rId5" Type="http://schemas.openxmlformats.org/officeDocument/2006/relationships/hyperlink" Target="https://www.youtube.com/watch?v=qtgm-3EQOU4" TargetMode="External"/><Relationship Id="rId10" Type="http://schemas.openxmlformats.org/officeDocument/2006/relationships/image" Target="../media/image43.svg"/><Relationship Id="rId4" Type="http://schemas.openxmlformats.org/officeDocument/2006/relationships/hyperlink" Target="https://eur03.safelinks.protection.outlook.com/?url=https%3A%2F%2Fwww.nestleusa.com%2Fmedia%2Fpressreleases%2Fhaagen-dazs-virtual-reality-honey-bee-experience-vr-for-impact-program&amp;data=02%7C01%7CBonga%40wbcsd.org%7C064df63d7c864c7d94d008d829aecf88%7C0a4366413742468781073a60c81e1317%7C0%7C0%7C637305178089663133&amp;sdata=JZ9RhrRgLxo9EQYbsGYipJ1dy2kD6lSAo6d9kCMWEjQ%3D&amp;reserved=0" TargetMode="External"/><Relationship Id="rId9" Type="http://schemas.openxmlformats.org/officeDocument/2006/relationships/image" Target="../media/image42.png"/></Relationships>
</file>

<file path=ppt/slides/_rels/slide6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27.png"/><Relationship Id="rId7"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https://naturalcapitalcoalition.org/natural-capital-protoco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29.png"/><Relationship Id="rId2" Type="http://schemas.openxmlformats.org/officeDocument/2006/relationships/image" Target="../media/image128.tiff"/><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5.svg"/></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hyperlink" Target="https://naturalcapitalcoalition.org/natural-capital-protoco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41.svg"/><Relationship Id="rId2" Type="http://schemas.openxmlformats.org/officeDocument/2006/relationships/image" Target="../media/image131.tiff"/><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5.sv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9.png"/><Relationship Id="rId7" Type="http://schemas.openxmlformats.org/officeDocument/2006/relationships/image" Target="../media/image39.svg"/><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6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6.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hyperlink" Target="https://sostenibilidad.argos.co/en/Value-Added-Statement-to-Society-VAS" TargetMode="Externa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hyperlink" Target="https://sostenibilidad.argos.co/en/Value-Added-Statement-to-Society-VAS" TargetMode="External"/><Relationship Id="rId7"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34.jpeg"/></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image" Target="../media/image136.tiff"/><Relationship Id="rId5" Type="http://schemas.openxmlformats.org/officeDocument/2006/relationships/image" Target="../media/image135.tiff"/><Relationship Id="rId4" Type="http://schemas.openxmlformats.org/officeDocument/2006/relationships/image" Target="../media/image43.svg"/></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0.xml"/><Relationship Id="rId1" Type="http://schemas.openxmlformats.org/officeDocument/2006/relationships/slideLayout" Target="../slideLayouts/slideLayout25.xml"/><Relationship Id="rId5" Type="http://schemas.openxmlformats.org/officeDocument/2006/relationships/image" Target="../media/image37.sv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1.xml"/><Relationship Id="rId1" Type="http://schemas.openxmlformats.org/officeDocument/2006/relationships/slideLayout" Target="../slideLayouts/slideLayout25.xml"/><Relationship Id="rId5" Type="http://schemas.openxmlformats.org/officeDocument/2006/relationships/image" Target="../media/image39.svg"/><Relationship Id="rId4"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3.svg"/></Relationships>
</file>

<file path=ppt/slides/_rels/slide7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3.svg"/></Relationships>
</file>

<file path=ppt/slides/_rels/slide76.xml.rels><?xml version="1.0" encoding="UTF-8" standalone="yes"?>
<Relationships xmlns="http://schemas.openxmlformats.org/package/2006/relationships"><Relationship Id="rId3" Type="http://schemas.openxmlformats.org/officeDocument/2006/relationships/hyperlink" Target="https://sostenibilidad.argos.co/en/Value-Added-Statement-to-Society-VAS" TargetMode="Externa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38.jpeg"/></Relationships>
</file>

<file path=ppt/slides/_rels/slide7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0.png"/><Relationship Id="rId7" Type="http://schemas.openxmlformats.org/officeDocument/2006/relationships/image" Target="../media/image39.svg"/><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3.svg"/></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hyperlink" Target="https://www.wbcsd.org/Programs/Redefining-Value/Business-Decision-Making/Assess-and-Manage-Performance/Measuring-and-valuing-impact-business-examples?page=2" TargetMode="External"/><Relationship Id="rId2" Type="http://schemas.openxmlformats.org/officeDocument/2006/relationships/image" Target="../media/image139.png"/><Relationship Id="rId1" Type="http://schemas.openxmlformats.org/officeDocument/2006/relationships/slideLayout" Target="../slideLayouts/slideLayout25.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hyperlink" Target="https://naturalcapitalcoalition.org/category/protocol-case-studies/"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hyperlink" Target="https://wevaluenature.eu/natural-capital-stories" TargetMode="External"/><Relationship Id="rId1" Type="http://schemas.openxmlformats.org/officeDocument/2006/relationships/slideLayout" Target="../slideLayouts/slideLayout25.xml"/><Relationship Id="rId6" Type="http://schemas.openxmlformats.org/officeDocument/2006/relationships/image" Target="../media/image143.png"/><Relationship Id="rId5" Type="http://schemas.openxmlformats.org/officeDocument/2006/relationships/hyperlink" Target="https://www.naturalinfrastructureforbusiness.org/case-studies/" TargetMode="External"/><Relationship Id="rId4" Type="http://schemas.openxmlformats.org/officeDocument/2006/relationships/image" Target="../media/image142.svg"/><Relationship Id="rId9" Type="http://schemas.openxmlformats.org/officeDocument/2006/relationships/image" Target="../media/image14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hyperlink" Target="https://naturalcapitalcoalition.org/wp-content/uploads/2016/07/NCC_Primer_WEB_2016-07-08.pdf" TargetMode="External"/><Relationship Id="rId5" Type="http://schemas.openxmlformats.org/officeDocument/2006/relationships/hyperlink" Target="https://naturalcapitalcoalition.org/natural-capital-protocol/" TargetMode="Externa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25.xml"/><Relationship Id="rId4" Type="http://schemas.openxmlformats.org/officeDocument/2006/relationships/image" Target="../media/image53.sv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8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3.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image" Target="../media/image49.svg"/><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5.svg"/><Relationship Id="rId4" Type="http://schemas.openxmlformats.org/officeDocument/2006/relationships/image" Target="../media/image44.png"/></Relationships>
</file>

<file path=ppt/slides/_rels/slide8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47.svg"/><Relationship Id="rId1" Type="http://schemas.openxmlformats.org/officeDocument/2006/relationships/slideLayout" Target="../slideLayouts/slideLayout25.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8.xml"/><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39.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png"/></Relationships>
</file>

<file path=ppt/slides/_rels/slide9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image" Target="../media/image49.svg"/><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5.svg"/><Relationship Id="rId4" Type="http://schemas.openxmlformats.org/officeDocument/2006/relationships/image" Target="../media/image44.png"/></Relationships>
</file>

<file path=ppt/slides/_rels/slide9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image" Target="../media/image49.svg"/><Relationship Id="rId2" Type="http://schemas.openxmlformats.org/officeDocument/2006/relationships/notesSlide" Target="../notesSlides/notesSlide76.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5.svg"/><Relationship Id="rId4" Type="http://schemas.openxmlformats.org/officeDocument/2006/relationships/image" Target="../media/image44.png"/></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25.xml"/><Relationship Id="rId4" Type="http://schemas.openxmlformats.org/officeDocument/2006/relationships/comments" Target="../comments/commen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hyperlink" Target="https://group.hugoboss.com/fileadmin/media/pdf/sustainability/2017-05-31_2nd_White_Paper_EIV.pdf" TargetMode="External"/><Relationship Id="rId7" Type="http://schemas.openxmlformats.org/officeDocument/2006/relationships/image" Target="../media/image43.svg"/><Relationship Id="rId2" Type="http://schemas.openxmlformats.org/officeDocument/2006/relationships/notesSlide" Target="../notesSlides/notesSlide79.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163.png"/><Relationship Id="rId4" Type="http://schemas.openxmlformats.org/officeDocument/2006/relationships/image" Target="../media/image162.jpeg"/></Relationships>
</file>

<file path=ppt/slides/_rels/slide9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55E0605-A6F9-43E3-B1CB-BA2FB64170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50704" y="1362447"/>
            <a:ext cx="9041296" cy="549039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12" name="Title 1">
            <a:extLst>
              <a:ext uri="{FF2B5EF4-FFF2-40B4-BE49-F238E27FC236}">
                <a16:creationId xmlns:a16="http://schemas.microsoft.com/office/drawing/2014/main" id="{E0153B32-712B-4F27-8BDA-C0FDBA892F62}"/>
              </a:ext>
            </a:extLst>
          </p:cNvPr>
          <p:cNvSpPr>
            <a:spLocks noGrp="1"/>
          </p:cNvSpPr>
          <p:nvPr>
            <p:ph type="ctrTitle"/>
          </p:nvPr>
        </p:nvSpPr>
        <p:spPr>
          <a:xfrm>
            <a:off x="162188" y="2057508"/>
            <a:ext cx="4808646" cy="1371492"/>
          </a:xfrm>
        </p:spPr>
        <p:txBody>
          <a:bodyPr>
            <a:normAutofit/>
          </a:bodyPr>
          <a:lstStyle/>
          <a:p>
            <a:r>
              <a:rPr lang="en-GB" sz="4000" dirty="0">
                <a:solidFill>
                  <a:schemeClr val="tx1">
                    <a:lumMod val="65000"/>
                    <a:lumOff val="35000"/>
                  </a:schemeClr>
                </a:solidFill>
              </a:rPr>
              <a:t>We Value Nature</a:t>
            </a:r>
          </a:p>
        </p:txBody>
      </p:sp>
      <p:sp>
        <p:nvSpPr>
          <p:cNvPr id="13" name="Subtitle 2">
            <a:extLst>
              <a:ext uri="{FF2B5EF4-FFF2-40B4-BE49-F238E27FC236}">
                <a16:creationId xmlns:a16="http://schemas.microsoft.com/office/drawing/2014/main" id="{F3E77751-AD0C-4378-9B8E-6FD1F7219BAC}"/>
              </a:ext>
            </a:extLst>
          </p:cNvPr>
          <p:cNvSpPr>
            <a:spLocks noGrp="1"/>
          </p:cNvSpPr>
          <p:nvPr>
            <p:ph type="subTitle" idx="1"/>
          </p:nvPr>
        </p:nvSpPr>
        <p:spPr>
          <a:xfrm>
            <a:off x="414165" y="5402727"/>
            <a:ext cx="4170900" cy="982411"/>
          </a:xfrm>
        </p:spPr>
        <p:txBody>
          <a:bodyPr>
            <a:normAutofit/>
          </a:bodyPr>
          <a:lstStyle/>
          <a:p>
            <a:pPr algn="l"/>
            <a:r>
              <a:rPr lang="en-GB" b="1" dirty="0"/>
              <a:t>7 December 2020 </a:t>
            </a:r>
            <a:endParaRPr lang="en-GB" b="1" dirty="0">
              <a:highlight>
                <a:srgbClr val="FFFF00"/>
              </a:highlight>
            </a:endParaRPr>
          </a:p>
        </p:txBody>
      </p:sp>
      <p:sp>
        <p:nvSpPr>
          <p:cNvPr id="8" name="Slide Number Placeholder 7">
            <a:extLst>
              <a:ext uri="{FF2B5EF4-FFF2-40B4-BE49-F238E27FC236}">
                <a16:creationId xmlns:a16="http://schemas.microsoft.com/office/drawing/2014/main" id="{3769CECF-6584-5047-8D9B-FB5292F797D4}"/>
              </a:ext>
            </a:extLst>
          </p:cNvPr>
          <p:cNvSpPr>
            <a:spLocks noGrp="1"/>
          </p:cNvSpPr>
          <p:nvPr>
            <p:ph type="sldNum" sz="quarter" idx="4294967295"/>
          </p:nvPr>
        </p:nvSpPr>
        <p:spPr>
          <a:xfrm>
            <a:off x="9448800" y="6356350"/>
            <a:ext cx="2743200" cy="365125"/>
          </a:xfrm>
          <a:prstGeom prst="rect">
            <a:avLst/>
          </a:prstGeom>
        </p:spPr>
        <p:txBody>
          <a:bodyPr/>
          <a:lstStyle/>
          <a:p>
            <a:fld id="{971CEC84-1649-40CE-BFF6-7286506FEA08}" type="slidenum">
              <a:rPr lang="en-GB" smtClean="0"/>
              <a:pPr/>
              <a:t>1</a:t>
            </a:fld>
            <a:endParaRPr lang="en-GB"/>
          </a:p>
        </p:txBody>
      </p:sp>
      <p:sp>
        <p:nvSpPr>
          <p:cNvPr id="14" name="Subtitle 2">
            <a:extLst>
              <a:ext uri="{FF2B5EF4-FFF2-40B4-BE49-F238E27FC236}">
                <a16:creationId xmlns:a16="http://schemas.microsoft.com/office/drawing/2014/main" id="{234D3BFB-F383-4E5F-A77C-60DD5F800662}"/>
              </a:ext>
            </a:extLst>
          </p:cNvPr>
          <p:cNvSpPr txBox="1">
            <a:spLocks/>
          </p:cNvSpPr>
          <p:nvPr/>
        </p:nvSpPr>
        <p:spPr>
          <a:xfrm>
            <a:off x="162187" y="3730117"/>
            <a:ext cx="4674855" cy="1371492"/>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sz="3300" b="1" dirty="0">
                <a:solidFill>
                  <a:srgbClr val="23BAED"/>
                </a:solidFill>
              </a:rPr>
              <a:t>Train-the-trainer on scoping a natural capital assessment</a:t>
            </a:r>
          </a:p>
        </p:txBody>
      </p:sp>
    </p:spTree>
    <p:extLst>
      <p:ext uri="{BB962C8B-B14F-4D97-AF65-F5344CB8AC3E}">
        <p14:creationId xmlns:p14="http://schemas.microsoft.com/office/powerpoint/2010/main" val="230591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F6A-7F09-1645-A65F-9C2FDABCD382}"/>
              </a:ext>
            </a:extLst>
          </p:cNvPr>
          <p:cNvSpPr>
            <a:spLocks noGrp="1"/>
          </p:cNvSpPr>
          <p:nvPr>
            <p:ph type="title"/>
          </p:nvPr>
        </p:nvSpPr>
        <p:spPr/>
        <p:txBody>
          <a:bodyPr/>
          <a:lstStyle/>
          <a:p>
            <a:r>
              <a:rPr lang="en-US"/>
              <a:t>Legend </a:t>
            </a:r>
          </a:p>
        </p:txBody>
      </p:sp>
      <p:sp>
        <p:nvSpPr>
          <p:cNvPr id="3" name="Content Placeholder 2">
            <a:extLst>
              <a:ext uri="{FF2B5EF4-FFF2-40B4-BE49-F238E27FC236}">
                <a16:creationId xmlns:a16="http://schemas.microsoft.com/office/drawing/2014/main" id="{26C74FDC-0E03-7F45-9F57-BFFED5910572}"/>
              </a:ext>
            </a:extLst>
          </p:cNvPr>
          <p:cNvSpPr>
            <a:spLocks noGrp="1"/>
          </p:cNvSpPr>
          <p:nvPr>
            <p:ph idx="1"/>
          </p:nvPr>
        </p:nvSpPr>
        <p:spPr>
          <a:xfrm>
            <a:off x="1685794" y="1385554"/>
            <a:ext cx="4410205" cy="4351338"/>
          </a:xfrm>
        </p:spPr>
        <p:txBody>
          <a:bodyPr>
            <a:normAutofit/>
          </a:bodyPr>
          <a:lstStyle/>
          <a:p>
            <a:r>
              <a:rPr lang="en-US" sz="1800" dirty="0"/>
              <a:t>Edit the content depending on the </a:t>
            </a:r>
            <a:r>
              <a:rPr lang="en-US" sz="1800" dirty="0">
                <a:solidFill>
                  <a:srgbClr val="23BAED"/>
                </a:solidFill>
              </a:rPr>
              <a:t>timings</a:t>
            </a:r>
          </a:p>
          <a:p>
            <a:endParaRPr lang="en-US" sz="1800" dirty="0"/>
          </a:p>
          <a:p>
            <a:r>
              <a:rPr lang="en-US" sz="1800" dirty="0"/>
              <a:t>Deliver the content in a way that is suited for </a:t>
            </a:r>
            <a:r>
              <a:rPr lang="en-US" sz="1800" dirty="0">
                <a:solidFill>
                  <a:srgbClr val="23BAED"/>
                </a:solidFill>
              </a:rPr>
              <a:t>in-person training</a:t>
            </a:r>
          </a:p>
          <a:p>
            <a:pPr marL="0" indent="0">
              <a:buNone/>
            </a:pPr>
            <a:endParaRPr lang="en-US" sz="1800" dirty="0"/>
          </a:p>
          <a:p>
            <a:r>
              <a:rPr lang="en-US" sz="1800" dirty="0"/>
              <a:t>Deliver the content in a way that is suited for </a:t>
            </a:r>
            <a:r>
              <a:rPr lang="en-US" sz="1800" dirty="0">
                <a:solidFill>
                  <a:srgbClr val="23BAED"/>
                </a:solidFill>
              </a:rPr>
              <a:t>virtual training</a:t>
            </a:r>
          </a:p>
          <a:p>
            <a:endParaRPr lang="en-US" sz="1800" dirty="0"/>
          </a:p>
          <a:p>
            <a:r>
              <a:rPr lang="en-US" sz="1800" dirty="0"/>
              <a:t>Edit the content based on the </a:t>
            </a:r>
            <a:r>
              <a:rPr lang="en-US" sz="1800" dirty="0">
                <a:solidFill>
                  <a:srgbClr val="23BAED"/>
                </a:solidFill>
              </a:rPr>
              <a:t>audience background </a:t>
            </a:r>
            <a:r>
              <a:rPr lang="en-US" sz="1800" dirty="0"/>
              <a:t>(e.g. experience, knowledge, sector)</a:t>
            </a:r>
          </a:p>
          <a:p>
            <a:endParaRPr lang="en-US" sz="1800" dirty="0"/>
          </a:p>
          <a:p>
            <a:endParaRPr lang="en-US" sz="1800" dirty="0"/>
          </a:p>
          <a:p>
            <a:endParaRPr lang="en-US" dirty="0"/>
          </a:p>
        </p:txBody>
      </p:sp>
      <p:sp>
        <p:nvSpPr>
          <p:cNvPr id="4" name="Slide Number Placeholder 3">
            <a:extLst>
              <a:ext uri="{FF2B5EF4-FFF2-40B4-BE49-F238E27FC236}">
                <a16:creationId xmlns:a16="http://schemas.microsoft.com/office/drawing/2014/main" id="{D0097A96-F723-884C-9ED9-120C334FF851}"/>
              </a:ext>
            </a:extLst>
          </p:cNvPr>
          <p:cNvSpPr>
            <a:spLocks noGrp="1"/>
          </p:cNvSpPr>
          <p:nvPr>
            <p:ph type="sldNum" sz="quarter" idx="12"/>
          </p:nvPr>
        </p:nvSpPr>
        <p:spPr/>
        <p:txBody>
          <a:bodyPr/>
          <a:lstStyle/>
          <a:p>
            <a:fld id="{971CEC84-1649-40CE-BFF6-7286506FEA08}" type="slidenum">
              <a:rPr lang="en-GB" smtClean="0"/>
              <a:pPr/>
              <a:t>10</a:t>
            </a:fld>
            <a:endParaRPr lang="en-GB" dirty="0"/>
          </a:p>
        </p:txBody>
      </p:sp>
      <p:pic>
        <p:nvPicPr>
          <p:cNvPr id="5" name="Graphic 4" descr="Hourglass Full">
            <a:extLst>
              <a:ext uri="{FF2B5EF4-FFF2-40B4-BE49-F238E27FC236}">
                <a16:creationId xmlns:a16="http://schemas.microsoft.com/office/drawing/2014/main" id="{7401547C-8D43-2D4E-B5DC-C8429487FE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5380" y="1327407"/>
            <a:ext cx="664942" cy="664942"/>
          </a:xfrm>
          <a:prstGeom prst="rect">
            <a:avLst/>
          </a:prstGeom>
        </p:spPr>
      </p:pic>
      <p:pic>
        <p:nvPicPr>
          <p:cNvPr id="6" name="Graphic 5" descr="Online meeting">
            <a:extLst>
              <a:ext uri="{FF2B5EF4-FFF2-40B4-BE49-F238E27FC236}">
                <a16:creationId xmlns:a16="http://schemas.microsoft.com/office/drawing/2014/main" id="{504B0317-633D-EB49-9432-D9823DCEACA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1626" y="3247158"/>
            <a:ext cx="914400" cy="914400"/>
          </a:xfrm>
          <a:prstGeom prst="rect">
            <a:avLst/>
          </a:prstGeom>
        </p:spPr>
      </p:pic>
      <p:pic>
        <p:nvPicPr>
          <p:cNvPr id="7" name="Graphic 6" descr="Employee badge">
            <a:extLst>
              <a:ext uri="{FF2B5EF4-FFF2-40B4-BE49-F238E27FC236}">
                <a16:creationId xmlns:a16="http://schemas.microsoft.com/office/drawing/2014/main" id="{A22B611E-6552-6F4F-A94D-5AF9490317C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3421" y="2180808"/>
            <a:ext cx="914400" cy="914400"/>
          </a:xfrm>
          <a:prstGeom prst="rect">
            <a:avLst/>
          </a:prstGeom>
        </p:spPr>
      </p:pic>
      <p:pic>
        <p:nvPicPr>
          <p:cNvPr id="8" name="Graphic 7" descr="Target Audience">
            <a:extLst>
              <a:ext uri="{FF2B5EF4-FFF2-40B4-BE49-F238E27FC236}">
                <a16:creationId xmlns:a16="http://schemas.microsoft.com/office/drawing/2014/main" id="{5C3EB554-DB34-4743-B345-7D8F5410066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41626" y="4252226"/>
            <a:ext cx="914400" cy="914400"/>
          </a:xfrm>
          <a:prstGeom prst="rect">
            <a:avLst/>
          </a:prstGeom>
        </p:spPr>
      </p:pic>
      <p:pic>
        <p:nvPicPr>
          <p:cNvPr id="9" name="Graphic 8" descr="Treasure Map">
            <a:extLst>
              <a:ext uri="{FF2B5EF4-FFF2-40B4-BE49-F238E27FC236}">
                <a16:creationId xmlns:a16="http://schemas.microsoft.com/office/drawing/2014/main" id="{06DC6285-80DF-E743-9309-934C26BB5BC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388306" y="2082479"/>
            <a:ext cx="914400" cy="914400"/>
          </a:xfrm>
          <a:prstGeom prst="rect">
            <a:avLst/>
          </a:prstGeom>
        </p:spPr>
      </p:pic>
      <p:pic>
        <p:nvPicPr>
          <p:cNvPr id="10" name="Graphic 9" descr="Squiggle">
            <a:extLst>
              <a:ext uri="{FF2B5EF4-FFF2-40B4-BE49-F238E27FC236}">
                <a16:creationId xmlns:a16="http://schemas.microsoft.com/office/drawing/2014/main" id="{CD08914B-7342-174D-BC49-6FEC7DCFBAE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388306" y="1107274"/>
            <a:ext cx="914400" cy="914400"/>
          </a:xfrm>
          <a:prstGeom prst="rect">
            <a:avLst/>
          </a:prstGeom>
        </p:spPr>
      </p:pic>
      <p:sp>
        <p:nvSpPr>
          <p:cNvPr id="12" name="Rectangle 1">
            <a:extLst>
              <a:ext uri="{FF2B5EF4-FFF2-40B4-BE49-F238E27FC236}">
                <a16:creationId xmlns:a16="http://schemas.microsoft.com/office/drawing/2014/main" id="{8229AD23-6DAF-6D43-AF7F-2192F08E19C6}"/>
              </a:ext>
            </a:extLst>
          </p:cNvPr>
          <p:cNvSpPr>
            <a:spLocks noChangeArrowheads="1"/>
          </p:cNvSpPr>
          <p:nvPr/>
        </p:nvSpPr>
        <p:spPr bwMode="auto">
          <a:xfrm>
            <a:off x="7063276" y="32967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Times"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Content Placeholder 2">
            <a:extLst>
              <a:ext uri="{FF2B5EF4-FFF2-40B4-BE49-F238E27FC236}">
                <a16:creationId xmlns:a16="http://schemas.microsoft.com/office/drawing/2014/main" id="{4D74973C-328A-C741-8E41-39DAAA9DA4A5}"/>
              </a:ext>
            </a:extLst>
          </p:cNvPr>
          <p:cNvSpPr txBox="1">
            <a:spLocks/>
          </p:cNvSpPr>
          <p:nvPr/>
        </p:nvSpPr>
        <p:spPr>
          <a:xfrm>
            <a:off x="7595013" y="1385554"/>
            <a:ext cx="4410205" cy="4351338"/>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Provide </a:t>
            </a:r>
            <a:r>
              <a:rPr lang="en-US" sz="1800" dirty="0">
                <a:solidFill>
                  <a:srgbClr val="23BAED"/>
                </a:solidFill>
              </a:rPr>
              <a:t>further examples </a:t>
            </a:r>
            <a:r>
              <a:rPr lang="en-US" sz="1800" dirty="0"/>
              <a:t>or explanation</a:t>
            </a:r>
          </a:p>
          <a:p>
            <a:endParaRPr lang="en-US" sz="1800" dirty="0"/>
          </a:p>
          <a:p>
            <a:r>
              <a:rPr lang="en-US" sz="1800" dirty="0">
                <a:solidFill>
                  <a:srgbClr val="23BAED"/>
                </a:solidFill>
              </a:rPr>
              <a:t>Adapt</a:t>
            </a:r>
            <a:r>
              <a:rPr lang="en-US" sz="1800" dirty="0"/>
              <a:t> the content and add further </a:t>
            </a:r>
            <a:r>
              <a:rPr lang="en-US" sz="1800" dirty="0">
                <a:solidFill>
                  <a:srgbClr val="23BAED"/>
                </a:solidFill>
              </a:rPr>
              <a:t>contextualization</a:t>
            </a:r>
            <a:r>
              <a:rPr lang="en-US" sz="1800" dirty="0"/>
              <a:t> based on the relevant sector/region </a:t>
            </a:r>
          </a:p>
          <a:p>
            <a:endParaRPr lang="en-US" sz="1800" dirty="0"/>
          </a:p>
          <a:p>
            <a:r>
              <a:rPr lang="en-US" sz="1800" dirty="0">
                <a:solidFill>
                  <a:srgbClr val="21BBEF"/>
                </a:solidFill>
              </a:rPr>
              <a:t>Background knowledge required </a:t>
            </a:r>
            <a:r>
              <a:rPr lang="en-US" sz="1800" dirty="0">
                <a:solidFill>
                  <a:srgbClr val="595959"/>
                </a:solidFill>
              </a:rPr>
              <a:t>to deliver content (e.g. in environmental economics)</a:t>
            </a:r>
          </a:p>
          <a:p>
            <a:endParaRPr lang="en-US" sz="1800" dirty="0">
              <a:solidFill>
                <a:srgbClr val="595959"/>
              </a:solidFill>
            </a:endParaRPr>
          </a:p>
          <a:p>
            <a:r>
              <a:rPr lang="en-US" sz="1800" dirty="0"/>
              <a:t>Very </a:t>
            </a:r>
            <a:r>
              <a:rPr lang="en-US" sz="1800" dirty="0">
                <a:solidFill>
                  <a:srgbClr val="23BAED"/>
                </a:solidFill>
              </a:rPr>
              <a:t>important slides </a:t>
            </a:r>
            <a:r>
              <a:rPr lang="en-US" sz="1800" dirty="0"/>
              <a:t>– do not miss</a:t>
            </a:r>
          </a:p>
          <a:p>
            <a:endParaRPr lang="en-US" sz="1800" dirty="0"/>
          </a:p>
          <a:p>
            <a:r>
              <a:rPr lang="en-US" sz="1800" dirty="0"/>
              <a:t>Refer to the </a:t>
            </a:r>
            <a:r>
              <a:rPr lang="en-US" sz="1800" dirty="0">
                <a:solidFill>
                  <a:srgbClr val="23BAED"/>
                </a:solidFill>
              </a:rPr>
              <a:t>implementation guide</a:t>
            </a:r>
          </a:p>
          <a:p>
            <a:endParaRPr lang="en-US" sz="1800" dirty="0"/>
          </a:p>
        </p:txBody>
      </p:sp>
      <p:pic>
        <p:nvPicPr>
          <p:cNvPr id="14" name="Graphic 13" descr="Mathematics">
            <a:extLst>
              <a:ext uri="{FF2B5EF4-FFF2-40B4-BE49-F238E27FC236}">
                <a16:creationId xmlns:a16="http://schemas.microsoft.com/office/drawing/2014/main" id="{9F85FB86-51BE-EC4B-998A-E4BB7A76366C}"/>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388306" y="3134640"/>
            <a:ext cx="914400" cy="914400"/>
          </a:xfrm>
          <a:prstGeom prst="rect">
            <a:avLst/>
          </a:prstGeom>
        </p:spPr>
      </p:pic>
      <p:pic>
        <p:nvPicPr>
          <p:cNvPr id="16" name="Graphic 15" descr="Exclamation mark">
            <a:extLst>
              <a:ext uri="{FF2B5EF4-FFF2-40B4-BE49-F238E27FC236}">
                <a16:creationId xmlns:a16="http://schemas.microsoft.com/office/drawing/2014/main" id="{90413303-3DCD-2546-AEC4-1894A2DF4531}"/>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388306" y="4114004"/>
            <a:ext cx="914400" cy="914400"/>
          </a:xfrm>
          <a:prstGeom prst="rect">
            <a:avLst/>
          </a:prstGeom>
        </p:spPr>
      </p:pic>
      <p:sp>
        <p:nvSpPr>
          <p:cNvPr id="11" name="Speech Bubble: Rectangle 10">
            <a:extLst>
              <a:ext uri="{FF2B5EF4-FFF2-40B4-BE49-F238E27FC236}">
                <a16:creationId xmlns:a16="http://schemas.microsoft.com/office/drawing/2014/main" id="{DDF91B05-87CC-4950-9DA0-9AC974DEBCB0}"/>
              </a:ext>
            </a:extLst>
          </p:cNvPr>
          <p:cNvSpPr/>
          <p:nvPr/>
        </p:nvSpPr>
        <p:spPr>
          <a:xfrm>
            <a:off x="4975412" y="197423"/>
            <a:ext cx="6578600" cy="612648"/>
          </a:xfrm>
          <a:prstGeom prst="wedgeRectCallout">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legend will be used throughout the presentation to show where the training can be adapted</a:t>
            </a:r>
            <a:endParaRPr lang="en-US" dirty="0"/>
          </a:p>
        </p:txBody>
      </p:sp>
      <p:pic>
        <p:nvPicPr>
          <p:cNvPr id="20" name="Graphic 19" descr="Compass">
            <a:extLst>
              <a:ext uri="{FF2B5EF4-FFF2-40B4-BE49-F238E27FC236}">
                <a16:creationId xmlns:a16="http://schemas.microsoft.com/office/drawing/2014/main" id="{EA93CDEE-3185-0C4F-ACA7-284B0372EF1C}"/>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385141" y="5049110"/>
            <a:ext cx="914400" cy="914400"/>
          </a:xfrm>
          <a:prstGeom prst="rect">
            <a:avLst/>
          </a:prstGeom>
        </p:spPr>
      </p:pic>
    </p:spTree>
    <p:extLst>
      <p:ext uri="{BB962C8B-B14F-4D97-AF65-F5344CB8AC3E}">
        <p14:creationId xmlns:p14="http://schemas.microsoft.com/office/powerpoint/2010/main" val="30507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6B27D-7D93-46F4-A99D-6C08828F72A7}"/>
              </a:ext>
            </a:extLst>
          </p:cNvPr>
          <p:cNvSpPr>
            <a:spLocks noGrp="1"/>
          </p:cNvSpPr>
          <p:nvPr>
            <p:ph type="title"/>
          </p:nvPr>
        </p:nvSpPr>
        <p:spPr/>
        <p:txBody>
          <a:bodyPr/>
          <a:lstStyle/>
          <a:p>
            <a:r>
              <a:rPr lang="en-GB" dirty="0"/>
              <a:t>Answers for exercises focusing on the Hugo Boss example</a:t>
            </a:r>
            <a:endParaRPr lang="en-US" dirty="0"/>
          </a:p>
        </p:txBody>
      </p:sp>
      <p:sp>
        <p:nvSpPr>
          <p:cNvPr id="4" name="Slide Number Placeholder 3">
            <a:extLst>
              <a:ext uri="{FF2B5EF4-FFF2-40B4-BE49-F238E27FC236}">
                <a16:creationId xmlns:a16="http://schemas.microsoft.com/office/drawing/2014/main" id="{296F7F8B-F5D7-457D-AA86-D56C31568E65}"/>
              </a:ext>
            </a:extLst>
          </p:cNvPr>
          <p:cNvSpPr>
            <a:spLocks noGrp="1"/>
          </p:cNvSpPr>
          <p:nvPr>
            <p:ph type="sldNum" sz="quarter" idx="12"/>
          </p:nvPr>
        </p:nvSpPr>
        <p:spPr/>
        <p:txBody>
          <a:bodyPr/>
          <a:lstStyle/>
          <a:p>
            <a:fld id="{971CEC84-1649-40CE-BFF6-7286506FEA08}" type="slidenum">
              <a:rPr lang="en-GB" smtClean="0"/>
              <a:pPr/>
              <a:t>100</a:t>
            </a:fld>
            <a:endParaRPr lang="en-GB"/>
          </a:p>
        </p:txBody>
      </p:sp>
      <p:pic>
        <p:nvPicPr>
          <p:cNvPr id="6" name="Picture 5">
            <a:extLst>
              <a:ext uri="{FF2B5EF4-FFF2-40B4-BE49-F238E27FC236}">
                <a16:creationId xmlns:a16="http://schemas.microsoft.com/office/drawing/2014/main" id="{677D1811-5DF0-4F62-874D-9D0963D8E5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45619" y="1734398"/>
            <a:ext cx="5347064" cy="3007724"/>
          </a:xfrm>
          <a:prstGeom prst="rect">
            <a:avLst/>
          </a:prstGeom>
          <a:ln>
            <a:solidFill>
              <a:srgbClr val="21BBEF"/>
            </a:solidFill>
          </a:ln>
        </p:spPr>
      </p:pic>
      <p:pic>
        <p:nvPicPr>
          <p:cNvPr id="7" name="Picture 6">
            <a:extLst>
              <a:ext uri="{FF2B5EF4-FFF2-40B4-BE49-F238E27FC236}">
                <a16:creationId xmlns:a16="http://schemas.microsoft.com/office/drawing/2014/main" id="{F8ADAA0F-EED9-4F8A-9930-9F6BB589DD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466" y="1771058"/>
            <a:ext cx="5281890" cy="2971063"/>
          </a:xfrm>
          <a:prstGeom prst="rect">
            <a:avLst/>
          </a:prstGeom>
          <a:ln>
            <a:solidFill>
              <a:srgbClr val="21BBEF"/>
            </a:solidFill>
          </a:ln>
        </p:spPr>
      </p:pic>
      <p:sp>
        <p:nvSpPr>
          <p:cNvPr id="9" name="Speech Bubble: Rectangle 21">
            <a:extLst>
              <a:ext uri="{FF2B5EF4-FFF2-40B4-BE49-F238E27FC236}">
                <a16:creationId xmlns:a16="http://schemas.microsoft.com/office/drawing/2014/main" id="{F0302241-F528-4C5D-8405-D79D3F730135}"/>
              </a:ext>
            </a:extLst>
          </p:cNvPr>
          <p:cNvSpPr/>
          <p:nvPr/>
        </p:nvSpPr>
        <p:spPr>
          <a:xfrm>
            <a:off x="6643733" y="4896293"/>
            <a:ext cx="2819093" cy="1148316"/>
          </a:xfrm>
          <a:prstGeom prst="wedgeRectCallout">
            <a:avLst>
              <a:gd name="adj1" fmla="val 141"/>
              <a:gd name="adj2" fmla="val -74329"/>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Refer to the speaker notes for more details on the case study example</a:t>
            </a:r>
            <a:endParaRPr lang="en-US" dirty="0"/>
          </a:p>
        </p:txBody>
      </p:sp>
    </p:spTree>
    <p:extLst>
      <p:ext uri="{BB962C8B-B14F-4D97-AF65-F5344CB8AC3E}">
        <p14:creationId xmlns:p14="http://schemas.microsoft.com/office/powerpoint/2010/main" val="351664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Planning an assessment</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6" y="1461524"/>
            <a:ext cx="9382464" cy="4351339"/>
          </a:xfrm>
        </p:spPr>
        <p:txBody>
          <a:bodyPr>
            <a:normAutofit lnSpcReduction="10000"/>
          </a:bodyPr>
          <a:lstStyle/>
          <a:p>
            <a:pPr fontAlgn="t"/>
            <a:r>
              <a:rPr lang="en-GB" b="1" dirty="0">
                <a:solidFill>
                  <a:srgbClr val="23BAED"/>
                </a:solidFill>
              </a:rPr>
              <a:t>Timescale: </a:t>
            </a:r>
            <a:r>
              <a:rPr lang="en-GB" dirty="0">
                <a:solidFill>
                  <a:srgbClr val="595959"/>
                </a:solidFill>
              </a:rPr>
              <a:t>How quickly does the assessment need to be completed</a:t>
            </a:r>
          </a:p>
          <a:p>
            <a:pPr marL="0" indent="0" fontAlgn="t">
              <a:buNone/>
            </a:pPr>
            <a:endParaRPr lang="en-US" sz="177" dirty="0"/>
          </a:p>
          <a:p>
            <a:pPr fontAlgn="t"/>
            <a:r>
              <a:rPr lang="en-GB" b="1" dirty="0">
                <a:solidFill>
                  <a:srgbClr val="23BAED"/>
                </a:solidFill>
              </a:rPr>
              <a:t>Funding/resources: </a:t>
            </a:r>
            <a:r>
              <a:rPr lang="en-GB" dirty="0">
                <a:solidFill>
                  <a:srgbClr val="595959"/>
                </a:solidFill>
              </a:rPr>
              <a:t>What budget and human resources are available?</a:t>
            </a:r>
          </a:p>
          <a:p>
            <a:pPr marL="0" indent="0" fontAlgn="t">
              <a:buNone/>
            </a:pPr>
            <a:endParaRPr lang="en-US" sz="177" dirty="0"/>
          </a:p>
          <a:p>
            <a:pPr fontAlgn="t"/>
            <a:r>
              <a:rPr lang="en-GB" b="1" dirty="0">
                <a:solidFill>
                  <a:srgbClr val="23BAED"/>
                </a:solidFill>
              </a:rPr>
              <a:t>Capacity: </a:t>
            </a:r>
            <a:r>
              <a:rPr lang="en-GB" dirty="0">
                <a:solidFill>
                  <a:srgbClr val="595959"/>
                </a:solidFill>
              </a:rPr>
              <a:t>What skills are available within the business to undertake an assessment?</a:t>
            </a:r>
          </a:p>
          <a:p>
            <a:pPr marL="0" indent="0" fontAlgn="t">
              <a:buNone/>
            </a:pPr>
            <a:endParaRPr lang="en-US" sz="177" dirty="0"/>
          </a:p>
          <a:p>
            <a:pPr fontAlgn="t"/>
            <a:r>
              <a:rPr lang="en-GB" b="1" dirty="0">
                <a:solidFill>
                  <a:srgbClr val="23BAED"/>
                </a:solidFill>
              </a:rPr>
              <a:t>Data availability and accessibility: </a:t>
            </a:r>
            <a:r>
              <a:rPr lang="en-GB" dirty="0">
                <a:solidFill>
                  <a:srgbClr val="595959"/>
                </a:solidFill>
              </a:rPr>
              <a:t>What constraints on data are anticipated?</a:t>
            </a:r>
          </a:p>
          <a:p>
            <a:pPr marL="0" indent="0" fontAlgn="t">
              <a:buNone/>
            </a:pPr>
            <a:endParaRPr lang="en-US" sz="177" dirty="0"/>
          </a:p>
          <a:p>
            <a:pPr fontAlgn="t"/>
            <a:r>
              <a:rPr lang="en-GB" b="1" dirty="0">
                <a:solidFill>
                  <a:srgbClr val="23BAED"/>
                </a:solidFill>
              </a:rPr>
              <a:t>Stakeholder relationships: </a:t>
            </a:r>
            <a:r>
              <a:rPr lang="en-GB" dirty="0">
                <a:solidFill>
                  <a:srgbClr val="595959"/>
                </a:solidFill>
              </a:rPr>
              <a:t>To what extent do you need to identify and establish relationships with stakeholders?</a:t>
            </a:r>
            <a:endParaRPr lang="en-US" dirty="0">
              <a:solidFill>
                <a:srgbClr val="595959"/>
              </a:solidFill>
            </a:endParaRPr>
          </a:p>
          <a:p>
            <a:endParaRPr lang="en-US" dirty="0"/>
          </a:p>
        </p:txBody>
      </p:sp>
      <p:sp>
        <p:nvSpPr>
          <p:cNvPr id="4" name="Slide Number Placeholder 3">
            <a:extLst>
              <a:ext uri="{FF2B5EF4-FFF2-40B4-BE49-F238E27FC236}">
                <a16:creationId xmlns:a16="http://schemas.microsoft.com/office/drawing/2014/main" id="{9909C2BD-3B6D-994B-A933-D7E0710F355E}"/>
              </a:ext>
            </a:extLst>
          </p:cNvPr>
          <p:cNvSpPr>
            <a:spLocks noGrp="1"/>
          </p:cNvSpPr>
          <p:nvPr>
            <p:ph type="sldNum" sz="quarter" idx="12"/>
          </p:nvPr>
        </p:nvSpPr>
        <p:spPr/>
        <p:txBody>
          <a:bodyPr/>
          <a:lstStyle/>
          <a:p>
            <a:fld id="{971CEC84-1649-40CE-BFF6-7286506FEA08}" type="slidenum">
              <a:rPr lang="en-GB" smtClean="0"/>
              <a:pPr/>
              <a:t>101</a:t>
            </a:fld>
            <a:endParaRPr lang="en-GB"/>
          </a:p>
        </p:txBody>
      </p:sp>
      <p:sp>
        <p:nvSpPr>
          <p:cNvPr id="5" name="Teardrop 4">
            <a:extLst>
              <a:ext uri="{FF2B5EF4-FFF2-40B4-BE49-F238E27FC236}">
                <a16:creationId xmlns:a16="http://schemas.microsoft.com/office/drawing/2014/main" id="{2BE97252-9D06-468B-A96B-77567969D18A}"/>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0A8B9789-3355-42E2-AFD4-E024B18ED321}"/>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Speech Bubble: Rectangle 21">
            <a:extLst>
              <a:ext uri="{FF2B5EF4-FFF2-40B4-BE49-F238E27FC236}">
                <a16:creationId xmlns:a16="http://schemas.microsoft.com/office/drawing/2014/main" id="{F4695222-221E-7341-AADA-2F3EA720AF99}"/>
              </a:ext>
            </a:extLst>
          </p:cNvPr>
          <p:cNvSpPr/>
          <p:nvPr/>
        </p:nvSpPr>
        <p:spPr>
          <a:xfrm>
            <a:off x="9696660" y="1825450"/>
            <a:ext cx="2115658" cy="2383863"/>
          </a:xfrm>
          <a:prstGeom prst="wedgeRectCallout">
            <a:avLst>
              <a:gd name="adj1" fmla="val -151368"/>
              <a:gd name="adj2" fmla="val -49362"/>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Elaborate on the factors considered when planning an assessment (e.g. data availability and how this has posed constraints on projects)</a:t>
            </a:r>
            <a:endParaRPr lang="en-US" dirty="0"/>
          </a:p>
        </p:txBody>
      </p:sp>
      <p:sp>
        <p:nvSpPr>
          <p:cNvPr id="10" name="Speech Bubble: Rectangle 21">
            <a:extLst>
              <a:ext uri="{FF2B5EF4-FFF2-40B4-BE49-F238E27FC236}">
                <a16:creationId xmlns:a16="http://schemas.microsoft.com/office/drawing/2014/main" id="{3E704F2D-E799-5D4A-A31D-5A47D14B9D84}"/>
              </a:ext>
            </a:extLst>
          </p:cNvPr>
          <p:cNvSpPr/>
          <p:nvPr/>
        </p:nvSpPr>
        <p:spPr>
          <a:xfrm>
            <a:off x="7747001" y="5396476"/>
            <a:ext cx="4298594" cy="1400911"/>
          </a:xfrm>
          <a:prstGeom prst="wedgeRectCallout">
            <a:avLst>
              <a:gd name="adj1" fmla="val -22268"/>
              <a:gd name="adj2" fmla="val -69815"/>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is assumed in this section that the audience know the purpose of the assessment but highlight this is needed before starting to scope an assessment if this is not the case</a:t>
            </a:r>
            <a:endParaRPr lang="en-US" dirty="0">
              <a:solidFill>
                <a:srgbClr val="C00000"/>
              </a:solidFill>
            </a:endParaRPr>
          </a:p>
        </p:txBody>
      </p:sp>
      <p:pic>
        <p:nvPicPr>
          <p:cNvPr id="11" name="Graphic 10" descr="Squiggle">
            <a:extLst>
              <a:ext uri="{FF2B5EF4-FFF2-40B4-BE49-F238E27FC236}">
                <a16:creationId xmlns:a16="http://schemas.microsoft.com/office/drawing/2014/main" id="{80FE2C88-B69A-C049-96E9-5115726FFEC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2760" y="78721"/>
            <a:ext cx="914400" cy="914400"/>
          </a:xfrm>
          <a:prstGeom prst="rect">
            <a:avLst/>
          </a:prstGeom>
        </p:spPr>
      </p:pic>
      <p:pic>
        <p:nvPicPr>
          <p:cNvPr id="12" name="Graphic 11" descr="Exclamation mark">
            <a:extLst>
              <a:ext uri="{FF2B5EF4-FFF2-40B4-BE49-F238E27FC236}">
                <a16:creationId xmlns:a16="http://schemas.microsoft.com/office/drawing/2014/main" id="{3BFC3AB3-F4E4-0244-AADC-7418E39D8F4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87993" y="107227"/>
            <a:ext cx="914400" cy="914400"/>
          </a:xfrm>
          <a:prstGeom prst="rect">
            <a:avLst/>
          </a:prstGeom>
        </p:spPr>
      </p:pic>
    </p:spTree>
    <p:extLst>
      <p:ext uri="{BB962C8B-B14F-4D97-AF65-F5344CB8AC3E}">
        <p14:creationId xmlns:p14="http://schemas.microsoft.com/office/powerpoint/2010/main" val="21581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Other considerations</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8" y="1461524"/>
            <a:ext cx="8900143" cy="4351339"/>
          </a:xfrm>
        </p:spPr>
        <p:txBody>
          <a:bodyPr vert="horz" lIns="91440" tIns="45720" rIns="91440" bIns="45720" rtlCol="0" anchor="t">
            <a:normAutofit/>
          </a:bodyPr>
          <a:lstStyle/>
          <a:p>
            <a:pPr marL="227965" indent="-227965">
              <a:lnSpc>
                <a:spcPct val="100000"/>
              </a:lnSpc>
            </a:pPr>
            <a:r>
              <a:rPr lang="en-GB" b="1">
                <a:solidFill>
                  <a:srgbClr val="23BAED"/>
                </a:solidFill>
              </a:rPr>
              <a:t>Baseline</a:t>
            </a:r>
            <a:r>
              <a:rPr lang="en-GB">
                <a:solidFill>
                  <a:schemeClr val="tx1"/>
                </a:solidFill>
              </a:rPr>
              <a:t> </a:t>
            </a:r>
            <a:r>
              <a:rPr lang="en-GB">
                <a:solidFill>
                  <a:srgbClr val="595959"/>
                </a:solidFill>
              </a:rPr>
              <a:t>e.g. current conditions</a:t>
            </a:r>
            <a:endParaRPr lang="en-US"/>
          </a:p>
          <a:p>
            <a:pPr marL="0" indent="0">
              <a:lnSpc>
                <a:spcPct val="100000"/>
              </a:lnSpc>
              <a:buNone/>
            </a:pPr>
            <a:endParaRPr lang="en-US" sz="177"/>
          </a:p>
          <a:p>
            <a:pPr marL="227965" indent="-227965">
              <a:lnSpc>
                <a:spcPct val="100000"/>
              </a:lnSpc>
            </a:pPr>
            <a:r>
              <a:rPr lang="en-GB" b="1">
                <a:solidFill>
                  <a:srgbClr val="23BAED"/>
                </a:solidFill>
              </a:rPr>
              <a:t>Scenarios </a:t>
            </a:r>
            <a:r>
              <a:rPr lang="en-GB">
                <a:solidFill>
                  <a:srgbClr val="595959"/>
                </a:solidFill>
              </a:rPr>
              <a:t>e.g. climate change based on published IPCC predictions</a:t>
            </a:r>
            <a:endParaRPr lang="en-GB">
              <a:solidFill>
                <a:srgbClr val="595959"/>
              </a:solidFill>
              <a:cs typeface="Arial"/>
            </a:endParaRPr>
          </a:p>
          <a:p>
            <a:pPr marL="0" indent="0">
              <a:lnSpc>
                <a:spcPct val="100000"/>
              </a:lnSpc>
              <a:buNone/>
            </a:pPr>
            <a:endParaRPr lang="en-US" sz="177"/>
          </a:p>
          <a:p>
            <a:pPr marL="227965" indent="-227965">
              <a:lnSpc>
                <a:spcPct val="100000"/>
              </a:lnSpc>
            </a:pPr>
            <a:r>
              <a:rPr lang="en-GB" b="1">
                <a:solidFill>
                  <a:srgbClr val="23BAED"/>
                </a:solidFill>
              </a:rPr>
              <a:t>Spatial boundary </a:t>
            </a:r>
            <a:r>
              <a:rPr lang="en-GB">
                <a:solidFill>
                  <a:srgbClr val="595959"/>
                </a:solidFill>
              </a:rPr>
              <a:t>e.g. 3 largest manufacturing facilities, 3 largest plantations in Kenya</a:t>
            </a:r>
            <a:endParaRPr lang="en-GB">
              <a:solidFill>
                <a:srgbClr val="595959"/>
              </a:solidFill>
              <a:cs typeface="Arial"/>
            </a:endParaRPr>
          </a:p>
          <a:p>
            <a:pPr marL="0" indent="0">
              <a:lnSpc>
                <a:spcPct val="100000"/>
              </a:lnSpc>
              <a:buNone/>
            </a:pPr>
            <a:endParaRPr lang="en-US" sz="177"/>
          </a:p>
          <a:p>
            <a:pPr marL="227965" indent="-227965" fontAlgn="t">
              <a:lnSpc>
                <a:spcPct val="100000"/>
              </a:lnSpc>
            </a:pPr>
            <a:r>
              <a:rPr lang="en-GB">
                <a:solidFill>
                  <a:srgbClr val="595959"/>
                </a:solidFill>
              </a:rPr>
              <a:t>What are the </a:t>
            </a:r>
            <a:r>
              <a:rPr lang="en-GB" b="1">
                <a:solidFill>
                  <a:srgbClr val="23BAED"/>
                </a:solidFill>
              </a:rPr>
              <a:t>corporate boundaries </a:t>
            </a:r>
            <a:r>
              <a:rPr lang="en-GB">
                <a:solidFill>
                  <a:srgbClr val="595959"/>
                </a:solidFill>
              </a:rPr>
              <a:t>(i.e. suppliers/ contractors)</a:t>
            </a:r>
            <a:endParaRPr lang="en-GB">
              <a:solidFill>
                <a:srgbClr val="595959"/>
              </a:solidFill>
              <a:cs typeface="Arial"/>
            </a:endParaRPr>
          </a:p>
          <a:p>
            <a:pPr marL="0" indent="0" fontAlgn="t">
              <a:lnSpc>
                <a:spcPct val="100000"/>
              </a:lnSpc>
              <a:buNone/>
            </a:pPr>
            <a:endParaRPr lang="en-US" sz="177"/>
          </a:p>
          <a:p>
            <a:pPr marL="227965" indent="-227965" fontAlgn="t">
              <a:lnSpc>
                <a:spcPct val="100000"/>
              </a:lnSpc>
            </a:pPr>
            <a:r>
              <a:rPr lang="en-GB" b="1">
                <a:solidFill>
                  <a:srgbClr val="23BAED"/>
                </a:solidFill>
              </a:rPr>
              <a:t>Temporal boundary </a:t>
            </a:r>
            <a:r>
              <a:rPr lang="en-GB">
                <a:solidFill>
                  <a:srgbClr val="595959"/>
                </a:solidFill>
              </a:rPr>
              <a:t>e.g. next 10 years</a:t>
            </a:r>
            <a:endParaRPr lang="en-US">
              <a:solidFill>
                <a:srgbClr val="595959"/>
              </a:solidFill>
              <a:cs typeface="Arial"/>
            </a:endParaRPr>
          </a:p>
          <a:p>
            <a:pPr marL="227965" indent="-227965"/>
            <a:endParaRPr lang="en-US">
              <a:cs typeface="Arial"/>
            </a:endParaRPr>
          </a:p>
        </p:txBody>
      </p:sp>
      <p:sp>
        <p:nvSpPr>
          <p:cNvPr id="4" name="Slide Number Placeholder 3">
            <a:extLst>
              <a:ext uri="{FF2B5EF4-FFF2-40B4-BE49-F238E27FC236}">
                <a16:creationId xmlns:a16="http://schemas.microsoft.com/office/drawing/2014/main" id="{B8ED77C2-395F-2C4D-8893-DE321982C3C4}"/>
              </a:ext>
            </a:extLst>
          </p:cNvPr>
          <p:cNvSpPr>
            <a:spLocks noGrp="1"/>
          </p:cNvSpPr>
          <p:nvPr>
            <p:ph type="sldNum" sz="quarter" idx="12"/>
          </p:nvPr>
        </p:nvSpPr>
        <p:spPr/>
        <p:txBody>
          <a:bodyPr/>
          <a:lstStyle/>
          <a:p>
            <a:fld id="{971CEC84-1649-40CE-BFF6-7286506FEA08}" type="slidenum">
              <a:rPr lang="en-GB" smtClean="0"/>
              <a:pPr/>
              <a:t>102</a:t>
            </a:fld>
            <a:endParaRPr lang="en-GB"/>
          </a:p>
        </p:txBody>
      </p:sp>
      <p:sp>
        <p:nvSpPr>
          <p:cNvPr id="5" name="Teardrop 4">
            <a:extLst>
              <a:ext uri="{FF2B5EF4-FFF2-40B4-BE49-F238E27FC236}">
                <a16:creationId xmlns:a16="http://schemas.microsoft.com/office/drawing/2014/main" id="{DF23C827-39B0-4197-8889-E1E947584BA3}"/>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DFBDA105-ED64-46F7-A0ED-8058283E4449}"/>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8" name="Graphic 7" descr="Squiggle">
            <a:extLst>
              <a:ext uri="{FF2B5EF4-FFF2-40B4-BE49-F238E27FC236}">
                <a16:creationId xmlns:a16="http://schemas.microsoft.com/office/drawing/2014/main" id="{58F0B894-B7C1-4C4F-A762-0F4087DD59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2760" y="78721"/>
            <a:ext cx="914400" cy="914400"/>
          </a:xfrm>
          <a:prstGeom prst="rect">
            <a:avLst/>
          </a:prstGeom>
        </p:spPr>
      </p:pic>
      <p:pic>
        <p:nvPicPr>
          <p:cNvPr id="9" name="Graphic 8" descr="Exclamation mark">
            <a:extLst>
              <a:ext uri="{FF2B5EF4-FFF2-40B4-BE49-F238E27FC236}">
                <a16:creationId xmlns:a16="http://schemas.microsoft.com/office/drawing/2014/main" id="{0FE30FB4-1D89-AF4F-9F6F-75DD43FD387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77792" y="107227"/>
            <a:ext cx="914400" cy="914400"/>
          </a:xfrm>
          <a:prstGeom prst="rect">
            <a:avLst/>
          </a:prstGeom>
        </p:spPr>
      </p:pic>
    </p:spTree>
    <p:extLst>
      <p:ext uri="{BB962C8B-B14F-4D97-AF65-F5344CB8AC3E}">
        <p14:creationId xmlns:p14="http://schemas.microsoft.com/office/powerpoint/2010/main" val="32660281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A0CD-A4D2-48F2-82A9-5A866760EE27}"/>
              </a:ext>
            </a:extLst>
          </p:cNvPr>
          <p:cNvSpPr>
            <a:spLocks noGrp="1"/>
          </p:cNvSpPr>
          <p:nvPr>
            <p:ph type="title"/>
          </p:nvPr>
        </p:nvSpPr>
        <p:spPr/>
        <p:txBody>
          <a:bodyPr/>
          <a:lstStyle/>
          <a:p>
            <a:r>
              <a:rPr lang="en-US"/>
              <a:t>Practical tips &amp; success factors</a:t>
            </a:r>
            <a:endParaRPr lang="en-CH"/>
          </a:p>
        </p:txBody>
      </p:sp>
      <p:sp>
        <p:nvSpPr>
          <p:cNvPr id="3" name="Content Placeholder 2">
            <a:extLst>
              <a:ext uri="{FF2B5EF4-FFF2-40B4-BE49-F238E27FC236}">
                <a16:creationId xmlns:a16="http://schemas.microsoft.com/office/drawing/2014/main" id="{140A7540-BFE7-46DF-B38A-84F2C95487FA}"/>
              </a:ext>
            </a:extLst>
          </p:cNvPr>
          <p:cNvSpPr>
            <a:spLocks noGrp="1"/>
          </p:cNvSpPr>
          <p:nvPr>
            <p:ph idx="1"/>
          </p:nvPr>
        </p:nvSpPr>
        <p:spPr>
          <a:xfrm>
            <a:off x="314197" y="1461524"/>
            <a:ext cx="9388607" cy="4351339"/>
          </a:xfrm>
        </p:spPr>
        <p:txBody>
          <a:bodyPr vert="horz" lIns="91440" tIns="45720" rIns="91440" bIns="45720" rtlCol="0" anchor="t">
            <a:normAutofit/>
          </a:bodyPr>
          <a:lstStyle/>
          <a:p>
            <a:pPr marL="227965" indent="-227965">
              <a:lnSpc>
                <a:spcPct val="150000"/>
              </a:lnSpc>
            </a:pPr>
            <a:r>
              <a:rPr lang="en-US" dirty="0"/>
              <a:t>Define a clear </a:t>
            </a:r>
            <a:r>
              <a:rPr lang="en-US" b="1" dirty="0"/>
              <a:t>purpose</a:t>
            </a:r>
            <a:endParaRPr lang="en-US" dirty="0"/>
          </a:p>
          <a:p>
            <a:pPr marL="227965" indent="-227965">
              <a:lnSpc>
                <a:spcPct val="150000"/>
              </a:lnSpc>
            </a:pPr>
            <a:r>
              <a:rPr lang="en-US" b="1" dirty="0"/>
              <a:t>Engage stakeholders</a:t>
            </a:r>
            <a:endParaRPr lang="en-US" b="1" dirty="0">
              <a:cs typeface="Arial"/>
            </a:endParaRPr>
          </a:p>
          <a:p>
            <a:pPr marL="227965" indent="-227965">
              <a:lnSpc>
                <a:spcPct val="150000"/>
              </a:lnSpc>
            </a:pPr>
            <a:r>
              <a:rPr lang="en-US" dirty="0"/>
              <a:t>Address relevant issues, make your project </a:t>
            </a:r>
            <a:r>
              <a:rPr lang="en-US" b="1" dirty="0"/>
              <a:t>tailor-made</a:t>
            </a:r>
            <a:endParaRPr lang="en-US" b="1" dirty="0">
              <a:cs typeface="Arial"/>
            </a:endParaRPr>
          </a:p>
          <a:p>
            <a:pPr marL="227965" indent="-227965">
              <a:lnSpc>
                <a:spcPct val="150000"/>
              </a:lnSpc>
            </a:pPr>
            <a:r>
              <a:rPr lang="en-US" b="1" dirty="0"/>
              <a:t>Simple and accessible </a:t>
            </a:r>
            <a:r>
              <a:rPr lang="en-US" dirty="0"/>
              <a:t>results</a:t>
            </a:r>
            <a:endParaRPr lang="en-US" dirty="0">
              <a:cs typeface="Arial"/>
            </a:endParaRPr>
          </a:p>
          <a:p>
            <a:pPr marL="227965" indent="-227965">
              <a:lnSpc>
                <a:spcPct val="150000"/>
              </a:lnSpc>
            </a:pPr>
            <a:r>
              <a:rPr lang="en-US" dirty="0"/>
              <a:t>Develop clear </a:t>
            </a:r>
            <a:r>
              <a:rPr lang="en-US" b="1" dirty="0"/>
              <a:t>recommendations and action plan</a:t>
            </a:r>
            <a:endParaRPr lang="en-US" b="1" dirty="0">
              <a:cs typeface="Arial"/>
            </a:endParaRPr>
          </a:p>
          <a:p>
            <a:pPr marL="0" indent="0">
              <a:lnSpc>
                <a:spcPct val="150000"/>
              </a:lnSpc>
              <a:buNone/>
            </a:pPr>
            <a:r>
              <a:rPr lang="en-US" dirty="0">
                <a:solidFill>
                  <a:srgbClr val="23BAED"/>
                </a:solidFill>
                <a:sym typeface="Wingdings" panose="05000000000000000000" pitchFamily="2" charset="2"/>
              </a:rPr>
              <a:t></a:t>
            </a:r>
            <a:r>
              <a:rPr lang="en-US" dirty="0">
                <a:sym typeface="Wingdings" panose="05000000000000000000" pitchFamily="2" charset="2"/>
              </a:rPr>
              <a:t> Highlight </a:t>
            </a:r>
            <a:r>
              <a:rPr lang="en-US" b="1" dirty="0">
                <a:solidFill>
                  <a:srgbClr val="23BAED"/>
                </a:solidFill>
                <a:sym typeface="Wingdings" panose="05000000000000000000" pitchFamily="2" charset="2"/>
              </a:rPr>
              <a:t>insights</a:t>
            </a:r>
            <a:r>
              <a:rPr lang="en-US" dirty="0">
                <a:sym typeface="Wingdings" panose="05000000000000000000" pitchFamily="2" charset="2"/>
              </a:rPr>
              <a:t> rather than absolute numbers</a:t>
            </a:r>
            <a:endParaRPr lang="en-CH" dirty="0"/>
          </a:p>
        </p:txBody>
      </p:sp>
      <p:sp>
        <p:nvSpPr>
          <p:cNvPr id="4" name="Slide Number Placeholder 3">
            <a:extLst>
              <a:ext uri="{FF2B5EF4-FFF2-40B4-BE49-F238E27FC236}">
                <a16:creationId xmlns:a16="http://schemas.microsoft.com/office/drawing/2014/main" id="{CA0585EF-8A82-7B43-A295-48AC9062585D}"/>
              </a:ext>
            </a:extLst>
          </p:cNvPr>
          <p:cNvSpPr>
            <a:spLocks noGrp="1"/>
          </p:cNvSpPr>
          <p:nvPr>
            <p:ph type="sldNum" sz="quarter" idx="12"/>
          </p:nvPr>
        </p:nvSpPr>
        <p:spPr/>
        <p:txBody>
          <a:bodyPr/>
          <a:lstStyle/>
          <a:p>
            <a:fld id="{971CEC84-1649-40CE-BFF6-7286506FEA08}" type="slidenum">
              <a:rPr lang="en-GB" smtClean="0"/>
              <a:pPr/>
              <a:t>103</a:t>
            </a:fld>
            <a:endParaRPr lang="en-GB"/>
          </a:p>
        </p:txBody>
      </p:sp>
      <p:sp>
        <p:nvSpPr>
          <p:cNvPr id="5" name="TextBox 4">
            <a:extLst>
              <a:ext uri="{FF2B5EF4-FFF2-40B4-BE49-F238E27FC236}">
                <a16:creationId xmlns:a16="http://schemas.microsoft.com/office/drawing/2014/main" id="{37F2B474-E827-4490-92D5-B442BF546562}"/>
              </a:ext>
            </a:extLst>
          </p:cNvPr>
          <p:cNvSpPr txBox="1"/>
          <p:nvPr/>
        </p:nvSpPr>
        <p:spPr>
          <a:xfrm>
            <a:off x="10505073" y="455339"/>
            <a:ext cx="1531708" cy="646587"/>
          </a:xfrm>
          <a:prstGeom prst="rect">
            <a:avLst/>
          </a:prstGeom>
          <a:noFill/>
        </p:spPr>
        <p:txBody>
          <a:bodyPr wrap="square" rtlCol="0">
            <a:spAutoFit/>
          </a:bodyPr>
          <a:lstStyle/>
          <a:p>
            <a:pPr algn="ctr" defTabSz="914354">
              <a:defRPr/>
            </a:pPr>
            <a:r>
              <a:rPr lang="en-GB" sz="1801" b="1">
                <a:solidFill>
                  <a:prstClr val="white"/>
                </a:solidFill>
                <a:latin typeface="Arial"/>
              </a:rPr>
              <a:t>p.25 </a:t>
            </a:r>
            <a:r>
              <a:rPr lang="en-GB" sz="1801">
                <a:solidFill>
                  <a:prstClr val="white"/>
                </a:solidFill>
                <a:latin typeface="Arial"/>
              </a:rPr>
              <a:t>in the workbook</a:t>
            </a:r>
          </a:p>
        </p:txBody>
      </p:sp>
      <p:sp>
        <p:nvSpPr>
          <p:cNvPr id="8" name="Speech Bubble: Rectangle 21">
            <a:extLst>
              <a:ext uri="{FF2B5EF4-FFF2-40B4-BE49-F238E27FC236}">
                <a16:creationId xmlns:a16="http://schemas.microsoft.com/office/drawing/2014/main" id="{212D315E-F484-4242-AEE0-B01E9AA05856}"/>
              </a:ext>
            </a:extLst>
          </p:cNvPr>
          <p:cNvSpPr/>
          <p:nvPr/>
        </p:nvSpPr>
        <p:spPr>
          <a:xfrm>
            <a:off x="8083404" y="1407033"/>
            <a:ext cx="2814514" cy="1325932"/>
          </a:xfrm>
          <a:prstGeom prst="wedgeRectCallout">
            <a:avLst>
              <a:gd name="adj1" fmla="val -197452"/>
              <a:gd name="adj2" fmla="val -1588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 examples of purpose based on case studies and sectors of interest</a:t>
            </a:r>
            <a:endParaRPr lang="en-US" dirty="0">
              <a:solidFill>
                <a:srgbClr val="C00000"/>
              </a:solidFill>
            </a:endParaRPr>
          </a:p>
        </p:txBody>
      </p:sp>
      <p:pic>
        <p:nvPicPr>
          <p:cNvPr id="9" name="Graphic 8" descr="Squiggle">
            <a:extLst>
              <a:ext uri="{FF2B5EF4-FFF2-40B4-BE49-F238E27FC236}">
                <a16:creationId xmlns:a16="http://schemas.microsoft.com/office/drawing/2014/main" id="{499FF8A0-E39E-7E4A-BB57-53326320C8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97918" y="89102"/>
            <a:ext cx="914400" cy="914400"/>
          </a:xfrm>
          <a:prstGeom prst="rect">
            <a:avLst/>
          </a:prstGeom>
        </p:spPr>
      </p:pic>
      <p:pic>
        <p:nvPicPr>
          <p:cNvPr id="10" name="Graphic 9" descr="Exclamation mark">
            <a:extLst>
              <a:ext uri="{FF2B5EF4-FFF2-40B4-BE49-F238E27FC236}">
                <a16:creationId xmlns:a16="http://schemas.microsoft.com/office/drawing/2014/main" id="{F226FD83-8995-7348-A8E7-604A790FECA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83518" y="107227"/>
            <a:ext cx="914400" cy="914400"/>
          </a:xfrm>
          <a:prstGeom prst="rect">
            <a:avLst/>
          </a:prstGeom>
        </p:spPr>
      </p:pic>
      <p:sp>
        <p:nvSpPr>
          <p:cNvPr id="11" name="Speech Bubble: Rectangle 21">
            <a:extLst>
              <a:ext uri="{FF2B5EF4-FFF2-40B4-BE49-F238E27FC236}">
                <a16:creationId xmlns:a16="http://schemas.microsoft.com/office/drawing/2014/main" id="{548D8BD0-0140-FE42-A254-CE608BF9ADDB}"/>
              </a:ext>
            </a:extLst>
          </p:cNvPr>
          <p:cNvSpPr/>
          <p:nvPr/>
        </p:nvSpPr>
        <p:spPr>
          <a:xfrm>
            <a:off x="8918739" y="4095708"/>
            <a:ext cx="2352188" cy="1325932"/>
          </a:xfrm>
          <a:prstGeom prst="wedgeRectCallout">
            <a:avLst>
              <a:gd name="adj1" fmla="val -218341"/>
              <a:gd name="adj2" fmla="val -6608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 examples of ways to display results such as a total value statement</a:t>
            </a:r>
            <a:endParaRPr lang="en-US" dirty="0">
              <a:solidFill>
                <a:srgbClr val="C00000"/>
              </a:solidFill>
            </a:endParaRPr>
          </a:p>
        </p:txBody>
      </p:sp>
    </p:spTree>
    <p:extLst>
      <p:ext uri="{BB962C8B-B14F-4D97-AF65-F5344CB8AC3E}">
        <p14:creationId xmlns:p14="http://schemas.microsoft.com/office/powerpoint/2010/main" val="318278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901703" y="2714600"/>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290412" y="3532089"/>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p:txBody>
          <a:bodyPr/>
          <a:lstStyle/>
          <a:p>
            <a:r>
              <a:rPr lang="en-US"/>
              <a:t>SHIFT platform and the Natural Capital Toolkit</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dirty="0"/>
              <a:t>There are lots of useful tools out there. </a:t>
            </a:r>
            <a:r>
              <a:rPr lang="en-US" dirty="0">
                <a:hlinkClick r:id="rId5"/>
              </a:rPr>
              <a:t>SHIFT.tools </a:t>
            </a:r>
            <a:r>
              <a:rPr lang="en-US" dirty="0"/>
              <a:t>is a searchable repository of tools, including the </a:t>
            </a:r>
            <a:r>
              <a:rPr lang="en-US" dirty="0">
                <a:hlinkClick r:id="rId6"/>
              </a:rPr>
              <a:t>Natural Capital Toolkit</a:t>
            </a:r>
            <a:r>
              <a:rPr lang="en-US" dirty="0"/>
              <a:t>.  </a:t>
            </a:r>
            <a:endParaRPr lang="en-GB" sz="400" dirty="0"/>
          </a:p>
        </p:txBody>
      </p:sp>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104</a:t>
            </a:fld>
            <a:endParaRPr lang="en-GB"/>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4353" y="2720813"/>
            <a:ext cx="6278745" cy="30865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745746" y="6305863"/>
            <a:ext cx="961252" cy="329684"/>
          </a:xfrm>
          <a:prstGeom prst="rect">
            <a:avLst/>
          </a:prstGeom>
        </p:spPr>
      </p:pic>
      <p:sp>
        <p:nvSpPr>
          <p:cNvPr id="10" name="Speech Bubble: Rectangle 21">
            <a:extLst>
              <a:ext uri="{FF2B5EF4-FFF2-40B4-BE49-F238E27FC236}">
                <a16:creationId xmlns:a16="http://schemas.microsoft.com/office/drawing/2014/main" id="{250242D1-077E-434B-BEAA-34BCCB53ED49}"/>
              </a:ext>
            </a:extLst>
          </p:cNvPr>
          <p:cNvSpPr/>
          <p:nvPr/>
        </p:nvSpPr>
        <p:spPr>
          <a:xfrm>
            <a:off x="8266016" y="4012826"/>
            <a:ext cx="3671851" cy="2457879"/>
          </a:xfrm>
          <a:prstGeom prst="wedgeRectCallout">
            <a:avLst>
              <a:gd name="adj1" fmla="val -137829"/>
              <a:gd name="adj2" fmla="val 615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Change which tools to highlight depending on attendee background (e.g. if the attendee is from the food, beverage &amp; agribusiness sector, you may want to highlight the Cool Farm Tool, which reports impacts of water use efficiency, biodiversity etc. on farms)</a:t>
            </a:r>
            <a:endParaRPr lang="en-US" dirty="0">
              <a:solidFill>
                <a:srgbClr val="C00000"/>
              </a:solidFill>
            </a:endParaRPr>
          </a:p>
        </p:txBody>
      </p:sp>
      <p:pic>
        <p:nvPicPr>
          <p:cNvPr id="12" name="Graphic 11" descr="Target Audience">
            <a:extLst>
              <a:ext uri="{FF2B5EF4-FFF2-40B4-BE49-F238E27FC236}">
                <a16:creationId xmlns:a16="http://schemas.microsoft.com/office/drawing/2014/main" id="{647CF719-2786-4F46-AF90-487E903C351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963404" y="89104"/>
            <a:ext cx="914400" cy="914400"/>
          </a:xfrm>
          <a:prstGeom prst="rect">
            <a:avLst/>
          </a:prstGeom>
        </p:spPr>
      </p:pic>
      <p:pic>
        <p:nvPicPr>
          <p:cNvPr id="13" name="Graphic 12" descr="Exclamation mark">
            <a:extLst>
              <a:ext uri="{FF2B5EF4-FFF2-40B4-BE49-F238E27FC236}">
                <a16:creationId xmlns:a16="http://schemas.microsoft.com/office/drawing/2014/main" id="{E17EED14-C395-D14E-A9F0-7942CF70DA2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983518" y="107227"/>
            <a:ext cx="914400" cy="914400"/>
          </a:xfrm>
          <a:prstGeom prst="rect">
            <a:avLst/>
          </a:prstGeom>
        </p:spPr>
      </p:pic>
      <p:sp>
        <p:nvSpPr>
          <p:cNvPr id="17" name="Speech Bubble: Rectangle 21">
            <a:extLst>
              <a:ext uri="{FF2B5EF4-FFF2-40B4-BE49-F238E27FC236}">
                <a16:creationId xmlns:a16="http://schemas.microsoft.com/office/drawing/2014/main" id="{754511F9-F105-A44A-B9EE-26C3CA244D79}"/>
              </a:ext>
            </a:extLst>
          </p:cNvPr>
          <p:cNvSpPr/>
          <p:nvPr/>
        </p:nvSpPr>
        <p:spPr>
          <a:xfrm>
            <a:off x="129881" y="2457562"/>
            <a:ext cx="2492209" cy="1555264"/>
          </a:xfrm>
          <a:prstGeom prst="wedgeRectCallout">
            <a:avLst>
              <a:gd name="adj1" fmla="val 132295"/>
              <a:gd name="adj2" fmla="val -5841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Many tools on SHIFT are free so businesses don’t necessarily need support to get started by themselves</a:t>
            </a:r>
            <a:endParaRPr lang="en-US" dirty="0">
              <a:solidFill>
                <a:srgbClr val="C00000"/>
              </a:solidFill>
            </a:endParaRPr>
          </a:p>
        </p:txBody>
      </p:sp>
      <p:pic>
        <p:nvPicPr>
          <p:cNvPr id="1026" name="Picture 2" descr="Cool Farm Alliance">
            <a:hlinkClick r:id="rId13"/>
            <a:extLst>
              <a:ext uri="{FF2B5EF4-FFF2-40B4-BE49-F238E27FC236}">
                <a16:creationId xmlns:a16="http://schemas.microsoft.com/office/drawing/2014/main" id="{F92E751A-CAAF-8A48-B6F5-F41D574E255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008538" y="1655399"/>
            <a:ext cx="2064203" cy="85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01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6DE465-F87E-497C-866C-0ACF9977F712}"/>
              </a:ext>
            </a:extLst>
          </p:cNvPr>
          <p:cNvGrpSpPr/>
          <p:nvPr/>
        </p:nvGrpSpPr>
        <p:grpSpPr>
          <a:xfrm>
            <a:off x="2587999" y="2742218"/>
            <a:ext cx="2508580" cy="2819671"/>
            <a:chOff x="0" y="2564638"/>
            <a:chExt cx="2508578" cy="2819670"/>
          </a:xfrm>
        </p:grpSpPr>
        <p:pic>
          <p:nvPicPr>
            <p:cNvPr id="11" name="Picture Placeholder 5" descr="Natural Capital Toolkit">
              <a:extLst>
                <a:ext uri="{FF2B5EF4-FFF2-40B4-BE49-F238E27FC236}">
                  <a16:creationId xmlns:a16="http://schemas.microsoft.com/office/drawing/2014/main" id="{7FA742DA-A333-45FD-98F8-9571DCEBC2D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3125824"/>
              <a:ext cx="2394445" cy="2258484"/>
            </a:xfrm>
            <a:prstGeom prst="rect">
              <a:avLst/>
            </a:prstGeom>
          </p:spPr>
        </p:pic>
        <p:pic>
          <p:nvPicPr>
            <p:cNvPr id="16" name="Picture Placeholder 5" descr="Natural Capital Toolkit">
              <a:extLst>
                <a:ext uri="{FF2B5EF4-FFF2-40B4-BE49-F238E27FC236}">
                  <a16:creationId xmlns:a16="http://schemas.microsoft.com/office/drawing/2014/main" id="{CA182D27-EC65-4804-93F7-285C4C3E5F5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4133" y="2649642"/>
              <a:ext cx="2394445" cy="306175"/>
            </a:xfrm>
            <a:prstGeom prst="rect">
              <a:avLst/>
            </a:prstGeom>
          </p:spPr>
        </p:pic>
        <p:sp>
          <p:nvSpPr>
            <p:cNvPr id="17" name="Oval 16">
              <a:extLst>
                <a:ext uri="{FF2B5EF4-FFF2-40B4-BE49-F238E27FC236}">
                  <a16:creationId xmlns:a16="http://schemas.microsoft.com/office/drawing/2014/main" id="{C62D2D66-9641-4105-8140-153698545651}"/>
                </a:ext>
              </a:extLst>
            </p:cNvPr>
            <p:cNvSpPr/>
            <p:nvPr/>
          </p:nvSpPr>
          <p:spPr>
            <a:xfrm>
              <a:off x="31696" y="2564638"/>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2" name="Rectangle 21">
              <a:extLst>
                <a:ext uri="{FF2B5EF4-FFF2-40B4-BE49-F238E27FC236}">
                  <a16:creationId xmlns:a16="http://schemas.microsoft.com/office/drawing/2014/main" id="{0A93DD4E-7BA0-4B87-BB81-AB6B0F247410}"/>
                </a:ext>
              </a:extLst>
            </p:cNvPr>
            <p:cNvSpPr/>
            <p:nvPr/>
          </p:nvSpPr>
          <p:spPr>
            <a:xfrm>
              <a:off x="200722" y="5040351"/>
              <a:ext cx="1494263" cy="211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Natural Capital Toolkit example</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3" y="1318241"/>
            <a:ext cx="3388011" cy="590300"/>
          </a:xfrm>
        </p:spPr>
        <p:txBody>
          <a:bodyPr>
            <a:normAutofit/>
          </a:bodyPr>
          <a:lstStyle/>
          <a:p>
            <a:pPr marL="457177" indent="-457177">
              <a:lnSpc>
                <a:spcPct val="120000"/>
              </a:lnSpc>
              <a:buAutoNum type="arabicPeriod"/>
            </a:pPr>
            <a:r>
              <a:rPr lang="en-US" sz="2000"/>
              <a:t>Mining company</a:t>
            </a:r>
            <a:endParaRPr lang="en-US" sz="177"/>
          </a:p>
        </p:txBody>
      </p:sp>
      <p:sp>
        <p:nvSpPr>
          <p:cNvPr id="27" name="Slide Number Placeholder 26">
            <a:extLst>
              <a:ext uri="{FF2B5EF4-FFF2-40B4-BE49-F238E27FC236}">
                <a16:creationId xmlns:a16="http://schemas.microsoft.com/office/drawing/2014/main" id="{7DC6EB05-A7F5-984A-9319-65684E313218}"/>
              </a:ext>
            </a:extLst>
          </p:cNvPr>
          <p:cNvSpPr>
            <a:spLocks noGrp="1"/>
          </p:cNvSpPr>
          <p:nvPr>
            <p:ph type="sldNum" sz="quarter" idx="12"/>
          </p:nvPr>
        </p:nvSpPr>
        <p:spPr/>
        <p:txBody>
          <a:bodyPr/>
          <a:lstStyle/>
          <a:p>
            <a:fld id="{971CEC84-1649-40CE-BFF6-7286506FEA08}" type="slidenum">
              <a:rPr lang="en-GB" smtClean="0"/>
              <a:pPr/>
              <a:t>105</a:t>
            </a:fld>
            <a:endParaRPr lang="en-GB"/>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50" y="1296118"/>
            <a:ext cx="4908293" cy="10140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gn="ctr">
              <a:lnSpc>
                <a:spcPct val="120000"/>
              </a:lnSpc>
              <a:buFont typeface="+mj-lt"/>
              <a:buAutoNum type="arabicPeriod" startAt="2"/>
            </a:pPr>
            <a:r>
              <a:rPr lang="en-US" sz="2000"/>
              <a:t>Conduct a company-wide assessment on its use of water </a:t>
            </a:r>
            <a:endParaRPr lang="en-US" sz="177"/>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91" y="1318307"/>
            <a:ext cx="4205767" cy="683228"/>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nSpc>
                <a:spcPct val="120000"/>
              </a:lnSpc>
              <a:buFont typeface="+mj-lt"/>
              <a:buAutoNum type="arabicPeriod" startAt="3"/>
            </a:pPr>
            <a:r>
              <a:rPr lang="en-US" sz="2000"/>
              <a:t>Sustainability team</a:t>
            </a:r>
            <a:endParaRPr lang="en-US" sz="177"/>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6" y="2227402"/>
            <a:ext cx="2131337"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6" name="Group 5">
            <a:extLst>
              <a:ext uri="{FF2B5EF4-FFF2-40B4-BE49-F238E27FC236}">
                <a16:creationId xmlns:a16="http://schemas.microsoft.com/office/drawing/2014/main" id="{1A91B4F4-92A2-41A0-9CCE-0F6E8A658ACF}"/>
              </a:ext>
            </a:extLst>
          </p:cNvPr>
          <p:cNvGrpSpPr/>
          <p:nvPr/>
        </p:nvGrpSpPr>
        <p:grpSpPr>
          <a:xfrm>
            <a:off x="74189" y="2032154"/>
            <a:ext cx="2480919" cy="4169572"/>
            <a:chOff x="2343896" y="2479634"/>
            <a:chExt cx="2480919" cy="4169570"/>
          </a:xfrm>
        </p:grpSpPr>
        <p:pic>
          <p:nvPicPr>
            <p:cNvPr id="12" name="Picture Placeholder 5" descr="Natural Capital Toolkit">
              <a:extLst>
                <a:ext uri="{FF2B5EF4-FFF2-40B4-BE49-F238E27FC236}">
                  <a16:creationId xmlns:a16="http://schemas.microsoft.com/office/drawing/2014/main" id="{902521F8-E44E-45E5-9C39-745542773E9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508578" y="2556437"/>
              <a:ext cx="2316237" cy="4092767"/>
            </a:xfrm>
            <a:prstGeom prst="rect">
              <a:avLst/>
            </a:prstGeom>
          </p:spPr>
        </p:pic>
        <p:sp>
          <p:nvSpPr>
            <p:cNvPr id="18" name="Oval 17">
              <a:extLst>
                <a:ext uri="{FF2B5EF4-FFF2-40B4-BE49-F238E27FC236}">
                  <a16:creationId xmlns:a16="http://schemas.microsoft.com/office/drawing/2014/main" id="{41B6C348-9F8C-4730-9DBD-D090C0639F42}"/>
                </a:ext>
              </a:extLst>
            </p:cNvPr>
            <p:cNvSpPr/>
            <p:nvPr/>
          </p:nvSpPr>
          <p:spPr>
            <a:xfrm>
              <a:off x="2343896" y="2479634"/>
              <a:ext cx="811900" cy="338945"/>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3" name="Rectangle 22">
              <a:extLst>
                <a:ext uri="{FF2B5EF4-FFF2-40B4-BE49-F238E27FC236}">
                  <a16:creationId xmlns:a16="http://schemas.microsoft.com/office/drawing/2014/main" id="{253F1897-7F1E-4AC0-AE55-8A8F27D5D176}"/>
                </a:ext>
              </a:extLst>
            </p:cNvPr>
            <p:cNvSpPr/>
            <p:nvPr/>
          </p:nvSpPr>
          <p:spPr>
            <a:xfrm>
              <a:off x="2640487" y="5644950"/>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8" name="Group 7">
            <a:extLst>
              <a:ext uri="{FF2B5EF4-FFF2-40B4-BE49-F238E27FC236}">
                <a16:creationId xmlns:a16="http://schemas.microsoft.com/office/drawing/2014/main" id="{90889FC1-1EA8-4ECC-ACCC-91B2A6CC2DAF}"/>
              </a:ext>
            </a:extLst>
          </p:cNvPr>
          <p:cNvGrpSpPr/>
          <p:nvPr/>
        </p:nvGrpSpPr>
        <p:grpSpPr>
          <a:xfrm>
            <a:off x="4930799" y="2670961"/>
            <a:ext cx="2599647" cy="2558060"/>
            <a:chOff x="4849560" y="2818579"/>
            <a:chExt cx="2599646" cy="2558060"/>
          </a:xfrm>
        </p:grpSpPr>
        <p:pic>
          <p:nvPicPr>
            <p:cNvPr id="13" name="Picture Placeholder 5" descr="Natural Capital Toolkit">
              <a:extLst>
                <a:ext uri="{FF2B5EF4-FFF2-40B4-BE49-F238E27FC236}">
                  <a16:creationId xmlns:a16="http://schemas.microsoft.com/office/drawing/2014/main" id="{CB9FC4E8-561A-4225-A36A-3FB18704BDB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938948" y="2948148"/>
              <a:ext cx="2510258" cy="2428491"/>
            </a:xfrm>
            <a:prstGeom prst="rect">
              <a:avLst/>
            </a:prstGeom>
          </p:spPr>
        </p:pic>
        <p:sp>
          <p:nvSpPr>
            <p:cNvPr id="19" name="Oval 18">
              <a:extLst>
                <a:ext uri="{FF2B5EF4-FFF2-40B4-BE49-F238E27FC236}">
                  <a16:creationId xmlns:a16="http://schemas.microsoft.com/office/drawing/2014/main" id="{2BE978A2-BB3D-486E-B0B8-13E280B7DCB0}"/>
                </a:ext>
              </a:extLst>
            </p:cNvPr>
            <p:cNvSpPr/>
            <p:nvPr/>
          </p:nvSpPr>
          <p:spPr>
            <a:xfrm>
              <a:off x="4849560" y="2818579"/>
              <a:ext cx="1662752" cy="404124"/>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4" name="Rectangle 23">
              <a:extLst>
                <a:ext uri="{FF2B5EF4-FFF2-40B4-BE49-F238E27FC236}">
                  <a16:creationId xmlns:a16="http://schemas.microsoft.com/office/drawing/2014/main" id="{ABC30664-9DE6-4B8E-AED9-6635A6183FFA}"/>
                </a:ext>
              </a:extLst>
            </p:cNvPr>
            <p:cNvSpPr/>
            <p:nvPr/>
          </p:nvSpPr>
          <p:spPr>
            <a:xfrm>
              <a:off x="5083299" y="4991567"/>
              <a:ext cx="681881" cy="24893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52286" y="2108957"/>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pic>
        <p:nvPicPr>
          <p:cNvPr id="26" name="Picture 25" descr="A picture containing drawing&#10;&#10;Description automatically generated">
            <a:extLst>
              <a:ext uri="{FF2B5EF4-FFF2-40B4-BE49-F238E27FC236}">
                <a16:creationId xmlns:a16="http://schemas.microsoft.com/office/drawing/2014/main" id="{9D46045F-A2BE-434D-BA8A-C288C18D2F6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745746" y="6305863"/>
            <a:ext cx="961252" cy="329684"/>
          </a:xfrm>
          <a:prstGeom prst="rect">
            <a:avLst/>
          </a:prstGeom>
        </p:spPr>
      </p:pic>
      <p:sp>
        <p:nvSpPr>
          <p:cNvPr id="30" name="Speech Bubble: Rectangle 21">
            <a:extLst>
              <a:ext uri="{FF2B5EF4-FFF2-40B4-BE49-F238E27FC236}">
                <a16:creationId xmlns:a16="http://schemas.microsoft.com/office/drawing/2014/main" id="{13B43F84-CC82-7042-81B2-07AE93510FE1}"/>
              </a:ext>
            </a:extLst>
          </p:cNvPr>
          <p:cNvSpPr/>
          <p:nvPr/>
        </p:nvSpPr>
        <p:spPr>
          <a:xfrm>
            <a:off x="4535031" y="5646893"/>
            <a:ext cx="2740444" cy="1087733"/>
          </a:xfrm>
          <a:prstGeom prst="wedgeRectCallout">
            <a:avLst>
              <a:gd name="adj1" fmla="val -53545"/>
              <a:gd name="adj2" fmla="val -12928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Update tool selection depending on the sector/country or issue of interest to the audience</a:t>
            </a:r>
            <a:endParaRPr lang="en-US" dirty="0"/>
          </a:p>
        </p:txBody>
      </p:sp>
      <p:pic>
        <p:nvPicPr>
          <p:cNvPr id="31" name="Graphic 30" descr="Target Audience">
            <a:extLst>
              <a:ext uri="{FF2B5EF4-FFF2-40B4-BE49-F238E27FC236}">
                <a16:creationId xmlns:a16="http://schemas.microsoft.com/office/drawing/2014/main" id="{715693C2-DDD7-164C-8E5E-D45940495DC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963404" y="89104"/>
            <a:ext cx="914400" cy="914400"/>
          </a:xfrm>
          <a:prstGeom prst="rect">
            <a:avLst/>
          </a:prstGeom>
        </p:spPr>
      </p:pic>
    </p:spTree>
    <p:extLst>
      <p:ext uri="{BB962C8B-B14F-4D97-AF65-F5344CB8AC3E}">
        <p14:creationId xmlns:p14="http://schemas.microsoft.com/office/powerpoint/2010/main" val="36808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447640-002A-A946-8006-1EA3AD5ECE9C}"/>
              </a:ext>
            </a:extLst>
          </p:cNvPr>
          <p:cNvSpPr>
            <a:spLocks noGrp="1"/>
          </p:cNvSpPr>
          <p:nvPr>
            <p:ph idx="1"/>
          </p:nvPr>
        </p:nvSpPr>
        <p:spPr>
          <a:xfrm>
            <a:off x="627016" y="1410789"/>
            <a:ext cx="10754857" cy="4402073"/>
          </a:xfrm>
        </p:spPr>
        <p:txBody>
          <a:bodyPr>
            <a:normAutofit fontScale="85000" lnSpcReduction="10000"/>
          </a:bodyPr>
          <a:lstStyle/>
          <a:p>
            <a:pPr marL="0" indent="0">
              <a:buNone/>
            </a:pPr>
            <a:r>
              <a:rPr lang="en-GB" b="1" dirty="0">
                <a:solidFill>
                  <a:srgbClr val="23BAED"/>
                </a:solidFill>
                <a:hlinkClick r:id="rId3"/>
              </a:rPr>
              <a:t>ENCORE (Natural Capital Finance Alliance</a:t>
            </a:r>
            <a:r>
              <a:rPr lang="en-GB" b="1" dirty="0">
                <a:solidFill>
                  <a:srgbClr val="23BAED"/>
                </a:solidFill>
              </a:rPr>
              <a:t>) </a:t>
            </a:r>
          </a:p>
          <a:p>
            <a:r>
              <a:rPr lang="en-GB" dirty="0"/>
              <a:t>Impact and dependencies at economic sector level – qualitative</a:t>
            </a:r>
          </a:p>
          <a:p>
            <a:endParaRPr lang="en-GB" dirty="0"/>
          </a:p>
          <a:p>
            <a:pPr marL="0" indent="0">
              <a:buNone/>
            </a:pPr>
            <a:r>
              <a:rPr lang="en-GB" b="1" dirty="0">
                <a:solidFill>
                  <a:srgbClr val="23BAED"/>
                </a:solidFill>
                <a:hlinkClick r:id="rId4"/>
              </a:rPr>
              <a:t>SASB (Sustainability Accounting Standards Board) </a:t>
            </a:r>
            <a:endParaRPr lang="en-GB" b="1" dirty="0">
              <a:solidFill>
                <a:srgbClr val="23BAED"/>
              </a:solidFill>
            </a:endParaRPr>
          </a:p>
          <a:p>
            <a:r>
              <a:rPr lang="en-GB" dirty="0"/>
              <a:t>Impacts at a sector level – qualitative</a:t>
            </a:r>
          </a:p>
          <a:p>
            <a:pPr marL="0" indent="0">
              <a:buNone/>
            </a:pPr>
            <a:endParaRPr lang="en-GB" dirty="0"/>
          </a:p>
          <a:p>
            <a:pPr marL="0" indent="0">
              <a:buNone/>
            </a:pPr>
            <a:r>
              <a:rPr lang="en-GB" b="1" dirty="0">
                <a:solidFill>
                  <a:srgbClr val="23BAED"/>
                </a:solidFill>
                <a:hlinkClick r:id="rId5"/>
              </a:rPr>
              <a:t>Natural Capital Protocol Sector Guides</a:t>
            </a:r>
            <a:endParaRPr lang="en-GB" b="1" dirty="0">
              <a:solidFill>
                <a:srgbClr val="23BAED"/>
              </a:solidFill>
            </a:endParaRPr>
          </a:p>
          <a:p>
            <a:r>
              <a:rPr lang="en-GB" dirty="0"/>
              <a:t>Impacts and dependencies but for limited sectors (food and beverage, apparel and forests)</a:t>
            </a:r>
          </a:p>
          <a:p>
            <a:pPr marL="0" indent="0">
              <a:buNone/>
            </a:pPr>
            <a:endParaRPr lang="en-GB" dirty="0"/>
          </a:p>
          <a:p>
            <a:pPr marL="0" indent="0">
              <a:buNone/>
            </a:pPr>
            <a:r>
              <a:rPr lang="en-GB" b="1" dirty="0">
                <a:solidFill>
                  <a:srgbClr val="23BAED"/>
                </a:solidFill>
                <a:hlinkClick r:id="rId6"/>
              </a:rPr>
              <a:t>I360X (Impact 360)</a:t>
            </a:r>
            <a:endParaRPr lang="en-GB" b="1" dirty="0">
              <a:solidFill>
                <a:srgbClr val="23BAED"/>
              </a:solidFill>
            </a:endParaRPr>
          </a:p>
          <a:p>
            <a:r>
              <a:rPr lang="en-GB" dirty="0"/>
              <a:t>Impacts across all  natural, human, social and financial capital – quantitative and qualitative </a:t>
            </a:r>
          </a:p>
          <a:p>
            <a:endParaRPr lang="en-US" dirty="0"/>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fld id="{971CEC84-1649-40CE-BFF6-7286506FEA08}" type="slidenum">
              <a:rPr lang="en-GB" smtClean="0"/>
              <a:pPr/>
              <a:t>106</a:t>
            </a:fld>
            <a:endParaRPr lang="en-GB"/>
          </a:p>
        </p:txBody>
      </p:sp>
      <p:sp>
        <p:nvSpPr>
          <p:cNvPr id="5" name="Speech Bubble: Rectangle 21">
            <a:extLst>
              <a:ext uri="{FF2B5EF4-FFF2-40B4-BE49-F238E27FC236}">
                <a16:creationId xmlns:a16="http://schemas.microsoft.com/office/drawing/2014/main" id="{3B7A5F2D-0847-B949-A6D3-29F899AA7944}"/>
              </a:ext>
            </a:extLst>
          </p:cNvPr>
          <p:cNvSpPr/>
          <p:nvPr/>
        </p:nvSpPr>
        <p:spPr>
          <a:xfrm>
            <a:off x="9071188" y="2425240"/>
            <a:ext cx="2546508" cy="1087733"/>
          </a:xfrm>
          <a:prstGeom prst="wedgeRectCallout">
            <a:avLst>
              <a:gd name="adj1" fmla="val -137829"/>
              <a:gd name="adj2" fmla="val 69199"/>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Use localised examples or tools that can be of use within your company</a:t>
            </a:r>
            <a:endParaRPr lang="en-US" dirty="0"/>
          </a:p>
        </p:txBody>
      </p:sp>
      <p:pic>
        <p:nvPicPr>
          <p:cNvPr id="6" name="Graphic 5" descr="Target Audience">
            <a:extLst>
              <a:ext uri="{FF2B5EF4-FFF2-40B4-BE49-F238E27FC236}">
                <a16:creationId xmlns:a16="http://schemas.microsoft.com/office/drawing/2014/main" id="{1B61A234-B98B-1741-B327-4A45C762FB1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25974" y="107227"/>
            <a:ext cx="914400" cy="914400"/>
          </a:xfrm>
          <a:prstGeom prst="rect">
            <a:avLst/>
          </a:prstGeom>
        </p:spPr>
      </p:pic>
      <p:pic>
        <p:nvPicPr>
          <p:cNvPr id="7" name="Graphic 6" descr="Treasure Map">
            <a:extLst>
              <a:ext uri="{FF2B5EF4-FFF2-40B4-BE49-F238E27FC236}">
                <a16:creationId xmlns:a16="http://schemas.microsoft.com/office/drawing/2014/main" id="{C6F2C6E0-58B6-9441-9023-D4875D02E21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160496" y="125351"/>
            <a:ext cx="914400" cy="914400"/>
          </a:xfrm>
          <a:prstGeom prst="rect">
            <a:avLst/>
          </a:prstGeom>
        </p:spPr>
      </p:pic>
      <p:sp>
        <p:nvSpPr>
          <p:cNvPr id="10" name="Title 1">
            <a:extLst>
              <a:ext uri="{FF2B5EF4-FFF2-40B4-BE49-F238E27FC236}">
                <a16:creationId xmlns:a16="http://schemas.microsoft.com/office/drawing/2014/main" id="{A3070AD1-213B-BF45-811E-FC82DEEFD6DC}"/>
              </a:ext>
            </a:extLst>
          </p:cNvPr>
          <p:cNvSpPr txBox="1">
            <a:spLocks/>
          </p:cNvSpPr>
          <p:nvPr/>
        </p:nvSpPr>
        <p:spPr>
          <a:xfrm>
            <a:off x="314196" y="125352"/>
            <a:ext cx="9522532" cy="878150"/>
          </a:xfrm>
          <a:prstGeom prst="rect">
            <a:avLst/>
          </a:prstGeom>
        </p:spPr>
        <p:txBody>
          <a:bodyPr vert="horz" lIns="91440" tIns="45720" rIns="91440" bIns="45720" rtlCol="0" anchor="ctr">
            <a:normAutofit fontScale="90000" lnSpcReduction="10000"/>
          </a:bodyPr>
          <a:lst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Some examples of tools to determine impacts and dependencies</a:t>
            </a:r>
            <a:endParaRPr lang="en-US" dirty="0"/>
          </a:p>
        </p:txBody>
      </p:sp>
    </p:spTree>
    <p:extLst>
      <p:ext uri="{BB962C8B-B14F-4D97-AF65-F5344CB8AC3E}">
        <p14:creationId xmlns:p14="http://schemas.microsoft.com/office/powerpoint/2010/main" val="33378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a:t>Mentimeter question </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265737" y="1891680"/>
            <a:ext cx="3595035" cy="3453832"/>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4538341" y="2495211"/>
            <a:ext cx="3049825" cy="224676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What other tools / resources have you found useful for natural capital assessments?</a:t>
            </a:r>
            <a:endParaRPr kumimoji="0" lang="en-CH"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8" name="Slide Number Placeholder 2">
            <a:extLst>
              <a:ext uri="{FF2B5EF4-FFF2-40B4-BE49-F238E27FC236}">
                <a16:creationId xmlns:a16="http://schemas.microsoft.com/office/drawing/2014/main" id="{3FDE1AA5-CD4E-4178-A68F-29B751254906}"/>
              </a:ext>
            </a:extLst>
          </p:cNvPr>
          <p:cNvSpPr>
            <a:spLocks noGrp="1"/>
          </p:cNvSpPr>
          <p:nvPr>
            <p:ph type="sldNum" sz="quarter" idx="12"/>
          </p:nvPr>
        </p:nvSpPr>
        <p:spPr>
          <a:xfrm>
            <a:off x="314196" y="623369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5202678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lIns="91440" tIns="45720" rIns="91440" bIns="45720" rtlCol="0" anchor="t">
            <a:spAutoFit/>
          </a:bodyPr>
          <a:lstStyle/>
          <a:p>
            <a:pPr defTabSz="914377">
              <a:defRPr/>
            </a:pPr>
            <a:r>
              <a:rPr kumimoji="0" lang="en-US" sz="2800" b="0" i="0" u="none" strike="noStrike" kern="1200" cap="none" spc="0" normalizeH="0" baseline="0" noProof="0">
                <a:ln>
                  <a:noFill/>
                </a:ln>
                <a:effectLst/>
                <a:uLnTx/>
                <a:uFillTx/>
                <a:latin typeface="Arial"/>
                <a:ea typeface="+mn-ea"/>
                <a:cs typeface="+mn-cs"/>
              </a:rPr>
              <a:t>Enter this code: </a:t>
            </a:r>
            <a:r>
              <a:rPr lang="en-US" sz="2800" b="1" kern="0">
                <a:solidFill>
                  <a:srgbClr val="BBD151"/>
                </a:solidFill>
                <a:latin typeface="Arial"/>
                <a:ea typeface="Verdana"/>
              </a:rPr>
              <a:t>56 63 18 7</a:t>
            </a:r>
            <a:endParaRPr kumimoji="0" lang="en-US" sz="2800" b="1" i="0" u="none" strike="noStrike" kern="0" cap="none" spc="0" normalizeH="0" baseline="0" noProof="0" dirty="0">
              <a:ln>
                <a:noFill/>
              </a:ln>
              <a:solidFill>
                <a:srgbClr val="BBD151"/>
              </a:solidFill>
              <a:effectLst/>
              <a:highlight>
                <a:srgbClr val="FFFF00"/>
              </a:highlight>
              <a:uLnTx/>
              <a:uFillTx/>
              <a:latin typeface="Arial"/>
              <a:ea typeface="Verdana" panose="020B0604030504040204" pitchFamily="34" charset="0"/>
              <a:cs typeface="+mn-cs"/>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14574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CB19-0F3D-4D66-900A-2A559AE93AD1}"/>
              </a:ext>
            </a:extLst>
          </p:cNvPr>
          <p:cNvSpPr>
            <a:spLocks noGrp="1"/>
          </p:cNvSpPr>
          <p:nvPr>
            <p:ph type="title"/>
          </p:nvPr>
        </p:nvSpPr>
        <p:spPr/>
        <p:txBody>
          <a:bodyPr/>
          <a:lstStyle/>
          <a:p>
            <a:r>
              <a:rPr lang="en-GB" b="1" dirty="0"/>
              <a:t>Summary tips:</a:t>
            </a:r>
            <a:r>
              <a:rPr lang="en-GB" dirty="0"/>
              <a:t> scoping an assessment </a:t>
            </a:r>
            <a:endParaRPr lang="en-US" dirty="0"/>
          </a:p>
        </p:txBody>
      </p:sp>
      <p:sp>
        <p:nvSpPr>
          <p:cNvPr id="5" name="Content Placeholder 2">
            <a:extLst>
              <a:ext uri="{FF2B5EF4-FFF2-40B4-BE49-F238E27FC236}">
                <a16:creationId xmlns:a16="http://schemas.microsoft.com/office/drawing/2014/main" id="{F2F32365-7F18-6F45-B703-E25C6587EF8C}"/>
              </a:ext>
            </a:extLst>
          </p:cNvPr>
          <p:cNvSpPr>
            <a:spLocks noGrp="1"/>
          </p:cNvSpPr>
          <p:nvPr>
            <p:ph idx="1"/>
          </p:nvPr>
        </p:nvSpPr>
        <p:spPr>
          <a:xfrm>
            <a:off x="314195" y="1503927"/>
            <a:ext cx="11202890" cy="4535366"/>
          </a:xfrm>
        </p:spPr>
        <p:txBody>
          <a:bodyPr>
            <a:normAutofit fontScale="92500" lnSpcReduction="20000"/>
          </a:bodyPr>
          <a:lstStyle/>
          <a:p>
            <a:r>
              <a:rPr lang="en-US" dirty="0"/>
              <a:t>Provide real-life examples to support explanation of key concepts </a:t>
            </a:r>
          </a:p>
          <a:p>
            <a:pPr lvl="1">
              <a:lnSpc>
                <a:spcPct val="110000"/>
              </a:lnSpc>
              <a:spcBef>
                <a:spcPts val="0"/>
              </a:spcBef>
            </a:pPr>
            <a:r>
              <a:rPr lang="en-US" sz="2000" dirty="0"/>
              <a:t>Consider engaging a speaker that has undertaken an assessment in their business and can talk to the challenges and the benefits of conducting one. </a:t>
            </a:r>
          </a:p>
          <a:p>
            <a:pPr marL="457189" lvl="1" indent="0">
              <a:buNone/>
            </a:pPr>
            <a:endParaRPr lang="en-US" dirty="0"/>
          </a:p>
          <a:p>
            <a:r>
              <a:rPr lang="en-US" dirty="0"/>
              <a:t>Include case studies that are relevant and useful for the audience!</a:t>
            </a:r>
          </a:p>
          <a:p>
            <a:pPr lvl="1">
              <a:lnSpc>
                <a:spcPct val="110000"/>
              </a:lnSpc>
              <a:spcBef>
                <a:spcPts val="0"/>
              </a:spcBef>
            </a:pPr>
            <a:r>
              <a:rPr lang="en-US" sz="2000" dirty="0"/>
              <a:t>Showcase examples which provide practical and actionable tips that the participants can apply in their own natural capital assessments </a:t>
            </a:r>
          </a:p>
          <a:p>
            <a:pPr lvl="1">
              <a:lnSpc>
                <a:spcPct val="110000"/>
              </a:lnSpc>
              <a:spcBef>
                <a:spcPts val="0"/>
              </a:spcBef>
            </a:pPr>
            <a:r>
              <a:rPr lang="en-US" sz="2000" dirty="0"/>
              <a:t>Go through your own company’s sustainability projects to provide inspiration </a:t>
            </a:r>
          </a:p>
          <a:p>
            <a:pPr lvl="1">
              <a:lnSpc>
                <a:spcPct val="110000"/>
              </a:lnSpc>
              <a:spcBef>
                <a:spcPts val="0"/>
              </a:spcBef>
            </a:pPr>
            <a:r>
              <a:rPr lang="en-US" sz="2000" dirty="0"/>
              <a:t>Check the WBCSD and Capitals Coalition website for case studies that could be used for your sector</a:t>
            </a:r>
          </a:p>
          <a:p>
            <a:pPr marL="457189" lvl="1" indent="0">
              <a:buNone/>
            </a:pPr>
            <a:endParaRPr lang="en-US" sz="2000" dirty="0"/>
          </a:p>
          <a:p>
            <a:pPr>
              <a:lnSpc>
                <a:spcPct val="120000"/>
              </a:lnSpc>
              <a:spcBef>
                <a:spcPts val="0"/>
              </a:spcBef>
            </a:pPr>
            <a:r>
              <a:rPr lang="en-US" dirty="0"/>
              <a:t>Change the tools presented depending on the audiences’ background and interest, think about whether:</a:t>
            </a:r>
          </a:p>
          <a:p>
            <a:pPr lvl="1">
              <a:lnSpc>
                <a:spcPct val="110000"/>
              </a:lnSpc>
              <a:spcBef>
                <a:spcPts val="0"/>
              </a:spcBef>
            </a:pPr>
            <a:r>
              <a:rPr lang="en-US" sz="2100" dirty="0"/>
              <a:t>The tools help the participants to meet their objective </a:t>
            </a:r>
          </a:p>
          <a:p>
            <a:pPr lvl="1">
              <a:lnSpc>
                <a:spcPct val="110000"/>
              </a:lnSpc>
              <a:spcBef>
                <a:spcPts val="0"/>
              </a:spcBef>
            </a:pPr>
            <a:r>
              <a:rPr lang="en-US" sz="2100" dirty="0"/>
              <a:t>The complexity of the tools you want to cover </a:t>
            </a:r>
          </a:p>
          <a:p>
            <a:pPr lvl="1">
              <a:lnSpc>
                <a:spcPct val="110000"/>
              </a:lnSpc>
              <a:spcBef>
                <a:spcPts val="0"/>
              </a:spcBef>
            </a:pPr>
            <a:r>
              <a:rPr lang="en-US" sz="2100" dirty="0"/>
              <a:t>Certain tools more suited to the audiences’ sector</a:t>
            </a:r>
          </a:p>
          <a:p>
            <a:pPr lvl="1"/>
            <a:endParaRPr lang="en-US" dirty="0"/>
          </a:p>
          <a:p>
            <a:pPr marL="0" indent="0">
              <a:buNone/>
            </a:pPr>
            <a:endParaRPr lang="en-US" sz="2000" dirty="0"/>
          </a:p>
          <a:p>
            <a:pPr lvl="1"/>
            <a:endParaRPr lang="en-US" dirty="0"/>
          </a:p>
        </p:txBody>
      </p:sp>
      <p:sp>
        <p:nvSpPr>
          <p:cNvPr id="4" name="Slide Number Placeholder 3">
            <a:extLst>
              <a:ext uri="{FF2B5EF4-FFF2-40B4-BE49-F238E27FC236}">
                <a16:creationId xmlns:a16="http://schemas.microsoft.com/office/drawing/2014/main" id="{DC6FB41C-65D5-4223-BEDE-F049169B7CBC}"/>
              </a:ext>
            </a:extLst>
          </p:cNvPr>
          <p:cNvSpPr>
            <a:spLocks noGrp="1"/>
          </p:cNvSpPr>
          <p:nvPr>
            <p:ph type="sldNum" sz="quarter" idx="12"/>
          </p:nvPr>
        </p:nvSpPr>
        <p:spPr/>
        <p:txBody>
          <a:bodyPr/>
          <a:lstStyle/>
          <a:p>
            <a:fld id="{971CEC84-1649-40CE-BFF6-7286506FEA08}" type="slidenum">
              <a:rPr lang="en-GB" smtClean="0"/>
              <a:pPr/>
              <a:t>109</a:t>
            </a:fld>
            <a:endParaRPr lang="en-GB"/>
          </a:p>
        </p:txBody>
      </p:sp>
    </p:spTree>
    <p:extLst>
      <p:ext uri="{BB962C8B-B14F-4D97-AF65-F5344CB8AC3E}">
        <p14:creationId xmlns:p14="http://schemas.microsoft.com/office/powerpoint/2010/main" val="3675379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5A1E-4108-4A36-B0C6-BCAD5B2D4DCB}"/>
              </a:ext>
            </a:extLst>
          </p:cNvPr>
          <p:cNvSpPr>
            <a:spLocks noGrp="1"/>
          </p:cNvSpPr>
          <p:nvPr>
            <p:ph type="title"/>
          </p:nvPr>
        </p:nvSpPr>
        <p:spPr/>
        <p:txBody>
          <a:bodyPr>
            <a:normAutofit/>
          </a:bodyPr>
          <a:lstStyle/>
          <a:p>
            <a:r>
              <a:rPr lang="en-GB" dirty="0"/>
              <a:t>Implementation Guide </a:t>
            </a:r>
            <a:endParaRPr lang="en-US" dirty="0"/>
          </a:p>
        </p:txBody>
      </p:sp>
      <p:sp>
        <p:nvSpPr>
          <p:cNvPr id="3" name="Content Placeholder 2">
            <a:extLst>
              <a:ext uri="{FF2B5EF4-FFF2-40B4-BE49-F238E27FC236}">
                <a16:creationId xmlns:a16="http://schemas.microsoft.com/office/drawing/2014/main" id="{EE1A0F1F-3A2F-47E5-A113-F9F3BE31DEF4}"/>
              </a:ext>
            </a:extLst>
          </p:cNvPr>
          <p:cNvSpPr>
            <a:spLocks noGrp="1"/>
          </p:cNvSpPr>
          <p:nvPr>
            <p:ph idx="1"/>
          </p:nvPr>
        </p:nvSpPr>
        <p:spPr>
          <a:xfrm>
            <a:off x="366327" y="1644628"/>
            <a:ext cx="5926897" cy="4070595"/>
          </a:xfrm>
        </p:spPr>
        <p:txBody>
          <a:bodyPr vert="horz" lIns="91440" tIns="45720" rIns="91440" bIns="45720" rtlCol="0" anchor="t">
            <a:normAutofit fontScale="92500" lnSpcReduction="10000"/>
          </a:bodyPr>
          <a:lstStyle/>
          <a:p>
            <a:r>
              <a:rPr lang="en-GB" dirty="0"/>
              <a:t>To complement this training deck, an </a:t>
            </a:r>
            <a:r>
              <a:rPr lang="en-GB" dirty="0">
                <a:solidFill>
                  <a:srgbClr val="23BAED"/>
                </a:solidFill>
              </a:rPr>
              <a:t>implementation guide </a:t>
            </a:r>
            <a:r>
              <a:rPr lang="en-GB" dirty="0"/>
              <a:t>has been created</a:t>
            </a:r>
            <a:endParaRPr lang="en-GB" dirty="0">
              <a:cs typeface="Arial"/>
            </a:endParaRPr>
          </a:p>
          <a:p>
            <a:r>
              <a:rPr lang="en-GB" dirty="0"/>
              <a:t>This includes a summarized </a:t>
            </a:r>
            <a:r>
              <a:rPr lang="en-GB" dirty="0">
                <a:solidFill>
                  <a:srgbClr val="23BAED"/>
                </a:solidFill>
              </a:rPr>
              <a:t>set of tips </a:t>
            </a:r>
            <a:r>
              <a:rPr lang="en-GB" dirty="0"/>
              <a:t>and suggestions for </a:t>
            </a:r>
            <a:r>
              <a:rPr lang="en-GB" dirty="0">
                <a:solidFill>
                  <a:srgbClr val="23BAED"/>
                </a:solidFill>
              </a:rPr>
              <a:t>engaging with training participants</a:t>
            </a:r>
            <a:r>
              <a:rPr lang="en-GB" dirty="0"/>
              <a:t> when presenting the course in-person or virtually</a:t>
            </a:r>
            <a:endParaRPr lang="en-GB" dirty="0">
              <a:cs typeface="Arial"/>
            </a:endParaRPr>
          </a:p>
          <a:p>
            <a:r>
              <a:rPr lang="en-GB"/>
              <a:t>This will be shared with you after the session and included on the </a:t>
            </a:r>
            <a:r>
              <a:rPr lang="en-GB" dirty="0">
                <a:solidFill>
                  <a:srgbClr val="23BAED"/>
                </a:solidFill>
              </a:rPr>
              <a:t>We Value Nature website </a:t>
            </a:r>
            <a:r>
              <a:rPr lang="en-GB" dirty="0"/>
              <a:t>along with this deck</a:t>
            </a:r>
            <a:endParaRPr lang="en-GB" dirty="0">
              <a:highlight>
                <a:srgbClr val="FFFF00"/>
              </a:highlight>
              <a:cs typeface="Arial"/>
            </a:endParaRPr>
          </a:p>
          <a:p>
            <a:r>
              <a:rPr lang="en-US" dirty="0"/>
              <a:t>Look out for the compass symbol throughout the training deck – it will highlight where the implementation guide could be useful to refer to!</a:t>
            </a:r>
            <a:endParaRPr lang="en-GB" dirty="0"/>
          </a:p>
        </p:txBody>
      </p:sp>
      <p:sp>
        <p:nvSpPr>
          <p:cNvPr id="4" name="Slide Number Placeholder 3">
            <a:extLst>
              <a:ext uri="{FF2B5EF4-FFF2-40B4-BE49-F238E27FC236}">
                <a16:creationId xmlns:a16="http://schemas.microsoft.com/office/drawing/2014/main" id="{FFFE3171-D747-404E-A27A-793F72A52297}"/>
              </a:ext>
            </a:extLst>
          </p:cNvPr>
          <p:cNvSpPr>
            <a:spLocks noGrp="1"/>
          </p:cNvSpPr>
          <p:nvPr>
            <p:ph type="sldNum" sz="quarter" idx="12"/>
          </p:nvPr>
        </p:nvSpPr>
        <p:spPr/>
        <p:txBody>
          <a:bodyPr/>
          <a:lstStyle/>
          <a:p>
            <a:fld id="{971CEC84-1649-40CE-BFF6-7286506FEA08}" type="slidenum">
              <a:rPr lang="en-GB" smtClean="0"/>
              <a:pPr/>
              <a:t>11</a:t>
            </a:fld>
            <a:endParaRPr lang="en-GB"/>
          </a:p>
        </p:txBody>
      </p:sp>
      <p:pic>
        <p:nvPicPr>
          <p:cNvPr id="5" name="Picture 4">
            <a:extLst>
              <a:ext uri="{FF2B5EF4-FFF2-40B4-BE49-F238E27FC236}">
                <a16:creationId xmlns:a16="http://schemas.microsoft.com/office/drawing/2014/main" id="{0608A01B-0B21-A647-967B-AD0AF464F5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2353" y="1644628"/>
            <a:ext cx="5342343" cy="2995450"/>
          </a:xfrm>
          <a:prstGeom prst="rect">
            <a:avLst/>
          </a:prstGeom>
          <a:ln>
            <a:solidFill>
              <a:schemeClr val="accent3"/>
            </a:solidFill>
          </a:ln>
          <a:effectLst>
            <a:outerShdw blurRad="50800" dist="38100" dir="2700000" algn="tl" rotWithShape="0">
              <a:prstClr val="black">
                <a:alpha val="40000"/>
              </a:prstClr>
            </a:outerShdw>
          </a:effectLst>
        </p:spPr>
      </p:pic>
      <p:pic>
        <p:nvPicPr>
          <p:cNvPr id="9" name="Graphic 8" descr="Compass">
            <a:extLst>
              <a:ext uri="{FF2B5EF4-FFF2-40B4-BE49-F238E27FC236}">
                <a16:creationId xmlns:a16="http://schemas.microsoft.com/office/drawing/2014/main" id="{E46025FD-159B-CD44-9594-40B14675A0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40296" y="107227"/>
            <a:ext cx="914400" cy="914400"/>
          </a:xfrm>
          <a:prstGeom prst="rect">
            <a:avLst/>
          </a:prstGeom>
        </p:spPr>
      </p:pic>
    </p:spTree>
    <p:extLst>
      <p:ext uri="{BB962C8B-B14F-4D97-AF65-F5344CB8AC3E}">
        <p14:creationId xmlns:p14="http://schemas.microsoft.com/office/powerpoint/2010/main" val="20419315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CB19-0F3D-4D66-900A-2A559AE93AD1}"/>
              </a:ext>
            </a:extLst>
          </p:cNvPr>
          <p:cNvSpPr>
            <a:spLocks noGrp="1"/>
          </p:cNvSpPr>
          <p:nvPr>
            <p:ph type="title"/>
          </p:nvPr>
        </p:nvSpPr>
        <p:spPr/>
        <p:txBody>
          <a:bodyPr>
            <a:normAutofit/>
          </a:bodyPr>
          <a:lstStyle/>
          <a:p>
            <a:r>
              <a:rPr lang="en-GB" b="1" dirty="0"/>
              <a:t>Summary tips:</a:t>
            </a:r>
            <a:r>
              <a:rPr lang="en-GB" dirty="0"/>
              <a:t> scoping an assessment</a:t>
            </a:r>
            <a:endParaRPr lang="en-US" dirty="0">
              <a:highlight>
                <a:srgbClr val="FFFF00"/>
              </a:highlight>
            </a:endParaRPr>
          </a:p>
        </p:txBody>
      </p:sp>
      <p:sp>
        <p:nvSpPr>
          <p:cNvPr id="5" name="Content Placeholder 2">
            <a:extLst>
              <a:ext uri="{FF2B5EF4-FFF2-40B4-BE49-F238E27FC236}">
                <a16:creationId xmlns:a16="http://schemas.microsoft.com/office/drawing/2014/main" id="{F2F32365-7F18-6F45-B703-E25C6587EF8C}"/>
              </a:ext>
            </a:extLst>
          </p:cNvPr>
          <p:cNvSpPr>
            <a:spLocks noGrp="1"/>
          </p:cNvSpPr>
          <p:nvPr>
            <p:ph idx="1"/>
          </p:nvPr>
        </p:nvSpPr>
        <p:spPr>
          <a:xfrm>
            <a:off x="314195" y="1503927"/>
            <a:ext cx="11202890" cy="4535366"/>
          </a:xfrm>
        </p:spPr>
        <p:txBody>
          <a:bodyPr>
            <a:normAutofit fontScale="92500" lnSpcReduction="20000"/>
          </a:bodyPr>
          <a:lstStyle/>
          <a:p>
            <a:r>
              <a:rPr lang="en-US"/>
              <a:t>Provide real-life examples to support explanation of key concepts </a:t>
            </a:r>
          </a:p>
          <a:p>
            <a:pPr lvl="1">
              <a:lnSpc>
                <a:spcPct val="110000"/>
              </a:lnSpc>
              <a:spcBef>
                <a:spcPts val="0"/>
              </a:spcBef>
            </a:pPr>
            <a:r>
              <a:rPr lang="en-US" sz="2000"/>
              <a:t>Consider engaging a speaker that has undertaken an assessment in their business and can talk to the challenges and the benefits of conducting one. </a:t>
            </a:r>
          </a:p>
          <a:p>
            <a:pPr marL="457189" lvl="1" indent="0">
              <a:buNone/>
            </a:pPr>
            <a:endParaRPr lang="en-US"/>
          </a:p>
          <a:p>
            <a:r>
              <a:rPr lang="en-US"/>
              <a:t>Include case studies that are relevant and useful for the audience!</a:t>
            </a:r>
          </a:p>
          <a:p>
            <a:pPr lvl="1">
              <a:lnSpc>
                <a:spcPct val="110000"/>
              </a:lnSpc>
              <a:spcBef>
                <a:spcPts val="0"/>
              </a:spcBef>
            </a:pPr>
            <a:r>
              <a:rPr lang="en-US" sz="2000"/>
              <a:t>Showcase examples which provide practical and actionable tips that the participants can apply in their own natural capital assessments </a:t>
            </a:r>
          </a:p>
          <a:p>
            <a:pPr lvl="1">
              <a:lnSpc>
                <a:spcPct val="110000"/>
              </a:lnSpc>
              <a:spcBef>
                <a:spcPts val="0"/>
              </a:spcBef>
            </a:pPr>
            <a:r>
              <a:rPr lang="en-US" sz="2000"/>
              <a:t>Go through your own company’s sustainability projects to provide inspiration </a:t>
            </a:r>
          </a:p>
          <a:p>
            <a:pPr lvl="1">
              <a:lnSpc>
                <a:spcPct val="110000"/>
              </a:lnSpc>
              <a:spcBef>
                <a:spcPts val="0"/>
              </a:spcBef>
            </a:pPr>
            <a:r>
              <a:rPr lang="en-US" sz="2000"/>
              <a:t>Check the WBCSD and Capitals Coalition website for case studies that could be used for your sector</a:t>
            </a:r>
          </a:p>
          <a:p>
            <a:pPr marL="457189" lvl="1" indent="0">
              <a:buNone/>
            </a:pPr>
            <a:endParaRPr lang="en-US" sz="2000"/>
          </a:p>
          <a:p>
            <a:pPr>
              <a:lnSpc>
                <a:spcPct val="120000"/>
              </a:lnSpc>
              <a:spcBef>
                <a:spcPts val="0"/>
              </a:spcBef>
            </a:pPr>
            <a:r>
              <a:rPr lang="en-US"/>
              <a:t>Change the tools presented depending on the audiences’ background and interest, think about whether:</a:t>
            </a:r>
          </a:p>
          <a:p>
            <a:pPr lvl="1">
              <a:lnSpc>
                <a:spcPct val="110000"/>
              </a:lnSpc>
              <a:spcBef>
                <a:spcPts val="0"/>
              </a:spcBef>
            </a:pPr>
            <a:r>
              <a:rPr lang="en-US" sz="2100"/>
              <a:t>The tools help the participants to meet their objective </a:t>
            </a:r>
          </a:p>
          <a:p>
            <a:pPr lvl="1">
              <a:lnSpc>
                <a:spcPct val="110000"/>
              </a:lnSpc>
              <a:spcBef>
                <a:spcPts val="0"/>
              </a:spcBef>
            </a:pPr>
            <a:r>
              <a:rPr lang="en-US" sz="2100"/>
              <a:t>The complexity of the tools you want to cover </a:t>
            </a:r>
          </a:p>
          <a:p>
            <a:pPr lvl="1">
              <a:lnSpc>
                <a:spcPct val="110000"/>
              </a:lnSpc>
              <a:spcBef>
                <a:spcPts val="0"/>
              </a:spcBef>
            </a:pPr>
            <a:r>
              <a:rPr lang="en-US" sz="2100"/>
              <a:t>Certain tools more suited to the audiences’ sector</a:t>
            </a:r>
          </a:p>
          <a:p>
            <a:pPr lvl="1"/>
            <a:endParaRPr lang="en-US"/>
          </a:p>
          <a:p>
            <a:pPr marL="0" indent="0">
              <a:buNone/>
            </a:pPr>
            <a:endParaRPr lang="en-US" sz="2000"/>
          </a:p>
          <a:p>
            <a:pPr lvl="1"/>
            <a:endParaRPr lang="en-US"/>
          </a:p>
        </p:txBody>
      </p:sp>
      <p:sp>
        <p:nvSpPr>
          <p:cNvPr id="4" name="Slide Number Placeholder 3">
            <a:extLst>
              <a:ext uri="{FF2B5EF4-FFF2-40B4-BE49-F238E27FC236}">
                <a16:creationId xmlns:a16="http://schemas.microsoft.com/office/drawing/2014/main" id="{DC6FB41C-65D5-4223-BEDE-F049169B7CBC}"/>
              </a:ext>
            </a:extLst>
          </p:cNvPr>
          <p:cNvSpPr>
            <a:spLocks noGrp="1"/>
          </p:cNvSpPr>
          <p:nvPr>
            <p:ph type="sldNum" sz="quarter" idx="12"/>
          </p:nvPr>
        </p:nvSpPr>
        <p:spPr/>
        <p:txBody>
          <a:bodyPr/>
          <a:lstStyle/>
          <a:p>
            <a:fld id="{971CEC84-1649-40CE-BFF6-7286506FEA08}" type="slidenum">
              <a:rPr lang="en-GB" smtClean="0"/>
              <a:pPr/>
              <a:t>110</a:t>
            </a:fld>
            <a:endParaRPr lang="en-GB"/>
          </a:p>
        </p:txBody>
      </p:sp>
      <p:pic>
        <p:nvPicPr>
          <p:cNvPr id="6" name="Graphic 5" descr="Compass">
            <a:extLst>
              <a:ext uri="{FF2B5EF4-FFF2-40B4-BE49-F238E27FC236}">
                <a16:creationId xmlns:a16="http://schemas.microsoft.com/office/drawing/2014/main" id="{32D7DA0E-030D-D34B-8266-1572323E9D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63406" y="121157"/>
            <a:ext cx="914400" cy="914400"/>
          </a:xfrm>
          <a:prstGeom prst="rect">
            <a:avLst/>
          </a:prstGeom>
        </p:spPr>
      </p:pic>
      <p:sp>
        <p:nvSpPr>
          <p:cNvPr id="7" name="Speech Bubble: Rectangle 8">
            <a:extLst>
              <a:ext uri="{FF2B5EF4-FFF2-40B4-BE49-F238E27FC236}">
                <a16:creationId xmlns:a16="http://schemas.microsoft.com/office/drawing/2014/main" id="{ACFFBB86-7682-C647-9D5B-8D4204DDDAE1}"/>
              </a:ext>
            </a:extLst>
          </p:cNvPr>
          <p:cNvSpPr/>
          <p:nvPr/>
        </p:nvSpPr>
        <p:spPr>
          <a:xfrm rot="10800000" flipV="1">
            <a:off x="9308545" y="5052378"/>
            <a:ext cx="2503772" cy="1303971"/>
          </a:xfrm>
          <a:prstGeom prst="wedgeRectCallout">
            <a:avLst>
              <a:gd name="adj1" fmla="val 90693"/>
              <a:gd name="adj2" fmla="val -24302"/>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tips have also been summarised in the implementation guide by tip type</a:t>
            </a:r>
            <a:endParaRPr lang="en-US" dirty="0"/>
          </a:p>
        </p:txBody>
      </p:sp>
    </p:spTree>
    <p:extLst>
      <p:ext uri="{BB962C8B-B14F-4D97-AF65-F5344CB8AC3E}">
        <p14:creationId xmlns:p14="http://schemas.microsoft.com/office/powerpoint/2010/main" val="90670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1BD53-07FB-47EA-B85F-4919824C393A}"/>
              </a:ext>
            </a:extLst>
          </p:cNvPr>
          <p:cNvSpPr>
            <a:spLocks noGrp="1"/>
          </p:cNvSpPr>
          <p:nvPr>
            <p:ph type="sldNum" sz="quarter" idx="12"/>
          </p:nvPr>
        </p:nvSpPr>
        <p:spPr/>
        <p:txBody>
          <a:bodyPr/>
          <a:lstStyle/>
          <a:p>
            <a:fld id="{971CEC84-1649-40CE-BFF6-7286506FEA08}" type="slidenum">
              <a:rPr lang="en-GB" smtClean="0"/>
              <a:pPr/>
              <a:t>111</a:t>
            </a:fld>
            <a:endParaRPr lang="en-GB"/>
          </a:p>
        </p:txBody>
      </p:sp>
      <p:sp>
        <p:nvSpPr>
          <p:cNvPr id="6" name="Oval 5">
            <a:extLst>
              <a:ext uri="{FF2B5EF4-FFF2-40B4-BE49-F238E27FC236}">
                <a16:creationId xmlns:a16="http://schemas.microsoft.com/office/drawing/2014/main" id="{0382B183-ED85-43EE-8EAD-41CB317AB004}"/>
              </a:ext>
            </a:extLst>
          </p:cNvPr>
          <p:cNvSpPr/>
          <p:nvPr/>
        </p:nvSpPr>
        <p:spPr>
          <a:xfrm>
            <a:off x="3941380" y="1450513"/>
            <a:ext cx="4467672" cy="4225073"/>
          </a:xfrm>
          <a:prstGeom prst="ellipse">
            <a:avLst/>
          </a:prstGeom>
          <a:solidFill>
            <a:srgbClr val="59595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en-CH" sz="1350" dirty="0"/>
          </a:p>
        </p:txBody>
      </p:sp>
      <p:sp>
        <p:nvSpPr>
          <p:cNvPr id="8" name="TextBox 7">
            <a:extLst>
              <a:ext uri="{FF2B5EF4-FFF2-40B4-BE49-F238E27FC236}">
                <a16:creationId xmlns:a16="http://schemas.microsoft.com/office/drawing/2014/main" id="{1A2CF0F2-E20A-4B98-980E-EB4AD138ECE3}"/>
              </a:ext>
            </a:extLst>
          </p:cNvPr>
          <p:cNvSpPr txBox="1"/>
          <p:nvPr/>
        </p:nvSpPr>
        <p:spPr>
          <a:xfrm>
            <a:off x="5057585" y="2962884"/>
            <a:ext cx="2235261" cy="1200329"/>
          </a:xfrm>
          <a:prstGeom prst="rect">
            <a:avLst/>
          </a:prstGeom>
          <a:noFill/>
        </p:spPr>
        <p:txBody>
          <a:bodyPr wrap="square" rtlCol="0">
            <a:spAutoFit/>
          </a:bodyPr>
          <a:lstStyle/>
          <a:p>
            <a:r>
              <a:rPr lang="en-US" sz="7200" dirty="0">
                <a:solidFill>
                  <a:schemeClr val="bg1"/>
                </a:solidFill>
              </a:rPr>
              <a:t>Q&amp;A</a:t>
            </a:r>
            <a:endParaRPr lang="en-CH" sz="7200" dirty="0">
              <a:solidFill>
                <a:schemeClr val="bg1"/>
              </a:solidFill>
            </a:endParaRPr>
          </a:p>
        </p:txBody>
      </p:sp>
      <p:pic>
        <p:nvPicPr>
          <p:cNvPr id="10" name="Graphic 9" descr="Question Mark">
            <a:extLst>
              <a:ext uri="{FF2B5EF4-FFF2-40B4-BE49-F238E27FC236}">
                <a16:creationId xmlns:a16="http://schemas.microsoft.com/office/drawing/2014/main" id="{AC75F31F-AA5F-432C-A12C-8E5808E5842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66080" y="89102"/>
            <a:ext cx="914400" cy="914400"/>
          </a:xfrm>
          <a:prstGeom prst="rect">
            <a:avLst/>
          </a:prstGeom>
        </p:spPr>
      </p:pic>
      <p:pic>
        <p:nvPicPr>
          <p:cNvPr id="12" name="Graphic 11" descr="Radio microphone">
            <a:extLst>
              <a:ext uri="{FF2B5EF4-FFF2-40B4-BE49-F238E27FC236}">
                <a16:creationId xmlns:a16="http://schemas.microsoft.com/office/drawing/2014/main" id="{92B6540A-2D4E-49A9-A23C-1A3AAB3D7E7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97246" y="89102"/>
            <a:ext cx="914400" cy="914400"/>
          </a:xfrm>
          <a:prstGeom prst="rect">
            <a:avLst/>
          </a:prstGeom>
        </p:spPr>
      </p:pic>
    </p:spTree>
    <p:extLst>
      <p:ext uri="{BB962C8B-B14F-4D97-AF65-F5344CB8AC3E}">
        <p14:creationId xmlns:p14="http://schemas.microsoft.com/office/powerpoint/2010/main" val="24713486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679209-7104-4FBD-9B36-DCDE04145D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8805" y="1359578"/>
            <a:ext cx="10318455" cy="5517275"/>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926213"/>
            <a:ext cx="4467158" cy="1575730"/>
          </a:xfrm>
        </p:spPr>
        <p:txBody>
          <a:bodyPr>
            <a:noAutofit/>
          </a:bodyPr>
          <a:lstStyle/>
          <a:p>
            <a:pPr algn="l"/>
            <a:r>
              <a:rPr lang="en-GB" sz="3600" b="1" dirty="0">
                <a:solidFill>
                  <a:srgbClr val="23BAED"/>
                </a:solidFill>
              </a:rPr>
              <a:t>Materiality</a:t>
            </a:r>
            <a:endParaRPr lang="en-GB" sz="3600" dirty="0"/>
          </a:p>
        </p:txBody>
      </p:sp>
      <p:sp>
        <p:nvSpPr>
          <p:cNvPr id="3" name="Slide Number Placeholder 2">
            <a:extLst>
              <a:ext uri="{FF2B5EF4-FFF2-40B4-BE49-F238E27FC236}">
                <a16:creationId xmlns:a16="http://schemas.microsoft.com/office/drawing/2014/main" id="{5BAA7C46-0F00-B04D-9414-DBEFBED31D4D}"/>
              </a:ext>
            </a:extLst>
          </p:cNvPr>
          <p:cNvSpPr>
            <a:spLocks noGrp="1"/>
          </p:cNvSpPr>
          <p:nvPr>
            <p:ph type="sldNum" sz="quarter" idx="4294967295"/>
          </p:nvPr>
        </p:nvSpPr>
        <p:spPr>
          <a:xfrm>
            <a:off x="9448800" y="6356350"/>
            <a:ext cx="2743200" cy="365125"/>
          </a:xfrm>
          <a:prstGeom prst="rect">
            <a:avLst/>
          </a:prstGeom>
        </p:spPr>
        <p:txBody>
          <a:bodyPr/>
          <a:lstStyle/>
          <a:p>
            <a:fld id="{971CEC84-1649-40CE-BFF6-7286506FEA08}" type="slidenum">
              <a:rPr lang="en-GB" smtClean="0"/>
              <a:pPr/>
              <a:t>112</a:t>
            </a:fld>
            <a:endParaRPr lang="en-GB"/>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Speech Bubble: Rectangle 21">
            <a:extLst>
              <a:ext uri="{FF2B5EF4-FFF2-40B4-BE49-F238E27FC236}">
                <a16:creationId xmlns:a16="http://schemas.microsoft.com/office/drawing/2014/main" id="{D802B0D2-C504-4F15-8BA7-D9A0FDA1BBDA}"/>
              </a:ext>
            </a:extLst>
          </p:cNvPr>
          <p:cNvSpPr/>
          <p:nvPr/>
        </p:nvSpPr>
        <p:spPr>
          <a:xfrm>
            <a:off x="922379" y="5028222"/>
            <a:ext cx="3700421" cy="1394246"/>
          </a:xfrm>
          <a:prstGeom prst="wedgeRectCallout">
            <a:avLst>
              <a:gd name="adj1" fmla="val 5689"/>
              <a:gd name="adj2" fmla="val -8924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Overview: Session that discusses the application of various approaches and considerations for materiality assessment as a basis for prioritisation</a:t>
            </a:r>
            <a:endParaRPr lang="en-US" dirty="0"/>
          </a:p>
        </p:txBody>
      </p:sp>
      <p:sp>
        <p:nvSpPr>
          <p:cNvPr id="9" name="Speech Bubble: Rectangle 21">
            <a:extLst>
              <a:ext uri="{FF2B5EF4-FFF2-40B4-BE49-F238E27FC236}">
                <a16:creationId xmlns:a16="http://schemas.microsoft.com/office/drawing/2014/main" id="{87AE40FA-BE13-40CA-B8BD-3C7FA9BA11EA}"/>
              </a:ext>
            </a:extLst>
          </p:cNvPr>
          <p:cNvSpPr/>
          <p:nvPr/>
        </p:nvSpPr>
        <p:spPr>
          <a:xfrm>
            <a:off x="3835005" y="2556653"/>
            <a:ext cx="3700421" cy="1575730"/>
          </a:xfrm>
          <a:prstGeom prst="wedgeRectCallout">
            <a:avLst>
              <a:gd name="adj1" fmla="val -77346"/>
              <a:gd name="adj2" fmla="val 4539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Stepping through your company’s materiality statement, understand how issues have been assessed and where environmental factors are considered</a:t>
            </a:r>
            <a:endParaRPr lang="en-US" dirty="0"/>
          </a:p>
        </p:txBody>
      </p:sp>
      <p:sp>
        <p:nvSpPr>
          <p:cNvPr id="10" name="Speech Bubble: Rectangle 21">
            <a:extLst>
              <a:ext uri="{FF2B5EF4-FFF2-40B4-BE49-F238E27FC236}">
                <a16:creationId xmlns:a16="http://schemas.microsoft.com/office/drawing/2014/main" id="{4A86ECC3-5AAB-42B4-8415-D9564F857B4D}"/>
              </a:ext>
            </a:extLst>
          </p:cNvPr>
          <p:cNvSpPr/>
          <p:nvPr/>
        </p:nvSpPr>
        <p:spPr>
          <a:xfrm>
            <a:off x="5490628" y="5028222"/>
            <a:ext cx="3700421" cy="1157425"/>
          </a:xfrm>
          <a:prstGeom prst="wedgeRectCallout">
            <a:avLst>
              <a:gd name="adj1" fmla="val -102966"/>
              <a:gd name="adj2" fmla="val -108410"/>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 enough time to step through this section today but you may want to consider….</a:t>
            </a:r>
            <a:endParaRPr lang="en-US" dirty="0"/>
          </a:p>
        </p:txBody>
      </p:sp>
    </p:spTree>
    <p:extLst>
      <p:ext uri="{BB962C8B-B14F-4D97-AF65-F5344CB8AC3E}">
        <p14:creationId xmlns:p14="http://schemas.microsoft.com/office/powerpoint/2010/main" val="9198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a:t>
            </a:r>
            <a:endParaRPr lang="en-GB" dirty="0">
              <a:cs typeface="Arial"/>
            </a:endParaRP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3862484827"/>
              </p:ext>
            </p:extLst>
          </p:nvPr>
        </p:nvGraphicFramePr>
        <p:xfrm>
          <a:off x="639461" y="1331629"/>
          <a:ext cx="10959960" cy="4579854"/>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(CET)</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training material </a:t>
                      </a:r>
                      <a:endParaRPr lang="en-CH"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15:10 – 15:20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Introductions </a:t>
                      </a:r>
                      <a:r>
                        <a:rPr lang="en-US" sz="1600" kern="1200" dirty="0">
                          <a:solidFill>
                            <a:schemeClr val="tx1">
                              <a:lumMod val="65000"/>
                              <a:lumOff val="35000"/>
                            </a:schemeClr>
                          </a:solidFill>
                          <a:latin typeface="+mn-lt"/>
                          <a:ea typeface="+mn-ea"/>
                          <a:cs typeface="+mn-cs"/>
                        </a:rPr>
                        <a:t>– Getting to know each other </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GB" sz="1600" kern="1200" dirty="0">
                          <a:solidFill>
                            <a:schemeClr val="tx1">
                              <a:lumMod val="65000"/>
                              <a:lumOff val="35000"/>
                            </a:schemeClr>
                          </a:solidFill>
                          <a:latin typeface="+mn-lt"/>
                          <a:ea typeface="+mn-ea"/>
                          <a:cs typeface="+mn-cs"/>
                        </a:rPr>
                        <a:t>15:20 – 15:30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Brief presentation of We Value Nature’s capacity building work </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569436"/>
                  </a:ext>
                </a:extLst>
              </a:tr>
              <a:tr h="353086">
                <a:tc>
                  <a:txBody>
                    <a:bodyPr/>
                    <a:lstStyle/>
                    <a:p>
                      <a:r>
                        <a:rPr lang="en-US" sz="1600" kern="1200" dirty="0">
                          <a:solidFill>
                            <a:schemeClr val="tx1">
                              <a:lumMod val="65000"/>
                              <a:lumOff val="35000"/>
                            </a:schemeClr>
                          </a:solidFill>
                          <a:latin typeface="+mn-lt"/>
                          <a:ea typeface="+mn-ea"/>
                          <a:cs typeface="+mn-cs"/>
                        </a:rPr>
                        <a:t>15:30 – 16:05 </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Go through 1</a:t>
                      </a:r>
                      <a:r>
                        <a:rPr lang="en-US" sz="1600" b="1" kern="1200" baseline="30000" dirty="0">
                          <a:solidFill>
                            <a:schemeClr val="tx1">
                              <a:lumMod val="65000"/>
                              <a:lumOff val="35000"/>
                            </a:schemeClr>
                          </a:solidFill>
                          <a:latin typeface="+mn-lt"/>
                          <a:ea typeface="+mn-ea"/>
                          <a:cs typeface="+mn-cs"/>
                        </a:rPr>
                        <a:t>st</a:t>
                      </a:r>
                      <a:r>
                        <a:rPr lang="en-US" sz="1600" b="1" kern="1200" dirty="0">
                          <a:solidFill>
                            <a:schemeClr val="tx1">
                              <a:lumMod val="65000"/>
                              <a:lumOff val="35000"/>
                            </a:schemeClr>
                          </a:solidFill>
                          <a:latin typeface="+mn-lt"/>
                          <a:ea typeface="+mn-ea"/>
                          <a:cs typeface="+mn-cs"/>
                        </a:rPr>
                        <a:t> part of the training – </a:t>
                      </a:r>
                      <a:r>
                        <a:rPr lang="en-US" sz="1600" kern="1200" dirty="0">
                          <a:solidFill>
                            <a:schemeClr val="tx1">
                              <a:lumMod val="65000"/>
                              <a:lumOff val="35000"/>
                            </a:schemeClr>
                          </a:solidFill>
                          <a:latin typeface="+mn-lt"/>
                          <a:ea typeface="+mn-ea"/>
                          <a:cs typeface="+mn-cs"/>
                        </a:rPr>
                        <a:t>Introduction, setting the scene, natural capital definition, the business case &amp; natural capital impacts &amp; dependencies</a:t>
                      </a:r>
                      <a:endParaRPr lang="en-US"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i="1" kern="1200" dirty="0">
                          <a:solidFill>
                            <a:schemeClr val="tx1">
                              <a:lumMod val="65000"/>
                              <a:lumOff val="35000"/>
                            </a:schemeClr>
                          </a:solidFill>
                          <a:latin typeface="+mn-lt"/>
                          <a:ea typeface="+mn-ea"/>
                          <a:cs typeface="+mn-cs"/>
                        </a:rPr>
                        <a:t>16:05 – 16:20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16:20 – 17:10 </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Go through 2</a:t>
                      </a:r>
                      <a:r>
                        <a:rPr lang="en-US" sz="1600" b="1" kern="1200" baseline="30000" dirty="0">
                          <a:solidFill>
                            <a:schemeClr val="tx1">
                              <a:lumMod val="65000"/>
                              <a:lumOff val="35000"/>
                            </a:schemeClr>
                          </a:solidFill>
                          <a:latin typeface="+mn-lt"/>
                          <a:ea typeface="+mn-ea"/>
                          <a:cs typeface="+mn-cs"/>
                        </a:rPr>
                        <a:t>nd</a:t>
                      </a:r>
                      <a:r>
                        <a:rPr lang="en-US" sz="1600" b="1" kern="1200" dirty="0">
                          <a:solidFill>
                            <a:schemeClr val="tx1">
                              <a:lumMod val="65000"/>
                              <a:lumOff val="35000"/>
                            </a:schemeClr>
                          </a:solidFill>
                          <a:latin typeface="+mn-lt"/>
                          <a:ea typeface="+mn-ea"/>
                          <a:cs typeface="+mn-cs"/>
                        </a:rPr>
                        <a:t> part of the training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US" sz="1600" kern="1200" dirty="0">
                          <a:solidFill>
                            <a:schemeClr val="tx1">
                              <a:lumMod val="65000"/>
                              <a:lumOff val="35000"/>
                            </a:schemeClr>
                          </a:solidFill>
                          <a:latin typeface="+mn-lt"/>
                          <a:ea typeface="+mn-ea"/>
                          <a:cs typeface="+mn-cs"/>
                        </a:rPr>
                        <a:t>Scoping an assessment</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17:10 – 17:40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kern="1200" dirty="0">
                          <a:solidFill>
                            <a:schemeClr val="tx1">
                              <a:lumMod val="65000"/>
                              <a:lumOff val="35000"/>
                            </a:schemeClr>
                          </a:solidFill>
                          <a:latin typeface="+mn-lt"/>
                          <a:ea typeface="+mn-ea"/>
                          <a:cs typeface="+mn-cs"/>
                        </a:rPr>
                        <a:t>Go through 3</a:t>
                      </a:r>
                      <a:r>
                        <a:rPr lang="en-US" sz="1600" b="1" kern="1200" baseline="30000" dirty="0">
                          <a:solidFill>
                            <a:schemeClr val="tx1">
                              <a:lumMod val="65000"/>
                              <a:lumOff val="35000"/>
                            </a:schemeClr>
                          </a:solidFill>
                          <a:latin typeface="+mn-lt"/>
                          <a:ea typeface="+mn-ea"/>
                          <a:cs typeface="+mn-cs"/>
                        </a:rPr>
                        <a:t>rd</a:t>
                      </a:r>
                      <a:r>
                        <a:rPr lang="en-US" sz="1600" b="1" kern="1200" dirty="0">
                          <a:solidFill>
                            <a:schemeClr val="tx1">
                              <a:lumMod val="65000"/>
                              <a:lumOff val="35000"/>
                            </a:schemeClr>
                          </a:solidFill>
                          <a:latin typeface="+mn-lt"/>
                          <a:ea typeface="+mn-ea"/>
                          <a:cs typeface="+mn-cs"/>
                        </a:rPr>
                        <a:t> part of the training</a:t>
                      </a:r>
                      <a:r>
                        <a:rPr lang="en-US" sz="1600" b="0" kern="1200" dirty="0">
                          <a:solidFill>
                            <a:schemeClr val="tx1">
                              <a:lumMod val="65000"/>
                              <a:lumOff val="35000"/>
                            </a:schemeClr>
                          </a:solidFill>
                          <a:latin typeface="+mn-lt"/>
                          <a:ea typeface="+mn-ea"/>
                          <a:cs typeface="+mn-cs"/>
                        </a:rPr>
                        <a:t> – Introduction to monetary valuation &amp; wrap-up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08011095"/>
                  </a:ext>
                </a:extLst>
              </a:tr>
              <a:tr h="353086">
                <a:tc>
                  <a:txBody>
                    <a:bodyPr/>
                    <a:lstStyle/>
                    <a:p>
                      <a:r>
                        <a:rPr lang="en-US" sz="1600" kern="1200" dirty="0">
                          <a:solidFill>
                            <a:schemeClr val="tx1">
                              <a:lumMod val="65000"/>
                              <a:lumOff val="35000"/>
                            </a:schemeClr>
                          </a:solidFill>
                          <a:latin typeface="+mn-lt"/>
                          <a:ea typeface="+mn-ea"/>
                          <a:cs typeface="+mn-cs"/>
                        </a:rPr>
                        <a:t>17:40 – 18:00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kern="1200" dirty="0">
                          <a:solidFill>
                            <a:schemeClr val="tx1">
                              <a:lumMod val="65000"/>
                              <a:lumOff val="35000"/>
                            </a:schemeClr>
                          </a:solidFill>
                          <a:latin typeface="+mn-lt"/>
                          <a:ea typeface="+mn-ea"/>
                          <a:cs typeface="+mn-cs"/>
                        </a:rPr>
                        <a:t>Train the  trainer course wrap-up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US" sz="1600" kern="1200" dirty="0">
                          <a:solidFill>
                            <a:schemeClr val="tx1">
                              <a:lumMod val="65000"/>
                              <a:lumOff val="35000"/>
                            </a:schemeClr>
                          </a:solidFill>
                          <a:latin typeface="+mn-lt"/>
                          <a:ea typeface="+mn-ea"/>
                          <a:cs typeface="+mn-cs"/>
                        </a:rPr>
                        <a:t>Key takeaways, next steps &amp; engagement opportunities  </a:t>
                      </a:r>
                      <a:endParaRPr lang="en-US" sz="1600" b="1" kern="1200" dirty="0">
                        <a:solidFill>
                          <a:schemeClr val="tx1">
                            <a:lumMod val="65000"/>
                            <a:lumOff val="35000"/>
                          </a:schemeClr>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sz="1600" kern="1200" dirty="0">
                          <a:solidFill>
                            <a:schemeClr val="tx1">
                              <a:lumMod val="65000"/>
                              <a:lumOff val="35000"/>
                            </a:schemeClr>
                          </a:solidFill>
                          <a:latin typeface="+mn-lt"/>
                          <a:ea typeface="+mn-ea"/>
                          <a:cs typeface="+mn-cs"/>
                        </a:rPr>
                        <a:t>Group discussion on training material</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r h="353086">
                <a:tc>
                  <a:txBody>
                    <a:bodyPr/>
                    <a:lstStyle/>
                    <a:p>
                      <a:r>
                        <a:rPr lang="en-US" sz="1600" kern="1200" dirty="0">
                          <a:solidFill>
                            <a:schemeClr val="tx1">
                              <a:lumMod val="65000"/>
                              <a:lumOff val="35000"/>
                            </a:schemeClr>
                          </a:solidFill>
                          <a:latin typeface="+mn-lt"/>
                          <a:ea typeface="+mn-ea"/>
                          <a:cs typeface="+mn-cs"/>
                        </a:rPr>
                        <a:t>18:00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kern="1200" dirty="0">
                          <a:solidFill>
                            <a:schemeClr val="tx1">
                              <a:lumMod val="65000"/>
                              <a:lumOff val="35000"/>
                            </a:schemeClr>
                          </a:solidFill>
                          <a:latin typeface="+mn-lt"/>
                          <a:ea typeface="+mn-ea"/>
                          <a:cs typeface="+mn-cs"/>
                        </a:rPr>
                        <a:t>End of training</a:t>
                      </a:r>
                      <a:endParaRPr lang="en-CH" sz="1600" b="1" i="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0902"/>
                  </a:ext>
                </a:extLst>
              </a:tr>
              <a:tr h="353086">
                <a:tc>
                  <a:txBody>
                    <a:bodyPr/>
                    <a:lstStyle/>
                    <a:p>
                      <a:r>
                        <a:rPr lang="en-US" sz="1600" kern="1200" dirty="0">
                          <a:solidFill>
                            <a:schemeClr val="tx1">
                              <a:lumMod val="65000"/>
                              <a:lumOff val="35000"/>
                            </a:schemeClr>
                          </a:solidFill>
                          <a:latin typeface="+mn-lt"/>
                          <a:ea typeface="+mn-ea"/>
                          <a:cs typeface="+mn-cs"/>
                        </a:rPr>
                        <a:t>18:00 – 18:30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tc>
                  <a:txBody>
                    <a:bodyPr/>
                    <a:lstStyle/>
                    <a:p>
                      <a:pPr marL="0" algn="l" defTabSz="914400" rtl="0" eaLnBrk="1" latinLnBrk="0" hangingPunct="1"/>
                      <a:r>
                        <a:rPr lang="en-US" sz="1600" b="0" i="1" kern="1200" dirty="0">
                          <a:solidFill>
                            <a:schemeClr val="tx1">
                              <a:lumMod val="65000"/>
                              <a:lumOff val="35000"/>
                            </a:schemeClr>
                          </a:solidFill>
                          <a:latin typeface="+mn-lt"/>
                          <a:ea typeface="+mn-ea"/>
                          <a:cs typeface="+mn-cs"/>
                        </a:rPr>
                        <a:t>Virtual Networking Drink (optional)</a:t>
                      </a:r>
                      <a:endParaRPr lang="en-CH" sz="1600" b="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extLst>
                  <a:ext uri="{0D108BD9-81ED-4DB2-BD59-A6C34878D82A}">
                    <a16:rowId xmlns:a16="http://schemas.microsoft.com/office/drawing/2014/main" val="1396152805"/>
                  </a:ext>
                </a:extLst>
              </a:tr>
            </a:tbl>
          </a:graphicData>
        </a:graphic>
      </p:graphicFrame>
    </p:spTree>
    <p:extLst>
      <p:ext uri="{BB962C8B-B14F-4D97-AF65-F5344CB8AC3E}">
        <p14:creationId xmlns:p14="http://schemas.microsoft.com/office/powerpoint/2010/main" val="3312490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spirals plant">
            <a:extLst>
              <a:ext uri="{FF2B5EF4-FFF2-40B4-BE49-F238E27FC236}">
                <a16:creationId xmlns:a16="http://schemas.microsoft.com/office/drawing/2014/main" id="{9C5693A4-7FEC-49DD-9318-4C4AA8E9635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04744" y="1356775"/>
            <a:ext cx="8387255" cy="5501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926213"/>
            <a:ext cx="4467158" cy="1575730"/>
          </a:xfrm>
        </p:spPr>
        <p:txBody>
          <a:bodyPr>
            <a:noAutofit/>
          </a:bodyPr>
          <a:lstStyle/>
          <a:p>
            <a:pPr algn="l"/>
            <a:r>
              <a:rPr lang="en-GB" sz="3600" b="1">
                <a:solidFill>
                  <a:srgbClr val="23BAED"/>
                </a:solidFill>
              </a:rPr>
              <a:t>Introduction to monetary valuation for scoping an assessment</a:t>
            </a:r>
            <a:endParaRPr lang="en-GB" sz="360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Speech Bubble: Rectangle 21">
            <a:extLst>
              <a:ext uri="{FF2B5EF4-FFF2-40B4-BE49-F238E27FC236}">
                <a16:creationId xmlns:a16="http://schemas.microsoft.com/office/drawing/2014/main" id="{D802B0D2-C504-4F15-8BA7-D9A0FDA1BBDA}"/>
              </a:ext>
            </a:extLst>
          </p:cNvPr>
          <p:cNvSpPr/>
          <p:nvPr/>
        </p:nvSpPr>
        <p:spPr>
          <a:xfrm>
            <a:off x="922379" y="5028222"/>
            <a:ext cx="3700421" cy="1638964"/>
          </a:xfrm>
          <a:prstGeom prst="wedgeRectCallout">
            <a:avLst>
              <a:gd name="adj1" fmla="val 5689"/>
              <a:gd name="adj2" fmla="val -8924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Overview: this session provides a summary of the different valuation techniques that can be used by businesses to conduct valuation</a:t>
            </a:r>
            <a:endParaRPr lang="en-US" dirty="0"/>
          </a:p>
        </p:txBody>
      </p:sp>
    </p:spTree>
    <p:extLst>
      <p:ext uri="{BB962C8B-B14F-4D97-AF65-F5344CB8AC3E}">
        <p14:creationId xmlns:p14="http://schemas.microsoft.com/office/powerpoint/2010/main" val="18252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a:t>Before monetary valuation can occur impacts and/or dependencies must be measured i.e. </a:t>
            </a:r>
            <a:r>
              <a:rPr lang="en-GB" sz="2000"/>
              <a:t>the </a:t>
            </a:r>
            <a:r>
              <a:rPr lang="en-GB" sz="2000" b="1"/>
              <a:t>amount of change determined, extent and condition</a:t>
            </a:r>
            <a:r>
              <a:rPr lang="en-GB" sz="2000"/>
              <a:t> in physical terms e.g. m3, tons, number of injuries, number of jobs.</a:t>
            </a:r>
          </a:p>
          <a:p>
            <a:pPr marL="367608" indent="-367608" defTabSz="914377">
              <a:lnSpc>
                <a:spcPct val="115000"/>
              </a:lnSpc>
              <a:buFont typeface="Arial" panose="020B0604020202020204" pitchFamily="34" charset="0"/>
              <a:buChar char="•"/>
            </a:pPr>
            <a:r>
              <a:rPr lang="en-GB" sz="2000" b="1"/>
              <a:t>It is worth noting that we do not detail the complications of measurement within this section i.e. data availability, accuracy and calculations.  </a:t>
            </a:r>
            <a:r>
              <a:rPr lang="en-GB" sz="2000"/>
              <a:t>However, this can be a complex process in its own right.</a:t>
            </a:r>
          </a:p>
          <a:p>
            <a:pPr marL="367608" indent="-367608" defTabSz="914377">
              <a:lnSpc>
                <a:spcPct val="115000"/>
              </a:lnSpc>
              <a:buFont typeface="Arial" panose="020B0604020202020204" pitchFamily="34" charset="0"/>
              <a:buChar char="•"/>
            </a:pPr>
            <a:r>
              <a:rPr lang="en-GB" sz="2000"/>
              <a:t>This section provides an introduction to monetary valuation so that those considering an assessment may consider whether they want to include this approach as part of their project ambition.</a:t>
            </a: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115</a:t>
            </a:fld>
            <a:endParaRPr lang="en-GB" dirty="0"/>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grpSp>
        <p:nvGrpSpPr>
          <p:cNvPr id="10" name="Group 9">
            <a:extLst>
              <a:ext uri="{FF2B5EF4-FFF2-40B4-BE49-F238E27FC236}">
                <a16:creationId xmlns:a16="http://schemas.microsoft.com/office/drawing/2014/main" id="{10D40380-0496-4055-BB38-66041A4DF49A}"/>
              </a:ext>
            </a:extLst>
          </p:cNvPr>
          <p:cNvGrpSpPr/>
          <p:nvPr/>
        </p:nvGrpSpPr>
        <p:grpSpPr>
          <a:xfrm>
            <a:off x="2759826" y="5076305"/>
            <a:ext cx="8479404" cy="874918"/>
            <a:chOff x="858304" y="3863079"/>
            <a:chExt cx="10495496" cy="1244004"/>
          </a:xfrm>
        </p:grpSpPr>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14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14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1400" b="1"/>
                <a:t>Monetary</a:t>
              </a:r>
              <a:endParaRPr lang="en-GB" sz="14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78569" y="3931222"/>
              <a:ext cx="1456674" cy="764493"/>
            </a:xfrm>
            <a:prstGeom prst="rect">
              <a:avLst/>
            </a:prstGeom>
          </p:spPr>
        </p:pic>
      </p:grpSp>
      <p:sp>
        <p:nvSpPr>
          <p:cNvPr id="23" name="Teardrop 22">
            <a:extLst>
              <a:ext uri="{FF2B5EF4-FFF2-40B4-BE49-F238E27FC236}">
                <a16:creationId xmlns:a16="http://schemas.microsoft.com/office/drawing/2014/main" id="{78763627-9B24-4B48-8F5E-A3B594F66CCB}"/>
              </a:ext>
            </a:extLst>
          </p:cNvPr>
          <p:cNvSpPr/>
          <p:nvPr/>
        </p:nvSpPr>
        <p:spPr>
          <a:xfrm>
            <a:off x="10188190" y="85723"/>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188190" y="4017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19" name="Speech Bubble: Rectangle 21">
            <a:extLst>
              <a:ext uri="{FF2B5EF4-FFF2-40B4-BE49-F238E27FC236}">
                <a16:creationId xmlns:a16="http://schemas.microsoft.com/office/drawing/2014/main" id="{C4BE5AA5-2486-7E4F-ADBB-EA34EC560E29}"/>
              </a:ext>
            </a:extLst>
          </p:cNvPr>
          <p:cNvSpPr/>
          <p:nvPr/>
        </p:nvSpPr>
        <p:spPr>
          <a:xfrm>
            <a:off x="6771097" y="3873500"/>
            <a:ext cx="5368327" cy="2847315"/>
          </a:xfrm>
          <a:prstGeom prst="wedgeRectCallout">
            <a:avLst>
              <a:gd name="adj1" fmla="val -88389"/>
              <a:gd name="adj2" fmla="val -56343"/>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Elaborate on the complications of measurement for those already familiar with the material (e.g. data needed for NCA differs from that normally collected by companies, and that assessments often require a range of data that isn’t easily accessible, especially contextual data/data on trends.</a:t>
            </a:r>
          </a:p>
          <a:p>
            <a:pPr marL="285750" indent="-285750">
              <a:buFont typeface="Arial" panose="020B0604020202020204" pitchFamily="34" charset="0"/>
              <a:buChar char="•"/>
            </a:pPr>
            <a:r>
              <a:rPr lang="en-GB" dirty="0"/>
              <a:t>Warning: failing to access data could undermine NCA/ put the ‘focus’ on easier to measure assets rather than those that are material)</a:t>
            </a:r>
          </a:p>
        </p:txBody>
      </p:sp>
      <p:pic>
        <p:nvPicPr>
          <p:cNvPr id="21" name="Graphic 20" descr="Target Audience">
            <a:extLst>
              <a:ext uri="{FF2B5EF4-FFF2-40B4-BE49-F238E27FC236}">
                <a16:creationId xmlns:a16="http://schemas.microsoft.com/office/drawing/2014/main" id="{779E7397-F769-9D47-A8BE-F2317F8B00B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086925" y="125352"/>
            <a:ext cx="914400" cy="914400"/>
          </a:xfrm>
          <a:prstGeom prst="rect">
            <a:avLst/>
          </a:prstGeom>
        </p:spPr>
      </p:pic>
      <p:pic>
        <p:nvPicPr>
          <p:cNvPr id="22" name="Graphic 21" descr="Squiggle">
            <a:extLst>
              <a:ext uri="{FF2B5EF4-FFF2-40B4-BE49-F238E27FC236}">
                <a16:creationId xmlns:a16="http://schemas.microsoft.com/office/drawing/2014/main" id="{82295722-C812-DA46-AA62-C1C8F429FA1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72525" y="95634"/>
            <a:ext cx="914400" cy="914400"/>
          </a:xfrm>
          <a:prstGeom prst="rect">
            <a:avLst/>
          </a:prstGeom>
        </p:spPr>
      </p:pic>
      <p:pic>
        <p:nvPicPr>
          <p:cNvPr id="25" name="Graphic 24" descr="Mathematics">
            <a:extLst>
              <a:ext uri="{FF2B5EF4-FFF2-40B4-BE49-F238E27FC236}">
                <a16:creationId xmlns:a16="http://schemas.microsoft.com/office/drawing/2014/main" id="{3D8026DC-47E4-C14E-859B-D9596077361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09453" y="125352"/>
            <a:ext cx="914400" cy="914400"/>
          </a:xfrm>
          <a:prstGeom prst="rect">
            <a:avLst/>
          </a:prstGeom>
        </p:spPr>
      </p:pic>
      <p:pic>
        <p:nvPicPr>
          <p:cNvPr id="26" name="Graphic 25" descr="Exclamation mark">
            <a:extLst>
              <a:ext uri="{FF2B5EF4-FFF2-40B4-BE49-F238E27FC236}">
                <a16:creationId xmlns:a16="http://schemas.microsoft.com/office/drawing/2014/main" id="{B847AA7C-D592-2944-8709-C155B1DCD6E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547879" y="107227"/>
            <a:ext cx="914400" cy="914400"/>
          </a:xfrm>
          <a:prstGeom prst="rect">
            <a:avLst/>
          </a:prstGeom>
        </p:spPr>
      </p:pic>
    </p:spTree>
    <p:extLst>
      <p:ext uri="{BB962C8B-B14F-4D97-AF65-F5344CB8AC3E}">
        <p14:creationId xmlns:p14="http://schemas.microsoft.com/office/powerpoint/2010/main" val="14172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330D-DEEB-421B-84D8-1EA7CC2D1C2D}"/>
              </a:ext>
            </a:extLst>
          </p:cNvPr>
          <p:cNvSpPr>
            <a:spLocks noGrp="1"/>
          </p:cNvSpPr>
          <p:nvPr>
            <p:ph type="title"/>
          </p:nvPr>
        </p:nvSpPr>
        <p:spPr>
          <a:xfrm>
            <a:off x="314196" y="125352"/>
            <a:ext cx="8815950" cy="878150"/>
          </a:xfrm>
          <a:noFill/>
        </p:spPr>
        <p:txBody>
          <a:bodyPr>
            <a:normAutofit fontScale="90000"/>
          </a:bodyPr>
          <a:lstStyle/>
          <a:p>
            <a:r>
              <a:rPr lang="en-GB" dirty="0"/>
              <a:t>Why is monetary valuation useful and/or contentious?</a:t>
            </a:r>
            <a:endParaRPr lang="en-US" dirty="0"/>
          </a:p>
        </p:txBody>
      </p:sp>
      <p:sp>
        <p:nvSpPr>
          <p:cNvPr id="3" name="Slide Number Placeholder 2">
            <a:extLst>
              <a:ext uri="{FF2B5EF4-FFF2-40B4-BE49-F238E27FC236}">
                <a16:creationId xmlns:a16="http://schemas.microsoft.com/office/drawing/2014/main" id="{5FD40C5A-205C-6C42-A466-8057A9D30C5F}"/>
              </a:ext>
            </a:extLst>
          </p:cNvPr>
          <p:cNvSpPr>
            <a:spLocks noGrp="1"/>
          </p:cNvSpPr>
          <p:nvPr>
            <p:ph type="sldNum" sz="quarter" idx="12"/>
          </p:nvPr>
        </p:nvSpPr>
        <p:spPr/>
        <p:txBody>
          <a:bodyPr/>
          <a:lstStyle/>
          <a:p>
            <a:fld id="{971CEC84-1649-40CE-BFF6-7286506FEA08}" type="slidenum">
              <a:rPr lang="en-GB" smtClean="0"/>
              <a:pPr/>
              <a:t>116</a:t>
            </a:fld>
            <a:endParaRPr lang="en-GB"/>
          </a:p>
        </p:txBody>
      </p:sp>
      <p:graphicFrame>
        <p:nvGraphicFramePr>
          <p:cNvPr id="4" name="Table 11">
            <a:extLst>
              <a:ext uri="{FF2B5EF4-FFF2-40B4-BE49-F238E27FC236}">
                <a16:creationId xmlns:a16="http://schemas.microsoft.com/office/drawing/2014/main" id="{FD804489-3FB0-6346-8507-751186DBE092}"/>
              </a:ext>
            </a:extLst>
          </p:cNvPr>
          <p:cNvGraphicFramePr>
            <a:graphicFrameLocks noGrp="1"/>
          </p:cNvGraphicFramePr>
          <p:nvPr>
            <p:extLst>
              <p:ext uri="{D42A27DB-BD31-4B8C-83A1-F6EECF244321}">
                <p14:modId xmlns:p14="http://schemas.microsoft.com/office/powerpoint/2010/main" val="2469123336"/>
              </p:ext>
            </p:extLst>
          </p:nvPr>
        </p:nvGraphicFramePr>
        <p:xfrm>
          <a:off x="314194" y="1457729"/>
          <a:ext cx="11369085" cy="4288964"/>
        </p:xfrm>
        <a:graphic>
          <a:graphicData uri="http://schemas.openxmlformats.org/drawingml/2006/table">
            <a:tbl>
              <a:tblPr firstRow="1" bandRow="1">
                <a:tableStyleId>{BC89EF96-8CEA-46FF-86C4-4CE0E7609802}</a:tableStyleId>
              </a:tblPr>
              <a:tblGrid>
                <a:gridCol w="5776942">
                  <a:extLst>
                    <a:ext uri="{9D8B030D-6E8A-4147-A177-3AD203B41FA5}">
                      <a16:colId xmlns:a16="http://schemas.microsoft.com/office/drawing/2014/main" val="2429539457"/>
                    </a:ext>
                  </a:extLst>
                </a:gridCol>
                <a:gridCol w="5592143">
                  <a:extLst>
                    <a:ext uri="{9D8B030D-6E8A-4147-A177-3AD203B41FA5}">
                      <a16:colId xmlns:a16="http://schemas.microsoft.com/office/drawing/2014/main" val="1990008112"/>
                    </a:ext>
                  </a:extLst>
                </a:gridCol>
              </a:tblGrid>
              <a:tr h="571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Useful</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Contentious</a:t>
                      </a:r>
                    </a:p>
                  </a:txBody>
                  <a:tcPr marT="45721" marB="45721" anchor="ctr"/>
                </a:tc>
                <a:extLst>
                  <a:ext uri="{0D108BD9-81ED-4DB2-BD59-A6C34878D82A}">
                    <a16:rowId xmlns:a16="http://schemas.microsoft.com/office/drawing/2014/main" val="1644615665"/>
                  </a:ext>
                </a:extLst>
              </a:tr>
              <a:tr h="3717101">
                <a:tc>
                  <a:txBody>
                    <a:bodyPr/>
                    <a:lstStyle/>
                    <a:p>
                      <a:pPr marL="266700" indent="-266700">
                        <a:lnSpc>
                          <a:spcPct val="100000"/>
                        </a:lnSpc>
                        <a:buFont typeface="Arial"/>
                        <a:buChar char="•"/>
                      </a:pPr>
                      <a:r>
                        <a:rPr lang="en-US" sz="2500" b="1" dirty="0">
                          <a:solidFill>
                            <a:srgbClr val="23BAED"/>
                          </a:solidFill>
                        </a:rPr>
                        <a:t>Common unit</a:t>
                      </a:r>
                      <a:r>
                        <a:rPr lang="en-US" sz="2500" b="0" dirty="0">
                          <a:solidFill>
                            <a:srgbClr val="595959"/>
                          </a:solidFill>
                        </a:rPr>
                        <a:t> of measure</a:t>
                      </a:r>
                    </a:p>
                    <a:p>
                      <a:pPr marL="285750" indent="-285750">
                        <a:lnSpc>
                          <a:spcPct val="100000"/>
                        </a:lnSpc>
                        <a:buFont typeface="Arial" panose="020B0604020202020204" pitchFamily="34" charset="0"/>
                        <a:buChar char="•"/>
                      </a:pPr>
                      <a:r>
                        <a:rPr lang="en-US" sz="2500" b="0" dirty="0">
                          <a:solidFill>
                            <a:srgbClr val="595959"/>
                          </a:solidFill>
                        </a:rPr>
                        <a:t>Can measure</a:t>
                      </a:r>
                      <a:r>
                        <a:rPr lang="en-US" sz="2500" b="0" dirty="0"/>
                        <a:t> </a:t>
                      </a:r>
                      <a:r>
                        <a:rPr lang="en-US" sz="2500" b="1" dirty="0">
                          <a:solidFill>
                            <a:srgbClr val="23BAED"/>
                          </a:solidFill>
                        </a:rPr>
                        <a:t>social preferences</a:t>
                      </a:r>
                      <a:r>
                        <a:rPr lang="en-US" sz="2500" b="0" dirty="0">
                          <a:solidFill>
                            <a:srgbClr val="23BAED"/>
                          </a:solidFill>
                        </a:rPr>
                        <a:t> </a:t>
                      </a:r>
                    </a:p>
                    <a:p>
                      <a:pPr marL="285750" indent="-285750">
                        <a:lnSpc>
                          <a:spcPct val="100000"/>
                        </a:lnSpc>
                        <a:buFont typeface="Arial" panose="020B0604020202020204" pitchFamily="34" charset="0"/>
                        <a:buChar char="•"/>
                      </a:pPr>
                      <a:r>
                        <a:rPr lang="en-US" sz="2500" b="0" dirty="0">
                          <a:solidFill>
                            <a:srgbClr val="595959"/>
                          </a:solidFill>
                        </a:rPr>
                        <a:t>Used to determine</a:t>
                      </a:r>
                      <a:r>
                        <a:rPr lang="en-US" sz="2500" b="0" dirty="0"/>
                        <a:t> </a:t>
                      </a:r>
                      <a:r>
                        <a:rPr lang="en-US" sz="2500" b="1" dirty="0">
                          <a:solidFill>
                            <a:srgbClr val="23BAED"/>
                          </a:solidFill>
                        </a:rPr>
                        <a:t>overall value for money of a project</a:t>
                      </a:r>
                      <a:r>
                        <a:rPr lang="en-US" sz="2500" b="0" dirty="0">
                          <a:solidFill>
                            <a:srgbClr val="595959"/>
                          </a:solidFill>
                        </a:rPr>
                        <a:t> (i.e. whether it should go ahead or not; do the benefits exceed the costs)</a:t>
                      </a:r>
                    </a:p>
                    <a:p>
                      <a:pPr marL="285750" indent="-285750">
                        <a:lnSpc>
                          <a:spcPct val="100000"/>
                        </a:lnSpc>
                        <a:buFont typeface="Arial" panose="020B0604020202020204" pitchFamily="34" charset="0"/>
                        <a:buChar char="•"/>
                      </a:pPr>
                      <a:r>
                        <a:rPr lang="en-US" sz="2500" b="0" dirty="0">
                          <a:solidFill>
                            <a:srgbClr val="595959"/>
                          </a:solidFill>
                        </a:rPr>
                        <a:t>Can be used to </a:t>
                      </a:r>
                      <a:r>
                        <a:rPr lang="en-US" sz="2500" b="1" dirty="0">
                          <a:solidFill>
                            <a:srgbClr val="23BAED"/>
                          </a:solidFill>
                        </a:rPr>
                        <a:t>measure risks</a:t>
                      </a:r>
                      <a:r>
                        <a:rPr lang="en-US" sz="2500" b="1" dirty="0">
                          <a:solidFill>
                            <a:srgbClr val="595959"/>
                          </a:solidFill>
                        </a:rPr>
                        <a:t> </a:t>
                      </a:r>
                      <a:r>
                        <a:rPr lang="en-US" sz="2500" b="0" dirty="0">
                          <a:solidFill>
                            <a:srgbClr val="595959"/>
                          </a:solidFill>
                        </a:rPr>
                        <a:t>and</a:t>
                      </a:r>
                      <a:r>
                        <a:rPr lang="en-US" sz="2500" b="0" dirty="0"/>
                        <a:t> </a:t>
                      </a:r>
                      <a:r>
                        <a:rPr lang="en-US" sz="2500" b="1" dirty="0">
                          <a:solidFill>
                            <a:srgbClr val="23BAED"/>
                          </a:solidFill>
                        </a:rPr>
                        <a:t>mitigate them </a:t>
                      </a:r>
                      <a:r>
                        <a:rPr lang="en-US" sz="2500" b="0" dirty="0">
                          <a:solidFill>
                            <a:srgbClr val="595959"/>
                          </a:solidFill>
                        </a:rPr>
                        <a:t>before these are quantified by others</a:t>
                      </a:r>
                    </a:p>
                  </a:txBody>
                  <a:tcPr marT="45721" marB="45721"/>
                </a:tc>
                <a:tc>
                  <a:txBody>
                    <a:bodyPr/>
                    <a:lstStyle/>
                    <a:p>
                      <a:pPr marL="285750" indent="-285750">
                        <a:lnSpc>
                          <a:spcPct val="100000"/>
                        </a:lnSpc>
                        <a:buFont typeface="Arial" panose="020B0604020202020204" pitchFamily="34" charset="0"/>
                        <a:buChar char="•"/>
                      </a:pPr>
                      <a:r>
                        <a:rPr lang="en-US" sz="2500" b="1" i="0" u="none" dirty="0">
                          <a:solidFill>
                            <a:srgbClr val="23BAED"/>
                          </a:solidFill>
                        </a:rPr>
                        <a:t>Not everything can be quantified in monetary terms</a:t>
                      </a:r>
                      <a:r>
                        <a:rPr lang="en-US" sz="2500" b="0" i="0" u="none" dirty="0">
                          <a:solidFill>
                            <a:srgbClr val="595959"/>
                          </a:solidFill>
                        </a:rPr>
                        <a:t> (e.g. biodiversity) </a:t>
                      </a:r>
                    </a:p>
                    <a:p>
                      <a:pPr marL="285750" indent="-285750">
                        <a:lnSpc>
                          <a:spcPct val="100000"/>
                        </a:lnSpc>
                        <a:buFont typeface="Arial" panose="020B0604020202020204" pitchFamily="34" charset="0"/>
                        <a:buChar char="•"/>
                      </a:pPr>
                      <a:r>
                        <a:rPr lang="en-US" sz="2500" b="0" i="0" dirty="0">
                          <a:solidFill>
                            <a:srgbClr val="595959"/>
                          </a:solidFill>
                        </a:rPr>
                        <a:t>Can be</a:t>
                      </a:r>
                      <a:r>
                        <a:rPr lang="en-US" sz="2500" b="0" i="0" dirty="0">
                          <a:solidFill>
                            <a:srgbClr val="23BAED"/>
                          </a:solidFill>
                        </a:rPr>
                        <a:t> </a:t>
                      </a:r>
                      <a:r>
                        <a:rPr lang="en-US" sz="2500" b="1" i="0" dirty="0">
                          <a:solidFill>
                            <a:srgbClr val="23BAED"/>
                          </a:solidFill>
                        </a:rPr>
                        <a:t>time consuming/ expensive</a:t>
                      </a:r>
                      <a:r>
                        <a:rPr lang="en-US" sz="2500" b="0" i="0" dirty="0">
                          <a:solidFill>
                            <a:srgbClr val="23BAED"/>
                          </a:solidFill>
                        </a:rPr>
                        <a:t> </a:t>
                      </a:r>
                      <a:r>
                        <a:rPr lang="en-US" sz="2500" b="0" i="0" dirty="0">
                          <a:solidFill>
                            <a:srgbClr val="595959"/>
                          </a:solidFill>
                        </a:rPr>
                        <a:t>depending on technique or approach used</a:t>
                      </a:r>
                    </a:p>
                    <a:p>
                      <a:pPr marL="285750" indent="-285750">
                        <a:lnSpc>
                          <a:spcPct val="100000"/>
                        </a:lnSpc>
                        <a:buFont typeface="Arial" panose="020B0604020202020204" pitchFamily="34" charset="0"/>
                        <a:buChar char="•"/>
                      </a:pPr>
                      <a:r>
                        <a:rPr lang="en-US" sz="2500" b="0" i="0" dirty="0">
                          <a:solidFill>
                            <a:srgbClr val="595959"/>
                          </a:solidFill>
                        </a:rPr>
                        <a:t>Need to avoid</a:t>
                      </a:r>
                      <a:r>
                        <a:rPr lang="en-US" sz="2500" b="0" i="0" dirty="0"/>
                        <a:t> </a:t>
                      </a:r>
                      <a:r>
                        <a:rPr lang="en-US" sz="2500" b="1" i="0" dirty="0">
                          <a:solidFill>
                            <a:srgbClr val="23BAED"/>
                          </a:solidFill>
                        </a:rPr>
                        <a:t>double counting </a:t>
                      </a:r>
                    </a:p>
                    <a:p>
                      <a:pPr marL="285750" lvl="0" indent="-285750">
                        <a:lnSpc>
                          <a:spcPct val="100000"/>
                        </a:lnSpc>
                        <a:buFont typeface="Arial" panose="020B0604020202020204" pitchFamily="34" charset="0"/>
                        <a:buChar char="•"/>
                      </a:pPr>
                      <a:r>
                        <a:rPr lang="en-US" sz="2500" b="0" i="0" dirty="0">
                          <a:solidFill>
                            <a:srgbClr val="595959"/>
                          </a:solidFill>
                        </a:rPr>
                        <a:t>Potentia</a:t>
                      </a:r>
                      <a:r>
                        <a:rPr lang="en-US" sz="2500" b="0" i="0" dirty="0">
                          <a:solidFill>
                            <a:schemeClr val="tx1"/>
                          </a:solidFill>
                        </a:rPr>
                        <a:t>l </a:t>
                      </a:r>
                      <a:r>
                        <a:rPr lang="en-US" sz="2500" b="1" i="0" dirty="0">
                          <a:solidFill>
                            <a:srgbClr val="23BAED"/>
                          </a:solidFill>
                        </a:rPr>
                        <a:t>reputational impacts</a:t>
                      </a:r>
                    </a:p>
                  </a:txBody>
                  <a:tcPr marT="45721" marB="45721"/>
                </a:tc>
                <a:extLst>
                  <a:ext uri="{0D108BD9-81ED-4DB2-BD59-A6C34878D82A}">
                    <a16:rowId xmlns:a16="http://schemas.microsoft.com/office/drawing/2014/main" val="1000605826"/>
                  </a:ext>
                </a:extLst>
              </a:tr>
            </a:tbl>
          </a:graphicData>
        </a:graphic>
      </p:graphicFrame>
      <p:sp>
        <p:nvSpPr>
          <p:cNvPr id="6" name="Teardrop 5">
            <a:extLst>
              <a:ext uri="{FF2B5EF4-FFF2-40B4-BE49-F238E27FC236}">
                <a16:creationId xmlns:a16="http://schemas.microsoft.com/office/drawing/2014/main" id="{A2E659BD-5700-A442-922F-A1ACD0A956FD}"/>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87F8FEA6-59A2-064D-ABBA-80729B41FA2D}"/>
              </a:ext>
            </a:extLst>
          </p:cNvPr>
          <p:cNvSpPr txBox="1"/>
          <p:nvPr/>
        </p:nvSpPr>
        <p:spPr>
          <a:xfrm>
            <a:off x="10381009" y="252728"/>
            <a:ext cx="1907559" cy="1200842"/>
          </a:xfrm>
          <a:prstGeom prst="rect">
            <a:avLst/>
          </a:prstGeom>
          <a:noFill/>
        </p:spPr>
        <p:txBody>
          <a:bodyPr wrap="square" rtlCol="0" anchor="t">
            <a:spAutoFit/>
          </a:bodyPr>
          <a:lstStyle/>
          <a:p>
            <a:pPr algn="ctr" defTabSz="914354">
              <a:defRPr/>
            </a:pPr>
            <a:r>
              <a:rPr lang="en-GB">
                <a:solidFill>
                  <a:schemeClr val="bg1"/>
                </a:solidFill>
                <a:latin typeface="Arial"/>
              </a:rPr>
              <a:t>Refer to </a:t>
            </a:r>
            <a:r>
              <a:rPr lang="en-GB" b="1">
                <a:solidFill>
                  <a:schemeClr val="bg1"/>
                </a:solidFill>
                <a:latin typeface="Arial"/>
              </a:rPr>
              <a:t>p.35-38</a:t>
            </a:r>
            <a:endParaRPr lang="en-US">
              <a:solidFill>
                <a:schemeClr val="bg1"/>
              </a:solidFill>
              <a:cs typeface="Arial"/>
            </a:endParaRPr>
          </a:p>
          <a:p>
            <a:pPr algn="ctr" defTabSz="914354">
              <a:defRPr/>
            </a:pPr>
            <a:r>
              <a:rPr lang="en-GB" sz="1801">
                <a:solidFill>
                  <a:prstClr val="white"/>
                </a:solidFill>
                <a:latin typeface="Arial"/>
              </a:rPr>
              <a:t>of the</a:t>
            </a:r>
          </a:p>
          <a:p>
            <a:pPr algn="ctr" defTabSz="914354">
              <a:defRPr/>
            </a:pPr>
            <a:r>
              <a:rPr lang="en-GB">
                <a:latin typeface="Arial"/>
                <a:hlinkClick r:id="rId3"/>
              </a:rPr>
              <a:t>Natural Capital Protocol</a:t>
            </a:r>
            <a:endParaRPr lang="en-GB">
              <a:latin typeface="Arial"/>
            </a:endParaRPr>
          </a:p>
        </p:txBody>
      </p:sp>
      <p:sp>
        <p:nvSpPr>
          <p:cNvPr id="9" name="Speech Bubble: Rectangle 21">
            <a:extLst>
              <a:ext uri="{FF2B5EF4-FFF2-40B4-BE49-F238E27FC236}">
                <a16:creationId xmlns:a16="http://schemas.microsoft.com/office/drawing/2014/main" id="{BEA1827D-AAEF-8841-BE95-CFF6500C03BF}"/>
              </a:ext>
            </a:extLst>
          </p:cNvPr>
          <p:cNvSpPr/>
          <p:nvPr/>
        </p:nvSpPr>
        <p:spPr>
          <a:xfrm>
            <a:off x="7094689" y="5280499"/>
            <a:ext cx="4945658" cy="1461568"/>
          </a:xfrm>
          <a:prstGeom prst="wedgeRectCallout">
            <a:avLst>
              <a:gd name="adj1" fmla="val 38759"/>
              <a:gd name="adj2" fmla="val -133294"/>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Could be useful to draw on examples whether monetary valuation has been useful/difficult</a:t>
            </a:r>
          </a:p>
          <a:p>
            <a:pPr algn="ctr"/>
            <a:r>
              <a:rPr lang="en-GB" dirty="0"/>
              <a:t>Show where monetary valuation is being used in a particular sector, country or to address an issue</a:t>
            </a:r>
            <a:endParaRPr lang="en-US" dirty="0"/>
          </a:p>
        </p:txBody>
      </p:sp>
      <p:pic>
        <p:nvPicPr>
          <p:cNvPr id="10" name="Graphic 9" descr="Squiggle">
            <a:extLst>
              <a:ext uri="{FF2B5EF4-FFF2-40B4-BE49-F238E27FC236}">
                <a16:creationId xmlns:a16="http://schemas.microsoft.com/office/drawing/2014/main" id="{1627AD37-C0E9-6E4E-B7AE-7F68C8C3317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73477" y="84050"/>
            <a:ext cx="914400" cy="914400"/>
          </a:xfrm>
          <a:prstGeom prst="rect">
            <a:avLst/>
          </a:prstGeom>
        </p:spPr>
      </p:pic>
      <p:pic>
        <p:nvPicPr>
          <p:cNvPr id="11" name="Graphic 10" descr="Mathematics">
            <a:extLst>
              <a:ext uri="{FF2B5EF4-FFF2-40B4-BE49-F238E27FC236}">
                <a16:creationId xmlns:a16="http://schemas.microsoft.com/office/drawing/2014/main" id="{548AEBBA-3DCB-6C4E-8D09-CEADBF84DBB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12312" y="126214"/>
            <a:ext cx="914400" cy="914400"/>
          </a:xfrm>
          <a:prstGeom prst="rect">
            <a:avLst/>
          </a:prstGeom>
        </p:spPr>
      </p:pic>
    </p:spTree>
    <p:extLst>
      <p:ext uri="{BB962C8B-B14F-4D97-AF65-F5344CB8AC3E}">
        <p14:creationId xmlns:p14="http://schemas.microsoft.com/office/powerpoint/2010/main" val="367445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51EF-8663-4F4A-B385-21B1598D3F0F}"/>
              </a:ext>
            </a:extLst>
          </p:cNvPr>
          <p:cNvSpPr>
            <a:spLocks noGrp="1"/>
          </p:cNvSpPr>
          <p:nvPr>
            <p:ph type="title"/>
          </p:nvPr>
        </p:nvSpPr>
        <p:spPr>
          <a:noFill/>
        </p:spPr>
        <p:txBody>
          <a:bodyPr/>
          <a:lstStyle/>
          <a:p>
            <a:r>
              <a:rPr lang="en-GB" dirty="0"/>
              <a:t>Intro to Total Economic Value (TEV)</a:t>
            </a:r>
            <a:endParaRPr lang="en-US" dirty="0">
              <a:solidFill>
                <a:srgbClr val="C00000"/>
              </a:solidFill>
              <a:highlight>
                <a:srgbClr val="FFFF00"/>
              </a:highlight>
            </a:endParaRPr>
          </a:p>
        </p:txBody>
      </p:sp>
      <p:sp>
        <p:nvSpPr>
          <p:cNvPr id="3" name="Slide Number Placeholder 2">
            <a:extLst>
              <a:ext uri="{FF2B5EF4-FFF2-40B4-BE49-F238E27FC236}">
                <a16:creationId xmlns:a16="http://schemas.microsoft.com/office/drawing/2014/main" id="{5B553029-37A1-F544-90B6-0D600135CC57}"/>
              </a:ext>
            </a:extLst>
          </p:cNvPr>
          <p:cNvSpPr>
            <a:spLocks noGrp="1"/>
          </p:cNvSpPr>
          <p:nvPr>
            <p:ph type="sldNum" sz="quarter" idx="12"/>
          </p:nvPr>
        </p:nvSpPr>
        <p:spPr/>
        <p:txBody>
          <a:bodyPr/>
          <a:lstStyle/>
          <a:p>
            <a:fld id="{971CEC84-1649-40CE-BFF6-7286506FEA08}" type="slidenum">
              <a:rPr lang="en-GB" smtClean="0"/>
              <a:pPr/>
              <a:t>117</a:t>
            </a:fld>
            <a:endParaRPr lang="en-GB"/>
          </a:p>
        </p:txBody>
      </p:sp>
      <p:sp>
        <p:nvSpPr>
          <p:cNvPr id="5" name="Rectangle 6">
            <a:extLst>
              <a:ext uri="{FF2B5EF4-FFF2-40B4-BE49-F238E27FC236}">
                <a16:creationId xmlns:a16="http://schemas.microsoft.com/office/drawing/2014/main" id="{45E33434-75EC-2546-8FAA-F8FC12214136}"/>
              </a:ext>
            </a:extLst>
          </p:cNvPr>
          <p:cNvSpPr>
            <a:spLocks noChangeArrowheads="1"/>
          </p:cNvSpPr>
          <p:nvPr/>
        </p:nvSpPr>
        <p:spPr bwMode="auto">
          <a:xfrm>
            <a:off x="2073285" y="3204093"/>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Direct values </a:t>
            </a:r>
          </a:p>
          <a:p>
            <a:pPr eaLnBrk="0" hangingPunct="0"/>
            <a:r>
              <a:rPr lang="en-GB" sz="1401">
                <a:solidFill>
                  <a:srgbClr val="414042"/>
                </a:solidFill>
                <a:latin typeface="Arial"/>
              </a:rPr>
              <a:t>Outputs that can be consumed directly, such as fish, medicines, wild foods, recreation, etc.</a:t>
            </a:r>
          </a:p>
        </p:txBody>
      </p:sp>
      <p:sp>
        <p:nvSpPr>
          <p:cNvPr id="6" name="Rectangle 8">
            <a:extLst>
              <a:ext uri="{FF2B5EF4-FFF2-40B4-BE49-F238E27FC236}">
                <a16:creationId xmlns:a16="http://schemas.microsoft.com/office/drawing/2014/main" id="{E71EE55B-06E1-6243-B59F-A2825C26280F}"/>
              </a:ext>
            </a:extLst>
          </p:cNvPr>
          <p:cNvSpPr>
            <a:spLocks noChangeArrowheads="1"/>
          </p:cNvSpPr>
          <p:nvPr/>
        </p:nvSpPr>
        <p:spPr bwMode="auto">
          <a:xfrm>
            <a:off x="5981867"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Option values</a:t>
            </a:r>
          </a:p>
          <a:p>
            <a:pPr eaLnBrk="0" hangingPunct="0"/>
            <a:r>
              <a:rPr lang="en-GB" sz="1401">
                <a:solidFill>
                  <a:srgbClr val="414042"/>
                </a:solidFill>
                <a:latin typeface="Arial"/>
              </a:rPr>
              <a:t>The premium placed on maintaining resources and landscapes for future possible direct and indirect uses, some of which may not be known now.</a:t>
            </a:r>
          </a:p>
        </p:txBody>
      </p:sp>
      <p:sp>
        <p:nvSpPr>
          <p:cNvPr id="7" name="Rectangle 9">
            <a:extLst>
              <a:ext uri="{FF2B5EF4-FFF2-40B4-BE49-F238E27FC236}">
                <a16:creationId xmlns:a16="http://schemas.microsoft.com/office/drawing/2014/main" id="{EABA1462-CA77-4847-ADFB-4A723C21595B}"/>
              </a:ext>
            </a:extLst>
          </p:cNvPr>
          <p:cNvSpPr>
            <a:spLocks noChangeArrowheads="1"/>
          </p:cNvSpPr>
          <p:nvPr/>
        </p:nvSpPr>
        <p:spPr bwMode="auto">
          <a:xfrm>
            <a:off x="7925661" y="3204232"/>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Existence, altruistic and bequest values</a:t>
            </a:r>
          </a:p>
          <a:p>
            <a:pPr eaLnBrk="0" hangingPunct="0"/>
            <a:r>
              <a:rPr lang="en-GB" sz="1401">
                <a:solidFill>
                  <a:srgbClr val="414042"/>
                </a:solidFill>
                <a:latin typeface="Arial"/>
              </a:rPr>
              <a:t>The intrinsic value of resources and landscapes, irrespective of their use.</a:t>
            </a:r>
          </a:p>
        </p:txBody>
      </p:sp>
      <p:sp>
        <p:nvSpPr>
          <p:cNvPr id="8" name="Rectangle 7">
            <a:extLst>
              <a:ext uri="{FF2B5EF4-FFF2-40B4-BE49-F238E27FC236}">
                <a16:creationId xmlns:a16="http://schemas.microsoft.com/office/drawing/2014/main" id="{743B72CC-E589-DF41-897F-46EDD7393C96}"/>
              </a:ext>
            </a:extLst>
          </p:cNvPr>
          <p:cNvSpPr>
            <a:spLocks noChangeArrowheads="1"/>
          </p:cNvSpPr>
          <p:nvPr/>
        </p:nvSpPr>
        <p:spPr bwMode="auto">
          <a:xfrm>
            <a:off x="4038073"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Indirect values</a:t>
            </a:r>
          </a:p>
          <a:p>
            <a:pPr eaLnBrk="0" hangingPunct="0"/>
            <a:r>
              <a:rPr lang="en-GB" sz="1401">
                <a:solidFill>
                  <a:srgbClr val="414042"/>
                </a:solidFill>
                <a:latin typeface="Arial"/>
              </a:rPr>
              <a:t>Ecological services, </a:t>
            </a:r>
          </a:p>
          <a:p>
            <a:pPr eaLnBrk="0" hangingPunct="0"/>
            <a:r>
              <a:rPr lang="en-GB" sz="1401">
                <a:solidFill>
                  <a:srgbClr val="414042"/>
                </a:solidFill>
                <a:latin typeface="Arial"/>
              </a:rPr>
              <a:t>such as catchment protection, flood control, carbon sequestration, climatic control, aesthetics, etc.</a:t>
            </a:r>
          </a:p>
        </p:txBody>
      </p:sp>
      <p:sp>
        <p:nvSpPr>
          <p:cNvPr id="9" name="Rectangle 13">
            <a:extLst>
              <a:ext uri="{FF2B5EF4-FFF2-40B4-BE49-F238E27FC236}">
                <a16:creationId xmlns:a16="http://schemas.microsoft.com/office/drawing/2014/main" id="{7CD9CAC2-7073-714B-8EF5-9A9F819ADD42}"/>
              </a:ext>
            </a:extLst>
          </p:cNvPr>
          <p:cNvSpPr>
            <a:spLocks noChangeArrowheads="1"/>
          </p:cNvSpPr>
          <p:nvPr/>
        </p:nvSpPr>
        <p:spPr bwMode="auto">
          <a:xfrm>
            <a:off x="8225586" y="2386158"/>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Non-use</a:t>
            </a:r>
          </a:p>
        </p:txBody>
      </p:sp>
      <p:sp>
        <p:nvSpPr>
          <p:cNvPr id="10" name="Rectangle 18">
            <a:extLst>
              <a:ext uri="{FF2B5EF4-FFF2-40B4-BE49-F238E27FC236}">
                <a16:creationId xmlns:a16="http://schemas.microsoft.com/office/drawing/2014/main" id="{A6AA597F-A5C2-BE4C-9C40-D826F9770E52}"/>
              </a:ext>
            </a:extLst>
          </p:cNvPr>
          <p:cNvSpPr>
            <a:spLocks noChangeArrowheads="1"/>
          </p:cNvSpPr>
          <p:nvPr/>
        </p:nvSpPr>
        <p:spPr bwMode="auto">
          <a:xfrm>
            <a:off x="4327053" y="2392866"/>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Use</a:t>
            </a:r>
          </a:p>
        </p:txBody>
      </p:sp>
      <p:cxnSp>
        <p:nvCxnSpPr>
          <p:cNvPr id="11" name="Shape 165">
            <a:extLst>
              <a:ext uri="{FF2B5EF4-FFF2-40B4-BE49-F238E27FC236}">
                <a16:creationId xmlns:a16="http://schemas.microsoft.com/office/drawing/2014/main" id="{D135ABDD-6D05-A841-984F-DA92A7961B7B}"/>
              </a:ext>
            </a:extLst>
          </p:cNvPr>
          <p:cNvCxnSpPr>
            <a:stCxn id="9" idx="2"/>
            <a:endCxn id="7" idx="0"/>
          </p:cNvCxnSpPr>
          <p:nvPr/>
        </p:nvCxnSpPr>
        <p:spPr>
          <a:xfrm>
            <a:off x="8825661" y="2794151"/>
            <a:ext cx="0" cy="410081"/>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hape 166">
            <a:extLst>
              <a:ext uri="{FF2B5EF4-FFF2-40B4-BE49-F238E27FC236}">
                <a16:creationId xmlns:a16="http://schemas.microsoft.com/office/drawing/2014/main" id="{1BDCE435-FE74-6A46-888F-D9434403D931}"/>
              </a:ext>
            </a:extLst>
          </p:cNvPr>
          <p:cNvCxnSpPr>
            <a:stCxn id="10" idx="2"/>
            <a:endCxn id="5" idx="0"/>
          </p:cNvCxnSpPr>
          <p:nvPr/>
        </p:nvCxnSpPr>
        <p:spPr>
          <a:xfrm rot="5400000">
            <a:off x="3748590" y="2025555"/>
            <a:ext cx="403234" cy="1953843"/>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hape 166">
            <a:extLst>
              <a:ext uri="{FF2B5EF4-FFF2-40B4-BE49-F238E27FC236}">
                <a16:creationId xmlns:a16="http://schemas.microsoft.com/office/drawing/2014/main" id="{2A8DF185-2A02-7442-A9C0-AE4F30E04F9E}"/>
              </a:ext>
            </a:extLst>
          </p:cNvPr>
          <p:cNvCxnSpPr>
            <a:stCxn id="10" idx="2"/>
            <a:endCxn id="8" idx="0"/>
          </p:cNvCxnSpPr>
          <p:nvPr/>
        </p:nvCxnSpPr>
        <p:spPr>
          <a:xfrm>
            <a:off x="4927128" y="2800859"/>
            <a:ext cx="10945" cy="396806"/>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hape 166">
            <a:extLst>
              <a:ext uri="{FF2B5EF4-FFF2-40B4-BE49-F238E27FC236}">
                <a16:creationId xmlns:a16="http://schemas.microsoft.com/office/drawing/2014/main" id="{DB8033C7-9673-2F43-A874-3C993F7EE033}"/>
              </a:ext>
            </a:extLst>
          </p:cNvPr>
          <p:cNvCxnSpPr>
            <a:stCxn id="10" idx="2"/>
            <a:endCxn id="6" idx="0"/>
          </p:cNvCxnSpPr>
          <p:nvPr/>
        </p:nvCxnSpPr>
        <p:spPr>
          <a:xfrm rot="16200000" flipH="1">
            <a:off x="5706094" y="2021892"/>
            <a:ext cx="396806" cy="1954739"/>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 Box 8">
            <a:extLst>
              <a:ext uri="{FF2B5EF4-FFF2-40B4-BE49-F238E27FC236}">
                <a16:creationId xmlns:a16="http://schemas.microsoft.com/office/drawing/2014/main" id="{05AC1995-8D5A-C54E-9047-9D6D02D38A5E}"/>
              </a:ext>
            </a:extLst>
          </p:cNvPr>
          <p:cNvSpPr txBox="1">
            <a:spLocks noChangeArrowheads="1"/>
          </p:cNvSpPr>
          <p:nvPr>
            <p:custDataLst>
              <p:tags r:id="rId1"/>
            </p:custDataLst>
          </p:nvPr>
        </p:nvSpPr>
        <p:spPr bwMode="auto">
          <a:xfrm>
            <a:off x="2107554" y="5482456"/>
            <a:ext cx="7701483" cy="307777"/>
          </a:xfrm>
          <a:prstGeom prst="rect">
            <a:avLst/>
          </a:prstGeom>
          <a:noFill/>
          <a:ln w="6350">
            <a:noFill/>
            <a:miter lim="800000"/>
            <a:headEnd type="none" w="sm" len="sm"/>
            <a:tailEnd type="none" w="sm" len="sm"/>
          </a:ln>
          <a:effectLst/>
        </p:spPr>
        <p:txBody>
          <a:bodyPr wrap="square" lIns="0" tIns="0" rIns="0" bIns="0" anchor="b">
            <a:noAutofit/>
          </a:bodyPr>
          <a:lstStyle/>
          <a:p>
            <a:pPr marL="450829" indent="-450829" defTabSz="761962" eaLnBrk="0" hangingPunct="0">
              <a:spcBef>
                <a:spcPts val="201"/>
              </a:spcBef>
              <a:tabLst>
                <a:tab pos="447653" algn="l"/>
              </a:tabLst>
            </a:pPr>
            <a:r>
              <a:rPr lang="en-GB" sz="1001" dirty="0">
                <a:solidFill>
                  <a:srgbClr val="7F7F7F"/>
                </a:solidFill>
                <a:latin typeface="Arial"/>
                <a:cs typeface="Arial" pitchFamily="34" charset="0"/>
              </a:rPr>
              <a:t>Source:	Pearce, D.W., </a:t>
            </a:r>
            <a:r>
              <a:rPr lang="en-GB" sz="1001" dirty="0" err="1">
                <a:solidFill>
                  <a:srgbClr val="7F7F7F"/>
                </a:solidFill>
                <a:latin typeface="Arial"/>
                <a:cs typeface="Arial" pitchFamily="34" charset="0"/>
              </a:rPr>
              <a:t>Markandya</a:t>
            </a:r>
            <a:r>
              <a:rPr lang="en-GB" sz="1001" dirty="0">
                <a:solidFill>
                  <a:srgbClr val="7F7F7F"/>
                </a:solidFill>
                <a:latin typeface="Arial"/>
                <a:cs typeface="Arial" pitchFamily="34" charset="0"/>
              </a:rPr>
              <a:t>, A. and </a:t>
            </a:r>
            <a:r>
              <a:rPr lang="en-GB" sz="1001" dirty="0" err="1">
                <a:solidFill>
                  <a:srgbClr val="7F7F7F"/>
                </a:solidFill>
                <a:latin typeface="Arial"/>
                <a:cs typeface="Arial" pitchFamily="34" charset="0"/>
              </a:rPr>
              <a:t>Barbier</a:t>
            </a:r>
            <a:r>
              <a:rPr lang="en-GB" sz="1001" dirty="0">
                <a:solidFill>
                  <a:srgbClr val="7F7F7F"/>
                </a:solidFill>
                <a:latin typeface="Arial"/>
                <a:cs typeface="Arial" pitchFamily="34" charset="0"/>
              </a:rPr>
              <a:t>, E. (1989). Blueprint for a green economy. Earthscan, London WBCSD Connecting the dots</a:t>
            </a:r>
          </a:p>
        </p:txBody>
      </p:sp>
      <p:grpSp>
        <p:nvGrpSpPr>
          <p:cNvPr id="25" name="Group 179">
            <a:extLst>
              <a:ext uri="{FF2B5EF4-FFF2-40B4-BE49-F238E27FC236}">
                <a16:creationId xmlns:a16="http://schemas.microsoft.com/office/drawing/2014/main" id="{E0083EAC-5A54-A64E-B50B-25BC3A080618}"/>
              </a:ext>
            </a:extLst>
          </p:cNvPr>
          <p:cNvGrpSpPr/>
          <p:nvPr/>
        </p:nvGrpSpPr>
        <p:grpSpPr>
          <a:xfrm>
            <a:off x="2486029" y="1192393"/>
            <a:ext cx="6367571" cy="869763"/>
            <a:chOff x="1616303" y="1176501"/>
            <a:chExt cx="6542035" cy="781579"/>
          </a:xfrm>
        </p:grpSpPr>
        <p:sp>
          <p:nvSpPr>
            <p:cNvPr id="26" name="Freeform 24">
              <a:extLst>
                <a:ext uri="{FF2B5EF4-FFF2-40B4-BE49-F238E27FC236}">
                  <a16:creationId xmlns:a16="http://schemas.microsoft.com/office/drawing/2014/main" id="{770CC6FB-89E1-4A43-B667-02A3922D7B8B}"/>
                </a:ext>
              </a:extLst>
            </p:cNvPr>
            <p:cNvSpPr>
              <a:spLocks/>
            </p:cNvSpPr>
            <p:nvPr/>
          </p:nvSpPr>
          <p:spPr bwMode="auto">
            <a:xfrm>
              <a:off x="1616303" y="1441844"/>
              <a:ext cx="2798950" cy="488800"/>
            </a:xfrm>
            <a:custGeom>
              <a:avLst/>
              <a:gdLst/>
              <a:ahLst/>
              <a:cxnLst>
                <a:cxn ang="0">
                  <a:pos x="25" y="185"/>
                </a:cxn>
                <a:cxn ang="0">
                  <a:pos x="74" y="168"/>
                </a:cxn>
                <a:cxn ang="0">
                  <a:pos x="123" y="168"/>
                </a:cxn>
                <a:cxn ang="0">
                  <a:pos x="136" y="168"/>
                </a:cxn>
                <a:cxn ang="0">
                  <a:pos x="149" y="185"/>
                </a:cxn>
                <a:cxn ang="0">
                  <a:pos x="161" y="185"/>
                </a:cxn>
                <a:cxn ang="0">
                  <a:pos x="186" y="185"/>
                </a:cxn>
                <a:cxn ang="0">
                  <a:pos x="223" y="185"/>
                </a:cxn>
                <a:cxn ang="0">
                  <a:pos x="223" y="168"/>
                </a:cxn>
                <a:cxn ang="0">
                  <a:pos x="223" y="151"/>
                </a:cxn>
                <a:cxn ang="0">
                  <a:pos x="235" y="118"/>
                </a:cxn>
                <a:cxn ang="0">
                  <a:pos x="235" y="118"/>
                </a:cxn>
                <a:cxn ang="0">
                  <a:pos x="248" y="83"/>
                </a:cxn>
                <a:cxn ang="0">
                  <a:pos x="272" y="67"/>
                </a:cxn>
                <a:cxn ang="0">
                  <a:pos x="272" y="50"/>
                </a:cxn>
                <a:cxn ang="0">
                  <a:pos x="297" y="50"/>
                </a:cxn>
                <a:cxn ang="0">
                  <a:pos x="309" y="33"/>
                </a:cxn>
                <a:cxn ang="0">
                  <a:pos x="323" y="0"/>
                </a:cxn>
                <a:cxn ang="0">
                  <a:pos x="335" y="17"/>
                </a:cxn>
                <a:cxn ang="0">
                  <a:pos x="360" y="33"/>
                </a:cxn>
                <a:cxn ang="0">
                  <a:pos x="360" y="33"/>
                </a:cxn>
                <a:cxn ang="0">
                  <a:pos x="397" y="33"/>
                </a:cxn>
                <a:cxn ang="0">
                  <a:pos x="397" y="17"/>
                </a:cxn>
                <a:cxn ang="0">
                  <a:pos x="422" y="17"/>
                </a:cxn>
                <a:cxn ang="0">
                  <a:pos x="422" y="17"/>
                </a:cxn>
                <a:cxn ang="0">
                  <a:pos x="446" y="33"/>
                </a:cxn>
                <a:cxn ang="0">
                  <a:pos x="446" y="50"/>
                </a:cxn>
                <a:cxn ang="0">
                  <a:pos x="459" y="67"/>
                </a:cxn>
                <a:cxn ang="0">
                  <a:pos x="459" y="100"/>
                </a:cxn>
                <a:cxn ang="0">
                  <a:pos x="459" y="118"/>
                </a:cxn>
                <a:cxn ang="0">
                  <a:pos x="509" y="100"/>
                </a:cxn>
                <a:cxn ang="0">
                  <a:pos x="534" y="100"/>
                </a:cxn>
                <a:cxn ang="0">
                  <a:pos x="546" y="100"/>
                </a:cxn>
                <a:cxn ang="0">
                  <a:pos x="558" y="118"/>
                </a:cxn>
                <a:cxn ang="0">
                  <a:pos x="558" y="135"/>
                </a:cxn>
                <a:cxn ang="0">
                  <a:pos x="583" y="151"/>
                </a:cxn>
                <a:cxn ang="0">
                  <a:pos x="595" y="185"/>
                </a:cxn>
                <a:cxn ang="0">
                  <a:pos x="595" y="218"/>
                </a:cxn>
                <a:cxn ang="0">
                  <a:pos x="608" y="235"/>
                </a:cxn>
                <a:cxn ang="0">
                  <a:pos x="658" y="251"/>
                </a:cxn>
                <a:cxn ang="0">
                  <a:pos x="720" y="251"/>
                </a:cxn>
                <a:cxn ang="0">
                  <a:pos x="819" y="268"/>
                </a:cxn>
                <a:cxn ang="0">
                  <a:pos x="1005" y="268"/>
                </a:cxn>
                <a:cxn ang="0">
                  <a:pos x="1155" y="268"/>
                </a:cxn>
                <a:cxn ang="0">
                  <a:pos x="1241" y="301"/>
                </a:cxn>
                <a:cxn ang="0">
                  <a:pos x="1290" y="285"/>
                </a:cxn>
                <a:cxn ang="0">
                  <a:pos x="1328" y="301"/>
                </a:cxn>
                <a:cxn ang="0">
                  <a:pos x="1365" y="336"/>
                </a:cxn>
                <a:cxn ang="0">
                  <a:pos x="1439" y="386"/>
                </a:cxn>
                <a:cxn ang="0">
                  <a:pos x="1514" y="403"/>
                </a:cxn>
                <a:cxn ang="0">
                  <a:pos x="1639" y="453"/>
                </a:cxn>
                <a:cxn ang="0">
                  <a:pos x="1774" y="470"/>
                </a:cxn>
                <a:cxn ang="0">
                  <a:pos x="2155" y="517"/>
                </a:cxn>
                <a:cxn ang="0">
                  <a:pos x="0" y="621"/>
                </a:cxn>
              </a:cxnLst>
              <a:rect l="0" t="0" r="r" b="b"/>
              <a:pathLst>
                <a:path w="2431" h="621">
                  <a:moveTo>
                    <a:pt x="0" y="201"/>
                  </a:moveTo>
                  <a:lnTo>
                    <a:pt x="12" y="185"/>
                  </a:lnTo>
                  <a:lnTo>
                    <a:pt x="25" y="185"/>
                  </a:lnTo>
                  <a:lnTo>
                    <a:pt x="37" y="185"/>
                  </a:lnTo>
                  <a:lnTo>
                    <a:pt x="49" y="185"/>
                  </a:lnTo>
                  <a:lnTo>
                    <a:pt x="74" y="168"/>
                  </a:lnTo>
                  <a:lnTo>
                    <a:pt x="86" y="185"/>
                  </a:lnTo>
                  <a:lnTo>
                    <a:pt x="111" y="168"/>
                  </a:lnTo>
                  <a:lnTo>
                    <a:pt x="123" y="168"/>
                  </a:lnTo>
                  <a:lnTo>
                    <a:pt x="123" y="168"/>
                  </a:lnTo>
                  <a:lnTo>
                    <a:pt x="123" y="168"/>
                  </a:lnTo>
                  <a:lnTo>
                    <a:pt x="136" y="168"/>
                  </a:lnTo>
                  <a:lnTo>
                    <a:pt x="136" y="168"/>
                  </a:lnTo>
                  <a:lnTo>
                    <a:pt x="136" y="185"/>
                  </a:lnTo>
                  <a:lnTo>
                    <a:pt x="149" y="185"/>
                  </a:lnTo>
                  <a:lnTo>
                    <a:pt x="161" y="185"/>
                  </a:lnTo>
                  <a:lnTo>
                    <a:pt x="174" y="185"/>
                  </a:lnTo>
                  <a:lnTo>
                    <a:pt x="161" y="185"/>
                  </a:lnTo>
                  <a:lnTo>
                    <a:pt x="174" y="201"/>
                  </a:lnTo>
                  <a:lnTo>
                    <a:pt x="174" y="185"/>
                  </a:lnTo>
                  <a:lnTo>
                    <a:pt x="186" y="185"/>
                  </a:lnTo>
                  <a:lnTo>
                    <a:pt x="186" y="185"/>
                  </a:lnTo>
                  <a:lnTo>
                    <a:pt x="211" y="185"/>
                  </a:lnTo>
                  <a:lnTo>
                    <a:pt x="223" y="185"/>
                  </a:lnTo>
                  <a:lnTo>
                    <a:pt x="223" y="168"/>
                  </a:lnTo>
                  <a:lnTo>
                    <a:pt x="235" y="168"/>
                  </a:lnTo>
                  <a:lnTo>
                    <a:pt x="223" y="168"/>
                  </a:lnTo>
                  <a:lnTo>
                    <a:pt x="223" y="168"/>
                  </a:lnTo>
                  <a:lnTo>
                    <a:pt x="235" y="151"/>
                  </a:lnTo>
                  <a:lnTo>
                    <a:pt x="223" y="151"/>
                  </a:lnTo>
                  <a:lnTo>
                    <a:pt x="235" y="135"/>
                  </a:lnTo>
                  <a:lnTo>
                    <a:pt x="223" y="135"/>
                  </a:lnTo>
                  <a:lnTo>
                    <a:pt x="235" y="118"/>
                  </a:lnTo>
                  <a:lnTo>
                    <a:pt x="235" y="118"/>
                  </a:lnTo>
                  <a:lnTo>
                    <a:pt x="248" y="118"/>
                  </a:lnTo>
                  <a:lnTo>
                    <a:pt x="235" y="118"/>
                  </a:lnTo>
                  <a:lnTo>
                    <a:pt x="248" y="100"/>
                  </a:lnTo>
                  <a:lnTo>
                    <a:pt x="260" y="100"/>
                  </a:lnTo>
                  <a:lnTo>
                    <a:pt x="248" y="83"/>
                  </a:lnTo>
                  <a:lnTo>
                    <a:pt x="272" y="83"/>
                  </a:lnTo>
                  <a:lnTo>
                    <a:pt x="260" y="83"/>
                  </a:lnTo>
                  <a:lnTo>
                    <a:pt x="272" y="67"/>
                  </a:lnTo>
                  <a:lnTo>
                    <a:pt x="272" y="67"/>
                  </a:lnTo>
                  <a:lnTo>
                    <a:pt x="285" y="67"/>
                  </a:lnTo>
                  <a:lnTo>
                    <a:pt x="272" y="50"/>
                  </a:lnTo>
                  <a:lnTo>
                    <a:pt x="285" y="50"/>
                  </a:lnTo>
                  <a:lnTo>
                    <a:pt x="285" y="50"/>
                  </a:lnTo>
                  <a:lnTo>
                    <a:pt x="297" y="50"/>
                  </a:lnTo>
                  <a:lnTo>
                    <a:pt x="309" y="33"/>
                  </a:lnTo>
                  <a:lnTo>
                    <a:pt x="309" y="33"/>
                  </a:lnTo>
                  <a:lnTo>
                    <a:pt x="309" y="33"/>
                  </a:lnTo>
                  <a:lnTo>
                    <a:pt x="309" y="17"/>
                  </a:lnTo>
                  <a:lnTo>
                    <a:pt x="323" y="17"/>
                  </a:lnTo>
                  <a:lnTo>
                    <a:pt x="323" y="0"/>
                  </a:lnTo>
                  <a:lnTo>
                    <a:pt x="323" y="0"/>
                  </a:lnTo>
                  <a:lnTo>
                    <a:pt x="335" y="0"/>
                  </a:lnTo>
                  <a:lnTo>
                    <a:pt x="335" y="17"/>
                  </a:lnTo>
                  <a:lnTo>
                    <a:pt x="347" y="17"/>
                  </a:lnTo>
                  <a:lnTo>
                    <a:pt x="347" y="17"/>
                  </a:lnTo>
                  <a:lnTo>
                    <a:pt x="360" y="33"/>
                  </a:lnTo>
                  <a:lnTo>
                    <a:pt x="347" y="33"/>
                  </a:lnTo>
                  <a:lnTo>
                    <a:pt x="347" y="33"/>
                  </a:lnTo>
                  <a:lnTo>
                    <a:pt x="360" y="33"/>
                  </a:lnTo>
                  <a:lnTo>
                    <a:pt x="360" y="50"/>
                  </a:lnTo>
                  <a:lnTo>
                    <a:pt x="372" y="50"/>
                  </a:lnTo>
                  <a:lnTo>
                    <a:pt x="397" y="33"/>
                  </a:lnTo>
                  <a:lnTo>
                    <a:pt x="384" y="33"/>
                  </a:lnTo>
                  <a:lnTo>
                    <a:pt x="397" y="33"/>
                  </a:lnTo>
                  <a:lnTo>
                    <a:pt x="397" y="17"/>
                  </a:lnTo>
                  <a:lnTo>
                    <a:pt x="409" y="17"/>
                  </a:lnTo>
                  <a:lnTo>
                    <a:pt x="409" y="0"/>
                  </a:lnTo>
                  <a:lnTo>
                    <a:pt x="422" y="17"/>
                  </a:lnTo>
                  <a:lnTo>
                    <a:pt x="422" y="17"/>
                  </a:lnTo>
                  <a:lnTo>
                    <a:pt x="434" y="17"/>
                  </a:lnTo>
                  <a:lnTo>
                    <a:pt x="422" y="17"/>
                  </a:lnTo>
                  <a:lnTo>
                    <a:pt x="446" y="33"/>
                  </a:lnTo>
                  <a:lnTo>
                    <a:pt x="434" y="33"/>
                  </a:lnTo>
                  <a:lnTo>
                    <a:pt x="446" y="33"/>
                  </a:lnTo>
                  <a:lnTo>
                    <a:pt x="434" y="33"/>
                  </a:lnTo>
                  <a:lnTo>
                    <a:pt x="446" y="50"/>
                  </a:lnTo>
                  <a:lnTo>
                    <a:pt x="446" y="50"/>
                  </a:lnTo>
                  <a:lnTo>
                    <a:pt x="459" y="67"/>
                  </a:lnTo>
                  <a:lnTo>
                    <a:pt x="446" y="67"/>
                  </a:lnTo>
                  <a:lnTo>
                    <a:pt x="459" y="67"/>
                  </a:lnTo>
                  <a:lnTo>
                    <a:pt x="459" y="67"/>
                  </a:lnTo>
                  <a:lnTo>
                    <a:pt x="459" y="83"/>
                  </a:lnTo>
                  <a:lnTo>
                    <a:pt x="459" y="100"/>
                  </a:lnTo>
                  <a:lnTo>
                    <a:pt x="459" y="100"/>
                  </a:lnTo>
                  <a:lnTo>
                    <a:pt x="459" y="118"/>
                  </a:lnTo>
                  <a:lnTo>
                    <a:pt x="459" y="118"/>
                  </a:lnTo>
                  <a:lnTo>
                    <a:pt x="471" y="118"/>
                  </a:lnTo>
                  <a:lnTo>
                    <a:pt x="497" y="118"/>
                  </a:lnTo>
                  <a:lnTo>
                    <a:pt x="509" y="100"/>
                  </a:lnTo>
                  <a:lnTo>
                    <a:pt x="521" y="100"/>
                  </a:lnTo>
                  <a:lnTo>
                    <a:pt x="521" y="83"/>
                  </a:lnTo>
                  <a:lnTo>
                    <a:pt x="534" y="100"/>
                  </a:lnTo>
                  <a:lnTo>
                    <a:pt x="546" y="100"/>
                  </a:lnTo>
                  <a:lnTo>
                    <a:pt x="534" y="100"/>
                  </a:lnTo>
                  <a:lnTo>
                    <a:pt x="546" y="100"/>
                  </a:lnTo>
                  <a:lnTo>
                    <a:pt x="546" y="118"/>
                  </a:lnTo>
                  <a:lnTo>
                    <a:pt x="558" y="118"/>
                  </a:lnTo>
                  <a:lnTo>
                    <a:pt x="558" y="118"/>
                  </a:lnTo>
                  <a:lnTo>
                    <a:pt x="558" y="135"/>
                  </a:lnTo>
                  <a:lnTo>
                    <a:pt x="558" y="135"/>
                  </a:lnTo>
                  <a:lnTo>
                    <a:pt x="558" y="135"/>
                  </a:lnTo>
                  <a:lnTo>
                    <a:pt x="571" y="135"/>
                  </a:lnTo>
                  <a:lnTo>
                    <a:pt x="571" y="151"/>
                  </a:lnTo>
                  <a:lnTo>
                    <a:pt x="583" y="151"/>
                  </a:lnTo>
                  <a:lnTo>
                    <a:pt x="583" y="168"/>
                  </a:lnTo>
                  <a:lnTo>
                    <a:pt x="583" y="168"/>
                  </a:lnTo>
                  <a:lnTo>
                    <a:pt x="595" y="185"/>
                  </a:lnTo>
                  <a:lnTo>
                    <a:pt x="595" y="185"/>
                  </a:lnTo>
                  <a:lnTo>
                    <a:pt x="595" y="201"/>
                  </a:lnTo>
                  <a:lnTo>
                    <a:pt x="595" y="218"/>
                  </a:lnTo>
                  <a:lnTo>
                    <a:pt x="595" y="218"/>
                  </a:lnTo>
                  <a:lnTo>
                    <a:pt x="608" y="235"/>
                  </a:lnTo>
                  <a:lnTo>
                    <a:pt x="608" y="235"/>
                  </a:lnTo>
                  <a:lnTo>
                    <a:pt x="620" y="251"/>
                  </a:lnTo>
                  <a:lnTo>
                    <a:pt x="646" y="251"/>
                  </a:lnTo>
                  <a:lnTo>
                    <a:pt x="658" y="251"/>
                  </a:lnTo>
                  <a:lnTo>
                    <a:pt x="683" y="251"/>
                  </a:lnTo>
                  <a:lnTo>
                    <a:pt x="695" y="251"/>
                  </a:lnTo>
                  <a:lnTo>
                    <a:pt x="720" y="251"/>
                  </a:lnTo>
                  <a:lnTo>
                    <a:pt x="744" y="268"/>
                  </a:lnTo>
                  <a:lnTo>
                    <a:pt x="757" y="268"/>
                  </a:lnTo>
                  <a:lnTo>
                    <a:pt x="819" y="268"/>
                  </a:lnTo>
                  <a:lnTo>
                    <a:pt x="906" y="285"/>
                  </a:lnTo>
                  <a:lnTo>
                    <a:pt x="955" y="285"/>
                  </a:lnTo>
                  <a:lnTo>
                    <a:pt x="1005" y="268"/>
                  </a:lnTo>
                  <a:lnTo>
                    <a:pt x="1067" y="268"/>
                  </a:lnTo>
                  <a:lnTo>
                    <a:pt x="1104" y="268"/>
                  </a:lnTo>
                  <a:lnTo>
                    <a:pt x="1155" y="268"/>
                  </a:lnTo>
                  <a:lnTo>
                    <a:pt x="1192" y="285"/>
                  </a:lnTo>
                  <a:lnTo>
                    <a:pt x="1216" y="285"/>
                  </a:lnTo>
                  <a:lnTo>
                    <a:pt x="1241" y="301"/>
                  </a:lnTo>
                  <a:lnTo>
                    <a:pt x="1253" y="301"/>
                  </a:lnTo>
                  <a:lnTo>
                    <a:pt x="1278" y="285"/>
                  </a:lnTo>
                  <a:lnTo>
                    <a:pt x="1290" y="285"/>
                  </a:lnTo>
                  <a:lnTo>
                    <a:pt x="1304" y="285"/>
                  </a:lnTo>
                  <a:lnTo>
                    <a:pt x="1316" y="320"/>
                  </a:lnTo>
                  <a:lnTo>
                    <a:pt x="1328" y="301"/>
                  </a:lnTo>
                  <a:lnTo>
                    <a:pt x="1341" y="336"/>
                  </a:lnTo>
                  <a:lnTo>
                    <a:pt x="1353" y="336"/>
                  </a:lnTo>
                  <a:lnTo>
                    <a:pt x="1365" y="336"/>
                  </a:lnTo>
                  <a:lnTo>
                    <a:pt x="1390" y="353"/>
                  </a:lnTo>
                  <a:lnTo>
                    <a:pt x="1415" y="370"/>
                  </a:lnTo>
                  <a:lnTo>
                    <a:pt x="1439" y="386"/>
                  </a:lnTo>
                  <a:lnTo>
                    <a:pt x="1465" y="386"/>
                  </a:lnTo>
                  <a:lnTo>
                    <a:pt x="1490" y="386"/>
                  </a:lnTo>
                  <a:lnTo>
                    <a:pt x="1514" y="403"/>
                  </a:lnTo>
                  <a:lnTo>
                    <a:pt x="1539" y="420"/>
                  </a:lnTo>
                  <a:lnTo>
                    <a:pt x="1588" y="436"/>
                  </a:lnTo>
                  <a:lnTo>
                    <a:pt x="1639" y="453"/>
                  </a:lnTo>
                  <a:lnTo>
                    <a:pt x="1688" y="453"/>
                  </a:lnTo>
                  <a:lnTo>
                    <a:pt x="1725" y="470"/>
                  </a:lnTo>
                  <a:lnTo>
                    <a:pt x="1774" y="470"/>
                  </a:lnTo>
                  <a:lnTo>
                    <a:pt x="1862" y="470"/>
                  </a:lnTo>
                  <a:lnTo>
                    <a:pt x="1936" y="470"/>
                  </a:lnTo>
                  <a:lnTo>
                    <a:pt x="2155" y="517"/>
                  </a:lnTo>
                  <a:lnTo>
                    <a:pt x="2312" y="547"/>
                  </a:lnTo>
                  <a:lnTo>
                    <a:pt x="2431" y="607"/>
                  </a:lnTo>
                  <a:lnTo>
                    <a:pt x="0" y="621"/>
                  </a:lnTo>
                  <a:lnTo>
                    <a:pt x="0" y="20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7" name="Line 25">
              <a:extLst>
                <a:ext uri="{FF2B5EF4-FFF2-40B4-BE49-F238E27FC236}">
                  <a16:creationId xmlns:a16="http://schemas.microsoft.com/office/drawing/2014/main" id="{3CB8D8EC-452C-EF48-80C3-EC6D9BD05DF8}"/>
                </a:ext>
              </a:extLst>
            </p:cNvPr>
            <p:cNvSpPr>
              <a:spLocks noChangeShapeType="1"/>
            </p:cNvSpPr>
            <p:nvPr/>
          </p:nvSpPr>
          <p:spPr bwMode="auto">
            <a:xfrm flipV="1">
              <a:off x="1927054" y="1275671"/>
              <a:ext cx="1195" cy="632214"/>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8" name="Freeform 26">
              <a:extLst>
                <a:ext uri="{FF2B5EF4-FFF2-40B4-BE49-F238E27FC236}">
                  <a16:creationId xmlns:a16="http://schemas.microsoft.com/office/drawing/2014/main" id="{769B0A16-D608-F64D-8ACE-24B2D70F9236}"/>
                </a:ext>
              </a:extLst>
            </p:cNvPr>
            <p:cNvSpPr>
              <a:spLocks/>
            </p:cNvSpPr>
            <p:nvPr/>
          </p:nvSpPr>
          <p:spPr bwMode="auto">
            <a:xfrm>
              <a:off x="1942564" y="1324723"/>
              <a:ext cx="84853" cy="11951"/>
            </a:xfrm>
            <a:custGeom>
              <a:avLst/>
              <a:gdLst/>
              <a:ahLst/>
              <a:cxnLst>
                <a:cxn ang="0">
                  <a:pos x="0" y="0"/>
                </a:cxn>
                <a:cxn ang="0">
                  <a:pos x="12" y="0"/>
                </a:cxn>
                <a:cxn ang="0">
                  <a:pos x="12" y="0"/>
                </a:cxn>
                <a:cxn ang="0">
                  <a:pos x="24" y="0"/>
                </a:cxn>
                <a:cxn ang="0">
                  <a:pos x="36" y="0"/>
                </a:cxn>
                <a:cxn ang="0">
                  <a:pos x="49" y="0"/>
                </a:cxn>
                <a:cxn ang="0">
                  <a:pos x="61" y="0"/>
                </a:cxn>
                <a:cxn ang="0">
                  <a:pos x="61" y="0"/>
                </a:cxn>
                <a:cxn ang="0">
                  <a:pos x="73" y="0"/>
                </a:cxn>
                <a:cxn ang="0">
                  <a:pos x="61" y="0"/>
                </a:cxn>
                <a:cxn ang="0">
                  <a:pos x="61" y="0"/>
                </a:cxn>
                <a:cxn ang="0">
                  <a:pos x="49" y="0"/>
                </a:cxn>
                <a:cxn ang="0">
                  <a:pos x="36" y="12"/>
                </a:cxn>
                <a:cxn ang="0">
                  <a:pos x="36" y="12"/>
                </a:cxn>
                <a:cxn ang="0">
                  <a:pos x="24" y="12"/>
                </a:cxn>
                <a:cxn ang="0">
                  <a:pos x="12" y="12"/>
                </a:cxn>
                <a:cxn ang="0">
                  <a:pos x="0" y="12"/>
                </a:cxn>
                <a:cxn ang="0">
                  <a:pos x="0" y="12"/>
                </a:cxn>
                <a:cxn ang="0">
                  <a:pos x="0" y="12"/>
                </a:cxn>
                <a:cxn ang="0">
                  <a:pos x="0" y="0"/>
                </a:cxn>
              </a:cxnLst>
              <a:rect l="0" t="0" r="r" b="b"/>
              <a:pathLst>
                <a:path w="73" h="12">
                  <a:moveTo>
                    <a:pt x="0" y="0"/>
                  </a:moveTo>
                  <a:lnTo>
                    <a:pt x="12" y="0"/>
                  </a:lnTo>
                  <a:lnTo>
                    <a:pt x="12" y="0"/>
                  </a:lnTo>
                  <a:lnTo>
                    <a:pt x="24" y="0"/>
                  </a:lnTo>
                  <a:lnTo>
                    <a:pt x="36" y="0"/>
                  </a:lnTo>
                  <a:lnTo>
                    <a:pt x="49" y="0"/>
                  </a:lnTo>
                  <a:lnTo>
                    <a:pt x="61" y="0"/>
                  </a:lnTo>
                  <a:lnTo>
                    <a:pt x="61" y="0"/>
                  </a:lnTo>
                  <a:lnTo>
                    <a:pt x="73" y="0"/>
                  </a:lnTo>
                  <a:lnTo>
                    <a:pt x="61" y="0"/>
                  </a:lnTo>
                  <a:lnTo>
                    <a:pt x="61" y="0"/>
                  </a:lnTo>
                  <a:lnTo>
                    <a:pt x="49" y="0"/>
                  </a:lnTo>
                  <a:lnTo>
                    <a:pt x="36" y="12"/>
                  </a:lnTo>
                  <a:lnTo>
                    <a:pt x="36" y="12"/>
                  </a:lnTo>
                  <a:lnTo>
                    <a:pt x="24"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9" name="Freeform 27">
              <a:extLst>
                <a:ext uri="{FF2B5EF4-FFF2-40B4-BE49-F238E27FC236}">
                  <a16:creationId xmlns:a16="http://schemas.microsoft.com/office/drawing/2014/main" id="{03A53A03-FCBB-7C4F-92DD-C7627D4B6A60}"/>
                </a:ext>
              </a:extLst>
            </p:cNvPr>
            <p:cNvSpPr>
              <a:spLocks/>
            </p:cNvSpPr>
            <p:nvPr/>
          </p:nvSpPr>
          <p:spPr bwMode="auto">
            <a:xfrm>
              <a:off x="1814710" y="1349768"/>
              <a:ext cx="97999" cy="23902"/>
            </a:xfrm>
            <a:custGeom>
              <a:avLst/>
              <a:gdLst/>
              <a:ahLst/>
              <a:cxnLst>
                <a:cxn ang="0">
                  <a:pos x="0" y="12"/>
                </a:cxn>
                <a:cxn ang="0">
                  <a:pos x="36" y="0"/>
                </a:cxn>
                <a:cxn ang="0">
                  <a:pos x="36" y="12"/>
                </a:cxn>
                <a:cxn ang="0">
                  <a:pos x="60" y="12"/>
                </a:cxn>
                <a:cxn ang="0">
                  <a:pos x="84" y="0"/>
                </a:cxn>
                <a:cxn ang="0">
                  <a:pos x="72" y="12"/>
                </a:cxn>
                <a:cxn ang="0">
                  <a:pos x="60" y="12"/>
                </a:cxn>
                <a:cxn ang="0">
                  <a:pos x="36" y="12"/>
                </a:cxn>
                <a:cxn ang="0">
                  <a:pos x="24" y="24"/>
                </a:cxn>
                <a:cxn ang="0">
                  <a:pos x="12" y="12"/>
                </a:cxn>
                <a:cxn ang="0">
                  <a:pos x="12" y="12"/>
                </a:cxn>
                <a:cxn ang="0">
                  <a:pos x="0" y="12"/>
                </a:cxn>
              </a:cxnLst>
              <a:rect l="0" t="0" r="r" b="b"/>
              <a:pathLst>
                <a:path w="84" h="24">
                  <a:moveTo>
                    <a:pt x="0" y="12"/>
                  </a:moveTo>
                  <a:lnTo>
                    <a:pt x="36" y="0"/>
                  </a:lnTo>
                  <a:lnTo>
                    <a:pt x="36" y="12"/>
                  </a:lnTo>
                  <a:lnTo>
                    <a:pt x="60" y="12"/>
                  </a:lnTo>
                  <a:lnTo>
                    <a:pt x="84" y="0"/>
                  </a:lnTo>
                  <a:lnTo>
                    <a:pt x="72" y="12"/>
                  </a:lnTo>
                  <a:lnTo>
                    <a:pt x="60" y="12"/>
                  </a:lnTo>
                  <a:lnTo>
                    <a:pt x="36" y="12"/>
                  </a:lnTo>
                  <a:lnTo>
                    <a:pt x="24" y="24"/>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0" name="Freeform 28">
              <a:extLst>
                <a:ext uri="{FF2B5EF4-FFF2-40B4-BE49-F238E27FC236}">
                  <a16:creationId xmlns:a16="http://schemas.microsoft.com/office/drawing/2014/main" id="{0C21B83D-60B0-994E-817D-14C833665B90}"/>
                </a:ext>
              </a:extLst>
            </p:cNvPr>
            <p:cNvSpPr>
              <a:spLocks/>
            </p:cNvSpPr>
            <p:nvPr/>
          </p:nvSpPr>
          <p:spPr bwMode="auto">
            <a:xfrm>
              <a:off x="1857712" y="1373670"/>
              <a:ext cx="125486" cy="10756"/>
            </a:xfrm>
            <a:custGeom>
              <a:avLst/>
              <a:gdLst/>
              <a:ahLst/>
              <a:cxnLst>
                <a:cxn ang="0">
                  <a:pos x="108" y="12"/>
                </a:cxn>
                <a:cxn ang="0">
                  <a:pos x="96" y="0"/>
                </a:cxn>
                <a:cxn ang="0">
                  <a:pos x="84" y="0"/>
                </a:cxn>
                <a:cxn ang="0">
                  <a:pos x="72" y="0"/>
                </a:cxn>
                <a:cxn ang="0">
                  <a:pos x="60" y="0"/>
                </a:cxn>
                <a:cxn ang="0">
                  <a:pos x="36" y="0"/>
                </a:cxn>
                <a:cxn ang="0">
                  <a:pos x="36" y="0"/>
                </a:cxn>
                <a:cxn ang="0">
                  <a:pos x="36" y="0"/>
                </a:cxn>
                <a:cxn ang="0">
                  <a:pos x="24" y="0"/>
                </a:cxn>
                <a:cxn ang="0">
                  <a:pos x="12" y="0"/>
                </a:cxn>
                <a:cxn ang="0">
                  <a:pos x="0" y="0"/>
                </a:cxn>
                <a:cxn ang="0">
                  <a:pos x="0" y="12"/>
                </a:cxn>
                <a:cxn ang="0">
                  <a:pos x="0" y="12"/>
                </a:cxn>
                <a:cxn ang="0">
                  <a:pos x="12" y="12"/>
                </a:cxn>
                <a:cxn ang="0">
                  <a:pos x="36" y="12"/>
                </a:cxn>
                <a:cxn ang="0">
                  <a:pos x="36" y="0"/>
                </a:cxn>
                <a:cxn ang="0">
                  <a:pos x="36" y="0"/>
                </a:cxn>
                <a:cxn ang="0">
                  <a:pos x="48" y="0"/>
                </a:cxn>
                <a:cxn ang="0">
                  <a:pos x="60" y="0"/>
                </a:cxn>
                <a:cxn ang="0">
                  <a:pos x="60" y="0"/>
                </a:cxn>
                <a:cxn ang="0">
                  <a:pos x="72" y="0"/>
                </a:cxn>
                <a:cxn ang="0">
                  <a:pos x="72" y="0"/>
                </a:cxn>
                <a:cxn ang="0">
                  <a:pos x="84" y="12"/>
                </a:cxn>
                <a:cxn ang="0">
                  <a:pos x="108" y="12"/>
                </a:cxn>
              </a:cxnLst>
              <a:rect l="0" t="0" r="r" b="b"/>
              <a:pathLst>
                <a:path w="108" h="12">
                  <a:moveTo>
                    <a:pt x="108" y="12"/>
                  </a:moveTo>
                  <a:lnTo>
                    <a:pt x="96" y="0"/>
                  </a:lnTo>
                  <a:lnTo>
                    <a:pt x="84" y="0"/>
                  </a:lnTo>
                  <a:lnTo>
                    <a:pt x="72" y="0"/>
                  </a:lnTo>
                  <a:lnTo>
                    <a:pt x="60" y="0"/>
                  </a:lnTo>
                  <a:lnTo>
                    <a:pt x="36" y="0"/>
                  </a:lnTo>
                  <a:lnTo>
                    <a:pt x="36" y="0"/>
                  </a:lnTo>
                  <a:lnTo>
                    <a:pt x="36" y="0"/>
                  </a:lnTo>
                  <a:lnTo>
                    <a:pt x="24" y="0"/>
                  </a:lnTo>
                  <a:lnTo>
                    <a:pt x="12" y="0"/>
                  </a:lnTo>
                  <a:lnTo>
                    <a:pt x="0" y="0"/>
                  </a:lnTo>
                  <a:lnTo>
                    <a:pt x="0" y="12"/>
                  </a:lnTo>
                  <a:lnTo>
                    <a:pt x="0" y="12"/>
                  </a:lnTo>
                  <a:lnTo>
                    <a:pt x="12" y="12"/>
                  </a:lnTo>
                  <a:lnTo>
                    <a:pt x="36" y="12"/>
                  </a:lnTo>
                  <a:lnTo>
                    <a:pt x="36" y="0"/>
                  </a:lnTo>
                  <a:lnTo>
                    <a:pt x="36" y="0"/>
                  </a:lnTo>
                  <a:lnTo>
                    <a:pt x="48" y="0"/>
                  </a:lnTo>
                  <a:lnTo>
                    <a:pt x="60" y="0"/>
                  </a:lnTo>
                  <a:lnTo>
                    <a:pt x="60" y="0"/>
                  </a:lnTo>
                  <a:lnTo>
                    <a:pt x="72" y="0"/>
                  </a:lnTo>
                  <a:lnTo>
                    <a:pt x="72" y="0"/>
                  </a:lnTo>
                  <a:lnTo>
                    <a:pt x="84" y="12"/>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1" name="Freeform 29">
              <a:extLst>
                <a:ext uri="{FF2B5EF4-FFF2-40B4-BE49-F238E27FC236}">
                  <a16:creationId xmlns:a16="http://schemas.microsoft.com/office/drawing/2014/main" id="{EDBDE452-70D5-8947-9DCB-BAD0F646BFC4}"/>
                </a:ext>
              </a:extLst>
            </p:cNvPr>
            <p:cNvSpPr>
              <a:spLocks/>
            </p:cNvSpPr>
            <p:nvPr/>
          </p:nvSpPr>
          <p:spPr bwMode="auto">
            <a:xfrm>
              <a:off x="1872079" y="1300821"/>
              <a:ext cx="40634" cy="11951"/>
            </a:xfrm>
            <a:custGeom>
              <a:avLst/>
              <a:gdLst/>
              <a:ahLst/>
              <a:cxnLst>
                <a:cxn ang="0">
                  <a:pos x="36" y="0"/>
                </a:cxn>
                <a:cxn ang="0">
                  <a:pos x="24" y="0"/>
                </a:cxn>
                <a:cxn ang="0">
                  <a:pos x="12" y="0"/>
                </a:cxn>
                <a:cxn ang="0">
                  <a:pos x="0" y="0"/>
                </a:cxn>
                <a:cxn ang="0">
                  <a:pos x="0" y="12"/>
                </a:cxn>
                <a:cxn ang="0">
                  <a:pos x="0" y="12"/>
                </a:cxn>
                <a:cxn ang="0">
                  <a:pos x="12" y="12"/>
                </a:cxn>
                <a:cxn ang="0">
                  <a:pos x="12" y="12"/>
                </a:cxn>
                <a:cxn ang="0">
                  <a:pos x="12" y="12"/>
                </a:cxn>
                <a:cxn ang="0">
                  <a:pos x="24" y="12"/>
                </a:cxn>
                <a:cxn ang="0">
                  <a:pos x="36" y="0"/>
                </a:cxn>
                <a:cxn ang="0">
                  <a:pos x="36" y="0"/>
                </a:cxn>
              </a:cxnLst>
              <a:rect l="0" t="0" r="r" b="b"/>
              <a:pathLst>
                <a:path w="36" h="12">
                  <a:moveTo>
                    <a:pt x="36" y="0"/>
                  </a:moveTo>
                  <a:lnTo>
                    <a:pt x="24" y="0"/>
                  </a:lnTo>
                  <a:lnTo>
                    <a:pt x="12" y="0"/>
                  </a:lnTo>
                  <a:lnTo>
                    <a:pt x="0" y="0"/>
                  </a:lnTo>
                  <a:lnTo>
                    <a:pt x="0" y="12"/>
                  </a:lnTo>
                  <a:lnTo>
                    <a:pt x="0" y="12"/>
                  </a:lnTo>
                  <a:lnTo>
                    <a:pt x="12" y="12"/>
                  </a:lnTo>
                  <a:lnTo>
                    <a:pt x="12" y="12"/>
                  </a:lnTo>
                  <a:lnTo>
                    <a:pt x="12" y="12"/>
                  </a:lnTo>
                  <a:lnTo>
                    <a:pt x="24"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2" name="Freeform 30">
              <a:extLst>
                <a:ext uri="{FF2B5EF4-FFF2-40B4-BE49-F238E27FC236}">
                  <a16:creationId xmlns:a16="http://schemas.microsoft.com/office/drawing/2014/main" id="{BCA4FCDF-37EA-484B-8877-D1366E7A4013}"/>
                </a:ext>
              </a:extLst>
            </p:cNvPr>
            <p:cNvSpPr>
              <a:spLocks/>
            </p:cNvSpPr>
            <p:nvPr/>
          </p:nvSpPr>
          <p:spPr bwMode="auto">
            <a:xfrm>
              <a:off x="1829034" y="1190821"/>
              <a:ext cx="184047" cy="96804"/>
            </a:xfrm>
            <a:custGeom>
              <a:avLst/>
              <a:gdLst/>
              <a:ahLst/>
              <a:cxnLst>
                <a:cxn ang="0">
                  <a:pos x="60" y="12"/>
                </a:cxn>
                <a:cxn ang="0">
                  <a:pos x="60" y="24"/>
                </a:cxn>
                <a:cxn ang="0">
                  <a:pos x="60" y="24"/>
                </a:cxn>
                <a:cxn ang="0">
                  <a:pos x="60" y="36"/>
                </a:cxn>
                <a:cxn ang="0">
                  <a:pos x="72" y="36"/>
                </a:cxn>
                <a:cxn ang="0">
                  <a:pos x="60" y="36"/>
                </a:cxn>
                <a:cxn ang="0">
                  <a:pos x="60" y="48"/>
                </a:cxn>
                <a:cxn ang="0">
                  <a:pos x="60" y="48"/>
                </a:cxn>
                <a:cxn ang="0">
                  <a:pos x="60" y="61"/>
                </a:cxn>
                <a:cxn ang="0">
                  <a:pos x="48" y="61"/>
                </a:cxn>
                <a:cxn ang="0">
                  <a:pos x="48" y="61"/>
                </a:cxn>
                <a:cxn ang="0">
                  <a:pos x="24" y="73"/>
                </a:cxn>
                <a:cxn ang="0">
                  <a:pos x="12" y="73"/>
                </a:cxn>
                <a:cxn ang="0">
                  <a:pos x="0" y="85"/>
                </a:cxn>
                <a:cxn ang="0">
                  <a:pos x="12" y="85"/>
                </a:cxn>
                <a:cxn ang="0">
                  <a:pos x="36" y="97"/>
                </a:cxn>
                <a:cxn ang="0">
                  <a:pos x="60" y="97"/>
                </a:cxn>
                <a:cxn ang="0">
                  <a:pos x="96" y="97"/>
                </a:cxn>
                <a:cxn ang="0">
                  <a:pos x="120" y="97"/>
                </a:cxn>
                <a:cxn ang="0">
                  <a:pos x="145" y="97"/>
                </a:cxn>
                <a:cxn ang="0">
                  <a:pos x="145" y="85"/>
                </a:cxn>
                <a:cxn ang="0">
                  <a:pos x="132" y="85"/>
                </a:cxn>
                <a:cxn ang="0">
                  <a:pos x="157" y="61"/>
                </a:cxn>
                <a:cxn ang="0">
                  <a:pos x="120" y="73"/>
                </a:cxn>
                <a:cxn ang="0">
                  <a:pos x="108" y="73"/>
                </a:cxn>
                <a:cxn ang="0">
                  <a:pos x="96" y="61"/>
                </a:cxn>
                <a:cxn ang="0">
                  <a:pos x="108" y="48"/>
                </a:cxn>
                <a:cxn ang="0">
                  <a:pos x="96" y="36"/>
                </a:cxn>
                <a:cxn ang="0">
                  <a:pos x="96" y="36"/>
                </a:cxn>
                <a:cxn ang="0">
                  <a:pos x="108" y="24"/>
                </a:cxn>
                <a:cxn ang="0">
                  <a:pos x="84" y="24"/>
                </a:cxn>
                <a:cxn ang="0">
                  <a:pos x="84" y="12"/>
                </a:cxn>
              </a:cxnLst>
              <a:rect l="0" t="0" r="r" b="b"/>
              <a:pathLst>
                <a:path w="157" h="97">
                  <a:moveTo>
                    <a:pt x="72" y="0"/>
                  </a:moveTo>
                  <a:lnTo>
                    <a:pt x="60" y="12"/>
                  </a:lnTo>
                  <a:lnTo>
                    <a:pt x="72" y="12"/>
                  </a:lnTo>
                  <a:lnTo>
                    <a:pt x="60" y="24"/>
                  </a:lnTo>
                  <a:lnTo>
                    <a:pt x="60" y="24"/>
                  </a:lnTo>
                  <a:lnTo>
                    <a:pt x="60" y="24"/>
                  </a:lnTo>
                  <a:lnTo>
                    <a:pt x="72" y="24"/>
                  </a:lnTo>
                  <a:lnTo>
                    <a:pt x="60" y="36"/>
                  </a:lnTo>
                  <a:lnTo>
                    <a:pt x="72" y="36"/>
                  </a:lnTo>
                  <a:lnTo>
                    <a:pt x="72" y="36"/>
                  </a:lnTo>
                  <a:lnTo>
                    <a:pt x="60" y="36"/>
                  </a:lnTo>
                  <a:lnTo>
                    <a:pt x="60" y="36"/>
                  </a:lnTo>
                  <a:lnTo>
                    <a:pt x="60" y="36"/>
                  </a:lnTo>
                  <a:lnTo>
                    <a:pt x="60" y="48"/>
                  </a:lnTo>
                  <a:lnTo>
                    <a:pt x="48" y="48"/>
                  </a:lnTo>
                  <a:lnTo>
                    <a:pt x="60" y="48"/>
                  </a:lnTo>
                  <a:lnTo>
                    <a:pt x="48" y="61"/>
                  </a:lnTo>
                  <a:lnTo>
                    <a:pt x="60" y="61"/>
                  </a:lnTo>
                  <a:lnTo>
                    <a:pt x="60" y="61"/>
                  </a:lnTo>
                  <a:lnTo>
                    <a:pt x="48" y="61"/>
                  </a:lnTo>
                  <a:lnTo>
                    <a:pt x="60" y="61"/>
                  </a:lnTo>
                  <a:lnTo>
                    <a:pt x="48" y="61"/>
                  </a:lnTo>
                  <a:lnTo>
                    <a:pt x="36" y="73"/>
                  </a:lnTo>
                  <a:lnTo>
                    <a:pt x="24" y="73"/>
                  </a:lnTo>
                  <a:lnTo>
                    <a:pt x="24" y="73"/>
                  </a:lnTo>
                  <a:lnTo>
                    <a:pt x="12" y="73"/>
                  </a:lnTo>
                  <a:lnTo>
                    <a:pt x="24" y="73"/>
                  </a:lnTo>
                  <a:lnTo>
                    <a:pt x="0" y="85"/>
                  </a:lnTo>
                  <a:lnTo>
                    <a:pt x="12" y="85"/>
                  </a:lnTo>
                  <a:lnTo>
                    <a:pt x="12" y="85"/>
                  </a:lnTo>
                  <a:lnTo>
                    <a:pt x="24" y="97"/>
                  </a:lnTo>
                  <a:lnTo>
                    <a:pt x="36" y="97"/>
                  </a:lnTo>
                  <a:lnTo>
                    <a:pt x="48" y="97"/>
                  </a:lnTo>
                  <a:lnTo>
                    <a:pt x="60" y="97"/>
                  </a:lnTo>
                  <a:lnTo>
                    <a:pt x="84" y="97"/>
                  </a:lnTo>
                  <a:lnTo>
                    <a:pt x="96" y="97"/>
                  </a:lnTo>
                  <a:lnTo>
                    <a:pt x="108" y="97"/>
                  </a:lnTo>
                  <a:lnTo>
                    <a:pt x="120" y="97"/>
                  </a:lnTo>
                  <a:lnTo>
                    <a:pt x="132" y="97"/>
                  </a:lnTo>
                  <a:lnTo>
                    <a:pt x="145" y="97"/>
                  </a:lnTo>
                  <a:lnTo>
                    <a:pt x="157" y="85"/>
                  </a:lnTo>
                  <a:lnTo>
                    <a:pt x="145" y="85"/>
                  </a:lnTo>
                  <a:lnTo>
                    <a:pt x="145" y="85"/>
                  </a:lnTo>
                  <a:lnTo>
                    <a:pt x="132" y="85"/>
                  </a:lnTo>
                  <a:lnTo>
                    <a:pt x="145" y="73"/>
                  </a:lnTo>
                  <a:lnTo>
                    <a:pt x="157" y="61"/>
                  </a:lnTo>
                  <a:lnTo>
                    <a:pt x="132" y="73"/>
                  </a:lnTo>
                  <a:lnTo>
                    <a:pt x="120" y="73"/>
                  </a:lnTo>
                  <a:lnTo>
                    <a:pt x="120" y="73"/>
                  </a:lnTo>
                  <a:lnTo>
                    <a:pt x="108" y="73"/>
                  </a:lnTo>
                  <a:lnTo>
                    <a:pt x="120" y="61"/>
                  </a:lnTo>
                  <a:lnTo>
                    <a:pt x="96" y="61"/>
                  </a:lnTo>
                  <a:lnTo>
                    <a:pt x="108" y="61"/>
                  </a:lnTo>
                  <a:lnTo>
                    <a:pt x="108" y="48"/>
                  </a:lnTo>
                  <a:lnTo>
                    <a:pt x="120" y="36"/>
                  </a:lnTo>
                  <a:lnTo>
                    <a:pt x="96" y="36"/>
                  </a:lnTo>
                  <a:lnTo>
                    <a:pt x="108" y="36"/>
                  </a:lnTo>
                  <a:lnTo>
                    <a:pt x="96" y="36"/>
                  </a:lnTo>
                  <a:lnTo>
                    <a:pt x="96" y="36"/>
                  </a:lnTo>
                  <a:lnTo>
                    <a:pt x="108" y="24"/>
                  </a:lnTo>
                  <a:lnTo>
                    <a:pt x="84" y="24"/>
                  </a:lnTo>
                  <a:lnTo>
                    <a:pt x="84" y="24"/>
                  </a:lnTo>
                  <a:lnTo>
                    <a:pt x="84" y="12"/>
                  </a:lnTo>
                  <a:lnTo>
                    <a:pt x="84" y="12"/>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3" name="Freeform 31">
              <a:extLst>
                <a:ext uri="{FF2B5EF4-FFF2-40B4-BE49-F238E27FC236}">
                  <a16:creationId xmlns:a16="http://schemas.microsoft.com/office/drawing/2014/main" id="{5D3D63EA-F71F-674C-8A12-61D9D73BDC1A}"/>
                </a:ext>
              </a:extLst>
            </p:cNvPr>
            <p:cNvSpPr>
              <a:spLocks/>
            </p:cNvSpPr>
            <p:nvPr/>
          </p:nvSpPr>
          <p:spPr bwMode="auto">
            <a:xfrm>
              <a:off x="1842177" y="1447767"/>
              <a:ext cx="70512" cy="1195"/>
            </a:xfrm>
            <a:custGeom>
              <a:avLst/>
              <a:gdLst/>
              <a:ahLst/>
              <a:cxnLst>
                <a:cxn ang="0">
                  <a:pos x="60" y="0"/>
                </a:cxn>
                <a:cxn ang="0">
                  <a:pos x="48" y="0"/>
                </a:cxn>
                <a:cxn ang="0">
                  <a:pos x="48" y="0"/>
                </a:cxn>
                <a:cxn ang="0">
                  <a:pos x="36" y="0"/>
                </a:cxn>
                <a:cxn ang="0">
                  <a:pos x="24" y="0"/>
                </a:cxn>
                <a:cxn ang="0">
                  <a:pos x="12" y="0"/>
                </a:cxn>
                <a:cxn ang="0">
                  <a:pos x="12" y="0"/>
                </a:cxn>
                <a:cxn ang="0">
                  <a:pos x="0" y="0"/>
                </a:cxn>
                <a:cxn ang="0">
                  <a:pos x="0" y="0"/>
                </a:cxn>
                <a:cxn ang="0">
                  <a:pos x="0" y="0"/>
                </a:cxn>
                <a:cxn ang="0">
                  <a:pos x="12" y="0"/>
                </a:cxn>
                <a:cxn ang="0">
                  <a:pos x="12" y="0"/>
                </a:cxn>
                <a:cxn ang="0">
                  <a:pos x="24" y="0"/>
                </a:cxn>
                <a:cxn ang="0">
                  <a:pos x="36" y="0"/>
                </a:cxn>
                <a:cxn ang="0">
                  <a:pos x="48" y="0"/>
                </a:cxn>
                <a:cxn ang="0">
                  <a:pos x="60" y="0"/>
                </a:cxn>
                <a:cxn ang="0">
                  <a:pos x="60" y="0"/>
                </a:cxn>
                <a:cxn ang="0">
                  <a:pos x="60" y="0"/>
                </a:cxn>
                <a:cxn ang="0">
                  <a:pos x="60" y="0"/>
                </a:cxn>
                <a:cxn ang="0">
                  <a:pos x="60" y="0"/>
                </a:cxn>
              </a:cxnLst>
              <a:rect l="0" t="0" r="r" b="b"/>
              <a:pathLst>
                <a:path w="60">
                  <a:moveTo>
                    <a:pt x="60" y="0"/>
                  </a:moveTo>
                  <a:lnTo>
                    <a:pt x="48" y="0"/>
                  </a:lnTo>
                  <a:lnTo>
                    <a:pt x="48" y="0"/>
                  </a:lnTo>
                  <a:lnTo>
                    <a:pt x="36" y="0"/>
                  </a:lnTo>
                  <a:lnTo>
                    <a:pt x="24" y="0"/>
                  </a:lnTo>
                  <a:lnTo>
                    <a:pt x="12" y="0"/>
                  </a:lnTo>
                  <a:lnTo>
                    <a:pt x="12" y="0"/>
                  </a:lnTo>
                  <a:lnTo>
                    <a:pt x="0" y="0"/>
                  </a:lnTo>
                  <a:lnTo>
                    <a:pt x="0" y="0"/>
                  </a:lnTo>
                  <a:lnTo>
                    <a:pt x="0" y="0"/>
                  </a:lnTo>
                  <a:lnTo>
                    <a:pt x="12" y="0"/>
                  </a:lnTo>
                  <a:lnTo>
                    <a:pt x="12" y="0"/>
                  </a:lnTo>
                  <a:lnTo>
                    <a:pt x="24" y="0"/>
                  </a:lnTo>
                  <a:lnTo>
                    <a:pt x="36" y="0"/>
                  </a:lnTo>
                  <a:lnTo>
                    <a:pt x="48" y="0"/>
                  </a:lnTo>
                  <a:lnTo>
                    <a:pt x="60" y="0"/>
                  </a:lnTo>
                  <a:lnTo>
                    <a:pt x="60" y="0"/>
                  </a:lnTo>
                  <a:lnTo>
                    <a:pt x="60" y="0"/>
                  </a:lnTo>
                  <a:lnTo>
                    <a:pt x="60"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4" name="Freeform 32">
              <a:extLst>
                <a:ext uri="{FF2B5EF4-FFF2-40B4-BE49-F238E27FC236}">
                  <a16:creationId xmlns:a16="http://schemas.microsoft.com/office/drawing/2014/main" id="{B0A9601F-17E1-DD41-ACDB-3F287DE34552}"/>
                </a:ext>
              </a:extLst>
            </p:cNvPr>
            <p:cNvSpPr>
              <a:spLocks/>
            </p:cNvSpPr>
            <p:nvPr/>
          </p:nvSpPr>
          <p:spPr bwMode="auto">
            <a:xfrm>
              <a:off x="1941369" y="1470527"/>
              <a:ext cx="113535" cy="11951"/>
            </a:xfrm>
            <a:custGeom>
              <a:avLst/>
              <a:gdLst/>
              <a:ahLst/>
              <a:cxnLst>
                <a:cxn ang="0">
                  <a:pos x="97" y="0"/>
                </a:cxn>
                <a:cxn ang="0">
                  <a:pos x="61" y="0"/>
                </a:cxn>
                <a:cxn ang="0">
                  <a:pos x="49" y="0"/>
                </a:cxn>
                <a:cxn ang="0">
                  <a:pos x="24" y="0"/>
                </a:cxn>
                <a:cxn ang="0">
                  <a:pos x="0" y="0"/>
                </a:cxn>
                <a:cxn ang="0">
                  <a:pos x="12" y="12"/>
                </a:cxn>
                <a:cxn ang="0">
                  <a:pos x="24" y="12"/>
                </a:cxn>
                <a:cxn ang="0">
                  <a:pos x="49" y="12"/>
                </a:cxn>
                <a:cxn ang="0">
                  <a:pos x="61" y="12"/>
                </a:cxn>
                <a:cxn ang="0">
                  <a:pos x="73" y="12"/>
                </a:cxn>
                <a:cxn ang="0">
                  <a:pos x="73" y="12"/>
                </a:cxn>
                <a:cxn ang="0">
                  <a:pos x="97" y="0"/>
                </a:cxn>
              </a:cxnLst>
              <a:rect l="0" t="0" r="r" b="b"/>
              <a:pathLst>
                <a:path w="97" h="12">
                  <a:moveTo>
                    <a:pt x="97" y="0"/>
                  </a:moveTo>
                  <a:lnTo>
                    <a:pt x="61" y="0"/>
                  </a:lnTo>
                  <a:lnTo>
                    <a:pt x="49" y="0"/>
                  </a:lnTo>
                  <a:lnTo>
                    <a:pt x="24" y="0"/>
                  </a:lnTo>
                  <a:lnTo>
                    <a:pt x="0" y="0"/>
                  </a:lnTo>
                  <a:lnTo>
                    <a:pt x="12" y="12"/>
                  </a:lnTo>
                  <a:lnTo>
                    <a:pt x="24" y="12"/>
                  </a:lnTo>
                  <a:lnTo>
                    <a:pt x="49" y="12"/>
                  </a:lnTo>
                  <a:lnTo>
                    <a:pt x="61" y="12"/>
                  </a:lnTo>
                  <a:lnTo>
                    <a:pt x="73" y="12"/>
                  </a:lnTo>
                  <a:lnTo>
                    <a:pt x="73" y="12"/>
                  </a:lnTo>
                  <a:lnTo>
                    <a:pt x="9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5" name="Freeform 33">
              <a:extLst>
                <a:ext uri="{FF2B5EF4-FFF2-40B4-BE49-F238E27FC236}">
                  <a16:creationId xmlns:a16="http://schemas.microsoft.com/office/drawing/2014/main" id="{386B9C3A-6E3E-084C-A398-B7BD6DADBFD9}"/>
                </a:ext>
              </a:extLst>
            </p:cNvPr>
            <p:cNvSpPr>
              <a:spLocks/>
            </p:cNvSpPr>
            <p:nvPr/>
          </p:nvSpPr>
          <p:spPr bwMode="auto">
            <a:xfrm>
              <a:off x="1870860" y="1495571"/>
              <a:ext cx="127877" cy="1195"/>
            </a:xfrm>
            <a:custGeom>
              <a:avLst/>
              <a:gdLst/>
              <a:ahLst/>
              <a:cxnLst>
                <a:cxn ang="0">
                  <a:pos x="0" y="0"/>
                </a:cxn>
                <a:cxn ang="0">
                  <a:pos x="12" y="0"/>
                </a:cxn>
                <a:cxn ang="0">
                  <a:pos x="24" y="0"/>
                </a:cxn>
                <a:cxn ang="0">
                  <a:pos x="36" y="0"/>
                </a:cxn>
                <a:cxn ang="0">
                  <a:pos x="48" y="0"/>
                </a:cxn>
                <a:cxn ang="0">
                  <a:pos x="72" y="0"/>
                </a:cxn>
                <a:cxn ang="0">
                  <a:pos x="72" y="0"/>
                </a:cxn>
                <a:cxn ang="0">
                  <a:pos x="72" y="0"/>
                </a:cxn>
                <a:cxn ang="0">
                  <a:pos x="84" y="0"/>
                </a:cxn>
                <a:cxn ang="0">
                  <a:pos x="96" y="0"/>
                </a:cxn>
                <a:cxn ang="0">
                  <a:pos x="109" y="0"/>
                </a:cxn>
                <a:cxn ang="0">
                  <a:pos x="109" y="0"/>
                </a:cxn>
                <a:cxn ang="0">
                  <a:pos x="109" y="0"/>
                </a:cxn>
                <a:cxn ang="0">
                  <a:pos x="96" y="0"/>
                </a:cxn>
                <a:cxn ang="0">
                  <a:pos x="72" y="0"/>
                </a:cxn>
                <a:cxn ang="0">
                  <a:pos x="72" y="0"/>
                </a:cxn>
                <a:cxn ang="0">
                  <a:pos x="72" y="0"/>
                </a:cxn>
                <a:cxn ang="0">
                  <a:pos x="60" y="0"/>
                </a:cxn>
                <a:cxn ang="0">
                  <a:pos x="48" y="0"/>
                </a:cxn>
                <a:cxn ang="0">
                  <a:pos x="48" y="0"/>
                </a:cxn>
                <a:cxn ang="0">
                  <a:pos x="36" y="0"/>
                </a:cxn>
                <a:cxn ang="0">
                  <a:pos x="36" y="0"/>
                </a:cxn>
                <a:cxn ang="0">
                  <a:pos x="24" y="0"/>
                </a:cxn>
                <a:cxn ang="0">
                  <a:pos x="0" y="0"/>
                </a:cxn>
              </a:cxnLst>
              <a:rect l="0" t="0" r="r" b="b"/>
              <a:pathLst>
                <a:path w="109">
                  <a:moveTo>
                    <a:pt x="0" y="0"/>
                  </a:moveTo>
                  <a:lnTo>
                    <a:pt x="12" y="0"/>
                  </a:lnTo>
                  <a:lnTo>
                    <a:pt x="24" y="0"/>
                  </a:lnTo>
                  <a:lnTo>
                    <a:pt x="36" y="0"/>
                  </a:lnTo>
                  <a:lnTo>
                    <a:pt x="48" y="0"/>
                  </a:lnTo>
                  <a:lnTo>
                    <a:pt x="72" y="0"/>
                  </a:lnTo>
                  <a:lnTo>
                    <a:pt x="72" y="0"/>
                  </a:lnTo>
                  <a:lnTo>
                    <a:pt x="72" y="0"/>
                  </a:lnTo>
                  <a:lnTo>
                    <a:pt x="84" y="0"/>
                  </a:lnTo>
                  <a:lnTo>
                    <a:pt x="96" y="0"/>
                  </a:lnTo>
                  <a:lnTo>
                    <a:pt x="109" y="0"/>
                  </a:lnTo>
                  <a:lnTo>
                    <a:pt x="109" y="0"/>
                  </a:lnTo>
                  <a:lnTo>
                    <a:pt x="109" y="0"/>
                  </a:lnTo>
                  <a:lnTo>
                    <a:pt x="96" y="0"/>
                  </a:lnTo>
                  <a:lnTo>
                    <a:pt x="72" y="0"/>
                  </a:lnTo>
                  <a:lnTo>
                    <a:pt x="72" y="0"/>
                  </a:lnTo>
                  <a:lnTo>
                    <a:pt x="72" y="0"/>
                  </a:lnTo>
                  <a:lnTo>
                    <a:pt x="60" y="0"/>
                  </a:lnTo>
                  <a:lnTo>
                    <a:pt x="48" y="0"/>
                  </a:lnTo>
                  <a:lnTo>
                    <a:pt x="48" y="0"/>
                  </a:lnTo>
                  <a:lnTo>
                    <a:pt x="36" y="0"/>
                  </a:lnTo>
                  <a:lnTo>
                    <a:pt x="36"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6" name="Freeform 34">
              <a:extLst>
                <a:ext uri="{FF2B5EF4-FFF2-40B4-BE49-F238E27FC236}">
                  <a16:creationId xmlns:a16="http://schemas.microsoft.com/office/drawing/2014/main" id="{41A3FD10-EDC9-EE46-82D7-5993AE6D088D}"/>
                </a:ext>
              </a:extLst>
            </p:cNvPr>
            <p:cNvSpPr>
              <a:spLocks/>
            </p:cNvSpPr>
            <p:nvPr/>
          </p:nvSpPr>
          <p:spPr bwMode="auto">
            <a:xfrm>
              <a:off x="1941369" y="1422723"/>
              <a:ext cx="57365" cy="10756"/>
            </a:xfrm>
            <a:custGeom>
              <a:avLst/>
              <a:gdLst/>
              <a:ahLst/>
              <a:cxnLst>
                <a:cxn ang="0">
                  <a:pos x="0" y="0"/>
                </a:cxn>
                <a:cxn ang="0">
                  <a:pos x="12" y="0"/>
                </a:cxn>
                <a:cxn ang="0">
                  <a:pos x="24" y="0"/>
                </a:cxn>
                <a:cxn ang="0">
                  <a:pos x="49" y="0"/>
                </a:cxn>
                <a:cxn ang="0">
                  <a:pos x="36" y="0"/>
                </a:cxn>
                <a:cxn ang="0">
                  <a:pos x="36" y="0"/>
                </a:cxn>
                <a:cxn ang="0">
                  <a:pos x="24" y="0"/>
                </a:cxn>
                <a:cxn ang="0">
                  <a:pos x="24" y="12"/>
                </a:cxn>
                <a:cxn ang="0">
                  <a:pos x="24" y="0"/>
                </a:cxn>
                <a:cxn ang="0">
                  <a:pos x="12" y="0"/>
                </a:cxn>
                <a:cxn ang="0">
                  <a:pos x="0" y="0"/>
                </a:cxn>
                <a:cxn ang="0">
                  <a:pos x="0" y="0"/>
                </a:cxn>
              </a:cxnLst>
              <a:rect l="0" t="0" r="r" b="b"/>
              <a:pathLst>
                <a:path w="49" h="12">
                  <a:moveTo>
                    <a:pt x="0" y="0"/>
                  </a:moveTo>
                  <a:lnTo>
                    <a:pt x="12" y="0"/>
                  </a:lnTo>
                  <a:lnTo>
                    <a:pt x="24" y="0"/>
                  </a:lnTo>
                  <a:lnTo>
                    <a:pt x="49" y="0"/>
                  </a:lnTo>
                  <a:lnTo>
                    <a:pt x="36" y="0"/>
                  </a:lnTo>
                  <a:lnTo>
                    <a:pt x="36" y="0"/>
                  </a:lnTo>
                  <a:lnTo>
                    <a:pt x="24" y="0"/>
                  </a:lnTo>
                  <a:lnTo>
                    <a:pt x="24" y="12"/>
                  </a:lnTo>
                  <a:lnTo>
                    <a:pt x="24"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7" name="Freeform 35">
              <a:extLst>
                <a:ext uri="{FF2B5EF4-FFF2-40B4-BE49-F238E27FC236}">
                  <a16:creationId xmlns:a16="http://schemas.microsoft.com/office/drawing/2014/main" id="{AD1283E9-A8C3-4D45-97F7-0CE1523A6BBF}"/>
                </a:ext>
              </a:extLst>
            </p:cNvPr>
            <p:cNvSpPr>
              <a:spLocks/>
            </p:cNvSpPr>
            <p:nvPr/>
          </p:nvSpPr>
          <p:spPr bwMode="auto">
            <a:xfrm>
              <a:off x="2781559" y="1615085"/>
              <a:ext cx="212730" cy="317900"/>
            </a:xfrm>
            <a:custGeom>
              <a:avLst/>
              <a:gdLst/>
              <a:ahLst/>
              <a:cxnLst>
                <a:cxn ang="0">
                  <a:pos x="72" y="12"/>
                </a:cxn>
                <a:cxn ang="0">
                  <a:pos x="72" y="12"/>
                </a:cxn>
                <a:cxn ang="0">
                  <a:pos x="72" y="36"/>
                </a:cxn>
                <a:cxn ang="0">
                  <a:pos x="72" y="48"/>
                </a:cxn>
                <a:cxn ang="0">
                  <a:pos x="60" y="73"/>
                </a:cxn>
                <a:cxn ang="0">
                  <a:pos x="60" y="85"/>
                </a:cxn>
                <a:cxn ang="0">
                  <a:pos x="60" y="97"/>
                </a:cxn>
                <a:cxn ang="0">
                  <a:pos x="60" y="109"/>
                </a:cxn>
                <a:cxn ang="0">
                  <a:pos x="60" y="109"/>
                </a:cxn>
                <a:cxn ang="0">
                  <a:pos x="60" y="133"/>
                </a:cxn>
                <a:cxn ang="0">
                  <a:pos x="48" y="145"/>
                </a:cxn>
                <a:cxn ang="0">
                  <a:pos x="48" y="145"/>
                </a:cxn>
                <a:cxn ang="0">
                  <a:pos x="24" y="157"/>
                </a:cxn>
                <a:cxn ang="0">
                  <a:pos x="24" y="169"/>
                </a:cxn>
                <a:cxn ang="0">
                  <a:pos x="48" y="193"/>
                </a:cxn>
                <a:cxn ang="0">
                  <a:pos x="24" y="193"/>
                </a:cxn>
                <a:cxn ang="0">
                  <a:pos x="36" y="218"/>
                </a:cxn>
                <a:cxn ang="0">
                  <a:pos x="36" y="242"/>
                </a:cxn>
                <a:cxn ang="0">
                  <a:pos x="36" y="266"/>
                </a:cxn>
                <a:cxn ang="0">
                  <a:pos x="12" y="254"/>
                </a:cxn>
                <a:cxn ang="0">
                  <a:pos x="24" y="278"/>
                </a:cxn>
                <a:cxn ang="0">
                  <a:pos x="0" y="290"/>
                </a:cxn>
                <a:cxn ang="0">
                  <a:pos x="181" y="290"/>
                </a:cxn>
                <a:cxn ang="0">
                  <a:pos x="181" y="266"/>
                </a:cxn>
                <a:cxn ang="0">
                  <a:pos x="181" y="254"/>
                </a:cxn>
                <a:cxn ang="0">
                  <a:pos x="157" y="230"/>
                </a:cxn>
                <a:cxn ang="0">
                  <a:pos x="169" y="206"/>
                </a:cxn>
                <a:cxn ang="0">
                  <a:pos x="157" y="181"/>
                </a:cxn>
                <a:cxn ang="0">
                  <a:pos x="133" y="157"/>
                </a:cxn>
                <a:cxn ang="0">
                  <a:pos x="145" y="133"/>
                </a:cxn>
                <a:cxn ang="0">
                  <a:pos x="145" y="121"/>
                </a:cxn>
                <a:cxn ang="0">
                  <a:pos x="108" y="97"/>
                </a:cxn>
                <a:cxn ang="0">
                  <a:pos x="108" y="73"/>
                </a:cxn>
                <a:cxn ang="0">
                  <a:pos x="108" y="60"/>
                </a:cxn>
                <a:cxn ang="0">
                  <a:pos x="96" y="48"/>
                </a:cxn>
                <a:cxn ang="0">
                  <a:pos x="96" y="24"/>
                </a:cxn>
                <a:cxn ang="0">
                  <a:pos x="84" y="0"/>
                </a:cxn>
              </a:cxnLst>
              <a:rect l="0" t="0" r="r" b="b"/>
              <a:pathLst>
                <a:path w="181" h="290">
                  <a:moveTo>
                    <a:pt x="84" y="0"/>
                  </a:moveTo>
                  <a:lnTo>
                    <a:pt x="72" y="12"/>
                  </a:lnTo>
                  <a:lnTo>
                    <a:pt x="72" y="12"/>
                  </a:lnTo>
                  <a:lnTo>
                    <a:pt x="72" y="12"/>
                  </a:lnTo>
                  <a:lnTo>
                    <a:pt x="60" y="24"/>
                  </a:lnTo>
                  <a:lnTo>
                    <a:pt x="72" y="36"/>
                  </a:lnTo>
                  <a:lnTo>
                    <a:pt x="72" y="48"/>
                  </a:lnTo>
                  <a:lnTo>
                    <a:pt x="72" y="48"/>
                  </a:lnTo>
                  <a:lnTo>
                    <a:pt x="60" y="60"/>
                  </a:lnTo>
                  <a:lnTo>
                    <a:pt x="60" y="73"/>
                  </a:lnTo>
                  <a:lnTo>
                    <a:pt x="48" y="85"/>
                  </a:lnTo>
                  <a:lnTo>
                    <a:pt x="60" y="85"/>
                  </a:lnTo>
                  <a:lnTo>
                    <a:pt x="48" y="97"/>
                  </a:lnTo>
                  <a:lnTo>
                    <a:pt x="60" y="97"/>
                  </a:lnTo>
                  <a:lnTo>
                    <a:pt x="48" y="97"/>
                  </a:lnTo>
                  <a:lnTo>
                    <a:pt x="60" y="109"/>
                  </a:lnTo>
                  <a:lnTo>
                    <a:pt x="48" y="109"/>
                  </a:lnTo>
                  <a:lnTo>
                    <a:pt x="60" y="109"/>
                  </a:lnTo>
                  <a:lnTo>
                    <a:pt x="36" y="121"/>
                  </a:lnTo>
                  <a:lnTo>
                    <a:pt x="60" y="133"/>
                  </a:lnTo>
                  <a:lnTo>
                    <a:pt x="48" y="133"/>
                  </a:lnTo>
                  <a:lnTo>
                    <a:pt x="48" y="145"/>
                  </a:lnTo>
                  <a:lnTo>
                    <a:pt x="60" y="145"/>
                  </a:lnTo>
                  <a:lnTo>
                    <a:pt x="48" y="145"/>
                  </a:lnTo>
                  <a:lnTo>
                    <a:pt x="36" y="145"/>
                  </a:lnTo>
                  <a:lnTo>
                    <a:pt x="24" y="157"/>
                  </a:lnTo>
                  <a:lnTo>
                    <a:pt x="36" y="169"/>
                  </a:lnTo>
                  <a:lnTo>
                    <a:pt x="24" y="169"/>
                  </a:lnTo>
                  <a:lnTo>
                    <a:pt x="24" y="181"/>
                  </a:lnTo>
                  <a:lnTo>
                    <a:pt x="48" y="193"/>
                  </a:lnTo>
                  <a:lnTo>
                    <a:pt x="36" y="193"/>
                  </a:lnTo>
                  <a:lnTo>
                    <a:pt x="24" y="193"/>
                  </a:lnTo>
                  <a:lnTo>
                    <a:pt x="24" y="206"/>
                  </a:lnTo>
                  <a:lnTo>
                    <a:pt x="36" y="218"/>
                  </a:lnTo>
                  <a:lnTo>
                    <a:pt x="36" y="230"/>
                  </a:lnTo>
                  <a:lnTo>
                    <a:pt x="36" y="242"/>
                  </a:lnTo>
                  <a:lnTo>
                    <a:pt x="36" y="242"/>
                  </a:lnTo>
                  <a:lnTo>
                    <a:pt x="36" y="266"/>
                  </a:lnTo>
                  <a:lnTo>
                    <a:pt x="24" y="266"/>
                  </a:lnTo>
                  <a:lnTo>
                    <a:pt x="12" y="254"/>
                  </a:lnTo>
                  <a:lnTo>
                    <a:pt x="24" y="266"/>
                  </a:lnTo>
                  <a:lnTo>
                    <a:pt x="24" y="278"/>
                  </a:lnTo>
                  <a:lnTo>
                    <a:pt x="12" y="266"/>
                  </a:lnTo>
                  <a:lnTo>
                    <a:pt x="0" y="290"/>
                  </a:lnTo>
                  <a:lnTo>
                    <a:pt x="24" y="290"/>
                  </a:lnTo>
                  <a:lnTo>
                    <a:pt x="181" y="290"/>
                  </a:lnTo>
                  <a:lnTo>
                    <a:pt x="181" y="278"/>
                  </a:lnTo>
                  <a:lnTo>
                    <a:pt x="181" y="266"/>
                  </a:lnTo>
                  <a:lnTo>
                    <a:pt x="181" y="266"/>
                  </a:lnTo>
                  <a:lnTo>
                    <a:pt x="181" y="254"/>
                  </a:lnTo>
                  <a:lnTo>
                    <a:pt x="181" y="242"/>
                  </a:lnTo>
                  <a:lnTo>
                    <a:pt x="157" y="230"/>
                  </a:lnTo>
                  <a:lnTo>
                    <a:pt x="169" y="218"/>
                  </a:lnTo>
                  <a:lnTo>
                    <a:pt x="169" y="206"/>
                  </a:lnTo>
                  <a:lnTo>
                    <a:pt x="157" y="193"/>
                  </a:lnTo>
                  <a:lnTo>
                    <a:pt x="157" y="181"/>
                  </a:lnTo>
                  <a:lnTo>
                    <a:pt x="133" y="169"/>
                  </a:lnTo>
                  <a:lnTo>
                    <a:pt x="133" y="157"/>
                  </a:lnTo>
                  <a:lnTo>
                    <a:pt x="145" y="145"/>
                  </a:lnTo>
                  <a:lnTo>
                    <a:pt x="145" y="133"/>
                  </a:lnTo>
                  <a:lnTo>
                    <a:pt x="133" y="121"/>
                  </a:lnTo>
                  <a:lnTo>
                    <a:pt x="145" y="121"/>
                  </a:lnTo>
                  <a:lnTo>
                    <a:pt x="133" y="109"/>
                  </a:lnTo>
                  <a:lnTo>
                    <a:pt x="108" y="97"/>
                  </a:lnTo>
                  <a:lnTo>
                    <a:pt x="108" y="85"/>
                  </a:lnTo>
                  <a:lnTo>
                    <a:pt x="108" y="73"/>
                  </a:lnTo>
                  <a:lnTo>
                    <a:pt x="108" y="60"/>
                  </a:lnTo>
                  <a:lnTo>
                    <a:pt x="108" y="60"/>
                  </a:lnTo>
                  <a:lnTo>
                    <a:pt x="108" y="48"/>
                  </a:lnTo>
                  <a:lnTo>
                    <a:pt x="96" y="48"/>
                  </a:lnTo>
                  <a:lnTo>
                    <a:pt x="108" y="36"/>
                  </a:lnTo>
                  <a:lnTo>
                    <a:pt x="96" y="24"/>
                  </a:lnTo>
                  <a:lnTo>
                    <a:pt x="96" y="12"/>
                  </a:lnTo>
                  <a:lnTo>
                    <a:pt x="84"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8" name="Freeform 36">
              <a:extLst>
                <a:ext uri="{FF2B5EF4-FFF2-40B4-BE49-F238E27FC236}">
                  <a16:creationId xmlns:a16="http://schemas.microsoft.com/office/drawing/2014/main" id="{CF730E22-4A01-A249-A9EB-53B09A2DF00A}"/>
                </a:ext>
              </a:extLst>
            </p:cNvPr>
            <p:cNvSpPr>
              <a:spLocks/>
            </p:cNvSpPr>
            <p:nvPr/>
          </p:nvSpPr>
          <p:spPr bwMode="auto">
            <a:xfrm>
              <a:off x="2880727" y="1561303"/>
              <a:ext cx="284436" cy="371679"/>
            </a:xfrm>
            <a:custGeom>
              <a:avLst/>
              <a:gdLst/>
              <a:ahLst/>
              <a:cxnLst>
                <a:cxn ang="0">
                  <a:pos x="0" y="326"/>
                </a:cxn>
                <a:cxn ang="0">
                  <a:pos x="12" y="314"/>
                </a:cxn>
                <a:cxn ang="0">
                  <a:pos x="0" y="290"/>
                </a:cxn>
                <a:cxn ang="0">
                  <a:pos x="0" y="278"/>
                </a:cxn>
                <a:cxn ang="0">
                  <a:pos x="0" y="266"/>
                </a:cxn>
                <a:cxn ang="0">
                  <a:pos x="0" y="254"/>
                </a:cxn>
                <a:cxn ang="0">
                  <a:pos x="0" y="241"/>
                </a:cxn>
                <a:cxn ang="0">
                  <a:pos x="12" y="241"/>
                </a:cxn>
                <a:cxn ang="0">
                  <a:pos x="24" y="229"/>
                </a:cxn>
                <a:cxn ang="0">
                  <a:pos x="24" y="217"/>
                </a:cxn>
                <a:cxn ang="0">
                  <a:pos x="12" y="217"/>
                </a:cxn>
                <a:cxn ang="0">
                  <a:pos x="0" y="193"/>
                </a:cxn>
                <a:cxn ang="0">
                  <a:pos x="12" y="181"/>
                </a:cxn>
                <a:cxn ang="0">
                  <a:pos x="12" y="181"/>
                </a:cxn>
                <a:cxn ang="0">
                  <a:pos x="24" y="169"/>
                </a:cxn>
                <a:cxn ang="0">
                  <a:pos x="36" y="169"/>
                </a:cxn>
                <a:cxn ang="0">
                  <a:pos x="61" y="157"/>
                </a:cxn>
                <a:cxn ang="0">
                  <a:pos x="49" y="145"/>
                </a:cxn>
                <a:cxn ang="0">
                  <a:pos x="36" y="133"/>
                </a:cxn>
                <a:cxn ang="0">
                  <a:pos x="36" y="121"/>
                </a:cxn>
                <a:cxn ang="0">
                  <a:pos x="49" y="108"/>
                </a:cxn>
                <a:cxn ang="0">
                  <a:pos x="49" y="96"/>
                </a:cxn>
                <a:cxn ang="0">
                  <a:pos x="49" y="84"/>
                </a:cxn>
                <a:cxn ang="0">
                  <a:pos x="49" y="72"/>
                </a:cxn>
                <a:cxn ang="0">
                  <a:pos x="61" y="48"/>
                </a:cxn>
                <a:cxn ang="0">
                  <a:pos x="61" y="36"/>
                </a:cxn>
                <a:cxn ang="0">
                  <a:pos x="73" y="24"/>
                </a:cxn>
                <a:cxn ang="0">
                  <a:pos x="85" y="0"/>
                </a:cxn>
                <a:cxn ang="0">
                  <a:pos x="97" y="24"/>
                </a:cxn>
                <a:cxn ang="0">
                  <a:pos x="109" y="36"/>
                </a:cxn>
                <a:cxn ang="0">
                  <a:pos x="109" y="60"/>
                </a:cxn>
                <a:cxn ang="0">
                  <a:pos x="109" y="60"/>
                </a:cxn>
                <a:cxn ang="0">
                  <a:pos x="109" y="72"/>
                </a:cxn>
                <a:cxn ang="0">
                  <a:pos x="109" y="84"/>
                </a:cxn>
                <a:cxn ang="0">
                  <a:pos x="121" y="108"/>
                </a:cxn>
                <a:cxn ang="0">
                  <a:pos x="133" y="121"/>
                </a:cxn>
                <a:cxn ang="0">
                  <a:pos x="157" y="121"/>
                </a:cxn>
                <a:cxn ang="0">
                  <a:pos x="157" y="133"/>
                </a:cxn>
                <a:cxn ang="0">
                  <a:pos x="169" y="157"/>
                </a:cxn>
                <a:cxn ang="0">
                  <a:pos x="169" y="169"/>
                </a:cxn>
                <a:cxn ang="0">
                  <a:pos x="157" y="181"/>
                </a:cxn>
                <a:cxn ang="0">
                  <a:pos x="181" y="205"/>
                </a:cxn>
                <a:cxn ang="0">
                  <a:pos x="193" y="229"/>
                </a:cxn>
                <a:cxn ang="0">
                  <a:pos x="206" y="241"/>
                </a:cxn>
                <a:cxn ang="0">
                  <a:pos x="218" y="266"/>
                </a:cxn>
                <a:cxn ang="0">
                  <a:pos x="230" y="278"/>
                </a:cxn>
                <a:cxn ang="0">
                  <a:pos x="218" y="290"/>
                </a:cxn>
                <a:cxn ang="0">
                  <a:pos x="218" y="314"/>
                </a:cxn>
                <a:cxn ang="0">
                  <a:pos x="242" y="338"/>
                </a:cxn>
                <a:cxn ang="0">
                  <a:pos x="0" y="338"/>
                </a:cxn>
              </a:cxnLst>
              <a:rect l="0" t="0" r="r" b="b"/>
              <a:pathLst>
                <a:path w="242" h="338">
                  <a:moveTo>
                    <a:pt x="0" y="338"/>
                  </a:moveTo>
                  <a:lnTo>
                    <a:pt x="0" y="326"/>
                  </a:lnTo>
                  <a:lnTo>
                    <a:pt x="12" y="326"/>
                  </a:lnTo>
                  <a:lnTo>
                    <a:pt x="12" y="314"/>
                  </a:lnTo>
                  <a:lnTo>
                    <a:pt x="24" y="314"/>
                  </a:lnTo>
                  <a:lnTo>
                    <a:pt x="0" y="290"/>
                  </a:lnTo>
                  <a:lnTo>
                    <a:pt x="12" y="290"/>
                  </a:lnTo>
                  <a:lnTo>
                    <a:pt x="0" y="278"/>
                  </a:lnTo>
                  <a:lnTo>
                    <a:pt x="24" y="278"/>
                  </a:lnTo>
                  <a:lnTo>
                    <a:pt x="0" y="266"/>
                  </a:lnTo>
                  <a:lnTo>
                    <a:pt x="12" y="266"/>
                  </a:lnTo>
                  <a:lnTo>
                    <a:pt x="0" y="254"/>
                  </a:lnTo>
                  <a:lnTo>
                    <a:pt x="12" y="254"/>
                  </a:lnTo>
                  <a:lnTo>
                    <a:pt x="0" y="241"/>
                  </a:lnTo>
                  <a:lnTo>
                    <a:pt x="0" y="229"/>
                  </a:lnTo>
                  <a:lnTo>
                    <a:pt x="12" y="241"/>
                  </a:lnTo>
                  <a:lnTo>
                    <a:pt x="12" y="229"/>
                  </a:lnTo>
                  <a:lnTo>
                    <a:pt x="24" y="229"/>
                  </a:lnTo>
                  <a:lnTo>
                    <a:pt x="24" y="229"/>
                  </a:lnTo>
                  <a:lnTo>
                    <a:pt x="24" y="217"/>
                  </a:lnTo>
                  <a:lnTo>
                    <a:pt x="24" y="217"/>
                  </a:lnTo>
                  <a:lnTo>
                    <a:pt x="12" y="217"/>
                  </a:lnTo>
                  <a:lnTo>
                    <a:pt x="12" y="205"/>
                  </a:lnTo>
                  <a:lnTo>
                    <a:pt x="0" y="193"/>
                  </a:lnTo>
                  <a:lnTo>
                    <a:pt x="12" y="193"/>
                  </a:lnTo>
                  <a:lnTo>
                    <a:pt x="12" y="181"/>
                  </a:lnTo>
                  <a:lnTo>
                    <a:pt x="24" y="193"/>
                  </a:lnTo>
                  <a:lnTo>
                    <a:pt x="12" y="181"/>
                  </a:lnTo>
                  <a:lnTo>
                    <a:pt x="12" y="169"/>
                  </a:lnTo>
                  <a:lnTo>
                    <a:pt x="24" y="169"/>
                  </a:lnTo>
                  <a:lnTo>
                    <a:pt x="24" y="169"/>
                  </a:lnTo>
                  <a:lnTo>
                    <a:pt x="36" y="169"/>
                  </a:lnTo>
                  <a:lnTo>
                    <a:pt x="36" y="157"/>
                  </a:lnTo>
                  <a:lnTo>
                    <a:pt x="61" y="157"/>
                  </a:lnTo>
                  <a:lnTo>
                    <a:pt x="36" y="145"/>
                  </a:lnTo>
                  <a:lnTo>
                    <a:pt x="49" y="145"/>
                  </a:lnTo>
                  <a:lnTo>
                    <a:pt x="61" y="145"/>
                  </a:lnTo>
                  <a:lnTo>
                    <a:pt x="36" y="133"/>
                  </a:lnTo>
                  <a:lnTo>
                    <a:pt x="49" y="133"/>
                  </a:lnTo>
                  <a:lnTo>
                    <a:pt x="36" y="121"/>
                  </a:lnTo>
                  <a:lnTo>
                    <a:pt x="61" y="121"/>
                  </a:lnTo>
                  <a:lnTo>
                    <a:pt x="49" y="108"/>
                  </a:lnTo>
                  <a:lnTo>
                    <a:pt x="49" y="108"/>
                  </a:lnTo>
                  <a:lnTo>
                    <a:pt x="49" y="96"/>
                  </a:lnTo>
                  <a:lnTo>
                    <a:pt x="36" y="84"/>
                  </a:lnTo>
                  <a:lnTo>
                    <a:pt x="49" y="84"/>
                  </a:lnTo>
                  <a:lnTo>
                    <a:pt x="61" y="84"/>
                  </a:lnTo>
                  <a:lnTo>
                    <a:pt x="49" y="72"/>
                  </a:lnTo>
                  <a:lnTo>
                    <a:pt x="61" y="60"/>
                  </a:lnTo>
                  <a:lnTo>
                    <a:pt x="61" y="48"/>
                  </a:lnTo>
                  <a:lnTo>
                    <a:pt x="61" y="48"/>
                  </a:lnTo>
                  <a:lnTo>
                    <a:pt x="61" y="36"/>
                  </a:lnTo>
                  <a:lnTo>
                    <a:pt x="61" y="36"/>
                  </a:lnTo>
                  <a:lnTo>
                    <a:pt x="73" y="24"/>
                  </a:lnTo>
                  <a:lnTo>
                    <a:pt x="73" y="12"/>
                  </a:lnTo>
                  <a:lnTo>
                    <a:pt x="85" y="0"/>
                  </a:lnTo>
                  <a:lnTo>
                    <a:pt x="85" y="12"/>
                  </a:lnTo>
                  <a:lnTo>
                    <a:pt x="97" y="24"/>
                  </a:lnTo>
                  <a:lnTo>
                    <a:pt x="97" y="36"/>
                  </a:lnTo>
                  <a:lnTo>
                    <a:pt x="109" y="36"/>
                  </a:lnTo>
                  <a:lnTo>
                    <a:pt x="109" y="48"/>
                  </a:lnTo>
                  <a:lnTo>
                    <a:pt x="109" y="60"/>
                  </a:lnTo>
                  <a:lnTo>
                    <a:pt x="109" y="60"/>
                  </a:lnTo>
                  <a:lnTo>
                    <a:pt x="109" y="60"/>
                  </a:lnTo>
                  <a:lnTo>
                    <a:pt x="109" y="72"/>
                  </a:lnTo>
                  <a:lnTo>
                    <a:pt x="109" y="72"/>
                  </a:lnTo>
                  <a:lnTo>
                    <a:pt x="121" y="84"/>
                  </a:lnTo>
                  <a:lnTo>
                    <a:pt x="109" y="84"/>
                  </a:lnTo>
                  <a:lnTo>
                    <a:pt x="109" y="96"/>
                  </a:lnTo>
                  <a:lnTo>
                    <a:pt x="121" y="108"/>
                  </a:lnTo>
                  <a:lnTo>
                    <a:pt x="121" y="108"/>
                  </a:lnTo>
                  <a:lnTo>
                    <a:pt x="133" y="121"/>
                  </a:lnTo>
                  <a:lnTo>
                    <a:pt x="145" y="121"/>
                  </a:lnTo>
                  <a:lnTo>
                    <a:pt x="157" y="121"/>
                  </a:lnTo>
                  <a:lnTo>
                    <a:pt x="145" y="133"/>
                  </a:lnTo>
                  <a:lnTo>
                    <a:pt x="157" y="133"/>
                  </a:lnTo>
                  <a:lnTo>
                    <a:pt x="157" y="145"/>
                  </a:lnTo>
                  <a:lnTo>
                    <a:pt x="169" y="157"/>
                  </a:lnTo>
                  <a:lnTo>
                    <a:pt x="157" y="157"/>
                  </a:lnTo>
                  <a:lnTo>
                    <a:pt x="169" y="169"/>
                  </a:lnTo>
                  <a:lnTo>
                    <a:pt x="157" y="169"/>
                  </a:lnTo>
                  <a:lnTo>
                    <a:pt x="157" y="181"/>
                  </a:lnTo>
                  <a:lnTo>
                    <a:pt x="169" y="193"/>
                  </a:lnTo>
                  <a:lnTo>
                    <a:pt x="181" y="205"/>
                  </a:lnTo>
                  <a:lnTo>
                    <a:pt x="193" y="217"/>
                  </a:lnTo>
                  <a:lnTo>
                    <a:pt x="193" y="229"/>
                  </a:lnTo>
                  <a:lnTo>
                    <a:pt x="193" y="229"/>
                  </a:lnTo>
                  <a:lnTo>
                    <a:pt x="206" y="241"/>
                  </a:lnTo>
                  <a:lnTo>
                    <a:pt x="206" y="254"/>
                  </a:lnTo>
                  <a:lnTo>
                    <a:pt x="218" y="266"/>
                  </a:lnTo>
                  <a:lnTo>
                    <a:pt x="218" y="278"/>
                  </a:lnTo>
                  <a:lnTo>
                    <a:pt x="230" y="278"/>
                  </a:lnTo>
                  <a:lnTo>
                    <a:pt x="230" y="290"/>
                  </a:lnTo>
                  <a:lnTo>
                    <a:pt x="218" y="290"/>
                  </a:lnTo>
                  <a:lnTo>
                    <a:pt x="230" y="302"/>
                  </a:lnTo>
                  <a:lnTo>
                    <a:pt x="218" y="314"/>
                  </a:lnTo>
                  <a:lnTo>
                    <a:pt x="230" y="326"/>
                  </a:lnTo>
                  <a:lnTo>
                    <a:pt x="242" y="338"/>
                  </a:lnTo>
                  <a:lnTo>
                    <a:pt x="230" y="338"/>
                  </a:lnTo>
                  <a:lnTo>
                    <a:pt x="0" y="33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9" name="Freeform 37">
              <a:extLst>
                <a:ext uri="{FF2B5EF4-FFF2-40B4-BE49-F238E27FC236}">
                  <a16:creationId xmlns:a16="http://schemas.microsoft.com/office/drawing/2014/main" id="{3B2B66B8-2774-8843-A4AF-DDCD27EFE3E7}"/>
                </a:ext>
              </a:extLst>
            </p:cNvPr>
            <p:cNvSpPr>
              <a:spLocks/>
            </p:cNvSpPr>
            <p:nvPr/>
          </p:nvSpPr>
          <p:spPr bwMode="auto">
            <a:xfrm>
              <a:off x="2909410" y="1813473"/>
              <a:ext cx="114731" cy="65732"/>
            </a:xfrm>
            <a:custGeom>
              <a:avLst/>
              <a:gdLst/>
              <a:ahLst/>
              <a:cxnLst>
                <a:cxn ang="0">
                  <a:pos x="37" y="12"/>
                </a:cxn>
                <a:cxn ang="0">
                  <a:pos x="49" y="0"/>
                </a:cxn>
                <a:cxn ang="0">
                  <a:pos x="49" y="0"/>
                </a:cxn>
                <a:cxn ang="0">
                  <a:pos x="61" y="0"/>
                </a:cxn>
                <a:cxn ang="0">
                  <a:pos x="49" y="12"/>
                </a:cxn>
                <a:cxn ang="0">
                  <a:pos x="61" y="0"/>
                </a:cxn>
                <a:cxn ang="0">
                  <a:pos x="61" y="12"/>
                </a:cxn>
                <a:cxn ang="0">
                  <a:pos x="73" y="0"/>
                </a:cxn>
                <a:cxn ang="0">
                  <a:pos x="73" y="12"/>
                </a:cxn>
                <a:cxn ang="0">
                  <a:pos x="73" y="0"/>
                </a:cxn>
                <a:cxn ang="0">
                  <a:pos x="73" y="0"/>
                </a:cxn>
                <a:cxn ang="0">
                  <a:pos x="97" y="0"/>
                </a:cxn>
                <a:cxn ang="0">
                  <a:pos x="85" y="0"/>
                </a:cxn>
                <a:cxn ang="0">
                  <a:pos x="97" y="0"/>
                </a:cxn>
                <a:cxn ang="0">
                  <a:pos x="85" y="12"/>
                </a:cxn>
                <a:cxn ang="0">
                  <a:pos x="97" y="12"/>
                </a:cxn>
                <a:cxn ang="0">
                  <a:pos x="85" y="12"/>
                </a:cxn>
                <a:cxn ang="0">
                  <a:pos x="97" y="12"/>
                </a:cxn>
                <a:cxn ang="0">
                  <a:pos x="85" y="25"/>
                </a:cxn>
                <a:cxn ang="0">
                  <a:pos x="97" y="25"/>
                </a:cxn>
                <a:cxn ang="0">
                  <a:pos x="73" y="37"/>
                </a:cxn>
                <a:cxn ang="0">
                  <a:pos x="85" y="37"/>
                </a:cxn>
                <a:cxn ang="0">
                  <a:pos x="73" y="49"/>
                </a:cxn>
                <a:cxn ang="0">
                  <a:pos x="61" y="49"/>
                </a:cxn>
                <a:cxn ang="0">
                  <a:pos x="61" y="49"/>
                </a:cxn>
                <a:cxn ang="0">
                  <a:pos x="49" y="61"/>
                </a:cxn>
                <a:cxn ang="0">
                  <a:pos x="49" y="49"/>
                </a:cxn>
                <a:cxn ang="0">
                  <a:pos x="37" y="61"/>
                </a:cxn>
                <a:cxn ang="0">
                  <a:pos x="25" y="61"/>
                </a:cxn>
                <a:cxn ang="0">
                  <a:pos x="25" y="49"/>
                </a:cxn>
                <a:cxn ang="0">
                  <a:pos x="12" y="61"/>
                </a:cxn>
                <a:cxn ang="0">
                  <a:pos x="0" y="61"/>
                </a:cxn>
                <a:cxn ang="0">
                  <a:pos x="12" y="49"/>
                </a:cxn>
                <a:cxn ang="0">
                  <a:pos x="25" y="49"/>
                </a:cxn>
                <a:cxn ang="0">
                  <a:pos x="37" y="37"/>
                </a:cxn>
                <a:cxn ang="0">
                  <a:pos x="12" y="37"/>
                </a:cxn>
                <a:cxn ang="0">
                  <a:pos x="12" y="37"/>
                </a:cxn>
                <a:cxn ang="0">
                  <a:pos x="0" y="37"/>
                </a:cxn>
                <a:cxn ang="0">
                  <a:pos x="0" y="25"/>
                </a:cxn>
                <a:cxn ang="0">
                  <a:pos x="12" y="25"/>
                </a:cxn>
                <a:cxn ang="0">
                  <a:pos x="0" y="25"/>
                </a:cxn>
                <a:cxn ang="0">
                  <a:pos x="12" y="12"/>
                </a:cxn>
                <a:cxn ang="0">
                  <a:pos x="0" y="12"/>
                </a:cxn>
                <a:cxn ang="0">
                  <a:pos x="25" y="0"/>
                </a:cxn>
                <a:cxn ang="0">
                  <a:pos x="25" y="0"/>
                </a:cxn>
                <a:cxn ang="0">
                  <a:pos x="37" y="0"/>
                </a:cxn>
                <a:cxn ang="0">
                  <a:pos x="37" y="0"/>
                </a:cxn>
                <a:cxn ang="0">
                  <a:pos x="37" y="12"/>
                </a:cxn>
                <a:cxn ang="0">
                  <a:pos x="37" y="12"/>
                </a:cxn>
              </a:cxnLst>
              <a:rect l="0" t="0" r="r" b="b"/>
              <a:pathLst>
                <a:path w="97" h="61">
                  <a:moveTo>
                    <a:pt x="37" y="12"/>
                  </a:moveTo>
                  <a:lnTo>
                    <a:pt x="49" y="0"/>
                  </a:lnTo>
                  <a:lnTo>
                    <a:pt x="49" y="0"/>
                  </a:lnTo>
                  <a:lnTo>
                    <a:pt x="61" y="0"/>
                  </a:lnTo>
                  <a:lnTo>
                    <a:pt x="49" y="12"/>
                  </a:lnTo>
                  <a:lnTo>
                    <a:pt x="61" y="0"/>
                  </a:lnTo>
                  <a:lnTo>
                    <a:pt x="61" y="12"/>
                  </a:lnTo>
                  <a:lnTo>
                    <a:pt x="73" y="0"/>
                  </a:lnTo>
                  <a:lnTo>
                    <a:pt x="73" y="12"/>
                  </a:lnTo>
                  <a:lnTo>
                    <a:pt x="73" y="0"/>
                  </a:lnTo>
                  <a:lnTo>
                    <a:pt x="73" y="0"/>
                  </a:lnTo>
                  <a:lnTo>
                    <a:pt x="97" y="0"/>
                  </a:lnTo>
                  <a:lnTo>
                    <a:pt x="85" y="0"/>
                  </a:lnTo>
                  <a:lnTo>
                    <a:pt x="97" y="0"/>
                  </a:lnTo>
                  <a:lnTo>
                    <a:pt x="85" y="12"/>
                  </a:lnTo>
                  <a:lnTo>
                    <a:pt x="97" y="12"/>
                  </a:lnTo>
                  <a:lnTo>
                    <a:pt x="85" y="12"/>
                  </a:lnTo>
                  <a:lnTo>
                    <a:pt x="97" y="12"/>
                  </a:lnTo>
                  <a:lnTo>
                    <a:pt x="85" y="25"/>
                  </a:lnTo>
                  <a:lnTo>
                    <a:pt x="97" y="25"/>
                  </a:lnTo>
                  <a:lnTo>
                    <a:pt x="73" y="37"/>
                  </a:lnTo>
                  <a:lnTo>
                    <a:pt x="85" y="37"/>
                  </a:lnTo>
                  <a:lnTo>
                    <a:pt x="73" y="49"/>
                  </a:lnTo>
                  <a:lnTo>
                    <a:pt x="61" y="49"/>
                  </a:lnTo>
                  <a:lnTo>
                    <a:pt x="61" y="49"/>
                  </a:lnTo>
                  <a:lnTo>
                    <a:pt x="49" y="61"/>
                  </a:lnTo>
                  <a:lnTo>
                    <a:pt x="49" y="49"/>
                  </a:lnTo>
                  <a:lnTo>
                    <a:pt x="37" y="61"/>
                  </a:lnTo>
                  <a:lnTo>
                    <a:pt x="25" y="61"/>
                  </a:lnTo>
                  <a:lnTo>
                    <a:pt x="25" y="49"/>
                  </a:lnTo>
                  <a:lnTo>
                    <a:pt x="12" y="61"/>
                  </a:lnTo>
                  <a:lnTo>
                    <a:pt x="0" y="61"/>
                  </a:lnTo>
                  <a:lnTo>
                    <a:pt x="12" y="49"/>
                  </a:lnTo>
                  <a:lnTo>
                    <a:pt x="25" y="49"/>
                  </a:lnTo>
                  <a:lnTo>
                    <a:pt x="37" y="37"/>
                  </a:lnTo>
                  <a:lnTo>
                    <a:pt x="12" y="37"/>
                  </a:lnTo>
                  <a:lnTo>
                    <a:pt x="12" y="37"/>
                  </a:lnTo>
                  <a:lnTo>
                    <a:pt x="0" y="37"/>
                  </a:lnTo>
                  <a:lnTo>
                    <a:pt x="0" y="25"/>
                  </a:lnTo>
                  <a:lnTo>
                    <a:pt x="12" y="25"/>
                  </a:lnTo>
                  <a:lnTo>
                    <a:pt x="0" y="25"/>
                  </a:lnTo>
                  <a:lnTo>
                    <a:pt x="12" y="12"/>
                  </a:lnTo>
                  <a:lnTo>
                    <a:pt x="0" y="12"/>
                  </a:lnTo>
                  <a:lnTo>
                    <a:pt x="25" y="0"/>
                  </a:lnTo>
                  <a:lnTo>
                    <a:pt x="25" y="0"/>
                  </a:lnTo>
                  <a:lnTo>
                    <a:pt x="37" y="0"/>
                  </a:lnTo>
                  <a:lnTo>
                    <a:pt x="37" y="0"/>
                  </a:lnTo>
                  <a:lnTo>
                    <a:pt x="37" y="12"/>
                  </a:lnTo>
                  <a:lnTo>
                    <a:pt x="3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0" name="Freeform 38">
              <a:extLst>
                <a:ext uri="{FF2B5EF4-FFF2-40B4-BE49-F238E27FC236}">
                  <a16:creationId xmlns:a16="http://schemas.microsoft.com/office/drawing/2014/main" id="{3A8FB046-4913-A948-AA76-CE58C8D8F495}"/>
                </a:ext>
              </a:extLst>
            </p:cNvPr>
            <p:cNvSpPr>
              <a:spLocks/>
            </p:cNvSpPr>
            <p:nvPr/>
          </p:nvSpPr>
          <p:spPr bwMode="auto">
            <a:xfrm>
              <a:off x="2965579" y="1852910"/>
              <a:ext cx="157755" cy="65731"/>
            </a:xfrm>
            <a:custGeom>
              <a:avLst/>
              <a:gdLst/>
              <a:ahLst/>
              <a:cxnLst>
                <a:cxn ang="0">
                  <a:pos x="60" y="12"/>
                </a:cxn>
                <a:cxn ang="0">
                  <a:pos x="60" y="0"/>
                </a:cxn>
                <a:cxn ang="0">
                  <a:pos x="72" y="0"/>
                </a:cxn>
                <a:cxn ang="0">
                  <a:pos x="84" y="0"/>
                </a:cxn>
                <a:cxn ang="0">
                  <a:pos x="84" y="0"/>
                </a:cxn>
                <a:cxn ang="0">
                  <a:pos x="96" y="0"/>
                </a:cxn>
                <a:cxn ang="0">
                  <a:pos x="96" y="12"/>
                </a:cxn>
                <a:cxn ang="0">
                  <a:pos x="108" y="12"/>
                </a:cxn>
                <a:cxn ang="0">
                  <a:pos x="108" y="12"/>
                </a:cxn>
                <a:cxn ang="0">
                  <a:pos x="120" y="12"/>
                </a:cxn>
                <a:cxn ang="0">
                  <a:pos x="120" y="24"/>
                </a:cxn>
                <a:cxn ang="0">
                  <a:pos x="133" y="24"/>
                </a:cxn>
                <a:cxn ang="0">
                  <a:pos x="133" y="36"/>
                </a:cxn>
                <a:cxn ang="0">
                  <a:pos x="108" y="36"/>
                </a:cxn>
                <a:cxn ang="0">
                  <a:pos x="133" y="36"/>
                </a:cxn>
                <a:cxn ang="0">
                  <a:pos x="96" y="36"/>
                </a:cxn>
                <a:cxn ang="0">
                  <a:pos x="120" y="48"/>
                </a:cxn>
                <a:cxn ang="0">
                  <a:pos x="96" y="48"/>
                </a:cxn>
                <a:cxn ang="0">
                  <a:pos x="84" y="48"/>
                </a:cxn>
                <a:cxn ang="0">
                  <a:pos x="72" y="60"/>
                </a:cxn>
                <a:cxn ang="0">
                  <a:pos x="72" y="60"/>
                </a:cxn>
                <a:cxn ang="0">
                  <a:pos x="48" y="60"/>
                </a:cxn>
                <a:cxn ang="0">
                  <a:pos x="48" y="48"/>
                </a:cxn>
                <a:cxn ang="0">
                  <a:pos x="24" y="60"/>
                </a:cxn>
                <a:cxn ang="0">
                  <a:pos x="24" y="48"/>
                </a:cxn>
                <a:cxn ang="0">
                  <a:pos x="0" y="48"/>
                </a:cxn>
                <a:cxn ang="0">
                  <a:pos x="12" y="36"/>
                </a:cxn>
                <a:cxn ang="0">
                  <a:pos x="0" y="36"/>
                </a:cxn>
                <a:cxn ang="0">
                  <a:pos x="24" y="36"/>
                </a:cxn>
                <a:cxn ang="0">
                  <a:pos x="36" y="24"/>
                </a:cxn>
                <a:cxn ang="0">
                  <a:pos x="12" y="24"/>
                </a:cxn>
                <a:cxn ang="0">
                  <a:pos x="36" y="24"/>
                </a:cxn>
                <a:cxn ang="0">
                  <a:pos x="24" y="12"/>
                </a:cxn>
                <a:cxn ang="0">
                  <a:pos x="48" y="12"/>
                </a:cxn>
                <a:cxn ang="0">
                  <a:pos x="36" y="12"/>
                </a:cxn>
                <a:cxn ang="0">
                  <a:pos x="60" y="12"/>
                </a:cxn>
              </a:cxnLst>
              <a:rect l="0" t="0" r="r" b="b"/>
              <a:pathLst>
                <a:path w="133" h="60">
                  <a:moveTo>
                    <a:pt x="60" y="12"/>
                  </a:moveTo>
                  <a:lnTo>
                    <a:pt x="60" y="0"/>
                  </a:lnTo>
                  <a:lnTo>
                    <a:pt x="72" y="0"/>
                  </a:lnTo>
                  <a:lnTo>
                    <a:pt x="84" y="0"/>
                  </a:lnTo>
                  <a:lnTo>
                    <a:pt x="84" y="0"/>
                  </a:lnTo>
                  <a:lnTo>
                    <a:pt x="96" y="0"/>
                  </a:lnTo>
                  <a:lnTo>
                    <a:pt x="96" y="12"/>
                  </a:lnTo>
                  <a:lnTo>
                    <a:pt x="108" y="12"/>
                  </a:lnTo>
                  <a:lnTo>
                    <a:pt x="108" y="12"/>
                  </a:lnTo>
                  <a:lnTo>
                    <a:pt x="120" y="12"/>
                  </a:lnTo>
                  <a:lnTo>
                    <a:pt x="120" y="24"/>
                  </a:lnTo>
                  <a:lnTo>
                    <a:pt x="133" y="24"/>
                  </a:lnTo>
                  <a:lnTo>
                    <a:pt x="133" y="36"/>
                  </a:lnTo>
                  <a:lnTo>
                    <a:pt x="108" y="36"/>
                  </a:lnTo>
                  <a:lnTo>
                    <a:pt x="133" y="36"/>
                  </a:lnTo>
                  <a:lnTo>
                    <a:pt x="96" y="36"/>
                  </a:lnTo>
                  <a:lnTo>
                    <a:pt x="120" y="48"/>
                  </a:lnTo>
                  <a:lnTo>
                    <a:pt x="96" y="48"/>
                  </a:lnTo>
                  <a:lnTo>
                    <a:pt x="84" y="48"/>
                  </a:lnTo>
                  <a:lnTo>
                    <a:pt x="72" y="60"/>
                  </a:lnTo>
                  <a:lnTo>
                    <a:pt x="72" y="60"/>
                  </a:lnTo>
                  <a:lnTo>
                    <a:pt x="48" y="60"/>
                  </a:lnTo>
                  <a:lnTo>
                    <a:pt x="48" y="48"/>
                  </a:lnTo>
                  <a:lnTo>
                    <a:pt x="24" y="60"/>
                  </a:lnTo>
                  <a:lnTo>
                    <a:pt x="24" y="48"/>
                  </a:lnTo>
                  <a:lnTo>
                    <a:pt x="0" y="48"/>
                  </a:lnTo>
                  <a:lnTo>
                    <a:pt x="12" y="36"/>
                  </a:lnTo>
                  <a:lnTo>
                    <a:pt x="0" y="36"/>
                  </a:lnTo>
                  <a:lnTo>
                    <a:pt x="24" y="36"/>
                  </a:lnTo>
                  <a:lnTo>
                    <a:pt x="36" y="24"/>
                  </a:lnTo>
                  <a:lnTo>
                    <a:pt x="12" y="24"/>
                  </a:lnTo>
                  <a:lnTo>
                    <a:pt x="36" y="24"/>
                  </a:lnTo>
                  <a:lnTo>
                    <a:pt x="24" y="12"/>
                  </a:lnTo>
                  <a:lnTo>
                    <a:pt x="48" y="12"/>
                  </a:lnTo>
                  <a:lnTo>
                    <a:pt x="36" y="12"/>
                  </a:lnTo>
                  <a:lnTo>
                    <a:pt x="6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1" name="Freeform 39">
              <a:extLst>
                <a:ext uri="{FF2B5EF4-FFF2-40B4-BE49-F238E27FC236}">
                  <a16:creationId xmlns:a16="http://schemas.microsoft.com/office/drawing/2014/main" id="{2AE12182-5A6B-FD47-B96B-FD8DF7FAC904}"/>
                </a:ext>
              </a:extLst>
            </p:cNvPr>
            <p:cNvSpPr>
              <a:spLocks/>
            </p:cNvSpPr>
            <p:nvPr/>
          </p:nvSpPr>
          <p:spPr bwMode="auto">
            <a:xfrm>
              <a:off x="2965580" y="1772840"/>
              <a:ext cx="127877" cy="40634"/>
            </a:xfrm>
            <a:custGeom>
              <a:avLst/>
              <a:gdLst/>
              <a:ahLst/>
              <a:cxnLst>
                <a:cxn ang="0">
                  <a:pos x="60" y="0"/>
                </a:cxn>
                <a:cxn ang="0">
                  <a:pos x="72" y="0"/>
                </a:cxn>
                <a:cxn ang="0">
                  <a:pos x="72" y="0"/>
                </a:cxn>
                <a:cxn ang="0">
                  <a:pos x="84" y="0"/>
                </a:cxn>
                <a:cxn ang="0">
                  <a:pos x="84" y="0"/>
                </a:cxn>
                <a:cxn ang="0">
                  <a:pos x="96" y="0"/>
                </a:cxn>
                <a:cxn ang="0">
                  <a:pos x="84" y="0"/>
                </a:cxn>
                <a:cxn ang="0">
                  <a:pos x="84" y="12"/>
                </a:cxn>
                <a:cxn ang="0">
                  <a:pos x="84" y="12"/>
                </a:cxn>
                <a:cxn ang="0">
                  <a:pos x="108" y="12"/>
                </a:cxn>
                <a:cxn ang="0">
                  <a:pos x="96" y="12"/>
                </a:cxn>
                <a:cxn ang="0">
                  <a:pos x="96" y="24"/>
                </a:cxn>
                <a:cxn ang="0">
                  <a:pos x="96" y="24"/>
                </a:cxn>
                <a:cxn ang="0">
                  <a:pos x="108" y="24"/>
                </a:cxn>
                <a:cxn ang="0">
                  <a:pos x="72" y="24"/>
                </a:cxn>
                <a:cxn ang="0">
                  <a:pos x="108" y="24"/>
                </a:cxn>
                <a:cxn ang="0">
                  <a:pos x="96" y="24"/>
                </a:cxn>
                <a:cxn ang="0">
                  <a:pos x="108" y="24"/>
                </a:cxn>
                <a:cxn ang="0">
                  <a:pos x="84" y="24"/>
                </a:cxn>
                <a:cxn ang="0">
                  <a:pos x="96" y="36"/>
                </a:cxn>
                <a:cxn ang="0">
                  <a:pos x="60" y="24"/>
                </a:cxn>
                <a:cxn ang="0">
                  <a:pos x="60" y="36"/>
                </a:cxn>
                <a:cxn ang="0">
                  <a:pos x="48" y="24"/>
                </a:cxn>
                <a:cxn ang="0">
                  <a:pos x="48" y="24"/>
                </a:cxn>
                <a:cxn ang="0">
                  <a:pos x="36" y="24"/>
                </a:cxn>
                <a:cxn ang="0">
                  <a:pos x="24" y="24"/>
                </a:cxn>
                <a:cxn ang="0">
                  <a:pos x="24" y="24"/>
                </a:cxn>
                <a:cxn ang="0">
                  <a:pos x="12" y="24"/>
                </a:cxn>
                <a:cxn ang="0">
                  <a:pos x="12" y="12"/>
                </a:cxn>
                <a:cxn ang="0">
                  <a:pos x="0" y="12"/>
                </a:cxn>
                <a:cxn ang="0">
                  <a:pos x="0" y="12"/>
                </a:cxn>
                <a:cxn ang="0">
                  <a:pos x="12" y="0"/>
                </a:cxn>
                <a:cxn ang="0">
                  <a:pos x="24" y="0"/>
                </a:cxn>
                <a:cxn ang="0">
                  <a:pos x="12" y="0"/>
                </a:cxn>
                <a:cxn ang="0">
                  <a:pos x="36" y="0"/>
                </a:cxn>
                <a:cxn ang="0">
                  <a:pos x="36" y="0"/>
                </a:cxn>
                <a:cxn ang="0">
                  <a:pos x="60" y="0"/>
                </a:cxn>
              </a:cxnLst>
              <a:rect l="0" t="0" r="r" b="b"/>
              <a:pathLst>
                <a:path w="108" h="36">
                  <a:moveTo>
                    <a:pt x="60" y="0"/>
                  </a:moveTo>
                  <a:lnTo>
                    <a:pt x="72" y="0"/>
                  </a:lnTo>
                  <a:lnTo>
                    <a:pt x="72" y="0"/>
                  </a:lnTo>
                  <a:lnTo>
                    <a:pt x="84" y="0"/>
                  </a:lnTo>
                  <a:lnTo>
                    <a:pt x="84" y="0"/>
                  </a:lnTo>
                  <a:lnTo>
                    <a:pt x="96" y="0"/>
                  </a:lnTo>
                  <a:lnTo>
                    <a:pt x="84" y="0"/>
                  </a:lnTo>
                  <a:lnTo>
                    <a:pt x="84" y="12"/>
                  </a:lnTo>
                  <a:lnTo>
                    <a:pt x="84" y="12"/>
                  </a:lnTo>
                  <a:lnTo>
                    <a:pt x="108" y="12"/>
                  </a:lnTo>
                  <a:lnTo>
                    <a:pt x="96" y="12"/>
                  </a:lnTo>
                  <a:lnTo>
                    <a:pt x="96" y="24"/>
                  </a:lnTo>
                  <a:lnTo>
                    <a:pt x="96" y="24"/>
                  </a:lnTo>
                  <a:lnTo>
                    <a:pt x="108" y="24"/>
                  </a:lnTo>
                  <a:lnTo>
                    <a:pt x="72" y="24"/>
                  </a:lnTo>
                  <a:lnTo>
                    <a:pt x="108" y="24"/>
                  </a:lnTo>
                  <a:lnTo>
                    <a:pt x="96" y="24"/>
                  </a:lnTo>
                  <a:lnTo>
                    <a:pt x="108" y="24"/>
                  </a:lnTo>
                  <a:lnTo>
                    <a:pt x="84" y="24"/>
                  </a:lnTo>
                  <a:lnTo>
                    <a:pt x="96" y="36"/>
                  </a:lnTo>
                  <a:lnTo>
                    <a:pt x="60" y="24"/>
                  </a:lnTo>
                  <a:lnTo>
                    <a:pt x="60" y="36"/>
                  </a:lnTo>
                  <a:lnTo>
                    <a:pt x="48" y="24"/>
                  </a:lnTo>
                  <a:lnTo>
                    <a:pt x="48" y="24"/>
                  </a:lnTo>
                  <a:lnTo>
                    <a:pt x="36" y="24"/>
                  </a:lnTo>
                  <a:lnTo>
                    <a:pt x="24" y="24"/>
                  </a:lnTo>
                  <a:lnTo>
                    <a:pt x="24" y="24"/>
                  </a:lnTo>
                  <a:lnTo>
                    <a:pt x="12" y="24"/>
                  </a:lnTo>
                  <a:lnTo>
                    <a:pt x="12" y="12"/>
                  </a:lnTo>
                  <a:lnTo>
                    <a:pt x="0" y="12"/>
                  </a:lnTo>
                  <a:lnTo>
                    <a:pt x="0" y="12"/>
                  </a:lnTo>
                  <a:lnTo>
                    <a:pt x="12" y="0"/>
                  </a:lnTo>
                  <a:lnTo>
                    <a:pt x="24" y="0"/>
                  </a:lnTo>
                  <a:lnTo>
                    <a:pt x="12" y="0"/>
                  </a:lnTo>
                  <a:lnTo>
                    <a:pt x="36" y="0"/>
                  </a:lnTo>
                  <a:lnTo>
                    <a:pt x="36"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2" name="Freeform 40">
              <a:extLst>
                <a:ext uri="{FF2B5EF4-FFF2-40B4-BE49-F238E27FC236}">
                  <a16:creationId xmlns:a16="http://schemas.microsoft.com/office/drawing/2014/main" id="{364EFC9E-6ED1-944F-A128-0C6037DA3B1F}"/>
                </a:ext>
              </a:extLst>
            </p:cNvPr>
            <p:cNvSpPr>
              <a:spLocks/>
            </p:cNvSpPr>
            <p:nvPr/>
          </p:nvSpPr>
          <p:spPr bwMode="auto">
            <a:xfrm>
              <a:off x="2893877" y="1747745"/>
              <a:ext cx="100389" cy="39438"/>
            </a:xfrm>
            <a:custGeom>
              <a:avLst/>
              <a:gdLst/>
              <a:ahLst/>
              <a:cxnLst>
                <a:cxn ang="0">
                  <a:pos x="85" y="0"/>
                </a:cxn>
                <a:cxn ang="0">
                  <a:pos x="73" y="0"/>
                </a:cxn>
                <a:cxn ang="0">
                  <a:pos x="73" y="0"/>
                </a:cxn>
                <a:cxn ang="0">
                  <a:pos x="61" y="0"/>
                </a:cxn>
                <a:cxn ang="0">
                  <a:pos x="61" y="0"/>
                </a:cxn>
                <a:cxn ang="0">
                  <a:pos x="49" y="0"/>
                </a:cxn>
                <a:cxn ang="0">
                  <a:pos x="61" y="0"/>
                </a:cxn>
                <a:cxn ang="0">
                  <a:pos x="37" y="0"/>
                </a:cxn>
                <a:cxn ang="0">
                  <a:pos x="49" y="0"/>
                </a:cxn>
                <a:cxn ang="0">
                  <a:pos x="24" y="0"/>
                </a:cxn>
                <a:cxn ang="0">
                  <a:pos x="24" y="0"/>
                </a:cxn>
                <a:cxn ang="0">
                  <a:pos x="24" y="0"/>
                </a:cxn>
                <a:cxn ang="0">
                  <a:pos x="12" y="12"/>
                </a:cxn>
                <a:cxn ang="0">
                  <a:pos x="24" y="12"/>
                </a:cxn>
                <a:cxn ang="0">
                  <a:pos x="12" y="12"/>
                </a:cxn>
                <a:cxn ang="0">
                  <a:pos x="24" y="12"/>
                </a:cxn>
                <a:cxn ang="0">
                  <a:pos x="0" y="24"/>
                </a:cxn>
                <a:cxn ang="0">
                  <a:pos x="12" y="24"/>
                </a:cxn>
                <a:cxn ang="0">
                  <a:pos x="24" y="24"/>
                </a:cxn>
                <a:cxn ang="0">
                  <a:pos x="12" y="24"/>
                </a:cxn>
                <a:cxn ang="0">
                  <a:pos x="24" y="24"/>
                </a:cxn>
                <a:cxn ang="0">
                  <a:pos x="0" y="36"/>
                </a:cxn>
                <a:cxn ang="0">
                  <a:pos x="12" y="36"/>
                </a:cxn>
                <a:cxn ang="0">
                  <a:pos x="12" y="36"/>
                </a:cxn>
                <a:cxn ang="0">
                  <a:pos x="24" y="36"/>
                </a:cxn>
                <a:cxn ang="0">
                  <a:pos x="24" y="36"/>
                </a:cxn>
                <a:cxn ang="0">
                  <a:pos x="37" y="36"/>
                </a:cxn>
                <a:cxn ang="0">
                  <a:pos x="37" y="36"/>
                </a:cxn>
                <a:cxn ang="0">
                  <a:pos x="49" y="36"/>
                </a:cxn>
                <a:cxn ang="0">
                  <a:pos x="49" y="36"/>
                </a:cxn>
                <a:cxn ang="0">
                  <a:pos x="49" y="36"/>
                </a:cxn>
                <a:cxn ang="0">
                  <a:pos x="61" y="36"/>
                </a:cxn>
                <a:cxn ang="0">
                  <a:pos x="61" y="24"/>
                </a:cxn>
                <a:cxn ang="0">
                  <a:pos x="73" y="24"/>
                </a:cxn>
                <a:cxn ang="0">
                  <a:pos x="73" y="24"/>
                </a:cxn>
                <a:cxn ang="0">
                  <a:pos x="85" y="24"/>
                </a:cxn>
                <a:cxn ang="0">
                  <a:pos x="85" y="12"/>
                </a:cxn>
                <a:cxn ang="0">
                  <a:pos x="85" y="0"/>
                </a:cxn>
                <a:cxn ang="0">
                  <a:pos x="61" y="12"/>
                </a:cxn>
                <a:cxn ang="0">
                  <a:pos x="73" y="0"/>
                </a:cxn>
                <a:cxn ang="0">
                  <a:pos x="85" y="0"/>
                </a:cxn>
              </a:cxnLst>
              <a:rect l="0" t="0" r="r" b="b"/>
              <a:pathLst>
                <a:path w="85" h="36">
                  <a:moveTo>
                    <a:pt x="85" y="0"/>
                  </a:moveTo>
                  <a:lnTo>
                    <a:pt x="73" y="0"/>
                  </a:lnTo>
                  <a:lnTo>
                    <a:pt x="73" y="0"/>
                  </a:lnTo>
                  <a:lnTo>
                    <a:pt x="61" y="0"/>
                  </a:lnTo>
                  <a:lnTo>
                    <a:pt x="61" y="0"/>
                  </a:lnTo>
                  <a:lnTo>
                    <a:pt x="49" y="0"/>
                  </a:lnTo>
                  <a:lnTo>
                    <a:pt x="61" y="0"/>
                  </a:lnTo>
                  <a:lnTo>
                    <a:pt x="37" y="0"/>
                  </a:lnTo>
                  <a:lnTo>
                    <a:pt x="49" y="0"/>
                  </a:lnTo>
                  <a:lnTo>
                    <a:pt x="24" y="0"/>
                  </a:lnTo>
                  <a:lnTo>
                    <a:pt x="24" y="0"/>
                  </a:lnTo>
                  <a:lnTo>
                    <a:pt x="24" y="0"/>
                  </a:lnTo>
                  <a:lnTo>
                    <a:pt x="12" y="12"/>
                  </a:lnTo>
                  <a:lnTo>
                    <a:pt x="24" y="12"/>
                  </a:lnTo>
                  <a:lnTo>
                    <a:pt x="12" y="12"/>
                  </a:lnTo>
                  <a:lnTo>
                    <a:pt x="24" y="12"/>
                  </a:lnTo>
                  <a:lnTo>
                    <a:pt x="0" y="24"/>
                  </a:lnTo>
                  <a:lnTo>
                    <a:pt x="12" y="24"/>
                  </a:lnTo>
                  <a:lnTo>
                    <a:pt x="24" y="24"/>
                  </a:lnTo>
                  <a:lnTo>
                    <a:pt x="12" y="24"/>
                  </a:lnTo>
                  <a:lnTo>
                    <a:pt x="24" y="24"/>
                  </a:lnTo>
                  <a:lnTo>
                    <a:pt x="0" y="36"/>
                  </a:lnTo>
                  <a:lnTo>
                    <a:pt x="12" y="36"/>
                  </a:lnTo>
                  <a:lnTo>
                    <a:pt x="12" y="36"/>
                  </a:lnTo>
                  <a:lnTo>
                    <a:pt x="24" y="36"/>
                  </a:lnTo>
                  <a:lnTo>
                    <a:pt x="24" y="36"/>
                  </a:lnTo>
                  <a:lnTo>
                    <a:pt x="37" y="36"/>
                  </a:lnTo>
                  <a:lnTo>
                    <a:pt x="37" y="36"/>
                  </a:lnTo>
                  <a:lnTo>
                    <a:pt x="49" y="36"/>
                  </a:lnTo>
                  <a:lnTo>
                    <a:pt x="49" y="36"/>
                  </a:lnTo>
                  <a:lnTo>
                    <a:pt x="49" y="36"/>
                  </a:lnTo>
                  <a:lnTo>
                    <a:pt x="61" y="36"/>
                  </a:lnTo>
                  <a:lnTo>
                    <a:pt x="61" y="24"/>
                  </a:lnTo>
                  <a:lnTo>
                    <a:pt x="73" y="24"/>
                  </a:lnTo>
                  <a:lnTo>
                    <a:pt x="73" y="24"/>
                  </a:lnTo>
                  <a:lnTo>
                    <a:pt x="85" y="24"/>
                  </a:lnTo>
                  <a:lnTo>
                    <a:pt x="85" y="12"/>
                  </a:lnTo>
                  <a:lnTo>
                    <a:pt x="85" y="0"/>
                  </a:lnTo>
                  <a:lnTo>
                    <a:pt x="61" y="12"/>
                  </a:lnTo>
                  <a:lnTo>
                    <a:pt x="73" y="0"/>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3" name="Freeform 41">
              <a:extLst>
                <a:ext uri="{FF2B5EF4-FFF2-40B4-BE49-F238E27FC236}">
                  <a16:creationId xmlns:a16="http://schemas.microsoft.com/office/drawing/2014/main" id="{C6D2F928-C7A8-BE40-8808-40BAF72FABF3}"/>
                </a:ext>
              </a:extLst>
            </p:cNvPr>
            <p:cNvSpPr>
              <a:spLocks/>
            </p:cNvSpPr>
            <p:nvPr/>
          </p:nvSpPr>
          <p:spPr bwMode="auto">
            <a:xfrm>
              <a:off x="2952434" y="1707107"/>
              <a:ext cx="84853" cy="13146"/>
            </a:xfrm>
            <a:custGeom>
              <a:avLst/>
              <a:gdLst/>
              <a:ahLst/>
              <a:cxnLst>
                <a:cxn ang="0">
                  <a:pos x="48" y="0"/>
                </a:cxn>
                <a:cxn ang="0">
                  <a:pos x="48" y="0"/>
                </a:cxn>
                <a:cxn ang="0">
                  <a:pos x="36" y="0"/>
                </a:cxn>
                <a:cxn ang="0">
                  <a:pos x="36" y="0"/>
                </a:cxn>
                <a:cxn ang="0">
                  <a:pos x="24" y="0"/>
                </a:cxn>
                <a:cxn ang="0">
                  <a:pos x="24" y="0"/>
                </a:cxn>
                <a:cxn ang="0">
                  <a:pos x="12" y="0"/>
                </a:cxn>
                <a:cxn ang="0">
                  <a:pos x="12" y="0"/>
                </a:cxn>
                <a:cxn ang="0">
                  <a:pos x="0" y="0"/>
                </a:cxn>
                <a:cxn ang="0">
                  <a:pos x="0" y="0"/>
                </a:cxn>
                <a:cxn ang="0">
                  <a:pos x="0" y="0"/>
                </a:cxn>
                <a:cxn ang="0">
                  <a:pos x="0" y="0"/>
                </a:cxn>
                <a:cxn ang="0">
                  <a:pos x="0" y="12"/>
                </a:cxn>
                <a:cxn ang="0">
                  <a:pos x="12" y="12"/>
                </a:cxn>
                <a:cxn ang="0">
                  <a:pos x="0" y="12"/>
                </a:cxn>
                <a:cxn ang="0">
                  <a:pos x="12" y="12"/>
                </a:cxn>
                <a:cxn ang="0">
                  <a:pos x="12" y="12"/>
                </a:cxn>
                <a:cxn ang="0">
                  <a:pos x="24" y="12"/>
                </a:cxn>
                <a:cxn ang="0">
                  <a:pos x="24" y="12"/>
                </a:cxn>
                <a:cxn ang="0">
                  <a:pos x="36" y="12"/>
                </a:cxn>
                <a:cxn ang="0">
                  <a:pos x="36" y="12"/>
                </a:cxn>
                <a:cxn ang="0">
                  <a:pos x="36" y="12"/>
                </a:cxn>
                <a:cxn ang="0">
                  <a:pos x="48" y="12"/>
                </a:cxn>
                <a:cxn ang="0">
                  <a:pos x="48" y="12"/>
                </a:cxn>
                <a:cxn ang="0">
                  <a:pos x="60" y="0"/>
                </a:cxn>
                <a:cxn ang="0">
                  <a:pos x="72" y="0"/>
                </a:cxn>
                <a:cxn ang="0">
                  <a:pos x="48" y="0"/>
                </a:cxn>
                <a:cxn ang="0">
                  <a:pos x="48" y="0"/>
                </a:cxn>
                <a:cxn ang="0">
                  <a:pos x="48" y="0"/>
                </a:cxn>
              </a:cxnLst>
              <a:rect l="0" t="0" r="r" b="b"/>
              <a:pathLst>
                <a:path w="72" h="12">
                  <a:moveTo>
                    <a:pt x="48" y="0"/>
                  </a:moveTo>
                  <a:lnTo>
                    <a:pt x="48" y="0"/>
                  </a:lnTo>
                  <a:lnTo>
                    <a:pt x="36" y="0"/>
                  </a:lnTo>
                  <a:lnTo>
                    <a:pt x="36" y="0"/>
                  </a:lnTo>
                  <a:lnTo>
                    <a:pt x="24" y="0"/>
                  </a:lnTo>
                  <a:lnTo>
                    <a:pt x="24" y="0"/>
                  </a:lnTo>
                  <a:lnTo>
                    <a:pt x="12" y="0"/>
                  </a:lnTo>
                  <a:lnTo>
                    <a:pt x="12" y="0"/>
                  </a:lnTo>
                  <a:lnTo>
                    <a:pt x="0" y="0"/>
                  </a:lnTo>
                  <a:lnTo>
                    <a:pt x="0" y="0"/>
                  </a:lnTo>
                  <a:lnTo>
                    <a:pt x="0" y="0"/>
                  </a:lnTo>
                  <a:lnTo>
                    <a:pt x="0" y="0"/>
                  </a:lnTo>
                  <a:lnTo>
                    <a:pt x="0" y="12"/>
                  </a:lnTo>
                  <a:lnTo>
                    <a:pt x="12" y="12"/>
                  </a:lnTo>
                  <a:lnTo>
                    <a:pt x="0" y="12"/>
                  </a:lnTo>
                  <a:lnTo>
                    <a:pt x="12" y="12"/>
                  </a:lnTo>
                  <a:lnTo>
                    <a:pt x="12" y="12"/>
                  </a:lnTo>
                  <a:lnTo>
                    <a:pt x="24" y="12"/>
                  </a:lnTo>
                  <a:lnTo>
                    <a:pt x="24" y="12"/>
                  </a:lnTo>
                  <a:lnTo>
                    <a:pt x="36" y="12"/>
                  </a:lnTo>
                  <a:lnTo>
                    <a:pt x="36" y="12"/>
                  </a:lnTo>
                  <a:lnTo>
                    <a:pt x="36" y="12"/>
                  </a:lnTo>
                  <a:lnTo>
                    <a:pt x="48" y="12"/>
                  </a:lnTo>
                  <a:lnTo>
                    <a:pt x="48" y="12"/>
                  </a:lnTo>
                  <a:lnTo>
                    <a:pt x="60" y="0"/>
                  </a:lnTo>
                  <a:lnTo>
                    <a:pt x="72" y="0"/>
                  </a:lnTo>
                  <a:lnTo>
                    <a:pt x="48" y="0"/>
                  </a:lnTo>
                  <a:lnTo>
                    <a:pt x="48"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4" name="Freeform 42">
              <a:extLst>
                <a:ext uri="{FF2B5EF4-FFF2-40B4-BE49-F238E27FC236}">
                  <a16:creationId xmlns:a16="http://schemas.microsoft.com/office/drawing/2014/main" id="{ACBF4BCA-5EBF-EB4A-AA38-92C0127AA381}"/>
                </a:ext>
              </a:extLst>
            </p:cNvPr>
            <p:cNvSpPr>
              <a:spLocks/>
            </p:cNvSpPr>
            <p:nvPr/>
          </p:nvSpPr>
          <p:spPr bwMode="auto">
            <a:xfrm>
              <a:off x="2965579" y="1720305"/>
              <a:ext cx="86048" cy="27488"/>
            </a:xfrm>
            <a:custGeom>
              <a:avLst/>
              <a:gdLst/>
              <a:ahLst/>
              <a:cxnLst>
                <a:cxn ang="0">
                  <a:pos x="48" y="0"/>
                </a:cxn>
                <a:cxn ang="0">
                  <a:pos x="60" y="0"/>
                </a:cxn>
                <a:cxn ang="0">
                  <a:pos x="72" y="12"/>
                </a:cxn>
                <a:cxn ang="0">
                  <a:pos x="72" y="24"/>
                </a:cxn>
                <a:cxn ang="0">
                  <a:pos x="72" y="24"/>
                </a:cxn>
                <a:cxn ang="0">
                  <a:pos x="60" y="12"/>
                </a:cxn>
                <a:cxn ang="0">
                  <a:pos x="60" y="24"/>
                </a:cxn>
                <a:cxn ang="0">
                  <a:pos x="48" y="12"/>
                </a:cxn>
                <a:cxn ang="0">
                  <a:pos x="48" y="24"/>
                </a:cxn>
                <a:cxn ang="0">
                  <a:pos x="36" y="24"/>
                </a:cxn>
                <a:cxn ang="0">
                  <a:pos x="36" y="24"/>
                </a:cxn>
                <a:cxn ang="0">
                  <a:pos x="24" y="12"/>
                </a:cxn>
                <a:cxn ang="0">
                  <a:pos x="24" y="24"/>
                </a:cxn>
                <a:cxn ang="0">
                  <a:pos x="24" y="12"/>
                </a:cxn>
                <a:cxn ang="0">
                  <a:pos x="0" y="24"/>
                </a:cxn>
                <a:cxn ang="0">
                  <a:pos x="0" y="12"/>
                </a:cxn>
                <a:cxn ang="0">
                  <a:pos x="0" y="12"/>
                </a:cxn>
                <a:cxn ang="0">
                  <a:pos x="0" y="12"/>
                </a:cxn>
                <a:cxn ang="0">
                  <a:pos x="12" y="0"/>
                </a:cxn>
                <a:cxn ang="0">
                  <a:pos x="24" y="0"/>
                </a:cxn>
                <a:cxn ang="0">
                  <a:pos x="36" y="0"/>
                </a:cxn>
                <a:cxn ang="0">
                  <a:pos x="48" y="0"/>
                </a:cxn>
              </a:cxnLst>
              <a:rect l="0" t="0" r="r" b="b"/>
              <a:pathLst>
                <a:path w="72" h="24">
                  <a:moveTo>
                    <a:pt x="48" y="0"/>
                  </a:moveTo>
                  <a:lnTo>
                    <a:pt x="60" y="0"/>
                  </a:lnTo>
                  <a:lnTo>
                    <a:pt x="72" y="12"/>
                  </a:lnTo>
                  <a:lnTo>
                    <a:pt x="72" y="24"/>
                  </a:lnTo>
                  <a:lnTo>
                    <a:pt x="72" y="24"/>
                  </a:lnTo>
                  <a:lnTo>
                    <a:pt x="60" y="12"/>
                  </a:lnTo>
                  <a:lnTo>
                    <a:pt x="60" y="24"/>
                  </a:lnTo>
                  <a:lnTo>
                    <a:pt x="48" y="12"/>
                  </a:lnTo>
                  <a:lnTo>
                    <a:pt x="48" y="24"/>
                  </a:lnTo>
                  <a:lnTo>
                    <a:pt x="36" y="24"/>
                  </a:lnTo>
                  <a:lnTo>
                    <a:pt x="36" y="24"/>
                  </a:lnTo>
                  <a:lnTo>
                    <a:pt x="24" y="12"/>
                  </a:lnTo>
                  <a:lnTo>
                    <a:pt x="24" y="24"/>
                  </a:lnTo>
                  <a:lnTo>
                    <a:pt x="24" y="12"/>
                  </a:lnTo>
                  <a:lnTo>
                    <a:pt x="0" y="24"/>
                  </a:lnTo>
                  <a:lnTo>
                    <a:pt x="0" y="12"/>
                  </a:lnTo>
                  <a:lnTo>
                    <a:pt x="0" y="12"/>
                  </a:lnTo>
                  <a:lnTo>
                    <a:pt x="0" y="12"/>
                  </a:lnTo>
                  <a:lnTo>
                    <a:pt x="12" y="0"/>
                  </a:lnTo>
                  <a:lnTo>
                    <a:pt x="24" y="0"/>
                  </a:lnTo>
                  <a:lnTo>
                    <a:pt x="36"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5" name="Freeform 43">
              <a:extLst>
                <a:ext uri="{FF2B5EF4-FFF2-40B4-BE49-F238E27FC236}">
                  <a16:creationId xmlns:a16="http://schemas.microsoft.com/office/drawing/2014/main" id="{D77FCD66-2819-0440-AE1D-D305E395C4B4}"/>
                </a:ext>
              </a:extLst>
            </p:cNvPr>
            <p:cNvSpPr>
              <a:spLocks/>
            </p:cNvSpPr>
            <p:nvPr/>
          </p:nvSpPr>
          <p:spPr bwMode="auto">
            <a:xfrm>
              <a:off x="2952434" y="1666473"/>
              <a:ext cx="56170" cy="13146"/>
            </a:xfrm>
            <a:custGeom>
              <a:avLst/>
              <a:gdLst/>
              <a:ahLst/>
              <a:cxnLst>
                <a:cxn ang="0">
                  <a:pos x="0" y="0"/>
                </a:cxn>
                <a:cxn ang="0">
                  <a:pos x="12" y="0"/>
                </a:cxn>
                <a:cxn ang="0">
                  <a:pos x="24" y="0"/>
                </a:cxn>
                <a:cxn ang="0">
                  <a:pos x="36" y="0"/>
                </a:cxn>
                <a:cxn ang="0">
                  <a:pos x="36" y="0"/>
                </a:cxn>
                <a:cxn ang="0">
                  <a:pos x="36" y="0"/>
                </a:cxn>
                <a:cxn ang="0">
                  <a:pos x="48" y="0"/>
                </a:cxn>
                <a:cxn ang="0">
                  <a:pos x="48" y="0"/>
                </a:cxn>
                <a:cxn ang="0">
                  <a:pos x="48" y="0"/>
                </a:cxn>
                <a:cxn ang="0">
                  <a:pos x="36" y="12"/>
                </a:cxn>
                <a:cxn ang="0">
                  <a:pos x="36" y="12"/>
                </a:cxn>
                <a:cxn ang="0">
                  <a:pos x="24" y="12"/>
                </a:cxn>
                <a:cxn ang="0">
                  <a:pos x="24" y="12"/>
                </a:cxn>
                <a:cxn ang="0">
                  <a:pos x="12" y="12"/>
                </a:cxn>
                <a:cxn ang="0">
                  <a:pos x="12" y="12"/>
                </a:cxn>
                <a:cxn ang="0">
                  <a:pos x="0" y="12"/>
                </a:cxn>
                <a:cxn ang="0">
                  <a:pos x="0" y="12"/>
                </a:cxn>
                <a:cxn ang="0">
                  <a:pos x="0" y="12"/>
                </a:cxn>
                <a:cxn ang="0">
                  <a:pos x="0" y="12"/>
                </a:cxn>
                <a:cxn ang="0">
                  <a:pos x="0" y="12"/>
                </a:cxn>
                <a:cxn ang="0">
                  <a:pos x="0" y="12"/>
                </a:cxn>
                <a:cxn ang="0">
                  <a:pos x="0" y="12"/>
                </a:cxn>
                <a:cxn ang="0">
                  <a:pos x="0" y="0"/>
                </a:cxn>
                <a:cxn ang="0">
                  <a:pos x="0" y="0"/>
                </a:cxn>
                <a:cxn ang="0">
                  <a:pos x="0" y="0"/>
                </a:cxn>
              </a:cxnLst>
              <a:rect l="0" t="0" r="r" b="b"/>
              <a:pathLst>
                <a:path w="48" h="12">
                  <a:moveTo>
                    <a:pt x="0" y="0"/>
                  </a:moveTo>
                  <a:lnTo>
                    <a:pt x="12" y="0"/>
                  </a:lnTo>
                  <a:lnTo>
                    <a:pt x="24" y="0"/>
                  </a:lnTo>
                  <a:lnTo>
                    <a:pt x="36" y="0"/>
                  </a:lnTo>
                  <a:lnTo>
                    <a:pt x="36" y="0"/>
                  </a:lnTo>
                  <a:lnTo>
                    <a:pt x="36" y="0"/>
                  </a:lnTo>
                  <a:lnTo>
                    <a:pt x="48" y="0"/>
                  </a:lnTo>
                  <a:lnTo>
                    <a:pt x="48" y="0"/>
                  </a:lnTo>
                  <a:lnTo>
                    <a:pt x="48" y="0"/>
                  </a:lnTo>
                  <a:lnTo>
                    <a:pt x="36" y="12"/>
                  </a:lnTo>
                  <a:lnTo>
                    <a:pt x="36" y="12"/>
                  </a:lnTo>
                  <a:lnTo>
                    <a:pt x="24" y="12"/>
                  </a:lnTo>
                  <a:lnTo>
                    <a:pt x="24" y="12"/>
                  </a:lnTo>
                  <a:lnTo>
                    <a:pt x="12" y="12"/>
                  </a:lnTo>
                  <a:lnTo>
                    <a:pt x="12" y="12"/>
                  </a:lnTo>
                  <a:lnTo>
                    <a:pt x="0" y="12"/>
                  </a:lnTo>
                  <a:lnTo>
                    <a:pt x="0" y="12"/>
                  </a:lnTo>
                  <a:lnTo>
                    <a:pt x="0" y="12"/>
                  </a:lnTo>
                  <a:lnTo>
                    <a:pt x="0" y="12"/>
                  </a:lnTo>
                  <a:lnTo>
                    <a:pt x="0" y="12"/>
                  </a:lnTo>
                  <a:lnTo>
                    <a:pt x="0" y="12"/>
                  </a:lnTo>
                  <a:lnTo>
                    <a:pt x="0" y="12"/>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6" name="Freeform 44">
              <a:extLst>
                <a:ext uri="{FF2B5EF4-FFF2-40B4-BE49-F238E27FC236}">
                  <a16:creationId xmlns:a16="http://schemas.microsoft.com/office/drawing/2014/main" id="{6CFC260E-F057-3E45-8954-E88FAA2FF1C8}"/>
                </a:ext>
              </a:extLst>
            </p:cNvPr>
            <p:cNvSpPr>
              <a:spLocks/>
            </p:cNvSpPr>
            <p:nvPr/>
          </p:nvSpPr>
          <p:spPr bwMode="auto">
            <a:xfrm>
              <a:off x="2947653" y="1574501"/>
              <a:ext cx="32268" cy="27488"/>
            </a:xfrm>
            <a:custGeom>
              <a:avLst/>
              <a:gdLst/>
              <a:ahLst/>
              <a:cxnLst>
                <a:cxn ang="0">
                  <a:pos x="12" y="12"/>
                </a:cxn>
                <a:cxn ang="0">
                  <a:pos x="12" y="12"/>
                </a:cxn>
                <a:cxn ang="0">
                  <a:pos x="12" y="0"/>
                </a:cxn>
                <a:cxn ang="0">
                  <a:pos x="0" y="12"/>
                </a:cxn>
                <a:cxn ang="0">
                  <a:pos x="0" y="12"/>
                </a:cxn>
                <a:cxn ang="0">
                  <a:pos x="0" y="12"/>
                </a:cxn>
                <a:cxn ang="0">
                  <a:pos x="0" y="12"/>
                </a:cxn>
                <a:cxn ang="0">
                  <a:pos x="0" y="24"/>
                </a:cxn>
                <a:cxn ang="0">
                  <a:pos x="0" y="24"/>
                </a:cxn>
                <a:cxn ang="0">
                  <a:pos x="0" y="24"/>
                </a:cxn>
                <a:cxn ang="0">
                  <a:pos x="0" y="24"/>
                </a:cxn>
                <a:cxn ang="0">
                  <a:pos x="12" y="12"/>
                </a:cxn>
                <a:cxn ang="0">
                  <a:pos x="12" y="24"/>
                </a:cxn>
                <a:cxn ang="0">
                  <a:pos x="12" y="12"/>
                </a:cxn>
                <a:cxn ang="0">
                  <a:pos x="12" y="12"/>
                </a:cxn>
                <a:cxn ang="0">
                  <a:pos x="12" y="12"/>
                </a:cxn>
                <a:cxn ang="0">
                  <a:pos x="12" y="12"/>
                </a:cxn>
              </a:cxnLst>
              <a:rect l="0" t="0" r="r" b="b"/>
              <a:pathLst>
                <a:path w="12" h="24">
                  <a:moveTo>
                    <a:pt x="12" y="12"/>
                  </a:moveTo>
                  <a:lnTo>
                    <a:pt x="12" y="12"/>
                  </a:lnTo>
                  <a:lnTo>
                    <a:pt x="12" y="0"/>
                  </a:lnTo>
                  <a:lnTo>
                    <a:pt x="0" y="12"/>
                  </a:lnTo>
                  <a:lnTo>
                    <a:pt x="0" y="12"/>
                  </a:lnTo>
                  <a:lnTo>
                    <a:pt x="0" y="12"/>
                  </a:lnTo>
                  <a:lnTo>
                    <a:pt x="0" y="12"/>
                  </a:lnTo>
                  <a:lnTo>
                    <a:pt x="0" y="24"/>
                  </a:lnTo>
                  <a:lnTo>
                    <a:pt x="0" y="24"/>
                  </a:lnTo>
                  <a:lnTo>
                    <a:pt x="0" y="24"/>
                  </a:lnTo>
                  <a:lnTo>
                    <a:pt x="0" y="24"/>
                  </a:lnTo>
                  <a:lnTo>
                    <a:pt x="12" y="12"/>
                  </a:lnTo>
                  <a:lnTo>
                    <a:pt x="12" y="24"/>
                  </a:lnTo>
                  <a:lnTo>
                    <a:pt x="12" y="12"/>
                  </a:lnTo>
                  <a:lnTo>
                    <a:pt x="12" y="12"/>
                  </a:lnTo>
                  <a:lnTo>
                    <a:pt x="12" y="12"/>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7" name="Freeform 45">
              <a:extLst>
                <a:ext uri="{FF2B5EF4-FFF2-40B4-BE49-F238E27FC236}">
                  <a16:creationId xmlns:a16="http://schemas.microsoft.com/office/drawing/2014/main" id="{B1CBB278-1039-A941-AA0A-3761F0178425}"/>
                </a:ext>
              </a:extLst>
            </p:cNvPr>
            <p:cNvSpPr>
              <a:spLocks/>
            </p:cNvSpPr>
            <p:nvPr/>
          </p:nvSpPr>
          <p:spPr bwMode="auto">
            <a:xfrm>
              <a:off x="2952434" y="1601937"/>
              <a:ext cx="41829" cy="23902"/>
            </a:xfrm>
            <a:custGeom>
              <a:avLst/>
              <a:gdLst/>
              <a:ahLst/>
              <a:cxnLst>
                <a:cxn ang="0">
                  <a:pos x="36" y="0"/>
                </a:cxn>
                <a:cxn ang="0">
                  <a:pos x="24" y="0"/>
                </a:cxn>
                <a:cxn ang="0">
                  <a:pos x="24" y="0"/>
                </a:cxn>
                <a:cxn ang="0">
                  <a:pos x="24" y="0"/>
                </a:cxn>
                <a:cxn ang="0">
                  <a:pos x="24" y="0"/>
                </a:cxn>
                <a:cxn ang="0">
                  <a:pos x="12" y="12"/>
                </a:cxn>
                <a:cxn ang="0">
                  <a:pos x="12" y="12"/>
                </a:cxn>
                <a:cxn ang="0">
                  <a:pos x="12" y="12"/>
                </a:cxn>
                <a:cxn ang="0">
                  <a:pos x="12" y="12"/>
                </a:cxn>
                <a:cxn ang="0">
                  <a:pos x="0" y="12"/>
                </a:cxn>
                <a:cxn ang="0">
                  <a:pos x="12" y="24"/>
                </a:cxn>
                <a:cxn ang="0">
                  <a:pos x="12" y="12"/>
                </a:cxn>
                <a:cxn ang="0">
                  <a:pos x="12" y="12"/>
                </a:cxn>
                <a:cxn ang="0">
                  <a:pos x="12" y="12"/>
                </a:cxn>
                <a:cxn ang="0">
                  <a:pos x="12" y="12"/>
                </a:cxn>
                <a:cxn ang="0">
                  <a:pos x="12" y="12"/>
                </a:cxn>
                <a:cxn ang="0">
                  <a:pos x="24" y="12"/>
                </a:cxn>
                <a:cxn ang="0">
                  <a:pos x="24" y="12"/>
                </a:cxn>
                <a:cxn ang="0">
                  <a:pos x="24" y="12"/>
                </a:cxn>
                <a:cxn ang="0">
                  <a:pos x="36" y="12"/>
                </a:cxn>
                <a:cxn ang="0">
                  <a:pos x="24" y="0"/>
                </a:cxn>
                <a:cxn ang="0">
                  <a:pos x="36" y="12"/>
                </a:cxn>
                <a:cxn ang="0">
                  <a:pos x="36" y="0"/>
                </a:cxn>
              </a:cxnLst>
              <a:rect l="0" t="0" r="r" b="b"/>
              <a:pathLst>
                <a:path w="36" h="24">
                  <a:moveTo>
                    <a:pt x="36" y="0"/>
                  </a:moveTo>
                  <a:lnTo>
                    <a:pt x="24" y="0"/>
                  </a:lnTo>
                  <a:lnTo>
                    <a:pt x="24" y="0"/>
                  </a:lnTo>
                  <a:lnTo>
                    <a:pt x="24" y="0"/>
                  </a:lnTo>
                  <a:lnTo>
                    <a:pt x="24" y="0"/>
                  </a:lnTo>
                  <a:lnTo>
                    <a:pt x="12" y="12"/>
                  </a:lnTo>
                  <a:lnTo>
                    <a:pt x="12" y="12"/>
                  </a:lnTo>
                  <a:lnTo>
                    <a:pt x="12" y="12"/>
                  </a:lnTo>
                  <a:lnTo>
                    <a:pt x="12" y="12"/>
                  </a:lnTo>
                  <a:lnTo>
                    <a:pt x="0" y="12"/>
                  </a:lnTo>
                  <a:lnTo>
                    <a:pt x="12" y="24"/>
                  </a:lnTo>
                  <a:lnTo>
                    <a:pt x="12" y="12"/>
                  </a:lnTo>
                  <a:lnTo>
                    <a:pt x="12" y="12"/>
                  </a:lnTo>
                  <a:lnTo>
                    <a:pt x="12" y="12"/>
                  </a:lnTo>
                  <a:lnTo>
                    <a:pt x="12" y="12"/>
                  </a:lnTo>
                  <a:lnTo>
                    <a:pt x="12" y="12"/>
                  </a:lnTo>
                  <a:lnTo>
                    <a:pt x="24" y="12"/>
                  </a:lnTo>
                  <a:lnTo>
                    <a:pt x="24" y="12"/>
                  </a:lnTo>
                  <a:lnTo>
                    <a:pt x="24" y="12"/>
                  </a:lnTo>
                  <a:lnTo>
                    <a:pt x="36" y="12"/>
                  </a:lnTo>
                  <a:lnTo>
                    <a:pt x="24" y="0"/>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8" name="Freeform 46">
              <a:extLst>
                <a:ext uri="{FF2B5EF4-FFF2-40B4-BE49-F238E27FC236}">
                  <a16:creationId xmlns:a16="http://schemas.microsoft.com/office/drawing/2014/main" id="{6764570A-EECF-B641-85CA-62E9EA456AEC}"/>
                </a:ext>
              </a:extLst>
            </p:cNvPr>
            <p:cNvSpPr>
              <a:spLocks/>
            </p:cNvSpPr>
            <p:nvPr/>
          </p:nvSpPr>
          <p:spPr bwMode="auto">
            <a:xfrm>
              <a:off x="2947653" y="1627034"/>
              <a:ext cx="32268" cy="1195"/>
            </a:xfrm>
            <a:custGeom>
              <a:avLst/>
              <a:gdLst/>
              <a:ahLst/>
              <a:cxnLst>
                <a:cxn ang="0">
                  <a:pos x="12" y="0"/>
                </a:cxn>
                <a:cxn ang="0">
                  <a:pos x="12" y="0"/>
                </a:cxn>
                <a:cxn ang="0">
                  <a:pos x="0" y="0"/>
                </a:cxn>
                <a:cxn ang="0">
                  <a:pos x="0" y="0"/>
                </a:cxn>
                <a:cxn ang="0">
                  <a:pos x="0" y="0"/>
                </a:cxn>
                <a:cxn ang="0">
                  <a:pos x="0" y="0"/>
                </a:cxn>
                <a:cxn ang="0">
                  <a:pos x="0" y="0"/>
                </a:cxn>
                <a:cxn ang="0">
                  <a:pos x="0" y="0"/>
                </a:cxn>
                <a:cxn ang="0">
                  <a:pos x="0" y="0"/>
                </a:cxn>
                <a:cxn ang="0">
                  <a:pos x="12" y="0"/>
                </a:cxn>
                <a:cxn ang="0">
                  <a:pos x="12" y="0"/>
                </a:cxn>
                <a:cxn ang="0">
                  <a:pos x="12" y="0"/>
                </a:cxn>
                <a:cxn ang="0">
                  <a:pos x="12" y="0"/>
                </a:cxn>
                <a:cxn ang="0">
                  <a:pos x="12" y="0"/>
                </a:cxn>
                <a:cxn ang="0">
                  <a:pos x="12" y="0"/>
                </a:cxn>
                <a:cxn ang="0">
                  <a:pos x="12" y="0"/>
                </a:cxn>
              </a:cxnLst>
              <a:rect l="0" t="0" r="r" b="b"/>
              <a:pathLst>
                <a:path w="12">
                  <a:moveTo>
                    <a:pt x="12" y="0"/>
                  </a:moveTo>
                  <a:lnTo>
                    <a:pt x="12" y="0"/>
                  </a:lnTo>
                  <a:lnTo>
                    <a:pt x="0" y="0"/>
                  </a:lnTo>
                  <a:lnTo>
                    <a:pt x="0" y="0"/>
                  </a:lnTo>
                  <a:lnTo>
                    <a:pt x="0" y="0"/>
                  </a:lnTo>
                  <a:lnTo>
                    <a:pt x="0" y="0"/>
                  </a:lnTo>
                  <a:lnTo>
                    <a:pt x="0" y="0"/>
                  </a:lnTo>
                  <a:lnTo>
                    <a:pt x="0" y="0"/>
                  </a:lnTo>
                  <a:lnTo>
                    <a:pt x="0" y="0"/>
                  </a:lnTo>
                  <a:lnTo>
                    <a:pt x="12" y="0"/>
                  </a:lnTo>
                  <a:lnTo>
                    <a:pt x="12" y="0"/>
                  </a:lnTo>
                  <a:lnTo>
                    <a:pt x="12" y="0"/>
                  </a:lnTo>
                  <a:lnTo>
                    <a:pt x="12" y="0"/>
                  </a:lnTo>
                  <a:lnTo>
                    <a:pt x="12" y="0"/>
                  </a:lnTo>
                  <a:lnTo>
                    <a:pt x="12"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9" name="Freeform 47">
              <a:extLst>
                <a:ext uri="{FF2B5EF4-FFF2-40B4-BE49-F238E27FC236}">
                  <a16:creationId xmlns:a16="http://schemas.microsoft.com/office/drawing/2014/main" id="{9FF40092-198E-5346-ADDB-37B913BEC1B9}"/>
                </a:ext>
              </a:extLst>
            </p:cNvPr>
            <p:cNvSpPr>
              <a:spLocks/>
            </p:cNvSpPr>
            <p:nvPr/>
          </p:nvSpPr>
          <p:spPr bwMode="auto">
            <a:xfrm>
              <a:off x="2952434" y="1641428"/>
              <a:ext cx="41829" cy="13147"/>
            </a:xfrm>
            <a:custGeom>
              <a:avLst/>
              <a:gdLst/>
              <a:ahLst/>
              <a:cxnLst>
                <a:cxn ang="0">
                  <a:pos x="0" y="0"/>
                </a:cxn>
                <a:cxn ang="0">
                  <a:pos x="12" y="0"/>
                </a:cxn>
                <a:cxn ang="0">
                  <a:pos x="24" y="0"/>
                </a:cxn>
                <a:cxn ang="0">
                  <a:pos x="24" y="0"/>
                </a:cxn>
                <a:cxn ang="0">
                  <a:pos x="24" y="0"/>
                </a:cxn>
                <a:cxn ang="0">
                  <a:pos x="36" y="0"/>
                </a:cxn>
                <a:cxn ang="0">
                  <a:pos x="36" y="0"/>
                </a:cxn>
                <a:cxn ang="0">
                  <a:pos x="36" y="0"/>
                </a:cxn>
                <a:cxn ang="0">
                  <a:pos x="36" y="0"/>
                </a:cxn>
                <a:cxn ang="0">
                  <a:pos x="36" y="0"/>
                </a:cxn>
                <a:cxn ang="0">
                  <a:pos x="24" y="12"/>
                </a:cxn>
                <a:cxn ang="0">
                  <a:pos x="24" y="12"/>
                </a:cxn>
                <a:cxn ang="0">
                  <a:pos x="12" y="12"/>
                </a:cxn>
                <a:cxn ang="0">
                  <a:pos x="12" y="12"/>
                </a:cxn>
                <a:cxn ang="0">
                  <a:pos x="12" y="12"/>
                </a:cxn>
                <a:cxn ang="0">
                  <a:pos x="12" y="12"/>
                </a:cxn>
                <a:cxn ang="0">
                  <a:pos x="0" y="12"/>
                </a:cxn>
                <a:cxn ang="0">
                  <a:pos x="12" y="0"/>
                </a:cxn>
                <a:cxn ang="0">
                  <a:pos x="0" y="0"/>
                </a:cxn>
                <a:cxn ang="0">
                  <a:pos x="0" y="0"/>
                </a:cxn>
              </a:cxnLst>
              <a:rect l="0" t="0" r="r" b="b"/>
              <a:pathLst>
                <a:path w="36" h="12">
                  <a:moveTo>
                    <a:pt x="0" y="0"/>
                  </a:moveTo>
                  <a:lnTo>
                    <a:pt x="12" y="0"/>
                  </a:lnTo>
                  <a:lnTo>
                    <a:pt x="24" y="0"/>
                  </a:lnTo>
                  <a:lnTo>
                    <a:pt x="24" y="0"/>
                  </a:lnTo>
                  <a:lnTo>
                    <a:pt x="24" y="0"/>
                  </a:lnTo>
                  <a:lnTo>
                    <a:pt x="36" y="0"/>
                  </a:lnTo>
                  <a:lnTo>
                    <a:pt x="36" y="0"/>
                  </a:lnTo>
                  <a:lnTo>
                    <a:pt x="36" y="0"/>
                  </a:lnTo>
                  <a:lnTo>
                    <a:pt x="36" y="0"/>
                  </a:lnTo>
                  <a:lnTo>
                    <a:pt x="36" y="0"/>
                  </a:lnTo>
                  <a:lnTo>
                    <a:pt x="24" y="12"/>
                  </a:lnTo>
                  <a:lnTo>
                    <a:pt x="24" y="12"/>
                  </a:lnTo>
                  <a:lnTo>
                    <a:pt x="12" y="12"/>
                  </a:lnTo>
                  <a:lnTo>
                    <a:pt x="12" y="12"/>
                  </a:lnTo>
                  <a:lnTo>
                    <a:pt x="12" y="12"/>
                  </a:lnTo>
                  <a:lnTo>
                    <a:pt x="12" y="12"/>
                  </a:lnTo>
                  <a:lnTo>
                    <a:pt x="0"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0" name="Freeform 48">
              <a:extLst>
                <a:ext uri="{FF2B5EF4-FFF2-40B4-BE49-F238E27FC236}">
                  <a16:creationId xmlns:a16="http://schemas.microsoft.com/office/drawing/2014/main" id="{BC5824F7-09CC-C046-AEE5-467CE9549192}"/>
                </a:ext>
              </a:extLst>
            </p:cNvPr>
            <p:cNvSpPr>
              <a:spLocks/>
            </p:cNvSpPr>
            <p:nvPr/>
          </p:nvSpPr>
          <p:spPr bwMode="auto">
            <a:xfrm>
              <a:off x="1741808" y="1296041"/>
              <a:ext cx="442191" cy="642970"/>
            </a:xfrm>
            <a:custGeom>
              <a:avLst/>
              <a:gdLst/>
              <a:ahLst/>
              <a:cxnLst>
                <a:cxn ang="0">
                  <a:pos x="0" y="556"/>
                </a:cxn>
                <a:cxn ang="0">
                  <a:pos x="12" y="532"/>
                </a:cxn>
                <a:cxn ang="0">
                  <a:pos x="12" y="508"/>
                </a:cxn>
                <a:cxn ang="0">
                  <a:pos x="0" y="471"/>
                </a:cxn>
                <a:cxn ang="0">
                  <a:pos x="0" y="459"/>
                </a:cxn>
                <a:cxn ang="0">
                  <a:pos x="12" y="435"/>
                </a:cxn>
                <a:cxn ang="0">
                  <a:pos x="0" y="423"/>
                </a:cxn>
                <a:cxn ang="0">
                  <a:pos x="12" y="411"/>
                </a:cxn>
                <a:cxn ang="0">
                  <a:pos x="24" y="399"/>
                </a:cxn>
                <a:cxn ang="0">
                  <a:pos x="24" y="375"/>
                </a:cxn>
                <a:cxn ang="0">
                  <a:pos x="12" y="363"/>
                </a:cxn>
                <a:cxn ang="0">
                  <a:pos x="12" y="338"/>
                </a:cxn>
                <a:cxn ang="0">
                  <a:pos x="12" y="314"/>
                </a:cxn>
                <a:cxn ang="0">
                  <a:pos x="24" y="302"/>
                </a:cxn>
                <a:cxn ang="0">
                  <a:pos x="36" y="302"/>
                </a:cxn>
                <a:cxn ang="0">
                  <a:pos x="61" y="290"/>
                </a:cxn>
                <a:cxn ang="0">
                  <a:pos x="97" y="278"/>
                </a:cxn>
                <a:cxn ang="0">
                  <a:pos x="73" y="254"/>
                </a:cxn>
                <a:cxn ang="0">
                  <a:pos x="61" y="218"/>
                </a:cxn>
                <a:cxn ang="0">
                  <a:pos x="49" y="205"/>
                </a:cxn>
                <a:cxn ang="0">
                  <a:pos x="73" y="181"/>
                </a:cxn>
                <a:cxn ang="0">
                  <a:pos x="85" y="169"/>
                </a:cxn>
                <a:cxn ang="0">
                  <a:pos x="85" y="145"/>
                </a:cxn>
                <a:cxn ang="0">
                  <a:pos x="73" y="121"/>
                </a:cxn>
                <a:cxn ang="0">
                  <a:pos x="85" y="85"/>
                </a:cxn>
                <a:cxn ang="0">
                  <a:pos x="97" y="72"/>
                </a:cxn>
                <a:cxn ang="0">
                  <a:pos x="109" y="48"/>
                </a:cxn>
                <a:cxn ang="0">
                  <a:pos x="121" y="0"/>
                </a:cxn>
                <a:cxn ang="0">
                  <a:pos x="145" y="36"/>
                </a:cxn>
                <a:cxn ang="0">
                  <a:pos x="157" y="60"/>
                </a:cxn>
                <a:cxn ang="0">
                  <a:pos x="169" y="97"/>
                </a:cxn>
                <a:cxn ang="0">
                  <a:pos x="157" y="109"/>
                </a:cxn>
                <a:cxn ang="0">
                  <a:pos x="157" y="121"/>
                </a:cxn>
                <a:cxn ang="0">
                  <a:pos x="169" y="133"/>
                </a:cxn>
                <a:cxn ang="0">
                  <a:pos x="193" y="181"/>
                </a:cxn>
                <a:cxn ang="0">
                  <a:pos x="193" y="193"/>
                </a:cxn>
                <a:cxn ang="0">
                  <a:pos x="242" y="218"/>
                </a:cxn>
                <a:cxn ang="0">
                  <a:pos x="242" y="230"/>
                </a:cxn>
                <a:cxn ang="0">
                  <a:pos x="254" y="266"/>
                </a:cxn>
                <a:cxn ang="0">
                  <a:pos x="254" y="290"/>
                </a:cxn>
                <a:cxn ang="0">
                  <a:pos x="242" y="314"/>
                </a:cxn>
                <a:cxn ang="0">
                  <a:pos x="278" y="350"/>
                </a:cxn>
                <a:cxn ang="0">
                  <a:pos x="302" y="387"/>
                </a:cxn>
                <a:cxn ang="0">
                  <a:pos x="314" y="411"/>
                </a:cxn>
                <a:cxn ang="0">
                  <a:pos x="338" y="447"/>
                </a:cxn>
                <a:cxn ang="0">
                  <a:pos x="350" y="483"/>
                </a:cxn>
                <a:cxn ang="0">
                  <a:pos x="338" y="496"/>
                </a:cxn>
                <a:cxn ang="0">
                  <a:pos x="338" y="532"/>
                </a:cxn>
                <a:cxn ang="0">
                  <a:pos x="375" y="580"/>
                </a:cxn>
                <a:cxn ang="0">
                  <a:pos x="0" y="580"/>
                </a:cxn>
              </a:cxnLst>
              <a:rect l="0" t="0" r="r" b="b"/>
              <a:pathLst>
                <a:path w="375" h="580">
                  <a:moveTo>
                    <a:pt x="0" y="580"/>
                  </a:moveTo>
                  <a:lnTo>
                    <a:pt x="0" y="556"/>
                  </a:lnTo>
                  <a:lnTo>
                    <a:pt x="12" y="568"/>
                  </a:lnTo>
                  <a:lnTo>
                    <a:pt x="12" y="532"/>
                  </a:lnTo>
                  <a:lnTo>
                    <a:pt x="36" y="544"/>
                  </a:lnTo>
                  <a:lnTo>
                    <a:pt x="12" y="508"/>
                  </a:lnTo>
                  <a:lnTo>
                    <a:pt x="24" y="508"/>
                  </a:lnTo>
                  <a:lnTo>
                    <a:pt x="0" y="471"/>
                  </a:lnTo>
                  <a:lnTo>
                    <a:pt x="24" y="471"/>
                  </a:lnTo>
                  <a:lnTo>
                    <a:pt x="0" y="459"/>
                  </a:lnTo>
                  <a:lnTo>
                    <a:pt x="24" y="447"/>
                  </a:lnTo>
                  <a:lnTo>
                    <a:pt x="12" y="435"/>
                  </a:lnTo>
                  <a:lnTo>
                    <a:pt x="24" y="435"/>
                  </a:lnTo>
                  <a:lnTo>
                    <a:pt x="0" y="423"/>
                  </a:lnTo>
                  <a:lnTo>
                    <a:pt x="12" y="399"/>
                  </a:lnTo>
                  <a:lnTo>
                    <a:pt x="12" y="411"/>
                  </a:lnTo>
                  <a:lnTo>
                    <a:pt x="24" y="387"/>
                  </a:lnTo>
                  <a:lnTo>
                    <a:pt x="24" y="399"/>
                  </a:lnTo>
                  <a:lnTo>
                    <a:pt x="36" y="387"/>
                  </a:lnTo>
                  <a:lnTo>
                    <a:pt x="24" y="375"/>
                  </a:lnTo>
                  <a:lnTo>
                    <a:pt x="49" y="375"/>
                  </a:lnTo>
                  <a:lnTo>
                    <a:pt x="12" y="363"/>
                  </a:lnTo>
                  <a:lnTo>
                    <a:pt x="24" y="350"/>
                  </a:lnTo>
                  <a:lnTo>
                    <a:pt x="12" y="338"/>
                  </a:lnTo>
                  <a:lnTo>
                    <a:pt x="24" y="338"/>
                  </a:lnTo>
                  <a:lnTo>
                    <a:pt x="12" y="314"/>
                  </a:lnTo>
                  <a:lnTo>
                    <a:pt x="24" y="326"/>
                  </a:lnTo>
                  <a:lnTo>
                    <a:pt x="24" y="302"/>
                  </a:lnTo>
                  <a:lnTo>
                    <a:pt x="24" y="290"/>
                  </a:lnTo>
                  <a:lnTo>
                    <a:pt x="36" y="302"/>
                  </a:lnTo>
                  <a:lnTo>
                    <a:pt x="49" y="278"/>
                  </a:lnTo>
                  <a:lnTo>
                    <a:pt x="61" y="290"/>
                  </a:lnTo>
                  <a:lnTo>
                    <a:pt x="61" y="278"/>
                  </a:lnTo>
                  <a:lnTo>
                    <a:pt x="97" y="278"/>
                  </a:lnTo>
                  <a:lnTo>
                    <a:pt x="61" y="242"/>
                  </a:lnTo>
                  <a:lnTo>
                    <a:pt x="73" y="254"/>
                  </a:lnTo>
                  <a:lnTo>
                    <a:pt x="85" y="242"/>
                  </a:lnTo>
                  <a:lnTo>
                    <a:pt x="61" y="218"/>
                  </a:lnTo>
                  <a:lnTo>
                    <a:pt x="73" y="218"/>
                  </a:lnTo>
                  <a:lnTo>
                    <a:pt x="49" y="205"/>
                  </a:lnTo>
                  <a:lnTo>
                    <a:pt x="85" y="205"/>
                  </a:lnTo>
                  <a:lnTo>
                    <a:pt x="73" y="181"/>
                  </a:lnTo>
                  <a:lnTo>
                    <a:pt x="61" y="169"/>
                  </a:lnTo>
                  <a:lnTo>
                    <a:pt x="85" y="169"/>
                  </a:lnTo>
                  <a:lnTo>
                    <a:pt x="61" y="145"/>
                  </a:lnTo>
                  <a:lnTo>
                    <a:pt x="85" y="145"/>
                  </a:lnTo>
                  <a:lnTo>
                    <a:pt x="85" y="133"/>
                  </a:lnTo>
                  <a:lnTo>
                    <a:pt x="73" y="121"/>
                  </a:lnTo>
                  <a:lnTo>
                    <a:pt x="97" y="109"/>
                  </a:lnTo>
                  <a:lnTo>
                    <a:pt x="85" y="85"/>
                  </a:lnTo>
                  <a:lnTo>
                    <a:pt x="97" y="85"/>
                  </a:lnTo>
                  <a:lnTo>
                    <a:pt x="97" y="72"/>
                  </a:lnTo>
                  <a:lnTo>
                    <a:pt x="97" y="48"/>
                  </a:lnTo>
                  <a:lnTo>
                    <a:pt x="109" y="48"/>
                  </a:lnTo>
                  <a:lnTo>
                    <a:pt x="121" y="24"/>
                  </a:lnTo>
                  <a:lnTo>
                    <a:pt x="121" y="0"/>
                  </a:lnTo>
                  <a:lnTo>
                    <a:pt x="133" y="24"/>
                  </a:lnTo>
                  <a:lnTo>
                    <a:pt x="145" y="36"/>
                  </a:lnTo>
                  <a:lnTo>
                    <a:pt x="145" y="48"/>
                  </a:lnTo>
                  <a:lnTo>
                    <a:pt x="157" y="60"/>
                  </a:lnTo>
                  <a:lnTo>
                    <a:pt x="157" y="72"/>
                  </a:lnTo>
                  <a:lnTo>
                    <a:pt x="169" y="97"/>
                  </a:lnTo>
                  <a:lnTo>
                    <a:pt x="181" y="109"/>
                  </a:lnTo>
                  <a:lnTo>
                    <a:pt x="157" y="109"/>
                  </a:lnTo>
                  <a:lnTo>
                    <a:pt x="169" y="121"/>
                  </a:lnTo>
                  <a:lnTo>
                    <a:pt x="157" y="121"/>
                  </a:lnTo>
                  <a:lnTo>
                    <a:pt x="181" y="133"/>
                  </a:lnTo>
                  <a:lnTo>
                    <a:pt x="169" y="133"/>
                  </a:lnTo>
                  <a:lnTo>
                    <a:pt x="169" y="157"/>
                  </a:lnTo>
                  <a:lnTo>
                    <a:pt x="193" y="181"/>
                  </a:lnTo>
                  <a:lnTo>
                    <a:pt x="193" y="181"/>
                  </a:lnTo>
                  <a:lnTo>
                    <a:pt x="193" y="193"/>
                  </a:lnTo>
                  <a:lnTo>
                    <a:pt x="218" y="205"/>
                  </a:lnTo>
                  <a:lnTo>
                    <a:pt x="242" y="218"/>
                  </a:lnTo>
                  <a:lnTo>
                    <a:pt x="230" y="218"/>
                  </a:lnTo>
                  <a:lnTo>
                    <a:pt x="242" y="230"/>
                  </a:lnTo>
                  <a:lnTo>
                    <a:pt x="242" y="242"/>
                  </a:lnTo>
                  <a:lnTo>
                    <a:pt x="254" y="266"/>
                  </a:lnTo>
                  <a:lnTo>
                    <a:pt x="230" y="266"/>
                  </a:lnTo>
                  <a:lnTo>
                    <a:pt x="254" y="290"/>
                  </a:lnTo>
                  <a:lnTo>
                    <a:pt x="230" y="290"/>
                  </a:lnTo>
                  <a:lnTo>
                    <a:pt x="242" y="314"/>
                  </a:lnTo>
                  <a:lnTo>
                    <a:pt x="254" y="338"/>
                  </a:lnTo>
                  <a:lnTo>
                    <a:pt x="278" y="350"/>
                  </a:lnTo>
                  <a:lnTo>
                    <a:pt x="302" y="375"/>
                  </a:lnTo>
                  <a:lnTo>
                    <a:pt x="302" y="387"/>
                  </a:lnTo>
                  <a:lnTo>
                    <a:pt x="290" y="399"/>
                  </a:lnTo>
                  <a:lnTo>
                    <a:pt x="314" y="411"/>
                  </a:lnTo>
                  <a:lnTo>
                    <a:pt x="314" y="435"/>
                  </a:lnTo>
                  <a:lnTo>
                    <a:pt x="338" y="447"/>
                  </a:lnTo>
                  <a:lnTo>
                    <a:pt x="338" y="471"/>
                  </a:lnTo>
                  <a:lnTo>
                    <a:pt x="350" y="483"/>
                  </a:lnTo>
                  <a:lnTo>
                    <a:pt x="350" y="508"/>
                  </a:lnTo>
                  <a:lnTo>
                    <a:pt x="338" y="496"/>
                  </a:lnTo>
                  <a:lnTo>
                    <a:pt x="362" y="532"/>
                  </a:lnTo>
                  <a:lnTo>
                    <a:pt x="338" y="532"/>
                  </a:lnTo>
                  <a:lnTo>
                    <a:pt x="350" y="556"/>
                  </a:lnTo>
                  <a:lnTo>
                    <a:pt x="375" y="580"/>
                  </a:lnTo>
                  <a:lnTo>
                    <a:pt x="350" y="580"/>
                  </a:lnTo>
                  <a:lnTo>
                    <a:pt x="0" y="58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1" name="Freeform 49">
              <a:extLst>
                <a:ext uri="{FF2B5EF4-FFF2-40B4-BE49-F238E27FC236}">
                  <a16:creationId xmlns:a16="http://schemas.microsoft.com/office/drawing/2014/main" id="{E0AA2352-E02C-7347-9996-323F438680D6}"/>
                </a:ext>
              </a:extLst>
            </p:cNvPr>
            <p:cNvSpPr>
              <a:spLocks/>
            </p:cNvSpPr>
            <p:nvPr/>
          </p:nvSpPr>
          <p:spPr bwMode="auto">
            <a:xfrm>
              <a:off x="1870858" y="1787180"/>
              <a:ext cx="254559" cy="118316"/>
            </a:xfrm>
            <a:custGeom>
              <a:avLst/>
              <a:gdLst/>
              <a:ahLst/>
              <a:cxnLst>
                <a:cxn ang="0">
                  <a:pos x="84" y="24"/>
                </a:cxn>
                <a:cxn ang="0">
                  <a:pos x="96" y="0"/>
                </a:cxn>
                <a:cxn ang="0">
                  <a:pos x="109" y="12"/>
                </a:cxn>
                <a:cxn ang="0">
                  <a:pos x="121" y="0"/>
                </a:cxn>
                <a:cxn ang="0">
                  <a:pos x="133" y="12"/>
                </a:cxn>
                <a:cxn ang="0">
                  <a:pos x="157" y="0"/>
                </a:cxn>
                <a:cxn ang="0">
                  <a:pos x="157" y="12"/>
                </a:cxn>
                <a:cxn ang="0">
                  <a:pos x="169" y="12"/>
                </a:cxn>
                <a:cxn ang="0">
                  <a:pos x="169" y="24"/>
                </a:cxn>
                <a:cxn ang="0">
                  <a:pos x="193" y="24"/>
                </a:cxn>
                <a:cxn ang="0">
                  <a:pos x="193" y="49"/>
                </a:cxn>
                <a:cxn ang="0">
                  <a:pos x="205" y="49"/>
                </a:cxn>
                <a:cxn ang="0">
                  <a:pos x="205" y="61"/>
                </a:cxn>
                <a:cxn ang="0">
                  <a:pos x="181" y="61"/>
                </a:cxn>
                <a:cxn ang="0">
                  <a:pos x="217" y="73"/>
                </a:cxn>
                <a:cxn ang="0">
                  <a:pos x="157" y="73"/>
                </a:cxn>
                <a:cxn ang="0">
                  <a:pos x="193" y="97"/>
                </a:cxn>
                <a:cxn ang="0">
                  <a:pos x="157" y="97"/>
                </a:cxn>
                <a:cxn ang="0">
                  <a:pos x="133" y="85"/>
                </a:cxn>
                <a:cxn ang="0">
                  <a:pos x="121" y="109"/>
                </a:cxn>
                <a:cxn ang="0">
                  <a:pos x="109" y="109"/>
                </a:cxn>
                <a:cxn ang="0">
                  <a:pos x="72" y="109"/>
                </a:cxn>
                <a:cxn ang="0">
                  <a:pos x="72" y="97"/>
                </a:cxn>
                <a:cxn ang="0">
                  <a:pos x="48" y="109"/>
                </a:cxn>
                <a:cxn ang="0">
                  <a:pos x="36" y="85"/>
                </a:cxn>
                <a:cxn ang="0">
                  <a:pos x="0" y="85"/>
                </a:cxn>
                <a:cxn ang="0">
                  <a:pos x="24" y="73"/>
                </a:cxn>
                <a:cxn ang="0">
                  <a:pos x="0" y="61"/>
                </a:cxn>
                <a:cxn ang="0">
                  <a:pos x="36" y="61"/>
                </a:cxn>
                <a:cxn ang="0">
                  <a:pos x="48" y="49"/>
                </a:cxn>
                <a:cxn ang="0">
                  <a:pos x="24" y="49"/>
                </a:cxn>
                <a:cxn ang="0">
                  <a:pos x="60" y="36"/>
                </a:cxn>
                <a:cxn ang="0">
                  <a:pos x="48" y="36"/>
                </a:cxn>
                <a:cxn ang="0">
                  <a:pos x="84" y="24"/>
                </a:cxn>
                <a:cxn ang="0">
                  <a:pos x="60" y="24"/>
                </a:cxn>
                <a:cxn ang="0">
                  <a:pos x="84" y="24"/>
                </a:cxn>
              </a:cxnLst>
              <a:rect l="0" t="0" r="r" b="b"/>
              <a:pathLst>
                <a:path w="217" h="109">
                  <a:moveTo>
                    <a:pt x="84" y="24"/>
                  </a:moveTo>
                  <a:lnTo>
                    <a:pt x="96" y="0"/>
                  </a:lnTo>
                  <a:lnTo>
                    <a:pt x="109" y="12"/>
                  </a:lnTo>
                  <a:lnTo>
                    <a:pt x="121" y="0"/>
                  </a:lnTo>
                  <a:lnTo>
                    <a:pt x="133" y="12"/>
                  </a:lnTo>
                  <a:lnTo>
                    <a:pt x="157" y="0"/>
                  </a:lnTo>
                  <a:lnTo>
                    <a:pt x="157" y="12"/>
                  </a:lnTo>
                  <a:lnTo>
                    <a:pt x="169" y="12"/>
                  </a:lnTo>
                  <a:lnTo>
                    <a:pt x="169" y="24"/>
                  </a:lnTo>
                  <a:lnTo>
                    <a:pt x="193" y="24"/>
                  </a:lnTo>
                  <a:lnTo>
                    <a:pt x="193" y="49"/>
                  </a:lnTo>
                  <a:lnTo>
                    <a:pt x="205" y="49"/>
                  </a:lnTo>
                  <a:lnTo>
                    <a:pt x="205" y="61"/>
                  </a:lnTo>
                  <a:lnTo>
                    <a:pt x="181" y="61"/>
                  </a:lnTo>
                  <a:lnTo>
                    <a:pt x="217" y="73"/>
                  </a:lnTo>
                  <a:lnTo>
                    <a:pt x="157" y="73"/>
                  </a:lnTo>
                  <a:lnTo>
                    <a:pt x="193" y="97"/>
                  </a:lnTo>
                  <a:lnTo>
                    <a:pt x="157" y="97"/>
                  </a:lnTo>
                  <a:lnTo>
                    <a:pt x="133" y="85"/>
                  </a:lnTo>
                  <a:lnTo>
                    <a:pt x="121" y="109"/>
                  </a:lnTo>
                  <a:lnTo>
                    <a:pt x="109" y="109"/>
                  </a:lnTo>
                  <a:lnTo>
                    <a:pt x="72" y="109"/>
                  </a:lnTo>
                  <a:lnTo>
                    <a:pt x="72" y="97"/>
                  </a:lnTo>
                  <a:lnTo>
                    <a:pt x="48" y="109"/>
                  </a:lnTo>
                  <a:lnTo>
                    <a:pt x="36" y="85"/>
                  </a:lnTo>
                  <a:lnTo>
                    <a:pt x="0" y="85"/>
                  </a:lnTo>
                  <a:lnTo>
                    <a:pt x="24" y="73"/>
                  </a:lnTo>
                  <a:lnTo>
                    <a:pt x="0" y="61"/>
                  </a:lnTo>
                  <a:lnTo>
                    <a:pt x="36" y="61"/>
                  </a:lnTo>
                  <a:lnTo>
                    <a:pt x="48" y="49"/>
                  </a:lnTo>
                  <a:lnTo>
                    <a:pt x="24" y="49"/>
                  </a:lnTo>
                  <a:lnTo>
                    <a:pt x="60" y="36"/>
                  </a:lnTo>
                  <a:lnTo>
                    <a:pt x="48" y="36"/>
                  </a:lnTo>
                  <a:lnTo>
                    <a:pt x="84" y="24"/>
                  </a:lnTo>
                  <a:lnTo>
                    <a:pt x="60" y="24"/>
                  </a:lnTo>
                  <a:lnTo>
                    <a:pt x="8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2" name="Freeform 50">
              <a:extLst>
                <a:ext uri="{FF2B5EF4-FFF2-40B4-BE49-F238E27FC236}">
                  <a16:creationId xmlns:a16="http://schemas.microsoft.com/office/drawing/2014/main" id="{2A53BB4E-CDA0-E449-895D-D25A3BAE5829}"/>
                </a:ext>
              </a:extLst>
            </p:cNvPr>
            <p:cNvSpPr>
              <a:spLocks/>
            </p:cNvSpPr>
            <p:nvPr/>
          </p:nvSpPr>
          <p:spPr bwMode="auto">
            <a:xfrm>
              <a:off x="1856543" y="1654574"/>
              <a:ext cx="213925" cy="72901"/>
            </a:xfrm>
            <a:custGeom>
              <a:avLst/>
              <a:gdLst/>
              <a:ahLst/>
              <a:cxnLst>
                <a:cxn ang="0">
                  <a:pos x="108" y="12"/>
                </a:cxn>
                <a:cxn ang="0">
                  <a:pos x="133" y="0"/>
                </a:cxn>
                <a:cxn ang="0">
                  <a:pos x="133" y="12"/>
                </a:cxn>
                <a:cxn ang="0">
                  <a:pos x="145" y="0"/>
                </a:cxn>
                <a:cxn ang="0">
                  <a:pos x="145" y="12"/>
                </a:cxn>
                <a:cxn ang="0">
                  <a:pos x="157" y="12"/>
                </a:cxn>
                <a:cxn ang="0">
                  <a:pos x="133" y="12"/>
                </a:cxn>
                <a:cxn ang="0">
                  <a:pos x="157" y="24"/>
                </a:cxn>
                <a:cxn ang="0">
                  <a:pos x="145" y="24"/>
                </a:cxn>
                <a:cxn ang="0">
                  <a:pos x="181" y="37"/>
                </a:cxn>
                <a:cxn ang="0">
                  <a:pos x="157" y="37"/>
                </a:cxn>
                <a:cxn ang="0">
                  <a:pos x="169" y="37"/>
                </a:cxn>
                <a:cxn ang="0">
                  <a:pos x="157" y="37"/>
                </a:cxn>
                <a:cxn ang="0">
                  <a:pos x="181" y="49"/>
                </a:cxn>
                <a:cxn ang="0">
                  <a:pos x="133" y="49"/>
                </a:cxn>
                <a:cxn ang="0">
                  <a:pos x="181" y="61"/>
                </a:cxn>
                <a:cxn ang="0">
                  <a:pos x="157" y="61"/>
                </a:cxn>
                <a:cxn ang="0">
                  <a:pos x="181" y="61"/>
                </a:cxn>
                <a:cxn ang="0">
                  <a:pos x="157" y="61"/>
                </a:cxn>
                <a:cxn ang="0">
                  <a:pos x="157" y="73"/>
                </a:cxn>
                <a:cxn ang="0">
                  <a:pos x="108" y="61"/>
                </a:cxn>
                <a:cxn ang="0">
                  <a:pos x="108" y="61"/>
                </a:cxn>
                <a:cxn ang="0">
                  <a:pos x="96" y="49"/>
                </a:cxn>
                <a:cxn ang="0">
                  <a:pos x="84" y="61"/>
                </a:cxn>
                <a:cxn ang="0">
                  <a:pos x="60" y="49"/>
                </a:cxn>
                <a:cxn ang="0">
                  <a:pos x="48" y="61"/>
                </a:cxn>
                <a:cxn ang="0">
                  <a:pos x="48" y="49"/>
                </a:cxn>
                <a:cxn ang="0">
                  <a:pos x="24" y="49"/>
                </a:cxn>
                <a:cxn ang="0">
                  <a:pos x="24" y="37"/>
                </a:cxn>
                <a:cxn ang="0">
                  <a:pos x="0" y="37"/>
                </a:cxn>
                <a:cxn ang="0">
                  <a:pos x="24" y="24"/>
                </a:cxn>
                <a:cxn ang="0">
                  <a:pos x="24" y="12"/>
                </a:cxn>
                <a:cxn ang="0">
                  <a:pos x="60" y="12"/>
                </a:cxn>
                <a:cxn ang="0">
                  <a:pos x="36" y="12"/>
                </a:cxn>
                <a:cxn ang="0">
                  <a:pos x="72" y="12"/>
                </a:cxn>
                <a:cxn ang="0">
                  <a:pos x="72" y="0"/>
                </a:cxn>
                <a:cxn ang="0">
                  <a:pos x="108" y="12"/>
                </a:cxn>
              </a:cxnLst>
              <a:rect l="0" t="0" r="r" b="b"/>
              <a:pathLst>
                <a:path w="181" h="73">
                  <a:moveTo>
                    <a:pt x="108" y="12"/>
                  </a:moveTo>
                  <a:lnTo>
                    <a:pt x="133" y="0"/>
                  </a:lnTo>
                  <a:lnTo>
                    <a:pt x="133" y="12"/>
                  </a:lnTo>
                  <a:lnTo>
                    <a:pt x="145" y="0"/>
                  </a:lnTo>
                  <a:lnTo>
                    <a:pt x="145" y="12"/>
                  </a:lnTo>
                  <a:lnTo>
                    <a:pt x="157" y="12"/>
                  </a:lnTo>
                  <a:lnTo>
                    <a:pt x="133" y="12"/>
                  </a:lnTo>
                  <a:lnTo>
                    <a:pt x="157" y="24"/>
                  </a:lnTo>
                  <a:lnTo>
                    <a:pt x="145" y="24"/>
                  </a:lnTo>
                  <a:lnTo>
                    <a:pt x="181" y="37"/>
                  </a:lnTo>
                  <a:lnTo>
                    <a:pt x="157" y="37"/>
                  </a:lnTo>
                  <a:lnTo>
                    <a:pt x="169" y="37"/>
                  </a:lnTo>
                  <a:lnTo>
                    <a:pt x="157" y="37"/>
                  </a:lnTo>
                  <a:lnTo>
                    <a:pt x="181" y="49"/>
                  </a:lnTo>
                  <a:lnTo>
                    <a:pt x="133" y="49"/>
                  </a:lnTo>
                  <a:lnTo>
                    <a:pt x="181" y="61"/>
                  </a:lnTo>
                  <a:lnTo>
                    <a:pt x="157" y="61"/>
                  </a:lnTo>
                  <a:lnTo>
                    <a:pt x="181" y="61"/>
                  </a:lnTo>
                  <a:lnTo>
                    <a:pt x="157" y="61"/>
                  </a:lnTo>
                  <a:lnTo>
                    <a:pt x="157" y="73"/>
                  </a:lnTo>
                  <a:lnTo>
                    <a:pt x="108" y="61"/>
                  </a:lnTo>
                  <a:lnTo>
                    <a:pt x="108" y="61"/>
                  </a:lnTo>
                  <a:lnTo>
                    <a:pt x="96" y="49"/>
                  </a:lnTo>
                  <a:lnTo>
                    <a:pt x="84" y="61"/>
                  </a:lnTo>
                  <a:lnTo>
                    <a:pt x="60" y="49"/>
                  </a:lnTo>
                  <a:lnTo>
                    <a:pt x="48" y="61"/>
                  </a:lnTo>
                  <a:lnTo>
                    <a:pt x="48" y="49"/>
                  </a:lnTo>
                  <a:lnTo>
                    <a:pt x="24" y="49"/>
                  </a:lnTo>
                  <a:lnTo>
                    <a:pt x="24" y="37"/>
                  </a:lnTo>
                  <a:lnTo>
                    <a:pt x="0" y="37"/>
                  </a:lnTo>
                  <a:lnTo>
                    <a:pt x="24" y="24"/>
                  </a:lnTo>
                  <a:lnTo>
                    <a:pt x="24" y="12"/>
                  </a:lnTo>
                  <a:lnTo>
                    <a:pt x="60" y="12"/>
                  </a:lnTo>
                  <a:lnTo>
                    <a:pt x="36" y="12"/>
                  </a:lnTo>
                  <a:lnTo>
                    <a:pt x="72" y="12"/>
                  </a:lnTo>
                  <a:lnTo>
                    <a:pt x="72" y="0"/>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3" name="Freeform 51">
              <a:extLst>
                <a:ext uri="{FF2B5EF4-FFF2-40B4-BE49-F238E27FC236}">
                  <a16:creationId xmlns:a16="http://schemas.microsoft.com/office/drawing/2014/main" id="{8DFE3C3A-A165-8D42-834C-5FD9673F9BB8}"/>
                </a:ext>
              </a:extLst>
            </p:cNvPr>
            <p:cNvSpPr>
              <a:spLocks/>
            </p:cNvSpPr>
            <p:nvPr/>
          </p:nvSpPr>
          <p:spPr bwMode="auto">
            <a:xfrm>
              <a:off x="1771664" y="1601989"/>
              <a:ext cx="156559" cy="93219"/>
            </a:xfrm>
            <a:custGeom>
              <a:avLst/>
              <a:gdLst/>
              <a:ahLst/>
              <a:cxnLst>
                <a:cxn ang="0">
                  <a:pos x="133" y="0"/>
                </a:cxn>
                <a:cxn ang="0">
                  <a:pos x="109" y="12"/>
                </a:cxn>
                <a:cxn ang="0">
                  <a:pos x="109" y="0"/>
                </a:cxn>
                <a:cxn ang="0">
                  <a:pos x="97" y="12"/>
                </a:cxn>
                <a:cxn ang="0">
                  <a:pos x="85" y="12"/>
                </a:cxn>
                <a:cxn ang="0">
                  <a:pos x="85" y="12"/>
                </a:cxn>
                <a:cxn ang="0">
                  <a:pos x="85" y="0"/>
                </a:cxn>
                <a:cxn ang="0">
                  <a:pos x="61" y="12"/>
                </a:cxn>
                <a:cxn ang="0">
                  <a:pos x="61" y="0"/>
                </a:cxn>
                <a:cxn ang="0">
                  <a:pos x="37" y="12"/>
                </a:cxn>
                <a:cxn ang="0">
                  <a:pos x="37" y="12"/>
                </a:cxn>
                <a:cxn ang="0">
                  <a:pos x="25" y="12"/>
                </a:cxn>
                <a:cxn ang="0">
                  <a:pos x="25" y="24"/>
                </a:cxn>
                <a:cxn ang="0">
                  <a:pos x="37" y="24"/>
                </a:cxn>
                <a:cxn ang="0">
                  <a:pos x="12" y="36"/>
                </a:cxn>
                <a:cxn ang="0">
                  <a:pos x="25" y="36"/>
                </a:cxn>
                <a:cxn ang="0">
                  <a:pos x="0" y="48"/>
                </a:cxn>
                <a:cxn ang="0">
                  <a:pos x="12" y="48"/>
                </a:cxn>
                <a:cxn ang="0">
                  <a:pos x="25" y="60"/>
                </a:cxn>
                <a:cxn ang="0">
                  <a:pos x="0" y="60"/>
                </a:cxn>
                <a:cxn ang="0">
                  <a:pos x="37" y="60"/>
                </a:cxn>
                <a:cxn ang="0">
                  <a:pos x="0" y="72"/>
                </a:cxn>
                <a:cxn ang="0">
                  <a:pos x="25" y="72"/>
                </a:cxn>
                <a:cxn ang="0">
                  <a:pos x="25" y="85"/>
                </a:cxn>
                <a:cxn ang="0">
                  <a:pos x="37" y="72"/>
                </a:cxn>
                <a:cxn ang="0">
                  <a:pos x="25" y="85"/>
                </a:cxn>
                <a:cxn ang="0">
                  <a:pos x="49" y="72"/>
                </a:cxn>
                <a:cxn ang="0">
                  <a:pos x="49" y="72"/>
                </a:cxn>
                <a:cxn ang="0">
                  <a:pos x="61" y="72"/>
                </a:cxn>
                <a:cxn ang="0">
                  <a:pos x="61" y="72"/>
                </a:cxn>
                <a:cxn ang="0">
                  <a:pos x="73" y="60"/>
                </a:cxn>
                <a:cxn ang="0">
                  <a:pos x="85" y="72"/>
                </a:cxn>
                <a:cxn ang="0">
                  <a:pos x="97" y="60"/>
                </a:cxn>
                <a:cxn ang="0">
                  <a:pos x="109" y="60"/>
                </a:cxn>
                <a:cxn ang="0">
                  <a:pos x="109" y="36"/>
                </a:cxn>
                <a:cxn ang="0">
                  <a:pos x="121" y="36"/>
                </a:cxn>
                <a:cxn ang="0">
                  <a:pos x="121" y="24"/>
                </a:cxn>
                <a:cxn ang="0">
                  <a:pos x="133" y="12"/>
                </a:cxn>
                <a:cxn ang="0">
                  <a:pos x="97" y="24"/>
                </a:cxn>
                <a:cxn ang="0">
                  <a:pos x="121" y="12"/>
                </a:cxn>
                <a:cxn ang="0">
                  <a:pos x="133" y="0"/>
                </a:cxn>
              </a:cxnLst>
              <a:rect l="0" t="0" r="r" b="b"/>
              <a:pathLst>
                <a:path w="133" h="85">
                  <a:moveTo>
                    <a:pt x="133" y="0"/>
                  </a:moveTo>
                  <a:lnTo>
                    <a:pt x="109" y="12"/>
                  </a:lnTo>
                  <a:lnTo>
                    <a:pt x="109" y="0"/>
                  </a:lnTo>
                  <a:lnTo>
                    <a:pt x="97" y="12"/>
                  </a:lnTo>
                  <a:lnTo>
                    <a:pt x="85" y="12"/>
                  </a:lnTo>
                  <a:lnTo>
                    <a:pt x="85" y="12"/>
                  </a:lnTo>
                  <a:lnTo>
                    <a:pt x="85" y="0"/>
                  </a:lnTo>
                  <a:lnTo>
                    <a:pt x="61" y="12"/>
                  </a:lnTo>
                  <a:lnTo>
                    <a:pt x="61" y="0"/>
                  </a:lnTo>
                  <a:lnTo>
                    <a:pt x="37" y="12"/>
                  </a:lnTo>
                  <a:lnTo>
                    <a:pt x="37" y="12"/>
                  </a:lnTo>
                  <a:lnTo>
                    <a:pt x="25" y="12"/>
                  </a:lnTo>
                  <a:lnTo>
                    <a:pt x="25" y="24"/>
                  </a:lnTo>
                  <a:lnTo>
                    <a:pt x="37" y="24"/>
                  </a:lnTo>
                  <a:lnTo>
                    <a:pt x="12" y="36"/>
                  </a:lnTo>
                  <a:lnTo>
                    <a:pt x="25" y="36"/>
                  </a:lnTo>
                  <a:lnTo>
                    <a:pt x="0" y="48"/>
                  </a:lnTo>
                  <a:lnTo>
                    <a:pt x="12" y="48"/>
                  </a:lnTo>
                  <a:lnTo>
                    <a:pt x="25" y="60"/>
                  </a:lnTo>
                  <a:lnTo>
                    <a:pt x="0" y="60"/>
                  </a:lnTo>
                  <a:lnTo>
                    <a:pt x="37" y="60"/>
                  </a:lnTo>
                  <a:lnTo>
                    <a:pt x="0" y="72"/>
                  </a:lnTo>
                  <a:lnTo>
                    <a:pt x="25" y="72"/>
                  </a:lnTo>
                  <a:lnTo>
                    <a:pt x="25" y="85"/>
                  </a:lnTo>
                  <a:lnTo>
                    <a:pt x="37" y="72"/>
                  </a:lnTo>
                  <a:lnTo>
                    <a:pt x="25" y="85"/>
                  </a:lnTo>
                  <a:lnTo>
                    <a:pt x="49" y="72"/>
                  </a:lnTo>
                  <a:lnTo>
                    <a:pt x="49" y="72"/>
                  </a:lnTo>
                  <a:lnTo>
                    <a:pt x="61" y="72"/>
                  </a:lnTo>
                  <a:lnTo>
                    <a:pt x="61" y="72"/>
                  </a:lnTo>
                  <a:lnTo>
                    <a:pt x="73" y="60"/>
                  </a:lnTo>
                  <a:lnTo>
                    <a:pt x="85" y="72"/>
                  </a:lnTo>
                  <a:lnTo>
                    <a:pt x="97" y="60"/>
                  </a:lnTo>
                  <a:lnTo>
                    <a:pt x="109" y="60"/>
                  </a:lnTo>
                  <a:lnTo>
                    <a:pt x="109" y="36"/>
                  </a:lnTo>
                  <a:lnTo>
                    <a:pt x="121" y="36"/>
                  </a:lnTo>
                  <a:lnTo>
                    <a:pt x="121" y="24"/>
                  </a:lnTo>
                  <a:lnTo>
                    <a:pt x="133" y="12"/>
                  </a:lnTo>
                  <a:lnTo>
                    <a:pt x="97" y="24"/>
                  </a:lnTo>
                  <a:lnTo>
                    <a:pt x="121" y="12"/>
                  </a:lnTo>
                  <a:lnTo>
                    <a:pt x="13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4" name="Freeform 52">
              <a:extLst>
                <a:ext uri="{FF2B5EF4-FFF2-40B4-BE49-F238E27FC236}">
                  <a16:creationId xmlns:a16="http://schemas.microsoft.com/office/drawing/2014/main" id="{C40E0384-CDB0-1444-B07B-56F83590E787}"/>
                </a:ext>
              </a:extLst>
            </p:cNvPr>
            <p:cNvSpPr>
              <a:spLocks/>
            </p:cNvSpPr>
            <p:nvPr/>
          </p:nvSpPr>
          <p:spPr bwMode="auto">
            <a:xfrm>
              <a:off x="1842179" y="1521864"/>
              <a:ext cx="126682" cy="39439"/>
            </a:xfrm>
            <a:custGeom>
              <a:avLst/>
              <a:gdLst/>
              <a:ahLst/>
              <a:cxnLst>
                <a:cxn ang="0">
                  <a:pos x="84" y="13"/>
                </a:cxn>
                <a:cxn ang="0">
                  <a:pos x="84" y="0"/>
                </a:cxn>
                <a:cxn ang="0">
                  <a:pos x="60" y="13"/>
                </a:cxn>
                <a:cxn ang="0">
                  <a:pos x="60" y="0"/>
                </a:cxn>
                <a:cxn ang="0">
                  <a:pos x="48" y="13"/>
                </a:cxn>
                <a:cxn ang="0">
                  <a:pos x="48" y="0"/>
                </a:cxn>
                <a:cxn ang="0">
                  <a:pos x="24" y="13"/>
                </a:cxn>
                <a:cxn ang="0">
                  <a:pos x="24" y="0"/>
                </a:cxn>
                <a:cxn ang="0">
                  <a:pos x="12" y="13"/>
                </a:cxn>
                <a:cxn ang="0">
                  <a:pos x="12" y="0"/>
                </a:cxn>
                <a:cxn ang="0">
                  <a:pos x="0" y="13"/>
                </a:cxn>
                <a:cxn ang="0">
                  <a:pos x="12" y="13"/>
                </a:cxn>
                <a:cxn ang="0">
                  <a:pos x="0" y="25"/>
                </a:cxn>
                <a:cxn ang="0">
                  <a:pos x="24" y="25"/>
                </a:cxn>
                <a:cxn ang="0">
                  <a:pos x="0" y="37"/>
                </a:cxn>
                <a:cxn ang="0">
                  <a:pos x="24" y="25"/>
                </a:cxn>
                <a:cxn ang="0">
                  <a:pos x="24" y="37"/>
                </a:cxn>
                <a:cxn ang="0">
                  <a:pos x="36" y="25"/>
                </a:cxn>
                <a:cxn ang="0">
                  <a:pos x="36" y="37"/>
                </a:cxn>
                <a:cxn ang="0">
                  <a:pos x="60" y="25"/>
                </a:cxn>
                <a:cxn ang="0">
                  <a:pos x="60" y="37"/>
                </a:cxn>
                <a:cxn ang="0">
                  <a:pos x="72" y="25"/>
                </a:cxn>
                <a:cxn ang="0">
                  <a:pos x="72" y="37"/>
                </a:cxn>
                <a:cxn ang="0">
                  <a:pos x="84" y="25"/>
                </a:cxn>
                <a:cxn ang="0">
                  <a:pos x="108" y="25"/>
                </a:cxn>
                <a:cxn ang="0">
                  <a:pos x="108" y="0"/>
                </a:cxn>
                <a:cxn ang="0">
                  <a:pos x="84" y="13"/>
                </a:cxn>
                <a:cxn ang="0">
                  <a:pos x="96" y="0"/>
                </a:cxn>
                <a:cxn ang="0">
                  <a:pos x="84" y="13"/>
                </a:cxn>
              </a:cxnLst>
              <a:rect l="0" t="0" r="r" b="b"/>
              <a:pathLst>
                <a:path w="108" h="37">
                  <a:moveTo>
                    <a:pt x="84" y="13"/>
                  </a:moveTo>
                  <a:lnTo>
                    <a:pt x="84" y="0"/>
                  </a:lnTo>
                  <a:lnTo>
                    <a:pt x="60" y="13"/>
                  </a:lnTo>
                  <a:lnTo>
                    <a:pt x="60" y="0"/>
                  </a:lnTo>
                  <a:lnTo>
                    <a:pt x="48" y="13"/>
                  </a:lnTo>
                  <a:lnTo>
                    <a:pt x="48" y="0"/>
                  </a:lnTo>
                  <a:lnTo>
                    <a:pt x="24" y="13"/>
                  </a:lnTo>
                  <a:lnTo>
                    <a:pt x="24" y="0"/>
                  </a:lnTo>
                  <a:lnTo>
                    <a:pt x="12" y="13"/>
                  </a:lnTo>
                  <a:lnTo>
                    <a:pt x="12" y="0"/>
                  </a:lnTo>
                  <a:lnTo>
                    <a:pt x="0" y="13"/>
                  </a:lnTo>
                  <a:lnTo>
                    <a:pt x="12" y="13"/>
                  </a:lnTo>
                  <a:lnTo>
                    <a:pt x="0" y="25"/>
                  </a:lnTo>
                  <a:lnTo>
                    <a:pt x="24" y="25"/>
                  </a:lnTo>
                  <a:lnTo>
                    <a:pt x="0" y="37"/>
                  </a:lnTo>
                  <a:lnTo>
                    <a:pt x="24" y="25"/>
                  </a:lnTo>
                  <a:lnTo>
                    <a:pt x="24" y="37"/>
                  </a:lnTo>
                  <a:lnTo>
                    <a:pt x="36" y="25"/>
                  </a:lnTo>
                  <a:lnTo>
                    <a:pt x="36" y="37"/>
                  </a:lnTo>
                  <a:lnTo>
                    <a:pt x="60" y="25"/>
                  </a:lnTo>
                  <a:lnTo>
                    <a:pt x="60" y="37"/>
                  </a:lnTo>
                  <a:lnTo>
                    <a:pt x="72" y="25"/>
                  </a:lnTo>
                  <a:lnTo>
                    <a:pt x="72" y="37"/>
                  </a:lnTo>
                  <a:lnTo>
                    <a:pt x="84" y="25"/>
                  </a:lnTo>
                  <a:lnTo>
                    <a:pt x="108" y="25"/>
                  </a:lnTo>
                  <a:lnTo>
                    <a:pt x="108" y="0"/>
                  </a:lnTo>
                  <a:lnTo>
                    <a:pt x="84" y="13"/>
                  </a:lnTo>
                  <a:lnTo>
                    <a:pt x="96" y="0"/>
                  </a:lnTo>
                  <a:lnTo>
                    <a:pt x="84"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5" name="Freeform 53">
              <a:extLst>
                <a:ext uri="{FF2B5EF4-FFF2-40B4-BE49-F238E27FC236}">
                  <a16:creationId xmlns:a16="http://schemas.microsoft.com/office/drawing/2014/main" id="{EF6AEF78-8CD4-F340-85AC-39FFE7605A66}"/>
                </a:ext>
              </a:extLst>
            </p:cNvPr>
            <p:cNvSpPr>
              <a:spLocks/>
            </p:cNvSpPr>
            <p:nvPr/>
          </p:nvSpPr>
          <p:spPr bwMode="auto">
            <a:xfrm>
              <a:off x="1870860" y="1561356"/>
              <a:ext cx="127877" cy="53780"/>
            </a:xfrm>
            <a:custGeom>
              <a:avLst/>
              <a:gdLst/>
              <a:ahLst/>
              <a:cxnLst>
                <a:cxn ang="0">
                  <a:pos x="72" y="0"/>
                </a:cxn>
                <a:cxn ang="0">
                  <a:pos x="96" y="12"/>
                </a:cxn>
                <a:cxn ang="0">
                  <a:pos x="109" y="24"/>
                </a:cxn>
                <a:cxn ang="0">
                  <a:pos x="109" y="36"/>
                </a:cxn>
                <a:cxn ang="0">
                  <a:pos x="109" y="48"/>
                </a:cxn>
                <a:cxn ang="0">
                  <a:pos x="96" y="36"/>
                </a:cxn>
                <a:cxn ang="0">
                  <a:pos x="96" y="48"/>
                </a:cxn>
                <a:cxn ang="0">
                  <a:pos x="84" y="36"/>
                </a:cxn>
                <a:cxn ang="0">
                  <a:pos x="84" y="48"/>
                </a:cxn>
                <a:cxn ang="0">
                  <a:pos x="60" y="36"/>
                </a:cxn>
                <a:cxn ang="0">
                  <a:pos x="60" y="48"/>
                </a:cxn>
                <a:cxn ang="0">
                  <a:pos x="48" y="24"/>
                </a:cxn>
                <a:cxn ang="0">
                  <a:pos x="36" y="48"/>
                </a:cxn>
                <a:cxn ang="0">
                  <a:pos x="36" y="36"/>
                </a:cxn>
                <a:cxn ang="0">
                  <a:pos x="12" y="48"/>
                </a:cxn>
                <a:cxn ang="0">
                  <a:pos x="12" y="24"/>
                </a:cxn>
                <a:cxn ang="0">
                  <a:pos x="0" y="36"/>
                </a:cxn>
                <a:cxn ang="0">
                  <a:pos x="12" y="12"/>
                </a:cxn>
                <a:cxn ang="0">
                  <a:pos x="24" y="12"/>
                </a:cxn>
                <a:cxn ang="0">
                  <a:pos x="48" y="0"/>
                </a:cxn>
                <a:cxn ang="0">
                  <a:pos x="60" y="0"/>
                </a:cxn>
                <a:cxn ang="0">
                  <a:pos x="72" y="0"/>
                </a:cxn>
              </a:cxnLst>
              <a:rect l="0" t="0" r="r" b="b"/>
              <a:pathLst>
                <a:path w="109" h="48">
                  <a:moveTo>
                    <a:pt x="72" y="0"/>
                  </a:moveTo>
                  <a:lnTo>
                    <a:pt x="96" y="12"/>
                  </a:lnTo>
                  <a:lnTo>
                    <a:pt x="109" y="24"/>
                  </a:lnTo>
                  <a:lnTo>
                    <a:pt x="109" y="36"/>
                  </a:lnTo>
                  <a:lnTo>
                    <a:pt x="109" y="48"/>
                  </a:lnTo>
                  <a:lnTo>
                    <a:pt x="96" y="36"/>
                  </a:lnTo>
                  <a:lnTo>
                    <a:pt x="96" y="48"/>
                  </a:lnTo>
                  <a:lnTo>
                    <a:pt x="84" y="36"/>
                  </a:lnTo>
                  <a:lnTo>
                    <a:pt x="84" y="48"/>
                  </a:lnTo>
                  <a:lnTo>
                    <a:pt x="60" y="36"/>
                  </a:lnTo>
                  <a:lnTo>
                    <a:pt x="60" y="48"/>
                  </a:lnTo>
                  <a:lnTo>
                    <a:pt x="48" y="24"/>
                  </a:lnTo>
                  <a:lnTo>
                    <a:pt x="36" y="48"/>
                  </a:lnTo>
                  <a:lnTo>
                    <a:pt x="36" y="36"/>
                  </a:lnTo>
                  <a:lnTo>
                    <a:pt x="12" y="48"/>
                  </a:lnTo>
                  <a:lnTo>
                    <a:pt x="12" y="24"/>
                  </a:lnTo>
                  <a:lnTo>
                    <a:pt x="0" y="36"/>
                  </a:lnTo>
                  <a:lnTo>
                    <a:pt x="12" y="12"/>
                  </a:lnTo>
                  <a:lnTo>
                    <a:pt x="24" y="12"/>
                  </a:lnTo>
                  <a:lnTo>
                    <a:pt x="48" y="0"/>
                  </a:lnTo>
                  <a:lnTo>
                    <a:pt x="60" y="0"/>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6" name="Freeform 54">
              <a:extLst>
                <a:ext uri="{FF2B5EF4-FFF2-40B4-BE49-F238E27FC236}">
                  <a16:creationId xmlns:a16="http://schemas.microsoft.com/office/drawing/2014/main" id="{023DCDA3-FD30-6340-A584-3D90F0CFB6C4}"/>
                </a:ext>
              </a:extLst>
            </p:cNvPr>
            <p:cNvSpPr>
              <a:spLocks/>
            </p:cNvSpPr>
            <p:nvPr/>
          </p:nvSpPr>
          <p:spPr bwMode="auto">
            <a:xfrm>
              <a:off x="1842175" y="1469279"/>
              <a:ext cx="86048" cy="38244"/>
            </a:xfrm>
            <a:custGeom>
              <a:avLst/>
              <a:gdLst/>
              <a:ahLst/>
              <a:cxnLst>
                <a:cxn ang="0">
                  <a:pos x="12" y="12"/>
                </a:cxn>
                <a:cxn ang="0">
                  <a:pos x="24" y="12"/>
                </a:cxn>
                <a:cxn ang="0">
                  <a:pos x="36" y="12"/>
                </a:cxn>
                <a:cxn ang="0">
                  <a:pos x="48" y="12"/>
                </a:cxn>
                <a:cxn ang="0">
                  <a:pos x="48" y="12"/>
                </a:cxn>
                <a:cxn ang="0">
                  <a:pos x="60" y="0"/>
                </a:cxn>
                <a:cxn ang="0">
                  <a:pos x="60" y="0"/>
                </a:cxn>
                <a:cxn ang="0">
                  <a:pos x="72" y="0"/>
                </a:cxn>
                <a:cxn ang="0">
                  <a:pos x="72" y="12"/>
                </a:cxn>
                <a:cxn ang="0">
                  <a:pos x="60" y="24"/>
                </a:cxn>
                <a:cxn ang="0">
                  <a:pos x="48" y="36"/>
                </a:cxn>
                <a:cxn ang="0">
                  <a:pos x="36" y="36"/>
                </a:cxn>
                <a:cxn ang="0">
                  <a:pos x="36" y="24"/>
                </a:cxn>
                <a:cxn ang="0">
                  <a:pos x="24" y="36"/>
                </a:cxn>
                <a:cxn ang="0">
                  <a:pos x="24" y="24"/>
                </a:cxn>
                <a:cxn ang="0">
                  <a:pos x="0" y="24"/>
                </a:cxn>
                <a:cxn ang="0">
                  <a:pos x="0" y="24"/>
                </a:cxn>
                <a:cxn ang="0">
                  <a:pos x="0" y="24"/>
                </a:cxn>
                <a:cxn ang="0">
                  <a:pos x="12" y="24"/>
                </a:cxn>
                <a:cxn ang="0">
                  <a:pos x="0" y="24"/>
                </a:cxn>
                <a:cxn ang="0">
                  <a:pos x="0" y="24"/>
                </a:cxn>
                <a:cxn ang="0">
                  <a:pos x="0" y="24"/>
                </a:cxn>
                <a:cxn ang="0">
                  <a:pos x="0" y="24"/>
                </a:cxn>
                <a:cxn ang="0">
                  <a:pos x="0" y="12"/>
                </a:cxn>
                <a:cxn ang="0">
                  <a:pos x="0" y="0"/>
                </a:cxn>
                <a:cxn ang="0">
                  <a:pos x="12" y="12"/>
                </a:cxn>
              </a:cxnLst>
              <a:rect l="0" t="0" r="r" b="b"/>
              <a:pathLst>
                <a:path w="72" h="36">
                  <a:moveTo>
                    <a:pt x="12" y="12"/>
                  </a:moveTo>
                  <a:lnTo>
                    <a:pt x="24" y="12"/>
                  </a:lnTo>
                  <a:lnTo>
                    <a:pt x="36" y="12"/>
                  </a:lnTo>
                  <a:lnTo>
                    <a:pt x="48" y="12"/>
                  </a:lnTo>
                  <a:lnTo>
                    <a:pt x="48" y="12"/>
                  </a:lnTo>
                  <a:lnTo>
                    <a:pt x="60" y="0"/>
                  </a:lnTo>
                  <a:lnTo>
                    <a:pt x="60" y="0"/>
                  </a:lnTo>
                  <a:lnTo>
                    <a:pt x="72" y="0"/>
                  </a:lnTo>
                  <a:lnTo>
                    <a:pt x="72" y="12"/>
                  </a:lnTo>
                  <a:lnTo>
                    <a:pt x="60" y="24"/>
                  </a:lnTo>
                  <a:lnTo>
                    <a:pt x="48" y="36"/>
                  </a:lnTo>
                  <a:lnTo>
                    <a:pt x="36" y="36"/>
                  </a:lnTo>
                  <a:lnTo>
                    <a:pt x="36" y="24"/>
                  </a:lnTo>
                  <a:lnTo>
                    <a:pt x="24" y="36"/>
                  </a:lnTo>
                  <a:lnTo>
                    <a:pt x="24" y="24"/>
                  </a:lnTo>
                  <a:lnTo>
                    <a:pt x="0" y="24"/>
                  </a:lnTo>
                  <a:lnTo>
                    <a:pt x="0" y="24"/>
                  </a:lnTo>
                  <a:lnTo>
                    <a:pt x="0" y="24"/>
                  </a:lnTo>
                  <a:lnTo>
                    <a:pt x="12" y="24"/>
                  </a:lnTo>
                  <a:lnTo>
                    <a:pt x="0" y="24"/>
                  </a:lnTo>
                  <a:lnTo>
                    <a:pt x="0" y="24"/>
                  </a:lnTo>
                  <a:lnTo>
                    <a:pt x="0" y="24"/>
                  </a:lnTo>
                  <a:lnTo>
                    <a:pt x="0" y="24"/>
                  </a:lnTo>
                  <a:lnTo>
                    <a:pt x="0" y="12"/>
                  </a:lnTo>
                  <a:lnTo>
                    <a:pt x="0" y="0"/>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7" name="Freeform 55">
              <a:extLst>
                <a:ext uri="{FF2B5EF4-FFF2-40B4-BE49-F238E27FC236}">
                  <a16:creationId xmlns:a16="http://schemas.microsoft.com/office/drawing/2014/main" id="{056BEBEF-03EB-8645-B47A-D40B45937950}"/>
                </a:ext>
              </a:extLst>
            </p:cNvPr>
            <p:cNvSpPr>
              <a:spLocks/>
            </p:cNvSpPr>
            <p:nvPr/>
          </p:nvSpPr>
          <p:spPr bwMode="auto">
            <a:xfrm>
              <a:off x="1856543" y="1362966"/>
              <a:ext cx="56171" cy="40634"/>
            </a:xfrm>
            <a:custGeom>
              <a:avLst/>
              <a:gdLst/>
              <a:ahLst/>
              <a:cxnLst>
                <a:cxn ang="0">
                  <a:pos x="48" y="0"/>
                </a:cxn>
                <a:cxn ang="0">
                  <a:pos x="36" y="12"/>
                </a:cxn>
                <a:cxn ang="0">
                  <a:pos x="36" y="0"/>
                </a:cxn>
                <a:cxn ang="0">
                  <a:pos x="24" y="12"/>
                </a:cxn>
                <a:cxn ang="0">
                  <a:pos x="24" y="0"/>
                </a:cxn>
                <a:cxn ang="0">
                  <a:pos x="24" y="12"/>
                </a:cxn>
                <a:cxn ang="0">
                  <a:pos x="24" y="12"/>
                </a:cxn>
                <a:cxn ang="0">
                  <a:pos x="12" y="25"/>
                </a:cxn>
                <a:cxn ang="0">
                  <a:pos x="12" y="12"/>
                </a:cxn>
                <a:cxn ang="0">
                  <a:pos x="0" y="25"/>
                </a:cxn>
                <a:cxn ang="0">
                  <a:pos x="0" y="37"/>
                </a:cxn>
                <a:cxn ang="0">
                  <a:pos x="12" y="25"/>
                </a:cxn>
                <a:cxn ang="0">
                  <a:pos x="12" y="25"/>
                </a:cxn>
                <a:cxn ang="0">
                  <a:pos x="12" y="37"/>
                </a:cxn>
                <a:cxn ang="0">
                  <a:pos x="24" y="37"/>
                </a:cxn>
                <a:cxn ang="0">
                  <a:pos x="24" y="37"/>
                </a:cxn>
                <a:cxn ang="0">
                  <a:pos x="36" y="25"/>
                </a:cxn>
                <a:cxn ang="0">
                  <a:pos x="36" y="37"/>
                </a:cxn>
                <a:cxn ang="0">
                  <a:pos x="36" y="12"/>
                </a:cxn>
                <a:cxn ang="0">
                  <a:pos x="48" y="25"/>
                </a:cxn>
                <a:cxn ang="0">
                  <a:pos x="48" y="12"/>
                </a:cxn>
                <a:cxn ang="0">
                  <a:pos x="48" y="12"/>
                </a:cxn>
                <a:cxn ang="0">
                  <a:pos x="48" y="0"/>
                </a:cxn>
              </a:cxnLst>
              <a:rect l="0" t="0" r="r" b="b"/>
              <a:pathLst>
                <a:path w="48" h="37">
                  <a:moveTo>
                    <a:pt x="48" y="0"/>
                  </a:moveTo>
                  <a:lnTo>
                    <a:pt x="36" y="12"/>
                  </a:lnTo>
                  <a:lnTo>
                    <a:pt x="36" y="0"/>
                  </a:lnTo>
                  <a:lnTo>
                    <a:pt x="24" y="12"/>
                  </a:lnTo>
                  <a:lnTo>
                    <a:pt x="24" y="0"/>
                  </a:lnTo>
                  <a:lnTo>
                    <a:pt x="24" y="12"/>
                  </a:lnTo>
                  <a:lnTo>
                    <a:pt x="24" y="12"/>
                  </a:lnTo>
                  <a:lnTo>
                    <a:pt x="12" y="25"/>
                  </a:lnTo>
                  <a:lnTo>
                    <a:pt x="12" y="12"/>
                  </a:lnTo>
                  <a:lnTo>
                    <a:pt x="0" y="25"/>
                  </a:lnTo>
                  <a:lnTo>
                    <a:pt x="0" y="37"/>
                  </a:lnTo>
                  <a:lnTo>
                    <a:pt x="12" y="25"/>
                  </a:lnTo>
                  <a:lnTo>
                    <a:pt x="12" y="25"/>
                  </a:lnTo>
                  <a:lnTo>
                    <a:pt x="12" y="37"/>
                  </a:lnTo>
                  <a:lnTo>
                    <a:pt x="24" y="37"/>
                  </a:lnTo>
                  <a:lnTo>
                    <a:pt x="24" y="37"/>
                  </a:lnTo>
                  <a:lnTo>
                    <a:pt x="36" y="25"/>
                  </a:lnTo>
                  <a:lnTo>
                    <a:pt x="36" y="37"/>
                  </a:lnTo>
                  <a:lnTo>
                    <a:pt x="36" y="12"/>
                  </a:lnTo>
                  <a:lnTo>
                    <a:pt x="48" y="25"/>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8" name="Freeform 56">
              <a:extLst>
                <a:ext uri="{FF2B5EF4-FFF2-40B4-BE49-F238E27FC236}">
                  <a16:creationId xmlns:a16="http://schemas.microsoft.com/office/drawing/2014/main" id="{5A37C2D2-6F17-2442-BEF6-F0DCACA49386}"/>
                </a:ext>
              </a:extLst>
            </p:cNvPr>
            <p:cNvSpPr>
              <a:spLocks/>
            </p:cNvSpPr>
            <p:nvPr/>
          </p:nvSpPr>
          <p:spPr bwMode="auto">
            <a:xfrm>
              <a:off x="1870884" y="1403548"/>
              <a:ext cx="41829" cy="13146"/>
            </a:xfrm>
            <a:custGeom>
              <a:avLst/>
              <a:gdLst/>
              <a:ahLst/>
              <a:cxnLst>
                <a:cxn ang="0">
                  <a:pos x="36" y="0"/>
                </a:cxn>
                <a:cxn ang="0">
                  <a:pos x="24" y="12"/>
                </a:cxn>
                <a:cxn ang="0">
                  <a:pos x="12" y="12"/>
                </a:cxn>
                <a:cxn ang="0">
                  <a:pos x="0" y="12"/>
                </a:cxn>
                <a:cxn ang="0">
                  <a:pos x="0" y="12"/>
                </a:cxn>
                <a:cxn ang="0">
                  <a:pos x="0" y="12"/>
                </a:cxn>
                <a:cxn ang="0">
                  <a:pos x="0" y="12"/>
                </a:cxn>
                <a:cxn ang="0">
                  <a:pos x="12" y="12"/>
                </a:cxn>
                <a:cxn ang="0">
                  <a:pos x="12" y="12"/>
                </a:cxn>
                <a:cxn ang="0">
                  <a:pos x="24" y="12"/>
                </a:cxn>
                <a:cxn ang="0">
                  <a:pos x="36" y="12"/>
                </a:cxn>
                <a:cxn ang="0">
                  <a:pos x="36" y="12"/>
                </a:cxn>
                <a:cxn ang="0">
                  <a:pos x="36" y="12"/>
                </a:cxn>
                <a:cxn ang="0">
                  <a:pos x="36" y="12"/>
                </a:cxn>
                <a:cxn ang="0">
                  <a:pos x="36" y="12"/>
                </a:cxn>
                <a:cxn ang="0">
                  <a:pos x="36" y="0"/>
                </a:cxn>
              </a:cxnLst>
              <a:rect l="0" t="0" r="r" b="b"/>
              <a:pathLst>
                <a:path w="36" h="12">
                  <a:moveTo>
                    <a:pt x="36" y="0"/>
                  </a:moveTo>
                  <a:lnTo>
                    <a:pt x="24" y="12"/>
                  </a:lnTo>
                  <a:lnTo>
                    <a:pt x="12" y="12"/>
                  </a:lnTo>
                  <a:lnTo>
                    <a:pt x="0" y="12"/>
                  </a:lnTo>
                  <a:lnTo>
                    <a:pt x="0" y="12"/>
                  </a:lnTo>
                  <a:lnTo>
                    <a:pt x="0" y="12"/>
                  </a:lnTo>
                  <a:lnTo>
                    <a:pt x="0" y="12"/>
                  </a:lnTo>
                  <a:lnTo>
                    <a:pt x="12" y="12"/>
                  </a:lnTo>
                  <a:lnTo>
                    <a:pt x="12" y="12"/>
                  </a:lnTo>
                  <a:lnTo>
                    <a:pt x="24" y="12"/>
                  </a:lnTo>
                  <a:lnTo>
                    <a:pt x="36" y="12"/>
                  </a:lnTo>
                  <a:lnTo>
                    <a:pt x="36" y="12"/>
                  </a:lnTo>
                  <a:lnTo>
                    <a:pt x="36" y="12"/>
                  </a:lnTo>
                  <a:lnTo>
                    <a:pt x="36" y="12"/>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9" name="Freeform 57">
              <a:extLst>
                <a:ext uri="{FF2B5EF4-FFF2-40B4-BE49-F238E27FC236}">
                  <a16:creationId xmlns:a16="http://schemas.microsoft.com/office/drawing/2014/main" id="{E6A8A00B-E316-774D-BCB3-250A79B9FB08}"/>
                </a:ext>
              </a:extLst>
            </p:cNvPr>
            <p:cNvSpPr>
              <a:spLocks/>
            </p:cNvSpPr>
            <p:nvPr/>
          </p:nvSpPr>
          <p:spPr bwMode="auto">
            <a:xfrm>
              <a:off x="1856543" y="1428698"/>
              <a:ext cx="56171" cy="27488"/>
            </a:xfrm>
            <a:custGeom>
              <a:avLst/>
              <a:gdLst/>
              <a:ahLst/>
              <a:cxnLst>
                <a:cxn ang="0">
                  <a:pos x="0" y="0"/>
                </a:cxn>
                <a:cxn ang="0">
                  <a:pos x="12" y="0"/>
                </a:cxn>
                <a:cxn ang="0">
                  <a:pos x="24" y="12"/>
                </a:cxn>
                <a:cxn ang="0">
                  <a:pos x="24" y="12"/>
                </a:cxn>
                <a:cxn ang="0">
                  <a:pos x="36" y="0"/>
                </a:cxn>
                <a:cxn ang="0">
                  <a:pos x="48" y="0"/>
                </a:cxn>
                <a:cxn ang="0">
                  <a:pos x="48" y="0"/>
                </a:cxn>
                <a:cxn ang="0">
                  <a:pos x="48" y="0"/>
                </a:cxn>
                <a:cxn ang="0">
                  <a:pos x="48" y="12"/>
                </a:cxn>
                <a:cxn ang="0">
                  <a:pos x="48" y="12"/>
                </a:cxn>
                <a:cxn ang="0">
                  <a:pos x="36" y="12"/>
                </a:cxn>
                <a:cxn ang="0">
                  <a:pos x="36" y="24"/>
                </a:cxn>
                <a:cxn ang="0">
                  <a:pos x="12" y="24"/>
                </a:cxn>
                <a:cxn ang="0">
                  <a:pos x="12" y="24"/>
                </a:cxn>
                <a:cxn ang="0">
                  <a:pos x="0" y="12"/>
                </a:cxn>
                <a:cxn ang="0">
                  <a:pos x="12" y="12"/>
                </a:cxn>
                <a:cxn ang="0">
                  <a:pos x="0" y="12"/>
                </a:cxn>
                <a:cxn ang="0">
                  <a:pos x="0" y="12"/>
                </a:cxn>
                <a:cxn ang="0">
                  <a:pos x="0" y="12"/>
                </a:cxn>
                <a:cxn ang="0">
                  <a:pos x="0" y="0"/>
                </a:cxn>
              </a:cxnLst>
              <a:rect l="0" t="0" r="r" b="b"/>
              <a:pathLst>
                <a:path w="48" h="24">
                  <a:moveTo>
                    <a:pt x="0" y="0"/>
                  </a:moveTo>
                  <a:lnTo>
                    <a:pt x="12" y="0"/>
                  </a:lnTo>
                  <a:lnTo>
                    <a:pt x="24" y="12"/>
                  </a:lnTo>
                  <a:lnTo>
                    <a:pt x="24" y="12"/>
                  </a:lnTo>
                  <a:lnTo>
                    <a:pt x="36" y="0"/>
                  </a:lnTo>
                  <a:lnTo>
                    <a:pt x="48" y="0"/>
                  </a:lnTo>
                  <a:lnTo>
                    <a:pt x="48" y="0"/>
                  </a:lnTo>
                  <a:lnTo>
                    <a:pt x="48" y="0"/>
                  </a:lnTo>
                  <a:lnTo>
                    <a:pt x="48" y="12"/>
                  </a:lnTo>
                  <a:lnTo>
                    <a:pt x="48" y="12"/>
                  </a:lnTo>
                  <a:lnTo>
                    <a:pt x="36" y="12"/>
                  </a:lnTo>
                  <a:lnTo>
                    <a:pt x="36" y="24"/>
                  </a:lnTo>
                  <a:lnTo>
                    <a:pt x="12" y="24"/>
                  </a:lnTo>
                  <a:lnTo>
                    <a:pt x="12" y="24"/>
                  </a:lnTo>
                  <a:lnTo>
                    <a:pt x="0"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0" name="Freeform 58">
              <a:extLst>
                <a:ext uri="{FF2B5EF4-FFF2-40B4-BE49-F238E27FC236}">
                  <a16:creationId xmlns:a16="http://schemas.microsoft.com/office/drawing/2014/main" id="{80FA0AAC-302A-5A42-8DAB-6082835D88C9}"/>
                </a:ext>
              </a:extLst>
            </p:cNvPr>
            <p:cNvSpPr>
              <a:spLocks/>
            </p:cNvSpPr>
            <p:nvPr/>
          </p:nvSpPr>
          <p:spPr bwMode="auto">
            <a:xfrm>
              <a:off x="1867273" y="1323528"/>
              <a:ext cx="32268" cy="51390"/>
            </a:xfrm>
            <a:custGeom>
              <a:avLst/>
              <a:gdLst/>
              <a:ahLst/>
              <a:cxnLst>
                <a:cxn ang="0">
                  <a:pos x="12" y="12"/>
                </a:cxn>
                <a:cxn ang="0">
                  <a:pos x="12" y="12"/>
                </a:cxn>
                <a:cxn ang="0">
                  <a:pos x="12" y="0"/>
                </a:cxn>
                <a:cxn ang="0">
                  <a:pos x="12" y="24"/>
                </a:cxn>
                <a:cxn ang="0">
                  <a:pos x="12" y="24"/>
                </a:cxn>
                <a:cxn ang="0">
                  <a:pos x="0" y="24"/>
                </a:cxn>
                <a:cxn ang="0">
                  <a:pos x="12" y="24"/>
                </a:cxn>
                <a:cxn ang="0">
                  <a:pos x="0" y="36"/>
                </a:cxn>
                <a:cxn ang="0">
                  <a:pos x="0" y="48"/>
                </a:cxn>
                <a:cxn ang="0">
                  <a:pos x="12" y="36"/>
                </a:cxn>
                <a:cxn ang="0">
                  <a:pos x="12" y="36"/>
                </a:cxn>
                <a:cxn ang="0">
                  <a:pos x="12" y="24"/>
                </a:cxn>
                <a:cxn ang="0">
                  <a:pos x="24" y="36"/>
                </a:cxn>
                <a:cxn ang="0">
                  <a:pos x="12" y="24"/>
                </a:cxn>
                <a:cxn ang="0">
                  <a:pos x="12" y="24"/>
                </a:cxn>
                <a:cxn ang="0">
                  <a:pos x="24" y="24"/>
                </a:cxn>
                <a:cxn ang="0">
                  <a:pos x="12" y="12"/>
                </a:cxn>
              </a:cxnLst>
              <a:rect l="0" t="0" r="r" b="b"/>
              <a:pathLst>
                <a:path w="24" h="48">
                  <a:moveTo>
                    <a:pt x="12" y="12"/>
                  </a:moveTo>
                  <a:lnTo>
                    <a:pt x="12" y="12"/>
                  </a:lnTo>
                  <a:lnTo>
                    <a:pt x="12" y="0"/>
                  </a:lnTo>
                  <a:lnTo>
                    <a:pt x="12" y="24"/>
                  </a:lnTo>
                  <a:lnTo>
                    <a:pt x="12" y="24"/>
                  </a:lnTo>
                  <a:lnTo>
                    <a:pt x="0" y="24"/>
                  </a:lnTo>
                  <a:lnTo>
                    <a:pt x="12" y="24"/>
                  </a:lnTo>
                  <a:lnTo>
                    <a:pt x="0" y="36"/>
                  </a:lnTo>
                  <a:lnTo>
                    <a:pt x="0" y="48"/>
                  </a:lnTo>
                  <a:lnTo>
                    <a:pt x="12" y="36"/>
                  </a:lnTo>
                  <a:lnTo>
                    <a:pt x="12" y="36"/>
                  </a:lnTo>
                  <a:lnTo>
                    <a:pt x="12" y="24"/>
                  </a:lnTo>
                  <a:lnTo>
                    <a:pt x="24" y="36"/>
                  </a:lnTo>
                  <a:lnTo>
                    <a:pt x="12" y="24"/>
                  </a:lnTo>
                  <a:lnTo>
                    <a:pt x="12" y="24"/>
                  </a:lnTo>
                  <a:lnTo>
                    <a:pt x="24" y="24"/>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1" name="Freeform 59">
              <a:extLst>
                <a:ext uri="{FF2B5EF4-FFF2-40B4-BE49-F238E27FC236}">
                  <a16:creationId xmlns:a16="http://schemas.microsoft.com/office/drawing/2014/main" id="{FC796769-923F-F342-9AC8-5F7C0F2D12ED}"/>
                </a:ext>
              </a:extLst>
            </p:cNvPr>
            <p:cNvSpPr>
              <a:spLocks/>
            </p:cNvSpPr>
            <p:nvPr/>
          </p:nvSpPr>
          <p:spPr bwMode="auto">
            <a:xfrm>
              <a:off x="3363578" y="1441792"/>
              <a:ext cx="484020" cy="497166"/>
            </a:xfrm>
            <a:custGeom>
              <a:avLst/>
              <a:gdLst/>
              <a:ahLst/>
              <a:cxnLst>
                <a:cxn ang="0">
                  <a:pos x="24" y="423"/>
                </a:cxn>
                <a:cxn ang="0">
                  <a:pos x="410" y="447"/>
                </a:cxn>
                <a:cxn ang="0">
                  <a:pos x="386" y="411"/>
                </a:cxn>
                <a:cxn ang="0">
                  <a:pos x="362" y="399"/>
                </a:cxn>
                <a:cxn ang="0">
                  <a:pos x="374" y="350"/>
                </a:cxn>
                <a:cxn ang="0">
                  <a:pos x="386" y="302"/>
                </a:cxn>
                <a:cxn ang="0">
                  <a:pos x="350" y="290"/>
                </a:cxn>
                <a:cxn ang="0">
                  <a:pos x="350" y="242"/>
                </a:cxn>
                <a:cxn ang="0">
                  <a:pos x="326" y="217"/>
                </a:cxn>
                <a:cxn ang="0">
                  <a:pos x="314" y="193"/>
                </a:cxn>
                <a:cxn ang="0">
                  <a:pos x="302" y="169"/>
                </a:cxn>
                <a:cxn ang="0">
                  <a:pos x="302" y="157"/>
                </a:cxn>
                <a:cxn ang="0">
                  <a:pos x="302" y="133"/>
                </a:cxn>
                <a:cxn ang="0">
                  <a:pos x="278" y="109"/>
                </a:cxn>
                <a:cxn ang="0">
                  <a:pos x="253" y="85"/>
                </a:cxn>
                <a:cxn ang="0">
                  <a:pos x="229" y="72"/>
                </a:cxn>
                <a:cxn ang="0">
                  <a:pos x="217" y="97"/>
                </a:cxn>
                <a:cxn ang="0">
                  <a:pos x="217" y="72"/>
                </a:cxn>
                <a:cxn ang="0">
                  <a:pos x="193" y="60"/>
                </a:cxn>
                <a:cxn ang="0">
                  <a:pos x="193" y="48"/>
                </a:cxn>
                <a:cxn ang="0">
                  <a:pos x="181" y="36"/>
                </a:cxn>
                <a:cxn ang="0">
                  <a:pos x="181" y="0"/>
                </a:cxn>
                <a:cxn ang="0">
                  <a:pos x="169" y="24"/>
                </a:cxn>
                <a:cxn ang="0">
                  <a:pos x="169" y="48"/>
                </a:cxn>
                <a:cxn ang="0">
                  <a:pos x="169" y="60"/>
                </a:cxn>
                <a:cxn ang="0">
                  <a:pos x="133" y="72"/>
                </a:cxn>
                <a:cxn ang="0">
                  <a:pos x="145" y="97"/>
                </a:cxn>
                <a:cxn ang="0">
                  <a:pos x="133" y="109"/>
                </a:cxn>
                <a:cxn ang="0">
                  <a:pos x="96" y="109"/>
                </a:cxn>
                <a:cxn ang="0">
                  <a:pos x="108" y="133"/>
                </a:cxn>
                <a:cxn ang="0">
                  <a:pos x="108" y="145"/>
                </a:cxn>
                <a:cxn ang="0">
                  <a:pos x="96" y="157"/>
                </a:cxn>
                <a:cxn ang="0">
                  <a:pos x="108" y="169"/>
                </a:cxn>
                <a:cxn ang="0">
                  <a:pos x="108" y="193"/>
                </a:cxn>
                <a:cxn ang="0">
                  <a:pos x="84" y="169"/>
                </a:cxn>
                <a:cxn ang="0">
                  <a:pos x="60" y="181"/>
                </a:cxn>
                <a:cxn ang="0">
                  <a:pos x="96" y="217"/>
                </a:cxn>
                <a:cxn ang="0">
                  <a:pos x="36" y="193"/>
                </a:cxn>
                <a:cxn ang="0">
                  <a:pos x="60" y="242"/>
                </a:cxn>
                <a:cxn ang="0">
                  <a:pos x="96" y="254"/>
                </a:cxn>
                <a:cxn ang="0">
                  <a:pos x="72" y="266"/>
                </a:cxn>
                <a:cxn ang="0">
                  <a:pos x="48" y="278"/>
                </a:cxn>
                <a:cxn ang="0">
                  <a:pos x="72" y="290"/>
                </a:cxn>
                <a:cxn ang="0">
                  <a:pos x="48" y="314"/>
                </a:cxn>
                <a:cxn ang="0">
                  <a:pos x="48" y="350"/>
                </a:cxn>
                <a:cxn ang="0">
                  <a:pos x="84" y="350"/>
                </a:cxn>
              </a:cxnLst>
              <a:rect l="0" t="0" r="r" b="b"/>
              <a:pathLst>
                <a:path w="410" h="447">
                  <a:moveTo>
                    <a:pt x="72" y="375"/>
                  </a:moveTo>
                  <a:lnTo>
                    <a:pt x="36" y="387"/>
                  </a:lnTo>
                  <a:lnTo>
                    <a:pt x="24" y="423"/>
                  </a:lnTo>
                  <a:lnTo>
                    <a:pt x="0" y="423"/>
                  </a:lnTo>
                  <a:lnTo>
                    <a:pt x="24" y="447"/>
                  </a:lnTo>
                  <a:lnTo>
                    <a:pt x="410" y="447"/>
                  </a:lnTo>
                  <a:lnTo>
                    <a:pt x="386" y="435"/>
                  </a:lnTo>
                  <a:lnTo>
                    <a:pt x="410" y="423"/>
                  </a:lnTo>
                  <a:lnTo>
                    <a:pt x="386" y="411"/>
                  </a:lnTo>
                  <a:lnTo>
                    <a:pt x="410" y="411"/>
                  </a:lnTo>
                  <a:lnTo>
                    <a:pt x="374" y="411"/>
                  </a:lnTo>
                  <a:lnTo>
                    <a:pt x="362" y="399"/>
                  </a:lnTo>
                  <a:lnTo>
                    <a:pt x="362" y="375"/>
                  </a:lnTo>
                  <a:lnTo>
                    <a:pt x="386" y="363"/>
                  </a:lnTo>
                  <a:lnTo>
                    <a:pt x="374" y="350"/>
                  </a:lnTo>
                  <a:lnTo>
                    <a:pt x="386" y="338"/>
                  </a:lnTo>
                  <a:lnTo>
                    <a:pt x="386" y="314"/>
                  </a:lnTo>
                  <a:lnTo>
                    <a:pt x="386" y="302"/>
                  </a:lnTo>
                  <a:lnTo>
                    <a:pt x="374" y="290"/>
                  </a:lnTo>
                  <a:lnTo>
                    <a:pt x="374" y="278"/>
                  </a:lnTo>
                  <a:lnTo>
                    <a:pt x="350" y="290"/>
                  </a:lnTo>
                  <a:lnTo>
                    <a:pt x="374" y="254"/>
                  </a:lnTo>
                  <a:lnTo>
                    <a:pt x="350" y="254"/>
                  </a:lnTo>
                  <a:lnTo>
                    <a:pt x="350" y="242"/>
                  </a:lnTo>
                  <a:lnTo>
                    <a:pt x="338" y="242"/>
                  </a:lnTo>
                  <a:lnTo>
                    <a:pt x="338" y="217"/>
                  </a:lnTo>
                  <a:lnTo>
                    <a:pt x="326" y="217"/>
                  </a:lnTo>
                  <a:lnTo>
                    <a:pt x="326" y="205"/>
                  </a:lnTo>
                  <a:lnTo>
                    <a:pt x="314" y="193"/>
                  </a:lnTo>
                  <a:lnTo>
                    <a:pt x="314" y="193"/>
                  </a:lnTo>
                  <a:lnTo>
                    <a:pt x="314" y="181"/>
                  </a:lnTo>
                  <a:lnTo>
                    <a:pt x="314" y="169"/>
                  </a:lnTo>
                  <a:lnTo>
                    <a:pt x="302" y="169"/>
                  </a:lnTo>
                  <a:lnTo>
                    <a:pt x="302" y="169"/>
                  </a:lnTo>
                  <a:lnTo>
                    <a:pt x="314" y="157"/>
                  </a:lnTo>
                  <a:lnTo>
                    <a:pt x="302" y="157"/>
                  </a:lnTo>
                  <a:lnTo>
                    <a:pt x="314" y="145"/>
                  </a:lnTo>
                  <a:lnTo>
                    <a:pt x="314" y="133"/>
                  </a:lnTo>
                  <a:lnTo>
                    <a:pt x="302" y="133"/>
                  </a:lnTo>
                  <a:lnTo>
                    <a:pt x="302" y="121"/>
                  </a:lnTo>
                  <a:lnTo>
                    <a:pt x="278" y="109"/>
                  </a:lnTo>
                  <a:lnTo>
                    <a:pt x="278" y="109"/>
                  </a:lnTo>
                  <a:lnTo>
                    <a:pt x="265" y="97"/>
                  </a:lnTo>
                  <a:lnTo>
                    <a:pt x="278" y="97"/>
                  </a:lnTo>
                  <a:lnTo>
                    <a:pt x="253" y="85"/>
                  </a:lnTo>
                  <a:lnTo>
                    <a:pt x="253" y="72"/>
                  </a:lnTo>
                  <a:lnTo>
                    <a:pt x="241" y="60"/>
                  </a:lnTo>
                  <a:lnTo>
                    <a:pt x="229" y="72"/>
                  </a:lnTo>
                  <a:lnTo>
                    <a:pt x="217" y="85"/>
                  </a:lnTo>
                  <a:lnTo>
                    <a:pt x="217" y="85"/>
                  </a:lnTo>
                  <a:lnTo>
                    <a:pt x="217" y="97"/>
                  </a:lnTo>
                  <a:lnTo>
                    <a:pt x="217" y="85"/>
                  </a:lnTo>
                  <a:lnTo>
                    <a:pt x="205" y="85"/>
                  </a:lnTo>
                  <a:lnTo>
                    <a:pt x="217" y="72"/>
                  </a:lnTo>
                  <a:lnTo>
                    <a:pt x="205" y="72"/>
                  </a:lnTo>
                  <a:lnTo>
                    <a:pt x="217" y="60"/>
                  </a:lnTo>
                  <a:lnTo>
                    <a:pt x="193" y="60"/>
                  </a:lnTo>
                  <a:lnTo>
                    <a:pt x="205" y="48"/>
                  </a:lnTo>
                  <a:lnTo>
                    <a:pt x="217" y="36"/>
                  </a:lnTo>
                  <a:lnTo>
                    <a:pt x="193" y="48"/>
                  </a:lnTo>
                  <a:lnTo>
                    <a:pt x="205" y="36"/>
                  </a:lnTo>
                  <a:lnTo>
                    <a:pt x="181" y="36"/>
                  </a:lnTo>
                  <a:lnTo>
                    <a:pt x="181" y="36"/>
                  </a:lnTo>
                  <a:lnTo>
                    <a:pt x="193" y="36"/>
                  </a:lnTo>
                  <a:lnTo>
                    <a:pt x="181" y="12"/>
                  </a:lnTo>
                  <a:lnTo>
                    <a:pt x="181" y="0"/>
                  </a:lnTo>
                  <a:lnTo>
                    <a:pt x="169" y="24"/>
                  </a:lnTo>
                  <a:lnTo>
                    <a:pt x="157" y="12"/>
                  </a:lnTo>
                  <a:lnTo>
                    <a:pt x="169" y="24"/>
                  </a:lnTo>
                  <a:lnTo>
                    <a:pt x="169" y="36"/>
                  </a:lnTo>
                  <a:lnTo>
                    <a:pt x="157" y="36"/>
                  </a:lnTo>
                  <a:lnTo>
                    <a:pt x="169" y="48"/>
                  </a:lnTo>
                  <a:lnTo>
                    <a:pt x="169" y="48"/>
                  </a:lnTo>
                  <a:lnTo>
                    <a:pt x="145" y="48"/>
                  </a:lnTo>
                  <a:lnTo>
                    <a:pt x="169" y="60"/>
                  </a:lnTo>
                  <a:lnTo>
                    <a:pt x="145" y="60"/>
                  </a:lnTo>
                  <a:lnTo>
                    <a:pt x="157" y="72"/>
                  </a:lnTo>
                  <a:lnTo>
                    <a:pt x="133" y="72"/>
                  </a:lnTo>
                  <a:lnTo>
                    <a:pt x="145" y="85"/>
                  </a:lnTo>
                  <a:lnTo>
                    <a:pt x="121" y="85"/>
                  </a:lnTo>
                  <a:lnTo>
                    <a:pt x="145" y="97"/>
                  </a:lnTo>
                  <a:lnTo>
                    <a:pt x="133" y="97"/>
                  </a:lnTo>
                  <a:lnTo>
                    <a:pt x="145" y="109"/>
                  </a:lnTo>
                  <a:lnTo>
                    <a:pt x="133" y="109"/>
                  </a:lnTo>
                  <a:lnTo>
                    <a:pt x="145" y="121"/>
                  </a:lnTo>
                  <a:lnTo>
                    <a:pt x="108" y="109"/>
                  </a:lnTo>
                  <a:lnTo>
                    <a:pt x="96" y="109"/>
                  </a:lnTo>
                  <a:lnTo>
                    <a:pt x="121" y="133"/>
                  </a:lnTo>
                  <a:lnTo>
                    <a:pt x="96" y="121"/>
                  </a:lnTo>
                  <a:lnTo>
                    <a:pt x="108" y="133"/>
                  </a:lnTo>
                  <a:lnTo>
                    <a:pt x="96" y="133"/>
                  </a:lnTo>
                  <a:lnTo>
                    <a:pt x="121" y="145"/>
                  </a:lnTo>
                  <a:lnTo>
                    <a:pt x="108" y="145"/>
                  </a:lnTo>
                  <a:lnTo>
                    <a:pt x="133" y="157"/>
                  </a:lnTo>
                  <a:lnTo>
                    <a:pt x="84" y="145"/>
                  </a:lnTo>
                  <a:lnTo>
                    <a:pt x="96" y="157"/>
                  </a:lnTo>
                  <a:lnTo>
                    <a:pt x="84" y="157"/>
                  </a:lnTo>
                  <a:lnTo>
                    <a:pt x="96" y="169"/>
                  </a:lnTo>
                  <a:lnTo>
                    <a:pt x="108" y="169"/>
                  </a:lnTo>
                  <a:lnTo>
                    <a:pt x="121" y="181"/>
                  </a:lnTo>
                  <a:lnTo>
                    <a:pt x="121" y="193"/>
                  </a:lnTo>
                  <a:lnTo>
                    <a:pt x="108" y="193"/>
                  </a:lnTo>
                  <a:lnTo>
                    <a:pt x="96" y="181"/>
                  </a:lnTo>
                  <a:lnTo>
                    <a:pt x="84" y="181"/>
                  </a:lnTo>
                  <a:lnTo>
                    <a:pt x="84" y="169"/>
                  </a:lnTo>
                  <a:lnTo>
                    <a:pt x="60" y="169"/>
                  </a:lnTo>
                  <a:lnTo>
                    <a:pt x="72" y="181"/>
                  </a:lnTo>
                  <a:lnTo>
                    <a:pt x="60" y="181"/>
                  </a:lnTo>
                  <a:lnTo>
                    <a:pt x="84" y="205"/>
                  </a:lnTo>
                  <a:lnTo>
                    <a:pt x="60" y="193"/>
                  </a:lnTo>
                  <a:lnTo>
                    <a:pt x="96" y="217"/>
                  </a:lnTo>
                  <a:lnTo>
                    <a:pt x="84" y="230"/>
                  </a:lnTo>
                  <a:lnTo>
                    <a:pt x="60" y="217"/>
                  </a:lnTo>
                  <a:lnTo>
                    <a:pt x="36" y="193"/>
                  </a:lnTo>
                  <a:lnTo>
                    <a:pt x="48" y="217"/>
                  </a:lnTo>
                  <a:lnTo>
                    <a:pt x="36" y="217"/>
                  </a:lnTo>
                  <a:lnTo>
                    <a:pt x="60" y="242"/>
                  </a:lnTo>
                  <a:lnTo>
                    <a:pt x="84" y="242"/>
                  </a:lnTo>
                  <a:lnTo>
                    <a:pt x="72" y="254"/>
                  </a:lnTo>
                  <a:lnTo>
                    <a:pt x="96" y="254"/>
                  </a:lnTo>
                  <a:lnTo>
                    <a:pt x="96" y="266"/>
                  </a:lnTo>
                  <a:lnTo>
                    <a:pt x="108" y="266"/>
                  </a:lnTo>
                  <a:lnTo>
                    <a:pt x="72" y="266"/>
                  </a:lnTo>
                  <a:lnTo>
                    <a:pt x="48" y="254"/>
                  </a:lnTo>
                  <a:lnTo>
                    <a:pt x="60" y="278"/>
                  </a:lnTo>
                  <a:lnTo>
                    <a:pt x="48" y="278"/>
                  </a:lnTo>
                  <a:lnTo>
                    <a:pt x="60" y="278"/>
                  </a:lnTo>
                  <a:lnTo>
                    <a:pt x="72" y="290"/>
                  </a:lnTo>
                  <a:lnTo>
                    <a:pt x="72" y="290"/>
                  </a:lnTo>
                  <a:lnTo>
                    <a:pt x="72" y="302"/>
                  </a:lnTo>
                  <a:lnTo>
                    <a:pt x="48" y="302"/>
                  </a:lnTo>
                  <a:lnTo>
                    <a:pt x="48" y="314"/>
                  </a:lnTo>
                  <a:lnTo>
                    <a:pt x="48" y="326"/>
                  </a:lnTo>
                  <a:lnTo>
                    <a:pt x="60" y="338"/>
                  </a:lnTo>
                  <a:lnTo>
                    <a:pt x="48" y="350"/>
                  </a:lnTo>
                  <a:lnTo>
                    <a:pt x="72" y="350"/>
                  </a:lnTo>
                  <a:lnTo>
                    <a:pt x="48" y="375"/>
                  </a:lnTo>
                  <a:lnTo>
                    <a:pt x="84" y="350"/>
                  </a:lnTo>
                  <a:lnTo>
                    <a:pt x="60" y="375"/>
                  </a:lnTo>
                  <a:lnTo>
                    <a:pt x="72" y="37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2" name="Freeform 60">
              <a:extLst>
                <a:ext uri="{FF2B5EF4-FFF2-40B4-BE49-F238E27FC236}">
                  <a16:creationId xmlns:a16="http://schemas.microsoft.com/office/drawing/2014/main" id="{89EDD325-9C5B-8140-95F4-65DF404FE6D7}"/>
                </a:ext>
              </a:extLst>
            </p:cNvPr>
            <p:cNvSpPr>
              <a:spLocks/>
            </p:cNvSpPr>
            <p:nvPr/>
          </p:nvSpPr>
          <p:spPr bwMode="auto">
            <a:xfrm>
              <a:off x="3406576" y="1495624"/>
              <a:ext cx="412313" cy="437411"/>
            </a:xfrm>
            <a:custGeom>
              <a:avLst/>
              <a:gdLst/>
              <a:ahLst/>
              <a:cxnLst>
                <a:cxn ang="0">
                  <a:pos x="36" y="351"/>
                </a:cxn>
                <a:cxn ang="0">
                  <a:pos x="0" y="375"/>
                </a:cxn>
                <a:cxn ang="0">
                  <a:pos x="350" y="399"/>
                </a:cxn>
                <a:cxn ang="0">
                  <a:pos x="350" y="387"/>
                </a:cxn>
                <a:cxn ang="0">
                  <a:pos x="338" y="363"/>
                </a:cxn>
                <a:cxn ang="0">
                  <a:pos x="302" y="351"/>
                </a:cxn>
                <a:cxn ang="0">
                  <a:pos x="326" y="327"/>
                </a:cxn>
                <a:cxn ang="0">
                  <a:pos x="326" y="302"/>
                </a:cxn>
                <a:cxn ang="0">
                  <a:pos x="326" y="266"/>
                </a:cxn>
                <a:cxn ang="0">
                  <a:pos x="314" y="242"/>
                </a:cxn>
                <a:cxn ang="0">
                  <a:pos x="302" y="230"/>
                </a:cxn>
                <a:cxn ang="0">
                  <a:pos x="290" y="218"/>
                </a:cxn>
                <a:cxn ang="0">
                  <a:pos x="290" y="194"/>
                </a:cxn>
                <a:cxn ang="0">
                  <a:pos x="278" y="182"/>
                </a:cxn>
                <a:cxn ang="0">
                  <a:pos x="266" y="169"/>
                </a:cxn>
                <a:cxn ang="0">
                  <a:pos x="266" y="157"/>
                </a:cxn>
                <a:cxn ang="0">
                  <a:pos x="254" y="145"/>
                </a:cxn>
                <a:cxn ang="0">
                  <a:pos x="266" y="121"/>
                </a:cxn>
                <a:cxn ang="0">
                  <a:pos x="254" y="97"/>
                </a:cxn>
                <a:cxn ang="0">
                  <a:pos x="242" y="97"/>
                </a:cxn>
                <a:cxn ang="0">
                  <a:pos x="229" y="85"/>
                </a:cxn>
                <a:cxn ang="0">
                  <a:pos x="229" y="61"/>
                </a:cxn>
                <a:cxn ang="0">
                  <a:pos x="217" y="49"/>
                </a:cxn>
                <a:cxn ang="0">
                  <a:pos x="217" y="37"/>
                </a:cxn>
                <a:cxn ang="0">
                  <a:pos x="193" y="49"/>
                </a:cxn>
                <a:cxn ang="0">
                  <a:pos x="193" y="73"/>
                </a:cxn>
                <a:cxn ang="0">
                  <a:pos x="181" y="97"/>
                </a:cxn>
                <a:cxn ang="0">
                  <a:pos x="169" y="97"/>
                </a:cxn>
                <a:cxn ang="0">
                  <a:pos x="193" y="61"/>
                </a:cxn>
                <a:cxn ang="0">
                  <a:pos x="181" y="61"/>
                </a:cxn>
                <a:cxn ang="0">
                  <a:pos x="181" y="49"/>
                </a:cxn>
                <a:cxn ang="0">
                  <a:pos x="193" y="37"/>
                </a:cxn>
                <a:cxn ang="0">
                  <a:pos x="157" y="37"/>
                </a:cxn>
                <a:cxn ang="0">
                  <a:pos x="169" y="24"/>
                </a:cxn>
                <a:cxn ang="0">
                  <a:pos x="145" y="0"/>
                </a:cxn>
                <a:cxn ang="0">
                  <a:pos x="145" y="24"/>
                </a:cxn>
                <a:cxn ang="0">
                  <a:pos x="133" y="37"/>
                </a:cxn>
                <a:cxn ang="0">
                  <a:pos x="109" y="49"/>
                </a:cxn>
                <a:cxn ang="0">
                  <a:pos x="109" y="61"/>
                </a:cxn>
                <a:cxn ang="0">
                  <a:pos x="109" y="73"/>
                </a:cxn>
                <a:cxn ang="0">
                  <a:pos x="109" y="85"/>
                </a:cxn>
                <a:cxn ang="0">
                  <a:pos x="109" y="109"/>
                </a:cxn>
                <a:cxn ang="0">
                  <a:pos x="97" y="121"/>
                </a:cxn>
                <a:cxn ang="0">
                  <a:pos x="72" y="133"/>
                </a:cxn>
                <a:cxn ang="0">
                  <a:pos x="109" y="157"/>
                </a:cxn>
                <a:cxn ang="0">
                  <a:pos x="72" y="157"/>
                </a:cxn>
                <a:cxn ang="0">
                  <a:pos x="72" y="182"/>
                </a:cxn>
                <a:cxn ang="0">
                  <a:pos x="85" y="194"/>
                </a:cxn>
                <a:cxn ang="0">
                  <a:pos x="60" y="194"/>
                </a:cxn>
                <a:cxn ang="0">
                  <a:pos x="48" y="194"/>
                </a:cxn>
                <a:cxn ang="0">
                  <a:pos x="48" y="206"/>
                </a:cxn>
                <a:cxn ang="0">
                  <a:pos x="72" y="230"/>
                </a:cxn>
                <a:cxn ang="0">
                  <a:pos x="85" y="230"/>
                </a:cxn>
                <a:cxn ang="0">
                  <a:pos x="72" y="242"/>
                </a:cxn>
                <a:cxn ang="0">
                  <a:pos x="60" y="242"/>
                </a:cxn>
                <a:cxn ang="0">
                  <a:pos x="60" y="242"/>
                </a:cxn>
                <a:cxn ang="0">
                  <a:pos x="72" y="266"/>
                </a:cxn>
                <a:cxn ang="0">
                  <a:pos x="48" y="266"/>
                </a:cxn>
                <a:cxn ang="0">
                  <a:pos x="48" y="290"/>
                </a:cxn>
                <a:cxn ang="0">
                  <a:pos x="48" y="315"/>
                </a:cxn>
                <a:cxn ang="0">
                  <a:pos x="48" y="327"/>
                </a:cxn>
                <a:cxn ang="0">
                  <a:pos x="60" y="339"/>
                </a:cxn>
              </a:cxnLst>
              <a:rect l="0" t="0" r="r" b="b"/>
              <a:pathLst>
                <a:path w="350" h="399">
                  <a:moveTo>
                    <a:pt x="72" y="339"/>
                  </a:moveTo>
                  <a:lnTo>
                    <a:pt x="36" y="351"/>
                  </a:lnTo>
                  <a:lnTo>
                    <a:pt x="36" y="375"/>
                  </a:lnTo>
                  <a:lnTo>
                    <a:pt x="0" y="375"/>
                  </a:lnTo>
                  <a:lnTo>
                    <a:pt x="24" y="399"/>
                  </a:lnTo>
                  <a:lnTo>
                    <a:pt x="350" y="399"/>
                  </a:lnTo>
                  <a:lnTo>
                    <a:pt x="326" y="387"/>
                  </a:lnTo>
                  <a:lnTo>
                    <a:pt x="350" y="387"/>
                  </a:lnTo>
                  <a:lnTo>
                    <a:pt x="326" y="375"/>
                  </a:lnTo>
                  <a:lnTo>
                    <a:pt x="338" y="363"/>
                  </a:lnTo>
                  <a:lnTo>
                    <a:pt x="314" y="363"/>
                  </a:lnTo>
                  <a:lnTo>
                    <a:pt x="302" y="351"/>
                  </a:lnTo>
                  <a:lnTo>
                    <a:pt x="314" y="339"/>
                  </a:lnTo>
                  <a:lnTo>
                    <a:pt x="326" y="327"/>
                  </a:lnTo>
                  <a:lnTo>
                    <a:pt x="314" y="315"/>
                  </a:lnTo>
                  <a:lnTo>
                    <a:pt x="326" y="302"/>
                  </a:lnTo>
                  <a:lnTo>
                    <a:pt x="326" y="278"/>
                  </a:lnTo>
                  <a:lnTo>
                    <a:pt x="326" y="266"/>
                  </a:lnTo>
                  <a:lnTo>
                    <a:pt x="314" y="254"/>
                  </a:lnTo>
                  <a:lnTo>
                    <a:pt x="314" y="242"/>
                  </a:lnTo>
                  <a:lnTo>
                    <a:pt x="290" y="254"/>
                  </a:lnTo>
                  <a:lnTo>
                    <a:pt x="302" y="230"/>
                  </a:lnTo>
                  <a:lnTo>
                    <a:pt x="290" y="230"/>
                  </a:lnTo>
                  <a:lnTo>
                    <a:pt x="290" y="218"/>
                  </a:lnTo>
                  <a:lnTo>
                    <a:pt x="278" y="218"/>
                  </a:lnTo>
                  <a:lnTo>
                    <a:pt x="290" y="194"/>
                  </a:lnTo>
                  <a:lnTo>
                    <a:pt x="266" y="206"/>
                  </a:lnTo>
                  <a:lnTo>
                    <a:pt x="278" y="182"/>
                  </a:lnTo>
                  <a:lnTo>
                    <a:pt x="254" y="182"/>
                  </a:lnTo>
                  <a:lnTo>
                    <a:pt x="266" y="169"/>
                  </a:lnTo>
                  <a:lnTo>
                    <a:pt x="254" y="169"/>
                  </a:lnTo>
                  <a:lnTo>
                    <a:pt x="266" y="157"/>
                  </a:lnTo>
                  <a:lnTo>
                    <a:pt x="254" y="157"/>
                  </a:lnTo>
                  <a:lnTo>
                    <a:pt x="254" y="145"/>
                  </a:lnTo>
                  <a:lnTo>
                    <a:pt x="254" y="133"/>
                  </a:lnTo>
                  <a:lnTo>
                    <a:pt x="266" y="121"/>
                  </a:lnTo>
                  <a:lnTo>
                    <a:pt x="254" y="109"/>
                  </a:lnTo>
                  <a:lnTo>
                    <a:pt x="254" y="97"/>
                  </a:lnTo>
                  <a:lnTo>
                    <a:pt x="229" y="109"/>
                  </a:lnTo>
                  <a:lnTo>
                    <a:pt x="242" y="97"/>
                  </a:lnTo>
                  <a:lnTo>
                    <a:pt x="217" y="85"/>
                  </a:lnTo>
                  <a:lnTo>
                    <a:pt x="229" y="85"/>
                  </a:lnTo>
                  <a:lnTo>
                    <a:pt x="217" y="73"/>
                  </a:lnTo>
                  <a:lnTo>
                    <a:pt x="229" y="61"/>
                  </a:lnTo>
                  <a:lnTo>
                    <a:pt x="205" y="49"/>
                  </a:lnTo>
                  <a:lnTo>
                    <a:pt x="217" y="49"/>
                  </a:lnTo>
                  <a:lnTo>
                    <a:pt x="205" y="49"/>
                  </a:lnTo>
                  <a:lnTo>
                    <a:pt x="217" y="37"/>
                  </a:lnTo>
                  <a:lnTo>
                    <a:pt x="217" y="24"/>
                  </a:lnTo>
                  <a:lnTo>
                    <a:pt x="193" y="49"/>
                  </a:lnTo>
                  <a:lnTo>
                    <a:pt x="205" y="61"/>
                  </a:lnTo>
                  <a:lnTo>
                    <a:pt x="193" y="73"/>
                  </a:lnTo>
                  <a:lnTo>
                    <a:pt x="181" y="49"/>
                  </a:lnTo>
                  <a:lnTo>
                    <a:pt x="181" y="97"/>
                  </a:lnTo>
                  <a:lnTo>
                    <a:pt x="181" y="85"/>
                  </a:lnTo>
                  <a:lnTo>
                    <a:pt x="169" y="97"/>
                  </a:lnTo>
                  <a:lnTo>
                    <a:pt x="169" y="85"/>
                  </a:lnTo>
                  <a:lnTo>
                    <a:pt x="193" y="61"/>
                  </a:lnTo>
                  <a:lnTo>
                    <a:pt x="169" y="73"/>
                  </a:lnTo>
                  <a:lnTo>
                    <a:pt x="181" y="61"/>
                  </a:lnTo>
                  <a:lnTo>
                    <a:pt x="169" y="61"/>
                  </a:lnTo>
                  <a:lnTo>
                    <a:pt x="181" y="49"/>
                  </a:lnTo>
                  <a:lnTo>
                    <a:pt x="205" y="37"/>
                  </a:lnTo>
                  <a:lnTo>
                    <a:pt x="193" y="37"/>
                  </a:lnTo>
                  <a:lnTo>
                    <a:pt x="157" y="49"/>
                  </a:lnTo>
                  <a:lnTo>
                    <a:pt x="157" y="37"/>
                  </a:lnTo>
                  <a:lnTo>
                    <a:pt x="157" y="24"/>
                  </a:lnTo>
                  <a:lnTo>
                    <a:pt x="169" y="24"/>
                  </a:lnTo>
                  <a:lnTo>
                    <a:pt x="157" y="12"/>
                  </a:lnTo>
                  <a:lnTo>
                    <a:pt x="145" y="0"/>
                  </a:lnTo>
                  <a:lnTo>
                    <a:pt x="133" y="24"/>
                  </a:lnTo>
                  <a:lnTo>
                    <a:pt x="145" y="24"/>
                  </a:lnTo>
                  <a:lnTo>
                    <a:pt x="121" y="37"/>
                  </a:lnTo>
                  <a:lnTo>
                    <a:pt x="133" y="37"/>
                  </a:lnTo>
                  <a:lnTo>
                    <a:pt x="133" y="49"/>
                  </a:lnTo>
                  <a:lnTo>
                    <a:pt x="109" y="49"/>
                  </a:lnTo>
                  <a:lnTo>
                    <a:pt x="121" y="61"/>
                  </a:lnTo>
                  <a:lnTo>
                    <a:pt x="109" y="61"/>
                  </a:lnTo>
                  <a:lnTo>
                    <a:pt x="97" y="61"/>
                  </a:lnTo>
                  <a:lnTo>
                    <a:pt x="109" y="73"/>
                  </a:lnTo>
                  <a:lnTo>
                    <a:pt x="97" y="73"/>
                  </a:lnTo>
                  <a:lnTo>
                    <a:pt x="109" y="85"/>
                  </a:lnTo>
                  <a:lnTo>
                    <a:pt x="109" y="97"/>
                  </a:lnTo>
                  <a:lnTo>
                    <a:pt x="109" y="109"/>
                  </a:lnTo>
                  <a:lnTo>
                    <a:pt x="85" y="97"/>
                  </a:lnTo>
                  <a:lnTo>
                    <a:pt x="97" y="121"/>
                  </a:lnTo>
                  <a:lnTo>
                    <a:pt x="121" y="145"/>
                  </a:lnTo>
                  <a:lnTo>
                    <a:pt x="72" y="133"/>
                  </a:lnTo>
                  <a:lnTo>
                    <a:pt x="97" y="145"/>
                  </a:lnTo>
                  <a:lnTo>
                    <a:pt x="109" y="157"/>
                  </a:lnTo>
                  <a:lnTo>
                    <a:pt x="109" y="169"/>
                  </a:lnTo>
                  <a:lnTo>
                    <a:pt x="72" y="157"/>
                  </a:lnTo>
                  <a:lnTo>
                    <a:pt x="60" y="145"/>
                  </a:lnTo>
                  <a:lnTo>
                    <a:pt x="72" y="182"/>
                  </a:lnTo>
                  <a:lnTo>
                    <a:pt x="60" y="169"/>
                  </a:lnTo>
                  <a:lnTo>
                    <a:pt x="85" y="194"/>
                  </a:lnTo>
                  <a:lnTo>
                    <a:pt x="72" y="194"/>
                  </a:lnTo>
                  <a:lnTo>
                    <a:pt x="60" y="194"/>
                  </a:lnTo>
                  <a:lnTo>
                    <a:pt x="36" y="182"/>
                  </a:lnTo>
                  <a:lnTo>
                    <a:pt x="48" y="194"/>
                  </a:lnTo>
                  <a:lnTo>
                    <a:pt x="36" y="194"/>
                  </a:lnTo>
                  <a:lnTo>
                    <a:pt x="48" y="206"/>
                  </a:lnTo>
                  <a:lnTo>
                    <a:pt x="72" y="218"/>
                  </a:lnTo>
                  <a:lnTo>
                    <a:pt x="72" y="230"/>
                  </a:lnTo>
                  <a:lnTo>
                    <a:pt x="85" y="230"/>
                  </a:lnTo>
                  <a:lnTo>
                    <a:pt x="85" y="230"/>
                  </a:lnTo>
                  <a:lnTo>
                    <a:pt x="97" y="242"/>
                  </a:lnTo>
                  <a:lnTo>
                    <a:pt x="72" y="242"/>
                  </a:lnTo>
                  <a:lnTo>
                    <a:pt x="48" y="230"/>
                  </a:lnTo>
                  <a:lnTo>
                    <a:pt x="60" y="242"/>
                  </a:lnTo>
                  <a:lnTo>
                    <a:pt x="48" y="242"/>
                  </a:lnTo>
                  <a:lnTo>
                    <a:pt x="60" y="242"/>
                  </a:lnTo>
                  <a:lnTo>
                    <a:pt x="60" y="254"/>
                  </a:lnTo>
                  <a:lnTo>
                    <a:pt x="72" y="266"/>
                  </a:lnTo>
                  <a:lnTo>
                    <a:pt x="60" y="266"/>
                  </a:lnTo>
                  <a:lnTo>
                    <a:pt x="48" y="266"/>
                  </a:lnTo>
                  <a:lnTo>
                    <a:pt x="48" y="278"/>
                  </a:lnTo>
                  <a:lnTo>
                    <a:pt x="48" y="290"/>
                  </a:lnTo>
                  <a:lnTo>
                    <a:pt x="60" y="302"/>
                  </a:lnTo>
                  <a:lnTo>
                    <a:pt x="48" y="315"/>
                  </a:lnTo>
                  <a:lnTo>
                    <a:pt x="60" y="315"/>
                  </a:lnTo>
                  <a:lnTo>
                    <a:pt x="48" y="327"/>
                  </a:lnTo>
                  <a:lnTo>
                    <a:pt x="72" y="315"/>
                  </a:lnTo>
                  <a:lnTo>
                    <a:pt x="60" y="339"/>
                  </a:lnTo>
                  <a:lnTo>
                    <a:pt x="72" y="33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3" name="Freeform 61">
              <a:extLst>
                <a:ext uri="{FF2B5EF4-FFF2-40B4-BE49-F238E27FC236}">
                  <a16:creationId xmlns:a16="http://schemas.microsoft.com/office/drawing/2014/main" id="{363A6977-0558-114F-9D54-D0E30FC65256}"/>
                </a:ext>
              </a:extLst>
            </p:cNvPr>
            <p:cNvSpPr>
              <a:spLocks/>
            </p:cNvSpPr>
            <p:nvPr/>
          </p:nvSpPr>
          <p:spPr bwMode="auto">
            <a:xfrm>
              <a:off x="3434063" y="1561303"/>
              <a:ext cx="357339" cy="371679"/>
            </a:xfrm>
            <a:custGeom>
              <a:avLst/>
              <a:gdLst/>
              <a:ahLst/>
              <a:cxnLst>
                <a:cxn ang="0">
                  <a:pos x="36" y="302"/>
                </a:cxn>
                <a:cxn ang="0">
                  <a:pos x="0" y="314"/>
                </a:cxn>
                <a:cxn ang="0">
                  <a:pos x="290" y="338"/>
                </a:cxn>
                <a:cxn ang="0">
                  <a:pos x="302" y="326"/>
                </a:cxn>
                <a:cxn ang="0">
                  <a:pos x="290" y="314"/>
                </a:cxn>
                <a:cxn ang="0">
                  <a:pos x="266" y="302"/>
                </a:cxn>
                <a:cxn ang="0">
                  <a:pos x="278" y="278"/>
                </a:cxn>
                <a:cxn ang="0">
                  <a:pos x="278" y="254"/>
                </a:cxn>
                <a:cxn ang="0">
                  <a:pos x="278" y="229"/>
                </a:cxn>
                <a:cxn ang="0">
                  <a:pos x="266" y="205"/>
                </a:cxn>
                <a:cxn ang="0">
                  <a:pos x="254" y="193"/>
                </a:cxn>
                <a:cxn ang="0">
                  <a:pos x="254" y="181"/>
                </a:cxn>
                <a:cxn ang="0">
                  <a:pos x="242" y="169"/>
                </a:cxn>
                <a:cxn ang="0">
                  <a:pos x="242" y="145"/>
                </a:cxn>
                <a:cxn ang="0">
                  <a:pos x="230" y="145"/>
                </a:cxn>
                <a:cxn ang="0">
                  <a:pos x="230" y="133"/>
                </a:cxn>
                <a:cxn ang="0">
                  <a:pos x="218" y="121"/>
                </a:cxn>
                <a:cxn ang="0">
                  <a:pos x="218" y="108"/>
                </a:cxn>
                <a:cxn ang="0">
                  <a:pos x="218" y="84"/>
                </a:cxn>
                <a:cxn ang="0">
                  <a:pos x="205" y="72"/>
                </a:cxn>
                <a:cxn ang="0">
                  <a:pos x="193" y="60"/>
                </a:cxn>
                <a:cxn ang="0">
                  <a:pos x="193" y="48"/>
                </a:cxn>
                <a:cxn ang="0">
                  <a:pos x="193" y="36"/>
                </a:cxn>
                <a:cxn ang="0">
                  <a:pos x="193" y="24"/>
                </a:cxn>
                <a:cxn ang="0">
                  <a:pos x="169" y="36"/>
                </a:cxn>
                <a:cxn ang="0">
                  <a:pos x="169" y="60"/>
                </a:cxn>
                <a:cxn ang="0">
                  <a:pos x="157" y="84"/>
                </a:cxn>
                <a:cxn ang="0">
                  <a:pos x="145" y="84"/>
                </a:cxn>
                <a:cxn ang="0">
                  <a:pos x="157" y="48"/>
                </a:cxn>
                <a:cxn ang="0">
                  <a:pos x="157" y="48"/>
                </a:cxn>
                <a:cxn ang="0">
                  <a:pos x="157" y="36"/>
                </a:cxn>
                <a:cxn ang="0">
                  <a:pos x="157" y="24"/>
                </a:cxn>
                <a:cxn ang="0">
                  <a:pos x="133" y="24"/>
                </a:cxn>
                <a:cxn ang="0">
                  <a:pos x="145" y="24"/>
                </a:cxn>
                <a:cxn ang="0">
                  <a:pos x="133" y="0"/>
                </a:cxn>
                <a:cxn ang="0">
                  <a:pos x="121" y="12"/>
                </a:cxn>
                <a:cxn ang="0">
                  <a:pos x="121" y="24"/>
                </a:cxn>
                <a:cxn ang="0">
                  <a:pos x="97" y="48"/>
                </a:cxn>
                <a:cxn ang="0">
                  <a:pos x="97" y="48"/>
                </a:cxn>
                <a:cxn ang="0">
                  <a:pos x="97" y="60"/>
                </a:cxn>
                <a:cxn ang="0">
                  <a:pos x="97" y="72"/>
                </a:cxn>
                <a:cxn ang="0">
                  <a:pos x="97" y="96"/>
                </a:cxn>
                <a:cxn ang="0">
                  <a:pos x="85" y="96"/>
                </a:cxn>
                <a:cxn ang="0">
                  <a:pos x="73" y="108"/>
                </a:cxn>
                <a:cxn ang="0">
                  <a:pos x="97" y="133"/>
                </a:cxn>
                <a:cxn ang="0">
                  <a:pos x="73" y="133"/>
                </a:cxn>
                <a:cxn ang="0">
                  <a:pos x="73" y="157"/>
                </a:cxn>
                <a:cxn ang="0">
                  <a:pos x="73" y="169"/>
                </a:cxn>
                <a:cxn ang="0">
                  <a:pos x="48" y="157"/>
                </a:cxn>
                <a:cxn ang="0">
                  <a:pos x="48" y="157"/>
                </a:cxn>
                <a:cxn ang="0">
                  <a:pos x="48" y="181"/>
                </a:cxn>
                <a:cxn ang="0">
                  <a:pos x="61" y="193"/>
                </a:cxn>
                <a:cxn ang="0">
                  <a:pos x="73" y="205"/>
                </a:cxn>
                <a:cxn ang="0">
                  <a:pos x="61" y="205"/>
                </a:cxn>
                <a:cxn ang="0">
                  <a:pos x="61" y="205"/>
                </a:cxn>
                <a:cxn ang="0">
                  <a:pos x="61" y="205"/>
                </a:cxn>
                <a:cxn ang="0">
                  <a:pos x="61" y="217"/>
                </a:cxn>
                <a:cxn ang="0">
                  <a:pos x="48" y="229"/>
                </a:cxn>
                <a:cxn ang="0">
                  <a:pos x="48" y="254"/>
                </a:cxn>
                <a:cxn ang="0">
                  <a:pos x="48" y="266"/>
                </a:cxn>
                <a:cxn ang="0">
                  <a:pos x="48" y="278"/>
                </a:cxn>
                <a:cxn ang="0">
                  <a:pos x="48" y="290"/>
                </a:cxn>
              </a:cxnLst>
              <a:rect l="0" t="0" r="r" b="b"/>
              <a:pathLst>
                <a:path w="302" h="338">
                  <a:moveTo>
                    <a:pt x="61" y="290"/>
                  </a:moveTo>
                  <a:lnTo>
                    <a:pt x="36" y="302"/>
                  </a:lnTo>
                  <a:lnTo>
                    <a:pt x="24" y="314"/>
                  </a:lnTo>
                  <a:lnTo>
                    <a:pt x="0" y="314"/>
                  </a:lnTo>
                  <a:lnTo>
                    <a:pt x="24" y="338"/>
                  </a:lnTo>
                  <a:lnTo>
                    <a:pt x="290" y="338"/>
                  </a:lnTo>
                  <a:lnTo>
                    <a:pt x="278" y="326"/>
                  </a:lnTo>
                  <a:lnTo>
                    <a:pt x="302" y="326"/>
                  </a:lnTo>
                  <a:lnTo>
                    <a:pt x="278" y="314"/>
                  </a:lnTo>
                  <a:lnTo>
                    <a:pt x="290" y="314"/>
                  </a:lnTo>
                  <a:lnTo>
                    <a:pt x="266" y="314"/>
                  </a:lnTo>
                  <a:lnTo>
                    <a:pt x="266" y="302"/>
                  </a:lnTo>
                  <a:lnTo>
                    <a:pt x="266" y="290"/>
                  </a:lnTo>
                  <a:lnTo>
                    <a:pt x="278" y="278"/>
                  </a:lnTo>
                  <a:lnTo>
                    <a:pt x="278" y="266"/>
                  </a:lnTo>
                  <a:lnTo>
                    <a:pt x="278" y="254"/>
                  </a:lnTo>
                  <a:lnTo>
                    <a:pt x="278" y="241"/>
                  </a:lnTo>
                  <a:lnTo>
                    <a:pt x="278" y="229"/>
                  </a:lnTo>
                  <a:lnTo>
                    <a:pt x="278" y="217"/>
                  </a:lnTo>
                  <a:lnTo>
                    <a:pt x="266" y="205"/>
                  </a:lnTo>
                  <a:lnTo>
                    <a:pt x="254" y="217"/>
                  </a:lnTo>
                  <a:lnTo>
                    <a:pt x="254" y="193"/>
                  </a:lnTo>
                  <a:lnTo>
                    <a:pt x="242" y="193"/>
                  </a:lnTo>
                  <a:lnTo>
                    <a:pt x="254" y="181"/>
                  </a:lnTo>
                  <a:lnTo>
                    <a:pt x="242" y="181"/>
                  </a:lnTo>
                  <a:lnTo>
                    <a:pt x="242" y="169"/>
                  </a:lnTo>
                  <a:lnTo>
                    <a:pt x="230" y="169"/>
                  </a:lnTo>
                  <a:lnTo>
                    <a:pt x="242" y="145"/>
                  </a:lnTo>
                  <a:lnTo>
                    <a:pt x="218" y="157"/>
                  </a:lnTo>
                  <a:lnTo>
                    <a:pt x="230" y="145"/>
                  </a:lnTo>
                  <a:lnTo>
                    <a:pt x="218" y="145"/>
                  </a:lnTo>
                  <a:lnTo>
                    <a:pt x="230" y="133"/>
                  </a:lnTo>
                  <a:lnTo>
                    <a:pt x="218" y="133"/>
                  </a:lnTo>
                  <a:lnTo>
                    <a:pt x="218" y="121"/>
                  </a:lnTo>
                  <a:lnTo>
                    <a:pt x="218" y="108"/>
                  </a:lnTo>
                  <a:lnTo>
                    <a:pt x="218" y="108"/>
                  </a:lnTo>
                  <a:lnTo>
                    <a:pt x="218" y="96"/>
                  </a:lnTo>
                  <a:lnTo>
                    <a:pt x="218" y="84"/>
                  </a:lnTo>
                  <a:lnTo>
                    <a:pt x="205" y="84"/>
                  </a:lnTo>
                  <a:lnTo>
                    <a:pt x="205" y="72"/>
                  </a:lnTo>
                  <a:lnTo>
                    <a:pt x="193" y="72"/>
                  </a:lnTo>
                  <a:lnTo>
                    <a:pt x="193" y="60"/>
                  </a:lnTo>
                  <a:lnTo>
                    <a:pt x="193" y="60"/>
                  </a:lnTo>
                  <a:lnTo>
                    <a:pt x="193" y="48"/>
                  </a:lnTo>
                  <a:lnTo>
                    <a:pt x="181" y="36"/>
                  </a:lnTo>
                  <a:lnTo>
                    <a:pt x="193" y="36"/>
                  </a:lnTo>
                  <a:lnTo>
                    <a:pt x="181" y="36"/>
                  </a:lnTo>
                  <a:lnTo>
                    <a:pt x="193" y="24"/>
                  </a:lnTo>
                  <a:lnTo>
                    <a:pt x="181" y="24"/>
                  </a:lnTo>
                  <a:lnTo>
                    <a:pt x="169" y="36"/>
                  </a:lnTo>
                  <a:lnTo>
                    <a:pt x="169" y="48"/>
                  </a:lnTo>
                  <a:lnTo>
                    <a:pt x="169" y="60"/>
                  </a:lnTo>
                  <a:lnTo>
                    <a:pt x="157" y="48"/>
                  </a:lnTo>
                  <a:lnTo>
                    <a:pt x="157" y="84"/>
                  </a:lnTo>
                  <a:lnTo>
                    <a:pt x="157" y="72"/>
                  </a:lnTo>
                  <a:lnTo>
                    <a:pt x="145" y="84"/>
                  </a:lnTo>
                  <a:lnTo>
                    <a:pt x="145" y="72"/>
                  </a:lnTo>
                  <a:lnTo>
                    <a:pt x="157" y="48"/>
                  </a:lnTo>
                  <a:lnTo>
                    <a:pt x="145" y="60"/>
                  </a:lnTo>
                  <a:lnTo>
                    <a:pt x="157" y="48"/>
                  </a:lnTo>
                  <a:lnTo>
                    <a:pt x="145" y="48"/>
                  </a:lnTo>
                  <a:lnTo>
                    <a:pt x="157" y="36"/>
                  </a:lnTo>
                  <a:lnTo>
                    <a:pt x="169" y="24"/>
                  </a:lnTo>
                  <a:lnTo>
                    <a:pt x="157" y="24"/>
                  </a:lnTo>
                  <a:lnTo>
                    <a:pt x="133" y="36"/>
                  </a:lnTo>
                  <a:lnTo>
                    <a:pt x="133" y="24"/>
                  </a:lnTo>
                  <a:lnTo>
                    <a:pt x="133" y="24"/>
                  </a:lnTo>
                  <a:lnTo>
                    <a:pt x="145" y="24"/>
                  </a:lnTo>
                  <a:lnTo>
                    <a:pt x="133" y="12"/>
                  </a:lnTo>
                  <a:lnTo>
                    <a:pt x="133" y="0"/>
                  </a:lnTo>
                  <a:lnTo>
                    <a:pt x="121" y="12"/>
                  </a:lnTo>
                  <a:lnTo>
                    <a:pt x="121" y="12"/>
                  </a:lnTo>
                  <a:lnTo>
                    <a:pt x="109" y="24"/>
                  </a:lnTo>
                  <a:lnTo>
                    <a:pt x="121" y="24"/>
                  </a:lnTo>
                  <a:lnTo>
                    <a:pt x="109" y="36"/>
                  </a:lnTo>
                  <a:lnTo>
                    <a:pt x="97" y="48"/>
                  </a:lnTo>
                  <a:lnTo>
                    <a:pt x="109" y="48"/>
                  </a:lnTo>
                  <a:lnTo>
                    <a:pt x="97" y="48"/>
                  </a:lnTo>
                  <a:lnTo>
                    <a:pt x="85" y="48"/>
                  </a:lnTo>
                  <a:lnTo>
                    <a:pt x="97" y="60"/>
                  </a:lnTo>
                  <a:lnTo>
                    <a:pt x="85" y="60"/>
                  </a:lnTo>
                  <a:lnTo>
                    <a:pt x="97" y="72"/>
                  </a:lnTo>
                  <a:lnTo>
                    <a:pt x="97" y="84"/>
                  </a:lnTo>
                  <a:lnTo>
                    <a:pt x="97" y="96"/>
                  </a:lnTo>
                  <a:lnTo>
                    <a:pt x="73" y="84"/>
                  </a:lnTo>
                  <a:lnTo>
                    <a:pt x="85" y="96"/>
                  </a:lnTo>
                  <a:lnTo>
                    <a:pt x="109" y="121"/>
                  </a:lnTo>
                  <a:lnTo>
                    <a:pt x="73" y="108"/>
                  </a:lnTo>
                  <a:lnTo>
                    <a:pt x="85" y="121"/>
                  </a:lnTo>
                  <a:lnTo>
                    <a:pt x="97" y="133"/>
                  </a:lnTo>
                  <a:lnTo>
                    <a:pt x="97" y="145"/>
                  </a:lnTo>
                  <a:lnTo>
                    <a:pt x="73" y="133"/>
                  </a:lnTo>
                  <a:lnTo>
                    <a:pt x="48" y="121"/>
                  </a:lnTo>
                  <a:lnTo>
                    <a:pt x="73" y="157"/>
                  </a:lnTo>
                  <a:lnTo>
                    <a:pt x="48" y="145"/>
                  </a:lnTo>
                  <a:lnTo>
                    <a:pt x="73" y="169"/>
                  </a:lnTo>
                  <a:lnTo>
                    <a:pt x="73" y="169"/>
                  </a:lnTo>
                  <a:lnTo>
                    <a:pt x="48" y="157"/>
                  </a:lnTo>
                  <a:lnTo>
                    <a:pt x="36" y="145"/>
                  </a:lnTo>
                  <a:lnTo>
                    <a:pt x="48" y="157"/>
                  </a:lnTo>
                  <a:lnTo>
                    <a:pt x="36" y="157"/>
                  </a:lnTo>
                  <a:lnTo>
                    <a:pt x="48" y="181"/>
                  </a:lnTo>
                  <a:lnTo>
                    <a:pt x="61" y="181"/>
                  </a:lnTo>
                  <a:lnTo>
                    <a:pt x="61" y="193"/>
                  </a:lnTo>
                  <a:lnTo>
                    <a:pt x="73" y="193"/>
                  </a:lnTo>
                  <a:lnTo>
                    <a:pt x="73" y="205"/>
                  </a:lnTo>
                  <a:lnTo>
                    <a:pt x="85" y="205"/>
                  </a:lnTo>
                  <a:lnTo>
                    <a:pt x="61" y="205"/>
                  </a:lnTo>
                  <a:lnTo>
                    <a:pt x="48" y="193"/>
                  </a:lnTo>
                  <a:lnTo>
                    <a:pt x="61" y="205"/>
                  </a:lnTo>
                  <a:lnTo>
                    <a:pt x="48" y="205"/>
                  </a:lnTo>
                  <a:lnTo>
                    <a:pt x="61" y="205"/>
                  </a:lnTo>
                  <a:lnTo>
                    <a:pt x="61" y="217"/>
                  </a:lnTo>
                  <a:lnTo>
                    <a:pt x="61" y="217"/>
                  </a:lnTo>
                  <a:lnTo>
                    <a:pt x="61" y="229"/>
                  </a:lnTo>
                  <a:lnTo>
                    <a:pt x="48" y="229"/>
                  </a:lnTo>
                  <a:lnTo>
                    <a:pt x="48" y="241"/>
                  </a:lnTo>
                  <a:lnTo>
                    <a:pt x="48" y="254"/>
                  </a:lnTo>
                  <a:lnTo>
                    <a:pt x="61" y="254"/>
                  </a:lnTo>
                  <a:lnTo>
                    <a:pt x="48" y="266"/>
                  </a:lnTo>
                  <a:lnTo>
                    <a:pt x="61" y="266"/>
                  </a:lnTo>
                  <a:lnTo>
                    <a:pt x="48" y="278"/>
                  </a:lnTo>
                  <a:lnTo>
                    <a:pt x="73" y="266"/>
                  </a:lnTo>
                  <a:lnTo>
                    <a:pt x="48" y="290"/>
                  </a:lnTo>
                  <a:lnTo>
                    <a:pt x="61" y="29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4" name="Freeform 62">
              <a:extLst>
                <a:ext uri="{FF2B5EF4-FFF2-40B4-BE49-F238E27FC236}">
                  <a16:creationId xmlns:a16="http://schemas.microsoft.com/office/drawing/2014/main" id="{67D8DAE4-F7E8-354E-B9CF-9AC34E68C030}"/>
                </a:ext>
              </a:extLst>
            </p:cNvPr>
            <p:cNvSpPr>
              <a:spLocks/>
            </p:cNvSpPr>
            <p:nvPr/>
          </p:nvSpPr>
          <p:spPr bwMode="auto">
            <a:xfrm>
              <a:off x="3462746" y="1615085"/>
              <a:ext cx="298778" cy="317900"/>
            </a:xfrm>
            <a:custGeom>
              <a:avLst/>
              <a:gdLst/>
              <a:ahLst/>
              <a:cxnLst>
                <a:cxn ang="0">
                  <a:pos x="37" y="254"/>
                </a:cxn>
                <a:cxn ang="0">
                  <a:pos x="0" y="278"/>
                </a:cxn>
                <a:cxn ang="0">
                  <a:pos x="254" y="290"/>
                </a:cxn>
                <a:cxn ang="0">
                  <a:pos x="254" y="278"/>
                </a:cxn>
                <a:cxn ang="0">
                  <a:pos x="254" y="266"/>
                </a:cxn>
                <a:cxn ang="0">
                  <a:pos x="230" y="254"/>
                </a:cxn>
                <a:cxn ang="0">
                  <a:pos x="242" y="242"/>
                </a:cxn>
                <a:cxn ang="0">
                  <a:pos x="242" y="218"/>
                </a:cxn>
                <a:cxn ang="0">
                  <a:pos x="242" y="193"/>
                </a:cxn>
                <a:cxn ang="0">
                  <a:pos x="230" y="169"/>
                </a:cxn>
                <a:cxn ang="0">
                  <a:pos x="230" y="169"/>
                </a:cxn>
                <a:cxn ang="0">
                  <a:pos x="218" y="157"/>
                </a:cxn>
                <a:cxn ang="0">
                  <a:pos x="218" y="133"/>
                </a:cxn>
                <a:cxn ang="0">
                  <a:pos x="206" y="133"/>
                </a:cxn>
                <a:cxn ang="0">
                  <a:pos x="206" y="121"/>
                </a:cxn>
                <a:cxn ang="0">
                  <a:pos x="194" y="109"/>
                </a:cxn>
                <a:cxn ang="0">
                  <a:pos x="194" y="97"/>
                </a:cxn>
                <a:cxn ang="0">
                  <a:pos x="194" y="85"/>
                </a:cxn>
                <a:cxn ang="0">
                  <a:pos x="194" y="73"/>
                </a:cxn>
                <a:cxn ang="0">
                  <a:pos x="181" y="60"/>
                </a:cxn>
                <a:cxn ang="0">
                  <a:pos x="169" y="48"/>
                </a:cxn>
                <a:cxn ang="0">
                  <a:pos x="169" y="36"/>
                </a:cxn>
                <a:cxn ang="0">
                  <a:pos x="169" y="36"/>
                </a:cxn>
                <a:cxn ang="0">
                  <a:pos x="169" y="24"/>
                </a:cxn>
                <a:cxn ang="0">
                  <a:pos x="145" y="36"/>
                </a:cxn>
                <a:cxn ang="0">
                  <a:pos x="145" y="48"/>
                </a:cxn>
                <a:cxn ang="0">
                  <a:pos x="133" y="73"/>
                </a:cxn>
                <a:cxn ang="0">
                  <a:pos x="121" y="73"/>
                </a:cxn>
                <a:cxn ang="0">
                  <a:pos x="145" y="48"/>
                </a:cxn>
                <a:cxn ang="0">
                  <a:pos x="133" y="36"/>
                </a:cxn>
                <a:cxn ang="0">
                  <a:pos x="133" y="24"/>
                </a:cxn>
                <a:cxn ang="0">
                  <a:pos x="133" y="24"/>
                </a:cxn>
                <a:cxn ang="0">
                  <a:pos x="121" y="24"/>
                </a:cxn>
                <a:cxn ang="0">
                  <a:pos x="121" y="12"/>
                </a:cxn>
                <a:cxn ang="0">
                  <a:pos x="109" y="0"/>
                </a:cxn>
                <a:cxn ang="0">
                  <a:pos x="109" y="12"/>
                </a:cxn>
                <a:cxn ang="0">
                  <a:pos x="97" y="24"/>
                </a:cxn>
                <a:cxn ang="0">
                  <a:pos x="85" y="36"/>
                </a:cxn>
                <a:cxn ang="0">
                  <a:pos x="85" y="36"/>
                </a:cxn>
                <a:cxn ang="0">
                  <a:pos x="85" y="48"/>
                </a:cxn>
                <a:cxn ang="0">
                  <a:pos x="85" y="60"/>
                </a:cxn>
                <a:cxn ang="0">
                  <a:pos x="85" y="85"/>
                </a:cxn>
                <a:cxn ang="0">
                  <a:pos x="73" y="85"/>
                </a:cxn>
                <a:cxn ang="0">
                  <a:pos x="61" y="97"/>
                </a:cxn>
                <a:cxn ang="0">
                  <a:pos x="85" y="109"/>
                </a:cxn>
                <a:cxn ang="0">
                  <a:pos x="61" y="109"/>
                </a:cxn>
                <a:cxn ang="0">
                  <a:pos x="61" y="133"/>
                </a:cxn>
                <a:cxn ang="0">
                  <a:pos x="61" y="145"/>
                </a:cxn>
                <a:cxn ang="0">
                  <a:pos x="49" y="133"/>
                </a:cxn>
                <a:cxn ang="0">
                  <a:pos x="37" y="133"/>
                </a:cxn>
                <a:cxn ang="0">
                  <a:pos x="49" y="157"/>
                </a:cxn>
                <a:cxn ang="0">
                  <a:pos x="61" y="157"/>
                </a:cxn>
                <a:cxn ang="0">
                  <a:pos x="61" y="169"/>
                </a:cxn>
                <a:cxn ang="0">
                  <a:pos x="49" y="169"/>
                </a:cxn>
                <a:cxn ang="0">
                  <a:pos x="49" y="169"/>
                </a:cxn>
                <a:cxn ang="0">
                  <a:pos x="49" y="181"/>
                </a:cxn>
                <a:cxn ang="0">
                  <a:pos x="61" y="193"/>
                </a:cxn>
                <a:cxn ang="0">
                  <a:pos x="37" y="193"/>
                </a:cxn>
                <a:cxn ang="0">
                  <a:pos x="37" y="218"/>
                </a:cxn>
                <a:cxn ang="0">
                  <a:pos x="37" y="230"/>
                </a:cxn>
                <a:cxn ang="0">
                  <a:pos x="37" y="242"/>
                </a:cxn>
                <a:cxn ang="0">
                  <a:pos x="49" y="242"/>
                </a:cxn>
              </a:cxnLst>
              <a:rect l="0" t="0" r="r" b="b"/>
              <a:pathLst>
                <a:path w="254" h="290">
                  <a:moveTo>
                    <a:pt x="49" y="242"/>
                  </a:moveTo>
                  <a:lnTo>
                    <a:pt x="37" y="254"/>
                  </a:lnTo>
                  <a:lnTo>
                    <a:pt x="24" y="266"/>
                  </a:lnTo>
                  <a:lnTo>
                    <a:pt x="0" y="278"/>
                  </a:lnTo>
                  <a:lnTo>
                    <a:pt x="24" y="290"/>
                  </a:lnTo>
                  <a:lnTo>
                    <a:pt x="254" y="290"/>
                  </a:lnTo>
                  <a:lnTo>
                    <a:pt x="242" y="278"/>
                  </a:lnTo>
                  <a:lnTo>
                    <a:pt x="254" y="278"/>
                  </a:lnTo>
                  <a:lnTo>
                    <a:pt x="242" y="266"/>
                  </a:lnTo>
                  <a:lnTo>
                    <a:pt x="254" y="266"/>
                  </a:lnTo>
                  <a:lnTo>
                    <a:pt x="230" y="266"/>
                  </a:lnTo>
                  <a:lnTo>
                    <a:pt x="230" y="254"/>
                  </a:lnTo>
                  <a:lnTo>
                    <a:pt x="230" y="242"/>
                  </a:lnTo>
                  <a:lnTo>
                    <a:pt x="242" y="242"/>
                  </a:lnTo>
                  <a:lnTo>
                    <a:pt x="230" y="230"/>
                  </a:lnTo>
                  <a:lnTo>
                    <a:pt x="242" y="218"/>
                  </a:lnTo>
                  <a:lnTo>
                    <a:pt x="242" y="206"/>
                  </a:lnTo>
                  <a:lnTo>
                    <a:pt x="242" y="193"/>
                  </a:lnTo>
                  <a:lnTo>
                    <a:pt x="230" y="193"/>
                  </a:lnTo>
                  <a:lnTo>
                    <a:pt x="230" y="169"/>
                  </a:lnTo>
                  <a:lnTo>
                    <a:pt x="218" y="181"/>
                  </a:lnTo>
                  <a:lnTo>
                    <a:pt x="230" y="169"/>
                  </a:lnTo>
                  <a:lnTo>
                    <a:pt x="218" y="169"/>
                  </a:lnTo>
                  <a:lnTo>
                    <a:pt x="218" y="157"/>
                  </a:lnTo>
                  <a:lnTo>
                    <a:pt x="206" y="157"/>
                  </a:lnTo>
                  <a:lnTo>
                    <a:pt x="218" y="133"/>
                  </a:lnTo>
                  <a:lnTo>
                    <a:pt x="206" y="145"/>
                  </a:lnTo>
                  <a:lnTo>
                    <a:pt x="206" y="133"/>
                  </a:lnTo>
                  <a:lnTo>
                    <a:pt x="194" y="133"/>
                  </a:lnTo>
                  <a:lnTo>
                    <a:pt x="206" y="121"/>
                  </a:lnTo>
                  <a:lnTo>
                    <a:pt x="181" y="121"/>
                  </a:lnTo>
                  <a:lnTo>
                    <a:pt x="194" y="109"/>
                  </a:lnTo>
                  <a:lnTo>
                    <a:pt x="181" y="109"/>
                  </a:lnTo>
                  <a:lnTo>
                    <a:pt x="194" y="97"/>
                  </a:lnTo>
                  <a:lnTo>
                    <a:pt x="194" y="97"/>
                  </a:lnTo>
                  <a:lnTo>
                    <a:pt x="194" y="85"/>
                  </a:lnTo>
                  <a:lnTo>
                    <a:pt x="181" y="85"/>
                  </a:lnTo>
                  <a:lnTo>
                    <a:pt x="194" y="73"/>
                  </a:lnTo>
                  <a:lnTo>
                    <a:pt x="169" y="73"/>
                  </a:lnTo>
                  <a:lnTo>
                    <a:pt x="181" y="60"/>
                  </a:lnTo>
                  <a:lnTo>
                    <a:pt x="169" y="60"/>
                  </a:lnTo>
                  <a:lnTo>
                    <a:pt x="169" y="48"/>
                  </a:lnTo>
                  <a:lnTo>
                    <a:pt x="169" y="48"/>
                  </a:lnTo>
                  <a:lnTo>
                    <a:pt x="169" y="36"/>
                  </a:lnTo>
                  <a:lnTo>
                    <a:pt x="157" y="36"/>
                  </a:lnTo>
                  <a:lnTo>
                    <a:pt x="169" y="36"/>
                  </a:lnTo>
                  <a:lnTo>
                    <a:pt x="157" y="24"/>
                  </a:lnTo>
                  <a:lnTo>
                    <a:pt x="169" y="24"/>
                  </a:lnTo>
                  <a:lnTo>
                    <a:pt x="157" y="12"/>
                  </a:lnTo>
                  <a:lnTo>
                    <a:pt x="145" y="36"/>
                  </a:lnTo>
                  <a:lnTo>
                    <a:pt x="145" y="48"/>
                  </a:lnTo>
                  <a:lnTo>
                    <a:pt x="145" y="48"/>
                  </a:lnTo>
                  <a:lnTo>
                    <a:pt x="133" y="36"/>
                  </a:lnTo>
                  <a:lnTo>
                    <a:pt x="133" y="73"/>
                  </a:lnTo>
                  <a:lnTo>
                    <a:pt x="133" y="60"/>
                  </a:lnTo>
                  <a:lnTo>
                    <a:pt x="121" y="73"/>
                  </a:lnTo>
                  <a:lnTo>
                    <a:pt x="121" y="60"/>
                  </a:lnTo>
                  <a:lnTo>
                    <a:pt x="145" y="48"/>
                  </a:lnTo>
                  <a:lnTo>
                    <a:pt x="121" y="48"/>
                  </a:lnTo>
                  <a:lnTo>
                    <a:pt x="133" y="36"/>
                  </a:lnTo>
                  <a:lnTo>
                    <a:pt x="133" y="36"/>
                  </a:lnTo>
                  <a:lnTo>
                    <a:pt x="133" y="24"/>
                  </a:lnTo>
                  <a:lnTo>
                    <a:pt x="145" y="24"/>
                  </a:lnTo>
                  <a:lnTo>
                    <a:pt x="133" y="24"/>
                  </a:lnTo>
                  <a:lnTo>
                    <a:pt x="109" y="24"/>
                  </a:lnTo>
                  <a:lnTo>
                    <a:pt x="121" y="24"/>
                  </a:lnTo>
                  <a:lnTo>
                    <a:pt x="121" y="12"/>
                  </a:lnTo>
                  <a:lnTo>
                    <a:pt x="121" y="12"/>
                  </a:lnTo>
                  <a:lnTo>
                    <a:pt x="109" y="0"/>
                  </a:lnTo>
                  <a:lnTo>
                    <a:pt x="109" y="0"/>
                  </a:lnTo>
                  <a:lnTo>
                    <a:pt x="97" y="12"/>
                  </a:lnTo>
                  <a:lnTo>
                    <a:pt x="109" y="12"/>
                  </a:lnTo>
                  <a:lnTo>
                    <a:pt x="97" y="24"/>
                  </a:lnTo>
                  <a:lnTo>
                    <a:pt x="97" y="24"/>
                  </a:lnTo>
                  <a:lnTo>
                    <a:pt x="97" y="36"/>
                  </a:lnTo>
                  <a:lnTo>
                    <a:pt x="85" y="36"/>
                  </a:lnTo>
                  <a:lnTo>
                    <a:pt x="97" y="36"/>
                  </a:lnTo>
                  <a:lnTo>
                    <a:pt x="85" y="36"/>
                  </a:lnTo>
                  <a:lnTo>
                    <a:pt x="73" y="48"/>
                  </a:lnTo>
                  <a:lnTo>
                    <a:pt x="85" y="48"/>
                  </a:lnTo>
                  <a:lnTo>
                    <a:pt x="73" y="48"/>
                  </a:lnTo>
                  <a:lnTo>
                    <a:pt x="85" y="60"/>
                  </a:lnTo>
                  <a:lnTo>
                    <a:pt x="85" y="60"/>
                  </a:lnTo>
                  <a:lnTo>
                    <a:pt x="85" y="85"/>
                  </a:lnTo>
                  <a:lnTo>
                    <a:pt x="61" y="73"/>
                  </a:lnTo>
                  <a:lnTo>
                    <a:pt x="73" y="85"/>
                  </a:lnTo>
                  <a:lnTo>
                    <a:pt x="85" y="97"/>
                  </a:lnTo>
                  <a:lnTo>
                    <a:pt x="61" y="97"/>
                  </a:lnTo>
                  <a:lnTo>
                    <a:pt x="73" y="109"/>
                  </a:lnTo>
                  <a:lnTo>
                    <a:pt x="85" y="109"/>
                  </a:lnTo>
                  <a:lnTo>
                    <a:pt x="85" y="121"/>
                  </a:lnTo>
                  <a:lnTo>
                    <a:pt x="61" y="109"/>
                  </a:lnTo>
                  <a:lnTo>
                    <a:pt x="49" y="109"/>
                  </a:lnTo>
                  <a:lnTo>
                    <a:pt x="61" y="133"/>
                  </a:lnTo>
                  <a:lnTo>
                    <a:pt x="49" y="121"/>
                  </a:lnTo>
                  <a:lnTo>
                    <a:pt x="61" y="145"/>
                  </a:lnTo>
                  <a:lnTo>
                    <a:pt x="61" y="145"/>
                  </a:lnTo>
                  <a:lnTo>
                    <a:pt x="49" y="133"/>
                  </a:lnTo>
                  <a:lnTo>
                    <a:pt x="24" y="121"/>
                  </a:lnTo>
                  <a:lnTo>
                    <a:pt x="37" y="133"/>
                  </a:lnTo>
                  <a:lnTo>
                    <a:pt x="37" y="133"/>
                  </a:lnTo>
                  <a:lnTo>
                    <a:pt x="49" y="157"/>
                  </a:lnTo>
                  <a:lnTo>
                    <a:pt x="61" y="157"/>
                  </a:lnTo>
                  <a:lnTo>
                    <a:pt x="61" y="157"/>
                  </a:lnTo>
                  <a:lnTo>
                    <a:pt x="61" y="157"/>
                  </a:lnTo>
                  <a:lnTo>
                    <a:pt x="61" y="169"/>
                  </a:lnTo>
                  <a:lnTo>
                    <a:pt x="73" y="169"/>
                  </a:lnTo>
                  <a:lnTo>
                    <a:pt x="49" y="169"/>
                  </a:lnTo>
                  <a:lnTo>
                    <a:pt x="37" y="157"/>
                  </a:lnTo>
                  <a:lnTo>
                    <a:pt x="49" y="169"/>
                  </a:lnTo>
                  <a:lnTo>
                    <a:pt x="37" y="169"/>
                  </a:lnTo>
                  <a:lnTo>
                    <a:pt x="49" y="181"/>
                  </a:lnTo>
                  <a:lnTo>
                    <a:pt x="49" y="181"/>
                  </a:lnTo>
                  <a:lnTo>
                    <a:pt x="61" y="193"/>
                  </a:lnTo>
                  <a:lnTo>
                    <a:pt x="49" y="193"/>
                  </a:lnTo>
                  <a:lnTo>
                    <a:pt x="37" y="193"/>
                  </a:lnTo>
                  <a:lnTo>
                    <a:pt x="37" y="206"/>
                  </a:lnTo>
                  <a:lnTo>
                    <a:pt x="37" y="218"/>
                  </a:lnTo>
                  <a:lnTo>
                    <a:pt x="49" y="218"/>
                  </a:lnTo>
                  <a:lnTo>
                    <a:pt x="37" y="230"/>
                  </a:lnTo>
                  <a:lnTo>
                    <a:pt x="49" y="230"/>
                  </a:lnTo>
                  <a:lnTo>
                    <a:pt x="37" y="242"/>
                  </a:lnTo>
                  <a:lnTo>
                    <a:pt x="61" y="230"/>
                  </a:lnTo>
                  <a:lnTo>
                    <a:pt x="49" y="242"/>
                  </a:lnTo>
                  <a:lnTo>
                    <a:pt x="49" y="24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5" name="Freeform 63">
              <a:extLst>
                <a:ext uri="{FF2B5EF4-FFF2-40B4-BE49-F238E27FC236}">
                  <a16:creationId xmlns:a16="http://schemas.microsoft.com/office/drawing/2014/main" id="{6E91F5CB-A541-5D46-BFD6-B46C9EF870FE}"/>
                </a:ext>
              </a:extLst>
            </p:cNvPr>
            <p:cNvSpPr>
              <a:spLocks/>
            </p:cNvSpPr>
            <p:nvPr/>
          </p:nvSpPr>
          <p:spPr bwMode="auto">
            <a:xfrm>
              <a:off x="3748379" y="1679619"/>
              <a:ext cx="184047" cy="259340"/>
            </a:xfrm>
            <a:custGeom>
              <a:avLst/>
              <a:gdLst/>
              <a:ahLst/>
              <a:cxnLst>
                <a:cxn ang="0">
                  <a:pos x="145" y="218"/>
                </a:cxn>
                <a:cxn ang="0">
                  <a:pos x="145" y="206"/>
                </a:cxn>
                <a:cxn ang="0">
                  <a:pos x="133" y="194"/>
                </a:cxn>
                <a:cxn ang="0">
                  <a:pos x="145" y="182"/>
                </a:cxn>
                <a:cxn ang="0">
                  <a:pos x="145" y="170"/>
                </a:cxn>
                <a:cxn ang="0">
                  <a:pos x="133" y="158"/>
                </a:cxn>
                <a:cxn ang="0">
                  <a:pos x="133" y="146"/>
                </a:cxn>
                <a:cxn ang="0">
                  <a:pos x="121" y="133"/>
                </a:cxn>
                <a:cxn ang="0">
                  <a:pos x="109" y="121"/>
                </a:cxn>
                <a:cxn ang="0">
                  <a:pos x="109" y="109"/>
                </a:cxn>
                <a:cxn ang="0">
                  <a:pos x="96" y="97"/>
                </a:cxn>
                <a:cxn ang="0">
                  <a:pos x="96" y="85"/>
                </a:cxn>
                <a:cxn ang="0">
                  <a:pos x="96" y="85"/>
                </a:cxn>
                <a:cxn ang="0">
                  <a:pos x="84" y="73"/>
                </a:cxn>
                <a:cxn ang="0">
                  <a:pos x="84" y="61"/>
                </a:cxn>
                <a:cxn ang="0">
                  <a:pos x="72" y="37"/>
                </a:cxn>
                <a:cxn ang="0">
                  <a:pos x="72" y="37"/>
                </a:cxn>
                <a:cxn ang="0">
                  <a:pos x="84" y="25"/>
                </a:cxn>
                <a:cxn ang="0">
                  <a:pos x="72" y="13"/>
                </a:cxn>
                <a:cxn ang="0">
                  <a:pos x="72" y="0"/>
                </a:cxn>
                <a:cxn ang="0">
                  <a:pos x="60" y="0"/>
                </a:cxn>
                <a:cxn ang="0">
                  <a:pos x="60" y="25"/>
                </a:cxn>
                <a:cxn ang="0">
                  <a:pos x="48" y="37"/>
                </a:cxn>
                <a:cxn ang="0">
                  <a:pos x="48" y="49"/>
                </a:cxn>
                <a:cxn ang="0">
                  <a:pos x="48" y="61"/>
                </a:cxn>
                <a:cxn ang="0">
                  <a:pos x="36" y="73"/>
                </a:cxn>
                <a:cxn ang="0">
                  <a:pos x="36" y="73"/>
                </a:cxn>
                <a:cxn ang="0">
                  <a:pos x="36" y="85"/>
                </a:cxn>
                <a:cxn ang="0">
                  <a:pos x="36" y="97"/>
                </a:cxn>
                <a:cxn ang="0">
                  <a:pos x="24" y="109"/>
                </a:cxn>
                <a:cxn ang="0">
                  <a:pos x="24" y="121"/>
                </a:cxn>
                <a:cxn ang="0">
                  <a:pos x="24" y="133"/>
                </a:cxn>
                <a:cxn ang="0">
                  <a:pos x="24" y="146"/>
                </a:cxn>
                <a:cxn ang="0">
                  <a:pos x="24" y="158"/>
                </a:cxn>
                <a:cxn ang="0">
                  <a:pos x="24" y="170"/>
                </a:cxn>
                <a:cxn ang="0">
                  <a:pos x="12" y="182"/>
                </a:cxn>
                <a:cxn ang="0">
                  <a:pos x="0" y="194"/>
                </a:cxn>
                <a:cxn ang="0">
                  <a:pos x="12" y="206"/>
                </a:cxn>
                <a:cxn ang="0">
                  <a:pos x="0" y="230"/>
                </a:cxn>
              </a:cxnLst>
              <a:rect l="0" t="0" r="r" b="b"/>
              <a:pathLst>
                <a:path w="157" h="230">
                  <a:moveTo>
                    <a:pt x="157" y="230"/>
                  </a:moveTo>
                  <a:lnTo>
                    <a:pt x="145" y="218"/>
                  </a:lnTo>
                  <a:lnTo>
                    <a:pt x="145" y="218"/>
                  </a:lnTo>
                  <a:lnTo>
                    <a:pt x="145" y="206"/>
                  </a:lnTo>
                  <a:lnTo>
                    <a:pt x="145" y="206"/>
                  </a:lnTo>
                  <a:lnTo>
                    <a:pt x="133" y="194"/>
                  </a:lnTo>
                  <a:lnTo>
                    <a:pt x="145" y="194"/>
                  </a:lnTo>
                  <a:lnTo>
                    <a:pt x="145" y="182"/>
                  </a:lnTo>
                  <a:lnTo>
                    <a:pt x="145" y="182"/>
                  </a:lnTo>
                  <a:lnTo>
                    <a:pt x="145" y="170"/>
                  </a:lnTo>
                  <a:lnTo>
                    <a:pt x="133" y="170"/>
                  </a:lnTo>
                  <a:lnTo>
                    <a:pt x="133" y="158"/>
                  </a:lnTo>
                  <a:lnTo>
                    <a:pt x="121" y="158"/>
                  </a:lnTo>
                  <a:lnTo>
                    <a:pt x="133" y="146"/>
                  </a:lnTo>
                  <a:lnTo>
                    <a:pt x="121" y="146"/>
                  </a:lnTo>
                  <a:lnTo>
                    <a:pt x="121" y="133"/>
                  </a:lnTo>
                  <a:lnTo>
                    <a:pt x="121" y="133"/>
                  </a:lnTo>
                  <a:lnTo>
                    <a:pt x="109" y="121"/>
                  </a:lnTo>
                  <a:lnTo>
                    <a:pt x="109" y="121"/>
                  </a:lnTo>
                  <a:lnTo>
                    <a:pt x="109" y="109"/>
                  </a:lnTo>
                  <a:lnTo>
                    <a:pt x="109" y="109"/>
                  </a:lnTo>
                  <a:lnTo>
                    <a:pt x="96" y="97"/>
                  </a:lnTo>
                  <a:lnTo>
                    <a:pt x="109" y="97"/>
                  </a:lnTo>
                  <a:lnTo>
                    <a:pt x="96" y="85"/>
                  </a:lnTo>
                  <a:lnTo>
                    <a:pt x="109" y="85"/>
                  </a:lnTo>
                  <a:lnTo>
                    <a:pt x="96" y="85"/>
                  </a:lnTo>
                  <a:lnTo>
                    <a:pt x="84" y="73"/>
                  </a:lnTo>
                  <a:lnTo>
                    <a:pt x="84" y="73"/>
                  </a:lnTo>
                  <a:lnTo>
                    <a:pt x="84" y="73"/>
                  </a:lnTo>
                  <a:lnTo>
                    <a:pt x="84" y="61"/>
                  </a:lnTo>
                  <a:lnTo>
                    <a:pt x="84" y="49"/>
                  </a:lnTo>
                  <a:lnTo>
                    <a:pt x="72" y="37"/>
                  </a:lnTo>
                  <a:lnTo>
                    <a:pt x="84" y="37"/>
                  </a:lnTo>
                  <a:lnTo>
                    <a:pt x="72" y="37"/>
                  </a:lnTo>
                  <a:lnTo>
                    <a:pt x="84" y="37"/>
                  </a:lnTo>
                  <a:lnTo>
                    <a:pt x="84" y="25"/>
                  </a:lnTo>
                  <a:lnTo>
                    <a:pt x="72" y="13"/>
                  </a:lnTo>
                  <a:lnTo>
                    <a:pt x="72" y="13"/>
                  </a:lnTo>
                  <a:lnTo>
                    <a:pt x="72" y="13"/>
                  </a:lnTo>
                  <a:lnTo>
                    <a:pt x="72" y="0"/>
                  </a:lnTo>
                  <a:lnTo>
                    <a:pt x="60" y="0"/>
                  </a:lnTo>
                  <a:lnTo>
                    <a:pt x="60" y="0"/>
                  </a:lnTo>
                  <a:lnTo>
                    <a:pt x="48" y="13"/>
                  </a:lnTo>
                  <a:lnTo>
                    <a:pt x="60" y="25"/>
                  </a:lnTo>
                  <a:lnTo>
                    <a:pt x="48" y="37"/>
                  </a:lnTo>
                  <a:lnTo>
                    <a:pt x="48" y="37"/>
                  </a:lnTo>
                  <a:lnTo>
                    <a:pt x="48" y="49"/>
                  </a:lnTo>
                  <a:lnTo>
                    <a:pt x="48" y="49"/>
                  </a:lnTo>
                  <a:lnTo>
                    <a:pt x="36" y="61"/>
                  </a:lnTo>
                  <a:lnTo>
                    <a:pt x="48" y="61"/>
                  </a:lnTo>
                  <a:lnTo>
                    <a:pt x="36" y="61"/>
                  </a:lnTo>
                  <a:lnTo>
                    <a:pt x="36" y="73"/>
                  </a:lnTo>
                  <a:lnTo>
                    <a:pt x="48" y="61"/>
                  </a:lnTo>
                  <a:lnTo>
                    <a:pt x="36" y="73"/>
                  </a:lnTo>
                  <a:lnTo>
                    <a:pt x="48" y="85"/>
                  </a:lnTo>
                  <a:lnTo>
                    <a:pt x="36" y="85"/>
                  </a:lnTo>
                  <a:lnTo>
                    <a:pt x="36" y="97"/>
                  </a:lnTo>
                  <a:lnTo>
                    <a:pt x="36" y="97"/>
                  </a:lnTo>
                  <a:lnTo>
                    <a:pt x="36" y="109"/>
                  </a:lnTo>
                  <a:lnTo>
                    <a:pt x="24" y="109"/>
                  </a:lnTo>
                  <a:lnTo>
                    <a:pt x="24" y="121"/>
                  </a:lnTo>
                  <a:lnTo>
                    <a:pt x="24" y="121"/>
                  </a:lnTo>
                  <a:lnTo>
                    <a:pt x="24" y="133"/>
                  </a:lnTo>
                  <a:lnTo>
                    <a:pt x="24" y="133"/>
                  </a:lnTo>
                  <a:lnTo>
                    <a:pt x="24" y="133"/>
                  </a:lnTo>
                  <a:lnTo>
                    <a:pt x="24" y="146"/>
                  </a:lnTo>
                  <a:lnTo>
                    <a:pt x="24" y="146"/>
                  </a:lnTo>
                  <a:lnTo>
                    <a:pt x="24" y="158"/>
                  </a:lnTo>
                  <a:lnTo>
                    <a:pt x="24" y="170"/>
                  </a:lnTo>
                  <a:lnTo>
                    <a:pt x="24" y="170"/>
                  </a:lnTo>
                  <a:lnTo>
                    <a:pt x="12" y="170"/>
                  </a:lnTo>
                  <a:lnTo>
                    <a:pt x="12" y="182"/>
                  </a:lnTo>
                  <a:lnTo>
                    <a:pt x="12" y="182"/>
                  </a:lnTo>
                  <a:lnTo>
                    <a:pt x="0" y="194"/>
                  </a:lnTo>
                  <a:lnTo>
                    <a:pt x="12" y="206"/>
                  </a:lnTo>
                  <a:lnTo>
                    <a:pt x="12" y="206"/>
                  </a:lnTo>
                  <a:lnTo>
                    <a:pt x="0" y="218"/>
                  </a:lnTo>
                  <a:lnTo>
                    <a:pt x="0" y="230"/>
                  </a:lnTo>
                  <a:lnTo>
                    <a:pt x="157" y="23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6" name="Freeform 64">
              <a:extLst>
                <a:ext uri="{FF2B5EF4-FFF2-40B4-BE49-F238E27FC236}">
                  <a16:creationId xmlns:a16="http://schemas.microsoft.com/office/drawing/2014/main" id="{22DEC77D-806D-8941-9CA9-E80B24F0E27A}"/>
                </a:ext>
              </a:extLst>
            </p:cNvPr>
            <p:cNvSpPr>
              <a:spLocks/>
            </p:cNvSpPr>
            <p:nvPr/>
          </p:nvSpPr>
          <p:spPr bwMode="auto">
            <a:xfrm>
              <a:off x="3349210" y="1627034"/>
              <a:ext cx="185242" cy="311925"/>
            </a:xfrm>
            <a:custGeom>
              <a:avLst/>
              <a:gdLst/>
              <a:ahLst/>
              <a:cxnLst>
                <a:cxn ang="0">
                  <a:pos x="60" y="12"/>
                </a:cxn>
                <a:cxn ang="0">
                  <a:pos x="48" y="24"/>
                </a:cxn>
                <a:cxn ang="0">
                  <a:pos x="48" y="36"/>
                </a:cxn>
                <a:cxn ang="0">
                  <a:pos x="48" y="48"/>
                </a:cxn>
                <a:cxn ang="0">
                  <a:pos x="48" y="61"/>
                </a:cxn>
                <a:cxn ang="0">
                  <a:pos x="36" y="85"/>
                </a:cxn>
                <a:cxn ang="0">
                  <a:pos x="36" y="97"/>
                </a:cxn>
                <a:cxn ang="0">
                  <a:pos x="36" y="109"/>
                </a:cxn>
                <a:cxn ang="0">
                  <a:pos x="36" y="121"/>
                </a:cxn>
                <a:cxn ang="0">
                  <a:pos x="24" y="133"/>
                </a:cxn>
                <a:cxn ang="0">
                  <a:pos x="12" y="157"/>
                </a:cxn>
                <a:cxn ang="0">
                  <a:pos x="12" y="169"/>
                </a:cxn>
                <a:cxn ang="0">
                  <a:pos x="24" y="181"/>
                </a:cxn>
                <a:cxn ang="0">
                  <a:pos x="24" y="194"/>
                </a:cxn>
                <a:cxn ang="0">
                  <a:pos x="24" y="206"/>
                </a:cxn>
                <a:cxn ang="0">
                  <a:pos x="12" y="218"/>
                </a:cxn>
                <a:cxn ang="0">
                  <a:pos x="12" y="230"/>
                </a:cxn>
                <a:cxn ang="0">
                  <a:pos x="24" y="242"/>
                </a:cxn>
                <a:cxn ang="0">
                  <a:pos x="0" y="266"/>
                </a:cxn>
                <a:cxn ang="0">
                  <a:pos x="133" y="278"/>
                </a:cxn>
                <a:cxn ang="0">
                  <a:pos x="145" y="254"/>
                </a:cxn>
                <a:cxn ang="0">
                  <a:pos x="145" y="242"/>
                </a:cxn>
                <a:cxn ang="0">
                  <a:pos x="145" y="230"/>
                </a:cxn>
                <a:cxn ang="0">
                  <a:pos x="133" y="218"/>
                </a:cxn>
                <a:cxn ang="0">
                  <a:pos x="133" y="206"/>
                </a:cxn>
                <a:cxn ang="0">
                  <a:pos x="133" y="194"/>
                </a:cxn>
                <a:cxn ang="0">
                  <a:pos x="133" y="181"/>
                </a:cxn>
                <a:cxn ang="0">
                  <a:pos x="133" y="169"/>
                </a:cxn>
                <a:cxn ang="0">
                  <a:pos x="120" y="157"/>
                </a:cxn>
                <a:cxn ang="0">
                  <a:pos x="120" y="145"/>
                </a:cxn>
                <a:cxn ang="0">
                  <a:pos x="108" y="109"/>
                </a:cxn>
                <a:cxn ang="0">
                  <a:pos x="96" y="109"/>
                </a:cxn>
                <a:cxn ang="0">
                  <a:pos x="96" y="97"/>
                </a:cxn>
                <a:cxn ang="0">
                  <a:pos x="96" y="85"/>
                </a:cxn>
                <a:cxn ang="0">
                  <a:pos x="84" y="73"/>
                </a:cxn>
                <a:cxn ang="0">
                  <a:pos x="84" y="61"/>
                </a:cxn>
                <a:cxn ang="0">
                  <a:pos x="84" y="48"/>
                </a:cxn>
                <a:cxn ang="0">
                  <a:pos x="84" y="36"/>
                </a:cxn>
                <a:cxn ang="0">
                  <a:pos x="72" y="24"/>
                </a:cxn>
                <a:cxn ang="0">
                  <a:pos x="72" y="0"/>
                </a:cxn>
              </a:cxnLst>
              <a:rect l="0" t="0" r="r" b="b"/>
              <a:pathLst>
                <a:path w="157" h="278">
                  <a:moveTo>
                    <a:pt x="60" y="0"/>
                  </a:moveTo>
                  <a:lnTo>
                    <a:pt x="60" y="12"/>
                  </a:lnTo>
                  <a:lnTo>
                    <a:pt x="48" y="12"/>
                  </a:lnTo>
                  <a:lnTo>
                    <a:pt x="48" y="24"/>
                  </a:lnTo>
                  <a:lnTo>
                    <a:pt x="48" y="36"/>
                  </a:lnTo>
                  <a:lnTo>
                    <a:pt x="48" y="36"/>
                  </a:lnTo>
                  <a:lnTo>
                    <a:pt x="48" y="48"/>
                  </a:lnTo>
                  <a:lnTo>
                    <a:pt x="48" y="48"/>
                  </a:lnTo>
                  <a:lnTo>
                    <a:pt x="36" y="61"/>
                  </a:lnTo>
                  <a:lnTo>
                    <a:pt x="48" y="61"/>
                  </a:lnTo>
                  <a:lnTo>
                    <a:pt x="36" y="73"/>
                  </a:lnTo>
                  <a:lnTo>
                    <a:pt x="36" y="85"/>
                  </a:lnTo>
                  <a:lnTo>
                    <a:pt x="48" y="85"/>
                  </a:lnTo>
                  <a:lnTo>
                    <a:pt x="36" y="97"/>
                  </a:lnTo>
                  <a:lnTo>
                    <a:pt x="48" y="97"/>
                  </a:lnTo>
                  <a:lnTo>
                    <a:pt x="36" y="109"/>
                  </a:lnTo>
                  <a:lnTo>
                    <a:pt x="36" y="121"/>
                  </a:lnTo>
                  <a:lnTo>
                    <a:pt x="36" y="121"/>
                  </a:lnTo>
                  <a:lnTo>
                    <a:pt x="36" y="133"/>
                  </a:lnTo>
                  <a:lnTo>
                    <a:pt x="24" y="133"/>
                  </a:lnTo>
                  <a:lnTo>
                    <a:pt x="12" y="145"/>
                  </a:lnTo>
                  <a:lnTo>
                    <a:pt x="12" y="157"/>
                  </a:lnTo>
                  <a:lnTo>
                    <a:pt x="12" y="157"/>
                  </a:lnTo>
                  <a:lnTo>
                    <a:pt x="12" y="169"/>
                  </a:lnTo>
                  <a:lnTo>
                    <a:pt x="24" y="169"/>
                  </a:lnTo>
                  <a:lnTo>
                    <a:pt x="24" y="181"/>
                  </a:lnTo>
                  <a:lnTo>
                    <a:pt x="12" y="194"/>
                  </a:lnTo>
                  <a:lnTo>
                    <a:pt x="24" y="194"/>
                  </a:lnTo>
                  <a:lnTo>
                    <a:pt x="12" y="206"/>
                  </a:lnTo>
                  <a:lnTo>
                    <a:pt x="24" y="206"/>
                  </a:lnTo>
                  <a:lnTo>
                    <a:pt x="12" y="218"/>
                  </a:lnTo>
                  <a:lnTo>
                    <a:pt x="12" y="218"/>
                  </a:lnTo>
                  <a:lnTo>
                    <a:pt x="12" y="230"/>
                  </a:lnTo>
                  <a:lnTo>
                    <a:pt x="12" y="230"/>
                  </a:lnTo>
                  <a:lnTo>
                    <a:pt x="24" y="230"/>
                  </a:lnTo>
                  <a:lnTo>
                    <a:pt x="24" y="242"/>
                  </a:lnTo>
                  <a:lnTo>
                    <a:pt x="12" y="254"/>
                  </a:lnTo>
                  <a:lnTo>
                    <a:pt x="0" y="266"/>
                  </a:lnTo>
                  <a:lnTo>
                    <a:pt x="12" y="278"/>
                  </a:lnTo>
                  <a:lnTo>
                    <a:pt x="133" y="278"/>
                  </a:lnTo>
                  <a:lnTo>
                    <a:pt x="157" y="266"/>
                  </a:lnTo>
                  <a:lnTo>
                    <a:pt x="145" y="254"/>
                  </a:lnTo>
                  <a:lnTo>
                    <a:pt x="157" y="254"/>
                  </a:lnTo>
                  <a:lnTo>
                    <a:pt x="145" y="242"/>
                  </a:lnTo>
                  <a:lnTo>
                    <a:pt x="157" y="230"/>
                  </a:lnTo>
                  <a:lnTo>
                    <a:pt x="145" y="230"/>
                  </a:lnTo>
                  <a:lnTo>
                    <a:pt x="133" y="218"/>
                  </a:lnTo>
                  <a:lnTo>
                    <a:pt x="133" y="218"/>
                  </a:lnTo>
                  <a:lnTo>
                    <a:pt x="120" y="206"/>
                  </a:lnTo>
                  <a:lnTo>
                    <a:pt x="133" y="206"/>
                  </a:lnTo>
                  <a:lnTo>
                    <a:pt x="133" y="206"/>
                  </a:lnTo>
                  <a:lnTo>
                    <a:pt x="133" y="194"/>
                  </a:lnTo>
                  <a:lnTo>
                    <a:pt x="120" y="194"/>
                  </a:lnTo>
                  <a:lnTo>
                    <a:pt x="133" y="181"/>
                  </a:lnTo>
                  <a:lnTo>
                    <a:pt x="120" y="181"/>
                  </a:lnTo>
                  <a:lnTo>
                    <a:pt x="133" y="169"/>
                  </a:lnTo>
                  <a:lnTo>
                    <a:pt x="108" y="157"/>
                  </a:lnTo>
                  <a:lnTo>
                    <a:pt x="120" y="157"/>
                  </a:lnTo>
                  <a:lnTo>
                    <a:pt x="108" y="145"/>
                  </a:lnTo>
                  <a:lnTo>
                    <a:pt x="120" y="145"/>
                  </a:lnTo>
                  <a:lnTo>
                    <a:pt x="108" y="133"/>
                  </a:lnTo>
                  <a:lnTo>
                    <a:pt x="108" y="109"/>
                  </a:lnTo>
                  <a:lnTo>
                    <a:pt x="108" y="109"/>
                  </a:lnTo>
                  <a:lnTo>
                    <a:pt x="96" y="109"/>
                  </a:lnTo>
                  <a:lnTo>
                    <a:pt x="96" y="97"/>
                  </a:lnTo>
                  <a:lnTo>
                    <a:pt x="96" y="97"/>
                  </a:lnTo>
                  <a:lnTo>
                    <a:pt x="84" y="97"/>
                  </a:lnTo>
                  <a:lnTo>
                    <a:pt x="96" y="85"/>
                  </a:lnTo>
                  <a:lnTo>
                    <a:pt x="96" y="73"/>
                  </a:lnTo>
                  <a:lnTo>
                    <a:pt x="84" y="73"/>
                  </a:lnTo>
                  <a:lnTo>
                    <a:pt x="84" y="61"/>
                  </a:lnTo>
                  <a:lnTo>
                    <a:pt x="84" y="61"/>
                  </a:lnTo>
                  <a:lnTo>
                    <a:pt x="84" y="48"/>
                  </a:lnTo>
                  <a:lnTo>
                    <a:pt x="84" y="48"/>
                  </a:lnTo>
                  <a:lnTo>
                    <a:pt x="84" y="36"/>
                  </a:lnTo>
                  <a:lnTo>
                    <a:pt x="84" y="36"/>
                  </a:lnTo>
                  <a:lnTo>
                    <a:pt x="84" y="24"/>
                  </a:lnTo>
                  <a:lnTo>
                    <a:pt x="72" y="24"/>
                  </a:lnTo>
                  <a:lnTo>
                    <a:pt x="72" y="12"/>
                  </a:lnTo>
                  <a:lnTo>
                    <a:pt x="72"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7" name="Freeform 65">
              <a:extLst>
                <a:ext uri="{FF2B5EF4-FFF2-40B4-BE49-F238E27FC236}">
                  <a16:creationId xmlns:a16="http://schemas.microsoft.com/office/drawing/2014/main" id="{9159DAF5-B176-A447-82AE-B522182E2F0B}"/>
                </a:ext>
              </a:extLst>
            </p:cNvPr>
            <p:cNvSpPr>
              <a:spLocks/>
            </p:cNvSpPr>
            <p:nvPr/>
          </p:nvSpPr>
          <p:spPr bwMode="auto">
            <a:xfrm>
              <a:off x="2666802" y="1520721"/>
              <a:ext cx="114731" cy="40634"/>
            </a:xfrm>
            <a:custGeom>
              <a:avLst/>
              <a:gdLst/>
              <a:ahLst/>
              <a:cxnLst>
                <a:cxn ang="0">
                  <a:pos x="0" y="0"/>
                </a:cxn>
                <a:cxn ang="0">
                  <a:pos x="12" y="0"/>
                </a:cxn>
                <a:cxn ang="0">
                  <a:pos x="24" y="0"/>
                </a:cxn>
                <a:cxn ang="0">
                  <a:pos x="36" y="13"/>
                </a:cxn>
                <a:cxn ang="0">
                  <a:pos x="60" y="13"/>
                </a:cxn>
                <a:cxn ang="0">
                  <a:pos x="73" y="13"/>
                </a:cxn>
                <a:cxn ang="0">
                  <a:pos x="85" y="0"/>
                </a:cxn>
                <a:cxn ang="0">
                  <a:pos x="97" y="0"/>
                </a:cxn>
                <a:cxn ang="0">
                  <a:pos x="85" y="13"/>
                </a:cxn>
                <a:cxn ang="0">
                  <a:pos x="85" y="13"/>
                </a:cxn>
                <a:cxn ang="0">
                  <a:pos x="85" y="13"/>
                </a:cxn>
                <a:cxn ang="0">
                  <a:pos x="85" y="13"/>
                </a:cxn>
                <a:cxn ang="0">
                  <a:pos x="73" y="13"/>
                </a:cxn>
                <a:cxn ang="0">
                  <a:pos x="60" y="25"/>
                </a:cxn>
                <a:cxn ang="0">
                  <a:pos x="73" y="25"/>
                </a:cxn>
                <a:cxn ang="0">
                  <a:pos x="48" y="25"/>
                </a:cxn>
                <a:cxn ang="0">
                  <a:pos x="48" y="25"/>
                </a:cxn>
                <a:cxn ang="0">
                  <a:pos x="48" y="25"/>
                </a:cxn>
                <a:cxn ang="0">
                  <a:pos x="36" y="37"/>
                </a:cxn>
                <a:cxn ang="0">
                  <a:pos x="36" y="25"/>
                </a:cxn>
                <a:cxn ang="0">
                  <a:pos x="36" y="25"/>
                </a:cxn>
                <a:cxn ang="0">
                  <a:pos x="24" y="25"/>
                </a:cxn>
                <a:cxn ang="0">
                  <a:pos x="24" y="25"/>
                </a:cxn>
                <a:cxn ang="0">
                  <a:pos x="12" y="25"/>
                </a:cxn>
                <a:cxn ang="0">
                  <a:pos x="24" y="25"/>
                </a:cxn>
                <a:cxn ang="0">
                  <a:pos x="24" y="13"/>
                </a:cxn>
                <a:cxn ang="0">
                  <a:pos x="24" y="13"/>
                </a:cxn>
                <a:cxn ang="0">
                  <a:pos x="24" y="13"/>
                </a:cxn>
                <a:cxn ang="0">
                  <a:pos x="12" y="13"/>
                </a:cxn>
                <a:cxn ang="0">
                  <a:pos x="12" y="0"/>
                </a:cxn>
                <a:cxn ang="0">
                  <a:pos x="0" y="0"/>
                </a:cxn>
                <a:cxn ang="0">
                  <a:pos x="0" y="0"/>
                </a:cxn>
                <a:cxn ang="0">
                  <a:pos x="0" y="0"/>
                </a:cxn>
              </a:cxnLst>
              <a:rect l="0" t="0" r="r" b="b"/>
              <a:pathLst>
                <a:path w="97" h="37">
                  <a:moveTo>
                    <a:pt x="0" y="0"/>
                  </a:moveTo>
                  <a:lnTo>
                    <a:pt x="12" y="0"/>
                  </a:lnTo>
                  <a:lnTo>
                    <a:pt x="24" y="0"/>
                  </a:lnTo>
                  <a:lnTo>
                    <a:pt x="36" y="13"/>
                  </a:lnTo>
                  <a:lnTo>
                    <a:pt x="60" y="13"/>
                  </a:lnTo>
                  <a:lnTo>
                    <a:pt x="73" y="13"/>
                  </a:lnTo>
                  <a:lnTo>
                    <a:pt x="85" y="0"/>
                  </a:lnTo>
                  <a:lnTo>
                    <a:pt x="97" y="0"/>
                  </a:lnTo>
                  <a:lnTo>
                    <a:pt x="85" y="13"/>
                  </a:lnTo>
                  <a:lnTo>
                    <a:pt x="85" y="13"/>
                  </a:lnTo>
                  <a:lnTo>
                    <a:pt x="85" y="13"/>
                  </a:lnTo>
                  <a:lnTo>
                    <a:pt x="85" y="13"/>
                  </a:lnTo>
                  <a:lnTo>
                    <a:pt x="73" y="13"/>
                  </a:lnTo>
                  <a:lnTo>
                    <a:pt x="60" y="25"/>
                  </a:lnTo>
                  <a:lnTo>
                    <a:pt x="73" y="25"/>
                  </a:lnTo>
                  <a:lnTo>
                    <a:pt x="48" y="25"/>
                  </a:lnTo>
                  <a:lnTo>
                    <a:pt x="48" y="25"/>
                  </a:lnTo>
                  <a:lnTo>
                    <a:pt x="48" y="25"/>
                  </a:lnTo>
                  <a:lnTo>
                    <a:pt x="36" y="37"/>
                  </a:lnTo>
                  <a:lnTo>
                    <a:pt x="36" y="25"/>
                  </a:lnTo>
                  <a:lnTo>
                    <a:pt x="36" y="25"/>
                  </a:lnTo>
                  <a:lnTo>
                    <a:pt x="24" y="25"/>
                  </a:lnTo>
                  <a:lnTo>
                    <a:pt x="24" y="25"/>
                  </a:lnTo>
                  <a:lnTo>
                    <a:pt x="12" y="25"/>
                  </a:lnTo>
                  <a:lnTo>
                    <a:pt x="24" y="25"/>
                  </a:lnTo>
                  <a:lnTo>
                    <a:pt x="24" y="13"/>
                  </a:lnTo>
                  <a:lnTo>
                    <a:pt x="24" y="13"/>
                  </a:lnTo>
                  <a:lnTo>
                    <a:pt x="24" y="13"/>
                  </a:lnTo>
                  <a:lnTo>
                    <a:pt x="12" y="13"/>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8" name="Line 66">
              <a:extLst>
                <a:ext uri="{FF2B5EF4-FFF2-40B4-BE49-F238E27FC236}">
                  <a16:creationId xmlns:a16="http://schemas.microsoft.com/office/drawing/2014/main" id="{96384E38-8F1E-1A4F-90D7-94759DDC5E79}"/>
                </a:ext>
              </a:extLst>
            </p:cNvPr>
            <p:cNvSpPr>
              <a:spLocks noChangeShapeType="1"/>
            </p:cNvSpPr>
            <p:nvPr/>
          </p:nvSpPr>
          <p:spPr bwMode="auto">
            <a:xfrm>
              <a:off x="2666805" y="1481283"/>
              <a:ext cx="2390" cy="185243"/>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9" name="Freeform 67">
              <a:extLst>
                <a:ext uri="{FF2B5EF4-FFF2-40B4-BE49-F238E27FC236}">
                  <a16:creationId xmlns:a16="http://schemas.microsoft.com/office/drawing/2014/main" id="{4E3B7E8C-E613-C84E-9AAA-D18ED636D5DC}"/>
                </a:ext>
              </a:extLst>
            </p:cNvPr>
            <p:cNvSpPr>
              <a:spLocks/>
            </p:cNvSpPr>
            <p:nvPr/>
          </p:nvSpPr>
          <p:spPr bwMode="auto">
            <a:xfrm>
              <a:off x="2553269" y="1520669"/>
              <a:ext cx="86048" cy="28683"/>
            </a:xfrm>
            <a:custGeom>
              <a:avLst/>
              <a:gdLst/>
              <a:ahLst/>
              <a:cxnLst>
                <a:cxn ang="0">
                  <a:pos x="72" y="13"/>
                </a:cxn>
                <a:cxn ang="0">
                  <a:pos x="60" y="13"/>
                </a:cxn>
                <a:cxn ang="0">
                  <a:pos x="48" y="13"/>
                </a:cxn>
                <a:cxn ang="0">
                  <a:pos x="36" y="13"/>
                </a:cxn>
                <a:cxn ang="0">
                  <a:pos x="24" y="13"/>
                </a:cxn>
                <a:cxn ang="0">
                  <a:pos x="24" y="13"/>
                </a:cxn>
                <a:cxn ang="0">
                  <a:pos x="12" y="13"/>
                </a:cxn>
                <a:cxn ang="0">
                  <a:pos x="0" y="13"/>
                </a:cxn>
                <a:cxn ang="0">
                  <a:pos x="0" y="0"/>
                </a:cxn>
                <a:cxn ang="0">
                  <a:pos x="0" y="13"/>
                </a:cxn>
                <a:cxn ang="0">
                  <a:pos x="12" y="13"/>
                </a:cxn>
                <a:cxn ang="0">
                  <a:pos x="12" y="13"/>
                </a:cxn>
                <a:cxn ang="0">
                  <a:pos x="24" y="13"/>
                </a:cxn>
                <a:cxn ang="0">
                  <a:pos x="36" y="25"/>
                </a:cxn>
                <a:cxn ang="0">
                  <a:pos x="48" y="25"/>
                </a:cxn>
                <a:cxn ang="0">
                  <a:pos x="60" y="25"/>
                </a:cxn>
                <a:cxn ang="0">
                  <a:pos x="72" y="25"/>
                </a:cxn>
                <a:cxn ang="0">
                  <a:pos x="72" y="13"/>
                </a:cxn>
                <a:cxn ang="0">
                  <a:pos x="72" y="13"/>
                </a:cxn>
                <a:cxn ang="0">
                  <a:pos x="72" y="13"/>
                </a:cxn>
              </a:cxnLst>
              <a:rect l="0" t="0" r="r" b="b"/>
              <a:pathLst>
                <a:path w="72" h="25">
                  <a:moveTo>
                    <a:pt x="72" y="13"/>
                  </a:moveTo>
                  <a:lnTo>
                    <a:pt x="60" y="13"/>
                  </a:lnTo>
                  <a:lnTo>
                    <a:pt x="48" y="13"/>
                  </a:lnTo>
                  <a:lnTo>
                    <a:pt x="36" y="13"/>
                  </a:lnTo>
                  <a:lnTo>
                    <a:pt x="24" y="13"/>
                  </a:lnTo>
                  <a:lnTo>
                    <a:pt x="24" y="13"/>
                  </a:lnTo>
                  <a:lnTo>
                    <a:pt x="12" y="13"/>
                  </a:lnTo>
                  <a:lnTo>
                    <a:pt x="0" y="13"/>
                  </a:lnTo>
                  <a:lnTo>
                    <a:pt x="0" y="0"/>
                  </a:lnTo>
                  <a:lnTo>
                    <a:pt x="0" y="13"/>
                  </a:lnTo>
                  <a:lnTo>
                    <a:pt x="12" y="13"/>
                  </a:lnTo>
                  <a:lnTo>
                    <a:pt x="12" y="13"/>
                  </a:lnTo>
                  <a:lnTo>
                    <a:pt x="24" y="13"/>
                  </a:lnTo>
                  <a:lnTo>
                    <a:pt x="36" y="25"/>
                  </a:lnTo>
                  <a:lnTo>
                    <a:pt x="48" y="25"/>
                  </a:lnTo>
                  <a:lnTo>
                    <a:pt x="60" y="25"/>
                  </a:lnTo>
                  <a:lnTo>
                    <a:pt x="72" y="25"/>
                  </a:lnTo>
                  <a:lnTo>
                    <a:pt x="72" y="13"/>
                  </a:lnTo>
                  <a:lnTo>
                    <a:pt x="72" y="13"/>
                  </a:lnTo>
                  <a:lnTo>
                    <a:pt x="72"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0" name="Freeform 68">
              <a:extLst>
                <a:ext uri="{FF2B5EF4-FFF2-40B4-BE49-F238E27FC236}">
                  <a16:creationId xmlns:a16="http://schemas.microsoft.com/office/drawing/2014/main" id="{C69A4893-322D-434F-9C9A-F16E228DF716}"/>
                </a:ext>
              </a:extLst>
            </p:cNvPr>
            <p:cNvSpPr>
              <a:spLocks/>
            </p:cNvSpPr>
            <p:nvPr/>
          </p:nvSpPr>
          <p:spPr bwMode="auto">
            <a:xfrm>
              <a:off x="2666802" y="1561303"/>
              <a:ext cx="114731" cy="23902"/>
            </a:xfrm>
            <a:custGeom>
              <a:avLst/>
              <a:gdLst/>
              <a:ahLst/>
              <a:cxnLst>
                <a:cxn ang="0">
                  <a:pos x="97" y="12"/>
                </a:cxn>
                <a:cxn ang="0">
                  <a:pos x="60" y="12"/>
                </a:cxn>
                <a:cxn ang="0">
                  <a:pos x="48" y="12"/>
                </a:cxn>
                <a:cxn ang="0">
                  <a:pos x="24" y="12"/>
                </a:cxn>
                <a:cxn ang="0">
                  <a:pos x="0" y="0"/>
                </a:cxn>
                <a:cxn ang="0">
                  <a:pos x="12" y="12"/>
                </a:cxn>
                <a:cxn ang="0">
                  <a:pos x="24" y="24"/>
                </a:cxn>
                <a:cxn ang="0">
                  <a:pos x="48" y="24"/>
                </a:cxn>
                <a:cxn ang="0">
                  <a:pos x="60" y="24"/>
                </a:cxn>
                <a:cxn ang="0">
                  <a:pos x="73" y="24"/>
                </a:cxn>
                <a:cxn ang="0">
                  <a:pos x="85" y="12"/>
                </a:cxn>
                <a:cxn ang="0">
                  <a:pos x="97" y="12"/>
                </a:cxn>
              </a:cxnLst>
              <a:rect l="0" t="0" r="r" b="b"/>
              <a:pathLst>
                <a:path w="97" h="24">
                  <a:moveTo>
                    <a:pt x="97" y="12"/>
                  </a:moveTo>
                  <a:lnTo>
                    <a:pt x="60" y="12"/>
                  </a:lnTo>
                  <a:lnTo>
                    <a:pt x="48" y="12"/>
                  </a:lnTo>
                  <a:lnTo>
                    <a:pt x="24" y="12"/>
                  </a:lnTo>
                  <a:lnTo>
                    <a:pt x="0" y="0"/>
                  </a:lnTo>
                  <a:lnTo>
                    <a:pt x="12" y="12"/>
                  </a:lnTo>
                  <a:lnTo>
                    <a:pt x="24" y="24"/>
                  </a:lnTo>
                  <a:lnTo>
                    <a:pt x="48" y="24"/>
                  </a:lnTo>
                  <a:lnTo>
                    <a:pt x="60" y="24"/>
                  </a:lnTo>
                  <a:lnTo>
                    <a:pt x="73" y="24"/>
                  </a:lnTo>
                  <a:lnTo>
                    <a:pt x="85" y="12"/>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1" name="Freeform 69">
              <a:extLst>
                <a:ext uri="{FF2B5EF4-FFF2-40B4-BE49-F238E27FC236}">
                  <a16:creationId xmlns:a16="http://schemas.microsoft.com/office/drawing/2014/main" id="{946A2EE6-514F-F141-A56A-579239120B10}"/>
                </a:ext>
              </a:extLst>
            </p:cNvPr>
            <p:cNvSpPr>
              <a:spLocks/>
            </p:cNvSpPr>
            <p:nvPr/>
          </p:nvSpPr>
          <p:spPr bwMode="auto">
            <a:xfrm>
              <a:off x="2581949" y="1587648"/>
              <a:ext cx="156559" cy="20317"/>
            </a:xfrm>
            <a:custGeom>
              <a:avLst/>
              <a:gdLst/>
              <a:ahLst/>
              <a:cxnLst>
                <a:cxn ang="0">
                  <a:pos x="0" y="12"/>
                </a:cxn>
                <a:cxn ang="0">
                  <a:pos x="24" y="12"/>
                </a:cxn>
                <a:cxn ang="0">
                  <a:pos x="36" y="0"/>
                </a:cxn>
                <a:cxn ang="0">
                  <a:pos x="36" y="0"/>
                </a:cxn>
                <a:cxn ang="0">
                  <a:pos x="60" y="0"/>
                </a:cxn>
                <a:cxn ang="0">
                  <a:pos x="84" y="0"/>
                </a:cxn>
                <a:cxn ang="0">
                  <a:pos x="84" y="0"/>
                </a:cxn>
                <a:cxn ang="0">
                  <a:pos x="84" y="0"/>
                </a:cxn>
                <a:cxn ang="0">
                  <a:pos x="96" y="12"/>
                </a:cxn>
                <a:cxn ang="0">
                  <a:pos x="108" y="12"/>
                </a:cxn>
                <a:cxn ang="0">
                  <a:pos x="120" y="12"/>
                </a:cxn>
                <a:cxn ang="0">
                  <a:pos x="132" y="12"/>
                </a:cxn>
                <a:cxn ang="0">
                  <a:pos x="120" y="12"/>
                </a:cxn>
                <a:cxn ang="0">
                  <a:pos x="108" y="12"/>
                </a:cxn>
                <a:cxn ang="0">
                  <a:pos x="84" y="12"/>
                </a:cxn>
                <a:cxn ang="0">
                  <a:pos x="84" y="12"/>
                </a:cxn>
                <a:cxn ang="0">
                  <a:pos x="84" y="12"/>
                </a:cxn>
                <a:cxn ang="0">
                  <a:pos x="72" y="12"/>
                </a:cxn>
                <a:cxn ang="0">
                  <a:pos x="60" y="0"/>
                </a:cxn>
                <a:cxn ang="0">
                  <a:pos x="60" y="0"/>
                </a:cxn>
                <a:cxn ang="0">
                  <a:pos x="36" y="0"/>
                </a:cxn>
                <a:cxn ang="0">
                  <a:pos x="36" y="12"/>
                </a:cxn>
                <a:cxn ang="0">
                  <a:pos x="24" y="12"/>
                </a:cxn>
                <a:cxn ang="0">
                  <a:pos x="0" y="12"/>
                </a:cxn>
              </a:cxnLst>
              <a:rect l="0" t="0" r="r" b="b"/>
              <a:pathLst>
                <a:path w="132" h="12">
                  <a:moveTo>
                    <a:pt x="0" y="12"/>
                  </a:moveTo>
                  <a:lnTo>
                    <a:pt x="24" y="12"/>
                  </a:lnTo>
                  <a:lnTo>
                    <a:pt x="36" y="0"/>
                  </a:lnTo>
                  <a:lnTo>
                    <a:pt x="36" y="0"/>
                  </a:lnTo>
                  <a:lnTo>
                    <a:pt x="60" y="0"/>
                  </a:lnTo>
                  <a:lnTo>
                    <a:pt x="84" y="0"/>
                  </a:lnTo>
                  <a:lnTo>
                    <a:pt x="84" y="0"/>
                  </a:lnTo>
                  <a:lnTo>
                    <a:pt x="84" y="0"/>
                  </a:lnTo>
                  <a:lnTo>
                    <a:pt x="96" y="12"/>
                  </a:lnTo>
                  <a:lnTo>
                    <a:pt x="108" y="12"/>
                  </a:lnTo>
                  <a:lnTo>
                    <a:pt x="120" y="12"/>
                  </a:lnTo>
                  <a:lnTo>
                    <a:pt x="132" y="12"/>
                  </a:lnTo>
                  <a:lnTo>
                    <a:pt x="120" y="12"/>
                  </a:lnTo>
                  <a:lnTo>
                    <a:pt x="108" y="12"/>
                  </a:lnTo>
                  <a:lnTo>
                    <a:pt x="84" y="12"/>
                  </a:lnTo>
                  <a:lnTo>
                    <a:pt x="84" y="12"/>
                  </a:lnTo>
                  <a:lnTo>
                    <a:pt x="84" y="12"/>
                  </a:lnTo>
                  <a:lnTo>
                    <a:pt x="72" y="12"/>
                  </a:lnTo>
                  <a:lnTo>
                    <a:pt x="60" y="0"/>
                  </a:lnTo>
                  <a:lnTo>
                    <a:pt x="60" y="0"/>
                  </a:lnTo>
                  <a:lnTo>
                    <a:pt x="36" y="0"/>
                  </a:lnTo>
                  <a:lnTo>
                    <a:pt x="36" y="12"/>
                  </a:lnTo>
                  <a:lnTo>
                    <a:pt x="24"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2" name="Freeform 70">
              <a:extLst>
                <a:ext uri="{FF2B5EF4-FFF2-40B4-BE49-F238E27FC236}">
                  <a16:creationId xmlns:a16="http://schemas.microsoft.com/office/drawing/2014/main" id="{FE060227-F50D-9340-BDCD-62A1D655E819}"/>
                </a:ext>
              </a:extLst>
            </p:cNvPr>
            <p:cNvSpPr>
              <a:spLocks/>
            </p:cNvSpPr>
            <p:nvPr/>
          </p:nvSpPr>
          <p:spPr bwMode="auto">
            <a:xfrm>
              <a:off x="2666802" y="1495571"/>
              <a:ext cx="57365" cy="23902"/>
            </a:xfrm>
            <a:custGeom>
              <a:avLst/>
              <a:gdLst/>
              <a:ahLst/>
              <a:cxnLst>
                <a:cxn ang="0">
                  <a:pos x="0" y="0"/>
                </a:cxn>
                <a:cxn ang="0">
                  <a:pos x="12" y="12"/>
                </a:cxn>
                <a:cxn ang="0">
                  <a:pos x="24" y="12"/>
                </a:cxn>
                <a:cxn ang="0">
                  <a:pos x="48" y="12"/>
                </a:cxn>
                <a:cxn ang="0">
                  <a:pos x="36" y="12"/>
                </a:cxn>
                <a:cxn ang="0">
                  <a:pos x="36" y="12"/>
                </a:cxn>
                <a:cxn ang="0">
                  <a:pos x="24" y="12"/>
                </a:cxn>
                <a:cxn ang="0">
                  <a:pos x="24" y="24"/>
                </a:cxn>
                <a:cxn ang="0">
                  <a:pos x="12" y="12"/>
                </a:cxn>
                <a:cxn ang="0">
                  <a:pos x="12" y="12"/>
                </a:cxn>
                <a:cxn ang="0">
                  <a:pos x="0" y="12"/>
                </a:cxn>
                <a:cxn ang="0">
                  <a:pos x="0" y="0"/>
                </a:cxn>
              </a:cxnLst>
              <a:rect l="0" t="0" r="r" b="b"/>
              <a:pathLst>
                <a:path w="48" h="24">
                  <a:moveTo>
                    <a:pt x="0" y="0"/>
                  </a:moveTo>
                  <a:lnTo>
                    <a:pt x="12" y="12"/>
                  </a:lnTo>
                  <a:lnTo>
                    <a:pt x="24" y="12"/>
                  </a:lnTo>
                  <a:lnTo>
                    <a:pt x="48" y="12"/>
                  </a:lnTo>
                  <a:lnTo>
                    <a:pt x="36" y="12"/>
                  </a:lnTo>
                  <a:lnTo>
                    <a:pt x="36" y="12"/>
                  </a:lnTo>
                  <a:lnTo>
                    <a:pt x="24" y="12"/>
                  </a:lnTo>
                  <a:lnTo>
                    <a:pt x="24" y="24"/>
                  </a:lnTo>
                  <a:lnTo>
                    <a:pt x="12" y="12"/>
                  </a:lnTo>
                  <a:lnTo>
                    <a:pt x="12"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3" name="Freeform 71">
              <a:extLst>
                <a:ext uri="{FF2B5EF4-FFF2-40B4-BE49-F238E27FC236}">
                  <a16:creationId xmlns:a16="http://schemas.microsoft.com/office/drawing/2014/main" id="{67D9A979-36D7-8C48-BAEB-D08CFA22BD3A}"/>
                </a:ext>
              </a:extLst>
            </p:cNvPr>
            <p:cNvSpPr>
              <a:spLocks/>
            </p:cNvSpPr>
            <p:nvPr/>
          </p:nvSpPr>
          <p:spPr bwMode="auto">
            <a:xfrm>
              <a:off x="2567608" y="1374917"/>
              <a:ext cx="185242" cy="121901"/>
            </a:xfrm>
            <a:custGeom>
              <a:avLst/>
              <a:gdLst/>
              <a:ahLst/>
              <a:cxnLst>
                <a:cxn ang="0">
                  <a:pos x="84" y="13"/>
                </a:cxn>
                <a:cxn ang="0">
                  <a:pos x="96" y="13"/>
                </a:cxn>
                <a:cxn ang="0">
                  <a:pos x="96" y="25"/>
                </a:cxn>
                <a:cxn ang="0">
                  <a:pos x="96" y="25"/>
                </a:cxn>
                <a:cxn ang="0">
                  <a:pos x="84" y="37"/>
                </a:cxn>
                <a:cxn ang="0">
                  <a:pos x="96" y="37"/>
                </a:cxn>
                <a:cxn ang="0">
                  <a:pos x="96" y="49"/>
                </a:cxn>
                <a:cxn ang="0">
                  <a:pos x="96" y="49"/>
                </a:cxn>
                <a:cxn ang="0">
                  <a:pos x="96" y="61"/>
                </a:cxn>
                <a:cxn ang="0">
                  <a:pos x="96" y="61"/>
                </a:cxn>
                <a:cxn ang="0">
                  <a:pos x="108" y="73"/>
                </a:cxn>
                <a:cxn ang="0">
                  <a:pos x="132" y="73"/>
                </a:cxn>
                <a:cxn ang="0">
                  <a:pos x="144" y="85"/>
                </a:cxn>
                <a:cxn ang="0">
                  <a:pos x="157" y="85"/>
                </a:cxn>
                <a:cxn ang="0">
                  <a:pos x="144" y="97"/>
                </a:cxn>
                <a:cxn ang="0">
                  <a:pos x="120" y="109"/>
                </a:cxn>
                <a:cxn ang="0">
                  <a:pos x="84" y="109"/>
                </a:cxn>
                <a:cxn ang="0">
                  <a:pos x="60" y="97"/>
                </a:cxn>
                <a:cxn ang="0">
                  <a:pos x="36" y="109"/>
                </a:cxn>
                <a:cxn ang="0">
                  <a:pos x="0" y="97"/>
                </a:cxn>
                <a:cxn ang="0">
                  <a:pos x="0" y="97"/>
                </a:cxn>
                <a:cxn ang="0">
                  <a:pos x="12" y="85"/>
                </a:cxn>
                <a:cxn ang="0">
                  <a:pos x="0" y="73"/>
                </a:cxn>
                <a:cxn ang="0">
                  <a:pos x="24" y="73"/>
                </a:cxn>
                <a:cxn ang="0">
                  <a:pos x="36" y="73"/>
                </a:cxn>
                <a:cxn ang="0">
                  <a:pos x="48" y="73"/>
                </a:cxn>
                <a:cxn ang="0">
                  <a:pos x="36" y="49"/>
                </a:cxn>
                <a:cxn ang="0">
                  <a:pos x="48" y="37"/>
                </a:cxn>
                <a:cxn ang="0">
                  <a:pos x="48" y="37"/>
                </a:cxn>
                <a:cxn ang="0">
                  <a:pos x="48" y="13"/>
                </a:cxn>
                <a:cxn ang="0">
                  <a:pos x="60" y="13"/>
                </a:cxn>
                <a:cxn ang="0">
                  <a:pos x="60" y="13"/>
                </a:cxn>
              </a:cxnLst>
              <a:rect l="0" t="0" r="r" b="b"/>
              <a:pathLst>
                <a:path w="157" h="109">
                  <a:moveTo>
                    <a:pt x="72" y="0"/>
                  </a:moveTo>
                  <a:lnTo>
                    <a:pt x="84" y="13"/>
                  </a:lnTo>
                  <a:lnTo>
                    <a:pt x="84" y="13"/>
                  </a:lnTo>
                  <a:lnTo>
                    <a:pt x="96" y="13"/>
                  </a:lnTo>
                  <a:lnTo>
                    <a:pt x="84" y="13"/>
                  </a:lnTo>
                  <a:lnTo>
                    <a:pt x="96" y="25"/>
                  </a:lnTo>
                  <a:lnTo>
                    <a:pt x="84" y="25"/>
                  </a:lnTo>
                  <a:lnTo>
                    <a:pt x="96" y="25"/>
                  </a:lnTo>
                  <a:lnTo>
                    <a:pt x="72" y="25"/>
                  </a:lnTo>
                  <a:lnTo>
                    <a:pt x="84" y="37"/>
                  </a:lnTo>
                  <a:lnTo>
                    <a:pt x="96" y="37"/>
                  </a:lnTo>
                  <a:lnTo>
                    <a:pt x="96" y="37"/>
                  </a:lnTo>
                  <a:lnTo>
                    <a:pt x="96" y="37"/>
                  </a:lnTo>
                  <a:lnTo>
                    <a:pt x="96" y="49"/>
                  </a:lnTo>
                  <a:lnTo>
                    <a:pt x="108" y="49"/>
                  </a:lnTo>
                  <a:lnTo>
                    <a:pt x="96" y="49"/>
                  </a:lnTo>
                  <a:lnTo>
                    <a:pt x="108" y="61"/>
                  </a:lnTo>
                  <a:lnTo>
                    <a:pt x="96" y="61"/>
                  </a:lnTo>
                  <a:lnTo>
                    <a:pt x="96" y="61"/>
                  </a:lnTo>
                  <a:lnTo>
                    <a:pt x="96" y="61"/>
                  </a:lnTo>
                  <a:lnTo>
                    <a:pt x="84" y="61"/>
                  </a:lnTo>
                  <a:lnTo>
                    <a:pt x="108" y="73"/>
                  </a:lnTo>
                  <a:lnTo>
                    <a:pt x="120" y="73"/>
                  </a:lnTo>
                  <a:lnTo>
                    <a:pt x="132" y="73"/>
                  </a:lnTo>
                  <a:lnTo>
                    <a:pt x="132" y="73"/>
                  </a:lnTo>
                  <a:lnTo>
                    <a:pt x="144" y="85"/>
                  </a:lnTo>
                  <a:lnTo>
                    <a:pt x="132" y="85"/>
                  </a:lnTo>
                  <a:lnTo>
                    <a:pt x="157" y="85"/>
                  </a:lnTo>
                  <a:lnTo>
                    <a:pt x="144" y="97"/>
                  </a:lnTo>
                  <a:lnTo>
                    <a:pt x="144" y="97"/>
                  </a:lnTo>
                  <a:lnTo>
                    <a:pt x="132" y="97"/>
                  </a:lnTo>
                  <a:lnTo>
                    <a:pt x="120" y="109"/>
                  </a:lnTo>
                  <a:lnTo>
                    <a:pt x="108" y="109"/>
                  </a:lnTo>
                  <a:lnTo>
                    <a:pt x="84" y="109"/>
                  </a:lnTo>
                  <a:lnTo>
                    <a:pt x="72" y="97"/>
                  </a:lnTo>
                  <a:lnTo>
                    <a:pt x="60" y="97"/>
                  </a:lnTo>
                  <a:lnTo>
                    <a:pt x="48" y="109"/>
                  </a:lnTo>
                  <a:lnTo>
                    <a:pt x="36" y="109"/>
                  </a:lnTo>
                  <a:lnTo>
                    <a:pt x="12" y="109"/>
                  </a:lnTo>
                  <a:lnTo>
                    <a:pt x="0" y="97"/>
                  </a:lnTo>
                  <a:lnTo>
                    <a:pt x="0" y="97"/>
                  </a:lnTo>
                  <a:lnTo>
                    <a:pt x="0" y="97"/>
                  </a:lnTo>
                  <a:lnTo>
                    <a:pt x="0" y="85"/>
                  </a:lnTo>
                  <a:lnTo>
                    <a:pt x="12" y="85"/>
                  </a:lnTo>
                  <a:lnTo>
                    <a:pt x="0" y="85"/>
                  </a:lnTo>
                  <a:lnTo>
                    <a:pt x="0" y="73"/>
                  </a:lnTo>
                  <a:lnTo>
                    <a:pt x="12" y="73"/>
                  </a:lnTo>
                  <a:lnTo>
                    <a:pt x="24" y="73"/>
                  </a:lnTo>
                  <a:lnTo>
                    <a:pt x="36" y="73"/>
                  </a:lnTo>
                  <a:lnTo>
                    <a:pt x="36" y="73"/>
                  </a:lnTo>
                  <a:lnTo>
                    <a:pt x="36" y="61"/>
                  </a:lnTo>
                  <a:lnTo>
                    <a:pt x="48" y="73"/>
                  </a:lnTo>
                  <a:lnTo>
                    <a:pt x="36" y="61"/>
                  </a:lnTo>
                  <a:lnTo>
                    <a:pt x="36" y="49"/>
                  </a:lnTo>
                  <a:lnTo>
                    <a:pt x="36" y="37"/>
                  </a:lnTo>
                  <a:lnTo>
                    <a:pt x="48" y="37"/>
                  </a:lnTo>
                  <a:lnTo>
                    <a:pt x="48" y="37"/>
                  </a:lnTo>
                  <a:lnTo>
                    <a:pt x="48" y="37"/>
                  </a:lnTo>
                  <a:lnTo>
                    <a:pt x="60" y="37"/>
                  </a:lnTo>
                  <a:lnTo>
                    <a:pt x="48" y="13"/>
                  </a:lnTo>
                  <a:lnTo>
                    <a:pt x="60" y="25"/>
                  </a:lnTo>
                  <a:lnTo>
                    <a:pt x="60" y="13"/>
                  </a:lnTo>
                  <a:lnTo>
                    <a:pt x="72" y="13"/>
                  </a:lnTo>
                  <a:lnTo>
                    <a:pt x="60" y="13"/>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4" name="Freeform 72">
              <a:extLst>
                <a:ext uri="{FF2B5EF4-FFF2-40B4-BE49-F238E27FC236}">
                  <a16:creationId xmlns:a16="http://schemas.microsoft.com/office/drawing/2014/main" id="{2197D04A-17DB-C94F-9B5C-900A7BA90E67}"/>
                </a:ext>
              </a:extLst>
            </p:cNvPr>
            <p:cNvSpPr>
              <a:spLocks/>
            </p:cNvSpPr>
            <p:nvPr/>
          </p:nvSpPr>
          <p:spPr bwMode="auto">
            <a:xfrm>
              <a:off x="2666802" y="1627034"/>
              <a:ext cx="114731" cy="39439"/>
            </a:xfrm>
            <a:custGeom>
              <a:avLst/>
              <a:gdLst/>
              <a:ahLst/>
              <a:cxnLst>
                <a:cxn ang="0">
                  <a:pos x="0" y="0"/>
                </a:cxn>
                <a:cxn ang="0">
                  <a:pos x="12" y="0"/>
                </a:cxn>
                <a:cxn ang="0">
                  <a:pos x="24" y="0"/>
                </a:cxn>
                <a:cxn ang="0">
                  <a:pos x="48" y="12"/>
                </a:cxn>
                <a:cxn ang="0">
                  <a:pos x="60" y="12"/>
                </a:cxn>
                <a:cxn ang="0">
                  <a:pos x="85" y="12"/>
                </a:cxn>
                <a:cxn ang="0">
                  <a:pos x="85" y="0"/>
                </a:cxn>
                <a:cxn ang="0">
                  <a:pos x="97" y="0"/>
                </a:cxn>
                <a:cxn ang="0">
                  <a:pos x="97" y="12"/>
                </a:cxn>
                <a:cxn ang="0">
                  <a:pos x="85" y="12"/>
                </a:cxn>
                <a:cxn ang="0">
                  <a:pos x="85" y="12"/>
                </a:cxn>
                <a:cxn ang="0">
                  <a:pos x="97" y="12"/>
                </a:cxn>
                <a:cxn ang="0">
                  <a:pos x="85" y="24"/>
                </a:cxn>
                <a:cxn ang="0">
                  <a:pos x="73" y="24"/>
                </a:cxn>
                <a:cxn ang="0">
                  <a:pos x="73" y="24"/>
                </a:cxn>
                <a:cxn ang="0">
                  <a:pos x="60" y="24"/>
                </a:cxn>
                <a:cxn ang="0">
                  <a:pos x="60" y="36"/>
                </a:cxn>
                <a:cxn ang="0">
                  <a:pos x="48" y="24"/>
                </a:cxn>
                <a:cxn ang="0">
                  <a:pos x="48" y="36"/>
                </a:cxn>
                <a:cxn ang="0">
                  <a:pos x="36" y="24"/>
                </a:cxn>
                <a:cxn ang="0">
                  <a:pos x="36" y="24"/>
                </a:cxn>
                <a:cxn ang="0">
                  <a:pos x="24" y="36"/>
                </a:cxn>
                <a:cxn ang="0">
                  <a:pos x="24" y="24"/>
                </a:cxn>
                <a:cxn ang="0">
                  <a:pos x="12" y="24"/>
                </a:cxn>
                <a:cxn ang="0">
                  <a:pos x="24" y="24"/>
                </a:cxn>
                <a:cxn ang="0">
                  <a:pos x="24" y="12"/>
                </a:cxn>
                <a:cxn ang="0">
                  <a:pos x="24" y="12"/>
                </a:cxn>
                <a:cxn ang="0">
                  <a:pos x="24" y="0"/>
                </a:cxn>
                <a:cxn ang="0">
                  <a:pos x="12" y="12"/>
                </a:cxn>
                <a:cxn ang="0">
                  <a:pos x="12" y="0"/>
                </a:cxn>
                <a:cxn ang="0">
                  <a:pos x="0" y="0"/>
                </a:cxn>
                <a:cxn ang="0">
                  <a:pos x="0" y="0"/>
                </a:cxn>
                <a:cxn ang="0">
                  <a:pos x="0" y="0"/>
                </a:cxn>
              </a:cxnLst>
              <a:rect l="0" t="0" r="r" b="b"/>
              <a:pathLst>
                <a:path w="97" h="36">
                  <a:moveTo>
                    <a:pt x="0" y="0"/>
                  </a:moveTo>
                  <a:lnTo>
                    <a:pt x="12" y="0"/>
                  </a:lnTo>
                  <a:lnTo>
                    <a:pt x="24" y="0"/>
                  </a:lnTo>
                  <a:lnTo>
                    <a:pt x="48" y="12"/>
                  </a:lnTo>
                  <a:lnTo>
                    <a:pt x="60" y="12"/>
                  </a:lnTo>
                  <a:lnTo>
                    <a:pt x="85" y="12"/>
                  </a:lnTo>
                  <a:lnTo>
                    <a:pt x="85" y="0"/>
                  </a:lnTo>
                  <a:lnTo>
                    <a:pt x="97" y="0"/>
                  </a:lnTo>
                  <a:lnTo>
                    <a:pt x="97" y="12"/>
                  </a:lnTo>
                  <a:lnTo>
                    <a:pt x="85" y="12"/>
                  </a:lnTo>
                  <a:lnTo>
                    <a:pt x="85" y="12"/>
                  </a:lnTo>
                  <a:lnTo>
                    <a:pt x="97" y="12"/>
                  </a:lnTo>
                  <a:lnTo>
                    <a:pt x="85" y="24"/>
                  </a:lnTo>
                  <a:lnTo>
                    <a:pt x="73" y="24"/>
                  </a:lnTo>
                  <a:lnTo>
                    <a:pt x="73" y="24"/>
                  </a:lnTo>
                  <a:lnTo>
                    <a:pt x="60" y="24"/>
                  </a:lnTo>
                  <a:lnTo>
                    <a:pt x="60" y="36"/>
                  </a:lnTo>
                  <a:lnTo>
                    <a:pt x="48" y="24"/>
                  </a:lnTo>
                  <a:lnTo>
                    <a:pt x="48" y="36"/>
                  </a:lnTo>
                  <a:lnTo>
                    <a:pt x="36" y="24"/>
                  </a:lnTo>
                  <a:lnTo>
                    <a:pt x="36" y="24"/>
                  </a:lnTo>
                  <a:lnTo>
                    <a:pt x="24" y="36"/>
                  </a:lnTo>
                  <a:lnTo>
                    <a:pt x="24" y="24"/>
                  </a:lnTo>
                  <a:lnTo>
                    <a:pt x="12" y="24"/>
                  </a:lnTo>
                  <a:lnTo>
                    <a:pt x="24" y="24"/>
                  </a:lnTo>
                  <a:lnTo>
                    <a:pt x="24" y="12"/>
                  </a:lnTo>
                  <a:lnTo>
                    <a:pt x="24" y="12"/>
                  </a:lnTo>
                  <a:lnTo>
                    <a:pt x="24" y="0"/>
                  </a:lnTo>
                  <a:lnTo>
                    <a:pt x="12" y="12"/>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5" name="Freeform 73">
              <a:extLst>
                <a:ext uri="{FF2B5EF4-FFF2-40B4-BE49-F238E27FC236}">
                  <a16:creationId xmlns:a16="http://schemas.microsoft.com/office/drawing/2014/main" id="{B94AFE34-0C5C-A74B-81DB-02D967AF246D}"/>
                </a:ext>
              </a:extLst>
            </p:cNvPr>
            <p:cNvSpPr>
              <a:spLocks/>
            </p:cNvSpPr>
            <p:nvPr/>
          </p:nvSpPr>
          <p:spPr bwMode="auto">
            <a:xfrm>
              <a:off x="5398826" y="1362967"/>
              <a:ext cx="669262" cy="169706"/>
            </a:xfrm>
            <a:custGeom>
              <a:avLst/>
              <a:gdLst/>
              <a:ahLst/>
              <a:cxnLst>
                <a:cxn ang="0">
                  <a:pos x="555" y="133"/>
                </a:cxn>
                <a:cxn ang="0">
                  <a:pos x="567" y="109"/>
                </a:cxn>
                <a:cxn ang="0">
                  <a:pos x="555" y="85"/>
                </a:cxn>
                <a:cxn ang="0">
                  <a:pos x="543" y="85"/>
                </a:cxn>
                <a:cxn ang="0">
                  <a:pos x="543" y="85"/>
                </a:cxn>
                <a:cxn ang="0">
                  <a:pos x="519" y="73"/>
                </a:cxn>
                <a:cxn ang="0">
                  <a:pos x="495" y="73"/>
                </a:cxn>
                <a:cxn ang="0">
                  <a:pos x="483" y="85"/>
                </a:cxn>
                <a:cxn ang="0">
                  <a:pos x="471" y="73"/>
                </a:cxn>
                <a:cxn ang="0">
                  <a:pos x="471" y="61"/>
                </a:cxn>
                <a:cxn ang="0">
                  <a:pos x="446" y="61"/>
                </a:cxn>
                <a:cxn ang="0">
                  <a:pos x="434" y="49"/>
                </a:cxn>
                <a:cxn ang="0">
                  <a:pos x="410" y="49"/>
                </a:cxn>
                <a:cxn ang="0">
                  <a:pos x="410" y="49"/>
                </a:cxn>
                <a:cxn ang="0">
                  <a:pos x="398" y="36"/>
                </a:cxn>
                <a:cxn ang="0">
                  <a:pos x="398" y="24"/>
                </a:cxn>
                <a:cxn ang="0">
                  <a:pos x="398" y="12"/>
                </a:cxn>
                <a:cxn ang="0">
                  <a:pos x="374" y="12"/>
                </a:cxn>
                <a:cxn ang="0">
                  <a:pos x="362" y="12"/>
                </a:cxn>
                <a:cxn ang="0">
                  <a:pos x="338" y="12"/>
                </a:cxn>
                <a:cxn ang="0">
                  <a:pos x="326" y="0"/>
                </a:cxn>
                <a:cxn ang="0">
                  <a:pos x="314" y="12"/>
                </a:cxn>
                <a:cxn ang="0">
                  <a:pos x="302" y="12"/>
                </a:cxn>
                <a:cxn ang="0">
                  <a:pos x="289" y="36"/>
                </a:cxn>
                <a:cxn ang="0">
                  <a:pos x="289" y="49"/>
                </a:cxn>
                <a:cxn ang="0">
                  <a:pos x="289" y="61"/>
                </a:cxn>
                <a:cxn ang="0">
                  <a:pos x="277" y="61"/>
                </a:cxn>
                <a:cxn ang="0">
                  <a:pos x="253" y="49"/>
                </a:cxn>
                <a:cxn ang="0">
                  <a:pos x="253" y="36"/>
                </a:cxn>
                <a:cxn ang="0">
                  <a:pos x="241" y="24"/>
                </a:cxn>
                <a:cxn ang="0">
                  <a:pos x="217" y="24"/>
                </a:cxn>
                <a:cxn ang="0">
                  <a:pos x="217" y="24"/>
                </a:cxn>
                <a:cxn ang="0">
                  <a:pos x="193" y="36"/>
                </a:cxn>
                <a:cxn ang="0">
                  <a:pos x="181" y="36"/>
                </a:cxn>
                <a:cxn ang="0">
                  <a:pos x="169" y="36"/>
                </a:cxn>
                <a:cxn ang="0">
                  <a:pos x="157" y="36"/>
                </a:cxn>
                <a:cxn ang="0">
                  <a:pos x="145" y="24"/>
                </a:cxn>
                <a:cxn ang="0">
                  <a:pos x="133" y="36"/>
                </a:cxn>
                <a:cxn ang="0">
                  <a:pos x="120" y="49"/>
                </a:cxn>
                <a:cxn ang="0">
                  <a:pos x="120" y="61"/>
                </a:cxn>
                <a:cxn ang="0">
                  <a:pos x="133" y="61"/>
                </a:cxn>
                <a:cxn ang="0">
                  <a:pos x="133" y="73"/>
                </a:cxn>
                <a:cxn ang="0">
                  <a:pos x="96" y="61"/>
                </a:cxn>
                <a:cxn ang="0">
                  <a:pos x="84" y="49"/>
                </a:cxn>
                <a:cxn ang="0">
                  <a:pos x="72" y="73"/>
                </a:cxn>
                <a:cxn ang="0">
                  <a:pos x="36" y="73"/>
                </a:cxn>
                <a:cxn ang="0">
                  <a:pos x="36" y="97"/>
                </a:cxn>
                <a:cxn ang="0">
                  <a:pos x="0" y="97"/>
                </a:cxn>
                <a:cxn ang="0">
                  <a:pos x="0" y="109"/>
                </a:cxn>
                <a:cxn ang="0">
                  <a:pos x="12" y="121"/>
                </a:cxn>
                <a:cxn ang="0">
                  <a:pos x="0" y="133"/>
                </a:cxn>
                <a:cxn ang="0">
                  <a:pos x="0" y="133"/>
                </a:cxn>
                <a:cxn ang="0">
                  <a:pos x="12" y="145"/>
                </a:cxn>
                <a:cxn ang="0">
                  <a:pos x="24" y="157"/>
                </a:cxn>
                <a:cxn ang="0">
                  <a:pos x="48" y="157"/>
                </a:cxn>
              </a:cxnLst>
              <a:rect l="0" t="0" r="r" b="b"/>
              <a:pathLst>
                <a:path w="567" h="157">
                  <a:moveTo>
                    <a:pt x="531" y="145"/>
                  </a:moveTo>
                  <a:lnTo>
                    <a:pt x="555" y="133"/>
                  </a:lnTo>
                  <a:lnTo>
                    <a:pt x="567" y="109"/>
                  </a:lnTo>
                  <a:lnTo>
                    <a:pt x="567" y="109"/>
                  </a:lnTo>
                  <a:lnTo>
                    <a:pt x="555" y="97"/>
                  </a:lnTo>
                  <a:lnTo>
                    <a:pt x="555" y="85"/>
                  </a:lnTo>
                  <a:lnTo>
                    <a:pt x="555" y="85"/>
                  </a:lnTo>
                  <a:lnTo>
                    <a:pt x="543" y="85"/>
                  </a:lnTo>
                  <a:lnTo>
                    <a:pt x="531" y="73"/>
                  </a:lnTo>
                  <a:lnTo>
                    <a:pt x="543" y="85"/>
                  </a:lnTo>
                  <a:lnTo>
                    <a:pt x="519" y="73"/>
                  </a:lnTo>
                  <a:lnTo>
                    <a:pt x="519" y="73"/>
                  </a:lnTo>
                  <a:lnTo>
                    <a:pt x="507" y="73"/>
                  </a:lnTo>
                  <a:lnTo>
                    <a:pt x="495" y="73"/>
                  </a:lnTo>
                  <a:lnTo>
                    <a:pt x="483" y="85"/>
                  </a:lnTo>
                  <a:lnTo>
                    <a:pt x="483" y="85"/>
                  </a:lnTo>
                  <a:lnTo>
                    <a:pt x="471" y="85"/>
                  </a:lnTo>
                  <a:lnTo>
                    <a:pt x="471" y="73"/>
                  </a:lnTo>
                  <a:lnTo>
                    <a:pt x="471" y="61"/>
                  </a:lnTo>
                  <a:lnTo>
                    <a:pt x="471" y="61"/>
                  </a:lnTo>
                  <a:lnTo>
                    <a:pt x="459" y="61"/>
                  </a:lnTo>
                  <a:lnTo>
                    <a:pt x="446" y="61"/>
                  </a:lnTo>
                  <a:lnTo>
                    <a:pt x="446" y="49"/>
                  </a:lnTo>
                  <a:lnTo>
                    <a:pt x="434" y="49"/>
                  </a:lnTo>
                  <a:lnTo>
                    <a:pt x="422" y="49"/>
                  </a:lnTo>
                  <a:lnTo>
                    <a:pt x="410" y="49"/>
                  </a:lnTo>
                  <a:lnTo>
                    <a:pt x="410" y="49"/>
                  </a:lnTo>
                  <a:lnTo>
                    <a:pt x="410" y="49"/>
                  </a:lnTo>
                  <a:lnTo>
                    <a:pt x="398" y="36"/>
                  </a:lnTo>
                  <a:lnTo>
                    <a:pt x="398" y="36"/>
                  </a:lnTo>
                  <a:lnTo>
                    <a:pt x="398" y="24"/>
                  </a:lnTo>
                  <a:lnTo>
                    <a:pt x="398" y="24"/>
                  </a:lnTo>
                  <a:lnTo>
                    <a:pt x="398" y="12"/>
                  </a:lnTo>
                  <a:lnTo>
                    <a:pt x="398" y="12"/>
                  </a:lnTo>
                  <a:lnTo>
                    <a:pt x="386" y="12"/>
                  </a:lnTo>
                  <a:lnTo>
                    <a:pt x="374" y="12"/>
                  </a:lnTo>
                  <a:lnTo>
                    <a:pt x="362" y="12"/>
                  </a:lnTo>
                  <a:lnTo>
                    <a:pt x="362" y="12"/>
                  </a:lnTo>
                  <a:lnTo>
                    <a:pt x="350" y="12"/>
                  </a:lnTo>
                  <a:lnTo>
                    <a:pt x="338" y="12"/>
                  </a:lnTo>
                  <a:lnTo>
                    <a:pt x="326" y="0"/>
                  </a:lnTo>
                  <a:lnTo>
                    <a:pt x="326" y="0"/>
                  </a:lnTo>
                  <a:lnTo>
                    <a:pt x="314" y="12"/>
                  </a:lnTo>
                  <a:lnTo>
                    <a:pt x="314" y="12"/>
                  </a:lnTo>
                  <a:lnTo>
                    <a:pt x="302" y="12"/>
                  </a:lnTo>
                  <a:lnTo>
                    <a:pt x="302" y="12"/>
                  </a:lnTo>
                  <a:lnTo>
                    <a:pt x="302" y="24"/>
                  </a:lnTo>
                  <a:lnTo>
                    <a:pt x="289" y="36"/>
                  </a:lnTo>
                  <a:lnTo>
                    <a:pt x="289" y="36"/>
                  </a:lnTo>
                  <a:lnTo>
                    <a:pt x="289" y="49"/>
                  </a:lnTo>
                  <a:lnTo>
                    <a:pt x="289" y="49"/>
                  </a:lnTo>
                  <a:lnTo>
                    <a:pt x="289" y="61"/>
                  </a:lnTo>
                  <a:lnTo>
                    <a:pt x="277" y="61"/>
                  </a:lnTo>
                  <a:lnTo>
                    <a:pt x="277" y="61"/>
                  </a:lnTo>
                  <a:lnTo>
                    <a:pt x="265" y="61"/>
                  </a:lnTo>
                  <a:lnTo>
                    <a:pt x="253" y="49"/>
                  </a:lnTo>
                  <a:lnTo>
                    <a:pt x="253" y="49"/>
                  </a:lnTo>
                  <a:lnTo>
                    <a:pt x="253" y="36"/>
                  </a:lnTo>
                  <a:lnTo>
                    <a:pt x="241" y="36"/>
                  </a:lnTo>
                  <a:lnTo>
                    <a:pt x="241" y="24"/>
                  </a:lnTo>
                  <a:lnTo>
                    <a:pt x="229" y="24"/>
                  </a:lnTo>
                  <a:lnTo>
                    <a:pt x="217" y="24"/>
                  </a:lnTo>
                  <a:lnTo>
                    <a:pt x="217" y="24"/>
                  </a:lnTo>
                  <a:lnTo>
                    <a:pt x="217" y="24"/>
                  </a:lnTo>
                  <a:lnTo>
                    <a:pt x="205" y="36"/>
                  </a:lnTo>
                  <a:lnTo>
                    <a:pt x="193" y="36"/>
                  </a:lnTo>
                  <a:lnTo>
                    <a:pt x="193" y="36"/>
                  </a:lnTo>
                  <a:lnTo>
                    <a:pt x="181" y="36"/>
                  </a:lnTo>
                  <a:lnTo>
                    <a:pt x="181" y="36"/>
                  </a:lnTo>
                  <a:lnTo>
                    <a:pt x="169" y="36"/>
                  </a:lnTo>
                  <a:lnTo>
                    <a:pt x="157" y="36"/>
                  </a:lnTo>
                  <a:lnTo>
                    <a:pt x="157" y="36"/>
                  </a:lnTo>
                  <a:lnTo>
                    <a:pt x="145" y="24"/>
                  </a:lnTo>
                  <a:lnTo>
                    <a:pt x="145" y="24"/>
                  </a:lnTo>
                  <a:lnTo>
                    <a:pt x="133" y="36"/>
                  </a:lnTo>
                  <a:lnTo>
                    <a:pt x="133" y="36"/>
                  </a:lnTo>
                  <a:lnTo>
                    <a:pt x="120" y="36"/>
                  </a:lnTo>
                  <a:lnTo>
                    <a:pt x="120" y="49"/>
                  </a:lnTo>
                  <a:lnTo>
                    <a:pt x="120" y="49"/>
                  </a:lnTo>
                  <a:lnTo>
                    <a:pt x="120" y="61"/>
                  </a:lnTo>
                  <a:lnTo>
                    <a:pt x="120" y="61"/>
                  </a:lnTo>
                  <a:lnTo>
                    <a:pt x="133" y="61"/>
                  </a:lnTo>
                  <a:lnTo>
                    <a:pt x="133" y="73"/>
                  </a:lnTo>
                  <a:lnTo>
                    <a:pt x="133" y="73"/>
                  </a:lnTo>
                  <a:lnTo>
                    <a:pt x="120" y="73"/>
                  </a:lnTo>
                  <a:lnTo>
                    <a:pt x="96" y="61"/>
                  </a:lnTo>
                  <a:lnTo>
                    <a:pt x="84" y="49"/>
                  </a:lnTo>
                  <a:lnTo>
                    <a:pt x="84" y="49"/>
                  </a:lnTo>
                  <a:lnTo>
                    <a:pt x="72" y="61"/>
                  </a:lnTo>
                  <a:lnTo>
                    <a:pt x="72" y="73"/>
                  </a:lnTo>
                  <a:lnTo>
                    <a:pt x="36" y="61"/>
                  </a:lnTo>
                  <a:lnTo>
                    <a:pt x="36" y="73"/>
                  </a:lnTo>
                  <a:lnTo>
                    <a:pt x="36" y="73"/>
                  </a:lnTo>
                  <a:lnTo>
                    <a:pt x="36" y="97"/>
                  </a:lnTo>
                  <a:lnTo>
                    <a:pt x="12" y="97"/>
                  </a:lnTo>
                  <a:lnTo>
                    <a:pt x="0" y="97"/>
                  </a:lnTo>
                  <a:lnTo>
                    <a:pt x="0" y="109"/>
                  </a:lnTo>
                  <a:lnTo>
                    <a:pt x="0" y="109"/>
                  </a:lnTo>
                  <a:lnTo>
                    <a:pt x="0" y="121"/>
                  </a:lnTo>
                  <a:lnTo>
                    <a:pt x="12" y="121"/>
                  </a:lnTo>
                  <a:lnTo>
                    <a:pt x="12" y="121"/>
                  </a:lnTo>
                  <a:lnTo>
                    <a:pt x="0" y="133"/>
                  </a:lnTo>
                  <a:lnTo>
                    <a:pt x="0" y="133"/>
                  </a:lnTo>
                  <a:lnTo>
                    <a:pt x="0" y="133"/>
                  </a:lnTo>
                  <a:lnTo>
                    <a:pt x="0" y="145"/>
                  </a:lnTo>
                  <a:lnTo>
                    <a:pt x="12" y="145"/>
                  </a:lnTo>
                  <a:lnTo>
                    <a:pt x="12" y="157"/>
                  </a:lnTo>
                  <a:lnTo>
                    <a:pt x="24" y="157"/>
                  </a:lnTo>
                  <a:lnTo>
                    <a:pt x="36" y="157"/>
                  </a:lnTo>
                  <a:lnTo>
                    <a:pt x="48" y="157"/>
                  </a:lnTo>
                  <a:lnTo>
                    <a:pt x="531"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6" name="Freeform 74">
              <a:extLst>
                <a:ext uri="{FF2B5EF4-FFF2-40B4-BE49-F238E27FC236}">
                  <a16:creationId xmlns:a16="http://schemas.microsoft.com/office/drawing/2014/main" id="{856D16A9-22DC-064C-8B4A-6BE5B6A0D80D}"/>
                </a:ext>
              </a:extLst>
            </p:cNvPr>
            <p:cNvSpPr>
              <a:spLocks/>
            </p:cNvSpPr>
            <p:nvPr/>
          </p:nvSpPr>
          <p:spPr bwMode="auto">
            <a:xfrm>
              <a:off x="5469364" y="1441844"/>
              <a:ext cx="555726" cy="59756"/>
            </a:xfrm>
            <a:custGeom>
              <a:avLst/>
              <a:gdLst/>
              <a:ahLst/>
              <a:cxnLst>
                <a:cxn ang="0">
                  <a:pos x="471" y="36"/>
                </a:cxn>
                <a:cxn ang="0">
                  <a:pos x="471" y="24"/>
                </a:cxn>
                <a:cxn ang="0">
                  <a:pos x="459" y="24"/>
                </a:cxn>
                <a:cxn ang="0">
                  <a:pos x="459" y="24"/>
                </a:cxn>
                <a:cxn ang="0">
                  <a:pos x="447" y="24"/>
                </a:cxn>
                <a:cxn ang="0">
                  <a:pos x="435" y="24"/>
                </a:cxn>
                <a:cxn ang="0">
                  <a:pos x="435" y="24"/>
                </a:cxn>
                <a:cxn ang="0">
                  <a:pos x="411" y="24"/>
                </a:cxn>
                <a:cxn ang="0">
                  <a:pos x="399" y="12"/>
                </a:cxn>
                <a:cxn ang="0">
                  <a:pos x="386" y="12"/>
                </a:cxn>
                <a:cxn ang="0">
                  <a:pos x="374" y="12"/>
                </a:cxn>
                <a:cxn ang="0">
                  <a:pos x="374" y="12"/>
                </a:cxn>
                <a:cxn ang="0">
                  <a:pos x="362" y="24"/>
                </a:cxn>
                <a:cxn ang="0">
                  <a:pos x="338" y="12"/>
                </a:cxn>
                <a:cxn ang="0">
                  <a:pos x="338" y="12"/>
                </a:cxn>
                <a:cxn ang="0">
                  <a:pos x="326" y="12"/>
                </a:cxn>
                <a:cxn ang="0">
                  <a:pos x="326" y="12"/>
                </a:cxn>
                <a:cxn ang="0">
                  <a:pos x="338" y="36"/>
                </a:cxn>
                <a:cxn ang="0">
                  <a:pos x="326" y="36"/>
                </a:cxn>
                <a:cxn ang="0">
                  <a:pos x="254" y="24"/>
                </a:cxn>
                <a:cxn ang="0">
                  <a:pos x="278" y="12"/>
                </a:cxn>
                <a:cxn ang="0">
                  <a:pos x="290" y="12"/>
                </a:cxn>
                <a:cxn ang="0">
                  <a:pos x="278" y="0"/>
                </a:cxn>
                <a:cxn ang="0">
                  <a:pos x="278" y="0"/>
                </a:cxn>
                <a:cxn ang="0">
                  <a:pos x="266" y="0"/>
                </a:cxn>
                <a:cxn ang="0">
                  <a:pos x="229" y="12"/>
                </a:cxn>
                <a:cxn ang="0">
                  <a:pos x="181" y="12"/>
                </a:cxn>
                <a:cxn ang="0">
                  <a:pos x="181" y="0"/>
                </a:cxn>
                <a:cxn ang="0">
                  <a:pos x="181" y="0"/>
                </a:cxn>
                <a:cxn ang="0">
                  <a:pos x="181" y="0"/>
                </a:cxn>
                <a:cxn ang="0">
                  <a:pos x="169" y="0"/>
                </a:cxn>
                <a:cxn ang="0">
                  <a:pos x="157" y="0"/>
                </a:cxn>
                <a:cxn ang="0">
                  <a:pos x="145" y="0"/>
                </a:cxn>
                <a:cxn ang="0">
                  <a:pos x="145" y="0"/>
                </a:cxn>
                <a:cxn ang="0">
                  <a:pos x="133" y="0"/>
                </a:cxn>
                <a:cxn ang="0">
                  <a:pos x="121" y="12"/>
                </a:cxn>
                <a:cxn ang="0">
                  <a:pos x="109" y="0"/>
                </a:cxn>
                <a:cxn ang="0">
                  <a:pos x="97" y="12"/>
                </a:cxn>
                <a:cxn ang="0">
                  <a:pos x="97" y="12"/>
                </a:cxn>
                <a:cxn ang="0">
                  <a:pos x="85" y="24"/>
                </a:cxn>
                <a:cxn ang="0">
                  <a:pos x="60" y="12"/>
                </a:cxn>
                <a:cxn ang="0">
                  <a:pos x="60" y="12"/>
                </a:cxn>
                <a:cxn ang="0">
                  <a:pos x="48" y="12"/>
                </a:cxn>
                <a:cxn ang="0">
                  <a:pos x="36" y="24"/>
                </a:cxn>
                <a:cxn ang="0">
                  <a:pos x="24" y="12"/>
                </a:cxn>
                <a:cxn ang="0">
                  <a:pos x="24" y="12"/>
                </a:cxn>
                <a:cxn ang="0">
                  <a:pos x="12" y="12"/>
                </a:cxn>
                <a:cxn ang="0">
                  <a:pos x="12" y="12"/>
                </a:cxn>
                <a:cxn ang="0">
                  <a:pos x="0" y="12"/>
                </a:cxn>
                <a:cxn ang="0">
                  <a:pos x="0" y="12"/>
                </a:cxn>
                <a:cxn ang="0">
                  <a:pos x="0" y="24"/>
                </a:cxn>
                <a:cxn ang="0">
                  <a:pos x="0" y="24"/>
                </a:cxn>
                <a:cxn ang="0">
                  <a:pos x="24" y="24"/>
                </a:cxn>
                <a:cxn ang="0">
                  <a:pos x="48" y="24"/>
                </a:cxn>
                <a:cxn ang="0">
                  <a:pos x="73" y="48"/>
                </a:cxn>
                <a:cxn ang="0">
                  <a:pos x="447" y="36"/>
                </a:cxn>
                <a:cxn ang="0">
                  <a:pos x="471" y="36"/>
                </a:cxn>
              </a:cxnLst>
              <a:rect l="0" t="0" r="r" b="b"/>
              <a:pathLst>
                <a:path w="471" h="48">
                  <a:moveTo>
                    <a:pt x="471" y="36"/>
                  </a:moveTo>
                  <a:lnTo>
                    <a:pt x="471" y="24"/>
                  </a:lnTo>
                  <a:lnTo>
                    <a:pt x="459" y="24"/>
                  </a:lnTo>
                  <a:lnTo>
                    <a:pt x="459" y="24"/>
                  </a:lnTo>
                  <a:lnTo>
                    <a:pt x="447" y="24"/>
                  </a:lnTo>
                  <a:lnTo>
                    <a:pt x="435" y="24"/>
                  </a:lnTo>
                  <a:lnTo>
                    <a:pt x="435" y="24"/>
                  </a:lnTo>
                  <a:lnTo>
                    <a:pt x="411" y="24"/>
                  </a:lnTo>
                  <a:lnTo>
                    <a:pt x="399" y="12"/>
                  </a:lnTo>
                  <a:lnTo>
                    <a:pt x="386" y="12"/>
                  </a:lnTo>
                  <a:lnTo>
                    <a:pt x="374" y="12"/>
                  </a:lnTo>
                  <a:lnTo>
                    <a:pt x="374" y="12"/>
                  </a:lnTo>
                  <a:lnTo>
                    <a:pt x="362" y="24"/>
                  </a:lnTo>
                  <a:lnTo>
                    <a:pt x="338" y="12"/>
                  </a:lnTo>
                  <a:lnTo>
                    <a:pt x="338" y="12"/>
                  </a:lnTo>
                  <a:lnTo>
                    <a:pt x="326" y="12"/>
                  </a:lnTo>
                  <a:lnTo>
                    <a:pt x="326" y="12"/>
                  </a:lnTo>
                  <a:lnTo>
                    <a:pt x="338" y="36"/>
                  </a:lnTo>
                  <a:lnTo>
                    <a:pt x="326" y="36"/>
                  </a:lnTo>
                  <a:lnTo>
                    <a:pt x="254" y="24"/>
                  </a:lnTo>
                  <a:lnTo>
                    <a:pt x="278" y="12"/>
                  </a:lnTo>
                  <a:lnTo>
                    <a:pt x="290" y="12"/>
                  </a:lnTo>
                  <a:lnTo>
                    <a:pt x="278" y="0"/>
                  </a:lnTo>
                  <a:lnTo>
                    <a:pt x="278" y="0"/>
                  </a:lnTo>
                  <a:lnTo>
                    <a:pt x="266" y="0"/>
                  </a:lnTo>
                  <a:lnTo>
                    <a:pt x="229" y="12"/>
                  </a:lnTo>
                  <a:lnTo>
                    <a:pt x="181" y="12"/>
                  </a:lnTo>
                  <a:lnTo>
                    <a:pt x="181" y="0"/>
                  </a:lnTo>
                  <a:lnTo>
                    <a:pt x="181" y="0"/>
                  </a:lnTo>
                  <a:lnTo>
                    <a:pt x="181" y="0"/>
                  </a:lnTo>
                  <a:lnTo>
                    <a:pt x="169" y="0"/>
                  </a:lnTo>
                  <a:lnTo>
                    <a:pt x="157" y="0"/>
                  </a:lnTo>
                  <a:lnTo>
                    <a:pt x="145" y="0"/>
                  </a:lnTo>
                  <a:lnTo>
                    <a:pt x="145" y="0"/>
                  </a:lnTo>
                  <a:lnTo>
                    <a:pt x="133" y="0"/>
                  </a:lnTo>
                  <a:lnTo>
                    <a:pt x="121" y="12"/>
                  </a:lnTo>
                  <a:lnTo>
                    <a:pt x="109" y="0"/>
                  </a:lnTo>
                  <a:lnTo>
                    <a:pt x="97" y="12"/>
                  </a:lnTo>
                  <a:lnTo>
                    <a:pt x="97" y="12"/>
                  </a:lnTo>
                  <a:lnTo>
                    <a:pt x="85" y="24"/>
                  </a:lnTo>
                  <a:lnTo>
                    <a:pt x="60" y="12"/>
                  </a:lnTo>
                  <a:lnTo>
                    <a:pt x="60" y="12"/>
                  </a:lnTo>
                  <a:lnTo>
                    <a:pt x="48" y="12"/>
                  </a:lnTo>
                  <a:lnTo>
                    <a:pt x="36" y="24"/>
                  </a:lnTo>
                  <a:lnTo>
                    <a:pt x="24" y="12"/>
                  </a:lnTo>
                  <a:lnTo>
                    <a:pt x="24" y="12"/>
                  </a:lnTo>
                  <a:lnTo>
                    <a:pt x="12" y="12"/>
                  </a:lnTo>
                  <a:lnTo>
                    <a:pt x="12" y="12"/>
                  </a:lnTo>
                  <a:lnTo>
                    <a:pt x="0" y="12"/>
                  </a:lnTo>
                  <a:lnTo>
                    <a:pt x="0" y="12"/>
                  </a:lnTo>
                  <a:lnTo>
                    <a:pt x="0" y="24"/>
                  </a:lnTo>
                  <a:lnTo>
                    <a:pt x="0" y="24"/>
                  </a:lnTo>
                  <a:lnTo>
                    <a:pt x="24" y="24"/>
                  </a:lnTo>
                  <a:lnTo>
                    <a:pt x="48" y="24"/>
                  </a:lnTo>
                  <a:lnTo>
                    <a:pt x="73" y="48"/>
                  </a:lnTo>
                  <a:lnTo>
                    <a:pt x="447" y="36"/>
                  </a:lnTo>
                  <a:lnTo>
                    <a:pt x="471"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7" name="Freeform 75">
              <a:extLst>
                <a:ext uri="{FF2B5EF4-FFF2-40B4-BE49-F238E27FC236}">
                  <a16:creationId xmlns:a16="http://schemas.microsoft.com/office/drawing/2014/main" id="{B8C65F46-5B0E-014B-89A1-34818C7ADED8}"/>
                </a:ext>
              </a:extLst>
            </p:cNvPr>
            <p:cNvSpPr>
              <a:spLocks/>
            </p:cNvSpPr>
            <p:nvPr/>
          </p:nvSpPr>
          <p:spPr bwMode="auto">
            <a:xfrm>
              <a:off x="5427509" y="1495571"/>
              <a:ext cx="597556" cy="106365"/>
            </a:xfrm>
            <a:custGeom>
              <a:avLst/>
              <a:gdLst/>
              <a:ahLst/>
              <a:cxnLst>
                <a:cxn ang="0">
                  <a:pos x="507" y="12"/>
                </a:cxn>
                <a:cxn ang="0">
                  <a:pos x="495" y="24"/>
                </a:cxn>
                <a:cxn ang="0">
                  <a:pos x="507" y="36"/>
                </a:cxn>
                <a:cxn ang="0">
                  <a:pos x="507" y="48"/>
                </a:cxn>
                <a:cxn ang="0">
                  <a:pos x="495" y="48"/>
                </a:cxn>
                <a:cxn ang="0">
                  <a:pos x="459" y="61"/>
                </a:cxn>
                <a:cxn ang="0">
                  <a:pos x="447" y="61"/>
                </a:cxn>
                <a:cxn ang="0">
                  <a:pos x="435" y="61"/>
                </a:cxn>
                <a:cxn ang="0">
                  <a:pos x="422" y="61"/>
                </a:cxn>
                <a:cxn ang="0">
                  <a:pos x="410" y="61"/>
                </a:cxn>
                <a:cxn ang="0">
                  <a:pos x="398" y="61"/>
                </a:cxn>
                <a:cxn ang="0">
                  <a:pos x="398" y="73"/>
                </a:cxn>
                <a:cxn ang="0">
                  <a:pos x="374" y="73"/>
                </a:cxn>
                <a:cxn ang="0">
                  <a:pos x="362" y="73"/>
                </a:cxn>
                <a:cxn ang="0">
                  <a:pos x="350" y="73"/>
                </a:cxn>
                <a:cxn ang="0">
                  <a:pos x="338" y="73"/>
                </a:cxn>
                <a:cxn ang="0">
                  <a:pos x="338" y="73"/>
                </a:cxn>
                <a:cxn ang="0">
                  <a:pos x="326" y="73"/>
                </a:cxn>
                <a:cxn ang="0">
                  <a:pos x="314" y="73"/>
                </a:cxn>
                <a:cxn ang="0">
                  <a:pos x="290" y="73"/>
                </a:cxn>
                <a:cxn ang="0">
                  <a:pos x="253" y="61"/>
                </a:cxn>
                <a:cxn ang="0">
                  <a:pos x="241" y="48"/>
                </a:cxn>
                <a:cxn ang="0">
                  <a:pos x="229" y="48"/>
                </a:cxn>
                <a:cxn ang="0">
                  <a:pos x="217" y="61"/>
                </a:cxn>
                <a:cxn ang="0">
                  <a:pos x="205" y="73"/>
                </a:cxn>
                <a:cxn ang="0">
                  <a:pos x="193" y="73"/>
                </a:cxn>
                <a:cxn ang="0">
                  <a:pos x="193" y="85"/>
                </a:cxn>
                <a:cxn ang="0">
                  <a:pos x="181" y="85"/>
                </a:cxn>
                <a:cxn ang="0">
                  <a:pos x="169" y="97"/>
                </a:cxn>
                <a:cxn ang="0">
                  <a:pos x="157" y="85"/>
                </a:cxn>
                <a:cxn ang="0">
                  <a:pos x="145" y="97"/>
                </a:cxn>
                <a:cxn ang="0">
                  <a:pos x="121" y="97"/>
                </a:cxn>
                <a:cxn ang="0">
                  <a:pos x="109" y="85"/>
                </a:cxn>
                <a:cxn ang="0">
                  <a:pos x="84" y="85"/>
                </a:cxn>
                <a:cxn ang="0">
                  <a:pos x="72" y="73"/>
                </a:cxn>
                <a:cxn ang="0">
                  <a:pos x="72" y="61"/>
                </a:cxn>
                <a:cxn ang="0">
                  <a:pos x="60" y="61"/>
                </a:cxn>
                <a:cxn ang="0">
                  <a:pos x="72" y="48"/>
                </a:cxn>
                <a:cxn ang="0">
                  <a:pos x="60" y="48"/>
                </a:cxn>
                <a:cxn ang="0">
                  <a:pos x="36" y="48"/>
                </a:cxn>
                <a:cxn ang="0">
                  <a:pos x="36" y="48"/>
                </a:cxn>
                <a:cxn ang="0">
                  <a:pos x="24" y="48"/>
                </a:cxn>
                <a:cxn ang="0">
                  <a:pos x="24" y="36"/>
                </a:cxn>
                <a:cxn ang="0">
                  <a:pos x="0" y="24"/>
                </a:cxn>
                <a:cxn ang="0">
                  <a:pos x="0" y="12"/>
                </a:cxn>
                <a:cxn ang="0">
                  <a:pos x="12" y="0"/>
                </a:cxn>
                <a:cxn ang="0">
                  <a:pos x="483" y="0"/>
                </a:cxn>
              </a:cxnLst>
              <a:rect l="0" t="0" r="r" b="b"/>
              <a:pathLst>
                <a:path w="507" h="97">
                  <a:moveTo>
                    <a:pt x="507" y="0"/>
                  </a:moveTo>
                  <a:lnTo>
                    <a:pt x="507" y="12"/>
                  </a:lnTo>
                  <a:lnTo>
                    <a:pt x="507" y="24"/>
                  </a:lnTo>
                  <a:lnTo>
                    <a:pt x="495" y="24"/>
                  </a:lnTo>
                  <a:lnTo>
                    <a:pt x="507" y="24"/>
                  </a:lnTo>
                  <a:lnTo>
                    <a:pt x="507" y="36"/>
                  </a:lnTo>
                  <a:lnTo>
                    <a:pt x="507" y="36"/>
                  </a:lnTo>
                  <a:lnTo>
                    <a:pt x="507" y="48"/>
                  </a:lnTo>
                  <a:lnTo>
                    <a:pt x="495" y="48"/>
                  </a:lnTo>
                  <a:lnTo>
                    <a:pt x="495" y="48"/>
                  </a:lnTo>
                  <a:lnTo>
                    <a:pt x="483" y="61"/>
                  </a:lnTo>
                  <a:lnTo>
                    <a:pt x="459" y="61"/>
                  </a:lnTo>
                  <a:lnTo>
                    <a:pt x="459" y="61"/>
                  </a:lnTo>
                  <a:lnTo>
                    <a:pt x="447" y="61"/>
                  </a:lnTo>
                  <a:lnTo>
                    <a:pt x="447" y="61"/>
                  </a:lnTo>
                  <a:lnTo>
                    <a:pt x="435" y="61"/>
                  </a:lnTo>
                  <a:lnTo>
                    <a:pt x="435" y="61"/>
                  </a:lnTo>
                  <a:lnTo>
                    <a:pt x="422" y="61"/>
                  </a:lnTo>
                  <a:lnTo>
                    <a:pt x="422" y="61"/>
                  </a:lnTo>
                  <a:lnTo>
                    <a:pt x="410" y="61"/>
                  </a:lnTo>
                  <a:lnTo>
                    <a:pt x="410" y="61"/>
                  </a:lnTo>
                  <a:lnTo>
                    <a:pt x="398" y="61"/>
                  </a:lnTo>
                  <a:lnTo>
                    <a:pt x="398" y="61"/>
                  </a:lnTo>
                  <a:lnTo>
                    <a:pt x="398" y="73"/>
                  </a:lnTo>
                  <a:lnTo>
                    <a:pt x="386" y="73"/>
                  </a:lnTo>
                  <a:lnTo>
                    <a:pt x="374" y="73"/>
                  </a:lnTo>
                  <a:lnTo>
                    <a:pt x="374" y="73"/>
                  </a:lnTo>
                  <a:lnTo>
                    <a:pt x="362" y="73"/>
                  </a:lnTo>
                  <a:lnTo>
                    <a:pt x="362" y="73"/>
                  </a:lnTo>
                  <a:lnTo>
                    <a:pt x="350" y="73"/>
                  </a:lnTo>
                  <a:lnTo>
                    <a:pt x="350" y="73"/>
                  </a:lnTo>
                  <a:lnTo>
                    <a:pt x="338" y="73"/>
                  </a:lnTo>
                  <a:lnTo>
                    <a:pt x="338" y="73"/>
                  </a:lnTo>
                  <a:lnTo>
                    <a:pt x="338" y="73"/>
                  </a:lnTo>
                  <a:lnTo>
                    <a:pt x="326" y="73"/>
                  </a:lnTo>
                  <a:lnTo>
                    <a:pt x="326" y="73"/>
                  </a:lnTo>
                  <a:lnTo>
                    <a:pt x="326" y="61"/>
                  </a:lnTo>
                  <a:lnTo>
                    <a:pt x="314" y="73"/>
                  </a:lnTo>
                  <a:lnTo>
                    <a:pt x="302" y="73"/>
                  </a:lnTo>
                  <a:lnTo>
                    <a:pt x="290" y="73"/>
                  </a:lnTo>
                  <a:lnTo>
                    <a:pt x="290" y="73"/>
                  </a:lnTo>
                  <a:lnTo>
                    <a:pt x="253" y="61"/>
                  </a:lnTo>
                  <a:lnTo>
                    <a:pt x="241" y="48"/>
                  </a:lnTo>
                  <a:lnTo>
                    <a:pt x="241" y="48"/>
                  </a:lnTo>
                  <a:lnTo>
                    <a:pt x="229" y="48"/>
                  </a:lnTo>
                  <a:lnTo>
                    <a:pt x="229" y="48"/>
                  </a:lnTo>
                  <a:lnTo>
                    <a:pt x="229" y="48"/>
                  </a:lnTo>
                  <a:lnTo>
                    <a:pt x="217" y="61"/>
                  </a:lnTo>
                  <a:lnTo>
                    <a:pt x="217" y="73"/>
                  </a:lnTo>
                  <a:lnTo>
                    <a:pt x="205" y="73"/>
                  </a:lnTo>
                  <a:lnTo>
                    <a:pt x="205" y="73"/>
                  </a:lnTo>
                  <a:lnTo>
                    <a:pt x="193" y="73"/>
                  </a:lnTo>
                  <a:lnTo>
                    <a:pt x="193" y="85"/>
                  </a:lnTo>
                  <a:lnTo>
                    <a:pt x="193" y="85"/>
                  </a:lnTo>
                  <a:lnTo>
                    <a:pt x="181" y="85"/>
                  </a:lnTo>
                  <a:lnTo>
                    <a:pt x="181" y="85"/>
                  </a:lnTo>
                  <a:lnTo>
                    <a:pt x="181" y="85"/>
                  </a:lnTo>
                  <a:lnTo>
                    <a:pt x="169" y="97"/>
                  </a:lnTo>
                  <a:lnTo>
                    <a:pt x="157" y="97"/>
                  </a:lnTo>
                  <a:lnTo>
                    <a:pt x="157" y="85"/>
                  </a:lnTo>
                  <a:lnTo>
                    <a:pt x="145" y="85"/>
                  </a:lnTo>
                  <a:lnTo>
                    <a:pt x="145" y="97"/>
                  </a:lnTo>
                  <a:lnTo>
                    <a:pt x="133" y="97"/>
                  </a:lnTo>
                  <a:lnTo>
                    <a:pt x="121" y="97"/>
                  </a:lnTo>
                  <a:lnTo>
                    <a:pt x="109" y="85"/>
                  </a:lnTo>
                  <a:lnTo>
                    <a:pt x="109" y="85"/>
                  </a:lnTo>
                  <a:lnTo>
                    <a:pt x="96" y="85"/>
                  </a:lnTo>
                  <a:lnTo>
                    <a:pt x="84" y="85"/>
                  </a:lnTo>
                  <a:lnTo>
                    <a:pt x="84" y="85"/>
                  </a:lnTo>
                  <a:lnTo>
                    <a:pt x="72" y="73"/>
                  </a:lnTo>
                  <a:lnTo>
                    <a:pt x="72" y="73"/>
                  </a:lnTo>
                  <a:lnTo>
                    <a:pt x="72" y="61"/>
                  </a:lnTo>
                  <a:lnTo>
                    <a:pt x="60" y="61"/>
                  </a:lnTo>
                  <a:lnTo>
                    <a:pt x="60" y="61"/>
                  </a:lnTo>
                  <a:lnTo>
                    <a:pt x="72" y="61"/>
                  </a:lnTo>
                  <a:lnTo>
                    <a:pt x="72" y="48"/>
                  </a:lnTo>
                  <a:lnTo>
                    <a:pt x="60" y="48"/>
                  </a:lnTo>
                  <a:lnTo>
                    <a:pt x="60" y="48"/>
                  </a:lnTo>
                  <a:lnTo>
                    <a:pt x="48" y="48"/>
                  </a:lnTo>
                  <a:lnTo>
                    <a:pt x="36" y="48"/>
                  </a:lnTo>
                  <a:lnTo>
                    <a:pt x="36" y="48"/>
                  </a:lnTo>
                  <a:lnTo>
                    <a:pt x="36" y="48"/>
                  </a:lnTo>
                  <a:lnTo>
                    <a:pt x="24" y="48"/>
                  </a:lnTo>
                  <a:lnTo>
                    <a:pt x="24" y="48"/>
                  </a:lnTo>
                  <a:lnTo>
                    <a:pt x="24" y="36"/>
                  </a:lnTo>
                  <a:lnTo>
                    <a:pt x="24" y="36"/>
                  </a:lnTo>
                  <a:lnTo>
                    <a:pt x="24" y="36"/>
                  </a:lnTo>
                  <a:lnTo>
                    <a:pt x="0" y="24"/>
                  </a:lnTo>
                  <a:lnTo>
                    <a:pt x="0" y="24"/>
                  </a:lnTo>
                  <a:lnTo>
                    <a:pt x="0" y="12"/>
                  </a:lnTo>
                  <a:lnTo>
                    <a:pt x="12" y="12"/>
                  </a:lnTo>
                  <a:lnTo>
                    <a:pt x="12" y="0"/>
                  </a:lnTo>
                  <a:lnTo>
                    <a:pt x="507" y="0"/>
                  </a:lnTo>
                  <a:lnTo>
                    <a:pt x="483" y="0"/>
                  </a:lnTo>
                  <a:lnTo>
                    <a:pt x="50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8" name="Freeform 76">
              <a:extLst>
                <a:ext uri="{FF2B5EF4-FFF2-40B4-BE49-F238E27FC236}">
                  <a16:creationId xmlns:a16="http://schemas.microsoft.com/office/drawing/2014/main" id="{FBCC7E8D-55B4-4845-B158-7AE6378C185B}"/>
                </a:ext>
              </a:extLst>
            </p:cNvPr>
            <p:cNvSpPr>
              <a:spLocks/>
            </p:cNvSpPr>
            <p:nvPr/>
          </p:nvSpPr>
          <p:spPr bwMode="auto">
            <a:xfrm>
              <a:off x="5599605" y="1508718"/>
              <a:ext cx="311924" cy="185242"/>
            </a:xfrm>
            <a:custGeom>
              <a:avLst/>
              <a:gdLst/>
              <a:ahLst/>
              <a:cxnLst>
                <a:cxn ang="0">
                  <a:pos x="0" y="12"/>
                </a:cxn>
                <a:cxn ang="0">
                  <a:pos x="24" y="24"/>
                </a:cxn>
                <a:cxn ang="0">
                  <a:pos x="36" y="36"/>
                </a:cxn>
                <a:cxn ang="0">
                  <a:pos x="60" y="49"/>
                </a:cxn>
                <a:cxn ang="0">
                  <a:pos x="72" y="61"/>
                </a:cxn>
                <a:cxn ang="0">
                  <a:pos x="72" y="85"/>
                </a:cxn>
                <a:cxn ang="0">
                  <a:pos x="84" y="97"/>
                </a:cxn>
                <a:cxn ang="0">
                  <a:pos x="84" y="109"/>
                </a:cxn>
                <a:cxn ang="0">
                  <a:pos x="96" y="133"/>
                </a:cxn>
                <a:cxn ang="0">
                  <a:pos x="96" y="145"/>
                </a:cxn>
                <a:cxn ang="0">
                  <a:pos x="108" y="145"/>
                </a:cxn>
                <a:cxn ang="0">
                  <a:pos x="96" y="157"/>
                </a:cxn>
                <a:cxn ang="0">
                  <a:pos x="133" y="169"/>
                </a:cxn>
                <a:cxn ang="0">
                  <a:pos x="265" y="157"/>
                </a:cxn>
                <a:cxn ang="0">
                  <a:pos x="229" y="157"/>
                </a:cxn>
                <a:cxn ang="0">
                  <a:pos x="217" y="157"/>
                </a:cxn>
                <a:cxn ang="0">
                  <a:pos x="181" y="133"/>
                </a:cxn>
                <a:cxn ang="0">
                  <a:pos x="157" y="121"/>
                </a:cxn>
                <a:cxn ang="0">
                  <a:pos x="133" y="109"/>
                </a:cxn>
                <a:cxn ang="0">
                  <a:pos x="133" y="85"/>
                </a:cxn>
                <a:cxn ang="0">
                  <a:pos x="133" y="73"/>
                </a:cxn>
                <a:cxn ang="0">
                  <a:pos x="145" y="49"/>
                </a:cxn>
                <a:cxn ang="0">
                  <a:pos x="157" y="49"/>
                </a:cxn>
                <a:cxn ang="0">
                  <a:pos x="205" y="36"/>
                </a:cxn>
                <a:cxn ang="0">
                  <a:pos x="229" y="36"/>
                </a:cxn>
                <a:cxn ang="0">
                  <a:pos x="265" y="24"/>
                </a:cxn>
                <a:cxn ang="0">
                  <a:pos x="253" y="24"/>
                </a:cxn>
                <a:cxn ang="0">
                  <a:pos x="241" y="36"/>
                </a:cxn>
                <a:cxn ang="0">
                  <a:pos x="217" y="36"/>
                </a:cxn>
                <a:cxn ang="0">
                  <a:pos x="205" y="36"/>
                </a:cxn>
                <a:cxn ang="0">
                  <a:pos x="169" y="36"/>
                </a:cxn>
                <a:cxn ang="0">
                  <a:pos x="169" y="36"/>
                </a:cxn>
                <a:cxn ang="0">
                  <a:pos x="193" y="24"/>
                </a:cxn>
                <a:cxn ang="0">
                  <a:pos x="181" y="24"/>
                </a:cxn>
                <a:cxn ang="0">
                  <a:pos x="157" y="36"/>
                </a:cxn>
                <a:cxn ang="0">
                  <a:pos x="120" y="36"/>
                </a:cxn>
                <a:cxn ang="0">
                  <a:pos x="145" y="12"/>
                </a:cxn>
                <a:cxn ang="0">
                  <a:pos x="133" y="12"/>
                </a:cxn>
                <a:cxn ang="0">
                  <a:pos x="133" y="24"/>
                </a:cxn>
                <a:cxn ang="0">
                  <a:pos x="108" y="12"/>
                </a:cxn>
                <a:cxn ang="0">
                  <a:pos x="108" y="24"/>
                </a:cxn>
                <a:cxn ang="0">
                  <a:pos x="120" y="24"/>
                </a:cxn>
                <a:cxn ang="0">
                  <a:pos x="108" y="36"/>
                </a:cxn>
                <a:cxn ang="0">
                  <a:pos x="108" y="36"/>
                </a:cxn>
                <a:cxn ang="0">
                  <a:pos x="108" y="49"/>
                </a:cxn>
                <a:cxn ang="0">
                  <a:pos x="96" y="49"/>
                </a:cxn>
                <a:cxn ang="0">
                  <a:pos x="84" y="49"/>
                </a:cxn>
                <a:cxn ang="0">
                  <a:pos x="84" y="49"/>
                </a:cxn>
                <a:cxn ang="0">
                  <a:pos x="60" y="36"/>
                </a:cxn>
                <a:cxn ang="0">
                  <a:pos x="48" y="24"/>
                </a:cxn>
                <a:cxn ang="0">
                  <a:pos x="48" y="24"/>
                </a:cxn>
                <a:cxn ang="0">
                  <a:pos x="48" y="24"/>
                </a:cxn>
                <a:cxn ang="0">
                  <a:pos x="36" y="12"/>
                </a:cxn>
                <a:cxn ang="0">
                  <a:pos x="48" y="0"/>
                </a:cxn>
                <a:cxn ang="0">
                  <a:pos x="48" y="0"/>
                </a:cxn>
                <a:cxn ang="0">
                  <a:pos x="36" y="12"/>
                </a:cxn>
                <a:cxn ang="0">
                  <a:pos x="24" y="0"/>
                </a:cxn>
                <a:cxn ang="0">
                  <a:pos x="12" y="0"/>
                </a:cxn>
                <a:cxn ang="0">
                  <a:pos x="24" y="12"/>
                </a:cxn>
                <a:cxn ang="0">
                  <a:pos x="0" y="12"/>
                </a:cxn>
                <a:cxn ang="0">
                  <a:pos x="0" y="12"/>
                </a:cxn>
              </a:cxnLst>
              <a:rect l="0" t="0" r="r" b="b"/>
              <a:pathLst>
                <a:path w="265" h="169">
                  <a:moveTo>
                    <a:pt x="0" y="12"/>
                  </a:moveTo>
                  <a:lnTo>
                    <a:pt x="24" y="24"/>
                  </a:lnTo>
                  <a:lnTo>
                    <a:pt x="36" y="36"/>
                  </a:lnTo>
                  <a:lnTo>
                    <a:pt x="60" y="49"/>
                  </a:lnTo>
                  <a:lnTo>
                    <a:pt x="72" y="61"/>
                  </a:lnTo>
                  <a:lnTo>
                    <a:pt x="72" y="85"/>
                  </a:lnTo>
                  <a:lnTo>
                    <a:pt x="84" y="97"/>
                  </a:lnTo>
                  <a:lnTo>
                    <a:pt x="84" y="109"/>
                  </a:lnTo>
                  <a:lnTo>
                    <a:pt x="96" y="133"/>
                  </a:lnTo>
                  <a:lnTo>
                    <a:pt x="96" y="145"/>
                  </a:lnTo>
                  <a:lnTo>
                    <a:pt x="108" y="145"/>
                  </a:lnTo>
                  <a:lnTo>
                    <a:pt x="96" y="157"/>
                  </a:lnTo>
                  <a:lnTo>
                    <a:pt x="133" y="169"/>
                  </a:lnTo>
                  <a:lnTo>
                    <a:pt x="265" y="157"/>
                  </a:lnTo>
                  <a:lnTo>
                    <a:pt x="229" y="157"/>
                  </a:lnTo>
                  <a:lnTo>
                    <a:pt x="217" y="157"/>
                  </a:lnTo>
                  <a:lnTo>
                    <a:pt x="181" y="133"/>
                  </a:lnTo>
                  <a:lnTo>
                    <a:pt x="157" y="121"/>
                  </a:lnTo>
                  <a:lnTo>
                    <a:pt x="133" y="109"/>
                  </a:lnTo>
                  <a:lnTo>
                    <a:pt x="133" y="85"/>
                  </a:lnTo>
                  <a:lnTo>
                    <a:pt x="133" y="73"/>
                  </a:lnTo>
                  <a:lnTo>
                    <a:pt x="145" y="49"/>
                  </a:lnTo>
                  <a:lnTo>
                    <a:pt x="157" y="49"/>
                  </a:lnTo>
                  <a:lnTo>
                    <a:pt x="205" y="36"/>
                  </a:lnTo>
                  <a:lnTo>
                    <a:pt x="229" y="36"/>
                  </a:lnTo>
                  <a:lnTo>
                    <a:pt x="265" y="24"/>
                  </a:lnTo>
                  <a:lnTo>
                    <a:pt x="253" y="24"/>
                  </a:lnTo>
                  <a:lnTo>
                    <a:pt x="241" y="36"/>
                  </a:lnTo>
                  <a:lnTo>
                    <a:pt x="217" y="36"/>
                  </a:lnTo>
                  <a:lnTo>
                    <a:pt x="205" y="36"/>
                  </a:lnTo>
                  <a:lnTo>
                    <a:pt x="169" y="36"/>
                  </a:lnTo>
                  <a:lnTo>
                    <a:pt x="169" y="36"/>
                  </a:lnTo>
                  <a:lnTo>
                    <a:pt x="193" y="24"/>
                  </a:lnTo>
                  <a:lnTo>
                    <a:pt x="181" y="24"/>
                  </a:lnTo>
                  <a:lnTo>
                    <a:pt x="157" y="36"/>
                  </a:lnTo>
                  <a:lnTo>
                    <a:pt x="120" y="36"/>
                  </a:lnTo>
                  <a:lnTo>
                    <a:pt x="145" y="12"/>
                  </a:lnTo>
                  <a:lnTo>
                    <a:pt x="133" y="12"/>
                  </a:lnTo>
                  <a:lnTo>
                    <a:pt x="133" y="24"/>
                  </a:lnTo>
                  <a:lnTo>
                    <a:pt x="108" y="12"/>
                  </a:lnTo>
                  <a:lnTo>
                    <a:pt x="108" y="24"/>
                  </a:lnTo>
                  <a:lnTo>
                    <a:pt x="120" y="24"/>
                  </a:lnTo>
                  <a:lnTo>
                    <a:pt x="108" y="36"/>
                  </a:lnTo>
                  <a:lnTo>
                    <a:pt x="108" y="36"/>
                  </a:lnTo>
                  <a:lnTo>
                    <a:pt x="108" y="49"/>
                  </a:lnTo>
                  <a:lnTo>
                    <a:pt x="96" y="49"/>
                  </a:lnTo>
                  <a:lnTo>
                    <a:pt x="84" y="49"/>
                  </a:lnTo>
                  <a:lnTo>
                    <a:pt x="84" y="49"/>
                  </a:lnTo>
                  <a:lnTo>
                    <a:pt x="60" y="36"/>
                  </a:lnTo>
                  <a:lnTo>
                    <a:pt x="48" y="24"/>
                  </a:lnTo>
                  <a:lnTo>
                    <a:pt x="48" y="24"/>
                  </a:lnTo>
                  <a:lnTo>
                    <a:pt x="48" y="24"/>
                  </a:lnTo>
                  <a:lnTo>
                    <a:pt x="36" y="12"/>
                  </a:lnTo>
                  <a:lnTo>
                    <a:pt x="48" y="0"/>
                  </a:lnTo>
                  <a:lnTo>
                    <a:pt x="48" y="0"/>
                  </a:lnTo>
                  <a:lnTo>
                    <a:pt x="36" y="12"/>
                  </a:lnTo>
                  <a:lnTo>
                    <a:pt x="24" y="0"/>
                  </a:lnTo>
                  <a:lnTo>
                    <a:pt x="12" y="0"/>
                  </a:lnTo>
                  <a:lnTo>
                    <a:pt x="24"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9" name="Freeform 77">
              <a:extLst>
                <a:ext uri="{FF2B5EF4-FFF2-40B4-BE49-F238E27FC236}">
                  <a16:creationId xmlns:a16="http://schemas.microsoft.com/office/drawing/2014/main" id="{F951615B-B561-B14C-82A1-857D6F67FD50}"/>
                </a:ext>
              </a:extLst>
            </p:cNvPr>
            <p:cNvSpPr>
              <a:spLocks/>
            </p:cNvSpPr>
            <p:nvPr/>
          </p:nvSpPr>
          <p:spPr bwMode="auto">
            <a:xfrm>
              <a:off x="5697605" y="1574501"/>
              <a:ext cx="100389" cy="121901"/>
            </a:xfrm>
            <a:custGeom>
              <a:avLst/>
              <a:gdLst/>
              <a:ahLst/>
              <a:cxnLst>
                <a:cxn ang="0">
                  <a:pos x="73" y="108"/>
                </a:cxn>
                <a:cxn ang="0">
                  <a:pos x="85" y="84"/>
                </a:cxn>
                <a:cxn ang="0">
                  <a:pos x="85" y="84"/>
                </a:cxn>
                <a:cxn ang="0">
                  <a:pos x="49" y="48"/>
                </a:cxn>
                <a:cxn ang="0">
                  <a:pos x="49" y="48"/>
                </a:cxn>
                <a:cxn ang="0">
                  <a:pos x="49"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12"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3" y="108"/>
                </a:cxn>
              </a:cxnLst>
              <a:rect l="0" t="0" r="r" b="b"/>
              <a:pathLst>
                <a:path w="85" h="108">
                  <a:moveTo>
                    <a:pt x="73" y="108"/>
                  </a:moveTo>
                  <a:lnTo>
                    <a:pt x="85" y="84"/>
                  </a:lnTo>
                  <a:lnTo>
                    <a:pt x="85" y="84"/>
                  </a:lnTo>
                  <a:lnTo>
                    <a:pt x="49" y="48"/>
                  </a:lnTo>
                  <a:lnTo>
                    <a:pt x="49" y="48"/>
                  </a:lnTo>
                  <a:lnTo>
                    <a:pt x="49"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12"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3"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0" name="Freeform 78">
              <a:extLst>
                <a:ext uri="{FF2B5EF4-FFF2-40B4-BE49-F238E27FC236}">
                  <a16:creationId xmlns:a16="http://schemas.microsoft.com/office/drawing/2014/main" id="{44851ACD-A89F-704B-B9E1-7F0605A9041E}"/>
                </a:ext>
              </a:extLst>
            </p:cNvPr>
            <p:cNvSpPr>
              <a:spLocks/>
            </p:cNvSpPr>
            <p:nvPr/>
          </p:nvSpPr>
          <p:spPr bwMode="auto">
            <a:xfrm>
              <a:off x="5441850" y="1441844"/>
              <a:ext cx="583214" cy="92023"/>
            </a:xfrm>
            <a:custGeom>
              <a:avLst/>
              <a:gdLst/>
              <a:ahLst/>
              <a:cxnLst>
                <a:cxn ang="0">
                  <a:pos x="471" y="36"/>
                </a:cxn>
                <a:cxn ang="0">
                  <a:pos x="435" y="36"/>
                </a:cxn>
                <a:cxn ang="0">
                  <a:pos x="423" y="36"/>
                </a:cxn>
                <a:cxn ang="0">
                  <a:pos x="386" y="24"/>
                </a:cxn>
                <a:cxn ang="0">
                  <a:pos x="374" y="36"/>
                </a:cxn>
                <a:cxn ang="0">
                  <a:pos x="350" y="36"/>
                </a:cxn>
                <a:cxn ang="0">
                  <a:pos x="314" y="12"/>
                </a:cxn>
                <a:cxn ang="0">
                  <a:pos x="302" y="12"/>
                </a:cxn>
                <a:cxn ang="0">
                  <a:pos x="253" y="12"/>
                </a:cxn>
                <a:cxn ang="0">
                  <a:pos x="229" y="0"/>
                </a:cxn>
                <a:cxn ang="0">
                  <a:pos x="205" y="0"/>
                </a:cxn>
                <a:cxn ang="0">
                  <a:pos x="181" y="12"/>
                </a:cxn>
                <a:cxn ang="0">
                  <a:pos x="145" y="12"/>
                </a:cxn>
                <a:cxn ang="0">
                  <a:pos x="109" y="12"/>
                </a:cxn>
                <a:cxn ang="0">
                  <a:pos x="84" y="24"/>
                </a:cxn>
                <a:cxn ang="0">
                  <a:pos x="36" y="24"/>
                </a:cxn>
                <a:cxn ang="0">
                  <a:pos x="24" y="24"/>
                </a:cxn>
                <a:cxn ang="0">
                  <a:pos x="36" y="36"/>
                </a:cxn>
                <a:cxn ang="0">
                  <a:pos x="60" y="36"/>
                </a:cxn>
                <a:cxn ang="0">
                  <a:pos x="36" y="36"/>
                </a:cxn>
                <a:cxn ang="0">
                  <a:pos x="12" y="36"/>
                </a:cxn>
                <a:cxn ang="0">
                  <a:pos x="0" y="36"/>
                </a:cxn>
                <a:cxn ang="0">
                  <a:pos x="0" y="48"/>
                </a:cxn>
                <a:cxn ang="0">
                  <a:pos x="0" y="60"/>
                </a:cxn>
                <a:cxn ang="0">
                  <a:pos x="12" y="72"/>
                </a:cxn>
                <a:cxn ang="0">
                  <a:pos x="48" y="72"/>
                </a:cxn>
                <a:cxn ang="0">
                  <a:pos x="72" y="84"/>
                </a:cxn>
                <a:cxn ang="0">
                  <a:pos x="97" y="84"/>
                </a:cxn>
                <a:cxn ang="0">
                  <a:pos x="109" y="84"/>
                </a:cxn>
                <a:cxn ang="0">
                  <a:pos x="133" y="48"/>
                </a:cxn>
                <a:cxn ang="0">
                  <a:pos x="253" y="72"/>
                </a:cxn>
                <a:cxn ang="0">
                  <a:pos x="483" y="48"/>
                </a:cxn>
                <a:cxn ang="0">
                  <a:pos x="495" y="36"/>
                </a:cxn>
                <a:cxn ang="0">
                  <a:pos x="483" y="24"/>
                </a:cxn>
              </a:cxnLst>
              <a:rect l="0" t="0" r="r" b="b"/>
              <a:pathLst>
                <a:path w="495" h="84">
                  <a:moveTo>
                    <a:pt x="471" y="24"/>
                  </a:moveTo>
                  <a:lnTo>
                    <a:pt x="471" y="36"/>
                  </a:lnTo>
                  <a:lnTo>
                    <a:pt x="435" y="36"/>
                  </a:lnTo>
                  <a:lnTo>
                    <a:pt x="435" y="36"/>
                  </a:lnTo>
                  <a:lnTo>
                    <a:pt x="423" y="36"/>
                  </a:lnTo>
                  <a:lnTo>
                    <a:pt x="423" y="36"/>
                  </a:lnTo>
                  <a:lnTo>
                    <a:pt x="410" y="36"/>
                  </a:lnTo>
                  <a:lnTo>
                    <a:pt x="386" y="24"/>
                  </a:lnTo>
                  <a:lnTo>
                    <a:pt x="386" y="24"/>
                  </a:lnTo>
                  <a:lnTo>
                    <a:pt x="374" y="36"/>
                  </a:lnTo>
                  <a:lnTo>
                    <a:pt x="362" y="24"/>
                  </a:lnTo>
                  <a:lnTo>
                    <a:pt x="350" y="36"/>
                  </a:lnTo>
                  <a:lnTo>
                    <a:pt x="350" y="36"/>
                  </a:lnTo>
                  <a:lnTo>
                    <a:pt x="314" y="12"/>
                  </a:lnTo>
                  <a:lnTo>
                    <a:pt x="314" y="12"/>
                  </a:lnTo>
                  <a:lnTo>
                    <a:pt x="302" y="12"/>
                  </a:lnTo>
                  <a:lnTo>
                    <a:pt x="278" y="24"/>
                  </a:lnTo>
                  <a:lnTo>
                    <a:pt x="253" y="12"/>
                  </a:lnTo>
                  <a:lnTo>
                    <a:pt x="229" y="12"/>
                  </a:lnTo>
                  <a:lnTo>
                    <a:pt x="229" y="0"/>
                  </a:lnTo>
                  <a:lnTo>
                    <a:pt x="217" y="0"/>
                  </a:lnTo>
                  <a:lnTo>
                    <a:pt x="205" y="0"/>
                  </a:lnTo>
                  <a:lnTo>
                    <a:pt x="193" y="12"/>
                  </a:lnTo>
                  <a:lnTo>
                    <a:pt x="181" y="12"/>
                  </a:lnTo>
                  <a:lnTo>
                    <a:pt x="157" y="0"/>
                  </a:lnTo>
                  <a:lnTo>
                    <a:pt x="145" y="12"/>
                  </a:lnTo>
                  <a:lnTo>
                    <a:pt x="109" y="12"/>
                  </a:lnTo>
                  <a:lnTo>
                    <a:pt x="109" y="12"/>
                  </a:lnTo>
                  <a:lnTo>
                    <a:pt x="97" y="12"/>
                  </a:lnTo>
                  <a:lnTo>
                    <a:pt x="84" y="24"/>
                  </a:lnTo>
                  <a:lnTo>
                    <a:pt x="48" y="24"/>
                  </a:lnTo>
                  <a:lnTo>
                    <a:pt x="36" y="24"/>
                  </a:lnTo>
                  <a:lnTo>
                    <a:pt x="36" y="24"/>
                  </a:lnTo>
                  <a:lnTo>
                    <a:pt x="24" y="24"/>
                  </a:lnTo>
                  <a:lnTo>
                    <a:pt x="24" y="24"/>
                  </a:lnTo>
                  <a:lnTo>
                    <a:pt x="36" y="36"/>
                  </a:lnTo>
                  <a:lnTo>
                    <a:pt x="48" y="36"/>
                  </a:lnTo>
                  <a:lnTo>
                    <a:pt x="60" y="36"/>
                  </a:lnTo>
                  <a:lnTo>
                    <a:pt x="60" y="36"/>
                  </a:lnTo>
                  <a:lnTo>
                    <a:pt x="36" y="36"/>
                  </a:lnTo>
                  <a:lnTo>
                    <a:pt x="24" y="36"/>
                  </a:lnTo>
                  <a:lnTo>
                    <a:pt x="12" y="36"/>
                  </a:lnTo>
                  <a:lnTo>
                    <a:pt x="0" y="36"/>
                  </a:lnTo>
                  <a:lnTo>
                    <a:pt x="0" y="36"/>
                  </a:lnTo>
                  <a:lnTo>
                    <a:pt x="0" y="48"/>
                  </a:lnTo>
                  <a:lnTo>
                    <a:pt x="0" y="48"/>
                  </a:lnTo>
                  <a:lnTo>
                    <a:pt x="0" y="48"/>
                  </a:lnTo>
                  <a:lnTo>
                    <a:pt x="0" y="60"/>
                  </a:lnTo>
                  <a:lnTo>
                    <a:pt x="0" y="60"/>
                  </a:lnTo>
                  <a:lnTo>
                    <a:pt x="12" y="72"/>
                  </a:lnTo>
                  <a:lnTo>
                    <a:pt x="24" y="72"/>
                  </a:lnTo>
                  <a:lnTo>
                    <a:pt x="48" y="72"/>
                  </a:lnTo>
                  <a:lnTo>
                    <a:pt x="60" y="84"/>
                  </a:lnTo>
                  <a:lnTo>
                    <a:pt x="72" y="84"/>
                  </a:lnTo>
                  <a:lnTo>
                    <a:pt x="84" y="84"/>
                  </a:lnTo>
                  <a:lnTo>
                    <a:pt x="97" y="84"/>
                  </a:lnTo>
                  <a:lnTo>
                    <a:pt x="109" y="84"/>
                  </a:lnTo>
                  <a:lnTo>
                    <a:pt x="109" y="84"/>
                  </a:lnTo>
                  <a:lnTo>
                    <a:pt x="121" y="72"/>
                  </a:lnTo>
                  <a:lnTo>
                    <a:pt x="133" y="48"/>
                  </a:lnTo>
                  <a:lnTo>
                    <a:pt x="253" y="48"/>
                  </a:lnTo>
                  <a:lnTo>
                    <a:pt x="253" y="72"/>
                  </a:lnTo>
                  <a:lnTo>
                    <a:pt x="483" y="60"/>
                  </a:lnTo>
                  <a:lnTo>
                    <a:pt x="483" y="48"/>
                  </a:lnTo>
                  <a:lnTo>
                    <a:pt x="483" y="36"/>
                  </a:lnTo>
                  <a:lnTo>
                    <a:pt x="495" y="36"/>
                  </a:lnTo>
                  <a:lnTo>
                    <a:pt x="495" y="36"/>
                  </a:lnTo>
                  <a:lnTo>
                    <a:pt x="483" y="24"/>
                  </a:lnTo>
                  <a:lnTo>
                    <a:pt x="47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1" name="Freeform 79">
              <a:extLst>
                <a:ext uri="{FF2B5EF4-FFF2-40B4-BE49-F238E27FC236}">
                  <a16:creationId xmlns:a16="http://schemas.microsoft.com/office/drawing/2014/main" id="{BDC88A79-93F0-C649-9B01-702D507862BC}"/>
                </a:ext>
              </a:extLst>
            </p:cNvPr>
            <p:cNvSpPr>
              <a:spLocks/>
            </p:cNvSpPr>
            <p:nvPr/>
          </p:nvSpPr>
          <p:spPr bwMode="auto">
            <a:xfrm>
              <a:off x="5484874" y="1469332"/>
              <a:ext cx="540190" cy="64536"/>
            </a:xfrm>
            <a:custGeom>
              <a:avLst/>
              <a:gdLst/>
              <a:ahLst/>
              <a:cxnLst>
                <a:cxn ang="0">
                  <a:pos x="459" y="24"/>
                </a:cxn>
                <a:cxn ang="0">
                  <a:pos x="459" y="36"/>
                </a:cxn>
                <a:cxn ang="0">
                  <a:pos x="447" y="36"/>
                </a:cxn>
                <a:cxn ang="0">
                  <a:pos x="435" y="48"/>
                </a:cxn>
                <a:cxn ang="0">
                  <a:pos x="411" y="36"/>
                </a:cxn>
                <a:cxn ang="0">
                  <a:pos x="387" y="48"/>
                </a:cxn>
                <a:cxn ang="0">
                  <a:pos x="350" y="48"/>
                </a:cxn>
                <a:cxn ang="0">
                  <a:pos x="326" y="60"/>
                </a:cxn>
                <a:cxn ang="0">
                  <a:pos x="290" y="60"/>
                </a:cxn>
                <a:cxn ang="0">
                  <a:pos x="242" y="48"/>
                </a:cxn>
                <a:cxn ang="0">
                  <a:pos x="193" y="48"/>
                </a:cxn>
                <a:cxn ang="0">
                  <a:pos x="181" y="60"/>
                </a:cxn>
                <a:cxn ang="0">
                  <a:pos x="157" y="48"/>
                </a:cxn>
                <a:cxn ang="0">
                  <a:pos x="145" y="36"/>
                </a:cxn>
                <a:cxn ang="0">
                  <a:pos x="97" y="36"/>
                </a:cxn>
                <a:cxn ang="0">
                  <a:pos x="73" y="48"/>
                </a:cxn>
                <a:cxn ang="0">
                  <a:pos x="48" y="60"/>
                </a:cxn>
                <a:cxn ang="0">
                  <a:pos x="36" y="60"/>
                </a:cxn>
                <a:cxn ang="0">
                  <a:pos x="48" y="48"/>
                </a:cxn>
                <a:cxn ang="0">
                  <a:pos x="61" y="48"/>
                </a:cxn>
                <a:cxn ang="0">
                  <a:pos x="61" y="36"/>
                </a:cxn>
                <a:cxn ang="0">
                  <a:pos x="85" y="36"/>
                </a:cxn>
                <a:cxn ang="0">
                  <a:pos x="85" y="24"/>
                </a:cxn>
                <a:cxn ang="0">
                  <a:pos x="48" y="24"/>
                </a:cxn>
                <a:cxn ang="0">
                  <a:pos x="24" y="24"/>
                </a:cxn>
                <a:cxn ang="0">
                  <a:pos x="0" y="24"/>
                </a:cxn>
                <a:cxn ang="0">
                  <a:pos x="0" y="12"/>
                </a:cxn>
                <a:cxn ang="0">
                  <a:pos x="24" y="12"/>
                </a:cxn>
                <a:cxn ang="0">
                  <a:pos x="36" y="12"/>
                </a:cxn>
                <a:cxn ang="0">
                  <a:pos x="61" y="12"/>
                </a:cxn>
                <a:cxn ang="0">
                  <a:pos x="97" y="12"/>
                </a:cxn>
                <a:cxn ang="0">
                  <a:pos x="109" y="12"/>
                </a:cxn>
                <a:cxn ang="0">
                  <a:pos x="121" y="0"/>
                </a:cxn>
                <a:cxn ang="0">
                  <a:pos x="133" y="0"/>
                </a:cxn>
                <a:cxn ang="0">
                  <a:pos x="133" y="12"/>
                </a:cxn>
                <a:cxn ang="0">
                  <a:pos x="121" y="24"/>
                </a:cxn>
                <a:cxn ang="0">
                  <a:pos x="145" y="24"/>
                </a:cxn>
                <a:cxn ang="0">
                  <a:pos x="169" y="24"/>
                </a:cxn>
                <a:cxn ang="0">
                  <a:pos x="217" y="24"/>
                </a:cxn>
                <a:cxn ang="0">
                  <a:pos x="217" y="24"/>
                </a:cxn>
                <a:cxn ang="0">
                  <a:pos x="230" y="12"/>
                </a:cxn>
                <a:cxn ang="0">
                  <a:pos x="205" y="12"/>
                </a:cxn>
                <a:cxn ang="0">
                  <a:pos x="181" y="0"/>
                </a:cxn>
                <a:cxn ang="0">
                  <a:pos x="193" y="0"/>
                </a:cxn>
                <a:cxn ang="0">
                  <a:pos x="217" y="0"/>
                </a:cxn>
                <a:cxn ang="0">
                  <a:pos x="242" y="12"/>
                </a:cxn>
                <a:cxn ang="0">
                  <a:pos x="266" y="12"/>
                </a:cxn>
                <a:cxn ang="0">
                  <a:pos x="278" y="12"/>
                </a:cxn>
                <a:cxn ang="0">
                  <a:pos x="266" y="12"/>
                </a:cxn>
                <a:cxn ang="0">
                  <a:pos x="230" y="24"/>
                </a:cxn>
                <a:cxn ang="0">
                  <a:pos x="242" y="36"/>
                </a:cxn>
                <a:cxn ang="0">
                  <a:pos x="278" y="36"/>
                </a:cxn>
                <a:cxn ang="0">
                  <a:pos x="290" y="36"/>
                </a:cxn>
                <a:cxn ang="0">
                  <a:pos x="302" y="36"/>
                </a:cxn>
                <a:cxn ang="0">
                  <a:pos x="326" y="24"/>
                </a:cxn>
                <a:cxn ang="0">
                  <a:pos x="326" y="24"/>
                </a:cxn>
                <a:cxn ang="0">
                  <a:pos x="338" y="24"/>
                </a:cxn>
                <a:cxn ang="0">
                  <a:pos x="387" y="36"/>
                </a:cxn>
                <a:cxn ang="0">
                  <a:pos x="399" y="24"/>
                </a:cxn>
                <a:cxn ang="0">
                  <a:pos x="423" y="36"/>
                </a:cxn>
                <a:cxn ang="0">
                  <a:pos x="435" y="24"/>
                </a:cxn>
                <a:cxn ang="0">
                  <a:pos x="459" y="24"/>
                </a:cxn>
              </a:cxnLst>
              <a:rect l="0" t="0" r="r" b="b"/>
              <a:pathLst>
                <a:path w="459" h="60">
                  <a:moveTo>
                    <a:pt x="459" y="24"/>
                  </a:moveTo>
                  <a:lnTo>
                    <a:pt x="459" y="24"/>
                  </a:lnTo>
                  <a:lnTo>
                    <a:pt x="459" y="24"/>
                  </a:lnTo>
                  <a:lnTo>
                    <a:pt x="459" y="36"/>
                  </a:lnTo>
                  <a:lnTo>
                    <a:pt x="447" y="36"/>
                  </a:lnTo>
                  <a:lnTo>
                    <a:pt x="447" y="36"/>
                  </a:lnTo>
                  <a:lnTo>
                    <a:pt x="447" y="48"/>
                  </a:lnTo>
                  <a:lnTo>
                    <a:pt x="435" y="48"/>
                  </a:lnTo>
                  <a:lnTo>
                    <a:pt x="423" y="48"/>
                  </a:lnTo>
                  <a:lnTo>
                    <a:pt x="411" y="36"/>
                  </a:lnTo>
                  <a:lnTo>
                    <a:pt x="399" y="48"/>
                  </a:lnTo>
                  <a:lnTo>
                    <a:pt x="387" y="48"/>
                  </a:lnTo>
                  <a:lnTo>
                    <a:pt x="374" y="60"/>
                  </a:lnTo>
                  <a:lnTo>
                    <a:pt x="350" y="48"/>
                  </a:lnTo>
                  <a:lnTo>
                    <a:pt x="338" y="60"/>
                  </a:lnTo>
                  <a:lnTo>
                    <a:pt x="326" y="60"/>
                  </a:lnTo>
                  <a:lnTo>
                    <a:pt x="302" y="60"/>
                  </a:lnTo>
                  <a:lnTo>
                    <a:pt x="290" y="60"/>
                  </a:lnTo>
                  <a:lnTo>
                    <a:pt x="254" y="48"/>
                  </a:lnTo>
                  <a:lnTo>
                    <a:pt x="242" y="48"/>
                  </a:lnTo>
                  <a:lnTo>
                    <a:pt x="205" y="48"/>
                  </a:lnTo>
                  <a:lnTo>
                    <a:pt x="193" y="48"/>
                  </a:lnTo>
                  <a:lnTo>
                    <a:pt x="181" y="60"/>
                  </a:lnTo>
                  <a:lnTo>
                    <a:pt x="181" y="60"/>
                  </a:lnTo>
                  <a:lnTo>
                    <a:pt x="169" y="48"/>
                  </a:lnTo>
                  <a:lnTo>
                    <a:pt x="157" y="48"/>
                  </a:lnTo>
                  <a:lnTo>
                    <a:pt x="157" y="48"/>
                  </a:lnTo>
                  <a:lnTo>
                    <a:pt x="145" y="36"/>
                  </a:lnTo>
                  <a:lnTo>
                    <a:pt x="121" y="36"/>
                  </a:lnTo>
                  <a:lnTo>
                    <a:pt x="97" y="36"/>
                  </a:lnTo>
                  <a:lnTo>
                    <a:pt x="85" y="48"/>
                  </a:lnTo>
                  <a:lnTo>
                    <a:pt x="73" y="48"/>
                  </a:lnTo>
                  <a:lnTo>
                    <a:pt x="61" y="60"/>
                  </a:lnTo>
                  <a:lnTo>
                    <a:pt x="48" y="60"/>
                  </a:lnTo>
                  <a:lnTo>
                    <a:pt x="48" y="60"/>
                  </a:lnTo>
                  <a:lnTo>
                    <a:pt x="36" y="60"/>
                  </a:lnTo>
                  <a:lnTo>
                    <a:pt x="36" y="48"/>
                  </a:lnTo>
                  <a:lnTo>
                    <a:pt x="48" y="48"/>
                  </a:lnTo>
                  <a:lnTo>
                    <a:pt x="48" y="48"/>
                  </a:lnTo>
                  <a:lnTo>
                    <a:pt x="61" y="48"/>
                  </a:lnTo>
                  <a:lnTo>
                    <a:pt x="61" y="36"/>
                  </a:lnTo>
                  <a:lnTo>
                    <a:pt x="61" y="36"/>
                  </a:lnTo>
                  <a:lnTo>
                    <a:pt x="85" y="36"/>
                  </a:lnTo>
                  <a:lnTo>
                    <a:pt x="85" y="36"/>
                  </a:lnTo>
                  <a:lnTo>
                    <a:pt x="97" y="24"/>
                  </a:lnTo>
                  <a:lnTo>
                    <a:pt x="85" y="24"/>
                  </a:lnTo>
                  <a:lnTo>
                    <a:pt x="61" y="24"/>
                  </a:lnTo>
                  <a:lnTo>
                    <a:pt x="48" y="24"/>
                  </a:lnTo>
                  <a:lnTo>
                    <a:pt x="36" y="24"/>
                  </a:lnTo>
                  <a:lnTo>
                    <a:pt x="24" y="24"/>
                  </a:lnTo>
                  <a:lnTo>
                    <a:pt x="12" y="24"/>
                  </a:lnTo>
                  <a:lnTo>
                    <a:pt x="0" y="24"/>
                  </a:lnTo>
                  <a:lnTo>
                    <a:pt x="0" y="24"/>
                  </a:lnTo>
                  <a:lnTo>
                    <a:pt x="0" y="12"/>
                  </a:lnTo>
                  <a:lnTo>
                    <a:pt x="12" y="12"/>
                  </a:lnTo>
                  <a:lnTo>
                    <a:pt x="24" y="12"/>
                  </a:lnTo>
                  <a:lnTo>
                    <a:pt x="24" y="12"/>
                  </a:lnTo>
                  <a:lnTo>
                    <a:pt x="36" y="12"/>
                  </a:lnTo>
                  <a:lnTo>
                    <a:pt x="36" y="12"/>
                  </a:lnTo>
                  <a:lnTo>
                    <a:pt x="61" y="12"/>
                  </a:lnTo>
                  <a:lnTo>
                    <a:pt x="85" y="24"/>
                  </a:lnTo>
                  <a:lnTo>
                    <a:pt x="97" y="12"/>
                  </a:lnTo>
                  <a:lnTo>
                    <a:pt x="97" y="12"/>
                  </a:lnTo>
                  <a:lnTo>
                    <a:pt x="109" y="12"/>
                  </a:lnTo>
                  <a:lnTo>
                    <a:pt x="109" y="0"/>
                  </a:lnTo>
                  <a:lnTo>
                    <a:pt x="121" y="0"/>
                  </a:lnTo>
                  <a:lnTo>
                    <a:pt x="133" y="0"/>
                  </a:lnTo>
                  <a:lnTo>
                    <a:pt x="133" y="0"/>
                  </a:lnTo>
                  <a:lnTo>
                    <a:pt x="145" y="0"/>
                  </a:lnTo>
                  <a:lnTo>
                    <a:pt x="133" y="12"/>
                  </a:lnTo>
                  <a:lnTo>
                    <a:pt x="133" y="12"/>
                  </a:lnTo>
                  <a:lnTo>
                    <a:pt x="121" y="24"/>
                  </a:lnTo>
                  <a:lnTo>
                    <a:pt x="133" y="24"/>
                  </a:lnTo>
                  <a:lnTo>
                    <a:pt x="145" y="24"/>
                  </a:lnTo>
                  <a:lnTo>
                    <a:pt x="145" y="24"/>
                  </a:lnTo>
                  <a:lnTo>
                    <a:pt x="169" y="24"/>
                  </a:lnTo>
                  <a:lnTo>
                    <a:pt x="205" y="24"/>
                  </a:lnTo>
                  <a:lnTo>
                    <a:pt x="217" y="24"/>
                  </a:lnTo>
                  <a:lnTo>
                    <a:pt x="217" y="24"/>
                  </a:lnTo>
                  <a:lnTo>
                    <a:pt x="217" y="24"/>
                  </a:lnTo>
                  <a:lnTo>
                    <a:pt x="217" y="12"/>
                  </a:lnTo>
                  <a:lnTo>
                    <a:pt x="230" y="12"/>
                  </a:lnTo>
                  <a:lnTo>
                    <a:pt x="205" y="12"/>
                  </a:lnTo>
                  <a:lnTo>
                    <a:pt x="205" y="12"/>
                  </a:lnTo>
                  <a:lnTo>
                    <a:pt x="193" y="0"/>
                  </a:lnTo>
                  <a:lnTo>
                    <a:pt x="181" y="0"/>
                  </a:lnTo>
                  <a:lnTo>
                    <a:pt x="181" y="0"/>
                  </a:lnTo>
                  <a:lnTo>
                    <a:pt x="193" y="0"/>
                  </a:lnTo>
                  <a:lnTo>
                    <a:pt x="205" y="0"/>
                  </a:lnTo>
                  <a:lnTo>
                    <a:pt x="217" y="0"/>
                  </a:lnTo>
                  <a:lnTo>
                    <a:pt x="230" y="0"/>
                  </a:lnTo>
                  <a:lnTo>
                    <a:pt x="242" y="12"/>
                  </a:lnTo>
                  <a:lnTo>
                    <a:pt x="266" y="12"/>
                  </a:lnTo>
                  <a:lnTo>
                    <a:pt x="266" y="12"/>
                  </a:lnTo>
                  <a:lnTo>
                    <a:pt x="278" y="12"/>
                  </a:lnTo>
                  <a:lnTo>
                    <a:pt x="278" y="12"/>
                  </a:lnTo>
                  <a:lnTo>
                    <a:pt x="266" y="12"/>
                  </a:lnTo>
                  <a:lnTo>
                    <a:pt x="266" y="12"/>
                  </a:lnTo>
                  <a:lnTo>
                    <a:pt x="242" y="12"/>
                  </a:lnTo>
                  <a:lnTo>
                    <a:pt x="230" y="24"/>
                  </a:lnTo>
                  <a:lnTo>
                    <a:pt x="230" y="36"/>
                  </a:lnTo>
                  <a:lnTo>
                    <a:pt x="242" y="36"/>
                  </a:lnTo>
                  <a:lnTo>
                    <a:pt x="254" y="36"/>
                  </a:lnTo>
                  <a:lnTo>
                    <a:pt x="278" y="36"/>
                  </a:lnTo>
                  <a:lnTo>
                    <a:pt x="278" y="36"/>
                  </a:lnTo>
                  <a:lnTo>
                    <a:pt x="290" y="36"/>
                  </a:lnTo>
                  <a:lnTo>
                    <a:pt x="302" y="36"/>
                  </a:lnTo>
                  <a:lnTo>
                    <a:pt x="302" y="36"/>
                  </a:lnTo>
                  <a:lnTo>
                    <a:pt x="326" y="36"/>
                  </a:lnTo>
                  <a:lnTo>
                    <a:pt x="326" y="24"/>
                  </a:lnTo>
                  <a:lnTo>
                    <a:pt x="326" y="24"/>
                  </a:lnTo>
                  <a:lnTo>
                    <a:pt x="326" y="24"/>
                  </a:lnTo>
                  <a:lnTo>
                    <a:pt x="338" y="24"/>
                  </a:lnTo>
                  <a:lnTo>
                    <a:pt x="338" y="24"/>
                  </a:lnTo>
                  <a:lnTo>
                    <a:pt x="362" y="36"/>
                  </a:lnTo>
                  <a:lnTo>
                    <a:pt x="387" y="36"/>
                  </a:lnTo>
                  <a:lnTo>
                    <a:pt x="387" y="24"/>
                  </a:lnTo>
                  <a:lnTo>
                    <a:pt x="399" y="24"/>
                  </a:lnTo>
                  <a:lnTo>
                    <a:pt x="399" y="24"/>
                  </a:lnTo>
                  <a:lnTo>
                    <a:pt x="423" y="36"/>
                  </a:lnTo>
                  <a:lnTo>
                    <a:pt x="435" y="24"/>
                  </a:lnTo>
                  <a:lnTo>
                    <a:pt x="435" y="24"/>
                  </a:lnTo>
                  <a:lnTo>
                    <a:pt x="447" y="24"/>
                  </a:lnTo>
                  <a:lnTo>
                    <a:pt x="459"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2" name="Freeform 80">
              <a:extLst>
                <a:ext uri="{FF2B5EF4-FFF2-40B4-BE49-F238E27FC236}">
                  <a16:creationId xmlns:a16="http://schemas.microsoft.com/office/drawing/2014/main" id="{9630C605-D916-CE47-B805-0D8790B892E0}"/>
                </a:ext>
              </a:extLst>
            </p:cNvPr>
            <p:cNvSpPr>
              <a:spLocks/>
            </p:cNvSpPr>
            <p:nvPr/>
          </p:nvSpPr>
          <p:spPr bwMode="auto">
            <a:xfrm>
              <a:off x="5655775" y="1482426"/>
              <a:ext cx="56170" cy="19122"/>
            </a:xfrm>
            <a:custGeom>
              <a:avLst/>
              <a:gdLst/>
              <a:ahLst/>
              <a:cxnLst>
                <a:cxn ang="0">
                  <a:pos x="36" y="0"/>
                </a:cxn>
                <a:cxn ang="0">
                  <a:pos x="12" y="0"/>
                </a:cxn>
                <a:cxn ang="0">
                  <a:pos x="12" y="0"/>
                </a:cxn>
                <a:cxn ang="0">
                  <a:pos x="0" y="0"/>
                </a:cxn>
                <a:cxn ang="0">
                  <a:pos x="0" y="12"/>
                </a:cxn>
                <a:cxn ang="0">
                  <a:pos x="0" y="12"/>
                </a:cxn>
                <a:cxn ang="0">
                  <a:pos x="0" y="12"/>
                </a:cxn>
                <a:cxn ang="0">
                  <a:pos x="0" y="12"/>
                </a:cxn>
                <a:cxn ang="0">
                  <a:pos x="12" y="12"/>
                </a:cxn>
                <a:cxn ang="0">
                  <a:pos x="12" y="12"/>
                </a:cxn>
                <a:cxn ang="0">
                  <a:pos x="24" y="12"/>
                </a:cxn>
                <a:cxn ang="0">
                  <a:pos x="24" y="12"/>
                </a:cxn>
                <a:cxn ang="0">
                  <a:pos x="36" y="12"/>
                </a:cxn>
                <a:cxn ang="0">
                  <a:pos x="36" y="12"/>
                </a:cxn>
                <a:cxn ang="0">
                  <a:pos x="48" y="12"/>
                </a:cxn>
                <a:cxn ang="0">
                  <a:pos x="48" y="12"/>
                </a:cxn>
                <a:cxn ang="0">
                  <a:pos x="36" y="0"/>
                </a:cxn>
              </a:cxnLst>
              <a:rect l="0" t="0" r="r" b="b"/>
              <a:pathLst>
                <a:path w="48" h="12">
                  <a:moveTo>
                    <a:pt x="36" y="0"/>
                  </a:moveTo>
                  <a:lnTo>
                    <a:pt x="12" y="0"/>
                  </a:lnTo>
                  <a:lnTo>
                    <a:pt x="12" y="0"/>
                  </a:lnTo>
                  <a:lnTo>
                    <a:pt x="0" y="0"/>
                  </a:lnTo>
                  <a:lnTo>
                    <a:pt x="0" y="12"/>
                  </a:lnTo>
                  <a:lnTo>
                    <a:pt x="0" y="12"/>
                  </a:lnTo>
                  <a:lnTo>
                    <a:pt x="0" y="12"/>
                  </a:lnTo>
                  <a:lnTo>
                    <a:pt x="0" y="12"/>
                  </a:lnTo>
                  <a:lnTo>
                    <a:pt x="12" y="12"/>
                  </a:lnTo>
                  <a:lnTo>
                    <a:pt x="12" y="12"/>
                  </a:lnTo>
                  <a:lnTo>
                    <a:pt x="24" y="12"/>
                  </a:lnTo>
                  <a:lnTo>
                    <a:pt x="24" y="12"/>
                  </a:lnTo>
                  <a:lnTo>
                    <a:pt x="36" y="12"/>
                  </a:lnTo>
                  <a:lnTo>
                    <a:pt x="36" y="12"/>
                  </a:lnTo>
                  <a:lnTo>
                    <a:pt x="48" y="12"/>
                  </a:lnTo>
                  <a:lnTo>
                    <a:pt x="48"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3" name="Freeform 81">
              <a:extLst>
                <a:ext uri="{FF2B5EF4-FFF2-40B4-BE49-F238E27FC236}">
                  <a16:creationId xmlns:a16="http://schemas.microsoft.com/office/drawing/2014/main" id="{F93B0A50-D7AA-0345-95EE-E1194EC13D8D}"/>
                </a:ext>
              </a:extLst>
            </p:cNvPr>
            <p:cNvSpPr>
              <a:spLocks/>
            </p:cNvSpPr>
            <p:nvPr/>
          </p:nvSpPr>
          <p:spPr bwMode="auto">
            <a:xfrm>
              <a:off x="6436182" y="1362967"/>
              <a:ext cx="740969" cy="169706"/>
            </a:xfrm>
            <a:custGeom>
              <a:avLst/>
              <a:gdLst/>
              <a:ahLst/>
              <a:cxnLst>
                <a:cxn ang="0">
                  <a:pos x="616" y="133"/>
                </a:cxn>
                <a:cxn ang="0">
                  <a:pos x="628" y="109"/>
                </a:cxn>
                <a:cxn ang="0">
                  <a:pos x="616" y="97"/>
                </a:cxn>
                <a:cxn ang="0">
                  <a:pos x="616" y="85"/>
                </a:cxn>
                <a:cxn ang="0">
                  <a:pos x="616" y="85"/>
                </a:cxn>
                <a:cxn ang="0">
                  <a:pos x="580" y="73"/>
                </a:cxn>
                <a:cxn ang="0">
                  <a:pos x="568" y="73"/>
                </a:cxn>
                <a:cxn ang="0">
                  <a:pos x="544" y="85"/>
                </a:cxn>
                <a:cxn ang="0">
                  <a:pos x="532" y="73"/>
                </a:cxn>
                <a:cxn ang="0">
                  <a:pos x="532" y="61"/>
                </a:cxn>
                <a:cxn ang="0">
                  <a:pos x="507" y="61"/>
                </a:cxn>
                <a:cxn ang="0">
                  <a:pos x="495" y="49"/>
                </a:cxn>
                <a:cxn ang="0">
                  <a:pos x="471" y="61"/>
                </a:cxn>
                <a:cxn ang="0">
                  <a:pos x="459" y="49"/>
                </a:cxn>
                <a:cxn ang="0">
                  <a:pos x="447" y="36"/>
                </a:cxn>
                <a:cxn ang="0">
                  <a:pos x="459" y="24"/>
                </a:cxn>
                <a:cxn ang="0">
                  <a:pos x="447" y="12"/>
                </a:cxn>
                <a:cxn ang="0">
                  <a:pos x="423" y="12"/>
                </a:cxn>
                <a:cxn ang="0">
                  <a:pos x="411" y="12"/>
                </a:cxn>
                <a:cxn ang="0">
                  <a:pos x="387" y="12"/>
                </a:cxn>
                <a:cxn ang="0">
                  <a:pos x="362" y="0"/>
                </a:cxn>
                <a:cxn ang="0">
                  <a:pos x="350" y="12"/>
                </a:cxn>
                <a:cxn ang="0">
                  <a:pos x="338" y="12"/>
                </a:cxn>
                <a:cxn ang="0">
                  <a:pos x="326" y="36"/>
                </a:cxn>
                <a:cxn ang="0">
                  <a:pos x="326" y="49"/>
                </a:cxn>
                <a:cxn ang="0">
                  <a:pos x="326" y="61"/>
                </a:cxn>
                <a:cxn ang="0">
                  <a:pos x="314" y="61"/>
                </a:cxn>
                <a:cxn ang="0">
                  <a:pos x="290" y="49"/>
                </a:cxn>
                <a:cxn ang="0">
                  <a:pos x="278" y="49"/>
                </a:cxn>
                <a:cxn ang="0">
                  <a:pos x="266" y="24"/>
                </a:cxn>
                <a:cxn ang="0">
                  <a:pos x="254" y="24"/>
                </a:cxn>
                <a:cxn ang="0">
                  <a:pos x="242" y="36"/>
                </a:cxn>
                <a:cxn ang="0">
                  <a:pos x="218" y="36"/>
                </a:cxn>
                <a:cxn ang="0">
                  <a:pos x="205" y="36"/>
                </a:cxn>
                <a:cxn ang="0">
                  <a:pos x="193" y="36"/>
                </a:cxn>
                <a:cxn ang="0">
                  <a:pos x="181" y="36"/>
                </a:cxn>
                <a:cxn ang="0">
                  <a:pos x="169" y="36"/>
                </a:cxn>
                <a:cxn ang="0">
                  <a:pos x="157" y="36"/>
                </a:cxn>
                <a:cxn ang="0">
                  <a:pos x="145" y="49"/>
                </a:cxn>
                <a:cxn ang="0">
                  <a:pos x="145" y="61"/>
                </a:cxn>
                <a:cxn ang="0">
                  <a:pos x="157" y="73"/>
                </a:cxn>
                <a:cxn ang="0">
                  <a:pos x="157" y="73"/>
                </a:cxn>
                <a:cxn ang="0">
                  <a:pos x="121" y="61"/>
                </a:cxn>
                <a:cxn ang="0">
                  <a:pos x="97" y="49"/>
                </a:cxn>
                <a:cxn ang="0">
                  <a:pos x="85" y="73"/>
                </a:cxn>
                <a:cxn ang="0">
                  <a:pos x="48" y="73"/>
                </a:cxn>
                <a:cxn ang="0">
                  <a:pos x="48" y="97"/>
                </a:cxn>
                <a:cxn ang="0">
                  <a:pos x="12" y="97"/>
                </a:cxn>
                <a:cxn ang="0">
                  <a:pos x="0" y="109"/>
                </a:cxn>
                <a:cxn ang="0">
                  <a:pos x="12" y="121"/>
                </a:cxn>
                <a:cxn ang="0">
                  <a:pos x="12" y="133"/>
                </a:cxn>
                <a:cxn ang="0">
                  <a:pos x="12" y="145"/>
                </a:cxn>
                <a:cxn ang="0">
                  <a:pos x="12" y="157"/>
                </a:cxn>
                <a:cxn ang="0">
                  <a:pos x="36" y="157"/>
                </a:cxn>
                <a:cxn ang="0">
                  <a:pos x="61" y="157"/>
                </a:cxn>
              </a:cxnLst>
              <a:rect l="0" t="0" r="r" b="b"/>
              <a:pathLst>
                <a:path w="628" h="157">
                  <a:moveTo>
                    <a:pt x="592" y="145"/>
                  </a:moveTo>
                  <a:lnTo>
                    <a:pt x="616" y="133"/>
                  </a:lnTo>
                  <a:lnTo>
                    <a:pt x="628" y="121"/>
                  </a:lnTo>
                  <a:lnTo>
                    <a:pt x="628" y="109"/>
                  </a:lnTo>
                  <a:lnTo>
                    <a:pt x="628" y="97"/>
                  </a:lnTo>
                  <a:lnTo>
                    <a:pt x="616" y="97"/>
                  </a:lnTo>
                  <a:lnTo>
                    <a:pt x="616" y="85"/>
                  </a:lnTo>
                  <a:lnTo>
                    <a:pt x="616" y="85"/>
                  </a:lnTo>
                  <a:lnTo>
                    <a:pt x="604" y="73"/>
                  </a:lnTo>
                  <a:lnTo>
                    <a:pt x="616" y="85"/>
                  </a:lnTo>
                  <a:lnTo>
                    <a:pt x="592" y="73"/>
                  </a:lnTo>
                  <a:lnTo>
                    <a:pt x="580" y="73"/>
                  </a:lnTo>
                  <a:lnTo>
                    <a:pt x="568" y="73"/>
                  </a:lnTo>
                  <a:lnTo>
                    <a:pt x="568" y="73"/>
                  </a:lnTo>
                  <a:lnTo>
                    <a:pt x="544" y="85"/>
                  </a:lnTo>
                  <a:lnTo>
                    <a:pt x="544" y="85"/>
                  </a:lnTo>
                  <a:lnTo>
                    <a:pt x="532" y="85"/>
                  </a:lnTo>
                  <a:lnTo>
                    <a:pt x="532" y="73"/>
                  </a:lnTo>
                  <a:lnTo>
                    <a:pt x="532" y="61"/>
                  </a:lnTo>
                  <a:lnTo>
                    <a:pt x="532" y="61"/>
                  </a:lnTo>
                  <a:lnTo>
                    <a:pt x="519" y="61"/>
                  </a:lnTo>
                  <a:lnTo>
                    <a:pt x="507" y="61"/>
                  </a:lnTo>
                  <a:lnTo>
                    <a:pt x="495" y="49"/>
                  </a:lnTo>
                  <a:lnTo>
                    <a:pt x="495" y="49"/>
                  </a:lnTo>
                  <a:lnTo>
                    <a:pt x="471" y="49"/>
                  </a:lnTo>
                  <a:lnTo>
                    <a:pt x="471" y="61"/>
                  </a:lnTo>
                  <a:lnTo>
                    <a:pt x="459" y="49"/>
                  </a:lnTo>
                  <a:lnTo>
                    <a:pt x="459" y="49"/>
                  </a:lnTo>
                  <a:lnTo>
                    <a:pt x="447" y="36"/>
                  </a:lnTo>
                  <a:lnTo>
                    <a:pt x="447" y="36"/>
                  </a:lnTo>
                  <a:lnTo>
                    <a:pt x="447" y="24"/>
                  </a:lnTo>
                  <a:lnTo>
                    <a:pt x="459" y="24"/>
                  </a:lnTo>
                  <a:lnTo>
                    <a:pt x="447" y="12"/>
                  </a:lnTo>
                  <a:lnTo>
                    <a:pt x="447" y="12"/>
                  </a:lnTo>
                  <a:lnTo>
                    <a:pt x="435" y="12"/>
                  </a:lnTo>
                  <a:lnTo>
                    <a:pt x="423" y="12"/>
                  </a:lnTo>
                  <a:lnTo>
                    <a:pt x="411" y="12"/>
                  </a:lnTo>
                  <a:lnTo>
                    <a:pt x="411" y="12"/>
                  </a:lnTo>
                  <a:lnTo>
                    <a:pt x="399" y="12"/>
                  </a:lnTo>
                  <a:lnTo>
                    <a:pt x="387" y="12"/>
                  </a:lnTo>
                  <a:lnTo>
                    <a:pt x="375" y="0"/>
                  </a:lnTo>
                  <a:lnTo>
                    <a:pt x="362" y="0"/>
                  </a:lnTo>
                  <a:lnTo>
                    <a:pt x="362" y="12"/>
                  </a:lnTo>
                  <a:lnTo>
                    <a:pt x="350" y="12"/>
                  </a:lnTo>
                  <a:lnTo>
                    <a:pt x="350" y="12"/>
                  </a:lnTo>
                  <a:lnTo>
                    <a:pt x="338" y="12"/>
                  </a:lnTo>
                  <a:lnTo>
                    <a:pt x="338" y="24"/>
                  </a:lnTo>
                  <a:lnTo>
                    <a:pt x="326" y="36"/>
                  </a:lnTo>
                  <a:lnTo>
                    <a:pt x="326" y="36"/>
                  </a:lnTo>
                  <a:lnTo>
                    <a:pt x="326" y="49"/>
                  </a:lnTo>
                  <a:lnTo>
                    <a:pt x="326" y="61"/>
                  </a:lnTo>
                  <a:lnTo>
                    <a:pt x="326" y="61"/>
                  </a:lnTo>
                  <a:lnTo>
                    <a:pt x="314" y="61"/>
                  </a:lnTo>
                  <a:lnTo>
                    <a:pt x="314" y="61"/>
                  </a:lnTo>
                  <a:lnTo>
                    <a:pt x="302" y="61"/>
                  </a:lnTo>
                  <a:lnTo>
                    <a:pt x="290" y="49"/>
                  </a:lnTo>
                  <a:lnTo>
                    <a:pt x="290" y="49"/>
                  </a:lnTo>
                  <a:lnTo>
                    <a:pt x="278" y="49"/>
                  </a:lnTo>
                  <a:lnTo>
                    <a:pt x="266" y="36"/>
                  </a:lnTo>
                  <a:lnTo>
                    <a:pt x="266" y="24"/>
                  </a:lnTo>
                  <a:lnTo>
                    <a:pt x="266" y="24"/>
                  </a:lnTo>
                  <a:lnTo>
                    <a:pt x="254" y="24"/>
                  </a:lnTo>
                  <a:lnTo>
                    <a:pt x="254" y="24"/>
                  </a:lnTo>
                  <a:lnTo>
                    <a:pt x="242" y="36"/>
                  </a:lnTo>
                  <a:lnTo>
                    <a:pt x="242" y="36"/>
                  </a:lnTo>
                  <a:lnTo>
                    <a:pt x="218" y="36"/>
                  </a:lnTo>
                  <a:lnTo>
                    <a:pt x="218" y="36"/>
                  </a:lnTo>
                  <a:lnTo>
                    <a:pt x="205" y="36"/>
                  </a:lnTo>
                  <a:lnTo>
                    <a:pt x="205" y="36"/>
                  </a:lnTo>
                  <a:lnTo>
                    <a:pt x="193" y="36"/>
                  </a:lnTo>
                  <a:lnTo>
                    <a:pt x="181" y="36"/>
                  </a:lnTo>
                  <a:lnTo>
                    <a:pt x="181" y="36"/>
                  </a:lnTo>
                  <a:lnTo>
                    <a:pt x="169" y="36"/>
                  </a:lnTo>
                  <a:lnTo>
                    <a:pt x="169" y="36"/>
                  </a:lnTo>
                  <a:lnTo>
                    <a:pt x="157" y="36"/>
                  </a:lnTo>
                  <a:lnTo>
                    <a:pt x="157" y="36"/>
                  </a:lnTo>
                  <a:lnTo>
                    <a:pt x="145" y="36"/>
                  </a:lnTo>
                  <a:lnTo>
                    <a:pt x="145" y="49"/>
                  </a:lnTo>
                  <a:lnTo>
                    <a:pt x="145" y="49"/>
                  </a:lnTo>
                  <a:lnTo>
                    <a:pt x="145" y="61"/>
                  </a:lnTo>
                  <a:lnTo>
                    <a:pt x="145" y="61"/>
                  </a:lnTo>
                  <a:lnTo>
                    <a:pt x="157" y="73"/>
                  </a:lnTo>
                  <a:lnTo>
                    <a:pt x="157" y="73"/>
                  </a:lnTo>
                  <a:lnTo>
                    <a:pt x="157" y="73"/>
                  </a:lnTo>
                  <a:lnTo>
                    <a:pt x="133" y="73"/>
                  </a:lnTo>
                  <a:lnTo>
                    <a:pt x="121" y="61"/>
                  </a:lnTo>
                  <a:lnTo>
                    <a:pt x="97" y="49"/>
                  </a:lnTo>
                  <a:lnTo>
                    <a:pt x="97" y="49"/>
                  </a:lnTo>
                  <a:lnTo>
                    <a:pt x="97" y="61"/>
                  </a:lnTo>
                  <a:lnTo>
                    <a:pt x="85" y="73"/>
                  </a:lnTo>
                  <a:lnTo>
                    <a:pt x="61" y="61"/>
                  </a:lnTo>
                  <a:lnTo>
                    <a:pt x="48" y="73"/>
                  </a:lnTo>
                  <a:lnTo>
                    <a:pt x="48" y="73"/>
                  </a:lnTo>
                  <a:lnTo>
                    <a:pt x="48" y="97"/>
                  </a:lnTo>
                  <a:lnTo>
                    <a:pt x="24" y="97"/>
                  </a:lnTo>
                  <a:lnTo>
                    <a:pt x="12" y="97"/>
                  </a:lnTo>
                  <a:lnTo>
                    <a:pt x="0" y="109"/>
                  </a:lnTo>
                  <a:lnTo>
                    <a:pt x="0" y="109"/>
                  </a:lnTo>
                  <a:lnTo>
                    <a:pt x="0" y="121"/>
                  </a:lnTo>
                  <a:lnTo>
                    <a:pt x="12" y="121"/>
                  </a:lnTo>
                  <a:lnTo>
                    <a:pt x="24" y="133"/>
                  </a:lnTo>
                  <a:lnTo>
                    <a:pt x="12" y="133"/>
                  </a:lnTo>
                  <a:lnTo>
                    <a:pt x="12" y="133"/>
                  </a:lnTo>
                  <a:lnTo>
                    <a:pt x="12" y="145"/>
                  </a:lnTo>
                  <a:lnTo>
                    <a:pt x="12" y="145"/>
                  </a:lnTo>
                  <a:lnTo>
                    <a:pt x="12" y="157"/>
                  </a:lnTo>
                  <a:lnTo>
                    <a:pt x="24" y="157"/>
                  </a:lnTo>
                  <a:lnTo>
                    <a:pt x="36" y="157"/>
                  </a:lnTo>
                  <a:lnTo>
                    <a:pt x="48" y="157"/>
                  </a:lnTo>
                  <a:lnTo>
                    <a:pt x="61" y="157"/>
                  </a:lnTo>
                  <a:lnTo>
                    <a:pt x="592"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4" name="Freeform 83">
              <a:extLst>
                <a:ext uri="{FF2B5EF4-FFF2-40B4-BE49-F238E27FC236}">
                  <a16:creationId xmlns:a16="http://schemas.microsoft.com/office/drawing/2014/main" id="{217CE303-4225-AE47-A025-372971597FA9}"/>
                </a:ext>
              </a:extLst>
            </p:cNvPr>
            <p:cNvSpPr>
              <a:spLocks/>
            </p:cNvSpPr>
            <p:nvPr/>
          </p:nvSpPr>
          <p:spPr bwMode="auto">
            <a:xfrm>
              <a:off x="6479206" y="1495571"/>
              <a:ext cx="670458" cy="106365"/>
            </a:xfrm>
            <a:custGeom>
              <a:avLst/>
              <a:gdLst/>
              <a:ahLst/>
              <a:cxnLst>
                <a:cxn ang="0">
                  <a:pos x="568" y="12"/>
                </a:cxn>
                <a:cxn ang="0">
                  <a:pos x="556" y="24"/>
                </a:cxn>
                <a:cxn ang="0">
                  <a:pos x="556" y="36"/>
                </a:cxn>
                <a:cxn ang="0">
                  <a:pos x="556" y="48"/>
                </a:cxn>
                <a:cxn ang="0">
                  <a:pos x="544" y="48"/>
                </a:cxn>
                <a:cxn ang="0">
                  <a:pos x="520" y="61"/>
                </a:cxn>
                <a:cxn ang="0">
                  <a:pos x="496" y="61"/>
                </a:cxn>
                <a:cxn ang="0">
                  <a:pos x="483" y="73"/>
                </a:cxn>
                <a:cxn ang="0">
                  <a:pos x="471" y="61"/>
                </a:cxn>
                <a:cxn ang="0">
                  <a:pos x="459" y="61"/>
                </a:cxn>
                <a:cxn ang="0">
                  <a:pos x="447" y="61"/>
                </a:cxn>
                <a:cxn ang="0">
                  <a:pos x="435" y="73"/>
                </a:cxn>
                <a:cxn ang="0">
                  <a:pos x="411" y="73"/>
                </a:cxn>
                <a:cxn ang="0">
                  <a:pos x="399" y="73"/>
                </a:cxn>
                <a:cxn ang="0">
                  <a:pos x="399" y="73"/>
                </a:cxn>
                <a:cxn ang="0">
                  <a:pos x="375" y="73"/>
                </a:cxn>
                <a:cxn ang="0">
                  <a:pos x="363" y="73"/>
                </a:cxn>
                <a:cxn ang="0">
                  <a:pos x="363" y="73"/>
                </a:cxn>
                <a:cxn ang="0">
                  <a:pos x="351" y="73"/>
                </a:cxn>
                <a:cxn ang="0">
                  <a:pos x="326" y="73"/>
                </a:cxn>
                <a:cxn ang="0">
                  <a:pos x="278" y="61"/>
                </a:cxn>
                <a:cxn ang="0">
                  <a:pos x="266" y="48"/>
                </a:cxn>
                <a:cxn ang="0">
                  <a:pos x="254" y="48"/>
                </a:cxn>
                <a:cxn ang="0">
                  <a:pos x="242" y="61"/>
                </a:cxn>
                <a:cxn ang="0">
                  <a:pos x="230" y="73"/>
                </a:cxn>
                <a:cxn ang="0">
                  <a:pos x="218" y="85"/>
                </a:cxn>
                <a:cxn ang="0">
                  <a:pos x="218" y="85"/>
                </a:cxn>
                <a:cxn ang="0">
                  <a:pos x="194" y="85"/>
                </a:cxn>
                <a:cxn ang="0">
                  <a:pos x="194" y="97"/>
                </a:cxn>
                <a:cxn ang="0">
                  <a:pos x="182" y="97"/>
                </a:cxn>
                <a:cxn ang="0">
                  <a:pos x="157" y="97"/>
                </a:cxn>
                <a:cxn ang="0">
                  <a:pos x="133" y="97"/>
                </a:cxn>
                <a:cxn ang="0">
                  <a:pos x="121" y="85"/>
                </a:cxn>
                <a:cxn ang="0">
                  <a:pos x="97" y="85"/>
                </a:cxn>
                <a:cxn ang="0">
                  <a:pos x="85" y="85"/>
                </a:cxn>
                <a:cxn ang="0">
                  <a:pos x="73" y="73"/>
                </a:cxn>
                <a:cxn ang="0">
                  <a:pos x="73" y="61"/>
                </a:cxn>
                <a:cxn ang="0">
                  <a:pos x="73" y="61"/>
                </a:cxn>
                <a:cxn ang="0">
                  <a:pos x="61" y="61"/>
                </a:cxn>
                <a:cxn ang="0">
                  <a:pos x="49" y="48"/>
                </a:cxn>
                <a:cxn ang="0">
                  <a:pos x="37" y="48"/>
                </a:cxn>
                <a:cxn ang="0">
                  <a:pos x="25" y="48"/>
                </a:cxn>
                <a:cxn ang="0">
                  <a:pos x="37" y="36"/>
                </a:cxn>
                <a:cxn ang="0">
                  <a:pos x="0" y="24"/>
                </a:cxn>
                <a:cxn ang="0">
                  <a:pos x="0" y="12"/>
                </a:cxn>
                <a:cxn ang="0">
                  <a:pos x="25" y="12"/>
                </a:cxn>
                <a:cxn ang="0">
                  <a:pos x="532" y="0"/>
                </a:cxn>
              </a:cxnLst>
              <a:rect l="0" t="0" r="r" b="b"/>
              <a:pathLst>
                <a:path w="568" h="97">
                  <a:moveTo>
                    <a:pt x="556" y="0"/>
                  </a:moveTo>
                  <a:lnTo>
                    <a:pt x="568" y="12"/>
                  </a:lnTo>
                  <a:lnTo>
                    <a:pt x="556" y="24"/>
                  </a:lnTo>
                  <a:lnTo>
                    <a:pt x="556" y="24"/>
                  </a:lnTo>
                  <a:lnTo>
                    <a:pt x="556" y="24"/>
                  </a:lnTo>
                  <a:lnTo>
                    <a:pt x="556" y="36"/>
                  </a:lnTo>
                  <a:lnTo>
                    <a:pt x="556" y="36"/>
                  </a:lnTo>
                  <a:lnTo>
                    <a:pt x="556" y="48"/>
                  </a:lnTo>
                  <a:lnTo>
                    <a:pt x="556" y="48"/>
                  </a:lnTo>
                  <a:lnTo>
                    <a:pt x="544" y="48"/>
                  </a:lnTo>
                  <a:lnTo>
                    <a:pt x="532" y="61"/>
                  </a:lnTo>
                  <a:lnTo>
                    <a:pt x="520" y="61"/>
                  </a:lnTo>
                  <a:lnTo>
                    <a:pt x="508" y="61"/>
                  </a:lnTo>
                  <a:lnTo>
                    <a:pt x="496" y="61"/>
                  </a:lnTo>
                  <a:lnTo>
                    <a:pt x="496" y="61"/>
                  </a:lnTo>
                  <a:lnTo>
                    <a:pt x="483" y="73"/>
                  </a:lnTo>
                  <a:lnTo>
                    <a:pt x="471" y="73"/>
                  </a:lnTo>
                  <a:lnTo>
                    <a:pt x="471" y="61"/>
                  </a:lnTo>
                  <a:lnTo>
                    <a:pt x="459" y="61"/>
                  </a:lnTo>
                  <a:lnTo>
                    <a:pt x="459" y="61"/>
                  </a:lnTo>
                  <a:lnTo>
                    <a:pt x="447" y="61"/>
                  </a:lnTo>
                  <a:lnTo>
                    <a:pt x="447" y="61"/>
                  </a:lnTo>
                  <a:lnTo>
                    <a:pt x="447" y="61"/>
                  </a:lnTo>
                  <a:lnTo>
                    <a:pt x="435" y="73"/>
                  </a:lnTo>
                  <a:lnTo>
                    <a:pt x="423" y="73"/>
                  </a:lnTo>
                  <a:lnTo>
                    <a:pt x="411" y="73"/>
                  </a:lnTo>
                  <a:lnTo>
                    <a:pt x="411" y="73"/>
                  </a:lnTo>
                  <a:lnTo>
                    <a:pt x="399" y="73"/>
                  </a:lnTo>
                  <a:lnTo>
                    <a:pt x="399" y="73"/>
                  </a:lnTo>
                  <a:lnTo>
                    <a:pt x="399" y="73"/>
                  </a:lnTo>
                  <a:lnTo>
                    <a:pt x="387" y="73"/>
                  </a:lnTo>
                  <a:lnTo>
                    <a:pt x="375" y="73"/>
                  </a:lnTo>
                  <a:lnTo>
                    <a:pt x="375" y="73"/>
                  </a:lnTo>
                  <a:lnTo>
                    <a:pt x="363" y="73"/>
                  </a:lnTo>
                  <a:lnTo>
                    <a:pt x="363" y="73"/>
                  </a:lnTo>
                  <a:lnTo>
                    <a:pt x="363" y="73"/>
                  </a:lnTo>
                  <a:lnTo>
                    <a:pt x="351" y="73"/>
                  </a:lnTo>
                  <a:lnTo>
                    <a:pt x="351" y="73"/>
                  </a:lnTo>
                  <a:lnTo>
                    <a:pt x="339" y="73"/>
                  </a:lnTo>
                  <a:lnTo>
                    <a:pt x="326" y="73"/>
                  </a:lnTo>
                  <a:lnTo>
                    <a:pt x="314" y="73"/>
                  </a:lnTo>
                  <a:lnTo>
                    <a:pt x="278" y="61"/>
                  </a:lnTo>
                  <a:lnTo>
                    <a:pt x="266" y="48"/>
                  </a:lnTo>
                  <a:lnTo>
                    <a:pt x="266" y="48"/>
                  </a:lnTo>
                  <a:lnTo>
                    <a:pt x="266" y="48"/>
                  </a:lnTo>
                  <a:lnTo>
                    <a:pt x="254" y="48"/>
                  </a:lnTo>
                  <a:lnTo>
                    <a:pt x="254" y="61"/>
                  </a:lnTo>
                  <a:lnTo>
                    <a:pt x="242" y="61"/>
                  </a:lnTo>
                  <a:lnTo>
                    <a:pt x="242" y="73"/>
                  </a:lnTo>
                  <a:lnTo>
                    <a:pt x="230" y="73"/>
                  </a:lnTo>
                  <a:lnTo>
                    <a:pt x="230" y="85"/>
                  </a:lnTo>
                  <a:lnTo>
                    <a:pt x="218" y="85"/>
                  </a:lnTo>
                  <a:lnTo>
                    <a:pt x="218" y="85"/>
                  </a:lnTo>
                  <a:lnTo>
                    <a:pt x="218" y="85"/>
                  </a:lnTo>
                  <a:lnTo>
                    <a:pt x="206" y="97"/>
                  </a:lnTo>
                  <a:lnTo>
                    <a:pt x="194" y="85"/>
                  </a:lnTo>
                  <a:lnTo>
                    <a:pt x="194" y="97"/>
                  </a:lnTo>
                  <a:lnTo>
                    <a:pt x="194" y="97"/>
                  </a:lnTo>
                  <a:lnTo>
                    <a:pt x="182" y="97"/>
                  </a:lnTo>
                  <a:lnTo>
                    <a:pt x="182" y="97"/>
                  </a:lnTo>
                  <a:lnTo>
                    <a:pt x="157" y="97"/>
                  </a:lnTo>
                  <a:lnTo>
                    <a:pt x="157" y="97"/>
                  </a:lnTo>
                  <a:lnTo>
                    <a:pt x="145" y="97"/>
                  </a:lnTo>
                  <a:lnTo>
                    <a:pt x="133" y="97"/>
                  </a:lnTo>
                  <a:lnTo>
                    <a:pt x="121" y="97"/>
                  </a:lnTo>
                  <a:lnTo>
                    <a:pt x="121" y="85"/>
                  </a:lnTo>
                  <a:lnTo>
                    <a:pt x="109" y="85"/>
                  </a:lnTo>
                  <a:lnTo>
                    <a:pt x="97" y="85"/>
                  </a:lnTo>
                  <a:lnTo>
                    <a:pt x="85" y="85"/>
                  </a:lnTo>
                  <a:lnTo>
                    <a:pt x="85" y="85"/>
                  </a:lnTo>
                  <a:lnTo>
                    <a:pt x="85" y="73"/>
                  </a:lnTo>
                  <a:lnTo>
                    <a:pt x="73" y="73"/>
                  </a:lnTo>
                  <a:lnTo>
                    <a:pt x="73" y="61"/>
                  </a:lnTo>
                  <a:lnTo>
                    <a:pt x="73" y="61"/>
                  </a:lnTo>
                  <a:lnTo>
                    <a:pt x="73" y="61"/>
                  </a:lnTo>
                  <a:lnTo>
                    <a:pt x="73" y="61"/>
                  </a:lnTo>
                  <a:lnTo>
                    <a:pt x="73" y="48"/>
                  </a:lnTo>
                  <a:lnTo>
                    <a:pt x="61" y="61"/>
                  </a:lnTo>
                  <a:lnTo>
                    <a:pt x="49" y="61"/>
                  </a:lnTo>
                  <a:lnTo>
                    <a:pt x="49" y="48"/>
                  </a:lnTo>
                  <a:lnTo>
                    <a:pt x="49" y="48"/>
                  </a:lnTo>
                  <a:lnTo>
                    <a:pt x="37" y="48"/>
                  </a:lnTo>
                  <a:lnTo>
                    <a:pt x="37" y="48"/>
                  </a:lnTo>
                  <a:lnTo>
                    <a:pt x="25" y="48"/>
                  </a:lnTo>
                  <a:lnTo>
                    <a:pt x="25" y="48"/>
                  </a:lnTo>
                  <a:lnTo>
                    <a:pt x="37" y="36"/>
                  </a:lnTo>
                  <a:lnTo>
                    <a:pt x="25" y="36"/>
                  </a:lnTo>
                  <a:lnTo>
                    <a:pt x="0" y="24"/>
                  </a:lnTo>
                  <a:lnTo>
                    <a:pt x="0" y="24"/>
                  </a:lnTo>
                  <a:lnTo>
                    <a:pt x="0" y="12"/>
                  </a:lnTo>
                  <a:lnTo>
                    <a:pt x="12" y="12"/>
                  </a:lnTo>
                  <a:lnTo>
                    <a:pt x="25" y="12"/>
                  </a:lnTo>
                  <a:lnTo>
                    <a:pt x="556" y="0"/>
                  </a:lnTo>
                  <a:lnTo>
                    <a:pt x="532" y="0"/>
                  </a:lnTo>
                  <a:lnTo>
                    <a:pt x="55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nvGrpSpPr>
            <p:cNvPr id="85" name="Group 84">
              <a:extLst>
                <a:ext uri="{FF2B5EF4-FFF2-40B4-BE49-F238E27FC236}">
                  <a16:creationId xmlns:a16="http://schemas.microsoft.com/office/drawing/2014/main" id="{BCA2751B-1636-9B4E-B6E6-8D05FD25A925}"/>
                </a:ext>
              </a:extLst>
            </p:cNvPr>
            <p:cNvGrpSpPr>
              <a:grpSpLocks/>
            </p:cNvGrpSpPr>
            <p:nvPr/>
          </p:nvGrpSpPr>
          <p:grpSpPr bwMode="auto">
            <a:xfrm>
              <a:off x="6664475" y="1508718"/>
              <a:ext cx="327460" cy="185242"/>
              <a:chOff x="4417" y="468"/>
              <a:chExt cx="284" cy="235"/>
            </a:xfrm>
          </p:grpSpPr>
          <p:sp>
            <p:nvSpPr>
              <p:cNvPr id="161" name="Freeform 85">
                <a:extLst>
                  <a:ext uri="{FF2B5EF4-FFF2-40B4-BE49-F238E27FC236}">
                    <a16:creationId xmlns:a16="http://schemas.microsoft.com/office/drawing/2014/main" id="{CA75A040-1B54-884B-A4BE-2BBF1B102143}"/>
                  </a:ext>
                </a:extLst>
              </p:cNvPr>
              <p:cNvSpPr>
                <a:spLocks/>
              </p:cNvSpPr>
              <p:nvPr/>
            </p:nvSpPr>
            <p:spPr bwMode="auto">
              <a:xfrm>
                <a:off x="4417" y="468"/>
                <a:ext cx="284" cy="235"/>
              </a:xfrm>
              <a:custGeom>
                <a:avLst/>
                <a:gdLst/>
                <a:ahLst/>
                <a:cxnLst>
                  <a:cxn ang="0">
                    <a:pos x="0" y="12"/>
                  </a:cxn>
                  <a:cxn ang="0">
                    <a:pos x="25" y="24"/>
                  </a:cxn>
                  <a:cxn ang="0">
                    <a:pos x="49" y="36"/>
                  </a:cxn>
                  <a:cxn ang="0">
                    <a:pos x="61" y="49"/>
                  </a:cxn>
                  <a:cxn ang="0">
                    <a:pos x="73" y="61"/>
                  </a:cxn>
                  <a:cxn ang="0">
                    <a:pos x="73" y="85"/>
                  </a:cxn>
                  <a:cxn ang="0">
                    <a:pos x="85" y="97"/>
                  </a:cxn>
                  <a:cxn ang="0">
                    <a:pos x="85" y="109"/>
                  </a:cxn>
                  <a:cxn ang="0">
                    <a:pos x="97" y="133"/>
                  </a:cxn>
                  <a:cxn ang="0">
                    <a:pos x="97" y="145"/>
                  </a:cxn>
                  <a:cxn ang="0">
                    <a:pos x="109" y="145"/>
                  </a:cxn>
                  <a:cxn ang="0">
                    <a:pos x="109" y="157"/>
                  </a:cxn>
                  <a:cxn ang="0">
                    <a:pos x="133" y="169"/>
                  </a:cxn>
                  <a:cxn ang="0">
                    <a:pos x="278" y="157"/>
                  </a:cxn>
                  <a:cxn ang="0">
                    <a:pos x="242" y="157"/>
                  </a:cxn>
                  <a:cxn ang="0">
                    <a:pos x="218" y="157"/>
                  </a:cxn>
                  <a:cxn ang="0">
                    <a:pos x="182" y="133"/>
                  </a:cxn>
                  <a:cxn ang="0">
                    <a:pos x="157" y="121"/>
                  </a:cxn>
                  <a:cxn ang="0">
                    <a:pos x="133" y="109"/>
                  </a:cxn>
                  <a:cxn ang="0">
                    <a:pos x="133" y="85"/>
                  </a:cxn>
                  <a:cxn ang="0">
                    <a:pos x="133" y="73"/>
                  </a:cxn>
                  <a:cxn ang="0">
                    <a:pos x="145" y="49"/>
                  </a:cxn>
                  <a:cxn ang="0">
                    <a:pos x="169" y="49"/>
                  </a:cxn>
                  <a:cxn ang="0">
                    <a:pos x="206" y="36"/>
                  </a:cxn>
                  <a:cxn ang="0">
                    <a:pos x="242" y="36"/>
                  </a:cxn>
                  <a:cxn ang="0">
                    <a:pos x="266" y="24"/>
                  </a:cxn>
                  <a:cxn ang="0">
                    <a:pos x="254" y="24"/>
                  </a:cxn>
                  <a:cxn ang="0">
                    <a:pos x="242" y="36"/>
                  </a:cxn>
                  <a:cxn ang="0">
                    <a:pos x="218" y="36"/>
                  </a:cxn>
                  <a:cxn ang="0">
                    <a:pos x="206" y="36"/>
                  </a:cxn>
                  <a:cxn ang="0">
                    <a:pos x="169" y="36"/>
                  </a:cxn>
                  <a:cxn ang="0">
                    <a:pos x="182" y="36"/>
                  </a:cxn>
                  <a:cxn ang="0">
                    <a:pos x="194" y="24"/>
                  </a:cxn>
                  <a:cxn ang="0">
                    <a:pos x="194" y="24"/>
                  </a:cxn>
                  <a:cxn ang="0">
                    <a:pos x="157" y="36"/>
                  </a:cxn>
                  <a:cxn ang="0">
                    <a:pos x="121" y="36"/>
                  </a:cxn>
                  <a:cxn ang="0">
                    <a:pos x="145" y="12"/>
                  </a:cxn>
                  <a:cxn ang="0">
                    <a:pos x="133" y="12"/>
                  </a:cxn>
                  <a:cxn ang="0">
                    <a:pos x="133" y="24"/>
                  </a:cxn>
                  <a:cxn ang="0">
                    <a:pos x="109" y="12"/>
                  </a:cxn>
                  <a:cxn ang="0">
                    <a:pos x="109" y="24"/>
                  </a:cxn>
                  <a:cxn ang="0">
                    <a:pos x="121" y="24"/>
                  </a:cxn>
                  <a:cxn ang="0">
                    <a:pos x="109" y="36"/>
                  </a:cxn>
                  <a:cxn ang="0">
                    <a:pos x="109" y="36"/>
                  </a:cxn>
                  <a:cxn ang="0">
                    <a:pos x="109" y="49"/>
                  </a:cxn>
                  <a:cxn ang="0">
                    <a:pos x="97" y="49"/>
                  </a:cxn>
                  <a:cxn ang="0">
                    <a:pos x="85" y="49"/>
                  </a:cxn>
                  <a:cxn ang="0">
                    <a:pos x="85" y="49"/>
                  </a:cxn>
                  <a:cxn ang="0">
                    <a:pos x="61" y="36"/>
                  </a:cxn>
                  <a:cxn ang="0">
                    <a:pos x="49" y="24"/>
                  </a:cxn>
                  <a:cxn ang="0">
                    <a:pos x="49" y="24"/>
                  </a:cxn>
                  <a:cxn ang="0">
                    <a:pos x="49" y="24"/>
                  </a:cxn>
                  <a:cxn ang="0">
                    <a:pos x="37" y="12"/>
                  </a:cxn>
                  <a:cxn ang="0">
                    <a:pos x="61" y="0"/>
                  </a:cxn>
                  <a:cxn ang="0">
                    <a:pos x="49" y="0"/>
                  </a:cxn>
                  <a:cxn ang="0">
                    <a:pos x="37" y="12"/>
                  </a:cxn>
                  <a:cxn ang="0">
                    <a:pos x="25" y="0"/>
                  </a:cxn>
                  <a:cxn ang="0">
                    <a:pos x="12" y="0"/>
                  </a:cxn>
                  <a:cxn ang="0">
                    <a:pos x="25" y="12"/>
                  </a:cxn>
                  <a:cxn ang="0">
                    <a:pos x="0" y="12"/>
                  </a:cxn>
                  <a:cxn ang="0">
                    <a:pos x="0" y="12"/>
                  </a:cxn>
                </a:cxnLst>
                <a:rect l="0" t="0" r="r" b="b"/>
                <a:pathLst>
                  <a:path w="278" h="169">
                    <a:moveTo>
                      <a:pt x="0" y="12"/>
                    </a:moveTo>
                    <a:lnTo>
                      <a:pt x="25" y="24"/>
                    </a:lnTo>
                    <a:lnTo>
                      <a:pt x="49" y="36"/>
                    </a:lnTo>
                    <a:lnTo>
                      <a:pt x="61" y="49"/>
                    </a:lnTo>
                    <a:lnTo>
                      <a:pt x="73" y="61"/>
                    </a:lnTo>
                    <a:lnTo>
                      <a:pt x="73" y="85"/>
                    </a:lnTo>
                    <a:lnTo>
                      <a:pt x="85" y="97"/>
                    </a:lnTo>
                    <a:lnTo>
                      <a:pt x="85" y="109"/>
                    </a:lnTo>
                    <a:lnTo>
                      <a:pt x="97" y="133"/>
                    </a:lnTo>
                    <a:lnTo>
                      <a:pt x="97" y="145"/>
                    </a:lnTo>
                    <a:lnTo>
                      <a:pt x="109" y="145"/>
                    </a:lnTo>
                    <a:lnTo>
                      <a:pt x="109" y="157"/>
                    </a:lnTo>
                    <a:lnTo>
                      <a:pt x="133" y="169"/>
                    </a:lnTo>
                    <a:lnTo>
                      <a:pt x="278" y="157"/>
                    </a:lnTo>
                    <a:lnTo>
                      <a:pt x="242" y="157"/>
                    </a:lnTo>
                    <a:lnTo>
                      <a:pt x="218" y="157"/>
                    </a:lnTo>
                    <a:lnTo>
                      <a:pt x="182" y="133"/>
                    </a:lnTo>
                    <a:lnTo>
                      <a:pt x="157" y="121"/>
                    </a:lnTo>
                    <a:lnTo>
                      <a:pt x="133" y="109"/>
                    </a:lnTo>
                    <a:lnTo>
                      <a:pt x="133" y="85"/>
                    </a:lnTo>
                    <a:lnTo>
                      <a:pt x="133" y="73"/>
                    </a:lnTo>
                    <a:lnTo>
                      <a:pt x="145" y="49"/>
                    </a:lnTo>
                    <a:lnTo>
                      <a:pt x="169" y="49"/>
                    </a:lnTo>
                    <a:lnTo>
                      <a:pt x="206" y="36"/>
                    </a:lnTo>
                    <a:lnTo>
                      <a:pt x="242" y="36"/>
                    </a:lnTo>
                    <a:lnTo>
                      <a:pt x="266" y="24"/>
                    </a:lnTo>
                    <a:lnTo>
                      <a:pt x="254" y="24"/>
                    </a:lnTo>
                    <a:lnTo>
                      <a:pt x="242" y="36"/>
                    </a:lnTo>
                    <a:lnTo>
                      <a:pt x="218" y="36"/>
                    </a:lnTo>
                    <a:lnTo>
                      <a:pt x="206" y="36"/>
                    </a:lnTo>
                    <a:lnTo>
                      <a:pt x="169" y="36"/>
                    </a:lnTo>
                    <a:lnTo>
                      <a:pt x="182" y="36"/>
                    </a:lnTo>
                    <a:lnTo>
                      <a:pt x="194" y="24"/>
                    </a:lnTo>
                    <a:lnTo>
                      <a:pt x="194" y="24"/>
                    </a:lnTo>
                    <a:lnTo>
                      <a:pt x="157" y="36"/>
                    </a:lnTo>
                    <a:lnTo>
                      <a:pt x="121" y="36"/>
                    </a:lnTo>
                    <a:lnTo>
                      <a:pt x="145" y="12"/>
                    </a:lnTo>
                    <a:lnTo>
                      <a:pt x="133" y="12"/>
                    </a:lnTo>
                    <a:lnTo>
                      <a:pt x="133" y="24"/>
                    </a:lnTo>
                    <a:lnTo>
                      <a:pt x="109" y="12"/>
                    </a:lnTo>
                    <a:lnTo>
                      <a:pt x="109" y="24"/>
                    </a:lnTo>
                    <a:lnTo>
                      <a:pt x="121" y="24"/>
                    </a:lnTo>
                    <a:lnTo>
                      <a:pt x="109" y="36"/>
                    </a:lnTo>
                    <a:lnTo>
                      <a:pt x="109" y="36"/>
                    </a:lnTo>
                    <a:lnTo>
                      <a:pt x="109" y="49"/>
                    </a:lnTo>
                    <a:lnTo>
                      <a:pt x="97" y="49"/>
                    </a:lnTo>
                    <a:lnTo>
                      <a:pt x="85" y="49"/>
                    </a:lnTo>
                    <a:lnTo>
                      <a:pt x="85" y="49"/>
                    </a:lnTo>
                    <a:lnTo>
                      <a:pt x="61" y="36"/>
                    </a:lnTo>
                    <a:lnTo>
                      <a:pt x="49" y="24"/>
                    </a:lnTo>
                    <a:lnTo>
                      <a:pt x="49" y="24"/>
                    </a:lnTo>
                    <a:lnTo>
                      <a:pt x="49" y="24"/>
                    </a:lnTo>
                    <a:lnTo>
                      <a:pt x="37" y="12"/>
                    </a:lnTo>
                    <a:lnTo>
                      <a:pt x="61" y="0"/>
                    </a:lnTo>
                    <a:lnTo>
                      <a:pt x="49" y="0"/>
                    </a:lnTo>
                    <a:lnTo>
                      <a:pt x="37" y="12"/>
                    </a:lnTo>
                    <a:lnTo>
                      <a:pt x="25" y="0"/>
                    </a:lnTo>
                    <a:lnTo>
                      <a:pt x="12" y="0"/>
                    </a:lnTo>
                    <a:lnTo>
                      <a:pt x="25"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2" name="Freeform 86">
                <a:extLst>
                  <a:ext uri="{FF2B5EF4-FFF2-40B4-BE49-F238E27FC236}">
                    <a16:creationId xmlns:a16="http://schemas.microsoft.com/office/drawing/2014/main" id="{8B1AE437-3528-8146-B916-E9EE00E29F07}"/>
                  </a:ext>
                </a:extLst>
              </p:cNvPr>
              <p:cNvSpPr>
                <a:spLocks/>
              </p:cNvSpPr>
              <p:nvPr/>
            </p:nvSpPr>
            <p:spPr bwMode="auto">
              <a:xfrm>
                <a:off x="4504" y="553"/>
                <a:ext cx="86" cy="150"/>
              </a:xfrm>
              <a:custGeom>
                <a:avLst/>
                <a:gdLst/>
                <a:ahLst/>
                <a:cxnLst>
                  <a:cxn ang="0">
                    <a:pos x="72" y="108"/>
                  </a:cxn>
                  <a:cxn ang="0">
                    <a:pos x="84" y="84"/>
                  </a:cxn>
                  <a:cxn ang="0">
                    <a:pos x="84" y="84"/>
                  </a:cxn>
                  <a:cxn ang="0">
                    <a:pos x="48" y="48"/>
                  </a:cxn>
                  <a:cxn ang="0">
                    <a:pos x="48" y="48"/>
                  </a:cxn>
                  <a:cxn ang="0">
                    <a:pos x="48"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0"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2" y="108"/>
                  </a:cxn>
                </a:cxnLst>
                <a:rect l="0" t="0" r="r" b="b"/>
                <a:pathLst>
                  <a:path w="84" h="108">
                    <a:moveTo>
                      <a:pt x="72" y="108"/>
                    </a:moveTo>
                    <a:lnTo>
                      <a:pt x="84" y="84"/>
                    </a:lnTo>
                    <a:lnTo>
                      <a:pt x="84" y="84"/>
                    </a:lnTo>
                    <a:lnTo>
                      <a:pt x="48" y="48"/>
                    </a:lnTo>
                    <a:lnTo>
                      <a:pt x="48" y="48"/>
                    </a:lnTo>
                    <a:lnTo>
                      <a:pt x="48"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0"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2"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sp>
          <p:nvSpPr>
            <p:cNvPr id="86" name="Freeform 87">
              <a:extLst>
                <a:ext uri="{FF2B5EF4-FFF2-40B4-BE49-F238E27FC236}">
                  <a16:creationId xmlns:a16="http://schemas.microsoft.com/office/drawing/2014/main" id="{1DB68C2D-632A-BD48-AA4B-DF973EEDDB46}"/>
                </a:ext>
              </a:extLst>
            </p:cNvPr>
            <p:cNvSpPr>
              <a:spLocks/>
            </p:cNvSpPr>
            <p:nvPr/>
          </p:nvSpPr>
          <p:spPr bwMode="auto">
            <a:xfrm>
              <a:off x="6523427" y="1441844"/>
              <a:ext cx="611897" cy="59756"/>
            </a:xfrm>
            <a:custGeom>
              <a:avLst/>
              <a:gdLst/>
              <a:ahLst/>
              <a:cxnLst>
                <a:cxn ang="0">
                  <a:pos x="519" y="36"/>
                </a:cxn>
                <a:cxn ang="0">
                  <a:pos x="519" y="24"/>
                </a:cxn>
                <a:cxn ang="0">
                  <a:pos x="519" y="24"/>
                </a:cxn>
                <a:cxn ang="0">
                  <a:pos x="507" y="24"/>
                </a:cxn>
                <a:cxn ang="0">
                  <a:pos x="495" y="24"/>
                </a:cxn>
                <a:cxn ang="0">
                  <a:pos x="483" y="24"/>
                </a:cxn>
                <a:cxn ang="0">
                  <a:pos x="483" y="24"/>
                </a:cxn>
                <a:cxn ang="0">
                  <a:pos x="459" y="36"/>
                </a:cxn>
                <a:cxn ang="0">
                  <a:pos x="434" y="12"/>
                </a:cxn>
                <a:cxn ang="0">
                  <a:pos x="422" y="12"/>
                </a:cxn>
                <a:cxn ang="0">
                  <a:pos x="422" y="12"/>
                </a:cxn>
                <a:cxn ang="0">
                  <a:pos x="410" y="12"/>
                </a:cxn>
                <a:cxn ang="0">
                  <a:pos x="398" y="24"/>
                </a:cxn>
                <a:cxn ang="0">
                  <a:pos x="386" y="12"/>
                </a:cxn>
                <a:cxn ang="0">
                  <a:pos x="374" y="12"/>
                </a:cxn>
                <a:cxn ang="0">
                  <a:pos x="362" y="12"/>
                </a:cxn>
                <a:cxn ang="0">
                  <a:pos x="362" y="12"/>
                </a:cxn>
                <a:cxn ang="0">
                  <a:pos x="386" y="36"/>
                </a:cxn>
                <a:cxn ang="0">
                  <a:pos x="362" y="48"/>
                </a:cxn>
                <a:cxn ang="0">
                  <a:pos x="277" y="24"/>
                </a:cxn>
                <a:cxn ang="0">
                  <a:pos x="302" y="12"/>
                </a:cxn>
                <a:cxn ang="0">
                  <a:pos x="314" y="12"/>
                </a:cxn>
                <a:cxn ang="0">
                  <a:pos x="314" y="0"/>
                </a:cxn>
                <a:cxn ang="0">
                  <a:pos x="302" y="0"/>
                </a:cxn>
                <a:cxn ang="0">
                  <a:pos x="289" y="0"/>
                </a:cxn>
                <a:cxn ang="0">
                  <a:pos x="253" y="12"/>
                </a:cxn>
                <a:cxn ang="0">
                  <a:pos x="193" y="12"/>
                </a:cxn>
                <a:cxn ang="0">
                  <a:pos x="205" y="0"/>
                </a:cxn>
                <a:cxn ang="0">
                  <a:pos x="205" y="0"/>
                </a:cxn>
                <a:cxn ang="0">
                  <a:pos x="193" y="0"/>
                </a:cxn>
                <a:cxn ang="0">
                  <a:pos x="181" y="0"/>
                </a:cxn>
                <a:cxn ang="0">
                  <a:pos x="181" y="0"/>
                </a:cxn>
                <a:cxn ang="0">
                  <a:pos x="169" y="0"/>
                </a:cxn>
                <a:cxn ang="0">
                  <a:pos x="157" y="0"/>
                </a:cxn>
                <a:cxn ang="0">
                  <a:pos x="145" y="0"/>
                </a:cxn>
                <a:cxn ang="0">
                  <a:pos x="120" y="12"/>
                </a:cxn>
                <a:cxn ang="0">
                  <a:pos x="108" y="12"/>
                </a:cxn>
                <a:cxn ang="0">
                  <a:pos x="108" y="12"/>
                </a:cxn>
                <a:cxn ang="0">
                  <a:pos x="96" y="12"/>
                </a:cxn>
                <a:cxn ang="0">
                  <a:pos x="84" y="24"/>
                </a:cxn>
                <a:cxn ang="0">
                  <a:pos x="60" y="12"/>
                </a:cxn>
                <a:cxn ang="0">
                  <a:pos x="60" y="12"/>
                </a:cxn>
                <a:cxn ang="0">
                  <a:pos x="48" y="12"/>
                </a:cxn>
                <a:cxn ang="0">
                  <a:pos x="48" y="24"/>
                </a:cxn>
                <a:cxn ang="0">
                  <a:pos x="24" y="12"/>
                </a:cxn>
                <a:cxn ang="0">
                  <a:pos x="24" y="12"/>
                </a:cxn>
                <a:cxn ang="0">
                  <a:pos x="12" y="12"/>
                </a:cxn>
                <a:cxn ang="0">
                  <a:pos x="0" y="12"/>
                </a:cxn>
                <a:cxn ang="0">
                  <a:pos x="0" y="12"/>
                </a:cxn>
                <a:cxn ang="0">
                  <a:pos x="0" y="12"/>
                </a:cxn>
                <a:cxn ang="0">
                  <a:pos x="0" y="24"/>
                </a:cxn>
                <a:cxn ang="0">
                  <a:pos x="0" y="24"/>
                </a:cxn>
                <a:cxn ang="0">
                  <a:pos x="24" y="24"/>
                </a:cxn>
                <a:cxn ang="0">
                  <a:pos x="48" y="24"/>
                </a:cxn>
                <a:cxn ang="0">
                  <a:pos x="84" y="48"/>
                </a:cxn>
                <a:cxn ang="0">
                  <a:pos x="495" y="48"/>
                </a:cxn>
                <a:cxn ang="0">
                  <a:pos x="519" y="36"/>
                </a:cxn>
              </a:cxnLst>
              <a:rect l="0" t="0" r="r" b="b"/>
              <a:pathLst>
                <a:path w="519" h="48">
                  <a:moveTo>
                    <a:pt x="519" y="36"/>
                  </a:moveTo>
                  <a:lnTo>
                    <a:pt x="519" y="24"/>
                  </a:lnTo>
                  <a:lnTo>
                    <a:pt x="519" y="24"/>
                  </a:lnTo>
                  <a:lnTo>
                    <a:pt x="507" y="24"/>
                  </a:lnTo>
                  <a:lnTo>
                    <a:pt x="495" y="24"/>
                  </a:lnTo>
                  <a:lnTo>
                    <a:pt x="483" y="24"/>
                  </a:lnTo>
                  <a:lnTo>
                    <a:pt x="483" y="24"/>
                  </a:lnTo>
                  <a:lnTo>
                    <a:pt x="459" y="36"/>
                  </a:lnTo>
                  <a:lnTo>
                    <a:pt x="434" y="12"/>
                  </a:lnTo>
                  <a:lnTo>
                    <a:pt x="422" y="12"/>
                  </a:lnTo>
                  <a:lnTo>
                    <a:pt x="422" y="12"/>
                  </a:lnTo>
                  <a:lnTo>
                    <a:pt x="410" y="12"/>
                  </a:lnTo>
                  <a:lnTo>
                    <a:pt x="398" y="24"/>
                  </a:lnTo>
                  <a:lnTo>
                    <a:pt x="386" y="12"/>
                  </a:lnTo>
                  <a:lnTo>
                    <a:pt x="374" y="12"/>
                  </a:lnTo>
                  <a:lnTo>
                    <a:pt x="362" y="12"/>
                  </a:lnTo>
                  <a:lnTo>
                    <a:pt x="362" y="12"/>
                  </a:lnTo>
                  <a:lnTo>
                    <a:pt x="386" y="36"/>
                  </a:lnTo>
                  <a:lnTo>
                    <a:pt x="362" y="48"/>
                  </a:lnTo>
                  <a:lnTo>
                    <a:pt x="277" y="24"/>
                  </a:lnTo>
                  <a:lnTo>
                    <a:pt x="302" y="12"/>
                  </a:lnTo>
                  <a:lnTo>
                    <a:pt x="314" y="12"/>
                  </a:lnTo>
                  <a:lnTo>
                    <a:pt x="314" y="0"/>
                  </a:lnTo>
                  <a:lnTo>
                    <a:pt x="302" y="0"/>
                  </a:lnTo>
                  <a:lnTo>
                    <a:pt x="289" y="0"/>
                  </a:lnTo>
                  <a:lnTo>
                    <a:pt x="253" y="12"/>
                  </a:lnTo>
                  <a:lnTo>
                    <a:pt x="193" y="12"/>
                  </a:lnTo>
                  <a:lnTo>
                    <a:pt x="205" y="0"/>
                  </a:lnTo>
                  <a:lnTo>
                    <a:pt x="205" y="0"/>
                  </a:lnTo>
                  <a:lnTo>
                    <a:pt x="193" y="0"/>
                  </a:lnTo>
                  <a:lnTo>
                    <a:pt x="181" y="0"/>
                  </a:lnTo>
                  <a:lnTo>
                    <a:pt x="181" y="0"/>
                  </a:lnTo>
                  <a:lnTo>
                    <a:pt x="169" y="0"/>
                  </a:lnTo>
                  <a:lnTo>
                    <a:pt x="157" y="0"/>
                  </a:lnTo>
                  <a:lnTo>
                    <a:pt x="145" y="0"/>
                  </a:lnTo>
                  <a:lnTo>
                    <a:pt x="120" y="12"/>
                  </a:lnTo>
                  <a:lnTo>
                    <a:pt x="108" y="12"/>
                  </a:lnTo>
                  <a:lnTo>
                    <a:pt x="108" y="12"/>
                  </a:lnTo>
                  <a:lnTo>
                    <a:pt x="96" y="12"/>
                  </a:lnTo>
                  <a:lnTo>
                    <a:pt x="84" y="24"/>
                  </a:lnTo>
                  <a:lnTo>
                    <a:pt x="60" y="12"/>
                  </a:lnTo>
                  <a:lnTo>
                    <a:pt x="60" y="12"/>
                  </a:lnTo>
                  <a:lnTo>
                    <a:pt x="48" y="12"/>
                  </a:lnTo>
                  <a:lnTo>
                    <a:pt x="48" y="24"/>
                  </a:lnTo>
                  <a:lnTo>
                    <a:pt x="24" y="12"/>
                  </a:lnTo>
                  <a:lnTo>
                    <a:pt x="24" y="12"/>
                  </a:lnTo>
                  <a:lnTo>
                    <a:pt x="12" y="12"/>
                  </a:lnTo>
                  <a:lnTo>
                    <a:pt x="0" y="12"/>
                  </a:lnTo>
                  <a:lnTo>
                    <a:pt x="0" y="12"/>
                  </a:lnTo>
                  <a:lnTo>
                    <a:pt x="0" y="12"/>
                  </a:lnTo>
                  <a:lnTo>
                    <a:pt x="0" y="24"/>
                  </a:lnTo>
                  <a:lnTo>
                    <a:pt x="0" y="24"/>
                  </a:lnTo>
                  <a:lnTo>
                    <a:pt x="24" y="24"/>
                  </a:lnTo>
                  <a:lnTo>
                    <a:pt x="48" y="24"/>
                  </a:lnTo>
                  <a:lnTo>
                    <a:pt x="84" y="48"/>
                  </a:lnTo>
                  <a:lnTo>
                    <a:pt x="495" y="48"/>
                  </a:lnTo>
                  <a:lnTo>
                    <a:pt x="519"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7" name="Freeform 88">
              <a:extLst>
                <a:ext uri="{FF2B5EF4-FFF2-40B4-BE49-F238E27FC236}">
                  <a16:creationId xmlns:a16="http://schemas.microsoft.com/office/drawing/2014/main" id="{29C26E1C-1BE1-114C-8C89-A1D5297A4290}"/>
                </a:ext>
              </a:extLst>
            </p:cNvPr>
            <p:cNvSpPr>
              <a:spLocks/>
            </p:cNvSpPr>
            <p:nvPr/>
          </p:nvSpPr>
          <p:spPr bwMode="auto">
            <a:xfrm>
              <a:off x="6493548" y="1441844"/>
              <a:ext cx="641775" cy="92023"/>
            </a:xfrm>
            <a:custGeom>
              <a:avLst/>
              <a:gdLst/>
              <a:ahLst/>
              <a:cxnLst>
                <a:cxn ang="0">
                  <a:pos x="520" y="36"/>
                </a:cxn>
                <a:cxn ang="0">
                  <a:pos x="471" y="36"/>
                </a:cxn>
                <a:cxn ang="0">
                  <a:pos x="459" y="36"/>
                </a:cxn>
                <a:cxn ang="0">
                  <a:pos x="435" y="36"/>
                </a:cxn>
                <a:cxn ang="0">
                  <a:pos x="411" y="36"/>
                </a:cxn>
                <a:cxn ang="0">
                  <a:pos x="387" y="36"/>
                </a:cxn>
                <a:cxn ang="0">
                  <a:pos x="351" y="24"/>
                </a:cxn>
                <a:cxn ang="0">
                  <a:pos x="339" y="12"/>
                </a:cxn>
                <a:cxn ang="0">
                  <a:pos x="278" y="12"/>
                </a:cxn>
                <a:cxn ang="0">
                  <a:pos x="254" y="0"/>
                </a:cxn>
                <a:cxn ang="0">
                  <a:pos x="230" y="0"/>
                </a:cxn>
                <a:cxn ang="0">
                  <a:pos x="194" y="12"/>
                </a:cxn>
                <a:cxn ang="0">
                  <a:pos x="157" y="12"/>
                </a:cxn>
                <a:cxn ang="0">
                  <a:pos x="121" y="12"/>
                </a:cxn>
                <a:cxn ang="0">
                  <a:pos x="97" y="24"/>
                </a:cxn>
                <a:cxn ang="0">
                  <a:pos x="37" y="24"/>
                </a:cxn>
                <a:cxn ang="0">
                  <a:pos x="25" y="24"/>
                </a:cxn>
                <a:cxn ang="0">
                  <a:pos x="37" y="36"/>
                </a:cxn>
                <a:cxn ang="0">
                  <a:pos x="61" y="36"/>
                </a:cxn>
                <a:cxn ang="0">
                  <a:pos x="37" y="36"/>
                </a:cxn>
                <a:cxn ang="0">
                  <a:pos x="13" y="36"/>
                </a:cxn>
                <a:cxn ang="0">
                  <a:pos x="0" y="36"/>
                </a:cxn>
                <a:cxn ang="0">
                  <a:pos x="0" y="48"/>
                </a:cxn>
                <a:cxn ang="0">
                  <a:pos x="0" y="60"/>
                </a:cxn>
                <a:cxn ang="0">
                  <a:pos x="13" y="72"/>
                </a:cxn>
                <a:cxn ang="0">
                  <a:pos x="49" y="84"/>
                </a:cxn>
                <a:cxn ang="0">
                  <a:pos x="73" y="84"/>
                </a:cxn>
                <a:cxn ang="0">
                  <a:pos x="97" y="84"/>
                </a:cxn>
                <a:cxn ang="0">
                  <a:pos x="121" y="84"/>
                </a:cxn>
                <a:cxn ang="0">
                  <a:pos x="145" y="48"/>
                </a:cxn>
                <a:cxn ang="0">
                  <a:pos x="278" y="72"/>
                </a:cxn>
                <a:cxn ang="0">
                  <a:pos x="532" y="48"/>
                </a:cxn>
                <a:cxn ang="0">
                  <a:pos x="544" y="36"/>
                </a:cxn>
                <a:cxn ang="0">
                  <a:pos x="544" y="36"/>
                </a:cxn>
              </a:cxnLst>
              <a:rect l="0" t="0" r="r" b="b"/>
              <a:pathLst>
                <a:path w="544" h="84">
                  <a:moveTo>
                    <a:pt x="532" y="36"/>
                  </a:moveTo>
                  <a:lnTo>
                    <a:pt x="520" y="36"/>
                  </a:lnTo>
                  <a:lnTo>
                    <a:pt x="484" y="36"/>
                  </a:lnTo>
                  <a:lnTo>
                    <a:pt x="471" y="36"/>
                  </a:lnTo>
                  <a:lnTo>
                    <a:pt x="471" y="36"/>
                  </a:lnTo>
                  <a:lnTo>
                    <a:pt x="459" y="36"/>
                  </a:lnTo>
                  <a:lnTo>
                    <a:pt x="447" y="36"/>
                  </a:lnTo>
                  <a:lnTo>
                    <a:pt x="435" y="36"/>
                  </a:lnTo>
                  <a:lnTo>
                    <a:pt x="423" y="24"/>
                  </a:lnTo>
                  <a:lnTo>
                    <a:pt x="411" y="36"/>
                  </a:lnTo>
                  <a:lnTo>
                    <a:pt x="399" y="36"/>
                  </a:lnTo>
                  <a:lnTo>
                    <a:pt x="387" y="36"/>
                  </a:lnTo>
                  <a:lnTo>
                    <a:pt x="387" y="48"/>
                  </a:lnTo>
                  <a:lnTo>
                    <a:pt x="351" y="24"/>
                  </a:lnTo>
                  <a:lnTo>
                    <a:pt x="339" y="12"/>
                  </a:lnTo>
                  <a:lnTo>
                    <a:pt x="339" y="12"/>
                  </a:lnTo>
                  <a:lnTo>
                    <a:pt x="302" y="24"/>
                  </a:lnTo>
                  <a:lnTo>
                    <a:pt x="278" y="12"/>
                  </a:lnTo>
                  <a:lnTo>
                    <a:pt x="254" y="12"/>
                  </a:lnTo>
                  <a:lnTo>
                    <a:pt x="254" y="0"/>
                  </a:lnTo>
                  <a:lnTo>
                    <a:pt x="242" y="0"/>
                  </a:lnTo>
                  <a:lnTo>
                    <a:pt x="230" y="0"/>
                  </a:lnTo>
                  <a:lnTo>
                    <a:pt x="206" y="12"/>
                  </a:lnTo>
                  <a:lnTo>
                    <a:pt x="194" y="12"/>
                  </a:lnTo>
                  <a:lnTo>
                    <a:pt x="170" y="12"/>
                  </a:lnTo>
                  <a:lnTo>
                    <a:pt x="157" y="12"/>
                  </a:lnTo>
                  <a:lnTo>
                    <a:pt x="121" y="12"/>
                  </a:lnTo>
                  <a:lnTo>
                    <a:pt x="121" y="12"/>
                  </a:lnTo>
                  <a:lnTo>
                    <a:pt x="109" y="12"/>
                  </a:lnTo>
                  <a:lnTo>
                    <a:pt x="97" y="24"/>
                  </a:lnTo>
                  <a:lnTo>
                    <a:pt x="49" y="24"/>
                  </a:lnTo>
                  <a:lnTo>
                    <a:pt x="37" y="24"/>
                  </a:lnTo>
                  <a:lnTo>
                    <a:pt x="37" y="24"/>
                  </a:lnTo>
                  <a:lnTo>
                    <a:pt x="25" y="24"/>
                  </a:lnTo>
                  <a:lnTo>
                    <a:pt x="25" y="36"/>
                  </a:lnTo>
                  <a:lnTo>
                    <a:pt x="37" y="36"/>
                  </a:lnTo>
                  <a:lnTo>
                    <a:pt x="49" y="36"/>
                  </a:lnTo>
                  <a:lnTo>
                    <a:pt x="61" y="36"/>
                  </a:lnTo>
                  <a:lnTo>
                    <a:pt x="73" y="36"/>
                  </a:lnTo>
                  <a:lnTo>
                    <a:pt x="37" y="36"/>
                  </a:lnTo>
                  <a:lnTo>
                    <a:pt x="25" y="36"/>
                  </a:lnTo>
                  <a:lnTo>
                    <a:pt x="13" y="36"/>
                  </a:lnTo>
                  <a:lnTo>
                    <a:pt x="0" y="36"/>
                  </a:lnTo>
                  <a:lnTo>
                    <a:pt x="0" y="36"/>
                  </a:lnTo>
                  <a:lnTo>
                    <a:pt x="0" y="48"/>
                  </a:lnTo>
                  <a:lnTo>
                    <a:pt x="0" y="48"/>
                  </a:lnTo>
                  <a:lnTo>
                    <a:pt x="0" y="60"/>
                  </a:lnTo>
                  <a:lnTo>
                    <a:pt x="0" y="60"/>
                  </a:lnTo>
                  <a:lnTo>
                    <a:pt x="0" y="72"/>
                  </a:lnTo>
                  <a:lnTo>
                    <a:pt x="13" y="72"/>
                  </a:lnTo>
                  <a:lnTo>
                    <a:pt x="25" y="72"/>
                  </a:lnTo>
                  <a:lnTo>
                    <a:pt x="49" y="84"/>
                  </a:lnTo>
                  <a:lnTo>
                    <a:pt x="61" y="84"/>
                  </a:lnTo>
                  <a:lnTo>
                    <a:pt x="73" y="84"/>
                  </a:lnTo>
                  <a:lnTo>
                    <a:pt x="85" y="84"/>
                  </a:lnTo>
                  <a:lnTo>
                    <a:pt x="97" y="84"/>
                  </a:lnTo>
                  <a:lnTo>
                    <a:pt x="121" y="84"/>
                  </a:lnTo>
                  <a:lnTo>
                    <a:pt x="121" y="84"/>
                  </a:lnTo>
                  <a:lnTo>
                    <a:pt x="133" y="72"/>
                  </a:lnTo>
                  <a:lnTo>
                    <a:pt x="145" y="48"/>
                  </a:lnTo>
                  <a:lnTo>
                    <a:pt x="278" y="60"/>
                  </a:lnTo>
                  <a:lnTo>
                    <a:pt x="278" y="72"/>
                  </a:lnTo>
                  <a:lnTo>
                    <a:pt x="532" y="60"/>
                  </a:lnTo>
                  <a:lnTo>
                    <a:pt x="532" y="48"/>
                  </a:lnTo>
                  <a:lnTo>
                    <a:pt x="544" y="48"/>
                  </a:lnTo>
                  <a:lnTo>
                    <a:pt x="544" y="36"/>
                  </a:lnTo>
                  <a:lnTo>
                    <a:pt x="544" y="36"/>
                  </a:lnTo>
                  <a:lnTo>
                    <a:pt x="544" y="36"/>
                  </a:lnTo>
                  <a:lnTo>
                    <a:pt x="53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8" name="Freeform 89">
              <a:extLst>
                <a:ext uri="{FF2B5EF4-FFF2-40B4-BE49-F238E27FC236}">
                  <a16:creationId xmlns:a16="http://schemas.microsoft.com/office/drawing/2014/main" id="{1E8CB669-20A7-5447-81C0-2CEB166302EF}"/>
                </a:ext>
              </a:extLst>
            </p:cNvPr>
            <p:cNvSpPr>
              <a:spLocks/>
            </p:cNvSpPr>
            <p:nvPr/>
          </p:nvSpPr>
          <p:spPr bwMode="auto">
            <a:xfrm>
              <a:off x="6536572" y="1468084"/>
              <a:ext cx="613092" cy="65731"/>
            </a:xfrm>
            <a:custGeom>
              <a:avLst/>
              <a:gdLst/>
              <a:ahLst/>
              <a:cxnLst>
                <a:cxn ang="0">
                  <a:pos x="519" y="24"/>
                </a:cxn>
                <a:cxn ang="0">
                  <a:pos x="519" y="36"/>
                </a:cxn>
                <a:cxn ang="0">
                  <a:pos x="495" y="36"/>
                </a:cxn>
                <a:cxn ang="0">
                  <a:pos x="483" y="48"/>
                </a:cxn>
                <a:cxn ang="0">
                  <a:pos x="459" y="48"/>
                </a:cxn>
                <a:cxn ang="0">
                  <a:pos x="422" y="48"/>
                </a:cxn>
                <a:cxn ang="0">
                  <a:pos x="386" y="60"/>
                </a:cxn>
                <a:cxn ang="0">
                  <a:pos x="350" y="60"/>
                </a:cxn>
                <a:cxn ang="0">
                  <a:pos x="326" y="60"/>
                </a:cxn>
                <a:cxn ang="0">
                  <a:pos x="265" y="48"/>
                </a:cxn>
                <a:cxn ang="0">
                  <a:pos x="217" y="60"/>
                </a:cxn>
                <a:cxn ang="0">
                  <a:pos x="193" y="60"/>
                </a:cxn>
                <a:cxn ang="0">
                  <a:pos x="181" y="60"/>
                </a:cxn>
                <a:cxn ang="0">
                  <a:pos x="157" y="36"/>
                </a:cxn>
                <a:cxn ang="0">
                  <a:pos x="96" y="36"/>
                </a:cxn>
                <a:cxn ang="0">
                  <a:pos x="84" y="48"/>
                </a:cxn>
                <a:cxn ang="0">
                  <a:pos x="60" y="60"/>
                </a:cxn>
                <a:cxn ang="0">
                  <a:pos x="36" y="60"/>
                </a:cxn>
                <a:cxn ang="0">
                  <a:pos x="48" y="48"/>
                </a:cxn>
                <a:cxn ang="0">
                  <a:pos x="60" y="48"/>
                </a:cxn>
                <a:cxn ang="0">
                  <a:pos x="72" y="36"/>
                </a:cxn>
                <a:cxn ang="0">
                  <a:pos x="84" y="36"/>
                </a:cxn>
                <a:cxn ang="0">
                  <a:pos x="84" y="24"/>
                </a:cxn>
                <a:cxn ang="0">
                  <a:pos x="48" y="24"/>
                </a:cxn>
                <a:cxn ang="0">
                  <a:pos x="24" y="36"/>
                </a:cxn>
                <a:cxn ang="0">
                  <a:pos x="0" y="24"/>
                </a:cxn>
                <a:cxn ang="0">
                  <a:pos x="0" y="12"/>
                </a:cxn>
                <a:cxn ang="0">
                  <a:pos x="24" y="12"/>
                </a:cxn>
                <a:cxn ang="0">
                  <a:pos x="36" y="12"/>
                </a:cxn>
                <a:cxn ang="0">
                  <a:pos x="60" y="12"/>
                </a:cxn>
                <a:cxn ang="0">
                  <a:pos x="96" y="12"/>
                </a:cxn>
                <a:cxn ang="0">
                  <a:pos x="120" y="12"/>
                </a:cxn>
                <a:cxn ang="0">
                  <a:pos x="133" y="0"/>
                </a:cxn>
                <a:cxn ang="0">
                  <a:pos x="145" y="0"/>
                </a:cxn>
                <a:cxn ang="0">
                  <a:pos x="145" y="12"/>
                </a:cxn>
                <a:cxn ang="0">
                  <a:pos x="133" y="24"/>
                </a:cxn>
                <a:cxn ang="0">
                  <a:pos x="157" y="24"/>
                </a:cxn>
                <a:cxn ang="0">
                  <a:pos x="193" y="36"/>
                </a:cxn>
                <a:cxn ang="0">
                  <a:pos x="241" y="36"/>
                </a:cxn>
                <a:cxn ang="0">
                  <a:pos x="241" y="24"/>
                </a:cxn>
                <a:cxn ang="0">
                  <a:pos x="253" y="12"/>
                </a:cxn>
                <a:cxn ang="0">
                  <a:pos x="217" y="12"/>
                </a:cxn>
                <a:cxn ang="0">
                  <a:pos x="205" y="0"/>
                </a:cxn>
                <a:cxn ang="0">
                  <a:pos x="217" y="0"/>
                </a:cxn>
                <a:cxn ang="0">
                  <a:pos x="229" y="0"/>
                </a:cxn>
                <a:cxn ang="0">
                  <a:pos x="277" y="12"/>
                </a:cxn>
                <a:cxn ang="0">
                  <a:pos x="302" y="12"/>
                </a:cxn>
                <a:cxn ang="0">
                  <a:pos x="302" y="12"/>
                </a:cxn>
                <a:cxn ang="0">
                  <a:pos x="290" y="12"/>
                </a:cxn>
                <a:cxn ang="0">
                  <a:pos x="253" y="36"/>
                </a:cxn>
                <a:cxn ang="0">
                  <a:pos x="265" y="48"/>
                </a:cxn>
                <a:cxn ang="0">
                  <a:pos x="302" y="36"/>
                </a:cxn>
                <a:cxn ang="0">
                  <a:pos x="326" y="36"/>
                </a:cxn>
                <a:cxn ang="0">
                  <a:pos x="338" y="48"/>
                </a:cxn>
                <a:cxn ang="0">
                  <a:pos x="350" y="36"/>
                </a:cxn>
                <a:cxn ang="0">
                  <a:pos x="362" y="24"/>
                </a:cxn>
                <a:cxn ang="0">
                  <a:pos x="374" y="24"/>
                </a:cxn>
                <a:cxn ang="0">
                  <a:pos x="434" y="36"/>
                </a:cxn>
                <a:cxn ang="0">
                  <a:pos x="447" y="36"/>
                </a:cxn>
                <a:cxn ang="0">
                  <a:pos x="471" y="36"/>
                </a:cxn>
                <a:cxn ang="0">
                  <a:pos x="483" y="24"/>
                </a:cxn>
                <a:cxn ang="0">
                  <a:pos x="507" y="24"/>
                </a:cxn>
              </a:cxnLst>
              <a:rect l="0" t="0" r="r" b="b"/>
              <a:pathLst>
                <a:path w="519" h="60">
                  <a:moveTo>
                    <a:pt x="507" y="24"/>
                  </a:moveTo>
                  <a:lnTo>
                    <a:pt x="519" y="24"/>
                  </a:lnTo>
                  <a:lnTo>
                    <a:pt x="519" y="36"/>
                  </a:lnTo>
                  <a:lnTo>
                    <a:pt x="519" y="36"/>
                  </a:lnTo>
                  <a:lnTo>
                    <a:pt x="495" y="48"/>
                  </a:lnTo>
                  <a:lnTo>
                    <a:pt x="495" y="36"/>
                  </a:lnTo>
                  <a:lnTo>
                    <a:pt x="495" y="48"/>
                  </a:lnTo>
                  <a:lnTo>
                    <a:pt x="483" y="48"/>
                  </a:lnTo>
                  <a:lnTo>
                    <a:pt x="471" y="48"/>
                  </a:lnTo>
                  <a:lnTo>
                    <a:pt x="459" y="48"/>
                  </a:lnTo>
                  <a:lnTo>
                    <a:pt x="447" y="48"/>
                  </a:lnTo>
                  <a:lnTo>
                    <a:pt x="422" y="48"/>
                  </a:lnTo>
                  <a:lnTo>
                    <a:pt x="410" y="60"/>
                  </a:lnTo>
                  <a:lnTo>
                    <a:pt x="386" y="60"/>
                  </a:lnTo>
                  <a:lnTo>
                    <a:pt x="374" y="60"/>
                  </a:lnTo>
                  <a:lnTo>
                    <a:pt x="350" y="60"/>
                  </a:lnTo>
                  <a:lnTo>
                    <a:pt x="338" y="60"/>
                  </a:lnTo>
                  <a:lnTo>
                    <a:pt x="326" y="60"/>
                  </a:lnTo>
                  <a:lnTo>
                    <a:pt x="277" y="48"/>
                  </a:lnTo>
                  <a:lnTo>
                    <a:pt x="265" y="48"/>
                  </a:lnTo>
                  <a:lnTo>
                    <a:pt x="229" y="48"/>
                  </a:lnTo>
                  <a:lnTo>
                    <a:pt x="217" y="60"/>
                  </a:lnTo>
                  <a:lnTo>
                    <a:pt x="205" y="60"/>
                  </a:lnTo>
                  <a:lnTo>
                    <a:pt x="193" y="60"/>
                  </a:lnTo>
                  <a:lnTo>
                    <a:pt x="181" y="60"/>
                  </a:lnTo>
                  <a:lnTo>
                    <a:pt x="181" y="60"/>
                  </a:lnTo>
                  <a:lnTo>
                    <a:pt x="169" y="48"/>
                  </a:lnTo>
                  <a:lnTo>
                    <a:pt x="157" y="36"/>
                  </a:lnTo>
                  <a:lnTo>
                    <a:pt x="133" y="36"/>
                  </a:lnTo>
                  <a:lnTo>
                    <a:pt x="96" y="36"/>
                  </a:lnTo>
                  <a:lnTo>
                    <a:pt x="96" y="48"/>
                  </a:lnTo>
                  <a:lnTo>
                    <a:pt x="84" y="48"/>
                  </a:lnTo>
                  <a:lnTo>
                    <a:pt x="72" y="60"/>
                  </a:lnTo>
                  <a:lnTo>
                    <a:pt x="60" y="60"/>
                  </a:lnTo>
                  <a:lnTo>
                    <a:pt x="48" y="60"/>
                  </a:lnTo>
                  <a:lnTo>
                    <a:pt x="36" y="60"/>
                  </a:lnTo>
                  <a:lnTo>
                    <a:pt x="36" y="48"/>
                  </a:lnTo>
                  <a:lnTo>
                    <a:pt x="48" y="48"/>
                  </a:lnTo>
                  <a:lnTo>
                    <a:pt x="60" y="48"/>
                  </a:lnTo>
                  <a:lnTo>
                    <a:pt x="60" y="48"/>
                  </a:lnTo>
                  <a:lnTo>
                    <a:pt x="72" y="48"/>
                  </a:lnTo>
                  <a:lnTo>
                    <a:pt x="72" y="36"/>
                  </a:lnTo>
                  <a:lnTo>
                    <a:pt x="84" y="36"/>
                  </a:lnTo>
                  <a:lnTo>
                    <a:pt x="84" y="36"/>
                  </a:lnTo>
                  <a:lnTo>
                    <a:pt x="96" y="24"/>
                  </a:lnTo>
                  <a:lnTo>
                    <a:pt x="84" y="24"/>
                  </a:lnTo>
                  <a:lnTo>
                    <a:pt x="60" y="24"/>
                  </a:lnTo>
                  <a:lnTo>
                    <a:pt x="48" y="24"/>
                  </a:lnTo>
                  <a:lnTo>
                    <a:pt x="36" y="24"/>
                  </a:lnTo>
                  <a:lnTo>
                    <a:pt x="24" y="36"/>
                  </a:lnTo>
                  <a:lnTo>
                    <a:pt x="12" y="36"/>
                  </a:lnTo>
                  <a:lnTo>
                    <a:pt x="0" y="24"/>
                  </a:lnTo>
                  <a:lnTo>
                    <a:pt x="0" y="24"/>
                  </a:lnTo>
                  <a:lnTo>
                    <a:pt x="0" y="12"/>
                  </a:lnTo>
                  <a:lnTo>
                    <a:pt x="12" y="12"/>
                  </a:lnTo>
                  <a:lnTo>
                    <a:pt x="24" y="12"/>
                  </a:lnTo>
                  <a:lnTo>
                    <a:pt x="24" y="12"/>
                  </a:lnTo>
                  <a:lnTo>
                    <a:pt x="36" y="12"/>
                  </a:lnTo>
                  <a:lnTo>
                    <a:pt x="48" y="12"/>
                  </a:lnTo>
                  <a:lnTo>
                    <a:pt x="60" y="12"/>
                  </a:lnTo>
                  <a:lnTo>
                    <a:pt x="84" y="24"/>
                  </a:lnTo>
                  <a:lnTo>
                    <a:pt x="96" y="12"/>
                  </a:lnTo>
                  <a:lnTo>
                    <a:pt x="108" y="12"/>
                  </a:lnTo>
                  <a:lnTo>
                    <a:pt x="120" y="12"/>
                  </a:lnTo>
                  <a:lnTo>
                    <a:pt x="120" y="0"/>
                  </a:lnTo>
                  <a:lnTo>
                    <a:pt x="133" y="0"/>
                  </a:lnTo>
                  <a:lnTo>
                    <a:pt x="145" y="0"/>
                  </a:lnTo>
                  <a:lnTo>
                    <a:pt x="145" y="0"/>
                  </a:lnTo>
                  <a:lnTo>
                    <a:pt x="157" y="12"/>
                  </a:lnTo>
                  <a:lnTo>
                    <a:pt x="145" y="12"/>
                  </a:lnTo>
                  <a:lnTo>
                    <a:pt x="145" y="24"/>
                  </a:lnTo>
                  <a:lnTo>
                    <a:pt x="133" y="24"/>
                  </a:lnTo>
                  <a:lnTo>
                    <a:pt x="145" y="24"/>
                  </a:lnTo>
                  <a:lnTo>
                    <a:pt x="157" y="24"/>
                  </a:lnTo>
                  <a:lnTo>
                    <a:pt x="169" y="36"/>
                  </a:lnTo>
                  <a:lnTo>
                    <a:pt x="193" y="36"/>
                  </a:lnTo>
                  <a:lnTo>
                    <a:pt x="217" y="36"/>
                  </a:lnTo>
                  <a:lnTo>
                    <a:pt x="241" y="36"/>
                  </a:lnTo>
                  <a:lnTo>
                    <a:pt x="241" y="24"/>
                  </a:lnTo>
                  <a:lnTo>
                    <a:pt x="241" y="24"/>
                  </a:lnTo>
                  <a:lnTo>
                    <a:pt x="241" y="12"/>
                  </a:lnTo>
                  <a:lnTo>
                    <a:pt x="253" y="12"/>
                  </a:lnTo>
                  <a:lnTo>
                    <a:pt x="229" y="12"/>
                  </a:lnTo>
                  <a:lnTo>
                    <a:pt x="217" y="12"/>
                  </a:lnTo>
                  <a:lnTo>
                    <a:pt x="205" y="0"/>
                  </a:lnTo>
                  <a:lnTo>
                    <a:pt x="205" y="0"/>
                  </a:lnTo>
                  <a:lnTo>
                    <a:pt x="205" y="0"/>
                  </a:lnTo>
                  <a:lnTo>
                    <a:pt x="217" y="0"/>
                  </a:lnTo>
                  <a:lnTo>
                    <a:pt x="229" y="0"/>
                  </a:lnTo>
                  <a:lnTo>
                    <a:pt x="229" y="0"/>
                  </a:lnTo>
                  <a:lnTo>
                    <a:pt x="253" y="0"/>
                  </a:lnTo>
                  <a:lnTo>
                    <a:pt x="277" y="12"/>
                  </a:lnTo>
                  <a:lnTo>
                    <a:pt x="290" y="12"/>
                  </a:lnTo>
                  <a:lnTo>
                    <a:pt x="302" y="12"/>
                  </a:lnTo>
                  <a:lnTo>
                    <a:pt x="302" y="12"/>
                  </a:lnTo>
                  <a:lnTo>
                    <a:pt x="302" y="12"/>
                  </a:lnTo>
                  <a:lnTo>
                    <a:pt x="302" y="12"/>
                  </a:lnTo>
                  <a:lnTo>
                    <a:pt x="290" y="12"/>
                  </a:lnTo>
                  <a:lnTo>
                    <a:pt x="265" y="24"/>
                  </a:lnTo>
                  <a:lnTo>
                    <a:pt x="253" y="36"/>
                  </a:lnTo>
                  <a:lnTo>
                    <a:pt x="253" y="48"/>
                  </a:lnTo>
                  <a:lnTo>
                    <a:pt x="265" y="48"/>
                  </a:lnTo>
                  <a:lnTo>
                    <a:pt x="290" y="48"/>
                  </a:lnTo>
                  <a:lnTo>
                    <a:pt x="302" y="36"/>
                  </a:lnTo>
                  <a:lnTo>
                    <a:pt x="314" y="36"/>
                  </a:lnTo>
                  <a:lnTo>
                    <a:pt x="326" y="36"/>
                  </a:lnTo>
                  <a:lnTo>
                    <a:pt x="326" y="36"/>
                  </a:lnTo>
                  <a:lnTo>
                    <a:pt x="338" y="48"/>
                  </a:lnTo>
                  <a:lnTo>
                    <a:pt x="362" y="36"/>
                  </a:lnTo>
                  <a:lnTo>
                    <a:pt x="350" y="36"/>
                  </a:lnTo>
                  <a:lnTo>
                    <a:pt x="350" y="24"/>
                  </a:lnTo>
                  <a:lnTo>
                    <a:pt x="362" y="24"/>
                  </a:lnTo>
                  <a:lnTo>
                    <a:pt x="374" y="24"/>
                  </a:lnTo>
                  <a:lnTo>
                    <a:pt x="374" y="24"/>
                  </a:lnTo>
                  <a:lnTo>
                    <a:pt x="398" y="36"/>
                  </a:lnTo>
                  <a:lnTo>
                    <a:pt x="434" y="36"/>
                  </a:lnTo>
                  <a:lnTo>
                    <a:pt x="434" y="36"/>
                  </a:lnTo>
                  <a:lnTo>
                    <a:pt x="447" y="36"/>
                  </a:lnTo>
                  <a:lnTo>
                    <a:pt x="434" y="24"/>
                  </a:lnTo>
                  <a:lnTo>
                    <a:pt x="471" y="36"/>
                  </a:lnTo>
                  <a:lnTo>
                    <a:pt x="483" y="36"/>
                  </a:lnTo>
                  <a:lnTo>
                    <a:pt x="483" y="24"/>
                  </a:lnTo>
                  <a:lnTo>
                    <a:pt x="495" y="24"/>
                  </a:lnTo>
                  <a:lnTo>
                    <a:pt x="507"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9" name="Freeform 90">
              <a:extLst>
                <a:ext uri="{FF2B5EF4-FFF2-40B4-BE49-F238E27FC236}">
                  <a16:creationId xmlns:a16="http://schemas.microsoft.com/office/drawing/2014/main" id="{848221C0-0D5E-EF45-897E-04FDE60799F1}"/>
                </a:ext>
              </a:extLst>
            </p:cNvPr>
            <p:cNvSpPr>
              <a:spLocks/>
            </p:cNvSpPr>
            <p:nvPr/>
          </p:nvSpPr>
          <p:spPr bwMode="auto">
            <a:xfrm>
              <a:off x="6721814" y="1481283"/>
              <a:ext cx="57365" cy="27488"/>
            </a:xfrm>
            <a:custGeom>
              <a:avLst/>
              <a:gdLst/>
              <a:ahLst/>
              <a:cxnLst>
                <a:cxn ang="0">
                  <a:pos x="48" y="0"/>
                </a:cxn>
                <a:cxn ang="0">
                  <a:pos x="24" y="0"/>
                </a:cxn>
                <a:cxn ang="0">
                  <a:pos x="12" y="0"/>
                </a:cxn>
                <a:cxn ang="0">
                  <a:pos x="0" y="0"/>
                </a:cxn>
                <a:cxn ang="0">
                  <a:pos x="0" y="12"/>
                </a:cxn>
                <a:cxn ang="0">
                  <a:pos x="0" y="12"/>
                </a:cxn>
                <a:cxn ang="0">
                  <a:pos x="0" y="24"/>
                </a:cxn>
                <a:cxn ang="0">
                  <a:pos x="0" y="24"/>
                </a:cxn>
                <a:cxn ang="0">
                  <a:pos x="12" y="12"/>
                </a:cxn>
                <a:cxn ang="0">
                  <a:pos x="24" y="12"/>
                </a:cxn>
                <a:cxn ang="0">
                  <a:pos x="24" y="24"/>
                </a:cxn>
                <a:cxn ang="0">
                  <a:pos x="36" y="24"/>
                </a:cxn>
                <a:cxn ang="0">
                  <a:pos x="36" y="24"/>
                </a:cxn>
                <a:cxn ang="0">
                  <a:pos x="48" y="24"/>
                </a:cxn>
                <a:cxn ang="0">
                  <a:pos x="48" y="12"/>
                </a:cxn>
                <a:cxn ang="0">
                  <a:pos x="48" y="12"/>
                </a:cxn>
                <a:cxn ang="0">
                  <a:pos x="48" y="0"/>
                </a:cxn>
              </a:cxnLst>
              <a:rect l="0" t="0" r="r" b="b"/>
              <a:pathLst>
                <a:path w="48" h="24">
                  <a:moveTo>
                    <a:pt x="48" y="0"/>
                  </a:moveTo>
                  <a:lnTo>
                    <a:pt x="24" y="0"/>
                  </a:lnTo>
                  <a:lnTo>
                    <a:pt x="12" y="0"/>
                  </a:lnTo>
                  <a:lnTo>
                    <a:pt x="0" y="0"/>
                  </a:lnTo>
                  <a:lnTo>
                    <a:pt x="0" y="12"/>
                  </a:lnTo>
                  <a:lnTo>
                    <a:pt x="0" y="12"/>
                  </a:lnTo>
                  <a:lnTo>
                    <a:pt x="0" y="24"/>
                  </a:lnTo>
                  <a:lnTo>
                    <a:pt x="0" y="24"/>
                  </a:lnTo>
                  <a:lnTo>
                    <a:pt x="12" y="12"/>
                  </a:lnTo>
                  <a:lnTo>
                    <a:pt x="24" y="12"/>
                  </a:lnTo>
                  <a:lnTo>
                    <a:pt x="24" y="24"/>
                  </a:lnTo>
                  <a:lnTo>
                    <a:pt x="36" y="24"/>
                  </a:lnTo>
                  <a:lnTo>
                    <a:pt x="36" y="24"/>
                  </a:lnTo>
                  <a:lnTo>
                    <a:pt x="48" y="24"/>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0" name="Freeform 91">
              <a:extLst>
                <a:ext uri="{FF2B5EF4-FFF2-40B4-BE49-F238E27FC236}">
                  <a16:creationId xmlns:a16="http://schemas.microsoft.com/office/drawing/2014/main" id="{4768D68C-9F33-2849-BAC6-753E48290F75}"/>
                </a:ext>
              </a:extLst>
            </p:cNvPr>
            <p:cNvSpPr>
              <a:spLocks/>
            </p:cNvSpPr>
            <p:nvPr/>
          </p:nvSpPr>
          <p:spPr bwMode="auto">
            <a:xfrm>
              <a:off x="7291882" y="1404796"/>
              <a:ext cx="354948" cy="145804"/>
            </a:xfrm>
            <a:custGeom>
              <a:avLst/>
              <a:gdLst/>
              <a:ahLst/>
              <a:cxnLst>
                <a:cxn ang="0">
                  <a:pos x="302" y="108"/>
                </a:cxn>
                <a:cxn ang="0">
                  <a:pos x="302" y="84"/>
                </a:cxn>
                <a:cxn ang="0">
                  <a:pos x="302" y="72"/>
                </a:cxn>
                <a:cxn ang="0">
                  <a:pos x="302" y="60"/>
                </a:cxn>
                <a:cxn ang="0">
                  <a:pos x="302" y="60"/>
                </a:cxn>
                <a:cxn ang="0">
                  <a:pos x="277" y="60"/>
                </a:cxn>
                <a:cxn ang="0">
                  <a:pos x="265" y="60"/>
                </a:cxn>
                <a:cxn ang="0">
                  <a:pos x="253" y="72"/>
                </a:cxn>
                <a:cxn ang="0">
                  <a:pos x="253" y="60"/>
                </a:cxn>
                <a:cxn ang="0">
                  <a:pos x="253" y="48"/>
                </a:cxn>
                <a:cxn ang="0">
                  <a:pos x="241" y="48"/>
                </a:cxn>
                <a:cxn ang="0">
                  <a:pos x="241" y="36"/>
                </a:cxn>
                <a:cxn ang="0">
                  <a:pos x="229" y="48"/>
                </a:cxn>
                <a:cxn ang="0">
                  <a:pos x="217" y="36"/>
                </a:cxn>
                <a:cxn ang="0">
                  <a:pos x="217" y="36"/>
                </a:cxn>
                <a:cxn ang="0">
                  <a:pos x="217" y="12"/>
                </a:cxn>
                <a:cxn ang="0">
                  <a:pos x="217" y="12"/>
                </a:cxn>
                <a:cxn ang="0">
                  <a:pos x="205" y="12"/>
                </a:cxn>
                <a:cxn ang="0">
                  <a:pos x="193" y="12"/>
                </a:cxn>
                <a:cxn ang="0">
                  <a:pos x="181" y="12"/>
                </a:cxn>
                <a:cxn ang="0">
                  <a:pos x="181" y="0"/>
                </a:cxn>
                <a:cxn ang="0">
                  <a:pos x="169" y="12"/>
                </a:cxn>
                <a:cxn ang="0">
                  <a:pos x="169" y="12"/>
                </a:cxn>
                <a:cxn ang="0">
                  <a:pos x="157" y="24"/>
                </a:cxn>
                <a:cxn ang="0">
                  <a:pos x="157" y="36"/>
                </a:cxn>
                <a:cxn ang="0">
                  <a:pos x="157" y="48"/>
                </a:cxn>
                <a:cxn ang="0">
                  <a:pos x="145" y="48"/>
                </a:cxn>
                <a:cxn ang="0">
                  <a:pos x="145" y="48"/>
                </a:cxn>
                <a:cxn ang="0">
                  <a:pos x="133" y="36"/>
                </a:cxn>
                <a:cxn ang="0">
                  <a:pos x="133" y="24"/>
                </a:cxn>
                <a:cxn ang="0">
                  <a:pos x="120" y="24"/>
                </a:cxn>
                <a:cxn ang="0">
                  <a:pos x="120" y="24"/>
                </a:cxn>
                <a:cxn ang="0">
                  <a:pos x="108" y="24"/>
                </a:cxn>
                <a:cxn ang="0">
                  <a:pos x="96" y="24"/>
                </a:cxn>
                <a:cxn ang="0">
                  <a:pos x="96" y="24"/>
                </a:cxn>
                <a:cxn ang="0">
                  <a:pos x="84" y="24"/>
                </a:cxn>
                <a:cxn ang="0">
                  <a:pos x="84" y="24"/>
                </a:cxn>
                <a:cxn ang="0">
                  <a:pos x="72" y="24"/>
                </a:cxn>
                <a:cxn ang="0">
                  <a:pos x="72" y="36"/>
                </a:cxn>
                <a:cxn ang="0">
                  <a:pos x="72" y="48"/>
                </a:cxn>
                <a:cxn ang="0">
                  <a:pos x="72" y="60"/>
                </a:cxn>
                <a:cxn ang="0">
                  <a:pos x="72" y="60"/>
                </a:cxn>
                <a:cxn ang="0">
                  <a:pos x="60" y="48"/>
                </a:cxn>
                <a:cxn ang="0">
                  <a:pos x="48" y="48"/>
                </a:cxn>
                <a:cxn ang="0">
                  <a:pos x="36" y="60"/>
                </a:cxn>
                <a:cxn ang="0">
                  <a:pos x="24" y="60"/>
                </a:cxn>
                <a:cxn ang="0">
                  <a:pos x="24" y="72"/>
                </a:cxn>
                <a:cxn ang="0">
                  <a:pos x="12" y="84"/>
                </a:cxn>
                <a:cxn ang="0">
                  <a:pos x="0" y="96"/>
                </a:cxn>
                <a:cxn ang="0">
                  <a:pos x="12" y="96"/>
                </a:cxn>
                <a:cxn ang="0">
                  <a:pos x="12" y="108"/>
                </a:cxn>
                <a:cxn ang="0">
                  <a:pos x="12" y="121"/>
                </a:cxn>
                <a:cxn ang="0">
                  <a:pos x="12" y="121"/>
                </a:cxn>
                <a:cxn ang="0">
                  <a:pos x="24" y="133"/>
                </a:cxn>
                <a:cxn ang="0">
                  <a:pos x="36" y="133"/>
                </a:cxn>
              </a:cxnLst>
              <a:rect l="0" t="0" r="r" b="b"/>
              <a:pathLst>
                <a:path w="302" h="133">
                  <a:moveTo>
                    <a:pt x="290" y="121"/>
                  </a:moveTo>
                  <a:lnTo>
                    <a:pt x="302" y="108"/>
                  </a:lnTo>
                  <a:lnTo>
                    <a:pt x="302" y="96"/>
                  </a:lnTo>
                  <a:lnTo>
                    <a:pt x="302" y="84"/>
                  </a:lnTo>
                  <a:lnTo>
                    <a:pt x="302" y="84"/>
                  </a:lnTo>
                  <a:lnTo>
                    <a:pt x="302" y="72"/>
                  </a:lnTo>
                  <a:lnTo>
                    <a:pt x="302" y="72"/>
                  </a:lnTo>
                  <a:lnTo>
                    <a:pt x="302" y="60"/>
                  </a:lnTo>
                  <a:lnTo>
                    <a:pt x="290" y="60"/>
                  </a:lnTo>
                  <a:lnTo>
                    <a:pt x="302" y="60"/>
                  </a:lnTo>
                  <a:lnTo>
                    <a:pt x="277" y="60"/>
                  </a:lnTo>
                  <a:lnTo>
                    <a:pt x="277" y="60"/>
                  </a:lnTo>
                  <a:lnTo>
                    <a:pt x="277" y="60"/>
                  </a:lnTo>
                  <a:lnTo>
                    <a:pt x="265" y="60"/>
                  </a:lnTo>
                  <a:lnTo>
                    <a:pt x="265" y="60"/>
                  </a:lnTo>
                  <a:lnTo>
                    <a:pt x="253" y="72"/>
                  </a:lnTo>
                  <a:lnTo>
                    <a:pt x="253" y="60"/>
                  </a:lnTo>
                  <a:lnTo>
                    <a:pt x="253" y="60"/>
                  </a:lnTo>
                  <a:lnTo>
                    <a:pt x="253" y="48"/>
                  </a:lnTo>
                  <a:lnTo>
                    <a:pt x="253" y="48"/>
                  </a:lnTo>
                  <a:lnTo>
                    <a:pt x="253" y="48"/>
                  </a:lnTo>
                  <a:lnTo>
                    <a:pt x="241" y="48"/>
                  </a:lnTo>
                  <a:lnTo>
                    <a:pt x="241" y="48"/>
                  </a:lnTo>
                  <a:lnTo>
                    <a:pt x="241" y="36"/>
                  </a:lnTo>
                  <a:lnTo>
                    <a:pt x="229" y="48"/>
                  </a:lnTo>
                  <a:lnTo>
                    <a:pt x="229" y="48"/>
                  </a:lnTo>
                  <a:lnTo>
                    <a:pt x="217" y="36"/>
                  </a:lnTo>
                  <a:lnTo>
                    <a:pt x="217" y="36"/>
                  </a:lnTo>
                  <a:lnTo>
                    <a:pt x="217" y="36"/>
                  </a:lnTo>
                  <a:lnTo>
                    <a:pt x="217" y="36"/>
                  </a:lnTo>
                  <a:lnTo>
                    <a:pt x="217" y="24"/>
                  </a:lnTo>
                  <a:lnTo>
                    <a:pt x="217" y="12"/>
                  </a:lnTo>
                  <a:lnTo>
                    <a:pt x="217" y="12"/>
                  </a:lnTo>
                  <a:lnTo>
                    <a:pt x="217" y="12"/>
                  </a:lnTo>
                  <a:lnTo>
                    <a:pt x="205" y="12"/>
                  </a:lnTo>
                  <a:lnTo>
                    <a:pt x="205" y="12"/>
                  </a:lnTo>
                  <a:lnTo>
                    <a:pt x="205" y="12"/>
                  </a:lnTo>
                  <a:lnTo>
                    <a:pt x="193" y="12"/>
                  </a:lnTo>
                  <a:lnTo>
                    <a:pt x="193" y="12"/>
                  </a:lnTo>
                  <a:lnTo>
                    <a:pt x="181" y="12"/>
                  </a:lnTo>
                  <a:lnTo>
                    <a:pt x="181" y="0"/>
                  </a:lnTo>
                  <a:lnTo>
                    <a:pt x="181" y="0"/>
                  </a:lnTo>
                  <a:lnTo>
                    <a:pt x="169" y="0"/>
                  </a:lnTo>
                  <a:lnTo>
                    <a:pt x="169" y="12"/>
                  </a:lnTo>
                  <a:lnTo>
                    <a:pt x="169" y="12"/>
                  </a:lnTo>
                  <a:lnTo>
                    <a:pt x="169" y="12"/>
                  </a:lnTo>
                  <a:lnTo>
                    <a:pt x="169" y="12"/>
                  </a:lnTo>
                  <a:lnTo>
                    <a:pt x="157" y="24"/>
                  </a:lnTo>
                  <a:lnTo>
                    <a:pt x="157" y="36"/>
                  </a:lnTo>
                  <a:lnTo>
                    <a:pt x="157" y="36"/>
                  </a:lnTo>
                  <a:lnTo>
                    <a:pt x="157" y="48"/>
                  </a:lnTo>
                  <a:lnTo>
                    <a:pt x="157" y="48"/>
                  </a:lnTo>
                  <a:lnTo>
                    <a:pt x="157" y="48"/>
                  </a:lnTo>
                  <a:lnTo>
                    <a:pt x="145" y="48"/>
                  </a:lnTo>
                  <a:lnTo>
                    <a:pt x="145" y="48"/>
                  </a:lnTo>
                  <a:lnTo>
                    <a:pt x="145" y="48"/>
                  </a:lnTo>
                  <a:lnTo>
                    <a:pt x="145" y="36"/>
                  </a:lnTo>
                  <a:lnTo>
                    <a:pt x="133" y="36"/>
                  </a:lnTo>
                  <a:lnTo>
                    <a:pt x="133" y="24"/>
                  </a:lnTo>
                  <a:lnTo>
                    <a:pt x="133" y="24"/>
                  </a:lnTo>
                  <a:lnTo>
                    <a:pt x="133" y="24"/>
                  </a:lnTo>
                  <a:lnTo>
                    <a:pt x="120" y="24"/>
                  </a:lnTo>
                  <a:lnTo>
                    <a:pt x="120" y="24"/>
                  </a:lnTo>
                  <a:lnTo>
                    <a:pt x="120" y="24"/>
                  </a:lnTo>
                  <a:lnTo>
                    <a:pt x="120" y="24"/>
                  </a:lnTo>
                  <a:lnTo>
                    <a:pt x="108" y="24"/>
                  </a:lnTo>
                  <a:lnTo>
                    <a:pt x="108" y="24"/>
                  </a:lnTo>
                  <a:lnTo>
                    <a:pt x="96" y="24"/>
                  </a:lnTo>
                  <a:lnTo>
                    <a:pt x="96" y="24"/>
                  </a:lnTo>
                  <a:lnTo>
                    <a:pt x="96" y="24"/>
                  </a:lnTo>
                  <a:lnTo>
                    <a:pt x="84" y="36"/>
                  </a:lnTo>
                  <a:lnTo>
                    <a:pt x="84" y="24"/>
                  </a:lnTo>
                  <a:lnTo>
                    <a:pt x="84" y="24"/>
                  </a:lnTo>
                  <a:lnTo>
                    <a:pt x="84" y="24"/>
                  </a:lnTo>
                  <a:lnTo>
                    <a:pt x="72" y="24"/>
                  </a:lnTo>
                  <a:lnTo>
                    <a:pt x="72" y="24"/>
                  </a:lnTo>
                  <a:lnTo>
                    <a:pt x="72" y="36"/>
                  </a:lnTo>
                  <a:lnTo>
                    <a:pt x="72" y="36"/>
                  </a:lnTo>
                  <a:lnTo>
                    <a:pt x="72" y="36"/>
                  </a:lnTo>
                  <a:lnTo>
                    <a:pt x="72" y="48"/>
                  </a:lnTo>
                  <a:lnTo>
                    <a:pt x="72" y="48"/>
                  </a:lnTo>
                  <a:lnTo>
                    <a:pt x="72" y="60"/>
                  </a:lnTo>
                  <a:lnTo>
                    <a:pt x="72" y="60"/>
                  </a:lnTo>
                  <a:lnTo>
                    <a:pt x="72" y="60"/>
                  </a:lnTo>
                  <a:lnTo>
                    <a:pt x="60" y="60"/>
                  </a:lnTo>
                  <a:lnTo>
                    <a:pt x="60" y="48"/>
                  </a:lnTo>
                  <a:lnTo>
                    <a:pt x="48" y="48"/>
                  </a:lnTo>
                  <a:lnTo>
                    <a:pt x="48" y="48"/>
                  </a:lnTo>
                  <a:lnTo>
                    <a:pt x="48" y="48"/>
                  </a:lnTo>
                  <a:lnTo>
                    <a:pt x="36" y="60"/>
                  </a:lnTo>
                  <a:lnTo>
                    <a:pt x="24" y="48"/>
                  </a:lnTo>
                  <a:lnTo>
                    <a:pt x="24" y="60"/>
                  </a:lnTo>
                  <a:lnTo>
                    <a:pt x="24" y="60"/>
                  </a:lnTo>
                  <a:lnTo>
                    <a:pt x="24" y="72"/>
                  </a:lnTo>
                  <a:lnTo>
                    <a:pt x="12" y="72"/>
                  </a:lnTo>
                  <a:lnTo>
                    <a:pt x="12" y="84"/>
                  </a:lnTo>
                  <a:lnTo>
                    <a:pt x="0" y="84"/>
                  </a:lnTo>
                  <a:lnTo>
                    <a:pt x="0" y="96"/>
                  </a:lnTo>
                  <a:lnTo>
                    <a:pt x="0" y="96"/>
                  </a:lnTo>
                  <a:lnTo>
                    <a:pt x="12" y="96"/>
                  </a:lnTo>
                  <a:lnTo>
                    <a:pt x="12" y="108"/>
                  </a:lnTo>
                  <a:lnTo>
                    <a:pt x="12" y="108"/>
                  </a:lnTo>
                  <a:lnTo>
                    <a:pt x="12" y="108"/>
                  </a:lnTo>
                  <a:lnTo>
                    <a:pt x="12" y="121"/>
                  </a:lnTo>
                  <a:lnTo>
                    <a:pt x="12" y="121"/>
                  </a:lnTo>
                  <a:lnTo>
                    <a:pt x="12" y="121"/>
                  </a:lnTo>
                  <a:lnTo>
                    <a:pt x="12" y="133"/>
                  </a:lnTo>
                  <a:lnTo>
                    <a:pt x="24" y="133"/>
                  </a:lnTo>
                  <a:lnTo>
                    <a:pt x="24" y="133"/>
                  </a:lnTo>
                  <a:lnTo>
                    <a:pt x="36" y="133"/>
                  </a:lnTo>
                  <a:lnTo>
                    <a:pt x="290" y="12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1" name="Freeform 92">
              <a:extLst>
                <a:ext uri="{FF2B5EF4-FFF2-40B4-BE49-F238E27FC236}">
                  <a16:creationId xmlns:a16="http://schemas.microsoft.com/office/drawing/2014/main" id="{118EC2A6-A231-984E-A2D5-789328ECF16A}"/>
                </a:ext>
              </a:extLst>
            </p:cNvPr>
            <p:cNvSpPr>
              <a:spLocks/>
            </p:cNvSpPr>
            <p:nvPr/>
          </p:nvSpPr>
          <p:spPr bwMode="auto">
            <a:xfrm>
              <a:off x="7334911" y="1469332"/>
              <a:ext cx="297583" cy="40634"/>
            </a:xfrm>
            <a:custGeom>
              <a:avLst/>
              <a:gdLst/>
              <a:ahLst/>
              <a:cxnLst>
                <a:cxn ang="0">
                  <a:pos x="254" y="24"/>
                </a:cxn>
                <a:cxn ang="0">
                  <a:pos x="254" y="24"/>
                </a:cxn>
                <a:cxn ang="0">
                  <a:pos x="241" y="12"/>
                </a:cxn>
                <a:cxn ang="0">
                  <a:pos x="241" y="12"/>
                </a:cxn>
                <a:cxn ang="0">
                  <a:pos x="241" y="12"/>
                </a:cxn>
                <a:cxn ang="0">
                  <a:pos x="229" y="12"/>
                </a:cxn>
                <a:cxn ang="0">
                  <a:pos x="229" y="24"/>
                </a:cxn>
                <a:cxn ang="0">
                  <a:pos x="217" y="24"/>
                </a:cxn>
                <a:cxn ang="0">
                  <a:pos x="205" y="12"/>
                </a:cxn>
                <a:cxn ang="0">
                  <a:pos x="205" y="12"/>
                </a:cxn>
                <a:cxn ang="0">
                  <a:pos x="205" y="12"/>
                </a:cxn>
                <a:cxn ang="0">
                  <a:pos x="193" y="12"/>
                </a:cxn>
                <a:cxn ang="0">
                  <a:pos x="193" y="12"/>
                </a:cxn>
                <a:cxn ang="0">
                  <a:pos x="181" y="12"/>
                </a:cxn>
                <a:cxn ang="0">
                  <a:pos x="181" y="12"/>
                </a:cxn>
                <a:cxn ang="0">
                  <a:pos x="181" y="12"/>
                </a:cxn>
                <a:cxn ang="0">
                  <a:pos x="169" y="12"/>
                </a:cxn>
                <a:cxn ang="0">
                  <a:pos x="181" y="24"/>
                </a:cxn>
                <a:cxn ang="0">
                  <a:pos x="169" y="36"/>
                </a:cxn>
                <a:cxn ang="0">
                  <a:pos x="133" y="24"/>
                </a:cxn>
                <a:cxn ang="0">
                  <a:pos x="145" y="12"/>
                </a:cxn>
                <a:cxn ang="0">
                  <a:pos x="145" y="0"/>
                </a:cxn>
                <a:cxn ang="0">
                  <a:pos x="145" y="0"/>
                </a:cxn>
                <a:cxn ang="0">
                  <a:pos x="145" y="0"/>
                </a:cxn>
                <a:cxn ang="0">
                  <a:pos x="145" y="0"/>
                </a:cxn>
                <a:cxn ang="0">
                  <a:pos x="121" y="12"/>
                </a:cxn>
                <a:cxn ang="0">
                  <a:pos x="97" y="12"/>
                </a:cxn>
                <a:cxn ang="0">
                  <a:pos x="97" y="0"/>
                </a:cxn>
                <a:cxn ang="0">
                  <a:pos x="97" y="0"/>
                </a:cxn>
                <a:cxn ang="0">
                  <a:pos x="97" y="0"/>
                </a:cxn>
                <a:cxn ang="0">
                  <a:pos x="84" y="0"/>
                </a:cxn>
                <a:cxn ang="0">
                  <a:pos x="84" y="0"/>
                </a:cxn>
                <a:cxn ang="0">
                  <a:pos x="72" y="0"/>
                </a:cxn>
                <a:cxn ang="0">
                  <a:pos x="72" y="0"/>
                </a:cxn>
                <a:cxn ang="0">
                  <a:pos x="72" y="0"/>
                </a:cxn>
                <a:cxn ang="0">
                  <a:pos x="60" y="0"/>
                </a:cxn>
                <a:cxn ang="0">
                  <a:pos x="48" y="0"/>
                </a:cxn>
                <a:cxn ang="0">
                  <a:pos x="48" y="0"/>
                </a:cxn>
                <a:cxn ang="0">
                  <a:pos x="48" y="12"/>
                </a:cxn>
                <a:cxn ang="0">
                  <a:pos x="36" y="24"/>
                </a:cxn>
                <a:cxn ang="0">
                  <a:pos x="36" y="12"/>
                </a:cxn>
                <a:cxn ang="0">
                  <a:pos x="24" y="12"/>
                </a:cxn>
                <a:cxn ang="0">
                  <a:pos x="24" y="12"/>
                </a:cxn>
                <a:cxn ang="0">
                  <a:pos x="24" y="12"/>
                </a:cxn>
                <a:cxn ang="0">
                  <a:pos x="12" y="12"/>
                </a:cxn>
                <a:cxn ang="0">
                  <a:pos x="12" y="12"/>
                </a:cxn>
                <a:cxn ang="0">
                  <a:pos x="0" y="12"/>
                </a:cxn>
                <a:cxn ang="0">
                  <a:pos x="0" y="12"/>
                </a:cxn>
                <a:cxn ang="0">
                  <a:pos x="0" y="12"/>
                </a:cxn>
                <a:cxn ang="0">
                  <a:pos x="0" y="12"/>
                </a:cxn>
                <a:cxn ang="0">
                  <a:pos x="0" y="12"/>
                </a:cxn>
                <a:cxn ang="0">
                  <a:pos x="0" y="24"/>
                </a:cxn>
                <a:cxn ang="0">
                  <a:pos x="12" y="24"/>
                </a:cxn>
                <a:cxn ang="0">
                  <a:pos x="24" y="24"/>
                </a:cxn>
                <a:cxn ang="0">
                  <a:pos x="36" y="36"/>
                </a:cxn>
                <a:cxn ang="0">
                  <a:pos x="241" y="36"/>
                </a:cxn>
                <a:cxn ang="0">
                  <a:pos x="254" y="24"/>
                </a:cxn>
              </a:cxnLst>
              <a:rect l="0" t="0" r="r" b="b"/>
              <a:pathLst>
                <a:path w="254" h="36">
                  <a:moveTo>
                    <a:pt x="254" y="24"/>
                  </a:moveTo>
                  <a:lnTo>
                    <a:pt x="254" y="24"/>
                  </a:lnTo>
                  <a:lnTo>
                    <a:pt x="241" y="12"/>
                  </a:lnTo>
                  <a:lnTo>
                    <a:pt x="241" y="12"/>
                  </a:lnTo>
                  <a:lnTo>
                    <a:pt x="241" y="12"/>
                  </a:lnTo>
                  <a:lnTo>
                    <a:pt x="229" y="12"/>
                  </a:lnTo>
                  <a:lnTo>
                    <a:pt x="229" y="24"/>
                  </a:lnTo>
                  <a:lnTo>
                    <a:pt x="217" y="24"/>
                  </a:lnTo>
                  <a:lnTo>
                    <a:pt x="205" y="12"/>
                  </a:lnTo>
                  <a:lnTo>
                    <a:pt x="205" y="12"/>
                  </a:lnTo>
                  <a:lnTo>
                    <a:pt x="205" y="12"/>
                  </a:lnTo>
                  <a:lnTo>
                    <a:pt x="193" y="12"/>
                  </a:lnTo>
                  <a:lnTo>
                    <a:pt x="193" y="12"/>
                  </a:lnTo>
                  <a:lnTo>
                    <a:pt x="181" y="12"/>
                  </a:lnTo>
                  <a:lnTo>
                    <a:pt x="181" y="12"/>
                  </a:lnTo>
                  <a:lnTo>
                    <a:pt x="181" y="12"/>
                  </a:lnTo>
                  <a:lnTo>
                    <a:pt x="169" y="12"/>
                  </a:lnTo>
                  <a:lnTo>
                    <a:pt x="181" y="24"/>
                  </a:lnTo>
                  <a:lnTo>
                    <a:pt x="169" y="36"/>
                  </a:lnTo>
                  <a:lnTo>
                    <a:pt x="133" y="24"/>
                  </a:lnTo>
                  <a:lnTo>
                    <a:pt x="145" y="12"/>
                  </a:lnTo>
                  <a:lnTo>
                    <a:pt x="145" y="0"/>
                  </a:lnTo>
                  <a:lnTo>
                    <a:pt x="145" y="0"/>
                  </a:lnTo>
                  <a:lnTo>
                    <a:pt x="145" y="0"/>
                  </a:lnTo>
                  <a:lnTo>
                    <a:pt x="145" y="0"/>
                  </a:lnTo>
                  <a:lnTo>
                    <a:pt x="121" y="12"/>
                  </a:lnTo>
                  <a:lnTo>
                    <a:pt x="97" y="12"/>
                  </a:lnTo>
                  <a:lnTo>
                    <a:pt x="97" y="0"/>
                  </a:lnTo>
                  <a:lnTo>
                    <a:pt x="97" y="0"/>
                  </a:lnTo>
                  <a:lnTo>
                    <a:pt x="97" y="0"/>
                  </a:lnTo>
                  <a:lnTo>
                    <a:pt x="84" y="0"/>
                  </a:lnTo>
                  <a:lnTo>
                    <a:pt x="84" y="0"/>
                  </a:lnTo>
                  <a:lnTo>
                    <a:pt x="72" y="0"/>
                  </a:lnTo>
                  <a:lnTo>
                    <a:pt x="72" y="0"/>
                  </a:lnTo>
                  <a:lnTo>
                    <a:pt x="72" y="0"/>
                  </a:lnTo>
                  <a:lnTo>
                    <a:pt x="60" y="0"/>
                  </a:lnTo>
                  <a:lnTo>
                    <a:pt x="48" y="0"/>
                  </a:lnTo>
                  <a:lnTo>
                    <a:pt x="48" y="0"/>
                  </a:lnTo>
                  <a:lnTo>
                    <a:pt x="48" y="12"/>
                  </a:lnTo>
                  <a:lnTo>
                    <a:pt x="36" y="24"/>
                  </a:lnTo>
                  <a:lnTo>
                    <a:pt x="36" y="12"/>
                  </a:lnTo>
                  <a:lnTo>
                    <a:pt x="24" y="12"/>
                  </a:lnTo>
                  <a:lnTo>
                    <a:pt x="24" y="12"/>
                  </a:lnTo>
                  <a:lnTo>
                    <a:pt x="24" y="12"/>
                  </a:lnTo>
                  <a:lnTo>
                    <a:pt x="12" y="12"/>
                  </a:lnTo>
                  <a:lnTo>
                    <a:pt x="12" y="12"/>
                  </a:lnTo>
                  <a:lnTo>
                    <a:pt x="0" y="12"/>
                  </a:lnTo>
                  <a:lnTo>
                    <a:pt x="0" y="12"/>
                  </a:lnTo>
                  <a:lnTo>
                    <a:pt x="0" y="12"/>
                  </a:lnTo>
                  <a:lnTo>
                    <a:pt x="0" y="12"/>
                  </a:lnTo>
                  <a:lnTo>
                    <a:pt x="0" y="12"/>
                  </a:lnTo>
                  <a:lnTo>
                    <a:pt x="0" y="24"/>
                  </a:lnTo>
                  <a:lnTo>
                    <a:pt x="12" y="24"/>
                  </a:lnTo>
                  <a:lnTo>
                    <a:pt x="24" y="24"/>
                  </a:lnTo>
                  <a:lnTo>
                    <a:pt x="36" y="36"/>
                  </a:lnTo>
                  <a:lnTo>
                    <a:pt x="241" y="36"/>
                  </a:lnTo>
                  <a:lnTo>
                    <a:pt x="25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2" name="Freeform 93">
              <a:extLst>
                <a:ext uri="{FF2B5EF4-FFF2-40B4-BE49-F238E27FC236}">
                  <a16:creationId xmlns:a16="http://schemas.microsoft.com/office/drawing/2014/main" id="{4F7065D7-E0D1-8B49-BBDC-D84D748D8552}"/>
                </a:ext>
              </a:extLst>
            </p:cNvPr>
            <p:cNvSpPr>
              <a:spLocks/>
            </p:cNvSpPr>
            <p:nvPr/>
          </p:nvSpPr>
          <p:spPr bwMode="auto">
            <a:xfrm>
              <a:off x="7306223" y="1509965"/>
              <a:ext cx="326266" cy="93219"/>
            </a:xfrm>
            <a:custGeom>
              <a:avLst/>
              <a:gdLst/>
              <a:ahLst/>
              <a:cxnLst>
                <a:cxn ang="0">
                  <a:pos x="278" y="12"/>
                </a:cxn>
                <a:cxn ang="0">
                  <a:pos x="278" y="25"/>
                </a:cxn>
                <a:cxn ang="0">
                  <a:pos x="278" y="25"/>
                </a:cxn>
                <a:cxn ang="0">
                  <a:pos x="278" y="37"/>
                </a:cxn>
                <a:cxn ang="0">
                  <a:pos x="265" y="49"/>
                </a:cxn>
                <a:cxn ang="0">
                  <a:pos x="253" y="49"/>
                </a:cxn>
                <a:cxn ang="0">
                  <a:pos x="241" y="49"/>
                </a:cxn>
                <a:cxn ang="0">
                  <a:pos x="241" y="61"/>
                </a:cxn>
                <a:cxn ang="0">
                  <a:pos x="229" y="61"/>
                </a:cxn>
                <a:cxn ang="0">
                  <a:pos x="217" y="49"/>
                </a:cxn>
                <a:cxn ang="0">
                  <a:pos x="217" y="49"/>
                </a:cxn>
                <a:cxn ang="0">
                  <a:pos x="217" y="61"/>
                </a:cxn>
                <a:cxn ang="0">
                  <a:pos x="205" y="61"/>
                </a:cxn>
                <a:cxn ang="0">
                  <a:pos x="193" y="61"/>
                </a:cxn>
                <a:cxn ang="0">
                  <a:pos x="193" y="61"/>
                </a:cxn>
                <a:cxn ang="0">
                  <a:pos x="181" y="61"/>
                </a:cxn>
                <a:cxn ang="0">
                  <a:pos x="181" y="61"/>
                </a:cxn>
                <a:cxn ang="0">
                  <a:pos x="181" y="61"/>
                </a:cxn>
                <a:cxn ang="0">
                  <a:pos x="169" y="61"/>
                </a:cxn>
                <a:cxn ang="0">
                  <a:pos x="157" y="61"/>
                </a:cxn>
                <a:cxn ang="0">
                  <a:pos x="133" y="49"/>
                </a:cxn>
                <a:cxn ang="0">
                  <a:pos x="133" y="49"/>
                </a:cxn>
                <a:cxn ang="0">
                  <a:pos x="121" y="49"/>
                </a:cxn>
                <a:cxn ang="0">
                  <a:pos x="121" y="61"/>
                </a:cxn>
                <a:cxn ang="0">
                  <a:pos x="108" y="61"/>
                </a:cxn>
                <a:cxn ang="0">
                  <a:pos x="108" y="73"/>
                </a:cxn>
                <a:cxn ang="0">
                  <a:pos x="96" y="73"/>
                </a:cxn>
                <a:cxn ang="0">
                  <a:pos x="96" y="73"/>
                </a:cxn>
                <a:cxn ang="0">
                  <a:pos x="96" y="73"/>
                </a:cxn>
                <a:cxn ang="0">
                  <a:pos x="84" y="73"/>
                </a:cxn>
                <a:cxn ang="0">
                  <a:pos x="72" y="85"/>
                </a:cxn>
                <a:cxn ang="0">
                  <a:pos x="60" y="73"/>
                </a:cxn>
                <a:cxn ang="0">
                  <a:pos x="60" y="73"/>
                </a:cxn>
                <a:cxn ang="0">
                  <a:pos x="48" y="73"/>
                </a:cxn>
                <a:cxn ang="0">
                  <a:pos x="48" y="61"/>
                </a:cxn>
                <a:cxn ang="0">
                  <a:pos x="36" y="49"/>
                </a:cxn>
                <a:cxn ang="0">
                  <a:pos x="36" y="49"/>
                </a:cxn>
                <a:cxn ang="0">
                  <a:pos x="36" y="49"/>
                </a:cxn>
                <a:cxn ang="0">
                  <a:pos x="24" y="49"/>
                </a:cxn>
                <a:cxn ang="0">
                  <a:pos x="24" y="49"/>
                </a:cxn>
                <a:cxn ang="0">
                  <a:pos x="24" y="49"/>
                </a:cxn>
                <a:cxn ang="0">
                  <a:pos x="12" y="37"/>
                </a:cxn>
                <a:cxn ang="0">
                  <a:pos x="12" y="37"/>
                </a:cxn>
                <a:cxn ang="0">
                  <a:pos x="0" y="25"/>
                </a:cxn>
                <a:cxn ang="0">
                  <a:pos x="12" y="12"/>
                </a:cxn>
                <a:cxn ang="0">
                  <a:pos x="278" y="0"/>
                </a:cxn>
                <a:cxn ang="0">
                  <a:pos x="278" y="0"/>
                </a:cxn>
              </a:cxnLst>
              <a:rect l="0" t="0" r="r" b="b"/>
              <a:pathLst>
                <a:path w="278" h="85">
                  <a:moveTo>
                    <a:pt x="278" y="0"/>
                  </a:moveTo>
                  <a:lnTo>
                    <a:pt x="278" y="12"/>
                  </a:lnTo>
                  <a:lnTo>
                    <a:pt x="278" y="25"/>
                  </a:lnTo>
                  <a:lnTo>
                    <a:pt x="278" y="25"/>
                  </a:lnTo>
                  <a:lnTo>
                    <a:pt x="278" y="25"/>
                  </a:lnTo>
                  <a:lnTo>
                    <a:pt x="278" y="25"/>
                  </a:lnTo>
                  <a:lnTo>
                    <a:pt x="278" y="37"/>
                  </a:lnTo>
                  <a:lnTo>
                    <a:pt x="278" y="37"/>
                  </a:lnTo>
                  <a:lnTo>
                    <a:pt x="265" y="37"/>
                  </a:lnTo>
                  <a:lnTo>
                    <a:pt x="265" y="49"/>
                  </a:lnTo>
                  <a:lnTo>
                    <a:pt x="265" y="49"/>
                  </a:lnTo>
                  <a:lnTo>
                    <a:pt x="253" y="49"/>
                  </a:lnTo>
                  <a:lnTo>
                    <a:pt x="253" y="49"/>
                  </a:lnTo>
                  <a:lnTo>
                    <a:pt x="241" y="49"/>
                  </a:lnTo>
                  <a:lnTo>
                    <a:pt x="241" y="49"/>
                  </a:lnTo>
                  <a:lnTo>
                    <a:pt x="241" y="61"/>
                  </a:lnTo>
                  <a:lnTo>
                    <a:pt x="229" y="61"/>
                  </a:lnTo>
                  <a:lnTo>
                    <a:pt x="229" y="61"/>
                  </a:lnTo>
                  <a:lnTo>
                    <a:pt x="229" y="49"/>
                  </a:lnTo>
                  <a:lnTo>
                    <a:pt x="217" y="49"/>
                  </a:lnTo>
                  <a:lnTo>
                    <a:pt x="217" y="49"/>
                  </a:lnTo>
                  <a:lnTo>
                    <a:pt x="217" y="49"/>
                  </a:lnTo>
                  <a:lnTo>
                    <a:pt x="217" y="61"/>
                  </a:lnTo>
                  <a:lnTo>
                    <a:pt x="217" y="61"/>
                  </a:lnTo>
                  <a:lnTo>
                    <a:pt x="205" y="61"/>
                  </a:lnTo>
                  <a:lnTo>
                    <a:pt x="205" y="61"/>
                  </a:lnTo>
                  <a:lnTo>
                    <a:pt x="205" y="61"/>
                  </a:lnTo>
                  <a:lnTo>
                    <a:pt x="193" y="61"/>
                  </a:lnTo>
                  <a:lnTo>
                    <a:pt x="193" y="61"/>
                  </a:lnTo>
                  <a:lnTo>
                    <a:pt x="193" y="61"/>
                  </a:lnTo>
                  <a:lnTo>
                    <a:pt x="193" y="61"/>
                  </a:lnTo>
                  <a:lnTo>
                    <a:pt x="181" y="61"/>
                  </a:lnTo>
                  <a:lnTo>
                    <a:pt x="181" y="61"/>
                  </a:lnTo>
                  <a:lnTo>
                    <a:pt x="181" y="61"/>
                  </a:lnTo>
                  <a:lnTo>
                    <a:pt x="181" y="61"/>
                  </a:lnTo>
                  <a:lnTo>
                    <a:pt x="181" y="61"/>
                  </a:lnTo>
                  <a:lnTo>
                    <a:pt x="169" y="61"/>
                  </a:lnTo>
                  <a:lnTo>
                    <a:pt x="169" y="61"/>
                  </a:lnTo>
                  <a:lnTo>
                    <a:pt x="169" y="61"/>
                  </a:lnTo>
                  <a:lnTo>
                    <a:pt x="157" y="61"/>
                  </a:lnTo>
                  <a:lnTo>
                    <a:pt x="157" y="61"/>
                  </a:lnTo>
                  <a:lnTo>
                    <a:pt x="133" y="49"/>
                  </a:lnTo>
                  <a:lnTo>
                    <a:pt x="133" y="49"/>
                  </a:lnTo>
                  <a:lnTo>
                    <a:pt x="133" y="49"/>
                  </a:lnTo>
                  <a:lnTo>
                    <a:pt x="133" y="49"/>
                  </a:lnTo>
                  <a:lnTo>
                    <a:pt x="121" y="49"/>
                  </a:lnTo>
                  <a:lnTo>
                    <a:pt x="121" y="49"/>
                  </a:lnTo>
                  <a:lnTo>
                    <a:pt x="121" y="61"/>
                  </a:lnTo>
                  <a:lnTo>
                    <a:pt x="108" y="61"/>
                  </a:lnTo>
                  <a:lnTo>
                    <a:pt x="108" y="61"/>
                  </a:lnTo>
                  <a:lnTo>
                    <a:pt x="108" y="73"/>
                  </a:lnTo>
                  <a:lnTo>
                    <a:pt x="108" y="73"/>
                  </a:lnTo>
                  <a:lnTo>
                    <a:pt x="108" y="73"/>
                  </a:lnTo>
                  <a:lnTo>
                    <a:pt x="96" y="73"/>
                  </a:lnTo>
                  <a:lnTo>
                    <a:pt x="96" y="73"/>
                  </a:lnTo>
                  <a:lnTo>
                    <a:pt x="96" y="73"/>
                  </a:lnTo>
                  <a:lnTo>
                    <a:pt x="96" y="85"/>
                  </a:lnTo>
                  <a:lnTo>
                    <a:pt x="96" y="73"/>
                  </a:lnTo>
                  <a:lnTo>
                    <a:pt x="84" y="73"/>
                  </a:lnTo>
                  <a:lnTo>
                    <a:pt x="84" y="73"/>
                  </a:lnTo>
                  <a:lnTo>
                    <a:pt x="84" y="85"/>
                  </a:lnTo>
                  <a:lnTo>
                    <a:pt x="72" y="85"/>
                  </a:lnTo>
                  <a:lnTo>
                    <a:pt x="72" y="85"/>
                  </a:lnTo>
                  <a:lnTo>
                    <a:pt x="60" y="73"/>
                  </a:lnTo>
                  <a:lnTo>
                    <a:pt x="60" y="73"/>
                  </a:lnTo>
                  <a:lnTo>
                    <a:pt x="60" y="73"/>
                  </a:lnTo>
                  <a:lnTo>
                    <a:pt x="48" y="73"/>
                  </a:lnTo>
                  <a:lnTo>
                    <a:pt x="48" y="73"/>
                  </a:lnTo>
                  <a:lnTo>
                    <a:pt x="36" y="61"/>
                  </a:lnTo>
                  <a:lnTo>
                    <a:pt x="48" y="61"/>
                  </a:lnTo>
                  <a:lnTo>
                    <a:pt x="36" y="61"/>
                  </a:lnTo>
                  <a:lnTo>
                    <a:pt x="36" y="49"/>
                  </a:lnTo>
                  <a:lnTo>
                    <a:pt x="36" y="49"/>
                  </a:lnTo>
                  <a:lnTo>
                    <a:pt x="36" y="49"/>
                  </a:lnTo>
                  <a:lnTo>
                    <a:pt x="36" y="49"/>
                  </a:lnTo>
                  <a:lnTo>
                    <a:pt x="36" y="49"/>
                  </a:lnTo>
                  <a:lnTo>
                    <a:pt x="36" y="49"/>
                  </a:lnTo>
                  <a:lnTo>
                    <a:pt x="24" y="49"/>
                  </a:lnTo>
                  <a:lnTo>
                    <a:pt x="24" y="49"/>
                  </a:lnTo>
                  <a:lnTo>
                    <a:pt x="24" y="49"/>
                  </a:lnTo>
                  <a:lnTo>
                    <a:pt x="24" y="49"/>
                  </a:lnTo>
                  <a:lnTo>
                    <a:pt x="24" y="49"/>
                  </a:lnTo>
                  <a:lnTo>
                    <a:pt x="12" y="37"/>
                  </a:lnTo>
                  <a:lnTo>
                    <a:pt x="12" y="37"/>
                  </a:lnTo>
                  <a:lnTo>
                    <a:pt x="24" y="37"/>
                  </a:lnTo>
                  <a:lnTo>
                    <a:pt x="12" y="37"/>
                  </a:lnTo>
                  <a:lnTo>
                    <a:pt x="12" y="25"/>
                  </a:lnTo>
                  <a:lnTo>
                    <a:pt x="0" y="25"/>
                  </a:lnTo>
                  <a:lnTo>
                    <a:pt x="0" y="12"/>
                  </a:lnTo>
                  <a:lnTo>
                    <a:pt x="12" y="12"/>
                  </a:lnTo>
                  <a:lnTo>
                    <a:pt x="12" y="12"/>
                  </a:lnTo>
                  <a:lnTo>
                    <a:pt x="278" y="0"/>
                  </a:lnTo>
                  <a:lnTo>
                    <a:pt x="265" y="0"/>
                  </a:lnTo>
                  <a:lnTo>
                    <a:pt x="27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3" name="Freeform 94">
              <a:extLst>
                <a:ext uri="{FF2B5EF4-FFF2-40B4-BE49-F238E27FC236}">
                  <a16:creationId xmlns:a16="http://schemas.microsoft.com/office/drawing/2014/main" id="{698B3726-197F-424B-A6E0-C9E5DD6EEC01}"/>
                </a:ext>
              </a:extLst>
            </p:cNvPr>
            <p:cNvSpPr>
              <a:spLocks/>
            </p:cNvSpPr>
            <p:nvPr/>
          </p:nvSpPr>
          <p:spPr bwMode="auto">
            <a:xfrm>
              <a:off x="7389907" y="1521864"/>
              <a:ext cx="170901" cy="158950"/>
            </a:xfrm>
            <a:custGeom>
              <a:avLst/>
              <a:gdLst/>
              <a:ahLst/>
              <a:cxnLst>
                <a:cxn ang="0">
                  <a:pos x="0" y="13"/>
                </a:cxn>
                <a:cxn ang="0">
                  <a:pos x="24" y="25"/>
                </a:cxn>
                <a:cxn ang="0">
                  <a:pos x="24" y="37"/>
                </a:cxn>
                <a:cxn ang="0">
                  <a:pos x="36" y="49"/>
                </a:cxn>
                <a:cxn ang="0">
                  <a:pos x="49" y="61"/>
                </a:cxn>
                <a:cxn ang="0">
                  <a:pos x="49" y="73"/>
                </a:cxn>
                <a:cxn ang="0">
                  <a:pos x="49" y="85"/>
                </a:cxn>
                <a:cxn ang="0">
                  <a:pos x="61" y="97"/>
                </a:cxn>
                <a:cxn ang="0">
                  <a:pos x="61" y="109"/>
                </a:cxn>
                <a:cxn ang="0">
                  <a:pos x="61" y="121"/>
                </a:cxn>
                <a:cxn ang="0">
                  <a:pos x="61" y="121"/>
                </a:cxn>
                <a:cxn ang="0">
                  <a:pos x="61" y="133"/>
                </a:cxn>
                <a:cxn ang="0">
                  <a:pos x="85" y="145"/>
                </a:cxn>
                <a:cxn ang="0">
                  <a:pos x="145" y="133"/>
                </a:cxn>
                <a:cxn ang="0">
                  <a:pos x="133" y="133"/>
                </a:cxn>
                <a:cxn ang="0">
                  <a:pos x="121" y="133"/>
                </a:cxn>
                <a:cxn ang="0">
                  <a:pos x="109" y="109"/>
                </a:cxn>
                <a:cxn ang="0">
                  <a:pos x="97" y="97"/>
                </a:cxn>
                <a:cxn ang="0">
                  <a:pos x="85" y="85"/>
                </a:cxn>
                <a:cxn ang="0">
                  <a:pos x="85" y="73"/>
                </a:cxn>
                <a:cxn ang="0">
                  <a:pos x="73" y="61"/>
                </a:cxn>
                <a:cxn ang="0">
                  <a:pos x="85" y="49"/>
                </a:cxn>
                <a:cxn ang="0">
                  <a:pos x="97" y="37"/>
                </a:cxn>
                <a:cxn ang="0">
                  <a:pos x="121" y="37"/>
                </a:cxn>
                <a:cxn ang="0">
                  <a:pos x="133" y="37"/>
                </a:cxn>
                <a:cxn ang="0">
                  <a:pos x="145" y="25"/>
                </a:cxn>
                <a:cxn ang="0">
                  <a:pos x="145" y="13"/>
                </a:cxn>
                <a:cxn ang="0">
                  <a:pos x="133" y="25"/>
                </a:cxn>
                <a:cxn ang="0">
                  <a:pos x="121" y="25"/>
                </a:cxn>
                <a:cxn ang="0">
                  <a:pos x="121" y="37"/>
                </a:cxn>
                <a:cxn ang="0">
                  <a:pos x="97" y="37"/>
                </a:cxn>
                <a:cxn ang="0">
                  <a:pos x="97" y="37"/>
                </a:cxn>
                <a:cxn ang="0">
                  <a:pos x="109" y="25"/>
                </a:cxn>
                <a:cxn ang="0">
                  <a:pos x="109" y="25"/>
                </a:cxn>
                <a:cxn ang="0">
                  <a:pos x="97" y="37"/>
                </a:cxn>
                <a:cxn ang="0">
                  <a:pos x="73" y="37"/>
                </a:cxn>
                <a:cxn ang="0">
                  <a:pos x="85" y="13"/>
                </a:cxn>
                <a:cxn ang="0">
                  <a:pos x="85" y="13"/>
                </a:cxn>
                <a:cxn ang="0">
                  <a:pos x="73" y="25"/>
                </a:cxn>
                <a:cxn ang="0">
                  <a:pos x="73" y="13"/>
                </a:cxn>
                <a:cxn ang="0">
                  <a:pos x="61" y="13"/>
                </a:cxn>
                <a:cxn ang="0">
                  <a:pos x="73" y="25"/>
                </a:cxn>
                <a:cxn ang="0">
                  <a:pos x="73" y="37"/>
                </a:cxn>
                <a:cxn ang="0">
                  <a:pos x="73" y="37"/>
                </a:cxn>
                <a:cxn ang="0">
                  <a:pos x="61" y="37"/>
                </a:cxn>
                <a:cxn ang="0">
                  <a:pos x="61" y="49"/>
                </a:cxn>
                <a:cxn ang="0">
                  <a:pos x="49" y="49"/>
                </a:cxn>
                <a:cxn ang="0">
                  <a:pos x="49" y="37"/>
                </a:cxn>
                <a:cxn ang="0">
                  <a:pos x="49" y="37"/>
                </a:cxn>
                <a:cxn ang="0">
                  <a:pos x="36" y="25"/>
                </a:cxn>
                <a:cxn ang="0">
                  <a:pos x="36" y="25"/>
                </a:cxn>
                <a:cxn ang="0">
                  <a:pos x="36" y="13"/>
                </a:cxn>
                <a:cxn ang="0">
                  <a:pos x="24" y="13"/>
                </a:cxn>
                <a:cxn ang="0">
                  <a:pos x="36" y="0"/>
                </a:cxn>
                <a:cxn ang="0">
                  <a:pos x="36" y="0"/>
                </a:cxn>
                <a:cxn ang="0">
                  <a:pos x="24" y="13"/>
                </a:cxn>
                <a:cxn ang="0">
                  <a:pos x="24" y="0"/>
                </a:cxn>
                <a:cxn ang="0">
                  <a:pos x="12" y="0"/>
                </a:cxn>
                <a:cxn ang="0">
                  <a:pos x="24" y="13"/>
                </a:cxn>
                <a:cxn ang="0">
                  <a:pos x="12" y="13"/>
                </a:cxn>
                <a:cxn ang="0">
                  <a:pos x="0" y="13"/>
                </a:cxn>
              </a:cxnLst>
              <a:rect l="0" t="0" r="r" b="b"/>
              <a:pathLst>
                <a:path w="145" h="145">
                  <a:moveTo>
                    <a:pt x="0" y="13"/>
                  </a:moveTo>
                  <a:lnTo>
                    <a:pt x="24" y="25"/>
                  </a:lnTo>
                  <a:lnTo>
                    <a:pt x="24" y="37"/>
                  </a:lnTo>
                  <a:lnTo>
                    <a:pt x="36" y="49"/>
                  </a:lnTo>
                  <a:lnTo>
                    <a:pt x="49" y="61"/>
                  </a:lnTo>
                  <a:lnTo>
                    <a:pt x="49" y="73"/>
                  </a:lnTo>
                  <a:lnTo>
                    <a:pt x="49" y="85"/>
                  </a:lnTo>
                  <a:lnTo>
                    <a:pt x="61" y="97"/>
                  </a:lnTo>
                  <a:lnTo>
                    <a:pt x="61" y="109"/>
                  </a:lnTo>
                  <a:lnTo>
                    <a:pt x="61" y="121"/>
                  </a:lnTo>
                  <a:lnTo>
                    <a:pt x="61" y="121"/>
                  </a:lnTo>
                  <a:lnTo>
                    <a:pt x="61" y="133"/>
                  </a:lnTo>
                  <a:lnTo>
                    <a:pt x="85" y="145"/>
                  </a:lnTo>
                  <a:lnTo>
                    <a:pt x="145" y="133"/>
                  </a:lnTo>
                  <a:lnTo>
                    <a:pt x="133" y="133"/>
                  </a:lnTo>
                  <a:lnTo>
                    <a:pt x="121" y="133"/>
                  </a:lnTo>
                  <a:lnTo>
                    <a:pt x="109" y="109"/>
                  </a:lnTo>
                  <a:lnTo>
                    <a:pt x="97" y="97"/>
                  </a:lnTo>
                  <a:lnTo>
                    <a:pt x="85" y="85"/>
                  </a:lnTo>
                  <a:lnTo>
                    <a:pt x="85" y="73"/>
                  </a:lnTo>
                  <a:lnTo>
                    <a:pt x="73" y="61"/>
                  </a:lnTo>
                  <a:lnTo>
                    <a:pt x="85" y="49"/>
                  </a:lnTo>
                  <a:lnTo>
                    <a:pt x="97" y="37"/>
                  </a:lnTo>
                  <a:lnTo>
                    <a:pt x="121" y="37"/>
                  </a:lnTo>
                  <a:lnTo>
                    <a:pt x="133" y="37"/>
                  </a:lnTo>
                  <a:lnTo>
                    <a:pt x="145" y="25"/>
                  </a:lnTo>
                  <a:lnTo>
                    <a:pt x="145" y="13"/>
                  </a:lnTo>
                  <a:lnTo>
                    <a:pt x="133" y="25"/>
                  </a:lnTo>
                  <a:lnTo>
                    <a:pt x="121" y="25"/>
                  </a:lnTo>
                  <a:lnTo>
                    <a:pt x="121" y="37"/>
                  </a:lnTo>
                  <a:lnTo>
                    <a:pt x="97" y="37"/>
                  </a:lnTo>
                  <a:lnTo>
                    <a:pt x="97" y="37"/>
                  </a:lnTo>
                  <a:lnTo>
                    <a:pt x="109" y="25"/>
                  </a:lnTo>
                  <a:lnTo>
                    <a:pt x="109" y="25"/>
                  </a:lnTo>
                  <a:lnTo>
                    <a:pt x="97" y="37"/>
                  </a:lnTo>
                  <a:lnTo>
                    <a:pt x="73" y="37"/>
                  </a:lnTo>
                  <a:lnTo>
                    <a:pt x="85" y="13"/>
                  </a:lnTo>
                  <a:lnTo>
                    <a:pt x="85" y="13"/>
                  </a:lnTo>
                  <a:lnTo>
                    <a:pt x="73" y="25"/>
                  </a:lnTo>
                  <a:lnTo>
                    <a:pt x="73" y="13"/>
                  </a:lnTo>
                  <a:lnTo>
                    <a:pt x="61" y="13"/>
                  </a:lnTo>
                  <a:lnTo>
                    <a:pt x="73" y="25"/>
                  </a:lnTo>
                  <a:lnTo>
                    <a:pt x="73" y="37"/>
                  </a:lnTo>
                  <a:lnTo>
                    <a:pt x="73" y="37"/>
                  </a:lnTo>
                  <a:lnTo>
                    <a:pt x="61" y="37"/>
                  </a:lnTo>
                  <a:lnTo>
                    <a:pt x="61" y="49"/>
                  </a:lnTo>
                  <a:lnTo>
                    <a:pt x="49" y="49"/>
                  </a:lnTo>
                  <a:lnTo>
                    <a:pt x="49" y="37"/>
                  </a:lnTo>
                  <a:lnTo>
                    <a:pt x="49" y="37"/>
                  </a:lnTo>
                  <a:lnTo>
                    <a:pt x="36" y="25"/>
                  </a:lnTo>
                  <a:lnTo>
                    <a:pt x="36" y="25"/>
                  </a:lnTo>
                  <a:lnTo>
                    <a:pt x="36" y="13"/>
                  </a:lnTo>
                  <a:lnTo>
                    <a:pt x="24" y="13"/>
                  </a:lnTo>
                  <a:lnTo>
                    <a:pt x="36" y="0"/>
                  </a:lnTo>
                  <a:lnTo>
                    <a:pt x="36" y="0"/>
                  </a:lnTo>
                  <a:lnTo>
                    <a:pt x="24" y="13"/>
                  </a:lnTo>
                  <a:lnTo>
                    <a:pt x="24" y="0"/>
                  </a:lnTo>
                  <a:lnTo>
                    <a:pt x="12" y="0"/>
                  </a:lnTo>
                  <a:lnTo>
                    <a:pt x="24" y="13"/>
                  </a:lnTo>
                  <a:lnTo>
                    <a:pt x="12" y="13"/>
                  </a:lnTo>
                  <a:lnTo>
                    <a:pt x="0"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4" name="Freeform 95">
              <a:extLst>
                <a:ext uri="{FF2B5EF4-FFF2-40B4-BE49-F238E27FC236}">
                  <a16:creationId xmlns:a16="http://schemas.microsoft.com/office/drawing/2014/main" id="{BD74A3C5-A8CC-DE4B-B522-009E946F7EE8}"/>
                </a:ext>
              </a:extLst>
            </p:cNvPr>
            <p:cNvSpPr>
              <a:spLocks/>
            </p:cNvSpPr>
            <p:nvPr/>
          </p:nvSpPr>
          <p:spPr bwMode="auto">
            <a:xfrm>
              <a:off x="7461588" y="1575697"/>
              <a:ext cx="43024" cy="92023"/>
            </a:xfrm>
            <a:custGeom>
              <a:avLst/>
              <a:gdLst/>
              <a:ahLst/>
              <a:cxnLst>
                <a:cxn ang="0">
                  <a:pos x="24" y="84"/>
                </a:cxn>
                <a:cxn ang="0">
                  <a:pos x="36" y="72"/>
                </a:cxn>
                <a:cxn ang="0">
                  <a:pos x="36" y="72"/>
                </a:cxn>
                <a:cxn ang="0">
                  <a:pos x="24" y="48"/>
                </a:cxn>
                <a:cxn ang="0">
                  <a:pos x="24" y="48"/>
                </a:cxn>
                <a:cxn ang="0">
                  <a:pos x="12" y="48"/>
                </a:cxn>
                <a:cxn ang="0">
                  <a:pos x="12" y="36"/>
                </a:cxn>
                <a:cxn ang="0">
                  <a:pos x="12" y="36"/>
                </a:cxn>
                <a:cxn ang="0">
                  <a:pos x="12" y="36"/>
                </a:cxn>
                <a:cxn ang="0">
                  <a:pos x="12" y="36"/>
                </a:cxn>
                <a:cxn ang="0">
                  <a:pos x="12" y="24"/>
                </a:cxn>
                <a:cxn ang="0">
                  <a:pos x="0" y="24"/>
                </a:cxn>
                <a:cxn ang="0">
                  <a:pos x="0" y="24"/>
                </a:cxn>
                <a:cxn ang="0">
                  <a:pos x="0" y="24"/>
                </a:cxn>
                <a:cxn ang="0">
                  <a:pos x="0" y="24"/>
                </a:cxn>
                <a:cxn ang="0">
                  <a:pos x="0" y="12"/>
                </a:cxn>
                <a:cxn ang="0">
                  <a:pos x="0" y="12"/>
                </a:cxn>
                <a:cxn ang="0">
                  <a:pos x="0" y="12"/>
                </a:cxn>
                <a:cxn ang="0">
                  <a:pos x="0" y="0"/>
                </a:cxn>
                <a:cxn ang="0">
                  <a:pos x="0" y="0"/>
                </a:cxn>
                <a:cxn ang="0">
                  <a:pos x="0" y="12"/>
                </a:cxn>
                <a:cxn ang="0">
                  <a:pos x="0" y="12"/>
                </a:cxn>
                <a:cxn ang="0">
                  <a:pos x="0" y="12"/>
                </a:cxn>
                <a:cxn ang="0">
                  <a:pos x="0" y="12"/>
                </a:cxn>
                <a:cxn ang="0">
                  <a:pos x="0" y="12"/>
                </a:cxn>
                <a:cxn ang="0">
                  <a:pos x="0" y="24"/>
                </a:cxn>
                <a:cxn ang="0">
                  <a:pos x="0" y="24"/>
                </a:cxn>
                <a:cxn ang="0">
                  <a:pos x="0" y="24"/>
                </a:cxn>
                <a:cxn ang="0">
                  <a:pos x="0" y="24"/>
                </a:cxn>
                <a:cxn ang="0">
                  <a:pos x="0" y="36"/>
                </a:cxn>
                <a:cxn ang="0">
                  <a:pos x="0" y="36"/>
                </a:cxn>
                <a:cxn ang="0">
                  <a:pos x="0" y="36"/>
                </a:cxn>
                <a:cxn ang="0">
                  <a:pos x="0" y="48"/>
                </a:cxn>
                <a:cxn ang="0">
                  <a:pos x="0" y="48"/>
                </a:cxn>
                <a:cxn ang="0">
                  <a:pos x="0" y="60"/>
                </a:cxn>
                <a:cxn ang="0">
                  <a:pos x="0" y="72"/>
                </a:cxn>
                <a:cxn ang="0">
                  <a:pos x="0" y="72"/>
                </a:cxn>
                <a:cxn ang="0">
                  <a:pos x="0" y="84"/>
                </a:cxn>
                <a:cxn ang="0">
                  <a:pos x="24" y="84"/>
                </a:cxn>
              </a:cxnLst>
              <a:rect l="0" t="0" r="r" b="b"/>
              <a:pathLst>
                <a:path w="36" h="84">
                  <a:moveTo>
                    <a:pt x="24" y="84"/>
                  </a:moveTo>
                  <a:lnTo>
                    <a:pt x="36" y="72"/>
                  </a:lnTo>
                  <a:lnTo>
                    <a:pt x="36" y="72"/>
                  </a:lnTo>
                  <a:lnTo>
                    <a:pt x="24" y="48"/>
                  </a:lnTo>
                  <a:lnTo>
                    <a:pt x="24" y="48"/>
                  </a:lnTo>
                  <a:lnTo>
                    <a:pt x="12" y="48"/>
                  </a:lnTo>
                  <a:lnTo>
                    <a:pt x="12" y="36"/>
                  </a:lnTo>
                  <a:lnTo>
                    <a:pt x="12" y="36"/>
                  </a:lnTo>
                  <a:lnTo>
                    <a:pt x="12" y="36"/>
                  </a:lnTo>
                  <a:lnTo>
                    <a:pt x="12" y="36"/>
                  </a:lnTo>
                  <a:lnTo>
                    <a:pt x="12" y="24"/>
                  </a:lnTo>
                  <a:lnTo>
                    <a:pt x="0" y="24"/>
                  </a:lnTo>
                  <a:lnTo>
                    <a:pt x="0" y="24"/>
                  </a:lnTo>
                  <a:lnTo>
                    <a:pt x="0" y="24"/>
                  </a:lnTo>
                  <a:lnTo>
                    <a:pt x="0" y="24"/>
                  </a:lnTo>
                  <a:lnTo>
                    <a:pt x="0" y="12"/>
                  </a:lnTo>
                  <a:lnTo>
                    <a:pt x="0" y="12"/>
                  </a:lnTo>
                  <a:lnTo>
                    <a:pt x="0" y="12"/>
                  </a:lnTo>
                  <a:lnTo>
                    <a:pt x="0" y="0"/>
                  </a:lnTo>
                  <a:lnTo>
                    <a:pt x="0" y="0"/>
                  </a:lnTo>
                  <a:lnTo>
                    <a:pt x="0" y="12"/>
                  </a:lnTo>
                  <a:lnTo>
                    <a:pt x="0" y="12"/>
                  </a:lnTo>
                  <a:lnTo>
                    <a:pt x="0" y="12"/>
                  </a:lnTo>
                  <a:lnTo>
                    <a:pt x="0" y="12"/>
                  </a:lnTo>
                  <a:lnTo>
                    <a:pt x="0" y="12"/>
                  </a:lnTo>
                  <a:lnTo>
                    <a:pt x="0" y="24"/>
                  </a:lnTo>
                  <a:lnTo>
                    <a:pt x="0" y="24"/>
                  </a:lnTo>
                  <a:lnTo>
                    <a:pt x="0" y="24"/>
                  </a:lnTo>
                  <a:lnTo>
                    <a:pt x="0" y="24"/>
                  </a:lnTo>
                  <a:lnTo>
                    <a:pt x="0" y="36"/>
                  </a:lnTo>
                  <a:lnTo>
                    <a:pt x="0" y="36"/>
                  </a:lnTo>
                  <a:lnTo>
                    <a:pt x="0" y="36"/>
                  </a:lnTo>
                  <a:lnTo>
                    <a:pt x="0" y="48"/>
                  </a:lnTo>
                  <a:lnTo>
                    <a:pt x="0" y="48"/>
                  </a:lnTo>
                  <a:lnTo>
                    <a:pt x="0" y="60"/>
                  </a:lnTo>
                  <a:lnTo>
                    <a:pt x="0" y="72"/>
                  </a:lnTo>
                  <a:lnTo>
                    <a:pt x="0" y="72"/>
                  </a:lnTo>
                  <a:lnTo>
                    <a:pt x="0" y="84"/>
                  </a:lnTo>
                  <a:lnTo>
                    <a:pt x="24" y="8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5" name="Freeform 96">
              <a:extLst>
                <a:ext uri="{FF2B5EF4-FFF2-40B4-BE49-F238E27FC236}">
                  <a16:creationId xmlns:a16="http://schemas.microsoft.com/office/drawing/2014/main" id="{906AA1E2-7DEB-0548-883C-6F26BDC0921F}"/>
                </a:ext>
              </a:extLst>
            </p:cNvPr>
            <p:cNvSpPr>
              <a:spLocks/>
            </p:cNvSpPr>
            <p:nvPr/>
          </p:nvSpPr>
          <p:spPr bwMode="auto">
            <a:xfrm>
              <a:off x="7306223" y="1469279"/>
              <a:ext cx="326266" cy="81268"/>
            </a:xfrm>
            <a:custGeom>
              <a:avLst/>
              <a:gdLst/>
              <a:ahLst/>
              <a:cxnLst>
                <a:cxn ang="0">
                  <a:pos x="265" y="24"/>
                </a:cxn>
                <a:cxn ang="0">
                  <a:pos x="241" y="24"/>
                </a:cxn>
                <a:cxn ang="0">
                  <a:pos x="229" y="24"/>
                </a:cxn>
                <a:cxn ang="0">
                  <a:pos x="217" y="24"/>
                </a:cxn>
                <a:cxn ang="0">
                  <a:pos x="205" y="24"/>
                </a:cxn>
                <a:cxn ang="0">
                  <a:pos x="205" y="24"/>
                </a:cxn>
                <a:cxn ang="0">
                  <a:pos x="181" y="12"/>
                </a:cxn>
                <a:cxn ang="0">
                  <a:pos x="169" y="12"/>
                </a:cxn>
                <a:cxn ang="0">
                  <a:pos x="145" y="12"/>
                </a:cxn>
                <a:cxn ang="0">
                  <a:pos x="133" y="0"/>
                </a:cxn>
                <a:cxn ang="0">
                  <a:pos x="121" y="0"/>
                </a:cxn>
                <a:cxn ang="0">
                  <a:pos x="108" y="12"/>
                </a:cxn>
                <a:cxn ang="0">
                  <a:pos x="84" y="12"/>
                </a:cxn>
                <a:cxn ang="0">
                  <a:pos x="60" y="12"/>
                </a:cxn>
                <a:cxn ang="0">
                  <a:pos x="60" y="24"/>
                </a:cxn>
                <a:cxn ang="0">
                  <a:pos x="24" y="12"/>
                </a:cxn>
                <a:cxn ang="0">
                  <a:pos x="24" y="24"/>
                </a:cxn>
                <a:cxn ang="0">
                  <a:pos x="24" y="24"/>
                </a:cxn>
                <a:cxn ang="0">
                  <a:pos x="36" y="36"/>
                </a:cxn>
                <a:cxn ang="0">
                  <a:pos x="36" y="36"/>
                </a:cxn>
                <a:cxn ang="0">
                  <a:pos x="12" y="24"/>
                </a:cxn>
                <a:cxn ang="0">
                  <a:pos x="12" y="36"/>
                </a:cxn>
                <a:cxn ang="0">
                  <a:pos x="12" y="36"/>
                </a:cxn>
                <a:cxn ang="0">
                  <a:pos x="0" y="48"/>
                </a:cxn>
                <a:cxn ang="0">
                  <a:pos x="12" y="61"/>
                </a:cxn>
                <a:cxn ang="0">
                  <a:pos x="36" y="61"/>
                </a:cxn>
                <a:cxn ang="0">
                  <a:pos x="48" y="61"/>
                </a:cxn>
                <a:cxn ang="0">
                  <a:pos x="60" y="73"/>
                </a:cxn>
                <a:cxn ang="0">
                  <a:pos x="72" y="73"/>
                </a:cxn>
                <a:cxn ang="0">
                  <a:pos x="84" y="48"/>
                </a:cxn>
                <a:cxn ang="0">
                  <a:pos x="145" y="61"/>
                </a:cxn>
                <a:cxn ang="0">
                  <a:pos x="265" y="36"/>
                </a:cxn>
                <a:cxn ang="0">
                  <a:pos x="278" y="36"/>
                </a:cxn>
                <a:cxn ang="0">
                  <a:pos x="265" y="24"/>
                </a:cxn>
              </a:cxnLst>
              <a:rect l="0" t="0" r="r" b="b"/>
              <a:pathLst>
                <a:path w="278" h="73">
                  <a:moveTo>
                    <a:pt x="265" y="24"/>
                  </a:moveTo>
                  <a:lnTo>
                    <a:pt x="265" y="24"/>
                  </a:lnTo>
                  <a:lnTo>
                    <a:pt x="241" y="36"/>
                  </a:lnTo>
                  <a:lnTo>
                    <a:pt x="241" y="24"/>
                  </a:lnTo>
                  <a:lnTo>
                    <a:pt x="241" y="24"/>
                  </a:lnTo>
                  <a:lnTo>
                    <a:pt x="229" y="24"/>
                  </a:lnTo>
                  <a:lnTo>
                    <a:pt x="229" y="36"/>
                  </a:lnTo>
                  <a:lnTo>
                    <a:pt x="217" y="24"/>
                  </a:lnTo>
                  <a:lnTo>
                    <a:pt x="217" y="24"/>
                  </a:lnTo>
                  <a:lnTo>
                    <a:pt x="205" y="24"/>
                  </a:lnTo>
                  <a:lnTo>
                    <a:pt x="205" y="24"/>
                  </a:lnTo>
                  <a:lnTo>
                    <a:pt x="205" y="24"/>
                  </a:lnTo>
                  <a:lnTo>
                    <a:pt x="193" y="36"/>
                  </a:lnTo>
                  <a:lnTo>
                    <a:pt x="181" y="12"/>
                  </a:lnTo>
                  <a:lnTo>
                    <a:pt x="169" y="12"/>
                  </a:lnTo>
                  <a:lnTo>
                    <a:pt x="169" y="12"/>
                  </a:lnTo>
                  <a:lnTo>
                    <a:pt x="157" y="12"/>
                  </a:lnTo>
                  <a:lnTo>
                    <a:pt x="145" y="12"/>
                  </a:lnTo>
                  <a:lnTo>
                    <a:pt x="133" y="12"/>
                  </a:lnTo>
                  <a:lnTo>
                    <a:pt x="133" y="0"/>
                  </a:lnTo>
                  <a:lnTo>
                    <a:pt x="121" y="0"/>
                  </a:lnTo>
                  <a:lnTo>
                    <a:pt x="121" y="0"/>
                  </a:lnTo>
                  <a:lnTo>
                    <a:pt x="108" y="12"/>
                  </a:lnTo>
                  <a:lnTo>
                    <a:pt x="108" y="12"/>
                  </a:lnTo>
                  <a:lnTo>
                    <a:pt x="96" y="0"/>
                  </a:lnTo>
                  <a:lnTo>
                    <a:pt x="84" y="12"/>
                  </a:lnTo>
                  <a:lnTo>
                    <a:pt x="72" y="12"/>
                  </a:lnTo>
                  <a:lnTo>
                    <a:pt x="60" y="12"/>
                  </a:lnTo>
                  <a:lnTo>
                    <a:pt x="60" y="12"/>
                  </a:lnTo>
                  <a:lnTo>
                    <a:pt x="60" y="24"/>
                  </a:lnTo>
                  <a:lnTo>
                    <a:pt x="36" y="24"/>
                  </a:lnTo>
                  <a:lnTo>
                    <a:pt x="24" y="12"/>
                  </a:lnTo>
                  <a:lnTo>
                    <a:pt x="24" y="12"/>
                  </a:lnTo>
                  <a:lnTo>
                    <a:pt x="24" y="24"/>
                  </a:lnTo>
                  <a:lnTo>
                    <a:pt x="24" y="24"/>
                  </a:lnTo>
                  <a:lnTo>
                    <a:pt x="24" y="24"/>
                  </a:lnTo>
                  <a:lnTo>
                    <a:pt x="36" y="24"/>
                  </a:lnTo>
                  <a:lnTo>
                    <a:pt x="36" y="36"/>
                  </a:lnTo>
                  <a:lnTo>
                    <a:pt x="48" y="36"/>
                  </a:lnTo>
                  <a:lnTo>
                    <a:pt x="36" y="36"/>
                  </a:lnTo>
                  <a:lnTo>
                    <a:pt x="24" y="24"/>
                  </a:lnTo>
                  <a:lnTo>
                    <a:pt x="12" y="24"/>
                  </a:lnTo>
                  <a:lnTo>
                    <a:pt x="12" y="24"/>
                  </a:lnTo>
                  <a:lnTo>
                    <a:pt x="12" y="36"/>
                  </a:lnTo>
                  <a:lnTo>
                    <a:pt x="12" y="36"/>
                  </a:lnTo>
                  <a:lnTo>
                    <a:pt x="12" y="36"/>
                  </a:lnTo>
                  <a:lnTo>
                    <a:pt x="12" y="48"/>
                  </a:lnTo>
                  <a:lnTo>
                    <a:pt x="0" y="48"/>
                  </a:lnTo>
                  <a:lnTo>
                    <a:pt x="12" y="61"/>
                  </a:lnTo>
                  <a:lnTo>
                    <a:pt x="12" y="61"/>
                  </a:lnTo>
                  <a:lnTo>
                    <a:pt x="24" y="61"/>
                  </a:lnTo>
                  <a:lnTo>
                    <a:pt x="36" y="61"/>
                  </a:lnTo>
                  <a:lnTo>
                    <a:pt x="36" y="73"/>
                  </a:lnTo>
                  <a:lnTo>
                    <a:pt x="48" y="61"/>
                  </a:lnTo>
                  <a:lnTo>
                    <a:pt x="48" y="73"/>
                  </a:lnTo>
                  <a:lnTo>
                    <a:pt x="60" y="73"/>
                  </a:lnTo>
                  <a:lnTo>
                    <a:pt x="60" y="73"/>
                  </a:lnTo>
                  <a:lnTo>
                    <a:pt x="72" y="73"/>
                  </a:lnTo>
                  <a:lnTo>
                    <a:pt x="72" y="61"/>
                  </a:lnTo>
                  <a:lnTo>
                    <a:pt x="84" y="48"/>
                  </a:lnTo>
                  <a:lnTo>
                    <a:pt x="145" y="48"/>
                  </a:lnTo>
                  <a:lnTo>
                    <a:pt x="145" y="61"/>
                  </a:lnTo>
                  <a:lnTo>
                    <a:pt x="265" y="48"/>
                  </a:lnTo>
                  <a:lnTo>
                    <a:pt x="265" y="36"/>
                  </a:lnTo>
                  <a:lnTo>
                    <a:pt x="278" y="36"/>
                  </a:lnTo>
                  <a:lnTo>
                    <a:pt x="278" y="36"/>
                  </a:lnTo>
                  <a:lnTo>
                    <a:pt x="278" y="24"/>
                  </a:lnTo>
                  <a:lnTo>
                    <a:pt x="265" y="24"/>
                  </a:lnTo>
                  <a:lnTo>
                    <a:pt x="265"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6" name="Freeform 97">
              <a:extLst>
                <a:ext uri="{FF2B5EF4-FFF2-40B4-BE49-F238E27FC236}">
                  <a16:creationId xmlns:a16="http://schemas.microsoft.com/office/drawing/2014/main" id="{0A65C3E8-D9CF-8C48-9FB5-EFDC418612CF}"/>
                </a:ext>
              </a:extLst>
            </p:cNvPr>
            <p:cNvSpPr>
              <a:spLocks/>
            </p:cNvSpPr>
            <p:nvPr/>
          </p:nvSpPr>
          <p:spPr bwMode="auto">
            <a:xfrm>
              <a:off x="7334911" y="1482478"/>
              <a:ext cx="297583" cy="74097"/>
            </a:xfrm>
            <a:custGeom>
              <a:avLst/>
              <a:gdLst/>
              <a:ahLst/>
              <a:cxnLst>
                <a:cxn ang="0">
                  <a:pos x="254" y="24"/>
                </a:cxn>
                <a:cxn ang="0">
                  <a:pos x="254" y="36"/>
                </a:cxn>
                <a:cxn ang="0">
                  <a:pos x="241" y="36"/>
                </a:cxn>
                <a:cxn ang="0">
                  <a:pos x="229" y="49"/>
                </a:cxn>
                <a:cxn ang="0">
                  <a:pos x="229" y="49"/>
                </a:cxn>
                <a:cxn ang="0">
                  <a:pos x="205" y="49"/>
                </a:cxn>
                <a:cxn ang="0">
                  <a:pos x="193" y="49"/>
                </a:cxn>
                <a:cxn ang="0">
                  <a:pos x="169" y="61"/>
                </a:cxn>
                <a:cxn ang="0">
                  <a:pos x="157" y="49"/>
                </a:cxn>
                <a:cxn ang="0">
                  <a:pos x="133" y="49"/>
                </a:cxn>
                <a:cxn ang="0">
                  <a:pos x="109" y="49"/>
                </a:cxn>
                <a:cxn ang="0">
                  <a:pos x="97" y="49"/>
                </a:cxn>
                <a:cxn ang="0">
                  <a:pos x="84" y="49"/>
                </a:cxn>
                <a:cxn ang="0">
                  <a:pos x="84" y="36"/>
                </a:cxn>
                <a:cxn ang="0">
                  <a:pos x="48" y="36"/>
                </a:cxn>
                <a:cxn ang="0">
                  <a:pos x="48" y="49"/>
                </a:cxn>
                <a:cxn ang="0">
                  <a:pos x="36" y="61"/>
                </a:cxn>
                <a:cxn ang="0">
                  <a:pos x="24" y="61"/>
                </a:cxn>
                <a:cxn ang="0">
                  <a:pos x="24" y="49"/>
                </a:cxn>
                <a:cxn ang="0">
                  <a:pos x="36" y="49"/>
                </a:cxn>
                <a:cxn ang="0">
                  <a:pos x="36" y="36"/>
                </a:cxn>
                <a:cxn ang="0">
                  <a:pos x="48" y="36"/>
                </a:cxn>
                <a:cxn ang="0">
                  <a:pos x="48" y="24"/>
                </a:cxn>
                <a:cxn ang="0">
                  <a:pos x="24" y="24"/>
                </a:cxn>
                <a:cxn ang="0">
                  <a:pos x="12" y="36"/>
                </a:cxn>
                <a:cxn ang="0">
                  <a:pos x="0" y="24"/>
                </a:cxn>
                <a:cxn ang="0">
                  <a:pos x="0" y="24"/>
                </a:cxn>
                <a:cxn ang="0">
                  <a:pos x="12" y="24"/>
                </a:cxn>
                <a:cxn ang="0">
                  <a:pos x="24" y="12"/>
                </a:cxn>
                <a:cxn ang="0">
                  <a:pos x="36" y="24"/>
                </a:cxn>
                <a:cxn ang="0">
                  <a:pos x="48" y="12"/>
                </a:cxn>
                <a:cxn ang="0">
                  <a:pos x="60" y="12"/>
                </a:cxn>
                <a:cxn ang="0">
                  <a:pos x="72" y="12"/>
                </a:cxn>
                <a:cxn ang="0">
                  <a:pos x="72" y="12"/>
                </a:cxn>
                <a:cxn ang="0">
                  <a:pos x="72" y="12"/>
                </a:cxn>
                <a:cxn ang="0">
                  <a:pos x="72" y="24"/>
                </a:cxn>
                <a:cxn ang="0">
                  <a:pos x="84" y="24"/>
                </a:cxn>
                <a:cxn ang="0">
                  <a:pos x="97" y="36"/>
                </a:cxn>
                <a:cxn ang="0">
                  <a:pos x="121" y="36"/>
                </a:cxn>
                <a:cxn ang="0">
                  <a:pos x="121" y="24"/>
                </a:cxn>
                <a:cxn ang="0">
                  <a:pos x="121" y="12"/>
                </a:cxn>
                <a:cxn ang="0">
                  <a:pos x="109" y="12"/>
                </a:cxn>
                <a:cxn ang="0">
                  <a:pos x="109" y="12"/>
                </a:cxn>
                <a:cxn ang="0">
                  <a:pos x="109" y="0"/>
                </a:cxn>
                <a:cxn ang="0">
                  <a:pos x="121" y="12"/>
                </a:cxn>
                <a:cxn ang="0">
                  <a:pos x="133" y="12"/>
                </a:cxn>
                <a:cxn ang="0">
                  <a:pos x="145" y="12"/>
                </a:cxn>
                <a:cxn ang="0">
                  <a:pos x="145" y="24"/>
                </a:cxn>
                <a:cxn ang="0">
                  <a:pos x="145" y="24"/>
                </a:cxn>
                <a:cxn ang="0">
                  <a:pos x="121" y="36"/>
                </a:cxn>
                <a:cxn ang="0">
                  <a:pos x="133" y="36"/>
                </a:cxn>
                <a:cxn ang="0">
                  <a:pos x="145" y="36"/>
                </a:cxn>
                <a:cxn ang="0">
                  <a:pos x="157" y="36"/>
                </a:cxn>
                <a:cxn ang="0">
                  <a:pos x="169" y="36"/>
                </a:cxn>
                <a:cxn ang="0">
                  <a:pos x="169" y="36"/>
                </a:cxn>
                <a:cxn ang="0">
                  <a:pos x="181" y="24"/>
                </a:cxn>
                <a:cxn ang="0">
                  <a:pos x="181" y="24"/>
                </a:cxn>
                <a:cxn ang="0">
                  <a:pos x="217" y="36"/>
                </a:cxn>
                <a:cxn ang="0">
                  <a:pos x="217" y="36"/>
                </a:cxn>
                <a:cxn ang="0">
                  <a:pos x="229" y="36"/>
                </a:cxn>
                <a:cxn ang="0">
                  <a:pos x="241" y="24"/>
                </a:cxn>
                <a:cxn ang="0">
                  <a:pos x="241" y="24"/>
                </a:cxn>
              </a:cxnLst>
              <a:rect l="0" t="0" r="r" b="b"/>
              <a:pathLst>
                <a:path w="254" h="61">
                  <a:moveTo>
                    <a:pt x="241" y="24"/>
                  </a:moveTo>
                  <a:lnTo>
                    <a:pt x="254" y="24"/>
                  </a:lnTo>
                  <a:lnTo>
                    <a:pt x="254" y="36"/>
                  </a:lnTo>
                  <a:lnTo>
                    <a:pt x="254" y="36"/>
                  </a:lnTo>
                  <a:lnTo>
                    <a:pt x="241" y="36"/>
                  </a:lnTo>
                  <a:lnTo>
                    <a:pt x="241" y="36"/>
                  </a:lnTo>
                  <a:lnTo>
                    <a:pt x="241" y="49"/>
                  </a:lnTo>
                  <a:lnTo>
                    <a:pt x="229" y="49"/>
                  </a:lnTo>
                  <a:lnTo>
                    <a:pt x="229" y="49"/>
                  </a:lnTo>
                  <a:lnTo>
                    <a:pt x="229" y="49"/>
                  </a:lnTo>
                  <a:lnTo>
                    <a:pt x="217" y="49"/>
                  </a:lnTo>
                  <a:lnTo>
                    <a:pt x="205" y="49"/>
                  </a:lnTo>
                  <a:lnTo>
                    <a:pt x="205" y="49"/>
                  </a:lnTo>
                  <a:lnTo>
                    <a:pt x="193" y="49"/>
                  </a:lnTo>
                  <a:lnTo>
                    <a:pt x="181" y="61"/>
                  </a:lnTo>
                  <a:lnTo>
                    <a:pt x="169" y="61"/>
                  </a:lnTo>
                  <a:lnTo>
                    <a:pt x="169" y="61"/>
                  </a:lnTo>
                  <a:lnTo>
                    <a:pt x="157" y="49"/>
                  </a:lnTo>
                  <a:lnTo>
                    <a:pt x="133" y="49"/>
                  </a:lnTo>
                  <a:lnTo>
                    <a:pt x="133" y="49"/>
                  </a:lnTo>
                  <a:lnTo>
                    <a:pt x="121" y="49"/>
                  </a:lnTo>
                  <a:lnTo>
                    <a:pt x="109" y="49"/>
                  </a:lnTo>
                  <a:lnTo>
                    <a:pt x="109" y="49"/>
                  </a:lnTo>
                  <a:lnTo>
                    <a:pt x="97" y="49"/>
                  </a:lnTo>
                  <a:lnTo>
                    <a:pt x="97" y="49"/>
                  </a:lnTo>
                  <a:lnTo>
                    <a:pt x="84" y="49"/>
                  </a:lnTo>
                  <a:lnTo>
                    <a:pt x="84" y="49"/>
                  </a:lnTo>
                  <a:lnTo>
                    <a:pt x="84" y="36"/>
                  </a:lnTo>
                  <a:lnTo>
                    <a:pt x="72" y="36"/>
                  </a:lnTo>
                  <a:lnTo>
                    <a:pt x="48" y="36"/>
                  </a:lnTo>
                  <a:lnTo>
                    <a:pt x="48" y="49"/>
                  </a:lnTo>
                  <a:lnTo>
                    <a:pt x="48" y="49"/>
                  </a:lnTo>
                  <a:lnTo>
                    <a:pt x="36" y="61"/>
                  </a:lnTo>
                  <a:lnTo>
                    <a:pt x="36" y="61"/>
                  </a:lnTo>
                  <a:lnTo>
                    <a:pt x="24" y="61"/>
                  </a:lnTo>
                  <a:lnTo>
                    <a:pt x="24" y="61"/>
                  </a:lnTo>
                  <a:lnTo>
                    <a:pt x="24" y="49"/>
                  </a:lnTo>
                  <a:lnTo>
                    <a:pt x="24" y="49"/>
                  </a:lnTo>
                  <a:lnTo>
                    <a:pt x="36" y="49"/>
                  </a:lnTo>
                  <a:lnTo>
                    <a:pt x="36" y="49"/>
                  </a:lnTo>
                  <a:lnTo>
                    <a:pt x="36" y="49"/>
                  </a:lnTo>
                  <a:lnTo>
                    <a:pt x="36" y="36"/>
                  </a:lnTo>
                  <a:lnTo>
                    <a:pt x="48" y="36"/>
                  </a:lnTo>
                  <a:lnTo>
                    <a:pt x="48" y="36"/>
                  </a:lnTo>
                  <a:lnTo>
                    <a:pt x="48" y="24"/>
                  </a:lnTo>
                  <a:lnTo>
                    <a:pt x="48" y="24"/>
                  </a:lnTo>
                  <a:lnTo>
                    <a:pt x="36" y="24"/>
                  </a:lnTo>
                  <a:lnTo>
                    <a:pt x="24" y="24"/>
                  </a:lnTo>
                  <a:lnTo>
                    <a:pt x="24" y="24"/>
                  </a:lnTo>
                  <a:lnTo>
                    <a:pt x="12" y="36"/>
                  </a:lnTo>
                  <a:lnTo>
                    <a:pt x="12" y="36"/>
                  </a:lnTo>
                  <a:lnTo>
                    <a:pt x="0" y="24"/>
                  </a:lnTo>
                  <a:lnTo>
                    <a:pt x="0" y="24"/>
                  </a:lnTo>
                  <a:lnTo>
                    <a:pt x="0" y="24"/>
                  </a:lnTo>
                  <a:lnTo>
                    <a:pt x="12" y="24"/>
                  </a:lnTo>
                  <a:lnTo>
                    <a:pt x="12" y="24"/>
                  </a:lnTo>
                  <a:lnTo>
                    <a:pt x="12" y="12"/>
                  </a:lnTo>
                  <a:lnTo>
                    <a:pt x="24" y="12"/>
                  </a:lnTo>
                  <a:lnTo>
                    <a:pt x="24" y="12"/>
                  </a:lnTo>
                  <a:lnTo>
                    <a:pt x="36" y="24"/>
                  </a:lnTo>
                  <a:lnTo>
                    <a:pt x="48" y="24"/>
                  </a:lnTo>
                  <a:lnTo>
                    <a:pt x="48" y="12"/>
                  </a:lnTo>
                  <a:lnTo>
                    <a:pt x="60" y="12"/>
                  </a:lnTo>
                  <a:lnTo>
                    <a:pt x="60" y="12"/>
                  </a:lnTo>
                  <a:lnTo>
                    <a:pt x="60" y="12"/>
                  </a:lnTo>
                  <a:lnTo>
                    <a:pt x="72" y="12"/>
                  </a:lnTo>
                  <a:lnTo>
                    <a:pt x="72" y="12"/>
                  </a:lnTo>
                  <a:lnTo>
                    <a:pt x="72" y="12"/>
                  </a:lnTo>
                  <a:lnTo>
                    <a:pt x="84" y="12"/>
                  </a:lnTo>
                  <a:lnTo>
                    <a:pt x="72" y="12"/>
                  </a:lnTo>
                  <a:lnTo>
                    <a:pt x="72" y="24"/>
                  </a:lnTo>
                  <a:lnTo>
                    <a:pt x="72" y="24"/>
                  </a:lnTo>
                  <a:lnTo>
                    <a:pt x="72" y="24"/>
                  </a:lnTo>
                  <a:lnTo>
                    <a:pt x="84" y="24"/>
                  </a:lnTo>
                  <a:lnTo>
                    <a:pt x="84" y="36"/>
                  </a:lnTo>
                  <a:lnTo>
                    <a:pt x="97" y="36"/>
                  </a:lnTo>
                  <a:lnTo>
                    <a:pt x="109" y="36"/>
                  </a:lnTo>
                  <a:lnTo>
                    <a:pt x="121" y="36"/>
                  </a:lnTo>
                  <a:lnTo>
                    <a:pt x="121" y="24"/>
                  </a:lnTo>
                  <a:lnTo>
                    <a:pt x="121" y="24"/>
                  </a:lnTo>
                  <a:lnTo>
                    <a:pt x="121" y="24"/>
                  </a:lnTo>
                  <a:lnTo>
                    <a:pt x="121" y="12"/>
                  </a:lnTo>
                  <a:lnTo>
                    <a:pt x="109" y="12"/>
                  </a:lnTo>
                  <a:lnTo>
                    <a:pt x="109" y="12"/>
                  </a:lnTo>
                  <a:lnTo>
                    <a:pt x="109" y="12"/>
                  </a:lnTo>
                  <a:lnTo>
                    <a:pt x="109" y="12"/>
                  </a:lnTo>
                  <a:lnTo>
                    <a:pt x="109" y="0"/>
                  </a:lnTo>
                  <a:lnTo>
                    <a:pt x="109" y="0"/>
                  </a:lnTo>
                  <a:lnTo>
                    <a:pt x="109" y="12"/>
                  </a:lnTo>
                  <a:lnTo>
                    <a:pt x="121" y="12"/>
                  </a:lnTo>
                  <a:lnTo>
                    <a:pt x="121" y="12"/>
                  </a:lnTo>
                  <a:lnTo>
                    <a:pt x="133" y="12"/>
                  </a:lnTo>
                  <a:lnTo>
                    <a:pt x="145" y="12"/>
                  </a:lnTo>
                  <a:lnTo>
                    <a:pt x="145" y="12"/>
                  </a:lnTo>
                  <a:lnTo>
                    <a:pt x="157" y="12"/>
                  </a:lnTo>
                  <a:lnTo>
                    <a:pt x="145" y="24"/>
                  </a:lnTo>
                  <a:lnTo>
                    <a:pt x="145" y="24"/>
                  </a:lnTo>
                  <a:lnTo>
                    <a:pt x="145" y="24"/>
                  </a:lnTo>
                  <a:lnTo>
                    <a:pt x="133" y="24"/>
                  </a:lnTo>
                  <a:lnTo>
                    <a:pt x="121" y="36"/>
                  </a:lnTo>
                  <a:lnTo>
                    <a:pt x="133" y="36"/>
                  </a:lnTo>
                  <a:lnTo>
                    <a:pt x="133" y="36"/>
                  </a:lnTo>
                  <a:lnTo>
                    <a:pt x="145" y="36"/>
                  </a:lnTo>
                  <a:lnTo>
                    <a:pt x="145" y="36"/>
                  </a:lnTo>
                  <a:lnTo>
                    <a:pt x="157" y="36"/>
                  </a:lnTo>
                  <a:lnTo>
                    <a:pt x="157" y="36"/>
                  </a:lnTo>
                  <a:lnTo>
                    <a:pt x="157" y="36"/>
                  </a:lnTo>
                  <a:lnTo>
                    <a:pt x="169" y="36"/>
                  </a:lnTo>
                  <a:lnTo>
                    <a:pt x="181" y="36"/>
                  </a:lnTo>
                  <a:lnTo>
                    <a:pt x="169" y="36"/>
                  </a:lnTo>
                  <a:lnTo>
                    <a:pt x="169" y="24"/>
                  </a:lnTo>
                  <a:lnTo>
                    <a:pt x="181" y="24"/>
                  </a:lnTo>
                  <a:lnTo>
                    <a:pt x="181" y="24"/>
                  </a:lnTo>
                  <a:lnTo>
                    <a:pt x="181" y="24"/>
                  </a:lnTo>
                  <a:lnTo>
                    <a:pt x="193" y="36"/>
                  </a:lnTo>
                  <a:lnTo>
                    <a:pt x="217" y="36"/>
                  </a:lnTo>
                  <a:lnTo>
                    <a:pt x="217" y="36"/>
                  </a:lnTo>
                  <a:lnTo>
                    <a:pt x="217" y="36"/>
                  </a:lnTo>
                  <a:lnTo>
                    <a:pt x="217" y="24"/>
                  </a:lnTo>
                  <a:lnTo>
                    <a:pt x="229" y="36"/>
                  </a:lnTo>
                  <a:lnTo>
                    <a:pt x="229" y="36"/>
                  </a:lnTo>
                  <a:lnTo>
                    <a:pt x="241" y="24"/>
                  </a:lnTo>
                  <a:lnTo>
                    <a:pt x="241" y="24"/>
                  </a:lnTo>
                  <a:lnTo>
                    <a:pt x="24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7" name="Freeform 98">
              <a:extLst>
                <a:ext uri="{FF2B5EF4-FFF2-40B4-BE49-F238E27FC236}">
                  <a16:creationId xmlns:a16="http://schemas.microsoft.com/office/drawing/2014/main" id="{AAC25BD3-6932-C245-BC39-2905F8DCBB55}"/>
                </a:ext>
              </a:extLst>
            </p:cNvPr>
            <p:cNvSpPr>
              <a:spLocks/>
            </p:cNvSpPr>
            <p:nvPr/>
          </p:nvSpPr>
          <p:spPr bwMode="auto">
            <a:xfrm>
              <a:off x="7414979" y="1509913"/>
              <a:ext cx="32268" cy="1195"/>
            </a:xfrm>
            <a:custGeom>
              <a:avLst/>
              <a:gdLst/>
              <a:ahLst/>
              <a:cxnLst>
                <a:cxn ang="0">
                  <a:pos x="13" y="0"/>
                </a:cxn>
                <a:cxn ang="0">
                  <a:pos x="0" y="0"/>
                </a:cxn>
                <a:cxn ang="0">
                  <a:pos x="0" y="0"/>
                </a:cxn>
                <a:cxn ang="0">
                  <a:pos x="0" y="0"/>
                </a:cxn>
                <a:cxn ang="0">
                  <a:pos x="0" y="0"/>
                </a:cxn>
                <a:cxn ang="0">
                  <a:pos x="0" y="0"/>
                </a:cxn>
                <a:cxn ang="0">
                  <a:pos x="0" y="0"/>
                </a:cxn>
                <a:cxn ang="0">
                  <a:pos x="0" y="0"/>
                </a:cxn>
                <a:cxn ang="0">
                  <a:pos x="0" y="0"/>
                </a:cxn>
                <a:cxn ang="0">
                  <a:pos x="0" y="0"/>
                </a:cxn>
                <a:cxn ang="0">
                  <a:pos x="13" y="0"/>
                </a:cxn>
                <a:cxn ang="0">
                  <a:pos x="13" y="0"/>
                </a:cxn>
                <a:cxn ang="0">
                  <a:pos x="13" y="0"/>
                </a:cxn>
                <a:cxn ang="0">
                  <a:pos x="13" y="0"/>
                </a:cxn>
                <a:cxn ang="0">
                  <a:pos x="13" y="0"/>
                </a:cxn>
                <a:cxn ang="0">
                  <a:pos x="13" y="0"/>
                </a:cxn>
                <a:cxn ang="0">
                  <a:pos x="13" y="0"/>
                </a:cxn>
              </a:cxnLst>
              <a:rect l="0" t="0" r="r" b="b"/>
              <a:pathLst>
                <a:path w="13">
                  <a:moveTo>
                    <a:pt x="13" y="0"/>
                  </a:moveTo>
                  <a:lnTo>
                    <a:pt x="0" y="0"/>
                  </a:lnTo>
                  <a:lnTo>
                    <a:pt x="0" y="0"/>
                  </a:lnTo>
                  <a:lnTo>
                    <a:pt x="0" y="0"/>
                  </a:lnTo>
                  <a:lnTo>
                    <a:pt x="0" y="0"/>
                  </a:lnTo>
                  <a:lnTo>
                    <a:pt x="0" y="0"/>
                  </a:lnTo>
                  <a:lnTo>
                    <a:pt x="0" y="0"/>
                  </a:lnTo>
                  <a:lnTo>
                    <a:pt x="0" y="0"/>
                  </a:lnTo>
                  <a:lnTo>
                    <a:pt x="0" y="0"/>
                  </a:lnTo>
                  <a:lnTo>
                    <a:pt x="0" y="0"/>
                  </a:lnTo>
                  <a:lnTo>
                    <a:pt x="13" y="0"/>
                  </a:lnTo>
                  <a:lnTo>
                    <a:pt x="13" y="0"/>
                  </a:lnTo>
                  <a:lnTo>
                    <a:pt x="13" y="0"/>
                  </a:lnTo>
                  <a:lnTo>
                    <a:pt x="13" y="0"/>
                  </a:lnTo>
                  <a:lnTo>
                    <a:pt x="13" y="0"/>
                  </a:lnTo>
                  <a:lnTo>
                    <a:pt x="13" y="0"/>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8" name="Freeform 99">
              <a:extLst>
                <a:ext uri="{FF2B5EF4-FFF2-40B4-BE49-F238E27FC236}">
                  <a16:creationId xmlns:a16="http://schemas.microsoft.com/office/drawing/2014/main" id="{91E98402-76AC-8747-883E-16E161EE1380}"/>
                </a:ext>
              </a:extLst>
            </p:cNvPr>
            <p:cNvSpPr>
              <a:spLocks/>
            </p:cNvSpPr>
            <p:nvPr/>
          </p:nvSpPr>
          <p:spPr bwMode="auto">
            <a:xfrm>
              <a:off x="5811140" y="1202796"/>
              <a:ext cx="953699" cy="230656"/>
            </a:xfrm>
            <a:custGeom>
              <a:avLst/>
              <a:gdLst/>
              <a:ahLst/>
              <a:cxnLst>
                <a:cxn ang="0">
                  <a:pos x="12" y="182"/>
                </a:cxn>
                <a:cxn ang="0">
                  <a:pos x="0" y="145"/>
                </a:cxn>
                <a:cxn ang="0">
                  <a:pos x="12" y="121"/>
                </a:cxn>
                <a:cxn ang="0">
                  <a:pos x="24" y="109"/>
                </a:cxn>
                <a:cxn ang="0">
                  <a:pos x="24" y="109"/>
                </a:cxn>
                <a:cxn ang="0">
                  <a:pos x="72" y="97"/>
                </a:cxn>
                <a:cxn ang="0">
                  <a:pos x="84" y="109"/>
                </a:cxn>
                <a:cxn ang="0">
                  <a:pos x="121" y="121"/>
                </a:cxn>
                <a:cxn ang="0">
                  <a:pos x="133" y="97"/>
                </a:cxn>
                <a:cxn ang="0">
                  <a:pos x="133" y="85"/>
                </a:cxn>
                <a:cxn ang="0">
                  <a:pos x="157" y="73"/>
                </a:cxn>
                <a:cxn ang="0">
                  <a:pos x="181" y="73"/>
                </a:cxn>
                <a:cxn ang="0">
                  <a:pos x="217" y="73"/>
                </a:cxn>
                <a:cxn ang="0">
                  <a:pos x="217" y="61"/>
                </a:cxn>
                <a:cxn ang="0">
                  <a:pos x="241" y="49"/>
                </a:cxn>
                <a:cxn ang="0">
                  <a:pos x="229" y="25"/>
                </a:cxn>
                <a:cxn ang="0">
                  <a:pos x="241" y="12"/>
                </a:cxn>
                <a:cxn ang="0">
                  <a:pos x="266" y="12"/>
                </a:cxn>
                <a:cxn ang="0">
                  <a:pos x="278" y="12"/>
                </a:cxn>
                <a:cxn ang="0">
                  <a:pos x="314" y="12"/>
                </a:cxn>
                <a:cxn ang="0">
                  <a:pos x="338" y="0"/>
                </a:cxn>
                <a:cxn ang="0">
                  <a:pos x="362" y="12"/>
                </a:cxn>
                <a:cxn ang="0">
                  <a:pos x="362" y="25"/>
                </a:cxn>
                <a:cxn ang="0">
                  <a:pos x="386" y="49"/>
                </a:cxn>
                <a:cxn ang="0">
                  <a:pos x="398" y="61"/>
                </a:cxn>
                <a:cxn ang="0">
                  <a:pos x="398" y="85"/>
                </a:cxn>
                <a:cxn ang="0">
                  <a:pos x="410" y="85"/>
                </a:cxn>
                <a:cxn ang="0">
                  <a:pos x="435" y="73"/>
                </a:cxn>
                <a:cxn ang="0">
                  <a:pos x="447" y="61"/>
                </a:cxn>
                <a:cxn ang="0">
                  <a:pos x="459" y="37"/>
                </a:cxn>
                <a:cxn ang="0">
                  <a:pos x="483" y="25"/>
                </a:cxn>
                <a:cxn ang="0">
                  <a:pos x="495" y="37"/>
                </a:cxn>
                <a:cxn ang="0">
                  <a:pos x="519" y="49"/>
                </a:cxn>
                <a:cxn ang="0">
                  <a:pos x="543" y="49"/>
                </a:cxn>
                <a:cxn ang="0">
                  <a:pos x="555" y="49"/>
                </a:cxn>
                <a:cxn ang="0">
                  <a:pos x="579" y="37"/>
                </a:cxn>
                <a:cxn ang="0">
                  <a:pos x="592" y="37"/>
                </a:cxn>
                <a:cxn ang="0">
                  <a:pos x="604" y="49"/>
                </a:cxn>
                <a:cxn ang="0">
                  <a:pos x="616" y="61"/>
                </a:cxn>
                <a:cxn ang="0">
                  <a:pos x="616" y="73"/>
                </a:cxn>
                <a:cxn ang="0">
                  <a:pos x="616" y="97"/>
                </a:cxn>
                <a:cxn ang="0">
                  <a:pos x="616" y="97"/>
                </a:cxn>
                <a:cxn ang="0">
                  <a:pos x="652" y="85"/>
                </a:cxn>
                <a:cxn ang="0">
                  <a:pos x="676" y="73"/>
                </a:cxn>
                <a:cxn ang="0">
                  <a:pos x="700" y="97"/>
                </a:cxn>
                <a:cxn ang="0">
                  <a:pos x="749" y="97"/>
                </a:cxn>
                <a:cxn ang="0">
                  <a:pos x="736" y="121"/>
                </a:cxn>
                <a:cxn ang="0">
                  <a:pos x="785" y="133"/>
                </a:cxn>
                <a:cxn ang="0">
                  <a:pos x="809" y="157"/>
                </a:cxn>
                <a:cxn ang="0">
                  <a:pos x="785" y="170"/>
                </a:cxn>
                <a:cxn ang="0">
                  <a:pos x="785" y="182"/>
                </a:cxn>
                <a:cxn ang="0">
                  <a:pos x="785" y="194"/>
                </a:cxn>
                <a:cxn ang="0">
                  <a:pos x="785" y="218"/>
                </a:cxn>
                <a:cxn ang="0">
                  <a:pos x="761" y="218"/>
                </a:cxn>
                <a:cxn ang="0">
                  <a:pos x="724" y="218"/>
                </a:cxn>
              </a:cxnLst>
              <a:rect l="0" t="0" r="r" b="b"/>
              <a:pathLst>
                <a:path w="809" h="218">
                  <a:moveTo>
                    <a:pt x="48" y="194"/>
                  </a:moveTo>
                  <a:lnTo>
                    <a:pt x="12" y="182"/>
                  </a:lnTo>
                  <a:lnTo>
                    <a:pt x="12" y="157"/>
                  </a:lnTo>
                  <a:lnTo>
                    <a:pt x="0" y="145"/>
                  </a:lnTo>
                  <a:lnTo>
                    <a:pt x="12" y="133"/>
                  </a:lnTo>
                  <a:lnTo>
                    <a:pt x="12" y="121"/>
                  </a:lnTo>
                  <a:lnTo>
                    <a:pt x="12" y="121"/>
                  </a:lnTo>
                  <a:lnTo>
                    <a:pt x="24" y="109"/>
                  </a:lnTo>
                  <a:lnTo>
                    <a:pt x="36" y="109"/>
                  </a:lnTo>
                  <a:lnTo>
                    <a:pt x="24" y="109"/>
                  </a:lnTo>
                  <a:lnTo>
                    <a:pt x="60" y="97"/>
                  </a:lnTo>
                  <a:lnTo>
                    <a:pt x="72" y="97"/>
                  </a:lnTo>
                  <a:lnTo>
                    <a:pt x="84" y="97"/>
                  </a:lnTo>
                  <a:lnTo>
                    <a:pt x="84" y="109"/>
                  </a:lnTo>
                  <a:lnTo>
                    <a:pt x="121" y="109"/>
                  </a:lnTo>
                  <a:lnTo>
                    <a:pt x="121" y="121"/>
                  </a:lnTo>
                  <a:lnTo>
                    <a:pt x="133" y="109"/>
                  </a:lnTo>
                  <a:lnTo>
                    <a:pt x="133" y="97"/>
                  </a:lnTo>
                  <a:lnTo>
                    <a:pt x="133" y="85"/>
                  </a:lnTo>
                  <a:lnTo>
                    <a:pt x="133" y="85"/>
                  </a:lnTo>
                  <a:lnTo>
                    <a:pt x="145" y="73"/>
                  </a:lnTo>
                  <a:lnTo>
                    <a:pt x="157" y="73"/>
                  </a:lnTo>
                  <a:lnTo>
                    <a:pt x="169" y="73"/>
                  </a:lnTo>
                  <a:lnTo>
                    <a:pt x="181" y="73"/>
                  </a:lnTo>
                  <a:lnTo>
                    <a:pt x="193" y="73"/>
                  </a:lnTo>
                  <a:lnTo>
                    <a:pt x="217" y="73"/>
                  </a:lnTo>
                  <a:lnTo>
                    <a:pt x="217" y="61"/>
                  </a:lnTo>
                  <a:lnTo>
                    <a:pt x="217" y="61"/>
                  </a:lnTo>
                  <a:lnTo>
                    <a:pt x="229" y="49"/>
                  </a:lnTo>
                  <a:lnTo>
                    <a:pt x="241" y="49"/>
                  </a:lnTo>
                  <a:lnTo>
                    <a:pt x="229" y="37"/>
                  </a:lnTo>
                  <a:lnTo>
                    <a:pt x="229" y="25"/>
                  </a:lnTo>
                  <a:lnTo>
                    <a:pt x="229" y="12"/>
                  </a:lnTo>
                  <a:lnTo>
                    <a:pt x="241" y="12"/>
                  </a:lnTo>
                  <a:lnTo>
                    <a:pt x="253" y="12"/>
                  </a:lnTo>
                  <a:lnTo>
                    <a:pt x="266" y="12"/>
                  </a:lnTo>
                  <a:lnTo>
                    <a:pt x="278" y="12"/>
                  </a:lnTo>
                  <a:lnTo>
                    <a:pt x="278" y="12"/>
                  </a:lnTo>
                  <a:lnTo>
                    <a:pt x="302" y="12"/>
                  </a:lnTo>
                  <a:lnTo>
                    <a:pt x="314" y="12"/>
                  </a:lnTo>
                  <a:lnTo>
                    <a:pt x="326" y="0"/>
                  </a:lnTo>
                  <a:lnTo>
                    <a:pt x="338" y="0"/>
                  </a:lnTo>
                  <a:lnTo>
                    <a:pt x="350" y="0"/>
                  </a:lnTo>
                  <a:lnTo>
                    <a:pt x="362" y="12"/>
                  </a:lnTo>
                  <a:lnTo>
                    <a:pt x="362" y="12"/>
                  </a:lnTo>
                  <a:lnTo>
                    <a:pt x="362" y="25"/>
                  </a:lnTo>
                  <a:lnTo>
                    <a:pt x="374" y="25"/>
                  </a:lnTo>
                  <a:lnTo>
                    <a:pt x="386" y="49"/>
                  </a:lnTo>
                  <a:lnTo>
                    <a:pt x="386" y="61"/>
                  </a:lnTo>
                  <a:lnTo>
                    <a:pt x="398" y="61"/>
                  </a:lnTo>
                  <a:lnTo>
                    <a:pt x="398" y="73"/>
                  </a:lnTo>
                  <a:lnTo>
                    <a:pt x="398" y="85"/>
                  </a:lnTo>
                  <a:lnTo>
                    <a:pt x="398" y="85"/>
                  </a:lnTo>
                  <a:lnTo>
                    <a:pt x="410" y="85"/>
                  </a:lnTo>
                  <a:lnTo>
                    <a:pt x="423" y="85"/>
                  </a:lnTo>
                  <a:lnTo>
                    <a:pt x="435" y="73"/>
                  </a:lnTo>
                  <a:lnTo>
                    <a:pt x="435" y="61"/>
                  </a:lnTo>
                  <a:lnTo>
                    <a:pt x="447" y="61"/>
                  </a:lnTo>
                  <a:lnTo>
                    <a:pt x="459" y="49"/>
                  </a:lnTo>
                  <a:lnTo>
                    <a:pt x="459" y="37"/>
                  </a:lnTo>
                  <a:lnTo>
                    <a:pt x="471" y="25"/>
                  </a:lnTo>
                  <a:lnTo>
                    <a:pt x="483" y="25"/>
                  </a:lnTo>
                  <a:lnTo>
                    <a:pt x="483" y="37"/>
                  </a:lnTo>
                  <a:lnTo>
                    <a:pt x="495" y="37"/>
                  </a:lnTo>
                  <a:lnTo>
                    <a:pt x="495" y="49"/>
                  </a:lnTo>
                  <a:lnTo>
                    <a:pt x="519" y="49"/>
                  </a:lnTo>
                  <a:lnTo>
                    <a:pt x="531" y="49"/>
                  </a:lnTo>
                  <a:lnTo>
                    <a:pt x="543" y="49"/>
                  </a:lnTo>
                  <a:lnTo>
                    <a:pt x="543" y="49"/>
                  </a:lnTo>
                  <a:lnTo>
                    <a:pt x="555" y="49"/>
                  </a:lnTo>
                  <a:lnTo>
                    <a:pt x="567" y="49"/>
                  </a:lnTo>
                  <a:lnTo>
                    <a:pt x="579" y="37"/>
                  </a:lnTo>
                  <a:lnTo>
                    <a:pt x="579" y="37"/>
                  </a:lnTo>
                  <a:lnTo>
                    <a:pt x="592" y="37"/>
                  </a:lnTo>
                  <a:lnTo>
                    <a:pt x="604" y="49"/>
                  </a:lnTo>
                  <a:lnTo>
                    <a:pt x="604" y="49"/>
                  </a:lnTo>
                  <a:lnTo>
                    <a:pt x="616" y="49"/>
                  </a:lnTo>
                  <a:lnTo>
                    <a:pt x="616" y="61"/>
                  </a:lnTo>
                  <a:lnTo>
                    <a:pt x="616" y="73"/>
                  </a:lnTo>
                  <a:lnTo>
                    <a:pt x="616" y="73"/>
                  </a:lnTo>
                  <a:lnTo>
                    <a:pt x="628" y="85"/>
                  </a:lnTo>
                  <a:lnTo>
                    <a:pt x="616" y="97"/>
                  </a:lnTo>
                  <a:lnTo>
                    <a:pt x="604" y="97"/>
                  </a:lnTo>
                  <a:lnTo>
                    <a:pt x="616" y="97"/>
                  </a:lnTo>
                  <a:lnTo>
                    <a:pt x="628" y="97"/>
                  </a:lnTo>
                  <a:lnTo>
                    <a:pt x="652" y="85"/>
                  </a:lnTo>
                  <a:lnTo>
                    <a:pt x="676" y="73"/>
                  </a:lnTo>
                  <a:lnTo>
                    <a:pt x="676" y="73"/>
                  </a:lnTo>
                  <a:lnTo>
                    <a:pt x="688" y="73"/>
                  </a:lnTo>
                  <a:lnTo>
                    <a:pt x="700" y="97"/>
                  </a:lnTo>
                  <a:lnTo>
                    <a:pt x="736" y="85"/>
                  </a:lnTo>
                  <a:lnTo>
                    <a:pt x="749" y="97"/>
                  </a:lnTo>
                  <a:lnTo>
                    <a:pt x="749" y="97"/>
                  </a:lnTo>
                  <a:lnTo>
                    <a:pt x="736" y="121"/>
                  </a:lnTo>
                  <a:lnTo>
                    <a:pt x="773" y="133"/>
                  </a:lnTo>
                  <a:lnTo>
                    <a:pt x="785" y="133"/>
                  </a:lnTo>
                  <a:lnTo>
                    <a:pt x="797" y="145"/>
                  </a:lnTo>
                  <a:lnTo>
                    <a:pt x="809" y="157"/>
                  </a:lnTo>
                  <a:lnTo>
                    <a:pt x="797" y="157"/>
                  </a:lnTo>
                  <a:lnTo>
                    <a:pt x="785" y="170"/>
                  </a:lnTo>
                  <a:lnTo>
                    <a:pt x="773" y="170"/>
                  </a:lnTo>
                  <a:lnTo>
                    <a:pt x="785" y="182"/>
                  </a:lnTo>
                  <a:lnTo>
                    <a:pt x="785" y="194"/>
                  </a:lnTo>
                  <a:lnTo>
                    <a:pt x="785" y="194"/>
                  </a:lnTo>
                  <a:lnTo>
                    <a:pt x="785" y="206"/>
                  </a:lnTo>
                  <a:lnTo>
                    <a:pt x="785" y="218"/>
                  </a:lnTo>
                  <a:lnTo>
                    <a:pt x="773" y="218"/>
                  </a:lnTo>
                  <a:lnTo>
                    <a:pt x="761" y="218"/>
                  </a:lnTo>
                  <a:lnTo>
                    <a:pt x="749" y="218"/>
                  </a:lnTo>
                  <a:lnTo>
                    <a:pt x="724" y="218"/>
                  </a:lnTo>
                  <a:lnTo>
                    <a:pt x="48" y="19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9" name="Freeform 100">
              <a:extLst>
                <a:ext uri="{FF2B5EF4-FFF2-40B4-BE49-F238E27FC236}">
                  <a16:creationId xmlns:a16="http://schemas.microsoft.com/office/drawing/2014/main" id="{32199D5C-8681-8C4F-A800-3959787CCF22}"/>
                </a:ext>
              </a:extLst>
            </p:cNvPr>
            <p:cNvSpPr>
              <a:spLocks/>
            </p:cNvSpPr>
            <p:nvPr/>
          </p:nvSpPr>
          <p:spPr bwMode="auto">
            <a:xfrm>
              <a:off x="5868505" y="1307992"/>
              <a:ext cx="781603" cy="72901"/>
            </a:xfrm>
            <a:custGeom>
              <a:avLst/>
              <a:gdLst/>
              <a:ahLst/>
              <a:cxnLst>
                <a:cxn ang="0">
                  <a:pos x="0" y="48"/>
                </a:cxn>
                <a:cxn ang="0">
                  <a:pos x="0" y="36"/>
                </a:cxn>
                <a:cxn ang="0">
                  <a:pos x="12" y="36"/>
                </a:cxn>
                <a:cxn ang="0">
                  <a:pos x="24" y="24"/>
                </a:cxn>
                <a:cxn ang="0">
                  <a:pos x="36" y="24"/>
                </a:cxn>
                <a:cxn ang="0">
                  <a:pos x="48" y="36"/>
                </a:cxn>
                <a:cxn ang="0">
                  <a:pos x="48" y="36"/>
                </a:cxn>
                <a:cxn ang="0">
                  <a:pos x="85" y="48"/>
                </a:cxn>
                <a:cxn ang="0">
                  <a:pos x="109" y="24"/>
                </a:cxn>
                <a:cxn ang="0">
                  <a:pos x="121" y="24"/>
                </a:cxn>
                <a:cxn ang="0">
                  <a:pos x="133" y="24"/>
                </a:cxn>
                <a:cxn ang="0">
                  <a:pos x="145" y="24"/>
                </a:cxn>
                <a:cxn ang="0">
                  <a:pos x="145" y="36"/>
                </a:cxn>
                <a:cxn ang="0">
                  <a:pos x="181" y="24"/>
                </a:cxn>
                <a:cxn ang="0">
                  <a:pos x="193" y="12"/>
                </a:cxn>
                <a:cxn ang="0">
                  <a:pos x="193" y="24"/>
                </a:cxn>
                <a:cxn ang="0">
                  <a:pos x="193" y="24"/>
                </a:cxn>
                <a:cxn ang="0">
                  <a:pos x="181" y="48"/>
                </a:cxn>
                <a:cxn ang="0">
                  <a:pos x="205" y="60"/>
                </a:cxn>
                <a:cxn ang="0">
                  <a:pos x="302" y="36"/>
                </a:cxn>
                <a:cxn ang="0">
                  <a:pos x="278" y="24"/>
                </a:cxn>
                <a:cxn ang="0">
                  <a:pos x="266" y="12"/>
                </a:cxn>
                <a:cxn ang="0">
                  <a:pos x="266" y="0"/>
                </a:cxn>
                <a:cxn ang="0">
                  <a:pos x="278" y="0"/>
                </a:cxn>
                <a:cxn ang="0">
                  <a:pos x="290" y="0"/>
                </a:cxn>
                <a:cxn ang="0">
                  <a:pos x="350" y="24"/>
                </a:cxn>
                <a:cxn ang="0">
                  <a:pos x="411" y="24"/>
                </a:cxn>
                <a:cxn ang="0">
                  <a:pos x="399" y="0"/>
                </a:cxn>
                <a:cxn ang="0">
                  <a:pos x="411" y="0"/>
                </a:cxn>
                <a:cxn ang="0">
                  <a:pos x="423" y="0"/>
                </a:cxn>
                <a:cxn ang="0">
                  <a:pos x="435" y="0"/>
                </a:cxn>
                <a:cxn ang="0">
                  <a:pos x="435" y="12"/>
                </a:cxn>
                <a:cxn ang="0">
                  <a:pos x="459" y="12"/>
                </a:cxn>
                <a:cxn ang="0">
                  <a:pos x="471" y="0"/>
                </a:cxn>
                <a:cxn ang="0">
                  <a:pos x="483" y="12"/>
                </a:cxn>
                <a:cxn ang="0">
                  <a:pos x="507" y="12"/>
                </a:cxn>
                <a:cxn ang="0">
                  <a:pos x="519" y="12"/>
                </a:cxn>
                <a:cxn ang="0">
                  <a:pos x="531" y="12"/>
                </a:cxn>
                <a:cxn ang="0">
                  <a:pos x="544" y="12"/>
                </a:cxn>
                <a:cxn ang="0">
                  <a:pos x="556" y="36"/>
                </a:cxn>
                <a:cxn ang="0">
                  <a:pos x="580" y="24"/>
                </a:cxn>
                <a:cxn ang="0">
                  <a:pos x="592" y="24"/>
                </a:cxn>
                <a:cxn ang="0">
                  <a:pos x="592" y="24"/>
                </a:cxn>
                <a:cxn ang="0">
                  <a:pos x="604" y="24"/>
                </a:cxn>
                <a:cxn ang="0">
                  <a:pos x="628" y="24"/>
                </a:cxn>
                <a:cxn ang="0">
                  <a:pos x="640" y="24"/>
                </a:cxn>
                <a:cxn ang="0">
                  <a:pos x="640" y="24"/>
                </a:cxn>
                <a:cxn ang="0">
                  <a:pos x="652" y="12"/>
                </a:cxn>
                <a:cxn ang="0">
                  <a:pos x="664" y="24"/>
                </a:cxn>
                <a:cxn ang="0">
                  <a:pos x="664" y="24"/>
                </a:cxn>
                <a:cxn ang="0">
                  <a:pos x="664" y="36"/>
                </a:cxn>
                <a:cxn ang="0">
                  <a:pos x="664" y="36"/>
                </a:cxn>
                <a:cxn ang="0">
                  <a:pos x="640" y="36"/>
                </a:cxn>
                <a:cxn ang="0">
                  <a:pos x="592" y="36"/>
                </a:cxn>
                <a:cxn ang="0">
                  <a:pos x="556" y="73"/>
                </a:cxn>
                <a:cxn ang="0">
                  <a:pos x="24" y="60"/>
                </a:cxn>
                <a:cxn ang="0">
                  <a:pos x="0" y="48"/>
                </a:cxn>
              </a:cxnLst>
              <a:rect l="0" t="0" r="r" b="b"/>
              <a:pathLst>
                <a:path w="664" h="73">
                  <a:moveTo>
                    <a:pt x="0" y="48"/>
                  </a:moveTo>
                  <a:lnTo>
                    <a:pt x="0" y="36"/>
                  </a:lnTo>
                  <a:lnTo>
                    <a:pt x="12" y="36"/>
                  </a:lnTo>
                  <a:lnTo>
                    <a:pt x="24" y="24"/>
                  </a:lnTo>
                  <a:lnTo>
                    <a:pt x="36" y="24"/>
                  </a:lnTo>
                  <a:lnTo>
                    <a:pt x="48" y="36"/>
                  </a:lnTo>
                  <a:lnTo>
                    <a:pt x="48" y="36"/>
                  </a:lnTo>
                  <a:lnTo>
                    <a:pt x="85" y="48"/>
                  </a:lnTo>
                  <a:lnTo>
                    <a:pt x="109" y="24"/>
                  </a:lnTo>
                  <a:lnTo>
                    <a:pt x="121" y="24"/>
                  </a:lnTo>
                  <a:lnTo>
                    <a:pt x="133" y="24"/>
                  </a:lnTo>
                  <a:lnTo>
                    <a:pt x="145" y="24"/>
                  </a:lnTo>
                  <a:lnTo>
                    <a:pt x="145" y="36"/>
                  </a:lnTo>
                  <a:lnTo>
                    <a:pt x="181" y="24"/>
                  </a:lnTo>
                  <a:lnTo>
                    <a:pt x="193" y="12"/>
                  </a:lnTo>
                  <a:lnTo>
                    <a:pt x="193" y="24"/>
                  </a:lnTo>
                  <a:lnTo>
                    <a:pt x="193" y="24"/>
                  </a:lnTo>
                  <a:lnTo>
                    <a:pt x="181" y="48"/>
                  </a:lnTo>
                  <a:lnTo>
                    <a:pt x="205" y="60"/>
                  </a:lnTo>
                  <a:lnTo>
                    <a:pt x="302" y="36"/>
                  </a:lnTo>
                  <a:lnTo>
                    <a:pt x="278" y="24"/>
                  </a:lnTo>
                  <a:lnTo>
                    <a:pt x="266" y="12"/>
                  </a:lnTo>
                  <a:lnTo>
                    <a:pt x="266" y="0"/>
                  </a:lnTo>
                  <a:lnTo>
                    <a:pt x="278" y="0"/>
                  </a:lnTo>
                  <a:lnTo>
                    <a:pt x="290" y="0"/>
                  </a:lnTo>
                  <a:lnTo>
                    <a:pt x="350" y="24"/>
                  </a:lnTo>
                  <a:lnTo>
                    <a:pt x="411" y="24"/>
                  </a:lnTo>
                  <a:lnTo>
                    <a:pt x="399" y="0"/>
                  </a:lnTo>
                  <a:lnTo>
                    <a:pt x="411" y="0"/>
                  </a:lnTo>
                  <a:lnTo>
                    <a:pt x="423" y="0"/>
                  </a:lnTo>
                  <a:lnTo>
                    <a:pt x="435" y="0"/>
                  </a:lnTo>
                  <a:lnTo>
                    <a:pt x="435" y="12"/>
                  </a:lnTo>
                  <a:lnTo>
                    <a:pt x="459" y="12"/>
                  </a:lnTo>
                  <a:lnTo>
                    <a:pt x="471" y="0"/>
                  </a:lnTo>
                  <a:lnTo>
                    <a:pt x="483" y="12"/>
                  </a:lnTo>
                  <a:lnTo>
                    <a:pt x="507" y="12"/>
                  </a:lnTo>
                  <a:lnTo>
                    <a:pt x="519" y="12"/>
                  </a:lnTo>
                  <a:lnTo>
                    <a:pt x="531" y="12"/>
                  </a:lnTo>
                  <a:lnTo>
                    <a:pt x="544" y="12"/>
                  </a:lnTo>
                  <a:lnTo>
                    <a:pt x="556" y="36"/>
                  </a:lnTo>
                  <a:lnTo>
                    <a:pt x="580" y="24"/>
                  </a:lnTo>
                  <a:lnTo>
                    <a:pt x="592" y="24"/>
                  </a:lnTo>
                  <a:lnTo>
                    <a:pt x="592" y="24"/>
                  </a:lnTo>
                  <a:lnTo>
                    <a:pt x="604" y="24"/>
                  </a:lnTo>
                  <a:lnTo>
                    <a:pt x="628" y="24"/>
                  </a:lnTo>
                  <a:lnTo>
                    <a:pt x="640" y="24"/>
                  </a:lnTo>
                  <a:lnTo>
                    <a:pt x="640" y="24"/>
                  </a:lnTo>
                  <a:lnTo>
                    <a:pt x="652" y="12"/>
                  </a:lnTo>
                  <a:lnTo>
                    <a:pt x="664" y="24"/>
                  </a:lnTo>
                  <a:lnTo>
                    <a:pt x="664" y="24"/>
                  </a:lnTo>
                  <a:lnTo>
                    <a:pt x="664" y="36"/>
                  </a:lnTo>
                  <a:lnTo>
                    <a:pt x="664" y="36"/>
                  </a:lnTo>
                  <a:lnTo>
                    <a:pt x="640" y="36"/>
                  </a:lnTo>
                  <a:lnTo>
                    <a:pt x="592" y="36"/>
                  </a:lnTo>
                  <a:lnTo>
                    <a:pt x="556" y="73"/>
                  </a:lnTo>
                  <a:lnTo>
                    <a:pt x="24" y="60"/>
                  </a:lnTo>
                  <a:lnTo>
                    <a:pt x="0"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0" name="Freeform 101">
              <a:extLst>
                <a:ext uri="{FF2B5EF4-FFF2-40B4-BE49-F238E27FC236}">
                  <a16:creationId xmlns:a16="http://schemas.microsoft.com/office/drawing/2014/main" id="{49B4E1B8-E1D6-4247-88E6-41F233854F16}"/>
                </a:ext>
              </a:extLst>
            </p:cNvPr>
            <p:cNvSpPr>
              <a:spLocks/>
            </p:cNvSpPr>
            <p:nvPr/>
          </p:nvSpPr>
          <p:spPr bwMode="auto">
            <a:xfrm>
              <a:off x="5868506" y="1386869"/>
              <a:ext cx="840163" cy="145804"/>
            </a:xfrm>
            <a:custGeom>
              <a:avLst/>
              <a:gdLst/>
              <a:ahLst/>
              <a:cxnLst>
                <a:cxn ang="0">
                  <a:pos x="0" y="12"/>
                </a:cxn>
                <a:cxn ang="0">
                  <a:pos x="12" y="24"/>
                </a:cxn>
                <a:cxn ang="0">
                  <a:pos x="0" y="36"/>
                </a:cxn>
                <a:cxn ang="0">
                  <a:pos x="0" y="60"/>
                </a:cxn>
                <a:cxn ang="0">
                  <a:pos x="12" y="72"/>
                </a:cxn>
                <a:cxn ang="0">
                  <a:pos x="61" y="72"/>
                </a:cxn>
                <a:cxn ang="0">
                  <a:pos x="73" y="84"/>
                </a:cxn>
                <a:cxn ang="0">
                  <a:pos x="97" y="84"/>
                </a:cxn>
                <a:cxn ang="0">
                  <a:pos x="121" y="84"/>
                </a:cxn>
                <a:cxn ang="0">
                  <a:pos x="133" y="72"/>
                </a:cxn>
                <a:cxn ang="0">
                  <a:pos x="145" y="84"/>
                </a:cxn>
                <a:cxn ang="0">
                  <a:pos x="157" y="84"/>
                </a:cxn>
                <a:cxn ang="0">
                  <a:pos x="181" y="96"/>
                </a:cxn>
                <a:cxn ang="0">
                  <a:pos x="205" y="96"/>
                </a:cxn>
                <a:cxn ang="0">
                  <a:pos x="218" y="96"/>
                </a:cxn>
                <a:cxn ang="0">
                  <a:pos x="230" y="96"/>
                </a:cxn>
                <a:cxn ang="0">
                  <a:pos x="242" y="96"/>
                </a:cxn>
                <a:cxn ang="0">
                  <a:pos x="254" y="96"/>
                </a:cxn>
                <a:cxn ang="0">
                  <a:pos x="266" y="84"/>
                </a:cxn>
                <a:cxn ang="0">
                  <a:pos x="302" y="96"/>
                </a:cxn>
                <a:cxn ang="0">
                  <a:pos x="362" y="72"/>
                </a:cxn>
                <a:cxn ang="0">
                  <a:pos x="375" y="72"/>
                </a:cxn>
                <a:cxn ang="0">
                  <a:pos x="387" y="60"/>
                </a:cxn>
                <a:cxn ang="0">
                  <a:pos x="399" y="72"/>
                </a:cxn>
                <a:cxn ang="0">
                  <a:pos x="423" y="96"/>
                </a:cxn>
                <a:cxn ang="0">
                  <a:pos x="435" y="108"/>
                </a:cxn>
                <a:cxn ang="0">
                  <a:pos x="435" y="120"/>
                </a:cxn>
                <a:cxn ang="0">
                  <a:pos x="459" y="120"/>
                </a:cxn>
                <a:cxn ang="0">
                  <a:pos x="471" y="133"/>
                </a:cxn>
                <a:cxn ang="0">
                  <a:pos x="483" y="120"/>
                </a:cxn>
                <a:cxn ang="0">
                  <a:pos x="507" y="133"/>
                </a:cxn>
                <a:cxn ang="0">
                  <a:pos x="544" y="133"/>
                </a:cxn>
                <a:cxn ang="0">
                  <a:pos x="568" y="120"/>
                </a:cxn>
                <a:cxn ang="0">
                  <a:pos x="592" y="108"/>
                </a:cxn>
                <a:cxn ang="0">
                  <a:pos x="604" y="108"/>
                </a:cxn>
                <a:cxn ang="0">
                  <a:pos x="616" y="84"/>
                </a:cxn>
                <a:cxn ang="0">
                  <a:pos x="628" y="72"/>
                </a:cxn>
                <a:cxn ang="0">
                  <a:pos x="616" y="72"/>
                </a:cxn>
                <a:cxn ang="0">
                  <a:pos x="628" y="72"/>
                </a:cxn>
                <a:cxn ang="0">
                  <a:pos x="652" y="72"/>
                </a:cxn>
                <a:cxn ang="0">
                  <a:pos x="664" y="72"/>
                </a:cxn>
                <a:cxn ang="0">
                  <a:pos x="676" y="60"/>
                </a:cxn>
                <a:cxn ang="0">
                  <a:pos x="676" y="48"/>
                </a:cxn>
                <a:cxn ang="0">
                  <a:pos x="701" y="36"/>
                </a:cxn>
                <a:cxn ang="0">
                  <a:pos x="713" y="12"/>
                </a:cxn>
                <a:cxn ang="0">
                  <a:pos x="688" y="0"/>
                </a:cxn>
                <a:cxn ang="0">
                  <a:pos x="24" y="0"/>
                </a:cxn>
              </a:cxnLst>
              <a:rect l="0" t="0" r="r" b="b"/>
              <a:pathLst>
                <a:path w="713" h="133">
                  <a:moveTo>
                    <a:pt x="0" y="0"/>
                  </a:moveTo>
                  <a:lnTo>
                    <a:pt x="0" y="12"/>
                  </a:lnTo>
                  <a:lnTo>
                    <a:pt x="0" y="24"/>
                  </a:lnTo>
                  <a:lnTo>
                    <a:pt x="12" y="24"/>
                  </a:lnTo>
                  <a:lnTo>
                    <a:pt x="0" y="36"/>
                  </a:lnTo>
                  <a:lnTo>
                    <a:pt x="0" y="36"/>
                  </a:lnTo>
                  <a:lnTo>
                    <a:pt x="0" y="48"/>
                  </a:lnTo>
                  <a:lnTo>
                    <a:pt x="0" y="60"/>
                  </a:lnTo>
                  <a:lnTo>
                    <a:pt x="12" y="60"/>
                  </a:lnTo>
                  <a:lnTo>
                    <a:pt x="12" y="72"/>
                  </a:lnTo>
                  <a:lnTo>
                    <a:pt x="36" y="72"/>
                  </a:lnTo>
                  <a:lnTo>
                    <a:pt x="61" y="72"/>
                  </a:lnTo>
                  <a:lnTo>
                    <a:pt x="73" y="72"/>
                  </a:lnTo>
                  <a:lnTo>
                    <a:pt x="73" y="84"/>
                  </a:lnTo>
                  <a:lnTo>
                    <a:pt x="85" y="84"/>
                  </a:lnTo>
                  <a:lnTo>
                    <a:pt x="97" y="84"/>
                  </a:lnTo>
                  <a:lnTo>
                    <a:pt x="109" y="84"/>
                  </a:lnTo>
                  <a:lnTo>
                    <a:pt x="121" y="84"/>
                  </a:lnTo>
                  <a:lnTo>
                    <a:pt x="121" y="84"/>
                  </a:lnTo>
                  <a:lnTo>
                    <a:pt x="133" y="72"/>
                  </a:lnTo>
                  <a:lnTo>
                    <a:pt x="145" y="72"/>
                  </a:lnTo>
                  <a:lnTo>
                    <a:pt x="145" y="84"/>
                  </a:lnTo>
                  <a:lnTo>
                    <a:pt x="145" y="84"/>
                  </a:lnTo>
                  <a:lnTo>
                    <a:pt x="157" y="84"/>
                  </a:lnTo>
                  <a:lnTo>
                    <a:pt x="169" y="96"/>
                  </a:lnTo>
                  <a:lnTo>
                    <a:pt x="181" y="96"/>
                  </a:lnTo>
                  <a:lnTo>
                    <a:pt x="193" y="96"/>
                  </a:lnTo>
                  <a:lnTo>
                    <a:pt x="205" y="96"/>
                  </a:lnTo>
                  <a:lnTo>
                    <a:pt x="205" y="96"/>
                  </a:lnTo>
                  <a:lnTo>
                    <a:pt x="218" y="96"/>
                  </a:lnTo>
                  <a:lnTo>
                    <a:pt x="218" y="96"/>
                  </a:lnTo>
                  <a:lnTo>
                    <a:pt x="230" y="96"/>
                  </a:lnTo>
                  <a:lnTo>
                    <a:pt x="242" y="96"/>
                  </a:lnTo>
                  <a:lnTo>
                    <a:pt x="242" y="96"/>
                  </a:lnTo>
                  <a:lnTo>
                    <a:pt x="242" y="96"/>
                  </a:lnTo>
                  <a:lnTo>
                    <a:pt x="254" y="96"/>
                  </a:lnTo>
                  <a:lnTo>
                    <a:pt x="266" y="84"/>
                  </a:lnTo>
                  <a:lnTo>
                    <a:pt x="266" y="84"/>
                  </a:lnTo>
                  <a:lnTo>
                    <a:pt x="278" y="96"/>
                  </a:lnTo>
                  <a:lnTo>
                    <a:pt x="302" y="96"/>
                  </a:lnTo>
                  <a:lnTo>
                    <a:pt x="302" y="96"/>
                  </a:lnTo>
                  <a:lnTo>
                    <a:pt x="362" y="72"/>
                  </a:lnTo>
                  <a:lnTo>
                    <a:pt x="375" y="72"/>
                  </a:lnTo>
                  <a:lnTo>
                    <a:pt x="375" y="72"/>
                  </a:lnTo>
                  <a:lnTo>
                    <a:pt x="387" y="60"/>
                  </a:lnTo>
                  <a:lnTo>
                    <a:pt x="387" y="60"/>
                  </a:lnTo>
                  <a:lnTo>
                    <a:pt x="399" y="72"/>
                  </a:lnTo>
                  <a:lnTo>
                    <a:pt x="399" y="72"/>
                  </a:lnTo>
                  <a:lnTo>
                    <a:pt x="411" y="96"/>
                  </a:lnTo>
                  <a:lnTo>
                    <a:pt x="423" y="96"/>
                  </a:lnTo>
                  <a:lnTo>
                    <a:pt x="423" y="108"/>
                  </a:lnTo>
                  <a:lnTo>
                    <a:pt x="435" y="108"/>
                  </a:lnTo>
                  <a:lnTo>
                    <a:pt x="435" y="108"/>
                  </a:lnTo>
                  <a:lnTo>
                    <a:pt x="435" y="120"/>
                  </a:lnTo>
                  <a:lnTo>
                    <a:pt x="447" y="120"/>
                  </a:lnTo>
                  <a:lnTo>
                    <a:pt x="459" y="120"/>
                  </a:lnTo>
                  <a:lnTo>
                    <a:pt x="459" y="120"/>
                  </a:lnTo>
                  <a:lnTo>
                    <a:pt x="471" y="133"/>
                  </a:lnTo>
                  <a:lnTo>
                    <a:pt x="483" y="133"/>
                  </a:lnTo>
                  <a:lnTo>
                    <a:pt x="483" y="120"/>
                  </a:lnTo>
                  <a:lnTo>
                    <a:pt x="507" y="120"/>
                  </a:lnTo>
                  <a:lnTo>
                    <a:pt x="507" y="133"/>
                  </a:lnTo>
                  <a:lnTo>
                    <a:pt x="519" y="133"/>
                  </a:lnTo>
                  <a:lnTo>
                    <a:pt x="544" y="133"/>
                  </a:lnTo>
                  <a:lnTo>
                    <a:pt x="556" y="120"/>
                  </a:lnTo>
                  <a:lnTo>
                    <a:pt x="568" y="120"/>
                  </a:lnTo>
                  <a:lnTo>
                    <a:pt x="580" y="120"/>
                  </a:lnTo>
                  <a:lnTo>
                    <a:pt x="592" y="108"/>
                  </a:lnTo>
                  <a:lnTo>
                    <a:pt x="604" y="108"/>
                  </a:lnTo>
                  <a:lnTo>
                    <a:pt x="604" y="108"/>
                  </a:lnTo>
                  <a:lnTo>
                    <a:pt x="604" y="96"/>
                  </a:lnTo>
                  <a:lnTo>
                    <a:pt x="616" y="84"/>
                  </a:lnTo>
                  <a:lnTo>
                    <a:pt x="616" y="84"/>
                  </a:lnTo>
                  <a:lnTo>
                    <a:pt x="628" y="72"/>
                  </a:lnTo>
                  <a:lnTo>
                    <a:pt x="616" y="72"/>
                  </a:lnTo>
                  <a:lnTo>
                    <a:pt x="616" y="72"/>
                  </a:lnTo>
                  <a:lnTo>
                    <a:pt x="628" y="72"/>
                  </a:lnTo>
                  <a:lnTo>
                    <a:pt x="628" y="72"/>
                  </a:lnTo>
                  <a:lnTo>
                    <a:pt x="652" y="72"/>
                  </a:lnTo>
                  <a:lnTo>
                    <a:pt x="652" y="72"/>
                  </a:lnTo>
                  <a:lnTo>
                    <a:pt x="652" y="60"/>
                  </a:lnTo>
                  <a:lnTo>
                    <a:pt x="664" y="72"/>
                  </a:lnTo>
                  <a:lnTo>
                    <a:pt x="676" y="60"/>
                  </a:lnTo>
                  <a:lnTo>
                    <a:pt x="676" y="60"/>
                  </a:lnTo>
                  <a:lnTo>
                    <a:pt x="676" y="48"/>
                  </a:lnTo>
                  <a:lnTo>
                    <a:pt x="676" y="48"/>
                  </a:lnTo>
                  <a:lnTo>
                    <a:pt x="688" y="48"/>
                  </a:lnTo>
                  <a:lnTo>
                    <a:pt x="701" y="36"/>
                  </a:lnTo>
                  <a:lnTo>
                    <a:pt x="713" y="24"/>
                  </a:lnTo>
                  <a:lnTo>
                    <a:pt x="713" y="12"/>
                  </a:lnTo>
                  <a:lnTo>
                    <a:pt x="701" y="12"/>
                  </a:lnTo>
                  <a:lnTo>
                    <a:pt x="688" y="0"/>
                  </a:lnTo>
                  <a:lnTo>
                    <a:pt x="0"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1" name="Freeform 102">
              <a:extLst>
                <a:ext uri="{FF2B5EF4-FFF2-40B4-BE49-F238E27FC236}">
                  <a16:creationId xmlns:a16="http://schemas.microsoft.com/office/drawing/2014/main" id="{CA24F0BE-1018-1F43-9347-6C618FB46237}"/>
                </a:ext>
              </a:extLst>
            </p:cNvPr>
            <p:cNvSpPr>
              <a:spLocks/>
            </p:cNvSpPr>
            <p:nvPr/>
          </p:nvSpPr>
          <p:spPr bwMode="auto">
            <a:xfrm>
              <a:off x="6025065" y="1401211"/>
              <a:ext cx="454142" cy="264119"/>
            </a:xfrm>
            <a:custGeom>
              <a:avLst/>
              <a:gdLst/>
              <a:ahLst/>
              <a:cxnLst>
                <a:cxn ang="0">
                  <a:pos x="386" y="24"/>
                </a:cxn>
                <a:cxn ang="0">
                  <a:pos x="350" y="24"/>
                </a:cxn>
                <a:cxn ang="0">
                  <a:pos x="326" y="48"/>
                </a:cxn>
                <a:cxn ang="0">
                  <a:pos x="302" y="72"/>
                </a:cxn>
                <a:cxn ang="0">
                  <a:pos x="278" y="96"/>
                </a:cxn>
                <a:cxn ang="0">
                  <a:pos x="278" y="121"/>
                </a:cxn>
                <a:cxn ang="0">
                  <a:pos x="266" y="133"/>
                </a:cxn>
                <a:cxn ang="0">
                  <a:pos x="254" y="169"/>
                </a:cxn>
                <a:cxn ang="0">
                  <a:pos x="242" y="193"/>
                </a:cxn>
                <a:cxn ang="0">
                  <a:pos x="242" y="205"/>
                </a:cxn>
                <a:cxn ang="0">
                  <a:pos x="229" y="217"/>
                </a:cxn>
                <a:cxn ang="0">
                  <a:pos x="242" y="217"/>
                </a:cxn>
                <a:cxn ang="0">
                  <a:pos x="181" y="241"/>
                </a:cxn>
                <a:cxn ang="0">
                  <a:pos x="0" y="229"/>
                </a:cxn>
                <a:cxn ang="0">
                  <a:pos x="48" y="217"/>
                </a:cxn>
                <a:cxn ang="0">
                  <a:pos x="72" y="217"/>
                </a:cxn>
                <a:cxn ang="0">
                  <a:pos x="121" y="193"/>
                </a:cxn>
                <a:cxn ang="0">
                  <a:pos x="157" y="169"/>
                </a:cxn>
                <a:cxn ang="0">
                  <a:pos x="181" y="145"/>
                </a:cxn>
                <a:cxn ang="0">
                  <a:pos x="193" y="121"/>
                </a:cxn>
                <a:cxn ang="0">
                  <a:pos x="193" y="108"/>
                </a:cxn>
                <a:cxn ang="0">
                  <a:pos x="169" y="72"/>
                </a:cxn>
                <a:cxn ang="0">
                  <a:pos x="145" y="72"/>
                </a:cxn>
                <a:cxn ang="0">
                  <a:pos x="85" y="60"/>
                </a:cxn>
                <a:cxn ang="0">
                  <a:pos x="48" y="60"/>
                </a:cxn>
                <a:cxn ang="0">
                  <a:pos x="0" y="36"/>
                </a:cxn>
                <a:cxn ang="0">
                  <a:pos x="12" y="24"/>
                </a:cxn>
                <a:cxn ang="0">
                  <a:pos x="36" y="48"/>
                </a:cxn>
                <a:cxn ang="0">
                  <a:pos x="72" y="48"/>
                </a:cxn>
                <a:cxn ang="0">
                  <a:pos x="85" y="48"/>
                </a:cxn>
                <a:cxn ang="0">
                  <a:pos x="133" y="60"/>
                </a:cxn>
                <a:cxn ang="0">
                  <a:pos x="133" y="48"/>
                </a:cxn>
                <a:cxn ang="0">
                  <a:pos x="97" y="36"/>
                </a:cxn>
                <a:cxn ang="0">
                  <a:pos x="109" y="36"/>
                </a:cxn>
                <a:cxn ang="0">
                  <a:pos x="157" y="48"/>
                </a:cxn>
                <a:cxn ang="0">
                  <a:pos x="205" y="60"/>
                </a:cxn>
                <a:cxn ang="0">
                  <a:pos x="169" y="24"/>
                </a:cxn>
                <a:cxn ang="0">
                  <a:pos x="181" y="24"/>
                </a:cxn>
                <a:cxn ang="0">
                  <a:pos x="193" y="36"/>
                </a:cxn>
                <a:cxn ang="0">
                  <a:pos x="217" y="24"/>
                </a:cxn>
                <a:cxn ang="0">
                  <a:pos x="229" y="24"/>
                </a:cxn>
                <a:cxn ang="0">
                  <a:pos x="205" y="36"/>
                </a:cxn>
                <a:cxn ang="0">
                  <a:pos x="217" y="48"/>
                </a:cxn>
                <a:cxn ang="0">
                  <a:pos x="229" y="60"/>
                </a:cxn>
                <a:cxn ang="0">
                  <a:pos x="229" y="60"/>
                </a:cxn>
                <a:cxn ang="0">
                  <a:pos x="242" y="72"/>
                </a:cxn>
                <a:cxn ang="0">
                  <a:pos x="254" y="72"/>
                </a:cxn>
                <a:cxn ang="0">
                  <a:pos x="266" y="72"/>
                </a:cxn>
                <a:cxn ang="0">
                  <a:pos x="290" y="48"/>
                </a:cxn>
                <a:cxn ang="0">
                  <a:pos x="314" y="36"/>
                </a:cxn>
                <a:cxn ang="0">
                  <a:pos x="314" y="36"/>
                </a:cxn>
                <a:cxn ang="0">
                  <a:pos x="314" y="24"/>
                </a:cxn>
                <a:cxn ang="0">
                  <a:pos x="326" y="12"/>
                </a:cxn>
                <a:cxn ang="0">
                  <a:pos x="302" y="0"/>
                </a:cxn>
                <a:cxn ang="0">
                  <a:pos x="314" y="0"/>
                </a:cxn>
                <a:cxn ang="0">
                  <a:pos x="338" y="12"/>
                </a:cxn>
                <a:cxn ang="0">
                  <a:pos x="338" y="0"/>
                </a:cxn>
                <a:cxn ang="0">
                  <a:pos x="362" y="0"/>
                </a:cxn>
                <a:cxn ang="0">
                  <a:pos x="350" y="24"/>
                </a:cxn>
                <a:cxn ang="0">
                  <a:pos x="386" y="24"/>
                </a:cxn>
                <a:cxn ang="0">
                  <a:pos x="386" y="24"/>
                </a:cxn>
              </a:cxnLst>
              <a:rect l="0" t="0" r="r" b="b"/>
              <a:pathLst>
                <a:path w="386" h="241">
                  <a:moveTo>
                    <a:pt x="386" y="24"/>
                  </a:moveTo>
                  <a:lnTo>
                    <a:pt x="350" y="24"/>
                  </a:lnTo>
                  <a:lnTo>
                    <a:pt x="326" y="48"/>
                  </a:lnTo>
                  <a:lnTo>
                    <a:pt x="302" y="72"/>
                  </a:lnTo>
                  <a:lnTo>
                    <a:pt x="278" y="96"/>
                  </a:lnTo>
                  <a:lnTo>
                    <a:pt x="278" y="121"/>
                  </a:lnTo>
                  <a:lnTo>
                    <a:pt x="266" y="133"/>
                  </a:lnTo>
                  <a:lnTo>
                    <a:pt x="254" y="169"/>
                  </a:lnTo>
                  <a:lnTo>
                    <a:pt x="242" y="193"/>
                  </a:lnTo>
                  <a:lnTo>
                    <a:pt x="242" y="205"/>
                  </a:lnTo>
                  <a:lnTo>
                    <a:pt x="229" y="217"/>
                  </a:lnTo>
                  <a:lnTo>
                    <a:pt x="242" y="217"/>
                  </a:lnTo>
                  <a:lnTo>
                    <a:pt x="181" y="241"/>
                  </a:lnTo>
                  <a:lnTo>
                    <a:pt x="0" y="229"/>
                  </a:lnTo>
                  <a:lnTo>
                    <a:pt x="48" y="217"/>
                  </a:lnTo>
                  <a:lnTo>
                    <a:pt x="72" y="217"/>
                  </a:lnTo>
                  <a:lnTo>
                    <a:pt x="121" y="193"/>
                  </a:lnTo>
                  <a:lnTo>
                    <a:pt x="157" y="169"/>
                  </a:lnTo>
                  <a:lnTo>
                    <a:pt x="181" y="145"/>
                  </a:lnTo>
                  <a:lnTo>
                    <a:pt x="193" y="121"/>
                  </a:lnTo>
                  <a:lnTo>
                    <a:pt x="193" y="108"/>
                  </a:lnTo>
                  <a:lnTo>
                    <a:pt x="169" y="72"/>
                  </a:lnTo>
                  <a:lnTo>
                    <a:pt x="145" y="72"/>
                  </a:lnTo>
                  <a:lnTo>
                    <a:pt x="85" y="60"/>
                  </a:lnTo>
                  <a:lnTo>
                    <a:pt x="48" y="60"/>
                  </a:lnTo>
                  <a:lnTo>
                    <a:pt x="0" y="36"/>
                  </a:lnTo>
                  <a:lnTo>
                    <a:pt x="12" y="24"/>
                  </a:lnTo>
                  <a:lnTo>
                    <a:pt x="36" y="48"/>
                  </a:lnTo>
                  <a:lnTo>
                    <a:pt x="72" y="48"/>
                  </a:lnTo>
                  <a:lnTo>
                    <a:pt x="85" y="48"/>
                  </a:lnTo>
                  <a:lnTo>
                    <a:pt x="133" y="60"/>
                  </a:lnTo>
                  <a:lnTo>
                    <a:pt x="133" y="48"/>
                  </a:lnTo>
                  <a:lnTo>
                    <a:pt x="97" y="36"/>
                  </a:lnTo>
                  <a:lnTo>
                    <a:pt x="109" y="36"/>
                  </a:lnTo>
                  <a:lnTo>
                    <a:pt x="157" y="48"/>
                  </a:lnTo>
                  <a:lnTo>
                    <a:pt x="205" y="60"/>
                  </a:lnTo>
                  <a:lnTo>
                    <a:pt x="169" y="24"/>
                  </a:lnTo>
                  <a:lnTo>
                    <a:pt x="181" y="24"/>
                  </a:lnTo>
                  <a:lnTo>
                    <a:pt x="193" y="36"/>
                  </a:lnTo>
                  <a:lnTo>
                    <a:pt x="217" y="24"/>
                  </a:lnTo>
                  <a:lnTo>
                    <a:pt x="229" y="24"/>
                  </a:lnTo>
                  <a:lnTo>
                    <a:pt x="205" y="36"/>
                  </a:lnTo>
                  <a:lnTo>
                    <a:pt x="217" y="48"/>
                  </a:lnTo>
                  <a:lnTo>
                    <a:pt x="229" y="60"/>
                  </a:lnTo>
                  <a:lnTo>
                    <a:pt x="229" y="60"/>
                  </a:lnTo>
                  <a:lnTo>
                    <a:pt x="242" y="72"/>
                  </a:lnTo>
                  <a:lnTo>
                    <a:pt x="254" y="72"/>
                  </a:lnTo>
                  <a:lnTo>
                    <a:pt x="266" y="72"/>
                  </a:lnTo>
                  <a:lnTo>
                    <a:pt x="290" y="48"/>
                  </a:lnTo>
                  <a:lnTo>
                    <a:pt x="314" y="36"/>
                  </a:lnTo>
                  <a:lnTo>
                    <a:pt x="314" y="36"/>
                  </a:lnTo>
                  <a:lnTo>
                    <a:pt x="314" y="24"/>
                  </a:lnTo>
                  <a:lnTo>
                    <a:pt x="326" y="12"/>
                  </a:lnTo>
                  <a:lnTo>
                    <a:pt x="302" y="0"/>
                  </a:lnTo>
                  <a:lnTo>
                    <a:pt x="314" y="0"/>
                  </a:lnTo>
                  <a:lnTo>
                    <a:pt x="338" y="12"/>
                  </a:lnTo>
                  <a:lnTo>
                    <a:pt x="338" y="0"/>
                  </a:lnTo>
                  <a:lnTo>
                    <a:pt x="362" y="0"/>
                  </a:lnTo>
                  <a:lnTo>
                    <a:pt x="350" y="24"/>
                  </a:lnTo>
                  <a:lnTo>
                    <a:pt x="386" y="24"/>
                  </a:lnTo>
                  <a:lnTo>
                    <a:pt x="38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2" name="Freeform 103">
              <a:extLst>
                <a:ext uri="{FF2B5EF4-FFF2-40B4-BE49-F238E27FC236}">
                  <a16:creationId xmlns:a16="http://schemas.microsoft.com/office/drawing/2014/main" id="{866550A4-DCD9-E543-909C-DBECFFB6D8A6}"/>
                </a:ext>
              </a:extLst>
            </p:cNvPr>
            <p:cNvSpPr>
              <a:spLocks/>
            </p:cNvSpPr>
            <p:nvPr/>
          </p:nvSpPr>
          <p:spPr bwMode="auto">
            <a:xfrm>
              <a:off x="6181624" y="1494377"/>
              <a:ext cx="156559" cy="157755"/>
            </a:xfrm>
            <a:custGeom>
              <a:avLst/>
              <a:gdLst/>
              <a:ahLst/>
              <a:cxnLst>
                <a:cxn ang="0">
                  <a:pos x="24" y="145"/>
                </a:cxn>
                <a:cxn ang="0">
                  <a:pos x="0" y="133"/>
                </a:cxn>
                <a:cxn ang="0">
                  <a:pos x="12" y="121"/>
                </a:cxn>
                <a:cxn ang="0">
                  <a:pos x="48" y="85"/>
                </a:cxn>
                <a:cxn ang="0">
                  <a:pos x="60" y="73"/>
                </a:cxn>
                <a:cxn ang="0">
                  <a:pos x="60" y="85"/>
                </a:cxn>
                <a:cxn ang="0">
                  <a:pos x="72" y="49"/>
                </a:cxn>
                <a:cxn ang="0">
                  <a:pos x="72" y="49"/>
                </a:cxn>
                <a:cxn ang="0">
                  <a:pos x="84" y="49"/>
                </a:cxn>
                <a:cxn ang="0">
                  <a:pos x="84" y="49"/>
                </a:cxn>
                <a:cxn ang="0">
                  <a:pos x="84" y="37"/>
                </a:cxn>
                <a:cxn ang="0">
                  <a:pos x="109" y="37"/>
                </a:cxn>
                <a:cxn ang="0">
                  <a:pos x="109" y="37"/>
                </a:cxn>
                <a:cxn ang="0">
                  <a:pos x="96" y="24"/>
                </a:cxn>
                <a:cxn ang="0">
                  <a:pos x="109" y="24"/>
                </a:cxn>
                <a:cxn ang="0">
                  <a:pos x="109" y="24"/>
                </a:cxn>
                <a:cxn ang="0">
                  <a:pos x="96" y="12"/>
                </a:cxn>
                <a:cxn ang="0">
                  <a:pos x="121" y="12"/>
                </a:cxn>
                <a:cxn ang="0">
                  <a:pos x="121" y="0"/>
                </a:cxn>
                <a:cxn ang="0">
                  <a:pos x="133" y="0"/>
                </a:cxn>
                <a:cxn ang="0">
                  <a:pos x="133" y="12"/>
                </a:cxn>
                <a:cxn ang="0">
                  <a:pos x="121" y="12"/>
                </a:cxn>
                <a:cxn ang="0">
                  <a:pos x="109" y="24"/>
                </a:cxn>
                <a:cxn ang="0">
                  <a:pos x="133" y="24"/>
                </a:cxn>
                <a:cxn ang="0">
                  <a:pos x="133" y="24"/>
                </a:cxn>
                <a:cxn ang="0">
                  <a:pos x="121" y="24"/>
                </a:cxn>
                <a:cxn ang="0">
                  <a:pos x="133" y="37"/>
                </a:cxn>
                <a:cxn ang="0">
                  <a:pos x="121" y="37"/>
                </a:cxn>
                <a:cxn ang="0">
                  <a:pos x="133" y="37"/>
                </a:cxn>
                <a:cxn ang="0">
                  <a:pos x="121" y="49"/>
                </a:cxn>
                <a:cxn ang="0">
                  <a:pos x="109" y="61"/>
                </a:cxn>
                <a:cxn ang="0">
                  <a:pos x="109" y="61"/>
                </a:cxn>
                <a:cxn ang="0">
                  <a:pos x="109" y="73"/>
                </a:cxn>
                <a:cxn ang="0">
                  <a:pos x="109" y="85"/>
                </a:cxn>
                <a:cxn ang="0">
                  <a:pos x="109" y="97"/>
                </a:cxn>
                <a:cxn ang="0">
                  <a:pos x="96" y="121"/>
                </a:cxn>
                <a:cxn ang="0">
                  <a:pos x="96" y="133"/>
                </a:cxn>
                <a:cxn ang="0">
                  <a:pos x="96" y="145"/>
                </a:cxn>
                <a:cxn ang="0">
                  <a:pos x="24" y="145"/>
                </a:cxn>
              </a:cxnLst>
              <a:rect l="0" t="0" r="r" b="b"/>
              <a:pathLst>
                <a:path w="133" h="145">
                  <a:moveTo>
                    <a:pt x="24" y="145"/>
                  </a:moveTo>
                  <a:lnTo>
                    <a:pt x="0" y="133"/>
                  </a:lnTo>
                  <a:lnTo>
                    <a:pt x="12" y="121"/>
                  </a:lnTo>
                  <a:lnTo>
                    <a:pt x="48" y="85"/>
                  </a:lnTo>
                  <a:lnTo>
                    <a:pt x="60" y="73"/>
                  </a:lnTo>
                  <a:lnTo>
                    <a:pt x="60" y="85"/>
                  </a:lnTo>
                  <a:lnTo>
                    <a:pt x="72" y="49"/>
                  </a:lnTo>
                  <a:lnTo>
                    <a:pt x="72" y="49"/>
                  </a:lnTo>
                  <a:lnTo>
                    <a:pt x="84" y="49"/>
                  </a:lnTo>
                  <a:lnTo>
                    <a:pt x="84" y="49"/>
                  </a:lnTo>
                  <a:lnTo>
                    <a:pt x="84" y="37"/>
                  </a:lnTo>
                  <a:lnTo>
                    <a:pt x="109" y="37"/>
                  </a:lnTo>
                  <a:lnTo>
                    <a:pt x="109" y="37"/>
                  </a:lnTo>
                  <a:lnTo>
                    <a:pt x="96" y="24"/>
                  </a:lnTo>
                  <a:lnTo>
                    <a:pt x="109" y="24"/>
                  </a:lnTo>
                  <a:lnTo>
                    <a:pt x="109" y="24"/>
                  </a:lnTo>
                  <a:lnTo>
                    <a:pt x="96" y="12"/>
                  </a:lnTo>
                  <a:lnTo>
                    <a:pt x="121" y="12"/>
                  </a:lnTo>
                  <a:lnTo>
                    <a:pt x="121" y="0"/>
                  </a:lnTo>
                  <a:lnTo>
                    <a:pt x="133" y="0"/>
                  </a:lnTo>
                  <a:lnTo>
                    <a:pt x="133" y="12"/>
                  </a:lnTo>
                  <a:lnTo>
                    <a:pt x="121" y="12"/>
                  </a:lnTo>
                  <a:lnTo>
                    <a:pt x="109" y="24"/>
                  </a:lnTo>
                  <a:lnTo>
                    <a:pt x="133" y="24"/>
                  </a:lnTo>
                  <a:lnTo>
                    <a:pt x="133" y="24"/>
                  </a:lnTo>
                  <a:lnTo>
                    <a:pt x="121" y="24"/>
                  </a:lnTo>
                  <a:lnTo>
                    <a:pt x="133" y="37"/>
                  </a:lnTo>
                  <a:lnTo>
                    <a:pt x="121" y="37"/>
                  </a:lnTo>
                  <a:lnTo>
                    <a:pt x="133" y="37"/>
                  </a:lnTo>
                  <a:lnTo>
                    <a:pt x="121" y="49"/>
                  </a:lnTo>
                  <a:lnTo>
                    <a:pt x="109" y="61"/>
                  </a:lnTo>
                  <a:lnTo>
                    <a:pt x="109" y="61"/>
                  </a:lnTo>
                  <a:lnTo>
                    <a:pt x="109" y="73"/>
                  </a:lnTo>
                  <a:lnTo>
                    <a:pt x="109" y="85"/>
                  </a:lnTo>
                  <a:lnTo>
                    <a:pt x="109" y="97"/>
                  </a:lnTo>
                  <a:lnTo>
                    <a:pt x="96" y="121"/>
                  </a:lnTo>
                  <a:lnTo>
                    <a:pt x="96" y="133"/>
                  </a:lnTo>
                  <a:lnTo>
                    <a:pt x="96" y="145"/>
                  </a:lnTo>
                  <a:lnTo>
                    <a:pt x="24"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3" name="Freeform 104">
              <a:extLst>
                <a:ext uri="{FF2B5EF4-FFF2-40B4-BE49-F238E27FC236}">
                  <a16:creationId xmlns:a16="http://schemas.microsoft.com/office/drawing/2014/main" id="{3E55D1EA-3D4D-C04C-A824-A6130B31E3C7}"/>
                </a:ext>
              </a:extLst>
            </p:cNvPr>
            <p:cNvSpPr>
              <a:spLocks/>
            </p:cNvSpPr>
            <p:nvPr/>
          </p:nvSpPr>
          <p:spPr bwMode="auto">
            <a:xfrm>
              <a:off x="5868505" y="1307992"/>
              <a:ext cx="825821" cy="145804"/>
            </a:xfrm>
            <a:custGeom>
              <a:avLst/>
              <a:gdLst/>
              <a:ahLst/>
              <a:cxnLst>
                <a:cxn ang="0">
                  <a:pos x="36" y="48"/>
                </a:cxn>
                <a:cxn ang="0">
                  <a:pos x="85" y="48"/>
                </a:cxn>
                <a:cxn ang="0">
                  <a:pos x="109" y="48"/>
                </a:cxn>
                <a:cxn ang="0">
                  <a:pos x="145" y="48"/>
                </a:cxn>
                <a:cxn ang="0">
                  <a:pos x="169" y="48"/>
                </a:cxn>
                <a:cxn ang="0">
                  <a:pos x="193" y="48"/>
                </a:cxn>
                <a:cxn ang="0">
                  <a:pos x="254" y="24"/>
                </a:cxn>
                <a:cxn ang="0">
                  <a:pos x="266" y="24"/>
                </a:cxn>
                <a:cxn ang="0">
                  <a:pos x="338" y="12"/>
                </a:cxn>
                <a:cxn ang="0">
                  <a:pos x="375" y="0"/>
                </a:cxn>
                <a:cxn ang="0">
                  <a:pos x="399" y="0"/>
                </a:cxn>
                <a:cxn ang="0">
                  <a:pos x="447" y="24"/>
                </a:cxn>
                <a:cxn ang="0">
                  <a:pos x="483" y="24"/>
                </a:cxn>
                <a:cxn ang="0">
                  <a:pos x="544" y="24"/>
                </a:cxn>
                <a:cxn ang="0">
                  <a:pos x="580" y="36"/>
                </a:cxn>
                <a:cxn ang="0">
                  <a:pos x="652" y="36"/>
                </a:cxn>
                <a:cxn ang="0">
                  <a:pos x="664" y="36"/>
                </a:cxn>
                <a:cxn ang="0">
                  <a:pos x="652" y="48"/>
                </a:cxn>
                <a:cxn ang="0">
                  <a:pos x="616" y="60"/>
                </a:cxn>
                <a:cxn ang="0">
                  <a:pos x="640" y="60"/>
                </a:cxn>
                <a:cxn ang="0">
                  <a:pos x="688" y="48"/>
                </a:cxn>
                <a:cxn ang="0">
                  <a:pos x="701" y="60"/>
                </a:cxn>
                <a:cxn ang="0">
                  <a:pos x="688" y="73"/>
                </a:cxn>
                <a:cxn ang="0">
                  <a:pos x="701" y="85"/>
                </a:cxn>
                <a:cxn ang="0">
                  <a:pos x="688" y="97"/>
                </a:cxn>
                <a:cxn ang="0">
                  <a:pos x="628" y="109"/>
                </a:cxn>
                <a:cxn ang="0">
                  <a:pos x="592" y="121"/>
                </a:cxn>
                <a:cxn ang="0">
                  <a:pos x="568" y="133"/>
                </a:cxn>
                <a:cxn ang="0">
                  <a:pos x="544" y="121"/>
                </a:cxn>
                <a:cxn ang="0">
                  <a:pos x="519" y="73"/>
                </a:cxn>
                <a:cxn ang="0">
                  <a:pos x="338" y="97"/>
                </a:cxn>
                <a:cxn ang="0">
                  <a:pos x="12" y="60"/>
                </a:cxn>
                <a:cxn ang="0">
                  <a:pos x="0" y="60"/>
                </a:cxn>
                <a:cxn ang="0">
                  <a:pos x="12" y="48"/>
                </a:cxn>
              </a:cxnLst>
              <a:rect l="0" t="0" r="r" b="b"/>
              <a:pathLst>
                <a:path w="701" h="133">
                  <a:moveTo>
                    <a:pt x="24" y="48"/>
                  </a:moveTo>
                  <a:lnTo>
                    <a:pt x="36" y="48"/>
                  </a:lnTo>
                  <a:lnTo>
                    <a:pt x="73" y="60"/>
                  </a:lnTo>
                  <a:lnTo>
                    <a:pt x="85" y="48"/>
                  </a:lnTo>
                  <a:lnTo>
                    <a:pt x="97" y="48"/>
                  </a:lnTo>
                  <a:lnTo>
                    <a:pt x="109" y="48"/>
                  </a:lnTo>
                  <a:lnTo>
                    <a:pt x="121" y="60"/>
                  </a:lnTo>
                  <a:lnTo>
                    <a:pt x="145" y="48"/>
                  </a:lnTo>
                  <a:lnTo>
                    <a:pt x="157" y="36"/>
                  </a:lnTo>
                  <a:lnTo>
                    <a:pt x="169" y="48"/>
                  </a:lnTo>
                  <a:lnTo>
                    <a:pt x="181" y="48"/>
                  </a:lnTo>
                  <a:lnTo>
                    <a:pt x="193" y="48"/>
                  </a:lnTo>
                  <a:lnTo>
                    <a:pt x="205" y="60"/>
                  </a:lnTo>
                  <a:lnTo>
                    <a:pt x="254" y="24"/>
                  </a:lnTo>
                  <a:lnTo>
                    <a:pt x="254" y="24"/>
                  </a:lnTo>
                  <a:lnTo>
                    <a:pt x="266" y="24"/>
                  </a:lnTo>
                  <a:lnTo>
                    <a:pt x="302" y="24"/>
                  </a:lnTo>
                  <a:lnTo>
                    <a:pt x="338" y="12"/>
                  </a:lnTo>
                  <a:lnTo>
                    <a:pt x="375" y="12"/>
                  </a:lnTo>
                  <a:lnTo>
                    <a:pt x="375" y="0"/>
                  </a:lnTo>
                  <a:lnTo>
                    <a:pt x="387" y="0"/>
                  </a:lnTo>
                  <a:lnTo>
                    <a:pt x="399" y="0"/>
                  </a:lnTo>
                  <a:lnTo>
                    <a:pt x="423" y="12"/>
                  </a:lnTo>
                  <a:lnTo>
                    <a:pt x="447" y="24"/>
                  </a:lnTo>
                  <a:lnTo>
                    <a:pt x="483" y="12"/>
                  </a:lnTo>
                  <a:lnTo>
                    <a:pt x="483" y="24"/>
                  </a:lnTo>
                  <a:lnTo>
                    <a:pt x="544" y="24"/>
                  </a:lnTo>
                  <a:lnTo>
                    <a:pt x="544" y="24"/>
                  </a:lnTo>
                  <a:lnTo>
                    <a:pt x="556" y="24"/>
                  </a:lnTo>
                  <a:lnTo>
                    <a:pt x="580" y="36"/>
                  </a:lnTo>
                  <a:lnTo>
                    <a:pt x="628" y="36"/>
                  </a:lnTo>
                  <a:lnTo>
                    <a:pt x="652" y="36"/>
                  </a:lnTo>
                  <a:lnTo>
                    <a:pt x="652" y="36"/>
                  </a:lnTo>
                  <a:lnTo>
                    <a:pt x="664" y="36"/>
                  </a:lnTo>
                  <a:lnTo>
                    <a:pt x="664" y="48"/>
                  </a:lnTo>
                  <a:lnTo>
                    <a:pt x="652" y="48"/>
                  </a:lnTo>
                  <a:lnTo>
                    <a:pt x="628" y="48"/>
                  </a:lnTo>
                  <a:lnTo>
                    <a:pt x="616" y="60"/>
                  </a:lnTo>
                  <a:lnTo>
                    <a:pt x="604" y="60"/>
                  </a:lnTo>
                  <a:lnTo>
                    <a:pt x="640" y="60"/>
                  </a:lnTo>
                  <a:lnTo>
                    <a:pt x="664" y="48"/>
                  </a:lnTo>
                  <a:lnTo>
                    <a:pt x="688" y="48"/>
                  </a:lnTo>
                  <a:lnTo>
                    <a:pt x="701" y="48"/>
                  </a:lnTo>
                  <a:lnTo>
                    <a:pt x="701" y="60"/>
                  </a:lnTo>
                  <a:lnTo>
                    <a:pt x="701" y="60"/>
                  </a:lnTo>
                  <a:lnTo>
                    <a:pt x="688" y="73"/>
                  </a:lnTo>
                  <a:lnTo>
                    <a:pt x="701" y="73"/>
                  </a:lnTo>
                  <a:lnTo>
                    <a:pt x="701" y="85"/>
                  </a:lnTo>
                  <a:lnTo>
                    <a:pt x="701" y="97"/>
                  </a:lnTo>
                  <a:lnTo>
                    <a:pt x="688" y="97"/>
                  </a:lnTo>
                  <a:lnTo>
                    <a:pt x="664" y="97"/>
                  </a:lnTo>
                  <a:lnTo>
                    <a:pt x="628" y="109"/>
                  </a:lnTo>
                  <a:lnTo>
                    <a:pt x="616" y="121"/>
                  </a:lnTo>
                  <a:lnTo>
                    <a:pt x="592" y="121"/>
                  </a:lnTo>
                  <a:lnTo>
                    <a:pt x="580" y="133"/>
                  </a:lnTo>
                  <a:lnTo>
                    <a:pt x="568" y="133"/>
                  </a:lnTo>
                  <a:lnTo>
                    <a:pt x="544" y="121"/>
                  </a:lnTo>
                  <a:lnTo>
                    <a:pt x="544" y="121"/>
                  </a:lnTo>
                  <a:lnTo>
                    <a:pt x="531" y="109"/>
                  </a:lnTo>
                  <a:lnTo>
                    <a:pt x="519" y="73"/>
                  </a:lnTo>
                  <a:lnTo>
                    <a:pt x="350" y="73"/>
                  </a:lnTo>
                  <a:lnTo>
                    <a:pt x="338" y="97"/>
                  </a:lnTo>
                  <a:lnTo>
                    <a:pt x="24" y="85"/>
                  </a:lnTo>
                  <a:lnTo>
                    <a:pt x="12" y="60"/>
                  </a:lnTo>
                  <a:lnTo>
                    <a:pt x="0" y="60"/>
                  </a:lnTo>
                  <a:lnTo>
                    <a:pt x="0" y="60"/>
                  </a:lnTo>
                  <a:lnTo>
                    <a:pt x="0" y="48"/>
                  </a:lnTo>
                  <a:lnTo>
                    <a:pt x="12" y="48"/>
                  </a:lnTo>
                  <a:lnTo>
                    <a:pt x="24"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4" name="Freeform 105">
              <a:extLst>
                <a:ext uri="{FF2B5EF4-FFF2-40B4-BE49-F238E27FC236}">
                  <a16:creationId xmlns:a16="http://schemas.microsoft.com/office/drawing/2014/main" id="{C8F97587-9309-1841-807E-8E6AE41CBE62}"/>
                </a:ext>
              </a:extLst>
            </p:cNvPr>
            <p:cNvSpPr>
              <a:spLocks/>
            </p:cNvSpPr>
            <p:nvPr/>
          </p:nvSpPr>
          <p:spPr bwMode="auto">
            <a:xfrm>
              <a:off x="5854164" y="1334232"/>
              <a:ext cx="782797" cy="105170"/>
            </a:xfrm>
            <a:custGeom>
              <a:avLst/>
              <a:gdLst/>
              <a:ahLst/>
              <a:cxnLst>
                <a:cxn ang="0">
                  <a:pos x="0" y="49"/>
                </a:cxn>
                <a:cxn ang="0">
                  <a:pos x="0" y="61"/>
                </a:cxn>
                <a:cxn ang="0">
                  <a:pos x="36" y="73"/>
                </a:cxn>
                <a:cxn ang="0">
                  <a:pos x="48" y="85"/>
                </a:cxn>
                <a:cxn ang="0">
                  <a:pos x="73" y="73"/>
                </a:cxn>
                <a:cxn ang="0">
                  <a:pos x="121" y="73"/>
                </a:cxn>
                <a:cxn ang="0">
                  <a:pos x="169" y="85"/>
                </a:cxn>
                <a:cxn ang="0">
                  <a:pos x="205" y="97"/>
                </a:cxn>
                <a:cxn ang="0">
                  <a:pos x="242" y="97"/>
                </a:cxn>
                <a:cxn ang="0">
                  <a:pos x="326" y="85"/>
                </a:cxn>
                <a:cxn ang="0">
                  <a:pos x="387" y="85"/>
                </a:cxn>
                <a:cxn ang="0">
                  <a:pos x="411" y="97"/>
                </a:cxn>
                <a:cxn ang="0">
                  <a:pos x="435" y="85"/>
                </a:cxn>
                <a:cxn ang="0">
                  <a:pos x="459" y="61"/>
                </a:cxn>
                <a:cxn ang="0">
                  <a:pos x="531" y="73"/>
                </a:cxn>
                <a:cxn ang="0">
                  <a:pos x="556" y="85"/>
                </a:cxn>
                <a:cxn ang="0">
                  <a:pos x="592" y="97"/>
                </a:cxn>
                <a:cxn ang="0">
                  <a:pos x="604" y="97"/>
                </a:cxn>
                <a:cxn ang="0">
                  <a:pos x="604" y="73"/>
                </a:cxn>
                <a:cxn ang="0">
                  <a:pos x="580" y="73"/>
                </a:cxn>
                <a:cxn ang="0">
                  <a:pos x="568" y="61"/>
                </a:cxn>
                <a:cxn ang="0">
                  <a:pos x="543" y="61"/>
                </a:cxn>
                <a:cxn ang="0">
                  <a:pos x="556" y="49"/>
                </a:cxn>
                <a:cxn ang="0">
                  <a:pos x="604" y="49"/>
                </a:cxn>
                <a:cxn ang="0">
                  <a:pos x="628" y="49"/>
                </a:cxn>
                <a:cxn ang="0">
                  <a:pos x="652" y="49"/>
                </a:cxn>
                <a:cxn ang="0">
                  <a:pos x="664" y="36"/>
                </a:cxn>
                <a:cxn ang="0">
                  <a:pos x="628" y="36"/>
                </a:cxn>
                <a:cxn ang="0">
                  <a:pos x="616" y="24"/>
                </a:cxn>
                <a:cxn ang="0">
                  <a:pos x="580" y="24"/>
                </a:cxn>
                <a:cxn ang="0">
                  <a:pos x="531" y="24"/>
                </a:cxn>
                <a:cxn ang="0">
                  <a:pos x="495" y="24"/>
                </a:cxn>
                <a:cxn ang="0">
                  <a:pos x="495" y="12"/>
                </a:cxn>
                <a:cxn ang="0">
                  <a:pos x="471" y="12"/>
                </a:cxn>
                <a:cxn ang="0">
                  <a:pos x="471" y="24"/>
                </a:cxn>
                <a:cxn ang="0">
                  <a:pos x="483" y="36"/>
                </a:cxn>
                <a:cxn ang="0">
                  <a:pos x="459" y="49"/>
                </a:cxn>
                <a:cxn ang="0">
                  <a:pos x="423" y="61"/>
                </a:cxn>
                <a:cxn ang="0">
                  <a:pos x="350" y="49"/>
                </a:cxn>
                <a:cxn ang="0">
                  <a:pos x="350" y="36"/>
                </a:cxn>
                <a:cxn ang="0">
                  <a:pos x="338" y="24"/>
                </a:cxn>
                <a:cxn ang="0">
                  <a:pos x="374" y="24"/>
                </a:cxn>
                <a:cxn ang="0">
                  <a:pos x="399" y="12"/>
                </a:cxn>
                <a:cxn ang="0">
                  <a:pos x="387" y="0"/>
                </a:cxn>
                <a:cxn ang="0">
                  <a:pos x="362" y="12"/>
                </a:cxn>
                <a:cxn ang="0">
                  <a:pos x="314" y="24"/>
                </a:cxn>
                <a:cxn ang="0">
                  <a:pos x="278" y="24"/>
                </a:cxn>
                <a:cxn ang="0">
                  <a:pos x="266" y="24"/>
                </a:cxn>
                <a:cxn ang="0">
                  <a:pos x="290" y="36"/>
                </a:cxn>
                <a:cxn ang="0">
                  <a:pos x="338" y="61"/>
                </a:cxn>
                <a:cxn ang="0">
                  <a:pos x="326" y="73"/>
                </a:cxn>
                <a:cxn ang="0">
                  <a:pos x="266" y="61"/>
                </a:cxn>
                <a:cxn ang="0">
                  <a:pos x="254" y="61"/>
                </a:cxn>
                <a:cxn ang="0">
                  <a:pos x="230" y="73"/>
                </a:cxn>
                <a:cxn ang="0">
                  <a:pos x="205" y="49"/>
                </a:cxn>
                <a:cxn ang="0">
                  <a:pos x="205" y="36"/>
                </a:cxn>
                <a:cxn ang="0">
                  <a:pos x="181" y="36"/>
                </a:cxn>
                <a:cxn ang="0">
                  <a:pos x="109" y="61"/>
                </a:cxn>
                <a:cxn ang="0">
                  <a:pos x="97" y="49"/>
                </a:cxn>
                <a:cxn ang="0">
                  <a:pos x="60" y="61"/>
                </a:cxn>
                <a:cxn ang="0">
                  <a:pos x="48" y="49"/>
                </a:cxn>
                <a:cxn ang="0">
                  <a:pos x="12" y="36"/>
                </a:cxn>
              </a:cxnLst>
              <a:rect l="0" t="0" r="r" b="b"/>
              <a:pathLst>
                <a:path w="664" h="97">
                  <a:moveTo>
                    <a:pt x="12" y="36"/>
                  </a:moveTo>
                  <a:lnTo>
                    <a:pt x="0" y="49"/>
                  </a:lnTo>
                  <a:lnTo>
                    <a:pt x="0" y="49"/>
                  </a:lnTo>
                  <a:lnTo>
                    <a:pt x="0" y="61"/>
                  </a:lnTo>
                  <a:lnTo>
                    <a:pt x="24" y="73"/>
                  </a:lnTo>
                  <a:lnTo>
                    <a:pt x="36" y="73"/>
                  </a:lnTo>
                  <a:lnTo>
                    <a:pt x="36" y="73"/>
                  </a:lnTo>
                  <a:lnTo>
                    <a:pt x="48" y="85"/>
                  </a:lnTo>
                  <a:lnTo>
                    <a:pt x="60" y="73"/>
                  </a:lnTo>
                  <a:lnTo>
                    <a:pt x="73" y="73"/>
                  </a:lnTo>
                  <a:lnTo>
                    <a:pt x="97" y="73"/>
                  </a:lnTo>
                  <a:lnTo>
                    <a:pt x="121" y="73"/>
                  </a:lnTo>
                  <a:lnTo>
                    <a:pt x="133" y="85"/>
                  </a:lnTo>
                  <a:lnTo>
                    <a:pt x="169" y="85"/>
                  </a:lnTo>
                  <a:lnTo>
                    <a:pt x="193" y="97"/>
                  </a:lnTo>
                  <a:lnTo>
                    <a:pt x="205" y="97"/>
                  </a:lnTo>
                  <a:lnTo>
                    <a:pt x="230" y="97"/>
                  </a:lnTo>
                  <a:lnTo>
                    <a:pt x="242" y="97"/>
                  </a:lnTo>
                  <a:lnTo>
                    <a:pt x="302" y="73"/>
                  </a:lnTo>
                  <a:lnTo>
                    <a:pt x="326" y="85"/>
                  </a:lnTo>
                  <a:lnTo>
                    <a:pt x="374" y="85"/>
                  </a:lnTo>
                  <a:lnTo>
                    <a:pt x="387" y="85"/>
                  </a:lnTo>
                  <a:lnTo>
                    <a:pt x="399" y="97"/>
                  </a:lnTo>
                  <a:lnTo>
                    <a:pt x="411" y="97"/>
                  </a:lnTo>
                  <a:lnTo>
                    <a:pt x="423" y="85"/>
                  </a:lnTo>
                  <a:lnTo>
                    <a:pt x="435" y="85"/>
                  </a:lnTo>
                  <a:lnTo>
                    <a:pt x="435" y="85"/>
                  </a:lnTo>
                  <a:lnTo>
                    <a:pt x="459" y="61"/>
                  </a:lnTo>
                  <a:lnTo>
                    <a:pt x="495" y="61"/>
                  </a:lnTo>
                  <a:lnTo>
                    <a:pt x="531" y="73"/>
                  </a:lnTo>
                  <a:lnTo>
                    <a:pt x="543" y="85"/>
                  </a:lnTo>
                  <a:lnTo>
                    <a:pt x="556" y="85"/>
                  </a:lnTo>
                  <a:lnTo>
                    <a:pt x="568" y="97"/>
                  </a:lnTo>
                  <a:lnTo>
                    <a:pt x="592" y="97"/>
                  </a:lnTo>
                  <a:lnTo>
                    <a:pt x="604" y="97"/>
                  </a:lnTo>
                  <a:lnTo>
                    <a:pt x="604" y="97"/>
                  </a:lnTo>
                  <a:lnTo>
                    <a:pt x="616" y="85"/>
                  </a:lnTo>
                  <a:lnTo>
                    <a:pt x="604" y="73"/>
                  </a:lnTo>
                  <a:lnTo>
                    <a:pt x="592" y="73"/>
                  </a:lnTo>
                  <a:lnTo>
                    <a:pt x="580" y="73"/>
                  </a:lnTo>
                  <a:lnTo>
                    <a:pt x="580" y="73"/>
                  </a:lnTo>
                  <a:lnTo>
                    <a:pt x="568" y="61"/>
                  </a:lnTo>
                  <a:lnTo>
                    <a:pt x="543" y="61"/>
                  </a:lnTo>
                  <a:lnTo>
                    <a:pt x="543" y="61"/>
                  </a:lnTo>
                  <a:lnTo>
                    <a:pt x="531" y="36"/>
                  </a:lnTo>
                  <a:lnTo>
                    <a:pt x="556" y="49"/>
                  </a:lnTo>
                  <a:lnTo>
                    <a:pt x="580" y="49"/>
                  </a:lnTo>
                  <a:lnTo>
                    <a:pt x="604" y="49"/>
                  </a:lnTo>
                  <a:lnTo>
                    <a:pt x="616" y="49"/>
                  </a:lnTo>
                  <a:lnTo>
                    <a:pt x="628" y="49"/>
                  </a:lnTo>
                  <a:lnTo>
                    <a:pt x="640" y="49"/>
                  </a:lnTo>
                  <a:lnTo>
                    <a:pt x="652" y="49"/>
                  </a:lnTo>
                  <a:lnTo>
                    <a:pt x="664" y="36"/>
                  </a:lnTo>
                  <a:lnTo>
                    <a:pt x="664" y="36"/>
                  </a:lnTo>
                  <a:lnTo>
                    <a:pt x="640" y="36"/>
                  </a:lnTo>
                  <a:lnTo>
                    <a:pt x="628" y="36"/>
                  </a:lnTo>
                  <a:lnTo>
                    <a:pt x="628" y="24"/>
                  </a:lnTo>
                  <a:lnTo>
                    <a:pt x="616" y="24"/>
                  </a:lnTo>
                  <a:lnTo>
                    <a:pt x="604" y="24"/>
                  </a:lnTo>
                  <a:lnTo>
                    <a:pt x="580" y="24"/>
                  </a:lnTo>
                  <a:lnTo>
                    <a:pt x="543" y="36"/>
                  </a:lnTo>
                  <a:lnTo>
                    <a:pt x="531" y="24"/>
                  </a:lnTo>
                  <a:lnTo>
                    <a:pt x="519" y="24"/>
                  </a:lnTo>
                  <a:lnTo>
                    <a:pt x="495" y="24"/>
                  </a:lnTo>
                  <a:lnTo>
                    <a:pt x="507" y="12"/>
                  </a:lnTo>
                  <a:lnTo>
                    <a:pt x="495" y="12"/>
                  </a:lnTo>
                  <a:lnTo>
                    <a:pt x="483" y="12"/>
                  </a:lnTo>
                  <a:lnTo>
                    <a:pt x="471" y="12"/>
                  </a:lnTo>
                  <a:lnTo>
                    <a:pt x="459" y="12"/>
                  </a:lnTo>
                  <a:lnTo>
                    <a:pt x="471" y="24"/>
                  </a:lnTo>
                  <a:lnTo>
                    <a:pt x="471" y="36"/>
                  </a:lnTo>
                  <a:lnTo>
                    <a:pt x="483" y="36"/>
                  </a:lnTo>
                  <a:lnTo>
                    <a:pt x="471" y="49"/>
                  </a:lnTo>
                  <a:lnTo>
                    <a:pt x="459" y="49"/>
                  </a:lnTo>
                  <a:lnTo>
                    <a:pt x="447" y="49"/>
                  </a:lnTo>
                  <a:lnTo>
                    <a:pt x="423" y="61"/>
                  </a:lnTo>
                  <a:lnTo>
                    <a:pt x="374" y="61"/>
                  </a:lnTo>
                  <a:lnTo>
                    <a:pt x="350" y="49"/>
                  </a:lnTo>
                  <a:lnTo>
                    <a:pt x="350" y="49"/>
                  </a:lnTo>
                  <a:lnTo>
                    <a:pt x="350" y="36"/>
                  </a:lnTo>
                  <a:lnTo>
                    <a:pt x="350" y="36"/>
                  </a:lnTo>
                  <a:lnTo>
                    <a:pt x="338" y="24"/>
                  </a:lnTo>
                  <a:lnTo>
                    <a:pt x="374" y="24"/>
                  </a:lnTo>
                  <a:lnTo>
                    <a:pt x="374" y="24"/>
                  </a:lnTo>
                  <a:lnTo>
                    <a:pt x="387" y="12"/>
                  </a:lnTo>
                  <a:lnTo>
                    <a:pt x="399" y="12"/>
                  </a:lnTo>
                  <a:lnTo>
                    <a:pt x="399" y="0"/>
                  </a:lnTo>
                  <a:lnTo>
                    <a:pt x="387" y="0"/>
                  </a:lnTo>
                  <a:lnTo>
                    <a:pt x="374" y="0"/>
                  </a:lnTo>
                  <a:lnTo>
                    <a:pt x="362" y="12"/>
                  </a:lnTo>
                  <a:lnTo>
                    <a:pt x="338" y="12"/>
                  </a:lnTo>
                  <a:lnTo>
                    <a:pt x="314" y="24"/>
                  </a:lnTo>
                  <a:lnTo>
                    <a:pt x="290" y="24"/>
                  </a:lnTo>
                  <a:lnTo>
                    <a:pt x="278" y="24"/>
                  </a:lnTo>
                  <a:lnTo>
                    <a:pt x="266" y="24"/>
                  </a:lnTo>
                  <a:lnTo>
                    <a:pt x="266" y="24"/>
                  </a:lnTo>
                  <a:lnTo>
                    <a:pt x="278" y="36"/>
                  </a:lnTo>
                  <a:lnTo>
                    <a:pt x="290" y="36"/>
                  </a:lnTo>
                  <a:lnTo>
                    <a:pt x="314" y="36"/>
                  </a:lnTo>
                  <a:lnTo>
                    <a:pt x="338" y="61"/>
                  </a:lnTo>
                  <a:lnTo>
                    <a:pt x="338" y="73"/>
                  </a:lnTo>
                  <a:lnTo>
                    <a:pt x="326" y="73"/>
                  </a:lnTo>
                  <a:lnTo>
                    <a:pt x="302" y="73"/>
                  </a:lnTo>
                  <a:lnTo>
                    <a:pt x="266" y="61"/>
                  </a:lnTo>
                  <a:lnTo>
                    <a:pt x="266" y="61"/>
                  </a:lnTo>
                  <a:lnTo>
                    <a:pt x="254" y="61"/>
                  </a:lnTo>
                  <a:lnTo>
                    <a:pt x="242" y="61"/>
                  </a:lnTo>
                  <a:lnTo>
                    <a:pt x="230" y="73"/>
                  </a:lnTo>
                  <a:lnTo>
                    <a:pt x="193" y="61"/>
                  </a:lnTo>
                  <a:lnTo>
                    <a:pt x="205" y="49"/>
                  </a:lnTo>
                  <a:lnTo>
                    <a:pt x="205" y="49"/>
                  </a:lnTo>
                  <a:lnTo>
                    <a:pt x="205" y="36"/>
                  </a:lnTo>
                  <a:lnTo>
                    <a:pt x="193" y="36"/>
                  </a:lnTo>
                  <a:lnTo>
                    <a:pt x="181" y="36"/>
                  </a:lnTo>
                  <a:lnTo>
                    <a:pt x="145" y="61"/>
                  </a:lnTo>
                  <a:lnTo>
                    <a:pt x="109" y="61"/>
                  </a:lnTo>
                  <a:lnTo>
                    <a:pt x="109" y="49"/>
                  </a:lnTo>
                  <a:lnTo>
                    <a:pt x="97" y="49"/>
                  </a:lnTo>
                  <a:lnTo>
                    <a:pt x="97" y="49"/>
                  </a:lnTo>
                  <a:lnTo>
                    <a:pt x="60" y="61"/>
                  </a:lnTo>
                  <a:lnTo>
                    <a:pt x="48" y="49"/>
                  </a:lnTo>
                  <a:lnTo>
                    <a:pt x="48" y="49"/>
                  </a:lnTo>
                  <a:lnTo>
                    <a:pt x="24" y="36"/>
                  </a:lnTo>
                  <a:lnTo>
                    <a:pt x="1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5" name="Freeform 106">
              <a:extLst>
                <a:ext uri="{FF2B5EF4-FFF2-40B4-BE49-F238E27FC236}">
                  <a16:creationId xmlns:a16="http://schemas.microsoft.com/office/drawing/2014/main" id="{4FBBAEAB-F307-DE42-A60C-F4E6CFA09DF2}"/>
                </a:ext>
              </a:extLst>
            </p:cNvPr>
            <p:cNvSpPr>
              <a:spLocks/>
            </p:cNvSpPr>
            <p:nvPr/>
          </p:nvSpPr>
          <p:spPr bwMode="auto">
            <a:xfrm>
              <a:off x="6309527" y="1373723"/>
              <a:ext cx="99195" cy="27488"/>
            </a:xfrm>
            <a:custGeom>
              <a:avLst/>
              <a:gdLst/>
              <a:ahLst/>
              <a:cxnLst>
                <a:cxn ang="0">
                  <a:pos x="12" y="0"/>
                </a:cxn>
                <a:cxn ang="0">
                  <a:pos x="48" y="0"/>
                </a:cxn>
                <a:cxn ang="0">
                  <a:pos x="60" y="0"/>
                </a:cxn>
                <a:cxn ang="0">
                  <a:pos x="60" y="0"/>
                </a:cxn>
                <a:cxn ang="0">
                  <a:pos x="72" y="0"/>
                </a:cxn>
                <a:cxn ang="0">
                  <a:pos x="84" y="13"/>
                </a:cxn>
                <a:cxn ang="0">
                  <a:pos x="72" y="13"/>
                </a:cxn>
                <a:cxn ang="0">
                  <a:pos x="60" y="13"/>
                </a:cxn>
                <a:cxn ang="0">
                  <a:pos x="48" y="13"/>
                </a:cxn>
                <a:cxn ang="0">
                  <a:pos x="48" y="13"/>
                </a:cxn>
                <a:cxn ang="0">
                  <a:pos x="36" y="13"/>
                </a:cxn>
                <a:cxn ang="0">
                  <a:pos x="36" y="25"/>
                </a:cxn>
                <a:cxn ang="0">
                  <a:pos x="24" y="25"/>
                </a:cxn>
                <a:cxn ang="0">
                  <a:pos x="12" y="13"/>
                </a:cxn>
                <a:cxn ang="0">
                  <a:pos x="0" y="13"/>
                </a:cxn>
                <a:cxn ang="0">
                  <a:pos x="0" y="13"/>
                </a:cxn>
                <a:cxn ang="0">
                  <a:pos x="12" y="0"/>
                </a:cxn>
              </a:cxnLst>
              <a:rect l="0" t="0" r="r" b="b"/>
              <a:pathLst>
                <a:path w="84" h="25">
                  <a:moveTo>
                    <a:pt x="12" y="0"/>
                  </a:moveTo>
                  <a:lnTo>
                    <a:pt x="48" y="0"/>
                  </a:lnTo>
                  <a:lnTo>
                    <a:pt x="60" y="0"/>
                  </a:lnTo>
                  <a:lnTo>
                    <a:pt x="60" y="0"/>
                  </a:lnTo>
                  <a:lnTo>
                    <a:pt x="72" y="0"/>
                  </a:lnTo>
                  <a:lnTo>
                    <a:pt x="84" y="13"/>
                  </a:lnTo>
                  <a:lnTo>
                    <a:pt x="72" y="13"/>
                  </a:lnTo>
                  <a:lnTo>
                    <a:pt x="60" y="13"/>
                  </a:lnTo>
                  <a:lnTo>
                    <a:pt x="48" y="13"/>
                  </a:lnTo>
                  <a:lnTo>
                    <a:pt x="48" y="13"/>
                  </a:lnTo>
                  <a:lnTo>
                    <a:pt x="36" y="13"/>
                  </a:lnTo>
                  <a:lnTo>
                    <a:pt x="36" y="25"/>
                  </a:lnTo>
                  <a:lnTo>
                    <a:pt x="24" y="25"/>
                  </a:lnTo>
                  <a:lnTo>
                    <a:pt x="12" y="13"/>
                  </a:lnTo>
                  <a:lnTo>
                    <a:pt x="0" y="13"/>
                  </a:lnTo>
                  <a:lnTo>
                    <a:pt x="0" y="13"/>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6" name="Freeform 107">
              <a:extLst>
                <a:ext uri="{FF2B5EF4-FFF2-40B4-BE49-F238E27FC236}">
                  <a16:creationId xmlns:a16="http://schemas.microsoft.com/office/drawing/2014/main" id="{6B024C72-88C6-2940-B266-AAB21DE500C1}"/>
                </a:ext>
              </a:extLst>
            </p:cNvPr>
            <p:cNvSpPr>
              <a:spLocks/>
            </p:cNvSpPr>
            <p:nvPr/>
          </p:nvSpPr>
          <p:spPr bwMode="auto">
            <a:xfrm>
              <a:off x="5371339" y="1628229"/>
              <a:ext cx="2786999" cy="253364"/>
            </a:xfrm>
            <a:custGeom>
              <a:avLst/>
              <a:gdLst/>
              <a:ahLst/>
              <a:cxnLst>
                <a:cxn ang="0">
                  <a:pos x="0" y="322"/>
                </a:cxn>
                <a:cxn ang="0">
                  <a:pos x="2433" y="322"/>
                </a:cxn>
                <a:cxn ang="0">
                  <a:pos x="2357" y="183"/>
                </a:cxn>
                <a:cxn ang="0">
                  <a:pos x="2284" y="107"/>
                </a:cxn>
                <a:cxn ang="0">
                  <a:pos x="2148" y="54"/>
                </a:cxn>
                <a:cxn ang="0">
                  <a:pos x="2110" y="35"/>
                </a:cxn>
                <a:cxn ang="0">
                  <a:pos x="2085" y="18"/>
                </a:cxn>
                <a:cxn ang="0">
                  <a:pos x="2061" y="18"/>
                </a:cxn>
                <a:cxn ang="0">
                  <a:pos x="2036" y="18"/>
                </a:cxn>
                <a:cxn ang="0">
                  <a:pos x="2011" y="18"/>
                </a:cxn>
                <a:cxn ang="0">
                  <a:pos x="1999" y="18"/>
                </a:cxn>
                <a:cxn ang="0">
                  <a:pos x="1987" y="18"/>
                </a:cxn>
                <a:cxn ang="0">
                  <a:pos x="1974" y="18"/>
                </a:cxn>
                <a:cxn ang="0">
                  <a:pos x="1912" y="18"/>
                </a:cxn>
                <a:cxn ang="0">
                  <a:pos x="1713" y="54"/>
                </a:cxn>
                <a:cxn ang="0">
                  <a:pos x="1638" y="35"/>
                </a:cxn>
                <a:cxn ang="0">
                  <a:pos x="1515" y="35"/>
                </a:cxn>
                <a:cxn ang="0">
                  <a:pos x="1452" y="18"/>
                </a:cxn>
                <a:cxn ang="0">
                  <a:pos x="1427" y="18"/>
                </a:cxn>
                <a:cxn ang="0">
                  <a:pos x="1390" y="18"/>
                </a:cxn>
                <a:cxn ang="0">
                  <a:pos x="1353" y="18"/>
                </a:cxn>
                <a:cxn ang="0">
                  <a:pos x="1329" y="18"/>
                </a:cxn>
                <a:cxn ang="0">
                  <a:pos x="1204" y="18"/>
                </a:cxn>
                <a:cxn ang="0">
                  <a:pos x="1155" y="35"/>
                </a:cxn>
                <a:cxn ang="0">
                  <a:pos x="1141" y="35"/>
                </a:cxn>
                <a:cxn ang="0">
                  <a:pos x="1030" y="54"/>
                </a:cxn>
                <a:cxn ang="0">
                  <a:pos x="931" y="0"/>
                </a:cxn>
                <a:cxn ang="0">
                  <a:pos x="857" y="0"/>
                </a:cxn>
                <a:cxn ang="0">
                  <a:pos x="832" y="0"/>
                </a:cxn>
                <a:cxn ang="0">
                  <a:pos x="794" y="18"/>
                </a:cxn>
                <a:cxn ang="0">
                  <a:pos x="769" y="18"/>
                </a:cxn>
                <a:cxn ang="0">
                  <a:pos x="521" y="18"/>
                </a:cxn>
                <a:cxn ang="0">
                  <a:pos x="360" y="18"/>
                </a:cxn>
                <a:cxn ang="0">
                  <a:pos x="285" y="18"/>
                </a:cxn>
                <a:cxn ang="0">
                  <a:pos x="260" y="18"/>
                </a:cxn>
                <a:cxn ang="0">
                  <a:pos x="143" y="130"/>
                </a:cxn>
                <a:cxn ang="0">
                  <a:pos x="0" y="322"/>
                </a:cxn>
              </a:cxnLst>
              <a:rect l="0" t="0" r="r" b="b"/>
              <a:pathLst>
                <a:path w="2433" h="322">
                  <a:moveTo>
                    <a:pt x="0" y="322"/>
                  </a:moveTo>
                  <a:lnTo>
                    <a:pt x="2433" y="322"/>
                  </a:lnTo>
                  <a:lnTo>
                    <a:pt x="2357" y="183"/>
                  </a:lnTo>
                  <a:lnTo>
                    <a:pt x="2284" y="107"/>
                  </a:lnTo>
                  <a:lnTo>
                    <a:pt x="2148" y="54"/>
                  </a:lnTo>
                  <a:lnTo>
                    <a:pt x="2110" y="35"/>
                  </a:lnTo>
                  <a:lnTo>
                    <a:pt x="2085" y="18"/>
                  </a:lnTo>
                  <a:lnTo>
                    <a:pt x="2061" y="18"/>
                  </a:lnTo>
                  <a:lnTo>
                    <a:pt x="2036" y="18"/>
                  </a:lnTo>
                  <a:lnTo>
                    <a:pt x="2011" y="18"/>
                  </a:lnTo>
                  <a:lnTo>
                    <a:pt x="1999" y="18"/>
                  </a:lnTo>
                  <a:lnTo>
                    <a:pt x="1987" y="18"/>
                  </a:lnTo>
                  <a:lnTo>
                    <a:pt x="1974" y="18"/>
                  </a:lnTo>
                  <a:lnTo>
                    <a:pt x="1912" y="18"/>
                  </a:lnTo>
                  <a:lnTo>
                    <a:pt x="1713" y="54"/>
                  </a:lnTo>
                  <a:lnTo>
                    <a:pt x="1638" y="35"/>
                  </a:lnTo>
                  <a:lnTo>
                    <a:pt x="1515" y="35"/>
                  </a:lnTo>
                  <a:lnTo>
                    <a:pt x="1452" y="18"/>
                  </a:lnTo>
                  <a:lnTo>
                    <a:pt x="1427" y="18"/>
                  </a:lnTo>
                  <a:lnTo>
                    <a:pt x="1390" y="18"/>
                  </a:lnTo>
                  <a:lnTo>
                    <a:pt x="1353" y="18"/>
                  </a:lnTo>
                  <a:lnTo>
                    <a:pt x="1329" y="18"/>
                  </a:lnTo>
                  <a:lnTo>
                    <a:pt x="1204" y="18"/>
                  </a:lnTo>
                  <a:lnTo>
                    <a:pt x="1155" y="35"/>
                  </a:lnTo>
                  <a:lnTo>
                    <a:pt x="1141" y="35"/>
                  </a:lnTo>
                  <a:lnTo>
                    <a:pt x="1030" y="54"/>
                  </a:lnTo>
                  <a:lnTo>
                    <a:pt x="931" y="0"/>
                  </a:lnTo>
                  <a:lnTo>
                    <a:pt x="857" y="0"/>
                  </a:lnTo>
                  <a:lnTo>
                    <a:pt x="832" y="0"/>
                  </a:lnTo>
                  <a:lnTo>
                    <a:pt x="794" y="18"/>
                  </a:lnTo>
                  <a:lnTo>
                    <a:pt x="769" y="18"/>
                  </a:lnTo>
                  <a:lnTo>
                    <a:pt x="521" y="18"/>
                  </a:lnTo>
                  <a:lnTo>
                    <a:pt x="360" y="18"/>
                  </a:lnTo>
                  <a:lnTo>
                    <a:pt x="285" y="18"/>
                  </a:lnTo>
                  <a:lnTo>
                    <a:pt x="260" y="18"/>
                  </a:lnTo>
                  <a:lnTo>
                    <a:pt x="143" y="130"/>
                  </a:lnTo>
                  <a:lnTo>
                    <a:pt x="0" y="32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7" name="Freeform 108">
              <a:extLst>
                <a:ext uri="{FF2B5EF4-FFF2-40B4-BE49-F238E27FC236}">
                  <a16:creationId xmlns:a16="http://schemas.microsoft.com/office/drawing/2014/main" id="{357EDDFD-BD8D-DE4E-B707-31E06F542078}"/>
                </a:ext>
              </a:extLst>
            </p:cNvPr>
            <p:cNvSpPr>
              <a:spLocks/>
            </p:cNvSpPr>
            <p:nvPr/>
          </p:nvSpPr>
          <p:spPr bwMode="auto">
            <a:xfrm>
              <a:off x="5710750" y="1742962"/>
              <a:ext cx="2447588" cy="145804"/>
            </a:xfrm>
            <a:custGeom>
              <a:avLst/>
              <a:gdLst/>
              <a:ahLst/>
              <a:cxnLst>
                <a:cxn ang="0">
                  <a:pos x="1987" y="67"/>
                </a:cxn>
                <a:cxn ang="0">
                  <a:pos x="1950" y="118"/>
                </a:cxn>
                <a:cxn ang="0">
                  <a:pos x="1876" y="67"/>
                </a:cxn>
                <a:cxn ang="0">
                  <a:pos x="1851" y="67"/>
                </a:cxn>
                <a:cxn ang="0">
                  <a:pos x="1739" y="17"/>
                </a:cxn>
                <a:cxn ang="0">
                  <a:pos x="1714" y="17"/>
                </a:cxn>
                <a:cxn ang="0">
                  <a:pos x="1739" y="135"/>
                </a:cxn>
                <a:cxn ang="0">
                  <a:pos x="1590" y="50"/>
                </a:cxn>
                <a:cxn ang="0">
                  <a:pos x="1553" y="33"/>
                </a:cxn>
                <a:cxn ang="0">
                  <a:pos x="1528" y="67"/>
                </a:cxn>
                <a:cxn ang="0">
                  <a:pos x="1478" y="33"/>
                </a:cxn>
                <a:cxn ang="0">
                  <a:pos x="1453" y="50"/>
                </a:cxn>
                <a:cxn ang="0">
                  <a:pos x="1329" y="67"/>
                </a:cxn>
                <a:cxn ang="0">
                  <a:pos x="1304" y="67"/>
                </a:cxn>
                <a:cxn ang="0">
                  <a:pos x="1279" y="67"/>
                </a:cxn>
                <a:cxn ang="0">
                  <a:pos x="1267" y="118"/>
                </a:cxn>
                <a:cxn ang="0">
                  <a:pos x="1130" y="33"/>
                </a:cxn>
                <a:cxn ang="0">
                  <a:pos x="1106" y="50"/>
                </a:cxn>
                <a:cxn ang="0">
                  <a:pos x="1093" y="67"/>
                </a:cxn>
                <a:cxn ang="0">
                  <a:pos x="1069" y="67"/>
                </a:cxn>
                <a:cxn ang="0">
                  <a:pos x="1056" y="118"/>
                </a:cxn>
                <a:cxn ang="0">
                  <a:pos x="993" y="17"/>
                </a:cxn>
                <a:cxn ang="0">
                  <a:pos x="981" y="0"/>
                </a:cxn>
                <a:cxn ang="0">
                  <a:pos x="944" y="17"/>
                </a:cxn>
                <a:cxn ang="0">
                  <a:pos x="932" y="135"/>
                </a:cxn>
                <a:cxn ang="0">
                  <a:pos x="907" y="135"/>
                </a:cxn>
                <a:cxn ang="0">
                  <a:pos x="870" y="118"/>
                </a:cxn>
                <a:cxn ang="0">
                  <a:pos x="870" y="83"/>
                </a:cxn>
                <a:cxn ang="0">
                  <a:pos x="870" y="67"/>
                </a:cxn>
                <a:cxn ang="0">
                  <a:pos x="858" y="50"/>
                </a:cxn>
                <a:cxn ang="0">
                  <a:pos x="832" y="67"/>
                </a:cxn>
                <a:cxn ang="0">
                  <a:pos x="770" y="67"/>
                </a:cxn>
                <a:cxn ang="0">
                  <a:pos x="746" y="50"/>
                </a:cxn>
                <a:cxn ang="0">
                  <a:pos x="709" y="33"/>
                </a:cxn>
                <a:cxn ang="0">
                  <a:pos x="671" y="33"/>
                </a:cxn>
                <a:cxn ang="0">
                  <a:pos x="658" y="33"/>
                </a:cxn>
                <a:cxn ang="0">
                  <a:pos x="522" y="135"/>
                </a:cxn>
                <a:cxn ang="0">
                  <a:pos x="435" y="118"/>
                </a:cxn>
                <a:cxn ang="0">
                  <a:pos x="361" y="83"/>
                </a:cxn>
                <a:cxn ang="0">
                  <a:pos x="323" y="67"/>
                </a:cxn>
                <a:cxn ang="0">
                  <a:pos x="311" y="83"/>
                </a:cxn>
                <a:cxn ang="0">
                  <a:pos x="323" y="118"/>
                </a:cxn>
                <a:cxn ang="0">
                  <a:pos x="311" y="135"/>
                </a:cxn>
                <a:cxn ang="0">
                  <a:pos x="286" y="152"/>
                </a:cxn>
                <a:cxn ang="0">
                  <a:pos x="237" y="152"/>
                </a:cxn>
                <a:cxn ang="0">
                  <a:pos x="200" y="118"/>
                </a:cxn>
                <a:cxn ang="0">
                  <a:pos x="186" y="118"/>
                </a:cxn>
                <a:cxn ang="0">
                  <a:pos x="149" y="152"/>
                </a:cxn>
                <a:cxn ang="0">
                  <a:pos x="75" y="118"/>
                </a:cxn>
                <a:cxn ang="0">
                  <a:pos x="0" y="135"/>
                </a:cxn>
                <a:cxn ang="0">
                  <a:pos x="0" y="168"/>
                </a:cxn>
                <a:cxn ang="0">
                  <a:pos x="161" y="185"/>
                </a:cxn>
                <a:cxn ang="0">
                  <a:pos x="2136" y="168"/>
                </a:cxn>
              </a:cxnLst>
              <a:rect l="0" t="0" r="r" b="b"/>
              <a:pathLst>
                <a:path w="2136" h="185">
                  <a:moveTo>
                    <a:pt x="1999" y="67"/>
                  </a:moveTo>
                  <a:lnTo>
                    <a:pt x="1987" y="67"/>
                  </a:lnTo>
                  <a:lnTo>
                    <a:pt x="1975" y="83"/>
                  </a:lnTo>
                  <a:lnTo>
                    <a:pt x="1950" y="118"/>
                  </a:lnTo>
                  <a:lnTo>
                    <a:pt x="1938" y="118"/>
                  </a:lnTo>
                  <a:lnTo>
                    <a:pt x="1876" y="67"/>
                  </a:lnTo>
                  <a:lnTo>
                    <a:pt x="1863" y="67"/>
                  </a:lnTo>
                  <a:lnTo>
                    <a:pt x="1851" y="67"/>
                  </a:lnTo>
                  <a:lnTo>
                    <a:pt x="1851" y="135"/>
                  </a:lnTo>
                  <a:lnTo>
                    <a:pt x="1739" y="17"/>
                  </a:lnTo>
                  <a:lnTo>
                    <a:pt x="1727" y="17"/>
                  </a:lnTo>
                  <a:lnTo>
                    <a:pt x="1714" y="17"/>
                  </a:lnTo>
                  <a:lnTo>
                    <a:pt x="1702" y="33"/>
                  </a:lnTo>
                  <a:lnTo>
                    <a:pt x="1739" y="135"/>
                  </a:lnTo>
                  <a:lnTo>
                    <a:pt x="1639" y="50"/>
                  </a:lnTo>
                  <a:lnTo>
                    <a:pt x="1590" y="50"/>
                  </a:lnTo>
                  <a:lnTo>
                    <a:pt x="1565" y="33"/>
                  </a:lnTo>
                  <a:lnTo>
                    <a:pt x="1553" y="33"/>
                  </a:lnTo>
                  <a:lnTo>
                    <a:pt x="1541" y="33"/>
                  </a:lnTo>
                  <a:lnTo>
                    <a:pt x="1528" y="67"/>
                  </a:lnTo>
                  <a:lnTo>
                    <a:pt x="1490" y="50"/>
                  </a:lnTo>
                  <a:lnTo>
                    <a:pt x="1478" y="33"/>
                  </a:lnTo>
                  <a:lnTo>
                    <a:pt x="1465" y="33"/>
                  </a:lnTo>
                  <a:lnTo>
                    <a:pt x="1453" y="50"/>
                  </a:lnTo>
                  <a:lnTo>
                    <a:pt x="1428" y="67"/>
                  </a:lnTo>
                  <a:lnTo>
                    <a:pt x="1329" y="67"/>
                  </a:lnTo>
                  <a:lnTo>
                    <a:pt x="1304" y="83"/>
                  </a:lnTo>
                  <a:lnTo>
                    <a:pt x="1304" y="67"/>
                  </a:lnTo>
                  <a:lnTo>
                    <a:pt x="1292" y="67"/>
                  </a:lnTo>
                  <a:lnTo>
                    <a:pt x="1279" y="67"/>
                  </a:lnTo>
                  <a:lnTo>
                    <a:pt x="1267" y="67"/>
                  </a:lnTo>
                  <a:lnTo>
                    <a:pt x="1267" y="118"/>
                  </a:lnTo>
                  <a:lnTo>
                    <a:pt x="1143" y="50"/>
                  </a:lnTo>
                  <a:lnTo>
                    <a:pt x="1130" y="33"/>
                  </a:lnTo>
                  <a:lnTo>
                    <a:pt x="1118" y="50"/>
                  </a:lnTo>
                  <a:lnTo>
                    <a:pt x="1106" y="50"/>
                  </a:lnTo>
                  <a:lnTo>
                    <a:pt x="1130" y="100"/>
                  </a:lnTo>
                  <a:lnTo>
                    <a:pt x="1093" y="67"/>
                  </a:lnTo>
                  <a:lnTo>
                    <a:pt x="1081" y="67"/>
                  </a:lnTo>
                  <a:lnTo>
                    <a:pt x="1069" y="67"/>
                  </a:lnTo>
                  <a:lnTo>
                    <a:pt x="1069" y="83"/>
                  </a:lnTo>
                  <a:lnTo>
                    <a:pt x="1056" y="118"/>
                  </a:lnTo>
                  <a:lnTo>
                    <a:pt x="1006" y="50"/>
                  </a:lnTo>
                  <a:lnTo>
                    <a:pt x="993" y="17"/>
                  </a:lnTo>
                  <a:lnTo>
                    <a:pt x="981" y="0"/>
                  </a:lnTo>
                  <a:lnTo>
                    <a:pt x="981" y="0"/>
                  </a:lnTo>
                  <a:lnTo>
                    <a:pt x="956" y="0"/>
                  </a:lnTo>
                  <a:lnTo>
                    <a:pt x="944" y="17"/>
                  </a:lnTo>
                  <a:lnTo>
                    <a:pt x="944" y="33"/>
                  </a:lnTo>
                  <a:lnTo>
                    <a:pt x="932" y="135"/>
                  </a:lnTo>
                  <a:lnTo>
                    <a:pt x="919" y="135"/>
                  </a:lnTo>
                  <a:lnTo>
                    <a:pt x="907" y="135"/>
                  </a:lnTo>
                  <a:lnTo>
                    <a:pt x="895" y="135"/>
                  </a:lnTo>
                  <a:lnTo>
                    <a:pt x="870" y="118"/>
                  </a:lnTo>
                  <a:lnTo>
                    <a:pt x="870" y="100"/>
                  </a:lnTo>
                  <a:lnTo>
                    <a:pt x="870" y="83"/>
                  </a:lnTo>
                  <a:lnTo>
                    <a:pt x="870" y="83"/>
                  </a:lnTo>
                  <a:lnTo>
                    <a:pt x="870" y="67"/>
                  </a:lnTo>
                  <a:lnTo>
                    <a:pt x="870" y="50"/>
                  </a:lnTo>
                  <a:lnTo>
                    <a:pt x="858" y="50"/>
                  </a:lnTo>
                  <a:lnTo>
                    <a:pt x="844" y="50"/>
                  </a:lnTo>
                  <a:lnTo>
                    <a:pt x="832" y="67"/>
                  </a:lnTo>
                  <a:lnTo>
                    <a:pt x="820" y="67"/>
                  </a:lnTo>
                  <a:lnTo>
                    <a:pt x="770" y="67"/>
                  </a:lnTo>
                  <a:lnTo>
                    <a:pt x="758" y="50"/>
                  </a:lnTo>
                  <a:lnTo>
                    <a:pt x="746" y="50"/>
                  </a:lnTo>
                  <a:lnTo>
                    <a:pt x="733" y="50"/>
                  </a:lnTo>
                  <a:lnTo>
                    <a:pt x="709" y="33"/>
                  </a:lnTo>
                  <a:lnTo>
                    <a:pt x="683" y="33"/>
                  </a:lnTo>
                  <a:lnTo>
                    <a:pt x="671" y="33"/>
                  </a:lnTo>
                  <a:lnTo>
                    <a:pt x="671" y="33"/>
                  </a:lnTo>
                  <a:lnTo>
                    <a:pt x="658" y="33"/>
                  </a:lnTo>
                  <a:lnTo>
                    <a:pt x="709" y="135"/>
                  </a:lnTo>
                  <a:lnTo>
                    <a:pt x="522" y="135"/>
                  </a:lnTo>
                  <a:lnTo>
                    <a:pt x="472" y="67"/>
                  </a:lnTo>
                  <a:lnTo>
                    <a:pt x="435" y="118"/>
                  </a:lnTo>
                  <a:lnTo>
                    <a:pt x="410" y="118"/>
                  </a:lnTo>
                  <a:lnTo>
                    <a:pt x="361" y="83"/>
                  </a:lnTo>
                  <a:lnTo>
                    <a:pt x="335" y="67"/>
                  </a:lnTo>
                  <a:lnTo>
                    <a:pt x="323" y="67"/>
                  </a:lnTo>
                  <a:lnTo>
                    <a:pt x="311" y="67"/>
                  </a:lnTo>
                  <a:lnTo>
                    <a:pt x="311" y="83"/>
                  </a:lnTo>
                  <a:lnTo>
                    <a:pt x="311" y="83"/>
                  </a:lnTo>
                  <a:lnTo>
                    <a:pt x="323" y="118"/>
                  </a:lnTo>
                  <a:lnTo>
                    <a:pt x="348" y="152"/>
                  </a:lnTo>
                  <a:lnTo>
                    <a:pt x="311" y="135"/>
                  </a:lnTo>
                  <a:lnTo>
                    <a:pt x="298" y="152"/>
                  </a:lnTo>
                  <a:lnTo>
                    <a:pt x="286" y="152"/>
                  </a:lnTo>
                  <a:lnTo>
                    <a:pt x="274" y="152"/>
                  </a:lnTo>
                  <a:lnTo>
                    <a:pt x="237" y="152"/>
                  </a:lnTo>
                  <a:lnTo>
                    <a:pt x="212" y="118"/>
                  </a:lnTo>
                  <a:lnTo>
                    <a:pt x="200" y="118"/>
                  </a:lnTo>
                  <a:lnTo>
                    <a:pt x="200" y="118"/>
                  </a:lnTo>
                  <a:lnTo>
                    <a:pt x="186" y="118"/>
                  </a:lnTo>
                  <a:lnTo>
                    <a:pt x="186" y="152"/>
                  </a:lnTo>
                  <a:lnTo>
                    <a:pt x="149" y="152"/>
                  </a:lnTo>
                  <a:lnTo>
                    <a:pt x="100" y="135"/>
                  </a:lnTo>
                  <a:lnTo>
                    <a:pt x="75" y="118"/>
                  </a:lnTo>
                  <a:lnTo>
                    <a:pt x="63" y="118"/>
                  </a:lnTo>
                  <a:lnTo>
                    <a:pt x="0" y="135"/>
                  </a:lnTo>
                  <a:lnTo>
                    <a:pt x="0" y="152"/>
                  </a:lnTo>
                  <a:lnTo>
                    <a:pt x="0" y="168"/>
                  </a:lnTo>
                  <a:lnTo>
                    <a:pt x="25" y="185"/>
                  </a:lnTo>
                  <a:lnTo>
                    <a:pt x="161" y="185"/>
                  </a:lnTo>
                  <a:lnTo>
                    <a:pt x="174" y="168"/>
                  </a:lnTo>
                  <a:lnTo>
                    <a:pt x="2136" y="168"/>
                  </a:lnTo>
                  <a:lnTo>
                    <a:pt x="1999" y="67"/>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8" name="Freeform 109">
              <a:extLst>
                <a:ext uri="{FF2B5EF4-FFF2-40B4-BE49-F238E27FC236}">
                  <a16:creationId xmlns:a16="http://schemas.microsoft.com/office/drawing/2014/main" id="{0ADF880C-87FE-5A46-8640-45A1DECA0790}"/>
                </a:ext>
              </a:extLst>
            </p:cNvPr>
            <p:cNvSpPr>
              <a:spLocks/>
            </p:cNvSpPr>
            <p:nvPr/>
          </p:nvSpPr>
          <p:spPr bwMode="auto">
            <a:xfrm>
              <a:off x="5612756" y="1650989"/>
              <a:ext cx="1963567" cy="65732"/>
            </a:xfrm>
            <a:custGeom>
              <a:avLst/>
              <a:gdLst/>
              <a:ahLst/>
              <a:cxnLst>
                <a:cxn ang="0">
                  <a:pos x="37" y="52"/>
                </a:cxn>
                <a:cxn ang="0">
                  <a:pos x="99" y="68"/>
                </a:cxn>
                <a:cxn ang="0">
                  <a:pos x="174" y="85"/>
                </a:cxn>
                <a:cxn ang="0">
                  <a:pos x="286" y="68"/>
                </a:cxn>
                <a:cxn ang="0">
                  <a:pos x="311" y="52"/>
                </a:cxn>
                <a:cxn ang="0">
                  <a:pos x="298" y="33"/>
                </a:cxn>
                <a:cxn ang="0">
                  <a:pos x="372" y="33"/>
                </a:cxn>
                <a:cxn ang="0">
                  <a:pos x="422" y="52"/>
                </a:cxn>
                <a:cxn ang="0">
                  <a:pos x="497" y="52"/>
                </a:cxn>
                <a:cxn ang="0">
                  <a:pos x="670" y="52"/>
                </a:cxn>
                <a:cxn ang="0">
                  <a:pos x="732" y="52"/>
                </a:cxn>
                <a:cxn ang="0">
                  <a:pos x="695" y="33"/>
                </a:cxn>
                <a:cxn ang="0">
                  <a:pos x="621" y="33"/>
                </a:cxn>
                <a:cxn ang="0">
                  <a:pos x="609" y="17"/>
                </a:cxn>
                <a:cxn ang="0">
                  <a:pos x="757" y="33"/>
                </a:cxn>
                <a:cxn ang="0">
                  <a:pos x="832" y="68"/>
                </a:cxn>
                <a:cxn ang="0">
                  <a:pos x="894" y="68"/>
                </a:cxn>
                <a:cxn ang="0">
                  <a:pos x="944" y="33"/>
                </a:cxn>
                <a:cxn ang="0">
                  <a:pos x="993" y="17"/>
                </a:cxn>
                <a:cxn ang="0">
                  <a:pos x="1130" y="52"/>
                </a:cxn>
                <a:cxn ang="0">
                  <a:pos x="1241" y="33"/>
                </a:cxn>
                <a:cxn ang="0">
                  <a:pos x="1378" y="52"/>
                </a:cxn>
                <a:cxn ang="0">
                  <a:pos x="1402" y="68"/>
                </a:cxn>
                <a:cxn ang="0">
                  <a:pos x="1614" y="52"/>
                </a:cxn>
                <a:cxn ang="0">
                  <a:pos x="1627" y="33"/>
                </a:cxn>
                <a:cxn ang="0">
                  <a:pos x="1688" y="17"/>
                </a:cxn>
                <a:cxn ang="0">
                  <a:pos x="1602" y="33"/>
                </a:cxn>
                <a:cxn ang="0">
                  <a:pos x="1515" y="33"/>
                </a:cxn>
                <a:cxn ang="0">
                  <a:pos x="1453" y="17"/>
                </a:cxn>
                <a:cxn ang="0">
                  <a:pos x="1378" y="33"/>
                </a:cxn>
                <a:cxn ang="0">
                  <a:pos x="1279" y="17"/>
                </a:cxn>
                <a:cxn ang="0">
                  <a:pos x="1216" y="17"/>
                </a:cxn>
                <a:cxn ang="0">
                  <a:pos x="1130" y="17"/>
                </a:cxn>
                <a:cxn ang="0">
                  <a:pos x="956" y="17"/>
                </a:cxn>
                <a:cxn ang="0">
                  <a:pos x="906" y="17"/>
                </a:cxn>
                <a:cxn ang="0">
                  <a:pos x="807" y="33"/>
                </a:cxn>
                <a:cxn ang="0">
                  <a:pos x="683" y="0"/>
                </a:cxn>
                <a:cxn ang="0">
                  <a:pos x="633" y="0"/>
                </a:cxn>
                <a:cxn ang="0">
                  <a:pos x="534" y="0"/>
                </a:cxn>
                <a:cxn ang="0">
                  <a:pos x="472" y="17"/>
                </a:cxn>
                <a:cxn ang="0">
                  <a:pos x="422" y="0"/>
                </a:cxn>
                <a:cxn ang="0">
                  <a:pos x="372" y="0"/>
                </a:cxn>
                <a:cxn ang="0">
                  <a:pos x="286" y="0"/>
                </a:cxn>
                <a:cxn ang="0">
                  <a:pos x="124" y="17"/>
                </a:cxn>
                <a:cxn ang="0">
                  <a:pos x="74" y="17"/>
                </a:cxn>
              </a:cxnLst>
              <a:rect l="0" t="0" r="r" b="b"/>
              <a:pathLst>
                <a:path w="1713" h="85">
                  <a:moveTo>
                    <a:pt x="0" y="52"/>
                  </a:moveTo>
                  <a:lnTo>
                    <a:pt x="12" y="52"/>
                  </a:lnTo>
                  <a:lnTo>
                    <a:pt x="37" y="52"/>
                  </a:lnTo>
                  <a:lnTo>
                    <a:pt x="74" y="52"/>
                  </a:lnTo>
                  <a:lnTo>
                    <a:pt x="86" y="52"/>
                  </a:lnTo>
                  <a:lnTo>
                    <a:pt x="99" y="68"/>
                  </a:lnTo>
                  <a:lnTo>
                    <a:pt x="124" y="85"/>
                  </a:lnTo>
                  <a:lnTo>
                    <a:pt x="161" y="85"/>
                  </a:lnTo>
                  <a:lnTo>
                    <a:pt x="174" y="85"/>
                  </a:lnTo>
                  <a:lnTo>
                    <a:pt x="199" y="85"/>
                  </a:lnTo>
                  <a:lnTo>
                    <a:pt x="260" y="68"/>
                  </a:lnTo>
                  <a:lnTo>
                    <a:pt x="286" y="68"/>
                  </a:lnTo>
                  <a:lnTo>
                    <a:pt x="298" y="68"/>
                  </a:lnTo>
                  <a:lnTo>
                    <a:pt x="311" y="68"/>
                  </a:lnTo>
                  <a:lnTo>
                    <a:pt x="311" y="52"/>
                  </a:lnTo>
                  <a:lnTo>
                    <a:pt x="286" y="33"/>
                  </a:lnTo>
                  <a:lnTo>
                    <a:pt x="286" y="33"/>
                  </a:lnTo>
                  <a:lnTo>
                    <a:pt x="298" y="33"/>
                  </a:lnTo>
                  <a:lnTo>
                    <a:pt x="348" y="17"/>
                  </a:lnTo>
                  <a:lnTo>
                    <a:pt x="360" y="33"/>
                  </a:lnTo>
                  <a:lnTo>
                    <a:pt x="372" y="33"/>
                  </a:lnTo>
                  <a:lnTo>
                    <a:pt x="360" y="33"/>
                  </a:lnTo>
                  <a:lnTo>
                    <a:pt x="348" y="52"/>
                  </a:lnTo>
                  <a:lnTo>
                    <a:pt x="422" y="52"/>
                  </a:lnTo>
                  <a:lnTo>
                    <a:pt x="434" y="52"/>
                  </a:lnTo>
                  <a:lnTo>
                    <a:pt x="447" y="52"/>
                  </a:lnTo>
                  <a:lnTo>
                    <a:pt x="497" y="52"/>
                  </a:lnTo>
                  <a:lnTo>
                    <a:pt x="546" y="52"/>
                  </a:lnTo>
                  <a:lnTo>
                    <a:pt x="595" y="52"/>
                  </a:lnTo>
                  <a:lnTo>
                    <a:pt x="670" y="52"/>
                  </a:lnTo>
                  <a:lnTo>
                    <a:pt x="720" y="52"/>
                  </a:lnTo>
                  <a:lnTo>
                    <a:pt x="732" y="52"/>
                  </a:lnTo>
                  <a:lnTo>
                    <a:pt x="732" y="52"/>
                  </a:lnTo>
                  <a:lnTo>
                    <a:pt x="720" y="33"/>
                  </a:lnTo>
                  <a:lnTo>
                    <a:pt x="707" y="33"/>
                  </a:lnTo>
                  <a:lnTo>
                    <a:pt x="695" y="33"/>
                  </a:lnTo>
                  <a:lnTo>
                    <a:pt x="658" y="52"/>
                  </a:lnTo>
                  <a:lnTo>
                    <a:pt x="558" y="33"/>
                  </a:lnTo>
                  <a:lnTo>
                    <a:pt x="621" y="33"/>
                  </a:lnTo>
                  <a:lnTo>
                    <a:pt x="595" y="17"/>
                  </a:lnTo>
                  <a:lnTo>
                    <a:pt x="595" y="17"/>
                  </a:lnTo>
                  <a:lnTo>
                    <a:pt x="609" y="17"/>
                  </a:lnTo>
                  <a:lnTo>
                    <a:pt x="621" y="0"/>
                  </a:lnTo>
                  <a:lnTo>
                    <a:pt x="633" y="17"/>
                  </a:lnTo>
                  <a:lnTo>
                    <a:pt x="757" y="33"/>
                  </a:lnTo>
                  <a:lnTo>
                    <a:pt x="807" y="68"/>
                  </a:lnTo>
                  <a:lnTo>
                    <a:pt x="820" y="68"/>
                  </a:lnTo>
                  <a:lnTo>
                    <a:pt x="832" y="68"/>
                  </a:lnTo>
                  <a:lnTo>
                    <a:pt x="857" y="52"/>
                  </a:lnTo>
                  <a:lnTo>
                    <a:pt x="881" y="68"/>
                  </a:lnTo>
                  <a:lnTo>
                    <a:pt x="894" y="68"/>
                  </a:lnTo>
                  <a:lnTo>
                    <a:pt x="918" y="68"/>
                  </a:lnTo>
                  <a:lnTo>
                    <a:pt x="906" y="33"/>
                  </a:lnTo>
                  <a:lnTo>
                    <a:pt x="944" y="33"/>
                  </a:lnTo>
                  <a:lnTo>
                    <a:pt x="956" y="33"/>
                  </a:lnTo>
                  <a:lnTo>
                    <a:pt x="981" y="33"/>
                  </a:lnTo>
                  <a:lnTo>
                    <a:pt x="993" y="17"/>
                  </a:lnTo>
                  <a:lnTo>
                    <a:pt x="1092" y="17"/>
                  </a:lnTo>
                  <a:lnTo>
                    <a:pt x="1118" y="52"/>
                  </a:lnTo>
                  <a:lnTo>
                    <a:pt x="1130" y="52"/>
                  </a:lnTo>
                  <a:lnTo>
                    <a:pt x="1142" y="52"/>
                  </a:lnTo>
                  <a:lnTo>
                    <a:pt x="1167" y="33"/>
                  </a:lnTo>
                  <a:lnTo>
                    <a:pt x="1241" y="33"/>
                  </a:lnTo>
                  <a:lnTo>
                    <a:pt x="1316" y="33"/>
                  </a:lnTo>
                  <a:lnTo>
                    <a:pt x="1390" y="33"/>
                  </a:lnTo>
                  <a:lnTo>
                    <a:pt x="1378" y="52"/>
                  </a:lnTo>
                  <a:lnTo>
                    <a:pt x="1378" y="68"/>
                  </a:lnTo>
                  <a:lnTo>
                    <a:pt x="1390" y="68"/>
                  </a:lnTo>
                  <a:lnTo>
                    <a:pt x="1402" y="68"/>
                  </a:lnTo>
                  <a:lnTo>
                    <a:pt x="1427" y="68"/>
                  </a:lnTo>
                  <a:lnTo>
                    <a:pt x="1515" y="68"/>
                  </a:lnTo>
                  <a:lnTo>
                    <a:pt x="1614" y="52"/>
                  </a:lnTo>
                  <a:lnTo>
                    <a:pt x="1589" y="52"/>
                  </a:lnTo>
                  <a:lnTo>
                    <a:pt x="1602" y="33"/>
                  </a:lnTo>
                  <a:lnTo>
                    <a:pt x="1627" y="33"/>
                  </a:lnTo>
                  <a:lnTo>
                    <a:pt x="1651" y="33"/>
                  </a:lnTo>
                  <a:lnTo>
                    <a:pt x="1713" y="17"/>
                  </a:lnTo>
                  <a:lnTo>
                    <a:pt x="1688" y="17"/>
                  </a:lnTo>
                  <a:lnTo>
                    <a:pt x="1664" y="17"/>
                  </a:lnTo>
                  <a:lnTo>
                    <a:pt x="1639" y="17"/>
                  </a:lnTo>
                  <a:lnTo>
                    <a:pt x="1602" y="33"/>
                  </a:lnTo>
                  <a:lnTo>
                    <a:pt x="1564" y="17"/>
                  </a:lnTo>
                  <a:lnTo>
                    <a:pt x="1539" y="17"/>
                  </a:lnTo>
                  <a:lnTo>
                    <a:pt x="1515" y="33"/>
                  </a:lnTo>
                  <a:lnTo>
                    <a:pt x="1478" y="33"/>
                  </a:lnTo>
                  <a:lnTo>
                    <a:pt x="1453" y="17"/>
                  </a:lnTo>
                  <a:lnTo>
                    <a:pt x="1453" y="17"/>
                  </a:lnTo>
                  <a:lnTo>
                    <a:pt x="1427" y="17"/>
                  </a:lnTo>
                  <a:lnTo>
                    <a:pt x="1415" y="17"/>
                  </a:lnTo>
                  <a:lnTo>
                    <a:pt x="1378" y="33"/>
                  </a:lnTo>
                  <a:lnTo>
                    <a:pt x="1328" y="33"/>
                  </a:lnTo>
                  <a:lnTo>
                    <a:pt x="1304" y="17"/>
                  </a:lnTo>
                  <a:lnTo>
                    <a:pt x="1279" y="17"/>
                  </a:lnTo>
                  <a:lnTo>
                    <a:pt x="1253" y="17"/>
                  </a:lnTo>
                  <a:lnTo>
                    <a:pt x="1229" y="17"/>
                  </a:lnTo>
                  <a:lnTo>
                    <a:pt x="1216" y="17"/>
                  </a:lnTo>
                  <a:lnTo>
                    <a:pt x="1192" y="17"/>
                  </a:lnTo>
                  <a:lnTo>
                    <a:pt x="1142" y="17"/>
                  </a:lnTo>
                  <a:lnTo>
                    <a:pt x="1130" y="17"/>
                  </a:lnTo>
                  <a:lnTo>
                    <a:pt x="1118" y="17"/>
                  </a:lnTo>
                  <a:lnTo>
                    <a:pt x="993" y="17"/>
                  </a:lnTo>
                  <a:lnTo>
                    <a:pt x="956" y="17"/>
                  </a:lnTo>
                  <a:lnTo>
                    <a:pt x="931" y="17"/>
                  </a:lnTo>
                  <a:lnTo>
                    <a:pt x="918" y="17"/>
                  </a:lnTo>
                  <a:lnTo>
                    <a:pt x="906" y="17"/>
                  </a:lnTo>
                  <a:lnTo>
                    <a:pt x="857" y="33"/>
                  </a:lnTo>
                  <a:lnTo>
                    <a:pt x="832" y="33"/>
                  </a:lnTo>
                  <a:lnTo>
                    <a:pt x="807" y="33"/>
                  </a:lnTo>
                  <a:lnTo>
                    <a:pt x="720" y="0"/>
                  </a:lnTo>
                  <a:lnTo>
                    <a:pt x="707" y="0"/>
                  </a:lnTo>
                  <a:lnTo>
                    <a:pt x="683" y="0"/>
                  </a:lnTo>
                  <a:lnTo>
                    <a:pt x="670" y="0"/>
                  </a:lnTo>
                  <a:lnTo>
                    <a:pt x="658" y="0"/>
                  </a:lnTo>
                  <a:lnTo>
                    <a:pt x="633" y="0"/>
                  </a:lnTo>
                  <a:lnTo>
                    <a:pt x="621" y="0"/>
                  </a:lnTo>
                  <a:lnTo>
                    <a:pt x="558" y="17"/>
                  </a:lnTo>
                  <a:lnTo>
                    <a:pt x="534" y="0"/>
                  </a:lnTo>
                  <a:lnTo>
                    <a:pt x="509" y="0"/>
                  </a:lnTo>
                  <a:lnTo>
                    <a:pt x="497" y="0"/>
                  </a:lnTo>
                  <a:lnTo>
                    <a:pt x="472" y="17"/>
                  </a:lnTo>
                  <a:lnTo>
                    <a:pt x="460" y="17"/>
                  </a:lnTo>
                  <a:lnTo>
                    <a:pt x="434" y="0"/>
                  </a:lnTo>
                  <a:lnTo>
                    <a:pt x="422" y="0"/>
                  </a:lnTo>
                  <a:lnTo>
                    <a:pt x="409" y="0"/>
                  </a:lnTo>
                  <a:lnTo>
                    <a:pt x="397" y="0"/>
                  </a:lnTo>
                  <a:lnTo>
                    <a:pt x="372" y="0"/>
                  </a:lnTo>
                  <a:lnTo>
                    <a:pt x="335" y="0"/>
                  </a:lnTo>
                  <a:lnTo>
                    <a:pt x="311" y="0"/>
                  </a:lnTo>
                  <a:lnTo>
                    <a:pt x="286" y="0"/>
                  </a:lnTo>
                  <a:lnTo>
                    <a:pt x="260" y="0"/>
                  </a:lnTo>
                  <a:lnTo>
                    <a:pt x="248" y="17"/>
                  </a:lnTo>
                  <a:lnTo>
                    <a:pt x="124" y="17"/>
                  </a:lnTo>
                  <a:lnTo>
                    <a:pt x="99" y="17"/>
                  </a:lnTo>
                  <a:lnTo>
                    <a:pt x="86" y="0"/>
                  </a:lnTo>
                  <a:lnTo>
                    <a:pt x="74" y="17"/>
                  </a:lnTo>
                  <a:lnTo>
                    <a:pt x="74" y="17"/>
                  </a:lnTo>
                  <a:lnTo>
                    <a:pt x="0" y="5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9" name="Freeform 111">
              <a:extLst>
                <a:ext uri="{FF2B5EF4-FFF2-40B4-BE49-F238E27FC236}">
                  <a16:creationId xmlns:a16="http://schemas.microsoft.com/office/drawing/2014/main" id="{3BBB5931-2727-ED40-B4A3-4E5208814C6E}"/>
                </a:ext>
              </a:extLst>
            </p:cNvPr>
            <p:cNvSpPr>
              <a:spLocks/>
            </p:cNvSpPr>
            <p:nvPr/>
          </p:nvSpPr>
          <p:spPr bwMode="auto">
            <a:xfrm>
              <a:off x="4316081" y="1190818"/>
              <a:ext cx="384826" cy="172096"/>
            </a:xfrm>
            <a:custGeom>
              <a:avLst/>
              <a:gdLst/>
              <a:ahLst/>
              <a:cxnLst>
                <a:cxn ang="0">
                  <a:pos x="314" y="24"/>
                </a:cxn>
                <a:cxn ang="0">
                  <a:pos x="314" y="24"/>
                </a:cxn>
                <a:cxn ang="0">
                  <a:pos x="314" y="12"/>
                </a:cxn>
                <a:cxn ang="0">
                  <a:pos x="302" y="0"/>
                </a:cxn>
                <a:cxn ang="0">
                  <a:pos x="278" y="12"/>
                </a:cxn>
                <a:cxn ang="0">
                  <a:pos x="241" y="12"/>
                </a:cxn>
                <a:cxn ang="0">
                  <a:pos x="217" y="12"/>
                </a:cxn>
                <a:cxn ang="0">
                  <a:pos x="205" y="0"/>
                </a:cxn>
                <a:cxn ang="0">
                  <a:pos x="193" y="0"/>
                </a:cxn>
                <a:cxn ang="0">
                  <a:pos x="205" y="12"/>
                </a:cxn>
                <a:cxn ang="0">
                  <a:pos x="181" y="24"/>
                </a:cxn>
                <a:cxn ang="0">
                  <a:pos x="181" y="37"/>
                </a:cxn>
                <a:cxn ang="0">
                  <a:pos x="169" y="37"/>
                </a:cxn>
                <a:cxn ang="0">
                  <a:pos x="145" y="37"/>
                </a:cxn>
                <a:cxn ang="0">
                  <a:pos x="133" y="37"/>
                </a:cxn>
                <a:cxn ang="0">
                  <a:pos x="121" y="37"/>
                </a:cxn>
                <a:cxn ang="0">
                  <a:pos x="109" y="49"/>
                </a:cxn>
                <a:cxn ang="0">
                  <a:pos x="133" y="49"/>
                </a:cxn>
                <a:cxn ang="0">
                  <a:pos x="133" y="61"/>
                </a:cxn>
                <a:cxn ang="0">
                  <a:pos x="121" y="61"/>
                </a:cxn>
                <a:cxn ang="0">
                  <a:pos x="84" y="61"/>
                </a:cxn>
                <a:cxn ang="0">
                  <a:pos x="96" y="73"/>
                </a:cxn>
                <a:cxn ang="0">
                  <a:pos x="84" y="85"/>
                </a:cxn>
                <a:cxn ang="0">
                  <a:pos x="48" y="85"/>
                </a:cxn>
                <a:cxn ang="0">
                  <a:pos x="36" y="97"/>
                </a:cxn>
                <a:cxn ang="0">
                  <a:pos x="36" y="109"/>
                </a:cxn>
                <a:cxn ang="0">
                  <a:pos x="60" y="109"/>
                </a:cxn>
                <a:cxn ang="0">
                  <a:pos x="48" y="121"/>
                </a:cxn>
                <a:cxn ang="0">
                  <a:pos x="24" y="121"/>
                </a:cxn>
                <a:cxn ang="0">
                  <a:pos x="0" y="109"/>
                </a:cxn>
                <a:cxn ang="0">
                  <a:pos x="12" y="133"/>
                </a:cxn>
                <a:cxn ang="0">
                  <a:pos x="36" y="145"/>
                </a:cxn>
                <a:cxn ang="0">
                  <a:pos x="48" y="133"/>
                </a:cxn>
                <a:cxn ang="0">
                  <a:pos x="72" y="133"/>
                </a:cxn>
                <a:cxn ang="0">
                  <a:pos x="48" y="133"/>
                </a:cxn>
                <a:cxn ang="0">
                  <a:pos x="48" y="133"/>
                </a:cxn>
                <a:cxn ang="0">
                  <a:pos x="84" y="145"/>
                </a:cxn>
                <a:cxn ang="0">
                  <a:pos x="109" y="133"/>
                </a:cxn>
                <a:cxn ang="0">
                  <a:pos x="121" y="121"/>
                </a:cxn>
                <a:cxn ang="0">
                  <a:pos x="133" y="121"/>
                </a:cxn>
                <a:cxn ang="0">
                  <a:pos x="121" y="133"/>
                </a:cxn>
                <a:cxn ang="0">
                  <a:pos x="109" y="145"/>
                </a:cxn>
                <a:cxn ang="0">
                  <a:pos x="109" y="157"/>
                </a:cxn>
                <a:cxn ang="0">
                  <a:pos x="121" y="157"/>
                </a:cxn>
                <a:cxn ang="0">
                  <a:pos x="133" y="157"/>
                </a:cxn>
                <a:cxn ang="0">
                  <a:pos x="121" y="145"/>
                </a:cxn>
                <a:cxn ang="0">
                  <a:pos x="145" y="133"/>
                </a:cxn>
                <a:cxn ang="0">
                  <a:pos x="326" y="24"/>
                </a:cxn>
              </a:cxnLst>
              <a:rect l="0" t="0" r="r" b="b"/>
              <a:pathLst>
                <a:path w="326" h="157">
                  <a:moveTo>
                    <a:pt x="326" y="24"/>
                  </a:moveTo>
                  <a:lnTo>
                    <a:pt x="314" y="24"/>
                  </a:lnTo>
                  <a:lnTo>
                    <a:pt x="314" y="24"/>
                  </a:lnTo>
                  <a:lnTo>
                    <a:pt x="314" y="24"/>
                  </a:lnTo>
                  <a:lnTo>
                    <a:pt x="302" y="24"/>
                  </a:lnTo>
                  <a:lnTo>
                    <a:pt x="314" y="24"/>
                  </a:lnTo>
                  <a:lnTo>
                    <a:pt x="314" y="24"/>
                  </a:lnTo>
                  <a:lnTo>
                    <a:pt x="314" y="24"/>
                  </a:lnTo>
                  <a:lnTo>
                    <a:pt x="314" y="24"/>
                  </a:lnTo>
                  <a:lnTo>
                    <a:pt x="314" y="12"/>
                  </a:lnTo>
                  <a:lnTo>
                    <a:pt x="314" y="12"/>
                  </a:lnTo>
                  <a:lnTo>
                    <a:pt x="314" y="12"/>
                  </a:lnTo>
                  <a:lnTo>
                    <a:pt x="314" y="12"/>
                  </a:lnTo>
                  <a:lnTo>
                    <a:pt x="314" y="12"/>
                  </a:lnTo>
                  <a:lnTo>
                    <a:pt x="302" y="0"/>
                  </a:lnTo>
                  <a:lnTo>
                    <a:pt x="302" y="0"/>
                  </a:lnTo>
                  <a:lnTo>
                    <a:pt x="290" y="12"/>
                  </a:lnTo>
                  <a:lnTo>
                    <a:pt x="290" y="12"/>
                  </a:lnTo>
                  <a:lnTo>
                    <a:pt x="290" y="12"/>
                  </a:lnTo>
                  <a:lnTo>
                    <a:pt x="278" y="12"/>
                  </a:lnTo>
                  <a:lnTo>
                    <a:pt x="266" y="12"/>
                  </a:lnTo>
                  <a:lnTo>
                    <a:pt x="266" y="12"/>
                  </a:lnTo>
                  <a:lnTo>
                    <a:pt x="253" y="12"/>
                  </a:lnTo>
                  <a:lnTo>
                    <a:pt x="241" y="12"/>
                  </a:lnTo>
                  <a:lnTo>
                    <a:pt x="241" y="12"/>
                  </a:lnTo>
                  <a:lnTo>
                    <a:pt x="229" y="12"/>
                  </a:lnTo>
                  <a:lnTo>
                    <a:pt x="229" y="12"/>
                  </a:lnTo>
                  <a:lnTo>
                    <a:pt x="217" y="12"/>
                  </a:lnTo>
                  <a:lnTo>
                    <a:pt x="217" y="12"/>
                  </a:lnTo>
                  <a:lnTo>
                    <a:pt x="217" y="0"/>
                  </a:lnTo>
                  <a:lnTo>
                    <a:pt x="217" y="12"/>
                  </a:lnTo>
                  <a:lnTo>
                    <a:pt x="205" y="0"/>
                  </a:lnTo>
                  <a:lnTo>
                    <a:pt x="205" y="12"/>
                  </a:lnTo>
                  <a:lnTo>
                    <a:pt x="193" y="12"/>
                  </a:lnTo>
                  <a:lnTo>
                    <a:pt x="193" y="0"/>
                  </a:lnTo>
                  <a:lnTo>
                    <a:pt x="193" y="0"/>
                  </a:lnTo>
                  <a:lnTo>
                    <a:pt x="181" y="0"/>
                  </a:lnTo>
                  <a:lnTo>
                    <a:pt x="193" y="12"/>
                  </a:lnTo>
                  <a:lnTo>
                    <a:pt x="193" y="12"/>
                  </a:lnTo>
                  <a:lnTo>
                    <a:pt x="205" y="12"/>
                  </a:lnTo>
                  <a:lnTo>
                    <a:pt x="193" y="12"/>
                  </a:lnTo>
                  <a:lnTo>
                    <a:pt x="193" y="24"/>
                  </a:lnTo>
                  <a:lnTo>
                    <a:pt x="193" y="24"/>
                  </a:lnTo>
                  <a:lnTo>
                    <a:pt x="181" y="24"/>
                  </a:lnTo>
                  <a:lnTo>
                    <a:pt x="181" y="24"/>
                  </a:lnTo>
                  <a:lnTo>
                    <a:pt x="169" y="24"/>
                  </a:lnTo>
                  <a:lnTo>
                    <a:pt x="169" y="24"/>
                  </a:lnTo>
                  <a:lnTo>
                    <a:pt x="181" y="37"/>
                  </a:lnTo>
                  <a:lnTo>
                    <a:pt x="181" y="37"/>
                  </a:lnTo>
                  <a:lnTo>
                    <a:pt x="181" y="37"/>
                  </a:lnTo>
                  <a:lnTo>
                    <a:pt x="169" y="37"/>
                  </a:lnTo>
                  <a:lnTo>
                    <a:pt x="169" y="37"/>
                  </a:lnTo>
                  <a:lnTo>
                    <a:pt x="169" y="37"/>
                  </a:lnTo>
                  <a:lnTo>
                    <a:pt x="157" y="37"/>
                  </a:lnTo>
                  <a:lnTo>
                    <a:pt x="157" y="37"/>
                  </a:lnTo>
                  <a:lnTo>
                    <a:pt x="145" y="37"/>
                  </a:lnTo>
                  <a:lnTo>
                    <a:pt x="145" y="37"/>
                  </a:lnTo>
                  <a:lnTo>
                    <a:pt x="145" y="37"/>
                  </a:lnTo>
                  <a:lnTo>
                    <a:pt x="133" y="37"/>
                  </a:lnTo>
                  <a:lnTo>
                    <a:pt x="133" y="37"/>
                  </a:lnTo>
                  <a:lnTo>
                    <a:pt x="133" y="37"/>
                  </a:lnTo>
                  <a:lnTo>
                    <a:pt x="121" y="37"/>
                  </a:lnTo>
                  <a:lnTo>
                    <a:pt x="121" y="37"/>
                  </a:lnTo>
                  <a:lnTo>
                    <a:pt x="121" y="37"/>
                  </a:lnTo>
                  <a:lnTo>
                    <a:pt x="121" y="37"/>
                  </a:lnTo>
                  <a:lnTo>
                    <a:pt x="121" y="37"/>
                  </a:lnTo>
                  <a:lnTo>
                    <a:pt x="109" y="37"/>
                  </a:lnTo>
                  <a:lnTo>
                    <a:pt x="109" y="49"/>
                  </a:lnTo>
                  <a:lnTo>
                    <a:pt x="121" y="49"/>
                  </a:lnTo>
                  <a:lnTo>
                    <a:pt x="133" y="49"/>
                  </a:lnTo>
                  <a:lnTo>
                    <a:pt x="133" y="49"/>
                  </a:lnTo>
                  <a:lnTo>
                    <a:pt x="133" y="49"/>
                  </a:lnTo>
                  <a:lnTo>
                    <a:pt x="133" y="49"/>
                  </a:lnTo>
                  <a:lnTo>
                    <a:pt x="133" y="61"/>
                  </a:lnTo>
                  <a:lnTo>
                    <a:pt x="133" y="61"/>
                  </a:lnTo>
                  <a:lnTo>
                    <a:pt x="133" y="61"/>
                  </a:lnTo>
                  <a:lnTo>
                    <a:pt x="121" y="61"/>
                  </a:lnTo>
                  <a:lnTo>
                    <a:pt x="121" y="61"/>
                  </a:lnTo>
                  <a:lnTo>
                    <a:pt x="121" y="61"/>
                  </a:lnTo>
                  <a:lnTo>
                    <a:pt x="121" y="61"/>
                  </a:lnTo>
                  <a:lnTo>
                    <a:pt x="109" y="61"/>
                  </a:lnTo>
                  <a:lnTo>
                    <a:pt x="109" y="61"/>
                  </a:lnTo>
                  <a:lnTo>
                    <a:pt x="96" y="61"/>
                  </a:lnTo>
                  <a:lnTo>
                    <a:pt x="84" y="61"/>
                  </a:lnTo>
                  <a:lnTo>
                    <a:pt x="84" y="73"/>
                  </a:lnTo>
                  <a:lnTo>
                    <a:pt x="84" y="73"/>
                  </a:lnTo>
                  <a:lnTo>
                    <a:pt x="96" y="73"/>
                  </a:lnTo>
                  <a:lnTo>
                    <a:pt x="96" y="73"/>
                  </a:lnTo>
                  <a:lnTo>
                    <a:pt x="96" y="85"/>
                  </a:lnTo>
                  <a:lnTo>
                    <a:pt x="96" y="85"/>
                  </a:lnTo>
                  <a:lnTo>
                    <a:pt x="72" y="85"/>
                  </a:lnTo>
                  <a:lnTo>
                    <a:pt x="84" y="85"/>
                  </a:lnTo>
                  <a:lnTo>
                    <a:pt x="60" y="85"/>
                  </a:lnTo>
                  <a:lnTo>
                    <a:pt x="60" y="85"/>
                  </a:lnTo>
                  <a:lnTo>
                    <a:pt x="48" y="85"/>
                  </a:lnTo>
                  <a:lnTo>
                    <a:pt x="48" y="85"/>
                  </a:lnTo>
                  <a:lnTo>
                    <a:pt x="36" y="85"/>
                  </a:lnTo>
                  <a:lnTo>
                    <a:pt x="24" y="85"/>
                  </a:lnTo>
                  <a:lnTo>
                    <a:pt x="36" y="97"/>
                  </a:lnTo>
                  <a:lnTo>
                    <a:pt x="36" y="97"/>
                  </a:lnTo>
                  <a:lnTo>
                    <a:pt x="48" y="97"/>
                  </a:lnTo>
                  <a:lnTo>
                    <a:pt x="48" y="97"/>
                  </a:lnTo>
                  <a:lnTo>
                    <a:pt x="48" y="109"/>
                  </a:lnTo>
                  <a:lnTo>
                    <a:pt x="36" y="109"/>
                  </a:lnTo>
                  <a:lnTo>
                    <a:pt x="36" y="109"/>
                  </a:lnTo>
                  <a:lnTo>
                    <a:pt x="36" y="121"/>
                  </a:lnTo>
                  <a:lnTo>
                    <a:pt x="48" y="121"/>
                  </a:lnTo>
                  <a:lnTo>
                    <a:pt x="60" y="109"/>
                  </a:lnTo>
                  <a:lnTo>
                    <a:pt x="60" y="121"/>
                  </a:lnTo>
                  <a:lnTo>
                    <a:pt x="48" y="121"/>
                  </a:lnTo>
                  <a:lnTo>
                    <a:pt x="48" y="121"/>
                  </a:lnTo>
                  <a:lnTo>
                    <a:pt x="48" y="121"/>
                  </a:lnTo>
                  <a:lnTo>
                    <a:pt x="48" y="121"/>
                  </a:lnTo>
                  <a:lnTo>
                    <a:pt x="36" y="121"/>
                  </a:lnTo>
                  <a:lnTo>
                    <a:pt x="36" y="121"/>
                  </a:lnTo>
                  <a:lnTo>
                    <a:pt x="24" y="121"/>
                  </a:lnTo>
                  <a:lnTo>
                    <a:pt x="24" y="109"/>
                  </a:lnTo>
                  <a:lnTo>
                    <a:pt x="24" y="121"/>
                  </a:lnTo>
                  <a:lnTo>
                    <a:pt x="12" y="109"/>
                  </a:lnTo>
                  <a:lnTo>
                    <a:pt x="0" y="109"/>
                  </a:lnTo>
                  <a:lnTo>
                    <a:pt x="12" y="121"/>
                  </a:lnTo>
                  <a:lnTo>
                    <a:pt x="12" y="121"/>
                  </a:lnTo>
                  <a:lnTo>
                    <a:pt x="24" y="121"/>
                  </a:lnTo>
                  <a:lnTo>
                    <a:pt x="12" y="133"/>
                  </a:lnTo>
                  <a:lnTo>
                    <a:pt x="24" y="133"/>
                  </a:lnTo>
                  <a:lnTo>
                    <a:pt x="24" y="145"/>
                  </a:lnTo>
                  <a:lnTo>
                    <a:pt x="24" y="133"/>
                  </a:lnTo>
                  <a:lnTo>
                    <a:pt x="36" y="145"/>
                  </a:lnTo>
                  <a:lnTo>
                    <a:pt x="36" y="133"/>
                  </a:lnTo>
                  <a:lnTo>
                    <a:pt x="36" y="133"/>
                  </a:lnTo>
                  <a:lnTo>
                    <a:pt x="36" y="133"/>
                  </a:lnTo>
                  <a:lnTo>
                    <a:pt x="48" y="133"/>
                  </a:lnTo>
                  <a:lnTo>
                    <a:pt x="48" y="133"/>
                  </a:lnTo>
                  <a:lnTo>
                    <a:pt x="60" y="121"/>
                  </a:lnTo>
                  <a:lnTo>
                    <a:pt x="72" y="121"/>
                  </a:lnTo>
                  <a:lnTo>
                    <a:pt x="72" y="133"/>
                  </a:lnTo>
                  <a:lnTo>
                    <a:pt x="60" y="133"/>
                  </a:lnTo>
                  <a:lnTo>
                    <a:pt x="48" y="133"/>
                  </a:lnTo>
                  <a:lnTo>
                    <a:pt x="48" y="133"/>
                  </a:lnTo>
                  <a:lnTo>
                    <a:pt x="48" y="133"/>
                  </a:lnTo>
                  <a:lnTo>
                    <a:pt x="48" y="133"/>
                  </a:lnTo>
                  <a:lnTo>
                    <a:pt x="48" y="133"/>
                  </a:lnTo>
                  <a:lnTo>
                    <a:pt x="48" y="145"/>
                  </a:lnTo>
                  <a:lnTo>
                    <a:pt x="48" y="133"/>
                  </a:lnTo>
                  <a:lnTo>
                    <a:pt x="60" y="133"/>
                  </a:lnTo>
                  <a:lnTo>
                    <a:pt x="72" y="133"/>
                  </a:lnTo>
                  <a:lnTo>
                    <a:pt x="72" y="145"/>
                  </a:lnTo>
                  <a:lnTo>
                    <a:pt x="84" y="145"/>
                  </a:lnTo>
                  <a:lnTo>
                    <a:pt x="96" y="133"/>
                  </a:lnTo>
                  <a:lnTo>
                    <a:pt x="96" y="133"/>
                  </a:lnTo>
                  <a:lnTo>
                    <a:pt x="96" y="133"/>
                  </a:lnTo>
                  <a:lnTo>
                    <a:pt x="109" y="133"/>
                  </a:lnTo>
                  <a:lnTo>
                    <a:pt x="109" y="133"/>
                  </a:lnTo>
                  <a:lnTo>
                    <a:pt x="109" y="133"/>
                  </a:lnTo>
                  <a:lnTo>
                    <a:pt x="121" y="133"/>
                  </a:lnTo>
                  <a:lnTo>
                    <a:pt x="121" y="121"/>
                  </a:lnTo>
                  <a:lnTo>
                    <a:pt x="121" y="121"/>
                  </a:lnTo>
                  <a:lnTo>
                    <a:pt x="121" y="121"/>
                  </a:lnTo>
                  <a:lnTo>
                    <a:pt x="121" y="121"/>
                  </a:lnTo>
                  <a:lnTo>
                    <a:pt x="133" y="121"/>
                  </a:lnTo>
                  <a:lnTo>
                    <a:pt x="121" y="133"/>
                  </a:lnTo>
                  <a:lnTo>
                    <a:pt x="121" y="133"/>
                  </a:lnTo>
                  <a:lnTo>
                    <a:pt x="121" y="133"/>
                  </a:lnTo>
                  <a:lnTo>
                    <a:pt x="121" y="133"/>
                  </a:lnTo>
                  <a:lnTo>
                    <a:pt x="121" y="133"/>
                  </a:lnTo>
                  <a:lnTo>
                    <a:pt x="121" y="145"/>
                  </a:lnTo>
                  <a:lnTo>
                    <a:pt x="109" y="145"/>
                  </a:lnTo>
                  <a:lnTo>
                    <a:pt x="109" y="145"/>
                  </a:lnTo>
                  <a:lnTo>
                    <a:pt x="96" y="145"/>
                  </a:lnTo>
                  <a:lnTo>
                    <a:pt x="109" y="157"/>
                  </a:lnTo>
                  <a:lnTo>
                    <a:pt x="96" y="157"/>
                  </a:lnTo>
                  <a:lnTo>
                    <a:pt x="109" y="157"/>
                  </a:lnTo>
                  <a:lnTo>
                    <a:pt x="121" y="157"/>
                  </a:lnTo>
                  <a:lnTo>
                    <a:pt x="121" y="157"/>
                  </a:lnTo>
                  <a:lnTo>
                    <a:pt x="121" y="157"/>
                  </a:lnTo>
                  <a:lnTo>
                    <a:pt x="121" y="157"/>
                  </a:lnTo>
                  <a:lnTo>
                    <a:pt x="121" y="157"/>
                  </a:lnTo>
                  <a:lnTo>
                    <a:pt x="133" y="157"/>
                  </a:lnTo>
                  <a:lnTo>
                    <a:pt x="133" y="157"/>
                  </a:lnTo>
                  <a:lnTo>
                    <a:pt x="133" y="157"/>
                  </a:lnTo>
                  <a:lnTo>
                    <a:pt x="133" y="145"/>
                  </a:lnTo>
                  <a:lnTo>
                    <a:pt x="121" y="145"/>
                  </a:lnTo>
                  <a:lnTo>
                    <a:pt x="121" y="145"/>
                  </a:lnTo>
                  <a:lnTo>
                    <a:pt x="121" y="145"/>
                  </a:lnTo>
                  <a:lnTo>
                    <a:pt x="121" y="145"/>
                  </a:lnTo>
                  <a:lnTo>
                    <a:pt x="121" y="145"/>
                  </a:lnTo>
                  <a:lnTo>
                    <a:pt x="133" y="133"/>
                  </a:lnTo>
                  <a:lnTo>
                    <a:pt x="145" y="133"/>
                  </a:lnTo>
                  <a:lnTo>
                    <a:pt x="145" y="133"/>
                  </a:lnTo>
                  <a:lnTo>
                    <a:pt x="145" y="121"/>
                  </a:lnTo>
                  <a:lnTo>
                    <a:pt x="145" y="121"/>
                  </a:lnTo>
                  <a:lnTo>
                    <a:pt x="32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0" name="Freeform 112">
              <a:extLst>
                <a:ext uri="{FF2B5EF4-FFF2-40B4-BE49-F238E27FC236}">
                  <a16:creationId xmlns:a16="http://schemas.microsoft.com/office/drawing/2014/main" id="{57F5FE93-2441-2A43-95DC-DF0B77536D48}"/>
                </a:ext>
              </a:extLst>
            </p:cNvPr>
            <p:cNvSpPr>
              <a:spLocks/>
            </p:cNvSpPr>
            <p:nvPr/>
          </p:nvSpPr>
          <p:spPr bwMode="auto">
            <a:xfrm>
              <a:off x="4629174" y="1217111"/>
              <a:ext cx="186437" cy="199583"/>
            </a:xfrm>
            <a:custGeom>
              <a:avLst/>
              <a:gdLst>
                <a:gd name="T0" fmla="*/ 2147483647 w 157"/>
                <a:gd name="T1" fmla="*/ 2147483647 h 182"/>
                <a:gd name="T2" fmla="*/ 2147483647 w 157"/>
                <a:gd name="T3" fmla="*/ 2147483647 h 182"/>
                <a:gd name="T4" fmla="*/ 2147483647 w 157"/>
                <a:gd name="T5" fmla="*/ 2147483647 h 182"/>
                <a:gd name="T6" fmla="*/ 2147483647 w 157"/>
                <a:gd name="T7" fmla="*/ 2147483647 h 182"/>
                <a:gd name="T8" fmla="*/ 2147483647 w 157"/>
                <a:gd name="T9" fmla="*/ 2147483647 h 182"/>
                <a:gd name="T10" fmla="*/ 2147483647 w 157"/>
                <a:gd name="T11" fmla="*/ 2147483647 h 182"/>
                <a:gd name="T12" fmla="*/ 2147483647 w 157"/>
                <a:gd name="T13" fmla="*/ 2147483647 h 182"/>
                <a:gd name="T14" fmla="*/ 2147483647 w 157"/>
                <a:gd name="T15" fmla="*/ 2147483647 h 182"/>
                <a:gd name="T16" fmla="*/ 2147483647 w 157"/>
                <a:gd name="T17" fmla="*/ 2147483647 h 182"/>
                <a:gd name="T18" fmla="*/ 2147483647 w 157"/>
                <a:gd name="T19" fmla="*/ 2147483647 h 182"/>
                <a:gd name="T20" fmla="*/ 2147483647 w 157"/>
                <a:gd name="T21" fmla="*/ 2147483647 h 182"/>
                <a:gd name="T22" fmla="*/ 2147483647 w 157"/>
                <a:gd name="T23" fmla="*/ 2147483647 h 182"/>
                <a:gd name="T24" fmla="*/ 2147483647 w 157"/>
                <a:gd name="T25" fmla="*/ 2147483647 h 182"/>
                <a:gd name="T26" fmla="*/ 2147483647 w 157"/>
                <a:gd name="T27" fmla="*/ 2147483647 h 182"/>
                <a:gd name="T28" fmla="*/ 2147483647 w 157"/>
                <a:gd name="T29" fmla="*/ 2147483647 h 182"/>
                <a:gd name="T30" fmla="*/ 2147483647 w 157"/>
                <a:gd name="T31" fmla="*/ 2147483647 h 182"/>
                <a:gd name="T32" fmla="*/ 2147483647 w 157"/>
                <a:gd name="T33" fmla="*/ 2147483647 h 182"/>
                <a:gd name="T34" fmla="*/ 2147483647 w 157"/>
                <a:gd name="T35" fmla="*/ 2147483647 h 182"/>
                <a:gd name="T36" fmla="*/ 2147483647 w 157"/>
                <a:gd name="T37" fmla="*/ 2147483647 h 182"/>
                <a:gd name="T38" fmla="*/ 2147483647 w 157"/>
                <a:gd name="T39" fmla="*/ 2147483647 h 182"/>
                <a:gd name="T40" fmla="*/ 2147483647 w 157"/>
                <a:gd name="T41" fmla="*/ 2147483647 h 182"/>
                <a:gd name="T42" fmla="*/ 2147483647 w 157"/>
                <a:gd name="T43" fmla="*/ 2147483647 h 182"/>
                <a:gd name="T44" fmla="*/ 2147483647 w 157"/>
                <a:gd name="T45" fmla="*/ 2147483647 h 182"/>
                <a:gd name="T46" fmla="*/ 2147483647 w 157"/>
                <a:gd name="T47" fmla="*/ 2147483647 h 182"/>
                <a:gd name="T48" fmla="*/ 2147483647 w 157"/>
                <a:gd name="T49" fmla="*/ 2147483647 h 182"/>
                <a:gd name="T50" fmla="*/ 2147483647 w 157"/>
                <a:gd name="T51" fmla="*/ 2147483647 h 182"/>
                <a:gd name="T52" fmla="*/ 2147483647 w 157"/>
                <a:gd name="T53" fmla="*/ 2147483647 h 182"/>
                <a:gd name="T54" fmla="*/ 2147483647 w 157"/>
                <a:gd name="T55" fmla="*/ 2147483647 h 182"/>
                <a:gd name="T56" fmla="*/ 2147483647 w 157"/>
                <a:gd name="T57" fmla="*/ 2147483647 h 182"/>
                <a:gd name="T58" fmla="*/ 2147483647 w 157"/>
                <a:gd name="T59" fmla="*/ 2147483647 h 182"/>
                <a:gd name="T60" fmla="*/ 2147483647 w 157"/>
                <a:gd name="T61" fmla="*/ 2147483647 h 182"/>
                <a:gd name="T62" fmla="*/ 2147483647 w 157"/>
                <a:gd name="T63" fmla="*/ 2147483647 h 182"/>
                <a:gd name="T64" fmla="*/ 2147483647 w 157"/>
                <a:gd name="T65" fmla="*/ 2147483647 h 182"/>
                <a:gd name="T66" fmla="*/ 2147483647 w 157"/>
                <a:gd name="T67" fmla="*/ 2147483647 h 182"/>
                <a:gd name="T68" fmla="*/ 2147483647 w 157"/>
                <a:gd name="T69" fmla="*/ 2147483647 h 182"/>
                <a:gd name="T70" fmla="*/ 2147483647 w 157"/>
                <a:gd name="T71" fmla="*/ 2147483647 h 182"/>
                <a:gd name="T72" fmla="*/ 0 w 157"/>
                <a:gd name="T73" fmla="*/ 2147483647 h 182"/>
                <a:gd name="T74" fmla="*/ 0 w 157"/>
                <a:gd name="T75" fmla="*/ 2147483647 h 182"/>
                <a:gd name="T76" fmla="*/ 0 w 157"/>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7"/>
                <a:gd name="T118" fmla="*/ 0 h 182"/>
                <a:gd name="T119" fmla="*/ 157 w 157"/>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7" h="182">
                  <a:moveTo>
                    <a:pt x="60" y="0"/>
                  </a:moveTo>
                  <a:lnTo>
                    <a:pt x="84" y="25"/>
                  </a:lnTo>
                  <a:lnTo>
                    <a:pt x="96" y="61"/>
                  </a:lnTo>
                  <a:lnTo>
                    <a:pt x="96" y="73"/>
                  </a:lnTo>
                  <a:lnTo>
                    <a:pt x="108" y="73"/>
                  </a:lnTo>
                  <a:lnTo>
                    <a:pt x="120" y="73"/>
                  </a:lnTo>
                  <a:lnTo>
                    <a:pt x="120" y="85"/>
                  </a:lnTo>
                  <a:lnTo>
                    <a:pt x="108" y="85"/>
                  </a:lnTo>
                  <a:lnTo>
                    <a:pt x="120" y="97"/>
                  </a:lnTo>
                  <a:lnTo>
                    <a:pt x="132" y="97"/>
                  </a:lnTo>
                  <a:lnTo>
                    <a:pt x="132" y="85"/>
                  </a:lnTo>
                  <a:lnTo>
                    <a:pt x="132" y="97"/>
                  </a:lnTo>
                  <a:lnTo>
                    <a:pt x="144" y="97"/>
                  </a:lnTo>
                  <a:lnTo>
                    <a:pt x="157" y="97"/>
                  </a:lnTo>
                  <a:lnTo>
                    <a:pt x="157" y="109"/>
                  </a:lnTo>
                  <a:lnTo>
                    <a:pt x="157" y="121"/>
                  </a:lnTo>
                  <a:lnTo>
                    <a:pt x="132" y="109"/>
                  </a:lnTo>
                  <a:lnTo>
                    <a:pt x="120" y="109"/>
                  </a:lnTo>
                  <a:lnTo>
                    <a:pt x="132" y="121"/>
                  </a:lnTo>
                  <a:lnTo>
                    <a:pt x="144" y="121"/>
                  </a:lnTo>
                  <a:lnTo>
                    <a:pt x="157" y="121"/>
                  </a:lnTo>
                  <a:lnTo>
                    <a:pt x="157" y="133"/>
                  </a:lnTo>
                  <a:lnTo>
                    <a:pt x="144" y="133"/>
                  </a:lnTo>
                  <a:lnTo>
                    <a:pt x="132" y="133"/>
                  </a:lnTo>
                  <a:lnTo>
                    <a:pt x="120" y="133"/>
                  </a:lnTo>
                  <a:lnTo>
                    <a:pt x="120" y="145"/>
                  </a:lnTo>
                  <a:lnTo>
                    <a:pt x="120" y="133"/>
                  </a:lnTo>
                  <a:lnTo>
                    <a:pt x="108" y="145"/>
                  </a:lnTo>
                  <a:lnTo>
                    <a:pt x="120" y="145"/>
                  </a:lnTo>
                  <a:lnTo>
                    <a:pt x="132" y="133"/>
                  </a:lnTo>
                  <a:lnTo>
                    <a:pt x="132" y="145"/>
                  </a:lnTo>
                  <a:lnTo>
                    <a:pt x="144" y="145"/>
                  </a:lnTo>
                  <a:lnTo>
                    <a:pt x="157" y="145"/>
                  </a:lnTo>
                  <a:lnTo>
                    <a:pt x="144" y="170"/>
                  </a:lnTo>
                  <a:lnTo>
                    <a:pt x="132" y="170"/>
                  </a:lnTo>
                  <a:lnTo>
                    <a:pt x="120" y="158"/>
                  </a:lnTo>
                  <a:lnTo>
                    <a:pt x="108" y="158"/>
                  </a:lnTo>
                  <a:lnTo>
                    <a:pt x="108" y="170"/>
                  </a:lnTo>
                  <a:lnTo>
                    <a:pt x="120" y="170"/>
                  </a:lnTo>
                  <a:lnTo>
                    <a:pt x="132" y="170"/>
                  </a:lnTo>
                  <a:lnTo>
                    <a:pt x="144" y="182"/>
                  </a:lnTo>
                  <a:lnTo>
                    <a:pt x="132" y="182"/>
                  </a:lnTo>
                  <a:lnTo>
                    <a:pt x="132" y="170"/>
                  </a:lnTo>
                  <a:lnTo>
                    <a:pt x="120" y="170"/>
                  </a:lnTo>
                  <a:lnTo>
                    <a:pt x="108" y="170"/>
                  </a:lnTo>
                  <a:lnTo>
                    <a:pt x="96" y="170"/>
                  </a:lnTo>
                  <a:lnTo>
                    <a:pt x="84" y="170"/>
                  </a:lnTo>
                  <a:lnTo>
                    <a:pt x="72" y="170"/>
                  </a:lnTo>
                  <a:lnTo>
                    <a:pt x="60" y="170"/>
                  </a:lnTo>
                  <a:lnTo>
                    <a:pt x="48" y="170"/>
                  </a:lnTo>
                  <a:lnTo>
                    <a:pt x="48" y="182"/>
                  </a:lnTo>
                  <a:lnTo>
                    <a:pt x="12" y="145"/>
                  </a:lnTo>
                  <a:lnTo>
                    <a:pt x="0" y="145"/>
                  </a:lnTo>
                  <a:lnTo>
                    <a:pt x="0" y="133"/>
                  </a:lnTo>
                  <a:lnTo>
                    <a:pt x="0" y="37"/>
                  </a:lnTo>
                  <a:lnTo>
                    <a:pt x="60" y="0"/>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11" name="Freeform 113">
              <a:extLst>
                <a:ext uri="{FF2B5EF4-FFF2-40B4-BE49-F238E27FC236}">
                  <a16:creationId xmlns:a16="http://schemas.microsoft.com/office/drawing/2014/main" id="{9B80156C-1225-F14D-A365-3C0EE503C2D9}"/>
                </a:ext>
              </a:extLst>
            </p:cNvPr>
            <p:cNvSpPr>
              <a:spLocks/>
            </p:cNvSpPr>
            <p:nvPr/>
          </p:nvSpPr>
          <p:spPr bwMode="auto">
            <a:xfrm>
              <a:off x="4629175" y="1389260"/>
              <a:ext cx="127877" cy="72901"/>
            </a:xfrm>
            <a:custGeom>
              <a:avLst/>
              <a:gdLst/>
              <a:ahLst/>
              <a:cxnLst>
                <a:cxn ang="0">
                  <a:pos x="12" y="0"/>
                </a:cxn>
                <a:cxn ang="0">
                  <a:pos x="0" y="0"/>
                </a:cxn>
                <a:cxn ang="0">
                  <a:pos x="12" y="12"/>
                </a:cxn>
                <a:cxn ang="0">
                  <a:pos x="12" y="12"/>
                </a:cxn>
                <a:cxn ang="0">
                  <a:pos x="12" y="12"/>
                </a:cxn>
                <a:cxn ang="0">
                  <a:pos x="0" y="12"/>
                </a:cxn>
                <a:cxn ang="0">
                  <a:pos x="12" y="12"/>
                </a:cxn>
                <a:cxn ang="0">
                  <a:pos x="12" y="24"/>
                </a:cxn>
                <a:cxn ang="0">
                  <a:pos x="12" y="24"/>
                </a:cxn>
                <a:cxn ang="0">
                  <a:pos x="12" y="24"/>
                </a:cxn>
                <a:cxn ang="0">
                  <a:pos x="0" y="12"/>
                </a:cxn>
                <a:cxn ang="0">
                  <a:pos x="0" y="24"/>
                </a:cxn>
                <a:cxn ang="0">
                  <a:pos x="0" y="24"/>
                </a:cxn>
                <a:cxn ang="0">
                  <a:pos x="0" y="24"/>
                </a:cxn>
                <a:cxn ang="0">
                  <a:pos x="0" y="24"/>
                </a:cxn>
                <a:cxn ang="0">
                  <a:pos x="0" y="36"/>
                </a:cxn>
                <a:cxn ang="0">
                  <a:pos x="0" y="36"/>
                </a:cxn>
                <a:cxn ang="0">
                  <a:pos x="0" y="36"/>
                </a:cxn>
                <a:cxn ang="0">
                  <a:pos x="0" y="36"/>
                </a:cxn>
                <a:cxn ang="0">
                  <a:pos x="0" y="36"/>
                </a:cxn>
                <a:cxn ang="0">
                  <a:pos x="12" y="36"/>
                </a:cxn>
                <a:cxn ang="0">
                  <a:pos x="12" y="48"/>
                </a:cxn>
                <a:cxn ang="0">
                  <a:pos x="0" y="48"/>
                </a:cxn>
                <a:cxn ang="0">
                  <a:pos x="12" y="60"/>
                </a:cxn>
                <a:cxn ang="0">
                  <a:pos x="12" y="48"/>
                </a:cxn>
                <a:cxn ang="0">
                  <a:pos x="12" y="48"/>
                </a:cxn>
                <a:cxn ang="0">
                  <a:pos x="24" y="48"/>
                </a:cxn>
                <a:cxn ang="0">
                  <a:pos x="36" y="48"/>
                </a:cxn>
                <a:cxn ang="0">
                  <a:pos x="48" y="48"/>
                </a:cxn>
                <a:cxn ang="0">
                  <a:pos x="60" y="36"/>
                </a:cxn>
                <a:cxn ang="0">
                  <a:pos x="60" y="48"/>
                </a:cxn>
                <a:cxn ang="0">
                  <a:pos x="72" y="48"/>
                </a:cxn>
                <a:cxn ang="0">
                  <a:pos x="72" y="48"/>
                </a:cxn>
                <a:cxn ang="0">
                  <a:pos x="84" y="48"/>
                </a:cxn>
                <a:cxn ang="0">
                  <a:pos x="84" y="48"/>
                </a:cxn>
                <a:cxn ang="0">
                  <a:pos x="60" y="36"/>
                </a:cxn>
                <a:cxn ang="0">
                  <a:pos x="84" y="36"/>
                </a:cxn>
                <a:cxn ang="0">
                  <a:pos x="96" y="36"/>
                </a:cxn>
                <a:cxn ang="0">
                  <a:pos x="108" y="36"/>
                </a:cxn>
                <a:cxn ang="0">
                  <a:pos x="96" y="24"/>
                </a:cxn>
                <a:cxn ang="0">
                  <a:pos x="84" y="36"/>
                </a:cxn>
                <a:cxn ang="0">
                  <a:pos x="72" y="24"/>
                </a:cxn>
                <a:cxn ang="0">
                  <a:pos x="72" y="24"/>
                </a:cxn>
                <a:cxn ang="0">
                  <a:pos x="72" y="24"/>
                </a:cxn>
                <a:cxn ang="0">
                  <a:pos x="60" y="24"/>
                </a:cxn>
                <a:cxn ang="0">
                  <a:pos x="48" y="24"/>
                </a:cxn>
              </a:cxnLst>
              <a:rect l="0" t="0" r="r" b="b"/>
              <a:pathLst>
                <a:path w="108" h="60">
                  <a:moveTo>
                    <a:pt x="12" y="0"/>
                  </a:moveTo>
                  <a:lnTo>
                    <a:pt x="12" y="0"/>
                  </a:lnTo>
                  <a:lnTo>
                    <a:pt x="12" y="0"/>
                  </a:lnTo>
                  <a:lnTo>
                    <a:pt x="0" y="0"/>
                  </a:lnTo>
                  <a:lnTo>
                    <a:pt x="0" y="12"/>
                  </a:lnTo>
                  <a:lnTo>
                    <a:pt x="12" y="12"/>
                  </a:lnTo>
                  <a:lnTo>
                    <a:pt x="12" y="12"/>
                  </a:lnTo>
                  <a:lnTo>
                    <a:pt x="12" y="12"/>
                  </a:lnTo>
                  <a:lnTo>
                    <a:pt x="12" y="12"/>
                  </a:lnTo>
                  <a:lnTo>
                    <a:pt x="12" y="12"/>
                  </a:lnTo>
                  <a:lnTo>
                    <a:pt x="0" y="12"/>
                  </a:lnTo>
                  <a:lnTo>
                    <a:pt x="0" y="12"/>
                  </a:lnTo>
                  <a:lnTo>
                    <a:pt x="0" y="12"/>
                  </a:lnTo>
                  <a:lnTo>
                    <a:pt x="12" y="12"/>
                  </a:lnTo>
                  <a:lnTo>
                    <a:pt x="12" y="12"/>
                  </a:lnTo>
                  <a:lnTo>
                    <a:pt x="12" y="24"/>
                  </a:lnTo>
                  <a:lnTo>
                    <a:pt x="12" y="24"/>
                  </a:lnTo>
                  <a:lnTo>
                    <a:pt x="12" y="24"/>
                  </a:lnTo>
                  <a:lnTo>
                    <a:pt x="12" y="24"/>
                  </a:lnTo>
                  <a:lnTo>
                    <a:pt x="12" y="24"/>
                  </a:lnTo>
                  <a:lnTo>
                    <a:pt x="0" y="12"/>
                  </a:lnTo>
                  <a:lnTo>
                    <a:pt x="0" y="12"/>
                  </a:lnTo>
                  <a:lnTo>
                    <a:pt x="0" y="24"/>
                  </a:lnTo>
                  <a:lnTo>
                    <a:pt x="0" y="24"/>
                  </a:lnTo>
                  <a:lnTo>
                    <a:pt x="0" y="24"/>
                  </a:lnTo>
                  <a:lnTo>
                    <a:pt x="0" y="24"/>
                  </a:lnTo>
                  <a:lnTo>
                    <a:pt x="0" y="24"/>
                  </a:lnTo>
                  <a:lnTo>
                    <a:pt x="0" y="24"/>
                  </a:lnTo>
                  <a:lnTo>
                    <a:pt x="0" y="24"/>
                  </a:lnTo>
                  <a:lnTo>
                    <a:pt x="0" y="24"/>
                  </a:lnTo>
                  <a:lnTo>
                    <a:pt x="0" y="24"/>
                  </a:lnTo>
                  <a:lnTo>
                    <a:pt x="0" y="36"/>
                  </a:lnTo>
                  <a:lnTo>
                    <a:pt x="0" y="36"/>
                  </a:lnTo>
                  <a:lnTo>
                    <a:pt x="0" y="36"/>
                  </a:lnTo>
                  <a:lnTo>
                    <a:pt x="0" y="36"/>
                  </a:lnTo>
                  <a:lnTo>
                    <a:pt x="0" y="36"/>
                  </a:lnTo>
                  <a:lnTo>
                    <a:pt x="0" y="36"/>
                  </a:lnTo>
                  <a:lnTo>
                    <a:pt x="0" y="36"/>
                  </a:lnTo>
                  <a:lnTo>
                    <a:pt x="0" y="48"/>
                  </a:lnTo>
                  <a:lnTo>
                    <a:pt x="0" y="36"/>
                  </a:lnTo>
                  <a:lnTo>
                    <a:pt x="0" y="36"/>
                  </a:lnTo>
                  <a:lnTo>
                    <a:pt x="12" y="36"/>
                  </a:lnTo>
                  <a:lnTo>
                    <a:pt x="12" y="48"/>
                  </a:lnTo>
                  <a:lnTo>
                    <a:pt x="12" y="48"/>
                  </a:lnTo>
                  <a:lnTo>
                    <a:pt x="12" y="48"/>
                  </a:lnTo>
                  <a:lnTo>
                    <a:pt x="0" y="48"/>
                  </a:lnTo>
                  <a:lnTo>
                    <a:pt x="0" y="60"/>
                  </a:lnTo>
                  <a:lnTo>
                    <a:pt x="12" y="60"/>
                  </a:lnTo>
                  <a:lnTo>
                    <a:pt x="12" y="48"/>
                  </a:lnTo>
                  <a:lnTo>
                    <a:pt x="12" y="48"/>
                  </a:lnTo>
                  <a:lnTo>
                    <a:pt x="12" y="48"/>
                  </a:lnTo>
                  <a:lnTo>
                    <a:pt x="12" y="48"/>
                  </a:lnTo>
                  <a:lnTo>
                    <a:pt x="24" y="48"/>
                  </a:lnTo>
                  <a:lnTo>
                    <a:pt x="24" y="48"/>
                  </a:lnTo>
                  <a:lnTo>
                    <a:pt x="24" y="48"/>
                  </a:lnTo>
                  <a:lnTo>
                    <a:pt x="36" y="48"/>
                  </a:lnTo>
                  <a:lnTo>
                    <a:pt x="36" y="48"/>
                  </a:lnTo>
                  <a:lnTo>
                    <a:pt x="48" y="48"/>
                  </a:lnTo>
                  <a:lnTo>
                    <a:pt x="48" y="48"/>
                  </a:lnTo>
                  <a:lnTo>
                    <a:pt x="60" y="36"/>
                  </a:lnTo>
                  <a:lnTo>
                    <a:pt x="60" y="36"/>
                  </a:lnTo>
                  <a:lnTo>
                    <a:pt x="60" y="48"/>
                  </a:lnTo>
                  <a:lnTo>
                    <a:pt x="60" y="48"/>
                  </a:lnTo>
                  <a:lnTo>
                    <a:pt x="72" y="48"/>
                  </a:lnTo>
                  <a:lnTo>
                    <a:pt x="72" y="48"/>
                  </a:lnTo>
                  <a:lnTo>
                    <a:pt x="72" y="48"/>
                  </a:lnTo>
                  <a:lnTo>
                    <a:pt x="84" y="48"/>
                  </a:lnTo>
                  <a:lnTo>
                    <a:pt x="84" y="48"/>
                  </a:lnTo>
                  <a:lnTo>
                    <a:pt x="84" y="48"/>
                  </a:lnTo>
                  <a:lnTo>
                    <a:pt x="84" y="48"/>
                  </a:lnTo>
                  <a:lnTo>
                    <a:pt x="72" y="48"/>
                  </a:lnTo>
                  <a:lnTo>
                    <a:pt x="60" y="36"/>
                  </a:lnTo>
                  <a:lnTo>
                    <a:pt x="72" y="36"/>
                  </a:lnTo>
                  <a:lnTo>
                    <a:pt x="84" y="36"/>
                  </a:lnTo>
                  <a:lnTo>
                    <a:pt x="84" y="36"/>
                  </a:lnTo>
                  <a:lnTo>
                    <a:pt x="96" y="36"/>
                  </a:lnTo>
                  <a:lnTo>
                    <a:pt x="108" y="36"/>
                  </a:lnTo>
                  <a:lnTo>
                    <a:pt x="108" y="36"/>
                  </a:lnTo>
                  <a:lnTo>
                    <a:pt x="96" y="36"/>
                  </a:lnTo>
                  <a:lnTo>
                    <a:pt x="96" y="24"/>
                  </a:lnTo>
                  <a:lnTo>
                    <a:pt x="96" y="24"/>
                  </a:lnTo>
                  <a:lnTo>
                    <a:pt x="84" y="36"/>
                  </a:lnTo>
                  <a:lnTo>
                    <a:pt x="84" y="24"/>
                  </a:lnTo>
                  <a:lnTo>
                    <a:pt x="72" y="24"/>
                  </a:lnTo>
                  <a:lnTo>
                    <a:pt x="72" y="24"/>
                  </a:lnTo>
                  <a:lnTo>
                    <a:pt x="72" y="24"/>
                  </a:lnTo>
                  <a:lnTo>
                    <a:pt x="72" y="24"/>
                  </a:lnTo>
                  <a:lnTo>
                    <a:pt x="72" y="24"/>
                  </a:lnTo>
                  <a:lnTo>
                    <a:pt x="60" y="24"/>
                  </a:lnTo>
                  <a:lnTo>
                    <a:pt x="60" y="24"/>
                  </a:lnTo>
                  <a:lnTo>
                    <a:pt x="48" y="24"/>
                  </a:lnTo>
                  <a:lnTo>
                    <a:pt x="48" y="24"/>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2" name="Freeform 114">
              <a:extLst>
                <a:ext uri="{FF2B5EF4-FFF2-40B4-BE49-F238E27FC236}">
                  <a16:creationId xmlns:a16="http://schemas.microsoft.com/office/drawing/2014/main" id="{A4FD844A-188F-4D4B-8C5E-4A188B82CA3F}"/>
                </a:ext>
              </a:extLst>
            </p:cNvPr>
            <p:cNvSpPr>
              <a:spLocks/>
            </p:cNvSpPr>
            <p:nvPr/>
          </p:nvSpPr>
          <p:spPr bwMode="auto">
            <a:xfrm>
              <a:off x="4573004" y="1428698"/>
              <a:ext cx="184047" cy="132658"/>
            </a:xfrm>
            <a:custGeom>
              <a:avLst/>
              <a:gdLst/>
              <a:ahLst/>
              <a:cxnLst>
                <a:cxn ang="0">
                  <a:pos x="85" y="12"/>
                </a:cxn>
                <a:cxn ang="0">
                  <a:pos x="121" y="60"/>
                </a:cxn>
                <a:cxn ang="0">
                  <a:pos x="121" y="48"/>
                </a:cxn>
                <a:cxn ang="0">
                  <a:pos x="121" y="60"/>
                </a:cxn>
                <a:cxn ang="0">
                  <a:pos x="133" y="48"/>
                </a:cxn>
                <a:cxn ang="0">
                  <a:pos x="145" y="48"/>
                </a:cxn>
                <a:cxn ang="0">
                  <a:pos x="145" y="48"/>
                </a:cxn>
                <a:cxn ang="0">
                  <a:pos x="121" y="60"/>
                </a:cxn>
                <a:cxn ang="0">
                  <a:pos x="133" y="60"/>
                </a:cxn>
                <a:cxn ang="0">
                  <a:pos x="133" y="72"/>
                </a:cxn>
                <a:cxn ang="0">
                  <a:pos x="133" y="72"/>
                </a:cxn>
                <a:cxn ang="0">
                  <a:pos x="133" y="72"/>
                </a:cxn>
                <a:cxn ang="0">
                  <a:pos x="145" y="60"/>
                </a:cxn>
                <a:cxn ang="0">
                  <a:pos x="145" y="72"/>
                </a:cxn>
                <a:cxn ang="0">
                  <a:pos x="145" y="72"/>
                </a:cxn>
                <a:cxn ang="0">
                  <a:pos x="157" y="97"/>
                </a:cxn>
                <a:cxn ang="0">
                  <a:pos x="157" y="97"/>
                </a:cxn>
                <a:cxn ang="0">
                  <a:pos x="157" y="97"/>
                </a:cxn>
                <a:cxn ang="0">
                  <a:pos x="157" y="109"/>
                </a:cxn>
                <a:cxn ang="0">
                  <a:pos x="145" y="109"/>
                </a:cxn>
                <a:cxn ang="0">
                  <a:pos x="145" y="109"/>
                </a:cxn>
                <a:cxn ang="0">
                  <a:pos x="145" y="109"/>
                </a:cxn>
                <a:cxn ang="0">
                  <a:pos x="145" y="121"/>
                </a:cxn>
                <a:cxn ang="0">
                  <a:pos x="133" y="109"/>
                </a:cxn>
                <a:cxn ang="0">
                  <a:pos x="109" y="109"/>
                </a:cxn>
                <a:cxn ang="0">
                  <a:pos x="109" y="97"/>
                </a:cxn>
                <a:cxn ang="0">
                  <a:pos x="109" y="97"/>
                </a:cxn>
                <a:cxn ang="0">
                  <a:pos x="109" y="97"/>
                </a:cxn>
                <a:cxn ang="0">
                  <a:pos x="97" y="84"/>
                </a:cxn>
                <a:cxn ang="0">
                  <a:pos x="97" y="72"/>
                </a:cxn>
                <a:cxn ang="0">
                  <a:pos x="85" y="72"/>
                </a:cxn>
                <a:cxn ang="0">
                  <a:pos x="85" y="72"/>
                </a:cxn>
                <a:cxn ang="0">
                  <a:pos x="73" y="48"/>
                </a:cxn>
                <a:cxn ang="0">
                  <a:pos x="49" y="24"/>
                </a:cxn>
                <a:cxn ang="0">
                  <a:pos x="0" y="24"/>
                </a:cxn>
                <a:cxn ang="0">
                  <a:pos x="24" y="24"/>
                </a:cxn>
                <a:cxn ang="0">
                  <a:pos x="36" y="24"/>
                </a:cxn>
                <a:cxn ang="0">
                  <a:pos x="49" y="24"/>
                </a:cxn>
                <a:cxn ang="0">
                  <a:pos x="61" y="12"/>
                </a:cxn>
                <a:cxn ang="0">
                  <a:pos x="85" y="0"/>
                </a:cxn>
              </a:cxnLst>
              <a:rect l="0" t="0" r="r" b="b"/>
              <a:pathLst>
                <a:path w="157" h="121">
                  <a:moveTo>
                    <a:pt x="85" y="0"/>
                  </a:moveTo>
                  <a:lnTo>
                    <a:pt x="85" y="12"/>
                  </a:lnTo>
                  <a:lnTo>
                    <a:pt x="97" y="36"/>
                  </a:lnTo>
                  <a:lnTo>
                    <a:pt x="121" y="60"/>
                  </a:lnTo>
                  <a:lnTo>
                    <a:pt x="121" y="60"/>
                  </a:lnTo>
                  <a:lnTo>
                    <a:pt x="121" y="48"/>
                  </a:lnTo>
                  <a:lnTo>
                    <a:pt x="121" y="48"/>
                  </a:lnTo>
                  <a:lnTo>
                    <a:pt x="121" y="60"/>
                  </a:lnTo>
                  <a:lnTo>
                    <a:pt x="121" y="48"/>
                  </a:lnTo>
                  <a:lnTo>
                    <a:pt x="133" y="48"/>
                  </a:lnTo>
                  <a:lnTo>
                    <a:pt x="145" y="48"/>
                  </a:lnTo>
                  <a:lnTo>
                    <a:pt x="145" y="48"/>
                  </a:lnTo>
                  <a:lnTo>
                    <a:pt x="145" y="48"/>
                  </a:lnTo>
                  <a:lnTo>
                    <a:pt x="145" y="48"/>
                  </a:lnTo>
                  <a:lnTo>
                    <a:pt x="121" y="60"/>
                  </a:lnTo>
                  <a:lnTo>
                    <a:pt x="121" y="60"/>
                  </a:lnTo>
                  <a:lnTo>
                    <a:pt x="133" y="60"/>
                  </a:lnTo>
                  <a:lnTo>
                    <a:pt x="133" y="60"/>
                  </a:lnTo>
                  <a:lnTo>
                    <a:pt x="133" y="72"/>
                  </a:lnTo>
                  <a:lnTo>
                    <a:pt x="133" y="72"/>
                  </a:lnTo>
                  <a:lnTo>
                    <a:pt x="133" y="72"/>
                  </a:lnTo>
                  <a:lnTo>
                    <a:pt x="133" y="72"/>
                  </a:lnTo>
                  <a:lnTo>
                    <a:pt x="133" y="72"/>
                  </a:lnTo>
                  <a:lnTo>
                    <a:pt x="133" y="72"/>
                  </a:lnTo>
                  <a:lnTo>
                    <a:pt x="133" y="72"/>
                  </a:lnTo>
                  <a:lnTo>
                    <a:pt x="145" y="60"/>
                  </a:lnTo>
                  <a:lnTo>
                    <a:pt x="145" y="72"/>
                  </a:lnTo>
                  <a:lnTo>
                    <a:pt x="145" y="72"/>
                  </a:lnTo>
                  <a:lnTo>
                    <a:pt x="145" y="72"/>
                  </a:lnTo>
                  <a:lnTo>
                    <a:pt x="145" y="72"/>
                  </a:lnTo>
                  <a:lnTo>
                    <a:pt x="145" y="84"/>
                  </a:lnTo>
                  <a:lnTo>
                    <a:pt x="157" y="97"/>
                  </a:lnTo>
                  <a:lnTo>
                    <a:pt x="145" y="97"/>
                  </a:lnTo>
                  <a:lnTo>
                    <a:pt x="157" y="97"/>
                  </a:lnTo>
                  <a:lnTo>
                    <a:pt x="157" y="97"/>
                  </a:lnTo>
                  <a:lnTo>
                    <a:pt x="157" y="97"/>
                  </a:lnTo>
                  <a:lnTo>
                    <a:pt x="157" y="97"/>
                  </a:lnTo>
                  <a:lnTo>
                    <a:pt x="157" y="109"/>
                  </a:lnTo>
                  <a:lnTo>
                    <a:pt x="157" y="109"/>
                  </a:lnTo>
                  <a:lnTo>
                    <a:pt x="145" y="109"/>
                  </a:lnTo>
                  <a:lnTo>
                    <a:pt x="145" y="109"/>
                  </a:lnTo>
                  <a:lnTo>
                    <a:pt x="145" y="109"/>
                  </a:lnTo>
                  <a:lnTo>
                    <a:pt x="145" y="109"/>
                  </a:lnTo>
                  <a:lnTo>
                    <a:pt x="145" y="109"/>
                  </a:lnTo>
                  <a:lnTo>
                    <a:pt x="145" y="121"/>
                  </a:lnTo>
                  <a:lnTo>
                    <a:pt x="145" y="121"/>
                  </a:lnTo>
                  <a:lnTo>
                    <a:pt x="145" y="121"/>
                  </a:lnTo>
                  <a:lnTo>
                    <a:pt x="133" y="109"/>
                  </a:lnTo>
                  <a:lnTo>
                    <a:pt x="133" y="121"/>
                  </a:lnTo>
                  <a:lnTo>
                    <a:pt x="109" y="109"/>
                  </a:lnTo>
                  <a:lnTo>
                    <a:pt x="109" y="109"/>
                  </a:lnTo>
                  <a:lnTo>
                    <a:pt x="109" y="97"/>
                  </a:lnTo>
                  <a:lnTo>
                    <a:pt x="109" y="97"/>
                  </a:lnTo>
                  <a:lnTo>
                    <a:pt x="109" y="97"/>
                  </a:lnTo>
                  <a:lnTo>
                    <a:pt x="109" y="97"/>
                  </a:lnTo>
                  <a:lnTo>
                    <a:pt x="109" y="97"/>
                  </a:lnTo>
                  <a:lnTo>
                    <a:pt x="109" y="84"/>
                  </a:lnTo>
                  <a:lnTo>
                    <a:pt x="97" y="84"/>
                  </a:lnTo>
                  <a:lnTo>
                    <a:pt x="97" y="84"/>
                  </a:lnTo>
                  <a:lnTo>
                    <a:pt x="97" y="72"/>
                  </a:lnTo>
                  <a:lnTo>
                    <a:pt x="97" y="72"/>
                  </a:lnTo>
                  <a:lnTo>
                    <a:pt x="85" y="72"/>
                  </a:lnTo>
                  <a:lnTo>
                    <a:pt x="85" y="72"/>
                  </a:lnTo>
                  <a:lnTo>
                    <a:pt x="85" y="72"/>
                  </a:lnTo>
                  <a:lnTo>
                    <a:pt x="97" y="72"/>
                  </a:lnTo>
                  <a:lnTo>
                    <a:pt x="73" y="48"/>
                  </a:lnTo>
                  <a:lnTo>
                    <a:pt x="61" y="24"/>
                  </a:lnTo>
                  <a:lnTo>
                    <a:pt x="49" y="24"/>
                  </a:lnTo>
                  <a:lnTo>
                    <a:pt x="24" y="24"/>
                  </a:lnTo>
                  <a:lnTo>
                    <a:pt x="0" y="24"/>
                  </a:lnTo>
                  <a:lnTo>
                    <a:pt x="0" y="24"/>
                  </a:lnTo>
                  <a:lnTo>
                    <a:pt x="24" y="24"/>
                  </a:lnTo>
                  <a:lnTo>
                    <a:pt x="36" y="24"/>
                  </a:lnTo>
                  <a:lnTo>
                    <a:pt x="36" y="24"/>
                  </a:lnTo>
                  <a:lnTo>
                    <a:pt x="49" y="24"/>
                  </a:lnTo>
                  <a:lnTo>
                    <a:pt x="49" y="24"/>
                  </a:lnTo>
                  <a:lnTo>
                    <a:pt x="61" y="24"/>
                  </a:lnTo>
                  <a:lnTo>
                    <a:pt x="61" y="12"/>
                  </a:lnTo>
                  <a:lnTo>
                    <a:pt x="61" y="12"/>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3" name="Freeform 115">
              <a:extLst>
                <a:ext uri="{FF2B5EF4-FFF2-40B4-BE49-F238E27FC236}">
                  <a16:creationId xmlns:a16="http://schemas.microsoft.com/office/drawing/2014/main" id="{F7E4191F-007D-C144-AF95-DB08E1F2A394}"/>
                </a:ext>
              </a:extLst>
            </p:cNvPr>
            <p:cNvSpPr>
              <a:spLocks/>
            </p:cNvSpPr>
            <p:nvPr/>
          </p:nvSpPr>
          <p:spPr bwMode="auto">
            <a:xfrm>
              <a:off x="4486983" y="1482477"/>
              <a:ext cx="255754" cy="78877"/>
            </a:xfrm>
            <a:custGeom>
              <a:avLst/>
              <a:gdLst/>
              <a:ahLst/>
              <a:cxnLst>
                <a:cxn ang="0">
                  <a:pos x="181" y="49"/>
                </a:cxn>
                <a:cxn ang="0">
                  <a:pos x="157" y="36"/>
                </a:cxn>
                <a:cxn ang="0">
                  <a:pos x="157" y="36"/>
                </a:cxn>
                <a:cxn ang="0">
                  <a:pos x="157" y="36"/>
                </a:cxn>
                <a:cxn ang="0">
                  <a:pos x="169" y="36"/>
                </a:cxn>
                <a:cxn ang="0">
                  <a:pos x="169" y="24"/>
                </a:cxn>
                <a:cxn ang="0">
                  <a:pos x="157" y="24"/>
                </a:cxn>
                <a:cxn ang="0">
                  <a:pos x="145" y="24"/>
                </a:cxn>
                <a:cxn ang="0">
                  <a:pos x="145" y="24"/>
                </a:cxn>
                <a:cxn ang="0">
                  <a:pos x="145" y="24"/>
                </a:cxn>
                <a:cxn ang="0">
                  <a:pos x="145" y="24"/>
                </a:cxn>
                <a:cxn ang="0">
                  <a:pos x="133" y="24"/>
                </a:cxn>
                <a:cxn ang="0">
                  <a:pos x="133" y="24"/>
                </a:cxn>
                <a:cxn ang="0">
                  <a:pos x="133" y="24"/>
                </a:cxn>
                <a:cxn ang="0">
                  <a:pos x="133" y="24"/>
                </a:cxn>
                <a:cxn ang="0">
                  <a:pos x="133" y="24"/>
                </a:cxn>
                <a:cxn ang="0">
                  <a:pos x="121" y="12"/>
                </a:cxn>
                <a:cxn ang="0">
                  <a:pos x="121" y="12"/>
                </a:cxn>
                <a:cxn ang="0">
                  <a:pos x="133" y="12"/>
                </a:cxn>
                <a:cxn ang="0">
                  <a:pos x="121" y="12"/>
                </a:cxn>
                <a:cxn ang="0">
                  <a:pos x="108" y="12"/>
                </a:cxn>
                <a:cxn ang="0">
                  <a:pos x="96" y="24"/>
                </a:cxn>
                <a:cxn ang="0">
                  <a:pos x="96" y="24"/>
                </a:cxn>
                <a:cxn ang="0">
                  <a:pos x="96" y="24"/>
                </a:cxn>
                <a:cxn ang="0">
                  <a:pos x="96" y="12"/>
                </a:cxn>
                <a:cxn ang="0">
                  <a:pos x="84" y="24"/>
                </a:cxn>
                <a:cxn ang="0">
                  <a:pos x="72" y="12"/>
                </a:cxn>
                <a:cxn ang="0">
                  <a:pos x="84" y="24"/>
                </a:cxn>
                <a:cxn ang="0">
                  <a:pos x="72" y="36"/>
                </a:cxn>
                <a:cxn ang="0">
                  <a:pos x="84" y="36"/>
                </a:cxn>
                <a:cxn ang="0">
                  <a:pos x="96" y="36"/>
                </a:cxn>
                <a:cxn ang="0">
                  <a:pos x="96" y="36"/>
                </a:cxn>
                <a:cxn ang="0">
                  <a:pos x="72" y="36"/>
                </a:cxn>
                <a:cxn ang="0">
                  <a:pos x="72" y="36"/>
                </a:cxn>
                <a:cxn ang="0">
                  <a:pos x="48" y="36"/>
                </a:cxn>
                <a:cxn ang="0">
                  <a:pos x="12" y="36"/>
                </a:cxn>
                <a:cxn ang="0">
                  <a:pos x="24" y="36"/>
                </a:cxn>
                <a:cxn ang="0">
                  <a:pos x="36" y="49"/>
                </a:cxn>
                <a:cxn ang="0">
                  <a:pos x="36" y="49"/>
                </a:cxn>
                <a:cxn ang="0">
                  <a:pos x="36" y="49"/>
                </a:cxn>
                <a:cxn ang="0">
                  <a:pos x="48" y="49"/>
                </a:cxn>
                <a:cxn ang="0">
                  <a:pos x="84" y="49"/>
                </a:cxn>
                <a:cxn ang="0">
                  <a:pos x="84" y="49"/>
                </a:cxn>
                <a:cxn ang="0">
                  <a:pos x="108" y="49"/>
                </a:cxn>
                <a:cxn ang="0">
                  <a:pos x="121" y="49"/>
                </a:cxn>
                <a:cxn ang="0">
                  <a:pos x="133" y="49"/>
                </a:cxn>
                <a:cxn ang="0">
                  <a:pos x="169" y="61"/>
                </a:cxn>
                <a:cxn ang="0">
                  <a:pos x="181" y="73"/>
                </a:cxn>
                <a:cxn ang="0">
                  <a:pos x="193" y="49"/>
                </a:cxn>
              </a:cxnLst>
              <a:rect l="0" t="0" r="r" b="b"/>
              <a:pathLst>
                <a:path w="217" h="73">
                  <a:moveTo>
                    <a:pt x="193" y="49"/>
                  </a:moveTo>
                  <a:lnTo>
                    <a:pt x="193" y="49"/>
                  </a:lnTo>
                  <a:lnTo>
                    <a:pt x="181" y="49"/>
                  </a:lnTo>
                  <a:lnTo>
                    <a:pt x="181" y="49"/>
                  </a:lnTo>
                  <a:lnTo>
                    <a:pt x="169" y="36"/>
                  </a:lnTo>
                  <a:lnTo>
                    <a:pt x="157" y="36"/>
                  </a:lnTo>
                  <a:lnTo>
                    <a:pt x="157" y="36"/>
                  </a:lnTo>
                  <a:lnTo>
                    <a:pt x="157" y="36"/>
                  </a:lnTo>
                  <a:lnTo>
                    <a:pt x="157" y="36"/>
                  </a:lnTo>
                  <a:lnTo>
                    <a:pt x="157" y="36"/>
                  </a:lnTo>
                  <a:lnTo>
                    <a:pt x="157" y="36"/>
                  </a:lnTo>
                  <a:lnTo>
                    <a:pt x="157" y="36"/>
                  </a:lnTo>
                  <a:lnTo>
                    <a:pt x="157" y="36"/>
                  </a:lnTo>
                  <a:lnTo>
                    <a:pt x="157" y="24"/>
                  </a:lnTo>
                  <a:lnTo>
                    <a:pt x="169" y="36"/>
                  </a:lnTo>
                  <a:lnTo>
                    <a:pt x="169" y="36"/>
                  </a:lnTo>
                  <a:lnTo>
                    <a:pt x="169" y="36"/>
                  </a:lnTo>
                  <a:lnTo>
                    <a:pt x="169" y="24"/>
                  </a:lnTo>
                  <a:lnTo>
                    <a:pt x="169" y="24"/>
                  </a:lnTo>
                  <a:lnTo>
                    <a:pt x="157" y="24"/>
                  </a:lnTo>
                  <a:lnTo>
                    <a:pt x="157" y="24"/>
                  </a:lnTo>
                  <a:lnTo>
                    <a:pt x="157" y="24"/>
                  </a:lnTo>
                  <a:lnTo>
                    <a:pt x="145" y="24"/>
                  </a:lnTo>
                  <a:lnTo>
                    <a:pt x="145" y="24"/>
                  </a:lnTo>
                  <a:lnTo>
                    <a:pt x="157" y="24"/>
                  </a:lnTo>
                  <a:lnTo>
                    <a:pt x="145" y="36"/>
                  </a:lnTo>
                  <a:lnTo>
                    <a:pt x="145" y="24"/>
                  </a:lnTo>
                  <a:lnTo>
                    <a:pt x="145" y="24"/>
                  </a:lnTo>
                  <a:lnTo>
                    <a:pt x="145" y="24"/>
                  </a:lnTo>
                  <a:lnTo>
                    <a:pt x="145" y="24"/>
                  </a:lnTo>
                  <a:lnTo>
                    <a:pt x="145" y="24"/>
                  </a:lnTo>
                  <a:lnTo>
                    <a:pt x="145" y="24"/>
                  </a:lnTo>
                  <a:lnTo>
                    <a:pt x="145" y="24"/>
                  </a:lnTo>
                  <a:lnTo>
                    <a:pt x="145" y="24"/>
                  </a:lnTo>
                  <a:lnTo>
                    <a:pt x="145" y="24"/>
                  </a:lnTo>
                  <a:lnTo>
                    <a:pt x="133" y="24"/>
                  </a:lnTo>
                  <a:lnTo>
                    <a:pt x="133" y="24"/>
                  </a:lnTo>
                  <a:lnTo>
                    <a:pt x="133" y="24"/>
                  </a:lnTo>
                  <a:lnTo>
                    <a:pt x="133" y="24"/>
                  </a:lnTo>
                  <a:lnTo>
                    <a:pt x="133" y="12"/>
                  </a:lnTo>
                  <a:lnTo>
                    <a:pt x="133" y="12"/>
                  </a:lnTo>
                  <a:lnTo>
                    <a:pt x="133" y="24"/>
                  </a:lnTo>
                  <a:lnTo>
                    <a:pt x="133" y="24"/>
                  </a:lnTo>
                  <a:lnTo>
                    <a:pt x="133" y="24"/>
                  </a:lnTo>
                  <a:lnTo>
                    <a:pt x="133" y="24"/>
                  </a:lnTo>
                  <a:lnTo>
                    <a:pt x="133" y="36"/>
                  </a:lnTo>
                  <a:lnTo>
                    <a:pt x="133" y="36"/>
                  </a:lnTo>
                  <a:lnTo>
                    <a:pt x="133" y="24"/>
                  </a:lnTo>
                  <a:lnTo>
                    <a:pt x="121" y="24"/>
                  </a:lnTo>
                  <a:lnTo>
                    <a:pt x="121" y="24"/>
                  </a:lnTo>
                  <a:lnTo>
                    <a:pt x="121" y="12"/>
                  </a:lnTo>
                  <a:lnTo>
                    <a:pt x="121" y="12"/>
                  </a:lnTo>
                  <a:lnTo>
                    <a:pt x="121" y="12"/>
                  </a:lnTo>
                  <a:lnTo>
                    <a:pt x="121" y="12"/>
                  </a:lnTo>
                  <a:lnTo>
                    <a:pt x="121" y="12"/>
                  </a:lnTo>
                  <a:lnTo>
                    <a:pt x="121" y="12"/>
                  </a:lnTo>
                  <a:lnTo>
                    <a:pt x="133" y="12"/>
                  </a:lnTo>
                  <a:lnTo>
                    <a:pt x="133" y="0"/>
                  </a:lnTo>
                  <a:lnTo>
                    <a:pt x="121" y="12"/>
                  </a:lnTo>
                  <a:lnTo>
                    <a:pt x="121" y="12"/>
                  </a:lnTo>
                  <a:lnTo>
                    <a:pt x="108" y="12"/>
                  </a:lnTo>
                  <a:lnTo>
                    <a:pt x="108" y="12"/>
                  </a:lnTo>
                  <a:lnTo>
                    <a:pt x="108" y="12"/>
                  </a:lnTo>
                  <a:lnTo>
                    <a:pt x="108" y="24"/>
                  </a:lnTo>
                  <a:lnTo>
                    <a:pt x="96" y="12"/>
                  </a:lnTo>
                  <a:lnTo>
                    <a:pt x="96" y="24"/>
                  </a:lnTo>
                  <a:lnTo>
                    <a:pt x="96" y="24"/>
                  </a:lnTo>
                  <a:lnTo>
                    <a:pt x="108" y="24"/>
                  </a:lnTo>
                  <a:lnTo>
                    <a:pt x="96" y="24"/>
                  </a:lnTo>
                  <a:lnTo>
                    <a:pt x="84" y="24"/>
                  </a:lnTo>
                  <a:lnTo>
                    <a:pt x="84" y="24"/>
                  </a:lnTo>
                  <a:lnTo>
                    <a:pt x="96" y="24"/>
                  </a:lnTo>
                  <a:lnTo>
                    <a:pt x="96" y="24"/>
                  </a:lnTo>
                  <a:lnTo>
                    <a:pt x="96" y="12"/>
                  </a:lnTo>
                  <a:lnTo>
                    <a:pt x="96" y="12"/>
                  </a:lnTo>
                  <a:lnTo>
                    <a:pt x="84" y="24"/>
                  </a:lnTo>
                  <a:lnTo>
                    <a:pt x="84" y="24"/>
                  </a:lnTo>
                  <a:lnTo>
                    <a:pt x="84" y="24"/>
                  </a:lnTo>
                  <a:lnTo>
                    <a:pt x="84" y="12"/>
                  </a:lnTo>
                  <a:lnTo>
                    <a:pt x="72" y="12"/>
                  </a:lnTo>
                  <a:lnTo>
                    <a:pt x="72" y="12"/>
                  </a:lnTo>
                  <a:lnTo>
                    <a:pt x="84" y="24"/>
                  </a:lnTo>
                  <a:lnTo>
                    <a:pt x="84" y="24"/>
                  </a:lnTo>
                  <a:lnTo>
                    <a:pt x="84" y="24"/>
                  </a:lnTo>
                  <a:lnTo>
                    <a:pt x="84" y="24"/>
                  </a:lnTo>
                  <a:lnTo>
                    <a:pt x="84" y="24"/>
                  </a:lnTo>
                  <a:lnTo>
                    <a:pt x="72" y="36"/>
                  </a:lnTo>
                  <a:lnTo>
                    <a:pt x="72" y="36"/>
                  </a:lnTo>
                  <a:lnTo>
                    <a:pt x="72" y="36"/>
                  </a:lnTo>
                  <a:lnTo>
                    <a:pt x="84" y="36"/>
                  </a:lnTo>
                  <a:lnTo>
                    <a:pt x="84" y="36"/>
                  </a:lnTo>
                  <a:lnTo>
                    <a:pt x="84" y="36"/>
                  </a:lnTo>
                  <a:lnTo>
                    <a:pt x="96" y="36"/>
                  </a:lnTo>
                  <a:lnTo>
                    <a:pt x="96" y="36"/>
                  </a:lnTo>
                  <a:lnTo>
                    <a:pt x="108" y="36"/>
                  </a:lnTo>
                  <a:lnTo>
                    <a:pt x="96" y="36"/>
                  </a:lnTo>
                  <a:lnTo>
                    <a:pt x="84" y="36"/>
                  </a:lnTo>
                  <a:lnTo>
                    <a:pt x="72" y="36"/>
                  </a:lnTo>
                  <a:lnTo>
                    <a:pt x="72" y="36"/>
                  </a:lnTo>
                  <a:lnTo>
                    <a:pt x="72" y="36"/>
                  </a:lnTo>
                  <a:lnTo>
                    <a:pt x="72" y="36"/>
                  </a:lnTo>
                  <a:lnTo>
                    <a:pt x="72" y="36"/>
                  </a:lnTo>
                  <a:lnTo>
                    <a:pt x="72" y="36"/>
                  </a:lnTo>
                  <a:lnTo>
                    <a:pt x="72" y="36"/>
                  </a:lnTo>
                  <a:lnTo>
                    <a:pt x="48" y="36"/>
                  </a:lnTo>
                  <a:lnTo>
                    <a:pt x="36" y="36"/>
                  </a:lnTo>
                  <a:lnTo>
                    <a:pt x="12" y="36"/>
                  </a:lnTo>
                  <a:lnTo>
                    <a:pt x="12" y="36"/>
                  </a:lnTo>
                  <a:lnTo>
                    <a:pt x="0" y="36"/>
                  </a:lnTo>
                  <a:lnTo>
                    <a:pt x="0" y="36"/>
                  </a:lnTo>
                  <a:lnTo>
                    <a:pt x="24" y="36"/>
                  </a:lnTo>
                  <a:lnTo>
                    <a:pt x="24" y="36"/>
                  </a:lnTo>
                  <a:lnTo>
                    <a:pt x="36" y="36"/>
                  </a:lnTo>
                  <a:lnTo>
                    <a:pt x="36" y="49"/>
                  </a:lnTo>
                  <a:lnTo>
                    <a:pt x="36" y="49"/>
                  </a:lnTo>
                  <a:lnTo>
                    <a:pt x="36" y="49"/>
                  </a:lnTo>
                  <a:lnTo>
                    <a:pt x="36" y="49"/>
                  </a:lnTo>
                  <a:lnTo>
                    <a:pt x="24" y="49"/>
                  </a:lnTo>
                  <a:lnTo>
                    <a:pt x="24" y="49"/>
                  </a:lnTo>
                  <a:lnTo>
                    <a:pt x="36" y="49"/>
                  </a:lnTo>
                  <a:lnTo>
                    <a:pt x="36" y="49"/>
                  </a:lnTo>
                  <a:lnTo>
                    <a:pt x="36" y="49"/>
                  </a:lnTo>
                  <a:lnTo>
                    <a:pt x="48" y="49"/>
                  </a:lnTo>
                  <a:lnTo>
                    <a:pt x="60" y="49"/>
                  </a:lnTo>
                  <a:lnTo>
                    <a:pt x="84" y="49"/>
                  </a:lnTo>
                  <a:lnTo>
                    <a:pt x="84" y="49"/>
                  </a:lnTo>
                  <a:lnTo>
                    <a:pt x="84" y="49"/>
                  </a:lnTo>
                  <a:lnTo>
                    <a:pt x="84" y="49"/>
                  </a:lnTo>
                  <a:lnTo>
                    <a:pt x="84" y="49"/>
                  </a:lnTo>
                  <a:lnTo>
                    <a:pt x="96" y="49"/>
                  </a:lnTo>
                  <a:lnTo>
                    <a:pt x="108" y="49"/>
                  </a:lnTo>
                  <a:lnTo>
                    <a:pt x="108" y="49"/>
                  </a:lnTo>
                  <a:lnTo>
                    <a:pt x="108" y="49"/>
                  </a:lnTo>
                  <a:lnTo>
                    <a:pt x="121" y="49"/>
                  </a:lnTo>
                  <a:lnTo>
                    <a:pt x="121" y="49"/>
                  </a:lnTo>
                  <a:lnTo>
                    <a:pt x="121" y="49"/>
                  </a:lnTo>
                  <a:lnTo>
                    <a:pt x="133" y="49"/>
                  </a:lnTo>
                  <a:lnTo>
                    <a:pt x="133" y="49"/>
                  </a:lnTo>
                  <a:lnTo>
                    <a:pt x="157" y="49"/>
                  </a:lnTo>
                  <a:lnTo>
                    <a:pt x="169" y="61"/>
                  </a:lnTo>
                  <a:lnTo>
                    <a:pt x="169" y="61"/>
                  </a:lnTo>
                  <a:lnTo>
                    <a:pt x="181" y="61"/>
                  </a:lnTo>
                  <a:lnTo>
                    <a:pt x="181" y="73"/>
                  </a:lnTo>
                  <a:lnTo>
                    <a:pt x="181" y="73"/>
                  </a:lnTo>
                  <a:lnTo>
                    <a:pt x="181" y="73"/>
                  </a:lnTo>
                  <a:lnTo>
                    <a:pt x="217" y="73"/>
                  </a:lnTo>
                  <a:lnTo>
                    <a:pt x="193" y="4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4" name="Freeform 116">
              <a:extLst>
                <a:ext uri="{FF2B5EF4-FFF2-40B4-BE49-F238E27FC236}">
                  <a16:creationId xmlns:a16="http://schemas.microsoft.com/office/drawing/2014/main" id="{C186256D-9962-5749-9A55-148CF039E485}"/>
                </a:ext>
              </a:extLst>
            </p:cNvPr>
            <p:cNvSpPr>
              <a:spLocks/>
            </p:cNvSpPr>
            <p:nvPr/>
          </p:nvSpPr>
          <p:spPr bwMode="auto">
            <a:xfrm>
              <a:off x="4714033" y="1549352"/>
              <a:ext cx="101584" cy="52585"/>
            </a:xfrm>
            <a:custGeom>
              <a:avLst/>
              <a:gdLst/>
              <a:ahLst/>
              <a:cxnLst>
                <a:cxn ang="0">
                  <a:pos x="0" y="12"/>
                </a:cxn>
                <a:cxn ang="0">
                  <a:pos x="0" y="24"/>
                </a:cxn>
                <a:cxn ang="0">
                  <a:pos x="0" y="24"/>
                </a:cxn>
                <a:cxn ang="0">
                  <a:pos x="0" y="36"/>
                </a:cxn>
                <a:cxn ang="0">
                  <a:pos x="0" y="36"/>
                </a:cxn>
                <a:cxn ang="0">
                  <a:pos x="24" y="48"/>
                </a:cxn>
                <a:cxn ang="0">
                  <a:pos x="60" y="36"/>
                </a:cxn>
                <a:cxn ang="0">
                  <a:pos x="48" y="36"/>
                </a:cxn>
                <a:cxn ang="0">
                  <a:pos x="60" y="36"/>
                </a:cxn>
                <a:cxn ang="0">
                  <a:pos x="60" y="36"/>
                </a:cxn>
                <a:cxn ang="0">
                  <a:pos x="60" y="36"/>
                </a:cxn>
                <a:cxn ang="0">
                  <a:pos x="60" y="36"/>
                </a:cxn>
                <a:cxn ang="0">
                  <a:pos x="72" y="24"/>
                </a:cxn>
                <a:cxn ang="0">
                  <a:pos x="85" y="24"/>
                </a:cxn>
                <a:cxn ang="0">
                  <a:pos x="85" y="12"/>
                </a:cxn>
                <a:cxn ang="0">
                  <a:pos x="72" y="12"/>
                </a:cxn>
                <a:cxn ang="0">
                  <a:pos x="72" y="12"/>
                </a:cxn>
                <a:cxn ang="0">
                  <a:pos x="85" y="12"/>
                </a:cxn>
                <a:cxn ang="0">
                  <a:pos x="85" y="12"/>
                </a:cxn>
                <a:cxn ang="0">
                  <a:pos x="72" y="12"/>
                </a:cxn>
                <a:cxn ang="0">
                  <a:pos x="72" y="12"/>
                </a:cxn>
                <a:cxn ang="0">
                  <a:pos x="72" y="12"/>
                </a:cxn>
                <a:cxn ang="0">
                  <a:pos x="72" y="12"/>
                </a:cxn>
                <a:cxn ang="0">
                  <a:pos x="72" y="12"/>
                </a:cxn>
                <a:cxn ang="0">
                  <a:pos x="72" y="12"/>
                </a:cxn>
                <a:cxn ang="0">
                  <a:pos x="60" y="24"/>
                </a:cxn>
                <a:cxn ang="0">
                  <a:pos x="60" y="24"/>
                </a:cxn>
                <a:cxn ang="0">
                  <a:pos x="48" y="24"/>
                </a:cxn>
                <a:cxn ang="0">
                  <a:pos x="48" y="24"/>
                </a:cxn>
                <a:cxn ang="0">
                  <a:pos x="36" y="24"/>
                </a:cxn>
                <a:cxn ang="0">
                  <a:pos x="24" y="24"/>
                </a:cxn>
                <a:cxn ang="0">
                  <a:pos x="24" y="12"/>
                </a:cxn>
                <a:cxn ang="0">
                  <a:pos x="24" y="0"/>
                </a:cxn>
                <a:cxn ang="0">
                  <a:pos x="0" y="12"/>
                </a:cxn>
              </a:cxnLst>
              <a:rect l="0" t="0" r="r" b="b"/>
              <a:pathLst>
                <a:path w="85" h="48">
                  <a:moveTo>
                    <a:pt x="0" y="12"/>
                  </a:moveTo>
                  <a:lnTo>
                    <a:pt x="0" y="24"/>
                  </a:lnTo>
                  <a:lnTo>
                    <a:pt x="0" y="24"/>
                  </a:lnTo>
                  <a:lnTo>
                    <a:pt x="0" y="36"/>
                  </a:lnTo>
                  <a:lnTo>
                    <a:pt x="0" y="36"/>
                  </a:lnTo>
                  <a:lnTo>
                    <a:pt x="24" y="48"/>
                  </a:lnTo>
                  <a:lnTo>
                    <a:pt x="60" y="36"/>
                  </a:lnTo>
                  <a:lnTo>
                    <a:pt x="48" y="36"/>
                  </a:lnTo>
                  <a:lnTo>
                    <a:pt x="60" y="36"/>
                  </a:lnTo>
                  <a:lnTo>
                    <a:pt x="60" y="36"/>
                  </a:lnTo>
                  <a:lnTo>
                    <a:pt x="60" y="36"/>
                  </a:lnTo>
                  <a:lnTo>
                    <a:pt x="60" y="36"/>
                  </a:lnTo>
                  <a:lnTo>
                    <a:pt x="72" y="24"/>
                  </a:lnTo>
                  <a:lnTo>
                    <a:pt x="85" y="24"/>
                  </a:lnTo>
                  <a:lnTo>
                    <a:pt x="85" y="12"/>
                  </a:lnTo>
                  <a:lnTo>
                    <a:pt x="72" y="12"/>
                  </a:lnTo>
                  <a:lnTo>
                    <a:pt x="72" y="12"/>
                  </a:lnTo>
                  <a:lnTo>
                    <a:pt x="85" y="12"/>
                  </a:lnTo>
                  <a:lnTo>
                    <a:pt x="85" y="12"/>
                  </a:lnTo>
                  <a:lnTo>
                    <a:pt x="72" y="12"/>
                  </a:lnTo>
                  <a:lnTo>
                    <a:pt x="72" y="12"/>
                  </a:lnTo>
                  <a:lnTo>
                    <a:pt x="72" y="12"/>
                  </a:lnTo>
                  <a:lnTo>
                    <a:pt x="72" y="12"/>
                  </a:lnTo>
                  <a:lnTo>
                    <a:pt x="72" y="12"/>
                  </a:lnTo>
                  <a:lnTo>
                    <a:pt x="72" y="12"/>
                  </a:lnTo>
                  <a:lnTo>
                    <a:pt x="60" y="24"/>
                  </a:lnTo>
                  <a:lnTo>
                    <a:pt x="60" y="24"/>
                  </a:lnTo>
                  <a:lnTo>
                    <a:pt x="48" y="24"/>
                  </a:lnTo>
                  <a:lnTo>
                    <a:pt x="48" y="24"/>
                  </a:lnTo>
                  <a:lnTo>
                    <a:pt x="36" y="24"/>
                  </a:lnTo>
                  <a:lnTo>
                    <a:pt x="24" y="24"/>
                  </a:lnTo>
                  <a:lnTo>
                    <a:pt x="24" y="12"/>
                  </a:lnTo>
                  <a:lnTo>
                    <a:pt x="24" y="0"/>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5" name="Freeform 117">
              <a:extLst>
                <a:ext uri="{FF2B5EF4-FFF2-40B4-BE49-F238E27FC236}">
                  <a16:creationId xmlns:a16="http://schemas.microsoft.com/office/drawing/2014/main" id="{7330761D-11D3-E64A-A1B6-F133ABAE29C3}"/>
                </a:ext>
              </a:extLst>
            </p:cNvPr>
            <p:cNvSpPr>
              <a:spLocks/>
            </p:cNvSpPr>
            <p:nvPr/>
          </p:nvSpPr>
          <p:spPr bwMode="auto">
            <a:xfrm>
              <a:off x="4687736" y="1176501"/>
              <a:ext cx="354948" cy="198389"/>
            </a:xfrm>
            <a:custGeom>
              <a:avLst/>
              <a:gdLst/>
              <a:ahLst/>
              <a:cxnLst>
                <a:cxn ang="0">
                  <a:pos x="12" y="24"/>
                </a:cxn>
                <a:cxn ang="0">
                  <a:pos x="12" y="36"/>
                </a:cxn>
                <a:cxn ang="0">
                  <a:pos x="60" y="85"/>
                </a:cxn>
                <a:cxn ang="0">
                  <a:pos x="60" y="97"/>
                </a:cxn>
                <a:cxn ang="0">
                  <a:pos x="60" y="97"/>
                </a:cxn>
                <a:cxn ang="0">
                  <a:pos x="96" y="109"/>
                </a:cxn>
                <a:cxn ang="0">
                  <a:pos x="96" y="121"/>
                </a:cxn>
                <a:cxn ang="0">
                  <a:pos x="109" y="121"/>
                </a:cxn>
                <a:cxn ang="0">
                  <a:pos x="84" y="121"/>
                </a:cxn>
                <a:cxn ang="0">
                  <a:pos x="109" y="145"/>
                </a:cxn>
                <a:cxn ang="0">
                  <a:pos x="109" y="145"/>
                </a:cxn>
                <a:cxn ang="0">
                  <a:pos x="121" y="157"/>
                </a:cxn>
                <a:cxn ang="0">
                  <a:pos x="145" y="145"/>
                </a:cxn>
                <a:cxn ang="0">
                  <a:pos x="145" y="157"/>
                </a:cxn>
                <a:cxn ang="0">
                  <a:pos x="145" y="169"/>
                </a:cxn>
                <a:cxn ang="0">
                  <a:pos x="157" y="157"/>
                </a:cxn>
                <a:cxn ang="0">
                  <a:pos x="193" y="169"/>
                </a:cxn>
                <a:cxn ang="0">
                  <a:pos x="302" y="85"/>
                </a:cxn>
                <a:cxn ang="0">
                  <a:pos x="278" y="85"/>
                </a:cxn>
                <a:cxn ang="0">
                  <a:pos x="265" y="73"/>
                </a:cxn>
                <a:cxn ang="0">
                  <a:pos x="253" y="73"/>
                </a:cxn>
                <a:cxn ang="0">
                  <a:pos x="265" y="73"/>
                </a:cxn>
                <a:cxn ang="0">
                  <a:pos x="241" y="73"/>
                </a:cxn>
                <a:cxn ang="0">
                  <a:pos x="253" y="61"/>
                </a:cxn>
                <a:cxn ang="0">
                  <a:pos x="265" y="73"/>
                </a:cxn>
                <a:cxn ang="0">
                  <a:pos x="278" y="73"/>
                </a:cxn>
                <a:cxn ang="0">
                  <a:pos x="290" y="61"/>
                </a:cxn>
                <a:cxn ang="0">
                  <a:pos x="302" y="73"/>
                </a:cxn>
                <a:cxn ang="0">
                  <a:pos x="302" y="61"/>
                </a:cxn>
                <a:cxn ang="0">
                  <a:pos x="290" y="61"/>
                </a:cxn>
                <a:cxn ang="0">
                  <a:pos x="265" y="49"/>
                </a:cxn>
                <a:cxn ang="0">
                  <a:pos x="265" y="36"/>
                </a:cxn>
                <a:cxn ang="0">
                  <a:pos x="253" y="36"/>
                </a:cxn>
                <a:cxn ang="0">
                  <a:pos x="253" y="24"/>
                </a:cxn>
                <a:cxn ang="0">
                  <a:pos x="253" y="12"/>
                </a:cxn>
                <a:cxn ang="0">
                  <a:pos x="241" y="12"/>
                </a:cxn>
                <a:cxn ang="0">
                  <a:pos x="217" y="12"/>
                </a:cxn>
                <a:cxn ang="0">
                  <a:pos x="217" y="12"/>
                </a:cxn>
                <a:cxn ang="0">
                  <a:pos x="205" y="12"/>
                </a:cxn>
                <a:cxn ang="0">
                  <a:pos x="205" y="12"/>
                </a:cxn>
                <a:cxn ang="0">
                  <a:pos x="193" y="12"/>
                </a:cxn>
                <a:cxn ang="0">
                  <a:pos x="181" y="12"/>
                </a:cxn>
                <a:cxn ang="0">
                  <a:pos x="181" y="12"/>
                </a:cxn>
                <a:cxn ang="0">
                  <a:pos x="169" y="12"/>
                </a:cxn>
                <a:cxn ang="0">
                  <a:pos x="157" y="12"/>
                </a:cxn>
                <a:cxn ang="0">
                  <a:pos x="133" y="12"/>
                </a:cxn>
                <a:cxn ang="0">
                  <a:pos x="109" y="12"/>
                </a:cxn>
                <a:cxn ang="0">
                  <a:pos x="121" y="12"/>
                </a:cxn>
                <a:cxn ang="0">
                  <a:pos x="133" y="0"/>
                </a:cxn>
                <a:cxn ang="0">
                  <a:pos x="96" y="0"/>
                </a:cxn>
                <a:cxn ang="0">
                  <a:pos x="84" y="0"/>
                </a:cxn>
                <a:cxn ang="0">
                  <a:pos x="72" y="12"/>
                </a:cxn>
                <a:cxn ang="0">
                  <a:pos x="72" y="12"/>
                </a:cxn>
                <a:cxn ang="0">
                  <a:pos x="60" y="12"/>
                </a:cxn>
                <a:cxn ang="0">
                  <a:pos x="60" y="12"/>
                </a:cxn>
                <a:cxn ang="0">
                  <a:pos x="36" y="12"/>
                </a:cxn>
                <a:cxn ang="0">
                  <a:pos x="24" y="12"/>
                </a:cxn>
                <a:cxn ang="0">
                  <a:pos x="12" y="12"/>
                </a:cxn>
                <a:cxn ang="0">
                  <a:pos x="0" y="12"/>
                </a:cxn>
              </a:cxnLst>
              <a:rect l="0" t="0" r="r" b="b"/>
              <a:pathLst>
                <a:path w="302" h="181">
                  <a:moveTo>
                    <a:pt x="0" y="12"/>
                  </a:moveTo>
                  <a:lnTo>
                    <a:pt x="12" y="24"/>
                  </a:lnTo>
                  <a:lnTo>
                    <a:pt x="24" y="24"/>
                  </a:lnTo>
                  <a:lnTo>
                    <a:pt x="12" y="36"/>
                  </a:lnTo>
                  <a:lnTo>
                    <a:pt x="48" y="85"/>
                  </a:lnTo>
                  <a:lnTo>
                    <a:pt x="60" y="85"/>
                  </a:lnTo>
                  <a:lnTo>
                    <a:pt x="60" y="85"/>
                  </a:lnTo>
                  <a:lnTo>
                    <a:pt x="60" y="97"/>
                  </a:lnTo>
                  <a:lnTo>
                    <a:pt x="60" y="97"/>
                  </a:lnTo>
                  <a:lnTo>
                    <a:pt x="60" y="97"/>
                  </a:lnTo>
                  <a:lnTo>
                    <a:pt x="84" y="109"/>
                  </a:lnTo>
                  <a:lnTo>
                    <a:pt x="96" y="109"/>
                  </a:lnTo>
                  <a:lnTo>
                    <a:pt x="84" y="121"/>
                  </a:lnTo>
                  <a:lnTo>
                    <a:pt x="96" y="121"/>
                  </a:lnTo>
                  <a:lnTo>
                    <a:pt x="96" y="109"/>
                  </a:lnTo>
                  <a:lnTo>
                    <a:pt x="109" y="121"/>
                  </a:lnTo>
                  <a:lnTo>
                    <a:pt x="96" y="121"/>
                  </a:lnTo>
                  <a:lnTo>
                    <a:pt x="84" y="121"/>
                  </a:lnTo>
                  <a:lnTo>
                    <a:pt x="96" y="133"/>
                  </a:lnTo>
                  <a:lnTo>
                    <a:pt x="109" y="145"/>
                  </a:lnTo>
                  <a:lnTo>
                    <a:pt x="109" y="145"/>
                  </a:lnTo>
                  <a:lnTo>
                    <a:pt x="109" y="145"/>
                  </a:lnTo>
                  <a:lnTo>
                    <a:pt x="109" y="145"/>
                  </a:lnTo>
                  <a:lnTo>
                    <a:pt x="121" y="157"/>
                  </a:lnTo>
                  <a:lnTo>
                    <a:pt x="133" y="145"/>
                  </a:lnTo>
                  <a:lnTo>
                    <a:pt x="145" y="145"/>
                  </a:lnTo>
                  <a:lnTo>
                    <a:pt x="145" y="157"/>
                  </a:lnTo>
                  <a:lnTo>
                    <a:pt x="145" y="157"/>
                  </a:lnTo>
                  <a:lnTo>
                    <a:pt x="133" y="157"/>
                  </a:lnTo>
                  <a:lnTo>
                    <a:pt x="145" y="169"/>
                  </a:lnTo>
                  <a:lnTo>
                    <a:pt x="157" y="169"/>
                  </a:lnTo>
                  <a:lnTo>
                    <a:pt x="157" y="157"/>
                  </a:lnTo>
                  <a:lnTo>
                    <a:pt x="181" y="157"/>
                  </a:lnTo>
                  <a:lnTo>
                    <a:pt x="193" y="169"/>
                  </a:lnTo>
                  <a:lnTo>
                    <a:pt x="205" y="181"/>
                  </a:lnTo>
                  <a:lnTo>
                    <a:pt x="302" y="85"/>
                  </a:lnTo>
                  <a:lnTo>
                    <a:pt x="290" y="85"/>
                  </a:lnTo>
                  <a:lnTo>
                    <a:pt x="278" y="85"/>
                  </a:lnTo>
                  <a:lnTo>
                    <a:pt x="278" y="73"/>
                  </a:lnTo>
                  <a:lnTo>
                    <a:pt x="265" y="73"/>
                  </a:lnTo>
                  <a:lnTo>
                    <a:pt x="253" y="73"/>
                  </a:lnTo>
                  <a:lnTo>
                    <a:pt x="253" y="73"/>
                  </a:lnTo>
                  <a:lnTo>
                    <a:pt x="265" y="73"/>
                  </a:lnTo>
                  <a:lnTo>
                    <a:pt x="265" y="73"/>
                  </a:lnTo>
                  <a:lnTo>
                    <a:pt x="253" y="73"/>
                  </a:lnTo>
                  <a:lnTo>
                    <a:pt x="241" y="73"/>
                  </a:lnTo>
                  <a:lnTo>
                    <a:pt x="241" y="61"/>
                  </a:lnTo>
                  <a:lnTo>
                    <a:pt x="253" y="61"/>
                  </a:lnTo>
                  <a:lnTo>
                    <a:pt x="265" y="61"/>
                  </a:lnTo>
                  <a:lnTo>
                    <a:pt x="265" y="73"/>
                  </a:lnTo>
                  <a:lnTo>
                    <a:pt x="265" y="73"/>
                  </a:lnTo>
                  <a:lnTo>
                    <a:pt x="278" y="73"/>
                  </a:lnTo>
                  <a:lnTo>
                    <a:pt x="278" y="73"/>
                  </a:lnTo>
                  <a:lnTo>
                    <a:pt x="290" y="61"/>
                  </a:lnTo>
                  <a:lnTo>
                    <a:pt x="302" y="73"/>
                  </a:lnTo>
                  <a:lnTo>
                    <a:pt x="302" y="73"/>
                  </a:lnTo>
                  <a:lnTo>
                    <a:pt x="302" y="73"/>
                  </a:lnTo>
                  <a:lnTo>
                    <a:pt x="302" y="61"/>
                  </a:lnTo>
                  <a:lnTo>
                    <a:pt x="290" y="61"/>
                  </a:lnTo>
                  <a:lnTo>
                    <a:pt x="290" y="61"/>
                  </a:lnTo>
                  <a:lnTo>
                    <a:pt x="278" y="61"/>
                  </a:lnTo>
                  <a:lnTo>
                    <a:pt x="265" y="49"/>
                  </a:lnTo>
                  <a:lnTo>
                    <a:pt x="278" y="36"/>
                  </a:lnTo>
                  <a:lnTo>
                    <a:pt x="265" y="36"/>
                  </a:lnTo>
                  <a:lnTo>
                    <a:pt x="265" y="36"/>
                  </a:lnTo>
                  <a:lnTo>
                    <a:pt x="253" y="36"/>
                  </a:lnTo>
                  <a:lnTo>
                    <a:pt x="253" y="36"/>
                  </a:lnTo>
                  <a:lnTo>
                    <a:pt x="253" y="24"/>
                  </a:lnTo>
                  <a:lnTo>
                    <a:pt x="241" y="24"/>
                  </a:lnTo>
                  <a:lnTo>
                    <a:pt x="253" y="12"/>
                  </a:lnTo>
                  <a:lnTo>
                    <a:pt x="253" y="12"/>
                  </a:lnTo>
                  <a:lnTo>
                    <a:pt x="241" y="12"/>
                  </a:lnTo>
                  <a:lnTo>
                    <a:pt x="229" y="12"/>
                  </a:lnTo>
                  <a:lnTo>
                    <a:pt x="217" y="12"/>
                  </a:lnTo>
                  <a:lnTo>
                    <a:pt x="217" y="12"/>
                  </a:lnTo>
                  <a:lnTo>
                    <a:pt x="217" y="12"/>
                  </a:lnTo>
                  <a:lnTo>
                    <a:pt x="205" y="12"/>
                  </a:lnTo>
                  <a:lnTo>
                    <a:pt x="205" y="12"/>
                  </a:lnTo>
                  <a:lnTo>
                    <a:pt x="205" y="12"/>
                  </a:lnTo>
                  <a:lnTo>
                    <a:pt x="205" y="12"/>
                  </a:lnTo>
                  <a:lnTo>
                    <a:pt x="193" y="12"/>
                  </a:lnTo>
                  <a:lnTo>
                    <a:pt x="193" y="12"/>
                  </a:lnTo>
                  <a:lnTo>
                    <a:pt x="193" y="12"/>
                  </a:lnTo>
                  <a:lnTo>
                    <a:pt x="181" y="12"/>
                  </a:lnTo>
                  <a:lnTo>
                    <a:pt x="181" y="12"/>
                  </a:lnTo>
                  <a:lnTo>
                    <a:pt x="181" y="12"/>
                  </a:lnTo>
                  <a:lnTo>
                    <a:pt x="169" y="12"/>
                  </a:lnTo>
                  <a:lnTo>
                    <a:pt x="169" y="12"/>
                  </a:lnTo>
                  <a:lnTo>
                    <a:pt x="157" y="12"/>
                  </a:lnTo>
                  <a:lnTo>
                    <a:pt x="157" y="12"/>
                  </a:lnTo>
                  <a:lnTo>
                    <a:pt x="145" y="12"/>
                  </a:lnTo>
                  <a:lnTo>
                    <a:pt x="133" y="12"/>
                  </a:lnTo>
                  <a:lnTo>
                    <a:pt x="121" y="12"/>
                  </a:lnTo>
                  <a:lnTo>
                    <a:pt x="109" y="12"/>
                  </a:lnTo>
                  <a:lnTo>
                    <a:pt x="121" y="12"/>
                  </a:lnTo>
                  <a:lnTo>
                    <a:pt x="121" y="12"/>
                  </a:lnTo>
                  <a:lnTo>
                    <a:pt x="121" y="0"/>
                  </a:lnTo>
                  <a:lnTo>
                    <a:pt x="133" y="0"/>
                  </a:lnTo>
                  <a:lnTo>
                    <a:pt x="96" y="0"/>
                  </a:lnTo>
                  <a:lnTo>
                    <a:pt x="96" y="0"/>
                  </a:lnTo>
                  <a:lnTo>
                    <a:pt x="84" y="0"/>
                  </a:lnTo>
                  <a:lnTo>
                    <a:pt x="84" y="0"/>
                  </a:lnTo>
                  <a:lnTo>
                    <a:pt x="84" y="12"/>
                  </a:lnTo>
                  <a:lnTo>
                    <a:pt x="72" y="12"/>
                  </a:lnTo>
                  <a:lnTo>
                    <a:pt x="84" y="12"/>
                  </a:lnTo>
                  <a:lnTo>
                    <a:pt x="72" y="12"/>
                  </a:lnTo>
                  <a:lnTo>
                    <a:pt x="60" y="12"/>
                  </a:lnTo>
                  <a:lnTo>
                    <a:pt x="60" y="12"/>
                  </a:lnTo>
                  <a:lnTo>
                    <a:pt x="48" y="12"/>
                  </a:lnTo>
                  <a:lnTo>
                    <a:pt x="60" y="12"/>
                  </a:lnTo>
                  <a:lnTo>
                    <a:pt x="60" y="12"/>
                  </a:lnTo>
                  <a:lnTo>
                    <a:pt x="36" y="12"/>
                  </a:lnTo>
                  <a:lnTo>
                    <a:pt x="36" y="12"/>
                  </a:lnTo>
                  <a:lnTo>
                    <a:pt x="24" y="12"/>
                  </a:lnTo>
                  <a:lnTo>
                    <a:pt x="12" y="12"/>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6" name="Freeform 118">
              <a:extLst>
                <a:ext uri="{FF2B5EF4-FFF2-40B4-BE49-F238E27FC236}">
                  <a16:creationId xmlns:a16="http://schemas.microsoft.com/office/drawing/2014/main" id="{CC05AF09-BEB2-B641-8B72-5FB6A848FD0D}"/>
                </a:ext>
              </a:extLst>
            </p:cNvPr>
            <p:cNvSpPr>
              <a:spLocks/>
            </p:cNvSpPr>
            <p:nvPr/>
          </p:nvSpPr>
          <p:spPr bwMode="auto">
            <a:xfrm>
              <a:off x="4927956" y="1270890"/>
              <a:ext cx="314315" cy="157755"/>
            </a:xfrm>
            <a:custGeom>
              <a:avLst/>
              <a:gdLst/>
              <a:ahLst/>
              <a:cxnLst>
                <a:cxn ang="0">
                  <a:pos x="97" y="0"/>
                </a:cxn>
                <a:cxn ang="0">
                  <a:pos x="109" y="12"/>
                </a:cxn>
                <a:cxn ang="0">
                  <a:pos x="145" y="12"/>
                </a:cxn>
                <a:cxn ang="0">
                  <a:pos x="145" y="12"/>
                </a:cxn>
                <a:cxn ang="0">
                  <a:pos x="169" y="24"/>
                </a:cxn>
                <a:cxn ang="0">
                  <a:pos x="193" y="24"/>
                </a:cxn>
                <a:cxn ang="0">
                  <a:pos x="205" y="24"/>
                </a:cxn>
                <a:cxn ang="0">
                  <a:pos x="193" y="36"/>
                </a:cxn>
                <a:cxn ang="0">
                  <a:pos x="157" y="36"/>
                </a:cxn>
                <a:cxn ang="0">
                  <a:pos x="181" y="48"/>
                </a:cxn>
                <a:cxn ang="0">
                  <a:pos x="217" y="48"/>
                </a:cxn>
                <a:cxn ang="0">
                  <a:pos x="242" y="48"/>
                </a:cxn>
                <a:cxn ang="0">
                  <a:pos x="242" y="60"/>
                </a:cxn>
                <a:cxn ang="0">
                  <a:pos x="217" y="60"/>
                </a:cxn>
                <a:cxn ang="0">
                  <a:pos x="205" y="60"/>
                </a:cxn>
                <a:cxn ang="0">
                  <a:pos x="230" y="60"/>
                </a:cxn>
                <a:cxn ang="0">
                  <a:pos x="242" y="72"/>
                </a:cxn>
                <a:cxn ang="0">
                  <a:pos x="266" y="72"/>
                </a:cxn>
                <a:cxn ang="0">
                  <a:pos x="254" y="84"/>
                </a:cxn>
                <a:cxn ang="0">
                  <a:pos x="242" y="84"/>
                </a:cxn>
                <a:cxn ang="0">
                  <a:pos x="230" y="84"/>
                </a:cxn>
                <a:cxn ang="0">
                  <a:pos x="254" y="96"/>
                </a:cxn>
                <a:cxn ang="0">
                  <a:pos x="266" y="96"/>
                </a:cxn>
                <a:cxn ang="0">
                  <a:pos x="266" y="109"/>
                </a:cxn>
                <a:cxn ang="0">
                  <a:pos x="242" y="96"/>
                </a:cxn>
                <a:cxn ang="0">
                  <a:pos x="217" y="96"/>
                </a:cxn>
                <a:cxn ang="0">
                  <a:pos x="217" y="121"/>
                </a:cxn>
                <a:cxn ang="0">
                  <a:pos x="205" y="96"/>
                </a:cxn>
                <a:cxn ang="0">
                  <a:pos x="193" y="84"/>
                </a:cxn>
                <a:cxn ang="0">
                  <a:pos x="181" y="96"/>
                </a:cxn>
                <a:cxn ang="0">
                  <a:pos x="169" y="96"/>
                </a:cxn>
                <a:cxn ang="0">
                  <a:pos x="157" y="109"/>
                </a:cxn>
                <a:cxn ang="0">
                  <a:pos x="145" y="96"/>
                </a:cxn>
                <a:cxn ang="0">
                  <a:pos x="133" y="109"/>
                </a:cxn>
                <a:cxn ang="0">
                  <a:pos x="121" y="96"/>
                </a:cxn>
                <a:cxn ang="0">
                  <a:pos x="145" y="109"/>
                </a:cxn>
                <a:cxn ang="0">
                  <a:pos x="109" y="109"/>
                </a:cxn>
                <a:cxn ang="0">
                  <a:pos x="85" y="109"/>
                </a:cxn>
                <a:cxn ang="0">
                  <a:pos x="97" y="109"/>
                </a:cxn>
                <a:cxn ang="0">
                  <a:pos x="109" y="121"/>
                </a:cxn>
                <a:cxn ang="0">
                  <a:pos x="97" y="133"/>
                </a:cxn>
                <a:cxn ang="0">
                  <a:pos x="133" y="133"/>
                </a:cxn>
                <a:cxn ang="0">
                  <a:pos x="97" y="133"/>
                </a:cxn>
                <a:cxn ang="0">
                  <a:pos x="121" y="133"/>
                </a:cxn>
                <a:cxn ang="0">
                  <a:pos x="133" y="145"/>
                </a:cxn>
                <a:cxn ang="0">
                  <a:pos x="85" y="145"/>
                </a:cxn>
                <a:cxn ang="0">
                  <a:pos x="48" y="133"/>
                </a:cxn>
                <a:cxn ang="0">
                  <a:pos x="24" y="109"/>
                </a:cxn>
                <a:cxn ang="0">
                  <a:pos x="0" y="84"/>
                </a:cxn>
              </a:cxnLst>
              <a:rect l="0" t="0" r="r" b="b"/>
              <a:pathLst>
                <a:path w="266" h="145">
                  <a:moveTo>
                    <a:pt x="97" y="12"/>
                  </a:moveTo>
                  <a:lnTo>
                    <a:pt x="97" y="12"/>
                  </a:lnTo>
                  <a:lnTo>
                    <a:pt x="97" y="0"/>
                  </a:lnTo>
                  <a:lnTo>
                    <a:pt x="109" y="12"/>
                  </a:lnTo>
                  <a:lnTo>
                    <a:pt x="109" y="12"/>
                  </a:lnTo>
                  <a:lnTo>
                    <a:pt x="109" y="12"/>
                  </a:lnTo>
                  <a:lnTo>
                    <a:pt x="133" y="12"/>
                  </a:lnTo>
                  <a:lnTo>
                    <a:pt x="133" y="0"/>
                  </a:lnTo>
                  <a:lnTo>
                    <a:pt x="145" y="12"/>
                  </a:lnTo>
                  <a:lnTo>
                    <a:pt x="145" y="12"/>
                  </a:lnTo>
                  <a:lnTo>
                    <a:pt x="145" y="12"/>
                  </a:lnTo>
                  <a:lnTo>
                    <a:pt x="145" y="12"/>
                  </a:lnTo>
                  <a:lnTo>
                    <a:pt x="169" y="12"/>
                  </a:lnTo>
                  <a:lnTo>
                    <a:pt x="169" y="24"/>
                  </a:lnTo>
                  <a:lnTo>
                    <a:pt x="169" y="24"/>
                  </a:lnTo>
                  <a:lnTo>
                    <a:pt x="181" y="24"/>
                  </a:lnTo>
                  <a:lnTo>
                    <a:pt x="181" y="12"/>
                  </a:lnTo>
                  <a:lnTo>
                    <a:pt x="193" y="24"/>
                  </a:lnTo>
                  <a:lnTo>
                    <a:pt x="205" y="24"/>
                  </a:lnTo>
                  <a:lnTo>
                    <a:pt x="205" y="24"/>
                  </a:lnTo>
                  <a:lnTo>
                    <a:pt x="205" y="24"/>
                  </a:lnTo>
                  <a:lnTo>
                    <a:pt x="205" y="36"/>
                  </a:lnTo>
                  <a:lnTo>
                    <a:pt x="193" y="36"/>
                  </a:lnTo>
                  <a:lnTo>
                    <a:pt x="193" y="36"/>
                  </a:lnTo>
                  <a:lnTo>
                    <a:pt x="169" y="36"/>
                  </a:lnTo>
                  <a:lnTo>
                    <a:pt x="169" y="36"/>
                  </a:lnTo>
                  <a:lnTo>
                    <a:pt x="157" y="36"/>
                  </a:lnTo>
                  <a:lnTo>
                    <a:pt x="169" y="36"/>
                  </a:lnTo>
                  <a:lnTo>
                    <a:pt x="169" y="48"/>
                  </a:lnTo>
                  <a:lnTo>
                    <a:pt x="181" y="48"/>
                  </a:lnTo>
                  <a:lnTo>
                    <a:pt x="205" y="36"/>
                  </a:lnTo>
                  <a:lnTo>
                    <a:pt x="205" y="48"/>
                  </a:lnTo>
                  <a:lnTo>
                    <a:pt x="217" y="48"/>
                  </a:lnTo>
                  <a:lnTo>
                    <a:pt x="230" y="48"/>
                  </a:lnTo>
                  <a:lnTo>
                    <a:pt x="242" y="48"/>
                  </a:lnTo>
                  <a:lnTo>
                    <a:pt x="242" y="48"/>
                  </a:lnTo>
                  <a:lnTo>
                    <a:pt x="242" y="48"/>
                  </a:lnTo>
                  <a:lnTo>
                    <a:pt x="230" y="48"/>
                  </a:lnTo>
                  <a:lnTo>
                    <a:pt x="242" y="60"/>
                  </a:lnTo>
                  <a:lnTo>
                    <a:pt x="230" y="60"/>
                  </a:lnTo>
                  <a:lnTo>
                    <a:pt x="230" y="60"/>
                  </a:lnTo>
                  <a:lnTo>
                    <a:pt x="217" y="60"/>
                  </a:lnTo>
                  <a:lnTo>
                    <a:pt x="205" y="60"/>
                  </a:lnTo>
                  <a:lnTo>
                    <a:pt x="193" y="60"/>
                  </a:lnTo>
                  <a:lnTo>
                    <a:pt x="205" y="60"/>
                  </a:lnTo>
                  <a:lnTo>
                    <a:pt x="205" y="60"/>
                  </a:lnTo>
                  <a:lnTo>
                    <a:pt x="230" y="60"/>
                  </a:lnTo>
                  <a:lnTo>
                    <a:pt x="230" y="60"/>
                  </a:lnTo>
                  <a:lnTo>
                    <a:pt x="230" y="72"/>
                  </a:lnTo>
                  <a:lnTo>
                    <a:pt x="242" y="60"/>
                  </a:lnTo>
                  <a:lnTo>
                    <a:pt x="242" y="72"/>
                  </a:lnTo>
                  <a:lnTo>
                    <a:pt x="254" y="72"/>
                  </a:lnTo>
                  <a:lnTo>
                    <a:pt x="266" y="72"/>
                  </a:lnTo>
                  <a:lnTo>
                    <a:pt x="266" y="72"/>
                  </a:lnTo>
                  <a:lnTo>
                    <a:pt x="266" y="72"/>
                  </a:lnTo>
                  <a:lnTo>
                    <a:pt x="266" y="84"/>
                  </a:lnTo>
                  <a:lnTo>
                    <a:pt x="254" y="84"/>
                  </a:lnTo>
                  <a:lnTo>
                    <a:pt x="254" y="84"/>
                  </a:lnTo>
                  <a:lnTo>
                    <a:pt x="242" y="84"/>
                  </a:lnTo>
                  <a:lnTo>
                    <a:pt x="242" y="84"/>
                  </a:lnTo>
                  <a:lnTo>
                    <a:pt x="230" y="84"/>
                  </a:lnTo>
                  <a:lnTo>
                    <a:pt x="230" y="84"/>
                  </a:lnTo>
                  <a:lnTo>
                    <a:pt x="230" y="84"/>
                  </a:lnTo>
                  <a:lnTo>
                    <a:pt x="230" y="84"/>
                  </a:lnTo>
                  <a:lnTo>
                    <a:pt x="242" y="84"/>
                  </a:lnTo>
                  <a:lnTo>
                    <a:pt x="254" y="96"/>
                  </a:lnTo>
                  <a:lnTo>
                    <a:pt x="266" y="96"/>
                  </a:lnTo>
                  <a:lnTo>
                    <a:pt x="266" y="96"/>
                  </a:lnTo>
                  <a:lnTo>
                    <a:pt x="266" y="96"/>
                  </a:lnTo>
                  <a:lnTo>
                    <a:pt x="266" y="96"/>
                  </a:lnTo>
                  <a:lnTo>
                    <a:pt x="266" y="96"/>
                  </a:lnTo>
                  <a:lnTo>
                    <a:pt x="266" y="109"/>
                  </a:lnTo>
                  <a:lnTo>
                    <a:pt x="254" y="96"/>
                  </a:lnTo>
                  <a:lnTo>
                    <a:pt x="242" y="109"/>
                  </a:lnTo>
                  <a:lnTo>
                    <a:pt x="242" y="96"/>
                  </a:lnTo>
                  <a:lnTo>
                    <a:pt x="230" y="96"/>
                  </a:lnTo>
                  <a:lnTo>
                    <a:pt x="230" y="96"/>
                  </a:lnTo>
                  <a:lnTo>
                    <a:pt x="217" y="96"/>
                  </a:lnTo>
                  <a:lnTo>
                    <a:pt x="230" y="109"/>
                  </a:lnTo>
                  <a:lnTo>
                    <a:pt x="217" y="109"/>
                  </a:lnTo>
                  <a:lnTo>
                    <a:pt x="217" y="121"/>
                  </a:lnTo>
                  <a:lnTo>
                    <a:pt x="205" y="109"/>
                  </a:lnTo>
                  <a:lnTo>
                    <a:pt x="193" y="96"/>
                  </a:lnTo>
                  <a:lnTo>
                    <a:pt x="205" y="96"/>
                  </a:lnTo>
                  <a:lnTo>
                    <a:pt x="205" y="96"/>
                  </a:lnTo>
                  <a:lnTo>
                    <a:pt x="193" y="96"/>
                  </a:lnTo>
                  <a:lnTo>
                    <a:pt x="193" y="84"/>
                  </a:lnTo>
                  <a:lnTo>
                    <a:pt x="193" y="84"/>
                  </a:lnTo>
                  <a:lnTo>
                    <a:pt x="181" y="96"/>
                  </a:lnTo>
                  <a:lnTo>
                    <a:pt x="181" y="96"/>
                  </a:lnTo>
                  <a:lnTo>
                    <a:pt x="181" y="96"/>
                  </a:lnTo>
                  <a:lnTo>
                    <a:pt x="169" y="96"/>
                  </a:lnTo>
                  <a:lnTo>
                    <a:pt x="169" y="96"/>
                  </a:lnTo>
                  <a:lnTo>
                    <a:pt x="169" y="109"/>
                  </a:lnTo>
                  <a:lnTo>
                    <a:pt x="181" y="109"/>
                  </a:lnTo>
                  <a:lnTo>
                    <a:pt x="157" y="109"/>
                  </a:lnTo>
                  <a:lnTo>
                    <a:pt x="169" y="109"/>
                  </a:lnTo>
                  <a:lnTo>
                    <a:pt x="157" y="96"/>
                  </a:lnTo>
                  <a:lnTo>
                    <a:pt x="145" y="96"/>
                  </a:lnTo>
                  <a:lnTo>
                    <a:pt x="145" y="109"/>
                  </a:lnTo>
                  <a:lnTo>
                    <a:pt x="157" y="109"/>
                  </a:lnTo>
                  <a:lnTo>
                    <a:pt x="133" y="109"/>
                  </a:lnTo>
                  <a:lnTo>
                    <a:pt x="133" y="96"/>
                  </a:lnTo>
                  <a:lnTo>
                    <a:pt x="133" y="96"/>
                  </a:lnTo>
                  <a:lnTo>
                    <a:pt x="121" y="96"/>
                  </a:lnTo>
                  <a:lnTo>
                    <a:pt x="133" y="109"/>
                  </a:lnTo>
                  <a:lnTo>
                    <a:pt x="121" y="109"/>
                  </a:lnTo>
                  <a:lnTo>
                    <a:pt x="145" y="109"/>
                  </a:lnTo>
                  <a:lnTo>
                    <a:pt x="121" y="109"/>
                  </a:lnTo>
                  <a:lnTo>
                    <a:pt x="109" y="109"/>
                  </a:lnTo>
                  <a:lnTo>
                    <a:pt x="109" y="109"/>
                  </a:lnTo>
                  <a:lnTo>
                    <a:pt x="97" y="109"/>
                  </a:lnTo>
                  <a:lnTo>
                    <a:pt x="85" y="96"/>
                  </a:lnTo>
                  <a:lnTo>
                    <a:pt x="85" y="109"/>
                  </a:lnTo>
                  <a:lnTo>
                    <a:pt x="85" y="109"/>
                  </a:lnTo>
                  <a:lnTo>
                    <a:pt x="85" y="109"/>
                  </a:lnTo>
                  <a:lnTo>
                    <a:pt x="97" y="109"/>
                  </a:lnTo>
                  <a:lnTo>
                    <a:pt x="109" y="121"/>
                  </a:lnTo>
                  <a:lnTo>
                    <a:pt x="121" y="121"/>
                  </a:lnTo>
                  <a:lnTo>
                    <a:pt x="109" y="121"/>
                  </a:lnTo>
                  <a:lnTo>
                    <a:pt x="85" y="121"/>
                  </a:lnTo>
                  <a:lnTo>
                    <a:pt x="85" y="133"/>
                  </a:lnTo>
                  <a:lnTo>
                    <a:pt x="97" y="133"/>
                  </a:lnTo>
                  <a:lnTo>
                    <a:pt x="109" y="121"/>
                  </a:lnTo>
                  <a:lnTo>
                    <a:pt x="109" y="133"/>
                  </a:lnTo>
                  <a:lnTo>
                    <a:pt x="133" y="133"/>
                  </a:lnTo>
                  <a:lnTo>
                    <a:pt x="145" y="121"/>
                  </a:lnTo>
                  <a:lnTo>
                    <a:pt x="157" y="133"/>
                  </a:lnTo>
                  <a:lnTo>
                    <a:pt x="97" y="133"/>
                  </a:lnTo>
                  <a:lnTo>
                    <a:pt x="85" y="133"/>
                  </a:lnTo>
                  <a:lnTo>
                    <a:pt x="121" y="133"/>
                  </a:lnTo>
                  <a:lnTo>
                    <a:pt x="121" y="133"/>
                  </a:lnTo>
                  <a:lnTo>
                    <a:pt x="121" y="133"/>
                  </a:lnTo>
                  <a:lnTo>
                    <a:pt x="133" y="145"/>
                  </a:lnTo>
                  <a:lnTo>
                    <a:pt x="133" y="145"/>
                  </a:lnTo>
                  <a:lnTo>
                    <a:pt x="109" y="133"/>
                  </a:lnTo>
                  <a:lnTo>
                    <a:pt x="85" y="145"/>
                  </a:lnTo>
                  <a:lnTo>
                    <a:pt x="85" y="145"/>
                  </a:lnTo>
                  <a:lnTo>
                    <a:pt x="73" y="145"/>
                  </a:lnTo>
                  <a:lnTo>
                    <a:pt x="73" y="145"/>
                  </a:lnTo>
                  <a:lnTo>
                    <a:pt x="48" y="133"/>
                  </a:lnTo>
                  <a:lnTo>
                    <a:pt x="36" y="121"/>
                  </a:lnTo>
                  <a:lnTo>
                    <a:pt x="24" y="121"/>
                  </a:lnTo>
                  <a:lnTo>
                    <a:pt x="24" y="109"/>
                  </a:lnTo>
                  <a:lnTo>
                    <a:pt x="24" y="109"/>
                  </a:lnTo>
                  <a:lnTo>
                    <a:pt x="0" y="96"/>
                  </a:lnTo>
                  <a:lnTo>
                    <a:pt x="0" y="84"/>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7" name="Freeform 119">
              <a:extLst>
                <a:ext uri="{FF2B5EF4-FFF2-40B4-BE49-F238E27FC236}">
                  <a16:creationId xmlns:a16="http://schemas.microsoft.com/office/drawing/2014/main" id="{B8DFF36B-F265-6F49-9609-F38385A5F779}"/>
                </a:ext>
              </a:extLst>
            </p:cNvPr>
            <p:cNvSpPr>
              <a:spLocks/>
            </p:cNvSpPr>
            <p:nvPr/>
          </p:nvSpPr>
          <p:spPr bwMode="auto">
            <a:xfrm>
              <a:off x="4843100" y="1428698"/>
              <a:ext cx="340606" cy="145804"/>
            </a:xfrm>
            <a:custGeom>
              <a:avLst/>
              <a:gdLst/>
              <a:ahLst/>
              <a:cxnLst>
                <a:cxn ang="0">
                  <a:pos x="84" y="109"/>
                </a:cxn>
                <a:cxn ang="0">
                  <a:pos x="108" y="109"/>
                </a:cxn>
                <a:cxn ang="0">
                  <a:pos x="120" y="109"/>
                </a:cxn>
                <a:cxn ang="0">
                  <a:pos x="84" y="97"/>
                </a:cxn>
                <a:cxn ang="0">
                  <a:pos x="108" y="97"/>
                </a:cxn>
                <a:cxn ang="0">
                  <a:pos x="145" y="84"/>
                </a:cxn>
                <a:cxn ang="0">
                  <a:pos x="96" y="84"/>
                </a:cxn>
                <a:cxn ang="0">
                  <a:pos x="108" y="84"/>
                </a:cxn>
                <a:cxn ang="0">
                  <a:pos x="145" y="60"/>
                </a:cxn>
                <a:cxn ang="0">
                  <a:pos x="229" y="48"/>
                </a:cxn>
                <a:cxn ang="0">
                  <a:pos x="241" y="36"/>
                </a:cxn>
                <a:cxn ang="0">
                  <a:pos x="241" y="36"/>
                </a:cxn>
                <a:cxn ang="0">
                  <a:pos x="265" y="36"/>
                </a:cxn>
                <a:cxn ang="0">
                  <a:pos x="289" y="24"/>
                </a:cxn>
                <a:cxn ang="0">
                  <a:pos x="265" y="24"/>
                </a:cxn>
                <a:cxn ang="0">
                  <a:pos x="253" y="36"/>
                </a:cxn>
                <a:cxn ang="0">
                  <a:pos x="241" y="36"/>
                </a:cxn>
                <a:cxn ang="0">
                  <a:pos x="229" y="36"/>
                </a:cxn>
                <a:cxn ang="0">
                  <a:pos x="217" y="24"/>
                </a:cxn>
                <a:cxn ang="0">
                  <a:pos x="205" y="24"/>
                </a:cxn>
                <a:cxn ang="0">
                  <a:pos x="205" y="24"/>
                </a:cxn>
                <a:cxn ang="0">
                  <a:pos x="193" y="36"/>
                </a:cxn>
                <a:cxn ang="0">
                  <a:pos x="169" y="24"/>
                </a:cxn>
                <a:cxn ang="0">
                  <a:pos x="193" y="24"/>
                </a:cxn>
                <a:cxn ang="0">
                  <a:pos x="193" y="12"/>
                </a:cxn>
                <a:cxn ang="0">
                  <a:pos x="181" y="24"/>
                </a:cxn>
                <a:cxn ang="0">
                  <a:pos x="181" y="24"/>
                </a:cxn>
                <a:cxn ang="0">
                  <a:pos x="181" y="12"/>
                </a:cxn>
                <a:cxn ang="0">
                  <a:pos x="181" y="12"/>
                </a:cxn>
                <a:cxn ang="0">
                  <a:pos x="181" y="0"/>
                </a:cxn>
                <a:cxn ang="0">
                  <a:pos x="169" y="12"/>
                </a:cxn>
                <a:cxn ang="0">
                  <a:pos x="169" y="12"/>
                </a:cxn>
                <a:cxn ang="0">
                  <a:pos x="169" y="24"/>
                </a:cxn>
                <a:cxn ang="0">
                  <a:pos x="132" y="24"/>
                </a:cxn>
                <a:cxn ang="0">
                  <a:pos x="120" y="48"/>
                </a:cxn>
                <a:cxn ang="0">
                  <a:pos x="120" y="60"/>
                </a:cxn>
                <a:cxn ang="0">
                  <a:pos x="84" y="72"/>
                </a:cxn>
                <a:cxn ang="0">
                  <a:pos x="72" y="60"/>
                </a:cxn>
                <a:cxn ang="0">
                  <a:pos x="120" y="60"/>
                </a:cxn>
                <a:cxn ang="0">
                  <a:pos x="108" y="60"/>
                </a:cxn>
                <a:cxn ang="0">
                  <a:pos x="120" y="48"/>
                </a:cxn>
                <a:cxn ang="0">
                  <a:pos x="108" y="48"/>
                </a:cxn>
                <a:cxn ang="0">
                  <a:pos x="108" y="48"/>
                </a:cxn>
                <a:cxn ang="0">
                  <a:pos x="108" y="60"/>
                </a:cxn>
                <a:cxn ang="0">
                  <a:pos x="84" y="60"/>
                </a:cxn>
                <a:cxn ang="0">
                  <a:pos x="84" y="48"/>
                </a:cxn>
                <a:cxn ang="0">
                  <a:pos x="96" y="36"/>
                </a:cxn>
                <a:cxn ang="0">
                  <a:pos x="96" y="12"/>
                </a:cxn>
                <a:cxn ang="0">
                  <a:pos x="84" y="24"/>
                </a:cxn>
                <a:cxn ang="0">
                  <a:pos x="72" y="36"/>
                </a:cxn>
                <a:cxn ang="0">
                  <a:pos x="72" y="60"/>
                </a:cxn>
                <a:cxn ang="0">
                  <a:pos x="60" y="72"/>
                </a:cxn>
                <a:cxn ang="0">
                  <a:pos x="72" y="97"/>
                </a:cxn>
                <a:cxn ang="0">
                  <a:pos x="36" y="121"/>
                </a:cxn>
                <a:cxn ang="0">
                  <a:pos x="24" y="133"/>
                </a:cxn>
                <a:cxn ang="0">
                  <a:pos x="12" y="133"/>
                </a:cxn>
                <a:cxn ang="0">
                  <a:pos x="0" y="133"/>
                </a:cxn>
                <a:cxn ang="0">
                  <a:pos x="48" y="133"/>
                </a:cxn>
              </a:cxnLst>
              <a:rect l="0" t="0" r="r" b="b"/>
              <a:pathLst>
                <a:path w="289" h="133">
                  <a:moveTo>
                    <a:pt x="48" y="133"/>
                  </a:moveTo>
                  <a:lnTo>
                    <a:pt x="84" y="109"/>
                  </a:lnTo>
                  <a:lnTo>
                    <a:pt x="108" y="109"/>
                  </a:lnTo>
                  <a:lnTo>
                    <a:pt x="108" y="109"/>
                  </a:lnTo>
                  <a:lnTo>
                    <a:pt x="120" y="109"/>
                  </a:lnTo>
                  <a:lnTo>
                    <a:pt x="120" y="109"/>
                  </a:lnTo>
                  <a:lnTo>
                    <a:pt x="120" y="97"/>
                  </a:lnTo>
                  <a:lnTo>
                    <a:pt x="84" y="97"/>
                  </a:lnTo>
                  <a:lnTo>
                    <a:pt x="96" y="97"/>
                  </a:lnTo>
                  <a:lnTo>
                    <a:pt x="108" y="97"/>
                  </a:lnTo>
                  <a:lnTo>
                    <a:pt x="132" y="84"/>
                  </a:lnTo>
                  <a:lnTo>
                    <a:pt x="145" y="84"/>
                  </a:lnTo>
                  <a:lnTo>
                    <a:pt x="108" y="84"/>
                  </a:lnTo>
                  <a:lnTo>
                    <a:pt x="96" y="84"/>
                  </a:lnTo>
                  <a:lnTo>
                    <a:pt x="108" y="84"/>
                  </a:lnTo>
                  <a:lnTo>
                    <a:pt x="108" y="84"/>
                  </a:lnTo>
                  <a:lnTo>
                    <a:pt x="120" y="72"/>
                  </a:lnTo>
                  <a:lnTo>
                    <a:pt x="145" y="60"/>
                  </a:lnTo>
                  <a:lnTo>
                    <a:pt x="193" y="60"/>
                  </a:lnTo>
                  <a:lnTo>
                    <a:pt x="229" y="48"/>
                  </a:lnTo>
                  <a:lnTo>
                    <a:pt x="241" y="36"/>
                  </a:lnTo>
                  <a:lnTo>
                    <a:pt x="241" y="36"/>
                  </a:lnTo>
                  <a:lnTo>
                    <a:pt x="241" y="36"/>
                  </a:lnTo>
                  <a:lnTo>
                    <a:pt x="241" y="36"/>
                  </a:lnTo>
                  <a:lnTo>
                    <a:pt x="241" y="36"/>
                  </a:lnTo>
                  <a:lnTo>
                    <a:pt x="265" y="36"/>
                  </a:lnTo>
                  <a:lnTo>
                    <a:pt x="277" y="24"/>
                  </a:lnTo>
                  <a:lnTo>
                    <a:pt x="289" y="24"/>
                  </a:lnTo>
                  <a:lnTo>
                    <a:pt x="289" y="24"/>
                  </a:lnTo>
                  <a:lnTo>
                    <a:pt x="265" y="24"/>
                  </a:lnTo>
                  <a:lnTo>
                    <a:pt x="253" y="24"/>
                  </a:lnTo>
                  <a:lnTo>
                    <a:pt x="253" y="36"/>
                  </a:lnTo>
                  <a:lnTo>
                    <a:pt x="241" y="24"/>
                  </a:lnTo>
                  <a:lnTo>
                    <a:pt x="241" y="36"/>
                  </a:lnTo>
                  <a:lnTo>
                    <a:pt x="241" y="36"/>
                  </a:lnTo>
                  <a:lnTo>
                    <a:pt x="229" y="36"/>
                  </a:lnTo>
                  <a:lnTo>
                    <a:pt x="229" y="24"/>
                  </a:lnTo>
                  <a:lnTo>
                    <a:pt x="217" y="24"/>
                  </a:lnTo>
                  <a:lnTo>
                    <a:pt x="217" y="24"/>
                  </a:lnTo>
                  <a:lnTo>
                    <a:pt x="205" y="24"/>
                  </a:lnTo>
                  <a:lnTo>
                    <a:pt x="205" y="24"/>
                  </a:lnTo>
                  <a:lnTo>
                    <a:pt x="205" y="24"/>
                  </a:lnTo>
                  <a:lnTo>
                    <a:pt x="193" y="24"/>
                  </a:lnTo>
                  <a:lnTo>
                    <a:pt x="193" y="36"/>
                  </a:lnTo>
                  <a:lnTo>
                    <a:pt x="181" y="36"/>
                  </a:lnTo>
                  <a:lnTo>
                    <a:pt x="169" y="24"/>
                  </a:lnTo>
                  <a:lnTo>
                    <a:pt x="193" y="36"/>
                  </a:lnTo>
                  <a:lnTo>
                    <a:pt x="193" y="24"/>
                  </a:lnTo>
                  <a:lnTo>
                    <a:pt x="205" y="12"/>
                  </a:lnTo>
                  <a:lnTo>
                    <a:pt x="193" y="12"/>
                  </a:lnTo>
                  <a:lnTo>
                    <a:pt x="181" y="24"/>
                  </a:lnTo>
                  <a:lnTo>
                    <a:pt x="181" y="24"/>
                  </a:lnTo>
                  <a:lnTo>
                    <a:pt x="181" y="24"/>
                  </a:lnTo>
                  <a:lnTo>
                    <a:pt x="181" y="24"/>
                  </a:lnTo>
                  <a:lnTo>
                    <a:pt x="169" y="12"/>
                  </a:lnTo>
                  <a:lnTo>
                    <a:pt x="181" y="12"/>
                  </a:lnTo>
                  <a:lnTo>
                    <a:pt x="181" y="12"/>
                  </a:lnTo>
                  <a:lnTo>
                    <a:pt x="181" y="12"/>
                  </a:lnTo>
                  <a:lnTo>
                    <a:pt x="181" y="0"/>
                  </a:lnTo>
                  <a:lnTo>
                    <a:pt x="181" y="0"/>
                  </a:lnTo>
                  <a:lnTo>
                    <a:pt x="169" y="0"/>
                  </a:lnTo>
                  <a:lnTo>
                    <a:pt x="169" y="12"/>
                  </a:lnTo>
                  <a:lnTo>
                    <a:pt x="169" y="12"/>
                  </a:lnTo>
                  <a:lnTo>
                    <a:pt x="169" y="12"/>
                  </a:lnTo>
                  <a:lnTo>
                    <a:pt x="169" y="24"/>
                  </a:lnTo>
                  <a:lnTo>
                    <a:pt x="169" y="24"/>
                  </a:lnTo>
                  <a:lnTo>
                    <a:pt x="132" y="36"/>
                  </a:lnTo>
                  <a:lnTo>
                    <a:pt x="132" y="24"/>
                  </a:lnTo>
                  <a:lnTo>
                    <a:pt x="132" y="36"/>
                  </a:lnTo>
                  <a:lnTo>
                    <a:pt x="120" y="48"/>
                  </a:lnTo>
                  <a:lnTo>
                    <a:pt x="120" y="48"/>
                  </a:lnTo>
                  <a:lnTo>
                    <a:pt x="120" y="60"/>
                  </a:lnTo>
                  <a:lnTo>
                    <a:pt x="96" y="72"/>
                  </a:lnTo>
                  <a:lnTo>
                    <a:pt x="84" y="72"/>
                  </a:lnTo>
                  <a:lnTo>
                    <a:pt x="72" y="84"/>
                  </a:lnTo>
                  <a:lnTo>
                    <a:pt x="72" y="60"/>
                  </a:lnTo>
                  <a:lnTo>
                    <a:pt x="120" y="60"/>
                  </a:lnTo>
                  <a:lnTo>
                    <a:pt x="120" y="60"/>
                  </a:lnTo>
                  <a:lnTo>
                    <a:pt x="108" y="60"/>
                  </a:lnTo>
                  <a:lnTo>
                    <a:pt x="108" y="60"/>
                  </a:lnTo>
                  <a:lnTo>
                    <a:pt x="108" y="48"/>
                  </a:lnTo>
                  <a:lnTo>
                    <a:pt x="120" y="48"/>
                  </a:lnTo>
                  <a:lnTo>
                    <a:pt x="120" y="48"/>
                  </a:lnTo>
                  <a:lnTo>
                    <a:pt x="108" y="48"/>
                  </a:lnTo>
                  <a:lnTo>
                    <a:pt x="108" y="48"/>
                  </a:lnTo>
                  <a:lnTo>
                    <a:pt x="108" y="48"/>
                  </a:lnTo>
                  <a:lnTo>
                    <a:pt x="108" y="48"/>
                  </a:lnTo>
                  <a:lnTo>
                    <a:pt x="108" y="60"/>
                  </a:lnTo>
                  <a:lnTo>
                    <a:pt x="84" y="60"/>
                  </a:lnTo>
                  <a:lnTo>
                    <a:pt x="84" y="60"/>
                  </a:lnTo>
                  <a:lnTo>
                    <a:pt x="84" y="60"/>
                  </a:lnTo>
                  <a:lnTo>
                    <a:pt x="84" y="48"/>
                  </a:lnTo>
                  <a:lnTo>
                    <a:pt x="96" y="48"/>
                  </a:lnTo>
                  <a:lnTo>
                    <a:pt x="96" y="36"/>
                  </a:lnTo>
                  <a:lnTo>
                    <a:pt x="84" y="24"/>
                  </a:lnTo>
                  <a:lnTo>
                    <a:pt x="96" y="12"/>
                  </a:lnTo>
                  <a:lnTo>
                    <a:pt x="84" y="24"/>
                  </a:lnTo>
                  <a:lnTo>
                    <a:pt x="84" y="24"/>
                  </a:lnTo>
                  <a:lnTo>
                    <a:pt x="72" y="36"/>
                  </a:lnTo>
                  <a:lnTo>
                    <a:pt x="72" y="36"/>
                  </a:lnTo>
                  <a:lnTo>
                    <a:pt x="72" y="48"/>
                  </a:lnTo>
                  <a:lnTo>
                    <a:pt x="72" y="60"/>
                  </a:lnTo>
                  <a:lnTo>
                    <a:pt x="60" y="72"/>
                  </a:lnTo>
                  <a:lnTo>
                    <a:pt x="60" y="72"/>
                  </a:lnTo>
                  <a:lnTo>
                    <a:pt x="60" y="84"/>
                  </a:lnTo>
                  <a:lnTo>
                    <a:pt x="72" y="97"/>
                  </a:lnTo>
                  <a:lnTo>
                    <a:pt x="72" y="97"/>
                  </a:lnTo>
                  <a:lnTo>
                    <a:pt x="36" y="121"/>
                  </a:lnTo>
                  <a:lnTo>
                    <a:pt x="36" y="121"/>
                  </a:lnTo>
                  <a:lnTo>
                    <a:pt x="24" y="133"/>
                  </a:lnTo>
                  <a:lnTo>
                    <a:pt x="24" y="133"/>
                  </a:lnTo>
                  <a:lnTo>
                    <a:pt x="12" y="133"/>
                  </a:lnTo>
                  <a:lnTo>
                    <a:pt x="12" y="133"/>
                  </a:lnTo>
                  <a:lnTo>
                    <a:pt x="0" y="133"/>
                  </a:lnTo>
                  <a:lnTo>
                    <a:pt x="0" y="133"/>
                  </a:lnTo>
                  <a:lnTo>
                    <a:pt x="48" y="13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8" name="Freeform 120">
              <a:extLst>
                <a:ext uri="{FF2B5EF4-FFF2-40B4-BE49-F238E27FC236}">
                  <a16:creationId xmlns:a16="http://schemas.microsoft.com/office/drawing/2014/main" id="{6C59308C-88A5-3D4C-933E-528555D89313}"/>
                </a:ext>
              </a:extLst>
            </p:cNvPr>
            <p:cNvSpPr>
              <a:spLocks/>
            </p:cNvSpPr>
            <p:nvPr/>
          </p:nvSpPr>
          <p:spPr bwMode="auto">
            <a:xfrm>
              <a:off x="4800075" y="1335426"/>
              <a:ext cx="213925" cy="239022"/>
            </a:xfrm>
            <a:custGeom>
              <a:avLst/>
              <a:gdLst/>
              <a:ahLst/>
              <a:cxnLst>
                <a:cxn ang="0">
                  <a:pos x="13" y="36"/>
                </a:cxn>
                <a:cxn ang="0">
                  <a:pos x="0" y="61"/>
                </a:cxn>
                <a:cxn ang="0">
                  <a:pos x="25" y="85"/>
                </a:cxn>
                <a:cxn ang="0">
                  <a:pos x="61" y="97"/>
                </a:cxn>
                <a:cxn ang="0">
                  <a:pos x="73" y="121"/>
                </a:cxn>
                <a:cxn ang="0">
                  <a:pos x="37" y="109"/>
                </a:cxn>
                <a:cxn ang="0">
                  <a:pos x="25" y="97"/>
                </a:cxn>
                <a:cxn ang="0">
                  <a:pos x="25" y="97"/>
                </a:cxn>
                <a:cxn ang="0">
                  <a:pos x="25" y="85"/>
                </a:cxn>
                <a:cxn ang="0">
                  <a:pos x="0" y="73"/>
                </a:cxn>
                <a:cxn ang="0">
                  <a:pos x="0" y="97"/>
                </a:cxn>
                <a:cxn ang="0">
                  <a:pos x="13" y="97"/>
                </a:cxn>
                <a:cxn ang="0">
                  <a:pos x="25" y="109"/>
                </a:cxn>
                <a:cxn ang="0">
                  <a:pos x="0" y="121"/>
                </a:cxn>
                <a:cxn ang="0">
                  <a:pos x="37" y="121"/>
                </a:cxn>
                <a:cxn ang="0">
                  <a:pos x="61" y="133"/>
                </a:cxn>
                <a:cxn ang="0">
                  <a:pos x="61" y="157"/>
                </a:cxn>
                <a:cxn ang="0">
                  <a:pos x="49" y="169"/>
                </a:cxn>
                <a:cxn ang="0">
                  <a:pos x="37" y="169"/>
                </a:cxn>
                <a:cxn ang="0">
                  <a:pos x="25" y="157"/>
                </a:cxn>
                <a:cxn ang="0">
                  <a:pos x="13" y="145"/>
                </a:cxn>
                <a:cxn ang="0">
                  <a:pos x="13" y="157"/>
                </a:cxn>
                <a:cxn ang="0">
                  <a:pos x="37" y="169"/>
                </a:cxn>
                <a:cxn ang="0">
                  <a:pos x="25" y="182"/>
                </a:cxn>
                <a:cxn ang="0">
                  <a:pos x="13" y="206"/>
                </a:cxn>
                <a:cxn ang="0">
                  <a:pos x="37" y="206"/>
                </a:cxn>
                <a:cxn ang="0">
                  <a:pos x="49" y="206"/>
                </a:cxn>
                <a:cxn ang="0">
                  <a:pos x="85" y="206"/>
                </a:cxn>
                <a:cxn ang="0">
                  <a:pos x="85" y="194"/>
                </a:cxn>
                <a:cxn ang="0">
                  <a:pos x="73" y="194"/>
                </a:cxn>
                <a:cxn ang="0">
                  <a:pos x="85" y="194"/>
                </a:cxn>
                <a:cxn ang="0">
                  <a:pos x="61" y="194"/>
                </a:cxn>
                <a:cxn ang="0">
                  <a:pos x="109" y="169"/>
                </a:cxn>
                <a:cxn ang="0">
                  <a:pos x="85" y="169"/>
                </a:cxn>
                <a:cxn ang="0">
                  <a:pos x="97" y="157"/>
                </a:cxn>
                <a:cxn ang="0">
                  <a:pos x="97" y="157"/>
                </a:cxn>
                <a:cxn ang="0">
                  <a:pos x="97" y="145"/>
                </a:cxn>
                <a:cxn ang="0">
                  <a:pos x="109" y="133"/>
                </a:cxn>
                <a:cxn ang="0">
                  <a:pos x="109" y="109"/>
                </a:cxn>
                <a:cxn ang="0">
                  <a:pos x="133" y="97"/>
                </a:cxn>
                <a:cxn ang="0">
                  <a:pos x="157" y="97"/>
                </a:cxn>
                <a:cxn ang="0">
                  <a:pos x="169" y="85"/>
                </a:cxn>
                <a:cxn ang="0">
                  <a:pos x="157" y="85"/>
                </a:cxn>
                <a:cxn ang="0">
                  <a:pos x="157" y="85"/>
                </a:cxn>
                <a:cxn ang="0">
                  <a:pos x="157" y="73"/>
                </a:cxn>
                <a:cxn ang="0">
                  <a:pos x="133" y="61"/>
                </a:cxn>
                <a:cxn ang="0">
                  <a:pos x="121" y="61"/>
                </a:cxn>
                <a:cxn ang="0">
                  <a:pos x="109" y="49"/>
                </a:cxn>
                <a:cxn ang="0">
                  <a:pos x="97" y="36"/>
                </a:cxn>
                <a:cxn ang="0">
                  <a:pos x="97" y="24"/>
                </a:cxn>
                <a:cxn ang="0">
                  <a:pos x="85" y="24"/>
                </a:cxn>
                <a:cxn ang="0">
                  <a:pos x="73" y="24"/>
                </a:cxn>
                <a:cxn ang="0">
                  <a:pos x="61" y="36"/>
                </a:cxn>
                <a:cxn ang="0">
                  <a:pos x="49" y="36"/>
                </a:cxn>
                <a:cxn ang="0">
                  <a:pos x="37" y="36"/>
                </a:cxn>
                <a:cxn ang="0">
                  <a:pos x="37" y="49"/>
                </a:cxn>
                <a:cxn ang="0">
                  <a:pos x="37" y="49"/>
                </a:cxn>
                <a:cxn ang="0">
                  <a:pos x="37" y="36"/>
                </a:cxn>
                <a:cxn ang="0">
                  <a:pos x="49" y="24"/>
                </a:cxn>
                <a:cxn ang="0">
                  <a:pos x="37" y="24"/>
                </a:cxn>
                <a:cxn ang="0">
                  <a:pos x="49" y="0"/>
                </a:cxn>
              </a:cxnLst>
              <a:rect l="0" t="0" r="r" b="b"/>
              <a:pathLst>
                <a:path w="182" h="218">
                  <a:moveTo>
                    <a:pt x="25" y="12"/>
                  </a:moveTo>
                  <a:lnTo>
                    <a:pt x="13" y="36"/>
                  </a:lnTo>
                  <a:lnTo>
                    <a:pt x="13" y="36"/>
                  </a:lnTo>
                  <a:lnTo>
                    <a:pt x="0" y="61"/>
                  </a:lnTo>
                  <a:lnTo>
                    <a:pt x="0" y="73"/>
                  </a:lnTo>
                  <a:lnTo>
                    <a:pt x="25" y="85"/>
                  </a:lnTo>
                  <a:lnTo>
                    <a:pt x="37" y="85"/>
                  </a:lnTo>
                  <a:lnTo>
                    <a:pt x="61" y="97"/>
                  </a:lnTo>
                  <a:lnTo>
                    <a:pt x="73" y="109"/>
                  </a:lnTo>
                  <a:lnTo>
                    <a:pt x="73" y="121"/>
                  </a:lnTo>
                  <a:lnTo>
                    <a:pt x="37" y="109"/>
                  </a:lnTo>
                  <a:lnTo>
                    <a:pt x="37" y="109"/>
                  </a:lnTo>
                  <a:lnTo>
                    <a:pt x="37" y="109"/>
                  </a:lnTo>
                  <a:lnTo>
                    <a:pt x="25" y="97"/>
                  </a:lnTo>
                  <a:lnTo>
                    <a:pt x="25" y="97"/>
                  </a:lnTo>
                  <a:lnTo>
                    <a:pt x="25" y="97"/>
                  </a:lnTo>
                  <a:lnTo>
                    <a:pt x="13" y="97"/>
                  </a:lnTo>
                  <a:lnTo>
                    <a:pt x="25" y="85"/>
                  </a:lnTo>
                  <a:lnTo>
                    <a:pt x="13" y="73"/>
                  </a:lnTo>
                  <a:lnTo>
                    <a:pt x="0" y="73"/>
                  </a:lnTo>
                  <a:lnTo>
                    <a:pt x="0" y="97"/>
                  </a:lnTo>
                  <a:lnTo>
                    <a:pt x="0" y="97"/>
                  </a:lnTo>
                  <a:lnTo>
                    <a:pt x="0" y="97"/>
                  </a:lnTo>
                  <a:lnTo>
                    <a:pt x="13" y="97"/>
                  </a:lnTo>
                  <a:lnTo>
                    <a:pt x="13" y="109"/>
                  </a:lnTo>
                  <a:lnTo>
                    <a:pt x="25" y="109"/>
                  </a:lnTo>
                  <a:lnTo>
                    <a:pt x="0" y="121"/>
                  </a:lnTo>
                  <a:lnTo>
                    <a:pt x="0" y="121"/>
                  </a:lnTo>
                  <a:lnTo>
                    <a:pt x="25" y="121"/>
                  </a:lnTo>
                  <a:lnTo>
                    <a:pt x="37" y="121"/>
                  </a:lnTo>
                  <a:lnTo>
                    <a:pt x="61" y="133"/>
                  </a:lnTo>
                  <a:lnTo>
                    <a:pt x="61" y="133"/>
                  </a:lnTo>
                  <a:lnTo>
                    <a:pt x="73" y="133"/>
                  </a:lnTo>
                  <a:lnTo>
                    <a:pt x="61" y="157"/>
                  </a:lnTo>
                  <a:lnTo>
                    <a:pt x="49" y="169"/>
                  </a:lnTo>
                  <a:lnTo>
                    <a:pt x="49" y="169"/>
                  </a:lnTo>
                  <a:lnTo>
                    <a:pt x="37" y="169"/>
                  </a:lnTo>
                  <a:lnTo>
                    <a:pt x="37" y="169"/>
                  </a:lnTo>
                  <a:lnTo>
                    <a:pt x="37" y="169"/>
                  </a:lnTo>
                  <a:lnTo>
                    <a:pt x="25" y="157"/>
                  </a:lnTo>
                  <a:lnTo>
                    <a:pt x="25" y="145"/>
                  </a:lnTo>
                  <a:lnTo>
                    <a:pt x="13" y="145"/>
                  </a:lnTo>
                  <a:lnTo>
                    <a:pt x="13" y="157"/>
                  </a:lnTo>
                  <a:lnTo>
                    <a:pt x="13" y="157"/>
                  </a:lnTo>
                  <a:lnTo>
                    <a:pt x="13" y="157"/>
                  </a:lnTo>
                  <a:lnTo>
                    <a:pt x="37" y="169"/>
                  </a:lnTo>
                  <a:lnTo>
                    <a:pt x="37" y="169"/>
                  </a:lnTo>
                  <a:lnTo>
                    <a:pt x="25" y="182"/>
                  </a:lnTo>
                  <a:lnTo>
                    <a:pt x="13" y="194"/>
                  </a:lnTo>
                  <a:lnTo>
                    <a:pt x="13" y="206"/>
                  </a:lnTo>
                  <a:lnTo>
                    <a:pt x="13" y="218"/>
                  </a:lnTo>
                  <a:lnTo>
                    <a:pt x="37" y="206"/>
                  </a:lnTo>
                  <a:lnTo>
                    <a:pt x="49" y="206"/>
                  </a:lnTo>
                  <a:lnTo>
                    <a:pt x="49" y="206"/>
                  </a:lnTo>
                  <a:lnTo>
                    <a:pt x="49" y="206"/>
                  </a:lnTo>
                  <a:lnTo>
                    <a:pt x="85" y="206"/>
                  </a:lnTo>
                  <a:lnTo>
                    <a:pt x="97" y="194"/>
                  </a:lnTo>
                  <a:lnTo>
                    <a:pt x="85" y="194"/>
                  </a:lnTo>
                  <a:lnTo>
                    <a:pt x="73" y="194"/>
                  </a:lnTo>
                  <a:lnTo>
                    <a:pt x="73" y="194"/>
                  </a:lnTo>
                  <a:lnTo>
                    <a:pt x="85" y="194"/>
                  </a:lnTo>
                  <a:lnTo>
                    <a:pt x="85" y="194"/>
                  </a:lnTo>
                  <a:lnTo>
                    <a:pt x="61" y="194"/>
                  </a:lnTo>
                  <a:lnTo>
                    <a:pt x="61" y="194"/>
                  </a:lnTo>
                  <a:lnTo>
                    <a:pt x="85" y="169"/>
                  </a:lnTo>
                  <a:lnTo>
                    <a:pt x="109" y="169"/>
                  </a:lnTo>
                  <a:lnTo>
                    <a:pt x="97" y="169"/>
                  </a:lnTo>
                  <a:lnTo>
                    <a:pt x="85" y="169"/>
                  </a:lnTo>
                  <a:lnTo>
                    <a:pt x="85" y="157"/>
                  </a:lnTo>
                  <a:lnTo>
                    <a:pt x="97" y="157"/>
                  </a:lnTo>
                  <a:lnTo>
                    <a:pt x="97" y="157"/>
                  </a:lnTo>
                  <a:lnTo>
                    <a:pt x="97" y="157"/>
                  </a:lnTo>
                  <a:lnTo>
                    <a:pt x="97" y="145"/>
                  </a:lnTo>
                  <a:lnTo>
                    <a:pt x="97" y="145"/>
                  </a:lnTo>
                  <a:lnTo>
                    <a:pt x="109" y="145"/>
                  </a:lnTo>
                  <a:lnTo>
                    <a:pt x="109" y="133"/>
                  </a:lnTo>
                  <a:lnTo>
                    <a:pt x="97" y="133"/>
                  </a:lnTo>
                  <a:lnTo>
                    <a:pt x="109" y="109"/>
                  </a:lnTo>
                  <a:lnTo>
                    <a:pt x="121" y="109"/>
                  </a:lnTo>
                  <a:lnTo>
                    <a:pt x="133" y="97"/>
                  </a:lnTo>
                  <a:lnTo>
                    <a:pt x="157" y="97"/>
                  </a:lnTo>
                  <a:lnTo>
                    <a:pt x="157" y="97"/>
                  </a:lnTo>
                  <a:lnTo>
                    <a:pt x="182" y="97"/>
                  </a:lnTo>
                  <a:lnTo>
                    <a:pt x="169" y="85"/>
                  </a:lnTo>
                  <a:lnTo>
                    <a:pt x="157" y="97"/>
                  </a:lnTo>
                  <a:lnTo>
                    <a:pt x="157" y="85"/>
                  </a:lnTo>
                  <a:lnTo>
                    <a:pt x="157" y="85"/>
                  </a:lnTo>
                  <a:lnTo>
                    <a:pt x="157" y="85"/>
                  </a:lnTo>
                  <a:lnTo>
                    <a:pt x="145" y="85"/>
                  </a:lnTo>
                  <a:lnTo>
                    <a:pt x="157" y="73"/>
                  </a:lnTo>
                  <a:lnTo>
                    <a:pt x="133" y="73"/>
                  </a:lnTo>
                  <a:lnTo>
                    <a:pt x="133" y="61"/>
                  </a:lnTo>
                  <a:lnTo>
                    <a:pt x="133" y="61"/>
                  </a:lnTo>
                  <a:lnTo>
                    <a:pt x="121" y="61"/>
                  </a:lnTo>
                  <a:lnTo>
                    <a:pt x="121" y="61"/>
                  </a:lnTo>
                  <a:lnTo>
                    <a:pt x="109" y="49"/>
                  </a:lnTo>
                  <a:lnTo>
                    <a:pt x="97" y="49"/>
                  </a:lnTo>
                  <a:lnTo>
                    <a:pt x="97" y="36"/>
                  </a:lnTo>
                  <a:lnTo>
                    <a:pt x="97" y="36"/>
                  </a:lnTo>
                  <a:lnTo>
                    <a:pt x="97" y="24"/>
                  </a:lnTo>
                  <a:lnTo>
                    <a:pt x="85" y="24"/>
                  </a:lnTo>
                  <a:lnTo>
                    <a:pt x="85" y="24"/>
                  </a:lnTo>
                  <a:lnTo>
                    <a:pt x="73" y="24"/>
                  </a:lnTo>
                  <a:lnTo>
                    <a:pt x="73" y="24"/>
                  </a:lnTo>
                  <a:lnTo>
                    <a:pt x="61" y="24"/>
                  </a:lnTo>
                  <a:lnTo>
                    <a:pt x="61" y="36"/>
                  </a:lnTo>
                  <a:lnTo>
                    <a:pt x="61" y="36"/>
                  </a:lnTo>
                  <a:lnTo>
                    <a:pt x="49" y="36"/>
                  </a:lnTo>
                  <a:lnTo>
                    <a:pt x="49" y="36"/>
                  </a:lnTo>
                  <a:lnTo>
                    <a:pt x="37" y="36"/>
                  </a:lnTo>
                  <a:lnTo>
                    <a:pt x="37" y="36"/>
                  </a:lnTo>
                  <a:lnTo>
                    <a:pt x="37" y="49"/>
                  </a:lnTo>
                  <a:lnTo>
                    <a:pt x="37" y="49"/>
                  </a:lnTo>
                  <a:lnTo>
                    <a:pt x="37" y="49"/>
                  </a:lnTo>
                  <a:lnTo>
                    <a:pt x="37" y="36"/>
                  </a:lnTo>
                  <a:lnTo>
                    <a:pt x="37" y="36"/>
                  </a:lnTo>
                  <a:lnTo>
                    <a:pt x="37" y="36"/>
                  </a:lnTo>
                  <a:lnTo>
                    <a:pt x="49" y="24"/>
                  </a:lnTo>
                  <a:lnTo>
                    <a:pt x="49" y="24"/>
                  </a:lnTo>
                  <a:lnTo>
                    <a:pt x="37" y="24"/>
                  </a:lnTo>
                  <a:lnTo>
                    <a:pt x="37" y="12"/>
                  </a:lnTo>
                  <a:lnTo>
                    <a:pt x="49" y="0"/>
                  </a:lnTo>
                  <a:lnTo>
                    <a:pt x="25"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9" name="Freeform 121">
              <a:extLst>
                <a:ext uri="{FF2B5EF4-FFF2-40B4-BE49-F238E27FC236}">
                  <a16:creationId xmlns:a16="http://schemas.microsoft.com/office/drawing/2014/main" id="{F9D131BC-5D7D-4548-B469-32AD07820B2A}"/>
                </a:ext>
              </a:extLst>
            </p:cNvPr>
            <p:cNvSpPr>
              <a:spLocks/>
            </p:cNvSpPr>
            <p:nvPr/>
          </p:nvSpPr>
          <p:spPr bwMode="auto">
            <a:xfrm>
              <a:off x="4501298" y="1257797"/>
              <a:ext cx="127877" cy="117121"/>
            </a:xfrm>
            <a:custGeom>
              <a:avLst/>
              <a:gdLst>
                <a:gd name="T0" fmla="*/ 0 w 109"/>
                <a:gd name="T1" fmla="*/ 2147483647 h 108"/>
                <a:gd name="T2" fmla="*/ 0 w 109"/>
                <a:gd name="T3" fmla="*/ 2147483647 h 108"/>
                <a:gd name="T4" fmla="*/ 2147483647 w 109"/>
                <a:gd name="T5" fmla="*/ 2147483647 h 108"/>
                <a:gd name="T6" fmla="*/ 2147483647 w 109"/>
                <a:gd name="T7" fmla="*/ 2147483647 h 108"/>
                <a:gd name="T8" fmla="*/ 2147483647 w 109"/>
                <a:gd name="T9" fmla="*/ 2147483647 h 108"/>
                <a:gd name="T10" fmla="*/ 2147483647 w 109"/>
                <a:gd name="T11" fmla="*/ 2147483647 h 108"/>
                <a:gd name="T12" fmla="*/ 2147483647 w 109"/>
                <a:gd name="T13" fmla="*/ 2147483647 h 108"/>
                <a:gd name="T14" fmla="*/ 2147483647 w 109"/>
                <a:gd name="T15" fmla="*/ 2147483647 h 108"/>
                <a:gd name="T16" fmla="*/ 2147483647 w 109"/>
                <a:gd name="T17" fmla="*/ 2147483647 h 108"/>
                <a:gd name="T18" fmla="*/ 2147483647 w 109"/>
                <a:gd name="T19" fmla="*/ 2147483647 h 108"/>
                <a:gd name="T20" fmla="*/ 0 w 109"/>
                <a:gd name="T21" fmla="*/ 2147483647 h 108"/>
                <a:gd name="T22" fmla="*/ 2147483647 w 109"/>
                <a:gd name="T23" fmla="*/ 2147483647 h 108"/>
                <a:gd name="T24" fmla="*/ 2147483647 w 109"/>
                <a:gd name="T25" fmla="*/ 2147483647 h 108"/>
                <a:gd name="T26" fmla="*/ 2147483647 w 109"/>
                <a:gd name="T27" fmla="*/ 2147483647 h 108"/>
                <a:gd name="T28" fmla="*/ 2147483647 w 109"/>
                <a:gd name="T29" fmla="*/ 2147483647 h 108"/>
                <a:gd name="T30" fmla="*/ 2147483647 w 109"/>
                <a:gd name="T31" fmla="*/ 2147483647 h 108"/>
                <a:gd name="T32" fmla="*/ 2147483647 w 109"/>
                <a:gd name="T33" fmla="*/ 2147483647 h 108"/>
                <a:gd name="T34" fmla="*/ 2147483647 w 109"/>
                <a:gd name="T35" fmla="*/ 2147483647 h 108"/>
                <a:gd name="T36" fmla="*/ 2147483647 w 109"/>
                <a:gd name="T37" fmla="*/ 2147483647 h 108"/>
                <a:gd name="T38" fmla="*/ 2147483647 w 109"/>
                <a:gd name="T39" fmla="*/ 2147483647 h 108"/>
                <a:gd name="T40" fmla="*/ 2147483647 w 109"/>
                <a:gd name="T41" fmla="*/ 2147483647 h 108"/>
                <a:gd name="T42" fmla="*/ 2147483647 w 109"/>
                <a:gd name="T43" fmla="*/ 2147483647 h 108"/>
                <a:gd name="T44" fmla="*/ 2147483647 w 109"/>
                <a:gd name="T45" fmla="*/ 2147483647 h 108"/>
                <a:gd name="T46" fmla="*/ 2147483647 w 109"/>
                <a:gd name="T47" fmla="*/ 2147483647 h 108"/>
                <a:gd name="T48" fmla="*/ 2147483647 w 109"/>
                <a:gd name="T49" fmla="*/ 2147483647 h 108"/>
                <a:gd name="T50" fmla="*/ 2147483647 w 109"/>
                <a:gd name="T51" fmla="*/ 2147483647 h 108"/>
                <a:gd name="T52" fmla="*/ 2147483647 w 109"/>
                <a:gd name="T53" fmla="*/ 2147483647 h 108"/>
                <a:gd name="T54" fmla="*/ 2147483647 w 109"/>
                <a:gd name="T55" fmla="*/ 2147483647 h 108"/>
                <a:gd name="T56" fmla="*/ 2147483647 w 109"/>
                <a:gd name="T57" fmla="*/ 2147483647 h 108"/>
                <a:gd name="T58" fmla="*/ 2147483647 w 109"/>
                <a:gd name="T59" fmla="*/ 2147483647 h 108"/>
                <a:gd name="T60" fmla="*/ 2147483647 w 109"/>
                <a:gd name="T61" fmla="*/ 2147483647 h 108"/>
                <a:gd name="T62" fmla="*/ 2147483647 w 109"/>
                <a:gd name="T63" fmla="*/ 2147483647 h 108"/>
                <a:gd name="T64" fmla="*/ 2147483647 w 109"/>
                <a:gd name="T65" fmla="*/ 2147483647 h 108"/>
                <a:gd name="T66" fmla="*/ 2147483647 w 109"/>
                <a:gd name="T67" fmla="*/ 2147483647 h 108"/>
                <a:gd name="T68" fmla="*/ 2147483647 w 109"/>
                <a:gd name="T69" fmla="*/ 2147483647 h 108"/>
                <a:gd name="T70" fmla="*/ 2147483647 w 109"/>
                <a:gd name="T71" fmla="*/ 2147483647 h 108"/>
                <a:gd name="T72" fmla="*/ 2147483647 w 109"/>
                <a:gd name="T73" fmla="*/ 2147483647 h 108"/>
                <a:gd name="T74" fmla="*/ 2147483647 w 109"/>
                <a:gd name="T75" fmla="*/ 2147483647 h 108"/>
                <a:gd name="T76" fmla="*/ 2147483647 w 109"/>
                <a:gd name="T77" fmla="*/ 2147483647 h 108"/>
                <a:gd name="T78" fmla="*/ 2147483647 w 109"/>
                <a:gd name="T79" fmla="*/ 2147483647 h 108"/>
                <a:gd name="T80" fmla="*/ 2147483647 w 109"/>
                <a:gd name="T81" fmla="*/ 2147483647 h 108"/>
                <a:gd name="T82" fmla="*/ 2147483647 w 109"/>
                <a:gd name="T83" fmla="*/ 2147483647 h 108"/>
                <a:gd name="T84" fmla="*/ 2147483647 w 109"/>
                <a:gd name="T85" fmla="*/ 2147483647 h 108"/>
                <a:gd name="T86" fmla="*/ 0 w 109"/>
                <a:gd name="T87" fmla="*/ 2147483647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108"/>
                <a:gd name="T134" fmla="*/ 109 w 109"/>
                <a:gd name="T135" fmla="*/ 108 h 1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108">
                  <a:moveTo>
                    <a:pt x="0" y="48"/>
                  </a:moveTo>
                  <a:lnTo>
                    <a:pt x="0" y="48"/>
                  </a:lnTo>
                  <a:lnTo>
                    <a:pt x="0" y="60"/>
                  </a:lnTo>
                  <a:lnTo>
                    <a:pt x="12" y="60"/>
                  </a:lnTo>
                  <a:lnTo>
                    <a:pt x="12" y="72"/>
                  </a:lnTo>
                  <a:lnTo>
                    <a:pt x="24" y="72"/>
                  </a:lnTo>
                  <a:lnTo>
                    <a:pt x="12" y="72"/>
                  </a:lnTo>
                  <a:lnTo>
                    <a:pt x="24" y="72"/>
                  </a:lnTo>
                  <a:lnTo>
                    <a:pt x="12" y="72"/>
                  </a:lnTo>
                  <a:lnTo>
                    <a:pt x="0" y="72"/>
                  </a:lnTo>
                  <a:lnTo>
                    <a:pt x="12" y="84"/>
                  </a:lnTo>
                  <a:lnTo>
                    <a:pt x="12" y="96"/>
                  </a:lnTo>
                  <a:lnTo>
                    <a:pt x="0" y="96"/>
                  </a:lnTo>
                  <a:lnTo>
                    <a:pt x="24" y="96"/>
                  </a:lnTo>
                  <a:lnTo>
                    <a:pt x="24" y="84"/>
                  </a:lnTo>
                  <a:lnTo>
                    <a:pt x="36" y="84"/>
                  </a:lnTo>
                  <a:lnTo>
                    <a:pt x="24" y="84"/>
                  </a:lnTo>
                  <a:lnTo>
                    <a:pt x="36" y="84"/>
                  </a:lnTo>
                  <a:lnTo>
                    <a:pt x="36" y="72"/>
                  </a:lnTo>
                  <a:lnTo>
                    <a:pt x="48" y="72"/>
                  </a:lnTo>
                  <a:lnTo>
                    <a:pt x="48" y="84"/>
                  </a:lnTo>
                  <a:lnTo>
                    <a:pt x="60" y="72"/>
                  </a:lnTo>
                  <a:lnTo>
                    <a:pt x="60" y="84"/>
                  </a:lnTo>
                  <a:lnTo>
                    <a:pt x="48" y="84"/>
                  </a:lnTo>
                  <a:lnTo>
                    <a:pt x="60" y="96"/>
                  </a:lnTo>
                  <a:lnTo>
                    <a:pt x="48" y="84"/>
                  </a:lnTo>
                  <a:lnTo>
                    <a:pt x="48" y="96"/>
                  </a:lnTo>
                  <a:lnTo>
                    <a:pt x="36" y="96"/>
                  </a:lnTo>
                  <a:lnTo>
                    <a:pt x="24" y="96"/>
                  </a:lnTo>
                  <a:lnTo>
                    <a:pt x="36" y="96"/>
                  </a:lnTo>
                  <a:lnTo>
                    <a:pt x="24" y="96"/>
                  </a:lnTo>
                  <a:lnTo>
                    <a:pt x="24" y="108"/>
                  </a:lnTo>
                  <a:lnTo>
                    <a:pt x="36" y="108"/>
                  </a:lnTo>
                  <a:lnTo>
                    <a:pt x="48" y="108"/>
                  </a:lnTo>
                  <a:lnTo>
                    <a:pt x="60" y="108"/>
                  </a:lnTo>
                  <a:lnTo>
                    <a:pt x="72" y="96"/>
                  </a:lnTo>
                  <a:lnTo>
                    <a:pt x="84" y="96"/>
                  </a:lnTo>
                  <a:lnTo>
                    <a:pt x="84" y="108"/>
                  </a:lnTo>
                  <a:lnTo>
                    <a:pt x="96" y="108"/>
                  </a:lnTo>
                  <a:lnTo>
                    <a:pt x="109" y="108"/>
                  </a:lnTo>
                  <a:lnTo>
                    <a:pt x="96" y="96"/>
                  </a:lnTo>
                  <a:lnTo>
                    <a:pt x="109" y="96"/>
                  </a:lnTo>
                  <a:lnTo>
                    <a:pt x="96" y="96"/>
                  </a:lnTo>
                  <a:lnTo>
                    <a:pt x="109" y="96"/>
                  </a:lnTo>
                  <a:lnTo>
                    <a:pt x="109" y="0"/>
                  </a:lnTo>
                  <a:lnTo>
                    <a:pt x="0" y="48"/>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20" name="Freeform 122">
              <a:extLst>
                <a:ext uri="{FF2B5EF4-FFF2-40B4-BE49-F238E27FC236}">
                  <a16:creationId xmlns:a16="http://schemas.microsoft.com/office/drawing/2014/main" id="{D2DC3009-266B-B840-BE0F-650A5DFFCB44}"/>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1" name="Freeform 123">
              <a:extLst>
                <a:ext uri="{FF2B5EF4-FFF2-40B4-BE49-F238E27FC236}">
                  <a16:creationId xmlns:a16="http://schemas.microsoft.com/office/drawing/2014/main" id="{E1FC23E9-7776-F84C-A473-9B56ECBB1ED3}"/>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2" name="Freeform 124">
              <a:extLst>
                <a:ext uri="{FF2B5EF4-FFF2-40B4-BE49-F238E27FC236}">
                  <a16:creationId xmlns:a16="http://schemas.microsoft.com/office/drawing/2014/main" id="{48D8BA8D-F34F-2A40-85E4-2A4895591678}"/>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3" name="Freeform 125">
              <a:extLst>
                <a:ext uri="{FF2B5EF4-FFF2-40B4-BE49-F238E27FC236}">
                  <a16:creationId xmlns:a16="http://schemas.microsoft.com/office/drawing/2014/main" id="{CC5716E5-8841-BB4D-924E-FEC1A844F59A}"/>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4" name="Rectangle 126">
              <a:extLst>
                <a:ext uri="{FF2B5EF4-FFF2-40B4-BE49-F238E27FC236}">
                  <a16:creationId xmlns:a16="http://schemas.microsoft.com/office/drawing/2014/main" id="{8C8CD592-68EF-094D-9728-76F8C805AEE6}"/>
                </a:ext>
              </a:extLst>
            </p:cNvPr>
            <p:cNvSpPr>
              <a:spLocks noChangeArrowheads="1"/>
            </p:cNvSpPr>
            <p:nvPr/>
          </p:nvSpPr>
          <p:spPr bwMode="auto">
            <a:xfrm>
              <a:off x="4598128" y="14955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5" name="Rectangle 127">
              <a:extLst>
                <a:ext uri="{FF2B5EF4-FFF2-40B4-BE49-F238E27FC236}">
                  <a16:creationId xmlns:a16="http://schemas.microsoft.com/office/drawing/2014/main" id="{CDB194AF-70DF-1E4F-AD28-0644C29AEBDB}"/>
                </a:ext>
              </a:extLst>
            </p:cNvPr>
            <p:cNvSpPr>
              <a:spLocks noChangeArrowheads="1"/>
            </p:cNvSpPr>
            <p:nvPr/>
          </p:nvSpPr>
          <p:spPr bwMode="auto">
            <a:xfrm>
              <a:off x="4598128" y="14955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6" name="Rectangle 128">
              <a:extLst>
                <a:ext uri="{FF2B5EF4-FFF2-40B4-BE49-F238E27FC236}">
                  <a16:creationId xmlns:a16="http://schemas.microsoft.com/office/drawing/2014/main" id="{D6F7A8CE-59B7-0D48-AB06-63A09CF85592}"/>
                </a:ext>
              </a:extLst>
            </p:cNvPr>
            <p:cNvSpPr>
              <a:spLocks noChangeArrowheads="1"/>
            </p:cNvSpPr>
            <p:nvPr/>
          </p:nvSpPr>
          <p:spPr bwMode="auto">
            <a:xfrm>
              <a:off x="4598128" y="15087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7" name="Rectangle 129">
              <a:extLst>
                <a:ext uri="{FF2B5EF4-FFF2-40B4-BE49-F238E27FC236}">
                  <a16:creationId xmlns:a16="http://schemas.microsoft.com/office/drawing/2014/main" id="{D68BE529-DDC2-B442-89A0-FC3908A97F10}"/>
                </a:ext>
              </a:extLst>
            </p:cNvPr>
            <p:cNvSpPr>
              <a:spLocks noChangeArrowheads="1"/>
            </p:cNvSpPr>
            <p:nvPr/>
          </p:nvSpPr>
          <p:spPr bwMode="auto">
            <a:xfrm>
              <a:off x="4598128" y="15087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8" name="Freeform 130">
              <a:extLst>
                <a:ext uri="{FF2B5EF4-FFF2-40B4-BE49-F238E27FC236}">
                  <a16:creationId xmlns:a16="http://schemas.microsoft.com/office/drawing/2014/main" id="{D933ED81-BCD2-4C48-8658-48B15BE91485}"/>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9" name="Freeform 131">
              <a:extLst>
                <a:ext uri="{FF2B5EF4-FFF2-40B4-BE49-F238E27FC236}">
                  <a16:creationId xmlns:a16="http://schemas.microsoft.com/office/drawing/2014/main" id="{2E863C7A-E157-E547-9C75-EA1ACA47861E}"/>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0" name="Freeform 132">
              <a:extLst>
                <a:ext uri="{FF2B5EF4-FFF2-40B4-BE49-F238E27FC236}">
                  <a16:creationId xmlns:a16="http://schemas.microsoft.com/office/drawing/2014/main" id="{89DD0667-9FAB-EF4D-A094-B40F95BA68F4}"/>
                </a:ext>
              </a:extLst>
            </p:cNvPr>
            <p:cNvSpPr>
              <a:spLocks/>
            </p:cNvSpPr>
            <p:nvPr/>
          </p:nvSpPr>
          <p:spPr bwMode="auto">
            <a:xfrm>
              <a:off x="3119749"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1" name="Freeform 133">
              <a:extLst>
                <a:ext uri="{FF2B5EF4-FFF2-40B4-BE49-F238E27FC236}">
                  <a16:creationId xmlns:a16="http://schemas.microsoft.com/office/drawing/2014/main" id="{71320C98-EABF-4143-8D46-E4C396D8663A}"/>
                </a:ext>
              </a:extLst>
            </p:cNvPr>
            <p:cNvSpPr>
              <a:spLocks/>
            </p:cNvSpPr>
            <p:nvPr/>
          </p:nvSpPr>
          <p:spPr bwMode="auto">
            <a:xfrm>
              <a:off x="3134090"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2" name="Freeform 134">
              <a:extLst>
                <a:ext uri="{FF2B5EF4-FFF2-40B4-BE49-F238E27FC236}">
                  <a16:creationId xmlns:a16="http://schemas.microsoft.com/office/drawing/2014/main" id="{5BB1D39D-24BA-DF4E-9FF7-9700213AE7B8}"/>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3" name="Freeform 135">
              <a:extLst>
                <a:ext uri="{FF2B5EF4-FFF2-40B4-BE49-F238E27FC236}">
                  <a16:creationId xmlns:a16="http://schemas.microsoft.com/office/drawing/2014/main" id="{4910E6CB-BC68-8548-B4C5-9E1570CE032D}"/>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4" name="Freeform 136">
              <a:extLst>
                <a:ext uri="{FF2B5EF4-FFF2-40B4-BE49-F238E27FC236}">
                  <a16:creationId xmlns:a16="http://schemas.microsoft.com/office/drawing/2014/main" id="{DADDD02B-9345-DF4A-A470-A44B3450D97E}"/>
                </a:ext>
              </a:extLst>
            </p:cNvPr>
            <p:cNvSpPr>
              <a:spLocks/>
            </p:cNvSpPr>
            <p:nvPr/>
          </p:nvSpPr>
          <p:spPr bwMode="auto">
            <a:xfrm>
              <a:off x="3022971" y="1428645"/>
              <a:ext cx="83658" cy="72902"/>
            </a:xfrm>
            <a:custGeom>
              <a:avLst/>
              <a:gdLst/>
              <a:ahLst/>
              <a:cxnLst>
                <a:cxn ang="0">
                  <a:pos x="60" y="24"/>
                </a:cxn>
                <a:cxn ang="0">
                  <a:pos x="36" y="24"/>
                </a:cxn>
                <a:cxn ang="0">
                  <a:pos x="24" y="12"/>
                </a:cxn>
                <a:cxn ang="0">
                  <a:pos x="12" y="12"/>
                </a:cxn>
                <a:cxn ang="0">
                  <a:pos x="0" y="12"/>
                </a:cxn>
                <a:cxn ang="0">
                  <a:pos x="0" y="0"/>
                </a:cxn>
                <a:cxn ang="0">
                  <a:pos x="0" y="12"/>
                </a:cxn>
                <a:cxn ang="0">
                  <a:pos x="0" y="12"/>
                </a:cxn>
                <a:cxn ang="0">
                  <a:pos x="0" y="12"/>
                </a:cxn>
                <a:cxn ang="0">
                  <a:pos x="0" y="24"/>
                </a:cxn>
                <a:cxn ang="0">
                  <a:pos x="12" y="24"/>
                </a:cxn>
                <a:cxn ang="0">
                  <a:pos x="0" y="24"/>
                </a:cxn>
                <a:cxn ang="0">
                  <a:pos x="12" y="24"/>
                </a:cxn>
                <a:cxn ang="0">
                  <a:pos x="0" y="24"/>
                </a:cxn>
                <a:cxn ang="0">
                  <a:pos x="12" y="36"/>
                </a:cxn>
                <a:cxn ang="0">
                  <a:pos x="12" y="36"/>
                </a:cxn>
                <a:cxn ang="0">
                  <a:pos x="12" y="36"/>
                </a:cxn>
                <a:cxn ang="0">
                  <a:pos x="12" y="36"/>
                </a:cxn>
                <a:cxn ang="0">
                  <a:pos x="24" y="48"/>
                </a:cxn>
                <a:cxn ang="0">
                  <a:pos x="12" y="48"/>
                </a:cxn>
                <a:cxn ang="0">
                  <a:pos x="24" y="48"/>
                </a:cxn>
                <a:cxn ang="0">
                  <a:pos x="24" y="48"/>
                </a:cxn>
                <a:cxn ang="0">
                  <a:pos x="60" y="60"/>
                </a:cxn>
                <a:cxn ang="0">
                  <a:pos x="72" y="48"/>
                </a:cxn>
                <a:cxn ang="0">
                  <a:pos x="60" y="24"/>
                </a:cxn>
              </a:cxnLst>
              <a:rect l="0" t="0" r="r" b="b"/>
              <a:pathLst>
                <a:path w="72" h="60">
                  <a:moveTo>
                    <a:pt x="60" y="24"/>
                  </a:moveTo>
                  <a:lnTo>
                    <a:pt x="36" y="24"/>
                  </a:lnTo>
                  <a:lnTo>
                    <a:pt x="24" y="12"/>
                  </a:lnTo>
                  <a:lnTo>
                    <a:pt x="12" y="12"/>
                  </a:lnTo>
                  <a:lnTo>
                    <a:pt x="0" y="12"/>
                  </a:lnTo>
                  <a:lnTo>
                    <a:pt x="0" y="0"/>
                  </a:lnTo>
                  <a:lnTo>
                    <a:pt x="0" y="12"/>
                  </a:lnTo>
                  <a:lnTo>
                    <a:pt x="0" y="12"/>
                  </a:lnTo>
                  <a:lnTo>
                    <a:pt x="0" y="12"/>
                  </a:lnTo>
                  <a:lnTo>
                    <a:pt x="0" y="24"/>
                  </a:lnTo>
                  <a:lnTo>
                    <a:pt x="12" y="24"/>
                  </a:lnTo>
                  <a:lnTo>
                    <a:pt x="0" y="24"/>
                  </a:lnTo>
                  <a:lnTo>
                    <a:pt x="12" y="24"/>
                  </a:lnTo>
                  <a:lnTo>
                    <a:pt x="0" y="24"/>
                  </a:lnTo>
                  <a:lnTo>
                    <a:pt x="12" y="36"/>
                  </a:lnTo>
                  <a:lnTo>
                    <a:pt x="12" y="36"/>
                  </a:lnTo>
                  <a:lnTo>
                    <a:pt x="12" y="36"/>
                  </a:lnTo>
                  <a:lnTo>
                    <a:pt x="12" y="36"/>
                  </a:lnTo>
                  <a:lnTo>
                    <a:pt x="24" y="48"/>
                  </a:lnTo>
                  <a:lnTo>
                    <a:pt x="12" y="48"/>
                  </a:lnTo>
                  <a:lnTo>
                    <a:pt x="24" y="48"/>
                  </a:lnTo>
                  <a:lnTo>
                    <a:pt x="24" y="48"/>
                  </a:lnTo>
                  <a:lnTo>
                    <a:pt x="60" y="60"/>
                  </a:lnTo>
                  <a:lnTo>
                    <a:pt x="72" y="48"/>
                  </a:lnTo>
                  <a:lnTo>
                    <a:pt x="60"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5" name="Freeform 137">
              <a:extLst>
                <a:ext uri="{FF2B5EF4-FFF2-40B4-BE49-F238E27FC236}">
                  <a16:creationId xmlns:a16="http://schemas.microsoft.com/office/drawing/2014/main" id="{D89AA928-9134-6440-963F-7857829D05C0}"/>
                </a:ext>
              </a:extLst>
            </p:cNvPr>
            <p:cNvSpPr>
              <a:spLocks/>
            </p:cNvSpPr>
            <p:nvPr/>
          </p:nvSpPr>
          <p:spPr bwMode="auto">
            <a:xfrm>
              <a:off x="3051654" y="1469332"/>
              <a:ext cx="41829" cy="26292"/>
            </a:xfrm>
            <a:custGeom>
              <a:avLst/>
              <a:gdLst/>
              <a:ahLst/>
              <a:cxnLst>
                <a:cxn ang="0">
                  <a:pos x="0" y="12"/>
                </a:cxn>
                <a:cxn ang="0">
                  <a:pos x="24" y="0"/>
                </a:cxn>
                <a:cxn ang="0">
                  <a:pos x="36" y="12"/>
                </a:cxn>
                <a:cxn ang="0">
                  <a:pos x="36" y="24"/>
                </a:cxn>
                <a:cxn ang="0">
                  <a:pos x="36" y="24"/>
                </a:cxn>
                <a:cxn ang="0">
                  <a:pos x="24" y="24"/>
                </a:cxn>
                <a:cxn ang="0">
                  <a:pos x="24" y="24"/>
                </a:cxn>
                <a:cxn ang="0">
                  <a:pos x="24" y="24"/>
                </a:cxn>
                <a:cxn ang="0">
                  <a:pos x="24" y="12"/>
                </a:cxn>
                <a:cxn ang="0">
                  <a:pos x="24" y="24"/>
                </a:cxn>
                <a:cxn ang="0">
                  <a:pos x="12" y="24"/>
                </a:cxn>
                <a:cxn ang="0">
                  <a:pos x="12" y="24"/>
                </a:cxn>
                <a:cxn ang="0">
                  <a:pos x="12" y="24"/>
                </a:cxn>
                <a:cxn ang="0">
                  <a:pos x="12" y="24"/>
                </a:cxn>
                <a:cxn ang="0">
                  <a:pos x="12" y="12"/>
                </a:cxn>
                <a:cxn ang="0">
                  <a:pos x="12" y="24"/>
                </a:cxn>
                <a:cxn ang="0">
                  <a:pos x="0" y="12"/>
                </a:cxn>
                <a:cxn ang="0">
                  <a:pos x="0" y="12"/>
                </a:cxn>
                <a:cxn ang="0">
                  <a:pos x="0" y="12"/>
                </a:cxn>
                <a:cxn ang="0">
                  <a:pos x="0" y="12"/>
                </a:cxn>
              </a:cxnLst>
              <a:rect l="0" t="0" r="r" b="b"/>
              <a:pathLst>
                <a:path w="36" h="24">
                  <a:moveTo>
                    <a:pt x="0" y="12"/>
                  </a:moveTo>
                  <a:lnTo>
                    <a:pt x="24" y="0"/>
                  </a:lnTo>
                  <a:lnTo>
                    <a:pt x="36" y="12"/>
                  </a:lnTo>
                  <a:lnTo>
                    <a:pt x="36" y="24"/>
                  </a:lnTo>
                  <a:lnTo>
                    <a:pt x="36" y="24"/>
                  </a:lnTo>
                  <a:lnTo>
                    <a:pt x="24" y="24"/>
                  </a:lnTo>
                  <a:lnTo>
                    <a:pt x="24" y="24"/>
                  </a:lnTo>
                  <a:lnTo>
                    <a:pt x="24" y="24"/>
                  </a:lnTo>
                  <a:lnTo>
                    <a:pt x="24" y="12"/>
                  </a:lnTo>
                  <a:lnTo>
                    <a:pt x="24" y="24"/>
                  </a:lnTo>
                  <a:lnTo>
                    <a:pt x="12" y="24"/>
                  </a:lnTo>
                  <a:lnTo>
                    <a:pt x="12" y="24"/>
                  </a:lnTo>
                  <a:lnTo>
                    <a:pt x="12" y="24"/>
                  </a:lnTo>
                  <a:lnTo>
                    <a:pt x="12" y="24"/>
                  </a:lnTo>
                  <a:lnTo>
                    <a:pt x="12" y="12"/>
                  </a:lnTo>
                  <a:lnTo>
                    <a:pt x="12" y="24"/>
                  </a:lnTo>
                  <a:lnTo>
                    <a:pt x="0" y="12"/>
                  </a:lnTo>
                  <a:lnTo>
                    <a:pt x="0"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6" name="Freeform 138">
              <a:extLst>
                <a:ext uri="{FF2B5EF4-FFF2-40B4-BE49-F238E27FC236}">
                  <a16:creationId xmlns:a16="http://schemas.microsoft.com/office/drawing/2014/main" id="{30DF5B91-E79C-2040-A2CD-613B57AE0DC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7" name="Freeform 139">
              <a:extLst>
                <a:ext uri="{FF2B5EF4-FFF2-40B4-BE49-F238E27FC236}">
                  <a16:creationId xmlns:a16="http://schemas.microsoft.com/office/drawing/2014/main" id="{705C1CF0-48A1-3348-984F-5846AE00307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8" name="Line 140">
              <a:extLst>
                <a:ext uri="{FF2B5EF4-FFF2-40B4-BE49-F238E27FC236}">
                  <a16:creationId xmlns:a16="http://schemas.microsoft.com/office/drawing/2014/main" id="{E38217B3-90E4-E140-ADBC-8B52EB6D0704}"/>
                </a:ext>
              </a:extLst>
            </p:cNvPr>
            <p:cNvSpPr>
              <a:spLocks noChangeShapeType="1"/>
            </p:cNvSpPr>
            <p:nvPr/>
          </p:nvSpPr>
          <p:spPr bwMode="auto">
            <a:xfrm flipV="1">
              <a:off x="3036095" y="1456133"/>
              <a:ext cx="28683" cy="13146"/>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9" name="Line 141">
              <a:extLst>
                <a:ext uri="{FF2B5EF4-FFF2-40B4-BE49-F238E27FC236}">
                  <a16:creationId xmlns:a16="http://schemas.microsoft.com/office/drawing/2014/main" id="{4214B448-B884-1741-8775-62AA76263898}"/>
                </a:ext>
              </a:extLst>
            </p:cNvPr>
            <p:cNvSpPr>
              <a:spLocks noChangeShapeType="1"/>
            </p:cNvSpPr>
            <p:nvPr/>
          </p:nvSpPr>
          <p:spPr bwMode="auto">
            <a:xfrm flipV="1">
              <a:off x="3051627" y="1456133"/>
              <a:ext cx="1195" cy="23902"/>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0" name="Line 142">
              <a:extLst>
                <a:ext uri="{FF2B5EF4-FFF2-40B4-BE49-F238E27FC236}">
                  <a16:creationId xmlns:a16="http://schemas.microsoft.com/office/drawing/2014/main" id="{B47E114B-2A1C-6F45-A9B6-D0BE1769F7A1}"/>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1" name="Line 143">
              <a:extLst>
                <a:ext uri="{FF2B5EF4-FFF2-40B4-BE49-F238E27FC236}">
                  <a16:creationId xmlns:a16="http://schemas.microsoft.com/office/drawing/2014/main" id="{9758BD19-37FB-764C-BA57-634A2F806617}"/>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2" name="Freeform 144">
              <a:extLst>
                <a:ext uri="{FF2B5EF4-FFF2-40B4-BE49-F238E27FC236}">
                  <a16:creationId xmlns:a16="http://schemas.microsoft.com/office/drawing/2014/main" id="{EAF68999-7C99-7B48-807A-95757E5D2E01}"/>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3" name="Freeform 145">
              <a:extLst>
                <a:ext uri="{FF2B5EF4-FFF2-40B4-BE49-F238E27FC236}">
                  <a16:creationId xmlns:a16="http://schemas.microsoft.com/office/drawing/2014/main" id="{8962410C-6BF8-BD4E-85A4-276A9B5A52BF}"/>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4" name="Freeform 146">
              <a:extLst>
                <a:ext uri="{FF2B5EF4-FFF2-40B4-BE49-F238E27FC236}">
                  <a16:creationId xmlns:a16="http://schemas.microsoft.com/office/drawing/2014/main" id="{17FF37F1-4CEC-C64F-AE24-CD5600DF200F}"/>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5" name="Freeform 147">
              <a:extLst>
                <a:ext uri="{FF2B5EF4-FFF2-40B4-BE49-F238E27FC236}">
                  <a16:creationId xmlns:a16="http://schemas.microsoft.com/office/drawing/2014/main" id="{22431CB5-0C86-7B41-A859-AC55AF1A7B7B}"/>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6" name="Freeform 148">
              <a:extLst>
                <a:ext uri="{FF2B5EF4-FFF2-40B4-BE49-F238E27FC236}">
                  <a16:creationId xmlns:a16="http://schemas.microsoft.com/office/drawing/2014/main" id="{2B3398B2-97FB-9F4B-BFEA-3A8A4F30B326}"/>
                </a:ext>
              </a:extLst>
            </p:cNvPr>
            <p:cNvSpPr>
              <a:spLocks/>
            </p:cNvSpPr>
            <p:nvPr/>
          </p:nvSpPr>
          <p:spPr bwMode="auto">
            <a:xfrm>
              <a:off x="3036118" y="1257797"/>
              <a:ext cx="313119" cy="264119"/>
            </a:xfrm>
            <a:custGeom>
              <a:avLst/>
              <a:gdLst/>
              <a:ahLst/>
              <a:cxnLst>
                <a:cxn ang="0">
                  <a:pos x="36" y="24"/>
                </a:cxn>
                <a:cxn ang="0">
                  <a:pos x="36" y="48"/>
                </a:cxn>
                <a:cxn ang="0">
                  <a:pos x="48" y="96"/>
                </a:cxn>
                <a:cxn ang="0">
                  <a:pos x="60" y="133"/>
                </a:cxn>
                <a:cxn ang="0">
                  <a:pos x="85" y="145"/>
                </a:cxn>
                <a:cxn ang="0">
                  <a:pos x="97" y="133"/>
                </a:cxn>
                <a:cxn ang="0">
                  <a:pos x="121" y="121"/>
                </a:cxn>
                <a:cxn ang="0">
                  <a:pos x="169" y="108"/>
                </a:cxn>
                <a:cxn ang="0">
                  <a:pos x="193" y="108"/>
                </a:cxn>
                <a:cxn ang="0">
                  <a:pos x="217" y="84"/>
                </a:cxn>
                <a:cxn ang="0">
                  <a:pos x="217" y="96"/>
                </a:cxn>
                <a:cxn ang="0">
                  <a:pos x="242" y="72"/>
                </a:cxn>
                <a:cxn ang="0">
                  <a:pos x="242" y="84"/>
                </a:cxn>
                <a:cxn ang="0">
                  <a:pos x="266" y="60"/>
                </a:cxn>
                <a:cxn ang="0">
                  <a:pos x="254" y="84"/>
                </a:cxn>
                <a:cxn ang="0">
                  <a:pos x="242" y="96"/>
                </a:cxn>
                <a:cxn ang="0">
                  <a:pos x="266" y="84"/>
                </a:cxn>
                <a:cxn ang="0">
                  <a:pos x="242" y="108"/>
                </a:cxn>
                <a:cxn ang="0">
                  <a:pos x="266" y="96"/>
                </a:cxn>
                <a:cxn ang="0">
                  <a:pos x="266" y="108"/>
                </a:cxn>
                <a:cxn ang="0">
                  <a:pos x="266" y="108"/>
                </a:cxn>
                <a:cxn ang="0">
                  <a:pos x="266" y="121"/>
                </a:cxn>
                <a:cxn ang="0">
                  <a:pos x="242" y="133"/>
                </a:cxn>
                <a:cxn ang="0">
                  <a:pos x="242" y="133"/>
                </a:cxn>
                <a:cxn ang="0">
                  <a:pos x="230" y="145"/>
                </a:cxn>
                <a:cxn ang="0">
                  <a:pos x="217" y="145"/>
                </a:cxn>
                <a:cxn ang="0">
                  <a:pos x="193" y="157"/>
                </a:cxn>
                <a:cxn ang="0">
                  <a:pos x="169" y="157"/>
                </a:cxn>
                <a:cxn ang="0">
                  <a:pos x="157" y="157"/>
                </a:cxn>
                <a:cxn ang="0">
                  <a:pos x="133" y="157"/>
                </a:cxn>
                <a:cxn ang="0">
                  <a:pos x="97" y="205"/>
                </a:cxn>
                <a:cxn ang="0">
                  <a:pos x="97" y="241"/>
                </a:cxn>
                <a:cxn ang="0">
                  <a:pos x="97" y="229"/>
                </a:cxn>
                <a:cxn ang="0">
                  <a:pos x="60" y="229"/>
                </a:cxn>
                <a:cxn ang="0">
                  <a:pos x="60" y="205"/>
                </a:cxn>
                <a:cxn ang="0">
                  <a:pos x="48" y="193"/>
                </a:cxn>
                <a:cxn ang="0">
                  <a:pos x="60" y="157"/>
                </a:cxn>
                <a:cxn ang="0">
                  <a:pos x="48" y="145"/>
                </a:cxn>
                <a:cxn ang="0">
                  <a:pos x="24" y="157"/>
                </a:cxn>
                <a:cxn ang="0">
                  <a:pos x="24" y="157"/>
                </a:cxn>
                <a:cxn ang="0">
                  <a:pos x="24" y="145"/>
                </a:cxn>
                <a:cxn ang="0">
                  <a:pos x="24" y="133"/>
                </a:cxn>
                <a:cxn ang="0">
                  <a:pos x="12" y="121"/>
                </a:cxn>
                <a:cxn ang="0">
                  <a:pos x="12" y="108"/>
                </a:cxn>
                <a:cxn ang="0">
                  <a:pos x="12" y="108"/>
                </a:cxn>
                <a:cxn ang="0">
                  <a:pos x="0" y="84"/>
                </a:cxn>
                <a:cxn ang="0">
                  <a:pos x="0" y="84"/>
                </a:cxn>
                <a:cxn ang="0">
                  <a:pos x="0" y="72"/>
                </a:cxn>
                <a:cxn ang="0">
                  <a:pos x="0" y="60"/>
                </a:cxn>
                <a:cxn ang="0">
                  <a:pos x="24" y="72"/>
                </a:cxn>
                <a:cxn ang="0">
                  <a:pos x="0" y="48"/>
                </a:cxn>
                <a:cxn ang="0">
                  <a:pos x="0" y="24"/>
                </a:cxn>
                <a:cxn ang="0">
                  <a:pos x="0" y="12"/>
                </a:cxn>
                <a:cxn ang="0">
                  <a:pos x="12" y="0"/>
                </a:cxn>
                <a:cxn ang="0">
                  <a:pos x="24" y="36"/>
                </a:cxn>
                <a:cxn ang="0">
                  <a:pos x="36" y="84"/>
                </a:cxn>
                <a:cxn ang="0">
                  <a:pos x="36" y="72"/>
                </a:cxn>
                <a:cxn ang="0">
                  <a:pos x="36" y="24"/>
                </a:cxn>
              </a:cxnLst>
              <a:rect l="0" t="0" r="r" b="b"/>
              <a:pathLst>
                <a:path w="266" h="241">
                  <a:moveTo>
                    <a:pt x="48" y="12"/>
                  </a:moveTo>
                  <a:lnTo>
                    <a:pt x="36" y="12"/>
                  </a:lnTo>
                  <a:lnTo>
                    <a:pt x="36" y="12"/>
                  </a:lnTo>
                  <a:lnTo>
                    <a:pt x="36" y="12"/>
                  </a:lnTo>
                  <a:lnTo>
                    <a:pt x="36" y="24"/>
                  </a:lnTo>
                  <a:lnTo>
                    <a:pt x="36" y="24"/>
                  </a:lnTo>
                  <a:lnTo>
                    <a:pt x="36" y="24"/>
                  </a:lnTo>
                  <a:lnTo>
                    <a:pt x="36" y="24"/>
                  </a:lnTo>
                  <a:lnTo>
                    <a:pt x="36" y="24"/>
                  </a:lnTo>
                  <a:lnTo>
                    <a:pt x="36" y="36"/>
                  </a:lnTo>
                  <a:lnTo>
                    <a:pt x="36" y="48"/>
                  </a:lnTo>
                  <a:lnTo>
                    <a:pt x="36" y="48"/>
                  </a:lnTo>
                  <a:lnTo>
                    <a:pt x="36" y="48"/>
                  </a:lnTo>
                  <a:lnTo>
                    <a:pt x="36" y="48"/>
                  </a:lnTo>
                  <a:lnTo>
                    <a:pt x="36" y="60"/>
                  </a:lnTo>
                  <a:lnTo>
                    <a:pt x="36" y="72"/>
                  </a:lnTo>
                  <a:lnTo>
                    <a:pt x="48" y="72"/>
                  </a:lnTo>
                  <a:lnTo>
                    <a:pt x="48" y="84"/>
                  </a:lnTo>
                  <a:lnTo>
                    <a:pt x="48" y="84"/>
                  </a:lnTo>
                  <a:lnTo>
                    <a:pt x="48" y="84"/>
                  </a:lnTo>
                  <a:lnTo>
                    <a:pt x="48" y="96"/>
                  </a:lnTo>
                  <a:lnTo>
                    <a:pt x="48" y="96"/>
                  </a:lnTo>
                  <a:lnTo>
                    <a:pt x="48" y="108"/>
                  </a:lnTo>
                  <a:lnTo>
                    <a:pt x="48" y="121"/>
                  </a:lnTo>
                  <a:lnTo>
                    <a:pt x="48" y="121"/>
                  </a:lnTo>
                  <a:lnTo>
                    <a:pt x="48" y="121"/>
                  </a:lnTo>
                  <a:lnTo>
                    <a:pt x="60" y="133"/>
                  </a:lnTo>
                  <a:lnTo>
                    <a:pt x="60" y="133"/>
                  </a:lnTo>
                  <a:lnTo>
                    <a:pt x="60" y="145"/>
                  </a:lnTo>
                  <a:lnTo>
                    <a:pt x="73" y="145"/>
                  </a:lnTo>
                  <a:lnTo>
                    <a:pt x="73" y="145"/>
                  </a:lnTo>
                  <a:lnTo>
                    <a:pt x="73" y="145"/>
                  </a:lnTo>
                  <a:lnTo>
                    <a:pt x="85" y="145"/>
                  </a:lnTo>
                  <a:lnTo>
                    <a:pt x="85" y="145"/>
                  </a:lnTo>
                  <a:lnTo>
                    <a:pt x="85" y="145"/>
                  </a:lnTo>
                  <a:lnTo>
                    <a:pt x="85" y="145"/>
                  </a:lnTo>
                  <a:lnTo>
                    <a:pt x="97" y="133"/>
                  </a:lnTo>
                  <a:lnTo>
                    <a:pt x="97" y="133"/>
                  </a:lnTo>
                  <a:lnTo>
                    <a:pt x="97" y="133"/>
                  </a:lnTo>
                  <a:lnTo>
                    <a:pt x="97" y="133"/>
                  </a:lnTo>
                  <a:lnTo>
                    <a:pt x="97" y="133"/>
                  </a:lnTo>
                  <a:lnTo>
                    <a:pt x="97" y="133"/>
                  </a:lnTo>
                  <a:lnTo>
                    <a:pt x="97" y="133"/>
                  </a:lnTo>
                  <a:lnTo>
                    <a:pt x="109" y="133"/>
                  </a:lnTo>
                  <a:lnTo>
                    <a:pt x="109" y="133"/>
                  </a:lnTo>
                  <a:lnTo>
                    <a:pt x="109" y="133"/>
                  </a:lnTo>
                  <a:lnTo>
                    <a:pt x="109" y="133"/>
                  </a:lnTo>
                  <a:lnTo>
                    <a:pt x="121" y="121"/>
                  </a:lnTo>
                  <a:lnTo>
                    <a:pt x="121" y="121"/>
                  </a:lnTo>
                  <a:lnTo>
                    <a:pt x="133" y="121"/>
                  </a:lnTo>
                  <a:lnTo>
                    <a:pt x="133" y="121"/>
                  </a:lnTo>
                  <a:lnTo>
                    <a:pt x="145" y="121"/>
                  </a:lnTo>
                  <a:lnTo>
                    <a:pt x="157" y="121"/>
                  </a:lnTo>
                  <a:lnTo>
                    <a:pt x="157" y="108"/>
                  </a:lnTo>
                  <a:lnTo>
                    <a:pt x="169" y="108"/>
                  </a:lnTo>
                  <a:lnTo>
                    <a:pt x="169" y="108"/>
                  </a:lnTo>
                  <a:lnTo>
                    <a:pt x="181" y="108"/>
                  </a:lnTo>
                  <a:lnTo>
                    <a:pt x="181" y="108"/>
                  </a:lnTo>
                  <a:lnTo>
                    <a:pt x="181" y="108"/>
                  </a:lnTo>
                  <a:lnTo>
                    <a:pt x="181" y="108"/>
                  </a:lnTo>
                  <a:lnTo>
                    <a:pt x="193" y="108"/>
                  </a:lnTo>
                  <a:lnTo>
                    <a:pt x="193" y="108"/>
                  </a:lnTo>
                  <a:lnTo>
                    <a:pt x="193" y="108"/>
                  </a:lnTo>
                  <a:lnTo>
                    <a:pt x="193" y="108"/>
                  </a:lnTo>
                  <a:lnTo>
                    <a:pt x="205" y="96"/>
                  </a:lnTo>
                  <a:lnTo>
                    <a:pt x="205" y="96"/>
                  </a:lnTo>
                  <a:lnTo>
                    <a:pt x="205" y="96"/>
                  </a:lnTo>
                  <a:lnTo>
                    <a:pt x="205" y="96"/>
                  </a:lnTo>
                  <a:lnTo>
                    <a:pt x="217" y="84"/>
                  </a:lnTo>
                  <a:lnTo>
                    <a:pt x="217" y="84"/>
                  </a:lnTo>
                  <a:lnTo>
                    <a:pt x="217" y="84"/>
                  </a:lnTo>
                  <a:lnTo>
                    <a:pt x="217" y="84"/>
                  </a:lnTo>
                  <a:lnTo>
                    <a:pt x="217" y="84"/>
                  </a:lnTo>
                  <a:lnTo>
                    <a:pt x="217" y="84"/>
                  </a:lnTo>
                  <a:lnTo>
                    <a:pt x="217" y="96"/>
                  </a:lnTo>
                  <a:lnTo>
                    <a:pt x="217" y="96"/>
                  </a:lnTo>
                  <a:lnTo>
                    <a:pt x="217" y="96"/>
                  </a:lnTo>
                  <a:lnTo>
                    <a:pt x="217" y="96"/>
                  </a:lnTo>
                  <a:lnTo>
                    <a:pt x="217" y="96"/>
                  </a:lnTo>
                  <a:lnTo>
                    <a:pt x="230" y="84"/>
                  </a:lnTo>
                  <a:lnTo>
                    <a:pt x="230" y="84"/>
                  </a:lnTo>
                  <a:lnTo>
                    <a:pt x="230" y="84"/>
                  </a:lnTo>
                  <a:lnTo>
                    <a:pt x="242" y="72"/>
                  </a:lnTo>
                  <a:lnTo>
                    <a:pt x="242" y="72"/>
                  </a:lnTo>
                  <a:lnTo>
                    <a:pt x="242" y="84"/>
                  </a:lnTo>
                  <a:lnTo>
                    <a:pt x="242" y="84"/>
                  </a:lnTo>
                  <a:lnTo>
                    <a:pt x="230" y="84"/>
                  </a:lnTo>
                  <a:lnTo>
                    <a:pt x="230" y="96"/>
                  </a:lnTo>
                  <a:lnTo>
                    <a:pt x="230" y="96"/>
                  </a:lnTo>
                  <a:lnTo>
                    <a:pt x="230" y="96"/>
                  </a:lnTo>
                  <a:lnTo>
                    <a:pt x="242" y="84"/>
                  </a:lnTo>
                  <a:lnTo>
                    <a:pt x="242" y="84"/>
                  </a:lnTo>
                  <a:lnTo>
                    <a:pt x="242" y="72"/>
                  </a:lnTo>
                  <a:lnTo>
                    <a:pt x="254" y="72"/>
                  </a:lnTo>
                  <a:lnTo>
                    <a:pt x="254" y="72"/>
                  </a:lnTo>
                  <a:lnTo>
                    <a:pt x="254" y="60"/>
                  </a:lnTo>
                  <a:lnTo>
                    <a:pt x="266" y="60"/>
                  </a:lnTo>
                  <a:lnTo>
                    <a:pt x="266" y="60"/>
                  </a:lnTo>
                  <a:lnTo>
                    <a:pt x="266" y="60"/>
                  </a:lnTo>
                  <a:lnTo>
                    <a:pt x="254" y="72"/>
                  </a:lnTo>
                  <a:lnTo>
                    <a:pt x="254" y="72"/>
                  </a:lnTo>
                  <a:lnTo>
                    <a:pt x="254" y="72"/>
                  </a:lnTo>
                  <a:lnTo>
                    <a:pt x="254" y="72"/>
                  </a:lnTo>
                  <a:lnTo>
                    <a:pt x="254" y="72"/>
                  </a:lnTo>
                  <a:lnTo>
                    <a:pt x="254" y="84"/>
                  </a:lnTo>
                  <a:lnTo>
                    <a:pt x="254" y="84"/>
                  </a:lnTo>
                  <a:lnTo>
                    <a:pt x="254" y="84"/>
                  </a:lnTo>
                  <a:lnTo>
                    <a:pt x="254" y="84"/>
                  </a:lnTo>
                  <a:lnTo>
                    <a:pt x="242" y="96"/>
                  </a:lnTo>
                  <a:lnTo>
                    <a:pt x="242" y="96"/>
                  </a:lnTo>
                  <a:lnTo>
                    <a:pt x="242" y="96"/>
                  </a:lnTo>
                  <a:lnTo>
                    <a:pt x="242" y="96"/>
                  </a:lnTo>
                  <a:lnTo>
                    <a:pt x="230" y="108"/>
                  </a:lnTo>
                  <a:lnTo>
                    <a:pt x="242" y="96"/>
                  </a:lnTo>
                  <a:lnTo>
                    <a:pt x="242" y="96"/>
                  </a:lnTo>
                  <a:lnTo>
                    <a:pt x="254" y="96"/>
                  </a:lnTo>
                  <a:lnTo>
                    <a:pt x="254" y="96"/>
                  </a:lnTo>
                  <a:lnTo>
                    <a:pt x="266" y="84"/>
                  </a:lnTo>
                  <a:lnTo>
                    <a:pt x="266" y="84"/>
                  </a:lnTo>
                  <a:lnTo>
                    <a:pt x="266" y="84"/>
                  </a:lnTo>
                  <a:lnTo>
                    <a:pt x="266" y="84"/>
                  </a:lnTo>
                  <a:lnTo>
                    <a:pt x="266" y="84"/>
                  </a:lnTo>
                  <a:lnTo>
                    <a:pt x="266" y="96"/>
                  </a:lnTo>
                  <a:lnTo>
                    <a:pt x="254" y="96"/>
                  </a:lnTo>
                  <a:lnTo>
                    <a:pt x="254" y="108"/>
                  </a:lnTo>
                  <a:lnTo>
                    <a:pt x="242" y="108"/>
                  </a:lnTo>
                  <a:lnTo>
                    <a:pt x="254" y="108"/>
                  </a:lnTo>
                  <a:lnTo>
                    <a:pt x="254" y="108"/>
                  </a:lnTo>
                  <a:lnTo>
                    <a:pt x="254" y="108"/>
                  </a:lnTo>
                  <a:lnTo>
                    <a:pt x="266" y="96"/>
                  </a:lnTo>
                  <a:lnTo>
                    <a:pt x="266" y="96"/>
                  </a:lnTo>
                  <a:lnTo>
                    <a:pt x="266" y="96"/>
                  </a:lnTo>
                  <a:lnTo>
                    <a:pt x="266" y="96"/>
                  </a:lnTo>
                  <a:lnTo>
                    <a:pt x="266" y="108"/>
                  </a:lnTo>
                  <a:lnTo>
                    <a:pt x="266" y="108"/>
                  </a:lnTo>
                  <a:lnTo>
                    <a:pt x="266" y="108"/>
                  </a:lnTo>
                  <a:lnTo>
                    <a:pt x="266" y="108"/>
                  </a:lnTo>
                  <a:lnTo>
                    <a:pt x="266" y="108"/>
                  </a:lnTo>
                  <a:lnTo>
                    <a:pt x="266" y="108"/>
                  </a:lnTo>
                  <a:lnTo>
                    <a:pt x="266" y="108"/>
                  </a:lnTo>
                  <a:lnTo>
                    <a:pt x="266" y="108"/>
                  </a:lnTo>
                  <a:lnTo>
                    <a:pt x="254" y="121"/>
                  </a:lnTo>
                  <a:lnTo>
                    <a:pt x="254" y="121"/>
                  </a:lnTo>
                  <a:lnTo>
                    <a:pt x="254" y="121"/>
                  </a:lnTo>
                  <a:lnTo>
                    <a:pt x="266" y="121"/>
                  </a:lnTo>
                  <a:lnTo>
                    <a:pt x="266" y="121"/>
                  </a:lnTo>
                  <a:lnTo>
                    <a:pt x="266" y="108"/>
                  </a:lnTo>
                  <a:lnTo>
                    <a:pt x="266" y="108"/>
                  </a:lnTo>
                  <a:lnTo>
                    <a:pt x="266" y="121"/>
                  </a:lnTo>
                  <a:lnTo>
                    <a:pt x="266" y="121"/>
                  </a:lnTo>
                  <a:lnTo>
                    <a:pt x="266" y="121"/>
                  </a:lnTo>
                  <a:lnTo>
                    <a:pt x="266" y="121"/>
                  </a:lnTo>
                  <a:lnTo>
                    <a:pt x="266" y="121"/>
                  </a:lnTo>
                  <a:lnTo>
                    <a:pt x="266" y="121"/>
                  </a:lnTo>
                  <a:lnTo>
                    <a:pt x="254" y="121"/>
                  </a:lnTo>
                  <a:lnTo>
                    <a:pt x="254" y="133"/>
                  </a:lnTo>
                  <a:lnTo>
                    <a:pt x="254" y="133"/>
                  </a:lnTo>
                  <a:lnTo>
                    <a:pt x="254" y="133"/>
                  </a:lnTo>
                  <a:lnTo>
                    <a:pt x="242" y="133"/>
                  </a:lnTo>
                  <a:lnTo>
                    <a:pt x="242" y="133"/>
                  </a:lnTo>
                  <a:lnTo>
                    <a:pt x="242" y="133"/>
                  </a:lnTo>
                  <a:lnTo>
                    <a:pt x="242" y="133"/>
                  </a:lnTo>
                  <a:lnTo>
                    <a:pt x="242" y="133"/>
                  </a:lnTo>
                  <a:lnTo>
                    <a:pt x="242" y="133"/>
                  </a:lnTo>
                  <a:lnTo>
                    <a:pt x="242" y="133"/>
                  </a:lnTo>
                  <a:lnTo>
                    <a:pt x="242" y="133"/>
                  </a:lnTo>
                  <a:lnTo>
                    <a:pt x="242" y="133"/>
                  </a:lnTo>
                  <a:lnTo>
                    <a:pt x="242" y="133"/>
                  </a:lnTo>
                  <a:lnTo>
                    <a:pt x="242" y="145"/>
                  </a:lnTo>
                  <a:lnTo>
                    <a:pt x="242" y="145"/>
                  </a:lnTo>
                  <a:lnTo>
                    <a:pt x="242" y="145"/>
                  </a:lnTo>
                  <a:lnTo>
                    <a:pt x="230" y="145"/>
                  </a:lnTo>
                  <a:lnTo>
                    <a:pt x="230" y="145"/>
                  </a:lnTo>
                  <a:lnTo>
                    <a:pt x="217" y="145"/>
                  </a:lnTo>
                  <a:lnTo>
                    <a:pt x="230" y="145"/>
                  </a:lnTo>
                  <a:lnTo>
                    <a:pt x="230" y="145"/>
                  </a:lnTo>
                  <a:lnTo>
                    <a:pt x="230" y="145"/>
                  </a:lnTo>
                  <a:lnTo>
                    <a:pt x="230" y="145"/>
                  </a:lnTo>
                  <a:lnTo>
                    <a:pt x="230" y="145"/>
                  </a:lnTo>
                  <a:lnTo>
                    <a:pt x="230" y="145"/>
                  </a:lnTo>
                  <a:lnTo>
                    <a:pt x="230" y="145"/>
                  </a:lnTo>
                  <a:lnTo>
                    <a:pt x="217" y="145"/>
                  </a:lnTo>
                  <a:lnTo>
                    <a:pt x="217" y="145"/>
                  </a:lnTo>
                  <a:lnTo>
                    <a:pt x="217" y="145"/>
                  </a:lnTo>
                  <a:lnTo>
                    <a:pt x="205" y="145"/>
                  </a:lnTo>
                  <a:lnTo>
                    <a:pt x="193" y="145"/>
                  </a:lnTo>
                  <a:lnTo>
                    <a:pt x="193" y="145"/>
                  </a:lnTo>
                  <a:lnTo>
                    <a:pt x="193" y="157"/>
                  </a:lnTo>
                  <a:lnTo>
                    <a:pt x="193" y="157"/>
                  </a:lnTo>
                  <a:lnTo>
                    <a:pt x="181" y="157"/>
                  </a:lnTo>
                  <a:lnTo>
                    <a:pt x="181" y="157"/>
                  </a:lnTo>
                  <a:lnTo>
                    <a:pt x="181" y="157"/>
                  </a:lnTo>
                  <a:lnTo>
                    <a:pt x="181" y="157"/>
                  </a:lnTo>
                  <a:lnTo>
                    <a:pt x="181" y="157"/>
                  </a:lnTo>
                  <a:lnTo>
                    <a:pt x="169" y="157"/>
                  </a:lnTo>
                  <a:lnTo>
                    <a:pt x="169" y="157"/>
                  </a:lnTo>
                  <a:lnTo>
                    <a:pt x="169" y="157"/>
                  </a:lnTo>
                  <a:lnTo>
                    <a:pt x="169" y="157"/>
                  </a:lnTo>
                  <a:lnTo>
                    <a:pt x="169" y="157"/>
                  </a:lnTo>
                  <a:lnTo>
                    <a:pt x="157" y="157"/>
                  </a:lnTo>
                  <a:lnTo>
                    <a:pt x="157" y="157"/>
                  </a:lnTo>
                  <a:lnTo>
                    <a:pt x="157" y="157"/>
                  </a:lnTo>
                  <a:lnTo>
                    <a:pt x="157" y="157"/>
                  </a:lnTo>
                  <a:lnTo>
                    <a:pt x="157" y="157"/>
                  </a:lnTo>
                  <a:lnTo>
                    <a:pt x="145" y="157"/>
                  </a:lnTo>
                  <a:lnTo>
                    <a:pt x="145" y="157"/>
                  </a:lnTo>
                  <a:lnTo>
                    <a:pt x="145" y="157"/>
                  </a:lnTo>
                  <a:lnTo>
                    <a:pt x="133" y="157"/>
                  </a:lnTo>
                  <a:lnTo>
                    <a:pt x="133" y="169"/>
                  </a:lnTo>
                  <a:lnTo>
                    <a:pt x="133" y="157"/>
                  </a:lnTo>
                  <a:lnTo>
                    <a:pt x="121" y="169"/>
                  </a:lnTo>
                  <a:lnTo>
                    <a:pt x="121" y="169"/>
                  </a:lnTo>
                  <a:lnTo>
                    <a:pt x="121" y="169"/>
                  </a:lnTo>
                  <a:lnTo>
                    <a:pt x="121" y="169"/>
                  </a:lnTo>
                  <a:lnTo>
                    <a:pt x="109" y="169"/>
                  </a:lnTo>
                  <a:lnTo>
                    <a:pt x="97" y="205"/>
                  </a:lnTo>
                  <a:lnTo>
                    <a:pt x="97" y="205"/>
                  </a:lnTo>
                  <a:lnTo>
                    <a:pt x="97" y="205"/>
                  </a:lnTo>
                  <a:lnTo>
                    <a:pt x="97" y="217"/>
                  </a:lnTo>
                  <a:lnTo>
                    <a:pt x="97" y="217"/>
                  </a:lnTo>
                  <a:lnTo>
                    <a:pt x="97" y="229"/>
                  </a:lnTo>
                  <a:lnTo>
                    <a:pt x="97" y="241"/>
                  </a:lnTo>
                  <a:lnTo>
                    <a:pt x="97" y="241"/>
                  </a:lnTo>
                  <a:lnTo>
                    <a:pt x="97" y="241"/>
                  </a:lnTo>
                  <a:lnTo>
                    <a:pt x="97" y="241"/>
                  </a:lnTo>
                  <a:lnTo>
                    <a:pt x="97" y="241"/>
                  </a:lnTo>
                  <a:lnTo>
                    <a:pt x="97" y="241"/>
                  </a:lnTo>
                  <a:lnTo>
                    <a:pt x="97" y="229"/>
                  </a:lnTo>
                  <a:lnTo>
                    <a:pt x="97" y="229"/>
                  </a:lnTo>
                  <a:lnTo>
                    <a:pt x="97" y="229"/>
                  </a:lnTo>
                  <a:lnTo>
                    <a:pt x="97" y="229"/>
                  </a:lnTo>
                  <a:lnTo>
                    <a:pt x="85" y="229"/>
                  </a:lnTo>
                  <a:lnTo>
                    <a:pt x="85" y="217"/>
                  </a:lnTo>
                  <a:lnTo>
                    <a:pt x="73" y="217"/>
                  </a:lnTo>
                  <a:lnTo>
                    <a:pt x="73" y="229"/>
                  </a:lnTo>
                  <a:lnTo>
                    <a:pt x="73" y="229"/>
                  </a:lnTo>
                  <a:lnTo>
                    <a:pt x="60" y="229"/>
                  </a:lnTo>
                  <a:lnTo>
                    <a:pt x="60" y="229"/>
                  </a:lnTo>
                  <a:lnTo>
                    <a:pt x="60" y="217"/>
                  </a:lnTo>
                  <a:lnTo>
                    <a:pt x="60" y="217"/>
                  </a:lnTo>
                  <a:lnTo>
                    <a:pt x="60" y="217"/>
                  </a:lnTo>
                  <a:lnTo>
                    <a:pt x="60" y="217"/>
                  </a:lnTo>
                  <a:lnTo>
                    <a:pt x="60" y="205"/>
                  </a:lnTo>
                  <a:lnTo>
                    <a:pt x="60" y="205"/>
                  </a:lnTo>
                  <a:lnTo>
                    <a:pt x="60" y="205"/>
                  </a:lnTo>
                  <a:lnTo>
                    <a:pt x="60" y="205"/>
                  </a:lnTo>
                  <a:lnTo>
                    <a:pt x="60" y="193"/>
                  </a:lnTo>
                  <a:lnTo>
                    <a:pt x="48" y="205"/>
                  </a:lnTo>
                  <a:lnTo>
                    <a:pt x="48" y="205"/>
                  </a:lnTo>
                  <a:lnTo>
                    <a:pt x="48" y="193"/>
                  </a:lnTo>
                  <a:lnTo>
                    <a:pt x="48" y="193"/>
                  </a:lnTo>
                  <a:lnTo>
                    <a:pt x="48" y="193"/>
                  </a:lnTo>
                  <a:lnTo>
                    <a:pt x="48" y="193"/>
                  </a:lnTo>
                  <a:lnTo>
                    <a:pt x="48" y="181"/>
                  </a:lnTo>
                  <a:lnTo>
                    <a:pt x="60" y="181"/>
                  </a:lnTo>
                  <a:lnTo>
                    <a:pt x="60" y="169"/>
                  </a:lnTo>
                  <a:lnTo>
                    <a:pt x="60" y="169"/>
                  </a:lnTo>
                  <a:lnTo>
                    <a:pt x="60" y="169"/>
                  </a:lnTo>
                  <a:lnTo>
                    <a:pt x="60" y="157"/>
                  </a:lnTo>
                  <a:lnTo>
                    <a:pt x="60" y="157"/>
                  </a:lnTo>
                  <a:lnTo>
                    <a:pt x="60" y="157"/>
                  </a:lnTo>
                  <a:lnTo>
                    <a:pt x="60" y="157"/>
                  </a:lnTo>
                  <a:lnTo>
                    <a:pt x="60" y="157"/>
                  </a:lnTo>
                  <a:lnTo>
                    <a:pt x="60" y="157"/>
                  </a:lnTo>
                  <a:lnTo>
                    <a:pt x="48" y="145"/>
                  </a:lnTo>
                  <a:lnTo>
                    <a:pt x="48" y="145"/>
                  </a:lnTo>
                  <a:lnTo>
                    <a:pt x="48" y="145"/>
                  </a:lnTo>
                  <a:lnTo>
                    <a:pt x="48" y="157"/>
                  </a:lnTo>
                  <a:lnTo>
                    <a:pt x="48" y="169"/>
                  </a:lnTo>
                  <a:lnTo>
                    <a:pt x="48" y="169"/>
                  </a:lnTo>
                  <a:lnTo>
                    <a:pt x="36" y="157"/>
                  </a:lnTo>
                  <a:lnTo>
                    <a:pt x="36" y="157"/>
                  </a:lnTo>
                  <a:lnTo>
                    <a:pt x="24" y="157"/>
                  </a:lnTo>
                  <a:lnTo>
                    <a:pt x="24" y="157"/>
                  </a:lnTo>
                  <a:lnTo>
                    <a:pt x="24" y="157"/>
                  </a:lnTo>
                  <a:lnTo>
                    <a:pt x="24" y="157"/>
                  </a:lnTo>
                  <a:lnTo>
                    <a:pt x="36" y="157"/>
                  </a:lnTo>
                  <a:lnTo>
                    <a:pt x="36" y="157"/>
                  </a:lnTo>
                  <a:lnTo>
                    <a:pt x="24" y="157"/>
                  </a:lnTo>
                  <a:lnTo>
                    <a:pt x="24" y="157"/>
                  </a:lnTo>
                  <a:lnTo>
                    <a:pt x="24" y="157"/>
                  </a:lnTo>
                  <a:lnTo>
                    <a:pt x="24" y="157"/>
                  </a:lnTo>
                  <a:lnTo>
                    <a:pt x="24" y="145"/>
                  </a:lnTo>
                  <a:lnTo>
                    <a:pt x="24" y="145"/>
                  </a:lnTo>
                  <a:lnTo>
                    <a:pt x="24" y="145"/>
                  </a:lnTo>
                  <a:lnTo>
                    <a:pt x="24" y="145"/>
                  </a:lnTo>
                  <a:lnTo>
                    <a:pt x="24" y="145"/>
                  </a:lnTo>
                  <a:lnTo>
                    <a:pt x="24" y="145"/>
                  </a:lnTo>
                  <a:lnTo>
                    <a:pt x="36" y="145"/>
                  </a:lnTo>
                  <a:lnTo>
                    <a:pt x="36" y="145"/>
                  </a:lnTo>
                  <a:lnTo>
                    <a:pt x="36" y="145"/>
                  </a:lnTo>
                  <a:lnTo>
                    <a:pt x="36" y="145"/>
                  </a:lnTo>
                  <a:lnTo>
                    <a:pt x="36" y="145"/>
                  </a:lnTo>
                  <a:lnTo>
                    <a:pt x="24" y="133"/>
                  </a:lnTo>
                  <a:lnTo>
                    <a:pt x="24" y="133"/>
                  </a:lnTo>
                  <a:lnTo>
                    <a:pt x="12" y="121"/>
                  </a:lnTo>
                  <a:lnTo>
                    <a:pt x="12" y="121"/>
                  </a:lnTo>
                  <a:lnTo>
                    <a:pt x="12" y="121"/>
                  </a:lnTo>
                  <a:lnTo>
                    <a:pt x="12" y="121"/>
                  </a:lnTo>
                  <a:lnTo>
                    <a:pt x="12" y="121"/>
                  </a:lnTo>
                  <a:lnTo>
                    <a:pt x="12" y="121"/>
                  </a:lnTo>
                  <a:lnTo>
                    <a:pt x="12" y="121"/>
                  </a:lnTo>
                  <a:lnTo>
                    <a:pt x="12" y="121"/>
                  </a:lnTo>
                  <a:lnTo>
                    <a:pt x="12" y="121"/>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96"/>
                  </a:lnTo>
                  <a:lnTo>
                    <a:pt x="12" y="96"/>
                  </a:lnTo>
                  <a:lnTo>
                    <a:pt x="0" y="96"/>
                  </a:lnTo>
                  <a:lnTo>
                    <a:pt x="0" y="96"/>
                  </a:lnTo>
                  <a:lnTo>
                    <a:pt x="0" y="84"/>
                  </a:lnTo>
                  <a:lnTo>
                    <a:pt x="0" y="84"/>
                  </a:lnTo>
                  <a:lnTo>
                    <a:pt x="0" y="84"/>
                  </a:lnTo>
                  <a:lnTo>
                    <a:pt x="12" y="84"/>
                  </a:lnTo>
                  <a:lnTo>
                    <a:pt x="12" y="96"/>
                  </a:lnTo>
                  <a:lnTo>
                    <a:pt x="12" y="84"/>
                  </a:lnTo>
                  <a:lnTo>
                    <a:pt x="0" y="84"/>
                  </a:lnTo>
                  <a:lnTo>
                    <a:pt x="0" y="84"/>
                  </a:lnTo>
                  <a:lnTo>
                    <a:pt x="0" y="84"/>
                  </a:lnTo>
                  <a:lnTo>
                    <a:pt x="0" y="84"/>
                  </a:lnTo>
                  <a:lnTo>
                    <a:pt x="0" y="84"/>
                  </a:lnTo>
                  <a:lnTo>
                    <a:pt x="0" y="84"/>
                  </a:lnTo>
                  <a:lnTo>
                    <a:pt x="12" y="84"/>
                  </a:lnTo>
                  <a:lnTo>
                    <a:pt x="12" y="84"/>
                  </a:lnTo>
                  <a:lnTo>
                    <a:pt x="0" y="72"/>
                  </a:lnTo>
                  <a:lnTo>
                    <a:pt x="0" y="72"/>
                  </a:lnTo>
                  <a:lnTo>
                    <a:pt x="0" y="60"/>
                  </a:lnTo>
                  <a:lnTo>
                    <a:pt x="0" y="60"/>
                  </a:lnTo>
                  <a:lnTo>
                    <a:pt x="0" y="60"/>
                  </a:lnTo>
                  <a:lnTo>
                    <a:pt x="0" y="60"/>
                  </a:lnTo>
                  <a:lnTo>
                    <a:pt x="0" y="60"/>
                  </a:lnTo>
                  <a:lnTo>
                    <a:pt x="0" y="60"/>
                  </a:lnTo>
                  <a:lnTo>
                    <a:pt x="0" y="60"/>
                  </a:lnTo>
                  <a:lnTo>
                    <a:pt x="0" y="60"/>
                  </a:lnTo>
                  <a:lnTo>
                    <a:pt x="12" y="60"/>
                  </a:lnTo>
                  <a:lnTo>
                    <a:pt x="12" y="72"/>
                  </a:lnTo>
                  <a:lnTo>
                    <a:pt x="12" y="72"/>
                  </a:lnTo>
                  <a:lnTo>
                    <a:pt x="12" y="72"/>
                  </a:lnTo>
                  <a:lnTo>
                    <a:pt x="24" y="72"/>
                  </a:lnTo>
                  <a:lnTo>
                    <a:pt x="24" y="72"/>
                  </a:lnTo>
                  <a:lnTo>
                    <a:pt x="24" y="72"/>
                  </a:lnTo>
                  <a:lnTo>
                    <a:pt x="24" y="72"/>
                  </a:lnTo>
                  <a:lnTo>
                    <a:pt x="12" y="60"/>
                  </a:lnTo>
                  <a:lnTo>
                    <a:pt x="12" y="60"/>
                  </a:lnTo>
                  <a:lnTo>
                    <a:pt x="0" y="60"/>
                  </a:lnTo>
                  <a:lnTo>
                    <a:pt x="0" y="48"/>
                  </a:lnTo>
                  <a:lnTo>
                    <a:pt x="0" y="48"/>
                  </a:lnTo>
                  <a:lnTo>
                    <a:pt x="0" y="48"/>
                  </a:lnTo>
                  <a:lnTo>
                    <a:pt x="12" y="48"/>
                  </a:lnTo>
                  <a:lnTo>
                    <a:pt x="12" y="48"/>
                  </a:lnTo>
                  <a:lnTo>
                    <a:pt x="12" y="48"/>
                  </a:lnTo>
                  <a:lnTo>
                    <a:pt x="12" y="36"/>
                  </a:lnTo>
                  <a:lnTo>
                    <a:pt x="0" y="24"/>
                  </a:lnTo>
                  <a:lnTo>
                    <a:pt x="12" y="36"/>
                  </a:lnTo>
                  <a:lnTo>
                    <a:pt x="12" y="36"/>
                  </a:lnTo>
                  <a:lnTo>
                    <a:pt x="12" y="48"/>
                  </a:lnTo>
                  <a:lnTo>
                    <a:pt x="12" y="36"/>
                  </a:lnTo>
                  <a:lnTo>
                    <a:pt x="12" y="24"/>
                  </a:lnTo>
                  <a:lnTo>
                    <a:pt x="0" y="12"/>
                  </a:lnTo>
                  <a:lnTo>
                    <a:pt x="0" y="12"/>
                  </a:lnTo>
                  <a:lnTo>
                    <a:pt x="0" y="12"/>
                  </a:lnTo>
                  <a:lnTo>
                    <a:pt x="12" y="12"/>
                  </a:lnTo>
                  <a:lnTo>
                    <a:pt x="12" y="24"/>
                  </a:lnTo>
                  <a:lnTo>
                    <a:pt x="12" y="24"/>
                  </a:lnTo>
                  <a:lnTo>
                    <a:pt x="12" y="12"/>
                  </a:lnTo>
                  <a:lnTo>
                    <a:pt x="12" y="12"/>
                  </a:lnTo>
                  <a:lnTo>
                    <a:pt x="12" y="0"/>
                  </a:lnTo>
                  <a:lnTo>
                    <a:pt x="12" y="0"/>
                  </a:lnTo>
                  <a:lnTo>
                    <a:pt x="12" y="0"/>
                  </a:lnTo>
                  <a:lnTo>
                    <a:pt x="12" y="0"/>
                  </a:lnTo>
                  <a:lnTo>
                    <a:pt x="12" y="12"/>
                  </a:lnTo>
                  <a:lnTo>
                    <a:pt x="12" y="12"/>
                  </a:lnTo>
                  <a:lnTo>
                    <a:pt x="24" y="24"/>
                  </a:lnTo>
                  <a:lnTo>
                    <a:pt x="24" y="36"/>
                  </a:lnTo>
                  <a:lnTo>
                    <a:pt x="24" y="36"/>
                  </a:lnTo>
                  <a:lnTo>
                    <a:pt x="36" y="48"/>
                  </a:lnTo>
                  <a:lnTo>
                    <a:pt x="36" y="48"/>
                  </a:lnTo>
                  <a:lnTo>
                    <a:pt x="36" y="60"/>
                  </a:lnTo>
                  <a:lnTo>
                    <a:pt x="36" y="72"/>
                  </a:lnTo>
                  <a:lnTo>
                    <a:pt x="36" y="72"/>
                  </a:lnTo>
                  <a:lnTo>
                    <a:pt x="36" y="84"/>
                  </a:lnTo>
                  <a:lnTo>
                    <a:pt x="36" y="84"/>
                  </a:lnTo>
                  <a:lnTo>
                    <a:pt x="36" y="96"/>
                  </a:lnTo>
                  <a:lnTo>
                    <a:pt x="36" y="84"/>
                  </a:lnTo>
                  <a:lnTo>
                    <a:pt x="36" y="84"/>
                  </a:lnTo>
                  <a:lnTo>
                    <a:pt x="36" y="84"/>
                  </a:lnTo>
                  <a:lnTo>
                    <a:pt x="36" y="84"/>
                  </a:lnTo>
                  <a:lnTo>
                    <a:pt x="36" y="72"/>
                  </a:lnTo>
                  <a:lnTo>
                    <a:pt x="36" y="72"/>
                  </a:lnTo>
                  <a:lnTo>
                    <a:pt x="36" y="60"/>
                  </a:lnTo>
                  <a:lnTo>
                    <a:pt x="36" y="48"/>
                  </a:lnTo>
                  <a:lnTo>
                    <a:pt x="36" y="48"/>
                  </a:lnTo>
                  <a:lnTo>
                    <a:pt x="36" y="36"/>
                  </a:lnTo>
                  <a:lnTo>
                    <a:pt x="36" y="24"/>
                  </a:lnTo>
                  <a:lnTo>
                    <a:pt x="36" y="24"/>
                  </a:lnTo>
                  <a:lnTo>
                    <a:pt x="36" y="12"/>
                  </a:lnTo>
                  <a:lnTo>
                    <a:pt x="36" y="12"/>
                  </a:lnTo>
                  <a:lnTo>
                    <a:pt x="36" y="12"/>
                  </a:lnTo>
                  <a:lnTo>
                    <a:pt x="36" y="12"/>
                  </a:lnTo>
                  <a:lnTo>
                    <a:pt x="36" y="12"/>
                  </a:lnTo>
                  <a:lnTo>
                    <a:pt x="4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7" name="Freeform 149">
              <a:extLst>
                <a:ext uri="{FF2B5EF4-FFF2-40B4-BE49-F238E27FC236}">
                  <a16:creationId xmlns:a16="http://schemas.microsoft.com/office/drawing/2014/main" id="{A5B80EA5-42C4-A447-833E-00ACD4E82354}"/>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8" name="Freeform 150">
              <a:extLst>
                <a:ext uri="{FF2B5EF4-FFF2-40B4-BE49-F238E27FC236}">
                  <a16:creationId xmlns:a16="http://schemas.microsoft.com/office/drawing/2014/main" id="{96C07170-FF3A-2D4B-9295-ACE903AD6EAA}"/>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9" name="Freeform 151">
              <a:extLst>
                <a:ext uri="{FF2B5EF4-FFF2-40B4-BE49-F238E27FC236}">
                  <a16:creationId xmlns:a16="http://schemas.microsoft.com/office/drawing/2014/main" id="{7C352841-F1DB-B544-8FFD-0058D2EE2044}"/>
                </a:ext>
              </a:extLst>
            </p:cNvPr>
            <p:cNvSpPr>
              <a:spLocks/>
            </p:cNvSpPr>
            <p:nvPr/>
          </p:nvSpPr>
          <p:spPr bwMode="auto">
            <a:xfrm>
              <a:off x="3134090" y="1495624"/>
              <a:ext cx="32268" cy="13147"/>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0" y="12"/>
                </a:cxn>
                <a:cxn ang="0">
                  <a:pos x="0" y="12"/>
                </a:cxn>
                <a:cxn ang="0">
                  <a:pos x="0" y="0"/>
                </a:cxn>
              </a:cxnLst>
              <a:rect l="0" t="0" r="r" b="b"/>
              <a:pathLst>
                <a:path h="12">
                  <a:moveTo>
                    <a:pt x="0" y="0"/>
                  </a:moveTo>
                  <a:lnTo>
                    <a:pt x="0" y="0"/>
                  </a:lnTo>
                  <a:lnTo>
                    <a:pt x="0" y="0"/>
                  </a:lnTo>
                  <a:lnTo>
                    <a:pt x="0" y="12"/>
                  </a:lnTo>
                  <a:lnTo>
                    <a:pt x="0" y="12"/>
                  </a:lnTo>
                  <a:lnTo>
                    <a:pt x="0" y="12"/>
                  </a:lnTo>
                  <a:lnTo>
                    <a:pt x="0" y="12"/>
                  </a:lnTo>
                  <a:lnTo>
                    <a:pt x="0" y="12"/>
                  </a:lnTo>
                  <a:lnTo>
                    <a:pt x="0"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0" name="Oval 152">
              <a:extLst>
                <a:ext uri="{FF2B5EF4-FFF2-40B4-BE49-F238E27FC236}">
                  <a16:creationId xmlns:a16="http://schemas.microsoft.com/office/drawing/2014/main" id="{0E4E3310-1084-814C-8D90-9CD0E5269635}"/>
                </a:ext>
              </a:extLst>
            </p:cNvPr>
            <p:cNvSpPr>
              <a:spLocks noChangeArrowheads="1"/>
            </p:cNvSpPr>
            <p:nvPr/>
          </p:nvSpPr>
          <p:spPr bwMode="auto">
            <a:xfrm>
              <a:off x="3134090" y="1508771"/>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1" name="Freeform 153">
              <a:extLst>
                <a:ext uri="{FF2B5EF4-FFF2-40B4-BE49-F238E27FC236}">
                  <a16:creationId xmlns:a16="http://schemas.microsoft.com/office/drawing/2014/main" id="{EC9215D9-537C-514D-9A10-412F101CC2BA}"/>
                </a:ext>
              </a:extLst>
            </p:cNvPr>
            <p:cNvSpPr>
              <a:spLocks/>
            </p:cNvSpPr>
            <p:nvPr/>
          </p:nvSpPr>
          <p:spPr bwMode="auto">
            <a:xfrm>
              <a:off x="3132921" y="1508718"/>
              <a:ext cx="32268" cy="13146"/>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12" y="12"/>
                </a:cxn>
                <a:cxn ang="0">
                  <a:pos x="12" y="12"/>
                </a:cxn>
                <a:cxn ang="0">
                  <a:pos x="12" y="0"/>
                </a:cxn>
                <a:cxn ang="0">
                  <a:pos x="0" y="0"/>
                </a:cxn>
                <a:cxn ang="0">
                  <a:pos x="0" y="0"/>
                </a:cxn>
              </a:cxnLst>
              <a:rect l="0" t="0" r="r" b="b"/>
              <a:pathLst>
                <a:path w="12" h="12">
                  <a:moveTo>
                    <a:pt x="0" y="0"/>
                  </a:moveTo>
                  <a:lnTo>
                    <a:pt x="0" y="0"/>
                  </a:lnTo>
                  <a:lnTo>
                    <a:pt x="0" y="0"/>
                  </a:lnTo>
                  <a:lnTo>
                    <a:pt x="0" y="12"/>
                  </a:lnTo>
                  <a:lnTo>
                    <a:pt x="0" y="12"/>
                  </a:lnTo>
                  <a:lnTo>
                    <a:pt x="0" y="12"/>
                  </a:lnTo>
                  <a:lnTo>
                    <a:pt x="0" y="12"/>
                  </a:lnTo>
                  <a:lnTo>
                    <a:pt x="0" y="12"/>
                  </a:lnTo>
                  <a:lnTo>
                    <a:pt x="0" y="12"/>
                  </a:lnTo>
                  <a:lnTo>
                    <a:pt x="0"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2" name="Freeform 154">
              <a:extLst>
                <a:ext uri="{FF2B5EF4-FFF2-40B4-BE49-F238E27FC236}">
                  <a16:creationId xmlns:a16="http://schemas.microsoft.com/office/drawing/2014/main" id="{3AC5FC71-957F-5B4E-AAA6-00BFB8A3697C}"/>
                </a:ext>
              </a:extLst>
            </p:cNvPr>
            <p:cNvSpPr>
              <a:spLocks/>
            </p:cNvSpPr>
            <p:nvPr/>
          </p:nvSpPr>
          <p:spPr bwMode="auto">
            <a:xfrm>
              <a:off x="3105408" y="1521864"/>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3" name="Freeform 155">
              <a:extLst>
                <a:ext uri="{FF2B5EF4-FFF2-40B4-BE49-F238E27FC236}">
                  <a16:creationId xmlns:a16="http://schemas.microsoft.com/office/drawing/2014/main" id="{C5506ED5-D532-6748-8784-EB7D143FF5F1}"/>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4" name="Freeform 156">
              <a:extLst>
                <a:ext uri="{FF2B5EF4-FFF2-40B4-BE49-F238E27FC236}">
                  <a16:creationId xmlns:a16="http://schemas.microsoft.com/office/drawing/2014/main" id="{62DA2D39-31BF-C443-966C-386CF56D2763}"/>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5" name="Freeform 157">
              <a:extLst>
                <a:ext uri="{FF2B5EF4-FFF2-40B4-BE49-F238E27FC236}">
                  <a16:creationId xmlns:a16="http://schemas.microsoft.com/office/drawing/2014/main" id="{B0DBAAB6-1715-2744-8406-7F6128DBE08E}"/>
                </a:ext>
              </a:extLst>
            </p:cNvPr>
            <p:cNvSpPr>
              <a:spLocks/>
            </p:cNvSpPr>
            <p:nvPr/>
          </p:nvSpPr>
          <p:spPr bwMode="auto">
            <a:xfrm>
              <a:off x="3132921" y="1469279"/>
              <a:ext cx="32268" cy="1195"/>
            </a:xfrm>
            <a:custGeom>
              <a:avLst/>
              <a:gdLst/>
              <a:ahLst/>
              <a:cxnLst>
                <a:cxn ang="0">
                  <a:pos x="0" y="0"/>
                </a:cxn>
                <a:cxn ang="0">
                  <a:pos x="0" y="0"/>
                </a:cxn>
                <a:cxn ang="0">
                  <a:pos x="0" y="0"/>
                </a:cxn>
                <a:cxn ang="0">
                  <a:pos x="12" y="0"/>
                </a:cxn>
                <a:cxn ang="0">
                  <a:pos x="12" y="0"/>
                </a:cxn>
                <a:cxn ang="0">
                  <a:pos x="12" y="0"/>
                </a:cxn>
                <a:cxn ang="0">
                  <a:pos x="12" y="0"/>
                </a:cxn>
                <a:cxn ang="0">
                  <a:pos x="12" y="0"/>
                </a:cxn>
                <a:cxn ang="0">
                  <a:pos x="12" y="0"/>
                </a:cxn>
                <a:cxn ang="0">
                  <a:pos x="12" y="0"/>
                </a:cxn>
                <a:cxn ang="0">
                  <a:pos x="12" y="0"/>
                </a:cxn>
                <a:cxn ang="0">
                  <a:pos x="0" y="0"/>
                </a:cxn>
                <a:cxn ang="0">
                  <a:pos x="0" y="0"/>
                </a:cxn>
              </a:cxnLst>
              <a:rect l="0" t="0" r="r" b="b"/>
              <a:pathLst>
                <a:path w="12">
                  <a:moveTo>
                    <a:pt x="0" y="0"/>
                  </a:moveTo>
                  <a:lnTo>
                    <a:pt x="0" y="0"/>
                  </a:lnTo>
                  <a:lnTo>
                    <a:pt x="0" y="0"/>
                  </a:lnTo>
                  <a:lnTo>
                    <a:pt x="12" y="0"/>
                  </a:lnTo>
                  <a:lnTo>
                    <a:pt x="12" y="0"/>
                  </a:lnTo>
                  <a:lnTo>
                    <a:pt x="12" y="0"/>
                  </a:lnTo>
                  <a:lnTo>
                    <a:pt x="12" y="0"/>
                  </a:lnTo>
                  <a:lnTo>
                    <a:pt x="12" y="0"/>
                  </a:lnTo>
                  <a:lnTo>
                    <a:pt x="12" y="0"/>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6" name="Freeform 158">
              <a:extLst>
                <a:ext uri="{FF2B5EF4-FFF2-40B4-BE49-F238E27FC236}">
                  <a16:creationId xmlns:a16="http://schemas.microsoft.com/office/drawing/2014/main" id="{3B8C621D-5CEC-A844-A2CD-17D379123B10}"/>
                </a:ext>
              </a:extLst>
            </p:cNvPr>
            <p:cNvSpPr>
              <a:spLocks/>
            </p:cNvSpPr>
            <p:nvPr/>
          </p:nvSpPr>
          <p:spPr bwMode="auto">
            <a:xfrm>
              <a:off x="3132921" y="1456133"/>
              <a:ext cx="32268" cy="13146"/>
            </a:xfrm>
            <a:custGeom>
              <a:avLst/>
              <a:gdLst/>
              <a:ahLst/>
              <a:cxnLst>
                <a:cxn ang="0">
                  <a:pos x="0" y="0"/>
                </a:cxn>
                <a:cxn ang="0">
                  <a:pos x="12" y="0"/>
                </a:cxn>
                <a:cxn ang="0">
                  <a:pos x="12" y="0"/>
                </a:cxn>
                <a:cxn ang="0">
                  <a:pos x="12" y="0"/>
                </a:cxn>
                <a:cxn ang="0">
                  <a:pos x="12" y="0"/>
                </a:cxn>
                <a:cxn ang="0">
                  <a:pos x="12" y="12"/>
                </a:cxn>
                <a:cxn ang="0">
                  <a:pos x="12" y="0"/>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0" y="12"/>
                </a:cxn>
                <a:cxn ang="0">
                  <a:pos x="12" y="0"/>
                </a:cxn>
                <a:cxn ang="0">
                  <a:pos x="12" y="0"/>
                </a:cxn>
                <a:cxn ang="0">
                  <a:pos x="0" y="0"/>
                </a:cxn>
                <a:cxn ang="0">
                  <a:pos x="0" y="0"/>
                </a:cxn>
              </a:cxnLst>
              <a:rect l="0" t="0" r="r" b="b"/>
              <a:pathLst>
                <a:path w="12" h="12">
                  <a:moveTo>
                    <a:pt x="0" y="0"/>
                  </a:moveTo>
                  <a:lnTo>
                    <a:pt x="12" y="0"/>
                  </a:lnTo>
                  <a:lnTo>
                    <a:pt x="12" y="0"/>
                  </a:lnTo>
                  <a:lnTo>
                    <a:pt x="12" y="0"/>
                  </a:lnTo>
                  <a:lnTo>
                    <a:pt x="12" y="0"/>
                  </a:lnTo>
                  <a:lnTo>
                    <a:pt x="12" y="12"/>
                  </a:lnTo>
                  <a:lnTo>
                    <a:pt x="12" y="0"/>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0" y="12"/>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7" name="Oval 159">
              <a:extLst>
                <a:ext uri="{FF2B5EF4-FFF2-40B4-BE49-F238E27FC236}">
                  <a16:creationId xmlns:a16="http://schemas.microsoft.com/office/drawing/2014/main" id="{710F7B3E-A0B7-634C-BEDE-3A0A38829F52}"/>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8" name="Oval 160">
              <a:extLst>
                <a:ext uri="{FF2B5EF4-FFF2-40B4-BE49-F238E27FC236}">
                  <a16:creationId xmlns:a16="http://schemas.microsoft.com/office/drawing/2014/main" id="{6C2F9EDD-052B-414D-A994-9F83F167C32E}"/>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9" name="Freeform 161">
              <a:extLst>
                <a:ext uri="{FF2B5EF4-FFF2-40B4-BE49-F238E27FC236}">
                  <a16:creationId xmlns:a16="http://schemas.microsoft.com/office/drawing/2014/main" id="{7A133F32-51FE-4347-A51A-E6E1A19754A2}"/>
                </a:ext>
              </a:extLst>
            </p:cNvPr>
            <p:cNvSpPr>
              <a:spLocks/>
            </p:cNvSpPr>
            <p:nvPr/>
          </p:nvSpPr>
          <p:spPr bwMode="auto">
            <a:xfrm>
              <a:off x="3147263" y="1469332"/>
              <a:ext cx="32268" cy="26292"/>
            </a:xfrm>
            <a:custGeom>
              <a:avLst/>
              <a:gdLst/>
              <a:ahLst/>
              <a:cxnLst>
                <a:cxn ang="0">
                  <a:pos x="0" y="12"/>
                </a:cxn>
                <a:cxn ang="0">
                  <a:pos x="12" y="12"/>
                </a:cxn>
                <a:cxn ang="0">
                  <a:pos x="0" y="12"/>
                </a:cxn>
                <a:cxn ang="0">
                  <a:pos x="12" y="0"/>
                </a:cxn>
                <a:cxn ang="0">
                  <a:pos x="12" y="12"/>
                </a:cxn>
                <a:cxn ang="0">
                  <a:pos x="12" y="12"/>
                </a:cxn>
                <a:cxn ang="0">
                  <a:pos x="12" y="12"/>
                </a:cxn>
                <a:cxn ang="0">
                  <a:pos x="12" y="12"/>
                </a:cxn>
                <a:cxn ang="0">
                  <a:pos x="12" y="12"/>
                </a:cxn>
                <a:cxn ang="0">
                  <a:pos x="12" y="0"/>
                </a:cxn>
                <a:cxn ang="0">
                  <a:pos x="24" y="0"/>
                </a:cxn>
                <a:cxn ang="0">
                  <a:pos x="24" y="12"/>
                </a:cxn>
                <a:cxn ang="0">
                  <a:pos x="24" y="12"/>
                </a:cxn>
                <a:cxn ang="0">
                  <a:pos x="24" y="12"/>
                </a:cxn>
                <a:cxn ang="0">
                  <a:pos x="24" y="24"/>
                </a:cxn>
                <a:cxn ang="0">
                  <a:pos x="24" y="24"/>
                </a:cxn>
                <a:cxn ang="0">
                  <a:pos x="24" y="24"/>
                </a:cxn>
                <a:cxn ang="0">
                  <a:pos x="12" y="24"/>
                </a:cxn>
                <a:cxn ang="0">
                  <a:pos x="24" y="24"/>
                </a:cxn>
                <a:cxn ang="0">
                  <a:pos x="12" y="24"/>
                </a:cxn>
                <a:cxn ang="0">
                  <a:pos x="12" y="24"/>
                </a:cxn>
                <a:cxn ang="0">
                  <a:pos x="12" y="12"/>
                </a:cxn>
                <a:cxn ang="0">
                  <a:pos x="12" y="12"/>
                </a:cxn>
                <a:cxn ang="0">
                  <a:pos x="12" y="24"/>
                </a:cxn>
                <a:cxn ang="0">
                  <a:pos x="12" y="24"/>
                </a:cxn>
                <a:cxn ang="0">
                  <a:pos x="12" y="24"/>
                </a:cxn>
                <a:cxn ang="0">
                  <a:pos x="12" y="24"/>
                </a:cxn>
                <a:cxn ang="0">
                  <a:pos x="12" y="12"/>
                </a:cxn>
                <a:cxn ang="0">
                  <a:pos x="0" y="12"/>
                </a:cxn>
              </a:cxnLst>
              <a:rect l="0" t="0" r="r" b="b"/>
              <a:pathLst>
                <a:path w="24" h="24">
                  <a:moveTo>
                    <a:pt x="0" y="12"/>
                  </a:moveTo>
                  <a:lnTo>
                    <a:pt x="12" y="12"/>
                  </a:lnTo>
                  <a:lnTo>
                    <a:pt x="0" y="12"/>
                  </a:lnTo>
                  <a:lnTo>
                    <a:pt x="12" y="0"/>
                  </a:lnTo>
                  <a:lnTo>
                    <a:pt x="12" y="12"/>
                  </a:lnTo>
                  <a:lnTo>
                    <a:pt x="12" y="12"/>
                  </a:lnTo>
                  <a:lnTo>
                    <a:pt x="12" y="12"/>
                  </a:lnTo>
                  <a:lnTo>
                    <a:pt x="12" y="12"/>
                  </a:lnTo>
                  <a:lnTo>
                    <a:pt x="12" y="12"/>
                  </a:lnTo>
                  <a:lnTo>
                    <a:pt x="12" y="0"/>
                  </a:lnTo>
                  <a:lnTo>
                    <a:pt x="24" y="0"/>
                  </a:lnTo>
                  <a:lnTo>
                    <a:pt x="24" y="12"/>
                  </a:lnTo>
                  <a:lnTo>
                    <a:pt x="24" y="12"/>
                  </a:lnTo>
                  <a:lnTo>
                    <a:pt x="24" y="12"/>
                  </a:lnTo>
                  <a:lnTo>
                    <a:pt x="24" y="24"/>
                  </a:lnTo>
                  <a:lnTo>
                    <a:pt x="24" y="24"/>
                  </a:lnTo>
                  <a:lnTo>
                    <a:pt x="24" y="24"/>
                  </a:lnTo>
                  <a:lnTo>
                    <a:pt x="12" y="24"/>
                  </a:lnTo>
                  <a:lnTo>
                    <a:pt x="24" y="24"/>
                  </a:lnTo>
                  <a:lnTo>
                    <a:pt x="12" y="24"/>
                  </a:lnTo>
                  <a:lnTo>
                    <a:pt x="12" y="24"/>
                  </a:lnTo>
                  <a:lnTo>
                    <a:pt x="12" y="12"/>
                  </a:lnTo>
                  <a:lnTo>
                    <a:pt x="12" y="12"/>
                  </a:lnTo>
                  <a:lnTo>
                    <a:pt x="12" y="24"/>
                  </a:lnTo>
                  <a:lnTo>
                    <a:pt x="12" y="24"/>
                  </a:lnTo>
                  <a:lnTo>
                    <a:pt x="12" y="24"/>
                  </a:lnTo>
                  <a:lnTo>
                    <a:pt x="12" y="24"/>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0" name="Freeform 110">
              <a:extLst>
                <a:ext uri="{FF2B5EF4-FFF2-40B4-BE49-F238E27FC236}">
                  <a16:creationId xmlns:a16="http://schemas.microsoft.com/office/drawing/2014/main" id="{7141A6EA-4675-EE4C-8462-F44BEBE185F1}"/>
                </a:ext>
              </a:extLst>
            </p:cNvPr>
            <p:cNvSpPr>
              <a:spLocks/>
            </p:cNvSpPr>
            <p:nvPr/>
          </p:nvSpPr>
          <p:spPr bwMode="auto">
            <a:xfrm>
              <a:off x="4074643" y="1561303"/>
              <a:ext cx="1478353" cy="396777"/>
            </a:xfrm>
            <a:custGeom>
              <a:avLst/>
              <a:gdLst/>
              <a:ahLst/>
              <a:cxnLst>
                <a:cxn ang="0">
                  <a:pos x="132" y="302"/>
                </a:cxn>
                <a:cxn ang="0">
                  <a:pos x="193" y="278"/>
                </a:cxn>
                <a:cxn ang="0">
                  <a:pos x="229" y="193"/>
                </a:cxn>
                <a:cxn ang="0">
                  <a:pos x="229" y="157"/>
                </a:cxn>
                <a:cxn ang="0">
                  <a:pos x="265" y="169"/>
                </a:cxn>
                <a:cxn ang="0">
                  <a:pos x="277" y="133"/>
                </a:cxn>
                <a:cxn ang="0">
                  <a:pos x="301" y="121"/>
                </a:cxn>
                <a:cxn ang="0">
                  <a:pos x="314" y="108"/>
                </a:cxn>
                <a:cxn ang="0">
                  <a:pos x="326" y="84"/>
                </a:cxn>
                <a:cxn ang="0">
                  <a:pos x="350" y="72"/>
                </a:cxn>
                <a:cxn ang="0">
                  <a:pos x="386" y="48"/>
                </a:cxn>
                <a:cxn ang="0">
                  <a:pos x="398" y="36"/>
                </a:cxn>
                <a:cxn ang="0">
                  <a:pos x="422" y="36"/>
                </a:cxn>
                <a:cxn ang="0">
                  <a:pos x="458" y="72"/>
                </a:cxn>
                <a:cxn ang="0">
                  <a:pos x="495" y="60"/>
                </a:cxn>
                <a:cxn ang="0">
                  <a:pos x="519" y="24"/>
                </a:cxn>
                <a:cxn ang="0">
                  <a:pos x="543" y="48"/>
                </a:cxn>
                <a:cxn ang="0">
                  <a:pos x="567" y="36"/>
                </a:cxn>
                <a:cxn ang="0">
                  <a:pos x="615" y="36"/>
                </a:cxn>
                <a:cxn ang="0">
                  <a:pos x="628" y="36"/>
                </a:cxn>
                <a:cxn ang="0">
                  <a:pos x="615" y="12"/>
                </a:cxn>
                <a:cxn ang="0">
                  <a:pos x="652" y="12"/>
                </a:cxn>
                <a:cxn ang="0">
                  <a:pos x="688" y="12"/>
                </a:cxn>
                <a:cxn ang="0">
                  <a:pos x="748" y="24"/>
                </a:cxn>
                <a:cxn ang="0">
                  <a:pos x="784" y="24"/>
                </a:cxn>
                <a:cxn ang="0">
                  <a:pos x="736" y="36"/>
                </a:cxn>
                <a:cxn ang="0">
                  <a:pos x="760" y="36"/>
                </a:cxn>
                <a:cxn ang="0">
                  <a:pos x="809" y="12"/>
                </a:cxn>
                <a:cxn ang="0">
                  <a:pos x="833" y="36"/>
                </a:cxn>
                <a:cxn ang="0">
                  <a:pos x="845" y="72"/>
                </a:cxn>
                <a:cxn ang="0">
                  <a:pos x="857" y="96"/>
                </a:cxn>
                <a:cxn ang="0">
                  <a:pos x="893" y="145"/>
                </a:cxn>
                <a:cxn ang="0">
                  <a:pos x="929" y="157"/>
                </a:cxn>
                <a:cxn ang="0">
                  <a:pos x="966" y="169"/>
                </a:cxn>
                <a:cxn ang="0">
                  <a:pos x="978" y="193"/>
                </a:cxn>
                <a:cxn ang="0">
                  <a:pos x="1002" y="241"/>
                </a:cxn>
                <a:cxn ang="0">
                  <a:pos x="1038" y="229"/>
                </a:cxn>
                <a:cxn ang="0">
                  <a:pos x="1074" y="254"/>
                </a:cxn>
                <a:cxn ang="0">
                  <a:pos x="1086" y="290"/>
                </a:cxn>
                <a:cxn ang="0">
                  <a:pos x="1135" y="278"/>
                </a:cxn>
                <a:cxn ang="0">
                  <a:pos x="1255" y="302"/>
                </a:cxn>
                <a:cxn ang="0">
                  <a:pos x="1050" y="314"/>
                </a:cxn>
                <a:cxn ang="0">
                  <a:pos x="929" y="314"/>
                </a:cxn>
                <a:cxn ang="0">
                  <a:pos x="893" y="302"/>
                </a:cxn>
                <a:cxn ang="0">
                  <a:pos x="929" y="326"/>
                </a:cxn>
                <a:cxn ang="0">
                  <a:pos x="821" y="314"/>
                </a:cxn>
                <a:cxn ang="0">
                  <a:pos x="760" y="326"/>
                </a:cxn>
                <a:cxn ang="0">
                  <a:pos x="821" y="326"/>
                </a:cxn>
                <a:cxn ang="0">
                  <a:pos x="821" y="350"/>
                </a:cxn>
                <a:cxn ang="0">
                  <a:pos x="567" y="362"/>
                </a:cxn>
                <a:cxn ang="0">
                  <a:pos x="446" y="362"/>
                </a:cxn>
                <a:cxn ang="0">
                  <a:pos x="241" y="362"/>
                </a:cxn>
                <a:cxn ang="0">
                  <a:pos x="229" y="326"/>
                </a:cxn>
                <a:cxn ang="0">
                  <a:pos x="193" y="314"/>
                </a:cxn>
                <a:cxn ang="0">
                  <a:pos x="193" y="338"/>
                </a:cxn>
                <a:cxn ang="0">
                  <a:pos x="157" y="350"/>
                </a:cxn>
                <a:cxn ang="0">
                  <a:pos x="84" y="338"/>
                </a:cxn>
                <a:cxn ang="0">
                  <a:pos x="0" y="326"/>
                </a:cxn>
              </a:cxnLst>
              <a:rect l="0" t="0" r="r" b="b"/>
              <a:pathLst>
                <a:path w="1255" h="362">
                  <a:moveTo>
                    <a:pt x="0" y="326"/>
                  </a:moveTo>
                  <a:lnTo>
                    <a:pt x="132" y="302"/>
                  </a:lnTo>
                  <a:lnTo>
                    <a:pt x="181" y="278"/>
                  </a:lnTo>
                  <a:lnTo>
                    <a:pt x="193" y="278"/>
                  </a:lnTo>
                  <a:lnTo>
                    <a:pt x="229" y="217"/>
                  </a:lnTo>
                  <a:lnTo>
                    <a:pt x="229" y="193"/>
                  </a:lnTo>
                  <a:lnTo>
                    <a:pt x="217" y="181"/>
                  </a:lnTo>
                  <a:lnTo>
                    <a:pt x="229" y="157"/>
                  </a:lnTo>
                  <a:lnTo>
                    <a:pt x="253" y="169"/>
                  </a:lnTo>
                  <a:lnTo>
                    <a:pt x="265" y="169"/>
                  </a:lnTo>
                  <a:lnTo>
                    <a:pt x="289" y="157"/>
                  </a:lnTo>
                  <a:lnTo>
                    <a:pt x="277" y="133"/>
                  </a:lnTo>
                  <a:lnTo>
                    <a:pt x="289" y="121"/>
                  </a:lnTo>
                  <a:lnTo>
                    <a:pt x="301" y="121"/>
                  </a:lnTo>
                  <a:lnTo>
                    <a:pt x="314" y="108"/>
                  </a:lnTo>
                  <a:lnTo>
                    <a:pt x="314" y="108"/>
                  </a:lnTo>
                  <a:lnTo>
                    <a:pt x="314" y="96"/>
                  </a:lnTo>
                  <a:lnTo>
                    <a:pt x="326" y="84"/>
                  </a:lnTo>
                  <a:lnTo>
                    <a:pt x="338" y="72"/>
                  </a:lnTo>
                  <a:lnTo>
                    <a:pt x="350" y="72"/>
                  </a:lnTo>
                  <a:lnTo>
                    <a:pt x="398" y="72"/>
                  </a:lnTo>
                  <a:lnTo>
                    <a:pt x="386" y="48"/>
                  </a:lnTo>
                  <a:lnTo>
                    <a:pt x="386" y="36"/>
                  </a:lnTo>
                  <a:lnTo>
                    <a:pt x="398" y="36"/>
                  </a:lnTo>
                  <a:lnTo>
                    <a:pt x="398" y="48"/>
                  </a:lnTo>
                  <a:lnTo>
                    <a:pt x="422" y="36"/>
                  </a:lnTo>
                  <a:lnTo>
                    <a:pt x="446" y="60"/>
                  </a:lnTo>
                  <a:lnTo>
                    <a:pt x="458" y="72"/>
                  </a:lnTo>
                  <a:lnTo>
                    <a:pt x="495" y="72"/>
                  </a:lnTo>
                  <a:lnTo>
                    <a:pt x="495" y="60"/>
                  </a:lnTo>
                  <a:lnTo>
                    <a:pt x="519" y="36"/>
                  </a:lnTo>
                  <a:lnTo>
                    <a:pt x="519" y="24"/>
                  </a:lnTo>
                  <a:lnTo>
                    <a:pt x="531" y="12"/>
                  </a:lnTo>
                  <a:lnTo>
                    <a:pt x="543" y="48"/>
                  </a:lnTo>
                  <a:lnTo>
                    <a:pt x="567" y="48"/>
                  </a:lnTo>
                  <a:lnTo>
                    <a:pt x="567" y="36"/>
                  </a:lnTo>
                  <a:lnTo>
                    <a:pt x="591" y="24"/>
                  </a:lnTo>
                  <a:lnTo>
                    <a:pt x="615" y="36"/>
                  </a:lnTo>
                  <a:lnTo>
                    <a:pt x="628" y="36"/>
                  </a:lnTo>
                  <a:lnTo>
                    <a:pt x="628" y="36"/>
                  </a:lnTo>
                  <a:lnTo>
                    <a:pt x="615" y="24"/>
                  </a:lnTo>
                  <a:lnTo>
                    <a:pt x="615" y="12"/>
                  </a:lnTo>
                  <a:lnTo>
                    <a:pt x="652" y="0"/>
                  </a:lnTo>
                  <a:lnTo>
                    <a:pt x="652" y="12"/>
                  </a:lnTo>
                  <a:lnTo>
                    <a:pt x="676" y="12"/>
                  </a:lnTo>
                  <a:lnTo>
                    <a:pt x="688" y="12"/>
                  </a:lnTo>
                  <a:lnTo>
                    <a:pt x="724" y="36"/>
                  </a:lnTo>
                  <a:lnTo>
                    <a:pt x="748" y="24"/>
                  </a:lnTo>
                  <a:lnTo>
                    <a:pt x="748" y="24"/>
                  </a:lnTo>
                  <a:lnTo>
                    <a:pt x="784" y="24"/>
                  </a:lnTo>
                  <a:lnTo>
                    <a:pt x="784" y="24"/>
                  </a:lnTo>
                  <a:lnTo>
                    <a:pt x="736" y="36"/>
                  </a:lnTo>
                  <a:lnTo>
                    <a:pt x="748" y="36"/>
                  </a:lnTo>
                  <a:lnTo>
                    <a:pt x="760" y="36"/>
                  </a:lnTo>
                  <a:lnTo>
                    <a:pt x="784" y="36"/>
                  </a:lnTo>
                  <a:lnTo>
                    <a:pt x="809" y="12"/>
                  </a:lnTo>
                  <a:lnTo>
                    <a:pt x="821" y="12"/>
                  </a:lnTo>
                  <a:lnTo>
                    <a:pt x="833" y="36"/>
                  </a:lnTo>
                  <a:lnTo>
                    <a:pt x="833" y="48"/>
                  </a:lnTo>
                  <a:lnTo>
                    <a:pt x="845" y="72"/>
                  </a:lnTo>
                  <a:lnTo>
                    <a:pt x="857" y="96"/>
                  </a:lnTo>
                  <a:lnTo>
                    <a:pt x="857" y="96"/>
                  </a:lnTo>
                  <a:lnTo>
                    <a:pt x="893" y="121"/>
                  </a:lnTo>
                  <a:lnTo>
                    <a:pt x="893" y="145"/>
                  </a:lnTo>
                  <a:lnTo>
                    <a:pt x="917" y="169"/>
                  </a:lnTo>
                  <a:lnTo>
                    <a:pt x="929" y="157"/>
                  </a:lnTo>
                  <a:lnTo>
                    <a:pt x="941" y="157"/>
                  </a:lnTo>
                  <a:lnTo>
                    <a:pt x="966" y="169"/>
                  </a:lnTo>
                  <a:lnTo>
                    <a:pt x="966" y="181"/>
                  </a:lnTo>
                  <a:lnTo>
                    <a:pt x="978" y="193"/>
                  </a:lnTo>
                  <a:lnTo>
                    <a:pt x="978" y="205"/>
                  </a:lnTo>
                  <a:lnTo>
                    <a:pt x="1002" y="241"/>
                  </a:lnTo>
                  <a:lnTo>
                    <a:pt x="1014" y="241"/>
                  </a:lnTo>
                  <a:lnTo>
                    <a:pt x="1038" y="229"/>
                  </a:lnTo>
                  <a:lnTo>
                    <a:pt x="1050" y="229"/>
                  </a:lnTo>
                  <a:lnTo>
                    <a:pt x="1074" y="254"/>
                  </a:lnTo>
                  <a:lnTo>
                    <a:pt x="1074" y="278"/>
                  </a:lnTo>
                  <a:lnTo>
                    <a:pt x="1086" y="290"/>
                  </a:lnTo>
                  <a:lnTo>
                    <a:pt x="1123" y="266"/>
                  </a:lnTo>
                  <a:lnTo>
                    <a:pt x="1135" y="278"/>
                  </a:lnTo>
                  <a:lnTo>
                    <a:pt x="1171" y="278"/>
                  </a:lnTo>
                  <a:lnTo>
                    <a:pt x="1255" y="302"/>
                  </a:lnTo>
                  <a:lnTo>
                    <a:pt x="1002" y="302"/>
                  </a:lnTo>
                  <a:lnTo>
                    <a:pt x="1050" y="314"/>
                  </a:lnTo>
                  <a:lnTo>
                    <a:pt x="954" y="314"/>
                  </a:lnTo>
                  <a:lnTo>
                    <a:pt x="929" y="314"/>
                  </a:lnTo>
                  <a:lnTo>
                    <a:pt x="905" y="302"/>
                  </a:lnTo>
                  <a:lnTo>
                    <a:pt x="893" y="302"/>
                  </a:lnTo>
                  <a:lnTo>
                    <a:pt x="929" y="314"/>
                  </a:lnTo>
                  <a:lnTo>
                    <a:pt x="929" y="326"/>
                  </a:lnTo>
                  <a:lnTo>
                    <a:pt x="857" y="326"/>
                  </a:lnTo>
                  <a:lnTo>
                    <a:pt x="821" y="314"/>
                  </a:lnTo>
                  <a:lnTo>
                    <a:pt x="784" y="314"/>
                  </a:lnTo>
                  <a:lnTo>
                    <a:pt x="760" y="326"/>
                  </a:lnTo>
                  <a:lnTo>
                    <a:pt x="797" y="326"/>
                  </a:lnTo>
                  <a:lnTo>
                    <a:pt x="821" y="326"/>
                  </a:lnTo>
                  <a:lnTo>
                    <a:pt x="857" y="338"/>
                  </a:lnTo>
                  <a:lnTo>
                    <a:pt x="821" y="350"/>
                  </a:lnTo>
                  <a:lnTo>
                    <a:pt x="760" y="362"/>
                  </a:lnTo>
                  <a:lnTo>
                    <a:pt x="567" y="362"/>
                  </a:lnTo>
                  <a:lnTo>
                    <a:pt x="519" y="362"/>
                  </a:lnTo>
                  <a:lnTo>
                    <a:pt x="446" y="362"/>
                  </a:lnTo>
                  <a:lnTo>
                    <a:pt x="362" y="362"/>
                  </a:lnTo>
                  <a:lnTo>
                    <a:pt x="241" y="362"/>
                  </a:lnTo>
                  <a:lnTo>
                    <a:pt x="350" y="338"/>
                  </a:lnTo>
                  <a:lnTo>
                    <a:pt x="229" y="326"/>
                  </a:lnTo>
                  <a:lnTo>
                    <a:pt x="241" y="314"/>
                  </a:lnTo>
                  <a:lnTo>
                    <a:pt x="193" y="314"/>
                  </a:lnTo>
                  <a:lnTo>
                    <a:pt x="169" y="326"/>
                  </a:lnTo>
                  <a:lnTo>
                    <a:pt x="193" y="338"/>
                  </a:lnTo>
                  <a:lnTo>
                    <a:pt x="157" y="338"/>
                  </a:lnTo>
                  <a:lnTo>
                    <a:pt x="157" y="350"/>
                  </a:lnTo>
                  <a:lnTo>
                    <a:pt x="132" y="338"/>
                  </a:lnTo>
                  <a:lnTo>
                    <a:pt x="84" y="338"/>
                  </a:lnTo>
                  <a:lnTo>
                    <a:pt x="72" y="326"/>
                  </a:lnTo>
                  <a:lnTo>
                    <a:pt x="0" y="32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cxnSp>
        <p:nvCxnSpPr>
          <p:cNvPr id="163" name="Shape 166">
            <a:extLst>
              <a:ext uri="{FF2B5EF4-FFF2-40B4-BE49-F238E27FC236}">
                <a16:creationId xmlns:a16="http://schemas.microsoft.com/office/drawing/2014/main" id="{33079FD4-B7A0-5F46-819D-7992FC36FA08}"/>
              </a:ext>
            </a:extLst>
          </p:cNvPr>
          <p:cNvCxnSpPr>
            <a:cxnSpLocks/>
            <a:endCxn id="9" idx="1"/>
          </p:cNvCxnSpPr>
          <p:nvPr/>
        </p:nvCxnSpPr>
        <p:spPr>
          <a:xfrm>
            <a:off x="7244862" y="1969477"/>
            <a:ext cx="980724" cy="62067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Shape 165">
            <a:extLst>
              <a:ext uri="{FF2B5EF4-FFF2-40B4-BE49-F238E27FC236}">
                <a16:creationId xmlns:a16="http://schemas.microsoft.com/office/drawing/2014/main" id="{56108108-0B82-A64C-8D11-0E2F59FEA452}"/>
              </a:ext>
            </a:extLst>
          </p:cNvPr>
          <p:cNvCxnSpPr>
            <a:cxnSpLocks/>
            <a:endCxn id="10" idx="3"/>
          </p:cNvCxnSpPr>
          <p:nvPr/>
        </p:nvCxnSpPr>
        <p:spPr>
          <a:xfrm rot="10800000" flipV="1">
            <a:off x="5527202" y="2009765"/>
            <a:ext cx="790536" cy="58709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68" name="Teardrop 167">
            <a:extLst>
              <a:ext uri="{FF2B5EF4-FFF2-40B4-BE49-F238E27FC236}">
                <a16:creationId xmlns:a16="http://schemas.microsoft.com/office/drawing/2014/main" id="{FC6B9A87-2AE9-7D46-8535-215A1E09EBB9}"/>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69" name="TextBox 168">
            <a:extLst>
              <a:ext uri="{FF2B5EF4-FFF2-40B4-BE49-F238E27FC236}">
                <a16:creationId xmlns:a16="http://schemas.microsoft.com/office/drawing/2014/main" id="{6C5C17EF-BB05-854B-9457-3439146430DC}"/>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p.15</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pic>
        <p:nvPicPr>
          <p:cNvPr id="166" name="Graphic 165" descr="Squiggle">
            <a:extLst>
              <a:ext uri="{FF2B5EF4-FFF2-40B4-BE49-F238E27FC236}">
                <a16:creationId xmlns:a16="http://schemas.microsoft.com/office/drawing/2014/main" id="{02ADD585-1779-A64A-9BDF-2FD26BA8E47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8461" y="89102"/>
            <a:ext cx="914400" cy="914400"/>
          </a:xfrm>
          <a:prstGeom prst="rect">
            <a:avLst/>
          </a:prstGeom>
        </p:spPr>
      </p:pic>
      <p:sp>
        <p:nvSpPr>
          <p:cNvPr id="164" name="Speech Bubble: Rectangle 21">
            <a:extLst>
              <a:ext uri="{FF2B5EF4-FFF2-40B4-BE49-F238E27FC236}">
                <a16:creationId xmlns:a16="http://schemas.microsoft.com/office/drawing/2014/main" id="{79A39771-822F-7046-A7BB-676436E4335D}"/>
              </a:ext>
            </a:extLst>
          </p:cNvPr>
          <p:cNvSpPr/>
          <p:nvPr/>
        </p:nvSpPr>
        <p:spPr>
          <a:xfrm>
            <a:off x="1067360" y="5475889"/>
            <a:ext cx="3811849" cy="1177371"/>
          </a:xfrm>
          <a:prstGeom prst="wedgeRectCallout">
            <a:avLst>
              <a:gd name="adj1" fmla="val 39504"/>
              <a:gd name="adj2" fmla="val -8722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Potential to draw on real-life examples to make the distinctions between the types of value more clear </a:t>
            </a:r>
          </a:p>
        </p:txBody>
      </p:sp>
      <p:sp>
        <p:nvSpPr>
          <p:cNvPr id="4" name="Speech Bubble: Rectangle 21">
            <a:extLst>
              <a:ext uri="{FF2B5EF4-FFF2-40B4-BE49-F238E27FC236}">
                <a16:creationId xmlns:a16="http://schemas.microsoft.com/office/drawing/2014/main" id="{D8E2E42E-0588-4FF4-9F5E-A689A4E8A978}"/>
              </a:ext>
            </a:extLst>
          </p:cNvPr>
          <p:cNvSpPr/>
          <p:nvPr/>
        </p:nvSpPr>
        <p:spPr>
          <a:xfrm>
            <a:off x="5280153" y="5489023"/>
            <a:ext cx="3811849" cy="1177371"/>
          </a:xfrm>
          <a:prstGeom prst="wedgeRectCallout">
            <a:avLst>
              <a:gd name="adj1" fmla="val 1352"/>
              <a:gd name="adj2" fmla="val -73812"/>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Additional details and references are available in the speakers notes</a:t>
            </a:r>
          </a:p>
        </p:txBody>
      </p:sp>
      <p:pic>
        <p:nvPicPr>
          <p:cNvPr id="16" name="Graphic 15" descr="Mathematics">
            <a:extLst>
              <a:ext uri="{FF2B5EF4-FFF2-40B4-BE49-F238E27FC236}">
                <a16:creationId xmlns:a16="http://schemas.microsoft.com/office/drawing/2014/main" id="{1120CB87-9DEC-4A3D-91AD-DBE1509DAAA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12312" y="126214"/>
            <a:ext cx="914400" cy="914400"/>
          </a:xfrm>
          <a:prstGeom prst="rect">
            <a:avLst/>
          </a:prstGeom>
        </p:spPr>
      </p:pic>
    </p:spTree>
    <p:extLst>
      <p:ext uri="{BB962C8B-B14F-4D97-AF65-F5344CB8AC3E}">
        <p14:creationId xmlns:p14="http://schemas.microsoft.com/office/powerpoint/2010/main" val="192716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p:txBody>
          <a:bodyPr>
            <a:normAutofit fontScale="90000"/>
          </a:bodyPr>
          <a:lstStyle/>
          <a:p>
            <a:r>
              <a:rPr lang="en-US" dirty="0">
                <a:solidFill>
                  <a:srgbClr val="595959"/>
                </a:solidFill>
              </a:rPr>
              <a:t>What may be included in your</a:t>
            </a:r>
            <a:br>
              <a:rPr lang="en-US" dirty="0">
                <a:solidFill>
                  <a:srgbClr val="595959"/>
                </a:solidFill>
              </a:rPr>
            </a:br>
            <a:r>
              <a:rPr lang="en-US" dirty="0">
                <a:solidFill>
                  <a:srgbClr val="595959"/>
                </a:solidFill>
              </a:rPr>
              <a:t>total economic value ?</a:t>
            </a:r>
            <a:endParaRPr lang="en-CH" dirty="0">
              <a:solidFill>
                <a:srgbClr val="595959"/>
              </a:solidFill>
            </a:endParaRPr>
          </a:p>
        </p:txBody>
      </p:sp>
      <p:sp>
        <p:nvSpPr>
          <p:cNvPr id="3" name="Slide Number Placeholder 2">
            <a:extLst>
              <a:ext uri="{FF2B5EF4-FFF2-40B4-BE49-F238E27FC236}">
                <a16:creationId xmlns:a16="http://schemas.microsoft.com/office/drawing/2014/main" id="{C2A16FED-A615-294C-94B3-607FED300C37}"/>
              </a:ext>
            </a:extLst>
          </p:cNvPr>
          <p:cNvSpPr>
            <a:spLocks noGrp="1"/>
          </p:cNvSpPr>
          <p:nvPr>
            <p:ph type="sldNum" sz="quarter" idx="12"/>
          </p:nvPr>
        </p:nvSpPr>
        <p:spPr/>
        <p:txBody>
          <a:bodyPr/>
          <a:lstStyle/>
          <a:p>
            <a:fld id="{971CEC84-1649-40CE-BFF6-7286506FEA08}" type="slidenum">
              <a:rPr lang="en-GB" smtClean="0"/>
              <a:pPr/>
              <a:t>118</a:t>
            </a:fld>
            <a:endParaRPr lang="en-GB"/>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747836" y="1679046"/>
            <a:ext cx="6140389" cy="2294603"/>
          </a:xfrm>
          <a:prstGeom prst="rect">
            <a:avLst/>
          </a:prstGeom>
        </p:spPr>
        <p:txBody>
          <a:bodyPr wrap="square">
            <a:spAutoFit/>
          </a:bodyPr>
          <a:lstStyle/>
          <a:p>
            <a:r>
              <a:rPr lang="en-GB" sz="2100" dirty="0">
                <a:solidFill>
                  <a:prstClr val="black">
                    <a:lumMod val="65000"/>
                    <a:lumOff val="35000"/>
                  </a:prstClr>
                </a:solidFill>
              </a:rPr>
              <a:t>Individually reflect on what value your business gets from different ecosystem goods or services</a:t>
            </a:r>
          </a:p>
          <a:p>
            <a:endParaRPr lang="en-GB" sz="2100" dirty="0">
              <a:solidFill>
                <a:prstClr val="black">
                  <a:lumMod val="65000"/>
                  <a:lumOff val="35000"/>
                </a:prstClr>
              </a:solidFill>
            </a:endParaRPr>
          </a:p>
          <a:p>
            <a:endParaRPr lang="en-GB" sz="2100" dirty="0">
              <a:solidFill>
                <a:srgbClr val="595959"/>
              </a:solidFill>
            </a:endParaRPr>
          </a:p>
          <a:p>
            <a:pPr marL="285737" indent="-285737">
              <a:lnSpc>
                <a:spcPct val="150000"/>
              </a:lnSpc>
              <a:buClr>
                <a:srgbClr val="23BAED"/>
              </a:buClr>
              <a:buFont typeface="Arial" panose="020B0604020202020204" pitchFamily="34" charset="0"/>
              <a:buChar char="•"/>
            </a:pPr>
            <a:r>
              <a:rPr lang="en-GB" sz="2100" b="1" dirty="0">
                <a:solidFill>
                  <a:srgbClr val="23BAED"/>
                </a:solidFill>
              </a:rPr>
              <a:t>Direct value</a:t>
            </a:r>
          </a:p>
          <a:p>
            <a:pPr marL="285737" indent="-285737">
              <a:lnSpc>
                <a:spcPct val="150000"/>
              </a:lnSpc>
              <a:buClr>
                <a:srgbClr val="23BAED"/>
              </a:buClr>
              <a:buFont typeface="Arial" panose="020B0604020202020204" pitchFamily="34" charset="0"/>
              <a:buChar char="•"/>
            </a:pPr>
            <a:r>
              <a:rPr lang="en-GB" sz="2100" b="1" dirty="0">
                <a:solidFill>
                  <a:srgbClr val="23BAED"/>
                </a:solidFill>
              </a:rPr>
              <a:t>Indirect value </a:t>
            </a: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94162" y="1486654"/>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395083" y="1448037"/>
            <a:ext cx="410379" cy="2647716"/>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836107" y="1448037"/>
            <a:ext cx="404871" cy="2647716"/>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2" name="TextBox 1">
            <a:extLst>
              <a:ext uri="{FF2B5EF4-FFF2-40B4-BE49-F238E27FC236}">
                <a16:creationId xmlns:a16="http://schemas.microsoft.com/office/drawing/2014/main" id="{53B8BF08-91E7-5342-B8D6-0CE9CE60F2D5}"/>
              </a:ext>
            </a:extLst>
          </p:cNvPr>
          <p:cNvSpPr txBox="1"/>
          <p:nvPr/>
        </p:nvSpPr>
        <p:spPr>
          <a:xfrm>
            <a:off x="346939" y="4649192"/>
            <a:ext cx="11498123" cy="1115690"/>
          </a:xfrm>
          <a:prstGeom prst="rect">
            <a:avLst/>
          </a:prstGeom>
          <a:noFill/>
          <a:ln>
            <a:solidFill>
              <a:srgbClr val="5B9BD5">
                <a:alpha val="99000"/>
              </a:srgbClr>
            </a:solidFill>
          </a:ln>
        </p:spPr>
        <p:txBody>
          <a:bodyPr wrap="square" rtlCol="0">
            <a:spAutoFit/>
          </a:bodyPr>
          <a:lstStyle/>
          <a:p>
            <a:pPr>
              <a:lnSpc>
                <a:spcPct val="150000"/>
              </a:lnSpc>
              <a:buClr>
                <a:srgbClr val="23BAED"/>
              </a:buClr>
            </a:pPr>
            <a:r>
              <a:rPr lang="en-GB" sz="1900" b="1">
                <a:solidFill>
                  <a:srgbClr val="23BAED"/>
                </a:solidFill>
              </a:rPr>
              <a:t>Direct value = </a:t>
            </a:r>
            <a:r>
              <a:rPr lang="en-GB" sz="1900">
                <a:solidFill>
                  <a:srgbClr val="414042"/>
                </a:solidFill>
              </a:rPr>
              <a:t>Outputs that can be consumed directly, such as fish, medicines, wild foods, recreation etc.</a:t>
            </a:r>
            <a:endParaRPr lang="en-GB" sz="1900" b="1">
              <a:solidFill>
                <a:srgbClr val="23BAED"/>
              </a:solidFill>
            </a:endParaRPr>
          </a:p>
          <a:p>
            <a:pPr eaLnBrk="0" hangingPunct="0"/>
            <a:r>
              <a:rPr lang="en-GB" sz="1900" b="1">
                <a:solidFill>
                  <a:srgbClr val="23BAED"/>
                </a:solidFill>
              </a:rPr>
              <a:t>Indirect value = </a:t>
            </a:r>
            <a:r>
              <a:rPr lang="en-GB" sz="1900">
                <a:solidFill>
                  <a:srgbClr val="414042"/>
                </a:solidFill>
              </a:rPr>
              <a:t>Ecological services, such as catchment protection, flood control, carbon sequestration, climatic control, aesthetics, etc.</a:t>
            </a:r>
          </a:p>
        </p:txBody>
      </p:sp>
      <p:pic>
        <p:nvPicPr>
          <p:cNvPr id="15" name="Graphic 14" descr="Online meeting">
            <a:extLst>
              <a:ext uri="{FF2B5EF4-FFF2-40B4-BE49-F238E27FC236}">
                <a16:creationId xmlns:a16="http://schemas.microsoft.com/office/drawing/2014/main" id="{3324B85F-4C70-824A-88E6-6A98F4B1D8D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20323" y="107228"/>
            <a:ext cx="914400" cy="914400"/>
          </a:xfrm>
          <a:prstGeom prst="rect">
            <a:avLst/>
          </a:prstGeom>
        </p:spPr>
      </p:pic>
      <p:pic>
        <p:nvPicPr>
          <p:cNvPr id="16" name="Graphic 15" descr="Employee badge">
            <a:extLst>
              <a:ext uri="{FF2B5EF4-FFF2-40B4-BE49-F238E27FC236}">
                <a16:creationId xmlns:a16="http://schemas.microsoft.com/office/drawing/2014/main" id="{0B537216-7BC7-BF4E-8A79-C0904B7B5E2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65128" y="33300"/>
            <a:ext cx="914400" cy="914400"/>
          </a:xfrm>
          <a:prstGeom prst="rect">
            <a:avLst/>
          </a:prstGeom>
        </p:spPr>
      </p:pic>
      <p:pic>
        <p:nvPicPr>
          <p:cNvPr id="17" name="Graphic 16" descr="Squiggle">
            <a:extLst>
              <a:ext uri="{FF2B5EF4-FFF2-40B4-BE49-F238E27FC236}">
                <a16:creationId xmlns:a16="http://schemas.microsoft.com/office/drawing/2014/main" id="{5E077870-5496-DE4B-B486-0BF33A8D103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68461" y="89102"/>
            <a:ext cx="914400" cy="914400"/>
          </a:xfrm>
          <a:prstGeom prst="rect">
            <a:avLst/>
          </a:prstGeom>
        </p:spPr>
      </p:pic>
      <p:pic>
        <p:nvPicPr>
          <p:cNvPr id="18" name="Graphic 17" descr="Hourglass Full">
            <a:extLst>
              <a:ext uri="{FF2B5EF4-FFF2-40B4-BE49-F238E27FC236}">
                <a16:creationId xmlns:a16="http://schemas.microsoft.com/office/drawing/2014/main" id="{11B1AD55-3AED-6F4C-9F49-C83D80B4F3D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59391" y="209647"/>
            <a:ext cx="664942" cy="664942"/>
          </a:xfrm>
          <a:prstGeom prst="rect">
            <a:avLst/>
          </a:prstGeom>
        </p:spPr>
      </p:pic>
      <p:sp>
        <p:nvSpPr>
          <p:cNvPr id="19" name="Speech Bubble: Rectangle 21">
            <a:extLst>
              <a:ext uri="{FF2B5EF4-FFF2-40B4-BE49-F238E27FC236}">
                <a16:creationId xmlns:a16="http://schemas.microsoft.com/office/drawing/2014/main" id="{2154CE9D-033A-DE4D-B7DD-5ECC6C1ABA36}"/>
              </a:ext>
            </a:extLst>
          </p:cNvPr>
          <p:cNvSpPr/>
          <p:nvPr/>
        </p:nvSpPr>
        <p:spPr>
          <a:xfrm>
            <a:off x="6608316" y="3014057"/>
            <a:ext cx="2743200" cy="1133145"/>
          </a:xfrm>
          <a:prstGeom prst="wedgeRectCallout">
            <a:avLst>
              <a:gd name="adj1" fmla="val -113346"/>
              <a:gd name="adj2" fmla="val -21532"/>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Potential to skip or turn into a longer discussion depending on the timings</a:t>
            </a:r>
            <a:endParaRPr lang="en-US" dirty="0"/>
          </a:p>
        </p:txBody>
      </p:sp>
    </p:spTree>
    <p:extLst>
      <p:ext uri="{BB962C8B-B14F-4D97-AF65-F5344CB8AC3E}">
        <p14:creationId xmlns:p14="http://schemas.microsoft.com/office/powerpoint/2010/main" val="37298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E8039B7-392F-2C46-9ACD-1ADB2EAE58A1}"/>
              </a:ext>
            </a:extLst>
          </p:cNvPr>
          <p:cNvGraphicFramePr>
            <a:graphicFrameLocks noGrp="1"/>
          </p:cNvGraphicFramePr>
          <p:nvPr/>
        </p:nvGraphicFramePr>
        <p:xfrm>
          <a:off x="314194" y="1428895"/>
          <a:ext cx="11672400" cy="2322916"/>
        </p:xfrm>
        <a:graphic>
          <a:graphicData uri="http://schemas.openxmlformats.org/drawingml/2006/table">
            <a:tbl>
              <a:tblPr firstRow="1" bandRow="1">
                <a:tableStyleId>{BC89EF96-8CEA-46FF-86C4-4CE0E7609802}</a:tableStyleId>
              </a:tblPr>
              <a:tblGrid>
                <a:gridCol w="417327">
                  <a:extLst>
                    <a:ext uri="{9D8B030D-6E8A-4147-A177-3AD203B41FA5}">
                      <a16:colId xmlns:a16="http://schemas.microsoft.com/office/drawing/2014/main" val="376186465"/>
                    </a:ext>
                  </a:extLst>
                </a:gridCol>
                <a:gridCol w="1336431">
                  <a:extLst>
                    <a:ext uri="{9D8B030D-6E8A-4147-A177-3AD203B41FA5}">
                      <a16:colId xmlns:a16="http://schemas.microsoft.com/office/drawing/2014/main" val="1023296373"/>
                    </a:ext>
                  </a:extLst>
                </a:gridCol>
                <a:gridCol w="3798277">
                  <a:extLst>
                    <a:ext uri="{9D8B030D-6E8A-4147-A177-3AD203B41FA5}">
                      <a16:colId xmlns:a16="http://schemas.microsoft.com/office/drawing/2014/main" val="3664375404"/>
                    </a:ext>
                  </a:extLst>
                </a:gridCol>
                <a:gridCol w="956603">
                  <a:extLst>
                    <a:ext uri="{9D8B030D-6E8A-4147-A177-3AD203B41FA5}">
                      <a16:colId xmlns:a16="http://schemas.microsoft.com/office/drawing/2014/main" val="3373808305"/>
                    </a:ext>
                  </a:extLst>
                </a:gridCol>
                <a:gridCol w="1308295">
                  <a:extLst>
                    <a:ext uri="{9D8B030D-6E8A-4147-A177-3AD203B41FA5}">
                      <a16:colId xmlns:a16="http://schemas.microsoft.com/office/drawing/2014/main" val="3179983257"/>
                    </a:ext>
                  </a:extLst>
                </a:gridCol>
                <a:gridCol w="3855467">
                  <a:extLst>
                    <a:ext uri="{9D8B030D-6E8A-4147-A177-3AD203B41FA5}">
                      <a16:colId xmlns:a16="http://schemas.microsoft.com/office/drawing/2014/main" val="2626150483"/>
                    </a:ext>
                  </a:extLst>
                </a:gridCol>
              </a:tblGrid>
              <a:tr h="522147">
                <a:tc>
                  <a:txBody>
                    <a:bodyPr/>
                    <a:lstStyle/>
                    <a:p>
                      <a:endParaRPr lang="en-US" sz="1500">
                        <a:solidFill>
                          <a:srgbClr val="595959"/>
                        </a:solidFill>
                      </a:endParaRPr>
                    </a:p>
                  </a:txBody>
                  <a:tcPr marT="45721" marB="45721"/>
                </a:tc>
                <a:tc>
                  <a:txBody>
                    <a:bodyPr/>
                    <a:lstStyle/>
                    <a:p>
                      <a:r>
                        <a:rPr lang="en-US" sz="1500">
                          <a:solidFill>
                            <a:srgbClr val="595959"/>
                          </a:solidFill>
                        </a:rPr>
                        <a:t>Approach</a:t>
                      </a:r>
                    </a:p>
                  </a:txBody>
                  <a:tcPr marT="45721" marB="45721"/>
                </a:tc>
                <a:tc>
                  <a:txBody>
                    <a:bodyPr/>
                    <a:lstStyle/>
                    <a:p>
                      <a:r>
                        <a:rPr lang="en-US" sz="1500">
                          <a:solidFill>
                            <a:srgbClr val="595959"/>
                          </a:solidFill>
                        </a:rPr>
                        <a:t>Description</a:t>
                      </a:r>
                    </a:p>
                  </a:txBody>
                  <a:tcPr marT="45721" marB="45721"/>
                </a:tc>
                <a:tc>
                  <a:txBody>
                    <a:bodyPr/>
                    <a:lstStyle/>
                    <a:p>
                      <a:r>
                        <a:rPr lang="en-US" sz="1500">
                          <a:solidFill>
                            <a:srgbClr val="595959"/>
                          </a:solidFill>
                        </a:rPr>
                        <a:t>Time</a:t>
                      </a:r>
                    </a:p>
                  </a:txBody>
                  <a:tcPr marT="45721" marB="45721"/>
                </a:tc>
                <a:tc>
                  <a:txBody>
                    <a:bodyPr/>
                    <a:lstStyle/>
                    <a:p>
                      <a:r>
                        <a:rPr lang="en-US" sz="1500">
                          <a:solidFill>
                            <a:srgbClr val="595959"/>
                          </a:solidFill>
                        </a:rPr>
                        <a:t>Budget</a:t>
                      </a:r>
                    </a:p>
                  </a:txBody>
                  <a:tcPr marT="45721" marB="45721"/>
                </a:tc>
                <a:tc>
                  <a:txBody>
                    <a:bodyPr/>
                    <a:lstStyle/>
                    <a:p>
                      <a:r>
                        <a:rPr lang="en-US" sz="1500">
                          <a:solidFill>
                            <a:srgbClr val="595959"/>
                          </a:solidFill>
                        </a:rPr>
                        <a:t>Resources</a:t>
                      </a:r>
                    </a:p>
                  </a:txBody>
                  <a:tcPr marT="45721" marB="45721"/>
                </a:tc>
                <a:extLst>
                  <a:ext uri="{0D108BD9-81ED-4DB2-BD59-A6C34878D82A}">
                    <a16:rowId xmlns:a16="http://schemas.microsoft.com/office/drawing/2014/main" val="809244612"/>
                  </a:ext>
                </a:extLst>
              </a:tr>
              <a:tr h="1800769">
                <a:tc>
                  <a:txBody>
                    <a:bodyPr/>
                    <a:lstStyle/>
                    <a:p>
                      <a:pPr algn="ctr"/>
                      <a:r>
                        <a:rPr lang="en-US" sz="1500" kern="1200">
                          <a:solidFill>
                            <a:srgbClr val="595959"/>
                          </a:solidFill>
                          <a:latin typeface="+mn-lt"/>
                          <a:ea typeface="+mn-ea"/>
                          <a:cs typeface="+mn-cs"/>
                        </a:rPr>
                        <a:t>Value Transfer</a:t>
                      </a:r>
                    </a:p>
                  </a:txBody>
                  <a:tcPr marT="45721" marB="45721" vert="vert270"/>
                </a:tc>
                <a:tc>
                  <a:txBody>
                    <a:bodyPr/>
                    <a:lstStyle/>
                    <a:p>
                      <a:r>
                        <a:rPr lang="en-US" sz="1600">
                          <a:solidFill>
                            <a:srgbClr val="595959"/>
                          </a:solidFill>
                        </a:rPr>
                        <a:t>Value </a:t>
                      </a:r>
                      <a:endParaRPr lang="en-US">
                        <a:solidFill>
                          <a:srgbClr val="595959"/>
                        </a:solidFill>
                      </a:endParaRPr>
                    </a:p>
                    <a:p>
                      <a:pPr lvl="0">
                        <a:buNone/>
                      </a:pPr>
                      <a:r>
                        <a:rPr lang="en-US" sz="1600">
                          <a:solidFill>
                            <a:srgbClr val="595959"/>
                          </a:solidFill>
                        </a:rPr>
                        <a:t>Transfer</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a:ln>
                            <a:noFill/>
                          </a:ln>
                          <a:solidFill>
                            <a:srgbClr val="595959"/>
                          </a:solidFill>
                          <a:effectLst/>
                          <a:uLnTx/>
                          <a:uFillTx/>
                        </a:rPr>
                        <a:t>Involves transferring value estimates from existing economic valuation studies to the study site in question, making adjustments where appropriate.</a:t>
                      </a:r>
                    </a:p>
                    <a:p>
                      <a:endParaRPr lang="en-US" sz="1600">
                        <a:solidFill>
                          <a:srgbClr val="595959"/>
                        </a:solidFill>
                      </a:endParaRPr>
                    </a:p>
                  </a:txBody>
                  <a:tcPr marT="45721" marB="45721" anchor="ctr"/>
                </a:tc>
                <a:tc>
                  <a:txBody>
                    <a:bodyPr/>
                    <a:lstStyle/>
                    <a:p>
                      <a:r>
                        <a:rPr lang="en-US" sz="1600">
                          <a:solidFill>
                            <a:srgbClr val="595959"/>
                          </a:solidFill>
                        </a:rPr>
                        <a:t>Days </a:t>
                      </a:r>
                    </a:p>
                  </a:txBody>
                  <a:tcPr marT="45721" marB="45721" anchor="ctr"/>
                </a:tc>
                <a:tc>
                  <a:txBody>
                    <a:bodyPr/>
                    <a:lstStyle/>
                    <a:p>
                      <a:r>
                        <a:rPr lang="en-US" sz="1600" dirty="0">
                          <a:solidFill>
                            <a:srgbClr val="595959"/>
                          </a:solidFill>
                        </a:rPr>
                        <a:t>($100s-1000s; low budget)</a:t>
                      </a:r>
                    </a:p>
                  </a:txBody>
                  <a:tcPr marT="45721" marB="45721" anchor="ctr"/>
                </a:tc>
                <a:tc>
                  <a:txBody>
                    <a:bodyPr/>
                    <a:lstStyle/>
                    <a:p>
                      <a:r>
                        <a:rPr lang="en-GB" sz="1600" kern="1200" dirty="0">
                          <a:solidFill>
                            <a:srgbClr val="595959"/>
                          </a:solidFill>
                          <a:effectLst/>
                        </a:rPr>
                        <a:t>Valuations from similar studies elsewhere. </a:t>
                      </a:r>
                      <a:endParaRPr lang="en-GB" sz="1600" dirty="0">
                        <a:solidFill>
                          <a:srgbClr val="595959"/>
                        </a:solidFill>
                        <a:effectLst/>
                      </a:endParaRPr>
                    </a:p>
                    <a:p>
                      <a:r>
                        <a:rPr lang="en-GB" sz="1600" kern="1200" dirty="0">
                          <a:solidFill>
                            <a:srgbClr val="595959"/>
                          </a:solidFill>
                          <a:effectLst/>
                        </a:rPr>
                        <a:t>Data on key variables from different studies (e.g. GDP per person)</a:t>
                      </a:r>
                      <a:endParaRPr lang="en-GB" sz="1600" dirty="0">
                        <a:solidFill>
                          <a:srgbClr val="595959"/>
                        </a:solidFill>
                        <a:effectLst/>
                      </a:endParaRPr>
                    </a:p>
                    <a:p>
                      <a:endParaRPr lang="en-US" sz="1600" dirty="0">
                        <a:solidFill>
                          <a:srgbClr val="595959"/>
                        </a:solidFill>
                      </a:endParaRPr>
                    </a:p>
                  </a:txBody>
                  <a:tcPr marT="45721" marB="45721" anchor="ctr"/>
                </a:tc>
                <a:extLst>
                  <a:ext uri="{0D108BD9-81ED-4DB2-BD59-A6C34878D82A}">
                    <a16:rowId xmlns:a16="http://schemas.microsoft.com/office/drawing/2014/main" val="2336981570"/>
                  </a:ext>
                </a:extLst>
              </a:tr>
            </a:tbl>
          </a:graphicData>
        </a:graphic>
      </p:graphicFrame>
      <p:sp>
        <p:nvSpPr>
          <p:cNvPr id="5" name="Teardrop 4">
            <a:extLst>
              <a:ext uri="{FF2B5EF4-FFF2-40B4-BE49-F238E27FC236}">
                <a16:creationId xmlns:a16="http://schemas.microsoft.com/office/drawing/2014/main" id="{74177405-D7E2-E64A-BF91-CC8F284ED645}"/>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itle 1">
            <a:extLst>
              <a:ext uri="{FF2B5EF4-FFF2-40B4-BE49-F238E27FC236}">
                <a16:creationId xmlns:a16="http://schemas.microsoft.com/office/drawing/2014/main" id="{0A3A2862-6E21-024B-A931-56B68F163838}"/>
              </a:ext>
            </a:extLst>
          </p:cNvPr>
          <p:cNvSpPr>
            <a:spLocks noGrp="1"/>
          </p:cNvSpPr>
          <p:nvPr>
            <p:ph type="title"/>
          </p:nvPr>
        </p:nvSpPr>
        <p:spPr>
          <a:xfrm>
            <a:off x="314196" y="125353"/>
            <a:ext cx="9706107" cy="878151"/>
          </a:xfrm>
          <a:noFill/>
        </p:spPr>
        <p:txBody>
          <a:bodyPr>
            <a:normAutofit fontScale="90000"/>
          </a:bodyPr>
          <a:lstStyle/>
          <a:p>
            <a:r>
              <a:rPr lang="en-GB"/>
              <a:t>Overview of Valuation Approaches and Techniques  </a:t>
            </a:r>
            <a:br>
              <a:rPr lang="en-GB"/>
            </a:br>
            <a:r>
              <a:rPr lang="en-GB" i="1"/>
              <a:t>(type, time and resources)</a:t>
            </a:r>
            <a:endParaRPr lang="en-US" i="1"/>
          </a:p>
        </p:txBody>
      </p:sp>
      <p:sp>
        <p:nvSpPr>
          <p:cNvPr id="2" name="Slide Number Placeholder 1">
            <a:extLst>
              <a:ext uri="{FF2B5EF4-FFF2-40B4-BE49-F238E27FC236}">
                <a16:creationId xmlns:a16="http://schemas.microsoft.com/office/drawing/2014/main" id="{95171E75-2D4D-C945-9349-C67DCAD66CFB}"/>
              </a:ext>
            </a:extLst>
          </p:cNvPr>
          <p:cNvSpPr>
            <a:spLocks noGrp="1"/>
          </p:cNvSpPr>
          <p:nvPr>
            <p:ph type="sldNum" sz="quarter" idx="12"/>
          </p:nvPr>
        </p:nvSpPr>
        <p:spPr/>
        <p:txBody>
          <a:bodyPr/>
          <a:lstStyle/>
          <a:p>
            <a:fld id="{971CEC84-1649-40CE-BFF6-7286506FEA08}" type="slidenum">
              <a:rPr lang="en-GB" smtClean="0"/>
              <a:pPr/>
              <a:t>119</a:t>
            </a:fld>
            <a:endParaRPr lang="en-GB"/>
          </a:p>
        </p:txBody>
      </p:sp>
      <p:sp>
        <p:nvSpPr>
          <p:cNvPr id="8" name="TextBox 7">
            <a:extLst>
              <a:ext uri="{FF2B5EF4-FFF2-40B4-BE49-F238E27FC236}">
                <a16:creationId xmlns:a16="http://schemas.microsoft.com/office/drawing/2014/main" id="{A04A4E4E-6857-1D4B-AA19-70D79A52EC32}"/>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p.84-87</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pic>
        <p:nvPicPr>
          <p:cNvPr id="3" name="Graphic 2" descr="Mathematics">
            <a:extLst>
              <a:ext uri="{FF2B5EF4-FFF2-40B4-BE49-F238E27FC236}">
                <a16:creationId xmlns:a16="http://schemas.microsoft.com/office/drawing/2014/main" id="{2ACE1E89-5899-4D40-9701-6377D3C84D8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61126" y="197650"/>
            <a:ext cx="914400" cy="914400"/>
          </a:xfrm>
          <a:prstGeom prst="rect">
            <a:avLst/>
          </a:prstGeom>
        </p:spPr>
      </p:pic>
    </p:spTree>
    <p:extLst>
      <p:ext uri="{BB962C8B-B14F-4D97-AF65-F5344CB8AC3E}">
        <p14:creationId xmlns:p14="http://schemas.microsoft.com/office/powerpoint/2010/main" val="173814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6823-6343-4FEC-BDB0-19FEC919E8F5}"/>
              </a:ext>
            </a:extLst>
          </p:cNvPr>
          <p:cNvSpPr>
            <a:spLocks noGrp="1"/>
          </p:cNvSpPr>
          <p:nvPr>
            <p:ph type="title"/>
          </p:nvPr>
        </p:nvSpPr>
        <p:spPr/>
        <p:txBody>
          <a:bodyPr/>
          <a:lstStyle/>
          <a:p>
            <a:r>
              <a:rPr lang="en-US" dirty="0"/>
              <a:t>Opportunity to host a training in your language</a:t>
            </a:r>
            <a:endParaRPr lang="en-CH" dirty="0"/>
          </a:p>
        </p:txBody>
      </p:sp>
      <p:sp>
        <p:nvSpPr>
          <p:cNvPr id="4" name="Slide Number Placeholder 3">
            <a:extLst>
              <a:ext uri="{FF2B5EF4-FFF2-40B4-BE49-F238E27FC236}">
                <a16:creationId xmlns:a16="http://schemas.microsoft.com/office/drawing/2014/main" id="{EA370460-7674-4612-99BC-5CA2D73B50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5" name="Picture Placeholder 5" descr="10 Day business challenge | We Value Nature">
            <a:extLst>
              <a:ext uri="{FF2B5EF4-FFF2-40B4-BE49-F238E27FC236}">
                <a16:creationId xmlns:a16="http://schemas.microsoft.com/office/drawing/2014/main" id="{C75A5A7D-3FE4-44A7-86D5-A1F8C1597B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22414" y="1350809"/>
            <a:ext cx="8686800" cy="4500963"/>
          </a:xfrm>
          <a:prstGeom prst="rect">
            <a:avLst/>
          </a:prstGeom>
        </p:spPr>
      </p:pic>
      <p:sp>
        <p:nvSpPr>
          <p:cNvPr id="3" name="Content Placeholder 2">
            <a:extLst>
              <a:ext uri="{FF2B5EF4-FFF2-40B4-BE49-F238E27FC236}">
                <a16:creationId xmlns:a16="http://schemas.microsoft.com/office/drawing/2014/main" id="{E1C6001B-8D94-4327-943E-512C81C79316}"/>
              </a:ext>
            </a:extLst>
          </p:cNvPr>
          <p:cNvSpPr>
            <a:spLocks noGrp="1"/>
          </p:cNvSpPr>
          <p:nvPr>
            <p:ph idx="1"/>
          </p:nvPr>
        </p:nvSpPr>
        <p:spPr>
          <a:xfrm>
            <a:off x="8465268" y="1872743"/>
            <a:ext cx="3508011" cy="3325388"/>
          </a:xfrm>
        </p:spPr>
        <p:txBody>
          <a:bodyPr vert="horz" lIns="91440" tIns="45720" rIns="91440" bIns="45720" rtlCol="0" anchor="t">
            <a:normAutofit/>
          </a:bodyPr>
          <a:lstStyle/>
          <a:p>
            <a:pPr marL="0" indent="0" algn="ctr">
              <a:buNone/>
            </a:pPr>
            <a:r>
              <a:rPr lang="en-US" dirty="0">
                <a:solidFill>
                  <a:srgbClr val="23BAED"/>
                </a:solidFill>
              </a:rPr>
              <a:t>Make sure to save the dates &amp; pre-register to the event </a:t>
            </a:r>
            <a:r>
              <a:rPr lang="en-US" dirty="0">
                <a:solidFill>
                  <a:srgbClr val="23BAED"/>
                </a:solidFill>
                <a:hlinkClick r:id="rId4">
                  <a:extLst>
                    <a:ext uri="{A12FA001-AC4F-418D-AE19-62706E023703}">
                      <ahyp:hlinkClr xmlns:ahyp="http://schemas.microsoft.com/office/drawing/2018/hyperlinkcolor" val="tx"/>
                    </a:ext>
                  </a:extLst>
                </a:hlinkClick>
              </a:rPr>
              <a:t>here</a:t>
            </a:r>
            <a:r>
              <a:rPr lang="en-US" dirty="0">
                <a:solidFill>
                  <a:srgbClr val="23BAED"/>
                </a:solidFill>
              </a:rPr>
              <a:t>!</a:t>
            </a:r>
          </a:p>
          <a:p>
            <a:pPr marL="0" indent="0" algn="ctr">
              <a:buNone/>
            </a:pPr>
            <a:r>
              <a:rPr lang="en-US" b="1" dirty="0">
                <a:solidFill>
                  <a:srgbClr val="23BAED"/>
                </a:solidFill>
              </a:rPr>
              <a:t> March 2021</a:t>
            </a:r>
          </a:p>
          <a:p>
            <a:pPr marL="0" indent="0" algn="ctr">
              <a:buNone/>
            </a:pPr>
            <a:endParaRPr lang="en-US" sz="700" dirty="0"/>
          </a:p>
          <a:p>
            <a:pPr marL="0" indent="0" algn="ctr">
              <a:buNone/>
            </a:pPr>
            <a:r>
              <a:rPr lang="en-US" dirty="0">
                <a:solidFill>
                  <a:srgbClr val="BBD151"/>
                </a:solidFill>
              </a:rPr>
              <a:t>A “Call for proposals” will soon be launched.</a:t>
            </a:r>
            <a:endParaRPr lang="en-CH" dirty="0">
              <a:solidFill>
                <a:srgbClr val="BBD151"/>
              </a:solidFill>
            </a:endParaRPr>
          </a:p>
        </p:txBody>
      </p:sp>
      <p:pic>
        <p:nvPicPr>
          <p:cNvPr id="6" name="Picture Placeholder 5" descr="10 Day business challenge | We Value Nature">
            <a:extLst>
              <a:ext uri="{FF2B5EF4-FFF2-40B4-BE49-F238E27FC236}">
                <a16:creationId xmlns:a16="http://schemas.microsoft.com/office/drawing/2014/main" id="{03A08400-64FA-41AE-B9A1-21B12DBEB9E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782793" y="4664581"/>
            <a:ext cx="2872962" cy="1067100"/>
          </a:xfrm>
          <a:prstGeom prst="rect">
            <a:avLst/>
          </a:prstGeom>
        </p:spPr>
      </p:pic>
      <p:sp>
        <p:nvSpPr>
          <p:cNvPr id="7" name="Rectangle 6">
            <a:extLst>
              <a:ext uri="{FF2B5EF4-FFF2-40B4-BE49-F238E27FC236}">
                <a16:creationId xmlns:a16="http://schemas.microsoft.com/office/drawing/2014/main" id="{01745886-EF0E-4EC5-A715-5FFCBD328631}"/>
              </a:ext>
            </a:extLst>
          </p:cNvPr>
          <p:cNvSpPr/>
          <p:nvPr/>
        </p:nvSpPr>
        <p:spPr>
          <a:xfrm>
            <a:off x="2169459" y="2971800"/>
            <a:ext cx="4383741" cy="286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2140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3A2862-6E21-024B-A931-56B68F163838}"/>
              </a:ext>
            </a:extLst>
          </p:cNvPr>
          <p:cNvSpPr>
            <a:spLocks noGrp="1"/>
          </p:cNvSpPr>
          <p:nvPr>
            <p:ph type="title"/>
          </p:nvPr>
        </p:nvSpPr>
        <p:spPr>
          <a:xfrm>
            <a:off x="314196" y="125353"/>
            <a:ext cx="7761763" cy="878151"/>
          </a:xfrm>
          <a:noFill/>
        </p:spPr>
        <p:txBody>
          <a:bodyPr>
            <a:normAutofit fontScale="90000"/>
          </a:bodyPr>
          <a:lstStyle/>
          <a:p>
            <a:r>
              <a:rPr lang="en-GB" dirty="0"/>
              <a:t>Overview of Valuation Approaches and Techniques </a:t>
            </a:r>
            <a:r>
              <a:rPr lang="en-GB" i="1" dirty="0"/>
              <a:t>(type, time and resources)</a:t>
            </a:r>
            <a:endParaRPr lang="en-US" i="1" dirty="0"/>
          </a:p>
        </p:txBody>
      </p:sp>
      <p:sp>
        <p:nvSpPr>
          <p:cNvPr id="2" name="Slide Number Placeholder 1">
            <a:extLst>
              <a:ext uri="{FF2B5EF4-FFF2-40B4-BE49-F238E27FC236}">
                <a16:creationId xmlns:a16="http://schemas.microsoft.com/office/drawing/2014/main" id="{95171E75-2D4D-C945-9349-C67DCAD66CFB}"/>
              </a:ext>
            </a:extLst>
          </p:cNvPr>
          <p:cNvSpPr>
            <a:spLocks noGrp="1"/>
          </p:cNvSpPr>
          <p:nvPr>
            <p:ph type="sldNum" sz="quarter" idx="12"/>
          </p:nvPr>
        </p:nvSpPr>
        <p:spPr/>
        <p:txBody>
          <a:bodyPr/>
          <a:lstStyle/>
          <a:p>
            <a:fld id="{971CEC84-1649-40CE-BFF6-7286506FEA08}" type="slidenum">
              <a:rPr lang="en-GB" smtClean="0"/>
              <a:pPr/>
              <a:t>120</a:t>
            </a:fld>
            <a:endParaRPr lang="en-GB"/>
          </a:p>
        </p:txBody>
      </p:sp>
      <p:pic>
        <p:nvPicPr>
          <p:cNvPr id="13" name="Graphic 12" descr="Target Audience">
            <a:extLst>
              <a:ext uri="{FF2B5EF4-FFF2-40B4-BE49-F238E27FC236}">
                <a16:creationId xmlns:a16="http://schemas.microsoft.com/office/drawing/2014/main" id="{2F0CCA11-122A-5643-A905-FC1A3CAC948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6019" y="82505"/>
            <a:ext cx="914400" cy="914400"/>
          </a:xfrm>
          <a:prstGeom prst="rect">
            <a:avLst/>
          </a:prstGeom>
        </p:spPr>
      </p:pic>
      <p:pic>
        <p:nvPicPr>
          <p:cNvPr id="14" name="Graphic 13" descr="Squiggle">
            <a:extLst>
              <a:ext uri="{FF2B5EF4-FFF2-40B4-BE49-F238E27FC236}">
                <a16:creationId xmlns:a16="http://schemas.microsoft.com/office/drawing/2014/main" id="{70408454-9173-9E43-979A-ED76F26B8D7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09689" y="89104"/>
            <a:ext cx="914400" cy="914400"/>
          </a:xfrm>
          <a:prstGeom prst="rect">
            <a:avLst/>
          </a:prstGeom>
        </p:spPr>
      </p:pic>
      <p:pic>
        <p:nvPicPr>
          <p:cNvPr id="3" name="Picture 2">
            <a:extLst>
              <a:ext uri="{FF2B5EF4-FFF2-40B4-BE49-F238E27FC236}">
                <a16:creationId xmlns:a16="http://schemas.microsoft.com/office/drawing/2014/main" id="{56A35CD6-CE45-4C4C-8B74-4CE39E76FF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8710" y="2069055"/>
            <a:ext cx="5641975" cy="3180493"/>
          </a:xfrm>
          <a:prstGeom prst="rect">
            <a:avLst/>
          </a:prstGeom>
        </p:spPr>
      </p:pic>
      <p:pic>
        <p:nvPicPr>
          <p:cNvPr id="16" name="Picture 15">
            <a:extLst>
              <a:ext uri="{FF2B5EF4-FFF2-40B4-BE49-F238E27FC236}">
                <a16:creationId xmlns:a16="http://schemas.microsoft.com/office/drawing/2014/main" id="{5C4A44AB-2B71-684B-B33C-EFB4D4BF74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33354" y="2069055"/>
            <a:ext cx="5706583" cy="3186285"/>
          </a:xfrm>
          <a:prstGeom prst="rect">
            <a:avLst/>
          </a:prstGeom>
        </p:spPr>
      </p:pic>
      <p:sp>
        <p:nvSpPr>
          <p:cNvPr id="11" name="Speech Bubble: Rectangle 21">
            <a:extLst>
              <a:ext uri="{FF2B5EF4-FFF2-40B4-BE49-F238E27FC236}">
                <a16:creationId xmlns:a16="http://schemas.microsoft.com/office/drawing/2014/main" id="{E1653DF5-D473-F04C-B4A8-948E02E9445E}"/>
              </a:ext>
            </a:extLst>
          </p:cNvPr>
          <p:cNvSpPr/>
          <p:nvPr/>
        </p:nvSpPr>
        <p:spPr>
          <a:xfrm>
            <a:off x="4539085" y="5587671"/>
            <a:ext cx="2743200" cy="1133145"/>
          </a:xfrm>
          <a:prstGeom prst="wedgeRectCallout">
            <a:avLst>
              <a:gd name="adj1" fmla="val 49785"/>
              <a:gd name="adj2" fmla="val -131572"/>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 real-life examples of where each valuation technique could be used</a:t>
            </a:r>
            <a:endParaRPr lang="en-US" dirty="0"/>
          </a:p>
        </p:txBody>
      </p:sp>
      <p:sp>
        <p:nvSpPr>
          <p:cNvPr id="12" name="Speech Bubble: Rectangle 21">
            <a:extLst>
              <a:ext uri="{FF2B5EF4-FFF2-40B4-BE49-F238E27FC236}">
                <a16:creationId xmlns:a16="http://schemas.microsoft.com/office/drawing/2014/main" id="{B86C013B-890F-B646-8AEB-E2927CB8CCD4}"/>
              </a:ext>
            </a:extLst>
          </p:cNvPr>
          <p:cNvSpPr/>
          <p:nvPr/>
        </p:nvSpPr>
        <p:spPr>
          <a:xfrm>
            <a:off x="8970144" y="4397900"/>
            <a:ext cx="2953146" cy="2322916"/>
          </a:xfrm>
          <a:prstGeom prst="wedgeRectCallout">
            <a:avLst>
              <a:gd name="adj1" fmla="val -93251"/>
              <a:gd name="adj2" fmla="val -52485"/>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Depending on the background of the audience, potential to go in-depth on certain details of the techniques.  Suggest selecting those that are most applicable to the audience</a:t>
            </a:r>
            <a:endParaRPr lang="en-US" dirty="0"/>
          </a:p>
        </p:txBody>
      </p:sp>
      <p:pic>
        <p:nvPicPr>
          <p:cNvPr id="15" name="Graphic 14" descr="Mathematics">
            <a:extLst>
              <a:ext uri="{FF2B5EF4-FFF2-40B4-BE49-F238E27FC236}">
                <a16:creationId xmlns:a16="http://schemas.microsoft.com/office/drawing/2014/main" id="{390BBA46-63F0-5748-AF0A-E5F7E51C9DC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02349" y="107074"/>
            <a:ext cx="914400" cy="914400"/>
          </a:xfrm>
          <a:prstGeom prst="rect">
            <a:avLst/>
          </a:prstGeom>
        </p:spPr>
      </p:pic>
      <p:sp>
        <p:nvSpPr>
          <p:cNvPr id="17" name="Speech Bubble: Rectangle 21">
            <a:extLst>
              <a:ext uri="{FF2B5EF4-FFF2-40B4-BE49-F238E27FC236}">
                <a16:creationId xmlns:a16="http://schemas.microsoft.com/office/drawing/2014/main" id="{D549BAB9-A9F2-4946-8D1B-2FF6CA0C10D8}"/>
              </a:ext>
            </a:extLst>
          </p:cNvPr>
          <p:cNvSpPr/>
          <p:nvPr/>
        </p:nvSpPr>
        <p:spPr>
          <a:xfrm>
            <a:off x="577516" y="5249548"/>
            <a:ext cx="3220724" cy="1442955"/>
          </a:xfrm>
          <a:prstGeom prst="wedgeRectCallout">
            <a:avLst>
              <a:gd name="adj1" fmla="val 49785"/>
              <a:gd name="adj2" fmla="val -131572"/>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Presenter must have significant experience in environmental economics to be able to explain the valuation techniques properly </a:t>
            </a:r>
            <a:endParaRPr lang="en-US" dirty="0"/>
          </a:p>
        </p:txBody>
      </p:sp>
      <p:sp>
        <p:nvSpPr>
          <p:cNvPr id="18" name="Speech Bubble: Rectangle 21">
            <a:extLst>
              <a:ext uri="{FF2B5EF4-FFF2-40B4-BE49-F238E27FC236}">
                <a16:creationId xmlns:a16="http://schemas.microsoft.com/office/drawing/2014/main" id="{D7AF0DCE-709E-8F4F-B793-5532B54ABC8A}"/>
              </a:ext>
            </a:extLst>
          </p:cNvPr>
          <p:cNvSpPr/>
          <p:nvPr/>
        </p:nvSpPr>
        <p:spPr>
          <a:xfrm>
            <a:off x="8934775" y="1021474"/>
            <a:ext cx="2743200" cy="1133145"/>
          </a:xfrm>
          <a:prstGeom prst="wedgeRectCallout">
            <a:avLst>
              <a:gd name="adj1" fmla="val -81033"/>
              <a:gd name="adj2" fmla="val 38955"/>
            </a:avLst>
          </a:prstGeom>
          <a:solidFill>
            <a:srgbClr val="FFC000"/>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Pros and cons for each type are discussed in the speaker’s notes</a:t>
            </a:r>
            <a:endParaRPr lang="en-US" dirty="0"/>
          </a:p>
        </p:txBody>
      </p:sp>
    </p:spTree>
    <p:extLst>
      <p:ext uri="{BB962C8B-B14F-4D97-AF65-F5344CB8AC3E}">
        <p14:creationId xmlns:p14="http://schemas.microsoft.com/office/powerpoint/2010/main" val="29262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8740A-258B-49D9-BCE7-BC0C6826BCF2}"/>
              </a:ext>
            </a:extLst>
          </p:cNvPr>
          <p:cNvSpPr>
            <a:spLocks noGrp="1"/>
          </p:cNvSpPr>
          <p:nvPr>
            <p:ph type="title"/>
          </p:nvPr>
        </p:nvSpPr>
        <p:spPr/>
        <p:txBody>
          <a:bodyPr/>
          <a:lstStyle/>
          <a:p>
            <a:r>
              <a:rPr lang="en-GB" dirty="0"/>
              <a:t>Hypothetical case study examples</a:t>
            </a:r>
            <a:endParaRPr lang="en-US" dirty="0"/>
          </a:p>
        </p:txBody>
      </p:sp>
      <p:sp>
        <p:nvSpPr>
          <p:cNvPr id="4" name="Slide Number Placeholder 3">
            <a:extLst>
              <a:ext uri="{FF2B5EF4-FFF2-40B4-BE49-F238E27FC236}">
                <a16:creationId xmlns:a16="http://schemas.microsoft.com/office/drawing/2014/main" id="{04B61149-A872-4461-83AD-4D617570F323}"/>
              </a:ext>
            </a:extLst>
          </p:cNvPr>
          <p:cNvSpPr>
            <a:spLocks noGrp="1"/>
          </p:cNvSpPr>
          <p:nvPr>
            <p:ph type="sldNum" sz="quarter" idx="12"/>
          </p:nvPr>
        </p:nvSpPr>
        <p:spPr/>
        <p:txBody>
          <a:bodyPr/>
          <a:lstStyle/>
          <a:p>
            <a:fld id="{971CEC84-1649-40CE-BFF6-7286506FEA08}" type="slidenum">
              <a:rPr lang="en-GB" smtClean="0"/>
              <a:pPr/>
              <a:t>121</a:t>
            </a:fld>
            <a:endParaRPr lang="en-GB"/>
          </a:p>
        </p:txBody>
      </p:sp>
      <p:pic>
        <p:nvPicPr>
          <p:cNvPr id="6" name="Picture 5">
            <a:extLst>
              <a:ext uri="{FF2B5EF4-FFF2-40B4-BE49-F238E27FC236}">
                <a16:creationId xmlns:a16="http://schemas.microsoft.com/office/drawing/2014/main" id="{2CFD53C2-2B91-DC4F-ADC9-9F82E992C4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445" y="2127021"/>
            <a:ext cx="5549900" cy="3105150"/>
          </a:xfrm>
          <a:prstGeom prst="rect">
            <a:avLst/>
          </a:prstGeom>
        </p:spPr>
      </p:pic>
      <p:pic>
        <p:nvPicPr>
          <p:cNvPr id="7" name="Picture 6">
            <a:extLst>
              <a:ext uri="{FF2B5EF4-FFF2-40B4-BE49-F238E27FC236}">
                <a16:creationId xmlns:a16="http://schemas.microsoft.com/office/drawing/2014/main" id="{BCA8AE7F-52E6-504D-8117-D1B5E8D3E3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4545" y="2132069"/>
            <a:ext cx="5830722" cy="3264407"/>
          </a:xfrm>
          <a:prstGeom prst="rect">
            <a:avLst/>
          </a:prstGeom>
        </p:spPr>
      </p:pic>
      <p:sp>
        <p:nvSpPr>
          <p:cNvPr id="8" name="Speech Bubble: Rectangle 21">
            <a:extLst>
              <a:ext uri="{FF2B5EF4-FFF2-40B4-BE49-F238E27FC236}">
                <a16:creationId xmlns:a16="http://schemas.microsoft.com/office/drawing/2014/main" id="{979C463F-D57F-3144-9F58-C14F72C5804E}"/>
              </a:ext>
            </a:extLst>
          </p:cNvPr>
          <p:cNvSpPr/>
          <p:nvPr/>
        </p:nvSpPr>
        <p:spPr>
          <a:xfrm>
            <a:off x="6625358" y="5232171"/>
            <a:ext cx="4236606" cy="1488645"/>
          </a:xfrm>
          <a:prstGeom prst="wedgeRectCallout">
            <a:avLst>
              <a:gd name="adj1" fmla="val -98531"/>
              <a:gd name="adj2" fmla="val -61822"/>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audience would benefit from discussing the results of the hypothetical examples, providing different possible explanations and reasons for the choices made </a:t>
            </a:r>
            <a:endParaRPr lang="en-US" dirty="0"/>
          </a:p>
        </p:txBody>
      </p:sp>
      <p:pic>
        <p:nvPicPr>
          <p:cNvPr id="9" name="Graphic 8" descr="Treasure Map">
            <a:extLst>
              <a:ext uri="{FF2B5EF4-FFF2-40B4-BE49-F238E27FC236}">
                <a16:creationId xmlns:a16="http://schemas.microsoft.com/office/drawing/2014/main" id="{BB5F4EC8-4BF0-4A44-873D-635CD50019C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63403" y="89102"/>
            <a:ext cx="914400" cy="914400"/>
          </a:xfrm>
          <a:prstGeom prst="rect">
            <a:avLst/>
          </a:prstGeom>
        </p:spPr>
      </p:pic>
      <p:pic>
        <p:nvPicPr>
          <p:cNvPr id="10" name="Graphic 9" descr="Squiggle">
            <a:extLst>
              <a:ext uri="{FF2B5EF4-FFF2-40B4-BE49-F238E27FC236}">
                <a16:creationId xmlns:a16="http://schemas.microsoft.com/office/drawing/2014/main" id="{F3E9FB9D-51A7-7145-B053-13FC4EC0C4F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83518" y="89102"/>
            <a:ext cx="914400" cy="914400"/>
          </a:xfrm>
          <a:prstGeom prst="rect">
            <a:avLst/>
          </a:prstGeom>
        </p:spPr>
      </p:pic>
      <p:pic>
        <p:nvPicPr>
          <p:cNvPr id="11" name="Graphic 10" descr="Mathematics">
            <a:extLst>
              <a:ext uri="{FF2B5EF4-FFF2-40B4-BE49-F238E27FC236}">
                <a16:creationId xmlns:a16="http://schemas.microsoft.com/office/drawing/2014/main" id="{8E006F17-57FD-704F-9EFE-1AACD017B97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03633" y="89102"/>
            <a:ext cx="914400" cy="914400"/>
          </a:xfrm>
          <a:prstGeom prst="rect">
            <a:avLst/>
          </a:prstGeom>
        </p:spPr>
      </p:pic>
      <p:sp>
        <p:nvSpPr>
          <p:cNvPr id="12" name="Speech Bubble: Rectangle 21">
            <a:extLst>
              <a:ext uri="{FF2B5EF4-FFF2-40B4-BE49-F238E27FC236}">
                <a16:creationId xmlns:a16="http://schemas.microsoft.com/office/drawing/2014/main" id="{8B7DB064-FCA9-8F4A-A018-13A7FA8AACB1}"/>
              </a:ext>
            </a:extLst>
          </p:cNvPr>
          <p:cNvSpPr/>
          <p:nvPr/>
        </p:nvSpPr>
        <p:spPr>
          <a:xfrm>
            <a:off x="126733" y="5232171"/>
            <a:ext cx="3946503" cy="1500477"/>
          </a:xfrm>
          <a:prstGeom prst="wedgeRectCallout">
            <a:avLst>
              <a:gd name="adj1" fmla="val 42124"/>
              <a:gd name="adj2" fmla="val -127193"/>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Presenter must be able to provide justifications for the answers provided (e.g. why does this context lend itself to a certain valuation technique more than others?</a:t>
            </a:r>
            <a:endParaRPr lang="en-US" dirty="0"/>
          </a:p>
        </p:txBody>
      </p:sp>
    </p:spTree>
    <p:extLst>
      <p:ext uri="{BB962C8B-B14F-4D97-AF65-F5344CB8AC3E}">
        <p14:creationId xmlns:p14="http://schemas.microsoft.com/office/powerpoint/2010/main" val="293197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8655AC-22EE-504A-9C20-F91672DAC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431" y="2003834"/>
            <a:ext cx="5795898" cy="3221410"/>
          </a:xfrm>
          <a:prstGeom prst="rect">
            <a:avLst/>
          </a:prstGeom>
        </p:spPr>
      </p:pic>
      <p:sp>
        <p:nvSpPr>
          <p:cNvPr id="2" name="Title 1">
            <a:extLst>
              <a:ext uri="{FF2B5EF4-FFF2-40B4-BE49-F238E27FC236}">
                <a16:creationId xmlns:a16="http://schemas.microsoft.com/office/drawing/2014/main" id="{5D13A0CF-BE13-48FD-8BB6-B36123EA65D2}"/>
              </a:ext>
            </a:extLst>
          </p:cNvPr>
          <p:cNvSpPr>
            <a:spLocks noGrp="1"/>
          </p:cNvSpPr>
          <p:nvPr>
            <p:ph type="title"/>
          </p:nvPr>
        </p:nvSpPr>
        <p:spPr/>
        <p:txBody>
          <a:bodyPr/>
          <a:lstStyle/>
          <a:p>
            <a:r>
              <a:rPr lang="en-GB" dirty="0"/>
              <a:t>Hypothetical case study examples</a:t>
            </a:r>
            <a:endParaRPr lang="en-US" dirty="0"/>
          </a:p>
        </p:txBody>
      </p:sp>
      <p:sp>
        <p:nvSpPr>
          <p:cNvPr id="4" name="Slide Number Placeholder 3">
            <a:extLst>
              <a:ext uri="{FF2B5EF4-FFF2-40B4-BE49-F238E27FC236}">
                <a16:creationId xmlns:a16="http://schemas.microsoft.com/office/drawing/2014/main" id="{BB4D7E3A-40F8-4D8F-BDB8-043FB616D4BC}"/>
              </a:ext>
            </a:extLst>
          </p:cNvPr>
          <p:cNvSpPr>
            <a:spLocks noGrp="1"/>
          </p:cNvSpPr>
          <p:nvPr>
            <p:ph type="sldNum" sz="quarter" idx="12"/>
          </p:nvPr>
        </p:nvSpPr>
        <p:spPr/>
        <p:txBody>
          <a:bodyPr/>
          <a:lstStyle/>
          <a:p>
            <a:fld id="{971CEC84-1649-40CE-BFF6-7286506FEA08}" type="slidenum">
              <a:rPr lang="en-GB" smtClean="0"/>
              <a:pPr/>
              <a:t>122</a:t>
            </a:fld>
            <a:endParaRPr lang="en-GB"/>
          </a:p>
        </p:txBody>
      </p:sp>
      <p:pic>
        <p:nvPicPr>
          <p:cNvPr id="6" name="Picture 5">
            <a:extLst>
              <a:ext uri="{FF2B5EF4-FFF2-40B4-BE49-F238E27FC236}">
                <a16:creationId xmlns:a16="http://schemas.microsoft.com/office/drawing/2014/main" id="{1BA10CBD-1826-1F4D-A479-A6017A7645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4672" y="2036173"/>
            <a:ext cx="5683132" cy="3202040"/>
          </a:xfrm>
          <a:prstGeom prst="rect">
            <a:avLst/>
          </a:prstGeom>
        </p:spPr>
      </p:pic>
      <p:sp>
        <p:nvSpPr>
          <p:cNvPr id="9" name="Speech Bubble: Rectangle 21">
            <a:extLst>
              <a:ext uri="{FF2B5EF4-FFF2-40B4-BE49-F238E27FC236}">
                <a16:creationId xmlns:a16="http://schemas.microsoft.com/office/drawing/2014/main" id="{60DDCEDB-D3C7-FF45-B7E4-36FB8CD72334}"/>
              </a:ext>
            </a:extLst>
          </p:cNvPr>
          <p:cNvSpPr/>
          <p:nvPr/>
        </p:nvSpPr>
        <p:spPr>
          <a:xfrm>
            <a:off x="6794515" y="5116286"/>
            <a:ext cx="3196740" cy="1421967"/>
          </a:xfrm>
          <a:prstGeom prst="wedgeRectCallout">
            <a:avLst>
              <a:gd name="adj1" fmla="val -132256"/>
              <a:gd name="adj2" fmla="val -57924"/>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Put in real-life case studies related to certain sectors/regions to make the examples more engaging</a:t>
            </a:r>
            <a:endParaRPr lang="en-US" dirty="0"/>
          </a:p>
        </p:txBody>
      </p:sp>
      <p:pic>
        <p:nvPicPr>
          <p:cNvPr id="11" name="Graphic 10" descr="Treasure Map">
            <a:extLst>
              <a:ext uri="{FF2B5EF4-FFF2-40B4-BE49-F238E27FC236}">
                <a16:creationId xmlns:a16="http://schemas.microsoft.com/office/drawing/2014/main" id="{43D7BA8C-B8BA-D24B-96D8-20EC38CA705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63403" y="89102"/>
            <a:ext cx="914400" cy="914400"/>
          </a:xfrm>
          <a:prstGeom prst="rect">
            <a:avLst/>
          </a:prstGeom>
        </p:spPr>
      </p:pic>
      <p:pic>
        <p:nvPicPr>
          <p:cNvPr id="8" name="Graphic 7" descr="Mathematics">
            <a:extLst>
              <a:ext uri="{FF2B5EF4-FFF2-40B4-BE49-F238E27FC236}">
                <a16:creationId xmlns:a16="http://schemas.microsoft.com/office/drawing/2014/main" id="{4842B2AA-C20E-FF4A-82AB-CF60E6E39F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61637" y="107227"/>
            <a:ext cx="914400" cy="914400"/>
          </a:xfrm>
          <a:prstGeom prst="rect">
            <a:avLst/>
          </a:prstGeom>
        </p:spPr>
      </p:pic>
    </p:spTree>
    <p:extLst>
      <p:ext uri="{BB962C8B-B14F-4D97-AF65-F5344CB8AC3E}">
        <p14:creationId xmlns:p14="http://schemas.microsoft.com/office/powerpoint/2010/main" val="36760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p:txBody>
          <a:bodyPr>
            <a:normAutofit/>
          </a:bodyPr>
          <a:lstStyle/>
          <a:p>
            <a:r>
              <a:rPr lang="en-GB">
                <a:solidFill>
                  <a:srgbClr val="595959"/>
                </a:solidFill>
              </a:rPr>
              <a:t>Ecosystem Monetary Valuation Tools </a:t>
            </a:r>
            <a:endParaRPr lang="en-GB">
              <a:solidFill>
                <a:srgbClr val="595959"/>
              </a:solidFill>
              <a:cs typeface="Arial"/>
            </a:endParaRPr>
          </a:p>
        </p:txBody>
      </p:sp>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fld id="{971CEC84-1649-40CE-BFF6-7286506FEA08}" type="slidenum">
              <a:rPr lang="en-GB" smtClean="0"/>
              <a:pPr/>
              <a:t>123</a:t>
            </a:fld>
            <a:endParaRPr lang="en-GB"/>
          </a:p>
        </p:txBody>
      </p:sp>
      <p:graphicFrame>
        <p:nvGraphicFramePr>
          <p:cNvPr id="6" name="Group 37">
            <a:extLst>
              <a:ext uri="{FF2B5EF4-FFF2-40B4-BE49-F238E27FC236}">
                <a16:creationId xmlns:a16="http://schemas.microsoft.com/office/drawing/2014/main" id="{9EFAD0AD-1A75-FC4C-B7C0-7075883E4A77}"/>
              </a:ext>
            </a:extLst>
          </p:cNvPr>
          <p:cNvGraphicFramePr>
            <a:graphicFrameLocks noGrp="1"/>
          </p:cNvGraphicFramePr>
          <p:nvPr>
            <p:extLst>
              <p:ext uri="{D42A27DB-BD31-4B8C-83A1-F6EECF244321}">
                <p14:modId xmlns:p14="http://schemas.microsoft.com/office/powerpoint/2010/main" val="2186854721"/>
              </p:ext>
            </p:extLst>
          </p:nvPr>
        </p:nvGraphicFramePr>
        <p:xfrm>
          <a:off x="1538377" y="1495244"/>
          <a:ext cx="8946138" cy="4224972"/>
        </p:xfrm>
        <a:graphic>
          <a:graphicData uri="http://schemas.openxmlformats.org/drawingml/2006/table">
            <a:tbl>
              <a:tblPr>
                <a:tableStyleId>{69CF1AB2-1976-4502-BF36-3FF5EA218861}</a:tableStyleId>
              </a:tblPr>
              <a:tblGrid>
                <a:gridCol w="2141995">
                  <a:extLst>
                    <a:ext uri="{9D8B030D-6E8A-4147-A177-3AD203B41FA5}">
                      <a16:colId xmlns:a16="http://schemas.microsoft.com/office/drawing/2014/main" val="20000"/>
                    </a:ext>
                  </a:extLst>
                </a:gridCol>
                <a:gridCol w="1339863">
                  <a:extLst>
                    <a:ext uri="{9D8B030D-6E8A-4147-A177-3AD203B41FA5}">
                      <a16:colId xmlns:a16="http://schemas.microsoft.com/office/drawing/2014/main" val="20004"/>
                    </a:ext>
                  </a:extLst>
                </a:gridCol>
                <a:gridCol w="1317898">
                  <a:extLst>
                    <a:ext uri="{9D8B030D-6E8A-4147-A177-3AD203B41FA5}">
                      <a16:colId xmlns:a16="http://schemas.microsoft.com/office/drawing/2014/main" val="20005"/>
                    </a:ext>
                  </a:extLst>
                </a:gridCol>
                <a:gridCol w="1339863">
                  <a:extLst>
                    <a:ext uri="{9D8B030D-6E8A-4147-A177-3AD203B41FA5}">
                      <a16:colId xmlns:a16="http://schemas.microsoft.com/office/drawing/2014/main" val="20006"/>
                    </a:ext>
                  </a:extLst>
                </a:gridCol>
                <a:gridCol w="1405758">
                  <a:extLst>
                    <a:ext uri="{9D8B030D-6E8A-4147-A177-3AD203B41FA5}">
                      <a16:colId xmlns:a16="http://schemas.microsoft.com/office/drawing/2014/main" val="20007"/>
                    </a:ext>
                  </a:extLst>
                </a:gridCol>
                <a:gridCol w="1400761">
                  <a:extLst>
                    <a:ext uri="{9D8B030D-6E8A-4147-A177-3AD203B41FA5}">
                      <a16:colId xmlns:a16="http://schemas.microsoft.com/office/drawing/2014/main" val="20008"/>
                    </a:ext>
                  </a:extLst>
                </a:gridCol>
              </a:tblGrid>
              <a:tr h="300079">
                <a:tc>
                  <a:txBody>
                    <a:bodyPr/>
                    <a:lstStyle/>
                    <a:p>
                      <a:pPr marL="0" marR="0" lvl="1" indent="0" algn="l" defTabSz="914400" rtl="0" eaLnBrk="1" fontAlgn="auto" latinLnBrk="0" hangingPunct="1">
                        <a:lnSpc>
                          <a:spcPct val="100000"/>
                        </a:lnSpc>
                        <a:spcBef>
                          <a:spcPts val="300"/>
                        </a:spcBef>
                        <a:spcAft>
                          <a:spcPts val="0"/>
                        </a:spcAft>
                        <a:buClrTx/>
                        <a:buSzTx/>
                        <a:buFont typeface="Arial" pitchFamily="34" charset="0"/>
                        <a:buNone/>
                        <a:tabLst/>
                        <a:defRPr/>
                      </a:pPr>
                      <a:endParaRPr lang="en-GB" sz="2000" b="1" kern="1200" noProof="0">
                        <a:solidFill>
                          <a:srgbClr val="595959"/>
                        </a:solidFill>
                        <a:latin typeface="Arial"/>
                        <a:ea typeface="+mn-ea"/>
                        <a:cs typeface="Arial"/>
                      </a:endParaRPr>
                    </a:p>
                  </a:txBody>
                  <a:tcPr marL="36000" marR="36000" marT="36000" marB="36000" anchor="b" horzOverflow="overflow">
                    <a:no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2000" b="1" kern="1200" noProof="0" dirty="0">
                          <a:solidFill>
                            <a:schemeClr val="tx1"/>
                          </a:solidFill>
                          <a:latin typeface="Arial"/>
                          <a:ea typeface="+mn-ea"/>
                          <a:cs typeface="Arial"/>
                          <a:hlinkClick r:id="rId3"/>
                        </a:rPr>
                        <a:t>ARIES</a:t>
                      </a:r>
                      <a:endParaRPr lang="en-GB" sz="2000" b="1" kern="1200" noProof="0" dirty="0">
                        <a:solidFill>
                          <a:schemeClr val="tx1"/>
                        </a:solidFill>
                        <a:latin typeface="Arial"/>
                        <a:ea typeface="+mn-ea"/>
                        <a:cs typeface="Arial"/>
                      </a:endParaRP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2000" b="1" kern="1200" noProof="0" dirty="0">
                          <a:solidFill>
                            <a:schemeClr val="tx1"/>
                          </a:solidFill>
                          <a:latin typeface="Arial"/>
                          <a:ea typeface="+mn-ea"/>
                          <a:cs typeface="Arial"/>
                          <a:hlinkClick r:id="rId4"/>
                        </a:rPr>
                        <a:t>TESSA</a:t>
                      </a:r>
                    </a:p>
                  </a:txBody>
                  <a:tcPr marL="36000" marR="36000" marT="36000" marB="36000" anchor="b" horzOverflow="overflow">
                    <a:solidFill>
                      <a:srgbClr val="EAEFF7"/>
                    </a:solidFill>
                  </a:tcPr>
                </a:tc>
                <a:tc>
                  <a:txBody>
                    <a:bodyPr/>
                    <a:lstStyle/>
                    <a:p>
                      <a:pPr marL="0" marR="0" lvl="1" indent="0" algn="ctr" rtl="0" eaLnBrk="1" fontAlgn="auto" latinLnBrk="0" hangingPunct="1">
                        <a:lnSpc>
                          <a:spcPct val="100000"/>
                        </a:lnSpc>
                        <a:spcBef>
                          <a:spcPts val="300"/>
                        </a:spcBef>
                        <a:spcAft>
                          <a:spcPts val="0"/>
                        </a:spcAft>
                        <a:buFont typeface="Arial" pitchFamily="34" charset="0"/>
                        <a:buNone/>
                      </a:pPr>
                      <a:r>
                        <a:rPr lang="en-GB" sz="2000" b="1" kern="1200" noProof="0" dirty="0">
                          <a:solidFill>
                            <a:schemeClr val="tx1"/>
                          </a:solidFill>
                          <a:latin typeface="Arial"/>
                          <a:ea typeface="+mn-ea"/>
                          <a:cs typeface="Arial"/>
                          <a:hlinkClick r:id="rId5"/>
                        </a:rPr>
                        <a:t>EVL Tool*</a:t>
                      </a:r>
                      <a:r>
                        <a:rPr lang="en-GB" sz="2000" b="1" kern="1200" noProof="0" dirty="0">
                          <a:solidFill>
                            <a:schemeClr val="tx1"/>
                          </a:solidFill>
                          <a:latin typeface="Arial"/>
                          <a:ea typeface="+mn-ea"/>
                          <a:cs typeface="Arial"/>
                        </a:rPr>
                        <a:t> </a:t>
                      </a: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2000" b="1" kern="1200" noProof="0" dirty="0">
                          <a:solidFill>
                            <a:schemeClr val="tx1"/>
                          </a:solidFill>
                          <a:latin typeface="Arial"/>
                          <a:ea typeface="+mn-ea"/>
                          <a:cs typeface="Arial"/>
                          <a:hlinkClick r:id="rId6"/>
                        </a:rPr>
                        <a:t>CEV</a:t>
                      </a: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2000" b="1" kern="1200" noProof="0" dirty="0" err="1">
                          <a:solidFill>
                            <a:schemeClr val="tx1"/>
                          </a:solidFill>
                          <a:latin typeface="Arial"/>
                          <a:ea typeface="+mn-ea"/>
                          <a:cs typeface="Arial"/>
                          <a:hlinkClick r:id="rId7"/>
                        </a:rPr>
                        <a:t>InVEST</a:t>
                      </a:r>
                      <a:endParaRPr lang="en-GB" sz="2000" b="1" kern="1200" noProof="0" dirty="0">
                        <a:solidFill>
                          <a:schemeClr val="tx1"/>
                        </a:solidFill>
                        <a:latin typeface="Arial"/>
                        <a:ea typeface="+mn-ea"/>
                        <a:cs typeface="Arial"/>
                        <a:hlinkClick r:id="rId7"/>
                      </a:endParaRPr>
                    </a:p>
                  </a:txBody>
                  <a:tcPr marL="36000" marR="36000" marT="36000" marB="36000" anchor="b" horzOverflow="overflow">
                    <a:solidFill>
                      <a:srgbClr val="EAEFF7"/>
                    </a:solidFill>
                  </a:tcPr>
                </a:tc>
                <a:extLst>
                  <a:ext uri="{0D108BD9-81ED-4DB2-BD59-A6C34878D82A}">
                    <a16:rowId xmlns:a16="http://schemas.microsoft.com/office/drawing/2014/main" val="10000"/>
                  </a:ext>
                </a:extLst>
              </a:tr>
              <a:tr h="843650">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rgbClr val="595959"/>
                          </a:solidFill>
                          <a:effectLst/>
                          <a:uLnTx/>
                          <a:uFillTx/>
                        </a:rPr>
                        <a:t>Identifying new investments, markets, prices and products</a:t>
                      </a:r>
                    </a:p>
                  </a:txBody>
                  <a:tcPr marL="36000" marR="36000" marT="36000" marB="36000"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extLst>
                  <a:ext uri="{0D108BD9-81ED-4DB2-BD59-A6C34878D82A}">
                    <a16:rowId xmlns:a16="http://schemas.microsoft.com/office/drawing/2014/main" val="10001"/>
                  </a:ext>
                </a:extLst>
              </a:tr>
              <a:tr h="656172">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rgbClr val="595959"/>
                          </a:solidFill>
                          <a:effectLst/>
                          <a:uLnTx/>
                          <a:uFillTx/>
                        </a:rPr>
                        <a:t>Managing risks</a:t>
                      </a:r>
                      <a:endParaRPr kumimoji="0" lang="en-GB" sz="2000" b="1"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Arial"/>
                        <a:ea typeface="+mn-ea"/>
                        <a:cs typeface="Arial" pitchFamily="34" charset="0"/>
                      </a:endParaRPr>
                    </a:p>
                  </a:txBody>
                  <a:tcPr marL="36000" marR="36000" marT="36000" marB="36000" anchor="ctr" horzOverflow="overflow">
                    <a:noFill/>
                  </a:tcPr>
                </a:tc>
                <a:extLst>
                  <a:ext uri="{0D108BD9-81ED-4DB2-BD59-A6C34878D82A}">
                    <a16:rowId xmlns:a16="http://schemas.microsoft.com/office/drawing/2014/main" val="10002"/>
                  </a:ext>
                </a:extLst>
              </a:tr>
              <a:tr h="1054563">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rgbClr val="595959"/>
                          </a:solidFill>
                          <a:effectLst/>
                          <a:uLnTx/>
                          <a:uFillTx/>
                        </a:rPr>
                        <a:t>Articulating environmental performance and costing environmental impacts</a:t>
                      </a:r>
                      <a:endParaRPr kumimoji="0" lang="en-GB" sz="2000" b="1"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Arial"/>
                        <a:ea typeface="+mn-ea"/>
                        <a:cs typeface="Arial" pitchFamily="34" charset="0"/>
                      </a:endParaRPr>
                    </a:p>
                  </a:txBody>
                  <a:tcPr marL="36000" marR="36000" marT="36000" marB="36000" anchor="ctr" horzOverflow="overflow"/>
                </a:tc>
                <a:extLst>
                  <a:ext uri="{0D108BD9-81ED-4DB2-BD59-A6C34878D82A}">
                    <a16:rowId xmlns:a16="http://schemas.microsoft.com/office/drawing/2014/main" val="10005"/>
                  </a:ext>
                </a:extLst>
              </a:tr>
            </a:tbl>
          </a:graphicData>
        </a:graphic>
      </p:graphicFrame>
      <p:sp>
        <p:nvSpPr>
          <p:cNvPr id="7" name="Speech Bubble: Rectangle 21">
            <a:extLst>
              <a:ext uri="{FF2B5EF4-FFF2-40B4-BE49-F238E27FC236}">
                <a16:creationId xmlns:a16="http://schemas.microsoft.com/office/drawing/2014/main" id="{8CC34C3F-8EF8-6743-8AB5-EB8F34E8C6E1}"/>
              </a:ext>
            </a:extLst>
          </p:cNvPr>
          <p:cNvSpPr/>
          <p:nvPr/>
        </p:nvSpPr>
        <p:spPr>
          <a:xfrm>
            <a:off x="6625358" y="5298849"/>
            <a:ext cx="5017804" cy="1421967"/>
          </a:xfrm>
          <a:prstGeom prst="wedgeRectCallout">
            <a:avLst>
              <a:gd name="adj1" fmla="val -62913"/>
              <a:gd name="adj2" fmla="val -17192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Potential to change the tools presented or criteria the tools are evaluated against that would be more useful for the audiences’ background and objectives with using the tools</a:t>
            </a:r>
            <a:endParaRPr lang="en-US" dirty="0"/>
          </a:p>
        </p:txBody>
      </p:sp>
      <p:pic>
        <p:nvPicPr>
          <p:cNvPr id="8" name="Graphic 7" descr="Treasure Map">
            <a:extLst>
              <a:ext uri="{FF2B5EF4-FFF2-40B4-BE49-F238E27FC236}">
                <a16:creationId xmlns:a16="http://schemas.microsoft.com/office/drawing/2014/main" id="{CE3D4716-4724-B84C-A910-8F01E9C08D8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63403" y="89102"/>
            <a:ext cx="914400" cy="914400"/>
          </a:xfrm>
          <a:prstGeom prst="rect">
            <a:avLst/>
          </a:prstGeom>
        </p:spPr>
      </p:pic>
      <p:pic>
        <p:nvPicPr>
          <p:cNvPr id="9" name="Graphic 8" descr="Target Audience">
            <a:extLst>
              <a:ext uri="{FF2B5EF4-FFF2-40B4-BE49-F238E27FC236}">
                <a16:creationId xmlns:a16="http://schemas.microsoft.com/office/drawing/2014/main" id="{9B9F8D44-717C-A54A-AE44-2981E7EEC78D}"/>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862779" y="137184"/>
            <a:ext cx="914400" cy="914400"/>
          </a:xfrm>
          <a:prstGeom prst="rect">
            <a:avLst/>
          </a:prstGeom>
        </p:spPr>
      </p:pic>
    </p:spTree>
    <p:extLst>
      <p:ext uri="{BB962C8B-B14F-4D97-AF65-F5344CB8AC3E}">
        <p14:creationId xmlns:p14="http://schemas.microsoft.com/office/powerpoint/2010/main" val="31999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0B63-7AAB-A449-8FBF-0A09C7C1B315}"/>
              </a:ext>
            </a:extLst>
          </p:cNvPr>
          <p:cNvSpPr>
            <a:spLocks noGrp="1"/>
          </p:cNvSpPr>
          <p:nvPr>
            <p:ph type="title"/>
          </p:nvPr>
        </p:nvSpPr>
        <p:spPr/>
        <p:txBody>
          <a:bodyPr>
            <a:normAutofit/>
          </a:bodyPr>
          <a:lstStyle/>
          <a:p>
            <a:r>
              <a:rPr lang="en-US" dirty="0"/>
              <a:t>Tips for Valuation</a:t>
            </a:r>
          </a:p>
        </p:txBody>
      </p:sp>
      <p:sp>
        <p:nvSpPr>
          <p:cNvPr id="3" name="Slide Number Placeholder 2">
            <a:extLst>
              <a:ext uri="{FF2B5EF4-FFF2-40B4-BE49-F238E27FC236}">
                <a16:creationId xmlns:a16="http://schemas.microsoft.com/office/drawing/2014/main" id="{3BECB293-4394-E340-B2A3-23E6EAF80E3D}"/>
              </a:ext>
            </a:extLst>
          </p:cNvPr>
          <p:cNvSpPr>
            <a:spLocks noGrp="1"/>
          </p:cNvSpPr>
          <p:nvPr>
            <p:ph type="sldNum" sz="quarter" idx="12"/>
          </p:nvPr>
        </p:nvSpPr>
        <p:spPr/>
        <p:txBody>
          <a:bodyPr/>
          <a:lstStyle/>
          <a:p>
            <a:fld id="{971CEC84-1649-40CE-BFF6-7286506FEA08}" type="slidenum">
              <a:rPr lang="en-GB" smtClean="0"/>
              <a:pPr/>
              <a:t>124</a:t>
            </a:fld>
            <a:endParaRPr lang="en-GB"/>
          </a:p>
        </p:txBody>
      </p:sp>
      <p:sp>
        <p:nvSpPr>
          <p:cNvPr id="7" name="Content Placeholder 2">
            <a:extLst>
              <a:ext uri="{FF2B5EF4-FFF2-40B4-BE49-F238E27FC236}">
                <a16:creationId xmlns:a16="http://schemas.microsoft.com/office/drawing/2014/main" id="{25555FCA-4D81-624E-9605-F95C49B8BBE4}"/>
              </a:ext>
            </a:extLst>
          </p:cNvPr>
          <p:cNvSpPr txBox="1">
            <a:spLocks/>
          </p:cNvSpPr>
          <p:nvPr/>
        </p:nvSpPr>
        <p:spPr>
          <a:xfrm>
            <a:off x="314196" y="1461524"/>
            <a:ext cx="11712152" cy="438268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r>
              <a:rPr lang="en-GB" b="1" dirty="0">
                <a:solidFill>
                  <a:srgbClr val="23BAED"/>
                </a:solidFill>
              </a:rPr>
              <a:t>Test more than one value (sensitivity testing)</a:t>
            </a:r>
          </a:p>
          <a:p>
            <a:pPr fontAlgn="t"/>
            <a:r>
              <a:rPr lang="en-GB" dirty="0">
                <a:solidFill>
                  <a:srgbClr val="595959"/>
                </a:solidFill>
              </a:rPr>
              <a:t>Report a </a:t>
            </a:r>
            <a:r>
              <a:rPr lang="en-GB" b="1" dirty="0">
                <a:solidFill>
                  <a:srgbClr val="23BAED"/>
                </a:solidFill>
              </a:rPr>
              <a:t>range</a:t>
            </a:r>
          </a:p>
          <a:p>
            <a:pPr fontAlgn="t"/>
            <a:r>
              <a:rPr lang="en-GB" dirty="0">
                <a:solidFill>
                  <a:srgbClr val="595959"/>
                </a:solidFill>
              </a:rPr>
              <a:t>Convert values to the </a:t>
            </a:r>
            <a:r>
              <a:rPr lang="en-GB" b="1" dirty="0">
                <a:solidFill>
                  <a:srgbClr val="23BAED"/>
                </a:solidFill>
              </a:rPr>
              <a:t>same time period </a:t>
            </a:r>
          </a:p>
          <a:p>
            <a:pPr fontAlgn="t"/>
            <a:r>
              <a:rPr lang="en-GB" dirty="0">
                <a:solidFill>
                  <a:srgbClr val="595959"/>
                </a:solidFill>
              </a:rPr>
              <a:t>Consider</a:t>
            </a:r>
            <a:r>
              <a:rPr lang="en-GB" b="1" dirty="0">
                <a:solidFill>
                  <a:srgbClr val="23BAED"/>
                </a:solidFill>
              </a:rPr>
              <a:t> local country context of values</a:t>
            </a:r>
          </a:p>
          <a:p>
            <a:pPr fontAlgn="t"/>
            <a:r>
              <a:rPr lang="en-GB" dirty="0">
                <a:solidFill>
                  <a:srgbClr val="595959"/>
                </a:solidFill>
              </a:rPr>
              <a:t>Understand where the </a:t>
            </a:r>
            <a:r>
              <a:rPr lang="en-GB" b="1" dirty="0">
                <a:solidFill>
                  <a:srgbClr val="23BAED"/>
                </a:solidFill>
              </a:rPr>
              <a:t>tipping point </a:t>
            </a:r>
            <a:r>
              <a:rPr lang="en-GB" dirty="0">
                <a:solidFill>
                  <a:srgbClr val="595959"/>
                </a:solidFill>
              </a:rPr>
              <a:t>leads to a </a:t>
            </a:r>
            <a:r>
              <a:rPr lang="en-GB" b="1" dirty="0">
                <a:solidFill>
                  <a:srgbClr val="23BAED"/>
                </a:solidFill>
              </a:rPr>
              <a:t>change in a decision</a:t>
            </a:r>
          </a:p>
          <a:p>
            <a:pPr fontAlgn="t"/>
            <a:r>
              <a:rPr lang="en-GB" dirty="0">
                <a:solidFill>
                  <a:srgbClr val="595959"/>
                </a:solidFill>
              </a:rPr>
              <a:t>Consider using </a:t>
            </a:r>
            <a:r>
              <a:rPr lang="en-GB" b="1" dirty="0">
                <a:solidFill>
                  <a:srgbClr val="23BAED"/>
                </a:solidFill>
              </a:rPr>
              <a:t>peer reviewers </a:t>
            </a:r>
          </a:p>
          <a:p>
            <a:pPr fontAlgn="t"/>
            <a:r>
              <a:rPr lang="en-GB" sz="177" b="1" dirty="0">
                <a:solidFill>
                  <a:srgbClr val="595959"/>
                </a:solidFill>
              </a:rPr>
              <a:t>Re</a:t>
            </a:r>
            <a:endParaRPr lang="en-US" sz="177" dirty="0"/>
          </a:p>
          <a:p>
            <a:endParaRPr lang="en-US" dirty="0"/>
          </a:p>
        </p:txBody>
      </p:sp>
      <p:sp>
        <p:nvSpPr>
          <p:cNvPr id="10" name="Rectangle 9">
            <a:extLst>
              <a:ext uri="{FF2B5EF4-FFF2-40B4-BE49-F238E27FC236}">
                <a16:creationId xmlns:a16="http://schemas.microsoft.com/office/drawing/2014/main" id="{D3187DB1-6263-6641-A681-459B2806BD6D}"/>
              </a:ext>
            </a:extLst>
          </p:cNvPr>
          <p:cNvSpPr/>
          <p:nvPr/>
        </p:nvSpPr>
        <p:spPr>
          <a:xfrm>
            <a:off x="5726727" y="3685799"/>
            <a:ext cx="232212" cy="369460"/>
          </a:xfrm>
          <a:prstGeom prst="rect">
            <a:avLst/>
          </a:prstGeom>
        </p:spPr>
        <p:txBody>
          <a:bodyPr wrap="square">
            <a:spAutoFit/>
          </a:bodyPr>
          <a:lstStyle/>
          <a:p>
            <a:r>
              <a:rPr lang="en-GB" sz="1801">
                <a:solidFill>
                  <a:srgbClr val="000000"/>
                </a:solidFill>
                <a:latin typeface="Times" pitchFamily="2" charset="0"/>
              </a:rPr>
              <a:t> </a:t>
            </a:r>
            <a:endParaRPr lang="en-US" sz="1801"/>
          </a:p>
        </p:txBody>
      </p:sp>
      <p:pic>
        <p:nvPicPr>
          <p:cNvPr id="12" name="Picture 3">
            <a:extLst>
              <a:ext uri="{FF2B5EF4-FFF2-40B4-BE49-F238E27FC236}">
                <a16:creationId xmlns:a16="http://schemas.microsoft.com/office/drawing/2014/main" id="{F12A9B6C-6848-5E48-A475-FC33A5F1B7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7151" y="4299807"/>
            <a:ext cx="2682437" cy="1341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2F9B48F-6B52-254A-B34A-296DB4F6C5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2741" y="4260931"/>
            <a:ext cx="2682436" cy="14189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C64B8E0-5DDC-E542-BAC6-D26AB958251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58885" y="4242670"/>
            <a:ext cx="2721882" cy="134121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21">
            <a:extLst>
              <a:ext uri="{FF2B5EF4-FFF2-40B4-BE49-F238E27FC236}">
                <a16:creationId xmlns:a16="http://schemas.microsoft.com/office/drawing/2014/main" id="{F23C4AC0-E901-BE47-A4C4-3F408696190B}"/>
              </a:ext>
            </a:extLst>
          </p:cNvPr>
          <p:cNvSpPr/>
          <p:nvPr/>
        </p:nvSpPr>
        <p:spPr>
          <a:xfrm>
            <a:off x="7578089" y="5353175"/>
            <a:ext cx="3086678" cy="1185078"/>
          </a:xfrm>
          <a:prstGeom prst="wedgeRectCallout">
            <a:avLst>
              <a:gd name="adj1" fmla="val -106003"/>
              <a:gd name="adj2" fmla="val -8190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Option to add a real-life example or support from an external speaker here!</a:t>
            </a:r>
            <a:endParaRPr lang="en-US" dirty="0"/>
          </a:p>
        </p:txBody>
      </p:sp>
      <p:pic>
        <p:nvPicPr>
          <p:cNvPr id="15" name="Graphic 14" descr="Squiggle">
            <a:extLst>
              <a:ext uri="{FF2B5EF4-FFF2-40B4-BE49-F238E27FC236}">
                <a16:creationId xmlns:a16="http://schemas.microsoft.com/office/drawing/2014/main" id="{156BC53F-526A-EA41-9088-22DC6827BCB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71495" y="35642"/>
            <a:ext cx="914400" cy="914400"/>
          </a:xfrm>
          <a:prstGeom prst="rect">
            <a:avLst/>
          </a:prstGeom>
        </p:spPr>
      </p:pic>
      <p:pic>
        <p:nvPicPr>
          <p:cNvPr id="16" name="Graphic 15" descr="Exclamation mark">
            <a:extLst>
              <a:ext uri="{FF2B5EF4-FFF2-40B4-BE49-F238E27FC236}">
                <a16:creationId xmlns:a16="http://schemas.microsoft.com/office/drawing/2014/main" id="{BA1A5820-1FE7-1B42-81E2-FC6F134CD9F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83518" y="107227"/>
            <a:ext cx="914400" cy="914400"/>
          </a:xfrm>
          <a:prstGeom prst="rect">
            <a:avLst/>
          </a:prstGeom>
        </p:spPr>
      </p:pic>
    </p:spTree>
    <p:extLst>
      <p:ext uri="{BB962C8B-B14F-4D97-AF65-F5344CB8AC3E}">
        <p14:creationId xmlns:p14="http://schemas.microsoft.com/office/powerpoint/2010/main" val="27380273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0B63-7AAB-A449-8FBF-0A09C7C1B315}"/>
              </a:ext>
            </a:extLst>
          </p:cNvPr>
          <p:cNvSpPr>
            <a:spLocks noGrp="1"/>
          </p:cNvSpPr>
          <p:nvPr>
            <p:ph type="title"/>
          </p:nvPr>
        </p:nvSpPr>
        <p:spPr/>
        <p:txBody>
          <a:bodyPr>
            <a:normAutofit/>
          </a:bodyPr>
          <a:lstStyle/>
          <a:p>
            <a:r>
              <a:rPr lang="en-US"/>
              <a:t>Tips for Valuation</a:t>
            </a:r>
          </a:p>
        </p:txBody>
      </p:sp>
      <p:sp>
        <p:nvSpPr>
          <p:cNvPr id="3" name="Slide Number Placeholder 2">
            <a:extLst>
              <a:ext uri="{FF2B5EF4-FFF2-40B4-BE49-F238E27FC236}">
                <a16:creationId xmlns:a16="http://schemas.microsoft.com/office/drawing/2014/main" id="{3BECB293-4394-E340-B2A3-23E6EAF80E3D}"/>
              </a:ext>
            </a:extLst>
          </p:cNvPr>
          <p:cNvSpPr>
            <a:spLocks noGrp="1"/>
          </p:cNvSpPr>
          <p:nvPr>
            <p:ph type="sldNum" sz="quarter" idx="12"/>
          </p:nvPr>
        </p:nvSpPr>
        <p:spPr/>
        <p:txBody>
          <a:bodyPr/>
          <a:lstStyle/>
          <a:p>
            <a:fld id="{971CEC84-1649-40CE-BFF6-7286506FEA08}" type="slidenum">
              <a:rPr lang="en-GB" smtClean="0"/>
              <a:pPr/>
              <a:t>125</a:t>
            </a:fld>
            <a:endParaRPr lang="en-GB"/>
          </a:p>
        </p:txBody>
      </p:sp>
      <p:sp>
        <p:nvSpPr>
          <p:cNvPr id="7" name="Content Placeholder 2">
            <a:extLst>
              <a:ext uri="{FF2B5EF4-FFF2-40B4-BE49-F238E27FC236}">
                <a16:creationId xmlns:a16="http://schemas.microsoft.com/office/drawing/2014/main" id="{25555FCA-4D81-624E-9605-F95C49B8BBE4}"/>
              </a:ext>
            </a:extLst>
          </p:cNvPr>
          <p:cNvSpPr txBox="1">
            <a:spLocks/>
          </p:cNvSpPr>
          <p:nvPr/>
        </p:nvSpPr>
        <p:spPr>
          <a:xfrm>
            <a:off x="314196" y="1461524"/>
            <a:ext cx="11712152" cy="438268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r>
              <a:rPr lang="en-GB" b="1" dirty="0">
                <a:solidFill>
                  <a:srgbClr val="23BAED"/>
                </a:solidFill>
              </a:rPr>
              <a:t>Test more than one value (sensitivity testing)</a:t>
            </a:r>
          </a:p>
          <a:p>
            <a:pPr fontAlgn="t"/>
            <a:r>
              <a:rPr lang="en-GB" dirty="0">
                <a:solidFill>
                  <a:srgbClr val="595959"/>
                </a:solidFill>
              </a:rPr>
              <a:t>Report a </a:t>
            </a:r>
            <a:r>
              <a:rPr lang="en-GB" b="1" dirty="0">
                <a:solidFill>
                  <a:srgbClr val="23BAED"/>
                </a:solidFill>
              </a:rPr>
              <a:t>range</a:t>
            </a:r>
          </a:p>
          <a:p>
            <a:pPr fontAlgn="t"/>
            <a:r>
              <a:rPr lang="en-GB" dirty="0">
                <a:solidFill>
                  <a:srgbClr val="595959"/>
                </a:solidFill>
              </a:rPr>
              <a:t>Convert values to the </a:t>
            </a:r>
            <a:r>
              <a:rPr lang="en-GB" b="1" dirty="0">
                <a:solidFill>
                  <a:srgbClr val="23BAED"/>
                </a:solidFill>
              </a:rPr>
              <a:t>same time period </a:t>
            </a:r>
          </a:p>
          <a:p>
            <a:pPr fontAlgn="t"/>
            <a:r>
              <a:rPr lang="en-GB" dirty="0">
                <a:solidFill>
                  <a:srgbClr val="595959"/>
                </a:solidFill>
              </a:rPr>
              <a:t>Consider</a:t>
            </a:r>
            <a:r>
              <a:rPr lang="en-GB" b="1" dirty="0">
                <a:solidFill>
                  <a:srgbClr val="23BAED"/>
                </a:solidFill>
              </a:rPr>
              <a:t> local country context of values</a:t>
            </a:r>
          </a:p>
          <a:p>
            <a:pPr fontAlgn="t"/>
            <a:r>
              <a:rPr lang="en-GB" dirty="0">
                <a:solidFill>
                  <a:srgbClr val="595959"/>
                </a:solidFill>
              </a:rPr>
              <a:t>Understand where the </a:t>
            </a:r>
            <a:r>
              <a:rPr lang="en-GB" b="1" dirty="0">
                <a:solidFill>
                  <a:srgbClr val="23BAED"/>
                </a:solidFill>
              </a:rPr>
              <a:t>tipping point </a:t>
            </a:r>
            <a:r>
              <a:rPr lang="en-GB" dirty="0">
                <a:solidFill>
                  <a:srgbClr val="595959"/>
                </a:solidFill>
              </a:rPr>
              <a:t>leads to a </a:t>
            </a:r>
            <a:r>
              <a:rPr lang="en-GB" b="1" dirty="0">
                <a:solidFill>
                  <a:srgbClr val="23BAED"/>
                </a:solidFill>
              </a:rPr>
              <a:t>change in a decision</a:t>
            </a:r>
          </a:p>
          <a:p>
            <a:pPr fontAlgn="t"/>
            <a:r>
              <a:rPr lang="en-GB" dirty="0">
                <a:solidFill>
                  <a:srgbClr val="595959"/>
                </a:solidFill>
              </a:rPr>
              <a:t>Consider using </a:t>
            </a:r>
            <a:r>
              <a:rPr lang="en-GB" b="1" dirty="0">
                <a:solidFill>
                  <a:srgbClr val="23BAED"/>
                </a:solidFill>
              </a:rPr>
              <a:t>peer reviewers </a:t>
            </a:r>
          </a:p>
          <a:p>
            <a:pPr fontAlgn="t"/>
            <a:r>
              <a:rPr lang="en-GB" sz="177" b="1" dirty="0">
                <a:solidFill>
                  <a:srgbClr val="595959"/>
                </a:solidFill>
              </a:rPr>
              <a:t>Re</a:t>
            </a:r>
            <a:endParaRPr lang="en-US" sz="177" dirty="0"/>
          </a:p>
          <a:p>
            <a:endParaRPr lang="en-US" dirty="0"/>
          </a:p>
        </p:txBody>
      </p:sp>
      <p:sp>
        <p:nvSpPr>
          <p:cNvPr id="10" name="Rectangle 9">
            <a:extLst>
              <a:ext uri="{FF2B5EF4-FFF2-40B4-BE49-F238E27FC236}">
                <a16:creationId xmlns:a16="http://schemas.microsoft.com/office/drawing/2014/main" id="{D3187DB1-6263-6641-A681-459B2806BD6D}"/>
              </a:ext>
            </a:extLst>
          </p:cNvPr>
          <p:cNvSpPr/>
          <p:nvPr/>
        </p:nvSpPr>
        <p:spPr>
          <a:xfrm>
            <a:off x="5726727" y="3685799"/>
            <a:ext cx="232212" cy="369460"/>
          </a:xfrm>
          <a:prstGeom prst="rect">
            <a:avLst/>
          </a:prstGeom>
        </p:spPr>
        <p:txBody>
          <a:bodyPr wrap="square">
            <a:spAutoFit/>
          </a:bodyPr>
          <a:lstStyle/>
          <a:p>
            <a:r>
              <a:rPr lang="en-GB" sz="1801">
                <a:solidFill>
                  <a:srgbClr val="000000"/>
                </a:solidFill>
                <a:latin typeface="Times" pitchFamily="2" charset="0"/>
              </a:rPr>
              <a:t> </a:t>
            </a:r>
            <a:endParaRPr lang="en-US" sz="1801"/>
          </a:p>
        </p:txBody>
      </p:sp>
      <p:pic>
        <p:nvPicPr>
          <p:cNvPr id="15" name="Graphic 14" descr="Squiggle">
            <a:extLst>
              <a:ext uri="{FF2B5EF4-FFF2-40B4-BE49-F238E27FC236}">
                <a16:creationId xmlns:a16="http://schemas.microsoft.com/office/drawing/2014/main" id="{156BC53F-526A-EA41-9088-22DC6827BCB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71495" y="35642"/>
            <a:ext cx="914400" cy="914400"/>
          </a:xfrm>
          <a:prstGeom prst="rect">
            <a:avLst/>
          </a:prstGeom>
        </p:spPr>
      </p:pic>
      <p:pic>
        <p:nvPicPr>
          <p:cNvPr id="16" name="Graphic 15" descr="Exclamation mark">
            <a:extLst>
              <a:ext uri="{FF2B5EF4-FFF2-40B4-BE49-F238E27FC236}">
                <a16:creationId xmlns:a16="http://schemas.microsoft.com/office/drawing/2014/main" id="{BA1A5820-1FE7-1B42-81E2-FC6F134CD9F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83518" y="107227"/>
            <a:ext cx="914400" cy="914400"/>
          </a:xfrm>
          <a:prstGeom prst="rect">
            <a:avLst/>
          </a:prstGeom>
        </p:spPr>
      </p:pic>
      <p:pic>
        <p:nvPicPr>
          <p:cNvPr id="17" name="Picture 16">
            <a:extLst>
              <a:ext uri="{FF2B5EF4-FFF2-40B4-BE49-F238E27FC236}">
                <a16:creationId xmlns:a16="http://schemas.microsoft.com/office/drawing/2014/main" id="{B9CA7C8B-1A05-4F1F-974C-2D6F2269B9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4973" y="4771676"/>
            <a:ext cx="1455599" cy="722948"/>
          </a:xfrm>
          <a:prstGeom prst="rect">
            <a:avLst/>
          </a:prstGeom>
        </p:spPr>
      </p:pic>
      <p:pic>
        <p:nvPicPr>
          <p:cNvPr id="18" name="Picture 2" descr="RÃ©sultat de recherche d'images pour &quot;measuring&quot;">
            <a:extLst>
              <a:ext uri="{FF2B5EF4-FFF2-40B4-BE49-F238E27FC236}">
                <a16:creationId xmlns:a16="http://schemas.microsoft.com/office/drawing/2014/main" id="{45D3579E-0EDD-4AD9-B44B-80962423678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742701" y="4781301"/>
            <a:ext cx="1455599" cy="7229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indoor, table, cake, cup&#10;&#10;Description automatically generated">
            <a:extLst>
              <a:ext uri="{FF2B5EF4-FFF2-40B4-BE49-F238E27FC236}">
                <a16:creationId xmlns:a16="http://schemas.microsoft.com/office/drawing/2014/main" id="{987BDB58-24F1-4F3E-BC1D-6627E191297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385814" y="4781297"/>
            <a:ext cx="1456674" cy="764493"/>
          </a:xfrm>
          <a:prstGeom prst="rect">
            <a:avLst/>
          </a:prstGeom>
        </p:spPr>
      </p:pic>
      <p:sp>
        <p:nvSpPr>
          <p:cNvPr id="14" name="Speech Bubble: Rectangle 21">
            <a:extLst>
              <a:ext uri="{FF2B5EF4-FFF2-40B4-BE49-F238E27FC236}">
                <a16:creationId xmlns:a16="http://schemas.microsoft.com/office/drawing/2014/main" id="{F23C4AC0-E901-BE47-A4C4-3F408696190B}"/>
              </a:ext>
            </a:extLst>
          </p:cNvPr>
          <p:cNvSpPr/>
          <p:nvPr/>
        </p:nvSpPr>
        <p:spPr>
          <a:xfrm>
            <a:off x="7578089" y="5353175"/>
            <a:ext cx="3086678" cy="1185078"/>
          </a:xfrm>
          <a:prstGeom prst="wedgeRectCallout">
            <a:avLst>
              <a:gd name="adj1" fmla="val -106003"/>
              <a:gd name="adj2" fmla="val -8190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Option to add a real-life example or support from an external speaker here!</a:t>
            </a:r>
            <a:endParaRPr lang="en-US" dirty="0"/>
          </a:p>
        </p:txBody>
      </p:sp>
    </p:spTree>
    <p:extLst>
      <p:ext uri="{BB962C8B-B14F-4D97-AF65-F5344CB8AC3E}">
        <p14:creationId xmlns:p14="http://schemas.microsoft.com/office/powerpoint/2010/main" val="26754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CB19-0F3D-4D66-900A-2A559AE93AD1}"/>
              </a:ext>
            </a:extLst>
          </p:cNvPr>
          <p:cNvSpPr>
            <a:spLocks noGrp="1"/>
          </p:cNvSpPr>
          <p:nvPr>
            <p:ph type="title"/>
          </p:nvPr>
        </p:nvSpPr>
        <p:spPr/>
        <p:txBody>
          <a:bodyPr/>
          <a:lstStyle/>
          <a:p>
            <a:r>
              <a:rPr lang="en-GB" b="1" dirty="0"/>
              <a:t>Summary tips:</a:t>
            </a:r>
            <a:r>
              <a:rPr lang="en-GB" dirty="0"/>
              <a:t> valuation </a:t>
            </a:r>
            <a:endParaRPr lang="en-US" dirty="0"/>
          </a:p>
        </p:txBody>
      </p:sp>
      <p:sp>
        <p:nvSpPr>
          <p:cNvPr id="5" name="Content Placeholder 2">
            <a:extLst>
              <a:ext uri="{FF2B5EF4-FFF2-40B4-BE49-F238E27FC236}">
                <a16:creationId xmlns:a16="http://schemas.microsoft.com/office/drawing/2014/main" id="{F2F32365-7F18-6F45-B703-E25C6587EF8C}"/>
              </a:ext>
            </a:extLst>
          </p:cNvPr>
          <p:cNvSpPr>
            <a:spLocks noGrp="1"/>
          </p:cNvSpPr>
          <p:nvPr>
            <p:ph idx="1"/>
          </p:nvPr>
        </p:nvSpPr>
        <p:spPr>
          <a:xfrm>
            <a:off x="314195" y="1503927"/>
            <a:ext cx="11202890" cy="4351338"/>
          </a:xfrm>
        </p:spPr>
        <p:txBody>
          <a:bodyPr/>
          <a:lstStyle/>
          <a:p>
            <a:pPr lvl="1"/>
            <a:endParaRPr lang="en-US" dirty="0"/>
          </a:p>
          <a:p>
            <a:pPr marL="0" indent="0">
              <a:buNone/>
            </a:pPr>
            <a:endParaRPr lang="en-US" sz="2000" dirty="0"/>
          </a:p>
          <a:p>
            <a:pPr lvl="1"/>
            <a:endParaRPr lang="en-US" dirty="0"/>
          </a:p>
        </p:txBody>
      </p:sp>
      <p:sp>
        <p:nvSpPr>
          <p:cNvPr id="4" name="Slide Number Placeholder 3">
            <a:extLst>
              <a:ext uri="{FF2B5EF4-FFF2-40B4-BE49-F238E27FC236}">
                <a16:creationId xmlns:a16="http://schemas.microsoft.com/office/drawing/2014/main" id="{DC6FB41C-65D5-4223-BEDE-F049169B7CBC}"/>
              </a:ext>
            </a:extLst>
          </p:cNvPr>
          <p:cNvSpPr>
            <a:spLocks noGrp="1"/>
          </p:cNvSpPr>
          <p:nvPr>
            <p:ph type="sldNum" sz="quarter" idx="12"/>
          </p:nvPr>
        </p:nvSpPr>
        <p:spPr/>
        <p:txBody>
          <a:bodyPr/>
          <a:lstStyle/>
          <a:p>
            <a:fld id="{971CEC84-1649-40CE-BFF6-7286506FEA08}" type="slidenum">
              <a:rPr lang="en-GB" smtClean="0"/>
              <a:pPr/>
              <a:t>126</a:t>
            </a:fld>
            <a:endParaRPr lang="en-GB"/>
          </a:p>
        </p:txBody>
      </p:sp>
      <p:sp>
        <p:nvSpPr>
          <p:cNvPr id="6" name="Content Placeholder 2">
            <a:extLst>
              <a:ext uri="{FF2B5EF4-FFF2-40B4-BE49-F238E27FC236}">
                <a16:creationId xmlns:a16="http://schemas.microsoft.com/office/drawing/2014/main" id="{AA660585-54AA-8D4A-849D-E033D4F75457}"/>
              </a:ext>
            </a:extLst>
          </p:cNvPr>
          <p:cNvSpPr txBox="1">
            <a:spLocks/>
          </p:cNvSpPr>
          <p:nvPr/>
        </p:nvSpPr>
        <p:spPr>
          <a:xfrm>
            <a:off x="466595" y="1656327"/>
            <a:ext cx="11202890" cy="4351338"/>
          </a:xfrm>
          <a:prstGeom prst="rect">
            <a:avLst/>
          </a:prstGeom>
        </p:spPr>
        <p:txBody>
          <a:bodyPr vert="horz" lIns="91440" tIns="45720" rIns="91440" bIns="45720" rtlCol="0">
            <a:normAutofit fontScale="92500" lnSpcReduction="10000"/>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Go into more detail on concepts and debates where possible!</a:t>
            </a:r>
          </a:p>
          <a:p>
            <a:pPr lvl="1">
              <a:lnSpc>
                <a:spcPct val="110000"/>
              </a:lnSpc>
              <a:spcBef>
                <a:spcPts val="0"/>
              </a:spcBef>
            </a:pPr>
            <a:r>
              <a:rPr lang="en-US" sz="2000" dirty="0"/>
              <a:t>Depending on the background of the attendees, the presenter can elaborate on points on the slides, providing evaluative comments and technical insight.  Or talk through a specific valuation example. </a:t>
            </a:r>
          </a:p>
          <a:p>
            <a:pPr marL="457189" lvl="1" indent="0">
              <a:buFont typeface="Arial"/>
              <a:buNone/>
            </a:pPr>
            <a:endParaRPr lang="en-US" dirty="0"/>
          </a:p>
          <a:p>
            <a:r>
              <a:rPr lang="en-US" dirty="0"/>
              <a:t>Draw attention to the points that are most relevant for the audience consider:</a:t>
            </a:r>
          </a:p>
          <a:p>
            <a:pPr lvl="1">
              <a:lnSpc>
                <a:spcPct val="110000"/>
              </a:lnSpc>
              <a:spcBef>
                <a:spcPts val="0"/>
              </a:spcBef>
            </a:pPr>
            <a:r>
              <a:rPr lang="en-US" sz="2000" dirty="0"/>
              <a:t>The techniques that are the most practical and actionable for the audience. Which techniques are being used most in the relevant sector/to address a particular issue?</a:t>
            </a:r>
          </a:p>
          <a:p>
            <a:pPr marL="457189" lvl="1" indent="0">
              <a:buFont typeface="Arial"/>
              <a:buNone/>
            </a:pPr>
            <a:endParaRPr lang="en-US" sz="2000" dirty="0"/>
          </a:p>
          <a:p>
            <a:r>
              <a:rPr lang="en-US" dirty="0"/>
              <a:t>Showcase real-life case studies and examples</a:t>
            </a:r>
          </a:p>
          <a:p>
            <a:pPr lvl="1">
              <a:lnSpc>
                <a:spcPct val="110000"/>
              </a:lnSpc>
              <a:spcBef>
                <a:spcPts val="0"/>
              </a:spcBef>
            </a:pPr>
            <a:r>
              <a:rPr lang="en-US" sz="2000" dirty="0"/>
              <a:t>Especially when the audience is new to the material, using examples and case studies can support understanding</a:t>
            </a:r>
          </a:p>
          <a:p>
            <a:pPr lvl="1">
              <a:lnSpc>
                <a:spcPct val="110000"/>
              </a:lnSpc>
              <a:spcBef>
                <a:spcPts val="0"/>
              </a:spcBef>
            </a:pPr>
            <a:r>
              <a:rPr lang="en-US" sz="2000" dirty="0"/>
              <a:t>Consider using an external speaker to discuss how they went about using valuation</a:t>
            </a:r>
          </a:p>
          <a:p>
            <a:pPr lvl="1"/>
            <a:endParaRPr lang="en-US" dirty="0"/>
          </a:p>
          <a:p>
            <a:pPr marL="0" indent="0">
              <a:buFont typeface="Arial"/>
              <a:buNone/>
            </a:pPr>
            <a:endParaRPr lang="en-US" sz="2000" dirty="0"/>
          </a:p>
          <a:p>
            <a:pPr lvl="1"/>
            <a:endParaRPr lang="en-US" dirty="0"/>
          </a:p>
        </p:txBody>
      </p:sp>
    </p:spTree>
    <p:extLst>
      <p:ext uri="{BB962C8B-B14F-4D97-AF65-F5344CB8AC3E}">
        <p14:creationId xmlns:p14="http://schemas.microsoft.com/office/powerpoint/2010/main" val="6924984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CB19-0F3D-4D66-900A-2A559AE93AD1}"/>
              </a:ext>
            </a:extLst>
          </p:cNvPr>
          <p:cNvSpPr>
            <a:spLocks noGrp="1"/>
          </p:cNvSpPr>
          <p:nvPr>
            <p:ph type="title"/>
          </p:nvPr>
        </p:nvSpPr>
        <p:spPr/>
        <p:txBody>
          <a:bodyPr/>
          <a:lstStyle/>
          <a:p>
            <a:r>
              <a:rPr lang="en-GB" b="1"/>
              <a:t>Summary tips:</a:t>
            </a:r>
            <a:r>
              <a:rPr lang="en-GB"/>
              <a:t> valuation </a:t>
            </a:r>
            <a:endParaRPr lang="en-US"/>
          </a:p>
        </p:txBody>
      </p:sp>
      <p:sp>
        <p:nvSpPr>
          <p:cNvPr id="5" name="Content Placeholder 2">
            <a:extLst>
              <a:ext uri="{FF2B5EF4-FFF2-40B4-BE49-F238E27FC236}">
                <a16:creationId xmlns:a16="http://schemas.microsoft.com/office/drawing/2014/main" id="{F2F32365-7F18-6F45-B703-E25C6587EF8C}"/>
              </a:ext>
            </a:extLst>
          </p:cNvPr>
          <p:cNvSpPr>
            <a:spLocks noGrp="1"/>
          </p:cNvSpPr>
          <p:nvPr>
            <p:ph idx="1"/>
          </p:nvPr>
        </p:nvSpPr>
        <p:spPr>
          <a:xfrm>
            <a:off x="314195" y="1503927"/>
            <a:ext cx="11202890" cy="4351338"/>
          </a:xfrm>
        </p:spPr>
        <p:txBody>
          <a:bodyPr/>
          <a:lstStyle/>
          <a:p>
            <a:pPr lvl="1"/>
            <a:endParaRPr lang="en-US"/>
          </a:p>
          <a:p>
            <a:pPr marL="0" indent="0">
              <a:buNone/>
            </a:pPr>
            <a:endParaRPr lang="en-US" sz="2000"/>
          </a:p>
          <a:p>
            <a:pPr lvl="1"/>
            <a:endParaRPr lang="en-US"/>
          </a:p>
        </p:txBody>
      </p:sp>
      <p:sp>
        <p:nvSpPr>
          <p:cNvPr id="4" name="Slide Number Placeholder 3">
            <a:extLst>
              <a:ext uri="{FF2B5EF4-FFF2-40B4-BE49-F238E27FC236}">
                <a16:creationId xmlns:a16="http://schemas.microsoft.com/office/drawing/2014/main" id="{DC6FB41C-65D5-4223-BEDE-F049169B7CBC}"/>
              </a:ext>
            </a:extLst>
          </p:cNvPr>
          <p:cNvSpPr>
            <a:spLocks noGrp="1"/>
          </p:cNvSpPr>
          <p:nvPr>
            <p:ph type="sldNum" sz="quarter" idx="12"/>
          </p:nvPr>
        </p:nvSpPr>
        <p:spPr/>
        <p:txBody>
          <a:bodyPr/>
          <a:lstStyle/>
          <a:p>
            <a:fld id="{971CEC84-1649-40CE-BFF6-7286506FEA08}" type="slidenum">
              <a:rPr lang="en-GB" smtClean="0"/>
              <a:pPr/>
              <a:t>127</a:t>
            </a:fld>
            <a:endParaRPr lang="en-GB"/>
          </a:p>
        </p:txBody>
      </p:sp>
      <p:sp>
        <p:nvSpPr>
          <p:cNvPr id="6" name="Content Placeholder 2">
            <a:extLst>
              <a:ext uri="{FF2B5EF4-FFF2-40B4-BE49-F238E27FC236}">
                <a16:creationId xmlns:a16="http://schemas.microsoft.com/office/drawing/2014/main" id="{AA660585-54AA-8D4A-849D-E033D4F75457}"/>
              </a:ext>
            </a:extLst>
          </p:cNvPr>
          <p:cNvSpPr txBox="1">
            <a:spLocks/>
          </p:cNvSpPr>
          <p:nvPr/>
        </p:nvSpPr>
        <p:spPr>
          <a:xfrm>
            <a:off x="466595" y="1656327"/>
            <a:ext cx="11202890" cy="4351338"/>
          </a:xfrm>
          <a:prstGeom prst="rect">
            <a:avLst/>
          </a:prstGeom>
        </p:spPr>
        <p:txBody>
          <a:bodyPr vert="horz" lIns="91440" tIns="45720" rIns="91440" bIns="45720" rtlCol="0">
            <a:normAutofit fontScale="92500" lnSpcReduction="10000"/>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Go into more detail on concepts and debates where possible!</a:t>
            </a:r>
          </a:p>
          <a:p>
            <a:pPr lvl="1">
              <a:lnSpc>
                <a:spcPct val="110000"/>
              </a:lnSpc>
              <a:spcBef>
                <a:spcPts val="0"/>
              </a:spcBef>
            </a:pPr>
            <a:r>
              <a:rPr lang="en-US" sz="2000"/>
              <a:t>Depending on the background of the attendees, the presenter can elaborate on points on the slides, providing evaluative comments and technical insight.  Or talk through a specific valuation example. </a:t>
            </a:r>
          </a:p>
          <a:p>
            <a:pPr marL="457189" lvl="1" indent="0">
              <a:buFont typeface="Arial"/>
              <a:buNone/>
            </a:pPr>
            <a:endParaRPr lang="en-US"/>
          </a:p>
          <a:p>
            <a:r>
              <a:rPr lang="en-US"/>
              <a:t>Draw attention to the points that are most relevant for the audience consider:</a:t>
            </a:r>
          </a:p>
          <a:p>
            <a:pPr lvl="1">
              <a:lnSpc>
                <a:spcPct val="110000"/>
              </a:lnSpc>
              <a:spcBef>
                <a:spcPts val="0"/>
              </a:spcBef>
            </a:pPr>
            <a:r>
              <a:rPr lang="en-US" sz="2000"/>
              <a:t>The techniques that are the most practical and actionable for the audience. Which techniques are being used most in the relevant sector/to address a particular issue?</a:t>
            </a:r>
          </a:p>
          <a:p>
            <a:pPr marL="457189" lvl="1" indent="0">
              <a:buFont typeface="Arial"/>
              <a:buNone/>
            </a:pPr>
            <a:endParaRPr lang="en-US" sz="2000"/>
          </a:p>
          <a:p>
            <a:r>
              <a:rPr lang="en-US"/>
              <a:t>Showcase real-life case studies and examples</a:t>
            </a:r>
          </a:p>
          <a:p>
            <a:pPr lvl="1">
              <a:lnSpc>
                <a:spcPct val="110000"/>
              </a:lnSpc>
              <a:spcBef>
                <a:spcPts val="0"/>
              </a:spcBef>
            </a:pPr>
            <a:r>
              <a:rPr lang="en-US" sz="2000"/>
              <a:t>Especially when the audience is new to the material, using examples and case studies can support understanding</a:t>
            </a:r>
          </a:p>
          <a:p>
            <a:pPr lvl="1">
              <a:lnSpc>
                <a:spcPct val="110000"/>
              </a:lnSpc>
              <a:spcBef>
                <a:spcPts val="0"/>
              </a:spcBef>
            </a:pPr>
            <a:r>
              <a:rPr lang="en-US" sz="2000"/>
              <a:t>Consider using an external speaker to discuss how they went about using valuation</a:t>
            </a:r>
          </a:p>
          <a:p>
            <a:pPr lvl="1"/>
            <a:endParaRPr lang="en-US"/>
          </a:p>
          <a:p>
            <a:pPr marL="0" indent="0">
              <a:buFont typeface="Arial"/>
              <a:buNone/>
            </a:pPr>
            <a:endParaRPr lang="en-US" sz="2000"/>
          </a:p>
          <a:p>
            <a:pPr lvl="1"/>
            <a:endParaRPr lang="en-US"/>
          </a:p>
        </p:txBody>
      </p:sp>
      <p:pic>
        <p:nvPicPr>
          <p:cNvPr id="7" name="Graphic 6" descr="Compass">
            <a:extLst>
              <a:ext uri="{FF2B5EF4-FFF2-40B4-BE49-F238E27FC236}">
                <a16:creationId xmlns:a16="http://schemas.microsoft.com/office/drawing/2014/main" id="{01517B98-A599-7C4E-8CF0-C86C7A705CE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50317" y="121157"/>
            <a:ext cx="914400" cy="914400"/>
          </a:xfrm>
          <a:prstGeom prst="rect">
            <a:avLst/>
          </a:prstGeom>
        </p:spPr>
      </p:pic>
      <p:sp>
        <p:nvSpPr>
          <p:cNvPr id="8" name="Speech Bubble: Rectangle 8">
            <a:extLst>
              <a:ext uri="{FF2B5EF4-FFF2-40B4-BE49-F238E27FC236}">
                <a16:creationId xmlns:a16="http://schemas.microsoft.com/office/drawing/2014/main" id="{A06A3AA3-6D5B-E84E-907A-E5D800D0A90D}"/>
              </a:ext>
            </a:extLst>
          </p:cNvPr>
          <p:cNvSpPr/>
          <p:nvPr/>
        </p:nvSpPr>
        <p:spPr>
          <a:xfrm rot="10800000" flipV="1">
            <a:off x="7783633" y="121157"/>
            <a:ext cx="2503772" cy="1303971"/>
          </a:xfrm>
          <a:prstGeom prst="wedgeRectCallout">
            <a:avLst>
              <a:gd name="adj1" fmla="val 96264"/>
              <a:gd name="adj2" fmla="val 52954"/>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tips have also been summarised in the implementation guide by tip type</a:t>
            </a:r>
            <a:endParaRPr lang="en-US" dirty="0"/>
          </a:p>
        </p:txBody>
      </p:sp>
    </p:spTree>
    <p:extLst>
      <p:ext uri="{BB962C8B-B14F-4D97-AF65-F5344CB8AC3E}">
        <p14:creationId xmlns:p14="http://schemas.microsoft.com/office/powerpoint/2010/main" val="33938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1BD53-07FB-47EA-B85F-4919824C3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Oval 5">
            <a:extLst>
              <a:ext uri="{FF2B5EF4-FFF2-40B4-BE49-F238E27FC236}">
                <a16:creationId xmlns:a16="http://schemas.microsoft.com/office/drawing/2014/main" id="{0382B183-ED85-43EE-8EAD-41CB317AB004}"/>
              </a:ext>
            </a:extLst>
          </p:cNvPr>
          <p:cNvSpPr/>
          <p:nvPr/>
        </p:nvSpPr>
        <p:spPr>
          <a:xfrm>
            <a:off x="3941380" y="1450513"/>
            <a:ext cx="4467672" cy="4225073"/>
          </a:xfrm>
          <a:prstGeom prst="ellipse">
            <a:avLst/>
          </a:prstGeom>
          <a:solidFill>
            <a:srgbClr val="59595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1A2CF0F2-E20A-4B98-980E-EB4AD138ECE3}"/>
              </a:ext>
            </a:extLst>
          </p:cNvPr>
          <p:cNvSpPr txBox="1"/>
          <p:nvPr/>
        </p:nvSpPr>
        <p:spPr>
          <a:xfrm>
            <a:off x="5057585" y="2962884"/>
            <a:ext cx="2235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Arial"/>
                <a:ea typeface="+mn-ea"/>
                <a:cs typeface="+mn-cs"/>
              </a:rPr>
              <a:t>Q&amp;A</a:t>
            </a:r>
            <a:endParaRPr kumimoji="0" lang="en-CH" sz="72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Graphic 9" descr="Question Mark">
            <a:extLst>
              <a:ext uri="{FF2B5EF4-FFF2-40B4-BE49-F238E27FC236}">
                <a16:creationId xmlns:a16="http://schemas.microsoft.com/office/drawing/2014/main" id="{AC75F31F-AA5F-432C-A12C-8E5808E5842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66080" y="89102"/>
            <a:ext cx="914400" cy="914400"/>
          </a:xfrm>
          <a:prstGeom prst="rect">
            <a:avLst/>
          </a:prstGeom>
        </p:spPr>
      </p:pic>
      <p:pic>
        <p:nvPicPr>
          <p:cNvPr id="12" name="Graphic 11" descr="Radio microphone">
            <a:extLst>
              <a:ext uri="{FF2B5EF4-FFF2-40B4-BE49-F238E27FC236}">
                <a16:creationId xmlns:a16="http://schemas.microsoft.com/office/drawing/2014/main" id="{92B6540A-2D4E-49A9-A23C-1A3AAB3D7E7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97246" y="89102"/>
            <a:ext cx="914400" cy="914400"/>
          </a:xfrm>
          <a:prstGeom prst="rect">
            <a:avLst/>
          </a:prstGeom>
        </p:spPr>
      </p:pic>
    </p:spTree>
    <p:extLst>
      <p:ext uri="{BB962C8B-B14F-4D97-AF65-F5344CB8AC3E}">
        <p14:creationId xmlns:p14="http://schemas.microsoft.com/office/powerpoint/2010/main" val="14186080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6"/>
            <a:ext cx="5547292" cy="5501225"/>
          </a:xfrm>
          <a:prstGeom prst="rect">
            <a:avLst/>
          </a:prstGeom>
          <a:solidFill>
            <a:schemeClr val="bg1"/>
          </a:solidFill>
        </p:spPr>
      </p:pic>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6" name="Picture 5" descr="SwooshMask.png">
            <a:extLst>
              <a:ext uri="{FF2B5EF4-FFF2-40B4-BE49-F238E27FC236}">
                <a16:creationId xmlns:a16="http://schemas.microsoft.com/office/drawing/2014/main" id="{9FFFE1AD-B290-46C7-A15D-7390F10B0C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3269" y="1379611"/>
            <a:ext cx="5547292" cy="5501225"/>
          </a:xfrm>
          <a:prstGeom prst="rect">
            <a:avLst/>
          </a:prstGeom>
        </p:spPr>
      </p:pic>
      <p:sp>
        <p:nvSpPr>
          <p:cNvPr id="2" name="Title 1"/>
          <p:cNvSpPr>
            <a:spLocks noGrp="1"/>
          </p:cNvSpPr>
          <p:nvPr>
            <p:ph type="ctrTitle"/>
          </p:nvPr>
        </p:nvSpPr>
        <p:spPr>
          <a:xfrm>
            <a:off x="346890" y="2655285"/>
            <a:ext cx="5522019" cy="1604484"/>
          </a:xfrm>
        </p:spPr>
        <p:txBody>
          <a:bodyPr>
            <a:noAutofit/>
          </a:bodyPr>
          <a:lstStyle/>
          <a:p>
            <a:pPr algn="l"/>
            <a:r>
              <a:rPr lang="en-GB" sz="4000" b="1" dirty="0">
                <a:solidFill>
                  <a:srgbClr val="23BAED"/>
                </a:solidFill>
              </a:rPr>
              <a:t>Wrap-up &amp; next steps</a:t>
            </a:r>
          </a:p>
        </p:txBody>
      </p:sp>
    </p:spTree>
    <p:extLst>
      <p:ext uri="{BB962C8B-B14F-4D97-AF65-F5344CB8AC3E}">
        <p14:creationId xmlns:p14="http://schemas.microsoft.com/office/powerpoint/2010/main" val="198690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5001" y="685746"/>
            <a:ext cx="10287000"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9549"/>
            <a:ext cx="5582232" cy="5524978"/>
          </a:xfrm>
          <a:prstGeom prst="rect">
            <a:avLst/>
          </a:prstGeom>
        </p:spPr>
      </p:pic>
      <p:sp>
        <p:nvSpPr>
          <p:cNvPr id="2" name="Title 1"/>
          <p:cNvSpPr>
            <a:spLocks noGrp="1"/>
          </p:cNvSpPr>
          <p:nvPr>
            <p:ph type="ctrTitle"/>
          </p:nvPr>
        </p:nvSpPr>
        <p:spPr>
          <a:xfrm>
            <a:off x="346889" y="2627103"/>
            <a:ext cx="4411541" cy="1603794"/>
          </a:xfrm>
        </p:spPr>
        <p:txBody>
          <a:bodyPr>
            <a:normAutofit/>
          </a:bodyPr>
          <a:lstStyle/>
          <a:p>
            <a:pPr algn="l"/>
            <a:r>
              <a:rPr lang="en-GB" sz="3600" b="1" dirty="0">
                <a:solidFill>
                  <a:srgbClr val="23BAED"/>
                </a:solidFill>
              </a:rPr>
              <a:t>Introductions</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30309215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4964-CD7A-451C-8001-1CBCCD32C658}"/>
              </a:ext>
            </a:extLst>
          </p:cNvPr>
          <p:cNvSpPr>
            <a:spLocks noGrp="1"/>
          </p:cNvSpPr>
          <p:nvPr>
            <p:ph type="title"/>
          </p:nvPr>
        </p:nvSpPr>
        <p:spPr/>
        <p:txBody>
          <a:bodyPr/>
          <a:lstStyle/>
          <a:p>
            <a:r>
              <a:rPr lang="en-GB"/>
              <a:t>Reflections and mentimeter question</a:t>
            </a:r>
            <a:endParaRPr lang="en-US"/>
          </a:p>
        </p:txBody>
      </p:sp>
      <p:sp>
        <p:nvSpPr>
          <p:cNvPr id="4" name="Slide Number Placeholder 3">
            <a:extLst>
              <a:ext uri="{FF2B5EF4-FFF2-40B4-BE49-F238E27FC236}">
                <a16:creationId xmlns:a16="http://schemas.microsoft.com/office/drawing/2014/main" id="{9B946EAF-A5F0-4EE0-BD0C-C310F0741F04}"/>
              </a:ext>
            </a:extLst>
          </p:cNvPr>
          <p:cNvSpPr>
            <a:spLocks noGrp="1"/>
          </p:cNvSpPr>
          <p:nvPr>
            <p:ph type="sldNum" sz="quarter" idx="12"/>
          </p:nvPr>
        </p:nvSpPr>
        <p:spPr/>
        <p:txBody>
          <a:bodyPr/>
          <a:lstStyle/>
          <a:p>
            <a:fld id="{971CEC84-1649-40CE-BFF6-7286506FEA08}" type="slidenum">
              <a:rPr lang="en-GB" smtClean="0"/>
              <a:pPr/>
              <a:t>130</a:t>
            </a:fld>
            <a:endParaRPr lang="en-GB"/>
          </a:p>
        </p:txBody>
      </p:sp>
      <p:pic>
        <p:nvPicPr>
          <p:cNvPr id="5" name="Picture 4">
            <a:extLst>
              <a:ext uri="{FF2B5EF4-FFF2-40B4-BE49-F238E27FC236}">
                <a16:creationId xmlns:a16="http://schemas.microsoft.com/office/drawing/2014/main" id="{E00DF35C-6F62-264B-B97B-203CD225F3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258" y="2152814"/>
            <a:ext cx="5609210" cy="3118838"/>
          </a:xfrm>
          <a:prstGeom prst="rect">
            <a:avLst/>
          </a:prstGeom>
          <a:ln>
            <a:solidFill>
              <a:srgbClr val="21BBEF"/>
            </a:solidFill>
          </a:ln>
        </p:spPr>
      </p:pic>
      <p:pic>
        <p:nvPicPr>
          <p:cNvPr id="6" name="Picture 5">
            <a:extLst>
              <a:ext uri="{FF2B5EF4-FFF2-40B4-BE49-F238E27FC236}">
                <a16:creationId xmlns:a16="http://schemas.microsoft.com/office/drawing/2014/main" id="{8C10B12D-CAA4-3142-AC56-9D3DEBEC88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8593" y="2152814"/>
            <a:ext cx="5609211" cy="3142333"/>
          </a:xfrm>
          <a:prstGeom prst="rect">
            <a:avLst/>
          </a:prstGeom>
          <a:ln>
            <a:solidFill>
              <a:srgbClr val="21BBEF"/>
            </a:solidFill>
          </a:ln>
        </p:spPr>
      </p:pic>
      <p:sp>
        <p:nvSpPr>
          <p:cNvPr id="8" name="Speech Bubble: Rectangle 21">
            <a:extLst>
              <a:ext uri="{FF2B5EF4-FFF2-40B4-BE49-F238E27FC236}">
                <a16:creationId xmlns:a16="http://schemas.microsoft.com/office/drawing/2014/main" id="{A287A150-12B5-2244-AD6D-E38B0C5E3AB7}"/>
              </a:ext>
            </a:extLst>
          </p:cNvPr>
          <p:cNvSpPr/>
          <p:nvPr/>
        </p:nvSpPr>
        <p:spPr>
          <a:xfrm>
            <a:off x="7578089" y="5353175"/>
            <a:ext cx="3086678" cy="1185078"/>
          </a:xfrm>
          <a:prstGeom prst="wedgeRectCallout">
            <a:avLst>
              <a:gd name="adj1" fmla="val -106003"/>
              <a:gd name="adj2" fmla="val -8190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reflection and question poll are both optional depending on timing</a:t>
            </a:r>
            <a:endParaRPr lang="en-US"/>
          </a:p>
        </p:txBody>
      </p:sp>
      <p:pic>
        <p:nvPicPr>
          <p:cNvPr id="9" name="Graphic 8" descr="Employee badge">
            <a:extLst>
              <a:ext uri="{FF2B5EF4-FFF2-40B4-BE49-F238E27FC236}">
                <a16:creationId xmlns:a16="http://schemas.microsoft.com/office/drawing/2014/main" id="{DE5E5B13-2221-1644-A3FB-6288A207080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76762" y="67324"/>
            <a:ext cx="914400" cy="914400"/>
          </a:xfrm>
          <a:prstGeom prst="rect">
            <a:avLst/>
          </a:prstGeom>
        </p:spPr>
      </p:pic>
      <p:pic>
        <p:nvPicPr>
          <p:cNvPr id="10" name="Graphic 9" descr="Online meeting">
            <a:extLst>
              <a:ext uri="{FF2B5EF4-FFF2-40B4-BE49-F238E27FC236}">
                <a16:creationId xmlns:a16="http://schemas.microsoft.com/office/drawing/2014/main" id="{55E360D6-A094-F34B-9DB1-F4D5AE2ECD8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14494" y="178812"/>
            <a:ext cx="914400" cy="914400"/>
          </a:xfrm>
          <a:prstGeom prst="rect">
            <a:avLst/>
          </a:prstGeom>
        </p:spPr>
      </p:pic>
      <p:pic>
        <p:nvPicPr>
          <p:cNvPr id="11" name="Graphic 10" descr="Squiggle">
            <a:extLst>
              <a:ext uri="{FF2B5EF4-FFF2-40B4-BE49-F238E27FC236}">
                <a16:creationId xmlns:a16="http://schemas.microsoft.com/office/drawing/2014/main" id="{2D8D6D17-4744-F94E-9581-13E63D3C2EE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39030" y="89102"/>
            <a:ext cx="914400" cy="914400"/>
          </a:xfrm>
          <a:prstGeom prst="rect">
            <a:avLst/>
          </a:prstGeom>
        </p:spPr>
      </p:pic>
      <p:pic>
        <p:nvPicPr>
          <p:cNvPr id="12" name="Graphic 11" descr="Hourglass Full">
            <a:extLst>
              <a:ext uri="{FF2B5EF4-FFF2-40B4-BE49-F238E27FC236}">
                <a16:creationId xmlns:a16="http://schemas.microsoft.com/office/drawing/2014/main" id="{2177A084-147D-3442-9E20-5C4AC31EB3E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190664" y="231956"/>
            <a:ext cx="664942" cy="664942"/>
          </a:xfrm>
          <a:prstGeom prst="rect">
            <a:avLst/>
          </a:prstGeom>
        </p:spPr>
      </p:pic>
      <p:sp>
        <p:nvSpPr>
          <p:cNvPr id="13" name="Speech Bubble: Rectangle 21">
            <a:extLst>
              <a:ext uri="{FF2B5EF4-FFF2-40B4-BE49-F238E27FC236}">
                <a16:creationId xmlns:a16="http://schemas.microsoft.com/office/drawing/2014/main" id="{2985ABAB-C380-3F43-A56B-05D691234E05}"/>
              </a:ext>
            </a:extLst>
          </p:cNvPr>
          <p:cNvSpPr/>
          <p:nvPr/>
        </p:nvSpPr>
        <p:spPr>
          <a:xfrm>
            <a:off x="1527233" y="5221133"/>
            <a:ext cx="3267064" cy="1317120"/>
          </a:xfrm>
          <a:prstGeom prst="wedgeRectCallout">
            <a:avLst>
              <a:gd name="adj1" fmla="val 14738"/>
              <a:gd name="adj2" fmla="val -12515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audience may benefit from providing some example answers to the questions to help them engage with the reflection</a:t>
            </a:r>
            <a:endParaRPr lang="en-US"/>
          </a:p>
        </p:txBody>
      </p:sp>
    </p:spTree>
    <p:extLst>
      <p:ext uri="{BB962C8B-B14F-4D97-AF65-F5344CB8AC3E}">
        <p14:creationId xmlns:p14="http://schemas.microsoft.com/office/powerpoint/2010/main" val="39612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8D87-15F4-406F-9841-A60911308ECC}"/>
              </a:ext>
            </a:extLst>
          </p:cNvPr>
          <p:cNvSpPr>
            <a:spLocks noGrp="1"/>
          </p:cNvSpPr>
          <p:nvPr>
            <p:ph type="title"/>
          </p:nvPr>
        </p:nvSpPr>
        <p:spPr/>
        <p:txBody>
          <a:bodyPr>
            <a:normAutofit/>
          </a:bodyPr>
          <a:lstStyle/>
          <a:p>
            <a:r>
              <a:rPr lang="en-GB"/>
              <a:t>Eager to get started? We are here to help! </a:t>
            </a:r>
            <a:endParaRPr lang="en-US"/>
          </a:p>
        </p:txBody>
      </p:sp>
      <p:sp>
        <p:nvSpPr>
          <p:cNvPr id="4" name="Slide Number Placeholder 3">
            <a:extLst>
              <a:ext uri="{FF2B5EF4-FFF2-40B4-BE49-F238E27FC236}">
                <a16:creationId xmlns:a16="http://schemas.microsoft.com/office/drawing/2014/main" id="{B4C40560-D0E8-469B-8DD6-D68F44784B06}"/>
              </a:ext>
            </a:extLst>
          </p:cNvPr>
          <p:cNvSpPr>
            <a:spLocks noGrp="1"/>
          </p:cNvSpPr>
          <p:nvPr>
            <p:ph type="sldNum" sz="quarter" idx="12"/>
          </p:nvPr>
        </p:nvSpPr>
        <p:spPr/>
        <p:txBody>
          <a:bodyPr/>
          <a:lstStyle/>
          <a:p>
            <a:fld id="{971CEC84-1649-40CE-BFF6-7286506FEA08}" type="slidenum">
              <a:rPr lang="en-GB" smtClean="0"/>
              <a:pPr/>
              <a:t>131</a:t>
            </a:fld>
            <a:endParaRPr lang="en-GB"/>
          </a:p>
        </p:txBody>
      </p:sp>
      <p:pic>
        <p:nvPicPr>
          <p:cNvPr id="5" name="Picture 4">
            <a:extLst>
              <a:ext uri="{FF2B5EF4-FFF2-40B4-BE49-F238E27FC236}">
                <a16:creationId xmlns:a16="http://schemas.microsoft.com/office/drawing/2014/main" id="{C531FC6C-A047-A740-A6A4-57001BC5B0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117" y="1386453"/>
            <a:ext cx="7328689" cy="4085094"/>
          </a:xfrm>
          <a:prstGeom prst="rect">
            <a:avLst/>
          </a:prstGeom>
          <a:ln>
            <a:solidFill>
              <a:srgbClr val="21BBEF"/>
            </a:solidFill>
          </a:ln>
        </p:spPr>
      </p:pic>
      <p:sp>
        <p:nvSpPr>
          <p:cNvPr id="3" name="Speech Bubble: Rectangle 21">
            <a:extLst>
              <a:ext uri="{FF2B5EF4-FFF2-40B4-BE49-F238E27FC236}">
                <a16:creationId xmlns:a16="http://schemas.microsoft.com/office/drawing/2014/main" id="{B60E2DAD-9214-41C4-A49C-F2CEAB259181}"/>
              </a:ext>
            </a:extLst>
          </p:cNvPr>
          <p:cNvSpPr/>
          <p:nvPr/>
        </p:nvSpPr>
        <p:spPr>
          <a:xfrm>
            <a:off x="8725639" y="3886684"/>
            <a:ext cx="3086678" cy="1185078"/>
          </a:xfrm>
          <a:prstGeom prst="wedgeRectCallout">
            <a:avLst>
              <a:gd name="adj1" fmla="val -106003"/>
              <a:gd name="adj2" fmla="val -8190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Provide links to other resources available from We Value Nature or elsewhere.</a:t>
            </a:r>
            <a:endParaRPr lang="en-US"/>
          </a:p>
        </p:txBody>
      </p:sp>
    </p:spTree>
    <p:extLst>
      <p:ext uri="{BB962C8B-B14F-4D97-AF65-F5344CB8AC3E}">
        <p14:creationId xmlns:p14="http://schemas.microsoft.com/office/powerpoint/2010/main" val="302713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lock of seagulls standing next to a body of water&#10;&#10;Description automatically generated">
            <a:extLst>
              <a:ext uri="{FF2B5EF4-FFF2-40B4-BE49-F238E27FC236}">
                <a16:creationId xmlns:a16="http://schemas.microsoft.com/office/drawing/2014/main" id="{71FBEF90-4EFC-403B-BE48-ED6ACEB84A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4169" y="1356226"/>
            <a:ext cx="8007830" cy="5501225"/>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 y="1377246"/>
            <a:ext cx="4855778" cy="5491585"/>
          </a:xfrm>
          <a:prstGeom prst="rect">
            <a:avLst/>
          </a:prstGeom>
          <a:solidFill>
            <a:schemeClr val="bg1"/>
          </a:solidFill>
        </p:spPr>
      </p:pic>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6" name="Picture 5" descr="SwooshMask.png">
            <a:extLst>
              <a:ext uri="{FF2B5EF4-FFF2-40B4-BE49-F238E27FC236}">
                <a16:creationId xmlns:a16="http://schemas.microsoft.com/office/drawing/2014/main" id="{9FFFE1AD-B290-46C7-A15D-7390F10B0C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0458"/>
          <a:stretch/>
        </p:blipFill>
        <p:spPr>
          <a:xfrm>
            <a:off x="431902" y="1377246"/>
            <a:ext cx="5351994" cy="5492135"/>
          </a:xfrm>
          <a:prstGeom prst="rect">
            <a:avLst/>
          </a:prstGeom>
        </p:spPr>
      </p:pic>
      <p:sp>
        <p:nvSpPr>
          <p:cNvPr id="2" name="Title 1"/>
          <p:cNvSpPr>
            <a:spLocks noGrp="1"/>
          </p:cNvSpPr>
          <p:nvPr>
            <p:ph type="ctrTitle"/>
          </p:nvPr>
        </p:nvSpPr>
        <p:spPr>
          <a:xfrm>
            <a:off x="346890" y="2655285"/>
            <a:ext cx="5522019" cy="1604484"/>
          </a:xfrm>
        </p:spPr>
        <p:txBody>
          <a:bodyPr>
            <a:noAutofit/>
          </a:bodyPr>
          <a:lstStyle/>
          <a:p>
            <a:pPr algn="l"/>
            <a:r>
              <a:rPr lang="en-GB" sz="4000" b="1" dirty="0">
                <a:solidFill>
                  <a:srgbClr val="23BAED"/>
                </a:solidFill>
              </a:rPr>
              <a:t>Train-the-trainer wrap-up</a:t>
            </a:r>
          </a:p>
        </p:txBody>
      </p:sp>
    </p:spTree>
    <p:extLst>
      <p:ext uri="{BB962C8B-B14F-4D97-AF65-F5344CB8AC3E}">
        <p14:creationId xmlns:p14="http://schemas.microsoft.com/office/powerpoint/2010/main" val="30546334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C23A8-1A9D-4552-B3F8-2758E62A9582}"/>
              </a:ext>
            </a:extLst>
          </p:cNvPr>
          <p:cNvSpPr>
            <a:spLocks noGrp="1"/>
          </p:cNvSpPr>
          <p:nvPr>
            <p:ph type="title"/>
          </p:nvPr>
        </p:nvSpPr>
        <p:spPr/>
        <p:txBody>
          <a:bodyPr/>
          <a:lstStyle/>
          <a:p>
            <a:r>
              <a:rPr lang="en-US"/>
              <a:t>We’d like to hear from you!</a:t>
            </a:r>
            <a:endParaRPr lang="en-CH"/>
          </a:p>
        </p:txBody>
      </p:sp>
      <p:sp>
        <p:nvSpPr>
          <p:cNvPr id="3" name="Content Placeholder 2">
            <a:extLst>
              <a:ext uri="{FF2B5EF4-FFF2-40B4-BE49-F238E27FC236}">
                <a16:creationId xmlns:a16="http://schemas.microsoft.com/office/drawing/2014/main" id="{DF2B6E53-CF1D-4BF0-A0DC-36490CFAFC6A}"/>
              </a:ext>
            </a:extLst>
          </p:cNvPr>
          <p:cNvSpPr>
            <a:spLocks noGrp="1"/>
          </p:cNvSpPr>
          <p:nvPr>
            <p:ph idx="1"/>
          </p:nvPr>
        </p:nvSpPr>
        <p:spPr>
          <a:xfrm>
            <a:off x="314195" y="1461524"/>
            <a:ext cx="8469587" cy="4351338"/>
          </a:xfrm>
        </p:spPr>
        <p:txBody>
          <a:bodyPr/>
          <a:lstStyle/>
          <a:p>
            <a:pPr>
              <a:lnSpc>
                <a:spcPct val="150000"/>
              </a:lnSpc>
            </a:pPr>
            <a:r>
              <a:rPr lang="en-US" dirty="0"/>
              <a:t>Do you have any further questions on the material?</a:t>
            </a:r>
          </a:p>
          <a:p>
            <a:pPr>
              <a:lnSpc>
                <a:spcPct val="150000"/>
              </a:lnSpc>
            </a:pPr>
            <a:r>
              <a:rPr lang="en-US" dirty="0"/>
              <a:t>Any feedback you would like to share?</a:t>
            </a:r>
          </a:p>
          <a:p>
            <a:pPr>
              <a:lnSpc>
                <a:spcPct val="150000"/>
              </a:lnSpc>
            </a:pPr>
            <a:r>
              <a:rPr lang="en-US" dirty="0"/>
              <a:t>What suggestions have you written down?</a:t>
            </a:r>
          </a:p>
          <a:p>
            <a:pPr>
              <a:lnSpc>
                <a:spcPct val="150000"/>
              </a:lnSpc>
            </a:pPr>
            <a:r>
              <a:rPr lang="en-US" dirty="0"/>
              <a:t>What else would you need to feel prepared to host your own training session in March 2021 or in the future?</a:t>
            </a:r>
          </a:p>
          <a:p>
            <a:pPr>
              <a:lnSpc>
                <a:spcPct val="150000"/>
              </a:lnSpc>
            </a:pPr>
            <a:r>
              <a:rPr lang="en-US" dirty="0"/>
              <a:t>What would you hope to see in future modules?</a:t>
            </a:r>
          </a:p>
          <a:p>
            <a:endParaRPr lang="en-CH" dirty="0"/>
          </a:p>
        </p:txBody>
      </p:sp>
      <p:sp>
        <p:nvSpPr>
          <p:cNvPr id="5" name="Slide Number Placeholder 5">
            <a:extLst>
              <a:ext uri="{FF2B5EF4-FFF2-40B4-BE49-F238E27FC236}">
                <a16:creationId xmlns:a16="http://schemas.microsoft.com/office/drawing/2014/main" id="{E08376CE-FD66-45FE-A7FE-21426DA7FAE7}"/>
              </a:ext>
            </a:extLst>
          </p:cNvPr>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dirty="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Radio microphone">
            <a:extLst>
              <a:ext uri="{FF2B5EF4-FFF2-40B4-BE49-F238E27FC236}">
                <a16:creationId xmlns:a16="http://schemas.microsoft.com/office/drawing/2014/main" id="{66AF6C23-CF5E-429C-AE04-9F7EB535BEE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97246" y="89102"/>
            <a:ext cx="914400" cy="914400"/>
          </a:xfrm>
          <a:prstGeom prst="rect">
            <a:avLst/>
          </a:prstGeom>
        </p:spPr>
      </p:pic>
      <p:pic>
        <p:nvPicPr>
          <p:cNvPr id="7" name="Picture Placeholder 5" descr="Window">
            <a:extLst>
              <a:ext uri="{FF2B5EF4-FFF2-40B4-BE49-F238E27FC236}">
                <a16:creationId xmlns:a16="http://schemas.microsoft.com/office/drawing/2014/main" id="{1AF2B72B-1EE2-4A45-A5FA-56EB28DDED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419"/>
          <a:stretch/>
        </p:blipFill>
        <p:spPr>
          <a:xfrm>
            <a:off x="9457565" y="2692042"/>
            <a:ext cx="1807969" cy="569158"/>
          </a:xfrm>
          <a:prstGeom prst="rect">
            <a:avLst/>
          </a:prstGeom>
        </p:spPr>
      </p:pic>
      <p:sp>
        <p:nvSpPr>
          <p:cNvPr id="8" name="Oval 7">
            <a:extLst>
              <a:ext uri="{FF2B5EF4-FFF2-40B4-BE49-F238E27FC236}">
                <a16:creationId xmlns:a16="http://schemas.microsoft.com/office/drawing/2014/main" id="{5DFB931D-1732-44F6-9D07-2270F84C5978}"/>
              </a:ext>
            </a:extLst>
          </p:cNvPr>
          <p:cNvSpPr/>
          <p:nvPr/>
        </p:nvSpPr>
        <p:spPr>
          <a:xfrm>
            <a:off x="9261189" y="2550851"/>
            <a:ext cx="2092611" cy="878149"/>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662132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1A33-F239-4240-AD48-E5BE47B6032C}"/>
              </a:ext>
            </a:extLst>
          </p:cNvPr>
          <p:cNvSpPr>
            <a:spLocks noGrp="1"/>
          </p:cNvSpPr>
          <p:nvPr>
            <p:ph type="title"/>
          </p:nvPr>
        </p:nvSpPr>
        <p:spPr/>
        <p:txBody>
          <a:bodyPr/>
          <a:lstStyle/>
          <a:p>
            <a:r>
              <a:rPr lang="en-US"/>
              <a:t>Next steps that YOU can take</a:t>
            </a:r>
            <a:endParaRPr lang="en-CH"/>
          </a:p>
        </p:txBody>
      </p:sp>
      <p:sp>
        <p:nvSpPr>
          <p:cNvPr id="3" name="Content Placeholder 2">
            <a:extLst>
              <a:ext uri="{FF2B5EF4-FFF2-40B4-BE49-F238E27FC236}">
                <a16:creationId xmlns:a16="http://schemas.microsoft.com/office/drawing/2014/main" id="{2ABF0EB8-62E0-4A6E-A7B8-189CE4412065}"/>
              </a:ext>
            </a:extLst>
          </p:cNvPr>
          <p:cNvSpPr>
            <a:spLocks noGrp="1"/>
          </p:cNvSpPr>
          <p:nvPr>
            <p:ph idx="1"/>
          </p:nvPr>
        </p:nvSpPr>
        <p:spPr>
          <a:xfrm>
            <a:off x="314195" y="1461524"/>
            <a:ext cx="8044614" cy="4351338"/>
          </a:xfrm>
        </p:spPr>
        <p:txBody>
          <a:bodyPr>
            <a:normAutofit/>
          </a:bodyPr>
          <a:lstStyle/>
          <a:p>
            <a:pPr>
              <a:lnSpc>
                <a:spcPct val="100000"/>
              </a:lnSpc>
              <a:buFont typeface="Wingdings" panose="05000000000000000000" pitchFamily="2" charset="2"/>
              <a:buChar char="Ø"/>
            </a:pPr>
            <a:r>
              <a:rPr lang="en-US" dirty="0"/>
              <a:t> Download &amp; familiarize yourself with the </a:t>
            </a:r>
            <a:r>
              <a:rPr lang="en-US" b="1" dirty="0">
                <a:solidFill>
                  <a:srgbClr val="23BAED"/>
                </a:solidFill>
              </a:rPr>
              <a:t>Natural Capital Protocol</a:t>
            </a:r>
          </a:p>
          <a:p>
            <a:pPr marL="0" indent="0">
              <a:lnSpc>
                <a:spcPct val="100000"/>
              </a:lnSpc>
              <a:buNone/>
            </a:pPr>
            <a:endParaRPr lang="en-US" sz="1100" dirty="0"/>
          </a:p>
          <a:p>
            <a:pPr>
              <a:lnSpc>
                <a:spcPct val="100000"/>
              </a:lnSpc>
              <a:buFont typeface="Wingdings" panose="05000000000000000000" pitchFamily="2" charset="2"/>
              <a:buChar char="Ø"/>
            </a:pPr>
            <a:r>
              <a:rPr lang="en-US" dirty="0"/>
              <a:t> </a:t>
            </a:r>
            <a:r>
              <a:rPr lang="en-US" b="1" dirty="0">
                <a:solidFill>
                  <a:srgbClr val="23BAED"/>
                </a:solidFill>
              </a:rPr>
              <a:t>Share training learnings &amp; material </a:t>
            </a:r>
            <a:r>
              <a:rPr lang="en-US" dirty="0"/>
              <a:t>with colleagues and your manager</a:t>
            </a:r>
          </a:p>
          <a:p>
            <a:pPr marL="0" indent="0">
              <a:lnSpc>
                <a:spcPct val="100000"/>
              </a:lnSpc>
              <a:buNone/>
            </a:pPr>
            <a:endParaRPr lang="en-US" sz="1100" dirty="0"/>
          </a:p>
          <a:p>
            <a:pPr>
              <a:lnSpc>
                <a:spcPct val="100000"/>
              </a:lnSpc>
              <a:buFont typeface="Wingdings" panose="05000000000000000000" pitchFamily="2" charset="2"/>
              <a:buChar char="Ø"/>
            </a:pPr>
            <a:r>
              <a:rPr lang="en-US" dirty="0"/>
              <a:t> Participate in WVN’s final train-the-trainer re-freshers in January</a:t>
            </a:r>
            <a:r>
              <a:rPr lang="en-US" b="1" dirty="0">
                <a:solidFill>
                  <a:srgbClr val="23BAED"/>
                </a:solidFill>
              </a:rPr>
              <a:t> </a:t>
            </a:r>
            <a:r>
              <a:rPr lang="en-US" dirty="0"/>
              <a:t>– </a:t>
            </a:r>
            <a:r>
              <a:rPr lang="en-US" dirty="0">
                <a:solidFill>
                  <a:srgbClr val="23BAED"/>
                </a:solidFill>
                <a:hlinkClick r:id="rId2">
                  <a:extLst>
                    <a:ext uri="{A12FA001-AC4F-418D-AE19-62706E023703}">
                      <ahyp:hlinkClr xmlns:ahyp="http://schemas.microsoft.com/office/drawing/2018/hyperlinkcolor" val="tx"/>
                    </a:ext>
                  </a:extLst>
                </a:hlinkClick>
              </a:rPr>
              <a:t>Register here</a:t>
            </a:r>
            <a:endParaRPr lang="en-US" dirty="0">
              <a:solidFill>
                <a:srgbClr val="23BAED"/>
              </a:solidFill>
            </a:endParaRPr>
          </a:p>
          <a:p>
            <a:pPr marL="0" indent="0">
              <a:lnSpc>
                <a:spcPct val="100000"/>
              </a:lnSpc>
              <a:buNone/>
            </a:pPr>
            <a:endParaRPr lang="en-US" sz="1100" dirty="0">
              <a:solidFill>
                <a:srgbClr val="23BAED"/>
              </a:solidFill>
            </a:endParaRPr>
          </a:p>
          <a:p>
            <a:pPr>
              <a:lnSpc>
                <a:spcPct val="100000"/>
              </a:lnSpc>
              <a:buFont typeface="Wingdings" panose="05000000000000000000" pitchFamily="2" charset="2"/>
              <a:buChar char="Ø"/>
            </a:pPr>
            <a:r>
              <a:rPr lang="en-US" dirty="0"/>
              <a:t> </a:t>
            </a:r>
            <a:r>
              <a:rPr lang="en-US" b="1" dirty="0">
                <a:solidFill>
                  <a:srgbClr val="23BAED"/>
                </a:solidFill>
                <a:hlinkClick r:id="rId3">
                  <a:extLst>
                    <a:ext uri="{A12FA001-AC4F-418D-AE19-62706E023703}">
                      <ahyp:hlinkClr xmlns:ahyp="http://schemas.microsoft.com/office/drawing/2018/hyperlinkcolor" val="tx"/>
                    </a:ext>
                  </a:extLst>
                </a:hlinkClick>
              </a:rPr>
              <a:t>Sign-up</a:t>
            </a:r>
            <a:r>
              <a:rPr lang="en-US" b="1" dirty="0">
                <a:solidFill>
                  <a:srgbClr val="23BAED"/>
                </a:solidFill>
              </a:rPr>
              <a:t> &amp; provide a training session </a:t>
            </a:r>
            <a:r>
              <a:rPr lang="en-US" dirty="0"/>
              <a:t>during WVN’s big 10 day challenge event in March 2021 </a:t>
            </a:r>
            <a:r>
              <a:rPr lang="en-US" dirty="0">
                <a:sym typeface="Wingdings" panose="05000000000000000000" pitchFamily="2" charset="2"/>
              </a:rPr>
              <a:t></a:t>
            </a:r>
            <a:endParaRPr lang="en-CH" dirty="0"/>
          </a:p>
        </p:txBody>
      </p:sp>
      <p:sp>
        <p:nvSpPr>
          <p:cNvPr id="5" name="Oval 4">
            <a:extLst>
              <a:ext uri="{FF2B5EF4-FFF2-40B4-BE49-F238E27FC236}">
                <a16:creationId xmlns:a16="http://schemas.microsoft.com/office/drawing/2014/main" id="{72744295-8882-4090-89E4-42EA101169A1}"/>
              </a:ext>
            </a:extLst>
          </p:cNvPr>
          <p:cNvSpPr/>
          <p:nvPr/>
        </p:nvSpPr>
        <p:spPr>
          <a:xfrm>
            <a:off x="8656983" y="1918252"/>
            <a:ext cx="2932043" cy="274320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519415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err="1"/>
              <a:t>Mentimeter</a:t>
            </a:r>
            <a:r>
              <a:rPr lang="en-US"/>
              <a:t> closing questions</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2016689"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2351801" y="2550784"/>
            <a:ext cx="2644475"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What is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Arial"/>
                <a:ea typeface="+mn-ea"/>
                <a:cs typeface="+mn-cs"/>
              </a:rPr>
              <a:t>1 key learning </a:t>
            </a:r>
            <a:r>
              <a:rPr kumimoji="0" lang="en-US" sz="2800" b="0" i="0" u="none" strike="noStrike" kern="1200" cap="none" spc="0" normalizeH="0" baseline="0" noProof="0" dirty="0">
                <a:ln>
                  <a:noFill/>
                </a:ln>
                <a:solidFill>
                  <a:prstClr val="white"/>
                </a:solidFill>
                <a:effectLst/>
                <a:uLnTx/>
                <a:uFillTx/>
                <a:latin typeface="Arial"/>
                <a:ea typeface="+mn-ea"/>
                <a:cs typeface="+mn-cs"/>
              </a:rPr>
              <a:t>from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Graphic 7" descr="Bar chart">
            <a:extLst>
              <a:ext uri="{FF2B5EF4-FFF2-40B4-BE49-F238E27FC236}">
                <a16:creationId xmlns:a16="http://schemas.microsoft.com/office/drawing/2014/main" id="{13676D7A-6982-491C-81FA-EB1823F450C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9" name="Oval 8">
            <a:extLst>
              <a:ext uri="{FF2B5EF4-FFF2-40B4-BE49-F238E27FC236}">
                <a16:creationId xmlns:a16="http://schemas.microsoft.com/office/drawing/2014/main" id="{584DFB46-C8FF-4248-963E-F87C6605B764}"/>
              </a:ext>
            </a:extLst>
          </p:cNvPr>
          <p:cNvSpPr/>
          <p:nvPr/>
        </p:nvSpPr>
        <p:spPr>
          <a:xfrm>
            <a:off x="6525499" y="1776412"/>
            <a:ext cx="3314700" cy="3305175"/>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FE336430-2D72-4173-B3A3-006C88BD96B0}"/>
              </a:ext>
            </a:extLst>
          </p:cNvPr>
          <p:cNvSpPr txBox="1"/>
          <p:nvPr/>
        </p:nvSpPr>
        <p:spPr>
          <a:xfrm>
            <a:off x="6610801" y="2569638"/>
            <a:ext cx="3144095"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a:ea typeface="+mn-ea"/>
                <a:cs typeface="+mn-cs"/>
              </a:rPr>
              <a:t>Share </a:t>
            </a:r>
            <a:r>
              <a:rPr kumimoji="0" lang="en-US" sz="2800" b="0" i="0" u="sng" strike="noStrike" kern="1200" cap="none" spc="0" normalizeH="0" baseline="0" noProof="0">
                <a:ln>
                  <a:noFill/>
                </a:ln>
                <a:solidFill>
                  <a:prstClr val="white"/>
                </a:solidFill>
                <a:effectLst/>
                <a:uLnTx/>
                <a:uFillTx/>
                <a:latin typeface="Arial"/>
                <a:ea typeface="+mn-ea"/>
                <a:cs typeface="+mn-cs"/>
              </a:rPr>
              <a:t>1 concrete next action </a:t>
            </a:r>
            <a:r>
              <a:rPr kumimoji="0" lang="en-US" sz="2800" b="0" i="0" u="none" strike="noStrike" kern="1200" cap="none" spc="0" normalizeH="0" baseline="0" noProof="0">
                <a:ln>
                  <a:noFill/>
                </a:ln>
                <a:solidFill>
                  <a:prstClr val="white"/>
                </a:solidFill>
                <a:effectLst/>
                <a:uLnTx/>
                <a:uFillTx/>
                <a:latin typeface="Arial"/>
                <a:ea typeface="+mn-ea"/>
                <a:cs typeface="+mn-cs"/>
              </a:rPr>
              <a:t>you will take after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Teardrop 10">
            <a:extLst>
              <a:ext uri="{FF2B5EF4-FFF2-40B4-BE49-F238E27FC236}">
                <a16:creationId xmlns:a16="http://schemas.microsoft.com/office/drawing/2014/main" id="{6E0DD27C-598A-43B2-AB75-2B9082D786D2}"/>
              </a:ext>
            </a:extLst>
          </p:cNvPr>
          <p:cNvSpPr/>
          <p:nvPr/>
        </p:nvSpPr>
        <p:spPr>
          <a:xfrm>
            <a:off x="9033823" y="9808"/>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C0FD7D9F-9F39-41C5-9F0B-CB44F0E6536D}"/>
              </a:ext>
            </a:extLst>
          </p:cNvPr>
          <p:cNvSpPr txBox="1"/>
          <p:nvPr/>
        </p:nvSpPr>
        <p:spPr>
          <a:xfrm>
            <a:off x="9077673" y="299959"/>
            <a:ext cx="13544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Use </a:t>
            </a:r>
            <a:r>
              <a:rPr kumimoji="0" lang="en-US" sz="1600" b="1" i="0" u="none" strike="noStrike" kern="1200" cap="none" spc="0" normalizeH="0" baseline="0" noProof="0" dirty="0">
                <a:ln>
                  <a:noFill/>
                </a:ln>
                <a:solidFill>
                  <a:prstClr val="white"/>
                </a:solidFill>
                <a:effectLst/>
                <a:uLnTx/>
                <a:uFillTx/>
                <a:latin typeface="Arial"/>
                <a:ea typeface="+mn-ea"/>
                <a:cs typeface="+mn-cs"/>
              </a:rPr>
              <a:t>p. 37 </a:t>
            </a:r>
            <a:r>
              <a:rPr kumimoji="0" lang="en-US" sz="1600" b="0" i="0" u="none" strike="noStrike" kern="1200" cap="none" spc="0" normalizeH="0" baseline="0" noProof="0" dirty="0">
                <a:ln>
                  <a:noFill/>
                </a:ln>
                <a:solidFill>
                  <a:prstClr val="white"/>
                </a:solidFill>
                <a:effectLst/>
                <a:uLnTx/>
                <a:uFillTx/>
                <a:latin typeface="Arial"/>
                <a:ea typeface="+mn-ea"/>
                <a:cs typeface="+mn-cs"/>
              </a:rPr>
              <a:t>in your workbook</a:t>
            </a:r>
            <a:endParaRPr kumimoji="0" lang="en-CH" sz="16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868299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 </a:t>
            </a:r>
            <a:r>
              <a:rPr kumimoji="0" lang="en-US" sz="2800" b="1" i="0" u="none" strike="noStrike" kern="0" cap="none" spc="0" normalizeH="0" baseline="0" noProof="0" dirty="0">
                <a:ln>
                  <a:noFill/>
                </a:ln>
                <a:solidFill>
                  <a:srgbClr val="BBD151"/>
                </a:solidFill>
                <a:effectLst/>
                <a:uLnTx/>
                <a:uFillTx/>
                <a:latin typeface="Arial"/>
                <a:ea typeface="Verdana" panose="020B0604030504040204" pitchFamily="34" charset="0"/>
                <a:cs typeface="+mn-cs"/>
              </a:rPr>
              <a:t>76 02 69 4</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76069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sp>
        <p:nvSpPr>
          <p:cNvPr id="4" name="Slide Number Placeholder 3">
            <a:extLst>
              <a:ext uri="{FF2B5EF4-FFF2-40B4-BE49-F238E27FC236}">
                <a16:creationId xmlns:a16="http://schemas.microsoft.com/office/drawing/2014/main" id="{7EEBCB53-1678-4AB2-BEC3-B33AA01AE4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54958" y="4994456"/>
            <a:ext cx="905462" cy="905462"/>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1927" y="4961769"/>
            <a:ext cx="905462" cy="905462"/>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48896" y="4961769"/>
            <a:ext cx="905462" cy="905462"/>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1"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39" y="133537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Virtual training</a:t>
            </a:r>
            <a:endParaRPr kumimoji="0" lang="en-CH"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3" y="144892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89"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4" y="1372842"/>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Q&amp;A</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4" y="1335503"/>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87" y="3486944"/>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403810" y="3653814"/>
            <a:ext cx="3550648"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Keep in touch &amp; sign-up: </a:t>
            </a:r>
            <a:r>
              <a:rPr kumimoji="0" lang="en-US" sz="1800" b="0" i="0" u="none" strike="noStrike" kern="1200" cap="none" spc="0" normalizeH="0" baseline="0" noProof="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wevaluenature.eu</a:t>
            </a:r>
            <a:r>
              <a: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rPr>
              <a:t>Exchange with peers: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3BAED"/>
                </a:solidFill>
                <a:effectLst/>
                <a:uLnTx/>
                <a:uFillTx/>
                <a:latin typeface="Arial"/>
                <a:ea typeface="+mn-ea"/>
                <a:cs typeface="+mn-cs"/>
                <a:hlinkClick r:id="rId10">
                  <a:extLst>
                    <a:ext uri="{A12FA001-AC4F-418D-AE19-62706E023703}">
                      <ahyp:hlinkClr xmlns:ahyp="http://schemas.microsoft.com/office/drawing/2018/hyperlinkcolor" val="tx"/>
                    </a:ext>
                  </a:extLst>
                </a:hlinkClick>
              </a:rPr>
              <a:t>LinkedIn Group</a:t>
            </a:r>
            <a:endParaRPr kumimoji="0" lang="en-US" sz="1800" b="0" i="0" u="none" strike="noStrike" kern="1200" cap="none" spc="0" normalizeH="0" baseline="0" noProof="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5"/>
            <a:ext cx="22547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We want to learn too – how have we helped?</a:t>
            </a:r>
            <a:endParaRPr kumimoji="0" lang="en-CH"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6200000">
            <a:off x="8167566" y="4505330"/>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7" y="3953225"/>
            <a:ext cx="3550648" cy="369332"/>
          </a:xfrm>
          <a:prstGeom prst="rect">
            <a:avLst/>
          </a:prstGeom>
          <a:noFill/>
          <a:ln>
            <a:solidFill>
              <a:srgbClr val="262E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Provide your feedback: </a:t>
            </a:r>
            <a:r>
              <a:rPr kumimoji="0" lang="en-US" sz="1800" b="1" i="0" u="none" strike="noStrike" kern="1200" cap="none" spc="0" normalizeH="0" baseline="0" noProof="0" dirty="0">
                <a:ln>
                  <a:noFill/>
                </a:ln>
                <a:solidFill>
                  <a:srgbClr val="23BAED"/>
                </a:solidFill>
                <a:effectLst/>
                <a:uLnTx/>
                <a:uFillTx/>
                <a:latin typeface="Arial"/>
                <a:ea typeface="+mn-ea"/>
                <a:cs typeface="+mn-cs"/>
                <a:hlinkClick r:id="rId13"/>
              </a:rPr>
              <a:t>Survey</a:t>
            </a:r>
            <a:endParaRPr kumimoji="0" lang="en-CH"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ardrop 20">
            <a:extLst>
              <a:ext uri="{FF2B5EF4-FFF2-40B4-BE49-F238E27FC236}">
                <a16:creationId xmlns:a16="http://schemas.microsoft.com/office/drawing/2014/main" id="{A1E7E3DA-2020-4525-A997-BE03506BA6CD}"/>
              </a:ext>
            </a:extLst>
          </p:cNvPr>
          <p:cNvSpPr/>
          <p:nvPr/>
        </p:nvSpPr>
        <p:spPr>
          <a:xfrm rot="10800000">
            <a:off x="7268673" y="109236"/>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7F14A953-33D3-4DD5-A41C-341682A28677}"/>
              </a:ext>
            </a:extLst>
          </p:cNvPr>
          <p:cNvSpPr txBox="1"/>
          <p:nvPr/>
        </p:nvSpPr>
        <p:spPr>
          <a:xfrm>
            <a:off x="7251257" y="260817"/>
            <a:ext cx="14630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Arial"/>
                <a:ea typeface="+mn-ea"/>
                <a:cs typeface="+mn-cs"/>
              </a:rPr>
              <a:t>Next call</a:t>
            </a:r>
            <a:r>
              <a:rPr kumimoji="0" lang="en-US" sz="1600" b="0" i="0" u="none" strike="noStrike" kern="1200" cap="none" spc="0" normalizeH="0" baseline="0" noProof="0" dirty="0">
                <a:ln>
                  <a:noFill/>
                </a:ln>
                <a:solidFill>
                  <a:prstClr val="white"/>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sng"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21 </a:t>
            </a:r>
            <a:r>
              <a:rPr kumimoji="0" lang="en-US" sz="1600" b="1" i="0" u="none" strike="noStrike" kern="1200" cap="none" spc="0" normalizeH="0" baseline="0" noProof="0" dirty="0" err="1">
                <a:ln>
                  <a:noFill/>
                </a:ln>
                <a:solidFill>
                  <a:prstClr val="white"/>
                </a:solidFill>
                <a:effectLst/>
                <a:uLnTx/>
                <a:uFillTx/>
                <a:latin typeface="Arial"/>
                <a:ea typeface="+mn-ea"/>
                <a:cs typeface="+mn-cs"/>
              </a:rPr>
              <a:t>Janury</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  11h-12h CET</a:t>
            </a:r>
            <a:endParaRPr kumimoji="0" lang="en-CH" sz="1600" b="1"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ardrop 19">
            <a:extLst>
              <a:ext uri="{FF2B5EF4-FFF2-40B4-BE49-F238E27FC236}">
                <a16:creationId xmlns:a16="http://schemas.microsoft.com/office/drawing/2014/main" id="{D970A759-2A41-407A-8B12-0994C0A674FB}"/>
              </a:ext>
            </a:extLst>
          </p:cNvPr>
          <p:cNvSpPr/>
          <p:nvPr/>
        </p:nvSpPr>
        <p:spPr>
          <a:xfrm rot="9854747">
            <a:off x="9110047" y="-335"/>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AC7751E7-9EC1-479C-A8D3-C66C6196503A}"/>
              </a:ext>
            </a:extLst>
          </p:cNvPr>
          <p:cNvSpPr txBox="1"/>
          <p:nvPr/>
        </p:nvSpPr>
        <p:spPr>
          <a:xfrm>
            <a:off x="9093839" y="179815"/>
            <a:ext cx="1481797" cy="103105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Arial"/>
                <a:ea typeface="+mn-ea"/>
                <a:cs typeface="+mn-cs"/>
              </a:rPr>
              <a:t>Next train-the-trainer sessions</a:t>
            </a:r>
            <a:r>
              <a:rPr kumimoji="0" lang="en-US" sz="1400" b="0" i="0" u="none" strike="noStrike" kern="1200" cap="none" spc="0" normalizeH="0" baseline="0" noProof="0" dirty="0">
                <a:ln>
                  <a:noFill/>
                </a:ln>
                <a:solidFill>
                  <a:prstClr val="white"/>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sng"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hlinkClick r:id="rId14"/>
              </a:rPr>
              <a:t>7 Dec</a:t>
            </a:r>
            <a:r>
              <a:rPr kumimoji="0" lang="en-US" sz="1400" b="1" i="0" u="none" strike="noStrike" kern="1200" cap="none" spc="0" normalizeH="0" baseline="0" noProof="0" dirty="0">
                <a:ln>
                  <a:noFill/>
                </a:ln>
                <a:solidFill>
                  <a:prstClr val="white"/>
                </a:solidFill>
                <a:effectLst/>
                <a:uLnTx/>
                <a:uFillTx/>
                <a:latin typeface="Arial"/>
                <a:ea typeface="+mn-ea"/>
                <a:cs typeface="+mn-cs"/>
              </a:rPr>
              <a:t>., </a:t>
            </a:r>
            <a:r>
              <a:rPr kumimoji="0" lang="en-US" sz="1400" b="1" i="0" u="none" strike="noStrike" kern="1200" cap="none" spc="0" normalizeH="0" baseline="0" noProof="0" dirty="0">
                <a:ln>
                  <a:noFill/>
                </a:ln>
                <a:solidFill>
                  <a:prstClr val="white"/>
                </a:solidFill>
                <a:effectLst/>
                <a:uLnTx/>
                <a:uFillTx/>
                <a:latin typeface="Arial"/>
                <a:ea typeface="+mn-ea"/>
                <a:cs typeface="+mn-cs"/>
                <a:hlinkClick r:id="rId15"/>
              </a:rPr>
              <a:t>26 Jan</a:t>
            </a:r>
            <a:r>
              <a:rPr kumimoji="0" lang="en-US" sz="1400" b="1" i="0" u="none" strike="noStrike" kern="1200" cap="none" spc="0" normalizeH="0" baseline="0" noProof="0" dirty="0">
                <a:ln>
                  <a:noFill/>
                </a:ln>
                <a:solidFill>
                  <a:prstClr val="white"/>
                </a:solidFill>
                <a:effectLst/>
                <a:uLnTx/>
                <a:uFillTx/>
                <a:latin typeface="Arial"/>
                <a:ea typeface="+mn-ea"/>
                <a:cs typeface="+mn-cs"/>
              </a:rPr>
              <a:t>. &amp; </a:t>
            </a:r>
            <a:r>
              <a:rPr kumimoji="0" lang="en-US" sz="1400" b="1" i="0" u="none" strike="noStrike" kern="1200" cap="none" spc="0" normalizeH="0" baseline="0" noProof="0" dirty="0">
                <a:ln>
                  <a:noFill/>
                </a:ln>
                <a:solidFill>
                  <a:prstClr val="white"/>
                </a:solidFill>
                <a:effectLst/>
                <a:uLnTx/>
                <a:uFillTx/>
                <a:latin typeface="Arial"/>
                <a:ea typeface="+mn-ea"/>
                <a:cs typeface="+mn-cs"/>
                <a:hlinkClick r:id="rId16"/>
              </a:rPr>
              <a:t>28 Jan</a:t>
            </a:r>
            <a:r>
              <a:rPr kumimoji="0" lang="en-US" sz="1400" b="1" i="0" u="none" strike="noStrike" kern="1200" cap="none" spc="0" normalizeH="0" baseline="0" noProof="0" dirty="0">
                <a:ln>
                  <a:noFill/>
                </a:ln>
                <a:solidFill>
                  <a:prstClr val="white"/>
                </a:solidFill>
                <a:effectLst/>
                <a:uLnTx/>
                <a:uFillTx/>
                <a:latin typeface="Arial"/>
                <a:ea typeface="+mn-ea"/>
                <a:cs typeface="+mn-cs"/>
              </a:rPr>
              <a:t>. 2021</a:t>
            </a:r>
          </a:p>
        </p:txBody>
      </p:sp>
    </p:spTree>
    <p:extLst>
      <p:ext uri="{BB962C8B-B14F-4D97-AF65-F5344CB8AC3E}">
        <p14:creationId xmlns:p14="http://schemas.microsoft.com/office/powerpoint/2010/main" val="26525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B18C-A4BE-4F06-88FB-4DC25DDF62B6}"/>
              </a:ext>
            </a:extLst>
          </p:cNvPr>
          <p:cNvSpPr>
            <a:spLocks noGrp="1"/>
          </p:cNvSpPr>
          <p:nvPr>
            <p:ph type="title"/>
          </p:nvPr>
        </p:nvSpPr>
        <p:spPr>
          <a:xfrm>
            <a:off x="314192" y="54268"/>
            <a:ext cx="11498123" cy="878150"/>
          </a:xfrm>
        </p:spPr>
        <p:txBody>
          <a:bodyPr/>
          <a:lstStyle/>
          <a:p>
            <a:r>
              <a:rPr lang="en-US" dirty="0"/>
              <a:t>Join us for a well-deserved virtual networking break!</a:t>
            </a:r>
            <a:endParaRPr lang="en-CH" dirty="0"/>
          </a:p>
        </p:txBody>
      </p:sp>
      <p:pic>
        <p:nvPicPr>
          <p:cNvPr id="5" name="Content Placeholder 4" descr="Martini">
            <a:extLst>
              <a:ext uri="{FF2B5EF4-FFF2-40B4-BE49-F238E27FC236}">
                <a16:creationId xmlns:a16="http://schemas.microsoft.com/office/drawing/2014/main" id="{11BF95C8-B8E0-4C6D-8F53-8A2BC9CD8410}"/>
              </a:ext>
            </a:extLst>
          </p:cNvPr>
          <p:cNvPicPr>
            <a:picLocks noGrp="1" noChangeAspect="1"/>
          </p:cNvPicPr>
          <p:nvPr>
            <p:ph idx="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23435" y="3292632"/>
            <a:ext cx="2288880" cy="2288880"/>
          </a:xfrm>
        </p:spPr>
      </p:pic>
      <p:sp>
        <p:nvSpPr>
          <p:cNvPr id="6" name="TextBox 5">
            <a:extLst>
              <a:ext uri="{FF2B5EF4-FFF2-40B4-BE49-F238E27FC236}">
                <a16:creationId xmlns:a16="http://schemas.microsoft.com/office/drawing/2014/main" id="{B202068D-692F-4E31-B169-3C2A49D2D082}"/>
              </a:ext>
            </a:extLst>
          </p:cNvPr>
          <p:cNvSpPr txBox="1"/>
          <p:nvPr/>
        </p:nvSpPr>
        <p:spPr>
          <a:xfrm>
            <a:off x="1404169" y="1654627"/>
            <a:ext cx="93181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3BAED"/>
                </a:solidFill>
                <a:effectLst/>
                <a:uLnTx/>
                <a:uFillTx/>
                <a:latin typeface="Arial"/>
                <a:ea typeface="+mn-ea"/>
                <a:cs typeface="+mn-cs"/>
              </a:rPr>
              <a:t>Let’s continue the discussions in a less formal setting by sharing a virtual drink.</a:t>
            </a:r>
          </a:p>
        </p:txBody>
      </p:sp>
      <p:sp>
        <p:nvSpPr>
          <p:cNvPr id="7" name="TextBox 6">
            <a:extLst>
              <a:ext uri="{FF2B5EF4-FFF2-40B4-BE49-F238E27FC236}">
                <a16:creationId xmlns:a16="http://schemas.microsoft.com/office/drawing/2014/main" id="{8AD52337-3997-40D1-84C1-8A5B086CB4D4}"/>
              </a:ext>
            </a:extLst>
          </p:cNvPr>
          <p:cNvSpPr txBox="1"/>
          <p:nvPr/>
        </p:nvSpPr>
        <p:spPr>
          <a:xfrm>
            <a:off x="2960914" y="4113964"/>
            <a:ext cx="490292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18:00-18:30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You can simply stay in this call</a:t>
            </a:r>
            <a:endParaRPr kumimoji="0" lang="en-CH" sz="2400" b="1"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7F26DBF-2346-40DD-B791-362FE3CD7E20}"/>
              </a:ext>
            </a:extLst>
          </p:cNvPr>
          <p:cNvSpPr txBox="1"/>
          <p:nvPr/>
        </p:nvSpPr>
        <p:spPr>
          <a:xfrm>
            <a:off x="1674134" y="4113964"/>
            <a:ext cx="11300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3BAED"/>
                </a:solidFill>
                <a:effectLst/>
                <a:uLnTx/>
                <a:uFillTx/>
                <a:latin typeface="Arial"/>
                <a:ea typeface="+mn-ea"/>
                <a:cs typeface="+mn-cs"/>
              </a:rPr>
              <a:t>When:</a:t>
            </a:r>
            <a:endParaRPr kumimoji="0" lang="en-CH" sz="2400" b="1"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D0F48E1E-A7AD-49E7-8B74-D0379CEA3643}"/>
              </a:ext>
            </a:extLst>
          </p:cNvPr>
          <p:cNvSpPr txBox="1"/>
          <p:nvPr/>
        </p:nvSpPr>
        <p:spPr>
          <a:xfrm>
            <a:off x="1674134" y="4712551"/>
            <a:ext cx="11300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3BAED"/>
                </a:solidFill>
                <a:effectLst/>
                <a:uLnTx/>
                <a:uFillTx/>
                <a:latin typeface="Arial"/>
                <a:ea typeface="+mn-ea"/>
                <a:cs typeface="+mn-cs"/>
              </a:rPr>
              <a:t>How:</a:t>
            </a:r>
            <a:endParaRPr kumimoji="0" lang="en-CH" sz="2400" b="1" i="0" u="none" strike="noStrike" kern="1200" cap="none" spc="0" normalizeH="0" baseline="0" noProof="0" dirty="0">
              <a:ln>
                <a:noFill/>
              </a:ln>
              <a:solidFill>
                <a:srgbClr val="23BAED"/>
              </a:solidFill>
              <a:effectLst/>
              <a:uLnTx/>
              <a:uFillTx/>
              <a:latin typeface="Arial"/>
              <a:ea typeface="+mn-ea"/>
              <a:cs typeface="+mn-cs"/>
            </a:endParaRPr>
          </a:p>
        </p:txBody>
      </p:sp>
      <p:sp>
        <p:nvSpPr>
          <p:cNvPr id="11" name="TextBox 10">
            <a:extLst>
              <a:ext uri="{FF2B5EF4-FFF2-40B4-BE49-F238E27FC236}">
                <a16:creationId xmlns:a16="http://schemas.microsoft.com/office/drawing/2014/main" id="{B892C83B-E264-48E9-A44A-FF180E62B790}"/>
              </a:ext>
            </a:extLst>
          </p:cNvPr>
          <p:cNvSpPr txBox="1"/>
          <p:nvPr/>
        </p:nvSpPr>
        <p:spPr>
          <a:xfrm>
            <a:off x="1458633" y="2723246"/>
            <a:ext cx="9420461"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It can also be an opportunity to ask any further questions you may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010596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
            <a:ext cx="12192000" cy="6856389"/>
          </a:xfrm>
          <a:prstGeom prst="rect">
            <a:avLst/>
          </a:prstGeom>
        </p:spPr>
      </p:pic>
      <p:sp>
        <p:nvSpPr>
          <p:cNvPr id="2" name="Slide Number Placeholder 1">
            <a:extLst>
              <a:ext uri="{FF2B5EF4-FFF2-40B4-BE49-F238E27FC236}">
                <a16:creationId xmlns:a16="http://schemas.microsoft.com/office/drawing/2014/main" id="{9C7B78ED-4456-2545-9FAD-CC5F8B677031}"/>
              </a:ext>
            </a:extLst>
          </p:cNvPr>
          <p:cNvSpPr>
            <a:spLocks noGrp="1"/>
          </p:cNvSpPr>
          <p:nvPr>
            <p:ph type="sldNum" sz="quarter" idx="12"/>
          </p:nvPr>
        </p:nvSpPr>
        <p:spPr/>
        <p:txBody>
          <a:bodyPr/>
          <a:lstStyle/>
          <a:p>
            <a:fld id="{49E25147-DE81-FF4F-8B41-9AFE3F3B3D97}" type="slidenum">
              <a:rPr lang="en-GB" smtClean="0"/>
              <a:t>139</a:t>
            </a:fld>
            <a:endParaRPr lang="en-GB"/>
          </a:p>
        </p:txBody>
      </p:sp>
    </p:spTree>
    <p:extLst>
      <p:ext uri="{BB962C8B-B14F-4D97-AF65-F5344CB8AC3E}">
        <p14:creationId xmlns:p14="http://schemas.microsoft.com/office/powerpoint/2010/main" val="42570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Introductions</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5" y="1616448"/>
            <a:ext cx="9154522" cy="4067175"/>
          </a:xfrm>
        </p:spPr>
        <p:txBody>
          <a:bodyPr>
            <a:normAutofit/>
          </a:bodyPr>
          <a:lstStyle/>
          <a:p>
            <a:pPr>
              <a:lnSpc>
                <a:spcPct val="150000"/>
              </a:lnSpc>
            </a:pPr>
            <a:r>
              <a:rPr lang="en-US" b="1" dirty="0"/>
              <a:t>Please tell us more about you by sharing your thoughts in the chat:</a:t>
            </a:r>
          </a:p>
          <a:p>
            <a:pPr marL="0" indent="0">
              <a:lnSpc>
                <a:spcPct val="150000"/>
              </a:lnSpc>
              <a:buNone/>
            </a:pPr>
            <a:endParaRPr lang="en-US" sz="600" dirty="0"/>
          </a:p>
          <a:p>
            <a:pPr lvl="1">
              <a:lnSpc>
                <a:spcPct val="150000"/>
              </a:lnSpc>
            </a:pPr>
            <a:r>
              <a:rPr lang="en-US" dirty="0"/>
              <a:t>What are you hoping to get out from this train-the-trainer?</a:t>
            </a:r>
          </a:p>
          <a:p>
            <a:pPr lvl="1">
              <a:lnSpc>
                <a:spcPct val="150000"/>
              </a:lnSpc>
            </a:pPr>
            <a:r>
              <a:rPr lang="en-US" dirty="0"/>
              <a:t>Any specific expectations?</a:t>
            </a:r>
          </a:p>
        </p:txBody>
      </p:sp>
      <p:pic>
        <p:nvPicPr>
          <p:cNvPr id="7" name="Graphic 6" descr="Chat RTL">
            <a:extLst>
              <a:ext uri="{FF2B5EF4-FFF2-40B4-BE49-F238E27FC236}">
                <a16:creationId xmlns:a16="http://schemas.microsoft.com/office/drawing/2014/main" id="{86589DE1-C67C-41C3-AC1A-EA173B8C626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31326" y="107227"/>
            <a:ext cx="914400" cy="914400"/>
          </a:xfrm>
          <a:prstGeom prst="rect">
            <a:avLst/>
          </a:prstGeom>
        </p:spPr>
      </p:pic>
      <p:pic>
        <p:nvPicPr>
          <p:cNvPr id="11" name="Picture Placeholder 5" descr="Relation | CFF">
            <a:extLst>
              <a:ext uri="{FF2B5EF4-FFF2-40B4-BE49-F238E27FC236}">
                <a16:creationId xmlns:a16="http://schemas.microsoft.com/office/drawing/2014/main" id="{4B20D5AB-34C1-4DC4-97D9-9A3C4F4C62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6080" t="1" b="315"/>
          <a:stretch/>
        </p:blipFill>
        <p:spPr>
          <a:xfrm>
            <a:off x="5075512" y="4846835"/>
            <a:ext cx="4562475" cy="485738"/>
          </a:xfrm>
          <a:prstGeom prst="rect">
            <a:avLst/>
          </a:prstGeom>
        </p:spPr>
      </p:pic>
      <p:sp>
        <p:nvSpPr>
          <p:cNvPr id="12" name="Oval 11">
            <a:extLst>
              <a:ext uri="{FF2B5EF4-FFF2-40B4-BE49-F238E27FC236}">
                <a16:creationId xmlns:a16="http://schemas.microsoft.com/office/drawing/2014/main" id="{5D91F1F6-20D5-4EAB-80A2-6E91B629B1D4}"/>
              </a:ext>
            </a:extLst>
          </p:cNvPr>
          <p:cNvSpPr/>
          <p:nvPr/>
        </p:nvSpPr>
        <p:spPr>
          <a:xfrm>
            <a:off x="6035297" y="4777537"/>
            <a:ext cx="690282" cy="624333"/>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481339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dirty="0">
                <a:solidFill>
                  <a:schemeClr val="tx1">
                    <a:lumMod val="65000"/>
                    <a:lumOff val="35000"/>
                  </a:schemeClr>
                </a:solidFill>
                <a:latin typeface="+mj-lt"/>
                <a:cs typeface="+mj-cs"/>
              </a:rPr>
              <a:t>Disclaimer</a:t>
            </a:r>
            <a:endParaRPr lang="en-CH" sz="3200" dirty="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r>
              <a:rPr lang="en-US" sz="1600" b="1" dirty="0">
                <a:solidFill>
                  <a:schemeClr val="tx1">
                    <a:lumMod val="50000"/>
                    <a:lumOff val="50000"/>
                  </a:schemeClr>
                </a:solidFill>
              </a:rPr>
              <a:t>Disclaimer </a:t>
            </a:r>
            <a:endParaRPr lang="en-US" sz="1600" dirty="0">
              <a:solidFill>
                <a:schemeClr val="tx1">
                  <a:lumMod val="50000"/>
                  <a:lumOff val="50000"/>
                </a:schemeClr>
              </a:solidFill>
            </a:endParaRPr>
          </a:p>
          <a:p>
            <a:r>
              <a:rPr lang="en-GB" sz="1600" b="1" i="1" dirty="0">
                <a:solidFill>
                  <a:schemeClr val="tx1">
                    <a:lumMod val="50000"/>
                    <a:lumOff val="50000"/>
                  </a:schemeClr>
                </a:solidFill>
              </a:rPr>
              <a:t>WVN module 2 is a capacity building program released in the name of the WVN network. It is the result of a collaborative effort by WBCSD, Little Blue Research, Ltd. with input from an Advisory Board composed of experts on natural capital, businesses, NGOs, academic institutions, and others. </a:t>
            </a: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The training was tested with the WBCSD membership. It does not mean, however, that every advisory board member, and WBCSD member company agrees with every word.  The WVN module 2 has been prepared for capacity building only and does not constitute professional advice. You should not act upon the information contained in the WVN module 2 training without obtaining specific professional advice. No representation or warranty (express or implied) is given as to the accuracy or completeness of the information contained in the WVN module 2 training and its translations in different languages, and, to the extent permitted by law, WBCSD,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lang="en-GB" sz="1600" dirty="0">
              <a:solidFill>
                <a:schemeClr val="tx1">
                  <a:lumMod val="50000"/>
                  <a:lumOff val="50000"/>
                </a:schemeClr>
              </a:solidFill>
            </a:endParaRP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Copyright © WVN</a:t>
            </a:r>
            <a:endParaRPr lang="en-GB" sz="1600" dirty="0">
              <a:solidFill>
                <a:schemeClr val="tx1">
                  <a:lumMod val="50000"/>
                  <a:lumOff val="50000"/>
                </a:schemeClr>
              </a:solidFill>
            </a:endParaRPr>
          </a:p>
          <a:p>
            <a:r>
              <a:rPr lang="en-US" sz="1600" b="1" i="1" dirty="0">
                <a:solidFill>
                  <a:schemeClr val="tx1">
                    <a:lumMod val="50000"/>
                    <a:lumOff val="50000"/>
                  </a:schemeClr>
                </a:solidFill>
              </a:rPr>
              <a:t>October 2020</a:t>
            </a:r>
            <a:endParaRPr lang="en-US" sz="1600" dirty="0">
              <a:solidFill>
                <a:schemeClr val="tx1">
                  <a:lumMod val="50000"/>
                  <a:lumOff val="50000"/>
                </a:schemeClr>
              </a:solidFill>
            </a:endParaRPr>
          </a:p>
          <a:p>
            <a:endParaRPr lang="en-CH" sz="1600" dirty="0">
              <a:solidFill>
                <a:schemeClr val="tx1">
                  <a:lumMod val="50000"/>
                  <a:lumOff val="50000"/>
                </a:schemeClr>
              </a:solidFill>
            </a:endParaRPr>
          </a:p>
        </p:txBody>
      </p:sp>
    </p:spTree>
    <p:extLst>
      <p:ext uri="{BB962C8B-B14F-4D97-AF65-F5344CB8AC3E}">
        <p14:creationId xmlns:p14="http://schemas.microsoft.com/office/powerpoint/2010/main" val="1934101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A79F42-FD5A-443C-89EE-47A8637F16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8"/>
          <a:stretch/>
        </p:blipFill>
        <p:spPr>
          <a:xfrm>
            <a:off x="4512885" y="1367604"/>
            <a:ext cx="7679115" cy="463727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57300"/>
            <a:ext cx="5582232" cy="5524978"/>
          </a:xfrm>
          <a:prstGeom prst="rect">
            <a:avLst/>
          </a:prstGeom>
        </p:spPr>
      </p:pic>
      <p:sp>
        <p:nvSpPr>
          <p:cNvPr id="2" name="Title 1"/>
          <p:cNvSpPr>
            <a:spLocks noGrp="1"/>
          </p:cNvSpPr>
          <p:nvPr>
            <p:ph type="ctrTitle"/>
          </p:nvPr>
        </p:nvSpPr>
        <p:spPr>
          <a:xfrm>
            <a:off x="346889" y="2627103"/>
            <a:ext cx="4411541" cy="1603794"/>
          </a:xfrm>
        </p:spPr>
        <p:txBody>
          <a:bodyPr>
            <a:normAutofit/>
          </a:bodyPr>
          <a:lstStyle/>
          <a:p>
            <a:pPr algn="l"/>
            <a:r>
              <a:rPr lang="en-GB" sz="3600" b="1">
                <a:solidFill>
                  <a:srgbClr val="23BAED"/>
                </a:solidFill>
              </a:rPr>
              <a:t>We Value Nature training &amp; resources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82B249E-696B-42BC-9443-DE5ED364C4B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45746" y="6354503"/>
            <a:ext cx="961250" cy="329682"/>
          </a:xfrm>
          <a:prstGeom prst="rect">
            <a:avLst/>
          </a:prstGeom>
        </p:spPr>
      </p:pic>
    </p:spTree>
    <p:extLst>
      <p:ext uri="{BB962C8B-B14F-4D97-AF65-F5344CB8AC3E}">
        <p14:creationId xmlns:p14="http://schemas.microsoft.com/office/powerpoint/2010/main" val="3079392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a:t>Module 2 training development – Acknowledging contributors </a:t>
            </a:r>
            <a:endParaRPr lang="en-US">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r>
              <a:rPr lang="en-US" sz="2200" b="1"/>
              <a:t>We Value Nature’s module 2 training </a:t>
            </a:r>
            <a:r>
              <a:rPr lang="en-US" sz="2200"/>
              <a:t>is based on the </a:t>
            </a:r>
            <a:r>
              <a:rPr lang="en-US" sz="220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a:solidFill>
                  <a:srgbClr val="23BAED"/>
                </a:solidFill>
              </a:rPr>
              <a:t> </a:t>
            </a:r>
            <a:r>
              <a:rPr lang="en-US" sz="2200"/>
              <a:t>and WBCSD’s </a:t>
            </a:r>
            <a:r>
              <a:rPr lang="en-US" sz="2200">
                <a:solidFill>
                  <a:srgbClr val="23BAED"/>
                </a:solidFill>
                <a:hlinkClick r:id="rId4">
                  <a:extLst>
                    <a:ext uri="{A12FA001-AC4F-418D-AE19-62706E023703}">
                      <ahyp:hlinkClr xmlns:ahyp="http://schemas.microsoft.com/office/drawing/2018/hyperlinkcolor" val="tx"/>
                    </a:ext>
                  </a:extLst>
                </a:hlinkClick>
              </a:rPr>
              <a:t>BET training material</a:t>
            </a:r>
            <a:r>
              <a:rPr lang="en-US" sz="2200"/>
              <a:t>.</a:t>
            </a:r>
          </a:p>
          <a:p>
            <a:pPr marL="0" indent="0">
              <a:buNone/>
            </a:pPr>
            <a:endParaRPr lang="en-US" sz="1000"/>
          </a:p>
          <a:p>
            <a:pPr marL="0" indent="0" algn="ctr">
              <a:buNone/>
            </a:pPr>
            <a:r>
              <a:rPr lang="en-US" sz="2200"/>
              <a:t>Module 2 training content and material was developed in collaboration with </a:t>
            </a:r>
            <a:r>
              <a:rPr lang="en-US" sz="2200" b="1">
                <a:solidFill>
                  <a:srgbClr val="23BAED"/>
                </a:solidFill>
                <a:hlinkClick r:id="rId5">
                  <a:extLst>
                    <a:ext uri="{A12FA001-AC4F-418D-AE19-62706E023703}">
                      <ahyp:hlinkClr xmlns:ahyp="http://schemas.microsoft.com/office/drawing/2018/hyperlinkcolor" val="tx"/>
                    </a:ext>
                  </a:extLst>
                </a:hlinkClick>
              </a:rPr>
              <a:t>Little Blue Research Ltd</a:t>
            </a:r>
            <a:r>
              <a:rPr lang="en-US" sz="2200" b="1">
                <a:solidFill>
                  <a:srgbClr val="23BAED"/>
                </a:solidFill>
              </a:rPr>
              <a:t>.</a:t>
            </a:r>
          </a:p>
          <a:p>
            <a:pPr marL="0" indent="0">
              <a:buNone/>
            </a:pPr>
            <a:endParaRPr lang="en-US" sz="2200"/>
          </a:p>
          <a:p>
            <a:pPr marL="0" indent="0">
              <a:buNone/>
            </a:pPr>
            <a:endParaRPr lang="en-US" sz="2200"/>
          </a:p>
          <a:p>
            <a:pPr marL="0" indent="0">
              <a:buNone/>
            </a:pPr>
            <a:endParaRPr lang="en-US" sz="2200"/>
          </a:p>
          <a:p>
            <a:pPr marL="0" indent="0">
              <a:buNone/>
            </a:pPr>
            <a:endParaRPr lang="en-US" sz="2200"/>
          </a:p>
        </p:txBody>
      </p:sp>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16</a:t>
            </a:fld>
            <a:endParaRPr lang="en-GB"/>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62597" y="3125070"/>
            <a:ext cx="1666806" cy="1197640"/>
          </a:xfrm>
          <a:prstGeom prst="rect">
            <a:avLst/>
          </a:prstGeom>
        </p:spPr>
      </p:pic>
      <p:sp>
        <p:nvSpPr>
          <p:cNvPr id="6" name="TextBox 5">
            <a:extLst>
              <a:ext uri="{FF2B5EF4-FFF2-40B4-BE49-F238E27FC236}">
                <a16:creationId xmlns:a16="http://schemas.microsoft.com/office/drawing/2014/main" id="{7553A651-5B62-4904-986B-47DDDD033CF5}"/>
              </a:ext>
            </a:extLst>
          </p:cNvPr>
          <p:cNvSpPr txBox="1"/>
          <p:nvPr/>
        </p:nvSpPr>
        <p:spPr>
          <a:xfrm>
            <a:off x="-25400" y="4282070"/>
            <a:ext cx="12242800" cy="1615827"/>
          </a:xfrm>
          <a:prstGeom prst="rect">
            <a:avLst/>
          </a:prstGeom>
          <a:noFill/>
        </p:spPr>
        <p:txBody>
          <a:bodyPr wrap="square" rtlCol="0">
            <a:spAutoFit/>
          </a:bodyPr>
          <a:lstStyle/>
          <a:p>
            <a:pPr marL="0" indent="0" algn="ctr">
              <a:buNone/>
            </a:pPr>
            <a:r>
              <a:rPr lang="en-US" sz="2200">
                <a:solidFill>
                  <a:schemeClr val="tx1">
                    <a:lumMod val="65000"/>
                    <a:lumOff val="35000"/>
                  </a:schemeClr>
                </a:solidFill>
              </a:rPr>
              <a:t>The training material has been </a:t>
            </a:r>
            <a:r>
              <a:rPr lang="en-US" sz="2200" b="1">
                <a:solidFill>
                  <a:srgbClr val="23BAED"/>
                </a:solidFill>
              </a:rPr>
              <a:t>reviewed by and tested with a group of 10 businesses from a variety of sectors </a:t>
            </a:r>
            <a:r>
              <a:rPr lang="en-US" sz="2200">
                <a:solidFill>
                  <a:schemeClr val="tx1">
                    <a:lumMod val="65000"/>
                    <a:lumOff val="35000"/>
                  </a:schemeClr>
                </a:solidFill>
              </a:rPr>
              <a:t>as well as delivered as a test trial to nearly 90 participants representing businesses, NGOs, consultancies as part of </a:t>
            </a:r>
            <a:r>
              <a:rPr lang="en-US" sz="2200">
                <a:solidFill>
                  <a:srgbClr val="23BAED"/>
                </a:solidFill>
                <a:hlinkClick r:id="rId7">
                  <a:extLst>
                    <a:ext uri="{A12FA001-AC4F-418D-AE19-62706E023703}">
                      <ahyp:hlinkClr xmlns:ahyp="http://schemas.microsoft.com/office/drawing/2018/hyperlinkcolor" val="tx"/>
                    </a:ext>
                  </a:extLst>
                </a:hlinkClick>
              </a:rPr>
              <a:t>WBCSD’s virtual event series</a:t>
            </a:r>
            <a:r>
              <a:rPr lang="en-US" sz="2200">
                <a:solidFill>
                  <a:schemeClr val="tx1">
                    <a:lumMod val="65000"/>
                    <a:lumOff val="35000"/>
                  </a:schemeClr>
                </a:solidFill>
              </a:rPr>
              <a:t>.</a:t>
            </a:r>
          </a:p>
          <a:p>
            <a:pPr marL="0" indent="0" algn="ctr">
              <a:buNone/>
            </a:pPr>
            <a:endParaRPr lang="en-US" sz="1100">
              <a:solidFill>
                <a:schemeClr val="tx1">
                  <a:lumMod val="65000"/>
                  <a:lumOff val="35000"/>
                </a:schemeClr>
              </a:solidFill>
            </a:endParaRPr>
          </a:p>
          <a:p>
            <a:pPr marL="0" indent="0" algn="ctr">
              <a:buNone/>
            </a:pPr>
            <a:r>
              <a:rPr lang="en-US" sz="2200">
                <a:solidFill>
                  <a:schemeClr val="tx1">
                    <a:lumMod val="65000"/>
                    <a:lumOff val="35000"/>
                  </a:schemeClr>
                </a:solidFill>
              </a:rPr>
              <a:t>Finally, </a:t>
            </a:r>
            <a:r>
              <a:rPr lang="en-US" sz="2200" b="1">
                <a:solidFill>
                  <a:srgbClr val="23BAED"/>
                </a:solidFill>
              </a:rPr>
              <a:t>12 experts from the Advisory Board </a:t>
            </a:r>
            <a:r>
              <a:rPr lang="en-US" sz="2200">
                <a:solidFill>
                  <a:schemeClr val="tx1">
                    <a:lumMod val="65000"/>
                    <a:lumOff val="35000"/>
                  </a:schemeClr>
                </a:solidFill>
              </a:rPr>
              <a:t>have provided their input into the training material.</a:t>
            </a:r>
            <a:endParaRPr lang="en-CH" sz="2200">
              <a:solidFill>
                <a:schemeClr val="tx1">
                  <a:lumMod val="65000"/>
                  <a:lumOff val="35000"/>
                </a:schemeClr>
              </a:solidFill>
            </a:endParaRPr>
          </a:p>
        </p:txBody>
      </p:sp>
    </p:spTree>
    <p:extLst>
      <p:ext uri="{BB962C8B-B14F-4D97-AF65-F5344CB8AC3E}">
        <p14:creationId xmlns:p14="http://schemas.microsoft.com/office/powerpoint/2010/main" val="4159396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125352"/>
            <a:ext cx="12159717" cy="913118"/>
          </a:xfrm>
        </p:spPr>
        <p:txBody>
          <a:bodyPr/>
          <a:lstStyle/>
          <a:p>
            <a:r>
              <a:rPr lang="en-GB"/>
              <a:t>Identification of barriers and bottlenecks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621" y="1351284"/>
            <a:ext cx="4656789" cy="4481886"/>
          </a:xfrm>
          <a:prstGeom prst="rect">
            <a:avLst/>
          </a:prstGeom>
        </p:spPr>
      </p:pic>
      <p:sp>
        <p:nvSpPr>
          <p:cNvPr id="7" name="TextBox 6"/>
          <p:cNvSpPr txBox="1"/>
          <p:nvPr/>
        </p:nvSpPr>
        <p:spPr>
          <a:xfrm>
            <a:off x="764475" y="6145984"/>
            <a:ext cx="51574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lumMod val="50000"/>
                    <a:lumOff val="50000"/>
                  </a:prstClr>
                </a:solidFill>
                <a:effectLst/>
                <a:uLnTx/>
                <a:uFillTx/>
                <a:latin typeface="Arial"/>
                <a:ea typeface="+mn-ea"/>
                <a:cs typeface="+mn-cs"/>
              </a:rPr>
              <a:t>Based on Coalition Annual review 2016 &amp; 2017</a:t>
            </a:r>
          </a:p>
        </p:txBody>
      </p:sp>
      <p:sp>
        <p:nvSpPr>
          <p:cNvPr id="8" name="TextBox 7"/>
          <p:cNvSpPr txBox="1"/>
          <p:nvPr/>
        </p:nvSpPr>
        <p:spPr>
          <a:xfrm>
            <a:off x="6818425" y="1344927"/>
            <a:ext cx="5259276" cy="4631055"/>
          </a:xfrm>
          <a:prstGeom prst="roundRect">
            <a:avLst/>
          </a:prstGeom>
          <a:noFill/>
          <a:ln>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DAF18"/>
                </a:solidFill>
                <a:effectLst/>
                <a:uLnTx/>
                <a:uFillTx/>
                <a:latin typeface="Arial"/>
                <a:ea typeface="+mn-ea"/>
                <a:cs typeface="+mn-cs"/>
              </a:rPr>
              <a:t>New findings from We Value Nature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Perception that it is complex &amp;/or technical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understanding of the potential benefits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regulatory frameworks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Institutional Inertia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standards (metrics, reporting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data and inputs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Focus on single issues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rPr>
              <a:t>(In order of importance to stakeholders, 1 is highest) </a:t>
            </a:r>
          </a:p>
        </p:txBody>
      </p:sp>
    </p:spTree>
    <p:extLst>
      <p:ext uri="{BB962C8B-B14F-4D97-AF65-F5344CB8AC3E}">
        <p14:creationId xmlns:p14="http://schemas.microsoft.com/office/powerpoint/2010/main" val="2237429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5" y="125352"/>
            <a:ext cx="9794082" cy="878150"/>
          </a:xfrm>
        </p:spPr>
        <p:txBody>
          <a:bodyPr/>
          <a:lstStyle/>
          <a:p>
            <a:r>
              <a:rPr lang="en-GB" dirty="0"/>
              <a:t>					   Typical barriers	</a:t>
            </a:r>
            <a:endParaRPr lang="en-GB" b="1" dirty="0"/>
          </a:p>
        </p:txBody>
      </p:sp>
      <p:sp>
        <p:nvSpPr>
          <p:cNvPr id="6" name="Rectangle 5"/>
          <p:cNvSpPr/>
          <p:nvPr/>
        </p:nvSpPr>
        <p:spPr>
          <a:xfrm>
            <a:off x="4976556" y="2740755"/>
            <a:ext cx="4200695"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data and inputs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case studies and practical applications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Institutional Inertia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9" name="Rectangle 8"/>
          <p:cNvSpPr/>
          <p:nvPr/>
        </p:nvSpPr>
        <p:spPr>
          <a:xfrm>
            <a:off x="4976556" y="4062504"/>
            <a:ext cx="4200695"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Perception that it is complex &amp;/or technical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understanding of the potential benefits </a:t>
            </a:r>
          </a:p>
        </p:txBody>
      </p:sp>
      <p:sp>
        <p:nvSpPr>
          <p:cNvPr id="10" name="Rectangle 9"/>
          <p:cNvSpPr/>
          <p:nvPr/>
        </p:nvSpPr>
        <p:spPr>
          <a:xfrm>
            <a:off x="4976556" y="1444438"/>
            <a:ext cx="4632959"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regulatory frameworks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Lack of standards (metrics, reporting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Focus on single issues</a:t>
            </a:r>
          </a:p>
        </p:txBody>
      </p:sp>
      <p:cxnSp>
        <p:nvCxnSpPr>
          <p:cNvPr id="12" name="Straight Connector 11"/>
          <p:cNvCxnSpPr/>
          <p:nvPr/>
        </p:nvCxnSpPr>
        <p:spPr>
          <a:xfrm>
            <a:off x="4887884" y="4062504"/>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87884" y="5385943"/>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87884" y="2740755"/>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87884" y="1488330"/>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9426635" y="345621"/>
            <a:ext cx="2582485" cy="685001"/>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9800" b="0" i="0" u="none" strike="noStrike" kern="1200" cap="none" spc="0" normalizeH="0" baseline="0" noProof="0" dirty="0" err="1">
                <a:ln>
                  <a:noFill/>
                </a:ln>
                <a:solidFill>
                  <a:srgbClr val="23BAED"/>
                </a:solidFill>
                <a:effectLst/>
                <a:uLnTx/>
                <a:uFillTx/>
                <a:latin typeface="Arial"/>
                <a:ea typeface="+mj-ea"/>
                <a:cs typeface="+mj-cs"/>
              </a:rPr>
              <a:t>WVN</a:t>
            </a:r>
            <a:r>
              <a:rPr kumimoji="0" lang="en-GB" sz="9800" b="0" i="0" u="none" strike="noStrike" kern="1200" cap="none" spc="0" normalizeH="0" baseline="0" noProof="0" dirty="0">
                <a:ln>
                  <a:noFill/>
                </a:ln>
                <a:solidFill>
                  <a:srgbClr val="23BAED"/>
                </a:solidFill>
                <a:effectLst/>
                <a:uLnTx/>
                <a:uFillTx/>
                <a:latin typeface="Arial"/>
                <a:ea typeface="+mj-ea"/>
                <a:cs typeface="+mj-cs"/>
              </a:rPr>
              <a:t> actions</a:t>
            </a:r>
            <a:r>
              <a:rPr kumimoji="0" lang="en-GB" sz="3200" b="0" i="0" u="none" strike="noStrike" kern="1200" cap="none" spc="0" normalizeH="0" baseline="0" noProof="0" dirty="0">
                <a:ln>
                  <a:noFill/>
                </a:ln>
                <a:solidFill>
                  <a:prstClr val="black">
                    <a:lumMod val="65000"/>
                    <a:lumOff val="35000"/>
                  </a:prstClr>
                </a:solidFill>
                <a:effectLst/>
                <a:uLnTx/>
                <a:uFillTx/>
                <a:latin typeface="Arial"/>
                <a:ea typeface="+mj-ea"/>
                <a:cs typeface="+mj-cs"/>
              </a:rPr>
              <a:t>	</a:t>
            </a:r>
          </a:p>
        </p:txBody>
      </p:sp>
      <p:sp>
        <p:nvSpPr>
          <p:cNvPr id="19" name="Rectangle 18"/>
          <p:cNvSpPr/>
          <p:nvPr/>
        </p:nvSpPr>
        <p:spPr>
          <a:xfrm>
            <a:off x="9177252" y="4089625"/>
            <a:ext cx="2635066"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Introductory training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Simplified, curated communications</a:t>
            </a:r>
          </a:p>
        </p:txBody>
      </p:sp>
      <p:sp>
        <p:nvSpPr>
          <p:cNvPr id="20" name="Rectangle 19"/>
          <p:cNvSpPr/>
          <p:nvPr/>
        </p:nvSpPr>
        <p:spPr>
          <a:xfrm>
            <a:off x="9177251" y="2711945"/>
            <a:ext cx="2635066"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“Testimonial” case studies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More detailed, specific training</a:t>
            </a:r>
          </a:p>
        </p:txBody>
      </p:sp>
      <p:sp>
        <p:nvSpPr>
          <p:cNvPr id="21" name="Rectangle 20"/>
          <p:cNvSpPr/>
          <p:nvPr/>
        </p:nvSpPr>
        <p:spPr>
          <a:xfrm>
            <a:off x="9213210" y="1438418"/>
            <a:ext cx="2978790"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Case studies on public/private policy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B0F0"/>
                </a:solidFill>
                <a:effectLst/>
                <a:uLnTx/>
                <a:uFillTx/>
                <a:latin typeface="Arial"/>
                <a:ea typeface="+mn-ea"/>
                <a:cs typeface="+mn-cs"/>
              </a:rPr>
              <a:t>Input into NBS standard</a:t>
            </a:r>
          </a:p>
        </p:txBody>
      </p:sp>
      <p:grpSp>
        <p:nvGrpSpPr>
          <p:cNvPr id="7" name="Group 6"/>
          <p:cNvGrpSpPr/>
          <p:nvPr/>
        </p:nvGrpSpPr>
        <p:grpSpPr>
          <a:xfrm>
            <a:off x="314194" y="0"/>
            <a:ext cx="4573690" cy="6777879"/>
            <a:chOff x="314194" y="0"/>
            <a:chExt cx="4573690" cy="6777879"/>
          </a:xfrm>
        </p:grpSpPr>
        <p:pic>
          <p:nvPicPr>
            <p:cNvPr id="4" name="Picture 3">
              <a:extLst>
                <a:ext uri="{FF2B5EF4-FFF2-40B4-BE49-F238E27FC236}">
                  <a16:creationId xmlns:a16="http://schemas.microsoft.com/office/drawing/2014/main" id="{92E54D0D-A252-46CA-A635-80AAFBADA6C2}"/>
                </a:ext>
              </a:extLst>
            </p:cNvPr>
            <p:cNvPicPr>
              <a:picLocks noChangeAspect="1"/>
            </p:cNvPicPr>
            <p:nvPr/>
          </p:nvPicPr>
          <p:blipFill>
            <a:blip r:embed="rId3"/>
            <a:stretch>
              <a:fillRect/>
            </a:stretch>
          </p:blipFill>
          <p:spPr>
            <a:xfrm>
              <a:off x="314194" y="0"/>
              <a:ext cx="4573690" cy="677787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50805" y="5478162"/>
              <a:ext cx="17876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Just starting </a:t>
              </a:r>
            </a:p>
          </p:txBody>
        </p:sp>
        <p:sp>
          <p:nvSpPr>
            <p:cNvPr id="17" name="TextBox 16"/>
            <p:cNvSpPr txBox="1"/>
            <p:nvPr/>
          </p:nvSpPr>
          <p:spPr>
            <a:xfrm rot="16200000">
              <a:off x="-1366541" y="3721414"/>
              <a:ext cx="5359985" cy="338554"/>
            </a:xfrm>
            <a:prstGeom prst="rect">
              <a:avLst/>
            </a:prstGeom>
            <a:solidFill>
              <a:srgbClr val="BBD15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Uptake levels of natural capital approaches </a:t>
              </a:r>
            </a:p>
          </p:txBody>
        </p:sp>
        <p:sp>
          <p:nvSpPr>
            <p:cNvPr id="22" name="TextBox 21"/>
            <p:cNvSpPr txBox="1"/>
            <p:nvPr/>
          </p:nvSpPr>
          <p:spPr>
            <a:xfrm>
              <a:off x="1982019" y="2178735"/>
              <a:ext cx="2798072"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65000"/>
                      <a:lumOff val="35000"/>
                    </a:prstClr>
                  </a:solidFill>
                  <a:effectLst/>
                  <a:uLnTx/>
                  <a:uFillTx/>
                  <a:latin typeface="Arial"/>
                  <a:ea typeface="+mn-ea"/>
                  <a:cs typeface="+mn-cs"/>
                </a:rPr>
                <a:t>are influenced by natural capital assessments. </a:t>
              </a:r>
            </a:p>
          </p:txBody>
        </p:sp>
        <p:sp>
          <p:nvSpPr>
            <p:cNvPr id="23" name="TextBox 22"/>
            <p:cNvSpPr txBox="1"/>
            <p:nvPr/>
          </p:nvSpPr>
          <p:spPr>
            <a:xfrm>
              <a:off x="2224449" y="4200571"/>
              <a:ext cx="17876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First steps</a:t>
              </a:r>
            </a:p>
          </p:txBody>
        </p:sp>
        <p:sp>
          <p:nvSpPr>
            <p:cNvPr id="24" name="TextBox 23"/>
            <p:cNvSpPr txBox="1"/>
            <p:nvPr/>
          </p:nvSpPr>
          <p:spPr>
            <a:xfrm>
              <a:off x="2250805" y="2901270"/>
              <a:ext cx="20379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Developing</a:t>
              </a:r>
            </a:p>
          </p:txBody>
        </p:sp>
        <p:sp>
          <p:nvSpPr>
            <p:cNvPr id="25" name="TextBox 24"/>
            <p:cNvSpPr txBox="1"/>
            <p:nvPr/>
          </p:nvSpPr>
          <p:spPr>
            <a:xfrm>
              <a:off x="2269350" y="345621"/>
              <a:ext cx="20379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Comprehensive</a:t>
              </a:r>
            </a:p>
          </p:txBody>
        </p:sp>
        <p:sp>
          <p:nvSpPr>
            <p:cNvPr id="26" name="TextBox 25"/>
            <p:cNvSpPr txBox="1"/>
            <p:nvPr/>
          </p:nvSpPr>
          <p:spPr>
            <a:xfrm>
              <a:off x="2312709" y="1651666"/>
              <a:ext cx="24054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BD151"/>
                  </a:solidFill>
                  <a:effectLst/>
                  <a:uLnTx/>
                  <a:uFillTx/>
                  <a:latin typeface="Arial"/>
                  <a:ea typeface="+mn-ea"/>
                  <a:cs typeface="+mn-cs"/>
                </a:rPr>
                <a:t>Maturing</a:t>
              </a:r>
            </a:p>
          </p:txBody>
        </p:sp>
      </p:grpSp>
    </p:spTree>
    <p:extLst>
      <p:ext uri="{BB962C8B-B14F-4D97-AF65-F5344CB8AC3E}">
        <p14:creationId xmlns:p14="http://schemas.microsoft.com/office/powerpoint/2010/main" val="48913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68" y="125352"/>
            <a:ext cx="11498123" cy="878150"/>
          </a:xfrm>
        </p:spPr>
        <p:txBody>
          <a:bodyPr/>
          <a:lstStyle/>
          <a:p>
            <a:r>
              <a:rPr lang="en-GB" dirty="0"/>
              <a:t>A modular approach to training</a:t>
            </a:r>
          </a:p>
        </p:txBody>
      </p:sp>
      <p:graphicFrame>
        <p:nvGraphicFramePr>
          <p:cNvPr id="7" name="Diagram 6">
            <a:extLst>
              <a:ext uri="{FF2B5EF4-FFF2-40B4-BE49-F238E27FC236}">
                <a16:creationId xmlns:a16="http://schemas.microsoft.com/office/drawing/2014/main" id="{0081B4E5-70F6-409C-B98F-1C9A840923AC}"/>
              </a:ext>
            </a:extLst>
          </p:cNvPr>
          <p:cNvGraphicFramePr/>
          <p:nvPr/>
        </p:nvGraphicFramePr>
        <p:xfrm>
          <a:off x="477595" y="277774"/>
          <a:ext cx="1119186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Rounded Corners 3">
            <a:extLst>
              <a:ext uri="{FF2B5EF4-FFF2-40B4-BE49-F238E27FC236}">
                <a16:creationId xmlns:a16="http://schemas.microsoft.com/office/drawing/2014/main" id="{EABD2152-142C-4185-ADE9-B61FB957C333}"/>
              </a:ext>
            </a:extLst>
          </p:cNvPr>
          <p:cNvSpPr/>
          <p:nvPr/>
        </p:nvSpPr>
        <p:spPr>
          <a:xfrm>
            <a:off x="4236296" y="4304554"/>
            <a:ext cx="6014301" cy="1544309"/>
          </a:xfrm>
          <a:prstGeom prst="round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2B2C6F2-86D2-46D9-89E2-52FDAAF83C32}"/>
              </a:ext>
            </a:extLst>
          </p:cNvPr>
          <p:cNvSpPr txBox="1"/>
          <p:nvPr/>
        </p:nvSpPr>
        <p:spPr>
          <a:xfrm>
            <a:off x="5017175" y="4821434"/>
            <a:ext cx="44525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Adapting module 1 &amp; 2 for the Food &amp; Beverage sector, as well as producing tailored communication material</a:t>
            </a: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5F797F13-E7D5-4AC0-8019-F35B604DE754}"/>
              </a:ext>
            </a:extLst>
          </p:cNvPr>
          <p:cNvSpPr txBox="1"/>
          <p:nvPr/>
        </p:nvSpPr>
        <p:spPr>
          <a:xfrm>
            <a:off x="4478251" y="4378328"/>
            <a:ext cx="6179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Arial"/>
                <a:ea typeface="+mn-ea"/>
                <a:cs typeface="+mn-cs"/>
              </a:rPr>
              <a:t>Food &amp; Beverage sector-specific training material</a:t>
            </a:r>
            <a:endParaRPr kumimoji="0" lang="en-CH" sz="1800" b="1" i="0" u="sng" strike="noStrike" kern="120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E1E13694-CCAB-4FCD-B9AF-5F507849C73B}"/>
              </a:ext>
            </a:extLst>
          </p:cNvPr>
          <p:cNvSpPr txBox="1"/>
          <p:nvPr/>
        </p:nvSpPr>
        <p:spPr>
          <a:xfrm>
            <a:off x="1049234" y="4882989"/>
            <a:ext cx="25646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6699"/>
                </a:solidFill>
                <a:effectLst/>
                <a:uLnTx/>
                <a:uFillTx/>
                <a:latin typeface="Arial"/>
                <a:ea typeface="+mn-ea"/>
                <a:cs typeface="+mn-cs"/>
              </a:rPr>
              <a:t>Soon available</a:t>
            </a:r>
            <a:endParaRPr kumimoji="0" lang="en-CH" sz="2000" b="0" i="0" u="none" strike="noStrike" kern="1200" cap="none" spc="0" normalizeH="0" baseline="0" noProof="0" dirty="0">
              <a:ln>
                <a:noFill/>
              </a:ln>
              <a:solidFill>
                <a:srgbClr val="FF6699"/>
              </a:solidFill>
              <a:effectLst/>
              <a:uLnTx/>
              <a:uFillTx/>
              <a:latin typeface="Arial"/>
              <a:ea typeface="+mn-ea"/>
              <a:cs typeface="+mn-cs"/>
            </a:endParaRPr>
          </a:p>
        </p:txBody>
      </p:sp>
      <p:cxnSp>
        <p:nvCxnSpPr>
          <p:cNvPr id="16" name="Straight Arrow Connector 15">
            <a:extLst>
              <a:ext uri="{FF2B5EF4-FFF2-40B4-BE49-F238E27FC236}">
                <a16:creationId xmlns:a16="http://schemas.microsoft.com/office/drawing/2014/main" id="{EA1A5624-188F-4FB9-AB16-C29BE5F82A81}"/>
              </a:ext>
            </a:extLst>
          </p:cNvPr>
          <p:cNvCxnSpPr>
            <a:cxnSpLocks/>
          </p:cNvCxnSpPr>
          <p:nvPr/>
        </p:nvCxnSpPr>
        <p:spPr>
          <a:xfrm>
            <a:off x="3608579" y="5065607"/>
            <a:ext cx="336791" cy="0"/>
          </a:xfrm>
          <a:prstGeom prst="straightConnector1">
            <a:avLst/>
          </a:prstGeom>
          <a:ln w="28575">
            <a:solidFill>
              <a:srgbClr val="FF6699"/>
            </a:solidFill>
            <a:tailEnd type="triangle"/>
          </a:ln>
        </p:spPr>
        <p:style>
          <a:lnRef idx="3">
            <a:schemeClr val="accent6"/>
          </a:lnRef>
          <a:fillRef idx="0">
            <a:schemeClr val="accent6"/>
          </a:fillRef>
          <a:effectRef idx="2">
            <a:schemeClr val="accent6"/>
          </a:effectRef>
          <a:fontRef idx="minor">
            <a:schemeClr val="tx1"/>
          </a:fontRef>
        </p:style>
      </p:cxnSp>
      <p:pic>
        <p:nvPicPr>
          <p:cNvPr id="8" name="Graphic 7" descr="Checkmark">
            <a:extLst>
              <a:ext uri="{FF2B5EF4-FFF2-40B4-BE49-F238E27FC236}">
                <a16:creationId xmlns:a16="http://schemas.microsoft.com/office/drawing/2014/main" id="{FE51187E-CC1D-4D5F-8C61-1EB79534786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78673" y="1293540"/>
            <a:ext cx="535151" cy="535151"/>
          </a:xfrm>
          <a:prstGeom prst="rect">
            <a:avLst/>
          </a:prstGeom>
        </p:spPr>
      </p:pic>
      <p:pic>
        <p:nvPicPr>
          <p:cNvPr id="10" name="Graphic 9" descr="Checkmark">
            <a:extLst>
              <a:ext uri="{FF2B5EF4-FFF2-40B4-BE49-F238E27FC236}">
                <a16:creationId xmlns:a16="http://schemas.microsoft.com/office/drawing/2014/main" id="{B85C2C8A-F6E8-4439-959F-DEF90C3D32B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97297" y="1293540"/>
            <a:ext cx="535151" cy="535151"/>
          </a:xfrm>
          <a:prstGeom prst="rect">
            <a:avLst/>
          </a:prstGeom>
        </p:spPr>
      </p:pic>
    </p:spTree>
    <p:extLst>
      <p:ext uri="{BB962C8B-B14F-4D97-AF65-F5344CB8AC3E}">
        <p14:creationId xmlns:p14="http://schemas.microsoft.com/office/powerpoint/2010/main" val="290262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solidFill>
                  <a:srgbClr val="595959"/>
                </a:solidFill>
              </a:rPr>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6" y="1222186"/>
            <a:ext cx="11712103" cy="1146815"/>
          </a:xfrm>
        </p:spPr>
        <p:txBody>
          <a:bodyPr>
            <a:normAutofit/>
          </a:bodyPr>
          <a:lstStyle/>
          <a:p>
            <a:pPr marL="0" indent="0">
              <a:lnSpc>
                <a:spcPct val="150000"/>
              </a:lnSpc>
              <a:buNone/>
            </a:pPr>
            <a:r>
              <a:rPr lang="en-GB" sz="2201" dirty="0">
                <a:solidFill>
                  <a:srgbClr val="595959"/>
                </a:solidFill>
              </a:rPr>
              <a:t>We Value Nature is a campaign </a:t>
            </a:r>
            <a:r>
              <a:rPr lang="en-GB" sz="2201" b="1" dirty="0">
                <a:solidFill>
                  <a:srgbClr val="595959"/>
                </a:solidFill>
              </a:rPr>
              <a:t>supporting businesses </a:t>
            </a:r>
            <a:r>
              <a:rPr lang="en-GB" sz="2201" dirty="0">
                <a:solidFill>
                  <a:srgbClr val="595959"/>
                </a:solidFill>
              </a:rPr>
              <a:t>and the </a:t>
            </a:r>
            <a:r>
              <a:rPr lang="en-GB" sz="2201" b="1" dirty="0">
                <a:solidFill>
                  <a:srgbClr val="595959"/>
                </a:solidFill>
              </a:rPr>
              <a:t>natural capital community</a:t>
            </a:r>
            <a:r>
              <a:rPr lang="en-GB" sz="2201" dirty="0">
                <a:solidFill>
                  <a:srgbClr val="595959"/>
                </a:solidFill>
              </a:rPr>
              <a:t> to </a:t>
            </a:r>
            <a:r>
              <a:rPr lang="en-GB" sz="2201" b="1" dirty="0">
                <a:solidFill>
                  <a:srgbClr val="595959"/>
                </a:solidFill>
              </a:rPr>
              <a:t>make valuing nature the new normal </a:t>
            </a:r>
            <a:r>
              <a:rPr lang="en-GB" sz="2201" dirty="0">
                <a:solidFill>
                  <a:srgbClr val="595959"/>
                </a:solidFill>
              </a:rPr>
              <a:t>for business across Europe, by</a:t>
            </a:r>
            <a:r>
              <a:rPr lang="en-GB" sz="2201" dirty="0">
                <a:solidFill>
                  <a:srgbClr val="595959"/>
                </a:solidFill>
                <a:latin typeface="Arial" panose="020B0604020202020204" pitchFamily="34" charset="0"/>
                <a:cs typeface="Arial" panose="020B0604020202020204" pitchFamily="34" charset="0"/>
              </a:rPr>
              <a:t>:</a:t>
            </a:r>
          </a:p>
        </p:txBody>
      </p:sp>
      <p:sp>
        <p:nvSpPr>
          <p:cNvPr id="5" name="Slide Number Placeholder 4">
            <a:extLst>
              <a:ext uri="{FF2B5EF4-FFF2-40B4-BE49-F238E27FC236}">
                <a16:creationId xmlns:a16="http://schemas.microsoft.com/office/drawing/2014/main" id="{CB152E7E-1DCC-8F40-A914-0DB2A5D501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76159" y="5322138"/>
            <a:ext cx="5039680" cy="1410511"/>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51" y="2498106"/>
            <a:ext cx="11712101" cy="2583015"/>
          </a:xfrm>
          <a:prstGeom prst="rect">
            <a:avLst/>
          </a:prstGeom>
          <a:noFill/>
        </p:spPr>
        <p:txBody>
          <a:bodyPr wrap="square" rtlCol="0">
            <a:spAutoFit/>
          </a:bodyPr>
          <a:lstStyle/>
          <a:p>
            <a:pPr marL="457177" marR="0" lvl="0" indent="-457177" algn="ctr" defTabSz="914354" rtl="0" eaLnBrk="1" fontAlgn="auto" latinLnBrk="0" hangingPunct="1">
              <a:lnSpc>
                <a:spcPct val="100000"/>
              </a:lnSpc>
              <a:spcBef>
                <a:spcPts val="1001"/>
              </a:spcBef>
              <a:spcAft>
                <a:spcPts val="0"/>
              </a:spcAft>
              <a:buClr>
                <a:srgbClr val="23BAED"/>
              </a:buClr>
              <a:buSzTx/>
              <a:buFont typeface="+mj-lt"/>
              <a:buAutoNum type="arabicPeriod"/>
              <a:tabLst/>
              <a:defRPr/>
            </a:pPr>
            <a:r>
              <a:rPr kumimoji="0" lang="en-GB" sz="2201" b="0" i="0" u="none" strike="noStrike" kern="1200" cap="none" spc="0" normalizeH="0" baseline="0" noProof="0" dirty="0">
                <a:ln>
                  <a:noFill/>
                </a:ln>
                <a:solidFill>
                  <a:srgbClr val="595959"/>
                </a:solidFill>
                <a:effectLst/>
                <a:uLnTx/>
                <a:uFillTx/>
                <a:latin typeface="Arial"/>
                <a:ea typeface="+mn-ea"/>
                <a:cs typeface="+mn-cs"/>
              </a:rPr>
              <a:t>Sharing</a:t>
            </a:r>
            <a:r>
              <a:rPr kumimoji="0" lang="en-GB" sz="2201" b="1" i="0" u="none" strike="noStrike" kern="1200" cap="none" spc="0" normalizeH="0" baseline="0" noProof="0" dirty="0">
                <a:ln>
                  <a:noFill/>
                </a:ln>
                <a:solidFill>
                  <a:srgbClr val="595959"/>
                </a:solidFill>
                <a:effectLst/>
                <a:uLnTx/>
                <a:uFillTx/>
                <a:latin typeface="Arial"/>
                <a:ea typeface="+mn-ea"/>
                <a:cs typeface="+mn-cs"/>
              </a:rPr>
              <a:t> research, resources &amp; best practices</a:t>
            </a:r>
            <a:r>
              <a:rPr kumimoji="0" lang="en-GB" sz="2201" b="0" i="0" u="none" strike="noStrike" kern="1200" cap="none" spc="0" normalizeH="0" baseline="0" noProof="0" dirty="0">
                <a:ln>
                  <a:noFill/>
                </a:ln>
                <a:solidFill>
                  <a:srgbClr val="595959"/>
                </a:solidFill>
                <a:effectLst/>
                <a:uLnTx/>
                <a:uFillTx/>
                <a:latin typeface="Arial"/>
                <a:ea typeface="+mn-ea"/>
                <a:cs typeface="+mn-cs"/>
              </a:rPr>
              <a:t>;</a:t>
            </a:r>
          </a:p>
          <a:p>
            <a:pPr marL="457177" marR="0" lvl="0" indent="-457177" algn="ctr" defTabSz="914354" rtl="0" eaLnBrk="1" fontAlgn="auto" latinLnBrk="0" hangingPunct="1">
              <a:lnSpc>
                <a:spcPct val="100000"/>
              </a:lnSpc>
              <a:spcBef>
                <a:spcPts val="1001"/>
              </a:spcBef>
              <a:spcAft>
                <a:spcPts val="0"/>
              </a:spcAft>
              <a:buClr>
                <a:srgbClr val="23BAED"/>
              </a:buClr>
              <a:buSzTx/>
              <a:buFont typeface="+mj-lt"/>
              <a:buAutoNum type="arabicPeriod"/>
              <a:tabLst/>
              <a:defRPr/>
            </a:pPr>
            <a:r>
              <a:rPr kumimoji="0" lang="en-GB" sz="2201" b="0" i="0" u="none" strike="noStrike" kern="1200" cap="none" spc="0" normalizeH="0" baseline="0" noProof="0" dirty="0">
                <a:ln>
                  <a:noFill/>
                </a:ln>
                <a:solidFill>
                  <a:srgbClr val="595959"/>
                </a:solidFill>
                <a:effectLst/>
                <a:uLnTx/>
                <a:uFillTx/>
                <a:latin typeface="Arial"/>
                <a:ea typeface="+mn-ea"/>
                <a:cs typeface="+mn-cs"/>
              </a:rPr>
              <a:t>Identifying </a:t>
            </a:r>
            <a:r>
              <a:rPr kumimoji="0" lang="en-GB" sz="2201" b="1" i="0" u="none" strike="noStrike" kern="1200" cap="none" spc="0" normalizeH="0" baseline="0" noProof="0" dirty="0">
                <a:ln>
                  <a:noFill/>
                </a:ln>
                <a:solidFill>
                  <a:srgbClr val="595959"/>
                </a:solidFill>
                <a:effectLst/>
                <a:uLnTx/>
                <a:uFillTx/>
                <a:latin typeface="Arial"/>
                <a:ea typeface="+mn-ea"/>
                <a:cs typeface="+mn-cs"/>
              </a:rPr>
              <a:t>barriers &amp; opportunities </a:t>
            </a:r>
            <a:r>
              <a:rPr kumimoji="0" lang="en-GB" sz="2201" b="0" i="0" u="none" strike="noStrike" kern="1200" cap="none" spc="0" normalizeH="0" baseline="0" noProof="0" dirty="0">
                <a:ln>
                  <a:noFill/>
                </a:ln>
                <a:solidFill>
                  <a:srgbClr val="595959"/>
                </a:solidFill>
                <a:effectLst/>
                <a:uLnTx/>
                <a:uFillTx/>
                <a:latin typeface="Arial"/>
                <a:ea typeface="+mn-ea"/>
                <a:cs typeface="+mn-cs"/>
              </a:rPr>
              <a:t>for adopting a natural capital approach;</a:t>
            </a:r>
          </a:p>
          <a:p>
            <a:pPr marL="457177" marR="0" lvl="0" indent="-457177" algn="ctr" defTabSz="914354" rtl="0" eaLnBrk="1" fontAlgn="auto" latinLnBrk="0" hangingPunct="1">
              <a:lnSpc>
                <a:spcPct val="120000"/>
              </a:lnSpc>
              <a:spcBef>
                <a:spcPts val="1001"/>
              </a:spcBef>
              <a:spcAft>
                <a:spcPts val="0"/>
              </a:spcAft>
              <a:buClr>
                <a:srgbClr val="23BAED"/>
              </a:buClr>
              <a:buSzTx/>
              <a:buFont typeface="+mj-lt"/>
              <a:buAutoNum type="arabicPeriod"/>
              <a:tabLst/>
              <a:defRPr/>
            </a:pPr>
            <a:r>
              <a:rPr kumimoji="0" lang="en-GB" sz="2201" b="1" i="0" u="none" strike="noStrike" kern="1200" cap="none" spc="0" normalizeH="0" baseline="0" noProof="0" dirty="0">
                <a:ln>
                  <a:noFill/>
                </a:ln>
                <a:solidFill>
                  <a:srgbClr val="595959"/>
                </a:solidFill>
                <a:effectLst/>
                <a:uLnTx/>
                <a:uFillTx/>
                <a:latin typeface="Arial"/>
                <a:ea typeface="+mn-ea"/>
                <a:cs typeface="+mn-cs"/>
              </a:rPr>
              <a:t>Providing practical support </a:t>
            </a:r>
            <a:r>
              <a:rPr kumimoji="0" lang="en-GB" sz="2201" b="0" i="0" u="none" strike="noStrike" kern="1200" cap="none" spc="0" normalizeH="0" baseline="0" noProof="0" dirty="0">
                <a:ln>
                  <a:noFill/>
                </a:ln>
                <a:solidFill>
                  <a:srgbClr val="595959"/>
                </a:solidFill>
                <a:effectLst/>
                <a:uLnTx/>
                <a:uFillTx/>
                <a:latin typeface="Arial"/>
                <a:ea typeface="+mn-ea"/>
                <a:cs typeface="+mn-cs"/>
              </a:rPr>
              <a:t>to help business improve their risk management, communication &amp; stakeholder engagement;</a:t>
            </a:r>
          </a:p>
          <a:p>
            <a:pPr marL="457177" marR="0" lvl="0" indent="-457177" algn="ctr" defTabSz="914354" rtl="0" eaLnBrk="1" fontAlgn="auto" latinLnBrk="0" hangingPunct="1">
              <a:lnSpc>
                <a:spcPct val="100000"/>
              </a:lnSpc>
              <a:spcBef>
                <a:spcPts val="1001"/>
              </a:spcBef>
              <a:spcAft>
                <a:spcPts val="0"/>
              </a:spcAft>
              <a:buClr>
                <a:srgbClr val="23BAED"/>
              </a:buClr>
              <a:buSzTx/>
              <a:buFont typeface="+mj-lt"/>
              <a:buAutoNum type="arabicPeriod"/>
              <a:tabLst/>
              <a:defRPr/>
            </a:pPr>
            <a:r>
              <a:rPr kumimoji="0" lang="en-GB" sz="2201" b="0" i="0" u="none" strike="noStrike" kern="1200" cap="none" spc="0" normalizeH="0" baseline="0" noProof="0" dirty="0">
                <a:ln>
                  <a:noFill/>
                </a:ln>
                <a:solidFill>
                  <a:srgbClr val="595959"/>
                </a:solidFill>
                <a:effectLst/>
                <a:uLnTx/>
                <a:uFillTx/>
                <a:latin typeface="Arial"/>
                <a:ea typeface="+mn-ea"/>
                <a:cs typeface="+mn-cs"/>
              </a:rPr>
              <a:t>Reinforcing &amp; boosting the work of the </a:t>
            </a:r>
            <a:r>
              <a:rPr kumimoji="0" lang="en-GB" sz="2201" b="1" i="0" u="none" strike="noStrike" kern="1200" cap="none" spc="0" normalizeH="0" baseline="0" noProof="0" dirty="0">
                <a:ln>
                  <a:noFill/>
                </a:ln>
                <a:solidFill>
                  <a:srgbClr val="595959"/>
                </a:solidFill>
                <a:effectLst/>
                <a:uLnTx/>
                <a:uFillTx/>
                <a:latin typeface="Arial"/>
                <a:ea typeface="+mn-ea"/>
                <a:cs typeface="+mn-cs"/>
              </a:rPr>
              <a:t>Natural Capital Coalition.</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4042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 Value Nature training is open</a:t>
            </a: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a:solidFill>
                  <a:srgbClr val="23BAED"/>
                </a:solidFill>
              </a:rPr>
              <a:t>You are free to:</a:t>
            </a:r>
          </a:p>
          <a:p>
            <a:pPr>
              <a:lnSpc>
                <a:spcPct val="120000"/>
              </a:lnSpc>
            </a:pPr>
            <a:r>
              <a:rPr lang="en-GB" b="1"/>
              <a:t>Share</a:t>
            </a:r>
            <a:r>
              <a:rPr lang="en-GB"/>
              <a:t> — copy and redistribute the material in any medium or format</a:t>
            </a:r>
          </a:p>
          <a:p>
            <a:pPr>
              <a:lnSpc>
                <a:spcPct val="120000"/>
              </a:lnSpc>
            </a:pPr>
            <a:r>
              <a:rPr lang="en-GB" b="1"/>
              <a:t>Adapt</a:t>
            </a:r>
            <a:r>
              <a:rPr lang="en-GB"/>
              <a:t> — remix, transform, and build upon the material for any purpose, even commercial</a:t>
            </a:r>
          </a:p>
          <a:p>
            <a:pPr marL="0" indent="0">
              <a:lnSpc>
                <a:spcPct val="120000"/>
              </a:lnSpc>
              <a:buNone/>
            </a:pPr>
            <a:endParaRPr lang="en-GB" sz="1400"/>
          </a:p>
          <a:p>
            <a:pPr marL="0" indent="0">
              <a:lnSpc>
                <a:spcPct val="120000"/>
              </a:lnSpc>
              <a:buNone/>
            </a:pPr>
            <a:r>
              <a:rPr lang="en-GB" sz="2800" b="1">
                <a:solidFill>
                  <a:srgbClr val="23BAED"/>
                </a:solidFill>
              </a:rPr>
              <a:t>Under the following terms:</a:t>
            </a:r>
          </a:p>
          <a:p>
            <a:pPr>
              <a:lnSpc>
                <a:spcPct val="120000"/>
              </a:lnSpc>
            </a:pPr>
            <a:r>
              <a:rPr lang="en-GB" b="1"/>
              <a:t>Attribution</a:t>
            </a:r>
            <a:r>
              <a:rPr lang="en-GB"/>
              <a:t> — You must give appropriate credit, link to the licence &amp; indicate if changes were made (but not suggest endorsement).</a:t>
            </a:r>
          </a:p>
          <a:p>
            <a:pPr>
              <a:lnSpc>
                <a:spcPct val="120000"/>
              </a:lnSpc>
            </a:pPr>
            <a:r>
              <a:rPr lang="en-GB" b="1"/>
              <a:t>No additional restrictions </a:t>
            </a:r>
            <a:r>
              <a:rPr lang="en-GB"/>
              <a:t>— You may not legally restrict others from doing anything the license permits.</a:t>
            </a:r>
          </a:p>
          <a:p>
            <a:endParaRPr lang="en-GB"/>
          </a:p>
          <a:p>
            <a:endParaRPr lang="en-GB"/>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CC BY 4.0</a:t>
            </a:r>
            <a:br>
              <a:rPr kumimoji="0" lang="en-GB" sz="2400" b="0" i="0" u="none" strike="noStrike" kern="1200" cap="none" spc="0" normalizeH="0" baseline="0" noProof="0">
                <a:ln>
                  <a:noFill/>
                </a:ln>
                <a:solidFill>
                  <a:srgbClr val="23BAED"/>
                </a:solidFill>
                <a:effectLst/>
                <a:uLnTx/>
                <a:uFillTx/>
                <a:latin typeface="Arial"/>
                <a:ea typeface="+mn-ea"/>
                <a:cs typeface="+mn-cs"/>
              </a:rPr>
            </a:br>
            <a:r>
              <a:rPr kumimoji="0" lang="en-GB" sz="2400" b="0" i="0" u="none" strike="noStrike" kern="1200" cap="none" spc="0" normalizeH="0" baseline="0" noProof="0">
                <a:ln>
                  <a:noFill/>
                </a:ln>
                <a:solidFill>
                  <a:srgbClr val="23BAED"/>
                </a:solidFill>
                <a:effectLst/>
                <a:uLnTx/>
                <a:uFillTx/>
                <a:latin typeface="Arial"/>
                <a:ea typeface="+mn-ea"/>
                <a:cs typeface="+mn-cs"/>
              </a:rPr>
              <a:t>Creative Commons Attribution 4.0 International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If any images are more restricted this is noted on caption.</a:t>
            </a:r>
          </a:p>
        </p:txBody>
      </p:sp>
    </p:spTree>
    <p:extLst>
      <p:ext uri="{BB962C8B-B14F-4D97-AF65-F5344CB8AC3E}">
        <p14:creationId xmlns:p14="http://schemas.microsoft.com/office/powerpoint/2010/main" val="3171627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attribute We Value Nature training materials</a:t>
            </a:r>
          </a:p>
        </p:txBody>
      </p:sp>
      <p:sp>
        <p:nvSpPr>
          <p:cNvPr id="3" name="Content Placeholder 2"/>
          <p:cNvSpPr>
            <a:spLocks noGrp="1"/>
          </p:cNvSpPr>
          <p:nvPr>
            <p:ph idx="1"/>
          </p:nvPr>
        </p:nvSpPr>
        <p:spPr>
          <a:xfrm>
            <a:off x="314195" y="1461524"/>
            <a:ext cx="11498122" cy="4351338"/>
          </a:xfrm>
        </p:spPr>
        <p:txBody>
          <a:bodyPr/>
          <a:lstStyle/>
          <a:p>
            <a:pPr marL="0" indent="0">
              <a:buNone/>
            </a:pPr>
            <a:r>
              <a:rPr lang="en-GB" dirty="0"/>
              <a:t>If you’re just using one or two slides you can use our attribution block:</a:t>
            </a:r>
          </a:p>
          <a:p>
            <a:pPr marL="0" indent="0">
              <a:buNone/>
            </a:pPr>
            <a:endParaRPr lang="en-GB" dirty="0"/>
          </a:p>
          <a:p>
            <a:pPr marL="0" indent="0">
              <a:buNone/>
            </a:pPr>
            <a:endParaRPr lang="en-GB"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52" y="2440154"/>
            <a:ext cx="4082356" cy="2777099"/>
          </a:xfrm>
          <a:prstGeom prst="rect">
            <a:avLst/>
          </a:prstGeom>
        </p:spPr>
      </p:pic>
      <p:sp>
        <p:nvSpPr>
          <p:cNvPr id="6" name="TextBox 5">
            <a:extLst>
              <a:ext uri="{FF2B5EF4-FFF2-40B4-BE49-F238E27FC236}">
                <a16:creationId xmlns:a16="http://schemas.microsoft.com/office/drawing/2014/main" id="{C73F78AD-1A5B-462C-829E-2D58CD09DDF8}"/>
              </a:ext>
            </a:extLst>
          </p:cNvPr>
          <p:cNvSpPr txBox="1"/>
          <p:nvPr/>
        </p:nvSpPr>
        <p:spPr>
          <a:xfrm>
            <a:off x="5134983" y="3282846"/>
            <a:ext cx="67428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View </a:t>
            </a:r>
            <a:r>
              <a:rPr kumimoji="0" lang="en-US" sz="2400" b="1" i="0" u="sng" strike="noStrike" kern="0" cap="none" spc="0" normalizeH="0" baseline="0" noProof="0" dirty="0">
                <a:ln>
                  <a:noFill/>
                </a:ln>
                <a:solidFill>
                  <a:srgbClr val="BBD151"/>
                </a:solidFill>
                <a:effectLst/>
                <a:uLnTx/>
                <a:uFillTx/>
                <a:latin typeface="Arial"/>
                <a:ea typeface="Verdana" panose="020B060403050404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here</a:t>
            </a: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an example of two </a:t>
            </a:r>
            <a:r>
              <a:rPr kumimoji="0" lang="en-US"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training slides </a:t>
            </a: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on natural capital risks &amp; opportunities </a:t>
            </a:r>
            <a:r>
              <a:rPr kumimoji="0" lang="en-US"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that have been adapted</a:t>
            </a: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to focus on realities in India</a:t>
            </a:r>
            <a:r>
              <a:rPr kumimoji="0" lang="en-US"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ardrop 7">
            <a:extLst>
              <a:ext uri="{FF2B5EF4-FFF2-40B4-BE49-F238E27FC236}">
                <a16:creationId xmlns:a16="http://schemas.microsoft.com/office/drawing/2014/main" id="{43460A0D-85B7-4DD8-8D60-3C03D6D41893}"/>
              </a:ext>
            </a:extLst>
          </p:cNvPr>
          <p:cNvSpPr/>
          <p:nvPr/>
        </p:nvSpPr>
        <p:spPr>
          <a:xfrm rot="16200000">
            <a:off x="10563894" y="4638894"/>
            <a:ext cx="401693" cy="41321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97645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Full attribution</a:t>
            </a:r>
          </a:p>
        </p:txBody>
      </p:sp>
      <p:sp>
        <p:nvSpPr>
          <p:cNvPr id="3" name="Content Placeholder 2"/>
          <p:cNvSpPr>
            <a:spLocks noGrp="1"/>
          </p:cNvSpPr>
          <p:nvPr>
            <p:ph idx="1"/>
          </p:nvPr>
        </p:nvSpPr>
        <p:spPr>
          <a:xfrm>
            <a:off x="314195" y="1461524"/>
            <a:ext cx="8351340" cy="4351338"/>
          </a:xfrm>
        </p:spPr>
        <p:txBody>
          <a:bodyPr/>
          <a:lstStyle/>
          <a:p>
            <a:pPr marL="0" indent="0">
              <a:lnSpc>
                <a:spcPct val="100000"/>
              </a:lnSpc>
              <a:buNone/>
            </a:pPr>
            <a:r>
              <a:rPr lang="en-GB" dirty="0"/>
              <a:t>For training courses based on We Value Nature materials:</a:t>
            </a:r>
          </a:p>
          <a:p>
            <a:pPr marL="0" indent="0">
              <a:lnSpc>
                <a:spcPct val="100000"/>
              </a:lnSpc>
              <a:buNone/>
            </a:pPr>
            <a:r>
              <a:rPr lang="en-GB" sz="400" dirty="0"/>
              <a:t> </a:t>
            </a:r>
            <a:endParaRPr lang="en-GB" sz="100" dirty="0"/>
          </a:p>
          <a:p>
            <a:pPr>
              <a:lnSpc>
                <a:spcPct val="100000"/>
              </a:lnSpc>
            </a:pPr>
            <a:r>
              <a:rPr lang="en-GB" dirty="0"/>
              <a:t>Include these </a:t>
            </a:r>
            <a:r>
              <a:rPr lang="en-GB" b="1" u="sng" kern="0" dirty="0">
                <a:solidFill>
                  <a:srgbClr val="BBD151"/>
                </a:solidFill>
                <a:ea typeface="Verdana" panose="020B060403050404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three slides</a:t>
            </a:r>
            <a:r>
              <a:rPr lang="en-GB" dirty="0"/>
              <a:t>.</a:t>
            </a:r>
          </a:p>
          <a:p>
            <a:pPr>
              <a:lnSpc>
                <a:spcPct val="100000"/>
              </a:lnSpc>
            </a:pPr>
            <a:r>
              <a:rPr lang="en-GB" dirty="0"/>
              <a:t>Give them a couple of minutes… please don’t skip over them.</a:t>
            </a:r>
          </a:p>
          <a:p>
            <a:pPr>
              <a:lnSpc>
                <a:spcPct val="100000"/>
              </a:lnSpc>
            </a:pPr>
            <a:r>
              <a:rPr lang="en-GB" dirty="0"/>
              <a:t>Ensure that participants understand that original We Value Nature materials are available under an open license.</a:t>
            </a:r>
          </a:p>
        </p:txBody>
      </p:sp>
      <p:sp>
        <p:nvSpPr>
          <p:cNvPr id="5" name="TextBox 4">
            <a:extLst>
              <a:ext uri="{FF2B5EF4-FFF2-40B4-BE49-F238E27FC236}">
                <a16:creationId xmlns:a16="http://schemas.microsoft.com/office/drawing/2014/main" id="{3BAAB00D-C0BF-48C0-9791-8816FCDABDCF}"/>
              </a:ext>
            </a:extLst>
          </p:cNvPr>
          <p:cNvSpPr txBox="1"/>
          <p:nvPr/>
        </p:nvSpPr>
        <p:spPr>
          <a:xfrm>
            <a:off x="3849681" y="4698155"/>
            <a:ext cx="66023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View </a:t>
            </a:r>
            <a:r>
              <a:rPr kumimoji="0" lang="en-US" sz="2400" b="1" i="0" u="sng" strike="noStrike" kern="0" cap="none" spc="0" normalizeH="0" baseline="0" noProof="0" dirty="0">
                <a:ln>
                  <a:noFill/>
                </a:ln>
                <a:solidFill>
                  <a:srgbClr val="BBD151"/>
                </a:solidFill>
                <a:effectLst/>
                <a:uLnTx/>
                <a:uFillTx/>
                <a:latin typeface="Arial"/>
                <a:ea typeface="Verdana" panose="020B060403050404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here</a:t>
            </a: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our </a:t>
            </a:r>
            <a:r>
              <a:rPr kumimoji="0" lang="en-US"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best practice on how to appropriately credit.</a:t>
            </a: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7" name="Teardrop 6">
            <a:extLst>
              <a:ext uri="{FF2B5EF4-FFF2-40B4-BE49-F238E27FC236}">
                <a16:creationId xmlns:a16="http://schemas.microsoft.com/office/drawing/2014/main" id="{0BDA3202-A619-409A-BB89-0003425A08CF}"/>
              </a:ext>
            </a:extLst>
          </p:cNvPr>
          <p:cNvSpPr/>
          <p:nvPr/>
        </p:nvSpPr>
        <p:spPr>
          <a:xfrm rot="16200000">
            <a:off x="9531231" y="5322542"/>
            <a:ext cx="401693" cy="41321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4" descr="photography of pathway">
            <a:extLst>
              <a:ext uri="{FF2B5EF4-FFF2-40B4-BE49-F238E27FC236}">
                <a16:creationId xmlns:a16="http://schemas.microsoft.com/office/drawing/2014/main" id="{F94E79E5-0461-4BF9-B14C-C17A858175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167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It’s good to share!</a:t>
            </a:r>
          </a:p>
        </p:txBody>
      </p:sp>
      <p:sp>
        <p:nvSpPr>
          <p:cNvPr id="3" name="Content Placeholder 2"/>
          <p:cNvSpPr>
            <a:spLocks noGrp="1"/>
          </p:cNvSpPr>
          <p:nvPr>
            <p:ph idx="1"/>
          </p:nvPr>
        </p:nvSpPr>
        <p:spPr>
          <a:xfrm>
            <a:off x="314195" y="1461524"/>
            <a:ext cx="7075165" cy="3844123"/>
          </a:xfrm>
        </p:spPr>
        <p:txBody>
          <a:bodyPr>
            <a:normAutofit/>
          </a:bodyPr>
          <a:lstStyle/>
          <a:p>
            <a:pPr>
              <a:lnSpc>
                <a:spcPct val="110000"/>
              </a:lnSpc>
            </a:pPr>
            <a:r>
              <a:rPr lang="en-GB" dirty="0"/>
              <a:t>Let us know how you use the We Value Nature training materials. </a:t>
            </a:r>
          </a:p>
          <a:p>
            <a:pPr>
              <a:lnSpc>
                <a:spcPct val="110000"/>
              </a:lnSpc>
            </a:pPr>
            <a:r>
              <a:rPr lang="en-GB" dirty="0"/>
              <a:t>How have you adapted them for your own training?</a:t>
            </a:r>
          </a:p>
          <a:p>
            <a:pPr>
              <a:lnSpc>
                <a:spcPct val="110000"/>
              </a:lnSpc>
            </a:pPr>
            <a:r>
              <a:rPr lang="en-GB" dirty="0"/>
              <a:t>We will be pleased to share your news &amp; resources with the We Value Nature community.</a:t>
            </a:r>
          </a:p>
          <a:p>
            <a:pPr>
              <a:lnSpc>
                <a:spcPct val="110000"/>
              </a:lnSpc>
            </a:pPr>
            <a:r>
              <a:rPr lang="en-GB" dirty="0"/>
              <a:t>Share your remixed materials in our </a:t>
            </a:r>
            <a:r>
              <a:rPr lang="en-GB" dirty="0">
                <a:solidFill>
                  <a:srgbClr val="23BAED"/>
                </a:solidFill>
                <a:hlinkClick r:id="rId3">
                  <a:extLst>
                    <a:ext uri="{A12FA001-AC4F-418D-AE19-62706E023703}">
                      <ahyp:hlinkClr xmlns:ahyp="http://schemas.microsoft.com/office/drawing/2018/hyperlinkcolor" val="tx"/>
                    </a:ext>
                  </a:extLst>
                </a:hlinkClick>
              </a:rPr>
              <a:t>open media library</a:t>
            </a:r>
            <a:endParaRPr lang="en-GB" dirty="0">
              <a:solidFill>
                <a:srgbClr val="23BAED"/>
              </a:solidFill>
            </a:endParaRPr>
          </a:p>
          <a:p>
            <a:pPr marL="0" indent="0">
              <a:buNone/>
            </a:pPr>
            <a:endParaRPr lang="en-GB"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52351" y="1158949"/>
            <a:ext cx="3939649" cy="4859079"/>
          </a:xfrm>
          <a:prstGeom prst="rect">
            <a:avLst/>
          </a:prstGeom>
        </p:spPr>
      </p:pic>
      <p:sp>
        <p:nvSpPr>
          <p:cNvPr id="6" name="TextBox 5"/>
          <p:cNvSpPr txBox="1"/>
          <p:nvPr/>
        </p:nvSpPr>
        <p:spPr>
          <a:xfrm>
            <a:off x="9516140" y="5710251"/>
            <a:ext cx="303559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err="1">
                <a:ln>
                  <a:noFill/>
                </a:ln>
                <a:solidFill>
                  <a:prstClr val="white"/>
                </a:solidFill>
                <a:effectLst/>
                <a:uLnTx/>
                <a:uFillTx/>
                <a:latin typeface="Arial"/>
                <a:ea typeface="+mn-ea"/>
                <a:cs typeface="+mn-cs"/>
              </a:rPr>
              <a:t>smileycreek</a:t>
            </a:r>
            <a:r>
              <a:rPr kumimoji="0" lang="en-GB" sz="1400" b="1" i="0" u="none" strike="noStrike" kern="1200" cap="none" spc="0" normalizeH="0" baseline="0" noProof="0">
                <a:ln>
                  <a:noFill/>
                </a:ln>
                <a:solidFill>
                  <a:prstClr val="white"/>
                </a:solidFill>
                <a:effectLst/>
                <a:uLnTx/>
                <a:uFillTx/>
                <a:latin typeface="Arial"/>
                <a:ea typeface="+mn-ea"/>
                <a:cs typeface="+mn-cs"/>
              </a:rPr>
              <a:t> CC BY-NC-SA 2.0 </a:t>
            </a:r>
          </a:p>
        </p:txBody>
      </p:sp>
      <p:sp>
        <p:nvSpPr>
          <p:cNvPr id="7" name="TextBox 6">
            <a:extLst>
              <a:ext uri="{FF2B5EF4-FFF2-40B4-BE49-F238E27FC236}">
                <a16:creationId xmlns:a16="http://schemas.microsoft.com/office/drawing/2014/main" id="{FC80DB2D-92BC-4223-9E8E-E777911ECB17}"/>
              </a:ext>
            </a:extLst>
          </p:cNvPr>
          <p:cNvSpPr txBox="1"/>
          <p:nvPr/>
        </p:nvSpPr>
        <p:spPr>
          <a:xfrm>
            <a:off x="1863355" y="4971587"/>
            <a:ext cx="6278524" cy="892552"/>
          </a:xfrm>
          <a:prstGeom prst="rect">
            <a:avLst/>
          </a:prstGeom>
          <a:noFill/>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H" sz="2000" b="0" i="0" u="none" strike="noStrike" kern="1200" cap="none" spc="0" normalizeH="0" baseline="0" noProof="0" dirty="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Training@wevaluenature.eu</a:t>
            </a:r>
            <a:endParaRPr kumimoji="0" lang="en-GB" sz="2000" b="0" i="0" u="none" strike="noStrike" kern="1200" cap="none" spc="0" normalizeH="0" baseline="0" noProof="0" dirty="0">
              <a:ln>
                <a:noFill/>
              </a:ln>
              <a:solidFill>
                <a:srgbClr val="23BAED"/>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3BAED"/>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3BAED"/>
                </a:solidFill>
                <a:effectLst/>
                <a:uLnTx/>
                <a:uFillTx/>
                <a:latin typeface="Arial"/>
                <a:ea typeface="+mn-ea"/>
                <a:cs typeface="+mn-cs"/>
              </a:rPr>
              <a:t>@WeValueNature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9F80-24F2-474B-9CCA-05DDF57E219D}"/>
              </a:ext>
            </a:extLst>
          </p:cNvPr>
          <p:cNvSpPr>
            <a:spLocks noGrp="1"/>
          </p:cNvSpPr>
          <p:nvPr>
            <p:ph type="title"/>
          </p:nvPr>
        </p:nvSpPr>
        <p:spPr/>
        <p:txBody>
          <a:bodyPr/>
          <a:lstStyle/>
          <a:p>
            <a:r>
              <a:rPr lang="en-US"/>
              <a:t>How can you adapt the length of the training?</a:t>
            </a:r>
            <a:endParaRPr lang="en-CH"/>
          </a:p>
        </p:txBody>
      </p:sp>
      <p:sp>
        <p:nvSpPr>
          <p:cNvPr id="4" name="Slide Number Placeholder 3">
            <a:extLst>
              <a:ext uri="{FF2B5EF4-FFF2-40B4-BE49-F238E27FC236}">
                <a16:creationId xmlns:a16="http://schemas.microsoft.com/office/drawing/2014/main" id="{B99DA12D-7AE9-4189-8BDD-9A11144BD3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EA94956E-1033-4646-9420-91E5D72A44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8"/>
          <a:stretch/>
        </p:blipFill>
        <p:spPr>
          <a:xfrm>
            <a:off x="443597" y="2713383"/>
            <a:ext cx="5613918" cy="2748811"/>
          </a:xfrm>
          <a:prstGeom prst="rect">
            <a:avLst/>
          </a:prstGeom>
        </p:spPr>
      </p:pic>
      <p:sp>
        <p:nvSpPr>
          <p:cNvPr id="6" name="Rectangle 5">
            <a:extLst>
              <a:ext uri="{FF2B5EF4-FFF2-40B4-BE49-F238E27FC236}">
                <a16:creationId xmlns:a16="http://schemas.microsoft.com/office/drawing/2014/main" id="{A03D774F-5573-4360-AE7F-0B021931F3F8}"/>
              </a:ext>
            </a:extLst>
          </p:cNvPr>
          <p:cNvSpPr/>
          <p:nvPr/>
        </p:nvSpPr>
        <p:spPr>
          <a:xfrm>
            <a:off x="314194" y="1162712"/>
            <a:ext cx="11498123" cy="877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78536892-95FE-4227-BC95-8A6C7147F5CF}"/>
              </a:ext>
            </a:extLst>
          </p:cNvPr>
          <p:cNvSpPr>
            <a:spLocks noGrp="1"/>
          </p:cNvSpPr>
          <p:nvPr>
            <p:ph idx="1"/>
          </p:nvPr>
        </p:nvSpPr>
        <p:spPr>
          <a:xfrm>
            <a:off x="391165" y="1194408"/>
            <a:ext cx="11640581" cy="878150"/>
          </a:xfrm>
        </p:spPr>
        <p:txBody>
          <a:bodyPr>
            <a:normAutofit/>
          </a:bodyPr>
          <a:lstStyle/>
          <a:p>
            <a:pPr marL="0" indent="0">
              <a:lnSpc>
                <a:spcPct val="100000"/>
              </a:lnSpc>
              <a:spcBef>
                <a:spcPts val="600"/>
              </a:spcBef>
              <a:buNone/>
            </a:pPr>
            <a:r>
              <a:rPr lang="en-US" b="1" dirty="0">
                <a:solidFill>
                  <a:srgbClr val="FFC000"/>
                </a:solidFill>
              </a:rPr>
              <a:t>You will find all the material adapted to different timing on We Value Nature’s </a:t>
            </a:r>
            <a:r>
              <a:rPr lang="en-US" b="1" dirty="0">
                <a:solidFill>
                  <a:srgbClr val="FFC000"/>
                </a:solidFill>
                <a:hlinkClick r:id="rId4">
                  <a:extLst>
                    <a:ext uri="{A12FA001-AC4F-418D-AE19-62706E023703}">
                      <ahyp:hlinkClr xmlns:ahyp="http://schemas.microsoft.com/office/drawing/2018/hyperlinkcolor" val="tx"/>
                    </a:ext>
                  </a:extLst>
                </a:hlinkClick>
              </a:rPr>
              <a:t>training resources page</a:t>
            </a:r>
            <a:r>
              <a:rPr lang="en-US" b="1" dirty="0">
                <a:solidFill>
                  <a:srgbClr val="FFC000"/>
                </a:solidFill>
              </a:rPr>
              <a:t>!</a:t>
            </a:r>
            <a:endParaRPr lang="en-CH" b="1" dirty="0">
              <a:solidFill>
                <a:srgbClr val="FFC000"/>
              </a:solidFill>
            </a:endParaRPr>
          </a:p>
        </p:txBody>
      </p:sp>
      <p:pic>
        <p:nvPicPr>
          <p:cNvPr id="11" name="Picture Placeholder 5" descr="Module 1: Introduction to natural capital | We Value Nature">
            <a:extLst>
              <a:ext uri="{FF2B5EF4-FFF2-40B4-BE49-F238E27FC236}">
                <a16:creationId xmlns:a16="http://schemas.microsoft.com/office/drawing/2014/main" id="{6593F88E-408A-4EA4-8390-80A8549659B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813444" y="2241374"/>
            <a:ext cx="3932237" cy="4616626"/>
          </a:xfrm>
          <a:prstGeom prst="rect">
            <a:avLst/>
          </a:prstGeom>
        </p:spPr>
      </p:pic>
      <p:sp>
        <p:nvSpPr>
          <p:cNvPr id="5" name="Oval 4">
            <a:extLst>
              <a:ext uri="{FF2B5EF4-FFF2-40B4-BE49-F238E27FC236}">
                <a16:creationId xmlns:a16="http://schemas.microsoft.com/office/drawing/2014/main" id="{038A2542-68E5-40B9-963C-B7F7BB932DA4}"/>
              </a:ext>
            </a:extLst>
          </p:cNvPr>
          <p:cNvSpPr/>
          <p:nvPr/>
        </p:nvSpPr>
        <p:spPr>
          <a:xfrm>
            <a:off x="6688374" y="2084376"/>
            <a:ext cx="3370027" cy="635615"/>
          </a:xfrm>
          <a:prstGeom prst="ellipse">
            <a:avLst/>
          </a:prstGeom>
          <a:noFill/>
          <a:ln w="2857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6687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F9F80-24F2-474B-9CCA-05DDF57E219D}"/>
              </a:ext>
            </a:extLst>
          </p:cNvPr>
          <p:cNvSpPr>
            <a:spLocks noGrp="1"/>
          </p:cNvSpPr>
          <p:nvPr>
            <p:ph type="title"/>
          </p:nvPr>
        </p:nvSpPr>
        <p:spPr/>
        <p:txBody>
          <a:bodyPr/>
          <a:lstStyle/>
          <a:p>
            <a:r>
              <a:rPr lang="en-US"/>
              <a:t>How can you adapt the length of the training?</a:t>
            </a:r>
            <a:endParaRPr lang="en-CH"/>
          </a:p>
        </p:txBody>
      </p:sp>
      <p:sp>
        <p:nvSpPr>
          <p:cNvPr id="3" name="Content Placeholder 2">
            <a:extLst>
              <a:ext uri="{FF2B5EF4-FFF2-40B4-BE49-F238E27FC236}">
                <a16:creationId xmlns:a16="http://schemas.microsoft.com/office/drawing/2014/main" id="{78536892-95FE-4227-BC95-8A6C7147F5CF}"/>
              </a:ext>
            </a:extLst>
          </p:cNvPr>
          <p:cNvSpPr>
            <a:spLocks noGrp="1"/>
          </p:cNvSpPr>
          <p:nvPr>
            <p:ph idx="1"/>
          </p:nvPr>
        </p:nvSpPr>
        <p:spPr>
          <a:xfrm>
            <a:off x="237225" y="1162792"/>
            <a:ext cx="11640581" cy="878150"/>
          </a:xfrm>
        </p:spPr>
        <p:txBody>
          <a:bodyPr>
            <a:normAutofit/>
          </a:bodyPr>
          <a:lstStyle/>
          <a:p>
            <a:pPr marL="0" indent="0">
              <a:lnSpc>
                <a:spcPct val="100000"/>
              </a:lnSpc>
              <a:spcBef>
                <a:spcPts val="600"/>
              </a:spcBef>
              <a:buNone/>
            </a:pPr>
            <a:r>
              <a:rPr lang="en-US" b="1">
                <a:solidFill>
                  <a:srgbClr val="FFC000"/>
                </a:solidFill>
              </a:rPr>
              <a:t>You will find all the material adapted to different timing on We Value Nature’s training resources page!</a:t>
            </a:r>
            <a:endParaRPr lang="en-CH" b="1">
              <a:solidFill>
                <a:srgbClr val="FFC000"/>
              </a:solidFill>
            </a:endParaRPr>
          </a:p>
        </p:txBody>
      </p:sp>
      <p:sp>
        <p:nvSpPr>
          <p:cNvPr id="4" name="Slide Number Placeholder 3">
            <a:extLst>
              <a:ext uri="{FF2B5EF4-FFF2-40B4-BE49-F238E27FC236}">
                <a16:creationId xmlns:a16="http://schemas.microsoft.com/office/drawing/2014/main" id="{B99DA12D-7AE9-4189-8BDD-9A11144BD3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EA94956E-1033-4646-9420-91E5D72A44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8"/>
          <a:stretch/>
        </p:blipFill>
        <p:spPr>
          <a:xfrm>
            <a:off x="443597" y="2713383"/>
            <a:ext cx="5613918" cy="2748811"/>
          </a:xfrm>
          <a:prstGeom prst="rect">
            <a:avLst/>
          </a:prstGeom>
        </p:spPr>
      </p:pic>
      <p:pic>
        <p:nvPicPr>
          <p:cNvPr id="10" name="Picture 9">
            <a:extLst>
              <a:ext uri="{FF2B5EF4-FFF2-40B4-BE49-F238E27FC236}">
                <a16:creationId xmlns:a16="http://schemas.microsoft.com/office/drawing/2014/main" id="{2ED8340C-9F9E-4EEE-91B4-55F8B70D6D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9096" y="2108780"/>
            <a:ext cx="5275679" cy="4749220"/>
          </a:xfrm>
          <a:prstGeom prst="rect">
            <a:avLst/>
          </a:prstGeom>
        </p:spPr>
      </p:pic>
      <p:sp>
        <p:nvSpPr>
          <p:cNvPr id="5" name="Oval 4">
            <a:extLst>
              <a:ext uri="{FF2B5EF4-FFF2-40B4-BE49-F238E27FC236}">
                <a16:creationId xmlns:a16="http://schemas.microsoft.com/office/drawing/2014/main" id="{038A2542-68E5-40B9-963C-B7F7BB932DA4}"/>
              </a:ext>
            </a:extLst>
          </p:cNvPr>
          <p:cNvSpPr/>
          <p:nvPr/>
        </p:nvSpPr>
        <p:spPr>
          <a:xfrm>
            <a:off x="7911548" y="3051313"/>
            <a:ext cx="2816743" cy="377687"/>
          </a:xfrm>
          <a:prstGeom prst="ellipse">
            <a:avLst/>
          </a:prstGeom>
          <a:noFill/>
          <a:ln w="2857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Graphic 7" descr="Compass">
            <a:extLst>
              <a:ext uri="{FF2B5EF4-FFF2-40B4-BE49-F238E27FC236}">
                <a16:creationId xmlns:a16="http://schemas.microsoft.com/office/drawing/2014/main" id="{40B0726C-CC44-4D4A-BA5E-0C7A80C63DA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63406" y="57514"/>
            <a:ext cx="914400" cy="914400"/>
          </a:xfrm>
          <a:prstGeom prst="rect">
            <a:avLst/>
          </a:prstGeom>
        </p:spPr>
      </p:pic>
      <p:sp>
        <p:nvSpPr>
          <p:cNvPr id="11" name="Speech Bubble: Rectangle 8">
            <a:extLst>
              <a:ext uri="{FF2B5EF4-FFF2-40B4-BE49-F238E27FC236}">
                <a16:creationId xmlns:a16="http://schemas.microsoft.com/office/drawing/2014/main" id="{5F032B7E-8F54-B744-9632-617DC9B6B0CA}"/>
              </a:ext>
            </a:extLst>
          </p:cNvPr>
          <p:cNvSpPr/>
          <p:nvPr/>
        </p:nvSpPr>
        <p:spPr>
          <a:xfrm rot="10800000" flipV="1">
            <a:off x="2080259" y="5234939"/>
            <a:ext cx="4054227" cy="1303971"/>
          </a:xfrm>
          <a:prstGeom prst="wedgeRectCallout">
            <a:avLst>
              <a:gd name="adj1" fmla="val -55143"/>
              <a:gd name="adj2" fmla="val -120515"/>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implementation guide provides useful information on what parts of the WVN training is most relevant for different audience groups</a:t>
            </a:r>
            <a:endParaRPr lang="en-US" dirty="0"/>
          </a:p>
        </p:txBody>
      </p:sp>
    </p:spTree>
    <p:extLst>
      <p:ext uri="{BB962C8B-B14F-4D97-AF65-F5344CB8AC3E}">
        <p14:creationId xmlns:p14="http://schemas.microsoft.com/office/powerpoint/2010/main" val="278563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7B9BCA9F-B27A-4287-81AF-D1F61AF68AD2}"/>
              </a:ext>
            </a:extLst>
          </p:cNvPr>
          <p:cNvSpPr/>
          <p:nvPr/>
        </p:nvSpPr>
        <p:spPr>
          <a:xfrm>
            <a:off x="10738884" y="6071191"/>
            <a:ext cx="1233376" cy="6614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88C5FD8-C42A-44AB-8A40-5BBC9263F472}"/>
              </a:ext>
            </a:extLst>
          </p:cNvPr>
          <p:cNvSpPr>
            <a:spLocks noGrp="1"/>
          </p:cNvSpPr>
          <p:nvPr>
            <p:ph type="title"/>
          </p:nvPr>
        </p:nvSpPr>
        <p:spPr/>
        <p:txBody>
          <a:bodyPr>
            <a:normAutofit/>
          </a:bodyPr>
          <a:lstStyle/>
          <a:p>
            <a:r>
              <a:rPr lang="en-US" dirty="0"/>
              <a:t>Supporting resources to the training material – </a:t>
            </a:r>
            <a:r>
              <a:rPr lang="en-US" b="1" dirty="0"/>
              <a:t>Media library</a:t>
            </a:r>
            <a:endParaRPr lang="en-CH" b="1" dirty="0"/>
          </a:p>
        </p:txBody>
      </p:sp>
      <p:pic>
        <p:nvPicPr>
          <p:cNvPr id="19" name="Picture Placeholder 5" descr="Digital media library | We Value Nature">
            <a:extLst>
              <a:ext uri="{FF2B5EF4-FFF2-40B4-BE49-F238E27FC236}">
                <a16:creationId xmlns:a16="http://schemas.microsoft.com/office/drawing/2014/main" id="{F3379F9D-5D70-4BDB-8538-F1C093F46A7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0518" y="1394930"/>
            <a:ext cx="4866949" cy="4873625"/>
          </a:xfrm>
          <a:prstGeom prst="rect">
            <a:avLst/>
          </a:prstGeom>
        </p:spPr>
      </p:pic>
      <p:sp>
        <p:nvSpPr>
          <p:cNvPr id="20" name="Content Placeholder 2">
            <a:extLst>
              <a:ext uri="{FF2B5EF4-FFF2-40B4-BE49-F238E27FC236}">
                <a16:creationId xmlns:a16="http://schemas.microsoft.com/office/drawing/2014/main" id="{628ADC34-BFCA-4D91-A529-42219B503E62}"/>
              </a:ext>
            </a:extLst>
          </p:cNvPr>
          <p:cNvSpPr>
            <a:spLocks noGrp="1"/>
          </p:cNvSpPr>
          <p:nvPr>
            <p:ph idx="1"/>
          </p:nvPr>
        </p:nvSpPr>
        <p:spPr>
          <a:xfrm>
            <a:off x="6096000" y="1648363"/>
            <a:ext cx="5823098" cy="1892279"/>
          </a:xfrm>
        </p:spPr>
        <p:txBody>
          <a:bodyPr>
            <a:normAutofit/>
          </a:bodyPr>
          <a:lstStyle/>
          <a:p>
            <a:pPr marL="0" indent="0" algn="ctr">
              <a:buNone/>
            </a:pPr>
            <a:r>
              <a:rPr lang="en-US" dirty="0"/>
              <a:t>We Value Nature’s open </a:t>
            </a:r>
            <a:r>
              <a:rPr lang="en-US" dirty="0">
                <a:solidFill>
                  <a:srgbClr val="23BAED"/>
                </a:solidFill>
                <a:hlinkClick r:id="rId4">
                  <a:extLst>
                    <a:ext uri="{A12FA001-AC4F-418D-AE19-62706E023703}">
                      <ahyp:hlinkClr xmlns:ahyp="http://schemas.microsoft.com/office/drawing/2018/hyperlinkcolor" val="tx"/>
                    </a:ext>
                  </a:extLst>
                </a:hlinkClick>
              </a:rPr>
              <a:t>media library</a:t>
            </a:r>
            <a:r>
              <a:rPr lang="en-US" dirty="0"/>
              <a:t> is a </a:t>
            </a:r>
            <a:r>
              <a:rPr lang="en-US" b="1" dirty="0">
                <a:solidFill>
                  <a:srgbClr val="23BAED"/>
                </a:solidFill>
              </a:rPr>
              <a:t>one stop shop </a:t>
            </a:r>
            <a:r>
              <a:rPr lang="en-US" dirty="0"/>
              <a:t>to a </a:t>
            </a:r>
            <a:r>
              <a:rPr lang="en-US" b="1" dirty="0">
                <a:solidFill>
                  <a:srgbClr val="23BAED"/>
                </a:solidFill>
              </a:rPr>
              <a:t>variety of resources relating to nature </a:t>
            </a:r>
            <a:r>
              <a:rPr lang="en-US" dirty="0"/>
              <a:t>in general and constitutes a valuable support to the open learning platform.</a:t>
            </a:r>
            <a:endParaRPr lang="en-CH" dirty="0"/>
          </a:p>
        </p:txBody>
      </p:sp>
      <p:pic>
        <p:nvPicPr>
          <p:cNvPr id="21" name="Picture Placeholder 5" descr="Digital media library | We Value Nature">
            <a:extLst>
              <a:ext uri="{FF2B5EF4-FFF2-40B4-BE49-F238E27FC236}">
                <a16:creationId xmlns:a16="http://schemas.microsoft.com/office/drawing/2014/main" id="{7BB04D17-DC00-4453-A180-AB8FC2D1393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342826" y="3605067"/>
            <a:ext cx="2552831" cy="2599376"/>
          </a:xfrm>
          <a:prstGeom prst="rect">
            <a:avLst/>
          </a:prstGeom>
        </p:spPr>
      </p:pic>
      <p:pic>
        <p:nvPicPr>
          <p:cNvPr id="22" name="Picture Placeholder 5" descr="Digital media library | We Value Nature">
            <a:extLst>
              <a:ext uri="{FF2B5EF4-FFF2-40B4-BE49-F238E27FC236}">
                <a16:creationId xmlns:a16="http://schemas.microsoft.com/office/drawing/2014/main" id="{C85C93CB-A8D5-4AFA-A346-664B4F7A425B}"/>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895657" y="3650377"/>
            <a:ext cx="3100934" cy="2599376"/>
          </a:xfrm>
          <a:prstGeom prst="rect">
            <a:avLst/>
          </a:prstGeom>
        </p:spPr>
      </p:pic>
    </p:spTree>
    <p:extLst>
      <p:ext uri="{BB962C8B-B14F-4D97-AF65-F5344CB8AC3E}">
        <p14:creationId xmlns:p14="http://schemas.microsoft.com/office/powerpoint/2010/main" val="1784125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67587" y="304801"/>
            <a:ext cx="10024415" cy="65532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sp>
        <p:nvSpPr>
          <p:cNvPr id="2" name="Title 1"/>
          <p:cNvSpPr>
            <a:spLocks noGrp="1"/>
          </p:cNvSpPr>
          <p:nvPr>
            <p:ph type="ctrTitle"/>
          </p:nvPr>
        </p:nvSpPr>
        <p:spPr>
          <a:xfrm>
            <a:off x="346891" y="1638305"/>
            <a:ext cx="4120335" cy="1708063"/>
          </a:xfrm>
        </p:spPr>
        <p:txBody>
          <a:bodyPr>
            <a:noAutofit/>
          </a:bodyPr>
          <a:lstStyle/>
          <a:p>
            <a:r>
              <a:rPr lang="en-GB" sz="4000"/>
              <a:t>Business training on natural capital</a:t>
            </a:r>
            <a:endParaRPr lang="en-GB" sz="4000">
              <a:cs typeface="Arial"/>
            </a:endParaRPr>
          </a:p>
        </p:txBody>
      </p:sp>
      <p:sp>
        <p:nvSpPr>
          <p:cNvPr id="3" name="Subtitle 2"/>
          <p:cNvSpPr>
            <a:spLocks noGrp="1"/>
          </p:cNvSpPr>
          <p:nvPr>
            <p:ph type="subTitle" idx="1"/>
          </p:nvPr>
        </p:nvSpPr>
        <p:spPr>
          <a:xfrm>
            <a:off x="346892" y="3429000"/>
            <a:ext cx="3641392" cy="914400"/>
          </a:xfrm>
        </p:spPr>
        <p:txBody>
          <a:bodyPr vert="horz" lIns="91440" tIns="45721" rIns="91440" bIns="45721" rtlCol="0" anchor="t">
            <a:normAutofit/>
          </a:bodyPr>
          <a:lstStyle/>
          <a:p>
            <a:r>
              <a:rPr lang="en-GB" i="1">
                <a:solidFill>
                  <a:srgbClr val="23BAED"/>
                </a:solidFill>
              </a:rPr>
              <a:t>Scoping a natural capital assessment</a:t>
            </a:r>
            <a:endParaRPr lang="en-GB" i="1">
              <a:solidFill>
                <a:srgbClr val="23BAED"/>
              </a:solidFill>
              <a:cs typeface="Arial"/>
            </a:endParaRPr>
          </a:p>
        </p:txBody>
      </p:sp>
      <p:sp>
        <p:nvSpPr>
          <p:cNvPr id="8" name="Slide Number Placeholder 7">
            <a:extLst>
              <a:ext uri="{FF2B5EF4-FFF2-40B4-BE49-F238E27FC236}">
                <a16:creationId xmlns:a16="http://schemas.microsoft.com/office/drawing/2014/main" id="{3769CECF-6584-5047-8D9B-FB5292F797D4}"/>
              </a:ext>
            </a:extLst>
          </p:cNvPr>
          <p:cNvSpPr>
            <a:spLocks noGrp="1"/>
          </p:cNvSpPr>
          <p:nvPr>
            <p:ph type="sldNum" sz="quarter" idx="4294967295"/>
          </p:nvPr>
        </p:nvSpPr>
        <p:spPr>
          <a:xfrm>
            <a:off x="9448800" y="6356350"/>
            <a:ext cx="2743200" cy="365125"/>
          </a:xfrm>
          <a:prstGeom prst="rect">
            <a:avLst/>
          </a:prstGeom>
        </p:spPr>
        <p:txBody>
          <a:bodyPr/>
          <a:lstStyle/>
          <a:p>
            <a:fld id="{971CEC84-1649-40CE-BFF6-7286506FEA08}" type="slidenum">
              <a:rPr lang="en-GB" smtClean="0"/>
              <a:pPr/>
              <a:t>27</a:t>
            </a:fld>
            <a:endParaRPr lang="en-GB"/>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TextBox 5">
            <a:extLst>
              <a:ext uri="{FF2B5EF4-FFF2-40B4-BE49-F238E27FC236}">
                <a16:creationId xmlns:a16="http://schemas.microsoft.com/office/drawing/2014/main" id="{1FEE10DD-01B4-4746-B190-AAB00F696D13}"/>
              </a:ext>
            </a:extLst>
          </p:cNvPr>
          <p:cNvSpPr txBox="1"/>
          <p:nvPr/>
        </p:nvSpPr>
        <p:spPr>
          <a:xfrm>
            <a:off x="996013" y="4781552"/>
            <a:ext cx="2429415" cy="757130"/>
          </a:xfrm>
          <a:prstGeom prst="rect">
            <a:avLst/>
          </a:prstGeom>
          <a:noFill/>
        </p:spPr>
        <p:txBody>
          <a:bodyPr wrap="square" rtlCol="0" anchor="t">
            <a:spAutoFit/>
          </a:bodyPr>
          <a:lstStyle/>
          <a:p>
            <a:pPr algn="ctr">
              <a:lnSpc>
                <a:spcPct val="90000"/>
              </a:lnSpc>
              <a:spcBef>
                <a:spcPts val="1001"/>
              </a:spcBef>
              <a:buClr>
                <a:srgbClr val="23BAED"/>
              </a:buClr>
            </a:pPr>
            <a:r>
              <a:rPr lang="en-GB" sz="2400" dirty="0">
                <a:solidFill>
                  <a:schemeClr val="tx1">
                    <a:lumMod val="65000"/>
                    <a:lumOff val="35000"/>
                  </a:schemeClr>
                </a:solidFill>
                <a:latin typeface="+mj-lt"/>
                <a:ea typeface="+mj-ea"/>
                <a:cs typeface="+mj-cs"/>
              </a:rPr>
              <a:t>Three-hour training session</a:t>
            </a:r>
            <a:endParaRPr lang="en-GB" sz="2400" dirty="0">
              <a:solidFill>
                <a:schemeClr val="tx1">
                  <a:lumMod val="65000"/>
                  <a:lumOff val="35000"/>
                </a:schemeClr>
              </a:solidFill>
              <a:latin typeface="+mj-lt"/>
              <a:ea typeface="+mj-ea"/>
              <a:cs typeface="Arial"/>
            </a:endParaRPr>
          </a:p>
        </p:txBody>
      </p:sp>
      <p:sp>
        <p:nvSpPr>
          <p:cNvPr id="9" name="Speech Bubble: Rectangle 8">
            <a:extLst>
              <a:ext uri="{FF2B5EF4-FFF2-40B4-BE49-F238E27FC236}">
                <a16:creationId xmlns:a16="http://schemas.microsoft.com/office/drawing/2014/main" id="{20484879-DCE1-4B77-A809-8DB58AE3BD9F}"/>
              </a:ext>
            </a:extLst>
          </p:cNvPr>
          <p:cNvSpPr/>
          <p:nvPr/>
        </p:nvSpPr>
        <p:spPr>
          <a:xfrm>
            <a:off x="728330" y="202019"/>
            <a:ext cx="8272130" cy="910359"/>
          </a:xfrm>
          <a:prstGeom prst="wedgeRectCallout">
            <a:avLst>
              <a:gd name="adj1" fmla="val -47249"/>
              <a:gd name="adj2" fmla="val 14595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Session overview: Module 2 covers how to scope a Natural Capital Assessment. It builds on an introductory module (Module 1).</a:t>
            </a:r>
            <a:endParaRPr lang="en-US" dirty="0"/>
          </a:p>
        </p:txBody>
      </p:sp>
    </p:spTree>
    <p:extLst>
      <p:ext uri="{BB962C8B-B14F-4D97-AF65-F5344CB8AC3E}">
        <p14:creationId xmlns:p14="http://schemas.microsoft.com/office/powerpoint/2010/main" val="2654139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Value Nature’s business training on natural capital – link to M1</a:t>
            </a:r>
            <a:endParaRPr lang="en-GB"/>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250585" y="3895502"/>
            <a:ext cx="4499122" cy="1927512"/>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2000"/>
              <a:t>I</a:t>
            </a:r>
            <a:r>
              <a:rPr lang="en-GB" sz="2000">
                <a:cs typeface="Arial"/>
              </a:rPr>
              <a:t>dentify and measure impact drivers and/or dependencies </a:t>
            </a:r>
            <a:endParaRPr lang="en-US"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2000">
                <a:cs typeface="Arial"/>
              </a:rPr>
              <a:t>Introduction to valuation techniques </a:t>
            </a:r>
            <a:r>
              <a:rPr lang="en-GB" sz="2000"/>
              <a:t> </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28</a:t>
            </a:fld>
            <a:endParaRPr lang="en-GB"/>
          </a:p>
        </p:txBody>
      </p:sp>
      <p:graphicFrame>
        <p:nvGraphicFramePr>
          <p:cNvPr id="7" name="Diagram 6">
            <a:extLst>
              <a:ext uri="{FF2B5EF4-FFF2-40B4-BE49-F238E27FC236}">
                <a16:creationId xmlns:a16="http://schemas.microsoft.com/office/drawing/2014/main" id="{0081B4E5-70F6-409C-B98F-1C9A840923AC}"/>
              </a:ext>
            </a:extLst>
          </p:cNvPr>
          <p:cNvGraphicFramePr/>
          <p:nvPr/>
        </p:nvGraphicFramePr>
        <p:xfrm>
          <a:off x="1282985" y="-20256"/>
          <a:ext cx="9560541" cy="511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6775809" y="1275169"/>
            <a:ext cx="4176745" cy="2551895"/>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B746928A-4E23-44BF-ACDD-6B383A893A4D}"/>
              </a:ext>
            </a:extLst>
          </p:cNvPr>
          <p:cNvSpPr txBox="1"/>
          <p:nvPr/>
        </p:nvSpPr>
        <p:spPr>
          <a:xfrm>
            <a:off x="11018716" y="2539323"/>
            <a:ext cx="1227294" cy="707886"/>
          </a:xfrm>
          <a:prstGeom prst="rect">
            <a:avLst/>
          </a:prstGeom>
          <a:noFill/>
        </p:spPr>
        <p:txBody>
          <a:bodyPr wrap="square" rtlCol="0">
            <a:spAutoFit/>
          </a:bodyPr>
          <a:lstStyle/>
          <a:p>
            <a:r>
              <a:rPr lang="en-US" sz="2000" b="1">
                <a:solidFill>
                  <a:srgbClr val="FCA904"/>
                </a:solidFill>
              </a:rPr>
              <a:t>Today’s training</a:t>
            </a:r>
            <a:endParaRPr lang="en-CH" sz="2000" b="1">
              <a:solidFill>
                <a:srgbClr val="FCA904"/>
              </a:solidFil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669227" y="3827064"/>
            <a:ext cx="5426773" cy="214838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2000"/>
              <a:t>Understand the concept of natural capital and related risks &amp; opportunities </a:t>
            </a:r>
            <a:endParaRPr lang="en-GB"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t>Linkages with business decision-making &amp; risk management</a:t>
            </a:r>
            <a:endParaRPr lang="en-GB">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t>Introduction to a few key approaches</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14" name="Arrow: Bent-Up 13">
            <a:extLst>
              <a:ext uri="{FF2B5EF4-FFF2-40B4-BE49-F238E27FC236}">
                <a16:creationId xmlns:a16="http://schemas.microsoft.com/office/drawing/2014/main" id="{41E71753-3E7A-4FA7-AB8B-34B9E7719B23}"/>
              </a:ext>
            </a:extLst>
          </p:cNvPr>
          <p:cNvSpPr/>
          <p:nvPr/>
        </p:nvSpPr>
        <p:spPr>
          <a:xfrm rot="16200000">
            <a:off x="11122355" y="2138341"/>
            <a:ext cx="333152" cy="468812"/>
          </a:xfrm>
          <a:prstGeom prst="bentUpArrow">
            <a:avLst/>
          </a:prstGeom>
          <a:solidFill>
            <a:srgbClr val="FCA904"/>
          </a:solidFill>
          <a:ln>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peech Bubble: Rectangle 3">
            <a:extLst>
              <a:ext uri="{FF2B5EF4-FFF2-40B4-BE49-F238E27FC236}">
                <a16:creationId xmlns:a16="http://schemas.microsoft.com/office/drawing/2014/main" id="{886201BC-E8BD-4475-9075-2FD4AF8B7F49}"/>
              </a:ext>
            </a:extLst>
          </p:cNvPr>
          <p:cNvSpPr/>
          <p:nvPr/>
        </p:nvSpPr>
        <p:spPr>
          <a:xfrm>
            <a:off x="10388009" y="4075144"/>
            <a:ext cx="1810326" cy="1980097"/>
          </a:xfrm>
          <a:prstGeom prst="wedgeRectCallout">
            <a:avLst>
              <a:gd name="adj1" fmla="val -18592"/>
              <a:gd name="adj2" fmla="val -61654"/>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Trainer to discuss the different modules of training available to set expectations.</a:t>
            </a:r>
            <a:endParaRPr lang="en-US" dirty="0"/>
          </a:p>
        </p:txBody>
      </p:sp>
      <p:sp>
        <p:nvSpPr>
          <p:cNvPr id="6" name="Speech Bubble: Rectangle 5">
            <a:extLst>
              <a:ext uri="{FF2B5EF4-FFF2-40B4-BE49-F238E27FC236}">
                <a16:creationId xmlns:a16="http://schemas.microsoft.com/office/drawing/2014/main" id="{48B5232A-DB78-42DC-BE1B-D044E230A7C3}"/>
              </a:ext>
            </a:extLst>
          </p:cNvPr>
          <p:cNvSpPr/>
          <p:nvPr/>
        </p:nvSpPr>
        <p:spPr>
          <a:xfrm>
            <a:off x="1558168" y="5454275"/>
            <a:ext cx="5301427" cy="1350335"/>
          </a:xfrm>
          <a:prstGeom prst="wedgeRectCallout">
            <a:avLst>
              <a:gd name="adj1" fmla="val -33021"/>
              <a:gd name="adj2" fmla="val -9458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 order to commence with M2, it is important that the audience are familiar with a couple of key definitions from the M1 i.e. natural capital and ecosystem services</a:t>
            </a:r>
            <a:endParaRPr lang="en-US" dirty="0"/>
          </a:p>
        </p:txBody>
      </p:sp>
    </p:spTree>
    <p:extLst>
      <p:ext uri="{BB962C8B-B14F-4D97-AF65-F5344CB8AC3E}">
        <p14:creationId xmlns:p14="http://schemas.microsoft.com/office/powerpoint/2010/main" val="45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solidFill>
                  <a:srgbClr val="595959"/>
                </a:solidFill>
              </a:rPr>
              <a:t>Learning objectives of module 2</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39" y="2016095"/>
            <a:ext cx="11498123" cy="3940539"/>
          </a:xfrm>
        </p:spPr>
        <p:txBody>
          <a:bodyPr>
            <a:normAutofit fontScale="25000" lnSpcReduction="20000"/>
          </a:bodyPr>
          <a:lstStyle/>
          <a:p>
            <a:pPr marL="342882" indent="-342882">
              <a:lnSpc>
                <a:spcPct val="120000"/>
              </a:lnSpc>
              <a:spcAft>
                <a:spcPts val="1200"/>
              </a:spcAft>
              <a:buFont typeface="Wingdings" panose="05000000000000000000" pitchFamily="2" charset="2"/>
              <a:buChar char="v"/>
            </a:pPr>
            <a:r>
              <a:rPr lang="en-GB" sz="8000"/>
              <a:t>To understand how to </a:t>
            </a:r>
            <a:r>
              <a:rPr lang="en-GB" sz="8000" b="1">
                <a:solidFill>
                  <a:srgbClr val="23BAED"/>
                </a:solidFill>
              </a:rPr>
              <a:t>identify natural capital impacts and dependencies </a:t>
            </a:r>
            <a:r>
              <a:rPr lang="en-GB" sz="8000"/>
              <a:t>that                         are </a:t>
            </a:r>
            <a:r>
              <a:rPr lang="en-GB" sz="8000" b="1">
                <a:solidFill>
                  <a:srgbClr val="23BAED"/>
                </a:solidFill>
              </a:rPr>
              <a:t>important</a:t>
            </a:r>
            <a:r>
              <a:rPr lang="en-GB" sz="8000"/>
              <a:t> to your business,</a:t>
            </a:r>
          </a:p>
          <a:p>
            <a:pPr marL="342882" indent="-342882">
              <a:lnSpc>
                <a:spcPct val="120000"/>
              </a:lnSpc>
              <a:spcAft>
                <a:spcPts val="1200"/>
              </a:spcAft>
              <a:buFont typeface="Wingdings" panose="05000000000000000000" pitchFamily="2" charset="2"/>
              <a:buChar char="v"/>
            </a:pPr>
            <a:r>
              <a:rPr lang="en-GB" sz="8000"/>
              <a:t> Acquire the necessary tools, resources and understanding to </a:t>
            </a:r>
            <a:r>
              <a:rPr lang="en-GB" sz="8000" b="1">
                <a:solidFill>
                  <a:srgbClr val="23BAED"/>
                </a:solidFill>
              </a:rPr>
              <a:t>scope your own assessment</a:t>
            </a:r>
            <a:r>
              <a:rPr lang="en-GB" sz="8000"/>
              <a:t>,</a:t>
            </a:r>
          </a:p>
          <a:p>
            <a:pPr marL="342882" indent="-342882">
              <a:lnSpc>
                <a:spcPct val="120000"/>
              </a:lnSpc>
              <a:spcAft>
                <a:spcPts val="1200"/>
              </a:spcAft>
              <a:buFont typeface="Wingdings" panose="05000000000000000000" pitchFamily="2" charset="2"/>
              <a:buChar char="v"/>
            </a:pPr>
            <a:r>
              <a:rPr lang="en-GB" sz="8000"/>
              <a:t> To be introduced to the key </a:t>
            </a:r>
            <a:r>
              <a:rPr lang="en-GB" sz="8000" b="1">
                <a:solidFill>
                  <a:srgbClr val="23BAED"/>
                </a:solidFill>
              </a:rPr>
              <a:t>practical considerations and steps</a:t>
            </a:r>
            <a:r>
              <a:rPr lang="en-GB" sz="8000"/>
              <a:t> to take when undertaking a first natural capital assessment as well as some </a:t>
            </a:r>
            <a:r>
              <a:rPr lang="en-GB" sz="8000" b="1">
                <a:solidFill>
                  <a:srgbClr val="23BAED"/>
                </a:solidFill>
              </a:rPr>
              <a:t>tools </a:t>
            </a:r>
            <a:r>
              <a:rPr lang="en-GB" sz="8000"/>
              <a:t>to help undertake an assessment </a:t>
            </a:r>
          </a:p>
          <a:p>
            <a:pPr marL="342882" indent="-342882">
              <a:lnSpc>
                <a:spcPct val="120000"/>
              </a:lnSpc>
              <a:spcAft>
                <a:spcPts val="1200"/>
              </a:spcAft>
              <a:buFont typeface="Wingdings" panose="05000000000000000000" pitchFamily="2" charset="2"/>
              <a:buChar char="v"/>
            </a:pPr>
            <a:r>
              <a:rPr lang="en-GB" sz="8000"/>
              <a:t>To understand </a:t>
            </a:r>
            <a:r>
              <a:rPr lang="en-GB" sz="8000" b="1">
                <a:solidFill>
                  <a:srgbClr val="23BAED"/>
                </a:solidFill>
              </a:rPr>
              <a:t>materiality assessments </a:t>
            </a:r>
            <a:r>
              <a:rPr lang="en-GB" sz="8000"/>
              <a:t>in the context of </a:t>
            </a:r>
            <a:r>
              <a:rPr lang="en-GB" sz="8000" b="1">
                <a:solidFill>
                  <a:srgbClr val="23BAED"/>
                </a:solidFill>
              </a:rPr>
              <a:t>impacts and dependencies </a:t>
            </a:r>
            <a:r>
              <a:rPr lang="en-GB" sz="8000"/>
              <a:t>and how to undertake them</a:t>
            </a:r>
          </a:p>
          <a:p>
            <a:pPr marL="342882" indent="-342882">
              <a:lnSpc>
                <a:spcPct val="120000"/>
              </a:lnSpc>
              <a:spcAft>
                <a:spcPts val="1200"/>
              </a:spcAft>
              <a:buFont typeface="Wingdings" panose="05000000000000000000" pitchFamily="2" charset="2"/>
              <a:buChar char="v"/>
            </a:pPr>
            <a:r>
              <a:rPr lang="en-GB" sz="8000"/>
              <a:t>To </a:t>
            </a:r>
            <a:r>
              <a:rPr lang="en-GB" sz="8000" b="1">
                <a:solidFill>
                  <a:srgbClr val="23BAED"/>
                </a:solidFill>
              </a:rPr>
              <a:t>introduce valuation </a:t>
            </a:r>
            <a:r>
              <a:rPr lang="en-GB" sz="8000"/>
              <a:t>following on from the brief overview provided in module one</a:t>
            </a:r>
          </a:p>
          <a:p>
            <a:pPr marL="342882" indent="-342882">
              <a:lnSpc>
                <a:spcPct val="150000"/>
              </a:lnSpc>
              <a:spcAft>
                <a:spcPts val="1200"/>
              </a:spcAft>
              <a:buFont typeface="Wingdings" panose="05000000000000000000" pitchFamily="2" charset="2"/>
              <a:buChar char="v"/>
            </a:pPr>
            <a:endParaRPr lang="en-GB" sz="4400"/>
          </a:p>
          <a:p>
            <a:pPr marL="342882" indent="-342882">
              <a:lnSpc>
                <a:spcPct val="150000"/>
              </a:lnSpc>
              <a:spcAft>
                <a:spcPts val="1200"/>
              </a:spcAft>
              <a:buFont typeface="Wingdings" panose="05000000000000000000" pitchFamily="2" charset="2"/>
              <a:buChar char="v"/>
            </a:pPr>
            <a:endParaRPr lang="en-GB" sz="4400"/>
          </a:p>
          <a:p>
            <a:pPr marL="342882" indent="-342882">
              <a:lnSpc>
                <a:spcPct val="150000"/>
              </a:lnSpc>
              <a:spcAft>
                <a:spcPts val="1200"/>
              </a:spcAft>
              <a:buFont typeface="Wingdings" panose="05000000000000000000" pitchFamily="2" charset="2"/>
              <a:buChar char="v"/>
            </a:pPr>
            <a:endParaRPr lang="en-GB" sz="4400"/>
          </a:p>
          <a:p>
            <a:pPr marL="0" indent="0">
              <a:lnSpc>
                <a:spcPct val="150000"/>
              </a:lnSpc>
              <a:spcAft>
                <a:spcPts val="1200"/>
              </a:spcAft>
              <a:buNone/>
            </a:pPr>
            <a:endParaRPr lang="en-GB" sz="4400"/>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29</a:t>
            </a:fld>
            <a:endParaRPr lang="en-GB"/>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a:solidFill>
                  <a:schemeClr val="tx1">
                    <a:lumMod val="65000"/>
                    <a:lumOff val="35000"/>
                  </a:schemeClr>
                </a:solidFill>
              </a:rPr>
              <a:t>The aim of We Value Nature’s module 2 training is:</a:t>
            </a:r>
          </a:p>
        </p:txBody>
      </p:sp>
      <p:pic>
        <p:nvPicPr>
          <p:cNvPr id="8" name="Graphic 7" descr="Hourglass Full">
            <a:extLst>
              <a:ext uri="{FF2B5EF4-FFF2-40B4-BE49-F238E27FC236}">
                <a16:creationId xmlns:a16="http://schemas.microsoft.com/office/drawing/2014/main" id="{1AD23F44-5DB1-3849-94EA-2CBBD2E10EC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2331" y="297517"/>
            <a:ext cx="664942" cy="664942"/>
          </a:xfrm>
          <a:prstGeom prst="rect">
            <a:avLst/>
          </a:prstGeom>
        </p:spPr>
      </p:pic>
      <p:sp>
        <p:nvSpPr>
          <p:cNvPr id="5" name="Speech Bubble: Rectangle 4">
            <a:extLst>
              <a:ext uri="{FF2B5EF4-FFF2-40B4-BE49-F238E27FC236}">
                <a16:creationId xmlns:a16="http://schemas.microsoft.com/office/drawing/2014/main" id="{C1807A12-1752-4F3C-9091-8C29EDB1CEE6}"/>
              </a:ext>
            </a:extLst>
          </p:cNvPr>
          <p:cNvSpPr/>
          <p:nvPr/>
        </p:nvSpPr>
        <p:spPr>
          <a:xfrm>
            <a:off x="9494874" y="4827181"/>
            <a:ext cx="2703461" cy="1228060"/>
          </a:xfrm>
          <a:prstGeom prst="wedgeRectCallout">
            <a:avLst>
              <a:gd name="adj1" fmla="val -44942"/>
              <a:gd name="adj2" fmla="val -5819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Trainer to set out the relevant learning objectives for the training.</a:t>
            </a:r>
            <a:endParaRPr lang="en-US" dirty="0"/>
          </a:p>
        </p:txBody>
      </p:sp>
    </p:spTree>
    <p:extLst>
      <p:ext uri="{BB962C8B-B14F-4D97-AF65-F5344CB8AC3E}">
        <p14:creationId xmlns:p14="http://schemas.microsoft.com/office/powerpoint/2010/main" val="141705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dirty="0">
                <a:solidFill>
                  <a:srgbClr val="595959"/>
                </a:solidFill>
                <a:cs typeface="Arial"/>
              </a:rPr>
              <a:t>Who is your support team for today?</a:t>
            </a:r>
          </a:p>
        </p:txBody>
      </p:sp>
      <p:pic>
        <p:nvPicPr>
          <p:cNvPr id="4" name="Picture 2" descr="Stephanie Hime">
            <a:extLst>
              <a:ext uri="{FF2B5EF4-FFF2-40B4-BE49-F238E27FC236}">
                <a16:creationId xmlns:a16="http://schemas.microsoft.com/office/drawing/2014/main" id="{980D7CAD-EBB6-4368-9749-B79FD82AE09C}"/>
              </a:ext>
            </a:extLst>
          </p:cNvPr>
          <p:cNvPicPr>
            <a:picLocks noGrp="1" noChangeAspect="1" noChangeArrowheads="1"/>
          </p:cNvPicPr>
          <p:nvPr>
            <p:ph idx="1"/>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3658152" y="1926426"/>
            <a:ext cx="1394798" cy="1434179"/>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BC608D-9B4E-458D-BD2C-99CA15997231}"/>
              </a:ext>
            </a:extLst>
          </p:cNvPr>
          <p:cNvSpPr txBox="1"/>
          <p:nvPr/>
        </p:nvSpPr>
        <p:spPr>
          <a:xfrm>
            <a:off x="3156141" y="3561705"/>
            <a:ext cx="2390774"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1000"/>
              </a:spcBef>
              <a:spcAft>
                <a:spcPts val="0"/>
              </a:spcAft>
              <a:buClr>
                <a:srgbClr val="23BAED"/>
              </a:buClr>
              <a:buSzTx/>
              <a:buFontTx/>
              <a:buNone/>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Dr Stephanie Hime</a:t>
            </a:r>
            <a:endPar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Arial"/>
            </a:endParaRPr>
          </a:p>
        </p:txBody>
      </p:sp>
      <p:sp>
        <p:nvSpPr>
          <p:cNvPr id="7" name="TextBox 6">
            <a:extLst>
              <a:ext uri="{FF2B5EF4-FFF2-40B4-BE49-F238E27FC236}">
                <a16:creationId xmlns:a16="http://schemas.microsoft.com/office/drawing/2014/main" id="{0C0259A6-7020-4F2C-96C1-D8B7056AD772}"/>
              </a:ext>
            </a:extLst>
          </p:cNvPr>
          <p:cNvSpPr txBox="1"/>
          <p:nvPr/>
        </p:nvSpPr>
        <p:spPr>
          <a:xfrm>
            <a:off x="8921698" y="3561705"/>
            <a:ext cx="3270302"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1000"/>
              </a:spcBef>
              <a:spcAft>
                <a:spcPts val="0"/>
              </a:spcAft>
              <a:buClr>
                <a:srgbClr val="23BAED"/>
              </a:buClr>
              <a:buSzTx/>
              <a:buFontTx/>
              <a:buNone/>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Caroline von Celsing</a:t>
            </a:r>
            <a:endPar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p:txBody>
      </p:sp>
      <p:sp>
        <p:nvSpPr>
          <p:cNvPr id="8" name="Oval 7">
            <a:extLst>
              <a:ext uri="{FF2B5EF4-FFF2-40B4-BE49-F238E27FC236}">
                <a16:creationId xmlns:a16="http://schemas.microsoft.com/office/drawing/2014/main" id="{203C2F4C-7536-443F-B698-20B5012A52A1}"/>
              </a:ext>
            </a:extLst>
          </p:cNvPr>
          <p:cNvSpPr/>
          <p:nvPr/>
        </p:nvSpPr>
        <p:spPr>
          <a:xfrm>
            <a:off x="602801" y="1881348"/>
            <a:ext cx="1298023" cy="1435772"/>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61E416FC-4D74-4ACA-AB39-2728611D0C4E}"/>
              </a:ext>
            </a:extLst>
          </p:cNvPr>
          <p:cNvSpPr txBox="1"/>
          <p:nvPr/>
        </p:nvSpPr>
        <p:spPr>
          <a:xfrm>
            <a:off x="439458" y="3568135"/>
            <a:ext cx="1984664" cy="40011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Katia Bonga</a:t>
            </a:r>
            <a:endParaRPr kumimoji="0" lang="en-US" sz="20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p:txBody>
      </p:sp>
      <p:pic>
        <p:nvPicPr>
          <p:cNvPr id="12" name="Picture 2" descr="Résultat de recherche d'images pour &quot;wbcsd logo&quot;">
            <a:extLst>
              <a:ext uri="{FF2B5EF4-FFF2-40B4-BE49-F238E27FC236}">
                <a16:creationId xmlns:a16="http://schemas.microsoft.com/office/drawing/2014/main" id="{5E388186-494C-4B9B-BD5B-3FC7D60B94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9458" y="4486385"/>
            <a:ext cx="1514839" cy="5036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BF704C-A49C-460F-A7F9-285924DF13F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50607" y="4300362"/>
            <a:ext cx="1468955" cy="1055478"/>
          </a:xfrm>
          <a:prstGeom prst="rect">
            <a:avLst/>
          </a:prstGeom>
        </p:spPr>
      </p:pic>
      <p:sp>
        <p:nvSpPr>
          <p:cNvPr id="15" name="Slide Number Placeholder 2">
            <a:extLst>
              <a:ext uri="{FF2B5EF4-FFF2-40B4-BE49-F238E27FC236}">
                <a16:creationId xmlns:a16="http://schemas.microsoft.com/office/drawing/2014/main" id="{F4E11279-1033-4802-81E2-7D154E6AAE3B}"/>
              </a:ext>
            </a:extLst>
          </p:cNvPr>
          <p:cNvSpPr>
            <a:spLocks noGrp="1"/>
          </p:cNvSpPr>
          <p:nvPr>
            <p:ph type="sldNum" sz="quarter" idx="12"/>
          </p:nvPr>
        </p:nvSpPr>
        <p:spPr>
          <a:xfrm>
            <a:off x="314194" y="6233687"/>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6233EC3E-6F78-4B58-AF48-91CECB08224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85457" y="4300362"/>
            <a:ext cx="1468955" cy="1055478"/>
          </a:xfrm>
          <a:prstGeom prst="rect">
            <a:avLst/>
          </a:prstGeom>
        </p:spPr>
      </p:pic>
      <p:sp>
        <p:nvSpPr>
          <p:cNvPr id="21" name="TextBox 20">
            <a:extLst>
              <a:ext uri="{FF2B5EF4-FFF2-40B4-BE49-F238E27FC236}">
                <a16:creationId xmlns:a16="http://schemas.microsoft.com/office/drawing/2014/main" id="{3C94F4ED-8410-4710-902F-7A5AE6304248}"/>
              </a:ext>
            </a:extLst>
          </p:cNvPr>
          <p:cNvSpPr txBox="1"/>
          <p:nvPr/>
        </p:nvSpPr>
        <p:spPr>
          <a:xfrm>
            <a:off x="6576776" y="3561705"/>
            <a:ext cx="1984664" cy="40011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1000"/>
              </a:spcBef>
              <a:spcAft>
                <a:spcPts val="0"/>
              </a:spcAft>
              <a:buClr>
                <a:srgbClr val="23BAED"/>
              </a:buClr>
              <a:buSzTx/>
              <a:buFontTx/>
              <a:buNone/>
              <a:tabLst/>
              <a:defRPr/>
            </a:pPr>
            <a:r>
              <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mn-cs"/>
              </a:rPr>
              <a:t>Sabina Gordon</a:t>
            </a:r>
            <a:endParaRPr kumimoji="0" lang="en-GB" sz="20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p:txBody>
      </p:sp>
      <p:pic>
        <p:nvPicPr>
          <p:cNvPr id="23" name="Picture 22">
            <a:extLst>
              <a:ext uri="{FF2B5EF4-FFF2-40B4-BE49-F238E27FC236}">
                <a16:creationId xmlns:a16="http://schemas.microsoft.com/office/drawing/2014/main" id="{DD309B2C-6DAF-4D1B-AC23-BF02C3A90EB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500"/>
          <a:stretch/>
        </p:blipFill>
        <p:spPr>
          <a:xfrm>
            <a:off x="6764714" y="2015603"/>
            <a:ext cx="1394798" cy="1299925"/>
          </a:xfrm>
          <a:prstGeom prst="ellipse">
            <a:avLst/>
          </a:prstGeom>
          <a:ln w="28575">
            <a:noFill/>
          </a:ln>
        </p:spPr>
      </p:pic>
      <p:pic>
        <p:nvPicPr>
          <p:cNvPr id="16" name="Picture 2" descr="Résultat de recherche d'images pour &quot;wbcsd logo&quot;">
            <a:extLst>
              <a:ext uri="{FF2B5EF4-FFF2-40B4-BE49-F238E27FC236}">
                <a16:creationId xmlns:a16="http://schemas.microsoft.com/office/drawing/2014/main" id="{0CE3A2A8-6FCC-8345-B80B-2C975602C4E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54215" y="4486384"/>
            <a:ext cx="1514839" cy="50360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54E3DD6-2354-4831-832E-BAF30C35CC57}"/>
              </a:ext>
            </a:extLst>
          </p:cNvPr>
          <p:cNvSpPr/>
          <p:nvPr/>
        </p:nvSpPr>
        <p:spPr>
          <a:xfrm>
            <a:off x="9866281" y="2012755"/>
            <a:ext cx="1302773" cy="1302773"/>
          </a:xfrm>
          <a:prstGeom prst="ellipse">
            <a:avLst/>
          </a:prstGeom>
          <a:blipFill dpi="0" rotWithShape="1">
            <a:blip r:embed="rId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115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p:txBody>
          <a:bodyPr/>
          <a:lstStyle/>
          <a:p>
            <a:fld id="{971CEC84-1649-40CE-BFF6-7286506FEA08}" type="slidenum">
              <a:rPr lang="en-GB" smtClean="0"/>
              <a:pPr/>
              <a:t>30</a:t>
            </a:fld>
            <a:endParaRPr lang="en-GB"/>
          </a:p>
        </p:txBody>
      </p:sp>
      <p:graphicFrame>
        <p:nvGraphicFramePr>
          <p:cNvPr id="12" name="Table 11">
            <a:extLst>
              <a:ext uri="{FF2B5EF4-FFF2-40B4-BE49-F238E27FC236}">
                <a16:creationId xmlns:a16="http://schemas.microsoft.com/office/drawing/2014/main" id="{ED24F389-6E8E-4CA8-B082-567200DA0C77}"/>
              </a:ext>
            </a:extLst>
          </p:cNvPr>
          <p:cNvGraphicFramePr>
            <a:graphicFrameLocks noGrp="1"/>
          </p:cNvGraphicFramePr>
          <p:nvPr>
            <p:extLst>
              <p:ext uri="{D42A27DB-BD31-4B8C-83A1-F6EECF244321}">
                <p14:modId xmlns:p14="http://schemas.microsoft.com/office/powerpoint/2010/main" val="1096690457"/>
              </p:ext>
            </p:extLst>
          </p:nvPr>
        </p:nvGraphicFramePr>
        <p:xfrm>
          <a:off x="906263" y="1248587"/>
          <a:ext cx="10379474" cy="4267142"/>
        </p:xfrm>
        <a:graphic>
          <a:graphicData uri="http://schemas.openxmlformats.org/drawingml/2006/table">
            <a:tbl>
              <a:tblPr/>
              <a:tblGrid>
                <a:gridCol w="1841865">
                  <a:extLst>
                    <a:ext uri="{9D8B030D-6E8A-4147-A177-3AD203B41FA5}">
                      <a16:colId xmlns:a16="http://schemas.microsoft.com/office/drawing/2014/main" val="1152875789"/>
                    </a:ext>
                  </a:extLst>
                </a:gridCol>
                <a:gridCol w="8537609">
                  <a:extLst>
                    <a:ext uri="{9D8B030D-6E8A-4147-A177-3AD203B41FA5}">
                      <a16:colId xmlns:a16="http://schemas.microsoft.com/office/drawing/2014/main" val="903109589"/>
                    </a:ext>
                  </a:extLst>
                </a:gridCol>
              </a:tblGrid>
              <a:tr h="318425">
                <a:tc>
                  <a:txBody>
                    <a:bodyPr/>
                    <a:lstStyle/>
                    <a:p>
                      <a:pPr marL="0" algn="l" defTabSz="914400" rtl="0" eaLnBrk="1" fontAlgn="b" latinLnBrk="0" hangingPunct="1">
                        <a:lnSpc>
                          <a:spcPct val="150000"/>
                        </a:lnSpc>
                      </a:pPr>
                      <a:r>
                        <a:rPr lang="en-GB" sz="1700" b="1" kern="1200">
                          <a:solidFill>
                            <a:schemeClr val="tx1">
                              <a:lumMod val="65000"/>
                              <a:lumOff val="35000"/>
                            </a:schemeClr>
                          </a:solidFill>
                          <a:latin typeface="+mn-lt"/>
                          <a:ea typeface="+mn-ea"/>
                          <a:cs typeface="+mn-cs"/>
                        </a:rPr>
                        <a:t>Time </a:t>
                      </a:r>
                      <a:r>
                        <a:rPr lang="en-GB" sz="1700" b="0" kern="1200">
                          <a:solidFill>
                            <a:schemeClr val="tx1">
                              <a:lumMod val="65000"/>
                              <a:lumOff val="35000"/>
                            </a:schemeClr>
                          </a:solidFill>
                          <a:latin typeface="+mn-lt"/>
                          <a:ea typeface="+mn-ea"/>
                          <a:cs typeface="+mn-cs"/>
                        </a:rPr>
                        <a:t>(XXX)</a:t>
                      </a:r>
                    </a:p>
                  </a:txBody>
                  <a:tcPr marL="6903" marR="6903" marT="6903" marB="0" anchor="b">
                    <a:lnL w="6350" cap="flat" cmpd="sng" algn="ctr">
                      <a:solidFill>
                        <a:srgbClr val="000000"/>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FFFFFF"/>
                    </a:solidFill>
                  </a:tcPr>
                </a:tc>
                <a:tc>
                  <a:txBody>
                    <a:bodyPr/>
                    <a:lstStyle/>
                    <a:p>
                      <a:pPr marL="0" algn="l" defTabSz="914400" rtl="0" eaLnBrk="1" fontAlgn="b" latinLnBrk="0" hangingPunct="1">
                        <a:lnSpc>
                          <a:spcPct val="150000"/>
                        </a:lnSpc>
                      </a:pPr>
                      <a:r>
                        <a:rPr lang="en-GB" sz="1700" b="1" kern="1200">
                          <a:solidFill>
                            <a:schemeClr val="tx1">
                              <a:lumMod val="65000"/>
                              <a:lumOff val="35000"/>
                            </a:schemeClr>
                          </a:solidFill>
                          <a:latin typeface="+mn-lt"/>
                          <a:ea typeface="+mn-ea"/>
                          <a:cs typeface="+mn-cs"/>
                        </a:rPr>
                        <a:t>Session</a:t>
                      </a:r>
                    </a:p>
                  </a:txBody>
                  <a:tcPr marL="6903" marR="6903" marT="6903"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4173372179"/>
                  </a:ext>
                </a:extLst>
              </a:tr>
              <a:tr h="389912">
                <a:tc>
                  <a:txBody>
                    <a:bodyPr/>
                    <a:lstStyle/>
                    <a:p>
                      <a:pPr lvl="0" algn="l">
                        <a:lnSpc>
                          <a:spcPct val="150000"/>
                        </a:lnSpc>
                        <a:buNone/>
                      </a:pPr>
                      <a:r>
                        <a:rPr lang="en-GB" sz="1700" b="0" kern="1200">
                          <a:solidFill>
                            <a:srgbClr val="595959"/>
                          </a:solidFill>
                          <a:latin typeface="+mn-lt"/>
                          <a:ea typeface="+mn-ea"/>
                          <a:cs typeface="+mn-cs"/>
                        </a:rPr>
                        <a:t>10</a:t>
                      </a:r>
                      <a:endParaRPr lang="en-US"/>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tcPr>
                </a:tc>
                <a:tc>
                  <a:txBody>
                    <a:bodyPr/>
                    <a:lstStyle/>
                    <a:p>
                      <a:pPr lvl="0" algn="l" rtl="0">
                        <a:lnSpc>
                          <a:spcPct val="150000"/>
                        </a:lnSpc>
                        <a:buNone/>
                      </a:pPr>
                      <a:r>
                        <a:rPr lang="en-GB" sz="1700" b="0" kern="1200">
                          <a:solidFill>
                            <a:srgbClr val="595959"/>
                          </a:solidFill>
                          <a:latin typeface="+mn-lt"/>
                          <a:ea typeface="+mn-ea"/>
                          <a:cs typeface="+mn-cs"/>
                        </a:rPr>
                        <a:t>Introductions</a:t>
                      </a:r>
                      <a:endParaRPr lang="en-US"/>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tcPr>
                </a:tc>
                <a:extLst>
                  <a:ext uri="{0D108BD9-81ED-4DB2-BD59-A6C34878D82A}">
                    <a16:rowId xmlns:a16="http://schemas.microsoft.com/office/drawing/2014/main" val="3401744223"/>
                  </a:ext>
                </a:extLst>
              </a:tr>
              <a:tr h="389913">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Setting the scene and a brief re-cap on natural capital</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3054649251"/>
                  </a:ext>
                </a:extLst>
              </a:tr>
              <a:tr h="389913">
                <a:tc>
                  <a:txBody>
                    <a:bodyPr/>
                    <a:lstStyle/>
                    <a:p>
                      <a:pPr algn="l" fontAlgn="b">
                        <a:lnSpc>
                          <a:spcPct val="150000"/>
                        </a:lnSpc>
                      </a:pPr>
                      <a:r>
                        <a:rPr lang="en-GB" sz="1700" b="0" kern="1200">
                          <a:solidFill>
                            <a:srgbClr val="595959"/>
                          </a:solidFill>
                          <a:latin typeface="+mn-lt"/>
                          <a:ea typeface="+mn-ea"/>
                          <a:cs typeface="+mn-cs"/>
                        </a:rPr>
                        <a:t>10</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dirty="0">
                          <a:solidFill>
                            <a:srgbClr val="595959"/>
                          </a:solidFill>
                          <a:latin typeface="+mn-lt"/>
                          <a:ea typeface="+mn-ea"/>
                          <a:cs typeface="+mn-cs"/>
                        </a:rPr>
                        <a:t>The business case for assessing natural capital &amp; common assessments </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990186820"/>
                  </a:ext>
                </a:extLst>
              </a:tr>
              <a:tr h="389913">
                <a:tc>
                  <a:txBody>
                    <a:bodyPr/>
                    <a:lstStyle/>
                    <a:p>
                      <a:pPr algn="l" fontAlgn="b">
                        <a:lnSpc>
                          <a:spcPct val="150000"/>
                        </a:lnSpc>
                      </a:pPr>
                      <a:r>
                        <a:rPr lang="en-GB" sz="1700" b="0" kern="1200">
                          <a:solidFill>
                            <a:srgbClr val="595959"/>
                          </a:solidFill>
                          <a:latin typeface="+mn-lt"/>
                          <a:ea typeface="+mn-ea"/>
                          <a:cs typeface="+mn-cs"/>
                        </a:rPr>
                        <a:t>40</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Identifying your natural capital impacts &amp; dependencies </a:t>
                      </a:r>
                      <a:endParaRPr lang="en-GB" sz="1700" b="0" strike="noStrike" kern="1200" dirty="0">
                        <a:solidFill>
                          <a:srgbClr val="595959"/>
                        </a:solidFill>
                        <a:latin typeface="+mn-lt"/>
                        <a:ea typeface="+mn-ea"/>
                        <a:cs typeface="+mn-cs"/>
                      </a:endParaRP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115728591"/>
                  </a:ext>
                </a:extLst>
              </a:tr>
              <a:tr h="389913">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i="1" strike="noStrike" kern="1200">
                          <a:solidFill>
                            <a:srgbClr val="595959"/>
                          </a:solidFill>
                          <a:latin typeface="+mn-lt"/>
                          <a:ea typeface="+mn-ea"/>
                          <a:cs typeface="+mn-cs"/>
                        </a:rPr>
                        <a:t>Coffee Break</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52214420"/>
                  </a:ext>
                </a:extLst>
              </a:tr>
              <a:tr h="389913">
                <a:tc>
                  <a:txBody>
                    <a:bodyPr/>
                    <a:lstStyle/>
                    <a:p>
                      <a:pPr algn="l" fontAlgn="b">
                        <a:lnSpc>
                          <a:spcPct val="150000"/>
                        </a:lnSpc>
                      </a:pPr>
                      <a:r>
                        <a:rPr lang="en-GB" sz="1700" b="0" kern="1200">
                          <a:solidFill>
                            <a:srgbClr val="595959"/>
                          </a:solidFill>
                          <a:latin typeface="+mn-lt"/>
                          <a:ea typeface="+mn-ea"/>
                          <a:cs typeface="+mn-cs"/>
                        </a:rPr>
                        <a:t>25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Scoping an assessment </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063745586"/>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dirty="0">
                          <a:solidFill>
                            <a:srgbClr val="595959"/>
                          </a:solidFill>
                          <a:latin typeface="+mn-lt"/>
                          <a:ea typeface="+mn-ea"/>
                          <a:cs typeface="+mn-cs"/>
                        </a:rPr>
                        <a:t>Materiality  ADV</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394848597"/>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Introduction to monetary valuation for scoping an assessment  ADV</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093258787"/>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chemeClr val="bg1"/>
                    </a:solidFill>
                  </a:tcPr>
                </a:tc>
                <a:tc>
                  <a:txBody>
                    <a:bodyPr/>
                    <a:lstStyle/>
                    <a:p>
                      <a:pPr lvl="0" algn="l">
                        <a:lnSpc>
                          <a:spcPct val="150000"/>
                        </a:lnSpc>
                        <a:buNone/>
                      </a:pPr>
                      <a:r>
                        <a:rPr lang="en-GB" sz="1700" b="0" i="0" u="none" strike="noStrike" kern="1200" noProof="0">
                          <a:solidFill>
                            <a:srgbClr val="595959"/>
                          </a:solidFill>
                          <a:latin typeface="Arial"/>
                        </a:rPr>
                        <a:t>Case study presentation </a:t>
                      </a:r>
                      <a:endParaRPr lang="en-GB" sz="1700" b="0" kern="1200">
                        <a:solidFill>
                          <a:srgbClr val="595959"/>
                        </a:solidFill>
                        <a:latin typeface="+mn-lt"/>
                        <a:ea typeface="+mn-ea"/>
                        <a:cs typeface="+mn-cs"/>
                      </a:endParaRP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644712984"/>
                  </a:ext>
                </a:extLst>
              </a:tr>
              <a:tr h="238320">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dirty="0">
                          <a:solidFill>
                            <a:srgbClr val="595959"/>
                          </a:solidFill>
                          <a:latin typeface="+mn-lt"/>
                          <a:ea typeface="+mn-ea"/>
                          <a:cs typeface="+mn-cs"/>
                        </a:rPr>
                        <a:t>Wrap-up &amp; next steps</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385977210"/>
                  </a:ext>
                </a:extLst>
              </a:tr>
            </a:tbl>
          </a:graphicData>
        </a:graphic>
      </p:graphicFrame>
      <p:sp>
        <p:nvSpPr>
          <p:cNvPr id="6" name="Speech Bubble: Rectangle 5">
            <a:extLst>
              <a:ext uri="{FF2B5EF4-FFF2-40B4-BE49-F238E27FC236}">
                <a16:creationId xmlns:a16="http://schemas.microsoft.com/office/drawing/2014/main" id="{89F5D9B3-FBE6-426A-92C9-804388B65480}"/>
              </a:ext>
            </a:extLst>
          </p:cNvPr>
          <p:cNvSpPr/>
          <p:nvPr/>
        </p:nvSpPr>
        <p:spPr>
          <a:xfrm>
            <a:off x="9856381" y="1142999"/>
            <a:ext cx="2335619" cy="4864395"/>
          </a:xfrm>
          <a:prstGeom prst="wedgeRectCallout">
            <a:avLst>
              <a:gd name="adj1" fmla="val -115601"/>
              <a:gd name="adj2" fmla="val -572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agenda can be modified depending on the time available.  There are different options available for training duration i.e. 1-, 2- &amp; 3- hours. </a:t>
            </a:r>
          </a:p>
          <a:p>
            <a:pPr algn="ctr"/>
            <a:r>
              <a:rPr lang="en-GB" dirty="0"/>
              <a:t>Note: there are more complex case studies &amp; material in the 3-hour module for participants with more of a background in natural capital.</a:t>
            </a:r>
            <a:endParaRPr lang="en-US" dirty="0"/>
          </a:p>
        </p:txBody>
      </p:sp>
      <p:pic>
        <p:nvPicPr>
          <p:cNvPr id="7" name="Graphic 6" descr="Target Audience">
            <a:extLst>
              <a:ext uri="{FF2B5EF4-FFF2-40B4-BE49-F238E27FC236}">
                <a16:creationId xmlns:a16="http://schemas.microsoft.com/office/drawing/2014/main" id="{7AA733BC-2B7F-4A89-9CCE-63A2DA39145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56381" y="158851"/>
            <a:ext cx="914400" cy="914400"/>
          </a:xfrm>
          <a:prstGeom prst="rect">
            <a:avLst/>
          </a:prstGeom>
        </p:spPr>
      </p:pic>
      <p:pic>
        <p:nvPicPr>
          <p:cNvPr id="10" name="Graphic 9" descr="Hourglass Full">
            <a:extLst>
              <a:ext uri="{FF2B5EF4-FFF2-40B4-BE49-F238E27FC236}">
                <a16:creationId xmlns:a16="http://schemas.microsoft.com/office/drawing/2014/main" id="{FD2B5B9C-B111-484B-8DEB-8762F8D5D00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10884" y="265610"/>
            <a:ext cx="664942" cy="664942"/>
          </a:xfrm>
          <a:prstGeom prst="rect">
            <a:avLst/>
          </a:prstGeom>
        </p:spPr>
      </p:pic>
    </p:spTree>
    <p:extLst>
      <p:ext uri="{BB962C8B-B14F-4D97-AF65-F5344CB8AC3E}">
        <p14:creationId xmlns:p14="http://schemas.microsoft.com/office/powerpoint/2010/main" val="779107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a:t>Agenda</a:t>
            </a:r>
          </a:p>
        </p:txBody>
      </p:sp>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p:txBody>
          <a:bodyPr/>
          <a:lstStyle/>
          <a:p>
            <a:fld id="{971CEC84-1649-40CE-BFF6-7286506FEA08}" type="slidenum">
              <a:rPr lang="en-GB" smtClean="0"/>
              <a:pPr/>
              <a:t>31</a:t>
            </a:fld>
            <a:endParaRPr lang="en-GB"/>
          </a:p>
        </p:txBody>
      </p:sp>
      <p:graphicFrame>
        <p:nvGraphicFramePr>
          <p:cNvPr id="12" name="Table 11">
            <a:extLst>
              <a:ext uri="{FF2B5EF4-FFF2-40B4-BE49-F238E27FC236}">
                <a16:creationId xmlns:a16="http://schemas.microsoft.com/office/drawing/2014/main" id="{ED24F389-6E8E-4CA8-B082-567200DA0C77}"/>
              </a:ext>
            </a:extLst>
          </p:cNvPr>
          <p:cNvGraphicFramePr>
            <a:graphicFrameLocks noGrp="1"/>
          </p:cNvGraphicFramePr>
          <p:nvPr/>
        </p:nvGraphicFramePr>
        <p:xfrm>
          <a:off x="906263" y="1248587"/>
          <a:ext cx="10379474" cy="4267142"/>
        </p:xfrm>
        <a:graphic>
          <a:graphicData uri="http://schemas.openxmlformats.org/drawingml/2006/table">
            <a:tbl>
              <a:tblPr/>
              <a:tblGrid>
                <a:gridCol w="1841865">
                  <a:extLst>
                    <a:ext uri="{9D8B030D-6E8A-4147-A177-3AD203B41FA5}">
                      <a16:colId xmlns:a16="http://schemas.microsoft.com/office/drawing/2014/main" val="1152875789"/>
                    </a:ext>
                  </a:extLst>
                </a:gridCol>
                <a:gridCol w="8537609">
                  <a:extLst>
                    <a:ext uri="{9D8B030D-6E8A-4147-A177-3AD203B41FA5}">
                      <a16:colId xmlns:a16="http://schemas.microsoft.com/office/drawing/2014/main" val="903109589"/>
                    </a:ext>
                  </a:extLst>
                </a:gridCol>
              </a:tblGrid>
              <a:tr h="318425">
                <a:tc>
                  <a:txBody>
                    <a:bodyPr/>
                    <a:lstStyle/>
                    <a:p>
                      <a:pPr marL="0" algn="l" defTabSz="914400" rtl="0" eaLnBrk="1" fontAlgn="b" latinLnBrk="0" hangingPunct="1">
                        <a:lnSpc>
                          <a:spcPct val="150000"/>
                        </a:lnSpc>
                      </a:pPr>
                      <a:r>
                        <a:rPr lang="en-GB" sz="1700" b="1" kern="1200">
                          <a:solidFill>
                            <a:schemeClr val="tx1">
                              <a:lumMod val="65000"/>
                              <a:lumOff val="35000"/>
                            </a:schemeClr>
                          </a:solidFill>
                          <a:latin typeface="+mn-lt"/>
                          <a:ea typeface="+mn-ea"/>
                          <a:cs typeface="+mn-cs"/>
                        </a:rPr>
                        <a:t>Time </a:t>
                      </a:r>
                      <a:r>
                        <a:rPr lang="en-GB" sz="1700" b="0" kern="1200">
                          <a:solidFill>
                            <a:schemeClr val="tx1">
                              <a:lumMod val="65000"/>
                              <a:lumOff val="35000"/>
                            </a:schemeClr>
                          </a:solidFill>
                          <a:latin typeface="+mn-lt"/>
                          <a:ea typeface="+mn-ea"/>
                          <a:cs typeface="+mn-cs"/>
                        </a:rPr>
                        <a:t>(XXX)</a:t>
                      </a:r>
                    </a:p>
                  </a:txBody>
                  <a:tcPr marL="6903" marR="6903" marT="6903" marB="0" anchor="b">
                    <a:lnL w="6350" cap="flat" cmpd="sng" algn="ctr">
                      <a:solidFill>
                        <a:srgbClr val="000000"/>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FFFFFF"/>
                    </a:solidFill>
                  </a:tcPr>
                </a:tc>
                <a:tc>
                  <a:txBody>
                    <a:bodyPr/>
                    <a:lstStyle/>
                    <a:p>
                      <a:pPr marL="0" algn="l" defTabSz="914400" rtl="0" eaLnBrk="1" fontAlgn="b" latinLnBrk="0" hangingPunct="1">
                        <a:lnSpc>
                          <a:spcPct val="150000"/>
                        </a:lnSpc>
                      </a:pPr>
                      <a:r>
                        <a:rPr lang="en-GB" sz="1700" b="1" kern="1200">
                          <a:solidFill>
                            <a:schemeClr val="tx1">
                              <a:lumMod val="65000"/>
                              <a:lumOff val="35000"/>
                            </a:schemeClr>
                          </a:solidFill>
                          <a:latin typeface="+mn-lt"/>
                          <a:ea typeface="+mn-ea"/>
                          <a:cs typeface="+mn-cs"/>
                        </a:rPr>
                        <a:t>Session</a:t>
                      </a:r>
                    </a:p>
                  </a:txBody>
                  <a:tcPr marL="6903" marR="6903" marT="6903"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4173372179"/>
                  </a:ext>
                </a:extLst>
              </a:tr>
              <a:tr h="389912">
                <a:tc>
                  <a:txBody>
                    <a:bodyPr/>
                    <a:lstStyle/>
                    <a:p>
                      <a:pPr lvl="0" algn="l">
                        <a:lnSpc>
                          <a:spcPct val="150000"/>
                        </a:lnSpc>
                        <a:buNone/>
                      </a:pPr>
                      <a:r>
                        <a:rPr lang="en-GB" sz="1700" b="0" kern="1200">
                          <a:solidFill>
                            <a:srgbClr val="595959"/>
                          </a:solidFill>
                          <a:latin typeface="+mn-lt"/>
                          <a:ea typeface="+mn-ea"/>
                          <a:cs typeface="+mn-cs"/>
                        </a:rPr>
                        <a:t>10</a:t>
                      </a:r>
                      <a:endParaRPr lang="en-US"/>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tcPr>
                </a:tc>
                <a:tc>
                  <a:txBody>
                    <a:bodyPr/>
                    <a:lstStyle/>
                    <a:p>
                      <a:pPr lvl="0" algn="l" rtl="0">
                        <a:lnSpc>
                          <a:spcPct val="150000"/>
                        </a:lnSpc>
                        <a:buNone/>
                      </a:pPr>
                      <a:r>
                        <a:rPr lang="en-GB" sz="1700" b="0" kern="1200">
                          <a:solidFill>
                            <a:srgbClr val="595959"/>
                          </a:solidFill>
                          <a:latin typeface="+mn-lt"/>
                          <a:ea typeface="+mn-ea"/>
                          <a:cs typeface="+mn-cs"/>
                        </a:rPr>
                        <a:t>Introductions</a:t>
                      </a:r>
                      <a:endParaRPr lang="en-US"/>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tcPr>
                </a:tc>
                <a:extLst>
                  <a:ext uri="{0D108BD9-81ED-4DB2-BD59-A6C34878D82A}">
                    <a16:rowId xmlns:a16="http://schemas.microsoft.com/office/drawing/2014/main" val="3401744223"/>
                  </a:ext>
                </a:extLst>
              </a:tr>
              <a:tr h="389913">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Setting the scene and a brief re-cap on natural capital</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3054649251"/>
                  </a:ext>
                </a:extLst>
              </a:tr>
              <a:tr h="389913">
                <a:tc>
                  <a:txBody>
                    <a:bodyPr/>
                    <a:lstStyle/>
                    <a:p>
                      <a:pPr algn="l" fontAlgn="b">
                        <a:lnSpc>
                          <a:spcPct val="150000"/>
                        </a:lnSpc>
                      </a:pPr>
                      <a:r>
                        <a:rPr lang="en-GB" sz="1700" b="0" kern="1200">
                          <a:solidFill>
                            <a:srgbClr val="595959"/>
                          </a:solidFill>
                          <a:latin typeface="+mn-lt"/>
                          <a:ea typeface="+mn-ea"/>
                          <a:cs typeface="+mn-cs"/>
                        </a:rPr>
                        <a:t>10</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a:solidFill>
                            <a:srgbClr val="595959"/>
                          </a:solidFill>
                          <a:latin typeface="+mn-lt"/>
                          <a:ea typeface="+mn-ea"/>
                          <a:cs typeface="+mn-cs"/>
                        </a:rPr>
                        <a:t>The business case for assessing natural capital &amp; common assessments </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990186820"/>
                  </a:ext>
                </a:extLst>
              </a:tr>
              <a:tr h="389913">
                <a:tc>
                  <a:txBody>
                    <a:bodyPr/>
                    <a:lstStyle/>
                    <a:p>
                      <a:pPr algn="l" fontAlgn="b">
                        <a:lnSpc>
                          <a:spcPct val="150000"/>
                        </a:lnSpc>
                      </a:pPr>
                      <a:r>
                        <a:rPr lang="en-GB" sz="1700" b="0" kern="1200">
                          <a:solidFill>
                            <a:srgbClr val="595959"/>
                          </a:solidFill>
                          <a:latin typeface="+mn-lt"/>
                          <a:ea typeface="+mn-ea"/>
                          <a:cs typeface="+mn-cs"/>
                        </a:rPr>
                        <a:t>40</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Identifying your natural capital impacts &amp; dependencies </a:t>
                      </a:r>
                      <a:endParaRPr lang="en-GB" sz="1700" b="0" strike="noStrike" kern="1200">
                        <a:solidFill>
                          <a:srgbClr val="595959"/>
                        </a:solidFill>
                        <a:latin typeface="+mn-lt"/>
                        <a:ea typeface="+mn-ea"/>
                        <a:cs typeface="+mn-cs"/>
                      </a:endParaRP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115728591"/>
                  </a:ext>
                </a:extLst>
              </a:tr>
              <a:tr h="389913">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i="1" strike="noStrike" kern="1200">
                          <a:solidFill>
                            <a:srgbClr val="595959"/>
                          </a:solidFill>
                          <a:latin typeface="+mn-lt"/>
                          <a:ea typeface="+mn-ea"/>
                          <a:cs typeface="+mn-cs"/>
                        </a:rPr>
                        <a:t>Coffee Break</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52214420"/>
                  </a:ext>
                </a:extLst>
              </a:tr>
              <a:tr h="389913">
                <a:tc>
                  <a:txBody>
                    <a:bodyPr/>
                    <a:lstStyle/>
                    <a:p>
                      <a:pPr algn="l" fontAlgn="b">
                        <a:lnSpc>
                          <a:spcPct val="150000"/>
                        </a:lnSpc>
                      </a:pPr>
                      <a:r>
                        <a:rPr lang="en-GB" sz="1700" b="0" kern="1200">
                          <a:solidFill>
                            <a:srgbClr val="595959"/>
                          </a:solidFill>
                          <a:latin typeface="+mn-lt"/>
                          <a:ea typeface="+mn-ea"/>
                          <a:cs typeface="+mn-cs"/>
                        </a:rPr>
                        <a:t>25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Scoping an assessment </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063745586"/>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a:solidFill>
                            <a:srgbClr val="595959"/>
                          </a:solidFill>
                          <a:latin typeface="+mn-lt"/>
                          <a:ea typeface="+mn-ea"/>
                          <a:cs typeface="+mn-cs"/>
                        </a:rPr>
                        <a:t>Materiality  ADV</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394848597"/>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Introduction to monetary valuation for scoping an assessment  ADV</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093258787"/>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chemeClr val="bg1"/>
                    </a:solidFill>
                  </a:tcPr>
                </a:tc>
                <a:tc>
                  <a:txBody>
                    <a:bodyPr/>
                    <a:lstStyle/>
                    <a:p>
                      <a:pPr lvl="0" algn="l">
                        <a:lnSpc>
                          <a:spcPct val="150000"/>
                        </a:lnSpc>
                        <a:buNone/>
                      </a:pPr>
                      <a:r>
                        <a:rPr lang="en-GB" sz="1700" b="0" i="0" u="none" strike="noStrike" kern="1200" noProof="0">
                          <a:solidFill>
                            <a:srgbClr val="595959"/>
                          </a:solidFill>
                          <a:latin typeface="Arial"/>
                        </a:rPr>
                        <a:t>Case study presentation </a:t>
                      </a:r>
                      <a:endParaRPr lang="en-GB" sz="1700" b="0" kern="1200">
                        <a:solidFill>
                          <a:srgbClr val="595959"/>
                        </a:solidFill>
                        <a:latin typeface="+mn-lt"/>
                        <a:ea typeface="+mn-ea"/>
                        <a:cs typeface="+mn-cs"/>
                      </a:endParaRP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644712984"/>
                  </a:ext>
                </a:extLst>
              </a:tr>
              <a:tr h="238320">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Wrap-up &amp; next steps</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385977210"/>
                  </a:ext>
                </a:extLst>
              </a:tr>
            </a:tbl>
          </a:graphicData>
        </a:graphic>
      </p:graphicFrame>
      <p:sp>
        <p:nvSpPr>
          <p:cNvPr id="6" name="Speech Bubble: Rectangle 5">
            <a:extLst>
              <a:ext uri="{FF2B5EF4-FFF2-40B4-BE49-F238E27FC236}">
                <a16:creationId xmlns:a16="http://schemas.microsoft.com/office/drawing/2014/main" id="{89F5D9B3-FBE6-426A-92C9-804388B65480}"/>
              </a:ext>
            </a:extLst>
          </p:cNvPr>
          <p:cNvSpPr/>
          <p:nvPr/>
        </p:nvSpPr>
        <p:spPr>
          <a:xfrm>
            <a:off x="9856381" y="1142999"/>
            <a:ext cx="2335619" cy="4864395"/>
          </a:xfrm>
          <a:prstGeom prst="wedgeRectCallout">
            <a:avLst>
              <a:gd name="adj1" fmla="val -115601"/>
              <a:gd name="adj2" fmla="val -572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agenda can be modified depending on the time available.  There are different options available for training duration i.e. 1-, 2- &amp; 3- hours. </a:t>
            </a:r>
          </a:p>
          <a:p>
            <a:pPr algn="ctr"/>
            <a:r>
              <a:rPr lang="en-GB"/>
              <a:t>Note: there are more complex case studies &amp; material in the 3-hour module for participants with more of a background in natural capital.</a:t>
            </a:r>
            <a:endParaRPr lang="en-US"/>
          </a:p>
        </p:txBody>
      </p:sp>
      <p:pic>
        <p:nvPicPr>
          <p:cNvPr id="7" name="Graphic 6" descr="Target Audience">
            <a:extLst>
              <a:ext uri="{FF2B5EF4-FFF2-40B4-BE49-F238E27FC236}">
                <a16:creationId xmlns:a16="http://schemas.microsoft.com/office/drawing/2014/main" id="{7AA733BC-2B7F-4A89-9CCE-63A2DA39145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56381" y="158851"/>
            <a:ext cx="914400" cy="914400"/>
          </a:xfrm>
          <a:prstGeom prst="rect">
            <a:avLst/>
          </a:prstGeom>
        </p:spPr>
      </p:pic>
      <p:pic>
        <p:nvPicPr>
          <p:cNvPr id="10" name="Graphic 9" descr="Hourglass Full">
            <a:extLst>
              <a:ext uri="{FF2B5EF4-FFF2-40B4-BE49-F238E27FC236}">
                <a16:creationId xmlns:a16="http://schemas.microsoft.com/office/drawing/2014/main" id="{FD2B5B9C-B111-484B-8DEB-8762F8D5D00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10884" y="265610"/>
            <a:ext cx="664942" cy="664942"/>
          </a:xfrm>
          <a:prstGeom prst="rect">
            <a:avLst/>
          </a:prstGeom>
        </p:spPr>
      </p:pic>
      <p:pic>
        <p:nvPicPr>
          <p:cNvPr id="4" name="Graphic 3" descr="Compass">
            <a:extLst>
              <a:ext uri="{FF2B5EF4-FFF2-40B4-BE49-F238E27FC236}">
                <a16:creationId xmlns:a16="http://schemas.microsoft.com/office/drawing/2014/main" id="{F29A8631-E998-444D-92B5-5DE81E9EDB3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867906" y="120085"/>
            <a:ext cx="914400" cy="914400"/>
          </a:xfrm>
          <a:prstGeom prst="rect">
            <a:avLst/>
          </a:prstGeom>
        </p:spPr>
      </p:pic>
      <p:sp>
        <p:nvSpPr>
          <p:cNvPr id="5" name="Speech Bubble: Rectangle 8">
            <a:extLst>
              <a:ext uri="{FF2B5EF4-FFF2-40B4-BE49-F238E27FC236}">
                <a16:creationId xmlns:a16="http://schemas.microsoft.com/office/drawing/2014/main" id="{CF903354-0B11-4E11-946F-4E6FF44A9E8C}"/>
              </a:ext>
            </a:extLst>
          </p:cNvPr>
          <p:cNvSpPr/>
          <p:nvPr/>
        </p:nvSpPr>
        <p:spPr>
          <a:xfrm rot="10800000" flipV="1">
            <a:off x="6091143" y="121158"/>
            <a:ext cx="2503772" cy="1303971"/>
          </a:xfrm>
          <a:prstGeom prst="wedgeRectCallout">
            <a:avLst>
              <a:gd name="adj1" fmla="val 69028"/>
              <a:gd name="adj2" fmla="val 93364"/>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Tips on modifying the agenda can be found in the implementation guide</a:t>
            </a:r>
            <a:endParaRPr lang="en-US" dirty="0"/>
          </a:p>
        </p:txBody>
      </p:sp>
    </p:spTree>
    <p:extLst>
      <p:ext uri="{BB962C8B-B14F-4D97-AF65-F5344CB8AC3E}">
        <p14:creationId xmlns:p14="http://schemas.microsoft.com/office/powerpoint/2010/main" val="18765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fontScale="90000"/>
          </a:bodyPr>
          <a:lstStyle/>
          <a:p>
            <a:pPr algn="l"/>
            <a:r>
              <a:rPr lang="en-GB" sz="4000" b="1">
                <a:solidFill>
                  <a:srgbClr val="23BAED"/>
                </a:solidFill>
              </a:rPr>
              <a:t>Setting the scene </a:t>
            </a:r>
            <a:br>
              <a:rPr lang="en-GB" sz="4000" b="1">
                <a:solidFill>
                  <a:srgbClr val="23BAED"/>
                </a:solidFill>
              </a:rPr>
            </a:br>
            <a:r>
              <a:rPr lang="en-GB" sz="4000" b="1">
                <a:solidFill>
                  <a:srgbClr val="23BAED"/>
                </a:solidFill>
              </a:rPr>
              <a:t>and a brief re-cap on natural capital</a:t>
            </a:r>
            <a:endParaRPr lang="en-GB" sz="4000"/>
          </a:p>
        </p:txBody>
      </p:sp>
      <p:sp>
        <p:nvSpPr>
          <p:cNvPr id="3" name="Slide Number Placeholder 2">
            <a:extLst>
              <a:ext uri="{FF2B5EF4-FFF2-40B4-BE49-F238E27FC236}">
                <a16:creationId xmlns:a16="http://schemas.microsoft.com/office/drawing/2014/main" id="{128E9EEE-6764-C441-9325-5370A96010E5}"/>
              </a:ext>
            </a:extLst>
          </p:cNvPr>
          <p:cNvSpPr>
            <a:spLocks noGrp="1"/>
          </p:cNvSpPr>
          <p:nvPr>
            <p:ph type="sldNum" sz="quarter" idx="4294967295"/>
          </p:nvPr>
        </p:nvSpPr>
        <p:spPr>
          <a:xfrm>
            <a:off x="9448800" y="6356350"/>
            <a:ext cx="2743200" cy="365125"/>
          </a:xfrm>
          <a:prstGeom prst="rect">
            <a:avLst/>
          </a:prstGeom>
        </p:spPr>
        <p:txBody>
          <a:bodyPr/>
          <a:lstStyle/>
          <a:p>
            <a:fld id="{971CEC84-1649-40CE-BFF6-7286506FEA08}" type="slidenum">
              <a:rPr lang="en-GB" smtClean="0"/>
              <a:pPr/>
              <a:t>32</a:t>
            </a:fld>
            <a:endParaRPr lang="en-GB"/>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6" name="Speech Bubble: Rectangle 5">
            <a:extLst>
              <a:ext uri="{FF2B5EF4-FFF2-40B4-BE49-F238E27FC236}">
                <a16:creationId xmlns:a16="http://schemas.microsoft.com/office/drawing/2014/main" id="{83208E24-A402-4716-8AB8-149338D2E765}"/>
              </a:ext>
            </a:extLst>
          </p:cNvPr>
          <p:cNvSpPr/>
          <p:nvPr/>
        </p:nvSpPr>
        <p:spPr>
          <a:xfrm>
            <a:off x="364608" y="5343200"/>
            <a:ext cx="5477983" cy="914400"/>
          </a:xfrm>
          <a:prstGeom prst="wedgeRectCallout">
            <a:avLst>
              <a:gd name="adj1" fmla="val -32901"/>
              <a:gd name="adj2" fmla="val -105523"/>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Session overview: This session re-caps on relevant definitions and provides the context for the training</a:t>
            </a:r>
            <a:endParaRPr lang="en-US" dirty="0"/>
          </a:p>
        </p:txBody>
      </p:sp>
    </p:spTree>
    <p:extLst>
      <p:ext uri="{BB962C8B-B14F-4D97-AF65-F5344CB8AC3E}">
        <p14:creationId xmlns:p14="http://schemas.microsoft.com/office/powerpoint/2010/main" val="384630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dirty="0"/>
              <a:t>Keeping up momentum during the COVID-19 crisis</a:t>
            </a: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4" y="1382296"/>
            <a:ext cx="9944928" cy="4351339"/>
          </a:xfrm>
        </p:spPr>
        <p:txBody>
          <a:bodyPr vert="horz" lIns="91440" tIns="45720" rIns="91440" bIns="45720" rtlCol="0" anchor="t">
            <a:noAutofit/>
          </a:bodyPr>
          <a:lstStyle/>
          <a:p>
            <a:pPr marL="227965" indent="-227965"/>
            <a:r>
              <a:rPr lang="en-GB" sz="2200" dirty="0">
                <a:solidFill>
                  <a:srgbClr val="595959"/>
                </a:solidFill>
              </a:rPr>
              <a:t>Institutions urging a</a:t>
            </a:r>
            <a:r>
              <a:rPr lang="en-GB" sz="2200" dirty="0">
                <a:solidFill>
                  <a:srgbClr val="23BAED"/>
                </a:solidFill>
              </a:rPr>
              <a:t> green recovery from covid-19</a:t>
            </a:r>
            <a:endParaRPr lang="en-US" sz="2200" dirty="0">
              <a:cs typeface="Arial"/>
            </a:endParaRPr>
          </a:p>
          <a:p>
            <a:pPr marL="227965" indent="-227965"/>
            <a:r>
              <a:rPr lang="en-GB" sz="2200" dirty="0">
                <a:solidFill>
                  <a:srgbClr val="595959"/>
                </a:solidFill>
                <a:cs typeface="Arial"/>
              </a:rPr>
              <a:t>Christine Lagarde, President of ECB:</a:t>
            </a:r>
            <a:r>
              <a:rPr lang="en-GB" sz="2200" dirty="0">
                <a:solidFill>
                  <a:srgbClr val="23BAED"/>
                </a:solidFill>
                <a:cs typeface="Arial"/>
              </a:rPr>
              <a:t> "transition towards a greener economy is a crucial part of economic recovery”</a:t>
            </a:r>
          </a:p>
          <a:p>
            <a:pPr marL="227965" indent="-227965"/>
            <a:r>
              <a:rPr lang="en-GB" sz="2200" dirty="0"/>
              <a:t>Biden-Harris Transition Plan, USA “At this moment of profound crisis, we have the </a:t>
            </a:r>
            <a:r>
              <a:rPr lang="en-GB" sz="2200" dirty="0">
                <a:solidFill>
                  <a:srgbClr val="23BAED"/>
                </a:solidFill>
              </a:rPr>
              <a:t>opportunity to build a more resilient, sustainable economy </a:t>
            </a:r>
            <a:r>
              <a:rPr lang="en-GB" sz="2200" dirty="0"/>
              <a:t>—one that will put the United States on an irreversible path to achieve </a:t>
            </a:r>
            <a:r>
              <a:rPr lang="en-GB" sz="2200" dirty="0">
                <a:solidFill>
                  <a:srgbClr val="23BAED"/>
                </a:solidFill>
              </a:rPr>
              <a:t>net-zero emissions, economy-wide, by no later than 2050</a:t>
            </a:r>
            <a:r>
              <a:rPr lang="en-GB" sz="2200" dirty="0"/>
              <a:t>.”</a:t>
            </a:r>
            <a:endParaRPr lang="en-GB" sz="2200" dirty="0">
              <a:solidFill>
                <a:srgbClr val="23BAED"/>
              </a:solidFill>
              <a:cs typeface="Arial"/>
            </a:endParaRPr>
          </a:p>
          <a:p>
            <a:pPr marL="227965" indent="-227965"/>
            <a:r>
              <a:rPr lang="en-GB" sz="2200" dirty="0">
                <a:solidFill>
                  <a:srgbClr val="23BAED"/>
                </a:solidFill>
              </a:rPr>
              <a:t>"Business as usual" is vulnerable </a:t>
            </a:r>
            <a:r>
              <a:rPr lang="en-GB" sz="2200" dirty="0"/>
              <a:t>to a range of outside influences, not just market forces</a:t>
            </a:r>
            <a:endParaRPr lang="en-GB" sz="2200" dirty="0">
              <a:solidFill>
                <a:srgbClr val="23BAED"/>
              </a:solidFill>
              <a:cs typeface="Arial"/>
            </a:endParaRPr>
          </a:p>
          <a:p>
            <a:pPr marL="227965" indent="-227965"/>
            <a:r>
              <a:rPr lang="en-GB" sz="2200" dirty="0"/>
              <a:t>The need for business to take into consideration </a:t>
            </a:r>
            <a:r>
              <a:rPr lang="en-GB" sz="2200" dirty="0">
                <a:solidFill>
                  <a:srgbClr val="23BAED"/>
                </a:solidFill>
              </a:rPr>
              <a:t>all capitals</a:t>
            </a:r>
            <a:endParaRPr lang="en-GB" sz="2200" dirty="0">
              <a:solidFill>
                <a:srgbClr val="23BAED"/>
              </a:solidFill>
              <a:cs typeface="Arial"/>
            </a:endParaRPr>
          </a:p>
          <a:p>
            <a:pPr marL="227965" indent="-227965"/>
            <a:r>
              <a:rPr lang="en-GB" sz="2200" dirty="0"/>
              <a:t>The crisis shows why understanding </a:t>
            </a:r>
            <a:r>
              <a:rPr lang="en-GB" sz="2200" dirty="0">
                <a:solidFill>
                  <a:srgbClr val="23BAED"/>
                </a:solidFill>
              </a:rPr>
              <a:t>stakeholder values </a:t>
            </a:r>
            <a:r>
              <a:rPr lang="en-GB" sz="2200" dirty="0"/>
              <a:t>is important for decision making</a:t>
            </a:r>
            <a:endParaRPr lang="en-GB" sz="2200" dirty="0">
              <a:cs typeface="Arial"/>
            </a:endParaRPr>
          </a:p>
        </p:txBody>
      </p:sp>
      <p:sp>
        <p:nvSpPr>
          <p:cNvPr id="4" name="Slide Number Placeholder 3">
            <a:extLst>
              <a:ext uri="{FF2B5EF4-FFF2-40B4-BE49-F238E27FC236}">
                <a16:creationId xmlns:a16="http://schemas.microsoft.com/office/drawing/2014/main" id="{CA96A6C8-EF98-1542-B4C2-C30BF8C3E34D}"/>
              </a:ext>
            </a:extLst>
          </p:cNvPr>
          <p:cNvSpPr>
            <a:spLocks noGrp="1"/>
          </p:cNvSpPr>
          <p:nvPr>
            <p:ph type="sldNum" sz="quarter" idx="12"/>
          </p:nvPr>
        </p:nvSpPr>
        <p:spPr/>
        <p:txBody>
          <a:bodyPr/>
          <a:lstStyle/>
          <a:p>
            <a:fld id="{971CEC84-1649-40CE-BFF6-7286506FEA08}" type="slidenum">
              <a:rPr lang="en-GB" smtClean="0"/>
              <a:pPr/>
              <a:t>33</a:t>
            </a:fld>
            <a:endParaRPr lang="en-GB"/>
          </a:p>
        </p:txBody>
      </p:sp>
      <p:sp>
        <p:nvSpPr>
          <p:cNvPr id="10" name="Speech Bubble: Rectangle 21">
            <a:extLst>
              <a:ext uri="{FF2B5EF4-FFF2-40B4-BE49-F238E27FC236}">
                <a16:creationId xmlns:a16="http://schemas.microsoft.com/office/drawing/2014/main" id="{1306D684-FBAB-544D-BC3D-F9560392CEE8}"/>
              </a:ext>
            </a:extLst>
          </p:cNvPr>
          <p:cNvSpPr/>
          <p:nvPr/>
        </p:nvSpPr>
        <p:spPr>
          <a:xfrm>
            <a:off x="10259122" y="3557966"/>
            <a:ext cx="1618681" cy="2125501"/>
          </a:xfrm>
          <a:prstGeom prst="wedgeRectCallout">
            <a:avLst>
              <a:gd name="adj1" fmla="val -56420"/>
              <a:gd name="adj2" fmla="val -97579"/>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Presenter can add further example quotes which are sector or region specific </a:t>
            </a:r>
            <a:endParaRPr lang="en-US" dirty="0"/>
          </a:p>
        </p:txBody>
      </p:sp>
      <p:pic>
        <p:nvPicPr>
          <p:cNvPr id="9" name="Graphic 8" descr="Treasure Map">
            <a:extLst>
              <a:ext uri="{FF2B5EF4-FFF2-40B4-BE49-F238E27FC236}">
                <a16:creationId xmlns:a16="http://schemas.microsoft.com/office/drawing/2014/main" id="{7A8B50AE-0E7F-495B-A6C1-A976DD7EA4E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63403" y="89102"/>
            <a:ext cx="914400" cy="914400"/>
          </a:xfrm>
          <a:prstGeom prst="rect">
            <a:avLst/>
          </a:prstGeom>
        </p:spPr>
      </p:pic>
    </p:spTree>
    <p:extLst>
      <p:ext uri="{BB962C8B-B14F-4D97-AF65-F5344CB8AC3E}">
        <p14:creationId xmlns:p14="http://schemas.microsoft.com/office/powerpoint/2010/main" val="409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A4C7-9685-4A91-85FB-030D46CACF13}"/>
              </a:ext>
            </a:extLst>
          </p:cNvPr>
          <p:cNvSpPr>
            <a:spLocks noGrp="1"/>
          </p:cNvSpPr>
          <p:nvPr>
            <p:ph type="title"/>
          </p:nvPr>
        </p:nvSpPr>
        <p:spPr/>
        <p:txBody>
          <a:bodyPr>
            <a:normAutofit/>
          </a:bodyPr>
          <a:lstStyle/>
          <a:p>
            <a:r>
              <a:rPr lang="en-GB" dirty="0"/>
              <a:t>Recent developments in the sustainability sector </a:t>
            </a:r>
            <a:endParaRPr lang="en-US" dirty="0"/>
          </a:p>
        </p:txBody>
      </p:sp>
      <p:sp>
        <p:nvSpPr>
          <p:cNvPr id="3" name="Content Placeholder 2">
            <a:extLst>
              <a:ext uri="{FF2B5EF4-FFF2-40B4-BE49-F238E27FC236}">
                <a16:creationId xmlns:a16="http://schemas.microsoft.com/office/drawing/2014/main" id="{DEB3F95C-B26E-41ED-8BC1-A2D02A7CC8A9}"/>
              </a:ext>
            </a:extLst>
          </p:cNvPr>
          <p:cNvSpPr>
            <a:spLocks noGrp="1"/>
          </p:cNvSpPr>
          <p:nvPr>
            <p:ph idx="1"/>
          </p:nvPr>
        </p:nvSpPr>
        <p:spPr>
          <a:xfrm>
            <a:off x="346939" y="1173120"/>
            <a:ext cx="11845061" cy="4351338"/>
          </a:xfrm>
        </p:spPr>
        <p:txBody>
          <a:bodyPr vert="horz" lIns="91440" tIns="45720" rIns="91440" bIns="45720" rtlCol="0" anchor="t">
            <a:normAutofit fontScale="25000" lnSpcReduction="20000"/>
          </a:bodyPr>
          <a:lstStyle/>
          <a:p>
            <a:pPr>
              <a:lnSpc>
                <a:spcPct val="120000"/>
              </a:lnSpc>
            </a:pPr>
            <a:r>
              <a:rPr lang="en-GB" sz="6400" dirty="0">
                <a:hlinkClick r:id="rId2"/>
              </a:rPr>
              <a:t>TNFD</a:t>
            </a:r>
            <a:r>
              <a:rPr lang="en-GB" sz="6400" dirty="0"/>
              <a:t> – banks, companies &amp; governments have set up a Task Force on Nature-related Financial Disclosures (to launch 2021)</a:t>
            </a:r>
          </a:p>
          <a:p>
            <a:pPr>
              <a:lnSpc>
                <a:spcPct val="120000"/>
              </a:lnSpc>
            </a:pPr>
            <a:r>
              <a:rPr lang="en-GB" sz="6400" dirty="0">
                <a:hlinkClick r:id="rId3"/>
              </a:rPr>
              <a:t>Water guidance CDSB </a:t>
            </a:r>
            <a:r>
              <a:rPr lang="en-GB" sz="6400" dirty="0"/>
              <a:t>– framework for water-related disclosures supported by the LIFE programme/EU (to launch 2021)</a:t>
            </a:r>
            <a:endParaRPr lang="en-GB" sz="6400" dirty="0">
              <a:cs typeface="Arial"/>
            </a:endParaRPr>
          </a:p>
          <a:p>
            <a:pPr>
              <a:lnSpc>
                <a:spcPct val="120000"/>
              </a:lnSpc>
            </a:pPr>
            <a:r>
              <a:rPr lang="en-GB" sz="6400" dirty="0">
                <a:hlinkClick r:id="rId4"/>
              </a:rPr>
              <a:t>Science Base Targets </a:t>
            </a:r>
            <a:r>
              <a:rPr lang="en-GB" sz="6400" dirty="0"/>
              <a:t>– targets to reduce GHG that are in line with science to meet the goals of the Paris Agreement (2020)</a:t>
            </a:r>
          </a:p>
          <a:p>
            <a:pPr>
              <a:lnSpc>
                <a:spcPct val="120000"/>
              </a:lnSpc>
            </a:pPr>
            <a:r>
              <a:rPr lang="en-GB" sz="6400" dirty="0">
                <a:hlinkClick r:id="rId5"/>
              </a:rPr>
              <a:t>Merger of organisations </a:t>
            </a:r>
            <a:r>
              <a:rPr lang="en-GB" sz="6400" dirty="0"/>
              <a:t>– CDP, CDSB, GRI, SASB and IIRC have co-published a framework for comprehensive reporting (2020)</a:t>
            </a:r>
            <a:endParaRPr lang="en-GB" sz="6400" dirty="0">
              <a:cs typeface="Arial"/>
            </a:endParaRPr>
          </a:p>
          <a:p>
            <a:pPr>
              <a:lnSpc>
                <a:spcPct val="120000"/>
              </a:lnSpc>
            </a:pPr>
            <a:r>
              <a:rPr lang="en-GB" sz="6400" dirty="0">
                <a:hlinkClick r:id="rId6"/>
              </a:rPr>
              <a:t>Integrated capitals </a:t>
            </a:r>
            <a:r>
              <a:rPr lang="en-GB" sz="6400" dirty="0"/>
              <a:t>– standardized natural capital accounting principles for businesses from the NCP and SHCP (2020)</a:t>
            </a:r>
            <a:endParaRPr lang="en-GB" sz="6400" dirty="0">
              <a:cs typeface="Arial"/>
            </a:endParaRPr>
          </a:p>
          <a:p>
            <a:pPr>
              <a:lnSpc>
                <a:spcPct val="120000"/>
              </a:lnSpc>
            </a:pPr>
            <a:r>
              <a:rPr lang="en-US" sz="6400" u="sng" dirty="0">
                <a:hlinkClick r:id="rId7"/>
              </a:rPr>
              <a:t>IUCN’s Global Standard for Nature-based Solutions</a:t>
            </a:r>
            <a:r>
              <a:rPr lang="en-US" sz="6400" dirty="0"/>
              <a:t> which provides clear parameters for defining </a:t>
            </a:r>
            <a:r>
              <a:rPr lang="en-US" sz="6400" dirty="0" err="1"/>
              <a:t>NbS</a:t>
            </a:r>
            <a:r>
              <a:rPr lang="en-US" sz="6400" dirty="0"/>
              <a:t> and a common framework to help benchmark progress</a:t>
            </a:r>
          </a:p>
          <a:p>
            <a:pPr>
              <a:lnSpc>
                <a:spcPct val="120000"/>
              </a:lnSpc>
            </a:pPr>
            <a:r>
              <a:rPr lang="en-US" sz="6400" u="sng" dirty="0">
                <a:hlinkClick r:id="rId8"/>
              </a:rPr>
              <a:t>TEEBAgriFood operational guidelines</a:t>
            </a:r>
            <a:r>
              <a:rPr lang="en-US" sz="6400" dirty="0"/>
              <a:t> for business which helps the food &amp; beverage industry better understand their specific impact &amp; dependencies not just on natural capital, but also social &amp; human capital</a:t>
            </a:r>
          </a:p>
          <a:p>
            <a:pPr>
              <a:lnSpc>
                <a:spcPct val="120000"/>
              </a:lnSpc>
            </a:pPr>
            <a:r>
              <a:rPr lang="en-US" sz="6400" dirty="0"/>
              <a:t>More specific to biodiversity </a:t>
            </a:r>
            <a:r>
              <a:rPr lang="en-US" sz="6400" u="sng" dirty="0">
                <a:hlinkClick r:id="rId9"/>
              </a:rPr>
              <a:t>is IUCN’s biodiversity guidelines for planning and monitoring corporate biodiversity performance</a:t>
            </a:r>
            <a:r>
              <a:rPr lang="en-US" sz="6400" dirty="0"/>
              <a:t> (incl. key biodiversity indicators)</a:t>
            </a:r>
          </a:p>
          <a:p>
            <a:pPr>
              <a:lnSpc>
                <a:spcPct val="120000"/>
              </a:lnSpc>
            </a:pPr>
            <a:r>
              <a:rPr lang="en-US" sz="6400" dirty="0"/>
              <a:t>The </a:t>
            </a:r>
            <a:r>
              <a:rPr lang="en-US" sz="6400" u="sng" dirty="0">
                <a:hlinkClick r:id="rId10"/>
              </a:rPr>
              <a:t>CBD post-2020 Global Biodiversity Framework</a:t>
            </a:r>
            <a:r>
              <a:rPr lang="en-US" sz="6400" dirty="0"/>
              <a:t> – FYI Business for nature put together a helpful </a:t>
            </a:r>
            <a:r>
              <a:rPr lang="en-US" sz="6400" u="sng" dirty="0">
                <a:hlinkClick r:id="rId11"/>
              </a:rPr>
              <a:t>guide</a:t>
            </a:r>
            <a:r>
              <a:rPr lang="en-US" sz="6400" dirty="0"/>
              <a:t> for businesses to help understand what is important for them</a:t>
            </a:r>
          </a:p>
          <a:p>
            <a:pPr>
              <a:lnSpc>
                <a:spcPct val="120000"/>
              </a:lnSpc>
            </a:pPr>
            <a:r>
              <a:rPr lang="en-US" sz="6400" dirty="0">
                <a:hlinkClick r:id="rId12"/>
              </a:rPr>
              <a:t>BSI 8632 Natural capital accounting for organisations </a:t>
            </a:r>
            <a:r>
              <a:rPr lang="en-US" sz="6400" dirty="0"/>
              <a:t>– public consultation has been launched and is open until 4/02/2021</a:t>
            </a:r>
          </a:p>
          <a:p>
            <a:endParaRPr lang="en-US" dirty="0"/>
          </a:p>
        </p:txBody>
      </p:sp>
      <p:sp>
        <p:nvSpPr>
          <p:cNvPr id="4" name="Slide Number Placeholder 3">
            <a:extLst>
              <a:ext uri="{FF2B5EF4-FFF2-40B4-BE49-F238E27FC236}">
                <a16:creationId xmlns:a16="http://schemas.microsoft.com/office/drawing/2014/main" id="{F0BF274D-3DB8-4833-BA32-EBE111D33AE5}"/>
              </a:ext>
            </a:extLst>
          </p:cNvPr>
          <p:cNvSpPr>
            <a:spLocks noGrp="1"/>
          </p:cNvSpPr>
          <p:nvPr>
            <p:ph type="sldNum" sz="quarter" idx="12"/>
          </p:nvPr>
        </p:nvSpPr>
        <p:spPr/>
        <p:txBody>
          <a:bodyPr/>
          <a:lstStyle/>
          <a:p>
            <a:fld id="{971CEC84-1649-40CE-BFF6-7286506FEA08}" type="slidenum">
              <a:rPr lang="en-GB" smtClean="0"/>
              <a:pPr/>
              <a:t>34</a:t>
            </a:fld>
            <a:endParaRPr lang="en-GB"/>
          </a:p>
        </p:txBody>
      </p:sp>
    </p:spTree>
    <p:extLst>
      <p:ext uri="{BB962C8B-B14F-4D97-AF65-F5344CB8AC3E}">
        <p14:creationId xmlns:p14="http://schemas.microsoft.com/office/powerpoint/2010/main" val="197240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a:t>Keeping up momentum during the COVID-19 crisis</a:t>
            </a:r>
            <a:endParaRPr lang="en-GB">
              <a:highlight>
                <a:srgbClr val="FFFF00"/>
              </a:highlight>
            </a:endParaRP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7" y="1332128"/>
            <a:ext cx="8945308" cy="4351339"/>
          </a:xfrm>
        </p:spPr>
        <p:txBody>
          <a:bodyPr vert="horz" lIns="91440" tIns="45720" rIns="91440" bIns="45720" rtlCol="0" anchor="t">
            <a:noAutofit/>
          </a:bodyPr>
          <a:lstStyle/>
          <a:p>
            <a:pPr marL="227965" indent="-227965"/>
            <a:r>
              <a:rPr lang="en-GB" sz="2800" dirty="0">
                <a:solidFill>
                  <a:srgbClr val="595959"/>
                </a:solidFill>
              </a:rPr>
              <a:t>Institutions urging a</a:t>
            </a:r>
            <a:r>
              <a:rPr lang="en-GB" sz="2800" dirty="0">
                <a:solidFill>
                  <a:srgbClr val="23BAED"/>
                </a:solidFill>
              </a:rPr>
              <a:t> green recovery from covid-19</a:t>
            </a:r>
            <a:endParaRPr lang="en-US" sz="2800" dirty="0">
              <a:cs typeface="Arial"/>
            </a:endParaRPr>
          </a:p>
          <a:p>
            <a:pPr marL="227965" indent="-227965"/>
            <a:r>
              <a:rPr lang="en-GB" sz="2800" dirty="0">
                <a:solidFill>
                  <a:srgbClr val="595959"/>
                </a:solidFill>
                <a:cs typeface="Arial"/>
              </a:rPr>
              <a:t>Christine Lagarde, President of ECB:</a:t>
            </a:r>
            <a:r>
              <a:rPr lang="en-GB" sz="2800" dirty="0">
                <a:solidFill>
                  <a:srgbClr val="23BAED"/>
                </a:solidFill>
                <a:cs typeface="Arial"/>
              </a:rPr>
              <a:t> "transition towards a greener economy is a crucial part of economic recovery"</a:t>
            </a:r>
          </a:p>
          <a:p>
            <a:pPr marL="227965" indent="-227965"/>
            <a:r>
              <a:rPr lang="en-GB" sz="2800" dirty="0">
                <a:solidFill>
                  <a:srgbClr val="23BAED"/>
                </a:solidFill>
              </a:rPr>
              <a:t>"Business as usual" is vulnerable </a:t>
            </a:r>
            <a:r>
              <a:rPr lang="en-GB" sz="2800" dirty="0"/>
              <a:t>to a range of outside influences, not just market forces</a:t>
            </a:r>
            <a:endParaRPr lang="en-GB" sz="2800" dirty="0">
              <a:solidFill>
                <a:srgbClr val="23BAED"/>
              </a:solidFill>
              <a:cs typeface="Arial"/>
            </a:endParaRPr>
          </a:p>
          <a:p>
            <a:pPr marL="227965" indent="-227965"/>
            <a:r>
              <a:rPr lang="en-GB" sz="2800" dirty="0"/>
              <a:t>The need for business to take into consideration </a:t>
            </a:r>
            <a:r>
              <a:rPr lang="en-GB" sz="2800" dirty="0">
                <a:solidFill>
                  <a:srgbClr val="23BAED"/>
                </a:solidFill>
              </a:rPr>
              <a:t>all capitals</a:t>
            </a:r>
            <a:endParaRPr lang="en-GB" sz="2800" dirty="0">
              <a:solidFill>
                <a:srgbClr val="23BAED"/>
              </a:solidFill>
              <a:cs typeface="Arial"/>
            </a:endParaRPr>
          </a:p>
          <a:p>
            <a:pPr marL="227965" indent="-227965"/>
            <a:r>
              <a:rPr lang="en-GB" sz="2800" dirty="0"/>
              <a:t>The crisis shows why understanding </a:t>
            </a:r>
            <a:r>
              <a:rPr lang="en-GB" sz="2800" dirty="0">
                <a:solidFill>
                  <a:srgbClr val="23BAED"/>
                </a:solidFill>
              </a:rPr>
              <a:t>stakeholder values </a:t>
            </a:r>
            <a:r>
              <a:rPr lang="en-GB" sz="2800" dirty="0"/>
              <a:t>is important for decision making</a:t>
            </a:r>
            <a:endParaRPr lang="en-GB" sz="2800" dirty="0">
              <a:cs typeface="Arial"/>
            </a:endParaRPr>
          </a:p>
        </p:txBody>
      </p:sp>
      <p:sp>
        <p:nvSpPr>
          <p:cNvPr id="4" name="Slide Number Placeholder 3">
            <a:extLst>
              <a:ext uri="{FF2B5EF4-FFF2-40B4-BE49-F238E27FC236}">
                <a16:creationId xmlns:a16="http://schemas.microsoft.com/office/drawing/2014/main" id="{CA96A6C8-EF98-1542-B4C2-C30BF8C3E34D}"/>
              </a:ext>
            </a:extLst>
          </p:cNvPr>
          <p:cNvSpPr>
            <a:spLocks noGrp="1"/>
          </p:cNvSpPr>
          <p:nvPr>
            <p:ph type="sldNum" sz="quarter" idx="12"/>
          </p:nvPr>
        </p:nvSpPr>
        <p:spPr/>
        <p:txBody>
          <a:bodyPr/>
          <a:lstStyle/>
          <a:p>
            <a:fld id="{971CEC84-1649-40CE-BFF6-7286506FEA08}" type="slidenum">
              <a:rPr lang="en-GB" smtClean="0"/>
              <a:pPr/>
              <a:t>35</a:t>
            </a:fld>
            <a:endParaRPr lang="en-GB"/>
          </a:p>
        </p:txBody>
      </p:sp>
      <p:sp>
        <p:nvSpPr>
          <p:cNvPr id="10" name="Speech Bubble: Rectangle 21">
            <a:extLst>
              <a:ext uri="{FF2B5EF4-FFF2-40B4-BE49-F238E27FC236}">
                <a16:creationId xmlns:a16="http://schemas.microsoft.com/office/drawing/2014/main" id="{1306D684-FBAB-544D-BC3D-F9560392CEE8}"/>
              </a:ext>
            </a:extLst>
          </p:cNvPr>
          <p:cNvSpPr/>
          <p:nvPr/>
        </p:nvSpPr>
        <p:spPr>
          <a:xfrm>
            <a:off x="9134603" y="4495399"/>
            <a:ext cx="2743200" cy="1399214"/>
          </a:xfrm>
          <a:prstGeom prst="wedgeRectCallout">
            <a:avLst>
              <a:gd name="adj1" fmla="val -56420"/>
              <a:gd name="adj2" fmla="val -97579"/>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Presenter can add further example quotes which are sector or region specific </a:t>
            </a:r>
            <a:endParaRPr lang="en-US" dirty="0"/>
          </a:p>
        </p:txBody>
      </p:sp>
      <p:pic>
        <p:nvPicPr>
          <p:cNvPr id="9" name="Graphic 8" descr="Treasure Map">
            <a:extLst>
              <a:ext uri="{FF2B5EF4-FFF2-40B4-BE49-F238E27FC236}">
                <a16:creationId xmlns:a16="http://schemas.microsoft.com/office/drawing/2014/main" id="{7A8B50AE-0E7F-495B-A6C1-A976DD7EA4E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63403" y="89102"/>
            <a:ext cx="914400" cy="914400"/>
          </a:xfrm>
          <a:prstGeom prst="rect">
            <a:avLst/>
          </a:prstGeom>
        </p:spPr>
      </p:pic>
    </p:spTree>
    <p:extLst>
      <p:ext uri="{BB962C8B-B14F-4D97-AF65-F5344CB8AC3E}">
        <p14:creationId xmlns:p14="http://schemas.microsoft.com/office/powerpoint/2010/main" val="1560995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76DE-9F48-4CD5-B3BC-C59788205D8E}"/>
              </a:ext>
            </a:extLst>
          </p:cNvPr>
          <p:cNvSpPr>
            <a:spLocks noGrp="1"/>
          </p:cNvSpPr>
          <p:nvPr>
            <p:ph type="title"/>
          </p:nvPr>
        </p:nvSpPr>
        <p:spPr/>
        <p:txBody>
          <a:bodyPr/>
          <a:lstStyle/>
          <a:p>
            <a:r>
              <a:rPr lang="en-US" dirty="0"/>
              <a:t>Video or concrete company example</a:t>
            </a:r>
            <a:endParaRPr lang="en-CH" dirty="0"/>
          </a:p>
        </p:txBody>
      </p:sp>
      <p:sp>
        <p:nvSpPr>
          <p:cNvPr id="3" name="Content Placeholder 2">
            <a:extLst>
              <a:ext uri="{FF2B5EF4-FFF2-40B4-BE49-F238E27FC236}">
                <a16:creationId xmlns:a16="http://schemas.microsoft.com/office/drawing/2014/main" id="{5A2C9AFB-2124-4DA2-BB02-DCE46A890F39}"/>
              </a:ext>
            </a:extLst>
          </p:cNvPr>
          <p:cNvSpPr>
            <a:spLocks noGrp="1"/>
          </p:cNvSpPr>
          <p:nvPr>
            <p:ph idx="1"/>
          </p:nvPr>
        </p:nvSpPr>
        <p:spPr>
          <a:xfrm>
            <a:off x="314196" y="1461524"/>
            <a:ext cx="8112106" cy="4351338"/>
          </a:xfrm>
        </p:spPr>
        <p:txBody>
          <a:bodyPr/>
          <a:lstStyle/>
          <a:p>
            <a:r>
              <a:rPr lang="en-US" dirty="0">
                <a:hlinkClick r:id="rId3"/>
              </a:rPr>
              <a:t>Pitch for nature video</a:t>
            </a:r>
            <a:r>
              <a:rPr lang="en-US" dirty="0"/>
              <a:t> – short clip explaining why business should invest in natural capital</a:t>
            </a:r>
          </a:p>
          <a:p>
            <a:r>
              <a:rPr lang="en-US" dirty="0">
                <a:hlinkClick r:id="rId4"/>
              </a:rPr>
              <a:t>Natural capital, a short film series, WBCSD</a:t>
            </a:r>
            <a:r>
              <a:rPr lang="en-US" dirty="0"/>
              <a:t> – example of where pollution risks can cause a business issue</a:t>
            </a:r>
          </a:p>
          <a:p>
            <a:r>
              <a:rPr lang="en-US" dirty="0">
                <a:hlinkClick r:id="rId5"/>
              </a:rPr>
              <a:t>WBCSD video on business investing in nature </a:t>
            </a:r>
            <a:r>
              <a:rPr lang="en-US" dirty="0"/>
              <a:t>– inspirational video about business and nature featuring contributions from businesses</a:t>
            </a:r>
          </a:p>
          <a:p>
            <a:endParaRPr lang="en-US" dirty="0"/>
          </a:p>
          <a:p>
            <a:r>
              <a:rPr lang="en-US" dirty="0"/>
              <a:t>Case-study – simple one</a:t>
            </a:r>
          </a:p>
          <a:p>
            <a:pPr lvl="1"/>
            <a:r>
              <a:rPr lang="en-US" dirty="0"/>
              <a:t>3 short &amp; simple natural capital case studies available </a:t>
            </a:r>
            <a:r>
              <a:rPr lang="en-US" dirty="0">
                <a:hlinkClick r:id="rId6"/>
              </a:rPr>
              <a:t>here</a:t>
            </a:r>
            <a:endParaRPr lang="en-CH" dirty="0"/>
          </a:p>
        </p:txBody>
      </p:sp>
      <p:sp>
        <p:nvSpPr>
          <p:cNvPr id="4" name="Slide Number Placeholder 3">
            <a:extLst>
              <a:ext uri="{FF2B5EF4-FFF2-40B4-BE49-F238E27FC236}">
                <a16:creationId xmlns:a16="http://schemas.microsoft.com/office/drawing/2014/main" id="{7E67A752-A1E8-2248-9B21-46D89EF76804}"/>
              </a:ext>
            </a:extLst>
          </p:cNvPr>
          <p:cNvSpPr>
            <a:spLocks noGrp="1"/>
          </p:cNvSpPr>
          <p:nvPr>
            <p:ph type="sldNum" sz="quarter" idx="12"/>
          </p:nvPr>
        </p:nvSpPr>
        <p:spPr/>
        <p:txBody>
          <a:bodyPr/>
          <a:lstStyle/>
          <a:p>
            <a:fld id="{971CEC84-1649-40CE-BFF6-7286506FEA08}" type="slidenum">
              <a:rPr lang="en-GB" smtClean="0"/>
              <a:pPr/>
              <a:t>36</a:t>
            </a:fld>
            <a:endParaRPr lang="en-GB"/>
          </a:p>
        </p:txBody>
      </p:sp>
      <p:sp>
        <p:nvSpPr>
          <p:cNvPr id="9" name="Speech Bubble: Rectangle 8">
            <a:extLst>
              <a:ext uri="{FF2B5EF4-FFF2-40B4-BE49-F238E27FC236}">
                <a16:creationId xmlns:a16="http://schemas.microsoft.com/office/drawing/2014/main" id="{CA677AE7-A1B7-42E6-BF98-E21784B9447C}"/>
              </a:ext>
            </a:extLst>
          </p:cNvPr>
          <p:cNvSpPr/>
          <p:nvPr/>
        </p:nvSpPr>
        <p:spPr>
          <a:xfrm>
            <a:off x="9793623" y="1461136"/>
            <a:ext cx="2222204" cy="2812764"/>
          </a:xfrm>
          <a:prstGeom prst="wedgeRectCallout">
            <a:avLst>
              <a:gd name="adj1" fmla="val -75857"/>
              <a:gd name="adj2" fmla="val -49304"/>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Different videos are available to help introduce the topic.  Alternatively the trainer can present a case study example</a:t>
            </a:r>
          </a:p>
          <a:p>
            <a:pPr algn="ctr"/>
            <a:endParaRPr lang="en-GB" dirty="0"/>
          </a:p>
        </p:txBody>
      </p:sp>
      <p:pic>
        <p:nvPicPr>
          <p:cNvPr id="8" name="Graphic 7" descr="Treasure Map">
            <a:extLst>
              <a:ext uri="{FF2B5EF4-FFF2-40B4-BE49-F238E27FC236}">
                <a16:creationId xmlns:a16="http://schemas.microsoft.com/office/drawing/2014/main" id="{4512E89C-1AA6-0E4E-864A-559FD97199F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035388" y="107227"/>
            <a:ext cx="914400" cy="914400"/>
          </a:xfrm>
          <a:prstGeom prst="rect">
            <a:avLst/>
          </a:prstGeom>
        </p:spPr>
      </p:pic>
    </p:spTree>
    <p:extLst>
      <p:ext uri="{BB962C8B-B14F-4D97-AF65-F5344CB8AC3E}">
        <p14:creationId xmlns:p14="http://schemas.microsoft.com/office/powerpoint/2010/main" val="16499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F581-EE41-504C-8B20-BF73D05EC1DB}"/>
              </a:ext>
            </a:extLst>
          </p:cNvPr>
          <p:cNvSpPr>
            <a:spLocks noGrp="1"/>
          </p:cNvSpPr>
          <p:nvPr>
            <p:ph type="title"/>
          </p:nvPr>
        </p:nvSpPr>
        <p:spPr/>
        <p:txBody>
          <a:bodyPr>
            <a:normAutofit/>
          </a:bodyPr>
          <a:lstStyle/>
          <a:p>
            <a:r>
              <a:rPr lang="en-US"/>
              <a:t>Knowledge checks </a:t>
            </a:r>
          </a:p>
        </p:txBody>
      </p:sp>
      <p:sp>
        <p:nvSpPr>
          <p:cNvPr id="4" name="Slide Number Placeholder 3">
            <a:extLst>
              <a:ext uri="{FF2B5EF4-FFF2-40B4-BE49-F238E27FC236}">
                <a16:creationId xmlns:a16="http://schemas.microsoft.com/office/drawing/2014/main" id="{80921257-2DD2-404C-9288-5E1ECF5942B6}"/>
              </a:ext>
            </a:extLst>
          </p:cNvPr>
          <p:cNvSpPr>
            <a:spLocks noGrp="1"/>
          </p:cNvSpPr>
          <p:nvPr>
            <p:ph type="sldNum" sz="quarter" idx="12"/>
          </p:nvPr>
        </p:nvSpPr>
        <p:spPr/>
        <p:txBody>
          <a:bodyPr/>
          <a:lstStyle/>
          <a:p>
            <a:fld id="{971CEC84-1649-40CE-BFF6-7286506FEA08}" type="slidenum">
              <a:rPr lang="en-GB" smtClean="0"/>
              <a:pPr/>
              <a:t>37</a:t>
            </a:fld>
            <a:endParaRPr lang="en-GB"/>
          </a:p>
        </p:txBody>
      </p:sp>
      <p:pic>
        <p:nvPicPr>
          <p:cNvPr id="8" name="Picture 7">
            <a:extLst>
              <a:ext uri="{FF2B5EF4-FFF2-40B4-BE49-F238E27FC236}">
                <a16:creationId xmlns:a16="http://schemas.microsoft.com/office/drawing/2014/main" id="{BB00D5EC-E753-844E-89BB-E1A50A44EA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9206" y="1152977"/>
            <a:ext cx="4187680" cy="2360249"/>
          </a:xfrm>
          <a:prstGeom prst="rect">
            <a:avLst/>
          </a:prstGeom>
          <a:ln>
            <a:solidFill>
              <a:srgbClr val="21BBEF"/>
            </a:solidFill>
          </a:ln>
        </p:spPr>
      </p:pic>
      <p:pic>
        <p:nvPicPr>
          <p:cNvPr id="9" name="Picture 8">
            <a:extLst>
              <a:ext uri="{FF2B5EF4-FFF2-40B4-BE49-F238E27FC236}">
                <a16:creationId xmlns:a16="http://schemas.microsoft.com/office/drawing/2014/main" id="{6AFAD3FD-AE7B-A543-89C0-5C77DFD414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3000" y="1171195"/>
            <a:ext cx="4187680" cy="2343159"/>
          </a:xfrm>
          <a:prstGeom prst="rect">
            <a:avLst/>
          </a:prstGeom>
          <a:ln>
            <a:solidFill>
              <a:srgbClr val="21BBEF"/>
            </a:solidFill>
          </a:ln>
        </p:spPr>
      </p:pic>
      <p:pic>
        <p:nvPicPr>
          <p:cNvPr id="10" name="Picture 9">
            <a:extLst>
              <a:ext uri="{FF2B5EF4-FFF2-40B4-BE49-F238E27FC236}">
                <a16:creationId xmlns:a16="http://schemas.microsoft.com/office/drawing/2014/main" id="{0B1E1A91-A4EA-6D48-AA65-E8014AC588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206" y="3545192"/>
            <a:ext cx="4199919" cy="2360249"/>
          </a:xfrm>
          <a:prstGeom prst="rect">
            <a:avLst/>
          </a:prstGeom>
          <a:ln>
            <a:solidFill>
              <a:srgbClr val="21BBEF"/>
            </a:solidFill>
          </a:ln>
        </p:spPr>
      </p:pic>
      <p:pic>
        <p:nvPicPr>
          <p:cNvPr id="11" name="Graphic 10" descr="Online meeting">
            <a:extLst>
              <a:ext uri="{FF2B5EF4-FFF2-40B4-BE49-F238E27FC236}">
                <a16:creationId xmlns:a16="http://schemas.microsoft.com/office/drawing/2014/main" id="{F9C0993A-EAC6-D54C-9AE2-061EAB27587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82418" y="164291"/>
            <a:ext cx="914400" cy="914400"/>
          </a:xfrm>
          <a:prstGeom prst="rect">
            <a:avLst/>
          </a:prstGeom>
        </p:spPr>
      </p:pic>
      <p:pic>
        <p:nvPicPr>
          <p:cNvPr id="12" name="Graphic 11" descr="Employee badge">
            <a:extLst>
              <a:ext uri="{FF2B5EF4-FFF2-40B4-BE49-F238E27FC236}">
                <a16:creationId xmlns:a16="http://schemas.microsoft.com/office/drawing/2014/main" id="{20A67AEA-A7D1-FC4D-BECF-E0FD4957F5B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0660" y="83368"/>
            <a:ext cx="914400" cy="914400"/>
          </a:xfrm>
          <a:prstGeom prst="rect">
            <a:avLst/>
          </a:prstGeom>
        </p:spPr>
      </p:pic>
      <p:pic>
        <p:nvPicPr>
          <p:cNvPr id="13" name="Graphic 12" descr="Target Audience">
            <a:extLst>
              <a:ext uri="{FF2B5EF4-FFF2-40B4-BE49-F238E27FC236}">
                <a16:creationId xmlns:a16="http://schemas.microsoft.com/office/drawing/2014/main" id="{EB26F238-C36F-634F-A1E9-B57B22DB2AC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51760" y="126697"/>
            <a:ext cx="914400" cy="914400"/>
          </a:xfrm>
          <a:prstGeom prst="rect">
            <a:avLst/>
          </a:prstGeom>
        </p:spPr>
      </p:pic>
      <p:pic>
        <p:nvPicPr>
          <p:cNvPr id="14" name="Graphic 13" descr="Compass">
            <a:extLst>
              <a:ext uri="{FF2B5EF4-FFF2-40B4-BE49-F238E27FC236}">
                <a16:creationId xmlns:a16="http://schemas.microsoft.com/office/drawing/2014/main" id="{D016BD36-78E8-514C-863E-0B726E9B91A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37360" y="154151"/>
            <a:ext cx="914400" cy="914400"/>
          </a:xfrm>
          <a:prstGeom prst="rect">
            <a:avLst/>
          </a:prstGeom>
        </p:spPr>
      </p:pic>
      <p:sp>
        <p:nvSpPr>
          <p:cNvPr id="15" name="Speech Bubble: Rectangle 8">
            <a:extLst>
              <a:ext uri="{FF2B5EF4-FFF2-40B4-BE49-F238E27FC236}">
                <a16:creationId xmlns:a16="http://schemas.microsoft.com/office/drawing/2014/main" id="{9332A739-ABAE-E54A-84E4-D5C7A3DFE5D0}"/>
              </a:ext>
            </a:extLst>
          </p:cNvPr>
          <p:cNvSpPr/>
          <p:nvPr/>
        </p:nvSpPr>
        <p:spPr>
          <a:xfrm>
            <a:off x="9793623" y="1461136"/>
            <a:ext cx="2222204" cy="1419224"/>
          </a:xfrm>
          <a:prstGeom prst="wedgeRectCallout">
            <a:avLst>
              <a:gd name="adj1" fmla="val -91288"/>
              <a:gd name="adj2" fmla="val 48951"/>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implementation guide also provides detailed tips on using Menti and Zoom</a:t>
            </a:r>
          </a:p>
        </p:txBody>
      </p:sp>
      <p:sp>
        <p:nvSpPr>
          <p:cNvPr id="7" name="Speech Bubble: Rectangle 21">
            <a:extLst>
              <a:ext uri="{FF2B5EF4-FFF2-40B4-BE49-F238E27FC236}">
                <a16:creationId xmlns:a16="http://schemas.microsoft.com/office/drawing/2014/main" id="{927E804C-60AD-E94D-B58B-60FC16023501}"/>
              </a:ext>
            </a:extLst>
          </p:cNvPr>
          <p:cNvSpPr/>
          <p:nvPr/>
        </p:nvSpPr>
        <p:spPr>
          <a:xfrm>
            <a:off x="6192981" y="3974903"/>
            <a:ext cx="4199919" cy="2564008"/>
          </a:xfrm>
          <a:prstGeom prst="wedgeRectCallout">
            <a:avLst>
              <a:gd name="adj1" fmla="val -78695"/>
              <a:gd name="adj2" fmla="val -33786"/>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Interactive software like mentimeter can be used in-person or virtually! Alternatively, multiple choice options can be provided via a zoom poll.</a:t>
            </a:r>
          </a:p>
          <a:p>
            <a:pPr marL="285750" indent="-285750">
              <a:buFont typeface="Arial" panose="020B0604020202020204" pitchFamily="34" charset="0"/>
              <a:buChar char="•"/>
            </a:pPr>
            <a:r>
              <a:rPr lang="en-GB" dirty="0"/>
              <a:t>Details of how to use Zoom and Menti are provided in the speaker notes for the module.</a:t>
            </a:r>
          </a:p>
          <a:p>
            <a:pPr marL="285750" indent="-285750">
              <a:buFont typeface="Arial" panose="020B0604020202020204" pitchFamily="34" charset="0"/>
              <a:buChar char="•"/>
            </a:pPr>
            <a:r>
              <a:rPr lang="en-GB" dirty="0"/>
              <a:t>Possible answers are given in the speaker notes </a:t>
            </a:r>
            <a:endParaRPr lang="en-US" dirty="0"/>
          </a:p>
        </p:txBody>
      </p:sp>
    </p:spTree>
    <p:extLst>
      <p:ext uri="{BB962C8B-B14F-4D97-AF65-F5344CB8AC3E}">
        <p14:creationId xmlns:p14="http://schemas.microsoft.com/office/powerpoint/2010/main" val="39204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F581-EE41-504C-8B20-BF73D05EC1DB}"/>
              </a:ext>
            </a:extLst>
          </p:cNvPr>
          <p:cNvSpPr>
            <a:spLocks noGrp="1"/>
          </p:cNvSpPr>
          <p:nvPr>
            <p:ph type="title"/>
          </p:nvPr>
        </p:nvSpPr>
        <p:spPr/>
        <p:txBody>
          <a:bodyPr>
            <a:normAutofit/>
          </a:bodyPr>
          <a:lstStyle/>
          <a:p>
            <a:r>
              <a:rPr lang="en-US" dirty="0"/>
              <a:t>Knowledge checks </a:t>
            </a:r>
          </a:p>
        </p:txBody>
      </p:sp>
      <p:sp>
        <p:nvSpPr>
          <p:cNvPr id="4" name="Slide Number Placeholder 3">
            <a:extLst>
              <a:ext uri="{FF2B5EF4-FFF2-40B4-BE49-F238E27FC236}">
                <a16:creationId xmlns:a16="http://schemas.microsoft.com/office/drawing/2014/main" id="{80921257-2DD2-404C-9288-5E1ECF5942B6}"/>
              </a:ext>
            </a:extLst>
          </p:cNvPr>
          <p:cNvSpPr>
            <a:spLocks noGrp="1"/>
          </p:cNvSpPr>
          <p:nvPr>
            <p:ph type="sldNum" sz="quarter" idx="12"/>
          </p:nvPr>
        </p:nvSpPr>
        <p:spPr/>
        <p:txBody>
          <a:bodyPr/>
          <a:lstStyle/>
          <a:p>
            <a:fld id="{971CEC84-1649-40CE-BFF6-7286506FEA08}" type="slidenum">
              <a:rPr lang="en-GB" smtClean="0"/>
              <a:pPr/>
              <a:t>38</a:t>
            </a:fld>
            <a:endParaRPr lang="en-GB"/>
          </a:p>
        </p:txBody>
      </p:sp>
      <p:sp>
        <p:nvSpPr>
          <p:cNvPr id="7" name="Speech Bubble: Rectangle 21">
            <a:extLst>
              <a:ext uri="{FF2B5EF4-FFF2-40B4-BE49-F238E27FC236}">
                <a16:creationId xmlns:a16="http://schemas.microsoft.com/office/drawing/2014/main" id="{927E804C-60AD-E94D-B58B-60FC16023501}"/>
              </a:ext>
            </a:extLst>
          </p:cNvPr>
          <p:cNvSpPr/>
          <p:nvPr/>
        </p:nvSpPr>
        <p:spPr>
          <a:xfrm>
            <a:off x="6222999" y="3682047"/>
            <a:ext cx="4199919" cy="2564008"/>
          </a:xfrm>
          <a:prstGeom prst="wedgeRectCallout">
            <a:avLst>
              <a:gd name="adj1" fmla="val -32974"/>
              <a:gd name="adj2" fmla="val -56076"/>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Interactive software like mentimeter can be used in-person or virtually! Alternatively, multiple choice options can be provided via a zoom poll.</a:t>
            </a:r>
          </a:p>
          <a:p>
            <a:pPr marL="285750" indent="-285750">
              <a:buFont typeface="Arial" panose="020B0604020202020204" pitchFamily="34" charset="0"/>
              <a:buChar char="•"/>
            </a:pPr>
            <a:r>
              <a:rPr lang="en-GB" dirty="0"/>
              <a:t>Details of how to use Zoom and </a:t>
            </a:r>
            <a:r>
              <a:rPr lang="en-GB" dirty="0" err="1"/>
              <a:t>Menti</a:t>
            </a:r>
            <a:r>
              <a:rPr lang="en-GB" dirty="0"/>
              <a:t> are provided in the speaker notes for the module.</a:t>
            </a:r>
          </a:p>
          <a:p>
            <a:pPr marL="285750" indent="-285750">
              <a:buFont typeface="Arial" panose="020B0604020202020204" pitchFamily="34" charset="0"/>
              <a:buChar char="•"/>
            </a:pPr>
            <a:r>
              <a:rPr lang="en-GB" dirty="0"/>
              <a:t>Possible answers are given in the speaker notes </a:t>
            </a:r>
            <a:endParaRPr lang="en-US" dirty="0"/>
          </a:p>
        </p:txBody>
      </p:sp>
      <p:pic>
        <p:nvPicPr>
          <p:cNvPr id="8" name="Picture 7">
            <a:extLst>
              <a:ext uri="{FF2B5EF4-FFF2-40B4-BE49-F238E27FC236}">
                <a16:creationId xmlns:a16="http://schemas.microsoft.com/office/drawing/2014/main" id="{BB00D5EC-E753-844E-89BB-E1A50A44EA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9206" y="1152977"/>
            <a:ext cx="4187680" cy="2360249"/>
          </a:xfrm>
          <a:prstGeom prst="rect">
            <a:avLst/>
          </a:prstGeom>
          <a:ln>
            <a:solidFill>
              <a:srgbClr val="21BBEF"/>
            </a:solidFill>
          </a:ln>
        </p:spPr>
      </p:pic>
      <p:pic>
        <p:nvPicPr>
          <p:cNvPr id="9" name="Picture 8">
            <a:extLst>
              <a:ext uri="{FF2B5EF4-FFF2-40B4-BE49-F238E27FC236}">
                <a16:creationId xmlns:a16="http://schemas.microsoft.com/office/drawing/2014/main" id="{6AFAD3FD-AE7B-A543-89C0-5C77DFD414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3000" y="1171195"/>
            <a:ext cx="4187680" cy="2343159"/>
          </a:xfrm>
          <a:prstGeom prst="rect">
            <a:avLst/>
          </a:prstGeom>
          <a:ln>
            <a:solidFill>
              <a:srgbClr val="21BBEF"/>
            </a:solidFill>
          </a:ln>
        </p:spPr>
      </p:pic>
      <p:pic>
        <p:nvPicPr>
          <p:cNvPr id="10" name="Picture 9">
            <a:extLst>
              <a:ext uri="{FF2B5EF4-FFF2-40B4-BE49-F238E27FC236}">
                <a16:creationId xmlns:a16="http://schemas.microsoft.com/office/drawing/2014/main" id="{0B1E1A91-A4EA-6D48-AA65-E8014AC588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206" y="3545192"/>
            <a:ext cx="4199919" cy="2360249"/>
          </a:xfrm>
          <a:prstGeom prst="rect">
            <a:avLst/>
          </a:prstGeom>
          <a:ln>
            <a:solidFill>
              <a:srgbClr val="21BBEF"/>
            </a:solidFill>
          </a:ln>
        </p:spPr>
      </p:pic>
      <p:pic>
        <p:nvPicPr>
          <p:cNvPr id="11" name="Graphic 10" descr="Online meeting">
            <a:extLst>
              <a:ext uri="{FF2B5EF4-FFF2-40B4-BE49-F238E27FC236}">
                <a16:creationId xmlns:a16="http://schemas.microsoft.com/office/drawing/2014/main" id="{F9C0993A-EAC6-D54C-9AE2-061EAB27587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82418" y="164291"/>
            <a:ext cx="914400" cy="914400"/>
          </a:xfrm>
          <a:prstGeom prst="rect">
            <a:avLst/>
          </a:prstGeom>
        </p:spPr>
      </p:pic>
      <p:pic>
        <p:nvPicPr>
          <p:cNvPr id="12" name="Graphic 11" descr="Employee badge">
            <a:extLst>
              <a:ext uri="{FF2B5EF4-FFF2-40B4-BE49-F238E27FC236}">
                <a16:creationId xmlns:a16="http://schemas.microsoft.com/office/drawing/2014/main" id="{20A67AEA-A7D1-FC4D-BECF-E0FD4957F5B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50660" y="83368"/>
            <a:ext cx="914400" cy="914400"/>
          </a:xfrm>
          <a:prstGeom prst="rect">
            <a:avLst/>
          </a:prstGeom>
        </p:spPr>
      </p:pic>
      <p:pic>
        <p:nvPicPr>
          <p:cNvPr id="13" name="Graphic 12" descr="Target Audience">
            <a:extLst>
              <a:ext uri="{FF2B5EF4-FFF2-40B4-BE49-F238E27FC236}">
                <a16:creationId xmlns:a16="http://schemas.microsoft.com/office/drawing/2014/main" id="{EB26F238-C36F-634F-A1E9-B57B22DB2AC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51760" y="126697"/>
            <a:ext cx="914400" cy="914400"/>
          </a:xfrm>
          <a:prstGeom prst="rect">
            <a:avLst/>
          </a:prstGeom>
        </p:spPr>
      </p:pic>
    </p:spTree>
    <p:extLst>
      <p:ext uri="{BB962C8B-B14F-4D97-AF65-F5344CB8AC3E}">
        <p14:creationId xmlns:p14="http://schemas.microsoft.com/office/powerpoint/2010/main" val="727873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DCBA-15A3-487E-B0C5-42B61A921C55}"/>
              </a:ext>
            </a:extLst>
          </p:cNvPr>
          <p:cNvSpPr>
            <a:spLocks noGrp="1"/>
          </p:cNvSpPr>
          <p:nvPr>
            <p:ph type="title"/>
          </p:nvPr>
        </p:nvSpPr>
        <p:spPr/>
        <p:txBody>
          <a:bodyPr/>
          <a:lstStyle/>
          <a:p>
            <a:r>
              <a:rPr lang="en-GB" dirty="0" err="1"/>
              <a:t>Mentimeter</a:t>
            </a:r>
            <a:r>
              <a:rPr lang="en-GB" dirty="0"/>
              <a:t> screen shots</a:t>
            </a:r>
            <a:endParaRPr lang="en-US" dirty="0"/>
          </a:p>
        </p:txBody>
      </p:sp>
      <p:sp>
        <p:nvSpPr>
          <p:cNvPr id="4" name="Slide Number Placeholder 3">
            <a:extLst>
              <a:ext uri="{FF2B5EF4-FFF2-40B4-BE49-F238E27FC236}">
                <a16:creationId xmlns:a16="http://schemas.microsoft.com/office/drawing/2014/main" id="{24902891-827B-48B2-9FFD-2EE1DFE4DA97}"/>
              </a:ext>
            </a:extLst>
          </p:cNvPr>
          <p:cNvSpPr>
            <a:spLocks noGrp="1"/>
          </p:cNvSpPr>
          <p:nvPr>
            <p:ph type="sldNum" sz="quarter" idx="12"/>
          </p:nvPr>
        </p:nvSpPr>
        <p:spPr/>
        <p:txBody>
          <a:bodyPr/>
          <a:lstStyle/>
          <a:p>
            <a:fld id="{971CEC84-1649-40CE-BFF6-7286506FEA08}" type="slidenum">
              <a:rPr lang="en-GB" smtClean="0"/>
              <a:pPr/>
              <a:t>39</a:t>
            </a:fld>
            <a:endParaRPr lang="en-GB"/>
          </a:p>
        </p:txBody>
      </p:sp>
      <p:pic>
        <p:nvPicPr>
          <p:cNvPr id="5" name="Picture Placeholder 5" descr="WVN TEST TRIAL SESSION 28.5.20 - Mentimeter">
            <a:extLst>
              <a:ext uri="{FF2B5EF4-FFF2-40B4-BE49-F238E27FC236}">
                <a16:creationId xmlns:a16="http://schemas.microsoft.com/office/drawing/2014/main" id="{F524602E-9465-40E2-ACFA-D80B23BCD5B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521610"/>
            <a:ext cx="7606489" cy="3420184"/>
          </a:xfrm>
          <a:prstGeom prst="rect">
            <a:avLst/>
          </a:prstGeom>
        </p:spPr>
      </p:pic>
      <p:pic>
        <p:nvPicPr>
          <p:cNvPr id="6" name="Picture Placeholder 5" descr="FICTIVE - for module 2 t-t-t - Mentimeter">
            <a:extLst>
              <a:ext uri="{FF2B5EF4-FFF2-40B4-BE49-F238E27FC236}">
                <a16:creationId xmlns:a16="http://schemas.microsoft.com/office/drawing/2014/main" id="{71744A3A-DEC7-4600-A1B8-DB8D7FD723C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94894" y="2986174"/>
            <a:ext cx="5597106" cy="2995448"/>
          </a:xfrm>
          <a:prstGeom prst="rect">
            <a:avLst/>
          </a:prstGeom>
        </p:spPr>
      </p:pic>
      <p:sp>
        <p:nvSpPr>
          <p:cNvPr id="7" name="Speech Bubble: Rectangle 21">
            <a:extLst>
              <a:ext uri="{FF2B5EF4-FFF2-40B4-BE49-F238E27FC236}">
                <a16:creationId xmlns:a16="http://schemas.microsoft.com/office/drawing/2014/main" id="{DA3FB4D7-2400-44B6-A2E5-B03833A3790D}"/>
              </a:ext>
            </a:extLst>
          </p:cNvPr>
          <p:cNvSpPr/>
          <p:nvPr/>
        </p:nvSpPr>
        <p:spPr>
          <a:xfrm>
            <a:off x="7612399" y="2025426"/>
            <a:ext cx="3622620" cy="701694"/>
          </a:xfrm>
          <a:prstGeom prst="wedgeRectCallout">
            <a:avLst>
              <a:gd name="adj1" fmla="val -78599"/>
              <a:gd name="adj2" fmla="val 32077"/>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Possible answers are given in the speaker notes </a:t>
            </a:r>
            <a:endParaRPr lang="en-US" dirty="0"/>
          </a:p>
        </p:txBody>
      </p:sp>
      <p:sp>
        <p:nvSpPr>
          <p:cNvPr id="8" name="Speech Bubble: Rectangle 7">
            <a:extLst>
              <a:ext uri="{FF2B5EF4-FFF2-40B4-BE49-F238E27FC236}">
                <a16:creationId xmlns:a16="http://schemas.microsoft.com/office/drawing/2014/main" id="{C7EFC3B5-EC27-4865-A447-D74B112BAC9C}"/>
              </a:ext>
            </a:extLst>
          </p:cNvPr>
          <p:cNvSpPr/>
          <p:nvPr/>
        </p:nvSpPr>
        <p:spPr>
          <a:xfrm>
            <a:off x="2097740" y="5066188"/>
            <a:ext cx="4680456" cy="915434"/>
          </a:xfrm>
          <a:prstGeom prst="wedgeRectCallout">
            <a:avLst>
              <a:gd name="adj1" fmla="val -12076"/>
              <a:gd name="adj2" fmla="val -6579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Alternative: use of an open question to produce a word cloud, or use of speech bubbles for answers</a:t>
            </a:r>
          </a:p>
        </p:txBody>
      </p:sp>
    </p:spTree>
    <p:extLst>
      <p:ext uri="{BB962C8B-B14F-4D97-AF65-F5344CB8AC3E}">
        <p14:creationId xmlns:p14="http://schemas.microsoft.com/office/powerpoint/2010/main" val="393618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2ED-1758-4F24-89C0-8526A9E1E007}"/>
              </a:ext>
            </a:extLst>
          </p:cNvPr>
          <p:cNvSpPr>
            <a:spLocks noGrp="1"/>
          </p:cNvSpPr>
          <p:nvPr>
            <p:ph type="title"/>
          </p:nvPr>
        </p:nvSpPr>
        <p:spPr>
          <a:xfrm>
            <a:off x="346938" y="125354"/>
            <a:ext cx="11498123" cy="878150"/>
          </a:xfrm>
        </p:spPr>
        <p:txBody>
          <a:bodyPr/>
          <a:lstStyle/>
          <a:p>
            <a:r>
              <a:rPr lang="en-US" dirty="0"/>
              <a:t>A few “house rules”</a:t>
            </a:r>
            <a:endParaRPr lang="en-CH" dirty="0"/>
          </a:p>
        </p:txBody>
      </p:sp>
      <p:sp>
        <p:nvSpPr>
          <p:cNvPr id="4" name="Slide Number Placeholder 3">
            <a:extLst>
              <a:ext uri="{FF2B5EF4-FFF2-40B4-BE49-F238E27FC236}">
                <a16:creationId xmlns:a16="http://schemas.microsoft.com/office/drawing/2014/main" id="{014D69C7-D260-45D3-80F7-9AF99D787F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AEC0854F-CBD2-4880-97B7-427A4B921D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9187" y="3418716"/>
            <a:ext cx="3053930" cy="311744"/>
          </a:xfrm>
          <a:prstGeom prst="rect">
            <a:avLst/>
          </a:prstGeom>
        </p:spPr>
      </p:pic>
      <p:sp>
        <p:nvSpPr>
          <p:cNvPr id="8" name="Rectangle 7">
            <a:extLst>
              <a:ext uri="{FF2B5EF4-FFF2-40B4-BE49-F238E27FC236}">
                <a16:creationId xmlns:a16="http://schemas.microsoft.com/office/drawing/2014/main" id="{BF6CB60D-9A7F-4073-92B2-9B365A9098C5}"/>
              </a:ext>
            </a:extLst>
          </p:cNvPr>
          <p:cNvSpPr/>
          <p:nvPr/>
        </p:nvSpPr>
        <p:spPr>
          <a:xfrm>
            <a:off x="7983415" y="3357323"/>
            <a:ext cx="512618" cy="434529"/>
          </a:xfrm>
          <a:prstGeom prst="rect">
            <a:avLst/>
          </a:prstGeom>
          <a:noFill/>
          <a:ln w="38100">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Monitor">
            <a:extLst>
              <a:ext uri="{FF2B5EF4-FFF2-40B4-BE49-F238E27FC236}">
                <a16:creationId xmlns:a16="http://schemas.microsoft.com/office/drawing/2014/main" id="{1E3327B2-CEE1-4E8C-8ED4-1CBD0158BCA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86330" y="1296995"/>
            <a:ext cx="1086793" cy="108679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19D347D-A91E-4AB8-A14E-95E769E7D5FE}"/>
              </a:ext>
            </a:extLst>
          </p:cNvPr>
          <p:cNvSpPr txBox="1"/>
          <p:nvPr/>
        </p:nvSpPr>
        <p:spPr>
          <a:xfrm>
            <a:off x="740843" y="2591523"/>
            <a:ext cx="202242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Make sure to be joining us through </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Zoom app or computer</a:t>
            </a:r>
          </a:p>
        </p:txBody>
      </p:sp>
      <p:sp>
        <p:nvSpPr>
          <p:cNvPr id="14" name="TextBox 13">
            <a:extLst>
              <a:ext uri="{FF2B5EF4-FFF2-40B4-BE49-F238E27FC236}">
                <a16:creationId xmlns:a16="http://schemas.microsoft.com/office/drawing/2014/main" id="{61185208-632A-4A6B-B7B8-9DA0D2F7FD86}"/>
              </a:ext>
            </a:extLst>
          </p:cNvPr>
          <p:cNvSpPr txBox="1"/>
          <p:nvPr/>
        </p:nvSpPr>
        <p:spPr>
          <a:xfrm>
            <a:off x="3364346" y="2519651"/>
            <a:ext cx="3087369" cy="1251625"/>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Please </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change your username </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to your full name and (organization)</a:t>
            </a:r>
          </a:p>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E.g. John Doe (WBCSD)</a:t>
            </a:r>
          </a:p>
        </p:txBody>
      </p:sp>
      <p:pic>
        <p:nvPicPr>
          <p:cNvPr id="16" name="Graphic 15" descr="User">
            <a:extLst>
              <a:ext uri="{FF2B5EF4-FFF2-40B4-BE49-F238E27FC236}">
                <a16:creationId xmlns:a16="http://schemas.microsoft.com/office/drawing/2014/main" id="{995ED9D8-22C4-4F43-9F28-A9EA21F8E0E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77354" y="1382197"/>
            <a:ext cx="1086793" cy="1086793"/>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E84B6643-7677-41CC-B402-B5D20BDB641C}"/>
              </a:ext>
            </a:extLst>
          </p:cNvPr>
          <p:cNvSpPr txBox="1"/>
          <p:nvPr/>
        </p:nvSpPr>
        <p:spPr>
          <a:xfrm>
            <a:off x="7058501" y="2454339"/>
            <a:ext cx="2875064" cy="35240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Please submit comments or questions in the chat function</a:t>
            </a: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none" strike="noStrike" kern="1200" cap="none" spc="0" normalizeH="0" baseline="0" noProof="0" dirty="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dirty="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dirty="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FE376B"/>
              </a:buClr>
              <a:buSzTx/>
              <a:buFontTx/>
              <a:buNone/>
              <a:tabLst/>
              <a:defRPr/>
            </a:pPr>
            <a:endParaRPr kumimoji="0" lang="en-US" sz="1400" b="1" i="0" u="sng" strike="noStrike" kern="1200" cap="none" spc="0" normalizeH="0" baseline="0" noProof="0" dirty="0">
              <a:ln>
                <a:noFill/>
              </a:ln>
              <a:solidFill>
                <a:srgbClr val="1B1A5B"/>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We’ll also use </a:t>
            </a:r>
            <a:r>
              <a:rPr kumimoji="0" lang="en-US" sz="1800" b="1" i="0" u="none" strike="noStrike" kern="1200" cap="none" spc="0" normalizeH="0" baseline="0" noProof="0" dirty="0" err="1">
                <a:ln>
                  <a:noFill/>
                </a:ln>
                <a:solidFill>
                  <a:prstClr val="black">
                    <a:lumMod val="65000"/>
                    <a:lumOff val="35000"/>
                  </a:prstClr>
                </a:solidFill>
                <a:effectLst/>
                <a:uLnTx/>
                <a:uFillTx/>
                <a:latin typeface="Arial"/>
                <a:ea typeface="+mn-ea"/>
                <a:cs typeface="+mn-cs"/>
              </a:rPr>
              <a:t>Menti</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 Contribute and share </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your experiences </a:t>
            </a:r>
          </a:p>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Ensure that you are on </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mute</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 when not taking part in discussions</a:t>
            </a:r>
          </a:p>
        </p:txBody>
      </p:sp>
      <p:pic>
        <p:nvPicPr>
          <p:cNvPr id="22" name="Graphic 21" descr="Customer review">
            <a:extLst>
              <a:ext uri="{FF2B5EF4-FFF2-40B4-BE49-F238E27FC236}">
                <a16:creationId xmlns:a16="http://schemas.microsoft.com/office/drawing/2014/main" id="{6AB7A6DD-DC15-4062-A0F0-5B3B51575D7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68458" y="1382197"/>
            <a:ext cx="1086793" cy="1086793"/>
          </a:xfrm>
          <a:prstGeom prst="rect">
            <a:avLst/>
          </a:prstGeom>
          <a:effectLst>
            <a:outerShdw blurRad="50800" dist="38100" dir="2700000" algn="tl" rotWithShape="0">
              <a:prstClr val="black">
                <a:alpha val="40000"/>
              </a:prstClr>
            </a:outerShdw>
          </a:effectLst>
        </p:spPr>
      </p:pic>
      <p:pic>
        <p:nvPicPr>
          <p:cNvPr id="26" name="Picture 4" descr="photography of pathway">
            <a:extLst>
              <a:ext uri="{FF2B5EF4-FFF2-40B4-BE49-F238E27FC236}">
                <a16:creationId xmlns:a16="http://schemas.microsoft.com/office/drawing/2014/main" id="{7D7380D4-592F-461A-B807-9DF0CCFED860}"/>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pic>
        <p:nvPicPr>
          <p:cNvPr id="28" name="Graphic 27" descr="Web cam">
            <a:extLst>
              <a:ext uri="{FF2B5EF4-FFF2-40B4-BE49-F238E27FC236}">
                <a16:creationId xmlns:a16="http://schemas.microsoft.com/office/drawing/2014/main" id="{CCE4918B-E54E-4774-A4E5-900205E8278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86330" y="3999587"/>
            <a:ext cx="914400" cy="914400"/>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D8F35055-1EF6-435D-B8CC-3F6CB5F44356}"/>
              </a:ext>
            </a:extLst>
          </p:cNvPr>
          <p:cNvSpPr txBox="1"/>
          <p:nvPr/>
        </p:nvSpPr>
        <p:spPr>
          <a:xfrm>
            <a:off x="543180" y="4947627"/>
            <a:ext cx="233199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We invite you to </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turn on your camera </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when speaking</a:t>
            </a:r>
            <a:endPar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3" name="Graphic 2" descr="Radio microphone">
            <a:extLst>
              <a:ext uri="{FF2B5EF4-FFF2-40B4-BE49-F238E27FC236}">
                <a16:creationId xmlns:a16="http://schemas.microsoft.com/office/drawing/2014/main" id="{8AEC7A2A-F735-45E1-B323-4150A0BC706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581675" y="4014145"/>
            <a:ext cx="878150" cy="87815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E2A04A3-59A1-4256-A635-EF555A427080}"/>
              </a:ext>
            </a:extLst>
          </p:cNvPr>
          <p:cNvSpPr txBox="1"/>
          <p:nvPr/>
        </p:nvSpPr>
        <p:spPr>
          <a:xfrm>
            <a:off x="3432758" y="5014138"/>
            <a:ext cx="317598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225"/>
              </a:spcBef>
              <a:spcAft>
                <a:spcPts val="225"/>
              </a:spcAft>
              <a:buClr>
                <a:srgbClr val="FE376B"/>
              </a:buClr>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This session is being </a:t>
            </a: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recorded</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 Slides &amp; recording will be shared afterwards.</a:t>
            </a:r>
            <a:endPar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67040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A44F-9B84-4EF0-912D-2CC335DB4B68}"/>
              </a:ext>
            </a:extLst>
          </p:cNvPr>
          <p:cNvSpPr>
            <a:spLocks noGrp="1"/>
          </p:cNvSpPr>
          <p:nvPr>
            <p:ph type="title"/>
          </p:nvPr>
        </p:nvSpPr>
        <p:spPr/>
        <p:txBody>
          <a:bodyPr>
            <a:normAutofit/>
          </a:bodyPr>
          <a:lstStyle/>
          <a:p>
            <a:r>
              <a:rPr lang="en-GB" sz="2900" dirty="0"/>
              <a:t>Definitions and theory</a:t>
            </a:r>
            <a:endParaRPr lang="en-US" sz="2900" dirty="0"/>
          </a:p>
        </p:txBody>
      </p:sp>
      <p:sp>
        <p:nvSpPr>
          <p:cNvPr id="4" name="Slide Number Placeholder 3">
            <a:extLst>
              <a:ext uri="{FF2B5EF4-FFF2-40B4-BE49-F238E27FC236}">
                <a16:creationId xmlns:a16="http://schemas.microsoft.com/office/drawing/2014/main" id="{C8720DC2-AD43-4349-9E52-B88BCA6ED304}"/>
              </a:ext>
            </a:extLst>
          </p:cNvPr>
          <p:cNvSpPr>
            <a:spLocks noGrp="1"/>
          </p:cNvSpPr>
          <p:nvPr>
            <p:ph type="sldNum" sz="quarter" idx="12"/>
          </p:nvPr>
        </p:nvSpPr>
        <p:spPr/>
        <p:txBody>
          <a:bodyPr/>
          <a:lstStyle/>
          <a:p>
            <a:fld id="{971CEC84-1649-40CE-BFF6-7286506FEA08}" type="slidenum">
              <a:rPr lang="en-GB" smtClean="0"/>
              <a:pPr/>
              <a:t>40</a:t>
            </a:fld>
            <a:endParaRPr lang="en-GB"/>
          </a:p>
        </p:txBody>
      </p:sp>
      <p:pic>
        <p:nvPicPr>
          <p:cNvPr id="5" name="Picture 4">
            <a:extLst>
              <a:ext uri="{FF2B5EF4-FFF2-40B4-BE49-F238E27FC236}">
                <a16:creationId xmlns:a16="http://schemas.microsoft.com/office/drawing/2014/main" id="{61AE0111-AC67-AE47-85B5-27F566E9D1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3400" y="1291856"/>
            <a:ext cx="5715463" cy="3213082"/>
          </a:xfrm>
          <a:prstGeom prst="rect">
            <a:avLst/>
          </a:prstGeom>
          <a:ln>
            <a:solidFill>
              <a:srgbClr val="21BBEF"/>
            </a:solidFill>
          </a:ln>
        </p:spPr>
      </p:pic>
      <p:pic>
        <p:nvPicPr>
          <p:cNvPr id="7" name="Picture 6">
            <a:extLst>
              <a:ext uri="{FF2B5EF4-FFF2-40B4-BE49-F238E27FC236}">
                <a16:creationId xmlns:a16="http://schemas.microsoft.com/office/drawing/2014/main" id="{67EEB4BF-4667-9B48-BA5F-A0D36B7480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537" y="1291856"/>
            <a:ext cx="5715463" cy="3181927"/>
          </a:xfrm>
          <a:prstGeom prst="rect">
            <a:avLst/>
          </a:prstGeom>
          <a:ln>
            <a:solidFill>
              <a:srgbClr val="21BBEF"/>
            </a:solidFill>
          </a:ln>
        </p:spPr>
      </p:pic>
      <p:sp>
        <p:nvSpPr>
          <p:cNvPr id="8" name="Speech Bubble: Rectangle 21">
            <a:extLst>
              <a:ext uri="{FF2B5EF4-FFF2-40B4-BE49-F238E27FC236}">
                <a16:creationId xmlns:a16="http://schemas.microsoft.com/office/drawing/2014/main" id="{7BF7F75E-D44E-E541-9276-D4CB69EADD98}"/>
              </a:ext>
            </a:extLst>
          </p:cNvPr>
          <p:cNvSpPr/>
          <p:nvPr/>
        </p:nvSpPr>
        <p:spPr>
          <a:xfrm>
            <a:off x="1297172" y="4593265"/>
            <a:ext cx="8842107" cy="2139383"/>
          </a:xfrm>
          <a:prstGeom prst="wedgeRectCallout">
            <a:avLst>
              <a:gd name="adj1" fmla="val -18522"/>
              <a:gd name="adj2" fmla="val -7123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Adaptations can be made, and more definitions added depending on the background of the audience.</a:t>
            </a:r>
          </a:p>
          <a:p>
            <a:pPr marL="285750" indent="-285750">
              <a:buFont typeface="Arial" panose="020B0604020202020204" pitchFamily="34" charset="0"/>
              <a:buChar char="•"/>
            </a:pPr>
            <a:r>
              <a:rPr lang="en-GB" dirty="0"/>
              <a:t>Definitions from the Natural Capital Protocol have been used throughout the training as these are referenced throughout the process of scoping an assessment.</a:t>
            </a:r>
          </a:p>
          <a:p>
            <a:pPr marL="285750" indent="-285750">
              <a:buFont typeface="Arial" panose="020B0604020202020204" pitchFamily="34" charset="0"/>
              <a:buChar char="•"/>
            </a:pPr>
            <a:r>
              <a:rPr lang="en-GB" dirty="0"/>
              <a:t>The Protocol was developed by a number of experts across different stakeholder groups and subject to an extensive consultation process before release.</a:t>
            </a:r>
            <a:endParaRPr lang="en-US" dirty="0"/>
          </a:p>
        </p:txBody>
      </p:sp>
      <p:pic>
        <p:nvPicPr>
          <p:cNvPr id="11" name="Graphic 10" descr="Target Audience">
            <a:extLst>
              <a:ext uri="{FF2B5EF4-FFF2-40B4-BE49-F238E27FC236}">
                <a16:creationId xmlns:a16="http://schemas.microsoft.com/office/drawing/2014/main" id="{14F5D874-60F6-B547-8000-473CE247FB4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97918" y="107227"/>
            <a:ext cx="914400" cy="914400"/>
          </a:xfrm>
          <a:prstGeom prst="rect">
            <a:avLst/>
          </a:prstGeom>
        </p:spPr>
      </p:pic>
      <p:pic>
        <p:nvPicPr>
          <p:cNvPr id="9" name="Graphic 8" descr="Exclamation mark">
            <a:extLst>
              <a:ext uri="{FF2B5EF4-FFF2-40B4-BE49-F238E27FC236}">
                <a16:creationId xmlns:a16="http://schemas.microsoft.com/office/drawing/2014/main" id="{F110A991-0497-7443-9E34-DD4CE265C98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83518" y="107227"/>
            <a:ext cx="914400" cy="914400"/>
          </a:xfrm>
          <a:prstGeom prst="rect">
            <a:avLst/>
          </a:prstGeom>
        </p:spPr>
      </p:pic>
    </p:spTree>
    <p:extLst>
      <p:ext uri="{BB962C8B-B14F-4D97-AF65-F5344CB8AC3E}">
        <p14:creationId xmlns:p14="http://schemas.microsoft.com/office/powerpoint/2010/main" val="197324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a:xfrm>
            <a:off x="314195" y="125352"/>
            <a:ext cx="8489345" cy="878150"/>
          </a:xfrm>
        </p:spPr>
        <p:txBody>
          <a:bodyPr>
            <a:normAutofit fontScale="90000"/>
          </a:bodyPr>
          <a:lstStyle/>
          <a:p>
            <a:r>
              <a:rPr lang="en-GB" dirty="0"/>
              <a:t>Business depends on &amp; impacts natural capital</a:t>
            </a:r>
          </a:p>
        </p:txBody>
      </p:sp>
      <p:sp>
        <p:nvSpPr>
          <p:cNvPr id="7" name="Slide Number Placeholder 6">
            <a:extLst>
              <a:ext uri="{FF2B5EF4-FFF2-40B4-BE49-F238E27FC236}">
                <a16:creationId xmlns:a16="http://schemas.microsoft.com/office/drawing/2014/main" id="{6D81F0D9-0B7C-1E48-9DDA-AAEEACC064C1}"/>
              </a:ext>
            </a:extLst>
          </p:cNvPr>
          <p:cNvSpPr>
            <a:spLocks noGrp="1"/>
          </p:cNvSpPr>
          <p:nvPr>
            <p:ph type="sldNum" sz="quarter" idx="12"/>
          </p:nvPr>
        </p:nvSpPr>
        <p:spPr/>
        <p:txBody>
          <a:bodyPr/>
          <a:lstStyle/>
          <a:p>
            <a:fld id="{971CEC84-1649-40CE-BFF6-7286506FEA08}" type="slidenum">
              <a:rPr lang="en-GB" smtClean="0"/>
              <a:pPr/>
              <a:t>41</a:t>
            </a:fld>
            <a:endParaRPr lang="en-GB"/>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0144" y="1259612"/>
            <a:ext cx="7526222" cy="4075833"/>
          </a:xfrm>
          <a:prstGeom prst="rect">
            <a:avLst/>
          </a:prstGeom>
        </p:spPr>
      </p:pic>
      <p:grpSp>
        <p:nvGrpSpPr>
          <p:cNvPr id="3" name="Group 2">
            <a:extLst>
              <a:ext uri="{FF2B5EF4-FFF2-40B4-BE49-F238E27FC236}">
                <a16:creationId xmlns:a16="http://schemas.microsoft.com/office/drawing/2014/main" id="{C03270F5-05D6-4F4B-AF83-7611244BD77E}"/>
              </a:ext>
            </a:extLst>
          </p:cNvPr>
          <p:cNvGrpSpPr/>
          <p:nvPr/>
        </p:nvGrpSpPr>
        <p:grpSpPr>
          <a:xfrm>
            <a:off x="314194" y="3149412"/>
            <a:ext cx="11243511" cy="2770543"/>
            <a:chOff x="314194" y="3149412"/>
            <a:chExt cx="11243511" cy="2770543"/>
          </a:xfrm>
        </p:grpSpPr>
        <p:sp>
          <p:nvSpPr>
            <p:cNvPr id="24" name="Oval 23">
              <a:extLst>
                <a:ext uri="{FF2B5EF4-FFF2-40B4-BE49-F238E27FC236}">
                  <a16:creationId xmlns:a16="http://schemas.microsoft.com/office/drawing/2014/main" id="{6B718C8D-00BB-4FF8-816B-69261E034BAC}"/>
                </a:ext>
              </a:extLst>
            </p:cNvPr>
            <p:cNvSpPr/>
            <p:nvPr/>
          </p:nvSpPr>
          <p:spPr>
            <a:xfrm>
              <a:off x="5491161" y="3149412"/>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314194" y="5088958"/>
              <a:ext cx="240936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upon natural capital. </a:t>
              </a:r>
            </a:p>
          </p:txBody>
        </p:sp>
        <p:sp>
          <p:nvSpPr>
            <p:cNvPr id="26" name="Oval 25">
              <a:extLst>
                <a:ext uri="{FF2B5EF4-FFF2-40B4-BE49-F238E27FC236}">
                  <a16:creationId xmlns:a16="http://schemas.microsoft.com/office/drawing/2014/main" id="{4D55DF2C-0121-489C-9A1B-A0128D5C0A05}"/>
                </a:ext>
              </a:extLst>
            </p:cNvPr>
            <p:cNvSpPr/>
            <p:nvPr/>
          </p:nvSpPr>
          <p:spPr>
            <a:xfrm>
              <a:off x="6159060" y="3984772"/>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27" name="Rectangle 26">
              <a:extLst>
                <a:ext uri="{FF2B5EF4-FFF2-40B4-BE49-F238E27FC236}">
                  <a16:creationId xmlns:a16="http://schemas.microsoft.com/office/drawing/2014/main" id="{17ACBA91-39BE-4100-BEB6-1DC339BEDD08}"/>
                </a:ext>
              </a:extLst>
            </p:cNvPr>
            <p:cNvSpPr/>
            <p:nvPr/>
          </p:nvSpPr>
          <p:spPr>
            <a:xfrm>
              <a:off x="4601263" y="5088958"/>
              <a:ext cx="3285448"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28" name="Oval 27">
              <a:extLst>
                <a:ext uri="{FF2B5EF4-FFF2-40B4-BE49-F238E27FC236}">
                  <a16:creationId xmlns:a16="http://schemas.microsoft.com/office/drawing/2014/main" id="{ACF89603-0FA5-4F94-BA16-EA40E3267E63}"/>
                </a:ext>
              </a:extLst>
            </p:cNvPr>
            <p:cNvSpPr/>
            <p:nvPr/>
          </p:nvSpPr>
          <p:spPr>
            <a:xfrm>
              <a:off x="3395237" y="5187329"/>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29" name="Rectangle 28">
              <a:extLst>
                <a:ext uri="{FF2B5EF4-FFF2-40B4-BE49-F238E27FC236}">
                  <a16:creationId xmlns:a16="http://schemas.microsoft.com/office/drawing/2014/main" id="{7E3CDAF5-A14F-44CE-AFEC-6AC8691E1FAE}"/>
                </a:ext>
              </a:extLst>
            </p:cNvPr>
            <p:cNvSpPr/>
            <p:nvPr/>
          </p:nvSpPr>
          <p:spPr>
            <a:xfrm>
              <a:off x="8803540" y="5088958"/>
              <a:ext cx="2754165"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the business</a:t>
              </a:r>
            </a:p>
          </p:txBody>
        </p:sp>
      </p:grpSp>
      <p:sp>
        <p:nvSpPr>
          <p:cNvPr id="6" name="Teardrop 5">
            <a:extLst>
              <a:ext uri="{FF2B5EF4-FFF2-40B4-BE49-F238E27FC236}">
                <a16:creationId xmlns:a16="http://schemas.microsoft.com/office/drawing/2014/main" id="{16509DBB-C64D-46C2-8E90-D99D1D052B59}"/>
              </a:ext>
            </a:extLst>
          </p:cNvPr>
          <p:cNvSpPr/>
          <p:nvPr/>
        </p:nvSpPr>
        <p:spPr>
          <a:xfrm>
            <a:off x="10479505" y="87075"/>
            <a:ext cx="1630515"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516788" y="369791"/>
            <a:ext cx="1555947" cy="1323439"/>
          </a:xfrm>
          <a:prstGeom prst="rect">
            <a:avLst/>
          </a:prstGeom>
          <a:noFill/>
        </p:spPr>
        <p:txBody>
          <a:bodyPr wrap="square" rtlCol="0">
            <a:spAutoFit/>
          </a:bodyPr>
          <a:lstStyle/>
          <a:p>
            <a:pPr algn="ctr">
              <a:defRPr/>
            </a:pPr>
            <a:r>
              <a:rPr kumimoji="0" lang="en-GB" sz="1600" b="1" i="0" u="none" strike="noStrike" kern="1200" cap="none" spc="0" normalizeH="0" baseline="0" noProof="0">
                <a:ln>
                  <a:noFill/>
                </a:ln>
                <a:solidFill>
                  <a:prstClr val="white"/>
                </a:solidFill>
                <a:effectLst/>
                <a:uLnTx/>
                <a:uFillTx/>
                <a:latin typeface="Arial"/>
                <a:ea typeface="+mn-ea"/>
                <a:cs typeface="+mn-cs"/>
              </a:rPr>
              <a:t>Refer to p.15 </a:t>
            </a:r>
            <a:r>
              <a:rPr kumimoji="0" lang="en-GB" sz="1600" b="0" i="0" u="none" strike="noStrike" kern="1200" cap="none" spc="0" normalizeH="0" baseline="0" noProof="0">
                <a:ln>
                  <a:noFill/>
                </a:ln>
                <a:solidFill>
                  <a:prstClr val="white"/>
                </a:solidFill>
                <a:effectLst/>
                <a:uLnTx/>
                <a:uFillTx/>
                <a:latin typeface="Arial"/>
                <a:ea typeface="+mn-ea"/>
                <a:cs typeface="+mn-cs"/>
              </a:rPr>
              <a:t>of the  </a:t>
            </a:r>
            <a:r>
              <a:rPr lang="en-GB" sz="1600">
                <a:solidFill>
                  <a:prstClr val="white"/>
                </a:solidFill>
                <a:hlinkClick r:id="rId4"/>
              </a:rPr>
              <a:t>Natural Capital Protocol</a:t>
            </a:r>
            <a:endParaRPr lang="en-GB" sz="160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arget Audience">
            <a:extLst>
              <a:ext uri="{FF2B5EF4-FFF2-40B4-BE49-F238E27FC236}">
                <a16:creationId xmlns:a16="http://schemas.microsoft.com/office/drawing/2014/main" id="{2F61950F-B869-B24A-B93F-12DBDA7543D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9166" y="125352"/>
            <a:ext cx="914400" cy="914400"/>
          </a:xfrm>
          <a:prstGeom prst="rect">
            <a:avLst/>
          </a:prstGeom>
        </p:spPr>
      </p:pic>
      <p:sp>
        <p:nvSpPr>
          <p:cNvPr id="15" name="Speech Bubble: Rectangle 21">
            <a:extLst>
              <a:ext uri="{FF2B5EF4-FFF2-40B4-BE49-F238E27FC236}">
                <a16:creationId xmlns:a16="http://schemas.microsoft.com/office/drawing/2014/main" id="{1B18A583-E04F-0F44-A476-B78A21AE4B55}"/>
              </a:ext>
            </a:extLst>
          </p:cNvPr>
          <p:cNvSpPr/>
          <p:nvPr/>
        </p:nvSpPr>
        <p:spPr>
          <a:xfrm>
            <a:off x="9514292" y="2040026"/>
            <a:ext cx="2677708" cy="1323439"/>
          </a:xfrm>
          <a:prstGeom prst="wedgeRectCallout">
            <a:avLst>
              <a:gd name="adj1" fmla="val -75436"/>
              <a:gd name="adj2" fmla="val -3268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Potential to go over in detail, by providing an example, depending on the audiences’ background.</a:t>
            </a:r>
            <a:endParaRPr lang="en-US" dirty="0"/>
          </a:p>
        </p:txBody>
      </p:sp>
      <p:pic>
        <p:nvPicPr>
          <p:cNvPr id="16" name="Graphic 15" descr="Exclamation mark">
            <a:extLst>
              <a:ext uri="{FF2B5EF4-FFF2-40B4-BE49-F238E27FC236}">
                <a16:creationId xmlns:a16="http://schemas.microsoft.com/office/drawing/2014/main" id="{5ED832F4-62C2-FC4F-97D9-CE992E34DA3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89311" y="125352"/>
            <a:ext cx="914400" cy="914400"/>
          </a:xfrm>
          <a:prstGeom prst="rect">
            <a:avLst/>
          </a:prstGeom>
        </p:spPr>
      </p:pic>
    </p:spTree>
    <p:extLst>
      <p:ext uri="{BB962C8B-B14F-4D97-AF65-F5344CB8AC3E}">
        <p14:creationId xmlns:p14="http://schemas.microsoft.com/office/powerpoint/2010/main" val="366113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a:xfrm>
            <a:off x="314196" y="125352"/>
            <a:ext cx="9977096" cy="878150"/>
          </a:xfrm>
        </p:spPr>
        <p:txBody>
          <a:bodyPr>
            <a:normAutofit fontScale="90000"/>
          </a:bodyPr>
          <a:lstStyle/>
          <a:p>
            <a:r>
              <a:rPr lang="en-GB" dirty="0">
                <a:solidFill>
                  <a:srgbClr val="595959"/>
                </a:solidFill>
              </a:rPr>
              <a:t>Integrating approaches and building links between protocols </a:t>
            </a:r>
            <a:endParaRPr lang="en-US" dirty="0">
              <a:solidFill>
                <a:srgbClr val="595959"/>
              </a:solidFill>
              <a:highlight>
                <a:srgbClr val="FFFF00"/>
              </a:highlight>
            </a:endParaRPr>
          </a:p>
        </p:txBody>
      </p:sp>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42</a:t>
            </a:fld>
            <a:endParaRPr lang="en-GB"/>
          </a:p>
        </p:txBody>
      </p:sp>
      <p:sp>
        <p:nvSpPr>
          <p:cNvPr id="4" name="Rectangle: Rounded Corners 3">
            <a:extLst>
              <a:ext uri="{FF2B5EF4-FFF2-40B4-BE49-F238E27FC236}">
                <a16:creationId xmlns:a16="http://schemas.microsoft.com/office/drawing/2014/main" id="{6ACF1957-4E8C-49AF-B721-6F26217A26A0}"/>
              </a:ext>
            </a:extLst>
          </p:cNvPr>
          <p:cNvSpPr/>
          <p:nvPr/>
        </p:nvSpPr>
        <p:spPr>
          <a:xfrm>
            <a:off x="3119122" y="1641971"/>
            <a:ext cx="8885956" cy="698205"/>
          </a:xfrm>
          <a:prstGeom prst="roundRect">
            <a:avLst/>
          </a:prstGeom>
          <a:solidFill>
            <a:schemeClr val="bg1">
              <a:lumMod val="85000"/>
            </a:schemeClr>
          </a:solidFill>
          <a:ln w="28575">
            <a:noFill/>
          </a:ln>
        </p:spPr>
        <p:txBody>
          <a:bodyPr wrap="square">
            <a:spAutoFit/>
          </a:bodyPr>
          <a:lstStyle/>
          <a:p>
            <a:pPr algn="ctr">
              <a:defRPr/>
            </a:pPr>
            <a:r>
              <a:rPr lang="en-GB" sz="1700" b="1">
                <a:latin typeface="Arial" panose="020B0604020202020204" pitchFamily="34" charset="0"/>
                <a:cs typeface="Arial" panose="020B0604020202020204" pitchFamily="34" charset="0"/>
              </a:rPr>
              <a:t>Generally-accepted frameworks </a:t>
            </a:r>
            <a:r>
              <a:rPr lang="en-GB" sz="1700">
                <a:latin typeface="Arial" panose="020B0604020202020204" pitchFamily="34" charset="0"/>
                <a:cs typeface="Arial" panose="020B0604020202020204" pitchFamily="34" charset="0"/>
              </a:rPr>
              <a:t>for</a:t>
            </a:r>
            <a:r>
              <a:rPr lang="en-GB" sz="1700" b="1">
                <a:latin typeface="Arial" panose="020B0604020202020204" pitchFamily="34" charset="0"/>
                <a:cs typeface="Arial" panose="020B0604020202020204" pitchFamily="34" charset="0"/>
              </a:rPr>
              <a:t> business </a:t>
            </a:r>
            <a:r>
              <a:rPr lang="en-GB" sz="1700">
                <a:latin typeface="Arial" panose="020B0604020202020204" pitchFamily="34" charset="0"/>
                <a:cs typeface="Arial" panose="020B0604020202020204" pitchFamily="34" charset="0"/>
              </a:rPr>
              <a:t>to identify, measure and value its </a:t>
            </a:r>
            <a:r>
              <a:rPr lang="en-GB" sz="1700" b="1">
                <a:latin typeface="Arial" panose="020B0604020202020204" pitchFamily="34" charset="0"/>
                <a:cs typeface="Arial" panose="020B0604020202020204" pitchFamily="34" charset="0"/>
              </a:rPr>
              <a:t>impacts </a:t>
            </a:r>
            <a:r>
              <a:rPr lang="en-GB" sz="1700">
                <a:latin typeface="Arial" panose="020B0604020202020204" pitchFamily="34" charset="0"/>
                <a:cs typeface="Arial" panose="020B0604020202020204" pitchFamily="34" charset="0"/>
              </a:rPr>
              <a:t>and </a:t>
            </a:r>
            <a:r>
              <a:rPr lang="en-GB" sz="1700" b="1">
                <a:latin typeface="Arial" panose="020B0604020202020204" pitchFamily="34" charset="0"/>
                <a:cs typeface="Arial" panose="020B0604020202020204" pitchFamily="34" charset="0"/>
              </a:rPr>
              <a:t>dependencies </a:t>
            </a:r>
            <a:r>
              <a:rPr lang="en-GB" sz="1700">
                <a:latin typeface="Arial" panose="020B0604020202020204" pitchFamily="34" charset="0"/>
                <a:cs typeface="Arial" panose="020B0604020202020204" pitchFamily="34" charset="0"/>
              </a:rPr>
              <a:t>on</a:t>
            </a:r>
            <a:r>
              <a:rPr lang="en-GB" sz="1700" b="1">
                <a:latin typeface="Arial" panose="020B0604020202020204" pitchFamily="34" charset="0"/>
                <a:cs typeface="Arial" panose="020B0604020202020204" pitchFamily="34" charset="0"/>
              </a:rPr>
              <a:t> natural, social and human capital</a:t>
            </a:r>
            <a:r>
              <a:rPr lang="en-GB" sz="1801" b="1">
                <a:latin typeface="Arial" panose="020B0604020202020204" pitchFamily="34" charset="0"/>
                <a:cs typeface="Arial" panose="020B0604020202020204" pitchFamily="34" charset="0"/>
              </a:rPr>
              <a:t>.</a:t>
            </a:r>
          </a:p>
        </p:txBody>
      </p:sp>
      <p:pic>
        <p:nvPicPr>
          <p:cNvPr id="5" name="Picture 2" descr="Résultat de recherche d'images pour &quot;natural capital coalition&quot;">
            <a:extLst>
              <a:ext uri="{FF2B5EF4-FFF2-40B4-BE49-F238E27FC236}">
                <a16:creationId xmlns:a16="http://schemas.microsoft.com/office/drawing/2014/main" id="{7422B6E8-3749-4A46-9B1E-0FB0C19D67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5682" y="2623684"/>
            <a:ext cx="1566703" cy="644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043237-1896-4302-B442-B906E27B2E6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69935" y="2623685"/>
            <a:ext cx="1657696" cy="576164"/>
          </a:xfrm>
          <a:prstGeom prst="rect">
            <a:avLst/>
          </a:prstGeom>
          <a:noFill/>
          <a:ln>
            <a:noFill/>
          </a:ln>
        </p:spPr>
      </p:pic>
      <p:sp>
        <p:nvSpPr>
          <p:cNvPr id="9" name="Rectangle 8">
            <a:extLst>
              <a:ext uri="{FF2B5EF4-FFF2-40B4-BE49-F238E27FC236}">
                <a16:creationId xmlns:a16="http://schemas.microsoft.com/office/drawing/2014/main" id="{1932BFA6-5A33-43AB-BB9F-B1CF27DFB325}"/>
              </a:ext>
            </a:extLst>
          </p:cNvPr>
          <p:cNvSpPr/>
          <p:nvPr/>
        </p:nvSpPr>
        <p:spPr>
          <a:xfrm>
            <a:off x="5375451" y="5216031"/>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2016</a:t>
            </a:r>
          </a:p>
        </p:txBody>
      </p:sp>
      <p:sp>
        <p:nvSpPr>
          <p:cNvPr id="10" name="Arrow: Right 9">
            <a:extLst>
              <a:ext uri="{FF2B5EF4-FFF2-40B4-BE49-F238E27FC236}">
                <a16:creationId xmlns:a16="http://schemas.microsoft.com/office/drawing/2014/main" id="{48CEB7C7-6828-4FF8-9FDD-3AC2823C94AD}"/>
              </a:ext>
            </a:extLst>
          </p:cNvPr>
          <p:cNvSpPr/>
          <p:nvPr/>
        </p:nvSpPr>
        <p:spPr>
          <a:xfrm>
            <a:off x="10457817" y="3726927"/>
            <a:ext cx="521716" cy="489231"/>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Flowchart: Off-page Connector 11">
            <a:extLst>
              <a:ext uri="{FF2B5EF4-FFF2-40B4-BE49-F238E27FC236}">
                <a16:creationId xmlns:a16="http://schemas.microsoft.com/office/drawing/2014/main" id="{F7D97BE9-2A49-4CCB-9E2D-200C2A0305D1}"/>
              </a:ext>
            </a:extLst>
          </p:cNvPr>
          <p:cNvSpPr/>
          <p:nvPr/>
        </p:nvSpPr>
        <p:spPr>
          <a:xfrm rot="16200000">
            <a:off x="3828136" y="294521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TextBox 12">
            <a:extLst>
              <a:ext uri="{FF2B5EF4-FFF2-40B4-BE49-F238E27FC236}">
                <a16:creationId xmlns:a16="http://schemas.microsoft.com/office/drawing/2014/main" id="{55D8CA77-F51B-4549-9F01-062321F4523F}"/>
              </a:ext>
            </a:extLst>
          </p:cNvPr>
          <p:cNvSpPr txBox="1"/>
          <p:nvPr/>
        </p:nvSpPr>
        <p:spPr>
          <a:xfrm>
            <a:off x="3304210" y="3528963"/>
            <a:ext cx="1447060" cy="338554"/>
          </a:xfrm>
          <a:prstGeom prst="rect">
            <a:avLst/>
          </a:prstGeom>
          <a:noFill/>
        </p:spPr>
        <p:txBody>
          <a:bodyPr wrap="square" rtlCol="0">
            <a:spAutoFit/>
          </a:bodyPr>
          <a:lstStyle/>
          <a:p>
            <a:r>
              <a:rPr lang="en-US" sz="1600" b="1">
                <a:solidFill>
                  <a:schemeClr val="bg1"/>
                </a:solidFill>
                <a:hlinkClick r:id="rId5"/>
              </a:rPr>
              <a:t>Full version</a:t>
            </a:r>
            <a:endParaRPr lang="en-CH" sz="1600" b="1">
              <a:solidFill>
                <a:schemeClr val="bg1"/>
              </a:solidFill>
            </a:endParaRPr>
          </a:p>
        </p:txBody>
      </p:sp>
      <p:sp>
        <p:nvSpPr>
          <p:cNvPr id="14" name="Flowchart: Off-page Connector 13">
            <a:extLst>
              <a:ext uri="{FF2B5EF4-FFF2-40B4-BE49-F238E27FC236}">
                <a16:creationId xmlns:a16="http://schemas.microsoft.com/office/drawing/2014/main" id="{076A4D45-1E97-4883-A96B-78D368874382}"/>
              </a:ext>
            </a:extLst>
          </p:cNvPr>
          <p:cNvSpPr/>
          <p:nvPr/>
        </p:nvSpPr>
        <p:spPr>
          <a:xfrm rot="16200000">
            <a:off x="3716223" y="3767343"/>
            <a:ext cx="584775" cy="142894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5" name="TextBox 14">
            <a:extLst>
              <a:ext uri="{FF2B5EF4-FFF2-40B4-BE49-F238E27FC236}">
                <a16:creationId xmlns:a16="http://schemas.microsoft.com/office/drawing/2014/main" id="{5598F15E-BF98-49C7-8CCD-DC912209D1D2}"/>
              </a:ext>
            </a:extLst>
          </p:cNvPr>
          <p:cNvSpPr txBox="1"/>
          <p:nvPr/>
        </p:nvSpPr>
        <p:spPr>
          <a:xfrm>
            <a:off x="3315986" y="4189427"/>
            <a:ext cx="1447060" cy="584775"/>
          </a:xfrm>
          <a:prstGeom prst="rect">
            <a:avLst/>
          </a:prstGeom>
          <a:noFill/>
        </p:spPr>
        <p:txBody>
          <a:bodyPr wrap="square" rtlCol="0">
            <a:spAutoFit/>
          </a:bodyPr>
          <a:lstStyle/>
          <a:p>
            <a:r>
              <a:rPr lang="en-US" sz="1600" b="1">
                <a:solidFill>
                  <a:schemeClr val="bg1"/>
                </a:solidFill>
                <a:hlinkClick r:id="rId6"/>
              </a:rPr>
              <a:t>Executive summary</a:t>
            </a:r>
            <a:endParaRPr lang="en-CH" sz="1600" b="1">
              <a:solidFill>
                <a:schemeClr val="bg1"/>
              </a:solidFill>
            </a:endParaRPr>
          </a:p>
        </p:txBody>
      </p:sp>
      <p:pic>
        <p:nvPicPr>
          <p:cNvPr id="18" name="Picture Placeholder 5">
            <a:extLst>
              <a:ext uri="{FF2B5EF4-FFF2-40B4-BE49-F238E27FC236}">
                <a16:creationId xmlns:a16="http://schemas.microsoft.com/office/drawing/2014/main" id="{8CADDB9C-C18F-4A02-A14F-006F41FC5259}"/>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078077" y="3063712"/>
            <a:ext cx="1491355" cy="2107028"/>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59456" y="3726927"/>
            <a:ext cx="848277" cy="489231"/>
          </a:xfrm>
          <a:prstGeom prst="rect">
            <a:avLst/>
          </a:prstGeom>
        </p:spPr>
      </p:pic>
      <p:sp>
        <p:nvSpPr>
          <p:cNvPr id="20" name="Rectangle 19">
            <a:extLst>
              <a:ext uri="{FF2B5EF4-FFF2-40B4-BE49-F238E27FC236}">
                <a16:creationId xmlns:a16="http://schemas.microsoft.com/office/drawing/2014/main" id="{24BAF9E3-6CB0-4273-A7FB-651A27B210A4}"/>
              </a:ext>
            </a:extLst>
          </p:cNvPr>
          <p:cNvSpPr/>
          <p:nvPr/>
        </p:nvSpPr>
        <p:spPr>
          <a:xfrm>
            <a:off x="9142667" y="5216032"/>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2019</a:t>
            </a:r>
          </a:p>
        </p:txBody>
      </p:sp>
      <p:sp>
        <p:nvSpPr>
          <p:cNvPr id="24" name="Flowchart: Off-page Connector 23">
            <a:extLst>
              <a:ext uri="{FF2B5EF4-FFF2-40B4-BE49-F238E27FC236}">
                <a16:creationId xmlns:a16="http://schemas.microsoft.com/office/drawing/2014/main" id="{8069B3D2-7956-48D1-94B4-BB9F78A5B18A}"/>
              </a:ext>
            </a:extLst>
          </p:cNvPr>
          <p:cNvSpPr/>
          <p:nvPr/>
        </p:nvSpPr>
        <p:spPr>
          <a:xfrm rot="16200000">
            <a:off x="7508174" y="3276962"/>
            <a:ext cx="399209" cy="1566703"/>
          </a:xfrm>
          <a:prstGeom prst="flowChartOffpageConnector">
            <a:avLst/>
          </a:prstGeom>
          <a:solidFill>
            <a:srgbClr val="FCA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TextBox 24">
            <a:extLst>
              <a:ext uri="{FF2B5EF4-FFF2-40B4-BE49-F238E27FC236}">
                <a16:creationId xmlns:a16="http://schemas.microsoft.com/office/drawing/2014/main" id="{A918096A-F614-4205-966F-71E25DDBCD14}"/>
              </a:ext>
            </a:extLst>
          </p:cNvPr>
          <p:cNvSpPr txBox="1"/>
          <p:nvPr/>
        </p:nvSpPr>
        <p:spPr>
          <a:xfrm>
            <a:off x="7026169" y="3867518"/>
            <a:ext cx="1506273"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pic>
        <p:nvPicPr>
          <p:cNvPr id="28" name="Picture Placeholder 5" descr="Social-Human-Capital-Protocol_26.02.19.pdf">
            <a:extLst>
              <a:ext uri="{FF2B5EF4-FFF2-40B4-BE49-F238E27FC236}">
                <a16:creationId xmlns:a16="http://schemas.microsoft.com/office/drawing/2014/main" id="{16AD84C9-92D1-4BB8-B3D9-70B3CC23CFAA}"/>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8808836" y="3052536"/>
            <a:ext cx="1482455" cy="2118204"/>
          </a:xfrm>
          <a:prstGeom prst="rect">
            <a:avLst/>
          </a:prstGeom>
          <a:ln>
            <a:solidFill>
              <a:schemeClr val="bg1">
                <a:lumMod val="75000"/>
              </a:schemeClr>
            </a:solidFill>
          </a:ln>
        </p:spPr>
      </p:pic>
      <p:sp>
        <p:nvSpPr>
          <p:cNvPr id="22" name="TextBox 21">
            <a:extLst>
              <a:ext uri="{FF2B5EF4-FFF2-40B4-BE49-F238E27FC236}">
                <a16:creationId xmlns:a16="http://schemas.microsoft.com/office/drawing/2014/main" id="{42802F7C-D032-6E42-A154-8C47F63F4500}"/>
              </a:ext>
            </a:extLst>
          </p:cNvPr>
          <p:cNvSpPr txBox="1"/>
          <p:nvPr/>
        </p:nvSpPr>
        <p:spPr>
          <a:xfrm>
            <a:off x="87362" y="1337726"/>
            <a:ext cx="2934863" cy="1815882"/>
          </a:xfrm>
          <a:prstGeom prst="rect">
            <a:avLst/>
          </a:prstGeom>
          <a:noFill/>
        </p:spPr>
        <p:txBody>
          <a:bodyPr wrap="square" rtlCol="0">
            <a:spAutoFit/>
          </a:bodyPr>
          <a:lstStyle/>
          <a:p>
            <a:r>
              <a:rPr lang="en-GB" sz="1600" b="1">
                <a:solidFill>
                  <a:srgbClr val="595959"/>
                </a:solidFill>
              </a:rPr>
              <a:t>Brundtland - Sustainable Development </a:t>
            </a:r>
            <a:r>
              <a:rPr lang="en-GB" sz="1600">
                <a:solidFill>
                  <a:srgbClr val="595959"/>
                </a:solidFill>
              </a:rPr>
              <a:t>is development that meets the needs of the present without compromising the ability of future generations to meet their own needs. </a:t>
            </a:r>
            <a:endParaRPr lang="en-US" sz="1600">
              <a:solidFill>
                <a:srgbClr val="595959"/>
              </a:solidFill>
            </a:endParaRPr>
          </a:p>
        </p:txBody>
      </p:sp>
      <p:pic>
        <p:nvPicPr>
          <p:cNvPr id="26" name="Picture 2">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84270" y="3429002"/>
            <a:ext cx="2459519" cy="2495529"/>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descr="Target Audience">
            <a:extLst>
              <a:ext uri="{FF2B5EF4-FFF2-40B4-BE49-F238E27FC236}">
                <a16:creationId xmlns:a16="http://schemas.microsoft.com/office/drawing/2014/main" id="{C66AA929-FB29-0C4D-9E6B-F01981AC278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897918" y="107227"/>
            <a:ext cx="914400" cy="914400"/>
          </a:xfrm>
          <a:prstGeom prst="rect">
            <a:avLst/>
          </a:prstGeom>
        </p:spPr>
      </p:pic>
      <p:sp>
        <p:nvSpPr>
          <p:cNvPr id="23" name="Speech Bubble: Rectangle 21">
            <a:extLst>
              <a:ext uri="{FF2B5EF4-FFF2-40B4-BE49-F238E27FC236}">
                <a16:creationId xmlns:a16="http://schemas.microsoft.com/office/drawing/2014/main" id="{B161936B-D49F-B249-AA0F-8FCEDA5749E6}"/>
              </a:ext>
            </a:extLst>
          </p:cNvPr>
          <p:cNvSpPr/>
          <p:nvPr/>
        </p:nvSpPr>
        <p:spPr>
          <a:xfrm>
            <a:off x="5078077" y="5733414"/>
            <a:ext cx="5213214" cy="1034956"/>
          </a:xfrm>
          <a:prstGeom prst="wedgeRectCallout">
            <a:avLst>
              <a:gd name="adj1" fmla="val -20514"/>
              <a:gd name="adj2" fmla="val -6763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Depending on the familiarity of the audience with the protocols, potential to expand on their development and structure.</a:t>
            </a:r>
            <a:endParaRPr lang="en-US" dirty="0"/>
          </a:p>
        </p:txBody>
      </p:sp>
    </p:spTree>
    <p:extLst>
      <p:ext uri="{BB962C8B-B14F-4D97-AF65-F5344CB8AC3E}">
        <p14:creationId xmlns:p14="http://schemas.microsoft.com/office/powerpoint/2010/main" val="419249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a:xfrm>
            <a:off x="314195" y="125352"/>
            <a:ext cx="9154259" cy="878150"/>
          </a:xfrm>
        </p:spPr>
        <p:txBody>
          <a:bodyPr>
            <a:normAutofit fontScale="90000"/>
          </a:bodyPr>
          <a:lstStyle/>
          <a:p>
            <a:r>
              <a:rPr lang="en-GB" dirty="0">
                <a:solidFill>
                  <a:srgbClr val="595959"/>
                </a:solidFill>
              </a:rPr>
              <a:t>What parts of the Natural Capital Protocol will we cover?</a:t>
            </a:r>
            <a:endParaRPr lang="en-US" dirty="0">
              <a:solidFill>
                <a:srgbClr val="595959"/>
              </a:solidFill>
            </a:endParaRPr>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43</a:t>
            </a:fld>
            <a:endParaRPr lang="en-GB"/>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195" y="1739896"/>
            <a:ext cx="8942852" cy="4161177"/>
          </a:xfrm>
          <a:prstGeom prst="rect">
            <a:avLst/>
          </a:prstGeom>
        </p:spPr>
      </p:pic>
      <p:sp>
        <p:nvSpPr>
          <p:cNvPr id="5" name="Left Brace 4">
            <a:extLst>
              <a:ext uri="{FF2B5EF4-FFF2-40B4-BE49-F238E27FC236}">
                <a16:creationId xmlns:a16="http://schemas.microsoft.com/office/drawing/2014/main" id="{878F087D-7223-4198-B9F0-9739A0A23F95}"/>
              </a:ext>
            </a:extLst>
          </p:cNvPr>
          <p:cNvSpPr/>
          <p:nvPr/>
        </p:nvSpPr>
        <p:spPr>
          <a:xfrm rot="5400000" flipH="1">
            <a:off x="3700264" y="740906"/>
            <a:ext cx="136144" cy="196907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6" name="Left Brace 5">
            <a:extLst>
              <a:ext uri="{FF2B5EF4-FFF2-40B4-BE49-F238E27FC236}">
                <a16:creationId xmlns:a16="http://schemas.microsoft.com/office/drawing/2014/main" id="{2A469710-0640-44FC-93EF-071CC8379F3E}"/>
              </a:ext>
            </a:extLst>
          </p:cNvPr>
          <p:cNvSpPr/>
          <p:nvPr/>
        </p:nvSpPr>
        <p:spPr>
          <a:xfrm rot="5400000" flipH="1">
            <a:off x="5499176" y="740906"/>
            <a:ext cx="136144" cy="196907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7" name="Left Brace 6">
            <a:extLst>
              <a:ext uri="{FF2B5EF4-FFF2-40B4-BE49-F238E27FC236}">
                <a16:creationId xmlns:a16="http://schemas.microsoft.com/office/drawing/2014/main" id="{BB802B7C-9E30-41B7-801D-35E3764FB73B}"/>
              </a:ext>
            </a:extLst>
          </p:cNvPr>
          <p:cNvSpPr/>
          <p:nvPr/>
        </p:nvSpPr>
        <p:spPr>
          <a:xfrm rot="16200000">
            <a:off x="1640445" y="793662"/>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8" name="TextBox 7">
            <a:extLst>
              <a:ext uri="{FF2B5EF4-FFF2-40B4-BE49-F238E27FC236}">
                <a16:creationId xmlns:a16="http://schemas.microsoft.com/office/drawing/2014/main" id="{EF63D9DE-B521-4632-AB56-932862F8E6A1}"/>
              </a:ext>
            </a:extLst>
          </p:cNvPr>
          <p:cNvSpPr txBox="1"/>
          <p:nvPr/>
        </p:nvSpPr>
        <p:spPr>
          <a:xfrm>
            <a:off x="1072122" y="1284014"/>
            <a:ext cx="1133644" cy="369460"/>
          </a:xfrm>
          <a:prstGeom prst="rect">
            <a:avLst/>
          </a:prstGeom>
          <a:noFill/>
        </p:spPr>
        <p:txBody>
          <a:bodyPr wrap="none" rtlCol="0">
            <a:spAutoFit/>
          </a:bodyPr>
          <a:lstStyle/>
          <a:p>
            <a:r>
              <a:rPr lang="en-GB" sz="1801" dirty="0"/>
              <a:t>Module 1</a:t>
            </a:r>
            <a:endParaRPr lang="en-US" sz="1801" dirty="0"/>
          </a:p>
        </p:txBody>
      </p:sp>
      <p:sp>
        <p:nvSpPr>
          <p:cNvPr id="9" name="TextBox 8">
            <a:extLst>
              <a:ext uri="{FF2B5EF4-FFF2-40B4-BE49-F238E27FC236}">
                <a16:creationId xmlns:a16="http://schemas.microsoft.com/office/drawing/2014/main" id="{08ED46DF-3A0F-4191-BA47-894A79EF836E}"/>
              </a:ext>
            </a:extLst>
          </p:cNvPr>
          <p:cNvSpPr txBox="1"/>
          <p:nvPr/>
        </p:nvSpPr>
        <p:spPr>
          <a:xfrm>
            <a:off x="3201516" y="1256686"/>
            <a:ext cx="1133644" cy="369460"/>
          </a:xfrm>
          <a:prstGeom prst="rect">
            <a:avLst/>
          </a:prstGeom>
          <a:noFill/>
        </p:spPr>
        <p:txBody>
          <a:bodyPr wrap="none" rtlCol="0">
            <a:spAutoFit/>
          </a:bodyPr>
          <a:lstStyle/>
          <a:p>
            <a:r>
              <a:rPr lang="en-GB" sz="1801"/>
              <a:t>Module 2</a:t>
            </a:r>
            <a:endParaRPr lang="en-US" sz="1801"/>
          </a:p>
        </p:txBody>
      </p:sp>
      <p:sp>
        <p:nvSpPr>
          <p:cNvPr id="10" name="TextBox 9">
            <a:extLst>
              <a:ext uri="{FF2B5EF4-FFF2-40B4-BE49-F238E27FC236}">
                <a16:creationId xmlns:a16="http://schemas.microsoft.com/office/drawing/2014/main" id="{EA0D6C61-6117-41F1-8EAC-ECE593D7F9BD}"/>
              </a:ext>
            </a:extLst>
          </p:cNvPr>
          <p:cNvSpPr txBox="1"/>
          <p:nvPr/>
        </p:nvSpPr>
        <p:spPr>
          <a:xfrm>
            <a:off x="4582708" y="1246775"/>
            <a:ext cx="2646878" cy="369460"/>
          </a:xfrm>
          <a:prstGeom prst="rect">
            <a:avLst/>
          </a:prstGeom>
          <a:noFill/>
        </p:spPr>
        <p:txBody>
          <a:bodyPr wrap="none" rtlCol="0">
            <a:spAutoFit/>
          </a:bodyPr>
          <a:lstStyle/>
          <a:p>
            <a:r>
              <a:rPr lang="en-GB" sz="1801"/>
              <a:t>Introduction in module 2</a:t>
            </a:r>
            <a:endParaRPr lang="en-US" sz="1801"/>
          </a:p>
        </p:txBody>
      </p:sp>
      <p:sp>
        <p:nvSpPr>
          <p:cNvPr id="12" name="Speech Bubble: Rectangle 21">
            <a:extLst>
              <a:ext uri="{FF2B5EF4-FFF2-40B4-BE49-F238E27FC236}">
                <a16:creationId xmlns:a16="http://schemas.microsoft.com/office/drawing/2014/main" id="{6F49BC6C-A1A0-514E-AF5C-9F913B1CE63E}"/>
              </a:ext>
            </a:extLst>
          </p:cNvPr>
          <p:cNvSpPr/>
          <p:nvPr/>
        </p:nvSpPr>
        <p:spPr>
          <a:xfrm>
            <a:off x="9378597" y="1977232"/>
            <a:ext cx="2643593" cy="2807419"/>
          </a:xfrm>
          <a:prstGeom prst="wedgeRectCallout">
            <a:avLst>
              <a:gd name="adj1" fmla="val -135688"/>
              <a:gd name="adj2" fmla="val -6975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Edit the elements of the Protocol that are included depending on the background of the audience and the timings of the session.</a:t>
            </a:r>
          </a:p>
          <a:p>
            <a:pPr algn="ctr"/>
            <a:r>
              <a:rPr lang="en-GB" dirty="0"/>
              <a:t>Presenter to set out which steps will be included in their training session.</a:t>
            </a:r>
            <a:endParaRPr lang="en-US" dirty="0"/>
          </a:p>
        </p:txBody>
      </p:sp>
      <p:pic>
        <p:nvPicPr>
          <p:cNvPr id="13" name="Graphic 12" descr="Hourglass Full">
            <a:extLst>
              <a:ext uri="{FF2B5EF4-FFF2-40B4-BE49-F238E27FC236}">
                <a16:creationId xmlns:a16="http://schemas.microsoft.com/office/drawing/2014/main" id="{37CF2BD5-64EC-4D4E-AE60-C76054E5AB1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57248" y="274523"/>
            <a:ext cx="664942" cy="664942"/>
          </a:xfrm>
          <a:prstGeom prst="rect">
            <a:avLst/>
          </a:prstGeom>
        </p:spPr>
      </p:pic>
      <p:pic>
        <p:nvPicPr>
          <p:cNvPr id="14" name="Graphic 13" descr="Target Audience">
            <a:extLst>
              <a:ext uri="{FF2B5EF4-FFF2-40B4-BE49-F238E27FC236}">
                <a16:creationId xmlns:a16="http://schemas.microsoft.com/office/drawing/2014/main" id="{232C3469-A6E7-9D43-8180-95BF809EF91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2848" y="149794"/>
            <a:ext cx="914400" cy="914400"/>
          </a:xfrm>
          <a:prstGeom prst="rect">
            <a:avLst/>
          </a:prstGeom>
        </p:spPr>
      </p:pic>
    </p:spTree>
    <p:extLst>
      <p:ext uri="{BB962C8B-B14F-4D97-AF65-F5344CB8AC3E}">
        <p14:creationId xmlns:p14="http://schemas.microsoft.com/office/powerpoint/2010/main" val="43323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52AA-5505-468F-86FF-5638D93881DF}"/>
              </a:ext>
            </a:extLst>
          </p:cNvPr>
          <p:cNvSpPr>
            <a:spLocks noGrp="1"/>
          </p:cNvSpPr>
          <p:nvPr>
            <p:ph type="title"/>
          </p:nvPr>
        </p:nvSpPr>
        <p:spPr/>
        <p:txBody>
          <a:bodyPr>
            <a:normAutofit/>
          </a:bodyPr>
          <a:lstStyle/>
          <a:p>
            <a:r>
              <a:rPr lang="en-GB" b="1"/>
              <a:t>Summary tips: </a:t>
            </a:r>
            <a:r>
              <a:rPr lang="en-GB"/>
              <a:t>introduction and setting the scene</a:t>
            </a:r>
            <a:endParaRPr lang="en-US">
              <a:solidFill>
                <a:srgbClr val="FF0000"/>
              </a:solidFill>
            </a:endParaRPr>
          </a:p>
        </p:txBody>
      </p:sp>
      <p:sp>
        <p:nvSpPr>
          <p:cNvPr id="5" name="Content Placeholder 2">
            <a:extLst>
              <a:ext uri="{FF2B5EF4-FFF2-40B4-BE49-F238E27FC236}">
                <a16:creationId xmlns:a16="http://schemas.microsoft.com/office/drawing/2014/main" id="{F03BA845-DC4D-CA42-A02A-71B031A961C3}"/>
              </a:ext>
            </a:extLst>
          </p:cNvPr>
          <p:cNvSpPr>
            <a:spLocks noGrp="1"/>
          </p:cNvSpPr>
          <p:nvPr>
            <p:ph idx="1"/>
          </p:nvPr>
        </p:nvSpPr>
        <p:spPr>
          <a:xfrm>
            <a:off x="314194" y="1503927"/>
            <a:ext cx="11563612" cy="4351338"/>
          </a:xfrm>
        </p:spPr>
        <p:txBody>
          <a:bodyPr>
            <a:normAutofit fontScale="70000" lnSpcReduction="20000"/>
          </a:bodyPr>
          <a:lstStyle/>
          <a:p>
            <a:r>
              <a:rPr lang="en-US" dirty="0">
                <a:solidFill>
                  <a:srgbClr val="595959"/>
                </a:solidFill>
              </a:rPr>
              <a:t>Adapt the structure of the introduction sessions depending on how the session is being delivered, consider: </a:t>
            </a:r>
          </a:p>
          <a:p>
            <a:pPr lvl="1">
              <a:lnSpc>
                <a:spcPct val="120000"/>
              </a:lnSpc>
              <a:spcBef>
                <a:spcPts val="0"/>
              </a:spcBef>
            </a:pPr>
            <a:r>
              <a:rPr lang="en-US" sz="2000" dirty="0">
                <a:solidFill>
                  <a:srgbClr val="595959"/>
                </a:solidFill>
              </a:rPr>
              <a:t>What is the best way to engage with your audience given the way that they are watching?</a:t>
            </a:r>
          </a:p>
          <a:p>
            <a:pPr lvl="1">
              <a:lnSpc>
                <a:spcPct val="120000"/>
              </a:lnSpc>
              <a:spcBef>
                <a:spcPts val="0"/>
              </a:spcBef>
            </a:pPr>
            <a:r>
              <a:rPr lang="en-US" sz="2000" dirty="0">
                <a:solidFill>
                  <a:srgbClr val="595959"/>
                </a:solidFill>
              </a:rPr>
              <a:t>Are the audience members fully equipped to participate in the training? Do they need to complete an exercise beforehand or asked to read through definitions?</a:t>
            </a:r>
          </a:p>
          <a:p>
            <a:pPr lvl="1"/>
            <a:endParaRPr lang="en-US" dirty="0">
              <a:solidFill>
                <a:srgbClr val="595959"/>
              </a:solidFill>
            </a:endParaRPr>
          </a:p>
          <a:p>
            <a:r>
              <a:rPr lang="en-US" dirty="0">
                <a:solidFill>
                  <a:srgbClr val="595959"/>
                </a:solidFill>
              </a:rPr>
              <a:t>Understand the objectives and background of your audience, think about:</a:t>
            </a:r>
          </a:p>
          <a:p>
            <a:pPr lvl="1"/>
            <a:r>
              <a:rPr lang="en-US" sz="2000" dirty="0">
                <a:solidFill>
                  <a:srgbClr val="595959"/>
                </a:solidFill>
              </a:rPr>
              <a:t>Whether the audience all come from the same sector? </a:t>
            </a:r>
          </a:p>
          <a:p>
            <a:pPr lvl="1"/>
            <a:r>
              <a:rPr lang="en-US" sz="2000" dirty="0">
                <a:solidFill>
                  <a:srgbClr val="595959"/>
                </a:solidFill>
              </a:rPr>
              <a:t>How experienced and knowledgeable are they with respect to natural capital?</a:t>
            </a:r>
          </a:p>
          <a:p>
            <a:pPr lvl="1"/>
            <a:endParaRPr lang="en-US" sz="2000" i="1" dirty="0">
              <a:solidFill>
                <a:srgbClr val="595959"/>
              </a:solidFill>
            </a:endParaRPr>
          </a:p>
          <a:p>
            <a:r>
              <a:rPr lang="en-US" dirty="0">
                <a:solidFill>
                  <a:srgbClr val="595959"/>
                </a:solidFill>
              </a:rPr>
              <a:t>Set the scene in relation to the context in which the training is being given, determine:</a:t>
            </a:r>
          </a:p>
          <a:p>
            <a:pPr lvl="1"/>
            <a:r>
              <a:rPr lang="en-US" sz="2000" dirty="0">
                <a:solidFill>
                  <a:srgbClr val="595959"/>
                </a:solidFill>
              </a:rPr>
              <a:t>Whether the training being delivered in a region with a different relationship to natural capital e.g. is valuation considered acceptable? </a:t>
            </a:r>
          </a:p>
          <a:p>
            <a:pPr lvl="1"/>
            <a:r>
              <a:rPr lang="en-US" sz="2000" dirty="0">
                <a:solidFill>
                  <a:srgbClr val="595959"/>
                </a:solidFill>
              </a:rPr>
              <a:t>Whether there is a sector-specific context that can be provided? Or an economic/environmental context.</a:t>
            </a:r>
          </a:p>
          <a:p>
            <a:pPr lvl="1"/>
            <a:endParaRPr lang="en-US" sz="2000" dirty="0">
              <a:solidFill>
                <a:srgbClr val="595959"/>
              </a:solidFill>
            </a:endParaRPr>
          </a:p>
          <a:p>
            <a:r>
              <a:rPr lang="en-US" dirty="0">
                <a:solidFill>
                  <a:srgbClr val="595959"/>
                </a:solidFill>
              </a:rPr>
              <a:t>Adapt the knowledge checks depending on the audience background, understand:</a:t>
            </a:r>
          </a:p>
          <a:p>
            <a:pPr lvl="1"/>
            <a:r>
              <a:rPr lang="en-US" sz="2000" dirty="0">
                <a:solidFill>
                  <a:srgbClr val="595959"/>
                </a:solidFill>
              </a:rPr>
              <a:t>How familiar will the participants be with key definitions and terms used?</a:t>
            </a:r>
          </a:p>
          <a:p>
            <a:pPr lvl="1"/>
            <a:endParaRPr lang="en-US" sz="2000" dirty="0">
              <a:solidFill>
                <a:srgbClr val="595959"/>
              </a:solidFill>
            </a:endParaRPr>
          </a:p>
          <a:p>
            <a:r>
              <a:rPr lang="en-US" dirty="0">
                <a:solidFill>
                  <a:srgbClr val="595959"/>
                </a:solidFill>
              </a:rPr>
              <a:t>Make the training material as interactive and engaging as possible!</a:t>
            </a:r>
          </a:p>
          <a:p>
            <a:pPr lvl="1"/>
            <a:r>
              <a:rPr lang="en-US" sz="2000" dirty="0">
                <a:solidFill>
                  <a:srgbClr val="595959"/>
                </a:solidFill>
              </a:rPr>
              <a:t>Use software like Mentimeter or Zoom to get feedback on the audiences’ ideas and check their understanding</a:t>
            </a:r>
          </a:p>
          <a:p>
            <a:pPr lvl="1"/>
            <a:endParaRPr lang="en-US" sz="2000" dirty="0"/>
          </a:p>
          <a:p>
            <a:pPr lvl="1"/>
            <a:endParaRPr lang="en-US" sz="2000" dirty="0"/>
          </a:p>
          <a:p>
            <a:pPr lvl="1"/>
            <a:endParaRPr lang="en-US" dirty="0"/>
          </a:p>
        </p:txBody>
      </p:sp>
      <p:sp>
        <p:nvSpPr>
          <p:cNvPr id="4" name="Slide Number Placeholder 3">
            <a:extLst>
              <a:ext uri="{FF2B5EF4-FFF2-40B4-BE49-F238E27FC236}">
                <a16:creationId xmlns:a16="http://schemas.microsoft.com/office/drawing/2014/main" id="{8AF8EB1B-597B-44C6-BD15-07DA4348287E}"/>
              </a:ext>
            </a:extLst>
          </p:cNvPr>
          <p:cNvSpPr>
            <a:spLocks noGrp="1"/>
          </p:cNvSpPr>
          <p:nvPr>
            <p:ph type="sldNum" sz="quarter" idx="12"/>
          </p:nvPr>
        </p:nvSpPr>
        <p:spPr/>
        <p:txBody>
          <a:bodyPr/>
          <a:lstStyle/>
          <a:p>
            <a:fld id="{971CEC84-1649-40CE-BFF6-7286506FEA08}" type="slidenum">
              <a:rPr lang="en-GB" smtClean="0"/>
              <a:pPr/>
              <a:t>44</a:t>
            </a:fld>
            <a:endParaRPr lang="en-GB"/>
          </a:p>
        </p:txBody>
      </p:sp>
      <p:pic>
        <p:nvPicPr>
          <p:cNvPr id="6" name="Graphic 5" descr="Compass">
            <a:extLst>
              <a:ext uri="{FF2B5EF4-FFF2-40B4-BE49-F238E27FC236}">
                <a16:creationId xmlns:a16="http://schemas.microsoft.com/office/drawing/2014/main" id="{B68ED3C0-99AD-8A47-94A4-725173113F6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63406" y="88335"/>
            <a:ext cx="914400" cy="914400"/>
          </a:xfrm>
          <a:prstGeom prst="rect">
            <a:avLst/>
          </a:prstGeom>
        </p:spPr>
      </p:pic>
      <p:sp>
        <p:nvSpPr>
          <p:cNvPr id="7" name="Speech Bubble: Rectangle 21">
            <a:extLst>
              <a:ext uri="{FF2B5EF4-FFF2-40B4-BE49-F238E27FC236}">
                <a16:creationId xmlns:a16="http://schemas.microsoft.com/office/drawing/2014/main" id="{6297FE56-5270-3646-B527-E78C94BEB93F}"/>
              </a:ext>
            </a:extLst>
          </p:cNvPr>
          <p:cNvSpPr/>
          <p:nvPr/>
        </p:nvSpPr>
        <p:spPr>
          <a:xfrm>
            <a:off x="8974586" y="2526482"/>
            <a:ext cx="2903220" cy="1153114"/>
          </a:xfrm>
          <a:prstGeom prst="wedgeRectCallout">
            <a:avLst>
              <a:gd name="adj1" fmla="val -86768"/>
              <a:gd name="adj2" fmla="val -69758"/>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Summaries of these tips by tip type can be found in the implementation guide</a:t>
            </a:r>
          </a:p>
        </p:txBody>
      </p:sp>
    </p:spTree>
    <p:extLst>
      <p:ext uri="{BB962C8B-B14F-4D97-AF65-F5344CB8AC3E}">
        <p14:creationId xmlns:p14="http://schemas.microsoft.com/office/powerpoint/2010/main" val="22829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52AA-5505-468F-86FF-5638D93881DF}"/>
              </a:ext>
            </a:extLst>
          </p:cNvPr>
          <p:cNvSpPr>
            <a:spLocks noGrp="1"/>
          </p:cNvSpPr>
          <p:nvPr>
            <p:ph type="title"/>
          </p:nvPr>
        </p:nvSpPr>
        <p:spPr/>
        <p:txBody>
          <a:bodyPr>
            <a:normAutofit/>
          </a:bodyPr>
          <a:lstStyle/>
          <a:p>
            <a:r>
              <a:rPr lang="en-GB" b="1" dirty="0"/>
              <a:t>Summary tips: </a:t>
            </a:r>
            <a:r>
              <a:rPr lang="en-GB" dirty="0"/>
              <a:t>introduction and setting the scene</a:t>
            </a:r>
            <a:endParaRPr lang="en-US" dirty="0">
              <a:solidFill>
                <a:srgbClr val="FF0000"/>
              </a:solidFill>
            </a:endParaRPr>
          </a:p>
        </p:txBody>
      </p:sp>
      <p:sp>
        <p:nvSpPr>
          <p:cNvPr id="5" name="Content Placeholder 2">
            <a:extLst>
              <a:ext uri="{FF2B5EF4-FFF2-40B4-BE49-F238E27FC236}">
                <a16:creationId xmlns:a16="http://schemas.microsoft.com/office/drawing/2014/main" id="{F03BA845-DC4D-CA42-A02A-71B031A961C3}"/>
              </a:ext>
            </a:extLst>
          </p:cNvPr>
          <p:cNvSpPr>
            <a:spLocks noGrp="1"/>
          </p:cNvSpPr>
          <p:nvPr>
            <p:ph idx="1"/>
          </p:nvPr>
        </p:nvSpPr>
        <p:spPr>
          <a:xfrm>
            <a:off x="314194" y="1503927"/>
            <a:ext cx="11498123" cy="4351338"/>
          </a:xfrm>
        </p:spPr>
        <p:txBody>
          <a:bodyPr>
            <a:normAutofit fontScale="70000" lnSpcReduction="20000"/>
          </a:bodyPr>
          <a:lstStyle/>
          <a:p>
            <a:r>
              <a:rPr lang="en-US" dirty="0">
                <a:solidFill>
                  <a:srgbClr val="595959"/>
                </a:solidFill>
              </a:rPr>
              <a:t>Adapt the structure of the introduction sessions depending on how the session is being delivered, consider: </a:t>
            </a:r>
          </a:p>
          <a:p>
            <a:pPr lvl="1">
              <a:lnSpc>
                <a:spcPct val="120000"/>
              </a:lnSpc>
              <a:spcBef>
                <a:spcPts val="0"/>
              </a:spcBef>
            </a:pPr>
            <a:r>
              <a:rPr lang="en-US" sz="2000" dirty="0">
                <a:solidFill>
                  <a:srgbClr val="595959"/>
                </a:solidFill>
              </a:rPr>
              <a:t>What is the best way to engage with your audience given the way that they are watching?</a:t>
            </a:r>
          </a:p>
          <a:p>
            <a:pPr lvl="1">
              <a:lnSpc>
                <a:spcPct val="120000"/>
              </a:lnSpc>
              <a:spcBef>
                <a:spcPts val="0"/>
              </a:spcBef>
            </a:pPr>
            <a:r>
              <a:rPr lang="en-US" sz="2000" dirty="0">
                <a:solidFill>
                  <a:srgbClr val="595959"/>
                </a:solidFill>
              </a:rPr>
              <a:t>Are the audience members fully equipped to participate in the training? Do they need to complete an exercise beforehand or asked to read through definitions?</a:t>
            </a:r>
          </a:p>
          <a:p>
            <a:pPr lvl="1"/>
            <a:endParaRPr lang="en-US" dirty="0">
              <a:solidFill>
                <a:srgbClr val="595959"/>
              </a:solidFill>
            </a:endParaRPr>
          </a:p>
          <a:p>
            <a:r>
              <a:rPr lang="en-US" dirty="0">
                <a:solidFill>
                  <a:srgbClr val="595959"/>
                </a:solidFill>
              </a:rPr>
              <a:t>Understand the objectives and background of your audience, think about:</a:t>
            </a:r>
          </a:p>
          <a:p>
            <a:pPr lvl="1"/>
            <a:r>
              <a:rPr lang="en-US" sz="2000" dirty="0">
                <a:solidFill>
                  <a:srgbClr val="595959"/>
                </a:solidFill>
              </a:rPr>
              <a:t>Whether the audience all come from the same sector? </a:t>
            </a:r>
          </a:p>
          <a:p>
            <a:pPr lvl="1"/>
            <a:r>
              <a:rPr lang="en-US" sz="2000" dirty="0">
                <a:solidFill>
                  <a:srgbClr val="595959"/>
                </a:solidFill>
              </a:rPr>
              <a:t>How experienced and knowledgeable are they with respect to natural capital?</a:t>
            </a:r>
          </a:p>
          <a:p>
            <a:pPr lvl="1"/>
            <a:endParaRPr lang="en-US" sz="2000" i="1" dirty="0">
              <a:solidFill>
                <a:srgbClr val="595959"/>
              </a:solidFill>
            </a:endParaRPr>
          </a:p>
          <a:p>
            <a:r>
              <a:rPr lang="en-US" dirty="0">
                <a:solidFill>
                  <a:srgbClr val="595959"/>
                </a:solidFill>
              </a:rPr>
              <a:t>Set the scene in relation to the context in which the training is being given, determine:</a:t>
            </a:r>
          </a:p>
          <a:p>
            <a:pPr lvl="1"/>
            <a:r>
              <a:rPr lang="en-US" sz="2000" dirty="0">
                <a:solidFill>
                  <a:srgbClr val="595959"/>
                </a:solidFill>
              </a:rPr>
              <a:t>Whether the training being delivered in a region with a different relationship to natural capital e.g. is valuation considered acceptable? </a:t>
            </a:r>
          </a:p>
          <a:p>
            <a:pPr lvl="1"/>
            <a:r>
              <a:rPr lang="en-US" sz="2000" dirty="0">
                <a:solidFill>
                  <a:srgbClr val="595959"/>
                </a:solidFill>
              </a:rPr>
              <a:t>Whether there is a sector-specific context that can be provided? Or an economic/environmental context.</a:t>
            </a:r>
          </a:p>
          <a:p>
            <a:pPr lvl="1"/>
            <a:endParaRPr lang="en-US" sz="2000" dirty="0">
              <a:solidFill>
                <a:srgbClr val="595959"/>
              </a:solidFill>
            </a:endParaRPr>
          </a:p>
          <a:p>
            <a:r>
              <a:rPr lang="en-US" dirty="0">
                <a:solidFill>
                  <a:srgbClr val="595959"/>
                </a:solidFill>
              </a:rPr>
              <a:t>Adapt the knowledge checks depending on the audience background, understand:</a:t>
            </a:r>
          </a:p>
          <a:p>
            <a:pPr lvl="1"/>
            <a:r>
              <a:rPr lang="en-US" sz="2000" dirty="0">
                <a:solidFill>
                  <a:srgbClr val="595959"/>
                </a:solidFill>
              </a:rPr>
              <a:t>How familiar will the participants be with key definitions and terms used?</a:t>
            </a:r>
          </a:p>
          <a:p>
            <a:pPr lvl="1"/>
            <a:endParaRPr lang="en-US" sz="2000" dirty="0">
              <a:solidFill>
                <a:srgbClr val="595959"/>
              </a:solidFill>
            </a:endParaRPr>
          </a:p>
          <a:p>
            <a:r>
              <a:rPr lang="en-US" dirty="0">
                <a:solidFill>
                  <a:srgbClr val="595959"/>
                </a:solidFill>
              </a:rPr>
              <a:t>Make the training material as interactive and engaging as possible!</a:t>
            </a:r>
          </a:p>
          <a:p>
            <a:pPr lvl="1"/>
            <a:r>
              <a:rPr lang="en-US" sz="2000" dirty="0">
                <a:solidFill>
                  <a:srgbClr val="595959"/>
                </a:solidFill>
              </a:rPr>
              <a:t>Use software like </a:t>
            </a:r>
            <a:r>
              <a:rPr lang="en-US" sz="2000" dirty="0" err="1">
                <a:solidFill>
                  <a:srgbClr val="595959"/>
                </a:solidFill>
              </a:rPr>
              <a:t>Mentimeter</a:t>
            </a:r>
            <a:r>
              <a:rPr lang="en-US" sz="2000" dirty="0">
                <a:solidFill>
                  <a:srgbClr val="595959"/>
                </a:solidFill>
              </a:rPr>
              <a:t> or Zoom to get feedback on the audiences’ ideas and check their understanding</a:t>
            </a:r>
          </a:p>
          <a:p>
            <a:pPr lvl="1"/>
            <a:endParaRPr lang="en-US" sz="2000" dirty="0"/>
          </a:p>
          <a:p>
            <a:pPr lvl="1"/>
            <a:endParaRPr lang="en-US" sz="2000" dirty="0"/>
          </a:p>
          <a:p>
            <a:pPr lvl="1"/>
            <a:endParaRPr lang="en-US" dirty="0"/>
          </a:p>
        </p:txBody>
      </p:sp>
      <p:sp>
        <p:nvSpPr>
          <p:cNvPr id="4" name="Slide Number Placeholder 3">
            <a:extLst>
              <a:ext uri="{FF2B5EF4-FFF2-40B4-BE49-F238E27FC236}">
                <a16:creationId xmlns:a16="http://schemas.microsoft.com/office/drawing/2014/main" id="{8AF8EB1B-597B-44C6-BD15-07DA4348287E}"/>
              </a:ext>
            </a:extLst>
          </p:cNvPr>
          <p:cNvSpPr>
            <a:spLocks noGrp="1"/>
          </p:cNvSpPr>
          <p:nvPr>
            <p:ph type="sldNum" sz="quarter" idx="12"/>
          </p:nvPr>
        </p:nvSpPr>
        <p:spPr/>
        <p:txBody>
          <a:bodyPr/>
          <a:lstStyle/>
          <a:p>
            <a:fld id="{971CEC84-1649-40CE-BFF6-7286506FEA08}" type="slidenum">
              <a:rPr lang="en-GB" smtClean="0"/>
              <a:pPr/>
              <a:t>45</a:t>
            </a:fld>
            <a:endParaRPr lang="en-GB" dirty="0"/>
          </a:p>
        </p:txBody>
      </p:sp>
    </p:spTree>
    <p:extLst>
      <p:ext uri="{BB962C8B-B14F-4D97-AF65-F5344CB8AC3E}">
        <p14:creationId xmlns:p14="http://schemas.microsoft.com/office/powerpoint/2010/main" val="298043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719DF8-CB5E-4648-A3B5-9598569088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2549" y="1380202"/>
            <a:ext cx="9009455" cy="5486679"/>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88945" y="3873314"/>
            <a:ext cx="4314321" cy="1604484"/>
          </a:xfrm>
        </p:spPr>
        <p:txBody>
          <a:bodyPr>
            <a:noAutofit/>
          </a:bodyPr>
          <a:lstStyle/>
          <a:p>
            <a:pPr algn="l"/>
            <a:r>
              <a:rPr lang="en-GB" sz="4000" b="1">
                <a:solidFill>
                  <a:srgbClr val="23BAED"/>
                </a:solidFill>
              </a:rPr>
              <a:t>The business case for assessing natural capital &amp; common assessments</a:t>
            </a:r>
            <a:endParaRPr lang="en-GB" sz="4000">
              <a:solidFill>
                <a:srgbClr val="23BAED"/>
              </a:solidFill>
            </a:endParaRPr>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4294967295"/>
          </p:nvPr>
        </p:nvSpPr>
        <p:spPr>
          <a:xfrm>
            <a:off x="9448800" y="6356350"/>
            <a:ext cx="2743200" cy="365125"/>
          </a:xfrm>
          <a:prstGeom prst="rect">
            <a:avLst/>
          </a:prstGeom>
        </p:spPr>
        <p:txBody>
          <a:bodyPr/>
          <a:lstStyle/>
          <a:p>
            <a:fld id="{971CEC84-1649-40CE-BFF6-7286506FEA08}" type="slidenum">
              <a:rPr lang="en-GB" smtClean="0"/>
              <a:pPr/>
              <a:t>46</a:t>
            </a:fld>
            <a:endParaRPr lang="en-GB"/>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8" name="Speech Bubble: Rectangle 7">
            <a:extLst>
              <a:ext uri="{FF2B5EF4-FFF2-40B4-BE49-F238E27FC236}">
                <a16:creationId xmlns:a16="http://schemas.microsoft.com/office/drawing/2014/main" id="{8F2B3E97-2440-48AF-AE1A-32460BD14D1E}"/>
              </a:ext>
            </a:extLst>
          </p:cNvPr>
          <p:cNvSpPr/>
          <p:nvPr/>
        </p:nvSpPr>
        <p:spPr>
          <a:xfrm>
            <a:off x="483781" y="5624623"/>
            <a:ext cx="5959550" cy="942258"/>
          </a:xfrm>
          <a:prstGeom prst="wedgeRectCallout">
            <a:avLst>
              <a:gd name="adj1" fmla="val -33308"/>
              <a:gd name="adj2" fmla="val -7573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dirty="0"/>
              <a:t>Overview: This session sets out the business case for natural capital assessments and the definitions of natural capital impacts &amp; dependencies</a:t>
            </a:r>
          </a:p>
        </p:txBody>
      </p:sp>
    </p:spTree>
    <p:extLst>
      <p:ext uri="{BB962C8B-B14F-4D97-AF65-F5344CB8AC3E}">
        <p14:creationId xmlns:p14="http://schemas.microsoft.com/office/powerpoint/2010/main" val="361694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1" y="6162362"/>
            <a:ext cx="12191999" cy="707886"/>
          </a:xfrm>
          <a:prstGeom prst="rect">
            <a:avLst/>
          </a:prstGeom>
          <a:solidFill>
            <a:srgbClr val="B8CF4A"/>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03" y="1"/>
            <a:ext cx="6238327" cy="3102330"/>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7217" y="54036"/>
            <a:ext cx="1749231" cy="1538611"/>
            <a:chOff x="121265" y="24973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223956" y="24973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121265" y="69338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53598" y="0"/>
            <a:ext cx="6327601" cy="3139599"/>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584663" y="125949"/>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4350"/>
                    </a14:imgEffect>
                    <a14:imgEffect>
                      <a14:saturation sat="225000"/>
                    </a14:imgEffect>
                  </a14:imgLayer>
                </a14:imgProps>
              </a:ext>
              <a:ext uri="{28A0092B-C50C-407E-A947-70E740481C1C}">
                <a14:useLocalDpi xmlns:a14="http://schemas.microsoft.com/office/drawing/2010/main"/>
              </a:ext>
            </a:extLst>
          </a:blip>
          <a:srcRect/>
          <a:stretch/>
        </p:blipFill>
        <p:spPr>
          <a:xfrm>
            <a:off x="6032485" y="3105451"/>
            <a:ext cx="6289540" cy="3053104"/>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158126" y="3457759"/>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61553" y="3962434"/>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895440" y="5364352"/>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86248" y="4502501"/>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98221" y="4896287"/>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9504" y="3110435"/>
            <a:ext cx="6136380" cy="3048808"/>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61700" y="4426490"/>
            <a:ext cx="1672188" cy="1608168"/>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7217" y="4815083"/>
            <a:ext cx="1763591" cy="8307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2" descr="RÃ©sultat de recherche d'images pour &quot;vale dam collapse&quot;">
            <a:extLst>
              <a:ext uri="{FF2B5EF4-FFF2-40B4-BE49-F238E27FC236}">
                <a16:creationId xmlns:a16="http://schemas.microsoft.com/office/drawing/2014/main" id="{D16AC7B9-15E5-42F3-968D-8A62109BD57B}"/>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233" y="-8103"/>
            <a:ext cx="6209008" cy="31082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958DA4B9-B0C2-449F-9A9B-62A2332CE9A8}"/>
              </a:ext>
            </a:extLst>
          </p:cNvPr>
          <p:cNvGrpSpPr/>
          <p:nvPr/>
        </p:nvGrpSpPr>
        <p:grpSpPr>
          <a:xfrm>
            <a:off x="61700" y="62177"/>
            <a:ext cx="1749231" cy="1538611"/>
            <a:chOff x="251990" y="301513"/>
            <a:chExt cx="1749231" cy="1538611"/>
          </a:xfrm>
        </p:grpSpPr>
        <p:sp>
          <p:nvSpPr>
            <p:cNvPr id="55" name="Oval 54">
              <a:extLst>
                <a:ext uri="{FF2B5EF4-FFF2-40B4-BE49-F238E27FC236}">
                  <a16:creationId xmlns:a16="http://schemas.microsoft.com/office/drawing/2014/main" id="{A88B8E57-D10F-4520-9E4E-659079D007EA}"/>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F3842DA-D3FE-4326-8A96-F08ABCD0B5C5}"/>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2">
            <a:extLst>
              <a:ext uri="{FF2B5EF4-FFF2-40B4-BE49-F238E27FC236}">
                <a16:creationId xmlns:a16="http://schemas.microsoft.com/office/drawing/2014/main" id="{66C8DC3B-ADC0-4054-8750-0AB68DB9AB9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198080" y="4559"/>
            <a:ext cx="6176041" cy="3095539"/>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4B1A616A-D299-4C02-B27F-F877C1007939}"/>
              </a:ext>
            </a:extLst>
          </p:cNvPr>
          <p:cNvGrpSpPr/>
          <p:nvPr/>
        </p:nvGrpSpPr>
        <p:grpSpPr>
          <a:xfrm>
            <a:off x="10655371" y="94484"/>
            <a:ext cx="1607337" cy="1538611"/>
            <a:chOff x="10445293" y="226073"/>
            <a:chExt cx="1607337" cy="1538611"/>
          </a:xfrm>
        </p:grpSpPr>
        <p:sp>
          <p:nvSpPr>
            <p:cNvPr id="59" name="Oval 58">
              <a:extLst>
                <a:ext uri="{FF2B5EF4-FFF2-40B4-BE49-F238E27FC236}">
                  <a16:creationId xmlns:a16="http://schemas.microsoft.com/office/drawing/2014/main" id="{751BFE40-9BCA-4B3D-9E17-39B98653B9A8}"/>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FB776186-E7E2-4C52-92AC-08F3CB19CA07}"/>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2" name="Picture 61">
            <a:extLst>
              <a:ext uri="{FF2B5EF4-FFF2-40B4-BE49-F238E27FC236}">
                <a16:creationId xmlns:a16="http://schemas.microsoft.com/office/drawing/2014/main" id="{3CF78D40-64E5-42B6-8149-A3B54DBC6317}"/>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p:blipFill>
        <p:spPr bwMode="auto">
          <a:xfrm>
            <a:off x="5495" y="3060984"/>
            <a:ext cx="6195046" cy="3106363"/>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extLst>
              <a:ext uri="{FF2B5EF4-FFF2-40B4-BE49-F238E27FC236}">
                <a16:creationId xmlns:a16="http://schemas.microsoft.com/office/drawing/2014/main" id="{0FB5DDDE-7521-4C3B-BA64-11443CC57A2B}"/>
              </a:ext>
            </a:extLst>
          </p:cNvPr>
          <p:cNvSpPr/>
          <p:nvPr/>
        </p:nvSpPr>
        <p:spPr>
          <a:xfrm>
            <a:off x="107606" y="4451456"/>
            <a:ext cx="1591045" cy="1562909"/>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CDA2CE41-57AD-4698-9B95-EDF7D37076A8}"/>
              </a:ext>
            </a:extLst>
          </p:cNvPr>
          <p:cNvSpPr txBox="1"/>
          <p:nvPr/>
        </p:nvSpPr>
        <p:spPr>
          <a:xfrm>
            <a:off x="230220" y="4828188"/>
            <a:ext cx="1374734" cy="844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2363274A-25F3-4CA2-8EA7-739614F58CAA}"/>
              </a:ext>
            </a:extLst>
          </p:cNvPr>
          <p:cNvGrpSpPr/>
          <p:nvPr/>
        </p:nvGrpSpPr>
        <p:grpSpPr>
          <a:xfrm>
            <a:off x="6204775" y="3106889"/>
            <a:ext cx="6079772" cy="3042535"/>
            <a:chOff x="6170731" y="3802773"/>
            <a:chExt cx="5924658" cy="2917088"/>
          </a:xfrm>
        </p:grpSpPr>
        <p:pic>
          <p:nvPicPr>
            <p:cNvPr id="66" name="Picture 65">
              <a:extLst>
                <a:ext uri="{FF2B5EF4-FFF2-40B4-BE49-F238E27FC236}">
                  <a16:creationId xmlns:a16="http://schemas.microsoft.com/office/drawing/2014/main" id="{32E6CCF7-4FF7-472A-AD1A-A3A72B5ED2AF}"/>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170731" y="3802773"/>
              <a:ext cx="5924658" cy="2917088"/>
            </a:xfrm>
            <a:prstGeom prst="rect">
              <a:avLst/>
            </a:prstGeom>
          </p:spPr>
        </p:pic>
        <p:sp>
          <p:nvSpPr>
            <p:cNvPr id="67" name="Oval 66">
              <a:extLst>
                <a:ext uri="{FF2B5EF4-FFF2-40B4-BE49-F238E27FC236}">
                  <a16:creationId xmlns:a16="http://schemas.microsoft.com/office/drawing/2014/main" id="{261216ED-73B4-4B27-B435-4D3E699C3B84}"/>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1FF67DF-C36A-4C54-99FC-E16609AC17D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9" name="TextBox 68">
            <a:extLst>
              <a:ext uri="{FF2B5EF4-FFF2-40B4-BE49-F238E27FC236}">
                <a16:creationId xmlns:a16="http://schemas.microsoft.com/office/drawing/2014/main" id="{A684BBD0-24AC-4A41-A0E7-9F4469EF89B7}"/>
              </a:ext>
            </a:extLst>
          </p:cNvPr>
          <p:cNvSpPr txBox="1"/>
          <p:nvPr/>
        </p:nvSpPr>
        <p:spPr>
          <a:xfrm>
            <a:off x="-4233" y="6159108"/>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2" name="Slide Number Placeholder 1">
            <a:extLst>
              <a:ext uri="{FF2B5EF4-FFF2-40B4-BE49-F238E27FC236}">
                <a16:creationId xmlns:a16="http://schemas.microsoft.com/office/drawing/2014/main" id="{8ECD2D36-1180-7145-88EB-EBB6C3602AB5}"/>
              </a:ext>
            </a:extLst>
          </p:cNvPr>
          <p:cNvSpPr>
            <a:spLocks noGrp="1"/>
          </p:cNvSpPr>
          <p:nvPr>
            <p:ph type="sldNum" sz="quarter" idx="12"/>
          </p:nvPr>
        </p:nvSpPr>
        <p:spPr/>
        <p:txBody>
          <a:bodyPr/>
          <a:lstStyle/>
          <a:p>
            <a:fld id="{971CEC84-1649-40CE-BFF6-7286506FEA08}" type="slidenum">
              <a:rPr lang="en-GB" smtClean="0"/>
              <a:pPr/>
              <a:t>47</a:t>
            </a:fld>
            <a:endParaRPr lang="en-GB"/>
          </a:p>
        </p:txBody>
      </p:sp>
      <p:sp>
        <p:nvSpPr>
          <p:cNvPr id="41" name="Speech Bubble: Rectangle 21">
            <a:extLst>
              <a:ext uri="{FF2B5EF4-FFF2-40B4-BE49-F238E27FC236}">
                <a16:creationId xmlns:a16="http://schemas.microsoft.com/office/drawing/2014/main" id="{893DB8BA-9604-F145-A2FA-916B84A74633}"/>
              </a:ext>
            </a:extLst>
          </p:cNvPr>
          <p:cNvSpPr/>
          <p:nvPr/>
        </p:nvSpPr>
        <p:spPr>
          <a:xfrm>
            <a:off x="7365659" y="2815810"/>
            <a:ext cx="3219004" cy="2416174"/>
          </a:xfrm>
          <a:prstGeom prst="wedgeRectCallout">
            <a:avLst>
              <a:gd name="adj1" fmla="val -56420"/>
              <a:gd name="adj2" fmla="val -97579"/>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If relevant, highlight the types of risk which are more applicable to the audience – explain these using real-life examples to aid understanding. Include solutions to bring an encouraging message </a:t>
            </a:r>
            <a:endParaRPr lang="en-US"/>
          </a:p>
        </p:txBody>
      </p:sp>
      <p:sp>
        <p:nvSpPr>
          <p:cNvPr id="42" name="Speech Bubble: Rectangle 21">
            <a:extLst>
              <a:ext uri="{FF2B5EF4-FFF2-40B4-BE49-F238E27FC236}">
                <a16:creationId xmlns:a16="http://schemas.microsoft.com/office/drawing/2014/main" id="{04E50AB1-5AAE-BC46-BC0A-C81E3967E448}"/>
              </a:ext>
            </a:extLst>
          </p:cNvPr>
          <p:cNvSpPr/>
          <p:nvPr/>
        </p:nvSpPr>
        <p:spPr>
          <a:xfrm>
            <a:off x="2691937" y="4031712"/>
            <a:ext cx="3303070" cy="1729149"/>
          </a:xfrm>
          <a:prstGeom prst="wedgeRectCallout">
            <a:avLst>
              <a:gd name="adj1" fmla="val 38934"/>
              <a:gd name="adj2" fmla="val -113737"/>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accompanying speakers notes provide examples of risk and opportunities to elaborate on but there is also potential to include your own examples </a:t>
            </a:r>
            <a:endParaRPr lang="en-US"/>
          </a:p>
        </p:txBody>
      </p:sp>
      <p:sp>
        <p:nvSpPr>
          <p:cNvPr id="14" name="Rectangle 13">
            <a:extLst>
              <a:ext uri="{FF2B5EF4-FFF2-40B4-BE49-F238E27FC236}">
                <a16:creationId xmlns:a16="http://schemas.microsoft.com/office/drawing/2014/main" id="{255622B5-0DF4-FE40-A0EB-D6FC9A97ED49}"/>
              </a:ext>
            </a:extLst>
          </p:cNvPr>
          <p:cNvSpPr/>
          <p:nvPr/>
        </p:nvSpPr>
        <p:spPr>
          <a:xfrm>
            <a:off x="8061313" y="124476"/>
            <a:ext cx="2384207" cy="10134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descr="Target Audience">
            <a:extLst>
              <a:ext uri="{FF2B5EF4-FFF2-40B4-BE49-F238E27FC236}">
                <a16:creationId xmlns:a16="http://schemas.microsoft.com/office/drawing/2014/main" id="{47E44757-A219-CC4B-A914-E6898B83B539}"/>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12335" y="203494"/>
            <a:ext cx="914400" cy="914400"/>
          </a:xfrm>
          <a:prstGeom prst="rect">
            <a:avLst/>
          </a:prstGeom>
        </p:spPr>
      </p:pic>
      <p:pic>
        <p:nvPicPr>
          <p:cNvPr id="70" name="Graphic 69" descr="Squiggle">
            <a:extLst>
              <a:ext uri="{FF2B5EF4-FFF2-40B4-BE49-F238E27FC236}">
                <a16:creationId xmlns:a16="http://schemas.microsoft.com/office/drawing/2014/main" id="{79591965-28C6-BA4C-9236-00D5111248BC}"/>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272064" y="191634"/>
            <a:ext cx="914400" cy="914400"/>
          </a:xfrm>
          <a:prstGeom prst="rect">
            <a:avLst/>
          </a:prstGeom>
        </p:spPr>
      </p:pic>
    </p:spTree>
    <p:extLst>
      <p:ext uri="{BB962C8B-B14F-4D97-AF65-F5344CB8AC3E}">
        <p14:creationId xmlns:p14="http://schemas.microsoft.com/office/powerpoint/2010/main" val="12837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7"/>
                                        </p:tgtEl>
                                      </p:cBhvr>
                                    </p:animEffect>
                                    <p:set>
                                      <p:cBhvr>
                                        <p:cTn id="20" dur="1" fill="hold">
                                          <p:stCondLst>
                                            <p:cond delay="499"/>
                                          </p:stCondLst>
                                        </p:cTn>
                                        <p:tgtEl>
                                          <p:spTgt spid="5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8"/>
                                        </p:tgtEl>
                                      </p:cBhvr>
                                    </p:animEffect>
                                    <p:set>
                                      <p:cBhvr>
                                        <p:cTn id="23" dur="1" fill="hold">
                                          <p:stCondLst>
                                            <p:cond delay="499"/>
                                          </p:stCondLst>
                                        </p:cTn>
                                        <p:tgtEl>
                                          <p:spTgt spid="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2"/>
                                        </p:tgtEl>
                                      </p:cBhvr>
                                    </p:animEffect>
                                    <p:set>
                                      <p:cBhvr>
                                        <p:cTn id="28" dur="1" fill="hold">
                                          <p:stCondLst>
                                            <p:cond delay="499"/>
                                          </p:stCondLst>
                                        </p:cTn>
                                        <p:tgtEl>
                                          <p:spTgt spid="6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5"/>
                                        </p:tgtEl>
                                      </p:cBhvr>
                                    </p:animEffect>
                                    <p:set>
                                      <p:cBhvr>
                                        <p:cTn id="39" dur="1" fill="hold">
                                          <p:stCondLst>
                                            <p:cond delay="499"/>
                                          </p:stCondLst>
                                        </p:cTn>
                                        <p:tgtEl>
                                          <p:spTgt spid="6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69" grpId="0" animBg="1"/>
      <p:bldP spid="41" grpId="0" animBg="1"/>
      <p:bldP spid="4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noFill/>
        </p:spPr>
        <p:txBody>
          <a:bodyPr/>
          <a:lstStyle/>
          <a:p>
            <a:r>
              <a:rPr lang="en-US" dirty="0">
                <a:solidFill>
                  <a:srgbClr val="595959"/>
                </a:solidFill>
              </a:rPr>
              <a:t>Reflections, risks and opportunities</a:t>
            </a:r>
            <a:endParaRPr lang="en-CH" dirty="0">
              <a:solidFill>
                <a:srgbClr val="595959"/>
              </a:solidFill>
            </a:endParaRPr>
          </a:p>
        </p:txBody>
      </p:sp>
      <p:sp>
        <p:nvSpPr>
          <p:cNvPr id="3" name="Slide Number Placeholder 2">
            <a:extLst>
              <a:ext uri="{FF2B5EF4-FFF2-40B4-BE49-F238E27FC236}">
                <a16:creationId xmlns:a16="http://schemas.microsoft.com/office/drawing/2014/main" id="{D5485BF0-F971-804C-A9CD-41309A9CF756}"/>
              </a:ext>
            </a:extLst>
          </p:cNvPr>
          <p:cNvSpPr>
            <a:spLocks noGrp="1"/>
          </p:cNvSpPr>
          <p:nvPr>
            <p:ph type="sldNum" sz="quarter" idx="12"/>
          </p:nvPr>
        </p:nvSpPr>
        <p:spPr/>
        <p:txBody>
          <a:bodyPr/>
          <a:lstStyle/>
          <a:p>
            <a:fld id="{971CEC84-1649-40CE-BFF6-7286506FEA08}" type="slidenum">
              <a:rPr lang="en-GB" smtClean="0"/>
              <a:pPr/>
              <a:t>48</a:t>
            </a:fld>
            <a:endParaRPr lang="en-GB"/>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582483" y="2012529"/>
            <a:ext cx="6140389" cy="3224729"/>
          </a:xfrm>
          <a:prstGeom prst="rect">
            <a:avLst/>
          </a:prstGeom>
        </p:spPr>
        <p:txBody>
          <a:bodyPr wrap="square" anchor="t">
            <a:spAutoFit/>
          </a:bodyPr>
          <a:lstStyle/>
          <a:p>
            <a:r>
              <a:rPr lang="en-GB" sz="2400">
                <a:solidFill>
                  <a:prstClr val="black">
                    <a:lumMod val="65000"/>
                    <a:lumOff val="35000"/>
                  </a:prstClr>
                </a:solidFill>
              </a:rPr>
              <a:t>Individually reflect on whether each of these ecosystem services pose more of a risk or opportunity? </a:t>
            </a:r>
          </a:p>
          <a:p>
            <a:endParaRPr lang="en-GB" sz="2400">
              <a:solidFill>
                <a:prstClr val="black">
                  <a:lumMod val="65000"/>
                  <a:lumOff val="35000"/>
                </a:prstClr>
              </a:solidFill>
            </a:endParaRPr>
          </a:p>
          <a:p>
            <a:endParaRPr lang="en-GB" sz="400">
              <a:solidFill>
                <a:srgbClr val="595959"/>
              </a:solidFill>
            </a:endParaRPr>
          </a:p>
          <a:p>
            <a:pPr marL="285115" indent="-285115">
              <a:lnSpc>
                <a:spcPct val="150000"/>
              </a:lnSpc>
              <a:buClr>
                <a:srgbClr val="23BAED"/>
              </a:buClr>
              <a:buFont typeface="Arial" panose="020B0604020202020204" pitchFamily="34" charset="0"/>
              <a:buChar char="•"/>
            </a:pPr>
            <a:r>
              <a:rPr lang="en-GB" sz="2400" b="1">
                <a:solidFill>
                  <a:srgbClr val="23BAED"/>
                </a:solidFill>
              </a:rPr>
              <a:t>Soil regulation: </a:t>
            </a:r>
          </a:p>
          <a:p>
            <a:pPr marL="285115" indent="-285115">
              <a:lnSpc>
                <a:spcPct val="150000"/>
              </a:lnSpc>
              <a:buClr>
                <a:srgbClr val="23BAED"/>
              </a:buClr>
              <a:buFont typeface="Arial" panose="020B0604020202020204" pitchFamily="34" charset="0"/>
              <a:buChar char="•"/>
            </a:pPr>
            <a:r>
              <a:rPr lang="en-GB" sz="2400" b="1">
                <a:solidFill>
                  <a:srgbClr val="23BAED"/>
                </a:solidFill>
              </a:rPr>
              <a:t>Pollination </a:t>
            </a:r>
            <a:endParaRPr lang="en-GB" sz="2400" b="1">
              <a:solidFill>
                <a:srgbClr val="23BAED"/>
              </a:solidFill>
              <a:cs typeface="Arial"/>
            </a:endParaRPr>
          </a:p>
          <a:p>
            <a:pPr marL="285115" indent="-285115">
              <a:lnSpc>
                <a:spcPct val="150000"/>
              </a:lnSpc>
              <a:buClr>
                <a:srgbClr val="23BAED"/>
              </a:buClr>
              <a:buFont typeface="Arial" panose="020B0604020202020204" pitchFamily="34" charset="0"/>
              <a:buChar char="•"/>
            </a:pPr>
            <a:r>
              <a:rPr lang="en-GB" sz="2400" b="1">
                <a:solidFill>
                  <a:srgbClr val="23BAED"/>
                </a:solidFill>
              </a:rPr>
              <a:t>Water extraction</a:t>
            </a:r>
            <a:endParaRPr lang="en-GB" sz="2400" b="1">
              <a:solidFill>
                <a:srgbClr val="23BAED"/>
              </a:solidFill>
              <a:cs typeface="Arial"/>
            </a:endParaRPr>
          </a:p>
        </p:txBody>
      </p:sp>
      <p:sp>
        <p:nvSpPr>
          <p:cNvPr id="11" name="Right Brace 10">
            <a:extLst>
              <a:ext uri="{FF2B5EF4-FFF2-40B4-BE49-F238E27FC236}">
                <a16:creationId xmlns:a16="http://schemas.microsoft.com/office/drawing/2014/main" id="{78FF1B04-A334-42DD-B81A-4931D5172C61}"/>
              </a:ext>
            </a:extLst>
          </p:cNvPr>
          <p:cNvSpPr/>
          <p:nvPr/>
        </p:nvSpPr>
        <p:spPr>
          <a:xfrm>
            <a:off x="7870069" y="1521396"/>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061223" y="153945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3" name="Speech Bubble: Rectangle 21">
            <a:extLst>
              <a:ext uri="{FF2B5EF4-FFF2-40B4-BE49-F238E27FC236}">
                <a16:creationId xmlns:a16="http://schemas.microsoft.com/office/drawing/2014/main" id="{A3CDE758-33D9-6F48-AE4B-BBE1554CAC74}"/>
              </a:ext>
            </a:extLst>
          </p:cNvPr>
          <p:cNvSpPr/>
          <p:nvPr/>
        </p:nvSpPr>
        <p:spPr>
          <a:xfrm>
            <a:off x="3524693" y="5336604"/>
            <a:ext cx="5279625" cy="1396043"/>
          </a:xfrm>
          <a:prstGeom prst="wedgeRectCallout">
            <a:avLst>
              <a:gd name="adj1" fmla="val -76293"/>
              <a:gd name="adj2" fmla="val -64267"/>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Change the number and or types of ecosystem services. The trainer can make this sector specific or alter the difficulty level depending on the audience background.  More details on each service are provided in the speaker notes.</a:t>
            </a:r>
          </a:p>
          <a:p>
            <a:pPr algn="ctr"/>
            <a:endParaRPr lang="en-GB" dirty="0"/>
          </a:p>
        </p:txBody>
      </p:sp>
      <p:pic>
        <p:nvPicPr>
          <p:cNvPr id="14" name="Graphic 13" descr="Online meeting">
            <a:extLst>
              <a:ext uri="{FF2B5EF4-FFF2-40B4-BE49-F238E27FC236}">
                <a16:creationId xmlns:a16="http://schemas.microsoft.com/office/drawing/2014/main" id="{2590E3A6-1295-C348-AC08-BEE2C8F2F27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22872" y="89104"/>
            <a:ext cx="914400" cy="914400"/>
          </a:xfrm>
          <a:prstGeom prst="rect">
            <a:avLst/>
          </a:prstGeom>
        </p:spPr>
      </p:pic>
      <p:pic>
        <p:nvPicPr>
          <p:cNvPr id="17" name="Graphic 16" descr="Employee badge">
            <a:extLst>
              <a:ext uri="{FF2B5EF4-FFF2-40B4-BE49-F238E27FC236}">
                <a16:creationId xmlns:a16="http://schemas.microsoft.com/office/drawing/2014/main" id="{9F9DA5D6-0D52-E14D-B82F-F6E94BFBF86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73089" y="10411"/>
            <a:ext cx="914400" cy="914400"/>
          </a:xfrm>
          <a:prstGeom prst="rect">
            <a:avLst/>
          </a:prstGeom>
        </p:spPr>
      </p:pic>
      <p:pic>
        <p:nvPicPr>
          <p:cNvPr id="18" name="Graphic 17" descr="Target Audience">
            <a:extLst>
              <a:ext uri="{FF2B5EF4-FFF2-40B4-BE49-F238E27FC236}">
                <a16:creationId xmlns:a16="http://schemas.microsoft.com/office/drawing/2014/main" id="{02B2B3B9-1D3C-7340-B29F-DEE6DD4CF51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87489" y="65448"/>
            <a:ext cx="914400" cy="914400"/>
          </a:xfrm>
          <a:prstGeom prst="rect">
            <a:avLst/>
          </a:prstGeom>
        </p:spPr>
      </p:pic>
      <p:pic>
        <p:nvPicPr>
          <p:cNvPr id="19" name="Graphic 18" descr="Hourglass Full">
            <a:extLst>
              <a:ext uri="{FF2B5EF4-FFF2-40B4-BE49-F238E27FC236}">
                <a16:creationId xmlns:a16="http://schemas.microsoft.com/office/drawing/2014/main" id="{772C63DF-5E5E-C043-A889-EF9D1BA51CB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093747" y="190177"/>
            <a:ext cx="664942" cy="664942"/>
          </a:xfrm>
          <a:prstGeom prst="rect">
            <a:avLst/>
          </a:prstGeom>
        </p:spPr>
      </p:pic>
      <p:sp>
        <p:nvSpPr>
          <p:cNvPr id="20" name="Speech Bubble: Rectangle 21">
            <a:extLst>
              <a:ext uri="{FF2B5EF4-FFF2-40B4-BE49-F238E27FC236}">
                <a16:creationId xmlns:a16="http://schemas.microsoft.com/office/drawing/2014/main" id="{2343CB3E-8830-124B-AA9F-27DA477B9BF3}"/>
              </a:ext>
            </a:extLst>
          </p:cNvPr>
          <p:cNvSpPr/>
          <p:nvPr/>
        </p:nvSpPr>
        <p:spPr>
          <a:xfrm>
            <a:off x="9527000" y="4751737"/>
            <a:ext cx="2527082" cy="1638057"/>
          </a:xfrm>
          <a:prstGeom prst="wedgeRectCallout">
            <a:avLst>
              <a:gd name="adj1" fmla="val -99732"/>
              <a:gd name="adj2" fmla="val -4936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Potential to skip this reflection or cut down the number of ecosystem services considered depending on the timing</a:t>
            </a:r>
            <a:endParaRPr lang="en-US" dirty="0">
              <a:highlight>
                <a:srgbClr val="FFFF00"/>
              </a:highlight>
            </a:endParaRPr>
          </a:p>
        </p:txBody>
      </p:sp>
      <p:sp>
        <p:nvSpPr>
          <p:cNvPr id="21" name="Speech Bubble: Rectangle 21">
            <a:extLst>
              <a:ext uri="{FF2B5EF4-FFF2-40B4-BE49-F238E27FC236}">
                <a16:creationId xmlns:a16="http://schemas.microsoft.com/office/drawing/2014/main" id="{87C2BE03-2FC1-2442-BDE7-E8E6D3DB9F8E}"/>
              </a:ext>
            </a:extLst>
          </p:cNvPr>
          <p:cNvSpPr/>
          <p:nvPr/>
        </p:nvSpPr>
        <p:spPr>
          <a:xfrm>
            <a:off x="8230357" y="2133558"/>
            <a:ext cx="3961643" cy="1330740"/>
          </a:xfrm>
          <a:prstGeom prst="wedgeRectCallout">
            <a:avLst>
              <a:gd name="adj1" fmla="val 36797"/>
              <a:gd name="adj2" fmla="val -86993"/>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Note: reflection time is useful to help participants think about the different examples and concepts and how they may be applicable to their own situation</a:t>
            </a:r>
            <a:endParaRPr lang="en-US" dirty="0">
              <a:solidFill>
                <a:srgbClr val="C00000"/>
              </a:solidFill>
            </a:endParaRPr>
          </a:p>
        </p:txBody>
      </p:sp>
    </p:spTree>
    <p:extLst>
      <p:ext uri="{BB962C8B-B14F-4D97-AF65-F5344CB8AC3E}">
        <p14:creationId xmlns:p14="http://schemas.microsoft.com/office/powerpoint/2010/main" val="4260460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noFill/>
        </p:spPr>
        <p:txBody>
          <a:bodyPr/>
          <a:lstStyle/>
          <a:p>
            <a:r>
              <a:rPr lang="en-US">
                <a:solidFill>
                  <a:srgbClr val="595959"/>
                </a:solidFill>
              </a:rPr>
              <a:t>Reflections, risks and opportunities</a:t>
            </a:r>
            <a:endParaRPr lang="en-CH">
              <a:solidFill>
                <a:srgbClr val="595959"/>
              </a:solidFill>
            </a:endParaRPr>
          </a:p>
        </p:txBody>
      </p:sp>
      <p:sp>
        <p:nvSpPr>
          <p:cNvPr id="3" name="Slide Number Placeholder 2">
            <a:extLst>
              <a:ext uri="{FF2B5EF4-FFF2-40B4-BE49-F238E27FC236}">
                <a16:creationId xmlns:a16="http://schemas.microsoft.com/office/drawing/2014/main" id="{D5485BF0-F971-804C-A9CD-41309A9CF756}"/>
              </a:ext>
            </a:extLst>
          </p:cNvPr>
          <p:cNvSpPr>
            <a:spLocks noGrp="1"/>
          </p:cNvSpPr>
          <p:nvPr>
            <p:ph type="sldNum" sz="quarter" idx="12"/>
          </p:nvPr>
        </p:nvSpPr>
        <p:spPr/>
        <p:txBody>
          <a:bodyPr/>
          <a:lstStyle/>
          <a:p>
            <a:fld id="{971CEC84-1649-40CE-BFF6-7286506FEA08}" type="slidenum">
              <a:rPr lang="en-GB" smtClean="0"/>
              <a:pPr/>
              <a:t>49</a:t>
            </a:fld>
            <a:endParaRPr lang="en-GB"/>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582483" y="2012529"/>
            <a:ext cx="6140389" cy="3224729"/>
          </a:xfrm>
          <a:prstGeom prst="rect">
            <a:avLst/>
          </a:prstGeom>
        </p:spPr>
        <p:txBody>
          <a:bodyPr wrap="square" anchor="t">
            <a:spAutoFit/>
          </a:bodyPr>
          <a:lstStyle/>
          <a:p>
            <a:r>
              <a:rPr lang="en-GB" sz="2400">
                <a:solidFill>
                  <a:prstClr val="black">
                    <a:lumMod val="65000"/>
                    <a:lumOff val="35000"/>
                  </a:prstClr>
                </a:solidFill>
              </a:rPr>
              <a:t>Individually reflect on whether each of these ecosystem services pose more of a risk or opportunity? </a:t>
            </a:r>
          </a:p>
          <a:p>
            <a:endParaRPr lang="en-GB" sz="2400">
              <a:solidFill>
                <a:prstClr val="black">
                  <a:lumMod val="65000"/>
                  <a:lumOff val="35000"/>
                </a:prstClr>
              </a:solidFill>
            </a:endParaRPr>
          </a:p>
          <a:p>
            <a:endParaRPr lang="en-GB" sz="400">
              <a:solidFill>
                <a:srgbClr val="595959"/>
              </a:solidFill>
            </a:endParaRPr>
          </a:p>
          <a:p>
            <a:pPr marL="285115" indent="-285115">
              <a:lnSpc>
                <a:spcPct val="150000"/>
              </a:lnSpc>
              <a:buClr>
                <a:srgbClr val="23BAED"/>
              </a:buClr>
              <a:buFont typeface="Arial" panose="020B0604020202020204" pitchFamily="34" charset="0"/>
              <a:buChar char="•"/>
            </a:pPr>
            <a:r>
              <a:rPr lang="en-GB" sz="2400" b="1">
                <a:solidFill>
                  <a:srgbClr val="23BAED"/>
                </a:solidFill>
              </a:rPr>
              <a:t>Soil regulation: </a:t>
            </a:r>
          </a:p>
          <a:p>
            <a:pPr marL="285115" indent="-285115">
              <a:lnSpc>
                <a:spcPct val="150000"/>
              </a:lnSpc>
              <a:buClr>
                <a:srgbClr val="23BAED"/>
              </a:buClr>
              <a:buFont typeface="Arial" panose="020B0604020202020204" pitchFamily="34" charset="0"/>
              <a:buChar char="•"/>
            </a:pPr>
            <a:r>
              <a:rPr lang="en-GB" sz="2400" b="1">
                <a:solidFill>
                  <a:srgbClr val="23BAED"/>
                </a:solidFill>
              </a:rPr>
              <a:t>Pollination </a:t>
            </a:r>
            <a:endParaRPr lang="en-GB" sz="2400" b="1">
              <a:solidFill>
                <a:srgbClr val="23BAED"/>
              </a:solidFill>
              <a:cs typeface="Arial"/>
            </a:endParaRPr>
          </a:p>
          <a:p>
            <a:pPr marL="285115" indent="-285115">
              <a:lnSpc>
                <a:spcPct val="150000"/>
              </a:lnSpc>
              <a:buClr>
                <a:srgbClr val="23BAED"/>
              </a:buClr>
              <a:buFont typeface="Arial" panose="020B0604020202020204" pitchFamily="34" charset="0"/>
              <a:buChar char="•"/>
            </a:pPr>
            <a:r>
              <a:rPr lang="en-GB" sz="2400" b="1">
                <a:solidFill>
                  <a:srgbClr val="23BAED"/>
                </a:solidFill>
              </a:rPr>
              <a:t>Water extraction</a:t>
            </a:r>
            <a:endParaRPr lang="en-GB" sz="2400" b="1">
              <a:solidFill>
                <a:srgbClr val="23BAED"/>
              </a:solidFill>
              <a:cs typeface="Aria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7870069" y="1521396"/>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061223" y="153945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3" name="Speech Bubble: Rectangle 21">
            <a:extLst>
              <a:ext uri="{FF2B5EF4-FFF2-40B4-BE49-F238E27FC236}">
                <a16:creationId xmlns:a16="http://schemas.microsoft.com/office/drawing/2014/main" id="{A3CDE758-33D9-6F48-AE4B-BBE1554CAC74}"/>
              </a:ext>
            </a:extLst>
          </p:cNvPr>
          <p:cNvSpPr/>
          <p:nvPr/>
        </p:nvSpPr>
        <p:spPr>
          <a:xfrm>
            <a:off x="3524693" y="5336604"/>
            <a:ext cx="5279625" cy="1396043"/>
          </a:xfrm>
          <a:prstGeom prst="wedgeRectCallout">
            <a:avLst>
              <a:gd name="adj1" fmla="val -76293"/>
              <a:gd name="adj2" fmla="val -64267"/>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r>
              <a:rPr lang="en-GB"/>
              <a:t>Change the number and or types of ecosystem services. The trainer can make this sector specific or alter the difficulty level depending on the audience background.  More details on each service are provided in the speaker notes.</a:t>
            </a:r>
          </a:p>
          <a:p>
            <a:pPr algn="ctr"/>
            <a:endParaRPr lang="en-GB"/>
          </a:p>
        </p:txBody>
      </p:sp>
      <p:pic>
        <p:nvPicPr>
          <p:cNvPr id="14" name="Graphic 13" descr="Online meeting">
            <a:extLst>
              <a:ext uri="{FF2B5EF4-FFF2-40B4-BE49-F238E27FC236}">
                <a16:creationId xmlns:a16="http://schemas.microsoft.com/office/drawing/2014/main" id="{2590E3A6-1295-C348-AC08-BEE2C8F2F27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22872" y="89104"/>
            <a:ext cx="914400" cy="914400"/>
          </a:xfrm>
          <a:prstGeom prst="rect">
            <a:avLst/>
          </a:prstGeom>
        </p:spPr>
      </p:pic>
      <p:pic>
        <p:nvPicPr>
          <p:cNvPr id="17" name="Graphic 16" descr="Employee badge">
            <a:extLst>
              <a:ext uri="{FF2B5EF4-FFF2-40B4-BE49-F238E27FC236}">
                <a16:creationId xmlns:a16="http://schemas.microsoft.com/office/drawing/2014/main" id="{9F9DA5D6-0D52-E14D-B82F-F6E94BFBF86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73089" y="10411"/>
            <a:ext cx="914400" cy="914400"/>
          </a:xfrm>
          <a:prstGeom prst="rect">
            <a:avLst/>
          </a:prstGeom>
        </p:spPr>
      </p:pic>
      <p:pic>
        <p:nvPicPr>
          <p:cNvPr id="18" name="Graphic 17" descr="Target Audience">
            <a:extLst>
              <a:ext uri="{FF2B5EF4-FFF2-40B4-BE49-F238E27FC236}">
                <a16:creationId xmlns:a16="http://schemas.microsoft.com/office/drawing/2014/main" id="{02B2B3B9-1D3C-7340-B29F-DEE6DD4CF51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587489" y="65448"/>
            <a:ext cx="914400" cy="914400"/>
          </a:xfrm>
          <a:prstGeom prst="rect">
            <a:avLst/>
          </a:prstGeom>
        </p:spPr>
      </p:pic>
      <p:pic>
        <p:nvPicPr>
          <p:cNvPr id="19" name="Graphic 18" descr="Hourglass Full">
            <a:extLst>
              <a:ext uri="{FF2B5EF4-FFF2-40B4-BE49-F238E27FC236}">
                <a16:creationId xmlns:a16="http://schemas.microsoft.com/office/drawing/2014/main" id="{772C63DF-5E5E-C043-A889-EF9D1BA51CB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093747" y="190177"/>
            <a:ext cx="664942" cy="664942"/>
          </a:xfrm>
          <a:prstGeom prst="rect">
            <a:avLst/>
          </a:prstGeom>
        </p:spPr>
      </p:pic>
      <p:sp>
        <p:nvSpPr>
          <p:cNvPr id="20" name="Speech Bubble: Rectangle 21">
            <a:extLst>
              <a:ext uri="{FF2B5EF4-FFF2-40B4-BE49-F238E27FC236}">
                <a16:creationId xmlns:a16="http://schemas.microsoft.com/office/drawing/2014/main" id="{2343CB3E-8830-124B-AA9F-27DA477B9BF3}"/>
              </a:ext>
            </a:extLst>
          </p:cNvPr>
          <p:cNvSpPr/>
          <p:nvPr/>
        </p:nvSpPr>
        <p:spPr>
          <a:xfrm>
            <a:off x="9527000" y="4751737"/>
            <a:ext cx="2527082" cy="1638057"/>
          </a:xfrm>
          <a:prstGeom prst="wedgeRectCallout">
            <a:avLst>
              <a:gd name="adj1" fmla="val -99732"/>
              <a:gd name="adj2" fmla="val -4936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Potential to skip this reflection or cut down the number of ecosystem services considered depending on the timing</a:t>
            </a:r>
            <a:endParaRPr lang="en-US">
              <a:highlight>
                <a:srgbClr val="FFFF00"/>
              </a:highlight>
            </a:endParaRPr>
          </a:p>
        </p:txBody>
      </p:sp>
      <p:sp>
        <p:nvSpPr>
          <p:cNvPr id="21" name="Speech Bubble: Rectangle 21">
            <a:extLst>
              <a:ext uri="{FF2B5EF4-FFF2-40B4-BE49-F238E27FC236}">
                <a16:creationId xmlns:a16="http://schemas.microsoft.com/office/drawing/2014/main" id="{87C2BE03-2FC1-2442-BDE7-E8E6D3DB9F8E}"/>
              </a:ext>
            </a:extLst>
          </p:cNvPr>
          <p:cNvSpPr/>
          <p:nvPr/>
        </p:nvSpPr>
        <p:spPr>
          <a:xfrm>
            <a:off x="7426218" y="1331931"/>
            <a:ext cx="3961643" cy="1330740"/>
          </a:xfrm>
          <a:prstGeom prst="wedgeRectCallout">
            <a:avLst>
              <a:gd name="adj1" fmla="val 36797"/>
              <a:gd name="adj2" fmla="val -86993"/>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Note: reflection time is useful to help participants think about the different examples and concepts and how they may be applicable to their own situation</a:t>
            </a:r>
            <a:endParaRPr lang="en-US" dirty="0">
              <a:solidFill>
                <a:srgbClr val="C00000"/>
              </a:solidFill>
            </a:endParaRPr>
          </a:p>
        </p:txBody>
      </p:sp>
    </p:spTree>
    <p:extLst>
      <p:ext uri="{BB962C8B-B14F-4D97-AF65-F5344CB8AC3E}">
        <p14:creationId xmlns:p14="http://schemas.microsoft.com/office/powerpoint/2010/main" val="7181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Today’s objectives</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525098" y="1638299"/>
            <a:ext cx="11141804" cy="3581401"/>
          </a:xfrm>
        </p:spPr>
        <p:txBody>
          <a:bodyPr vert="horz" lIns="91440" tIns="45720" rIns="91440" bIns="45720" rtlCol="0" anchor="t">
            <a:normAutofit fontScale="55000" lnSpcReduction="20000"/>
          </a:bodyPr>
          <a:lstStyle/>
          <a:p>
            <a:pPr lvl="0" algn="just">
              <a:lnSpc>
                <a:spcPct val="125000"/>
              </a:lnSpc>
              <a:buFont typeface="Arial" panose="020B0604020202020204" pitchFamily="34" charset="0"/>
              <a:buChar char="•"/>
            </a:pPr>
            <a:r>
              <a:rPr lang="en-GB" sz="4400" dirty="0"/>
              <a:t>Provide you with an overview of module 2, and </a:t>
            </a:r>
            <a:r>
              <a:rPr lang="en-GB" sz="4400" b="1" dirty="0">
                <a:solidFill>
                  <a:srgbClr val="21BBEF"/>
                </a:solidFill>
              </a:rPr>
              <a:t>explain how to deliver, adapt and contextualize the training material;</a:t>
            </a:r>
          </a:p>
          <a:p>
            <a:pPr lvl="0" algn="just">
              <a:lnSpc>
                <a:spcPct val="125000"/>
              </a:lnSpc>
              <a:buFont typeface="Arial" panose="020B0604020202020204" pitchFamily="34" charset="0"/>
              <a:buChar char="•"/>
            </a:pPr>
            <a:endParaRPr lang="en-CH" sz="200" b="1" dirty="0">
              <a:solidFill>
                <a:srgbClr val="21BBEF"/>
              </a:solidFill>
            </a:endParaRPr>
          </a:p>
          <a:p>
            <a:pPr lvl="0" algn="just">
              <a:lnSpc>
                <a:spcPct val="125000"/>
              </a:lnSpc>
              <a:buFont typeface="Arial" panose="020B0604020202020204" pitchFamily="34" charset="0"/>
              <a:buChar char="•"/>
            </a:pPr>
            <a:r>
              <a:rPr lang="en-GB" sz="4400" b="1" dirty="0">
                <a:solidFill>
                  <a:srgbClr val="21BBEF"/>
                </a:solidFill>
              </a:rPr>
              <a:t>Aid different explanations of module 2 materials </a:t>
            </a:r>
            <a:r>
              <a:rPr lang="en-GB" sz="4400" dirty="0"/>
              <a:t>based on backgrounds, as well as suggesting </a:t>
            </a:r>
            <a:r>
              <a:rPr lang="en-GB" sz="4400" b="1" dirty="0">
                <a:solidFill>
                  <a:srgbClr val="21BBEF"/>
                </a:solidFill>
              </a:rPr>
              <a:t>answers to the main questions</a:t>
            </a:r>
            <a:r>
              <a:rPr lang="en-GB" sz="4400" b="1" dirty="0"/>
              <a:t> </a:t>
            </a:r>
            <a:r>
              <a:rPr lang="en-GB" sz="4400" dirty="0"/>
              <a:t>that arise;</a:t>
            </a:r>
          </a:p>
          <a:p>
            <a:pPr lvl="0" algn="just">
              <a:lnSpc>
                <a:spcPct val="125000"/>
              </a:lnSpc>
              <a:buFont typeface="Arial" panose="020B0604020202020204" pitchFamily="34" charset="0"/>
              <a:buChar char="•"/>
            </a:pPr>
            <a:endParaRPr lang="en-CH" sz="300" dirty="0"/>
          </a:p>
          <a:p>
            <a:pPr lvl="0" algn="just">
              <a:lnSpc>
                <a:spcPct val="125000"/>
              </a:lnSpc>
              <a:spcAft>
                <a:spcPts val="200"/>
              </a:spcAft>
              <a:buFont typeface="Arial" panose="020B0604020202020204" pitchFamily="34" charset="0"/>
              <a:buChar char="•"/>
            </a:pPr>
            <a:r>
              <a:rPr lang="en-GB" sz="4400" b="1" dirty="0">
                <a:solidFill>
                  <a:srgbClr val="21BBEF"/>
                </a:solidFill>
              </a:rPr>
              <a:t>Share practical tips</a:t>
            </a:r>
            <a:r>
              <a:rPr lang="en-GB" sz="4400" b="1" dirty="0"/>
              <a:t> </a:t>
            </a:r>
            <a:r>
              <a:rPr lang="en-GB" sz="4400" dirty="0"/>
              <a:t>on how to run the training virtually (using Zoom and </a:t>
            </a:r>
            <a:r>
              <a:rPr lang="en-GB" sz="4400" dirty="0" err="1"/>
              <a:t>Mentimeter</a:t>
            </a:r>
            <a:r>
              <a:rPr lang="en-GB" sz="4400" dirty="0"/>
              <a:t>) and in-person by going through the group exercise components of the material and how these can be used to engage the audience.</a:t>
            </a:r>
            <a:endParaRPr lang="en-CH" sz="4400" dirty="0"/>
          </a:p>
        </p:txBody>
      </p:sp>
      <p:sp>
        <p:nvSpPr>
          <p:cNvPr id="4" name="Slide Number Placeholder 3">
            <a:extLst>
              <a:ext uri="{FF2B5EF4-FFF2-40B4-BE49-F238E27FC236}">
                <a16:creationId xmlns:a16="http://schemas.microsoft.com/office/drawing/2014/main" id="{D4058407-97A0-4215-ADD0-3B5233A1DA7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338538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a:xfrm>
            <a:off x="314195" y="125352"/>
            <a:ext cx="9480969" cy="878150"/>
          </a:xfrm>
        </p:spPr>
        <p:txBody>
          <a:bodyPr>
            <a:normAutofit fontScale="90000"/>
          </a:bodyPr>
          <a:lstStyle/>
          <a:p>
            <a:r>
              <a:rPr lang="en-GB" dirty="0"/>
              <a:t>Why assess your impacts &amp; dependencies? The business case…</a:t>
            </a:r>
          </a:p>
        </p:txBody>
      </p:sp>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dirty="0"/>
              <a:t>Understand </a:t>
            </a:r>
            <a:r>
              <a:rPr lang="en-GB" b="1" dirty="0">
                <a:solidFill>
                  <a:srgbClr val="BBD151"/>
                </a:solidFill>
              </a:rPr>
              <a:t>relationships with    nature</a:t>
            </a:r>
            <a:r>
              <a:rPr lang="en-GB" dirty="0"/>
              <a:t> in a structured way</a:t>
            </a:r>
          </a:p>
          <a:p>
            <a:pPr>
              <a:lnSpc>
                <a:spcPct val="100000"/>
              </a:lnSpc>
              <a:buClr>
                <a:srgbClr val="BBD151"/>
              </a:buClr>
              <a:buFont typeface="Wingdings" panose="05000000000000000000" pitchFamily="2" charset="2"/>
              <a:buChar char="§"/>
            </a:pPr>
            <a:r>
              <a:rPr lang="en-GB" dirty="0"/>
              <a:t>Challenge your </a:t>
            </a:r>
            <a:r>
              <a:rPr lang="en-GB" b="1" dirty="0">
                <a:solidFill>
                  <a:srgbClr val="BBD151"/>
                </a:solidFill>
              </a:rPr>
              <a:t>business model</a:t>
            </a:r>
          </a:p>
          <a:p>
            <a:pPr>
              <a:lnSpc>
                <a:spcPct val="100000"/>
              </a:lnSpc>
              <a:buClr>
                <a:srgbClr val="BBD151"/>
              </a:buClr>
              <a:buFont typeface="Wingdings" panose="05000000000000000000" pitchFamily="2" charset="2"/>
              <a:buChar char="§"/>
            </a:pPr>
            <a:r>
              <a:rPr lang="en-GB" dirty="0"/>
              <a:t>Mitigate </a:t>
            </a:r>
            <a:r>
              <a:rPr lang="en-GB" b="1" dirty="0">
                <a:solidFill>
                  <a:srgbClr val="BBD151"/>
                </a:solidFill>
              </a:rPr>
              <a:t>risks</a:t>
            </a:r>
          </a:p>
          <a:p>
            <a:pPr>
              <a:lnSpc>
                <a:spcPct val="100000"/>
              </a:lnSpc>
              <a:buClr>
                <a:srgbClr val="BBD151"/>
              </a:buClr>
              <a:buFont typeface="Wingdings" panose="05000000000000000000" pitchFamily="2" charset="2"/>
              <a:buChar char="§"/>
            </a:pPr>
            <a:r>
              <a:rPr lang="en-GB" dirty="0"/>
              <a:t>Increased </a:t>
            </a:r>
            <a:r>
              <a:rPr lang="en-GB" b="1" dirty="0">
                <a:solidFill>
                  <a:srgbClr val="BBD151"/>
                </a:solidFill>
              </a:rPr>
              <a:t>competitive advantage</a:t>
            </a:r>
          </a:p>
          <a:p>
            <a:pPr>
              <a:lnSpc>
                <a:spcPct val="100000"/>
              </a:lnSpc>
              <a:buClr>
                <a:srgbClr val="BBD151"/>
              </a:buClr>
              <a:buFont typeface="Wingdings" panose="05000000000000000000" pitchFamily="2" charset="2"/>
              <a:buChar char="§"/>
            </a:pPr>
            <a:r>
              <a:rPr lang="en-GB" dirty="0"/>
              <a:t>Create </a:t>
            </a:r>
            <a:r>
              <a:rPr lang="en-GB" b="1" dirty="0">
                <a:solidFill>
                  <a:srgbClr val="BBD151"/>
                </a:solidFill>
              </a:rPr>
              <a:t>opportunities</a:t>
            </a:r>
          </a:p>
          <a:p>
            <a:pPr>
              <a:lnSpc>
                <a:spcPct val="100000"/>
              </a:lnSpc>
              <a:buClr>
                <a:srgbClr val="BBD151"/>
              </a:buClr>
              <a:buFont typeface="Wingdings" panose="05000000000000000000" pitchFamily="2" charset="2"/>
              <a:buChar char="§"/>
            </a:pPr>
            <a:r>
              <a:rPr lang="en-GB" b="1" dirty="0">
                <a:solidFill>
                  <a:srgbClr val="BBD151"/>
                </a:solidFill>
              </a:rPr>
              <a:t>Inform decisions </a:t>
            </a:r>
            <a:r>
              <a:rPr lang="en-GB" dirty="0"/>
              <a:t>that are really important to your business</a:t>
            </a:r>
          </a:p>
          <a:p>
            <a:pPr>
              <a:lnSpc>
                <a:spcPct val="100000"/>
              </a:lnSpc>
              <a:buClr>
                <a:srgbClr val="BBD151"/>
              </a:buClr>
              <a:buFont typeface="Wingdings" panose="05000000000000000000" pitchFamily="2" charset="2"/>
              <a:buChar char="§"/>
            </a:pPr>
            <a:r>
              <a:rPr lang="en-GB" dirty="0"/>
              <a:t>Access to </a:t>
            </a:r>
            <a:r>
              <a:rPr lang="en-GB" b="1" dirty="0">
                <a:solidFill>
                  <a:srgbClr val="BBD151"/>
                </a:solidFill>
              </a:rPr>
              <a:t>finance</a:t>
            </a:r>
          </a:p>
          <a:p>
            <a:pPr>
              <a:lnSpc>
                <a:spcPct val="100000"/>
              </a:lnSpc>
              <a:buClr>
                <a:srgbClr val="BBD151"/>
              </a:buClr>
              <a:buFont typeface="Wingdings" panose="05000000000000000000" pitchFamily="2" charset="2"/>
              <a:buChar char="§"/>
            </a:pPr>
            <a:r>
              <a:rPr lang="en-GB" b="1" dirty="0">
                <a:solidFill>
                  <a:srgbClr val="BBD151"/>
                </a:solidFill>
              </a:rPr>
              <a:t>Recruitment &amp; retention </a:t>
            </a:r>
            <a:r>
              <a:rPr lang="en-GB" dirty="0"/>
              <a:t>of staff</a:t>
            </a:r>
          </a:p>
        </p:txBody>
      </p:sp>
      <p:sp>
        <p:nvSpPr>
          <p:cNvPr id="9" name="Slide Number Placeholder 8">
            <a:extLst>
              <a:ext uri="{FF2B5EF4-FFF2-40B4-BE49-F238E27FC236}">
                <a16:creationId xmlns:a16="http://schemas.microsoft.com/office/drawing/2014/main" id="{F94A4846-08D7-1B42-AA4F-323C6E471B8F}"/>
              </a:ext>
            </a:extLst>
          </p:cNvPr>
          <p:cNvSpPr>
            <a:spLocks noGrp="1"/>
          </p:cNvSpPr>
          <p:nvPr>
            <p:ph type="sldNum" sz="quarter" idx="12"/>
          </p:nvPr>
        </p:nvSpPr>
        <p:spPr/>
        <p:txBody>
          <a:bodyPr/>
          <a:lstStyle/>
          <a:p>
            <a:fld id="{971CEC84-1649-40CE-BFF6-7286506FEA08}" type="slidenum">
              <a:rPr lang="en-GB" smtClean="0"/>
              <a:pPr/>
              <a:t>50</a:t>
            </a:fld>
            <a:endParaRPr lang="en-GB"/>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dirty="0">
                <a:solidFill>
                  <a:schemeClr val="tx1">
                    <a:lumMod val="65000"/>
                    <a:lumOff val="35000"/>
                  </a:schemeClr>
                </a:solidFill>
              </a:rPr>
              <a:t>Many natural capital risks and opportunities are becoming increasingly visible, and </a:t>
            </a:r>
            <a:r>
              <a:rPr lang="en-US" sz="2400" b="1" dirty="0">
                <a:solidFill>
                  <a:srgbClr val="23BAED"/>
                </a:solidFill>
              </a:rPr>
              <a:t>business needs a way to understand and manage these. </a:t>
            </a:r>
            <a:endParaRPr lang="en-GB" sz="2400" b="1" dirty="0">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0" name="Graphic 9" descr="Squiggle">
            <a:extLst>
              <a:ext uri="{FF2B5EF4-FFF2-40B4-BE49-F238E27FC236}">
                <a16:creationId xmlns:a16="http://schemas.microsoft.com/office/drawing/2014/main" id="{3F6E3345-314E-4A92-95A0-7F80903FFEE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963405" y="194479"/>
            <a:ext cx="914400" cy="914400"/>
          </a:xfrm>
          <a:prstGeom prst="rect">
            <a:avLst/>
          </a:prstGeom>
        </p:spPr>
      </p:pic>
      <p:sp>
        <p:nvSpPr>
          <p:cNvPr id="12" name="Speech Bubble: Rectangle 21">
            <a:extLst>
              <a:ext uri="{FF2B5EF4-FFF2-40B4-BE49-F238E27FC236}">
                <a16:creationId xmlns:a16="http://schemas.microsoft.com/office/drawing/2014/main" id="{606A4D25-ADDD-154E-9BB3-7566E9D3D0E6}"/>
              </a:ext>
            </a:extLst>
          </p:cNvPr>
          <p:cNvSpPr/>
          <p:nvPr/>
        </p:nvSpPr>
        <p:spPr>
          <a:xfrm>
            <a:off x="3629892" y="4821865"/>
            <a:ext cx="8247912" cy="1889297"/>
          </a:xfrm>
          <a:prstGeom prst="wedgeRectCallout">
            <a:avLst>
              <a:gd name="adj1" fmla="val -55351"/>
              <a:gd name="adj2" fmla="val -92133"/>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Elaborate on these reasons, drawing on your personal experience. Explain that once participants have a better understanding of their relationship with nature, this can be used to challenge business models, mitigate risks and create opportunities. </a:t>
            </a:r>
          </a:p>
          <a:p>
            <a:pPr marL="285750" indent="-285750">
              <a:buFont typeface="Arial" panose="020B0604020202020204" pitchFamily="34" charset="0"/>
              <a:buChar char="•"/>
            </a:pPr>
            <a:r>
              <a:rPr lang="en-US" dirty="0"/>
              <a:t>Note: you may also wish to emphasize that natural capital can also be a valuable tool for broadening the conversation to include all parts of your business, including the finance team. </a:t>
            </a:r>
          </a:p>
        </p:txBody>
      </p:sp>
      <p:pic>
        <p:nvPicPr>
          <p:cNvPr id="11" name="Graphic 10" descr="Exclamation mark">
            <a:extLst>
              <a:ext uri="{FF2B5EF4-FFF2-40B4-BE49-F238E27FC236}">
                <a16:creationId xmlns:a16="http://schemas.microsoft.com/office/drawing/2014/main" id="{AD7496BD-BD4E-8543-BEF3-3D13A93D0FA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83518" y="107227"/>
            <a:ext cx="914400" cy="914400"/>
          </a:xfrm>
          <a:prstGeom prst="rect">
            <a:avLst/>
          </a:prstGeom>
        </p:spPr>
      </p:pic>
    </p:spTree>
    <p:extLst>
      <p:ext uri="{BB962C8B-B14F-4D97-AF65-F5344CB8AC3E}">
        <p14:creationId xmlns:p14="http://schemas.microsoft.com/office/powerpoint/2010/main" val="244215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dirty="0"/>
              <a:t>Assessments: </a:t>
            </a:r>
            <a:r>
              <a:rPr lang="en-GB" b="1" dirty="0"/>
              <a:t>Measure &amp; Value</a:t>
            </a:r>
            <a:endParaRPr lang="en-GB" dirty="0">
              <a:solidFill>
                <a:srgbClr val="FF0000"/>
              </a:solidFill>
              <a:highlight>
                <a:srgbClr val="FFFF00"/>
              </a:highlight>
            </a:endParaRPr>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dirty="0"/>
              <a:t>To measure: </a:t>
            </a:r>
            <a:r>
              <a:rPr lang="en-GB" sz="2000" dirty="0"/>
              <a:t>determine the </a:t>
            </a:r>
            <a:r>
              <a:rPr lang="en-GB" sz="2000" b="1" dirty="0"/>
              <a:t>amounts, extent and condition</a:t>
            </a:r>
            <a:r>
              <a:rPr lang="en-GB" sz="2000" dirty="0"/>
              <a:t> in physical terms</a:t>
            </a:r>
          </a:p>
          <a:p>
            <a:pPr marL="824808" lvl="1" indent="-367608" defTabSz="914377">
              <a:lnSpc>
                <a:spcPct val="115000"/>
              </a:lnSpc>
              <a:buFont typeface="Arial" panose="020B0604020202020204" pitchFamily="34" charset="0"/>
              <a:buChar char="•"/>
            </a:pPr>
            <a:r>
              <a:rPr lang="en-GB" sz="2000" dirty="0"/>
              <a:t>e.g. m3, tons, number of injuries, number of jobs</a:t>
            </a:r>
          </a:p>
          <a:p>
            <a:pPr marL="367608" indent="-367608" defTabSz="914377">
              <a:lnSpc>
                <a:spcPct val="115000"/>
              </a:lnSpc>
              <a:buFont typeface="Arial" panose="020B0604020202020204" pitchFamily="34" charset="0"/>
              <a:buChar char="•"/>
            </a:pPr>
            <a:r>
              <a:rPr lang="en-GB" sz="2000" b="1" dirty="0"/>
              <a:t>To value: </a:t>
            </a:r>
            <a:r>
              <a:rPr lang="en-GB" sz="2000" dirty="0"/>
              <a:t>estimate the </a:t>
            </a:r>
            <a:r>
              <a:rPr lang="en-GB" sz="2000" b="1" dirty="0"/>
              <a:t>relative importance, worth, or usefulness </a:t>
            </a:r>
            <a:r>
              <a:rPr lang="en-GB" sz="2000" dirty="0"/>
              <a:t>of natural / social / human capital to people (or to a business), in a particular context. </a:t>
            </a:r>
          </a:p>
        </p:txBody>
      </p:sp>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smtClean="0"/>
              <a:pPr/>
              <a:t>51</a:t>
            </a:fld>
            <a:endParaRPr lang="en-GB"/>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a:solidFill>
                    <a:srgbClr val="002060"/>
                  </a:solidFill>
                </a:rPr>
                <a:t>Costs and benefits to the business, and to society</a:t>
              </a:r>
              <a:endParaRPr lang="en-US" sz="2400">
                <a:solidFill>
                  <a:srgbClr val="002060"/>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78569" y="3931222"/>
            <a:ext cx="1456674" cy="764493"/>
          </a:xfrm>
          <a:prstGeom prst="rect">
            <a:avLst/>
          </a:prstGeom>
        </p:spPr>
      </p:pic>
      <p:sp>
        <p:nvSpPr>
          <p:cNvPr id="23" name="Teardrop 22">
            <a:extLst>
              <a:ext uri="{FF2B5EF4-FFF2-40B4-BE49-F238E27FC236}">
                <a16:creationId xmlns:a16="http://schemas.microsoft.com/office/drawing/2014/main" id="{78763627-9B24-4B48-8F5E-A3B594F66CCB}"/>
              </a:ext>
            </a:extLst>
          </p:cNvPr>
          <p:cNvSpPr/>
          <p:nvPr/>
        </p:nvSpPr>
        <p:spPr>
          <a:xfrm>
            <a:off x="10188190" y="85723"/>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188190" y="4017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pic>
        <p:nvPicPr>
          <p:cNvPr id="21" name="Graphic 20" descr="Target Audience">
            <a:extLst>
              <a:ext uri="{FF2B5EF4-FFF2-40B4-BE49-F238E27FC236}">
                <a16:creationId xmlns:a16="http://schemas.microsoft.com/office/drawing/2014/main" id="{6D6ECB78-CA5B-494E-8954-E169B1DCA75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78569" y="83587"/>
            <a:ext cx="914400" cy="914400"/>
          </a:xfrm>
          <a:prstGeom prst="rect">
            <a:avLst/>
          </a:prstGeom>
        </p:spPr>
      </p:pic>
      <p:pic>
        <p:nvPicPr>
          <p:cNvPr id="5" name="Graphic 4" descr="Exclamation mark">
            <a:extLst>
              <a:ext uri="{FF2B5EF4-FFF2-40B4-BE49-F238E27FC236}">
                <a16:creationId xmlns:a16="http://schemas.microsoft.com/office/drawing/2014/main" id="{2079B83E-379C-4B42-8713-7CE1F0F480C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73759" y="123861"/>
            <a:ext cx="914400" cy="914400"/>
          </a:xfrm>
          <a:prstGeom prst="rect">
            <a:avLst/>
          </a:prstGeom>
        </p:spPr>
      </p:pic>
      <p:sp>
        <p:nvSpPr>
          <p:cNvPr id="11" name="Speech Bubble: Rectangle 10">
            <a:extLst>
              <a:ext uri="{FF2B5EF4-FFF2-40B4-BE49-F238E27FC236}">
                <a16:creationId xmlns:a16="http://schemas.microsoft.com/office/drawing/2014/main" id="{C720E412-851E-4E35-9351-6798D1A63253}"/>
              </a:ext>
            </a:extLst>
          </p:cNvPr>
          <p:cNvSpPr/>
          <p:nvPr/>
        </p:nvSpPr>
        <p:spPr>
          <a:xfrm>
            <a:off x="6576237" y="6076916"/>
            <a:ext cx="4260539" cy="612648"/>
          </a:xfrm>
          <a:prstGeom prst="wedgeRectCallout">
            <a:avLst>
              <a:gd name="adj1" fmla="val -33186"/>
              <a:gd name="adj2" fmla="val -81547"/>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Detailed notes on these definitions are provided in the speakers notes</a:t>
            </a:r>
            <a:endParaRPr lang="en-US" dirty="0"/>
          </a:p>
        </p:txBody>
      </p:sp>
    </p:spTree>
    <p:extLst>
      <p:ext uri="{BB962C8B-B14F-4D97-AF65-F5344CB8AC3E}">
        <p14:creationId xmlns:p14="http://schemas.microsoft.com/office/powerpoint/2010/main" val="41789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a:t>Business application</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dirty="0"/>
              <a:t>Natural capital </a:t>
            </a:r>
            <a:r>
              <a:rPr lang="en-US" b="1" dirty="0">
                <a:solidFill>
                  <a:srgbClr val="BBD151"/>
                </a:solidFill>
              </a:rPr>
              <a:t>information</a:t>
            </a:r>
            <a:r>
              <a:rPr lang="en-US" dirty="0"/>
              <a:t> can be used in plenty of ways. You need to decide what information you need and how it will be used. </a:t>
            </a:r>
            <a:endParaRPr lang="en-CH"/>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52</a:t>
            </a:fld>
            <a:endParaRPr lang="en-GB"/>
          </a:p>
        </p:txBody>
      </p:sp>
      <p:sp>
        <p:nvSpPr>
          <p:cNvPr id="5" name="Teardrop 4">
            <a:extLst>
              <a:ext uri="{FF2B5EF4-FFF2-40B4-BE49-F238E27FC236}">
                <a16:creationId xmlns:a16="http://schemas.microsoft.com/office/drawing/2014/main" id="{415CAFAA-061C-4183-8654-90E8A639D379}"/>
              </a:ext>
            </a:extLst>
          </p:cNvPr>
          <p:cNvSpPr/>
          <p:nvPr/>
        </p:nvSpPr>
        <p:spPr>
          <a:xfrm>
            <a:off x="10351755" y="148681"/>
            <a:ext cx="1648682"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4DCB8AA-1F76-4B1D-AD5F-9CA188680067}"/>
              </a:ext>
            </a:extLst>
          </p:cNvPr>
          <p:cNvSpPr txBox="1"/>
          <p:nvPr/>
        </p:nvSpPr>
        <p:spPr>
          <a:xfrm>
            <a:off x="10494831" y="457444"/>
            <a:ext cx="1362529" cy="1138773"/>
          </a:xfrm>
          <a:prstGeom prst="rect">
            <a:avLst/>
          </a:prstGeom>
          <a:noFill/>
        </p:spPr>
        <p:txBody>
          <a:bodyPr wrap="square" rtlCol="0">
            <a:spAutoFit/>
          </a:bodyPr>
          <a:lstStyle/>
          <a:p>
            <a:pPr algn="ctr">
              <a:defRPr/>
            </a:pPr>
            <a:r>
              <a:rPr kumimoji="0" lang="en-GB" sz="1700" i="0" u="none" strike="noStrike" kern="1200" cap="none" spc="0" normalizeH="0" baseline="0" noProof="0">
                <a:ln>
                  <a:noFill/>
                </a:ln>
                <a:solidFill>
                  <a:prstClr val="white"/>
                </a:solidFill>
                <a:effectLst/>
                <a:uLnTx/>
                <a:uFillTx/>
                <a:latin typeface="Arial"/>
                <a:ea typeface="+mn-ea"/>
                <a:cs typeface="+mn-cs"/>
              </a:rPr>
              <a:t>See</a:t>
            </a:r>
            <a:r>
              <a:rPr kumimoji="0" lang="en-GB" sz="1700" b="1" i="0" u="none" strike="noStrike" kern="1200" cap="none" spc="0" normalizeH="0" baseline="0" noProof="0">
                <a:ln>
                  <a:noFill/>
                </a:ln>
                <a:solidFill>
                  <a:prstClr val="white"/>
                </a:solidFill>
                <a:effectLst/>
                <a:uLnTx/>
                <a:uFillTx/>
                <a:latin typeface="Arial"/>
                <a:ea typeface="+mn-ea"/>
                <a:cs typeface="+mn-cs"/>
              </a:rPr>
              <a:t> p. 20 </a:t>
            </a:r>
            <a:r>
              <a:rPr lang="en-GB" sz="1700">
                <a:solidFill>
                  <a:prstClr val="white"/>
                </a:solidFill>
                <a:latin typeface="Arial"/>
              </a:rPr>
              <a:t>in the </a:t>
            </a:r>
            <a:r>
              <a:rPr lang="en-GB" sz="1700">
                <a:solidFill>
                  <a:prstClr val="white"/>
                </a:solidFill>
                <a:hlinkClick r:id="rId3"/>
              </a:rPr>
              <a:t>Natural Capital Protocol</a:t>
            </a:r>
            <a:endParaRPr lang="en-GB" sz="1700">
              <a:solidFill>
                <a:prstClr val="white"/>
              </a:solidFill>
            </a:endParaRPr>
          </a:p>
        </p:txBody>
      </p:sp>
      <p:graphicFrame>
        <p:nvGraphicFramePr>
          <p:cNvPr id="16" name="Table 11">
            <a:extLst>
              <a:ext uri="{FF2B5EF4-FFF2-40B4-BE49-F238E27FC236}">
                <a16:creationId xmlns:a16="http://schemas.microsoft.com/office/drawing/2014/main" id="{BC06EEA6-1698-4989-B64F-1E1A3DF88E40}"/>
              </a:ext>
            </a:extLst>
          </p:cNvPr>
          <p:cNvGraphicFramePr>
            <a:graphicFrameLocks noGrp="1"/>
          </p:cNvGraphicFramePr>
          <p:nvPr/>
        </p:nvGraphicFramePr>
        <p:xfrm>
          <a:off x="185607" y="2102141"/>
          <a:ext cx="11222621" cy="3900818"/>
        </p:xfrm>
        <a:graphic>
          <a:graphicData uri="http://schemas.openxmlformats.org/drawingml/2006/table">
            <a:tbl>
              <a:tblPr firstRow="1" bandRow="1">
                <a:tableStyleId>{BC89EF96-8CEA-46FF-86C4-4CE0E7609802}</a:tableStyleId>
              </a:tblPr>
              <a:tblGrid>
                <a:gridCol w="11222621">
                  <a:extLst>
                    <a:ext uri="{9D8B030D-6E8A-4147-A177-3AD203B41FA5}">
                      <a16:colId xmlns:a16="http://schemas.microsoft.com/office/drawing/2014/main" val="2429539457"/>
                    </a:ext>
                  </a:extLst>
                </a:gridCol>
              </a:tblGrid>
              <a:tr h="574532">
                <a:tc>
                  <a:txBody>
                    <a:bodyPr/>
                    <a:lstStyle/>
                    <a:p>
                      <a:pPr algn="ctr"/>
                      <a:r>
                        <a:rPr lang="en-US" sz="2000" b="1">
                          <a:solidFill>
                            <a:schemeClr val="tx1">
                              <a:lumMod val="65000"/>
                              <a:lumOff val="35000"/>
                            </a:schemeClr>
                          </a:solidFill>
                        </a:rPr>
                        <a:t>Potential Business Applications </a:t>
                      </a:r>
                      <a:endParaRPr lang="en-CH" sz="2000" b="1">
                        <a:solidFill>
                          <a:schemeClr val="tx1">
                            <a:lumMod val="65000"/>
                            <a:lumOff val="35000"/>
                          </a:schemeClr>
                        </a:solidFill>
                      </a:endParaRPr>
                    </a:p>
                  </a:txBody>
                  <a:tcPr marT="45721" marB="45721" anchor="ctr"/>
                </a:tc>
                <a:extLst>
                  <a:ext uri="{0D108BD9-81ED-4DB2-BD59-A6C34878D82A}">
                    <a16:rowId xmlns:a16="http://schemas.microsoft.com/office/drawing/2014/main" val="1644615665"/>
                  </a:ext>
                </a:extLst>
              </a:tr>
              <a:tr h="710939">
                <a:tc>
                  <a:txBody>
                    <a:bodyPr/>
                    <a:lstStyle/>
                    <a:p>
                      <a:r>
                        <a:rPr lang="en-US" sz="2200">
                          <a:solidFill>
                            <a:schemeClr val="tx1">
                              <a:lumMod val="65000"/>
                              <a:lumOff val="35000"/>
                            </a:schemeClr>
                          </a:solidFill>
                        </a:rPr>
                        <a:t>Assess risks and opportunities for the company or a department (new options for ecological product development, the risk associated with increased water stress, etc.)</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1000605826"/>
                  </a:ext>
                </a:extLst>
              </a:tr>
              <a:tr h="465748">
                <a:tc>
                  <a:txBody>
                    <a:bodyPr/>
                    <a:lstStyle/>
                    <a:p>
                      <a:r>
                        <a:rPr lang="en-US" sz="2200">
                          <a:solidFill>
                            <a:schemeClr val="tx1">
                              <a:lumMod val="65000"/>
                              <a:lumOff val="35000"/>
                            </a:schemeClr>
                          </a:solidFill>
                        </a:rPr>
                        <a:t>Compare options e.g. choosing between flood solutions </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687481232"/>
                  </a:ext>
                </a:extLst>
              </a:tr>
              <a:tr h="710939">
                <a:tc>
                  <a:txBody>
                    <a:bodyPr/>
                    <a:lstStyle/>
                    <a:p>
                      <a:r>
                        <a:rPr lang="en-US" sz="2200">
                          <a:solidFill>
                            <a:schemeClr val="tx1">
                              <a:lumMod val="65000"/>
                              <a:lumOff val="35000"/>
                            </a:schemeClr>
                          </a:solidFill>
                        </a:rPr>
                        <a:t>Assess impacts on stakeholders, how are nearby communities impacted by different factory policies</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332023089"/>
                  </a:ext>
                </a:extLst>
              </a:tr>
              <a:tr h="574532">
                <a:tc>
                  <a:txBody>
                    <a:bodyPr/>
                    <a:lstStyle/>
                    <a:p>
                      <a:r>
                        <a:rPr lang="en-US" sz="2200" dirty="0">
                          <a:solidFill>
                            <a:schemeClr val="tx1">
                              <a:lumMod val="65000"/>
                              <a:lumOff val="35000"/>
                            </a:schemeClr>
                          </a:solidFill>
                        </a:rPr>
                        <a:t>Estimate total value and/or net impact</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980589562"/>
                  </a:ext>
                </a:extLst>
              </a:tr>
              <a:tr h="7109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dirty="0">
                          <a:solidFill>
                            <a:schemeClr val="tx1">
                              <a:lumMod val="65000"/>
                              <a:lumOff val="35000"/>
                            </a:schemeClr>
                          </a:solidFill>
                        </a:rPr>
                        <a:t>Communicate internally or externally </a:t>
                      </a:r>
                      <a:endParaRPr lang="en-CH" sz="2200">
                        <a:solidFill>
                          <a:schemeClr val="tx1">
                            <a:lumMod val="65000"/>
                            <a:lumOff val="35000"/>
                          </a:schemeClr>
                        </a:solidFill>
                      </a:endParaRPr>
                    </a:p>
                    <a:p>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3971318738"/>
                  </a:ext>
                </a:extLst>
              </a:tr>
            </a:tbl>
          </a:graphicData>
        </a:graphic>
      </p:graphicFrame>
      <p:sp>
        <p:nvSpPr>
          <p:cNvPr id="10" name="Speech Bubble: Rectangle 21">
            <a:extLst>
              <a:ext uri="{FF2B5EF4-FFF2-40B4-BE49-F238E27FC236}">
                <a16:creationId xmlns:a16="http://schemas.microsoft.com/office/drawing/2014/main" id="{77A6EE7B-5926-434F-B8ED-647CCD43FF7D}"/>
              </a:ext>
            </a:extLst>
          </p:cNvPr>
          <p:cNvSpPr/>
          <p:nvPr/>
        </p:nvSpPr>
        <p:spPr>
          <a:xfrm>
            <a:off x="9257237" y="5348714"/>
            <a:ext cx="2743200" cy="1399214"/>
          </a:xfrm>
          <a:prstGeom prst="wedgeRectCallout">
            <a:avLst>
              <a:gd name="adj1" fmla="val -56420"/>
              <a:gd name="adj2" fmla="val -97579"/>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audience would benefit from the presenter drawing on their own examples of business application </a:t>
            </a:r>
            <a:endParaRPr lang="en-US" dirty="0"/>
          </a:p>
        </p:txBody>
      </p:sp>
      <p:pic>
        <p:nvPicPr>
          <p:cNvPr id="4" name="Graphic 3" descr="Squiggle">
            <a:extLst>
              <a:ext uri="{FF2B5EF4-FFF2-40B4-BE49-F238E27FC236}">
                <a16:creationId xmlns:a16="http://schemas.microsoft.com/office/drawing/2014/main" id="{86D01868-3075-43D9-BB4E-905E65DB707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19680" y="116958"/>
            <a:ext cx="914400" cy="914400"/>
          </a:xfrm>
          <a:prstGeom prst="rect">
            <a:avLst/>
          </a:prstGeom>
        </p:spPr>
      </p:pic>
      <p:pic>
        <p:nvPicPr>
          <p:cNvPr id="13" name="Graphic 12" descr="Hourglass Full">
            <a:extLst>
              <a:ext uri="{FF2B5EF4-FFF2-40B4-BE49-F238E27FC236}">
                <a16:creationId xmlns:a16="http://schemas.microsoft.com/office/drawing/2014/main" id="{D9CA1175-16C5-C045-881F-15743787220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94398" y="200663"/>
            <a:ext cx="664942" cy="664942"/>
          </a:xfrm>
          <a:prstGeom prst="rect">
            <a:avLst/>
          </a:prstGeom>
        </p:spPr>
      </p:pic>
      <p:sp>
        <p:nvSpPr>
          <p:cNvPr id="14" name="Speech Bubble: Rectangle 21">
            <a:extLst>
              <a:ext uri="{FF2B5EF4-FFF2-40B4-BE49-F238E27FC236}">
                <a16:creationId xmlns:a16="http://schemas.microsoft.com/office/drawing/2014/main" id="{DD8BAA16-A8EB-D446-9392-2E73E09527B3}"/>
              </a:ext>
            </a:extLst>
          </p:cNvPr>
          <p:cNvSpPr/>
          <p:nvPr/>
        </p:nvSpPr>
        <p:spPr>
          <a:xfrm>
            <a:off x="5915891" y="5477740"/>
            <a:ext cx="2923309" cy="1243075"/>
          </a:xfrm>
          <a:prstGeom prst="wedgeRectCallout">
            <a:avLst>
              <a:gd name="adj1" fmla="val -56420"/>
              <a:gd name="adj2" fmla="val -97579"/>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Potential to cut down or skip depending on the timings / audience familiarity with the content</a:t>
            </a:r>
            <a:endParaRPr lang="en-US" dirty="0"/>
          </a:p>
        </p:txBody>
      </p:sp>
      <p:pic>
        <p:nvPicPr>
          <p:cNvPr id="15" name="Graphic 14" descr="Target Audience">
            <a:extLst>
              <a:ext uri="{FF2B5EF4-FFF2-40B4-BE49-F238E27FC236}">
                <a16:creationId xmlns:a16="http://schemas.microsoft.com/office/drawing/2014/main" id="{C2AD8442-AA51-EF47-A0C3-E341AB6D321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34956" y="79652"/>
            <a:ext cx="914400" cy="914400"/>
          </a:xfrm>
          <a:prstGeom prst="rect">
            <a:avLst/>
          </a:prstGeom>
        </p:spPr>
      </p:pic>
      <p:sp>
        <p:nvSpPr>
          <p:cNvPr id="17" name="Speech Bubble: Rectangle 21">
            <a:extLst>
              <a:ext uri="{FF2B5EF4-FFF2-40B4-BE49-F238E27FC236}">
                <a16:creationId xmlns:a16="http://schemas.microsoft.com/office/drawing/2014/main" id="{C2125A05-263D-4241-9A43-31CF42C3138D}"/>
              </a:ext>
            </a:extLst>
          </p:cNvPr>
          <p:cNvSpPr/>
          <p:nvPr/>
        </p:nvSpPr>
        <p:spPr>
          <a:xfrm>
            <a:off x="9268691" y="1294806"/>
            <a:ext cx="2923309" cy="1243075"/>
          </a:xfrm>
          <a:prstGeom prst="wedgeRectCallout">
            <a:avLst>
              <a:gd name="adj1" fmla="val -66846"/>
              <a:gd name="adj2" fmla="val 52425"/>
            </a:avLst>
          </a:prstGeom>
          <a:solidFill>
            <a:srgbClr val="FFC000"/>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 examples can be found in the speaker’s notes</a:t>
            </a:r>
            <a:endParaRPr lang="en-US" dirty="0"/>
          </a:p>
        </p:txBody>
      </p:sp>
    </p:spTree>
    <p:extLst>
      <p:ext uri="{BB962C8B-B14F-4D97-AF65-F5344CB8AC3E}">
        <p14:creationId xmlns:p14="http://schemas.microsoft.com/office/powerpoint/2010/main" val="177365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Overview of current assessments</a:t>
            </a:r>
          </a:p>
        </p:txBody>
      </p:sp>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22" y="5276654"/>
            <a:ext cx="1484001" cy="203279"/>
          </a:xfrm>
        </p:spPr>
        <p:txBody>
          <a:bodyPr>
            <a:noAutofit/>
          </a:bodyPr>
          <a:lstStyle/>
          <a:p>
            <a:pPr marL="0" indent="0">
              <a:buNone/>
            </a:pPr>
            <a:r>
              <a:rPr lang="en-GB" sz="1801" b="1"/>
              <a:t>NC or SHC</a:t>
            </a:r>
            <a:endParaRPr lang="en-US" sz="1801" b="1"/>
          </a:p>
        </p:txBody>
      </p:sp>
      <p:sp>
        <p:nvSpPr>
          <p:cNvPr id="3" name="Slide Number Placeholder 2">
            <a:extLst>
              <a:ext uri="{FF2B5EF4-FFF2-40B4-BE49-F238E27FC236}">
                <a16:creationId xmlns:a16="http://schemas.microsoft.com/office/drawing/2014/main" id="{3CF2B26C-937E-C64B-B092-27ECE6DB1B29}"/>
              </a:ext>
            </a:extLst>
          </p:cNvPr>
          <p:cNvSpPr>
            <a:spLocks noGrp="1"/>
          </p:cNvSpPr>
          <p:nvPr>
            <p:ph type="sldNum" sz="quarter" idx="12"/>
          </p:nvPr>
        </p:nvSpPr>
        <p:spPr/>
        <p:txBody>
          <a:bodyPr/>
          <a:lstStyle/>
          <a:p>
            <a:fld id="{971CEC84-1649-40CE-BFF6-7286506FEA08}" type="slidenum">
              <a:rPr lang="en-GB" smtClean="0"/>
              <a:pPr/>
              <a:t>53</a:t>
            </a:fld>
            <a:endParaRPr lang="en-GB"/>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1" y="1917375"/>
          <a:ext cx="5067001" cy="35231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nvGraphicFramePr>
        <p:xfrm>
          <a:off x="6554183" y="1917375"/>
          <a:ext cx="5067547" cy="3523183"/>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1" y="5276656"/>
            <a:ext cx="2237244" cy="245769"/>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1" b="1"/>
              <a:t>Organization type</a:t>
            </a:r>
            <a:endParaRPr lang="en-US" sz="1801" b="1"/>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4358" y="125353"/>
            <a:ext cx="1563087" cy="901483"/>
          </a:xfrm>
          <a:prstGeom prst="rect">
            <a:avLst/>
          </a:prstGeom>
        </p:spPr>
      </p:pic>
      <p:pic>
        <p:nvPicPr>
          <p:cNvPr id="9" name="Graphic 8" descr="Treasure Map">
            <a:extLst>
              <a:ext uri="{FF2B5EF4-FFF2-40B4-BE49-F238E27FC236}">
                <a16:creationId xmlns:a16="http://schemas.microsoft.com/office/drawing/2014/main" id="{A6D2F4A4-991D-8F4A-A4A4-76540AE889C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82285" y="43485"/>
            <a:ext cx="914400" cy="914400"/>
          </a:xfrm>
          <a:prstGeom prst="rect">
            <a:avLst/>
          </a:prstGeom>
        </p:spPr>
      </p:pic>
      <p:sp>
        <p:nvSpPr>
          <p:cNvPr id="5" name="Speech Bubble: Rectangle 4">
            <a:extLst>
              <a:ext uri="{FF2B5EF4-FFF2-40B4-BE49-F238E27FC236}">
                <a16:creationId xmlns:a16="http://schemas.microsoft.com/office/drawing/2014/main" id="{FD0A2F34-5F93-4C34-8D23-0C6C2D30F966}"/>
              </a:ext>
            </a:extLst>
          </p:cNvPr>
          <p:cNvSpPr/>
          <p:nvPr/>
        </p:nvSpPr>
        <p:spPr>
          <a:xfrm>
            <a:off x="4502888" y="4657060"/>
            <a:ext cx="3386470" cy="1396146"/>
          </a:xfrm>
          <a:prstGeom prst="wedgeRectCallout">
            <a:avLst>
              <a:gd name="adj1" fmla="val 43580"/>
              <a:gd name="adj2" fmla="val -8528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 overview of uptake can be provided and updated depending on the context for your session.</a:t>
            </a:r>
            <a:endParaRPr lang="en-US" dirty="0"/>
          </a:p>
        </p:txBody>
      </p:sp>
      <p:sp>
        <p:nvSpPr>
          <p:cNvPr id="6" name="Speech Bubble: Rectangle 5">
            <a:extLst>
              <a:ext uri="{FF2B5EF4-FFF2-40B4-BE49-F238E27FC236}">
                <a16:creationId xmlns:a16="http://schemas.microsoft.com/office/drawing/2014/main" id="{74C9CC4B-4B47-481E-A4DF-7895330F327A}"/>
              </a:ext>
            </a:extLst>
          </p:cNvPr>
          <p:cNvSpPr/>
          <p:nvPr/>
        </p:nvSpPr>
        <p:spPr>
          <a:xfrm>
            <a:off x="404037" y="1173172"/>
            <a:ext cx="3817088" cy="612648"/>
          </a:xfrm>
          <a:prstGeom prst="wedgeRectCallout">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speaker notes include more information about this data</a:t>
            </a:r>
            <a:endParaRPr lang="en-US" dirty="0"/>
          </a:p>
        </p:txBody>
      </p:sp>
    </p:spTree>
    <p:extLst>
      <p:ext uri="{BB962C8B-B14F-4D97-AF65-F5344CB8AC3E}">
        <p14:creationId xmlns:p14="http://schemas.microsoft.com/office/powerpoint/2010/main" val="66699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8004-DB02-4095-A9F1-E0B503A89583}"/>
              </a:ext>
            </a:extLst>
          </p:cNvPr>
          <p:cNvSpPr>
            <a:spLocks noGrp="1"/>
          </p:cNvSpPr>
          <p:nvPr>
            <p:ph type="title"/>
          </p:nvPr>
        </p:nvSpPr>
        <p:spPr/>
        <p:txBody>
          <a:bodyPr>
            <a:normAutofit/>
          </a:bodyPr>
          <a:lstStyle/>
          <a:p>
            <a:r>
              <a:rPr lang="en-GB" dirty="0"/>
              <a:t> Statistics</a:t>
            </a:r>
            <a:endParaRPr lang="en-US" dirty="0"/>
          </a:p>
        </p:txBody>
      </p:sp>
      <p:sp>
        <p:nvSpPr>
          <p:cNvPr id="4" name="Slide Number Placeholder 3">
            <a:extLst>
              <a:ext uri="{FF2B5EF4-FFF2-40B4-BE49-F238E27FC236}">
                <a16:creationId xmlns:a16="http://schemas.microsoft.com/office/drawing/2014/main" id="{341756C9-CE6B-46E3-9E17-60B4B18AF09E}"/>
              </a:ext>
            </a:extLst>
          </p:cNvPr>
          <p:cNvSpPr>
            <a:spLocks noGrp="1"/>
          </p:cNvSpPr>
          <p:nvPr>
            <p:ph type="sldNum" sz="quarter" idx="12"/>
          </p:nvPr>
        </p:nvSpPr>
        <p:spPr/>
        <p:txBody>
          <a:bodyPr/>
          <a:lstStyle/>
          <a:p>
            <a:fld id="{971CEC84-1649-40CE-BFF6-7286506FEA08}" type="slidenum">
              <a:rPr lang="en-GB" smtClean="0"/>
              <a:pPr/>
              <a:t>54</a:t>
            </a:fld>
            <a:endParaRPr lang="en-GB"/>
          </a:p>
        </p:txBody>
      </p:sp>
      <p:pic>
        <p:nvPicPr>
          <p:cNvPr id="7" name="Picture 6">
            <a:extLst>
              <a:ext uri="{FF2B5EF4-FFF2-40B4-BE49-F238E27FC236}">
                <a16:creationId xmlns:a16="http://schemas.microsoft.com/office/drawing/2014/main" id="{934540AE-BD1F-A447-BAEF-9D537BB07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362" y="1966908"/>
            <a:ext cx="5489406" cy="3085625"/>
          </a:xfrm>
          <a:prstGeom prst="rect">
            <a:avLst/>
          </a:prstGeom>
          <a:ln>
            <a:solidFill>
              <a:srgbClr val="21BBEF"/>
            </a:solidFill>
          </a:ln>
        </p:spPr>
      </p:pic>
      <p:pic>
        <p:nvPicPr>
          <p:cNvPr id="8" name="Picture 7">
            <a:extLst>
              <a:ext uri="{FF2B5EF4-FFF2-40B4-BE49-F238E27FC236}">
                <a16:creationId xmlns:a16="http://schemas.microsoft.com/office/drawing/2014/main" id="{EB16AE50-4181-3C45-A635-D4273CB184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975926"/>
            <a:ext cx="5489406" cy="3076607"/>
          </a:xfrm>
          <a:prstGeom prst="rect">
            <a:avLst/>
          </a:prstGeom>
          <a:ln>
            <a:solidFill>
              <a:srgbClr val="21BBEF"/>
            </a:solidFill>
          </a:ln>
        </p:spPr>
      </p:pic>
      <p:pic>
        <p:nvPicPr>
          <p:cNvPr id="12" name="Graphic 11" descr="Treasure Map">
            <a:extLst>
              <a:ext uri="{FF2B5EF4-FFF2-40B4-BE49-F238E27FC236}">
                <a16:creationId xmlns:a16="http://schemas.microsoft.com/office/drawing/2014/main" id="{98CB2077-CCF0-0A41-B4FA-C1E51CE62C3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63403" y="89102"/>
            <a:ext cx="914400" cy="914400"/>
          </a:xfrm>
          <a:prstGeom prst="rect">
            <a:avLst/>
          </a:prstGeom>
        </p:spPr>
      </p:pic>
      <p:sp>
        <p:nvSpPr>
          <p:cNvPr id="5" name="Speech Bubble: Rectangle 21">
            <a:extLst>
              <a:ext uri="{FF2B5EF4-FFF2-40B4-BE49-F238E27FC236}">
                <a16:creationId xmlns:a16="http://schemas.microsoft.com/office/drawing/2014/main" id="{F808EF23-615F-C148-BF12-77E5A06ABB83}"/>
              </a:ext>
            </a:extLst>
          </p:cNvPr>
          <p:cNvSpPr/>
          <p:nvPr/>
        </p:nvSpPr>
        <p:spPr>
          <a:xfrm>
            <a:off x="7582521" y="5086576"/>
            <a:ext cx="4347117" cy="1646072"/>
          </a:xfrm>
          <a:prstGeom prst="wedgeRectCallout">
            <a:avLst>
              <a:gd name="adj1" fmla="val -86182"/>
              <a:gd name="adj2" fmla="val -6956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 use alternative databases to provide an overview of current assessments (for e.g. the Capitals Coalition database: </a:t>
            </a:r>
            <a:r>
              <a:rPr lang="en-GB" dirty="0">
                <a:hlinkClick r:id="rId7"/>
              </a:rPr>
              <a:t>https://naturalcapitalcoalition.org/tag/database/</a:t>
            </a:r>
            <a:r>
              <a:rPr lang="en-GB" dirty="0"/>
              <a:t>) </a:t>
            </a:r>
          </a:p>
        </p:txBody>
      </p:sp>
    </p:spTree>
    <p:extLst>
      <p:ext uri="{BB962C8B-B14F-4D97-AF65-F5344CB8AC3E}">
        <p14:creationId xmlns:p14="http://schemas.microsoft.com/office/powerpoint/2010/main" val="1526472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8004-DB02-4095-A9F1-E0B503A89583}"/>
              </a:ext>
            </a:extLst>
          </p:cNvPr>
          <p:cNvSpPr>
            <a:spLocks noGrp="1"/>
          </p:cNvSpPr>
          <p:nvPr>
            <p:ph type="title"/>
          </p:nvPr>
        </p:nvSpPr>
        <p:spPr/>
        <p:txBody>
          <a:bodyPr>
            <a:normAutofit/>
          </a:bodyPr>
          <a:lstStyle/>
          <a:p>
            <a:r>
              <a:rPr lang="en-GB"/>
              <a:t> Statistics</a:t>
            </a:r>
            <a:endParaRPr lang="en-US"/>
          </a:p>
        </p:txBody>
      </p:sp>
      <p:sp>
        <p:nvSpPr>
          <p:cNvPr id="4" name="Slide Number Placeholder 3">
            <a:extLst>
              <a:ext uri="{FF2B5EF4-FFF2-40B4-BE49-F238E27FC236}">
                <a16:creationId xmlns:a16="http://schemas.microsoft.com/office/drawing/2014/main" id="{341756C9-CE6B-46E3-9E17-60B4B18AF09E}"/>
              </a:ext>
            </a:extLst>
          </p:cNvPr>
          <p:cNvSpPr>
            <a:spLocks noGrp="1"/>
          </p:cNvSpPr>
          <p:nvPr>
            <p:ph type="sldNum" sz="quarter" idx="12"/>
          </p:nvPr>
        </p:nvSpPr>
        <p:spPr/>
        <p:txBody>
          <a:bodyPr/>
          <a:lstStyle/>
          <a:p>
            <a:fld id="{971CEC84-1649-40CE-BFF6-7286506FEA08}" type="slidenum">
              <a:rPr lang="en-GB" smtClean="0"/>
              <a:pPr/>
              <a:t>55</a:t>
            </a:fld>
            <a:endParaRPr lang="en-GB"/>
          </a:p>
        </p:txBody>
      </p:sp>
      <p:pic>
        <p:nvPicPr>
          <p:cNvPr id="7" name="Picture 6">
            <a:extLst>
              <a:ext uri="{FF2B5EF4-FFF2-40B4-BE49-F238E27FC236}">
                <a16:creationId xmlns:a16="http://schemas.microsoft.com/office/drawing/2014/main" id="{934540AE-BD1F-A447-BAEF-9D537BB07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362" y="1966908"/>
            <a:ext cx="5489406" cy="3085625"/>
          </a:xfrm>
          <a:prstGeom prst="rect">
            <a:avLst/>
          </a:prstGeom>
          <a:ln>
            <a:solidFill>
              <a:srgbClr val="21BBEF"/>
            </a:solidFill>
          </a:ln>
        </p:spPr>
      </p:pic>
      <p:pic>
        <p:nvPicPr>
          <p:cNvPr id="8" name="Picture 7">
            <a:extLst>
              <a:ext uri="{FF2B5EF4-FFF2-40B4-BE49-F238E27FC236}">
                <a16:creationId xmlns:a16="http://schemas.microsoft.com/office/drawing/2014/main" id="{EB16AE50-4181-3C45-A635-D4273CB184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975926"/>
            <a:ext cx="5489406" cy="3076607"/>
          </a:xfrm>
          <a:prstGeom prst="rect">
            <a:avLst/>
          </a:prstGeom>
          <a:ln>
            <a:solidFill>
              <a:srgbClr val="21BBEF"/>
            </a:solidFill>
          </a:ln>
        </p:spPr>
      </p:pic>
      <p:pic>
        <p:nvPicPr>
          <p:cNvPr id="12" name="Graphic 11" descr="Treasure Map">
            <a:extLst>
              <a:ext uri="{FF2B5EF4-FFF2-40B4-BE49-F238E27FC236}">
                <a16:creationId xmlns:a16="http://schemas.microsoft.com/office/drawing/2014/main" id="{98CB2077-CCF0-0A41-B4FA-C1E51CE62C3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63403" y="89102"/>
            <a:ext cx="914400" cy="914400"/>
          </a:xfrm>
          <a:prstGeom prst="rect">
            <a:avLst/>
          </a:prstGeom>
        </p:spPr>
      </p:pic>
      <p:sp>
        <p:nvSpPr>
          <p:cNvPr id="5" name="Speech Bubble: Rectangle 21">
            <a:extLst>
              <a:ext uri="{FF2B5EF4-FFF2-40B4-BE49-F238E27FC236}">
                <a16:creationId xmlns:a16="http://schemas.microsoft.com/office/drawing/2014/main" id="{F808EF23-615F-C148-BF12-77E5A06ABB83}"/>
              </a:ext>
            </a:extLst>
          </p:cNvPr>
          <p:cNvSpPr/>
          <p:nvPr/>
        </p:nvSpPr>
        <p:spPr>
          <a:xfrm>
            <a:off x="7582521" y="5086576"/>
            <a:ext cx="4347117" cy="1646072"/>
          </a:xfrm>
          <a:prstGeom prst="wedgeRectCallout">
            <a:avLst>
              <a:gd name="adj1" fmla="val -86182"/>
              <a:gd name="adj2" fmla="val -6956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Can use alternative databases to provide an overview of current assessments (for e.g. the Capitals Coalition database: </a:t>
            </a:r>
            <a:r>
              <a:rPr lang="en-GB">
                <a:hlinkClick r:id="rId7"/>
              </a:rPr>
              <a:t>https://naturalcapitalcoalition.org/tag/database/</a:t>
            </a:r>
            <a:r>
              <a:rPr lang="en-GB"/>
              <a:t>) </a:t>
            </a:r>
          </a:p>
        </p:txBody>
      </p:sp>
      <p:pic>
        <p:nvPicPr>
          <p:cNvPr id="9" name="Graphic 8" descr="Compass">
            <a:extLst>
              <a:ext uri="{FF2B5EF4-FFF2-40B4-BE49-F238E27FC236}">
                <a16:creationId xmlns:a16="http://schemas.microsoft.com/office/drawing/2014/main" id="{B7D91379-785E-364F-9108-B5057C2634A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83517" y="107227"/>
            <a:ext cx="914400" cy="914400"/>
          </a:xfrm>
          <a:prstGeom prst="rect">
            <a:avLst/>
          </a:prstGeom>
        </p:spPr>
      </p:pic>
      <p:sp>
        <p:nvSpPr>
          <p:cNvPr id="10" name="Speech Bubble: Rectangle 21">
            <a:extLst>
              <a:ext uri="{FF2B5EF4-FFF2-40B4-BE49-F238E27FC236}">
                <a16:creationId xmlns:a16="http://schemas.microsoft.com/office/drawing/2014/main" id="{55BA86FE-DF21-F743-9A42-1A242CE0BB63}"/>
              </a:ext>
            </a:extLst>
          </p:cNvPr>
          <p:cNvSpPr/>
          <p:nvPr/>
        </p:nvSpPr>
        <p:spPr>
          <a:xfrm>
            <a:off x="1840576" y="5329826"/>
            <a:ext cx="3398520" cy="1372225"/>
          </a:xfrm>
          <a:prstGeom prst="wedgeRectCallout">
            <a:avLst>
              <a:gd name="adj1" fmla="val 50365"/>
              <a:gd name="adj2" fmla="val -102885"/>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implementation guide also provides further resources and useful links for finding information for the training</a:t>
            </a:r>
          </a:p>
        </p:txBody>
      </p:sp>
    </p:spTree>
    <p:extLst>
      <p:ext uri="{BB962C8B-B14F-4D97-AF65-F5344CB8AC3E}">
        <p14:creationId xmlns:p14="http://schemas.microsoft.com/office/powerpoint/2010/main" val="229494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a:t>Mentimeter question </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73" y="1893374"/>
            <a:ext cx="3314700" cy="3305175"/>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366876"/>
            <a:ext cx="2906897" cy="2831673"/>
          </a:xfrm>
          <a:prstGeom prst="rect">
            <a:avLst/>
          </a:prstGeom>
          <a:noFill/>
        </p:spPr>
        <p:txBody>
          <a:bodyPr wrap="square" rtlCol="0" anchor="t">
            <a:spAutoFit/>
          </a:bodyPr>
          <a:lstStyle/>
          <a:p>
            <a:pPr algn="ctr"/>
            <a:r>
              <a:rPr lang="en-US" sz="3200" dirty="0">
                <a:solidFill>
                  <a:schemeClr val="lt1"/>
                </a:solidFill>
              </a:rPr>
              <a:t>Where else would you get case studies and examples from?</a:t>
            </a:r>
          </a:p>
          <a:p>
            <a:endParaRPr lang="en-CH" sz="1801" dirty="0"/>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8" name="Slide Number Placeholder 2">
            <a:extLst>
              <a:ext uri="{FF2B5EF4-FFF2-40B4-BE49-F238E27FC236}">
                <a16:creationId xmlns:a16="http://schemas.microsoft.com/office/drawing/2014/main" id="{3FDE1AA5-CD4E-4178-A68F-29B751254906}"/>
              </a:ext>
            </a:extLst>
          </p:cNvPr>
          <p:cNvSpPr>
            <a:spLocks noGrp="1"/>
          </p:cNvSpPr>
          <p:nvPr>
            <p:ph type="sldNum" sz="quarter" idx="12"/>
          </p:nvPr>
        </p:nvSpPr>
        <p:spPr>
          <a:xfrm>
            <a:off x="314196" y="6233690"/>
            <a:ext cx="2743200" cy="365125"/>
          </a:xfrm>
        </p:spPr>
        <p:txBody>
          <a:bodyPr/>
          <a:lstStyle/>
          <a:p>
            <a:fld id="{971CEC84-1649-40CE-BFF6-7286506FEA08}" type="slidenum">
              <a:rPr lang="en-GB" smtClean="0">
                <a:solidFill>
                  <a:schemeClr val="tx1">
                    <a:lumMod val="65000"/>
                    <a:lumOff val="35000"/>
                  </a:schemeClr>
                </a:solidFill>
              </a:rPr>
              <a:pPr/>
              <a:t>56</a:t>
            </a:fld>
            <a:endParaRPr lang="en-GB" dirty="0">
              <a:solidFill>
                <a:schemeClr val="tx1">
                  <a:lumMod val="65000"/>
                  <a:lumOff val="35000"/>
                </a:schemeClr>
              </a:solidFill>
            </a:endParaRPr>
          </a:p>
        </p:txBody>
      </p:sp>
    </p:spTree>
    <p:extLst>
      <p:ext uri="{BB962C8B-B14F-4D97-AF65-F5344CB8AC3E}">
        <p14:creationId xmlns:p14="http://schemas.microsoft.com/office/powerpoint/2010/main" val="3050916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a:xfrm>
            <a:off x="314195" y="125352"/>
            <a:ext cx="10201405" cy="878150"/>
          </a:xfrm>
        </p:spPr>
        <p:txBody>
          <a:bodyPr>
            <a:normAutofit fontScale="90000"/>
          </a:bodyPr>
          <a:lstStyle/>
          <a:p>
            <a:r>
              <a:rPr lang="en-US" dirty="0"/>
              <a:t>Concrete steps to undertaking a 1</a:t>
            </a:r>
            <a:r>
              <a:rPr lang="en-US" baseline="30000" dirty="0"/>
              <a:t>st</a:t>
            </a:r>
            <a:r>
              <a:rPr lang="en-US" dirty="0"/>
              <a:t> natural capital assessment</a:t>
            </a:r>
            <a:endParaRPr lang="en-CH"/>
          </a:p>
        </p:txBody>
      </p:sp>
      <p:sp>
        <p:nvSpPr>
          <p:cNvPr id="3" name="Slide Number Placeholder 2">
            <a:extLst>
              <a:ext uri="{FF2B5EF4-FFF2-40B4-BE49-F238E27FC236}">
                <a16:creationId xmlns:a16="http://schemas.microsoft.com/office/drawing/2014/main" id="{64EC0F0F-DC8B-0A4C-B34D-F003EA2146FB}"/>
              </a:ext>
            </a:extLst>
          </p:cNvPr>
          <p:cNvSpPr>
            <a:spLocks noGrp="1"/>
          </p:cNvSpPr>
          <p:nvPr>
            <p:ph type="sldNum" sz="quarter" idx="12"/>
          </p:nvPr>
        </p:nvSpPr>
        <p:spPr/>
        <p:txBody>
          <a:bodyPr/>
          <a:lstStyle/>
          <a:p>
            <a:fld id="{971CEC84-1649-40CE-BFF6-7286506FEA08}" type="slidenum">
              <a:rPr lang="en-GB" smtClean="0"/>
              <a:pPr/>
              <a:t>57</a:t>
            </a:fld>
            <a:endParaRPr lang="en-GB"/>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latin typeface="Arial"/>
              </a:rPr>
              <a:t>Define</a:t>
            </a:r>
            <a:r>
              <a:rPr lang="en-US" sz="2400">
                <a:latin typeface="Arial"/>
              </a:rPr>
              <a:t> </a:t>
            </a:r>
            <a:r>
              <a:rPr lang="en-US" sz="2000">
                <a:latin typeface="Arial"/>
              </a:rPr>
              <a:t>your objective (module1)</a:t>
            </a:r>
            <a:endParaRPr lang="en-CH" sz="2000">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latin typeface="Arial"/>
              </a:rPr>
              <a:t>Practicalities</a:t>
            </a:r>
          </a:p>
          <a:p>
            <a:pPr marL="342882" indent="-342882">
              <a:buClr>
                <a:srgbClr val="23BAED"/>
              </a:buClr>
              <a:buFont typeface="Arial" panose="020B0604020202020204" pitchFamily="34" charset="0"/>
              <a:buChar char="•"/>
            </a:pPr>
            <a:r>
              <a:rPr lang="en-US" sz="2000">
                <a:latin typeface="Arial"/>
              </a:rPr>
              <a:t>Baseline, scenarios, spatial &amp; temporal boundaries, etc.  </a:t>
            </a:r>
            <a:endParaRPr lang="en-CH" sz="2000">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357275"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latin typeface="Arial"/>
              </a:rPr>
              <a:t>Measure and Value</a:t>
            </a:r>
          </a:p>
          <a:p>
            <a:pPr marL="342882" indent="-342882">
              <a:buClr>
                <a:srgbClr val="23BAED"/>
              </a:buClr>
              <a:buFont typeface="Arial" panose="020B0604020202020204" pitchFamily="34" charset="0"/>
              <a:buChar char="•"/>
            </a:pPr>
            <a:r>
              <a:rPr lang="en-US" sz="2000">
                <a:latin typeface="Arial"/>
              </a:rPr>
              <a:t>Materiality assessments; identify changes in natural capital; assess trends; select valuation techniques; ecosystem valuation tools</a:t>
            </a:r>
            <a:endParaRPr lang="en-CH" sz="2000">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pic>
        <p:nvPicPr>
          <p:cNvPr id="34" name="Graphic 33" descr="Hourglass Full">
            <a:extLst>
              <a:ext uri="{FF2B5EF4-FFF2-40B4-BE49-F238E27FC236}">
                <a16:creationId xmlns:a16="http://schemas.microsoft.com/office/drawing/2014/main" id="{171D6CE0-0CA3-BE47-9E21-760AA24D1B9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03490" y="231956"/>
            <a:ext cx="664942" cy="664942"/>
          </a:xfrm>
          <a:prstGeom prst="rect">
            <a:avLst/>
          </a:prstGeom>
        </p:spPr>
      </p:pic>
      <p:sp>
        <p:nvSpPr>
          <p:cNvPr id="5" name="Speech Bubble: Rectangle 4">
            <a:extLst>
              <a:ext uri="{FF2B5EF4-FFF2-40B4-BE49-F238E27FC236}">
                <a16:creationId xmlns:a16="http://schemas.microsoft.com/office/drawing/2014/main" id="{83A55422-84AB-4757-91B5-9820651785E4}"/>
              </a:ext>
            </a:extLst>
          </p:cNvPr>
          <p:cNvSpPr/>
          <p:nvPr/>
        </p:nvSpPr>
        <p:spPr>
          <a:xfrm>
            <a:off x="8705316" y="4393556"/>
            <a:ext cx="3258879" cy="1433199"/>
          </a:xfrm>
          <a:prstGeom prst="wedgeRectCallout">
            <a:avLst>
              <a:gd name="adj1" fmla="val -68794"/>
              <a:gd name="adj2" fmla="val -3181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can be helpful to set out where you are in the training at the start of each session.  To keep momentum going during the training.</a:t>
            </a:r>
            <a:endParaRPr lang="en-US" dirty="0"/>
          </a:p>
        </p:txBody>
      </p:sp>
    </p:spTree>
    <p:extLst>
      <p:ext uri="{BB962C8B-B14F-4D97-AF65-F5344CB8AC3E}">
        <p14:creationId xmlns:p14="http://schemas.microsoft.com/office/powerpoint/2010/main" val="108867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97E9-2DAA-1E41-9908-417EA97699E9}"/>
              </a:ext>
            </a:extLst>
          </p:cNvPr>
          <p:cNvSpPr>
            <a:spLocks noGrp="1"/>
          </p:cNvSpPr>
          <p:nvPr>
            <p:ph type="title"/>
          </p:nvPr>
        </p:nvSpPr>
        <p:spPr>
          <a:xfrm>
            <a:off x="314195" y="125352"/>
            <a:ext cx="9696079" cy="878150"/>
          </a:xfrm>
        </p:spPr>
        <p:txBody>
          <a:bodyPr>
            <a:normAutofit fontScale="90000"/>
          </a:bodyPr>
          <a:lstStyle/>
          <a:p>
            <a:r>
              <a:rPr lang="en-US" dirty="0">
                <a:solidFill>
                  <a:srgbClr val="595959"/>
                </a:solidFill>
              </a:rPr>
              <a:t>Concrete steps to undertaking a 1</a:t>
            </a:r>
            <a:r>
              <a:rPr lang="en-US" baseline="30000" dirty="0">
                <a:solidFill>
                  <a:srgbClr val="595959"/>
                </a:solidFill>
              </a:rPr>
              <a:t>st</a:t>
            </a:r>
            <a:r>
              <a:rPr lang="en-US" dirty="0">
                <a:solidFill>
                  <a:srgbClr val="595959"/>
                </a:solidFill>
              </a:rPr>
              <a:t> natural capital assessment </a:t>
            </a:r>
          </a:p>
        </p:txBody>
      </p:sp>
      <p:sp>
        <p:nvSpPr>
          <p:cNvPr id="4" name="Slide Number Placeholder 3">
            <a:extLst>
              <a:ext uri="{FF2B5EF4-FFF2-40B4-BE49-F238E27FC236}">
                <a16:creationId xmlns:a16="http://schemas.microsoft.com/office/drawing/2014/main" id="{0FFF20B2-A773-304C-99F5-B4DB93E32D68}"/>
              </a:ext>
            </a:extLst>
          </p:cNvPr>
          <p:cNvSpPr>
            <a:spLocks noGrp="1"/>
          </p:cNvSpPr>
          <p:nvPr>
            <p:ph type="sldNum" sz="quarter" idx="12"/>
          </p:nvPr>
        </p:nvSpPr>
        <p:spPr/>
        <p:txBody>
          <a:bodyPr/>
          <a:lstStyle/>
          <a:p>
            <a:fld id="{971CEC84-1649-40CE-BFF6-7286506FEA08}" type="slidenum">
              <a:rPr lang="en-GB" smtClean="0"/>
              <a:pPr/>
              <a:t>58</a:t>
            </a:fld>
            <a:endParaRPr lang="en-GB"/>
          </a:p>
        </p:txBody>
      </p:sp>
      <p:pic>
        <p:nvPicPr>
          <p:cNvPr id="6" name="Picture 5">
            <a:extLst>
              <a:ext uri="{FF2B5EF4-FFF2-40B4-BE49-F238E27FC236}">
                <a16:creationId xmlns:a16="http://schemas.microsoft.com/office/drawing/2014/main" id="{2794BFE8-AC58-2340-943D-7266023DAA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195" y="1532338"/>
            <a:ext cx="5513859" cy="3099369"/>
          </a:xfrm>
          <a:prstGeom prst="rect">
            <a:avLst/>
          </a:prstGeom>
          <a:ln>
            <a:solidFill>
              <a:srgbClr val="21BBEF"/>
            </a:solidFill>
          </a:ln>
        </p:spPr>
      </p:pic>
      <p:pic>
        <p:nvPicPr>
          <p:cNvPr id="9" name="Picture 8">
            <a:extLst>
              <a:ext uri="{FF2B5EF4-FFF2-40B4-BE49-F238E27FC236}">
                <a16:creationId xmlns:a16="http://schemas.microsoft.com/office/drawing/2014/main" id="{467C0503-9AF5-7043-BA21-E3A7B918CD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7866" y="1532338"/>
            <a:ext cx="5559939" cy="3114730"/>
          </a:xfrm>
          <a:prstGeom prst="rect">
            <a:avLst/>
          </a:prstGeom>
          <a:ln>
            <a:solidFill>
              <a:srgbClr val="21BBEF"/>
            </a:solidFill>
          </a:ln>
        </p:spPr>
      </p:pic>
      <p:sp>
        <p:nvSpPr>
          <p:cNvPr id="7" name="Speech Bubble: Rectangle 21">
            <a:extLst>
              <a:ext uri="{FF2B5EF4-FFF2-40B4-BE49-F238E27FC236}">
                <a16:creationId xmlns:a16="http://schemas.microsoft.com/office/drawing/2014/main" id="{43182CA9-E6D5-EE4E-A528-A27E3570EF6F}"/>
              </a:ext>
            </a:extLst>
          </p:cNvPr>
          <p:cNvSpPr/>
          <p:nvPr/>
        </p:nvSpPr>
        <p:spPr>
          <a:xfrm>
            <a:off x="1110675" y="4647068"/>
            <a:ext cx="3344367" cy="1849425"/>
          </a:xfrm>
          <a:prstGeom prst="wedgeRectCallout">
            <a:avLst>
              <a:gd name="adj1" fmla="val 78308"/>
              <a:gd name="adj2" fmla="val -73076"/>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Edit this diagram depending on the timing and agenda of the training (e.g. the 1-hour session does not include any points on materiality and valuation)</a:t>
            </a:r>
            <a:endParaRPr lang="en-US" dirty="0"/>
          </a:p>
        </p:txBody>
      </p:sp>
      <p:sp>
        <p:nvSpPr>
          <p:cNvPr id="11" name="Speech Bubble: Rectangle 21">
            <a:extLst>
              <a:ext uri="{FF2B5EF4-FFF2-40B4-BE49-F238E27FC236}">
                <a16:creationId xmlns:a16="http://schemas.microsoft.com/office/drawing/2014/main" id="{A17F1BD6-41DB-554C-B941-3D04B003CBE1}"/>
              </a:ext>
            </a:extLst>
          </p:cNvPr>
          <p:cNvSpPr/>
          <p:nvPr/>
        </p:nvSpPr>
        <p:spPr>
          <a:xfrm>
            <a:off x="6317866" y="4981725"/>
            <a:ext cx="4059848" cy="1739091"/>
          </a:xfrm>
          <a:prstGeom prst="wedgeRectCallout">
            <a:avLst>
              <a:gd name="adj1" fmla="val 8096"/>
              <a:gd name="adj2" fmla="val -93099"/>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Update this slide after each section, ticking off the titles that have been covered, circling the planning elements for each step and highlighting where you are, in the training, at the start of each section. </a:t>
            </a:r>
            <a:endParaRPr lang="en-US" dirty="0"/>
          </a:p>
        </p:txBody>
      </p:sp>
      <p:pic>
        <p:nvPicPr>
          <p:cNvPr id="12" name="Graphic 11" descr="Hourglass Full">
            <a:extLst>
              <a:ext uri="{FF2B5EF4-FFF2-40B4-BE49-F238E27FC236}">
                <a16:creationId xmlns:a16="http://schemas.microsoft.com/office/drawing/2014/main" id="{45AFF140-72D6-D04A-8A22-850853BA910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12863" y="231956"/>
            <a:ext cx="664942" cy="664942"/>
          </a:xfrm>
          <a:prstGeom prst="rect">
            <a:avLst/>
          </a:prstGeom>
        </p:spPr>
      </p:pic>
    </p:spTree>
    <p:extLst>
      <p:ext uri="{BB962C8B-B14F-4D97-AF65-F5344CB8AC3E}">
        <p14:creationId xmlns:p14="http://schemas.microsoft.com/office/powerpoint/2010/main" val="413192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1BD53-07FB-47EA-B85F-4919824C3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Oval 5">
            <a:extLst>
              <a:ext uri="{FF2B5EF4-FFF2-40B4-BE49-F238E27FC236}">
                <a16:creationId xmlns:a16="http://schemas.microsoft.com/office/drawing/2014/main" id="{0382B183-ED85-43EE-8EAD-41CB317AB004}"/>
              </a:ext>
            </a:extLst>
          </p:cNvPr>
          <p:cNvSpPr/>
          <p:nvPr/>
        </p:nvSpPr>
        <p:spPr>
          <a:xfrm>
            <a:off x="3941380" y="1450513"/>
            <a:ext cx="4467672" cy="4225073"/>
          </a:xfrm>
          <a:prstGeom prst="ellipse">
            <a:avLst/>
          </a:prstGeom>
          <a:solidFill>
            <a:srgbClr val="59595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1A2CF0F2-E20A-4B98-980E-EB4AD138ECE3}"/>
              </a:ext>
            </a:extLst>
          </p:cNvPr>
          <p:cNvSpPr txBox="1"/>
          <p:nvPr/>
        </p:nvSpPr>
        <p:spPr>
          <a:xfrm>
            <a:off x="5057585" y="2962884"/>
            <a:ext cx="2235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Arial"/>
                <a:ea typeface="+mn-ea"/>
                <a:cs typeface="+mn-cs"/>
              </a:rPr>
              <a:t>Q&amp;A</a:t>
            </a:r>
            <a:endParaRPr kumimoji="0" lang="en-CH" sz="72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Graphic 9" descr="Question Mark">
            <a:extLst>
              <a:ext uri="{FF2B5EF4-FFF2-40B4-BE49-F238E27FC236}">
                <a16:creationId xmlns:a16="http://schemas.microsoft.com/office/drawing/2014/main" id="{AC75F31F-AA5F-432C-A12C-8E5808E5842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66080" y="89102"/>
            <a:ext cx="914400" cy="914400"/>
          </a:xfrm>
          <a:prstGeom prst="rect">
            <a:avLst/>
          </a:prstGeom>
        </p:spPr>
      </p:pic>
      <p:pic>
        <p:nvPicPr>
          <p:cNvPr id="12" name="Graphic 11" descr="Radio microphone">
            <a:extLst>
              <a:ext uri="{FF2B5EF4-FFF2-40B4-BE49-F238E27FC236}">
                <a16:creationId xmlns:a16="http://schemas.microsoft.com/office/drawing/2014/main" id="{92B6540A-2D4E-49A9-A23C-1A3AAB3D7E7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97246" y="89102"/>
            <a:ext cx="914400" cy="914400"/>
          </a:xfrm>
          <a:prstGeom prst="rect">
            <a:avLst/>
          </a:prstGeom>
        </p:spPr>
      </p:pic>
    </p:spTree>
    <p:extLst>
      <p:ext uri="{BB962C8B-B14F-4D97-AF65-F5344CB8AC3E}">
        <p14:creationId xmlns:p14="http://schemas.microsoft.com/office/powerpoint/2010/main" val="378532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a:t>
            </a:r>
            <a:endParaRPr lang="en-GB" dirty="0">
              <a:cs typeface="Arial"/>
            </a:endParaRP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3786574248"/>
              </p:ext>
            </p:extLst>
          </p:nvPr>
        </p:nvGraphicFramePr>
        <p:xfrm>
          <a:off x="639461" y="1331629"/>
          <a:ext cx="10959960" cy="4579854"/>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(CET)</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training material </a:t>
                      </a:r>
                      <a:endParaRPr lang="en-CH"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15:10 – 15:20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Introductions </a:t>
                      </a:r>
                      <a:r>
                        <a:rPr lang="en-US" sz="1600" kern="1200" dirty="0">
                          <a:solidFill>
                            <a:schemeClr val="tx1">
                              <a:lumMod val="65000"/>
                              <a:lumOff val="35000"/>
                            </a:schemeClr>
                          </a:solidFill>
                          <a:latin typeface="+mn-lt"/>
                          <a:ea typeface="+mn-ea"/>
                          <a:cs typeface="+mn-cs"/>
                        </a:rPr>
                        <a:t>– Getting to know each other </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GB" sz="1600" kern="1200" dirty="0">
                          <a:solidFill>
                            <a:schemeClr val="tx1">
                              <a:lumMod val="65000"/>
                              <a:lumOff val="35000"/>
                            </a:schemeClr>
                          </a:solidFill>
                          <a:latin typeface="+mn-lt"/>
                          <a:ea typeface="+mn-ea"/>
                          <a:cs typeface="+mn-cs"/>
                        </a:rPr>
                        <a:t>15:20 – 15:30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Brief presentation of We Value Nature’s capacity building work </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569436"/>
                  </a:ext>
                </a:extLst>
              </a:tr>
              <a:tr h="353086">
                <a:tc>
                  <a:txBody>
                    <a:bodyPr/>
                    <a:lstStyle/>
                    <a:p>
                      <a:r>
                        <a:rPr lang="en-US" sz="1600" kern="1200" dirty="0">
                          <a:solidFill>
                            <a:schemeClr val="tx1">
                              <a:lumMod val="65000"/>
                              <a:lumOff val="35000"/>
                            </a:schemeClr>
                          </a:solidFill>
                          <a:latin typeface="+mn-lt"/>
                          <a:ea typeface="+mn-ea"/>
                          <a:cs typeface="+mn-cs"/>
                        </a:rPr>
                        <a:t>15:30 – 16:05 </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Go through 1</a:t>
                      </a:r>
                      <a:r>
                        <a:rPr lang="en-US" sz="1600" b="1" kern="1200" baseline="30000" dirty="0">
                          <a:solidFill>
                            <a:schemeClr val="tx1">
                              <a:lumMod val="65000"/>
                              <a:lumOff val="35000"/>
                            </a:schemeClr>
                          </a:solidFill>
                          <a:latin typeface="+mn-lt"/>
                          <a:ea typeface="+mn-ea"/>
                          <a:cs typeface="+mn-cs"/>
                        </a:rPr>
                        <a:t>st</a:t>
                      </a:r>
                      <a:r>
                        <a:rPr lang="en-US" sz="1600" b="1" kern="1200" dirty="0">
                          <a:solidFill>
                            <a:schemeClr val="tx1">
                              <a:lumMod val="65000"/>
                              <a:lumOff val="35000"/>
                            </a:schemeClr>
                          </a:solidFill>
                          <a:latin typeface="+mn-lt"/>
                          <a:ea typeface="+mn-ea"/>
                          <a:cs typeface="+mn-cs"/>
                        </a:rPr>
                        <a:t> part of the training – </a:t>
                      </a:r>
                      <a:r>
                        <a:rPr lang="en-US" sz="1600" kern="1200" dirty="0">
                          <a:solidFill>
                            <a:schemeClr val="tx1">
                              <a:lumMod val="65000"/>
                              <a:lumOff val="35000"/>
                            </a:schemeClr>
                          </a:solidFill>
                          <a:latin typeface="+mn-lt"/>
                          <a:ea typeface="+mn-ea"/>
                          <a:cs typeface="+mn-cs"/>
                        </a:rPr>
                        <a:t>Introduction, setting the scene, natural capital definition, the business case &amp; natural capital impacts &amp; dependencies</a:t>
                      </a:r>
                      <a:endParaRPr lang="en-US"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i="1" kern="1200" dirty="0">
                          <a:solidFill>
                            <a:schemeClr val="tx1">
                              <a:lumMod val="65000"/>
                              <a:lumOff val="35000"/>
                            </a:schemeClr>
                          </a:solidFill>
                          <a:latin typeface="+mn-lt"/>
                          <a:ea typeface="+mn-ea"/>
                          <a:cs typeface="+mn-cs"/>
                        </a:rPr>
                        <a:t>16:05 – 16:20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16:20 – 17:10 </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Go through 2</a:t>
                      </a:r>
                      <a:r>
                        <a:rPr lang="en-US" sz="1600" b="1" kern="1200" baseline="30000" dirty="0">
                          <a:solidFill>
                            <a:schemeClr val="tx1">
                              <a:lumMod val="65000"/>
                              <a:lumOff val="35000"/>
                            </a:schemeClr>
                          </a:solidFill>
                          <a:latin typeface="+mn-lt"/>
                          <a:ea typeface="+mn-ea"/>
                          <a:cs typeface="+mn-cs"/>
                        </a:rPr>
                        <a:t>nd</a:t>
                      </a:r>
                      <a:r>
                        <a:rPr lang="en-US" sz="1600" b="1" kern="1200" dirty="0">
                          <a:solidFill>
                            <a:schemeClr val="tx1">
                              <a:lumMod val="65000"/>
                              <a:lumOff val="35000"/>
                            </a:schemeClr>
                          </a:solidFill>
                          <a:latin typeface="+mn-lt"/>
                          <a:ea typeface="+mn-ea"/>
                          <a:cs typeface="+mn-cs"/>
                        </a:rPr>
                        <a:t> part of the training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US" sz="1600" kern="1200" dirty="0">
                          <a:solidFill>
                            <a:schemeClr val="tx1">
                              <a:lumMod val="65000"/>
                              <a:lumOff val="35000"/>
                            </a:schemeClr>
                          </a:solidFill>
                          <a:latin typeface="+mn-lt"/>
                          <a:ea typeface="+mn-ea"/>
                          <a:cs typeface="+mn-cs"/>
                        </a:rPr>
                        <a:t>Scoping an assessment</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17:10 – 17:40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kern="1200" dirty="0">
                          <a:solidFill>
                            <a:schemeClr val="tx1">
                              <a:lumMod val="65000"/>
                              <a:lumOff val="35000"/>
                            </a:schemeClr>
                          </a:solidFill>
                          <a:latin typeface="+mn-lt"/>
                          <a:ea typeface="+mn-ea"/>
                          <a:cs typeface="+mn-cs"/>
                        </a:rPr>
                        <a:t>Go through 3</a:t>
                      </a:r>
                      <a:r>
                        <a:rPr lang="en-US" sz="1600" b="1" kern="1200" baseline="30000" dirty="0">
                          <a:solidFill>
                            <a:schemeClr val="tx1">
                              <a:lumMod val="65000"/>
                              <a:lumOff val="35000"/>
                            </a:schemeClr>
                          </a:solidFill>
                          <a:latin typeface="+mn-lt"/>
                          <a:ea typeface="+mn-ea"/>
                          <a:cs typeface="+mn-cs"/>
                        </a:rPr>
                        <a:t>rd</a:t>
                      </a:r>
                      <a:r>
                        <a:rPr lang="en-US" sz="1600" b="1" kern="1200" dirty="0">
                          <a:solidFill>
                            <a:schemeClr val="tx1">
                              <a:lumMod val="65000"/>
                              <a:lumOff val="35000"/>
                            </a:schemeClr>
                          </a:solidFill>
                          <a:latin typeface="+mn-lt"/>
                          <a:ea typeface="+mn-ea"/>
                          <a:cs typeface="+mn-cs"/>
                        </a:rPr>
                        <a:t> part of the training</a:t>
                      </a:r>
                      <a:r>
                        <a:rPr lang="en-US" sz="1600" b="0" kern="1200" dirty="0">
                          <a:solidFill>
                            <a:schemeClr val="tx1">
                              <a:lumMod val="65000"/>
                              <a:lumOff val="35000"/>
                            </a:schemeClr>
                          </a:solidFill>
                          <a:latin typeface="+mn-lt"/>
                          <a:ea typeface="+mn-ea"/>
                          <a:cs typeface="+mn-cs"/>
                        </a:rPr>
                        <a:t> – Introduction to monetary valuation &amp; wrap-up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r>
                        <a:rPr lang="en-US" sz="1600" kern="1200" dirty="0">
                          <a:solidFill>
                            <a:schemeClr val="tx1">
                              <a:lumMod val="65000"/>
                              <a:lumOff val="35000"/>
                            </a:schemeClr>
                          </a:solidFill>
                          <a:latin typeface="+mn-lt"/>
                          <a:ea typeface="+mn-ea"/>
                          <a:cs typeface="+mn-cs"/>
                        </a:rPr>
                        <a:t>17:40 – 18:00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kern="1200" dirty="0">
                          <a:solidFill>
                            <a:schemeClr val="tx1">
                              <a:lumMod val="65000"/>
                              <a:lumOff val="35000"/>
                            </a:schemeClr>
                          </a:solidFill>
                          <a:latin typeface="+mn-lt"/>
                          <a:ea typeface="+mn-ea"/>
                          <a:cs typeface="+mn-cs"/>
                        </a:rPr>
                        <a:t>Train the  trainer course wrap-up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US" sz="1600" kern="1200" dirty="0">
                          <a:solidFill>
                            <a:schemeClr val="tx1">
                              <a:lumMod val="65000"/>
                              <a:lumOff val="35000"/>
                            </a:schemeClr>
                          </a:solidFill>
                          <a:latin typeface="+mn-lt"/>
                          <a:ea typeface="+mn-ea"/>
                          <a:cs typeface="+mn-cs"/>
                        </a:rPr>
                        <a:t>Key takeaways, next steps &amp; engagement opportunities  </a:t>
                      </a:r>
                      <a:endParaRPr lang="en-US" sz="1600" b="1" kern="1200" dirty="0">
                        <a:solidFill>
                          <a:schemeClr val="tx1">
                            <a:lumMod val="65000"/>
                            <a:lumOff val="35000"/>
                          </a:schemeClr>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sz="1600" kern="1200" dirty="0">
                          <a:solidFill>
                            <a:schemeClr val="tx1">
                              <a:lumMod val="65000"/>
                              <a:lumOff val="35000"/>
                            </a:schemeClr>
                          </a:solidFill>
                          <a:latin typeface="+mn-lt"/>
                          <a:ea typeface="+mn-ea"/>
                          <a:cs typeface="+mn-cs"/>
                        </a:rPr>
                        <a:t>Group discussion on </a:t>
                      </a:r>
                      <a:r>
                        <a:rPr lang="en-US" sz="1600" kern="1200">
                          <a:solidFill>
                            <a:schemeClr val="tx1">
                              <a:lumMod val="65000"/>
                              <a:lumOff val="35000"/>
                            </a:schemeClr>
                          </a:solidFill>
                          <a:latin typeface="+mn-lt"/>
                          <a:ea typeface="+mn-ea"/>
                          <a:cs typeface="+mn-cs"/>
                        </a:rPr>
                        <a:t>training material</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r h="353086">
                <a:tc>
                  <a:txBody>
                    <a:bodyPr/>
                    <a:lstStyle/>
                    <a:p>
                      <a:r>
                        <a:rPr lang="en-US" sz="1600" kern="1200" dirty="0">
                          <a:solidFill>
                            <a:schemeClr val="tx1">
                              <a:lumMod val="65000"/>
                              <a:lumOff val="35000"/>
                            </a:schemeClr>
                          </a:solidFill>
                          <a:latin typeface="+mn-lt"/>
                          <a:ea typeface="+mn-ea"/>
                          <a:cs typeface="+mn-cs"/>
                        </a:rPr>
                        <a:t>18:00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kern="1200" dirty="0">
                          <a:solidFill>
                            <a:schemeClr val="tx1">
                              <a:lumMod val="65000"/>
                              <a:lumOff val="35000"/>
                            </a:schemeClr>
                          </a:solidFill>
                          <a:latin typeface="+mn-lt"/>
                          <a:ea typeface="+mn-ea"/>
                          <a:cs typeface="+mn-cs"/>
                        </a:rPr>
                        <a:t>End of training</a:t>
                      </a:r>
                      <a:endParaRPr lang="en-CH" sz="1600" b="1" i="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0902"/>
                  </a:ext>
                </a:extLst>
              </a:tr>
              <a:tr h="353086">
                <a:tc>
                  <a:txBody>
                    <a:bodyPr/>
                    <a:lstStyle/>
                    <a:p>
                      <a:r>
                        <a:rPr lang="en-US" sz="1600" kern="1200" dirty="0">
                          <a:solidFill>
                            <a:schemeClr val="tx1">
                              <a:lumMod val="65000"/>
                              <a:lumOff val="35000"/>
                            </a:schemeClr>
                          </a:solidFill>
                          <a:latin typeface="+mn-lt"/>
                          <a:ea typeface="+mn-ea"/>
                          <a:cs typeface="+mn-cs"/>
                        </a:rPr>
                        <a:t>18:00 – 18:30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tc>
                  <a:txBody>
                    <a:bodyPr/>
                    <a:lstStyle/>
                    <a:p>
                      <a:pPr marL="0" algn="l" defTabSz="914400" rtl="0" eaLnBrk="1" latinLnBrk="0" hangingPunct="1"/>
                      <a:r>
                        <a:rPr lang="en-US" sz="1600" b="0" i="1" kern="1200" dirty="0">
                          <a:solidFill>
                            <a:schemeClr val="tx1">
                              <a:lumMod val="65000"/>
                              <a:lumOff val="35000"/>
                            </a:schemeClr>
                          </a:solidFill>
                          <a:latin typeface="+mn-lt"/>
                          <a:ea typeface="+mn-ea"/>
                          <a:cs typeface="+mn-cs"/>
                        </a:rPr>
                        <a:t>Virtual Networking Drink (optional)</a:t>
                      </a:r>
                      <a:endParaRPr lang="en-CH" sz="1600" b="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extLst>
                  <a:ext uri="{0D108BD9-81ED-4DB2-BD59-A6C34878D82A}">
                    <a16:rowId xmlns:a16="http://schemas.microsoft.com/office/drawing/2014/main" val="1396152805"/>
                  </a:ext>
                </a:extLst>
              </a:tr>
            </a:tbl>
          </a:graphicData>
        </a:graphic>
      </p:graphicFrame>
    </p:spTree>
    <p:extLst>
      <p:ext uri="{BB962C8B-B14F-4D97-AF65-F5344CB8AC3E}">
        <p14:creationId xmlns:p14="http://schemas.microsoft.com/office/powerpoint/2010/main" val="3944804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4744154" y="-579014"/>
            <a:ext cx="6539716"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43434" y="2240291"/>
            <a:ext cx="4314321" cy="2377419"/>
          </a:xfrm>
        </p:spPr>
        <p:txBody>
          <a:bodyPr>
            <a:noAutofit/>
          </a:bodyPr>
          <a:lstStyle/>
          <a:p>
            <a:pPr algn="l"/>
            <a:r>
              <a:rPr lang="en-GB" sz="4000" b="1">
                <a:solidFill>
                  <a:srgbClr val="23BAED"/>
                </a:solidFill>
              </a:rPr>
              <a:t>Identifying your natural capital impacts &amp; dependencies</a:t>
            </a:r>
            <a:endParaRPr lang="en-GB" sz="4000"/>
          </a:p>
        </p:txBody>
      </p:sp>
      <p:sp>
        <p:nvSpPr>
          <p:cNvPr id="6" name="Slide Number Placeholder 5">
            <a:extLst>
              <a:ext uri="{FF2B5EF4-FFF2-40B4-BE49-F238E27FC236}">
                <a16:creationId xmlns:a16="http://schemas.microsoft.com/office/drawing/2014/main" id="{C9CDD139-752B-0E40-A5E8-4BA3EB532ED5}"/>
              </a:ext>
            </a:extLst>
          </p:cNvPr>
          <p:cNvSpPr>
            <a:spLocks noGrp="1"/>
          </p:cNvSpPr>
          <p:nvPr>
            <p:ph type="sldNum" sz="quarter" idx="4294967295"/>
          </p:nvPr>
        </p:nvSpPr>
        <p:spPr>
          <a:xfrm>
            <a:off x="0" y="6491288"/>
            <a:ext cx="2743200" cy="365125"/>
          </a:xfrm>
          <a:prstGeom prst="rect">
            <a:avLst/>
          </a:prstGeom>
        </p:spPr>
        <p:txBody>
          <a:bodyPr/>
          <a:lstStyle/>
          <a:p>
            <a:fld id="{971CEC84-1649-40CE-BFF6-7286506FEA08}" type="slidenum">
              <a:rPr lang="en-GB" smtClean="0"/>
              <a:pPr/>
              <a:t>60</a:t>
            </a:fld>
            <a:endParaRPr lang="en-GB"/>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TextBox 2">
            <a:extLst>
              <a:ext uri="{FF2B5EF4-FFF2-40B4-BE49-F238E27FC236}">
                <a16:creationId xmlns:a16="http://schemas.microsoft.com/office/drawing/2014/main" id="{718B1709-336E-4A3F-B5A1-1BA7A410CCF5}"/>
              </a:ext>
            </a:extLst>
          </p:cNvPr>
          <p:cNvSpPr txBox="1"/>
          <p:nvPr/>
        </p:nvSpPr>
        <p:spPr>
          <a:xfrm>
            <a:off x="130919" y="4941705"/>
            <a:ext cx="3817620" cy="830997"/>
          </a:xfrm>
          <a:prstGeom prst="rect">
            <a:avLst/>
          </a:prstGeom>
          <a:noFill/>
        </p:spPr>
        <p:txBody>
          <a:bodyPr wrap="square" rtlCol="0" anchor="t">
            <a:spAutoFit/>
          </a:bodyPr>
          <a:lstStyle/>
          <a:p>
            <a:pPr algn="ctr"/>
            <a:r>
              <a:rPr lang="en-GB" sz="2400" b="1" i="1" kern="0">
                <a:solidFill>
                  <a:srgbClr val="BBD151"/>
                </a:solidFill>
                <a:latin typeface="Arial"/>
                <a:ea typeface="Verdana" panose="020B0604030504040204" pitchFamily="34" charset="0"/>
              </a:rPr>
              <a:t>Impact drivers and dependency pathways</a:t>
            </a:r>
            <a:endParaRPr lang="en-CH" sz="2400" b="1" i="1" kern="0">
              <a:solidFill>
                <a:srgbClr val="BBD151"/>
              </a:solidFill>
              <a:latin typeface="Arial"/>
              <a:ea typeface="Verdana" panose="020B0604030504040204" pitchFamily="34" charset="0"/>
            </a:endParaRPr>
          </a:p>
        </p:txBody>
      </p:sp>
      <p:sp>
        <p:nvSpPr>
          <p:cNvPr id="7" name="Speech Bubble: Rectangle 6">
            <a:extLst>
              <a:ext uri="{FF2B5EF4-FFF2-40B4-BE49-F238E27FC236}">
                <a16:creationId xmlns:a16="http://schemas.microsoft.com/office/drawing/2014/main" id="{6A0D3299-5D30-468F-807D-8139C9FA649F}"/>
              </a:ext>
            </a:extLst>
          </p:cNvPr>
          <p:cNvSpPr/>
          <p:nvPr/>
        </p:nvSpPr>
        <p:spPr>
          <a:xfrm>
            <a:off x="4079457" y="4773393"/>
            <a:ext cx="7145079" cy="958983"/>
          </a:xfrm>
          <a:prstGeom prst="wedgeRectCallout">
            <a:avLst>
              <a:gd name="adj1" fmla="val -45535"/>
              <a:gd name="adj2" fmla="val -9882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Overview: this session start to help participants understand the impacts/dependencies on various business activities on different stakeholders and areas of natural capital</a:t>
            </a:r>
            <a:endParaRPr lang="en-US" dirty="0"/>
          </a:p>
        </p:txBody>
      </p:sp>
    </p:spTree>
    <p:extLst>
      <p:ext uri="{BB962C8B-B14F-4D97-AF65-F5344CB8AC3E}">
        <p14:creationId xmlns:p14="http://schemas.microsoft.com/office/powerpoint/2010/main" val="410534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9DE7-DC32-4E3D-BFF8-250DB533D94C}"/>
              </a:ext>
            </a:extLst>
          </p:cNvPr>
          <p:cNvSpPr>
            <a:spLocks noGrp="1"/>
          </p:cNvSpPr>
          <p:nvPr>
            <p:ph type="title"/>
          </p:nvPr>
        </p:nvSpPr>
        <p:spPr/>
        <p:txBody>
          <a:bodyPr/>
          <a:lstStyle/>
          <a:p>
            <a:r>
              <a:rPr lang="en-US"/>
              <a:t>Haagen-Dazs video </a:t>
            </a:r>
            <a:endParaRPr lang="en-CH"/>
          </a:p>
        </p:txBody>
      </p:sp>
      <p:sp>
        <p:nvSpPr>
          <p:cNvPr id="3" name="Content Placeholder 2">
            <a:extLst>
              <a:ext uri="{FF2B5EF4-FFF2-40B4-BE49-F238E27FC236}">
                <a16:creationId xmlns:a16="http://schemas.microsoft.com/office/drawing/2014/main" id="{B783ACA8-D17F-47B0-BEB0-3568CD79AC1B}"/>
              </a:ext>
            </a:extLst>
          </p:cNvPr>
          <p:cNvSpPr>
            <a:spLocks noGrp="1"/>
          </p:cNvSpPr>
          <p:nvPr>
            <p:ph idx="1"/>
          </p:nvPr>
        </p:nvSpPr>
        <p:spPr/>
        <p:txBody>
          <a:bodyPr vert="horz" lIns="91440" tIns="45720" rIns="91440" bIns="45720" rtlCol="0" anchor="t">
            <a:normAutofit/>
          </a:bodyPr>
          <a:lstStyle/>
          <a:p>
            <a:pPr marL="227965" indent="-227965"/>
            <a:r>
              <a:rPr lang="en-AU" sz="1800">
                <a:effectLst/>
                <a:latin typeface="Calibri"/>
                <a:ea typeface="Calibri" panose="020F0502020204030204" pitchFamily="34" charset="0"/>
                <a:cs typeface="Calibri"/>
              </a:rPr>
              <a:t>(1) </a:t>
            </a:r>
            <a:r>
              <a:rPr lang="en-AU" sz="1800" u="sng">
                <a:solidFill>
                  <a:srgbClr val="0563C1"/>
                </a:solidFill>
                <a:effectLst/>
                <a:latin typeface="Calibri"/>
                <a:ea typeface="Calibri" panose="020F0502020204030204" pitchFamily="34" charset="0"/>
                <a:cs typeface="Calibri"/>
                <a:hlinkClick r:id="rId3"/>
              </a:rPr>
              <a:t>https://www.haagendazs.us/save-the-honey-bees</a:t>
            </a:r>
            <a:r>
              <a:rPr lang="en-AU" sz="1800">
                <a:latin typeface="Calibri"/>
                <a:ea typeface="Calibri" panose="020F0502020204030204" pitchFamily="34" charset="0"/>
                <a:cs typeface="Calibri"/>
              </a:rPr>
              <a:t> </a:t>
            </a:r>
            <a:endParaRPr lang="en-CH" sz="1800">
              <a:effectLst/>
              <a:latin typeface="Calibri" panose="020F0502020204030204" pitchFamily="34" charset="0"/>
              <a:ea typeface="Calibri" panose="020F0502020204030204" pitchFamily="34" charset="0"/>
              <a:cs typeface="Calibri" panose="020F0502020204030204" pitchFamily="34" charset="0"/>
            </a:endParaRPr>
          </a:p>
          <a:p>
            <a:pPr marL="227965" indent="-227965"/>
            <a:r>
              <a:rPr lang="en-AU" sz="1800">
                <a:effectLst/>
                <a:latin typeface="Calibri"/>
                <a:ea typeface="Calibri" panose="020F0502020204030204" pitchFamily="34" charset="0"/>
                <a:cs typeface="Calibri"/>
              </a:rPr>
              <a:t>(2) </a:t>
            </a:r>
            <a:r>
              <a:rPr lang="en-AU" sz="1800" u="sng">
                <a:solidFill>
                  <a:srgbClr val="0563C1"/>
                </a:solidFill>
                <a:effectLst/>
                <a:latin typeface="Calibri"/>
                <a:ea typeface="Calibri" panose="020F0502020204030204" pitchFamily="34" charset="0"/>
                <a:cs typeface="Calibri"/>
                <a:hlinkClick r:id="rId4"/>
              </a:rPr>
              <a:t>https://www.nestleusa.com/media/pressreleases/haagen-dazs-virtual-reality-honey-bee-experience-vr-for-impact-program</a:t>
            </a:r>
            <a:r>
              <a:rPr lang="en-AU" sz="1800">
                <a:latin typeface="Calibri"/>
                <a:ea typeface="Calibri" panose="020F0502020204030204" pitchFamily="34" charset="0"/>
                <a:cs typeface="Calibri"/>
              </a:rPr>
              <a:t> </a:t>
            </a:r>
            <a:endParaRPr lang="en-CH" sz="1800">
              <a:effectLst/>
              <a:latin typeface="Calibri" panose="020F0502020204030204" pitchFamily="34" charset="0"/>
              <a:ea typeface="Calibri" panose="020F0502020204030204" pitchFamily="34" charset="0"/>
              <a:cs typeface="Calibri" panose="020F0502020204030204" pitchFamily="34" charset="0"/>
            </a:endParaRPr>
          </a:p>
          <a:p>
            <a:pPr marL="227965" indent="-227965">
              <a:spcAft>
                <a:spcPts val="0"/>
              </a:spcAft>
            </a:pPr>
            <a:r>
              <a:rPr lang="en-AU" sz="1800">
                <a:effectLst/>
                <a:latin typeface="Calibri"/>
                <a:ea typeface="Calibri" panose="020F0502020204030204" pitchFamily="34" charset="0"/>
                <a:cs typeface="Calibri"/>
              </a:rPr>
              <a:t>(3) </a:t>
            </a:r>
            <a:r>
              <a:rPr lang="en-AU" sz="1800" u="sng">
                <a:solidFill>
                  <a:srgbClr val="0563C1"/>
                </a:solidFill>
                <a:effectLst/>
                <a:latin typeface="Calibri"/>
                <a:ea typeface="Calibri" panose="020F0502020204030204" pitchFamily="34" charset="0"/>
                <a:cs typeface="Calibri"/>
                <a:hlinkClick r:id="rId5"/>
              </a:rPr>
              <a:t>https://www.youtube.com/watch?v=qtgm-3EQOU4</a:t>
            </a:r>
            <a:endParaRPr lang="en-CH" sz="1800">
              <a:effectLst/>
              <a:latin typeface="Calibri"/>
              <a:ea typeface="Calibri" panose="020F0502020204030204" pitchFamily="34" charset="0"/>
              <a:cs typeface="Calibri"/>
            </a:endParaRPr>
          </a:p>
          <a:p>
            <a:pPr marL="227965" indent="-227965">
              <a:spcAft>
                <a:spcPts val="0"/>
              </a:spcAft>
            </a:pPr>
            <a:r>
              <a:rPr lang="en-AU" sz="1800">
                <a:effectLst/>
                <a:latin typeface="Calibri"/>
                <a:ea typeface="Calibri" panose="020F0502020204030204" pitchFamily="34" charset="0"/>
                <a:cs typeface="Calibri"/>
              </a:rPr>
              <a:t>(4) </a:t>
            </a:r>
            <a:r>
              <a:rPr lang="en-AU" sz="1800" u="sng">
                <a:solidFill>
                  <a:srgbClr val="0563C1"/>
                </a:solidFill>
                <a:effectLst/>
                <a:latin typeface="Calibri"/>
                <a:ea typeface="Calibri" panose="020F0502020204030204" pitchFamily="34" charset="0"/>
                <a:cs typeface="Calibri"/>
                <a:hlinkClick r:id="rId6"/>
              </a:rPr>
              <a:t>https://vimeo.com/104360868</a:t>
            </a:r>
            <a:endParaRPr lang="en-CH" sz="1800">
              <a:effectLst/>
              <a:latin typeface="Calibri"/>
              <a:ea typeface="Calibri" panose="020F0502020204030204" pitchFamily="34" charset="0"/>
              <a:cs typeface="Calibri"/>
            </a:endParaRPr>
          </a:p>
          <a:p>
            <a:pPr marL="0" indent="0">
              <a:buNone/>
            </a:pPr>
            <a:endParaRPr lang="en-CH"/>
          </a:p>
        </p:txBody>
      </p:sp>
      <p:sp>
        <p:nvSpPr>
          <p:cNvPr id="4" name="Slide Number Placeholder 3">
            <a:extLst>
              <a:ext uri="{FF2B5EF4-FFF2-40B4-BE49-F238E27FC236}">
                <a16:creationId xmlns:a16="http://schemas.microsoft.com/office/drawing/2014/main" id="{BAEB80F9-B5CF-5846-B71B-D32CE902B98A}"/>
              </a:ext>
            </a:extLst>
          </p:cNvPr>
          <p:cNvSpPr>
            <a:spLocks noGrp="1"/>
          </p:cNvSpPr>
          <p:nvPr>
            <p:ph type="sldNum" sz="quarter" idx="12"/>
          </p:nvPr>
        </p:nvSpPr>
        <p:spPr/>
        <p:txBody>
          <a:bodyPr/>
          <a:lstStyle/>
          <a:p>
            <a:fld id="{971CEC84-1649-40CE-BFF6-7286506FEA08}" type="slidenum">
              <a:rPr lang="en-GB" smtClean="0"/>
              <a:pPr/>
              <a:t>61</a:t>
            </a:fld>
            <a:endParaRPr lang="en-GB"/>
          </a:p>
        </p:txBody>
      </p:sp>
      <p:sp>
        <p:nvSpPr>
          <p:cNvPr id="8" name="Speech Bubble: Rectangle 21">
            <a:extLst>
              <a:ext uri="{FF2B5EF4-FFF2-40B4-BE49-F238E27FC236}">
                <a16:creationId xmlns:a16="http://schemas.microsoft.com/office/drawing/2014/main" id="{7CBB42AE-0387-9D4D-B4FB-31658EC9A11C}"/>
              </a:ext>
            </a:extLst>
          </p:cNvPr>
          <p:cNvSpPr/>
          <p:nvPr/>
        </p:nvSpPr>
        <p:spPr>
          <a:xfrm>
            <a:off x="3950708" y="4352317"/>
            <a:ext cx="3045780" cy="1638964"/>
          </a:xfrm>
          <a:prstGeom prst="wedgeRectCallout">
            <a:avLst>
              <a:gd name="adj1" fmla="val -85765"/>
              <a:gd name="adj2" fmla="val -56394"/>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Change this video example depending on what natural capital impacts and dependencies you want to highlight</a:t>
            </a:r>
            <a:endParaRPr lang="en-US"/>
          </a:p>
        </p:txBody>
      </p:sp>
      <p:pic>
        <p:nvPicPr>
          <p:cNvPr id="7" name="Picture 6">
            <a:extLst>
              <a:ext uri="{FF2B5EF4-FFF2-40B4-BE49-F238E27FC236}">
                <a16:creationId xmlns:a16="http://schemas.microsoft.com/office/drawing/2014/main" id="{83C88936-BACC-D547-83EC-E0C2D23D8C2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342750" y="2874672"/>
            <a:ext cx="2601305" cy="1477645"/>
          </a:xfrm>
          <a:prstGeom prst="rect">
            <a:avLst/>
          </a:prstGeom>
        </p:spPr>
      </p:pic>
      <p:pic>
        <p:nvPicPr>
          <p:cNvPr id="9" name="Picture 8">
            <a:extLst>
              <a:ext uri="{FF2B5EF4-FFF2-40B4-BE49-F238E27FC236}">
                <a16:creationId xmlns:a16="http://schemas.microsoft.com/office/drawing/2014/main" id="{5BD630DD-63FF-194D-B03B-50032575077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17560" y="1334666"/>
            <a:ext cx="2601306" cy="1477645"/>
          </a:xfrm>
          <a:prstGeom prst="rect">
            <a:avLst/>
          </a:prstGeom>
        </p:spPr>
      </p:pic>
      <p:sp>
        <p:nvSpPr>
          <p:cNvPr id="12" name="TextBox 11">
            <a:extLst>
              <a:ext uri="{FF2B5EF4-FFF2-40B4-BE49-F238E27FC236}">
                <a16:creationId xmlns:a16="http://schemas.microsoft.com/office/drawing/2014/main" id="{D35B0D61-8ADF-A341-A9F9-99BB77DF7B2C}"/>
              </a:ext>
            </a:extLst>
          </p:cNvPr>
          <p:cNvSpPr txBox="1"/>
          <p:nvPr/>
        </p:nvSpPr>
        <p:spPr>
          <a:xfrm>
            <a:off x="10477261" y="1413938"/>
            <a:ext cx="466794" cy="369332"/>
          </a:xfrm>
          <a:prstGeom prst="rect">
            <a:avLst/>
          </a:prstGeom>
          <a:noFill/>
        </p:spPr>
        <p:txBody>
          <a:bodyPr wrap="none" rtlCol="0">
            <a:spAutoFit/>
          </a:bodyPr>
          <a:lstStyle/>
          <a:p>
            <a:r>
              <a:rPr lang="en-US">
                <a:solidFill>
                  <a:schemeClr val="bg1"/>
                </a:solidFill>
              </a:rPr>
              <a:t>(5)</a:t>
            </a:r>
          </a:p>
        </p:txBody>
      </p:sp>
      <p:sp>
        <p:nvSpPr>
          <p:cNvPr id="13" name="TextBox 12">
            <a:extLst>
              <a:ext uri="{FF2B5EF4-FFF2-40B4-BE49-F238E27FC236}">
                <a16:creationId xmlns:a16="http://schemas.microsoft.com/office/drawing/2014/main" id="{8D7DE497-61EE-8E43-A513-FEC174D502E3}"/>
              </a:ext>
            </a:extLst>
          </p:cNvPr>
          <p:cNvSpPr txBox="1"/>
          <p:nvPr/>
        </p:nvSpPr>
        <p:spPr>
          <a:xfrm>
            <a:off x="11454912" y="1747401"/>
            <a:ext cx="466794" cy="369332"/>
          </a:xfrm>
          <a:prstGeom prst="rect">
            <a:avLst/>
          </a:prstGeom>
          <a:noFill/>
        </p:spPr>
        <p:txBody>
          <a:bodyPr wrap="none" rtlCol="0">
            <a:spAutoFit/>
          </a:bodyPr>
          <a:lstStyle/>
          <a:p>
            <a:r>
              <a:rPr lang="en-US">
                <a:solidFill>
                  <a:schemeClr val="bg1"/>
                </a:solidFill>
              </a:rPr>
              <a:t>(6)</a:t>
            </a:r>
          </a:p>
        </p:txBody>
      </p:sp>
      <p:sp>
        <p:nvSpPr>
          <p:cNvPr id="14" name="TextBox 13">
            <a:extLst>
              <a:ext uri="{FF2B5EF4-FFF2-40B4-BE49-F238E27FC236}">
                <a16:creationId xmlns:a16="http://schemas.microsoft.com/office/drawing/2014/main" id="{59DD71EA-636D-3F41-A10C-A5B20115BBF8}"/>
              </a:ext>
            </a:extLst>
          </p:cNvPr>
          <p:cNvSpPr txBox="1"/>
          <p:nvPr/>
        </p:nvSpPr>
        <p:spPr>
          <a:xfrm>
            <a:off x="10496609" y="2980344"/>
            <a:ext cx="466794" cy="369332"/>
          </a:xfrm>
          <a:prstGeom prst="rect">
            <a:avLst/>
          </a:prstGeom>
          <a:noFill/>
        </p:spPr>
        <p:txBody>
          <a:bodyPr wrap="none" rtlCol="0">
            <a:spAutoFit/>
          </a:bodyPr>
          <a:lstStyle/>
          <a:p>
            <a:r>
              <a:rPr lang="en-US">
                <a:solidFill>
                  <a:schemeClr val="bg1"/>
                </a:solidFill>
              </a:rPr>
              <a:t>(6)</a:t>
            </a:r>
          </a:p>
        </p:txBody>
      </p:sp>
      <p:sp>
        <p:nvSpPr>
          <p:cNvPr id="15" name="TextBox 14">
            <a:extLst>
              <a:ext uri="{FF2B5EF4-FFF2-40B4-BE49-F238E27FC236}">
                <a16:creationId xmlns:a16="http://schemas.microsoft.com/office/drawing/2014/main" id="{06A0A014-9CD4-E547-B154-267963B577AA}"/>
              </a:ext>
            </a:extLst>
          </p:cNvPr>
          <p:cNvSpPr txBox="1"/>
          <p:nvPr/>
        </p:nvSpPr>
        <p:spPr>
          <a:xfrm>
            <a:off x="11450428" y="3679791"/>
            <a:ext cx="466794" cy="369332"/>
          </a:xfrm>
          <a:prstGeom prst="rect">
            <a:avLst/>
          </a:prstGeom>
          <a:noFill/>
        </p:spPr>
        <p:txBody>
          <a:bodyPr wrap="none" rtlCol="0">
            <a:spAutoFit/>
          </a:bodyPr>
          <a:lstStyle/>
          <a:p>
            <a:r>
              <a:rPr lang="en-US">
                <a:solidFill>
                  <a:schemeClr val="bg1"/>
                </a:solidFill>
              </a:rPr>
              <a:t>(6)</a:t>
            </a:r>
          </a:p>
        </p:txBody>
      </p:sp>
      <p:sp>
        <p:nvSpPr>
          <p:cNvPr id="17" name="TextBox 16">
            <a:extLst>
              <a:ext uri="{FF2B5EF4-FFF2-40B4-BE49-F238E27FC236}">
                <a16:creationId xmlns:a16="http://schemas.microsoft.com/office/drawing/2014/main" id="{41BC96AA-8FD7-D84D-ADEB-B2B352E1D255}"/>
              </a:ext>
            </a:extLst>
          </p:cNvPr>
          <p:cNvSpPr txBox="1"/>
          <p:nvPr/>
        </p:nvSpPr>
        <p:spPr>
          <a:xfrm>
            <a:off x="7274327" y="4817738"/>
            <a:ext cx="4922617" cy="861774"/>
          </a:xfrm>
          <a:prstGeom prst="rect">
            <a:avLst/>
          </a:prstGeom>
          <a:noFill/>
        </p:spPr>
        <p:txBody>
          <a:bodyPr wrap="square" rtlCol="0">
            <a:spAutoFit/>
          </a:bodyPr>
          <a:lstStyle/>
          <a:p>
            <a:r>
              <a:rPr lang="en-US" sz="1400"/>
              <a:t>(3</a:t>
            </a:r>
            <a:r>
              <a:rPr lang="en-US" sz="1200"/>
              <a:t>): Formal video, interviewing Haagen-Dazs employees about the campaign</a:t>
            </a:r>
          </a:p>
          <a:p>
            <a:r>
              <a:rPr lang="en-US" sz="1200"/>
              <a:t>(4): Short documentary style video following the campaign and the appearance of Haagen-Dazs in the supreme court </a:t>
            </a:r>
          </a:p>
        </p:txBody>
      </p:sp>
      <p:sp>
        <p:nvSpPr>
          <p:cNvPr id="18" name="TextBox 17">
            <a:extLst>
              <a:ext uri="{FF2B5EF4-FFF2-40B4-BE49-F238E27FC236}">
                <a16:creationId xmlns:a16="http://schemas.microsoft.com/office/drawing/2014/main" id="{B00D3900-CEEF-F549-B71E-A13BD3237853}"/>
              </a:ext>
            </a:extLst>
          </p:cNvPr>
          <p:cNvSpPr txBox="1"/>
          <p:nvPr/>
        </p:nvSpPr>
        <p:spPr>
          <a:xfrm>
            <a:off x="7269383" y="4583578"/>
            <a:ext cx="4922617" cy="276999"/>
          </a:xfrm>
          <a:prstGeom prst="rect">
            <a:avLst/>
          </a:prstGeom>
          <a:noFill/>
        </p:spPr>
        <p:txBody>
          <a:bodyPr wrap="square" rtlCol="0">
            <a:spAutoFit/>
          </a:bodyPr>
          <a:lstStyle/>
          <a:p>
            <a:r>
              <a:rPr lang="en-US" sz="1200"/>
              <a:t>(1)-(2): Articles about the Haagen-Dazs honeybee campaign</a:t>
            </a:r>
          </a:p>
        </p:txBody>
      </p:sp>
      <p:pic>
        <p:nvPicPr>
          <p:cNvPr id="19" name="Graphic 18" descr="Treasure Map">
            <a:extLst>
              <a:ext uri="{FF2B5EF4-FFF2-40B4-BE49-F238E27FC236}">
                <a16:creationId xmlns:a16="http://schemas.microsoft.com/office/drawing/2014/main" id="{1A18FDC0-DEC4-A54C-9207-800E28BF4C3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963403" y="89102"/>
            <a:ext cx="914400" cy="914400"/>
          </a:xfrm>
          <a:prstGeom prst="rect">
            <a:avLst/>
          </a:prstGeom>
        </p:spPr>
      </p:pic>
      <p:sp>
        <p:nvSpPr>
          <p:cNvPr id="16" name="Speech Bubble: Rectangle 21">
            <a:extLst>
              <a:ext uri="{FF2B5EF4-FFF2-40B4-BE49-F238E27FC236}">
                <a16:creationId xmlns:a16="http://schemas.microsoft.com/office/drawing/2014/main" id="{B0BA6908-0E2F-3B48-B007-DFC357637F83}"/>
              </a:ext>
            </a:extLst>
          </p:cNvPr>
          <p:cNvSpPr/>
          <p:nvPr/>
        </p:nvSpPr>
        <p:spPr>
          <a:xfrm>
            <a:off x="7499076" y="340258"/>
            <a:ext cx="2806067" cy="1477645"/>
          </a:xfrm>
          <a:prstGeom prst="wedgeRectCallout">
            <a:avLst>
              <a:gd name="adj1" fmla="val -69567"/>
              <a:gd name="adj2" fmla="val 4066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Videos make trainings more interactive and engaging and can stimulate discussion  </a:t>
            </a:r>
            <a:endParaRPr lang="en-US"/>
          </a:p>
        </p:txBody>
      </p:sp>
    </p:spTree>
    <p:extLst>
      <p:ext uri="{BB962C8B-B14F-4D97-AF65-F5344CB8AC3E}">
        <p14:creationId xmlns:p14="http://schemas.microsoft.com/office/powerpoint/2010/main" val="266530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dependencies</a:t>
            </a:r>
            <a:endParaRPr lang="en-US">
              <a:solidFill>
                <a:srgbClr val="595959"/>
              </a:solidFill>
              <a:cs typeface="Arial"/>
            </a:endParaRPr>
          </a:p>
        </p:txBody>
      </p:sp>
      <p:sp>
        <p:nvSpPr>
          <p:cNvPr id="3" name="Slide Number Placeholder 2">
            <a:extLst>
              <a:ext uri="{FF2B5EF4-FFF2-40B4-BE49-F238E27FC236}">
                <a16:creationId xmlns:a16="http://schemas.microsoft.com/office/drawing/2014/main" id="{BCEB8041-CCEA-0F45-8121-21CA5253C728}"/>
              </a:ext>
            </a:extLst>
          </p:cNvPr>
          <p:cNvSpPr>
            <a:spLocks noGrp="1"/>
          </p:cNvSpPr>
          <p:nvPr>
            <p:ph type="sldNum" sz="quarter" idx="12"/>
          </p:nvPr>
        </p:nvSpPr>
        <p:spPr/>
        <p:txBody>
          <a:bodyPr/>
          <a:lstStyle/>
          <a:p>
            <a:fld id="{971CEC84-1649-40CE-BFF6-7286506FEA08}" type="slidenum">
              <a:rPr lang="en-GB" smtClean="0"/>
              <a:pPr/>
              <a:t>62</a:t>
            </a:fld>
            <a:endParaRPr lang="en-GB"/>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7427" y="1856414"/>
            <a:ext cx="8311660" cy="4064327"/>
          </a:xfrm>
          <a:prstGeom prst="rect">
            <a:avLst/>
          </a:prstGeom>
        </p:spPr>
      </p:pic>
      <p:sp>
        <p:nvSpPr>
          <p:cNvPr id="5" name="Teardrop 4">
            <a:extLst>
              <a:ext uri="{FF2B5EF4-FFF2-40B4-BE49-F238E27FC236}">
                <a16:creationId xmlns:a16="http://schemas.microsoft.com/office/drawing/2014/main" id="{1096CE95-ECB0-496B-9F24-5CC500888877}"/>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7117AD78-40F8-4733-BA93-D496C4FA4E3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p.34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7" name="TextBox 6">
            <a:extLst>
              <a:ext uri="{FF2B5EF4-FFF2-40B4-BE49-F238E27FC236}">
                <a16:creationId xmlns:a16="http://schemas.microsoft.com/office/drawing/2014/main" id="{6F1EA46F-F37A-4988-8481-366B548DE421}"/>
              </a:ext>
            </a:extLst>
          </p:cNvPr>
          <p:cNvSpPr txBox="1"/>
          <p:nvPr/>
        </p:nvSpPr>
        <p:spPr>
          <a:xfrm>
            <a:off x="220500" y="1290446"/>
            <a:ext cx="10157637" cy="461665"/>
          </a:xfrm>
          <a:prstGeom prst="rect">
            <a:avLst/>
          </a:prstGeom>
          <a:noFill/>
        </p:spPr>
        <p:txBody>
          <a:bodyPr wrap="square" rtlCol="0">
            <a:spAutoFit/>
          </a:bodyPr>
          <a:lstStyle/>
          <a:p>
            <a:r>
              <a:rPr lang="en-GB" sz="2400" b="1">
                <a:solidFill>
                  <a:srgbClr val="23BAED"/>
                </a:solidFill>
              </a:rPr>
              <a:t>A business reliance on or use of natural capital</a:t>
            </a:r>
            <a:endParaRPr lang="en-CH" sz="2400" b="1">
              <a:solidFill>
                <a:srgbClr val="23BAED"/>
              </a:solidFill>
              <a:latin typeface="Arial"/>
            </a:endParaRPr>
          </a:p>
        </p:txBody>
      </p:sp>
      <p:pic>
        <p:nvPicPr>
          <p:cNvPr id="8" name="Graphic 7" descr="Target Audience">
            <a:extLst>
              <a:ext uri="{FF2B5EF4-FFF2-40B4-BE49-F238E27FC236}">
                <a16:creationId xmlns:a16="http://schemas.microsoft.com/office/drawing/2014/main" id="{8CA3D846-9670-8848-93BE-5DC5F3A9FB4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04687" y="125352"/>
            <a:ext cx="914400" cy="914400"/>
          </a:xfrm>
          <a:prstGeom prst="rect">
            <a:avLst/>
          </a:prstGeom>
        </p:spPr>
      </p:pic>
      <p:pic>
        <p:nvPicPr>
          <p:cNvPr id="9" name="Graphic 8" descr="Hourglass Full">
            <a:extLst>
              <a:ext uri="{FF2B5EF4-FFF2-40B4-BE49-F238E27FC236}">
                <a16:creationId xmlns:a16="http://schemas.microsoft.com/office/drawing/2014/main" id="{14C095E0-6A43-9B48-B0EB-9CFAD1A895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39745" y="231956"/>
            <a:ext cx="664942" cy="664942"/>
          </a:xfrm>
          <a:prstGeom prst="rect">
            <a:avLst/>
          </a:prstGeom>
        </p:spPr>
      </p:pic>
      <p:sp>
        <p:nvSpPr>
          <p:cNvPr id="11" name="Speech Bubble: Rectangle 21">
            <a:extLst>
              <a:ext uri="{FF2B5EF4-FFF2-40B4-BE49-F238E27FC236}">
                <a16:creationId xmlns:a16="http://schemas.microsoft.com/office/drawing/2014/main" id="{C6CFC2F1-BB6E-4EBC-BF33-C2655C8BF60E}"/>
              </a:ext>
            </a:extLst>
          </p:cNvPr>
          <p:cNvSpPr/>
          <p:nvPr/>
        </p:nvSpPr>
        <p:spPr>
          <a:xfrm>
            <a:off x="8713482" y="5204637"/>
            <a:ext cx="3141921" cy="862276"/>
          </a:xfrm>
          <a:prstGeom prst="wedgeRectCallout">
            <a:avLst>
              <a:gd name="adj1" fmla="val -102827"/>
              <a:gd name="adj2" fmla="val -65234"/>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Speakers notes include a number of dependency examples</a:t>
            </a:r>
            <a:endParaRPr lang="en-US" dirty="0"/>
          </a:p>
        </p:txBody>
      </p:sp>
    </p:spTree>
    <p:extLst>
      <p:ext uri="{BB962C8B-B14F-4D97-AF65-F5344CB8AC3E}">
        <p14:creationId xmlns:p14="http://schemas.microsoft.com/office/powerpoint/2010/main" val="3840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9469-3C79-4E79-9334-76AE1C87800F}"/>
              </a:ext>
            </a:extLst>
          </p:cNvPr>
          <p:cNvSpPr>
            <a:spLocks noGrp="1"/>
          </p:cNvSpPr>
          <p:nvPr>
            <p:ph type="title"/>
          </p:nvPr>
        </p:nvSpPr>
        <p:spPr/>
        <p:txBody>
          <a:bodyPr/>
          <a:lstStyle/>
          <a:p>
            <a:r>
              <a:rPr lang="en-GB" dirty="0"/>
              <a:t>Natural capital impacts and dependencies</a:t>
            </a:r>
            <a:endParaRPr lang="en-US" dirty="0"/>
          </a:p>
        </p:txBody>
      </p:sp>
      <p:sp>
        <p:nvSpPr>
          <p:cNvPr id="4" name="Slide Number Placeholder 3">
            <a:extLst>
              <a:ext uri="{FF2B5EF4-FFF2-40B4-BE49-F238E27FC236}">
                <a16:creationId xmlns:a16="http://schemas.microsoft.com/office/drawing/2014/main" id="{6AE4F28B-B9E8-43BA-AB3D-62963787C13F}"/>
              </a:ext>
            </a:extLst>
          </p:cNvPr>
          <p:cNvSpPr>
            <a:spLocks noGrp="1"/>
          </p:cNvSpPr>
          <p:nvPr>
            <p:ph type="sldNum" sz="quarter" idx="12"/>
          </p:nvPr>
        </p:nvSpPr>
        <p:spPr/>
        <p:txBody>
          <a:bodyPr/>
          <a:lstStyle/>
          <a:p>
            <a:fld id="{971CEC84-1649-40CE-BFF6-7286506FEA08}" type="slidenum">
              <a:rPr lang="en-GB" smtClean="0"/>
              <a:pPr/>
              <a:t>63</a:t>
            </a:fld>
            <a:endParaRPr lang="en-GB"/>
          </a:p>
        </p:txBody>
      </p:sp>
      <p:pic>
        <p:nvPicPr>
          <p:cNvPr id="5" name="Picture 4">
            <a:extLst>
              <a:ext uri="{FF2B5EF4-FFF2-40B4-BE49-F238E27FC236}">
                <a16:creationId xmlns:a16="http://schemas.microsoft.com/office/drawing/2014/main" id="{CAB16318-FF59-344E-9FBC-390FF72B14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46451" y="1364155"/>
            <a:ext cx="5117749" cy="2869365"/>
          </a:xfrm>
          <a:prstGeom prst="rect">
            <a:avLst/>
          </a:prstGeom>
          <a:ln>
            <a:solidFill>
              <a:srgbClr val="21BBEF"/>
            </a:solidFill>
          </a:ln>
        </p:spPr>
      </p:pic>
      <p:sp>
        <p:nvSpPr>
          <p:cNvPr id="9" name="Speech Bubble: Rectangle 21">
            <a:extLst>
              <a:ext uri="{FF2B5EF4-FFF2-40B4-BE49-F238E27FC236}">
                <a16:creationId xmlns:a16="http://schemas.microsoft.com/office/drawing/2014/main" id="{2AE861D2-DCDD-2948-A021-E63A452EEFCB}"/>
              </a:ext>
            </a:extLst>
          </p:cNvPr>
          <p:cNvSpPr/>
          <p:nvPr/>
        </p:nvSpPr>
        <p:spPr>
          <a:xfrm>
            <a:off x="5316279" y="4742121"/>
            <a:ext cx="4266992" cy="1978695"/>
          </a:xfrm>
          <a:prstGeom prst="wedgeRectCallout">
            <a:avLst>
              <a:gd name="adj1" fmla="val -80525"/>
              <a:gd name="adj2" fmla="val -81623"/>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Vary the delivery of this depending on the time available – spend more time on the definitions for participants who are unfamiliar with the content.</a:t>
            </a:r>
          </a:p>
          <a:p>
            <a:pPr marL="285750" indent="-285750">
              <a:buFont typeface="Arial" panose="020B0604020202020204" pitchFamily="34" charset="0"/>
              <a:buChar char="•"/>
            </a:pPr>
            <a:r>
              <a:rPr lang="en-US" dirty="0"/>
              <a:t>Dependency pathway example focuses on a pollination example.</a:t>
            </a:r>
          </a:p>
        </p:txBody>
      </p:sp>
      <p:pic>
        <p:nvPicPr>
          <p:cNvPr id="12" name="Graphic 11" descr="Hourglass Full">
            <a:extLst>
              <a:ext uri="{FF2B5EF4-FFF2-40B4-BE49-F238E27FC236}">
                <a16:creationId xmlns:a16="http://schemas.microsoft.com/office/drawing/2014/main" id="{5DFAC2CC-F0A9-A443-ABE6-F8937C1845B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7376" y="231956"/>
            <a:ext cx="664942" cy="664942"/>
          </a:xfrm>
          <a:prstGeom prst="rect">
            <a:avLst/>
          </a:prstGeom>
        </p:spPr>
      </p:pic>
      <p:pic>
        <p:nvPicPr>
          <p:cNvPr id="13" name="Graphic 12" descr="Target Audience">
            <a:extLst>
              <a:ext uri="{FF2B5EF4-FFF2-40B4-BE49-F238E27FC236}">
                <a16:creationId xmlns:a16="http://schemas.microsoft.com/office/drawing/2014/main" id="{95A3A539-BBCC-474F-8D30-E73D4D84244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32976" y="107227"/>
            <a:ext cx="914400" cy="914400"/>
          </a:xfrm>
          <a:prstGeom prst="rect">
            <a:avLst/>
          </a:prstGeom>
        </p:spPr>
      </p:pic>
      <p:pic>
        <p:nvPicPr>
          <p:cNvPr id="3" name="Picture 2">
            <a:extLst>
              <a:ext uri="{FF2B5EF4-FFF2-40B4-BE49-F238E27FC236}">
                <a16:creationId xmlns:a16="http://schemas.microsoft.com/office/drawing/2014/main" id="{8FD419D7-B981-4607-AAC9-0FC9A7CCFA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4968" y="1354546"/>
            <a:ext cx="5117750" cy="2878735"/>
          </a:xfrm>
          <a:prstGeom prst="rect">
            <a:avLst/>
          </a:prstGeom>
          <a:ln>
            <a:solidFill>
              <a:srgbClr val="21BBEF"/>
            </a:solidFill>
          </a:ln>
        </p:spPr>
      </p:pic>
    </p:spTree>
    <p:extLst>
      <p:ext uri="{BB962C8B-B14F-4D97-AF65-F5344CB8AC3E}">
        <p14:creationId xmlns:p14="http://schemas.microsoft.com/office/powerpoint/2010/main" val="405300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impacts</a:t>
            </a:r>
            <a:endParaRPr lang="en-US">
              <a:solidFill>
                <a:srgbClr val="595959"/>
              </a:solidFill>
              <a:cs typeface="Arial"/>
            </a:endParaRPr>
          </a:p>
        </p:txBody>
      </p:sp>
      <p:sp>
        <p:nvSpPr>
          <p:cNvPr id="3" name="Slide Number Placeholder 2">
            <a:extLst>
              <a:ext uri="{FF2B5EF4-FFF2-40B4-BE49-F238E27FC236}">
                <a16:creationId xmlns:a16="http://schemas.microsoft.com/office/drawing/2014/main" id="{B420336D-E4BE-6749-87E4-81D786531127}"/>
              </a:ext>
            </a:extLst>
          </p:cNvPr>
          <p:cNvSpPr>
            <a:spLocks noGrp="1"/>
          </p:cNvSpPr>
          <p:nvPr>
            <p:ph type="sldNum" sz="quarter" idx="12"/>
          </p:nvPr>
        </p:nvSpPr>
        <p:spPr/>
        <p:txBody>
          <a:bodyPr/>
          <a:lstStyle/>
          <a:p>
            <a:fld id="{971CEC84-1649-40CE-BFF6-7286506FEA08}" type="slidenum">
              <a:rPr lang="en-GB" smtClean="0"/>
              <a:pPr/>
              <a:t>64</a:t>
            </a:fld>
            <a:endParaRPr lang="en-GB"/>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70470" y="2548235"/>
            <a:ext cx="8451063" cy="3294484"/>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86043"/>
            <a:ext cx="10157637" cy="461665"/>
          </a:xfrm>
          <a:prstGeom prst="rect">
            <a:avLst/>
          </a:prstGeom>
          <a:noFill/>
        </p:spPr>
        <p:txBody>
          <a:bodyPr wrap="square" rtlCol="0">
            <a:spAutoFit/>
          </a:bodyPr>
          <a:lstStyle/>
          <a:p>
            <a:pPr algn="ctr"/>
            <a:r>
              <a:rPr lang="en-GB" sz="2400" b="1">
                <a:solidFill>
                  <a:srgbClr val="23BAED"/>
                </a:solidFill>
              </a:rPr>
              <a:t>The negative or positive effect of business activity on natural capital</a:t>
            </a:r>
            <a:endParaRPr lang="en-CH" sz="2400" b="1">
              <a:solidFill>
                <a:srgbClr val="23BAED"/>
              </a:solidFill>
              <a:latin typeface="Arial"/>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284443" y="4"/>
            <a:ext cx="1907559" cy="1799264"/>
            <a:chOff x="4164440" y="3621813"/>
            <a:chExt cx="1371155" cy="1212497"/>
          </a:xfrm>
        </p:grpSpPr>
        <p:sp>
          <p:nvSpPr>
            <p:cNvPr id="6" name="Teardrop 5">
              <a:extLst>
                <a:ext uri="{FF2B5EF4-FFF2-40B4-BE49-F238E27FC236}">
                  <a16:creationId xmlns:a16="http://schemas.microsoft.com/office/drawing/2014/main" id="{DA22C8E3-A735-4BD6-9886-386EACF3EEA2}"/>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10" name="Speech Bubble: Rectangle 21">
            <a:extLst>
              <a:ext uri="{FF2B5EF4-FFF2-40B4-BE49-F238E27FC236}">
                <a16:creationId xmlns:a16="http://schemas.microsoft.com/office/drawing/2014/main" id="{3FD92547-6C36-45BB-9282-3C5DD6A5ABA5}"/>
              </a:ext>
            </a:extLst>
          </p:cNvPr>
          <p:cNvSpPr/>
          <p:nvPr/>
        </p:nvSpPr>
        <p:spPr>
          <a:xfrm>
            <a:off x="8713482" y="5204637"/>
            <a:ext cx="3141921" cy="862276"/>
          </a:xfrm>
          <a:prstGeom prst="wedgeRectCallout">
            <a:avLst>
              <a:gd name="adj1" fmla="val -102827"/>
              <a:gd name="adj2" fmla="val -65234"/>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Speakers notes include a number of impact examples</a:t>
            </a:r>
            <a:endParaRPr lang="en-US" dirty="0"/>
          </a:p>
        </p:txBody>
      </p:sp>
    </p:spTree>
    <p:extLst>
      <p:ext uri="{BB962C8B-B14F-4D97-AF65-F5344CB8AC3E}">
        <p14:creationId xmlns:p14="http://schemas.microsoft.com/office/powerpoint/2010/main" val="393997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9469-3C79-4E79-9334-76AE1C87800F}"/>
              </a:ext>
            </a:extLst>
          </p:cNvPr>
          <p:cNvSpPr>
            <a:spLocks noGrp="1"/>
          </p:cNvSpPr>
          <p:nvPr>
            <p:ph type="title"/>
          </p:nvPr>
        </p:nvSpPr>
        <p:spPr/>
        <p:txBody>
          <a:bodyPr/>
          <a:lstStyle/>
          <a:p>
            <a:r>
              <a:rPr lang="en-GB" dirty="0"/>
              <a:t>Natural capital impacts and dependencies</a:t>
            </a:r>
            <a:endParaRPr lang="en-US" dirty="0"/>
          </a:p>
        </p:txBody>
      </p:sp>
      <p:sp>
        <p:nvSpPr>
          <p:cNvPr id="4" name="Slide Number Placeholder 3">
            <a:extLst>
              <a:ext uri="{FF2B5EF4-FFF2-40B4-BE49-F238E27FC236}">
                <a16:creationId xmlns:a16="http://schemas.microsoft.com/office/drawing/2014/main" id="{6AE4F28B-B9E8-43BA-AB3D-62963787C13F}"/>
              </a:ext>
            </a:extLst>
          </p:cNvPr>
          <p:cNvSpPr>
            <a:spLocks noGrp="1"/>
          </p:cNvSpPr>
          <p:nvPr>
            <p:ph type="sldNum" sz="quarter" idx="12"/>
          </p:nvPr>
        </p:nvSpPr>
        <p:spPr/>
        <p:txBody>
          <a:bodyPr/>
          <a:lstStyle/>
          <a:p>
            <a:fld id="{971CEC84-1649-40CE-BFF6-7286506FEA08}" type="slidenum">
              <a:rPr lang="en-GB" smtClean="0"/>
              <a:pPr/>
              <a:t>65</a:t>
            </a:fld>
            <a:endParaRPr lang="en-GB"/>
          </a:p>
        </p:txBody>
      </p:sp>
      <p:pic>
        <p:nvPicPr>
          <p:cNvPr id="6" name="Picture 5">
            <a:extLst>
              <a:ext uri="{FF2B5EF4-FFF2-40B4-BE49-F238E27FC236}">
                <a16:creationId xmlns:a16="http://schemas.microsoft.com/office/drawing/2014/main" id="{0D065455-6553-644C-8370-FF60F54F72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544" y="1505969"/>
            <a:ext cx="5117750" cy="2864013"/>
          </a:xfrm>
          <a:prstGeom prst="rect">
            <a:avLst/>
          </a:prstGeom>
          <a:ln>
            <a:solidFill>
              <a:srgbClr val="21BBEF"/>
            </a:solidFill>
          </a:ln>
        </p:spPr>
      </p:pic>
      <p:pic>
        <p:nvPicPr>
          <p:cNvPr id="7" name="Picture 6">
            <a:extLst>
              <a:ext uri="{FF2B5EF4-FFF2-40B4-BE49-F238E27FC236}">
                <a16:creationId xmlns:a16="http://schemas.microsoft.com/office/drawing/2014/main" id="{147745C7-1A78-2740-AE2B-8C08694A49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1901" y="1505969"/>
            <a:ext cx="5117750" cy="2884744"/>
          </a:xfrm>
          <a:prstGeom prst="rect">
            <a:avLst/>
          </a:prstGeom>
          <a:ln>
            <a:solidFill>
              <a:srgbClr val="21BBEF"/>
            </a:solidFill>
          </a:ln>
        </p:spPr>
      </p:pic>
      <p:sp>
        <p:nvSpPr>
          <p:cNvPr id="9" name="Speech Bubble: Rectangle 21">
            <a:extLst>
              <a:ext uri="{FF2B5EF4-FFF2-40B4-BE49-F238E27FC236}">
                <a16:creationId xmlns:a16="http://schemas.microsoft.com/office/drawing/2014/main" id="{2AE861D2-DCDD-2948-A021-E63A452EEFCB}"/>
              </a:ext>
            </a:extLst>
          </p:cNvPr>
          <p:cNvSpPr/>
          <p:nvPr/>
        </p:nvSpPr>
        <p:spPr>
          <a:xfrm>
            <a:off x="3232298" y="4518837"/>
            <a:ext cx="6350973" cy="1594884"/>
          </a:xfrm>
          <a:prstGeom prst="wedgeRectCallout">
            <a:avLst>
              <a:gd name="adj1" fmla="val 19148"/>
              <a:gd name="adj2" fmla="val -8019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Vary the delivery of this depending on the time available – spend more time on the definitions for participants who are unfamiliar with the content</a:t>
            </a:r>
          </a:p>
          <a:p>
            <a:pPr marL="285750" indent="-285750">
              <a:buFont typeface="Arial" panose="020B0604020202020204" pitchFamily="34" charset="0"/>
              <a:buChar char="•"/>
            </a:pPr>
            <a:r>
              <a:rPr lang="en-GB" dirty="0"/>
              <a:t>The impact driver example provided is one for the manufacture of a T-Shirt.</a:t>
            </a:r>
          </a:p>
          <a:p>
            <a:pPr marL="285750" indent="-285750">
              <a:buFont typeface="Arial" panose="020B0604020202020204" pitchFamily="34" charset="0"/>
              <a:buChar char="•"/>
            </a:pPr>
            <a:endParaRPr lang="en-US" dirty="0"/>
          </a:p>
        </p:txBody>
      </p:sp>
      <p:pic>
        <p:nvPicPr>
          <p:cNvPr id="12" name="Graphic 11" descr="Hourglass Full">
            <a:extLst>
              <a:ext uri="{FF2B5EF4-FFF2-40B4-BE49-F238E27FC236}">
                <a16:creationId xmlns:a16="http://schemas.microsoft.com/office/drawing/2014/main" id="{5DFAC2CC-F0A9-A443-ABE6-F8937C1845B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47376" y="231956"/>
            <a:ext cx="664942" cy="664942"/>
          </a:xfrm>
          <a:prstGeom prst="rect">
            <a:avLst/>
          </a:prstGeom>
        </p:spPr>
      </p:pic>
      <p:pic>
        <p:nvPicPr>
          <p:cNvPr id="13" name="Graphic 12" descr="Target Audience">
            <a:extLst>
              <a:ext uri="{FF2B5EF4-FFF2-40B4-BE49-F238E27FC236}">
                <a16:creationId xmlns:a16="http://schemas.microsoft.com/office/drawing/2014/main" id="{95A3A539-BBCC-474F-8D30-E73D4D84244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32976" y="107227"/>
            <a:ext cx="914400" cy="914400"/>
          </a:xfrm>
          <a:prstGeom prst="rect">
            <a:avLst/>
          </a:prstGeom>
        </p:spPr>
      </p:pic>
    </p:spTree>
    <p:extLst>
      <p:ext uri="{BB962C8B-B14F-4D97-AF65-F5344CB8AC3E}">
        <p14:creationId xmlns:p14="http://schemas.microsoft.com/office/powerpoint/2010/main" val="337497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normAutofit/>
          </a:bodyPr>
          <a:lstStyle/>
          <a:p>
            <a:r>
              <a:rPr lang="en-US" dirty="0"/>
              <a:t>Knowledge check</a:t>
            </a:r>
            <a:endParaRPr lang="en-CH" dirty="0">
              <a:solidFill>
                <a:srgbClr val="C00000"/>
              </a:solidFill>
              <a:highlight>
                <a:srgbClr val="FFFF00"/>
              </a:highlight>
            </a:endParaRPr>
          </a:p>
        </p:txBody>
      </p:sp>
      <p:sp>
        <p:nvSpPr>
          <p:cNvPr id="4" name="Slide Number Placeholder 3">
            <a:extLst>
              <a:ext uri="{FF2B5EF4-FFF2-40B4-BE49-F238E27FC236}">
                <a16:creationId xmlns:a16="http://schemas.microsoft.com/office/drawing/2014/main" id="{56D57CE1-F025-7A48-AF00-43003C8FFFD0}"/>
              </a:ext>
            </a:extLst>
          </p:cNvPr>
          <p:cNvSpPr>
            <a:spLocks noGrp="1"/>
          </p:cNvSpPr>
          <p:nvPr>
            <p:ph type="sldNum" sz="quarter" idx="12"/>
          </p:nvPr>
        </p:nvSpPr>
        <p:spPr/>
        <p:txBody>
          <a:bodyPr/>
          <a:lstStyle/>
          <a:p>
            <a:fld id="{971CEC84-1649-40CE-BFF6-7286506FEA08}" type="slidenum">
              <a:rPr lang="en-GB" smtClean="0"/>
              <a:pPr/>
              <a:t>66</a:t>
            </a:fld>
            <a:endParaRPr lang="en-GB"/>
          </a:p>
        </p:txBody>
      </p:sp>
      <p:sp>
        <p:nvSpPr>
          <p:cNvPr id="6" name="Oval 5">
            <a:extLst>
              <a:ext uri="{FF2B5EF4-FFF2-40B4-BE49-F238E27FC236}">
                <a16:creationId xmlns:a16="http://schemas.microsoft.com/office/drawing/2014/main" id="{B2881FDA-1521-421F-96F3-1ADBD06C894B}"/>
              </a:ext>
            </a:extLst>
          </p:cNvPr>
          <p:cNvSpPr/>
          <p:nvPr/>
        </p:nvSpPr>
        <p:spPr>
          <a:xfrm>
            <a:off x="752875" y="1708723"/>
            <a:ext cx="3604436" cy="3518603"/>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1060028" y="2625689"/>
            <a:ext cx="3053547" cy="1846788"/>
          </a:xfrm>
          <a:prstGeom prst="rect">
            <a:avLst/>
          </a:prstGeom>
          <a:noFill/>
        </p:spPr>
        <p:txBody>
          <a:bodyPr wrap="square" rtlCol="0">
            <a:spAutoFit/>
          </a:bodyPr>
          <a:lstStyle/>
          <a:p>
            <a:pPr algn="ctr"/>
            <a:r>
              <a:rPr lang="en-US" sz="3200" dirty="0">
                <a:solidFill>
                  <a:schemeClr val="lt1"/>
                </a:solidFill>
              </a:rPr>
              <a:t>Impacts, dependencies, or both?</a:t>
            </a:r>
          </a:p>
          <a:p>
            <a:endParaRPr lang="en-CH" sz="1801" dirty="0"/>
          </a:p>
        </p:txBody>
      </p:sp>
      <p:pic>
        <p:nvPicPr>
          <p:cNvPr id="9" name="Picture 8">
            <a:extLst>
              <a:ext uri="{FF2B5EF4-FFF2-40B4-BE49-F238E27FC236}">
                <a16:creationId xmlns:a16="http://schemas.microsoft.com/office/drawing/2014/main" id="{7F378FA2-9EA2-42A6-9869-3EB8DB3D608E}"/>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3" name="Rectangle 2">
            <a:extLst>
              <a:ext uri="{FF2B5EF4-FFF2-40B4-BE49-F238E27FC236}">
                <a16:creationId xmlns:a16="http://schemas.microsoft.com/office/drawing/2014/main" id="{A25AD6D1-4CAB-4E8B-852E-507B741DC5F2}"/>
              </a:ext>
            </a:extLst>
          </p:cNvPr>
          <p:cNvSpPr/>
          <p:nvPr/>
        </p:nvSpPr>
        <p:spPr>
          <a:xfrm>
            <a:off x="4958680" y="1708723"/>
            <a:ext cx="6140389" cy="2516843"/>
          </a:xfrm>
          <a:prstGeom prst="rect">
            <a:avLst/>
          </a:prstGeom>
        </p:spPr>
        <p:txBody>
          <a:bodyPr wrap="square">
            <a:spAutoFit/>
          </a:bodyPr>
          <a:lstStyle/>
          <a:p>
            <a:r>
              <a:rPr lang="en-GB" sz="2400" b="1" dirty="0">
                <a:solidFill>
                  <a:srgbClr val="595959"/>
                </a:solidFill>
              </a:rPr>
              <a:t>Are the following examples of impacts or dependencies, or both?</a:t>
            </a:r>
          </a:p>
          <a:p>
            <a:pPr>
              <a:lnSpc>
                <a:spcPct val="150000"/>
              </a:lnSpc>
              <a:buClr>
                <a:srgbClr val="23BAED"/>
              </a:buClr>
            </a:pPr>
            <a:endParaRPr lang="en-GB" sz="400" dirty="0">
              <a:solidFill>
                <a:srgbClr val="595959"/>
              </a:solidFill>
            </a:endParaRPr>
          </a:p>
          <a:p>
            <a:pPr marL="285737" indent="-285737">
              <a:lnSpc>
                <a:spcPct val="150000"/>
              </a:lnSpc>
              <a:buClr>
                <a:srgbClr val="23BAED"/>
              </a:buClr>
              <a:buFont typeface="Arial" panose="020B0604020202020204" pitchFamily="34" charset="0"/>
              <a:buChar char="•"/>
            </a:pPr>
            <a:r>
              <a:rPr lang="en-GB" sz="2400" b="1" dirty="0">
                <a:solidFill>
                  <a:srgbClr val="23BAED"/>
                </a:solidFill>
              </a:rPr>
              <a:t>Soil regulation </a:t>
            </a:r>
          </a:p>
          <a:p>
            <a:pPr marL="285737" indent="-285737">
              <a:lnSpc>
                <a:spcPct val="150000"/>
              </a:lnSpc>
              <a:buClr>
                <a:srgbClr val="23BAED"/>
              </a:buClr>
              <a:buFont typeface="Arial" panose="020B0604020202020204" pitchFamily="34" charset="0"/>
              <a:buChar char="•"/>
            </a:pPr>
            <a:r>
              <a:rPr lang="en-GB" sz="2400" b="1" dirty="0">
                <a:solidFill>
                  <a:srgbClr val="23BAED"/>
                </a:solidFill>
              </a:rPr>
              <a:t>Pollination </a:t>
            </a:r>
          </a:p>
          <a:p>
            <a:pPr marL="285737" indent="-285737">
              <a:lnSpc>
                <a:spcPct val="150000"/>
              </a:lnSpc>
              <a:buClr>
                <a:srgbClr val="23BAED"/>
              </a:buClr>
              <a:buFont typeface="Arial" panose="020B0604020202020204" pitchFamily="34" charset="0"/>
              <a:buChar char="•"/>
            </a:pPr>
            <a:r>
              <a:rPr lang="en-GB" sz="2400" b="1" dirty="0">
                <a:solidFill>
                  <a:srgbClr val="23BAED"/>
                </a:solidFill>
              </a:rPr>
              <a:t>Water extraction</a:t>
            </a:r>
          </a:p>
        </p:txBody>
      </p:sp>
      <p:sp>
        <p:nvSpPr>
          <p:cNvPr id="11" name="Rectangle 10">
            <a:extLst>
              <a:ext uri="{FF2B5EF4-FFF2-40B4-BE49-F238E27FC236}">
                <a16:creationId xmlns:a16="http://schemas.microsoft.com/office/drawing/2014/main" id="{A048C6D8-F663-0B4D-A60F-267BA599E79B}"/>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17" name="Rectangle 16">
            <a:extLst>
              <a:ext uri="{FF2B5EF4-FFF2-40B4-BE49-F238E27FC236}">
                <a16:creationId xmlns:a16="http://schemas.microsoft.com/office/drawing/2014/main" id="{42FE4510-072D-604D-A85C-F8E6A12E1E5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grpSp>
        <p:nvGrpSpPr>
          <p:cNvPr id="22" name="Group 21">
            <a:extLst>
              <a:ext uri="{FF2B5EF4-FFF2-40B4-BE49-F238E27FC236}">
                <a16:creationId xmlns:a16="http://schemas.microsoft.com/office/drawing/2014/main" id="{18F8686A-5E6A-42DE-8FAD-29AD9FCC1942}"/>
              </a:ext>
            </a:extLst>
          </p:cNvPr>
          <p:cNvGrpSpPr/>
          <p:nvPr/>
        </p:nvGrpSpPr>
        <p:grpSpPr>
          <a:xfrm>
            <a:off x="4958680" y="4607397"/>
            <a:ext cx="4530760" cy="1142044"/>
            <a:chOff x="4774145" y="2559569"/>
            <a:chExt cx="4530760" cy="1142044"/>
          </a:xfrm>
        </p:grpSpPr>
        <p:cxnSp>
          <p:nvCxnSpPr>
            <p:cNvPr id="23" name="Straight Connector 22">
              <a:extLst>
                <a:ext uri="{FF2B5EF4-FFF2-40B4-BE49-F238E27FC236}">
                  <a16:creationId xmlns:a16="http://schemas.microsoft.com/office/drawing/2014/main" id="{38136772-0EE9-4586-9D9F-016945E819FD}"/>
                </a:ext>
              </a:extLst>
            </p:cNvPr>
            <p:cNvCxnSpPr>
              <a:cxnSpLocks/>
            </p:cNvCxnSpPr>
            <p:nvPr/>
          </p:nvCxnSpPr>
          <p:spPr>
            <a:xfrm>
              <a:off x="5424406" y="3403065"/>
              <a:ext cx="2970029" cy="0"/>
            </a:xfrm>
            <a:prstGeom prst="line">
              <a:avLst/>
            </a:prstGeom>
            <a:ln w="38100"/>
          </p:spPr>
          <p:style>
            <a:lnRef idx="2">
              <a:schemeClr val="accent4"/>
            </a:lnRef>
            <a:fillRef idx="0">
              <a:schemeClr val="accent4"/>
            </a:fillRef>
            <a:effectRef idx="1">
              <a:schemeClr val="accent4"/>
            </a:effectRef>
            <a:fontRef idx="minor">
              <a:schemeClr val="tx1"/>
            </a:fontRef>
          </p:style>
        </p:cxnSp>
        <p:sp>
          <p:nvSpPr>
            <p:cNvPr id="24" name="Oval 23">
              <a:extLst>
                <a:ext uri="{FF2B5EF4-FFF2-40B4-BE49-F238E27FC236}">
                  <a16:creationId xmlns:a16="http://schemas.microsoft.com/office/drawing/2014/main" id="{5F81A269-62BE-435C-A7F1-A8C74B491C7F}"/>
                </a:ext>
              </a:extLst>
            </p:cNvPr>
            <p:cNvSpPr/>
            <p:nvPr/>
          </p:nvSpPr>
          <p:spPr>
            <a:xfrm>
              <a:off x="5254592" y="3239948"/>
              <a:ext cx="339628" cy="32623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6BDDE8FB-8C1B-41C8-83D7-7FA08C778518}"/>
                </a:ext>
              </a:extLst>
            </p:cNvPr>
            <p:cNvSpPr txBox="1"/>
            <p:nvPr/>
          </p:nvSpPr>
          <p:spPr>
            <a:xfrm>
              <a:off x="4774145" y="3239948"/>
              <a:ext cx="480447" cy="369332"/>
            </a:xfrm>
            <a:prstGeom prst="rect">
              <a:avLst/>
            </a:prstGeom>
            <a:noFill/>
          </p:spPr>
          <p:txBody>
            <a:bodyPr wrap="square" rtlCol="0">
              <a:spAutoFit/>
            </a:bodyPr>
            <a:lstStyle>
              <a:defPPr>
                <a:defRPr lang="en-US"/>
              </a:defPPr>
              <a:lvl1pPr>
                <a:defRPr sz="2400" b="1">
                  <a:solidFill>
                    <a:srgbClr val="595959"/>
                  </a:solidFill>
                </a:defRPr>
              </a:lvl1pPr>
            </a:lstStyle>
            <a:p>
              <a:r>
                <a:rPr lang="en-US"/>
                <a:t>0</a:t>
              </a:r>
              <a:endParaRPr lang="en-CH"/>
            </a:p>
          </p:txBody>
        </p:sp>
        <p:sp>
          <p:nvSpPr>
            <p:cNvPr id="26" name="TextBox 25">
              <a:extLst>
                <a:ext uri="{FF2B5EF4-FFF2-40B4-BE49-F238E27FC236}">
                  <a16:creationId xmlns:a16="http://schemas.microsoft.com/office/drawing/2014/main" id="{05919845-6851-4A5E-ADFE-8F5B7CF3727E}"/>
                </a:ext>
              </a:extLst>
            </p:cNvPr>
            <p:cNvSpPr txBox="1"/>
            <p:nvPr/>
          </p:nvSpPr>
          <p:spPr>
            <a:xfrm>
              <a:off x="8394435" y="3218398"/>
              <a:ext cx="910470" cy="461665"/>
            </a:xfrm>
            <a:prstGeom prst="rect">
              <a:avLst/>
            </a:prstGeom>
            <a:noFill/>
          </p:spPr>
          <p:txBody>
            <a:bodyPr wrap="square" rtlCol="0">
              <a:spAutoFit/>
            </a:bodyPr>
            <a:lstStyle/>
            <a:p>
              <a:r>
                <a:rPr lang="en-US" sz="2400" b="1">
                  <a:solidFill>
                    <a:srgbClr val="595959"/>
                  </a:solidFill>
                </a:rPr>
                <a:t>10</a:t>
              </a:r>
              <a:endParaRPr lang="en-CH" sz="2400" b="1">
                <a:solidFill>
                  <a:srgbClr val="595959"/>
                </a:solidFill>
              </a:endParaRPr>
            </a:p>
          </p:txBody>
        </p:sp>
        <p:sp>
          <p:nvSpPr>
            <p:cNvPr id="27" name="TextBox 26">
              <a:extLst>
                <a:ext uri="{FF2B5EF4-FFF2-40B4-BE49-F238E27FC236}">
                  <a16:creationId xmlns:a16="http://schemas.microsoft.com/office/drawing/2014/main" id="{4AA48DC6-FFD0-4582-A276-916B0F0B4C9E}"/>
                </a:ext>
              </a:extLst>
            </p:cNvPr>
            <p:cNvSpPr txBox="1"/>
            <p:nvPr/>
          </p:nvSpPr>
          <p:spPr>
            <a:xfrm>
              <a:off x="5014368" y="2559569"/>
              <a:ext cx="3477005" cy="461665"/>
            </a:xfrm>
            <a:prstGeom prst="rect">
              <a:avLst/>
            </a:prstGeom>
            <a:noFill/>
          </p:spPr>
          <p:txBody>
            <a:bodyPr wrap="square" rtlCol="0">
              <a:spAutoFit/>
            </a:bodyPr>
            <a:lstStyle/>
            <a:p>
              <a:r>
                <a:rPr lang="en-US" sz="2400" b="1">
                  <a:solidFill>
                    <a:srgbClr val="595959"/>
                  </a:solidFill>
                </a:rPr>
                <a:t>Dependency / Impact</a:t>
              </a:r>
              <a:endParaRPr lang="en-CH" sz="2400" b="1">
                <a:solidFill>
                  <a:srgbClr val="595959"/>
                </a:solidFill>
              </a:endParaRPr>
            </a:p>
          </p:txBody>
        </p:sp>
      </p:grpSp>
      <p:sp>
        <p:nvSpPr>
          <p:cNvPr id="20" name="Speech Bubble: Rectangle 21">
            <a:extLst>
              <a:ext uri="{FF2B5EF4-FFF2-40B4-BE49-F238E27FC236}">
                <a16:creationId xmlns:a16="http://schemas.microsoft.com/office/drawing/2014/main" id="{FEDA7F3D-9443-8E4D-AC68-8EBBE8FE1B3B}"/>
              </a:ext>
            </a:extLst>
          </p:cNvPr>
          <p:cNvSpPr/>
          <p:nvPr/>
        </p:nvSpPr>
        <p:spPr>
          <a:xfrm>
            <a:off x="9277277" y="3167687"/>
            <a:ext cx="2613588" cy="2489421"/>
          </a:xfrm>
          <a:prstGeom prst="wedgeRectCallout">
            <a:avLst>
              <a:gd name="adj1" fmla="val -86182"/>
              <a:gd name="adj2" fmla="val -6956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Change the ecosystem services to make sector/region specific or alter the difficulty level.</a:t>
            </a:r>
          </a:p>
          <a:p>
            <a:pPr algn="ctr"/>
            <a:endParaRPr lang="en-GB" dirty="0"/>
          </a:p>
          <a:p>
            <a:pPr algn="ctr"/>
            <a:r>
              <a:rPr lang="en-GB" dirty="0"/>
              <a:t>The presenter should be prepared to discuss the results of the poll with the audience.</a:t>
            </a:r>
            <a:endParaRPr lang="en-US" dirty="0"/>
          </a:p>
        </p:txBody>
      </p:sp>
      <p:pic>
        <p:nvPicPr>
          <p:cNvPr id="21" name="Graphic 20" descr="Online meeting">
            <a:extLst>
              <a:ext uri="{FF2B5EF4-FFF2-40B4-BE49-F238E27FC236}">
                <a16:creationId xmlns:a16="http://schemas.microsoft.com/office/drawing/2014/main" id="{7DCD725D-6D9E-C44A-8241-A674B0F548F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88745" y="187684"/>
            <a:ext cx="914400" cy="914400"/>
          </a:xfrm>
          <a:prstGeom prst="rect">
            <a:avLst/>
          </a:prstGeom>
        </p:spPr>
      </p:pic>
      <p:pic>
        <p:nvPicPr>
          <p:cNvPr id="28" name="Graphic 27" descr="Employee badge">
            <a:extLst>
              <a:ext uri="{FF2B5EF4-FFF2-40B4-BE49-F238E27FC236}">
                <a16:creationId xmlns:a16="http://schemas.microsoft.com/office/drawing/2014/main" id="{529D17B1-F72F-9F4C-A3EB-C482E3E2AA7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11411" y="89102"/>
            <a:ext cx="914400" cy="914400"/>
          </a:xfrm>
          <a:prstGeom prst="rect">
            <a:avLst/>
          </a:prstGeom>
        </p:spPr>
      </p:pic>
      <p:pic>
        <p:nvPicPr>
          <p:cNvPr id="29" name="Graphic 28" descr="Target Audience">
            <a:extLst>
              <a:ext uri="{FF2B5EF4-FFF2-40B4-BE49-F238E27FC236}">
                <a16:creationId xmlns:a16="http://schemas.microsoft.com/office/drawing/2014/main" id="{D3AEA44D-FEB7-3C41-8EBC-3E39B0E92FD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450292" y="170660"/>
            <a:ext cx="914400" cy="914400"/>
          </a:xfrm>
          <a:prstGeom prst="rect">
            <a:avLst/>
          </a:prstGeom>
        </p:spPr>
      </p:pic>
    </p:spTree>
    <p:extLst>
      <p:ext uri="{BB962C8B-B14F-4D97-AF65-F5344CB8AC3E}">
        <p14:creationId xmlns:p14="http://schemas.microsoft.com/office/powerpoint/2010/main" val="5610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09E9-8697-4DA9-B1A9-A6B8D5494936}"/>
              </a:ext>
            </a:extLst>
          </p:cNvPr>
          <p:cNvSpPr>
            <a:spLocks noGrp="1"/>
          </p:cNvSpPr>
          <p:nvPr>
            <p:ph type="title"/>
          </p:nvPr>
        </p:nvSpPr>
        <p:spPr/>
        <p:txBody>
          <a:bodyPr/>
          <a:lstStyle/>
          <a:p>
            <a:r>
              <a:rPr lang="en-US" dirty="0" err="1"/>
              <a:t>Mentimeter</a:t>
            </a:r>
            <a:r>
              <a:rPr lang="en-US" dirty="0"/>
              <a:t> example</a:t>
            </a:r>
            <a:endParaRPr lang="en-CH" dirty="0"/>
          </a:p>
        </p:txBody>
      </p:sp>
      <p:sp>
        <p:nvSpPr>
          <p:cNvPr id="4" name="Slide Number Placeholder 3">
            <a:extLst>
              <a:ext uri="{FF2B5EF4-FFF2-40B4-BE49-F238E27FC236}">
                <a16:creationId xmlns:a16="http://schemas.microsoft.com/office/drawing/2014/main" id="{6685D928-D274-4BB0-BE53-6DFB9977A470}"/>
              </a:ext>
            </a:extLst>
          </p:cNvPr>
          <p:cNvSpPr>
            <a:spLocks noGrp="1"/>
          </p:cNvSpPr>
          <p:nvPr>
            <p:ph type="sldNum" sz="quarter" idx="12"/>
          </p:nvPr>
        </p:nvSpPr>
        <p:spPr/>
        <p:txBody>
          <a:bodyPr/>
          <a:lstStyle/>
          <a:p>
            <a:fld id="{971CEC84-1649-40CE-BFF6-7286506FEA08}" type="slidenum">
              <a:rPr lang="en-GB" smtClean="0"/>
              <a:pPr/>
              <a:t>67</a:t>
            </a:fld>
            <a:endParaRPr lang="en-GB"/>
          </a:p>
        </p:txBody>
      </p:sp>
      <p:pic>
        <p:nvPicPr>
          <p:cNvPr id="5" name="Picture Placeholder 5" descr="WVN TEST TRIAL SESSION 28.5.20 - Mentimeter">
            <a:extLst>
              <a:ext uri="{FF2B5EF4-FFF2-40B4-BE49-F238E27FC236}">
                <a16:creationId xmlns:a16="http://schemas.microsoft.com/office/drawing/2014/main" id="{C2AD94A7-7A50-497C-80DB-2B8F63B343E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44737" y="1377117"/>
            <a:ext cx="7902526" cy="4399179"/>
          </a:xfrm>
          <a:prstGeom prst="rect">
            <a:avLst/>
          </a:prstGeom>
        </p:spPr>
      </p:pic>
    </p:spTree>
    <p:extLst>
      <p:ext uri="{BB962C8B-B14F-4D97-AF65-F5344CB8AC3E}">
        <p14:creationId xmlns:p14="http://schemas.microsoft.com/office/powerpoint/2010/main" val="208175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4744154" y="-579014"/>
            <a:ext cx="6539716"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43434" y="2240291"/>
            <a:ext cx="4314321" cy="2377419"/>
          </a:xfrm>
        </p:spPr>
        <p:txBody>
          <a:bodyPr>
            <a:noAutofit/>
          </a:bodyPr>
          <a:lstStyle/>
          <a:p>
            <a:pPr algn="l"/>
            <a:r>
              <a:rPr lang="en-GB" sz="4000" b="1" dirty="0">
                <a:solidFill>
                  <a:srgbClr val="23BAED"/>
                </a:solidFill>
              </a:rPr>
              <a:t>Identifying your natural capital impacts &amp; dependencies </a:t>
            </a:r>
            <a:r>
              <a:rPr lang="en-GB" sz="4000" b="1" dirty="0">
                <a:solidFill>
                  <a:srgbClr val="595959"/>
                </a:solidFill>
              </a:rPr>
              <a:t>(continued)</a:t>
            </a:r>
            <a:endParaRPr lang="en-GB" sz="4000" dirty="0">
              <a:solidFill>
                <a:srgbClr val="595959"/>
              </a:solidFill>
            </a:endParaRPr>
          </a:p>
        </p:txBody>
      </p:sp>
      <p:sp>
        <p:nvSpPr>
          <p:cNvPr id="6" name="Slide Number Placeholder 5">
            <a:extLst>
              <a:ext uri="{FF2B5EF4-FFF2-40B4-BE49-F238E27FC236}">
                <a16:creationId xmlns:a16="http://schemas.microsoft.com/office/drawing/2014/main" id="{C9CDD139-752B-0E40-A5E8-4BA3EB532ED5}"/>
              </a:ext>
            </a:extLst>
          </p:cNvPr>
          <p:cNvSpPr>
            <a:spLocks noGrp="1"/>
          </p:cNvSpPr>
          <p:nvPr>
            <p:ph type="sldNum" sz="quarter" idx="4294967295"/>
          </p:nvPr>
        </p:nvSpPr>
        <p:spPr>
          <a:xfrm>
            <a:off x="0" y="6491288"/>
            <a:ext cx="2743200" cy="365125"/>
          </a:xfrm>
          <a:prstGeom prst="rect">
            <a:avLst/>
          </a:prstGeom>
        </p:spPr>
        <p:txBody>
          <a:bodyPr/>
          <a:lstStyle/>
          <a:p>
            <a:fld id="{971CEC84-1649-40CE-BFF6-7286506FEA08}" type="slidenum">
              <a:rPr lang="en-GB" smtClean="0"/>
              <a:pPr/>
              <a:t>68</a:t>
            </a:fld>
            <a:endParaRPr lang="en-GB"/>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TextBox 2">
            <a:extLst>
              <a:ext uri="{FF2B5EF4-FFF2-40B4-BE49-F238E27FC236}">
                <a16:creationId xmlns:a16="http://schemas.microsoft.com/office/drawing/2014/main" id="{718B1709-336E-4A3F-B5A1-1BA7A410CCF5}"/>
              </a:ext>
            </a:extLst>
          </p:cNvPr>
          <p:cNvSpPr txBox="1"/>
          <p:nvPr/>
        </p:nvSpPr>
        <p:spPr>
          <a:xfrm>
            <a:off x="130919" y="4941705"/>
            <a:ext cx="3817620" cy="830997"/>
          </a:xfrm>
          <a:prstGeom prst="rect">
            <a:avLst/>
          </a:prstGeom>
          <a:noFill/>
        </p:spPr>
        <p:txBody>
          <a:bodyPr wrap="square" rtlCol="0" anchor="t">
            <a:spAutoFit/>
          </a:bodyPr>
          <a:lstStyle/>
          <a:p>
            <a:pPr algn="ctr"/>
            <a:r>
              <a:rPr lang="en-GB" sz="2400" b="1" i="1" kern="0" dirty="0">
                <a:solidFill>
                  <a:srgbClr val="BBD151"/>
                </a:solidFill>
                <a:latin typeface="Arial"/>
                <a:ea typeface="Verdana" panose="020B0604030504040204" pitchFamily="34" charset="0"/>
              </a:rPr>
              <a:t>Impact drivers and dependency pathways</a:t>
            </a:r>
            <a:endParaRPr lang="en-CH" sz="2400" b="1" i="1" kern="0">
              <a:solidFill>
                <a:srgbClr val="BBD151"/>
              </a:solidFill>
              <a:latin typeface="Arial"/>
              <a:ea typeface="Verdana" panose="020B0604030504040204" pitchFamily="34" charset="0"/>
            </a:endParaRPr>
          </a:p>
        </p:txBody>
      </p:sp>
    </p:spTree>
    <p:extLst>
      <p:ext uri="{BB962C8B-B14F-4D97-AF65-F5344CB8AC3E}">
        <p14:creationId xmlns:p14="http://schemas.microsoft.com/office/powerpoint/2010/main" val="1022817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dirty="0">
                <a:solidFill>
                  <a:srgbClr val="595959"/>
                </a:solidFill>
                <a:hlinkClick r:id="rId3"/>
              </a:rPr>
              <a:t>Case study example </a:t>
            </a:r>
            <a:r>
              <a:rPr lang="en-GB" dirty="0">
                <a:solidFill>
                  <a:srgbClr val="595959"/>
                </a:solidFill>
              </a:rPr>
              <a:t>– Cementos Argos</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6329796" cy="4351339"/>
          </a:xfrm>
        </p:spPr>
        <p:txBody>
          <a:bodyPr>
            <a:normAutofit lnSpcReduction="10000"/>
          </a:bodyPr>
          <a:lstStyle/>
          <a:p>
            <a:pPr>
              <a:lnSpc>
                <a:spcPct val="100000"/>
              </a:lnSpc>
            </a:pPr>
            <a:r>
              <a:rPr lang="en-GB" err="1">
                <a:solidFill>
                  <a:srgbClr val="595959"/>
                </a:solidFill>
              </a:rPr>
              <a:t>Cementos</a:t>
            </a:r>
            <a:r>
              <a:rPr lang="en-GB">
                <a:solidFill>
                  <a:srgbClr val="595959"/>
                </a:solidFill>
              </a:rPr>
              <a:t> Argos is a leading </a:t>
            </a:r>
            <a:r>
              <a:rPr lang="en-GB" b="1">
                <a:solidFill>
                  <a:srgbClr val="23BAED"/>
                </a:solidFill>
              </a:rPr>
              <a:t>cement and ready-mix concrete producer &amp; distributor</a:t>
            </a:r>
            <a:endParaRPr lang="en-GB" sz="1401"/>
          </a:p>
          <a:p>
            <a:pPr>
              <a:lnSpc>
                <a:spcPct val="100000"/>
              </a:lnSpc>
            </a:pPr>
            <a:r>
              <a:rPr lang="en-US">
                <a:solidFill>
                  <a:srgbClr val="595959"/>
                </a:solidFill>
              </a:rPr>
              <a:t>It is a </a:t>
            </a:r>
            <a:r>
              <a:rPr lang="en-US" b="1">
                <a:solidFill>
                  <a:srgbClr val="23BAED"/>
                </a:solidFill>
              </a:rPr>
              <a:t>conglomerate</a:t>
            </a:r>
            <a:r>
              <a:rPr lang="en-US">
                <a:solidFill>
                  <a:schemeClr val="tx1"/>
                </a:solidFill>
              </a:rPr>
              <a:t> </a:t>
            </a:r>
            <a:r>
              <a:rPr lang="en-US" b="1">
                <a:solidFill>
                  <a:srgbClr val="23BAED"/>
                </a:solidFill>
              </a:rPr>
              <a:t>operating in different countries</a:t>
            </a:r>
            <a:r>
              <a:rPr lang="en-US">
                <a:solidFill>
                  <a:schemeClr val="tx1"/>
                </a:solidFill>
              </a:rPr>
              <a:t>, </a:t>
            </a:r>
            <a:r>
              <a:rPr lang="en-US">
                <a:solidFill>
                  <a:srgbClr val="595959"/>
                </a:solidFill>
              </a:rPr>
              <a:t>including </a:t>
            </a:r>
            <a:r>
              <a:rPr lang="en-GB">
                <a:solidFill>
                  <a:srgbClr val="595959"/>
                </a:solidFill>
              </a:rPr>
              <a:t>Colombia, the US, Central America and the Caribbean</a:t>
            </a:r>
            <a:endParaRPr lang="en-US" sz="1401"/>
          </a:p>
          <a:p>
            <a:pPr>
              <a:lnSpc>
                <a:spcPct val="100000"/>
              </a:lnSpc>
            </a:pPr>
            <a:r>
              <a:rPr lang="en-US">
                <a:solidFill>
                  <a:srgbClr val="595959"/>
                </a:solidFill>
                <a:cs typeface="Arial"/>
              </a:rPr>
              <a:t>The cement production process </a:t>
            </a:r>
            <a:r>
              <a:rPr lang="en-US" b="1">
                <a:solidFill>
                  <a:srgbClr val="23BAED"/>
                </a:solidFill>
                <a:cs typeface="Arial"/>
              </a:rPr>
              <a:t>involves grinding, mixing and heating limestone and clay</a:t>
            </a:r>
          </a:p>
          <a:p>
            <a:pPr>
              <a:lnSpc>
                <a:spcPct val="100000"/>
              </a:lnSpc>
            </a:pPr>
            <a:r>
              <a:rPr lang="en-US" b="1">
                <a:solidFill>
                  <a:srgbClr val="23BAED"/>
                </a:solidFill>
                <a:cs typeface="Arial"/>
              </a:rPr>
              <a:t>Water, sand and gravel</a:t>
            </a:r>
            <a:r>
              <a:rPr lang="en-US">
                <a:solidFill>
                  <a:srgbClr val="595959"/>
                </a:solidFill>
                <a:cs typeface="Arial"/>
              </a:rPr>
              <a:t> are added to the cement to form concrete</a:t>
            </a:r>
          </a:p>
        </p:txBody>
      </p:sp>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69</a:t>
            </a:fld>
            <a:endParaRPr lang="en-GB" dirty="0"/>
          </a:p>
        </p:txBody>
      </p:sp>
      <p:pic>
        <p:nvPicPr>
          <p:cNvPr id="5" name="Picture 4">
            <a:extLst>
              <a:ext uri="{FF2B5EF4-FFF2-40B4-BE49-F238E27FC236}">
                <a16:creationId xmlns:a16="http://schemas.microsoft.com/office/drawing/2014/main" id="{3D26F4EE-02E0-4BB6-8F21-4F9BBAE83E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3709" y="1556166"/>
            <a:ext cx="5188292" cy="3745673"/>
          </a:xfrm>
          <a:prstGeom prst="rect">
            <a:avLst/>
          </a:prstGeom>
        </p:spPr>
      </p:pic>
      <p:pic>
        <p:nvPicPr>
          <p:cNvPr id="6" name="Graphic 5" descr="Treasure Map">
            <a:extLst>
              <a:ext uri="{FF2B5EF4-FFF2-40B4-BE49-F238E27FC236}">
                <a16:creationId xmlns:a16="http://schemas.microsoft.com/office/drawing/2014/main" id="{AD5B82F2-3B25-D148-886E-BEF5B96865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63403" y="89102"/>
            <a:ext cx="914400" cy="914400"/>
          </a:xfrm>
          <a:prstGeom prst="rect">
            <a:avLst/>
          </a:prstGeom>
        </p:spPr>
      </p:pic>
      <p:sp>
        <p:nvSpPr>
          <p:cNvPr id="8" name="Speech Bubble: Rectangle 7">
            <a:extLst>
              <a:ext uri="{FF2B5EF4-FFF2-40B4-BE49-F238E27FC236}">
                <a16:creationId xmlns:a16="http://schemas.microsoft.com/office/drawing/2014/main" id="{E67E055D-5BE6-47D1-9732-A6566BB63188}"/>
              </a:ext>
            </a:extLst>
          </p:cNvPr>
          <p:cNvSpPr/>
          <p:nvPr/>
        </p:nvSpPr>
        <p:spPr>
          <a:xfrm>
            <a:off x="5098311" y="5464569"/>
            <a:ext cx="6150935" cy="804600"/>
          </a:xfrm>
          <a:prstGeom prst="wedgeRectCallout">
            <a:avLst>
              <a:gd name="adj1" fmla="val -33625"/>
              <a:gd name="adj2" fmla="val -108448"/>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Detailed information is provided for two different case studies through out the speaker notes: cement  manufacturer and clothing manufacturer</a:t>
            </a:r>
            <a:endParaRPr lang="en-US" dirty="0"/>
          </a:p>
        </p:txBody>
      </p:sp>
    </p:spTree>
    <p:extLst>
      <p:ext uri="{BB962C8B-B14F-4D97-AF65-F5344CB8AC3E}">
        <p14:creationId xmlns:p14="http://schemas.microsoft.com/office/powerpoint/2010/main" val="1595568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a:extLst>
              <a:ext uri="{FF2B5EF4-FFF2-40B4-BE49-F238E27FC236}">
                <a16:creationId xmlns:a16="http://schemas.microsoft.com/office/drawing/2014/main" id="{CCE42609-3302-4EAB-AD3E-5BED4DE10C27}"/>
              </a:ext>
            </a:extLst>
          </p:cNvPr>
          <p:cNvSpPr/>
          <p:nvPr/>
        </p:nvSpPr>
        <p:spPr>
          <a:xfrm>
            <a:off x="10476968" y="135400"/>
            <a:ext cx="1595148" cy="159514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a:xfrm>
            <a:off x="314194" y="135400"/>
            <a:ext cx="11498123" cy="878150"/>
          </a:xfrm>
        </p:spPr>
        <p:txBody>
          <a:bodyPr>
            <a:normAutofit/>
          </a:bodyPr>
          <a:lstStyle/>
          <a:p>
            <a:r>
              <a:rPr lang="en-GB" sz="3000"/>
              <a:t>What is the Natural Capital Protocol &amp; how does it work?</a:t>
            </a:r>
          </a:p>
        </p:txBody>
      </p:sp>
      <p:sp>
        <p:nvSpPr>
          <p:cNvPr id="8" name="Content Placeholder 2">
            <a:extLst>
              <a:ext uri="{FF2B5EF4-FFF2-40B4-BE49-F238E27FC236}">
                <a16:creationId xmlns:a16="http://schemas.microsoft.com/office/drawing/2014/main" id="{7EE3E77E-3887-45A3-BE70-7E0537E6D433}"/>
              </a:ext>
            </a:extLst>
          </p:cNvPr>
          <p:cNvSpPr>
            <a:spLocks noGrp="1"/>
          </p:cNvSpPr>
          <p:nvPr>
            <p:ph idx="1"/>
          </p:nvPr>
        </p:nvSpPr>
        <p:spPr>
          <a:xfrm>
            <a:off x="4190565" y="1303381"/>
            <a:ext cx="5458316" cy="2554751"/>
          </a:xfrm>
        </p:spPr>
        <p:txBody>
          <a:bodyPr>
            <a:normAutofit fontScale="92500"/>
          </a:bodyPr>
          <a:lstStyle/>
          <a:p>
            <a:pPr marL="0" indent="0" algn="ctr">
              <a:lnSpc>
                <a:spcPct val="150000"/>
              </a:lnSpc>
              <a:spcBef>
                <a:spcPts val="1800"/>
              </a:spcBef>
              <a:spcAft>
                <a:spcPts val="600"/>
              </a:spcAft>
              <a:buNone/>
            </a:pPr>
            <a:r>
              <a:rPr lang="en-US">
                <a:solidFill>
                  <a:schemeClr val="tx1">
                    <a:lumMod val="50000"/>
                    <a:lumOff val="50000"/>
                  </a:schemeClr>
                </a:solidFill>
              </a:rPr>
              <a:t>The</a:t>
            </a:r>
            <a:r>
              <a:rPr lang="en-US" b="1">
                <a:solidFill>
                  <a:schemeClr val="tx1">
                    <a:lumMod val="50000"/>
                    <a:lumOff val="50000"/>
                  </a:schemeClr>
                </a:solidFill>
              </a:rPr>
              <a:t> Natural Capital Protocol </a:t>
            </a:r>
            <a:r>
              <a:rPr lang="en-US">
                <a:solidFill>
                  <a:schemeClr val="tx1">
                    <a:lumMod val="50000"/>
                    <a:lumOff val="50000"/>
                  </a:schemeClr>
                </a:solidFill>
              </a:rPr>
              <a:t>is a </a:t>
            </a:r>
            <a:br>
              <a:rPr lang="en-US">
                <a:solidFill>
                  <a:schemeClr val="tx1">
                    <a:lumMod val="50000"/>
                    <a:lumOff val="50000"/>
                  </a:schemeClr>
                </a:solidFill>
              </a:rPr>
            </a:br>
            <a:r>
              <a:rPr lang="en-US" b="1">
                <a:solidFill>
                  <a:schemeClr val="tx1">
                    <a:lumMod val="50000"/>
                    <a:lumOff val="50000"/>
                  </a:schemeClr>
                </a:solidFill>
              </a:rPr>
              <a:t>standardized framework </a:t>
            </a:r>
            <a:r>
              <a:rPr lang="en-US">
                <a:solidFill>
                  <a:schemeClr val="tx1">
                    <a:lumMod val="50000"/>
                    <a:lumOff val="50000"/>
                  </a:schemeClr>
                </a:solidFill>
              </a:rPr>
              <a:t>for</a:t>
            </a:r>
            <a:r>
              <a:rPr lang="en-US" b="1">
                <a:solidFill>
                  <a:schemeClr val="tx1">
                    <a:lumMod val="50000"/>
                    <a:lumOff val="50000"/>
                  </a:schemeClr>
                </a:solidFill>
              </a:rPr>
              <a:t> business </a:t>
            </a:r>
            <a:br>
              <a:rPr lang="en-US" b="1">
                <a:solidFill>
                  <a:schemeClr val="tx1">
                    <a:lumMod val="50000"/>
                    <a:lumOff val="50000"/>
                  </a:schemeClr>
                </a:solidFill>
              </a:rPr>
            </a:br>
            <a:r>
              <a:rPr lang="en-US">
                <a:solidFill>
                  <a:schemeClr val="tx1">
                    <a:lumMod val="50000"/>
                    <a:lumOff val="50000"/>
                  </a:schemeClr>
                </a:solidFill>
              </a:rPr>
              <a:t>to</a:t>
            </a:r>
            <a:r>
              <a:rPr lang="en-US" b="1">
                <a:solidFill>
                  <a:srgbClr val="23BAED"/>
                </a:solidFill>
              </a:rPr>
              <a:t> identify, measure and value </a:t>
            </a:r>
            <a:r>
              <a:rPr lang="en-US">
                <a:solidFill>
                  <a:schemeClr val="tx1">
                    <a:lumMod val="50000"/>
                    <a:lumOff val="50000"/>
                  </a:schemeClr>
                </a:solidFill>
              </a:rPr>
              <a:t>its direct and indirect </a:t>
            </a:r>
            <a:r>
              <a:rPr lang="en-US" b="1">
                <a:solidFill>
                  <a:srgbClr val="23BAED"/>
                </a:solidFill>
              </a:rPr>
              <a:t>impacts and dependencies </a:t>
            </a:r>
            <a:br>
              <a:rPr lang="en-US" b="1">
                <a:solidFill>
                  <a:schemeClr val="tx1">
                    <a:lumMod val="50000"/>
                    <a:lumOff val="50000"/>
                  </a:schemeClr>
                </a:solidFill>
              </a:rPr>
            </a:br>
            <a:r>
              <a:rPr lang="en-US">
                <a:solidFill>
                  <a:schemeClr val="tx1">
                    <a:lumMod val="50000"/>
                    <a:lumOff val="50000"/>
                  </a:schemeClr>
                </a:solidFill>
              </a:rPr>
              <a:t>on</a:t>
            </a:r>
            <a:r>
              <a:rPr lang="en-US" b="1">
                <a:solidFill>
                  <a:schemeClr val="tx1">
                    <a:lumMod val="50000"/>
                    <a:lumOff val="50000"/>
                  </a:schemeClr>
                </a:solidFill>
              </a:rPr>
              <a:t> natural capital</a:t>
            </a:r>
            <a:endParaRPr lang="en-US">
              <a:solidFill>
                <a:schemeClr val="tx1">
                  <a:lumMod val="50000"/>
                  <a:lumOff val="50000"/>
                </a:schemeClr>
              </a:solidFill>
            </a:endParaRPr>
          </a:p>
        </p:txBody>
      </p:sp>
      <p:pic>
        <p:nvPicPr>
          <p:cNvPr id="9" name="Picture 8">
            <a:extLst>
              <a:ext uri="{FF2B5EF4-FFF2-40B4-BE49-F238E27FC236}">
                <a16:creationId xmlns:a16="http://schemas.microsoft.com/office/drawing/2014/main" id="{4499F919-E280-4BB6-B589-EA12EF9056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1349" y="1396738"/>
            <a:ext cx="1608442" cy="2285023"/>
          </a:xfrm>
          <a:prstGeom prst="rect">
            <a:avLst/>
          </a:prstGeom>
          <a:ln w="9525" cap="flat">
            <a:solidFill>
              <a:srgbClr val="000000"/>
            </a:solidFill>
            <a:prstDash val="solid"/>
            <a:round/>
          </a:ln>
          <a:effectLst>
            <a:outerShdw blurRad="292100" dist="139700" dir="2700000" rotWithShape="0">
              <a:srgbClr val="333333">
                <a:alpha val="64999"/>
              </a:srgbClr>
            </a:outerShdw>
          </a:effectLst>
        </p:spPr>
      </p:pic>
      <p:pic>
        <p:nvPicPr>
          <p:cNvPr id="10" name="Picture 9">
            <a:extLst>
              <a:ext uri="{FF2B5EF4-FFF2-40B4-BE49-F238E27FC236}">
                <a16:creationId xmlns:a16="http://schemas.microsoft.com/office/drawing/2014/main" id="{6696B0F5-0348-4488-BB93-8E22E3D06C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7457" y="4034504"/>
            <a:ext cx="10357085" cy="1815348"/>
          </a:xfrm>
          <a:prstGeom prst="rect">
            <a:avLst/>
          </a:prstGeom>
        </p:spPr>
      </p:pic>
      <p:sp>
        <p:nvSpPr>
          <p:cNvPr id="21" name="TextBox 20">
            <a:extLst>
              <a:ext uri="{FF2B5EF4-FFF2-40B4-BE49-F238E27FC236}">
                <a16:creationId xmlns:a16="http://schemas.microsoft.com/office/drawing/2014/main" id="{C8FC0E7E-7AFA-49C8-AF42-2C0CF1FB6F11}"/>
              </a:ext>
            </a:extLst>
          </p:cNvPr>
          <p:cNvSpPr txBox="1"/>
          <p:nvPr/>
        </p:nvSpPr>
        <p:spPr>
          <a:xfrm>
            <a:off x="10568457" y="284939"/>
            <a:ext cx="15036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p. 2 &amp; 6 </a:t>
            </a:r>
            <a:r>
              <a:rPr kumimoji="0" lang="en-GB" sz="1800" b="0" i="0" u="none" strike="noStrike" kern="1200" cap="none" spc="0" normalizeH="0" baseline="0" noProof="0">
                <a:ln>
                  <a:noFill/>
                </a:ln>
                <a:solidFill>
                  <a:prstClr val="white"/>
                </a:solidFill>
                <a:effectLst/>
                <a:uLnTx/>
                <a:uFillTx/>
                <a:latin typeface="Arial"/>
                <a:ea typeface="+mn-ea"/>
                <a:cs typeface="+mn-cs"/>
              </a:rPr>
              <a:t>in the NCP, </a:t>
            </a:r>
            <a:r>
              <a:rPr kumimoji="0" lang="en-GB" sz="1800" b="1" i="0" u="none" strike="noStrike" kern="1200" cap="none" spc="0" normalizeH="0" baseline="0" noProof="0">
                <a:ln>
                  <a:noFill/>
                </a:ln>
                <a:solidFill>
                  <a:prstClr val="white"/>
                </a:solidFill>
                <a:effectLst/>
                <a:uLnTx/>
                <a:uFillTx/>
                <a:latin typeface="Arial"/>
                <a:ea typeface="+mn-ea"/>
                <a:cs typeface="+mn-cs"/>
              </a:rPr>
              <a:t>p.21 </a:t>
            </a:r>
            <a:r>
              <a:rPr kumimoji="0" lang="en-GB" sz="1800" b="0" i="0" u="none" strike="noStrike" kern="1200" cap="none" spc="0" normalizeH="0" baseline="0" noProof="0">
                <a:ln>
                  <a:noFill/>
                </a:ln>
                <a:solidFill>
                  <a:prstClr val="white"/>
                </a:solidFill>
                <a:effectLst/>
                <a:uLnTx/>
                <a:uFillTx/>
                <a:latin typeface="Arial"/>
                <a:ea typeface="+mn-ea"/>
                <a:cs typeface="+mn-cs"/>
              </a:rPr>
              <a:t>in the workbook</a:t>
            </a:r>
          </a:p>
        </p:txBody>
      </p:sp>
      <p:sp>
        <p:nvSpPr>
          <p:cNvPr id="11" name="Rectangle 10">
            <a:extLst>
              <a:ext uri="{FF2B5EF4-FFF2-40B4-BE49-F238E27FC236}">
                <a16:creationId xmlns:a16="http://schemas.microsoft.com/office/drawing/2014/main" id="{B6918CF0-DA8D-4DD8-A0EA-3E5290F19F46}"/>
              </a:ext>
            </a:extLst>
          </p:cNvPr>
          <p:cNvSpPr/>
          <p:nvPr/>
        </p:nvSpPr>
        <p:spPr>
          <a:xfrm>
            <a:off x="3539835" y="3941094"/>
            <a:ext cx="5458315" cy="2002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673E84D2-4E18-4F19-A315-2BDC44CF55E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286611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a:solidFill>
                  <a:srgbClr val="595959"/>
                </a:solidFill>
                <a:hlinkClick r:id="rId3"/>
              </a:rPr>
              <a:t>Case study example </a:t>
            </a:r>
            <a:r>
              <a:rPr lang="en-GB">
                <a:solidFill>
                  <a:srgbClr val="595959"/>
                </a:solidFill>
              </a:rPr>
              <a:t>– Cementos Argos</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6329796" cy="4351339"/>
          </a:xfrm>
        </p:spPr>
        <p:txBody>
          <a:bodyPr>
            <a:normAutofit lnSpcReduction="10000"/>
          </a:bodyPr>
          <a:lstStyle/>
          <a:p>
            <a:pPr>
              <a:lnSpc>
                <a:spcPct val="100000"/>
              </a:lnSpc>
            </a:pPr>
            <a:r>
              <a:rPr lang="en-GB" err="1">
                <a:solidFill>
                  <a:srgbClr val="595959"/>
                </a:solidFill>
              </a:rPr>
              <a:t>Cementos</a:t>
            </a:r>
            <a:r>
              <a:rPr lang="en-GB">
                <a:solidFill>
                  <a:srgbClr val="595959"/>
                </a:solidFill>
              </a:rPr>
              <a:t> Argos is a leading </a:t>
            </a:r>
            <a:r>
              <a:rPr lang="en-GB" b="1">
                <a:solidFill>
                  <a:srgbClr val="23BAED"/>
                </a:solidFill>
              </a:rPr>
              <a:t>cement and ready-mix concrete producer &amp; distributor</a:t>
            </a:r>
            <a:endParaRPr lang="en-GB" sz="1401"/>
          </a:p>
          <a:p>
            <a:pPr>
              <a:lnSpc>
                <a:spcPct val="100000"/>
              </a:lnSpc>
            </a:pPr>
            <a:r>
              <a:rPr lang="en-US">
                <a:solidFill>
                  <a:srgbClr val="595959"/>
                </a:solidFill>
              </a:rPr>
              <a:t>It is a </a:t>
            </a:r>
            <a:r>
              <a:rPr lang="en-US" b="1">
                <a:solidFill>
                  <a:srgbClr val="23BAED"/>
                </a:solidFill>
              </a:rPr>
              <a:t>conglomerate</a:t>
            </a:r>
            <a:r>
              <a:rPr lang="en-US">
                <a:solidFill>
                  <a:schemeClr val="tx1"/>
                </a:solidFill>
              </a:rPr>
              <a:t> </a:t>
            </a:r>
            <a:r>
              <a:rPr lang="en-US" b="1">
                <a:solidFill>
                  <a:srgbClr val="23BAED"/>
                </a:solidFill>
              </a:rPr>
              <a:t>operating in different countries</a:t>
            </a:r>
            <a:r>
              <a:rPr lang="en-US">
                <a:solidFill>
                  <a:schemeClr val="tx1"/>
                </a:solidFill>
              </a:rPr>
              <a:t>, </a:t>
            </a:r>
            <a:r>
              <a:rPr lang="en-US">
                <a:solidFill>
                  <a:srgbClr val="595959"/>
                </a:solidFill>
              </a:rPr>
              <a:t>including </a:t>
            </a:r>
            <a:r>
              <a:rPr lang="en-GB">
                <a:solidFill>
                  <a:srgbClr val="595959"/>
                </a:solidFill>
              </a:rPr>
              <a:t>Colombia, the US, Central America and the Caribbean</a:t>
            </a:r>
            <a:endParaRPr lang="en-US" sz="1401"/>
          </a:p>
          <a:p>
            <a:pPr>
              <a:lnSpc>
                <a:spcPct val="100000"/>
              </a:lnSpc>
            </a:pPr>
            <a:r>
              <a:rPr lang="en-US">
                <a:solidFill>
                  <a:srgbClr val="595959"/>
                </a:solidFill>
                <a:cs typeface="Arial"/>
              </a:rPr>
              <a:t>The cement production process </a:t>
            </a:r>
            <a:r>
              <a:rPr lang="en-US" b="1">
                <a:solidFill>
                  <a:srgbClr val="23BAED"/>
                </a:solidFill>
                <a:cs typeface="Arial"/>
              </a:rPr>
              <a:t>involves grinding, mixing and heating limestone and clay</a:t>
            </a:r>
          </a:p>
          <a:p>
            <a:pPr>
              <a:lnSpc>
                <a:spcPct val="100000"/>
              </a:lnSpc>
            </a:pPr>
            <a:r>
              <a:rPr lang="en-US" b="1">
                <a:solidFill>
                  <a:srgbClr val="23BAED"/>
                </a:solidFill>
                <a:cs typeface="Arial"/>
              </a:rPr>
              <a:t>Water, sand and gravel</a:t>
            </a:r>
            <a:r>
              <a:rPr lang="en-US">
                <a:solidFill>
                  <a:srgbClr val="595959"/>
                </a:solidFill>
                <a:cs typeface="Arial"/>
              </a:rPr>
              <a:t> are added to the cement to form concrete</a:t>
            </a:r>
          </a:p>
        </p:txBody>
      </p:sp>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70</a:t>
            </a:fld>
            <a:endParaRPr lang="en-GB"/>
          </a:p>
        </p:txBody>
      </p:sp>
      <p:pic>
        <p:nvPicPr>
          <p:cNvPr id="5" name="Picture 4">
            <a:extLst>
              <a:ext uri="{FF2B5EF4-FFF2-40B4-BE49-F238E27FC236}">
                <a16:creationId xmlns:a16="http://schemas.microsoft.com/office/drawing/2014/main" id="{3D26F4EE-02E0-4BB6-8F21-4F9BBAE83E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3709" y="1556166"/>
            <a:ext cx="5188292" cy="3745673"/>
          </a:xfrm>
          <a:prstGeom prst="rect">
            <a:avLst/>
          </a:prstGeom>
        </p:spPr>
      </p:pic>
      <p:pic>
        <p:nvPicPr>
          <p:cNvPr id="6" name="Graphic 5" descr="Treasure Map">
            <a:extLst>
              <a:ext uri="{FF2B5EF4-FFF2-40B4-BE49-F238E27FC236}">
                <a16:creationId xmlns:a16="http://schemas.microsoft.com/office/drawing/2014/main" id="{AD5B82F2-3B25-D148-886E-BEF5B96865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63403" y="89102"/>
            <a:ext cx="914400" cy="914400"/>
          </a:xfrm>
          <a:prstGeom prst="rect">
            <a:avLst/>
          </a:prstGeom>
        </p:spPr>
      </p:pic>
      <p:sp>
        <p:nvSpPr>
          <p:cNvPr id="8" name="Speech Bubble: Rectangle 7">
            <a:extLst>
              <a:ext uri="{FF2B5EF4-FFF2-40B4-BE49-F238E27FC236}">
                <a16:creationId xmlns:a16="http://schemas.microsoft.com/office/drawing/2014/main" id="{E67E055D-5BE6-47D1-9732-A6566BB63188}"/>
              </a:ext>
            </a:extLst>
          </p:cNvPr>
          <p:cNvSpPr/>
          <p:nvPr/>
        </p:nvSpPr>
        <p:spPr>
          <a:xfrm>
            <a:off x="5098311" y="5464569"/>
            <a:ext cx="6150935" cy="804600"/>
          </a:xfrm>
          <a:prstGeom prst="wedgeRectCallout">
            <a:avLst>
              <a:gd name="adj1" fmla="val -33625"/>
              <a:gd name="adj2" fmla="val -108448"/>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Detailed information is provided for two different case studies through out the speaker notes: cement  manufacturer and clothing manufacturer</a:t>
            </a:r>
            <a:endParaRPr lang="en-US"/>
          </a:p>
        </p:txBody>
      </p:sp>
      <p:pic>
        <p:nvPicPr>
          <p:cNvPr id="9" name="Graphic 8" descr="Compass">
            <a:extLst>
              <a:ext uri="{FF2B5EF4-FFF2-40B4-BE49-F238E27FC236}">
                <a16:creationId xmlns:a16="http://schemas.microsoft.com/office/drawing/2014/main" id="{F98BEA7F-6FF1-184C-A554-53620353396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83517" y="107227"/>
            <a:ext cx="914400" cy="914400"/>
          </a:xfrm>
          <a:prstGeom prst="rect">
            <a:avLst/>
          </a:prstGeom>
        </p:spPr>
      </p:pic>
      <p:sp>
        <p:nvSpPr>
          <p:cNvPr id="10" name="Speech Bubble: Rectangle 21">
            <a:extLst>
              <a:ext uri="{FF2B5EF4-FFF2-40B4-BE49-F238E27FC236}">
                <a16:creationId xmlns:a16="http://schemas.microsoft.com/office/drawing/2014/main" id="{8C66A562-7779-6048-B167-409CD089F49A}"/>
              </a:ext>
            </a:extLst>
          </p:cNvPr>
          <p:cNvSpPr/>
          <p:nvPr/>
        </p:nvSpPr>
        <p:spPr>
          <a:xfrm>
            <a:off x="1510953" y="5744770"/>
            <a:ext cx="3227642" cy="998046"/>
          </a:xfrm>
          <a:prstGeom prst="wedgeRectCallout">
            <a:avLst>
              <a:gd name="adj1" fmla="val 38439"/>
              <a:gd name="adj2" fmla="val -98886"/>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Supporting resources on case studies can be found in the implementation guide</a:t>
            </a:r>
            <a:endParaRPr lang="en-US" dirty="0"/>
          </a:p>
        </p:txBody>
      </p:sp>
    </p:spTree>
    <p:extLst>
      <p:ext uri="{BB962C8B-B14F-4D97-AF65-F5344CB8AC3E}">
        <p14:creationId xmlns:p14="http://schemas.microsoft.com/office/powerpoint/2010/main" val="258912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5F9F-398A-4CFC-A618-2B13B81A81FB}"/>
              </a:ext>
            </a:extLst>
          </p:cNvPr>
          <p:cNvSpPr>
            <a:spLocks noGrp="1"/>
          </p:cNvSpPr>
          <p:nvPr>
            <p:ph type="title"/>
          </p:nvPr>
        </p:nvSpPr>
        <p:spPr/>
        <p:txBody>
          <a:bodyPr/>
          <a:lstStyle/>
          <a:p>
            <a:r>
              <a:rPr lang="en-GB" dirty="0">
                <a:solidFill>
                  <a:srgbClr val="595959"/>
                </a:solidFill>
              </a:rPr>
              <a:t>Case study example – Cementos Argos</a:t>
            </a:r>
            <a:endParaRPr lang="en-US" dirty="0">
              <a:solidFill>
                <a:srgbClr val="C00000"/>
              </a:solidFill>
            </a:endParaRPr>
          </a:p>
        </p:txBody>
      </p:sp>
      <p:sp>
        <p:nvSpPr>
          <p:cNvPr id="4" name="Slide Number Placeholder 3">
            <a:extLst>
              <a:ext uri="{FF2B5EF4-FFF2-40B4-BE49-F238E27FC236}">
                <a16:creationId xmlns:a16="http://schemas.microsoft.com/office/drawing/2014/main" id="{1BD085D9-F3DA-4647-9EFB-01878D6B5A90}"/>
              </a:ext>
            </a:extLst>
          </p:cNvPr>
          <p:cNvSpPr>
            <a:spLocks noGrp="1"/>
          </p:cNvSpPr>
          <p:nvPr>
            <p:ph type="sldNum" sz="quarter" idx="12"/>
          </p:nvPr>
        </p:nvSpPr>
        <p:spPr/>
        <p:txBody>
          <a:bodyPr/>
          <a:lstStyle/>
          <a:p>
            <a:fld id="{971CEC84-1649-40CE-BFF6-7286506FEA08}" type="slidenum">
              <a:rPr lang="en-GB" smtClean="0"/>
              <a:pPr/>
              <a:t>71</a:t>
            </a:fld>
            <a:endParaRPr lang="en-GB"/>
          </a:p>
        </p:txBody>
      </p:sp>
      <p:pic>
        <p:nvPicPr>
          <p:cNvPr id="9" name="Graphic 8" descr="Treasure Map">
            <a:extLst>
              <a:ext uri="{FF2B5EF4-FFF2-40B4-BE49-F238E27FC236}">
                <a16:creationId xmlns:a16="http://schemas.microsoft.com/office/drawing/2014/main" id="{A0B42CBA-08D1-3C44-BBAE-2CD669702D9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63403" y="89102"/>
            <a:ext cx="914400" cy="914400"/>
          </a:xfrm>
          <a:prstGeom prst="rect">
            <a:avLst/>
          </a:prstGeom>
        </p:spPr>
      </p:pic>
      <p:pic>
        <p:nvPicPr>
          <p:cNvPr id="3" name="Picture 2">
            <a:extLst>
              <a:ext uri="{FF2B5EF4-FFF2-40B4-BE49-F238E27FC236}">
                <a16:creationId xmlns:a16="http://schemas.microsoft.com/office/drawing/2014/main" id="{B29801AF-2B38-CC41-856B-BA26E48FB1F5}"/>
              </a:ext>
            </a:extLst>
          </p:cNvPr>
          <p:cNvPicPr>
            <a:picLocks noChangeAspect="1"/>
          </p:cNvPicPr>
          <p:nvPr/>
        </p:nvPicPr>
        <p:blipFill>
          <a:blip r:embed="rId5"/>
          <a:stretch>
            <a:fillRect/>
          </a:stretch>
        </p:blipFill>
        <p:spPr>
          <a:xfrm>
            <a:off x="215901" y="1778000"/>
            <a:ext cx="5628696" cy="3160823"/>
          </a:xfrm>
          <a:prstGeom prst="rect">
            <a:avLst/>
          </a:prstGeom>
          <a:ln>
            <a:solidFill>
              <a:srgbClr val="21BBEF"/>
            </a:solidFill>
          </a:ln>
        </p:spPr>
      </p:pic>
      <p:pic>
        <p:nvPicPr>
          <p:cNvPr id="10" name="Picture 9">
            <a:extLst>
              <a:ext uri="{FF2B5EF4-FFF2-40B4-BE49-F238E27FC236}">
                <a16:creationId xmlns:a16="http://schemas.microsoft.com/office/drawing/2014/main" id="{630B165D-5A9D-3144-8D6C-65B4D8DDECEA}"/>
              </a:ext>
            </a:extLst>
          </p:cNvPr>
          <p:cNvPicPr>
            <a:picLocks noChangeAspect="1"/>
          </p:cNvPicPr>
          <p:nvPr/>
        </p:nvPicPr>
        <p:blipFill>
          <a:blip r:embed="rId6"/>
          <a:stretch>
            <a:fillRect/>
          </a:stretch>
        </p:blipFill>
        <p:spPr>
          <a:xfrm>
            <a:off x="6350078" y="1778000"/>
            <a:ext cx="5626021" cy="3160823"/>
          </a:xfrm>
          <a:prstGeom prst="rect">
            <a:avLst/>
          </a:prstGeom>
          <a:ln>
            <a:solidFill>
              <a:srgbClr val="21BBEF"/>
            </a:solidFill>
          </a:ln>
        </p:spPr>
      </p:pic>
      <p:sp>
        <p:nvSpPr>
          <p:cNvPr id="8" name="Speech Bubble: Rectangle 21">
            <a:extLst>
              <a:ext uri="{FF2B5EF4-FFF2-40B4-BE49-F238E27FC236}">
                <a16:creationId xmlns:a16="http://schemas.microsoft.com/office/drawing/2014/main" id="{4EE76BED-D45F-7047-A534-B653DEB45959}"/>
              </a:ext>
            </a:extLst>
          </p:cNvPr>
          <p:cNvSpPr/>
          <p:nvPr/>
        </p:nvSpPr>
        <p:spPr>
          <a:xfrm>
            <a:off x="2354847" y="4899289"/>
            <a:ext cx="2743200" cy="1638964"/>
          </a:xfrm>
          <a:prstGeom prst="wedgeRectCallout">
            <a:avLst>
              <a:gd name="adj1" fmla="val -47260"/>
              <a:gd name="adj2" fmla="val -92015"/>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Option to change the case study to a sector or region-specific example (or one in which a speaker is available)</a:t>
            </a:r>
            <a:endParaRPr lang="en-US" dirty="0"/>
          </a:p>
        </p:txBody>
      </p:sp>
      <p:sp>
        <p:nvSpPr>
          <p:cNvPr id="5" name="Speech Bubble: Rectangle 21">
            <a:extLst>
              <a:ext uri="{FF2B5EF4-FFF2-40B4-BE49-F238E27FC236}">
                <a16:creationId xmlns:a16="http://schemas.microsoft.com/office/drawing/2014/main" id="{021630DC-6F2F-486F-8037-B6D1859E2D54}"/>
              </a:ext>
            </a:extLst>
          </p:cNvPr>
          <p:cNvSpPr/>
          <p:nvPr/>
        </p:nvSpPr>
        <p:spPr>
          <a:xfrm>
            <a:off x="6347405" y="4893022"/>
            <a:ext cx="4821864" cy="1875876"/>
          </a:xfrm>
          <a:prstGeom prst="wedgeRectCallout">
            <a:avLst>
              <a:gd name="adj1" fmla="val -47260"/>
              <a:gd name="adj2" fmla="val -92015"/>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Presenter to list out the ecosystem services that could be considered when identifying the impacts and dependencies for the case study. Highlight that this is not an exhaustive list and that these services have been sub-grouped (a more detailed list is featured below). </a:t>
            </a:r>
            <a:endParaRPr lang="en-US" dirty="0"/>
          </a:p>
        </p:txBody>
      </p:sp>
    </p:spTree>
    <p:extLst>
      <p:ext uri="{BB962C8B-B14F-4D97-AF65-F5344CB8AC3E}">
        <p14:creationId xmlns:p14="http://schemas.microsoft.com/office/powerpoint/2010/main" val="118764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dirty="0"/>
              <a:t>Group exercise in breakout rooms</a:t>
            </a:r>
            <a:endParaRPr lang="en-CH" dirty="0"/>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5" y="1424344"/>
            <a:ext cx="7265699" cy="4009311"/>
          </a:xfrm>
        </p:spPr>
        <p:txBody>
          <a:bodyPr>
            <a:noAutofit/>
          </a:bodyPr>
          <a:lstStyle/>
          <a:p>
            <a:pPr>
              <a:lnSpc>
                <a:spcPct val="120000"/>
              </a:lnSpc>
            </a:pPr>
            <a:r>
              <a:rPr lang="en-US" sz="2000" dirty="0"/>
              <a:t>We will now split into </a:t>
            </a:r>
            <a:r>
              <a:rPr lang="en-US" sz="2000" b="1" dirty="0">
                <a:solidFill>
                  <a:srgbClr val="23BAED"/>
                </a:solidFill>
              </a:rPr>
              <a:t>breakout rooms</a:t>
            </a:r>
          </a:p>
          <a:p>
            <a:pPr lvl="1">
              <a:lnSpc>
                <a:spcPct val="120000"/>
              </a:lnSpc>
            </a:pPr>
            <a:r>
              <a:rPr lang="en-US" sz="2000" dirty="0"/>
              <a:t>Approx. 3 groups of 4</a:t>
            </a:r>
            <a:endParaRPr lang="en-US" sz="2000" dirty="0">
              <a:highlight>
                <a:srgbClr val="FFFF00"/>
              </a:highlight>
            </a:endParaRPr>
          </a:p>
          <a:p>
            <a:pPr>
              <a:lnSpc>
                <a:spcPct val="120000"/>
              </a:lnSpc>
            </a:pPr>
            <a:r>
              <a:rPr lang="en-US" sz="2000" dirty="0"/>
              <a:t>You will work through a table of </a:t>
            </a:r>
            <a:r>
              <a:rPr lang="en-US" sz="2000" b="1" dirty="0">
                <a:solidFill>
                  <a:srgbClr val="23BAED"/>
                </a:solidFill>
              </a:rPr>
              <a:t>impacts &amp; dependencies for </a:t>
            </a:r>
            <a:r>
              <a:rPr lang="en-US" sz="2000" b="1" dirty="0" err="1">
                <a:solidFill>
                  <a:srgbClr val="23BAED"/>
                </a:solidFill>
              </a:rPr>
              <a:t>Cementos</a:t>
            </a:r>
            <a:r>
              <a:rPr lang="en-US" sz="2000" b="1" dirty="0">
                <a:solidFill>
                  <a:srgbClr val="23BAED"/>
                </a:solidFill>
              </a:rPr>
              <a:t> Argos operations in Colombia</a:t>
            </a:r>
            <a:endParaRPr lang="en-US" sz="2000" dirty="0"/>
          </a:p>
          <a:p>
            <a:pPr>
              <a:lnSpc>
                <a:spcPct val="120000"/>
              </a:lnSpc>
            </a:pPr>
            <a:r>
              <a:rPr lang="en-US" sz="2000" dirty="0"/>
              <a:t>You will have </a:t>
            </a:r>
            <a:r>
              <a:rPr lang="en-US" sz="2000" b="1" dirty="0">
                <a:solidFill>
                  <a:srgbClr val="23BAED"/>
                </a:solidFill>
              </a:rPr>
              <a:t>10 minutes </a:t>
            </a:r>
            <a:r>
              <a:rPr lang="en-US" sz="2000" dirty="0"/>
              <a:t>to discuss in your group</a:t>
            </a:r>
          </a:p>
          <a:p>
            <a:pPr>
              <a:lnSpc>
                <a:spcPct val="120000"/>
              </a:lnSpc>
            </a:pPr>
            <a:r>
              <a:rPr lang="en-US" sz="2000" dirty="0"/>
              <a:t>You will be notified when you have </a:t>
            </a:r>
            <a:r>
              <a:rPr lang="en-US" sz="2000" b="1" dirty="0">
                <a:solidFill>
                  <a:srgbClr val="23BAED"/>
                </a:solidFill>
              </a:rPr>
              <a:t>5’ </a:t>
            </a:r>
            <a:r>
              <a:rPr lang="en-US" sz="2000" dirty="0"/>
              <a:t>of the time left</a:t>
            </a:r>
          </a:p>
          <a:p>
            <a:pPr>
              <a:lnSpc>
                <a:spcPct val="120000"/>
              </a:lnSpc>
            </a:pPr>
            <a:r>
              <a:rPr lang="en-US" sz="2000" dirty="0"/>
              <a:t>Each group will have one of the </a:t>
            </a:r>
            <a:r>
              <a:rPr lang="en-US" sz="2000" b="1" dirty="0">
                <a:solidFill>
                  <a:srgbClr val="23BAED"/>
                </a:solidFill>
              </a:rPr>
              <a:t>support team member to take notes</a:t>
            </a:r>
          </a:p>
          <a:p>
            <a:pPr>
              <a:lnSpc>
                <a:spcPct val="120000"/>
              </a:lnSpc>
            </a:pPr>
            <a:r>
              <a:rPr lang="en-US" sz="2000" dirty="0"/>
              <a:t>One member per group will be asked to </a:t>
            </a:r>
            <a:r>
              <a:rPr lang="en-US" sz="2000" b="1" dirty="0">
                <a:solidFill>
                  <a:srgbClr val="23BAED"/>
                </a:solidFill>
              </a:rPr>
              <a:t>feedback in plenary </a:t>
            </a:r>
            <a:r>
              <a:rPr lang="en-US" sz="2000" dirty="0"/>
              <a:t>on the main points &amp; reflections that came out</a:t>
            </a:r>
          </a:p>
        </p:txBody>
      </p:sp>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p:txBody>
          <a:bodyPr/>
          <a:lstStyle/>
          <a:p>
            <a:fld id="{971CEC84-1649-40CE-BFF6-7286506FEA08}" type="slidenum">
              <a:rPr lang="en-GB" smtClean="0"/>
              <a:pPr/>
              <a:t>72</a:t>
            </a:fld>
            <a:endParaRPr lang="en-GB"/>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9501" y="1840705"/>
            <a:ext cx="4762500" cy="3176587"/>
          </a:xfrm>
          <a:prstGeom prst="rect">
            <a:avLst/>
          </a:prstGeom>
        </p:spPr>
      </p:pic>
      <p:pic>
        <p:nvPicPr>
          <p:cNvPr id="7" name="Graphic 6" descr="Online meeting">
            <a:extLst>
              <a:ext uri="{FF2B5EF4-FFF2-40B4-BE49-F238E27FC236}">
                <a16:creationId xmlns:a16="http://schemas.microsoft.com/office/drawing/2014/main" id="{BFE253A4-884C-D444-B1BF-1E33CACF9C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15205" y="125352"/>
            <a:ext cx="914400" cy="914400"/>
          </a:xfrm>
          <a:prstGeom prst="rect">
            <a:avLst/>
          </a:prstGeom>
        </p:spPr>
      </p:pic>
      <p:sp>
        <p:nvSpPr>
          <p:cNvPr id="5" name="Speech Bubble: Rectangle 4">
            <a:extLst>
              <a:ext uri="{FF2B5EF4-FFF2-40B4-BE49-F238E27FC236}">
                <a16:creationId xmlns:a16="http://schemas.microsoft.com/office/drawing/2014/main" id="{1753E8E5-A9ED-4B91-88B4-02A0527BF1EC}"/>
              </a:ext>
            </a:extLst>
          </p:cNvPr>
          <p:cNvSpPr/>
          <p:nvPr/>
        </p:nvSpPr>
        <p:spPr>
          <a:xfrm>
            <a:off x="7429500" y="1105785"/>
            <a:ext cx="4762500" cy="3524272"/>
          </a:xfrm>
          <a:prstGeom prst="wedgeRectCallout">
            <a:avLst>
              <a:gd name="adj1" fmla="val -45452"/>
              <a:gd name="adj2" fmla="val 8138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Presenter to read the points on the slide, explaining how the breakout rooms will work, for the virtual session.</a:t>
            </a:r>
          </a:p>
          <a:p>
            <a:pPr algn="ctr"/>
            <a:r>
              <a:rPr lang="en-US" dirty="0"/>
              <a:t>Note: pre-assigning breakout rooms helps however, there can be a risk that some participants may not attend and need to be re-assigned during the course. For more practical tips on how to run breakout rooms, check out Zoom's dedicated webpage: https://</a:t>
            </a:r>
            <a:r>
              <a:rPr lang="en-US" dirty="0" err="1"/>
              <a:t>support.zoom.us</a:t>
            </a:r>
            <a:r>
              <a:rPr lang="en-US" dirty="0"/>
              <a:t>/</a:t>
            </a:r>
            <a:r>
              <a:rPr lang="en-US" dirty="0" err="1"/>
              <a:t>hc</a:t>
            </a:r>
            <a:r>
              <a:rPr lang="en-US" dirty="0"/>
              <a:t>/</a:t>
            </a:r>
            <a:r>
              <a:rPr lang="en-US" dirty="0" err="1"/>
              <a:t>en</a:t>
            </a:r>
            <a:r>
              <a:rPr lang="en-US" dirty="0"/>
              <a:t>-us/articles/206476093-Enabling-breakout-rooms</a:t>
            </a:r>
          </a:p>
        </p:txBody>
      </p:sp>
    </p:spTree>
    <p:extLst>
      <p:ext uri="{BB962C8B-B14F-4D97-AF65-F5344CB8AC3E}">
        <p14:creationId xmlns:p14="http://schemas.microsoft.com/office/powerpoint/2010/main" val="194845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at tables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248022" y="1428293"/>
            <a:ext cx="7115305" cy="4502606"/>
          </a:xfrm>
        </p:spPr>
        <p:txBody>
          <a:bodyPr>
            <a:normAutofit fontScale="40000" lnSpcReduction="20000"/>
          </a:bodyPr>
          <a:lstStyle/>
          <a:p>
            <a:pPr>
              <a:lnSpc>
                <a:spcPct val="120000"/>
              </a:lnSpc>
            </a:pPr>
            <a:r>
              <a:rPr lang="en-US" sz="4900"/>
              <a:t>In your groups of 3-4 at your tables</a:t>
            </a:r>
            <a:endParaRPr lang="en-US" sz="4900">
              <a:highlight>
                <a:srgbClr val="FFFF00"/>
              </a:highlight>
            </a:endParaRPr>
          </a:p>
          <a:p>
            <a:pPr>
              <a:lnSpc>
                <a:spcPct val="120000"/>
              </a:lnSpc>
            </a:pPr>
            <a:r>
              <a:rPr lang="en-US" sz="4900"/>
              <a:t>You will work through a cut-down table of </a:t>
            </a:r>
            <a:r>
              <a:rPr lang="en-US" sz="4900" b="1">
                <a:solidFill>
                  <a:srgbClr val="23BAED"/>
                </a:solidFill>
              </a:rPr>
              <a:t>impacts &amp; dependencies and decide whether </a:t>
            </a:r>
            <a:r>
              <a:rPr lang="en-US" sz="4900" b="1" err="1">
                <a:solidFill>
                  <a:srgbClr val="23BAED"/>
                </a:solidFill>
              </a:rPr>
              <a:t>Cementos</a:t>
            </a:r>
            <a:r>
              <a:rPr lang="en-US" sz="4900" b="1">
                <a:solidFill>
                  <a:srgbClr val="23BAED"/>
                </a:solidFill>
              </a:rPr>
              <a:t> Argos has high, medium or low impacts and/or dependencies for its operations in Colombia</a:t>
            </a:r>
            <a:endParaRPr lang="en-US" sz="4900"/>
          </a:p>
          <a:p>
            <a:pPr>
              <a:lnSpc>
                <a:spcPct val="120000"/>
              </a:lnSpc>
            </a:pPr>
            <a:r>
              <a:rPr lang="en-US" sz="4900"/>
              <a:t>You will have </a:t>
            </a:r>
            <a:r>
              <a:rPr lang="en-US" sz="4900" b="1">
                <a:solidFill>
                  <a:srgbClr val="23BAED"/>
                </a:solidFill>
              </a:rPr>
              <a:t>10 minutes </a:t>
            </a:r>
            <a:r>
              <a:rPr lang="en-US" sz="4900"/>
              <a:t>to discuss in your group</a:t>
            </a:r>
          </a:p>
          <a:p>
            <a:pPr>
              <a:lnSpc>
                <a:spcPct val="120000"/>
              </a:lnSpc>
            </a:pPr>
            <a:r>
              <a:rPr lang="en-US" sz="4900"/>
              <a:t>You will be notified when you have </a:t>
            </a:r>
            <a:r>
              <a:rPr lang="en-US" sz="4900" b="1">
                <a:solidFill>
                  <a:srgbClr val="23BAED"/>
                </a:solidFill>
              </a:rPr>
              <a:t>5’ </a:t>
            </a:r>
            <a:r>
              <a:rPr lang="en-US" sz="4900"/>
              <a:t>of the time left</a:t>
            </a:r>
          </a:p>
          <a:p>
            <a:pPr>
              <a:lnSpc>
                <a:spcPct val="120000"/>
              </a:lnSpc>
            </a:pPr>
            <a:r>
              <a:rPr lang="en-US" sz="4900"/>
              <a:t>Each group will have one of the </a:t>
            </a:r>
            <a:r>
              <a:rPr lang="en-US" sz="4900" b="1">
                <a:solidFill>
                  <a:srgbClr val="23BAED"/>
                </a:solidFill>
              </a:rPr>
              <a:t>support team member to take notes</a:t>
            </a:r>
          </a:p>
          <a:p>
            <a:pPr>
              <a:lnSpc>
                <a:spcPct val="120000"/>
              </a:lnSpc>
            </a:pPr>
            <a:r>
              <a:rPr lang="en-US" sz="4900"/>
              <a:t>One member per group will be asked to </a:t>
            </a:r>
            <a:r>
              <a:rPr lang="en-US" sz="4900" b="1">
                <a:solidFill>
                  <a:srgbClr val="23BAED"/>
                </a:solidFill>
              </a:rPr>
              <a:t>feedback in plenary </a:t>
            </a:r>
            <a:r>
              <a:rPr lang="en-US" sz="4900"/>
              <a:t>on the main points &amp; reflections that came out</a:t>
            </a:r>
          </a:p>
        </p:txBody>
      </p:sp>
      <p:sp>
        <p:nvSpPr>
          <p:cNvPr id="6" name="Slide Number Placeholder 5">
            <a:extLst>
              <a:ext uri="{FF2B5EF4-FFF2-40B4-BE49-F238E27FC236}">
                <a16:creationId xmlns:a16="http://schemas.microsoft.com/office/drawing/2014/main" id="{2B150F47-1820-2648-A48D-DDC80BC9DAB0}"/>
              </a:ext>
            </a:extLst>
          </p:cNvPr>
          <p:cNvSpPr>
            <a:spLocks noGrp="1"/>
          </p:cNvSpPr>
          <p:nvPr>
            <p:ph type="sldNum" sz="quarter" idx="12"/>
          </p:nvPr>
        </p:nvSpPr>
        <p:spPr/>
        <p:txBody>
          <a:bodyPr/>
          <a:lstStyle/>
          <a:p>
            <a:fld id="{971CEC84-1649-40CE-BFF6-7286506FEA08}" type="slidenum">
              <a:rPr lang="en-GB" smtClean="0"/>
              <a:pPr/>
              <a:t>73</a:t>
            </a:fld>
            <a:endParaRPr lang="en-GB"/>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9501" y="1840705"/>
            <a:ext cx="4762500" cy="3176587"/>
          </a:xfrm>
          <a:prstGeom prst="rect">
            <a:avLst/>
          </a:prstGeom>
        </p:spPr>
      </p:pic>
      <p:pic>
        <p:nvPicPr>
          <p:cNvPr id="7" name="Graphic 6" descr="Employee badge">
            <a:extLst>
              <a:ext uri="{FF2B5EF4-FFF2-40B4-BE49-F238E27FC236}">
                <a16:creationId xmlns:a16="http://schemas.microsoft.com/office/drawing/2014/main" id="{F1F3F493-7FF5-1343-AF42-07AD4980F59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97918" y="89102"/>
            <a:ext cx="914400" cy="914400"/>
          </a:xfrm>
          <a:prstGeom prst="rect">
            <a:avLst/>
          </a:prstGeom>
        </p:spPr>
      </p:pic>
    </p:spTree>
    <p:extLst>
      <p:ext uri="{BB962C8B-B14F-4D97-AF65-F5344CB8AC3E}">
        <p14:creationId xmlns:p14="http://schemas.microsoft.com/office/powerpoint/2010/main" val="1581697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xfrm>
            <a:off x="314195" y="125352"/>
            <a:ext cx="8169405" cy="878150"/>
          </a:xfrm>
        </p:spPr>
        <p:txBody>
          <a:bodyPr>
            <a:normAutofit fontScale="90000"/>
          </a:bodyPr>
          <a:lstStyle/>
          <a:p>
            <a:r>
              <a:rPr lang="en-GB" dirty="0">
                <a:solidFill>
                  <a:srgbClr val="595959"/>
                </a:solidFill>
              </a:rPr>
              <a:t>Case study example – Cementos Argos, Colombia</a:t>
            </a:r>
            <a:endParaRPr lang="en-US" dirty="0">
              <a:solidFill>
                <a:srgbClr val="595959"/>
              </a:solidFill>
            </a:endParaRPr>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74</a:t>
            </a:fld>
            <a:endParaRPr lang="en-GB"/>
          </a:p>
        </p:txBody>
      </p:sp>
      <p:graphicFrame>
        <p:nvGraphicFramePr>
          <p:cNvPr id="5" name="Table 5">
            <a:extLst>
              <a:ext uri="{FF2B5EF4-FFF2-40B4-BE49-F238E27FC236}">
                <a16:creationId xmlns:a16="http://schemas.microsoft.com/office/drawing/2014/main" id="{FC472E14-4EF7-4D67-9E0B-B5C867D3B3ED}"/>
              </a:ext>
            </a:extLst>
          </p:cNvPr>
          <p:cNvGraphicFramePr>
            <a:graphicFrameLocks noGrp="1"/>
          </p:cNvGraphicFramePr>
          <p:nvPr/>
        </p:nvGraphicFramePr>
        <p:xfrm>
          <a:off x="4996613" y="1419647"/>
          <a:ext cx="6926475" cy="3340652"/>
        </p:xfrm>
        <a:graphic>
          <a:graphicData uri="http://schemas.openxmlformats.org/drawingml/2006/table">
            <a:tbl>
              <a:tblPr firstRow="1" bandRow="1">
                <a:tableStyleId>{5C22544A-7EE6-4342-B048-85BDC9FD1C3A}</a:tableStyleId>
              </a:tblPr>
              <a:tblGrid>
                <a:gridCol w="2308825">
                  <a:extLst>
                    <a:ext uri="{9D8B030D-6E8A-4147-A177-3AD203B41FA5}">
                      <a16:colId xmlns:a16="http://schemas.microsoft.com/office/drawing/2014/main" val="2039228777"/>
                    </a:ext>
                  </a:extLst>
                </a:gridCol>
                <a:gridCol w="2308825">
                  <a:extLst>
                    <a:ext uri="{9D8B030D-6E8A-4147-A177-3AD203B41FA5}">
                      <a16:colId xmlns:a16="http://schemas.microsoft.com/office/drawing/2014/main" val="979064148"/>
                    </a:ext>
                  </a:extLst>
                </a:gridCol>
                <a:gridCol w="2308825">
                  <a:extLst>
                    <a:ext uri="{9D8B030D-6E8A-4147-A177-3AD203B41FA5}">
                      <a16:colId xmlns:a16="http://schemas.microsoft.com/office/drawing/2014/main" val="1110811223"/>
                    </a:ext>
                  </a:extLst>
                </a:gridCol>
              </a:tblGrid>
              <a:tr h="342631">
                <a:tc gridSpan="3">
                  <a:txBody>
                    <a:bodyPr/>
                    <a:lstStyle/>
                    <a:p>
                      <a:r>
                        <a:rPr lang="en-GB" sz="1500" err="1">
                          <a:solidFill>
                            <a:srgbClr val="FFFFFF"/>
                          </a:solidFill>
                        </a:rPr>
                        <a:t>Cementos</a:t>
                      </a:r>
                      <a:r>
                        <a:rPr lang="en-GB" sz="1500">
                          <a:solidFill>
                            <a:srgbClr val="FFFFFF"/>
                          </a:solidFill>
                        </a:rPr>
                        <a:t> Argos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extLst>
                  <a:ext uri="{0D108BD9-81ED-4DB2-BD59-A6C34878D82A}">
                    <a16:rowId xmlns:a16="http://schemas.microsoft.com/office/drawing/2014/main" val="3961567480"/>
                  </a:ext>
                </a:extLst>
              </a:tr>
              <a:tr h="599604">
                <a:tc>
                  <a:txBody>
                    <a:bodyPr/>
                    <a:lstStyle/>
                    <a:p>
                      <a:r>
                        <a:rPr lang="en-GB" sz="15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42631">
                <a:tc gridSpan="3">
                  <a:txBody>
                    <a:bodyPr/>
                    <a:lstStyle/>
                    <a:p>
                      <a:r>
                        <a:rPr lang="en-GB" sz="1500" b="1">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42631">
                <a:tc>
                  <a:txBody>
                    <a:bodyPr/>
                    <a:lstStyle/>
                    <a:p>
                      <a:r>
                        <a:rPr lang="en-GB" sz="1500">
                          <a:solidFill>
                            <a:srgbClr val="595959"/>
                          </a:solidFill>
                        </a:rPr>
                        <a:t>Energy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342631">
                <a:tc>
                  <a:txBody>
                    <a:bodyPr/>
                    <a:lstStyle/>
                    <a:p>
                      <a:r>
                        <a:rPr lang="en-GB" sz="1500">
                          <a:solidFill>
                            <a:srgbClr val="595959"/>
                          </a:solidFill>
                        </a:rPr>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342631">
                <a:tc gridSpan="3">
                  <a:txBody>
                    <a:bodyPr/>
                    <a:lstStyle/>
                    <a:p>
                      <a:r>
                        <a:rPr lang="en-GB" sz="1500" b="1">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42631">
                <a:tc>
                  <a:txBody>
                    <a:bodyPr/>
                    <a:lstStyle/>
                    <a:p>
                      <a:r>
                        <a:rPr lang="en-GB" sz="1500">
                          <a:solidFill>
                            <a:srgbClr val="595959"/>
                          </a:solidFill>
                        </a:rPr>
                        <a:t>Climate regulation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342631">
                <a:tc>
                  <a:txBody>
                    <a:bodyPr/>
                    <a:lstStyle/>
                    <a:p>
                      <a:r>
                        <a:rPr lang="en-GB" sz="1500">
                          <a:solidFill>
                            <a:srgbClr val="595959"/>
                          </a:solidFill>
                        </a:rPr>
                        <a:t>Air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342631">
                <a:tc>
                  <a:txBody>
                    <a:bodyPr/>
                    <a:lstStyle/>
                    <a:p>
                      <a:r>
                        <a:rPr lang="en-GB" sz="1500">
                          <a:solidFill>
                            <a:srgbClr val="595959"/>
                          </a:solidFill>
                        </a:rPr>
                        <a:t>Soli erosion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dirty="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bl>
          </a:graphicData>
        </a:graphic>
      </p:graphicFrame>
      <p:sp>
        <p:nvSpPr>
          <p:cNvPr id="3" name="TextBox 2">
            <a:extLst>
              <a:ext uri="{FF2B5EF4-FFF2-40B4-BE49-F238E27FC236}">
                <a16:creationId xmlns:a16="http://schemas.microsoft.com/office/drawing/2014/main" id="{EDA92873-49B5-C14E-9632-6E5E438089BE}"/>
              </a:ext>
            </a:extLst>
          </p:cNvPr>
          <p:cNvSpPr txBox="1"/>
          <p:nvPr/>
        </p:nvSpPr>
        <p:spPr>
          <a:xfrm>
            <a:off x="314195" y="1419647"/>
            <a:ext cx="4424063" cy="2923877"/>
          </a:xfrm>
          <a:prstGeom prst="rect">
            <a:avLst/>
          </a:prstGeom>
          <a:noFill/>
        </p:spPr>
        <p:txBody>
          <a:bodyPr wrap="square" rtlCol="0" anchor="t">
            <a:spAutoFit/>
          </a:bodyPr>
          <a:lstStyle/>
          <a:p>
            <a:r>
              <a:rPr lang="en-US" sz="2300" b="1">
                <a:solidFill>
                  <a:srgbClr val="23BAED"/>
                </a:solidFill>
              </a:rPr>
              <a:t>Natural Capital Impact:</a:t>
            </a:r>
          </a:p>
          <a:p>
            <a:r>
              <a:rPr lang="en-US" sz="2300">
                <a:solidFill>
                  <a:srgbClr val="595959"/>
                </a:solidFill>
              </a:rPr>
              <a:t>The negative or positive effect of business activity on natural capital (e.g. water extraction)</a:t>
            </a:r>
            <a:endParaRPr lang="en-US" sz="2300">
              <a:solidFill>
                <a:srgbClr val="595959"/>
              </a:solidFill>
              <a:cs typeface="Arial"/>
            </a:endParaRPr>
          </a:p>
          <a:p>
            <a:endParaRPr lang="en-US" sz="2300"/>
          </a:p>
          <a:p>
            <a:r>
              <a:rPr lang="en-US" sz="2300" b="1">
                <a:solidFill>
                  <a:srgbClr val="23BAED"/>
                </a:solidFill>
              </a:rPr>
              <a:t>Natural Capital Dependency:</a:t>
            </a:r>
            <a:endParaRPr lang="en-US" sz="2300" b="1">
              <a:solidFill>
                <a:srgbClr val="23BAED"/>
              </a:solidFill>
              <a:cs typeface="Arial"/>
            </a:endParaRPr>
          </a:p>
          <a:p>
            <a:r>
              <a:rPr lang="en-US" sz="2300">
                <a:solidFill>
                  <a:srgbClr val="595959"/>
                </a:solidFill>
              </a:rPr>
              <a:t>Business reliance on or use of natural capital (e.g. pollination)</a:t>
            </a:r>
            <a:endParaRPr lang="en-US" sz="2300">
              <a:solidFill>
                <a:srgbClr val="595959"/>
              </a:solidFill>
              <a:cs typeface="Arial"/>
            </a:endParaRPr>
          </a:p>
        </p:txBody>
      </p:sp>
      <p:sp>
        <p:nvSpPr>
          <p:cNvPr id="9" name="Speech Bubble: Rectangle 21">
            <a:extLst>
              <a:ext uri="{FF2B5EF4-FFF2-40B4-BE49-F238E27FC236}">
                <a16:creationId xmlns:a16="http://schemas.microsoft.com/office/drawing/2014/main" id="{EEE3DEF4-DC42-E344-A324-60CEB2A29DDF}"/>
              </a:ext>
            </a:extLst>
          </p:cNvPr>
          <p:cNvSpPr/>
          <p:nvPr/>
        </p:nvSpPr>
        <p:spPr>
          <a:xfrm>
            <a:off x="4996612" y="4759669"/>
            <a:ext cx="5822015" cy="1972979"/>
          </a:xfrm>
          <a:prstGeom prst="wedgeRectCallout">
            <a:avLst>
              <a:gd name="adj1" fmla="val -72712"/>
              <a:gd name="adj2" fmla="val -3341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Depending on the knowledge of the audience (and time constraints), you can cut down the table to focus only on impacts/dependencies or only on certain ecosystem services.</a:t>
            </a:r>
          </a:p>
          <a:p>
            <a:pPr marL="285750" indent="-285750">
              <a:buFont typeface="Arial" panose="020B0604020202020204" pitchFamily="34" charset="0"/>
              <a:buChar char="•"/>
            </a:pPr>
            <a:r>
              <a:rPr lang="en-GB" dirty="0"/>
              <a:t>This set of ecosystems services is a cut down list from those in the previous slides.</a:t>
            </a:r>
            <a:endParaRPr lang="en-US" dirty="0"/>
          </a:p>
        </p:txBody>
      </p:sp>
      <p:pic>
        <p:nvPicPr>
          <p:cNvPr id="10" name="Graphic 9" descr="Treasure Map">
            <a:extLst>
              <a:ext uri="{FF2B5EF4-FFF2-40B4-BE49-F238E27FC236}">
                <a16:creationId xmlns:a16="http://schemas.microsoft.com/office/drawing/2014/main" id="{8646F5FA-A9E2-C540-91B4-743D5D96108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63403" y="89102"/>
            <a:ext cx="914400" cy="914400"/>
          </a:xfrm>
          <a:prstGeom prst="rect">
            <a:avLst/>
          </a:prstGeom>
        </p:spPr>
      </p:pic>
      <p:pic>
        <p:nvPicPr>
          <p:cNvPr id="11" name="Graphic 10" descr="Target Audience">
            <a:extLst>
              <a:ext uri="{FF2B5EF4-FFF2-40B4-BE49-F238E27FC236}">
                <a16:creationId xmlns:a16="http://schemas.microsoft.com/office/drawing/2014/main" id="{0246B6A2-B747-7E43-B992-8B30C358F23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44100" y="125352"/>
            <a:ext cx="914400" cy="914400"/>
          </a:xfrm>
          <a:prstGeom prst="rect">
            <a:avLst/>
          </a:prstGeom>
        </p:spPr>
      </p:pic>
    </p:spTree>
    <p:extLst>
      <p:ext uri="{BB962C8B-B14F-4D97-AF65-F5344CB8AC3E}">
        <p14:creationId xmlns:p14="http://schemas.microsoft.com/office/powerpoint/2010/main" val="18553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xfrm>
            <a:off x="314196" y="125352"/>
            <a:ext cx="9049938" cy="878150"/>
          </a:xfrm>
          <a:noFill/>
        </p:spPr>
        <p:txBody>
          <a:bodyPr>
            <a:normAutofit fontScale="90000"/>
          </a:bodyPr>
          <a:lstStyle/>
          <a:p>
            <a:r>
              <a:rPr lang="en-GB" dirty="0">
                <a:solidFill>
                  <a:srgbClr val="595959"/>
                </a:solidFill>
              </a:rPr>
              <a:t>Case study example – Cementos Argos, Colombia</a:t>
            </a:r>
            <a:endParaRPr lang="en-US" dirty="0">
              <a:solidFill>
                <a:srgbClr val="595959"/>
              </a:solidFill>
            </a:endParaRPr>
          </a:p>
        </p:txBody>
      </p:sp>
      <p:sp>
        <p:nvSpPr>
          <p:cNvPr id="3" name="Slide Number Placeholder 2">
            <a:extLst>
              <a:ext uri="{FF2B5EF4-FFF2-40B4-BE49-F238E27FC236}">
                <a16:creationId xmlns:a16="http://schemas.microsoft.com/office/drawing/2014/main" id="{670F9BFF-3ACA-C742-B34B-3A2FF685343F}"/>
              </a:ext>
            </a:extLst>
          </p:cNvPr>
          <p:cNvSpPr>
            <a:spLocks noGrp="1"/>
          </p:cNvSpPr>
          <p:nvPr>
            <p:ph type="sldNum" sz="quarter" idx="12"/>
          </p:nvPr>
        </p:nvSpPr>
        <p:spPr/>
        <p:txBody>
          <a:bodyPr/>
          <a:lstStyle/>
          <a:p>
            <a:fld id="{971CEC84-1649-40CE-BFF6-7286506FEA08}" type="slidenum">
              <a:rPr lang="en-GB" smtClean="0"/>
              <a:pPr/>
              <a:t>75</a:t>
            </a:fld>
            <a:endParaRPr lang="en-GB"/>
          </a:p>
        </p:txBody>
      </p:sp>
      <p:graphicFrame>
        <p:nvGraphicFramePr>
          <p:cNvPr id="6" name="Table 5">
            <a:extLst>
              <a:ext uri="{FF2B5EF4-FFF2-40B4-BE49-F238E27FC236}">
                <a16:creationId xmlns:a16="http://schemas.microsoft.com/office/drawing/2014/main" id="{C85635FB-D157-8D43-8586-FC28C4635CD9}"/>
              </a:ext>
            </a:extLst>
          </p:cNvPr>
          <p:cNvGraphicFramePr>
            <a:graphicFrameLocks noGrp="1"/>
          </p:cNvGraphicFramePr>
          <p:nvPr/>
        </p:nvGraphicFramePr>
        <p:xfrm>
          <a:off x="1333134" y="1370737"/>
          <a:ext cx="9460245" cy="3464571"/>
        </p:xfrm>
        <a:graphic>
          <a:graphicData uri="http://schemas.openxmlformats.org/drawingml/2006/table">
            <a:tbl>
              <a:tblPr firstRow="1" bandRow="1">
                <a:tableStyleId>{5C22544A-7EE6-4342-B048-85BDC9FD1C3A}</a:tableStyleId>
              </a:tblPr>
              <a:tblGrid>
                <a:gridCol w="3153415">
                  <a:extLst>
                    <a:ext uri="{9D8B030D-6E8A-4147-A177-3AD203B41FA5}">
                      <a16:colId xmlns:a16="http://schemas.microsoft.com/office/drawing/2014/main" val="2039228777"/>
                    </a:ext>
                  </a:extLst>
                </a:gridCol>
                <a:gridCol w="3153415">
                  <a:extLst>
                    <a:ext uri="{9D8B030D-6E8A-4147-A177-3AD203B41FA5}">
                      <a16:colId xmlns:a16="http://schemas.microsoft.com/office/drawing/2014/main" val="979064148"/>
                    </a:ext>
                  </a:extLst>
                </a:gridCol>
                <a:gridCol w="3153415">
                  <a:extLst>
                    <a:ext uri="{9D8B030D-6E8A-4147-A177-3AD203B41FA5}">
                      <a16:colId xmlns:a16="http://schemas.microsoft.com/office/drawing/2014/main" val="1110811223"/>
                    </a:ext>
                  </a:extLst>
                </a:gridCol>
              </a:tblGrid>
              <a:tr h="314963">
                <a:tc gridSpan="3">
                  <a:txBody>
                    <a:bodyPr/>
                    <a:lstStyle/>
                    <a:p>
                      <a:r>
                        <a:rPr lang="en-GB" sz="1500">
                          <a:solidFill>
                            <a:schemeClr val="bg1"/>
                          </a:solidFill>
                        </a:rPr>
                        <a:t>Cementos Argos key impacts and dependencies - Colombia</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extLst>
                  <a:ext uri="{0D108BD9-81ED-4DB2-BD59-A6C34878D82A}">
                    <a16:rowId xmlns:a16="http://schemas.microsoft.com/office/drawing/2014/main" val="3961567480"/>
                  </a:ext>
                </a:extLst>
              </a:tr>
              <a:tr h="370841">
                <a:tc>
                  <a:txBody>
                    <a:bodyPr/>
                    <a:lstStyle/>
                    <a:p>
                      <a:r>
                        <a:rPr lang="en-GB" sz="15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rgbClr val="595959"/>
                          </a:solidFill>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rgbClr val="595959"/>
                          </a:solidFill>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70841">
                <a:tc gridSpan="3">
                  <a:txBody>
                    <a:bodyPr/>
                    <a:lstStyle/>
                    <a:p>
                      <a:r>
                        <a:rPr lang="en-GB" sz="1500" b="1">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70841">
                <a:tc>
                  <a:txBody>
                    <a:bodyPr/>
                    <a:lstStyle/>
                    <a:p>
                      <a:r>
                        <a:rPr lang="en-GB" sz="1500">
                          <a:solidFill>
                            <a:srgbClr val="595959"/>
                          </a:solidFill>
                        </a:rPr>
                        <a:t>Energy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370841">
                <a:tc>
                  <a:txBody>
                    <a:bodyPr/>
                    <a:lstStyle/>
                    <a:p>
                      <a:r>
                        <a:rPr lang="en-GB" sz="1500">
                          <a:solidFill>
                            <a:srgbClr val="595959"/>
                          </a:solidFill>
                        </a:rPr>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370841">
                <a:tc gridSpan="3">
                  <a:txBody>
                    <a:bodyPr/>
                    <a:lstStyle/>
                    <a:p>
                      <a:r>
                        <a:rPr lang="en-GB" sz="1500" b="1">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538483">
                <a:tc>
                  <a:txBody>
                    <a:bodyPr/>
                    <a:lstStyle/>
                    <a:p>
                      <a:r>
                        <a:rPr lang="en-GB" sz="1500">
                          <a:solidFill>
                            <a:srgbClr val="595959"/>
                          </a:solidFill>
                        </a:rPr>
                        <a:t>Climate regulation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0">
                          <a:solidFill>
                            <a:srgbClr val="595959"/>
                          </a:solidFill>
                        </a:rPr>
                        <a:t>Med/High </a:t>
                      </a:r>
                      <a:r>
                        <a:rPr lang="en-GB" sz="1500" b="1">
                          <a:solidFill>
                            <a:srgbClr val="595959"/>
                          </a:solidFill>
                        </a:rPr>
                        <a:t>(</a:t>
                      </a:r>
                      <a:r>
                        <a:rPr lang="en-GB" sz="1500" b="0">
                          <a:solidFill>
                            <a:srgbClr val="595959"/>
                          </a:solidFill>
                        </a:rPr>
                        <a:t>depending on specific location)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370841">
                <a:tc>
                  <a:txBody>
                    <a:bodyPr/>
                    <a:lstStyle/>
                    <a:p>
                      <a:r>
                        <a:rPr lang="en-GB" sz="1500">
                          <a:solidFill>
                            <a:srgbClr val="595959"/>
                          </a:solidFill>
                        </a:rPr>
                        <a:t>Air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Low</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370841">
                <a:tc>
                  <a:txBody>
                    <a:bodyPr/>
                    <a:lstStyle/>
                    <a:p>
                      <a:r>
                        <a:rPr lang="en-GB" sz="1500">
                          <a:solidFill>
                            <a:srgbClr val="595959"/>
                          </a:solidFill>
                        </a:rPr>
                        <a:t>Soil erosion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bl>
          </a:graphicData>
        </a:graphic>
      </p:graphicFrame>
      <p:sp>
        <p:nvSpPr>
          <p:cNvPr id="8" name="Speech Bubble: Rectangle 21">
            <a:extLst>
              <a:ext uri="{FF2B5EF4-FFF2-40B4-BE49-F238E27FC236}">
                <a16:creationId xmlns:a16="http://schemas.microsoft.com/office/drawing/2014/main" id="{490780B5-4BBE-A34C-B5C6-52CC74317111}"/>
              </a:ext>
            </a:extLst>
          </p:cNvPr>
          <p:cNvSpPr/>
          <p:nvPr/>
        </p:nvSpPr>
        <p:spPr>
          <a:xfrm>
            <a:off x="2467810" y="4971622"/>
            <a:ext cx="2743199" cy="1727787"/>
          </a:xfrm>
          <a:prstGeom prst="wedgeRectCallout">
            <a:avLst>
              <a:gd name="adj1" fmla="val 3280"/>
              <a:gd name="adj2" fmla="val -74525"/>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 must include a complete table for the results – make sure to update this based on your case study</a:t>
            </a:r>
          </a:p>
        </p:txBody>
      </p:sp>
      <p:pic>
        <p:nvPicPr>
          <p:cNvPr id="9" name="Graphic 8" descr="Treasure Map">
            <a:extLst>
              <a:ext uri="{FF2B5EF4-FFF2-40B4-BE49-F238E27FC236}">
                <a16:creationId xmlns:a16="http://schemas.microsoft.com/office/drawing/2014/main" id="{7845DAC7-2312-4A40-8B0B-7143E6F31C5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63403" y="89102"/>
            <a:ext cx="914400" cy="914400"/>
          </a:xfrm>
          <a:prstGeom prst="rect">
            <a:avLst/>
          </a:prstGeom>
        </p:spPr>
      </p:pic>
      <p:pic>
        <p:nvPicPr>
          <p:cNvPr id="10" name="Graphic 9" descr="Target Audience">
            <a:extLst>
              <a:ext uri="{FF2B5EF4-FFF2-40B4-BE49-F238E27FC236}">
                <a16:creationId xmlns:a16="http://schemas.microsoft.com/office/drawing/2014/main" id="{AC7A358A-9352-344B-AA60-CC18A0B847F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44100" y="125352"/>
            <a:ext cx="914400" cy="914400"/>
          </a:xfrm>
          <a:prstGeom prst="rect">
            <a:avLst/>
          </a:prstGeom>
        </p:spPr>
      </p:pic>
      <p:pic>
        <p:nvPicPr>
          <p:cNvPr id="11" name="Graphic 10" descr="Mathematics">
            <a:extLst>
              <a:ext uri="{FF2B5EF4-FFF2-40B4-BE49-F238E27FC236}">
                <a16:creationId xmlns:a16="http://schemas.microsoft.com/office/drawing/2014/main" id="{7A44726D-7EE7-914D-8FBE-8B447BDF3E1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59386" y="125352"/>
            <a:ext cx="914400" cy="914400"/>
          </a:xfrm>
          <a:prstGeom prst="rect">
            <a:avLst/>
          </a:prstGeom>
        </p:spPr>
      </p:pic>
      <p:sp>
        <p:nvSpPr>
          <p:cNvPr id="12" name="Speech Bubble: Rectangle 21">
            <a:extLst>
              <a:ext uri="{FF2B5EF4-FFF2-40B4-BE49-F238E27FC236}">
                <a16:creationId xmlns:a16="http://schemas.microsoft.com/office/drawing/2014/main" id="{D75FC4D6-CC20-9244-B817-B961C13153EC}"/>
              </a:ext>
            </a:extLst>
          </p:cNvPr>
          <p:cNvSpPr/>
          <p:nvPr/>
        </p:nvSpPr>
        <p:spPr>
          <a:xfrm>
            <a:off x="6980993" y="4971622"/>
            <a:ext cx="3065375" cy="1794579"/>
          </a:xfrm>
          <a:prstGeom prst="wedgeRectCallout">
            <a:avLst>
              <a:gd name="adj1" fmla="val -57382"/>
              <a:gd name="adj2" fmla="val -6813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Presenter must have a reasonable background in carrying out NCA to be able to provide justifications for the scoring</a:t>
            </a:r>
          </a:p>
        </p:txBody>
      </p:sp>
    </p:spTree>
    <p:extLst>
      <p:ext uri="{BB962C8B-B14F-4D97-AF65-F5344CB8AC3E}">
        <p14:creationId xmlns:p14="http://schemas.microsoft.com/office/powerpoint/2010/main" val="37675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err="1">
                <a:solidFill>
                  <a:srgbClr val="595959"/>
                </a:solidFill>
              </a:rPr>
              <a:t>Cementos</a:t>
            </a:r>
            <a:r>
              <a:rPr lang="en-GB">
                <a:solidFill>
                  <a:srgbClr val="595959"/>
                </a:solidFill>
              </a:rPr>
              <a:t> Argos’ Value Added Statement</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5643844" cy="4351339"/>
          </a:xfrm>
        </p:spPr>
        <p:txBody>
          <a:bodyPr>
            <a:normAutofit lnSpcReduction="10000"/>
          </a:bodyPr>
          <a:lstStyle/>
          <a:p>
            <a:pPr>
              <a:lnSpc>
                <a:spcPct val="100000"/>
              </a:lnSpc>
            </a:pPr>
            <a:r>
              <a:rPr lang="en-US" dirty="0">
                <a:solidFill>
                  <a:srgbClr val="595959"/>
                </a:solidFill>
              </a:rPr>
              <a:t>Grupo Argos has applied their assessments </a:t>
            </a:r>
            <a:r>
              <a:rPr lang="en-US" b="1" dirty="0">
                <a:solidFill>
                  <a:srgbClr val="23BAED"/>
                </a:solidFill>
              </a:rPr>
              <a:t>since 2016</a:t>
            </a:r>
          </a:p>
          <a:p>
            <a:pPr>
              <a:lnSpc>
                <a:spcPct val="100000"/>
              </a:lnSpc>
            </a:pPr>
            <a:r>
              <a:rPr lang="en-GB" dirty="0"/>
              <a:t>They assess </a:t>
            </a:r>
            <a:r>
              <a:rPr lang="en-GB" b="1" dirty="0">
                <a:solidFill>
                  <a:srgbClr val="23BAED"/>
                </a:solidFill>
              </a:rPr>
              <a:t>11 externalities </a:t>
            </a:r>
            <a:r>
              <a:rPr lang="en-GB" dirty="0"/>
              <a:t>whose contributions increase or reduce the value generated to their stakeholders</a:t>
            </a:r>
          </a:p>
          <a:p>
            <a:pPr>
              <a:lnSpc>
                <a:spcPct val="100000"/>
              </a:lnSpc>
            </a:pPr>
            <a:r>
              <a:rPr lang="en-GB" dirty="0"/>
              <a:t>The analysis includes information from </a:t>
            </a:r>
            <a:r>
              <a:rPr lang="en-GB" b="1" dirty="0">
                <a:solidFill>
                  <a:srgbClr val="23BAED"/>
                </a:solidFill>
              </a:rPr>
              <a:t>all of their regions </a:t>
            </a:r>
            <a:r>
              <a:rPr lang="en-GB" dirty="0"/>
              <a:t>and across </a:t>
            </a:r>
            <a:r>
              <a:rPr lang="en-GB" b="1" dirty="0">
                <a:solidFill>
                  <a:srgbClr val="23BAED"/>
                </a:solidFill>
              </a:rPr>
              <a:t>all their business lines</a:t>
            </a:r>
          </a:p>
          <a:p>
            <a:pPr>
              <a:lnSpc>
                <a:spcPct val="100000"/>
              </a:lnSpc>
            </a:pPr>
            <a:r>
              <a:rPr lang="en-GB" dirty="0"/>
              <a:t>The result of the total sum of their externalities is the </a:t>
            </a:r>
            <a:r>
              <a:rPr lang="en-GB" b="1" dirty="0">
                <a:solidFill>
                  <a:srgbClr val="23BAED"/>
                </a:solidFill>
              </a:rPr>
              <a:t>net value </a:t>
            </a:r>
            <a:r>
              <a:rPr lang="en-GB" dirty="0"/>
              <a:t>generated to society</a:t>
            </a:r>
            <a:endParaRPr lang="en-US" dirty="0">
              <a:solidFill>
                <a:srgbClr val="C00000"/>
              </a:solidFill>
            </a:endParaRPr>
          </a:p>
        </p:txBody>
      </p:sp>
      <p:sp>
        <p:nvSpPr>
          <p:cNvPr id="4" name="Slide Number Placeholder 3">
            <a:extLst>
              <a:ext uri="{FF2B5EF4-FFF2-40B4-BE49-F238E27FC236}">
                <a16:creationId xmlns:a16="http://schemas.microsoft.com/office/drawing/2014/main" id="{639FC096-D6B2-C447-A453-356ACCA0C453}"/>
              </a:ext>
            </a:extLst>
          </p:cNvPr>
          <p:cNvSpPr>
            <a:spLocks noGrp="1"/>
          </p:cNvSpPr>
          <p:nvPr>
            <p:ph type="sldNum" sz="quarter" idx="12"/>
          </p:nvPr>
        </p:nvSpPr>
        <p:spPr/>
        <p:txBody>
          <a:bodyPr/>
          <a:lstStyle/>
          <a:p>
            <a:fld id="{971CEC84-1649-40CE-BFF6-7286506FEA08}" type="slidenum">
              <a:rPr lang="en-GB" smtClean="0"/>
              <a:pPr/>
              <a:t>76</a:t>
            </a:fld>
            <a:endParaRPr lang="en-GB"/>
          </a:p>
        </p:txBody>
      </p:sp>
      <p:sp>
        <p:nvSpPr>
          <p:cNvPr id="7" name="Teardrop 6">
            <a:extLst>
              <a:ext uri="{FF2B5EF4-FFF2-40B4-BE49-F238E27FC236}">
                <a16:creationId xmlns:a16="http://schemas.microsoft.com/office/drawing/2014/main" id="{902418B6-F5E2-47DC-8EE0-635C31EC1940}"/>
              </a:ext>
            </a:extLst>
          </p:cNvPr>
          <p:cNvSpPr/>
          <p:nvPr/>
        </p:nvSpPr>
        <p:spPr>
          <a:xfrm>
            <a:off x="10284443" y="4"/>
            <a:ext cx="1907559" cy="18488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E6809B23-9A73-485E-9E0F-F573B34E8C63}"/>
              </a:ext>
            </a:extLst>
          </p:cNvPr>
          <p:cNvSpPr txBox="1"/>
          <p:nvPr/>
        </p:nvSpPr>
        <p:spPr>
          <a:xfrm>
            <a:off x="10284443" y="320951"/>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Find further information about their VAS </a:t>
            </a:r>
            <a:r>
              <a:rPr lang="en-GB" sz="1801">
                <a:solidFill>
                  <a:prstClr val="white"/>
                </a:solidFill>
                <a:latin typeface="Arial"/>
                <a:hlinkClick r:id="rId3"/>
              </a:rPr>
              <a:t>here</a:t>
            </a:r>
            <a:r>
              <a:rPr lang="en-GB" sz="1801">
                <a:solidFill>
                  <a:prstClr val="white"/>
                </a:solidFill>
                <a:latin typeface="Arial"/>
              </a:rPr>
              <a:t>.</a:t>
            </a:r>
          </a:p>
        </p:txBody>
      </p:sp>
      <p:pic>
        <p:nvPicPr>
          <p:cNvPr id="11" name="Picture 10">
            <a:extLst>
              <a:ext uri="{FF2B5EF4-FFF2-40B4-BE49-F238E27FC236}">
                <a16:creationId xmlns:a16="http://schemas.microsoft.com/office/drawing/2014/main" id="{D2934DAC-24A9-B548-8636-781953A5CB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4474" y="2044496"/>
            <a:ext cx="4823748" cy="3482491"/>
          </a:xfrm>
          <a:prstGeom prst="rect">
            <a:avLst/>
          </a:prstGeom>
        </p:spPr>
      </p:pic>
      <p:sp>
        <p:nvSpPr>
          <p:cNvPr id="10" name="Speech Bubble: Rectangle 21">
            <a:extLst>
              <a:ext uri="{FF2B5EF4-FFF2-40B4-BE49-F238E27FC236}">
                <a16:creationId xmlns:a16="http://schemas.microsoft.com/office/drawing/2014/main" id="{47FA78E1-DF82-A141-BDF1-9A82F665032E}"/>
              </a:ext>
            </a:extLst>
          </p:cNvPr>
          <p:cNvSpPr/>
          <p:nvPr/>
        </p:nvSpPr>
        <p:spPr>
          <a:xfrm>
            <a:off x="7569200" y="4993029"/>
            <a:ext cx="2247900" cy="1574952"/>
          </a:xfrm>
          <a:prstGeom prst="wedgeRectCallout">
            <a:avLst>
              <a:gd name="adj1" fmla="val -126248"/>
              <a:gd name="adj2" fmla="val -71901"/>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If using your own example, you should be able to show what the approach has led to </a:t>
            </a:r>
            <a:endParaRPr lang="en-US" dirty="0">
              <a:solidFill>
                <a:srgbClr val="C00000"/>
              </a:solidFill>
            </a:endParaRPr>
          </a:p>
        </p:txBody>
      </p:sp>
      <p:pic>
        <p:nvPicPr>
          <p:cNvPr id="12" name="Graphic 11" descr="Treasure Map">
            <a:extLst>
              <a:ext uri="{FF2B5EF4-FFF2-40B4-BE49-F238E27FC236}">
                <a16:creationId xmlns:a16="http://schemas.microsoft.com/office/drawing/2014/main" id="{2E27B94F-EDD2-9F47-8507-13051704E3E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59900" y="125352"/>
            <a:ext cx="914400" cy="914400"/>
          </a:xfrm>
          <a:prstGeom prst="rect">
            <a:avLst/>
          </a:prstGeom>
        </p:spPr>
      </p:pic>
      <p:sp>
        <p:nvSpPr>
          <p:cNvPr id="5" name="Speech Bubble: Rectangle 4">
            <a:extLst>
              <a:ext uri="{FF2B5EF4-FFF2-40B4-BE49-F238E27FC236}">
                <a16:creationId xmlns:a16="http://schemas.microsoft.com/office/drawing/2014/main" id="{A091CF81-6DC6-4326-BBA6-6B99113BD709}"/>
              </a:ext>
            </a:extLst>
          </p:cNvPr>
          <p:cNvSpPr/>
          <p:nvPr/>
        </p:nvSpPr>
        <p:spPr>
          <a:xfrm>
            <a:off x="665069" y="5667154"/>
            <a:ext cx="4784651" cy="612648"/>
          </a:xfrm>
          <a:prstGeom prst="wedgeRectCallout">
            <a:avLst>
              <a:gd name="adj1" fmla="val -33611"/>
              <a:gd name="adj2" fmla="val -84150"/>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speaker notes provide more details and information on the </a:t>
            </a:r>
            <a:r>
              <a:rPr lang="en-GB" dirty="0" err="1"/>
              <a:t>Cementos</a:t>
            </a:r>
            <a:r>
              <a:rPr lang="en-GB" dirty="0"/>
              <a:t> Argos example</a:t>
            </a:r>
            <a:endParaRPr lang="en-US" dirty="0"/>
          </a:p>
        </p:txBody>
      </p:sp>
    </p:spTree>
    <p:extLst>
      <p:ext uri="{BB962C8B-B14F-4D97-AF65-F5344CB8AC3E}">
        <p14:creationId xmlns:p14="http://schemas.microsoft.com/office/powerpoint/2010/main" val="40337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a:xfrm>
            <a:off x="314198" y="125353"/>
            <a:ext cx="8348539" cy="878151"/>
          </a:xfrm>
        </p:spPr>
        <p:txBody>
          <a:bodyPr>
            <a:normAutofit fontScale="90000"/>
          </a:bodyPr>
          <a:lstStyle/>
          <a:p>
            <a:r>
              <a:rPr lang="en-GB" dirty="0"/>
              <a:t>What may be the most material natural capital impact and dependency for your business? </a:t>
            </a:r>
          </a:p>
        </p:txBody>
      </p:sp>
      <p:sp>
        <p:nvSpPr>
          <p:cNvPr id="3" name="Slide Number Placeholder 2">
            <a:extLst>
              <a:ext uri="{FF2B5EF4-FFF2-40B4-BE49-F238E27FC236}">
                <a16:creationId xmlns:a16="http://schemas.microsoft.com/office/drawing/2014/main" id="{77964BFF-14C6-9043-8A2D-F26E31C6F290}"/>
              </a:ext>
            </a:extLst>
          </p:cNvPr>
          <p:cNvSpPr>
            <a:spLocks noGrp="1"/>
          </p:cNvSpPr>
          <p:nvPr>
            <p:ph type="sldNum" sz="quarter" idx="12"/>
          </p:nvPr>
        </p:nvSpPr>
        <p:spPr/>
        <p:txBody>
          <a:bodyPr/>
          <a:lstStyle/>
          <a:p>
            <a:fld id="{971CEC84-1649-40CE-BFF6-7286506FEA08}" type="slidenum">
              <a:rPr lang="en-GB" smtClean="0"/>
              <a:pPr/>
              <a:t>77</a:t>
            </a:fld>
            <a:endParaRPr lang="en-GB"/>
          </a:p>
        </p:txBody>
      </p:sp>
      <p:sp>
        <p:nvSpPr>
          <p:cNvPr id="5" name="TextBox 4">
            <a:extLst>
              <a:ext uri="{FF2B5EF4-FFF2-40B4-BE49-F238E27FC236}">
                <a16:creationId xmlns:a16="http://schemas.microsoft.com/office/drawing/2014/main" id="{130C69AE-C47E-406E-A261-0CDEE9CDDCAD}"/>
              </a:ext>
            </a:extLst>
          </p:cNvPr>
          <p:cNvSpPr txBox="1"/>
          <p:nvPr/>
        </p:nvSpPr>
        <p:spPr>
          <a:xfrm>
            <a:off x="2138308" y="1761666"/>
            <a:ext cx="5034224" cy="3354765"/>
          </a:xfrm>
          <a:prstGeom prst="rect">
            <a:avLst/>
          </a:prstGeom>
          <a:noFill/>
        </p:spPr>
        <p:txBody>
          <a:bodyPr wrap="square" rtlCol="0" anchor="t">
            <a:spAutoFit/>
          </a:bodyPr>
          <a:lstStyle/>
          <a:p>
            <a:pPr defTabSz="914354">
              <a:defRPr/>
            </a:pPr>
            <a:endParaRPr lang="en-GB" sz="1200" dirty="0">
              <a:solidFill>
                <a:prstClr val="white"/>
              </a:solidFill>
              <a:latin typeface="Arial"/>
            </a:endParaRPr>
          </a:p>
          <a:p>
            <a:pPr algn="ctr" defTabSz="914354">
              <a:defRPr/>
            </a:pPr>
            <a:r>
              <a:rPr lang="en-GB" sz="2400" dirty="0">
                <a:solidFill>
                  <a:schemeClr val="tx1">
                    <a:lumMod val="65000"/>
                    <a:lumOff val="35000"/>
                  </a:schemeClr>
                </a:solidFill>
                <a:latin typeface="Arial"/>
              </a:rPr>
              <a:t>Individually reflect on what would be your business’ natural capital impacts &amp; dependencies</a:t>
            </a:r>
          </a:p>
          <a:p>
            <a:pPr algn="ctr" defTabSz="914354">
              <a:defRPr/>
            </a:pPr>
            <a:endParaRPr lang="en-GB" sz="1600" dirty="0">
              <a:solidFill>
                <a:schemeClr val="tx1">
                  <a:lumMod val="65000"/>
                  <a:lumOff val="35000"/>
                </a:schemeClr>
              </a:solidFill>
              <a:latin typeface="Arial"/>
            </a:endParaRPr>
          </a:p>
          <a:p>
            <a:pPr algn="ctr" defTabSz="914354">
              <a:defRPr/>
            </a:pPr>
            <a:endParaRPr lang="en-GB" sz="1600" dirty="0">
              <a:solidFill>
                <a:schemeClr val="tx1">
                  <a:lumMod val="65000"/>
                  <a:lumOff val="35000"/>
                </a:schemeClr>
              </a:solidFill>
              <a:latin typeface="Arial"/>
            </a:endParaRPr>
          </a:p>
          <a:p>
            <a:pPr algn="ctr" defTabSz="914354">
              <a:defRPr/>
            </a:pPr>
            <a:r>
              <a:rPr lang="en-GB" sz="2400" dirty="0">
                <a:solidFill>
                  <a:schemeClr val="tx1">
                    <a:lumMod val="65000"/>
                    <a:lumOff val="35000"/>
                  </a:schemeClr>
                </a:solidFill>
                <a:latin typeface="Arial"/>
              </a:rPr>
              <a:t> Write down </a:t>
            </a:r>
            <a:r>
              <a:rPr lang="en-GB" sz="2400" b="1" dirty="0">
                <a:solidFill>
                  <a:srgbClr val="23BAED"/>
                </a:solidFill>
                <a:latin typeface="Arial"/>
              </a:rPr>
              <a:t>1 impact &amp; 1 dependency</a:t>
            </a:r>
            <a:r>
              <a:rPr lang="en-GB" sz="2400" dirty="0">
                <a:solidFill>
                  <a:schemeClr val="tx1">
                    <a:lumMod val="65000"/>
                    <a:lumOff val="35000"/>
                  </a:schemeClr>
                </a:solidFill>
                <a:latin typeface="Arial"/>
              </a:rPr>
              <a:t> that seem most material to your business at the moment.</a:t>
            </a:r>
            <a:endParaRPr lang="en-GB" sz="2400" dirty="0">
              <a:solidFill>
                <a:schemeClr val="tx1">
                  <a:lumMod val="65000"/>
                  <a:lumOff val="35000"/>
                </a:schemeClr>
              </a:solidFill>
              <a:latin typeface="Arial"/>
              <a:cs typeface="Arial"/>
            </a:endParaRP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11FF47E0-C573-4E94-AD1F-EC200FDFB224}"/>
              </a:ext>
            </a:extLst>
          </p:cNvPr>
          <p:cNvSpPr/>
          <p:nvPr/>
        </p:nvSpPr>
        <p:spPr>
          <a:xfrm>
            <a:off x="7620975" y="1457553"/>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3" y="152139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4" name="Arrow: Right 3">
            <a:extLst>
              <a:ext uri="{FF2B5EF4-FFF2-40B4-BE49-F238E27FC236}">
                <a16:creationId xmlns:a16="http://schemas.microsoft.com/office/drawing/2014/main" id="{2AAFD551-21B2-42A9-BA28-A9988F8B4F37}"/>
              </a:ext>
            </a:extLst>
          </p:cNvPr>
          <p:cNvSpPr/>
          <p:nvPr/>
        </p:nvSpPr>
        <p:spPr>
          <a:xfrm>
            <a:off x="1834074" y="3609255"/>
            <a:ext cx="535124"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2" y="297504"/>
            <a:ext cx="1697012" cy="1569660"/>
          </a:xfrm>
          <a:prstGeom prst="rect">
            <a:avLst/>
          </a:prstGeom>
          <a:noFill/>
        </p:spPr>
        <p:txBody>
          <a:bodyPr wrap="square" rtlCol="0">
            <a:spAutoFit/>
          </a:bodyPr>
          <a:lstStyle/>
          <a:p>
            <a:pPr algn="ctr" defTabSz="914354">
              <a:defRPr/>
            </a:pPr>
            <a:r>
              <a:rPr lang="en-GB" sz="1600">
                <a:solidFill>
                  <a:prstClr val="white"/>
                </a:solidFill>
                <a:latin typeface="Arial"/>
              </a:rPr>
              <a:t>Use the blank spaces in your workbook </a:t>
            </a:r>
            <a:r>
              <a:rPr lang="en-GB" sz="1600" b="1">
                <a:solidFill>
                  <a:prstClr val="white"/>
                </a:solidFill>
                <a:latin typeface="Arial"/>
              </a:rPr>
              <a:t>p. 8 </a:t>
            </a:r>
            <a:r>
              <a:rPr lang="en-GB" sz="1600">
                <a:solidFill>
                  <a:prstClr val="white"/>
                </a:solidFill>
                <a:latin typeface="Arial"/>
              </a:rPr>
              <a:t>and refer to </a:t>
            </a:r>
            <a:r>
              <a:rPr lang="en-GB" sz="1600" b="1">
                <a:solidFill>
                  <a:prstClr val="white"/>
                </a:solidFill>
                <a:latin typeface="Arial"/>
              </a:rPr>
              <a:t>pp. 47-48 </a:t>
            </a:r>
            <a:r>
              <a:rPr lang="en-GB" sz="1600">
                <a:solidFill>
                  <a:prstClr val="white"/>
                </a:solidFill>
                <a:latin typeface="Arial"/>
              </a:rPr>
              <a:t>of the NCP</a:t>
            </a:r>
          </a:p>
        </p:txBody>
      </p:sp>
      <p:sp>
        <p:nvSpPr>
          <p:cNvPr id="14" name="Speech Bubble: Rectangle 21">
            <a:extLst>
              <a:ext uri="{FF2B5EF4-FFF2-40B4-BE49-F238E27FC236}">
                <a16:creationId xmlns:a16="http://schemas.microsoft.com/office/drawing/2014/main" id="{90B82D9A-1250-074E-9783-B7A2759790F3}"/>
              </a:ext>
            </a:extLst>
          </p:cNvPr>
          <p:cNvSpPr/>
          <p:nvPr/>
        </p:nvSpPr>
        <p:spPr>
          <a:xfrm>
            <a:off x="975536" y="5454194"/>
            <a:ext cx="1581642" cy="1122791"/>
          </a:xfrm>
          <a:prstGeom prst="wedgeRectCallout">
            <a:avLst>
              <a:gd name="adj1" fmla="val 62061"/>
              <a:gd name="adj2" fmla="val -89366"/>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Option to skip this reflection if short on time </a:t>
            </a:r>
            <a:endParaRPr lang="en-US" dirty="0">
              <a:solidFill>
                <a:srgbClr val="C00000"/>
              </a:solidFill>
            </a:endParaRPr>
          </a:p>
        </p:txBody>
      </p:sp>
      <p:sp>
        <p:nvSpPr>
          <p:cNvPr id="17" name="Speech Bubble: Rectangle 21">
            <a:extLst>
              <a:ext uri="{FF2B5EF4-FFF2-40B4-BE49-F238E27FC236}">
                <a16:creationId xmlns:a16="http://schemas.microsoft.com/office/drawing/2014/main" id="{7287CEB1-F5A1-A24C-8514-FD27EB5DE54B}"/>
              </a:ext>
            </a:extLst>
          </p:cNvPr>
          <p:cNvSpPr/>
          <p:nvPr/>
        </p:nvSpPr>
        <p:spPr>
          <a:xfrm>
            <a:off x="4093841" y="5454194"/>
            <a:ext cx="3715138" cy="1251074"/>
          </a:xfrm>
          <a:prstGeom prst="wedgeRectCallout">
            <a:avLst>
              <a:gd name="adj1" fmla="val -33187"/>
              <a:gd name="adj2" fmla="val -83018"/>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Potential to adapt the reflection (e.g. write down 1 impact that is material for your sector? Or material for a specific country?)</a:t>
            </a:r>
            <a:endParaRPr lang="en-US" dirty="0">
              <a:solidFill>
                <a:srgbClr val="C00000"/>
              </a:solidFill>
            </a:endParaRPr>
          </a:p>
        </p:txBody>
      </p:sp>
      <p:pic>
        <p:nvPicPr>
          <p:cNvPr id="18" name="Graphic 17" descr="Online meeting">
            <a:extLst>
              <a:ext uri="{FF2B5EF4-FFF2-40B4-BE49-F238E27FC236}">
                <a16:creationId xmlns:a16="http://schemas.microsoft.com/office/drawing/2014/main" id="{48865DE5-BC7F-A847-AE25-716B83BA8AD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37755" y="63734"/>
            <a:ext cx="914400" cy="914400"/>
          </a:xfrm>
          <a:prstGeom prst="rect">
            <a:avLst/>
          </a:prstGeom>
        </p:spPr>
      </p:pic>
      <p:pic>
        <p:nvPicPr>
          <p:cNvPr id="19" name="Graphic 18" descr="Employee badge">
            <a:extLst>
              <a:ext uri="{FF2B5EF4-FFF2-40B4-BE49-F238E27FC236}">
                <a16:creationId xmlns:a16="http://schemas.microsoft.com/office/drawing/2014/main" id="{1EBB445E-9729-F540-94AD-53E3924105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12107" y="-10300"/>
            <a:ext cx="914400" cy="914400"/>
          </a:xfrm>
          <a:prstGeom prst="rect">
            <a:avLst/>
          </a:prstGeom>
        </p:spPr>
      </p:pic>
      <p:pic>
        <p:nvPicPr>
          <p:cNvPr id="20" name="Graphic 19" descr="Treasure Map">
            <a:extLst>
              <a:ext uri="{FF2B5EF4-FFF2-40B4-BE49-F238E27FC236}">
                <a16:creationId xmlns:a16="http://schemas.microsoft.com/office/drawing/2014/main" id="{CD400E91-C38C-F742-B33B-ABB021B81B8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63403" y="89102"/>
            <a:ext cx="914400" cy="914400"/>
          </a:xfrm>
          <a:prstGeom prst="rect">
            <a:avLst/>
          </a:prstGeom>
        </p:spPr>
      </p:pic>
    </p:spTree>
    <p:extLst>
      <p:ext uri="{BB962C8B-B14F-4D97-AF65-F5344CB8AC3E}">
        <p14:creationId xmlns:p14="http://schemas.microsoft.com/office/powerpoint/2010/main" val="29440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B688-1BBD-418E-AAD8-DC462F6BC2E9}"/>
              </a:ext>
            </a:extLst>
          </p:cNvPr>
          <p:cNvSpPr>
            <a:spLocks noGrp="1"/>
          </p:cNvSpPr>
          <p:nvPr>
            <p:ph type="title"/>
          </p:nvPr>
        </p:nvSpPr>
        <p:spPr/>
        <p:txBody>
          <a:bodyPr>
            <a:normAutofit/>
          </a:bodyPr>
          <a:lstStyle/>
          <a:p>
            <a:r>
              <a:rPr lang="en-US" dirty="0"/>
              <a:t>Case Studies platforms I</a:t>
            </a:r>
            <a:endParaRPr lang="en-CH" dirty="0"/>
          </a:p>
        </p:txBody>
      </p:sp>
      <p:sp>
        <p:nvSpPr>
          <p:cNvPr id="3" name="Content Placeholder 2">
            <a:extLst>
              <a:ext uri="{FF2B5EF4-FFF2-40B4-BE49-F238E27FC236}">
                <a16:creationId xmlns:a16="http://schemas.microsoft.com/office/drawing/2014/main" id="{3F41EF46-C65A-4718-A0E3-4BEBC3F2A93B}"/>
              </a:ext>
            </a:extLst>
          </p:cNvPr>
          <p:cNvSpPr>
            <a:spLocks noGrp="1"/>
          </p:cNvSpPr>
          <p:nvPr>
            <p:ph idx="1"/>
          </p:nvPr>
        </p:nvSpPr>
        <p:spPr>
          <a:xfrm>
            <a:off x="5068027" y="1418155"/>
            <a:ext cx="5744516" cy="2203919"/>
          </a:xfrm>
          <a:ln>
            <a:solidFill>
              <a:srgbClr val="23BAED"/>
            </a:solidFill>
          </a:ln>
        </p:spPr>
        <p:txBody>
          <a:bodyPr vert="horz" lIns="91440" tIns="45720" rIns="91440" bIns="45720" rtlCol="0" anchor="t">
            <a:normAutofit/>
          </a:bodyPr>
          <a:lstStyle/>
          <a:p>
            <a:pPr>
              <a:lnSpc>
                <a:spcPct val="110000"/>
              </a:lnSpc>
            </a:pPr>
            <a:r>
              <a:rPr lang="en-US" sz="2000" b="1"/>
              <a:t>Natural Capital Coalition’s case studies</a:t>
            </a:r>
          </a:p>
          <a:p>
            <a:pPr>
              <a:lnSpc>
                <a:spcPct val="110000"/>
              </a:lnSpc>
            </a:pPr>
            <a:r>
              <a:rPr lang="en-US" sz="2000">
                <a:cs typeface="Arial"/>
              </a:rPr>
              <a:t>Over 160 case examples</a:t>
            </a:r>
            <a:endParaRPr lang="en-US" sz="2000"/>
          </a:p>
          <a:p>
            <a:pPr>
              <a:lnSpc>
                <a:spcPct val="110000"/>
              </a:lnSpc>
            </a:pPr>
            <a:r>
              <a:rPr lang="en-US" sz="2000"/>
              <a:t>Variety of business sectors, and public sector</a:t>
            </a:r>
            <a:endParaRPr lang="en-US" sz="2000">
              <a:cs typeface="Arial"/>
            </a:endParaRPr>
          </a:p>
          <a:p>
            <a:pPr>
              <a:lnSpc>
                <a:spcPct val="110000"/>
              </a:lnSpc>
            </a:pPr>
            <a:r>
              <a:rPr lang="en-US" sz="2000"/>
              <a:t>Examples of how companies have made use of the Natural Capital Protocol</a:t>
            </a:r>
            <a:endParaRPr lang="en-CH" sz="2000"/>
          </a:p>
        </p:txBody>
      </p:sp>
      <p:pic>
        <p:nvPicPr>
          <p:cNvPr id="5" name="Picture Placeholder 5" descr="Natural Capital Coalition | Protocol Case Studies">
            <a:extLst>
              <a:ext uri="{FF2B5EF4-FFF2-40B4-BE49-F238E27FC236}">
                <a16:creationId xmlns:a16="http://schemas.microsoft.com/office/drawing/2014/main" id="{523BF758-D026-48D4-AB65-381E2C2472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4193" y="1265632"/>
            <a:ext cx="4031885" cy="2203919"/>
          </a:xfrm>
          <a:prstGeom prst="rect">
            <a:avLst/>
          </a:prstGeom>
        </p:spPr>
      </p:pic>
      <p:pic>
        <p:nvPicPr>
          <p:cNvPr id="6" name="Picture Placeholder 5" descr="We Value Nature Virutal Office Hour call 26.03.20 - slides - PowerPoint">
            <a:extLst>
              <a:ext uri="{FF2B5EF4-FFF2-40B4-BE49-F238E27FC236}">
                <a16:creationId xmlns:a16="http://schemas.microsoft.com/office/drawing/2014/main" id="{0E2BCEDE-37EC-4339-9D99-5E17DECE0FB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4193" y="3608513"/>
            <a:ext cx="4031886" cy="2163451"/>
          </a:xfrm>
          <a:prstGeom prst="rect">
            <a:avLst/>
          </a:prstGeom>
        </p:spPr>
      </p:pic>
      <p:sp>
        <p:nvSpPr>
          <p:cNvPr id="7" name="Content Placeholder 2">
            <a:extLst>
              <a:ext uri="{FF2B5EF4-FFF2-40B4-BE49-F238E27FC236}">
                <a16:creationId xmlns:a16="http://schemas.microsoft.com/office/drawing/2014/main" id="{F83CC710-C6CA-4267-92E7-9315EF87B89C}"/>
              </a:ext>
            </a:extLst>
          </p:cNvPr>
          <p:cNvSpPr txBox="1">
            <a:spLocks/>
          </p:cNvSpPr>
          <p:nvPr/>
        </p:nvSpPr>
        <p:spPr>
          <a:xfrm>
            <a:off x="5068027" y="3751868"/>
            <a:ext cx="5744516" cy="2020096"/>
          </a:xfrm>
          <a:prstGeom prst="rect">
            <a:avLst/>
          </a:prstGeom>
          <a:ln>
            <a:solidFill>
              <a:srgbClr val="23BAED"/>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1" i="0" u="none" strike="noStrike" kern="1200" cap="none" spc="0" normalizeH="0" baseline="0" noProof="0" dirty="0">
                <a:ln>
                  <a:noFill/>
                </a:ln>
                <a:solidFill>
                  <a:prstClr val="black">
                    <a:lumMod val="65000"/>
                    <a:lumOff val="35000"/>
                  </a:prstClr>
                </a:solidFill>
                <a:effectLst/>
                <a:uLnTx/>
                <a:uFillTx/>
                <a:latin typeface="Arial"/>
                <a:ea typeface="+mn-ea"/>
                <a:cs typeface="+mn-cs"/>
              </a:rPr>
              <a:t>WBCSD’s business examples page</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Nearly 60 business examples </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Variety of business sectors</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Examples of how companies have conducted a natural, social/human capital assessment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8" name="Graphic 7" descr="Download">
            <a:hlinkClick r:id="rId4"/>
            <a:extLst>
              <a:ext uri="{FF2B5EF4-FFF2-40B4-BE49-F238E27FC236}">
                <a16:creationId xmlns:a16="http://schemas.microsoft.com/office/drawing/2014/main" id="{5206777B-2A4D-4727-9787-245C4BCFFD0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84680" y="2007415"/>
            <a:ext cx="622926" cy="622926"/>
          </a:xfrm>
          <a:prstGeom prst="rect">
            <a:avLst/>
          </a:prstGeom>
        </p:spPr>
      </p:pic>
      <p:pic>
        <p:nvPicPr>
          <p:cNvPr id="10" name="Graphic 9" descr="Download">
            <a:hlinkClick r:id="rId7"/>
            <a:extLst>
              <a:ext uri="{FF2B5EF4-FFF2-40B4-BE49-F238E27FC236}">
                <a16:creationId xmlns:a16="http://schemas.microsoft.com/office/drawing/2014/main" id="{EDB64EAE-C7AF-4A83-BF63-92419DA2525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84680" y="4257181"/>
            <a:ext cx="622926" cy="622926"/>
          </a:xfrm>
          <a:prstGeom prst="rect">
            <a:avLst/>
          </a:prstGeom>
        </p:spPr>
      </p:pic>
    </p:spTree>
    <p:extLst>
      <p:ext uri="{BB962C8B-B14F-4D97-AF65-F5344CB8AC3E}">
        <p14:creationId xmlns:p14="http://schemas.microsoft.com/office/powerpoint/2010/main" val="708578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1EF46-C65A-4718-A0E3-4BEBC3F2A93B}"/>
              </a:ext>
            </a:extLst>
          </p:cNvPr>
          <p:cNvSpPr>
            <a:spLocks noGrp="1"/>
          </p:cNvSpPr>
          <p:nvPr>
            <p:ph idx="1"/>
          </p:nvPr>
        </p:nvSpPr>
        <p:spPr>
          <a:xfrm>
            <a:off x="5068027" y="1319753"/>
            <a:ext cx="5744516" cy="2432115"/>
          </a:xfrm>
          <a:ln>
            <a:solidFill>
              <a:srgbClr val="23BAED"/>
            </a:solidFill>
          </a:ln>
        </p:spPr>
        <p:txBody>
          <a:bodyPr>
            <a:normAutofit lnSpcReduction="10000"/>
          </a:bodyPr>
          <a:lstStyle/>
          <a:p>
            <a:pPr>
              <a:lnSpc>
                <a:spcPct val="110000"/>
              </a:lnSpc>
            </a:pPr>
            <a:r>
              <a:rPr lang="en-US" sz="2000" b="1"/>
              <a:t>We Value Nature’s business stories</a:t>
            </a:r>
          </a:p>
          <a:p>
            <a:pPr>
              <a:lnSpc>
                <a:spcPct val="110000"/>
              </a:lnSpc>
            </a:pPr>
            <a:r>
              <a:rPr lang="en-US" sz="2000"/>
              <a:t>3 recent business stories relating to natural capital</a:t>
            </a:r>
          </a:p>
          <a:p>
            <a:pPr>
              <a:lnSpc>
                <a:spcPct val="110000"/>
              </a:lnSpc>
            </a:pPr>
            <a:r>
              <a:rPr lang="en-US" sz="2000"/>
              <a:t>Variety of business sectors</a:t>
            </a:r>
          </a:p>
          <a:p>
            <a:pPr>
              <a:lnSpc>
                <a:spcPct val="110000"/>
              </a:lnSpc>
            </a:pPr>
            <a:r>
              <a:rPr lang="en-US" sz="2000"/>
              <a:t>EDP, Sonae </a:t>
            </a:r>
            <a:r>
              <a:rPr lang="en-US" sz="2000" err="1"/>
              <a:t>Arauco</a:t>
            </a:r>
            <a:r>
              <a:rPr lang="en-US" sz="2000"/>
              <a:t> &amp; Grupo Argo sharing their natural capital journey</a:t>
            </a:r>
            <a:endParaRPr lang="en-CH" sz="2000"/>
          </a:p>
        </p:txBody>
      </p:sp>
      <p:sp>
        <p:nvSpPr>
          <p:cNvPr id="7" name="Content Placeholder 2">
            <a:extLst>
              <a:ext uri="{FF2B5EF4-FFF2-40B4-BE49-F238E27FC236}">
                <a16:creationId xmlns:a16="http://schemas.microsoft.com/office/drawing/2014/main" id="{F83CC710-C6CA-4267-92E7-9315EF87B89C}"/>
              </a:ext>
            </a:extLst>
          </p:cNvPr>
          <p:cNvSpPr txBox="1">
            <a:spLocks/>
          </p:cNvSpPr>
          <p:nvPr/>
        </p:nvSpPr>
        <p:spPr>
          <a:xfrm>
            <a:off x="5068027" y="3896607"/>
            <a:ext cx="5802098" cy="2051706"/>
          </a:xfrm>
          <a:prstGeom prst="rect">
            <a:avLst/>
          </a:prstGeom>
          <a:ln>
            <a:solidFill>
              <a:srgbClr val="23BAED"/>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1" i="0" u="none" strike="noStrike" kern="1200" cap="none" spc="0" normalizeH="0" baseline="0" noProof="0" dirty="0">
                <a:ln>
                  <a:noFill/>
                </a:ln>
                <a:solidFill>
                  <a:prstClr val="black">
                    <a:lumMod val="65000"/>
                    <a:lumOff val="35000"/>
                  </a:prstClr>
                </a:solidFill>
                <a:effectLst/>
                <a:uLnTx/>
                <a:uFillTx/>
                <a:latin typeface="Arial"/>
                <a:ea typeface="+mn-ea"/>
                <a:cs typeface="+mn-cs"/>
              </a:rPr>
              <a:t>Natural infrastructure for business platform</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16 business case studies </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Variety of business sectors</a:t>
            </a:r>
          </a:p>
          <a:p>
            <a:pPr marL="228600" marR="0" lvl="0" indent="-228600" algn="l" defTabSz="914400" rtl="0" eaLnBrk="1" fontAlgn="auto" latinLnBrk="0" hangingPunct="1">
              <a:lnSpc>
                <a:spcPct val="120000"/>
              </a:lnSpc>
              <a:spcBef>
                <a:spcPts val="1000"/>
              </a:spcBef>
              <a:spcAft>
                <a:spcPts val="0"/>
              </a:spcAft>
              <a:buClr>
                <a:srgbClr val="23BAED"/>
              </a:buClr>
              <a:buSzTx/>
              <a:buFont typeface="Arial"/>
              <a:buChar char="•"/>
              <a:tabLst/>
              <a:defRPr/>
            </a:pPr>
            <a:r>
              <a:rPr kumimoji="0" lang="en-US" sz="2900" b="0" i="0" u="none" strike="noStrike" kern="1200" cap="none" spc="0" normalizeH="0" baseline="0" noProof="0" dirty="0">
                <a:ln>
                  <a:noFill/>
                </a:ln>
                <a:solidFill>
                  <a:prstClr val="black">
                    <a:lumMod val="65000"/>
                    <a:lumOff val="35000"/>
                  </a:prstClr>
                </a:solidFill>
                <a:effectLst/>
                <a:uLnTx/>
                <a:uFillTx/>
                <a:latin typeface="Arial"/>
                <a:ea typeface="+mn-ea"/>
                <a:cs typeface="+mn-cs"/>
              </a:rPr>
              <a:t>Examples of how companies have conducted a natural, social/human capital assessment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8" name="Graphic 7" descr="Download">
            <a:hlinkClick r:id="rId2"/>
            <a:extLst>
              <a:ext uri="{FF2B5EF4-FFF2-40B4-BE49-F238E27FC236}">
                <a16:creationId xmlns:a16="http://schemas.microsoft.com/office/drawing/2014/main" id="{5206777B-2A4D-4727-9787-245C4BCFFD0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84680" y="2007415"/>
            <a:ext cx="622926" cy="622926"/>
          </a:xfrm>
          <a:prstGeom prst="rect">
            <a:avLst/>
          </a:prstGeom>
        </p:spPr>
      </p:pic>
      <p:pic>
        <p:nvPicPr>
          <p:cNvPr id="10" name="Graphic 9" descr="Download">
            <a:hlinkClick r:id="rId5"/>
            <a:extLst>
              <a:ext uri="{FF2B5EF4-FFF2-40B4-BE49-F238E27FC236}">
                <a16:creationId xmlns:a16="http://schemas.microsoft.com/office/drawing/2014/main" id="{EDB64EAE-C7AF-4A83-BF63-92419DA2525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84680" y="4257181"/>
            <a:ext cx="622926" cy="622926"/>
          </a:xfrm>
          <a:prstGeom prst="rect">
            <a:avLst/>
          </a:prstGeom>
        </p:spPr>
      </p:pic>
      <p:pic>
        <p:nvPicPr>
          <p:cNvPr id="9" name="Picture Placeholder 5" descr="Natural capital stories | We Value Nature">
            <a:extLst>
              <a:ext uri="{FF2B5EF4-FFF2-40B4-BE49-F238E27FC236}">
                <a16:creationId xmlns:a16="http://schemas.microsoft.com/office/drawing/2014/main" id="{85AA6EA3-AD62-4CBD-B9FD-C03C4E4C78E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6500" y="1758171"/>
            <a:ext cx="2480804" cy="2597820"/>
          </a:xfrm>
          <a:prstGeom prst="rect">
            <a:avLst/>
          </a:prstGeom>
        </p:spPr>
      </p:pic>
      <p:pic>
        <p:nvPicPr>
          <p:cNvPr id="11" name="Picture Placeholder 5" descr="Natural capital stories | We Value Nature">
            <a:extLst>
              <a:ext uri="{FF2B5EF4-FFF2-40B4-BE49-F238E27FC236}">
                <a16:creationId xmlns:a16="http://schemas.microsoft.com/office/drawing/2014/main" id="{AB7E95C4-5DA7-4428-9070-F3E0F3B000E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67756" y="1203166"/>
            <a:ext cx="3602545" cy="604584"/>
          </a:xfrm>
          <a:prstGeom prst="rect">
            <a:avLst/>
          </a:prstGeom>
        </p:spPr>
      </p:pic>
      <p:pic>
        <p:nvPicPr>
          <p:cNvPr id="13" name="Picture Placeholder 5" descr="Natural infrastructure guide for business | Case Studies">
            <a:extLst>
              <a:ext uri="{FF2B5EF4-FFF2-40B4-BE49-F238E27FC236}">
                <a16:creationId xmlns:a16="http://schemas.microsoft.com/office/drawing/2014/main" id="{4A04565E-4B0A-4891-827A-69831DEA9B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5403" y="5003968"/>
            <a:ext cx="4096801" cy="1767156"/>
          </a:xfrm>
          <a:prstGeom prst="rect">
            <a:avLst/>
          </a:prstGeom>
        </p:spPr>
      </p:pic>
      <p:pic>
        <p:nvPicPr>
          <p:cNvPr id="15" name="Picture Placeholder 5" descr="Natural infrastructure guide for business | Case Studies">
            <a:extLst>
              <a:ext uri="{FF2B5EF4-FFF2-40B4-BE49-F238E27FC236}">
                <a16:creationId xmlns:a16="http://schemas.microsoft.com/office/drawing/2014/main" id="{1F2B80B7-CB41-4496-AB07-9C3813AE3F1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78722" y="4595540"/>
            <a:ext cx="3116361" cy="374384"/>
          </a:xfrm>
          <a:prstGeom prst="rect">
            <a:avLst/>
          </a:prstGeom>
        </p:spPr>
      </p:pic>
      <p:sp>
        <p:nvSpPr>
          <p:cNvPr id="4" name="TextBox 3">
            <a:extLst>
              <a:ext uri="{FF2B5EF4-FFF2-40B4-BE49-F238E27FC236}">
                <a16:creationId xmlns:a16="http://schemas.microsoft.com/office/drawing/2014/main" id="{4F611168-6B23-4ECF-911E-AAF69E93DDDA}"/>
              </a:ext>
            </a:extLst>
          </p:cNvPr>
          <p:cNvSpPr txBox="1"/>
          <p:nvPr/>
        </p:nvSpPr>
        <p:spPr>
          <a:xfrm>
            <a:off x="1657531" y="4629656"/>
            <a:ext cx="16229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a:ea typeface="+mn-ea"/>
                <a:cs typeface="+mn-cs"/>
              </a:rPr>
              <a:t>Case study library</a:t>
            </a:r>
            <a:endParaRPr kumimoji="0" lang="en-CH"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16" name="Title 1">
            <a:extLst>
              <a:ext uri="{FF2B5EF4-FFF2-40B4-BE49-F238E27FC236}">
                <a16:creationId xmlns:a16="http://schemas.microsoft.com/office/drawing/2014/main" id="{65A3FB4B-ECC6-4F10-8AEB-2052E94785C6}"/>
              </a:ext>
            </a:extLst>
          </p:cNvPr>
          <p:cNvSpPr>
            <a:spLocks noGrp="1"/>
          </p:cNvSpPr>
          <p:nvPr>
            <p:ph type="title"/>
          </p:nvPr>
        </p:nvSpPr>
        <p:spPr>
          <a:xfrm>
            <a:off x="314194" y="125352"/>
            <a:ext cx="11498123" cy="878150"/>
          </a:xfrm>
        </p:spPr>
        <p:txBody>
          <a:bodyPr>
            <a:normAutofit/>
          </a:bodyPr>
          <a:lstStyle/>
          <a:p>
            <a:r>
              <a:rPr lang="en-US" dirty="0"/>
              <a:t>Case Studies platforms II</a:t>
            </a:r>
            <a:endParaRPr lang="en-CH" b="1" dirty="0"/>
          </a:p>
        </p:txBody>
      </p:sp>
    </p:spTree>
    <p:extLst>
      <p:ext uri="{BB962C8B-B14F-4D97-AF65-F5344CB8AC3E}">
        <p14:creationId xmlns:p14="http://schemas.microsoft.com/office/powerpoint/2010/main" val="1089983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p:nvPr>
        </p:nvSpPr>
        <p:spPr/>
        <p:txBody>
          <a:bodyPr/>
          <a:lstStyle/>
          <a:p>
            <a:r>
              <a:rPr lang="en-US" dirty="0"/>
              <a:t>Train-the-trainer material</a:t>
            </a:r>
            <a:endParaRPr lang="en-CH" dirty="0"/>
          </a:p>
        </p:txBody>
      </p:sp>
      <p:sp>
        <p:nvSpPr>
          <p:cNvPr id="4" name="Slide Number Placeholder 3">
            <a:extLst>
              <a:ext uri="{FF2B5EF4-FFF2-40B4-BE49-F238E27FC236}">
                <a16:creationId xmlns:a16="http://schemas.microsoft.com/office/drawing/2014/main" id="{C7316359-1437-48A0-BBE7-D2F48526893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6" name="Teardrop 5">
            <a:extLst>
              <a:ext uri="{FF2B5EF4-FFF2-40B4-BE49-F238E27FC236}">
                <a16:creationId xmlns:a16="http://schemas.microsoft.com/office/drawing/2014/main" id="{64E13DA8-2BF4-49FA-834F-92099692B3FA}"/>
              </a:ext>
            </a:extLst>
          </p:cNvPr>
          <p:cNvSpPr/>
          <p:nvPr/>
        </p:nvSpPr>
        <p:spPr>
          <a:xfrm rot="594390">
            <a:off x="550682" y="2499301"/>
            <a:ext cx="1596494" cy="152284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B3A30540-A173-49C1-B8C3-3608B46449D8}"/>
              </a:ext>
            </a:extLst>
          </p:cNvPr>
          <p:cNvSpPr txBox="1"/>
          <p:nvPr/>
        </p:nvSpPr>
        <p:spPr>
          <a:xfrm>
            <a:off x="506242" y="2675945"/>
            <a:ext cx="168537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Take notes!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Write down any suggestion(s) in </a:t>
            </a:r>
            <a:r>
              <a:rPr kumimoji="0" lang="en-GB" sz="1400" b="1" i="0" u="sng" strike="noStrike" kern="1200" cap="none" spc="0" normalizeH="0" baseline="0" noProof="0" dirty="0">
                <a:ln>
                  <a:noFill/>
                </a:ln>
                <a:solidFill>
                  <a:prstClr val="white"/>
                </a:solidFill>
                <a:effectLst/>
                <a:uLnTx/>
                <a:uFillTx/>
                <a:latin typeface="Arial"/>
                <a:ea typeface="+mn-ea"/>
                <a:cs typeface="+mn-cs"/>
              </a:rPr>
              <a:t>the chat</a:t>
            </a:r>
          </a:p>
        </p:txBody>
      </p:sp>
      <p:pic>
        <p:nvPicPr>
          <p:cNvPr id="10" name="Picture 9">
            <a:extLst>
              <a:ext uri="{FF2B5EF4-FFF2-40B4-BE49-F238E27FC236}">
                <a16:creationId xmlns:a16="http://schemas.microsoft.com/office/drawing/2014/main" id="{798A274B-4D15-45AE-A925-93869EAEA3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9704" y="1628595"/>
            <a:ext cx="2640304" cy="37608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Placeholder 5">
            <a:extLst>
              <a:ext uri="{FF2B5EF4-FFF2-40B4-BE49-F238E27FC236}">
                <a16:creationId xmlns:a16="http://schemas.microsoft.com/office/drawing/2014/main" id="{A86B3EB7-612A-46D4-B03C-D8D47C88F2A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975425" y="1617121"/>
            <a:ext cx="2661944" cy="3760870"/>
          </a:xfrm>
          <a:prstGeom prst="rect">
            <a:avLst/>
          </a:prstGeom>
          <a:solidFill>
            <a:srgbClr val="FF6699"/>
          </a:solidFill>
          <a:ln>
            <a:noFill/>
          </a:ln>
        </p:spPr>
      </p:pic>
      <p:sp>
        <p:nvSpPr>
          <p:cNvPr id="12" name="Flowchart: Off-page Connector 11">
            <a:extLst>
              <a:ext uri="{FF2B5EF4-FFF2-40B4-BE49-F238E27FC236}">
                <a16:creationId xmlns:a16="http://schemas.microsoft.com/office/drawing/2014/main" id="{EFB90A19-2E44-496C-86AB-90D3973800E2}"/>
              </a:ext>
            </a:extLst>
          </p:cNvPr>
          <p:cNvSpPr/>
          <p:nvPr/>
        </p:nvSpPr>
        <p:spPr>
          <a:xfrm rot="5400000">
            <a:off x="10221116" y="246334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92D35BE4-AA63-4938-A33E-2EF6BCA2AC6E}"/>
              </a:ext>
            </a:extLst>
          </p:cNvPr>
          <p:cNvSpPr txBox="1"/>
          <p:nvPr/>
        </p:nvSpPr>
        <p:spPr>
          <a:xfrm>
            <a:off x="9876284" y="3077420"/>
            <a:ext cx="14470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hlinkClick r:id="rId5"/>
              </a:rPr>
              <a:t>Full version</a:t>
            </a:r>
            <a:endParaRPr kumimoji="0" lang="en-CH" sz="1600" b="1" i="0" u="none" strike="noStrike" kern="1200" cap="none" spc="0" normalizeH="0" baseline="0" noProof="0">
              <a:ln>
                <a:noFill/>
              </a:ln>
              <a:solidFill>
                <a:prstClr val="white"/>
              </a:solidFill>
              <a:effectLst/>
              <a:uLnTx/>
              <a:uFillTx/>
              <a:latin typeface="Arial"/>
              <a:ea typeface="+mn-ea"/>
              <a:cs typeface="+mn-cs"/>
            </a:endParaRPr>
          </a:p>
        </p:txBody>
      </p:sp>
      <p:sp>
        <p:nvSpPr>
          <p:cNvPr id="14" name="Flowchart: Off-page Connector 13">
            <a:extLst>
              <a:ext uri="{FF2B5EF4-FFF2-40B4-BE49-F238E27FC236}">
                <a16:creationId xmlns:a16="http://schemas.microsoft.com/office/drawing/2014/main" id="{5DFCA24C-4438-486F-853C-72815FF11718}"/>
              </a:ext>
            </a:extLst>
          </p:cNvPr>
          <p:cNvSpPr/>
          <p:nvPr/>
        </p:nvSpPr>
        <p:spPr>
          <a:xfrm rot="5400000">
            <a:off x="10147575" y="3705938"/>
            <a:ext cx="584774"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4B654A3D-7927-4FB2-B97D-8109C8718DBC}"/>
              </a:ext>
            </a:extLst>
          </p:cNvPr>
          <p:cNvSpPr txBox="1"/>
          <p:nvPr/>
        </p:nvSpPr>
        <p:spPr>
          <a:xfrm>
            <a:off x="10041268" y="4196902"/>
            <a:ext cx="14470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hlinkClick r:id="rId6"/>
              </a:rPr>
              <a:t>Executive summary</a:t>
            </a:r>
            <a:endParaRPr kumimoji="0" lang="en-CH" sz="1600" b="1"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Placeholder 5" descr="Relation | CFF">
            <a:extLst>
              <a:ext uri="{FF2B5EF4-FFF2-40B4-BE49-F238E27FC236}">
                <a16:creationId xmlns:a16="http://schemas.microsoft.com/office/drawing/2014/main" id="{88DC66C1-2991-4438-81B6-FE21145ACDD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5048"/>
          <a:stretch/>
        </p:blipFill>
        <p:spPr>
          <a:xfrm>
            <a:off x="313030" y="4928852"/>
            <a:ext cx="1779244" cy="399231"/>
          </a:xfrm>
          <a:prstGeom prst="rect">
            <a:avLst/>
          </a:prstGeom>
        </p:spPr>
      </p:pic>
      <p:sp>
        <p:nvSpPr>
          <p:cNvPr id="17" name="Oval 16">
            <a:extLst>
              <a:ext uri="{FF2B5EF4-FFF2-40B4-BE49-F238E27FC236}">
                <a16:creationId xmlns:a16="http://schemas.microsoft.com/office/drawing/2014/main" id="{781CAAD7-FC86-4169-B348-8847A90834F2}"/>
              </a:ext>
            </a:extLst>
          </p:cNvPr>
          <p:cNvSpPr/>
          <p:nvPr/>
        </p:nvSpPr>
        <p:spPr>
          <a:xfrm>
            <a:off x="1080460" y="4885982"/>
            <a:ext cx="515427" cy="468529"/>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AD8F167-6522-4E9B-9C8C-F2B12DFE0C12}"/>
              </a:ext>
            </a:extLst>
          </p:cNvPr>
          <p:cNvSpPr txBox="1"/>
          <p:nvPr/>
        </p:nvSpPr>
        <p:spPr>
          <a:xfrm>
            <a:off x="5311301" y="2796577"/>
            <a:ext cx="2165263" cy="923330"/>
          </a:xfrm>
          <a:prstGeom prst="rect">
            <a:avLst/>
          </a:prstGeom>
          <a:noFill/>
        </p:spPr>
        <p:txBody>
          <a:bodyPr wrap="square" rtlCol="0">
            <a:spAutoFit/>
          </a:bodyPr>
          <a:lstStyle/>
          <a:p>
            <a:pPr algn="ctr"/>
            <a:r>
              <a:rPr lang="en-US" b="1" dirty="0">
                <a:solidFill>
                  <a:schemeClr val="bg1"/>
                </a:solidFill>
              </a:rPr>
              <a:t>INCLUDE HERE THE T-T-T GUIDANCE</a:t>
            </a:r>
            <a:endParaRPr lang="en-CH" b="1" dirty="0">
              <a:solidFill>
                <a:schemeClr val="bg1"/>
              </a:solidFill>
            </a:endParaRPr>
          </a:p>
        </p:txBody>
      </p:sp>
    </p:spTree>
    <p:extLst>
      <p:ext uri="{BB962C8B-B14F-4D97-AF65-F5344CB8AC3E}">
        <p14:creationId xmlns:p14="http://schemas.microsoft.com/office/powerpoint/2010/main" val="4050754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err="1"/>
              <a:t>Mentimeter</a:t>
            </a:r>
            <a:r>
              <a:rPr lang="en-US" dirty="0"/>
              <a:t> question – sharing resources</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4179673" y="1893374"/>
            <a:ext cx="3314700" cy="3305175"/>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366876"/>
            <a:ext cx="2906897" cy="2831673"/>
          </a:xfrm>
          <a:prstGeom prst="rect">
            <a:avLst/>
          </a:prstGeom>
          <a:noFill/>
        </p:spPr>
        <p:txBody>
          <a:bodyPr wrap="square" rtlCol="0" anchor="t">
            <a:spAutoFit/>
          </a:bodyPr>
          <a:lstStyle/>
          <a:p>
            <a:pPr algn="ctr"/>
            <a:r>
              <a:rPr lang="en-US" sz="3200" dirty="0">
                <a:solidFill>
                  <a:schemeClr val="lt1"/>
                </a:solidFill>
              </a:rPr>
              <a:t>Where else would you get case studies and examples from?</a:t>
            </a:r>
          </a:p>
          <a:p>
            <a:endParaRPr lang="en-CH" sz="1801" dirty="0"/>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8" name="Slide Number Placeholder 2">
            <a:extLst>
              <a:ext uri="{FF2B5EF4-FFF2-40B4-BE49-F238E27FC236}">
                <a16:creationId xmlns:a16="http://schemas.microsoft.com/office/drawing/2014/main" id="{3FDE1AA5-CD4E-4178-A68F-29B751254906}"/>
              </a:ext>
            </a:extLst>
          </p:cNvPr>
          <p:cNvSpPr>
            <a:spLocks noGrp="1"/>
          </p:cNvSpPr>
          <p:nvPr>
            <p:ph type="sldNum" sz="quarter" idx="12"/>
          </p:nvPr>
        </p:nvSpPr>
        <p:spPr>
          <a:xfrm>
            <a:off x="314196" y="6233690"/>
            <a:ext cx="2743200" cy="365125"/>
          </a:xfrm>
        </p:spPr>
        <p:txBody>
          <a:bodyPr/>
          <a:lstStyle/>
          <a:p>
            <a:fld id="{971CEC84-1649-40CE-BFF6-7286506FEA08}" type="slidenum">
              <a:rPr lang="en-GB" smtClean="0">
                <a:solidFill>
                  <a:schemeClr val="tx1">
                    <a:lumMod val="65000"/>
                    <a:lumOff val="35000"/>
                  </a:schemeClr>
                </a:solidFill>
              </a:rPr>
              <a:pPr/>
              <a:t>80</a:t>
            </a:fld>
            <a:endParaRPr lang="en-GB">
              <a:solidFill>
                <a:schemeClr val="tx1">
                  <a:lumMod val="65000"/>
                  <a:lumOff val="35000"/>
                </a:schemeClr>
              </a:solidFill>
            </a:endParaRPr>
          </a:p>
        </p:txBody>
      </p:sp>
    </p:spTree>
    <p:extLst>
      <p:ext uri="{BB962C8B-B14F-4D97-AF65-F5344CB8AC3E}">
        <p14:creationId xmlns:p14="http://schemas.microsoft.com/office/powerpoint/2010/main" val="5247699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lIns="91440" tIns="45720" rIns="91440" bIns="45720" rtlCol="0" anchor="t">
            <a:spAutoFit/>
          </a:bodyPr>
          <a:lstStyle/>
          <a:p>
            <a:pPr defTabSz="914377">
              <a:defRPr/>
            </a:pPr>
            <a:r>
              <a:rPr kumimoji="0" lang="en-US" sz="2800" b="0" i="0" u="none" strike="noStrike" kern="1200" cap="none" spc="0" normalizeH="0" baseline="0" noProof="0">
                <a:ln>
                  <a:noFill/>
                </a:ln>
                <a:effectLst/>
                <a:uLnTx/>
                <a:uFillTx/>
                <a:latin typeface="Arial"/>
                <a:ea typeface="+mn-ea"/>
                <a:cs typeface="+mn-cs"/>
              </a:rPr>
              <a:t>Enter this code: </a:t>
            </a:r>
            <a:r>
              <a:rPr lang="en-US" sz="2800" b="1" kern="0">
                <a:solidFill>
                  <a:srgbClr val="BBD151"/>
                </a:solidFill>
                <a:latin typeface="Arial"/>
                <a:ea typeface="Verdana"/>
              </a:rPr>
              <a:t>56 63 18 7</a:t>
            </a:r>
            <a:endParaRPr kumimoji="0" lang="en-US" sz="2800" b="1" i="0" u="none" strike="noStrike" kern="0" cap="none" spc="0" normalizeH="0" baseline="0" noProof="0" dirty="0">
              <a:ln>
                <a:noFill/>
              </a:ln>
              <a:solidFill>
                <a:srgbClr val="BBD151"/>
              </a:solidFill>
              <a:effectLst/>
              <a:highlight>
                <a:srgbClr val="FFFF00"/>
              </a:highlight>
              <a:uLnTx/>
              <a:uFillTx/>
              <a:latin typeface="Arial"/>
              <a:ea typeface="Verdana" panose="020B0604030504040204" pitchFamily="34" charset="0"/>
              <a:cs typeface="+mn-cs"/>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9127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0873-F5E7-44B2-B492-9375A9706772}"/>
              </a:ext>
            </a:extLst>
          </p:cNvPr>
          <p:cNvSpPr>
            <a:spLocks noGrp="1"/>
          </p:cNvSpPr>
          <p:nvPr>
            <p:ph type="title"/>
          </p:nvPr>
        </p:nvSpPr>
        <p:spPr/>
        <p:txBody>
          <a:bodyPr>
            <a:normAutofit fontScale="90000"/>
          </a:bodyPr>
          <a:lstStyle/>
          <a:p>
            <a:r>
              <a:rPr lang="en-GB" b="1" dirty="0"/>
              <a:t>Summary tips: </a:t>
            </a:r>
            <a:r>
              <a:rPr lang="en-GB" dirty="0"/>
              <a:t>business case for assessing natural capital and identifying impacts and dependencies </a:t>
            </a:r>
            <a:endParaRPr lang="en-US" dirty="0"/>
          </a:p>
        </p:txBody>
      </p:sp>
      <p:sp>
        <p:nvSpPr>
          <p:cNvPr id="5" name="Content Placeholder 2">
            <a:extLst>
              <a:ext uri="{FF2B5EF4-FFF2-40B4-BE49-F238E27FC236}">
                <a16:creationId xmlns:a16="http://schemas.microsoft.com/office/drawing/2014/main" id="{028A4340-BFB9-DB45-824D-074DA4B90430}"/>
              </a:ext>
            </a:extLst>
          </p:cNvPr>
          <p:cNvSpPr>
            <a:spLocks noGrp="1"/>
          </p:cNvSpPr>
          <p:nvPr>
            <p:ph idx="1"/>
          </p:nvPr>
        </p:nvSpPr>
        <p:spPr>
          <a:xfrm>
            <a:off x="314195" y="1503927"/>
            <a:ext cx="11202890" cy="4535366"/>
          </a:xfrm>
        </p:spPr>
        <p:txBody>
          <a:bodyPr>
            <a:normAutofit fontScale="85000" lnSpcReduction="20000"/>
          </a:bodyPr>
          <a:lstStyle/>
          <a:p>
            <a:r>
              <a:rPr lang="en-US" dirty="0"/>
              <a:t>Draw on specific examples of business risk and natural capital applications, think about</a:t>
            </a:r>
          </a:p>
          <a:p>
            <a:pPr lvl="1">
              <a:lnSpc>
                <a:spcPct val="120000"/>
              </a:lnSpc>
              <a:spcBef>
                <a:spcPts val="0"/>
              </a:spcBef>
            </a:pPr>
            <a:r>
              <a:rPr lang="en-US" sz="2000" dirty="0"/>
              <a:t>Situating theoretical points and arguments in real-world examples to help support the participants’ understanding and make the material more relevant for them </a:t>
            </a:r>
          </a:p>
          <a:p>
            <a:pPr marL="457189" lvl="1" indent="0">
              <a:buNone/>
            </a:pPr>
            <a:endParaRPr lang="en-US" dirty="0"/>
          </a:p>
          <a:p>
            <a:r>
              <a:rPr lang="en-US" dirty="0"/>
              <a:t>Tailor the reflection exercises to the participants’ background, consider whether:</a:t>
            </a:r>
          </a:p>
          <a:p>
            <a:pPr lvl="1"/>
            <a:r>
              <a:rPr lang="en-US" sz="2000" dirty="0"/>
              <a:t>There are certain ecosystem services that are more relevant to the participants’ sector? </a:t>
            </a:r>
          </a:p>
          <a:p>
            <a:pPr lvl="1"/>
            <a:r>
              <a:rPr lang="en-US" sz="2000" dirty="0"/>
              <a:t>How can you get the participants to think about their own natural capital risks and opportunities?</a:t>
            </a:r>
          </a:p>
          <a:p>
            <a:pPr marL="457189" lvl="1" indent="0">
              <a:buNone/>
            </a:pPr>
            <a:endParaRPr lang="en-US" sz="2000" dirty="0"/>
          </a:p>
          <a:p>
            <a:r>
              <a:rPr lang="en-US" dirty="0"/>
              <a:t>Use the most recent and relevant data, remember to check whether:</a:t>
            </a:r>
          </a:p>
          <a:p>
            <a:pPr lvl="1"/>
            <a:r>
              <a:rPr lang="en-US" sz="2000" dirty="0"/>
              <a:t>The data in the training material reflect current progress on natural capital assessments? </a:t>
            </a:r>
          </a:p>
          <a:p>
            <a:pPr lvl="1"/>
            <a:r>
              <a:rPr lang="en-US" sz="2000" dirty="0"/>
              <a:t>The data shows trends which are significant for the audience?</a:t>
            </a:r>
          </a:p>
          <a:p>
            <a:pPr lvl="1"/>
            <a:r>
              <a:rPr lang="en-US" sz="2000" dirty="0"/>
              <a:t>There are any trends towards assessment that are specific to your sector/region?</a:t>
            </a:r>
          </a:p>
          <a:p>
            <a:pPr lvl="1"/>
            <a:endParaRPr lang="en-US" sz="2000" dirty="0"/>
          </a:p>
          <a:p>
            <a:r>
              <a:rPr lang="en-US" dirty="0"/>
              <a:t>Update the case studies depending on the sectoral/regional context of the audience! </a:t>
            </a:r>
          </a:p>
          <a:p>
            <a:pPr lvl="1">
              <a:lnSpc>
                <a:spcPct val="120000"/>
              </a:lnSpc>
              <a:spcBef>
                <a:spcPts val="0"/>
              </a:spcBef>
            </a:pPr>
            <a:r>
              <a:rPr lang="en-US" sz="2000" dirty="0"/>
              <a:t>Use the case studies that relate to the audience and showcase examples that are meaningful and significant for them</a:t>
            </a:r>
          </a:p>
          <a:p>
            <a:pPr lvl="1"/>
            <a:endParaRPr lang="en-US" sz="2000" dirty="0"/>
          </a:p>
          <a:p>
            <a:pPr lvl="1"/>
            <a:endParaRPr lang="en-US" dirty="0"/>
          </a:p>
          <a:p>
            <a:pPr marL="0" indent="0">
              <a:buNone/>
            </a:pPr>
            <a:endParaRPr lang="en-US" sz="2000" dirty="0"/>
          </a:p>
          <a:p>
            <a:pPr lvl="1"/>
            <a:endParaRPr lang="en-US" dirty="0"/>
          </a:p>
        </p:txBody>
      </p:sp>
      <p:sp>
        <p:nvSpPr>
          <p:cNvPr id="4" name="Slide Number Placeholder 3">
            <a:extLst>
              <a:ext uri="{FF2B5EF4-FFF2-40B4-BE49-F238E27FC236}">
                <a16:creationId xmlns:a16="http://schemas.microsoft.com/office/drawing/2014/main" id="{2260281A-F95D-4486-B9E3-E06816E0EDCF}"/>
              </a:ext>
            </a:extLst>
          </p:cNvPr>
          <p:cNvSpPr>
            <a:spLocks noGrp="1"/>
          </p:cNvSpPr>
          <p:nvPr>
            <p:ph type="sldNum" sz="quarter" idx="12"/>
          </p:nvPr>
        </p:nvSpPr>
        <p:spPr/>
        <p:txBody>
          <a:bodyPr/>
          <a:lstStyle/>
          <a:p>
            <a:fld id="{971CEC84-1649-40CE-BFF6-7286506FEA08}" type="slidenum">
              <a:rPr lang="en-GB" smtClean="0"/>
              <a:pPr/>
              <a:t>82</a:t>
            </a:fld>
            <a:endParaRPr lang="en-GB"/>
          </a:p>
        </p:txBody>
      </p:sp>
    </p:spTree>
    <p:extLst>
      <p:ext uri="{BB962C8B-B14F-4D97-AF65-F5344CB8AC3E}">
        <p14:creationId xmlns:p14="http://schemas.microsoft.com/office/powerpoint/2010/main" val="23680882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0873-F5E7-44B2-B492-9375A9706772}"/>
              </a:ext>
            </a:extLst>
          </p:cNvPr>
          <p:cNvSpPr>
            <a:spLocks noGrp="1"/>
          </p:cNvSpPr>
          <p:nvPr>
            <p:ph type="title"/>
          </p:nvPr>
        </p:nvSpPr>
        <p:spPr/>
        <p:txBody>
          <a:bodyPr>
            <a:normAutofit fontScale="90000"/>
          </a:bodyPr>
          <a:lstStyle/>
          <a:p>
            <a:r>
              <a:rPr lang="en-GB" b="1" dirty="0"/>
              <a:t>Summary tips: </a:t>
            </a:r>
            <a:r>
              <a:rPr lang="en-GB" dirty="0"/>
              <a:t>business case for assessing natural capital and identifying impacts and dependencies</a:t>
            </a:r>
            <a:endParaRPr lang="en-US" dirty="0">
              <a:highlight>
                <a:srgbClr val="FFFF00"/>
              </a:highlight>
            </a:endParaRPr>
          </a:p>
        </p:txBody>
      </p:sp>
      <p:sp>
        <p:nvSpPr>
          <p:cNvPr id="5" name="Content Placeholder 2">
            <a:extLst>
              <a:ext uri="{FF2B5EF4-FFF2-40B4-BE49-F238E27FC236}">
                <a16:creationId xmlns:a16="http://schemas.microsoft.com/office/drawing/2014/main" id="{028A4340-BFB9-DB45-824D-074DA4B90430}"/>
              </a:ext>
            </a:extLst>
          </p:cNvPr>
          <p:cNvSpPr>
            <a:spLocks noGrp="1"/>
          </p:cNvSpPr>
          <p:nvPr>
            <p:ph idx="1"/>
          </p:nvPr>
        </p:nvSpPr>
        <p:spPr>
          <a:xfrm>
            <a:off x="314195" y="1503927"/>
            <a:ext cx="11202890" cy="4535366"/>
          </a:xfrm>
        </p:spPr>
        <p:txBody>
          <a:bodyPr>
            <a:normAutofit fontScale="85000" lnSpcReduction="20000"/>
          </a:bodyPr>
          <a:lstStyle/>
          <a:p>
            <a:r>
              <a:rPr lang="en-US" dirty="0"/>
              <a:t>Draw on specific examples of business risk and natural capital applications, think about</a:t>
            </a:r>
          </a:p>
          <a:p>
            <a:pPr lvl="1">
              <a:lnSpc>
                <a:spcPct val="120000"/>
              </a:lnSpc>
              <a:spcBef>
                <a:spcPts val="0"/>
              </a:spcBef>
            </a:pPr>
            <a:r>
              <a:rPr lang="en-US" sz="2000" dirty="0"/>
              <a:t>Situating theoretical points and arguments in real-world examples to help support the participants’ understanding and make the material more relevant for them </a:t>
            </a:r>
          </a:p>
          <a:p>
            <a:pPr marL="457189" lvl="1" indent="0">
              <a:buNone/>
            </a:pPr>
            <a:endParaRPr lang="en-US" dirty="0"/>
          </a:p>
          <a:p>
            <a:r>
              <a:rPr lang="en-US" dirty="0"/>
              <a:t>Tailor the reflection exercises to the participants’ background, consider whether:</a:t>
            </a:r>
          </a:p>
          <a:p>
            <a:pPr lvl="1"/>
            <a:r>
              <a:rPr lang="en-US" sz="2000" dirty="0"/>
              <a:t>There are certain ecosystem services that are more relevant to the participants’ sector? </a:t>
            </a:r>
          </a:p>
          <a:p>
            <a:pPr lvl="1"/>
            <a:r>
              <a:rPr lang="en-US" sz="2000" dirty="0"/>
              <a:t>How can you get the participants to think about their own natural capital risks and opportunities?</a:t>
            </a:r>
          </a:p>
          <a:p>
            <a:pPr marL="457189" lvl="1" indent="0">
              <a:buNone/>
            </a:pPr>
            <a:endParaRPr lang="en-US" sz="2000" dirty="0"/>
          </a:p>
          <a:p>
            <a:r>
              <a:rPr lang="en-US" dirty="0"/>
              <a:t>Use the most recent and relevant data, remember to check whether:</a:t>
            </a:r>
          </a:p>
          <a:p>
            <a:pPr lvl="1"/>
            <a:r>
              <a:rPr lang="en-US" sz="2000" dirty="0"/>
              <a:t>The data in the training material reflect current progress on natural capital assessments? </a:t>
            </a:r>
          </a:p>
          <a:p>
            <a:pPr lvl="1"/>
            <a:r>
              <a:rPr lang="en-US" sz="2000" dirty="0"/>
              <a:t>The data shows trends which are significant for the audience?</a:t>
            </a:r>
          </a:p>
          <a:p>
            <a:pPr lvl="1"/>
            <a:r>
              <a:rPr lang="en-US" sz="2000" dirty="0"/>
              <a:t>There are any trends towards assessment that are specific to your sector/region?</a:t>
            </a:r>
          </a:p>
          <a:p>
            <a:pPr lvl="1"/>
            <a:endParaRPr lang="en-US" sz="2000" dirty="0"/>
          </a:p>
          <a:p>
            <a:r>
              <a:rPr lang="en-US" dirty="0"/>
              <a:t>Update the case studies depending on the sectoral/regional context of the audience! </a:t>
            </a:r>
          </a:p>
          <a:p>
            <a:pPr lvl="1">
              <a:lnSpc>
                <a:spcPct val="120000"/>
              </a:lnSpc>
              <a:spcBef>
                <a:spcPts val="0"/>
              </a:spcBef>
            </a:pPr>
            <a:r>
              <a:rPr lang="en-US" sz="2000" dirty="0"/>
              <a:t>Use the case studies that relate to the audience and showcase examples that are meaningful and significant for them</a:t>
            </a:r>
          </a:p>
          <a:p>
            <a:pPr lvl="1"/>
            <a:endParaRPr lang="en-US" sz="2000" dirty="0"/>
          </a:p>
          <a:p>
            <a:pPr lvl="1"/>
            <a:endParaRPr lang="en-US" dirty="0"/>
          </a:p>
          <a:p>
            <a:pPr marL="0" indent="0">
              <a:buNone/>
            </a:pPr>
            <a:endParaRPr lang="en-US" sz="2000" dirty="0"/>
          </a:p>
          <a:p>
            <a:pPr lvl="1"/>
            <a:endParaRPr lang="en-US" dirty="0"/>
          </a:p>
        </p:txBody>
      </p:sp>
      <p:sp>
        <p:nvSpPr>
          <p:cNvPr id="4" name="Slide Number Placeholder 3">
            <a:extLst>
              <a:ext uri="{FF2B5EF4-FFF2-40B4-BE49-F238E27FC236}">
                <a16:creationId xmlns:a16="http://schemas.microsoft.com/office/drawing/2014/main" id="{2260281A-F95D-4486-B9E3-E06816E0EDCF}"/>
              </a:ext>
            </a:extLst>
          </p:cNvPr>
          <p:cNvSpPr>
            <a:spLocks noGrp="1"/>
          </p:cNvSpPr>
          <p:nvPr>
            <p:ph type="sldNum" sz="quarter" idx="12"/>
          </p:nvPr>
        </p:nvSpPr>
        <p:spPr/>
        <p:txBody>
          <a:bodyPr/>
          <a:lstStyle/>
          <a:p>
            <a:fld id="{971CEC84-1649-40CE-BFF6-7286506FEA08}" type="slidenum">
              <a:rPr lang="en-GB" smtClean="0"/>
              <a:pPr/>
              <a:t>83</a:t>
            </a:fld>
            <a:endParaRPr lang="en-GB"/>
          </a:p>
        </p:txBody>
      </p:sp>
      <p:pic>
        <p:nvPicPr>
          <p:cNvPr id="6" name="Graphic 5" descr="Compass">
            <a:extLst>
              <a:ext uri="{FF2B5EF4-FFF2-40B4-BE49-F238E27FC236}">
                <a16:creationId xmlns:a16="http://schemas.microsoft.com/office/drawing/2014/main" id="{F9BF8AC5-AA0C-4F4E-AADA-419A6DDB7D1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59885" y="89102"/>
            <a:ext cx="914400" cy="914400"/>
          </a:xfrm>
          <a:prstGeom prst="rect">
            <a:avLst/>
          </a:prstGeom>
        </p:spPr>
      </p:pic>
      <p:sp>
        <p:nvSpPr>
          <p:cNvPr id="7" name="Speech Bubble: Rectangle 8">
            <a:extLst>
              <a:ext uri="{FF2B5EF4-FFF2-40B4-BE49-F238E27FC236}">
                <a16:creationId xmlns:a16="http://schemas.microsoft.com/office/drawing/2014/main" id="{087851E5-3BB4-904E-92AD-F9C8436E9580}"/>
              </a:ext>
            </a:extLst>
          </p:cNvPr>
          <p:cNvSpPr/>
          <p:nvPr/>
        </p:nvSpPr>
        <p:spPr>
          <a:xfrm rot="10800000" flipV="1">
            <a:off x="9649244" y="3604279"/>
            <a:ext cx="2413508" cy="1286435"/>
          </a:xfrm>
          <a:prstGeom prst="wedgeRectCallout">
            <a:avLst>
              <a:gd name="adj1" fmla="val -2957"/>
              <a:gd name="adj2" fmla="val -92091"/>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These tips are also summarised by tip type in the implementation guide</a:t>
            </a:r>
            <a:endParaRPr lang="en-US" dirty="0"/>
          </a:p>
        </p:txBody>
      </p:sp>
    </p:spTree>
    <p:extLst>
      <p:ext uri="{BB962C8B-B14F-4D97-AF65-F5344CB8AC3E}">
        <p14:creationId xmlns:p14="http://schemas.microsoft.com/office/powerpoint/2010/main" val="185755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21BD53-07FB-47EA-B85F-4919824C3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Oval 5">
            <a:extLst>
              <a:ext uri="{FF2B5EF4-FFF2-40B4-BE49-F238E27FC236}">
                <a16:creationId xmlns:a16="http://schemas.microsoft.com/office/drawing/2014/main" id="{0382B183-ED85-43EE-8EAD-41CB317AB004}"/>
              </a:ext>
            </a:extLst>
          </p:cNvPr>
          <p:cNvSpPr/>
          <p:nvPr/>
        </p:nvSpPr>
        <p:spPr>
          <a:xfrm>
            <a:off x="3941380" y="1450513"/>
            <a:ext cx="4467672" cy="4225073"/>
          </a:xfrm>
          <a:prstGeom prst="ellipse">
            <a:avLst/>
          </a:prstGeom>
          <a:solidFill>
            <a:srgbClr val="59595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1A2CF0F2-E20A-4B98-980E-EB4AD138ECE3}"/>
              </a:ext>
            </a:extLst>
          </p:cNvPr>
          <p:cNvSpPr txBox="1"/>
          <p:nvPr/>
        </p:nvSpPr>
        <p:spPr>
          <a:xfrm>
            <a:off x="5057585" y="2962884"/>
            <a:ext cx="22352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Arial"/>
                <a:ea typeface="+mn-ea"/>
                <a:cs typeface="+mn-cs"/>
              </a:rPr>
              <a:t>Q&amp;A</a:t>
            </a:r>
            <a:endParaRPr kumimoji="0" lang="en-CH" sz="72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Graphic 9" descr="Question Mark">
            <a:extLst>
              <a:ext uri="{FF2B5EF4-FFF2-40B4-BE49-F238E27FC236}">
                <a16:creationId xmlns:a16="http://schemas.microsoft.com/office/drawing/2014/main" id="{AC75F31F-AA5F-432C-A12C-8E5808E5842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66080" y="89102"/>
            <a:ext cx="914400" cy="914400"/>
          </a:xfrm>
          <a:prstGeom prst="rect">
            <a:avLst/>
          </a:prstGeom>
        </p:spPr>
      </p:pic>
      <p:pic>
        <p:nvPicPr>
          <p:cNvPr id="12" name="Graphic 11" descr="Radio microphone">
            <a:extLst>
              <a:ext uri="{FF2B5EF4-FFF2-40B4-BE49-F238E27FC236}">
                <a16:creationId xmlns:a16="http://schemas.microsoft.com/office/drawing/2014/main" id="{92B6540A-2D4E-49A9-A23C-1A3AAB3D7E7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97246" y="89102"/>
            <a:ext cx="914400" cy="914400"/>
          </a:xfrm>
          <a:prstGeom prst="rect">
            <a:avLst/>
          </a:prstGeom>
        </p:spPr>
      </p:pic>
    </p:spTree>
    <p:extLst>
      <p:ext uri="{BB962C8B-B14F-4D97-AF65-F5344CB8AC3E}">
        <p14:creationId xmlns:p14="http://schemas.microsoft.com/office/powerpoint/2010/main" val="7499869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Oval 1">
            <a:extLst>
              <a:ext uri="{FF2B5EF4-FFF2-40B4-BE49-F238E27FC236}">
                <a16:creationId xmlns:a16="http://schemas.microsoft.com/office/drawing/2014/main" id="{E3B5D30C-3C10-45EB-B781-919160F3D5C0}"/>
              </a:ext>
            </a:extLst>
          </p:cNvPr>
          <p:cNvSpPr/>
          <p:nvPr/>
        </p:nvSpPr>
        <p:spPr>
          <a:xfrm>
            <a:off x="8966447" y="355107"/>
            <a:ext cx="2441359" cy="237033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8E26BBCC-AA68-41FF-90C3-F98C19949454}"/>
              </a:ext>
            </a:extLst>
          </p:cNvPr>
          <p:cNvSpPr txBox="1"/>
          <p:nvPr/>
        </p:nvSpPr>
        <p:spPr>
          <a:xfrm>
            <a:off x="9405891" y="986278"/>
            <a:ext cx="1562470" cy="1107996"/>
          </a:xfrm>
          <a:prstGeom prst="rect">
            <a:avLst/>
          </a:prstGeom>
          <a:noFill/>
        </p:spPr>
        <p:txBody>
          <a:bodyPr wrap="square" rtlCol="0">
            <a:spAutoFit/>
          </a:bodyPr>
          <a:lstStyle/>
          <a:p>
            <a:r>
              <a:rPr lang="en-US" sz="6600" b="1" dirty="0">
                <a:solidFill>
                  <a:schemeClr val="bg1"/>
                </a:solidFill>
              </a:rPr>
              <a:t>15’</a:t>
            </a:r>
            <a:endParaRPr lang="en-CH" sz="6600" b="1" dirty="0">
              <a:solidFill>
                <a:schemeClr val="bg1"/>
              </a:solidFill>
            </a:endParaRPr>
          </a:p>
        </p:txBody>
      </p:sp>
    </p:spTree>
    <p:extLst>
      <p:ext uri="{BB962C8B-B14F-4D97-AF65-F5344CB8AC3E}">
        <p14:creationId xmlns:p14="http://schemas.microsoft.com/office/powerpoint/2010/main" val="28784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a:t>
            </a:r>
            <a:endParaRPr lang="en-GB" dirty="0">
              <a:cs typeface="Arial"/>
            </a:endParaRP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3643744317"/>
              </p:ext>
            </p:extLst>
          </p:nvPr>
        </p:nvGraphicFramePr>
        <p:xfrm>
          <a:off x="639461" y="1331629"/>
          <a:ext cx="10959960" cy="4579854"/>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(CET)</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training material </a:t>
                      </a:r>
                      <a:endParaRPr lang="en-CH"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15:10 – 15:20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Introductions </a:t>
                      </a:r>
                      <a:r>
                        <a:rPr lang="en-US" sz="1600" kern="1200" dirty="0">
                          <a:solidFill>
                            <a:schemeClr val="tx1">
                              <a:lumMod val="65000"/>
                              <a:lumOff val="35000"/>
                            </a:schemeClr>
                          </a:solidFill>
                          <a:latin typeface="+mn-lt"/>
                          <a:ea typeface="+mn-ea"/>
                          <a:cs typeface="+mn-cs"/>
                        </a:rPr>
                        <a:t>– Getting to know each other </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GB" sz="1600" kern="1200" dirty="0">
                          <a:solidFill>
                            <a:schemeClr val="tx1">
                              <a:lumMod val="65000"/>
                              <a:lumOff val="35000"/>
                            </a:schemeClr>
                          </a:solidFill>
                          <a:latin typeface="+mn-lt"/>
                          <a:ea typeface="+mn-ea"/>
                          <a:cs typeface="+mn-cs"/>
                        </a:rPr>
                        <a:t>15:20 – 15:30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Brief presentation of We Value Nature’s capacity building work </a:t>
                      </a:r>
                      <a:endParaRPr lang="en-US" sz="1600" b="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569436"/>
                  </a:ext>
                </a:extLst>
              </a:tr>
              <a:tr h="353086">
                <a:tc>
                  <a:txBody>
                    <a:bodyPr/>
                    <a:lstStyle/>
                    <a:p>
                      <a:r>
                        <a:rPr lang="en-US" sz="1600" kern="1200" dirty="0">
                          <a:solidFill>
                            <a:schemeClr val="tx1">
                              <a:lumMod val="65000"/>
                              <a:lumOff val="35000"/>
                            </a:schemeClr>
                          </a:solidFill>
                          <a:latin typeface="+mn-lt"/>
                          <a:ea typeface="+mn-ea"/>
                          <a:cs typeface="+mn-cs"/>
                        </a:rPr>
                        <a:t>15:30 – 16:05 </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Go through 1</a:t>
                      </a:r>
                      <a:r>
                        <a:rPr lang="en-US" sz="1600" b="1" kern="1200" baseline="30000" dirty="0">
                          <a:solidFill>
                            <a:schemeClr val="tx1">
                              <a:lumMod val="65000"/>
                              <a:lumOff val="35000"/>
                            </a:schemeClr>
                          </a:solidFill>
                          <a:latin typeface="+mn-lt"/>
                          <a:ea typeface="+mn-ea"/>
                          <a:cs typeface="+mn-cs"/>
                        </a:rPr>
                        <a:t>st</a:t>
                      </a:r>
                      <a:r>
                        <a:rPr lang="en-US" sz="1600" b="1" kern="1200" dirty="0">
                          <a:solidFill>
                            <a:schemeClr val="tx1">
                              <a:lumMod val="65000"/>
                              <a:lumOff val="35000"/>
                            </a:schemeClr>
                          </a:solidFill>
                          <a:latin typeface="+mn-lt"/>
                          <a:ea typeface="+mn-ea"/>
                          <a:cs typeface="+mn-cs"/>
                        </a:rPr>
                        <a:t> part of the training – </a:t>
                      </a:r>
                      <a:r>
                        <a:rPr lang="en-US" sz="1600" kern="1200" dirty="0">
                          <a:solidFill>
                            <a:schemeClr val="tx1">
                              <a:lumMod val="65000"/>
                              <a:lumOff val="35000"/>
                            </a:schemeClr>
                          </a:solidFill>
                          <a:latin typeface="+mn-lt"/>
                          <a:ea typeface="+mn-ea"/>
                          <a:cs typeface="+mn-cs"/>
                        </a:rPr>
                        <a:t>Introduction, setting the scene, natural capital definition, the business case &amp; natural capital impacts &amp; dependencies</a:t>
                      </a:r>
                      <a:endParaRPr lang="en-US"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i="1" kern="1200" dirty="0">
                          <a:solidFill>
                            <a:schemeClr val="tx1">
                              <a:lumMod val="65000"/>
                              <a:lumOff val="35000"/>
                            </a:schemeClr>
                          </a:solidFill>
                          <a:latin typeface="+mn-lt"/>
                          <a:ea typeface="+mn-ea"/>
                          <a:cs typeface="+mn-cs"/>
                        </a:rPr>
                        <a:t>16:05 – 16:20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16:20 – 17:10 </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600" b="1" kern="1200" dirty="0">
                          <a:solidFill>
                            <a:schemeClr val="tx1">
                              <a:lumMod val="65000"/>
                              <a:lumOff val="35000"/>
                            </a:schemeClr>
                          </a:solidFill>
                          <a:latin typeface="+mn-lt"/>
                          <a:ea typeface="+mn-ea"/>
                          <a:cs typeface="+mn-cs"/>
                        </a:rPr>
                        <a:t>Go through 2</a:t>
                      </a:r>
                      <a:r>
                        <a:rPr lang="en-US" sz="1600" b="1" kern="1200" baseline="30000" dirty="0">
                          <a:solidFill>
                            <a:schemeClr val="tx1">
                              <a:lumMod val="65000"/>
                              <a:lumOff val="35000"/>
                            </a:schemeClr>
                          </a:solidFill>
                          <a:latin typeface="+mn-lt"/>
                          <a:ea typeface="+mn-ea"/>
                          <a:cs typeface="+mn-cs"/>
                        </a:rPr>
                        <a:t>nd</a:t>
                      </a:r>
                      <a:r>
                        <a:rPr lang="en-US" sz="1600" b="1" kern="1200" dirty="0">
                          <a:solidFill>
                            <a:schemeClr val="tx1">
                              <a:lumMod val="65000"/>
                              <a:lumOff val="35000"/>
                            </a:schemeClr>
                          </a:solidFill>
                          <a:latin typeface="+mn-lt"/>
                          <a:ea typeface="+mn-ea"/>
                          <a:cs typeface="+mn-cs"/>
                        </a:rPr>
                        <a:t> part of the training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US" sz="1600" kern="1200" dirty="0">
                          <a:solidFill>
                            <a:schemeClr val="tx1">
                              <a:lumMod val="65000"/>
                              <a:lumOff val="35000"/>
                            </a:schemeClr>
                          </a:solidFill>
                          <a:latin typeface="+mn-lt"/>
                          <a:ea typeface="+mn-ea"/>
                          <a:cs typeface="+mn-cs"/>
                        </a:rPr>
                        <a:t>Scoping an assessment</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17:10 – 17:40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kern="1200" dirty="0">
                          <a:solidFill>
                            <a:schemeClr val="tx1">
                              <a:lumMod val="65000"/>
                              <a:lumOff val="35000"/>
                            </a:schemeClr>
                          </a:solidFill>
                          <a:latin typeface="+mn-lt"/>
                          <a:ea typeface="+mn-ea"/>
                          <a:cs typeface="+mn-cs"/>
                        </a:rPr>
                        <a:t>Go through 3</a:t>
                      </a:r>
                      <a:r>
                        <a:rPr lang="en-US" sz="1600" b="1" kern="1200" baseline="30000" dirty="0">
                          <a:solidFill>
                            <a:schemeClr val="tx1">
                              <a:lumMod val="65000"/>
                              <a:lumOff val="35000"/>
                            </a:schemeClr>
                          </a:solidFill>
                          <a:latin typeface="+mn-lt"/>
                          <a:ea typeface="+mn-ea"/>
                          <a:cs typeface="+mn-cs"/>
                        </a:rPr>
                        <a:t>rd</a:t>
                      </a:r>
                      <a:r>
                        <a:rPr lang="en-US" sz="1600" b="1" kern="1200" dirty="0">
                          <a:solidFill>
                            <a:schemeClr val="tx1">
                              <a:lumMod val="65000"/>
                              <a:lumOff val="35000"/>
                            </a:schemeClr>
                          </a:solidFill>
                          <a:latin typeface="+mn-lt"/>
                          <a:ea typeface="+mn-ea"/>
                          <a:cs typeface="+mn-cs"/>
                        </a:rPr>
                        <a:t> part of the training</a:t>
                      </a:r>
                      <a:r>
                        <a:rPr lang="en-US" sz="1600" b="0" kern="1200" dirty="0">
                          <a:solidFill>
                            <a:schemeClr val="tx1">
                              <a:lumMod val="65000"/>
                              <a:lumOff val="35000"/>
                            </a:schemeClr>
                          </a:solidFill>
                          <a:latin typeface="+mn-lt"/>
                          <a:ea typeface="+mn-ea"/>
                          <a:cs typeface="+mn-cs"/>
                        </a:rPr>
                        <a:t> – Introduction to monetary valuation &amp; wrap-up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r>
                        <a:rPr lang="en-US" sz="1600" kern="1200" dirty="0">
                          <a:solidFill>
                            <a:schemeClr val="tx1">
                              <a:lumMod val="65000"/>
                              <a:lumOff val="35000"/>
                            </a:schemeClr>
                          </a:solidFill>
                          <a:latin typeface="+mn-lt"/>
                          <a:ea typeface="+mn-ea"/>
                          <a:cs typeface="+mn-cs"/>
                        </a:rPr>
                        <a:t>17:40 – 18:00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kern="1200" dirty="0">
                          <a:solidFill>
                            <a:schemeClr val="tx1">
                              <a:lumMod val="65000"/>
                              <a:lumOff val="35000"/>
                            </a:schemeClr>
                          </a:solidFill>
                          <a:latin typeface="+mn-lt"/>
                          <a:ea typeface="+mn-ea"/>
                          <a:cs typeface="+mn-cs"/>
                        </a:rPr>
                        <a:t>Train the  trainer course wrap-up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US" sz="1600" kern="1200" dirty="0">
                          <a:solidFill>
                            <a:schemeClr val="tx1">
                              <a:lumMod val="65000"/>
                              <a:lumOff val="35000"/>
                            </a:schemeClr>
                          </a:solidFill>
                          <a:latin typeface="+mn-lt"/>
                          <a:ea typeface="+mn-ea"/>
                          <a:cs typeface="+mn-cs"/>
                        </a:rPr>
                        <a:t>Key takeaways, next steps &amp; engagement opportunities  </a:t>
                      </a:r>
                      <a:endParaRPr lang="en-US" sz="1600" b="1" kern="1200" dirty="0">
                        <a:solidFill>
                          <a:schemeClr val="tx1">
                            <a:lumMod val="65000"/>
                            <a:lumOff val="35000"/>
                          </a:schemeClr>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sz="1600" kern="1200" dirty="0">
                          <a:solidFill>
                            <a:schemeClr val="tx1">
                              <a:lumMod val="65000"/>
                              <a:lumOff val="35000"/>
                            </a:schemeClr>
                          </a:solidFill>
                          <a:latin typeface="+mn-lt"/>
                          <a:ea typeface="+mn-ea"/>
                          <a:cs typeface="+mn-cs"/>
                        </a:rPr>
                        <a:t>Group discussion on </a:t>
                      </a:r>
                      <a:r>
                        <a:rPr lang="en-US" sz="1600" kern="1200">
                          <a:solidFill>
                            <a:schemeClr val="tx1">
                              <a:lumMod val="65000"/>
                              <a:lumOff val="35000"/>
                            </a:schemeClr>
                          </a:solidFill>
                          <a:latin typeface="+mn-lt"/>
                          <a:ea typeface="+mn-ea"/>
                          <a:cs typeface="+mn-cs"/>
                        </a:rPr>
                        <a:t>training material</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r h="353086">
                <a:tc>
                  <a:txBody>
                    <a:bodyPr/>
                    <a:lstStyle/>
                    <a:p>
                      <a:r>
                        <a:rPr lang="en-US" sz="1600" kern="1200" dirty="0">
                          <a:solidFill>
                            <a:schemeClr val="tx1">
                              <a:lumMod val="65000"/>
                              <a:lumOff val="35000"/>
                            </a:schemeClr>
                          </a:solidFill>
                          <a:latin typeface="+mn-lt"/>
                          <a:ea typeface="+mn-ea"/>
                          <a:cs typeface="+mn-cs"/>
                        </a:rPr>
                        <a:t>18:00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kern="1200" dirty="0">
                          <a:solidFill>
                            <a:schemeClr val="tx1">
                              <a:lumMod val="65000"/>
                              <a:lumOff val="35000"/>
                            </a:schemeClr>
                          </a:solidFill>
                          <a:latin typeface="+mn-lt"/>
                          <a:ea typeface="+mn-ea"/>
                          <a:cs typeface="+mn-cs"/>
                        </a:rPr>
                        <a:t>End of training</a:t>
                      </a:r>
                      <a:endParaRPr lang="en-CH" sz="1600" b="1" i="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60902"/>
                  </a:ext>
                </a:extLst>
              </a:tr>
              <a:tr h="353086">
                <a:tc>
                  <a:txBody>
                    <a:bodyPr/>
                    <a:lstStyle/>
                    <a:p>
                      <a:r>
                        <a:rPr lang="en-US" sz="1600" kern="1200" dirty="0">
                          <a:solidFill>
                            <a:schemeClr val="tx1">
                              <a:lumMod val="65000"/>
                              <a:lumOff val="35000"/>
                            </a:schemeClr>
                          </a:solidFill>
                          <a:latin typeface="+mn-lt"/>
                          <a:ea typeface="+mn-ea"/>
                          <a:cs typeface="+mn-cs"/>
                        </a:rPr>
                        <a:t>18:00 – 18:30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tc>
                  <a:txBody>
                    <a:bodyPr/>
                    <a:lstStyle/>
                    <a:p>
                      <a:pPr marL="0" algn="l" defTabSz="914400" rtl="0" eaLnBrk="1" latinLnBrk="0" hangingPunct="1"/>
                      <a:r>
                        <a:rPr lang="en-US" sz="1600" b="0" i="1" kern="1200" dirty="0">
                          <a:solidFill>
                            <a:schemeClr val="tx1">
                              <a:lumMod val="65000"/>
                              <a:lumOff val="35000"/>
                            </a:schemeClr>
                          </a:solidFill>
                          <a:latin typeface="+mn-lt"/>
                          <a:ea typeface="+mn-ea"/>
                          <a:cs typeface="+mn-cs"/>
                        </a:rPr>
                        <a:t>Virtual Networking Drink (optional)</a:t>
                      </a:r>
                      <a:endParaRPr lang="en-CH" sz="1600" b="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7C6E3">
                        <a:alpha val="42000"/>
                      </a:srgbClr>
                    </a:solidFill>
                  </a:tcPr>
                </a:tc>
                <a:extLst>
                  <a:ext uri="{0D108BD9-81ED-4DB2-BD59-A6C34878D82A}">
                    <a16:rowId xmlns:a16="http://schemas.microsoft.com/office/drawing/2014/main" val="1396152805"/>
                  </a:ext>
                </a:extLst>
              </a:tr>
            </a:tbl>
          </a:graphicData>
        </a:graphic>
      </p:graphicFrame>
    </p:spTree>
    <p:extLst>
      <p:ext uri="{BB962C8B-B14F-4D97-AF65-F5344CB8AC3E}">
        <p14:creationId xmlns:p14="http://schemas.microsoft.com/office/powerpoint/2010/main" val="24689436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4E627-F108-4227-BF44-913A09AFE8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7671" y="1389082"/>
            <a:ext cx="11724332" cy="5468921"/>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a:solidFill>
                  <a:srgbClr val="23BAED"/>
                </a:solidFill>
              </a:rPr>
              <a:t>Scoping an assessment</a:t>
            </a:r>
            <a:endParaRPr lang="en-GB" sz="4000">
              <a:solidFill>
                <a:srgbClr val="FF0000"/>
              </a:solidFill>
            </a:endParaRPr>
          </a:p>
        </p:txBody>
      </p:sp>
      <p:sp>
        <p:nvSpPr>
          <p:cNvPr id="6" name="Slide Number Placeholder 5">
            <a:extLst>
              <a:ext uri="{FF2B5EF4-FFF2-40B4-BE49-F238E27FC236}">
                <a16:creationId xmlns:a16="http://schemas.microsoft.com/office/drawing/2014/main" id="{A3D48F13-071C-1343-A264-70EFB6709E4E}"/>
              </a:ext>
            </a:extLst>
          </p:cNvPr>
          <p:cNvSpPr>
            <a:spLocks noGrp="1"/>
          </p:cNvSpPr>
          <p:nvPr>
            <p:ph type="sldNum" sz="quarter" idx="4294967295"/>
          </p:nvPr>
        </p:nvSpPr>
        <p:spPr>
          <a:xfrm>
            <a:off x="9448800" y="6356350"/>
            <a:ext cx="2743200" cy="365125"/>
          </a:xfrm>
          <a:prstGeom prst="rect">
            <a:avLst/>
          </a:prstGeom>
        </p:spPr>
        <p:txBody>
          <a:bodyPr/>
          <a:lstStyle/>
          <a:p>
            <a:fld id="{971CEC84-1649-40CE-BFF6-7286506FEA08}" type="slidenum">
              <a:rPr lang="en-GB" smtClean="0"/>
              <a:pPr/>
              <a:t>87</a:t>
            </a:fld>
            <a:endParaRPr lang="en-GB"/>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7" name="Speech Bubble: Rectangle 6">
            <a:extLst>
              <a:ext uri="{FF2B5EF4-FFF2-40B4-BE49-F238E27FC236}">
                <a16:creationId xmlns:a16="http://schemas.microsoft.com/office/drawing/2014/main" id="{24BEE856-2AE8-4A5D-AA05-0196459F41A7}"/>
              </a:ext>
            </a:extLst>
          </p:cNvPr>
          <p:cNvSpPr/>
          <p:nvPr/>
        </p:nvSpPr>
        <p:spPr>
          <a:xfrm>
            <a:off x="1589566" y="5071729"/>
            <a:ext cx="3588489" cy="919717"/>
          </a:xfrm>
          <a:prstGeom prst="wedgeRectCallout">
            <a:avLst>
              <a:gd name="adj1" fmla="val -34166"/>
              <a:gd name="adj2" fmla="val -8258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Overview: this session concentrates on the first steps needed to scope an assessment.</a:t>
            </a:r>
            <a:endParaRPr lang="en-US" dirty="0"/>
          </a:p>
        </p:txBody>
      </p:sp>
    </p:spTree>
    <p:extLst>
      <p:ext uri="{BB962C8B-B14F-4D97-AF65-F5344CB8AC3E}">
        <p14:creationId xmlns:p14="http://schemas.microsoft.com/office/powerpoint/2010/main" val="537368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lstStyle/>
          <a:p>
            <a:r>
              <a:rPr lang="en-GB">
                <a:solidFill>
                  <a:srgbClr val="595959"/>
                </a:solidFill>
              </a:rPr>
              <a:t>Project ambition: scoping an assessment</a:t>
            </a:r>
            <a:endParaRPr lang="en-US">
              <a:solidFill>
                <a:srgbClr val="595959"/>
              </a:solidFill>
            </a:endParaRPr>
          </a:p>
        </p:txBody>
      </p:sp>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fld id="{971CEC84-1649-40CE-BFF6-7286506FEA08}" type="slidenum">
              <a:rPr lang="en-GB" smtClean="0"/>
              <a:pPr/>
              <a:t>88</a:t>
            </a:fld>
            <a:endParaRPr lang="en-GB"/>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2574123149"/>
              </p:ext>
            </p:extLst>
          </p:nvPr>
        </p:nvGraphicFramePr>
        <p:xfrm>
          <a:off x="830983" y="1269534"/>
          <a:ext cx="10530039" cy="4524271"/>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95959"/>
                          </a:solidFill>
                        </a:rPr>
                        <a:t>Determine the </a:t>
                      </a:r>
                      <a:r>
                        <a:rPr lang="en-GB" sz="2500" b="1">
                          <a:solidFill>
                            <a:srgbClr val="23BAED"/>
                          </a:solidFill>
                        </a:rPr>
                        <a:t>organizational focus</a:t>
                      </a:r>
                    </a:p>
                  </a:txBody>
                  <a:tcPr marT="45721" marB="45721" anchor="ctr"/>
                </a:tc>
                <a:tc>
                  <a:txBody>
                    <a:bodyPr/>
                    <a:lstStyle/>
                    <a:p>
                      <a:r>
                        <a:rPr lang="en-GB" sz="2500" b="0">
                          <a:solidFill>
                            <a:srgbClr val="595959"/>
                          </a:solidFill>
                        </a:rPr>
                        <a:t>Corporate / product / project</a:t>
                      </a:r>
                      <a:endParaRPr lang="en-CH" sz="2500" b="0"/>
                    </a:p>
                  </a:txBody>
                  <a:tcPr marT="45721" marB="45721" anchor="ctr"/>
                </a:tc>
                <a:extLst>
                  <a:ext uri="{0D108BD9-81ED-4DB2-BD59-A6C34878D82A}">
                    <a16:rowId xmlns:a16="http://schemas.microsoft.com/office/drawing/2014/main" val="1644615665"/>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Determine the </a:t>
                      </a:r>
                      <a:r>
                        <a:rPr lang="en-GB" sz="2500" b="1">
                          <a:solidFill>
                            <a:srgbClr val="23BAED"/>
                          </a:solidFill>
                        </a:rPr>
                        <a:t>value-chain boundary</a:t>
                      </a:r>
                    </a:p>
                  </a:txBody>
                  <a:tcPr marT="45721" marB="45721" anchor="ctr"/>
                </a:tc>
                <a:tc>
                  <a:txBody>
                    <a:bodyPr/>
                    <a:lstStyle/>
                    <a:p>
                      <a:r>
                        <a:rPr lang="en-GB" sz="2500">
                          <a:solidFill>
                            <a:srgbClr val="595959"/>
                          </a:solidFill>
                        </a:rPr>
                        <a:t>Upstream / direct operations / downstream</a:t>
                      </a:r>
                      <a:endParaRPr lang="en-CH" sz="2500"/>
                    </a:p>
                  </a:txBody>
                  <a:tcPr marT="45721" marB="45721" anchor="ctr"/>
                </a:tc>
                <a:extLst>
                  <a:ext uri="{0D108BD9-81ED-4DB2-BD59-A6C34878D82A}">
                    <a16:rowId xmlns:a16="http://schemas.microsoft.com/office/drawing/2014/main" val="1000605826"/>
                  </a:ext>
                </a:extLst>
              </a:tr>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Specify whose </a:t>
                      </a:r>
                      <a:r>
                        <a:rPr lang="en-GB" sz="2500" b="1">
                          <a:solidFill>
                            <a:srgbClr val="23BAED"/>
                          </a:solidFill>
                        </a:rPr>
                        <a:t>value perspective</a:t>
                      </a:r>
                    </a:p>
                  </a:txBody>
                  <a:tcPr marT="45721" marB="45721" anchor="ctr"/>
                </a:tc>
                <a:tc>
                  <a:txBody>
                    <a:bodyPr/>
                    <a:lstStyle/>
                    <a:p>
                      <a:r>
                        <a:rPr lang="en-GB" sz="2500">
                          <a:solidFill>
                            <a:srgbClr val="595959"/>
                          </a:solidFill>
                        </a:rPr>
                        <a:t>Business / society</a:t>
                      </a:r>
                      <a:endParaRPr lang="en-CH" sz="2500"/>
                    </a:p>
                  </a:txBody>
                  <a:tcPr marT="45721" marB="45721" anchor="ctr"/>
                </a:tc>
                <a:extLst>
                  <a:ext uri="{0D108BD9-81ED-4DB2-BD59-A6C34878D82A}">
                    <a16:rowId xmlns:a16="http://schemas.microsoft.com/office/drawing/2014/main" val="2687481232"/>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on assessing </a:t>
                      </a:r>
                      <a:r>
                        <a:rPr lang="en-GB" sz="2500" b="1">
                          <a:solidFill>
                            <a:srgbClr val="23BAED"/>
                          </a:solidFill>
                        </a:rPr>
                        <a:t>impacts and/or dependencies</a:t>
                      </a:r>
                      <a:endParaRPr lang="en-US" sz="2500" b="1">
                        <a:solidFill>
                          <a:srgbClr val="23BAED"/>
                        </a:solidFill>
                      </a:endParaRPr>
                    </a:p>
                  </a:txBody>
                  <a:tcPr marT="45721" marB="45721" anchor="ctr"/>
                </a:tc>
                <a:tc>
                  <a:txBody>
                    <a:bodyPr/>
                    <a:lstStyle/>
                    <a:p>
                      <a:r>
                        <a:rPr lang="en-US" sz="2500" kern="1200">
                          <a:solidFill>
                            <a:srgbClr val="595959"/>
                          </a:solidFill>
                          <a:latin typeface="+mn-lt"/>
                          <a:ea typeface="+mn-ea"/>
                          <a:cs typeface="+mn-cs"/>
                        </a:rPr>
                        <a:t>Impacts / dependencies / both</a:t>
                      </a:r>
                      <a:endParaRPr lang="en-CH" sz="25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which </a:t>
                      </a:r>
                      <a:r>
                        <a:rPr lang="en-GB" sz="2500" b="1">
                          <a:solidFill>
                            <a:srgbClr val="23BAED"/>
                          </a:solidFill>
                        </a:rPr>
                        <a:t>types of value</a:t>
                      </a:r>
                      <a:r>
                        <a:rPr lang="en-GB" sz="2500" b="1">
                          <a:solidFill>
                            <a:schemeClr val="tx1"/>
                          </a:solidFill>
                        </a:rPr>
                        <a:t> </a:t>
                      </a:r>
                      <a:r>
                        <a:rPr lang="en-GB" sz="2500" b="1">
                          <a:solidFill>
                            <a:srgbClr val="595959"/>
                          </a:solidFill>
                        </a:rPr>
                        <a:t>you will consider</a:t>
                      </a:r>
                    </a:p>
                  </a:txBody>
                  <a:tcPr marT="45721" marB="45721" anchor="ctr"/>
                </a:tc>
                <a:tc>
                  <a:txBody>
                    <a:bodyPr/>
                    <a:lstStyle/>
                    <a:p>
                      <a:r>
                        <a:rPr lang="en-GB" sz="2500">
                          <a:solidFill>
                            <a:srgbClr val="595959"/>
                          </a:solidFill>
                        </a:rPr>
                        <a:t>Qualitative / quantitative / Monetary</a:t>
                      </a:r>
                      <a:endParaRPr lang="en-CH" sz="25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12" name="Speech Bubble: Rectangle 21">
            <a:extLst>
              <a:ext uri="{FF2B5EF4-FFF2-40B4-BE49-F238E27FC236}">
                <a16:creationId xmlns:a16="http://schemas.microsoft.com/office/drawing/2014/main" id="{B477539C-D35A-B44A-A0C9-19036E29433A}"/>
              </a:ext>
            </a:extLst>
          </p:cNvPr>
          <p:cNvSpPr/>
          <p:nvPr/>
        </p:nvSpPr>
        <p:spPr>
          <a:xfrm>
            <a:off x="8637869" y="4664953"/>
            <a:ext cx="3239936" cy="1807360"/>
          </a:xfrm>
          <a:prstGeom prst="wedgeRectCallout">
            <a:avLst>
              <a:gd name="adj1" fmla="val -102115"/>
              <a:gd name="adj2" fmla="val -53626"/>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 real-life examples of different categories (e.g. examples of assessments which are product focused or only focuses on one part of the value chain)</a:t>
            </a:r>
            <a:endParaRPr lang="en-US" dirty="0"/>
          </a:p>
        </p:txBody>
      </p:sp>
      <p:pic>
        <p:nvPicPr>
          <p:cNvPr id="13" name="Graphic 12" descr="Squiggle">
            <a:extLst>
              <a:ext uri="{FF2B5EF4-FFF2-40B4-BE49-F238E27FC236}">
                <a16:creationId xmlns:a16="http://schemas.microsoft.com/office/drawing/2014/main" id="{4E5CC59A-8B46-0B4F-AB5C-20E5FF540E8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14920" y="89102"/>
            <a:ext cx="914400" cy="914400"/>
          </a:xfrm>
          <a:prstGeom prst="rect">
            <a:avLst/>
          </a:prstGeom>
        </p:spPr>
      </p:pic>
      <p:pic>
        <p:nvPicPr>
          <p:cNvPr id="14" name="Graphic 13" descr="Exclamation mark">
            <a:extLst>
              <a:ext uri="{FF2B5EF4-FFF2-40B4-BE49-F238E27FC236}">
                <a16:creationId xmlns:a16="http://schemas.microsoft.com/office/drawing/2014/main" id="{6CF7B845-F29C-384B-9B53-11E8D054258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37869" y="107227"/>
            <a:ext cx="914400" cy="914400"/>
          </a:xfrm>
          <a:prstGeom prst="rect">
            <a:avLst/>
          </a:prstGeom>
        </p:spPr>
      </p:pic>
      <p:sp>
        <p:nvSpPr>
          <p:cNvPr id="4" name="Speech Bubble: Rectangle 3">
            <a:extLst>
              <a:ext uri="{FF2B5EF4-FFF2-40B4-BE49-F238E27FC236}">
                <a16:creationId xmlns:a16="http://schemas.microsoft.com/office/drawing/2014/main" id="{1BDC5027-9070-4DA4-93F0-5CA1C189D073}"/>
              </a:ext>
            </a:extLst>
          </p:cNvPr>
          <p:cNvSpPr/>
          <p:nvPr/>
        </p:nvSpPr>
        <p:spPr>
          <a:xfrm>
            <a:off x="2169041" y="5964865"/>
            <a:ext cx="4290237" cy="612648"/>
          </a:xfrm>
          <a:prstGeom prst="wedgeRectCallout">
            <a:avLst>
              <a:gd name="adj1" fmla="val -21453"/>
              <a:gd name="adj2" fmla="val -8935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Familiarise your self with the definition of each term by referring to the NCP</a:t>
            </a:r>
            <a:endParaRPr lang="en-US" dirty="0"/>
          </a:p>
        </p:txBody>
      </p:sp>
      <p:sp>
        <p:nvSpPr>
          <p:cNvPr id="15" name="Speech Bubble: Rectangle 21">
            <a:extLst>
              <a:ext uri="{FF2B5EF4-FFF2-40B4-BE49-F238E27FC236}">
                <a16:creationId xmlns:a16="http://schemas.microsoft.com/office/drawing/2014/main" id="{BF1BC7AF-572D-F744-AC03-910FBAE1F4E1}"/>
              </a:ext>
            </a:extLst>
          </p:cNvPr>
          <p:cNvSpPr/>
          <p:nvPr/>
        </p:nvSpPr>
        <p:spPr>
          <a:xfrm>
            <a:off x="7814254" y="87107"/>
            <a:ext cx="2562885" cy="1087297"/>
          </a:xfrm>
          <a:prstGeom prst="wedgeRectCallout">
            <a:avLst>
              <a:gd name="adj1" fmla="val -97018"/>
              <a:gd name="adj2" fmla="val 63845"/>
            </a:avLst>
          </a:prstGeom>
          <a:solidFill>
            <a:srgbClr val="FFC000"/>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speaker’s notes provide examples for each action </a:t>
            </a:r>
            <a:endParaRPr lang="en-US" dirty="0"/>
          </a:p>
        </p:txBody>
      </p:sp>
    </p:spTree>
    <p:extLst>
      <p:ext uri="{BB962C8B-B14F-4D97-AF65-F5344CB8AC3E}">
        <p14:creationId xmlns:p14="http://schemas.microsoft.com/office/powerpoint/2010/main" val="112344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AD9F75-211E-44AE-81A9-95C8DFDC693C}"/>
              </a:ext>
            </a:extLst>
          </p:cNvPr>
          <p:cNvSpPr>
            <a:spLocks noGrp="1"/>
          </p:cNvSpPr>
          <p:nvPr>
            <p:ph type="body" sz="quarter" idx="13"/>
          </p:nvPr>
        </p:nvSpPr>
        <p:spPr>
          <a:xfrm>
            <a:off x="1439262" y="1741202"/>
            <a:ext cx="5325331" cy="4192086"/>
          </a:xfrm>
        </p:spPr>
        <p:txBody>
          <a:bodyPr>
            <a:normAutofit/>
          </a:bodyPr>
          <a:lstStyle/>
          <a:p>
            <a:pPr marL="0" indent="0">
              <a:buNone/>
            </a:pPr>
            <a:r>
              <a:rPr lang="en-GB" sz="1600" dirty="0"/>
              <a:t>Little Blue Research is an independent consultancy that specialises in the provision of technical support for environmental economics and social impact valuation. We have an excellent network of experts to help meet client demand for specific skills. </a:t>
            </a:r>
          </a:p>
          <a:p>
            <a:pPr marL="0" indent="0">
              <a:buNone/>
            </a:pPr>
            <a:r>
              <a:rPr lang="en-GB" sz="1600" dirty="0"/>
              <a:t>Two case study examples to be discussed:</a:t>
            </a:r>
          </a:p>
          <a:p>
            <a:pPr>
              <a:buFontTx/>
              <a:buChar char="-"/>
            </a:pPr>
            <a:r>
              <a:rPr lang="en-GB" sz="1600" dirty="0"/>
              <a:t>Food and beverage valuation</a:t>
            </a:r>
          </a:p>
          <a:p>
            <a:pPr>
              <a:buFontTx/>
              <a:buChar char="-"/>
            </a:pPr>
            <a:r>
              <a:rPr lang="en-GB" sz="1600" dirty="0"/>
              <a:t>Banking and finance climate risk</a:t>
            </a:r>
          </a:p>
          <a:p>
            <a:pPr marL="0" indent="0">
              <a:buNone/>
            </a:pPr>
            <a:endParaRPr lang="en-GB" sz="1600" dirty="0"/>
          </a:p>
          <a:p>
            <a:pPr marL="0" indent="0">
              <a:buNone/>
            </a:pPr>
            <a:endParaRPr lang="en-GB" sz="1600" dirty="0"/>
          </a:p>
          <a:p>
            <a:pPr marL="0" indent="0">
              <a:buNone/>
            </a:pPr>
            <a:r>
              <a:rPr lang="en-GB" sz="1600" i="1" dirty="0">
                <a:solidFill>
                  <a:srgbClr val="47C6E3"/>
                </a:solidFill>
              </a:rPr>
              <a:t>Note: Information relating to several ‘real’ case studies has been adapted for training purposes and no actual data/information is presented.</a:t>
            </a:r>
          </a:p>
        </p:txBody>
      </p:sp>
      <p:sp>
        <p:nvSpPr>
          <p:cNvPr id="7" name="Text Placeholder 6">
            <a:extLst>
              <a:ext uri="{FF2B5EF4-FFF2-40B4-BE49-F238E27FC236}">
                <a16:creationId xmlns:a16="http://schemas.microsoft.com/office/drawing/2014/main" id="{8435E1D6-1410-4B70-8CE9-1B8AF2CEB4A2}"/>
              </a:ext>
            </a:extLst>
          </p:cNvPr>
          <p:cNvSpPr>
            <a:spLocks noGrp="1"/>
          </p:cNvSpPr>
          <p:nvPr>
            <p:ph type="body" sz="quarter" idx="17"/>
          </p:nvPr>
        </p:nvSpPr>
        <p:spPr>
          <a:xfrm>
            <a:off x="1439263" y="1184361"/>
            <a:ext cx="10439999" cy="709764"/>
          </a:xfrm>
        </p:spPr>
        <p:txBody>
          <a:bodyPr>
            <a:normAutofit fontScale="92500" lnSpcReduction="10000"/>
          </a:bodyPr>
          <a:lstStyle/>
          <a:p>
            <a:r>
              <a:rPr lang="en-GB" dirty="0"/>
              <a:t>About us</a:t>
            </a:r>
          </a:p>
        </p:txBody>
      </p:sp>
      <p:sp>
        <p:nvSpPr>
          <p:cNvPr id="4" name="Title 3">
            <a:extLst>
              <a:ext uri="{FF2B5EF4-FFF2-40B4-BE49-F238E27FC236}">
                <a16:creationId xmlns:a16="http://schemas.microsoft.com/office/drawing/2014/main" id="{88A8F516-B68F-4842-BD47-AC6387F489BF}"/>
              </a:ext>
            </a:extLst>
          </p:cNvPr>
          <p:cNvSpPr>
            <a:spLocks noGrp="1"/>
          </p:cNvSpPr>
          <p:nvPr>
            <p:ph type="title"/>
          </p:nvPr>
        </p:nvSpPr>
        <p:spPr>
          <a:xfrm>
            <a:off x="1439262" y="125352"/>
            <a:ext cx="10373055" cy="878150"/>
          </a:xfrm>
        </p:spPr>
        <p:txBody>
          <a:bodyPr/>
          <a:lstStyle/>
          <a:p>
            <a:r>
              <a:rPr lang="en-GB" dirty="0"/>
              <a:t>Little Blue Research</a:t>
            </a:r>
          </a:p>
        </p:txBody>
      </p:sp>
      <p:sp>
        <p:nvSpPr>
          <p:cNvPr id="3" name="TextBox 2">
            <a:extLst>
              <a:ext uri="{FF2B5EF4-FFF2-40B4-BE49-F238E27FC236}">
                <a16:creationId xmlns:a16="http://schemas.microsoft.com/office/drawing/2014/main" id="{5B889AC3-933E-46F7-ADB7-AD44FF5CDC0A}"/>
              </a:ext>
            </a:extLst>
          </p:cNvPr>
          <p:cNvSpPr txBox="1"/>
          <p:nvPr/>
        </p:nvSpPr>
        <p:spPr>
          <a:xfrm>
            <a:off x="8263868" y="4700154"/>
            <a:ext cx="3129575" cy="307777"/>
          </a:xfrm>
          <a:prstGeom prst="rect">
            <a:avLst/>
          </a:prstGeom>
          <a:noFill/>
        </p:spPr>
        <p:txBody>
          <a:bodyPr wrap="none" rtlCol="0">
            <a:spAutoFit/>
          </a:bodyPr>
          <a:lstStyle/>
          <a:p>
            <a:r>
              <a:rPr lang="en-GB" sz="1400" b="1" dirty="0">
                <a:solidFill>
                  <a:srgbClr val="002060"/>
                </a:solidFill>
                <a:latin typeface="Segoe UI" panose="020B0502040204020203" pitchFamily="34" charset="0"/>
                <a:cs typeface="Segoe UI" panose="020B0502040204020203" pitchFamily="34" charset="0"/>
              </a:rPr>
              <a:t>Email: info@littleblueresearch.com</a:t>
            </a:r>
            <a:endParaRPr lang="en-US" sz="1400" b="1" dirty="0">
              <a:solidFill>
                <a:srgbClr val="002060"/>
              </a:solidFill>
              <a:latin typeface="Segoe UI" panose="020B0502040204020203" pitchFamily="34" charset="0"/>
              <a:cs typeface="Segoe UI" panose="020B0502040204020203" pitchFamily="34" charset="0"/>
            </a:endParaRPr>
          </a:p>
        </p:txBody>
      </p:sp>
      <p:pic>
        <p:nvPicPr>
          <p:cNvPr id="8" name="Picture 7" descr="Diagram&#10;&#10;Description automatically generated">
            <a:extLst>
              <a:ext uri="{FF2B5EF4-FFF2-40B4-BE49-F238E27FC236}">
                <a16:creationId xmlns:a16="http://schemas.microsoft.com/office/drawing/2014/main" id="{3700CB05-29FE-144C-A906-44C9D31B7F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1236" y="1741202"/>
            <a:ext cx="3834000" cy="2556000"/>
          </a:xfrm>
          <a:prstGeom prst="rect">
            <a:avLst/>
          </a:prstGeom>
        </p:spPr>
      </p:pic>
      <p:sp>
        <p:nvSpPr>
          <p:cNvPr id="9" name="TextBox 8">
            <a:extLst>
              <a:ext uri="{FF2B5EF4-FFF2-40B4-BE49-F238E27FC236}">
                <a16:creationId xmlns:a16="http://schemas.microsoft.com/office/drawing/2014/main" id="{BAC6718D-E338-A64D-A7A8-A320EF4865BC}"/>
              </a:ext>
            </a:extLst>
          </p:cNvPr>
          <p:cNvSpPr txBox="1"/>
          <p:nvPr/>
        </p:nvSpPr>
        <p:spPr>
          <a:xfrm>
            <a:off x="8955043" y="4411944"/>
            <a:ext cx="2438400" cy="230832"/>
          </a:xfrm>
          <a:prstGeom prst="rect">
            <a:avLst/>
          </a:prstGeom>
          <a:noFill/>
        </p:spPr>
        <p:txBody>
          <a:bodyPr wrap="square">
            <a:spAutoFit/>
          </a:bodyPr>
          <a:lstStyle/>
          <a:p>
            <a:pPr algn="r"/>
            <a:r>
              <a:rPr lang="en-GB" sz="900" dirty="0">
                <a:latin typeface="Segoe UI "/>
              </a:rPr>
              <a:t>Photo by Marvin Meyer on Unsplash</a:t>
            </a:r>
          </a:p>
        </p:txBody>
      </p:sp>
    </p:spTree>
    <p:extLst>
      <p:ext uri="{BB962C8B-B14F-4D97-AF65-F5344CB8AC3E}">
        <p14:creationId xmlns:p14="http://schemas.microsoft.com/office/powerpoint/2010/main" val="159779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F6A-7F09-1645-A65F-9C2FDABCD382}"/>
              </a:ext>
            </a:extLst>
          </p:cNvPr>
          <p:cNvSpPr>
            <a:spLocks noGrp="1"/>
          </p:cNvSpPr>
          <p:nvPr>
            <p:ph type="title"/>
          </p:nvPr>
        </p:nvSpPr>
        <p:spPr/>
        <p:txBody>
          <a:bodyPr/>
          <a:lstStyle/>
          <a:p>
            <a:r>
              <a:rPr lang="en-US" dirty="0"/>
              <a:t>Legend </a:t>
            </a:r>
          </a:p>
        </p:txBody>
      </p:sp>
      <p:sp>
        <p:nvSpPr>
          <p:cNvPr id="3" name="Content Placeholder 2">
            <a:extLst>
              <a:ext uri="{FF2B5EF4-FFF2-40B4-BE49-F238E27FC236}">
                <a16:creationId xmlns:a16="http://schemas.microsoft.com/office/drawing/2014/main" id="{26C74FDC-0E03-7F45-9F57-BFFED5910572}"/>
              </a:ext>
            </a:extLst>
          </p:cNvPr>
          <p:cNvSpPr>
            <a:spLocks noGrp="1"/>
          </p:cNvSpPr>
          <p:nvPr>
            <p:ph idx="1"/>
          </p:nvPr>
        </p:nvSpPr>
        <p:spPr>
          <a:xfrm>
            <a:off x="1685795" y="1503927"/>
            <a:ext cx="4410205" cy="4351338"/>
          </a:xfrm>
        </p:spPr>
        <p:txBody>
          <a:bodyPr/>
          <a:lstStyle/>
          <a:p>
            <a:r>
              <a:rPr lang="en-US" sz="2000" dirty="0"/>
              <a:t>Edit the content depending on the </a:t>
            </a:r>
            <a:r>
              <a:rPr lang="en-US" sz="2000" dirty="0">
                <a:solidFill>
                  <a:srgbClr val="23BAED"/>
                </a:solidFill>
              </a:rPr>
              <a:t>timings</a:t>
            </a:r>
          </a:p>
          <a:p>
            <a:endParaRPr lang="en-US" sz="2000" dirty="0"/>
          </a:p>
          <a:p>
            <a:r>
              <a:rPr lang="en-US" sz="2000" dirty="0"/>
              <a:t>Deliver the content in a way that is suited for </a:t>
            </a:r>
            <a:r>
              <a:rPr lang="en-US" sz="2000" dirty="0">
                <a:solidFill>
                  <a:srgbClr val="23BAED"/>
                </a:solidFill>
              </a:rPr>
              <a:t>in-person training</a:t>
            </a:r>
          </a:p>
          <a:p>
            <a:pPr marL="0" indent="0">
              <a:buNone/>
            </a:pPr>
            <a:endParaRPr lang="en-US" sz="2000" dirty="0"/>
          </a:p>
          <a:p>
            <a:r>
              <a:rPr lang="en-US" sz="2000" dirty="0"/>
              <a:t>Deliver the content in a way that is suited for </a:t>
            </a:r>
            <a:r>
              <a:rPr lang="en-US" sz="2000" dirty="0">
                <a:solidFill>
                  <a:srgbClr val="23BAED"/>
                </a:solidFill>
              </a:rPr>
              <a:t>virtual training</a:t>
            </a:r>
          </a:p>
          <a:p>
            <a:endParaRPr lang="en-US" sz="2000" dirty="0"/>
          </a:p>
          <a:p>
            <a:r>
              <a:rPr lang="en-US" sz="2000" dirty="0"/>
              <a:t>Edit the content based on the </a:t>
            </a:r>
            <a:r>
              <a:rPr lang="en-US" sz="2000" dirty="0">
                <a:solidFill>
                  <a:srgbClr val="23BAED"/>
                </a:solidFill>
              </a:rPr>
              <a:t>audience background </a:t>
            </a:r>
            <a:r>
              <a:rPr lang="en-US" sz="2000" dirty="0"/>
              <a:t>(e.g. experience, knowledge, sector)</a:t>
            </a:r>
          </a:p>
          <a:p>
            <a:endParaRPr lang="en-US" dirty="0"/>
          </a:p>
        </p:txBody>
      </p:sp>
      <p:sp>
        <p:nvSpPr>
          <p:cNvPr id="4" name="Slide Number Placeholder 3">
            <a:extLst>
              <a:ext uri="{FF2B5EF4-FFF2-40B4-BE49-F238E27FC236}">
                <a16:creationId xmlns:a16="http://schemas.microsoft.com/office/drawing/2014/main" id="{D0097A96-F723-884C-9ED9-120C334FF851}"/>
              </a:ext>
            </a:extLst>
          </p:cNvPr>
          <p:cNvSpPr>
            <a:spLocks noGrp="1"/>
          </p:cNvSpPr>
          <p:nvPr>
            <p:ph type="sldNum" sz="quarter" idx="12"/>
          </p:nvPr>
        </p:nvSpPr>
        <p:spPr/>
        <p:txBody>
          <a:bodyPr/>
          <a:lstStyle/>
          <a:p>
            <a:fld id="{971CEC84-1649-40CE-BFF6-7286506FEA08}" type="slidenum">
              <a:rPr lang="en-GB" smtClean="0"/>
              <a:pPr/>
              <a:t>9</a:t>
            </a:fld>
            <a:endParaRPr lang="en-GB"/>
          </a:p>
        </p:txBody>
      </p:sp>
      <p:pic>
        <p:nvPicPr>
          <p:cNvPr id="5" name="Graphic 4" descr="Hourglass Full">
            <a:extLst>
              <a:ext uri="{FF2B5EF4-FFF2-40B4-BE49-F238E27FC236}">
                <a16:creationId xmlns:a16="http://schemas.microsoft.com/office/drawing/2014/main" id="{7401547C-8D43-2D4E-B5DC-C8429487FE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866" y="1406106"/>
            <a:ext cx="664942" cy="664942"/>
          </a:xfrm>
          <a:prstGeom prst="rect">
            <a:avLst/>
          </a:prstGeom>
        </p:spPr>
      </p:pic>
      <p:pic>
        <p:nvPicPr>
          <p:cNvPr id="6" name="Graphic 5" descr="Online meeting">
            <a:extLst>
              <a:ext uri="{FF2B5EF4-FFF2-40B4-BE49-F238E27FC236}">
                <a16:creationId xmlns:a16="http://schemas.microsoft.com/office/drawing/2014/main" id="{504B0317-633D-EB49-9432-D9823DCEACA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4195" y="3429000"/>
            <a:ext cx="914400" cy="914400"/>
          </a:xfrm>
          <a:prstGeom prst="rect">
            <a:avLst/>
          </a:prstGeom>
        </p:spPr>
      </p:pic>
      <p:pic>
        <p:nvPicPr>
          <p:cNvPr id="7" name="Graphic 6" descr="Employee badge">
            <a:extLst>
              <a:ext uri="{FF2B5EF4-FFF2-40B4-BE49-F238E27FC236}">
                <a16:creationId xmlns:a16="http://schemas.microsoft.com/office/drawing/2014/main" id="{A22B611E-6552-6F4F-A94D-5AF9490317C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4195" y="2287836"/>
            <a:ext cx="914400" cy="914400"/>
          </a:xfrm>
          <a:prstGeom prst="rect">
            <a:avLst/>
          </a:prstGeom>
        </p:spPr>
      </p:pic>
      <p:pic>
        <p:nvPicPr>
          <p:cNvPr id="8" name="Graphic 7" descr="Target Audience">
            <a:extLst>
              <a:ext uri="{FF2B5EF4-FFF2-40B4-BE49-F238E27FC236}">
                <a16:creationId xmlns:a16="http://schemas.microsoft.com/office/drawing/2014/main" id="{5C3EB554-DB34-4743-B345-7D8F5410066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14195" y="4435145"/>
            <a:ext cx="914400" cy="914400"/>
          </a:xfrm>
          <a:prstGeom prst="rect">
            <a:avLst/>
          </a:prstGeom>
        </p:spPr>
      </p:pic>
      <p:pic>
        <p:nvPicPr>
          <p:cNvPr id="9" name="Graphic 8" descr="Treasure Map">
            <a:extLst>
              <a:ext uri="{FF2B5EF4-FFF2-40B4-BE49-F238E27FC236}">
                <a16:creationId xmlns:a16="http://schemas.microsoft.com/office/drawing/2014/main" id="{06DC6285-80DF-E743-9309-934C26BB5BC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388307" y="2465661"/>
            <a:ext cx="914400" cy="914400"/>
          </a:xfrm>
          <a:prstGeom prst="rect">
            <a:avLst/>
          </a:prstGeom>
        </p:spPr>
      </p:pic>
      <p:pic>
        <p:nvPicPr>
          <p:cNvPr id="10" name="Graphic 9" descr="Squiggle">
            <a:extLst>
              <a:ext uri="{FF2B5EF4-FFF2-40B4-BE49-F238E27FC236}">
                <a16:creationId xmlns:a16="http://schemas.microsoft.com/office/drawing/2014/main" id="{CD08914B-7342-174D-BC49-6FEC7DCFBAE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388307" y="1328263"/>
            <a:ext cx="914400" cy="914400"/>
          </a:xfrm>
          <a:prstGeom prst="rect">
            <a:avLst/>
          </a:prstGeom>
        </p:spPr>
      </p:pic>
      <p:sp>
        <p:nvSpPr>
          <p:cNvPr id="12" name="Rectangle 1">
            <a:extLst>
              <a:ext uri="{FF2B5EF4-FFF2-40B4-BE49-F238E27FC236}">
                <a16:creationId xmlns:a16="http://schemas.microsoft.com/office/drawing/2014/main" id="{8229AD23-6DAF-6D43-AF7F-2192F08E19C6}"/>
              </a:ext>
            </a:extLst>
          </p:cNvPr>
          <p:cNvSpPr>
            <a:spLocks noChangeArrowheads="1"/>
          </p:cNvSpPr>
          <p:nvPr/>
        </p:nvSpPr>
        <p:spPr bwMode="auto">
          <a:xfrm>
            <a:off x="7063276" y="32967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Times"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Content Placeholder 2">
            <a:extLst>
              <a:ext uri="{FF2B5EF4-FFF2-40B4-BE49-F238E27FC236}">
                <a16:creationId xmlns:a16="http://schemas.microsoft.com/office/drawing/2014/main" id="{4D74973C-328A-C741-8E41-39DAAA9DA4A5}"/>
              </a:ext>
            </a:extLst>
          </p:cNvPr>
          <p:cNvSpPr txBox="1">
            <a:spLocks/>
          </p:cNvSpPr>
          <p:nvPr/>
        </p:nvSpPr>
        <p:spPr>
          <a:xfrm>
            <a:off x="7486658" y="1474320"/>
            <a:ext cx="4410205" cy="435133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Provide </a:t>
            </a:r>
            <a:r>
              <a:rPr lang="en-US" sz="2000" dirty="0">
                <a:solidFill>
                  <a:srgbClr val="23BAED"/>
                </a:solidFill>
              </a:rPr>
              <a:t>further examples </a:t>
            </a:r>
            <a:r>
              <a:rPr lang="en-US" sz="2000" dirty="0"/>
              <a:t>or explanation</a:t>
            </a:r>
          </a:p>
          <a:p>
            <a:endParaRPr lang="en-US" sz="2000" dirty="0"/>
          </a:p>
          <a:p>
            <a:r>
              <a:rPr lang="en-US" sz="2000" dirty="0">
                <a:solidFill>
                  <a:srgbClr val="23BAED"/>
                </a:solidFill>
              </a:rPr>
              <a:t>Adapt</a:t>
            </a:r>
            <a:r>
              <a:rPr lang="en-US" sz="2000" dirty="0"/>
              <a:t> the content and add further </a:t>
            </a:r>
            <a:r>
              <a:rPr lang="en-US" sz="2000" dirty="0">
                <a:solidFill>
                  <a:srgbClr val="23BAED"/>
                </a:solidFill>
              </a:rPr>
              <a:t>contextualization</a:t>
            </a:r>
            <a:r>
              <a:rPr lang="en-US" sz="2000" dirty="0"/>
              <a:t> based on the relevant sector/region </a:t>
            </a:r>
          </a:p>
          <a:p>
            <a:endParaRPr lang="en-US" sz="2000" dirty="0"/>
          </a:p>
          <a:p>
            <a:r>
              <a:rPr lang="en-US" sz="2000" dirty="0">
                <a:solidFill>
                  <a:srgbClr val="21BBEF"/>
                </a:solidFill>
              </a:rPr>
              <a:t>Background knowledge required </a:t>
            </a:r>
            <a:r>
              <a:rPr lang="en-US" sz="2000" dirty="0">
                <a:solidFill>
                  <a:srgbClr val="595959"/>
                </a:solidFill>
              </a:rPr>
              <a:t>to deliver content (e.g. in environmental economics)</a:t>
            </a:r>
          </a:p>
          <a:p>
            <a:endParaRPr lang="en-US" sz="2000" dirty="0">
              <a:solidFill>
                <a:srgbClr val="595959"/>
              </a:solidFill>
            </a:endParaRPr>
          </a:p>
          <a:p>
            <a:r>
              <a:rPr lang="en-US" sz="2000" dirty="0"/>
              <a:t>Very </a:t>
            </a:r>
            <a:r>
              <a:rPr lang="en-US" sz="2000" dirty="0">
                <a:solidFill>
                  <a:srgbClr val="23BAED"/>
                </a:solidFill>
              </a:rPr>
              <a:t>important slides </a:t>
            </a:r>
            <a:r>
              <a:rPr lang="en-US" sz="2000" dirty="0"/>
              <a:t>– do not miss</a:t>
            </a:r>
          </a:p>
        </p:txBody>
      </p:sp>
      <p:pic>
        <p:nvPicPr>
          <p:cNvPr id="14" name="Graphic 13" descr="Mathematics">
            <a:extLst>
              <a:ext uri="{FF2B5EF4-FFF2-40B4-BE49-F238E27FC236}">
                <a16:creationId xmlns:a16="http://schemas.microsoft.com/office/drawing/2014/main" id="{9F85FB86-51BE-EC4B-998A-E4BB7A76366C}"/>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388307" y="3714583"/>
            <a:ext cx="914400" cy="914400"/>
          </a:xfrm>
          <a:prstGeom prst="rect">
            <a:avLst/>
          </a:prstGeom>
        </p:spPr>
      </p:pic>
      <p:pic>
        <p:nvPicPr>
          <p:cNvPr id="16" name="Graphic 15" descr="Exclamation mark">
            <a:extLst>
              <a:ext uri="{FF2B5EF4-FFF2-40B4-BE49-F238E27FC236}">
                <a16:creationId xmlns:a16="http://schemas.microsoft.com/office/drawing/2014/main" id="{90413303-3DCD-2546-AEC4-1894A2DF4531}"/>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411996" y="4831218"/>
            <a:ext cx="914400" cy="914400"/>
          </a:xfrm>
          <a:prstGeom prst="rect">
            <a:avLst/>
          </a:prstGeom>
        </p:spPr>
      </p:pic>
      <p:sp>
        <p:nvSpPr>
          <p:cNvPr id="11" name="Speech Bubble: Rectangle 10">
            <a:extLst>
              <a:ext uri="{FF2B5EF4-FFF2-40B4-BE49-F238E27FC236}">
                <a16:creationId xmlns:a16="http://schemas.microsoft.com/office/drawing/2014/main" id="{DDF91B05-87CC-4950-9DA0-9AC974DEBCB0}"/>
              </a:ext>
            </a:extLst>
          </p:cNvPr>
          <p:cNvSpPr/>
          <p:nvPr/>
        </p:nvSpPr>
        <p:spPr>
          <a:xfrm>
            <a:off x="4724400" y="355600"/>
            <a:ext cx="6578600" cy="612648"/>
          </a:xfrm>
          <a:prstGeom prst="wedgeRectCallout">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legend will be used throughout the presentation to show where the training can be adapted</a:t>
            </a:r>
            <a:endParaRPr lang="en-US" dirty="0"/>
          </a:p>
        </p:txBody>
      </p:sp>
    </p:spTree>
    <p:extLst>
      <p:ext uri="{BB962C8B-B14F-4D97-AF65-F5344CB8AC3E}">
        <p14:creationId xmlns:p14="http://schemas.microsoft.com/office/powerpoint/2010/main" val="30449490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F4A9D0-E496-4FCB-BC31-90B93D88C183}"/>
              </a:ext>
            </a:extLst>
          </p:cNvPr>
          <p:cNvSpPr>
            <a:spLocks noGrp="1"/>
          </p:cNvSpPr>
          <p:nvPr>
            <p:ph type="body" sz="quarter" idx="13"/>
          </p:nvPr>
        </p:nvSpPr>
        <p:spPr>
          <a:xfrm>
            <a:off x="1438662" y="1669274"/>
            <a:ext cx="6211527" cy="4484474"/>
          </a:xfrm>
        </p:spPr>
        <p:txBody>
          <a:bodyPr wrap="square">
            <a:spAutoFit/>
          </a:bodyPr>
          <a:lstStyle/>
          <a:p>
            <a:pPr marL="0" indent="0">
              <a:lnSpc>
                <a:spcPct val="90000"/>
              </a:lnSpc>
              <a:spcAft>
                <a:spcPts val="0"/>
              </a:spcAft>
              <a:buNone/>
            </a:pPr>
            <a:r>
              <a:rPr lang="en-US" sz="1400" dirty="0"/>
              <a:t>Little Blue Research conducted valuation on the material social and </a:t>
            </a:r>
            <a:r>
              <a:rPr lang="en-US" sz="1400" b="1" dirty="0">
                <a:solidFill>
                  <a:srgbClr val="47C6E3"/>
                </a:solidFill>
              </a:rPr>
              <a:t>environmental impacts </a:t>
            </a:r>
            <a:r>
              <a:rPr lang="en-US" sz="1400" dirty="0"/>
              <a:t>and dependencies of a multinational food &amp; beverage company.</a:t>
            </a:r>
          </a:p>
          <a:p>
            <a:pPr marL="0" indent="0">
              <a:lnSpc>
                <a:spcPct val="90000"/>
              </a:lnSpc>
              <a:spcAft>
                <a:spcPts val="0"/>
              </a:spcAft>
              <a:buNone/>
            </a:pPr>
            <a:r>
              <a:rPr lang="en-US" sz="1400" b="1" dirty="0"/>
              <a:t>Purpose</a:t>
            </a:r>
            <a:r>
              <a:rPr lang="en-US" sz="1400" dirty="0"/>
              <a:t> of the assessment was to help inform the development of the company’s strategy and identify areas of potential risk. </a:t>
            </a:r>
          </a:p>
          <a:p>
            <a:r>
              <a:rPr lang="en-US" sz="1400" dirty="0"/>
              <a:t>The organizational focus of the project was </a:t>
            </a:r>
            <a:r>
              <a:rPr lang="en-US" sz="1400" b="1" dirty="0"/>
              <a:t>corporate</a:t>
            </a:r>
            <a:r>
              <a:rPr lang="en-US" sz="1400" dirty="0"/>
              <a:t> and included a broad assessment of information across the business </a:t>
            </a:r>
          </a:p>
          <a:p>
            <a:r>
              <a:rPr lang="en-US" sz="1400" dirty="0"/>
              <a:t>Stakeholder and impact mapping was carried out across the </a:t>
            </a:r>
            <a:r>
              <a:rPr lang="en-US" sz="1400" b="1" dirty="0"/>
              <a:t>entire value-chain</a:t>
            </a:r>
          </a:p>
          <a:p>
            <a:r>
              <a:rPr lang="en-US" sz="1400" dirty="0"/>
              <a:t>The valuation was approached from a </a:t>
            </a:r>
            <a:r>
              <a:rPr lang="en-US" sz="1400" b="1" dirty="0"/>
              <a:t>business, societal perspective </a:t>
            </a:r>
          </a:p>
          <a:p>
            <a:r>
              <a:rPr lang="en-US" sz="1400" dirty="0"/>
              <a:t>15 impacts and dependencies were measured ($), focus on </a:t>
            </a:r>
            <a:r>
              <a:rPr lang="en-US" sz="1400" b="1" dirty="0">
                <a:solidFill>
                  <a:srgbClr val="47C6E3"/>
                </a:solidFill>
              </a:rPr>
              <a:t>environment</a:t>
            </a:r>
          </a:p>
          <a:p>
            <a:pPr marL="0" indent="0">
              <a:buNone/>
            </a:pPr>
            <a:r>
              <a:rPr lang="en-US" sz="1400" b="1" dirty="0"/>
              <a:t>Challenges:</a:t>
            </a:r>
          </a:p>
          <a:p>
            <a:r>
              <a:rPr lang="en-US" sz="1400" dirty="0"/>
              <a:t>Identifying relevant internal and external data to allow for the completion of an indicative valuation across 15 different indicators in 12 weeks </a:t>
            </a:r>
          </a:p>
          <a:p>
            <a:pPr>
              <a:spcAft>
                <a:spcPts val="0"/>
              </a:spcAft>
            </a:pPr>
            <a:r>
              <a:rPr lang="en-US" sz="1400" dirty="0"/>
              <a:t>Using visualization-based software for presentation of results</a:t>
            </a:r>
          </a:p>
          <a:p>
            <a:pPr>
              <a:spcAft>
                <a:spcPts val="0"/>
              </a:spcAft>
            </a:pPr>
            <a:r>
              <a:rPr lang="en-US" sz="1400" dirty="0"/>
              <a:t>Impact mapping process with multiple teams in the company</a:t>
            </a:r>
          </a:p>
        </p:txBody>
      </p:sp>
      <p:sp>
        <p:nvSpPr>
          <p:cNvPr id="7" name="Text Placeholder 6">
            <a:extLst>
              <a:ext uri="{FF2B5EF4-FFF2-40B4-BE49-F238E27FC236}">
                <a16:creationId xmlns:a16="http://schemas.microsoft.com/office/drawing/2014/main" id="{F52AF89E-1440-4EA1-B2B1-A0B3E5E60885}"/>
              </a:ext>
            </a:extLst>
          </p:cNvPr>
          <p:cNvSpPr>
            <a:spLocks noGrp="1"/>
          </p:cNvSpPr>
          <p:nvPr>
            <p:ph type="body" sz="quarter" idx="17"/>
          </p:nvPr>
        </p:nvSpPr>
        <p:spPr>
          <a:xfrm>
            <a:off x="1438663" y="1314392"/>
            <a:ext cx="10439999" cy="709764"/>
          </a:xfrm>
        </p:spPr>
        <p:txBody>
          <a:bodyPr>
            <a:normAutofit fontScale="92500" lnSpcReduction="10000"/>
          </a:bodyPr>
          <a:lstStyle/>
          <a:p>
            <a:r>
              <a:rPr lang="en-GB"/>
              <a:t>Case study 1 </a:t>
            </a:r>
          </a:p>
        </p:txBody>
      </p:sp>
      <p:sp>
        <p:nvSpPr>
          <p:cNvPr id="5" name="Title 4">
            <a:extLst>
              <a:ext uri="{FF2B5EF4-FFF2-40B4-BE49-F238E27FC236}">
                <a16:creationId xmlns:a16="http://schemas.microsoft.com/office/drawing/2014/main" id="{3971FEE2-9833-4545-8349-7CC92E66B8D8}"/>
              </a:ext>
            </a:extLst>
          </p:cNvPr>
          <p:cNvSpPr>
            <a:spLocks noGrp="1"/>
          </p:cNvSpPr>
          <p:nvPr>
            <p:ph type="title"/>
          </p:nvPr>
        </p:nvSpPr>
        <p:spPr>
          <a:xfrm>
            <a:off x="1438662" y="299128"/>
            <a:ext cx="10440000" cy="624956"/>
          </a:xfrm>
        </p:spPr>
        <p:txBody>
          <a:bodyPr>
            <a:normAutofit fontScale="90000"/>
          </a:bodyPr>
          <a:lstStyle/>
          <a:p>
            <a:r>
              <a:rPr lang="en-GB"/>
              <a:t>Designing an impact measurement framework for a food &amp; beverage company</a:t>
            </a:r>
          </a:p>
        </p:txBody>
      </p:sp>
      <p:pic>
        <p:nvPicPr>
          <p:cNvPr id="2" name="Picture 1">
            <a:extLst>
              <a:ext uri="{FF2B5EF4-FFF2-40B4-BE49-F238E27FC236}">
                <a16:creationId xmlns:a16="http://schemas.microsoft.com/office/drawing/2014/main" id="{973DE8CD-797C-4E85-8D72-D96FD48B91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16645" y="1314392"/>
            <a:ext cx="4227872" cy="2858911"/>
          </a:xfrm>
          <a:prstGeom prst="rect">
            <a:avLst/>
          </a:prstGeom>
          <a:ln>
            <a:solidFill>
              <a:schemeClr val="tx2"/>
            </a:solidFill>
          </a:ln>
        </p:spPr>
      </p:pic>
      <p:pic>
        <p:nvPicPr>
          <p:cNvPr id="4" name="Picture 3">
            <a:extLst>
              <a:ext uri="{FF2B5EF4-FFF2-40B4-BE49-F238E27FC236}">
                <a16:creationId xmlns:a16="http://schemas.microsoft.com/office/drawing/2014/main" id="{D4BE7339-EA90-4468-BD49-5F4B779FF8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6645" y="4862109"/>
            <a:ext cx="942357" cy="375285"/>
          </a:xfrm>
          <a:prstGeom prst="rect">
            <a:avLst/>
          </a:prstGeom>
          <a:ln>
            <a:solidFill>
              <a:srgbClr val="595959"/>
            </a:solidFill>
          </a:ln>
        </p:spPr>
      </p:pic>
      <p:pic>
        <p:nvPicPr>
          <p:cNvPr id="9" name="Picture 8">
            <a:extLst>
              <a:ext uri="{FF2B5EF4-FFF2-40B4-BE49-F238E27FC236}">
                <a16:creationId xmlns:a16="http://schemas.microsoft.com/office/drawing/2014/main" id="{EDDD951B-79A0-4357-9863-B2BD310553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50156" y="4862108"/>
            <a:ext cx="877738" cy="375286"/>
          </a:xfrm>
          <a:prstGeom prst="rect">
            <a:avLst/>
          </a:prstGeom>
          <a:ln>
            <a:solidFill>
              <a:srgbClr val="595959"/>
            </a:solidFill>
          </a:ln>
        </p:spPr>
      </p:pic>
      <p:sp>
        <p:nvSpPr>
          <p:cNvPr id="11" name="TextBox 10">
            <a:extLst>
              <a:ext uri="{FF2B5EF4-FFF2-40B4-BE49-F238E27FC236}">
                <a16:creationId xmlns:a16="http://schemas.microsoft.com/office/drawing/2014/main" id="{CFD2A866-0A31-4043-998F-2A8F87498A04}"/>
              </a:ext>
            </a:extLst>
          </p:cNvPr>
          <p:cNvSpPr txBox="1"/>
          <p:nvPr/>
        </p:nvSpPr>
        <p:spPr>
          <a:xfrm>
            <a:off x="7764642" y="5310897"/>
            <a:ext cx="3663182" cy="553998"/>
          </a:xfrm>
          <a:prstGeom prst="rect">
            <a:avLst/>
          </a:prstGeom>
          <a:noFill/>
        </p:spPr>
        <p:txBody>
          <a:bodyPr wrap="none" rtlCol="0">
            <a:spAutoFit/>
          </a:bodyPr>
          <a:lstStyle/>
          <a:p>
            <a:r>
              <a:rPr lang="en-GB" sz="1000" i="1">
                <a:solidFill>
                  <a:srgbClr val="23BAED"/>
                </a:solidFill>
                <a:latin typeface="Segoe UI" panose="020B0502040204020203" pitchFamily="34" charset="0"/>
                <a:cs typeface="Segoe UI" panose="020B0502040204020203" pitchFamily="34" charset="0"/>
              </a:rPr>
              <a:t>SRC: modified water risk ratings from aqueduct water risk atlas</a:t>
            </a:r>
          </a:p>
          <a:p>
            <a:r>
              <a:rPr lang="en-GB" sz="1000" i="1">
                <a:solidFill>
                  <a:srgbClr val="23BAED"/>
                </a:solidFill>
                <a:latin typeface="Segoe UI" panose="020B0502040204020203" pitchFamily="34" charset="0"/>
                <a:cs typeface="Segoe UI" panose="020B0502040204020203" pitchFamily="34" charset="0"/>
              </a:rPr>
              <a:t>https://www.wri.org/</a:t>
            </a:r>
          </a:p>
          <a:p>
            <a:r>
              <a:rPr lang="en-GB" sz="1000" i="1">
                <a:solidFill>
                  <a:srgbClr val="23BAED"/>
                </a:solidFill>
                <a:latin typeface="Segoe UI" panose="020B0502040204020203" pitchFamily="34" charset="0"/>
                <a:cs typeface="Segoe UI" panose="020B0502040204020203" pitchFamily="34" charset="0"/>
              </a:rPr>
              <a:t>Demonstration data used for sourcing charts</a:t>
            </a:r>
            <a:endParaRPr lang="en-US" sz="1000" i="1">
              <a:solidFill>
                <a:srgbClr val="23BAED"/>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0855FD6E-58D5-4DDB-9B31-79BEA2E52CBC}"/>
              </a:ext>
            </a:extLst>
          </p:cNvPr>
          <p:cNvSpPr txBox="1"/>
          <p:nvPr/>
        </p:nvSpPr>
        <p:spPr>
          <a:xfrm>
            <a:off x="7767922" y="4234607"/>
            <a:ext cx="4325317" cy="553998"/>
          </a:xfrm>
          <a:prstGeom prst="rect">
            <a:avLst/>
          </a:prstGeom>
          <a:noFill/>
        </p:spPr>
        <p:txBody>
          <a:bodyPr wrap="square" rtlCol="0">
            <a:spAutoFit/>
          </a:bodyPr>
          <a:lstStyle/>
          <a:p>
            <a:r>
              <a:rPr lang="en-GB" sz="1000" b="1" dirty="0">
                <a:latin typeface="Segoe UI" panose="020B0502040204020203" pitchFamily="34" charset="0"/>
                <a:cs typeface="Segoe UI" panose="020B0502040204020203" pitchFamily="34" charset="0"/>
              </a:rPr>
              <a:t>Example outputs:</a:t>
            </a:r>
          </a:p>
          <a:p>
            <a:r>
              <a:rPr lang="en-GB" sz="1000" b="1" dirty="0">
                <a:latin typeface="Segoe UI" panose="020B0502040204020203" pitchFamily="34" charset="0"/>
                <a:cs typeface="Segoe UI" panose="020B0502040204020203" pitchFamily="34" charset="0"/>
              </a:rPr>
              <a:t>Social cost of water need for different </a:t>
            </a:r>
          </a:p>
          <a:p>
            <a:r>
              <a:rPr lang="en-GB" sz="1000" b="1" dirty="0">
                <a:latin typeface="Segoe UI" panose="020B0502040204020203" pitchFamily="34" charset="0"/>
                <a:cs typeface="Segoe UI" panose="020B0502040204020203" pitchFamily="34" charset="0"/>
              </a:rPr>
              <a:t>crops, the larger the circle the great the impact</a:t>
            </a:r>
            <a:endParaRPr lang="en-US" sz="1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373169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FD949-55E2-401D-A185-81DB9367CE01}"/>
              </a:ext>
            </a:extLst>
          </p:cNvPr>
          <p:cNvSpPr>
            <a:spLocks noGrp="1"/>
          </p:cNvSpPr>
          <p:nvPr>
            <p:ph type="title"/>
          </p:nvPr>
        </p:nvSpPr>
        <p:spPr>
          <a:xfrm>
            <a:off x="1130300" y="125352"/>
            <a:ext cx="10682017" cy="878150"/>
          </a:xfrm>
        </p:spPr>
        <p:txBody>
          <a:bodyPr/>
          <a:lstStyle/>
          <a:p>
            <a:r>
              <a:rPr lang="en-GB" dirty="0"/>
              <a:t>Guide to assess Natural Capital Risk </a:t>
            </a:r>
            <a:endParaRPr lang="en-US" dirty="0"/>
          </a:p>
        </p:txBody>
      </p:sp>
      <p:sp>
        <p:nvSpPr>
          <p:cNvPr id="2" name="Text Placeholder 1">
            <a:extLst>
              <a:ext uri="{FF2B5EF4-FFF2-40B4-BE49-F238E27FC236}">
                <a16:creationId xmlns:a16="http://schemas.microsoft.com/office/drawing/2014/main" id="{58D6AF12-7588-4CD5-BEFB-7D6371DC17F3}"/>
              </a:ext>
            </a:extLst>
          </p:cNvPr>
          <p:cNvSpPr>
            <a:spLocks noGrp="1"/>
          </p:cNvSpPr>
          <p:nvPr>
            <p:ph type="body" sz="quarter" idx="13"/>
          </p:nvPr>
        </p:nvSpPr>
        <p:spPr>
          <a:xfrm>
            <a:off x="1439863" y="1893600"/>
            <a:ext cx="5220000" cy="4328919"/>
          </a:xfrm>
        </p:spPr>
        <p:txBody>
          <a:bodyPr>
            <a:normAutofit/>
          </a:bodyPr>
          <a:lstStyle/>
          <a:p>
            <a:pPr marL="0" indent="0">
              <a:lnSpc>
                <a:spcPct val="107000"/>
              </a:lnSpc>
              <a:spcAft>
                <a:spcPts val="800"/>
              </a:spcAft>
              <a:buNone/>
            </a:pPr>
            <a:r>
              <a:rPr lang="en-GB" sz="1600" dirty="0"/>
              <a:t>Little Blue Research helped to develop the world’s first step-by-step guide for financial institutions to conduct a rapid natural capital risk assessment. The guide was launched by the Natural Capital Finance Alliance in January 2019. </a:t>
            </a:r>
          </a:p>
          <a:p>
            <a:pPr>
              <a:spcBef>
                <a:spcPts val="600"/>
              </a:spcBef>
              <a:buClr>
                <a:srgbClr val="47C6E3"/>
              </a:buClr>
            </a:pPr>
            <a:r>
              <a:rPr lang="en-GB" sz="1600" dirty="0"/>
              <a:t>A Rapid Natural Capital Risk Assessment, </a:t>
            </a:r>
            <a:r>
              <a:rPr lang="en-GB" sz="1600" dirty="0">
                <a:effectLst/>
              </a:rPr>
              <a:t>which allows an institution to quickly identify the areas of highest natural capital risk</a:t>
            </a:r>
            <a:endParaRPr lang="en-GB" sz="1600" dirty="0"/>
          </a:p>
          <a:p>
            <a:pPr>
              <a:spcBef>
                <a:spcPts val="600"/>
              </a:spcBef>
              <a:buClr>
                <a:srgbClr val="47C6E3"/>
              </a:buClr>
            </a:pPr>
            <a:r>
              <a:rPr lang="en-GB" sz="1600" dirty="0"/>
              <a:t>A Sector/asset-based analysis, which uses data on the drivers of environmental change and the state of natural capital assets, to determine the likelihood of disruption of relevant ecosystem services.</a:t>
            </a:r>
          </a:p>
          <a:p>
            <a:pPr marL="0" indent="0">
              <a:buNone/>
            </a:pPr>
            <a:endParaRPr lang="en-US" dirty="0"/>
          </a:p>
          <a:p>
            <a:endParaRPr lang="en-US" dirty="0"/>
          </a:p>
        </p:txBody>
      </p:sp>
      <p:sp>
        <p:nvSpPr>
          <p:cNvPr id="3" name="Text Placeholder 2">
            <a:extLst>
              <a:ext uri="{FF2B5EF4-FFF2-40B4-BE49-F238E27FC236}">
                <a16:creationId xmlns:a16="http://schemas.microsoft.com/office/drawing/2014/main" id="{21662C99-51BC-422D-A711-00A12F0FB545}"/>
              </a:ext>
            </a:extLst>
          </p:cNvPr>
          <p:cNvSpPr>
            <a:spLocks noGrp="1"/>
          </p:cNvSpPr>
          <p:nvPr>
            <p:ph type="body" sz="quarter" idx="17"/>
          </p:nvPr>
        </p:nvSpPr>
        <p:spPr/>
        <p:txBody>
          <a:bodyPr>
            <a:normAutofit fontScale="92500" lnSpcReduction="10000"/>
          </a:bodyPr>
          <a:lstStyle/>
          <a:p>
            <a:r>
              <a:rPr lang="en-GB"/>
              <a:t>Case study 2 – available online</a:t>
            </a:r>
            <a:endParaRPr lang="en-US"/>
          </a:p>
        </p:txBody>
      </p:sp>
      <p:sp>
        <p:nvSpPr>
          <p:cNvPr id="5" name="Text Placeholder 4">
            <a:extLst>
              <a:ext uri="{FF2B5EF4-FFF2-40B4-BE49-F238E27FC236}">
                <a16:creationId xmlns:a16="http://schemas.microsoft.com/office/drawing/2014/main" id="{3DFCC449-462B-42B5-83FE-0920C9447F59}"/>
              </a:ext>
            </a:extLst>
          </p:cNvPr>
          <p:cNvSpPr>
            <a:spLocks noGrp="1"/>
          </p:cNvSpPr>
          <p:nvPr>
            <p:ph type="body" sz="quarter" idx="18"/>
          </p:nvPr>
        </p:nvSpPr>
        <p:spPr>
          <a:xfrm>
            <a:off x="6671739" y="1568868"/>
            <a:ext cx="4188162" cy="2024314"/>
          </a:xfrm>
        </p:spPr>
        <p:txBody>
          <a:bodyPr>
            <a:normAutofit/>
          </a:bodyPr>
          <a:lstStyle/>
          <a:p>
            <a:pPr marL="0" indent="0">
              <a:buNone/>
            </a:pPr>
            <a:r>
              <a:rPr lang="en-GB" sz="1400" b="1" dirty="0"/>
              <a:t>Scoping</a:t>
            </a:r>
          </a:p>
          <a:p>
            <a:r>
              <a:rPr lang="en-GB" sz="1400" dirty="0"/>
              <a:t>Organizational scope: </a:t>
            </a:r>
            <a:r>
              <a:rPr lang="en-GB" sz="1400" b="1" dirty="0"/>
              <a:t>corporate</a:t>
            </a:r>
          </a:p>
          <a:p>
            <a:r>
              <a:rPr lang="en-GB" sz="1400" dirty="0"/>
              <a:t>Value chain: </a:t>
            </a:r>
            <a:r>
              <a:rPr lang="en-GB" sz="1400" b="1" dirty="0"/>
              <a:t>direct operations</a:t>
            </a:r>
          </a:p>
          <a:p>
            <a:r>
              <a:rPr lang="en-GB" sz="1400" dirty="0"/>
              <a:t>Impact/dependencies: </a:t>
            </a:r>
            <a:r>
              <a:rPr lang="en-GB" sz="1400" b="1" dirty="0"/>
              <a:t>dependencies</a:t>
            </a:r>
          </a:p>
          <a:p>
            <a:r>
              <a:rPr lang="en-GB" sz="1400" dirty="0"/>
              <a:t>Types of value: </a:t>
            </a:r>
            <a:r>
              <a:rPr lang="en-GB" sz="1400" b="1" dirty="0"/>
              <a:t>mixture</a:t>
            </a:r>
            <a:r>
              <a:rPr lang="en-GB" sz="1400" dirty="0"/>
              <a:t> depending on pilot</a:t>
            </a:r>
            <a:endParaRPr lang="en-US" sz="1400" dirty="0"/>
          </a:p>
        </p:txBody>
      </p:sp>
      <p:grpSp>
        <p:nvGrpSpPr>
          <p:cNvPr id="6" name="Group 5">
            <a:extLst>
              <a:ext uri="{FF2B5EF4-FFF2-40B4-BE49-F238E27FC236}">
                <a16:creationId xmlns:a16="http://schemas.microsoft.com/office/drawing/2014/main" id="{4FDE3B32-8C8C-4544-B0B7-782354FF58B9}"/>
              </a:ext>
            </a:extLst>
          </p:cNvPr>
          <p:cNvGrpSpPr>
            <a:grpSpLocks noChangeAspect="1"/>
          </p:cNvGrpSpPr>
          <p:nvPr/>
        </p:nvGrpSpPr>
        <p:grpSpPr>
          <a:xfrm>
            <a:off x="6658962" y="3875587"/>
            <a:ext cx="3570437" cy="2039845"/>
            <a:chOff x="6240016" y="3204379"/>
            <a:chExt cx="5760640" cy="3291141"/>
          </a:xfrm>
        </p:grpSpPr>
        <p:sp>
          <p:nvSpPr>
            <p:cNvPr id="7" name="Rectangle 6">
              <a:extLst>
                <a:ext uri="{FF2B5EF4-FFF2-40B4-BE49-F238E27FC236}">
                  <a16:creationId xmlns:a16="http://schemas.microsoft.com/office/drawing/2014/main" id="{95480F38-95A3-488A-94FB-E83135F5A433}"/>
                </a:ext>
              </a:extLst>
            </p:cNvPr>
            <p:cNvSpPr/>
            <p:nvPr/>
          </p:nvSpPr>
          <p:spPr>
            <a:xfrm>
              <a:off x="6240016" y="3204379"/>
              <a:ext cx="5760640" cy="32911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6E35044-4683-4B6A-8A8C-4F15EE05B74C}"/>
                </a:ext>
              </a:extLst>
            </p:cNvPr>
            <p:cNvGrpSpPr/>
            <p:nvPr/>
          </p:nvGrpSpPr>
          <p:grpSpPr>
            <a:xfrm>
              <a:off x="6286789" y="3258839"/>
              <a:ext cx="5667094" cy="3194497"/>
              <a:chOff x="6333562" y="3314877"/>
              <a:chExt cx="5667094" cy="3194497"/>
            </a:xfrm>
          </p:grpSpPr>
          <p:pic>
            <p:nvPicPr>
              <p:cNvPr id="9" name="Picture 8">
                <a:extLst>
                  <a:ext uri="{FF2B5EF4-FFF2-40B4-BE49-F238E27FC236}">
                    <a16:creationId xmlns:a16="http://schemas.microsoft.com/office/drawing/2014/main" id="{39B0BC0C-7FF4-4B8A-BD90-A2C3BA656F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8829" y="4483331"/>
                <a:ext cx="1014721" cy="589297"/>
              </a:xfrm>
              <a:prstGeom prst="rect">
                <a:avLst/>
              </a:prstGeom>
            </p:spPr>
          </p:pic>
          <p:sp>
            <p:nvSpPr>
              <p:cNvPr id="10" name="Round Diagonal Corner Rectangle 5">
                <a:extLst>
                  <a:ext uri="{FF2B5EF4-FFF2-40B4-BE49-F238E27FC236}">
                    <a16:creationId xmlns:a16="http://schemas.microsoft.com/office/drawing/2014/main" id="{4365A376-A7AC-49D3-B436-CFAE1F4E9A22}"/>
                  </a:ext>
                </a:extLst>
              </p:cNvPr>
              <p:cNvSpPr/>
              <p:nvPr/>
            </p:nvSpPr>
            <p:spPr bwMode="ltGray">
              <a:xfrm>
                <a:off x="6333562" y="5464447"/>
                <a:ext cx="1661252" cy="828903"/>
              </a:xfrm>
              <a:prstGeom prst="round2Diag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i="1">
                    <a:solidFill>
                      <a:schemeClr val="accent2"/>
                    </a:solidFill>
                    <a:latin typeface="Georgia" pitchFamily="18" charset="0"/>
                  </a:rPr>
                  <a:t>PwC Advisory Panel</a:t>
                </a:r>
              </a:p>
            </p:txBody>
          </p:sp>
          <p:pic>
            <p:nvPicPr>
              <p:cNvPr id="11" name="Picture 10">
                <a:extLst>
                  <a:ext uri="{FF2B5EF4-FFF2-40B4-BE49-F238E27FC236}">
                    <a16:creationId xmlns:a16="http://schemas.microsoft.com/office/drawing/2014/main" id="{B7AE278F-75F1-43E1-9DE4-D194DC551A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6184" y="3336038"/>
                <a:ext cx="1345427" cy="1104930"/>
              </a:xfrm>
              <a:prstGeom prst="rect">
                <a:avLst/>
              </a:prstGeom>
            </p:spPr>
          </p:pic>
          <p:pic>
            <p:nvPicPr>
              <p:cNvPr id="12" name="Picture 11">
                <a:extLst>
                  <a:ext uri="{FF2B5EF4-FFF2-40B4-BE49-F238E27FC236}">
                    <a16:creationId xmlns:a16="http://schemas.microsoft.com/office/drawing/2014/main" id="{A092B0F8-BEA2-4EFB-9B80-8D8B37F1DA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7778" y="3337793"/>
                <a:ext cx="2695114" cy="711179"/>
              </a:xfrm>
              <a:prstGeom prst="rect">
                <a:avLst/>
              </a:prstGeom>
            </p:spPr>
          </p:pic>
          <p:pic>
            <p:nvPicPr>
              <p:cNvPr id="13" name="Picture 12">
                <a:extLst>
                  <a:ext uri="{FF2B5EF4-FFF2-40B4-BE49-F238E27FC236}">
                    <a16:creationId xmlns:a16="http://schemas.microsoft.com/office/drawing/2014/main" id="{646E5CF0-64C4-4044-A65E-60EA1716F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0650" y="4922020"/>
                <a:ext cx="1204151" cy="995035"/>
              </a:xfrm>
              <a:prstGeom prst="rect">
                <a:avLst/>
              </a:prstGeom>
            </p:spPr>
          </p:pic>
          <p:pic>
            <p:nvPicPr>
              <p:cNvPr id="14" name="Picture 13">
                <a:extLst>
                  <a:ext uri="{FF2B5EF4-FFF2-40B4-BE49-F238E27FC236}">
                    <a16:creationId xmlns:a16="http://schemas.microsoft.com/office/drawing/2014/main" id="{5F392D46-7CBF-4066-9DC8-6F71D5368B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55685" y="5598114"/>
                <a:ext cx="1758974" cy="911260"/>
              </a:xfrm>
              <a:prstGeom prst="rect">
                <a:avLst/>
              </a:prstGeom>
            </p:spPr>
          </p:pic>
          <p:pic>
            <p:nvPicPr>
              <p:cNvPr id="15" name="Picture 14">
                <a:extLst>
                  <a:ext uri="{FF2B5EF4-FFF2-40B4-BE49-F238E27FC236}">
                    <a16:creationId xmlns:a16="http://schemas.microsoft.com/office/drawing/2014/main" id="{B3C53994-E24F-4A3F-8E63-340F982AB5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75101" y="3314877"/>
                <a:ext cx="1225555" cy="1463402"/>
              </a:xfrm>
              <a:prstGeom prst="rect">
                <a:avLst/>
              </a:prstGeom>
            </p:spPr>
          </p:pic>
          <p:pic>
            <p:nvPicPr>
              <p:cNvPr id="16" name="Picture 15">
                <a:extLst>
                  <a:ext uri="{FF2B5EF4-FFF2-40B4-BE49-F238E27FC236}">
                    <a16:creationId xmlns:a16="http://schemas.microsoft.com/office/drawing/2014/main" id="{713EFBAF-8926-4AAC-8FAC-0BE66ED1E6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86051" y="4826666"/>
                <a:ext cx="2100509" cy="771448"/>
              </a:xfrm>
              <a:prstGeom prst="rect">
                <a:avLst/>
              </a:prstGeom>
            </p:spPr>
          </p:pic>
          <p:pic>
            <p:nvPicPr>
              <p:cNvPr id="17" name="Picture 16">
                <a:extLst>
                  <a:ext uri="{FF2B5EF4-FFF2-40B4-BE49-F238E27FC236}">
                    <a16:creationId xmlns:a16="http://schemas.microsoft.com/office/drawing/2014/main" id="{93116F01-2A1B-435F-9488-A103200B9C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52409" y="4166663"/>
                <a:ext cx="2697870" cy="611317"/>
              </a:xfrm>
              <a:prstGeom prst="rect">
                <a:avLst/>
              </a:prstGeom>
            </p:spPr>
          </p:pic>
        </p:grpSp>
      </p:grpSp>
      <p:pic>
        <p:nvPicPr>
          <p:cNvPr id="19" name="Picture 18" descr="A close up of a sign&#10;&#10;Description automatically generated">
            <a:extLst>
              <a:ext uri="{FF2B5EF4-FFF2-40B4-BE49-F238E27FC236}">
                <a16:creationId xmlns:a16="http://schemas.microsoft.com/office/drawing/2014/main" id="{7D3DB5F0-4521-4CF8-9431-283B14A22BC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442036" y="161719"/>
            <a:ext cx="1564228" cy="805416"/>
          </a:xfrm>
          <a:prstGeom prst="rect">
            <a:avLst/>
          </a:prstGeom>
          <a:ln>
            <a:solidFill>
              <a:srgbClr val="002060"/>
            </a:solidFill>
          </a:ln>
        </p:spPr>
      </p:pic>
    </p:spTree>
    <p:extLst>
      <p:ext uri="{BB962C8B-B14F-4D97-AF65-F5344CB8AC3E}">
        <p14:creationId xmlns:p14="http://schemas.microsoft.com/office/powerpoint/2010/main" val="219209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5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5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5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3AB0225D-8B61-9345-B587-65C0DB857C93}"/>
              </a:ext>
            </a:extLst>
          </p:cNvPr>
          <p:cNvGraphicFramePr>
            <a:graphicFrameLocks noGrp="1"/>
          </p:cNvGraphicFramePr>
          <p:nvPr>
            <p:extLst>
              <p:ext uri="{D42A27DB-BD31-4B8C-83A1-F6EECF244321}">
                <p14:modId xmlns:p14="http://schemas.microsoft.com/office/powerpoint/2010/main" val="1463492006"/>
              </p:ext>
            </p:extLst>
          </p:nvPr>
        </p:nvGraphicFramePr>
        <p:xfrm>
          <a:off x="324884" y="1536414"/>
          <a:ext cx="11078734" cy="4348955"/>
        </p:xfrm>
        <a:graphic>
          <a:graphicData uri="http://schemas.openxmlformats.org/drawingml/2006/table">
            <a:tbl>
              <a:tblPr firstRow="1" bandRow="1">
                <a:tableStyleId>{BC89EF96-8CEA-46FF-86C4-4CE0E7609802}</a:tableStyleId>
              </a:tblPr>
              <a:tblGrid>
                <a:gridCol w="5546119">
                  <a:extLst>
                    <a:ext uri="{9D8B030D-6E8A-4147-A177-3AD203B41FA5}">
                      <a16:colId xmlns:a16="http://schemas.microsoft.com/office/drawing/2014/main" val="2429539457"/>
                    </a:ext>
                  </a:extLst>
                </a:gridCol>
                <a:gridCol w="5532615">
                  <a:extLst>
                    <a:ext uri="{9D8B030D-6E8A-4147-A177-3AD203B41FA5}">
                      <a16:colId xmlns:a16="http://schemas.microsoft.com/office/drawing/2014/main" val="1990008112"/>
                    </a:ext>
                  </a:extLst>
                </a:gridCol>
              </a:tblGrid>
              <a:tr h="60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Examples of Internal Stakeholders:</a:t>
                      </a:r>
                    </a:p>
                  </a:txBody>
                  <a:tcPr marT="45721" marB="45721" anchor="ctr"/>
                </a:tc>
                <a:tc>
                  <a:txBody>
                    <a:bodyPr/>
                    <a:lstStyle/>
                    <a:p>
                      <a:r>
                        <a:rPr lang="en-GB" sz="2300" b="1">
                          <a:solidFill>
                            <a:srgbClr val="23BAED"/>
                          </a:solidFill>
                        </a:rPr>
                        <a:t>Examples of External 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43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Shareholders (if applicable)</a:t>
                      </a:r>
                    </a:p>
                  </a:txBody>
                  <a:tcPr marT="45721" marB="45721" anchor="ctr"/>
                </a:tc>
                <a:tc>
                  <a:txBody>
                    <a:bodyPr/>
                    <a:lstStyle/>
                    <a:p>
                      <a:r>
                        <a:rPr lang="en-GB" sz="2000" b="0">
                          <a:solidFill>
                            <a:srgbClr val="595959"/>
                          </a:solidFill>
                        </a:rPr>
                        <a:t>Shareholders (if applicable) </a:t>
                      </a:r>
                      <a:endParaRPr lang="en-US" sz="2000" b="0">
                        <a:solidFill>
                          <a:srgbClr val="595959"/>
                        </a:solidFill>
                      </a:endParaRPr>
                    </a:p>
                  </a:txBody>
                  <a:tcPr marT="45721" marB="45721" anchor="ctr"/>
                </a:tc>
                <a:extLst>
                  <a:ext uri="{0D108BD9-81ED-4DB2-BD59-A6C34878D82A}">
                    <a16:rowId xmlns:a16="http://schemas.microsoft.com/office/drawing/2014/main" val="1000605826"/>
                  </a:ext>
                </a:extLst>
              </a:tr>
              <a:tr h="409559">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Senior executives and directors </a:t>
                      </a:r>
                    </a:p>
                  </a:txBody>
                  <a:tcPr marT="45721" marB="45721" anchor="ctr"/>
                </a:tc>
                <a:tc>
                  <a:txBody>
                    <a:bodyPr/>
                    <a:lstStyle/>
                    <a:p>
                      <a:r>
                        <a:rPr lang="en-GB" sz="2000" b="0">
                          <a:solidFill>
                            <a:srgbClr val="595959"/>
                          </a:solidFill>
                        </a:rPr>
                        <a:t>Investors </a:t>
                      </a:r>
                      <a:endParaRPr lang="en-US" sz="2000" b="0">
                        <a:solidFill>
                          <a:srgbClr val="595959"/>
                        </a:solidFill>
                      </a:endParaRPr>
                    </a:p>
                  </a:txBody>
                  <a:tcPr marT="45721" marB="45721" anchor="ctr"/>
                </a:tc>
                <a:extLst>
                  <a:ext uri="{0D108BD9-81ED-4DB2-BD59-A6C34878D82A}">
                    <a16:rowId xmlns:a16="http://schemas.microsoft.com/office/drawing/2014/main" val="2687481232"/>
                  </a:ext>
                </a:extLst>
              </a:tr>
              <a:tr h="396243">
                <a:tc>
                  <a:txBody>
                    <a:bodyPr/>
                    <a:lstStyle/>
                    <a:p>
                      <a:pPr marL="0" marR="0" lvl="0" indent="0" algn="l" rtl="0" eaLnBrk="1" fontAlgn="auto" latinLnBrk="0" hangingPunct="1">
                        <a:lnSpc>
                          <a:spcPct val="100000"/>
                        </a:lnSpc>
                        <a:spcBef>
                          <a:spcPts val="0"/>
                        </a:spcBef>
                        <a:spcAft>
                          <a:spcPts val="0"/>
                        </a:spcAft>
                        <a:buFontTx/>
                        <a:buNone/>
                      </a:pPr>
                      <a:r>
                        <a:rPr lang="en-US" sz="2000" b="0">
                          <a:solidFill>
                            <a:srgbClr val="595959"/>
                          </a:solidFill>
                        </a:rPr>
                        <a:t>Heads of sustainability, environment etc. </a:t>
                      </a:r>
                    </a:p>
                  </a:txBody>
                  <a:tcPr marT="45721" marB="45721" anchor="ctr"/>
                </a:tc>
                <a:tc>
                  <a:txBody>
                    <a:bodyPr/>
                    <a:lstStyle/>
                    <a:p>
                      <a:r>
                        <a:rPr lang="en-GB" sz="2000" b="0" kern="1200">
                          <a:solidFill>
                            <a:srgbClr val="595959"/>
                          </a:solidFill>
                          <a:latin typeface="+mn-lt"/>
                          <a:ea typeface="+mn-ea"/>
                          <a:cs typeface="+mn-cs"/>
                        </a:rPr>
                        <a:t>Suppliers</a:t>
                      </a:r>
                      <a:endParaRPr lang="en-US" sz="2000" b="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2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Human resources or auditing and compliance</a:t>
                      </a:r>
                    </a:p>
                  </a:txBody>
                  <a:tcPr marT="45721" marB="45721" anchor="ctr"/>
                </a:tc>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Government, regulators, customers etc. </a:t>
                      </a:r>
                      <a:endParaRPr lang="en-US" sz="2000" b="0">
                        <a:solidFill>
                          <a:srgbClr val="595959"/>
                        </a:solidFill>
                      </a:endParaRPr>
                    </a:p>
                  </a:txBody>
                  <a:tcPr marT="45721" marB="45721" anchor="ctr"/>
                </a:tc>
                <a:extLst>
                  <a:ext uri="{0D108BD9-81ED-4DB2-BD59-A6C34878D82A}">
                    <a16:rowId xmlns:a16="http://schemas.microsoft.com/office/drawing/2014/main" val="337523904"/>
                  </a:ext>
                </a:extLst>
              </a:tr>
              <a:tr h="572132">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Employees and contractors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Experts (e.g. academics, engineers etc.)</a:t>
                      </a:r>
                      <a:endParaRPr lang="en-US" sz="2000" b="0">
                        <a:solidFill>
                          <a:srgbClr val="595959"/>
                        </a:solidFill>
                      </a:endParaRPr>
                    </a:p>
                  </a:txBody>
                  <a:tcPr marT="45721" marB="45721" anchor="ctr"/>
                </a:tc>
                <a:extLst>
                  <a:ext uri="{0D108BD9-81ED-4DB2-BD59-A6C34878D82A}">
                    <a16:rowId xmlns:a16="http://schemas.microsoft.com/office/drawing/2014/main" val="72600246"/>
                  </a:ext>
                </a:extLst>
              </a:tr>
              <a:tr h="1278801">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Departments like finance, strategy, procurement, marketing, communications, reporting, public affairs, investor relations etc. </a:t>
                      </a:r>
                    </a:p>
                  </a:txBody>
                  <a:tcPr marT="45721" marB="45721" anchor="ctr"/>
                </a:tc>
                <a:tc>
                  <a:txBody>
                    <a:bodyPr/>
                    <a:lstStyle/>
                    <a:p>
                      <a:pPr marL="342900" marR="0" lvl="0" indent="-342900" algn="l" rtl="0" eaLnBrk="1" fontAlgn="auto" latinLnBrk="0" hangingPunct="1">
                        <a:lnSpc>
                          <a:spcPct val="100000"/>
                        </a:lnSpc>
                        <a:spcBef>
                          <a:spcPts val="0"/>
                        </a:spcBef>
                        <a:spcAft>
                          <a:spcPts val="0"/>
                        </a:spcAft>
                        <a:buFont typeface="Arial" panose="020B0604020202020204" pitchFamily="34" charset="0"/>
                        <a:buChar char="•"/>
                      </a:pPr>
                      <a:r>
                        <a:rPr lang="en-GB" sz="2000" b="0">
                          <a:solidFill>
                            <a:srgbClr val="595959"/>
                          </a:solidFill>
                        </a:rPr>
                        <a:t>Community and other affected stakeholders (local residents, schools, other businesses, special interest groups, farmers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a:solidFill>
                            <a:srgbClr val="595959"/>
                          </a:solidFill>
                        </a:rPr>
                        <a:t>Civil society (NGO, labour unions etc.)</a:t>
                      </a:r>
                      <a:endParaRPr lang="en-CH" sz="2000" b="0">
                        <a:solidFill>
                          <a:srgbClr val="595959"/>
                        </a:solidFill>
                      </a:endParaRPr>
                    </a:p>
                  </a:txBody>
                  <a:tcPr marT="45721" marB="45721" anchor="ctr"/>
                </a:tc>
                <a:extLst>
                  <a:ext uri="{0D108BD9-81ED-4DB2-BD59-A6C34878D82A}">
                    <a16:rowId xmlns:a16="http://schemas.microsoft.com/office/drawing/2014/main" val="585470813"/>
                  </a:ext>
                </a:extLst>
              </a:tr>
            </a:tbl>
          </a:graphicData>
        </a:graphic>
      </p:graphicFrame>
      <p:sp>
        <p:nvSpPr>
          <p:cNvPr id="5" name="Title 1">
            <a:extLst>
              <a:ext uri="{FF2B5EF4-FFF2-40B4-BE49-F238E27FC236}">
                <a16:creationId xmlns:a16="http://schemas.microsoft.com/office/drawing/2014/main" id="{222CFCBF-F2A8-0849-8C0C-B3DAC3F533E7}"/>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stakeholders</a:t>
            </a:r>
            <a:endParaRPr lang="en-US">
              <a:solidFill>
                <a:srgbClr val="595959"/>
              </a:solidFill>
            </a:endParaRPr>
          </a:p>
        </p:txBody>
      </p:sp>
      <p:sp>
        <p:nvSpPr>
          <p:cNvPr id="8" name="Teardrop 7">
            <a:extLst>
              <a:ext uri="{FF2B5EF4-FFF2-40B4-BE49-F238E27FC236}">
                <a16:creationId xmlns:a16="http://schemas.microsoft.com/office/drawing/2014/main" id="{C85B6FBF-F976-7747-8D51-A6AD6B3CA5A9}"/>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04650D3A-64FB-2749-BAD5-347C7D76DE13}"/>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Slide Number Placeholder 2">
            <a:extLst>
              <a:ext uri="{FF2B5EF4-FFF2-40B4-BE49-F238E27FC236}">
                <a16:creationId xmlns:a16="http://schemas.microsoft.com/office/drawing/2014/main" id="{DA683B8E-9723-8C43-8A1A-5D833940EEC5}"/>
              </a:ext>
            </a:extLst>
          </p:cNvPr>
          <p:cNvSpPr>
            <a:spLocks noGrp="1"/>
          </p:cNvSpPr>
          <p:nvPr>
            <p:ph type="sldNum" sz="quarter" idx="12"/>
          </p:nvPr>
        </p:nvSpPr>
        <p:spPr/>
        <p:txBody>
          <a:bodyPr/>
          <a:lstStyle/>
          <a:p>
            <a:fld id="{971CEC84-1649-40CE-BFF6-7286506FEA08}" type="slidenum">
              <a:rPr lang="en-GB" smtClean="0"/>
              <a:pPr/>
              <a:t>92</a:t>
            </a:fld>
            <a:endParaRPr lang="en-GB"/>
          </a:p>
        </p:txBody>
      </p:sp>
      <p:sp>
        <p:nvSpPr>
          <p:cNvPr id="10" name="Speech Bubble: Rectangle 21">
            <a:extLst>
              <a:ext uri="{FF2B5EF4-FFF2-40B4-BE49-F238E27FC236}">
                <a16:creationId xmlns:a16="http://schemas.microsoft.com/office/drawing/2014/main" id="{14D4203B-539D-774F-9771-535D800EDD56}"/>
              </a:ext>
            </a:extLst>
          </p:cNvPr>
          <p:cNvSpPr/>
          <p:nvPr/>
        </p:nvSpPr>
        <p:spPr>
          <a:xfrm>
            <a:off x="8883364" y="5058736"/>
            <a:ext cx="2947992" cy="1212645"/>
          </a:xfrm>
          <a:prstGeom prst="wedgeRectCallout">
            <a:avLst>
              <a:gd name="adj1" fmla="val -102115"/>
              <a:gd name="adj2" fmla="val -53626"/>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 real-life examples of the types of stakeholders who can be involved in assessments</a:t>
            </a:r>
            <a:endParaRPr lang="en-US" dirty="0"/>
          </a:p>
        </p:txBody>
      </p:sp>
      <p:pic>
        <p:nvPicPr>
          <p:cNvPr id="11" name="Graphic 10" descr="Squiggle">
            <a:extLst>
              <a:ext uri="{FF2B5EF4-FFF2-40B4-BE49-F238E27FC236}">
                <a16:creationId xmlns:a16="http://schemas.microsoft.com/office/drawing/2014/main" id="{8A375D09-3D3D-FF4C-9B30-853E4AA9743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2760" y="78721"/>
            <a:ext cx="914400" cy="914400"/>
          </a:xfrm>
          <a:prstGeom prst="rect">
            <a:avLst/>
          </a:prstGeom>
        </p:spPr>
      </p:pic>
      <p:pic>
        <p:nvPicPr>
          <p:cNvPr id="12" name="Graphic 11" descr="Exclamation mark">
            <a:extLst>
              <a:ext uri="{FF2B5EF4-FFF2-40B4-BE49-F238E27FC236}">
                <a16:creationId xmlns:a16="http://schemas.microsoft.com/office/drawing/2014/main" id="{34B0E48A-9D26-EB45-B2F1-F93736AC2A5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26164" y="129419"/>
            <a:ext cx="914400" cy="914400"/>
          </a:xfrm>
          <a:prstGeom prst="rect">
            <a:avLst/>
          </a:prstGeom>
        </p:spPr>
      </p:pic>
    </p:spTree>
    <p:extLst>
      <p:ext uri="{BB962C8B-B14F-4D97-AF65-F5344CB8AC3E}">
        <p14:creationId xmlns:p14="http://schemas.microsoft.com/office/powerpoint/2010/main" val="262409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9A86DC-65F0-434A-A4A8-0F8186D99163}"/>
              </a:ext>
            </a:extLst>
          </p:cNvPr>
          <p:cNvSpPr txBox="1">
            <a:spLocks/>
          </p:cNvSpPr>
          <p:nvPr/>
        </p:nvSpPr>
        <p:spPr>
          <a:xfrm>
            <a:off x="314196" y="125353"/>
            <a:ext cx="8180099" cy="878151"/>
          </a:xfrm>
          <a:prstGeom prst="rect">
            <a:avLst/>
          </a:prstGeom>
        </p:spPr>
        <p:txBody>
          <a:bodyPr vert="horz" lIns="91440" tIns="45721" rIns="91440" bIns="45721" rtlCol="0" anchor="ctr">
            <a:normAutofit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dirty="0">
                <a:solidFill>
                  <a:srgbClr val="595959"/>
                </a:solidFill>
              </a:rPr>
              <a:t>Identifying target audience and obtaining buy-in</a:t>
            </a:r>
            <a:endParaRPr lang="en-US" dirty="0">
              <a:solidFill>
                <a:srgbClr val="595959"/>
              </a:solidFill>
              <a:highlight>
                <a:srgbClr val="FFFF00"/>
              </a:highlight>
            </a:endParaRPr>
          </a:p>
        </p:txBody>
      </p:sp>
      <p:sp>
        <p:nvSpPr>
          <p:cNvPr id="14" name="Teardrop 13">
            <a:extLst>
              <a:ext uri="{FF2B5EF4-FFF2-40B4-BE49-F238E27FC236}">
                <a16:creationId xmlns:a16="http://schemas.microsoft.com/office/drawing/2014/main" id="{511AD496-5F9F-BB40-A595-EABF2488CAD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5" name="TextBox 14">
            <a:extLst>
              <a:ext uri="{FF2B5EF4-FFF2-40B4-BE49-F238E27FC236}">
                <a16:creationId xmlns:a16="http://schemas.microsoft.com/office/drawing/2014/main" id="{EBC62000-D815-FA4E-B529-308A173E62D9}"/>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2" name="TextBox 1">
            <a:extLst>
              <a:ext uri="{FF2B5EF4-FFF2-40B4-BE49-F238E27FC236}">
                <a16:creationId xmlns:a16="http://schemas.microsoft.com/office/drawing/2014/main" id="{1DF1D86F-0D76-4A5C-ABF4-D87CF6C8A170}"/>
              </a:ext>
            </a:extLst>
          </p:cNvPr>
          <p:cNvSpPr txBox="1"/>
          <p:nvPr/>
        </p:nvSpPr>
        <p:spPr>
          <a:xfrm>
            <a:off x="314195" y="2140890"/>
            <a:ext cx="3830412" cy="2862322"/>
          </a:xfrm>
          <a:prstGeom prst="rect">
            <a:avLst/>
          </a:prstGeom>
          <a:noFill/>
        </p:spPr>
        <p:txBody>
          <a:bodyPr wrap="square" rtlCol="0" anchor="t">
            <a:spAutoFit/>
          </a:bodyPr>
          <a:lstStyle/>
          <a:p>
            <a:pPr marL="170815" indent="-170815">
              <a:buFont typeface="Arial" panose="020B0604020202020204" pitchFamily="34" charset="0"/>
              <a:buChar char="•"/>
            </a:pPr>
            <a:r>
              <a:rPr lang="en-US" sz="2000">
                <a:solidFill>
                  <a:srgbClr val="595959"/>
                </a:solidFill>
              </a:rPr>
              <a:t>In order to help define your objective, you need to identify the target audience and understand what drives them</a:t>
            </a:r>
            <a:endParaRPr lang="en-US" sz="2000">
              <a:solidFill>
                <a:srgbClr val="595959"/>
              </a:solidFill>
              <a:cs typeface="Arial"/>
            </a:endParaRPr>
          </a:p>
          <a:p>
            <a:pPr marL="170815" indent="-170815">
              <a:buFont typeface="Arial" panose="020B0604020202020204" pitchFamily="34" charset="0"/>
              <a:buChar char="•"/>
            </a:pPr>
            <a:r>
              <a:rPr lang="en-US" sz="2000">
                <a:solidFill>
                  <a:srgbClr val="595959"/>
                </a:solidFill>
              </a:rPr>
              <a:t>The target audience is the main user of the assessment output, this means that outputs must be written with them in mind </a:t>
            </a:r>
            <a:endParaRPr lang="en-US" sz="2000">
              <a:solidFill>
                <a:srgbClr val="595959"/>
              </a:solidFill>
              <a:cs typeface="Arial"/>
            </a:endParaRPr>
          </a:p>
        </p:txBody>
      </p:sp>
      <p:sp>
        <p:nvSpPr>
          <p:cNvPr id="3" name="TextBox 2">
            <a:extLst>
              <a:ext uri="{FF2B5EF4-FFF2-40B4-BE49-F238E27FC236}">
                <a16:creationId xmlns:a16="http://schemas.microsoft.com/office/drawing/2014/main" id="{16C61F15-D1CD-4895-A406-DF4105579D28}"/>
              </a:ext>
            </a:extLst>
          </p:cNvPr>
          <p:cNvSpPr txBox="1"/>
          <p:nvPr/>
        </p:nvSpPr>
        <p:spPr>
          <a:xfrm>
            <a:off x="314195" y="1364499"/>
            <a:ext cx="3830412" cy="707886"/>
          </a:xfrm>
          <a:prstGeom prst="rect">
            <a:avLst/>
          </a:prstGeom>
          <a:noFill/>
        </p:spPr>
        <p:txBody>
          <a:bodyPr wrap="square" rtlCol="0">
            <a:spAutoFit/>
          </a:bodyPr>
          <a:lstStyle/>
          <a:p>
            <a:pPr algn="ctr"/>
            <a:r>
              <a:rPr lang="en-GB" sz="2000" b="1">
                <a:solidFill>
                  <a:srgbClr val="23BAED"/>
                </a:solidFill>
              </a:rPr>
              <a:t>Why do you need to identify a target audience?</a:t>
            </a:r>
            <a:endParaRPr lang="en-US" sz="2000" b="1">
              <a:solidFill>
                <a:srgbClr val="23BAED"/>
              </a:solidFill>
            </a:endParaRPr>
          </a:p>
        </p:txBody>
      </p:sp>
      <p:sp>
        <p:nvSpPr>
          <p:cNvPr id="8" name="TextBox 7">
            <a:extLst>
              <a:ext uri="{FF2B5EF4-FFF2-40B4-BE49-F238E27FC236}">
                <a16:creationId xmlns:a16="http://schemas.microsoft.com/office/drawing/2014/main" id="{9844EB60-7200-4BFC-A7EB-892E821FCB90}"/>
              </a:ext>
            </a:extLst>
          </p:cNvPr>
          <p:cNvSpPr txBox="1"/>
          <p:nvPr/>
        </p:nvSpPr>
        <p:spPr>
          <a:xfrm>
            <a:off x="6993723" y="1435411"/>
            <a:ext cx="2064989" cy="400110"/>
          </a:xfrm>
          <a:prstGeom prst="rect">
            <a:avLst/>
          </a:prstGeom>
          <a:noFill/>
        </p:spPr>
        <p:txBody>
          <a:bodyPr wrap="none" rtlCol="0">
            <a:spAutoFit/>
          </a:bodyPr>
          <a:lstStyle/>
          <a:p>
            <a:pPr algn="ctr"/>
            <a:r>
              <a:rPr lang="en-GB" sz="2000" b="1">
                <a:solidFill>
                  <a:srgbClr val="23BAED"/>
                </a:solidFill>
              </a:rPr>
              <a:t>Creating buy-in</a:t>
            </a:r>
            <a:endParaRPr lang="en-US" sz="2000" b="1">
              <a:solidFill>
                <a:srgbClr val="23BAED"/>
              </a:solidFill>
            </a:endParaRPr>
          </a:p>
        </p:txBody>
      </p:sp>
      <p:sp>
        <p:nvSpPr>
          <p:cNvPr id="9" name="TextBox 8">
            <a:extLst>
              <a:ext uri="{FF2B5EF4-FFF2-40B4-BE49-F238E27FC236}">
                <a16:creationId xmlns:a16="http://schemas.microsoft.com/office/drawing/2014/main" id="{745EF5C1-D107-47C5-9397-F10E592F0ECD}"/>
              </a:ext>
            </a:extLst>
          </p:cNvPr>
          <p:cNvSpPr txBox="1"/>
          <p:nvPr/>
        </p:nvSpPr>
        <p:spPr>
          <a:xfrm>
            <a:off x="4553180" y="2015424"/>
            <a:ext cx="7259139" cy="4093428"/>
          </a:xfrm>
          <a:prstGeom prst="rect">
            <a:avLst/>
          </a:prstGeom>
          <a:noFill/>
        </p:spPr>
        <p:txBody>
          <a:bodyPr wrap="square" rtlCol="0" anchor="t">
            <a:spAutoFit/>
          </a:bodyPr>
          <a:lstStyle/>
          <a:p>
            <a:pPr marL="170815" indent="-170815">
              <a:buFont typeface="Arial" panose="020B0604020202020204" pitchFamily="34" charset="0"/>
              <a:buChar char="•"/>
            </a:pPr>
            <a:r>
              <a:rPr lang="en-US" sz="2000">
                <a:solidFill>
                  <a:srgbClr val="595959"/>
                </a:solidFill>
              </a:rPr>
              <a:t>In order to help drive your project forward you will need to get internal buy-in this can be achieved by:</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individuals with an interest in the project and getting them involved</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where company operations may be vulnerable in terms of dependencies</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areas of opportunity that fit within the remit of department leaders in product development, etc.</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Demonstrating how the outputs of an assessment can help with decision making where investment decisions are currently being discussed</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Knowing how to adapt your language for the relevant department, to make options easy to understand</a:t>
            </a:r>
            <a:endParaRPr lang="en-US" sz="2000">
              <a:solidFill>
                <a:srgbClr val="595959"/>
              </a:solidFill>
              <a:cs typeface="Arial"/>
            </a:endParaRPr>
          </a:p>
        </p:txBody>
      </p:sp>
      <p:sp>
        <p:nvSpPr>
          <p:cNvPr id="4" name="Slide Number Placeholder 3">
            <a:extLst>
              <a:ext uri="{FF2B5EF4-FFF2-40B4-BE49-F238E27FC236}">
                <a16:creationId xmlns:a16="http://schemas.microsoft.com/office/drawing/2014/main" id="{D1C0BE4D-2BCB-FE42-A576-539F98E0C277}"/>
              </a:ext>
            </a:extLst>
          </p:cNvPr>
          <p:cNvSpPr>
            <a:spLocks noGrp="1"/>
          </p:cNvSpPr>
          <p:nvPr>
            <p:ph type="sldNum" sz="quarter" idx="12"/>
          </p:nvPr>
        </p:nvSpPr>
        <p:spPr/>
        <p:txBody>
          <a:bodyPr/>
          <a:lstStyle/>
          <a:p>
            <a:fld id="{971CEC84-1649-40CE-BFF6-7286506FEA08}" type="slidenum">
              <a:rPr lang="en-GB" smtClean="0"/>
              <a:pPr/>
              <a:t>93</a:t>
            </a:fld>
            <a:endParaRPr lang="en-GB"/>
          </a:p>
        </p:txBody>
      </p:sp>
      <p:sp>
        <p:nvSpPr>
          <p:cNvPr id="11" name="Speech Bubble: Rectangle 21">
            <a:extLst>
              <a:ext uri="{FF2B5EF4-FFF2-40B4-BE49-F238E27FC236}">
                <a16:creationId xmlns:a16="http://schemas.microsoft.com/office/drawing/2014/main" id="{48CDA8C0-539F-B240-9E26-97989FB4A2FE}"/>
              </a:ext>
            </a:extLst>
          </p:cNvPr>
          <p:cNvSpPr/>
          <p:nvPr/>
        </p:nvSpPr>
        <p:spPr>
          <a:xfrm>
            <a:off x="1589723" y="5291083"/>
            <a:ext cx="2819093" cy="1247170"/>
          </a:xfrm>
          <a:prstGeom prst="wedgeRectCallout">
            <a:avLst>
              <a:gd name="adj1" fmla="val 53887"/>
              <a:gd name="adj2" fmla="val -121707"/>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Provide additional examples of buy-in if you can</a:t>
            </a:r>
            <a:endParaRPr lang="en-US" dirty="0"/>
          </a:p>
        </p:txBody>
      </p:sp>
      <p:pic>
        <p:nvPicPr>
          <p:cNvPr id="12" name="Graphic 11" descr="Squiggle">
            <a:extLst>
              <a:ext uri="{FF2B5EF4-FFF2-40B4-BE49-F238E27FC236}">
                <a16:creationId xmlns:a16="http://schemas.microsoft.com/office/drawing/2014/main" id="{2B6AB06B-A3BA-C94C-BA66-5CB4C8E8CFA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42760" y="78721"/>
            <a:ext cx="914400" cy="914400"/>
          </a:xfrm>
          <a:prstGeom prst="rect">
            <a:avLst/>
          </a:prstGeom>
        </p:spPr>
      </p:pic>
      <p:pic>
        <p:nvPicPr>
          <p:cNvPr id="13" name="Graphic 12" descr="Exclamation mark">
            <a:extLst>
              <a:ext uri="{FF2B5EF4-FFF2-40B4-BE49-F238E27FC236}">
                <a16:creationId xmlns:a16="http://schemas.microsoft.com/office/drawing/2014/main" id="{EEDA12AB-F077-BD43-B2B5-7D7516EB8AE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58277" y="107228"/>
            <a:ext cx="914400" cy="914400"/>
          </a:xfrm>
          <a:prstGeom prst="rect">
            <a:avLst/>
          </a:prstGeom>
        </p:spPr>
      </p:pic>
    </p:spTree>
    <p:extLst>
      <p:ext uri="{BB962C8B-B14F-4D97-AF65-F5344CB8AC3E}">
        <p14:creationId xmlns:p14="http://schemas.microsoft.com/office/powerpoint/2010/main" val="137791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a:t>Mentimeter question </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4179673" y="1893374"/>
            <a:ext cx="3314700" cy="3305175"/>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281624" y="2695202"/>
            <a:ext cx="3110798" cy="1846788"/>
          </a:xfrm>
          <a:prstGeom prst="rect">
            <a:avLst/>
          </a:prstGeom>
          <a:noFill/>
        </p:spPr>
        <p:txBody>
          <a:bodyPr wrap="square" rtlCol="0" anchor="t">
            <a:spAutoFit/>
          </a:bodyPr>
          <a:lstStyle/>
          <a:p>
            <a:pPr algn="ctr"/>
            <a:r>
              <a:rPr lang="en-US" sz="3200" dirty="0">
                <a:solidFill>
                  <a:schemeClr val="lt1"/>
                </a:solidFill>
              </a:rPr>
              <a:t>How have you created internal buy-in?</a:t>
            </a:r>
          </a:p>
          <a:p>
            <a:endParaRPr lang="en-CH" sz="1801" dirty="0"/>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8" name="Slide Number Placeholder 2">
            <a:extLst>
              <a:ext uri="{FF2B5EF4-FFF2-40B4-BE49-F238E27FC236}">
                <a16:creationId xmlns:a16="http://schemas.microsoft.com/office/drawing/2014/main" id="{3FDE1AA5-CD4E-4178-A68F-29B751254906}"/>
              </a:ext>
            </a:extLst>
          </p:cNvPr>
          <p:cNvSpPr>
            <a:spLocks noGrp="1"/>
          </p:cNvSpPr>
          <p:nvPr>
            <p:ph type="sldNum" sz="quarter" idx="12"/>
          </p:nvPr>
        </p:nvSpPr>
        <p:spPr>
          <a:xfrm>
            <a:off x="314196" y="6233690"/>
            <a:ext cx="2743200" cy="365125"/>
          </a:xfrm>
        </p:spPr>
        <p:txBody>
          <a:bodyPr/>
          <a:lstStyle/>
          <a:p>
            <a:fld id="{971CEC84-1649-40CE-BFF6-7286506FEA08}" type="slidenum">
              <a:rPr lang="en-GB" smtClean="0">
                <a:solidFill>
                  <a:schemeClr val="tx1">
                    <a:lumMod val="65000"/>
                    <a:lumOff val="35000"/>
                  </a:schemeClr>
                </a:solidFill>
              </a:rPr>
              <a:pPr/>
              <a:t>94</a:t>
            </a:fld>
            <a:endParaRPr lang="en-GB" dirty="0">
              <a:solidFill>
                <a:schemeClr val="tx1">
                  <a:lumMod val="65000"/>
                  <a:lumOff val="35000"/>
                </a:schemeClr>
              </a:solidFill>
            </a:endParaRPr>
          </a:p>
        </p:txBody>
      </p:sp>
    </p:spTree>
    <p:extLst>
      <p:ext uri="{BB962C8B-B14F-4D97-AF65-F5344CB8AC3E}">
        <p14:creationId xmlns:p14="http://schemas.microsoft.com/office/powerpoint/2010/main" val="6787813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lIns="91440" tIns="45720" rIns="91440" bIns="45720" rtlCol="0" anchor="t">
            <a:spAutoFit/>
          </a:bodyPr>
          <a:lstStyle/>
          <a:p>
            <a:pPr defTabSz="914377">
              <a:defRPr/>
            </a:pPr>
            <a:r>
              <a:rPr kumimoji="0" lang="en-US" sz="2800" b="0" i="0" u="none" strike="noStrike" kern="1200" cap="none" spc="0" normalizeH="0" baseline="0" noProof="0">
                <a:ln>
                  <a:noFill/>
                </a:ln>
                <a:effectLst/>
                <a:uLnTx/>
                <a:uFillTx/>
                <a:latin typeface="Arial"/>
                <a:ea typeface="+mn-ea"/>
                <a:cs typeface="+mn-cs"/>
              </a:rPr>
              <a:t>Enter this code: </a:t>
            </a:r>
            <a:r>
              <a:rPr lang="en-US" sz="2800" b="1" kern="0">
                <a:solidFill>
                  <a:srgbClr val="BBD151"/>
                </a:solidFill>
                <a:latin typeface="Arial"/>
                <a:ea typeface="Verdana"/>
              </a:rPr>
              <a:t>56 63 18 7</a:t>
            </a:r>
            <a:endParaRPr kumimoji="0" lang="en-US" sz="2800" b="1" i="0" u="none" strike="noStrike" kern="0" cap="none" spc="0" normalizeH="0" baseline="0" noProof="0" dirty="0">
              <a:ln>
                <a:noFill/>
              </a:ln>
              <a:solidFill>
                <a:srgbClr val="BBD151"/>
              </a:solidFill>
              <a:effectLst/>
              <a:highlight>
                <a:srgbClr val="FFFF00"/>
              </a:highlight>
              <a:uLnTx/>
              <a:uFillTx/>
              <a:latin typeface="Arial"/>
              <a:ea typeface="Verdana" panose="020B0604030504040204" pitchFamily="34" charset="0"/>
              <a:cs typeface="+mn-cs"/>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430959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hlinkClick r:id="rId3"/>
              </a:rPr>
              <a:t>Case study example </a:t>
            </a:r>
            <a:r>
              <a:rPr lang="en-GB" dirty="0">
                <a:solidFill>
                  <a:srgbClr val="595959"/>
                </a:solidFill>
              </a:rPr>
              <a:t>– Hugo Boss</a:t>
            </a:r>
            <a:endParaRPr lang="en-US" dirty="0">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19801"/>
            <a:ext cx="6562857" cy="4319596"/>
          </a:xfrm>
        </p:spPr>
        <p:txBody>
          <a:bodyPr>
            <a:noAutofit/>
          </a:bodyPr>
          <a:lstStyle/>
          <a:p>
            <a:pPr>
              <a:lnSpc>
                <a:spcPct val="100000"/>
              </a:lnSpc>
            </a:pPr>
            <a:r>
              <a:rPr lang="en-GB" dirty="0"/>
              <a:t>Hugo Boss is one of the leading companies in the premium segment of the </a:t>
            </a:r>
            <a:r>
              <a:rPr lang="en-GB" b="1" dirty="0">
                <a:solidFill>
                  <a:srgbClr val="23BAED"/>
                </a:solidFill>
              </a:rPr>
              <a:t>global apparel market</a:t>
            </a:r>
          </a:p>
          <a:p>
            <a:pPr marL="0" indent="0">
              <a:lnSpc>
                <a:spcPct val="100000"/>
              </a:lnSpc>
              <a:buNone/>
            </a:pPr>
            <a:endParaRPr lang="en-GB" sz="1001" b="1" dirty="0">
              <a:solidFill>
                <a:srgbClr val="23BAED"/>
              </a:solidFill>
            </a:endParaRPr>
          </a:p>
          <a:p>
            <a:pPr>
              <a:lnSpc>
                <a:spcPct val="100000"/>
              </a:lnSpc>
            </a:pPr>
            <a:r>
              <a:rPr lang="en-GB" dirty="0"/>
              <a:t>Around </a:t>
            </a:r>
            <a:r>
              <a:rPr lang="en-GB" b="1" dirty="0">
                <a:solidFill>
                  <a:srgbClr val="23BAED"/>
                </a:solidFill>
              </a:rPr>
              <a:t>17%</a:t>
            </a:r>
            <a:r>
              <a:rPr lang="en-GB" dirty="0"/>
              <a:t> of Hugo Boss products in total are produced at their own factories in </a:t>
            </a:r>
            <a:r>
              <a:rPr lang="en-GB" b="1" dirty="0">
                <a:solidFill>
                  <a:srgbClr val="23BAED"/>
                </a:solidFill>
              </a:rPr>
              <a:t>Germany, Poland, Turkey, and Italy</a:t>
            </a:r>
          </a:p>
          <a:p>
            <a:pPr marL="0" indent="0">
              <a:lnSpc>
                <a:spcPct val="100000"/>
              </a:lnSpc>
              <a:buNone/>
            </a:pPr>
            <a:endParaRPr lang="en-GB" sz="1001" b="1" dirty="0">
              <a:solidFill>
                <a:srgbClr val="23BAED"/>
              </a:solidFill>
            </a:endParaRPr>
          </a:p>
          <a:p>
            <a:pPr>
              <a:lnSpc>
                <a:spcPct val="100000"/>
              </a:lnSpc>
            </a:pPr>
            <a:r>
              <a:rPr lang="en-GB" dirty="0"/>
              <a:t>83% of their finished products and a majority of the refined raw materials are </a:t>
            </a:r>
            <a:r>
              <a:rPr lang="en-GB" b="1" dirty="0">
                <a:solidFill>
                  <a:srgbClr val="23BAED"/>
                </a:solidFill>
              </a:rPr>
              <a:t>sourced from suppliers all over the world</a:t>
            </a:r>
          </a:p>
        </p:txBody>
      </p:sp>
      <p:sp>
        <p:nvSpPr>
          <p:cNvPr id="7" name="Slide Number Placeholder 6">
            <a:extLst>
              <a:ext uri="{FF2B5EF4-FFF2-40B4-BE49-F238E27FC236}">
                <a16:creationId xmlns:a16="http://schemas.microsoft.com/office/drawing/2014/main" id="{C9C566F4-5A3C-8143-9C27-6CD76290FEB6}"/>
              </a:ext>
            </a:extLst>
          </p:cNvPr>
          <p:cNvSpPr>
            <a:spLocks noGrp="1"/>
          </p:cNvSpPr>
          <p:nvPr>
            <p:ph type="sldNum" sz="quarter" idx="12"/>
          </p:nvPr>
        </p:nvSpPr>
        <p:spPr/>
        <p:txBody>
          <a:bodyPr/>
          <a:lstStyle/>
          <a:p>
            <a:fld id="{971CEC84-1649-40CE-BFF6-7286506FEA08}" type="slidenum">
              <a:rPr lang="en-GB" smtClean="0"/>
              <a:pPr/>
              <a:t>96</a:t>
            </a:fld>
            <a:endParaRPr lang="en-GB"/>
          </a:p>
        </p:txBody>
      </p:sp>
      <p:pic>
        <p:nvPicPr>
          <p:cNvPr id="5" name="Picture 4">
            <a:extLst>
              <a:ext uri="{FF2B5EF4-FFF2-40B4-BE49-F238E27FC236}">
                <a16:creationId xmlns:a16="http://schemas.microsoft.com/office/drawing/2014/main" id="{F0C8B039-9F2B-4438-9FEA-6E10919190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1007" y="2291044"/>
            <a:ext cx="4876800" cy="3548353"/>
          </a:xfrm>
          <a:prstGeom prst="rect">
            <a:avLst/>
          </a:prstGeom>
        </p:spPr>
      </p:pic>
      <p:pic>
        <p:nvPicPr>
          <p:cNvPr id="6" name="Picture 5">
            <a:extLst>
              <a:ext uri="{FF2B5EF4-FFF2-40B4-BE49-F238E27FC236}">
                <a16:creationId xmlns:a16="http://schemas.microsoft.com/office/drawing/2014/main" id="{15E4EF3E-34EB-4DB8-B2EF-DC127F0BF89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26401" y="716785"/>
            <a:ext cx="3281680" cy="1225161"/>
          </a:xfrm>
          <a:prstGeom prst="rect">
            <a:avLst/>
          </a:prstGeom>
        </p:spPr>
      </p:pic>
      <p:sp>
        <p:nvSpPr>
          <p:cNvPr id="9" name="Speech Bubble: Rectangle 21">
            <a:extLst>
              <a:ext uri="{FF2B5EF4-FFF2-40B4-BE49-F238E27FC236}">
                <a16:creationId xmlns:a16="http://schemas.microsoft.com/office/drawing/2014/main" id="{E2E8ED0E-4F5B-2547-BF40-B4D84B5B4A05}"/>
              </a:ext>
            </a:extLst>
          </p:cNvPr>
          <p:cNvSpPr/>
          <p:nvPr/>
        </p:nvSpPr>
        <p:spPr>
          <a:xfrm>
            <a:off x="7515150" y="4925288"/>
            <a:ext cx="2743200" cy="1638964"/>
          </a:xfrm>
          <a:prstGeom prst="wedgeRectCallout">
            <a:avLst>
              <a:gd name="adj1" fmla="val -137829"/>
              <a:gd name="adj2" fmla="val 615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Option to change the case study to a sector or region-specific example (or one in which a speaker is available)</a:t>
            </a:r>
            <a:endParaRPr lang="en-US" dirty="0"/>
          </a:p>
        </p:txBody>
      </p:sp>
      <p:pic>
        <p:nvPicPr>
          <p:cNvPr id="10" name="Graphic 9" descr="Treasure Map">
            <a:extLst>
              <a:ext uri="{FF2B5EF4-FFF2-40B4-BE49-F238E27FC236}">
                <a16:creationId xmlns:a16="http://schemas.microsoft.com/office/drawing/2014/main" id="{A6DB4C76-8B7C-0340-9965-1EF7C0F54D6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77600" y="85036"/>
            <a:ext cx="914400" cy="914400"/>
          </a:xfrm>
          <a:prstGeom prst="rect">
            <a:avLst/>
          </a:prstGeom>
        </p:spPr>
      </p:pic>
      <p:sp>
        <p:nvSpPr>
          <p:cNvPr id="12" name="Speech Bubble: Rectangle 21">
            <a:extLst>
              <a:ext uri="{FF2B5EF4-FFF2-40B4-BE49-F238E27FC236}">
                <a16:creationId xmlns:a16="http://schemas.microsoft.com/office/drawing/2014/main" id="{F0C469F2-4238-44FA-9B3A-9FD89AF64D16}"/>
              </a:ext>
            </a:extLst>
          </p:cNvPr>
          <p:cNvSpPr/>
          <p:nvPr/>
        </p:nvSpPr>
        <p:spPr>
          <a:xfrm>
            <a:off x="7515150" y="1941945"/>
            <a:ext cx="2743200" cy="2069615"/>
          </a:xfrm>
          <a:prstGeom prst="wedgeRectCallout">
            <a:avLst>
              <a:gd name="adj1" fmla="val -133662"/>
              <a:gd name="adj2" fmla="val -1231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aim of this exercise is to get participants to start applying their theoretical understanding of scoping an assessment to a real-life example</a:t>
            </a:r>
            <a:endParaRPr lang="en-US" dirty="0"/>
          </a:p>
        </p:txBody>
      </p:sp>
      <p:sp>
        <p:nvSpPr>
          <p:cNvPr id="13" name="Speech Bubble: Rectangle 21">
            <a:extLst>
              <a:ext uri="{FF2B5EF4-FFF2-40B4-BE49-F238E27FC236}">
                <a16:creationId xmlns:a16="http://schemas.microsoft.com/office/drawing/2014/main" id="{CB60E6A3-65EC-44E0-89FE-D5C07F07655E}"/>
              </a:ext>
            </a:extLst>
          </p:cNvPr>
          <p:cNvSpPr/>
          <p:nvPr/>
        </p:nvSpPr>
        <p:spPr>
          <a:xfrm>
            <a:off x="1606364" y="5839396"/>
            <a:ext cx="2999253" cy="893251"/>
          </a:xfrm>
          <a:prstGeom prst="wedgeRectCallout">
            <a:avLst>
              <a:gd name="adj1" fmla="val -14789"/>
              <a:gd name="adj2" fmla="val -66050"/>
            </a:avLst>
          </a:prstGeom>
          <a:solidFill>
            <a:srgbClr val="21BBEF"/>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 alternative set of case study slides is available for this exercise</a:t>
            </a:r>
            <a:endParaRPr lang="en-US" dirty="0"/>
          </a:p>
        </p:txBody>
      </p:sp>
    </p:spTree>
    <p:extLst>
      <p:ext uri="{BB962C8B-B14F-4D97-AF65-F5344CB8AC3E}">
        <p14:creationId xmlns:p14="http://schemas.microsoft.com/office/powerpoint/2010/main" val="17122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B650-6E94-48A1-97C8-25BC09FE7F77}"/>
              </a:ext>
            </a:extLst>
          </p:cNvPr>
          <p:cNvSpPr>
            <a:spLocks noGrp="1"/>
          </p:cNvSpPr>
          <p:nvPr>
            <p:ph type="title"/>
          </p:nvPr>
        </p:nvSpPr>
        <p:spPr/>
        <p:txBody>
          <a:bodyPr/>
          <a:lstStyle/>
          <a:p>
            <a:r>
              <a:rPr lang="en-GB" dirty="0"/>
              <a:t>Further case study details are provided in the presentation</a:t>
            </a:r>
            <a:endParaRPr lang="en-US" dirty="0"/>
          </a:p>
        </p:txBody>
      </p:sp>
      <p:sp>
        <p:nvSpPr>
          <p:cNvPr id="4" name="Slide Number Placeholder 3">
            <a:extLst>
              <a:ext uri="{FF2B5EF4-FFF2-40B4-BE49-F238E27FC236}">
                <a16:creationId xmlns:a16="http://schemas.microsoft.com/office/drawing/2014/main" id="{B1417788-B0DC-4CF9-BD19-8F943E292D88}"/>
              </a:ext>
            </a:extLst>
          </p:cNvPr>
          <p:cNvSpPr>
            <a:spLocks noGrp="1"/>
          </p:cNvSpPr>
          <p:nvPr>
            <p:ph type="sldNum" sz="quarter" idx="12"/>
          </p:nvPr>
        </p:nvSpPr>
        <p:spPr/>
        <p:txBody>
          <a:bodyPr/>
          <a:lstStyle/>
          <a:p>
            <a:fld id="{971CEC84-1649-40CE-BFF6-7286506FEA08}" type="slidenum">
              <a:rPr lang="en-GB" smtClean="0"/>
              <a:pPr/>
              <a:t>97</a:t>
            </a:fld>
            <a:endParaRPr lang="en-GB"/>
          </a:p>
        </p:txBody>
      </p:sp>
      <p:pic>
        <p:nvPicPr>
          <p:cNvPr id="5" name="Picture 4">
            <a:extLst>
              <a:ext uri="{FF2B5EF4-FFF2-40B4-BE49-F238E27FC236}">
                <a16:creationId xmlns:a16="http://schemas.microsoft.com/office/drawing/2014/main" id="{1C696E9F-BA72-4BD7-853F-9080F0DB1D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391" y="1643468"/>
            <a:ext cx="5395305" cy="3034859"/>
          </a:xfrm>
          <a:prstGeom prst="rect">
            <a:avLst/>
          </a:prstGeom>
          <a:ln>
            <a:solidFill>
              <a:srgbClr val="21BBEF"/>
            </a:solidFill>
          </a:ln>
        </p:spPr>
      </p:pic>
      <p:pic>
        <p:nvPicPr>
          <p:cNvPr id="6" name="Picture 5">
            <a:extLst>
              <a:ext uri="{FF2B5EF4-FFF2-40B4-BE49-F238E27FC236}">
                <a16:creationId xmlns:a16="http://schemas.microsoft.com/office/drawing/2014/main" id="{AF517C28-6E67-4F13-918A-A5CA3E1D9C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643467"/>
            <a:ext cx="5395305" cy="3034859"/>
          </a:xfrm>
          <a:prstGeom prst="rect">
            <a:avLst/>
          </a:prstGeom>
          <a:ln>
            <a:solidFill>
              <a:srgbClr val="21BBEF"/>
            </a:solidFill>
          </a:ln>
        </p:spPr>
      </p:pic>
      <p:sp>
        <p:nvSpPr>
          <p:cNvPr id="8" name="Speech Bubble: Rectangle 21">
            <a:extLst>
              <a:ext uri="{FF2B5EF4-FFF2-40B4-BE49-F238E27FC236}">
                <a16:creationId xmlns:a16="http://schemas.microsoft.com/office/drawing/2014/main" id="{2A454EFB-2C19-462E-A1C9-B10977CBD5A2}"/>
              </a:ext>
            </a:extLst>
          </p:cNvPr>
          <p:cNvSpPr/>
          <p:nvPr/>
        </p:nvSpPr>
        <p:spPr>
          <a:xfrm>
            <a:off x="6643733" y="4896293"/>
            <a:ext cx="2819093" cy="1148316"/>
          </a:xfrm>
          <a:prstGeom prst="wedgeRectCallout">
            <a:avLst>
              <a:gd name="adj1" fmla="val 141"/>
              <a:gd name="adj2" fmla="val -74329"/>
            </a:avLst>
          </a:prstGeom>
          <a:solidFill>
            <a:srgbClr val="FCA904"/>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Refer to the speaker notes for more details on the case study example</a:t>
            </a:r>
            <a:endParaRPr lang="en-US" dirty="0"/>
          </a:p>
        </p:txBody>
      </p:sp>
    </p:spTree>
    <p:extLst>
      <p:ext uri="{BB962C8B-B14F-4D97-AF65-F5344CB8AC3E}">
        <p14:creationId xmlns:p14="http://schemas.microsoft.com/office/powerpoint/2010/main" val="109481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a:t>Mentimeter question </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7519773" y="1859507"/>
            <a:ext cx="3314700" cy="3305175"/>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7668291" y="2379623"/>
            <a:ext cx="3110798" cy="2831673"/>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What do you think the value chain boundary is for Hugo Boss?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1"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145984">
            <a:off x="10701383" y="157170"/>
            <a:ext cx="1202772" cy="1202772"/>
          </a:xfrm>
          <a:prstGeom prst="rect">
            <a:avLst/>
          </a:prstGeom>
        </p:spPr>
      </p:pic>
      <p:sp>
        <p:nvSpPr>
          <p:cNvPr id="8" name="Slide Number Placeholder 2">
            <a:extLst>
              <a:ext uri="{FF2B5EF4-FFF2-40B4-BE49-F238E27FC236}">
                <a16:creationId xmlns:a16="http://schemas.microsoft.com/office/drawing/2014/main" id="{3FDE1AA5-CD4E-4178-A68F-29B751254906}"/>
              </a:ext>
            </a:extLst>
          </p:cNvPr>
          <p:cNvSpPr>
            <a:spLocks noGrp="1"/>
          </p:cNvSpPr>
          <p:nvPr>
            <p:ph type="sldNum" sz="quarter" idx="12"/>
          </p:nvPr>
        </p:nvSpPr>
        <p:spPr>
          <a:xfrm>
            <a:off x="314196" y="623369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107A9536-EE6B-440A-B0F9-AA1A5F190C23}"/>
              </a:ext>
            </a:extLst>
          </p:cNvPr>
          <p:cNvSpPr>
            <a:spLocks noGrp="1"/>
          </p:cNvSpPr>
          <p:nvPr>
            <p:ph idx="1"/>
          </p:nvPr>
        </p:nvSpPr>
        <p:spPr>
          <a:xfrm>
            <a:off x="314196" y="1519801"/>
            <a:ext cx="6562857" cy="4319596"/>
          </a:xfrm>
        </p:spPr>
        <p:txBody>
          <a:bodyPr>
            <a:noAutofit/>
          </a:bodyPr>
          <a:lstStyle/>
          <a:p>
            <a:pPr>
              <a:lnSpc>
                <a:spcPct val="100000"/>
              </a:lnSpc>
            </a:pPr>
            <a:r>
              <a:rPr lang="en-GB" dirty="0"/>
              <a:t>Hugo Boss have conducted LCAs since 2009 to </a:t>
            </a:r>
            <a:r>
              <a:rPr lang="en-GB" b="1" dirty="0">
                <a:solidFill>
                  <a:srgbClr val="23BAED"/>
                </a:solidFill>
              </a:rPr>
              <a:t>determine the environmental impact </a:t>
            </a:r>
            <a:r>
              <a:rPr lang="en-GB" dirty="0"/>
              <a:t>of their clothing products</a:t>
            </a:r>
            <a:endParaRPr lang="en-GB" b="1" dirty="0">
              <a:solidFill>
                <a:srgbClr val="23BAED"/>
              </a:solidFill>
            </a:endParaRPr>
          </a:p>
          <a:p>
            <a:pPr marL="0" indent="0">
              <a:lnSpc>
                <a:spcPct val="100000"/>
              </a:lnSpc>
              <a:buNone/>
            </a:pPr>
            <a:endParaRPr lang="en-GB" sz="1001" b="1" dirty="0">
              <a:solidFill>
                <a:srgbClr val="23BAED"/>
              </a:solidFill>
            </a:endParaRPr>
          </a:p>
          <a:p>
            <a:pPr>
              <a:lnSpc>
                <a:spcPct val="100000"/>
              </a:lnSpc>
            </a:pPr>
            <a:r>
              <a:rPr lang="en-GB" dirty="0"/>
              <a:t>The </a:t>
            </a:r>
            <a:r>
              <a:rPr lang="en-GB" b="1" dirty="0">
                <a:solidFill>
                  <a:srgbClr val="23BAED"/>
                </a:solidFill>
              </a:rPr>
              <a:t>greatest environmental impacts </a:t>
            </a:r>
            <a:r>
              <a:rPr lang="en-GB" dirty="0"/>
              <a:t>arise during </a:t>
            </a:r>
            <a:r>
              <a:rPr lang="en-GB" b="1" dirty="0">
                <a:solidFill>
                  <a:srgbClr val="23BAED"/>
                </a:solidFill>
              </a:rPr>
              <a:t>production</a:t>
            </a:r>
          </a:p>
          <a:p>
            <a:pPr marL="0" indent="0">
              <a:lnSpc>
                <a:spcPct val="100000"/>
              </a:lnSpc>
              <a:buNone/>
            </a:pPr>
            <a:endParaRPr lang="en-GB" sz="1001" b="1" dirty="0">
              <a:solidFill>
                <a:srgbClr val="23BAED"/>
              </a:solidFill>
            </a:endParaRPr>
          </a:p>
        </p:txBody>
      </p:sp>
    </p:spTree>
    <p:extLst>
      <p:ext uri="{BB962C8B-B14F-4D97-AF65-F5344CB8AC3E}">
        <p14:creationId xmlns:p14="http://schemas.microsoft.com/office/powerpoint/2010/main" val="25492031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lIns="91440" tIns="45720" rIns="91440" bIns="45720" rtlCol="0" anchor="t">
            <a:spAutoFit/>
          </a:bodyPr>
          <a:lstStyle/>
          <a:p>
            <a:pPr defTabSz="914377">
              <a:defRPr/>
            </a:pPr>
            <a:r>
              <a:rPr kumimoji="0" lang="en-US" sz="2800" b="0" i="0" u="none" strike="noStrike" kern="1200" cap="none" spc="0" normalizeH="0" baseline="0" noProof="0">
                <a:ln>
                  <a:noFill/>
                </a:ln>
                <a:effectLst/>
                <a:uLnTx/>
                <a:uFillTx/>
                <a:latin typeface="Arial"/>
                <a:ea typeface="+mn-ea"/>
                <a:cs typeface="+mn-cs"/>
              </a:rPr>
              <a:t>Enter this code: </a:t>
            </a:r>
            <a:r>
              <a:rPr lang="en-US" sz="2800" b="1" kern="0">
                <a:solidFill>
                  <a:srgbClr val="BBD151"/>
                </a:solidFill>
                <a:latin typeface="Arial"/>
                <a:ea typeface="Verdana"/>
              </a:rPr>
              <a:t>56 63 18 7</a:t>
            </a:r>
            <a:endParaRPr kumimoji="0" lang="en-US" sz="2800" b="1" i="0" u="none" strike="noStrike" kern="0" cap="none" spc="0" normalizeH="0" baseline="0" noProof="0" dirty="0">
              <a:ln>
                <a:noFill/>
              </a:ln>
              <a:solidFill>
                <a:srgbClr val="BBD151"/>
              </a:solidFill>
              <a:effectLst/>
              <a:highlight>
                <a:srgbClr val="FFFF00"/>
              </a:highlight>
              <a:uLnTx/>
              <a:uFillTx/>
              <a:latin typeface="Arial"/>
              <a:ea typeface="Verdana" panose="020B0604030504040204" pitchFamily="34" charset="0"/>
              <a:cs typeface="+mn-cs"/>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337510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DV_TOP" val="241.6504"/>
  <p:tag name="ADV_LEFT" val="14.1348"/>
  <p:tag name="ADV_HEIGHT" val="33.12032"/>
  <p:tag name="ADV_WIDTH" val="334.96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1" ma:contentTypeDescription="Create a new document." ma:contentTypeScope="" ma:versionID="4bd7bfb7912a09140907d02da8c23b8c">
  <xsd:schema xmlns:xsd="http://www.w3.org/2001/XMLSchema" xmlns:xs="http://www.w3.org/2001/XMLSchema" xmlns:p="http://schemas.microsoft.com/office/2006/metadata/properties" xmlns:ns2="27657a64-86c2-4c71-aebb-288e310c7206" xmlns:ns3="9d6dd342-95b8-4d64-a82c-3640566df34d" targetNamespace="http://schemas.microsoft.com/office/2006/metadata/properties" ma:root="true" ma:fieldsID="4da4ddbeda1e04f4adf1cef613958126" ns2:_="" ns3:_="">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2D4EC2-767C-4F1B-92EA-C82336D539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57a64-86c2-4c71-aebb-288e310c7206"/>
    <ds:schemaRef ds:uri="9d6dd342-95b8-4d64-a82c-3640566df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8494A-E5AE-4A28-B7D5-E117D33D1BFE}">
  <ds:schemaRefs>
    <ds:schemaRef ds:uri="9d6dd342-95b8-4d64-a82c-3640566df34d"/>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http://purl.org/dc/dcmitype/"/>
    <ds:schemaRef ds:uri="http://schemas.openxmlformats.org/package/2006/metadata/core-properties"/>
    <ds:schemaRef ds:uri="27657a64-86c2-4c71-aebb-288e310c7206"/>
    <ds:schemaRef ds:uri="http://schemas.microsoft.com/office/2006/metadata/properties"/>
  </ds:schemaRefs>
</ds:datastoreItem>
</file>

<file path=customXml/itemProps3.xml><?xml version="1.0" encoding="utf-8"?>
<ds:datastoreItem xmlns:ds="http://schemas.openxmlformats.org/officeDocument/2006/customXml" ds:itemID="{9FB6ACDA-4AE5-4B64-AEA3-4B1969DE24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15732</Words>
  <Application>Microsoft Office PowerPoint</Application>
  <PresentationFormat>Widescreen</PresentationFormat>
  <Paragraphs>1710</Paragraphs>
  <Slides>140</Slides>
  <Notes>113</Notes>
  <HiddenSlides>17</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140</vt:i4>
      </vt:variant>
    </vt:vector>
  </HeadingPairs>
  <TitlesOfParts>
    <vt:vector size="152" baseType="lpstr">
      <vt:lpstr>Arial</vt:lpstr>
      <vt:lpstr>Calibri</vt:lpstr>
      <vt:lpstr>Georgia</vt:lpstr>
      <vt:lpstr>Segoe UI</vt:lpstr>
      <vt:lpstr>Segoe UI </vt:lpstr>
      <vt:lpstr>Times</vt:lpstr>
      <vt:lpstr>Verdana</vt:lpstr>
      <vt:lpstr>Wingdings</vt:lpstr>
      <vt:lpstr>Office Theme</vt:lpstr>
      <vt:lpstr>1_Office Theme</vt:lpstr>
      <vt:lpstr>2_Office Theme</vt:lpstr>
      <vt:lpstr>3_Office Theme</vt:lpstr>
      <vt:lpstr>We Value Nature</vt:lpstr>
      <vt:lpstr>We Value Nature – Who are we?</vt:lpstr>
      <vt:lpstr>Who is your support team for today?</vt:lpstr>
      <vt:lpstr>A few “house rules”</vt:lpstr>
      <vt:lpstr>Today’s objectives</vt:lpstr>
      <vt:lpstr>Agenda</vt:lpstr>
      <vt:lpstr>What is the Natural Capital Protocol &amp; how does it work?</vt:lpstr>
      <vt:lpstr>Train-the-trainer material</vt:lpstr>
      <vt:lpstr>Legend </vt:lpstr>
      <vt:lpstr>Legend </vt:lpstr>
      <vt:lpstr>Implementation Guide </vt:lpstr>
      <vt:lpstr>Opportunity to host a training in your language</vt:lpstr>
      <vt:lpstr>Introductions</vt:lpstr>
      <vt:lpstr>Introductions</vt:lpstr>
      <vt:lpstr>We Value Nature training &amp; resources</vt:lpstr>
      <vt:lpstr>Module 2 training development – Acknowledging contributors </vt:lpstr>
      <vt:lpstr>Identification of barriers and bottlenecks</vt:lpstr>
      <vt:lpstr>        Typical barriers </vt:lpstr>
      <vt:lpstr>A modular approach to training</vt:lpstr>
      <vt:lpstr>We Value Nature training is open</vt:lpstr>
      <vt:lpstr>How to attribute We Value Nature training materials</vt:lpstr>
      <vt:lpstr>Full attribution</vt:lpstr>
      <vt:lpstr>It’s good to share!</vt:lpstr>
      <vt:lpstr>How can you adapt the length of the training?</vt:lpstr>
      <vt:lpstr>How can you adapt the length of the training?</vt:lpstr>
      <vt:lpstr>Supporting resources to the training material – Media library</vt:lpstr>
      <vt:lpstr>Business training on natural capital</vt:lpstr>
      <vt:lpstr>We Value Nature’s business training on natural capital – link to M1</vt:lpstr>
      <vt:lpstr>Learning objectives of module 2</vt:lpstr>
      <vt:lpstr>Agenda</vt:lpstr>
      <vt:lpstr>Agenda</vt:lpstr>
      <vt:lpstr>Setting the scene  and a brief re-cap on natural capital</vt:lpstr>
      <vt:lpstr>Keeping up momentum during the COVID-19 crisis</vt:lpstr>
      <vt:lpstr>Recent developments in the sustainability sector </vt:lpstr>
      <vt:lpstr>Keeping up momentum during the COVID-19 crisis</vt:lpstr>
      <vt:lpstr>Video or concrete company example</vt:lpstr>
      <vt:lpstr>Knowledge checks </vt:lpstr>
      <vt:lpstr>Knowledge checks </vt:lpstr>
      <vt:lpstr>Mentimeter screen shots</vt:lpstr>
      <vt:lpstr>Definitions and theory</vt:lpstr>
      <vt:lpstr>Business depends on &amp; impacts natural capital</vt:lpstr>
      <vt:lpstr>Integrating approaches and building links between protocols </vt:lpstr>
      <vt:lpstr>What parts of the Natural Capital Protocol will we cover?</vt:lpstr>
      <vt:lpstr>Summary tips: introduction and setting the scene</vt:lpstr>
      <vt:lpstr>Summary tips: introduction and setting the scene</vt:lpstr>
      <vt:lpstr>The business case for assessing natural capital &amp; common assessments</vt:lpstr>
      <vt:lpstr>PowerPoint Presentation</vt:lpstr>
      <vt:lpstr>Reflections, risks and opportunities</vt:lpstr>
      <vt:lpstr>Reflections, risks and opportunities</vt:lpstr>
      <vt:lpstr>Why assess your impacts &amp; dependencies? The business case…</vt:lpstr>
      <vt:lpstr>Assessments: Measure &amp; Value</vt:lpstr>
      <vt:lpstr>Business application</vt:lpstr>
      <vt:lpstr>Overview of current assessments</vt:lpstr>
      <vt:lpstr> Statistics</vt:lpstr>
      <vt:lpstr> Statistics</vt:lpstr>
      <vt:lpstr>Mentimeter question </vt:lpstr>
      <vt:lpstr>Concrete steps to undertaking a 1st natural capital assessment</vt:lpstr>
      <vt:lpstr>Concrete steps to undertaking a 1st natural capital assessment </vt:lpstr>
      <vt:lpstr>PowerPoint Presentation</vt:lpstr>
      <vt:lpstr>Identifying your natural capital impacts &amp; dependencies</vt:lpstr>
      <vt:lpstr>Haagen-Dazs video </vt:lpstr>
      <vt:lpstr>Natural capital dependencies</vt:lpstr>
      <vt:lpstr>Natural capital impacts and dependencies</vt:lpstr>
      <vt:lpstr>Natural capital impacts</vt:lpstr>
      <vt:lpstr>Natural capital impacts and dependencies</vt:lpstr>
      <vt:lpstr>Knowledge check</vt:lpstr>
      <vt:lpstr>Mentimeter example</vt:lpstr>
      <vt:lpstr>Identifying your natural capital impacts &amp; dependencies (continued)</vt:lpstr>
      <vt:lpstr>Case study example – Cementos Argos</vt:lpstr>
      <vt:lpstr>Case study example – Cementos Argos</vt:lpstr>
      <vt:lpstr>Case study example – Cementos Argos</vt:lpstr>
      <vt:lpstr>Group exercise in breakout rooms</vt:lpstr>
      <vt:lpstr>Group exercise at tables</vt:lpstr>
      <vt:lpstr>Case study example – Cementos Argos, Colombia</vt:lpstr>
      <vt:lpstr>Case study example – Cementos Argos, Colombia</vt:lpstr>
      <vt:lpstr>Cementos Argos’ Value Added Statement</vt:lpstr>
      <vt:lpstr>What may be the most material natural capital impact and dependency for your business? </vt:lpstr>
      <vt:lpstr>Case Studies platforms I</vt:lpstr>
      <vt:lpstr>Case Studies platforms II</vt:lpstr>
      <vt:lpstr>Mentimeter question – sharing resources</vt:lpstr>
      <vt:lpstr>How to use Mentimeter</vt:lpstr>
      <vt:lpstr>Summary tips: business case for assessing natural capital and identifying impacts and dependencies </vt:lpstr>
      <vt:lpstr>Summary tips: business case for assessing natural capital and identifying impacts and dependencies</vt:lpstr>
      <vt:lpstr>PowerPoint Presentation</vt:lpstr>
      <vt:lpstr>PowerPoint Presentation</vt:lpstr>
      <vt:lpstr>Agenda</vt:lpstr>
      <vt:lpstr>Scoping an assessment</vt:lpstr>
      <vt:lpstr>Project ambition: scoping an assessment</vt:lpstr>
      <vt:lpstr>Little Blue Research</vt:lpstr>
      <vt:lpstr>Designing an impact measurement framework for a food &amp; beverage company</vt:lpstr>
      <vt:lpstr>Guide to assess Natural Capital Risk </vt:lpstr>
      <vt:lpstr>PowerPoint Presentation</vt:lpstr>
      <vt:lpstr>PowerPoint Presentation</vt:lpstr>
      <vt:lpstr>Mentimeter question </vt:lpstr>
      <vt:lpstr>How to use Mentimeter</vt:lpstr>
      <vt:lpstr>Case study example – Hugo Boss</vt:lpstr>
      <vt:lpstr>Further case study details are provided in the presentation</vt:lpstr>
      <vt:lpstr>Mentimeter question </vt:lpstr>
      <vt:lpstr>How to use Mentimeter</vt:lpstr>
      <vt:lpstr>Answers for exercises focusing on the Hugo Boss example</vt:lpstr>
      <vt:lpstr>Planning an assessment</vt:lpstr>
      <vt:lpstr>Other considerations</vt:lpstr>
      <vt:lpstr>Practical tips &amp; success factors</vt:lpstr>
      <vt:lpstr>SHIFT platform and the Natural Capital Toolkit</vt:lpstr>
      <vt:lpstr>Natural Capital Toolkit example</vt:lpstr>
      <vt:lpstr>PowerPoint Presentation</vt:lpstr>
      <vt:lpstr>Mentimeter question </vt:lpstr>
      <vt:lpstr>How to use Mentimeter</vt:lpstr>
      <vt:lpstr>Summary tips: scoping an assessment </vt:lpstr>
      <vt:lpstr>Summary tips: scoping an assessment</vt:lpstr>
      <vt:lpstr>PowerPoint Presentation</vt:lpstr>
      <vt:lpstr>Materiality</vt:lpstr>
      <vt:lpstr>Agenda</vt:lpstr>
      <vt:lpstr>Introduction to monetary valuation for scoping an assessment</vt:lpstr>
      <vt:lpstr>Assessments: Measure &amp; Value</vt:lpstr>
      <vt:lpstr>Why is monetary valuation useful and/or contentious?</vt:lpstr>
      <vt:lpstr>Intro to Total Economic Value (TEV)</vt:lpstr>
      <vt:lpstr>What may be included in your total economic value ?</vt:lpstr>
      <vt:lpstr>Overview of Valuation Approaches and Techniques   (type, time and resources)</vt:lpstr>
      <vt:lpstr>Overview of Valuation Approaches and Techniques (type, time and resources)</vt:lpstr>
      <vt:lpstr>Hypothetical case study examples</vt:lpstr>
      <vt:lpstr>Hypothetical case study examples</vt:lpstr>
      <vt:lpstr>Ecosystem Monetary Valuation Tools </vt:lpstr>
      <vt:lpstr>Tips for Valuation</vt:lpstr>
      <vt:lpstr>Tips for Valuation</vt:lpstr>
      <vt:lpstr>Summary tips: valuation </vt:lpstr>
      <vt:lpstr>Summary tips: valuation </vt:lpstr>
      <vt:lpstr>PowerPoint Presentation</vt:lpstr>
      <vt:lpstr>Wrap-up &amp; next steps</vt:lpstr>
      <vt:lpstr>Reflections and mentimeter question</vt:lpstr>
      <vt:lpstr>Eager to get started? We are here to help! </vt:lpstr>
      <vt:lpstr>Train-the-trainer wrap-up</vt:lpstr>
      <vt:lpstr>We’d like to hear from you!</vt:lpstr>
      <vt:lpstr>Next steps that YOU can take</vt:lpstr>
      <vt:lpstr>Mentimeter closing questions</vt:lpstr>
      <vt:lpstr>How to use Mentimeter</vt:lpstr>
      <vt:lpstr>We are here to help!</vt:lpstr>
      <vt:lpstr>Join us for a well-deserved virtual networking break!</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James Atkinson</cp:lastModifiedBy>
  <cp:revision>282</cp:revision>
  <cp:lastPrinted>2020-12-06T15:27:57Z</cp:lastPrinted>
  <dcterms:created xsi:type="dcterms:W3CDTF">2019-02-27T14:09:40Z</dcterms:created>
  <dcterms:modified xsi:type="dcterms:W3CDTF">2020-12-18T10:45:57Z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