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683" r:id="rId6"/>
    <p:sldMasterId id="2147483715" r:id="rId7"/>
    <p:sldMasterId id="2147483728" r:id="rId8"/>
    <p:sldMasterId id="2147483740" r:id="rId9"/>
    <p:sldMasterId id="2147483752" r:id="rId10"/>
    <p:sldMasterId id="2147483764" r:id="rId11"/>
    <p:sldMasterId id="2147483777" r:id="rId12"/>
    <p:sldMasterId id="2147483791" r:id="rId13"/>
    <p:sldMasterId id="2147483820" r:id="rId14"/>
  </p:sldMasterIdLst>
  <p:notesMasterIdLst>
    <p:notesMasterId r:id="rId112"/>
  </p:notesMasterIdLst>
  <p:sldIdLst>
    <p:sldId id="4413" r:id="rId15"/>
    <p:sldId id="2145705992" r:id="rId16"/>
    <p:sldId id="2134804281" r:id="rId17"/>
    <p:sldId id="2134804457" r:id="rId18"/>
    <p:sldId id="2145705993" r:id="rId19"/>
    <p:sldId id="4428" r:id="rId20"/>
    <p:sldId id="2145705994" r:id="rId21"/>
    <p:sldId id="4396" r:id="rId22"/>
    <p:sldId id="2134804270" r:id="rId23"/>
    <p:sldId id="1877" r:id="rId24"/>
    <p:sldId id="1890" r:id="rId25"/>
    <p:sldId id="4415" r:id="rId26"/>
    <p:sldId id="2145705995" r:id="rId27"/>
    <p:sldId id="1895" r:id="rId28"/>
    <p:sldId id="4466" r:id="rId29"/>
    <p:sldId id="2134804268" r:id="rId30"/>
    <p:sldId id="4467" r:id="rId31"/>
    <p:sldId id="1888" r:id="rId32"/>
    <p:sldId id="867" r:id="rId33"/>
    <p:sldId id="878" r:id="rId34"/>
    <p:sldId id="4571" r:id="rId35"/>
    <p:sldId id="4582" r:id="rId36"/>
    <p:sldId id="259" r:id="rId37"/>
    <p:sldId id="283" r:id="rId38"/>
    <p:sldId id="4455" r:id="rId39"/>
    <p:sldId id="1881" r:id="rId40"/>
    <p:sldId id="257" r:id="rId41"/>
    <p:sldId id="4456" r:id="rId42"/>
    <p:sldId id="4457" r:id="rId43"/>
    <p:sldId id="2134804263" r:id="rId44"/>
    <p:sldId id="4458" r:id="rId45"/>
    <p:sldId id="4459" r:id="rId46"/>
    <p:sldId id="2134804292" r:id="rId47"/>
    <p:sldId id="2134804321" r:id="rId48"/>
    <p:sldId id="4575" r:id="rId49"/>
    <p:sldId id="4583" r:id="rId50"/>
    <p:sldId id="4584" r:id="rId51"/>
    <p:sldId id="4586" r:id="rId52"/>
    <p:sldId id="4585" r:id="rId53"/>
    <p:sldId id="4484" r:id="rId54"/>
    <p:sldId id="2145705996" r:id="rId55"/>
    <p:sldId id="4377" r:id="rId56"/>
    <p:sldId id="871" r:id="rId57"/>
    <p:sldId id="4361" r:id="rId58"/>
    <p:sldId id="4425" r:id="rId59"/>
    <p:sldId id="264" r:id="rId60"/>
    <p:sldId id="4340" r:id="rId61"/>
    <p:sldId id="4328" r:id="rId62"/>
    <p:sldId id="1902" r:id="rId63"/>
    <p:sldId id="4378" r:id="rId64"/>
    <p:sldId id="4418" r:id="rId65"/>
    <p:sldId id="2145706000" r:id="rId66"/>
    <p:sldId id="4315" r:id="rId67"/>
    <p:sldId id="2145705997" r:id="rId68"/>
    <p:sldId id="4366" r:id="rId69"/>
    <p:sldId id="4426" r:id="rId70"/>
    <p:sldId id="4389" r:id="rId71"/>
    <p:sldId id="2134804327" r:id="rId72"/>
    <p:sldId id="4331" r:id="rId73"/>
    <p:sldId id="4347" r:id="rId74"/>
    <p:sldId id="2145705998" r:id="rId75"/>
    <p:sldId id="4317" r:id="rId76"/>
    <p:sldId id="4572" r:id="rId77"/>
    <p:sldId id="4352" r:id="rId78"/>
    <p:sldId id="4511" r:id="rId79"/>
    <p:sldId id="4510" r:id="rId80"/>
    <p:sldId id="4386" r:id="rId81"/>
    <p:sldId id="4385" r:id="rId82"/>
    <p:sldId id="4443" r:id="rId83"/>
    <p:sldId id="4449" r:id="rId84"/>
    <p:sldId id="875" r:id="rId85"/>
    <p:sldId id="4314" r:id="rId86"/>
    <p:sldId id="4338" r:id="rId87"/>
    <p:sldId id="4409" r:id="rId88"/>
    <p:sldId id="2134804251" r:id="rId89"/>
    <p:sldId id="2134804274" r:id="rId90"/>
    <p:sldId id="4322" r:id="rId91"/>
    <p:sldId id="4442" r:id="rId92"/>
    <p:sldId id="2145705999" r:id="rId93"/>
    <p:sldId id="4573" r:id="rId94"/>
    <p:sldId id="4476" r:id="rId95"/>
    <p:sldId id="4574" r:id="rId96"/>
    <p:sldId id="4451" r:id="rId97"/>
    <p:sldId id="4430" r:id="rId98"/>
    <p:sldId id="4376" r:id="rId99"/>
    <p:sldId id="4452" r:id="rId100"/>
    <p:sldId id="4404" r:id="rId101"/>
    <p:sldId id="4431" r:id="rId102"/>
    <p:sldId id="351" r:id="rId103"/>
    <p:sldId id="352" r:id="rId104"/>
    <p:sldId id="4444" r:id="rId105"/>
    <p:sldId id="2145705990" r:id="rId106"/>
    <p:sldId id="4578" r:id="rId107"/>
    <p:sldId id="2134804287" r:id="rId108"/>
    <p:sldId id="2134804290" r:id="rId109"/>
    <p:sldId id="4446" r:id="rId110"/>
    <p:sldId id="377" r:id="rId111"/>
  </p:sldIdLst>
  <p:sldSz cx="12192000" cy="6858000"/>
  <p:notesSz cx="1895475"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uest User" initials="GU [3]" lastIdx="6" clrIdx="6">
    <p:extLst>
      <p:ext uri="{19B8F6BF-5375-455C-9EA6-DF929625EA0E}">
        <p15:presenceInfo xmlns:p15="http://schemas.microsoft.com/office/powerpoint/2012/main" userId="S::urn:spo:anon#8c8ba0f93394ae88b426904c214a9bc1bd5323370b4cef67de78e733947a1b4e::" providerId="AD"/>
      </p:ext>
    </p:extLst>
  </p:cmAuthor>
  <p:cmAuthor id="1" name="Katia Bonga" initials="KB" lastIdx="57" clrIdx="0">
    <p:extLst>
      <p:ext uri="{19B8F6BF-5375-455C-9EA6-DF929625EA0E}">
        <p15:presenceInfo xmlns:p15="http://schemas.microsoft.com/office/powerpoint/2012/main" userId="S::Bonga@wbcsd.org::5e24d649-f790-44c8-b336-b53f1207ffb2" providerId="AD"/>
      </p:ext>
    </p:extLst>
  </p:cmAuthor>
  <p:cmAuthor id="8" name="Kim Dunn" initials="KD" lastIdx="9" clrIdx="7">
    <p:extLst>
      <p:ext uri="{19B8F6BF-5375-455C-9EA6-DF929625EA0E}">
        <p15:presenceInfo xmlns:p15="http://schemas.microsoft.com/office/powerpoint/2012/main" userId="S::kim.dunn@unep-wcmc.org::e2ac8525-8f90-4683-8742-5bd9c393a43b" providerId="AD"/>
      </p:ext>
    </p:extLst>
  </p:cmAuthor>
  <p:cmAuthor id="2" name="Guest User" initials="GU" lastIdx="23" clrIdx="1">
    <p:extLst>
      <p:ext uri="{19B8F6BF-5375-455C-9EA6-DF929625EA0E}">
        <p15:presenceInfo xmlns:p15="http://schemas.microsoft.com/office/powerpoint/2012/main" userId="S::urn:spo:anon#8ae6e2a7a3b67701052d3067a6ba580ea01565f7cf8bb02b5144515cebeecd57::" providerId="AD"/>
      </p:ext>
    </p:extLst>
  </p:cmAuthor>
  <p:cmAuthor id="9" name="Stacey Baggaley" initials="SB" lastIdx="4" clrIdx="8">
    <p:extLst>
      <p:ext uri="{19B8F6BF-5375-455C-9EA6-DF929625EA0E}">
        <p15:presenceInfo xmlns:p15="http://schemas.microsoft.com/office/powerpoint/2012/main" userId="S::stacey.baggaley@unep-wcmc.org::0f3c3bcb-3af8-4e35-88f3-61e50f95c90e" providerId="AD"/>
      </p:ext>
    </p:extLst>
  </p:cmAuthor>
  <p:cmAuthor id="3" name="Francesca Jaworska" initials="FJ" lastIdx="30" clrIdx="2">
    <p:extLst>
      <p:ext uri="{19B8F6BF-5375-455C-9EA6-DF929625EA0E}">
        <p15:presenceInfo xmlns:p15="http://schemas.microsoft.com/office/powerpoint/2012/main" userId="S::Jaworska@wbcsd.org::9ea13185-f500-4e8b-879d-7f5c007fa537" providerId="AD"/>
      </p:ext>
    </p:extLst>
  </p:cmAuthor>
  <p:cmAuthor id="4" name="Stephanie" initials="S" lastIdx="8" clrIdx="3">
    <p:extLst>
      <p:ext uri="{19B8F6BF-5375-455C-9EA6-DF929625EA0E}">
        <p15:presenceInfo xmlns:p15="http://schemas.microsoft.com/office/powerpoint/2012/main" userId="Stephanie" providerId="None"/>
      </p:ext>
    </p:extLst>
  </p:cmAuthor>
  <p:cmAuthor id="5" name="Caroline von Celsing" initials="CC" lastIdx="1" clrIdx="4">
    <p:extLst>
      <p:ext uri="{19B8F6BF-5375-455C-9EA6-DF929625EA0E}">
        <p15:presenceInfo xmlns:p15="http://schemas.microsoft.com/office/powerpoint/2012/main" userId="S::von.celsing@wbcsd.org::b0e9dbdf-ece1-4279-a354-b636e550cfc4" providerId="AD"/>
      </p:ext>
    </p:extLst>
  </p:cmAuthor>
  <p:cmAuthor id="6" name="Guest User" initials="GU [2]" lastIdx="1" clrIdx="5">
    <p:extLst>
      <p:ext uri="{19B8F6BF-5375-455C-9EA6-DF929625EA0E}">
        <p15:presenceInfo xmlns:p15="http://schemas.microsoft.com/office/powerpoint/2012/main" userId="S::urn:spo:anon#0d0ad2dd8880149a2d6d071ca27aa24b612fb11eac12109322748bbbbcfb52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D151"/>
    <a:srgbClr val="23BAED"/>
    <a:srgbClr val="FF6699"/>
    <a:srgbClr val="33CCCC"/>
    <a:srgbClr val="CC3399"/>
    <a:srgbClr val="FFCC66"/>
    <a:srgbClr val="003399"/>
    <a:srgbClr val="EDED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59757E-E68A-421D-8F38-EB9444687BCA}" v="4" dt="2022-01-13T08:04:35.9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60" autoAdjust="0"/>
    <p:restoredTop sz="70477" autoAdjust="0"/>
  </p:normalViewPr>
  <p:slideViewPr>
    <p:cSldViewPr snapToGrid="0">
      <p:cViewPr varScale="1">
        <p:scale>
          <a:sx n="47" d="100"/>
          <a:sy n="47" d="100"/>
        </p:scale>
        <p:origin x="71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tableStyles" Target="tableStyles.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notesMaster" Target="notesMasters/notesMaster1.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5" Type="http://schemas.openxmlformats.org/officeDocument/2006/relationships/slideMaster" Target="slideMasters/slideMaster2.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commentAuthors" Target="commentAuthors.xml"/><Relationship Id="rId118" Type="http://schemas.microsoft.com/office/2016/11/relationships/changesInfo" Target="changesInfos/changesInfo1.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9.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presProps" Target="presProps.xml"/><Relationship Id="rId119"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viewProps" Target="viewProp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Dunn" userId="e2ac8525-8f90-4683-8742-5bd9c393a43b" providerId="ADAL" clId="{E44C9867-5E34-453C-B405-C294C2AB32CF}"/>
    <pc:docChg chg="undo custSel addSld delSld modSld sldOrd">
      <pc:chgData name="Kim Dunn" userId="e2ac8525-8f90-4683-8742-5bd9c393a43b" providerId="ADAL" clId="{E44C9867-5E34-453C-B405-C294C2AB32CF}" dt="2021-08-09T15:29:15.536" v="690"/>
      <pc:docMkLst>
        <pc:docMk/>
      </pc:docMkLst>
      <pc:sldChg chg="addSp modSp">
        <pc:chgData name="Kim Dunn" userId="e2ac8525-8f90-4683-8742-5bd9c393a43b" providerId="ADAL" clId="{E44C9867-5E34-453C-B405-C294C2AB32CF}" dt="2021-08-09T13:23:23.779" v="256"/>
        <pc:sldMkLst>
          <pc:docMk/>
          <pc:sldMk cId="951897760" sldId="257"/>
        </pc:sldMkLst>
        <pc:spChg chg="add mod">
          <ac:chgData name="Kim Dunn" userId="e2ac8525-8f90-4683-8742-5bd9c393a43b" providerId="ADAL" clId="{E44C9867-5E34-453C-B405-C294C2AB32CF}" dt="2021-08-09T13:23:23.779" v="256"/>
          <ac:spMkLst>
            <pc:docMk/>
            <pc:sldMk cId="951897760" sldId="257"/>
            <ac:spMk id="18" creationId="{5746F706-4413-4059-861D-CE4D01249680}"/>
          </ac:spMkLst>
        </pc:spChg>
      </pc:sldChg>
      <pc:sldChg chg="add">
        <pc:chgData name="Kim Dunn" userId="e2ac8525-8f90-4683-8742-5bd9c393a43b" providerId="ADAL" clId="{E44C9867-5E34-453C-B405-C294C2AB32CF}" dt="2021-08-09T15:15:21.121" v="569"/>
        <pc:sldMkLst>
          <pc:docMk/>
          <pc:sldMk cId="2729539862" sldId="259"/>
        </pc:sldMkLst>
      </pc:sldChg>
      <pc:sldChg chg="del">
        <pc:chgData name="Kim Dunn" userId="e2ac8525-8f90-4683-8742-5bd9c393a43b" providerId="ADAL" clId="{E44C9867-5E34-453C-B405-C294C2AB32CF}" dt="2021-08-09T15:15:00.917" v="568" actId="2696"/>
        <pc:sldMkLst>
          <pc:docMk/>
          <pc:sldMk cId="4121985821" sldId="259"/>
        </pc:sldMkLst>
      </pc:sldChg>
      <pc:sldChg chg="add del">
        <pc:chgData name="Kim Dunn" userId="e2ac8525-8f90-4683-8742-5bd9c393a43b" providerId="ADAL" clId="{E44C9867-5E34-453C-B405-C294C2AB32CF}" dt="2021-08-09T13:48:05.794" v="261" actId="47"/>
        <pc:sldMkLst>
          <pc:docMk/>
          <pc:sldMk cId="254075486" sldId="274"/>
        </pc:sldMkLst>
      </pc:sldChg>
      <pc:sldChg chg="del">
        <pc:chgData name="Kim Dunn" userId="e2ac8525-8f90-4683-8742-5bd9c393a43b" providerId="ADAL" clId="{E44C9867-5E34-453C-B405-C294C2AB32CF}" dt="2021-08-09T13:47:38.260" v="259" actId="2696"/>
        <pc:sldMkLst>
          <pc:docMk/>
          <pc:sldMk cId="3803457104" sldId="274"/>
        </pc:sldMkLst>
      </pc:sldChg>
      <pc:sldChg chg="addSp modSp del mod delCm">
        <pc:chgData name="Kim Dunn" userId="e2ac8525-8f90-4683-8742-5bd9c393a43b" providerId="ADAL" clId="{E44C9867-5E34-453C-B405-C294C2AB32CF}" dt="2021-08-09T15:15:00.917" v="568" actId="2696"/>
        <pc:sldMkLst>
          <pc:docMk/>
          <pc:sldMk cId="344364884" sldId="283"/>
        </pc:sldMkLst>
        <pc:spChg chg="add mod">
          <ac:chgData name="Kim Dunn" userId="e2ac8525-8f90-4683-8742-5bd9c393a43b" providerId="ADAL" clId="{E44C9867-5E34-453C-B405-C294C2AB32CF}" dt="2021-08-09T15:14:52.247" v="567" actId="20577"/>
          <ac:spMkLst>
            <pc:docMk/>
            <pc:sldMk cId="344364884" sldId="283"/>
            <ac:spMk id="8" creationId="{5A1F88E3-717A-4470-BA3B-4967073E209B}"/>
          </ac:spMkLst>
        </pc:spChg>
      </pc:sldChg>
      <pc:sldChg chg="addSp modSp mod">
        <pc:chgData name="Kim Dunn" userId="e2ac8525-8f90-4683-8742-5bd9c393a43b" providerId="ADAL" clId="{E44C9867-5E34-453C-B405-C294C2AB32CF}" dt="2021-08-09T13:00:45.460" v="150" actId="20577"/>
        <pc:sldMkLst>
          <pc:docMk/>
          <pc:sldMk cId="3446519279" sldId="867"/>
        </pc:sldMkLst>
        <pc:spChg chg="add mod">
          <ac:chgData name="Kim Dunn" userId="e2ac8525-8f90-4683-8742-5bd9c393a43b" providerId="ADAL" clId="{E44C9867-5E34-453C-B405-C294C2AB32CF}" dt="2021-08-09T12:51:09.264" v="136" actId="1076"/>
          <ac:spMkLst>
            <pc:docMk/>
            <pc:sldMk cId="3446519279" sldId="867"/>
            <ac:spMk id="5" creationId="{FD00A71A-E35B-4356-B429-B9D1F91829FD}"/>
          </ac:spMkLst>
        </pc:spChg>
        <pc:spChg chg="add mod">
          <ac:chgData name="Kim Dunn" userId="e2ac8525-8f90-4683-8742-5bd9c393a43b" providerId="ADAL" clId="{E44C9867-5E34-453C-B405-C294C2AB32CF}" dt="2021-08-09T13:00:45.460" v="150" actId="20577"/>
          <ac:spMkLst>
            <pc:docMk/>
            <pc:sldMk cId="3446519279" sldId="867"/>
            <ac:spMk id="9" creationId="{8435ACDA-53E1-4054-AF3D-38E155F39C49}"/>
          </ac:spMkLst>
        </pc:spChg>
      </pc:sldChg>
      <pc:sldChg chg="addSp modSp mod">
        <pc:chgData name="Kim Dunn" userId="e2ac8525-8f90-4683-8742-5bd9c393a43b" providerId="ADAL" clId="{E44C9867-5E34-453C-B405-C294C2AB32CF}" dt="2021-08-09T13:23:06.989" v="255" actId="20577"/>
        <pc:sldMkLst>
          <pc:docMk/>
          <pc:sldMk cId="3552640305" sldId="1881"/>
        </pc:sldMkLst>
        <pc:spChg chg="add mod">
          <ac:chgData name="Kim Dunn" userId="e2ac8525-8f90-4683-8742-5bd9c393a43b" providerId="ADAL" clId="{E44C9867-5E34-453C-B405-C294C2AB32CF}" dt="2021-08-09T13:23:06.989" v="255" actId="20577"/>
          <ac:spMkLst>
            <pc:docMk/>
            <pc:sldMk cId="3552640305" sldId="1881"/>
            <ac:spMk id="13" creationId="{0A84ED9B-BE17-4035-9A63-FA7D108DB257}"/>
          </ac:spMkLst>
        </pc:spChg>
      </pc:sldChg>
      <pc:sldChg chg="addSp modSp mod">
        <pc:chgData name="Kim Dunn" userId="e2ac8525-8f90-4683-8742-5bd9c393a43b" providerId="ADAL" clId="{E44C9867-5E34-453C-B405-C294C2AB32CF}" dt="2021-08-09T15:13:28.066" v="554" actId="20577"/>
        <pc:sldMkLst>
          <pc:docMk/>
          <pc:sldMk cId="915294257" sldId="4347"/>
        </pc:sldMkLst>
        <pc:spChg chg="mod">
          <ac:chgData name="Kim Dunn" userId="e2ac8525-8f90-4683-8742-5bd9c393a43b" providerId="ADAL" clId="{E44C9867-5E34-453C-B405-C294C2AB32CF}" dt="2021-08-09T15:13:15.290" v="527" actId="14100"/>
          <ac:spMkLst>
            <pc:docMk/>
            <pc:sldMk cId="915294257" sldId="4347"/>
            <ac:spMk id="7" creationId="{0EEC0ED0-5232-4CD6-9C4D-3160D24722AA}"/>
          </ac:spMkLst>
        </pc:spChg>
        <pc:spChg chg="add mod">
          <ac:chgData name="Kim Dunn" userId="e2ac8525-8f90-4683-8742-5bd9c393a43b" providerId="ADAL" clId="{E44C9867-5E34-453C-B405-C294C2AB32CF}" dt="2021-08-09T15:13:28.066" v="554" actId="20577"/>
          <ac:spMkLst>
            <pc:docMk/>
            <pc:sldMk cId="915294257" sldId="4347"/>
            <ac:spMk id="10" creationId="{996723AB-DE18-48C9-969E-0FC96351A6BA}"/>
          </ac:spMkLst>
        </pc:spChg>
      </pc:sldChg>
      <pc:sldChg chg="modCm">
        <pc:chgData name="Kim Dunn" userId="e2ac8525-8f90-4683-8742-5bd9c393a43b" providerId="ADAL" clId="{E44C9867-5E34-453C-B405-C294C2AB32CF}" dt="2021-08-09T13:29:49.465" v="257"/>
        <pc:sldMkLst>
          <pc:docMk/>
          <pc:sldMk cId="610074377" sldId="4361"/>
        </pc:sldMkLst>
      </pc:sldChg>
      <pc:sldChg chg="addSp modSp mod">
        <pc:chgData name="Kim Dunn" userId="e2ac8525-8f90-4683-8742-5bd9c393a43b" providerId="ADAL" clId="{E44C9867-5E34-453C-B405-C294C2AB32CF}" dt="2021-08-09T15:04:19.203" v="491" actId="20577"/>
        <pc:sldMkLst>
          <pc:docMk/>
          <pc:sldMk cId="3917702420" sldId="4376"/>
        </pc:sldMkLst>
        <pc:spChg chg="mod">
          <ac:chgData name="Kim Dunn" userId="e2ac8525-8f90-4683-8742-5bd9c393a43b" providerId="ADAL" clId="{E44C9867-5E34-453C-B405-C294C2AB32CF}" dt="2021-08-09T15:03:02.371" v="414" actId="14100"/>
          <ac:spMkLst>
            <pc:docMk/>
            <pc:sldMk cId="3917702420" sldId="4376"/>
            <ac:spMk id="7" creationId="{0EEC0ED0-5232-4CD6-9C4D-3160D24722AA}"/>
          </ac:spMkLst>
        </pc:spChg>
        <pc:spChg chg="add mod">
          <ac:chgData name="Kim Dunn" userId="e2ac8525-8f90-4683-8742-5bd9c393a43b" providerId="ADAL" clId="{E44C9867-5E34-453C-B405-C294C2AB32CF}" dt="2021-08-09T15:04:19.203" v="491" actId="20577"/>
          <ac:spMkLst>
            <pc:docMk/>
            <pc:sldMk cId="3917702420" sldId="4376"/>
            <ac:spMk id="11" creationId="{CE2C4928-EF28-4359-A3E9-63DB9CAF5A9A}"/>
          </ac:spMkLst>
        </pc:spChg>
      </pc:sldChg>
      <pc:sldChg chg="addSp modSp mod">
        <pc:chgData name="Kim Dunn" userId="e2ac8525-8f90-4683-8742-5bd9c393a43b" providerId="ADAL" clId="{E44C9867-5E34-453C-B405-C294C2AB32CF}" dt="2021-08-09T13:09:30.266" v="215" actId="20577"/>
        <pc:sldMkLst>
          <pc:docMk/>
          <pc:sldMk cId="405075464" sldId="4396"/>
        </pc:sldMkLst>
        <pc:spChg chg="mod">
          <ac:chgData name="Kim Dunn" userId="e2ac8525-8f90-4683-8742-5bd9c393a43b" providerId="ADAL" clId="{E44C9867-5E34-453C-B405-C294C2AB32CF}" dt="2021-08-09T13:08:40.883" v="158" actId="1076"/>
          <ac:spMkLst>
            <pc:docMk/>
            <pc:sldMk cId="405075464" sldId="4396"/>
            <ac:spMk id="12" creationId="{EFB90A19-2E44-496C-86AB-90D3973800E2}"/>
          </ac:spMkLst>
        </pc:spChg>
        <pc:spChg chg="mod">
          <ac:chgData name="Kim Dunn" userId="e2ac8525-8f90-4683-8742-5bd9c393a43b" providerId="ADAL" clId="{E44C9867-5E34-453C-B405-C294C2AB32CF}" dt="2021-08-09T13:08:46.135" v="159" actId="1076"/>
          <ac:spMkLst>
            <pc:docMk/>
            <pc:sldMk cId="405075464" sldId="4396"/>
            <ac:spMk id="13" creationId="{92D35BE4-AA63-4938-A33E-2EF6BCA2AC6E}"/>
          </ac:spMkLst>
        </pc:spChg>
        <pc:spChg chg="mod">
          <ac:chgData name="Kim Dunn" userId="e2ac8525-8f90-4683-8742-5bd9c393a43b" providerId="ADAL" clId="{E44C9867-5E34-453C-B405-C294C2AB32CF}" dt="2021-08-09T13:08:40.883" v="158" actId="1076"/>
          <ac:spMkLst>
            <pc:docMk/>
            <pc:sldMk cId="405075464" sldId="4396"/>
            <ac:spMk id="14" creationId="{5DFCA24C-4438-486F-853C-72815FF11718}"/>
          </ac:spMkLst>
        </pc:spChg>
        <pc:spChg chg="mod">
          <ac:chgData name="Kim Dunn" userId="e2ac8525-8f90-4683-8742-5bd9c393a43b" providerId="ADAL" clId="{E44C9867-5E34-453C-B405-C294C2AB32CF}" dt="2021-08-09T13:08:46.135" v="159" actId="1076"/>
          <ac:spMkLst>
            <pc:docMk/>
            <pc:sldMk cId="405075464" sldId="4396"/>
            <ac:spMk id="15" creationId="{4B654A3D-7927-4FB2-B97D-8109C8718DBC}"/>
          </ac:spMkLst>
        </pc:spChg>
        <pc:spChg chg="add mod">
          <ac:chgData name="Kim Dunn" userId="e2ac8525-8f90-4683-8742-5bd9c393a43b" providerId="ADAL" clId="{E44C9867-5E34-453C-B405-C294C2AB32CF}" dt="2021-08-09T13:09:30.266" v="215" actId="20577"/>
          <ac:spMkLst>
            <pc:docMk/>
            <pc:sldMk cId="405075464" sldId="4396"/>
            <ac:spMk id="16" creationId="{2F867FD5-30C1-4CD6-BA35-9FCB7217CB3F}"/>
          </ac:spMkLst>
        </pc:spChg>
        <pc:picChg chg="add mod">
          <ac:chgData name="Kim Dunn" userId="e2ac8525-8f90-4683-8742-5bd9c393a43b" providerId="ADAL" clId="{E44C9867-5E34-453C-B405-C294C2AB32CF}" dt="2021-08-09T13:09:02.062" v="161"/>
          <ac:picMkLst>
            <pc:docMk/>
            <pc:sldMk cId="405075464" sldId="4396"/>
            <ac:picMk id="3" creationId="{F64C0956-78D4-461F-96E0-A56D2BB7A607}"/>
          </ac:picMkLst>
        </pc:picChg>
        <pc:picChg chg="mod">
          <ac:chgData name="Kim Dunn" userId="e2ac8525-8f90-4683-8742-5bd9c393a43b" providerId="ADAL" clId="{E44C9867-5E34-453C-B405-C294C2AB32CF}" dt="2021-08-09T13:09:05.622" v="162" actId="1076"/>
          <ac:picMkLst>
            <pc:docMk/>
            <pc:sldMk cId="405075464" sldId="4396"/>
            <ac:picMk id="11" creationId="{A86B3EB7-612A-46D4-B03C-D8D47C88F2A4}"/>
          </ac:picMkLst>
        </pc:picChg>
      </pc:sldChg>
      <pc:sldChg chg="addSp modSp mod">
        <pc:chgData name="Kim Dunn" userId="e2ac8525-8f90-4683-8742-5bd9c393a43b" providerId="ADAL" clId="{E44C9867-5E34-453C-B405-C294C2AB32CF}" dt="2021-08-09T14:52:24.544" v="393" actId="14100"/>
        <pc:sldMkLst>
          <pc:docMk/>
          <pc:sldMk cId="2483597841" sldId="4431"/>
        </pc:sldMkLst>
        <pc:spChg chg="mod">
          <ac:chgData name="Kim Dunn" userId="e2ac8525-8f90-4683-8742-5bd9c393a43b" providerId="ADAL" clId="{E44C9867-5E34-453C-B405-C294C2AB32CF}" dt="2021-08-09T14:52:08.006" v="367"/>
          <ac:spMkLst>
            <pc:docMk/>
            <pc:sldMk cId="2483597841" sldId="4431"/>
            <ac:spMk id="3" creationId="{52B68F3D-879C-44A7-BB18-BFF47DC895A4}"/>
          </ac:spMkLst>
        </pc:spChg>
        <pc:spChg chg="add mod">
          <ac:chgData name="Kim Dunn" userId="e2ac8525-8f90-4683-8742-5bd9c393a43b" providerId="ADAL" clId="{E44C9867-5E34-453C-B405-C294C2AB32CF}" dt="2021-08-09T14:52:24.544" v="393" actId="14100"/>
          <ac:spMkLst>
            <pc:docMk/>
            <pc:sldMk cId="2483597841" sldId="4431"/>
            <ac:spMk id="11" creationId="{FF440DBC-B5D1-47A3-B863-64EC581FC0AA}"/>
          </ac:spMkLst>
        </pc:spChg>
      </pc:sldChg>
      <pc:sldChg chg="addSp modSp mod">
        <pc:chgData name="Kim Dunn" userId="e2ac8525-8f90-4683-8742-5bd9c393a43b" providerId="ADAL" clId="{E44C9867-5E34-453C-B405-C294C2AB32CF}" dt="2021-08-09T15:23:25.631" v="618" actId="20577"/>
        <pc:sldMkLst>
          <pc:docMk/>
          <pc:sldMk cId="449965063" sldId="4457"/>
        </pc:sldMkLst>
        <pc:spChg chg="add mod">
          <ac:chgData name="Kim Dunn" userId="e2ac8525-8f90-4683-8742-5bd9c393a43b" providerId="ADAL" clId="{E44C9867-5E34-453C-B405-C294C2AB32CF}" dt="2021-08-09T15:23:25.631" v="618" actId="20577"/>
          <ac:spMkLst>
            <pc:docMk/>
            <pc:sldMk cId="449965063" sldId="4457"/>
            <ac:spMk id="9" creationId="{7DA22996-C7D5-4DF7-BDE7-4B166AB283F1}"/>
          </ac:spMkLst>
        </pc:spChg>
      </pc:sldChg>
      <pc:sldChg chg="addSp modSp mod">
        <pc:chgData name="Kim Dunn" userId="e2ac8525-8f90-4683-8742-5bd9c393a43b" providerId="ADAL" clId="{E44C9867-5E34-453C-B405-C294C2AB32CF}" dt="2021-08-09T15:03:55.017" v="472" actId="20577"/>
        <pc:sldMkLst>
          <pc:docMk/>
          <pc:sldMk cId="1951941579" sldId="4578"/>
        </pc:sldMkLst>
        <pc:spChg chg="mod">
          <ac:chgData name="Kim Dunn" userId="e2ac8525-8f90-4683-8742-5bd9c393a43b" providerId="ADAL" clId="{E44C9867-5E34-453C-B405-C294C2AB32CF}" dt="2021-08-09T15:03:32.127" v="444" actId="20577"/>
          <ac:spMkLst>
            <pc:docMk/>
            <pc:sldMk cId="1951941579" sldId="4578"/>
            <ac:spMk id="3" creationId="{2ABF0EB8-62E0-4A6E-A7B8-189CE4412065}"/>
          </ac:spMkLst>
        </pc:spChg>
        <pc:spChg chg="add mod">
          <ac:chgData name="Kim Dunn" userId="e2ac8525-8f90-4683-8742-5bd9c393a43b" providerId="ADAL" clId="{E44C9867-5E34-453C-B405-C294C2AB32CF}" dt="2021-08-09T15:03:55.017" v="472" actId="20577"/>
          <ac:spMkLst>
            <pc:docMk/>
            <pc:sldMk cId="1951941579" sldId="4578"/>
            <ac:spMk id="6" creationId="{B7AEDF47-262A-41FD-91F5-E3F526E17DDB}"/>
          </ac:spMkLst>
        </pc:spChg>
      </pc:sldChg>
      <pc:sldChg chg="addCm modCm">
        <pc:chgData name="Kim Dunn" userId="e2ac8525-8f90-4683-8742-5bd9c393a43b" providerId="ADAL" clId="{E44C9867-5E34-453C-B405-C294C2AB32CF}" dt="2021-08-09T15:27:20.291" v="687"/>
        <pc:sldMkLst>
          <pc:docMk/>
          <pc:sldMk cId="3128458521" sldId="4583"/>
        </pc:sldMkLst>
      </pc:sldChg>
      <pc:sldChg chg="addCm modCm">
        <pc:chgData name="Kim Dunn" userId="e2ac8525-8f90-4683-8742-5bd9c393a43b" providerId="ADAL" clId="{E44C9867-5E34-453C-B405-C294C2AB32CF}" dt="2021-08-09T15:29:06.100" v="689"/>
        <pc:sldMkLst>
          <pc:docMk/>
          <pc:sldMk cId="3046909769" sldId="4585"/>
        </pc:sldMkLst>
      </pc:sldChg>
      <pc:sldChg chg="add">
        <pc:chgData name="Kim Dunn" userId="e2ac8525-8f90-4683-8742-5bd9c393a43b" providerId="ADAL" clId="{E44C9867-5E34-453C-B405-C294C2AB32CF}" dt="2021-08-09T14:53:19.220" v="395"/>
        <pc:sldMkLst>
          <pc:docMk/>
          <pc:sldMk cId="1138247746" sldId="2134804251"/>
        </pc:sldMkLst>
      </pc:sldChg>
      <pc:sldChg chg="add del">
        <pc:chgData name="Kim Dunn" userId="e2ac8525-8f90-4683-8742-5bd9c393a43b" providerId="ADAL" clId="{E44C9867-5E34-453C-B405-C294C2AB32CF}" dt="2021-08-09T14:52:55.257" v="394" actId="2696"/>
        <pc:sldMkLst>
          <pc:docMk/>
          <pc:sldMk cId="2595459526" sldId="2134804251"/>
        </pc:sldMkLst>
      </pc:sldChg>
      <pc:sldChg chg="add del ord setBg">
        <pc:chgData name="Kim Dunn" userId="e2ac8525-8f90-4683-8742-5bd9c393a43b" providerId="ADAL" clId="{E44C9867-5E34-453C-B405-C294C2AB32CF}" dt="2021-08-09T14:39:07.411" v="274" actId="2696"/>
        <pc:sldMkLst>
          <pc:docMk/>
          <pc:sldMk cId="4066869946" sldId="2134804251"/>
        </pc:sldMkLst>
      </pc:sldChg>
      <pc:sldChg chg="del">
        <pc:chgData name="Kim Dunn" userId="e2ac8525-8f90-4683-8742-5bd9c393a43b" providerId="ADAL" clId="{E44C9867-5E34-453C-B405-C294C2AB32CF}" dt="2021-08-09T14:39:07.411" v="274" actId="2696"/>
        <pc:sldMkLst>
          <pc:docMk/>
          <pc:sldMk cId="574338941" sldId="2134804270"/>
        </pc:sldMkLst>
      </pc:sldChg>
      <pc:sldChg chg="add">
        <pc:chgData name="Kim Dunn" userId="e2ac8525-8f90-4683-8742-5bd9c393a43b" providerId="ADAL" clId="{E44C9867-5E34-453C-B405-C294C2AB32CF}" dt="2021-08-09T14:39:13.737" v="275"/>
        <pc:sldMkLst>
          <pc:docMk/>
          <pc:sldMk cId="2147809713" sldId="2134804270"/>
        </pc:sldMkLst>
      </pc:sldChg>
      <pc:sldChg chg="modSp mod">
        <pc:chgData name="Kim Dunn" userId="e2ac8525-8f90-4683-8742-5bd9c393a43b" providerId="ADAL" clId="{E44C9867-5E34-453C-B405-C294C2AB32CF}" dt="2021-08-09T15:12:32.062" v="497" actId="20577"/>
        <pc:sldMkLst>
          <pc:docMk/>
          <pc:sldMk cId="3337873233" sldId="2134804274"/>
        </pc:sldMkLst>
        <pc:spChg chg="mod">
          <ac:chgData name="Kim Dunn" userId="e2ac8525-8f90-4683-8742-5bd9c393a43b" providerId="ADAL" clId="{E44C9867-5E34-453C-B405-C294C2AB32CF}" dt="2021-08-09T15:12:32.062" v="497" actId="20577"/>
          <ac:spMkLst>
            <pc:docMk/>
            <pc:sldMk cId="3337873233" sldId="2134804274"/>
            <ac:spMk id="10" creationId="{A3070AD1-213B-BF45-811E-FC82DEEFD6DC}"/>
          </ac:spMkLst>
        </pc:spChg>
      </pc:sldChg>
      <pc:sldChg chg="addSp modSp mod">
        <pc:chgData name="Kim Dunn" userId="e2ac8525-8f90-4683-8742-5bd9c393a43b" providerId="ADAL" clId="{E44C9867-5E34-453C-B405-C294C2AB32CF}" dt="2021-08-09T15:26:07.335" v="685" actId="20577"/>
        <pc:sldMkLst>
          <pc:docMk/>
          <pc:sldMk cId="561068080" sldId="2134804292"/>
        </pc:sldMkLst>
        <pc:spChg chg="mod">
          <ac:chgData name="Kim Dunn" userId="e2ac8525-8f90-4683-8742-5bd9c393a43b" providerId="ADAL" clId="{E44C9867-5E34-453C-B405-C294C2AB32CF}" dt="2021-08-09T15:24:07.235" v="634" actId="20577"/>
          <ac:spMkLst>
            <pc:docMk/>
            <pc:sldMk cId="561068080" sldId="2134804292"/>
            <ac:spMk id="3" creationId="{A25AD6D1-4CAB-4E8B-852E-507B741DC5F2}"/>
          </ac:spMkLst>
        </pc:spChg>
        <pc:spChg chg="add mod">
          <ac:chgData name="Kim Dunn" userId="e2ac8525-8f90-4683-8742-5bd9c393a43b" providerId="ADAL" clId="{E44C9867-5E34-453C-B405-C294C2AB32CF}" dt="2021-08-09T15:26:07.335" v="685" actId="20577"/>
          <ac:spMkLst>
            <pc:docMk/>
            <pc:sldMk cId="561068080" sldId="2134804292"/>
            <ac:spMk id="16" creationId="{20280C02-3E95-4DD7-80C0-1C5B9F111CD9}"/>
          </ac:spMkLst>
        </pc:spChg>
      </pc:sldChg>
      <pc:sldChg chg="addSp modSp">
        <pc:chgData name="Kim Dunn" userId="e2ac8525-8f90-4683-8742-5bd9c393a43b" providerId="ADAL" clId="{E44C9867-5E34-453C-B405-C294C2AB32CF}" dt="2021-08-09T15:29:15.536" v="690"/>
        <pc:sldMkLst>
          <pc:docMk/>
          <pc:sldMk cId="4293011197" sldId="2145705991"/>
        </pc:sldMkLst>
        <pc:spChg chg="add mod">
          <ac:chgData name="Kim Dunn" userId="e2ac8525-8f90-4683-8742-5bd9c393a43b" providerId="ADAL" clId="{E44C9867-5E34-453C-B405-C294C2AB32CF}" dt="2021-08-09T15:29:15.536" v="690"/>
          <ac:spMkLst>
            <pc:docMk/>
            <pc:sldMk cId="4293011197" sldId="2145705991"/>
            <ac:spMk id="23" creationId="{AED431E8-4020-4568-B4A1-CC1A4C75A997}"/>
          </ac:spMkLst>
        </pc:spChg>
      </pc:sldChg>
      <pc:sldChg chg="del">
        <pc:chgData name="Kim Dunn" userId="e2ac8525-8f90-4683-8742-5bd9c393a43b" providerId="ADAL" clId="{E44C9867-5E34-453C-B405-C294C2AB32CF}" dt="2021-08-09T13:47:19.766" v="258" actId="47"/>
        <pc:sldMkLst>
          <pc:docMk/>
          <pc:sldMk cId="1423817678" sldId="2145706001"/>
        </pc:sldMkLst>
      </pc:sldChg>
      <pc:sldChg chg="modSp add del mod">
        <pc:chgData name="Kim Dunn" userId="e2ac8525-8f90-4683-8742-5bd9c393a43b" providerId="ADAL" clId="{E44C9867-5E34-453C-B405-C294C2AB32CF}" dt="2021-08-09T14:37:01.831" v="268" actId="47"/>
        <pc:sldMkLst>
          <pc:docMk/>
          <pc:sldMk cId="1517591701" sldId="2145706002"/>
        </pc:sldMkLst>
        <pc:spChg chg="mod">
          <ac:chgData name="Kim Dunn" userId="e2ac8525-8f90-4683-8742-5bd9c393a43b" providerId="ADAL" clId="{E44C9867-5E34-453C-B405-C294C2AB32CF}" dt="2021-08-09T14:32:52.553" v="263" actId="20577"/>
          <ac:spMkLst>
            <pc:docMk/>
            <pc:sldMk cId="1517591701" sldId="2145706002"/>
            <ac:spMk id="13" creationId="{F6C33EE5-7C6D-4DED-97D4-4829EAEC3E99}"/>
          </ac:spMkLst>
        </pc:spChg>
        <pc:picChg chg="mod">
          <ac:chgData name="Kim Dunn" userId="e2ac8525-8f90-4683-8742-5bd9c393a43b" providerId="ADAL" clId="{E44C9867-5E34-453C-B405-C294C2AB32CF}" dt="2021-08-09T14:32:36.172" v="262" actId="1076"/>
          <ac:picMkLst>
            <pc:docMk/>
            <pc:sldMk cId="1517591701" sldId="2145706002"/>
            <ac:picMk id="20" creationId="{1C1E78E0-A87D-4C3F-A71C-9B3DF44A0415}"/>
          </ac:picMkLst>
        </pc:picChg>
      </pc:sldChg>
      <pc:sldChg chg="del">
        <pc:chgData name="Kim Dunn" userId="e2ac8525-8f90-4683-8742-5bd9c393a43b" providerId="ADAL" clId="{E44C9867-5E34-453C-B405-C294C2AB32CF}" dt="2021-08-09T13:16:36.506" v="216" actId="47"/>
        <pc:sldMkLst>
          <pc:docMk/>
          <pc:sldMk cId="2807655458" sldId="2145706003"/>
        </pc:sldMkLst>
      </pc:sldChg>
      <pc:sldMasterChg chg="delSldLayout">
        <pc:chgData name="Kim Dunn" userId="e2ac8525-8f90-4683-8742-5bd9c393a43b" providerId="ADAL" clId="{E44C9867-5E34-453C-B405-C294C2AB32CF}" dt="2021-08-09T15:15:00.917" v="568" actId="2696"/>
        <pc:sldMasterMkLst>
          <pc:docMk/>
          <pc:sldMasterMk cId="1737151174" sldId="2147483648"/>
        </pc:sldMasterMkLst>
        <pc:sldLayoutChg chg="del">
          <pc:chgData name="Kim Dunn" userId="e2ac8525-8f90-4683-8742-5bd9c393a43b" providerId="ADAL" clId="{E44C9867-5E34-453C-B405-C294C2AB32CF}" dt="2021-08-09T15:15:00.917" v="568" actId="2696"/>
          <pc:sldLayoutMkLst>
            <pc:docMk/>
            <pc:sldMasterMk cId="1737151174" sldId="2147483648"/>
            <pc:sldLayoutMk cId="1435598453" sldId="2147483819"/>
          </pc:sldLayoutMkLst>
        </pc:sldLayoutChg>
      </pc:sldMasterChg>
    </pc:docChg>
  </pc:docChgLst>
  <pc:docChgLst>
    <pc:chgData name="Hannah Nicholas" userId="493b5db5-dc03-495e-8e3a-ffe390ccd8b5" providerId="ADAL" clId="{A837E4E0-E115-42E0-95E3-C37D45948F07}"/>
    <pc:docChg chg="modSld sldOrd">
      <pc:chgData name="Hannah Nicholas" userId="493b5db5-dc03-495e-8e3a-ffe390ccd8b5" providerId="ADAL" clId="{A837E4E0-E115-42E0-95E3-C37D45948F07}" dt="2021-11-05T15:34:54.605" v="1"/>
      <pc:docMkLst>
        <pc:docMk/>
      </pc:docMkLst>
      <pc:sldChg chg="ord">
        <pc:chgData name="Hannah Nicholas" userId="493b5db5-dc03-495e-8e3a-ffe390ccd8b5" providerId="ADAL" clId="{A837E4E0-E115-42E0-95E3-C37D45948F07}" dt="2021-11-05T15:34:54.605" v="1"/>
        <pc:sldMkLst>
          <pc:docMk/>
          <pc:sldMk cId="929228414" sldId="2134804268"/>
        </pc:sldMkLst>
      </pc:sldChg>
    </pc:docChg>
  </pc:docChgLst>
  <pc:docChgLst>
    <pc:chgData name="Kim Dunn" userId="e2ac8525-8f90-4683-8742-5bd9c393a43b" providerId="ADAL" clId="{221D9F17-6CF8-474D-BE6E-139E8BED1A00}"/>
    <pc:docChg chg="undo custSel addSld delSld modSld sldOrd">
      <pc:chgData name="Kim Dunn" userId="e2ac8525-8f90-4683-8742-5bd9c393a43b" providerId="ADAL" clId="{221D9F17-6CF8-474D-BE6E-139E8BED1A00}" dt="2021-08-24T11:05:49.726" v="200"/>
      <pc:docMkLst>
        <pc:docMk/>
      </pc:docMkLst>
      <pc:sldChg chg="delSp mod addCm modCm">
        <pc:chgData name="Kim Dunn" userId="e2ac8525-8f90-4683-8742-5bd9c393a43b" providerId="ADAL" clId="{221D9F17-6CF8-474D-BE6E-139E8BED1A00}" dt="2021-08-24T10:24:47.554" v="119" actId="478"/>
        <pc:sldMkLst>
          <pc:docMk/>
          <pc:sldMk cId="951897760" sldId="257"/>
        </pc:sldMkLst>
        <pc:spChg chg="del">
          <ac:chgData name="Kim Dunn" userId="e2ac8525-8f90-4683-8742-5bd9c393a43b" providerId="ADAL" clId="{221D9F17-6CF8-474D-BE6E-139E8BED1A00}" dt="2021-08-24T10:24:47.554" v="119" actId="478"/>
          <ac:spMkLst>
            <pc:docMk/>
            <pc:sldMk cId="951897760" sldId="257"/>
            <ac:spMk id="18" creationId="{5746F706-4413-4059-861D-CE4D01249680}"/>
          </ac:spMkLst>
        </pc:spChg>
      </pc:sldChg>
      <pc:sldChg chg="add">
        <pc:chgData name="Kim Dunn" userId="e2ac8525-8f90-4683-8742-5bd9c393a43b" providerId="ADAL" clId="{221D9F17-6CF8-474D-BE6E-139E8BED1A00}" dt="2021-08-24T10:21:51.400" v="116"/>
        <pc:sldMkLst>
          <pc:docMk/>
          <pc:sldMk cId="1218100049" sldId="259"/>
        </pc:sldMkLst>
      </pc:sldChg>
      <pc:sldChg chg="del">
        <pc:chgData name="Kim Dunn" userId="e2ac8525-8f90-4683-8742-5bd9c393a43b" providerId="ADAL" clId="{221D9F17-6CF8-474D-BE6E-139E8BED1A00}" dt="2021-08-24T10:21:47.926" v="114" actId="2696"/>
        <pc:sldMkLst>
          <pc:docMk/>
          <pc:sldMk cId="2729539862" sldId="259"/>
        </pc:sldMkLst>
      </pc:sldChg>
      <pc:sldChg chg="addCm delCm modCm">
        <pc:chgData name="Kim Dunn" userId="e2ac8525-8f90-4683-8742-5bd9c393a43b" providerId="ADAL" clId="{221D9F17-6CF8-474D-BE6E-139E8BED1A00}" dt="2021-08-24T10:44:14.224" v="122"/>
        <pc:sldMkLst>
          <pc:docMk/>
          <pc:sldMk cId="344364884" sldId="283"/>
        </pc:sldMkLst>
      </pc:sldChg>
      <pc:sldChg chg="modSp mod">
        <pc:chgData name="Kim Dunn" userId="e2ac8525-8f90-4683-8742-5bd9c393a43b" providerId="ADAL" clId="{221D9F17-6CF8-474D-BE6E-139E8BED1A00}" dt="2021-08-24T10:09:12.209" v="83" actId="20577"/>
        <pc:sldMkLst>
          <pc:docMk/>
          <pc:sldMk cId="3446519279" sldId="867"/>
        </pc:sldMkLst>
        <pc:spChg chg="mod">
          <ac:chgData name="Kim Dunn" userId="e2ac8525-8f90-4683-8742-5bd9c393a43b" providerId="ADAL" clId="{221D9F17-6CF8-474D-BE6E-139E8BED1A00}" dt="2021-08-24T10:09:12.209" v="83" actId="20577"/>
          <ac:spMkLst>
            <pc:docMk/>
            <pc:sldMk cId="3446519279" sldId="867"/>
            <ac:spMk id="3" creationId="{52B68F3D-879C-44A7-BB18-BFF47DC895A4}"/>
          </ac:spMkLst>
        </pc:spChg>
      </pc:sldChg>
      <pc:sldChg chg="delCm">
        <pc:chgData name="Kim Dunn" userId="e2ac8525-8f90-4683-8742-5bd9c393a43b" providerId="ADAL" clId="{221D9F17-6CF8-474D-BE6E-139E8BED1A00}" dt="2021-08-24T10:54:23.984" v="167" actId="1592"/>
        <pc:sldMkLst>
          <pc:docMk/>
          <pc:sldMk cId="1072591906" sldId="4476"/>
        </pc:sldMkLst>
      </pc:sldChg>
      <pc:sldChg chg="ord">
        <pc:chgData name="Kim Dunn" userId="e2ac8525-8f90-4683-8742-5bd9c393a43b" providerId="ADAL" clId="{221D9F17-6CF8-474D-BE6E-139E8BED1A00}" dt="2021-08-24T11:05:49.726" v="200"/>
        <pc:sldMkLst>
          <pc:docMk/>
          <pc:sldMk cId="244431317" sldId="4572"/>
        </pc:sldMkLst>
      </pc:sldChg>
      <pc:sldChg chg="modSp mod delCm">
        <pc:chgData name="Kim Dunn" userId="e2ac8525-8f90-4683-8742-5bd9c393a43b" providerId="ADAL" clId="{221D9F17-6CF8-474D-BE6E-139E8BED1A00}" dt="2021-08-24T10:45:56.717" v="162" actId="20577"/>
        <pc:sldMkLst>
          <pc:docMk/>
          <pc:sldMk cId="3128458521" sldId="4583"/>
        </pc:sldMkLst>
        <pc:graphicFrameChg chg="modGraphic">
          <ac:chgData name="Kim Dunn" userId="e2ac8525-8f90-4683-8742-5bd9c393a43b" providerId="ADAL" clId="{221D9F17-6CF8-474D-BE6E-139E8BED1A00}" dt="2021-08-24T10:45:56.717" v="162" actId="20577"/>
          <ac:graphicFrameMkLst>
            <pc:docMk/>
            <pc:sldMk cId="3128458521" sldId="4583"/>
            <ac:graphicFrameMk id="4" creationId="{215AD254-6182-4067-9354-D11C0E6AA298}"/>
          </ac:graphicFrameMkLst>
        </pc:graphicFrameChg>
      </pc:sldChg>
      <pc:sldChg chg="delCm">
        <pc:chgData name="Kim Dunn" userId="e2ac8525-8f90-4683-8742-5bd9c393a43b" providerId="ADAL" clId="{221D9F17-6CF8-474D-BE6E-139E8BED1A00}" dt="2021-08-24T10:49:31.074" v="165" actId="1592"/>
        <pc:sldMkLst>
          <pc:docMk/>
          <pc:sldMk cId="3046909769" sldId="4585"/>
        </pc:sldMkLst>
      </pc:sldChg>
      <pc:sldChg chg="del">
        <pc:chgData name="Kim Dunn" userId="e2ac8525-8f90-4683-8742-5bd9c393a43b" providerId="ADAL" clId="{221D9F17-6CF8-474D-BE6E-139E8BED1A00}" dt="2021-08-24T10:50:02.812" v="166" actId="2696"/>
        <pc:sldMkLst>
          <pc:docMk/>
          <pc:sldMk cId="4293011197" sldId="2145705991"/>
        </pc:sldMkLst>
      </pc:sldChg>
      <pc:sldChg chg="new del">
        <pc:chgData name="Kim Dunn" userId="e2ac8525-8f90-4683-8742-5bd9c393a43b" providerId="ADAL" clId="{221D9F17-6CF8-474D-BE6E-139E8BED1A00}" dt="2021-08-24T10:46:02.334" v="164" actId="680"/>
        <pc:sldMkLst>
          <pc:docMk/>
          <pc:sldMk cId="164315328" sldId="2145706000"/>
        </pc:sldMkLst>
      </pc:sldChg>
      <pc:sldChg chg="modSp new del mod">
        <pc:chgData name="Kim Dunn" userId="e2ac8525-8f90-4683-8742-5bd9c393a43b" providerId="ADAL" clId="{221D9F17-6CF8-474D-BE6E-139E8BED1A00}" dt="2021-08-24T10:21:51.018" v="115" actId="47"/>
        <pc:sldMkLst>
          <pc:docMk/>
          <pc:sldMk cId="1460964101" sldId="2145706000"/>
        </pc:sldMkLst>
        <pc:spChg chg="mod">
          <ac:chgData name="Kim Dunn" userId="e2ac8525-8f90-4683-8742-5bd9c393a43b" providerId="ADAL" clId="{221D9F17-6CF8-474D-BE6E-139E8BED1A00}" dt="2021-08-24T10:21:14.101" v="113" actId="20577"/>
          <ac:spMkLst>
            <pc:docMk/>
            <pc:sldMk cId="1460964101" sldId="2145706000"/>
            <ac:spMk id="2" creationId="{C366AE8E-B92C-4737-B798-9DA875326BAB}"/>
          </ac:spMkLst>
        </pc:spChg>
      </pc:sldChg>
      <pc:sldChg chg="addSp delSp modSp new mod">
        <pc:chgData name="Kim Dunn" userId="e2ac8525-8f90-4683-8742-5bd9c393a43b" providerId="ADAL" clId="{221D9F17-6CF8-474D-BE6E-139E8BED1A00}" dt="2021-08-24T11:00:18.648" v="194" actId="1076"/>
        <pc:sldMkLst>
          <pc:docMk/>
          <pc:sldMk cId="3461347476" sldId="2145706000"/>
        </pc:sldMkLst>
        <pc:spChg chg="mod">
          <ac:chgData name="Kim Dunn" userId="e2ac8525-8f90-4683-8742-5bd9c393a43b" providerId="ADAL" clId="{221D9F17-6CF8-474D-BE6E-139E8BED1A00}" dt="2021-08-24T10:56:54.859" v="187" actId="20577"/>
          <ac:spMkLst>
            <pc:docMk/>
            <pc:sldMk cId="3461347476" sldId="2145706000"/>
            <ac:spMk id="2" creationId="{EA1EF5FB-0A0E-4B00-8067-0A21330D6090}"/>
          </ac:spMkLst>
        </pc:spChg>
        <pc:spChg chg="del mod">
          <ac:chgData name="Kim Dunn" userId="e2ac8525-8f90-4683-8742-5bd9c393a43b" providerId="ADAL" clId="{221D9F17-6CF8-474D-BE6E-139E8BED1A00}" dt="2021-08-24T11:00:12.427" v="191" actId="478"/>
          <ac:spMkLst>
            <pc:docMk/>
            <pc:sldMk cId="3461347476" sldId="2145706000"/>
            <ac:spMk id="3" creationId="{4A3C0517-0F26-4E1F-A4C0-396568E01155}"/>
          </ac:spMkLst>
        </pc:spChg>
        <pc:spChg chg="add del mod">
          <ac:chgData name="Kim Dunn" userId="e2ac8525-8f90-4683-8742-5bd9c393a43b" providerId="ADAL" clId="{221D9F17-6CF8-474D-BE6E-139E8BED1A00}" dt="2021-08-24T11:00:16.011" v="193" actId="478"/>
          <ac:spMkLst>
            <pc:docMk/>
            <pc:sldMk cId="3461347476" sldId="2145706000"/>
            <ac:spMk id="6" creationId="{F94F3C35-E0B9-47D9-BE5B-349CC698B9DE}"/>
          </ac:spMkLst>
        </pc:spChg>
        <pc:spChg chg="add mod">
          <ac:chgData name="Kim Dunn" userId="e2ac8525-8f90-4683-8742-5bd9c393a43b" providerId="ADAL" clId="{221D9F17-6CF8-474D-BE6E-139E8BED1A00}" dt="2021-08-24T11:00:18.648" v="194" actId="1076"/>
          <ac:spMkLst>
            <pc:docMk/>
            <pc:sldMk cId="3461347476" sldId="2145706000"/>
            <ac:spMk id="7" creationId="{6A1E8156-B931-4B81-864E-84C25568F21A}"/>
          </ac:spMkLst>
        </pc:spChg>
        <pc:picChg chg="add mod">
          <ac:chgData name="Kim Dunn" userId="e2ac8525-8f90-4683-8742-5bd9c393a43b" providerId="ADAL" clId="{221D9F17-6CF8-474D-BE6E-139E8BED1A00}" dt="2021-08-24T11:00:18.648" v="194" actId="1076"/>
          <ac:picMkLst>
            <pc:docMk/>
            <pc:sldMk cId="3461347476" sldId="2145706000"/>
            <ac:picMk id="8" creationId="{1B950C2C-E62D-4BDC-9669-2F07345D19B8}"/>
          </ac:picMkLst>
        </pc:picChg>
      </pc:sldChg>
    </pc:docChg>
  </pc:docChgLst>
  <pc:docChgLst>
    <pc:chgData name="Katia Bonga" userId="5e24d649-f790-44c8-b336-b53f1207ffb2" providerId="ADAL" clId="{7616FF54-0E10-4899-B33B-1C85A33E6D7E}"/>
    <pc:docChg chg="undo custSel modSld sldOrd">
      <pc:chgData name="Katia Bonga" userId="5e24d649-f790-44c8-b336-b53f1207ffb2" providerId="ADAL" clId="{7616FF54-0E10-4899-B33B-1C85A33E6D7E}" dt="2022-01-13T07:02:18.979" v="38" actId="478"/>
      <pc:docMkLst>
        <pc:docMk/>
      </pc:docMkLst>
      <pc:sldChg chg="addSp delSp modSp mod addCm delCm">
        <pc:chgData name="Katia Bonga" userId="5e24d649-f790-44c8-b336-b53f1207ffb2" providerId="ADAL" clId="{7616FF54-0E10-4899-B33B-1C85A33E6D7E}" dt="2022-01-13T07:02:18.004" v="32" actId="478"/>
        <pc:sldMkLst>
          <pc:docMk/>
          <pc:sldMk cId="951897760" sldId="257"/>
        </pc:sldMkLst>
        <pc:spChg chg="mod">
          <ac:chgData name="Katia Bonga" userId="5e24d649-f790-44c8-b336-b53f1207ffb2" providerId="ADAL" clId="{7616FF54-0E10-4899-B33B-1C85A33E6D7E}" dt="2022-01-13T07:02:17.826" v="31" actId="108"/>
          <ac:spMkLst>
            <pc:docMk/>
            <pc:sldMk cId="951897760" sldId="257"/>
            <ac:spMk id="2" creationId="{67B61E19-DB40-4EF8-A336-F1DB0299B11A}"/>
          </ac:spMkLst>
        </pc:spChg>
        <pc:picChg chg="add del">
          <ac:chgData name="Katia Bonga" userId="5e24d649-f790-44c8-b336-b53f1207ffb2" providerId="ADAL" clId="{7616FF54-0E10-4899-B33B-1C85A33E6D7E}" dt="2022-01-13T07:02:18.004" v="32" actId="478"/>
          <ac:picMkLst>
            <pc:docMk/>
            <pc:sldMk cId="951897760" sldId="257"/>
            <ac:picMk id="9" creationId="{77B5DC1E-4D37-467E-BA6F-465FC1A32D70}"/>
          </ac:picMkLst>
        </pc:picChg>
      </pc:sldChg>
      <pc:sldChg chg="addSp delSp modSp mod addCm delCm">
        <pc:chgData name="Katia Bonga" userId="5e24d649-f790-44c8-b336-b53f1207ffb2" providerId="ADAL" clId="{7616FF54-0E10-4899-B33B-1C85A33E6D7E}" dt="2022-01-13T07:02:18.810" v="37" actId="108"/>
        <pc:sldMkLst>
          <pc:docMk/>
          <pc:sldMk cId="1218100049" sldId="259"/>
        </pc:sldMkLst>
        <pc:spChg chg="mod">
          <ac:chgData name="Katia Bonga" userId="5e24d649-f790-44c8-b336-b53f1207ffb2" providerId="ADAL" clId="{7616FF54-0E10-4899-B33B-1C85A33E6D7E}" dt="2022-01-13T07:02:18.810" v="37" actId="108"/>
          <ac:spMkLst>
            <pc:docMk/>
            <pc:sldMk cId="1218100049" sldId="259"/>
            <ac:spMk id="2" creationId="{BBF13CEC-38A8-4655-8805-AC4C822D3AAD}"/>
          </ac:spMkLst>
        </pc:spChg>
        <pc:picChg chg="add del">
          <ac:chgData name="Katia Bonga" userId="5e24d649-f790-44c8-b336-b53f1207ffb2" providerId="ADAL" clId="{7616FF54-0E10-4899-B33B-1C85A33E6D7E}" dt="2022-01-13T07:02:18.634" v="36" actId="478"/>
          <ac:picMkLst>
            <pc:docMk/>
            <pc:sldMk cId="1218100049" sldId="259"/>
            <ac:picMk id="4" creationId="{573C6F4C-B61F-43E3-B2AC-5F1CA7FAB9E8}"/>
          </ac:picMkLst>
        </pc:picChg>
      </pc:sldChg>
      <pc:sldChg chg="addSp delSp modSp mod ord addCm delCm">
        <pc:chgData name="Katia Bonga" userId="5e24d649-f790-44c8-b336-b53f1207ffb2" providerId="ADAL" clId="{7616FF54-0E10-4899-B33B-1C85A33E6D7E}" dt="2022-01-13T07:02:16.703" v="25" actId="20578"/>
        <pc:sldMkLst>
          <pc:docMk/>
          <pc:sldMk cId="344364884" sldId="283"/>
        </pc:sldMkLst>
        <pc:spChg chg="add del mod">
          <ac:chgData name="Katia Bonga" userId="5e24d649-f790-44c8-b336-b53f1207ffb2" providerId="ADAL" clId="{7616FF54-0E10-4899-B33B-1C85A33E6D7E}" dt="2022-01-13T07:02:16.519" v="24" actId="6549"/>
          <ac:spMkLst>
            <pc:docMk/>
            <pc:sldMk cId="344364884" sldId="283"/>
            <ac:spMk id="8" creationId="{5A1F88E3-717A-4470-BA3B-4967073E209B}"/>
          </ac:spMkLst>
        </pc:spChg>
      </pc:sldChg>
      <pc:sldChg chg="addSp delSp mod">
        <pc:chgData name="Katia Bonga" userId="5e24d649-f790-44c8-b336-b53f1207ffb2" providerId="ADAL" clId="{7616FF54-0E10-4899-B33B-1C85A33E6D7E}" dt="2022-01-13T07:02:18.979" v="38" actId="478"/>
        <pc:sldMkLst>
          <pc:docMk/>
          <pc:sldMk cId="3446519279" sldId="867"/>
        </pc:sldMkLst>
        <pc:spChg chg="add del">
          <ac:chgData name="Katia Bonga" userId="5e24d649-f790-44c8-b336-b53f1207ffb2" providerId="ADAL" clId="{7616FF54-0E10-4899-B33B-1C85A33E6D7E}" dt="2022-01-13T07:02:18.979" v="38" actId="478"/>
          <ac:spMkLst>
            <pc:docMk/>
            <pc:sldMk cId="3446519279" sldId="867"/>
            <ac:spMk id="9" creationId="{8435ACDA-53E1-4054-AF3D-38E155F39C49}"/>
          </ac:spMkLst>
        </pc:spChg>
      </pc:sldChg>
      <pc:sldChg chg="addSp delSp mod">
        <pc:chgData name="Katia Bonga" userId="5e24d649-f790-44c8-b336-b53f1207ffb2" providerId="ADAL" clId="{7616FF54-0E10-4899-B33B-1C85A33E6D7E}" dt="2022-01-13T07:02:18.171" v="33" actId="478"/>
        <pc:sldMkLst>
          <pc:docMk/>
          <pc:sldMk cId="3552640305" sldId="1881"/>
        </pc:sldMkLst>
        <pc:spChg chg="add del">
          <ac:chgData name="Katia Bonga" userId="5e24d649-f790-44c8-b336-b53f1207ffb2" providerId="ADAL" clId="{7616FF54-0E10-4899-B33B-1C85A33E6D7E}" dt="2022-01-13T07:02:18.171" v="33" actId="478"/>
          <ac:spMkLst>
            <pc:docMk/>
            <pc:sldMk cId="3552640305" sldId="1881"/>
            <ac:spMk id="13" creationId="{0A84ED9B-BE17-4035-9A63-FA7D108DB257}"/>
          </ac:spMkLst>
        </pc:spChg>
      </pc:sldChg>
      <pc:sldChg chg="addCm delCm">
        <pc:chgData name="Katia Bonga" userId="5e24d649-f790-44c8-b336-b53f1207ffb2" providerId="ADAL" clId="{7616FF54-0E10-4899-B33B-1C85A33E6D7E}" dt="2022-01-13T07:02:15.835" v="20" actId="1592"/>
        <pc:sldMkLst>
          <pc:docMk/>
          <pc:sldMk cId="610074377" sldId="4361"/>
        </pc:sldMkLst>
      </pc:sldChg>
      <pc:sldChg chg="addSp delSp mod">
        <pc:chgData name="Katia Bonga" userId="5e24d649-f790-44c8-b336-b53f1207ffb2" providerId="ADAL" clId="{7616FF54-0E10-4899-B33B-1C85A33E6D7E}" dt="2022-01-13T07:02:16.866" v="26" actId="478"/>
        <pc:sldMkLst>
          <pc:docMk/>
          <pc:sldMk cId="449965063" sldId="4457"/>
        </pc:sldMkLst>
        <pc:spChg chg="add del">
          <ac:chgData name="Katia Bonga" userId="5e24d649-f790-44c8-b336-b53f1207ffb2" providerId="ADAL" clId="{7616FF54-0E10-4899-B33B-1C85A33E6D7E}" dt="2022-01-13T07:02:16.866" v="26" actId="478"/>
          <ac:spMkLst>
            <pc:docMk/>
            <pc:sldMk cId="449965063" sldId="4457"/>
            <ac:spMk id="9" creationId="{7DA22996-C7D5-4DF7-BDE7-4B166AB283F1}"/>
          </ac:spMkLst>
        </pc:spChg>
      </pc:sldChg>
      <pc:sldChg chg="addSp delSp mod">
        <pc:chgData name="Katia Bonga" userId="5e24d649-f790-44c8-b336-b53f1207ffb2" providerId="ADAL" clId="{7616FF54-0E10-4899-B33B-1C85A33E6D7E}" dt="2022-01-13T07:02:16.018" v="21" actId="478"/>
        <pc:sldMkLst>
          <pc:docMk/>
          <pc:sldMk cId="561068080" sldId="2134804292"/>
        </pc:sldMkLst>
        <pc:spChg chg="add del">
          <ac:chgData name="Katia Bonga" userId="5e24d649-f790-44c8-b336-b53f1207ffb2" providerId="ADAL" clId="{7616FF54-0E10-4899-B33B-1C85A33E6D7E}" dt="2022-01-13T07:02:16.018" v="21" actId="478"/>
          <ac:spMkLst>
            <pc:docMk/>
            <pc:sldMk cId="561068080" sldId="2134804292"/>
            <ac:spMk id="16" creationId="{20280C02-3E95-4DD7-80C0-1C5B9F111CD9}"/>
          </ac:spMkLst>
        </pc:spChg>
      </pc:sldChg>
    </pc:docChg>
  </pc:docChgLst>
  <pc:docChgLst>
    <pc:chgData name="Hannah Nicholas" userId="493b5db5-dc03-495e-8e3a-ffe390ccd8b5" providerId="ADAL" clId="{B279B3C8-012A-4340-B7B5-A85E74A97319}"/>
    <pc:docChg chg="modSld">
      <pc:chgData name="Hannah Nicholas" userId="493b5db5-dc03-495e-8e3a-ffe390ccd8b5" providerId="ADAL" clId="{B279B3C8-012A-4340-B7B5-A85E74A97319}" dt="2021-09-27T08:53:00.579" v="18" actId="20577"/>
      <pc:docMkLst>
        <pc:docMk/>
      </pc:docMkLst>
      <pc:sldChg chg="modNotesTx">
        <pc:chgData name="Hannah Nicholas" userId="493b5db5-dc03-495e-8e3a-ffe390ccd8b5" providerId="ADAL" clId="{B279B3C8-012A-4340-B7B5-A85E74A97319}" dt="2021-09-27T08:53:00.579" v="18" actId="20577"/>
        <pc:sldMkLst>
          <pc:docMk/>
          <pc:sldMk cId="951897760" sldId="257"/>
        </pc:sldMkLst>
      </pc:sldChg>
      <pc:sldChg chg="modNotesTx">
        <pc:chgData name="Hannah Nicholas" userId="493b5db5-dc03-495e-8e3a-ffe390ccd8b5" providerId="ADAL" clId="{B279B3C8-012A-4340-B7B5-A85E74A97319}" dt="2021-09-27T08:52:18.148" v="14" actId="20577"/>
        <pc:sldMkLst>
          <pc:docMk/>
          <pc:sldMk cId="3552640305" sldId="1881"/>
        </pc:sldMkLst>
      </pc:sldChg>
    </pc:docChg>
  </pc:docChgLst>
  <pc:docChgLst>
    <pc:chgData name="Stacey Baggaley" userId="0f3c3bcb-3af8-4e35-88f3-61e50f95c90e" providerId="ADAL" clId="{BFF1D60C-1AD2-4216-ACBE-6F5AAD4F9E73}"/>
    <pc:docChg chg="custSel modSld">
      <pc:chgData name="Stacey Baggaley" userId="0f3c3bcb-3af8-4e35-88f3-61e50f95c90e" providerId="ADAL" clId="{BFF1D60C-1AD2-4216-ACBE-6F5AAD4F9E73}" dt="2021-08-23T17:22:12.717" v="6"/>
      <pc:docMkLst>
        <pc:docMk/>
      </pc:docMkLst>
      <pc:sldChg chg="addCm">
        <pc:chgData name="Stacey Baggaley" userId="0f3c3bcb-3af8-4e35-88f3-61e50f95c90e" providerId="ADAL" clId="{BFF1D60C-1AD2-4216-ACBE-6F5AAD4F9E73}" dt="2021-08-23T16:42:36.086" v="0" actId="1589"/>
        <pc:sldMkLst>
          <pc:docMk/>
          <pc:sldMk cId="344364884" sldId="283"/>
        </pc:sldMkLst>
      </pc:sldChg>
      <pc:sldChg chg="addCm modCm">
        <pc:chgData name="Stacey Baggaley" userId="0f3c3bcb-3af8-4e35-88f3-61e50f95c90e" providerId="ADAL" clId="{BFF1D60C-1AD2-4216-ACBE-6F5AAD4F9E73}" dt="2021-08-23T16:48:37.818" v="2"/>
        <pc:sldMkLst>
          <pc:docMk/>
          <pc:sldMk cId="3128458521" sldId="4583"/>
        </pc:sldMkLst>
      </pc:sldChg>
      <pc:sldChg chg="addCm">
        <pc:chgData name="Stacey Baggaley" userId="0f3c3bcb-3af8-4e35-88f3-61e50f95c90e" providerId="ADAL" clId="{BFF1D60C-1AD2-4216-ACBE-6F5AAD4F9E73}" dt="2021-08-23T17:02:08.603" v="3" actId="1589"/>
        <pc:sldMkLst>
          <pc:docMk/>
          <pc:sldMk cId="3046909769" sldId="4585"/>
        </pc:sldMkLst>
      </pc:sldChg>
      <pc:sldChg chg="addCm modCm">
        <pc:chgData name="Stacey Baggaley" userId="0f3c3bcb-3af8-4e35-88f3-61e50f95c90e" providerId="ADAL" clId="{BFF1D60C-1AD2-4216-ACBE-6F5AAD4F9E73}" dt="2021-08-23T17:22:12.717" v="6"/>
        <pc:sldMkLst>
          <pc:docMk/>
          <pc:sldMk cId="4293011197" sldId="2145705991"/>
        </pc:sldMkLst>
      </pc:sldChg>
    </pc:docChg>
  </pc:docChgLst>
  <pc:docChgLst>
    <pc:chgData name="Katia Bonga" userId="5e24d649-f790-44c8-b336-b53f1207ffb2" providerId="ADAL" clId="{2659757E-E68A-421D-8F38-EB9444687BCA}"/>
    <pc:docChg chg="undo custSel delSld modSld sldOrd">
      <pc:chgData name="Katia Bonga" userId="5e24d649-f790-44c8-b336-b53f1207ffb2" providerId="ADAL" clId="{2659757E-E68A-421D-8F38-EB9444687BCA}" dt="2022-01-13T10:28:49.951" v="605" actId="3626"/>
      <pc:docMkLst>
        <pc:docMk/>
      </pc:docMkLst>
      <pc:sldChg chg="modSp mod delCm">
        <pc:chgData name="Katia Bonga" userId="5e24d649-f790-44c8-b336-b53f1207ffb2" providerId="ADAL" clId="{2659757E-E68A-421D-8F38-EB9444687BCA}" dt="2022-01-13T08:36:11.439" v="230" actId="1592"/>
        <pc:sldMkLst>
          <pc:docMk/>
          <pc:sldMk cId="951897760" sldId="257"/>
        </pc:sldMkLst>
        <pc:spChg chg="mod">
          <ac:chgData name="Katia Bonga" userId="5e24d649-f790-44c8-b336-b53f1207ffb2" providerId="ADAL" clId="{2659757E-E68A-421D-8F38-EB9444687BCA}" dt="2022-01-13T08:36:09.391" v="229" actId="1076"/>
          <ac:spMkLst>
            <pc:docMk/>
            <pc:sldMk cId="951897760" sldId="257"/>
            <ac:spMk id="2" creationId="{67B61E19-DB40-4EF8-A336-F1DB0299B11A}"/>
          </ac:spMkLst>
        </pc:spChg>
      </pc:sldChg>
      <pc:sldChg chg="modSp mod">
        <pc:chgData name="Katia Bonga" userId="5e24d649-f790-44c8-b336-b53f1207ffb2" providerId="ADAL" clId="{2659757E-E68A-421D-8F38-EB9444687BCA}" dt="2022-01-13T08:35:42.870" v="224" actId="108"/>
        <pc:sldMkLst>
          <pc:docMk/>
          <pc:sldMk cId="1218100049" sldId="259"/>
        </pc:sldMkLst>
        <pc:spChg chg="mod">
          <ac:chgData name="Katia Bonga" userId="5e24d649-f790-44c8-b336-b53f1207ffb2" providerId="ADAL" clId="{2659757E-E68A-421D-8F38-EB9444687BCA}" dt="2022-01-13T08:35:42.870" v="224" actId="108"/>
          <ac:spMkLst>
            <pc:docMk/>
            <pc:sldMk cId="1218100049" sldId="259"/>
            <ac:spMk id="2" creationId="{BBF13CEC-38A8-4655-8805-AC4C822D3AAD}"/>
          </ac:spMkLst>
        </pc:spChg>
      </pc:sldChg>
      <pc:sldChg chg="delSp mod ord delCm">
        <pc:chgData name="Katia Bonga" userId="5e24d649-f790-44c8-b336-b53f1207ffb2" providerId="ADAL" clId="{2659757E-E68A-421D-8F38-EB9444687BCA}" dt="2022-01-13T08:36:34.630" v="235"/>
        <pc:sldMkLst>
          <pc:docMk/>
          <pc:sldMk cId="344364884" sldId="283"/>
        </pc:sldMkLst>
        <pc:spChg chg="del">
          <ac:chgData name="Katia Bonga" userId="5e24d649-f790-44c8-b336-b53f1207ffb2" providerId="ADAL" clId="{2659757E-E68A-421D-8F38-EB9444687BCA}" dt="2022-01-13T08:36:26.910" v="232" actId="478"/>
          <ac:spMkLst>
            <pc:docMk/>
            <pc:sldMk cId="344364884" sldId="283"/>
            <ac:spMk id="8" creationId="{5A1F88E3-717A-4470-BA3B-4967073E209B}"/>
          </ac:spMkLst>
        </pc:spChg>
      </pc:sldChg>
      <pc:sldChg chg="delSp modSp mod">
        <pc:chgData name="Katia Bonga" userId="5e24d649-f790-44c8-b336-b53f1207ffb2" providerId="ADAL" clId="{2659757E-E68A-421D-8F38-EB9444687BCA}" dt="2022-01-13T08:06:07.640" v="221" actId="1076"/>
        <pc:sldMkLst>
          <pc:docMk/>
          <pc:sldMk cId="3446519279" sldId="867"/>
        </pc:sldMkLst>
        <pc:spChg chg="mod">
          <ac:chgData name="Katia Bonga" userId="5e24d649-f790-44c8-b336-b53f1207ffb2" providerId="ADAL" clId="{2659757E-E68A-421D-8F38-EB9444687BCA}" dt="2022-01-13T08:06:07.640" v="221" actId="1076"/>
          <ac:spMkLst>
            <pc:docMk/>
            <pc:sldMk cId="3446519279" sldId="867"/>
            <ac:spMk id="5" creationId="{FD00A71A-E35B-4356-B429-B9D1F91829FD}"/>
          </ac:spMkLst>
        </pc:spChg>
        <pc:spChg chg="del">
          <ac:chgData name="Katia Bonga" userId="5e24d649-f790-44c8-b336-b53f1207ffb2" providerId="ADAL" clId="{2659757E-E68A-421D-8F38-EB9444687BCA}" dt="2022-01-13T08:06:03.113" v="220" actId="478"/>
          <ac:spMkLst>
            <pc:docMk/>
            <pc:sldMk cId="3446519279" sldId="867"/>
            <ac:spMk id="9" creationId="{8435ACDA-53E1-4054-AF3D-38E155F39C49}"/>
          </ac:spMkLst>
        </pc:spChg>
      </pc:sldChg>
      <pc:sldChg chg="delCm">
        <pc:chgData name="Katia Bonga" userId="5e24d649-f790-44c8-b336-b53f1207ffb2" providerId="ADAL" clId="{2659757E-E68A-421D-8F38-EB9444687BCA}" dt="2022-01-13T08:35:18.955" v="222" actId="1592"/>
        <pc:sldMkLst>
          <pc:docMk/>
          <pc:sldMk cId="802496090" sldId="878"/>
        </pc:sldMkLst>
      </pc:sldChg>
      <pc:sldChg chg="modSp mod">
        <pc:chgData name="Katia Bonga" userId="5e24d649-f790-44c8-b336-b53f1207ffb2" providerId="ADAL" clId="{2659757E-E68A-421D-8F38-EB9444687BCA}" dt="2022-01-13T08:05:16.016" v="219" actId="20577"/>
        <pc:sldMkLst>
          <pc:docMk/>
          <pc:sldMk cId="3631662749" sldId="1877"/>
        </pc:sldMkLst>
        <pc:spChg chg="mod">
          <ac:chgData name="Katia Bonga" userId="5e24d649-f790-44c8-b336-b53f1207ffb2" providerId="ADAL" clId="{2659757E-E68A-421D-8F38-EB9444687BCA}" dt="2022-01-13T08:05:16.016" v="219" actId="20577"/>
          <ac:spMkLst>
            <pc:docMk/>
            <pc:sldMk cId="3631662749" sldId="1877"/>
            <ac:spMk id="11" creationId="{48F8F863-F5EA-40FA-8052-E56D7D4150C8}"/>
          </ac:spMkLst>
        </pc:spChg>
      </pc:sldChg>
      <pc:sldChg chg="delSp modSp mod">
        <pc:chgData name="Katia Bonga" userId="5e24d649-f790-44c8-b336-b53f1207ffb2" providerId="ADAL" clId="{2659757E-E68A-421D-8F38-EB9444687BCA}" dt="2022-01-13T08:35:53.586" v="226" actId="478"/>
        <pc:sldMkLst>
          <pc:docMk/>
          <pc:sldMk cId="3552640305" sldId="1881"/>
        </pc:sldMkLst>
        <pc:spChg chg="del mod">
          <ac:chgData name="Katia Bonga" userId="5e24d649-f790-44c8-b336-b53f1207ffb2" providerId="ADAL" clId="{2659757E-E68A-421D-8F38-EB9444687BCA}" dt="2022-01-13T08:35:53.586" v="226" actId="478"/>
          <ac:spMkLst>
            <pc:docMk/>
            <pc:sldMk cId="3552640305" sldId="1881"/>
            <ac:spMk id="13" creationId="{0A84ED9B-BE17-4035-9A63-FA7D108DB257}"/>
          </ac:spMkLst>
        </pc:spChg>
      </pc:sldChg>
      <pc:sldChg chg="modSp mod">
        <pc:chgData name="Katia Bonga" userId="5e24d649-f790-44c8-b336-b53f1207ffb2" providerId="ADAL" clId="{2659757E-E68A-421D-8F38-EB9444687BCA}" dt="2022-01-13T10:25:34.454" v="476" actId="14100"/>
        <pc:sldMkLst>
          <pc:docMk/>
          <pc:sldMk cId="3619340578" sldId="1895"/>
        </pc:sldMkLst>
        <pc:spChg chg="mod">
          <ac:chgData name="Katia Bonga" userId="5e24d649-f790-44c8-b336-b53f1207ffb2" providerId="ADAL" clId="{2659757E-E68A-421D-8F38-EB9444687BCA}" dt="2022-01-13T10:25:34.454" v="476" actId="14100"/>
          <ac:spMkLst>
            <pc:docMk/>
            <pc:sldMk cId="3619340578" sldId="1895"/>
            <ac:spMk id="2" creationId="{00000000-0000-0000-0000-000000000000}"/>
          </ac:spMkLst>
        </pc:spChg>
      </pc:sldChg>
      <pc:sldChg chg="modSp mod">
        <pc:chgData name="Katia Bonga" userId="5e24d649-f790-44c8-b336-b53f1207ffb2" providerId="ADAL" clId="{2659757E-E68A-421D-8F38-EB9444687BCA}" dt="2022-01-13T10:24:58.373" v="424" actId="27636"/>
        <pc:sldMkLst>
          <pc:docMk/>
          <pc:sldMk cId="239912115" sldId="4317"/>
        </pc:sldMkLst>
        <pc:spChg chg="mod">
          <ac:chgData name="Katia Bonga" userId="5e24d649-f790-44c8-b336-b53f1207ffb2" providerId="ADAL" clId="{2659757E-E68A-421D-8F38-EB9444687BCA}" dt="2022-01-13T10:24:58.373" v="424" actId="27636"/>
          <ac:spMkLst>
            <pc:docMk/>
            <pc:sldMk cId="239912115" sldId="4317"/>
            <ac:spMk id="2" creationId="{00000000-0000-0000-0000-000000000000}"/>
          </ac:spMkLst>
        </pc:spChg>
      </pc:sldChg>
      <pc:sldChg chg="delSp modSp mod">
        <pc:chgData name="Katia Bonga" userId="5e24d649-f790-44c8-b336-b53f1207ffb2" providerId="ADAL" clId="{2659757E-E68A-421D-8F38-EB9444687BCA}" dt="2022-01-13T10:20:01.122" v="336" actId="20577"/>
        <pc:sldMkLst>
          <pc:docMk/>
          <pc:sldMk cId="915294257" sldId="4347"/>
        </pc:sldMkLst>
        <pc:spChg chg="mod">
          <ac:chgData name="Katia Bonga" userId="5e24d649-f790-44c8-b336-b53f1207ffb2" providerId="ADAL" clId="{2659757E-E68A-421D-8F38-EB9444687BCA}" dt="2022-01-13T10:20:01.122" v="336" actId="20577"/>
          <ac:spMkLst>
            <pc:docMk/>
            <pc:sldMk cId="915294257" sldId="4347"/>
            <ac:spMk id="7" creationId="{0EEC0ED0-5232-4CD6-9C4D-3160D24722AA}"/>
          </ac:spMkLst>
        </pc:spChg>
        <pc:spChg chg="del mod">
          <ac:chgData name="Katia Bonga" userId="5e24d649-f790-44c8-b336-b53f1207ffb2" providerId="ADAL" clId="{2659757E-E68A-421D-8F38-EB9444687BCA}" dt="2022-01-13T10:19:43.654" v="311" actId="478"/>
          <ac:spMkLst>
            <pc:docMk/>
            <pc:sldMk cId="915294257" sldId="4347"/>
            <ac:spMk id="10" creationId="{996723AB-DE18-48C9-969E-0FC96351A6BA}"/>
          </ac:spMkLst>
        </pc:spChg>
      </pc:sldChg>
      <pc:sldChg chg="delSp modSp mod">
        <pc:chgData name="Katia Bonga" userId="5e24d649-f790-44c8-b336-b53f1207ffb2" providerId="ADAL" clId="{2659757E-E68A-421D-8F38-EB9444687BCA}" dt="2022-01-13T10:28:08.918" v="594" actId="20577"/>
        <pc:sldMkLst>
          <pc:docMk/>
          <pc:sldMk cId="3917702420" sldId="4376"/>
        </pc:sldMkLst>
        <pc:spChg chg="mod">
          <ac:chgData name="Katia Bonga" userId="5e24d649-f790-44c8-b336-b53f1207ffb2" providerId="ADAL" clId="{2659757E-E68A-421D-8F38-EB9444687BCA}" dt="2022-01-13T10:28:08.918" v="594" actId="20577"/>
          <ac:spMkLst>
            <pc:docMk/>
            <pc:sldMk cId="3917702420" sldId="4376"/>
            <ac:spMk id="7" creationId="{0EEC0ED0-5232-4CD6-9C4D-3160D24722AA}"/>
          </ac:spMkLst>
        </pc:spChg>
        <pc:spChg chg="del">
          <ac:chgData name="Katia Bonga" userId="5e24d649-f790-44c8-b336-b53f1207ffb2" providerId="ADAL" clId="{2659757E-E68A-421D-8F38-EB9444687BCA}" dt="2022-01-13T10:27:57.165" v="577" actId="478"/>
          <ac:spMkLst>
            <pc:docMk/>
            <pc:sldMk cId="3917702420" sldId="4376"/>
            <ac:spMk id="11" creationId="{CE2C4928-EF28-4359-A3E9-63DB9CAF5A9A}"/>
          </ac:spMkLst>
        </pc:spChg>
      </pc:sldChg>
      <pc:sldChg chg="modSp mod">
        <pc:chgData name="Katia Bonga" userId="5e24d649-f790-44c8-b336-b53f1207ffb2" providerId="ADAL" clId="{2659757E-E68A-421D-8F38-EB9444687BCA}" dt="2022-01-13T10:25:15.524" v="453" actId="1076"/>
        <pc:sldMkLst>
          <pc:docMk/>
          <pc:sldMk cId="4105340486" sldId="4377"/>
        </pc:sldMkLst>
        <pc:spChg chg="mod">
          <ac:chgData name="Katia Bonga" userId="5e24d649-f790-44c8-b336-b53f1207ffb2" providerId="ADAL" clId="{2659757E-E68A-421D-8F38-EB9444687BCA}" dt="2022-01-13T10:25:15.524" v="453" actId="1076"/>
          <ac:spMkLst>
            <pc:docMk/>
            <pc:sldMk cId="4105340486" sldId="4377"/>
            <ac:spMk id="2" creationId="{00000000-0000-0000-0000-000000000000}"/>
          </ac:spMkLst>
        </pc:spChg>
      </pc:sldChg>
      <pc:sldChg chg="delSp mod delCm modCm">
        <pc:chgData name="Katia Bonga" userId="5e24d649-f790-44c8-b336-b53f1207ffb2" providerId="ADAL" clId="{2659757E-E68A-421D-8F38-EB9444687BCA}" dt="2022-01-13T08:04:45.487" v="206" actId="1592"/>
        <pc:sldMkLst>
          <pc:docMk/>
          <pc:sldMk cId="405075464" sldId="4396"/>
        </pc:sldMkLst>
        <pc:spChg chg="del">
          <ac:chgData name="Katia Bonga" userId="5e24d649-f790-44c8-b336-b53f1207ffb2" providerId="ADAL" clId="{2659757E-E68A-421D-8F38-EB9444687BCA}" dt="2022-01-13T08:04:33.028" v="204" actId="478"/>
          <ac:spMkLst>
            <pc:docMk/>
            <pc:sldMk cId="405075464" sldId="4396"/>
            <ac:spMk id="16" creationId="{2F867FD5-30C1-4CD6-BA35-9FCB7217CB3F}"/>
          </ac:spMkLst>
        </pc:spChg>
      </pc:sldChg>
      <pc:sldChg chg="modSp mod">
        <pc:chgData name="Katia Bonga" userId="5e24d649-f790-44c8-b336-b53f1207ffb2" providerId="ADAL" clId="{2659757E-E68A-421D-8F38-EB9444687BCA}" dt="2022-01-13T07:03:26.219" v="15" actId="20577"/>
        <pc:sldMkLst>
          <pc:docMk/>
          <pc:sldMk cId="500733093" sldId="4413"/>
        </pc:sldMkLst>
        <pc:spChg chg="mod">
          <ac:chgData name="Katia Bonga" userId="5e24d649-f790-44c8-b336-b53f1207ffb2" providerId="ADAL" clId="{2659757E-E68A-421D-8F38-EB9444687BCA}" dt="2022-01-13T07:03:26.219" v="15" actId="20577"/>
          <ac:spMkLst>
            <pc:docMk/>
            <pc:sldMk cId="500733093" sldId="4413"/>
            <ac:spMk id="2" creationId="{00000000-0000-0000-0000-000000000000}"/>
          </ac:spMkLst>
        </pc:spChg>
      </pc:sldChg>
      <pc:sldChg chg="modSp mod">
        <pc:chgData name="Katia Bonga" userId="5e24d649-f790-44c8-b336-b53f1207ffb2" providerId="ADAL" clId="{2659757E-E68A-421D-8F38-EB9444687BCA}" dt="2022-01-13T07:08:25.116" v="203" actId="20577"/>
        <pc:sldMkLst>
          <pc:docMk/>
          <pc:sldMk cId="3944804042" sldId="4428"/>
        </pc:sldMkLst>
        <pc:graphicFrameChg chg="mod modGraphic">
          <ac:chgData name="Katia Bonga" userId="5e24d649-f790-44c8-b336-b53f1207ffb2" providerId="ADAL" clId="{2659757E-E68A-421D-8F38-EB9444687BCA}" dt="2022-01-13T07:08:25.116" v="203" actId="20577"/>
          <ac:graphicFrameMkLst>
            <pc:docMk/>
            <pc:sldMk cId="3944804042" sldId="4428"/>
            <ac:graphicFrameMk id="7" creationId="{9BA211D8-0429-40CB-B8B8-2BA531E91E15}"/>
          </ac:graphicFrameMkLst>
        </pc:graphicFrameChg>
      </pc:sldChg>
      <pc:sldChg chg="delSp mod">
        <pc:chgData name="Katia Bonga" userId="5e24d649-f790-44c8-b336-b53f1207ffb2" providerId="ADAL" clId="{2659757E-E68A-421D-8F38-EB9444687BCA}" dt="2022-01-13T10:28:13.493" v="595" actId="478"/>
        <pc:sldMkLst>
          <pc:docMk/>
          <pc:sldMk cId="2483597841" sldId="4431"/>
        </pc:sldMkLst>
        <pc:spChg chg="del">
          <ac:chgData name="Katia Bonga" userId="5e24d649-f790-44c8-b336-b53f1207ffb2" providerId="ADAL" clId="{2659757E-E68A-421D-8F38-EB9444687BCA}" dt="2022-01-13T10:28:13.493" v="595" actId="478"/>
          <ac:spMkLst>
            <pc:docMk/>
            <pc:sldMk cId="2483597841" sldId="4431"/>
            <ac:spMk id="11" creationId="{FF440DBC-B5D1-47A3-B863-64EC581FC0AA}"/>
          </ac:spMkLst>
        </pc:spChg>
      </pc:sldChg>
      <pc:sldChg chg="modSp mod">
        <pc:chgData name="Katia Bonga" userId="5e24d649-f790-44c8-b336-b53f1207ffb2" providerId="ADAL" clId="{2659757E-E68A-421D-8F38-EB9444687BCA}" dt="2022-01-13T10:28:49.951" v="605" actId="3626"/>
        <pc:sldMkLst>
          <pc:docMk/>
          <pc:sldMk cId="2652567697" sldId="4446"/>
        </pc:sldMkLst>
        <pc:spChg chg="mod">
          <ac:chgData name="Katia Bonga" userId="5e24d649-f790-44c8-b336-b53f1207ffb2" providerId="ADAL" clId="{2659757E-E68A-421D-8F38-EB9444687BCA}" dt="2022-01-13T10:28:49.951" v="605" actId="3626"/>
          <ac:spMkLst>
            <pc:docMk/>
            <pc:sldMk cId="2652567697" sldId="4446"/>
            <ac:spMk id="7" creationId="{8A950701-3FE6-4D0C-A5C2-D3B8004C1F85}"/>
          </ac:spMkLst>
        </pc:spChg>
      </pc:sldChg>
      <pc:sldChg chg="delSp mod">
        <pc:chgData name="Katia Bonga" userId="5e24d649-f790-44c8-b336-b53f1207ffb2" providerId="ADAL" clId="{2659757E-E68A-421D-8F38-EB9444687BCA}" dt="2022-01-13T08:36:18.302" v="231" actId="478"/>
        <pc:sldMkLst>
          <pc:docMk/>
          <pc:sldMk cId="449965063" sldId="4457"/>
        </pc:sldMkLst>
        <pc:spChg chg="del">
          <ac:chgData name="Katia Bonga" userId="5e24d649-f790-44c8-b336-b53f1207ffb2" providerId="ADAL" clId="{2659757E-E68A-421D-8F38-EB9444687BCA}" dt="2022-01-13T08:36:18.302" v="231" actId="478"/>
          <ac:spMkLst>
            <pc:docMk/>
            <pc:sldMk cId="449965063" sldId="4457"/>
            <ac:spMk id="9" creationId="{7DA22996-C7D5-4DF7-BDE7-4B166AB283F1}"/>
          </ac:spMkLst>
        </pc:spChg>
      </pc:sldChg>
      <pc:sldChg chg="ord">
        <pc:chgData name="Katia Bonga" userId="5e24d649-f790-44c8-b336-b53f1207ffb2" providerId="ADAL" clId="{2659757E-E68A-421D-8F38-EB9444687BCA}" dt="2022-01-13T10:26:25.505" v="478"/>
        <pc:sldMkLst>
          <pc:docMk/>
          <pc:sldMk cId="244431317" sldId="4572"/>
        </pc:sldMkLst>
      </pc:sldChg>
      <pc:sldChg chg="delSp mod">
        <pc:chgData name="Katia Bonga" userId="5e24d649-f790-44c8-b336-b53f1207ffb2" providerId="ADAL" clId="{2659757E-E68A-421D-8F38-EB9444687BCA}" dt="2022-01-13T10:28:37.299" v="604" actId="478"/>
        <pc:sldMkLst>
          <pc:docMk/>
          <pc:sldMk cId="1951941579" sldId="4578"/>
        </pc:sldMkLst>
        <pc:spChg chg="del">
          <ac:chgData name="Katia Bonga" userId="5e24d649-f790-44c8-b336-b53f1207ffb2" providerId="ADAL" clId="{2659757E-E68A-421D-8F38-EB9444687BCA}" dt="2022-01-13T10:28:37.299" v="604" actId="478"/>
          <ac:spMkLst>
            <pc:docMk/>
            <pc:sldMk cId="1951941579" sldId="4578"/>
            <ac:spMk id="6" creationId="{B7AEDF47-262A-41FD-91F5-E3F526E17DDB}"/>
          </ac:spMkLst>
        </pc:spChg>
      </pc:sldChg>
      <pc:sldChg chg="delSp mod">
        <pc:chgData name="Katia Bonga" userId="5e24d649-f790-44c8-b336-b53f1207ffb2" providerId="ADAL" clId="{2659757E-E68A-421D-8F38-EB9444687BCA}" dt="2022-01-13T10:26:40.578" v="480" actId="478"/>
        <pc:sldMkLst>
          <pc:docMk/>
          <pc:sldMk cId="1138247746" sldId="2134804251"/>
        </pc:sldMkLst>
        <pc:spChg chg="del">
          <ac:chgData name="Katia Bonga" userId="5e24d649-f790-44c8-b336-b53f1207ffb2" providerId="ADAL" clId="{2659757E-E68A-421D-8F38-EB9444687BCA}" dt="2022-01-13T10:26:40.578" v="480" actId="478"/>
          <ac:spMkLst>
            <pc:docMk/>
            <pc:sldMk cId="1138247746" sldId="2134804251"/>
            <ac:spMk id="31" creationId="{DC97CA94-C853-4AF7-90E8-C8BDE7E6AA30}"/>
          </ac:spMkLst>
        </pc:spChg>
      </pc:sldChg>
      <pc:sldChg chg="addSp delSp modSp mod delCm">
        <pc:chgData name="Katia Bonga" userId="5e24d649-f790-44c8-b336-b53f1207ffb2" providerId="ADAL" clId="{2659757E-E68A-421D-8F38-EB9444687BCA}" dt="2022-01-13T08:05:05.711" v="211" actId="478"/>
        <pc:sldMkLst>
          <pc:docMk/>
          <pc:sldMk cId="2147809713" sldId="2134804270"/>
        </pc:sldMkLst>
        <pc:spChg chg="mod">
          <ac:chgData name="Katia Bonga" userId="5e24d649-f790-44c8-b336-b53f1207ffb2" providerId="ADAL" clId="{2659757E-E68A-421D-8F38-EB9444687BCA}" dt="2022-01-13T08:04:56.085" v="207" actId="108"/>
          <ac:spMkLst>
            <pc:docMk/>
            <pc:sldMk cId="2147809713" sldId="2134804270"/>
            <ac:spMk id="16" creationId="{A850505F-2675-814C-9561-5E1637F24C6F}"/>
          </ac:spMkLst>
        </pc:spChg>
        <pc:picChg chg="add del">
          <ac:chgData name="Katia Bonga" userId="5e24d649-f790-44c8-b336-b53f1207ffb2" providerId="ADAL" clId="{2659757E-E68A-421D-8F38-EB9444687BCA}" dt="2022-01-13T08:05:05.711" v="211" actId="478"/>
          <ac:picMkLst>
            <pc:docMk/>
            <pc:sldMk cId="2147809713" sldId="2134804270"/>
            <ac:picMk id="4" creationId="{D2F151EB-0FBB-4989-9EE1-4196CB063342}"/>
          </ac:picMkLst>
        </pc:picChg>
        <pc:picChg chg="mod">
          <ac:chgData name="Katia Bonga" userId="5e24d649-f790-44c8-b336-b53f1207ffb2" providerId="ADAL" clId="{2659757E-E68A-421D-8F38-EB9444687BCA}" dt="2022-01-13T08:05:01.940" v="209" actId="1076"/>
          <ac:picMkLst>
            <pc:docMk/>
            <pc:sldMk cId="2147809713" sldId="2134804270"/>
            <ac:picMk id="6" creationId="{ABBD1235-A696-46C6-AA22-810EDB618BA4}"/>
          </ac:picMkLst>
        </pc:picChg>
      </pc:sldChg>
      <pc:sldChg chg="addSp delSp modSp mod">
        <pc:chgData name="Katia Bonga" userId="5e24d649-f790-44c8-b336-b53f1207ffb2" providerId="ADAL" clId="{2659757E-E68A-421D-8F38-EB9444687BCA}" dt="2022-01-13T07:04:22.204" v="58" actId="2085"/>
        <pc:sldMkLst>
          <pc:docMk/>
          <pc:sldMk cId="2443115693" sldId="2134804281"/>
        </pc:sldMkLst>
        <pc:spChg chg="add mod">
          <ac:chgData name="Katia Bonga" userId="5e24d649-f790-44c8-b336-b53f1207ffb2" providerId="ADAL" clId="{2659757E-E68A-421D-8F38-EB9444687BCA}" dt="2022-01-13T07:04:22.204" v="58" actId="2085"/>
          <ac:spMkLst>
            <pc:docMk/>
            <pc:sldMk cId="2443115693" sldId="2134804281"/>
            <ac:spMk id="3" creationId="{3810E37E-AE02-4ED2-A32C-E179DF1DBD9D}"/>
          </ac:spMkLst>
        </pc:spChg>
        <pc:spChg chg="add mod">
          <ac:chgData name="Katia Bonga" userId="5e24d649-f790-44c8-b336-b53f1207ffb2" providerId="ADAL" clId="{2659757E-E68A-421D-8F38-EB9444687BCA}" dt="2022-01-13T07:03:57.247" v="52" actId="1076"/>
          <ac:spMkLst>
            <pc:docMk/>
            <pc:sldMk cId="2443115693" sldId="2134804281"/>
            <ac:spMk id="7" creationId="{EA20757B-7BCD-4D27-B06C-684FBC64C343}"/>
          </ac:spMkLst>
        </pc:spChg>
        <pc:spChg chg="del">
          <ac:chgData name="Katia Bonga" userId="5e24d649-f790-44c8-b336-b53f1207ffb2" providerId="ADAL" clId="{2659757E-E68A-421D-8F38-EB9444687BCA}" dt="2022-01-13T07:04:10.464" v="54" actId="478"/>
          <ac:spMkLst>
            <pc:docMk/>
            <pc:sldMk cId="2443115693" sldId="2134804281"/>
            <ac:spMk id="8" creationId="{203C2F4C-7536-443F-B698-20B5012A52A1}"/>
          </ac:spMkLst>
        </pc:spChg>
        <pc:spChg chg="mod">
          <ac:chgData name="Katia Bonga" userId="5e24d649-f790-44c8-b336-b53f1207ffb2" providerId="ADAL" clId="{2659757E-E68A-421D-8F38-EB9444687BCA}" dt="2022-01-13T07:03:39.872" v="26" actId="20577"/>
          <ac:spMkLst>
            <pc:docMk/>
            <pc:sldMk cId="2443115693" sldId="2134804281"/>
            <ac:spMk id="10" creationId="{61E416FC-4D74-4ACA-AB39-2728611D0C4E}"/>
          </ac:spMkLst>
        </pc:spChg>
        <pc:picChg chg="del">
          <ac:chgData name="Katia Bonga" userId="5e24d649-f790-44c8-b336-b53f1207ffb2" providerId="ADAL" clId="{2659757E-E68A-421D-8F38-EB9444687BCA}" dt="2022-01-13T07:03:42.173" v="27" actId="478"/>
          <ac:picMkLst>
            <pc:docMk/>
            <pc:sldMk cId="2443115693" sldId="2134804281"/>
            <ac:picMk id="11" creationId="{18DE9611-7561-4752-80E5-F17E2C261567}"/>
          </ac:picMkLst>
        </pc:picChg>
      </pc:sldChg>
      <pc:sldChg chg="delSp mod">
        <pc:chgData name="Katia Bonga" userId="5e24d649-f790-44c8-b336-b53f1207ffb2" providerId="ADAL" clId="{2659757E-E68A-421D-8F38-EB9444687BCA}" dt="2022-01-13T10:18:01.501" v="236" actId="478"/>
        <pc:sldMkLst>
          <pc:docMk/>
          <pc:sldMk cId="561068080" sldId="2134804292"/>
        </pc:sldMkLst>
        <pc:spChg chg="del">
          <ac:chgData name="Katia Bonga" userId="5e24d649-f790-44c8-b336-b53f1207ffb2" providerId="ADAL" clId="{2659757E-E68A-421D-8F38-EB9444687BCA}" dt="2022-01-13T10:18:01.501" v="236" actId="478"/>
          <ac:spMkLst>
            <pc:docMk/>
            <pc:sldMk cId="561068080" sldId="2134804292"/>
            <ac:spMk id="16" creationId="{20280C02-3E95-4DD7-80C0-1C5B9F111CD9}"/>
          </ac:spMkLst>
        </pc:spChg>
      </pc:sldChg>
      <pc:sldChg chg="del">
        <pc:chgData name="Katia Bonga" userId="5e24d649-f790-44c8-b336-b53f1207ffb2" providerId="ADAL" clId="{2659757E-E68A-421D-8F38-EB9444687BCA}" dt="2022-01-13T10:26:29.868" v="479" actId="47"/>
        <pc:sldMkLst>
          <pc:docMk/>
          <pc:sldMk cId="433230480" sldId="2134804333"/>
        </pc:sldMkLst>
      </pc:sldChg>
      <pc:sldChg chg="modSp mod">
        <pc:chgData name="Katia Bonga" userId="5e24d649-f790-44c8-b336-b53f1207ffb2" providerId="ADAL" clId="{2659757E-E68A-421D-8F38-EB9444687BCA}" dt="2022-01-13T10:28:22.582" v="603" actId="20577"/>
        <pc:sldMkLst>
          <pc:docMk/>
          <pc:sldMk cId="4017226361" sldId="2145705990"/>
        </pc:sldMkLst>
        <pc:spChg chg="mod">
          <ac:chgData name="Katia Bonga" userId="5e24d649-f790-44c8-b336-b53f1207ffb2" providerId="ADAL" clId="{2659757E-E68A-421D-8F38-EB9444687BCA}" dt="2022-01-13T10:28:22.582" v="603" actId="20577"/>
          <ac:spMkLst>
            <pc:docMk/>
            <pc:sldMk cId="4017226361" sldId="2145705990"/>
            <ac:spMk id="11" creationId="{48F8F863-F5EA-40FA-8052-E56D7D4150C8}"/>
          </ac:spMkLst>
        </pc:spChg>
      </pc:sldChg>
      <pc:sldChg chg="delSp modSp mod">
        <pc:chgData name="Katia Bonga" userId="5e24d649-f790-44c8-b336-b53f1207ffb2" providerId="ADAL" clId="{2659757E-E68A-421D-8F38-EB9444687BCA}" dt="2022-01-13T07:04:55.043" v="98" actId="20577"/>
        <pc:sldMkLst>
          <pc:docMk/>
          <pc:sldMk cId="1895911746" sldId="2145705993"/>
        </pc:sldMkLst>
        <pc:spChg chg="mod">
          <ac:chgData name="Katia Bonga" userId="5e24d649-f790-44c8-b336-b53f1207ffb2" providerId="ADAL" clId="{2659757E-E68A-421D-8F38-EB9444687BCA}" dt="2022-01-13T07:04:55.043" v="98" actId="20577"/>
          <ac:spMkLst>
            <pc:docMk/>
            <pc:sldMk cId="1895911746" sldId="2145705993"/>
            <ac:spMk id="7" creationId="{0EEC0ED0-5232-4CD6-9C4D-3160D24722AA}"/>
          </ac:spMkLst>
        </pc:spChg>
        <pc:picChg chg="del">
          <ac:chgData name="Katia Bonga" userId="5e24d649-f790-44c8-b336-b53f1207ffb2" providerId="ADAL" clId="{2659757E-E68A-421D-8F38-EB9444687BCA}" dt="2022-01-13T07:04:33.766" v="59" actId="478"/>
          <ac:picMkLst>
            <pc:docMk/>
            <pc:sldMk cId="1895911746" sldId="2145705993"/>
            <ac:picMk id="11" creationId="{9D78A603-C29D-4ACF-B709-3F4BD0998730}"/>
          </ac:picMkLst>
        </pc:picChg>
      </pc:sldChg>
      <pc:sldChg chg="modSp mod">
        <pc:chgData name="Katia Bonga" userId="5e24d649-f790-44c8-b336-b53f1207ffb2" providerId="ADAL" clId="{2659757E-E68A-421D-8F38-EB9444687BCA}" dt="2022-01-13T10:18:47.575" v="309" actId="20577"/>
        <pc:sldMkLst>
          <pc:docMk/>
          <pc:sldMk cId="32955177" sldId="2145705996"/>
        </pc:sldMkLst>
        <pc:graphicFrameChg chg="modGraphic">
          <ac:chgData name="Katia Bonga" userId="5e24d649-f790-44c8-b336-b53f1207ffb2" providerId="ADAL" clId="{2659757E-E68A-421D-8F38-EB9444687BCA}" dt="2022-01-13T10:18:47.575" v="309" actId="20577"/>
          <ac:graphicFrameMkLst>
            <pc:docMk/>
            <pc:sldMk cId="32955177" sldId="2145705996"/>
            <ac:graphicFrameMk id="7" creationId="{9BA211D8-0429-40CB-B8B8-2BA531E91E15}"/>
          </ac:graphicFrameMkLst>
        </pc:graphicFrameChg>
      </pc:sldChg>
      <pc:sldChg chg="modSp mod">
        <pc:chgData name="Katia Bonga" userId="5e24d649-f790-44c8-b336-b53f1207ffb2" providerId="ADAL" clId="{2659757E-E68A-421D-8F38-EB9444687BCA}" dt="2022-01-13T10:20:32.469" v="406" actId="20577"/>
        <pc:sldMkLst>
          <pc:docMk/>
          <pc:sldMk cId="2626798851" sldId="2145705998"/>
        </pc:sldMkLst>
        <pc:graphicFrameChg chg="modGraphic">
          <ac:chgData name="Katia Bonga" userId="5e24d649-f790-44c8-b336-b53f1207ffb2" providerId="ADAL" clId="{2659757E-E68A-421D-8F38-EB9444687BCA}" dt="2022-01-13T10:20:32.469" v="406" actId="20577"/>
          <ac:graphicFrameMkLst>
            <pc:docMk/>
            <pc:sldMk cId="2626798851" sldId="2145705998"/>
            <ac:graphicFrameMk id="7" creationId="{9BA211D8-0429-40CB-B8B8-2BA531E91E15}"/>
          </ac:graphicFrameMkLst>
        </pc:graphicFrameChg>
      </pc:sldChg>
      <pc:sldChg chg="modSp mod">
        <pc:chgData name="Katia Bonga" userId="5e24d649-f790-44c8-b336-b53f1207ffb2" providerId="ADAL" clId="{2659757E-E68A-421D-8F38-EB9444687BCA}" dt="2022-01-13T10:27:43.886" v="576" actId="20577"/>
        <pc:sldMkLst>
          <pc:docMk/>
          <pc:sldMk cId="1683014730" sldId="2145705999"/>
        </pc:sldMkLst>
        <pc:graphicFrameChg chg="modGraphic">
          <ac:chgData name="Katia Bonga" userId="5e24d649-f790-44c8-b336-b53f1207ffb2" providerId="ADAL" clId="{2659757E-E68A-421D-8F38-EB9444687BCA}" dt="2022-01-13T10:27:43.886" v="576" actId="20577"/>
          <ac:graphicFrameMkLst>
            <pc:docMk/>
            <pc:sldMk cId="1683014730" sldId="2145705999"/>
            <ac:graphicFrameMk id="7" creationId="{9BA211D8-0429-40CB-B8B8-2BA531E91E15}"/>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436-4C4F-818C-627915D288A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436-4C4F-818C-627915D288A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436-4C4F-818C-627915D288A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36-4C4F-818C-627915D288A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436-4C4F-818C-627915D288A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436-4C4F-818C-627915D288A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436-4C4F-818C-627915D288AB}"/>
              </c:ext>
            </c:extLst>
          </c:dPt>
          <c:dLbls>
            <c:dLbl>
              <c:idx val="6"/>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F436-4C4F-818C-627915D288AB}"/>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'Business apps'!$B$2:$B$11</c:f>
              <c:strCache>
                <c:ptCount val="7"/>
                <c:pt idx="0">
                  <c:v>Assess impacts on stakeholders</c:v>
                </c:pt>
                <c:pt idx="1">
                  <c:v>Assess risks and opportunities</c:v>
                </c:pt>
                <c:pt idx="2">
                  <c:v>Compare options</c:v>
                </c:pt>
                <c:pt idx="3">
                  <c:v>Create and support insights </c:v>
                </c:pt>
                <c:pt idx="4">
                  <c:v>Estimate total value and/or net impact</c:v>
                </c:pt>
                <c:pt idx="5">
                  <c:v>Integrate and mainstream natural capital into policy</c:v>
                </c:pt>
                <c:pt idx="6">
                  <c:v>Other</c:v>
                </c:pt>
              </c:strCache>
            </c:strRef>
          </c:cat>
          <c:val>
            <c:numRef>
              <c:f>'Business apps'!$C$2:$C$11</c:f>
              <c:numCache>
                <c:formatCode>General</c:formatCode>
                <c:ptCount val="7"/>
                <c:pt idx="0">
                  <c:v>17</c:v>
                </c:pt>
                <c:pt idx="1">
                  <c:v>37</c:v>
                </c:pt>
                <c:pt idx="2">
                  <c:v>7</c:v>
                </c:pt>
                <c:pt idx="3">
                  <c:v>7</c:v>
                </c:pt>
                <c:pt idx="4">
                  <c:v>46</c:v>
                </c:pt>
                <c:pt idx="5">
                  <c:v>10</c:v>
                </c:pt>
                <c:pt idx="6">
                  <c:v>12</c:v>
                </c:pt>
              </c:numCache>
            </c:numRef>
          </c:val>
          <c:extLst>
            <c:ext xmlns:c16="http://schemas.microsoft.com/office/drawing/2014/chart" uri="{C3380CC4-5D6E-409C-BE32-E72D297353CC}">
              <c16:uniqueId val="{0000000E-F436-4C4F-818C-627915D288A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A86-40ED-89C5-3B22DFE4E4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A86-40ED-89C5-3B22DFE4E4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A86-40ED-89C5-3B22DFE4E4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A86-40ED-89C5-3B22DFE4E49F}"/>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'NC SHC'!$B$2:$B$5</c:f>
              <c:strCache>
                <c:ptCount val="4"/>
                <c:pt idx="0">
                  <c:v>Natural capital only</c:v>
                </c:pt>
                <c:pt idx="1">
                  <c:v>Natural, social and human</c:v>
                </c:pt>
                <c:pt idx="2">
                  <c:v>Social and human only</c:v>
                </c:pt>
                <c:pt idx="3">
                  <c:v>Unspecified</c:v>
                </c:pt>
              </c:strCache>
            </c:strRef>
          </c:cat>
          <c:val>
            <c:numRef>
              <c:f>'NC SHC'!$C$2:$C$5</c:f>
              <c:numCache>
                <c:formatCode>General</c:formatCode>
                <c:ptCount val="4"/>
                <c:pt idx="0">
                  <c:v>105</c:v>
                </c:pt>
                <c:pt idx="1">
                  <c:v>27</c:v>
                </c:pt>
                <c:pt idx="2">
                  <c:v>10</c:v>
                </c:pt>
                <c:pt idx="3">
                  <c:v>31</c:v>
                </c:pt>
              </c:numCache>
            </c:numRef>
          </c:val>
          <c:extLst>
            <c:ext xmlns:c16="http://schemas.microsoft.com/office/drawing/2014/chart" uri="{C3380CC4-5D6E-409C-BE32-E72D297353CC}">
              <c16:uniqueId val="{00000008-CA86-40ED-89C5-3B22DFE4E49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AD3-4F8E-807E-C408EA4EF08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AD3-4F8E-807E-C408EA4EF08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AD3-4F8E-807E-C408EA4EF085}"/>
              </c:ext>
            </c:extLst>
          </c:dPt>
          <c:dLbls>
            <c:dLbl>
              <c:idx val="1"/>
              <c:dLblPos val="outEnd"/>
              <c:showLegendKey val="0"/>
              <c:showVal val="0"/>
              <c:showCatName val="1"/>
              <c:showSerName val="0"/>
              <c:showPercent val="1"/>
              <c:showBubbleSize val="0"/>
              <c:extLst>
                <c:ext xmlns:c15="http://schemas.microsoft.com/office/drawing/2012/chart" uri="{CE6537A1-D6FC-4f65-9D91-7224C49458BB}">
                  <c15:layout>
                    <c:manualLayout>
                      <c:w val="0.22532188163659492"/>
                      <c:h val="0.17591256994387461"/>
                    </c:manualLayout>
                  </c15:layout>
                </c:ext>
                <c:ext xmlns:c16="http://schemas.microsoft.com/office/drawing/2014/chart" uri="{C3380CC4-5D6E-409C-BE32-E72D297353CC}">
                  <c16:uniqueId val="{00000003-FAD3-4F8E-807E-C408EA4EF085}"/>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'Company type'!$B$2:$B$4</c:f>
              <c:strCache>
                <c:ptCount val="3"/>
                <c:pt idx="0">
                  <c:v>Business </c:v>
                </c:pt>
                <c:pt idx="1">
                  <c:v>Government</c:v>
                </c:pt>
                <c:pt idx="2">
                  <c:v>Finance</c:v>
                </c:pt>
              </c:strCache>
            </c:strRef>
          </c:cat>
          <c:val>
            <c:numRef>
              <c:f>'Company type'!$C$2:$C$4</c:f>
              <c:numCache>
                <c:formatCode>General</c:formatCode>
                <c:ptCount val="3"/>
                <c:pt idx="0">
                  <c:v>112</c:v>
                </c:pt>
                <c:pt idx="1">
                  <c:v>43</c:v>
                </c:pt>
                <c:pt idx="2">
                  <c:v>17</c:v>
                </c:pt>
              </c:numCache>
            </c:numRef>
          </c:val>
          <c:extLst>
            <c:ext xmlns:c16="http://schemas.microsoft.com/office/drawing/2014/chart" uri="{C3380CC4-5D6E-409C-BE32-E72D297353CC}">
              <c16:uniqueId val="{00000006-FAD3-4F8E-807E-C408EA4EF085}"/>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21373" cy="165993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073664" y="0"/>
            <a:ext cx="821373" cy="1659936"/>
          </a:xfrm>
          <a:prstGeom prst="rect">
            <a:avLst/>
          </a:prstGeom>
        </p:spPr>
        <p:txBody>
          <a:bodyPr vert="horz" lIns="91440" tIns="45720" rIns="91440" bIns="45720" rtlCol="0"/>
          <a:lstStyle>
            <a:lvl1pPr algn="r">
              <a:defRPr sz="1200"/>
            </a:lvl1pPr>
          </a:lstStyle>
          <a:p>
            <a:fld id="{9695287B-AAB4-4E14-862C-AC4E04998DAF}" type="datetimeFigureOut">
              <a:rPr lang="en-GB" smtClean="0"/>
              <a:t>03/02/2022</a:t>
            </a:fld>
            <a:endParaRPr lang="en-GB"/>
          </a:p>
        </p:txBody>
      </p:sp>
      <p:sp>
        <p:nvSpPr>
          <p:cNvPr id="4" name="Slide Image Placeholder 3"/>
          <p:cNvSpPr>
            <a:spLocks noGrp="1" noRot="1" noChangeAspect="1"/>
          </p:cNvSpPr>
          <p:nvPr>
            <p:ph type="sldImg" idx="2"/>
          </p:nvPr>
        </p:nvSpPr>
        <p:spPr>
          <a:xfrm>
            <a:off x="-8977313" y="4135438"/>
            <a:ext cx="19850101" cy="111664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89548" y="15921588"/>
            <a:ext cx="1516380" cy="1302675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31423888"/>
            <a:ext cx="821373" cy="16599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073664" y="31423888"/>
            <a:ext cx="821373" cy="1659933"/>
          </a:xfrm>
          <a:prstGeom prst="rect">
            <a:avLst/>
          </a:prstGeom>
        </p:spPr>
        <p:txBody>
          <a:bodyPr vert="horz" lIns="91440" tIns="45720" rIns="91440" bIns="45720" rtlCol="0" anchor="b"/>
          <a:lstStyle>
            <a:lvl1pPr algn="r">
              <a:defRPr sz="1200"/>
            </a:lvl1pPr>
          </a:lstStyle>
          <a:p>
            <a:fld id="{7DBAF288-DB09-4B38-A774-AED1A4768F10}" type="slidenum">
              <a:rPr lang="en-GB" smtClean="0"/>
              <a:t>‹#›</a:t>
            </a:fld>
            <a:endParaRPr lang="en-GB"/>
          </a:p>
        </p:txBody>
      </p:sp>
    </p:spTree>
    <p:extLst>
      <p:ext uri="{BB962C8B-B14F-4D97-AF65-F5344CB8AC3E}">
        <p14:creationId xmlns:p14="http://schemas.microsoft.com/office/powerpoint/2010/main" val="2187666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UXZhlJyuw8A"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ytimes.com/2014/04/04/business/energy-environment/anadarko-petroleum-to-pay-5-1-billion-to-settle-pollution-case.html"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reuters.com/article/us-ikea-sustainability/ikea-to-use-only-renewable-and-recycled-materials-by-2030-idUSKCN1J31CD" TargetMode="External"/><Relationship Id="rId5" Type="http://schemas.openxmlformats.org/officeDocument/2006/relationships/hyperlink" Target="https://www.wbcsd.org/Programs/Food-Land-Water/Water/Circular-water-management/Resources/Case-studies/Rainwater-harvesting-for-water-reduction" TargetMode="External"/><Relationship Id="rId4" Type="http://schemas.openxmlformats.org/officeDocument/2006/relationships/hyperlink" Target="http://www.kpmg.com/AU/en/IssuesAndInsights/ArticlesPublications/Documents/is-natural-capital-a-material-issue.pdf"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ipbes.net/news/Media-Release-Global-Assessment"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www.forbes.com/sites/linhanhcat/2019/05/21/soil-erosion-washes-away-8-billion/#25f56dca5b6c" TargetMode="External"/><Relationship Id="rId13" Type="http://schemas.openxmlformats.org/officeDocument/2006/relationships/hyperlink" Target="https://www.fastcompany.com/90288343/bad-air-makes-you-bad-at-your-job" TargetMode="External"/><Relationship Id="rId3" Type="http://schemas.openxmlformats.org/officeDocument/2006/relationships/hyperlink" Target="https://www.apnews.com/28755ad9694c4248b4e0c8fec6605b62" TargetMode="External"/><Relationship Id="rId7" Type="http://schemas.openxmlformats.org/officeDocument/2006/relationships/hyperlink" Target="https://www.sciencedirect.com/science/article/pii/S0264837718319343" TargetMode="External"/><Relationship Id="rId12" Type="http://schemas.openxmlformats.org/officeDocument/2006/relationships/hyperlink" Target="https://fortune.com/2019/09/05/the-worlds-biodiversity-collapse-is-a-business-issue/"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theguardian.com/environment/2016/apr/04/climate-change-will-blow-a-25tn-hole-in-global-financial-assets-study-warns" TargetMode="External"/><Relationship Id="rId11" Type="http://schemas.openxmlformats.org/officeDocument/2006/relationships/hyperlink" Target="https://www.cnbc.com/2019/09/04/hurricane-dorian-to-cost-retailers-1point5-billion-threaten-back-to-school-sales.html" TargetMode="External"/><Relationship Id="rId5" Type="http://schemas.openxmlformats.org/officeDocument/2006/relationships/hyperlink" Target="https://pitchfornature.org/" TargetMode="External"/><Relationship Id="rId15" Type="http://schemas.openxmlformats.org/officeDocument/2006/relationships/hyperlink" Target="https://www.nytimes.com/2019/09/26/us/louisiana-freeport-mcmoran-deal.html?emc=rss&amp;partner=rss" TargetMode="External"/><Relationship Id="rId10" Type="http://schemas.openxmlformats.org/officeDocument/2006/relationships/hyperlink" Target="https://www.ft.com/content/836e9e4a-b4bc-11e9-8cb2-799a3a8cf37b" TargetMode="External"/><Relationship Id="rId4" Type="http://schemas.openxmlformats.org/officeDocument/2006/relationships/hyperlink" Target="https://uk.reuters.com/article/uk-refining-germany-shell/shell-adjusts-german-refineries-output-because-of-low-rhine-level-idUKKCN1NP1BX?il=0" TargetMode="External"/><Relationship Id="rId9" Type="http://schemas.openxmlformats.org/officeDocument/2006/relationships/hyperlink" Target="https://www.ft.com/video/87defc86-8c45-478b-a9c1-2b3b21e1ad6f" TargetMode="External"/><Relationship Id="rId14" Type="http://schemas.openxmlformats.org/officeDocument/2006/relationships/hyperlink" Target="https://platform.reprisk.com/news/detail/?id=966736"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elconfidencial.com/alma-corazon-vida/2015-06-01/un-experimento-te-convierte-en-director-de-una-fabrica-china-esto-es-lo-que-harias_855364/"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naturalcapitalcoalition.org/forest-products-sector-guide-case-study-for-international-paper/"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naturalcapitalcoalition.org/forest-products-sector-guide-case-study-for-interholco/"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nestle.com/csv/environmental-sustainability/natural-capital" TargetMode="External"/><Relationship Id="rId7" Type="http://schemas.openxmlformats.org/officeDocument/2006/relationships/hyperlink" Target="https://www.naturabrasil.fr/en/our-values/sustainable-development"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www.kering.com/en/sustainability/epl" TargetMode="External"/><Relationship Id="rId5" Type="http://schemas.openxmlformats.org/officeDocument/2006/relationships/hyperlink" Target="http://www.dow.com/en-us/science-and-sustainability/2025-sustainability-goals/valuing-nature" TargetMode="External"/><Relationship Id="rId4" Type="http://schemas.openxmlformats.org/officeDocument/2006/relationships/hyperlink" Target="http://www.roche.com/"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KB</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30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every person in the room to very briefly present themselves – name, company and role</a:t>
            </a:r>
          </a:p>
        </p:txBody>
      </p:sp>
      <p:sp>
        <p:nvSpPr>
          <p:cNvPr id="4" name="Slide Number Placeholder 3"/>
          <p:cNvSpPr>
            <a:spLocks noGrp="1"/>
          </p:cNvSpPr>
          <p:nvPr>
            <p:ph type="sldNum" sz="quarter" idx="5"/>
          </p:nvPr>
        </p:nvSpPr>
        <p:spPr/>
        <p:txBody>
          <a:bodyPr/>
          <a:lstStyle/>
          <a:p>
            <a:fld id="{7DBAF288-DB09-4B38-A774-AED1A4768F10}" type="slidenum">
              <a:rPr lang="en-GB" smtClean="0"/>
              <a:t>12</a:t>
            </a:fld>
            <a:endParaRPr lang="en-GB"/>
          </a:p>
        </p:txBody>
      </p:sp>
    </p:spTree>
    <p:extLst>
      <p:ext uri="{BB962C8B-B14F-4D97-AF65-F5344CB8AC3E}">
        <p14:creationId xmlns:p14="http://schemas.microsoft.com/office/powerpoint/2010/main" val="2733271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KB</a:t>
            </a:r>
            <a:endParaRPr lang="en-CH"/>
          </a:p>
        </p:txBody>
      </p:sp>
      <p:sp>
        <p:nvSpPr>
          <p:cNvPr id="4" name="Slide Number Placeholder 3"/>
          <p:cNvSpPr>
            <a:spLocks noGrp="1"/>
          </p:cNvSpPr>
          <p:nvPr>
            <p:ph type="sldNum" sz="quarter" idx="5"/>
          </p:nvPr>
        </p:nvSpPr>
        <p:spPr/>
        <p:txBody>
          <a:bodyPr/>
          <a:lstStyle/>
          <a:p>
            <a:pPr marL="0" marR="0" lvl="0" indent="0" algn="r" defTabSz="1966874" rtl="0" eaLnBrk="1" fontAlgn="auto" latinLnBrk="0" hangingPunct="1">
              <a:lnSpc>
                <a:spcPct val="100000"/>
              </a:lnSpc>
              <a:spcBef>
                <a:spcPts val="0"/>
              </a:spcBef>
              <a:spcAft>
                <a:spcPts val="0"/>
              </a:spcAft>
              <a:buClrTx/>
              <a:buSzTx/>
              <a:buFontTx/>
              <a:buNone/>
              <a:tabLst/>
              <a:defRPr/>
            </a:pPr>
            <a:fld id="{2B641253-FB2F-49D0-ADB9-2038AA856BCA}" type="slidenum">
              <a:rPr kumimoji="0" lang="en-CH" sz="26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966874" rtl="0" eaLnBrk="1" fontAlgn="auto" latinLnBrk="0" hangingPunct="1">
                <a:lnSpc>
                  <a:spcPct val="100000"/>
                </a:lnSpc>
                <a:spcBef>
                  <a:spcPts val="0"/>
                </a:spcBef>
                <a:spcAft>
                  <a:spcPts val="0"/>
                </a:spcAft>
                <a:buClrTx/>
                <a:buSzTx/>
                <a:buFontTx/>
                <a:buNone/>
                <a:tabLst/>
                <a:defRPr/>
              </a:pPr>
              <a:t>13</a:t>
            </a:fld>
            <a:endParaRPr kumimoji="0" lang="en-CH"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195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KB</a:t>
            </a: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14</a:t>
            </a:fld>
            <a:endParaRPr lang="en-GB"/>
          </a:p>
        </p:txBody>
      </p:sp>
    </p:spTree>
    <p:extLst>
      <p:ext uri="{BB962C8B-B14F-4D97-AF65-F5344CB8AC3E}">
        <p14:creationId xmlns:p14="http://schemas.microsoft.com/office/powerpoint/2010/main" val="2892568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301F5-20D8-456B-8F82-D08BC0ADD896}"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20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4005256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After showing video, open the floor to anyone that wishes to share something</a:t>
            </a:r>
          </a:p>
          <a:p>
            <a:r>
              <a:rPr lang="en-GB"/>
              <a:t>Potential questions that can be asked to participants:</a:t>
            </a:r>
          </a:p>
          <a:p>
            <a:pPr marL="171450" indent="-171450">
              <a:buFontTx/>
              <a:buChar char="-"/>
            </a:pPr>
            <a:r>
              <a:rPr lang="en-GB"/>
              <a:t>Has anyone of you seen this video before? Show of hands. Direct them to where they can find the video: </a:t>
            </a:r>
            <a:r>
              <a:rPr lang="fr-CH">
                <a:hlinkClick r:id="rId3"/>
              </a:rPr>
              <a:t>https://www.youtube.com/watch?v=UXZhlJyuw8A</a:t>
            </a:r>
            <a:r>
              <a:rPr lang="fr-CH"/>
              <a:t>. The </a:t>
            </a:r>
            <a:r>
              <a:rPr lang="fr-CH" err="1"/>
              <a:t>video</a:t>
            </a:r>
            <a:r>
              <a:rPr lang="fr-CH"/>
              <a:t> </a:t>
            </a:r>
            <a:r>
              <a:rPr lang="fr-CH" err="1"/>
              <a:t>was</a:t>
            </a:r>
            <a:r>
              <a:rPr lang="fr-CH"/>
              <a:t> </a:t>
            </a:r>
            <a:r>
              <a:rPr lang="fr-CH" err="1"/>
              <a:t>produces</a:t>
            </a:r>
            <a:r>
              <a:rPr lang="fr-CH"/>
              <a:t> by WBCSD </a:t>
            </a:r>
            <a:r>
              <a:rPr lang="fr-CH" err="1"/>
              <a:t>with</a:t>
            </a:r>
            <a:r>
              <a:rPr lang="fr-CH"/>
              <a:t> the help of </a:t>
            </a:r>
            <a:r>
              <a:rPr lang="fr-CH" err="1"/>
              <a:t>many</a:t>
            </a:r>
            <a:r>
              <a:rPr lang="fr-CH"/>
              <a:t> of </a:t>
            </a:r>
            <a:r>
              <a:rPr lang="fr-CH" err="1"/>
              <a:t>its</a:t>
            </a:r>
            <a:r>
              <a:rPr lang="fr-CH"/>
              <a:t> </a:t>
            </a:r>
            <a:r>
              <a:rPr lang="fr-CH" err="1"/>
              <a:t>members</a:t>
            </a:r>
            <a:r>
              <a:rPr lang="fr-CH"/>
              <a:t> and </a:t>
            </a:r>
            <a:r>
              <a:rPr lang="fr-CH" err="1"/>
              <a:t>with</a:t>
            </a:r>
            <a:r>
              <a:rPr lang="fr-CH"/>
              <a:t> the </a:t>
            </a:r>
            <a:r>
              <a:rPr lang="fr-CH" err="1"/>
              <a:t>aim</a:t>
            </a:r>
            <a:r>
              <a:rPr lang="fr-CH"/>
              <a:t> to </a:t>
            </a:r>
            <a:r>
              <a:rPr lang="fr-CH" err="1"/>
              <a:t>raise</a:t>
            </a:r>
            <a:r>
              <a:rPr lang="fr-CH"/>
              <a:t> </a:t>
            </a:r>
            <a:r>
              <a:rPr lang="fr-CH" err="1"/>
              <a:t>awareness</a:t>
            </a:r>
            <a:r>
              <a:rPr lang="fr-CH"/>
              <a:t> </a:t>
            </a:r>
            <a:r>
              <a:rPr lang="fr-CH" err="1"/>
              <a:t>among</a:t>
            </a:r>
            <a:r>
              <a:rPr lang="fr-CH"/>
              <a:t> businesses on the importance to </a:t>
            </a:r>
            <a:r>
              <a:rPr lang="fr-CH" err="1"/>
              <a:t>apply</a:t>
            </a:r>
            <a:r>
              <a:rPr lang="fr-CH"/>
              <a:t> </a:t>
            </a:r>
            <a:r>
              <a:rPr lang="fr-CH" err="1"/>
              <a:t>natural</a:t>
            </a:r>
            <a:r>
              <a:rPr lang="fr-CH"/>
              <a:t> capital </a:t>
            </a:r>
            <a:r>
              <a:rPr lang="fr-CH" err="1"/>
              <a:t>thinking</a:t>
            </a:r>
            <a:r>
              <a:rPr lang="fr-CH"/>
              <a:t> </a:t>
            </a:r>
            <a:r>
              <a:rPr lang="fr-CH" err="1"/>
              <a:t>into</a:t>
            </a:r>
            <a:r>
              <a:rPr lang="fr-CH"/>
              <a:t> business.</a:t>
            </a:r>
            <a:endParaRPr lang="en-GB"/>
          </a:p>
          <a:p>
            <a:pPr marL="171450" indent="-171450">
              <a:buFontTx/>
              <a:buChar char="-"/>
            </a:pPr>
            <a:r>
              <a:rPr lang="en-GB"/>
              <a:t>What did you think of the video? </a:t>
            </a:r>
          </a:p>
          <a:p>
            <a:pPr marL="171450" indent="-171450">
              <a:buFontTx/>
              <a:buChar char="-"/>
            </a:pPr>
            <a:r>
              <a:rPr lang="en-GB"/>
              <a:t>What feelings or perceptions were perhaps triggered when viewing the video?</a:t>
            </a:r>
          </a:p>
        </p:txBody>
      </p:sp>
      <p:sp>
        <p:nvSpPr>
          <p:cNvPr id="4" name="Slide Number Placeholder 3"/>
          <p:cNvSpPr>
            <a:spLocks noGrp="1"/>
          </p:cNvSpPr>
          <p:nvPr>
            <p:ph type="sldNum" sz="quarter" idx="5"/>
          </p:nvPr>
        </p:nvSpPr>
        <p:spPr/>
        <p:txBody>
          <a:bodyPr/>
          <a:lstStyle/>
          <a:p>
            <a:fld id="{7DBAF288-DB09-4B38-A774-AED1A4768F10}" type="slidenum">
              <a:rPr lang="en-GB" smtClean="0"/>
              <a:t>18</a:t>
            </a:fld>
            <a:endParaRPr lang="en-GB"/>
          </a:p>
        </p:txBody>
      </p:sp>
    </p:spTree>
    <p:extLst>
      <p:ext uri="{BB962C8B-B14F-4D97-AF65-F5344CB8AC3E}">
        <p14:creationId xmlns:p14="http://schemas.microsoft.com/office/powerpoint/2010/main" val="903758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 participants 5’ to reflect on both questions at their respective table and then offer each table to very briefly mention what ideas came out. Depending on how you have framed your training, you may wish to allow more time for this.</a:t>
            </a:r>
          </a:p>
          <a:p>
            <a:r>
              <a:rPr lang="en-US"/>
              <a:t> Reflect on responses:</a:t>
            </a:r>
          </a:p>
          <a:p>
            <a:pPr marL="171450" indent="-171450">
              <a:buFontTx/>
              <a:buChar char="-"/>
            </a:pPr>
            <a:r>
              <a:rPr lang="en-US"/>
              <a:t>Reference of resources </a:t>
            </a:r>
          </a:p>
          <a:p>
            <a:pPr marL="171450" indent="-171450">
              <a:buFontTx/>
              <a:buChar char="-"/>
            </a:pPr>
            <a:r>
              <a:rPr lang="en-US"/>
              <a:t>Scope of impacts – some examples referenced at product level others at supply chain level – direct operations or through supply chain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Some may be directly related to the business. Others more indirect: water use through the process and noise/disturbances in extracting and manufacturing process, small particles</a:t>
            </a:r>
          </a:p>
          <a:p>
            <a:pPr marL="171450" indent="-171450">
              <a:buFontTx/>
              <a:buChar char="-"/>
            </a:pPr>
            <a:r>
              <a:rPr lang="en-US"/>
              <a:t>Manufacturing process, customer phase – thinking about full suit</a:t>
            </a:r>
          </a:p>
          <a:p>
            <a:pPr marL="171450" indent="-171450">
              <a:buFontTx/>
              <a:buChar char="-"/>
            </a:pPr>
            <a:r>
              <a:rPr lang="en-US"/>
              <a:t>How may depend on nature: if car manufacturing downstream from a forest for example, it depends on it to protect from flooding which if didn’t have that forest, factory could be at risk of being swamped</a:t>
            </a:r>
          </a:p>
          <a:p>
            <a:pPr marL="0" indent="0">
              <a:buFontTx/>
              <a:buNone/>
            </a:pPr>
            <a:endParaRPr lang="en-US"/>
          </a:p>
          <a:p>
            <a:pPr marL="0" indent="0">
              <a:buFontTx/>
              <a:buNone/>
            </a:pPr>
            <a:r>
              <a:rPr lang="en-US"/>
              <a:t>Potential answers: </a:t>
            </a:r>
          </a:p>
          <a:p>
            <a:pPr marL="0" indent="0">
              <a:buFontTx/>
              <a:buNone/>
            </a:pPr>
            <a:r>
              <a:rPr lang="en-US"/>
              <a:t>Impacts: water use, soil degradation through overuse, (but also health: preventing too much rainwater runoff </a:t>
            </a:r>
            <a:r>
              <a:rPr lang="en-US" err="1"/>
              <a:t>etc</a:t>
            </a:r>
            <a:r>
              <a:rPr lang="en-US"/>
              <a:t>…), absorbing carbon, biodiversity (loss because of monoculture, or helping through providing habitats), use of fertilizer</a:t>
            </a:r>
          </a:p>
          <a:p>
            <a:pPr marL="0" indent="0">
              <a:buFontTx/>
              <a:buNone/>
            </a:pPr>
            <a:r>
              <a:rPr lang="en-US"/>
              <a:t>Dependencies: water, fertile soil, appropriate temperature and climate, </a:t>
            </a:r>
          </a:p>
          <a:p>
            <a:pPr marL="0" indent="0">
              <a:buFontTx/>
              <a:buNone/>
            </a:pPr>
            <a:endParaRPr lang="en-US"/>
          </a:p>
          <a:p>
            <a:pPr marL="0" indent="0">
              <a:buFontTx/>
              <a:buNone/>
            </a:pPr>
            <a:r>
              <a:rPr lang="en-US"/>
              <a:t>Elements to be considered: </a:t>
            </a:r>
          </a:p>
          <a:p>
            <a:pPr marL="0" indent="0">
              <a:buFontTx/>
              <a:buNone/>
            </a:pPr>
            <a:r>
              <a:rPr lang="en-US"/>
              <a:t>What stages of value chain are we considering, where is farm based, is it organic or mass production? </a:t>
            </a:r>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19</a:t>
            </a:fld>
            <a:endParaRPr lang="en-GB"/>
          </a:p>
        </p:txBody>
      </p:sp>
    </p:spTree>
    <p:extLst>
      <p:ext uri="{BB962C8B-B14F-4D97-AF65-F5344CB8AC3E}">
        <p14:creationId xmlns:p14="http://schemas.microsoft.com/office/powerpoint/2010/main" val="3938386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We have started thinking about natural resources an agricultural producer relies and impacts on but what do we mean when we talk about natural capital?</a:t>
            </a:r>
            <a:endParaRPr lang="en-CH"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Well in fact, everything you have discussed through the previous example is natural capital is some form or another. Whether it is the assets/resources it represents (such as water and soil you have identified as needed for the farm) or the services it brings. </a:t>
            </a:r>
            <a:endParaRPr lang="en-CH"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From climate adaptation to ecosystem services, the environmental jargon is everywhere. What is important, is not to remember all the terminology used, but rather that these are all connected to the value of nature and that people have different entry points and priorities and will use one or another terminology based on that. But fundamentally, we are all speaking about the same things, just in different ways.</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This is the definition according to the Natural Capital Protocol. Refer to p. 12 of Natural Capital Protocol.</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stocks refer to the natural resources available to us while the flows refer to the different benefits people receive from ecosystems such as:</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timber,</a:t>
            </a:r>
            <a:endParaRPr lang="en-CH" sz="1200" kern="1200">
              <a:solidFill>
                <a:schemeClr val="tx1"/>
              </a:solidFill>
              <a:effectLst/>
              <a:latin typeface="+mn-lt"/>
              <a:ea typeface="+mn-ea"/>
              <a:cs typeface="+mn-cs"/>
            </a:endParaRPr>
          </a:p>
          <a:p>
            <a:pPr lvl="0"/>
            <a:r>
              <a:rPr lang="en-GB" sz="1200" kern="1200" err="1">
                <a:solidFill>
                  <a:schemeClr val="tx1"/>
                </a:solidFill>
                <a:effectLst/>
                <a:latin typeface="+mn-lt"/>
                <a:ea typeface="+mn-ea"/>
                <a:cs typeface="+mn-cs"/>
              </a:rPr>
              <a:t>fiber</a:t>
            </a:r>
            <a:r>
              <a:rPr lang="en-GB" sz="1200" kern="1200">
                <a:solidFill>
                  <a:schemeClr val="tx1"/>
                </a:solidFill>
                <a:effectLst/>
                <a:latin typeface="+mn-lt"/>
                <a:ea typeface="+mn-ea"/>
                <a:cs typeface="+mn-cs"/>
              </a:rPr>
              <a:t>,</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pollination,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water regulation,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climate regulation,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Recreation,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etc.</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Abiotic services are benefits to people that do not depend on ecological processes but arise from fundamental geological processes e.g. – supply of minerals, metals and oil and gas, as well as geothermal heat, wind, tides, etc.</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In the Protocol biodiversity (part of stocks) is considered to be critical to the health and also the stability of natural capital in so much that it provides resilience to shocks like:</a:t>
            </a:r>
            <a:endParaRPr lang="en-CH" sz="1200" kern="1200">
              <a:solidFill>
                <a:schemeClr val="tx1"/>
              </a:solidFill>
              <a:effectLst/>
              <a:latin typeface="+mn-lt"/>
              <a:ea typeface="+mn-ea"/>
              <a:cs typeface="+mn-cs"/>
            </a:endParaRPr>
          </a:p>
          <a:p>
            <a:pPr marL="171450" lvl="0" indent="-171450">
              <a:buFontTx/>
              <a:buChar char="-"/>
            </a:pPr>
            <a:r>
              <a:rPr lang="en-GB" sz="1200" kern="1200">
                <a:solidFill>
                  <a:schemeClr val="tx1"/>
                </a:solidFill>
                <a:effectLst/>
                <a:latin typeface="+mn-lt"/>
                <a:ea typeface="+mn-ea"/>
                <a:cs typeface="+mn-cs"/>
              </a:rPr>
              <a:t>Floods</a:t>
            </a:r>
          </a:p>
          <a:p>
            <a:pPr marL="171450" lvl="0" indent="-171450">
              <a:buFontTx/>
              <a:buChar char="-"/>
            </a:pPr>
            <a:r>
              <a:rPr lang="en-GB" sz="1200" kern="1200">
                <a:solidFill>
                  <a:schemeClr val="tx1"/>
                </a:solidFill>
                <a:effectLst/>
                <a:latin typeface="+mn-lt"/>
                <a:ea typeface="+mn-ea"/>
                <a:cs typeface="+mn-cs"/>
              </a:rPr>
              <a:t>Droughts</a:t>
            </a:r>
          </a:p>
          <a:p>
            <a:pPr marL="0" lvl="0" indent="0">
              <a:buFontTx/>
              <a:buNone/>
            </a:pPr>
            <a:r>
              <a:rPr lang="en-GB" sz="1200" kern="1200">
                <a:solidFill>
                  <a:schemeClr val="tx1"/>
                </a:solidFill>
                <a:effectLst/>
                <a:latin typeface="+mn-lt"/>
                <a:ea typeface="+mn-ea"/>
                <a:cs typeface="+mn-cs"/>
              </a:rPr>
              <a:t>As well as supports fundamental processes such as:</a:t>
            </a:r>
            <a:endParaRPr lang="en-CH" sz="1200" kern="1200">
              <a:solidFill>
                <a:schemeClr val="tx1"/>
              </a:solidFill>
              <a:effectLst/>
              <a:latin typeface="+mn-lt"/>
              <a:ea typeface="+mn-ea"/>
              <a:cs typeface="+mn-cs"/>
            </a:endParaRPr>
          </a:p>
          <a:p>
            <a:pPr marL="171450" lvl="0" indent="-171450">
              <a:buFontTx/>
              <a:buChar char="-"/>
            </a:pPr>
            <a:r>
              <a:rPr lang="en-GB" sz="1200" kern="1200">
                <a:solidFill>
                  <a:schemeClr val="tx1"/>
                </a:solidFill>
                <a:effectLst/>
                <a:latin typeface="+mn-lt"/>
                <a:ea typeface="+mn-ea"/>
                <a:cs typeface="+mn-cs"/>
              </a:rPr>
              <a:t>carbon and water cycles</a:t>
            </a:r>
          </a:p>
          <a:p>
            <a:pPr marL="171450" lvl="0" indent="-171450">
              <a:buFontTx/>
              <a:buChar char="-"/>
            </a:pPr>
            <a:r>
              <a:rPr lang="en-GB" sz="1200" kern="1200">
                <a:solidFill>
                  <a:schemeClr val="tx1"/>
                </a:solidFill>
                <a:effectLst/>
                <a:latin typeface="+mn-lt"/>
                <a:ea typeface="+mn-ea"/>
                <a:cs typeface="+mn-cs"/>
              </a:rPr>
              <a:t>soil formation</a:t>
            </a:r>
            <a:endParaRPr lang="en-CH" sz="1200" kern="1200">
              <a:solidFill>
                <a:schemeClr val="tx1"/>
              </a:solidFill>
              <a:effectLst/>
              <a:latin typeface="+mn-lt"/>
              <a:ea typeface="+mn-ea"/>
              <a:cs typeface="+mn-cs"/>
            </a:endParaRPr>
          </a:p>
          <a:p>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Ecosystem services – key distinction between: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Supporting services: fundamental ecological processes that support the delivery of our ecosystem services</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Regulating services: indirect benefits from nature generated through regulation of ecosystem processes e.g. – mitigation of climate change through carbon sequestration, water filtration by wetlands, erosion control and protection from storms</a:t>
            </a:r>
            <a:endParaRPr lang="en-CH"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20</a:t>
            </a:fld>
            <a:endParaRPr lang="en-GB"/>
          </a:p>
        </p:txBody>
      </p:sp>
    </p:spTree>
    <p:extLst>
      <p:ext uri="{BB962C8B-B14F-4D97-AF65-F5344CB8AC3E}">
        <p14:creationId xmlns:p14="http://schemas.microsoft.com/office/powerpoint/2010/main" val="2029511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a:t>Presenter to explain ecosystem services using the notes below and referring to p. 12 /111 of the Natural Capital Protocol:</a:t>
            </a:r>
          </a:p>
          <a:p>
            <a:endParaRPr lang="en-US" u="none"/>
          </a:p>
          <a:p>
            <a:pPr marL="171450" indent="-171450">
              <a:buFont typeface="Arial" panose="020B0604020202020204" pitchFamily="34" charset="0"/>
              <a:buChar char="•"/>
            </a:pPr>
            <a:r>
              <a:rPr lang="en-US" u="none"/>
              <a:t>Ecosystems services are the benefits to people from ecosystems, where an ecosystem is defined as the interaction between complex plants, animals and microorganisms and their non-living environment </a:t>
            </a:r>
          </a:p>
          <a:p>
            <a:pPr marL="171450" indent="-171450">
              <a:buFont typeface="Arial" panose="020B0604020202020204" pitchFamily="34" charset="0"/>
              <a:buChar char="•"/>
            </a:pPr>
            <a:r>
              <a:rPr lang="en-US" u="none"/>
              <a:t>Examples of ecosystem services include timber, fiber, pollination, water regulation, climate regulation, recreation, mental health and others </a:t>
            </a:r>
          </a:p>
          <a:p>
            <a:pPr marL="171450" indent="-171450">
              <a:buFont typeface="Arial" panose="020B0604020202020204" pitchFamily="34" charset="0"/>
              <a:buChar char="•"/>
            </a:pPr>
            <a:r>
              <a:rPr lang="en-US" u="none"/>
              <a:t>Ecosystem services can be classified into provisioning, regulating, cultural and supporting services </a:t>
            </a:r>
          </a:p>
          <a:p>
            <a:pPr marL="628650" lvl="1" indent="-171450">
              <a:buFont typeface="Arial" panose="020B0604020202020204" pitchFamily="34" charset="0"/>
              <a:buChar char="•"/>
            </a:pPr>
            <a:r>
              <a:rPr lang="en-US" u="none"/>
              <a:t>Provisioning: material outputs from nature (e.g. fiber)</a:t>
            </a:r>
          </a:p>
          <a:p>
            <a:pPr marL="628650" lvl="1" indent="-171450">
              <a:buFont typeface="Arial" panose="020B0604020202020204" pitchFamily="34" charset="0"/>
              <a:buChar char="•"/>
            </a:pPr>
            <a:r>
              <a:rPr lang="en-US" u="none"/>
              <a:t>Regulating: indirect benefits from nature generated through regulation of ecosystem processes (e.g. mitigation of climate change through carbon sequestration) </a:t>
            </a:r>
          </a:p>
          <a:p>
            <a:pPr marL="628650" lvl="1" indent="-171450">
              <a:buFont typeface="Arial" panose="020B0604020202020204" pitchFamily="34" charset="0"/>
              <a:buChar char="•"/>
            </a:pPr>
            <a:r>
              <a:rPr lang="en-US" u="none"/>
              <a:t>Cultural: non-material benefits from nature (e.g. recreational, spiritual, aesthetic)</a:t>
            </a:r>
          </a:p>
          <a:p>
            <a:pPr marL="628650" lvl="1" indent="-171450">
              <a:buFont typeface="Arial" panose="020B0604020202020204" pitchFamily="34" charset="0"/>
              <a:buChar char="•"/>
            </a:pPr>
            <a:r>
              <a:rPr lang="en-US" u="none"/>
              <a:t>Supporting: fundamental ecosystem processes that support the delivery of other ecosystem services (e.g. nutrient cycling) </a:t>
            </a:r>
          </a:p>
          <a:p>
            <a:pPr marL="171450" indent="-171450">
              <a:buFont typeface="Arial" panose="020B0604020202020204" pitchFamily="34" charset="0"/>
              <a:buChar char="•"/>
            </a:pPr>
            <a:r>
              <a:rPr lang="en-US" u="none"/>
              <a:t>There are many classification schemes for ecosystem services including the CICES and the FEGS-CS which measure ecosystem outputs that are directly consumed or used by beneficiaries </a:t>
            </a:r>
          </a:p>
        </p:txBody>
      </p:sp>
      <p:sp>
        <p:nvSpPr>
          <p:cNvPr id="4" name="Slide Number Placeholder 3"/>
          <p:cNvSpPr>
            <a:spLocks noGrp="1"/>
          </p:cNvSpPr>
          <p:nvPr>
            <p:ph type="sldNum" sz="quarter" idx="5"/>
          </p:nvPr>
        </p:nvSpPr>
        <p:spPr/>
        <p:txBody>
          <a:bodyPr/>
          <a:lstStyle/>
          <a:p>
            <a:fld id="{3D8C6B78-E725-420E-9A4E-2F78CBAA16FC}" type="slidenum">
              <a:rPr lang="en-US" smtClean="0"/>
              <a:t>21</a:t>
            </a:fld>
            <a:endParaRPr lang="en-US"/>
          </a:p>
        </p:txBody>
      </p:sp>
    </p:spTree>
    <p:extLst>
      <p:ext uri="{BB962C8B-B14F-4D97-AF65-F5344CB8AC3E}">
        <p14:creationId xmlns:p14="http://schemas.microsoft.com/office/powerpoint/2010/main" val="442177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Biodiversity describes the variety of life and is the living component of what can be</a:t>
            </a:r>
          </a:p>
          <a:p>
            <a:r>
              <a:rPr lang="en-GB" dirty="0"/>
              <a:t>thought of as natural capital stocks. It plays an important role in the provision of the</a:t>
            </a:r>
          </a:p>
          <a:p>
            <a:r>
              <a:rPr lang="en-GB" dirty="0"/>
              <a:t>services we receive from nature.  The presence of, and interactions</a:t>
            </a:r>
          </a:p>
          <a:p>
            <a:r>
              <a:rPr lang="en-GB" dirty="0"/>
              <a:t>between, natural capital stocks generate a flow of goods and services; these goods and</a:t>
            </a:r>
          </a:p>
          <a:p>
            <a:r>
              <a:rPr lang="en-GB" dirty="0"/>
              <a:t>services create value through the benefits they provide to business and society.</a:t>
            </a:r>
          </a:p>
          <a:p>
            <a:r>
              <a:rPr lang="en-GB" dirty="0"/>
              <a:t>Biodiversity is an integral part of natural capital and underpins the goods and services that</a:t>
            </a:r>
          </a:p>
          <a:p>
            <a:r>
              <a:rPr lang="en-GB" dirty="0"/>
              <a:t>natural capital generates. </a:t>
            </a:r>
          </a:p>
          <a:p>
            <a:endParaRPr lang="en-GB" dirty="0"/>
          </a:p>
          <a:p>
            <a:r>
              <a:rPr lang="en-GB" dirty="0"/>
              <a:t>Biodiversity includes the variety of all living things, from genes through species and</a:t>
            </a:r>
          </a:p>
          <a:p>
            <a:r>
              <a:rPr lang="en-GB" dirty="0"/>
              <a:t>populations to habitats and ecosystems. Many of the flows of benefit from natural capital</a:t>
            </a:r>
          </a:p>
          <a:p>
            <a:r>
              <a:rPr lang="en-GB" dirty="0"/>
              <a:t>come directly from the interactions within and between biodiversity and non-living</a:t>
            </a:r>
          </a:p>
          <a:p>
            <a:r>
              <a:rPr lang="en-GB" dirty="0"/>
              <a:t>resources. The interactions that generate these benefits are vast, complex, and often</a:t>
            </a:r>
          </a:p>
          <a:p>
            <a:r>
              <a:rPr lang="en-GB" dirty="0"/>
              <a:t>poorly understood.</a:t>
            </a:r>
          </a:p>
        </p:txBody>
      </p:sp>
      <p:sp>
        <p:nvSpPr>
          <p:cNvPr id="4" name="Slide Number Placeholder 3"/>
          <p:cNvSpPr>
            <a:spLocks noGrp="1"/>
          </p:cNvSpPr>
          <p:nvPr>
            <p:ph type="sldNum" sz="quarter" idx="5"/>
          </p:nvPr>
        </p:nvSpPr>
        <p:spPr/>
        <p:txBody>
          <a:bodyPr/>
          <a:lstStyle/>
          <a:p>
            <a:fld id="{C876B3F9-D834-4309-B018-8B29A401AC8F}" type="slidenum">
              <a:rPr lang="en-GB" smtClean="0"/>
              <a:t>23</a:t>
            </a:fld>
            <a:endParaRPr lang="en-GB"/>
          </a:p>
        </p:txBody>
      </p:sp>
    </p:spTree>
    <p:extLst>
      <p:ext uri="{BB962C8B-B14F-4D97-AF65-F5344CB8AC3E}">
        <p14:creationId xmlns:p14="http://schemas.microsoft.com/office/powerpoint/2010/main" val="3471020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4: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Before kicking-off the training, introduce that this training is being given as part of the We Value Nature Campaign and explain what it is, its purpose, objectives and partners involved: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The We Value Nature Campaign is a €2 million EU-funded campaign supporting businesses and the natural capital community across Europe with the aim of making valuing nature the new normal for business. As we will have a chance to explore during today’s training, by valuing nature, businesses can make smarter decisions that benefit themselves, society and the planet as a whole.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The campaign is coordinated by the Institute of Chartered Accountants in England and Wales (ICAEW), World Business Council for Sustainable Development (WBCSD), The International Union for Conservation of Nature (IUCN) and </a:t>
            </a:r>
            <a:r>
              <a:rPr lang="en-GB" dirty="0" err="1"/>
              <a:t>Oppla</a:t>
            </a:r>
            <a:r>
              <a:rPr lang="en-GB" dirty="0"/>
              <a:t>. And it is supporting the Natural Capital Coalition, which has recently merged with the Social &amp; Human Capital Coalition to become now the ‘Capitals Coalition’.</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Arial"/>
              <a:buNone/>
            </a:pPr>
            <a:r>
              <a:rPr lang="en-GB" dirty="0"/>
              <a:t>The campaign will aim to increase the uptake of the natural capital approach (</a:t>
            </a:r>
            <a:r>
              <a:rPr lang="en-GB" sz="1200" b="0" i="0" u="none" strike="noStrike" cap="none" dirty="0">
                <a:solidFill>
                  <a:srgbClr val="002060"/>
                </a:solidFill>
                <a:latin typeface="Arial"/>
                <a:ea typeface="Arial"/>
                <a:cs typeface="Arial"/>
                <a:sym typeface="Arial"/>
              </a:rPr>
              <a:t>including: natural capital assessment, natural capital accounting, nature-based solutions and green infrastructure</a:t>
            </a:r>
            <a:r>
              <a:rPr lang="en-GB" dirty="0"/>
              <a:t>) by identifying barriers and opportunities, providing practical support to business through activities (such as webinars, helpdesk calls, etc.) and training such as this one, as well as by inspiring businesses to adopt the NCP.</a:t>
            </a:r>
            <a:endParaRPr dirty="0"/>
          </a:p>
          <a:p>
            <a:pPr marL="0" marR="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en-GB" sz="1200" dirty="0">
                <a:solidFill>
                  <a:schemeClr val="dk1"/>
                </a:solidFill>
                <a:latin typeface="Calibri"/>
                <a:ea typeface="Calibri"/>
                <a:cs typeface="Calibri"/>
                <a:sym typeface="Calibri"/>
              </a:rPr>
              <a:t>Take this opportunity to also thank the different stakeholders that supported the training (if relevant).</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dirty="0"/>
          </a:p>
        </p:txBody>
      </p:sp>
      <p:sp>
        <p:nvSpPr>
          <p:cNvPr id="611" name="Google Shape;611;p4: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42078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28: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28: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dirty="0">
                <a:solidFill>
                  <a:schemeClr val="dk1"/>
                </a:solidFill>
                <a:latin typeface="Calibri"/>
                <a:ea typeface="Calibri"/>
                <a:cs typeface="Calibri"/>
                <a:sym typeface="Calibri"/>
              </a:rPr>
              <a:t>UNDERSTANDING NATURAL CAPITAL</a:t>
            </a:r>
            <a:endParaRPr dirty="0"/>
          </a:p>
          <a:p>
            <a:pPr marL="0" lvl="0" indent="0" algn="l" rtl="0">
              <a:spcBef>
                <a:spcPts val="0"/>
              </a:spcBef>
              <a:spcAft>
                <a:spcPts val="0"/>
              </a:spcAft>
              <a:buNone/>
            </a:pPr>
            <a:r>
              <a:rPr lang="en-GB" sz="1200" b="0" dirty="0">
                <a:solidFill>
                  <a:schemeClr val="dk1"/>
                </a:solidFill>
                <a:latin typeface="Calibri"/>
                <a:ea typeface="Calibri"/>
                <a:cs typeface="Calibri"/>
                <a:sym typeface="Calibri"/>
              </a:rPr>
              <a:t>A lot is happening on sustainability and that can be overwhelming. Luckily, a lot of synergy exists between various concepts and efforts can often be aligned to contribute to several goals. In this infographic we aim to illustrate how natural capital is linked to many sustainability concepts that your company may already be working on. </a:t>
            </a:r>
            <a:br>
              <a:rPr lang="en-GB" sz="1200" b="0" dirty="0">
                <a:solidFill>
                  <a:schemeClr val="dk1"/>
                </a:solidFill>
                <a:latin typeface="Calibri"/>
                <a:ea typeface="Calibri"/>
                <a:cs typeface="Calibri"/>
                <a:sym typeface="Calibri"/>
              </a:rPr>
            </a:br>
            <a:endParaRPr sz="1200" b="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dirty="0">
                <a:solidFill>
                  <a:schemeClr val="dk1"/>
                </a:solidFill>
                <a:latin typeface="Calibri"/>
                <a:ea typeface="Calibri"/>
                <a:cs typeface="Calibri"/>
                <a:sym typeface="Calibri"/>
              </a:rPr>
              <a:t>Even if natural capital is a relative new concept to you or your organizations, you will find it is closely linked to other things you are already familiar with. Natural capital can be seen as an additional lens which allows you to uncover important issues for your organizations sustainability journey and connect the dots between various ongoing sustainability efforts. This infographic explains for each concept, goal, methodology, scheme or framework what it is and how it is linked to natural capital.</a:t>
            </a:r>
            <a:endParaRPr dirty="0"/>
          </a:p>
          <a:p>
            <a:pPr marL="0" lvl="0" indent="0" algn="l" rtl="0">
              <a:spcBef>
                <a:spcPts val="0"/>
              </a:spcBef>
              <a:spcAft>
                <a:spcPts val="0"/>
              </a:spcAft>
              <a:buNone/>
            </a:pPr>
            <a:endParaRPr dirty="0"/>
          </a:p>
        </p:txBody>
      </p:sp>
      <p:sp>
        <p:nvSpPr>
          <p:cNvPr id="926" name="Google Shape;926;p28: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93263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25</a:t>
            </a:fld>
            <a:endParaRPr lang="en-GB"/>
          </a:p>
        </p:txBody>
      </p:sp>
    </p:spTree>
    <p:extLst>
      <p:ext uri="{BB962C8B-B14F-4D97-AF65-F5344CB8AC3E}">
        <p14:creationId xmlns:p14="http://schemas.microsoft.com/office/powerpoint/2010/main" val="1692421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Natural capital and the benefits that flow from it sustain us all: individuals, families, companies, and society as a whole. At the same time, our individual or collective actions can build or degrade natural capital, depending on how we use it. Every business impacts and depends on natural capital to some degree and will experience risks and/or opportunities associated with those impacts and/or dependencies. </a:t>
            </a:r>
          </a:p>
          <a:p>
            <a:pPr rtl="0" fontAlgn="base"/>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Biodiversity plays an important role in the provision of the services we receive from nature. The terms “capital” and “stocks” are used as metaphors to help describe the role of nature within the economy. The presence of, and interactions between, natural capital stocks generate a flow of goods and services; these goods and services create value through the benefits they provide to business and society. Biodiversity is an integral part of natural capital and underpins the goods and services that natural capital generates. It is important to note that biodiversity is not an asset, rather a descriptive feature of assets we call natural capital.  </a:t>
            </a:r>
          </a:p>
          <a:p>
            <a:pPr rtl="0" fontAlgn="base"/>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This figure is from the natural capital Protocol and is fundamental to the whole Protocol as it highlights how natural, social and economic issues are fundamentally interconnected and cannot be separated from one another. It also illustrates how natural capital underpins all the other capitals and without it we would not have social and human or financial capital. </a:t>
            </a:r>
          </a:p>
          <a:p>
            <a:pPr rtl="0" fontAlgn="base"/>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1. All businesses impact and depend upon natural capital, and the biodiversity that underpins it </a:t>
            </a:r>
          </a:p>
          <a:p>
            <a:pPr rtl="0" fontAlgn="base"/>
            <a:r>
              <a:rPr lang="en-GB" sz="1200" b="0" i="0" kern="1200" dirty="0">
                <a:solidFill>
                  <a:schemeClr val="tx1"/>
                </a:solidFill>
                <a:effectLst/>
                <a:latin typeface="+mn-lt"/>
                <a:ea typeface="+mn-ea"/>
                <a:cs typeface="+mn-cs"/>
              </a:rPr>
              <a:t>2. This relationship delivers costs and benefits back to themselves and to society.  </a:t>
            </a:r>
          </a:p>
          <a:p>
            <a:pPr rtl="0" fontAlgn="base"/>
            <a:r>
              <a:rPr lang="en-GB" sz="1200" b="0" i="0" kern="1200" dirty="0">
                <a:solidFill>
                  <a:schemeClr val="tx1"/>
                </a:solidFill>
                <a:effectLst/>
                <a:latin typeface="+mn-lt"/>
                <a:ea typeface="+mn-ea"/>
                <a:cs typeface="+mn-cs"/>
              </a:rPr>
              <a:t>3. These in turn lead to risks and </a:t>
            </a:r>
            <a:r>
              <a:rPr lang="en-GB" sz="1200" b="1" i="0" kern="1200" dirty="0">
                <a:solidFill>
                  <a:schemeClr val="tx1"/>
                </a:solidFill>
                <a:effectLst/>
                <a:latin typeface="+mn-lt"/>
                <a:ea typeface="+mn-ea"/>
                <a:cs typeface="+mn-cs"/>
              </a:rPr>
              <a:t>risks and opportunities </a:t>
            </a:r>
            <a:r>
              <a:rPr lang="en-GB" sz="1200" b="0" i="0" kern="1200" dirty="0">
                <a:solidFill>
                  <a:schemeClr val="tx1"/>
                </a:solidFill>
                <a:effectLst/>
                <a:latin typeface="+mn-lt"/>
                <a:ea typeface="+mn-ea"/>
                <a:cs typeface="+mn-cs"/>
              </a:rPr>
              <a:t>to the business </a:t>
            </a:r>
          </a:p>
          <a:p>
            <a:pPr rtl="0" fontAlgn="base"/>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But this isn’t just theory and a nice diagram, these impacts and dependencies have the potential to affect businesses in a real way, and we’re seeing that right now.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the examples show (from the previous slide) is that </a:t>
            </a:r>
            <a:r>
              <a:rPr lang="en-US" sz="1200" dirty="0">
                <a:solidFill>
                  <a:schemeClr val="tx1">
                    <a:lumMod val="65000"/>
                    <a:lumOff val="35000"/>
                  </a:schemeClr>
                </a:solidFill>
                <a:latin typeface="Verdana" panose="020B0604030504040204" pitchFamily="34" charset="0"/>
                <a:ea typeface="Verdana" panose="020B0604030504040204" pitchFamily="34" charset="0"/>
              </a:rPr>
              <a:t>n</a:t>
            </a:r>
            <a:r>
              <a:rPr lang="en-US"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atural, social and economic issues are fundamentally interconnected and cannot be separated from one another. It also illustrates how natural capital underpins all the other capitals and without it we would not have social and human or financial capital.</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696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Arial" panose="020B0604020202020204" pitchFamily="34" charset="0"/>
              <a:buNone/>
            </a:pPr>
            <a:endParaRPr lang="en-GB" sz="1200" b="0" i="0" kern="1200" dirty="0">
              <a:solidFill>
                <a:schemeClr val="tx1"/>
              </a:solidFill>
              <a:effectLst/>
              <a:latin typeface="+mn-lt"/>
              <a:ea typeface="+mn-ea"/>
              <a:cs typeface="+mn-cs"/>
            </a:endParaRPr>
          </a:p>
          <a:p>
            <a:pPr marL="285750" indent="-285750" algn="just">
              <a:lnSpc>
                <a:spcPct val="115000"/>
              </a:lnSpc>
              <a:spcBef>
                <a:spcPts val="600"/>
              </a:spcBef>
              <a:spcAft>
                <a:spcPts val="600"/>
              </a:spcAft>
              <a:buFont typeface="Arial" panose="020B0604020202020204" pitchFamily="34" charset="0"/>
              <a:buChar char="•"/>
            </a:pPr>
            <a:r>
              <a:rPr lang="en-GB" sz="1200" b="1" kern="1200" dirty="0">
                <a:solidFill>
                  <a:srgbClr val="4D4D4F"/>
                </a:solidFill>
                <a:latin typeface="Verdana" panose="020B0604030504040204" pitchFamily="34" charset="0"/>
                <a:ea typeface="Verdana" panose="020B0604030504040204" pitchFamily="34" charset="0"/>
                <a:cs typeface="+mn-cs"/>
              </a:rPr>
              <a:t>All businesses impact and depend on biodiversity. </a:t>
            </a:r>
          </a:p>
          <a:p>
            <a:pPr marL="285750" indent="-285750" algn="just">
              <a:lnSpc>
                <a:spcPct val="115000"/>
              </a:lnSpc>
              <a:spcBef>
                <a:spcPts val="600"/>
              </a:spcBef>
              <a:spcAft>
                <a:spcPts val="600"/>
              </a:spcAft>
              <a:buFont typeface="Arial" panose="020B0604020202020204" pitchFamily="34" charset="0"/>
              <a:buChar char="•"/>
            </a:pPr>
            <a:r>
              <a:rPr lang="en-GB" sz="1200" kern="1200" dirty="0">
                <a:solidFill>
                  <a:srgbClr val="4D4D4F"/>
                </a:solidFill>
                <a:latin typeface="Verdana" panose="020B0604030504040204" pitchFamily="34" charset="0"/>
                <a:ea typeface="Verdana" panose="020B0604030504040204" pitchFamily="34" charset="0"/>
                <a:cs typeface="+mn-cs"/>
              </a:rPr>
              <a:t>Impacts and dependencies on biodiversity result in </a:t>
            </a:r>
            <a:r>
              <a:rPr lang="en-GB" sz="1200" b="1" kern="1200" dirty="0">
                <a:solidFill>
                  <a:srgbClr val="4D4D4F"/>
                </a:solidFill>
                <a:latin typeface="Verdana" panose="020B0604030504040204" pitchFamily="34" charset="0"/>
                <a:ea typeface="Verdana" panose="020B0604030504040204" pitchFamily="34" charset="0"/>
                <a:cs typeface="+mn-cs"/>
              </a:rPr>
              <a:t>economic costs and benefits </a:t>
            </a:r>
            <a:r>
              <a:rPr lang="en-GB" sz="1200" kern="1200" dirty="0">
                <a:solidFill>
                  <a:srgbClr val="4D4D4F"/>
                </a:solidFill>
                <a:latin typeface="Verdana" panose="020B0604030504040204" pitchFamily="34" charset="0"/>
                <a:ea typeface="Verdana" panose="020B0604030504040204" pitchFamily="34" charset="0"/>
                <a:cs typeface="+mn-cs"/>
              </a:rPr>
              <a:t>for business and society. These generate risks to your business, but good management can also create opportunities, either directly, or indirectly. </a:t>
            </a:r>
          </a:p>
          <a:p>
            <a:pPr marL="285750" indent="-285750" algn="just">
              <a:lnSpc>
                <a:spcPct val="115000"/>
              </a:lnSpc>
              <a:spcBef>
                <a:spcPts val="600"/>
              </a:spcBef>
              <a:spcAft>
                <a:spcPts val="600"/>
              </a:spcAft>
              <a:buFont typeface="Arial" panose="020B0604020202020204" pitchFamily="34" charset="0"/>
              <a:buChar char="•"/>
            </a:pPr>
            <a:r>
              <a:rPr lang="en-GB" sz="1200" b="1" kern="1200" dirty="0">
                <a:solidFill>
                  <a:srgbClr val="4D4D4F"/>
                </a:solidFill>
                <a:latin typeface="Verdana" panose="020B0604030504040204" pitchFamily="34" charset="0"/>
                <a:ea typeface="Verdana" panose="020B0604030504040204" pitchFamily="34" charset="0"/>
                <a:cs typeface="+mn-cs"/>
              </a:rPr>
              <a:t>Integrating biodiversity values </a:t>
            </a:r>
            <a:r>
              <a:rPr lang="en-GB" sz="1200" kern="1200" dirty="0">
                <a:solidFill>
                  <a:srgbClr val="4D4D4F"/>
                </a:solidFill>
                <a:latin typeface="Verdana" panose="020B0604030504040204" pitchFamily="34" charset="0"/>
                <a:ea typeface="Verdana" panose="020B0604030504040204" pitchFamily="34" charset="0"/>
                <a:cs typeface="+mn-cs"/>
              </a:rPr>
              <a:t>into a natural capital assessment allows you to identify risks and opportunities that might otherwise be hidden or missed. </a:t>
            </a:r>
          </a:p>
          <a:p>
            <a:pPr marL="285750" indent="-285750" algn="just">
              <a:lnSpc>
                <a:spcPct val="115000"/>
              </a:lnSpc>
              <a:spcBef>
                <a:spcPts val="600"/>
              </a:spcBef>
              <a:spcAft>
                <a:spcPts val="600"/>
              </a:spcAft>
              <a:buFont typeface="Arial" panose="020B0604020202020204" pitchFamily="34" charset="0"/>
              <a:buChar char="•"/>
            </a:pPr>
            <a:r>
              <a:rPr lang="en-GB" sz="1200" b="0" i="0" kern="1200">
                <a:solidFill>
                  <a:schemeClr val="tx1"/>
                </a:solidFill>
                <a:effectLst/>
                <a:latin typeface="+mn-lt"/>
                <a:ea typeface="+mn-ea"/>
                <a:cs typeface="+mn-cs"/>
              </a:rPr>
              <a:t>Because the current economic system assumes infinite availability of these resources, use and extraction are currently unsustainable, and provide a systemic risk to your business, and society as a whole.</a:t>
            </a:r>
            <a:endParaRPr lang="en-GB" sz="1200" kern="1200" dirty="0">
              <a:solidFill>
                <a:srgbClr val="4D4D4F"/>
              </a:solidFill>
              <a:latin typeface="Verdana" panose="020B0604030504040204" pitchFamily="34" charset="0"/>
              <a:ea typeface="Verdana" panose="020B0604030504040204" pitchFamily="34" charset="0"/>
              <a:cs typeface="+mn-cs"/>
            </a:endParaRPr>
          </a:p>
          <a:p>
            <a:pPr marL="285750" indent="-285750" algn="just">
              <a:lnSpc>
                <a:spcPct val="115000"/>
              </a:lnSpc>
              <a:spcBef>
                <a:spcPts val="600"/>
              </a:spcBef>
              <a:spcAft>
                <a:spcPts val="600"/>
              </a:spcAft>
              <a:buFont typeface="Arial" panose="020B0604020202020204" pitchFamily="34" charset="0"/>
              <a:buChar char="•"/>
            </a:pPr>
            <a:r>
              <a:rPr lang="en-GB" sz="1200" b="1" i="1" kern="1200" dirty="0">
                <a:solidFill>
                  <a:srgbClr val="FF0000"/>
                </a:solidFill>
                <a:latin typeface="Verdana" panose="020B0604030504040204" pitchFamily="34" charset="0"/>
                <a:ea typeface="Verdana" panose="020B0604030504040204" pitchFamily="34" charset="0"/>
                <a:cs typeface="+mn-cs"/>
              </a:rPr>
              <a:t>Failing to capture risks and opportunities can result in unexpected financial costs to a business</a:t>
            </a:r>
          </a:p>
          <a:p>
            <a:pPr marL="0" indent="0" rtl="0" fontAlgn="base">
              <a:buFont typeface="Arial" panose="020B0604020202020204" pitchFamily="34" charset="0"/>
              <a:buNone/>
            </a:pP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C876B3F9-D834-4309-B018-8B29A401AC8F}" type="slidenum">
              <a:rPr lang="en-GB" smtClean="0"/>
              <a:t>27</a:t>
            </a:fld>
            <a:endParaRPr lang="en-GB"/>
          </a:p>
        </p:txBody>
      </p:sp>
    </p:spTree>
    <p:extLst>
      <p:ext uri="{BB962C8B-B14F-4D97-AF65-F5344CB8AC3E}">
        <p14:creationId xmlns:p14="http://schemas.microsoft.com/office/powerpoint/2010/main" val="2483762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Steph</a:t>
            </a:r>
          </a:p>
          <a:p>
            <a:endParaRPr lang="en-GB"/>
          </a:p>
          <a:p>
            <a:r>
              <a:rPr lang="en-GB" b="1" u="none"/>
              <a:t>Presenter to provide detail on natural capital impacts using the notes below and referring to p. 16 of the Natural Capital Protocol:</a:t>
            </a:r>
          </a:p>
          <a:p>
            <a:endParaRPr lang="en-GB"/>
          </a:p>
          <a:p>
            <a:r>
              <a:rPr lang="en-GB"/>
              <a:t>The Protocol defines a </a:t>
            </a:r>
            <a:r>
              <a:rPr lang="en-GB" b="0"/>
              <a:t>natural capital impact </a:t>
            </a:r>
            <a:r>
              <a:rPr lang="en-GB"/>
              <a:t>as: The negative or positive effect of business activity on natural capital. They can arise directly from business operations or indirectly from the use of products and services. As a result of your impact on natural capital you can generate impacts on your business as well as impacts on society.</a:t>
            </a:r>
          </a:p>
          <a:p>
            <a:endParaRPr lang="en-GB" u="none"/>
          </a:p>
          <a:p>
            <a:r>
              <a:rPr lang="en-GB" b="1" u="none"/>
              <a:t>Presenter to link natural capital impacts with the risks and opportunities material covered in M1, using the notes below. Presenter to elaborate on the business impact diagram, using some examples:</a:t>
            </a:r>
          </a:p>
          <a:p>
            <a:endParaRPr lang="en-GB" u="sng"/>
          </a:p>
          <a:p>
            <a:pPr marL="171450" indent="-171450">
              <a:buFont typeface="Arial" panose="020B0604020202020204" pitchFamily="34" charset="0"/>
              <a:buChar char="•"/>
            </a:pPr>
            <a:r>
              <a:rPr lang="en-GB" u="none"/>
              <a:t>Thinking back to some of the content in M1, we can see how natural capital impacts can pose different risks and opportunities for businesses. </a:t>
            </a:r>
          </a:p>
          <a:p>
            <a:endParaRPr lang="en-GB" i="1"/>
          </a:p>
          <a:p>
            <a:pPr marL="171450" indent="-171450">
              <a:buFont typeface="Arial" panose="020B0604020202020204" pitchFamily="34" charset="0"/>
              <a:buChar char="•"/>
            </a:pPr>
            <a:r>
              <a:rPr lang="en-GB"/>
              <a:t>GHG emissions e.g. transportation</a:t>
            </a:r>
          </a:p>
          <a:p>
            <a:pPr marL="628650" lvl="1" indent="-171450">
              <a:buFont typeface="Arial" panose="020B0604020202020204" pitchFamily="34" charset="0"/>
              <a:buChar char="•"/>
            </a:pPr>
            <a:r>
              <a:rPr lang="en-GB"/>
              <a:t>This may pose societal risks for businesses due to the health risks arising from the effect of air pollution on respiratory disease </a:t>
            </a:r>
          </a:p>
          <a:p>
            <a:pPr marL="628650" lvl="1" indent="-171450">
              <a:buFont typeface="Arial" panose="020B0604020202020204" pitchFamily="34" charset="0"/>
              <a:buChar char="•"/>
            </a:pPr>
            <a:r>
              <a:rPr lang="en-GB"/>
              <a:t>On the other hand, this could pose a reputational and marketing opportunity due to new revenue streams offered in areas like carbon offsetting </a:t>
            </a:r>
          </a:p>
          <a:p>
            <a:pPr marL="628650" lvl="1" indent="-171450">
              <a:buFont typeface="Arial" panose="020B0604020202020204" pitchFamily="34" charset="0"/>
              <a:buChar char="•"/>
            </a:pPr>
            <a:endParaRPr lang="en-GB"/>
          </a:p>
          <a:p>
            <a:pPr marL="171450" indent="-171450">
              <a:buFont typeface="Arial" panose="020B0604020202020204" pitchFamily="34" charset="0"/>
              <a:buChar char="•"/>
            </a:pPr>
            <a:r>
              <a:rPr lang="en-GB"/>
              <a:t>Land management e.g. forest management</a:t>
            </a:r>
          </a:p>
          <a:p>
            <a:pPr marL="628650" lvl="1" indent="-171450">
              <a:buFont typeface="Arial" panose="020B0604020202020204" pitchFamily="34" charset="0"/>
              <a:buChar char="•"/>
            </a:pPr>
            <a:r>
              <a:rPr lang="en-GB"/>
              <a:t>This may pose an operational risk by increasing natural hazard costs through degradation of natural ecosystems </a:t>
            </a:r>
          </a:p>
          <a:p>
            <a:pPr marL="628650" lvl="1" indent="-171450">
              <a:buFont typeface="Arial" panose="020B0604020202020204" pitchFamily="34" charset="0"/>
              <a:buChar char="•"/>
            </a:pPr>
            <a:r>
              <a:rPr lang="en-GB"/>
              <a:t>This may also pose an operational opportunity if businesses invest in sustainable and green land management, hence reducing costs by protecting against natural hazards </a:t>
            </a:r>
          </a:p>
          <a:p>
            <a:pPr marL="628650" lvl="1" indent="-171450">
              <a:buFont typeface="Arial" panose="020B0604020202020204" pitchFamily="34" charset="0"/>
              <a:buChar char="•"/>
            </a:pPr>
            <a:endParaRPr lang="en-GB"/>
          </a:p>
          <a:p>
            <a:pPr marL="171450" indent="-171450">
              <a:buFont typeface="Arial" panose="020B0604020202020204" pitchFamily="34" charset="0"/>
              <a:buChar char="•"/>
            </a:pPr>
            <a:r>
              <a:rPr lang="en-GB"/>
              <a:t>Waste e.g. post-consumer waste</a:t>
            </a:r>
          </a:p>
          <a:p>
            <a:pPr marL="628650" lvl="1" indent="-171450">
              <a:buFont typeface="Arial" panose="020B0604020202020204" pitchFamily="34" charset="0"/>
              <a:buChar char="•"/>
            </a:pPr>
            <a:r>
              <a:rPr lang="en-GB"/>
              <a:t>This may pose legal and regulatory risks if new laws or license fees are established, charging more for waste disposal </a:t>
            </a:r>
          </a:p>
          <a:p>
            <a:pPr marL="628650" lvl="1" indent="-171450">
              <a:buFont typeface="Arial" panose="020B0604020202020204" pitchFamily="34" charset="0"/>
              <a:buChar char="•"/>
            </a:pPr>
            <a:r>
              <a:rPr lang="en-GB"/>
              <a:t>This may also pose an operational opportunity for businesses if they minimise or add value to waste and recapture valuable materials otherwise discarded </a:t>
            </a:r>
          </a:p>
          <a:p>
            <a:pPr marL="628650" lvl="1" indent="-171450">
              <a:buFont typeface="Arial" panose="020B0604020202020204" pitchFamily="34" charset="0"/>
              <a:buChar char="•"/>
            </a:pPr>
            <a:endParaRPr lang="en-GB"/>
          </a:p>
          <a:p>
            <a:pPr marL="171450" indent="-171450">
              <a:buFont typeface="Arial" panose="020B0604020202020204" pitchFamily="34" charset="0"/>
              <a:buChar char="•"/>
            </a:pPr>
            <a:r>
              <a:rPr lang="en-GB"/>
              <a:t>Discharges to soil e.g. fertilizers</a:t>
            </a:r>
          </a:p>
          <a:p>
            <a:pPr marL="628650" lvl="1" indent="-171450">
              <a:buFont typeface="Arial" panose="020B0604020202020204" pitchFamily="34" charset="0"/>
              <a:buChar char="•"/>
            </a:pPr>
            <a:r>
              <a:rPr lang="en-GB"/>
              <a:t>This may pose a financial risk if the business’ sales fall due to negative publicity about the business’ impacts on natural capital</a:t>
            </a:r>
          </a:p>
          <a:p>
            <a:pPr marL="628650" lvl="1" indent="-171450">
              <a:buFont typeface="Arial" panose="020B0604020202020204" pitchFamily="34" charset="0"/>
              <a:buChar char="•"/>
            </a:pPr>
            <a:endParaRPr lang="en-GB"/>
          </a:p>
          <a:p>
            <a:pPr marL="171450" indent="-171450">
              <a:buFont typeface="Arial" panose="020B0604020202020204" pitchFamily="34" charset="0"/>
              <a:buChar char="•"/>
            </a:pPr>
            <a:r>
              <a:rPr lang="en-GB"/>
              <a:t>Groundwater discharge e.g. wastewater</a:t>
            </a:r>
          </a:p>
          <a:p>
            <a:pPr marL="628650" lvl="1" indent="-171450">
              <a:buFont typeface="Arial" panose="020B0604020202020204" pitchFamily="34" charset="0"/>
              <a:buChar char="•"/>
            </a:pPr>
            <a:r>
              <a:rPr lang="en-GB"/>
              <a:t>This may pose operational risks if social conflict over polluted water adds to security costs </a:t>
            </a:r>
          </a:p>
          <a:p>
            <a:pPr marL="628650" lvl="1" indent="-171450">
              <a:buFont typeface="Arial" panose="020B0604020202020204" pitchFamily="34" charset="0"/>
              <a:buChar char="•"/>
            </a:pPr>
            <a:r>
              <a:rPr lang="en-GB"/>
              <a:t>This may also pose societal opportunities if businesses use managed water catchments to improve water quality for local communities </a:t>
            </a:r>
          </a:p>
          <a:p>
            <a:pPr marL="628650" lvl="1" indent="-171450">
              <a:buFont typeface="Arial" panose="020B0604020202020204" pitchFamily="34" charset="0"/>
              <a:buChar char="•"/>
            </a:pPr>
            <a:endParaRPr lang="en-GB"/>
          </a:p>
          <a:p>
            <a:pPr marL="171450" indent="-171450">
              <a:buFont typeface="Arial" panose="020B0604020202020204" pitchFamily="34" charset="0"/>
              <a:buChar char="•"/>
            </a:pPr>
            <a:r>
              <a:rPr lang="en-GB"/>
              <a:t>Water extraction and management e.g. factory equipment cleaning</a:t>
            </a:r>
          </a:p>
          <a:p>
            <a:pPr marL="628650" lvl="1" indent="-171450">
              <a:buFont typeface="Arial" panose="020B0604020202020204" pitchFamily="34" charset="0"/>
              <a:buChar char="•"/>
            </a:pPr>
            <a:r>
              <a:rPr lang="en-GB"/>
              <a:t>This may pose a financial opportunity if businesses alter the way in which they go about water extraction, thus attaining ”green funds” or investor interest in sustainability </a:t>
            </a:r>
          </a:p>
          <a:p>
            <a:pPr marL="628650" lvl="1" indent="-171450">
              <a:buFont typeface="Arial" panose="020B0604020202020204" pitchFamily="34" charset="0"/>
              <a:buChar char="•"/>
            </a:pPr>
            <a:endParaRPr lang="en-GB"/>
          </a:p>
          <a:p>
            <a:pPr marL="171450" indent="-171450">
              <a:buFont typeface="Arial" panose="020B0604020202020204" pitchFamily="34" charset="0"/>
              <a:buChar char="•"/>
            </a:pPr>
            <a:r>
              <a:rPr lang="en-GB"/>
              <a:t>Disturbances e.g. heavy machinery operation</a:t>
            </a:r>
          </a:p>
          <a:p>
            <a:pPr marL="628650" lvl="1" indent="-171450">
              <a:buFont typeface="Arial" panose="020B0604020202020204" pitchFamily="34" charset="0"/>
              <a:buChar char="•"/>
            </a:pPr>
            <a:r>
              <a:rPr lang="en-GB"/>
              <a:t>This may pose societal issues again as wider society is impacted negatively from heightened noise and light </a:t>
            </a:r>
          </a:p>
          <a:p>
            <a:endParaRPr lang="en-GB"/>
          </a:p>
          <a:p>
            <a:pPr marL="0" indent="0">
              <a:buFont typeface="Arial" panose="020B0604020202020204" pitchFamily="34" charset="0"/>
              <a:buNone/>
            </a:pPr>
            <a:r>
              <a:rPr lang="en-GB" sz="1200" b="0">
                <a:highlight>
                  <a:srgbClr val="FFFF00"/>
                </a:highlight>
              </a:rPr>
              <a:t>Links to risk – read one example from module 1</a:t>
            </a:r>
          </a:p>
          <a:p>
            <a:pPr marL="0" indent="0">
              <a:buFont typeface="Arial" panose="020B0604020202020204" pitchFamily="34" charset="0"/>
              <a:buNone/>
            </a:pPr>
            <a:r>
              <a:rPr lang="en-GB" sz="1200" b="0">
                <a:highlight>
                  <a:srgbClr val="FFFF00"/>
                </a:highlight>
              </a:rPr>
              <a:t>Reputation risk – increased public &amp; consumer awareness of environmental and social damages + </a:t>
            </a:r>
            <a:r>
              <a:rPr lang="en-GB" sz="1400" b="0" i="0" kern="1200">
                <a:solidFill>
                  <a:schemeClr val="tx1"/>
                </a:solidFill>
                <a:effectLst/>
                <a:highlight>
                  <a:srgbClr val="FFFF00"/>
                </a:highlight>
                <a:latin typeface="+mn-lt"/>
                <a:ea typeface="+mn-ea"/>
                <a:cs typeface="+mn-cs"/>
              </a:rPr>
              <a:t>consumers are increasingly demanding assurance that the products they buy are produced in way that protect our environment (link to pollution)</a:t>
            </a:r>
            <a:endParaRPr lang="en-GB" sz="1200" b="0">
              <a:highlight>
                <a:srgbClr val="FFFF00"/>
              </a:highlight>
            </a:endParaRPr>
          </a:p>
          <a:p>
            <a:pPr marL="0" indent="0">
              <a:buFont typeface="Arial" panose="020B0604020202020204" pitchFamily="34" charset="0"/>
              <a:buNone/>
            </a:pPr>
            <a:r>
              <a:rPr lang="en-GB" sz="1200" b="0">
                <a:highlight>
                  <a:srgbClr val="FFFF00"/>
                </a:highlight>
              </a:rPr>
              <a:t>Legal risk – </a:t>
            </a:r>
            <a:r>
              <a:rPr lang="en-GB" sz="1400" b="0" i="0" kern="1200">
                <a:solidFill>
                  <a:schemeClr val="tx1"/>
                </a:solidFill>
                <a:effectLst/>
                <a:highlight>
                  <a:srgbClr val="FFFF00"/>
                </a:highlight>
                <a:latin typeface="+mn-lt"/>
                <a:ea typeface="+mn-ea"/>
                <a:cs typeface="+mn-cs"/>
              </a:rPr>
              <a:t> giant Texas oil company, Anadarko Petroleum, has agreed to pay $5.1 billion for a vast environmental </a:t>
            </a:r>
            <a:r>
              <a:rPr lang="en-GB" sz="1400" b="0" i="0" kern="1200" err="1">
                <a:solidFill>
                  <a:schemeClr val="tx1"/>
                </a:solidFill>
                <a:effectLst/>
                <a:highlight>
                  <a:srgbClr val="FFFF00"/>
                </a:highlight>
                <a:latin typeface="+mn-lt"/>
                <a:ea typeface="+mn-ea"/>
                <a:cs typeface="+mn-cs"/>
              </a:rPr>
              <a:t>cleanup</a:t>
            </a:r>
            <a:r>
              <a:rPr lang="en-GB" sz="1400" b="0" i="0" kern="1200">
                <a:solidFill>
                  <a:schemeClr val="tx1"/>
                </a:solidFill>
                <a:effectLst/>
                <a:highlight>
                  <a:srgbClr val="FFFF00"/>
                </a:highlight>
                <a:latin typeface="+mn-lt"/>
                <a:ea typeface="+mn-ea"/>
                <a:cs typeface="+mn-cs"/>
              </a:rPr>
              <a:t> - aimed at restoring thousands of sites polluted by toxins and compensating thousands of people with personal injury claims.(link to pollution) </a:t>
            </a:r>
            <a:r>
              <a:rPr lang="en-GB" sz="1200">
                <a:highlight>
                  <a:srgbClr val="FFFF00"/>
                </a:highlight>
                <a:hlinkClick r:id="rId3"/>
              </a:rPr>
              <a:t>https://www.nytimes.com/2014/04/04/business/energy-environment/anadarko-petroleum-to-pay-5-1-billion-to-settle-pollution-case.html</a:t>
            </a:r>
            <a:endParaRPr lang="en-GB" sz="1200" b="0">
              <a:highlight>
                <a:srgbClr val="FFFF00"/>
              </a:highlight>
            </a:endParaRPr>
          </a:p>
          <a:p>
            <a:pPr>
              <a:spcBef>
                <a:spcPts val="0"/>
              </a:spcBef>
              <a:spcAft>
                <a:spcPts val="0"/>
              </a:spcAft>
            </a:pPr>
            <a:r>
              <a:rPr lang="en-GB" sz="1200" b="0">
                <a:highlight>
                  <a:srgbClr val="FFFF00"/>
                </a:highlight>
              </a:rPr>
              <a:t>Financial risk – Underlying all of these risks &amp; opportunities are financial ones! As we have seen, these risks imply important financial costs. </a:t>
            </a:r>
            <a:r>
              <a:rPr lang="en-US" sz="1200">
                <a:solidFill>
                  <a:schemeClr val="tx1">
                    <a:lumMod val="50000"/>
                  </a:schemeClr>
                </a:solidFill>
                <a:highlight>
                  <a:srgbClr val="FFFF00"/>
                </a:highlight>
                <a:latin typeface="+mn-lt"/>
              </a:rPr>
              <a:t>Canadian gold mining company, </a:t>
            </a:r>
            <a:r>
              <a:rPr lang="en-US" sz="1200" err="1">
                <a:solidFill>
                  <a:schemeClr val="tx1">
                    <a:lumMod val="50000"/>
                  </a:schemeClr>
                </a:solidFill>
                <a:highlight>
                  <a:srgbClr val="FFFF00"/>
                </a:highlight>
                <a:latin typeface="+mn-lt"/>
              </a:rPr>
              <a:t>Infinito</a:t>
            </a:r>
            <a:r>
              <a:rPr lang="en-US" sz="1200">
                <a:solidFill>
                  <a:schemeClr val="tx1">
                    <a:lumMod val="50000"/>
                  </a:schemeClr>
                </a:solidFill>
                <a:highlight>
                  <a:srgbClr val="FFFF00"/>
                </a:highlight>
                <a:latin typeface="+mn-lt"/>
              </a:rPr>
              <a:t> Gold, lost over 50% of its share value as a result of the withdrawal of a mining concession in Costa Rica due to concerns about the potential impacts on agriculture, endangered</a:t>
            </a:r>
            <a:r>
              <a:rPr lang="en-US" sz="1200" baseline="0">
                <a:solidFill>
                  <a:schemeClr val="tx1">
                    <a:lumMod val="50000"/>
                  </a:schemeClr>
                </a:solidFill>
                <a:highlight>
                  <a:srgbClr val="FFFF00"/>
                </a:highlight>
                <a:latin typeface="+mn-lt"/>
              </a:rPr>
              <a:t> </a:t>
            </a:r>
            <a:r>
              <a:rPr lang="en-US" sz="1200">
                <a:solidFill>
                  <a:schemeClr val="tx1">
                    <a:lumMod val="50000"/>
                  </a:schemeClr>
                </a:solidFill>
                <a:highlight>
                  <a:srgbClr val="FFFF00"/>
                </a:highlight>
                <a:latin typeface="+mn-lt"/>
              </a:rPr>
              <a:t>species and forests. This led to a reference in the audit accounts to material uncertainties regarding the company’s ability to continue as a going concern (Link to land management and pollution)</a:t>
            </a:r>
          </a:p>
          <a:p>
            <a:pPr defTabSz="924916">
              <a:spcBef>
                <a:spcPts val="0"/>
              </a:spcBef>
              <a:spcAft>
                <a:spcPts val="0"/>
              </a:spcAft>
              <a:defRPr/>
            </a:pPr>
            <a:r>
              <a:rPr lang="en-US" sz="1200">
                <a:solidFill>
                  <a:schemeClr val="tx1">
                    <a:lumMod val="50000"/>
                  </a:schemeClr>
                </a:solidFill>
                <a:highlight>
                  <a:srgbClr val="FFFF00"/>
                </a:highlight>
                <a:latin typeface="+mn-lt"/>
                <a:cs typeface="Arial" pitchFamily="34" charset="0"/>
              </a:rPr>
              <a:t>Source: KPMG, Flora and Fauna International, Acca, </a:t>
            </a:r>
            <a:r>
              <a:rPr lang="en-US" sz="1200" i="1">
                <a:solidFill>
                  <a:schemeClr val="tx1">
                    <a:lumMod val="50000"/>
                  </a:schemeClr>
                </a:solidFill>
                <a:highlight>
                  <a:srgbClr val="FFFF00"/>
                </a:highlight>
                <a:latin typeface="+mn-lt"/>
                <a:cs typeface="Arial" pitchFamily="34" charset="0"/>
                <a:hlinkClick r:id="rId4"/>
              </a:rPr>
              <a:t>Is natural capital a material issue? </a:t>
            </a:r>
            <a:r>
              <a:rPr lang="en-US" sz="1200">
                <a:solidFill>
                  <a:schemeClr val="tx1">
                    <a:lumMod val="50000"/>
                  </a:schemeClr>
                </a:solidFill>
                <a:highlight>
                  <a:srgbClr val="FFFF00"/>
                </a:highlight>
                <a:latin typeface="+mn-lt"/>
                <a:cs typeface="Arial" pitchFamily="34" charset="0"/>
              </a:rPr>
              <a:t>(2012)</a:t>
            </a:r>
          </a:p>
          <a:p>
            <a:endParaRPr lang="en-GB"/>
          </a:p>
          <a:p>
            <a:r>
              <a:rPr lang="en-GB"/>
              <a:t>Links to opportunity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t>Operational opportunity – EDF rainwater harvesting to manage water scarcity risks leading to reduction in water consumption, economical &amp; energy savings </a:t>
            </a:r>
            <a:r>
              <a:rPr lang="en-GB" sz="1200">
                <a:hlinkClick r:id="rId5"/>
              </a:rPr>
              <a:t>https://www.wbcsd.org/Programs/Food-Land-Water/Water/Circular-water-management/Resources/Case-studies/Rainwater-harvesting-for-water-reduction</a:t>
            </a: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t>Reputation opportunity – </a:t>
            </a:r>
            <a:r>
              <a:rPr lang="en-GB" sz="1400" b="0" i="0" kern="1200">
                <a:solidFill>
                  <a:schemeClr val="tx1"/>
                </a:solidFill>
                <a:effectLst/>
                <a:latin typeface="+mn-lt"/>
                <a:ea typeface="+mn-ea"/>
                <a:cs typeface="+mn-cs"/>
              </a:rPr>
              <a:t>IKEA to use only renewable and recycled materials by 2030 </a:t>
            </a:r>
            <a:r>
              <a:rPr lang="en-GB" sz="1200">
                <a:hlinkClick r:id="rId6"/>
              </a:rPr>
              <a:t>https://www.reuters.com/article/us-ikea-sustainability/ikea-to-use-only-renewable-and-recycled-materials-by-2030-idUSKCN1J31CD</a:t>
            </a:r>
            <a:endParaRPr lang="en-GB" sz="1200"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693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Steph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Presenter to walk through the slide, explaining the general steps of an impact pathway, using the notes below and referring to p. 44-55 of the Natural Capital Protocol:</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Business activities produce an impact driver (e.g. non-GHG air pollution)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Impact drivers lead to changes in natural capital (e.g. reduced air quality)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Changes in natural capital result in impacts (e.g. health problems)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u="none"/>
              <a:t>Presenter to list some example impact drivers for either plastic cup manufacture or cotton t-shirt manufacture, using the notes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none"/>
          </a:p>
          <a:p>
            <a:pPr marL="0" marR="0" lvl="0" indent="0" algn="l" defTabSz="914400" rtl="0" eaLnBrk="1" fontAlgn="auto" latinLnBrk="0" hangingPunct="1">
              <a:lnSpc>
                <a:spcPct val="100000"/>
              </a:lnSpc>
              <a:spcBef>
                <a:spcPts val="0"/>
              </a:spcBef>
              <a:spcAft>
                <a:spcPts val="0"/>
              </a:spcAft>
              <a:buClrTx/>
              <a:buSzTx/>
              <a:buFontTx/>
              <a:buNone/>
              <a:tabLst/>
              <a:defRPr/>
            </a:pPr>
            <a:r>
              <a:rPr lang="en-GB"/>
              <a:t>(1) Plastic cup manufacture example impact drivers: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Inputs: freshwater consumption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Outputs: emissions from GHGs and other air pollutants (in oil extraction and processing); water pollutants; plastic waste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(2) T-shirt manufacture example impact drivers (based on p. 26 of the Natural Capital Protocol)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Inputs: water use; terrestrial ecosystem use; freshwater ecosystem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Outputs: GHG emissions; non-GHG air pollutants; water pollutants; soil pollutants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644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Steph</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a:t>Presenter to provide detail on natural capital dependencies using the notes below and referring to p. 34 of the Natural Capital Protocol:</a:t>
            </a:r>
            <a:endParaRPr lang="en-GB"/>
          </a:p>
          <a:p>
            <a:endParaRPr lang="en-GB"/>
          </a:p>
          <a:p>
            <a:r>
              <a:rPr lang="en-GB"/>
              <a:t>The protocol defines </a:t>
            </a:r>
            <a:r>
              <a:rPr lang="en-GB" b="0"/>
              <a:t>natural capital dependency</a:t>
            </a:r>
            <a:r>
              <a:rPr lang="en-GB"/>
              <a:t> as: A business reliance on or use of natural capital. This can occur in your direct operations or somewhere else in your value chain. </a:t>
            </a:r>
          </a:p>
          <a:p>
            <a:endParaRPr lang="en-GB"/>
          </a:p>
          <a:p>
            <a:r>
              <a:rPr lang="en-GB" b="1" u="none"/>
              <a:t>Presenter to link natural capital dependencies with the risks and opportunities material covered in M1, using the notes below. Presenter to elaborate on the business impact diagram, using some examples:</a:t>
            </a:r>
          </a:p>
          <a:p>
            <a:endParaRPr lang="en-GB"/>
          </a:p>
          <a:p>
            <a:pPr marL="171450" indent="-171450">
              <a:buFont typeface="Arial" panose="020B0604020202020204" pitchFamily="34" charset="0"/>
              <a:buChar char="•"/>
            </a:pPr>
            <a:r>
              <a:rPr lang="en-GB"/>
              <a:t>Again, </a:t>
            </a:r>
            <a:r>
              <a:rPr lang="en-GB" u="none"/>
              <a:t>thinking back to some of the content in M1, we can see how natural capital dependencies can pose different risks and opportunities for businesses. This is useful in establishing the value of natural capital dependencies in relation to other inputs and services that you rely on. </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Energy e.g. energy as a critical production input in a factory</a:t>
            </a:r>
          </a:p>
          <a:p>
            <a:pPr marL="628650" lvl="1" indent="-171450">
              <a:buFont typeface="Arial" panose="020B0604020202020204" pitchFamily="34" charset="0"/>
              <a:buChar char="•"/>
            </a:pPr>
            <a:r>
              <a:rPr lang="en-GB"/>
              <a:t>A reliance on energy may pose financial risks due to volatilities in the energy market which could impose higher costs on the business </a:t>
            </a:r>
          </a:p>
          <a:p>
            <a:pPr marL="628650" lvl="1" indent="-171450">
              <a:buFont typeface="Arial" panose="020B0604020202020204" pitchFamily="34" charset="0"/>
              <a:buChar char="•"/>
            </a:pPr>
            <a:r>
              <a:rPr lang="en-GB"/>
              <a:t>This could also open up financial opportunities if “green funds” become available for more renewable energy sources </a:t>
            </a:r>
          </a:p>
          <a:p>
            <a:pPr marL="628650" lvl="1" indent="-171450">
              <a:buFont typeface="Arial" panose="020B0604020202020204" pitchFamily="34" charset="0"/>
              <a:buChar char="•"/>
            </a:pPr>
            <a:endParaRPr lang="en-GB"/>
          </a:p>
          <a:p>
            <a:pPr marL="171450" lvl="0" indent="-171450">
              <a:buFont typeface="Arial" panose="020B0604020202020204" pitchFamily="34" charset="0"/>
              <a:buChar char="•"/>
            </a:pPr>
            <a:r>
              <a:rPr lang="en-GB"/>
              <a:t>Pollination e.g. regulating service critical in agriculture </a:t>
            </a:r>
          </a:p>
          <a:p>
            <a:pPr marL="628650" lvl="1" indent="-171450">
              <a:buFont typeface="Arial" panose="020B0604020202020204" pitchFamily="34" charset="0"/>
              <a:buChar char="•"/>
            </a:pPr>
            <a:r>
              <a:rPr lang="en-GB"/>
              <a:t>This may pose an operational risk for agricultural sectors if pollination services start to vary</a:t>
            </a:r>
          </a:p>
          <a:p>
            <a:pPr marL="628650" lvl="1" indent="-171450">
              <a:buFont typeface="Arial" panose="020B0604020202020204" pitchFamily="34" charset="0"/>
              <a:buChar char="•"/>
            </a:pPr>
            <a:endParaRPr lang="en-GB"/>
          </a:p>
          <a:p>
            <a:pPr marL="171450" indent="-171450">
              <a:buFont typeface="Arial" panose="020B0604020202020204" pitchFamily="34" charset="0"/>
              <a:buChar char="•"/>
            </a:pPr>
            <a:r>
              <a:rPr lang="en-GB"/>
              <a:t>Materials e.g. reliance on wood </a:t>
            </a:r>
          </a:p>
          <a:p>
            <a:pPr marL="628650" lvl="1" indent="-171450">
              <a:buFont typeface="Arial" panose="020B0604020202020204" pitchFamily="34" charset="0"/>
              <a:buChar char="•"/>
            </a:pPr>
            <a:r>
              <a:rPr lang="en-GB"/>
              <a:t>This may pose a societal risk if local communities start to experience reduced access to woodland or related ecosystem services as a result of business activities </a:t>
            </a:r>
          </a:p>
          <a:p>
            <a:pPr marL="628650" lvl="1" indent="-171450">
              <a:buFont typeface="Arial" panose="020B0604020202020204" pitchFamily="34" charset="0"/>
              <a:buChar char="•"/>
            </a:pPr>
            <a:r>
              <a:rPr lang="en-GB"/>
              <a:t>This may pose a societal opportunity if local communities start to benefit from forestry management </a:t>
            </a:r>
          </a:p>
          <a:p>
            <a:pPr marL="628650" lvl="1" indent="-171450">
              <a:buFont typeface="Arial" panose="020B0604020202020204" pitchFamily="34" charset="0"/>
              <a:buChar char="•"/>
            </a:pPr>
            <a:endParaRPr lang="en-GB"/>
          </a:p>
          <a:p>
            <a:pPr marL="171450" indent="-171450">
              <a:buFont typeface="Arial" panose="020B0604020202020204" pitchFamily="34" charset="0"/>
              <a:buChar char="•"/>
            </a:pPr>
            <a:r>
              <a:rPr lang="en-GB"/>
              <a:t>Erosion and soil regulation e.g. essential for hydropower operations and beverage companies </a:t>
            </a:r>
          </a:p>
          <a:p>
            <a:pPr marL="628650" lvl="1" indent="-171450">
              <a:buFont typeface="Arial" panose="020B0604020202020204" pitchFamily="34" charset="0"/>
              <a:buChar char="•"/>
            </a:pPr>
            <a:r>
              <a:rPr lang="en-GB"/>
              <a:t>This may post legal and regulatory risk if businesses are faced with fines, penalties, compensation or legal cost from regulation efforts </a:t>
            </a:r>
          </a:p>
          <a:p>
            <a:pPr marL="628650" lvl="1" indent="-171450">
              <a:buFont typeface="Arial" panose="020B0604020202020204" pitchFamily="34" charset="0"/>
              <a:buChar char="•"/>
            </a:pPr>
            <a:endParaRPr lang="en-GB"/>
          </a:p>
          <a:p>
            <a:pPr marL="171450" indent="-171450">
              <a:buFont typeface="Arial" panose="020B0604020202020204" pitchFamily="34" charset="0"/>
              <a:buChar char="•"/>
            </a:pPr>
            <a:r>
              <a:rPr lang="en-GB"/>
              <a:t>Water e.g. reliance on water to make cement </a:t>
            </a:r>
          </a:p>
          <a:p>
            <a:pPr marL="628650" lvl="1" indent="-171450">
              <a:buFont typeface="Arial" panose="020B0604020202020204" pitchFamily="34" charset="0"/>
              <a:buChar char="•"/>
            </a:pPr>
            <a:r>
              <a:rPr lang="en-GB"/>
              <a:t>This may pose reputational and marketing risk if loyalty of key suppliers of business service provides in the water industry falls</a:t>
            </a:r>
          </a:p>
          <a:p>
            <a:pPr marL="628650" lvl="1" indent="-171450">
              <a:buFont typeface="Arial" panose="020B0604020202020204" pitchFamily="34" charset="0"/>
              <a:buChar char="•"/>
            </a:pPr>
            <a:endParaRPr lang="en-GB"/>
          </a:p>
          <a:p>
            <a:pPr marL="171450" lvl="0" indent="-171450">
              <a:buFont typeface="Arial" panose="020B0604020202020204" pitchFamily="34" charset="0"/>
              <a:buChar char="•"/>
            </a:pPr>
            <a:r>
              <a:rPr lang="en-GB"/>
              <a:t>Storm and flood protection e.g. local flood barriers </a:t>
            </a:r>
          </a:p>
          <a:p>
            <a:pPr marL="628650" lvl="1" indent="-171450">
              <a:buFont typeface="Arial" panose="020B0604020202020204" pitchFamily="34" charset="0"/>
              <a:buChar char="•"/>
            </a:pPr>
            <a:r>
              <a:rPr lang="en-GB"/>
              <a:t>Reliance on flood barriers could pose increasing risk as climate change makes flooding more likely in certain regions</a:t>
            </a:r>
          </a:p>
          <a:p>
            <a:pPr marL="628650" lvl="1" indent="-171450">
              <a:buFont typeface="Arial" panose="020B0604020202020204" pitchFamily="34" charset="0"/>
              <a:buChar char="•"/>
            </a:pPr>
            <a:r>
              <a:rPr lang="en-GB"/>
              <a:t>Investing in natural flood measures could provide wider benefits to local communities and thus benefit the business through reputation </a:t>
            </a:r>
          </a:p>
          <a:p>
            <a:pPr marL="171450" lvl="0" indent="-171450">
              <a:buFont typeface="Arial" panose="020B0604020202020204" pitchFamily="34" charset="0"/>
              <a:buChar char="•"/>
            </a:pPr>
            <a:endParaRPr lang="en-GB"/>
          </a:p>
          <a:p>
            <a:pPr marL="171450" indent="-171450">
              <a:buFont typeface="Arial" panose="020B0604020202020204" pitchFamily="34" charset="0"/>
              <a:buChar char="•"/>
            </a:pPr>
            <a:r>
              <a:rPr lang="en-GB"/>
              <a:t>Recreation e.g. for tourist attraction </a:t>
            </a:r>
          </a:p>
          <a:p>
            <a:pPr marL="628650" lvl="1" indent="-171450">
              <a:buFont typeface="Arial" panose="020B0604020202020204" pitchFamily="34" charset="0"/>
              <a:buChar char="•"/>
            </a:pPr>
            <a:r>
              <a:rPr lang="en-GB"/>
              <a:t>If businesses rely on recreation such as tourist attractions to raise employee morale, they may be at risk of attracting and attaining their employees due to the volatility of the tourism industry – this could lead to higher recruitment and retention costs </a:t>
            </a:r>
          </a:p>
          <a:p>
            <a:pPr marL="628650" lvl="1" indent="-171450">
              <a:buFont typeface="Arial" panose="020B0604020202020204" pitchFamily="34" charset="0"/>
              <a:buChar char="•"/>
            </a:pPr>
            <a:endParaRPr lang="en-GB"/>
          </a:p>
          <a:p>
            <a:pPr marL="171450" indent="-171450">
              <a:buFont typeface="Arial" panose="020B0604020202020204" pitchFamily="34" charset="0"/>
              <a:buChar char="•"/>
            </a:pPr>
            <a:r>
              <a:rPr lang="en-GB"/>
              <a:t>Climate regulation e.g. natural filtration of water </a:t>
            </a:r>
          </a:p>
          <a:p>
            <a:pPr marL="628650" lvl="1" indent="-171450">
              <a:buFont typeface="Arial" panose="020B0604020202020204" pitchFamily="34" charset="0"/>
              <a:buChar char="•"/>
            </a:pPr>
            <a:r>
              <a:rPr lang="en-GB"/>
              <a:t>This may provide an operational opportunity if businesses invest in green infrastructure like water filtration services, thus reducing overall costs </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475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a:t>
            </a:r>
          </a:p>
          <a:p>
            <a:endParaRPr lang="en-US"/>
          </a:p>
          <a:p>
            <a:r>
              <a:rPr lang="en-US" b="1" u="none"/>
              <a:t>Presenter to explain dependency pathways, using the notes on the slide. Presenter to then walk through the coffee production/pollination example using the notes below and referring to p. 46 of the Natural Capital Protocol:</a:t>
            </a:r>
          </a:p>
          <a:p>
            <a:endParaRPr lang="en-US"/>
          </a:p>
          <a:p>
            <a:pPr marL="171450" indent="-171450">
              <a:buFont typeface="Arial" panose="020B0604020202020204" pitchFamily="34" charset="0"/>
              <a:buChar char="•"/>
            </a:pPr>
            <a:r>
              <a:rPr lang="en-US"/>
              <a:t>Business activities at a coffee production plant have a dependency on the pollination of coffee plants.</a:t>
            </a:r>
          </a:p>
          <a:p>
            <a:pPr marL="171450" indent="-171450">
              <a:buFont typeface="Arial" panose="020B0604020202020204" pitchFamily="34" charset="0"/>
              <a:buChar char="•"/>
            </a:pPr>
            <a:r>
              <a:rPr lang="en-US"/>
              <a:t>Changes in natural capital cause the bee population to decline due to:</a:t>
            </a:r>
          </a:p>
          <a:p>
            <a:pPr marL="171450" indent="-171450">
              <a:buFontTx/>
              <a:buChar char="-"/>
            </a:pPr>
            <a:r>
              <a:rPr lang="en-US"/>
              <a:t>The business itself, e.g. overuse of pesticides</a:t>
            </a:r>
          </a:p>
          <a:p>
            <a:pPr marL="171450" indent="-171450">
              <a:buFontTx/>
              <a:buChar char="-"/>
            </a:pPr>
            <a:r>
              <a:rPr lang="en-US"/>
              <a:t>Natural changes e.g. extreme weather events</a:t>
            </a:r>
          </a:p>
          <a:p>
            <a:pPr marL="171450" indent="-171450">
              <a:buFontTx/>
              <a:buChar char="-"/>
            </a:pPr>
            <a:r>
              <a:rPr lang="en-US"/>
              <a:t>Human-induced changes, including due to the activity of other businesses, e.g. habitat change</a:t>
            </a:r>
          </a:p>
          <a:p>
            <a:pPr marL="171450" indent="-171450">
              <a:buFont typeface="Arial" panose="020B0604020202020204" pitchFamily="34" charset="0"/>
              <a:buChar char="•"/>
            </a:pPr>
            <a:r>
              <a:rPr lang="en-US"/>
              <a:t>Changes in natural capital affect business dependency, so pollination services are important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a:t>Presenter to walk through the t-shirt manufacture example below, using the notes below and referring to p. 24 of the Natural Capital Protocol: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indent="-171450">
              <a:buFont typeface="Arial" panose="020B0604020202020204" pitchFamily="34" charset="0"/>
              <a:buChar char="•"/>
            </a:pPr>
            <a:r>
              <a:rPr lang="en-US"/>
              <a:t>At the agricultural level, water is needed to irrigate cotton plants, creating a dependency on water. </a:t>
            </a:r>
          </a:p>
          <a:p>
            <a:pPr marL="171450" indent="-171450">
              <a:buFont typeface="Arial" panose="020B0604020202020204" pitchFamily="34" charset="0"/>
              <a:buChar char="•"/>
            </a:pPr>
            <a:r>
              <a:rPr lang="en-US"/>
              <a:t>Changes in the natural capital, in this case water availability, can change due to both external factors (e.g. climate change, other agriculture dependent on the same water source, other upstream water usage) and internal factors (e.g. over-abstraction of water for irrigation, water extraction to clean machinery).</a:t>
            </a:r>
          </a:p>
          <a:p>
            <a:pPr marL="171450" indent="-171450">
              <a:buFont typeface="Arial" panose="020B0604020202020204" pitchFamily="34" charset="0"/>
              <a:buChar char="•"/>
            </a:pPr>
            <a:r>
              <a:rPr lang="en-US"/>
              <a:t>Because of these changes in natural capital, the company has to chose whether to accept a decreased cotton yield, adapt to a more resilient form of agriculture, or pay more for an alternative water supply.</a:t>
            </a:r>
          </a:p>
          <a:p>
            <a:pPr marL="0" indent="0">
              <a:buFont typeface="Arial" panose="020B0604020202020204" pitchFamily="34" charset="0"/>
              <a:buNone/>
            </a:pPr>
            <a:endParaRPr lang="en-US"/>
          </a:p>
          <a:p>
            <a:pPr marL="0" indent="0">
              <a:buFont typeface="Arial" panose="020B0604020202020204" pitchFamily="34" charset="0"/>
              <a:buNone/>
            </a:pPr>
            <a:r>
              <a:rPr lang="en-GB" sz="1200" b="0">
                <a:highlight>
                  <a:srgbClr val="FFFF00"/>
                </a:highlight>
              </a:rPr>
              <a:t>Links to risk – read one example from module 1</a:t>
            </a:r>
          </a:p>
          <a:p>
            <a:pPr marL="0" indent="0">
              <a:buFont typeface="Arial" panose="020B0604020202020204" pitchFamily="34" charset="0"/>
              <a:buNone/>
            </a:pPr>
            <a:r>
              <a:rPr lang="en-GB" sz="1200" b="0">
                <a:highlight>
                  <a:srgbClr val="FFFF00"/>
                </a:highlight>
              </a:rPr>
              <a:t>Operational risk – Vale damn collapse – mass stabilisation (land slides)</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350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177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238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Katia</a:t>
            </a:r>
          </a:p>
          <a:p>
            <a:endParaRPr lang="en-GB"/>
          </a:p>
          <a:p>
            <a:r>
              <a:rPr lang="en-GB"/>
              <a:t>Introductions for those who are presenting the session (virtual or in person)</a:t>
            </a:r>
            <a:endParaRPr lang="en-US"/>
          </a:p>
        </p:txBody>
      </p:sp>
      <p:sp>
        <p:nvSpPr>
          <p:cNvPr id="4" name="Slide Number Placeholder 3"/>
          <p:cNvSpPr>
            <a:spLocks noGrp="1"/>
          </p:cNvSpPr>
          <p:nvPr>
            <p:ph type="sldNum" sz="quarter" idx="5"/>
          </p:nvPr>
        </p:nvSpPr>
        <p:spPr/>
        <p:txBody>
          <a:bodyPr/>
          <a:lstStyle/>
          <a:p>
            <a:pPr marL="0" marR="0" lvl="0" indent="0" algn="r" defTabSz="1966874" rtl="0" eaLnBrk="1" fontAlgn="auto" latinLnBrk="0" hangingPunct="1">
              <a:lnSpc>
                <a:spcPct val="100000"/>
              </a:lnSpc>
              <a:spcBef>
                <a:spcPts val="0"/>
              </a:spcBef>
              <a:spcAft>
                <a:spcPts val="0"/>
              </a:spcAft>
              <a:buClrTx/>
              <a:buSzTx/>
              <a:buFontTx/>
              <a:buNone/>
              <a:tabLst/>
              <a:defRPr/>
            </a:pPr>
            <a:fld id="{3D8C6B78-E725-420E-9A4E-2F78CBAA16FC}" type="slidenum">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966874" rtl="0" eaLnBrk="1" fontAlgn="auto" latinLnBrk="0" hangingPunct="1">
                <a:lnSpc>
                  <a:spcPct val="100000"/>
                </a:lnSpc>
                <a:spcBef>
                  <a:spcPts val="0"/>
                </a:spcBef>
                <a:spcAft>
                  <a:spcPts val="0"/>
                </a:spcAft>
                <a:buClrTx/>
                <a:buSzTx/>
                <a:buFontTx/>
                <a:buNone/>
                <a:tabLst/>
                <a:defRPr/>
              </a:pPr>
              <a:t>3</a:t>
            </a:fld>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20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36</a:t>
            </a:fld>
            <a:endParaRPr lang="en-GB"/>
          </a:p>
        </p:txBody>
      </p:sp>
    </p:spTree>
    <p:extLst>
      <p:ext uri="{BB962C8B-B14F-4D97-AF65-F5344CB8AC3E}">
        <p14:creationId xmlns:p14="http://schemas.microsoft.com/office/powerpoint/2010/main" val="1135994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37</a:t>
            </a:fld>
            <a:endParaRPr lang="en-GB"/>
          </a:p>
        </p:txBody>
      </p:sp>
    </p:spTree>
    <p:extLst>
      <p:ext uri="{BB962C8B-B14F-4D97-AF65-F5344CB8AC3E}">
        <p14:creationId xmlns:p14="http://schemas.microsoft.com/office/powerpoint/2010/main" val="2811276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great example of how you can conduct a qualitative assessment of your natural capital impacts and dependencies which can already translate into concrete actions to take in response to this. </a:t>
            </a:r>
            <a:r>
              <a:rPr lang="en-GB" sz="1200" kern="1200">
                <a:solidFill>
                  <a:schemeClr val="tx1"/>
                </a:solidFill>
                <a:effectLst/>
                <a:latin typeface="+mn-lt"/>
                <a:ea typeface="+mn-ea"/>
                <a:cs typeface="+mn-cs"/>
              </a:rPr>
              <a:t>Here are just the impacts, but the same exercise was repeated for dependencies too. </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To complete it, they discussed relative importance with different stakeholders and simply provided relative orders of magnitude, based on resources but also. </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From this, they were able to identify most material elements of their practices and then prioritise which actions to take.</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This exercise can be repeated in consultation with your own employees and stakeholders. </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r>
              <a:rPr lang="en-US"/>
              <a:t>You don’t necessarily need to measure and value your impacts, this type of assessment can already be very informative without require a lot of time, expertise or budget. Again, it depends of what your objective is.</a:t>
            </a:r>
            <a:endParaRPr lang="en-CH"/>
          </a:p>
        </p:txBody>
      </p:sp>
      <p:sp>
        <p:nvSpPr>
          <p:cNvPr id="4" name="Slide Number Placeholder 3"/>
          <p:cNvSpPr>
            <a:spLocks noGrp="1"/>
          </p:cNvSpPr>
          <p:nvPr>
            <p:ph type="sldNum" sz="quarter" idx="5"/>
          </p:nvPr>
        </p:nvSpPr>
        <p:spPr/>
        <p:txBody>
          <a:bodyPr/>
          <a:lstStyle/>
          <a:p>
            <a:fld id="{8BA301F5-20D8-456B-8F82-D08BC0ADD896}" type="slidenum">
              <a:rPr lang="en-CH" smtClean="0"/>
              <a:t>39</a:t>
            </a:fld>
            <a:endParaRPr lang="en-CH"/>
          </a:p>
        </p:txBody>
      </p:sp>
    </p:spTree>
    <p:extLst>
      <p:ext uri="{BB962C8B-B14F-4D97-AF65-F5344CB8AC3E}">
        <p14:creationId xmlns:p14="http://schemas.microsoft.com/office/powerpoint/2010/main" val="14095770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40</a:t>
            </a:fld>
            <a:endParaRPr lang="en-GB"/>
          </a:p>
        </p:txBody>
      </p:sp>
    </p:spTree>
    <p:extLst>
      <p:ext uri="{BB962C8B-B14F-4D97-AF65-F5344CB8AC3E}">
        <p14:creationId xmlns:p14="http://schemas.microsoft.com/office/powerpoint/2010/main" val="2401286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483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CvC</a:t>
            </a:r>
            <a:r>
              <a:rPr lang="en-US"/>
              <a:t> – Why is natural capital important in a business context?</a:t>
            </a: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42</a:t>
            </a:fld>
            <a:endParaRPr lang="en-GB"/>
          </a:p>
        </p:txBody>
      </p:sp>
    </p:spTree>
    <p:extLst>
      <p:ext uri="{BB962C8B-B14F-4D97-AF65-F5344CB8AC3E}">
        <p14:creationId xmlns:p14="http://schemas.microsoft.com/office/powerpoint/2010/main" val="21094825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Great to use a comic to spark interest and imagination.  This says it all really</a:t>
            </a:r>
          </a:p>
          <a:p>
            <a:r>
              <a:rPr lang="en-GB"/>
              <a:t>Business as usual is no longer possible.</a:t>
            </a:r>
          </a:p>
          <a:p>
            <a:endParaRPr lang="en-GB"/>
          </a:p>
          <a:p>
            <a:r>
              <a:rPr lang="en-GB" sz="1200" b="0" i="0" u="none" strike="noStrike" kern="1200" baseline="0">
                <a:solidFill>
                  <a:schemeClr val="tx1"/>
                </a:solidFill>
                <a:latin typeface="+mn-lt"/>
                <a:ea typeface="+mn-ea"/>
                <a:cs typeface="+mn-cs"/>
              </a:rPr>
              <a:t>By destroying our natural world and its resources, we are destroying the critical foundations of our own survival.</a:t>
            </a:r>
            <a:endParaRPr lang="en-GB"/>
          </a:p>
          <a:p>
            <a:endParaRPr lang="en-GB"/>
          </a:p>
          <a:p>
            <a:r>
              <a:rPr lang="en-GB"/>
              <a:t>We are going to see how </a:t>
            </a:r>
            <a:r>
              <a:rPr lang="en-GB" b="1"/>
              <a:t>business is part of the problem but also part of the solution.</a:t>
            </a:r>
          </a:p>
        </p:txBody>
      </p:sp>
      <p:sp>
        <p:nvSpPr>
          <p:cNvPr id="4" name="Slide Number Placeholder 3"/>
          <p:cNvSpPr>
            <a:spLocks noGrp="1"/>
          </p:cNvSpPr>
          <p:nvPr>
            <p:ph type="sldNum" sz="quarter" idx="5"/>
          </p:nvPr>
        </p:nvSpPr>
        <p:spPr/>
        <p:txBody>
          <a:bodyPr/>
          <a:lstStyle/>
          <a:p>
            <a:fld id="{7DBAF288-DB09-4B38-A774-AED1A4768F10}" type="slidenum">
              <a:rPr lang="en-GB" smtClean="0"/>
              <a:t>43</a:t>
            </a:fld>
            <a:endParaRPr lang="en-GB"/>
          </a:p>
        </p:txBody>
      </p:sp>
    </p:spTree>
    <p:extLst>
      <p:ext uri="{BB962C8B-B14F-4D97-AF65-F5344CB8AC3E}">
        <p14:creationId xmlns:p14="http://schemas.microsoft.com/office/powerpoint/2010/main" val="1980878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good to have numbers to back up your point, and help stress the urgency of the work we are trying to do and why business should care NOW.</a:t>
            </a:r>
          </a:p>
          <a:p>
            <a:endParaRPr lang="en-US" dirty="0"/>
          </a:p>
          <a:p>
            <a:r>
              <a:rPr lang="en-US" dirty="0"/>
              <a:t>Stats all from IPBES media release re global assessment; </a:t>
            </a:r>
            <a:r>
              <a:rPr lang="en-US" dirty="0">
                <a:hlinkClick r:id="rId3"/>
              </a:rPr>
              <a:t>https://www.ipbes.net/news/Media-Release-Global-Assessment</a:t>
            </a:r>
            <a:r>
              <a:rPr lang="en-US" dirty="0"/>
              <a:t> </a:t>
            </a:r>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44</a:t>
            </a:fld>
            <a:endParaRPr lang="en-GB"/>
          </a:p>
        </p:txBody>
      </p:sp>
    </p:spTree>
    <p:extLst>
      <p:ext uri="{BB962C8B-B14F-4D97-AF65-F5344CB8AC3E}">
        <p14:creationId xmlns:p14="http://schemas.microsoft.com/office/powerpoint/2010/main" val="602190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you might be familiar with this graphic, this is the WEF Global Risk Report. This puts the world’s risk every year into a global context, look how much it has changed since 2010. Aside from the obvious addition of Infectious disease from COVID-19 which has changed the world’s priorities drastically. But the Environment risk are still very significant in terms of likelihood and impact.</a:t>
            </a:r>
          </a:p>
          <a:p>
            <a:r>
              <a:rPr lang="en-US"/>
              <a:t>This shows the real crisis that  we are in and that we need to act now</a:t>
            </a:r>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45</a:t>
            </a:fld>
            <a:endParaRPr lang="en-GB"/>
          </a:p>
        </p:txBody>
      </p:sp>
    </p:spTree>
    <p:extLst>
      <p:ext uri="{BB962C8B-B14F-4D97-AF65-F5344CB8AC3E}">
        <p14:creationId xmlns:p14="http://schemas.microsoft.com/office/powerpoint/2010/main" val="11521877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b="0" i="0" u="none" strike="noStrike" kern="1200">
                <a:solidFill>
                  <a:schemeClr val="tx1"/>
                </a:solidFill>
                <a:effectLst/>
                <a:latin typeface="+mn-lt"/>
                <a:ea typeface="+mn-ea"/>
                <a:cs typeface="+mn-cs"/>
              </a:rPr>
              <a:t>Its great to have numbers but real-life examples are so important for bringing home how this could actually affect them. You can easily adapt this slide to your business context and your country or region.</a:t>
            </a:r>
          </a:p>
          <a:p>
            <a:pPr marL="0" indent="0">
              <a:buFont typeface="Arial" panose="020B0604020202020204" pitchFamily="34" charset="0"/>
              <a:buNone/>
            </a:pPr>
            <a:r>
              <a:rPr lang="en-US" sz="1000" b="1" i="0" u="none" strike="noStrike" kern="1200">
                <a:solidFill>
                  <a:schemeClr val="tx1"/>
                </a:solidFill>
                <a:effectLst/>
                <a:latin typeface="+mn-lt"/>
                <a:ea typeface="+mn-ea"/>
                <a:cs typeface="+mn-cs"/>
              </a:rPr>
              <a:t>Real life examples:</a:t>
            </a:r>
          </a:p>
          <a:p>
            <a:pPr marL="0" indent="0">
              <a:buFont typeface="Arial" panose="020B0604020202020204" pitchFamily="34" charset="0"/>
              <a:buNone/>
            </a:pPr>
            <a:endParaRPr lang="en-US" sz="1000" b="0" i="0" u="none" strike="noStrike" kern="1200">
              <a:solidFill>
                <a:schemeClr val="tx1"/>
              </a:solidFill>
              <a:effectLst/>
              <a:latin typeface="+mn-lt"/>
              <a:ea typeface="+mn-ea"/>
              <a:cs typeface="+mn-cs"/>
            </a:endParaRPr>
          </a:p>
          <a:p>
            <a:pPr marL="171450" indent="-171450">
              <a:buFont typeface="Arial" panose="020B0604020202020204" pitchFamily="34" charset="0"/>
              <a:buChar char="•"/>
            </a:pPr>
            <a:r>
              <a:rPr lang="en-US" sz="1000" b="0" i="0" u="none" strike="noStrike" kern="1200">
                <a:solidFill>
                  <a:schemeClr val="tx1"/>
                </a:solidFill>
                <a:effectLst/>
                <a:latin typeface="+mn-lt"/>
                <a:ea typeface="+mn-ea"/>
                <a:cs typeface="+mn-cs"/>
              </a:rPr>
              <a:t>California fires: Last summer, California faced the deadliest and most destructive wildfire season ever recorded. The same year, a heat wave baked the entire Northern Hemisphere, killing dozens from Quebec to Japan. </a:t>
            </a:r>
          </a:p>
          <a:p>
            <a:pPr marL="0" indent="0">
              <a:buFont typeface="Arial" panose="020B0604020202020204" pitchFamily="34" charset="0"/>
              <a:buNone/>
            </a:pPr>
            <a:endParaRPr lang="en-US" sz="1000" b="0" i="0" u="none" strike="noStrike" kern="1200">
              <a:solidFill>
                <a:schemeClr val="tx1"/>
              </a:solidFill>
              <a:effectLst/>
              <a:latin typeface="+mn-lt"/>
              <a:ea typeface="+mn-ea"/>
              <a:cs typeface="+mn-cs"/>
            </a:endParaRPr>
          </a:p>
          <a:p>
            <a:pPr marL="0" indent="0">
              <a:buFont typeface="Arial" panose="020B0604020202020204" pitchFamily="34" charset="0"/>
              <a:buNone/>
            </a:pPr>
            <a:r>
              <a:rPr lang="en-US" sz="1000" b="0" i="0" u="none" strike="noStrike" kern="1200">
                <a:solidFill>
                  <a:schemeClr val="tx1"/>
                </a:solidFill>
                <a:effectLst/>
                <a:latin typeface="+mn-lt"/>
                <a:ea typeface="+mn-ea"/>
                <a:cs typeface="+mn-cs"/>
              </a:rPr>
              <a:t>Low Rhine levels:</a:t>
            </a:r>
          </a:p>
          <a:p>
            <a:pPr marL="171450" indent="-171450">
              <a:buFont typeface="Arial" panose="020B0604020202020204" pitchFamily="34" charset="0"/>
              <a:buChar char="•"/>
            </a:pPr>
            <a:r>
              <a:rPr lang="en-US" sz="1000" b="0" i="0" u="none" strike="noStrike" kern="1200">
                <a:solidFill>
                  <a:schemeClr val="tx1"/>
                </a:solidFill>
                <a:effectLst/>
                <a:latin typeface="+mn-lt"/>
                <a:ea typeface="+mn-ea"/>
                <a:cs typeface="+mn-cs"/>
              </a:rPr>
              <a:t>BASF: In 2018, BASF had to </a:t>
            </a:r>
            <a:r>
              <a:rPr lang="en-US" sz="1200" b="0" i="0" kern="1200">
                <a:solidFill>
                  <a:schemeClr val="tx1"/>
                </a:solidFill>
                <a:effectLst/>
                <a:latin typeface="+mn-lt"/>
                <a:ea typeface="+mn-ea"/>
                <a:cs typeface="+mn-cs"/>
              </a:rPr>
              <a:t>stop production of a component of polyurethanes at its main plant in Germany because low water levels in the Rhine river are impeding its ability to transport raw materials to the site. </a:t>
            </a:r>
            <a:r>
              <a:rPr lang="en-GB">
                <a:hlinkClick r:id="rId3"/>
              </a:rPr>
              <a:t>https://www.apnews.com/28755ad9694c4248b4e0c8fec6605b62</a:t>
            </a:r>
            <a:endParaRPr lang="en-US"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Shell: the low levels of the Rhine meant than barges were unable to enter the harbor upon which Shell’s oil refinery depends on in Germany, therefore causing Shell to adjust production levels. </a:t>
            </a:r>
            <a:r>
              <a:rPr lang="en-GB" sz="1000">
                <a:hlinkClick r:id="rId4"/>
              </a:rPr>
              <a:t>https://uk.reuters.com/article/uk-refining-germany-shell/shell-adjusts-german-refineries-output-because-of-low-rhine-level-idUKKCN1NP1BX?il=0</a:t>
            </a:r>
            <a:endParaRPr lang="en-US"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a:solidFill>
                  <a:schemeClr val="tx1"/>
                </a:solidFill>
                <a:effectLst/>
                <a:latin typeface="+mn-lt"/>
                <a:ea typeface="+mn-ea"/>
                <a:cs typeface="+mn-cs"/>
              </a:rPr>
              <a:t>Pitch for nature: ‘negative impacts on nature cost the economy world-wide around $4.7 trillion a year.’ </a:t>
            </a:r>
            <a:r>
              <a:rPr lang="fr-CH" sz="1000">
                <a:hlinkClick r:id="rId5"/>
              </a:rPr>
              <a:t>https://pitchfornature.org/</a:t>
            </a:r>
            <a:endParaRPr lang="en-US"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sz="10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000" b="0" i="0" u="none" strike="noStrike" kern="1200" err="1">
                <a:solidFill>
                  <a:schemeClr val="tx1"/>
                </a:solidFill>
                <a:effectLst/>
                <a:latin typeface="+mn-lt"/>
                <a:ea typeface="+mn-ea"/>
                <a:cs typeface="+mn-cs"/>
              </a:rPr>
              <a:t>Climate</a:t>
            </a:r>
            <a:r>
              <a:rPr lang="fr-CH" sz="1000" b="0" i="0" u="none" strike="noStrike" kern="1200">
                <a:solidFill>
                  <a:schemeClr val="tx1"/>
                </a:solidFill>
                <a:effectLst/>
                <a:latin typeface="+mn-lt"/>
                <a:ea typeface="+mn-ea"/>
                <a:cs typeface="+mn-cs"/>
              </a:rPr>
              <a:t> change </a:t>
            </a:r>
            <a:r>
              <a:rPr lang="fr-CH" sz="1000" b="0" i="0" u="none" strike="noStrike" kern="1200" err="1">
                <a:solidFill>
                  <a:schemeClr val="tx1"/>
                </a:solidFill>
                <a:effectLst/>
                <a:latin typeface="+mn-lt"/>
                <a:ea typeface="+mn-ea"/>
                <a:cs typeface="+mn-cs"/>
              </a:rPr>
              <a:t>will</a:t>
            </a:r>
            <a:r>
              <a:rPr lang="fr-CH" sz="1000" b="0" i="0" u="none" strike="noStrike" kern="1200">
                <a:solidFill>
                  <a:schemeClr val="tx1"/>
                </a:solidFill>
                <a:effectLst/>
                <a:latin typeface="+mn-lt"/>
                <a:ea typeface="+mn-ea"/>
                <a:cs typeface="+mn-cs"/>
              </a:rPr>
              <a:t> wipe $2.5tn off: </a:t>
            </a:r>
            <a:r>
              <a:rPr lang="fr-CH" sz="1000" b="0" i="0" u="none" strike="noStrike" kern="1200" err="1">
                <a:solidFill>
                  <a:schemeClr val="tx1"/>
                </a:solidFill>
                <a:effectLst/>
                <a:latin typeface="+mn-lt"/>
                <a:ea typeface="+mn-ea"/>
                <a:cs typeface="+mn-cs"/>
              </a:rPr>
              <a:t>according</a:t>
            </a:r>
            <a:r>
              <a:rPr lang="fr-CH" sz="1000" b="0" i="0" u="none" strike="noStrike" kern="1200">
                <a:solidFill>
                  <a:schemeClr val="tx1"/>
                </a:solidFill>
                <a:effectLst/>
                <a:latin typeface="+mn-lt"/>
                <a:ea typeface="+mn-ea"/>
                <a:cs typeface="+mn-cs"/>
              </a:rPr>
              <a:t> to </a:t>
            </a:r>
            <a:r>
              <a:rPr lang="fr-CH" sz="1000" b="0" i="0" u="none" strike="noStrike" kern="1200" err="1">
                <a:solidFill>
                  <a:schemeClr val="tx1"/>
                </a:solidFill>
                <a:effectLst/>
                <a:latin typeface="+mn-lt"/>
                <a:ea typeface="+mn-ea"/>
                <a:cs typeface="+mn-cs"/>
              </a:rPr>
              <a:t>estimates</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from</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economic</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modelling</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clamate</a:t>
            </a:r>
            <a:r>
              <a:rPr lang="fr-CH" sz="1000" b="0" i="0" u="none" strike="noStrike" kern="1200">
                <a:solidFill>
                  <a:schemeClr val="tx1"/>
                </a:solidFill>
                <a:effectLst/>
                <a:latin typeface="+mn-lt"/>
                <a:ea typeface="+mn-ea"/>
                <a:cs typeface="+mn-cs"/>
              </a:rPr>
              <a:t> change </a:t>
            </a:r>
            <a:r>
              <a:rPr lang="fr-CH" sz="1000" b="0" i="0" u="none" strike="noStrike" kern="1200" err="1">
                <a:solidFill>
                  <a:schemeClr val="tx1"/>
                </a:solidFill>
                <a:effectLst/>
                <a:latin typeface="+mn-lt"/>
                <a:ea typeface="+mn-ea"/>
                <a:cs typeface="+mn-cs"/>
              </a:rPr>
              <a:t>could</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cut</a:t>
            </a:r>
            <a:r>
              <a:rPr lang="fr-CH" sz="1000" b="0" i="0" u="none" strike="noStrike" kern="1200">
                <a:solidFill>
                  <a:schemeClr val="tx1"/>
                </a:solidFill>
                <a:effectLst/>
                <a:latin typeface="+mn-lt"/>
                <a:ea typeface="+mn-ea"/>
                <a:cs typeface="+mn-cs"/>
              </a:rPr>
              <a:t> the value of the world’ </a:t>
            </a:r>
            <a:r>
              <a:rPr lang="fr-CH" sz="1000" b="0" i="0" u="none" strike="noStrike" kern="1200" err="1">
                <a:solidFill>
                  <a:schemeClr val="tx1"/>
                </a:solidFill>
                <a:effectLst/>
                <a:latin typeface="+mn-lt"/>
                <a:ea typeface="+mn-ea"/>
                <a:cs typeface="+mn-cs"/>
              </a:rPr>
              <a:t>financial</a:t>
            </a:r>
            <a:r>
              <a:rPr lang="fr-CH" sz="1000" b="0" i="0" u="none" strike="noStrike" kern="1200">
                <a:solidFill>
                  <a:schemeClr val="tx1"/>
                </a:solidFill>
                <a:effectLst/>
                <a:latin typeface="+mn-lt"/>
                <a:ea typeface="+mn-ea"/>
                <a:cs typeface="+mn-cs"/>
              </a:rPr>
              <a:t> assets by $2.5tn. </a:t>
            </a:r>
            <a:r>
              <a:rPr lang="en-US" sz="1200" b="0" i="0" kern="1200">
                <a:solidFill>
                  <a:schemeClr val="tx1"/>
                </a:solidFill>
                <a:effectLst/>
                <a:latin typeface="+mn-lt"/>
                <a:ea typeface="+mn-ea"/>
                <a:cs typeface="+mn-cs"/>
              </a:rPr>
              <a:t>The research also showed the financial sense in taking action to keep climate change under the 2C danger limit agreed by the world’s nations. In this scenario, the value of financial assets would fall by $315bn less, even when the costs of cutting emissions are included. </a:t>
            </a:r>
            <a:r>
              <a:rPr lang="fr-CH" sz="1000">
                <a:hlinkClick r:id="rId6"/>
              </a:rPr>
              <a:t>https://www.theguardian.com/environment/2016/apr/04/climate-change-will-blow-a-25tn-hole-in-global-financial-assets-study-warns</a:t>
            </a:r>
            <a:endParaRPr lang="fr-CH" sz="10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H" sz="10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000" b="0" i="0" u="none" strike="noStrike" kern="1200" err="1">
                <a:solidFill>
                  <a:schemeClr val="tx1"/>
                </a:solidFill>
                <a:effectLst/>
                <a:latin typeface="+mn-lt"/>
                <a:ea typeface="+mn-ea"/>
                <a:cs typeface="+mn-cs"/>
              </a:rPr>
              <a:t>Soil</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erosion</a:t>
            </a:r>
            <a:r>
              <a:rPr lang="fr-CH" sz="10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 </a:t>
            </a:r>
            <a:r>
              <a:rPr lang="en-US" sz="1200" b="0" i="0" u="none" strike="noStrike" kern="1200">
                <a:solidFill>
                  <a:schemeClr val="tx1"/>
                </a:solidFill>
                <a:effectLst/>
                <a:latin typeface="+mn-lt"/>
                <a:ea typeface="+mn-ea"/>
                <a:cs typeface="+mn-cs"/>
                <a:hlinkClick r:id="rId7"/>
              </a:rPr>
              <a:t>new study</a:t>
            </a:r>
            <a:r>
              <a:rPr lang="en-US" sz="1200" b="0" i="0" kern="1200">
                <a:solidFill>
                  <a:schemeClr val="tx1"/>
                </a:solidFill>
                <a:effectLst/>
                <a:latin typeface="+mn-lt"/>
                <a:ea typeface="+mn-ea"/>
                <a:cs typeface="+mn-cs"/>
              </a:rPr>
              <a:t> estimates $8 billion in global economic losses caused by soil erosion reducing crop yields and increasing water usage. On average, 24% of arable land globally is undergoing severe erosion, with a severely detrimental effect on global food production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Australia’s sheep farmers in crisis due to severe drought that has caused the sheep population to plummet, leaving some farmers doubtful if the industry can survive at all.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GrainCorp shares fall: after group warned it was likely to post a loss due to battling severe drought in Australia. GrainCorp’s stocks fell 10% on the news, leveling out at a 7% fall later in the day. It expected disruption to grain production due to drought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Hurricane Dorian costs retailers 1.5billion dollars: </a:t>
            </a:r>
            <a:r>
              <a:rPr lang="en-US" sz="1200" b="0" i="0" kern="1200">
                <a:solidFill>
                  <a:schemeClr val="tx1"/>
                </a:solidFill>
                <a:effectLst/>
                <a:latin typeface="+mn-lt"/>
                <a:ea typeface="+mn-ea"/>
                <a:cs typeface="+mn-cs"/>
              </a:rPr>
              <a:t>Foot traffic at apparel stores is expected to fall 25%, while visits to outlet centers will decline 32%. Restaurant traffic is expected to decrease 14%, threatening the typical labor day boost retailers in the region normally see at this time of year. </a:t>
            </a:r>
            <a:r>
              <a:rPr lang="en-US" sz="1200" b="0" i="0" u="none" strike="noStrike" kern="1200">
                <a:solidFill>
                  <a:schemeClr val="tx1"/>
                </a:solidFill>
                <a:effectLst/>
                <a:latin typeface="+mn-lt"/>
                <a:ea typeface="+mn-ea"/>
                <a:cs typeface="+mn-cs"/>
              </a:rPr>
              <a:t>The storm also affected ports on the Carolinas coast when many retailers are expecting to get their shipments for Christmas season around this time, disrupting supply chains.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Biodiversity loss is a business issue: speaking at the Forbes Global Sustainability Forum, executive secretary of UNCBD said so because destruction is driven by business, whilst the consequences will also have significant impacts on business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Bad air: researchers at the national university of Singapore studied pollution levels and worker output at two textile factories in China and found that having to work in poor air conditions leads to a decrease in productivity over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Freeport-McMoRan: mining company agrees to pay USD 100million to Louisiana communities in response to the damage it has caused to the coast through drilling for oil. Freeport is one of 98 companies that have been sued in 46 lawsuits over the disappearing Louisiana coastline. The agreement is likely to light the way for future litigation and settlements with industry big players such as Shell, Exxon, Chevron </a:t>
            </a:r>
            <a:r>
              <a:rPr lang="en-US" sz="1200" b="0" i="0" u="none" strike="noStrike" kern="1200" err="1">
                <a:solidFill>
                  <a:schemeClr val="tx1"/>
                </a:solidFill>
                <a:effectLst/>
                <a:latin typeface="+mn-lt"/>
                <a:ea typeface="+mn-ea"/>
                <a:cs typeface="+mn-cs"/>
              </a:rPr>
              <a:t>etc</a:t>
            </a:r>
            <a:r>
              <a:rPr lang="en-US" sz="1200" b="0" i="0" u="none" strike="noStrike" kern="1200">
                <a:solidFill>
                  <a:schemeClr val="tx1"/>
                </a:solidFill>
                <a:effectLst/>
                <a:latin typeface="+mn-lt"/>
                <a:ea typeface="+mn-ea"/>
                <a:cs typeface="+mn-cs"/>
              </a:rPr>
              <a:t>… </a:t>
            </a:r>
            <a:endParaRPr lang="en-US"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a:solidFill>
                  <a:schemeClr val="tx1"/>
                </a:solidFill>
                <a:effectLst/>
                <a:latin typeface="+mn-lt"/>
                <a:ea typeface="+mn-ea"/>
                <a:cs typeface="+mn-cs"/>
              </a:rPr>
              <a:t>ADDITIONAL BACKGROUND: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a:solidFill>
                  <a:schemeClr val="tx1"/>
                </a:solidFill>
                <a:effectLst/>
                <a:latin typeface="+mn-lt"/>
                <a:ea typeface="+mn-ea"/>
                <a:cs typeface="+mn-cs"/>
              </a:rPr>
              <a:t>Climate-related disasters have cost the world $650 billion over the last three years, and NA is shouldering most of the burden, according to a report from Morgan Stanley. 14 weather and climate disasters cost the nation $91 billion in 2018, Earth's fourth hottest year on record. A warmer planet could mean a big hit to G.D.P. in the coming decades. </a:t>
            </a:r>
          </a:p>
          <a:p>
            <a:pPr marL="0" indent="0">
              <a:buFont typeface="Arial" panose="020B0604020202020204" pitchFamily="34" charset="0"/>
              <a:buNone/>
            </a:pPr>
            <a:endParaRPr lang="en-US" sz="1000" b="0" i="0" u="none" strike="noStrike" kern="1200">
              <a:solidFill>
                <a:schemeClr val="tx1"/>
              </a:solidFill>
              <a:effectLst/>
              <a:latin typeface="+mn-lt"/>
              <a:ea typeface="+mn-ea"/>
              <a:cs typeface="+mn-cs"/>
            </a:endParaRPr>
          </a:p>
          <a:p>
            <a:pPr marL="0" indent="0">
              <a:buFont typeface="Arial" panose="020B0604020202020204" pitchFamily="34" charset="0"/>
              <a:buNone/>
            </a:pPr>
            <a:r>
              <a:rPr lang="en-US" sz="1000" b="0" i="0" u="none" strike="noStrike" kern="1200">
                <a:solidFill>
                  <a:schemeClr val="tx1"/>
                </a:solidFill>
                <a:effectLst/>
                <a:latin typeface="+mn-lt"/>
                <a:ea typeface="+mn-ea"/>
                <a:cs typeface="+mn-cs"/>
              </a:rPr>
              <a:t>IPCC report:</a:t>
            </a:r>
          </a:p>
          <a:p>
            <a:pPr marL="514350" lvl="1" indent="-171450">
              <a:buFont typeface="Wingdings" panose="05000000000000000000" pitchFamily="2" charset="2"/>
              <a:buChar char="§"/>
            </a:pPr>
            <a:r>
              <a:rPr lang="en-US" sz="1000" b="0" i="0" u="none" strike="noStrike" kern="1200">
                <a:solidFill>
                  <a:schemeClr val="tx1"/>
                </a:solidFill>
                <a:effectLst/>
                <a:latin typeface="+mn-lt"/>
                <a:ea typeface="+mn-ea"/>
                <a:cs typeface="+mn-cs"/>
              </a:rPr>
              <a:t>Consequences of 1°C of global warming through extreme weather, rising sea levels and diminishing Arctic sea ice</a:t>
            </a:r>
          </a:p>
          <a:p>
            <a:pPr marL="514350" lvl="1" indent="-171450">
              <a:buFont typeface="Wingdings" panose="05000000000000000000" pitchFamily="2" charset="2"/>
              <a:buChar char="§"/>
            </a:pPr>
            <a:r>
              <a:rPr lang="en-US" sz="1000" b="0" i="0" u="none" strike="noStrike" kern="1200">
                <a:solidFill>
                  <a:schemeClr val="tx1"/>
                </a:solidFill>
                <a:effectLst/>
                <a:latin typeface="+mn-lt"/>
                <a:ea typeface="+mn-ea"/>
                <a:cs typeface="+mn-cs"/>
              </a:rPr>
              <a:t>If the global temp. heats up by 1.5°C , Central and Eastern North America (Toronto, Ottawa and Montreal) will see highest levels of warming of extreme hot days. </a:t>
            </a:r>
          </a:p>
          <a:p>
            <a:pPr marL="5143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b="0" i="0" u="none" strike="noStrike" kern="1200">
                <a:solidFill>
                  <a:schemeClr val="tx1"/>
                </a:solidFill>
                <a:effectLst/>
                <a:latin typeface="+mn-lt"/>
                <a:ea typeface="+mn-ea"/>
                <a:cs typeface="+mn-cs"/>
              </a:rPr>
              <a:t>Grasslands and wetlands that spread across Alberta, Saskatchewan and Manitoba down into the U.S. are breeding grounds for 50-80 percent of waterfowl in NA. Loss of biodiversity if the planet heats up by 2°C. </a:t>
            </a:r>
          </a:p>
          <a:p>
            <a:pPr marL="5143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N" sz="1000" kern="1200">
                <a:solidFill>
                  <a:schemeClr val="tx1"/>
                </a:solidFill>
                <a:effectLst/>
                <a:latin typeface="+mn-lt"/>
                <a:ea typeface="+mn-ea"/>
                <a:cs typeface="+mn-cs"/>
              </a:rPr>
              <a:t>Heavy taxes or prices on carbon dioxide emissions —as high as $27,000 per ton by 2100 — would be required. Almost politically impossible move in the U.S., world’s largest economy and second-largest greenhouse gas emitter behind China.</a:t>
            </a:r>
            <a:endParaRPr lang="en-US" sz="1000" b="0" i="0" u="none" strike="noStrike" kern="1200">
              <a:solidFill>
                <a:schemeClr val="tx1"/>
              </a:solidFill>
              <a:effectLst/>
              <a:latin typeface="+mn-lt"/>
              <a:ea typeface="+mn-ea"/>
              <a:cs typeface="+mn-cs"/>
            </a:endParaRPr>
          </a:p>
          <a:p>
            <a:pPr marL="5143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N" sz="1000" kern="1200">
                <a:solidFill>
                  <a:schemeClr val="tx1"/>
                </a:solidFill>
                <a:effectLst/>
                <a:latin typeface="+mn-lt"/>
                <a:ea typeface="+mn-ea"/>
                <a:cs typeface="+mn-cs"/>
              </a:rPr>
              <a:t>By 2050, use of coal as an electricity source would’ve to drop from nearly 40 percent today to 1-7 percent. Renewable energy such as wind and solar, which make up about 20 percent of the electricity mix today, would have to increase </a:t>
            </a:r>
            <a:endParaRPr lang="en-US"/>
          </a:p>
          <a:p>
            <a:endParaRPr lang="en-US"/>
          </a:p>
          <a:p>
            <a:endParaRPr lang="en-US"/>
          </a:p>
          <a:p>
            <a:r>
              <a:rPr lang="en-US"/>
              <a:t>References: </a:t>
            </a:r>
          </a:p>
          <a:p>
            <a:r>
              <a:rPr lang="en-US">
                <a:hlinkClick r:id="rId8"/>
              </a:rPr>
              <a:t>https://www.forbes.com/sites/linhanhcat/2019/05/21/soil-erosion-washes-away-8-billion/#25f56dca5b6c</a:t>
            </a:r>
            <a:endParaRPr lang="en-US"/>
          </a:p>
          <a:p>
            <a:r>
              <a:rPr lang="en-US">
                <a:hlinkClick r:id="rId9"/>
              </a:rPr>
              <a:t>https://www.ft.com/video/87defc86-8c45-478b-a9c1-2b3b21e1ad6f</a:t>
            </a:r>
            <a:r>
              <a:rPr lang="en-US"/>
              <a:t> </a:t>
            </a:r>
          </a:p>
          <a:p>
            <a:r>
              <a:rPr lang="en-US">
                <a:hlinkClick r:id="rId10"/>
              </a:rPr>
              <a:t>https://www.ft.com/content/836e9e4a-b4bc-11e9-8cb2-799a3a8cf37b</a:t>
            </a:r>
            <a:r>
              <a:rPr lang="en-US"/>
              <a:t> </a:t>
            </a:r>
          </a:p>
          <a:p>
            <a:r>
              <a:rPr lang="en-US">
                <a:hlinkClick r:id="rId11"/>
              </a:rPr>
              <a:t>https://www.cnbc.com/2019/09/04/hurricane-dorian-to-cost-retailers-1point5-billion-threaten-back-to-school-sales.html</a:t>
            </a:r>
            <a:r>
              <a:rPr lang="en-US"/>
              <a:t> </a:t>
            </a:r>
          </a:p>
          <a:p>
            <a:r>
              <a:rPr lang="en-US">
                <a:hlinkClick r:id="rId12"/>
              </a:rPr>
              <a:t>https://fortune.com/2019/09/05/the-worlds-biodiversity-collapse-is-a-business-issue/</a:t>
            </a:r>
            <a:endParaRPr lang="en-US"/>
          </a:p>
          <a:p>
            <a:r>
              <a:rPr lang="en-US">
                <a:hlinkClick r:id="rId13"/>
              </a:rPr>
              <a:t>https://www.fastcompany.com/90288343/bad-air-makes-you-bad-at-your-job</a:t>
            </a:r>
            <a:endParaRPr lang="en-US"/>
          </a:p>
          <a:p>
            <a:r>
              <a:rPr lang="en-US">
                <a:hlinkClick r:id="rId14"/>
              </a:rPr>
              <a:t>https://platform.reprisk.com/news/detail/?id=966736</a:t>
            </a:r>
            <a:r>
              <a:rPr lang="en-US"/>
              <a:t> </a:t>
            </a:r>
            <a:r>
              <a:rPr lang="en-US">
                <a:hlinkClick r:id="rId15"/>
              </a:rPr>
              <a:t>https://www.nytimes.com/2019/09/26/us/louisiana-freeport-mcmoran-deal.html?emc=rss&amp;partner=rss</a:t>
            </a:r>
            <a:endParaRPr lang="en-US"/>
          </a:p>
          <a:p>
            <a:endParaRPr lang="en-US"/>
          </a:p>
          <a:p>
            <a:endParaRPr lang="en-CH"/>
          </a:p>
        </p:txBody>
      </p:sp>
      <p:sp>
        <p:nvSpPr>
          <p:cNvPr id="4" name="Slide Number Placeholder 3"/>
          <p:cNvSpPr>
            <a:spLocks noGrp="1"/>
          </p:cNvSpPr>
          <p:nvPr>
            <p:ph type="sldNum" sz="quarter" idx="5"/>
          </p:nvPr>
        </p:nvSpPr>
        <p:spPr/>
        <p:txBody>
          <a:bodyPr/>
          <a:lstStyle/>
          <a:p>
            <a:fld id="{9E447784-F7B0-422E-AF2C-2EF2220A930A}" type="slidenum">
              <a:rPr lang="en-CH" smtClean="0"/>
              <a:t>46</a:t>
            </a:fld>
            <a:endParaRPr lang="en-CH"/>
          </a:p>
        </p:txBody>
      </p:sp>
    </p:spTree>
    <p:extLst>
      <p:ext uri="{BB962C8B-B14F-4D97-AF65-F5344CB8AC3E}">
        <p14:creationId xmlns:p14="http://schemas.microsoft.com/office/powerpoint/2010/main" val="3178596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570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100" b="0"/>
          </a:p>
          <a:p>
            <a:pPr marL="0" indent="0">
              <a:buFont typeface="Arial" panose="020B0604020202020204" pitchFamily="34" charset="0"/>
              <a:buNone/>
            </a:pPr>
            <a:r>
              <a:rPr lang="en-GB" sz="1100" b="0"/>
              <a:t>In years gone by, sustainability issues have sometimes taken business by surprise and companies have paid the cost. Companies are increasingly being impacted by the changing risk landscape discussed earlier (WEF report slide).</a:t>
            </a:r>
          </a:p>
          <a:p>
            <a:pPr marL="0" indent="0">
              <a:buFont typeface="Arial" panose="020B0604020202020204" pitchFamily="34" charset="0"/>
              <a:buNone/>
            </a:pPr>
            <a:endParaRPr lang="en-GB" sz="1100" b="0"/>
          </a:p>
          <a:p>
            <a:pPr marL="0" indent="0">
              <a:buFont typeface="Arial" panose="020B0604020202020204" pitchFamily="34" charset="0"/>
              <a:buNone/>
            </a:pPr>
            <a:r>
              <a:rPr lang="en-GB" sz="1100" b="0"/>
              <a:t>Operational risk – Vale damn collapse in Brazil, which caused the death of 300 people</a:t>
            </a:r>
          </a:p>
          <a:p>
            <a:pPr marL="0" indent="0">
              <a:buFont typeface="Arial" panose="020B0604020202020204" pitchFamily="34" charset="0"/>
              <a:buNone/>
            </a:pPr>
            <a:r>
              <a:rPr lang="en-GB" sz="1100" b="0"/>
              <a:t>Reputation risk – increased public &amp; consumer awareness of environmental and social damages + </a:t>
            </a:r>
            <a:r>
              <a:rPr lang="en-GB" sz="1200" b="0" i="0" kern="1200">
                <a:solidFill>
                  <a:schemeClr val="tx1"/>
                </a:solidFill>
                <a:effectLst/>
                <a:latin typeface="+mn-lt"/>
                <a:ea typeface="+mn-ea"/>
                <a:cs typeface="+mn-cs"/>
              </a:rPr>
              <a:t>consumers are increasingly demanding assurance that the products they buy are produced in way that protect our environment and respect human rights – link with SOCIETAL risks – health impacts on local communities, social license to operate</a:t>
            </a:r>
            <a:endParaRPr lang="en-GB" sz="1100" b="0"/>
          </a:p>
          <a:p>
            <a:pPr marL="0" indent="0">
              <a:buFont typeface="Arial" panose="020B0604020202020204" pitchFamily="34" charset="0"/>
              <a:buNone/>
            </a:pPr>
            <a:r>
              <a:rPr lang="en-GB" sz="1100" b="0"/>
              <a:t>Legal risk – </a:t>
            </a:r>
            <a:r>
              <a:rPr lang="en-GB" sz="1200" b="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giant Texas oil company, Anadarko Petroleum, has agreed to pay $5.1 billion for a vast environmental </a:t>
            </a:r>
            <a:r>
              <a:rPr lang="en-GB" sz="1200" b="1" i="0" kern="1200" err="1">
                <a:solidFill>
                  <a:schemeClr val="tx1"/>
                </a:solidFill>
                <a:effectLst/>
                <a:latin typeface="+mn-lt"/>
                <a:ea typeface="+mn-ea"/>
                <a:cs typeface="+mn-cs"/>
              </a:rPr>
              <a:t>cleanup</a:t>
            </a:r>
            <a:r>
              <a:rPr lang="en-GB" sz="1200" b="1" i="0"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 aimed at restoring thousands of sites polluted by toxins and compensating thousands of people with personal injury claims. </a:t>
            </a:r>
          </a:p>
          <a:p>
            <a:pPr marL="0" indent="0">
              <a:buFont typeface="Arial" panose="020B0604020202020204" pitchFamily="34" charset="0"/>
              <a:buNone/>
            </a:pPr>
            <a:r>
              <a:rPr lang="en-GB" sz="1100" b="0"/>
              <a:t>Financial risk – Underlying all of these risks &amp; opportunities are financial ones! As we have seen, these risks imply important financial costs. </a:t>
            </a:r>
            <a:r>
              <a:rPr lang="en-US" sz="1100">
                <a:solidFill>
                  <a:schemeClr val="tx1">
                    <a:lumMod val="50000"/>
                  </a:schemeClr>
                </a:solidFill>
                <a:latin typeface="+mn-lt"/>
              </a:rPr>
              <a:t>Canadian gold mining company, </a:t>
            </a:r>
            <a:r>
              <a:rPr lang="en-US" sz="1100" err="1">
                <a:solidFill>
                  <a:schemeClr val="tx1">
                    <a:lumMod val="50000"/>
                  </a:schemeClr>
                </a:solidFill>
                <a:latin typeface="+mn-lt"/>
              </a:rPr>
              <a:t>Infinito</a:t>
            </a:r>
            <a:r>
              <a:rPr lang="en-US" sz="1100">
                <a:solidFill>
                  <a:schemeClr val="tx1">
                    <a:lumMod val="50000"/>
                  </a:schemeClr>
                </a:solidFill>
                <a:latin typeface="+mn-lt"/>
              </a:rPr>
              <a:t> Gold, lost over 50% of its share value as a result of the withdrawal of a mining concession in Costa Rica due to concerns about the potential impacts on agriculture, endangered</a:t>
            </a:r>
            <a:r>
              <a:rPr lang="en-US" sz="1100" baseline="0">
                <a:solidFill>
                  <a:schemeClr val="tx1">
                    <a:lumMod val="50000"/>
                  </a:schemeClr>
                </a:solidFill>
                <a:latin typeface="+mn-lt"/>
              </a:rPr>
              <a:t> </a:t>
            </a:r>
            <a:r>
              <a:rPr lang="en-US" sz="1100">
                <a:solidFill>
                  <a:schemeClr val="tx1">
                    <a:lumMod val="50000"/>
                  </a:schemeClr>
                </a:solidFill>
                <a:latin typeface="+mn-lt"/>
              </a:rPr>
              <a:t>species and forests.</a:t>
            </a:r>
          </a:p>
          <a:p>
            <a:pPr>
              <a:spcBef>
                <a:spcPts val="0"/>
              </a:spcBef>
              <a:spcAft>
                <a:spcPts val="0"/>
              </a:spcAft>
            </a:pPr>
            <a:endParaRPr lang="en-GB" sz="1100" b="0"/>
          </a:p>
          <a:p>
            <a:pPr marL="0" indent="0" defTabSz="914377">
              <a:lnSpc>
                <a:spcPct val="120000"/>
              </a:lnSpc>
              <a:buFont typeface="Arial" panose="020B0604020202020204" pitchFamily="34" charset="0"/>
              <a:buNone/>
            </a:pPr>
            <a:r>
              <a:rPr lang="en-GB" sz="1100" b="0"/>
              <a:t>But good news is that, where there is risk, there is opportunity to:</a:t>
            </a:r>
          </a:p>
          <a:p>
            <a:pPr marL="171450" indent="-171450" defTabSz="914377">
              <a:lnSpc>
                <a:spcPct val="120000"/>
              </a:lnSpc>
              <a:buFont typeface="Arial" panose="020B0604020202020204" pitchFamily="34" charset="0"/>
              <a:buChar char="•"/>
            </a:pPr>
            <a:r>
              <a:rPr lang="en-US" sz="1100"/>
              <a:t>Secure natural resources</a:t>
            </a:r>
          </a:p>
          <a:p>
            <a:pPr marL="171450" indent="-171450" defTabSz="914377">
              <a:lnSpc>
                <a:spcPct val="120000"/>
              </a:lnSpc>
              <a:buFont typeface="Arial" panose="020B0604020202020204" pitchFamily="34" charset="0"/>
              <a:buChar char="•"/>
            </a:pPr>
            <a:r>
              <a:rPr lang="en-US" sz="1100"/>
              <a:t>Save costs</a:t>
            </a:r>
          </a:p>
          <a:p>
            <a:pPr marL="171450" indent="-171450" defTabSz="914377">
              <a:lnSpc>
                <a:spcPct val="120000"/>
              </a:lnSpc>
              <a:buFont typeface="Arial" panose="020B0604020202020204" pitchFamily="34" charset="0"/>
              <a:buChar char="•"/>
            </a:pPr>
            <a:r>
              <a:rPr lang="en-US" sz="1100"/>
              <a:t>Manage future risks</a:t>
            </a:r>
          </a:p>
          <a:p>
            <a:pPr marL="171450" indent="-171450" defTabSz="914377">
              <a:lnSpc>
                <a:spcPct val="120000"/>
              </a:lnSpc>
              <a:buFont typeface="Arial" panose="020B0604020202020204" pitchFamily="34" charset="0"/>
              <a:buChar char="•"/>
            </a:pPr>
            <a:r>
              <a:rPr lang="en-US" sz="1100"/>
              <a:t>Engage stakeholders</a:t>
            </a:r>
            <a:endParaRPr lang="en-GB" sz="1100" b="0" i="0" kern="1200">
              <a:solidFill>
                <a:schemeClr val="tx1"/>
              </a:solidFill>
              <a:effectLst/>
              <a:latin typeface="+mn-lt"/>
              <a:ea typeface="+mn-ea"/>
              <a:cs typeface="+mn-cs"/>
            </a:endParaRPr>
          </a:p>
          <a:p>
            <a:pPr marL="0" indent="0">
              <a:buFont typeface="Arial" panose="020B0604020202020204" pitchFamily="34" charset="0"/>
              <a:buNone/>
            </a:pPr>
            <a:endParaRPr lang="en-GB" sz="1100" b="0"/>
          </a:p>
          <a:p>
            <a:pPr marL="0" indent="0">
              <a:buFont typeface="Arial" panose="020B0604020202020204" pitchFamily="34" charset="0"/>
              <a:buNone/>
            </a:pPr>
            <a:r>
              <a:rPr lang="en-GB" sz="1100" b="0"/>
              <a:t>Operational opportunity – EDF rainwater harvesting to manage water scarcity risks leading to reduction in water consumption, economical &amp; energy savings </a:t>
            </a:r>
            <a:r>
              <a:rPr lang="en-GB" sz="1100" b="1"/>
              <a:t>Reputation opportunity – </a:t>
            </a:r>
            <a:r>
              <a:rPr lang="en-GB" sz="1200" b="1" i="0" kern="1200">
                <a:solidFill>
                  <a:schemeClr val="tx1"/>
                </a:solidFill>
                <a:effectLst/>
                <a:latin typeface="+mn-lt"/>
                <a:ea typeface="+mn-ea"/>
                <a:cs typeface="+mn-cs"/>
              </a:rPr>
              <a:t>IKEA to use only renewable and recycled materials by 2030, which improves their image and engages with customers</a:t>
            </a:r>
            <a:endParaRPr lang="en-GB" sz="1100" b="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a:t>Legal opportunity – </a:t>
            </a:r>
            <a:r>
              <a:rPr lang="en-GB" sz="1100"/>
              <a:t>Union Carbide Corporation, subsidiary of The Dow Chemical Company: Seadrift, TX Wetlands for Wastewater Treatment Project description: 110-acre engineered wetland in lieu of an industrial wastewater treatment plant In 1995, the Seadrift water treatment facility was seeking a solution to consistently meet regulatory requirements for water discharge. An innovative GI solution consisting of a constructed wetland was installed and has been successfully operating upon </a:t>
            </a:r>
            <a:r>
              <a:rPr lang="en-GB" sz="1100" err="1"/>
              <a:t>startup</a:t>
            </a:r>
            <a:r>
              <a:rPr lang="en-GB" sz="1100"/>
              <a:t> and for the last 15 years.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a:t>Financial opportunity </a:t>
            </a:r>
            <a:r>
              <a:rPr lang="en-GB" sz="1100" b="0"/>
              <a:t>– But when these risks are taken into account, we saw how it can also lead to reduced financial costs, or improve access to finance. Companies like those you can see here have managed to secure substantial </a:t>
            </a:r>
            <a:r>
              <a:rPr lang="en-GB" sz="1100" b="1"/>
              <a:t>billion dollar loan facilities where the interest rate of repayments is linked to ESG </a:t>
            </a:r>
            <a:r>
              <a:rPr lang="en-GB" sz="1100" b="0"/>
              <a:t>performance. That is to say if the company has string environmental and social performance they pay back less on the loan.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8BFF-C65F-4F22-AAF5-D55010A077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295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is also important is to have questions so that your audience bring it back to the context of their company and their lives, it’s good to reflect on what you have just learnt.</a:t>
            </a:r>
          </a:p>
          <a:p>
            <a:r>
              <a:rPr lang="en-GB"/>
              <a:t> </a:t>
            </a:r>
          </a:p>
          <a:p>
            <a:r>
              <a:rPr lang="en-GB"/>
              <a:t>You give them 5 minutes to reflect, you can use the workbook to write down their answers an think about the risk and opportunities to their business.</a:t>
            </a:r>
          </a:p>
          <a:p>
            <a:r>
              <a:rPr lang="en-GB"/>
              <a:t>If you are doing this in a virtual setting you can use </a:t>
            </a:r>
            <a:r>
              <a:rPr lang="en-GB" err="1"/>
              <a:t>Menti</a:t>
            </a:r>
            <a:r>
              <a:rPr lang="en-GB"/>
              <a:t> meter</a:t>
            </a:r>
          </a:p>
          <a:p>
            <a:endParaRPr lang="en-GB"/>
          </a:p>
          <a:p>
            <a:r>
              <a:rPr lang="en-GB"/>
              <a:t>Business impacts and dependencies are closely linked. For example, a company may depend on water, while the quality of its water management practices will affect the scale of impacts generated through its use of water.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43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Sharing it through </a:t>
            </a:r>
            <a:r>
              <a:rPr lang="en-GB" sz="1200" b="0" i="0" kern="1200" err="1">
                <a:solidFill>
                  <a:schemeClr val="tx1"/>
                </a:solidFill>
                <a:effectLst/>
                <a:latin typeface="+mn-lt"/>
                <a:ea typeface="+mn-ea"/>
                <a:cs typeface="+mn-cs"/>
              </a:rPr>
              <a:t>menti</a:t>
            </a:r>
            <a:r>
              <a:rPr lang="en-GB" sz="1200" b="0" i="0" kern="1200">
                <a:solidFill>
                  <a:schemeClr val="tx1"/>
                </a:solidFill>
                <a:effectLst/>
                <a:latin typeface="+mn-lt"/>
                <a:ea typeface="+mn-ea"/>
                <a:cs typeface="+mn-cs"/>
              </a:rPr>
              <a:t> meter can help show they are not alone and that other people have the same challenge.</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Briefly reflect upon the results as they come up</a:t>
            </a:r>
          </a:p>
          <a:p>
            <a:r>
              <a:rPr lang="en-GB" sz="1200" b="0" i="0" kern="1200">
                <a:solidFill>
                  <a:schemeClr val="tx1"/>
                </a:solidFill>
                <a:effectLst/>
                <a:latin typeface="+mn-lt"/>
                <a:ea typeface="+mn-ea"/>
                <a:cs typeface="+mn-cs"/>
              </a:rPr>
              <a:t>Highlight the different types and nature of risks</a:t>
            </a:r>
          </a:p>
          <a:p>
            <a:r>
              <a:rPr lang="en-GB" sz="1200" b="0" i="0" kern="1200">
                <a:solidFill>
                  <a:schemeClr val="tx1"/>
                </a:solidFill>
                <a:effectLst/>
                <a:latin typeface="+mn-lt"/>
                <a:ea typeface="+mn-ea"/>
                <a:cs typeface="+mn-cs"/>
              </a:rPr>
              <a:t>Highlight commonalities that appear</a:t>
            </a:r>
          </a:p>
          <a:p>
            <a:br>
              <a:rPr lang="en-GB"/>
            </a:b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49</a:t>
            </a:fld>
            <a:endParaRPr lang="en-GB"/>
          </a:p>
        </p:txBody>
      </p:sp>
    </p:spTree>
    <p:extLst>
      <p:ext uri="{BB962C8B-B14F-4D97-AF65-F5344CB8AC3E}">
        <p14:creationId xmlns:p14="http://schemas.microsoft.com/office/powerpoint/2010/main" val="20348637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Briefly reflect upon the results as they come up</a:t>
            </a:r>
          </a:p>
          <a:p>
            <a:r>
              <a:rPr lang="en-GB" sz="1200" b="0" i="0" kern="1200">
                <a:solidFill>
                  <a:schemeClr val="tx1"/>
                </a:solidFill>
                <a:effectLst/>
                <a:latin typeface="+mn-lt"/>
                <a:ea typeface="+mn-ea"/>
                <a:cs typeface="+mn-cs"/>
              </a:rPr>
              <a:t>Highlight the different types and nature of opportunities</a:t>
            </a:r>
          </a:p>
          <a:p>
            <a:r>
              <a:rPr lang="en-GB" sz="1200" b="0" i="0" kern="1200">
                <a:solidFill>
                  <a:schemeClr val="tx1"/>
                </a:solidFill>
                <a:effectLst/>
                <a:latin typeface="+mn-lt"/>
                <a:ea typeface="+mn-ea"/>
                <a:cs typeface="+mn-cs"/>
              </a:rPr>
              <a:t>Highlight commonalities that appear</a:t>
            </a:r>
          </a:p>
          <a:p>
            <a:br>
              <a:rPr lang="en-GB"/>
            </a:b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50</a:t>
            </a:fld>
            <a:endParaRPr lang="en-GB"/>
          </a:p>
        </p:txBody>
      </p:sp>
    </p:spTree>
    <p:extLst>
      <p:ext uri="{BB962C8B-B14F-4D97-AF65-F5344CB8AC3E}">
        <p14:creationId xmlns:p14="http://schemas.microsoft.com/office/powerpoint/2010/main" val="20835543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the business case for assessing your impacts and dependencies? </a:t>
            </a:r>
          </a:p>
          <a:p>
            <a:r>
              <a:rPr lang="en-US"/>
              <a:t>Where does natural capital come into this - how can it </a:t>
            </a:r>
          </a:p>
          <a:p>
            <a:r>
              <a:rPr lang="en-US"/>
              <a:t>help you manage these risks? </a:t>
            </a:r>
          </a:p>
          <a:p>
            <a:endParaRPr lang="en-US"/>
          </a:p>
          <a:p>
            <a:r>
              <a:rPr lang="en-US" b="1"/>
              <a:t>To assess natural capital is to assess your company’s impacts and dependencies on nature. </a:t>
            </a:r>
          </a:p>
          <a:p>
            <a:r>
              <a:rPr lang="en-US"/>
              <a:t>It provides information that will help you to understand your relationship with nature. By focusing on impacts and dependencies, natural capital provides structure to this understanding. </a:t>
            </a:r>
          </a:p>
          <a:p>
            <a:r>
              <a:rPr lang="en-US"/>
              <a:t>Once you have a better understanding of your relationship with nature, you can use this to challenge your business model, mitigate risks and create opportunities. Natural capital can also be a valuable tool for broadening the conversation to include all parts of your business, including the finance team. </a:t>
            </a: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51</a:t>
            </a:fld>
            <a:endParaRPr lang="en-GB"/>
          </a:p>
        </p:txBody>
      </p:sp>
    </p:spTree>
    <p:extLst>
      <p:ext uri="{BB962C8B-B14F-4D97-AF65-F5344CB8AC3E}">
        <p14:creationId xmlns:p14="http://schemas.microsoft.com/office/powerpoint/2010/main" val="41679405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Briefly reflect upon the results as they come up</a:t>
            </a:r>
          </a:p>
          <a:p>
            <a:r>
              <a:rPr lang="en-GB" sz="1200" b="0" i="0" kern="1200">
                <a:solidFill>
                  <a:schemeClr val="tx1"/>
                </a:solidFill>
                <a:effectLst/>
                <a:latin typeface="+mn-lt"/>
                <a:ea typeface="+mn-ea"/>
                <a:cs typeface="+mn-cs"/>
              </a:rPr>
              <a:t>Highlight commonalities that appear</a:t>
            </a:r>
          </a:p>
          <a:p>
            <a:br>
              <a:rPr lang="en-GB"/>
            </a:b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179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8293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a:solidFill>
                  <a:schemeClr val="tx1"/>
                </a:solidFill>
                <a:effectLst/>
                <a:latin typeface="+mn-lt"/>
                <a:ea typeface="+mn-ea"/>
                <a:cs typeface="+mn-cs"/>
              </a:rPr>
              <a:t>KB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a:solidFill>
                  <a:schemeClr val="tx1"/>
                </a:solidFill>
                <a:effectLst/>
                <a:latin typeface="+mn-lt"/>
                <a:ea typeface="+mn-ea"/>
                <a:cs typeface="+mn-cs"/>
              </a:rPr>
              <a:t>Image source: </a:t>
            </a:r>
            <a:r>
              <a:rPr lang="fr-CH" sz="1200">
                <a:highlight>
                  <a:srgbClr val="FFFF00"/>
                </a:highlight>
                <a:hlinkClick r:id="rId3"/>
              </a:rPr>
              <a:t>https://www.elconfidencial.com/alma-corazon-vida/2015-06-01/un-experimento-te-convierte-en-director-de-una-fabrica-china-esto-es-lo-que-harias_855364/</a:t>
            </a:r>
            <a:endParaRPr lang="en-CH" sz="1200">
              <a:solidFill>
                <a:schemeClr val="tx1">
                  <a:lumMod val="65000"/>
                  <a:lumOff val="35000"/>
                </a:schemeClr>
              </a:solidFill>
              <a:highlight>
                <a:srgbClr val="FFFF00"/>
              </a:highlight>
            </a:endParaRPr>
          </a:p>
          <a:p>
            <a:endParaRPr lang="en-GB" sz="120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55</a:t>
            </a:fld>
            <a:endParaRPr lang="en-GB"/>
          </a:p>
        </p:txBody>
      </p:sp>
    </p:spTree>
    <p:extLst>
      <p:ext uri="{BB962C8B-B14F-4D97-AF65-F5344CB8AC3E}">
        <p14:creationId xmlns:p14="http://schemas.microsoft.com/office/powerpoint/2010/main" val="6543283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Spin the wheel to land on a risk event. Participants should follow the fuller instructions on the relevant card which will be on their table. Do this until either all 8 risk events have been selected, or until 5 or 6 have been selected (if playing a shorter version of the game). Make sure participants are tracking their share price on the supplied graph. </a:t>
            </a:r>
            <a:endParaRPr lang="en-CH"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57</a:t>
            </a:fld>
            <a:endParaRPr lang="en-GB"/>
          </a:p>
        </p:txBody>
      </p:sp>
    </p:spTree>
    <p:extLst>
      <p:ext uri="{BB962C8B-B14F-4D97-AF65-F5344CB8AC3E}">
        <p14:creationId xmlns:p14="http://schemas.microsoft.com/office/powerpoint/2010/main" val="34185463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a:solidFill>
                  <a:schemeClr val="tx1"/>
                </a:solidFill>
                <a:effectLst/>
                <a:latin typeface="+mn-lt"/>
                <a:ea typeface="+mn-ea"/>
                <a:cs typeface="+mn-cs"/>
              </a:rPr>
              <a:t>Debrief discussion in plenary for 15’.</a:t>
            </a:r>
          </a:p>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59</a:t>
            </a:fld>
            <a:endParaRPr lang="en-GB"/>
          </a:p>
        </p:txBody>
      </p:sp>
    </p:spTree>
    <p:extLst>
      <p:ext uri="{BB962C8B-B14F-4D97-AF65-F5344CB8AC3E}">
        <p14:creationId xmlns:p14="http://schemas.microsoft.com/office/powerpoint/2010/main" val="1805109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objectives for today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Emphasize that this training is particularly targeted at businesses in the early stages of their natural capital journey wanting to understand where to get started / organizations that want to help businesses get started.</a:t>
            </a:r>
            <a:endParaRPr lang="en-CH"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5</a:t>
            </a:fld>
            <a:endParaRPr lang="en-GB"/>
          </a:p>
        </p:txBody>
      </p:sp>
    </p:spTree>
    <p:extLst>
      <p:ext uri="{BB962C8B-B14F-4D97-AF65-F5344CB8AC3E}">
        <p14:creationId xmlns:p14="http://schemas.microsoft.com/office/powerpoint/2010/main" val="13179078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Briefly </a:t>
            </a:r>
            <a:r>
              <a:rPr lang="en-US" sz="1200" kern="1200" err="1">
                <a:solidFill>
                  <a:schemeClr val="tx1"/>
                </a:solidFill>
                <a:effectLst/>
                <a:latin typeface="+mn-lt"/>
                <a:ea typeface="+mn-ea"/>
                <a:cs typeface="+mn-cs"/>
              </a:rPr>
              <a:t>summarise</a:t>
            </a:r>
            <a:r>
              <a:rPr lang="en-US" sz="1200" kern="1200">
                <a:solidFill>
                  <a:schemeClr val="tx1"/>
                </a:solidFill>
                <a:effectLst/>
                <a:latin typeface="+mn-lt"/>
                <a:ea typeface="+mn-ea"/>
                <a:cs typeface="+mn-cs"/>
              </a:rPr>
              <a:t> what participants have learnt so far, and highlight what’s next. </a:t>
            </a:r>
            <a:endParaRPr lang="en-CH"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743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3147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KB</a:t>
            </a:r>
          </a:p>
          <a:p>
            <a:r>
              <a:rPr lang="en-GB"/>
              <a:t>Re-connect to game and how through this, they have already thought of some tools and methods they could implement and perhaps even realized that some of these, they are already applying in their own company.</a:t>
            </a:r>
          </a:p>
          <a:p>
            <a:r>
              <a:rPr lang="en-GB"/>
              <a:t>Before kick off this next session, give space for 1 person from each table to share some of the key barriers, challenges &amp; solutions that came out from game.</a:t>
            </a:r>
          </a:p>
        </p:txBody>
      </p:sp>
      <p:sp>
        <p:nvSpPr>
          <p:cNvPr id="4" name="Slide Number Placeholder 3"/>
          <p:cNvSpPr>
            <a:spLocks noGrp="1"/>
          </p:cNvSpPr>
          <p:nvPr>
            <p:ph type="sldNum" sz="quarter" idx="5"/>
          </p:nvPr>
        </p:nvSpPr>
        <p:spPr/>
        <p:txBody>
          <a:bodyPr/>
          <a:lstStyle/>
          <a:p>
            <a:fld id="{7DBAF288-DB09-4B38-A774-AED1A4768F10}" type="slidenum">
              <a:rPr lang="en-GB" smtClean="0"/>
              <a:t>62</a:t>
            </a:fld>
            <a:endParaRPr lang="en-GB"/>
          </a:p>
        </p:txBody>
      </p:sp>
    </p:spTree>
    <p:extLst>
      <p:ext uri="{BB962C8B-B14F-4D97-AF65-F5344CB8AC3E}">
        <p14:creationId xmlns:p14="http://schemas.microsoft.com/office/powerpoint/2010/main" val="16000690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There are different ways of valuing – could be qualitative, quantitative and monetary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Measuring does not always mean value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Important to note that monetary values without any context (i.e. accompanying quantification) are less meaningful!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a:t>The method you chose depends on which natural capital impact drivers or dependencies you wish to assess, the chosen value perspective (e.g. business, societal, or both), the ultimate objective of your assessment, and the time and resources available.</a:t>
            </a:r>
          </a:p>
          <a:p>
            <a:endParaRPr lang="en-GB"/>
          </a:p>
          <a:p>
            <a:r>
              <a:rPr lang="en-GB"/>
              <a:t>Monetary valuation: some find it difficult to accept or interpret monetary valuation of certain benefits (e.g. spiritual values). In such situations, special efforts may be required to explain the advantages and also to acknowledge the limitations of monetary valuation.</a:t>
            </a:r>
          </a:p>
          <a:p>
            <a:endParaRPr lang="en-GB"/>
          </a:p>
          <a:p>
            <a:r>
              <a:rPr lang="en-US" sz="1200" b="0" i="0" kern="1200">
                <a:solidFill>
                  <a:schemeClr val="tx1"/>
                </a:solidFill>
                <a:effectLst/>
                <a:latin typeface="+mn-lt"/>
                <a:ea typeface="+mn-ea"/>
                <a:cs typeface="+mn-cs"/>
              </a:rPr>
              <a:t>Advocates of natural capital are sometimes accused of ‘putting a price on nature’ or ‘pricing the priceless’, but in fact  our core assertion is that prices have failed to reflect the </a:t>
            </a:r>
            <a:r>
              <a:rPr lang="en-US" sz="1200" b="1" i="0" kern="1200">
                <a:solidFill>
                  <a:schemeClr val="tx1"/>
                </a:solidFill>
                <a:effectLst/>
                <a:latin typeface="+mn-lt"/>
                <a:ea typeface="+mn-ea"/>
                <a:cs typeface="+mn-cs"/>
              </a:rPr>
              <a:t>true value</a:t>
            </a:r>
            <a:r>
              <a:rPr lang="en-US" sz="1200" b="0" i="0" kern="1200">
                <a:solidFill>
                  <a:schemeClr val="tx1"/>
                </a:solidFill>
                <a:effectLst/>
                <a:latin typeface="+mn-lt"/>
                <a:ea typeface="+mn-ea"/>
                <a:cs typeface="+mn-cs"/>
              </a:rPr>
              <a:t> of the natural world, and that the economic systems that we are using are broken.</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We use the common definitions of price and value: Where price is ‘the quantity of one thing that is exchanged or demanded in barter or sale for another/the amount of money given or set as consideration for the sale of a specified thing’ and value as ‘The regard that something is held to deserve; the importance, worth, or usefulness of something i.e. “your support is of great value”. If something is not for sale, we do not describe it as having a ‘price’, but we may nevertheless </a:t>
            </a:r>
            <a:r>
              <a:rPr lang="en-US" sz="1200" b="0" i="0" kern="1200" err="1">
                <a:solidFill>
                  <a:schemeClr val="tx1"/>
                </a:solidFill>
                <a:effectLst/>
                <a:latin typeface="+mn-lt"/>
                <a:ea typeface="+mn-ea"/>
                <a:cs typeface="+mn-cs"/>
              </a:rPr>
              <a:t>recognise</a:t>
            </a:r>
            <a:r>
              <a:rPr lang="en-US" sz="1200" b="0" i="0" kern="1200">
                <a:solidFill>
                  <a:schemeClr val="tx1"/>
                </a:solidFill>
                <a:effectLst/>
                <a:latin typeface="+mn-lt"/>
                <a:ea typeface="+mn-ea"/>
                <a:cs typeface="+mn-cs"/>
              </a:rPr>
              <a:t> the value that it holds, and make decisions on this basis.</a:t>
            </a:r>
          </a:p>
        </p:txBody>
      </p:sp>
      <p:sp>
        <p:nvSpPr>
          <p:cNvPr id="4" name="Slide Number Placeholder 3"/>
          <p:cNvSpPr>
            <a:spLocks noGrp="1"/>
          </p:cNvSpPr>
          <p:nvPr>
            <p:ph type="sldNum" sz="quarter" idx="5"/>
          </p:nvPr>
        </p:nvSpPr>
        <p:spPr/>
        <p:txBody>
          <a:bodyPr/>
          <a:lstStyle/>
          <a:p>
            <a:fld id="{7DBAF288-DB09-4B38-A774-AED1A4768F10}" type="slidenum">
              <a:rPr lang="en-GB" smtClean="0"/>
              <a:t>63</a:t>
            </a:fld>
            <a:endParaRPr lang="en-GB"/>
          </a:p>
        </p:txBody>
      </p:sp>
    </p:spTree>
    <p:extLst>
      <p:ext uri="{BB962C8B-B14F-4D97-AF65-F5344CB8AC3E}">
        <p14:creationId xmlns:p14="http://schemas.microsoft.com/office/powerpoint/2010/main" val="20448243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natural capital assessment provides information. Whilst this can be valuable in its own right, this means there are also numerous ways to use this information for further purposes. </a:t>
            </a:r>
          </a:p>
          <a:p>
            <a:r>
              <a:rPr lang="en-US"/>
              <a:t>The NCP focuses on using natural capital for decision-making, measurement and valuation, but it can also be used for disclosure and communication, or to help formulate strategy. </a:t>
            </a:r>
          </a:p>
          <a:p>
            <a:r>
              <a:rPr lang="en-US"/>
              <a:t>The best way for your company to use natural capital information is highly individual – think back to the challenges and risks you identified earlier in the training and consider how exactly how more information could help you meet these challenges. </a:t>
            </a:r>
          </a:p>
        </p:txBody>
      </p:sp>
      <p:sp>
        <p:nvSpPr>
          <p:cNvPr id="4" name="Slide Number Placeholder 3"/>
          <p:cNvSpPr>
            <a:spLocks noGrp="1"/>
          </p:cNvSpPr>
          <p:nvPr>
            <p:ph type="sldNum" sz="quarter" idx="5"/>
          </p:nvPr>
        </p:nvSpPr>
        <p:spPr/>
        <p:txBody>
          <a:bodyPr/>
          <a:lstStyle/>
          <a:p>
            <a:fld id="{7DBAF288-DB09-4B38-A774-AED1A4768F10}" type="slidenum">
              <a:rPr lang="en-GB" smtClean="0"/>
              <a:t>64</a:t>
            </a:fld>
            <a:endParaRPr lang="en-GB"/>
          </a:p>
        </p:txBody>
      </p:sp>
    </p:spTree>
    <p:extLst>
      <p:ext uri="{BB962C8B-B14F-4D97-AF65-F5344CB8AC3E}">
        <p14:creationId xmlns:p14="http://schemas.microsoft.com/office/powerpoint/2010/main" val="8531932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Steph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i="1"/>
              <a:t>Data from the Natural Capital Coalition Case Study Database</a:t>
            </a:r>
          </a:p>
          <a:p>
            <a:endParaRPr lang="en-GB"/>
          </a:p>
          <a:p>
            <a:r>
              <a:rPr lang="en-GB" b="1"/>
              <a:t>Presenter to give an overview of the pie chart presented on the slide. Presenter to explain that the main purpose for carrying out assessments are to estimate total value/or net impact of/on natural, or social and human, capital. The next greatest application is to assess risks and opportunities for the companies carrying out the assessment, and the third biggest reason is to assess company impacts on stakeholders.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9478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Steph</a:t>
            </a:r>
          </a:p>
          <a:p>
            <a:endParaRPr lang="en-GB"/>
          </a:p>
          <a:p>
            <a:r>
              <a:rPr lang="en-GB" i="1"/>
              <a:t>Data from the Natural Capital Coalition Case Study Database</a:t>
            </a:r>
          </a:p>
          <a:p>
            <a:endParaRPr lang="en-GB"/>
          </a:p>
          <a:p>
            <a:r>
              <a:rPr lang="en-GB" b="1"/>
              <a:t>Presenter to give an overview of the pie charts presented on the slide. Presenter to explain that the majority of assessments carried out include only natural capital, and that very few assessments measure social and human capital without also measuring natural capital. Presenter to explain that the majority of companies carrying out assessments are businesses, with governments carrying out ¼ of all assessments and finance carrying out the fewest.</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8934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https://naturalcapitalcoalition.org/forest-products-sector-guide-case-study-for-international-paper/</a:t>
            </a:r>
            <a:endParaRPr lang="en-US"/>
          </a:p>
          <a:p>
            <a:r>
              <a:rPr lang="en-US" sz="1200" kern="1200">
                <a:solidFill>
                  <a:schemeClr val="tx1"/>
                </a:solidFill>
                <a:effectLst/>
                <a:latin typeface="+mn-lt"/>
                <a:ea typeface="+mn-ea"/>
                <a:cs typeface="+mn-cs"/>
              </a:rPr>
              <a:t>Highlight that this is a business example which focuses on the application of “assessing risks and opportunities”.  </a:t>
            </a:r>
            <a:endParaRPr lang="en-CH"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International Paper (IP) is one of the world’s leading producers of fiber-based packaging, pulp and paper. </a:t>
            </a:r>
            <a:endParaRPr lang="en-CH" sz="1200" kern="1200">
              <a:solidFill>
                <a:schemeClr val="tx1"/>
              </a:solidFill>
              <a:effectLst/>
              <a:latin typeface="+mn-lt"/>
              <a:ea typeface="+mn-ea"/>
              <a:cs typeface="+mn-cs"/>
            </a:endParaRPr>
          </a:p>
          <a:p>
            <a:br>
              <a:rPr lang="en-CH" sz="1200" kern="1200">
                <a:solidFill>
                  <a:schemeClr val="tx1"/>
                </a:solidFill>
                <a:effectLst/>
                <a:latin typeface="+mn-lt"/>
                <a:ea typeface="+mn-ea"/>
                <a:cs typeface="+mn-cs"/>
              </a:rPr>
            </a:br>
            <a:r>
              <a:rPr lang="en-US" sz="1200" kern="1200">
                <a:solidFill>
                  <a:schemeClr val="tx1"/>
                </a:solidFill>
                <a:effectLst/>
                <a:latin typeface="+mn-lt"/>
                <a:ea typeface="+mn-ea"/>
                <a:cs typeface="+mn-cs"/>
              </a:rPr>
              <a:t>They conducted an assessment of its water use, looking at the costs and value of water to both the company and to the community and other uses of the water, therefore looking at both the impacts and dependencies and also considering not just the impact on the company but on society too. Finally, they assessed the company’s value-add per unit of water used. This information was then used to shape IP’s approach to water risk management and their stewardship efforts. Going forward, IP will design a plan for integrating water value into their operational models to internalize externalities. </a:t>
            </a:r>
            <a:endParaRPr lang="en-CH"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67</a:t>
            </a:fld>
            <a:endParaRPr lang="en-GB"/>
          </a:p>
        </p:txBody>
      </p:sp>
    </p:spTree>
    <p:extLst>
      <p:ext uri="{BB962C8B-B14F-4D97-AF65-F5344CB8AC3E}">
        <p14:creationId xmlns:p14="http://schemas.microsoft.com/office/powerpoint/2010/main" val="17583788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https://naturalcapitalcoalition.org/forest-products-sector-guide-case-study-for-interholco/</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sz="1200" kern="1200" err="1">
                <a:solidFill>
                  <a:schemeClr val="tx1"/>
                </a:solidFill>
                <a:effectLst/>
                <a:latin typeface="+mn-lt"/>
                <a:ea typeface="+mn-ea"/>
                <a:cs typeface="+mn-cs"/>
              </a:rPr>
              <a:t>Interholco</a:t>
            </a:r>
            <a:r>
              <a:rPr lang="en-US" sz="1200" kern="1200">
                <a:solidFill>
                  <a:schemeClr val="tx1"/>
                </a:solidFill>
                <a:effectLst/>
                <a:latin typeface="+mn-lt"/>
                <a:ea typeface="+mn-ea"/>
                <a:cs typeface="+mn-cs"/>
              </a:rPr>
              <a:t> (IHC) specializes in forest management and wood production and is one of the largest producers of African tropical hardwood   </a:t>
            </a:r>
            <a:endParaRPr lang="en-CH"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IHC undertook a study comparing the effects on the forest of undertaking sustainable forest management in the Congo basin vs pristine conservation and palm oil production. </a:t>
            </a:r>
            <a:endParaRPr lang="en-CH"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They found that SFM provided more economic value and comparable natural value as conservation. Palm oil theoretically provides 700x economic value than conservation and 40x more than SFM, but this is outweighed by significant co2 emissions associated with deforestation for palm oil and irreversible loss of ecosystem (showing benefit of taking NC approach). </a:t>
            </a:r>
            <a:endParaRPr lang="en-CH" sz="1200" kern="1200">
              <a:solidFill>
                <a:schemeClr val="tx1"/>
              </a:solidFill>
              <a:effectLst/>
              <a:latin typeface="+mn-lt"/>
              <a:ea typeface="+mn-ea"/>
              <a:cs typeface="+mn-cs"/>
            </a:endParaRPr>
          </a:p>
          <a:p>
            <a:br>
              <a:rPr lang="en-CH" sz="1200" kern="1200">
                <a:solidFill>
                  <a:schemeClr val="tx1"/>
                </a:solidFill>
                <a:effectLst/>
                <a:latin typeface="+mn-lt"/>
                <a:ea typeface="+mn-ea"/>
                <a:cs typeface="+mn-cs"/>
              </a:rPr>
            </a:br>
            <a:r>
              <a:rPr lang="en-US" sz="1200" kern="1200">
                <a:solidFill>
                  <a:schemeClr val="tx1"/>
                </a:solidFill>
                <a:effectLst/>
                <a:latin typeface="+mn-lt"/>
                <a:ea typeface="+mn-ea"/>
                <a:cs typeface="+mn-cs"/>
              </a:rPr>
              <a:t>Going forward: the assessment will be used to provide insight on impacts and dependencies, and guide future monitoring indicators to be integrated into business decision making. IHC may in future undertake specific NC assessment for new business development scenarios. </a:t>
            </a:r>
            <a:endParaRPr lang="en-CH"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68</a:t>
            </a:fld>
            <a:endParaRPr lang="en-GB"/>
          </a:p>
        </p:txBody>
      </p:sp>
    </p:spTree>
    <p:extLst>
      <p:ext uri="{BB962C8B-B14F-4D97-AF65-F5344CB8AC3E}">
        <p14:creationId xmlns:p14="http://schemas.microsoft.com/office/powerpoint/2010/main" val="20290604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baseline="0"/>
              <a:t>We can see from this slide, the wealth of intellectual content, tools and approaches that already exist in the natural capital field. </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baseline="0"/>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kern="1200" baseline="0">
                <a:solidFill>
                  <a:schemeClr val="tx1"/>
                </a:solidFill>
                <a:latin typeface="+mn-lt"/>
                <a:ea typeface="+mn-ea"/>
                <a:cs typeface="+mn-cs"/>
              </a:rPr>
              <a:t>This certainly highlights the need for standardization, and a process into which all of these existing resources can input. As we have seen, the Natural Capital Protocol does NOT aim to recreate or invent any new methodologies – instead leverages what we already have. </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kern="1200" baseline="0">
                <a:solidFill>
                  <a:schemeClr val="tx1"/>
                </a:solidFill>
                <a:latin typeface="+mn-lt"/>
                <a:ea typeface="+mn-ea"/>
                <a:cs typeface="+mn-cs"/>
              </a:rPr>
              <a:t>This also shows that while there are many tools, methodologies and resources out there, this can add to the confusion hence the importance to have a good understanding of what it is you are trying to achieve, what kind of information you are trying to collect or decision you are trying to inform in order to chose the most appropriate tool / resource.</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sz="1200"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71</a:t>
            </a:fld>
            <a:endParaRPr lang="en-GB"/>
          </a:p>
        </p:txBody>
      </p:sp>
    </p:spTree>
    <p:extLst>
      <p:ext uri="{BB962C8B-B14F-4D97-AF65-F5344CB8AC3E}">
        <p14:creationId xmlns:p14="http://schemas.microsoft.com/office/powerpoint/2010/main" val="407152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4191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highlight>
                  <a:srgbClr val="FFFF00"/>
                </a:highlight>
              </a:rPr>
              <a:t>CvC</a:t>
            </a:r>
            <a:endParaRPr lang="en-GB">
              <a:highlight>
                <a:srgbClr val="FFFF00"/>
              </a:highlight>
            </a:endParaRPr>
          </a:p>
          <a:p>
            <a:r>
              <a:rPr lang="en-GB"/>
              <a:t>Now, we have an exercise for your participants familiarize themselves with these tools by doing an exercise that will have them explore some of them.</a:t>
            </a:r>
          </a:p>
          <a:p>
            <a:endParaRPr lang="en-GB"/>
          </a:p>
          <a:p>
            <a:r>
              <a:rPr lang="en-GB"/>
              <a:t>For this exercise, participants will need their laptops. They will be connection onto SHIFT, which is an extensive repository of tools and resources on how to undertake a natural capital assessment and valuation. Because it’s so huge, we’ve picked the natural capital toolkit to help narrow your search a bit. The natural capital toolkit was developed by the natural capital coalition and WBCSD.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65000"/>
                    <a:lumOff val="35000"/>
                  </a:schemeClr>
                </a:solidFill>
              </a:rPr>
              <a:t>This is a nice exercise to have them realize that there are many tools available and that the one they will choose will depend on many aspects.</a:t>
            </a:r>
            <a:endParaRPr lang="en-GB"/>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72</a:t>
            </a:fld>
            <a:endParaRPr lang="en-GB"/>
          </a:p>
        </p:txBody>
      </p:sp>
    </p:spTree>
    <p:extLst>
      <p:ext uri="{BB962C8B-B14F-4D97-AF65-F5344CB8AC3E}">
        <p14:creationId xmlns:p14="http://schemas.microsoft.com/office/powerpoint/2010/main" val="24637502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Conclusion of this exercise is that:</a:t>
            </a:r>
          </a:p>
          <a:p>
            <a:pPr marL="171450" indent="-171450">
              <a:buFontTx/>
              <a:buChar char="-"/>
            </a:pPr>
            <a:r>
              <a:rPr lang="en-US"/>
              <a:t>There are no perfect answers!</a:t>
            </a:r>
          </a:p>
          <a:p>
            <a:pPr marL="171450" indent="-171450">
              <a:buFontTx/>
              <a:buChar char="-"/>
            </a:pPr>
            <a:r>
              <a:rPr lang="en-US"/>
              <a:t>The choice of tool will depend on various factors:</a:t>
            </a:r>
          </a:p>
          <a:p>
            <a:pPr marL="628650" lvl="1" indent="-171450">
              <a:buFontTx/>
              <a:buChar char="-"/>
            </a:pPr>
            <a:r>
              <a:rPr lang="en-US" sz="2400"/>
              <a:t>What is the objective / what are you trying to achieve? / What decision are you trying to inform? – Is it to inform business strategy? Business management? Or operating decision?</a:t>
            </a:r>
          </a:p>
          <a:p>
            <a:pPr marL="628650" lvl="1" indent="-171450">
              <a:buFontTx/>
              <a:buChar char="-"/>
            </a:pPr>
            <a:r>
              <a:rPr lang="en-US" sz="2400"/>
              <a:t>What is the scope? Are you looking at product, corporate level?</a:t>
            </a:r>
          </a:p>
          <a:p>
            <a:pPr marL="628650" lvl="1" indent="-171450">
              <a:buFontTx/>
              <a:buChar char="-"/>
            </a:pPr>
            <a:r>
              <a:rPr lang="en-US" sz="2400"/>
              <a:t>What perspective are you looking at? Business? Societal? Both?</a:t>
            </a:r>
          </a:p>
          <a:p>
            <a:pPr marL="628650" lvl="1" indent="-171450">
              <a:buFontTx/>
              <a:buChar char="-"/>
            </a:pPr>
            <a:r>
              <a:rPr lang="en-US" sz="2400"/>
              <a:t>How much resources do you have available to conduct the assessment?</a:t>
            </a:r>
          </a:p>
          <a:p>
            <a:pPr marL="628650" lvl="1" indent="-171450">
              <a:buFontTx/>
              <a:buChar char="-"/>
            </a:pPr>
            <a:r>
              <a:rPr lang="en-US" sz="2400"/>
              <a:t>How much information / data do you already have?</a:t>
            </a:r>
          </a:p>
          <a:p>
            <a:pPr marL="628650" lvl="1" indent="-171450">
              <a:buFontTx/>
              <a:buChar char="-"/>
            </a:pPr>
            <a:r>
              <a:rPr lang="en-US" sz="2400"/>
              <a:t>Will you need external help?</a:t>
            </a:r>
          </a:p>
          <a:p>
            <a:pPr marL="628650" lvl="1" indent="-171450">
              <a:buFontTx/>
              <a:buChar char="-"/>
            </a:pPr>
            <a:r>
              <a:rPr lang="en-US" sz="2400"/>
              <a:t>Etc.</a:t>
            </a:r>
            <a:endParaRPr lang="en-CH" sz="2400"/>
          </a:p>
          <a:p>
            <a:pPr marL="628650" lvl="1" indent="-171450">
              <a:buFontTx/>
              <a:buChar char="-"/>
            </a:pPr>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73</a:t>
            </a:fld>
            <a:endParaRPr lang="en-GB"/>
          </a:p>
        </p:txBody>
      </p:sp>
    </p:spTree>
    <p:extLst>
      <p:ext uri="{BB962C8B-B14F-4D97-AF65-F5344CB8AC3E}">
        <p14:creationId xmlns:p14="http://schemas.microsoft.com/office/powerpoint/2010/main" val="247710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example of how the platform works, providing a fictive scenario.</a:t>
            </a:r>
          </a:p>
          <a:p>
            <a:r>
              <a:rPr lang="en-US" sz="1200" kern="1200">
                <a:solidFill>
                  <a:schemeClr val="tx1"/>
                </a:solidFill>
                <a:effectLst/>
                <a:latin typeface="+mn-lt"/>
                <a:ea typeface="+mn-ea"/>
                <a:cs typeface="+mn-cs"/>
              </a:rPr>
              <a:t>Conclusion is that:</a:t>
            </a:r>
            <a:endParaRPr lang="en-CH"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There are no perfect answers!</a:t>
            </a:r>
            <a:endParaRPr lang="en-CH"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 choice of tool will depend on various factors:</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What is the objective / what are you trying to achieve? / What decision are you trying to inform? – Is it to inform business strategy? Business management? Or operating decision?</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What is the scope? Are you looking at product, corporate level?</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What perspective are you looking at? Business? Societal? Both?</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How much resources do you have available to conduct the assessment?</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How much information / data do you already have?</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Will you need external help?</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Etc.</a:t>
            </a:r>
            <a:endParaRPr lang="en-CH"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BA301F5-20D8-456B-8F82-D08BC0ADD896}" type="slidenum">
              <a:rPr lang="en-CH" smtClean="0"/>
              <a:t>74</a:t>
            </a:fld>
            <a:endParaRPr lang="en-CH"/>
          </a:p>
        </p:txBody>
      </p:sp>
    </p:spTree>
    <p:extLst>
      <p:ext uri="{BB962C8B-B14F-4D97-AF65-F5344CB8AC3E}">
        <p14:creationId xmlns:p14="http://schemas.microsoft.com/office/powerpoint/2010/main" val="3692903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8BA301F5-20D8-456B-8F82-D08BC0ADD896}" type="slidenum">
              <a:rPr lang="en-CH" smtClean="0"/>
              <a:t>75</a:t>
            </a:fld>
            <a:endParaRPr lang="en-CH"/>
          </a:p>
        </p:txBody>
      </p:sp>
    </p:spTree>
    <p:extLst>
      <p:ext uri="{BB962C8B-B14F-4D97-AF65-F5344CB8AC3E}">
        <p14:creationId xmlns:p14="http://schemas.microsoft.com/office/powerpoint/2010/main" val="28054383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We have some examples of tools that can help determine, impact and dependencies that you can suggest to your </a:t>
            </a:r>
            <a:r>
              <a:rPr lang="en-US" b="0" err="1"/>
              <a:t>trainiees</a:t>
            </a:r>
            <a:r>
              <a:rPr lang="en-US" b="0"/>
              <a:t>. You can also update this for tools for your industry or company.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2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282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CvC</a:t>
            </a:r>
            <a:endParaRPr lang="en-US"/>
          </a:p>
          <a:p>
            <a:endParaRPr lang="en-US"/>
          </a:p>
          <a:p>
            <a:r>
              <a:rPr lang="en-US"/>
              <a:t>Its great to have speakers/case studies from other companies or external advisor that can share their experience of integrating natural capital.</a:t>
            </a:r>
          </a:p>
          <a:p>
            <a:endParaRPr lang="en-US"/>
          </a:p>
          <a:p>
            <a:endParaRPr lang="en-US"/>
          </a:p>
          <a:p>
            <a:r>
              <a:rPr lang="en-US"/>
              <a:t>3 speakers from 3 different companies will be invited to the training to share their experience in integrating natural capital into their business decision-making processes.</a:t>
            </a:r>
          </a:p>
          <a:p>
            <a:endParaRPr lang="en-US"/>
          </a:p>
          <a:p>
            <a:r>
              <a:rPr lang="en-US"/>
              <a:t>Speakers will be encouraged to share:</a:t>
            </a:r>
          </a:p>
          <a:p>
            <a:pPr marL="171450" indent="-171450">
              <a:buFontTx/>
              <a:buChar char="-"/>
            </a:pPr>
            <a:r>
              <a:rPr lang="en-US"/>
              <a:t>Their experience</a:t>
            </a:r>
          </a:p>
          <a:p>
            <a:pPr marL="171450" indent="-171450">
              <a:buFontTx/>
              <a:buChar char="-"/>
            </a:pPr>
            <a:r>
              <a:rPr lang="en-US"/>
              <a:t>The solutions put in place</a:t>
            </a:r>
          </a:p>
          <a:p>
            <a:pPr marL="171450" indent="-171450">
              <a:buFontTx/>
              <a:buChar char="-"/>
            </a:pPr>
            <a:r>
              <a:rPr lang="en-US"/>
              <a:t>Challenges/barriers faced, how these were overcome and what would they do differently looking back</a:t>
            </a:r>
          </a:p>
          <a:p>
            <a:pPr marL="171450" indent="-171450">
              <a:buFontTx/>
              <a:buChar char="-"/>
            </a:pPr>
            <a:r>
              <a:rPr lang="en-US"/>
              <a:t>Collaboration with stakeholders involved in the process – who was key in supporting the solution, making it happen and perhaps also discussion around communications, how do you have to communicate differently e.g. if trying to convince risk management vs </a:t>
            </a:r>
          </a:p>
          <a:p>
            <a:pPr marL="0" indent="0">
              <a:buFontTx/>
              <a:buNone/>
            </a:pPr>
            <a:endParaRPr lang="en-US"/>
          </a:p>
          <a:p>
            <a:pPr marL="0" indent="0">
              <a:buFontTx/>
              <a:buNone/>
            </a:pPr>
            <a:r>
              <a:rPr lang="en-US"/>
              <a:t>During presentation of case studies, participants will be encouraged to take note of:</a:t>
            </a:r>
          </a:p>
          <a:p>
            <a:pPr marL="171450" indent="-171450">
              <a:buFontTx/>
              <a:buChar char="-"/>
            </a:pPr>
            <a:r>
              <a:rPr lang="en-US"/>
              <a:t>Challenges &amp; barriers</a:t>
            </a:r>
          </a:p>
          <a:p>
            <a:pPr marL="171450" indent="-171450">
              <a:buFontTx/>
              <a:buChar char="-"/>
            </a:pPr>
            <a:r>
              <a:rPr lang="en-US"/>
              <a:t>Solutions, activities</a:t>
            </a:r>
          </a:p>
          <a:p>
            <a:pPr marL="171450" indent="-171450">
              <a:buFontTx/>
              <a:buChar char="-"/>
            </a:pPr>
            <a:r>
              <a:rPr lang="en-US"/>
              <a:t>Key stakeholders / enablers in the process </a:t>
            </a:r>
          </a:p>
          <a:p>
            <a:pPr marL="0" indent="0">
              <a:buFontTx/>
              <a:buNone/>
            </a:pPr>
            <a:endParaRPr lang="en-US"/>
          </a:p>
          <a:p>
            <a:r>
              <a:rPr lang="en-US"/>
              <a:t>Encourage case studies speakers to also discuss how they would have done things differently.</a:t>
            </a:r>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77</a:t>
            </a:fld>
            <a:endParaRPr lang="en-GB"/>
          </a:p>
        </p:txBody>
      </p:sp>
    </p:spTree>
    <p:extLst>
      <p:ext uri="{BB962C8B-B14F-4D97-AF65-F5344CB8AC3E}">
        <p14:creationId xmlns:p14="http://schemas.microsoft.com/office/powerpoint/2010/main" val="2924197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colleague in your company or a peer company, or videos are good alternative </a:t>
            </a:r>
          </a:p>
          <a:p>
            <a:r>
              <a:rPr lang="en-US"/>
              <a:t>3 speakers from 3 different companies will be invited to the training to share their experience in integrating natural capital into their business decision-making processes.</a:t>
            </a:r>
          </a:p>
          <a:p>
            <a:endParaRPr lang="en-US"/>
          </a:p>
          <a:p>
            <a:r>
              <a:rPr lang="en-US"/>
              <a:t>Speakers will be encouraged to share:</a:t>
            </a:r>
          </a:p>
          <a:p>
            <a:pPr marL="171450" indent="-171450">
              <a:buFontTx/>
              <a:buChar char="-"/>
            </a:pPr>
            <a:r>
              <a:rPr lang="en-US"/>
              <a:t>Their experience</a:t>
            </a:r>
          </a:p>
          <a:p>
            <a:pPr marL="171450" indent="-171450">
              <a:buFontTx/>
              <a:buChar char="-"/>
            </a:pPr>
            <a:r>
              <a:rPr lang="en-US"/>
              <a:t>The solutions put in place</a:t>
            </a:r>
          </a:p>
          <a:p>
            <a:pPr marL="171450" indent="-171450">
              <a:buFontTx/>
              <a:buChar char="-"/>
            </a:pPr>
            <a:r>
              <a:rPr lang="en-US"/>
              <a:t>Challenges/barriers faced, how these were overcome and what would they do differently looking back</a:t>
            </a:r>
          </a:p>
          <a:p>
            <a:pPr marL="171450" indent="-171450">
              <a:buFontTx/>
              <a:buChar char="-"/>
            </a:pPr>
            <a:r>
              <a:rPr lang="en-US"/>
              <a:t>Collaboration with stakeholders involved in the process – who was key in supporting the solution, making it happen and perhaps also discussion around communications, how do you have to communicate differently e.g. if trying to convince risk management vs </a:t>
            </a:r>
          </a:p>
          <a:p>
            <a:pPr marL="0" indent="0">
              <a:buFontTx/>
              <a:buNone/>
            </a:pPr>
            <a:endParaRPr lang="en-US"/>
          </a:p>
          <a:p>
            <a:r>
              <a:rPr lang="en-US"/>
              <a:t>Encourage case studies speakers to also discuss how they would have done things differently.</a:t>
            </a:r>
            <a:endParaRPr lang="en-CH"/>
          </a:p>
          <a:p>
            <a:r>
              <a:rPr lang="en-US" err="1"/>
              <a:t>ave</a:t>
            </a:r>
            <a:r>
              <a:rPr lang="en-US"/>
              <a:t> </a:t>
            </a: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78</a:t>
            </a:fld>
            <a:endParaRPr lang="en-GB"/>
          </a:p>
        </p:txBody>
      </p:sp>
    </p:spTree>
    <p:extLst>
      <p:ext uri="{BB962C8B-B14F-4D97-AF65-F5344CB8AC3E}">
        <p14:creationId xmlns:p14="http://schemas.microsoft.com/office/powerpoint/2010/main" val="7967312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858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err="1"/>
              <a:t>CvC</a:t>
            </a:r>
            <a:endParaRPr lang="en-US"/>
          </a:p>
          <a:p>
            <a:pPr marL="0" indent="0">
              <a:buFontTx/>
              <a:buNone/>
            </a:pPr>
            <a:endParaRPr lang="en-US"/>
          </a:p>
          <a:p>
            <a:pPr marL="0" indent="0">
              <a:buFontTx/>
              <a:buNone/>
            </a:pPr>
            <a:r>
              <a:rPr lang="en-US"/>
              <a:t>This is the first step of the natural capital assessment and the protocol that comes before module 2</a:t>
            </a:r>
          </a:p>
        </p:txBody>
      </p:sp>
      <p:sp>
        <p:nvSpPr>
          <p:cNvPr id="4" name="Slide Number Placeholder 3"/>
          <p:cNvSpPr>
            <a:spLocks noGrp="1"/>
          </p:cNvSpPr>
          <p:nvPr>
            <p:ph type="sldNum" sz="quarter" idx="5"/>
          </p:nvPr>
        </p:nvSpPr>
        <p:spPr/>
        <p:txBody>
          <a:bodyPr/>
          <a:lstStyle/>
          <a:p>
            <a:fld id="{7DBAF288-DB09-4B38-A774-AED1A4768F10}" type="slidenum">
              <a:rPr lang="en-GB" smtClean="0"/>
              <a:t>80</a:t>
            </a:fld>
            <a:endParaRPr lang="en-GB"/>
          </a:p>
        </p:txBody>
      </p:sp>
    </p:spTree>
    <p:extLst>
      <p:ext uri="{BB962C8B-B14F-4D97-AF65-F5344CB8AC3E}">
        <p14:creationId xmlns:p14="http://schemas.microsoft.com/office/powerpoint/2010/main" val="1854148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err="1"/>
              <a:t>CvC</a:t>
            </a:r>
            <a:endParaRPr lang="en-GB" b="0"/>
          </a:p>
          <a:p>
            <a:endParaRPr lang="en-GB" b="1"/>
          </a:p>
          <a:p>
            <a:r>
              <a:rPr lang="en-GB" b="1"/>
              <a:t>Presenter to explain the steps to undertaking a 1st natural capital assessment using the diagram on the slide. Presenter to explain that defining the objective can be quite difficult.</a:t>
            </a:r>
          </a:p>
          <a:p>
            <a:r>
              <a:rPr lang="en-GB" b="1"/>
              <a:t> </a:t>
            </a:r>
            <a:r>
              <a:rPr lang="en-GB" b="0"/>
              <a:t>So here we are only looking at Defining your objective is really important for how you go about your whole assessment. The other 3 assessment steps are explained in module 2. </a:t>
            </a:r>
          </a:p>
          <a:p>
            <a:endParaRPr lang="en-GB" b="1"/>
          </a:p>
        </p:txBody>
      </p:sp>
      <p:sp>
        <p:nvSpPr>
          <p:cNvPr id="4" name="Slide Number Placeholder 3"/>
          <p:cNvSpPr>
            <a:spLocks noGrp="1"/>
          </p:cNvSpPr>
          <p:nvPr>
            <p:ph type="sldNum" sz="quarter" idx="5"/>
          </p:nvPr>
        </p:nvSpPr>
        <p:spPr/>
        <p:txBody>
          <a:bodyPr/>
          <a:lstStyle/>
          <a:p>
            <a:fld id="{3D8C6B78-E725-420E-9A4E-2F78CBAA16FC}" type="slidenum">
              <a:rPr lang="en-US" smtClean="0"/>
              <a:t>81</a:t>
            </a:fld>
            <a:endParaRPr lang="en-US"/>
          </a:p>
        </p:txBody>
      </p:sp>
    </p:spTree>
    <p:extLst>
      <p:ext uri="{BB962C8B-B14F-4D97-AF65-F5344CB8AC3E}">
        <p14:creationId xmlns:p14="http://schemas.microsoft.com/office/powerpoint/2010/main" val="2773599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lnSpc>
                <a:spcPct val="110000"/>
              </a:lnSpc>
              <a:spcAft>
                <a:spcPts val="600"/>
              </a:spcAft>
            </a:pPr>
            <a:r>
              <a:rPr lang="en-US" sz="1200" b="0" i="0" u="none" strike="noStrike" kern="1200" baseline="0">
                <a:solidFill>
                  <a:schemeClr val="tx1"/>
                </a:solidFill>
                <a:latin typeface="+mn-lt"/>
                <a:ea typeface="+mn-ea"/>
                <a:cs typeface="+mn-cs"/>
              </a:rPr>
              <a:t>The </a:t>
            </a:r>
            <a:r>
              <a:rPr lang="en-US" sz="1200" b="1" i="0" u="none" strike="noStrike" kern="1200" baseline="0">
                <a:solidFill>
                  <a:schemeClr val="tx1"/>
                </a:solidFill>
                <a:latin typeface="+mn-lt"/>
                <a:ea typeface="+mn-ea"/>
                <a:cs typeface="+mn-cs"/>
              </a:rPr>
              <a:t>Natural Capital Coalition </a:t>
            </a:r>
            <a:r>
              <a:rPr lang="en-US" sz="1200" b="0" i="0" u="none" strike="noStrike" kern="1200" baseline="0">
                <a:solidFill>
                  <a:schemeClr val="tx1"/>
                </a:solidFill>
                <a:latin typeface="+mn-lt"/>
                <a:ea typeface="+mn-ea"/>
                <a:cs typeface="+mn-cs"/>
              </a:rPr>
              <a:t>is a collaborative space to harmonize approaches to natural capital </a:t>
            </a:r>
          </a:p>
          <a:p>
            <a:pPr marL="0" algn="l" defTabSz="914400" rtl="0" eaLnBrk="1" latinLnBrk="0" hangingPunct="1">
              <a:lnSpc>
                <a:spcPct val="110000"/>
              </a:lnSpc>
              <a:spcAft>
                <a:spcPts val="600"/>
              </a:spcAft>
            </a:pPr>
            <a:r>
              <a:rPr lang="en-US" sz="1200" b="0" i="0" u="none" strike="noStrike" kern="1200" baseline="0">
                <a:solidFill>
                  <a:schemeClr val="tx1"/>
                </a:solidFill>
                <a:latin typeface="+mn-lt"/>
                <a:ea typeface="+mn-ea"/>
                <a:cs typeface="+mn-cs"/>
              </a:rPr>
              <a:t>The network represents over 300 organizations across all parts of society and around the world</a:t>
            </a:r>
          </a:p>
          <a:p>
            <a:pPr defTabSz="736264">
              <a:lnSpc>
                <a:spcPct val="114000"/>
              </a:lnSpc>
              <a:buClr>
                <a:srgbClr val="FF6F49"/>
              </a:buClr>
            </a:pPr>
            <a:r>
              <a:rPr lang="en-GB" sz="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Purpose: </a:t>
            </a:r>
            <a:r>
              <a:rPr lang="en-US" sz="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To mainstream the inclusion of natural capital in decision making, harmonizing approaches and getting them to scale, quickly</a:t>
            </a:r>
          </a:p>
          <a:p>
            <a:endParaRPr lang="en-GB" sz="1200" b="0" i="0" u="none" strike="noStrike" kern="1200" baseline="0">
              <a:solidFill>
                <a:schemeClr val="tx1"/>
              </a:solidFill>
              <a:latin typeface="+mn-lt"/>
              <a:ea typeface="+mn-ea"/>
              <a:cs typeface="+mn-cs"/>
            </a:endParaRP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The </a:t>
            </a:r>
            <a:r>
              <a:rPr lang="en-GB" sz="1200" b="1" i="0" u="none" strike="noStrike" kern="1200" baseline="0">
                <a:solidFill>
                  <a:schemeClr val="tx1"/>
                </a:solidFill>
                <a:latin typeface="+mn-lt"/>
                <a:ea typeface="+mn-ea"/>
                <a:cs typeface="+mn-cs"/>
              </a:rPr>
              <a:t>Protocol</a:t>
            </a:r>
            <a:r>
              <a:rPr lang="en-GB" sz="1200" b="0" i="0" u="none" strike="noStrike" kern="1200" baseline="0">
                <a:solidFill>
                  <a:schemeClr val="tx1"/>
                </a:solidFill>
                <a:latin typeface="+mn-lt"/>
                <a:ea typeface="+mn-ea"/>
                <a:cs typeface="+mn-cs"/>
              </a:rPr>
              <a:t> aims to support better decisions by taking into account how business interacts with natural capital in decision making. Until now, natural capital has for the most part and still is, being excluded from decisions. </a:t>
            </a:r>
          </a:p>
          <a:p>
            <a:r>
              <a:rPr lang="en-GB" sz="1200" b="0" i="0" u="none" strike="noStrike" kern="1200" baseline="0">
                <a:solidFill>
                  <a:schemeClr val="tx1"/>
                </a:solidFill>
                <a:latin typeface="+mn-lt"/>
                <a:ea typeface="+mn-ea"/>
                <a:cs typeface="+mn-cs"/>
              </a:rPr>
              <a:t>So it is to be understood as a Framework that was really designed to help generate trusted, credible and actionable information that business managers need to inform decisions by identifying, measuring and valuing impacts and dependencies on natural capital. </a:t>
            </a:r>
          </a:p>
          <a:p>
            <a:endParaRPr lang="en-GB" sz="1200" b="0" i="0" u="none" strike="noStrike" kern="1200" baseline="0">
              <a:solidFill>
                <a:schemeClr val="tx1"/>
              </a:solidFill>
              <a:latin typeface="+mn-lt"/>
              <a:ea typeface="+mn-ea"/>
              <a:cs typeface="+mn-cs"/>
            </a:endParaRPr>
          </a:p>
          <a:p>
            <a:r>
              <a:rPr lang="en-US" sz="1200">
                <a:solidFill>
                  <a:schemeClr val="tx1">
                    <a:lumMod val="65000"/>
                    <a:lumOff val="35000"/>
                  </a:schemeClr>
                </a:solidFill>
              </a:rPr>
              <a:t>The Protocol </a:t>
            </a:r>
            <a:r>
              <a:rPr lang="en-US" sz="1200" b="1">
                <a:solidFill>
                  <a:srgbClr val="23BAED"/>
                </a:solidFill>
              </a:rPr>
              <a:t>builds upon many approaches </a:t>
            </a:r>
            <a:r>
              <a:rPr lang="en-US" sz="1200">
                <a:solidFill>
                  <a:schemeClr val="tx1">
                    <a:lumMod val="65000"/>
                    <a:lumOff val="35000"/>
                  </a:schemeClr>
                </a:solidFill>
              </a:rPr>
              <a:t>already used within business. </a:t>
            </a:r>
          </a:p>
          <a:p>
            <a:r>
              <a:rPr lang="en-US" sz="1200">
                <a:solidFill>
                  <a:schemeClr val="tx1">
                    <a:lumMod val="65000"/>
                    <a:lumOff val="35000"/>
                  </a:schemeClr>
                </a:solidFill>
              </a:rPr>
              <a:t>It acts as an </a:t>
            </a:r>
            <a:r>
              <a:rPr lang="en-US" sz="1200" b="1">
                <a:solidFill>
                  <a:srgbClr val="23BAED"/>
                </a:solidFill>
              </a:rPr>
              <a:t>overarching globally accepted framework </a:t>
            </a:r>
            <a:r>
              <a:rPr lang="en-US" sz="1200">
                <a:solidFill>
                  <a:schemeClr val="tx1">
                    <a:lumMod val="65000"/>
                    <a:lumOff val="35000"/>
                  </a:schemeClr>
                </a:solidFill>
              </a:rPr>
              <a:t>to build and expand this information into robust natural capital assessments.</a:t>
            </a:r>
          </a:p>
          <a:p>
            <a:endParaRPr lang="en-US" sz="1200">
              <a:solidFill>
                <a:schemeClr val="tx1">
                  <a:lumMod val="65000"/>
                  <a:lumOff val="35000"/>
                </a:schemeClr>
              </a:solidFill>
            </a:endParaRPr>
          </a:p>
          <a:p>
            <a:r>
              <a:rPr lang="en-GB" sz="1200" b="0" i="0" u="none" strike="noStrike" kern="1200" baseline="0">
                <a:solidFill>
                  <a:schemeClr val="tx1"/>
                </a:solidFill>
                <a:latin typeface="+mn-lt"/>
                <a:ea typeface="+mn-ea"/>
                <a:cs typeface="+mn-cs"/>
              </a:rPr>
              <a:t>STRUCTURE of the Protocol:</a:t>
            </a:r>
          </a:p>
          <a:p>
            <a:r>
              <a:rPr lang="en-GB" sz="1200" b="0" i="0" u="none" strike="noStrike" kern="1200" baseline="0">
                <a:solidFill>
                  <a:schemeClr val="tx1"/>
                </a:solidFill>
                <a:latin typeface="+mn-lt"/>
                <a:ea typeface="+mn-ea"/>
                <a:cs typeface="+mn-cs"/>
              </a:rPr>
              <a:t>4 overarching stages of frame (why), scope (what), measure and value (how) and apply (so what) and 09 logical steps. It should be easy to follow and should be suitable for any business across any sector or geography. </a:t>
            </a:r>
          </a:p>
          <a:p>
            <a:r>
              <a:rPr lang="en-GB" sz="1200" b="0" i="0" u="none" strike="noStrike" kern="1200" baseline="0">
                <a:solidFill>
                  <a:schemeClr val="tx1"/>
                </a:solidFill>
                <a:latin typeface="+mn-lt"/>
                <a:ea typeface="+mn-ea"/>
                <a:cs typeface="+mn-cs"/>
              </a:rPr>
              <a:t>The stages and steps are iterative so expect that you may need to revisit a previous step. </a:t>
            </a:r>
          </a:p>
          <a:p>
            <a:endParaRPr lang="en-GB" sz="1200"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65000"/>
                    <a:lumOff val="35000"/>
                  </a:schemeClr>
                </a:solidFill>
              </a:rPr>
              <a:t>Important to note that the NCP as an overarching framework, won’t give you actual results and need to therefore use the Nat Cap toolkit to get tools.</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Highlight that while we will briefly cover tools and approaches for stages of ‘Measure &amp; Value’ – the aim of the training will mainly focus on first two stages of the Protocol and that going into measurement and valuation technical details, requires a separate training.</a:t>
            </a:r>
          </a:p>
          <a:p>
            <a:endParaRPr lang="en-GB" sz="1200" b="0" i="0" u="none" strike="noStrike" kern="1200" baseline="0">
              <a:solidFill>
                <a:schemeClr val="tx1"/>
              </a:solidFill>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7</a:t>
            </a:fld>
            <a:endParaRPr lang="en-GB"/>
          </a:p>
        </p:txBody>
      </p:sp>
    </p:spTree>
    <p:extLst>
      <p:ext uri="{BB962C8B-B14F-4D97-AF65-F5344CB8AC3E}">
        <p14:creationId xmlns:p14="http://schemas.microsoft.com/office/powerpoint/2010/main" val="39860660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identify and engage with your stakeholders and why you are doing this assessment.</a:t>
            </a:r>
          </a:p>
          <a:p>
            <a:endParaRPr lang="en-US" dirty="0"/>
          </a:p>
          <a:p>
            <a:r>
              <a:rPr lang="en-US" dirty="0"/>
              <a:t>There is a really useful hypothetical example in the NCP and the workbook, that goes through this process of setting an objective. Identifying your audience </a:t>
            </a:r>
            <a:r>
              <a:rPr lang="en-US" dirty="0" err="1"/>
              <a:t>ect</a:t>
            </a:r>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82</a:t>
            </a:fld>
            <a:endParaRPr lang="en-GB"/>
          </a:p>
        </p:txBody>
      </p:sp>
    </p:spTree>
    <p:extLst>
      <p:ext uri="{BB962C8B-B14F-4D97-AF65-F5344CB8AC3E}">
        <p14:creationId xmlns:p14="http://schemas.microsoft.com/office/powerpoint/2010/main" val="28041063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How much will it cost? </a:t>
            </a:r>
            <a:r>
              <a:rPr lang="en-US"/>
              <a:t>It depends on what you're trying to do. It will depend on the scope of the assessment, what you're asking for and what data is already available.</a:t>
            </a:r>
          </a:p>
          <a:p>
            <a:r>
              <a:rPr lang="en-US" b="1"/>
              <a:t>Skills and data: what have you got and what do you need to get? </a:t>
            </a:r>
            <a:r>
              <a:rPr lang="en-US"/>
              <a:t>companies can start to conduct many other aspects of an assessment themselves by doing things like getting the project going, scoping the assessment and integrating natural capital considerations into internal processes.</a:t>
            </a:r>
          </a:p>
          <a:p>
            <a:r>
              <a:rPr lang="en-US" b="1"/>
              <a:t>How can we secure the resources? </a:t>
            </a:r>
            <a:r>
              <a:rPr lang="en-US"/>
              <a:t>In many cases, natural capital assessments can be a bottom-up effort. Trying to drive natural capital assessments from sustainability, environment or health and safety departments is sometimes difficult, but nevertheless, the Protocol provides guidance on integrating the assessment into the business itself. One way to facilitate engagement internally can be to show that </a:t>
            </a:r>
            <a:r>
              <a:rPr lang="en-US" i="1"/>
              <a:t>"many companies are already doing natural capital assessments; they're just using different terminology and steps. </a:t>
            </a:r>
            <a:endParaRPr lang="en-US"/>
          </a:p>
          <a:p>
            <a:endParaRPr lang="en-US"/>
          </a:p>
          <a:p>
            <a:pPr marL="171450" indent="-171450">
              <a:buFont typeface="Wingdings" panose="05000000000000000000" pitchFamily="2" charset="2"/>
              <a:buChar char="à"/>
            </a:pPr>
            <a:r>
              <a:rPr lang="en-US" b="1"/>
              <a:t>The bottom line is that although carrying out a natural capital assessment is technical, it's also achievable.</a:t>
            </a:r>
            <a:r>
              <a:rPr lang="en-US"/>
              <a:t> Not every assessment has to be a huge undertaking, so companies should start off with a scope that makes most sense to their situation. The Protocol will help you do this.</a:t>
            </a:r>
          </a:p>
          <a:p>
            <a:pPr marL="171450" indent="-171450">
              <a:buFont typeface="Wingdings" panose="05000000000000000000" pitchFamily="2" charset="2"/>
              <a:buChar char="à"/>
            </a:pPr>
            <a:endParaRPr lang="en-US"/>
          </a:p>
          <a:p>
            <a:pPr marL="171450" indent="-171450">
              <a:buFont typeface="Wingdings" panose="05000000000000000000" pitchFamily="2" charset="2"/>
              <a:buChar char="à"/>
            </a:pPr>
            <a:r>
              <a:rPr lang="en-US"/>
              <a:t>Also to keep in mind:</a:t>
            </a:r>
          </a:p>
          <a:p>
            <a:pPr marL="0" indent="0">
              <a:buFont typeface="Wingdings" panose="05000000000000000000" pitchFamily="2" charset="2"/>
              <a:buNone/>
            </a:pPr>
            <a:endParaRPr lang="en-US"/>
          </a:p>
          <a:p>
            <a:pPr marL="457200" indent="-457200">
              <a:buFont typeface="+mj-lt"/>
              <a:buAutoNum type="arabicPeriod"/>
            </a:pPr>
            <a:r>
              <a:rPr lang="en-US" b="1"/>
              <a:t>How will assessments</a:t>
            </a:r>
            <a:r>
              <a:rPr lang="en-GB" b="1">
                <a:solidFill>
                  <a:schemeClr val="tx1"/>
                </a:solidFill>
                <a:latin typeface="Arial" panose="020B0604020202020204" pitchFamily="34" charset="0"/>
                <a:cs typeface="Arial" panose="020B0604020202020204" pitchFamily="34" charset="0"/>
              </a:rPr>
              <a:t> </a:t>
            </a:r>
            <a:r>
              <a:rPr lang="en-GB" b="1"/>
              <a:t>help your company and who is asking for this information, e.g. customers, investors?</a:t>
            </a:r>
          </a:p>
          <a:p>
            <a:pPr marL="971550" lvl="1" indent="-514350">
              <a:buFont typeface="+mj-lt"/>
              <a:buAutoNum type="romanLcPeriod"/>
            </a:pPr>
            <a:r>
              <a:rPr lang="en-GB"/>
              <a:t>Decision-making</a:t>
            </a:r>
          </a:p>
          <a:p>
            <a:pPr marL="971550" lvl="1" indent="-514350">
              <a:buFont typeface="+mj-lt"/>
              <a:buAutoNum type="romanLcPeriod"/>
            </a:pPr>
            <a:r>
              <a:rPr lang="en-GB"/>
              <a:t>External reporting</a:t>
            </a:r>
          </a:p>
          <a:p>
            <a:pPr marL="971550" lvl="1" indent="-514350">
              <a:buFont typeface="+mj-lt"/>
              <a:buAutoNum type="romanLcPeriod"/>
            </a:pPr>
            <a:r>
              <a:rPr lang="en-GB"/>
              <a:t>Stakeholder engagement</a:t>
            </a:r>
          </a:p>
          <a:p>
            <a:pPr marL="971550" lvl="1" indent="-514350">
              <a:buFont typeface="+mj-lt"/>
              <a:buAutoNum type="romanLcPeriod"/>
            </a:pPr>
            <a:endParaRPr lang="en-GB"/>
          </a:p>
          <a:p>
            <a:pPr marL="457200" indent="-457200">
              <a:buFont typeface="+mj-lt"/>
              <a:buAutoNum type="arabicPeriod"/>
            </a:pPr>
            <a:r>
              <a:rPr lang="en-GB" b="1"/>
              <a:t>What kind of information would help?</a:t>
            </a:r>
          </a:p>
          <a:p>
            <a:pPr marL="971550" lvl="1" indent="-514350">
              <a:buFont typeface="+mj-lt"/>
              <a:buAutoNum type="romanLcPeriod"/>
            </a:pPr>
            <a:r>
              <a:rPr lang="en-GB" sz="2500"/>
              <a:t>How good does the information have to be, e.g. financial grade?</a:t>
            </a:r>
          </a:p>
          <a:p>
            <a:pPr marL="971550" lvl="1" indent="-514350">
              <a:buFont typeface="+mj-lt"/>
              <a:buAutoNum type="romanLcPeriod"/>
            </a:pPr>
            <a:r>
              <a:rPr lang="en-GB" sz="2500"/>
              <a:t>Comparable? </a:t>
            </a:r>
          </a:p>
          <a:p>
            <a:pPr marL="971550" lvl="1" indent="-514350">
              <a:buFont typeface="+mj-lt"/>
              <a:buAutoNum type="romanLcPeriod"/>
            </a:pPr>
            <a:r>
              <a:rPr lang="en-GB" sz="2500"/>
              <a:t>Monetary (and what does it mean?)</a:t>
            </a:r>
          </a:p>
          <a:p>
            <a:pPr marL="457200" lvl="1" indent="0">
              <a:buNone/>
            </a:pPr>
            <a:endParaRPr lang="en-GB"/>
          </a:p>
          <a:p>
            <a:pPr marL="457200" indent="-457200">
              <a:buFont typeface="+mj-lt"/>
              <a:buAutoNum type="arabicPeriod"/>
            </a:pPr>
            <a:r>
              <a:rPr lang="en-GB" b="1"/>
              <a:t>How much of a leader does your company want to be in this space?</a:t>
            </a:r>
          </a:p>
          <a:p>
            <a:pPr marL="971550" lvl="1" indent="-514350">
              <a:buFont typeface="+mj-lt"/>
              <a:buAutoNum type="romanLcPeriod"/>
            </a:pPr>
            <a:r>
              <a:rPr lang="en-GB" sz="2500"/>
              <a:t>Share to help converge on what is practical, e.g. case studies, learnings</a:t>
            </a:r>
          </a:p>
          <a:p>
            <a:pPr marL="971550" lvl="1" indent="-514350">
              <a:buFont typeface="+mj-lt"/>
              <a:buAutoNum type="romanLcPeriod"/>
            </a:pPr>
            <a:r>
              <a:rPr lang="en-GB" sz="2500"/>
              <a:t>Explicitly connect your approach with generally-accepted frameworks like Natural Capital and Social &amp; Human Capital Protocols.</a:t>
            </a:r>
          </a:p>
          <a:p>
            <a:pPr marL="971550" lvl="1" indent="-514350">
              <a:buFont typeface="+mj-lt"/>
              <a:buAutoNum type="romanLcPeriod"/>
            </a:pPr>
            <a:r>
              <a:rPr lang="en-GB" sz="2500"/>
              <a:t>Influence WBCSD’s RV Board, raise awareness around monetary valuation</a:t>
            </a:r>
          </a:p>
          <a:p>
            <a:pPr marL="971550" lvl="1" indent="-514350">
              <a:buFont typeface="+mj-lt"/>
              <a:buAutoNum type="romanLcPeriod"/>
            </a:pPr>
            <a:endParaRPr lang="en-GB" sz="2500"/>
          </a:p>
          <a:p>
            <a:r>
              <a:rPr lang="en-US" sz="1200" b="0" i="0" kern="1200">
                <a:solidFill>
                  <a:schemeClr val="tx1"/>
                </a:solidFill>
                <a:effectLst/>
                <a:latin typeface="+mn-lt"/>
                <a:ea typeface="+mn-ea"/>
                <a:cs typeface="+mn-cs"/>
              </a:rPr>
              <a:t>Most companies believe that the real value of using consultants is in the valuation itself, meaning the number-crunching analysis. This is because - unfortunately! - the Protocol isn't a calculator and it won't tell you which monetary values to use in any given situation. However, companies can start to conduct many other aspects of an assessment themselves by doing things like getting the project going, scoping the assessment and integrating natural capital considerations into internal processes.</a:t>
            </a:r>
          </a:p>
          <a:p>
            <a:r>
              <a:rPr lang="en-US" sz="1200" b="0" i="0" kern="1200">
                <a:solidFill>
                  <a:schemeClr val="tx1"/>
                </a:solidFill>
                <a:effectLst/>
                <a:latin typeface="+mn-lt"/>
                <a:ea typeface="+mn-ea"/>
                <a:cs typeface="+mn-cs"/>
              </a:rPr>
              <a:t>It's usually much more efficient to build on existing data that's readily available in-house, and the Protocol provides guidance on gathering and using that data too.</a:t>
            </a:r>
          </a:p>
          <a:p>
            <a:r>
              <a:rPr lang="en-US" sz="1200" b="0" i="0" kern="1200">
                <a:solidFill>
                  <a:schemeClr val="tx1"/>
                </a:solidFill>
                <a:effectLst/>
                <a:latin typeface="+mn-lt"/>
                <a:ea typeface="+mn-ea"/>
                <a:cs typeface="+mn-cs"/>
              </a:rPr>
              <a:t>For example, many companies have data on their own GHG emissions, water, waste, and some also have results of product Life Cycle Assessments - this existing information can provide a really good starting point for a natural capital assessment. How applicable it is will depend on the objectives and scope of the assessment though, so it's important to find the balance between getting perfect data (e.g. from monitoring in the field) and using proxies that are not as accurate but can be more practical and still lead to better decisions.</a:t>
            </a:r>
          </a:p>
          <a:p>
            <a:pPr marL="0" indent="0">
              <a:buFont typeface="Wingdings" panose="05000000000000000000" pitchFamily="2" charset="2"/>
              <a:buNone/>
            </a:pPr>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301F5-20D8-456B-8F82-D08BC0ADD896}"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14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52996">
              <a:defRPr/>
            </a:pPr>
            <a:r>
              <a:rPr lang="en-US" sz="2300"/>
              <a:t>We have the WVN training resources are available on the website which is a great places to get started.</a:t>
            </a:r>
          </a:p>
          <a:p>
            <a:pPr defTabSz="1752996">
              <a:defRPr/>
            </a:pPr>
            <a:endParaRPr lang="en-US" sz="2300"/>
          </a:p>
          <a:p>
            <a:pPr defTabSz="1752996">
              <a:defRPr/>
            </a:pPr>
            <a:r>
              <a:rPr lang="en-US" sz="2300"/>
              <a:t>The Natural Capital Coalition has recently launched a set of training videos that will guide you in an interactive way </a:t>
            </a:r>
            <a:r>
              <a:rPr lang="en-CH" sz="2300"/>
              <a:t>through a natural capital assessment to explore just how much can be achieved with limited resources.</a:t>
            </a:r>
            <a:r>
              <a:rPr lang="en-US" sz="2300"/>
              <a:t> </a:t>
            </a:r>
          </a:p>
          <a:p>
            <a:pPr defTabSz="1752996">
              <a:defRPr/>
            </a:pPr>
            <a:r>
              <a:rPr lang="en-US" sz="2300"/>
              <a:t>Each little video will guide you through step by step through a natural capital assessment.</a:t>
            </a:r>
            <a:endParaRPr lang="en-CH" sz="2300"/>
          </a:p>
          <a:p>
            <a:endParaRPr lang="en-GB"/>
          </a:p>
        </p:txBody>
      </p:sp>
      <p:sp>
        <p:nvSpPr>
          <p:cNvPr id="4" name="Slide Number Placeholder 3"/>
          <p:cNvSpPr>
            <a:spLocks noGrp="1"/>
          </p:cNvSpPr>
          <p:nvPr>
            <p:ph type="sldNum" sz="quarter" idx="5"/>
          </p:nvPr>
        </p:nvSpPr>
        <p:spPr/>
        <p:txBody>
          <a:bodyPr/>
          <a:lstStyle/>
          <a:p>
            <a:pPr defTabSz="1752996">
              <a:defRPr/>
            </a:pPr>
            <a:fld id="{7DBAF288-DB09-4B38-A774-AED1A4768F10}" type="slidenum">
              <a:rPr lang="en-GB">
                <a:solidFill>
                  <a:prstClr val="black"/>
                </a:solidFill>
                <a:latin typeface="Calibri" panose="020F0502020204030204"/>
              </a:rPr>
              <a:pPr defTabSz="1752996">
                <a:defRPr/>
              </a:pPr>
              <a:t>84</a:t>
            </a:fld>
            <a:endParaRPr lang="en-GB">
              <a:solidFill>
                <a:prstClr val="black"/>
              </a:solidFill>
              <a:latin typeface="Calibri" panose="020F0502020204030204"/>
            </a:endParaRPr>
          </a:p>
        </p:txBody>
      </p:sp>
    </p:spTree>
    <p:extLst>
      <p:ext uri="{BB962C8B-B14F-4D97-AF65-F5344CB8AC3E}">
        <p14:creationId xmlns:p14="http://schemas.microsoft.com/office/powerpoint/2010/main" val="15082638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Always good to reflect on the learning objectives we have gone through today. The objectives for today are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9343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KB</a:t>
            </a:r>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1595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00000"/>
              </a:lnSpc>
              <a:buFont typeface="+mj-lt"/>
              <a:buAutoNum type="arabicPeriod"/>
            </a:pPr>
            <a:r>
              <a:rPr lang="en-US" sz="1200" b="1"/>
              <a:t>Business impacts and depends on nature </a:t>
            </a:r>
            <a:r>
              <a:rPr lang="en-US" sz="1200"/>
              <a:t>– the NCP provides the framework to identify and assess impacts and dependencies,</a:t>
            </a:r>
          </a:p>
          <a:p>
            <a:pPr marL="457200" indent="-457200">
              <a:lnSpc>
                <a:spcPct val="100000"/>
              </a:lnSpc>
              <a:buFont typeface="+mj-lt"/>
              <a:buAutoNum type="arabicPeriod"/>
            </a:pPr>
            <a:r>
              <a:rPr lang="en-US" sz="1200"/>
              <a:t>Understanding, measuring and valuing natural capital (i.e. taking into account) will help business </a:t>
            </a:r>
            <a:r>
              <a:rPr lang="en-US" sz="1200" b="1"/>
              <a:t>make better decisions</a:t>
            </a:r>
            <a:r>
              <a:rPr lang="en-US" sz="1200"/>
              <a:t>, </a:t>
            </a:r>
          </a:p>
          <a:p>
            <a:pPr marL="457200" indent="-457200">
              <a:lnSpc>
                <a:spcPct val="100000"/>
              </a:lnSpc>
              <a:buFont typeface="+mj-lt"/>
              <a:buAutoNum type="arabicPeriod"/>
            </a:pPr>
            <a:r>
              <a:rPr lang="en-US" sz="1200" b="1"/>
              <a:t>There are many existing tools &amp; resources</a:t>
            </a:r>
            <a:r>
              <a:rPr lang="en-US" sz="1200"/>
              <a:t> to measure and value impacts and dependencies. The one you chose </a:t>
            </a:r>
            <a:r>
              <a:rPr lang="en-GB" sz="1200"/>
              <a:t>depends on the information you are aiming to get or the decision you are trying to inform,</a:t>
            </a:r>
          </a:p>
          <a:p>
            <a:pPr marL="457200" indent="-457200">
              <a:lnSpc>
                <a:spcPct val="100000"/>
              </a:lnSpc>
              <a:buFont typeface="+mj-lt"/>
              <a:buAutoNum type="arabicPeriod"/>
            </a:pPr>
            <a:r>
              <a:rPr lang="en-US" sz="1200" b="1"/>
              <a:t>Companies can start to conduct an assessment themselves </a:t>
            </a:r>
            <a:r>
              <a:rPr lang="en-US" sz="1200"/>
              <a:t>by getting the project going, scoping the assessment and integrating natural capital considerations into internal processes,</a:t>
            </a:r>
          </a:p>
          <a:p>
            <a:pPr marL="457200" indent="-457200">
              <a:lnSpc>
                <a:spcPct val="100000"/>
              </a:lnSpc>
              <a:buFont typeface="+mj-lt"/>
              <a:buAutoNum type="arabicPeriod"/>
            </a:pPr>
            <a:r>
              <a:rPr lang="en-US" sz="1200"/>
              <a:t>For natural capital to become strategically important, </a:t>
            </a:r>
            <a:r>
              <a:rPr lang="en-US" sz="1200" b="1"/>
              <a:t>buy-in must extend beyond the sustainability team.</a:t>
            </a:r>
          </a:p>
          <a:p>
            <a:endParaRPr lang="en-US" b="1"/>
          </a:p>
          <a:p>
            <a:r>
              <a:rPr lang="en-US" b="0" i="1"/>
              <a:t>ADDITIONAL BACKGROUND INFORMATION</a:t>
            </a:r>
          </a:p>
          <a:p>
            <a:r>
              <a:rPr lang="en-US" b="1"/>
              <a:t>How much will an assessment cost?</a:t>
            </a:r>
          </a:p>
          <a:p>
            <a:r>
              <a:rPr lang="en-US" sz="1200" b="0" i="0" kern="1200">
                <a:solidFill>
                  <a:schemeClr val="tx1"/>
                </a:solidFill>
                <a:effectLst/>
                <a:latin typeface="+mn-lt"/>
                <a:ea typeface="+mn-ea"/>
                <a:cs typeface="+mn-cs"/>
              </a:rPr>
              <a:t>Some of the Protocol pilot testers - like our members </a:t>
            </a:r>
            <a:r>
              <a:rPr lang="en-US" sz="1200" b="0" i="0" u="sng" kern="1200">
                <a:solidFill>
                  <a:schemeClr val="tx1"/>
                </a:solidFill>
                <a:effectLst/>
                <a:latin typeface="+mn-lt"/>
                <a:ea typeface="+mn-ea"/>
                <a:cs typeface="+mn-cs"/>
                <a:hlinkClick r:id="rId3"/>
              </a:rPr>
              <a:t>Nestlé</a:t>
            </a:r>
            <a:r>
              <a:rPr lang="en-US" sz="1200" b="0" i="0" kern="1200">
                <a:solidFill>
                  <a:schemeClr val="tx1"/>
                </a:solidFill>
                <a:effectLst/>
                <a:latin typeface="+mn-lt"/>
                <a:ea typeface="+mn-ea"/>
                <a:cs typeface="+mn-cs"/>
              </a:rPr>
              <a:t> and </a:t>
            </a:r>
            <a:r>
              <a:rPr lang="en-US" sz="1200" b="0" i="0" u="sng" kern="1200">
                <a:solidFill>
                  <a:schemeClr val="tx1"/>
                </a:solidFill>
                <a:effectLst/>
                <a:latin typeface="+mn-lt"/>
                <a:ea typeface="+mn-ea"/>
                <a:cs typeface="+mn-cs"/>
                <a:hlinkClick r:id="rId4"/>
              </a:rPr>
              <a:t>Roche</a:t>
            </a:r>
            <a:r>
              <a:rPr lang="en-US" sz="1200" b="0" i="0" kern="1200">
                <a:solidFill>
                  <a:schemeClr val="tx1"/>
                </a:solidFill>
                <a:effectLst/>
                <a:latin typeface="+mn-lt"/>
                <a:ea typeface="+mn-ea"/>
                <a:cs typeface="+mn-cs"/>
              </a:rPr>
              <a:t> - estimated they spent about USD $50,000 on consulting services for their assessments over a six-month period. Some companies spend less, others spend more.</a:t>
            </a:r>
          </a:p>
          <a:p>
            <a:r>
              <a:rPr lang="en-US" sz="1200" b="0" i="0" u="sng" kern="1200">
                <a:solidFill>
                  <a:schemeClr val="tx1"/>
                </a:solidFill>
                <a:effectLst/>
                <a:latin typeface="+mn-lt"/>
                <a:ea typeface="+mn-ea"/>
                <a:cs typeface="+mn-cs"/>
                <a:hlinkClick r:id="rId5"/>
              </a:rPr>
              <a:t>Dow</a:t>
            </a:r>
            <a:r>
              <a:rPr lang="en-US" sz="1200" b="0" i="0" kern="1200">
                <a:solidFill>
                  <a:schemeClr val="tx1"/>
                </a:solidFill>
                <a:effectLst/>
                <a:latin typeface="+mn-lt"/>
                <a:ea typeface="+mn-ea"/>
                <a:cs typeface="+mn-cs"/>
              </a:rPr>
              <a:t>, </a:t>
            </a:r>
            <a:r>
              <a:rPr lang="en-US" sz="1200" b="0" i="0" u="sng" kern="1200" err="1">
                <a:solidFill>
                  <a:schemeClr val="tx1"/>
                </a:solidFill>
                <a:effectLst/>
                <a:latin typeface="+mn-lt"/>
                <a:ea typeface="+mn-ea"/>
                <a:cs typeface="+mn-cs"/>
                <a:hlinkClick r:id="rId6"/>
              </a:rPr>
              <a:t>Kering</a:t>
            </a:r>
            <a:r>
              <a:rPr lang="en-US" sz="1200" b="0" i="0" kern="1200">
                <a:solidFill>
                  <a:schemeClr val="tx1"/>
                </a:solidFill>
                <a:effectLst/>
                <a:latin typeface="+mn-lt"/>
                <a:ea typeface="+mn-ea"/>
                <a:cs typeface="+mn-cs"/>
              </a:rPr>
              <a:t> and </a:t>
            </a:r>
            <a:r>
              <a:rPr lang="en-US" sz="1200" b="0" i="0" u="sng" kern="1200">
                <a:solidFill>
                  <a:schemeClr val="tx1"/>
                </a:solidFill>
                <a:effectLst/>
                <a:latin typeface="+mn-lt"/>
                <a:ea typeface="+mn-ea"/>
                <a:cs typeface="+mn-cs"/>
                <a:hlinkClick r:id="rId7"/>
              </a:rPr>
              <a:t>Natura</a:t>
            </a:r>
            <a:r>
              <a:rPr lang="en-US" sz="1200" b="0" i="0" kern="1200">
                <a:solidFill>
                  <a:schemeClr val="tx1"/>
                </a:solidFill>
                <a:effectLst/>
                <a:latin typeface="+mn-lt"/>
                <a:ea typeface="+mn-ea"/>
                <a:cs typeface="+mn-cs"/>
              </a:rPr>
              <a:t> have invested significantly more over a longer term, for in-depth assessments that contribute to their multi-year strategic ambitions</a:t>
            </a:r>
          </a:p>
          <a:p>
            <a:r>
              <a:rPr lang="en-US" sz="1200" b="0" i="0" kern="1200">
                <a:solidFill>
                  <a:schemeClr val="tx1"/>
                </a:solidFill>
                <a:effectLst/>
                <a:latin typeface="+mn-lt"/>
                <a:ea typeface="+mn-ea"/>
                <a:cs typeface="+mn-cs"/>
              </a:rPr>
              <a:t>The Protocol can help companies navigate these kinds of situations by making sure the services required align with the assessment's objective.</a:t>
            </a:r>
            <a:endParaRPr lang="en-CH"/>
          </a:p>
          <a:p>
            <a:endParaRPr lang="en-US"/>
          </a:p>
          <a:p>
            <a:r>
              <a:rPr lang="en-US" b="1"/>
              <a:t>Skills &amp; data needed:</a:t>
            </a:r>
          </a:p>
          <a:p>
            <a:r>
              <a:rPr lang="en-US" sz="1200" b="0" i="0" kern="1200">
                <a:solidFill>
                  <a:schemeClr val="tx1"/>
                </a:solidFill>
                <a:effectLst/>
                <a:latin typeface="+mn-lt"/>
                <a:ea typeface="+mn-ea"/>
                <a:cs typeface="+mn-cs"/>
              </a:rPr>
              <a:t>It's usually much more efficient to build on existing data that's readily available in-house, and the Protocol provides guidance on gathering and using that data too.</a:t>
            </a:r>
          </a:p>
          <a:p>
            <a:r>
              <a:rPr lang="en-US" sz="1200" b="0" i="0" kern="1200">
                <a:solidFill>
                  <a:schemeClr val="tx1"/>
                </a:solidFill>
                <a:effectLst/>
                <a:latin typeface="+mn-lt"/>
                <a:ea typeface="+mn-ea"/>
                <a:cs typeface="+mn-cs"/>
              </a:rPr>
              <a:t>For example, many companies have data on their own GHG emissions, water, waste, and some also have results of product Life Cycle Assessments - this existing information can provide a really good starting point for a natural capital assessment. How applicable it is will depend on the objectives and scope of the assessment though, so it's important to find the balance between getting perfect data (e.g. from monitoring in the field) and using proxies that are not as accurate but can be more practical and still lead to better decisions.</a:t>
            </a:r>
          </a:p>
          <a:p>
            <a:endParaRPr lang="en-US"/>
          </a:p>
          <a:p>
            <a:r>
              <a:rPr lang="en-US" b="1"/>
              <a:t>Internal buy-in:</a:t>
            </a:r>
          </a:p>
          <a:p>
            <a:r>
              <a:rPr lang="en-US" sz="1200" b="0" i="0" kern="1200">
                <a:solidFill>
                  <a:schemeClr val="tx1"/>
                </a:solidFill>
                <a:effectLst/>
                <a:latin typeface="+mn-lt"/>
                <a:ea typeface="+mn-ea"/>
                <a:cs typeface="+mn-cs"/>
              </a:rPr>
              <a:t>In many cases, natural capital assessments can be a bottom-up effort. Trying to drive natural capital assessments from sustainability, environment or health and safety departments is sometimes difficult, but nevertheless, the Protocol provides guidance on integrating the assessment into the business itself.</a:t>
            </a:r>
          </a:p>
          <a:p>
            <a:r>
              <a:rPr lang="en-US" sz="1200" b="0" i="0" kern="1200">
                <a:solidFill>
                  <a:schemeClr val="tx1"/>
                </a:solidFill>
                <a:effectLst/>
                <a:latin typeface="+mn-lt"/>
                <a:ea typeface="+mn-ea"/>
                <a:cs typeface="+mn-cs"/>
              </a:rPr>
              <a:t>One way to facilitate engagement internally can be to show that "many companies are already doing natural capital assessments; they're just using different terminology and steps. </a:t>
            </a:r>
          </a:p>
          <a:p>
            <a:r>
              <a:rPr lang="en-US" sz="1200" b="0" i="0" kern="1200">
                <a:solidFill>
                  <a:schemeClr val="tx1"/>
                </a:solidFill>
                <a:effectLst/>
                <a:latin typeface="+mn-lt"/>
                <a:ea typeface="+mn-ea"/>
                <a:cs typeface="+mn-cs"/>
              </a:rPr>
              <a:t>To support this engagement, it is important to look beyond those benefits that can be valued through the natural capital assessment itself, and acknowledge how a natural capital approach can motivate organizational change in support of broader business goals." This means that there will be more leadership from the top to better measure, value and then integrate natural capital into business.</a:t>
            </a:r>
          </a:p>
          <a:p>
            <a:endParaRPr lang="en-US" sz="1200" b="0" i="0" kern="1200">
              <a:solidFill>
                <a:schemeClr val="tx1"/>
              </a:solidFill>
              <a:effectLst/>
              <a:latin typeface="+mn-lt"/>
              <a:ea typeface="+mn-ea"/>
              <a:cs typeface="+mn-cs"/>
            </a:endParaRPr>
          </a:p>
          <a:p>
            <a:r>
              <a:rPr lang="en-US" sz="1200" b="1" i="0" u="sng" kern="1200">
                <a:solidFill>
                  <a:schemeClr val="tx1"/>
                </a:solidFill>
                <a:effectLst/>
                <a:latin typeface="+mn-lt"/>
                <a:ea typeface="+mn-ea"/>
                <a:cs typeface="+mn-cs"/>
              </a:rPr>
              <a:t>The bottom line is</a:t>
            </a:r>
            <a:r>
              <a:rPr lang="en-US" sz="1200" b="0" i="0" kern="1200">
                <a:solidFill>
                  <a:schemeClr val="tx1"/>
                </a:solidFill>
                <a:effectLst/>
                <a:latin typeface="+mn-lt"/>
                <a:ea typeface="+mn-ea"/>
                <a:cs typeface="+mn-cs"/>
              </a:rPr>
              <a:t> that although carrying out a natural capital assessment is technical, it's also achievable. Not every assessment has to be a huge undertaking, so companies should start off with a scope that makes most sense to their situation. The Protocol will help you do this.</a:t>
            </a:r>
          </a:p>
          <a:p>
            <a:r>
              <a:rPr lang="en-US" sz="1200" b="0" i="0" kern="1200">
                <a:solidFill>
                  <a:schemeClr val="tx1"/>
                </a:solidFill>
                <a:effectLst/>
                <a:latin typeface="+mn-lt"/>
                <a:ea typeface="+mn-ea"/>
                <a:cs typeface="+mn-cs"/>
              </a:rPr>
              <a:t>Finally, we must make sure the information obtained from the assessment is included in core business decision-making. This will ensure you have the best possible impact on your business, and on the environment.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0697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p96: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4" name="Google Shape;1924;p96: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
        <p:nvSpPr>
          <p:cNvPr id="1925" name="Google Shape;1925;p96: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p97: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4" name="Google Shape;1944;p97: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2000" b="1" dirty="0"/>
              <a:t>Sustainability Manager</a:t>
            </a:r>
            <a:endParaRPr dirty="0"/>
          </a:p>
          <a:p>
            <a:pPr marL="0" lvl="0" indent="0" algn="l" rtl="0">
              <a:spcBef>
                <a:spcPts val="0"/>
              </a:spcBef>
              <a:spcAft>
                <a:spcPts val="0"/>
              </a:spcAft>
              <a:buNone/>
            </a:pPr>
            <a:endParaRPr sz="2000" b="1" dirty="0"/>
          </a:p>
          <a:p>
            <a:pPr marL="0" lvl="0" indent="0" algn="l" rtl="0">
              <a:spcBef>
                <a:spcPts val="0"/>
              </a:spcBef>
              <a:spcAft>
                <a:spcPts val="0"/>
              </a:spcAft>
              <a:buNone/>
            </a:pPr>
            <a:r>
              <a:rPr lang="en-GB" sz="3600" b="1" dirty="0"/>
              <a:t>Actions</a:t>
            </a:r>
            <a:endParaRPr dirty="0"/>
          </a:p>
          <a:p>
            <a:pPr marL="171450" lvl="0" indent="-171450" algn="l" rtl="0">
              <a:spcBef>
                <a:spcPts val="0"/>
              </a:spcBef>
              <a:spcAft>
                <a:spcPts val="0"/>
              </a:spcAft>
              <a:buClr>
                <a:schemeClr val="dk1"/>
              </a:buClr>
              <a:buSzPts val="2000"/>
              <a:buFont typeface="Arial"/>
              <a:buChar char="•"/>
            </a:pPr>
            <a:r>
              <a:rPr lang="en-GB" sz="2000" dirty="0"/>
              <a:t>Collaborate &amp; identify allies</a:t>
            </a:r>
            <a:endParaRPr dirty="0"/>
          </a:p>
          <a:p>
            <a:pPr marL="171450" lvl="0" indent="-171450" algn="l" rtl="0">
              <a:spcBef>
                <a:spcPts val="0"/>
              </a:spcBef>
              <a:spcAft>
                <a:spcPts val="0"/>
              </a:spcAft>
              <a:buClr>
                <a:schemeClr val="dk1"/>
              </a:buClr>
              <a:buSzPts val="2000"/>
              <a:buFont typeface="Arial"/>
              <a:buChar char="•"/>
            </a:pPr>
            <a:r>
              <a:rPr lang="en-GB" sz="2000" dirty="0"/>
              <a:t>Identify entry points</a:t>
            </a:r>
            <a:endParaRPr dirty="0"/>
          </a:p>
          <a:p>
            <a:pPr marL="171450" lvl="0" indent="-171450" algn="l" rtl="0">
              <a:spcBef>
                <a:spcPts val="0"/>
              </a:spcBef>
              <a:spcAft>
                <a:spcPts val="0"/>
              </a:spcAft>
              <a:buClr>
                <a:schemeClr val="dk1"/>
              </a:buClr>
              <a:buSzPts val="2000"/>
              <a:buFont typeface="Arial"/>
              <a:buChar char="•"/>
            </a:pPr>
            <a:r>
              <a:rPr lang="en-GB" sz="2000" dirty="0"/>
              <a:t>Mitigate &amp; manage your impacts and dependencies</a:t>
            </a:r>
            <a:endParaRPr dirty="0"/>
          </a:p>
          <a:p>
            <a:pPr marL="171450" lvl="0" indent="-171450" algn="l" rtl="0">
              <a:spcBef>
                <a:spcPts val="0"/>
              </a:spcBef>
              <a:spcAft>
                <a:spcPts val="0"/>
              </a:spcAft>
              <a:buClr>
                <a:schemeClr val="dk1"/>
              </a:buClr>
              <a:buSzPts val="2000"/>
              <a:buFont typeface="Arial"/>
              <a:buChar char="•"/>
            </a:pPr>
            <a:r>
              <a:rPr lang="en-GB" sz="2000" dirty="0"/>
              <a:t>Set targets</a:t>
            </a:r>
            <a:endParaRPr dirty="0"/>
          </a:p>
          <a:p>
            <a:pPr marL="171450" lvl="0" indent="-171450" algn="l" rtl="0">
              <a:spcBef>
                <a:spcPts val="0"/>
              </a:spcBef>
              <a:spcAft>
                <a:spcPts val="0"/>
              </a:spcAft>
              <a:buClr>
                <a:schemeClr val="dk1"/>
              </a:buClr>
              <a:buSzPts val="2000"/>
              <a:buFont typeface="Arial"/>
              <a:buChar char="•"/>
            </a:pPr>
            <a:r>
              <a:rPr lang="en-GB" sz="2000" dirty="0"/>
              <a:t>Monitor &amp; report</a:t>
            </a:r>
            <a:endParaRPr dirty="0"/>
          </a:p>
          <a:p>
            <a:pPr marL="171450" lvl="0" indent="-171450" algn="l" rtl="0">
              <a:spcBef>
                <a:spcPts val="0"/>
              </a:spcBef>
              <a:spcAft>
                <a:spcPts val="0"/>
              </a:spcAft>
              <a:buClr>
                <a:schemeClr val="dk1"/>
              </a:buClr>
              <a:buSzPts val="2000"/>
              <a:buFont typeface="Arial"/>
              <a:buChar char="•"/>
            </a:pPr>
            <a:r>
              <a:rPr lang="en-GB" sz="2000" dirty="0"/>
              <a:t>Integrate &amp; take action</a:t>
            </a:r>
            <a:endParaRPr dirty="0"/>
          </a:p>
          <a:p>
            <a:pPr marL="0" lvl="0" indent="0" algn="l" rtl="0">
              <a:spcBef>
                <a:spcPts val="0"/>
              </a:spcBef>
              <a:spcAft>
                <a:spcPts val="0"/>
              </a:spcAft>
              <a:buNone/>
            </a:pPr>
            <a:endParaRPr sz="2000" b="1" dirty="0"/>
          </a:p>
          <a:p>
            <a:pPr marL="0" lvl="0" indent="0" algn="l" rtl="0">
              <a:spcBef>
                <a:spcPts val="0"/>
              </a:spcBef>
              <a:spcAft>
                <a:spcPts val="0"/>
              </a:spcAft>
              <a:buNone/>
            </a:pPr>
            <a:r>
              <a:rPr lang="en-GB" sz="2000" b="1" dirty="0"/>
              <a:t>Needs</a:t>
            </a:r>
            <a:endParaRPr dirty="0"/>
          </a:p>
          <a:p>
            <a:pPr marL="171450" lvl="0" indent="-171450" algn="l" rtl="0">
              <a:spcBef>
                <a:spcPts val="0"/>
              </a:spcBef>
              <a:spcAft>
                <a:spcPts val="0"/>
              </a:spcAft>
              <a:buClr>
                <a:schemeClr val="dk1"/>
              </a:buClr>
              <a:buSzPts val="1200"/>
              <a:buFont typeface="Arial"/>
              <a:buChar char="•"/>
            </a:pPr>
            <a:r>
              <a:rPr lang="en-GB" sz="1200" dirty="0"/>
              <a:t>Cross-collaboration &amp; support</a:t>
            </a:r>
            <a:endParaRPr dirty="0"/>
          </a:p>
          <a:p>
            <a:pPr marL="171450" lvl="0" indent="-171450" algn="l" rtl="0">
              <a:spcBef>
                <a:spcPts val="0"/>
              </a:spcBef>
              <a:spcAft>
                <a:spcPts val="0"/>
              </a:spcAft>
              <a:buClr>
                <a:schemeClr val="dk1"/>
              </a:buClr>
              <a:buSzPts val="1200"/>
              <a:buFont typeface="Arial"/>
              <a:buChar char="•"/>
            </a:pPr>
            <a:r>
              <a:rPr lang="en-GB" sz="1200" dirty="0"/>
              <a:t>Financial support</a:t>
            </a:r>
            <a:endParaRPr dirty="0"/>
          </a:p>
          <a:p>
            <a:pPr marL="171450" lvl="0" indent="-171450" algn="l" rtl="0">
              <a:spcBef>
                <a:spcPts val="0"/>
              </a:spcBef>
              <a:spcAft>
                <a:spcPts val="0"/>
              </a:spcAft>
              <a:buClr>
                <a:schemeClr val="dk1"/>
              </a:buClr>
              <a:buSzPts val="1200"/>
              <a:buFont typeface="Arial"/>
              <a:buChar char="•"/>
            </a:pPr>
            <a:r>
              <a:rPr lang="en-GB" sz="1200" dirty="0"/>
              <a:t>More clarity on how and where to get started</a:t>
            </a:r>
            <a:endParaRPr dirty="0"/>
          </a:p>
          <a:p>
            <a:pPr marL="171450" lvl="0" indent="-95250" algn="l" rtl="0">
              <a:spcBef>
                <a:spcPts val="0"/>
              </a:spcBef>
              <a:spcAft>
                <a:spcPts val="0"/>
              </a:spcAft>
              <a:buClr>
                <a:schemeClr val="dk1"/>
              </a:buClr>
              <a:buSzPts val="1200"/>
              <a:buFont typeface="Arial"/>
              <a:buNone/>
            </a:pPr>
            <a:endParaRPr sz="1200" dirty="0"/>
          </a:p>
          <a:p>
            <a:pPr marL="0" lvl="0" indent="0" algn="l" rtl="0">
              <a:spcBef>
                <a:spcPts val="0"/>
              </a:spcBef>
              <a:spcAft>
                <a:spcPts val="0"/>
              </a:spcAft>
              <a:buNone/>
            </a:pPr>
            <a:r>
              <a:rPr lang="en-GB" sz="2000" b="1" dirty="0"/>
              <a:t>Barriers</a:t>
            </a:r>
            <a:endParaRPr dirty="0"/>
          </a:p>
          <a:p>
            <a:pPr marL="171450" lvl="0" indent="-171450" algn="l" rtl="0">
              <a:spcBef>
                <a:spcPts val="0"/>
              </a:spcBef>
              <a:spcAft>
                <a:spcPts val="0"/>
              </a:spcAft>
              <a:buClr>
                <a:schemeClr val="dk1"/>
              </a:buClr>
              <a:buSzPts val="1200"/>
              <a:buFont typeface="Arial"/>
              <a:buChar char="•"/>
            </a:pPr>
            <a:r>
              <a:rPr lang="en-GB" sz="1200" dirty="0"/>
              <a:t>Getting internal buy-in and support</a:t>
            </a:r>
            <a:endParaRPr dirty="0"/>
          </a:p>
          <a:p>
            <a:pPr marL="171450" lvl="0" indent="-171450" algn="l" rtl="0">
              <a:spcBef>
                <a:spcPts val="0"/>
              </a:spcBef>
              <a:spcAft>
                <a:spcPts val="0"/>
              </a:spcAft>
              <a:buClr>
                <a:schemeClr val="dk1"/>
              </a:buClr>
              <a:buSzPts val="1200"/>
              <a:buFont typeface="Arial"/>
              <a:buChar char="•"/>
            </a:pPr>
            <a:r>
              <a:rPr lang="en-GB" sz="1200" dirty="0"/>
              <a:t>Translating complex environmental issues into a language that is understood by others</a:t>
            </a:r>
            <a:endParaRPr dirty="0"/>
          </a:p>
          <a:p>
            <a:pPr marL="171450" lvl="0" indent="-171450" algn="l" rtl="0">
              <a:spcBef>
                <a:spcPts val="0"/>
              </a:spcBef>
              <a:spcAft>
                <a:spcPts val="0"/>
              </a:spcAft>
              <a:buClr>
                <a:schemeClr val="dk1"/>
              </a:buClr>
              <a:buSzPts val="1200"/>
              <a:buFont typeface="Arial"/>
              <a:buChar char="•"/>
            </a:pPr>
            <a:r>
              <a:rPr lang="en-GB" sz="1200" dirty="0"/>
              <a:t>Retrieving needed resources and datasets</a:t>
            </a:r>
            <a:endParaRPr dirty="0"/>
          </a:p>
          <a:p>
            <a:pPr marL="0" lvl="0" indent="0" algn="l" rtl="0">
              <a:spcBef>
                <a:spcPts val="0"/>
              </a:spcBef>
              <a:spcAft>
                <a:spcPts val="0"/>
              </a:spcAft>
              <a:buNone/>
            </a:pPr>
            <a:endParaRPr sz="2000" b="1" dirty="0"/>
          </a:p>
          <a:p>
            <a:pPr marL="0" lvl="0" indent="0" algn="l" rtl="0">
              <a:spcBef>
                <a:spcPts val="0"/>
              </a:spcBef>
              <a:spcAft>
                <a:spcPts val="0"/>
              </a:spcAft>
              <a:buNone/>
            </a:pPr>
            <a:r>
              <a:rPr lang="en-GB" sz="2000" b="1" dirty="0"/>
              <a:t>How to engage?</a:t>
            </a:r>
            <a:endParaRPr dirty="0"/>
          </a:p>
          <a:p>
            <a:pPr marL="171450" lvl="0" indent="-171450" algn="l" rtl="0">
              <a:spcBef>
                <a:spcPts val="0"/>
              </a:spcBef>
              <a:spcAft>
                <a:spcPts val="0"/>
              </a:spcAft>
              <a:buClr>
                <a:schemeClr val="dk1"/>
              </a:buClr>
              <a:buSzPts val="1200"/>
              <a:buFont typeface="Arial"/>
              <a:buChar char="•"/>
            </a:pPr>
            <a:r>
              <a:rPr lang="en-GB" sz="1200" dirty="0"/>
              <a:t>Be open to making changes</a:t>
            </a:r>
            <a:endParaRPr dirty="0"/>
          </a:p>
          <a:p>
            <a:pPr marL="171450" lvl="0" indent="-171450" algn="l" rtl="0">
              <a:spcBef>
                <a:spcPts val="0"/>
              </a:spcBef>
              <a:spcAft>
                <a:spcPts val="0"/>
              </a:spcAft>
              <a:buClr>
                <a:schemeClr val="dk1"/>
              </a:buClr>
              <a:buSzPts val="1200"/>
              <a:buFont typeface="Arial"/>
              <a:buChar char="•"/>
            </a:pPr>
            <a:r>
              <a:rPr lang="en-GB" sz="1200" dirty="0"/>
              <a:t>Be curious and ask questions</a:t>
            </a:r>
            <a:endParaRPr dirty="0"/>
          </a:p>
          <a:p>
            <a:pPr marL="171450" lvl="0" indent="-171450" algn="l" rtl="0">
              <a:spcBef>
                <a:spcPts val="0"/>
              </a:spcBef>
              <a:spcAft>
                <a:spcPts val="0"/>
              </a:spcAft>
              <a:buClr>
                <a:schemeClr val="dk1"/>
              </a:buClr>
              <a:buSzPts val="1200"/>
              <a:buFont typeface="Arial"/>
              <a:buChar char="•"/>
            </a:pPr>
            <a:r>
              <a:rPr lang="en-GB" sz="1200" dirty="0"/>
              <a:t>Discuss how natural capital relates to the current sustainability strategy</a:t>
            </a:r>
            <a:endParaRPr dirty="0"/>
          </a:p>
          <a:p>
            <a:pPr marL="171450" lvl="0" indent="-171450" algn="l" rtl="0">
              <a:spcBef>
                <a:spcPts val="0"/>
              </a:spcBef>
              <a:spcAft>
                <a:spcPts val="0"/>
              </a:spcAft>
              <a:buClr>
                <a:schemeClr val="dk1"/>
              </a:buClr>
              <a:buSzPts val="1200"/>
              <a:buFont typeface="Arial"/>
              <a:buChar char="•"/>
            </a:pPr>
            <a:r>
              <a:rPr lang="en-GB" sz="1200" dirty="0"/>
              <a:t>Point out the most material natural capital impacts and dependencies</a:t>
            </a:r>
            <a:endParaRPr dirty="0"/>
          </a:p>
          <a:p>
            <a:pPr marL="171450" lvl="0" indent="-95250" algn="l" rtl="0">
              <a:spcBef>
                <a:spcPts val="0"/>
              </a:spcBef>
              <a:spcAft>
                <a:spcPts val="0"/>
              </a:spcAft>
              <a:buClr>
                <a:schemeClr val="dk1"/>
              </a:buClr>
              <a:buSzPts val="1200"/>
              <a:buFont typeface="Arial"/>
              <a:buNone/>
            </a:pPr>
            <a:endParaRPr sz="1200" dirty="0"/>
          </a:p>
          <a:p>
            <a:pPr marL="0" lvl="0" indent="0" algn="l" rtl="0">
              <a:spcBef>
                <a:spcPts val="0"/>
              </a:spcBef>
              <a:spcAft>
                <a:spcPts val="0"/>
              </a:spcAft>
              <a:buClr>
                <a:schemeClr val="dk1"/>
              </a:buClr>
              <a:buSzPts val="1200"/>
              <a:buFont typeface="Arial"/>
              <a:buNone/>
            </a:pPr>
            <a:r>
              <a:rPr lang="en-GB" sz="1200" b="1" dirty="0"/>
              <a:t>CEO</a:t>
            </a:r>
            <a:endParaRPr dirty="0"/>
          </a:p>
          <a:p>
            <a:pPr marL="0" lvl="0" indent="0" algn="l" rtl="0">
              <a:spcBef>
                <a:spcPts val="0"/>
              </a:spcBef>
              <a:spcAft>
                <a:spcPts val="0"/>
              </a:spcAft>
              <a:buNone/>
            </a:pPr>
            <a:r>
              <a:rPr lang="en-GB" sz="2000" b="1" dirty="0"/>
              <a:t>Actions</a:t>
            </a:r>
            <a:endParaRPr dirty="0"/>
          </a:p>
          <a:p>
            <a:pPr marL="171450" lvl="0" indent="-171450" algn="l" rtl="0">
              <a:spcBef>
                <a:spcPts val="0"/>
              </a:spcBef>
              <a:spcAft>
                <a:spcPts val="0"/>
              </a:spcAft>
              <a:buClr>
                <a:schemeClr val="dk1"/>
              </a:buClr>
              <a:buSzPts val="1200"/>
              <a:buFont typeface="Arial"/>
              <a:buChar char="•"/>
            </a:pPr>
            <a:r>
              <a:rPr lang="en-GB" sz="1200" dirty="0"/>
              <a:t>Understand your company’s link to sustainability</a:t>
            </a:r>
            <a:endParaRPr dirty="0"/>
          </a:p>
          <a:p>
            <a:pPr marL="171450" lvl="0" indent="-171450" algn="l" rtl="0">
              <a:spcBef>
                <a:spcPts val="0"/>
              </a:spcBef>
              <a:spcAft>
                <a:spcPts val="0"/>
              </a:spcAft>
              <a:buClr>
                <a:schemeClr val="dk1"/>
              </a:buClr>
              <a:buSzPts val="1200"/>
              <a:buFont typeface="Arial"/>
              <a:buChar char="•"/>
            </a:pPr>
            <a:r>
              <a:rPr lang="en-GB" sz="1200" dirty="0"/>
              <a:t>Strategize and allocate resource</a:t>
            </a:r>
            <a:endParaRPr dirty="0"/>
          </a:p>
          <a:p>
            <a:pPr marL="171450" lvl="0" indent="-171450" algn="l" rtl="0">
              <a:spcBef>
                <a:spcPts val="0"/>
              </a:spcBef>
              <a:spcAft>
                <a:spcPts val="0"/>
              </a:spcAft>
              <a:buClr>
                <a:schemeClr val="dk1"/>
              </a:buClr>
              <a:buSzPts val="1200"/>
              <a:buFont typeface="Arial"/>
              <a:buChar char="•"/>
            </a:pPr>
            <a:r>
              <a:rPr lang="en-GB" sz="1200" dirty="0"/>
              <a:t>Governance</a:t>
            </a:r>
            <a:endParaRPr dirty="0"/>
          </a:p>
          <a:p>
            <a:pPr marL="171450" lvl="0" indent="-171450" algn="l" rtl="0">
              <a:spcBef>
                <a:spcPts val="0"/>
              </a:spcBef>
              <a:spcAft>
                <a:spcPts val="0"/>
              </a:spcAft>
              <a:buClr>
                <a:schemeClr val="dk1"/>
              </a:buClr>
              <a:buSzPts val="1200"/>
              <a:buFont typeface="Arial"/>
              <a:buChar char="•"/>
            </a:pPr>
            <a:r>
              <a:rPr lang="en-GB" sz="1200" dirty="0"/>
              <a:t>Set ambitious goals and targets</a:t>
            </a:r>
            <a:endParaRPr dirty="0"/>
          </a:p>
          <a:p>
            <a:pPr marL="171450" lvl="0" indent="-171450" algn="l" rtl="0">
              <a:spcBef>
                <a:spcPts val="0"/>
              </a:spcBef>
              <a:spcAft>
                <a:spcPts val="0"/>
              </a:spcAft>
              <a:buClr>
                <a:schemeClr val="dk1"/>
              </a:buClr>
              <a:buSzPts val="1200"/>
              <a:buFont typeface="Arial"/>
              <a:buChar char="•"/>
            </a:pPr>
            <a:r>
              <a:rPr lang="en-GB" sz="1200" dirty="0"/>
              <a:t>Develop and implement scalable solutions</a:t>
            </a:r>
            <a:endParaRPr dirty="0"/>
          </a:p>
          <a:p>
            <a:pPr marL="171450" lvl="0" indent="-171450" algn="l" rtl="0">
              <a:spcBef>
                <a:spcPts val="0"/>
              </a:spcBef>
              <a:spcAft>
                <a:spcPts val="0"/>
              </a:spcAft>
              <a:buClr>
                <a:schemeClr val="dk1"/>
              </a:buClr>
              <a:buSzPts val="1200"/>
              <a:buFont typeface="Arial"/>
              <a:buChar char="•"/>
            </a:pPr>
            <a:r>
              <a:rPr lang="en-GB" sz="1200" dirty="0"/>
              <a:t>Be vocal and challenge peers</a:t>
            </a:r>
            <a:endParaRPr dirty="0"/>
          </a:p>
          <a:p>
            <a:pPr marL="171450" lvl="0" indent="-171450" algn="l" rtl="0">
              <a:spcBef>
                <a:spcPts val="0"/>
              </a:spcBef>
              <a:spcAft>
                <a:spcPts val="0"/>
              </a:spcAft>
              <a:buClr>
                <a:schemeClr val="dk1"/>
              </a:buClr>
              <a:buSzPts val="1200"/>
              <a:buFont typeface="Arial"/>
              <a:buChar char="•"/>
            </a:pPr>
            <a:r>
              <a:rPr lang="en-GB" sz="1200" dirty="0"/>
              <a:t>Lead</a:t>
            </a:r>
            <a:endParaRPr dirty="0"/>
          </a:p>
          <a:p>
            <a:pPr marL="0" lvl="0" indent="0" algn="l" rtl="0">
              <a:spcBef>
                <a:spcPts val="0"/>
              </a:spcBef>
              <a:spcAft>
                <a:spcPts val="0"/>
              </a:spcAft>
              <a:buNone/>
            </a:pPr>
            <a:endParaRPr sz="2000" b="1" dirty="0"/>
          </a:p>
          <a:p>
            <a:pPr marL="0" lvl="0" indent="0" algn="l" rtl="0">
              <a:spcBef>
                <a:spcPts val="0"/>
              </a:spcBef>
              <a:spcAft>
                <a:spcPts val="0"/>
              </a:spcAft>
              <a:buNone/>
            </a:pPr>
            <a:r>
              <a:rPr lang="en-GB" sz="2000" b="1" dirty="0"/>
              <a:t>Needs</a:t>
            </a:r>
            <a:endParaRPr dirty="0"/>
          </a:p>
          <a:p>
            <a:pPr marL="171450" lvl="0" indent="-171450" algn="l" rtl="0">
              <a:spcBef>
                <a:spcPts val="0"/>
              </a:spcBef>
              <a:spcAft>
                <a:spcPts val="0"/>
              </a:spcAft>
              <a:buClr>
                <a:schemeClr val="dk1"/>
              </a:buClr>
              <a:buSzPts val="1200"/>
              <a:buFont typeface="Arial"/>
              <a:buChar char="•"/>
            </a:pPr>
            <a:r>
              <a:rPr lang="en-GB" sz="1200" dirty="0"/>
              <a:t>Clear and concise messaging</a:t>
            </a:r>
            <a:endParaRPr dirty="0"/>
          </a:p>
          <a:p>
            <a:pPr marL="171450" lvl="0" indent="-171450" algn="l" rtl="0">
              <a:spcBef>
                <a:spcPts val="0"/>
              </a:spcBef>
              <a:spcAft>
                <a:spcPts val="0"/>
              </a:spcAft>
              <a:buClr>
                <a:schemeClr val="dk1"/>
              </a:buClr>
              <a:buSzPts val="1200"/>
              <a:buFont typeface="Arial"/>
              <a:buChar char="•"/>
            </a:pPr>
            <a:r>
              <a:rPr lang="en-GB" sz="1200" dirty="0"/>
              <a:t>Good understanding of the urgency and business case</a:t>
            </a:r>
            <a:endParaRPr dirty="0"/>
          </a:p>
          <a:p>
            <a:pPr marL="171450" lvl="0" indent="-171450" algn="l" rtl="0">
              <a:spcBef>
                <a:spcPts val="0"/>
              </a:spcBef>
              <a:spcAft>
                <a:spcPts val="0"/>
              </a:spcAft>
              <a:buClr>
                <a:schemeClr val="dk1"/>
              </a:buClr>
              <a:buSzPts val="1200"/>
              <a:buFont typeface="Arial"/>
              <a:buChar char="•"/>
            </a:pPr>
            <a:r>
              <a:rPr lang="en-GB" sz="1200" dirty="0"/>
              <a:t>Information translated into actionable options</a:t>
            </a:r>
            <a:endParaRPr dirty="0"/>
          </a:p>
          <a:p>
            <a:pPr marL="0" lvl="0" indent="0" algn="l" rtl="0">
              <a:spcBef>
                <a:spcPts val="0"/>
              </a:spcBef>
              <a:spcAft>
                <a:spcPts val="0"/>
              </a:spcAft>
              <a:buNone/>
            </a:pPr>
            <a:endParaRPr sz="1200" b="0" dirty="0"/>
          </a:p>
          <a:p>
            <a:pPr marL="0" lvl="0" indent="0" algn="l" rtl="0">
              <a:spcBef>
                <a:spcPts val="0"/>
              </a:spcBef>
              <a:spcAft>
                <a:spcPts val="0"/>
              </a:spcAft>
              <a:buNone/>
            </a:pPr>
            <a:r>
              <a:rPr lang="en-GB" sz="2000" b="1" dirty="0"/>
              <a:t>Barriers</a:t>
            </a:r>
            <a:endParaRPr dirty="0"/>
          </a:p>
          <a:p>
            <a:pPr marL="171450" lvl="0" indent="-171450" algn="l" rtl="0">
              <a:spcBef>
                <a:spcPts val="0"/>
              </a:spcBef>
              <a:spcAft>
                <a:spcPts val="0"/>
              </a:spcAft>
              <a:buClr>
                <a:schemeClr val="dk1"/>
              </a:buClr>
              <a:buSzPts val="1200"/>
              <a:buFont typeface="Arial"/>
              <a:buChar char="•"/>
            </a:pPr>
            <a:r>
              <a:rPr lang="en-GB" sz="1200" dirty="0"/>
              <a:t>Understanding the complexities of sustainability</a:t>
            </a:r>
            <a:endParaRPr dirty="0"/>
          </a:p>
          <a:p>
            <a:pPr marL="171450" lvl="0" indent="-171450" algn="l" rtl="0">
              <a:spcBef>
                <a:spcPts val="0"/>
              </a:spcBef>
              <a:spcAft>
                <a:spcPts val="0"/>
              </a:spcAft>
              <a:buClr>
                <a:schemeClr val="dk1"/>
              </a:buClr>
              <a:buSzPts val="1200"/>
              <a:buFont typeface="Arial"/>
              <a:buChar char="•"/>
            </a:pPr>
            <a:r>
              <a:rPr lang="en-GB" sz="1200" dirty="0"/>
              <a:t>Limited time</a:t>
            </a:r>
            <a:endParaRPr dirty="0"/>
          </a:p>
          <a:p>
            <a:pPr marL="171450" lvl="0" indent="-171450" algn="l" rtl="0">
              <a:spcBef>
                <a:spcPts val="0"/>
              </a:spcBef>
              <a:spcAft>
                <a:spcPts val="0"/>
              </a:spcAft>
              <a:buClr>
                <a:schemeClr val="dk1"/>
              </a:buClr>
              <a:buSzPts val="1200"/>
              <a:buFont typeface="Arial"/>
              <a:buChar char="•"/>
            </a:pPr>
            <a:r>
              <a:rPr lang="en-GB" sz="1200" dirty="0"/>
              <a:t>Balancing responsibility for nature with responsibilities towards shareholders</a:t>
            </a:r>
            <a:endParaRPr dirty="0"/>
          </a:p>
          <a:p>
            <a:pPr marL="0" lvl="0" indent="0" algn="l" rtl="0">
              <a:spcBef>
                <a:spcPts val="0"/>
              </a:spcBef>
              <a:spcAft>
                <a:spcPts val="0"/>
              </a:spcAft>
              <a:buNone/>
            </a:pPr>
            <a:endParaRPr sz="2000" b="1" dirty="0"/>
          </a:p>
          <a:p>
            <a:pPr marL="0" lvl="0" indent="0" algn="l" rtl="0">
              <a:spcBef>
                <a:spcPts val="0"/>
              </a:spcBef>
              <a:spcAft>
                <a:spcPts val="0"/>
              </a:spcAft>
              <a:buNone/>
            </a:pPr>
            <a:r>
              <a:rPr lang="en-GB" sz="3600" b="1" dirty="0"/>
              <a:t>How to engage?</a:t>
            </a:r>
            <a:endParaRPr dirty="0"/>
          </a:p>
          <a:p>
            <a:pPr marL="171450" lvl="0" indent="-171450" algn="l" rtl="0">
              <a:spcBef>
                <a:spcPts val="0"/>
              </a:spcBef>
              <a:spcAft>
                <a:spcPts val="0"/>
              </a:spcAft>
              <a:buClr>
                <a:schemeClr val="dk1"/>
              </a:buClr>
              <a:buSzPts val="2000"/>
              <a:buFont typeface="Arial"/>
              <a:buChar char="•"/>
            </a:pPr>
            <a:r>
              <a:rPr lang="en-GB" sz="2000" dirty="0"/>
              <a:t>Paint the overall picture of why NC is important to the company</a:t>
            </a:r>
            <a:endParaRPr dirty="0"/>
          </a:p>
          <a:p>
            <a:pPr marL="171450" lvl="0" indent="-171450" algn="l" rtl="0">
              <a:spcBef>
                <a:spcPts val="0"/>
              </a:spcBef>
              <a:spcAft>
                <a:spcPts val="0"/>
              </a:spcAft>
              <a:buClr>
                <a:schemeClr val="dk1"/>
              </a:buClr>
              <a:buSzPts val="2000"/>
              <a:buFont typeface="Arial"/>
              <a:buChar char="•"/>
            </a:pPr>
            <a:r>
              <a:rPr lang="en-GB" sz="2000" dirty="0"/>
              <a:t>Show how NC related to the current strategy</a:t>
            </a:r>
            <a:endParaRPr dirty="0"/>
          </a:p>
          <a:p>
            <a:pPr marL="171450" lvl="0" indent="-171450" algn="l" rtl="0">
              <a:spcBef>
                <a:spcPts val="0"/>
              </a:spcBef>
              <a:spcAft>
                <a:spcPts val="0"/>
              </a:spcAft>
              <a:buClr>
                <a:schemeClr val="dk1"/>
              </a:buClr>
              <a:buSzPts val="2000"/>
              <a:buFont typeface="Arial"/>
              <a:buChar char="•"/>
            </a:pPr>
            <a:r>
              <a:rPr lang="en-GB" sz="2000" dirty="0"/>
              <a:t>Indicate what other companies are already </a:t>
            </a:r>
            <a:r>
              <a:rPr lang="en-GB" sz="2000" dirty="0" err="1"/>
              <a:t>doinng</a:t>
            </a:r>
            <a:endParaRPr sz="2000" dirty="0"/>
          </a:p>
          <a:p>
            <a:pPr marL="171450" lvl="0" indent="-171450" algn="l" rtl="0">
              <a:spcBef>
                <a:spcPts val="0"/>
              </a:spcBef>
              <a:spcAft>
                <a:spcPts val="0"/>
              </a:spcAft>
              <a:buClr>
                <a:schemeClr val="dk1"/>
              </a:buClr>
              <a:buSzPts val="2000"/>
              <a:buFont typeface="Arial"/>
              <a:buChar char="•"/>
            </a:pPr>
            <a:r>
              <a:rPr lang="en-GB" sz="2000" dirty="0"/>
              <a:t>Ask for commitment, even when starting small</a:t>
            </a:r>
            <a:endParaRPr sz="2000" dirty="0"/>
          </a:p>
          <a:p>
            <a:pPr marL="0" lvl="0" indent="0" algn="l" rtl="0">
              <a:spcBef>
                <a:spcPts val="0"/>
              </a:spcBef>
              <a:spcAft>
                <a:spcPts val="0"/>
              </a:spcAft>
              <a:buNone/>
            </a:pPr>
            <a:endParaRPr sz="2000" b="1" dirty="0"/>
          </a:p>
          <a:p>
            <a:pPr marL="171450" lvl="0" indent="-95250" algn="l" rtl="0">
              <a:spcBef>
                <a:spcPts val="0"/>
              </a:spcBef>
              <a:spcAft>
                <a:spcPts val="0"/>
              </a:spcAft>
              <a:buClr>
                <a:schemeClr val="dk1"/>
              </a:buClr>
              <a:buSzPts val="1200"/>
              <a:buFont typeface="Arial"/>
              <a:buNone/>
            </a:pPr>
            <a:endParaRPr sz="1200" dirty="0"/>
          </a:p>
          <a:p>
            <a:pPr marL="0" lvl="0" indent="0" algn="l" rtl="0">
              <a:spcBef>
                <a:spcPts val="0"/>
              </a:spcBef>
              <a:spcAft>
                <a:spcPts val="0"/>
              </a:spcAft>
              <a:buNone/>
            </a:pPr>
            <a:endParaRPr sz="2000" b="1" dirty="0"/>
          </a:p>
          <a:p>
            <a:pPr marL="0" lvl="0" indent="0" algn="l" rtl="0">
              <a:spcBef>
                <a:spcPts val="0"/>
              </a:spcBef>
              <a:spcAft>
                <a:spcPts val="0"/>
              </a:spcAft>
              <a:buClr>
                <a:schemeClr val="dk1"/>
              </a:buClr>
              <a:buSzPts val="1200"/>
              <a:buFont typeface="Arial"/>
              <a:buNone/>
            </a:pPr>
            <a:r>
              <a:rPr lang="en-GB" sz="1200" b="0" dirty="0"/>
              <a:t>All cards can be retrieved through: LINK FORTHCOMING</a:t>
            </a:r>
            <a:endParaRPr sz="1200" b="1" dirty="0"/>
          </a:p>
          <a:p>
            <a:pPr marL="0" lvl="0" indent="0" algn="l" rtl="0">
              <a:spcBef>
                <a:spcPts val="0"/>
              </a:spcBef>
              <a:spcAft>
                <a:spcPts val="0"/>
              </a:spcAft>
              <a:buClr>
                <a:schemeClr val="dk1"/>
              </a:buClr>
              <a:buSzPts val="1200"/>
              <a:buFont typeface="Arial"/>
              <a:buNone/>
            </a:pPr>
            <a:endParaRPr sz="1200" b="1" dirty="0"/>
          </a:p>
          <a:p>
            <a:pPr marL="0" lvl="0" indent="0" algn="l" rtl="0">
              <a:spcBef>
                <a:spcPts val="0"/>
              </a:spcBef>
              <a:spcAft>
                <a:spcPts val="0"/>
              </a:spcAft>
              <a:buClr>
                <a:schemeClr val="dk1"/>
              </a:buClr>
              <a:buSzPts val="1200"/>
              <a:buFont typeface="Arial"/>
              <a:buNone/>
            </a:pPr>
            <a:endParaRPr sz="1200" dirty="0"/>
          </a:p>
          <a:p>
            <a:pPr marL="171450" lvl="0" indent="-95250" algn="l" rtl="0">
              <a:spcBef>
                <a:spcPts val="0"/>
              </a:spcBef>
              <a:spcAft>
                <a:spcPts val="0"/>
              </a:spcAft>
              <a:buClr>
                <a:schemeClr val="dk1"/>
              </a:buClr>
              <a:buSzPts val="1200"/>
              <a:buFont typeface="Arial"/>
              <a:buNone/>
            </a:pPr>
            <a:endParaRPr sz="1200" dirty="0"/>
          </a:p>
          <a:p>
            <a:pPr marL="0" lvl="0" indent="0" algn="l" rtl="0">
              <a:spcBef>
                <a:spcPts val="0"/>
              </a:spcBef>
              <a:spcAft>
                <a:spcPts val="0"/>
              </a:spcAft>
              <a:buNone/>
            </a:pPr>
            <a:endParaRPr sz="2000" b="1" dirty="0"/>
          </a:p>
          <a:p>
            <a:pPr marL="0" lvl="0" indent="0" algn="l" rtl="0">
              <a:spcBef>
                <a:spcPts val="0"/>
              </a:spcBef>
              <a:spcAft>
                <a:spcPts val="0"/>
              </a:spcAft>
              <a:buClr>
                <a:schemeClr val="dk1"/>
              </a:buClr>
              <a:buSzPts val="1200"/>
              <a:buFont typeface="Calibri"/>
              <a:buNone/>
            </a:pPr>
            <a:endParaRPr dirty="0"/>
          </a:p>
        </p:txBody>
      </p:sp>
      <p:sp>
        <p:nvSpPr>
          <p:cNvPr id="1945" name="Google Shape;1945;p97: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91</a:t>
            </a:fld>
            <a:endParaRPr lang="en-GB"/>
          </a:p>
        </p:txBody>
      </p:sp>
    </p:spTree>
    <p:extLst>
      <p:ext uri="{BB962C8B-B14F-4D97-AF65-F5344CB8AC3E}">
        <p14:creationId xmlns:p14="http://schemas.microsoft.com/office/powerpoint/2010/main" val="38933349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KB</a:t>
            </a:r>
          </a:p>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2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372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8</a:t>
            </a:fld>
            <a:endParaRPr lang="en-GB"/>
          </a:p>
        </p:txBody>
      </p:sp>
    </p:spTree>
    <p:extLst>
      <p:ext uri="{BB962C8B-B14F-4D97-AF65-F5344CB8AC3E}">
        <p14:creationId xmlns:p14="http://schemas.microsoft.com/office/powerpoint/2010/main" val="42893001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93</a:t>
            </a:fld>
            <a:endParaRPr lang="en-GB"/>
          </a:p>
        </p:txBody>
      </p:sp>
    </p:spTree>
    <p:extLst>
      <p:ext uri="{BB962C8B-B14F-4D97-AF65-F5344CB8AC3E}">
        <p14:creationId xmlns:p14="http://schemas.microsoft.com/office/powerpoint/2010/main" val="37703207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 Creative Commons Attribution license which means that you are free to share and adapt your own organization and industry to make it more relevant. To make it targeted to your audience, we’d love to know how you’ve adapted them.</a:t>
            </a:r>
            <a:endParaRPr lang="en-GB"/>
          </a:p>
        </p:txBody>
      </p:sp>
      <p:sp>
        <p:nvSpPr>
          <p:cNvPr id="4" name="Slide Number Placeholder 3"/>
          <p:cNvSpPr>
            <a:spLocks noGrp="1"/>
          </p:cNvSpPr>
          <p:nvPr>
            <p:ph type="sldNum" sz="quarter" idx="10"/>
          </p:nvPr>
        </p:nvSpPr>
        <p:spPr/>
        <p:txBody>
          <a:bodyPr/>
          <a:lstStyle/>
          <a:p>
            <a:pPr marL="0" marR="0" lvl="0" indent="0" algn="r" defTabSz="1966874" rtl="0" eaLnBrk="1" fontAlgn="auto" latinLnBrk="0" hangingPunct="1">
              <a:lnSpc>
                <a:spcPct val="100000"/>
              </a:lnSpc>
              <a:spcBef>
                <a:spcPts val="0"/>
              </a:spcBef>
              <a:spcAft>
                <a:spcPts val="0"/>
              </a:spcAft>
              <a:buClrTx/>
              <a:buSzTx/>
              <a:buFontTx/>
              <a:buNone/>
              <a:tabLst/>
              <a:defRPr/>
            </a:pPr>
            <a:fld id="{D684CAF3-BBC6-41FB-9A43-C6631CFA1EE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966874"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7418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share with us when your are doing a training, we are always excited to hear when you are doing a training and how you adapted the training. We love sharing this on our website, which can be really useful for other people!</a:t>
            </a:r>
            <a:endParaRPr lang="en-GB"/>
          </a:p>
        </p:txBody>
      </p:sp>
      <p:sp>
        <p:nvSpPr>
          <p:cNvPr id="4" name="Slide Number Placeholder 3"/>
          <p:cNvSpPr>
            <a:spLocks noGrp="1"/>
          </p:cNvSpPr>
          <p:nvPr>
            <p:ph type="sldNum" sz="quarter" idx="10"/>
          </p:nvPr>
        </p:nvSpPr>
        <p:spPr/>
        <p:txBody>
          <a:bodyPr/>
          <a:lstStyle/>
          <a:p>
            <a:pPr marL="0" marR="0" lvl="0" indent="0" algn="r" defTabSz="1966874" rtl="0" eaLnBrk="1" fontAlgn="auto" latinLnBrk="0" hangingPunct="1">
              <a:lnSpc>
                <a:spcPct val="100000"/>
              </a:lnSpc>
              <a:spcBef>
                <a:spcPts val="0"/>
              </a:spcBef>
              <a:spcAft>
                <a:spcPts val="0"/>
              </a:spcAft>
              <a:buClrTx/>
              <a:buSzTx/>
              <a:buFontTx/>
              <a:buNone/>
              <a:tabLst/>
              <a:defRPr/>
            </a:pPr>
            <a:fld id="{D684CAF3-BBC6-41FB-9A43-C6631CFA1EE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966874"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3165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WHAT ELSE would you need? What support would you need?</a:t>
            </a:r>
          </a:p>
          <a:p>
            <a:pPr lvl="1"/>
            <a:r>
              <a:rPr lang="en-US"/>
              <a:t>Sign-up for in-person day training, t-t-t</a:t>
            </a:r>
          </a:p>
          <a:p>
            <a:pPr lvl="1"/>
            <a:r>
              <a:rPr lang="en-US"/>
              <a:t>If want support, need to fill out survey (Google form survey)</a:t>
            </a:r>
          </a:p>
          <a:p>
            <a:pPr lvl="1"/>
            <a:r>
              <a:rPr lang="en-US"/>
              <a:t>Refining training further, keen to know how have used this training and catch-up via call (if don’t want to, let us know)</a:t>
            </a:r>
          </a:p>
          <a:p>
            <a:endParaRPr lang="en-CH"/>
          </a:p>
        </p:txBody>
      </p:sp>
      <p:sp>
        <p:nvSpPr>
          <p:cNvPr id="4" name="Slide Number Placeholder 3"/>
          <p:cNvSpPr>
            <a:spLocks noGrp="1"/>
          </p:cNvSpPr>
          <p:nvPr>
            <p:ph type="sldNum" sz="quarter" idx="5"/>
          </p:nvPr>
        </p:nvSpPr>
        <p:spPr/>
        <p:txBody>
          <a:bodyPr/>
          <a:lstStyle/>
          <a:p>
            <a:pPr defTabSz="1752996">
              <a:defRPr/>
            </a:pPr>
            <a:fld id="{8BA301F5-20D8-456B-8F82-D08BC0ADD896}" type="slidenum">
              <a:rPr lang="en-CH">
                <a:solidFill>
                  <a:prstClr val="black"/>
                </a:solidFill>
                <a:latin typeface="Calibri" panose="020F0502020204030204"/>
              </a:rPr>
              <a:pPr defTabSz="1752996">
                <a:defRPr/>
              </a:pPr>
              <a:t>96</a:t>
            </a:fld>
            <a:endParaRPr lang="en-CH">
              <a:solidFill>
                <a:prstClr val="black"/>
              </a:solidFill>
              <a:latin typeface="Calibri" panose="020F0502020204030204"/>
            </a:endParaRPr>
          </a:p>
        </p:txBody>
      </p:sp>
    </p:spTree>
    <p:extLst>
      <p:ext uri="{BB962C8B-B14F-4D97-AF65-F5344CB8AC3E}">
        <p14:creationId xmlns:p14="http://schemas.microsoft.com/office/powerpoint/2010/main" val="42851474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p122:notes"/>
          <p:cNvSpPr txBox="1">
            <a:spLocks noGrp="1"/>
          </p:cNvSpPr>
          <p:nvPr>
            <p:ph type="body" idx="1"/>
          </p:nvPr>
        </p:nvSpPr>
        <p:spPr>
          <a:xfrm>
            <a:off x="189548" y="15921588"/>
            <a:ext cx="1516380" cy="13026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6" name="Google Shape;2266;p122: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r>
              <a:rPr lang="en-GB" sz="1400" dirty="0">
                <a:solidFill>
                  <a:srgbClr val="4D4D4F"/>
                </a:solidFill>
                <a:latin typeface="Verdana" panose="020B0604030504040204" pitchFamily="34" charset="0"/>
                <a:ea typeface="Verdana" panose="020B0604030504040204" pitchFamily="34" charset="0"/>
              </a:rPr>
            </a:br>
            <a:r>
              <a:rPr lang="en-GB" sz="1200" dirty="0">
                <a:solidFill>
                  <a:srgbClr val="4D4D4F"/>
                </a:solidFill>
                <a:latin typeface="Verdana" panose="020B0604030504040204" pitchFamily="34" charset="0"/>
                <a:ea typeface="Verdana" panose="020B0604030504040204" pitchFamily="34" charset="0"/>
              </a:rPr>
              <a:t>The Biodiversity Guidance offers </a:t>
            </a:r>
            <a:r>
              <a:rPr lang="en-GB" sz="1200" b="1" dirty="0">
                <a:solidFill>
                  <a:srgbClr val="4D4D4F"/>
                </a:solidFill>
                <a:latin typeface="Verdana" panose="020B0604030504040204" pitchFamily="34" charset="0"/>
                <a:ea typeface="Verdana" panose="020B0604030504040204" pitchFamily="34" charset="0"/>
              </a:rPr>
              <a:t>a stepwise approach </a:t>
            </a:r>
            <a:r>
              <a:rPr lang="en-GB" sz="1200" dirty="0">
                <a:solidFill>
                  <a:srgbClr val="4D4D4F"/>
                </a:solidFill>
                <a:latin typeface="Verdana" panose="020B0604030504040204" pitchFamily="34" charset="0"/>
                <a:ea typeface="Verdana" panose="020B0604030504040204" pitchFamily="34" charset="0"/>
              </a:rPr>
              <a:t>to incorporate biodiversity into natural capital assessments. It guides companies to better capture the value of biodiversity in their natural capital assessments and develop management strategies accordingly. </a:t>
            </a:r>
            <a:br>
              <a:rPr lang="en-GB" sz="1200" dirty="0">
                <a:solidFill>
                  <a:srgbClr val="4D4D4F"/>
                </a:solidFill>
                <a:latin typeface="Verdana" panose="020B0604030504040204" pitchFamily="34" charset="0"/>
                <a:ea typeface="Verdana" panose="020B0604030504040204" pitchFamily="34" charset="0"/>
              </a:rPr>
            </a:br>
            <a:br>
              <a:rPr lang="en-GB" sz="1200" dirty="0">
                <a:solidFill>
                  <a:srgbClr val="4D4D4F"/>
                </a:solidFill>
                <a:latin typeface="Verdana" panose="020B0604030504040204" pitchFamily="34" charset="0"/>
                <a:ea typeface="Verdana" panose="020B0604030504040204" pitchFamily="34" charset="0"/>
              </a:rPr>
            </a:br>
            <a:r>
              <a:rPr lang="en-GB" sz="1200" dirty="0">
                <a:solidFill>
                  <a:srgbClr val="4D4D4F"/>
                </a:solidFill>
                <a:latin typeface="Verdana" panose="020B0604030504040204" pitchFamily="34" charset="0"/>
                <a:ea typeface="Verdana" panose="020B0604030504040204" pitchFamily="34" charset="0"/>
              </a:rPr>
              <a:t>The Guidance is applicable to </a:t>
            </a:r>
            <a:r>
              <a:rPr lang="en-GB" sz="1200" b="1" dirty="0">
                <a:solidFill>
                  <a:srgbClr val="4D4D4F"/>
                </a:solidFill>
                <a:latin typeface="Verdana" panose="020B0604030504040204" pitchFamily="34" charset="0"/>
                <a:ea typeface="Verdana" panose="020B0604030504040204" pitchFamily="34" charset="0"/>
              </a:rPr>
              <a:t>all business sectors</a:t>
            </a:r>
            <a:r>
              <a:rPr lang="en-GB" sz="1200" dirty="0">
                <a:solidFill>
                  <a:srgbClr val="4D4D4F"/>
                </a:solidFill>
                <a:latin typeface="Verdana" panose="020B0604030504040204" pitchFamily="34" charset="0"/>
                <a:ea typeface="Verdana" panose="020B0604030504040204" pitchFamily="34" charset="0"/>
              </a:rPr>
              <a:t>, at any geography and any organizational level. </a:t>
            </a:r>
            <a:br>
              <a:rPr lang="en-GB" sz="1200" dirty="0">
                <a:solidFill>
                  <a:srgbClr val="4D4D4F"/>
                </a:solidFill>
                <a:latin typeface="Verdana" panose="020B0604030504040204" pitchFamily="34" charset="0"/>
                <a:ea typeface="Verdana" panose="020B0604030504040204" pitchFamily="34" charset="0"/>
              </a:rPr>
            </a:br>
            <a:br>
              <a:rPr lang="en-GB" sz="1200" dirty="0">
                <a:solidFill>
                  <a:srgbClr val="4D4D4F"/>
                </a:solidFill>
                <a:latin typeface="Verdana" panose="020B0604030504040204" pitchFamily="34" charset="0"/>
                <a:ea typeface="Verdana" panose="020B0604030504040204" pitchFamily="34" charset="0"/>
              </a:rPr>
            </a:br>
            <a:r>
              <a:rPr lang="en-GB" sz="1200" dirty="0">
                <a:solidFill>
                  <a:srgbClr val="4D4D4F"/>
                </a:solidFill>
                <a:latin typeface="Verdana" panose="020B0604030504040204" pitchFamily="34" charset="0"/>
                <a:ea typeface="Verdana" panose="020B0604030504040204" pitchFamily="34" charset="0"/>
              </a:rPr>
              <a:t>The Guidance is appropriate for terrestrial, freshwater and marine realms.   </a:t>
            </a:r>
            <a:endParaRPr lang="en-GB" sz="1200" b="0" i="0" kern="1200" dirty="0">
              <a:solidFill>
                <a:schemeClr val="tx1"/>
              </a:solidFill>
              <a:effectLst/>
              <a:latin typeface="+mn-lt"/>
              <a:ea typeface="+mn-ea"/>
              <a:cs typeface="+mn-cs"/>
            </a:endParaRPr>
          </a:p>
          <a:p>
            <a:pPr rtl="0" fontAlgn="base"/>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It is designed to work in 4 stages</a:t>
            </a:r>
            <a:r>
              <a:rPr lang="en-GB" sz="1200" b="0" i="0" u="sng" kern="1200" dirty="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‘Why’ (Framing Guidance) </a:t>
            </a:r>
          </a:p>
          <a:p>
            <a:pPr rtl="0" fontAlgn="base"/>
            <a:r>
              <a:rPr lang="en-GB" sz="1200" b="0" i="0" kern="1200" dirty="0">
                <a:solidFill>
                  <a:schemeClr val="tx1"/>
                </a:solidFill>
                <a:effectLst/>
                <a:latin typeface="+mn-lt"/>
                <a:ea typeface="+mn-ea"/>
                <a:cs typeface="+mn-cs"/>
              </a:rPr>
              <a:t>‘What’ (Scoping Guidance)</a:t>
            </a:r>
            <a:r>
              <a:rPr lang="en-GB" sz="1200" b="0" i="0" strike="sngStrike"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‘How’ (Measure and Value Guidance) and  </a:t>
            </a:r>
          </a:p>
          <a:p>
            <a:pPr rtl="0" fontAlgn="base"/>
            <a:r>
              <a:rPr lang="en-GB" sz="1200" b="0" i="0" kern="1200" dirty="0">
                <a:solidFill>
                  <a:schemeClr val="tx1"/>
                </a:solidFill>
                <a:effectLst/>
                <a:latin typeface="+mn-lt"/>
                <a:ea typeface="+mn-ea"/>
                <a:cs typeface="+mn-cs"/>
              </a:rPr>
              <a:t>‘What next’ (Application Guidance).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These stages are broken down into 9 steps, which address a specific question that must be answered when integrating biodiversity into your natural capital assessments.</a:t>
            </a:r>
          </a:p>
          <a:p>
            <a:pPr rtl="0" fontAlgn="base"/>
            <a:endParaRPr lang="en-GB" sz="1200" b="0" i="0" kern="1200" dirty="0">
              <a:solidFill>
                <a:schemeClr val="tx1"/>
              </a:solidFill>
              <a:effectLst/>
              <a:latin typeface="+mn-lt"/>
              <a:ea typeface="+mn-ea"/>
              <a:cs typeface="+mn-cs"/>
            </a:endParaRPr>
          </a:p>
          <a:p>
            <a:pPr rtl="0" fontAlgn="base"/>
            <a:r>
              <a:rPr lang="en-GB" sz="1200" dirty="0">
                <a:solidFill>
                  <a:srgbClr val="4D4D4F"/>
                </a:solidFill>
                <a:latin typeface="Verdana" panose="020B0604030504040204" pitchFamily="34" charset="0"/>
                <a:ea typeface="Verdana" panose="020B0604030504040204" pitchFamily="34" charset="0"/>
              </a:rPr>
              <a:t>The Guidance is written for businesses and financial institutions who already recognise the importance of natural capital and wish to ensure their assessments incorporate biodiversity, as well as businesses and financial institutions who are managing their relationship with biodiversity and want to expand those considerations to a broader natural capital perspective. </a:t>
            </a:r>
          </a:p>
          <a:p>
            <a:pPr rtl="0" fontAlgn="base"/>
            <a:endParaRPr lang="en-GB" sz="1200" dirty="0">
              <a:solidFill>
                <a:srgbClr val="4D4D4F"/>
              </a:solidFill>
              <a:latin typeface="Verdana" panose="020B0604030504040204" pitchFamily="34" charset="0"/>
              <a:ea typeface="Verdana" panose="020B060403050404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dirty="0">
                <a:solidFill>
                  <a:srgbClr val="4D4D4F"/>
                </a:solidFill>
                <a:latin typeface="Verdana" panose="020B0604030504040204" pitchFamily="34" charset="0"/>
                <a:ea typeface="Verdana" panose="020B0604030504040204" pitchFamily="34" charset="0"/>
              </a:rPr>
              <a:t>It can also help </a:t>
            </a:r>
            <a:r>
              <a:rPr lang="en-US" sz="1200" dirty="0">
                <a:solidFill>
                  <a:srgbClr val="4D4D4F"/>
                </a:solidFill>
                <a:latin typeface="Verdana" panose="020B0604030504040204" pitchFamily="34" charset="0"/>
                <a:ea typeface="Verdana" panose="020B0604030504040204" pitchFamily="34" charset="0"/>
              </a:rPr>
              <a:t>civil society, government, multi stakeholder organizations, standard setters, disclosure organizations and science / academia </a:t>
            </a:r>
            <a:r>
              <a:rPr lang="en-US" sz="1200" b="1" dirty="0">
                <a:solidFill>
                  <a:srgbClr val="4D4D4F"/>
                </a:solidFill>
                <a:latin typeface="Verdana" panose="020B0604030504040204" pitchFamily="34" charset="0"/>
                <a:ea typeface="Verdana" panose="020B0604030504040204" pitchFamily="34" charset="0"/>
              </a:rPr>
              <a:t>to engage with business </a:t>
            </a:r>
            <a:r>
              <a:rPr lang="en-US" sz="1200" dirty="0">
                <a:solidFill>
                  <a:srgbClr val="4D4D4F"/>
                </a:solidFill>
                <a:latin typeface="Verdana" panose="020B0604030504040204" pitchFamily="34" charset="0"/>
                <a:ea typeface="Verdana" panose="020B0604030504040204" pitchFamily="34" charset="0"/>
              </a:rPr>
              <a:t>and support them in their journey to embed the value of nature in their decision-making.</a:t>
            </a:r>
            <a:endParaRPr lang="en-GB" sz="1200" dirty="0">
              <a:solidFill>
                <a:srgbClr val="4D4D4F"/>
              </a:solidFill>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5"/>
          </p:nvPr>
        </p:nvSpPr>
        <p:spPr/>
        <p:txBody>
          <a:bodyPr/>
          <a:lstStyle/>
          <a:p>
            <a:fld id="{C876B3F9-D834-4309-B018-8B29A401AC8F}" type="slidenum">
              <a:rPr lang="en-GB" smtClean="0"/>
              <a:t>9</a:t>
            </a:fld>
            <a:endParaRPr lang="en-GB"/>
          </a:p>
        </p:txBody>
      </p:sp>
    </p:spTree>
    <p:extLst>
      <p:ext uri="{BB962C8B-B14F-4D97-AF65-F5344CB8AC3E}">
        <p14:creationId xmlns:p14="http://schemas.microsoft.com/office/powerpoint/2010/main" val="3802802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149956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88266" y="6361141"/>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36759486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0083029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7311486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2894590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3B9902-6BE8-4D46-ABDA-F2FEDC49E2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
        <p:nvSpPr>
          <p:cNvPr id="12" name="Title 1">
            <a:extLst>
              <a:ext uri="{FF2B5EF4-FFF2-40B4-BE49-F238E27FC236}">
                <a16:creationId xmlns:a16="http://schemas.microsoft.com/office/drawing/2014/main"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324731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6144744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5" y="6355691"/>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4144853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2205833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1813277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2"/>
            <a:ext cx="2743200" cy="365125"/>
          </a:xfrm>
          <a:prstGeom prst="rect">
            <a:avLst/>
          </a:prstGeom>
        </p:spPr>
        <p:txBody>
          <a:bodyPr/>
          <a:lstStyle/>
          <a:p>
            <a:endParaRPr lang="en-GB"/>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2388649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2"/>
            <a:ext cx="2743200" cy="365125"/>
          </a:xfrm>
          <a:prstGeom prst="rect">
            <a:avLst/>
          </a:prstGeom>
        </p:spPr>
        <p:txBody>
          <a:bodyPr/>
          <a:lstStyle/>
          <a:p>
            <a:endParaRPr lang="en-GB"/>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531096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8200" y="6361141"/>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29657606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086254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7458024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6431519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8022860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8431287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3B9902-6BE8-4D46-ABDA-F2FEDC49E2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3"/>
            <a:ext cx="1246415" cy="558801"/>
          </a:xfrm>
          <a:prstGeom prst="rect">
            <a:avLst/>
          </a:prstGeom>
        </p:spPr>
      </p:pic>
      <p:sp>
        <p:nvSpPr>
          <p:cNvPr id="12" name="Title 1">
            <a:extLst>
              <a:ext uri="{FF2B5EF4-FFF2-40B4-BE49-F238E27FC236}">
                <a16:creationId xmlns:a16="http://schemas.microsoft.com/office/drawing/2014/main"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7662994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0" name="Picture 9" descr="A picture containing drawing, shirt&#10;&#10;Description automatically generated">
            <a:extLst>
              <a:ext uri="{FF2B5EF4-FFF2-40B4-BE49-F238E27FC236}">
                <a16:creationId xmlns:a16="http://schemas.microsoft.com/office/drawing/2014/main" id="{0B26B4DA-8AF8-9349-B89C-5BDC73EC306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898" t="33346" r="5264" b="31003"/>
          <a:stretch/>
        </p:blipFill>
        <p:spPr>
          <a:xfrm>
            <a:off x="199891" y="6397369"/>
            <a:ext cx="1276620" cy="362465"/>
          </a:xfrm>
          <a:prstGeom prst="rect">
            <a:avLst/>
          </a:prstGeom>
        </p:spPr>
      </p:pic>
      <p:sp>
        <p:nvSpPr>
          <p:cNvPr id="2" name="Title 1"/>
          <p:cNvSpPr>
            <a:spLocks noGrp="1"/>
          </p:cNvSpPr>
          <p:nvPr>
            <p:ph type="title"/>
          </p:nvPr>
        </p:nvSpPr>
        <p:spPr>
          <a:xfrm>
            <a:off x="838200" y="365125"/>
            <a:ext cx="10515600" cy="782656"/>
          </a:xfrm>
          <a:prstGeom prst="rect">
            <a:avLst/>
          </a:prstGeom>
        </p:spPr>
        <p:txBody>
          <a:bodyPr>
            <a:noAutofit/>
          </a:bodyPr>
          <a:lstStyle>
            <a:lvl1pPr>
              <a:defRPr sz="3600">
                <a:solidFill>
                  <a:srgbClr val="002060"/>
                </a:solidFill>
                <a:latin typeface="+mn-lt"/>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p:nvPr>
        </p:nvSpPr>
        <p:spPr>
          <a:xfrm>
            <a:off x="838200" y="1225803"/>
            <a:ext cx="10515600" cy="652748"/>
          </a:xfrm>
          <a:prstGeom prst="rect">
            <a:avLst/>
          </a:prstGeom>
        </p:spPr>
        <p:txBody>
          <a:bodyPr vert="horz" lIns="91440" tIns="45720" rIns="91440" bIns="45720" rtlCol="0">
            <a:noAutofit/>
          </a:bodyPr>
          <a:lstStyle>
            <a:lvl1pPr marL="0" indent="0">
              <a:buNone/>
              <a:defRPr sz="2133">
                <a:solidFill>
                  <a:srgbClr val="1B1A5B"/>
                </a:solidFill>
                <a:latin typeface="+mn-lt"/>
                <a:cs typeface="Arial" panose="020B0604020202020204" pitchFamily="34" charset="0"/>
              </a:defRPr>
            </a:lvl1pPr>
          </a:lstStyle>
          <a:p>
            <a:pPr lvl="0"/>
            <a:r>
              <a:rPr lang="en-US"/>
              <a:t>Edit Master text styles</a:t>
            </a:r>
          </a:p>
        </p:txBody>
      </p:sp>
      <p:sp>
        <p:nvSpPr>
          <p:cNvPr id="8" name="Slide Number Placeholder 5">
            <a:extLst>
              <a:ext uri="{FF2B5EF4-FFF2-40B4-BE49-F238E27FC236}">
                <a16:creationId xmlns:a16="http://schemas.microsoft.com/office/drawing/2014/main" id="{8FEA4177-4A86-8546-B457-5EE44357254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a:t>
            </a:fld>
            <a:endParaRPr lang="en-US"/>
          </a:p>
        </p:txBody>
      </p:sp>
    </p:spTree>
    <p:extLst>
      <p:ext uri="{BB962C8B-B14F-4D97-AF65-F5344CB8AC3E}">
        <p14:creationId xmlns:p14="http://schemas.microsoft.com/office/powerpoint/2010/main" val="29720239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sp>
        <p:nvSpPr>
          <p:cNvPr id="15" name="Google Shape;15;p1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95959"/>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1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4781366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sp>
        <p:nvSpPr>
          <p:cNvPr id="19" name="Google Shape;19;p1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127"/>
          <p:cNvSpPr txBox="1">
            <a:spLocks noGrp="1"/>
          </p:cNvSpPr>
          <p:nvPr>
            <p:ph type="sldNum" idx="12"/>
          </p:nvPr>
        </p:nvSpPr>
        <p:spPr>
          <a:xfrm>
            <a:off x="796636" y="635634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540839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1"/>
        <p:cNvGrpSpPr/>
        <p:nvPr/>
      </p:nvGrpSpPr>
      <p:grpSpPr>
        <a:xfrm>
          <a:off x="0" y="0"/>
          <a:ext cx="0" cy="0"/>
          <a:chOff x="0" y="0"/>
          <a:chExt cx="0" cy="0"/>
        </a:xfrm>
      </p:grpSpPr>
      <p:sp>
        <p:nvSpPr>
          <p:cNvPr id="22" name="Google Shape;22;p128"/>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28"/>
          <p:cNvSpPr txBox="1">
            <a:spLocks noGrp="1"/>
          </p:cNvSpPr>
          <p:nvPr>
            <p:ph type="body" idx="1"/>
          </p:nvPr>
        </p:nvSpPr>
        <p:spPr>
          <a:xfrm>
            <a:off x="314195" y="1461524"/>
            <a:ext cx="4185377"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128"/>
          <p:cNvSpPr txBox="1">
            <a:spLocks noGrp="1"/>
          </p:cNvSpPr>
          <p:nvPr>
            <p:ph type="sldNum" idx="12"/>
          </p:nvPr>
        </p:nvSpPr>
        <p:spPr>
          <a:xfrm>
            <a:off x="796636" y="635634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72448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3B9902-6BE8-4D46-ABDA-F2FEDC49E2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
        <p:nvSpPr>
          <p:cNvPr id="12" name="Title 1">
            <a:extLst>
              <a:ext uri="{FF2B5EF4-FFF2-40B4-BE49-F238E27FC236}">
                <a16:creationId xmlns:a16="http://schemas.microsoft.com/office/drawing/2014/main"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941340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1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 name="Google Shape;28;p141"/>
          <p:cNvSpPr txBox="1">
            <a:spLocks noGrp="1"/>
          </p:cNvSpPr>
          <p:nvPr>
            <p:ph type="sldNum" idx="12"/>
          </p:nvPr>
        </p:nvSpPr>
        <p:spPr>
          <a:xfrm>
            <a:off x="680258" y="635634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362038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9"/>
        <p:cNvGrpSpPr/>
        <p:nvPr/>
      </p:nvGrpSpPr>
      <p:grpSpPr>
        <a:xfrm>
          <a:off x="0" y="0"/>
          <a:ext cx="0" cy="0"/>
          <a:chOff x="0" y="0"/>
          <a:chExt cx="0" cy="0"/>
        </a:xfrm>
      </p:grpSpPr>
      <p:sp>
        <p:nvSpPr>
          <p:cNvPr id="30" name="Google Shape;30;p142"/>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42"/>
          <p:cNvSpPr txBox="1">
            <a:spLocks noGrp="1"/>
          </p:cNvSpPr>
          <p:nvPr>
            <p:ph type="body" idx="1"/>
          </p:nvPr>
        </p:nvSpPr>
        <p:spPr>
          <a:xfrm>
            <a:off x="314195" y="1461524"/>
            <a:ext cx="7075165"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 name="Google Shape;33;p142"/>
          <p:cNvSpPr txBox="1">
            <a:spLocks noGrp="1"/>
          </p:cNvSpPr>
          <p:nvPr>
            <p:ph type="sldNum" idx="12"/>
          </p:nvPr>
        </p:nvSpPr>
        <p:spPr>
          <a:xfrm>
            <a:off x="796636" y="635634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174236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14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rgbClr val="888888"/>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1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 name="Google Shape;38;p148"/>
          <p:cNvSpPr txBox="1">
            <a:spLocks noGrp="1"/>
          </p:cNvSpPr>
          <p:nvPr>
            <p:ph type="sldNum" idx="12"/>
          </p:nvPr>
        </p:nvSpPr>
        <p:spPr>
          <a:xfrm>
            <a:off x="83185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250700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9"/>
        <p:cNvGrpSpPr/>
        <p:nvPr/>
      </p:nvGrpSpPr>
      <p:grpSpPr>
        <a:xfrm>
          <a:off x="0" y="0"/>
          <a:ext cx="0" cy="0"/>
          <a:chOff x="0" y="0"/>
          <a:chExt cx="0" cy="0"/>
        </a:xfrm>
      </p:grpSpPr>
      <p:sp>
        <p:nvSpPr>
          <p:cNvPr id="40" name="Google Shape;40;p149"/>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4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4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 name="Google Shape;44;p149"/>
          <p:cNvSpPr txBox="1">
            <a:spLocks noGrp="1"/>
          </p:cNvSpPr>
          <p:nvPr>
            <p:ph type="sldNum" idx="12"/>
          </p:nvPr>
        </p:nvSpPr>
        <p:spPr>
          <a:xfrm>
            <a:off x="838200" y="6367523"/>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816497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15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5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15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5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15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2" name="Google Shape;52;p150"/>
          <p:cNvSpPr txBox="1">
            <a:spLocks noGrp="1"/>
          </p:cNvSpPr>
          <p:nvPr>
            <p:ph type="sldNum" idx="12"/>
          </p:nvPr>
        </p:nvSpPr>
        <p:spPr>
          <a:xfrm>
            <a:off x="83978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767816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151"/>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 name="Google Shape;56;p151"/>
          <p:cNvSpPr txBox="1">
            <a:spLocks noGrp="1"/>
          </p:cNvSpPr>
          <p:nvPr>
            <p:ph type="sldNum" idx="12"/>
          </p:nvPr>
        </p:nvSpPr>
        <p:spPr>
          <a:xfrm>
            <a:off x="755073" y="635282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995874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7"/>
        <p:cNvGrpSpPr/>
        <p:nvPr/>
      </p:nvGrpSpPr>
      <p:grpSpPr>
        <a:xfrm>
          <a:off x="0" y="0"/>
          <a:ext cx="0" cy="0"/>
          <a:chOff x="0" y="0"/>
          <a:chExt cx="0" cy="0"/>
        </a:xfrm>
      </p:grpSpPr>
      <p:sp>
        <p:nvSpPr>
          <p:cNvPr id="58" name="Google Shape;58;p1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 name="Google Shape;60;p1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 name="Google Shape;61;p1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 name="Google Shape;62;p152"/>
          <p:cNvSpPr txBox="1">
            <a:spLocks noGrp="1"/>
          </p:cNvSpPr>
          <p:nvPr>
            <p:ph type="sldNum" idx="12"/>
          </p:nvPr>
        </p:nvSpPr>
        <p:spPr>
          <a:xfrm>
            <a:off x="83978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661138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3"/>
        <p:cNvGrpSpPr/>
        <p:nvPr/>
      </p:nvGrpSpPr>
      <p:grpSpPr>
        <a:xfrm>
          <a:off x="0" y="0"/>
          <a:ext cx="0" cy="0"/>
          <a:chOff x="0" y="0"/>
          <a:chExt cx="0" cy="0"/>
        </a:xfrm>
      </p:grpSpPr>
      <p:sp>
        <p:nvSpPr>
          <p:cNvPr id="64" name="Google Shape;64;p1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5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23BAED"/>
              </a:buClr>
              <a:buSzPts val="3200"/>
              <a:buFont typeface="Arial"/>
              <a:buNone/>
              <a:defRPr sz="3200" b="0" i="0" u="none" strike="noStrike" cap="none">
                <a:solidFill>
                  <a:srgbClr val="595959"/>
                </a:solidFill>
                <a:latin typeface="Arial"/>
                <a:ea typeface="Arial"/>
                <a:cs typeface="Arial"/>
                <a:sym typeface="Arial"/>
              </a:defRPr>
            </a:lvl1pPr>
            <a:lvl2pPr marR="0" lvl="1" algn="l" rtl="0">
              <a:lnSpc>
                <a:spcPct val="90000"/>
              </a:lnSpc>
              <a:spcBef>
                <a:spcPts val="500"/>
              </a:spcBef>
              <a:spcAft>
                <a:spcPts val="0"/>
              </a:spcAft>
              <a:buClr>
                <a:srgbClr val="23BAED"/>
              </a:buClr>
              <a:buSzPts val="2800"/>
              <a:buFont typeface="Arial"/>
              <a:buNone/>
              <a:defRPr sz="2800" b="0" i="0" u="none" strike="noStrike" cap="none">
                <a:solidFill>
                  <a:srgbClr val="595959"/>
                </a:solidFill>
                <a:latin typeface="Arial"/>
                <a:ea typeface="Arial"/>
                <a:cs typeface="Arial"/>
                <a:sym typeface="Arial"/>
              </a:defRPr>
            </a:lvl2pPr>
            <a:lvl3pPr marR="0" lvl="2" algn="l" rtl="0">
              <a:lnSpc>
                <a:spcPct val="90000"/>
              </a:lnSpc>
              <a:spcBef>
                <a:spcPts val="500"/>
              </a:spcBef>
              <a:spcAft>
                <a:spcPts val="0"/>
              </a:spcAft>
              <a:buClr>
                <a:srgbClr val="23BAED"/>
              </a:buClr>
              <a:buSzPts val="2400"/>
              <a:buFont typeface="Arial"/>
              <a:buNone/>
              <a:defRPr sz="2400" b="0" i="0" u="none" strike="noStrike" cap="none">
                <a:solidFill>
                  <a:srgbClr val="595959"/>
                </a:solidFill>
                <a:latin typeface="Arial"/>
                <a:ea typeface="Arial"/>
                <a:cs typeface="Arial"/>
                <a:sym typeface="Arial"/>
              </a:defRPr>
            </a:lvl3pPr>
            <a:lvl4pPr marR="0" lvl="3" algn="l" rtl="0">
              <a:lnSpc>
                <a:spcPct val="90000"/>
              </a:lnSpc>
              <a:spcBef>
                <a:spcPts val="500"/>
              </a:spcBef>
              <a:spcAft>
                <a:spcPts val="0"/>
              </a:spcAft>
              <a:buClr>
                <a:srgbClr val="23BAED"/>
              </a:buClr>
              <a:buSzPts val="2000"/>
              <a:buFont typeface="Arial"/>
              <a:buNone/>
              <a:defRPr sz="2000" b="0" i="0" u="none" strike="noStrike" cap="none">
                <a:solidFill>
                  <a:srgbClr val="595959"/>
                </a:solidFill>
                <a:latin typeface="Arial"/>
                <a:ea typeface="Arial"/>
                <a:cs typeface="Arial"/>
                <a:sym typeface="Arial"/>
              </a:defRPr>
            </a:lvl4pPr>
            <a:lvl5pPr marR="0" lvl="4" algn="l" rtl="0">
              <a:lnSpc>
                <a:spcPct val="90000"/>
              </a:lnSpc>
              <a:spcBef>
                <a:spcPts val="500"/>
              </a:spcBef>
              <a:spcAft>
                <a:spcPts val="0"/>
              </a:spcAft>
              <a:buClr>
                <a:srgbClr val="23BAED"/>
              </a:buClr>
              <a:buSzPts val="2000"/>
              <a:buFont typeface="Arial"/>
              <a:buNone/>
              <a:defRPr sz="2000" b="0" i="0" u="none" strike="noStrike" cap="none">
                <a:solidFill>
                  <a:srgbClr val="595959"/>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6" name="Google Shape;66;p1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8" name="Google Shape;68;p153"/>
          <p:cNvSpPr txBox="1">
            <a:spLocks noGrp="1"/>
          </p:cNvSpPr>
          <p:nvPr>
            <p:ph type="sldNum" idx="12"/>
          </p:nvPr>
        </p:nvSpPr>
        <p:spPr>
          <a:xfrm>
            <a:off x="839788" y="635282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348120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154"/>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54"/>
          <p:cNvSpPr txBox="1">
            <a:spLocks noGrp="1"/>
          </p:cNvSpPr>
          <p:nvPr>
            <p:ph type="body" idx="1"/>
          </p:nvPr>
        </p:nvSpPr>
        <p:spPr>
          <a:xfrm rot="5400000">
            <a:off x="1676109" y="99610"/>
            <a:ext cx="4351338" cy="70751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Google Shape;73;p154"/>
          <p:cNvSpPr txBox="1">
            <a:spLocks noGrp="1"/>
          </p:cNvSpPr>
          <p:nvPr>
            <p:ph type="sldNum" idx="12"/>
          </p:nvPr>
        </p:nvSpPr>
        <p:spPr>
          <a:xfrm>
            <a:off x="688266" y="6361141"/>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057553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8" name="Google Shape;78;p155"/>
          <p:cNvSpPr txBox="1">
            <a:spLocks noGrp="1"/>
          </p:cNvSpPr>
          <p:nvPr>
            <p:ph type="sldNum" idx="12"/>
          </p:nvPr>
        </p:nvSpPr>
        <p:spPr>
          <a:xfrm>
            <a:off x="838200" y="6361141"/>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9341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sp>
        <p:nvSpPr>
          <p:cNvPr id="15" name="Google Shape;15;p1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95959"/>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1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7404285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sp>
        <p:nvSpPr>
          <p:cNvPr id="19" name="Google Shape;19;p1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127"/>
          <p:cNvSpPr txBox="1">
            <a:spLocks noGrp="1"/>
          </p:cNvSpPr>
          <p:nvPr>
            <p:ph type="sldNum" idx="12"/>
          </p:nvPr>
        </p:nvSpPr>
        <p:spPr>
          <a:xfrm>
            <a:off x="796636" y="635634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37227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1"/>
        <p:cNvGrpSpPr/>
        <p:nvPr/>
      </p:nvGrpSpPr>
      <p:grpSpPr>
        <a:xfrm>
          <a:off x="0" y="0"/>
          <a:ext cx="0" cy="0"/>
          <a:chOff x="0" y="0"/>
          <a:chExt cx="0" cy="0"/>
        </a:xfrm>
      </p:grpSpPr>
      <p:sp>
        <p:nvSpPr>
          <p:cNvPr id="22" name="Google Shape;22;p128"/>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28"/>
          <p:cNvSpPr txBox="1">
            <a:spLocks noGrp="1"/>
          </p:cNvSpPr>
          <p:nvPr>
            <p:ph type="body" idx="1"/>
          </p:nvPr>
        </p:nvSpPr>
        <p:spPr>
          <a:xfrm>
            <a:off x="314195" y="1461524"/>
            <a:ext cx="4185377"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128"/>
          <p:cNvSpPr txBox="1">
            <a:spLocks noGrp="1"/>
          </p:cNvSpPr>
          <p:nvPr>
            <p:ph type="sldNum" idx="12"/>
          </p:nvPr>
        </p:nvSpPr>
        <p:spPr>
          <a:xfrm>
            <a:off x="796636" y="635634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493925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1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 name="Google Shape;28;p141"/>
          <p:cNvSpPr txBox="1">
            <a:spLocks noGrp="1"/>
          </p:cNvSpPr>
          <p:nvPr>
            <p:ph type="sldNum" idx="12"/>
          </p:nvPr>
        </p:nvSpPr>
        <p:spPr>
          <a:xfrm>
            <a:off x="680258" y="635634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4" name="Google Shape;342;p6" descr="Nature^Squared – Connecting ecology and economics">
            <a:extLst>
              <a:ext uri="{FF2B5EF4-FFF2-40B4-BE49-F238E27FC236}">
                <a16:creationId xmlns:a16="http://schemas.microsoft.com/office/drawing/2014/main" id="{BD2A7DE5-17D2-4739-B8B5-ADD96498A654}"/>
              </a:ext>
            </a:extLst>
          </p:cNvPr>
          <p:cNvPicPr preferRelativeResize="0"/>
          <p:nvPr userDrawn="1"/>
        </p:nvPicPr>
        <p:blipFill rotWithShape="1">
          <a:blip r:embed="rId2">
            <a:alphaModFix/>
          </a:blip>
          <a:srcRect/>
          <a:stretch/>
        </p:blipFill>
        <p:spPr>
          <a:xfrm>
            <a:off x="9254367" y="6282423"/>
            <a:ext cx="1343733" cy="372537"/>
          </a:xfrm>
          <a:prstGeom prst="rect">
            <a:avLst/>
          </a:prstGeom>
          <a:noFill/>
          <a:ln>
            <a:noFill/>
          </a:ln>
        </p:spPr>
      </p:pic>
    </p:spTree>
    <p:extLst>
      <p:ext uri="{BB962C8B-B14F-4D97-AF65-F5344CB8AC3E}">
        <p14:creationId xmlns:p14="http://schemas.microsoft.com/office/powerpoint/2010/main" val="1584060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9"/>
        <p:cNvGrpSpPr/>
        <p:nvPr/>
      </p:nvGrpSpPr>
      <p:grpSpPr>
        <a:xfrm>
          <a:off x="0" y="0"/>
          <a:ext cx="0" cy="0"/>
          <a:chOff x="0" y="0"/>
          <a:chExt cx="0" cy="0"/>
        </a:xfrm>
      </p:grpSpPr>
      <p:sp>
        <p:nvSpPr>
          <p:cNvPr id="30" name="Google Shape;30;p142"/>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42"/>
          <p:cNvSpPr txBox="1">
            <a:spLocks noGrp="1"/>
          </p:cNvSpPr>
          <p:nvPr>
            <p:ph type="body" idx="1"/>
          </p:nvPr>
        </p:nvSpPr>
        <p:spPr>
          <a:xfrm>
            <a:off x="314195" y="1461524"/>
            <a:ext cx="7075165"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 name="Google Shape;33;p142"/>
          <p:cNvSpPr txBox="1">
            <a:spLocks noGrp="1"/>
          </p:cNvSpPr>
          <p:nvPr>
            <p:ph type="sldNum" idx="12"/>
          </p:nvPr>
        </p:nvSpPr>
        <p:spPr>
          <a:xfrm>
            <a:off x="796636" y="635634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6" name="Google Shape;342;p6" descr="Nature^Squared – Connecting ecology and economics">
            <a:extLst>
              <a:ext uri="{FF2B5EF4-FFF2-40B4-BE49-F238E27FC236}">
                <a16:creationId xmlns:a16="http://schemas.microsoft.com/office/drawing/2014/main" id="{0BA3FAA0-6648-487C-86CC-C3BD07F61A5D}"/>
              </a:ext>
            </a:extLst>
          </p:cNvPr>
          <p:cNvPicPr preferRelativeResize="0"/>
          <p:nvPr userDrawn="1"/>
        </p:nvPicPr>
        <p:blipFill rotWithShape="1">
          <a:blip r:embed="rId2">
            <a:alphaModFix/>
          </a:blip>
          <a:srcRect/>
          <a:stretch/>
        </p:blipFill>
        <p:spPr>
          <a:xfrm>
            <a:off x="9254367" y="6282423"/>
            <a:ext cx="1343733" cy="372537"/>
          </a:xfrm>
          <a:prstGeom prst="rect">
            <a:avLst/>
          </a:prstGeom>
          <a:noFill/>
          <a:ln>
            <a:noFill/>
          </a:ln>
        </p:spPr>
      </p:pic>
    </p:spTree>
    <p:extLst>
      <p:ext uri="{BB962C8B-B14F-4D97-AF65-F5344CB8AC3E}">
        <p14:creationId xmlns:p14="http://schemas.microsoft.com/office/powerpoint/2010/main" val="23070297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14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rgbClr val="888888"/>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1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 name="Google Shape;38;p148"/>
          <p:cNvSpPr txBox="1">
            <a:spLocks noGrp="1"/>
          </p:cNvSpPr>
          <p:nvPr>
            <p:ph type="sldNum" idx="12"/>
          </p:nvPr>
        </p:nvSpPr>
        <p:spPr>
          <a:xfrm>
            <a:off x="83185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6" name="Google Shape;342;p6" descr="Nature^Squared – Connecting ecology and economics">
            <a:extLst>
              <a:ext uri="{FF2B5EF4-FFF2-40B4-BE49-F238E27FC236}">
                <a16:creationId xmlns:a16="http://schemas.microsoft.com/office/drawing/2014/main" id="{A3F363D5-6B1C-4FB1-A09A-788194446112}"/>
              </a:ext>
            </a:extLst>
          </p:cNvPr>
          <p:cNvPicPr preferRelativeResize="0"/>
          <p:nvPr userDrawn="1"/>
        </p:nvPicPr>
        <p:blipFill rotWithShape="1">
          <a:blip r:embed="rId2">
            <a:alphaModFix/>
          </a:blip>
          <a:srcRect/>
          <a:stretch/>
        </p:blipFill>
        <p:spPr>
          <a:xfrm>
            <a:off x="9254367" y="6282423"/>
            <a:ext cx="1343733" cy="372537"/>
          </a:xfrm>
          <a:prstGeom prst="rect">
            <a:avLst/>
          </a:prstGeom>
          <a:noFill/>
          <a:ln>
            <a:noFill/>
          </a:ln>
        </p:spPr>
      </p:pic>
    </p:spTree>
    <p:extLst>
      <p:ext uri="{BB962C8B-B14F-4D97-AF65-F5344CB8AC3E}">
        <p14:creationId xmlns:p14="http://schemas.microsoft.com/office/powerpoint/2010/main" val="31011694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9"/>
        <p:cNvGrpSpPr/>
        <p:nvPr/>
      </p:nvGrpSpPr>
      <p:grpSpPr>
        <a:xfrm>
          <a:off x="0" y="0"/>
          <a:ext cx="0" cy="0"/>
          <a:chOff x="0" y="0"/>
          <a:chExt cx="0" cy="0"/>
        </a:xfrm>
      </p:grpSpPr>
      <p:sp>
        <p:nvSpPr>
          <p:cNvPr id="40" name="Google Shape;40;p149"/>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4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4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 name="Google Shape;44;p149"/>
          <p:cNvSpPr txBox="1">
            <a:spLocks noGrp="1"/>
          </p:cNvSpPr>
          <p:nvPr>
            <p:ph type="sldNum" idx="12"/>
          </p:nvPr>
        </p:nvSpPr>
        <p:spPr>
          <a:xfrm>
            <a:off x="838200" y="6367523"/>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7" name="Google Shape;342;p6" descr="Nature^Squared – Connecting ecology and economics">
            <a:extLst>
              <a:ext uri="{FF2B5EF4-FFF2-40B4-BE49-F238E27FC236}">
                <a16:creationId xmlns:a16="http://schemas.microsoft.com/office/drawing/2014/main" id="{F46794A1-E9F8-4367-8492-2221A9C3C58C}"/>
              </a:ext>
            </a:extLst>
          </p:cNvPr>
          <p:cNvPicPr preferRelativeResize="0"/>
          <p:nvPr userDrawn="1"/>
        </p:nvPicPr>
        <p:blipFill rotWithShape="1">
          <a:blip r:embed="rId2">
            <a:alphaModFix/>
          </a:blip>
          <a:srcRect/>
          <a:stretch/>
        </p:blipFill>
        <p:spPr>
          <a:xfrm>
            <a:off x="9254367" y="6282423"/>
            <a:ext cx="1343733" cy="372537"/>
          </a:xfrm>
          <a:prstGeom prst="rect">
            <a:avLst/>
          </a:prstGeom>
          <a:noFill/>
          <a:ln>
            <a:noFill/>
          </a:ln>
        </p:spPr>
      </p:pic>
    </p:spTree>
    <p:extLst>
      <p:ext uri="{BB962C8B-B14F-4D97-AF65-F5344CB8AC3E}">
        <p14:creationId xmlns:p14="http://schemas.microsoft.com/office/powerpoint/2010/main" val="22188256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15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5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15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5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15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2" name="Google Shape;52;p150"/>
          <p:cNvSpPr txBox="1">
            <a:spLocks noGrp="1"/>
          </p:cNvSpPr>
          <p:nvPr>
            <p:ph type="sldNum" idx="12"/>
          </p:nvPr>
        </p:nvSpPr>
        <p:spPr>
          <a:xfrm>
            <a:off x="83978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9" name="Google Shape;342;p6" descr="Nature^Squared – Connecting ecology and economics">
            <a:extLst>
              <a:ext uri="{FF2B5EF4-FFF2-40B4-BE49-F238E27FC236}">
                <a16:creationId xmlns:a16="http://schemas.microsoft.com/office/drawing/2014/main" id="{F59679AB-4817-45A4-9737-A58B2AF256D2}"/>
              </a:ext>
            </a:extLst>
          </p:cNvPr>
          <p:cNvPicPr preferRelativeResize="0"/>
          <p:nvPr userDrawn="1"/>
        </p:nvPicPr>
        <p:blipFill rotWithShape="1">
          <a:blip r:embed="rId2">
            <a:alphaModFix/>
          </a:blip>
          <a:srcRect/>
          <a:stretch/>
        </p:blipFill>
        <p:spPr>
          <a:xfrm>
            <a:off x="9254367" y="6282423"/>
            <a:ext cx="1343733" cy="372537"/>
          </a:xfrm>
          <a:prstGeom prst="rect">
            <a:avLst/>
          </a:prstGeom>
          <a:noFill/>
          <a:ln>
            <a:noFill/>
          </a:ln>
        </p:spPr>
      </p:pic>
    </p:spTree>
    <p:extLst>
      <p:ext uri="{BB962C8B-B14F-4D97-AF65-F5344CB8AC3E}">
        <p14:creationId xmlns:p14="http://schemas.microsoft.com/office/powerpoint/2010/main" val="20317099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151"/>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 name="Google Shape;56;p151"/>
          <p:cNvSpPr txBox="1">
            <a:spLocks noGrp="1"/>
          </p:cNvSpPr>
          <p:nvPr>
            <p:ph type="sldNum" idx="12"/>
          </p:nvPr>
        </p:nvSpPr>
        <p:spPr>
          <a:xfrm>
            <a:off x="755073" y="635282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5" name="Google Shape;342;p6" descr="Nature^Squared – Connecting ecology and economics">
            <a:extLst>
              <a:ext uri="{FF2B5EF4-FFF2-40B4-BE49-F238E27FC236}">
                <a16:creationId xmlns:a16="http://schemas.microsoft.com/office/drawing/2014/main" id="{A933890C-E6C9-48B6-AC27-9534A86B44C4}"/>
              </a:ext>
            </a:extLst>
          </p:cNvPr>
          <p:cNvPicPr preferRelativeResize="0"/>
          <p:nvPr userDrawn="1"/>
        </p:nvPicPr>
        <p:blipFill rotWithShape="1">
          <a:blip r:embed="rId2">
            <a:alphaModFix/>
          </a:blip>
          <a:srcRect/>
          <a:stretch/>
        </p:blipFill>
        <p:spPr>
          <a:xfrm>
            <a:off x="9254367" y="6282423"/>
            <a:ext cx="1343733" cy="372537"/>
          </a:xfrm>
          <a:prstGeom prst="rect">
            <a:avLst/>
          </a:prstGeom>
          <a:noFill/>
          <a:ln>
            <a:noFill/>
          </a:ln>
        </p:spPr>
      </p:pic>
    </p:spTree>
    <p:extLst>
      <p:ext uri="{BB962C8B-B14F-4D97-AF65-F5344CB8AC3E}">
        <p14:creationId xmlns:p14="http://schemas.microsoft.com/office/powerpoint/2010/main" val="12348997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7"/>
        <p:cNvGrpSpPr/>
        <p:nvPr/>
      </p:nvGrpSpPr>
      <p:grpSpPr>
        <a:xfrm>
          <a:off x="0" y="0"/>
          <a:ext cx="0" cy="0"/>
          <a:chOff x="0" y="0"/>
          <a:chExt cx="0" cy="0"/>
        </a:xfrm>
      </p:grpSpPr>
      <p:sp>
        <p:nvSpPr>
          <p:cNvPr id="58" name="Google Shape;58;p1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 name="Google Shape;60;p1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 name="Google Shape;61;p1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 name="Google Shape;62;p152"/>
          <p:cNvSpPr txBox="1">
            <a:spLocks noGrp="1"/>
          </p:cNvSpPr>
          <p:nvPr>
            <p:ph type="sldNum" idx="12"/>
          </p:nvPr>
        </p:nvSpPr>
        <p:spPr>
          <a:xfrm>
            <a:off x="83978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7" name="Google Shape;342;p6" descr="Nature^Squared – Connecting ecology and economics">
            <a:extLst>
              <a:ext uri="{FF2B5EF4-FFF2-40B4-BE49-F238E27FC236}">
                <a16:creationId xmlns:a16="http://schemas.microsoft.com/office/drawing/2014/main" id="{C0D37EC9-5F98-44F0-9D30-AD118BA8E2B6}"/>
              </a:ext>
            </a:extLst>
          </p:cNvPr>
          <p:cNvPicPr preferRelativeResize="0"/>
          <p:nvPr userDrawn="1"/>
        </p:nvPicPr>
        <p:blipFill rotWithShape="1">
          <a:blip r:embed="rId2">
            <a:alphaModFix/>
          </a:blip>
          <a:srcRect/>
          <a:stretch/>
        </p:blipFill>
        <p:spPr>
          <a:xfrm>
            <a:off x="9254367" y="6282423"/>
            <a:ext cx="1343733" cy="372537"/>
          </a:xfrm>
          <a:prstGeom prst="rect">
            <a:avLst/>
          </a:prstGeom>
          <a:noFill/>
          <a:ln>
            <a:noFill/>
          </a:ln>
        </p:spPr>
      </p:pic>
    </p:spTree>
    <p:extLst>
      <p:ext uri="{BB962C8B-B14F-4D97-AF65-F5344CB8AC3E}">
        <p14:creationId xmlns:p14="http://schemas.microsoft.com/office/powerpoint/2010/main" val="58672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3"/>
        <p:cNvGrpSpPr/>
        <p:nvPr/>
      </p:nvGrpSpPr>
      <p:grpSpPr>
        <a:xfrm>
          <a:off x="0" y="0"/>
          <a:ext cx="0" cy="0"/>
          <a:chOff x="0" y="0"/>
          <a:chExt cx="0" cy="0"/>
        </a:xfrm>
      </p:grpSpPr>
      <p:sp>
        <p:nvSpPr>
          <p:cNvPr id="64" name="Google Shape;64;p1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5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23BAED"/>
              </a:buClr>
              <a:buSzPts val="3200"/>
              <a:buFont typeface="Arial"/>
              <a:buNone/>
              <a:defRPr sz="3200" b="0" i="0" u="none" strike="noStrike" cap="none">
                <a:solidFill>
                  <a:srgbClr val="595959"/>
                </a:solidFill>
                <a:latin typeface="Arial"/>
                <a:ea typeface="Arial"/>
                <a:cs typeface="Arial"/>
                <a:sym typeface="Arial"/>
              </a:defRPr>
            </a:lvl1pPr>
            <a:lvl2pPr marR="0" lvl="1" algn="l" rtl="0">
              <a:lnSpc>
                <a:spcPct val="90000"/>
              </a:lnSpc>
              <a:spcBef>
                <a:spcPts val="500"/>
              </a:spcBef>
              <a:spcAft>
                <a:spcPts val="0"/>
              </a:spcAft>
              <a:buClr>
                <a:srgbClr val="23BAED"/>
              </a:buClr>
              <a:buSzPts val="2800"/>
              <a:buFont typeface="Arial"/>
              <a:buNone/>
              <a:defRPr sz="2800" b="0" i="0" u="none" strike="noStrike" cap="none">
                <a:solidFill>
                  <a:srgbClr val="595959"/>
                </a:solidFill>
                <a:latin typeface="Arial"/>
                <a:ea typeface="Arial"/>
                <a:cs typeface="Arial"/>
                <a:sym typeface="Arial"/>
              </a:defRPr>
            </a:lvl2pPr>
            <a:lvl3pPr marR="0" lvl="2" algn="l" rtl="0">
              <a:lnSpc>
                <a:spcPct val="90000"/>
              </a:lnSpc>
              <a:spcBef>
                <a:spcPts val="500"/>
              </a:spcBef>
              <a:spcAft>
                <a:spcPts val="0"/>
              </a:spcAft>
              <a:buClr>
                <a:srgbClr val="23BAED"/>
              </a:buClr>
              <a:buSzPts val="2400"/>
              <a:buFont typeface="Arial"/>
              <a:buNone/>
              <a:defRPr sz="2400" b="0" i="0" u="none" strike="noStrike" cap="none">
                <a:solidFill>
                  <a:srgbClr val="595959"/>
                </a:solidFill>
                <a:latin typeface="Arial"/>
                <a:ea typeface="Arial"/>
                <a:cs typeface="Arial"/>
                <a:sym typeface="Arial"/>
              </a:defRPr>
            </a:lvl3pPr>
            <a:lvl4pPr marR="0" lvl="3" algn="l" rtl="0">
              <a:lnSpc>
                <a:spcPct val="90000"/>
              </a:lnSpc>
              <a:spcBef>
                <a:spcPts val="500"/>
              </a:spcBef>
              <a:spcAft>
                <a:spcPts val="0"/>
              </a:spcAft>
              <a:buClr>
                <a:srgbClr val="23BAED"/>
              </a:buClr>
              <a:buSzPts val="2000"/>
              <a:buFont typeface="Arial"/>
              <a:buNone/>
              <a:defRPr sz="2000" b="0" i="0" u="none" strike="noStrike" cap="none">
                <a:solidFill>
                  <a:srgbClr val="595959"/>
                </a:solidFill>
                <a:latin typeface="Arial"/>
                <a:ea typeface="Arial"/>
                <a:cs typeface="Arial"/>
                <a:sym typeface="Arial"/>
              </a:defRPr>
            </a:lvl4pPr>
            <a:lvl5pPr marR="0" lvl="4" algn="l" rtl="0">
              <a:lnSpc>
                <a:spcPct val="90000"/>
              </a:lnSpc>
              <a:spcBef>
                <a:spcPts val="500"/>
              </a:spcBef>
              <a:spcAft>
                <a:spcPts val="0"/>
              </a:spcAft>
              <a:buClr>
                <a:srgbClr val="23BAED"/>
              </a:buClr>
              <a:buSzPts val="2000"/>
              <a:buFont typeface="Arial"/>
              <a:buNone/>
              <a:defRPr sz="2000" b="0" i="0" u="none" strike="noStrike" cap="none">
                <a:solidFill>
                  <a:srgbClr val="595959"/>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6" name="Google Shape;66;p1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8" name="Google Shape;68;p153"/>
          <p:cNvSpPr txBox="1">
            <a:spLocks noGrp="1"/>
          </p:cNvSpPr>
          <p:nvPr>
            <p:ph type="sldNum" idx="12"/>
          </p:nvPr>
        </p:nvSpPr>
        <p:spPr>
          <a:xfrm>
            <a:off x="839788" y="635282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7" name="Google Shape;342;p6" descr="Nature^Squared – Connecting ecology and economics">
            <a:extLst>
              <a:ext uri="{FF2B5EF4-FFF2-40B4-BE49-F238E27FC236}">
                <a16:creationId xmlns:a16="http://schemas.microsoft.com/office/drawing/2014/main" id="{E7786EDC-9D89-4A3F-8CFD-6A7F658A7404}"/>
              </a:ext>
            </a:extLst>
          </p:cNvPr>
          <p:cNvPicPr preferRelativeResize="0"/>
          <p:nvPr userDrawn="1"/>
        </p:nvPicPr>
        <p:blipFill rotWithShape="1">
          <a:blip r:embed="rId2">
            <a:alphaModFix/>
          </a:blip>
          <a:srcRect/>
          <a:stretch/>
        </p:blipFill>
        <p:spPr>
          <a:xfrm>
            <a:off x="9254367" y="6282423"/>
            <a:ext cx="1343733" cy="372537"/>
          </a:xfrm>
          <a:prstGeom prst="rect">
            <a:avLst/>
          </a:prstGeom>
          <a:noFill/>
          <a:ln>
            <a:noFill/>
          </a:ln>
        </p:spPr>
      </p:pic>
    </p:spTree>
    <p:extLst>
      <p:ext uri="{BB962C8B-B14F-4D97-AF65-F5344CB8AC3E}">
        <p14:creationId xmlns:p14="http://schemas.microsoft.com/office/powerpoint/2010/main" val="30240301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154"/>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54"/>
          <p:cNvSpPr txBox="1">
            <a:spLocks noGrp="1"/>
          </p:cNvSpPr>
          <p:nvPr>
            <p:ph type="body" idx="1"/>
          </p:nvPr>
        </p:nvSpPr>
        <p:spPr>
          <a:xfrm rot="5400000">
            <a:off x="1676109" y="99610"/>
            <a:ext cx="4351338" cy="70751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Google Shape;73;p154"/>
          <p:cNvSpPr txBox="1">
            <a:spLocks noGrp="1"/>
          </p:cNvSpPr>
          <p:nvPr>
            <p:ph type="sldNum" idx="12"/>
          </p:nvPr>
        </p:nvSpPr>
        <p:spPr>
          <a:xfrm>
            <a:off x="688266" y="6361141"/>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6" name="Google Shape;342;p6" descr="Nature^Squared – Connecting ecology and economics">
            <a:extLst>
              <a:ext uri="{FF2B5EF4-FFF2-40B4-BE49-F238E27FC236}">
                <a16:creationId xmlns:a16="http://schemas.microsoft.com/office/drawing/2014/main" id="{3B62EB71-3490-4799-80C6-B3561DFEEC39}"/>
              </a:ext>
            </a:extLst>
          </p:cNvPr>
          <p:cNvPicPr preferRelativeResize="0"/>
          <p:nvPr userDrawn="1"/>
        </p:nvPicPr>
        <p:blipFill rotWithShape="1">
          <a:blip r:embed="rId2">
            <a:alphaModFix/>
          </a:blip>
          <a:srcRect/>
          <a:stretch/>
        </p:blipFill>
        <p:spPr>
          <a:xfrm>
            <a:off x="9254367" y="6282423"/>
            <a:ext cx="1343733" cy="372537"/>
          </a:xfrm>
          <a:prstGeom prst="rect">
            <a:avLst/>
          </a:prstGeom>
          <a:noFill/>
          <a:ln>
            <a:noFill/>
          </a:ln>
        </p:spPr>
      </p:pic>
    </p:spTree>
    <p:extLst>
      <p:ext uri="{BB962C8B-B14F-4D97-AF65-F5344CB8AC3E}">
        <p14:creationId xmlns:p14="http://schemas.microsoft.com/office/powerpoint/2010/main" val="22326212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8" name="Google Shape;78;p155"/>
          <p:cNvSpPr txBox="1">
            <a:spLocks noGrp="1"/>
          </p:cNvSpPr>
          <p:nvPr>
            <p:ph type="sldNum" idx="12"/>
          </p:nvPr>
        </p:nvSpPr>
        <p:spPr>
          <a:xfrm>
            <a:off x="838200" y="6361141"/>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6" name="Google Shape;342;p6" descr="Nature^Squared – Connecting ecology and economics">
            <a:extLst>
              <a:ext uri="{FF2B5EF4-FFF2-40B4-BE49-F238E27FC236}">
                <a16:creationId xmlns:a16="http://schemas.microsoft.com/office/drawing/2014/main" id="{43F493EC-F224-464B-9534-4DD93E57F192}"/>
              </a:ext>
            </a:extLst>
          </p:cNvPr>
          <p:cNvPicPr preferRelativeResize="0"/>
          <p:nvPr userDrawn="1"/>
        </p:nvPicPr>
        <p:blipFill rotWithShape="1">
          <a:blip r:embed="rId2">
            <a:alphaModFix/>
          </a:blip>
          <a:srcRect/>
          <a:stretch/>
        </p:blipFill>
        <p:spPr>
          <a:xfrm>
            <a:off x="9254367" y="6282423"/>
            <a:ext cx="1343733" cy="372537"/>
          </a:xfrm>
          <a:prstGeom prst="rect">
            <a:avLst/>
          </a:prstGeom>
          <a:noFill/>
          <a:ln>
            <a:noFill/>
          </a:ln>
        </p:spPr>
      </p:pic>
    </p:spTree>
    <p:extLst>
      <p:ext uri="{BB962C8B-B14F-4D97-AF65-F5344CB8AC3E}">
        <p14:creationId xmlns:p14="http://schemas.microsoft.com/office/powerpoint/2010/main" val="884040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860406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2/3/2022</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622032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2/3/2022</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716621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2/3/2022</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194913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2/3/2022</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732112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2/3/2022</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8106460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2/3/2022</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310952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1850"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1887304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2/3/2022</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095888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2/3/2022</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06500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2/3/2022</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647116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2/3/2022</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433926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2/3/2022</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201421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E8DF5B5-D24E-1544-9486-45D1DF59CC22}"/>
              </a:ext>
            </a:extLst>
          </p:cNvPr>
          <p:cNvSpPr>
            <a:spLocks noGrp="1"/>
          </p:cNvSpPr>
          <p:nvPr>
            <p:ph type="pic" sz="quarter" idx="10"/>
          </p:nvPr>
        </p:nvSpPr>
        <p:spPr>
          <a:xfrm>
            <a:off x="2" y="0"/>
            <a:ext cx="6113669" cy="6299200"/>
          </a:xfrm>
        </p:spPr>
        <p:txBody>
          <a:bodyPr/>
          <a:lstStyle>
            <a:lvl1pPr marL="0" indent="0">
              <a:buFontTx/>
              <a:buNone/>
              <a:defRPr/>
            </a:lvl1pPr>
          </a:lstStyle>
          <a:p>
            <a:endParaRPr lang="en-US"/>
          </a:p>
        </p:txBody>
      </p:sp>
      <p:sp>
        <p:nvSpPr>
          <p:cNvPr id="16" name="Content Placeholder 2">
            <a:extLst>
              <a:ext uri="{FF2B5EF4-FFF2-40B4-BE49-F238E27FC236}">
                <a16:creationId xmlns:a16="http://schemas.microsoft.com/office/drawing/2014/main" id="{BAA7BD5D-9E90-1A42-9EA9-4783480F71FD}"/>
              </a:ext>
            </a:extLst>
          </p:cNvPr>
          <p:cNvSpPr>
            <a:spLocks noGrp="1"/>
          </p:cNvSpPr>
          <p:nvPr>
            <p:ph idx="11"/>
          </p:nvPr>
        </p:nvSpPr>
        <p:spPr>
          <a:xfrm>
            <a:off x="6484731" y="2244091"/>
            <a:ext cx="4869069"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pic>
        <p:nvPicPr>
          <p:cNvPr id="8" name="Picture 7">
            <a:extLst>
              <a:ext uri="{FF2B5EF4-FFF2-40B4-BE49-F238E27FC236}">
                <a16:creationId xmlns:a16="http://schemas.microsoft.com/office/drawing/2014/main" id="{C24461B4-F6CB-2843-9E33-215322A9CF7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Tree>
    <p:extLst>
      <p:ext uri="{BB962C8B-B14F-4D97-AF65-F5344CB8AC3E}">
        <p14:creationId xmlns:p14="http://schemas.microsoft.com/office/powerpoint/2010/main" val="3260163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with 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99" y="525262"/>
            <a:ext cx="8421624" cy="462477"/>
          </a:xfrm>
        </p:spPr>
        <p:txBody>
          <a:bodyPr/>
          <a:lstStyle/>
          <a:p>
            <a:r>
              <a:rPr lang="en-US"/>
              <a:t>Click to edit Master title style Master title style Master title style</a:t>
            </a:r>
          </a:p>
        </p:txBody>
      </p:sp>
      <p:sp>
        <p:nvSpPr>
          <p:cNvPr id="3" name="Footer Placeholder 2"/>
          <p:cNvSpPr>
            <a:spLocks noGrp="1"/>
          </p:cNvSpPr>
          <p:nvPr>
            <p:ph type="ftr" sz="quarter" idx="10"/>
          </p:nvPr>
        </p:nvSpPr>
        <p:spPr>
          <a:xfrm>
            <a:off x="507999" y="6023429"/>
            <a:ext cx="8421624" cy="475488"/>
          </a:xfrm>
        </p:spPr>
        <p:txBody>
          <a:bodyPr/>
          <a:lstStyle>
            <a:lvl1pPr>
              <a:defRPr sz="900"/>
            </a:lvl1pPr>
          </a:lstStyle>
          <a:p>
            <a:r>
              <a:rPr lang="en-US"/>
              <a:t>Footer</a:t>
            </a:r>
          </a:p>
        </p:txBody>
      </p:sp>
      <p:sp>
        <p:nvSpPr>
          <p:cNvPr id="4" name="Slide Number Placeholder 3"/>
          <p:cNvSpPr>
            <a:spLocks noGrp="1"/>
          </p:cNvSpPr>
          <p:nvPr>
            <p:ph type="sldNum" sz="quarter" idx="11"/>
          </p:nvPr>
        </p:nvSpPr>
        <p:spPr/>
        <p:txBody>
          <a:bodyPr/>
          <a:lstStyle/>
          <a:p>
            <a:fld id="{BCC4CEDB-9067-4CC6-8430-AA5729AC2E63}" type="slidenum">
              <a:rPr lang="en-US" smtClean="0"/>
              <a:pPr/>
              <a:t>‹#›</a:t>
            </a:fld>
            <a:endParaRPr lang="en-US"/>
          </a:p>
        </p:txBody>
      </p:sp>
      <p:sp>
        <p:nvSpPr>
          <p:cNvPr id="6" name="Text Placeholder 5"/>
          <p:cNvSpPr>
            <a:spLocks noGrp="1"/>
          </p:cNvSpPr>
          <p:nvPr>
            <p:ph type="body" sz="quarter" idx="12" hasCustomPrompt="1"/>
          </p:nvPr>
        </p:nvSpPr>
        <p:spPr>
          <a:xfrm>
            <a:off x="507999" y="1078992"/>
            <a:ext cx="8421624" cy="530352"/>
          </a:xfrm>
        </p:spPr>
        <p:txBody>
          <a:bodyPr/>
          <a:lstStyle>
            <a:lvl1pPr>
              <a:defRPr b="0" i="0">
                <a:latin typeface="Helvetica Neue Light" charset="0"/>
                <a:cs typeface="Helvetica Neue Light" charset="0"/>
              </a:defRPr>
            </a:lvl1pPr>
          </a:lstStyle>
          <a:p>
            <a:pPr lvl="0"/>
            <a:r>
              <a:rPr lang="en-US"/>
              <a:t>Click to add a Label</a:t>
            </a:r>
          </a:p>
        </p:txBody>
      </p:sp>
    </p:spTree>
    <p:extLst>
      <p:ext uri="{BB962C8B-B14F-4D97-AF65-F5344CB8AC3E}">
        <p14:creationId xmlns:p14="http://schemas.microsoft.com/office/powerpoint/2010/main" val="3913571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5FBEAE7-8F7A-0A42-8B47-F7AB4C11272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1"/>
                </a:solidFill>
              </a:defRPr>
            </a:lvl1pPr>
          </a:lstStyle>
          <a:p>
            <a:fld id="{7E076861-E7BF-D14C-B9B6-EBEFBE139BBC}" type="slidenum">
              <a:rPr lang="en-US" smtClean="0"/>
              <a:pPr/>
              <a:t>‹#›</a:t>
            </a:fld>
            <a:endParaRPr lang="en-US"/>
          </a:p>
        </p:txBody>
      </p:sp>
      <p:pic>
        <p:nvPicPr>
          <p:cNvPr id="5" name="Picture 4">
            <a:extLst>
              <a:ext uri="{FF2B5EF4-FFF2-40B4-BE49-F238E27FC236}">
                <a16:creationId xmlns:a16="http://schemas.microsoft.com/office/drawing/2014/main" id="{015FD7F7-531F-044E-9CF6-E735A349B2A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43" y="6320939"/>
            <a:ext cx="1246415" cy="515324"/>
          </a:xfrm>
          <a:prstGeom prst="rect">
            <a:avLst/>
          </a:prstGeom>
        </p:spPr>
      </p:pic>
    </p:spTree>
    <p:extLst>
      <p:ext uri="{BB962C8B-B14F-4D97-AF65-F5344CB8AC3E}">
        <p14:creationId xmlns:p14="http://schemas.microsoft.com/office/powerpoint/2010/main" val="990355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A34421-88FA-974F-919A-5BFDE1844E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2"/>
            <a:ext cx="1246415" cy="558801"/>
          </a:xfrm>
          <a:prstGeom prst="rect">
            <a:avLst/>
          </a:prstGeom>
        </p:spPr>
      </p:pic>
    </p:spTree>
    <p:extLst>
      <p:ext uri="{BB962C8B-B14F-4D97-AF65-F5344CB8AC3E}">
        <p14:creationId xmlns:p14="http://schemas.microsoft.com/office/powerpoint/2010/main" val="5640215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 Option 1">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 y="274997"/>
            <a:ext cx="10972800" cy="1146048"/>
          </a:xfrm>
        </p:spPr>
        <p:txBody>
          <a:bodyPr>
            <a:normAutofit/>
          </a:bodyPr>
          <a:lstStyle>
            <a:lvl1pPr>
              <a:defRPr sz="3467">
                <a:solidFill>
                  <a:schemeClr val="bg1"/>
                </a:solidFill>
              </a:defRPr>
            </a:lvl1pPr>
          </a:lstStyle>
          <a:p>
            <a:r>
              <a:rPr lang="en-US"/>
              <a:t>Click to edit Master title style</a:t>
            </a:r>
          </a:p>
        </p:txBody>
      </p:sp>
    </p:spTree>
    <p:extLst>
      <p:ext uri="{BB962C8B-B14F-4D97-AF65-F5344CB8AC3E}">
        <p14:creationId xmlns:p14="http://schemas.microsoft.com/office/powerpoint/2010/main" val="1167556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8200" y="6367523"/>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40675567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22C5DA2A-A601-9D41-AAE1-F6E48461B063}"/>
              </a:ext>
            </a:extLst>
          </p:cNvPr>
          <p:cNvSpPr/>
          <p:nvPr userDrawn="1"/>
        </p:nvSpPr>
        <p:spPr>
          <a:xfrm>
            <a:off x="546050" y="3659765"/>
            <a:ext cx="369329" cy="369329"/>
          </a:xfrm>
          <a:prstGeom prst="ellipse">
            <a:avLst/>
          </a:prstGeom>
          <a:solidFill>
            <a:srgbClr val="1B1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2400" b="1">
              <a:solidFill>
                <a:schemeClr val="bg1"/>
              </a:solidFill>
              <a:latin typeface="+mn-lt"/>
              <a:ea typeface="Arial" charset="0"/>
              <a:cs typeface="Arial" charset="0"/>
            </a:endParaRPr>
          </a:p>
        </p:txBody>
      </p:sp>
      <p:sp>
        <p:nvSpPr>
          <p:cNvPr id="29" name="Picture Placeholder 28">
            <a:extLst>
              <a:ext uri="{FF2B5EF4-FFF2-40B4-BE49-F238E27FC236}">
                <a16:creationId xmlns:a16="http://schemas.microsoft.com/office/drawing/2014/main" id="{8E4408F2-9EC8-0C4A-92E5-27A1DE9D7A57}"/>
              </a:ext>
            </a:extLst>
          </p:cNvPr>
          <p:cNvSpPr>
            <a:spLocks noGrp="1"/>
          </p:cNvSpPr>
          <p:nvPr>
            <p:ph type="pic" sz="quarter" idx="10"/>
          </p:nvPr>
        </p:nvSpPr>
        <p:spPr>
          <a:xfrm>
            <a:off x="0" y="1"/>
            <a:ext cx="12192000" cy="2754921"/>
          </a:xfrm>
          <a:prstGeom prst="rect">
            <a:avLst/>
          </a:prstGeom>
        </p:spPr>
        <p:txBody>
          <a:bodyPr/>
          <a:lstStyle>
            <a:lvl1pPr marL="0" indent="0">
              <a:buNone/>
              <a:defRPr/>
            </a:lvl1pPr>
          </a:lstStyle>
          <a:p>
            <a:endParaRPr lang="en-US"/>
          </a:p>
        </p:txBody>
      </p:sp>
      <p:sp>
        <p:nvSpPr>
          <p:cNvPr id="30" name="Content Placeholder 2">
            <a:extLst>
              <a:ext uri="{FF2B5EF4-FFF2-40B4-BE49-F238E27FC236}">
                <a16:creationId xmlns:a16="http://schemas.microsoft.com/office/drawing/2014/main" id="{0443A31D-EFC3-2C45-8F14-4D16F0D238F4}"/>
              </a:ext>
            </a:extLst>
          </p:cNvPr>
          <p:cNvSpPr>
            <a:spLocks noGrp="1"/>
          </p:cNvSpPr>
          <p:nvPr>
            <p:ph idx="1" hasCustomPrompt="1"/>
          </p:nvPr>
        </p:nvSpPr>
        <p:spPr>
          <a:xfrm>
            <a:off x="1067906" y="3713840"/>
            <a:ext cx="4798447" cy="2291368"/>
          </a:xfrm>
          <a:prstGeom prst="rect">
            <a:avLst/>
          </a:prstGeom>
        </p:spPr>
        <p:txBody>
          <a:bodyPr>
            <a:noAutofit/>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solidFill>
                <a:latin typeface="+mn-lt"/>
                <a:ea typeface="+mn-ea"/>
                <a:cs typeface="Arial" panose="020B0604020202020204" pitchFamily="34" charset="0"/>
              </a:defRPr>
            </a:lvl3pPr>
          </a:lstStyle>
          <a:p>
            <a:pPr lvl="1"/>
            <a:r>
              <a:rPr lang="en-US"/>
              <a:t>Second level</a:t>
            </a:r>
          </a:p>
          <a:p>
            <a:pPr lvl="2"/>
            <a:r>
              <a:rPr lang="en-US"/>
              <a:t>Third level – full text</a:t>
            </a:r>
          </a:p>
        </p:txBody>
      </p:sp>
      <p:sp>
        <p:nvSpPr>
          <p:cNvPr id="31" name="Oval 30">
            <a:extLst>
              <a:ext uri="{FF2B5EF4-FFF2-40B4-BE49-F238E27FC236}">
                <a16:creationId xmlns:a16="http://schemas.microsoft.com/office/drawing/2014/main" id="{0C341DEE-2A44-C44B-A77E-D64E5ED13030}"/>
              </a:ext>
            </a:extLst>
          </p:cNvPr>
          <p:cNvSpPr/>
          <p:nvPr userDrawn="1"/>
        </p:nvSpPr>
        <p:spPr>
          <a:xfrm>
            <a:off x="6350502" y="3659765"/>
            <a:ext cx="369329" cy="369329"/>
          </a:xfrm>
          <a:prstGeom prst="ellipse">
            <a:avLst/>
          </a:prstGeom>
          <a:solidFill>
            <a:srgbClr val="1B1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2400" b="1">
              <a:solidFill>
                <a:schemeClr val="bg1"/>
              </a:solidFill>
              <a:latin typeface="+mn-lt"/>
              <a:ea typeface="Arial" charset="0"/>
              <a:cs typeface="Arial" charset="0"/>
            </a:endParaRPr>
          </a:p>
        </p:txBody>
      </p:sp>
      <p:sp>
        <p:nvSpPr>
          <p:cNvPr id="33" name="Content Placeholder 2">
            <a:extLst>
              <a:ext uri="{FF2B5EF4-FFF2-40B4-BE49-F238E27FC236}">
                <a16:creationId xmlns:a16="http://schemas.microsoft.com/office/drawing/2014/main" id="{64E5E420-77C2-354B-BA1E-F407FC04682C}"/>
              </a:ext>
            </a:extLst>
          </p:cNvPr>
          <p:cNvSpPr>
            <a:spLocks noGrp="1"/>
          </p:cNvSpPr>
          <p:nvPr>
            <p:ph idx="11" hasCustomPrompt="1"/>
          </p:nvPr>
        </p:nvSpPr>
        <p:spPr>
          <a:xfrm>
            <a:off x="6873986" y="3713839"/>
            <a:ext cx="4798447" cy="2444007"/>
          </a:xfrm>
          <a:prstGeom prst="rect">
            <a:avLst/>
          </a:prstGeom>
        </p:spPr>
        <p:txBody>
          <a:bodyPr>
            <a:noAutofit/>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Calibri" panose="020F0502020204030204" pitchFamily="34" charset="0"/>
                <a:cs typeface="Calibri" panose="020F0502020204030204" pitchFamily="34"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solidFill>
                <a:latin typeface="+mn-lt"/>
                <a:ea typeface="+mn-ea"/>
                <a:cs typeface="Calibri" panose="020F0502020204030204" pitchFamily="34" charset="0"/>
              </a:defRPr>
            </a:lvl3pPr>
          </a:lstStyle>
          <a:p>
            <a:pPr lvl="1"/>
            <a:r>
              <a:rPr lang="en-US"/>
              <a:t>Second level</a:t>
            </a:r>
          </a:p>
          <a:p>
            <a:pPr lvl="2"/>
            <a:r>
              <a:rPr lang="en-US"/>
              <a:t>Third level – full text</a:t>
            </a:r>
          </a:p>
        </p:txBody>
      </p:sp>
      <p:sp>
        <p:nvSpPr>
          <p:cNvPr id="11" name="Title 1">
            <a:extLst>
              <a:ext uri="{FF2B5EF4-FFF2-40B4-BE49-F238E27FC236}">
                <a16:creationId xmlns:a16="http://schemas.microsoft.com/office/drawing/2014/main" id="{418AFC37-E6C0-C742-85C3-EFE0B2C8B50A}"/>
              </a:ext>
            </a:extLst>
          </p:cNvPr>
          <p:cNvSpPr>
            <a:spLocks noGrp="1"/>
          </p:cNvSpPr>
          <p:nvPr>
            <p:ph type="title"/>
          </p:nvPr>
        </p:nvSpPr>
        <p:spPr>
          <a:xfrm>
            <a:off x="423239" y="3598110"/>
            <a:ext cx="684183" cy="496279"/>
          </a:xfrm>
          <a:prstGeom prst="rect">
            <a:avLst/>
          </a:prstGeom>
        </p:spPr>
        <p:txBody>
          <a:bodyPr>
            <a:noAutofit/>
          </a:bodyPr>
          <a:lstStyle>
            <a:lvl1pPr>
              <a:defRPr sz="1600">
                <a:solidFill>
                  <a:schemeClr val="bg1"/>
                </a:solidFill>
                <a:latin typeface="+mn-lt"/>
                <a:cs typeface="Arial" panose="020B0604020202020204" pitchFamily="34" charset="0"/>
              </a:defRPr>
            </a:lvl1pPr>
          </a:lstStyle>
          <a:p>
            <a:r>
              <a:rPr lang="en-US"/>
              <a:t>Click</a:t>
            </a:r>
          </a:p>
        </p:txBody>
      </p:sp>
      <p:sp>
        <p:nvSpPr>
          <p:cNvPr id="15" name="Title 1">
            <a:extLst>
              <a:ext uri="{FF2B5EF4-FFF2-40B4-BE49-F238E27FC236}">
                <a16:creationId xmlns:a16="http://schemas.microsoft.com/office/drawing/2014/main" id="{90A362D3-E5BE-5342-AE16-62C9D128DFEF}"/>
              </a:ext>
            </a:extLst>
          </p:cNvPr>
          <p:cNvSpPr txBox="1">
            <a:spLocks/>
          </p:cNvSpPr>
          <p:nvPr userDrawn="1"/>
        </p:nvSpPr>
        <p:spPr>
          <a:xfrm>
            <a:off x="6210937" y="3598110"/>
            <a:ext cx="684183" cy="496279"/>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200" kern="1200">
                <a:solidFill>
                  <a:schemeClr val="bg1"/>
                </a:solidFill>
                <a:latin typeface="+mn-lt"/>
                <a:ea typeface="+mj-ea"/>
                <a:cs typeface="Arial" panose="020B0604020202020204" pitchFamily="34" charset="0"/>
              </a:defRPr>
            </a:lvl1pPr>
          </a:lstStyle>
          <a:p>
            <a:r>
              <a:rPr lang="en-US" sz="1600"/>
              <a:t>Click</a:t>
            </a:r>
          </a:p>
        </p:txBody>
      </p:sp>
      <p:sp>
        <p:nvSpPr>
          <p:cNvPr id="16" name="Rectangle 15">
            <a:extLst>
              <a:ext uri="{FF2B5EF4-FFF2-40B4-BE49-F238E27FC236}">
                <a16:creationId xmlns:a16="http://schemas.microsoft.com/office/drawing/2014/main" id="{FCFD23DF-3581-1B40-8FE1-A30079181EF5}"/>
              </a:ext>
            </a:extLst>
          </p:cNvPr>
          <p:cNvSpPr/>
          <p:nvPr userDrawn="1"/>
        </p:nvSpPr>
        <p:spPr>
          <a:xfrm>
            <a:off x="0" y="2754923"/>
            <a:ext cx="12192000" cy="5861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1B1A5B"/>
              </a:solidFill>
            </a:endParaRPr>
          </a:p>
        </p:txBody>
      </p:sp>
      <p:sp>
        <p:nvSpPr>
          <p:cNvPr id="18" name="Text Placeholder 2">
            <a:extLst>
              <a:ext uri="{FF2B5EF4-FFF2-40B4-BE49-F238E27FC236}">
                <a16:creationId xmlns:a16="http://schemas.microsoft.com/office/drawing/2014/main" id="{ECC05948-20EB-3349-88B5-0C944A9D7714}"/>
              </a:ext>
            </a:extLst>
          </p:cNvPr>
          <p:cNvSpPr>
            <a:spLocks noGrp="1"/>
          </p:cNvSpPr>
          <p:nvPr>
            <p:ph type="body" sz="quarter" idx="13"/>
          </p:nvPr>
        </p:nvSpPr>
        <p:spPr>
          <a:xfrm>
            <a:off x="174516" y="2808479"/>
            <a:ext cx="6908800" cy="402167"/>
          </a:xfrm>
        </p:spPr>
        <p:txBody>
          <a:bodyPr>
            <a:noAutofit/>
          </a:bodyPr>
          <a:lstStyle>
            <a:lvl1pPr marL="0" indent="0">
              <a:buFontTx/>
              <a:buNone/>
              <a:defRPr sz="3200">
                <a:solidFill>
                  <a:schemeClr val="bg1"/>
                </a:solidFill>
              </a:defRPr>
            </a:lvl1pPr>
          </a:lstStyle>
          <a:p>
            <a:pPr lvl="0"/>
            <a:r>
              <a:rPr lang="en-US"/>
              <a:t>Edit Master text styles</a:t>
            </a:r>
          </a:p>
        </p:txBody>
      </p:sp>
      <p:pic>
        <p:nvPicPr>
          <p:cNvPr id="17" name="Picture 16">
            <a:extLst>
              <a:ext uri="{FF2B5EF4-FFF2-40B4-BE49-F238E27FC236}">
                <a16:creationId xmlns:a16="http://schemas.microsoft.com/office/drawing/2014/main" id="{028177E2-BBB9-C641-942F-3BCAED5765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43" y="6320939"/>
            <a:ext cx="1246415" cy="515324"/>
          </a:xfrm>
          <a:prstGeom prst="rect">
            <a:avLst/>
          </a:prstGeom>
        </p:spPr>
      </p:pic>
      <p:sp>
        <p:nvSpPr>
          <p:cNvPr id="19" name="Slide Number Placeholder 5">
            <a:extLst>
              <a:ext uri="{FF2B5EF4-FFF2-40B4-BE49-F238E27FC236}">
                <a16:creationId xmlns:a16="http://schemas.microsoft.com/office/drawing/2014/main" id="{BD1F85F7-8A8D-404F-855F-0B1D85E721C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a:t>
            </a:fld>
            <a:endParaRPr lang="en-US"/>
          </a:p>
        </p:txBody>
      </p:sp>
    </p:spTree>
    <p:extLst>
      <p:ext uri="{BB962C8B-B14F-4D97-AF65-F5344CB8AC3E}">
        <p14:creationId xmlns:p14="http://schemas.microsoft.com/office/powerpoint/2010/main" val="31443530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hasCustomPrompt="1"/>
          </p:nvPr>
        </p:nvSpPr>
        <p:spPr>
          <a:xfrm>
            <a:off x="838200" y="1225803"/>
            <a:ext cx="10515600" cy="652748"/>
          </a:xfrm>
          <a:prstGeom prst="rect">
            <a:avLst/>
          </a:prstGeom>
        </p:spPr>
        <p:txBody>
          <a:bodyPr vert="horz" lIns="91440" tIns="45720" rIns="91440" bIns="45720" rtlCol="0">
            <a:normAutofit/>
          </a:bodyPr>
          <a:lstStyle>
            <a:lvl1pPr marL="0" indent="0">
              <a:buNone/>
              <a:defRPr sz="2133">
                <a:solidFill>
                  <a:srgbClr val="1B1A5B"/>
                </a:solidFill>
                <a:latin typeface="Arial" panose="020B0604020202020204" pitchFamily="34" charset="0"/>
                <a:cs typeface="Arial" panose="020B0604020202020204" pitchFamily="34" charset="0"/>
              </a:defRPr>
            </a:lvl1pPr>
          </a:lstStyle>
          <a:p>
            <a:pPr lvl="0"/>
            <a:r>
              <a:rPr lang="en-US"/>
              <a:t>Edit Master text styles</a:t>
            </a:r>
          </a:p>
        </p:txBody>
      </p:sp>
      <p:pic>
        <p:nvPicPr>
          <p:cNvPr id="13" name="Picture 12">
            <a:extLst>
              <a:ext uri="{FF2B5EF4-FFF2-40B4-BE49-F238E27FC236}">
                <a16:creationId xmlns:a16="http://schemas.microsoft.com/office/drawing/2014/main" id="{ED6B16A9-AB50-C942-9C3D-6606CABBA5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Tree>
    <p:extLst>
      <p:ext uri="{BB962C8B-B14F-4D97-AF65-F5344CB8AC3E}">
        <p14:creationId xmlns:p14="http://schemas.microsoft.com/office/powerpoint/2010/main" val="3614697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0BCA71A-FBC0-334C-A375-45EE949D694C}"/>
              </a:ext>
            </a:extLst>
          </p:cNvPr>
          <p:cNvSpPr>
            <a:spLocks noGrp="1"/>
          </p:cNvSpPr>
          <p:nvPr>
            <p:ph type="pic" sz="quarter" idx="10"/>
          </p:nvPr>
        </p:nvSpPr>
        <p:spPr>
          <a:xfrm>
            <a:off x="1" y="0"/>
            <a:ext cx="12333817" cy="6223000"/>
          </a:xfrm>
        </p:spPr>
        <p:txBody>
          <a:bodyPr/>
          <a:lstStyle>
            <a:lvl1pPr marL="0" indent="0">
              <a:buFontTx/>
              <a:buNone/>
              <a:defRPr/>
            </a:lvl1pPr>
          </a:lstStyle>
          <a:p>
            <a:endParaRPr lang="en-US"/>
          </a:p>
        </p:txBody>
      </p:sp>
      <p:sp>
        <p:nvSpPr>
          <p:cNvPr id="2" name="Title 1"/>
          <p:cNvSpPr>
            <a:spLocks noGrp="1"/>
          </p:cNvSpPr>
          <p:nvPr>
            <p:ph type="ctrTitle"/>
          </p:nvPr>
        </p:nvSpPr>
        <p:spPr>
          <a:xfrm>
            <a:off x="1524000" y="1122363"/>
            <a:ext cx="9144000" cy="2387600"/>
          </a:xfrm>
        </p:spPr>
        <p:txBody>
          <a:bodyPr anchor="b">
            <a:normAutofit/>
          </a:bodyPr>
          <a:lstStyle>
            <a:lvl1pPr algn="ctr">
              <a:defRPr sz="6400" b="1">
                <a:solidFill>
                  <a:srgbClr val="1B1A5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normAutofit/>
          </a:bodyPr>
          <a:lstStyle>
            <a:lvl1pPr marL="0" indent="0" algn="ctr">
              <a:buNone/>
              <a:defRPr sz="3200">
                <a:solidFill>
                  <a:schemeClr val="tx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1825DA37-0918-5E43-BD7B-C8D3F09801E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Tree>
    <p:extLst>
      <p:ext uri="{BB962C8B-B14F-4D97-AF65-F5344CB8AC3E}">
        <p14:creationId xmlns:p14="http://schemas.microsoft.com/office/powerpoint/2010/main" val="1815537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DBBBB279-687F-4592-8AB8-3FD8BE7045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45" y="6320939"/>
            <a:ext cx="1246415" cy="515324"/>
          </a:xfrm>
          <a:prstGeom prst="rect">
            <a:avLst/>
          </a:prstGeom>
        </p:spPr>
      </p:pic>
    </p:spTree>
    <p:extLst>
      <p:ext uri="{BB962C8B-B14F-4D97-AF65-F5344CB8AC3E}">
        <p14:creationId xmlns:p14="http://schemas.microsoft.com/office/powerpoint/2010/main" val="33748141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D60E857-5130-2348-9716-2F680E22C04F}"/>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C52926D3-9EDE-3349-B933-2F3A95170C28}"/>
              </a:ext>
            </a:extLst>
          </p:cNvPr>
          <p:cNvSpPr>
            <a:spLocks noGrp="1"/>
          </p:cNvSpPr>
          <p:nvPr>
            <p:ph idx="1"/>
          </p:nvPr>
        </p:nvSpPr>
        <p:spPr>
          <a:xfrm>
            <a:off x="838200" y="2244092"/>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EB46971A-9650-964E-9D42-15A369335A2D}"/>
              </a:ext>
            </a:extLst>
          </p:cNvPr>
          <p:cNvSpPr>
            <a:spLocks noGrp="1"/>
          </p:cNvSpPr>
          <p:nvPr>
            <p:ph idx="10"/>
          </p:nvPr>
        </p:nvSpPr>
        <p:spPr>
          <a:xfrm>
            <a:off x="6325704" y="2244092"/>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Text Placeholder 2">
            <a:extLst>
              <a:ext uri="{FF2B5EF4-FFF2-40B4-BE49-F238E27FC236}">
                <a16:creationId xmlns:a16="http://schemas.microsoft.com/office/drawing/2014/main" id="{B2A0F22E-6BAF-1F44-8513-5A1D206F9D6A}"/>
              </a:ext>
            </a:extLst>
          </p:cNvPr>
          <p:cNvSpPr>
            <a:spLocks noGrp="1"/>
          </p:cNvSpPr>
          <p:nvPr>
            <p:ph idx="11" hasCustomPrompt="1"/>
          </p:nvPr>
        </p:nvSpPr>
        <p:spPr>
          <a:xfrm>
            <a:off x="838200" y="1225803"/>
            <a:ext cx="10515600" cy="652748"/>
          </a:xfrm>
          <a:prstGeom prst="rect">
            <a:avLst/>
          </a:prstGeom>
        </p:spPr>
        <p:txBody>
          <a:bodyPr vert="horz" lIns="91440" tIns="45720" rIns="91440" bIns="45720" rtlCol="0">
            <a:normAutofit/>
          </a:bodyPr>
          <a:lstStyle>
            <a:lvl1pPr marL="0" indent="0">
              <a:buNone/>
              <a:defRPr sz="2133">
                <a:solidFill>
                  <a:srgbClr val="1B1A5B"/>
                </a:solidFill>
                <a:latin typeface="Arial" panose="020B0604020202020204" pitchFamily="34" charset="0"/>
                <a:cs typeface="Arial" panose="020B0604020202020204" pitchFamily="34" charset="0"/>
              </a:defRPr>
            </a:lvl1pPr>
          </a:lstStyle>
          <a:p>
            <a:pPr lvl="0"/>
            <a:r>
              <a:rPr lang="en-US"/>
              <a:t>Edit Master text styles</a:t>
            </a:r>
          </a:p>
        </p:txBody>
      </p:sp>
      <p:sp>
        <p:nvSpPr>
          <p:cNvPr id="9" name="Rectangle 8">
            <a:extLst>
              <a:ext uri="{FF2B5EF4-FFF2-40B4-BE49-F238E27FC236}">
                <a16:creationId xmlns:a16="http://schemas.microsoft.com/office/drawing/2014/main" id="{A9A9EF68-7377-CE49-9880-0E1C7B7CEF1B}"/>
              </a:ext>
            </a:extLst>
          </p:cNvPr>
          <p:cNvSpPr/>
          <p:nvPr userDrawn="1"/>
        </p:nvSpPr>
        <p:spPr>
          <a:xfrm>
            <a:off x="0" y="6299200"/>
            <a:ext cx="12192000" cy="558800"/>
          </a:xfrm>
          <a:prstGeom prst="rect">
            <a:avLst/>
          </a:prstGeom>
          <a:solidFill>
            <a:srgbClr val="242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noFill/>
            </a:endParaRPr>
          </a:p>
        </p:txBody>
      </p:sp>
      <p:pic>
        <p:nvPicPr>
          <p:cNvPr id="16" name="Picture 15">
            <a:extLst>
              <a:ext uri="{FF2B5EF4-FFF2-40B4-BE49-F238E27FC236}">
                <a16:creationId xmlns:a16="http://schemas.microsoft.com/office/drawing/2014/main" id="{FDD481E3-1447-D942-B952-76883D510E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2"/>
            <a:ext cx="1246415" cy="558801"/>
          </a:xfrm>
          <a:prstGeom prst="rect">
            <a:avLst/>
          </a:prstGeom>
        </p:spPr>
      </p:pic>
    </p:spTree>
    <p:extLst>
      <p:ext uri="{BB962C8B-B14F-4D97-AF65-F5344CB8AC3E}">
        <p14:creationId xmlns:p14="http://schemas.microsoft.com/office/powerpoint/2010/main" val="7749817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0BCA71A-FBC0-334C-A375-45EE949D694C}"/>
              </a:ext>
            </a:extLst>
          </p:cNvPr>
          <p:cNvSpPr>
            <a:spLocks noGrp="1"/>
          </p:cNvSpPr>
          <p:nvPr>
            <p:ph type="pic" sz="quarter" idx="10"/>
          </p:nvPr>
        </p:nvSpPr>
        <p:spPr>
          <a:xfrm>
            <a:off x="-153773" y="1"/>
            <a:ext cx="12487591" cy="6299199"/>
          </a:xfrm>
          <a:prstGeom prst="rect">
            <a:avLst/>
          </a:prstGeom>
        </p:spPr>
        <p:txBody>
          <a:bodyPr/>
          <a:lstStyle>
            <a:lvl1pPr marL="0" indent="0">
              <a:buFontTx/>
              <a:buNone/>
              <a:defRPr/>
            </a:lvl1pPr>
          </a:lstStyle>
          <a:p>
            <a:endParaRPr lang="en-US"/>
          </a:p>
        </p:txBody>
      </p:sp>
      <p:sp>
        <p:nvSpPr>
          <p:cNvPr id="2" name="Title 1"/>
          <p:cNvSpPr>
            <a:spLocks noGrp="1"/>
          </p:cNvSpPr>
          <p:nvPr>
            <p:ph type="ctrTitle"/>
          </p:nvPr>
        </p:nvSpPr>
        <p:spPr>
          <a:xfrm>
            <a:off x="1524000" y="1122363"/>
            <a:ext cx="9144000" cy="2387600"/>
          </a:xfrm>
          <a:prstGeom prst="rect">
            <a:avLst/>
          </a:prstGeom>
        </p:spPr>
        <p:txBody>
          <a:bodyPr anchor="b">
            <a:normAutofit/>
          </a:bodyPr>
          <a:lstStyle>
            <a:lvl1pPr algn="ctr">
              <a:defRPr sz="6400" b="1">
                <a:solidFill>
                  <a:srgbClr val="1B1A5B"/>
                </a:solidFill>
                <a:latin typeface="+mn-lt"/>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normAutofit/>
          </a:bodyPr>
          <a:lstStyle>
            <a:lvl1pPr marL="0" indent="0" algn="ctr">
              <a:buNone/>
              <a:defRPr sz="3200">
                <a:solidFill>
                  <a:schemeClr val="tx1"/>
                </a:solidFill>
                <a:latin typeface="+mn-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409679BF-EA11-5E4A-9EC1-8AE6634035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43" y="6320939"/>
            <a:ext cx="1246415" cy="515324"/>
          </a:xfrm>
          <a:prstGeom prst="rect">
            <a:avLst/>
          </a:prstGeom>
        </p:spPr>
      </p:pic>
      <p:sp>
        <p:nvSpPr>
          <p:cNvPr id="9" name="Slide Number Placeholder 5">
            <a:extLst>
              <a:ext uri="{FF2B5EF4-FFF2-40B4-BE49-F238E27FC236}">
                <a16:creationId xmlns:a16="http://schemas.microsoft.com/office/drawing/2014/main" id="{2CB2ACCC-6679-454E-B0B7-CA70F7389FB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a:t>
            </a:fld>
            <a:endParaRPr lang="en-US"/>
          </a:p>
        </p:txBody>
      </p:sp>
    </p:spTree>
    <p:extLst>
      <p:ext uri="{BB962C8B-B14F-4D97-AF65-F5344CB8AC3E}">
        <p14:creationId xmlns:p14="http://schemas.microsoft.com/office/powerpoint/2010/main" val="2884380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2"/>
            <a:ext cx="5028096" cy="885371"/>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2"/>
            <a:ext cx="5028096" cy="885371"/>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hasCustomPrompt="1"/>
          </p:nvPr>
        </p:nvSpPr>
        <p:spPr>
          <a:xfrm>
            <a:off x="838200" y="1225803"/>
            <a:ext cx="10515600" cy="652748"/>
          </a:xfrm>
          <a:prstGeom prst="rect">
            <a:avLst/>
          </a:prstGeom>
        </p:spPr>
        <p:txBody>
          <a:bodyPr vert="horz" lIns="91440" tIns="45720" rIns="91440" bIns="45720" rtlCol="0">
            <a:normAutofit/>
          </a:bodyPr>
          <a:lstStyle>
            <a:lvl1pPr marL="0" indent="0">
              <a:buNone/>
              <a:defRPr sz="2133">
                <a:solidFill>
                  <a:srgbClr val="1B1A5B"/>
                </a:solidFill>
                <a:latin typeface="Arial" panose="020B0604020202020204" pitchFamily="34" charset="0"/>
                <a:cs typeface="Arial" panose="020B0604020202020204" pitchFamily="34" charset="0"/>
              </a:defRPr>
            </a:lvl1pPr>
          </a:lstStyle>
          <a:p>
            <a:pPr lvl="0"/>
            <a:r>
              <a:rPr lang="en-US"/>
              <a:t>Edit Master text styles</a:t>
            </a:r>
          </a:p>
        </p:txBody>
      </p:sp>
      <p:pic>
        <p:nvPicPr>
          <p:cNvPr id="13" name="Picture 12">
            <a:extLst>
              <a:ext uri="{FF2B5EF4-FFF2-40B4-BE49-F238E27FC236}">
                <a16:creationId xmlns:a16="http://schemas.microsoft.com/office/drawing/2014/main" id="{ED6B16A9-AB50-C942-9C3D-6606CABBA5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2"/>
            <a:ext cx="1246415" cy="558801"/>
          </a:xfrm>
          <a:prstGeom prst="rect">
            <a:avLst/>
          </a:prstGeom>
        </p:spPr>
      </p:pic>
    </p:spTree>
    <p:extLst>
      <p:ext uri="{BB962C8B-B14F-4D97-AF65-F5344CB8AC3E}">
        <p14:creationId xmlns:p14="http://schemas.microsoft.com/office/powerpoint/2010/main" val="419754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0411698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151717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685090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39788"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2182681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576174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8341450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020703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108219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0235031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823988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8293915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0036303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718692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4" y="6355689"/>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482724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755073" y="635282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3716361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226360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8337514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9336751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4859584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3923415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0804692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8933268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9306909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9603802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97"/>
        <p:cNvGrpSpPr/>
        <p:nvPr/>
      </p:nvGrpSpPr>
      <p:grpSpPr>
        <a:xfrm>
          <a:off x="0" y="0"/>
          <a:ext cx="0" cy="0"/>
          <a:chOff x="0" y="0"/>
          <a:chExt cx="0" cy="0"/>
        </a:xfrm>
      </p:grpSpPr>
      <p:sp>
        <p:nvSpPr>
          <p:cNvPr id="298" name="Google Shape;298;p1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9" name="Google Shape;299;p132"/>
          <p:cNvSpPr txBox="1">
            <a:spLocks noGrp="1"/>
          </p:cNvSpPr>
          <p:nvPr>
            <p:ph type="sldNum" idx="12"/>
          </p:nvPr>
        </p:nvSpPr>
        <p:spPr>
          <a:xfrm>
            <a:off x="796636" y="6356349"/>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595959"/>
                </a:solidFill>
                <a:latin typeface="Arial"/>
                <a:ea typeface="Arial"/>
                <a:cs typeface="Arial"/>
                <a:sym typeface="Arial"/>
              </a:defRPr>
            </a:lvl1pPr>
            <a:lvl2pPr marL="0" marR="0" lvl="1" indent="0" algn="l" rtl="0">
              <a:spcBef>
                <a:spcPts val="0"/>
              </a:spcBef>
              <a:buNone/>
              <a:defRPr sz="1600">
                <a:solidFill>
                  <a:srgbClr val="595959"/>
                </a:solidFill>
                <a:latin typeface="Arial"/>
                <a:ea typeface="Arial"/>
                <a:cs typeface="Arial"/>
                <a:sym typeface="Arial"/>
              </a:defRPr>
            </a:lvl2pPr>
            <a:lvl3pPr marL="0" marR="0" lvl="2" indent="0" algn="l" rtl="0">
              <a:spcBef>
                <a:spcPts val="0"/>
              </a:spcBef>
              <a:buNone/>
              <a:defRPr sz="1600">
                <a:solidFill>
                  <a:srgbClr val="595959"/>
                </a:solidFill>
                <a:latin typeface="Arial"/>
                <a:ea typeface="Arial"/>
                <a:cs typeface="Arial"/>
                <a:sym typeface="Arial"/>
              </a:defRPr>
            </a:lvl3pPr>
            <a:lvl4pPr marL="0" marR="0" lvl="3" indent="0" algn="l" rtl="0">
              <a:spcBef>
                <a:spcPts val="0"/>
              </a:spcBef>
              <a:buNone/>
              <a:defRPr sz="1600">
                <a:solidFill>
                  <a:srgbClr val="595959"/>
                </a:solidFill>
                <a:latin typeface="Arial"/>
                <a:ea typeface="Arial"/>
                <a:cs typeface="Arial"/>
                <a:sym typeface="Arial"/>
              </a:defRPr>
            </a:lvl4pPr>
            <a:lvl5pPr marL="0" marR="0" lvl="4" indent="0" algn="l" rtl="0">
              <a:spcBef>
                <a:spcPts val="0"/>
              </a:spcBef>
              <a:buNone/>
              <a:defRPr sz="1600">
                <a:solidFill>
                  <a:srgbClr val="595959"/>
                </a:solidFill>
                <a:latin typeface="Arial"/>
                <a:ea typeface="Arial"/>
                <a:cs typeface="Arial"/>
                <a:sym typeface="Arial"/>
              </a:defRPr>
            </a:lvl5pPr>
            <a:lvl6pPr marL="0" marR="0" lvl="5" indent="0" algn="l" rtl="0">
              <a:spcBef>
                <a:spcPts val="0"/>
              </a:spcBef>
              <a:buNone/>
              <a:defRPr sz="1600">
                <a:solidFill>
                  <a:srgbClr val="595959"/>
                </a:solidFill>
                <a:latin typeface="Arial"/>
                <a:ea typeface="Arial"/>
                <a:cs typeface="Arial"/>
                <a:sym typeface="Arial"/>
              </a:defRPr>
            </a:lvl6pPr>
            <a:lvl7pPr marL="0" marR="0" lvl="6" indent="0" algn="l" rtl="0">
              <a:spcBef>
                <a:spcPts val="0"/>
              </a:spcBef>
              <a:buNone/>
              <a:defRPr sz="1600">
                <a:solidFill>
                  <a:srgbClr val="595959"/>
                </a:solidFill>
                <a:latin typeface="Arial"/>
                <a:ea typeface="Arial"/>
                <a:cs typeface="Arial"/>
                <a:sym typeface="Arial"/>
              </a:defRPr>
            </a:lvl7pPr>
            <a:lvl8pPr marL="0" marR="0" lvl="7" indent="0" algn="l" rtl="0">
              <a:spcBef>
                <a:spcPts val="0"/>
              </a:spcBef>
              <a:buNone/>
              <a:defRPr sz="1600">
                <a:solidFill>
                  <a:srgbClr val="595959"/>
                </a:solidFill>
                <a:latin typeface="Arial"/>
                <a:ea typeface="Arial"/>
                <a:cs typeface="Arial"/>
                <a:sym typeface="Arial"/>
              </a:defRPr>
            </a:lvl8pPr>
            <a:lvl9pPr marL="0" marR="0" lvl="8" indent="0" algn="l" rtl="0">
              <a:spcBef>
                <a:spcPts val="0"/>
              </a:spcBef>
              <a:buNone/>
              <a:defRPr sz="1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01304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80258"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38237882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7506919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4" y="6355689"/>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8751405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056780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2729802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1776743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6165812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8125929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1911816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2469541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376409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9788"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41116619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2473353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0297468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4" y="6355689"/>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9147808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3684860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6916488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5174572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5168952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6791045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3957005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983456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9788" y="635282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23489173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0452770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9608153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6506573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4" y="6355689"/>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405505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7201777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759087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5233358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6339133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2244253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03/02/2022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717713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6" Type="http://schemas.openxmlformats.org/officeDocument/2006/relationships/image" Target="../media/image10.png"/><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image" Target="../media/image9.png"/><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6" Type="http://schemas.openxmlformats.org/officeDocument/2006/relationships/image" Target="../media/image10.png"/><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image" Target="../media/image9.png"/><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2.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8.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2.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6" Type="http://schemas.openxmlformats.org/officeDocument/2006/relationships/image" Target="../media/image2.png"/><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image" Target="../media/image1.png"/><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4"/>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5"/>
          <a:stretch>
            <a:fillRect/>
          </a:stretch>
        </p:blipFill>
        <p:spPr>
          <a:xfrm>
            <a:off x="0" y="1096339"/>
            <a:ext cx="12204990" cy="58119"/>
          </a:xfrm>
          <a:prstGeom prst="rect">
            <a:avLst/>
          </a:prstGeom>
        </p:spPr>
      </p:pic>
    </p:spTree>
    <p:extLst>
      <p:ext uri="{BB962C8B-B14F-4D97-AF65-F5344CB8AC3E}">
        <p14:creationId xmlns:p14="http://schemas.microsoft.com/office/powerpoint/2010/main" val="1737151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34" r:id="rId12"/>
  </p:sldLayoutIdLst>
  <p:hf hdr="0" ftr="0" dt="0"/>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3"/>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95959"/>
              </a:buClr>
              <a:buSzPts val="3200"/>
              <a:buFont typeface="Arial"/>
              <a:buNone/>
              <a:defRPr sz="3200" b="0" i="0" u="none" strike="noStrike" cap="none">
                <a:solidFill>
                  <a:srgbClr val="59595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3"/>
          <p:cNvSpPr txBox="1">
            <a:spLocks noGrp="1"/>
          </p:cNvSpPr>
          <p:nvPr>
            <p:ph type="body" idx="1"/>
          </p:nvPr>
        </p:nvSpPr>
        <p:spPr>
          <a:xfrm>
            <a:off x="314195" y="1461524"/>
            <a:ext cx="7075165"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23BAED"/>
              </a:buClr>
              <a:buSzPts val="2400"/>
              <a:buFont typeface="Arial"/>
              <a:buChar char="•"/>
              <a:defRPr sz="2400" b="0" i="0" u="none" strike="noStrike" cap="none">
                <a:solidFill>
                  <a:srgbClr val="595959"/>
                </a:solidFill>
                <a:latin typeface="Arial"/>
                <a:ea typeface="Arial"/>
                <a:cs typeface="Arial"/>
                <a:sym typeface="Arial"/>
              </a:defRPr>
            </a:lvl1pPr>
            <a:lvl2pPr marL="914400" marR="0" lvl="1" indent="-381000" algn="l" rtl="0">
              <a:lnSpc>
                <a:spcPct val="90000"/>
              </a:lnSpc>
              <a:spcBef>
                <a:spcPts val="500"/>
              </a:spcBef>
              <a:spcAft>
                <a:spcPts val="0"/>
              </a:spcAft>
              <a:buClr>
                <a:srgbClr val="23BAED"/>
              </a:buClr>
              <a:buSzPts val="2400"/>
              <a:buFont typeface="Arial"/>
              <a:buChar char="•"/>
              <a:defRPr sz="2400" b="0" i="0" u="none" strike="noStrike" cap="none">
                <a:solidFill>
                  <a:srgbClr val="595959"/>
                </a:solidFill>
                <a:latin typeface="Arial"/>
                <a:ea typeface="Arial"/>
                <a:cs typeface="Arial"/>
                <a:sym typeface="Arial"/>
              </a:defRPr>
            </a:lvl2pPr>
            <a:lvl3pPr marL="1371600" marR="0" lvl="2" indent="-381000" algn="l" rtl="0">
              <a:lnSpc>
                <a:spcPct val="90000"/>
              </a:lnSpc>
              <a:spcBef>
                <a:spcPts val="500"/>
              </a:spcBef>
              <a:spcAft>
                <a:spcPts val="0"/>
              </a:spcAft>
              <a:buClr>
                <a:srgbClr val="23BAED"/>
              </a:buClr>
              <a:buSzPts val="2400"/>
              <a:buFont typeface="Arial"/>
              <a:buChar char="•"/>
              <a:defRPr sz="2400" b="0" i="0" u="none" strike="noStrike" cap="none">
                <a:solidFill>
                  <a:srgbClr val="595959"/>
                </a:solidFill>
                <a:latin typeface="Arial"/>
                <a:ea typeface="Arial"/>
                <a:cs typeface="Arial"/>
                <a:sym typeface="Arial"/>
              </a:defRPr>
            </a:lvl3pPr>
            <a:lvl4pPr marL="1828800" marR="0" lvl="3" indent="-381000" algn="l" rtl="0">
              <a:lnSpc>
                <a:spcPct val="90000"/>
              </a:lnSpc>
              <a:spcBef>
                <a:spcPts val="500"/>
              </a:spcBef>
              <a:spcAft>
                <a:spcPts val="0"/>
              </a:spcAft>
              <a:buClr>
                <a:srgbClr val="23BAED"/>
              </a:buClr>
              <a:buSzPts val="2400"/>
              <a:buFont typeface="Arial"/>
              <a:buChar char="•"/>
              <a:defRPr sz="2400" b="0" i="0" u="none" strike="noStrike" cap="none">
                <a:solidFill>
                  <a:srgbClr val="595959"/>
                </a:solidFill>
                <a:latin typeface="Arial"/>
                <a:ea typeface="Arial"/>
                <a:cs typeface="Arial"/>
                <a:sym typeface="Arial"/>
              </a:defRPr>
            </a:lvl4pPr>
            <a:lvl5pPr marL="2286000" marR="0" lvl="4" indent="-381000" algn="l" rtl="0">
              <a:lnSpc>
                <a:spcPct val="90000"/>
              </a:lnSpc>
              <a:spcBef>
                <a:spcPts val="500"/>
              </a:spcBef>
              <a:spcAft>
                <a:spcPts val="0"/>
              </a:spcAft>
              <a:buClr>
                <a:srgbClr val="23BAED"/>
              </a:buClr>
              <a:buSzPts val="2400"/>
              <a:buFont typeface="Arial"/>
              <a:buChar char="•"/>
              <a:defRPr sz="2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123" descr="Footer.png"/>
          <p:cNvPicPr preferRelativeResize="0"/>
          <p:nvPr/>
        </p:nvPicPr>
        <p:blipFill rotWithShape="1">
          <a:blip r:embed="rId15">
            <a:alphaModFix/>
          </a:blip>
          <a:srcRect/>
          <a:stretch/>
        </p:blipFill>
        <p:spPr>
          <a:xfrm>
            <a:off x="-1" y="6007949"/>
            <a:ext cx="12192001" cy="703137"/>
          </a:xfrm>
          <a:prstGeom prst="rect">
            <a:avLst/>
          </a:prstGeom>
          <a:noFill/>
          <a:ln>
            <a:noFill/>
          </a:ln>
        </p:spPr>
      </p:pic>
      <p:pic>
        <p:nvPicPr>
          <p:cNvPr id="13" name="Google Shape;13;p123" descr="Line.png"/>
          <p:cNvPicPr preferRelativeResize="0"/>
          <p:nvPr/>
        </p:nvPicPr>
        <p:blipFill rotWithShape="1">
          <a:blip r:embed="rId16">
            <a:alphaModFix/>
          </a:blip>
          <a:srcRect/>
          <a:stretch/>
        </p:blipFill>
        <p:spPr>
          <a:xfrm>
            <a:off x="0" y="1096339"/>
            <a:ext cx="12204990" cy="58119"/>
          </a:xfrm>
          <a:prstGeom prst="rect">
            <a:avLst/>
          </a:prstGeom>
          <a:noFill/>
          <a:ln>
            <a:noFill/>
          </a:ln>
        </p:spPr>
      </p:pic>
    </p:spTree>
    <p:extLst>
      <p:ext uri="{BB962C8B-B14F-4D97-AF65-F5344CB8AC3E}">
        <p14:creationId xmlns:p14="http://schemas.microsoft.com/office/powerpoint/2010/main" val="655670129"/>
      </p:ext>
    </p:extLst>
  </p:cSld>
  <p:clrMap bg1="lt1" tx1="dk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3"/>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95959"/>
              </a:buClr>
              <a:buSzPts val="3200"/>
              <a:buFont typeface="Arial"/>
              <a:buNone/>
              <a:defRPr sz="3200" b="0" i="0" u="none" strike="noStrike" cap="none">
                <a:solidFill>
                  <a:srgbClr val="59595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3"/>
          <p:cNvSpPr txBox="1">
            <a:spLocks noGrp="1"/>
          </p:cNvSpPr>
          <p:nvPr>
            <p:ph type="body" idx="1"/>
          </p:nvPr>
        </p:nvSpPr>
        <p:spPr>
          <a:xfrm>
            <a:off x="314195" y="1461524"/>
            <a:ext cx="7075165"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23BAED"/>
              </a:buClr>
              <a:buSzPts val="2400"/>
              <a:buFont typeface="Arial"/>
              <a:buChar char="•"/>
              <a:defRPr sz="2400" b="0" i="0" u="none" strike="noStrike" cap="none">
                <a:solidFill>
                  <a:srgbClr val="595959"/>
                </a:solidFill>
                <a:latin typeface="Arial"/>
                <a:ea typeface="Arial"/>
                <a:cs typeface="Arial"/>
                <a:sym typeface="Arial"/>
              </a:defRPr>
            </a:lvl1pPr>
            <a:lvl2pPr marL="914400" marR="0" lvl="1" indent="-381000" algn="l" rtl="0">
              <a:lnSpc>
                <a:spcPct val="90000"/>
              </a:lnSpc>
              <a:spcBef>
                <a:spcPts val="500"/>
              </a:spcBef>
              <a:spcAft>
                <a:spcPts val="0"/>
              </a:spcAft>
              <a:buClr>
                <a:srgbClr val="23BAED"/>
              </a:buClr>
              <a:buSzPts val="2400"/>
              <a:buFont typeface="Arial"/>
              <a:buChar char="•"/>
              <a:defRPr sz="2400" b="0" i="0" u="none" strike="noStrike" cap="none">
                <a:solidFill>
                  <a:srgbClr val="595959"/>
                </a:solidFill>
                <a:latin typeface="Arial"/>
                <a:ea typeface="Arial"/>
                <a:cs typeface="Arial"/>
                <a:sym typeface="Arial"/>
              </a:defRPr>
            </a:lvl2pPr>
            <a:lvl3pPr marL="1371600" marR="0" lvl="2" indent="-381000" algn="l" rtl="0">
              <a:lnSpc>
                <a:spcPct val="90000"/>
              </a:lnSpc>
              <a:spcBef>
                <a:spcPts val="500"/>
              </a:spcBef>
              <a:spcAft>
                <a:spcPts val="0"/>
              </a:spcAft>
              <a:buClr>
                <a:srgbClr val="23BAED"/>
              </a:buClr>
              <a:buSzPts val="2400"/>
              <a:buFont typeface="Arial"/>
              <a:buChar char="•"/>
              <a:defRPr sz="2400" b="0" i="0" u="none" strike="noStrike" cap="none">
                <a:solidFill>
                  <a:srgbClr val="595959"/>
                </a:solidFill>
                <a:latin typeface="Arial"/>
                <a:ea typeface="Arial"/>
                <a:cs typeface="Arial"/>
                <a:sym typeface="Arial"/>
              </a:defRPr>
            </a:lvl3pPr>
            <a:lvl4pPr marL="1828800" marR="0" lvl="3" indent="-381000" algn="l" rtl="0">
              <a:lnSpc>
                <a:spcPct val="90000"/>
              </a:lnSpc>
              <a:spcBef>
                <a:spcPts val="500"/>
              </a:spcBef>
              <a:spcAft>
                <a:spcPts val="0"/>
              </a:spcAft>
              <a:buClr>
                <a:srgbClr val="23BAED"/>
              </a:buClr>
              <a:buSzPts val="2400"/>
              <a:buFont typeface="Arial"/>
              <a:buChar char="•"/>
              <a:defRPr sz="2400" b="0" i="0" u="none" strike="noStrike" cap="none">
                <a:solidFill>
                  <a:srgbClr val="595959"/>
                </a:solidFill>
                <a:latin typeface="Arial"/>
                <a:ea typeface="Arial"/>
                <a:cs typeface="Arial"/>
                <a:sym typeface="Arial"/>
              </a:defRPr>
            </a:lvl4pPr>
            <a:lvl5pPr marL="2286000" marR="0" lvl="4" indent="-381000" algn="l" rtl="0">
              <a:lnSpc>
                <a:spcPct val="90000"/>
              </a:lnSpc>
              <a:spcBef>
                <a:spcPts val="500"/>
              </a:spcBef>
              <a:spcAft>
                <a:spcPts val="0"/>
              </a:spcAft>
              <a:buClr>
                <a:srgbClr val="23BAED"/>
              </a:buClr>
              <a:buSzPts val="2400"/>
              <a:buFont typeface="Arial"/>
              <a:buChar char="•"/>
              <a:defRPr sz="24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123" descr="Footer.png"/>
          <p:cNvPicPr preferRelativeResize="0"/>
          <p:nvPr/>
        </p:nvPicPr>
        <p:blipFill rotWithShape="1">
          <a:blip r:embed="rId15">
            <a:alphaModFix/>
          </a:blip>
          <a:srcRect/>
          <a:stretch/>
        </p:blipFill>
        <p:spPr>
          <a:xfrm>
            <a:off x="-1" y="6007949"/>
            <a:ext cx="12192001" cy="703137"/>
          </a:xfrm>
          <a:prstGeom prst="rect">
            <a:avLst/>
          </a:prstGeom>
          <a:noFill/>
          <a:ln>
            <a:noFill/>
          </a:ln>
        </p:spPr>
      </p:pic>
      <p:pic>
        <p:nvPicPr>
          <p:cNvPr id="13" name="Google Shape;13;p123" descr="Line.png"/>
          <p:cNvPicPr preferRelativeResize="0"/>
          <p:nvPr/>
        </p:nvPicPr>
        <p:blipFill rotWithShape="1">
          <a:blip r:embed="rId16">
            <a:alphaModFix/>
          </a:blip>
          <a:srcRect/>
          <a:stretch/>
        </p:blipFill>
        <p:spPr>
          <a:xfrm>
            <a:off x="0" y="1096339"/>
            <a:ext cx="12204990" cy="58119"/>
          </a:xfrm>
          <a:prstGeom prst="rect">
            <a:avLst/>
          </a:prstGeom>
          <a:noFill/>
          <a:ln>
            <a:noFill/>
          </a:ln>
        </p:spPr>
      </p:pic>
    </p:spTree>
    <p:extLst>
      <p:ext uri="{BB962C8B-B14F-4D97-AF65-F5344CB8AC3E}">
        <p14:creationId xmlns:p14="http://schemas.microsoft.com/office/powerpoint/2010/main" val="2960742211"/>
      </p:ext>
    </p:extLst>
  </p:cSld>
  <p:clrMap bg1="lt1" tx1="dk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25147-DE81-FF4F-8B41-9AFE3F3B3D97}"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2/3/2022</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spTree>
    <p:extLst>
      <p:ext uri="{BB962C8B-B14F-4D97-AF65-F5344CB8AC3E}">
        <p14:creationId xmlns:p14="http://schemas.microsoft.com/office/powerpoint/2010/main" val="366355104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6" r:id="rId12"/>
    <p:sldLayoutId id="2147483697" r:id="rId13"/>
    <p:sldLayoutId id="2147483698" r:id="rId14"/>
    <p:sldLayoutId id="2147483699" r:id="rId15"/>
    <p:sldLayoutId id="2147483700" r:id="rId16"/>
    <p:sldLayoutId id="2147483701" r:id="rId17"/>
    <p:sldLayoutId id="2147483702" r:id="rId18"/>
    <p:sldLayoutId id="2147483704" r:id="rId19"/>
    <p:sldLayoutId id="2147483706" r:id="rId20"/>
    <p:sldLayoutId id="2147483710" r:id="rId21"/>
    <p:sldLayoutId id="2147483711" r:id="rId22"/>
    <p:sldLayoutId id="2147483712"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3"/>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4"/>
          <a:stretch>
            <a:fillRect/>
          </a:stretch>
        </p:blipFill>
        <p:spPr>
          <a:xfrm>
            <a:off x="0" y="1096339"/>
            <a:ext cx="12204990" cy="58119"/>
          </a:xfrm>
          <a:prstGeom prst="rect">
            <a:avLst/>
          </a:prstGeom>
        </p:spPr>
      </p:pic>
    </p:spTree>
    <p:extLst>
      <p:ext uri="{BB962C8B-B14F-4D97-AF65-F5344CB8AC3E}">
        <p14:creationId xmlns:p14="http://schemas.microsoft.com/office/powerpoint/2010/main" val="385218874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4"/>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5"/>
          <a:stretch>
            <a:fillRect/>
          </a:stretch>
        </p:blipFill>
        <p:spPr>
          <a:xfrm>
            <a:off x="0" y="1096339"/>
            <a:ext cx="12204990" cy="58119"/>
          </a:xfrm>
          <a:prstGeom prst="rect">
            <a:avLst/>
          </a:prstGeom>
        </p:spPr>
      </p:pic>
    </p:spTree>
    <p:extLst>
      <p:ext uri="{BB962C8B-B14F-4D97-AF65-F5344CB8AC3E}">
        <p14:creationId xmlns:p14="http://schemas.microsoft.com/office/powerpoint/2010/main" val="134063511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835" r:id="rId12"/>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3"/>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4"/>
          <a:stretch>
            <a:fillRect/>
          </a:stretch>
        </p:blipFill>
        <p:spPr>
          <a:xfrm>
            <a:off x="0" y="1096339"/>
            <a:ext cx="12204990" cy="58119"/>
          </a:xfrm>
          <a:prstGeom prst="rect">
            <a:avLst/>
          </a:prstGeom>
        </p:spPr>
      </p:pic>
    </p:spTree>
    <p:extLst>
      <p:ext uri="{BB962C8B-B14F-4D97-AF65-F5344CB8AC3E}">
        <p14:creationId xmlns:p14="http://schemas.microsoft.com/office/powerpoint/2010/main" val="125349974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3"/>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4"/>
          <a:stretch>
            <a:fillRect/>
          </a:stretch>
        </p:blipFill>
        <p:spPr>
          <a:xfrm>
            <a:off x="0" y="1096339"/>
            <a:ext cx="12204990" cy="58119"/>
          </a:xfrm>
          <a:prstGeom prst="rect">
            <a:avLst/>
          </a:prstGeom>
        </p:spPr>
      </p:pic>
    </p:spTree>
    <p:extLst>
      <p:ext uri="{BB962C8B-B14F-4D97-AF65-F5344CB8AC3E}">
        <p14:creationId xmlns:p14="http://schemas.microsoft.com/office/powerpoint/2010/main" val="238560310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4"/>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5"/>
          <a:stretch>
            <a:fillRect/>
          </a:stretch>
        </p:blipFill>
        <p:spPr>
          <a:xfrm>
            <a:off x="0" y="1096339"/>
            <a:ext cx="12204990" cy="58119"/>
          </a:xfrm>
          <a:prstGeom prst="rect">
            <a:avLst/>
          </a:prstGeom>
        </p:spPr>
      </p:pic>
    </p:spTree>
    <p:extLst>
      <p:ext uri="{BB962C8B-B14F-4D97-AF65-F5344CB8AC3E}">
        <p14:creationId xmlns:p14="http://schemas.microsoft.com/office/powerpoint/2010/main" val="82189550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5"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6"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5"/>
          <a:stretch>
            <a:fillRect/>
          </a:stretch>
        </p:blipFill>
        <p:spPr>
          <a:xfrm>
            <a:off x="-1" y="6007951"/>
            <a:ext cx="12192001" cy="703137"/>
          </a:xfrm>
          <a:prstGeom prst="rect">
            <a:avLst/>
          </a:prstGeom>
        </p:spPr>
      </p:pic>
      <p:pic>
        <p:nvPicPr>
          <p:cNvPr id="8" name="Picture 7" descr="Line.png"/>
          <p:cNvPicPr>
            <a:picLocks noChangeAspect="1"/>
          </p:cNvPicPr>
          <p:nvPr userDrawn="1"/>
        </p:nvPicPr>
        <p:blipFill>
          <a:blip r:embed="rId16"/>
          <a:stretch>
            <a:fillRect/>
          </a:stretch>
        </p:blipFill>
        <p:spPr>
          <a:xfrm>
            <a:off x="0" y="1096341"/>
            <a:ext cx="12204991" cy="58119"/>
          </a:xfrm>
          <a:prstGeom prst="rect">
            <a:avLst/>
          </a:prstGeom>
        </p:spPr>
      </p:pic>
    </p:spTree>
    <p:extLst>
      <p:ext uri="{BB962C8B-B14F-4D97-AF65-F5344CB8AC3E}">
        <p14:creationId xmlns:p14="http://schemas.microsoft.com/office/powerpoint/2010/main" val="387934289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hf hdr="0" ftr="0" dt="0"/>
  <p:txStyles>
    <p:title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sv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8.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4.xml"/><Relationship Id="rId1" Type="http://schemas.openxmlformats.org/officeDocument/2006/relationships/slideLayout" Target="../slideLayouts/slideLayout48.xml"/><Relationship Id="rId5" Type="http://schemas.openxmlformats.org/officeDocument/2006/relationships/image" Target="../media/image48.tiff"/><Relationship Id="rId4" Type="http://schemas.openxmlformats.org/officeDocument/2006/relationships/image" Target="../media/image47.tiff"/></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8.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youtube.com/watch?v=IyL272Q1N0s" TargetMode="External"/><Relationship Id="rId4" Type="http://schemas.openxmlformats.org/officeDocument/2006/relationships/hyperlink" Target="https://www.youtube.com/watch?v=UXZhlJyuw8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8.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hyperlink" Target="https://wevaluenature.eu/media-item/305" TargetMode="External"/><Relationship Id="rId2" Type="http://schemas.openxmlformats.org/officeDocument/2006/relationships/notesSlide" Target="../notesSlides/notesSlide20.xml"/><Relationship Id="rId1" Type="http://schemas.openxmlformats.org/officeDocument/2006/relationships/slideLayout" Target="../slideLayouts/slideLayout69.xml"/><Relationship Id="rId5" Type="http://schemas.openxmlformats.org/officeDocument/2006/relationships/image" Target="../media/image63.png"/><Relationship Id="rId4" Type="http://schemas.openxmlformats.org/officeDocument/2006/relationships/hyperlink" Target="https://wevaluenature.eu/digital-media-librar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3.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05.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05.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71.xml"/><Relationship Id="rId5" Type="http://schemas.openxmlformats.org/officeDocument/2006/relationships/image" Target="../media/image76.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document/d/1HoF0rplUDkC5l4E0kW15-8A1bovKiLpB6gy9RlsliC4/edit?usp=sharing" TargetMode="External"/><Relationship Id="rId2" Type="http://schemas.openxmlformats.org/officeDocument/2006/relationships/notesSlide" Target="../notesSlides/notesSlide30.xml"/><Relationship Id="rId1" Type="http://schemas.openxmlformats.org/officeDocument/2006/relationships/slideLayout" Target="../slideLayouts/slideLayout71.xml"/><Relationship Id="rId4" Type="http://schemas.openxmlformats.org/officeDocument/2006/relationships/hyperlink" Target="https://docs.google.com/document/d/1js5viQgvRb4AC44U4x4f0b8JenP0fX918XZItnsaYh8/edit?usp=sharin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9.svg"/><Relationship Id="rId2" Type="http://schemas.openxmlformats.org/officeDocument/2006/relationships/notesSlide" Target="../notesSlides/notesSlide31.xml"/><Relationship Id="rId1" Type="http://schemas.openxmlformats.org/officeDocument/2006/relationships/slideLayout" Target="../slideLayouts/slideLayout71.xml"/><Relationship Id="rId6" Type="http://schemas.openxmlformats.org/officeDocument/2006/relationships/image" Target="../media/image78.png"/><Relationship Id="rId5" Type="http://schemas.openxmlformats.org/officeDocument/2006/relationships/hyperlink" Target="https://docs.google.com/document/d/1js5viQgvRb4AC44U4x4f0b8JenP0fX918XZItnsaYh8/edit?usp=sharing" TargetMode="External"/><Relationship Id="rId4" Type="http://schemas.openxmlformats.org/officeDocument/2006/relationships/hyperlink" Target="https://docs.google.com/document/d/1HoF0rplUDkC5l4E0kW15-8A1bovKiLpB6gy9RlsliC4/edit?usp=sharing"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71.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svg"/><Relationship Id="rId12"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19.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svg"/></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jpe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4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7.jpe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6.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105.png"/><Relationship Id="rId5" Type="http://schemas.openxmlformats.org/officeDocument/2006/relationships/image" Target="../media/image100.jpeg"/><Relationship Id="rId10" Type="http://schemas.openxmlformats.org/officeDocument/2006/relationships/image" Target="../media/image104.png"/><Relationship Id="rId4" Type="http://schemas.openxmlformats.org/officeDocument/2006/relationships/image" Target="../media/image99.jpeg"/><Relationship Id="rId9" Type="http://schemas.openxmlformats.org/officeDocument/2006/relationships/image" Target="../media/image103.png"/><Relationship Id="rId14" Type="http://schemas.openxmlformats.org/officeDocument/2006/relationships/image" Target="../media/image108.png"/></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25.xml"/><Relationship Id="rId4" Type="http://schemas.openxmlformats.org/officeDocument/2006/relationships/image" Target="../media/image11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5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24.svg"/><Relationship Id="rId4" Type="http://schemas.openxmlformats.org/officeDocument/2006/relationships/image" Target="../media/image12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3.png"/></Relationships>
</file>

<file path=ppt/slides/_rels/slide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5.xml"/><Relationship Id="rId1" Type="http://schemas.openxmlformats.org/officeDocument/2006/relationships/slideLayout" Target="../slideLayouts/slideLayout82.xml"/><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6.xml"/><Relationship Id="rId1" Type="http://schemas.openxmlformats.org/officeDocument/2006/relationships/slideLayout" Target="../slideLayouts/slideLayout82.xml"/><Relationship Id="rId5" Type="http://schemas.openxmlformats.org/officeDocument/2006/relationships/image" Target="../media/image51.png"/><Relationship Id="rId4" Type="http://schemas.openxmlformats.org/officeDocument/2006/relationships/chart" Target="../charts/chart3.xml"/></Relationships>
</file>

<file path=ppt/slides/_rels/slide67.xml.rels><?xml version="1.0" encoding="UTF-8" standalone="yes"?>
<Relationships xmlns="http://schemas.openxmlformats.org/package/2006/relationships"><Relationship Id="rId8" Type="http://schemas.openxmlformats.org/officeDocument/2006/relationships/hyperlink" Target="https://www.wbcsd.org/Programs/Redefining-Value/Business-Decision-Making/Measurement-Valuation/Business-Examples" TargetMode="External"/><Relationship Id="rId3" Type="http://schemas.openxmlformats.org/officeDocument/2006/relationships/image" Target="../media/image129.png"/><Relationship Id="rId7" Type="http://schemas.openxmlformats.org/officeDocument/2006/relationships/hyperlink" Target="https://naturalcapitalcoalition.org/category/protocol-case-studies/"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jpeg"/><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8" Type="http://schemas.openxmlformats.org/officeDocument/2006/relationships/hyperlink" Target="https://www.wbcsd.org/Programs/Redefining-Value/Business-Decision-Making/Measurement-Valuation/Business-Examples" TargetMode="External"/><Relationship Id="rId3" Type="http://schemas.openxmlformats.org/officeDocument/2006/relationships/image" Target="../media/image129.png"/><Relationship Id="rId7" Type="http://schemas.openxmlformats.org/officeDocument/2006/relationships/hyperlink" Target="https://naturalcapitalcoalition.org/category/protocol-case-studies/"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jpeg"/><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hyperlink" Target="https://www.wbcsd.org/Programs/Redefining-Value/Business-Decision-Making/Assess-and-Manage-Performance/Measuring-and-valuing-impact-business-examples?page=2" TargetMode="External"/><Relationship Id="rId2" Type="http://schemas.openxmlformats.org/officeDocument/2006/relationships/image" Target="../media/image134.png"/><Relationship Id="rId1" Type="http://schemas.openxmlformats.org/officeDocument/2006/relationships/slideLayout" Target="../slideLayouts/slideLayout48.xml"/><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hyperlink" Target="https://naturalcapitalcoalition.org/category/protocol-case-studi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naturalcapitalcoalition.org/natural-capital-protocol/" TargetMode="External"/><Relationship Id="rId4" Type="http://schemas.openxmlformats.org/officeDocument/2006/relationships/image" Target="../media/image30.jpeg"/></Relationships>
</file>

<file path=ppt/slides/_rels/slide70.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6.png"/><Relationship Id="rId7" Type="http://schemas.openxmlformats.org/officeDocument/2006/relationships/image" Target="../media/image139.png"/><Relationship Id="rId2" Type="http://schemas.openxmlformats.org/officeDocument/2006/relationships/hyperlink" Target="https://wevaluenature.eu/natural-capital-stories" TargetMode="External"/><Relationship Id="rId1" Type="http://schemas.openxmlformats.org/officeDocument/2006/relationships/slideLayout" Target="../slideLayouts/slideLayout48.xml"/><Relationship Id="rId6" Type="http://schemas.openxmlformats.org/officeDocument/2006/relationships/image" Target="../media/image138.png"/><Relationship Id="rId5" Type="http://schemas.openxmlformats.org/officeDocument/2006/relationships/hyperlink" Target="https://www.naturalinfrastructureforbusiness.org/case-studies/" TargetMode="External"/><Relationship Id="rId4" Type="http://schemas.openxmlformats.org/officeDocument/2006/relationships/image" Target="../media/image137.svg"/><Relationship Id="rId9" Type="http://schemas.openxmlformats.org/officeDocument/2006/relationships/image" Target="../media/image141.png"/></Relationships>
</file>

<file path=ppt/slides/_rels/slide71.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jpeg"/><Relationship Id="rId7" Type="http://schemas.openxmlformats.org/officeDocument/2006/relationships/image" Target="../media/image146.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48.jpeg"/></Relationships>
</file>

<file path=ppt/slides/_rels/slide72.xml.rels><?xml version="1.0" encoding="UTF-8" standalone="yes"?>
<Relationships xmlns="http://schemas.openxmlformats.org/package/2006/relationships"><Relationship Id="rId3" Type="http://schemas.openxmlformats.org/officeDocument/2006/relationships/hyperlink" Target="https://shift.tools/contributors/551"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7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76.xml.rels><?xml version="1.0" encoding="UTF-8" standalone="yes"?>
<Relationships xmlns="http://schemas.openxmlformats.org/package/2006/relationships"><Relationship Id="rId3" Type="http://schemas.openxmlformats.org/officeDocument/2006/relationships/hyperlink" Target="https://encore.naturalcapital.finance/en/about"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s://www.gistimpact.com/i360xn.php" TargetMode="External"/><Relationship Id="rId5" Type="http://schemas.openxmlformats.org/officeDocument/2006/relationships/hyperlink" Target="https://naturalcapitalcoalition.org/sector-guides/" TargetMode="External"/><Relationship Id="rId4" Type="http://schemas.openxmlformats.org/officeDocument/2006/relationships/hyperlink" Target="https://www.sasb.or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3.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hyperlink" Target="https://capitalscoalition.org/wp-content/uploads/2020/10/Biodiversity-Guidance_COMBINED_single-page.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naturalcapitalcoalition.org/wp-content/uploads/2016/07/NCC_Primer_WEB_2016-07-08.pdf" TargetMode="External"/><Relationship Id="rId5" Type="http://schemas.openxmlformats.org/officeDocument/2006/relationships/hyperlink" Target="https://naturalcapitalcoalition.org/natural-capital-protocol/" TargetMode="External"/><Relationship Id="rId4" Type="http://schemas.openxmlformats.org/officeDocument/2006/relationships/image" Target="../media/image32.png"/></Relationships>
</file>

<file path=ppt/slides/_rels/slide8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3.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hyperlink" Target="https://naturalcapitalcoalition.org/protocol-trainin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24.svg"/><Relationship Id="rId4" Type="http://schemas.openxmlformats.org/officeDocument/2006/relationships/image" Target="../media/image123.png"/></Relationships>
</file>

<file path=ppt/slides/_rels/slide8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74.xml"/><Relationship Id="rId1" Type="http://schemas.openxmlformats.org/officeDocument/2006/relationships/slideLayout" Target="../slideLayouts/slideLayout47.xml"/><Relationship Id="rId5" Type="http://schemas.openxmlformats.org/officeDocument/2006/relationships/image" Target="../media/image14.png"/><Relationship Id="rId4" Type="http://schemas.openxmlformats.org/officeDocument/2006/relationships/image" Target="../media/image13.png"/></Relationships>
</file>

<file path=ppt/slides/_rels/slide8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3.xml"/></Relationships>
</file>

<file path=ppt/slides/_rels/slide8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75.xml"/><Relationship Id="rId1" Type="http://schemas.openxmlformats.org/officeDocument/2006/relationships/slideLayout" Target="../slideLayouts/slideLayout48.xml"/><Relationship Id="rId4" Type="http://schemas.openxmlformats.org/officeDocument/2006/relationships/image" Target="../media/image13.png"/></Relationships>
</file>

<file path=ppt/slides/_rels/slide89.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hyperlink" Target="https://wevaluenature.eu/digital-media-library" TargetMode="External"/><Relationship Id="rId7" Type="http://schemas.openxmlformats.org/officeDocument/2006/relationships/image" Target="../media/image172.jpeg"/><Relationship Id="rId2" Type="http://schemas.openxmlformats.org/officeDocument/2006/relationships/notesSlide" Target="../notesSlides/notesSlide76.xml"/><Relationship Id="rId1" Type="http://schemas.openxmlformats.org/officeDocument/2006/relationships/slideLayout" Target="../slideLayouts/slideLayout132.xml"/><Relationship Id="rId6" Type="http://schemas.openxmlformats.org/officeDocument/2006/relationships/image" Target="../media/image171.jpeg"/><Relationship Id="rId5" Type="http://schemas.openxmlformats.org/officeDocument/2006/relationships/image" Target="../media/image170.jpeg"/><Relationship Id="rId10" Type="http://schemas.openxmlformats.org/officeDocument/2006/relationships/hyperlink" Target="https://wevaluenature.eu/media-item/307" TargetMode="External"/><Relationship Id="rId4" Type="http://schemas.openxmlformats.org/officeDocument/2006/relationships/image" Target="../media/image169.jpeg"/><Relationship Id="rId9" Type="http://schemas.openxmlformats.org/officeDocument/2006/relationships/image" Target="../media/image174.jpe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90.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hyperlink" Target="https://wevaluenature.eu/digital-media-library" TargetMode="External"/><Relationship Id="rId7" Type="http://schemas.openxmlformats.org/officeDocument/2006/relationships/image" Target="../media/image178.png"/><Relationship Id="rId2" Type="http://schemas.openxmlformats.org/officeDocument/2006/relationships/notesSlide" Target="../notesSlides/notesSlide77.xml"/><Relationship Id="rId1" Type="http://schemas.openxmlformats.org/officeDocument/2006/relationships/slideLayout" Target="../slideLayouts/slideLayout13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 Id="rId9" Type="http://schemas.openxmlformats.org/officeDocument/2006/relationships/image" Target="../media/image180.png"/></Relationships>
</file>

<file path=ppt/slides/_rels/slide9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8.xml"/><Relationship Id="rId1" Type="http://schemas.openxmlformats.org/officeDocument/2006/relationships/slideLayout" Target="../slideLayouts/slideLayout48.xml"/><Relationship Id="rId4" Type="http://schemas.openxmlformats.org/officeDocument/2006/relationships/image" Target="../media/image182.sv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80.xml"/><Relationship Id="rId1" Type="http://schemas.openxmlformats.org/officeDocument/2006/relationships/slideLayout" Target="../slideLayouts/slideLayout48.xml"/></Relationships>
</file>

<file path=ppt/slides/_rels/slide9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1.xml"/><Relationship Id="rId1" Type="http://schemas.openxmlformats.org/officeDocument/2006/relationships/slideLayout" Target="../slideLayouts/slideLayout48.xml"/></Relationships>
</file>

<file path=ppt/slides/_rels/slide95.xml.rels><?xml version="1.0" encoding="UTF-8" standalone="yes"?>
<Relationships xmlns="http://schemas.openxmlformats.org/package/2006/relationships"><Relationship Id="rId3" Type="http://schemas.openxmlformats.org/officeDocument/2006/relationships/hyperlink" Target="https://wevaluenature.eu/digital-media-library" TargetMode="External"/><Relationship Id="rId2" Type="http://schemas.openxmlformats.org/officeDocument/2006/relationships/notesSlide" Target="../notesSlides/notesSlide82.xml"/><Relationship Id="rId1" Type="http://schemas.openxmlformats.org/officeDocument/2006/relationships/slideLayout" Target="../slideLayouts/slideLayout48.xml"/><Relationship Id="rId5" Type="http://schemas.openxmlformats.org/officeDocument/2006/relationships/hyperlink" Target="mailto:Training@wevaluenature.eu" TargetMode="External"/><Relationship Id="rId4" Type="http://schemas.openxmlformats.org/officeDocument/2006/relationships/image" Target="../media/image185.jpeg"/></Relationships>
</file>

<file path=ppt/slides/_rels/slide96.xml.rels><?xml version="1.0" encoding="UTF-8" standalone="yes"?>
<Relationships xmlns="http://schemas.openxmlformats.org/package/2006/relationships"><Relationship Id="rId8" Type="http://schemas.openxmlformats.org/officeDocument/2006/relationships/image" Target="../media/image191.svg"/><Relationship Id="rId3" Type="http://schemas.openxmlformats.org/officeDocument/2006/relationships/image" Target="../media/image186.png"/><Relationship Id="rId7" Type="http://schemas.openxmlformats.org/officeDocument/2006/relationships/image" Target="../media/image190.png"/><Relationship Id="rId12" Type="http://schemas.openxmlformats.org/officeDocument/2006/relationships/image" Target="../media/image193.svg"/><Relationship Id="rId2" Type="http://schemas.openxmlformats.org/officeDocument/2006/relationships/notesSlide" Target="../notesSlides/notesSlide83.xml"/><Relationship Id="rId1" Type="http://schemas.openxmlformats.org/officeDocument/2006/relationships/slideLayout" Target="../slideLayouts/slideLayout48.xml"/><Relationship Id="rId6" Type="http://schemas.openxmlformats.org/officeDocument/2006/relationships/image" Target="../media/image189.svg"/><Relationship Id="rId11" Type="http://schemas.openxmlformats.org/officeDocument/2006/relationships/image" Target="../media/image192.png"/><Relationship Id="rId5" Type="http://schemas.openxmlformats.org/officeDocument/2006/relationships/image" Target="../media/image188.png"/><Relationship Id="rId10" Type="http://schemas.openxmlformats.org/officeDocument/2006/relationships/hyperlink" Target="https://www.linkedin.com/groups/8858463/" TargetMode="External"/><Relationship Id="rId4" Type="http://schemas.openxmlformats.org/officeDocument/2006/relationships/image" Target="../media/image187.svg"/><Relationship Id="rId9" Type="http://schemas.openxmlformats.org/officeDocument/2006/relationships/hyperlink" Target="https://wevaluenature.eu/"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4.xml"/><Relationship Id="rId1" Type="http://schemas.openxmlformats.org/officeDocument/2006/relationships/slideLayout" Target="../slideLayouts/slideLayout1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E36FD4-1728-413C-9DA6-93EA6B7C807D}"/>
              </a:ext>
            </a:extLst>
          </p:cNvPr>
          <p:cNvPicPr>
            <a:picLocks noChangeAspect="1"/>
          </p:cNvPicPr>
          <p:nvPr/>
        </p:nvPicPr>
        <p:blipFill rotWithShape="1">
          <a:blip r:embed="rId3"/>
          <a:srcRect t="19941"/>
          <a:stretch/>
        </p:blipFill>
        <p:spPr>
          <a:xfrm>
            <a:off x="3047999" y="1371493"/>
            <a:ext cx="9147153" cy="5490397"/>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852806"/>
            <a:ext cx="6095999" cy="6033475"/>
          </a:xfrm>
          <a:prstGeom prst="rect">
            <a:avLst/>
          </a:prstGeom>
        </p:spPr>
      </p:pic>
      <p:sp>
        <p:nvSpPr>
          <p:cNvPr id="2" name="Title 1"/>
          <p:cNvSpPr>
            <a:spLocks noGrp="1"/>
          </p:cNvSpPr>
          <p:nvPr>
            <p:ph type="ctrTitle"/>
          </p:nvPr>
        </p:nvSpPr>
        <p:spPr>
          <a:xfrm>
            <a:off x="162188" y="2225389"/>
            <a:ext cx="4808646" cy="1371492"/>
          </a:xfrm>
        </p:spPr>
        <p:txBody>
          <a:bodyPr>
            <a:normAutofit fontScale="90000"/>
          </a:bodyPr>
          <a:lstStyle/>
          <a:p>
            <a:r>
              <a:rPr lang="en-GB" sz="4000" dirty="0">
                <a:solidFill>
                  <a:schemeClr val="tx1">
                    <a:lumMod val="65000"/>
                    <a:lumOff val="35000"/>
                  </a:schemeClr>
                </a:solidFill>
              </a:rPr>
              <a:t>Business training on natural capital &amp; biodiversity</a:t>
            </a:r>
          </a:p>
        </p:txBody>
      </p:sp>
      <p:sp>
        <p:nvSpPr>
          <p:cNvPr id="3" name="Subtitle 2"/>
          <p:cNvSpPr>
            <a:spLocks noGrp="1"/>
          </p:cNvSpPr>
          <p:nvPr>
            <p:ph type="subTitle" idx="1"/>
          </p:nvPr>
        </p:nvSpPr>
        <p:spPr>
          <a:xfrm>
            <a:off x="660352" y="5305907"/>
            <a:ext cx="3977687" cy="944243"/>
          </a:xfrm>
        </p:spPr>
        <p:txBody>
          <a:bodyPr>
            <a:normAutofit/>
          </a:bodyPr>
          <a:lstStyle/>
          <a:p>
            <a:pPr algn="l"/>
            <a:endParaRPr lang="en-GB"/>
          </a:p>
          <a:p>
            <a:pPr algn="l"/>
            <a:r>
              <a:rPr lang="en-GB" b="1"/>
              <a:t>Full version training</a:t>
            </a: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
        <p:nvSpPr>
          <p:cNvPr id="8" name="Subtitle 2">
            <a:extLst>
              <a:ext uri="{FF2B5EF4-FFF2-40B4-BE49-F238E27FC236}">
                <a16:creationId xmlns:a16="http://schemas.microsoft.com/office/drawing/2014/main" id="{67B71D77-5916-4679-9B04-2FD369B8FEC6}"/>
              </a:ext>
            </a:extLst>
          </p:cNvPr>
          <p:cNvSpPr txBox="1">
            <a:spLocks/>
          </p:cNvSpPr>
          <p:nvPr/>
        </p:nvSpPr>
        <p:spPr>
          <a:xfrm>
            <a:off x="162188" y="4046679"/>
            <a:ext cx="4974016" cy="13714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23BAED"/>
              </a:buClr>
              <a:buFont typeface="Arial"/>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Clr>
                <a:srgbClr val="23BAED"/>
              </a:buClr>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Clr>
                <a:srgbClr val="23BAED"/>
              </a:buClr>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
                <a:srgbClr val="23BAED"/>
              </a:buClr>
              <a:buSzTx/>
              <a:buFont typeface="Arial"/>
              <a:buNone/>
              <a:tabLst/>
              <a:defRPr/>
            </a:pPr>
            <a:r>
              <a:rPr kumimoji="0" lang="en-GB" sz="2400" b="0" i="1" u="none" strike="noStrike" kern="1200" cap="none" spc="0" normalizeH="0" baseline="0" noProof="0">
                <a:ln>
                  <a:noFill/>
                </a:ln>
                <a:solidFill>
                  <a:srgbClr val="23BAED"/>
                </a:solidFill>
                <a:effectLst/>
                <a:uLnTx/>
                <a:uFillTx/>
                <a:latin typeface="Arial"/>
                <a:ea typeface="+mn-ea"/>
                <a:cs typeface="+mn-cs"/>
              </a:rPr>
              <a:t>What are the relationships between your business and nature?</a:t>
            </a:r>
          </a:p>
        </p:txBody>
      </p:sp>
    </p:spTree>
    <p:extLst>
      <p:ext uri="{BB962C8B-B14F-4D97-AF65-F5344CB8AC3E}">
        <p14:creationId xmlns:p14="http://schemas.microsoft.com/office/powerpoint/2010/main" val="500733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How to use </a:t>
            </a:r>
            <a:r>
              <a:rPr lang="en-GB" err="1"/>
              <a:t>Mentimeter</a:t>
            </a:r>
            <a:endParaRPr lang="en-GB"/>
          </a:p>
        </p:txBody>
      </p:sp>
      <p:sp>
        <p:nvSpPr>
          <p:cNvPr id="7" name="Oval 6">
            <a:extLst>
              <a:ext uri="{FF2B5EF4-FFF2-40B4-BE49-F238E27FC236}">
                <a16:creationId xmlns:a16="http://schemas.microsoft.com/office/drawing/2014/main" id="{80929EF0-4E13-4E7E-8A88-F1D5FF2118F1}"/>
              </a:ext>
            </a:extLst>
          </p:cNvPr>
          <p:cNvSpPr/>
          <p:nvPr/>
        </p:nvSpPr>
        <p:spPr>
          <a:xfrm>
            <a:off x="993914" y="169959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4" y="3092679"/>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4" y="4485768"/>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2" y="1910090"/>
            <a:ext cx="3895618"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Go to </a:t>
            </a:r>
            <a:r>
              <a:rPr kumimoji="0" lang="en-US" sz="2800" b="1" i="0" u="none" strike="noStrike" kern="0" cap="none" spc="0" normalizeH="0" baseline="0" noProof="0">
                <a:ln>
                  <a:noFill/>
                </a:ln>
                <a:solidFill>
                  <a:srgbClr val="BBD151"/>
                </a:solidFill>
                <a:effectLst/>
                <a:uLnTx/>
                <a:uFillTx/>
                <a:latin typeface="Arial"/>
                <a:ea typeface="Verdana" panose="020B0604030504040204" pitchFamily="34" charset="0"/>
                <a:cs typeface="+mn-cs"/>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2" y="3303178"/>
            <a:ext cx="5950025"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a:ea typeface="+mn-ea"/>
                <a:cs typeface="+mn-cs"/>
              </a:rPr>
              <a:t>Enter this code: </a:t>
            </a:r>
            <a:r>
              <a:rPr lang="en-US" sz="2800" b="1" kern="0" dirty="0">
                <a:solidFill>
                  <a:srgbClr val="BBD151"/>
                </a:solidFill>
                <a:latin typeface="Arial"/>
                <a:ea typeface="Verdana" panose="020B0604030504040204" pitchFamily="34" charset="0"/>
              </a:rPr>
              <a:t>xx </a:t>
            </a:r>
            <a:r>
              <a:rPr lang="en-US" sz="2800" b="1" kern="0" dirty="0" err="1">
                <a:solidFill>
                  <a:srgbClr val="BBD151"/>
                </a:solidFill>
                <a:latin typeface="Arial"/>
                <a:ea typeface="Verdana" panose="020B0604030504040204" pitchFamily="34" charset="0"/>
              </a:rPr>
              <a:t>xx</a:t>
            </a:r>
            <a:r>
              <a:rPr lang="en-US" sz="2800" b="1" kern="0" dirty="0">
                <a:solidFill>
                  <a:srgbClr val="BBD151"/>
                </a:solidFill>
                <a:latin typeface="Arial"/>
                <a:ea typeface="Verdana" panose="020B0604030504040204" pitchFamily="34" charset="0"/>
              </a:rPr>
              <a:t> </a:t>
            </a:r>
            <a:r>
              <a:rPr lang="en-US" sz="2800" b="1" kern="0" dirty="0" err="1">
                <a:solidFill>
                  <a:srgbClr val="BBD151"/>
                </a:solidFill>
                <a:latin typeface="Arial"/>
                <a:ea typeface="Verdana" panose="020B0604030504040204" pitchFamily="34" charset="0"/>
              </a:rPr>
              <a:t>xx</a:t>
            </a:r>
            <a:endParaRPr lang="en-US" sz="2800" b="1" kern="0" dirty="0">
              <a:solidFill>
                <a:srgbClr val="BBD151"/>
              </a:solidFill>
              <a:latin typeface="Arial"/>
              <a:ea typeface="Verdana" panose="020B0604030504040204" pitchFamily="34" charset="0"/>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2" y="4696267"/>
            <a:ext cx="3363421"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Submit your answer</a:t>
            </a:r>
          </a:p>
        </p:txBody>
      </p:sp>
      <p:sp>
        <p:nvSpPr>
          <p:cNvPr id="4" name="Slide Number Placeholder 3">
            <a:extLst>
              <a:ext uri="{FF2B5EF4-FFF2-40B4-BE49-F238E27FC236}">
                <a16:creationId xmlns:a16="http://schemas.microsoft.com/office/drawing/2014/main" id="{DB41EF3E-253E-415C-AAF8-8074B591BA92}"/>
              </a:ext>
            </a:extLst>
          </p:cNvPr>
          <p:cNvSpPr>
            <a:spLocks noGrp="1"/>
          </p:cNvSpPr>
          <p:nvPr>
            <p:ph type="sldNum" sz="quarter" idx="12"/>
          </p:nvPr>
        </p:nvSpPr>
        <p:spPr/>
        <p:txBody>
          <a:bodyPr/>
          <a:lstStyle/>
          <a:p>
            <a:fld id="{971CEC84-1649-40CE-BFF6-7286506FEA08}" type="slidenum">
              <a:rPr lang="en-GB" smtClean="0"/>
              <a:pPr/>
              <a:t>10</a:t>
            </a:fld>
            <a:endParaRPr lang="en-GB"/>
          </a:p>
        </p:txBody>
      </p:sp>
    </p:spTree>
    <p:extLst>
      <p:ext uri="{BB962C8B-B14F-4D97-AF65-F5344CB8AC3E}">
        <p14:creationId xmlns:p14="http://schemas.microsoft.com/office/powerpoint/2010/main" val="3631662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055765-E3AC-4A31-8D75-224F9D43B3DF}"/>
              </a:ext>
            </a:extLst>
          </p:cNvPr>
          <p:cNvSpPr>
            <a:spLocks noGrp="1"/>
          </p:cNvSpPr>
          <p:nvPr>
            <p:ph type="sldNum" sz="quarter" idx="12"/>
          </p:nvPr>
        </p:nvSpPr>
        <p:spPr/>
        <p:txBody>
          <a:bodyPr/>
          <a:lstStyle/>
          <a:p>
            <a:fld id="{971CEC84-1649-40CE-BFF6-7286506FEA08}" type="slidenum">
              <a:rPr lang="en-GB" smtClean="0"/>
              <a:pPr/>
              <a:t>11</a:t>
            </a:fld>
            <a:endParaRPr lang="en-GB"/>
          </a:p>
        </p:txBody>
      </p:sp>
      <p:pic>
        <p:nvPicPr>
          <p:cNvPr id="5" name="Picture Placeholder 5" descr="WVN LISBON training - Mentimeter">
            <a:extLst>
              <a:ext uri="{FF2B5EF4-FFF2-40B4-BE49-F238E27FC236}">
                <a16:creationId xmlns:a16="http://schemas.microsoft.com/office/drawing/2014/main" id="{6E55B4D4-9637-47F8-BBAA-B7B824DF87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10633" y="1408113"/>
            <a:ext cx="11229890" cy="4354922"/>
          </a:xfrm>
          <a:prstGeom prst="rect">
            <a:avLst/>
          </a:prstGeom>
        </p:spPr>
      </p:pic>
    </p:spTree>
    <p:extLst>
      <p:ext uri="{BB962C8B-B14F-4D97-AF65-F5344CB8AC3E}">
        <p14:creationId xmlns:p14="http://schemas.microsoft.com/office/powerpoint/2010/main" val="4152763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95289-8F4F-488F-8CD8-54FF697FD015}"/>
              </a:ext>
            </a:extLst>
          </p:cNvPr>
          <p:cNvPicPr>
            <a:picLocks noChangeAspect="1"/>
          </p:cNvPicPr>
          <p:nvPr/>
        </p:nvPicPr>
        <p:blipFill rotWithShape="1">
          <a:blip r:embed="rId3"/>
          <a:srcRect b="9495"/>
          <a:stretch/>
        </p:blipFill>
        <p:spPr>
          <a:xfrm>
            <a:off x="1905001" y="685746"/>
            <a:ext cx="10287000" cy="6206836"/>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67604"/>
            <a:ext cx="5582232" cy="5524978"/>
          </a:xfrm>
          <a:prstGeom prst="rect">
            <a:avLst/>
          </a:prstGeom>
        </p:spPr>
      </p:pic>
      <p:sp>
        <p:nvSpPr>
          <p:cNvPr id="2" name="Title 1"/>
          <p:cNvSpPr>
            <a:spLocks noGrp="1"/>
          </p:cNvSpPr>
          <p:nvPr>
            <p:ph type="ctrTitle"/>
          </p:nvPr>
        </p:nvSpPr>
        <p:spPr>
          <a:xfrm>
            <a:off x="346889" y="2627103"/>
            <a:ext cx="4411541" cy="1603794"/>
          </a:xfrm>
        </p:spPr>
        <p:txBody>
          <a:bodyPr>
            <a:normAutofit/>
          </a:bodyPr>
          <a:lstStyle/>
          <a:p>
            <a:pPr algn="l"/>
            <a:r>
              <a:rPr lang="en-GB" sz="3600" b="1">
                <a:solidFill>
                  <a:srgbClr val="23BAED"/>
                </a:solidFill>
                <a:latin typeface="Arial" panose="020B0604020202020204" pitchFamily="34" charset="0"/>
                <a:cs typeface="Arial" panose="020B0604020202020204" pitchFamily="34" charset="0"/>
              </a:rPr>
              <a:t>Introductions</a:t>
            </a: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Tree>
    <p:extLst>
      <p:ext uri="{BB962C8B-B14F-4D97-AF65-F5344CB8AC3E}">
        <p14:creationId xmlns:p14="http://schemas.microsoft.com/office/powerpoint/2010/main" val="3521749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Introductions</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5" y="1616448"/>
            <a:ext cx="9154522" cy="4067175"/>
          </a:xfrm>
        </p:spPr>
        <p:txBody>
          <a:bodyPr>
            <a:normAutofit/>
          </a:bodyPr>
          <a:lstStyle/>
          <a:p>
            <a:pPr>
              <a:lnSpc>
                <a:spcPct val="150000"/>
              </a:lnSpc>
            </a:pPr>
            <a:r>
              <a:rPr lang="en-US" b="1"/>
              <a:t>Please tell us more about you by sharing your thoughts in the chat:</a:t>
            </a:r>
          </a:p>
          <a:p>
            <a:pPr marL="0" indent="0">
              <a:lnSpc>
                <a:spcPct val="150000"/>
              </a:lnSpc>
              <a:buNone/>
            </a:pPr>
            <a:endParaRPr lang="en-US" sz="600"/>
          </a:p>
          <a:p>
            <a:pPr lvl="1">
              <a:lnSpc>
                <a:spcPct val="150000"/>
              </a:lnSpc>
            </a:pPr>
            <a:r>
              <a:rPr lang="en-US"/>
              <a:t>What are you hoping to get out from this training?</a:t>
            </a:r>
          </a:p>
          <a:p>
            <a:pPr lvl="1">
              <a:lnSpc>
                <a:spcPct val="150000"/>
              </a:lnSpc>
            </a:pPr>
            <a:r>
              <a:rPr lang="en-US"/>
              <a:t>Any specific expectations or early questions?</a:t>
            </a:r>
          </a:p>
        </p:txBody>
      </p:sp>
      <p:pic>
        <p:nvPicPr>
          <p:cNvPr id="7" name="Graphic 6" descr="Chat RTL">
            <a:extLst>
              <a:ext uri="{FF2B5EF4-FFF2-40B4-BE49-F238E27FC236}">
                <a16:creationId xmlns:a16="http://schemas.microsoft.com/office/drawing/2014/main" id="{86589DE1-C67C-41C3-AC1A-EA173B8C62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1326" y="107227"/>
            <a:ext cx="914400" cy="914400"/>
          </a:xfrm>
          <a:prstGeom prst="rect">
            <a:avLst/>
          </a:prstGeom>
        </p:spPr>
      </p:pic>
      <p:pic>
        <p:nvPicPr>
          <p:cNvPr id="11" name="Picture Placeholder 5" descr="Relation | CFF">
            <a:extLst>
              <a:ext uri="{FF2B5EF4-FFF2-40B4-BE49-F238E27FC236}">
                <a16:creationId xmlns:a16="http://schemas.microsoft.com/office/drawing/2014/main" id="{4B20D5AB-34C1-4DC4-97D9-9A3C4F4C6275}"/>
              </a:ext>
            </a:extLst>
          </p:cNvPr>
          <p:cNvPicPr>
            <a:picLocks noChangeAspect="1"/>
          </p:cNvPicPr>
          <p:nvPr/>
        </p:nvPicPr>
        <p:blipFill rotWithShape="1">
          <a:blip r:embed="rId5">
            <a:extLst>
              <a:ext uri="{28A0092B-C50C-407E-A947-70E740481C1C}">
                <a14:useLocalDpi xmlns:a14="http://schemas.microsoft.com/office/drawing/2010/main" val="0"/>
              </a:ext>
            </a:extLst>
          </a:blip>
          <a:srcRect l="26080" t="1" b="315"/>
          <a:stretch/>
        </p:blipFill>
        <p:spPr>
          <a:xfrm>
            <a:off x="5075512" y="4846835"/>
            <a:ext cx="4562475" cy="485738"/>
          </a:xfrm>
          <a:prstGeom prst="rect">
            <a:avLst/>
          </a:prstGeom>
        </p:spPr>
      </p:pic>
      <p:sp>
        <p:nvSpPr>
          <p:cNvPr id="12" name="Oval 11">
            <a:extLst>
              <a:ext uri="{FF2B5EF4-FFF2-40B4-BE49-F238E27FC236}">
                <a16:creationId xmlns:a16="http://schemas.microsoft.com/office/drawing/2014/main" id="{5D91F1F6-20D5-4EAB-80A2-6E91B629B1D4}"/>
              </a:ext>
            </a:extLst>
          </p:cNvPr>
          <p:cNvSpPr/>
          <p:nvPr/>
        </p:nvSpPr>
        <p:spPr>
          <a:xfrm>
            <a:off x="6035297" y="4777537"/>
            <a:ext cx="690282" cy="624333"/>
          </a:xfrm>
          <a:prstGeom prst="ellipse">
            <a:avLst/>
          </a:prstGeom>
          <a:no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950193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rain traveling over a bridge&#10;&#10;Description automatically generated">
            <a:extLst>
              <a:ext uri="{FF2B5EF4-FFF2-40B4-BE49-F238E27FC236}">
                <a16:creationId xmlns:a16="http://schemas.microsoft.com/office/drawing/2014/main" id="{4908F3F8-8CC8-4061-85B1-F6D4225253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4999" y="0"/>
            <a:ext cx="10287000" cy="6858000"/>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67604"/>
            <a:ext cx="5547292" cy="5490396"/>
          </a:xfrm>
          <a:prstGeom prst="rect">
            <a:avLst/>
          </a:prstGeom>
        </p:spPr>
      </p:pic>
      <p:sp>
        <p:nvSpPr>
          <p:cNvPr id="2" name="Title 1"/>
          <p:cNvSpPr>
            <a:spLocks noGrp="1"/>
          </p:cNvSpPr>
          <p:nvPr>
            <p:ph type="ctrTitle"/>
          </p:nvPr>
        </p:nvSpPr>
        <p:spPr>
          <a:xfrm>
            <a:off x="439253" y="2794512"/>
            <a:ext cx="4411541" cy="1980687"/>
          </a:xfrm>
        </p:spPr>
        <p:txBody>
          <a:bodyPr>
            <a:normAutofit fontScale="90000"/>
          </a:bodyPr>
          <a:lstStyle/>
          <a:p>
            <a:pPr algn="l"/>
            <a:r>
              <a:rPr lang="en-GB" sz="3600" b="1" dirty="0">
                <a:solidFill>
                  <a:srgbClr val="23BAED"/>
                </a:solidFill>
              </a:rPr>
              <a:t>Setting the scene &amp; Introduction to natural capital &amp; biodiversity</a:t>
            </a:r>
            <a:endParaRPr lang="en-GB" sz="3200" b="1" dirty="0">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
        <p:nvSpPr>
          <p:cNvPr id="6" name="Slide Number Placeholder 5">
            <a:extLst>
              <a:ext uri="{FF2B5EF4-FFF2-40B4-BE49-F238E27FC236}">
                <a16:creationId xmlns:a16="http://schemas.microsoft.com/office/drawing/2014/main" id="{FFBDAAE8-306D-491E-A501-4157BF240F96}"/>
              </a:ext>
            </a:extLst>
          </p:cNvPr>
          <p:cNvSpPr>
            <a:spLocks noGrp="1"/>
          </p:cNvSpPr>
          <p:nvPr>
            <p:ph type="sldNum" sz="quarter" idx="4294967295"/>
          </p:nvPr>
        </p:nvSpPr>
        <p:spPr>
          <a:xfrm>
            <a:off x="829887" y="6353464"/>
            <a:ext cx="2743200" cy="365125"/>
          </a:xfrm>
          <a:prstGeom prst="rect">
            <a:avLst/>
          </a:prstGeom>
        </p:spPr>
        <p:txBody>
          <a:bodyPr/>
          <a:lstStyle/>
          <a:p>
            <a:fld id="{971CEC84-1649-40CE-BFF6-7286506FEA08}" type="slidenum">
              <a:rPr lang="en-GB" smtClean="0"/>
              <a:pPr/>
              <a:t>14</a:t>
            </a:fld>
            <a:endParaRPr lang="en-GB"/>
          </a:p>
        </p:txBody>
      </p:sp>
    </p:spTree>
    <p:extLst>
      <p:ext uri="{BB962C8B-B14F-4D97-AF65-F5344CB8AC3E}">
        <p14:creationId xmlns:p14="http://schemas.microsoft.com/office/powerpoint/2010/main" val="3619340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8C385-4780-497E-BFB5-6E36F2529A88}"/>
              </a:ext>
            </a:extLst>
          </p:cNvPr>
          <p:cNvSpPr>
            <a:spLocks noGrp="1"/>
          </p:cNvSpPr>
          <p:nvPr>
            <p:ph type="title"/>
          </p:nvPr>
        </p:nvSpPr>
        <p:spPr/>
        <p:txBody>
          <a:bodyPr/>
          <a:lstStyle/>
          <a:p>
            <a:r>
              <a:rPr lang="en-US"/>
              <a:t>The scale of the challenge ahead…</a:t>
            </a:r>
            <a:endParaRPr lang="en-CH"/>
          </a:p>
        </p:txBody>
      </p:sp>
      <p:pic>
        <p:nvPicPr>
          <p:cNvPr id="5" name="Picture 4">
            <a:extLst>
              <a:ext uri="{FF2B5EF4-FFF2-40B4-BE49-F238E27FC236}">
                <a16:creationId xmlns:a16="http://schemas.microsoft.com/office/drawing/2014/main" id="{8191E993-E12F-4D2F-BE85-194F31F6A595}"/>
              </a:ext>
            </a:extLst>
          </p:cNvPr>
          <p:cNvPicPr>
            <a:picLocks noChangeAspect="1"/>
          </p:cNvPicPr>
          <p:nvPr/>
        </p:nvPicPr>
        <p:blipFill>
          <a:blip r:embed="rId3"/>
          <a:stretch>
            <a:fillRect/>
          </a:stretch>
        </p:blipFill>
        <p:spPr>
          <a:xfrm>
            <a:off x="6249791" y="1381860"/>
            <a:ext cx="5942209" cy="3953550"/>
          </a:xfrm>
          <a:prstGeom prst="rect">
            <a:avLst/>
          </a:prstGeom>
        </p:spPr>
      </p:pic>
      <p:sp>
        <p:nvSpPr>
          <p:cNvPr id="6" name="Slide Number Placeholder 4">
            <a:extLst>
              <a:ext uri="{FF2B5EF4-FFF2-40B4-BE49-F238E27FC236}">
                <a16:creationId xmlns:a16="http://schemas.microsoft.com/office/drawing/2014/main" id="{3609C528-D0BD-4335-83D4-361DE459139A}"/>
              </a:ext>
            </a:extLst>
          </p:cNvPr>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7" name="Slide Number Placeholder 4">
            <a:extLst>
              <a:ext uri="{FF2B5EF4-FFF2-40B4-BE49-F238E27FC236}">
                <a16:creationId xmlns:a16="http://schemas.microsoft.com/office/drawing/2014/main" id="{459FDBDB-E411-40F6-B00B-B9638B59A7B2}"/>
              </a:ext>
            </a:extLst>
          </p:cNvPr>
          <p:cNvSpPr txBox="1">
            <a:spLocks/>
          </p:cNvSpPr>
          <p:nvPr/>
        </p:nvSpPr>
        <p:spPr>
          <a:xfrm>
            <a:off x="1563236" y="559963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rPr>
              <a:t>By Graeme MacKay</a:t>
            </a:r>
          </a:p>
        </p:txBody>
      </p:sp>
      <p:sp>
        <p:nvSpPr>
          <p:cNvPr id="3" name="Slide Number Placeholder 4">
            <a:extLst>
              <a:ext uri="{FF2B5EF4-FFF2-40B4-BE49-F238E27FC236}">
                <a16:creationId xmlns:a16="http://schemas.microsoft.com/office/drawing/2014/main" id="{9744E899-0F6E-41CE-8982-DD71BFEE5E54}"/>
              </a:ext>
            </a:extLst>
          </p:cNvPr>
          <p:cNvSpPr txBox="1">
            <a:spLocks/>
          </p:cNvSpPr>
          <p:nvPr/>
        </p:nvSpPr>
        <p:spPr>
          <a:xfrm>
            <a:off x="8036049" y="561286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rPr>
              <a:t>By </a:t>
            </a:r>
            <a:r>
              <a:rPr kumimoji="0" lang="en-GB" sz="1600" b="0" i="0" u="none" strike="noStrike" kern="1200" cap="none" spc="0" normalizeH="0" baseline="0" noProof="0" err="1">
                <a:ln>
                  <a:noFill/>
                </a:ln>
                <a:solidFill>
                  <a:prstClr val="black">
                    <a:lumMod val="65000"/>
                    <a:lumOff val="35000"/>
                  </a:prstClr>
                </a:solidFill>
                <a:effectLst/>
                <a:uLnTx/>
                <a:uFillTx/>
                <a:latin typeface="Arial"/>
                <a:ea typeface="+mn-ea"/>
                <a:cs typeface="+mn-cs"/>
              </a:rPr>
              <a:t>Kal</a:t>
            </a:r>
            <a:r>
              <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rPr>
              <a:t>, The Economist</a:t>
            </a:r>
          </a:p>
        </p:txBody>
      </p:sp>
      <p:pic>
        <p:nvPicPr>
          <p:cNvPr id="2050" name="Picture 2">
            <a:extLst>
              <a:ext uri="{FF2B5EF4-FFF2-40B4-BE49-F238E27FC236}">
                <a16:creationId xmlns:a16="http://schemas.microsoft.com/office/drawing/2014/main" id="{CC3C8750-35E3-489F-BA06-A377481E8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97197"/>
            <a:ext cx="6187876" cy="3606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168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B6F3-5DBF-4D72-98CF-7D98FA4E892E}"/>
              </a:ext>
            </a:extLst>
          </p:cNvPr>
          <p:cNvSpPr>
            <a:spLocks noGrp="1"/>
          </p:cNvSpPr>
          <p:nvPr>
            <p:ph type="title"/>
          </p:nvPr>
        </p:nvSpPr>
        <p:spPr>
          <a:noFill/>
        </p:spPr>
        <p:txBody>
          <a:bodyPr>
            <a:normAutofit/>
          </a:bodyPr>
          <a:lstStyle/>
          <a:p>
            <a:r>
              <a:rPr lang="en-GB"/>
              <a:t>Keeping up momentum during the COVID-19 crisis</a:t>
            </a:r>
            <a:endParaRPr lang="en-GB">
              <a:highlight>
                <a:srgbClr val="FFFF00"/>
              </a:highlight>
            </a:endParaRPr>
          </a:p>
        </p:txBody>
      </p:sp>
      <p:sp>
        <p:nvSpPr>
          <p:cNvPr id="3" name="Content Placeholder 2">
            <a:extLst>
              <a:ext uri="{FF2B5EF4-FFF2-40B4-BE49-F238E27FC236}">
                <a16:creationId xmlns:a16="http://schemas.microsoft.com/office/drawing/2014/main" id="{D25A6554-2F01-4888-BCAA-79D3E48C3562}"/>
              </a:ext>
            </a:extLst>
          </p:cNvPr>
          <p:cNvSpPr>
            <a:spLocks noGrp="1"/>
          </p:cNvSpPr>
          <p:nvPr>
            <p:ph idx="1"/>
          </p:nvPr>
        </p:nvSpPr>
        <p:spPr>
          <a:xfrm>
            <a:off x="314197" y="1332128"/>
            <a:ext cx="9714386" cy="4351339"/>
          </a:xfrm>
        </p:spPr>
        <p:txBody>
          <a:bodyPr vert="horz" lIns="91440" tIns="45720" rIns="91440" bIns="45720" rtlCol="0" anchor="t">
            <a:noAutofit/>
          </a:bodyPr>
          <a:lstStyle/>
          <a:p>
            <a:pPr marL="285743" indent="-285743">
              <a:spcBef>
                <a:spcPts val="225"/>
              </a:spcBef>
              <a:spcAft>
                <a:spcPts val="225"/>
              </a:spcAft>
              <a:buFont typeface="Arial" panose="020B0604020202020204" pitchFamily="34" charset="0"/>
              <a:buChar char="•"/>
              <a:defRPr/>
            </a:pPr>
            <a:r>
              <a:rPr lang="en-GB" sz="2800">
                <a:solidFill>
                  <a:srgbClr val="595959"/>
                </a:solidFill>
              </a:rPr>
              <a:t>Institutions urging a </a:t>
            </a:r>
            <a:r>
              <a:rPr lang="en-GB" sz="2800" b="1">
                <a:solidFill>
                  <a:srgbClr val="23BAED"/>
                </a:solidFill>
              </a:rPr>
              <a:t>green recovery. </a:t>
            </a:r>
            <a:r>
              <a:rPr lang="en-GB" sz="2800">
                <a:solidFill>
                  <a:srgbClr val="595959"/>
                </a:solidFill>
              </a:rPr>
              <a:t>Christine Lagarde, President of ECB: "transition towards a greener economy is a crucial part of economic recovery"</a:t>
            </a:r>
          </a:p>
          <a:p>
            <a:pPr marL="285743" indent="-285743">
              <a:spcBef>
                <a:spcPts val="225"/>
              </a:spcBef>
              <a:spcAft>
                <a:spcPts val="225"/>
              </a:spcAft>
              <a:buFont typeface="Arial" panose="020B0604020202020204" pitchFamily="34" charset="0"/>
              <a:buChar char="•"/>
              <a:defRPr/>
            </a:pPr>
            <a:r>
              <a:rPr lang="en-GB" sz="2800">
                <a:solidFill>
                  <a:srgbClr val="595959"/>
                </a:solidFill>
              </a:rPr>
              <a:t>Crisis shows that </a:t>
            </a:r>
            <a:r>
              <a:rPr lang="en-GB" sz="2800" b="1">
                <a:solidFill>
                  <a:srgbClr val="23BAED"/>
                </a:solidFill>
              </a:rPr>
              <a:t>"business as usual" is vulnerable </a:t>
            </a:r>
            <a:r>
              <a:rPr lang="en-GB" sz="2800">
                <a:solidFill>
                  <a:srgbClr val="595959"/>
                </a:solidFill>
              </a:rPr>
              <a:t>to a range of outside influences, not just market forces</a:t>
            </a:r>
          </a:p>
          <a:p>
            <a:pPr marL="285743" indent="-285743">
              <a:spcBef>
                <a:spcPts val="225"/>
              </a:spcBef>
              <a:spcAft>
                <a:spcPts val="225"/>
              </a:spcAft>
              <a:buFont typeface="Arial" panose="020B0604020202020204" pitchFamily="34" charset="0"/>
              <a:buChar char="•"/>
              <a:defRPr/>
            </a:pPr>
            <a:r>
              <a:rPr lang="en-GB" sz="2800">
                <a:solidFill>
                  <a:srgbClr val="595959"/>
                </a:solidFill>
              </a:rPr>
              <a:t>Need to consider </a:t>
            </a:r>
            <a:r>
              <a:rPr lang="en-GB" sz="2800" b="1">
                <a:solidFill>
                  <a:srgbClr val="23BAED"/>
                </a:solidFill>
              </a:rPr>
              <a:t>all capitals </a:t>
            </a:r>
            <a:r>
              <a:rPr lang="en-GB" sz="2800">
                <a:solidFill>
                  <a:srgbClr val="595959"/>
                </a:solidFill>
              </a:rPr>
              <a:t>and </a:t>
            </a:r>
            <a:r>
              <a:rPr lang="en-GB" sz="2800" b="1">
                <a:solidFill>
                  <a:srgbClr val="23BAED"/>
                </a:solidFill>
              </a:rPr>
              <a:t>all stakeholder values for decision-making</a:t>
            </a:r>
          </a:p>
        </p:txBody>
      </p:sp>
      <p:sp>
        <p:nvSpPr>
          <p:cNvPr id="5" name="Oval 4">
            <a:extLst>
              <a:ext uri="{FF2B5EF4-FFF2-40B4-BE49-F238E27FC236}">
                <a16:creationId xmlns:a16="http://schemas.microsoft.com/office/drawing/2014/main" id="{54932BC6-45B7-44B2-B053-460C275A961C}"/>
              </a:ext>
            </a:extLst>
          </p:cNvPr>
          <p:cNvSpPr/>
          <p:nvPr/>
        </p:nvSpPr>
        <p:spPr>
          <a:xfrm>
            <a:off x="9833809" y="0"/>
            <a:ext cx="2358191" cy="230043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6" name="TextBox 5">
            <a:extLst>
              <a:ext uri="{FF2B5EF4-FFF2-40B4-BE49-F238E27FC236}">
                <a16:creationId xmlns:a16="http://schemas.microsoft.com/office/drawing/2014/main" id="{DBA5C3A0-921A-4200-B205-E49DDBF1B6D4}"/>
              </a:ext>
            </a:extLst>
          </p:cNvPr>
          <p:cNvSpPr txBox="1"/>
          <p:nvPr/>
        </p:nvSpPr>
        <p:spPr>
          <a:xfrm>
            <a:off x="10146630" y="550054"/>
            <a:ext cx="1732548" cy="1200329"/>
          </a:xfrm>
          <a:prstGeom prst="rect">
            <a:avLst/>
          </a:prstGeom>
          <a:noFill/>
        </p:spPr>
        <p:txBody>
          <a:bodyPr wrap="square" rtlCol="0">
            <a:spAutoFit/>
          </a:bodyPr>
          <a:lstStyle/>
          <a:p>
            <a:pPr algn="ctr"/>
            <a:r>
              <a:rPr lang="en-US" sz="2400">
                <a:solidFill>
                  <a:schemeClr val="tx1">
                    <a:lumMod val="65000"/>
                    <a:lumOff val="35000"/>
                  </a:schemeClr>
                </a:solidFill>
              </a:rPr>
              <a:t>What have we learnt so far?</a:t>
            </a:r>
            <a:endParaRPr lang="en-CH" sz="2400">
              <a:solidFill>
                <a:schemeClr val="tx1">
                  <a:lumMod val="65000"/>
                  <a:lumOff val="35000"/>
                </a:schemeClr>
              </a:solidFill>
            </a:endParaRPr>
          </a:p>
        </p:txBody>
      </p:sp>
      <p:pic>
        <p:nvPicPr>
          <p:cNvPr id="8" name="Picture 7">
            <a:extLst>
              <a:ext uri="{FF2B5EF4-FFF2-40B4-BE49-F238E27FC236}">
                <a16:creationId xmlns:a16="http://schemas.microsoft.com/office/drawing/2014/main" id="{EB93E024-42F1-4EE9-B38E-1C8EEF34C69F}"/>
              </a:ext>
            </a:extLst>
          </p:cNvPr>
          <p:cNvPicPr>
            <a:picLocks noChangeAspect="1"/>
          </p:cNvPicPr>
          <p:nvPr/>
        </p:nvPicPr>
        <p:blipFill>
          <a:blip r:embed="rId3"/>
          <a:stretch>
            <a:fillRect/>
          </a:stretch>
        </p:blipFill>
        <p:spPr>
          <a:xfrm>
            <a:off x="1108627" y="4419447"/>
            <a:ext cx="3477570" cy="2309593"/>
          </a:xfrm>
          <a:prstGeom prst="rect">
            <a:avLst/>
          </a:prstGeom>
        </p:spPr>
      </p:pic>
      <p:pic>
        <p:nvPicPr>
          <p:cNvPr id="10" name="Picture 9">
            <a:extLst>
              <a:ext uri="{FF2B5EF4-FFF2-40B4-BE49-F238E27FC236}">
                <a16:creationId xmlns:a16="http://schemas.microsoft.com/office/drawing/2014/main" id="{321E140F-607F-4872-BB54-70B84F03B515}"/>
              </a:ext>
            </a:extLst>
          </p:cNvPr>
          <p:cNvPicPr>
            <a:picLocks noChangeAspect="1"/>
          </p:cNvPicPr>
          <p:nvPr/>
        </p:nvPicPr>
        <p:blipFill rotWithShape="1">
          <a:blip r:embed="rId4"/>
          <a:srcRect l="24715"/>
          <a:stretch/>
        </p:blipFill>
        <p:spPr>
          <a:xfrm>
            <a:off x="4933090" y="4419447"/>
            <a:ext cx="3477570" cy="2309593"/>
          </a:xfrm>
          <a:prstGeom prst="rect">
            <a:avLst/>
          </a:prstGeom>
        </p:spPr>
      </p:pic>
      <p:pic>
        <p:nvPicPr>
          <p:cNvPr id="12" name="Picture 11">
            <a:extLst>
              <a:ext uri="{FF2B5EF4-FFF2-40B4-BE49-F238E27FC236}">
                <a16:creationId xmlns:a16="http://schemas.microsoft.com/office/drawing/2014/main" id="{A991D0AF-23E8-4B1C-BE3F-447993F53CAC}"/>
              </a:ext>
            </a:extLst>
          </p:cNvPr>
          <p:cNvPicPr>
            <a:picLocks noChangeAspect="1"/>
          </p:cNvPicPr>
          <p:nvPr/>
        </p:nvPicPr>
        <p:blipFill rotWithShape="1">
          <a:blip r:embed="rId5"/>
          <a:srcRect l="7061" t="723" r="9745"/>
          <a:stretch/>
        </p:blipFill>
        <p:spPr>
          <a:xfrm>
            <a:off x="8757553" y="4425103"/>
            <a:ext cx="3120249" cy="2298279"/>
          </a:xfrm>
          <a:prstGeom prst="rect">
            <a:avLst/>
          </a:prstGeom>
        </p:spPr>
      </p:pic>
      <p:sp>
        <p:nvSpPr>
          <p:cNvPr id="11" name="Slide Number Placeholder 3">
            <a:extLst>
              <a:ext uri="{FF2B5EF4-FFF2-40B4-BE49-F238E27FC236}">
                <a16:creationId xmlns:a16="http://schemas.microsoft.com/office/drawing/2014/main" id="{6788F00C-9152-44F2-B726-FCE430E0D01E}"/>
              </a:ext>
            </a:extLst>
          </p:cNvPr>
          <p:cNvSpPr>
            <a:spLocks noGrp="1"/>
          </p:cNvSpPr>
          <p:nvPr>
            <p:ph type="sldNum" sz="quarter" idx="12"/>
          </p:nvPr>
        </p:nvSpPr>
        <p:spPr>
          <a:xfrm>
            <a:off x="314195" y="6355691"/>
            <a:ext cx="2743200" cy="365125"/>
          </a:xfrm>
        </p:spPr>
        <p:txBody>
          <a:bodyPr/>
          <a:lstStyle/>
          <a:p>
            <a:fld id="{971CEC84-1649-40CE-BFF6-7286506FEA08}" type="slidenum">
              <a:rPr lang="en-GB" sz="1600">
                <a:solidFill>
                  <a:prstClr val="black">
                    <a:lumMod val="65000"/>
                    <a:lumOff val="35000"/>
                  </a:prstClr>
                </a:solidFill>
                <a:latin typeface="Arial"/>
              </a:rPr>
              <a:pPr/>
              <a:t>16</a:t>
            </a:fld>
            <a:endParaRPr lang="en-GB" sz="1600">
              <a:solidFill>
                <a:prstClr val="black">
                  <a:lumMod val="65000"/>
                  <a:lumOff val="35000"/>
                </a:prstClr>
              </a:solidFill>
              <a:latin typeface="Arial"/>
            </a:endParaRPr>
          </a:p>
        </p:txBody>
      </p:sp>
    </p:spTree>
    <p:extLst>
      <p:ext uri="{BB962C8B-B14F-4D97-AF65-F5344CB8AC3E}">
        <p14:creationId xmlns:p14="http://schemas.microsoft.com/office/powerpoint/2010/main" val="929228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DFF73-FFD4-47CB-BD3F-A18D75881261}"/>
              </a:ext>
            </a:extLst>
          </p:cNvPr>
          <p:cNvSpPr>
            <a:spLocks noGrp="1"/>
          </p:cNvSpPr>
          <p:nvPr>
            <p:ph type="title"/>
          </p:nvPr>
        </p:nvSpPr>
        <p:spPr/>
        <p:txBody>
          <a:bodyPr/>
          <a:lstStyle/>
          <a:p>
            <a:r>
              <a:rPr lang="en-US"/>
              <a:t>Capitals thinking</a:t>
            </a:r>
            <a:endParaRPr lang="en-CH"/>
          </a:p>
        </p:txBody>
      </p:sp>
      <p:sp>
        <p:nvSpPr>
          <p:cNvPr id="6" name="TextBox 5">
            <a:extLst>
              <a:ext uri="{FF2B5EF4-FFF2-40B4-BE49-F238E27FC236}">
                <a16:creationId xmlns:a16="http://schemas.microsoft.com/office/drawing/2014/main" id="{DDDFA78A-73E4-4749-8C25-1B354EE28BC9}"/>
              </a:ext>
            </a:extLst>
          </p:cNvPr>
          <p:cNvSpPr txBox="1"/>
          <p:nvPr/>
        </p:nvSpPr>
        <p:spPr>
          <a:xfrm>
            <a:off x="4183667" y="5651026"/>
            <a:ext cx="2465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t>Business </a:t>
            </a:r>
            <a:r>
              <a:rPr kumimoji="0" lang="en-GB" sz="1800" b="1" i="0" u="none" strike="noStrike" kern="1200" cap="none" spc="0" normalizeH="0" baseline="0" noProof="0">
                <a:ln>
                  <a:noFill/>
                </a:ln>
                <a:solidFill>
                  <a:prstClr val="black">
                    <a:lumMod val="65000"/>
                    <a:lumOff val="35000"/>
                  </a:prstClr>
                </a:solidFill>
                <a:effectLst/>
                <a:uLnTx/>
                <a:uFillTx/>
                <a:latin typeface="Arial"/>
                <a:ea typeface="+mn-ea"/>
                <a:cs typeface="+mn-cs"/>
              </a:rPr>
              <a:t>impacts</a:t>
            </a:r>
            <a:r>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t> on</a:t>
            </a:r>
          </a:p>
        </p:txBody>
      </p:sp>
      <p:sp>
        <p:nvSpPr>
          <p:cNvPr id="7" name="Right Brace 6">
            <a:extLst>
              <a:ext uri="{FF2B5EF4-FFF2-40B4-BE49-F238E27FC236}">
                <a16:creationId xmlns:a16="http://schemas.microsoft.com/office/drawing/2014/main" id="{B94F55E1-C80C-459E-8DCD-722127EB115C}"/>
              </a:ext>
            </a:extLst>
          </p:cNvPr>
          <p:cNvSpPr/>
          <p:nvPr/>
        </p:nvSpPr>
        <p:spPr>
          <a:xfrm rot="5400000">
            <a:off x="5227393" y="1289158"/>
            <a:ext cx="377792" cy="8148534"/>
          </a:xfrm>
          <a:prstGeom prst="rightBrace">
            <a:avLst>
              <a:gd name="adj1" fmla="val 261008"/>
              <a:gd name="adj2" fmla="val 49912"/>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982632B9-C856-4DB1-B5A6-AA92B504E9C1}"/>
              </a:ext>
            </a:extLst>
          </p:cNvPr>
          <p:cNvSpPr txBox="1"/>
          <p:nvPr/>
        </p:nvSpPr>
        <p:spPr>
          <a:xfrm>
            <a:off x="4227581" y="1199835"/>
            <a:ext cx="30016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t>Business </a:t>
            </a:r>
            <a:r>
              <a:rPr kumimoji="0" lang="en-GB" sz="1800" b="1" i="0" u="none" strike="noStrike" kern="1200" cap="none" spc="0" normalizeH="0" baseline="0" noProof="0">
                <a:ln>
                  <a:noFill/>
                </a:ln>
                <a:solidFill>
                  <a:prstClr val="black">
                    <a:lumMod val="65000"/>
                    <a:lumOff val="35000"/>
                  </a:prstClr>
                </a:solidFill>
                <a:effectLst/>
                <a:uLnTx/>
                <a:uFillTx/>
                <a:latin typeface="Arial"/>
                <a:ea typeface="+mn-ea"/>
                <a:cs typeface="+mn-cs"/>
              </a:rPr>
              <a:t>depends</a:t>
            </a:r>
            <a:r>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t> on</a:t>
            </a:r>
          </a:p>
        </p:txBody>
      </p:sp>
      <p:sp>
        <p:nvSpPr>
          <p:cNvPr id="9" name="Right Brace 8">
            <a:extLst>
              <a:ext uri="{FF2B5EF4-FFF2-40B4-BE49-F238E27FC236}">
                <a16:creationId xmlns:a16="http://schemas.microsoft.com/office/drawing/2014/main" id="{061EB7CD-1D27-4E68-82BF-C510DB8B96E0}"/>
              </a:ext>
            </a:extLst>
          </p:cNvPr>
          <p:cNvSpPr/>
          <p:nvPr/>
        </p:nvSpPr>
        <p:spPr>
          <a:xfrm rot="16200000">
            <a:off x="5231623" y="-2268231"/>
            <a:ext cx="369332" cy="8148536"/>
          </a:xfrm>
          <a:prstGeom prst="rightBrace">
            <a:avLst>
              <a:gd name="adj1" fmla="val 261008"/>
              <a:gd name="adj2" fmla="val 49912"/>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10" name="Table 9">
            <a:extLst>
              <a:ext uri="{FF2B5EF4-FFF2-40B4-BE49-F238E27FC236}">
                <a16:creationId xmlns:a16="http://schemas.microsoft.com/office/drawing/2014/main" id="{F95E04F1-E2D5-4117-9CE6-9DF9DBEE517F}"/>
              </a:ext>
            </a:extLst>
          </p:cNvPr>
          <p:cNvGraphicFramePr>
            <a:graphicFrameLocks noGrp="1"/>
          </p:cNvGraphicFramePr>
          <p:nvPr/>
        </p:nvGraphicFramePr>
        <p:xfrm>
          <a:off x="1342022" y="1990703"/>
          <a:ext cx="8148534" cy="3132551"/>
        </p:xfrm>
        <a:graphic>
          <a:graphicData uri="http://schemas.openxmlformats.org/drawingml/2006/table">
            <a:tbl>
              <a:tblPr firstRow="1" bandRow="1">
                <a:tableStyleId>{93296810-A885-4BE3-A3E7-6D5BEEA58F35}</a:tableStyleId>
              </a:tblPr>
              <a:tblGrid>
                <a:gridCol w="2716178">
                  <a:extLst>
                    <a:ext uri="{9D8B030D-6E8A-4147-A177-3AD203B41FA5}">
                      <a16:colId xmlns:a16="http://schemas.microsoft.com/office/drawing/2014/main" val="305062565"/>
                    </a:ext>
                  </a:extLst>
                </a:gridCol>
                <a:gridCol w="2716178">
                  <a:extLst>
                    <a:ext uri="{9D8B030D-6E8A-4147-A177-3AD203B41FA5}">
                      <a16:colId xmlns:a16="http://schemas.microsoft.com/office/drawing/2014/main" val="1949226462"/>
                    </a:ext>
                  </a:extLst>
                </a:gridCol>
                <a:gridCol w="2716178">
                  <a:extLst>
                    <a:ext uri="{9D8B030D-6E8A-4147-A177-3AD203B41FA5}">
                      <a16:colId xmlns:a16="http://schemas.microsoft.com/office/drawing/2014/main" val="2431142534"/>
                    </a:ext>
                  </a:extLst>
                </a:gridCol>
              </a:tblGrid>
              <a:tr h="969599">
                <a:tc>
                  <a:txBody>
                    <a:bodyPr/>
                    <a:lstStyle/>
                    <a:p>
                      <a:pPr algn="ctr"/>
                      <a:r>
                        <a:rPr lang="en-GB" sz="1800">
                          <a:latin typeface="Arial" panose="020B0604020202020204" pitchFamily="34" charset="0"/>
                          <a:cs typeface="Arial" panose="020B0604020202020204" pitchFamily="34" charset="0"/>
                        </a:rPr>
                        <a:t>Natural capital</a:t>
                      </a:r>
                    </a:p>
                    <a:p>
                      <a:pPr algn="ctr"/>
                      <a:endParaRPr lang="en-GB" sz="1800">
                        <a:latin typeface="Arial" panose="020B0604020202020204" pitchFamily="34" charset="0"/>
                        <a:cs typeface="Arial" panose="020B0604020202020204" pitchFamily="34" charset="0"/>
                      </a:endParaRPr>
                    </a:p>
                    <a:p>
                      <a:pPr algn="ctr"/>
                      <a:endParaRPr lang="en-GB" sz="1800">
                        <a:latin typeface="Arial" panose="020B0604020202020204" pitchFamily="34" charset="0"/>
                        <a:cs typeface="Arial" panose="020B0604020202020204" pitchFamily="34" charset="0"/>
                      </a:endParaRPr>
                    </a:p>
                  </a:txBody>
                  <a:tcPr marL="68580" marR="68580" marT="34290" marB="34290">
                    <a:solidFill>
                      <a:srgbClr val="FCAF17"/>
                    </a:solidFill>
                  </a:tcPr>
                </a:tc>
                <a:tc>
                  <a:txBody>
                    <a:bodyPr/>
                    <a:lstStyle/>
                    <a:p>
                      <a:pPr algn="ctr"/>
                      <a:r>
                        <a:rPr lang="en-GB" sz="1800">
                          <a:latin typeface="Arial" panose="020B0604020202020204" pitchFamily="34" charset="0"/>
                          <a:cs typeface="Arial" panose="020B0604020202020204" pitchFamily="34" charset="0"/>
                        </a:rPr>
                        <a:t>Social capital</a:t>
                      </a:r>
                    </a:p>
                  </a:txBody>
                  <a:tcPr marL="68580" marR="68580" marT="34290" marB="34290">
                    <a:solidFill>
                      <a:srgbClr val="007C78"/>
                    </a:solidFill>
                  </a:tcPr>
                </a:tc>
                <a:tc>
                  <a:txBody>
                    <a:bodyPr/>
                    <a:lstStyle/>
                    <a:p>
                      <a:pPr algn="ctr"/>
                      <a:r>
                        <a:rPr lang="en-GB" sz="1800">
                          <a:latin typeface="Arial" panose="020B0604020202020204" pitchFamily="34" charset="0"/>
                          <a:cs typeface="Arial" panose="020B0604020202020204" pitchFamily="34" charset="0"/>
                        </a:rPr>
                        <a:t>Human capital</a:t>
                      </a:r>
                    </a:p>
                  </a:txBody>
                  <a:tcPr marL="68580" marR="68580" marT="34290" marB="34290">
                    <a:solidFill>
                      <a:srgbClr val="006392"/>
                    </a:solidFill>
                  </a:tcPr>
                </a:tc>
                <a:extLst>
                  <a:ext uri="{0D108BD9-81ED-4DB2-BD59-A6C34878D82A}">
                    <a16:rowId xmlns:a16="http://schemas.microsoft.com/office/drawing/2014/main" val="3448479432"/>
                  </a:ext>
                </a:extLst>
              </a:tr>
              <a:tr h="2162952">
                <a:tc>
                  <a:txBody>
                    <a:bodyPr/>
                    <a:lstStyle/>
                    <a:p>
                      <a:pPr algn="ctr"/>
                      <a:endParaRPr lang="en-GB" sz="1400" kern="1200">
                        <a:latin typeface="Arial" panose="020B0604020202020204" pitchFamily="34" charset="0"/>
                        <a:cs typeface="Arial" panose="020B0604020202020204" pitchFamily="34" charset="0"/>
                      </a:endParaRPr>
                    </a:p>
                    <a:p>
                      <a:pPr algn="ctr"/>
                      <a:r>
                        <a:rPr lang="en-GB" sz="1400" kern="1200">
                          <a:latin typeface="Arial" panose="020B0604020202020204" pitchFamily="34" charset="0"/>
                          <a:cs typeface="Arial" panose="020B0604020202020204" pitchFamily="34" charset="0"/>
                        </a:rPr>
                        <a:t>Stock of renewable and non-renewable </a:t>
                      </a:r>
                      <a:r>
                        <a:rPr lang="en-GB" sz="1400" b="1" kern="1200">
                          <a:latin typeface="Arial" panose="020B0604020202020204" pitchFamily="34" charset="0"/>
                          <a:cs typeface="Arial" panose="020B0604020202020204" pitchFamily="34" charset="0"/>
                        </a:rPr>
                        <a:t>natural resources</a:t>
                      </a:r>
                      <a:r>
                        <a:rPr lang="en-GB" sz="1400" kern="1200">
                          <a:latin typeface="Arial" panose="020B0604020202020204" pitchFamily="34" charset="0"/>
                          <a:cs typeface="Arial" panose="020B0604020202020204" pitchFamily="34" charset="0"/>
                        </a:rPr>
                        <a:t>, (e.g. plants, animals, air water, soils, minerals) that combine to yield a flow of </a:t>
                      </a:r>
                      <a:r>
                        <a:rPr lang="en-GB" sz="1400" b="1" kern="1200">
                          <a:latin typeface="Arial" panose="020B0604020202020204" pitchFamily="34" charset="0"/>
                          <a:cs typeface="Arial" panose="020B0604020202020204" pitchFamily="34" charset="0"/>
                        </a:rPr>
                        <a:t>benefits</a:t>
                      </a:r>
                      <a:r>
                        <a:rPr lang="en-GB" sz="1400" kern="1200">
                          <a:latin typeface="Arial" panose="020B0604020202020204" pitchFamily="34" charset="0"/>
                          <a:cs typeface="Arial" panose="020B0604020202020204" pitchFamily="34" charset="0"/>
                        </a:rPr>
                        <a:t> to people</a:t>
                      </a:r>
                    </a:p>
                    <a:p>
                      <a:pPr algn="ctr"/>
                      <a:endParaRPr lang="en-GB" sz="1400" kern="1200">
                        <a:solidFill>
                          <a:schemeClr val="tx1"/>
                        </a:solidFill>
                        <a:latin typeface="Arial" panose="020B0604020202020204" pitchFamily="34" charset="0"/>
                        <a:ea typeface="+mn-ea"/>
                        <a:cs typeface="Arial" panose="020B0604020202020204" pitchFamily="34" charset="0"/>
                      </a:endParaRPr>
                    </a:p>
                  </a:txBody>
                  <a:tcPr marL="68580" marR="68580" marT="34290" marB="34290">
                    <a:solidFill>
                      <a:srgbClr val="FFF79A"/>
                    </a:solidFill>
                  </a:tcPr>
                </a:tc>
                <a:tc>
                  <a:txBody>
                    <a:bodyPr/>
                    <a:lstStyle/>
                    <a:p>
                      <a:pPr algn="ctr"/>
                      <a:endParaRPr lang="en-GB" sz="1400" kern="1200">
                        <a:solidFill>
                          <a:schemeClr val="dk1"/>
                        </a:solidFill>
                        <a:latin typeface="Arial" panose="020B0604020202020204" pitchFamily="34" charset="0"/>
                        <a:ea typeface="+mn-ea"/>
                        <a:cs typeface="Arial" panose="020B0604020202020204" pitchFamily="34" charset="0"/>
                      </a:endParaRPr>
                    </a:p>
                    <a:p>
                      <a:pPr algn="ctr"/>
                      <a:r>
                        <a:rPr lang="en-GB" sz="1400" b="1" kern="1200">
                          <a:solidFill>
                            <a:schemeClr val="dk1"/>
                          </a:solidFill>
                          <a:latin typeface="Arial" panose="020B0604020202020204" pitchFamily="34" charset="0"/>
                          <a:ea typeface="+mn-ea"/>
                          <a:cs typeface="Arial" panose="020B0604020202020204" pitchFamily="34" charset="0"/>
                        </a:rPr>
                        <a:t>Networks</a:t>
                      </a:r>
                      <a:r>
                        <a:rPr lang="en-GB" sz="1400" kern="1200">
                          <a:solidFill>
                            <a:schemeClr val="dk1"/>
                          </a:solidFill>
                          <a:latin typeface="Arial" panose="020B0604020202020204" pitchFamily="34" charset="0"/>
                          <a:ea typeface="+mn-ea"/>
                          <a:cs typeface="Arial" panose="020B0604020202020204" pitchFamily="34" charset="0"/>
                        </a:rPr>
                        <a:t> together with </a:t>
                      </a:r>
                      <a:r>
                        <a:rPr lang="en-GB" sz="1400" b="1" kern="1200">
                          <a:solidFill>
                            <a:schemeClr val="dk1"/>
                          </a:solidFill>
                          <a:latin typeface="Arial" panose="020B0604020202020204" pitchFamily="34" charset="0"/>
                          <a:ea typeface="+mn-ea"/>
                          <a:cs typeface="Arial" panose="020B0604020202020204" pitchFamily="34" charset="0"/>
                        </a:rPr>
                        <a:t>shared norms, values </a:t>
                      </a:r>
                      <a:r>
                        <a:rPr lang="en-GB" sz="1400" kern="1200">
                          <a:solidFill>
                            <a:schemeClr val="dk1"/>
                          </a:solidFill>
                          <a:latin typeface="Arial" panose="020B0604020202020204" pitchFamily="34" charset="0"/>
                          <a:ea typeface="+mn-ea"/>
                          <a:cs typeface="Arial" panose="020B0604020202020204" pitchFamily="34" charset="0"/>
                        </a:rPr>
                        <a:t>and </a:t>
                      </a:r>
                      <a:r>
                        <a:rPr lang="en-GB" sz="1400" b="1" kern="1200">
                          <a:solidFill>
                            <a:schemeClr val="dk1"/>
                          </a:solidFill>
                          <a:latin typeface="Arial" panose="020B0604020202020204" pitchFamily="34" charset="0"/>
                          <a:ea typeface="+mn-ea"/>
                          <a:cs typeface="Arial" panose="020B0604020202020204" pitchFamily="34" charset="0"/>
                        </a:rPr>
                        <a:t>understanding</a:t>
                      </a:r>
                      <a:r>
                        <a:rPr lang="en-GB" sz="1400" kern="1200">
                          <a:solidFill>
                            <a:schemeClr val="dk1"/>
                          </a:solidFill>
                          <a:latin typeface="Arial" panose="020B0604020202020204" pitchFamily="34" charset="0"/>
                          <a:ea typeface="+mn-ea"/>
                          <a:cs typeface="Arial" panose="020B0604020202020204" pitchFamily="34" charset="0"/>
                        </a:rPr>
                        <a:t> that facilitate cooperation within and among groups.</a:t>
                      </a:r>
                    </a:p>
                  </a:txBody>
                  <a:tcPr marL="68580" marR="68580" marT="34290" marB="34290">
                    <a:solidFill>
                      <a:srgbClr val="7BCCC6"/>
                    </a:solidFill>
                  </a:tcPr>
                </a:tc>
                <a:tc>
                  <a:txBody>
                    <a:bodyPr/>
                    <a:lstStyle/>
                    <a:p>
                      <a:pPr algn="ctr"/>
                      <a:endParaRPr lang="en-GB" sz="1400" kern="1200">
                        <a:solidFill>
                          <a:schemeClr val="dk1"/>
                        </a:solidFill>
                        <a:latin typeface="Arial" panose="020B0604020202020204" pitchFamily="34" charset="0"/>
                        <a:ea typeface="+mn-ea"/>
                        <a:cs typeface="Arial" panose="020B0604020202020204" pitchFamily="34" charset="0"/>
                      </a:endParaRPr>
                    </a:p>
                    <a:p>
                      <a:pPr algn="ctr"/>
                      <a:r>
                        <a:rPr lang="en-GB" sz="1400" kern="1200">
                          <a:solidFill>
                            <a:schemeClr val="dk1"/>
                          </a:solidFill>
                          <a:latin typeface="Arial" panose="020B0604020202020204" pitchFamily="34" charset="0"/>
                          <a:ea typeface="+mn-ea"/>
                          <a:cs typeface="Arial" panose="020B0604020202020204" pitchFamily="34" charset="0"/>
                        </a:rPr>
                        <a:t>The </a:t>
                      </a:r>
                      <a:r>
                        <a:rPr lang="en-GB" sz="1400" b="1" kern="1200">
                          <a:solidFill>
                            <a:schemeClr val="dk1"/>
                          </a:solidFill>
                          <a:latin typeface="Arial" panose="020B0604020202020204" pitchFamily="34" charset="0"/>
                          <a:ea typeface="+mn-ea"/>
                          <a:cs typeface="Arial" panose="020B0604020202020204" pitchFamily="34" charset="0"/>
                        </a:rPr>
                        <a:t>knowledge, skills, competencies </a:t>
                      </a:r>
                      <a:r>
                        <a:rPr lang="en-GB" sz="1400" kern="1200">
                          <a:solidFill>
                            <a:schemeClr val="dk1"/>
                          </a:solidFill>
                          <a:latin typeface="Arial" panose="020B0604020202020204" pitchFamily="34" charset="0"/>
                          <a:ea typeface="+mn-ea"/>
                          <a:cs typeface="Arial" panose="020B0604020202020204" pitchFamily="34" charset="0"/>
                        </a:rPr>
                        <a:t>and attributes embodied in individuals that facilitate the creation of personal, social and economic </a:t>
                      </a:r>
                      <a:r>
                        <a:rPr lang="en-GB" sz="1400" b="1" kern="1200">
                          <a:solidFill>
                            <a:schemeClr val="dk1"/>
                          </a:solidFill>
                          <a:latin typeface="Arial" panose="020B0604020202020204" pitchFamily="34" charset="0"/>
                          <a:ea typeface="+mn-ea"/>
                          <a:cs typeface="Arial" panose="020B0604020202020204" pitchFamily="34" charset="0"/>
                        </a:rPr>
                        <a:t>well-being</a:t>
                      </a:r>
                      <a:r>
                        <a:rPr lang="en-GB" sz="1400" kern="1200">
                          <a:solidFill>
                            <a:schemeClr val="dk1"/>
                          </a:solidFill>
                          <a:latin typeface="Arial" panose="020B0604020202020204" pitchFamily="34" charset="0"/>
                          <a:ea typeface="+mn-ea"/>
                          <a:cs typeface="Arial" panose="020B0604020202020204" pitchFamily="34" charset="0"/>
                        </a:rPr>
                        <a:t>.</a:t>
                      </a:r>
                    </a:p>
                  </a:txBody>
                  <a:tcPr marL="68580" marR="68580" marT="34290" marB="34290">
                    <a:solidFill>
                      <a:srgbClr val="4585BC"/>
                    </a:solidFill>
                  </a:tcPr>
                </a:tc>
                <a:extLst>
                  <a:ext uri="{0D108BD9-81ED-4DB2-BD59-A6C34878D82A}">
                    <a16:rowId xmlns:a16="http://schemas.microsoft.com/office/drawing/2014/main" val="3044000482"/>
                  </a:ext>
                </a:extLst>
              </a:tr>
            </a:tbl>
          </a:graphicData>
        </a:graphic>
      </p:graphicFrame>
      <p:pic>
        <p:nvPicPr>
          <p:cNvPr id="11" name="Picture 2" descr="Résultat de recherche d'images pour &quot;natural capital coalition&quot;">
            <a:extLst>
              <a:ext uri="{FF2B5EF4-FFF2-40B4-BE49-F238E27FC236}">
                <a16:creationId xmlns:a16="http://schemas.microsoft.com/office/drawing/2014/main" id="{B186EB5F-A5F5-4A22-9473-222AEE93404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23687" y="4595723"/>
            <a:ext cx="1136759" cy="4672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F9AA3CD-56B6-47A8-867E-A42ACD6F5C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770" y="4541128"/>
            <a:ext cx="1359421" cy="472493"/>
          </a:xfrm>
          <a:prstGeom prst="rect">
            <a:avLst/>
          </a:prstGeom>
          <a:noFill/>
          <a:ln>
            <a:noFill/>
          </a:ln>
        </p:spPr>
      </p:pic>
      <p:pic>
        <p:nvPicPr>
          <p:cNvPr id="13" name="Picture 12">
            <a:extLst>
              <a:ext uri="{FF2B5EF4-FFF2-40B4-BE49-F238E27FC236}">
                <a16:creationId xmlns:a16="http://schemas.microsoft.com/office/drawing/2014/main" id="{F577AEAD-300A-4EE7-9299-63CF4ECE39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9418" y="4560306"/>
            <a:ext cx="1359421" cy="472493"/>
          </a:xfrm>
          <a:prstGeom prst="rect">
            <a:avLst/>
          </a:prstGeom>
          <a:noFill/>
          <a:ln>
            <a:noFill/>
          </a:ln>
        </p:spPr>
      </p:pic>
      <p:sp>
        <p:nvSpPr>
          <p:cNvPr id="14" name="Right Brace 13">
            <a:extLst>
              <a:ext uri="{FF2B5EF4-FFF2-40B4-BE49-F238E27FC236}">
                <a16:creationId xmlns:a16="http://schemas.microsoft.com/office/drawing/2014/main" id="{3B53B60F-F87E-4F90-8EDB-29B395DD113D}"/>
              </a:ext>
            </a:extLst>
          </p:cNvPr>
          <p:cNvSpPr/>
          <p:nvPr/>
        </p:nvSpPr>
        <p:spPr>
          <a:xfrm>
            <a:off x="9490556" y="4541128"/>
            <a:ext cx="313100" cy="547814"/>
          </a:xfrm>
          <a:prstGeom prst="rightBrace">
            <a:avLst>
              <a:gd name="adj1" fmla="val 28474"/>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4E053C46-1305-4A7C-B4BD-DCE242F5B157}"/>
              </a:ext>
            </a:extLst>
          </p:cNvPr>
          <p:cNvPicPr>
            <a:picLocks noChangeAspect="1"/>
          </p:cNvPicPr>
          <p:nvPr/>
        </p:nvPicPr>
        <p:blipFill>
          <a:blip r:embed="rId4"/>
          <a:stretch>
            <a:fillRect/>
          </a:stretch>
        </p:blipFill>
        <p:spPr>
          <a:xfrm>
            <a:off x="10132273" y="4244335"/>
            <a:ext cx="1836900" cy="1059400"/>
          </a:xfrm>
          <a:prstGeom prst="rect">
            <a:avLst/>
          </a:prstGeom>
        </p:spPr>
      </p:pic>
      <p:sp>
        <p:nvSpPr>
          <p:cNvPr id="16" name="Slide Number Placeholder 4">
            <a:extLst>
              <a:ext uri="{FF2B5EF4-FFF2-40B4-BE49-F238E27FC236}">
                <a16:creationId xmlns:a16="http://schemas.microsoft.com/office/drawing/2014/main" id="{B85E2BC3-C701-46BE-ABA9-C8566CE10B05}"/>
              </a:ext>
            </a:extLst>
          </p:cNvPr>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eardrop 2">
            <a:extLst>
              <a:ext uri="{FF2B5EF4-FFF2-40B4-BE49-F238E27FC236}">
                <a16:creationId xmlns:a16="http://schemas.microsoft.com/office/drawing/2014/main" id="{EBC49760-56FA-42AD-9710-B3788034AF03}"/>
              </a:ext>
            </a:extLst>
          </p:cNvPr>
          <p:cNvSpPr/>
          <p:nvPr/>
        </p:nvSpPr>
        <p:spPr>
          <a:xfrm>
            <a:off x="10633400" y="87075"/>
            <a:ext cx="1476620" cy="147662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5A6A4F5A-EDD7-4BE8-9DC5-D6C6100A3096}"/>
              </a:ext>
            </a:extLst>
          </p:cNvPr>
          <p:cNvSpPr txBox="1"/>
          <p:nvPr/>
        </p:nvSpPr>
        <p:spPr>
          <a:xfrm>
            <a:off x="10703823" y="360269"/>
            <a:ext cx="13357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pp. 5-6 </a:t>
            </a:r>
            <a:r>
              <a:rPr kumimoji="0" lang="en-GB" sz="1800" b="0" i="0" u="none" strike="noStrike" kern="1200" cap="none" spc="0" normalizeH="0" baseline="0" noProof="0">
                <a:ln>
                  <a:noFill/>
                </a:ln>
                <a:solidFill>
                  <a:prstClr val="white"/>
                </a:solidFill>
                <a:effectLst/>
                <a:uLnTx/>
                <a:uFillTx/>
                <a:latin typeface="Arial"/>
                <a:ea typeface="+mn-ea"/>
                <a:cs typeface="+mn-cs"/>
              </a:rPr>
              <a:t>of your workbook</a:t>
            </a:r>
          </a:p>
        </p:txBody>
      </p:sp>
    </p:spTree>
    <p:extLst>
      <p:ext uri="{BB962C8B-B14F-4D97-AF65-F5344CB8AC3E}">
        <p14:creationId xmlns:p14="http://schemas.microsoft.com/office/powerpoint/2010/main" val="529168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CAB7B7-0FA0-4FC2-B5BF-E788F2AF4E54}"/>
              </a:ext>
            </a:extLst>
          </p:cNvPr>
          <p:cNvSpPr>
            <a:spLocks noGrp="1"/>
          </p:cNvSpPr>
          <p:nvPr>
            <p:ph type="sldNum" sz="quarter" idx="12"/>
          </p:nvPr>
        </p:nvSpPr>
        <p:spPr/>
        <p:txBody>
          <a:bodyPr/>
          <a:lstStyle/>
          <a:p>
            <a:fld id="{971CEC84-1649-40CE-BFF6-7286506FEA08}" type="slidenum">
              <a:rPr lang="en-GB" smtClean="0"/>
              <a:pPr/>
              <a:t>18</a:t>
            </a:fld>
            <a:endParaRPr lang="en-GB"/>
          </a:p>
        </p:txBody>
      </p:sp>
      <p:pic>
        <p:nvPicPr>
          <p:cNvPr id="4" name="Picture Placeholder 5" descr="WVN training slide-deck - PowerPoint">
            <a:extLst>
              <a:ext uri="{FF2B5EF4-FFF2-40B4-BE49-F238E27FC236}">
                <a16:creationId xmlns:a16="http://schemas.microsoft.com/office/drawing/2014/main" id="{D2867164-BC20-4E0C-8C83-0AD97604BF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759226" y="94324"/>
            <a:ext cx="8669847" cy="5731732"/>
          </a:xfrm>
          <a:prstGeom prst="rect">
            <a:avLst/>
          </a:prstGeom>
        </p:spPr>
      </p:pic>
      <p:sp>
        <p:nvSpPr>
          <p:cNvPr id="5" name="Rectangle 4">
            <a:extLst>
              <a:ext uri="{FF2B5EF4-FFF2-40B4-BE49-F238E27FC236}">
                <a16:creationId xmlns:a16="http://schemas.microsoft.com/office/drawing/2014/main" id="{AD5CCC7E-B104-4EA9-ADF7-888D461DE5BF}"/>
              </a:ext>
            </a:extLst>
          </p:cNvPr>
          <p:cNvSpPr/>
          <p:nvPr/>
        </p:nvSpPr>
        <p:spPr>
          <a:xfrm>
            <a:off x="9139912" y="1827269"/>
            <a:ext cx="2820024" cy="646331"/>
          </a:xfrm>
          <a:prstGeom prst="rect">
            <a:avLst/>
          </a:prstGeom>
        </p:spPr>
        <p:txBody>
          <a:bodyPr wrap="square">
            <a:spAutoFit/>
          </a:bodyPr>
          <a:lstStyle/>
          <a:p>
            <a:r>
              <a:rPr lang="fr-CH">
                <a:hlinkClick r:id="rId4"/>
              </a:rPr>
              <a:t>https://www.youtube.com/watch?v=UXZhlJyuw8A</a:t>
            </a:r>
            <a:endParaRPr lang="en-CH"/>
          </a:p>
        </p:txBody>
      </p:sp>
      <p:sp>
        <p:nvSpPr>
          <p:cNvPr id="2" name="TextBox 1">
            <a:extLst>
              <a:ext uri="{FF2B5EF4-FFF2-40B4-BE49-F238E27FC236}">
                <a16:creationId xmlns:a16="http://schemas.microsoft.com/office/drawing/2014/main" id="{E2BD37CA-1125-473F-8F38-8D3667D35352}"/>
              </a:ext>
            </a:extLst>
          </p:cNvPr>
          <p:cNvSpPr txBox="1"/>
          <p:nvPr/>
        </p:nvSpPr>
        <p:spPr>
          <a:xfrm>
            <a:off x="9139912" y="3314700"/>
            <a:ext cx="2820024" cy="1200329"/>
          </a:xfrm>
          <a:prstGeom prst="rect">
            <a:avLst/>
          </a:prstGeom>
          <a:noFill/>
        </p:spPr>
        <p:txBody>
          <a:bodyPr wrap="square" rtlCol="0">
            <a:spAutoFit/>
          </a:bodyPr>
          <a:lstStyle/>
          <a:p>
            <a:r>
              <a:rPr lang="en-US">
                <a:solidFill>
                  <a:schemeClr val="tx1">
                    <a:lumMod val="65000"/>
                    <a:lumOff val="35000"/>
                  </a:schemeClr>
                </a:solidFill>
              </a:rPr>
              <a:t>Other option of video you could share:</a:t>
            </a:r>
          </a:p>
          <a:p>
            <a:r>
              <a:rPr lang="fr-CH">
                <a:hlinkClick r:id="rId5"/>
              </a:rPr>
              <a:t>https://www.youtube.com/watch?v=IyL272Q1N0s</a:t>
            </a:r>
            <a:endParaRPr lang="en-CH">
              <a:solidFill>
                <a:schemeClr val="tx1">
                  <a:lumMod val="65000"/>
                  <a:lumOff val="35000"/>
                </a:schemeClr>
              </a:solidFill>
            </a:endParaRPr>
          </a:p>
        </p:txBody>
      </p:sp>
    </p:spTree>
    <p:extLst>
      <p:ext uri="{BB962C8B-B14F-4D97-AF65-F5344CB8AC3E}">
        <p14:creationId xmlns:p14="http://schemas.microsoft.com/office/powerpoint/2010/main" val="2093582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dirty="0"/>
              <a:t>Hypothetical example</a:t>
            </a:r>
          </a:p>
        </p:txBody>
      </p:sp>
      <p:sp>
        <p:nvSpPr>
          <p:cNvPr id="3" name="Content Placeholder 2">
            <a:extLst>
              <a:ext uri="{FF2B5EF4-FFF2-40B4-BE49-F238E27FC236}">
                <a16:creationId xmlns:a16="http://schemas.microsoft.com/office/drawing/2014/main" id="{52B68F3D-879C-44A7-BB18-BFF47DC895A4}"/>
              </a:ext>
            </a:extLst>
          </p:cNvPr>
          <p:cNvSpPr>
            <a:spLocks noGrp="1"/>
          </p:cNvSpPr>
          <p:nvPr>
            <p:ph idx="1"/>
          </p:nvPr>
        </p:nvSpPr>
        <p:spPr>
          <a:xfrm>
            <a:off x="475136" y="2485411"/>
            <a:ext cx="5588119" cy="3396172"/>
          </a:xfrm>
        </p:spPr>
        <p:txBody>
          <a:bodyPr>
            <a:normAutofit/>
          </a:bodyPr>
          <a:lstStyle/>
          <a:p>
            <a:pPr marL="457200" indent="-457200">
              <a:lnSpc>
                <a:spcPct val="150000"/>
              </a:lnSpc>
              <a:buAutoNum type="arabicPeriod"/>
            </a:pPr>
            <a:r>
              <a:rPr lang="en-GB" sz="2200" dirty="0"/>
              <a:t>What could be your </a:t>
            </a:r>
            <a:r>
              <a:rPr lang="en-GB" sz="2200" b="1" dirty="0">
                <a:solidFill>
                  <a:srgbClr val="23BAED"/>
                </a:solidFill>
              </a:rPr>
              <a:t>impacts</a:t>
            </a:r>
            <a:r>
              <a:rPr lang="en-GB" sz="2200" dirty="0"/>
              <a:t> on nature (+ or -)?</a:t>
            </a:r>
          </a:p>
          <a:p>
            <a:pPr marL="457200" indent="-457200">
              <a:lnSpc>
                <a:spcPct val="150000"/>
              </a:lnSpc>
              <a:buAutoNum type="arabicPeriod"/>
            </a:pPr>
            <a:r>
              <a:rPr lang="en-GB" sz="2200" dirty="0"/>
              <a:t>What could be your </a:t>
            </a:r>
            <a:r>
              <a:rPr lang="en-GB" sz="2200" b="1" dirty="0">
                <a:solidFill>
                  <a:srgbClr val="23BAED"/>
                </a:solidFill>
              </a:rPr>
              <a:t>dependencies</a:t>
            </a:r>
            <a:r>
              <a:rPr lang="en-GB" sz="2200" dirty="0"/>
              <a:t> on nature (</a:t>
            </a:r>
            <a:r>
              <a:rPr lang="en-GB" sz="2200" dirty="0" err="1"/>
              <a:t>i.e</a:t>
            </a:r>
            <a:r>
              <a:rPr lang="en-GB" sz="2200" dirty="0"/>
              <a:t> what natural resources does your business depend on – fish stocks, pollinators, soil quality etc)?</a:t>
            </a:r>
          </a:p>
        </p:txBody>
      </p:sp>
      <p:sp>
        <p:nvSpPr>
          <p:cNvPr id="4" name="TextBox 3">
            <a:extLst>
              <a:ext uri="{FF2B5EF4-FFF2-40B4-BE49-F238E27FC236}">
                <a16:creationId xmlns:a16="http://schemas.microsoft.com/office/drawing/2014/main" id="{605A1DEC-8B07-4F94-8208-2B45A555308A}"/>
              </a:ext>
            </a:extLst>
          </p:cNvPr>
          <p:cNvSpPr txBox="1"/>
          <p:nvPr/>
        </p:nvSpPr>
        <p:spPr>
          <a:xfrm>
            <a:off x="877801" y="1267403"/>
            <a:ext cx="10436397" cy="954107"/>
          </a:xfrm>
          <a:prstGeom prst="rect">
            <a:avLst/>
          </a:prstGeom>
          <a:noFill/>
        </p:spPr>
        <p:txBody>
          <a:bodyPr wrap="square" rtlCol="0">
            <a:spAutoFit/>
          </a:bodyPr>
          <a:lstStyle/>
          <a:p>
            <a:r>
              <a:rPr lang="en-GB" sz="2800" b="1" kern="0">
                <a:solidFill>
                  <a:srgbClr val="B0D360"/>
                </a:solidFill>
                <a:ea typeface="Verdana" panose="020B0604030504040204" pitchFamily="34" charset="0"/>
              </a:rPr>
              <a:t>Let’s start by imagining that you work for an agribusiness, producing crops such as oranges</a:t>
            </a:r>
            <a:endParaRPr lang="en-GB" sz="2800" b="1" kern="0">
              <a:solidFill>
                <a:srgbClr val="B0D360"/>
              </a:solidFill>
              <a:highlight>
                <a:srgbClr val="FFFF00"/>
              </a:highlight>
              <a:ea typeface="Verdana" panose="020B0604030504040204" pitchFamily="34" charset="0"/>
            </a:endParaRPr>
          </a:p>
        </p:txBody>
      </p:sp>
      <p:pic>
        <p:nvPicPr>
          <p:cNvPr id="6" name="Picture 5">
            <a:extLst>
              <a:ext uri="{FF2B5EF4-FFF2-40B4-BE49-F238E27FC236}">
                <a16:creationId xmlns:a16="http://schemas.microsoft.com/office/drawing/2014/main" id="{071C36A6-AF8C-482E-9D19-35D67A16A055}"/>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1" y="206595"/>
            <a:ext cx="1202771" cy="1202771"/>
          </a:xfrm>
          <a:prstGeom prst="rect">
            <a:avLst/>
          </a:prstGeom>
        </p:spPr>
      </p:pic>
      <p:sp>
        <p:nvSpPr>
          <p:cNvPr id="7" name="Slide Number Placeholder 6">
            <a:extLst>
              <a:ext uri="{FF2B5EF4-FFF2-40B4-BE49-F238E27FC236}">
                <a16:creationId xmlns:a16="http://schemas.microsoft.com/office/drawing/2014/main" id="{57C3488F-A271-4A8A-9E5E-67C9A3F1D1A4}"/>
              </a:ext>
            </a:extLst>
          </p:cNvPr>
          <p:cNvSpPr>
            <a:spLocks noGrp="1"/>
          </p:cNvSpPr>
          <p:nvPr>
            <p:ph type="sldNum" sz="quarter" idx="12"/>
          </p:nvPr>
        </p:nvSpPr>
        <p:spPr/>
        <p:txBody>
          <a:bodyPr/>
          <a:lstStyle/>
          <a:p>
            <a:fld id="{971CEC84-1649-40CE-BFF6-7286506FEA08}" type="slidenum">
              <a:rPr lang="en-GB" smtClean="0"/>
              <a:pPr/>
              <a:t>19</a:t>
            </a:fld>
            <a:endParaRPr lang="en-GB"/>
          </a:p>
        </p:txBody>
      </p:sp>
      <p:pic>
        <p:nvPicPr>
          <p:cNvPr id="8" name="Picture 7" descr="A close up of a fruit hanging from a branch&#10;&#10;Description automatically generated">
            <a:extLst>
              <a:ext uri="{FF2B5EF4-FFF2-40B4-BE49-F238E27FC236}">
                <a16:creationId xmlns:a16="http://schemas.microsoft.com/office/drawing/2014/main" id="{FD11A3CF-6CC4-406F-966E-C9CAD8847E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1964" y="2354686"/>
            <a:ext cx="4853867" cy="3235911"/>
          </a:xfrm>
          <a:prstGeom prst="rect">
            <a:avLst/>
          </a:prstGeom>
        </p:spPr>
      </p:pic>
      <p:sp>
        <p:nvSpPr>
          <p:cNvPr id="5" name="Oval 4">
            <a:extLst>
              <a:ext uri="{FF2B5EF4-FFF2-40B4-BE49-F238E27FC236}">
                <a16:creationId xmlns:a16="http://schemas.microsoft.com/office/drawing/2014/main" id="{FD00A71A-E35B-4356-B429-B9D1F91829FD}"/>
              </a:ext>
            </a:extLst>
          </p:cNvPr>
          <p:cNvSpPr/>
          <p:nvPr/>
        </p:nvSpPr>
        <p:spPr>
          <a:xfrm>
            <a:off x="6063255" y="4363284"/>
            <a:ext cx="2358190" cy="2358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Don’t forget your impacts and dependencies on biodiversity!</a:t>
            </a:r>
          </a:p>
        </p:txBody>
      </p:sp>
    </p:spTree>
    <p:extLst>
      <p:ext uri="{BB962C8B-B14F-4D97-AF65-F5344CB8AC3E}">
        <p14:creationId xmlns:p14="http://schemas.microsoft.com/office/powerpoint/2010/main" val="3446519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4"/>
          <p:cNvSpPr txBox="1">
            <a:spLocks noGrp="1"/>
          </p:cNvSpPr>
          <p:nvPr>
            <p:ph type="title" idx="4294967295"/>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a:t>We Value Nature – Who are we?</a:t>
            </a:r>
            <a:endParaRPr/>
          </a:p>
        </p:txBody>
      </p:sp>
      <p:sp>
        <p:nvSpPr>
          <p:cNvPr id="614" name="Google Shape;614;p4"/>
          <p:cNvSpPr txBox="1">
            <a:spLocks noGrp="1"/>
          </p:cNvSpPr>
          <p:nvPr>
            <p:ph type="body" idx="4294967295"/>
          </p:nvPr>
        </p:nvSpPr>
        <p:spPr>
          <a:xfrm>
            <a:off x="207204" y="1222183"/>
            <a:ext cx="11712102" cy="1146814"/>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SzPts val="2200"/>
              <a:buNone/>
            </a:pPr>
            <a:r>
              <a:rPr lang="en-GB" sz="2200"/>
              <a:t>We Value Nature is a campaign </a:t>
            </a:r>
            <a:r>
              <a:rPr lang="en-GB" sz="2200" b="1"/>
              <a:t>supporting businesses </a:t>
            </a:r>
            <a:r>
              <a:rPr lang="en-GB" sz="2200"/>
              <a:t>and the </a:t>
            </a:r>
            <a:r>
              <a:rPr lang="en-GB" sz="2200" b="1"/>
              <a:t>natural capital community</a:t>
            </a:r>
            <a:r>
              <a:rPr lang="en-GB" sz="2200"/>
              <a:t> to </a:t>
            </a:r>
            <a:r>
              <a:rPr lang="en-GB" sz="2200" b="1"/>
              <a:t>make valuing nature the new normal </a:t>
            </a:r>
            <a:r>
              <a:rPr lang="en-GB" sz="2200"/>
              <a:t>for business across Europe, by</a:t>
            </a:r>
            <a:r>
              <a:rPr lang="en-GB" sz="2200">
                <a:solidFill>
                  <a:srgbClr val="1E4E79"/>
                </a:solidFill>
                <a:latin typeface="Arial"/>
                <a:ea typeface="Arial"/>
                <a:cs typeface="Arial"/>
                <a:sym typeface="Arial"/>
              </a:rPr>
              <a:t>:</a:t>
            </a:r>
            <a:endParaRPr/>
          </a:p>
        </p:txBody>
      </p:sp>
      <p:sp>
        <p:nvSpPr>
          <p:cNvPr id="616" name="Google Shape;616;p4"/>
          <p:cNvSpPr txBox="1"/>
          <p:nvPr/>
        </p:nvSpPr>
        <p:spPr>
          <a:xfrm>
            <a:off x="239949" y="2498103"/>
            <a:ext cx="11712101" cy="2582245"/>
          </a:xfrm>
          <a:prstGeom prst="rect">
            <a:avLst/>
          </a:prstGeom>
          <a:noFill/>
          <a:ln>
            <a:noFill/>
          </a:ln>
        </p:spPr>
        <p:txBody>
          <a:bodyPr spcFirstLastPara="1" wrap="square" lIns="91425" tIns="45700" rIns="91425" bIns="45700" anchor="t" anchorCtr="0">
            <a:spAutoFit/>
          </a:bodyPr>
          <a:lstStyle/>
          <a:p>
            <a:pPr marL="457200" marR="0" lvl="0" indent="-457200" algn="ctr" defTabSz="914400" rtl="0" eaLnBrk="1" fontAlgn="auto" latinLnBrk="0" hangingPunct="1">
              <a:lnSpc>
                <a:spcPct val="100000"/>
              </a:lnSpc>
              <a:spcBef>
                <a:spcPts val="0"/>
              </a:spcBef>
              <a:spcAft>
                <a:spcPts val="0"/>
              </a:spcAft>
              <a:buClr>
                <a:srgbClr val="23BAED"/>
              </a:buClr>
              <a:buSzPts val="2200"/>
              <a:buFont typeface="Arial"/>
              <a:buAutoNum type="arabicPeriod"/>
              <a:tabLst/>
              <a:defRPr/>
            </a:pPr>
            <a:r>
              <a:rPr kumimoji="0" lang="en-GB" sz="2200" b="0" i="0" u="none" strike="noStrike" kern="0" cap="none" spc="0" normalizeH="0" baseline="0" noProof="0">
                <a:ln>
                  <a:noFill/>
                </a:ln>
                <a:solidFill>
                  <a:srgbClr val="595959"/>
                </a:solidFill>
                <a:effectLst/>
                <a:uLnTx/>
                <a:uFillTx/>
                <a:latin typeface="Arial"/>
                <a:ea typeface="Arial"/>
                <a:cs typeface="Arial"/>
                <a:sym typeface="Arial"/>
              </a:rPr>
              <a:t>Sharing</a:t>
            </a:r>
            <a:r>
              <a:rPr kumimoji="0" lang="en-GB" sz="2200" b="1" i="0" u="none" strike="noStrike" kern="0" cap="none" spc="0" normalizeH="0" baseline="0" noProof="0">
                <a:ln>
                  <a:noFill/>
                </a:ln>
                <a:solidFill>
                  <a:srgbClr val="595959"/>
                </a:solidFill>
                <a:effectLst/>
                <a:uLnTx/>
                <a:uFillTx/>
                <a:latin typeface="Arial"/>
                <a:ea typeface="Arial"/>
                <a:cs typeface="Arial"/>
                <a:sym typeface="Arial"/>
              </a:rPr>
              <a:t> research, resources &amp; best practices</a:t>
            </a:r>
            <a:r>
              <a:rPr kumimoji="0" lang="en-GB" sz="2200" b="0" i="0" u="none" strike="noStrike" kern="0" cap="none" spc="0" normalizeH="0" baseline="0" noProof="0">
                <a:ln>
                  <a:noFill/>
                </a:ln>
                <a:solidFill>
                  <a:srgbClr val="595959"/>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457200" algn="ctr" defTabSz="914400" rtl="0" eaLnBrk="1" fontAlgn="auto" latinLnBrk="0" hangingPunct="1">
              <a:lnSpc>
                <a:spcPct val="100000"/>
              </a:lnSpc>
              <a:spcBef>
                <a:spcPts val="1000"/>
              </a:spcBef>
              <a:spcAft>
                <a:spcPts val="0"/>
              </a:spcAft>
              <a:buClr>
                <a:srgbClr val="23BAED"/>
              </a:buClr>
              <a:buSzPts val="2200"/>
              <a:buFont typeface="Arial"/>
              <a:buAutoNum type="arabicPeriod"/>
              <a:tabLst/>
              <a:defRPr/>
            </a:pPr>
            <a:r>
              <a:rPr kumimoji="0" lang="en-GB" sz="2200" b="0" i="0" u="none" strike="noStrike" kern="0" cap="none" spc="0" normalizeH="0" baseline="0" noProof="0">
                <a:ln>
                  <a:noFill/>
                </a:ln>
                <a:solidFill>
                  <a:srgbClr val="595959"/>
                </a:solidFill>
                <a:effectLst/>
                <a:uLnTx/>
                <a:uFillTx/>
                <a:latin typeface="Arial"/>
                <a:ea typeface="Arial"/>
                <a:cs typeface="Arial"/>
                <a:sym typeface="Arial"/>
              </a:rPr>
              <a:t>Identifying </a:t>
            </a:r>
            <a:r>
              <a:rPr kumimoji="0" lang="en-GB" sz="2200" b="1" i="0" u="none" strike="noStrike" kern="0" cap="none" spc="0" normalizeH="0" baseline="0" noProof="0">
                <a:ln>
                  <a:noFill/>
                </a:ln>
                <a:solidFill>
                  <a:srgbClr val="595959"/>
                </a:solidFill>
                <a:effectLst/>
                <a:uLnTx/>
                <a:uFillTx/>
                <a:latin typeface="Arial"/>
                <a:ea typeface="Arial"/>
                <a:cs typeface="Arial"/>
                <a:sym typeface="Arial"/>
              </a:rPr>
              <a:t>barriers &amp; opportunities </a:t>
            </a:r>
            <a:r>
              <a:rPr kumimoji="0" lang="en-GB" sz="2200" b="0" i="0" u="none" strike="noStrike" kern="0" cap="none" spc="0" normalizeH="0" baseline="0" noProof="0">
                <a:ln>
                  <a:noFill/>
                </a:ln>
                <a:solidFill>
                  <a:srgbClr val="595959"/>
                </a:solidFill>
                <a:effectLst/>
                <a:uLnTx/>
                <a:uFillTx/>
                <a:latin typeface="Arial"/>
                <a:ea typeface="Arial"/>
                <a:cs typeface="Arial"/>
                <a:sym typeface="Arial"/>
              </a:rPr>
              <a:t>for adopting a natural capital approach;</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457200" algn="ctr" defTabSz="914400" rtl="0" eaLnBrk="1" fontAlgn="auto" latinLnBrk="0" hangingPunct="1">
              <a:lnSpc>
                <a:spcPct val="120000"/>
              </a:lnSpc>
              <a:spcBef>
                <a:spcPts val="1000"/>
              </a:spcBef>
              <a:spcAft>
                <a:spcPts val="0"/>
              </a:spcAft>
              <a:buClr>
                <a:srgbClr val="23BAED"/>
              </a:buClr>
              <a:buSzPts val="2200"/>
              <a:buFont typeface="Arial"/>
              <a:buAutoNum type="arabicPeriod"/>
              <a:tabLst/>
              <a:defRPr/>
            </a:pPr>
            <a:r>
              <a:rPr kumimoji="0" lang="en-GB" sz="2200" b="1" i="0" u="none" strike="noStrike" kern="0" cap="none" spc="0" normalizeH="0" baseline="0" noProof="0">
                <a:ln>
                  <a:noFill/>
                </a:ln>
                <a:solidFill>
                  <a:srgbClr val="595959"/>
                </a:solidFill>
                <a:effectLst/>
                <a:uLnTx/>
                <a:uFillTx/>
                <a:latin typeface="Arial"/>
                <a:ea typeface="Arial"/>
                <a:cs typeface="Arial"/>
                <a:sym typeface="Arial"/>
              </a:rPr>
              <a:t>Providing practical support </a:t>
            </a:r>
            <a:r>
              <a:rPr kumimoji="0" lang="en-GB" sz="2200" b="0" i="0" u="none" strike="noStrike" kern="0" cap="none" spc="0" normalizeH="0" baseline="0" noProof="0">
                <a:ln>
                  <a:noFill/>
                </a:ln>
                <a:solidFill>
                  <a:srgbClr val="595959"/>
                </a:solidFill>
                <a:effectLst/>
                <a:uLnTx/>
                <a:uFillTx/>
                <a:latin typeface="Arial"/>
                <a:ea typeface="Arial"/>
                <a:cs typeface="Arial"/>
                <a:sym typeface="Arial"/>
              </a:rPr>
              <a:t>to help business improve their risk management, communication &amp; stakeholder engagement;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457200" algn="ctr" defTabSz="914400" rtl="0" eaLnBrk="1" fontAlgn="auto" latinLnBrk="0" hangingPunct="1">
              <a:lnSpc>
                <a:spcPct val="100000"/>
              </a:lnSpc>
              <a:spcBef>
                <a:spcPts val="1000"/>
              </a:spcBef>
              <a:spcAft>
                <a:spcPts val="0"/>
              </a:spcAft>
              <a:buClr>
                <a:srgbClr val="23BAED"/>
              </a:buClr>
              <a:buSzPts val="2200"/>
              <a:buFont typeface="Arial"/>
              <a:buAutoNum type="arabicPeriod"/>
              <a:tabLst/>
              <a:defRPr/>
            </a:pPr>
            <a:r>
              <a:rPr kumimoji="0" lang="en-GB" sz="2200" b="0" i="0" u="none" strike="noStrike" kern="0" cap="none" spc="0" normalizeH="0" baseline="0" noProof="0">
                <a:ln>
                  <a:noFill/>
                </a:ln>
                <a:solidFill>
                  <a:srgbClr val="595959"/>
                </a:solidFill>
                <a:effectLst/>
                <a:uLnTx/>
                <a:uFillTx/>
                <a:latin typeface="Arial"/>
                <a:ea typeface="Arial"/>
                <a:cs typeface="Arial"/>
                <a:sym typeface="Arial"/>
              </a:rPr>
              <a:t>Reinforcing &amp; boosting the work of the </a:t>
            </a:r>
            <a:r>
              <a:rPr kumimoji="0" lang="en-GB" sz="2200" b="1" i="0" u="none" strike="noStrike" kern="0" cap="none" spc="0" normalizeH="0" baseline="0" noProof="0">
                <a:ln>
                  <a:noFill/>
                </a:ln>
                <a:solidFill>
                  <a:srgbClr val="595959"/>
                </a:solidFill>
                <a:effectLst/>
                <a:uLnTx/>
                <a:uFillTx/>
                <a:latin typeface="Arial"/>
                <a:ea typeface="Arial"/>
                <a:cs typeface="Arial"/>
                <a:sym typeface="Arial"/>
              </a:rPr>
              <a:t>Natural Capital Coalition.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7" name="Google Shape;617;p4"/>
          <p:cNvSpPr txBox="1">
            <a:spLocks noGrp="1"/>
          </p:cNvSpPr>
          <p:nvPr>
            <p:ph type="sldNum" idx="12"/>
          </p:nvPr>
        </p:nvSpPr>
        <p:spPr>
          <a:xfrm>
            <a:off x="314194" y="6355689"/>
            <a:ext cx="2743200" cy="3651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95959"/>
              </a:buClr>
              <a:buSzPts val="1800"/>
              <a:buFont typeface="Arial"/>
              <a:buNone/>
              <a:tabLst/>
              <a:defRPr/>
            </a:pPr>
            <a:fld id="{00000000-1234-1234-1234-123412341234}" type="slidenum">
              <a:rPr kumimoji="0" lang="en-GB" sz="1800" b="0" i="0" u="none" strike="noStrike" kern="0" cap="none" spc="0" normalizeH="0" baseline="0" noProof="0">
                <a:ln>
                  <a:noFill/>
                </a:ln>
                <a:solidFill>
                  <a:srgbClr val="595959"/>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595959"/>
                </a:buClr>
                <a:buSzPts val="1800"/>
                <a:buFont typeface="Arial"/>
                <a:buNone/>
                <a:tabLst/>
                <a:defRPr/>
              </a:pPr>
              <a:t>2</a:t>
            </a:fld>
            <a:endParaRPr kumimoji="0" sz="1800" b="0" i="0" u="none" strike="noStrike" kern="0" cap="none" spc="0" normalizeH="0" baseline="0" noProof="0">
              <a:ln>
                <a:noFill/>
              </a:ln>
              <a:solidFill>
                <a:srgbClr val="595959"/>
              </a:solidFill>
              <a:effectLst/>
              <a:uLnTx/>
              <a:uFillTx/>
              <a:latin typeface="Arial"/>
              <a:ea typeface="Arial"/>
              <a:cs typeface="Arial"/>
              <a:sym typeface="Arial"/>
            </a:endParaRPr>
          </a:p>
        </p:txBody>
      </p:sp>
      <p:pic>
        <p:nvPicPr>
          <p:cNvPr id="3" name="Picture 2" descr="Graphical user interface&#10;&#10;Description automatically generated">
            <a:extLst>
              <a:ext uri="{FF2B5EF4-FFF2-40B4-BE49-F238E27FC236}">
                <a16:creationId xmlns:a16="http://schemas.microsoft.com/office/drawing/2014/main" id="{5AFEE74A-8291-45A3-9F47-81D9CBB3C5AF}"/>
              </a:ext>
            </a:extLst>
          </p:cNvPr>
          <p:cNvPicPr>
            <a:picLocks noChangeAspect="1"/>
          </p:cNvPicPr>
          <p:nvPr/>
        </p:nvPicPr>
        <p:blipFill rotWithShape="1">
          <a:blip r:embed="rId3"/>
          <a:srcRect l="10904" t="27572" r="10346" b="24920"/>
          <a:stretch/>
        </p:blipFill>
        <p:spPr>
          <a:xfrm>
            <a:off x="2911874" y="4992350"/>
            <a:ext cx="5495279" cy="1865650"/>
          </a:xfrm>
          <a:prstGeom prst="rect">
            <a:avLst/>
          </a:prstGeom>
        </p:spPr>
      </p:pic>
    </p:spTree>
    <p:extLst>
      <p:ext uri="{BB962C8B-B14F-4D97-AF65-F5344CB8AC3E}">
        <p14:creationId xmlns:p14="http://schemas.microsoft.com/office/powerpoint/2010/main" val="2313316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t>Natural Capital Definition</a:t>
            </a:r>
          </a:p>
        </p:txBody>
      </p:sp>
      <p:sp>
        <p:nvSpPr>
          <p:cNvPr id="9" name="Rectangle 8">
            <a:extLst>
              <a:ext uri="{FF2B5EF4-FFF2-40B4-BE49-F238E27FC236}">
                <a16:creationId xmlns:a16="http://schemas.microsoft.com/office/drawing/2014/main" id="{96C8C259-395C-4BF8-8BE3-F2163C4CC6B2}"/>
              </a:ext>
            </a:extLst>
          </p:cNvPr>
          <p:cNvSpPr/>
          <p:nvPr/>
        </p:nvSpPr>
        <p:spPr>
          <a:xfrm>
            <a:off x="314191" y="1435619"/>
            <a:ext cx="11203355" cy="1962845"/>
          </a:xfrm>
          <a:prstGeom prst="rect">
            <a:avLst/>
          </a:prstGeom>
        </p:spPr>
        <p:txBody>
          <a:bodyPr wrap="square">
            <a:spAutoFit/>
          </a:bodyPr>
          <a:lstStyle/>
          <a:p>
            <a:pPr>
              <a:lnSpc>
                <a:spcPct val="130000"/>
              </a:lnSpc>
            </a:pPr>
            <a:r>
              <a:rPr lang="en-GB" sz="2400" b="1">
                <a:solidFill>
                  <a:schemeClr val="tx1">
                    <a:lumMod val="65000"/>
                    <a:lumOff val="35000"/>
                  </a:schemeClr>
                </a:solidFill>
              </a:rPr>
              <a:t>Natural capital </a:t>
            </a:r>
            <a:r>
              <a:rPr lang="en-GB" sz="2400">
                <a:solidFill>
                  <a:schemeClr val="tx1">
                    <a:lumMod val="65000"/>
                    <a:lumOff val="35000"/>
                  </a:schemeClr>
                </a:solidFill>
              </a:rPr>
              <a:t>is the stock of </a:t>
            </a:r>
            <a:r>
              <a:rPr lang="en-GB" sz="2400" b="1">
                <a:solidFill>
                  <a:srgbClr val="23BAED"/>
                </a:solidFill>
              </a:rPr>
              <a:t>renewable and non-renewable natural resources</a:t>
            </a:r>
            <a:r>
              <a:rPr lang="en-GB" sz="2400">
                <a:solidFill>
                  <a:schemeClr val="tx1">
                    <a:lumMod val="65000"/>
                    <a:lumOff val="35000"/>
                  </a:schemeClr>
                </a:solidFill>
              </a:rPr>
              <a:t>, (e.g. plants, animals, air water, soils, minerals) that combine to yield a </a:t>
            </a:r>
            <a:r>
              <a:rPr lang="en-GB" sz="2400" b="1">
                <a:solidFill>
                  <a:srgbClr val="23BAED"/>
                </a:solidFill>
              </a:rPr>
              <a:t>flow of “services” </a:t>
            </a:r>
            <a:r>
              <a:rPr lang="en-GB" sz="2400">
                <a:solidFill>
                  <a:schemeClr val="tx1">
                    <a:lumMod val="65000"/>
                    <a:lumOff val="35000"/>
                  </a:schemeClr>
                </a:solidFill>
              </a:rPr>
              <a:t>to people.</a:t>
            </a:r>
            <a:r>
              <a:rPr lang="en-GB" sz="2400" b="1">
                <a:solidFill>
                  <a:srgbClr val="23BAED"/>
                </a:solidFill>
              </a:rPr>
              <a:t> </a:t>
            </a:r>
            <a:r>
              <a:rPr lang="en-GB" sz="2400">
                <a:solidFill>
                  <a:schemeClr val="tx1">
                    <a:lumMod val="65000"/>
                    <a:lumOff val="35000"/>
                  </a:schemeClr>
                </a:solidFill>
              </a:rPr>
              <a:t>In turn, these flows provide </a:t>
            </a:r>
            <a:r>
              <a:rPr lang="en-GB" sz="2400" b="1">
                <a:solidFill>
                  <a:srgbClr val="23BAED"/>
                </a:solidFill>
              </a:rPr>
              <a:t>value</a:t>
            </a:r>
            <a:r>
              <a:rPr lang="en-GB" sz="2400">
                <a:solidFill>
                  <a:schemeClr val="tx1">
                    <a:lumMod val="65000"/>
                    <a:lumOff val="35000"/>
                  </a:schemeClr>
                </a:solidFill>
              </a:rPr>
              <a:t> to business and society. </a:t>
            </a:r>
          </a:p>
        </p:txBody>
      </p:sp>
      <p:grpSp>
        <p:nvGrpSpPr>
          <p:cNvPr id="5" name="Group 4">
            <a:extLst>
              <a:ext uri="{FF2B5EF4-FFF2-40B4-BE49-F238E27FC236}">
                <a16:creationId xmlns:a16="http://schemas.microsoft.com/office/drawing/2014/main" id="{E84C0F0D-CC8A-47D7-A43C-EE6D755CA11B}"/>
              </a:ext>
            </a:extLst>
          </p:cNvPr>
          <p:cNvGrpSpPr/>
          <p:nvPr/>
        </p:nvGrpSpPr>
        <p:grpSpPr>
          <a:xfrm>
            <a:off x="10140053" y="103870"/>
            <a:ext cx="1907559" cy="1799264"/>
            <a:chOff x="4164440" y="3621813"/>
            <a:chExt cx="1371155" cy="1212497"/>
          </a:xfrm>
        </p:grpSpPr>
        <p:sp>
          <p:nvSpPr>
            <p:cNvPr id="6" name="Teardrop 5">
              <a:extLst>
                <a:ext uri="{FF2B5EF4-FFF2-40B4-BE49-F238E27FC236}">
                  <a16:creationId xmlns:a16="http://schemas.microsoft.com/office/drawing/2014/main" id="{67817C18-B601-494B-99EF-97BF7AFEB6A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2D1165B-2F4A-4687-8567-9B333D77AE2A}"/>
                </a:ext>
              </a:extLst>
            </p:cNvPr>
            <p:cNvSpPr txBox="1"/>
            <p:nvPr/>
          </p:nvSpPr>
          <p:spPr>
            <a:xfrm>
              <a:off x="4311944" y="3784447"/>
              <a:ext cx="1139086" cy="887229"/>
            </a:xfrm>
            <a:prstGeom prst="rect">
              <a:avLst/>
            </a:prstGeom>
            <a:noFill/>
          </p:spPr>
          <p:txBody>
            <a:bodyPr wrap="square" rtlCol="0">
              <a:spAutoFit/>
            </a:bodyPr>
            <a:lstStyle/>
            <a:p>
              <a:pPr algn="ctr"/>
              <a:r>
                <a:rPr lang="en-GB" sz="1600">
                  <a:solidFill>
                    <a:schemeClr val="bg1"/>
                  </a:solidFill>
                </a:rPr>
                <a:t>Refer to </a:t>
              </a:r>
              <a:r>
                <a:rPr lang="en-GB" sz="1600" b="1">
                  <a:solidFill>
                    <a:schemeClr val="bg1"/>
                  </a:solidFill>
                </a:rPr>
                <a:t>p. 5 </a:t>
              </a:r>
              <a:r>
                <a:rPr lang="en-GB" sz="1600">
                  <a:solidFill>
                    <a:schemeClr val="bg1"/>
                  </a:solidFill>
                </a:rPr>
                <a:t>of your workbook &amp; </a:t>
              </a:r>
              <a:r>
                <a:rPr lang="en-GB" sz="1600" b="1">
                  <a:solidFill>
                    <a:schemeClr val="bg1"/>
                  </a:solidFill>
                </a:rPr>
                <a:t>p.12 </a:t>
              </a:r>
              <a:r>
                <a:rPr lang="en-GB" sz="1600">
                  <a:solidFill>
                    <a:schemeClr val="bg1"/>
                  </a:solidFill>
                </a:rPr>
                <a:t>of the Natural Capital Protocol (NCP)</a:t>
              </a:r>
            </a:p>
          </p:txBody>
        </p:sp>
      </p:grpSp>
      <p:sp>
        <p:nvSpPr>
          <p:cNvPr id="4" name="Slide Number Placeholder 3">
            <a:extLst>
              <a:ext uri="{FF2B5EF4-FFF2-40B4-BE49-F238E27FC236}">
                <a16:creationId xmlns:a16="http://schemas.microsoft.com/office/drawing/2014/main" id="{9A181B66-FFC7-4F4B-B2DC-53D6FBCFF328}"/>
              </a:ext>
            </a:extLst>
          </p:cNvPr>
          <p:cNvSpPr>
            <a:spLocks noGrp="1"/>
          </p:cNvSpPr>
          <p:nvPr>
            <p:ph type="sldNum" sz="quarter" idx="12"/>
          </p:nvPr>
        </p:nvSpPr>
        <p:spPr/>
        <p:txBody>
          <a:bodyPr/>
          <a:lstStyle/>
          <a:p>
            <a:fld id="{971CEC84-1649-40CE-BFF6-7286506FEA08}" type="slidenum">
              <a:rPr lang="en-GB" smtClean="0"/>
              <a:pPr/>
              <a:t>20</a:t>
            </a:fld>
            <a:endParaRPr lang="en-GB"/>
          </a:p>
        </p:txBody>
      </p:sp>
      <p:sp>
        <p:nvSpPr>
          <p:cNvPr id="3" name="Oval 2">
            <a:extLst>
              <a:ext uri="{FF2B5EF4-FFF2-40B4-BE49-F238E27FC236}">
                <a16:creationId xmlns:a16="http://schemas.microsoft.com/office/drawing/2014/main" id="{8E58EF38-F390-4047-AE46-453CE96F05E0}"/>
              </a:ext>
            </a:extLst>
          </p:cNvPr>
          <p:cNvSpPr/>
          <p:nvPr/>
        </p:nvSpPr>
        <p:spPr>
          <a:xfrm>
            <a:off x="549052" y="3604036"/>
            <a:ext cx="2069474" cy="2069474"/>
          </a:xfrm>
          <a:prstGeom prst="ellipse">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Biodiversity underpins both stocks and ecosystem services </a:t>
            </a:r>
            <a:endParaRPr lang="en-CH"/>
          </a:p>
        </p:txBody>
      </p:sp>
      <p:sp>
        <p:nvSpPr>
          <p:cNvPr id="12" name="TextBox 11">
            <a:extLst>
              <a:ext uri="{FF2B5EF4-FFF2-40B4-BE49-F238E27FC236}">
                <a16:creationId xmlns:a16="http://schemas.microsoft.com/office/drawing/2014/main" id="{0B7A89D0-B76F-4872-A3F8-97059C4A59FF}"/>
              </a:ext>
            </a:extLst>
          </p:cNvPr>
          <p:cNvSpPr txBox="1"/>
          <p:nvPr/>
        </p:nvSpPr>
        <p:spPr>
          <a:xfrm>
            <a:off x="9877754" y="5684251"/>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Natural Capital Protocol</a:t>
            </a:r>
          </a:p>
        </p:txBody>
      </p:sp>
      <p:pic>
        <p:nvPicPr>
          <p:cNvPr id="13" name="Picture 12" descr="Diagram&#10;&#10;Description automatically generated">
            <a:extLst>
              <a:ext uri="{FF2B5EF4-FFF2-40B4-BE49-F238E27FC236}">
                <a16:creationId xmlns:a16="http://schemas.microsoft.com/office/drawing/2014/main" id="{AA230A5E-4018-4241-93DE-686F210536A7}"/>
              </a:ext>
            </a:extLst>
          </p:cNvPr>
          <p:cNvPicPr>
            <a:picLocks noChangeAspect="1"/>
          </p:cNvPicPr>
          <p:nvPr/>
        </p:nvPicPr>
        <p:blipFill rotWithShape="1">
          <a:blip r:embed="rId3">
            <a:extLst>
              <a:ext uri="{28A0092B-C50C-407E-A947-70E740481C1C}">
                <a14:useLocalDpi xmlns:a14="http://schemas.microsoft.com/office/drawing/2010/main" val="0"/>
              </a:ext>
            </a:extLst>
          </a:blip>
          <a:srcRect l="7907"/>
          <a:stretch/>
        </p:blipFill>
        <p:spPr>
          <a:xfrm>
            <a:off x="3160449" y="3459537"/>
            <a:ext cx="6385083" cy="2275046"/>
          </a:xfrm>
          <a:prstGeom prst="rect">
            <a:avLst/>
          </a:prstGeom>
        </p:spPr>
      </p:pic>
    </p:spTree>
    <p:extLst>
      <p:ext uri="{BB962C8B-B14F-4D97-AF65-F5344CB8AC3E}">
        <p14:creationId xmlns:p14="http://schemas.microsoft.com/office/powerpoint/2010/main" val="802496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ED68C6-4A20-1B47-A9AE-537F35A7CAC6}"/>
              </a:ext>
            </a:extLst>
          </p:cNvPr>
          <p:cNvSpPr txBox="1">
            <a:spLocks/>
          </p:cNvSpPr>
          <p:nvPr/>
        </p:nvSpPr>
        <p:spPr>
          <a:xfrm>
            <a:off x="461895" y="141040"/>
            <a:ext cx="11498123" cy="878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dirty="0">
                <a:solidFill>
                  <a:srgbClr val="595959"/>
                </a:solidFill>
              </a:rPr>
              <a:t>Ecosystem Services</a:t>
            </a:r>
          </a:p>
        </p:txBody>
      </p:sp>
      <p:grpSp>
        <p:nvGrpSpPr>
          <p:cNvPr id="5" name="Group 4">
            <a:extLst>
              <a:ext uri="{FF2B5EF4-FFF2-40B4-BE49-F238E27FC236}">
                <a16:creationId xmlns:a16="http://schemas.microsoft.com/office/drawing/2014/main" id="{B2267435-6529-8F49-8BC3-984B76124097}"/>
              </a:ext>
            </a:extLst>
          </p:cNvPr>
          <p:cNvGrpSpPr/>
          <p:nvPr/>
        </p:nvGrpSpPr>
        <p:grpSpPr>
          <a:xfrm>
            <a:off x="10317599" y="1"/>
            <a:ext cx="1779174" cy="1800226"/>
            <a:chOff x="4256724" y="3551817"/>
            <a:chExt cx="1278872" cy="1213145"/>
          </a:xfrm>
        </p:grpSpPr>
        <p:sp>
          <p:nvSpPr>
            <p:cNvPr id="6" name="Teardrop 5">
              <a:extLst>
                <a:ext uri="{FF2B5EF4-FFF2-40B4-BE49-F238E27FC236}">
                  <a16:creationId xmlns:a16="http://schemas.microsoft.com/office/drawing/2014/main" id="{53EF5CD5-CF5E-9E4B-99CE-62BE350664D1}"/>
                </a:ext>
              </a:extLst>
            </p:cNvPr>
            <p:cNvSpPr/>
            <p:nvPr/>
          </p:nvSpPr>
          <p:spPr>
            <a:xfrm>
              <a:off x="4256724" y="3551817"/>
              <a:ext cx="1278872" cy="1213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AA3022EF-6AD4-1545-B102-A31721ABE986}"/>
                </a:ext>
              </a:extLst>
            </p:cNvPr>
            <p:cNvSpPr txBox="1"/>
            <p:nvPr/>
          </p:nvSpPr>
          <p:spPr>
            <a:xfrm>
              <a:off x="4294016" y="3795429"/>
              <a:ext cx="1204287" cy="7259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Refer to </a:t>
              </a:r>
              <a:r>
                <a:rPr lang="en-GB" sz="1600" b="1">
                  <a:solidFill>
                    <a:schemeClr val="bg1"/>
                  </a:solidFill>
                </a:rPr>
                <a:t>p. 6 </a:t>
              </a:r>
              <a:r>
                <a:rPr lang="en-GB" sz="1600">
                  <a:solidFill>
                    <a:schemeClr val="bg1"/>
                  </a:solidFill>
                </a:rPr>
                <a:t>of your workbook &amp;</a:t>
              </a:r>
              <a:r>
                <a:rPr kumimoji="0" lang="en-GB" sz="1600" b="0" i="0" u="none" strike="noStrike" kern="1200" cap="none" spc="0" normalizeH="0" baseline="0" noProof="0">
                  <a:ln>
                    <a:noFill/>
                  </a:ln>
                  <a:solidFill>
                    <a:prstClr val="white"/>
                  </a:solidFill>
                  <a:effectLst/>
                  <a:uLnTx/>
                  <a:uFillTx/>
                  <a:latin typeface="Arial"/>
                  <a:ea typeface="+mn-ea"/>
                  <a:cs typeface="+mn-cs"/>
                </a:rPr>
                <a:t> </a:t>
              </a:r>
              <a:r>
                <a:rPr kumimoji="0" lang="en-GB" sz="1600" b="1" i="0" u="none" strike="noStrike" kern="1200" cap="none" spc="0" normalizeH="0" baseline="0" noProof="0">
                  <a:ln>
                    <a:noFill/>
                  </a:ln>
                  <a:solidFill>
                    <a:prstClr val="white"/>
                  </a:solidFill>
                  <a:effectLst/>
                  <a:uLnTx/>
                  <a:uFillTx/>
                  <a:latin typeface="Arial"/>
                  <a:ea typeface="+mn-ea"/>
                  <a:cs typeface="+mn-cs"/>
                </a:rPr>
                <a:t>p.12 &amp; p.111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of the </a:t>
              </a:r>
              <a:r>
                <a:rPr lang="en-GB" sz="1600">
                  <a:solidFill>
                    <a:schemeClr val="bg1"/>
                  </a:solidFill>
                </a:rPr>
                <a:t>NCP</a:t>
              </a: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grpSp>
      <p:sp>
        <p:nvSpPr>
          <p:cNvPr id="8" name="Rectangle 7">
            <a:extLst>
              <a:ext uri="{FF2B5EF4-FFF2-40B4-BE49-F238E27FC236}">
                <a16:creationId xmlns:a16="http://schemas.microsoft.com/office/drawing/2014/main" id="{CB4B62F5-0078-6A43-AF26-E8516CFEE075}"/>
              </a:ext>
            </a:extLst>
          </p:cNvPr>
          <p:cNvSpPr/>
          <p:nvPr/>
        </p:nvSpPr>
        <p:spPr>
          <a:xfrm>
            <a:off x="461895" y="1187544"/>
            <a:ext cx="11268209" cy="3883371"/>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95959"/>
                </a:solidFill>
                <a:effectLst/>
                <a:uLnTx/>
                <a:uFillTx/>
                <a:latin typeface="Arial"/>
                <a:ea typeface="+mn-ea"/>
                <a:cs typeface="+mn-cs"/>
              </a:rPr>
              <a:t>Ecosystem services </a:t>
            </a:r>
            <a:r>
              <a:rPr kumimoji="0" lang="en-GB" sz="2400" i="0" u="none" strike="noStrike" kern="1200" cap="none" spc="0" normalizeH="0" baseline="0" noProof="0">
                <a:ln>
                  <a:noFill/>
                </a:ln>
                <a:solidFill>
                  <a:srgbClr val="595959"/>
                </a:solidFill>
                <a:effectLst/>
                <a:uLnTx/>
                <a:uFillTx/>
                <a:latin typeface="Arial"/>
                <a:ea typeface="+mn-ea"/>
                <a:cs typeface="+mn-cs"/>
              </a:rPr>
              <a:t>are the </a:t>
            </a:r>
            <a:r>
              <a:rPr kumimoji="0" lang="en-GB" sz="2400" b="1" i="0" u="none" strike="noStrike" kern="1200" cap="none" spc="0" normalizeH="0" baseline="0" noProof="0">
                <a:ln>
                  <a:noFill/>
                </a:ln>
                <a:solidFill>
                  <a:srgbClr val="23BAED"/>
                </a:solidFill>
                <a:effectLst/>
                <a:uLnTx/>
                <a:uFillTx/>
                <a:latin typeface="Arial"/>
                <a:ea typeface="+mn-ea"/>
                <a:cs typeface="+mn-cs"/>
              </a:rPr>
              <a:t>benefits to people from ecosystems </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i="0" u="none" strike="noStrike" kern="1200" cap="none" spc="0" normalizeH="0" baseline="0" noProof="0">
                <a:ln>
                  <a:noFill/>
                </a:ln>
                <a:solidFill>
                  <a:srgbClr val="595959"/>
                </a:solidFill>
                <a:effectLst/>
                <a:uLnTx/>
                <a:uFillTx/>
                <a:latin typeface="Arial"/>
                <a:ea typeface="+mn-ea"/>
                <a:cs typeface="+mn-cs"/>
              </a:rPr>
              <a:t>(e.g. climate regulation, water purification, soil biodiversity, pollination, </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i="0" u="none" strike="noStrike" kern="1200" cap="none" spc="0" normalizeH="0" baseline="0" noProof="0">
                <a:ln>
                  <a:noFill/>
                </a:ln>
                <a:solidFill>
                  <a:srgbClr val="595959"/>
                </a:solidFill>
                <a:effectLst/>
                <a:uLnTx/>
                <a:uFillTx/>
                <a:latin typeface="Arial"/>
                <a:ea typeface="+mn-ea"/>
                <a:cs typeface="+mn-cs"/>
              </a:rPr>
              <a:t>timber, recreation, mental health). These services can be categorised into </a:t>
            </a:r>
          </a:p>
          <a:p>
            <a:pPr marL="0" marR="0" lvl="0" indent="0" algn="l" defTabSz="914400" rtl="0" eaLnBrk="1" fontAlgn="auto" latinLnBrk="0" hangingPunct="1">
              <a:lnSpc>
                <a:spcPct val="130000"/>
              </a:lnSpc>
              <a:spcBef>
                <a:spcPts val="0"/>
              </a:spcBef>
              <a:spcAft>
                <a:spcPts val="0"/>
              </a:spcAft>
              <a:buClrTx/>
              <a:buSzTx/>
              <a:buFontTx/>
              <a:buNone/>
              <a:tabLst/>
              <a:defRPr/>
            </a:pPr>
            <a:endParaRPr lang="en-GB" sz="2400" b="1">
              <a:solidFill>
                <a:srgbClr val="595959"/>
              </a:solidFill>
              <a:latin typeface="Arial"/>
            </a:endParaRPr>
          </a:p>
          <a:p>
            <a:pPr marL="342900" marR="0" lvl="0" indent="-342900" algn="l" defTabSz="914400" rtl="0" eaLnBrk="1" fontAlgn="auto" latinLnBrk="0" hangingPunct="1">
              <a:lnSpc>
                <a:spcPct val="130000"/>
              </a:lnSpc>
              <a:spcBef>
                <a:spcPts val="0"/>
              </a:spcBef>
              <a:spcAft>
                <a:spcPts val="0"/>
              </a:spcAft>
              <a:buClr>
                <a:srgbClr val="23BAED"/>
              </a:buClr>
              <a:buSzTx/>
              <a:buFont typeface="Arial" panose="020B0604020202020204" pitchFamily="34" charset="0"/>
              <a:buChar char="•"/>
              <a:tabLst/>
              <a:defRPr/>
            </a:pPr>
            <a:r>
              <a:rPr lang="en-GB" sz="2400" b="1">
                <a:solidFill>
                  <a:srgbClr val="23BAED"/>
                </a:solidFill>
                <a:latin typeface="Arial"/>
              </a:rPr>
              <a:t>P</a:t>
            </a:r>
            <a:r>
              <a:rPr kumimoji="0" lang="en-GB" sz="2400" b="1" i="0" u="none" strike="noStrike" kern="1200" cap="none" spc="0" normalizeH="0" baseline="0" noProof="0" err="1">
                <a:ln>
                  <a:noFill/>
                </a:ln>
                <a:solidFill>
                  <a:srgbClr val="23BAED"/>
                </a:solidFill>
                <a:effectLst/>
                <a:uLnTx/>
                <a:uFillTx/>
                <a:latin typeface="Arial"/>
                <a:ea typeface="+mn-ea"/>
                <a:cs typeface="+mn-cs"/>
              </a:rPr>
              <a:t>rovisioning</a:t>
            </a:r>
            <a:endParaRPr kumimoji="0" lang="en-GB" sz="2400" b="1" i="0" u="none" strike="noStrike" kern="1200" cap="none" spc="0" normalizeH="0" baseline="0" noProof="0">
              <a:ln>
                <a:noFill/>
              </a:ln>
              <a:solidFill>
                <a:srgbClr val="23BAED"/>
              </a:solidFill>
              <a:effectLst/>
              <a:uLnTx/>
              <a:uFillTx/>
              <a:latin typeface="Arial"/>
              <a:ea typeface="+mn-ea"/>
              <a:cs typeface="+mn-cs"/>
            </a:endParaRPr>
          </a:p>
          <a:p>
            <a:pPr marL="342900" marR="0" lvl="0" indent="-342900" algn="l" defTabSz="914400" rtl="0" eaLnBrk="1" fontAlgn="auto" latinLnBrk="0" hangingPunct="1">
              <a:lnSpc>
                <a:spcPct val="130000"/>
              </a:lnSpc>
              <a:spcBef>
                <a:spcPts val="0"/>
              </a:spcBef>
              <a:spcAft>
                <a:spcPts val="0"/>
              </a:spcAft>
              <a:buClr>
                <a:srgbClr val="23BAED"/>
              </a:buClr>
              <a:buSzTx/>
              <a:buFont typeface="Arial" panose="020B0604020202020204" pitchFamily="34" charset="0"/>
              <a:buChar char="•"/>
              <a:tabLst/>
              <a:defRPr/>
            </a:pPr>
            <a:r>
              <a:rPr lang="en-GB" sz="2400" b="1">
                <a:solidFill>
                  <a:srgbClr val="23BAED"/>
                </a:solidFill>
                <a:latin typeface="Arial"/>
              </a:rPr>
              <a:t>R</a:t>
            </a:r>
            <a:r>
              <a:rPr kumimoji="0" lang="en-GB" sz="2400" b="1" i="0" u="none" strike="noStrike" kern="1200" cap="none" spc="0" normalizeH="0" baseline="0" noProof="0" err="1">
                <a:ln>
                  <a:noFill/>
                </a:ln>
                <a:solidFill>
                  <a:srgbClr val="23BAED"/>
                </a:solidFill>
                <a:effectLst/>
                <a:uLnTx/>
                <a:uFillTx/>
                <a:latin typeface="Arial"/>
                <a:ea typeface="+mn-ea"/>
                <a:cs typeface="+mn-cs"/>
              </a:rPr>
              <a:t>egulating</a:t>
            </a:r>
            <a:endParaRPr kumimoji="0" lang="en-GB" sz="2400" b="1" i="0" u="none" strike="noStrike" kern="1200" cap="none" spc="0" normalizeH="0" baseline="0" noProof="0">
              <a:ln>
                <a:noFill/>
              </a:ln>
              <a:solidFill>
                <a:srgbClr val="23BAED"/>
              </a:solidFill>
              <a:effectLst/>
              <a:uLnTx/>
              <a:uFillTx/>
              <a:latin typeface="Arial"/>
              <a:ea typeface="+mn-ea"/>
              <a:cs typeface="+mn-cs"/>
            </a:endParaRPr>
          </a:p>
          <a:p>
            <a:pPr marL="342900" marR="0" lvl="0" indent="-342900" algn="l" defTabSz="914400" rtl="0" eaLnBrk="1" fontAlgn="auto" latinLnBrk="0" hangingPunct="1">
              <a:lnSpc>
                <a:spcPct val="130000"/>
              </a:lnSpc>
              <a:spcBef>
                <a:spcPts val="0"/>
              </a:spcBef>
              <a:spcAft>
                <a:spcPts val="0"/>
              </a:spcAft>
              <a:buClr>
                <a:srgbClr val="23BAED"/>
              </a:buClr>
              <a:buSzTx/>
              <a:buFont typeface="Arial" panose="020B0604020202020204" pitchFamily="34" charset="0"/>
              <a:buChar char="•"/>
              <a:tabLst/>
              <a:defRPr/>
            </a:pPr>
            <a:r>
              <a:rPr lang="en-GB" sz="2400" b="1">
                <a:solidFill>
                  <a:srgbClr val="23BAED"/>
                </a:solidFill>
                <a:latin typeface="Arial"/>
              </a:rPr>
              <a:t>Supporting and</a:t>
            </a:r>
            <a:endParaRPr kumimoji="0" lang="en-GB" sz="2400" b="1" i="0" u="none" strike="noStrike" kern="1200" cap="none" spc="0" normalizeH="0" baseline="0" noProof="0">
              <a:ln>
                <a:noFill/>
              </a:ln>
              <a:solidFill>
                <a:srgbClr val="23BAED"/>
              </a:solidFill>
              <a:effectLst/>
              <a:uLnTx/>
              <a:uFillTx/>
              <a:latin typeface="Arial"/>
              <a:ea typeface="+mn-ea"/>
              <a:cs typeface="+mn-cs"/>
            </a:endParaRPr>
          </a:p>
          <a:p>
            <a:pPr marL="342900" marR="0" lvl="0" indent="-342900" algn="l" defTabSz="914400" rtl="0" eaLnBrk="1" fontAlgn="auto" latinLnBrk="0" hangingPunct="1">
              <a:lnSpc>
                <a:spcPct val="130000"/>
              </a:lnSpc>
              <a:spcBef>
                <a:spcPts val="0"/>
              </a:spcBef>
              <a:spcAft>
                <a:spcPts val="0"/>
              </a:spcAft>
              <a:buClr>
                <a:srgbClr val="23BAED"/>
              </a:buClr>
              <a:buSzTx/>
              <a:buFont typeface="Arial" panose="020B0604020202020204" pitchFamily="34" charset="0"/>
              <a:buChar char="•"/>
              <a:tabLst/>
              <a:defRPr/>
            </a:pPr>
            <a:r>
              <a:rPr kumimoji="0" lang="en-GB" sz="2400" b="1" i="0" u="none" strike="noStrike" kern="1200" cap="none" spc="0" normalizeH="0" baseline="0" noProof="0">
                <a:ln>
                  <a:noFill/>
                </a:ln>
                <a:solidFill>
                  <a:srgbClr val="23BAED"/>
                </a:solidFill>
                <a:effectLst/>
                <a:uLnTx/>
                <a:uFillTx/>
                <a:latin typeface="Arial"/>
                <a:ea typeface="+mn-ea"/>
                <a:cs typeface="+mn-cs"/>
              </a:rPr>
              <a:t>Cultural</a:t>
            </a:r>
          </a:p>
        </p:txBody>
      </p:sp>
      <p:sp>
        <p:nvSpPr>
          <p:cNvPr id="10" name="TextBox 9">
            <a:extLst>
              <a:ext uri="{FF2B5EF4-FFF2-40B4-BE49-F238E27FC236}">
                <a16:creationId xmlns:a16="http://schemas.microsoft.com/office/drawing/2014/main" id="{9CBA9017-6D1B-7D47-9C45-BD3BE37F47A9}"/>
              </a:ext>
            </a:extLst>
          </p:cNvPr>
          <p:cNvSpPr txBox="1"/>
          <p:nvPr/>
        </p:nvSpPr>
        <p:spPr>
          <a:xfrm>
            <a:off x="9796272" y="5666656"/>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Natural Capital Protocol</a:t>
            </a:r>
          </a:p>
        </p:txBody>
      </p:sp>
      <p:sp>
        <p:nvSpPr>
          <p:cNvPr id="9" name="Google Shape;844;p23">
            <a:extLst>
              <a:ext uri="{FF2B5EF4-FFF2-40B4-BE49-F238E27FC236}">
                <a16:creationId xmlns:a16="http://schemas.microsoft.com/office/drawing/2014/main" id="{310E96CC-9722-4767-A5E0-5EC00DB59877}"/>
              </a:ext>
            </a:extLst>
          </p:cNvPr>
          <p:cNvSpPr/>
          <p:nvPr/>
        </p:nvSpPr>
        <p:spPr>
          <a:xfrm>
            <a:off x="4623634" y="3108507"/>
            <a:ext cx="1440353" cy="1352778"/>
          </a:xfrm>
          <a:prstGeom prst="ellipse">
            <a:avLst/>
          </a:prstGeom>
          <a:blipFill rotWithShape="1">
            <a:blip r:embed="rId3">
              <a:alphaModFix/>
            </a:blip>
            <a:stretch>
              <a:fillRect l="11" t="-29" r="11" b="-28"/>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1" name="Google Shape;845;p23">
            <a:extLst>
              <a:ext uri="{FF2B5EF4-FFF2-40B4-BE49-F238E27FC236}">
                <a16:creationId xmlns:a16="http://schemas.microsoft.com/office/drawing/2014/main" id="{12C4A022-A5DC-4E51-A9D2-DD6F61AF2260}"/>
              </a:ext>
            </a:extLst>
          </p:cNvPr>
          <p:cNvSpPr/>
          <p:nvPr/>
        </p:nvSpPr>
        <p:spPr>
          <a:xfrm>
            <a:off x="8171489" y="3105174"/>
            <a:ext cx="1451113" cy="1352778"/>
          </a:xfrm>
          <a:prstGeom prst="ellipse">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 name="Google Shape;846;p23">
            <a:extLst>
              <a:ext uri="{FF2B5EF4-FFF2-40B4-BE49-F238E27FC236}">
                <a16:creationId xmlns:a16="http://schemas.microsoft.com/office/drawing/2014/main" id="{6D5A86A1-65F1-4FEC-A4DA-3E2C52C4D010}"/>
              </a:ext>
            </a:extLst>
          </p:cNvPr>
          <p:cNvSpPr/>
          <p:nvPr/>
        </p:nvSpPr>
        <p:spPr>
          <a:xfrm>
            <a:off x="6471654" y="4231975"/>
            <a:ext cx="1451113" cy="1352252"/>
          </a:xfrm>
          <a:prstGeom prst="ellipse">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3593926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D77C2-0C76-4F0E-9442-DAE05D0D4097}"/>
              </a:ext>
            </a:extLst>
          </p:cNvPr>
          <p:cNvSpPr>
            <a:spLocks noGrp="1"/>
          </p:cNvSpPr>
          <p:nvPr>
            <p:ph type="title"/>
          </p:nvPr>
        </p:nvSpPr>
        <p:spPr/>
        <p:txBody>
          <a:bodyPr>
            <a:normAutofit/>
          </a:bodyPr>
          <a:lstStyle/>
          <a:p>
            <a:r>
              <a:rPr lang="en-GB">
                <a:solidFill>
                  <a:srgbClr val="595959"/>
                </a:solidFill>
              </a:rPr>
              <a:t>Ecosystems Services</a:t>
            </a:r>
            <a:endParaRPr lang="en-CH"/>
          </a:p>
        </p:txBody>
      </p:sp>
      <p:sp>
        <p:nvSpPr>
          <p:cNvPr id="4" name="Slide Number Placeholder 3">
            <a:extLst>
              <a:ext uri="{FF2B5EF4-FFF2-40B4-BE49-F238E27FC236}">
                <a16:creationId xmlns:a16="http://schemas.microsoft.com/office/drawing/2014/main" id="{91AB5351-6F9E-4429-B8CE-65622D6E7145}"/>
              </a:ext>
            </a:extLst>
          </p:cNvPr>
          <p:cNvSpPr>
            <a:spLocks noGrp="1"/>
          </p:cNvSpPr>
          <p:nvPr>
            <p:ph type="sldNum" sz="quarter" idx="12"/>
          </p:nvPr>
        </p:nvSpPr>
        <p:spPr>
          <a:xfrm>
            <a:off x="796636" y="6375011"/>
            <a:ext cx="2743200" cy="365125"/>
          </a:xfrm>
        </p:spPr>
        <p:txBody>
          <a:bodyPr/>
          <a:lstStyle/>
          <a:p>
            <a:fld id="{971CEC84-1649-40CE-BFF6-7286506FEA08}" type="slidenum">
              <a:rPr lang="en-GB" smtClean="0"/>
              <a:pPr/>
              <a:t>22</a:t>
            </a:fld>
            <a:endParaRPr lang="en-GB"/>
          </a:p>
        </p:txBody>
      </p:sp>
      <p:sp>
        <p:nvSpPr>
          <p:cNvPr id="8" name="TextBox 7">
            <a:extLst>
              <a:ext uri="{FF2B5EF4-FFF2-40B4-BE49-F238E27FC236}">
                <a16:creationId xmlns:a16="http://schemas.microsoft.com/office/drawing/2014/main" id="{DE13EB4E-F1FB-440D-8EFF-4CE2DEFE2D0B}"/>
              </a:ext>
            </a:extLst>
          </p:cNvPr>
          <p:cNvSpPr txBox="1"/>
          <p:nvPr/>
        </p:nvSpPr>
        <p:spPr>
          <a:xfrm>
            <a:off x="314194" y="1245403"/>
            <a:ext cx="4569741" cy="2308324"/>
          </a:xfrm>
          <a:prstGeom prst="rect">
            <a:avLst/>
          </a:prstGeom>
          <a:noFill/>
        </p:spPr>
        <p:txBody>
          <a:bodyPr wrap="square" rtlCol="0">
            <a:spAutoFit/>
          </a:bodyPr>
          <a:lstStyle/>
          <a:p>
            <a:r>
              <a:rPr lang="en-GB" b="1">
                <a:solidFill>
                  <a:srgbClr val="23BAED"/>
                </a:solidFill>
              </a:rPr>
              <a:t>Provisioning</a:t>
            </a:r>
            <a:endParaRPr lang="en-US" b="1">
              <a:solidFill>
                <a:srgbClr val="23BAED"/>
              </a:solidFill>
            </a:endParaRPr>
          </a:p>
          <a:p>
            <a:r>
              <a:rPr lang="en-US">
                <a:solidFill>
                  <a:srgbClr val="595959"/>
                </a:solidFill>
                <a:latin typeface="Arial"/>
              </a:rPr>
              <a:t>Goods produced or provided by ecosystems</a:t>
            </a:r>
          </a:p>
          <a:p>
            <a:pPr marL="342900" indent="-342900">
              <a:buClr>
                <a:srgbClr val="23BAED"/>
              </a:buClr>
              <a:buFont typeface="Arial" panose="020B0604020202020204" pitchFamily="34" charset="0"/>
              <a:buChar char="•"/>
            </a:pPr>
            <a:r>
              <a:rPr lang="en-US">
                <a:solidFill>
                  <a:srgbClr val="23BAED"/>
                </a:solidFill>
                <a:latin typeface="Arial"/>
              </a:rPr>
              <a:t>Food</a:t>
            </a:r>
          </a:p>
          <a:p>
            <a:pPr marL="342900" indent="-342900">
              <a:buClr>
                <a:srgbClr val="23BAED"/>
              </a:buClr>
              <a:buFont typeface="Arial" panose="020B0604020202020204" pitchFamily="34" charset="0"/>
              <a:buChar char="•"/>
            </a:pPr>
            <a:r>
              <a:rPr lang="en-US">
                <a:solidFill>
                  <a:srgbClr val="23BAED"/>
                </a:solidFill>
                <a:latin typeface="Arial"/>
              </a:rPr>
              <a:t>Timber</a:t>
            </a:r>
          </a:p>
          <a:p>
            <a:pPr marL="342900" indent="-342900">
              <a:buClr>
                <a:srgbClr val="23BAED"/>
              </a:buClr>
              <a:buFont typeface="Arial" panose="020B0604020202020204" pitchFamily="34" charset="0"/>
              <a:buChar char="•"/>
            </a:pPr>
            <a:r>
              <a:rPr lang="en-US">
                <a:solidFill>
                  <a:srgbClr val="23BAED"/>
                </a:solidFill>
                <a:latin typeface="Arial"/>
              </a:rPr>
              <a:t>Fiber</a:t>
            </a:r>
          </a:p>
          <a:p>
            <a:pPr marL="342900" indent="-342900">
              <a:buClr>
                <a:srgbClr val="23BAED"/>
              </a:buClr>
              <a:buFont typeface="Arial" panose="020B0604020202020204" pitchFamily="34" charset="0"/>
              <a:buChar char="•"/>
            </a:pPr>
            <a:r>
              <a:rPr lang="en-US">
                <a:solidFill>
                  <a:srgbClr val="23BAED"/>
                </a:solidFill>
                <a:latin typeface="Arial"/>
              </a:rPr>
              <a:t>Biochemicals</a:t>
            </a:r>
          </a:p>
          <a:p>
            <a:pPr marL="342900" indent="-342900">
              <a:buClr>
                <a:srgbClr val="23BAED"/>
              </a:buClr>
              <a:buFont typeface="Arial" panose="020B0604020202020204" pitchFamily="34" charset="0"/>
              <a:buChar char="•"/>
            </a:pPr>
            <a:r>
              <a:rPr lang="en-US">
                <a:solidFill>
                  <a:srgbClr val="23BAED"/>
                </a:solidFill>
                <a:latin typeface="Arial"/>
              </a:rPr>
              <a:t>Natural medicines</a:t>
            </a:r>
            <a:endParaRPr lang="en-GB">
              <a:solidFill>
                <a:srgbClr val="23BAED"/>
              </a:solidFill>
              <a:latin typeface="Arial"/>
            </a:endParaRPr>
          </a:p>
        </p:txBody>
      </p:sp>
      <p:sp>
        <p:nvSpPr>
          <p:cNvPr id="9" name="TextBox 8">
            <a:extLst>
              <a:ext uri="{FF2B5EF4-FFF2-40B4-BE49-F238E27FC236}">
                <a16:creationId xmlns:a16="http://schemas.microsoft.com/office/drawing/2014/main" id="{1FC56502-2024-4133-AD2C-CAB56597E8EC}"/>
              </a:ext>
            </a:extLst>
          </p:cNvPr>
          <p:cNvSpPr txBox="1"/>
          <p:nvPr/>
        </p:nvSpPr>
        <p:spPr>
          <a:xfrm>
            <a:off x="4374666" y="1245403"/>
            <a:ext cx="3950051" cy="2308324"/>
          </a:xfrm>
          <a:prstGeom prst="rect">
            <a:avLst/>
          </a:prstGeom>
          <a:noFill/>
        </p:spPr>
        <p:txBody>
          <a:bodyPr wrap="square" rtlCol="0">
            <a:spAutoFit/>
          </a:bodyPr>
          <a:lstStyle/>
          <a:p>
            <a:r>
              <a:rPr lang="en-US" b="1">
                <a:solidFill>
                  <a:srgbClr val="23BAED"/>
                </a:solidFill>
              </a:rPr>
              <a:t>Regulating</a:t>
            </a:r>
          </a:p>
          <a:p>
            <a:r>
              <a:rPr lang="en-US">
                <a:solidFill>
                  <a:srgbClr val="595959"/>
                </a:solidFill>
                <a:latin typeface="Arial"/>
              </a:rPr>
              <a:t>Natural processes regulated by ecosystems</a:t>
            </a:r>
          </a:p>
          <a:p>
            <a:pPr marL="342900" indent="-342900">
              <a:buClr>
                <a:srgbClr val="23BAED"/>
              </a:buClr>
              <a:buFont typeface="Arial" panose="020B0604020202020204" pitchFamily="34" charset="0"/>
              <a:buChar char="•"/>
            </a:pPr>
            <a:r>
              <a:rPr lang="en-US">
                <a:solidFill>
                  <a:srgbClr val="23BAED"/>
                </a:solidFill>
                <a:latin typeface="Arial"/>
              </a:rPr>
              <a:t>Air quality regulation</a:t>
            </a:r>
          </a:p>
          <a:p>
            <a:pPr marL="342900" indent="-342900">
              <a:buClr>
                <a:srgbClr val="23BAED"/>
              </a:buClr>
              <a:buFont typeface="Arial" panose="020B0604020202020204" pitchFamily="34" charset="0"/>
              <a:buChar char="•"/>
            </a:pPr>
            <a:r>
              <a:rPr lang="en-US">
                <a:solidFill>
                  <a:srgbClr val="23BAED"/>
                </a:solidFill>
                <a:latin typeface="Arial"/>
              </a:rPr>
              <a:t>Climate regulation</a:t>
            </a:r>
          </a:p>
          <a:p>
            <a:pPr marL="342900" indent="-342900">
              <a:buClr>
                <a:srgbClr val="23BAED"/>
              </a:buClr>
              <a:buFont typeface="Arial" panose="020B0604020202020204" pitchFamily="34" charset="0"/>
              <a:buChar char="•"/>
            </a:pPr>
            <a:r>
              <a:rPr lang="en-US">
                <a:solidFill>
                  <a:srgbClr val="23BAED"/>
                </a:solidFill>
                <a:latin typeface="Arial"/>
              </a:rPr>
              <a:t>Water purification, flow regulation &amp; waste treatment</a:t>
            </a:r>
          </a:p>
          <a:p>
            <a:pPr marL="342900" indent="-342900">
              <a:buClr>
                <a:srgbClr val="23BAED"/>
              </a:buClr>
              <a:buFont typeface="Arial" panose="020B0604020202020204" pitchFamily="34" charset="0"/>
              <a:buChar char="•"/>
            </a:pPr>
            <a:r>
              <a:rPr lang="en-US">
                <a:solidFill>
                  <a:srgbClr val="23BAED"/>
                </a:solidFill>
                <a:latin typeface="Arial"/>
              </a:rPr>
              <a:t>Erosion regulation</a:t>
            </a:r>
          </a:p>
        </p:txBody>
      </p:sp>
      <p:sp>
        <p:nvSpPr>
          <p:cNvPr id="10" name="Oval 9">
            <a:extLst>
              <a:ext uri="{FF2B5EF4-FFF2-40B4-BE49-F238E27FC236}">
                <a16:creationId xmlns:a16="http://schemas.microsoft.com/office/drawing/2014/main" id="{D005B2D0-A589-40EE-95C3-2C81C3DC9F6D}"/>
              </a:ext>
            </a:extLst>
          </p:cNvPr>
          <p:cNvSpPr/>
          <p:nvPr/>
        </p:nvSpPr>
        <p:spPr>
          <a:xfrm>
            <a:off x="830783" y="3644959"/>
            <a:ext cx="1451112" cy="1352778"/>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Oval 11">
            <a:extLst>
              <a:ext uri="{FF2B5EF4-FFF2-40B4-BE49-F238E27FC236}">
                <a16:creationId xmlns:a16="http://schemas.microsoft.com/office/drawing/2014/main" id="{2546AA8E-86F4-4FEC-B550-A0C110204384}"/>
              </a:ext>
            </a:extLst>
          </p:cNvPr>
          <p:cNvSpPr/>
          <p:nvPr/>
        </p:nvSpPr>
        <p:spPr>
          <a:xfrm>
            <a:off x="5337698" y="3644959"/>
            <a:ext cx="1451113" cy="135277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TextBox 12">
            <a:extLst>
              <a:ext uri="{FF2B5EF4-FFF2-40B4-BE49-F238E27FC236}">
                <a16:creationId xmlns:a16="http://schemas.microsoft.com/office/drawing/2014/main" id="{23801D7B-EFE7-497E-BED9-2ED1C79EEB0C}"/>
              </a:ext>
            </a:extLst>
          </p:cNvPr>
          <p:cNvSpPr txBox="1"/>
          <p:nvPr/>
        </p:nvSpPr>
        <p:spPr>
          <a:xfrm>
            <a:off x="8566118" y="1203818"/>
            <a:ext cx="4231471" cy="2308324"/>
          </a:xfrm>
          <a:prstGeom prst="rect">
            <a:avLst/>
          </a:prstGeom>
          <a:noFill/>
        </p:spPr>
        <p:txBody>
          <a:bodyPr wrap="square" rtlCol="0">
            <a:spAutoFit/>
          </a:bodyPr>
          <a:lstStyle/>
          <a:p>
            <a:r>
              <a:rPr lang="en-US" b="1">
                <a:solidFill>
                  <a:srgbClr val="23BAED"/>
                </a:solidFill>
              </a:rPr>
              <a:t>Cultural</a:t>
            </a:r>
          </a:p>
          <a:p>
            <a:r>
              <a:rPr lang="en-US">
                <a:solidFill>
                  <a:srgbClr val="595959"/>
                </a:solidFill>
                <a:latin typeface="Arial"/>
              </a:rPr>
              <a:t>Intangible benefits obtained from ecosystem services</a:t>
            </a:r>
          </a:p>
          <a:p>
            <a:pPr marL="342900" indent="-342900">
              <a:buClr>
                <a:srgbClr val="23BAED"/>
              </a:buClr>
              <a:buFont typeface="Arial" panose="020B0604020202020204" pitchFamily="34" charset="0"/>
              <a:buChar char="•"/>
            </a:pPr>
            <a:r>
              <a:rPr lang="en-US">
                <a:solidFill>
                  <a:srgbClr val="23BAED"/>
                </a:solidFill>
                <a:latin typeface="Arial"/>
              </a:rPr>
              <a:t>Recreation</a:t>
            </a:r>
          </a:p>
          <a:p>
            <a:pPr marL="342900" indent="-342900">
              <a:buClr>
                <a:srgbClr val="23BAED"/>
              </a:buClr>
              <a:buFont typeface="Arial" panose="020B0604020202020204" pitchFamily="34" charset="0"/>
              <a:buChar char="•"/>
            </a:pPr>
            <a:r>
              <a:rPr lang="en-US">
                <a:solidFill>
                  <a:srgbClr val="23BAED"/>
                </a:solidFill>
                <a:latin typeface="Arial"/>
              </a:rPr>
              <a:t>Ecotourism</a:t>
            </a:r>
          </a:p>
          <a:p>
            <a:pPr marL="342900" indent="-342900">
              <a:buClr>
                <a:srgbClr val="23BAED"/>
              </a:buClr>
              <a:buFont typeface="Arial" panose="020B0604020202020204" pitchFamily="34" charset="0"/>
              <a:buChar char="•"/>
            </a:pPr>
            <a:r>
              <a:rPr lang="en-US">
                <a:solidFill>
                  <a:srgbClr val="23BAED"/>
                </a:solidFill>
                <a:latin typeface="Arial"/>
              </a:rPr>
              <a:t>Spiritual &amp; religious values</a:t>
            </a:r>
          </a:p>
          <a:p>
            <a:pPr marL="342900" indent="-342900">
              <a:buClr>
                <a:srgbClr val="23BAED"/>
              </a:buClr>
              <a:buFont typeface="Arial" panose="020B0604020202020204" pitchFamily="34" charset="0"/>
              <a:buChar char="•"/>
            </a:pPr>
            <a:r>
              <a:rPr lang="en-US">
                <a:solidFill>
                  <a:srgbClr val="23BAED"/>
                </a:solidFill>
                <a:latin typeface="Arial"/>
              </a:rPr>
              <a:t>Educational</a:t>
            </a:r>
          </a:p>
          <a:p>
            <a:pPr marL="342900" indent="-342900">
              <a:buClr>
                <a:srgbClr val="23BAED"/>
              </a:buClr>
              <a:buFont typeface="Arial" panose="020B0604020202020204" pitchFamily="34" charset="0"/>
              <a:buChar char="•"/>
            </a:pPr>
            <a:r>
              <a:rPr lang="en-US">
                <a:solidFill>
                  <a:srgbClr val="23BAED"/>
                </a:solidFill>
                <a:latin typeface="Arial"/>
              </a:rPr>
              <a:t>Ethical values</a:t>
            </a:r>
          </a:p>
        </p:txBody>
      </p:sp>
      <p:sp>
        <p:nvSpPr>
          <p:cNvPr id="15" name="Oval 14">
            <a:extLst>
              <a:ext uri="{FF2B5EF4-FFF2-40B4-BE49-F238E27FC236}">
                <a16:creationId xmlns:a16="http://schemas.microsoft.com/office/drawing/2014/main" id="{49508174-C14F-4FD4-962D-123BC7E78E51}"/>
              </a:ext>
            </a:extLst>
          </p:cNvPr>
          <p:cNvSpPr/>
          <p:nvPr/>
        </p:nvSpPr>
        <p:spPr>
          <a:xfrm>
            <a:off x="9610432" y="3645485"/>
            <a:ext cx="1451113" cy="1352252"/>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TextBox 15">
            <a:extLst>
              <a:ext uri="{FF2B5EF4-FFF2-40B4-BE49-F238E27FC236}">
                <a16:creationId xmlns:a16="http://schemas.microsoft.com/office/drawing/2014/main" id="{719A577B-AC27-41AC-8E17-794D5646D673}"/>
              </a:ext>
            </a:extLst>
          </p:cNvPr>
          <p:cNvSpPr txBox="1"/>
          <p:nvPr/>
        </p:nvSpPr>
        <p:spPr>
          <a:xfrm>
            <a:off x="1556339" y="5250785"/>
            <a:ext cx="4367760" cy="646331"/>
          </a:xfrm>
          <a:prstGeom prst="rect">
            <a:avLst/>
          </a:prstGeom>
          <a:noFill/>
        </p:spPr>
        <p:txBody>
          <a:bodyPr wrap="square" rtlCol="0">
            <a:spAutoFit/>
          </a:bodyPr>
          <a:lstStyle/>
          <a:p>
            <a:pPr algn="ctr"/>
            <a:r>
              <a:rPr lang="en-US" b="1">
                <a:solidFill>
                  <a:srgbClr val="23BAED"/>
                </a:solidFill>
              </a:rPr>
              <a:t>Supporting</a:t>
            </a:r>
          </a:p>
          <a:p>
            <a:pPr algn="ctr"/>
            <a:r>
              <a:rPr lang="en-US">
                <a:solidFill>
                  <a:srgbClr val="595959"/>
                </a:solidFill>
                <a:latin typeface="Arial"/>
              </a:rPr>
              <a:t>Functions that maintain all other services</a:t>
            </a:r>
          </a:p>
        </p:txBody>
      </p:sp>
      <p:sp>
        <p:nvSpPr>
          <p:cNvPr id="18" name="TextBox 17">
            <a:extLst>
              <a:ext uri="{FF2B5EF4-FFF2-40B4-BE49-F238E27FC236}">
                <a16:creationId xmlns:a16="http://schemas.microsoft.com/office/drawing/2014/main" id="{3F5C07B4-1C85-407C-86B9-0B32EC5EF6B3}"/>
              </a:ext>
            </a:extLst>
          </p:cNvPr>
          <p:cNvSpPr txBox="1"/>
          <p:nvPr/>
        </p:nvSpPr>
        <p:spPr>
          <a:xfrm>
            <a:off x="6349692" y="5250785"/>
            <a:ext cx="2136913" cy="646331"/>
          </a:xfrm>
          <a:prstGeom prst="rect">
            <a:avLst/>
          </a:prstGeom>
          <a:noFill/>
        </p:spPr>
        <p:txBody>
          <a:bodyPr wrap="square" rtlCol="0">
            <a:spAutoFit/>
          </a:bodyPr>
          <a:lstStyle/>
          <a:p>
            <a:pPr marL="342900" indent="-342900">
              <a:buClr>
                <a:srgbClr val="23BAED"/>
              </a:buClr>
              <a:buFont typeface="Arial" panose="020B0604020202020204" pitchFamily="34" charset="0"/>
              <a:buChar char="•"/>
            </a:pPr>
            <a:r>
              <a:rPr lang="en-US">
                <a:solidFill>
                  <a:srgbClr val="23BAED"/>
                </a:solidFill>
              </a:rPr>
              <a:t>Nutrient cycling</a:t>
            </a:r>
          </a:p>
          <a:p>
            <a:pPr marL="342900" indent="-342900">
              <a:buClr>
                <a:srgbClr val="23BAED"/>
              </a:buClr>
              <a:buFont typeface="Arial" panose="020B0604020202020204" pitchFamily="34" charset="0"/>
              <a:buChar char="•"/>
            </a:pPr>
            <a:r>
              <a:rPr lang="en-US">
                <a:solidFill>
                  <a:srgbClr val="23BAED"/>
                </a:solidFill>
              </a:rPr>
              <a:t>Water cycling</a:t>
            </a:r>
          </a:p>
        </p:txBody>
      </p:sp>
      <p:sp>
        <p:nvSpPr>
          <p:cNvPr id="19" name="TextBox 18">
            <a:extLst>
              <a:ext uri="{FF2B5EF4-FFF2-40B4-BE49-F238E27FC236}">
                <a16:creationId xmlns:a16="http://schemas.microsoft.com/office/drawing/2014/main" id="{04A1E41A-04A1-4EA9-AF00-7938D84058A7}"/>
              </a:ext>
            </a:extLst>
          </p:cNvPr>
          <p:cNvSpPr txBox="1"/>
          <p:nvPr/>
        </p:nvSpPr>
        <p:spPr>
          <a:xfrm>
            <a:off x="8686423" y="5250785"/>
            <a:ext cx="2634247" cy="646331"/>
          </a:xfrm>
          <a:prstGeom prst="rect">
            <a:avLst/>
          </a:prstGeom>
          <a:noFill/>
        </p:spPr>
        <p:txBody>
          <a:bodyPr wrap="square" rtlCol="0">
            <a:spAutoFit/>
          </a:bodyPr>
          <a:lstStyle/>
          <a:p>
            <a:pPr marL="342900" indent="-342900">
              <a:buClr>
                <a:srgbClr val="23BAED"/>
              </a:buClr>
              <a:buFont typeface="Arial" panose="020B0604020202020204" pitchFamily="34" charset="0"/>
              <a:buChar char="•"/>
            </a:pPr>
            <a:r>
              <a:rPr lang="en-US">
                <a:solidFill>
                  <a:srgbClr val="23BAED"/>
                </a:solidFill>
              </a:rPr>
              <a:t>Primary production</a:t>
            </a:r>
          </a:p>
          <a:p>
            <a:pPr marL="342900" indent="-342900">
              <a:buClr>
                <a:srgbClr val="23BAED"/>
              </a:buClr>
              <a:buFont typeface="Arial" panose="020B0604020202020204" pitchFamily="34" charset="0"/>
              <a:buChar char="•"/>
            </a:pPr>
            <a:r>
              <a:rPr lang="en-US">
                <a:solidFill>
                  <a:srgbClr val="23BAED"/>
                </a:solidFill>
              </a:rPr>
              <a:t>Photosynthesis</a:t>
            </a:r>
          </a:p>
        </p:txBody>
      </p:sp>
      <p:sp>
        <p:nvSpPr>
          <p:cNvPr id="21" name="Rectangle 20">
            <a:extLst>
              <a:ext uri="{FF2B5EF4-FFF2-40B4-BE49-F238E27FC236}">
                <a16:creationId xmlns:a16="http://schemas.microsoft.com/office/drawing/2014/main" id="{EB57951C-62A5-4DA6-9C31-933B97A6564A}"/>
              </a:ext>
            </a:extLst>
          </p:cNvPr>
          <p:cNvSpPr/>
          <p:nvPr/>
        </p:nvSpPr>
        <p:spPr>
          <a:xfrm>
            <a:off x="197578" y="1227253"/>
            <a:ext cx="3619048" cy="2308324"/>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Rectangle 21">
            <a:extLst>
              <a:ext uri="{FF2B5EF4-FFF2-40B4-BE49-F238E27FC236}">
                <a16:creationId xmlns:a16="http://schemas.microsoft.com/office/drawing/2014/main" id="{06B20FCC-C878-4DB9-A892-CD5C9DA93DCC}"/>
              </a:ext>
            </a:extLst>
          </p:cNvPr>
          <p:cNvSpPr/>
          <p:nvPr/>
        </p:nvSpPr>
        <p:spPr>
          <a:xfrm>
            <a:off x="4253731" y="1227253"/>
            <a:ext cx="4070986" cy="2308324"/>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Rectangle 22">
            <a:extLst>
              <a:ext uri="{FF2B5EF4-FFF2-40B4-BE49-F238E27FC236}">
                <a16:creationId xmlns:a16="http://schemas.microsoft.com/office/drawing/2014/main" id="{F3C6087C-33F5-4A87-AB7D-4CC2FEEA4EE7}"/>
              </a:ext>
            </a:extLst>
          </p:cNvPr>
          <p:cNvSpPr/>
          <p:nvPr/>
        </p:nvSpPr>
        <p:spPr>
          <a:xfrm>
            <a:off x="8566118" y="1229305"/>
            <a:ext cx="3539743" cy="2282837"/>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4" name="Rectangle 23">
            <a:extLst>
              <a:ext uri="{FF2B5EF4-FFF2-40B4-BE49-F238E27FC236}">
                <a16:creationId xmlns:a16="http://schemas.microsoft.com/office/drawing/2014/main" id="{B5083F8F-F6B7-416F-808D-A3CAEEA79791}"/>
              </a:ext>
            </a:extLst>
          </p:cNvPr>
          <p:cNvSpPr/>
          <p:nvPr/>
        </p:nvSpPr>
        <p:spPr>
          <a:xfrm>
            <a:off x="1556339" y="5227353"/>
            <a:ext cx="9635122" cy="693193"/>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Teardrop 16">
            <a:extLst>
              <a:ext uri="{FF2B5EF4-FFF2-40B4-BE49-F238E27FC236}">
                <a16:creationId xmlns:a16="http://schemas.microsoft.com/office/drawing/2014/main" id="{DCC32A16-0F83-4D5C-BD4A-8ED91C480DCB}"/>
              </a:ext>
            </a:extLst>
          </p:cNvPr>
          <p:cNvSpPr/>
          <p:nvPr/>
        </p:nvSpPr>
        <p:spPr>
          <a:xfrm>
            <a:off x="10537220" y="9623"/>
            <a:ext cx="1531708" cy="141796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0" name="TextBox 19">
            <a:extLst>
              <a:ext uri="{FF2B5EF4-FFF2-40B4-BE49-F238E27FC236}">
                <a16:creationId xmlns:a16="http://schemas.microsoft.com/office/drawing/2014/main" id="{897822BA-6F21-4C68-A116-951815C355F7}"/>
              </a:ext>
            </a:extLst>
          </p:cNvPr>
          <p:cNvSpPr txBox="1"/>
          <p:nvPr/>
        </p:nvSpPr>
        <p:spPr>
          <a:xfrm>
            <a:off x="10574153" y="269992"/>
            <a:ext cx="1531708" cy="923330"/>
          </a:xfrm>
          <a:prstGeom prst="rect">
            <a:avLst/>
          </a:prstGeom>
          <a:noFill/>
        </p:spPr>
        <p:txBody>
          <a:bodyPr wrap="square" rtlCol="0">
            <a:spAutoFit/>
          </a:bodyPr>
          <a:lstStyle/>
          <a:p>
            <a:pPr algn="ctr"/>
            <a:r>
              <a:rPr lang="en-GB">
                <a:solidFill>
                  <a:schemeClr val="bg1"/>
                </a:solidFill>
              </a:rPr>
              <a:t>Refer to </a:t>
            </a:r>
            <a:r>
              <a:rPr lang="en-GB" b="1">
                <a:solidFill>
                  <a:schemeClr val="bg1"/>
                </a:solidFill>
              </a:rPr>
              <a:t>p. 6 </a:t>
            </a:r>
            <a:r>
              <a:rPr lang="en-GB">
                <a:solidFill>
                  <a:schemeClr val="bg1"/>
                </a:solidFill>
              </a:rPr>
              <a:t>in the workbook</a:t>
            </a:r>
          </a:p>
        </p:txBody>
      </p:sp>
    </p:spTree>
    <p:extLst>
      <p:ext uri="{BB962C8B-B14F-4D97-AF65-F5344CB8AC3E}">
        <p14:creationId xmlns:p14="http://schemas.microsoft.com/office/powerpoint/2010/main" val="3520353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13CEC-38A8-4655-8805-AC4C822D3AAD}"/>
              </a:ext>
            </a:extLst>
          </p:cNvPr>
          <p:cNvSpPr>
            <a:spLocks noGrp="1"/>
          </p:cNvSpPr>
          <p:nvPr>
            <p:ph type="title"/>
          </p:nvPr>
        </p:nvSpPr>
        <p:spPr>
          <a:xfrm>
            <a:off x="601200" y="169727"/>
            <a:ext cx="10515600" cy="1325563"/>
          </a:xfrm>
        </p:spPr>
        <p:txBody>
          <a:bodyPr anchor="ctr">
            <a:normAutofit/>
          </a:bodyPr>
          <a:lstStyle/>
          <a:p>
            <a:r>
              <a:rPr lang="en-GB" dirty="0">
                <a:solidFill>
                  <a:srgbClr val="595959"/>
                </a:solidFill>
              </a:rPr>
              <a:t>Why is biodiversity important?</a:t>
            </a:r>
            <a:br>
              <a:rPr lang="en-GB" dirty="0">
                <a:solidFill>
                  <a:srgbClr val="595959"/>
                </a:solidFill>
              </a:rPr>
            </a:br>
            <a:endParaRPr lang="en-GB" dirty="0">
              <a:solidFill>
                <a:srgbClr val="595959"/>
              </a:solidFill>
            </a:endParaRPr>
          </a:p>
        </p:txBody>
      </p:sp>
      <p:sp>
        <p:nvSpPr>
          <p:cNvPr id="5" name="Text Box 2">
            <a:extLst>
              <a:ext uri="{FF2B5EF4-FFF2-40B4-BE49-F238E27FC236}">
                <a16:creationId xmlns:a16="http://schemas.microsoft.com/office/drawing/2014/main" id="{C6C7EF07-2209-4CF7-A342-9D20C6FE86F3}"/>
              </a:ext>
            </a:extLst>
          </p:cNvPr>
          <p:cNvSpPr txBox="1">
            <a:spLocks noChangeArrowheads="1"/>
          </p:cNvSpPr>
          <p:nvPr/>
        </p:nvSpPr>
        <p:spPr bwMode="auto">
          <a:xfrm>
            <a:off x="733971" y="1423829"/>
            <a:ext cx="10724058" cy="1155598"/>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US" sz="2000" b="1" dirty="0">
                <a:solidFill>
                  <a:srgbClr val="16C0F3"/>
                </a:solidFill>
                <a:effectLst/>
                <a:ea typeface="Calibri" panose="020F0502020204030204" pitchFamily="34" charset="0"/>
                <a:cs typeface="Times New Roman" panose="02020603050405020304" pitchFamily="18" charset="0"/>
              </a:rPr>
              <a:t>Biodiversity:</a:t>
            </a:r>
            <a:r>
              <a:rPr lang="en-US" sz="2000" dirty="0">
                <a:solidFill>
                  <a:srgbClr val="16C0F3"/>
                </a:solidFill>
                <a:effectLst/>
                <a:ea typeface="Calibri" panose="020F0502020204030204" pitchFamily="34" charset="0"/>
                <a:cs typeface="Times New Roman" panose="02020603050405020304" pitchFamily="18" charset="0"/>
              </a:rPr>
              <a:t> ‘The variability among living organisms from all sources including, </a:t>
            </a:r>
            <a:r>
              <a:rPr lang="en-US" sz="2000" i="1" dirty="0">
                <a:solidFill>
                  <a:srgbClr val="16C0F3"/>
                </a:solidFill>
                <a:effectLst/>
                <a:ea typeface="Calibri" panose="020F0502020204030204" pitchFamily="34" charset="0"/>
                <a:cs typeface="Times New Roman" panose="02020603050405020304" pitchFamily="18" charset="0"/>
              </a:rPr>
              <a:t>inter alia</a:t>
            </a:r>
            <a:r>
              <a:rPr lang="en-US" sz="2000" dirty="0">
                <a:solidFill>
                  <a:srgbClr val="16C0F3"/>
                </a:solidFill>
                <a:effectLst/>
                <a:ea typeface="Calibri" panose="020F0502020204030204" pitchFamily="34" charset="0"/>
                <a:cs typeface="Times New Roman" panose="02020603050405020304" pitchFamily="18" charset="0"/>
              </a:rPr>
              <a:t>, terrestrial, marine, and other aquatic ecosystems and the </a:t>
            </a:r>
            <a:r>
              <a:rPr lang="en-US" sz="2000" b="1" dirty="0">
                <a:solidFill>
                  <a:srgbClr val="16C0F3"/>
                </a:solidFill>
                <a:effectLst/>
                <a:ea typeface="Calibri" panose="020F0502020204030204" pitchFamily="34" charset="0"/>
                <a:cs typeface="Times New Roman" panose="02020603050405020304" pitchFamily="18" charset="0"/>
              </a:rPr>
              <a:t>ecological complexes</a:t>
            </a:r>
            <a:r>
              <a:rPr lang="en-US" sz="2000" dirty="0">
                <a:solidFill>
                  <a:srgbClr val="16C0F3"/>
                </a:solidFill>
                <a:effectLst/>
                <a:ea typeface="Calibri" panose="020F0502020204030204" pitchFamily="34" charset="0"/>
                <a:cs typeface="Times New Roman" panose="02020603050405020304" pitchFamily="18" charset="0"/>
              </a:rPr>
              <a:t> of which they are a part; this includes </a:t>
            </a:r>
            <a:r>
              <a:rPr lang="en-US" sz="2000" b="1" dirty="0">
                <a:solidFill>
                  <a:srgbClr val="16C0F3"/>
                </a:solidFill>
                <a:effectLst/>
                <a:ea typeface="Calibri" panose="020F0502020204030204" pitchFamily="34" charset="0"/>
                <a:cs typeface="Times New Roman" panose="02020603050405020304" pitchFamily="18" charset="0"/>
              </a:rPr>
              <a:t>diversity within species, between species, and of ecosystems</a:t>
            </a:r>
            <a:r>
              <a:rPr lang="en-US" sz="2000" dirty="0">
                <a:solidFill>
                  <a:srgbClr val="16C0F3"/>
                </a:solidFill>
                <a:effectLst/>
                <a:ea typeface="Calibri" panose="020F0502020204030204" pitchFamily="34" charset="0"/>
                <a:cs typeface="Times New Roman" panose="02020603050405020304" pitchFamily="18" charset="0"/>
              </a:rPr>
              <a:t>’</a:t>
            </a:r>
            <a:r>
              <a:rPr lang="en-US" sz="2000" b="1" dirty="0">
                <a:solidFill>
                  <a:srgbClr val="16C0F3"/>
                </a:solidFill>
                <a:effectLst/>
                <a:ea typeface="Calibri" panose="020F0502020204030204" pitchFamily="34" charset="0"/>
                <a:cs typeface="Times New Roman" panose="02020603050405020304" pitchFamily="18" charset="0"/>
              </a:rPr>
              <a:t> </a:t>
            </a:r>
            <a:r>
              <a:rPr lang="en-US" sz="2000" dirty="0">
                <a:solidFill>
                  <a:srgbClr val="16C0F3"/>
                </a:solidFill>
                <a:effectLst/>
                <a:ea typeface="Calibri" panose="020F0502020204030204" pitchFamily="34" charset="0"/>
                <a:cs typeface="Times New Roman" panose="02020603050405020304" pitchFamily="18" charset="0"/>
              </a:rPr>
              <a:t>(Art 2, CBD 1992).</a:t>
            </a:r>
            <a:endParaRPr lang="en-GB" sz="2000" dirty="0">
              <a:solidFill>
                <a:srgbClr val="16C0F3"/>
              </a:solidFill>
              <a:effectLst/>
              <a:ea typeface="Calibri" panose="020F0502020204030204" pitchFamily="34" charset="0"/>
              <a:cs typeface="Times New Roman" panose="02020603050405020304" pitchFamily="18" charset="0"/>
            </a:endParaRPr>
          </a:p>
          <a:p>
            <a:pPr>
              <a:lnSpc>
                <a:spcPct val="115000"/>
              </a:lnSpc>
              <a:spcBef>
                <a:spcPts val="600"/>
              </a:spcBef>
              <a:spcAft>
                <a:spcPts val="600"/>
              </a:spcAft>
            </a:pPr>
            <a:r>
              <a:rPr lang="en-GB" sz="2000" dirty="0">
                <a:solidFill>
                  <a:srgbClr val="4D4D4F"/>
                </a:solidFill>
                <a:effectLst/>
                <a:ea typeface="Calibri" panose="020F0502020204030204" pitchFamily="34" charset="0"/>
                <a:cs typeface="Times New Roman" panose="02020603050405020304" pitchFamily="18" charset="0"/>
              </a:rPr>
              <a:t> </a:t>
            </a:r>
          </a:p>
        </p:txBody>
      </p:sp>
      <p:pic>
        <p:nvPicPr>
          <p:cNvPr id="3" name="Picture 2">
            <a:extLst>
              <a:ext uri="{FF2B5EF4-FFF2-40B4-BE49-F238E27FC236}">
                <a16:creationId xmlns:a16="http://schemas.microsoft.com/office/drawing/2014/main" id="{88BE1FF4-DA4F-40D4-A75D-E364F110A36A}"/>
              </a:ext>
            </a:extLst>
          </p:cNvPr>
          <p:cNvPicPr>
            <a:picLocks noChangeAspect="1"/>
          </p:cNvPicPr>
          <p:nvPr/>
        </p:nvPicPr>
        <p:blipFill>
          <a:blip r:embed="rId3"/>
          <a:stretch>
            <a:fillRect/>
          </a:stretch>
        </p:blipFill>
        <p:spPr>
          <a:xfrm>
            <a:off x="2107509" y="3034641"/>
            <a:ext cx="8401050" cy="2990850"/>
          </a:xfrm>
          <a:prstGeom prst="rect">
            <a:avLst/>
          </a:prstGeom>
        </p:spPr>
      </p:pic>
      <p:pic>
        <p:nvPicPr>
          <p:cNvPr id="4" name="Picture 3">
            <a:extLst>
              <a:ext uri="{FF2B5EF4-FFF2-40B4-BE49-F238E27FC236}">
                <a16:creationId xmlns:a16="http://schemas.microsoft.com/office/drawing/2014/main" id="{573C6F4C-B61F-43E3-B2AC-5F1CA7FAB9E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53" y="6162815"/>
            <a:ext cx="1803282" cy="630000"/>
          </a:xfrm>
          <a:prstGeom prst="rect">
            <a:avLst/>
          </a:prstGeom>
          <a:noFill/>
          <a:ln>
            <a:noFill/>
          </a:ln>
        </p:spPr>
      </p:pic>
    </p:spTree>
    <p:extLst>
      <p:ext uri="{BB962C8B-B14F-4D97-AF65-F5344CB8AC3E}">
        <p14:creationId xmlns:p14="http://schemas.microsoft.com/office/powerpoint/2010/main" val="1218100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28"/>
          <p:cNvSpPr txBox="1">
            <a:spLocks noGrp="1"/>
          </p:cNvSpPr>
          <p:nvPr>
            <p:ph type="title" idx="4294967295"/>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a:t>Linkages with other key concepts</a:t>
            </a:r>
            <a:endParaRPr/>
          </a:p>
        </p:txBody>
      </p:sp>
      <p:sp>
        <p:nvSpPr>
          <p:cNvPr id="929" name="Google Shape;929;p28"/>
          <p:cNvSpPr/>
          <p:nvPr/>
        </p:nvSpPr>
        <p:spPr>
          <a:xfrm>
            <a:off x="10656254" y="0"/>
            <a:ext cx="1531707" cy="1432672"/>
          </a:xfrm>
          <a:prstGeom prst="teardrop">
            <a:avLst>
              <a:gd name="adj" fmla="val 100000"/>
            </a:avLst>
          </a:prstGeom>
          <a:solidFill>
            <a:srgbClr val="FF66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930" name="Google Shape;930;p28"/>
          <p:cNvSpPr txBox="1"/>
          <p:nvPr/>
        </p:nvSpPr>
        <p:spPr>
          <a:xfrm>
            <a:off x="10656254" y="176899"/>
            <a:ext cx="1503532"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GB" sz="1700" b="0" i="0" u="none" strike="noStrike" cap="none">
                <a:solidFill>
                  <a:srgbClr val="FFFFFF"/>
                </a:solidFill>
                <a:latin typeface="Arial"/>
                <a:ea typeface="Arial"/>
                <a:cs typeface="Arial"/>
                <a:sym typeface="Arial"/>
              </a:rPr>
              <a:t>Download the cards in the </a:t>
            </a:r>
            <a:r>
              <a:rPr lang="en-GB" sz="1700" b="0" i="0" u="none" strike="noStrike" cap="none">
                <a:solidFill>
                  <a:schemeClr val="bg1"/>
                </a:solidFill>
                <a:latin typeface="Arial"/>
                <a:ea typeface="Arial"/>
                <a:cs typeface="Arial"/>
                <a:sym typeface="Arial"/>
                <a:hlinkClick r:id="rId3">
                  <a:extLst>
                    <a:ext uri="{A12FA001-AC4F-418D-AE19-62706E023703}">
                      <ahyp:hlinkClr xmlns:ahyp="http://schemas.microsoft.com/office/drawing/2018/hyperlinkcolor" val="tx"/>
                    </a:ext>
                  </a:extLst>
                </a:hlinkClick>
              </a:rPr>
              <a:t>media library</a:t>
            </a:r>
            <a:endParaRPr sz="1700">
              <a:solidFill>
                <a:schemeClr val="bg1"/>
              </a:solidFill>
            </a:endParaRPr>
          </a:p>
        </p:txBody>
      </p:sp>
      <p:sp>
        <p:nvSpPr>
          <p:cNvPr id="931" name="Google Shape;931;p28"/>
          <p:cNvSpPr txBox="1"/>
          <p:nvPr/>
        </p:nvSpPr>
        <p:spPr>
          <a:xfrm>
            <a:off x="6986614" y="1726608"/>
            <a:ext cx="4737743" cy="3426244"/>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23BAED"/>
              </a:buClr>
              <a:buSzPts val="1600"/>
              <a:buFont typeface="Arial"/>
              <a:buChar char="•"/>
            </a:pPr>
            <a:r>
              <a:rPr lang="en-GB" sz="1800" b="0" i="0" u="none" strike="noStrike" cap="none">
                <a:solidFill>
                  <a:srgbClr val="595959"/>
                </a:solidFill>
                <a:latin typeface="Arial"/>
                <a:ea typeface="Arial"/>
                <a:cs typeface="Arial"/>
                <a:sym typeface="Arial"/>
              </a:rPr>
              <a:t>A lot of </a:t>
            </a:r>
            <a:r>
              <a:rPr lang="en-GB" sz="1800" b="1" i="0" u="none" strike="noStrike" cap="none">
                <a:solidFill>
                  <a:srgbClr val="23BAED"/>
                </a:solidFill>
                <a:latin typeface="Arial"/>
                <a:ea typeface="Arial"/>
                <a:cs typeface="Arial"/>
                <a:sym typeface="Arial"/>
              </a:rPr>
              <a:t>synergy</a:t>
            </a:r>
            <a:r>
              <a:rPr lang="en-GB" sz="1800" b="0" i="0" u="none" strike="noStrike" cap="none">
                <a:solidFill>
                  <a:srgbClr val="595959"/>
                </a:solidFill>
                <a:latin typeface="Arial"/>
                <a:ea typeface="Arial"/>
                <a:cs typeface="Arial"/>
                <a:sym typeface="Arial"/>
              </a:rPr>
              <a:t> exists </a:t>
            </a:r>
            <a:r>
              <a:rPr lang="en-GB" sz="1800" b="1" i="0" u="none" strike="noStrike" cap="none">
                <a:solidFill>
                  <a:srgbClr val="23BAED"/>
                </a:solidFill>
                <a:latin typeface="Arial"/>
                <a:ea typeface="Arial"/>
                <a:cs typeface="Arial"/>
                <a:sym typeface="Arial"/>
              </a:rPr>
              <a:t>between various concepts </a:t>
            </a:r>
            <a:r>
              <a:rPr lang="en-GB" sz="1800" b="0" i="0" u="none" strike="noStrike" cap="none">
                <a:solidFill>
                  <a:srgbClr val="595959"/>
                </a:solidFill>
                <a:latin typeface="Arial"/>
                <a:ea typeface="Arial"/>
                <a:cs typeface="Arial"/>
                <a:sym typeface="Arial"/>
              </a:rPr>
              <a:t>and efforts can often be aligned to contribute to several goals.</a:t>
            </a:r>
            <a:endParaRPr sz="1600"/>
          </a:p>
          <a:p>
            <a:pPr marL="228600" marR="0" lvl="0" indent="-228600" algn="l" rtl="0">
              <a:lnSpc>
                <a:spcPct val="90000"/>
              </a:lnSpc>
              <a:spcBef>
                <a:spcPts val="1000"/>
              </a:spcBef>
              <a:spcAft>
                <a:spcPts val="0"/>
              </a:spcAft>
              <a:buClr>
                <a:srgbClr val="23BAED"/>
              </a:buClr>
              <a:buSzPts val="1600"/>
              <a:buFont typeface="Arial"/>
              <a:buChar char="•"/>
            </a:pPr>
            <a:r>
              <a:rPr lang="en-GB" sz="1800" b="1" i="0" u="none" strike="noStrike" cap="none">
                <a:solidFill>
                  <a:srgbClr val="23BAED"/>
                </a:solidFill>
                <a:latin typeface="Arial"/>
                <a:ea typeface="Arial"/>
                <a:cs typeface="Arial"/>
                <a:sym typeface="Arial"/>
              </a:rPr>
              <a:t>Natural capital </a:t>
            </a:r>
            <a:r>
              <a:rPr lang="en-GB" sz="1800" b="0" i="0" u="none" strike="noStrike" cap="none">
                <a:solidFill>
                  <a:srgbClr val="595959"/>
                </a:solidFill>
                <a:latin typeface="Arial"/>
                <a:ea typeface="Arial"/>
                <a:cs typeface="Arial"/>
                <a:sym typeface="Arial"/>
              </a:rPr>
              <a:t>can be seen as an </a:t>
            </a:r>
            <a:r>
              <a:rPr lang="en-GB" sz="1800" b="1" i="0" u="none" strike="noStrike" cap="none">
                <a:solidFill>
                  <a:srgbClr val="23BAED"/>
                </a:solidFill>
                <a:latin typeface="Arial"/>
                <a:ea typeface="Arial"/>
                <a:cs typeface="Arial"/>
                <a:sym typeface="Arial"/>
              </a:rPr>
              <a:t>additional lens </a:t>
            </a:r>
            <a:r>
              <a:rPr lang="en-GB" sz="1800" b="0" i="0" u="none" strike="noStrike" cap="none">
                <a:solidFill>
                  <a:srgbClr val="595959"/>
                </a:solidFill>
                <a:latin typeface="Arial"/>
                <a:ea typeface="Arial"/>
                <a:cs typeface="Arial"/>
                <a:sym typeface="Arial"/>
              </a:rPr>
              <a:t>which allows you to uncover important issues for your organizations </a:t>
            </a:r>
            <a:r>
              <a:rPr lang="en-GB" sz="1800" b="1" i="0" u="none" strike="noStrike" cap="none">
                <a:solidFill>
                  <a:srgbClr val="23BAED"/>
                </a:solidFill>
                <a:latin typeface="Arial"/>
                <a:ea typeface="Arial"/>
                <a:cs typeface="Arial"/>
                <a:sym typeface="Arial"/>
              </a:rPr>
              <a:t>sustainability journey </a:t>
            </a:r>
            <a:r>
              <a:rPr lang="en-GB" sz="1800" b="0" i="0" u="none" strike="noStrike" cap="none">
                <a:solidFill>
                  <a:srgbClr val="595959"/>
                </a:solidFill>
                <a:latin typeface="Arial"/>
                <a:ea typeface="Arial"/>
                <a:cs typeface="Arial"/>
                <a:sym typeface="Arial"/>
              </a:rPr>
              <a:t>and </a:t>
            </a:r>
            <a:r>
              <a:rPr lang="en-GB" sz="1800" b="1" i="0" u="none" strike="noStrike" cap="none">
                <a:solidFill>
                  <a:srgbClr val="23BAED"/>
                </a:solidFill>
                <a:latin typeface="Arial"/>
                <a:ea typeface="Arial"/>
                <a:cs typeface="Arial"/>
                <a:sym typeface="Arial"/>
              </a:rPr>
              <a:t>connect the dots between various ongoing sustainability efforts</a:t>
            </a:r>
            <a:r>
              <a:rPr lang="en-GB" sz="1800" b="0" i="0" u="none" strike="noStrike" cap="none">
                <a:solidFill>
                  <a:srgbClr val="595959"/>
                </a:solidFill>
                <a:latin typeface="Arial"/>
                <a:ea typeface="Arial"/>
                <a:cs typeface="Arial"/>
                <a:sym typeface="Arial"/>
              </a:rPr>
              <a:t>.</a:t>
            </a:r>
            <a:endParaRPr sz="1600"/>
          </a:p>
          <a:p>
            <a:pPr marL="228600" marR="0" lvl="0" indent="-228600" algn="l" rtl="0">
              <a:lnSpc>
                <a:spcPct val="90000"/>
              </a:lnSpc>
              <a:spcBef>
                <a:spcPts val="1000"/>
              </a:spcBef>
              <a:spcAft>
                <a:spcPts val="0"/>
              </a:spcAft>
              <a:buClr>
                <a:srgbClr val="23BAED"/>
              </a:buClr>
              <a:buSzPts val="1600"/>
              <a:buFont typeface="Arial"/>
              <a:buChar char="•"/>
            </a:pPr>
            <a:r>
              <a:rPr lang="en-GB" sz="1800">
                <a:solidFill>
                  <a:srgbClr val="595959"/>
                </a:solidFill>
                <a:latin typeface="Arial"/>
                <a:ea typeface="Arial"/>
                <a:cs typeface="Arial"/>
                <a:sym typeface="Arial"/>
              </a:rPr>
              <a:t>Download through </a:t>
            </a:r>
            <a:r>
              <a:rPr lang="en-GB" sz="1800" b="1" u="sng" err="1">
                <a:solidFill>
                  <a:srgbClr val="21BAED"/>
                </a:solidFill>
                <a:latin typeface="Arial"/>
                <a:ea typeface="Arial"/>
                <a:cs typeface="Arial"/>
                <a:sym typeface="Arial"/>
                <a:hlinkClick r:id="rId4">
                  <a:extLst>
                    <a:ext uri="{A12FA001-AC4F-418D-AE19-62706E023703}">
                      <ahyp:hlinkClr xmlns:ahyp="http://schemas.microsoft.com/office/drawing/2018/hyperlinkcolor" val="tx"/>
                    </a:ext>
                  </a:extLst>
                </a:hlinkClick>
              </a:rPr>
              <a:t>WeValueNature</a:t>
            </a:r>
            <a:r>
              <a:rPr lang="en-GB" sz="1800" b="1" u="sng">
                <a:solidFill>
                  <a:srgbClr val="21BAED"/>
                </a:solidFill>
                <a:latin typeface="Arial"/>
                <a:ea typeface="Arial"/>
                <a:cs typeface="Arial"/>
                <a:sym typeface="Arial"/>
                <a:hlinkClick r:id="rId4">
                  <a:extLst>
                    <a:ext uri="{A12FA001-AC4F-418D-AE19-62706E023703}">
                      <ahyp:hlinkClr xmlns:ahyp="http://schemas.microsoft.com/office/drawing/2018/hyperlinkcolor" val="tx"/>
                    </a:ext>
                  </a:extLst>
                </a:hlinkClick>
              </a:rPr>
              <a:t> - Digital media library</a:t>
            </a:r>
            <a:endParaRPr sz="1800" b="1" i="0" u="none" strike="noStrike" cap="none">
              <a:solidFill>
                <a:srgbClr val="21BAED"/>
              </a:solidFill>
              <a:latin typeface="Arial"/>
              <a:ea typeface="Arial"/>
              <a:cs typeface="Arial"/>
              <a:sym typeface="Arial"/>
            </a:endParaRPr>
          </a:p>
          <a:p>
            <a:pPr marL="228600" marR="0" lvl="0" indent="-127000" algn="l" rtl="0">
              <a:lnSpc>
                <a:spcPct val="90000"/>
              </a:lnSpc>
              <a:spcBef>
                <a:spcPts val="1000"/>
              </a:spcBef>
              <a:spcAft>
                <a:spcPts val="0"/>
              </a:spcAft>
              <a:buClr>
                <a:srgbClr val="23BAED"/>
              </a:buClr>
              <a:buSzPts val="1600"/>
              <a:buFont typeface="Arial"/>
              <a:buNone/>
            </a:pPr>
            <a:endParaRPr sz="1600" b="0" i="0" u="none" strike="noStrike" cap="none">
              <a:solidFill>
                <a:srgbClr val="595959"/>
              </a:solidFill>
              <a:latin typeface="Arial"/>
              <a:ea typeface="Arial"/>
              <a:cs typeface="Arial"/>
              <a:sym typeface="Arial"/>
            </a:endParaRPr>
          </a:p>
        </p:txBody>
      </p:sp>
      <p:sp>
        <p:nvSpPr>
          <p:cNvPr id="932" name="Google Shape;932;p28"/>
          <p:cNvSpPr/>
          <p:nvPr/>
        </p:nvSpPr>
        <p:spPr>
          <a:xfrm>
            <a:off x="7008973" y="1284456"/>
            <a:ext cx="3810343" cy="23106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933" name="Google Shape;933;p28">
            <a:hlinkClick r:id="rId4"/>
          </p:cNvPr>
          <p:cNvPicPr preferRelativeResize="0"/>
          <p:nvPr/>
        </p:nvPicPr>
        <p:blipFill rotWithShape="1">
          <a:blip r:embed="rId5">
            <a:alphaModFix/>
          </a:blip>
          <a:srcRect/>
          <a:stretch/>
        </p:blipFill>
        <p:spPr>
          <a:xfrm>
            <a:off x="0" y="1131085"/>
            <a:ext cx="6986614" cy="4939318"/>
          </a:xfrm>
          <a:prstGeom prst="rect">
            <a:avLst/>
          </a:prstGeom>
          <a:noFill/>
          <a:ln>
            <a:noFill/>
          </a:ln>
        </p:spPr>
      </p:pic>
    </p:spTree>
    <p:extLst>
      <p:ext uri="{BB962C8B-B14F-4D97-AF65-F5344CB8AC3E}">
        <p14:creationId xmlns:p14="http://schemas.microsoft.com/office/powerpoint/2010/main" val="344364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EA785-AB89-4785-B13D-6C769EB2A76E}"/>
              </a:ext>
            </a:extLst>
          </p:cNvPr>
          <p:cNvSpPr>
            <a:spLocks noGrp="1"/>
          </p:cNvSpPr>
          <p:nvPr>
            <p:ph type="title"/>
          </p:nvPr>
        </p:nvSpPr>
        <p:spPr/>
        <p:txBody>
          <a:bodyPr>
            <a:normAutofit/>
          </a:bodyPr>
          <a:lstStyle/>
          <a:p>
            <a:r>
              <a:rPr lang="en-US" dirty="0"/>
              <a:t>Linkages between natural capital, biodiversity and </a:t>
            </a:r>
            <a:r>
              <a:rPr lang="en-US" dirty="0" err="1"/>
              <a:t>NbS</a:t>
            </a:r>
            <a:endParaRPr lang="en-CH" dirty="0"/>
          </a:p>
        </p:txBody>
      </p:sp>
      <p:sp>
        <p:nvSpPr>
          <p:cNvPr id="4" name="Slide Number Placeholder 3">
            <a:extLst>
              <a:ext uri="{FF2B5EF4-FFF2-40B4-BE49-F238E27FC236}">
                <a16:creationId xmlns:a16="http://schemas.microsoft.com/office/drawing/2014/main" id="{7C8FCA54-7999-47A3-9C3C-2F589A767070}"/>
              </a:ext>
            </a:extLst>
          </p:cNvPr>
          <p:cNvSpPr>
            <a:spLocks noGrp="1"/>
          </p:cNvSpPr>
          <p:nvPr>
            <p:ph type="sldNum" sz="quarter" idx="12"/>
          </p:nvPr>
        </p:nvSpPr>
        <p:spPr/>
        <p:txBody>
          <a:bodyPr/>
          <a:lstStyle/>
          <a:p>
            <a:fld id="{971CEC84-1649-40CE-BFF6-7286506FEA08}" type="slidenum">
              <a:rPr lang="en-GB" smtClean="0"/>
              <a:pPr/>
              <a:t>25</a:t>
            </a:fld>
            <a:endParaRPr lang="en-GB"/>
          </a:p>
        </p:txBody>
      </p:sp>
      <p:pic>
        <p:nvPicPr>
          <p:cNvPr id="3" name="Picture 2">
            <a:extLst>
              <a:ext uri="{FF2B5EF4-FFF2-40B4-BE49-F238E27FC236}">
                <a16:creationId xmlns:a16="http://schemas.microsoft.com/office/drawing/2014/main" id="{B57A8E88-3A57-418D-BC55-ADC5931B52FA}"/>
              </a:ext>
            </a:extLst>
          </p:cNvPr>
          <p:cNvPicPr>
            <a:picLocks noChangeAspect="1"/>
          </p:cNvPicPr>
          <p:nvPr/>
        </p:nvPicPr>
        <p:blipFill>
          <a:blip r:embed="rId3"/>
          <a:stretch>
            <a:fillRect/>
          </a:stretch>
        </p:blipFill>
        <p:spPr>
          <a:xfrm>
            <a:off x="1126574" y="1234911"/>
            <a:ext cx="9753890" cy="5486563"/>
          </a:xfrm>
          <a:prstGeom prst="rect">
            <a:avLst/>
          </a:prstGeom>
        </p:spPr>
      </p:pic>
    </p:spTree>
    <p:extLst>
      <p:ext uri="{BB962C8B-B14F-4D97-AF65-F5344CB8AC3E}">
        <p14:creationId xmlns:p14="http://schemas.microsoft.com/office/powerpoint/2010/main" val="1111731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a:bodyPr>
          <a:lstStyle/>
          <a:p>
            <a:r>
              <a:rPr lang="en-GB" dirty="0"/>
              <a:t>Business depends on &amp; impacts natural capital</a:t>
            </a:r>
          </a:p>
        </p:txBody>
      </p:sp>
      <p:sp>
        <p:nvSpPr>
          <p:cNvPr id="4" name="Slide Number Placeholder 3">
            <a:extLst>
              <a:ext uri="{FF2B5EF4-FFF2-40B4-BE49-F238E27FC236}">
                <a16:creationId xmlns:a16="http://schemas.microsoft.com/office/drawing/2014/main" id="{9C2EDA62-A7A7-4252-912F-85366527074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82F0432A-E017-416B-B14B-26577522AFAA}"/>
              </a:ext>
            </a:extLst>
          </p:cNvPr>
          <p:cNvSpPr/>
          <p:nvPr/>
        </p:nvSpPr>
        <p:spPr>
          <a:xfrm>
            <a:off x="380152" y="1800045"/>
            <a:ext cx="2409362"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All businesses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impact</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 and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depend</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 upon natural capital. </a:t>
            </a:r>
          </a:p>
        </p:txBody>
      </p:sp>
      <p:sp>
        <p:nvSpPr>
          <p:cNvPr id="27" name="Rectangle 26">
            <a:extLst>
              <a:ext uri="{FF2B5EF4-FFF2-40B4-BE49-F238E27FC236}">
                <a16:creationId xmlns:a16="http://schemas.microsoft.com/office/drawing/2014/main" id="{17ACBA91-39BE-4100-BEB6-1DC339BEDD08}"/>
              </a:ext>
            </a:extLst>
          </p:cNvPr>
          <p:cNvSpPr/>
          <p:nvPr/>
        </p:nvSpPr>
        <p:spPr>
          <a:xfrm>
            <a:off x="380152" y="3318813"/>
            <a:ext cx="3285448"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startAt="2"/>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This relationship delivers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costs and benefits</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 back to themselves and to society. </a:t>
            </a:r>
          </a:p>
        </p:txBody>
      </p:sp>
      <p:sp>
        <p:nvSpPr>
          <p:cNvPr id="29" name="Rectangle 28">
            <a:extLst>
              <a:ext uri="{FF2B5EF4-FFF2-40B4-BE49-F238E27FC236}">
                <a16:creationId xmlns:a16="http://schemas.microsoft.com/office/drawing/2014/main" id="{7E3CDAF5-A14F-44CE-AFEC-6AC8691E1FAE}"/>
              </a:ext>
            </a:extLst>
          </p:cNvPr>
          <p:cNvSpPr/>
          <p:nvPr/>
        </p:nvSpPr>
        <p:spPr>
          <a:xfrm>
            <a:off x="380152" y="4837581"/>
            <a:ext cx="3159684"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startAt="3"/>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These in turn lead to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risks and opportunities </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to business &amp; the finance sector</a:t>
            </a:r>
          </a:p>
        </p:txBody>
      </p:sp>
      <p:sp>
        <p:nvSpPr>
          <p:cNvPr id="6" name="Teardrop 5">
            <a:extLst>
              <a:ext uri="{FF2B5EF4-FFF2-40B4-BE49-F238E27FC236}">
                <a16:creationId xmlns:a16="http://schemas.microsoft.com/office/drawing/2014/main" id="{16509DBB-C64D-46C2-8E90-D99D1D052B59}"/>
              </a:ext>
            </a:extLst>
          </p:cNvPr>
          <p:cNvSpPr/>
          <p:nvPr/>
        </p:nvSpPr>
        <p:spPr>
          <a:xfrm>
            <a:off x="10633400" y="87075"/>
            <a:ext cx="1476620" cy="147662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144F99DA-E53F-4064-84F0-0B9B451B743B}"/>
              </a:ext>
            </a:extLst>
          </p:cNvPr>
          <p:cNvSpPr txBox="1"/>
          <p:nvPr/>
        </p:nvSpPr>
        <p:spPr>
          <a:xfrm>
            <a:off x="10633400" y="286776"/>
            <a:ext cx="15586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p. 7 </a:t>
            </a:r>
            <a:r>
              <a:rPr kumimoji="0" lang="en-GB" sz="1600" b="0" i="0" u="none" strike="noStrike" kern="1200" cap="none" spc="0" normalizeH="0" baseline="0" noProof="0">
                <a:ln>
                  <a:noFill/>
                </a:ln>
                <a:solidFill>
                  <a:prstClr val="white"/>
                </a:solidFill>
                <a:effectLst/>
                <a:uLnTx/>
                <a:uFillTx/>
                <a:latin typeface="Arial"/>
                <a:ea typeface="+mn-ea"/>
                <a:cs typeface="+mn-cs"/>
              </a:rPr>
              <a:t>of your workbook &amp; </a:t>
            </a:r>
            <a:r>
              <a:rPr kumimoji="0" lang="en-GB" sz="1600" b="1" i="0" u="none" strike="noStrike" kern="1200" cap="none" spc="0" normalizeH="0" baseline="0" noProof="0">
                <a:ln>
                  <a:noFill/>
                </a:ln>
                <a:solidFill>
                  <a:prstClr val="white"/>
                </a:solidFill>
                <a:effectLst/>
                <a:uLnTx/>
                <a:uFillTx/>
                <a:latin typeface="Arial"/>
                <a:ea typeface="+mn-ea"/>
                <a:cs typeface="+mn-cs"/>
              </a:rPr>
              <a:t>p.15 </a:t>
            </a:r>
            <a:r>
              <a:rPr kumimoji="0" lang="en-GB" sz="1600" b="0" i="0" u="none" strike="noStrike" kern="1200" cap="none" spc="0" normalizeH="0" baseline="0" noProof="0">
                <a:ln>
                  <a:noFill/>
                </a:ln>
                <a:solidFill>
                  <a:prstClr val="white"/>
                </a:solidFill>
                <a:effectLst/>
                <a:uLnTx/>
                <a:uFillTx/>
                <a:latin typeface="Arial"/>
                <a:ea typeface="+mn-ea"/>
                <a:cs typeface="+mn-cs"/>
              </a:rPr>
              <a:t>of the NCP</a:t>
            </a:r>
          </a:p>
        </p:txBody>
      </p:sp>
      <p:pic>
        <p:nvPicPr>
          <p:cNvPr id="14" name="Picture Placeholder 5" descr="Photos">
            <a:extLst>
              <a:ext uri="{FF2B5EF4-FFF2-40B4-BE49-F238E27FC236}">
                <a16:creationId xmlns:a16="http://schemas.microsoft.com/office/drawing/2014/main" id="{5641A1DC-ADA7-473B-8808-646A79F882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158935" y="997139"/>
            <a:ext cx="5731125" cy="5680181"/>
          </a:xfrm>
          <a:prstGeom prst="rect">
            <a:avLst/>
          </a:prstGeom>
        </p:spPr>
      </p:pic>
      <p:sp>
        <p:nvSpPr>
          <p:cNvPr id="24" name="Oval 23">
            <a:extLst>
              <a:ext uri="{FF2B5EF4-FFF2-40B4-BE49-F238E27FC236}">
                <a16:creationId xmlns:a16="http://schemas.microsoft.com/office/drawing/2014/main" id="{6B718C8D-00BB-4FF8-816B-69261E034BAC}"/>
              </a:ext>
            </a:extLst>
          </p:cNvPr>
          <p:cNvSpPr/>
          <p:nvPr/>
        </p:nvSpPr>
        <p:spPr>
          <a:xfrm>
            <a:off x="6063255" y="3132768"/>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1</a:t>
            </a:r>
          </a:p>
        </p:txBody>
      </p:sp>
      <p:sp>
        <p:nvSpPr>
          <p:cNvPr id="26" name="Oval 25">
            <a:extLst>
              <a:ext uri="{FF2B5EF4-FFF2-40B4-BE49-F238E27FC236}">
                <a16:creationId xmlns:a16="http://schemas.microsoft.com/office/drawing/2014/main" id="{4D55DF2C-0121-489C-9A1B-A0128D5C0A05}"/>
              </a:ext>
            </a:extLst>
          </p:cNvPr>
          <p:cNvSpPr/>
          <p:nvPr/>
        </p:nvSpPr>
        <p:spPr>
          <a:xfrm>
            <a:off x="6951119" y="3922116"/>
            <a:ext cx="289198" cy="314609"/>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2</a:t>
            </a:r>
          </a:p>
        </p:txBody>
      </p:sp>
      <p:sp>
        <p:nvSpPr>
          <p:cNvPr id="28" name="Oval 27">
            <a:extLst>
              <a:ext uri="{FF2B5EF4-FFF2-40B4-BE49-F238E27FC236}">
                <a16:creationId xmlns:a16="http://schemas.microsoft.com/office/drawing/2014/main" id="{ACF89603-0FA5-4F94-BA16-EA40E3267E63}"/>
              </a:ext>
            </a:extLst>
          </p:cNvPr>
          <p:cNvSpPr/>
          <p:nvPr/>
        </p:nvSpPr>
        <p:spPr>
          <a:xfrm>
            <a:off x="5312814" y="4956847"/>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3</a:t>
            </a:r>
          </a:p>
        </p:txBody>
      </p:sp>
    </p:spTree>
    <p:extLst>
      <p:ext uri="{BB962C8B-B14F-4D97-AF65-F5344CB8AC3E}">
        <p14:creationId xmlns:p14="http://schemas.microsoft.com/office/powerpoint/2010/main" val="3552640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926CF4-D79E-4F9E-B0DF-70684672D5A8}"/>
              </a:ext>
            </a:extLst>
          </p:cNvPr>
          <p:cNvPicPr>
            <a:picLocks noChangeAspect="1"/>
          </p:cNvPicPr>
          <p:nvPr/>
        </p:nvPicPr>
        <p:blipFill>
          <a:blip r:embed="rId3"/>
          <a:stretch>
            <a:fillRect/>
          </a:stretch>
        </p:blipFill>
        <p:spPr>
          <a:xfrm>
            <a:off x="3542071" y="831916"/>
            <a:ext cx="5107858" cy="5364078"/>
          </a:xfrm>
          <a:prstGeom prst="rect">
            <a:avLst/>
          </a:prstGeom>
        </p:spPr>
      </p:pic>
      <p:sp>
        <p:nvSpPr>
          <p:cNvPr id="2" name="Title 1">
            <a:extLst>
              <a:ext uri="{FF2B5EF4-FFF2-40B4-BE49-F238E27FC236}">
                <a16:creationId xmlns:a16="http://schemas.microsoft.com/office/drawing/2014/main" id="{67B61E19-DB40-4EF8-A336-F1DB0299B11A}"/>
              </a:ext>
            </a:extLst>
          </p:cNvPr>
          <p:cNvSpPr>
            <a:spLocks noGrp="1"/>
          </p:cNvSpPr>
          <p:nvPr>
            <p:ph type="title"/>
          </p:nvPr>
        </p:nvSpPr>
        <p:spPr>
          <a:xfrm>
            <a:off x="280186" y="-104678"/>
            <a:ext cx="11302213" cy="1324800"/>
          </a:xfrm>
        </p:spPr>
        <p:txBody>
          <a:bodyPr>
            <a:noAutofit/>
          </a:bodyPr>
          <a:lstStyle/>
          <a:p>
            <a:r>
              <a:rPr lang="en-US" dirty="0"/>
              <a:t>Why integrate biodiversity in natural capital assessments?</a:t>
            </a:r>
            <a:endParaRPr lang="en-GB" dirty="0"/>
          </a:p>
        </p:txBody>
      </p:sp>
      <p:sp>
        <p:nvSpPr>
          <p:cNvPr id="5" name="TextBox 4">
            <a:extLst>
              <a:ext uri="{FF2B5EF4-FFF2-40B4-BE49-F238E27FC236}">
                <a16:creationId xmlns:a16="http://schemas.microsoft.com/office/drawing/2014/main" id="{398C031E-3137-4180-AB02-1E8AE411DE66}"/>
              </a:ext>
            </a:extLst>
          </p:cNvPr>
          <p:cNvSpPr txBox="1"/>
          <p:nvPr/>
        </p:nvSpPr>
        <p:spPr>
          <a:xfrm>
            <a:off x="1133061" y="1563301"/>
            <a:ext cx="3114261" cy="710707"/>
          </a:xfrm>
          <a:prstGeom prst="rect">
            <a:avLst/>
          </a:prstGeom>
          <a:noFill/>
        </p:spPr>
        <p:txBody>
          <a:bodyPr wrap="square" rtlCol="0">
            <a:spAutoFit/>
          </a:bodyPr>
          <a:lstStyle/>
          <a:p>
            <a:pPr>
              <a:lnSpc>
                <a:spcPct val="115000"/>
              </a:lnSpc>
              <a:spcBef>
                <a:spcPts val="600"/>
              </a:spcBef>
              <a:spcAft>
                <a:spcPts val="600"/>
              </a:spcAft>
            </a:pPr>
            <a:r>
              <a:rPr lang="en-GB" dirty="0">
                <a:solidFill>
                  <a:srgbClr val="4D4D4F"/>
                </a:solidFill>
                <a:ea typeface="Verdana" panose="020B0604030504040204" pitchFamily="34" charset="0"/>
                <a:cs typeface="+mj-cs"/>
              </a:rPr>
              <a:t>All businesses impact and depend on biodiversity. </a:t>
            </a:r>
          </a:p>
        </p:txBody>
      </p:sp>
      <p:sp>
        <p:nvSpPr>
          <p:cNvPr id="7" name="TextBox 6">
            <a:extLst>
              <a:ext uri="{FF2B5EF4-FFF2-40B4-BE49-F238E27FC236}">
                <a16:creationId xmlns:a16="http://schemas.microsoft.com/office/drawing/2014/main" id="{1D56328B-4FF5-4003-A4E6-ED5D65B3ADEA}"/>
              </a:ext>
            </a:extLst>
          </p:cNvPr>
          <p:cNvSpPr txBox="1"/>
          <p:nvPr/>
        </p:nvSpPr>
        <p:spPr>
          <a:xfrm>
            <a:off x="162647" y="4369574"/>
            <a:ext cx="3114261" cy="1347805"/>
          </a:xfrm>
          <a:prstGeom prst="rect">
            <a:avLst/>
          </a:prstGeom>
          <a:noFill/>
        </p:spPr>
        <p:txBody>
          <a:bodyPr wrap="square" rtlCol="0">
            <a:spAutoFit/>
          </a:bodyPr>
          <a:lstStyle/>
          <a:p>
            <a:pPr>
              <a:lnSpc>
                <a:spcPct val="115000"/>
              </a:lnSpc>
              <a:spcBef>
                <a:spcPts val="600"/>
              </a:spcBef>
              <a:spcAft>
                <a:spcPts val="600"/>
              </a:spcAft>
            </a:pPr>
            <a:r>
              <a:rPr lang="en-GB" b="1" dirty="0">
                <a:solidFill>
                  <a:srgbClr val="4D4D4F"/>
                </a:solidFill>
                <a:ea typeface="Verdana" panose="020B0604030504040204" pitchFamily="34" charset="0"/>
                <a:cs typeface="+mj-cs"/>
              </a:rPr>
              <a:t>Integrating biodiversity </a:t>
            </a:r>
            <a:r>
              <a:rPr lang="en-GB" dirty="0">
                <a:solidFill>
                  <a:srgbClr val="4D4D4F"/>
                </a:solidFill>
                <a:ea typeface="Verdana" panose="020B0604030504040204" pitchFamily="34" charset="0"/>
                <a:cs typeface="+mj-cs"/>
              </a:rPr>
              <a:t>allows you to identify R&amp;Os that might otherwise be hidden or missed. </a:t>
            </a:r>
          </a:p>
        </p:txBody>
      </p:sp>
      <p:sp>
        <p:nvSpPr>
          <p:cNvPr id="8" name="Oval 7">
            <a:extLst>
              <a:ext uri="{FF2B5EF4-FFF2-40B4-BE49-F238E27FC236}">
                <a16:creationId xmlns:a16="http://schemas.microsoft.com/office/drawing/2014/main" id="{7DCB401B-2BD1-465C-8866-A13FF7277E61}"/>
              </a:ext>
            </a:extLst>
          </p:cNvPr>
          <p:cNvSpPr/>
          <p:nvPr/>
        </p:nvSpPr>
        <p:spPr>
          <a:xfrm>
            <a:off x="5274366" y="2644149"/>
            <a:ext cx="1563756" cy="5565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86DD4450-F901-4C96-974F-49430F539CB3}"/>
              </a:ext>
            </a:extLst>
          </p:cNvPr>
          <p:cNvCxnSpPr>
            <a:cxnSpLocks/>
            <a:stCxn id="5" idx="3"/>
            <a:endCxn id="8" idx="1"/>
          </p:cNvCxnSpPr>
          <p:nvPr/>
        </p:nvCxnSpPr>
        <p:spPr>
          <a:xfrm>
            <a:off x="4247322" y="1918655"/>
            <a:ext cx="1256051" cy="8070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07CF785C-9916-4932-8197-85745EBD769B}"/>
              </a:ext>
            </a:extLst>
          </p:cNvPr>
          <p:cNvSpPr/>
          <p:nvPr/>
        </p:nvSpPr>
        <p:spPr>
          <a:xfrm>
            <a:off x="3327151" y="4013293"/>
            <a:ext cx="1563756" cy="5565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8D1B815F-8568-4287-B5C6-8E8B6AAD4A6C}"/>
              </a:ext>
            </a:extLst>
          </p:cNvPr>
          <p:cNvCxnSpPr>
            <a:cxnSpLocks/>
            <a:stCxn id="7" idx="3"/>
            <a:endCxn id="16" idx="3"/>
          </p:cNvCxnSpPr>
          <p:nvPr/>
        </p:nvCxnSpPr>
        <p:spPr>
          <a:xfrm flipV="1">
            <a:off x="3276908" y="4488373"/>
            <a:ext cx="279250" cy="5551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4B1FF980-4FA8-47D8-AE27-B157AE8A41AE}"/>
              </a:ext>
            </a:extLst>
          </p:cNvPr>
          <p:cNvSpPr/>
          <p:nvPr/>
        </p:nvSpPr>
        <p:spPr>
          <a:xfrm>
            <a:off x="5274366" y="5623352"/>
            <a:ext cx="1563756" cy="5565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A6798408-1279-48A5-AD92-E87FB044A922}"/>
              </a:ext>
            </a:extLst>
          </p:cNvPr>
          <p:cNvCxnSpPr>
            <a:cxnSpLocks/>
            <a:stCxn id="7" idx="3"/>
            <a:endCxn id="24" idx="2"/>
          </p:cNvCxnSpPr>
          <p:nvPr/>
        </p:nvCxnSpPr>
        <p:spPr>
          <a:xfrm>
            <a:off x="3276908" y="5043477"/>
            <a:ext cx="1997458" cy="8581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8943D4C-76ED-404D-BCAA-5FA5E6044619}"/>
              </a:ext>
            </a:extLst>
          </p:cNvPr>
          <p:cNvSpPr txBox="1"/>
          <p:nvPr/>
        </p:nvSpPr>
        <p:spPr>
          <a:xfrm>
            <a:off x="8570417" y="2041940"/>
            <a:ext cx="3114261" cy="1133387"/>
          </a:xfrm>
          <a:prstGeom prst="rect">
            <a:avLst/>
          </a:prstGeom>
          <a:noFill/>
        </p:spPr>
        <p:txBody>
          <a:bodyPr wrap="square" rtlCol="0">
            <a:spAutoFit/>
          </a:bodyPr>
          <a:lstStyle/>
          <a:p>
            <a:pPr>
              <a:lnSpc>
                <a:spcPct val="115000"/>
              </a:lnSpc>
              <a:spcBef>
                <a:spcPts val="600"/>
              </a:spcBef>
              <a:spcAft>
                <a:spcPts val="600"/>
              </a:spcAft>
            </a:pPr>
            <a:r>
              <a:rPr lang="en-GB" sz="2000" dirty="0">
                <a:solidFill>
                  <a:srgbClr val="4D4D4F"/>
                </a:solidFill>
                <a:ea typeface="Verdana" panose="020B0604030504040204" pitchFamily="34" charset="0"/>
              </a:rPr>
              <a:t>These result in </a:t>
            </a:r>
            <a:r>
              <a:rPr lang="en-GB" sz="2000" b="1" dirty="0">
                <a:solidFill>
                  <a:srgbClr val="4D4D4F"/>
                </a:solidFill>
                <a:ea typeface="Verdana" panose="020B0604030504040204" pitchFamily="34" charset="0"/>
              </a:rPr>
              <a:t>economic costs and benefits </a:t>
            </a:r>
            <a:r>
              <a:rPr lang="en-GB" sz="2000" dirty="0">
                <a:solidFill>
                  <a:srgbClr val="4D4D4F"/>
                </a:solidFill>
                <a:ea typeface="Verdana" panose="020B0604030504040204" pitchFamily="34" charset="0"/>
              </a:rPr>
              <a:t>for business and society</a:t>
            </a:r>
            <a:endParaRPr lang="en-GB" sz="2000" dirty="0">
              <a:solidFill>
                <a:srgbClr val="4D4D4F"/>
              </a:solidFill>
              <a:ea typeface="Verdana" panose="020B0604030504040204" pitchFamily="34" charset="0"/>
              <a:cs typeface="+mj-cs"/>
            </a:endParaRPr>
          </a:p>
        </p:txBody>
      </p:sp>
      <p:sp>
        <p:nvSpPr>
          <p:cNvPr id="34" name="Oval 33">
            <a:extLst>
              <a:ext uri="{FF2B5EF4-FFF2-40B4-BE49-F238E27FC236}">
                <a16:creationId xmlns:a16="http://schemas.microsoft.com/office/drawing/2014/main" id="{CA4D836C-773B-4CB6-A21C-C069F1243438}"/>
              </a:ext>
            </a:extLst>
          </p:cNvPr>
          <p:cNvSpPr/>
          <p:nvPr/>
        </p:nvSpPr>
        <p:spPr>
          <a:xfrm>
            <a:off x="4704522" y="3273006"/>
            <a:ext cx="2749826" cy="58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Arrow Connector 34">
            <a:extLst>
              <a:ext uri="{FF2B5EF4-FFF2-40B4-BE49-F238E27FC236}">
                <a16:creationId xmlns:a16="http://schemas.microsoft.com/office/drawing/2014/main" id="{C30ED800-A4AB-4477-855F-537A22CD8657}"/>
              </a:ext>
            </a:extLst>
          </p:cNvPr>
          <p:cNvCxnSpPr>
            <a:cxnSpLocks/>
            <a:stCxn id="30" idx="1"/>
            <a:endCxn id="34" idx="7"/>
          </p:cNvCxnSpPr>
          <p:nvPr/>
        </p:nvCxnSpPr>
        <p:spPr>
          <a:xfrm flipH="1">
            <a:off x="7051645" y="2608634"/>
            <a:ext cx="1518772" cy="7507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7B5DC1E-4D37-467E-BA6F-465FC1A32D7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53" y="6162815"/>
            <a:ext cx="1803282" cy="630000"/>
          </a:xfrm>
          <a:prstGeom prst="rect">
            <a:avLst/>
          </a:prstGeom>
          <a:noFill/>
          <a:ln>
            <a:noFill/>
          </a:ln>
        </p:spPr>
      </p:pic>
    </p:spTree>
    <p:extLst>
      <p:ext uri="{BB962C8B-B14F-4D97-AF65-F5344CB8AC3E}">
        <p14:creationId xmlns:p14="http://schemas.microsoft.com/office/powerpoint/2010/main" val="95189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16" grpId="0" animBg="1"/>
      <p:bldP spid="24" grpId="0" animBg="1"/>
      <p:bldP spid="30" grpId="0"/>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t>Natural capital impacts</a:t>
            </a:r>
            <a:endParaRPr lang="en-US"/>
          </a:p>
        </p:txBody>
      </p:sp>
      <p:pic>
        <p:nvPicPr>
          <p:cNvPr id="8" name="Picture 7">
            <a:extLst>
              <a:ext uri="{FF2B5EF4-FFF2-40B4-BE49-F238E27FC236}">
                <a16:creationId xmlns:a16="http://schemas.microsoft.com/office/drawing/2014/main" id="{33CBD42D-5190-47FE-9209-63F72E3A1536}"/>
              </a:ext>
            </a:extLst>
          </p:cNvPr>
          <p:cNvPicPr>
            <a:picLocks noChangeAspect="1"/>
          </p:cNvPicPr>
          <p:nvPr/>
        </p:nvPicPr>
        <p:blipFill rotWithShape="1">
          <a:blip r:embed="rId3"/>
          <a:srcRect l="29712" t="38120" r="30577" b="34359"/>
          <a:stretch/>
        </p:blipFill>
        <p:spPr>
          <a:xfrm>
            <a:off x="1870466" y="2548233"/>
            <a:ext cx="8451063" cy="3294483"/>
          </a:xfrm>
          <a:prstGeom prst="rect">
            <a:avLst/>
          </a:prstGeom>
        </p:spPr>
      </p:pic>
      <p:sp>
        <p:nvSpPr>
          <p:cNvPr id="4" name="TextBox 3">
            <a:extLst>
              <a:ext uri="{FF2B5EF4-FFF2-40B4-BE49-F238E27FC236}">
                <a16:creationId xmlns:a16="http://schemas.microsoft.com/office/drawing/2014/main" id="{0318AA3D-ED90-406B-B50E-C06BAA657E21}"/>
              </a:ext>
            </a:extLst>
          </p:cNvPr>
          <p:cNvSpPr txBox="1"/>
          <p:nvPr/>
        </p:nvSpPr>
        <p:spPr>
          <a:xfrm>
            <a:off x="163892" y="1486042"/>
            <a:ext cx="101576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3BAED"/>
                </a:solidFill>
                <a:effectLst/>
                <a:uLnTx/>
                <a:uFillTx/>
                <a:latin typeface="Arial"/>
                <a:ea typeface="+mn-ea"/>
                <a:cs typeface="+mn-cs"/>
              </a:rPr>
              <a:t>The negative or positive effect of business activity on natural capital</a:t>
            </a:r>
            <a:endParaRPr kumimoji="0" lang="en-CH" sz="2400" b="1" i="0" u="none" strike="noStrike" kern="1200" cap="none" spc="0" normalizeH="0" baseline="0" noProof="0">
              <a:ln>
                <a:noFill/>
              </a:ln>
              <a:solidFill>
                <a:srgbClr val="23BAED"/>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82773A06-3874-4B78-A55C-9897B38C99FB}"/>
              </a:ext>
            </a:extLst>
          </p:cNvPr>
          <p:cNvGrpSpPr/>
          <p:nvPr/>
        </p:nvGrpSpPr>
        <p:grpSpPr>
          <a:xfrm>
            <a:off x="10321526" y="1"/>
            <a:ext cx="1870467" cy="1790699"/>
            <a:chOff x="4328260" y="3621813"/>
            <a:chExt cx="1207335" cy="1079210"/>
          </a:xfrm>
        </p:grpSpPr>
        <p:sp>
          <p:nvSpPr>
            <p:cNvPr id="6" name="Teardrop 5">
              <a:extLst>
                <a:ext uri="{FF2B5EF4-FFF2-40B4-BE49-F238E27FC236}">
                  <a16:creationId xmlns:a16="http://schemas.microsoft.com/office/drawing/2014/main" id="{DA22C8E3-A735-4BD6-9886-386EACF3EEA2}"/>
                </a:ext>
              </a:extLst>
            </p:cNvPr>
            <p:cNvSpPr/>
            <p:nvPr/>
          </p:nvSpPr>
          <p:spPr>
            <a:xfrm>
              <a:off x="4328260" y="3621813"/>
              <a:ext cx="1207335" cy="107921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BDE97FE9-8F30-472F-9139-D521483BCA8F}"/>
                </a:ext>
              </a:extLst>
            </p:cNvPr>
            <p:cNvSpPr txBox="1"/>
            <p:nvPr/>
          </p:nvSpPr>
          <p:spPr>
            <a:xfrm>
              <a:off x="4385007" y="3716243"/>
              <a:ext cx="1093840" cy="890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Refer to </a:t>
              </a:r>
              <a:r>
                <a:rPr kumimoji="0" lang="en-GB" sz="1800" b="1" i="0" u="none" strike="noStrike" kern="1200" cap="none" spc="0" normalizeH="0" baseline="0" noProof="0">
                  <a:ln>
                    <a:noFill/>
                  </a:ln>
                  <a:solidFill>
                    <a:prstClr val="white"/>
                  </a:solidFill>
                  <a:effectLst/>
                  <a:uLnTx/>
                  <a:uFillTx/>
                  <a:latin typeface="Arial"/>
                  <a:ea typeface="+mn-ea"/>
                  <a:cs typeface="+mn-cs"/>
                </a:rPr>
                <a:t>p. 8 </a:t>
              </a:r>
              <a:r>
                <a:rPr kumimoji="0" lang="en-GB" sz="1800" b="0" i="0" u="none" strike="noStrike" kern="1200" cap="none" spc="0" normalizeH="0" baseline="0" noProof="0">
                  <a:ln>
                    <a:noFill/>
                  </a:ln>
                  <a:solidFill>
                    <a:prstClr val="white"/>
                  </a:solidFill>
                  <a:effectLst/>
                  <a:uLnTx/>
                  <a:uFillTx/>
                  <a:latin typeface="Arial"/>
                  <a:ea typeface="+mn-ea"/>
                  <a:cs typeface="+mn-cs"/>
                </a:rPr>
                <a:t>of your workbook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&amp; </a:t>
              </a:r>
              <a:r>
                <a:rPr kumimoji="0" lang="en-GB" sz="1800" b="1" i="0" u="none" strike="noStrike" kern="1200" cap="none" spc="0" normalizeH="0" baseline="0" noProof="0">
                  <a:ln>
                    <a:noFill/>
                  </a:ln>
                  <a:solidFill>
                    <a:prstClr val="white"/>
                  </a:solidFill>
                  <a:effectLst/>
                  <a:uLnTx/>
                  <a:uFillTx/>
                  <a:latin typeface="Arial"/>
                  <a:ea typeface="+mn-ea"/>
                  <a:cs typeface="+mn-cs"/>
                </a:rPr>
                <a:t>p.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of the NCP</a:t>
              </a:r>
            </a:p>
          </p:txBody>
        </p:sp>
      </p:grpSp>
      <p:sp>
        <p:nvSpPr>
          <p:cNvPr id="9" name="Slide Number Placeholder 3">
            <a:extLst>
              <a:ext uri="{FF2B5EF4-FFF2-40B4-BE49-F238E27FC236}">
                <a16:creationId xmlns:a16="http://schemas.microsoft.com/office/drawing/2014/main" id="{E9CEC3F5-D8DE-4F27-8534-89B254434B69}"/>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2194415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3E87-6928-4911-A822-1824601FF78E}"/>
              </a:ext>
            </a:extLst>
          </p:cNvPr>
          <p:cNvSpPr>
            <a:spLocks noGrp="1"/>
          </p:cNvSpPr>
          <p:nvPr>
            <p:ph type="title"/>
          </p:nvPr>
        </p:nvSpPr>
        <p:spPr/>
        <p:txBody>
          <a:bodyPr/>
          <a:lstStyle/>
          <a:p>
            <a:r>
              <a:rPr lang="en-GB"/>
              <a:t>Impact drivers</a:t>
            </a:r>
            <a:endParaRPr lang="en-US"/>
          </a:p>
        </p:txBody>
      </p:sp>
      <p:pic>
        <p:nvPicPr>
          <p:cNvPr id="4" name="Picture 3">
            <a:extLst>
              <a:ext uri="{FF2B5EF4-FFF2-40B4-BE49-F238E27FC236}">
                <a16:creationId xmlns:a16="http://schemas.microsoft.com/office/drawing/2014/main" id="{B14A5BDD-B1AE-4C28-A3AF-F3FE3E7E10FA}"/>
              </a:ext>
            </a:extLst>
          </p:cNvPr>
          <p:cNvPicPr>
            <a:picLocks noChangeAspect="1"/>
          </p:cNvPicPr>
          <p:nvPr/>
        </p:nvPicPr>
        <p:blipFill rotWithShape="1">
          <a:blip r:embed="rId3"/>
          <a:srcRect l="29684" t="39145" r="30288" b="29231"/>
          <a:stretch/>
        </p:blipFill>
        <p:spPr>
          <a:xfrm>
            <a:off x="5717479" y="2198545"/>
            <a:ext cx="6474521" cy="2877295"/>
          </a:xfrm>
          <a:prstGeom prst="rect">
            <a:avLst/>
          </a:prstGeom>
        </p:spPr>
      </p:pic>
      <p:sp>
        <p:nvSpPr>
          <p:cNvPr id="5" name="Content Placeholder 2">
            <a:extLst>
              <a:ext uri="{FF2B5EF4-FFF2-40B4-BE49-F238E27FC236}">
                <a16:creationId xmlns:a16="http://schemas.microsoft.com/office/drawing/2014/main" id="{C29B4453-D808-405D-9D1A-575C4F4B7E8F}"/>
              </a:ext>
            </a:extLst>
          </p:cNvPr>
          <p:cNvSpPr>
            <a:spLocks noGrp="1"/>
          </p:cNvSpPr>
          <p:nvPr>
            <p:ph idx="1"/>
          </p:nvPr>
        </p:nvSpPr>
        <p:spPr>
          <a:xfrm>
            <a:off x="314195" y="1461524"/>
            <a:ext cx="5217925" cy="4351338"/>
          </a:xfrm>
        </p:spPr>
        <p:txBody>
          <a:bodyPr/>
          <a:lstStyle/>
          <a:p>
            <a:pPr marL="0" indent="0">
              <a:buNone/>
            </a:pPr>
            <a:r>
              <a:rPr lang="en-US" b="1">
                <a:solidFill>
                  <a:srgbClr val="23BAED"/>
                </a:solidFill>
              </a:rPr>
              <a:t>Impact drivers </a:t>
            </a:r>
            <a:r>
              <a:rPr lang="en-US">
                <a:solidFill>
                  <a:schemeClr val="tx1"/>
                </a:solidFill>
              </a:rPr>
              <a:t>are:</a:t>
            </a:r>
          </a:p>
          <a:p>
            <a:r>
              <a:rPr lang="en-US" b="1">
                <a:solidFill>
                  <a:srgbClr val="23BAED"/>
                </a:solidFill>
              </a:rPr>
              <a:t>Measurable quantities </a:t>
            </a:r>
            <a:r>
              <a:rPr lang="en-US">
                <a:solidFill>
                  <a:schemeClr val="tx1"/>
                </a:solidFill>
              </a:rPr>
              <a:t>of a natural resource used as an </a:t>
            </a:r>
            <a:r>
              <a:rPr lang="en-US" b="1">
                <a:solidFill>
                  <a:srgbClr val="23BAED"/>
                </a:solidFill>
              </a:rPr>
              <a:t>input</a:t>
            </a:r>
            <a:r>
              <a:rPr lang="en-US">
                <a:solidFill>
                  <a:schemeClr val="tx1"/>
                </a:solidFill>
              </a:rPr>
              <a:t> to production</a:t>
            </a:r>
          </a:p>
          <a:p>
            <a:pPr marL="0" indent="0">
              <a:buNone/>
            </a:pPr>
            <a:r>
              <a:rPr lang="en-US">
                <a:solidFill>
                  <a:schemeClr val="tx1"/>
                </a:solidFill>
              </a:rPr>
              <a:t>  (e.g. fresh water)</a:t>
            </a:r>
          </a:p>
          <a:p>
            <a:pPr marL="0" indent="0">
              <a:buNone/>
            </a:pPr>
            <a:r>
              <a:rPr lang="en-US">
                <a:solidFill>
                  <a:schemeClr val="tx1"/>
                </a:solidFill>
              </a:rPr>
              <a:t>Or:</a:t>
            </a:r>
          </a:p>
          <a:p>
            <a:r>
              <a:rPr lang="en-US" b="1">
                <a:solidFill>
                  <a:srgbClr val="23BAED"/>
                </a:solidFill>
              </a:rPr>
              <a:t>Measurable non-product output</a:t>
            </a:r>
            <a:r>
              <a:rPr lang="en-US">
                <a:solidFill>
                  <a:schemeClr val="tx1"/>
                </a:solidFill>
              </a:rPr>
              <a:t> of a business activity</a:t>
            </a:r>
          </a:p>
          <a:p>
            <a:pPr marL="0" indent="0">
              <a:buNone/>
            </a:pPr>
            <a:r>
              <a:rPr lang="en-US">
                <a:solidFill>
                  <a:schemeClr val="tx1"/>
                </a:solidFill>
              </a:rPr>
              <a:t>  (e.g. water discharges)</a:t>
            </a:r>
          </a:p>
          <a:p>
            <a:endParaRPr lang="en-US"/>
          </a:p>
          <a:p>
            <a:endParaRPr lang="en-US"/>
          </a:p>
        </p:txBody>
      </p:sp>
      <p:sp>
        <p:nvSpPr>
          <p:cNvPr id="6" name="Teardrop 5">
            <a:extLst>
              <a:ext uri="{FF2B5EF4-FFF2-40B4-BE49-F238E27FC236}">
                <a16:creationId xmlns:a16="http://schemas.microsoft.com/office/drawing/2014/main" id="{52785EBB-8637-47F1-B8EC-7D6391BA7F33}"/>
              </a:ext>
            </a:extLst>
          </p:cNvPr>
          <p:cNvSpPr/>
          <p:nvPr/>
        </p:nvSpPr>
        <p:spPr>
          <a:xfrm>
            <a:off x="10163175" y="0"/>
            <a:ext cx="2028826" cy="194310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6E3E3EC4-396A-40BD-BF81-F980A182C043}"/>
              </a:ext>
            </a:extLst>
          </p:cNvPr>
          <p:cNvSpPr txBox="1"/>
          <p:nvPr/>
        </p:nvSpPr>
        <p:spPr>
          <a:xfrm>
            <a:off x="10249191" y="366292"/>
            <a:ext cx="18567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Refer to </a:t>
            </a:r>
            <a:r>
              <a:rPr kumimoji="0" lang="en-GB" sz="1800" b="1" i="0" u="none" strike="noStrike" kern="1200" cap="none" spc="0" normalizeH="0" baseline="0" noProof="0">
                <a:ln>
                  <a:noFill/>
                </a:ln>
                <a:solidFill>
                  <a:prstClr val="white"/>
                </a:solidFill>
                <a:effectLst/>
                <a:uLnTx/>
                <a:uFillTx/>
                <a:latin typeface="Arial"/>
                <a:ea typeface="+mn-ea"/>
                <a:cs typeface="+mn-cs"/>
              </a:rPr>
              <a:t>p. </a:t>
            </a:r>
            <a:r>
              <a:rPr lang="en-GB" b="1">
                <a:solidFill>
                  <a:prstClr val="white"/>
                </a:solidFill>
                <a:latin typeface="Arial"/>
              </a:rPr>
              <a:t>8</a:t>
            </a:r>
            <a:r>
              <a:rPr kumimoji="0" lang="en-GB" sz="1800" b="1" i="0" u="none" strike="noStrike" kern="1200" cap="none" spc="0" normalizeH="0" baseline="0" noProof="0">
                <a:ln>
                  <a:noFill/>
                </a:ln>
                <a:solidFill>
                  <a:prstClr val="white"/>
                </a:solidFill>
                <a:effectLst/>
                <a:uLnTx/>
                <a:uFillTx/>
                <a:latin typeface="Arial"/>
                <a:ea typeface="+mn-ea"/>
                <a:cs typeface="+mn-cs"/>
              </a:rPr>
              <a:t> </a:t>
            </a:r>
            <a:r>
              <a:rPr kumimoji="0" lang="en-GB" sz="1800" b="0" i="0" u="none" strike="noStrike" kern="1200" cap="none" spc="0" normalizeH="0" baseline="0" noProof="0">
                <a:ln>
                  <a:noFill/>
                </a:ln>
                <a:solidFill>
                  <a:prstClr val="white"/>
                </a:solidFill>
                <a:effectLst/>
                <a:uLnTx/>
                <a:uFillTx/>
                <a:latin typeface="Arial"/>
                <a:ea typeface="+mn-ea"/>
                <a:cs typeface="+mn-cs"/>
              </a:rPr>
              <a:t>of your workbook &amp; </a:t>
            </a:r>
            <a:r>
              <a:rPr kumimoji="0" lang="en-GB" sz="1800" b="1" i="0" u="none" strike="noStrike" kern="1200" cap="none" spc="0" normalizeH="0" baseline="0" noProof="0">
                <a:ln>
                  <a:noFill/>
                </a:ln>
                <a:solidFill>
                  <a:prstClr val="white"/>
                </a:solidFill>
                <a:effectLst/>
                <a:uLnTx/>
                <a:uFillTx/>
                <a:latin typeface="Arial"/>
                <a:ea typeface="+mn-ea"/>
                <a:cs typeface="+mn-cs"/>
              </a:rPr>
              <a:t>p. 44-55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of the NCP</a:t>
            </a:r>
          </a:p>
        </p:txBody>
      </p:sp>
      <p:sp>
        <p:nvSpPr>
          <p:cNvPr id="8" name="Slide Number Placeholder 3">
            <a:extLst>
              <a:ext uri="{FF2B5EF4-FFF2-40B4-BE49-F238E27FC236}">
                <a16:creationId xmlns:a16="http://schemas.microsoft.com/office/drawing/2014/main" id="{397AF606-3048-4390-8D02-5C4A5CA16251}"/>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449965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p:nvPr>
        </p:nvSpPr>
        <p:spPr/>
        <p:txBody>
          <a:bodyPr>
            <a:normAutofit/>
          </a:bodyPr>
          <a:lstStyle/>
          <a:p>
            <a:r>
              <a:rPr lang="en-GB">
                <a:solidFill>
                  <a:srgbClr val="595959"/>
                </a:solidFill>
                <a:cs typeface="Arial"/>
              </a:rPr>
              <a:t>Today’s trainer</a:t>
            </a:r>
          </a:p>
        </p:txBody>
      </p:sp>
      <p:sp>
        <p:nvSpPr>
          <p:cNvPr id="10" name="TextBox 9">
            <a:extLst>
              <a:ext uri="{FF2B5EF4-FFF2-40B4-BE49-F238E27FC236}">
                <a16:creationId xmlns:a16="http://schemas.microsoft.com/office/drawing/2014/main" id="{61E416FC-4D74-4ACA-AB39-2728611D0C4E}"/>
              </a:ext>
            </a:extLst>
          </p:cNvPr>
          <p:cNvSpPr txBox="1"/>
          <p:nvPr/>
        </p:nvSpPr>
        <p:spPr>
          <a:xfrm>
            <a:off x="3244905" y="4274971"/>
            <a:ext cx="5702189" cy="40011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Name, Title</a:t>
            </a:r>
            <a:endParaRPr kumimoji="0" lang="en-US" sz="2000" b="0" i="0" u="none" strike="noStrike" kern="1200" cap="none" spc="0" normalizeH="0" baseline="0" noProof="0" dirty="0">
              <a:ln>
                <a:noFill/>
              </a:ln>
              <a:solidFill>
                <a:prstClr val="black">
                  <a:lumMod val="65000"/>
                  <a:lumOff val="35000"/>
                </a:prstClr>
              </a:solidFill>
              <a:effectLst/>
              <a:uLnTx/>
              <a:uFillTx/>
              <a:latin typeface="Arial"/>
              <a:ea typeface="+mn-ea"/>
              <a:cs typeface="Arial"/>
            </a:endParaRPr>
          </a:p>
        </p:txBody>
      </p:sp>
      <p:sp>
        <p:nvSpPr>
          <p:cNvPr id="15" name="Slide Number Placeholder 2">
            <a:extLst>
              <a:ext uri="{FF2B5EF4-FFF2-40B4-BE49-F238E27FC236}">
                <a16:creationId xmlns:a16="http://schemas.microsoft.com/office/drawing/2014/main" id="{F4E11279-1033-4802-81E2-7D154E6AAE3B}"/>
              </a:ext>
            </a:extLst>
          </p:cNvPr>
          <p:cNvSpPr>
            <a:spLocks noGrp="1"/>
          </p:cNvSpPr>
          <p:nvPr>
            <p:ph type="sldNum" sz="quarter" idx="12"/>
          </p:nvPr>
        </p:nvSpPr>
        <p:spPr>
          <a:xfrm>
            <a:off x="314194" y="6233687"/>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7" name="TextBox 6">
            <a:extLst>
              <a:ext uri="{FF2B5EF4-FFF2-40B4-BE49-F238E27FC236}">
                <a16:creationId xmlns:a16="http://schemas.microsoft.com/office/drawing/2014/main" id="{EA20757B-7BCD-4D27-B06C-684FBC64C343}"/>
              </a:ext>
            </a:extLst>
          </p:cNvPr>
          <p:cNvSpPr txBox="1"/>
          <p:nvPr/>
        </p:nvSpPr>
        <p:spPr>
          <a:xfrm>
            <a:off x="3244904" y="5104253"/>
            <a:ext cx="5702189" cy="40011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Company logo</a:t>
            </a:r>
            <a:endParaRPr kumimoji="0" lang="en-US" sz="2000" b="0" i="0" u="none" strike="noStrike" kern="1200" cap="none" spc="0" normalizeH="0" baseline="0" noProof="0" dirty="0">
              <a:ln>
                <a:noFill/>
              </a:ln>
              <a:solidFill>
                <a:prstClr val="black">
                  <a:lumMod val="65000"/>
                  <a:lumOff val="35000"/>
                </a:prstClr>
              </a:solidFill>
              <a:effectLst/>
              <a:uLnTx/>
              <a:uFillTx/>
              <a:latin typeface="Arial"/>
              <a:ea typeface="+mn-ea"/>
              <a:cs typeface="Arial"/>
            </a:endParaRPr>
          </a:p>
        </p:txBody>
      </p:sp>
      <p:sp>
        <p:nvSpPr>
          <p:cNvPr id="3" name="Oval 2">
            <a:extLst>
              <a:ext uri="{FF2B5EF4-FFF2-40B4-BE49-F238E27FC236}">
                <a16:creationId xmlns:a16="http://schemas.microsoft.com/office/drawing/2014/main" id="{3810E37E-AE02-4ED2-A32C-E179DF1DBD9D}"/>
              </a:ext>
            </a:extLst>
          </p:cNvPr>
          <p:cNvSpPr/>
          <p:nvPr/>
        </p:nvSpPr>
        <p:spPr>
          <a:xfrm>
            <a:off x="4590055" y="1353637"/>
            <a:ext cx="2801345" cy="2706748"/>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2443115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4B9E9-47F3-4E23-827B-67ED8B7A7231}"/>
              </a:ext>
            </a:extLst>
          </p:cNvPr>
          <p:cNvSpPr>
            <a:spLocks noGrp="1"/>
          </p:cNvSpPr>
          <p:nvPr>
            <p:ph type="title"/>
          </p:nvPr>
        </p:nvSpPr>
        <p:spPr/>
        <p:txBody>
          <a:bodyPr/>
          <a:lstStyle/>
          <a:p>
            <a:r>
              <a:rPr lang="en-US"/>
              <a:t>Impact pathway</a:t>
            </a:r>
            <a:endParaRPr lang="en-CH"/>
          </a:p>
        </p:txBody>
      </p:sp>
      <p:sp>
        <p:nvSpPr>
          <p:cNvPr id="5" name="Slide Number Placeholder 3">
            <a:extLst>
              <a:ext uri="{FF2B5EF4-FFF2-40B4-BE49-F238E27FC236}">
                <a16:creationId xmlns:a16="http://schemas.microsoft.com/office/drawing/2014/main" id="{35D27230-4237-4974-9413-54CA6CAA526C}"/>
              </a:ext>
            </a:extLst>
          </p:cNvPr>
          <p:cNvSpPr>
            <a:spLocks noGrp="1"/>
          </p:cNvSpPr>
          <p:nvPr>
            <p:ph type="sldNum" sz="quarter" idx="12"/>
          </p:nvPr>
        </p:nvSpPr>
        <p:spPr>
          <a:xfrm>
            <a:off x="314195" y="635569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7" name="Picture 6" descr="A picture containing drawing&#10;&#10;Description generated with very high confidence">
            <a:extLst>
              <a:ext uri="{FF2B5EF4-FFF2-40B4-BE49-F238E27FC236}">
                <a16:creationId xmlns:a16="http://schemas.microsoft.com/office/drawing/2014/main" id="{7B5CD2A9-7136-4A8B-8584-ECBA892186F7}"/>
              </a:ext>
            </a:extLst>
          </p:cNvPr>
          <p:cNvPicPr>
            <a:picLocks noChangeAspect="1"/>
          </p:cNvPicPr>
          <p:nvPr/>
        </p:nvPicPr>
        <p:blipFill>
          <a:blip r:embed="rId2"/>
          <a:stretch>
            <a:fillRect/>
          </a:stretch>
        </p:blipFill>
        <p:spPr>
          <a:xfrm>
            <a:off x="8894279" y="6217515"/>
            <a:ext cx="1478605" cy="515133"/>
          </a:xfrm>
          <a:prstGeom prst="rect">
            <a:avLst/>
          </a:prstGeom>
        </p:spPr>
      </p:pic>
      <p:pic>
        <p:nvPicPr>
          <p:cNvPr id="6" name="Picture Placeholder 5" descr="NCC_Protocol_WEB_2016-07-12-1.pdf">
            <a:extLst>
              <a:ext uri="{FF2B5EF4-FFF2-40B4-BE49-F238E27FC236}">
                <a16:creationId xmlns:a16="http://schemas.microsoft.com/office/drawing/2014/main" id="{FC25F81B-1431-4CAC-ABB3-9B3EB7864F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734050" y="1707815"/>
            <a:ext cx="6457950" cy="4037613"/>
          </a:xfrm>
          <a:prstGeom prst="rect">
            <a:avLst/>
          </a:prstGeom>
        </p:spPr>
      </p:pic>
      <p:sp>
        <p:nvSpPr>
          <p:cNvPr id="8" name="Content Placeholder 2">
            <a:extLst>
              <a:ext uri="{FF2B5EF4-FFF2-40B4-BE49-F238E27FC236}">
                <a16:creationId xmlns:a16="http://schemas.microsoft.com/office/drawing/2014/main" id="{026B3D6B-CDE0-4DA4-A0DC-97BDED023D35}"/>
              </a:ext>
            </a:extLst>
          </p:cNvPr>
          <p:cNvSpPr>
            <a:spLocks noGrp="1"/>
          </p:cNvSpPr>
          <p:nvPr>
            <p:ph idx="1"/>
          </p:nvPr>
        </p:nvSpPr>
        <p:spPr>
          <a:xfrm>
            <a:off x="95122" y="1434838"/>
            <a:ext cx="5991393" cy="4351339"/>
          </a:xfrm>
        </p:spPr>
        <p:txBody>
          <a:bodyPr vert="horz" lIns="91440" tIns="45720" rIns="91440" bIns="45720" rtlCol="0" anchor="t">
            <a:normAutofit/>
          </a:bodyPr>
          <a:lstStyle/>
          <a:p>
            <a:pPr marL="227965" indent="-227965">
              <a:lnSpc>
                <a:spcPct val="100000"/>
              </a:lnSpc>
            </a:pPr>
            <a:r>
              <a:rPr lang="en-US">
                <a:solidFill>
                  <a:srgbClr val="595959"/>
                </a:solidFill>
              </a:rPr>
              <a:t>Business activities can </a:t>
            </a:r>
            <a:r>
              <a:rPr lang="en-US" b="1">
                <a:solidFill>
                  <a:srgbClr val="23BAED"/>
                </a:solidFill>
              </a:rPr>
              <a:t>impact</a:t>
            </a:r>
            <a:r>
              <a:rPr lang="en-US">
                <a:solidFill>
                  <a:srgbClr val="595959"/>
                </a:solidFill>
              </a:rPr>
              <a:t> </a:t>
            </a:r>
            <a:r>
              <a:rPr lang="en-US" b="1">
                <a:solidFill>
                  <a:srgbClr val="23BAED"/>
                </a:solidFill>
              </a:rPr>
              <a:t>on specific features</a:t>
            </a:r>
            <a:r>
              <a:rPr lang="en-US">
                <a:solidFill>
                  <a:schemeClr val="tx1"/>
                </a:solidFill>
              </a:rPr>
              <a:t> </a:t>
            </a:r>
            <a:r>
              <a:rPr lang="en-US">
                <a:solidFill>
                  <a:srgbClr val="595959"/>
                </a:solidFill>
              </a:rPr>
              <a:t>of natural capital</a:t>
            </a:r>
          </a:p>
          <a:p>
            <a:pPr marL="0" indent="0">
              <a:buNone/>
            </a:pPr>
            <a:endParaRPr lang="en-US" sz="1401"/>
          </a:p>
          <a:p>
            <a:pPr marL="227965" indent="-227965">
              <a:lnSpc>
                <a:spcPct val="100000"/>
              </a:lnSpc>
            </a:pPr>
            <a:r>
              <a:rPr lang="en-US">
                <a:solidFill>
                  <a:srgbClr val="595959"/>
                </a:solidFill>
              </a:rPr>
              <a:t>Impact pathways describe how, as a result of specific business activity, a particular impact driver results in </a:t>
            </a:r>
            <a:r>
              <a:rPr lang="en-US" b="1">
                <a:solidFill>
                  <a:srgbClr val="23BAED"/>
                </a:solidFill>
              </a:rPr>
              <a:t>changes in natural capital and how these changes impact different stakeholders</a:t>
            </a:r>
            <a:endParaRPr lang="en-US" sz="1401"/>
          </a:p>
          <a:p>
            <a:pPr marL="0" indent="0">
              <a:buNone/>
            </a:pPr>
            <a:endParaRPr lang="en-US">
              <a:cs typeface="Arial"/>
            </a:endParaRPr>
          </a:p>
          <a:p>
            <a:pPr marL="227965" indent="-227965"/>
            <a:endParaRPr lang="en-US">
              <a:cs typeface="Arial"/>
            </a:endParaRPr>
          </a:p>
        </p:txBody>
      </p:sp>
    </p:spTree>
    <p:extLst>
      <p:ext uri="{BB962C8B-B14F-4D97-AF65-F5344CB8AC3E}">
        <p14:creationId xmlns:p14="http://schemas.microsoft.com/office/powerpoint/2010/main" val="2405985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t>Natural capital dependencies</a:t>
            </a:r>
            <a:endParaRPr lang="en-US"/>
          </a:p>
        </p:txBody>
      </p:sp>
      <p:pic>
        <p:nvPicPr>
          <p:cNvPr id="4" name="Content Placeholder 4">
            <a:extLst>
              <a:ext uri="{FF2B5EF4-FFF2-40B4-BE49-F238E27FC236}">
                <a16:creationId xmlns:a16="http://schemas.microsoft.com/office/drawing/2014/main" id="{466473BA-DACD-4281-ABA0-578AE646C2D1}"/>
              </a:ext>
            </a:extLst>
          </p:cNvPr>
          <p:cNvPicPr>
            <a:picLocks noChangeAspect="1"/>
          </p:cNvPicPr>
          <p:nvPr/>
        </p:nvPicPr>
        <p:blipFill rotWithShape="1">
          <a:blip r:embed="rId3"/>
          <a:srcRect l="30517" t="34003" r="31044" b="32580"/>
          <a:stretch/>
        </p:blipFill>
        <p:spPr>
          <a:xfrm>
            <a:off x="1907425" y="1856414"/>
            <a:ext cx="8311660" cy="4064326"/>
          </a:xfrm>
          <a:prstGeom prst="rect">
            <a:avLst/>
          </a:prstGeom>
        </p:spPr>
      </p:pic>
      <p:sp>
        <p:nvSpPr>
          <p:cNvPr id="5" name="Teardrop 4">
            <a:extLst>
              <a:ext uri="{FF2B5EF4-FFF2-40B4-BE49-F238E27FC236}">
                <a16:creationId xmlns:a16="http://schemas.microsoft.com/office/drawing/2014/main" id="{1096CE95-ECB0-496B-9F24-5CC500888877}"/>
              </a:ext>
            </a:extLst>
          </p:cNvPr>
          <p:cNvSpPr/>
          <p:nvPr/>
        </p:nvSpPr>
        <p:spPr>
          <a:xfrm>
            <a:off x="10273435" y="-1"/>
            <a:ext cx="1918565" cy="175211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7117AD78-40F8-4733-BA93-D496C4FA4E36}"/>
              </a:ext>
            </a:extLst>
          </p:cNvPr>
          <p:cNvSpPr txBox="1"/>
          <p:nvPr/>
        </p:nvSpPr>
        <p:spPr>
          <a:xfrm>
            <a:off x="10393117" y="306667"/>
            <a:ext cx="1679199"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prstClr val="white"/>
                </a:solidFill>
                <a:effectLst/>
                <a:uLnTx/>
                <a:uFillTx/>
                <a:latin typeface="Arial"/>
                <a:ea typeface="+mn-ea"/>
                <a:cs typeface="+mn-cs"/>
              </a:rPr>
              <a:t>Refer to </a:t>
            </a:r>
            <a:r>
              <a:rPr kumimoji="0" lang="en-GB" sz="1700" b="1" i="0" u="none" strike="noStrike" kern="1200" cap="none" spc="0" normalizeH="0" baseline="0" noProof="0">
                <a:ln>
                  <a:noFill/>
                </a:ln>
                <a:solidFill>
                  <a:prstClr val="white"/>
                </a:solidFill>
                <a:effectLst/>
                <a:uLnTx/>
                <a:uFillTx/>
                <a:latin typeface="Arial"/>
                <a:ea typeface="+mn-ea"/>
                <a:cs typeface="+mn-cs"/>
              </a:rPr>
              <a:t>p. 9 </a:t>
            </a:r>
            <a:r>
              <a:rPr kumimoji="0" lang="en-GB" sz="1700" b="0" i="0" u="none" strike="noStrike" kern="1200" cap="none" spc="0" normalizeH="0" baseline="0" noProof="0">
                <a:ln>
                  <a:noFill/>
                </a:ln>
                <a:solidFill>
                  <a:prstClr val="white"/>
                </a:solidFill>
                <a:effectLst/>
                <a:uLnTx/>
                <a:uFillTx/>
                <a:latin typeface="Arial"/>
                <a:ea typeface="+mn-ea"/>
                <a:cs typeface="+mn-cs"/>
              </a:rPr>
              <a:t>of your workbook &amp; </a:t>
            </a:r>
            <a:r>
              <a:rPr kumimoji="0" lang="en-GB" sz="1700" b="1" i="0" u="none" strike="noStrike" kern="1200" cap="none" spc="0" normalizeH="0" baseline="0" noProof="0">
                <a:ln>
                  <a:noFill/>
                </a:ln>
                <a:solidFill>
                  <a:prstClr val="white"/>
                </a:solidFill>
                <a:effectLst/>
                <a:uLnTx/>
                <a:uFillTx/>
                <a:latin typeface="Arial"/>
                <a:ea typeface="+mn-ea"/>
                <a:cs typeface="+mn-cs"/>
              </a:rPr>
              <a:t>p. 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prstClr val="white"/>
                </a:solidFill>
                <a:effectLst/>
                <a:uLnTx/>
                <a:uFillTx/>
                <a:latin typeface="Arial"/>
                <a:ea typeface="+mn-ea"/>
                <a:cs typeface="+mn-cs"/>
              </a:rPr>
              <a:t>of the NCP</a:t>
            </a:r>
          </a:p>
        </p:txBody>
      </p:sp>
      <p:sp>
        <p:nvSpPr>
          <p:cNvPr id="7" name="TextBox 6">
            <a:extLst>
              <a:ext uri="{FF2B5EF4-FFF2-40B4-BE49-F238E27FC236}">
                <a16:creationId xmlns:a16="http://schemas.microsoft.com/office/drawing/2014/main" id="{6F1EA46F-F37A-4988-8481-366B548DE421}"/>
              </a:ext>
            </a:extLst>
          </p:cNvPr>
          <p:cNvSpPr txBox="1"/>
          <p:nvPr/>
        </p:nvSpPr>
        <p:spPr>
          <a:xfrm>
            <a:off x="220499" y="1290445"/>
            <a:ext cx="10157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3BAED"/>
                </a:solidFill>
                <a:effectLst/>
                <a:uLnTx/>
                <a:uFillTx/>
                <a:latin typeface="Arial"/>
                <a:ea typeface="+mn-ea"/>
                <a:cs typeface="+mn-cs"/>
              </a:rPr>
              <a:t>A business reliance on or use of natural capital</a:t>
            </a:r>
            <a:endParaRPr kumimoji="0" lang="en-CH" sz="2400" b="1" i="0" u="none" strike="noStrike" kern="1200" cap="none" spc="0" normalizeH="0" baseline="0" noProof="0">
              <a:ln>
                <a:noFill/>
              </a:ln>
              <a:solidFill>
                <a:srgbClr val="23BAED"/>
              </a:solidFill>
              <a:effectLst/>
              <a:uLnTx/>
              <a:uFillTx/>
              <a:latin typeface="Arial"/>
              <a:ea typeface="+mn-ea"/>
              <a:cs typeface="+mn-cs"/>
            </a:endParaRPr>
          </a:p>
        </p:txBody>
      </p:sp>
      <p:sp>
        <p:nvSpPr>
          <p:cNvPr id="8" name="Slide Number Placeholder 3">
            <a:extLst>
              <a:ext uri="{FF2B5EF4-FFF2-40B4-BE49-F238E27FC236}">
                <a16:creationId xmlns:a16="http://schemas.microsoft.com/office/drawing/2014/main" id="{003ADD81-ACC8-4346-A426-BAB5B286DF99}"/>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4282127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t>Dependency pathways</a:t>
            </a:r>
            <a:endParaRPr lang="en-US"/>
          </a:p>
        </p:txBody>
      </p:sp>
      <p:sp>
        <p:nvSpPr>
          <p:cNvPr id="3" name="Content Placeholder 2">
            <a:extLst>
              <a:ext uri="{FF2B5EF4-FFF2-40B4-BE49-F238E27FC236}">
                <a16:creationId xmlns:a16="http://schemas.microsoft.com/office/drawing/2014/main" id="{008B785F-A7F4-47F8-8B73-E94773F96C59}"/>
              </a:ext>
            </a:extLst>
          </p:cNvPr>
          <p:cNvSpPr>
            <a:spLocks noGrp="1"/>
          </p:cNvSpPr>
          <p:nvPr>
            <p:ph idx="1"/>
          </p:nvPr>
        </p:nvSpPr>
        <p:spPr>
          <a:xfrm>
            <a:off x="314195" y="1461524"/>
            <a:ext cx="6293702" cy="4351338"/>
          </a:xfrm>
        </p:spPr>
        <p:txBody>
          <a:bodyPr/>
          <a:lstStyle/>
          <a:p>
            <a:pPr>
              <a:lnSpc>
                <a:spcPct val="100000"/>
              </a:lnSpc>
            </a:pPr>
            <a:r>
              <a:rPr lang="en-US">
                <a:solidFill>
                  <a:schemeClr val="tx1"/>
                </a:solidFill>
              </a:rPr>
              <a:t>Business activities can be </a:t>
            </a:r>
            <a:r>
              <a:rPr lang="en-US" b="1">
                <a:solidFill>
                  <a:srgbClr val="23BAED"/>
                </a:solidFill>
              </a:rPr>
              <a:t>dependent on specific features</a:t>
            </a:r>
            <a:r>
              <a:rPr lang="en-US">
                <a:solidFill>
                  <a:schemeClr val="tx1"/>
                </a:solidFill>
              </a:rPr>
              <a:t> of natural capital</a:t>
            </a:r>
          </a:p>
          <a:p>
            <a:pPr marL="0" indent="0">
              <a:buNone/>
            </a:pPr>
            <a:endParaRPr lang="en-US" sz="1400">
              <a:solidFill>
                <a:schemeClr val="tx1"/>
              </a:solidFill>
            </a:endParaRPr>
          </a:p>
          <a:p>
            <a:pPr>
              <a:lnSpc>
                <a:spcPct val="100000"/>
              </a:lnSpc>
            </a:pPr>
            <a:r>
              <a:rPr lang="en-US">
                <a:solidFill>
                  <a:schemeClr val="tx1"/>
                </a:solidFill>
              </a:rPr>
              <a:t>A dependency pathway can </a:t>
            </a:r>
            <a:r>
              <a:rPr lang="en-US" b="1">
                <a:solidFill>
                  <a:srgbClr val="23BAED"/>
                </a:solidFill>
              </a:rPr>
              <a:t>identify how changes</a:t>
            </a:r>
            <a:r>
              <a:rPr lang="en-US">
                <a:solidFill>
                  <a:schemeClr val="tx1"/>
                </a:solidFill>
              </a:rPr>
              <a:t> in specific features of natural capital can </a:t>
            </a:r>
            <a:r>
              <a:rPr lang="en-US" b="1">
                <a:solidFill>
                  <a:srgbClr val="23BAED"/>
                </a:solidFill>
              </a:rPr>
              <a:t>affect these activities</a:t>
            </a:r>
          </a:p>
          <a:p>
            <a:pPr marL="0" indent="0">
              <a:buNone/>
            </a:pPr>
            <a:endParaRPr lang="en-US" sz="1400">
              <a:solidFill>
                <a:schemeClr val="tx1"/>
              </a:solidFill>
            </a:endParaRPr>
          </a:p>
          <a:p>
            <a:pPr>
              <a:lnSpc>
                <a:spcPct val="100000"/>
              </a:lnSpc>
            </a:pPr>
            <a:r>
              <a:rPr lang="en-US">
                <a:solidFill>
                  <a:schemeClr val="tx1"/>
                </a:solidFill>
              </a:rPr>
              <a:t>Knowing how changes affect business activities helps you identify the </a:t>
            </a:r>
            <a:r>
              <a:rPr lang="en-US" b="1">
                <a:solidFill>
                  <a:srgbClr val="23BAED"/>
                </a:solidFill>
              </a:rPr>
              <a:t>cost of doing business</a:t>
            </a:r>
          </a:p>
          <a:p>
            <a:endParaRPr lang="en-US"/>
          </a:p>
          <a:p>
            <a:endParaRPr lang="en-US"/>
          </a:p>
        </p:txBody>
      </p:sp>
      <p:grpSp>
        <p:nvGrpSpPr>
          <p:cNvPr id="6" name="Group 5">
            <a:extLst>
              <a:ext uri="{FF2B5EF4-FFF2-40B4-BE49-F238E27FC236}">
                <a16:creationId xmlns:a16="http://schemas.microsoft.com/office/drawing/2014/main" id="{B8EE84E8-441D-47F3-959A-E84D2DA39ADF}"/>
              </a:ext>
            </a:extLst>
          </p:cNvPr>
          <p:cNvGrpSpPr/>
          <p:nvPr/>
        </p:nvGrpSpPr>
        <p:grpSpPr>
          <a:xfrm>
            <a:off x="6607898" y="2008351"/>
            <a:ext cx="5504092" cy="3892857"/>
            <a:chOff x="6432391" y="1710812"/>
            <a:chExt cx="4909119" cy="3213715"/>
          </a:xfrm>
        </p:grpSpPr>
        <p:pic>
          <p:nvPicPr>
            <p:cNvPr id="4" name="Picture 3">
              <a:extLst>
                <a:ext uri="{FF2B5EF4-FFF2-40B4-BE49-F238E27FC236}">
                  <a16:creationId xmlns:a16="http://schemas.microsoft.com/office/drawing/2014/main" id="{6E7D16E3-4C8A-49A1-97D1-8C8A07281806}"/>
                </a:ext>
              </a:extLst>
            </p:cNvPr>
            <p:cNvPicPr>
              <a:picLocks noChangeAspect="1"/>
            </p:cNvPicPr>
            <p:nvPr/>
          </p:nvPicPr>
          <p:blipFill rotWithShape="1">
            <a:blip r:embed="rId3"/>
            <a:srcRect l="36923" t="27672" r="33048" b="37380"/>
            <a:stretch/>
          </p:blipFill>
          <p:spPr>
            <a:xfrm>
              <a:off x="6432391" y="1710812"/>
              <a:ext cx="4909119" cy="3213715"/>
            </a:xfrm>
            <a:prstGeom prst="rect">
              <a:avLst/>
            </a:prstGeom>
          </p:spPr>
        </p:pic>
        <p:sp>
          <p:nvSpPr>
            <p:cNvPr id="5" name="Rectangle 4">
              <a:extLst>
                <a:ext uri="{FF2B5EF4-FFF2-40B4-BE49-F238E27FC236}">
                  <a16:creationId xmlns:a16="http://schemas.microsoft.com/office/drawing/2014/main" id="{3FD8D906-EBB9-455D-AB73-9F994DC681E2}"/>
                </a:ext>
              </a:extLst>
            </p:cNvPr>
            <p:cNvSpPr/>
            <p:nvPr/>
          </p:nvSpPr>
          <p:spPr>
            <a:xfrm>
              <a:off x="6432391" y="2905432"/>
              <a:ext cx="1251519" cy="1858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9" name="Slide Number Placeholder 3">
            <a:extLst>
              <a:ext uri="{FF2B5EF4-FFF2-40B4-BE49-F238E27FC236}">
                <a16:creationId xmlns:a16="http://schemas.microsoft.com/office/drawing/2014/main" id="{68717660-794C-4A4D-896D-4EA2BCD5AD0F}"/>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0" name="Teardrop 9">
            <a:extLst>
              <a:ext uri="{FF2B5EF4-FFF2-40B4-BE49-F238E27FC236}">
                <a16:creationId xmlns:a16="http://schemas.microsoft.com/office/drawing/2014/main" id="{29CFF00B-7BF1-4C6C-B2EB-46695E4E5F8D}"/>
              </a:ext>
            </a:extLst>
          </p:cNvPr>
          <p:cNvSpPr/>
          <p:nvPr/>
        </p:nvSpPr>
        <p:spPr>
          <a:xfrm>
            <a:off x="10353673" y="0"/>
            <a:ext cx="1838327" cy="174307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9A223576-033A-45EC-9142-29FD072B0C45}"/>
              </a:ext>
            </a:extLst>
          </p:cNvPr>
          <p:cNvSpPr txBox="1"/>
          <p:nvPr/>
        </p:nvSpPr>
        <p:spPr>
          <a:xfrm>
            <a:off x="10396535" y="322751"/>
            <a:ext cx="1752601"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prstClr val="white"/>
                </a:solidFill>
                <a:effectLst/>
                <a:uLnTx/>
                <a:uFillTx/>
                <a:latin typeface="Arial"/>
                <a:ea typeface="+mn-ea"/>
                <a:cs typeface="+mn-cs"/>
              </a:rPr>
              <a:t>Refer to </a:t>
            </a:r>
            <a:r>
              <a:rPr kumimoji="0" lang="en-GB" sz="1700" b="1" i="0" u="none" strike="noStrike" kern="1200" cap="none" spc="0" normalizeH="0" baseline="0" noProof="0">
                <a:ln>
                  <a:noFill/>
                </a:ln>
                <a:solidFill>
                  <a:prstClr val="white"/>
                </a:solidFill>
                <a:effectLst/>
                <a:uLnTx/>
                <a:uFillTx/>
                <a:latin typeface="Arial"/>
                <a:ea typeface="+mn-ea"/>
                <a:cs typeface="+mn-cs"/>
              </a:rPr>
              <a:t>p. 9 </a:t>
            </a:r>
            <a:r>
              <a:rPr kumimoji="0" lang="en-GB" sz="1700" b="0" i="0" u="none" strike="noStrike" kern="1200" cap="none" spc="0" normalizeH="0" baseline="0" noProof="0">
                <a:ln>
                  <a:noFill/>
                </a:ln>
                <a:solidFill>
                  <a:prstClr val="white"/>
                </a:solidFill>
                <a:effectLst/>
                <a:uLnTx/>
                <a:uFillTx/>
                <a:latin typeface="Arial"/>
                <a:ea typeface="+mn-ea"/>
                <a:cs typeface="+mn-cs"/>
              </a:rPr>
              <a:t>of your workbook &amp; </a:t>
            </a:r>
            <a:r>
              <a:rPr kumimoji="0" lang="en-GB" sz="1700" b="1" i="0" u="none" strike="noStrike" kern="1200" cap="none" spc="0" normalizeH="0" baseline="0" noProof="0">
                <a:ln>
                  <a:noFill/>
                </a:ln>
                <a:solidFill>
                  <a:prstClr val="white"/>
                </a:solidFill>
                <a:effectLst/>
                <a:uLnTx/>
                <a:uFillTx/>
                <a:latin typeface="Arial"/>
                <a:ea typeface="+mn-ea"/>
                <a:cs typeface="+mn-cs"/>
              </a:rPr>
              <a:t>p. 46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prstClr val="white"/>
                </a:solidFill>
                <a:effectLst/>
                <a:uLnTx/>
                <a:uFillTx/>
                <a:latin typeface="Arial"/>
                <a:ea typeface="+mn-ea"/>
                <a:cs typeface="+mn-cs"/>
              </a:rPr>
              <a:t>of the NCP</a:t>
            </a:r>
          </a:p>
        </p:txBody>
      </p:sp>
    </p:spTree>
    <p:extLst>
      <p:ext uri="{BB962C8B-B14F-4D97-AF65-F5344CB8AC3E}">
        <p14:creationId xmlns:p14="http://schemas.microsoft.com/office/powerpoint/2010/main" val="2212588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a:t>Quiz example</a:t>
            </a:r>
            <a:endParaRPr lang="en-CH"/>
          </a:p>
        </p:txBody>
      </p:sp>
      <p:sp>
        <p:nvSpPr>
          <p:cNvPr id="6" name="Oval 5">
            <a:extLst>
              <a:ext uri="{FF2B5EF4-FFF2-40B4-BE49-F238E27FC236}">
                <a16:creationId xmlns:a16="http://schemas.microsoft.com/office/drawing/2014/main" id="{B2881FDA-1521-421F-96F3-1ADBD06C894B}"/>
              </a:ext>
            </a:extLst>
          </p:cNvPr>
          <p:cNvSpPr/>
          <p:nvPr/>
        </p:nvSpPr>
        <p:spPr>
          <a:xfrm>
            <a:off x="785778" y="1461812"/>
            <a:ext cx="3604436" cy="3518603"/>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1"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17B34F00-F8B1-48EF-B300-A25E17D6F387}"/>
              </a:ext>
            </a:extLst>
          </p:cNvPr>
          <p:cNvSpPr txBox="1"/>
          <p:nvPr/>
        </p:nvSpPr>
        <p:spPr>
          <a:xfrm>
            <a:off x="1092931" y="2378778"/>
            <a:ext cx="3053547" cy="18467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Impacts, dependencies, or both?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1" b="0" i="0" u="none" strike="noStrike" kern="1200" cap="none" spc="0" normalizeH="0" baseline="0" noProof="0">
              <a:ln>
                <a:noFill/>
              </a:ln>
              <a:solidFill>
                <a:prstClr val="black"/>
              </a:solidFill>
              <a:effectLst/>
              <a:uLnTx/>
              <a:uFillTx/>
              <a:latin typeface="Arial"/>
              <a:ea typeface="+mn-ea"/>
              <a:cs typeface="+mn-cs"/>
            </a:endParaRPr>
          </a:p>
        </p:txBody>
      </p:sp>
      <p:pic>
        <p:nvPicPr>
          <p:cNvPr id="9" name="Picture 8">
            <a:extLst>
              <a:ext uri="{FF2B5EF4-FFF2-40B4-BE49-F238E27FC236}">
                <a16:creationId xmlns:a16="http://schemas.microsoft.com/office/drawing/2014/main" id="{7F378FA2-9EA2-42A6-9869-3EB8DB3D608E}"/>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3" name="Rectangle 2">
            <a:extLst>
              <a:ext uri="{FF2B5EF4-FFF2-40B4-BE49-F238E27FC236}">
                <a16:creationId xmlns:a16="http://schemas.microsoft.com/office/drawing/2014/main" id="{A25AD6D1-4CAB-4E8B-852E-507B741DC5F2}"/>
              </a:ext>
            </a:extLst>
          </p:cNvPr>
          <p:cNvSpPr/>
          <p:nvPr/>
        </p:nvSpPr>
        <p:spPr>
          <a:xfrm>
            <a:off x="4958680" y="1708723"/>
            <a:ext cx="6140389" cy="25168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95959"/>
                </a:solidFill>
                <a:effectLst/>
                <a:uLnTx/>
                <a:uFillTx/>
                <a:latin typeface="Arial"/>
                <a:ea typeface="+mn-ea"/>
                <a:cs typeface="+mn-cs"/>
              </a:rPr>
              <a:t>Are the following examples of impacts or dependencies, or both?</a:t>
            </a:r>
          </a:p>
          <a:p>
            <a:pPr marL="0" marR="0" lvl="0" indent="0" algn="l" defTabSz="914400" rtl="0" eaLnBrk="1" fontAlgn="auto" latinLnBrk="0" hangingPunct="1">
              <a:lnSpc>
                <a:spcPct val="150000"/>
              </a:lnSpc>
              <a:spcBef>
                <a:spcPts val="0"/>
              </a:spcBef>
              <a:spcAft>
                <a:spcPts val="0"/>
              </a:spcAft>
              <a:buClr>
                <a:srgbClr val="23BAED"/>
              </a:buClr>
              <a:buSzTx/>
              <a:buFontTx/>
              <a:buNone/>
              <a:tabLst/>
              <a:defRPr/>
            </a:pPr>
            <a:endParaRPr kumimoji="0" lang="en-GB" sz="400" b="0" i="0" u="none" strike="noStrike" kern="1200" cap="none" spc="0" normalizeH="0" baseline="0" noProof="0" dirty="0">
              <a:ln>
                <a:noFill/>
              </a:ln>
              <a:solidFill>
                <a:srgbClr val="595959"/>
              </a:solidFill>
              <a:effectLst/>
              <a:uLnTx/>
              <a:uFillTx/>
              <a:latin typeface="Arial"/>
              <a:ea typeface="+mn-ea"/>
              <a:cs typeface="+mn-cs"/>
            </a:endParaRPr>
          </a:p>
          <a:p>
            <a:pPr marL="285737" marR="0" lvl="0" indent="-285737" algn="l" defTabSz="914400" rtl="0" eaLnBrk="1" fontAlgn="auto" latinLnBrk="0" hangingPunct="1">
              <a:lnSpc>
                <a:spcPct val="150000"/>
              </a:lnSpc>
              <a:spcBef>
                <a:spcPts val="0"/>
              </a:spcBef>
              <a:spcAft>
                <a:spcPts val="0"/>
              </a:spcAft>
              <a:buClr>
                <a:srgbClr val="23BAED"/>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23BAED"/>
                </a:solidFill>
                <a:effectLst/>
                <a:uLnTx/>
                <a:uFillTx/>
                <a:latin typeface="Arial"/>
                <a:ea typeface="+mn-ea"/>
                <a:cs typeface="+mn-cs"/>
              </a:rPr>
              <a:t>Soil regulation </a:t>
            </a:r>
          </a:p>
          <a:p>
            <a:pPr marL="285737" marR="0" lvl="0" indent="-285737" algn="l" defTabSz="914400" rtl="0" eaLnBrk="1" fontAlgn="auto" latinLnBrk="0" hangingPunct="1">
              <a:lnSpc>
                <a:spcPct val="150000"/>
              </a:lnSpc>
              <a:spcBef>
                <a:spcPts val="0"/>
              </a:spcBef>
              <a:spcAft>
                <a:spcPts val="0"/>
              </a:spcAft>
              <a:buClr>
                <a:srgbClr val="23BAED"/>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23BAED"/>
                </a:solidFill>
                <a:effectLst/>
                <a:uLnTx/>
                <a:uFillTx/>
                <a:latin typeface="Arial"/>
                <a:ea typeface="+mn-ea"/>
                <a:cs typeface="+mn-cs"/>
              </a:rPr>
              <a:t>Water extraction</a:t>
            </a:r>
          </a:p>
          <a:p>
            <a:pPr marL="285737" marR="0" lvl="0" indent="-285737" algn="l" defTabSz="914400" rtl="0" eaLnBrk="1" fontAlgn="auto" latinLnBrk="0" hangingPunct="1">
              <a:lnSpc>
                <a:spcPct val="150000"/>
              </a:lnSpc>
              <a:spcBef>
                <a:spcPts val="0"/>
              </a:spcBef>
              <a:spcAft>
                <a:spcPts val="0"/>
              </a:spcAft>
              <a:buClr>
                <a:srgbClr val="23BAED"/>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23BAED"/>
                </a:solidFill>
                <a:effectLst/>
                <a:uLnTx/>
                <a:uFillTx/>
                <a:latin typeface="Arial"/>
                <a:ea typeface="+mn-ea"/>
                <a:cs typeface="+mn-cs"/>
              </a:rPr>
              <a:t>Pollination</a:t>
            </a:r>
          </a:p>
        </p:txBody>
      </p:sp>
      <p:sp>
        <p:nvSpPr>
          <p:cNvPr id="11" name="Rectangle 10">
            <a:extLst>
              <a:ext uri="{FF2B5EF4-FFF2-40B4-BE49-F238E27FC236}">
                <a16:creationId xmlns:a16="http://schemas.microsoft.com/office/drawing/2014/main" id="{A048C6D8-F663-0B4D-A60F-267BA599E79B}"/>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Times" pitchFamily="2" charset="0"/>
                <a:ea typeface="+mn-ea"/>
                <a:cs typeface="+mn-cs"/>
              </a:rPr>
              <a:t> </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42FE4510-072D-604D-A85C-F8E6A12E1E59}"/>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Times" pitchFamily="2" charset="0"/>
                <a:ea typeface="+mn-ea"/>
                <a:cs typeface="+mn-cs"/>
              </a:rPr>
              <a:t> </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18F8686A-5E6A-42DE-8FAD-29AD9FCC1942}"/>
              </a:ext>
            </a:extLst>
          </p:cNvPr>
          <p:cNvGrpSpPr/>
          <p:nvPr/>
        </p:nvGrpSpPr>
        <p:grpSpPr>
          <a:xfrm>
            <a:off x="4958680" y="4607397"/>
            <a:ext cx="4530760" cy="1142044"/>
            <a:chOff x="4774145" y="2559569"/>
            <a:chExt cx="4530760" cy="1142044"/>
          </a:xfrm>
        </p:grpSpPr>
        <p:cxnSp>
          <p:nvCxnSpPr>
            <p:cNvPr id="23" name="Straight Connector 22">
              <a:extLst>
                <a:ext uri="{FF2B5EF4-FFF2-40B4-BE49-F238E27FC236}">
                  <a16:creationId xmlns:a16="http://schemas.microsoft.com/office/drawing/2014/main" id="{38136772-0EE9-4586-9D9F-016945E819FD}"/>
                </a:ext>
              </a:extLst>
            </p:cNvPr>
            <p:cNvCxnSpPr>
              <a:cxnSpLocks/>
            </p:cNvCxnSpPr>
            <p:nvPr/>
          </p:nvCxnSpPr>
          <p:spPr>
            <a:xfrm>
              <a:off x="5424406" y="3403065"/>
              <a:ext cx="2970029" cy="0"/>
            </a:xfrm>
            <a:prstGeom prst="line">
              <a:avLst/>
            </a:prstGeom>
            <a:ln w="38100"/>
          </p:spPr>
          <p:style>
            <a:lnRef idx="2">
              <a:schemeClr val="accent4"/>
            </a:lnRef>
            <a:fillRef idx="0">
              <a:schemeClr val="accent4"/>
            </a:fillRef>
            <a:effectRef idx="1">
              <a:schemeClr val="accent4"/>
            </a:effectRef>
            <a:fontRef idx="minor">
              <a:schemeClr val="tx1"/>
            </a:fontRef>
          </p:style>
        </p:cxnSp>
        <p:sp>
          <p:nvSpPr>
            <p:cNvPr id="24" name="Oval 23">
              <a:extLst>
                <a:ext uri="{FF2B5EF4-FFF2-40B4-BE49-F238E27FC236}">
                  <a16:creationId xmlns:a16="http://schemas.microsoft.com/office/drawing/2014/main" id="{5F81A269-62BE-435C-A7F1-A8C74B491C7F}"/>
                </a:ext>
              </a:extLst>
            </p:cNvPr>
            <p:cNvSpPr/>
            <p:nvPr/>
          </p:nvSpPr>
          <p:spPr>
            <a:xfrm>
              <a:off x="5254592" y="3239948"/>
              <a:ext cx="339628" cy="32623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TextBox 24">
              <a:extLst>
                <a:ext uri="{FF2B5EF4-FFF2-40B4-BE49-F238E27FC236}">
                  <a16:creationId xmlns:a16="http://schemas.microsoft.com/office/drawing/2014/main" id="{6BDDE8FB-8C1B-41C8-83D7-7FA08C778518}"/>
                </a:ext>
              </a:extLst>
            </p:cNvPr>
            <p:cNvSpPr txBox="1"/>
            <p:nvPr/>
          </p:nvSpPr>
          <p:spPr>
            <a:xfrm>
              <a:off x="4774145" y="3239948"/>
              <a:ext cx="480447" cy="369332"/>
            </a:xfrm>
            <a:prstGeom prst="rect">
              <a:avLst/>
            </a:prstGeom>
            <a:noFill/>
          </p:spPr>
          <p:txBody>
            <a:bodyPr wrap="square" rtlCol="0">
              <a:spAutoFit/>
            </a:bodyPr>
            <a:lstStyle>
              <a:defPPr>
                <a:defRPr lang="en-US"/>
              </a:defPPr>
              <a:lvl1pPr>
                <a:defRPr sz="2400" b="1">
                  <a:solidFill>
                    <a:srgbClr val="595959"/>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95959"/>
                  </a:solidFill>
                  <a:effectLst/>
                  <a:uLnTx/>
                  <a:uFillTx/>
                  <a:latin typeface="Arial"/>
                  <a:ea typeface="+mn-ea"/>
                  <a:cs typeface="+mn-cs"/>
                </a:rPr>
                <a:t>0</a:t>
              </a:r>
              <a:endParaRPr kumimoji="0" lang="en-CH" sz="2400" b="1" i="0" u="none" strike="noStrike" kern="1200" cap="none" spc="0" normalizeH="0" baseline="0" noProof="0">
                <a:ln>
                  <a:noFill/>
                </a:ln>
                <a:solidFill>
                  <a:srgbClr val="595959"/>
                </a:solidFill>
                <a:effectLst/>
                <a:uLnTx/>
                <a:uFillTx/>
                <a:latin typeface="Arial"/>
                <a:ea typeface="+mn-ea"/>
                <a:cs typeface="+mn-cs"/>
              </a:endParaRPr>
            </a:p>
          </p:txBody>
        </p:sp>
        <p:sp>
          <p:nvSpPr>
            <p:cNvPr id="26" name="TextBox 25">
              <a:extLst>
                <a:ext uri="{FF2B5EF4-FFF2-40B4-BE49-F238E27FC236}">
                  <a16:creationId xmlns:a16="http://schemas.microsoft.com/office/drawing/2014/main" id="{05919845-6851-4A5E-ADFE-8F5B7CF3727E}"/>
                </a:ext>
              </a:extLst>
            </p:cNvPr>
            <p:cNvSpPr txBox="1"/>
            <p:nvPr/>
          </p:nvSpPr>
          <p:spPr>
            <a:xfrm>
              <a:off x="8394435" y="3218398"/>
              <a:ext cx="9104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95959"/>
                  </a:solidFill>
                  <a:effectLst/>
                  <a:uLnTx/>
                  <a:uFillTx/>
                  <a:latin typeface="Arial"/>
                  <a:ea typeface="+mn-ea"/>
                  <a:cs typeface="+mn-cs"/>
                </a:rPr>
                <a:t>10</a:t>
              </a:r>
              <a:endParaRPr kumimoji="0" lang="en-CH" sz="2400" b="1" i="0" u="none" strike="noStrike" kern="1200" cap="none" spc="0" normalizeH="0" baseline="0" noProof="0">
                <a:ln>
                  <a:noFill/>
                </a:ln>
                <a:solidFill>
                  <a:srgbClr val="595959"/>
                </a:solidFill>
                <a:effectLst/>
                <a:uLnTx/>
                <a:uFillTx/>
                <a:latin typeface="Arial"/>
                <a:ea typeface="+mn-ea"/>
                <a:cs typeface="+mn-cs"/>
              </a:endParaRPr>
            </a:p>
          </p:txBody>
        </p:sp>
        <p:sp>
          <p:nvSpPr>
            <p:cNvPr id="27" name="TextBox 26">
              <a:extLst>
                <a:ext uri="{FF2B5EF4-FFF2-40B4-BE49-F238E27FC236}">
                  <a16:creationId xmlns:a16="http://schemas.microsoft.com/office/drawing/2014/main" id="{4AA48DC6-FFD0-4582-A276-916B0F0B4C9E}"/>
                </a:ext>
              </a:extLst>
            </p:cNvPr>
            <p:cNvSpPr txBox="1"/>
            <p:nvPr/>
          </p:nvSpPr>
          <p:spPr>
            <a:xfrm>
              <a:off x="5014368" y="2559569"/>
              <a:ext cx="34770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95959"/>
                  </a:solidFill>
                  <a:effectLst/>
                  <a:uLnTx/>
                  <a:uFillTx/>
                  <a:latin typeface="Arial"/>
                  <a:ea typeface="+mn-ea"/>
                  <a:cs typeface="+mn-cs"/>
                </a:rPr>
                <a:t>Dependency / Impact</a:t>
              </a:r>
              <a:endParaRPr kumimoji="0" lang="en-CH" sz="2400" b="1" i="0" u="none" strike="noStrike" kern="1200" cap="none" spc="0" normalizeH="0" baseline="0" noProof="0">
                <a:ln>
                  <a:noFill/>
                </a:ln>
                <a:solidFill>
                  <a:srgbClr val="595959"/>
                </a:solidFill>
                <a:effectLst/>
                <a:uLnTx/>
                <a:uFillTx/>
                <a:latin typeface="Arial"/>
                <a:ea typeface="+mn-ea"/>
                <a:cs typeface="+mn-cs"/>
              </a:endParaRPr>
            </a:p>
          </p:txBody>
        </p:sp>
      </p:grpSp>
      <p:sp>
        <p:nvSpPr>
          <p:cNvPr id="4" name="Slide Number Placeholder 3">
            <a:extLst>
              <a:ext uri="{FF2B5EF4-FFF2-40B4-BE49-F238E27FC236}">
                <a16:creationId xmlns:a16="http://schemas.microsoft.com/office/drawing/2014/main" id="{56D57CE1-F025-7A48-AF00-43003C8FFFD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1068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C09E9-8697-4DA9-B1A9-A6B8D5494936}"/>
              </a:ext>
            </a:extLst>
          </p:cNvPr>
          <p:cNvSpPr>
            <a:spLocks noGrp="1"/>
          </p:cNvSpPr>
          <p:nvPr>
            <p:ph type="title"/>
          </p:nvPr>
        </p:nvSpPr>
        <p:spPr/>
        <p:txBody>
          <a:bodyPr/>
          <a:lstStyle/>
          <a:p>
            <a:r>
              <a:rPr lang="en-US" err="1"/>
              <a:t>Mentimeter</a:t>
            </a:r>
            <a:r>
              <a:rPr lang="en-US"/>
              <a:t> example</a:t>
            </a:r>
            <a:endParaRPr lang="en-CH"/>
          </a:p>
        </p:txBody>
      </p:sp>
      <p:sp>
        <p:nvSpPr>
          <p:cNvPr id="4" name="Slide Number Placeholder 3">
            <a:extLst>
              <a:ext uri="{FF2B5EF4-FFF2-40B4-BE49-F238E27FC236}">
                <a16:creationId xmlns:a16="http://schemas.microsoft.com/office/drawing/2014/main" id="{6685D928-D274-4BB0-BE53-6DFB9977A47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5" name="Picture Placeholder 5" descr="WVN TEST TRIAL SESSION 28.5.20 - Mentimeter">
            <a:extLst>
              <a:ext uri="{FF2B5EF4-FFF2-40B4-BE49-F238E27FC236}">
                <a16:creationId xmlns:a16="http://schemas.microsoft.com/office/drawing/2014/main" id="{C2AD94A7-7A50-497C-80DB-2B8F63B343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44737" y="1377117"/>
            <a:ext cx="7902526" cy="4399179"/>
          </a:xfrm>
          <a:prstGeom prst="rect">
            <a:avLst/>
          </a:prstGeom>
        </p:spPr>
      </p:pic>
    </p:spTree>
    <p:extLst>
      <p:ext uri="{BB962C8B-B14F-4D97-AF65-F5344CB8AC3E}">
        <p14:creationId xmlns:p14="http://schemas.microsoft.com/office/powerpoint/2010/main" val="208175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a:xfrm>
            <a:off x="314194" y="141022"/>
            <a:ext cx="11498123" cy="878150"/>
          </a:xfrm>
          <a:noFill/>
        </p:spPr>
        <p:txBody>
          <a:bodyPr>
            <a:normAutofit/>
          </a:bodyPr>
          <a:lstStyle/>
          <a:p>
            <a:r>
              <a:rPr lang="en-GB">
                <a:solidFill>
                  <a:srgbClr val="595959"/>
                </a:solidFill>
              </a:rPr>
              <a:t>Group exercise – Impacts &amp; Dependencies</a:t>
            </a:r>
            <a:endParaRPr lang="en-US">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1123121" y="1367302"/>
            <a:ext cx="10883348" cy="3871837"/>
          </a:xfrm>
        </p:spPr>
        <p:txBody>
          <a:bodyPr>
            <a:noAutofit/>
          </a:bodyPr>
          <a:lstStyle/>
          <a:p>
            <a:pPr marL="0" indent="0">
              <a:lnSpc>
                <a:spcPct val="100000"/>
              </a:lnSpc>
              <a:buNone/>
            </a:pPr>
            <a:r>
              <a:rPr lang="en-GB" sz="2300" dirty="0">
                <a:solidFill>
                  <a:srgbClr val="595959"/>
                </a:solidFill>
              </a:rPr>
              <a:t>Imagine you are having to assess the impacts and dependencies of a company that </a:t>
            </a:r>
            <a:r>
              <a:rPr lang="en-GB" sz="2300" b="1" dirty="0">
                <a:solidFill>
                  <a:srgbClr val="23BAED"/>
                </a:solidFill>
              </a:rPr>
              <a:t>produces rice in Indonesia</a:t>
            </a:r>
          </a:p>
          <a:p>
            <a:pPr marL="0" indent="0">
              <a:lnSpc>
                <a:spcPct val="100000"/>
              </a:lnSpc>
              <a:buNone/>
            </a:pPr>
            <a:r>
              <a:rPr lang="en-GB" sz="2300" dirty="0">
                <a:solidFill>
                  <a:srgbClr val="595959"/>
                </a:solidFill>
              </a:rPr>
              <a:t>The company </a:t>
            </a:r>
            <a:r>
              <a:rPr lang="en-GB" sz="2300" b="1" dirty="0">
                <a:solidFill>
                  <a:srgbClr val="23BAED"/>
                </a:solidFill>
              </a:rPr>
              <a:t>exports its rice production across the world</a:t>
            </a:r>
          </a:p>
          <a:p>
            <a:pPr marL="0" indent="0">
              <a:lnSpc>
                <a:spcPct val="100000"/>
              </a:lnSpc>
              <a:buNone/>
            </a:pPr>
            <a:endParaRPr lang="en-GB" sz="800" b="1" dirty="0">
              <a:solidFill>
                <a:srgbClr val="23BAED"/>
              </a:solidFill>
            </a:endParaRPr>
          </a:p>
          <a:p>
            <a:pPr marL="0" indent="0">
              <a:lnSpc>
                <a:spcPct val="100000"/>
              </a:lnSpc>
              <a:buNone/>
            </a:pPr>
            <a:endParaRPr lang="en-GB" sz="800" b="1" dirty="0">
              <a:solidFill>
                <a:srgbClr val="23BAED"/>
              </a:solidFill>
            </a:endParaRPr>
          </a:p>
          <a:p>
            <a:pPr marL="0" indent="0">
              <a:lnSpc>
                <a:spcPct val="100000"/>
              </a:lnSpc>
              <a:buNone/>
            </a:pPr>
            <a:endParaRPr lang="en-GB" sz="800" b="1" dirty="0">
              <a:solidFill>
                <a:srgbClr val="23BAED"/>
              </a:solidFill>
            </a:endParaRPr>
          </a:p>
          <a:p>
            <a:pPr marL="0" indent="0">
              <a:lnSpc>
                <a:spcPct val="100000"/>
              </a:lnSpc>
              <a:buNone/>
            </a:pPr>
            <a:endParaRPr lang="en-GB" sz="800" b="1" dirty="0">
              <a:solidFill>
                <a:srgbClr val="23BAED"/>
              </a:solidFill>
            </a:endParaRPr>
          </a:p>
          <a:p>
            <a:pPr marL="0" indent="0">
              <a:lnSpc>
                <a:spcPct val="100000"/>
              </a:lnSpc>
              <a:buNone/>
            </a:pPr>
            <a:endParaRPr lang="en-GB" sz="800" b="1" dirty="0">
              <a:solidFill>
                <a:srgbClr val="23BAED"/>
              </a:solidFill>
            </a:endParaRPr>
          </a:p>
          <a:p>
            <a:pPr marL="0" indent="0">
              <a:lnSpc>
                <a:spcPct val="100000"/>
              </a:lnSpc>
              <a:buNone/>
            </a:pPr>
            <a:endParaRPr lang="en-GB" sz="800" b="1" dirty="0">
              <a:solidFill>
                <a:srgbClr val="23BAED"/>
              </a:solidFill>
            </a:endParaRPr>
          </a:p>
          <a:p>
            <a:pPr marL="0" indent="0">
              <a:lnSpc>
                <a:spcPct val="100000"/>
              </a:lnSpc>
              <a:buNone/>
            </a:pPr>
            <a:endParaRPr lang="en-GB" sz="800" b="1" dirty="0">
              <a:solidFill>
                <a:srgbClr val="23BAED"/>
              </a:solidFill>
            </a:endParaRPr>
          </a:p>
          <a:p>
            <a:pPr marL="0" indent="0">
              <a:lnSpc>
                <a:spcPct val="100000"/>
              </a:lnSpc>
              <a:buNone/>
            </a:pPr>
            <a:endParaRPr lang="en-GB" sz="1100" dirty="0">
              <a:solidFill>
                <a:srgbClr val="595959"/>
              </a:solidFill>
            </a:endParaRPr>
          </a:p>
          <a:p>
            <a:pPr marL="0" indent="0">
              <a:lnSpc>
                <a:spcPct val="100000"/>
              </a:lnSpc>
              <a:buNone/>
            </a:pPr>
            <a:r>
              <a:rPr lang="en-GB" sz="2300" dirty="0">
                <a:solidFill>
                  <a:srgbClr val="595959"/>
                </a:solidFill>
              </a:rPr>
              <a:t>As a group, determine the </a:t>
            </a:r>
            <a:r>
              <a:rPr lang="en-GB" sz="2300" b="1" dirty="0">
                <a:solidFill>
                  <a:srgbClr val="23BAED"/>
                </a:solidFill>
              </a:rPr>
              <a:t>level of impact and dependency of each given issue</a:t>
            </a:r>
            <a:endParaRPr lang="en-US" sz="2300" dirty="0">
              <a:solidFill>
                <a:srgbClr val="595959"/>
              </a:solidFill>
              <a:cs typeface="Arial"/>
            </a:endParaRPr>
          </a:p>
        </p:txBody>
      </p:sp>
      <p:sp>
        <p:nvSpPr>
          <p:cNvPr id="6" name="Slide Number Placeholder 3">
            <a:extLst>
              <a:ext uri="{FF2B5EF4-FFF2-40B4-BE49-F238E27FC236}">
                <a16:creationId xmlns:a16="http://schemas.microsoft.com/office/drawing/2014/main" id="{6FEC0F7A-B9AA-4269-B88B-4E847AF39E9B}"/>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4" name="Arrow: Right 3">
            <a:extLst>
              <a:ext uri="{FF2B5EF4-FFF2-40B4-BE49-F238E27FC236}">
                <a16:creationId xmlns:a16="http://schemas.microsoft.com/office/drawing/2014/main" id="{A059C650-94DE-478C-B775-F3504D95C722}"/>
              </a:ext>
            </a:extLst>
          </p:cNvPr>
          <p:cNvSpPr/>
          <p:nvPr/>
        </p:nvSpPr>
        <p:spPr>
          <a:xfrm>
            <a:off x="482048" y="1397119"/>
            <a:ext cx="457200"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Arrow: Right 6">
            <a:extLst>
              <a:ext uri="{FF2B5EF4-FFF2-40B4-BE49-F238E27FC236}">
                <a16:creationId xmlns:a16="http://schemas.microsoft.com/office/drawing/2014/main" id="{7336B834-A822-44AF-B7DE-764BEA864C92}"/>
              </a:ext>
            </a:extLst>
          </p:cNvPr>
          <p:cNvSpPr/>
          <p:nvPr/>
        </p:nvSpPr>
        <p:spPr>
          <a:xfrm>
            <a:off x="482048" y="4750186"/>
            <a:ext cx="457200"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TextBox 4">
            <a:extLst>
              <a:ext uri="{FF2B5EF4-FFF2-40B4-BE49-F238E27FC236}">
                <a16:creationId xmlns:a16="http://schemas.microsoft.com/office/drawing/2014/main" id="{AC977547-CEDB-4BB2-A541-ECB289E0FCD7}"/>
              </a:ext>
            </a:extLst>
          </p:cNvPr>
          <p:cNvSpPr txBox="1"/>
          <p:nvPr/>
        </p:nvSpPr>
        <p:spPr>
          <a:xfrm>
            <a:off x="4338815" y="5381954"/>
            <a:ext cx="3448879" cy="446276"/>
          </a:xfrm>
          <a:prstGeom prst="rect">
            <a:avLst/>
          </a:prstGeom>
          <a:noFill/>
        </p:spPr>
        <p:txBody>
          <a:bodyPr wrap="square" rtlCol="0">
            <a:spAutoFit/>
          </a:bodyPr>
          <a:lstStyle/>
          <a:p>
            <a:r>
              <a:rPr lang="en-US" sz="2300">
                <a:solidFill>
                  <a:srgbClr val="595959"/>
                </a:solidFill>
              </a:rPr>
              <a:t>HIGH / MEDIUM / LOW</a:t>
            </a:r>
            <a:endParaRPr lang="en-CH" sz="2300">
              <a:solidFill>
                <a:srgbClr val="595959"/>
              </a:solidFill>
            </a:endParaRPr>
          </a:p>
        </p:txBody>
      </p:sp>
      <p:pic>
        <p:nvPicPr>
          <p:cNvPr id="9" name="Picture 8">
            <a:extLst>
              <a:ext uri="{FF2B5EF4-FFF2-40B4-BE49-F238E27FC236}">
                <a16:creationId xmlns:a16="http://schemas.microsoft.com/office/drawing/2014/main" id="{7B3B3E97-7411-4E1A-AE6A-F9DEFE07264A}"/>
              </a:ext>
            </a:extLst>
          </p:cNvPr>
          <p:cNvPicPr>
            <a:picLocks noChangeAspect="1"/>
          </p:cNvPicPr>
          <p:nvPr/>
        </p:nvPicPr>
        <p:blipFill>
          <a:blip r:embed="rId3"/>
          <a:stretch>
            <a:fillRect/>
          </a:stretch>
        </p:blipFill>
        <p:spPr>
          <a:xfrm>
            <a:off x="2285220" y="2931463"/>
            <a:ext cx="2111651" cy="1407767"/>
          </a:xfrm>
          <a:prstGeom prst="rect">
            <a:avLst/>
          </a:prstGeom>
        </p:spPr>
      </p:pic>
      <p:pic>
        <p:nvPicPr>
          <p:cNvPr id="10" name="Picture 9">
            <a:extLst>
              <a:ext uri="{FF2B5EF4-FFF2-40B4-BE49-F238E27FC236}">
                <a16:creationId xmlns:a16="http://schemas.microsoft.com/office/drawing/2014/main" id="{24A89283-DAED-4AEF-BD2A-06369368BD5E}"/>
              </a:ext>
            </a:extLst>
          </p:cNvPr>
          <p:cNvPicPr>
            <a:picLocks noChangeAspect="1"/>
          </p:cNvPicPr>
          <p:nvPr/>
        </p:nvPicPr>
        <p:blipFill>
          <a:blip r:embed="rId4"/>
          <a:stretch>
            <a:fillRect/>
          </a:stretch>
        </p:blipFill>
        <p:spPr>
          <a:xfrm>
            <a:off x="5036457" y="2931463"/>
            <a:ext cx="2111651" cy="1407767"/>
          </a:xfrm>
          <a:prstGeom prst="rect">
            <a:avLst/>
          </a:prstGeom>
        </p:spPr>
      </p:pic>
      <p:pic>
        <p:nvPicPr>
          <p:cNvPr id="11" name="Picture 10">
            <a:extLst>
              <a:ext uri="{FF2B5EF4-FFF2-40B4-BE49-F238E27FC236}">
                <a16:creationId xmlns:a16="http://schemas.microsoft.com/office/drawing/2014/main" id="{F2153523-65C2-4FC2-816D-04F8E599A4A2}"/>
              </a:ext>
            </a:extLst>
          </p:cNvPr>
          <p:cNvPicPr>
            <a:picLocks noChangeAspect="1"/>
          </p:cNvPicPr>
          <p:nvPr/>
        </p:nvPicPr>
        <p:blipFill>
          <a:blip r:embed="rId5"/>
          <a:stretch>
            <a:fillRect/>
          </a:stretch>
        </p:blipFill>
        <p:spPr>
          <a:xfrm>
            <a:off x="7787694" y="2966185"/>
            <a:ext cx="2111652" cy="1407768"/>
          </a:xfrm>
          <a:prstGeom prst="rect">
            <a:avLst/>
          </a:prstGeom>
        </p:spPr>
      </p:pic>
      <p:sp>
        <p:nvSpPr>
          <p:cNvPr id="14" name="Arrow: Right 13">
            <a:extLst>
              <a:ext uri="{FF2B5EF4-FFF2-40B4-BE49-F238E27FC236}">
                <a16:creationId xmlns:a16="http://schemas.microsoft.com/office/drawing/2014/main" id="{1E66A381-A021-42B3-B9DB-3DAB908969CC}"/>
              </a:ext>
            </a:extLst>
          </p:cNvPr>
          <p:cNvSpPr/>
          <p:nvPr/>
        </p:nvSpPr>
        <p:spPr>
          <a:xfrm>
            <a:off x="482048" y="2259550"/>
            <a:ext cx="457200"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704469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9B8B-3392-4A3F-B759-BCF0B73A209C}"/>
              </a:ext>
            </a:extLst>
          </p:cNvPr>
          <p:cNvSpPr>
            <a:spLocks noGrp="1"/>
          </p:cNvSpPr>
          <p:nvPr>
            <p:ph type="title"/>
          </p:nvPr>
        </p:nvSpPr>
        <p:spPr/>
        <p:txBody>
          <a:bodyPr/>
          <a:lstStyle/>
          <a:p>
            <a:r>
              <a:rPr lang="en-GB">
                <a:solidFill>
                  <a:srgbClr val="595959"/>
                </a:solidFill>
              </a:rPr>
              <a:t>Group exercise – Impacts &amp; Dependencies</a:t>
            </a:r>
            <a:endParaRPr lang="en-CH"/>
          </a:p>
        </p:txBody>
      </p:sp>
      <p:graphicFrame>
        <p:nvGraphicFramePr>
          <p:cNvPr id="4" name="Table 5">
            <a:extLst>
              <a:ext uri="{FF2B5EF4-FFF2-40B4-BE49-F238E27FC236}">
                <a16:creationId xmlns:a16="http://schemas.microsoft.com/office/drawing/2014/main" id="{215AD254-6182-4067-9354-D11C0E6AA298}"/>
              </a:ext>
            </a:extLst>
          </p:cNvPr>
          <p:cNvGraphicFramePr>
            <a:graphicFrameLocks noGrp="1"/>
          </p:cNvGraphicFramePr>
          <p:nvPr>
            <p:extLst>
              <p:ext uri="{D42A27DB-BD31-4B8C-83A1-F6EECF244321}">
                <p14:modId xmlns:p14="http://schemas.microsoft.com/office/powerpoint/2010/main" val="4264463397"/>
              </p:ext>
            </p:extLst>
          </p:nvPr>
        </p:nvGraphicFramePr>
        <p:xfrm>
          <a:off x="811343" y="1379556"/>
          <a:ext cx="8774416" cy="3876040"/>
        </p:xfrm>
        <a:graphic>
          <a:graphicData uri="http://schemas.openxmlformats.org/drawingml/2006/table">
            <a:tbl>
              <a:tblPr firstRow="1" bandRow="1">
                <a:tableStyleId>{5C22544A-7EE6-4342-B048-85BDC9FD1C3A}</a:tableStyleId>
              </a:tblPr>
              <a:tblGrid>
                <a:gridCol w="2193604">
                  <a:extLst>
                    <a:ext uri="{9D8B030D-6E8A-4147-A177-3AD203B41FA5}">
                      <a16:colId xmlns:a16="http://schemas.microsoft.com/office/drawing/2014/main" val="2039228777"/>
                    </a:ext>
                  </a:extLst>
                </a:gridCol>
                <a:gridCol w="2193604">
                  <a:extLst>
                    <a:ext uri="{9D8B030D-6E8A-4147-A177-3AD203B41FA5}">
                      <a16:colId xmlns:a16="http://schemas.microsoft.com/office/drawing/2014/main" val="533943823"/>
                    </a:ext>
                  </a:extLst>
                </a:gridCol>
                <a:gridCol w="2193604">
                  <a:extLst>
                    <a:ext uri="{9D8B030D-6E8A-4147-A177-3AD203B41FA5}">
                      <a16:colId xmlns:a16="http://schemas.microsoft.com/office/drawing/2014/main" val="2365690469"/>
                    </a:ext>
                  </a:extLst>
                </a:gridCol>
                <a:gridCol w="2193604">
                  <a:extLst>
                    <a:ext uri="{9D8B030D-6E8A-4147-A177-3AD203B41FA5}">
                      <a16:colId xmlns:a16="http://schemas.microsoft.com/office/drawing/2014/main" val="979064148"/>
                    </a:ext>
                  </a:extLst>
                </a:gridCol>
              </a:tblGrid>
              <a:tr h="0">
                <a:tc gridSpan="4">
                  <a:txBody>
                    <a:bodyPr/>
                    <a:lstStyle/>
                    <a:p>
                      <a:r>
                        <a:rPr lang="en-GB">
                          <a:solidFill>
                            <a:schemeClr val="bg1"/>
                          </a:solidFill>
                        </a:rPr>
                        <a:t>Rice producer: Key impacts &amp; dependencies identified in </a:t>
                      </a:r>
                      <a:r>
                        <a:rPr lang="en-GB" i="0">
                          <a:solidFill>
                            <a:schemeClr val="bg1"/>
                          </a:solidFill>
                        </a:rPr>
                        <a:t>Indonesia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CH"/>
                    </a:p>
                  </a:txBody>
                  <a:tcPr/>
                </a:tc>
                <a:tc hMerge="1">
                  <a:txBody>
                    <a:bodyPr/>
                    <a:lstStyle/>
                    <a:p>
                      <a:endParaRPr lang="en-CH"/>
                    </a:p>
                  </a:txBody>
                  <a:tcPr/>
                </a:tc>
                <a:tc hMerge="1">
                  <a:txBody>
                    <a:bodyPr/>
                    <a:lstStyle/>
                    <a:p>
                      <a:endParaRPr lang="en-GB">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extLst>
                  <a:ext uri="{0D108BD9-81ED-4DB2-BD59-A6C34878D82A}">
                    <a16:rowId xmlns:a16="http://schemas.microsoft.com/office/drawing/2014/main" val="3961567480"/>
                  </a:ext>
                </a:extLst>
              </a:tr>
              <a:tr h="370840">
                <a:tc>
                  <a:txBody>
                    <a:bodyPr/>
                    <a:lstStyle/>
                    <a:p>
                      <a:r>
                        <a:rPr lang="en-GB" b="1">
                          <a:solidFill>
                            <a:srgbClr val="595959"/>
                          </a:solidFill>
                        </a:rPr>
                        <a:t>Key ecosystem services</a:t>
                      </a:r>
                    </a:p>
                    <a:p>
                      <a:endParaRPr lang="en-GB" b="1">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1">
                          <a:solidFill>
                            <a:srgbClr val="595959"/>
                          </a:solidFill>
                        </a:rPr>
                        <a:t>Issues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1">
                          <a:solidFill>
                            <a:srgbClr val="595959"/>
                          </a:solidFill>
                        </a:rPr>
                        <a:t>Impact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1">
                          <a:solidFill>
                            <a:srgbClr val="595959"/>
                          </a:solidFill>
                        </a:rPr>
                        <a:t>Dependency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32089"/>
                  </a:ext>
                </a:extLst>
              </a:tr>
              <a:tr h="370840">
                <a:tc rowSpan="2">
                  <a:txBody>
                    <a:bodyPr/>
                    <a:lstStyle/>
                    <a:p>
                      <a:pPr algn="ctr"/>
                      <a:r>
                        <a:rPr lang="en-GB" b="1">
                          <a:solidFill>
                            <a:srgbClr val="595959"/>
                          </a:solidFill>
                        </a:rPr>
                        <a:t>Provisioning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a:solidFill>
                            <a:srgbClr val="595959"/>
                          </a:solidFill>
                        </a:rPr>
                        <a:t>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882304"/>
                  </a:ext>
                </a:extLst>
              </a:tr>
              <a:tr h="370840">
                <a:tc vMerge="1">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a:solidFill>
                            <a:srgbClr val="595959"/>
                          </a:solidFill>
                        </a:rPr>
                        <a:t>Land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453753"/>
                  </a:ext>
                </a:extLst>
              </a:tr>
              <a:tr h="370840">
                <a:tc rowSpan="2">
                  <a:txBody>
                    <a:bodyPr/>
                    <a:lstStyle/>
                    <a:p>
                      <a:pPr algn="ctr"/>
                      <a:r>
                        <a:rPr lang="en-GB" sz="1800" b="1" kern="1200">
                          <a:solidFill>
                            <a:srgbClr val="595959"/>
                          </a:solidFill>
                          <a:latin typeface="+mn-lt"/>
                          <a:ea typeface="+mn-ea"/>
                          <a:cs typeface="+mn-cs"/>
                        </a:rPr>
                        <a:t>Regulating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a:solidFill>
                            <a:srgbClr val="595959"/>
                          </a:solidFill>
                        </a:rPr>
                        <a:t>Climate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b="0">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b="0">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6199618"/>
                  </a:ext>
                </a:extLst>
              </a:tr>
              <a:tr h="370840">
                <a:tc vMerge="1">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a:solidFill>
                            <a:srgbClr val="595959"/>
                          </a:solidFill>
                        </a:rPr>
                        <a:t>Air quality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9452314"/>
                  </a:ext>
                </a:extLst>
              </a:tr>
              <a:tr h="370840">
                <a:tc>
                  <a:txBody>
                    <a:bodyPr/>
                    <a:lstStyle/>
                    <a:p>
                      <a:pPr algn="ctr"/>
                      <a:r>
                        <a:rPr lang="en-GB" b="1">
                          <a:solidFill>
                            <a:srgbClr val="595959"/>
                          </a:solidFill>
                        </a:rPr>
                        <a:t>Supporting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solidFill>
                            <a:srgbClr val="595959"/>
                          </a:solidFill>
                        </a:rPr>
                        <a:t>Soil quality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3825023"/>
                  </a:ext>
                </a:extLst>
              </a:tr>
              <a:tr h="370840">
                <a:tc>
                  <a:txBody>
                    <a:bodyPr/>
                    <a:lstStyle/>
                    <a:p>
                      <a:pPr algn="ctr"/>
                      <a:r>
                        <a:rPr lang="en-GB" b="1" dirty="0">
                          <a:solidFill>
                            <a:srgbClr val="595959"/>
                          </a:solidFill>
                        </a:rPr>
                        <a:t>Cultural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a:solidFill>
                            <a:srgbClr val="595959"/>
                          </a:solidFill>
                        </a:rPr>
                        <a:t>Ecotourism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3579787"/>
                  </a:ext>
                </a:extLst>
              </a:tr>
              <a:tr h="370840">
                <a:tc>
                  <a:txBody>
                    <a:bodyPr/>
                    <a:lstStyle/>
                    <a:p>
                      <a:pPr algn="ctr"/>
                      <a:r>
                        <a:rPr lang="en-GB" b="1" dirty="0">
                          <a:solidFill>
                            <a:srgbClr val="595959"/>
                          </a:solidFill>
                        </a:rPr>
                        <a:t>Additional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solidFill>
                            <a:srgbClr val="595959"/>
                          </a:solidFill>
                        </a:rPr>
                        <a:t>Biodiversity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3719904"/>
                  </a:ext>
                </a:extLst>
              </a:tr>
            </a:tbl>
          </a:graphicData>
        </a:graphic>
      </p:graphicFrame>
      <p:sp>
        <p:nvSpPr>
          <p:cNvPr id="5" name="TextBox 4">
            <a:extLst>
              <a:ext uri="{FF2B5EF4-FFF2-40B4-BE49-F238E27FC236}">
                <a16:creationId xmlns:a16="http://schemas.microsoft.com/office/drawing/2014/main" id="{08603F8C-72D2-44D1-AE54-9F47399F5D54}"/>
              </a:ext>
            </a:extLst>
          </p:cNvPr>
          <p:cNvSpPr txBox="1"/>
          <p:nvPr/>
        </p:nvSpPr>
        <p:spPr>
          <a:xfrm>
            <a:off x="3158986" y="5408512"/>
            <a:ext cx="3448879" cy="446276"/>
          </a:xfrm>
          <a:prstGeom prst="rect">
            <a:avLst/>
          </a:prstGeom>
          <a:noFill/>
        </p:spPr>
        <p:txBody>
          <a:bodyPr wrap="square" rtlCol="0">
            <a:spAutoFit/>
          </a:bodyPr>
          <a:lstStyle/>
          <a:p>
            <a:r>
              <a:rPr lang="en-US" sz="2300">
                <a:solidFill>
                  <a:srgbClr val="595959"/>
                </a:solidFill>
              </a:rPr>
              <a:t>HIGH / MEDIUM / LOW</a:t>
            </a:r>
            <a:endParaRPr lang="en-CH" sz="2300">
              <a:solidFill>
                <a:srgbClr val="595959"/>
              </a:solidFill>
            </a:endParaRPr>
          </a:p>
        </p:txBody>
      </p:sp>
      <p:sp>
        <p:nvSpPr>
          <p:cNvPr id="6" name="Teardrop 5">
            <a:extLst>
              <a:ext uri="{FF2B5EF4-FFF2-40B4-BE49-F238E27FC236}">
                <a16:creationId xmlns:a16="http://schemas.microsoft.com/office/drawing/2014/main" id="{40D743E5-A35C-4F68-98D5-1F10D638692D}"/>
              </a:ext>
            </a:extLst>
          </p:cNvPr>
          <p:cNvSpPr/>
          <p:nvPr/>
        </p:nvSpPr>
        <p:spPr>
          <a:xfrm>
            <a:off x="10023290" y="3057313"/>
            <a:ext cx="1893018" cy="176702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527C3BD2-9478-4687-A7B7-23D9B2420BAD}"/>
              </a:ext>
            </a:extLst>
          </p:cNvPr>
          <p:cNvSpPr txBox="1"/>
          <p:nvPr/>
        </p:nvSpPr>
        <p:spPr>
          <a:xfrm>
            <a:off x="10174903" y="3317576"/>
            <a:ext cx="1589791" cy="1246495"/>
          </a:xfrm>
          <a:prstGeom prst="rect">
            <a:avLst/>
          </a:prstGeom>
          <a:noFill/>
        </p:spPr>
        <p:txBody>
          <a:bodyPr wrap="square" rtlCol="0">
            <a:spAutoFit/>
          </a:bodyPr>
          <a:lstStyle/>
          <a:p>
            <a:pPr algn="ctr"/>
            <a:r>
              <a:rPr lang="en-GB" sz="1500">
                <a:solidFill>
                  <a:schemeClr val="bg1"/>
                </a:solidFill>
              </a:rPr>
              <a:t>Write down your answers directly in the </a:t>
            </a:r>
            <a:r>
              <a:rPr lang="en-GB" sz="1500">
                <a:solidFill>
                  <a:schemeClr val="bg1"/>
                </a:solidFill>
                <a:hlinkClick r:id="rId3"/>
              </a:rPr>
              <a:t>live Google doc</a:t>
            </a:r>
            <a:r>
              <a:rPr lang="en-GB" sz="1500">
                <a:solidFill>
                  <a:schemeClr val="bg1"/>
                </a:solidFill>
                <a:hlinkClick r:id="rId4"/>
              </a:rPr>
              <a:t>. </a:t>
            </a:r>
            <a:r>
              <a:rPr lang="en-GB" sz="1500">
                <a:solidFill>
                  <a:schemeClr val="bg1"/>
                </a:solidFill>
              </a:rPr>
              <a:t>shared with you</a:t>
            </a:r>
          </a:p>
        </p:txBody>
      </p:sp>
    </p:spTree>
    <p:extLst>
      <p:ext uri="{BB962C8B-B14F-4D97-AF65-F5344CB8AC3E}">
        <p14:creationId xmlns:p14="http://schemas.microsoft.com/office/powerpoint/2010/main" val="3128458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D797-264B-4207-9239-D9E50D35BC54}"/>
              </a:ext>
            </a:extLst>
          </p:cNvPr>
          <p:cNvSpPr>
            <a:spLocks noGrp="1"/>
          </p:cNvSpPr>
          <p:nvPr>
            <p:ph type="title"/>
          </p:nvPr>
        </p:nvSpPr>
        <p:spPr/>
        <p:txBody>
          <a:bodyPr/>
          <a:lstStyle/>
          <a:p>
            <a:r>
              <a:rPr lang="en-US"/>
              <a:t>Group discussions in breakout rooms</a:t>
            </a:r>
            <a:endParaRPr lang="en-CH"/>
          </a:p>
        </p:txBody>
      </p:sp>
      <p:sp>
        <p:nvSpPr>
          <p:cNvPr id="3" name="Content Placeholder 2">
            <a:extLst>
              <a:ext uri="{FF2B5EF4-FFF2-40B4-BE49-F238E27FC236}">
                <a16:creationId xmlns:a16="http://schemas.microsoft.com/office/drawing/2014/main" id="{D1C09009-1C98-4768-B749-F16B231C09F4}"/>
              </a:ext>
            </a:extLst>
          </p:cNvPr>
          <p:cNvSpPr>
            <a:spLocks noGrp="1"/>
          </p:cNvSpPr>
          <p:nvPr>
            <p:ph idx="1"/>
          </p:nvPr>
        </p:nvSpPr>
        <p:spPr>
          <a:xfrm>
            <a:off x="314194" y="1760640"/>
            <a:ext cx="7075165" cy="3405249"/>
          </a:xfrm>
        </p:spPr>
        <p:txBody>
          <a:bodyPr vert="horz" lIns="91440" tIns="45720" rIns="91440" bIns="45720" rtlCol="0" anchor="t">
            <a:normAutofit lnSpcReduction="10000"/>
          </a:bodyPr>
          <a:lstStyle/>
          <a:p>
            <a:r>
              <a:rPr lang="en-US"/>
              <a:t>We will now split into breakout rooms</a:t>
            </a:r>
          </a:p>
          <a:p>
            <a:pPr lvl="1"/>
            <a:r>
              <a:rPr lang="en-US" i="1"/>
              <a:t>3-4 people per group</a:t>
            </a:r>
            <a:endParaRPr lang="en-US" i="1">
              <a:cs typeface="Arial"/>
            </a:endParaRPr>
          </a:p>
          <a:p>
            <a:r>
              <a:rPr lang="en-US"/>
              <a:t>You will have </a:t>
            </a:r>
            <a:r>
              <a:rPr lang="en-US" b="1">
                <a:solidFill>
                  <a:srgbClr val="FF0000"/>
                </a:solidFill>
              </a:rPr>
              <a:t>10’</a:t>
            </a:r>
            <a:r>
              <a:rPr lang="en-US"/>
              <a:t> to complete the table</a:t>
            </a:r>
          </a:p>
          <a:p>
            <a:r>
              <a:rPr lang="en-US"/>
              <a:t>Have a designated person in your group to share their screen with the table and write down the answers</a:t>
            </a:r>
          </a:p>
          <a:p>
            <a:r>
              <a:rPr lang="en-US"/>
              <a:t>You will be notified of the amount of time you have left</a:t>
            </a:r>
          </a:p>
          <a:p>
            <a:r>
              <a:rPr lang="en-US"/>
              <a:t>We will then share feedback in plenary</a:t>
            </a:r>
            <a:endParaRPr lang="en-US">
              <a:cs typeface="Arial"/>
            </a:endParaRPr>
          </a:p>
        </p:txBody>
      </p:sp>
      <p:pic>
        <p:nvPicPr>
          <p:cNvPr id="4" name="Picture 3">
            <a:extLst>
              <a:ext uri="{FF2B5EF4-FFF2-40B4-BE49-F238E27FC236}">
                <a16:creationId xmlns:a16="http://schemas.microsoft.com/office/drawing/2014/main" id="{9D464474-0DDC-4F23-9ED6-1719AF501DCC}"/>
              </a:ext>
            </a:extLst>
          </p:cNvPr>
          <p:cNvPicPr>
            <a:picLocks noChangeAspect="1"/>
          </p:cNvPicPr>
          <p:nvPr/>
        </p:nvPicPr>
        <p:blipFill>
          <a:blip r:embed="rId3"/>
          <a:stretch>
            <a:fillRect/>
          </a:stretch>
        </p:blipFill>
        <p:spPr>
          <a:xfrm>
            <a:off x="7429501" y="1840705"/>
            <a:ext cx="4762499" cy="3176587"/>
          </a:xfrm>
          <a:prstGeom prst="rect">
            <a:avLst/>
          </a:prstGeom>
        </p:spPr>
      </p:pic>
      <p:sp>
        <p:nvSpPr>
          <p:cNvPr id="7" name="Teardrop 6">
            <a:extLst>
              <a:ext uri="{FF2B5EF4-FFF2-40B4-BE49-F238E27FC236}">
                <a16:creationId xmlns:a16="http://schemas.microsoft.com/office/drawing/2014/main" id="{5AE6A780-ECAE-42AA-BD1D-6FA4D7A79628}"/>
              </a:ext>
            </a:extLst>
          </p:cNvPr>
          <p:cNvSpPr/>
          <p:nvPr/>
        </p:nvSpPr>
        <p:spPr>
          <a:xfrm>
            <a:off x="5941552" y="5090978"/>
            <a:ext cx="1893018" cy="176702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C7F559AA-DE0F-4A50-951F-966148A51133}"/>
              </a:ext>
            </a:extLst>
          </p:cNvPr>
          <p:cNvSpPr txBox="1"/>
          <p:nvPr/>
        </p:nvSpPr>
        <p:spPr>
          <a:xfrm>
            <a:off x="6093165" y="5351241"/>
            <a:ext cx="1589791" cy="1246495"/>
          </a:xfrm>
          <a:prstGeom prst="rect">
            <a:avLst/>
          </a:prstGeom>
          <a:noFill/>
        </p:spPr>
        <p:txBody>
          <a:bodyPr wrap="square" rtlCol="0">
            <a:spAutoFit/>
          </a:bodyPr>
          <a:lstStyle/>
          <a:p>
            <a:pPr algn="ctr"/>
            <a:r>
              <a:rPr lang="en-GB" sz="1500">
                <a:solidFill>
                  <a:schemeClr val="bg1"/>
                </a:solidFill>
              </a:rPr>
              <a:t>Write down your answers directly in the </a:t>
            </a:r>
            <a:r>
              <a:rPr lang="en-GB" sz="1500">
                <a:solidFill>
                  <a:schemeClr val="bg1"/>
                </a:solidFill>
                <a:hlinkClick r:id="rId4"/>
              </a:rPr>
              <a:t>live Google doc</a:t>
            </a:r>
            <a:r>
              <a:rPr lang="en-GB" sz="1500">
                <a:solidFill>
                  <a:schemeClr val="bg1"/>
                </a:solidFill>
                <a:hlinkClick r:id="rId5"/>
              </a:rPr>
              <a:t>. </a:t>
            </a:r>
            <a:r>
              <a:rPr lang="en-GB" sz="1500">
                <a:solidFill>
                  <a:schemeClr val="bg1"/>
                </a:solidFill>
              </a:rPr>
              <a:t>shared with you</a:t>
            </a:r>
          </a:p>
        </p:txBody>
      </p:sp>
      <p:pic>
        <p:nvPicPr>
          <p:cNvPr id="9" name="Graphic 8" descr="Users with solid fill">
            <a:extLst>
              <a:ext uri="{FF2B5EF4-FFF2-40B4-BE49-F238E27FC236}">
                <a16:creationId xmlns:a16="http://schemas.microsoft.com/office/drawing/2014/main" id="{1C74C964-9823-4AD1-9A6D-71C223C915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44200" y="107227"/>
            <a:ext cx="914400" cy="914400"/>
          </a:xfrm>
          <a:prstGeom prst="rect">
            <a:avLst/>
          </a:prstGeom>
        </p:spPr>
      </p:pic>
    </p:spTree>
    <p:extLst>
      <p:ext uri="{BB962C8B-B14F-4D97-AF65-F5344CB8AC3E}">
        <p14:creationId xmlns:p14="http://schemas.microsoft.com/office/powerpoint/2010/main" val="2485807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D797-264B-4207-9239-D9E50D35BC54}"/>
              </a:ext>
            </a:extLst>
          </p:cNvPr>
          <p:cNvSpPr>
            <a:spLocks noGrp="1"/>
          </p:cNvSpPr>
          <p:nvPr>
            <p:ph type="title"/>
          </p:nvPr>
        </p:nvSpPr>
        <p:spPr/>
        <p:txBody>
          <a:bodyPr/>
          <a:lstStyle/>
          <a:p>
            <a:r>
              <a:rPr lang="en-US">
                <a:cs typeface="Arial"/>
              </a:rPr>
              <a:t>Feedback in plenary</a:t>
            </a:r>
          </a:p>
        </p:txBody>
      </p:sp>
      <p:sp>
        <p:nvSpPr>
          <p:cNvPr id="6" name="Content Placeholder 5">
            <a:extLst>
              <a:ext uri="{FF2B5EF4-FFF2-40B4-BE49-F238E27FC236}">
                <a16:creationId xmlns:a16="http://schemas.microsoft.com/office/drawing/2014/main" id="{8C21F88E-3CAB-45A5-885C-7A869F2DA938}"/>
              </a:ext>
            </a:extLst>
          </p:cNvPr>
          <p:cNvSpPr>
            <a:spLocks noGrp="1"/>
          </p:cNvSpPr>
          <p:nvPr>
            <p:ph idx="1"/>
          </p:nvPr>
        </p:nvSpPr>
        <p:spPr/>
        <p:txBody>
          <a:bodyPr vert="horz" lIns="91440" tIns="45720" rIns="91440" bIns="45720" rtlCol="0" anchor="t">
            <a:normAutofit/>
          </a:bodyPr>
          <a:lstStyle/>
          <a:p>
            <a:r>
              <a:rPr lang="en-US">
                <a:cs typeface="Arial"/>
              </a:rPr>
              <a:t>What were your highest impacts and dependencies?</a:t>
            </a:r>
          </a:p>
          <a:p>
            <a:r>
              <a:rPr lang="en-US">
                <a:cs typeface="Arial"/>
              </a:rPr>
              <a:t>What were your reflections on the process and the exercise? </a:t>
            </a:r>
          </a:p>
        </p:txBody>
      </p:sp>
      <p:pic>
        <p:nvPicPr>
          <p:cNvPr id="9" name="Picture 9" descr="A close up of text on a whiteboard&#10;&#10;Description generated with high confidence">
            <a:extLst>
              <a:ext uri="{FF2B5EF4-FFF2-40B4-BE49-F238E27FC236}">
                <a16:creationId xmlns:a16="http://schemas.microsoft.com/office/drawing/2014/main" id="{81D3A627-C542-4658-8587-8334DE40CF34}"/>
              </a:ext>
            </a:extLst>
          </p:cNvPr>
          <p:cNvPicPr>
            <a:picLocks noChangeAspect="1"/>
          </p:cNvPicPr>
          <p:nvPr/>
        </p:nvPicPr>
        <p:blipFill rotWithShape="1">
          <a:blip r:embed="rId2"/>
          <a:srcRect l="566" t="1709" r="11615" b="1068"/>
          <a:stretch/>
        </p:blipFill>
        <p:spPr>
          <a:xfrm>
            <a:off x="8556171" y="1331999"/>
            <a:ext cx="3017886" cy="4445382"/>
          </a:xfrm>
          <a:prstGeom prst="rect">
            <a:avLst/>
          </a:prstGeom>
        </p:spPr>
      </p:pic>
      <p:sp>
        <p:nvSpPr>
          <p:cNvPr id="10" name="TextBox 9">
            <a:extLst>
              <a:ext uri="{FF2B5EF4-FFF2-40B4-BE49-F238E27FC236}">
                <a16:creationId xmlns:a16="http://schemas.microsoft.com/office/drawing/2014/main" id="{86E87EDB-35BD-474A-A5E6-50BF85700F74}"/>
              </a:ext>
            </a:extLst>
          </p:cNvPr>
          <p:cNvSpPr txBox="1"/>
          <p:nvPr/>
        </p:nvSpPr>
        <p:spPr>
          <a:xfrm>
            <a:off x="3051718" y="4677937"/>
            <a:ext cx="520576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Joint exercise between NGOs and a cement company to understand and prioritize impacts and dependencies</a:t>
            </a:r>
          </a:p>
          <a:p>
            <a:r>
              <a:rPr lang="en-US"/>
              <a:t>Grand Popo, Benin, September 2018</a:t>
            </a:r>
          </a:p>
        </p:txBody>
      </p:sp>
    </p:spTree>
    <p:extLst>
      <p:ext uri="{BB962C8B-B14F-4D97-AF65-F5344CB8AC3E}">
        <p14:creationId xmlns:p14="http://schemas.microsoft.com/office/powerpoint/2010/main" val="119150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88D02-5C3B-4F07-8E0B-143F606D39CD}"/>
              </a:ext>
            </a:extLst>
          </p:cNvPr>
          <p:cNvSpPr>
            <a:spLocks noGrp="1"/>
          </p:cNvSpPr>
          <p:nvPr>
            <p:ph type="title"/>
          </p:nvPr>
        </p:nvSpPr>
        <p:spPr/>
        <p:txBody>
          <a:bodyPr>
            <a:normAutofit fontScale="90000"/>
          </a:bodyPr>
          <a:lstStyle/>
          <a:p>
            <a:r>
              <a:rPr lang="en-US"/>
              <a:t>Example of a qualitative assessment from an SME in the fishery industry</a:t>
            </a:r>
            <a:endParaRPr lang="en-CH"/>
          </a:p>
        </p:txBody>
      </p:sp>
      <p:pic>
        <p:nvPicPr>
          <p:cNvPr id="4" name="Picture Placeholder 5" descr="case study - accounting for a better planet.pdf - Adobe Acrobat Reader DC">
            <a:extLst>
              <a:ext uri="{FF2B5EF4-FFF2-40B4-BE49-F238E27FC236}">
                <a16:creationId xmlns:a16="http://schemas.microsoft.com/office/drawing/2014/main" id="{28766C00-044B-4129-B571-2BB99E8C2D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1156404"/>
            <a:ext cx="7487489" cy="5640636"/>
          </a:xfrm>
          <a:prstGeom prst="rect">
            <a:avLst/>
          </a:prstGeom>
        </p:spPr>
      </p:pic>
      <p:pic>
        <p:nvPicPr>
          <p:cNvPr id="5" name="Picture Placeholder 5" descr="case study - accounting for a better planet.pdf - Adobe Acrobat Reader DC">
            <a:extLst>
              <a:ext uri="{FF2B5EF4-FFF2-40B4-BE49-F238E27FC236}">
                <a16:creationId xmlns:a16="http://schemas.microsoft.com/office/drawing/2014/main" id="{7DC6EFB3-C9AC-4875-88FC-1A9F90D9CB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852937" y="961687"/>
            <a:ext cx="4339063" cy="5896313"/>
          </a:xfrm>
          <a:prstGeom prst="rect">
            <a:avLst/>
          </a:prstGeom>
        </p:spPr>
      </p:pic>
    </p:spTree>
    <p:extLst>
      <p:ext uri="{BB962C8B-B14F-4D97-AF65-F5344CB8AC3E}">
        <p14:creationId xmlns:p14="http://schemas.microsoft.com/office/powerpoint/2010/main" val="304690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A32ED-1758-4F24-89C0-8526A9E1E007}"/>
              </a:ext>
            </a:extLst>
          </p:cNvPr>
          <p:cNvSpPr>
            <a:spLocks noGrp="1"/>
          </p:cNvSpPr>
          <p:nvPr>
            <p:ph type="title"/>
          </p:nvPr>
        </p:nvSpPr>
        <p:spPr>
          <a:xfrm>
            <a:off x="346938" y="125354"/>
            <a:ext cx="11498123" cy="878150"/>
          </a:xfrm>
        </p:spPr>
        <p:txBody>
          <a:bodyPr/>
          <a:lstStyle/>
          <a:p>
            <a:r>
              <a:rPr lang="en-US"/>
              <a:t>A few “house rules”</a:t>
            </a:r>
            <a:endParaRPr lang="en-CH"/>
          </a:p>
        </p:txBody>
      </p:sp>
      <p:pic>
        <p:nvPicPr>
          <p:cNvPr id="6" name="Picture 5">
            <a:extLst>
              <a:ext uri="{FF2B5EF4-FFF2-40B4-BE49-F238E27FC236}">
                <a16:creationId xmlns:a16="http://schemas.microsoft.com/office/drawing/2014/main" id="{AEC0854F-CBD2-4880-97B7-427A4B921DA8}"/>
              </a:ext>
            </a:extLst>
          </p:cNvPr>
          <p:cNvPicPr>
            <a:picLocks noChangeAspect="1"/>
          </p:cNvPicPr>
          <p:nvPr/>
        </p:nvPicPr>
        <p:blipFill>
          <a:blip r:embed="rId3"/>
          <a:stretch>
            <a:fillRect/>
          </a:stretch>
        </p:blipFill>
        <p:spPr>
          <a:xfrm>
            <a:off x="7052791" y="3541132"/>
            <a:ext cx="3053930" cy="311744"/>
          </a:xfrm>
          <a:prstGeom prst="rect">
            <a:avLst/>
          </a:prstGeom>
        </p:spPr>
      </p:pic>
      <p:sp>
        <p:nvSpPr>
          <p:cNvPr id="8" name="Rectangle 7">
            <a:extLst>
              <a:ext uri="{FF2B5EF4-FFF2-40B4-BE49-F238E27FC236}">
                <a16:creationId xmlns:a16="http://schemas.microsoft.com/office/drawing/2014/main" id="{BF6CB60D-9A7F-4073-92B2-9B365A9098C5}"/>
              </a:ext>
            </a:extLst>
          </p:cNvPr>
          <p:cNvSpPr/>
          <p:nvPr/>
        </p:nvSpPr>
        <p:spPr>
          <a:xfrm>
            <a:off x="7997019" y="3479739"/>
            <a:ext cx="512618" cy="434529"/>
          </a:xfrm>
          <a:prstGeom prst="rect">
            <a:avLst/>
          </a:prstGeom>
          <a:noFill/>
          <a:ln w="38100">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Graphic 9" descr="Monitor">
            <a:extLst>
              <a:ext uri="{FF2B5EF4-FFF2-40B4-BE49-F238E27FC236}">
                <a16:creationId xmlns:a16="http://schemas.microsoft.com/office/drawing/2014/main" id="{1E3327B2-CEE1-4E8C-8ED4-1CBD0158BC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6330" y="1296995"/>
            <a:ext cx="1086793" cy="1086793"/>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519D347D-A91E-4AB8-A14E-95E769E7D5FE}"/>
              </a:ext>
            </a:extLst>
          </p:cNvPr>
          <p:cNvSpPr txBox="1"/>
          <p:nvPr/>
        </p:nvSpPr>
        <p:spPr>
          <a:xfrm>
            <a:off x="740843" y="2591523"/>
            <a:ext cx="202242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Make sure to be joining us through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Zoom app or computer</a:t>
            </a:r>
          </a:p>
        </p:txBody>
      </p:sp>
      <p:sp>
        <p:nvSpPr>
          <p:cNvPr id="14" name="TextBox 13">
            <a:extLst>
              <a:ext uri="{FF2B5EF4-FFF2-40B4-BE49-F238E27FC236}">
                <a16:creationId xmlns:a16="http://schemas.microsoft.com/office/drawing/2014/main" id="{61185208-632A-4A6B-B7B8-9DA0D2F7FD86}"/>
              </a:ext>
            </a:extLst>
          </p:cNvPr>
          <p:cNvSpPr txBox="1"/>
          <p:nvPr/>
        </p:nvSpPr>
        <p:spPr>
          <a:xfrm>
            <a:off x="3364346" y="2519651"/>
            <a:ext cx="3087369" cy="1251625"/>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Please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change your username </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to your full name and (organization)</a:t>
            </a:r>
          </a:p>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E.g. John Doe (WBCSD)</a:t>
            </a:r>
          </a:p>
        </p:txBody>
      </p:sp>
      <p:pic>
        <p:nvPicPr>
          <p:cNvPr id="16" name="Graphic 15" descr="User">
            <a:extLst>
              <a:ext uri="{FF2B5EF4-FFF2-40B4-BE49-F238E27FC236}">
                <a16:creationId xmlns:a16="http://schemas.microsoft.com/office/drawing/2014/main" id="{995ED9D8-22C4-4F43-9F28-A9EA21F8E0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77354" y="1382197"/>
            <a:ext cx="1086793" cy="1086793"/>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E84B6643-7677-41CC-B402-B5D20BDB641C}"/>
              </a:ext>
            </a:extLst>
          </p:cNvPr>
          <p:cNvSpPr txBox="1"/>
          <p:nvPr/>
        </p:nvSpPr>
        <p:spPr>
          <a:xfrm>
            <a:off x="7058501" y="2454339"/>
            <a:ext cx="2875064" cy="17851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Please submit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comments or questions</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 in the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chat </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function</a:t>
            </a: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none" strike="noStrike" kern="1200" cap="none" spc="0" normalizeH="0" baseline="0" noProof="0">
              <a:ln>
                <a:noFill/>
              </a:ln>
              <a:solidFill>
                <a:srgbClr val="1B1A5B"/>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sng" strike="noStrike" kern="1200" cap="none" spc="0" normalizeH="0" baseline="0" noProof="0">
              <a:ln>
                <a:noFill/>
              </a:ln>
              <a:solidFill>
                <a:srgbClr val="1B1A5B"/>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sng" strike="noStrike" kern="1200" cap="none" spc="0" normalizeH="0" baseline="0" noProof="0">
              <a:ln>
                <a:noFill/>
              </a:ln>
              <a:solidFill>
                <a:srgbClr val="1B1A5B"/>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sng" strike="noStrike" kern="1200" cap="none" spc="0" normalizeH="0" baseline="0" noProof="0">
              <a:ln>
                <a:noFill/>
              </a:ln>
              <a:solidFill>
                <a:srgbClr val="1B1A5B"/>
              </a:solidFill>
              <a:effectLst/>
              <a:uLnTx/>
              <a:uFillTx/>
              <a:latin typeface="Calibri" panose="020F0502020204030204"/>
              <a:ea typeface="+mn-ea"/>
              <a:cs typeface="Arial" panose="020B0604020202020204" pitchFamily="34" charset="0"/>
            </a:endParaRPr>
          </a:p>
        </p:txBody>
      </p:sp>
      <p:pic>
        <p:nvPicPr>
          <p:cNvPr id="22" name="Graphic 21" descr="Customer review">
            <a:extLst>
              <a:ext uri="{FF2B5EF4-FFF2-40B4-BE49-F238E27FC236}">
                <a16:creationId xmlns:a16="http://schemas.microsoft.com/office/drawing/2014/main" id="{6AB7A6DD-DC15-4062-A0F0-5B3B51575D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22755" y="1367546"/>
            <a:ext cx="1086793" cy="1086793"/>
          </a:xfrm>
          <a:prstGeom prst="rect">
            <a:avLst/>
          </a:prstGeom>
          <a:effectLst>
            <a:outerShdw blurRad="50800" dist="38100" dir="2700000" algn="tl" rotWithShape="0">
              <a:prstClr val="black">
                <a:alpha val="40000"/>
              </a:prstClr>
            </a:outerShdw>
          </a:effectLst>
        </p:spPr>
      </p:pic>
      <p:pic>
        <p:nvPicPr>
          <p:cNvPr id="24" name="Graphic 23" descr="Radio microphone">
            <a:extLst>
              <a:ext uri="{FF2B5EF4-FFF2-40B4-BE49-F238E27FC236}">
                <a16:creationId xmlns:a16="http://schemas.microsoft.com/office/drawing/2014/main" id="{56F17726-2ECC-47B9-AACE-13CD85F7D47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9170" y="3999587"/>
            <a:ext cx="878150" cy="878150"/>
          </a:xfrm>
          <a:prstGeom prst="rect">
            <a:avLst/>
          </a:prstGeom>
          <a:effectLst>
            <a:outerShdw blurRad="50800" dist="38100" dir="2700000" algn="tl" rotWithShape="0">
              <a:prstClr val="black">
                <a:alpha val="40000"/>
              </a:prstClr>
            </a:outerShdw>
          </a:effectLst>
        </p:spPr>
      </p:pic>
      <p:pic>
        <p:nvPicPr>
          <p:cNvPr id="26" name="Picture 4" descr="photography of pathway">
            <a:extLst>
              <a:ext uri="{FF2B5EF4-FFF2-40B4-BE49-F238E27FC236}">
                <a16:creationId xmlns:a16="http://schemas.microsoft.com/office/drawing/2014/main" id="{7D7380D4-592F-461A-B807-9DF0CCFED860}"/>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8DB8BF3-7E08-481F-AC0B-214CD2A74BA7}"/>
              </a:ext>
            </a:extLst>
          </p:cNvPr>
          <p:cNvSpPr txBox="1"/>
          <p:nvPr/>
        </p:nvSpPr>
        <p:spPr>
          <a:xfrm>
            <a:off x="1674561" y="4877737"/>
            <a:ext cx="308736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This session is being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recorded</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 and you will be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muted</a:t>
            </a:r>
            <a:endPar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9" name="TextBox 8">
            <a:extLst>
              <a:ext uri="{FF2B5EF4-FFF2-40B4-BE49-F238E27FC236}">
                <a16:creationId xmlns:a16="http://schemas.microsoft.com/office/drawing/2014/main" id="{7CB51CB3-D820-452D-8545-32699D7102D5}"/>
              </a:ext>
            </a:extLst>
          </p:cNvPr>
          <p:cNvSpPr txBox="1"/>
          <p:nvPr/>
        </p:nvSpPr>
        <p:spPr>
          <a:xfrm>
            <a:off x="6032033" y="4796676"/>
            <a:ext cx="30873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Be prepared for some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interactivity: </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We’ll be using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polling Qs., breakout rooms &amp; live Google doc.</a:t>
            </a: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Graphic 12" descr="Bar chart">
            <a:extLst>
              <a:ext uri="{FF2B5EF4-FFF2-40B4-BE49-F238E27FC236}">
                <a16:creationId xmlns:a16="http://schemas.microsoft.com/office/drawing/2014/main" id="{5DFB030F-883B-4A2A-AEED-A3D1511EDB4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36643" y="3999587"/>
            <a:ext cx="878151" cy="8781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2506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D3049D-350F-4AC5-924A-E22E153C625A}"/>
              </a:ext>
            </a:extLst>
          </p:cNvPr>
          <p:cNvPicPr>
            <a:picLocks noChangeAspect="1"/>
          </p:cNvPicPr>
          <p:nvPr/>
        </p:nvPicPr>
        <p:blipFill rotWithShape="1">
          <a:blip r:embed="rId3">
            <a:extLst>
              <a:ext uri="{28A0092B-C50C-407E-A947-70E740481C1C}">
                <a14:useLocalDpi xmlns:a14="http://schemas.microsoft.com/office/drawing/2010/main" val="0"/>
              </a:ext>
            </a:extLst>
          </a:blip>
          <a:srcRect t="48483" b="14017"/>
          <a:stretch/>
        </p:blipFill>
        <p:spPr>
          <a:xfrm>
            <a:off x="0" y="1"/>
            <a:ext cx="12192000" cy="6858000"/>
          </a:xfrm>
          <a:prstGeom prst="rect">
            <a:avLst/>
          </a:prstGeom>
        </p:spPr>
      </p:pic>
      <p:grpSp>
        <p:nvGrpSpPr>
          <p:cNvPr id="4" name="Group 3">
            <a:extLst>
              <a:ext uri="{FF2B5EF4-FFF2-40B4-BE49-F238E27FC236}">
                <a16:creationId xmlns:a16="http://schemas.microsoft.com/office/drawing/2014/main" id="{3C0C13B7-8D9F-40A8-8628-F3DFEF8A1220}"/>
              </a:ext>
            </a:extLst>
          </p:cNvPr>
          <p:cNvGrpSpPr/>
          <p:nvPr/>
        </p:nvGrpSpPr>
        <p:grpSpPr>
          <a:xfrm>
            <a:off x="9058939" y="1435396"/>
            <a:ext cx="1648047" cy="1584251"/>
            <a:chOff x="9133367" y="1520456"/>
            <a:chExt cx="1648047" cy="1584251"/>
          </a:xfrm>
        </p:grpSpPr>
        <p:sp>
          <p:nvSpPr>
            <p:cNvPr id="2" name="TextBox 1">
              <a:extLst>
                <a:ext uri="{FF2B5EF4-FFF2-40B4-BE49-F238E27FC236}">
                  <a16:creationId xmlns:a16="http://schemas.microsoft.com/office/drawing/2014/main" id="{B718A317-1A87-4FC3-B09B-5870194250C0}"/>
                </a:ext>
              </a:extLst>
            </p:cNvPr>
            <p:cNvSpPr txBox="1"/>
            <p:nvPr/>
          </p:nvSpPr>
          <p:spPr>
            <a:xfrm>
              <a:off x="9357744" y="1803200"/>
              <a:ext cx="1343926" cy="1015663"/>
            </a:xfrm>
            <a:prstGeom prst="rect">
              <a:avLst/>
            </a:prstGeom>
            <a:noFill/>
          </p:spPr>
          <p:txBody>
            <a:bodyPr wrap="square" rtlCol="0">
              <a:spAutoFit/>
            </a:bodyPr>
            <a:lstStyle/>
            <a:p>
              <a:r>
                <a:rPr lang="en-GB" sz="6000" b="1">
                  <a:solidFill>
                    <a:schemeClr val="bg1"/>
                  </a:solidFill>
                </a:rPr>
                <a:t>15’</a:t>
              </a:r>
            </a:p>
          </p:txBody>
        </p:sp>
        <p:sp>
          <p:nvSpPr>
            <p:cNvPr id="3" name="Oval 2">
              <a:extLst>
                <a:ext uri="{FF2B5EF4-FFF2-40B4-BE49-F238E27FC236}">
                  <a16:creationId xmlns:a16="http://schemas.microsoft.com/office/drawing/2014/main" id="{50F4147E-2371-4E43-A47E-D8A3BE742CE3}"/>
                </a:ext>
              </a:extLst>
            </p:cNvPr>
            <p:cNvSpPr/>
            <p:nvPr/>
          </p:nvSpPr>
          <p:spPr>
            <a:xfrm>
              <a:off x="9133367" y="1520456"/>
              <a:ext cx="1648047" cy="15842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7603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Agenda</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9BA211D8-0429-40CB-B8B8-2BA531E91E15}"/>
              </a:ext>
            </a:extLst>
          </p:cNvPr>
          <p:cNvGraphicFramePr>
            <a:graphicFrameLocks noGrp="1"/>
          </p:cNvGraphicFramePr>
          <p:nvPr>
            <p:extLst>
              <p:ext uri="{D42A27DB-BD31-4B8C-83A1-F6EECF244321}">
                <p14:modId xmlns:p14="http://schemas.microsoft.com/office/powerpoint/2010/main" val="4293198482"/>
              </p:ext>
            </p:extLst>
          </p:nvPr>
        </p:nvGraphicFramePr>
        <p:xfrm>
          <a:off x="616020" y="1318675"/>
          <a:ext cx="10959960" cy="4562048"/>
        </p:xfrm>
        <a:graphic>
          <a:graphicData uri="http://schemas.openxmlformats.org/drawingml/2006/table">
            <a:tbl>
              <a:tblPr firstRow="1" bandRow="1">
                <a:tableStyleId>{5FD0F851-EC5A-4D38-B0AD-8093EC10F338}</a:tableStyleId>
              </a:tblPr>
              <a:tblGrid>
                <a:gridCol w="2390168">
                  <a:extLst>
                    <a:ext uri="{9D8B030D-6E8A-4147-A177-3AD203B41FA5}">
                      <a16:colId xmlns:a16="http://schemas.microsoft.com/office/drawing/2014/main" val="1023688113"/>
                    </a:ext>
                  </a:extLst>
                </a:gridCol>
                <a:gridCol w="8569792">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a:t>Time (CET)</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a:t>Session</a:t>
                      </a:r>
                      <a:endParaRPr lang="en-CH" sz="16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15:00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Welcome </a:t>
                      </a:r>
                      <a:r>
                        <a:rPr lang="en-US" sz="1600" b="0" kern="1200">
                          <a:solidFill>
                            <a:schemeClr val="tx1">
                              <a:lumMod val="65000"/>
                              <a:lumOff val="35000"/>
                            </a:schemeClr>
                          </a:solidFill>
                          <a:latin typeface="+mn-lt"/>
                          <a:ea typeface="+mn-ea"/>
                          <a:cs typeface="+mn-cs"/>
                        </a:rPr>
                        <a:t>– Agenda, objectives &amp; material</a:t>
                      </a:r>
                      <a:endParaRPr lang="en-CH"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en-GB" sz="1600" kern="1200">
                          <a:solidFill>
                            <a:schemeClr val="tx1">
                              <a:lumMod val="65000"/>
                              <a:lumOff val="35000"/>
                            </a:schemeClr>
                          </a:solidFill>
                          <a:latin typeface="+mn-lt"/>
                          <a:ea typeface="+mn-ea"/>
                          <a:cs typeface="+mn-cs"/>
                        </a:rPr>
                        <a:t>15:10 – 15:20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Introductions </a:t>
                      </a:r>
                      <a:r>
                        <a:rPr lang="en-US" sz="1600" kern="1200">
                          <a:solidFill>
                            <a:schemeClr val="tx1">
                              <a:lumMod val="65000"/>
                              <a:lumOff val="35000"/>
                            </a:schemeClr>
                          </a:solidFill>
                          <a:latin typeface="+mn-lt"/>
                          <a:ea typeface="+mn-ea"/>
                          <a:cs typeface="+mn-cs"/>
                        </a:rPr>
                        <a:t>– Getting to know each other</a:t>
                      </a:r>
                      <a:endParaRPr lang="en-CH" sz="1600" b="1"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939251"/>
                  </a:ext>
                </a:extLst>
              </a:tr>
              <a:tr h="353086">
                <a:tc>
                  <a:txBody>
                    <a:bodyPr/>
                    <a:lstStyle/>
                    <a:p>
                      <a:r>
                        <a:rPr lang="en-US" sz="1600" kern="1200">
                          <a:solidFill>
                            <a:schemeClr val="tx1">
                              <a:lumMod val="65000"/>
                              <a:lumOff val="35000"/>
                            </a:schemeClr>
                          </a:solidFill>
                          <a:latin typeface="+mn-lt"/>
                          <a:ea typeface="+mn-ea"/>
                          <a:cs typeface="+mn-cs"/>
                        </a:rPr>
                        <a:t>15:20 – 16:05 </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What is natural capital &amp; biodiversity – </a:t>
                      </a:r>
                      <a:r>
                        <a:rPr lang="en-US" sz="1600" b="0" kern="1200" dirty="0">
                          <a:solidFill>
                            <a:schemeClr val="tx1">
                              <a:lumMod val="65000"/>
                              <a:lumOff val="35000"/>
                            </a:schemeClr>
                          </a:solidFill>
                          <a:latin typeface="+mn-lt"/>
                          <a:ea typeface="+mn-ea"/>
                          <a:cs typeface="+mn-cs"/>
                        </a:rPr>
                        <a:t>Natural capital impacts &amp; dependencies</a:t>
                      </a:r>
                    </a:p>
                    <a:p>
                      <a:pPr marL="285750" indent="-285750">
                        <a:buFont typeface="Arial" panose="020B0604020202020204" pitchFamily="34" charset="0"/>
                        <a:buChar char="•"/>
                      </a:pPr>
                      <a:r>
                        <a:rPr lang="en-US" sz="1600" b="0" kern="1200" dirty="0">
                          <a:solidFill>
                            <a:schemeClr val="tx1">
                              <a:lumMod val="65000"/>
                              <a:lumOff val="35000"/>
                            </a:schemeClr>
                          </a:solidFill>
                          <a:latin typeface="+mn-lt"/>
                          <a:ea typeface="+mn-ea"/>
                          <a:cs typeface="+mn-cs"/>
                        </a:rPr>
                        <a:t>Group exercise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53086">
                <a:tc>
                  <a:txBody>
                    <a:bodyPr/>
                    <a:lstStyle/>
                    <a:p>
                      <a:r>
                        <a:rPr lang="en-US" sz="1600" i="1" kern="1200">
                          <a:solidFill>
                            <a:schemeClr val="tx1">
                              <a:lumMod val="65000"/>
                              <a:lumOff val="35000"/>
                            </a:schemeClr>
                          </a:solidFill>
                          <a:latin typeface="+mn-lt"/>
                          <a:ea typeface="+mn-ea"/>
                          <a:cs typeface="+mn-cs"/>
                        </a:rPr>
                        <a:t>16:05 – 16:20</a:t>
                      </a:r>
                      <a:endParaRPr lang="en-CH" sz="1600" i="1"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a:solidFill>
                            <a:schemeClr val="tx1">
                              <a:lumMod val="65000"/>
                              <a:lumOff val="35000"/>
                            </a:schemeClr>
                          </a:solidFill>
                          <a:latin typeface="+mn-lt"/>
                          <a:ea typeface="+mn-ea"/>
                          <a:cs typeface="+mn-cs"/>
                        </a:rPr>
                        <a:t>Coffee break</a:t>
                      </a:r>
                      <a:endParaRPr lang="en-CH" sz="1600" i="1"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676740707"/>
                  </a:ext>
                </a:extLst>
              </a:tr>
              <a:tr h="353086">
                <a:tc>
                  <a:txBody>
                    <a:bodyPr/>
                    <a:lstStyle/>
                    <a:p>
                      <a:r>
                        <a:rPr lang="en-US" sz="1600" kern="1200">
                          <a:solidFill>
                            <a:schemeClr val="tx1">
                              <a:lumMod val="65000"/>
                              <a:lumOff val="35000"/>
                            </a:schemeClr>
                          </a:solidFill>
                          <a:latin typeface="+mn-lt"/>
                          <a:ea typeface="+mn-ea"/>
                          <a:cs typeface="+mn-cs"/>
                        </a:rPr>
                        <a:t>16:20 – 16:30 </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D151">
                        <a:alpha val="50000"/>
                      </a:srgbClr>
                    </a:solidFill>
                  </a:tcPr>
                </a:tc>
                <a:tc>
                  <a:txBody>
                    <a:bodyPr/>
                    <a:lstStyle/>
                    <a:p>
                      <a:r>
                        <a:rPr lang="en-US" sz="1600" b="1" kern="1200" dirty="0">
                          <a:solidFill>
                            <a:schemeClr val="tx1">
                              <a:lumMod val="65000"/>
                              <a:lumOff val="35000"/>
                            </a:schemeClr>
                          </a:solidFill>
                          <a:latin typeface="+mn-lt"/>
                          <a:ea typeface="+mn-ea"/>
                          <a:cs typeface="+mn-cs"/>
                        </a:rPr>
                        <a:t>Why are natural capital &amp; biodiversity important </a:t>
                      </a:r>
                      <a:r>
                        <a:rPr lang="en-US" sz="1600" kern="1200" dirty="0">
                          <a:solidFill>
                            <a:schemeClr val="tx1">
                              <a:lumMod val="65000"/>
                              <a:lumOff val="35000"/>
                            </a:schemeClr>
                          </a:solidFill>
                          <a:latin typeface="+mn-lt"/>
                          <a:ea typeface="+mn-ea"/>
                          <a:cs typeface="+mn-cs"/>
                        </a:rPr>
                        <a:t>– The business case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D151">
                        <a:alpha val="50000"/>
                      </a:srgbClr>
                    </a:solidFill>
                  </a:tcPr>
                </a:tc>
                <a:extLst>
                  <a:ext uri="{0D108BD9-81ED-4DB2-BD59-A6C34878D82A}">
                    <a16:rowId xmlns:a16="http://schemas.microsoft.com/office/drawing/2014/main" val="2223510256"/>
                  </a:ext>
                </a:extLst>
              </a:tr>
              <a:tr h="353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tx1">
                              <a:lumMod val="65000"/>
                              <a:lumOff val="35000"/>
                            </a:schemeClr>
                          </a:solidFill>
                          <a:latin typeface="+mn-lt"/>
                          <a:ea typeface="+mn-ea"/>
                          <a:cs typeface="+mn-cs"/>
                        </a:rPr>
                        <a:t>16:30 – 17:10 </a:t>
                      </a:r>
                      <a:endParaRPr lang="en-CH" sz="1600" kern="1200">
                        <a:solidFill>
                          <a:schemeClr val="tx1">
                            <a:lumMod val="65000"/>
                            <a:lumOff val="35000"/>
                          </a:schemeClr>
                        </a:solidFill>
                        <a:latin typeface="+mn-lt"/>
                        <a:ea typeface="+mn-ea"/>
                        <a:cs typeface="+mn-cs"/>
                      </a:endParaRPr>
                    </a:p>
                    <a:p>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600" b="1" kern="1200">
                          <a:solidFill>
                            <a:schemeClr val="tx1">
                              <a:lumMod val="65000"/>
                              <a:lumOff val="35000"/>
                            </a:schemeClr>
                          </a:solidFill>
                          <a:latin typeface="+mn-lt"/>
                          <a:ea typeface="+mn-ea"/>
                          <a:cs typeface="+mn-cs"/>
                        </a:rPr>
                        <a:t>Natural capital risks &amp; opportunities </a:t>
                      </a:r>
                      <a:r>
                        <a:rPr lang="en-US" sz="1600" kern="1200">
                          <a:solidFill>
                            <a:schemeClr val="tx1">
                              <a:lumMod val="65000"/>
                              <a:lumOff val="35000"/>
                            </a:schemeClr>
                          </a:solidFill>
                          <a:latin typeface="+mn-lt"/>
                          <a:ea typeface="+mn-ea"/>
                          <a:cs typeface="+mn-cs"/>
                        </a:rPr>
                        <a:t>– Building business resilience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a:solidFill>
                            <a:schemeClr val="tx1">
                              <a:lumMod val="65000"/>
                              <a:lumOff val="35000"/>
                            </a:schemeClr>
                          </a:solidFill>
                          <a:latin typeface="+mn-lt"/>
                          <a:ea typeface="+mn-ea"/>
                          <a:cs typeface="+mn-cs"/>
                        </a:rPr>
                        <a:t>Group game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8807217"/>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17:10 – 17:45</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Applying natural capital, biodiversity &amp; case studies </a:t>
                      </a:r>
                      <a:r>
                        <a:rPr lang="en-US" sz="1600" b="0" kern="1200" dirty="0">
                          <a:solidFill>
                            <a:schemeClr val="tx1">
                              <a:lumMod val="65000"/>
                              <a:lumOff val="35000"/>
                            </a:schemeClr>
                          </a:solidFill>
                          <a:latin typeface="+mn-lt"/>
                          <a:ea typeface="+mn-ea"/>
                          <a:cs typeface="+mn-cs"/>
                        </a:rPr>
                        <a:t>– Brief overview of approaches &amp; business applications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17:45 – 17:50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First step of a biodiversity-inclusive natural capital assessment</a:t>
                      </a:r>
                      <a:endParaRPr lang="en-US"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0702698"/>
                  </a:ext>
                </a:extLst>
              </a:tr>
              <a:tr h="353086">
                <a:tc>
                  <a:txBody>
                    <a:bodyPr/>
                    <a:lstStyle/>
                    <a:p>
                      <a:r>
                        <a:rPr lang="en-US" sz="1600" kern="1200">
                          <a:solidFill>
                            <a:schemeClr val="tx1">
                              <a:lumMod val="65000"/>
                              <a:lumOff val="35000"/>
                            </a:schemeClr>
                          </a:solidFill>
                          <a:latin typeface="+mn-lt"/>
                          <a:ea typeface="+mn-ea"/>
                          <a:cs typeface="+mn-cs"/>
                        </a:rPr>
                        <a:t>17:50 – 18:00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Wrap-up</a:t>
                      </a:r>
                      <a:r>
                        <a:rPr lang="en-US" sz="1600" b="0" kern="1200">
                          <a:solidFill>
                            <a:schemeClr val="tx1">
                              <a:lumMod val="65000"/>
                              <a:lumOff val="35000"/>
                            </a:schemeClr>
                          </a:solidFill>
                          <a:latin typeface="+mn-lt"/>
                          <a:ea typeface="+mn-ea"/>
                          <a:cs typeface="+mn-cs"/>
                        </a:rPr>
                        <a:t>– </a:t>
                      </a:r>
                      <a:r>
                        <a:rPr lang="en-US" sz="1600" kern="1200">
                          <a:solidFill>
                            <a:schemeClr val="tx1">
                              <a:lumMod val="65000"/>
                              <a:lumOff val="35000"/>
                            </a:schemeClr>
                          </a:solidFill>
                          <a:latin typeface="+mn-lt"/>
                          <a:ea typeface="+mn-ea"/>
                          <a:cs typeface="+mn-cs"/>
                        </a:rPr>
                        <a:t>Key takeaways, next steps &amp; engagement opportunities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r h="353086">
                <a:tc>
                  <a:txBody>
                    <a:bodyPr/>
                    <a:lstStyle/>
                    <a:p>
                      <a:r>
                        <a:rPr lang="en-US" sz="1600" kern="1200">
                          <a:solidFill>
                            <a:schemeClr val="tx1">
                              <a:lumMod val="65000"/>
                              <a:lumOff val="35000"/>
                            </a:schemeClr>
                          </a:solidFill>
                          <a:latin typeface="+mn-lt"/>
                          <a:ea typeface="+mn-ea"/>
                          <a:cs typeface="+mn-cs"/>
                        </a:rPr>
                        <a:t>18:00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i="0" kern="1200" dirty="0">
                          <a:solidFill>
                            <a:schemeClr val="tx1">
                              <a:lumMod val="65000"/>
                              <a:lumOff val="35000"/>
                            </a:schemeClr>
                          </a:solidFill>
                          <a:latin typeface="+mn-lt"/>
                          <a:ea typeface="+mn-ea"/>
                          <a:cs typeface="+mn-cs"/>
                        </a:rPr>
                        <a:t>End of training</a:t>
                      </a:r>
                      <a:endParaRPr lang="en-CH" sz="1600" b="1" i="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960902"/>
                  </a:ext>
                </a:extLst>
              </a:tr>
            </a:tbl>
          </a:graphicData>
        </a:graphic>
      </p:graphicFrame>
    </p:spTree>
    <p:extLst>
      <p:ext uri="{BB962C8B-B14F-4D97-AF65-F5344CB8AC3E}">
        <p14:creationId xmlns:p14="http://schemas.microsoft.com/office/powerpoint/2010/main" val="32955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1CC36D5-DE13-4021-A2F6-E2AD1F6B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44153" y="-579018"/>
            <a:ext cx="6539714" cy="8355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378433"/>
            <a:ext cx="5547292" cy="5490396"/>
          </a:xfrm>
          <a:prstGeom prst="rect">
            <a:avLst/>
          </a:prstGeom>
        </p:spPr>
      </p:pic>
      <p:sp>
        <p:nvSpPr>
          <p:cNvPr id="2" name="Title 1"/>
          <p:cNvSpPr>
            <a:spLocks noGrp="1"/>
          </p:cNvSpPr>
          <p:nvPr>
            <p:ph type="ctrTitle"/>
          </p:nvPr>
        </p:nvSpPr>
        <p:spPr>
          <a:xfrm>
            <a:off x="308788" y="3150582"/>
            <a:ext cx="4314321" cy="1604484"/>
          </a:xfrm>
        </p:spPr>
        <p:txBody>
          <a:bodyPr>
            <a:noAutofit/>
          </a:bodyPr>
          <a:lstStyle/>
          <a:p>
            <a:pPr algn="l"/>
            <a:r>
              <a:rPr lang="en-GB" sz="4000" b="1" dirty="0">
                <a:solidFill>
                  <a:srgbClr val="23BAED"/>
                </a:solidFill>
              </a:rPr>
              <a:t>Why</a:t>
            </a:r>
            <a:r>
              <a:rPr lang="en-GB" sz="4000" dirty="0">
                <a:solidFill>
                  <a:schemeClr val="tx1">
                    <a:lumMod val="65000"/>
                    <a:lumOff val="35000"/>
                  </a:schemeClr>
                </a:solidFill>
              </a:rPr>
              <a:t> are natural capital &amp; biodiversity important? </a:t>
            </a: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1"/>
            <a:ext cx="12192000" cy="1231072"/>
          </a:xfrm>
          <a:prstGeom prst="rect">
            <a:avLst/>
          </a:prstGeom>
        </p:spPr>
      </p:pic>
    </p:spTree>
    <p:extLst>
      <p:ext uri="{BB962C8B-B14F-4D97-AF65-F5344CB8AC3E}">
        <p14:creationId xmlns:p14="http://schemas.microsoft.com/office/powerpoint/2010/main" val="4105340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lstStyle/>
          <a:p>
            <a:r>
              <a:rPr lang="en-GB"/>
              <a:t>Why should business care about natural capital?</a:t>
            </a:r>
          </a:p>
        </p:txBody>
      </p:sp>
      <p:pic>
        <p:nvPicPr>
          <p:cNvPr id="3" name="Picture 2">
            <a:extLst>
              <a:ext uri="{FF2B5EF4-FFF2-40B4-BE49-F238E27FC236}">
                <a16:creationId xmlns:a16="http://schemas.microsoft.com/office/drawing/2014/main" id="{743A0DB3-4E2B-4881-92E9-F5EF7B21326D}"/>
              </a:ext>
            </a:extLst>
          </p:cNvPr>
          <p:cNvPicPr>
            <a:picLocks noChangeAspect="1"/>
          </p:cNvPicPr>
          <p:nvPr/>
        </p:nvPicPr>
        <p:blipFill rotWithShape="1">
          <a:blip r:embed="rId3"/>
          <a:srcRect t="8663" b="2676"/>
          <a:stretch/>
        </p:blipFill>
        <p:spPr>
          <a:xfrm>
            <a:off x="3505707" y="1946448"/>
            <a:ext cx="5115095" cy="4592463"/>
          </a:xfrm>
          <a:prstGeom prst="rect">
            <a:avLst/>
          </a:prstGeom>
        </p:spPr>
      </p:pic>
      <p:sp>
        <p:nvSpPr>
          <p:cNvPr id="7" name="Slide Number Placeholder 6">
            <a:extLst>
              <a:ext uri="{FF2B5EF4-FFF2-40B4-BE49-F238E27FC236}">
                <a16:creationId xmlns:a16="http://schemas.microsoft.com/office/drawing/2014/main" id="{CCA92AA3-9351-487B-9FD2-73D524A4E58F}"/>
              </a:ext>
            </a:extLst>
          </p:cNvPr>
          <p:cNvSpPr>
            <a:spLocks noGrp="1"/>
          </p:cNvSpPr>
          <p:nvPr>
            <p:ph type="sldNum" sz="quarter" idx="12"/>
          </p:nvPr>
        </p:nvSpPr>
        <p:spPr/>
        <p:txBody>
          <a:bodyPr/>
          <a:lstStyle/>
          <a:p>
            <a:fld id="{971CEC84-1649-40CE-BFF6-7286506FEA08}" type="slidenum">
              <a:rPr lang="en-GB" smtClean="0"/>
              <a:pPr/>
              <a:t>43</a:t>
            </a:fld>
            <a:endParaRPr lang="en-GB"/>
          </a:p>
        </p:txBody>
      </p:sp>
      <p:sp>
        <p:nvSpPr>
          <p:cNvPr id="5" name="Rectangle 4">
            <a:extLst>
              <a:ext uri="{FF2B5EF4-FFF2-40B4-BE49-F238E27FC236}">
                <a16:creationId xmlns:a16="http://schemas.microsoft.com/office/drawing/2014/main" id="{F113D100-3D64-4AE8-9BA3-1438EA4CA5D7}"/>
              </a:ext>
            </a:extLst>
          </p:cNvPr>
          <p:cNvSpPr/>
          <p:nvPr/>
        </p:nvSpPr>
        <p:spPr>
          <a:xfrm>
            <a:off x="1708193" y="1244931"/>
            <a:ext cx="9440932" cy="523220"/>
          </a:xfrm>
          <a:prstGeom prst="rect">
            <a:avLst/>
          </a:prstGeom>
        </p:spPr>
        <p:txBody>
          <a:bodyPr wrap="square">
            <a:spAutoFit/>
          </a:bodyPr>
          <a:lstStyle/>
          <a:p>
            <a:r>
              <a:rPr lang="en-US" sz="2800" b="1">
                <a:solidFill>
                  <a:srgbClr val="003399"/>
                </a:solidFill>
              </a:rPr>
              <a:t>Financial performance is irrelevant on a dead planet</a:t>
            </a:r>
            <a:endParaRPr lang="en-GB" sz="2800" b="1">
              <a:solidFill>
                <a:srgbClr val="003399"/>
              </a:solidFill>
            </a:endParaRPr>
          </a:p>
        </p:txBody>
      </p:sp>
    </p:spTree>
    <p:extLst>
      <p:ext uri="{BB962C8B-B14F-4D97-AF65-F5344CB8AC3E}">
        <p14:creationId xmlns:p14="http://schemas.microsoft.com/office/powerpoint/2010/main" val="429848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3C2A5-B388-4A04-A738-098DFFEB0E36}"/>
              </a:ext>
            </a:extLst>
          </p:cNvPr>
          <p:cNvSpPr>
            <a:spLocks noGrp="1"/>
          </p:cNvSpPr>
          <p:nvPr>
            <p:ph type="title"/>
          </p:nvPr>
        </p:nvSpPr>
        <p:spPr/>
        <p:txBody>
          <a:bodyPr/>
          <a:lstStyle/>
          <a:p>
            <a:r>
              <a:rPr lang="en-GB"/>
              <a:t>Why should business care about natural capital?</a:t>
            </a:r>
            <a:endParaRPr lang="en-CH"/>
          </a:p>
        </p:txBody>
      </p:sp>
      <p:sp>
        <p:nvSpPr>
          <p:cNvPr id="4" name="Slide Number Placeholder 3">
            <a:extLst>
              <a:ext uri="{FF2B5EF4-FFF2-40B4-BE49-F238E27FC236}">
                <a16:creationId xmlns:a16="http://schemas.microsoft.com/office/drawing/2014/main" id="{C52AB02E-28F1-4F26-BFCB-807BB4254304}"/>
              </a:ext>
            </a:extLst>
          </p:cNvPr>
          <p:cNvSpPr>
            <a:spLocks noGrp="1"/>
          </p:cNvSpPr>
          <p:nvPr>
            <p:ph type="sldNum" sz="quarter" idx="12"/>
          </p:nvPr>
        </p:nvSpPr>
        <p:spPr/>
        <p:txBody>
          <a:bodyPr/>
          <a:lstStyle/>
          <a:p>
            <a:fld id="{971CEC84-1649-40CE-BFF6-7286506FEA08}" type="slidenum">
              <a:rPr lang="en-GB" smtClean="0"/>
              <a:pPr/>
              <a:t>44</a:t>
            </a:fld>
            <a:endParaRPr lang="en-GB"/>
          </a:p>
        </p:txBody>
      </p:sp>
      <p:sp>
        <p:nvSpPr>
          <p:cNvPr id="6" name="Rectangle 5">
            <a:extLst>
              <a:ext uri="{FF2B5EF4-FFF2-40B4-BE49-F238E27FC236}">
                <a16:creationId xmlns:a16="http://schemas.microsoft.com/office/drawing/2014/main" id="{8286D73B-53B6-4232-BDC1-A60842DEE93B}"/>
              </a:ext>
            </a:extLst>
          </p:cNvPr>
          <p:cNvSpPr/>
          <p:nvPr/>
        </p:nvSpPr>
        <p:spPr>
          <a:xfrm>
            <a:off x="2966882" y="2229851"/>
            <a:ext cx="6414833" cy="2162130"/>
          </a:xfrm>
          <a:prstGeom prst="rect">
            <a:avLst/>
          </a:prstGeom>
        </p:spPr>
        <p:txBody>
          <a:bodyPr wrap="square">
            <a:spAutoFit/>
          </a:bodyPr>
          <a:lstStyle/>
          <a:p>
            <a:pPr algn="ctr">
              <a:lnSpc>
                <a:spcPct val="130000"/>
              </a:lnSpc>
            </a:pPr>
            <a:r>
              <a:rPr lang="en-GB" sz="2000" i="1">
                <a:solidFill>
                  <a:schemeClr val="tx1">
                    <a:lumMod val="65000"/>
                    <a:lumOff val="35000"/>
                  </a:schemeClr>
                </a:solidFill>
              </a:rPr>
              <a:t>“Biodiversity and nature’s contributions to people are our common heritage and humanity’s most important life-supporting ‘safety net’. But our safety net is stretched almost to breaking point.”</a:t>
            </a:r>
          </a:p>
          <a:p>
            <a:endParaRPr lang="en-GB" sz="1050" i="1">
              <a:solidFill>
                <a:schemeClr val="tx1">
                  <a:lumMod val="65000"/>
                  <a:lumOff val="35000"/>
                </a:schemeClr>
              </a:solidFill>
            </a:endParaRPr>
          </a:p>
          <a:p>
            <a:pPr algn="ctr"/>
            <a:r>
              <a:rPr lang="en-GB">
                <a:solidFill>
                  <a:schemeClr val="tx1">
                    <a:lumMod val="65000"/>
                    <a:lumOff val="35000"/>
                  </a:schemeClr>
                </a:solidFill>
              </a:rPr>
              <a:t>Prof. Sandra Díaz (Argentina), IPBES Global Assessment</a:t>
            </a:r>
          </a:p>
        </p:txBody>
      </p:sp>
      <p:sp>
        <p:nvSpPr>
          <p:cNvPr id="3" name="Oval 2">
            <a:extLst>
              <a:ext uri="{FF2B5EF4-FFF2-40B4-BE49-F238E27FC236}">
                <a16:creationId xmlns:a16="http://schemas.microsoft.com/office/drawing/2014/main" id="{0459C4F5-10FB-431D-8F28-CC29DB0658CC}"/>
              </a:ext>
            </a:extLst>
          </p:cNvPr>
          <p:cNvSpPr/>
          <p:nvPr/>
        </p:nvSpPr>
        <p:spPr>
          <a:xfrm>
            <a:off x="314194" y="1502619"/>
            <a:ext cx="1874197" cy="1874197"/>
          </a:xfrm>
          <a:prstGeom prst="ellipse">
            <a:avLst/>
          </a:prstGeom>
          <a:solidFill>
            <a:srgbClr val="BBD15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t>100 million hectares of tropical forest lost in 20 years </a:t>
            </a:r>
            <a:endParaRPr lang="en-CH" sz="1700"/>
          </a:p>
        </p:txBody>
      </p:sp>
      <p:sp>
        <p:nvSpPr>
          <p:cNvPr id="7" name="Oval 6">
            <a:extLst>
              <a:ext uri="{FF2B5EF4-FFF2-40B4-BE49-F238E27FC236}">
                <a16:creationId xmlns:a16="http://schemas.microsoft.com/office/drawing/2014/main" id="{CF7D76F7-4242-4604-9C89-C042B085619E}"/>
              </a:ext>
            </a:extLst>
          </p:cNvPr>
          <p:cNvSpPr/>
          <p:nvPr/>
        </p:nvSpPr>
        <p:spPr>
          <a:xfrm>
            <a:off x="10164274" y="1436719"/>
            <a:ext cx="1874197" cy="1874197"/>
          </a:xfrm>
          <a:prstGeom prst="ellipse">
            <a:avLst/>
          </a:prstGeom>
          <a:solidFill>
            <a:srgbClr val="BBD15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1 million species at risk of extinction</a:t>
            </a:r>
            <a:endParaRPr lang="en-CH"/>
          </a:p>
        </p:txBody>
      </p:sp>
      <p:sp>
        <p:nvSpPr>
          <p:cNvPr id="8" name="Oval 7">
            <a:extLst>
              <a:ext uri="{FF2B5EF4-FFF2-40B4-BE49-F238E27FC236}">
                <a16:creationId xmlns:a16="http://schemas.microsoft.com/office/drawing/2014/main" id="{040CA48B-5388-4EF1-BD0C-C3F70012584E}"/>
              </a:ext>
            </a:extLst>
          </p:cNvPr>
          <p:cNvSpPr/>
          <p:nvPr/>
        </p:nvSpPr>
        <p:spPr>
          <a:xfrm>
            <a:off x="548657" y="3787817"/>
            <a:ext cx="2162131" cy="2162131"/>
          </a:xfrm>
          <a:prstGeom prst="ellipse">
            <a:avLst/>
          </a:prstGeom>
          <a:solidFill>
            <a:srgbClr val="BBD15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t>75% of terrestrial environment “severely altered” by human actions</a:t>
            </a:r>
            <a:endParaRPr lang="en-CH" sz="1700"/>
          </a:p>
        </p:txBody>
      </p:sp>
      <p:sp>
        <p:nvSpPr>
          <p:cNvPr id="9" name="Oval 8">
            <a:extLst>
              <a:ext uri="{FF2B5EF4-FFF2-40B4-BE49-F238E27FC236}">
                <a16:creationId xmlns:a16="http://schemas.microsoft.com/office/drawing/2014/main" id="{270C6B73-89EC-4BEF-ACE4-EED1C563E9EC}"/>
              </a:ext>
            </a:extLst>
          </p:cNvPr>
          <p:cNvSpPr/>
          <p:nvPr/>
        </p:nvSpPr>
        <p:spPr>
          <a:xfrm>
            <a:off x="9637809" y="3875933"/>
            <a:ext cx="1737136" cy="1737136"/>
          </a:xfrm>
          <a:prstGeom prst="ellipse">
            <a:avLst/>
          </a:prstGeom>
          <a:solidFill>
            <a:srgbClr val="BBD15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50% of live coral reefs lost since 1870s</a:t>
            </a:r>
            <a:endParaRPr lang="en-CH"/>
          </a:p>
        </p:txBody>
      </p:sp>
    </p:spTree>
    <p:extLst>
      <p:ext uri="{BB962C8B-B14F-4D97-AF65-F5344CB8AC3E}">
        <p14:creationId xmlns:p14="http://schemas.microsoft.com/office/powerpoint/2010/main" val="61007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A4A00-1AAB-49DA-9C44-A88B4EC0D84D}"/>
              </a:ext>
            </a:extLst>
          </p:cNvPr>
          <p:cNvSpPr>
            <a:spLocks noGrp="1"/>
          </p:cNvSpPr>
          <p:nvPr>
            <p:ph type="title"/>
          </p:nvPr>
        </p:nvSpPr>
        <p:spPr/>
        <p:txBody>
          <a:bodyPr/>
          <a:lstStyle/>
          <a:p>
            <a:r>
              <a:rPr lang="en-US"/>
              <a:t>The global risk landscape has changed</a:t>
            </a:r>
            <a:endParaRPr lang="en-CH"/>
          </a:p>
        </p:txBody>
      </p:sp>
      <p:graphicFrame>
        <p:nvGraphicFramePr>
          <p:cNvPr id="4" name="Content Placeholder 5">
            <a:extLst>
              <a:ext uri="{FF2B5EF4-FFF2-40B4-BE49-F238E27FC236}">
                <a16:creationId xmlns:a16="http://schemas.microsoft.com/office/drawing/2014/main" id="{8F3F7FE0-DC93-4AC0-9B0D-A535B657BEBF}"/>
              </a:ext>
            </a:extLst>
          </p:cNvPr>
          <p:cNvGraphicFramePr>
            <a:graphicFrameLocks/>
          </p:cNvGraphicFramePr>
          <p:nvPr>
            <p:extLst>
              <p:ext uri="{D42A27DB-BD31-4B8C-83A1-F6EECF244321}">
                <p14:modId xmlns:p14="http://schemas.microsoft.com/office/powerpoint/2010/main" val="392461318"/>
              </p:ext>
            </p:extLst>
          </p:nvPr>
        </p:nvGraphicFramePr>
        <p:xfrm>
          <a:off x="1281338" y="1187772"/>
          <a:ext cx="10082361" cy="4589341"/>
        </p:xfrm>
        <a:graphic>
          <a:graphicData uri="http://schemas.openxmlformats.org/drawingml/2006/table">
            <a:tbl>
              <a:tblPr firstRow="1" bandRow="1"/>
              <a:tblGrid>
                <a:gridCol w="1748558">
                  <a:extLst>
                    <a:ext uri="{9D8B030D-6E8A-4147-A177-3AD203B41FA5}">
                      <a16:colId xmlns:a16="http://schemas.microsoft.com/office/drawing/2014/main" val="20000"/>
                    </a:ext>
                  </a:extLst>
                </a:gridCol>
                <a:gridCol w="603985">
                  <a:extLst>
                    <a:ext uri="{9D8B030D-6E8A-4147-A177-3AD203B41FA5}">
                      <a16:colId xmlns:a16="http://schemas.microsoft.com/office/drawing/2014/main" val="20002"/>
                    </a:ext>
                  </a:extLst>
                </a:gridCol>
                <a:gridCol w="603985">
                  <a:extLst>
                    <a:ext uri="{9D8B030D-6E8A-4147-A177-3AD203B41FA5}">
                      <a16:colId xmlns:a16="http://schemas.microsoft.com/office/drawing/2014/main" val="4018841798"/>
                    </a:ext>
                  </a:extLst>
                </a:gridCol>
                <a:gridCol w="603985">
                  <a:extLst>
                    <a:ext uri="{9D8B030D-6E8A-4147-A177-3AD203B41FA5}">
                      <a16:colId xmlns:a16="http://schemas.microsoft.com/office/drawing/2014/main" val="3911538392"/>
                    </a:ext>
                  </a:extLst>
                </a:gridCol>
                <a:gridCol w="603985">
                  <a:extLst>
                    <a:ext uri="{9D8B030D-6E8A-4147-A177-3AD203B41FA5}">
                      <a16:colId xmlns:a16="http://schemas.microsoft.com/office/drawing/2014/main" val="640585476"/>
                    </a:ext>
                  </a:extLst>
                </a:gridCol>
                <a:gridCol w="603985">
                  <a:extLst>
                    <a:ext uri="{9D8B030D-6E8A-4147-A177-3AD203B41FA5}">
                      <a16:colId xmlns:a16="http://schemas.microsoft.com/office/drawing/2014/main" val="1169577229"/>
                    </a:ext>
                  </a:extLst>
                </a:gridCol>
                <a:gridCol w="603985">
                  <a:extLst>
                    <a:ext uri="{9D8B030D-6E8A-4147-A177-3AD203B41FA5}">
                      <a16:colId xmlns:a16="http://schemas.microsoft.com/office/drawing/2014/main" val="2114804561"/>
                    </a:ext>
                  </a:extLst>
                </a:gridCol>
                <a:gridCol w="603985">
                  <a:extLst>
                    <a:ext uri="{9D8B030D-6E8A-4147-A177-3AD203B41FA5}">
                      <a16:colId xmlns:a16="http://schemas.microsoft.com/office/drawing/2014/main" val="3419674692"/>
                    </a:ext>
                  </a:extLst>
                </a:gridCol>
                <a:gridCol w="603985">
                  <a:extLst>
                    <a:ext uri="{9D8B030D-6E8A-4147-A177-3AD203B41FA5}">
                      <a16:colId xmlns:a16="http://schemas.microsoft.com/office/drawing/2014/main" val="3293626145"/>
                    </a:ext>
                  </a:extLst>
                </a:gridCol>
                <a:gridCol w="603985">
                  <a:extLst>
                    <a:ext uri="{9D8B030D-6E8A-4147-A177-3AD203B41FA5}">
                      <a16:colId xmlns:a16="http://schemas.microsoft.com/office/drawing/2014/main" val="3695106391"/>
                    </a:ext>
                  </a:extLst>
                </a:gridCol>
                <a:gridCol w="603985">
                  <a:extLst>
                    <a:ext uri="{9D8B030D-6E8A-4147-A177-3AD203B41FA5}">
                      <a16:colId xmlns:a16="http://schemas.microsoft.com/office/drawing/2014/main" val="3826489592"/>
                    </a:ext>
                  </a:extLst>
                </a:gridCol>
                <a:gridCol w="2293953">
                  <a:extLst>
                    <a:ext uri="{9D8B030D-6E8A-4147-A177-3AD203B41FA5}">
                      <a16:colId xmlns:a16="http://schemas.microsoft.com/office/drawing/2014/main" val="907754073"/>
                    </a:ext>
                  </a:extLst>
                </a:gridCol>
              </a:tblGrid>
              <a:tr h="288819">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400">
                          <a:solidFill>
                            <a:schemeClr val="bg1">
                              <a:lumMod val="65000"/>
                            </a:schemeClr>
                          </a:solidFill>
                          <a:latin typeface="Arial" panose="020B0604020202020204" pitchFamily="34" charset="0"/>
                          <a:cs typeface="Arial" panose="020B0604020202020204" pitchFamily="34" charset="0"/>
                        </a:rPr>
                        <a:t>2010</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2011</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2012</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2013</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2014</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2015</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2016</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2017</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2018</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2019</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2020</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2021</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65797">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algn="l" defTabSz="914400" rtl="0" eaLnBrk="1" latinLnBrk="0" hangingPunct="1">
                        <a:lnSpc>
                          <a:spcPct val="90000"/>
                        </a:lnSpc>
                        <a:spcAft>
                          <a:spcPts val="0"/>
                        </a:spcAft>
                      </a:pPr>
                      <a:r>
                        <a:rPr lang="en-US" sz="1300" kern="1200">
                          <a:solidFill>
                            <a:schemeClr val="bg1"/>
                          </a:solidFill>
                          <a:latin typeface="Arial" panose="020B0604020202020204" pitchFamily="34" charset="0"/>
                          <a:ea typeface="+mn-ea"/>
                          <a:cs typeface="Arial" panose="020B0604020202020204" pitchFamily="34" charset="0"/>
                        </a:rPr>
                        <a:t>Asset price collapse</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Extreme weather</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extLst>
                  <a:ext uri="{0D108BD9-81ED-4DB2-BD59-A6C34878D82A}">
                    <a16:rowId xmlns:a16="http://schemas.microsoft.com/office/drawing/2014/main" val="10001"/>
                  </a:ext>
                </a:extLst>
              </a:tr>
              <a:tr h="426060">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Slowing</a:t>
                      </a:r>
                      <a:r>
                        <a:rPr lang="en-US" sz="1300" baseline="0">
                          <a:solidFill>
                            <a:schemeClr val="bg1"/>
                          </a:solidFill>
                          <a:latin typeface="Arial" panose="020B0604020202020204" pitchFamily="34" charset="0"/>
                          <a:cs typeface="Arial" panose="020B0604020202020204" pitchFamily="34" charset="0"/>
                        </a:rPr>
                        <a:t> Chinese economy (&lt;6%)</a:t>
                      </a: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Climate action failure</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2"/>
                  </a:ext>
                </a:extLst>
              </a:tr>
              <a:tr h="387502">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Chronic</a:t>
                      </a:r>
                      <a:r>
                        <a:rPr lang="en-US" sz="1300" baseline="0">
                          <a:solidFill>
                            <a:schemeClr val="bg1"/>
                          </a:solidFill>
                          <a:latin typeface="Arial" panose="020B0604020202020204" pitchFamily="34" charset="0"/>
                          <a:cs typeface="Arial" panose="020B0604020202020204" pitchFamily="34" charset="0"/>
                        </a:rPr>
                        <a:t> disease</a:t>
                      </a: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Human-made environmental disasters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3"/>
                  </a:ext>
                </a:extLst>
              </a:tr>
              <a:tr h="307981">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Financial crisis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Infectious diseases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extLst>
                  <a:ext uri="{0D108BD9-81ED-4DB2-BD59-A6C34878D82A}">
                    <a16:rowId xmlns:a16="http://schemas.microsoft.com/office/drawing/2014/main" val="10004"/>
                  </a:ext>
                </a:extLst>
              </a:tr>
              <a:tr h="434956">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Global governance gap</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Biodiversity</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5"/>
                  </a:ext>
                </a:extLst>
              </a:tr>
              <a:tr h="169585">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265797">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Asset price collapse</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tx1">
                            <a:lumMod val="65000"/>
                            <a:lumOff val="35000"/>
                          </a:schemeClr>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tx1">
                            <a:lumMod val="65000"/>
                            <a:lumOff val="35000"/>
                          </a:schemeClr>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Infectious diseases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extLst>
                  <a:ext uri="{0D108BD9-81ED-4DB2-BD59-A6C34878D82A}">
                    <a16:rowId xmlns:a16="http://schemas.microsoft.com/office/drawing/2014/main" val="10007"/>
                  </a:ext>
                </a:extLst>
              </a:tr>
              <a:tr h="595614">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Retrenchment from globalization (developed)</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Climate action failure</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8"/>
                  </a:ext>
                </a:extLst>
              </a:tr>
              <a:tr h="387502">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kern="1200">
                          <a:solidFill>
                            <a:schemeClr val="bg1"/>
                          </a:solidFill>
                          <a:latin typeface="Arial" panose="020B0604020202020204" pitchFamily="34" charset="0"/>
                          <a:ea typeface="+mn-ea"/>
                          <a:cs typeface="Arial" panose="020B0604020202020204" pitchFamily="34" charset="0"/>
                        </a:rPr>
                        <a:t>Oil price spike</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Weapons of mass destruction</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9"/>
                  </a:ext>
                </a:extLst>
              </a:tr>
              <a:tr h="400835">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marR="0" lvl="0" indent="0" algn="l" defTabSz="410813"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Chronic</a:t>
                      </a:r>
                      <a:r>
                        <a:rPr lang="en-US" sz="1300" baseline="0">
                          <a:solidFill>
                            <a:schemeClr val="bg1"/>
                          </a:solidFill>
                          <a:latin typeface="Arial" panose="020B0604020202020204" pitchFamily="34" charset="0"/>
                          <a:cs typeface="Arial" panose="020B0604020202020204" pitchFamily="34" charset="0"/>
                        </a:rPr>
                        <a:t> disease</a:t>
                      </a: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Biodiversity loss</a:t>
                      </a:r>
                    </a:p>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10"/>
                  </a:ext>
                </a:extLst>
              </a:tr>
              <a:tr h="400835">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Fiscal crises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Natural resources crises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11"/>
                  </a:ext>
                </a:extLst>
              </a:tr>
            </a:tbl>
          </a:graphicData>
        </a:graphic>
      </p:graphicFrame>
      <p:sp>
        <p:nvSpPr>
          <p:cNvPr id="5" name="Rectangle 4">
            <a:extLst>
              <a:ext uri="{FF2B5EF4-FFF2-40B4-BE49-F238E27FC236}">
                <a16:creationId xmlns:a16="http://schemas.microsoft.com/office/drawing/2014/main" id="{41ADA65A-6103-4EF2-A3C8-BA52DA20C391}"/>
              </a:ext>
            </a:extLst>
          </p:cNvPr>
          <p:cNvSpPr/>
          <p:nvPr/>
        </p:nvSpPr>
        <p:spPr>
          <a:xfrm>
            <a:off x="346524" y="1475338"/>
            <a:ext cx="616683" cy="1873373"/>
          </a:xfrm>
          <a:prstGeom prst="rect">
            <a:avLst/>
          </a:prstGeom>
          <a:noFill/>
          <a:ln w="12700" cap="flat" cmpd="sng" algn="ctr">
            <a:solidFill>
              <a:schemeClr val="bg1">
                <a:lumMod val="75000"/>
              </a:schemeClr>
            </a:solidFill>
            <a:prstDash val="solid"/>
            <a:miter lim="800000"/>
          </a:ln>
          <a:effectLst/>
        </p:spPr>
        <p:txBody>
          <a:bodyPr vert="vert270" rtlCol="0" anchor="ctr"/>
          <a:lstStyle/>
          <a:p>
            <a:pPr algn="ctr" defTabSz="914377">
              <a:defRPr/>
            </a:pPr>
            <a:r>
              <a:rPr lang="en-US" sz="1600" kern="0">
                <a:solidFill>
                  <a:schemeClr val="bg1">
                    <a:lumMod val="50000"/>
                  </a:schemeClr>
                </a:solidFill>
                <a:latin typeface="Arial" panose="020B0604020202020204" pitchFamily="34" charset="0"/>
                <a:cs typeface="Arial" panose="020B0604020202020204" pitchFamily="34" charset="0"/>
              </a:rPr>
              <a:t>Top 5 Global Risks: </a:t>
            </a:r>
            <a:r>
              <a:rPr lang="en-US" sz="1600" b="1" kern="0">
                <a:solidFill>
                  <a:schemeClr val="bg1">
                    <a:lumMod val="50000"/>
                  </a:schemeClr>
                </a:solidFill>
                <a:latin typeface="Arial" panose="020B0604020202020204" pitchFamily="34" charset="0"/>
                <a:cs typeface="Arial" panose="020B0604020202020204" pitchFamily="34" charset="0"/>
              </a:rPr>
              <a:t>likelihood</a:t>
            </a:r>
          </a:p>
        </p:txBody>
      </p:sp>
      <p:sp>
        <p:nvSpPr>
          <p:cNvPr id="6" name="Rectangle 5">
            <a:extLst>
              <a:ext uri="{FF2B5EF4-FFF2-40B4-BE49-F238E27FC236}">
                <a16:creationId xmlns:a16="http://schemas.microsoft.com/office/drawing/2014/main" id="{CE5B393F-A075-454F-8668-454957F3772E}"/>
              </a:ext>
            </a:extLst>
          </p:cNvPr>
          <p:cNvSpPr/>
          <p:nvPr/>
        </p:nvSpPr>
        <p:spPr>
          <a:xfrm>
            <a:off x="346523" y="3482443"/>
            <a:ext cx="616683" cy="2076940"/>
          </a:xfrm>
          <a:prstGeom prst="rect">
            <a:avLst/>
          </a:prstGeom>
          <a:noFill/>
          <a:ln w="12700" cap="flat" cmpd="sng" algn="ctr">
            <a:solidFill>
              <a:schemeClr val="bg1">
                <a:lumMod val="75000"/>
              </a:schemeClr>
            </a:solidFill>
            <a:prstDash val="solid"/>
            <a:miter lim="800000"/>
          </a:ln>
          <a:effectLst/>
        </p:spPr>
        <p:txBody>
          <a:bodyPr vert="vert270" rtlCol="0" anchor="ctr"/>
          <a:lstStyle/>
          <a:p>
            <a:pPr algn="ctr" defTabSz="914377">
              <a:defRPr/>
            </a:pPr>
            <a:r>
              <a:rPr lang="en-US" sz="1600" kern="0">
                <a:solidFill>
                  <a:schemeClr val="bg1">
                    <a:lumMod val="50000"/>
                  </a:schemeClr>
                </a:solidFill>
                <a:latin typeface="Arial" panose="020B0604020202020204" pitchFamily="34" charset="0"/>
                <a:cs typeface="Arial" panose="020B0604020202020204" pitchFamily="34" charset="0"/>
              </a:rPr>
              <a:t>Top 5 Global Risks: </a:t>
            </a:r>
            <a:r>
              <a:rPr lang="en-US" sz="1600" b="1" kern="0">
                <a:solidFill>
                  <a:schemeClr val="bg1">
                    <a:lumMod val="50000"/>
                  </a:schemeClr>
                </a:solidFill>
                <a:latin typeface="Arial" panose="020B0604020202020204" pitchFamily="34" charset="0"/>
                <a:cs typeface="Arial" panose="020B0604020202020204" pitchFamily="34" charset="0"/>
              </a:rPr>
              <a:t>impact</a:t>
            </a:r>
          </a:p>
        </p:txBody>
      </p:sp>
      <p:grpSp>
        <p:nvGrpSpPr>
          <p:cNvPr id="3" name="Group 2">
            <a:extLst>
              <a:ext uri="{FF2B5EF4-FFF2-40B4-BE49-F238E27FC236}">
                <a16:creationId xmlns:a16="http://schemas.microsoft.com/office/drawing/2014/main" id="{03155BE1-B4D8-4A4A-BC79-D349FFD5AA57}"/>
              </a:ext>
            </a:extLst>
          </p:cNvPr>
          <p:cNvGrpSpPr/>
          <p:nvPr/>
        </p:nvGrpSpPr>
        <p:grpSpPr>
          <a:xfrm>
            <a:off x="1281338" y="6120953"/>
            <a:ext cx="9492701" cy="355290"/>
            <a:chOff x="2120624" y="5638092"/>
            <a:chExt cx="9492701" cy="355290"/>
          </a:xfrm>
        </p:grpSpPr>
        <p:sp>
          <p:nvSpPr>
            <p:cNvPr id="7" name="TextBox 6">
              <a:extLst>
                <a:ext uri="{FF2B5EF4-FFF2-40B4-BE49-F238E27FC236}">
                  <a16:creationId xmlns:a16="http://schemas.microsoft.com/office/drawing/2014/main" id="{29E92461-C4C2-4E23-A5CE-1BFBEB9C9B06}"/>
                </a:ext>
              </a:extLst>
            </p:cNvPr>
            <p:cNvSpPr txBox="1"/>
            <p:nvPr/>
          </p:nvSpPr>
          <p:spPr>
            <a:xfrm>
              <a:off x="2427196" y="5638092"/>
              <a:ext cx="9186129" cy="355290"/>
            </a:xfrm>
            <a:prstGeom prst="rect">
              <a:avLst/>
            </a:prstGeom>
            <a:noFill/>
          </p:spPr>
          <p:txBody>
            <a:bodyPr wrap="square" rtlCol="0">
              <a:spAutoFit/>
            </a:bodyPr>
            <a:lstStyle/>
            <a:p>
              <a:pPr defTabSz="914377">
                <a:lnSpc>
                  <a:spcPct val="130000"/>
                </a:lnSpc>
              </a:pPr>
              <a:r>
                <a:rPr lang="en-US" sz="1467">
                  <a:solidFill>
                    <a:srgbClr val="1D1D1B">
                      <a:lumMod val="65000"/>
                      <a:lumOff val="35000"/>
                    </a:srgbClr>
                  </a:solidFill>
                  <a:latin typeface="Arial" panose="020B0604020202020204" pitchFamily="34" charset="0"/>
                  <a:cs typeface="Arial" panose="020B0604020202020204" pitchFamily="34" charset="0"/>
                </a:rPr>
                <a:t>Economic         Environmental         Geopolitical          Societal          Technological</a:t>
              </a:r>
            </a:p>
          </p:txBody>
        </p:sp>
        <p:sp>
          <p:nvSpPr>
            <p:cNvPr id="8" name="Rectangle 7">
              <a:extLst>
                <a:ext uri="{FF2B5EF4-FFF2-40B4-BE49-F238E27FC236}">
                  <a16:creationId xmlns:a16="http://schemas.microsoft.com/office/drawing/2014/main" id="{815629EB-F949-46C2-88F5-6D05E62E1D5F}"/>
                </a:ext>
              </a:extLst>
            </p:cNvPr>
            <p:cNvSpPr/>
            <p:nvPr/>
          </p:nvSpPr>
          <p:spPr>
            <a:xfrm>
              <a:off x="2120624" y="5717646"/>
              <a:ext cx="222798" cy="229840"/>
            </a:xfrm>
            <a:prstGeom prst="rect">
              <a:avLst/>
            </a:prstGeom>
            <a:solidFill>
              <a:srgbClr val="3366CC"/>
            </a:solidFill>
            <a:ln w="12700" cap="flat" cmpd="sng" algn="ctr">
              <a:noFill/>
              <a:prstDash val="solid"/>
              <a:miter lim="800000"/>
            </a:ln>
            <a:effectLst/>
          </p:spPr>
          <p:txBody>
            <a:bodyPr rtlCol="0" anchor="ctr"/>
            <a:lstStyle/>
            <a:p>
              <a:pPr algn="ctr" defTabSz="914377">
                <a:defRPr/>
              </a:pPr>
              <a:endParaRPr lang="en-US" sz="1351" kern="0">
                <a:solidFill>
                  <a:prstClr val="white"/>
                </a:solidFill>
                <a:latin typeface="Calibri" panose="020F0502020204030204"/>
              </a:endParaRPr>
            </a:p>
          </p:txBody>
        </p:sp>
        <p:sp>
          <p:nvSpPr>
            <p:cNvPr id="9" name="Rectangle 8">
              <a:extLst>
                <a:ext uri="{FF2B5EF4-FFF2-40B4-BE49-F238E27FC236}">
                  <a16:creationId xmlns:a16="http://schemas.microsoft.com/office/drawing/2014/main" id="{2330CB97-EAA4-47F1-948C-8C223478A90D}"/>
                </a:ext>
              </a:extLst>
            </p:cNvPr>
            <p:cNvSpPr/>
            <p:nvPr/>
          </p:nvSpPr>
          <p:spPr>
            <a:xfrm>
              <a:off x="3449700" y="5717646"/>
              <a:ext cx="222798" cy="229840"/>
            </a:xfrm>
            <a:prstGeom prst="rect">
              <a:avLst/>
            </a:prstGeom>
            <a:solidFill>
              <a:srgbClr val="00B050"/>
            </a:solidFill>
            <a:ln w="12700" cap="flat" cmpd="sng" algn="ctr">
              <a:noFill/>
              <a:prstDash val="solid"/>
              <a:miter lim="800000"/>
            </a:ln>
            <a:effectLst/>
          </p:spPr>
          <p:txBody>
            <a:bodyPr rtlCol="0" anchor="ctr"/>
            <a:lstStyle/>
            <a:p>
              <a:pPr algn="ctr" defTabSz="914377">
                <a:defRPr/>
              </a:pPr>
              <a:endParaRPr lang="en-US" sz="1351" kern="0">
                <a:solidFill>
                  <a:prstClr val="white"/>
                </a:solidFill>
                <a:latin typeface="Calibri" panose="020F0502020204030204"/>
              </a:endParaRPr>
            </a:p>
          </p:txBody>
        </p:sp>
        <p:sp>
          <p:nvSpPr>
            <p:cNvPr id="10" name="Rectangle 9">
              <a:extLst>
                <a:ext uri="{FF2B5EF4-FFF2-40B4-BE49-F238E27FC236}">
                  <a16:creationId xmlns:a16="http://schemas.microsoft.com/office/drawing/2014/main" id="{A2307DE2-A829-401F-B9F9-741FE230AF30}"/>
                </a:ext>
              </a:extLst>
            </p:cNvPr>
            <p:cNvSpPr/>
            <p:nvPr/>
          </p:nvSpPr>
          <p:spPr>
            <a:xfrm>
              <a:off x="5147382" y="5717646"/>
              <a:ext cx="222798" cy="229840"/>
            </a:xfrm>
            <a:prstGeom prst="rect">
              <a:avLst/>
            </a:prstGeom>
            <a:solidFill>
              <a:srgbClr val="FBBA00"/>
            </a:solidFill>
            <a:ln w="12700" cap="flat" cmpd="sng" algn="ctr">
              <a:noFill/>
              <a:prstDash val="solid"/>
              <a:miter lim="800000"/>
            </a:ln>
            <a:effectLst/>
          </p:spPr>
          <p:txBody>
            <a:bodyPr rtlCol="0" anchor="ctr"/>
            <a:lstStyle/>
            <a:p>
              <a:pPr algn="ctr" defTabSz="914377">
                <a:defRPr/>
              </a:pPr>
              <a:endParaRPr lang="en-US" sz="1351" kern="0">
                <a:solidFill>
                  <a:prstClr val="white"/>
                </a:solidFill>
                <a:latin typeface="Calibri" panose="020F0502020204030204"/>
              </a:endParaRPr>
            </a:p>
          </p:txBody>
        </p:sp>
        <p:sp>
          <p:nvSpPr>
            <p:cNvPr id="11" name="Rectangle 10">
              <a:extLst>
                <a:ext uri="{FF2B5EF4-FFF2-40B4-BE49-F238E27FC236}">
                  <a16:creationId xmlns:a16="http://schemas.microsoft.com/office/drawing/2014/main" id="{0C48FEE6-D8ED-4EBC-90A6-3042EAD7B54A}"/>
                </a:ext>
              </a:extLst>
            </p:cNvPr>
            <p:cNvSpPr/>
            <p:nvPr/>
          </p:nvSpPr>
          <p:spPr>
            <a:xfrm>
              <a:off x="6616138" y="5717646"/>
              <a:ext cx="222798" cy="229840"/>
            </a:xfrm>
            <a:prstGeom prst="rect">
              <a:avLst/>
            </a:prstGeom>
            <a:solidFill>
              <a:srgbClr val="C7007C"/>
            </a:solidFill>
            <a:ln w="12700" cap="flat" cmpd="sng" algn="ctr">
              <a:noFill/>
              <a:prstDash val="solid"/>
              <a:miter lim="800000"/>
            </a:ln>
            <a:effectLst/>
          </p:spPr>
          <p:txBody>
            <a:bodyPr rtlCol="0" anchor="ctr"/>
            <a:lstStyle/>
            <a:p>
              <a:pPr algn="ctr" defTabSz="914377">
                <a:defRPr/>
              </a:pPr>
              <a:endParaRPr lang="en-US" sz="1351" kern="0">
                <a:solidFill>
                  <a:prstClr val="white"/>
                </a:solidFill>
                <a:latin typeface="Calibri" panose="020F0502020204030204"/>
              </a:endParaRPr>
            </a:p>
          </p:txBody>
        </p:sp>
        <p:sp>
          <p:nvSpPr>
            <p:cNvPr id="12" name="Rectangle 11">
              <a:extLst>
                <a:ext uri="{FF2B5EF4-FFF2-40B4-BE49-F238E27FC236}">
                  <a16:creationId xmlns:a16="http://schemas.microsoft.com/office/drawing/2014/main" id="{F0B59521-FAB9-4B30-8F3E-AA09DF34CFB0}"/>
                </a:ext>
              </a:extLst>
            </p:cNvPr>
            <p:cNvSpPr/>
            <p:nvPr/>
          </p:nvSpPr>
          <p:spPr>
            <a:xfrm>
              <a:off x="7799231" y="5717646"/>
              <a:ext cx="222798" cy="229840"/>
            </a:xfrm>
            <a:prstGeom prst="rect">
              <a:avLst/>
            </a:prstGeom>
            <a:solidFill>
              <a:srgbClr val="009FE3"/>
            </a:solidFill>
            <a:ln w="12700" cap="flat" cmpd="sng" algn="ctr">
              <a:noFill/>
              <a:prstDash val="solid"/>
              <a:miter lim="800000"/>
            </a:ln>
            <a:effectLst/>
          </p:spPr>
          <p:txBody>
            <a:bodyPr rtlCol="0" anchor="ctr"/>
            <a:lstStyle/>
            <a:p>
              <a:pPr algn="ctr" defTabSz="914377">
                <a:defRPr/>
              </a:pPr>
              <a:endParaRPr lang="en-US" sz="1351" kern="0">
                <a:solidFill>
                  <a:prstClr val="white"/>
                </a:solidFill>
                <a:latin typeface="Calibri" panose="020F0502020204030204"/>
              </a:endParaRPr>
            </a:p>
          </p:txBody>
        </p:sp>
      </p:grpSp>
      <p:sp>
        <p:nvSpPr>
          <p:cNvPr id="13" name="TextBox 12">
            <a:extLst>
              <a:ext uri="{FF2B5EF4-FFF2-40B4-BE49-F238E27FC236}">
                <a16:creationId xmlns:a16="http://schemas.microsoft.com/office/drawing/2014/main" id="{44348463-7240-40B9-B451-48FC02BA4D91}"/>
              </a:ext>
            </a:extLst>
          </p:cNvPr>
          <p:cNvSpPr txBox="1"/>
          <p:nvPr/>
        </p:nvSpPr>
        <p:spPr>
          <a:xfrm>
            <a:off x="10860980" y="5743874"/>
            <a:ext cx="1989992" cy="261610"/>
          </a:xfrm>
          <a:prstGeom prst="rect">
            <a:avLst/>
          </a:prstGeom>
          <a:noFill/>
        </p:spPr>
        <p:txBody>
          <a:bodyPr wrap="square" rtlCol="0">
            <a:spAutoFit/>
          </a:bodyPr>
          <a:lstStyle/>
          <a:p>
            <a:pPr defTabSz="914377"/>
            <a:r>
              <a:rPr lang="en-GB" sz="1050">
                <a:solidFill>
                  <a:prstClr val="black">
                    <a:lumMod val="65000"/>
                    <a:lumOff val="35000"/>
                  </a:prstClr>
                </a:solidFill>
                <a:latin typeface="Arial"/>
              </a:rPr>
              <a:t>Source: WEF 2020</a:t>
            </a:r>
          </a:p>
        </p:txBody>
      </p:sp>
      <p:sp>
        <p:nvSpPr>
          <p:cNvPr id="14" name="Rectangle 13">
            <a:extLst>
              <a:ext uri="{FF2B5EF4-FFF2-40B4-BE49-F238E27FC236}">
                <a16:creationId xmlns:a16="http://schemas.microsoft.com/office/drawing/2014/main" id="{85A248B4-047C-4561-B2DE-E620CBDDA3E7}"/>
              </a:ext>
            </a:extLst>
          </p:cNvPr>
          <p:cNvSpPr/>
          <p:nvPr/>
        </p:nvSpPr>
        <p:spPr>
          <a:xfrm>
            <a:off x="9059907" y="1491339"/>
            <a:ext cx="2303792" cy="193664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076115AC-6383-402D-BD0A-4BE975335A17}"/>
              </a:ext>
            </a:extLst>
          </p:cNvPr>
          <p:cNvSpPr/>
          <p:nvPr/>
        </p:nvSpPr>
        <p:spPr>
          <a:xfrm>
            <a:off x="9088916" y="3561971"/>
            <a:ext cx="2274783" cy="297648"/>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75544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45EE9E-439D-4E06-B000-683923CE67D6}"/>
              </a:ext>
            </a:extLst>
          </p:cNvPr>
          <p:cNvPicPr>
            <a:picLocks noChangeAspect="1"/>
          </p:cNvPicPr>
          <p:nvPr/>
        </p:nvPicPr>
        <p:blipFill rotWithShape="1">
          <a:blip r:embed="rId3">
            <a:extLst>
              <a:ext uri="{28A0092B-C50C-407E-A947-70E740481C1C}">
                <a14:useLocalDpi xmlns:a14="http://schemas.microsoft.com/office/drawing/2010/main" val="0"/>
              </a:ext>
            </a:extLst>
          </a:blip>
          <a:srcRect l="23" t="36028" r="-23" b="25437"/>
          <a:stretch/>
        </p:blipFill>
        <p:spPr>
          <a:xfrm>
            <a:off x="0" y="0"/>
            <a:ext cx="12219077" cy="6858000"/>
          </a:xfrm>
          <a:prstGeom prst="rect">
            <a:avLst/>
          </a:prstGeom>
        </p:spPr>
      </p:pic>
      <p:pic>
        <p:nvPicPr>
          <p:cNvPr id="9" name="Picture 8">
            <a:extLst>
              <a:ext uri="{FF2B5EF4-FFF2-40B4-BE49-F238E27FC236}">
                <a16:creationId xmlns:a16="http://schemas.microsoft.com/office/drawing/2014/main" id="{531639BF-CC01-4263-B1E9-16A8DB05C1D9}"/>
              </a:ext>
            </a:extLst>
          </p:cNvPr>
          <p:cNvPicPr>
            <a:picLocks noChangeAspect="1"/>
          </p:cNvPicPr>
          <p:nvPr/>
        </p:nvPicPr>
        <p:blipFill>
          <a:blip r:embed="rId4"/>
          <a:stretch>
            <a:fillRect/>
          </a:stretch>
        </p:blipFill>
        <p:spPr>
          <a:xfrm>
            <a:off x="5157416" y="735564"/>
            <a:ext cx="6502915" cy="1243957"/>
          </a:xfrm>
          <a:prstGeom prst="rect">
            <a:avLst/>
          </a:prstGeom>
          <a:effectLst/>
        </p:spPr>
      </p:pic>
      <p:pic>
        <p:nvPicPr>
          <p:cNvPr id="8" name="Picture 7">
            <a:extLst>
              <a:ext uri="{FF2B5EF4-FFF2-40B4-BE49-F238E27FC236}">
                <a16:creationId xmlns:a16="http://schemas.microsoft.com/office/drawing/2014/main" id="{BCE7C36C-5ADE-4FDA-A637-277CC9F0099B}"/>
              </a:ext>
            </a:extLst>
          </p:cNvPr>
          <p:cNvPicPr>
            <a:picLocks noChangeAspect="1"/>
          </p:cNvPicPr>
          <p:nvPr/>
        </p:nvPicPr>
        <p:blipFill rotWithShape="1">
          <a:blip r:embed="rId5"/>
          <a:srcRect l="3738" b="51852"/>
          <a:stretch/>
        </p:blipFill>
        <p:spPr>
          <a:xfrm>
            <a:off x="156569" y="1572163"/>
            <a:ext cx="4483609" cy="1252013"/>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5CD10D31-D589-41E2-83E6-2C9D9F1905A1}"/>
              </a:ext>
            </a:extLst>
          </p:cNvPr>
          <p:cNvPicPr>
            <a:picLocks noChangeAspect="1"/>
          </p:cNvPicPr>
          <p:nvPr/>
        </p:nvPicPr>
        <p:blipFill rotWithShape="1">
          <a:blip r:embed="rId6"/>
          <a:srcRect b="76932"/>
          <a:stretch/>
        </p:blipFill>
        <p:spPr>
          <a:xfrm>
            <a:off x="7095837" y="1943508"/>
            <a:ext cx="4305673" cy="1209448"/>
          </a:xfrm>
          <a:prstGeom prst="rect">
            <a:avLst/>
          </a:prstGeom>
        </p:spPr>
      </p:pic>
      <p:pic>
        <p:nvPicPr>
          <p:cNvPr id="17" name="Picture 16">
            <a:extLst>
              <a:ext uri="{FF2B5EF4-FFF2-40B4-BE49-F238E27FC236}">
                <a16:creationId xmlns:a16="http://schemas.microsoft.com/office/drawing/2014/main" id="{C4144484-2E65-499A-B56F-0A93CF9AABE7}"/>
              </a:ext>
            </a:extLst>
          </p:cNvPr>
          <p:cNvPicPr>
            <a:picLocks noChangeAspect="1"/>
          </p:cNvPicPr>
          <p:nvPr/>
        </p:nvPicPr>
        <p:blipFill>
          <a:blip r:embed="rId7"/>
          <a:stretch>
            <a:fillRect/>
          </a:stretch>
        </p:blipFill>
        <p:spPr>
          <a:xfrm>
            <a:off x="3033690" y="2281522"/>
            <a:ext cx="3718882" cy="1028789"/>
          </a:xfrm>
          <a:prstGeom prst="rect">
            <a:avLst/>
          </a:prstGeom>
        </p:spPr>
      </p:pic>
      <p:pic>
        <p:nvPicPr>
          <p:cNvPr id="10" name="Picture 9">
            <a:extLst>
              <a:ext uri="{FF2B5EF4-FFF2-40B4-BE49-F238E27FC236}">
                <a16:creationId xmlns:a16="http://schemas.microsoft.com/office/drawing/2014/main" id="{CA414170-6254-4066-BEAF-D41AE140870D}"/>
              </a:ext>
            </a:extLst>
          </p:cNvPr>
          <p:cNvPicPr>
            <a:picLocks noChangeAspect="1"/>
          </p:cNvPicPr>
          <p:nvPr/>
        </p:nvPicPr>
        <p:blipFill>
          <a:blip r:embed="rId8"/>
          <a:stretch>
            <a:fillRect/>
          </a:stretch>
        </p:blipFill>
        <p:spPr>
          <a:xfrm>
            <a:off x="13343" y="3840889"/>
            <a:ext cx="6490689" cy="1391070"/>
          </a:xfrm>
          <a:prstGeom prst="rect">
            <a:avLst/>
          </a:prstGeom>
          <a:ln w="6350">
            <a:solidFill>
              <a:srgbClr val="747480"/>
            </a:solidFill>
          </a:ln>
          <a:effectLst/>
        </p:spPr>
      </p:pic>
      <p:pic>
        <p:nvPicPr>
          <p:cNvPr id="19" name="Picture Placeholder 5" descr="Pitch for Nature">
            <a:extLst>
              <a:ext uri="{FF2B5EF4-FFF2-40B4-BE49-F238E27FC236}">
                <a16:creationId xmlns:a16="http://schemas.microsoft.com/office/drawing/2014/main" id="{3EA27908-4CB5-42F3-A1F5-EAE8AFFDA77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642236" y="76335"/>
            <a:ext cx="4655194" cy="965250"/>
          </a:xfrm>
          <a:prstGeom prst="rect">
            <a:avLst/>
          </a:prstGeom>
        </p:spPr>
      </p:pic>
      <p:pic>
        <p:nvPicPr>
          <p:cNvPr id="22" name="Picture 21">
            <a:extLst>
              <a:ext uri="{FF2B5EF4-FFF2-40B4-BE49-F238E27FC236}">
                <a16:creationId xmlns:a16="http://schemas.microsoft.com/office/drawing/2014/main" id="{EB590A83-00CE-452D-A9E3-E101E2233C3C}"/>
              </a:ext>
            </a:extLst>
          </p:cNvPr>
          <p:cNvPicPr>
            <a:picLocks noChangeAspect="1"/>
          </p:cNvPicPr>
          <p:nvPr/>
        </p:nvPicPr>
        <p:blipFill>
          <a:blip r:embed="rId10"/>
          <a:stretch>
            <a:fillRect/>
          </a:stretch>
        </p:blipFill>
        <p:spPr>
          <a:xfrm>
            <a:off x="20469" y="5482186"/>
            <a:ext cx="5342083" cy="960203"/>
          </a:xfrm>
          <a:prstGeom prst="rect">
            <a:avLst/>
          </a:prstGeom>
        </p:spPr>
      </p:pic>
      <p:pic>
        <p:nvPicPr>
          <p:cNvPr id="23" name="Picture 22">
            <a:extLst>
              <a:ext uri="{FF2B5EF4-FFF2-40B4-BE49-F238E27FC236}">
                <a16:creationId xmlns:a16="http://schemas.microsoft.com/office/drawing/2014/main" id="{955CC2A2-6521-4125-9972-79576263605B}"/>
              </a:ext>
            </a:extLst>
          </p:cNvPr>
          <p:cNvPicPr>
            <a:picLocks noChangeAspect="1"/>
          </p:cNvPicPr>
          <p:nvPr/>
        </p:nvPicPr>
        <p:blipFill>
          <a:blip r:embed="rId11"/>
          <a:stretch>
            <a:fillRect/>
          </a:stretch>
        </p:blipFill>
        <p:spPr>
          <a:xfrm>
            <a:off x="7252512" y="4341200"/>
            <a:ext cx="4407819" cy="540314"/>
          </a:xfrm>
          <a:prstGeom prst="rect">
            <a:avLst/>
          </a:prstGeom>
        </p:spPr>
      </p:pic>
      <p:pic>
        <p:nvPicPr>
          <p:cNvPr id="20" name="Picture 19">
            <a:extLst>
              <a:ext uri="{FF2B5EF4-FFF2-40B4-BE49-F238E27FC236}">
                <a16:creationId xmlns:a16="http://schemas.microsoft.com/office/drawing/2014/main" id="{E8B5B8DE-32FB-46E0-9C17-7D773E511916}"/>
              </a:ext>
            </a:extLst>
          </p:cNvPr>
          <p:cNvPicPr>
            <a:picLocks noChangeAspect="1"/>
          </p:cNvPicPr>
          <p:nvPr/>
        </p:nvPicPr>
        <p:blipFill rotWithShape="1">
          <a:blip r:embed="rId12"/>
          <a:srcRect b="41494"/>
          <a:stretch/>
        </p:blipFill>
        <p:spPr>
          <a:xfrm>
            <a:off x="5297430" y="5012820"/>
            <a:ext cx="6894570" cy="884333"/>
          </a:xfrm>
          <a:prstGeom prst="rect">
            <a:avLst/>
          </a:prstGeom>
        </p:spPr>
      </p:pic>
      <p:pic>
        <p:nvPicPr>
          <p:cNvPr id="21" name="Picture 20">
            <a:extLst>
              <a:ext uri="{FF2B5EF4-FFF2-40B4-BE49-F238E27FC236}">
                <a16:creationId xmlns:a16="http://schemas.microsoft.com/office/drawing/2014/main" id="{4AD8CBBA-5893-45B0-A714-A64A7AA8FEB6}"/>
              </a:ext>
            </a:extLst>
          </p:cNvPr>
          <p:cNvPicPr>
            <a:picLocks noChangeAspect="1"/>
          </p:cNvPicPr>
          <p:nvPr/>
        </p:nvPicPr>
        <p:blipFill rotWithShape="1">
          <a:blip r:embed="rId13"/>
          <a:srcRect l="1751" t="21287"/>
          <a:stretch/>
        </p:blipFill>
        <p:spPr>
          <a:xfrm>
            <a:off x="6264928" y="3152956"/>
            <a:ext cx="5967492" cy="1063050"/>
          </a:xfrm>
          <a:prstGeom prst="rect">
            <a:avLst/>
          </a:prstGeom>
        </p:spPr>
      </p:pic>
      <p:sp>
        <p:nvSpPr>
          <p:cNvPr id="2" name="Slide Number Placeholder 1">
            <a:extLst>
              <a:ext uri="{FF2B5EF4-FFF2-40B4-BE49-F238E27FC236}">
                <a16:creationId xmlns:a16="http://schemas.microsoft.com/office/drawing/2014/main" id="{D4BCDECA-EE6B-4E22-8423-0357718A58CA}"/>
              </a:ext>
            </a:extLst>
          </p:cNvPr>
          <p:cNvSpPr>
            <a:spLocks noGrp="1"/>
          </p:cNvSpPr>
          <p:nvPr>
            <p:ph type="sldNum" sz="quarter" idx="12"/>
          </p:nvPr>
        </p:nvSpPr>
        <p:spPr/>
        <p:txBody>
          <a:bodyPr/>
          <a:lstStyle/>
          <a:p>
            <a:fld id="{971CEC84-1649-40CE-BFF6-7286506FEA08}" type="slidenum">
              <a:rPr lang="en-GB" smtClean="0"/>
              <a:pPr/>
              <a:t>46</a:t>
            </a:fld>
            <a:endParaRPr lang="en-GB"/>
          </a:p>
        </p:txBody>
      </p:sp>
      <p:pic>
        <p:nvPicPr>
          <p:cNvPr id="18" name="Picture 17">
            <a:extLst>
              <a:ext uri="{FF2B5EF4-FFF2-40B4-BE49-F238E27FC236}">
                <a16:creationId xmlns:a16="http://schemas.microsoft.com/office/drawing/2014/main" id="{E24F8D49-CEBB-4723-A0C9-F174B328E8A2}"/>
              </a:ext>
            </a:extLst>
          </p:cNvPr>
          <p:cNvPicPr>
            <a:picLocks noChangeAspect="1"/>
          </p:cNvPicPr>
          <p:nvPr/>
        </p:nvPicPr>
        <p:blipFill rotWithShape="1">
          <a:blip r:embed="rId14"/>
          <a:srcRect t="19233"/>
          <a:stretch/>
        </p:blipFill>
        <p:spPr>
          <a:xfrm>
            <a:off x="6504032" y="5476743"/>
            <a:ext cx="5395428" cy="1120214"/>
          </a:xfrm>
          <a:prstGeom prst="rect">
            <a:avLst/>
          </a:prstGeom>
        </p:spPr>
      </p:pic>
    </p:spTree>
    <p:extLst>
      <p:ext uri="{BB962C8B-B14F-4D97-AF65-F5344CB8AC3E}">
        <p14:creationId xmlns:p14="http://schemas.microsoft.com/office/powerpoint/2010/main" val="33363485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BAB990A-470C-47C1-884C-B58A663C01CA}"/>
              </a:ext>
            </a:extLst>
          </p:cNvPr>
          <p:cNvSpPr txBox="1"/>
          <p:nvPr/>
        </p:nvSpPr>
        <p:spPr>
          <a:xfrm>
            <a:off x="3" y="3075059"/>
            <a:ext cx="12191999" cy="707886"/>
          </a:xfrm>
          <a:prstGeom prst="rect">
            <a:avLst/>
          </a:prstGeom>
          <a:solidFill>
            <a:srgbClr val="23BAED"/>
          </a:solidFill>
        </p:spPr>
        <p:txBody>
          <a:bodyPr wrap="square" rtlCol="0" anchor="ctr">
            <a:spAutoFit/>
          </a:bodyPr>
          <a:lstStyle/>
          <a:p>
            <a:pPr marL="0" marR="0" lvl="0" indent="0" algn="ctr" defTabSz="91323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Risks &amp; Opportunities for business</a:t>
            </a:r>
            <a:endParaRPr kumimoji="0" lang="en-US" sz="4000" b="0" i="0" u="none" strike="noStrike" kern="1200" cap="none" spc="0" normalizeH="0" baseline="0" noProof="0">
              <a:ln>
                <a:noFill/>
              </a:ln>
              <a:solidFill>
                <a:srgbClr val="EE386C"/>
              </a:solidFill>
              <a:effectLst/>
              <a:uLnTx/>
              <a:uFillTx/>
              <a:latin typeface="Calibri" panose="020F0502020204030204" pitchFamily="34" charset="0"/>
              <a:ea typeface="+mn-ea"/>
              <a:cs typeface="Calibri" panose="020F0502020204030204" pitchFamily="34" charset="0"/>
            </a:endParaRPr>
          </a:p>
        </p:txBody>
      </p:sp>
      <p:sp>
        <p:nvSpPr>
          <p:cNvPr id="10" name="Rectangle 9">
            <a:extLst>
              <a:ext uri="{FF2B5EF4-FFF2-40B4-BE49-F238E27FC236}">
                <a16:creationId xmlns:a16="http://schemas.microsoft.com/office/drawing/2014/main" id="{9A7B926C-5DE3-4AE7-9C4D-B08EEC3BA3C2}"/>
              </a:ext>
            </a:extLst>
          </p:cNvPr>
          <p:cNvSpPr/>
          <p:nvPr/>
        </p:nvSpPr>
        <p:spPr>
          <a:xfrm>
            <a:off x="-4233" y="3040592"/>
            <a:ext cx="12196234" cy="7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5ED9916-B8ED-44DC-AEF0-90A44F28E842}"/>
              </a:ext>
            </a:extLst>
          </p:cNvPr>
          <p:cNvSpPr/>
          <p:nvPr/>
        </p:nvSpPr>
        <p:spPr>
          <a:xfrm>
            <a:off x="-4233" y="3763370"/>
            <a:ext cx="12196234" cy="7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87B933B-D902-4134-A654-15A09ADD13C3}"/>
              </a:ext>
            </a:extLst>
          </p:cNvPr>
          <p:cNvSpPr/>
          <p:nvPr/>
        </p:nvSpPr>
        <p:spPr>
          <a:xfrm>
            <a:off x="1" y="0"/>
            <a:ext cx="114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37F5F0A-5C02-45BE-ABC3-D2D455E65194}"/>
              </a:ext>
            </a:extLst>
          </p:cNvPr>
          <p:cNvSpPr/>
          <p:nvPr/>
        </p:nvSpPr>
        <p:spPr>
          <a:xfrm>
            <a:off x="12095393" y="0"/>
            <a:ext cx="114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F2D0CAB-71B0-4D05-AC87-511464583B37}"/>
              </a:ext>
            </a:extLst>
          </p:cNvPr>
          <p:cNvSpPr/>
          <p:nvPr/>
        </p:nvSpPr>
        <p:spPr>
          <a:xfrm rot="5400000">
            <a:off x="6049690" y="-6062566"/>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126B6D0-D6F1-47D9-91E3-E526ADBDCCA4}"/>
              </a:ext>
            </a:extLst>
          </p:cNvPr>
          <p:cNvSpPr/>
          <p:nvPr/>
        </p:nvSpPr>
        <p:spPr>
          <a:xfrm rot="5400000">
            <a:off x="6049690" y="688425"/>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55CF138-1FC8-47F1-BF26-337ACE68FF7B}"/>
              </a:ext>
            </a:extLst>
          </p:cNvPr>
          <p:cNvSpPr/>
          <p:nvPr/>
        </p:nvSpPr>
        <p:spPr>
          <a:xfrm>
            <a:off x="6071945" y="3824336"/>
            <a:ext cx="67601" cy="3033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3868FFE-1CD0-45CC-AF32-FA594F689A83}"/>
              </a:ext>
            </a:extLst>
          </p:cNvPr>
          <p:cNvSpPr/>
          <p:nvPr/>
        </p:nvSpPr>
        <p:spPr>
          <a:xfrm>
            <a:off x="6071945" y="-15388"/>
            <a:ext cx="67601" cy="3106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4ED19EC0-7109-46BF-B266-D5E3B76710F7}"/>
              </a:ext>
            </a:extLst>
          </p:cNvPr>
          <p:cNvGrpSpPr/>
          <p:nvPr/>
        </p:nvGrpSpPr>
        <p:grpSpPr>
          <a:xfrm>
            <a:off x="10408518" y="5074916"/>
            <a:ext cx="1655687" cy="1538611"/>
            <a:chOff x="10408518" y="5074916"/>
            <a:chExt cx="1655687" cy="1538611"/>
          </a:xfrm>
        </p:grpSpPr>
        <p:sp>
          <p:nvSpPr>
            <p:cNvPr id="33" name="Oval 32">
              <a:extLst>
                <a:ext uri="{FF2B5EF4-FFF2-40B4-BE49-F238E27FC236}">
                  <a16:creationId xmlns:a16="http://schemas.microsoft.com/office/drawing/2014/main" id="{22B229C9-9665-40A3-A375-A1F76F2C913B}"/>
                </a:ext>
              </a:extLst>
            </p:cNvPr>
            <p:cNvSpPr/>
            <p:nvPr/>
          </p:nvSpPr>
          <p:spPr>
            <a:xfrm>
              <a:off x="10455277" y="5074916"/>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0C145C07-8AFE-4F33-9719-62E07BC3CBE4}"/>
                </a:ext>
              </a:extLst>
            </p:cNvPr>
            <p:cNvSpPr txBox="1"/>
            <p:nvPr/>
          </p:nvSpPr>
          <p:spPr>
            <a:xfrm>
              <a:off x="10408518" y="5371698"/>
              <a:ext cx="16556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Financial Risk</a:t>
              </a: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86E2B247-6CC8-40F5-8A48-9873EE061193}"/>
              </a:ext>
            </a:extLst>
          </p:cNvPr>
          <p:cNvPicPr>
            <a:picLocks noChangeAspect="1"/>
          </p:cNvPicPr>
          <p:nvPr/>
        </p:nvPicPr>
        <p:blipFill rotWithShape="1">
          <a:blip r:embed="rId3"/>
          <a:srcRect l="2841" t="5336" b="17649"/>
          <a:stretch/>
        </p:blipFill>
        <p:spPr>
          <a:xfrm>
            <a:off x="124893" y="97680"/>
            <a:ext cx="5942816" cy="2955372"/>
          </a:xfrm>
          <a:prstGeom prst="rect">
            <a:avLst/>
          </a:prstGeom>
        </p:spPr>
      </p:pic>
      <p:grpSp>
        <p:nvGrpSpPr>
          <p:cNvPr id="35" name="Group 34">
            <a:extLst>
              <a:ext uri="{FF2B5EF4-FFF2-40B4-BE49-F238E27FC236}">
                <a16:creationId xmlns:a16="http://schemas.microsoft.com/office/drawing/2014/main" id="{E5D34568-E653-4A9C-887E-037ED8472E64}"/>
              </a:ext>
            </a:extLst>
          </p:cNvPr>
          <p:cNvGrpSpPr/>
          <p:nvPr/>
        </p:nvGrpSpPr>
        <p:grpSpPr>
          <a:xfrm>
            <a:off x="147942" y="105816"/>
            <a:ext cx="1749231" cy="1538611"/>
            <a:chOff x="251990" y="301513"/>
            <a:chExt cx="1749231" cy="1538611"/>
          </a:xfrm>
          <a:solidFill>
            <a:srgbClr val="92D050"/>
          </a:solidFill>
        </p:grpSpPr>
        <p:sp>
          <p:nvSpPr>
            <p:cNvPr id="36" name="Oval 35">
              <a:extLst>
                <a:ext uri="{FF2B5EF4-FFF2-40B4-BE49-F238E27FC236}">
                  <a16:creationId xmlns:a16="http://schemas.microsoft.com/office/drawing/2014/main" id="{297705E8-55E4-4849-87E5-37250176D594}"/>
                </a:ext>
              </a:extLst>
            </p:cNvPr>
            <p:cNvSpPr/>
            <p:nvPr/>
          </p:nvSpPr>
          <p:spPr>
            <a:xfrm>
              <a:off x="354681" y="30151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2114BA0D-981D-4629-A849-E59241897F37}"/>
                </a:ext>
              </a:extLst>
            </p:cNvPr>
            <p:cNvSpPr txBox="1"/>
            <p:nvPr/>
          </p:nvSpPr>
          <p:spPr>
            <a:xfrm>
              <a:off x="251990" y="745165"/>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6" name="Picture 2" descr="RÃ©sultat de recherche d'images pour &quot;vale dam collapse&quot;">
            <a:extLst>
              <a:ext uri="{FF2B5EF4-FFF2-40B4-BE49-F238E27FC236}">
                <a16:creationId xmlns:a16="http://schemas.microsoft.com/office/drawing/2014/main" id="{80690397-FA82-47A5-8AF0-830295D81B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27"/>
          <a:stretch/>
        </p:blipFill>
        <p:spPr bwMode="auto">
          <a:xfrm>
            <a:off x="135781" y="99860"/>
            <a:ext cx="5903563" cy="295537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09C971D-5C01-44D6-966B-59A0C34165E3}"/>
              </a:ext>
            </a:extLst>
          </p:cNvPr>
          <p:cNvGrpSpPr/>
          <p:nvPr/>
        </p:nvGrpSpPr>
        <p:grpSpPr>
          <a:xfrm>
            <a:off x="153334" y="208240"/>
            <a:ext cx="1749231" cy="1538611"/>
            <a:chOff x="251990" y="301513"/>
            <a:chExt cx="1749231" cy="1538611"/>
          </a:xfrm>
        </p:grpSpPr>
        <p:sp>
          <p:nvSpPr>
            <p:cNvPr id="28" name="Oval 27">
              <a:extLst>
                <a:ext uri="{FF2B5EF4-FFF2-40B4-BE49-F238E27FC236}">
                  <a16:creationId xmlns:a16="http://schemas.microsoft.com/office/drawing/2014/main" id="{E7946935-016A-4B68-B2C4-11C16D9962BB}"/>
                </a:ext>
              </a:extLst>
            </p:cNvPr>
            <p:cNvSpPr/>
            <p:nvPr/>
          </p:nvSpPr>
          <p:spPr>
            <a:xfrm>
              <a:off x="354681" y="30151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CD68FE22-2B1E-4F1C-96F7-97FDC853CC23}"/>
                </a:ext>
              </a:extLst>
            </p:cNvPr>
            <p:cNvSpPr txBox="1"/>
            <p:nvPr/>
          </p:nvSpPr>
          <p:spPr>
            <a:xfrm>
              <a:off x="251990" y="745165"/>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Risk</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RÃ©sultat de recherche d'images pour &quot;IKEA to use only renewable and recycled materials by 2030&quot;">
            <a:extLst>
              <a:ext uri="{FF2B5EF4-FFF2-40B4-BE49-F238E27FC236}">
                <a16:creationId xmlns:a16="http://schemas.microsoft.com/office/drawing/2014/main" id="{0BDDD131-1EB4-4825-86D0-C910233186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5" t="3364" r="1870" b="11147"/>
          <a:stretch/>
        </p:blipFill>
        <p:spPr bwMode="auto">
          <a:xfrm>
            <a:off x="6139546" y="115931"/>
            <a:ext cx="5937916" cy="2946247"/>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E7FE5BF3-9F06-4DD3-A9E3-A320E6B37FDD}"/>
              </a:ext>
            </a:extLst>
          </p:cNvPr>
          <p:cNvGrpSpPr/>
          <p:nvPr/>
        </p:nvGrpSpPr>
        <p:grpSpPr>
          <a:xfrm>
            <a:off x="10404670" y="182864"/>
            <a:ext cx="1607337" cy="1538611"/>
            <a:chOff x="10433457" y="226073"/>
            <a:chExt cx="1607337" cy="1538611"/>
          </a:xfrm>
          <a:solidFill>
            <a:srgbClr val="92D050"/>
          </a:solidFill>
        </p:grpSpPr>
        <p:sp>
          <p:nvSpPr>
            <p:cNvPr id="39" name="Oval 38">
              <a:extLst>
                <a:ext uri="{FF2B5EF4-FFF2-40B4-BE49-F238E27FC236}">
                  <a16:creationId xmlns:a16="http://schemas.microsoft.com/office/drawing/2014/main" id="{18E20937-7FD1-40B2-B5CB-BE806898D291}"/>
                </a:ext>
              </a:extLst>
            </p:cNvPr>
            <p:cNvSpPr/>
            <p:nvPr/>
          </p:nvSpPr>
          <p:spPr>
            <a:xfrm>
              <a:off x="10455277" y="22607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C759DC21-EB98-4370-99C9-033D2B41E484}"/>
                </a:ext>
              </a:extLst>
            </p:cNvPr>
            <p:cNvSpPr txBox="1"/>
            <p:nvPr/>
          </p:nvSpPr>
          <p:spPr>
            <a:xfrm>
              <a:off x="10433457" y="519213"/>
              <a:ext cx="16073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Opportunity</a:t>
              </a: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2290" name="Picture 2" descr="Image result for climate protest">
            <a:extLst>
              <a:ext uri="{FF2B5EF4-FFF2-40B4-BE49-F238E27FC236}">
                <a16:creationId xmlns:a16="http://schemas.microsoft.com/office/drawing/2014/main" id="{C1920EE8-6375-4B8B-942A-1F8FEAE48C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24" b="14728"/>
          <a:stretch/>
        </p:blipFill>
        <p:spPr bwMode="auto">
          <a:xfrm>
            <a:off x="6161151" y="109820"/>
            <a:ext cx="5903051" cy="294800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463E1D5-5A68-44A4-AB18-11B4B22E47B5}"/>
              </a:ext>
            </a:extLst>
          </p:cNvPr>
          <p:cNvGrpSpPr/>
          <p:nvPr/>
        </p:nvGrpSpPr>
        <p:grpSpPr>
          <a:xfrm>
            <a:off x="10456867" y="156528"/>
            <a:ext cx="1607337" cy="1538611"/>
            <a:chOff x="10445293" y="226073"/>
            <a:chExt cx="1607337" cy="1538611"/>
          </a:xfrm>
        </p:grpSpPr>
        <p:sp>
          <p:nvSpPr>
            <p:cNvPr id="31" name="Oval 30">
              <a:extLst>
                <a:ext uri="{FF2B5EF4-FFF2-40B4-BE49-F238E27FC236}">
                  <a16:creationId xmlns:a16="http://schemas.microsoft.com/office/drawing/2014/main" id="{67E94A87-64F5-4FB7-BA43-A558A5CA5BF0}"/>
                </a:ext>
              </a:extLst>
            </p:cNvPr>
            <p:cNvSpPr/>
            <p:nvPr/>
          </p:nvSpPr>
          <p:spPr>
            <a:xfrm>
              <a:off x="10455277" y="22607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486D0C6D-905E-4912-A72C-E68B57668C28}"/>
                </a:ext>
              </a:extLst>
            </p:cNvPr>
            <p:cNvSpPr txBox="1"/>
            <p:nvPr/>
          </p:nvSpPr>
          <p:spPr>
            <a:xfrm>
              <a:off x="10445293" y="582109"/>
              <a:ext cx="1607337" cy="10849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Risk</a:t>
              </a:r>
              <a:endParaRPr kumimoji="0" lang="en-GB" sz="21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3" name="Picture 42">
            <a:extLst>
              <a:ext uri="{FF2B5EF4-FFF2-40B4-BE49-F238E27FC236}">
                <a16:creationId xmlns:a16="http://schemas.microsoft.com/office/drawing/2014/main" id="{989CB1D4-447C-4DA9-893E-829153E58BE0}"/>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4350"/>
                    </a14:imgEffect>
                    <a14:imgEffect>
                      <a14:saturation sat="225000"/>
                    </a14:imgEffect>
                  </a14:imgLayer>
                </a14:imgProps>
              </a:ext>
              <a:ext uri="{28A0092B-C50C-407E-A947-70E740481C1C}">
                <a14:useLocalDpi xmlns:a14="http://schemas.microsoft.com/office/drawing/2010/main" val="0"/>
              </a:ext>
            </a:extLst>
          </a:blip>
          <a:srcRect l="1034" r="12050" b="21705"/>
          <a:stretch/>
        </p:blipFill>
        <p:spPr>
          <a:xfrm>
            <a:off x="6161154" y="3839230"/>
            <a:ext cx="5934235" cy="2880630"/>
          </a:xfrm>
          <a:prstGeom prst="rect">
            <a:avLst/>
          </a:prstGeom>
        </p:spPr>
      </p:pic>
      <p:pic>
        <p:nvPicPr>
          <p:cNvPr id="44" name="Picture 2">
            <a:extLst>
              <a:ext uri="{FF2B5EF4-FFF2-40B4-BE49-F238E27FC236}">
                <a16:creationId xmlns:a16="http://schemas.microsoft.com/office/drawing/2014/main" id="{1B8A77AF-7187-49B5-8098-64B570E9EC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6053" y="4021497"/>
            <a:ext cx="1125001" cy="144467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a:extLst>
              <a:ext uri="{FF2B5EF4-FFF2-40B4-BE49-F238E27FC236}">
                <a16:creationId xmlns:a16="http://schemas.microsoft.com/office/drawing/2014/main" id="{E77798F8-E9D0-4B7E-BBB0-A122486EA5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79480" y="4526172"/>
            <a:ext cx="1859933" cy="5948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a:extLst>
              <a:ext uri="{FF2B5EF4-FFF2-40B4-BE49-F238E27FC236}">
                <a16:creationId xmlns:a16="http://schemas.microsoft.com/office/drawing/2014/main" id="{AF73C5D8-0F8C-48A6-AAF7-1EBCD1E0F7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13367" y="5928090"/>
            <a:ext cx="1916331" cy="349360"/>
          </a:xfrm>
          <a:prstGeom prst="rect">
            <a:avLst/>
          </a:prstGeom>
          <a:noFill/>
          <a:extLst>
            <a:ext uri="{909E8E84-426E-40DD-AFC4-6F175D3DCCD1}">
              <a14:hiddenFill xmlns:a14="http://schemas.microsoft.com/office/drawing/2010/main">
                <a:solidFill>
                  <a:srgbClr val="FFFFFF"/>
                </a:solidFill>
              </a14:hiddenFill>
            </a:ext>
          </a:extLst>
        </p:spPr>
      </p:pic>
      <p:sp>
        <p:nvSpPr>
          <p:cNvPr id="47" name="Oval 46">
            <a:extLst>
              <a:ext uri="{FF2B5EF4-FFF2-40B4-BE49-F238E27FC236}">
                <a16:creationId xmlns:a16="http://schemas.microsoft.com/office/drawing/2014/main" id="{E6D1FA9B-F67B-484D-B322-01C793A7961C}"/>
              </a:ext>
            </a:extLst>
          </p:cNvPr>
          <p:cNvSpPr/>
          <p:nvPr/>
        </p:nvSpPr>
        <p:spPr>
          <a:xfrm>
            <a:off x="10424093" y="4968583"/>
            <a:ext cx="1538611" cy="1538611"/>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06111A64-A840-4442-BCCC-3EA4C5E3E51E}"/>
              </a:ext>
            </a:extLst>
          </p:cNvPr>
          <p:cNvSpPr txBox="1"/>
          <p:nvPr/>
        </p:nvSpPr>
        <p:spPr>
          <a:xfrm>
            <a:off x="10336066" y="5362369"/>
            <a:ext cx="17319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Financial 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4" name="Picture 10" descr="RÃ©sultat de recherche d'images pour &quot;Seadrift Wetlands&quot;">
            <a:extLst>
              <a:ext uri="{FF2B5EF4-FFF2-40B4-BE49-F238E27FC236}">
                <a16:creationId xmlns:a16="http://schemas.microsoft.com/office/drawing/2014/main" id="{28C4FD1C-5EF7-486C-A295-FE1F03210A2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3169" b="19017"/>
          <a:stretch/>
        </p:blipFill>
        <p:spPr bwMode="auto">
          <a:xfrm>
            <a:off x="145723" y="3831426"/>
            <a:ext cx="5850327" cy="2906685"/>
          </a:xfrm>
          <a:prstGeom prst="rect">
            <a:avLst/>
          </a:prstGeom>
          <a:noFill/>
          <a:extLst>
            <a:ext uri="{909E8E84-426E-40DD-AFC4-6F175D3DCCD1}">
              <a14:hiddenFill xmlns:a14="http://schemas.microsoft.com/office/drawing/2010/main">
                <a:solidFill>
                  <a:srgbClr val="FFFFFF"/>
                </a:solidFill>
              </a14:hiddenFill>
            </a:ext>
          </a:extLst>
        </p:spPr>
      </p:pic>
      <p:sp>
        <p:nvSpPr>
          <p:cNvPr id="50" name="Oval 49">
            <a:extLst>
              <a:ext uri="{FF2B5EF4-FFF2-40B4-BE49-F238E27FC236}">
                <a16:creationId xmlns:a16="http://schemas.microsoft.com/office/drawing/2014/main" id="{C7323DC3-F51D-46A0-A27B-202629635229}"/>
              </a:ext>
            </a:extLst>
          </p:cNvPr>
          <p:cNvSpPr/>
          <p:nvPr/>
        </p:nvSpPr>
        <p:spPr>
          <a:xfrm>
            <a:off x="197919" y="5004816"/>
            <a:ext cx="1627576" cy="1608711"/>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526C48FA-B868-42F7-83EF-E2A7E5551706}"/>
              </a:ext>
            </a:extLst>
          </p:cNvPr>
          <p:cNvSpPr txBox="1"/>
          <p:nvPr/>
        </p:nvSpPr>
        <p:spPr>
          <a:xfrm>
            <a:off x="153436" y="5393672"/>
            <a:ext cx="17165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Opportunity</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52162BC8-76F5-4F1E-BB61-AE4D23CA53A9}"/>
              </a:ext>
            </a:extLst>
          </p:cNvPr>
          <p:cNvGrpSpPr/>
          <p:nvPr/>
        </p:nvGrpSpPr>
        <p:grpSpPr>
          <a:xfrm>
            <a:off x="123947" y="3824336"/>
            <a:ext cx="5912986" cy="2913775"/>
            <a:chOff x="141888" y="3625465"/>
            <a:chExt cx="5912986" cy="2913775"/>
          </a:xfrm>
        </p:grpSpPr>
        <p:pic>
          <p:nvPicPr>
            <p:cNvPr id="25" name="Picture 24" descr="Image result for new laws">
              <a:extLst>
                <a:ext uri="{FF2B5EF4-FFF2-40B4-BE49-F238E27FC236}">
                  <a16:creationId xmlns:a16="http://schemas.microsoft.com/office/drawing/2014/main" id="{E07B335D-E266-45F5-97D1-658D15FE905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113" t="6198" r="1506" b="9176"/>
            <a:stretch/>
          </p:blipFill>
          <p:spPr bwMode="auto">
            <a:xfrm>
              <a:off x="141888" y="3625465"/>
              <a:ext cx="5912986" cy="291377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F5281A0-B4A0-47A1-88F5-40F4796C3AE2}"/>
                </a:ext>
              </a:extLst>
            </p:cNvPr>
            <p:cNvGrpSpPr/>
            <p:nvPr/>
          </p:nvGrpSpPr>
          <p:grpSpPr>
            <a:xfrm>
              <a:off x="267968" y="4860294"/>
              <a:ext cx="1538611" cy="1538611"/>
              <a:chOff x="267968" y="4860294"/>
              <a:chExt cx="1538611" cy="1538611"/>
            </a:xfrm>
          </p:grpSpPr>
          <p:sp>
            <p:nvSpPr>
              <p:cNvPr id="27" name="Oval 26">
                <a:extLst>
                  <a:ext uri="{FF2B5EF4-FFF2-40B4-BE49-F238E27FC236}">
                    <a16:creationId xmlns:a16="http://schemas.microsoft.com/office/drawing/2014/main" id="{7B0A8267-C35E-454C-B2AF-CC2AF104BDC0}"/>
                  </a:ext>
                </a:extLst>
              </p:cNvPr>
              <p:cNvSpPr/>
              <p:nvPr/>
            </p:nvSpPr>
            <p:spPr>
              <a:xfrm>
                <a:off x="267968" y="4860294"/>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7D59CA6D-7F42-4A5B-BA2F-187C48737A5F}"/>
                  </a:ext>
                </a:extLst>
              </p:cNvPr>
              <p:cNvSpPr txBox="1"/>
              <p:nvPr/>
            </p:nvSpPr>
            <p:spPr>
              <a:xfrm>
                <a:off x="386541" y="5231169"/>
                <a:ext cx="13294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Risk</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9" name="Group 8">
            <a:extLst>
              <a:ext uri="{FF2B5EF4-FFF2-40B4-BE49-F238E27FC236}">
                <a16:creationId xmlns:a16="http://schemas.microsoft.com/office/drawing/2014/main" id="{21F77AB7-303D-4809-8B15-CA8AA4FA47C8}"/>
              </a:ext>
            </a:extLst>
          </p:cNvPr>
          <p:cNvGrpSpPr/>
          <p:nvPr/>
        </p:nvGrpSpPr>
        <p:grpSpPr>
          <a:xfrm>
            <a:off x="6176543" y="3782945"/>
            <a:ext cx="5887661" cy="3074470"/>
            <a:chOff x="6176543" y="3782945"/>
            <a:chExt cx="5887661" cy="3074470"/>
          </a:xfrm>
        </p:grpSpPr>
        <p:pic>
          <p:nvPicPr>
            <p:cNvPr id="8" name="Picture 7">
              <a:extLst>
                <a:ext uri="{FF2B5EF4-FFF2-40B4-BE49-F238E27FC236}">
                  <a16:creationId xmlns:a16="http://schemas.microsoft.com/office/drawing/2014/main" id="{608F2ED0-B50B-419F-8F51-06875CDA9727}"/>
                </a:ext>
              </a:extLst>
            </p:cNvPr>
            <p:cNvPicPr>
              <a:picLocks noChangeAspect="1"/>
            </p:cNvPicPr>
            <p:nvPr/>
          </p:nvPicPr>
          <p:blipFill rotWithShape="1">
            <a:blip r:embed="rId14"/>
            <a:srcRect l="4986" t="33190" r="8103" b="6138"/>
            <a:stretch/>
          </p:blipFill>
          <p:spPr>
            <a:xfrm>
              <a:off x="6176543" y="3782945"/>
              <a:ext cx="5887661" cy="3074470"/>
            </a:xfrm>
            <a:prstGeom prst="rect">
              <a:avLst/>
            </a:prstGeom>
          </p:spPr>
        </p:pic>
        <p:sp>
          <p:nvSpPr>
            <p:cNvPr id="53" name="Oval 52">
              <a:extLst>
                <a:ext uri="{FF2B5EF4-FFF2-40B4-BE49-F238E27FC236}">
                  <a16:creationId xmlns:a16="http://schemas.microsoft.com/office/drawing/2014/main" id="{EB79364F-427A-432C-BC4C-BAB201FEF577}"/>
                </a:ext>
              </a:extLst>
            </p:cNvPr>
            <p:cNvSpPr/>
            <p:nvPr/>
          </p:nvSpPr>
          <p:spPr>
            <a:xfrm>
              <a:off x="10404670" y="5054339"/>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71131DE3-5F77-4AF9-833E-D8FE83D63B69}"/>
                </a:ext>
              </a:extLst>
            </p:cNvPr>
            <p:cNvSpPr txBox="1"/>
            <p:nvPr/>
          </p:nvSpPr>
          <p:spPr>
            <a:xfrm>
              <a:off x="10509260" y="5422914"/>
              <a:ext cx="13294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Financial Risk</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Slide Number Placeholder 12">
            <a:extLst>
              <a:ext uri="{FF2B5EF4-FFF2-40B4-BE49-F238E27FC236}">
                <a16:creationId xmlns:a16="http://schemas.microsoft.com/office/drawing/2014/main" id="{9B61D97C-7E82-4A1E-A373-07859803BE84}"/>
              </a:ext>
            </a:extLst>
          </p:cNvPr>
          <p:cNvSpPr>
            <a:spLocks noGrp="1"/>
          </p:cNvSpPr>
          <p:nvPr>
            <p:ph type="sldNum" sz="quarter" idx="12"/>
          </p:nvPr>
        </p:nvSpPr>
        <p:spPr>
          <a:xfrm>
            <a:off x="165147" y="639117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44899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26"/>
                                        </p:tgtEl>
                                      </p:cBhvr>
                                    </p:animEffect>
                                    <p:set>
                                      <p:cBhvr>
                                        <p:cTn id="10" dur="1" fill="hold">
                                          <p:stCondLst>
                                            <p:cond delay="499"/>
                                          </p:stCondLst>
                                        </p:cTn>
                                        <p:tgtEl>
                                          <p:spTgt spid="10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2290"/>
                                        </p:tgtEl>
                                      </p:cBhvr>
                                    </p:animEffect>
                                    <p:set>
                                      <p:cBhvr>
                                        <p:cTn id="18" dur="1" fill="hold">
                                          <p:stCondLst>
                                            <p:cond delay="499"/>
                                          </p:stCondLst>
                                        </p:cTn>
                                        <p:tgtEl>
                                          <p:spTgt spid="1229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3EF7-F592-4226-B040-25C48AF1DE21}"/>
              </a:ext>
            </a:extLst>
          </p:cNvPr>
          <p:cNvSpPr>
            <a:spLocks noGrp="1"/>
          </p:cNvSpPr>
          <p:nvPr>
            <p:ph type="title"/>
          </p:nvPr>
        </p:nvSpPr>
        <p:spPr/>
        <p:txBody>
          <a:bodyPr/>
          <a:lstStyle/>
          <a:p>
            <a:r>
              <a:rPr lang="en-GB"/>
              <a:t>What are the risks &amp; opportunities for your business?</a:t>
            </a:r>
          </a:p>
        </p:txBody>
      </p:sp>
      <p:sp>
        <p:nvSpPr>
          <p:cNvPr id="5" name="TextBox 4">
            <a:extLst>
              <a:ext uri="{FF2B5EF4-FFF2-40B4-BE49-F238E27FC236}">
                <a16:creationId xmlns:a16="http://schemas.microsoft.com/office/drawing/2014/main" id="{130C69AE-C47E-406E-A261-0CDEE9CDDCAD}"/>
              </a:ext>
            </a:extLst>
          </p:cNvPr>
          <p:cNvSpPr txBox="1"/>
          <p:nvPr/>
        </p:nvSpPr>
        <p:spPr>
          <a:xfrm>
            <a:off x="2001249" y="1865607"/>
            <a:ext cx="4823927"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tx1">
                    <a:lumMod val="65000"/>
                    <a:lumOff val="35000"/>
                  </a:schemeClr>
                </a:solidFill>
                <a:effectLst/>
                <a:uLnTx/>
                <a:uFillTx/>
                <a:latin typeface="Arial"/>
                <a:ea typeface="+mn-ea"/>
                <a:cs typeface="+mn-cs"/>
              </a:rPr>
              <a:t>Individually</a:t>
            </a:r>
            <a:r>
              <a:rPr kumimoji="0" lang="en-GB" sz="2400" b="0" i="0" u="none" strike="noStrike" kern="1200" cap="none" spc="0" normalizeH="0" noProof="0">
                <a:ln>
                  <a:noFill/>
                </a:ln>
                <a:solidFill>
                  <a:schemeClr val="tx1">
                    <a:lumMod val="65000"/>
                    <a:lumOff val="35000"/>
                  </a:schemeClr>
                </a:solidFill>
                <a:effectLst/>
                <a:uLnTx/>
                <a:uFillTx/>
                <a:latin typeface="Arial"/>
                <a:ea typeface="+mn-ea"/>
                <a:cs typeface="+mn-cs"/>
              </a:rPr>
              <a:t> reflect i</a:t>
            </a:r>
            <a:r>
              <a:rPr kumimoji="0" lang="en-GB" sz="2400" b="0" i="0" u="none" strike="noStrike" kern="1200" cap="none" spc="0" normalizeH="0" baseline="0" noProof="0">
                <a:ln>
                  <a:noFill/>
                </a:ln>
                <a:solidFill>
                  <a:schemeClr val="tx1">
                    <a:lumMod val="65000"/>
                    <a:lumOff val="35000"/>
                  </a:schemeClr>
                </a:solidFill>
                <a:effectLst/>
                <a:uLnTx/>
                <a:uFillTx/>
                <a:latin typeface="Arial"/>
                <a:ea typeface="+mn-ea"/>
                <a:cs typeface="+mn-cs"/>
              </a:rPr>
              <a:t>n what ways do you think your own company impacts and depends on nature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1">
                  <a:lumMod val="65000"/>
                  <a:lumOff val="35000"/>
                </a:scheme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1">
                  <a:lumMod val="65000"/>
                  <a:lumOff val="35000"/>
                </a:scheme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tx1">
                    <a:lumMod val="65000"/>
                    <a:lumOff val="35000"/>
                  </a:schemeClr>
                </a:solidFill>
                <a:effectLst/>
                <a:uLnTx/>
                <a:uFillTx/>
                <a:latin typeface="Arial"/>
                <a:ea typeface="+mn-ea"/>
                <a:cs typeface="+mn-cs"/>
              </a:rPr>
              <a:t> Write down 3 risks &amp; 3 opportunities you think your company could be facing in the next 10 years</a:t>
            </a:r>
          </a:p>
        </p:txBody>
      </p:sp>
      <p:pic>
        <p:nvPicPr>
          <p:cNvPr id="2050" name="Picture 2" descr="RÃ©sultat de recherche d'images pour &quot;reflexion icon&quot;">
            <a:extLst>
              <a:ext uri="{FF2B5EF4-FFF2-40B4-BE49-F238E27FC236}">
                <a16:creationId xmlns:a16="http://schemas.microsoft.com/office/drawing/2014/main" id="{49CA0470-A353-44FD-9C63-B3248BBE5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3428" y="2525769"/>
            <a:ext cx="2532095" cy="253209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BAA6A186-9299-42B5-BC7F-12BFC9EB2F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1" name="Right Brace 10">
            <a:extLst>
              <a:ext uri="{FF2B5EF4-FFF2-40B4-BE49-F238E27FC236}">
                <a16:creationId xmlns:a16="http://schemas.microsoft.com/office/drawing/2014/main" id="{11FF47E0-C573-4E94-AD1F-EC200FDFB224}"/>
              </a:ext>
            </a:extLst>
          </p:cNvPr>
          <p:cNvSpPr/>
          <p:nvPr/>
        </p:nvSpPr>
        <p:spPr>
          <a:xfrm>
            <a:off x="7620972" y="1457553"/>
            <a:ext cx="374063" cy="4170874"/>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2" name="Right Brace 11">
            <a:extLst>
              <a:ext uri="{FF2B5EF4-FFF2-40B4-BE49-F238E27FC236}">
                <a16:creationId xmlns:a16="http://schemas.microsoft.com/office/drawing/2014/main" id="{B92EE292-5A17-4FF3-AFCD-5856FE10140E}"/>
              </a:ext>
            </a:extLst>
          </p:cNvPr>
          <p:cNvSpPr/>
          <p:nvPr/>
        </p:nvSpPr>
        <p:spPr>
          <a:xfrm rot="10800000">
            <a:off x="831391" y="1521395"/>
            <a:ext cx="374062"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4" name="Arrow: Right 3">
            <a:extLst>
              <a:ext uri="{FF2B5EF4-FFF2-40B4-BE49-F238E27FC236}">
                <a16:creationId xmlns:a16="http://schemas.microsoft.com/office/drawing/2014/main" id="{2AAFD551-21B2-42A9-BA28-A9988F8B4F37}"/>
              </a:ext>
            </a:extLst>
          </p:cNvPr>
          <p:cNvSpPr/>
          <p:nvPr/>
        </p:nvSpPr>
        <p:spPr>
          <a:xfrm>
            <a:off x="1879962" y="3677952"/>
            <a:ext cx="535123"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Teardrop 12">
            <a:extLst>
              <a:ext uri="{FF2B5EF4-FFF2-40B4-BE49-F238E27FC236}">
                <a16:creationId xmlns:a16="http://schemas.microsoft.com/office/drawing/2014/main" id="{8EC6AA7F-53FE-47DD-8BD6-3AE19FBACF07}"/>
              </a:ext>
            </a:extLst>
          </p:cNvPr>
          <p:cNvSpPr/>
          <p:nvPr/>
        </p:nvSpPr>
        <p:spPr>
          <a:xfrm>
            <a:off x="10190751" y="106325"/>
            <a:ext cx="1830094" cy="183009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F4791A3D-0B17-42C6-86C5-104A317D807C}"/>
              </a:ext>
            </a:extLst>
          </p:cNvPr>
          <p:cNvSpPr txBox="1"/>
          <p:nvPr/>
        </p:nvSpPr>
        <p:spPr>
          <a:xfrm>
            <a:off x="10322520" y="278648"/>
            <a:ext cx="169701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solidFill>
                  <a:prstClr val="white"/>
                </a:solidFill>
                <a:latin typeface="Arial"/>
              </a:rPr>
              <a:t>U</a:t>
            </a:r>
            <a:r>
              <a:rPr kumimoji="0" lang="en-GB" sz="1600" b="0" i="0" u="none" strike="noStrike" kern="1200" cap="none" spc="0" normalizeH="0" baseline="0" noProof="0">
                <a:ln>
                  <a:noFill/>
                </a:ln>
                <a:solidFill>
                  <a:prstClr val="white"/>
                </a:solidFill>
                <a:effectLst/>
                <a:uLnTx/>
                <a:uFillTx/>
                <a:latin typeface="Arial"/>
                <a:ea typeface="+mn-ea"/>
                <a:cs typeface="+mn-cs"/>
              </a:rPr>
              <a:t>se the blank pages in your workbook </a:t>
            </a:r>
            <a:r>
              <a:rPr kumimoji="0" lang="en-GB" sz="1600" b="1" i="0" u="none" strike="noStrike" kern="1200" cap="none" spc="0" normalizeH="0" baseline="0" noProof="0">
                <a:ln>
                  <a:noFill/>
                </a:ln>
                <a:solidFill>
                  <a:prstClr val="white"/>
                </a:solidFill>
                <a:effectLst/>
                <a:uLnTx/>
                <a:uFillTx/>
                <a:latin typeface="Arial"/>
                <a:ea typeface="+mn-ea"/>
                <a:cs typeface="+mn-cs"/>
              </a:rPr>
              <a:t>pp. 12-13 </a:t>
            </a:r>
            <a:r>
              <a:rPr kumimoji="0" lang="en-GB" sz="1600" b="0" i="0" u="none" strike="noStrike" kern="1200" cap="none" spc="0" normalizeH="0" baseline="0" noProof="0">
                <a:ln>
                  <a:noFill/>
                </a:ln>
                <a:solidFill>
                  <a:prstClr val="white"/>
                </a:solidFill>
                <a:effectLst/>
                <a:uLnTx/>
                <a:uFillTx/>
                <a:latin typeface="Arial"/>
                <a:ea typeface="+mn-ea"/>
                <a:cs typeface="+mn-cs"/>
              </a:rPr>
              <a:t>and refer to </a:t>
            </a:r>
            <a:r>
              <a:rPr kumimoji="0" lang="en-GB" sz="1600" b="1" i="0" u="none" strike="noStrike" kern="1200" cap="none" spc="0" normalizeH="0" baseline="0" noProof="0">
                <a:ln>
                  <a:noFill/>
                </a:ln>
                <a:solidFill>
                  <a:prstClr val="white"/>
                </a:solidFill>
                <a:effectLst/>
                <a:uLnTx/>
                <a:uFillTx/>
                <a:latin typeface="Arial"/>
                <a:ea typeface="+mn-ea"/>
                <a:cs typeface="+mn-cs"/>
              </a:rPr>
              <a:t>pp. 47-48 </a:t>
            </a:r>
            <a:r>
              <a:rPr kumimoji="0" lang="en-GB" sz="1600" b="0" i="0" u="none" strike="noStrike" kern="1200" cap="none" spc="0" normalizeH="0" baseline="0" noProof="0">
                <a:ln>
                  <a:noFill/>
                </a:ln>
                <a:solidFill>
                  <a:prstClr val="white"/>
                </a:solidFill>
                <a:effectLst/>
                <a:uLnTx/>
                <a:uFillTx/>
                <a:latin typeface="Arial"/>
                <a:ea typeface="+mn-ea"/>
                <a:cs typeface="+mn-cs"/>
              </a:rPr>
              <a:t>of the NCP</a:t>
            </a:r>
          </a:p>
        </p:txBody>
      </p:sp>
    </p:spTree>
    <p:extLst>
      <p:ext uri="{BB962C8B-B14F-4D97-AF65-F5344CB8AC3E}">
        <p14:creationId xmlns:p14="http://schemas.microsoft.com/office/powerpoint/2010/main" val="91727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animEffect transition="in" filter="fade">
                                      <p:cBhvr>
                                        <p:cTn id="14" dur="1000"/>
                                        <p:tgtEl>
                                          <p:spTgt spid="5">
                                            <p:txEl>
                                              <p:pRg st="4" end="4"/>
                                            </p:txEl>
                                          </p:spTgt>
                                        </p:tgtEl>
                                      </p:cBhvr>
                                    </p:animEffect>
                                    <p:anim calcmode="lin" valueType="num">
                                      <p:cBhvr>
                                        <p:cTn id="1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Ã©sultat de recherche d'images pour &quot;quiz&quot;">
            <a:extLst>
              <a:ext uri="{FF2B5EF4-FFF2-40B4-BE49-F238E27FC236}">
                <a16:creationId xmlns:a16="http://schemas.microsoft.com/office/drawing/2014/main" id="{F8E5EAC7-267D-40B2-B352-6016DDF42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3343">
            <a:off x="10626575" y="-157436"/>
            <a:ext cx="1443726" cy="144372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610FF5F-1998-4620-9329-E2751384E76B}"/>
              </a:ext>
            </a:extLst>
          </p:cNvPr>
          <p:cNvSpPr>
            <a:spLocks noGrp="1"/>
          </p:cNvSpPr>
          <p:nvPr>
            <p:ph type="sldNum" sz="quarter" idx="12"/>
          </p:nvPr>
        </p:nvSpPr>
        <p:spPr/>
        <p:txBody>
          <a:bodyPr/>
          <a:lstStyle/>
          <a:p>
            <a:fld id="{971CEC84-1649-40CE-BFF6-7286506FEA08}" type="slidenum">
              <a:rPr lang="en-GB" smtClean="0"/>
              <a:pPr/>
              <a:t>49</a:t>
            </a:fld>
            <a:endParaRPr lang="en-GB"/>
          </a:p>
        </p:txBody>
      </p:sp>
      <p:pic>
        <p:nvPicPr>
          <p:cNvPr id="7" name="Picture Placeholder 5" descr="WVN LISBON training - Mentimeter">
            <a:extLst>
              <a:ext uri="{FF2B5EF4-FFF2-40B4-BE49-F238E27FC236}">
                <a16:creationId xmlns:a16="http://schemas.microsoft.com/office/drawing/2014/main" id="{E378ADF8-7CD0-44C3-A432-9FC778AD36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32620" y="2236090"/>
            <a:ext cx="11015454" cy="3577669"/>
          </a:xfrm>
          <a:prstGeom prst="rect">
            <a:avLst/>
          </a:prstGeom>
        </p:spPr>
      </p:pic>
      <p:pic>
        <p:nvPicPr>
          <p:cNvPr id="8" name="Picture Placeholder 5" descr="WVN LISBON training - Mentimeter">
            <a:extLst>
              <a:ext uri="{FF2B5EF4-FFF2-40B4-BE49-F238E27FC236}">
                <a16:creationId xmlns:a16="http://schemas.microsoft.com/office/drawing/2014/main" id="{2F8C8EAB-8B4D-4833-A717-E6A898A70A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059095" y="1280639"/>
            <a:ext cx="10073809" cy="825722"/>
          </a:xfrm>
          <a:prstGeom prst="rect">
            <a:avLst/>
          </a:prstGeom>
        </p:spPr>
      </p:pic>
    </p:spTree>
    <p:extLst>
      <p:ext uri="{BB962C8B-B14F-4D97-AF65-F5344CB8AC3E}">
        <p14:creationId xmlns:p14="http://schemas.microsoft.com/office/powerpoint/2010/main" val="2481283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Learning Objectives</a:t>
            </a:r>
          </a:p>
        </p:txBody>
      </p:sp>
      <p:sp>
        <p:nvSpPr>
          <p:cNvPr id="4" name="TextBox 3">
            <a:extLst>
              <a:ext uri="{FF2B5EF4-FFF2-40B4-BE49-F238E27FC236}">
                <a16:creationId xmlns:a16="http://schemas.microsoft.com/office/drawing/2014/main" id="{6261FB3E-7456-4D19-B559-F929032E9EB2}"/>
              </a:ext>
            </a:extLst>
          </p:cNvPr>
          <p:cNvSpPr txBox="1"/>
          <p:nvPr/>
        </p:nvSpPr>
        <p:spPr>
          <a:xfrm>
            <a:off x="314194" y="1477920"/>
            <a:ext cx="7825759" cy="461665"/>
          </a:xfrm>
          <a:prstGeom prst="rect">
            <a:avLst/>
          </a:prstGeom>
          <a:noFill/>
        </p:spPr>
        <p:txBody>
          <a:bodyPr wrap="square" rtlCol="0">
            <a:spAutoFit/>
          </a:bodyPr>
          <a:lstStyle/>
          <a:p>
            <a:r>
              <a:rPr lang="en-GB" sz="2400">
                <a:solidFill>
                  <a:schemeClr val="tx1">
                    <a:lumMod val="65000"/>
                    <a:lumOff val="35000"/>
                  </a:schemeClr>
                </a:solidFill>
              </a:rPr>
              <a:t>At the end of the training, you will be able to understand:</a:t>
            </a:r>
          </a:p>
        </p:txBody>
      </p:sp>
      <p:sp>
        <p:nvSpPr>
          <p:cNvPr id="7" name="Rectangle 6">
            <a:extLst>
              <a:ext uri="{FF2B5EF4-FFF2-40B4-BE49-F238E27FC236}">
                <a16:creationId xmlns:a16="http://schemas.microsoft.com/office/drawing/2014/main" id="{0EEC0ED0-5232-4CD6-9C4D-3160D24722AA}"/>
              </a:ext>
            </a:extLst>
          </p:cNvPr>
          <p:cNvSpPr/>
          <p:nvPr/>
        </p:nvSpPr>
        <p:spPr>
          <a:xfrm>
            <a:off x="314194" y="2245558"/>
            <a:ext cx="9526773" cy="3655616"/>
          </a:xfrm>
          <a:prstGeom prst="rect">
            <a:avLst/>
          </a:prstGeom>
          <a:ln>
            <a:noFill/>
          </a:ln>
        </p:spPr>
        <p:txBody>
          <a:bodyPr wrap="square">
            <a:spAutoFit/>
          </a:bodyPr>
          <a:lstStyle/>
          <a:p>
            <a:pPr marL="342900" indent="-342900">
              <a:lnSpc>
                <a:spcPct val="150000"/>
              </a:lnSpc>
              <a:spcAft>
                <a:spcPts val="1200"/>
              </a:spcAft>
              <a:buClr>
                <a:srgbClr val="23BAED"/>
              </a:buClr>
              <a:buFont typeface="Wingdings" panose="05000000000000000000" pitchFamily="2" charset="2"/>
              <a:buChar char="v"/>
            </a:pPr>
            <a:r>
              <a:rPr lang="en-GB" sz="2400" dirty="0">
                <a:solidFill>
                  <a:schemeClr val="tx1">
                    <a:lumMod val="65000"/>
                    <a:lumOff val="35000"/>
                  </a:schemeClr>
                </a:solidFill>
              </a:rPr>
              <a:t>What is </a:t>
            </a:r>
            <a:r>
              <a:rPr lang="en-GB" sz="2400" b="1" dirty="0">
                <a:solidFill>
                  <a:srgbClr val="23BAED"/>
                </a:solidFill>
              </a:rPr>
              <a:t>natural capital and biodiversity </a:t>
            </a:r>
            <a:r>
              <a:rPr lang="en-GB" sz="2400" dirty="0">
                <a:solidFill>
                  <a:schemeClr val="tx1">
                    <a:lumMod val="65000"/>
                    <a:lumOff val="35000"/>
                  </a:schemeClr>
                </a:solidFill>
              </a:rPr>
              <a:t>and their </a:t>
            </a:r>
            <a:r>
              <a:rPr lang="en-GB" sz="2400" b="1" dirty="0">
                <a:solidFill>
                  <a:srgbClr val="23BAED"/>
                </a:solidFill>
              </a:rPr>
              <a:t>linkages with business</a:t>
            </a:r>
            <a:r>
              <a:rPr lang="en-GB" sz="2400" dirty="0">
                <a:solidFill>
                  <a:schemeClr val="tx1">
                    <a:lumMod val="65000"/>
                    <a:lumOff val="35000"/>
                  </a:schemeClr>
                </a:solidFill>
              </a:rPr>
              <a:t>,</a:t>
            </a:r>
          </a:p>
          <a:p>
            <a:pPr marL="342900" indent="-342900">
              <a:lnSpc>
                <a:spcPct val="150000"/>
              </a:lnSpc>
              <a:spcAft>
                <a:spcPts val="1200"/>
              </a:spcAft>
              <a:buClr>
                <a:srgbClr val="23BAED"/>
              </a:buClr>
              <a:buFont typeface="Wingdings" panose="05000000000000000000" pitchFamily="2" charset="2"/>
              <a:buChar char="v"/>
            </a:pPr>
            <a:r>
              <a:rPr lang="en-GB" sz="2400" dirty="0">
                <a:solidFill>
                  <a:schemeClr val="tx1">
                    <a:lumMod val="65000"/>
                    <a:lumOff val="35000"/>
                  </a:schemeClr>
                </a:solidFill>
              </a:rPr>
              <a:t>Why it is important for </a:t>
            </a:r>
            <a:r>
              <a:rPr lang="en-GB" sz="2400" b="1" dirty="0">
                <a:solidFill>
                  <a:srgbClr val="23BAED"/>
                </a:solidFill>
              </a:rPr>
              <a:t>business decision-making and risk management</a:t>
            </a:r>
            <a:r>
              <a:rPr lang="en-GB" sz="2400" dirty="0">
                <a:solidFill>
                  <a:schemeClr val="tx1">
                    <a:lumMod val="65000"/>
                    <a:lumOff val="35000"/>
                  </a:schemeClr>
                </a:solidFill>
              </a:rPr>
              <a:t>,</a:t>
            </a:r>
          </a:p>
          <a:p>
            <a:pPr marL="342900" indent="-342900">
              <a:lnSpc>
                <a:spcPct val="150000"/>
              </a:lnSpc>
              <a:spcAft>
                <a:spcPts val="1200"/>
              </a:spcAft>
              <a:buClr>
                <a:srgbClr val="23BAED"/>
              </a:buClr>
              <a:buFont typeface="Wingdings" panose="05000000000000000000" pitchFamily="2" charset="2"/>
              <a:buChar char="v"/>
            </a:pPr>
            <a:r>
              <a:rPr lang="en-GB" sz="2400" dirty="0">
                <a:solidFill>
                  <a:schemeClr val="tx1">
                    <a:lumMod val="65000"/>
                    <a:lumOff val="35000"/>
                  </a:schemeClr>
                </a:solidFill>
              </a:rPr>
              <a:t>What are some of the </a:t>
            </a:r>
            <a:r>
              <a:rPr lang="en-GB" sz="2400" b="1" dirty="0">
                <a:solidFill>
                  <a:srgbClr val="23BAED"/>
                </a:solidFill>
              </a:rPr>
              <a:t>key approaches &amp; tools to integrating natural capital and biodiversity </a:t>
            </a:r>
            <a:r>
              <a:rPr lang="en-GB" sz="2400" dirty="0">
                <a:solidFill>
                  <a:schemeClr val="tx1">
                    <a:lumMod val="65000"/>
                    <a:lumOff val="35000"/>
                  </a:schemeClr>
                </a:solidFill>
              </a:rPr>
              <a:t>in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5</a:t>
            </a:fld>
            <a:endParaRPr lang="en-GB" sz="1600">
              <a:solidFill>
                <a:prstClr val="black">
                  <a:lumMod val="65000"/>
                  <a:lumOff val="35000"/>
                </a:prstClr>
              </a:solidFill>
              <a:latin typeface="Arial"/>
            </a:endParaRPr>
          </a:p>
        </p:txBody>
      </p:sp>
      <p:sp>
        <p:nvSpPr>
          <p:cNvPr id="10" name="Oval 9">
            <a:extLst>
              <a:ext uri="{FF2B5EF4-FFF2-40B4-BE49-F238E27FC236}">
                <a16:creationId xmlns:a16="http://schemas.microsoft.com/office/drawing/2014/main" id="{93F0BED2-0F54-47B9-8C96-67ABEB5256FD}"/>
              </a:ext>
            </a:extLst>
          </p:cNvPr>
          <p:cNvSpPr/>
          <p:nvPr/>
        </p:nvSpPr>
        <p:spPr>
          <a:xfrm>
            <a:off x="9851939" y="0"/>
            <a:ext cx="2340061" cy="239077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59117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Ã©sultat de recherche d'images pour &quot;quiz&quot;">
            <a:extLst>
              <a:ext uri="{FF2B5EF4-FFF2-40B4-BE49-F238E27FC236}">
                <a16:creationId xmlns:a16="http://schemas.microsoft.com/office/drawing/2014/main" id="{F8E5EAC7-267D-40B2-B352-6016DDF42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3343">
            <a:off x="10626575" y="-157436"/>
            <a:ext cx="1443726" cy="144372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610FF5F-1998-4620-9329-E2751384E76B}"/>
              </a:ext>
            </a:extLst>
          </p:cNvPr>
          <p:cNvSpPr>
            <a:spLocks noGrp="1"/>
          </p:cNvSpPr>
          <p:nvPr>
            <p:ph type="sldNum" sz="quarter" idx="12"/>
          </p:nvPr>
        </p:nvSpPr>
        <p:spPr/>
        <p:txBody>
          <a:bodyPr/>
          <a:lstStyle/>
          <a:p>
            <a:fld id="{971CEC84-1649-40CE-BFF6-7286506FEA08}" type="slidenum">
              <a:rPr lang="en-GB" smtClean="0"/>
              <a:pPr/>
              <a:t>50</a:t>
            </a:fld>
            <a:endParaRPr lang="en-GB"/>
          </a:p>
        </p:txBody>
      </p:sp>
      <p:pic>
        <p:nvPicPr>
          <p:cNvPr id="7" name="Picture Placeholder 5" descr="WVN LISBON training - Mentimeter">
            <a:extLst>
              <a:ext uri="{FF2B5EF4-FFF2-40B4-BE49-F238E27FC236}">
                <a16:creationId xmlns:a16="http://schemas.microsoft.com/office/drawing/2014/main" id="{F43EA444-9604-4F06-A363-EF42897EBF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479311" y="2268084"/>
            <a:ext cx="10069303" cy="3549810"/>
          </a:xfrm>
          <a:prstGeom prst="rect">
            <a:avLst/>
          </a:prstGeom>
        </p:spPr>
      </p:pic>
      <p:pic>
        <p:nvPicPr>
          <p:cNvPr id="8" name="Picture Placeholder 5" descr="WVN LISBON training - Mentimeter">
            <a:extLst>
              <a:ext uri="{FF2B5EF4-FFF2-40B4-BE49-F238E27FC236}">
                <a16:creationId xmlns:a16="http://schemas.microsoft.com/office/drawing/2014/main" id="{AE10AB8D-5698-4F12-B9A9-0A9A683A4C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848129" y="1407990"/>
            <a:ext cx="10500309" cy="860094"/>
          </a:xfrm>
          <a:prstGeom prst="rect">
            <a:avLst/>
          </a:prstGeom>
        </p:spPr>
      </p:pic>
    </p:spTree>
    <p:extLst>
      <p:ext uri="{BB962C8B-B14F-4D97-AF65-F5344CB8AC3E}">
        <p14:creationId xmlns:p14="http://schemas.microsoft.com/office/powerpoint/2010/main" val="939234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a:xfrm>
            <a:off x="314195" y="125352"/>
            <a:ext cx="9687056" cy="878150"/>
          </a:xfrm>
        </p:spPr>
        <p:txBody>
          <a:bodyPr>
            <a:normAutofit fontScale="90000"/>
          </a:bodyPr>
          <a:lstStyle/>
          <a:p>
            <a:r>
              <a:rPr lang="en-GB"/>
              <a:t>Why assess your impacts &amp; dependencies? The business case…</a:t>
            </a:r>
          </a:p>
        </p:txBody>
      </p:sp>
      <p:sp>
        <p:nvSpPr>
          <p:cNvPr id="3" name="TextBox 2">
            <a:extLst>
              <a:ext uri="{FF2B5EF4-FFF2-40B4-BE49-F238E27FC236}">
                <a16:creationId xmlns:a16="http://schemas.microsoft.com/office/drawing/2014/main" id="{E61DC1D7-1062-4BBE-A5B3-AECD32BC45D7}"/>
              </a:ext>
            </a:extLst>
          </p:cNvPr>
          <p:cNvSpPr txBox="1"/>
          <p:nvPr/>
        </p:nvSpPr>
        <p:spPr>
          <a:xfrm>
            <a:off x="581092" y="1515997"/>
            <a:ext cx="10834574" cy="830997"/>
          </a:xfrm>
          <a:prstGeom prst="rect">
            <a:avLst/>
          </a:prstGeom>
          <a:noFill/>
        </p:spPr>
        <p:txBody>
          <a:bodyPr wrap="square" rtlCol="0">
            <a:spAutoFit/>
          </a:bodyPr>
          <a:lstStyle/>
          <a:p>
            <a:r>
              <a:rPr lang="en-US" sz="2400">
                <a:solidFill>
                  <a:schemeClr val="tx1">
                    <a:lumMod val="65000"/>
                    <a:lumOff val="35000"/>
                  </a:schemeClr>
                </a:solidFill>
              </a:rPr>
              <a:t>Many natural capital risks and opportunities are becoming increasingly visible, and </a:t>
            </a:r>
            <a:r>
              <a:rPr lang="en-US" sz="2400" b="1">
                <a:solidFill>
                  <a:srgbClr val="23BAED"/>
                </a:solidFill>
              </a:rPr>
              <a:t>business needs a way to understand and manage these. </a:t>
            </a:r>
            <a:endParaRPr lang="en-GB" sz="2400" b="1">
              <a:solidFill>
                <a:srgbClr val="23BAED"/>
              </a:solidFill>
            </a:endParaRPr>
          </a:p>
        </p:txBody>
      </p:sp>
      <p:pic>
        <p:nvPicPr>
          <p:cNvPr id="5" name="Picture 4">
            <a:extLst>
              <a:ext uri="{FF2B5EF4-FFF2-40B4-BE49-F238E27FC236}">
                <a16:creationId xmlns:a16="http://schemas.microsoft.com/office/drawing/2014/main" id="{CDF9FA9D-6D75-43D3-84A6-23A13E183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3373" y="4796889"/>
            <a:ext cx="6945252" cy="1960034"/>
          </a:xfrm>
          <a:prstGeom prst="rect">
            <a:avLst/>
          </a:prstGeom>
        </p:spPr>
      </p:pic>
      <p:sp>
        <p:nvSpPr>
          <p:cNvPr id="4" name="Content Placeholder 2">
            <a:extLst>
              <a:ext uri="{FF2B5EF4-FFF2-40B4-BE49-F238E27FC236}">
                <a16:creationId xmlns:a16="http://schemas.microsoft.com/office/drawing/2014/main" id="{360D9752-33A3-4847-80FC-7E3F7ADE34B5}"/>
              </a:ext>
            </a:extLst>
          </p:cNvPr>
          <p:cNvSpPr>
            <a:spLocks noGrp="1"/>
          </p:cNvSpPr>
          <p:nvPr>
            <p:ph idx="1"/>
          </p:nvPr>
        </p:nvSpPr>
        <p:spPr>
          <a:xfrm>
            <a:off x="581092" y="2485880"/>
            <a:ext cx="11029815" cy="2269009"/>
          </a:xfrm>
        </p:spPr>
        <p:txBody>
          <a:bodyPr numCol="2">
            <a:normAutofit lnSpcReduction="10000"/>
          </a:bodyPr>
          <a:lstStyle/>
          <a:p>
            <a:pPr>
              <a:lnSpc>
                <a:spcPct val="100000"/>
              </a:lnSpc>
              <a:buClr>
                <a:srgbClr val="BBD151"/>
              </a:buClr>
              <a:buFont typeface="Wingdings" panose="05000000000000000000" pitchFamily="2" charset="2"/>
              <a:buChar char="§"/>
            </a:pPr>
            <a:r>
              <a:rPr lang="en-GB"/>
              <a:t>Understand </a:t>
            </a:r>
            <a:r>
              <a:rPr lang="en-GB" b="1">
                <a:solidFill>
                  <a:srgbClr val="BBD151"/>
                </a:solidFill>
              </a:rPr>
              <a:t>relationships with    nature</a:t>
            </a:r>
            <a:r>
              <a:rPr lang="en-GB"/>
              <a:t> in a structured way</a:t>
            </a:r>
          </a:p>
          <a:p>
            <a:pPr>
              <a:lnSpc>
                <a:spcPct val="100000"/>
              </a:lnSpc>
              <a:buClr>
                <a:srgbClr val="BBD151"/>
              </a:buClr>
              <a:buFont typeface="Wingdings" panose="05000000000000000000" pitchFamily="2" charset="2"/>
              <a:buChar char="§"/>
            </a:pPr>
            <a:r>
              <a:rPr lang="en-GB"/>
              <a:t>Challenge your </a:t>
            </a:r>
            <a:r>
              <a:rPr lang="en-GB" b="1">
                <a:solidFill>
                  <a:srgbClr val="BBD151"/>
                </a:solidFill>
              </a:rPr>
              <a:t>business model</a:t>
            </a:r>
          </a:p>
          <a:p>
            <a:pPr>
              <a:lnSpc>
                <a:spcPct val="100000"/>
              </a:lnSpc>
              <a:buClr>
                <a:srgbClr val="BBD151"/>
              </a:buClr>
              <a:buFont typeface="Wingdings" panose="05000000000000000000" pitchFamily="2" charset="2"/>
              <a:buChar char="§"/>
            </a:pPr>
            <a:r>
              <a:rPr lang="en-GB"/>
              <a:t>Mitigate </a:t>
            </a:r>
            <a:r>
              <a:rPr lang="en-GB" b="1">
                <a:solidFill>
                  <a:srgbClr val="BBD151"/>
                </a:solidFill>
              </a:rPr>
              <a:t>risks</a:t>
            </a:r>
          </a:p>
          <a:p>
            <a:pPr>
              <a:lnSpc>
                <a:spcPct val="100000"/>
              </a:lnSpc>
              <a:buClr>
                <a:srgbClr val="BBD151"/>
              </a:buClr>
              <a:buFont typeface="Wingdings" panose="05000000000000000000" pitchFamily="2" charset="2"/>
              <a:buChar char="§"/>
            </a:pPr>
            <a:r>
              <a:rPr lang="en-GB"/>
              <a:t>Increased </a:t>
            </a:r>
            <a:r>
              <a:rPr lang="en-GB" b="1">
                <a:solidFill>
                  <a:srgbClr val="BBD151"/>
                </a:solidFill>
              </a:rPr>
              <a:t>competitive advantage</a:t>
            </a:r>
          </a:p>
          <a:p>
            <a:pPr>
              <a:lnSpc>
                <a:spcPct val="100000"/>
              </a:lnSpc>
              <a:buClr>
                <a:srgbClr val="BBD151"/>
              </a:buClr>
              <a:buFont typeface="Wingdings" panose="05000000000000000000" pitchFamily="2" charset="2"/>
              <a:buChar char="§"/>
            </a:pPr>
            <a:r>
              <a:rPr lang="en-GB"/>
              <a:t>Create </a:t>
            </a:r>
            <a:r>
              <a:rPr lang="en-GB" b="1">
                <a:solidFill>
                  <a:srgbClr val="BBD151"/>
                </a:solidFill>
              </a:rPr>
              <a:t>opportunities</a:t>
            </a:r>
          </a:p>
          <a:p>
            <a:pPr>
              <a:lnSpc>
                <a:spcPct val="100000"/>
              </a:lnSpc>
              <a:buClr>
                <a:srgbClr val="BBD151"/>
              </a:buClr>
              <a:buFont typeface="Wingdings" panose="05000000000000000000" pitchFamily="2" charset="2"/>
              <a:buChar char="§"/>
            </a:pPr>
            <a:r>
              <a:rPr lang="en-GB" b="1">
                <a:solidFill>
                  <a:srgbClr val="BBD151"/>
                </a:solidFill>
              </a:rPr>
              <a:t>Inform decisions </a:t>
            </a:r>
            <a:r>
              <a:rPr lang="en-GB"/>
              <a:t>that are really important to your business</a:t>
            </a:r>
          </a:p>
          <a:p>
            <a:pPr>
              <a:lnSpc>
                <a:spcPct val="100000"/>
              </a:lnSpc>
              <a:buClr>
                <a:srgbClr val="BBD151"/>
              </a:buClr>
              <a:buFont typeface="Wingdings" panose="05000000000000000000" pitchFamily="2" charset="2"/>
              <a:buChar char="§"/>
            </a:pPr>
            <a:r>
              <a:rPr lang="en-GB"/>
              <a:t>Access to </a:t>
            </a:r>
            <a:r>
              <a:rPr lang="en-GB" b="1">
                <a:solidFill>
                  <a:srgbClr val="BBD151"/>
                </a:solidFill>
              </a:rPr>
              <a:t>finance</a:t>
            </a:r>
          </a:p>
          <a:p>
            <a:pPr>
              <a:lnSpc>
                <a:spcPct val="100000"/>
              </a:lnSpc>
              <a:buClr>
                <a:srgbClr val="BBD151"/>
              </a:buClr>
              <a:buFont typeface="Wingdings" panose="05000000000000000000" pitchFamily="2" charset="2"/>
              <a:buChar char="§"/>
            </a:pPr>
            <a:r>
              <a:rPr lang="en-GB" b="1">
                <a:solidFill>
                  <a:srgbClr val="BBD151"/>
                </a:solidFill>
              </a:rPr>
              <a:t>Recruitment &amp; retention </a:t>
            </a:r>
            <a:r>
              <a:rPr lang="en-GB"/>
              <a:t>of staff</a:t>
            </a:r>
          </a:p>
        </p:txBody>
      </p:sp>
      <p:sp>
        <p:nvSpPr>
          <p:cNvPr id="7" name="Slide Number Placeholder 6">
            <a:extLst>
              <a:ext uri="{FF2B5EF4-FFF2-40B4-BE49-F238E27FC236}">
                <a16:creationId xmlns:a16="http://schemas.microsoft.com/office/drawing/2014/main" id="{B276D4E5-5E60-419A-AC0E-8BB9252ABF9D}"/>
              </a:ext>
            </a:extLst>
          </p:cNvPr>
          <p:cNvSpPr>
            <a:spLocks noGrp="1"/>
          </p:cNvSpPr>
          <p:nvPr>
            <p:ph type="sldNum" sz="quarter" idx="12"/>
          </p:nvPr>
        </p:nvSpPr>
        <p:spPr/>
        <p:txBody>
          <a:bodyPr/>
          <a:lstStyle/>
          <a:p>
            <a:fld id="{971CEC84-1649-40CE-BFF6-7286506FEA08}" type="slidenum">
              <a:rPr lang="en-GB" smtClean="0"/>
              <a:pPr/>
              <a:t>51</a:t>
            </a:fld>
            <a:endParaRPr lang="en-GB"/>
          </a:p>
        </p:txBody>
      </p:sp>
      <p:sp>
        <p:nvSpPr>
          <p:cNvPr id="6" name="Rectangle 5">
            <a:extLst>
              <a:ext uri="{FF2B5EF4-FFF2-40B4-BE49-F238E27FC236}">
                <a16:creationId xmlns:a16="http://schemas.microsoft.com/office/drawing/2014/main" id="{4B74F861-9198-4287-892A-EF9C93DF30F1}"/>
              </a:ext>
            </a:extLst>
          </p:cNvPr>
          <p:cNvSpPr/>
          <p:nvPr/>
        </p:nvSpPr>
        <p:spPr>
          <a:xfrm>
            <a:off x="4939862" y="4487914"/>
            <a:ext cx="630621" cy="498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ardrop 7">
            <a:extLst>
              <a:ext uri="{FF2B5EF4-FFF2-40B4-BE49-F238E27FC236}">
                <a16:creationId xmlns:a16="http://schemas.microsoft.com/office/drawing/2014/main" id="{0D708018-E80F-4F21-A63E-4C4E7AFF50C4}"/>
              </a:ext>
            </a:extLst>
          </p:cNvPr>
          <p:cNvSpPr/>
          <p:nvPr/>
        </p:nvSpPr>
        <p:spPr>
          <a:xfrm>
            <a:off x="10525125" y="0"/>
            <a:ext cx="1666875" cy="15159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63524F7F-340D-4141-BC68-53039E0F8408}"/>
              </a:ext>
            </a:extLst>
          </p:cNvPr>
          <p:cNvSpPr txBox="1"/>
          <p:nvPr/>
        </p:nvSpPr>
        <p:spPr>
          <a:xfrm>
            <a:off x="10584656" y="319417"/>
            <a:ext cx="1547811"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prstClr val="white"/>
                </a:solidFill>
                <a:effectLst/>
                <a:uLnTx/>
                <a:uFillTx/>
                <a:latin typeface="Arial"/>
                <a:ea typeface="+mn-ea"/>
                <a:cs typeface="+mn-cs"/>
              </a:rPr>
              <a:t>Refer to </a:t>
            </a:r>
            <a:r>
              <a:rPr kumimoji="0" lang="en-GB" sz="1700" b="1" i="0" u="none" strike="noStrike" kern="1200" cap="none" spc="0" normalizeH="0" baseline="0" noProof="0">
                <a:ln>
                  <a:noFill/>
                </a:ln>
                <a:solidFill>
                  <a:prstClr val="white"/>
                </a:solidFill>
                <a:effectLst/>
                <a:uLnTx/>
                <a:uFillTx/>
                <a:latin typeface="Arial"/>
                <a:ea typeface="+mn-ea"/>
                <a:cs typeface="+mn-cs"/>
              </a:rPr>
              <a:t>pp. 15-16 </a:t>
            </a:r>
            <a:r>
              <a:rPr kumimoji="0" lang="en-GB" sz="1700" b="0" i="0" u="none" strike="noStrike" kern="1200" cap="none" spc="0" normalizeH="0" baseline="0" noProof="0">
                <a:ln>
                  <a:noFill/>
                </a:ln>
                <a:solidFill>
                  <a:prstClr val="white"/>
                </a:solidFill>
                <a:effectLst/>
                <a:uLnTx/>
                <a:uFillTx/>
                <a:latin typeface="Arial"/>
                <a:ea typeface="+mn-ea"/>
                <a:cs typeface="+mn-cs"/>
              </a:rPr>
              <a:t>of your workbook</a:t>
            </a:r>
          </a:p>
        </p:txBody>
      </p:sp>
    </p:spTree>
    <p:extLst>
      <p:ext uri="{BB962C8B-B14F-4D97-AF65-F5344CB8AC3E}">
        <p14:creationId xmlns:p14="http://schemas.microsoft.com/office/powerpoint/2010/main" val="24421543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F5FB-0A0E-4B00-8067-0A21330D6090}"/>
              </a:ext>
            </a:extLst>
          </p:cNvPr>
          <p:cNvSpPr>
            <a:spLocks noGrp="1"/>
          </p:cNvSpPr>
          <p:nvPr>
            <p:ph type="title"/>
          </p:nvPr>
        </p:nvSpPr>
        <p:spPr/>
        <p:txBody>
          <a:bodyPr/>
          <a:lstStyle/>
          <a:p>
            <a:r>
              <a:rPr lang="en-GB" dirty="0"/>
              <a:t>Business case study</a:t>
            </a:r>
          </a:p>
        </p:txBody>
      </p:sp>
      <p:sp>
        <p:nvSpPr>
          <p:cNvPr id="4" name="Slide Number Placeholder 3">
            <a:extLst>
              <a:ext uri="{FF2B5EF4-FFF2-40B4-BE49-F238E27FC236}">
                <a16:creationId xmlns:a16="http://schemas.microsoft.com/office/drawing/2014/main" id="{49EA3BDC-8189-4517-99A2-0E5BA109112D}"/>
              </a:ext>
            </a:extLst>
          </p:cNvPr>
          <p:cNvSpPr>
            <a:spLocks noGrp="1"/>
          </p:cNvSpPr>
          <p:nvPr>
            <p:ph type="sldNum" sz="quarter" idx="12"/>
          </p:nvPr>
        </p:nvSpPr>
        <p:spPr/>
        <p:txBody>
          <a:bodyPr/>
          <a:lstStyle/>
          <a:p>
            <a:fld id="{971CEC84-1649-40CE-BFF6-7286506FEA08}" type="slidenum">
              <a:rPr lang="en-GB" smtClean="0"/>
              <a:pPr/>
              <a:t>52</a:t>
            </a:fld>
            <a:endParaRPr lang="en-GB"/>
          </a:p>
        </p:txBody>
      </p:sp>
      <p:sp>
        <p:nvSpPr>
          <p:cNvPr id="7" name="Content Placeholder 2">
            <a:extLst>
              <a:ext uri="{FF2B5EF4-FFF2-40B4-BE49-F238E27FC236}">
                <a16:creationId xmlns:a16="http://schemas.microsoft.com/office/drawing/2014/main" id="{6A1E8156-B931-4B81-864E-84C25568F21A}"/>
              </a:ext>
            </a:extLst>
          </p:cNvPr>
          <p:cNvSpPr txBox="1">
            <a:spLocks/>
          </p:cNvSpPr>
          <p:nvPr/>
        </p:nvSpPr>
        <p:spPr>
          <a:xfrm>
            <a:off x="341097" y="1808967"/>
            <a:ext cx="6801595" cy="41564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err="1">
                <a:ea typeface="Verdana" panose="020B0604030504040204" pitchFamily="34" charset="0"/>
              </a:rPr>
              <a:t>Kering</a:t>
            </a:r>
            <a:r>
              <a:rPr lang="en-GB" sz="2000" b="1" dirty="0">
                <a:ea typeface="Verdana" panose="020B0604030504040204" pitchFamily="34" charset="0"/>
              </a:rPr>
              <a:t> </a:t>
            </a:r>
            <a:r>
              <a:rPr lang="en-GB" sz="2000" dirty="0">
                <a:ea typeface="Verdana" panose="020B0604030504040204" pitchFamily="34" charset="0"/>
              </a:rPr>
              <a:t>developed an EP&amp;L to measure and quantify the impacts of its activities on natural capital. </a:t>
            </a:r>
          </a:p>
          <a:p>
            <a:r>
              <a:rPr lang="en-GB" sz="2000" dirty="0">
                <a:ea typeface="Verdana" panose="020B0604030504040204" pitchFamily="34" charset="0"/>
              </a:rPr>
              <a:t>Biodiversity impacts are included, however more explicit integration is a key priority for the organization. </a:t>
            </a:r>
          </a:p>
          <a:p>
            <a:r>
              <a:rPr lang="en-GB" sz="2000" dirty="0">
                <a:ea typeface="Verdana" panose="020B0604030504040204" pitchFamily="34" charset="0"/>
              </a:rPr>
              <a:t>Benefits include increased transparency of their impacts and insights on where in their value chain impacts are occurring (majority in their supply chain).</a:t>
            </a:r>
          </a:p>
          <a:p>
            <a:r>
              <a:rPr lang="en-GB" sz="2000" dirty="0">
                <a:ea typeface="Verdana" panose="020B0604030504040204" pitchFamily="34" charset="0"/>
              </a:rPr>
              <a:t>More explicit integration of biodiversity will help </a:t>
            </a:r>
            <a:r>
              <a:rPr lang="en-GB" sz="2000" dirty="0" err="1">
                <a:ea typeface="Verdana" panose="020B0604030504040204" pitchFamily="34" charset="0"/>
              </a:rPr>
              <a:t>Kering</a:t>
            </a:r>
            <a:r>
              <a:rPr lang="en-GB" sz="2000" dirty="0">
                <a:ea typeface="Verdana" panose="020B0604030504040204" pitchFamily="34" charset="0"/>
              </a:rPr>
              <a:t> identify and implement actions to reduce biodiversity impacts, reducing the risk of disruption to their supply chains.</a:t>
            </a:r>
          </a:p>
        </p:txBody>
      </p:sp>
      <p:pic>
        <p:nvPicPr>
          <p:cNvPr id="8" name="Picture 7" descr="A close up of a logo&#10;&#10;Description automatically generated">
            <a:extLst>
              <a:ext uri="{FF2B5EF4-FFF2-40B4-BE49-F238E27FC236}">
                <a16:creationId xmlns:a16="http://schemas.microsoft.com/office/drawing/2014/main" id="{1B950C2C-E62D-4BDC-9669-2F07345D19B8}"/>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37737" y="1433464"/>
            <a:ext cx="4320000" cy="4320000"/>
          </a:xfrm>
          <a:prstGeom prst="rect">
            <a:avLst/>
          </a:prstGeom>
        </p:spPr>
      </p:pic>
    </p:spTree>
    <p:extLst>
      <p:ext uri="{BB962C8B-B14F-4D97-AF65-F5344CB8AC3E}">
        <p14:creationId xmlns:p14="http://schemas.microsoft.com/office/powerpoint/2010/main" val="34613474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Ã©sultat de recherche d'images pour &quot;quiz&quot;">
            <a:extLst>
              <a:ext uri="{FF2B5EF4-FFF2-40B4-BE49-F238E27FC236}">
                <a16:creationId xmlns:a16="http://schemas.microsoft.com/office/drawing/2014/main" id="{F8E5EAC7-267D-40B2-B352-6016DDF42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3343">
            <a:off x="10626575" y="-157436"/>
            <a:ext cx="1443726" cy="144372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B9D7E30-13A5-4FDD-B5D1-B43301F452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Placeholder 5" descr="WVN LISBON training - Mentimeter">
            <a:extLst>
              <a:ext uri="{FF2B5EF4-FFF2-40B4-BE49-F238E27FC236}">
                <a16:creationId xmlns:a16="http://schemas.microsoft.com/office/drawing/2014/main" id="{D3AB614A-AF41-4BE1-A484-34EEF6095A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90060" y="1407990"/>
            <a:ext cx="11411880" cy="4421289"/>
          </a:xfrm>
          <a:prstGeom prst="rect">
            <a:avLst/>
          </a:prstGeom>
        </p:spPr>
      </p:pic>
    </p:spTree>
    <p:extLst>
      <p:ext uri="{BB962C8B-B14F-4D97-AF65-F5344CB8AC3E}">
        <p14:creationId xmlns:p14="http://schemas.microsoft.com/office/powerpoint/2010/main" val="1599310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Agenda</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9BA211D8-0429-40CB-B8B8-2BA531E91E15}"/>
              </a:ext>
            </a:extLst>
          </p:cNvPr>
          <p:cNvGraphicFramePr>
            <a:graphicFrameLocks noGrp="1"/>
          </p:cNvGraphicFramePr>
          <p:nvPr>
            <p:extLst>
              <p:ext uri="{D42A27DB-BD31-4B8C-83A1-F6EECF244321}">
                <p14:modId xmlns:p14="http://schemas.microsoft.com/office/powerpoint/2010/main" val="2316090217"/>
              </p:ext>
            </p:extLst>
          </p:nvPr>
        </p:nvGraphicFramePr>
        <p:xfrm>
          <a:off x="616020" y="1318675"/>
          <a:ext cx="10959960" cy="4562048"/>
        </p:xfrm>
        <a:graphic>
          <a:graphicData uri="http://schemas.openxmlformats.org/drawingml/2006/table">
            <a:tbl>
              <a:tblPr firstRow="1" bandRow="1">
                <a:tableStyleId>{5FD0F851-EC5A-4D38-B0AD-8093EC10F338}</a:tableStyleId>
              </a:tblPr>
              <a:tblGrid>
                <a:gridCol w="2390168">
                  <a:extLst>
                    <a:ext uri="{9D8B030D-6E8A-4147-A177-3AD203B41FA5}">
                      <a16:colId xmlns:a16="http://schemas.microsoft.com/office/drawing/2014/main" val="1023688113"/>
                    </a:ext>
                  </a:extLst>
                </a:gridCol>
                <a:gridCol w="8569792">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a:t>Time (CET)</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a:t>Session</a:t>
                      </a:r>
                      <a:endParaRPr lang="en-CH" sz="16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15:00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Welcome </a:t>
                      </a:r>
                      <a:r>
                        <a:rPr lang="en-US" sz="1600" b="0" kern="1200">
                          <a:solidFill>
                            <a:schemeClr val="tx1">
                              <a:lumMod val="65000"/>
                              <a:lumOff val="35000"/>
                            </a:schemeClr>
                          </a:solidFill>
                          <a:latin typeface="+mn-lt"/>
                          <a:ea typeface="+mn-ea"/>
                          <a:cs typeface="+mn-cs"/>
                        </a:rPr>
                        <a:t>– Agenda, objectives &amp; material</a:t>
                      </a:r>
                      <a:endParaRPr lang="en-CH"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en-GB" sz="1600" kern="1200">
                          <a:solidFill>
                            <a:schemeClr val="tx1">
                              <a:lumMod val="65000"/>
                              <a:lumOff val="35000"/>
                            </a:schemeClr>
                          </a:solidFill>
                          <a:latin typeface="+mn-lt"/>
                          <a:ea typeface="+mn-ea"/>
                          <a:cs typeface="+mn-cs"/>
                        </a:rPr>
                        <a:t>15:10 – 15:20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Introductions </a:t>
                      </a:r>
                      <a:r>
                        <a:rPr lang="en-US" sz="1600" kern="1200">
                          <a:solidFill>
                            <a:schemeClr val="tx1">
                              <a:lumMod val="65000"/>
                              <a:lumOff val="35000"/>
                            </a:schemeClr>
                          </a:solidFill>
                          <a:latin typeface="+mn-lt"/>
                          <a:ea typeface="+mn-ea"/>
                          <a:cs typeface="+mn-cs"/>
                        </a:rPr>
                        <a:t>– Getting to know each other</a:t>
                      </a:r>
                      <a:endParaRPr lang="en-CH" sz="1600" b="1"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939251"/>
                  </a:ext>
                </a:extLst>
              </a:tr>
              <a:tr h="353086">
                <a:tc>
                  <a:txBody>
                    <a:bodyPr/>
                    <a:lstStyle/>
                    <a:p>
                      <a:r>
                        <a:rPr lang="en-US" sz="1600" kern="1200">
                          <a:solidFill>
                            <a:schemeClr val="tx1">
                              <a:lumMod val="65000"/>
                              <a:lumOff val="35000"/>
                            </a:schemeClr>
                          </a:solidFill>
                          <a:latin typeface="+mn-lt"/>
                          <a:ea typeface="+mn-ea"/>
                          <a:cs typeface="+mn-cs"/>
                        </a:rPr>
                        <a:t>15:20 – 16:05 </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What is natural capital – </a:t>
                      </a:r>
                      <a:r>
                        <a:rPr lang="en-US" sz="1600" b="0" kern="1200">
                          <a:solidFill>
                            <a:schemeClr val="tx1">
                              <a:lumMod val="65000"/>
                              <a:lumOff val="35000"/>
                            </a:schemeClr>
                          </a:solidFill>
                          <a:latin typeface="+mn-lt"/>
                          <a:ea typeface="+mn-ea"/>
                          <a:cs typeface="+mn-cs"/>
                        </a:rPr>
                        <a:t>Natural capital impacts &amp; dependencies</a:t>
                      </a:r>
                    </a:p>
                    <a:p>
                      <a:pPr marL="285750" indent="-285750">
                        <a:buFont typeface="Arial" panose="020B0604020202020204" pitchFamily="34" charset="0"/>
                        <a:buChar char="•"/>
                      </a:pPr>
                      <a:r>
                        <a:rPr lang="en-US" sz="1600" b="0" kern="1200">
                          <a:solidFill>
                            <a:schemeClr val="tx1">
                              <a:lumMod val="65000"/>
                              <a:lumOff val="35000"/>
                            </a:schemeClr>
                          </a:solidFill>
                          <a:latin typeface="+mn-lt"/>
                          <a:ea typeface="+mn-ea"/>
                          <a:cs typeface="+mn-cs"/>
                        </a:rPr>
                        <a:t>Group exercise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53086">
                <a:tc>
                  <a:txBody>
                    <a:bodyPr/>
                    <a:lstStyle/>
                    <a:p>
                      <a:r>
                        <a:rPr lang="en-US" sz="1600" i="1" kern="1200">
                          <a:solidFill>
                            <a:schemeClr val="tx1">
                              <a:lumMod val="65000"/>
                              <a:lumOff val="35000"/>
                            </a:schemeClr>
                          </a:solidFill>
                          <a:latin typeface="+mn-lt"/>
                          <a:ea typeface="+mn-ea"/>
                          <a:cs typeface="+mn-cs"/>
                        </a:rPr>
                        <a:t>16:05 – 16:20</a:t>
                      </a:r>
                      <a:endParaRPr lang="en-CH" sz="1600" i="1"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a:solidFill>
                            <a:schemeClr val="tx1">
                              <a:lumMod val="65000"/>
                              <a:lumOff val="35000"/>
                            </a:schemeClr>
                          </a:solidFill>
                          <a:latin typeface="+mn-lt"/>
                          <a:ea typeface="+mn-ea"/>
                          <a:cs typeface="+mn-cs"/>
                        </a:rPr>
                        <a:t>Coffee break</a:t>
                      </a:r>
                      <a:endParaRPr lang="en-CH" sz="1600" i="1"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676740707"/>
                  </a:ext>
                </a:extLst>
              </a:tr>
              <a:tr h="353086">
                <a:tc>
                  <a:txBody>
                    <a:bodyPr/>
                    <a:lstStyle/>
                    <a:p>
                      <a:r>
                        <a:rPr lang="en-US" sz="1600" kern="1200">
                          <a:solidFill>
                            <a:schemeClr val="tx1">
                              <a:lumMod val="65000"/>
                              <a:lumOff val="35000"/>
                            </a:schemeClr>
                          </a:solidFill>
                          <a:latin typeface="+mn-lt"/>
                          <a:ea typeface="+mn-ea"/>
                          <a:cs typeface="+mn-cs"/>
                        </a:rPr>
                        <a:t>16:20 – 16:30 </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Why is natural capital important </a:t>
                      </a:r>
                      <a:r>
                        <a:rPr lang="en-US" sz="1600" kern="1200">
                          <a:solidFill>
                            <a:schemeClr val="tx1">
                              <a:lumMod val="65000"/>
                              <a:lumOff val="35000"/>
                            </a:schemeClr>
                          </a:solidFill>
                          <a:latin typeface="+mn-lt"/>
                          <a:ea typeface="+mn-ea"/>
                          <a:cs typeface="+mn-cs"/>
                        </a:rPr>
                        <a:t>– The business case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3510256"/>
                  </a:ext>
                </a:extLst>
              </a:tr>
              <a:tr h="353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tx1">
                              <a:lumMod val="65000"/>
                              <a:lumOff val="35000"/>
                            </a:schemeClr>
                          </a:solidFill>
                          <a:latin typeface="+mn-lt"/>
                          <a:ea typeface="+mn-ea"/>
                          <a:cs typeface="+mn-cs"/>
                        </a:rPr>
                        <a:t>16:30 – 17:10 </a:t>
                      </a:r>
                      <a:endParaRPr lang="en-CH" sz="1600" kern="1200">
                        <a:solidFill>
                          <a:schemeClr val="tx1">
                            <a:lumMod val="65000"/>
                            <a:lumOff val="35000"/>
                          </a:schemeClr>
                        </a:solidFill>
                        <a:latin typeface="+mn-lt"/>
                        <a:ea typeface="+mn-ea"/>
                        <a:cs typeface="+mn-cs"/>
                      </a:endParaRPr>
                    </a:p>
                    <a:p>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D151">
                        <a:alpha val="50000"/>
                      </a:srgbClr>
                    </a:solidFill>
                  </a:tcPr>
                </a:tc>
                <a:tc>
                  <a:txBody>
                    <a:bodyPr/>
                    <a:lstStyle/>
                    <a:p>
                      <a:pPr marL="0" indent="0">
                        <a:buFont typeface="Arial" panose="020B0604020202020204" pitchFamily="34" charset="0"/>
                        <a:buNone/>
                      </a:pPr>
                      <a:r>
                        <a:rPr lang="en-US" sz="1600" b="1" kern="1200">
                          <a:solidFill>
                            <a:schemeClr val="tx1">
                              <a:lumMod val="65000"/>
                              <a:lumOff val="35000"/>
                            </a:schemeClr>
                          </a:solidFill>
                          <a:latin typeface="+mn-lt"/>
                          <a:ea typeface="+mn-ea"/>
                          <a:cs typeface="+mn-cs"/>
                        </a:rPr>
                        <a:t>Natural capital risks &amp; opportunities </a:t>
                      </a:r>
                      <a:r>
                        <a:rPr lang="en-US" sz="1600" kern="1200">
                          <a:solidFill>
                            <a:schemeClr val="tx1">
                              <a:lumMod val="65000"/>
                              <a:lumOff val="35000"/>
                            </a:schemeClr>
                          </a:solidFill>
                          <a:latin typeface="+mn-lt"/>
                          <a:ea typeface="+mn-ea"/>
                          <a:cs typeface="+mn-cs"/>
                        </a:rPr>
                        <a:t>– Building business resilience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a:solidFill>
                            <a:schemeClr val="tx1">
                              <a:lumMod val="65000"/>
                              <a:lumOff val="35000"/>
                            </a:schemeClr>
                          </a:solidFill>
                          <a:latin typeface="+mn-lt"/>
                          <a:ea typeface="+mn-ea"/>
                          <a:cs typeface="+mn-cs"/>
                        </a:rPr>
                        <a:t>Group game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D151">
                        <a:alpha val="50000"/>
                      </a:srgbClr>
                    </a:solidFill>
                  </a:tcPr>
                </a:tc>
                <a:extLst>
                  <a:ext uri="{0D108BD9-81ED-4DB2-BD59-A6C34878D82A}">
                    <a16:rowId xmlns:a16="http://schemas.microsoft.com/office/drawing/2014/main" val="938807217"/>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17:10 – 17:45</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Applying natural capital &amp; case studies </a:t>
                      </a:r>
                      <a:r>
                        <a:rPr lang="en-US" sz="1600" b="0" kern="1200">
                          <a:solidFill>
                            <a:schemeClr val="tx1">
                              <a:lumMod val="65000"/>
                              <a:lumOff val="35000"/>
                            </a:schemeClr>
                          </a:solidFill>
                          <a:latin typeface="+mn-lt"/>
                          <a:ea typeface="+mn-ea"/>
                          <a:cs typeface="+mn-cs"/>
                        </a:rPr>
                        <a:t>– Brief overview of approaches &amp; business applications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17:45 – 17:50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First step of a natural capital assessment</a:t>
                      </a:r>
                      <a:endParaRPr lang="en-US"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0702698"/>
                  </a:ext>
                </a:extLst>
              </a:tr>
              <a:tr h="353086">
                <a:tc>
                  <a:txBody>
                    <a:bodyPr/>
                    <a:lstStyle/>
                    <a:p>
                      <a:r>
                        <a:rPr lang="en-US" sz="1600" kern="1200">
                          <a:solidFill>
                            <a:schemeClr val="tx1">
                              <a:lumMod val="65000"/>
                              <a:lumOff val="35000"/>
                            </a:schemeClr>
                          </a:solidFill>
                          <a:latin typeface="+mn-lt"/>
                          <a:ea typeface="+mn-ea"/>
                          <a:cs typeface="+mn-cs"/>
                        </a:rPr>
                        <a:t>17:50 – 18:00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Wrap-up</a:t>
                      </a:r>
                      <a:r>
                        <a:rPr lang="en-US" sz="1600" b="0" kern="1200">
                          <a:solidFill>
                            <a:schemeClr val="tx1">
                              <a:lumMod val="65000"/>
                              <a:lumOff val="35000"/>
                            </a:schemeClr>
                          </a:solidFill>
                          <a:latin typeface="+mn-lt"/>
                          <a:ea typeface="+mn-ea"/>
                          <a:cs typeface="+mn-cs"/>
                        </a:rPr>
                        <a:t>– </a:t>
                      </a:r>
                      <a:r>
                        <a:rPr lang="en-US" sz="1600" kern="1200">
                          <a:solidFill>
                            <a:schemeClr val="tx1">
                              <a:lumMod val="65000"/>
                              <a:lumOff val="35000"/>
                            </a:schemeClr>
                          </a:solidFill>
                          <a:latin typeface="+mn-lt"/>
                          <a:ea typeface="+mn-ea"/>
                          <a:cs typeface="+mn-cs"/>
                        </a:rPr>
                        <a:t>Key takeaways, next steps &amp; engagement opportunities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r h="353086">
                <a:tc>
                  <a:txBody>
                    <a:bodyPr/>
                    <a:lstStyle/>
                    <a:p>
                      <a:r>
                        <a:rPr lang="en-US" sz="1600" kern="1200">
                          <a:solidFill>
                            <a:schemeClr val="tx1">
                              <a:lumMod val="65000"/>
                              <a:lumOff val="35000"/>
                            </a:schemeClr>
                          </a:solidFill>
                          <a:latin typeface="+mn-lt"/>
                          <a:ea typeface="+mn-ea"/>
                          <a:cs typeface="+mn-cs"/>
                        </a:rPr>
                        <a:t>18:00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i="0" kern="1200">
                          <a:solidFill>
                            <a:schemeClr val="tx1">
                              <a:lumMod val="65000"/>
                              <a:lumOff val="35000"/>
                            </a:schemeClr>
                          </a:solidFill>
                          <a:latin typeface="+mn-lt"/>
                          <a:ea typeface="+mn-ea"/>
                          <a:cs typeface="+mn-cs"/>
                        </a:rPr>
                        <a:t>End of training</a:t>
                      </a:r>
                      <a:endParaRPr lang="en-CH" sz="1600" b="1" i="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960902"/>
                  </a:ext>
                </a:extLst>
              </a:tr>
            </a:tbl>
          </a:graphicData>
        </a:graphic>
      </p:graphicFrame>
    </p:spTree>
    <p:extLst>
      <p:ext uri="{BB962C8B-B14F-4D97-AF65-F5344CB8AC3E}">
        <p14:creationId xmlns:p14="http://schemas.microsoft.com/office/powerpoint/2010/main" val="1100075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953EF-7C67-42F8-A7A9-F581BABF5797}"/>
              </a:ext>
            </a:extLst>
          </p:cNvPr>
          <p:cNvSpPr>
            <a:spLocks noGrp="1"/>
          </p:cNvSpPr>
          <p:nvPr>
            <p:ph type="title"/>
          </p:nvPr>
        </p:nvSpPr>
        <p:spPr/>
        <p:txBody>
          <a:bodyPr/>
          <a:lstStyle/>
          <a:p>
            <a:r>
              <a:rPr lang="en-GB"/>
              <a:t>Game time!</a:t>
            </a:r>
          </a:p>
        </p:txBody>
      </p:sp>
      <p:sp>
        <p:nvSpPr>
          <p:cNvPr id="5" name="Slide Number Placeholder 4">
            <a:extLst>
              <a:ext uri="{FF2B5EF4-FFF2-40B4-BE49-F238E27FC236}">
                <a16:creationId xmlns:a16="http://schemas.microsoft.com/office/drawing/2014/main" id="{7B8AB354-F1C4-4D51-BB0C-8307F1D415B5}"/>
              </a:ext>
            </a:extLst>
          </p:cNvPr>
          <p:cNvSpPr>
            <a:spLocks noGrp="1"/>
          </p:cNvSpPr>
          <p:nvPr>
            <p:ph type="sldNum" sz="quarter" idx="12"/>
          </p:nvPr>
        </p:nvSpPr>
        <p:spPr/>
        <p:txBody>
          <a:bodyPr/>
          <a:lstStyle/>
          <a:p>
            <a:fld id="{971CEC84-1649-40CE-BFF6-7286506FEA08}" type="slidenum">
              <a:rPr lang="en-GB" smtClean="0"/>
              <a:pPr/>
              <a:t>55</a:t>
            </a:fld>
            <a:endParaRPr lang="en-GB"/>
          </a:p>
        </p:txBody>
      </p:sp>
      <p:pic>
        <p:nvPicPr>
          <p:cNvPr id="1026" name="Picture 2" descr="RÃ©sultat de recherche d'images pour &quot;game dice&quot;">
            <a:extLst>
              <a:ext uri="{FF2B5EF4-FFF2-40B4-BE49-F238E27FC236}">
                <a16:creationId xmlns:a16="http://schemas.microsoft.com/office/drawing/2014/main" id="{24AD1BCC-0E45-4909-B0A1-2C0B49991A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07910">
            <a:off x="10659921" y="-40153"/>
            <a:ext cx="1209160" cy="1209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ssociée">
            <a:extLst>
              <a:ext uri="{FF2B5EF4-FFF2-40B4-BE49-F238E27FC236}">
                <a16:creationId xmlns:a16="http://schemas.microsoft.com/office/drawing/2014/main" id="{C827B428-A7EA-47B6-BB9E-D8A4118DE4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194" y="2413000"/>
            <a:ext cx="4504623" cy="25338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0B9741B-6F1F-4E55-90F2-9BE1AA942064}"/>
              </a:ext>
            </a:extLst>
          </p:cNvPr>
          <p:cNvSpPr txBox="1"/>
          <p:nvPr/>
        </p:nvSpPr>
        <p:spPr>
          <a:xfrm>
            <a:off x="5767965" y="2620232"/>
            <a:ext cx="5264855" cy="2189767"/>
          </a:xfrm>
          <a:prstGeom prst="rect">
            <a:avLst/>
          </a:prstGeom>
          <a:noFill/>
        </p:spPr>
        <p:txBody>
          <a:bodyPr wrap="square" rtlCol="0">
            <a:spAutoFit/>
          </a:bodyPr>
          <a:lstStyle/>
          <a:p>
            <a:pPr algn="ctr"/>
            <a:r>
              <a:rPr lang="en-US" sz="2000">
                <a:solidFill>
                  <a:schemeClr val="tx1">
                    <a:lumMod val="65000"/>
                    <a:lumOff val="35000"/>
                  </a:schemeClr>
                </a:solidFill>
              </a:rPr>
              <a:t>You are part of the senior management team of “Pro P&amp;P”, a pulp &amp; paper company, based in South America.</a:t>
            </a:r>
          </a:p>
          <a:p>
            <a:endParaRPr lang="en-US" sz="2000">
              <a:solidFill>
                <a:schemeClr val="tx1">
                  <a:lumMod val="65000"/>
                  <a:lumOff val="35000"/>
                </a:schemeClr>
              </a:solidFill>
            </a:endParaRPr>
          </a:p>
          <a:p>
            <a:pPr marL="457200" indent="-457200">
              <a:lnSpc>
                <a:spcPct val="150000"/>
              </a:lnSpc>
              <a:buFont typeface="+mj-lt"/>
              <a:buAutoNum type="arabicPeriod"/>
            </a:pPr>
            <a:r>
              <a:rPr lang="en-US" sz="2000">
                <a:solidFill>
                  <a:schemeClr val="tx1">
                    <a:lumMod val="65000"/>
                    <a:lumOff val="35000"/>
                  </a:schemeClr>
                </a:solidFill>
              </a:rPr>
              <a:t>Identify your key </a:t>
            </a:r>
            <a:r>
              <a:rPr lang="en-US" sz="2000" b="1">
                <a:solidFill>
                  <a:schemeClr val="tx1">
                    <a:lumMod val="65000"/>
                    <a:lumOff val="35000"/>
                  </a:schemeClr>
                </a:solidFill>
              </a:rPr>
              <a:t>environmental risks</a:t>
            </a:r>
          </a:p>
          <a:p>
            <a:pPr marL="457200" indent="-457200">
              <a:lnSpc>
                <a:spcPct val="150000"/>
              </a:lnSpc>
              <a:buFont typeface="+mj-lt"/>
              <a:buAutoNum type="arabicPeriod"/>
            </a:pPr>
            <a:r>
              <a:rPr lang="en-US" sz="2000">
                <a:solidFill>
                  <a:schemeClr val="tx1">
                    <a:lumMod val="65000"/>
                    <a:lumOff val="35000"/>
                  </a:schemeClr>
                </a:solidFill>
              </a:rPr>
              <a:t>Implement appropriate </a:t>
            </a:r>
            <a:r>
              <a:rPr lang="en-US" sz="2000" b="1">
                <a:solidFill>
                  <a:schemeClr val="tx1">
                    <a:lumMod val="65000"/>
                    <a:lumOff val="35000"/>
                  </a:schemeClr>
                </a:solidFill>
              </a:rPr>
              <a:t>risk responses</a:t>
            </a:r>
            <a:endParaRPr lang="en-CH" sz="2000" b="1">
              <a:solidFill>
                <a:schemeClr val="tx1">
                  <a:lumMod val="65000"/>
                  <a:lumOff val="35000"/>
                </a:schemeClr>
              </a:solidFill>
            </a:endParaRPr>
          </a:p>
        </p:txBody>
      </p:sp>
      <p:sp>
        <p:nvSpPr>
          <p:cNvPr id="12" name="TextBox 11">
            <a:extLst>
              <a:ext uri="{FF2B5EF4-FFF2-40B4-BE49-F238E27FC236}">
                <a16:creationId xmlns:a16="http://schemas.microsoft.com/office/drawing/2014/main" id="{2AF2476F-E283-4325-A2CC-BA289C9A61E4}"/>
              </a:ext>
            </a:extLst>
          </p:cNvPr>
          <p:cNvSpPr txBox="1"/>
          <p:nvPr/>
        </p:nvSpPr>
        <p:spPr>
          <a:xfrm>
            <a:off x="1219068" y="1672039"/>
            <a:ext cx="2694873" cy="400110"/>
          </a:xfrm>
          <a:prstGeom prst="rect">
            <a:avLst/>
          </a:prstGeom>
          <a:noFill/>
        </p:spPr>
        <p:txBody>
          <a:bodyPr wrap="square" rtlCol="0">
            <a:spAutoFit/>
          </a:bodyPr>
          <a:lstStyle/>
          <a:p>
            <a:r>
              <a:rPr lang="en-US" sz="2000" b="1">
                <a:solidFill>
                  <a:schemeClr val="tx1">
                    <a:lumMod val="65000"/>
                    <a:lumOff val="35000"/>
                  </a:schemeClr>
                </a:solidFill>
              </a:rPr>
              <a:t>“Pro P&amp;P” company</a:t>
            </a:r>
            <a:endParaRPr lang="en-CH" sz="2000" b="1">
              <a:solidFill>
                <a:schemeClr val="tx1">
                  <a:lumMod val="65000"/>
                  <a:lumOff val="35000"/>
                </a:schemeClr>
              </a:solidFill>
            </a:endParaRPr>
          </a:p>
        </p:txBody>
      </p:sp>
      <p:sp>
        <p:nvSpPr>
          <p:cNvPr id="8" name="Teardrop 7">
            <a:extLst>
              <a:ext uri="{FF2B5EF4-FFF2-40B4-BE49-F238E27FC236}">
                <a16:creationId xmlns:a16="http://schemas.microsoft.com/office/drawing/2014/main" id="{341BD388-CE4C-4277-8FA7-52A8992A752A}"/>
              </a:ext>
            </a:extLst>
          </p:cNvPr>
          <p:cNvSpPr/>
          <p:nvPr/>
        </p:nvSpPr>
        <p:spPr>
          <a:xfrm>
            <a:off x="7250272" y="301985"/>
            <a:ext cx="1893018" cy="176702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0C97F5A9-0E18-4BA6-A3F2-BF60736D967A}"/>
              </a:ext>
            </a:extLst>
          </p:cNvPr>
          <p:cNvSpPr txBox="1"/>
          <p:nvPr/>
        </p:nvSpPr>
        <p:spPr>
          <a:xfrm>
            <a:off x="7375304" y="455125"/>
            <a:ext cx="1767986" cy="1477328"/>
          </a:xfrm>
          <a:prstGeom prst="rect">
            <a:avLst/>
          </a:prstGeom>
          <a:noFill/>
        </p:spPr>
        <p:txBody>
          <a:bodyPr wrap="square" rtlCol="0">
            <a:spAutoFit/>
          </a:bodyPr>
          <a:lstStyle/>
          <a:p>
            <a:pPr algn="ctr"/>
            <a:r>
              <a:rPr lang="en-GB" sz="1500">
                <a:solidFill>
                  <a:schemeClr val="bg1"/>
                </a:solidFill>
              </a:rPr>
              <a:t>See instructions on </a:t>
            </a:r>
            <a:r>
              <a:rPr lang="en-GB" sz="1500" b="1">
                <a:solidFill>
                  <a:schemeClr val="bg1"/>
                </a:solidFill>
              </a:rPr>
              <a:t>p. 17 </a:t>
            </a:r>
            <a:r>
              <a:rPr lang="en-GB" sz="1500">
                <a:solidFill>
                  <a:schemeClr val="bg1"/>
                </a:solidFill>
              </a:rPr>
              <a:t>&amp; write down your answers on </a:t>
            </a:r>
            <a:r>
              <a:rPr lang="en-GB" sz="1500" b="1">
                <a:solidFill>
                  <a:schemeClr val="bg1"/>
                </a:solidFill>
              </a:rPr>
              <a:t>pp. 18-20 </a:t>
            </a:r>
            <a:r>
              <a:rPr lang="en-GB" sz="1500">
                <a:solidFill>
                  <a:schemeClr val="bg1"/>
                </a:solidFill>
              </a:rPr>
              <a:t>of your workbook</a:t>
            </a:r>
          </a:p>
        </p:txBody>
      </p:sp>
    </p:spTree>
    <p:extLst>
      <p:ext uri="{BB962C8B-B14F-4D97-AF65-F5344CB8AC3E}">
        <p14:creationId xmlns:p14="http://schemas.microsoft.com/office/powerpoint/2010/main" val="24500121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A6BB8-D49C-4B45-A157-5188368ACD35}"/>
              </a:ext>
            </a:extLst>
          </p:cNvPr>
          <p:cNvSpPr>
            <a:spLocks noGrp="1"/>
          </p:cNvSpPr>
          <p:nvPr>
            <p:ph type="title"/>
          </p:nvPr>
        </p:nvSpPr>
        <p:spPr/>
        <p:txBody>
          <a:bodyPr/>
          <a:lstStyle/>
          <a:p>
            <a:r>
              <a:rPr lang="en-US"/>
              <a:t>Scenario</a:t>
            </a:r>
            <a:endParaRPr lang="en-CH"/>
          </a:p>
        </p:txBody>
      </p:sp>
      <p:sp>
        <p:nvSpPr>
          <p:cNvPr id="4" name="Slide Number Placeholder 3">
            <a:extLst>
              <a:ext uri="{FF2B5EF4-FFF2-40B4-BE49-F238E27FC236}">
                <a16:creationId xmlns:a16="http://schemas.microsoft.com/office/drawing/2014/main" id="{43C4E224-4A59-4E2C-8898-3EEDDF553164}"/>
              </a:ext>
            </a:extLst>
          </p:cNvPr>
          <p:cNvSpPr>
            <a:spLocks noGrp="1"/>
          </p:cNvSpPr>
          <p:nvPr>
            <p:ph type="sldNum" sz="quarter" idx="12"/>
          </p:nvPr>
        </p:nvSpPr>
        <p:spPr/>
        <p:txBody>
          <a:bodyPr/>
          <a:lstStyle/>
          <a:p>
            <a:fld id="{971CEC84-1649-40CE-BFF6-7286506FEA08}" type="slidenum">
              <a:rPr lang="en-GB" smtClean="0"/>
              <a:pPr/>
              <a:t>56</a:t>
            </a:fld>
            <a:endParaRPr lang="en-GB"/>
          </a:p>
        </p:txBody>
      </p:sp>
      <p:sp>
        <p:nvSpPr>
          <p:cNvPr id="5" name="Rectangle 4">
            <a:extLst>
              <a:ext uri="{FF2B5EF4-FFF2-40B4-BE49-F238E27FC236}">
                <a16:creationId xmlns:a16="http://schemas.microsoft.com/office/drawing/2014/main" id="{32DDF336-2F3A-499D-94F5-762A75E55C28}"/>
              </a:ext>
            </a:extLst>
          </p:cNvPr>
          <p:cNvSpPr>
            <a:spLocks noChangeArrowheads="1"/>
          </p:cNvSpPr>
          <p:nvPr/>
        </p:nvSpPr>
        <p:spPr bwMode="auto">
          <a:xfrm>
            <a:off x="5438311" y="1789767"/>
            <a:ext cx="60960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150938" algn="l"/>
              </a:tabLst>
              <a:defRPr>
                <a:solidFill>
                  <a:schemeClr val="tx1"/>
                </a:solidFill>
                <a:latin typeface="Arial" panose="020B0604020202020204" pitchFamily="34" charset="0"/>
              </a:defRPr>
            </a:lvl1pPr>
            <a:lvl2pPr eaLnBrk="0" fontAlgn="base" hangingPunct="0">
              <a:spcBef>
                <a:spcPct val="0"/>
              </a:spcBef>
              <a:spcAft>
                <a:spcPct val="0"/>
              </a:spcAft>
              <a:tabLst>
                <a:tab pos="1150938" algn="l"/>
              </a:tabLst>
              <a:defRPr>
                <a:solidFill>
                  <a:schemeClr val="tx1"/>
                </a:solidFill>
                <a:latin typeface="Arial" panose="020B0604020202020204" pitchFamily="34" charset="0"/>
              </a:defRPr>
            </a:lvl2pPr>
            <a:lvl3pPr eaLnBrk="0" fontAlgn="base" hangingPunct="0">
              <a:spcBef>
                <a:spcPct val="0"/>
              </a:spcBef>
              <a:spcAft>
                <a:spcPct val="0"/>
              </a:spcAft>
              <a:tabLst>
                <a:tab pos="1150938" algn="l"/>
              </a:tabLst>
              <a:defRPr>
                <a:solidFill>
                  <a:schemeClr val="tx1"/>
                </a:solidFill>
                <a:latin typeface="Arial" panose="020B0604020202020204" pitchFamily="34" charset="0"/>
              </a:defRPr>
            </a:lvl3pPr>
            <a:lvl4pPr eaLnBrk="0" fontAlgn="base" hangingPunct="0">
              <a:spcBef>
                <a:spcPct val="0"/>
              </a:spcBef>
              <a:spcAft>
                <a:spcPct val="0"/>
              </a:spcAft>
              <a:tabLst>
                <a:tab pos="1150938" algn="l"/>
              </a:tabLst>
              <a:defRPr>
                <a:solidFill>
                  <a:schemeClr val="tx1"/>
                </a:solidFill>
                <a:latin typeface="Arial" panose="020B0604020202020204" pitchFamily="34" charset="0"/>
              </a:defRPr>
            </a:lvl4pPr>
            <a:lvl5pPr eaLnBrk="0" fontAlgn="base" hangingPunct="0">
              <a:spcBef>
                <a:spcPct val="0"/>
              </a:spcBef>
              <a:spcAft>
                <a:spcPct val="0"/>
              </a:spcAft>
              <a:tabLst>
                <a:tab pos="1150938" algn="l"/>
              </a:tabLst>
              <a:defRPr>
                <a:solidFill>
                  <a:schemeClr val="tx1"/>
                </a:solidFill>
                <a:latin typeface="Arial" panose="020B0604020202020204" pitchFamily="34" charset="0"/>
              </a:defRPr>
            </a:lvl5pPr>
            <a:lvl6pPr eaLnBrk="0" fontAlgn="base" hangingPunct="0">
              <a:spcBef>
                <a:spcPct val="0"/>
              </a:spcBef>
              <a:spcAft>
                <a:spcPct val="0"/>
              </a:spcAft>
              <a:tabLst>
                <a:tab pos="1150938" algn="l"/>
              </a:tabLst>
              <a:defRPr>
                <a:solidFill>
                  <a:schemeClr val="tx1"/>
                </a:solidFill>
                <a:latin typeface="Arial" panose="020B0604020202020204" pitchFamily="34" charset="0"/>
              </a:defRPr>
            </a:lvl6pPr>
            <a:lvl7pPr eaLnBrk="0" fontAlgn="base" hangingPunct="0">
              <a:spcBef>
                <a:spcPct val="0"/>
              </a:spcBef>
              <a:spcAft>
                <a:spcPct val="0"/>
              </a:spcAft>
              <a:tabLst>
                <a:tab pos="1150938" algn="l"/>
              </a:tabLst>
              <a:defRPr>
                <a:solidFill>
                  <a:schemeClr val="tx1"/>
                </a:solidFill>
                <a:latin typeface="Arial" panose="020B0604020202020204" pitchFamily="34" charset="0"/>
              </a:defRPr>
            </a:lvl7pPr>
            <a:lvl8pPr eaLnBrk="0" fontAlgn="base" hangingPunct="0">
              <a:spcBef>
                <a:spcPct val="0"/>
              </a:spcBef>
              <a:spcAft>
                <a:spcPct val="0"/>
              </a:spcAft>
              <a:tabLst>
                <a:tab pos="1150938" algn="l"/>
              </a:tabLst>
              <a:defRPr>
                <a:solidFill>
                  <a:schemeClr val="tx1"/>
                </a:solidFill>
                <a:latin typeface="Arial" panose="020B0604020202020204" pitchFamily="34" charset="0"/>
              </a:defRPr>
            </a:lvl8pPr>
            <a:lvl9pPr eaLnBrk="0" fontAlgn="base" hangingPunct="0">
              <a:spcBef>
                <a:spcPct val="0"/>
              </a:spcBef>
              <a:spcAft>
                <a:spcPct val="0"/>
              </a:spcAft>
              <a:tabLst>
                <a:tab pos="1150938" algn="l"/>
              </a:tabLs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tab pos="1150938" algn="l"/>
              </a:tabLst>
            </a:pPr>
            <a:r>
              <a:rPr kumimoji="0" lang="en-GB" altLang="en-CH" b="1" i="0" u="none" strike="noStrike" cap="none" normalizeH="0" baseline="0" dirty="0">
                <a:ln>
                  <a:noFill/>
                </a:ln>
                <a:solidFill>
                  <a:srgbClr val="BBD151"/>
                </a:solidFill>
                <a:effectLst/>
                <a:latin typeface="Arial" panose="020B0604020202020204" pitchFamily="34" charset="0"/>
                <a:ea typeface="Times New Roman" panose="02020603050405020304" pitchFamily="18" charset="0"/>
                <a:cs typeface="Arial" panose="020B0604020202020204" pitchFamily="34" charset="0"/>
              </a:rPr>
              <a:t>Context</a:t>
            </a:r>
            <a:r>
              <a:rPr kumimoji="0" lang="en-GB" altLang="en-CH" b="1" i="0" u="none" strike="noStrike" cap="none" normalizeH="0" baseline="0" dirty="0">
                <a:ln>
                  <a:noFill/>
                </a:ln>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t>
            </a:r>
            <a:r>
              <a:rPr lang="en-GB" altLang="en-CH"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 I</a:t>
            </a:r>
            <a:r>
              <a:rPr kumimoji="0" lang="en-GB" altLang="en-CH" b="0" i="0" u="none" strike="noStrike" cap="none" normalizeH="0" baseline="0" dirty="0">
                <a:ln>
                  <a:noFill/>
                </a:ln>
                <a:solidFill>
                  <a:schemeClr val="tx1">
                    <a:lumMod val="65000"/>
                    <a:lumOff val="35000"/>
                  </a:schemeClr>
                </a:solidFill>
                <a:effectLst/>
                <a:ea typeface="Times New Roman" panose="02020603050405020304" pitchFamily="18" charset="0"/>
                <a:cs typeface="Arial" panose="020B0604020202020204" pitchFamily="34" charset="0"/>
              </a:rPr>
              <a:t>ssues of climate change and deforestation have increasingly been in the spotlight; one of your competitors has even been impacted by floods in one of its operational plants in Brazil.</a:t>
            </a:r>
          </a:p>
          <a:p>
            <a:pPr marL="0" marR="0" lvl="0" indent="0" algn="l" defTabSz="914400" rtl="0" eaLnBrk="0" fontAlgn="base" latinLnBrk="0" hangingPunct="0">
              <a:spcBef>
                <a:spcPct val="0"/>
              </a:spcBef>
              <a:spcAft>
                <a:spcPct val="0"/>
              </a:spcAft>
              <a:buClrTx/>
              <a:buSzTx/>
              <a:buFontTx/>
              <a:buNone/>
              <a:tabLst>
                <a:tab pos="1150938" algn="l"/>
              </a:tabLst>
            </a:pPr>
            <a:endParaRPr kumimoji="0" lang="en-GB" altLang="en-CH" b="1" i="0" u="none" strike="noStrike" cap="none" normalizeH="0" baseline="0" dirty="0">
              <a:ln>
                <a:noFill/>
              </a:ln>
              <a:solidFill>
                <a:srgbClr val="BBD15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spcBef>
                <a:spcPct val="0"/>
              </a:spcBef>
              <a:spcAft>
                <a:spcPct val="0"/>
              </a:spcAft>
              <a:buClrTx/>
              <a:buSzTx/>
              <a:buFontTx/>
              <a:buNone/>
              <a:tabLst>
                <a:tab pos="1150938" algn="l"/>
              </a:tabLst>
            </a:pPr>
            <a:endParaRPr kumimoji="0" lang="en-GB" altLang="en-CH" b="1" i="0" u="none" strike="noStrike" cap="none" normalizeH="0" baseline="0" dirty="0">
              <a:ln>
                <a:noFill/>
              </a:ln>
              <a:solidFill>
                <a:srgbClr val="BBD15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spcBef>
                <a:spcPct val="0"/>
              </a:spcBef>
              <a:spcAft>
                <a:spcPct val="0"/>
              </a:spcAft>
              <a:buClrTx/>
              <a:buSzTx/>
              <a:buFontTx/>
              <a:buNone/>
              <a:tabLst>
                <a:tab pos="1150938" algn="l"/>
              </a:tabLst>
            </a:pPr>
            <a:r>
              <a:rPr kumimoji="0" lang="en-GB" altLang="en-CH" b="1" i="0" u="none" strike="noStrike" cap="none" normalizeH="0" baseline="0" dirty="0">
                <a:ln>
                  <a:noFill/>
                </a:ln>
                <a:solidFill>
                  <a:srgbClr val="BBD151"/>
                </a:solidFill>
                <a:effectLst/>
                <a:latin typeface="Arial" panose="020B0604020202020204" pitchFamily="34" charset="0"/>
                <a:ea typeface="Times New Roman" panose="02020603050405020304" pitchFamily="18" charset="0"/>
                <a:cs typeface="Arial" panose="020B0604020202020204" pitchFamily="34" charset="0"/>
              </a:rPr>
              <a:t>Objective</a:t>
            </a:r>
            <a:r>
              <a:rPr kumimoji="0" lang="en-GB" altLang="en-CH" b="1" i="0" u="none" strike="noStrike" cap="none" normalizeH="0" baseline="0" dirty="0">
                <a:ln>
                  <a:noFill/>
                </a:ln>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t>
            </a:r>
            <a:r>
              <a:rPr kumimoji="0" lang="en-GB" altLang="en-CH" b="0" i="0" u="none" strike="noStrike" cap="none" normalizeH="0" baseline="0" dirty="0">
                <a:ln>
                  <a:noFill/>
                </a:ln>
                <a:solidFill>
                  <a:schemeClr val="tx1">
                    <a:lumMod val="65000"/>
                    <a:lumOff val="35000"/>
                  </a:schemeClr>
                </a:solidFill>
                <a:effectLst/>
                <a:ea typeface="Times New Roman" panose="02020603050405020304" pitchFamily="18" charset="0"/>
                <a:cs typeface="Arial" panose="020B0604020202020204" pitchFamily="34" charset="0"/>
              </a:rPr>
              <a:t> Your CEO has asked you to re-assess the company’s environmental risks and put into place appropriate risk mitigation measures. </a:t>
            </a:r>
            <a:endParaRPr kumimoji="0" lang="en-GB" altLang="en-CH" b="0" i="0" u="none" strike="noStrike" cap="none" normalizeH="0" baseline="0" dirty="0">
              <a:ln>
                <a:noFill/>
              </a:ln>
              <a:solidFill>
                <a:schemeClr val="tx1">
                  <a:lumMod val="65000"/>
                  <a:lumOff val="35000"/>
                </a:schemeClr>
              </a:solidFill>
              <a:effectLst/>
              <a:latin typeface="Arial" panose="020B0604020202020204" pitchFamily="34" charset="0"/>
            </a:endParaRPr>
          </a:p>
        </p:txBody>
      </p:sp>
      <p:sp>
        <p:nvSpPr>
          <p:cNvPr id="9" name="Rectangle 6">
            <a:extLst>
              <a:ext uri="{FF2B5EF4-FFF2-40B4-BE49-F238E27FC236}">
                <a16:creationId xmlns:a16="http://schemas.microsoft.com/office/drawing/2014/main" id="{B5BECD9C-37E5-4DB6-BE3E-E05FAA3CEF30}"/>
              </a:ext>
            </a:extLst>
          </p:cNvPr>
          <p:cNvSpPr>
            <a:spLocks noChangeArrowheads="1"/>
          </p:cNvSpPr>
          <p:nvPr/>
        </p:nvSpPr>
        <p:spPr bwMode="auto">
          <a:xfrm>
            <a:off x="314194" y="4993439"/>
            <a:ext cx="115671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altLang="en-CH" b="1">
                <a:solidFill>
                  <a:schemeClr val="bg1">
                    <a:lumMod val="50000"/>
                  </a:schemeClr>
                </a:solidFill>
                <a:ea typeface="Times New Roman" panose="02020603050405020304" pitchFamily="18" charset="0"/>
                <a:cs typeface="Arial" panose="020B0604020202020204" pitchFamily="34" charset="0"/>
              </a:rPr>
              <a:t>Pro P&amp;P’s overall objective</a:t>
            </a:r>
            <a:r>
              <a:rPr lang="en-GB" altLang="en-CH" b="1">
                <a:solidFill>
                  <a:schemeClr val="bg1">
                    <a:lumMod val="50000"/>
                  </a:schemeClr>
                </a:solidFill>
                <a:cs typeface="Arial" panose="020B0604020202020204" pitchFamily="34" charset="0"/>
              </a:rPr>
              <a:t>:</a:t>
            </a:r>
            <a:r>
              <a:rPr lang="en-GB" altLang="en-CH" b="1">
                <a:solidFill>
                  <a:srgbClr val="23BAED"/>
                </a:solidFill>
                <a:ea typeface="Times New Roman" panose="02020603050405020304" pitchFamily="18" charset="0"/>
                <a:cs typeface="Arial" panose="020B0604020202020204" pitchFamily="34" charset="0"/>
              </a:rPr>
              <a:t> be a recognized brand in the industry that takes into account increasing demand for responsible brands and products.</a:t>
            </a:r>
            <a:endParaRPr lang="en-GB" altLang="en-CH">
              <a:solidFill>
                <a:schemeClr val="tx1">
                  <a:lumMod val="65000"/>
                  <a:lumOff val="35000"/>
                </a:schemeClr>
              </a:solidFill>
            </a:endParaRPr>
          </a:p>
        </p:txBody>
      </p:sp>
      <p:pic>
        <p:nvPicPr>
          <p:cNvPr id="7" name="Picture 2" descr="RÃ©sultat de recherche d'images pour &quot;game dice&quot;">
            <a:extLst>
              <a:ext uri="{FF2B5EF4-FFF2-40B4-BE49-F238E27FC236}">
                <a16:creationId xmlns:a16="http://schemas.microsoft.com/office/drawing/2014/main" id="{5B81192F-FDD5-4EA4-BAA3-B96CA09AE9F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707910">
            <a:off x="10659921" y="-40153"/>
            <a:ext cx="1209160" cy="12091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large green field with trees in the background&#10;&#10;Description automatically generated">
            <a:extLst>
              <a:ext uri="{FF2B5EF4-FFF2-40B4-BE49-F238E27FC236}">
                <a16:creationId xmlns:a16="http://schemas.microsoft.com/office/drawing/2014/main" id="{3B0E95C0-47AC-4FA8-A4D3-A71B26F3D5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098" y="1489849"/>
            <a:ext cx="4781550" cy="3185160"/>
          </a:xfrm>
          <a:prstGeom prst="rect">
            <a:avLst/>
          </a:prstGeom>
        </p:spPr>
      </p:pic>
    </p:spTree>
    <p:extLst>
      <p:ext uri="{BB962C8B-B14F-4D97-AF65-F5344CB8AC3E}">
        <p14:creationId xmlns:p14="http://schemas.microsoft.com/office/powerpoint/2010/main" val="18868750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E62DEC-2A4F-4969-97FC-698F08320E30}"/>
              </a:ext>
            </a:extLst>
          </p:cNvPr>
          <p:cNvSpPr>
            <a:spLocks noGrp="1"/>
          </p:cNvSpPr>
          <p:nvPr>
            <p:ph type="sldNum" sz="quarter" idx="12"/>
          </p:nvPr>
        </p:nvSpPr>
        <p:spPr>
          <a:xfrm>
            <a:off x="655438" y="6405321"/>
            <a:ext cx="2743200" cy="365125"/>
          </a:xfrm>
        </p:spPr>
        <p:txBody>
          <a:bodyPr/>
          <a:lstStyle/>
          <a:p>
            <a:fld id="{971CEC84-1649-40CE-BFF6-7286506FEA08}" type="slidenum">
              <a:rPr lang="en-GB" smtClean="0"/>
              <a:pPr/>
              <a:t>57</a:t>
            </a:fld>
            <a:endParaRPr lang="en-GB"/>
          </a:p>
        </p:txBody>
      </p:sp>
      <p:grpSp>
        <p:nvGrpSpPr>
          <p:cNvPr id="26" name="Group 25">
            <a:extLst>
              <a:ext uri="{FF2B5EF4-FFF2-40B4-BE49-F238E27FC236}">
                <a16:creationId xmlns:a16="http://schemas.microsoft.com/office/drawing/2014/main" id="{8F3EC9DE-CED5-4339-A7A5-F33D5E900075}"/>
              </a:ext>
            </a:extLst>
          </p:cNvPr>
          <p:cNvGrpSpPr/>
          <p:nvPr/>
        </p:nvGrpSpPr>
        <p:grpSpPr>
          <a:xfrm>
            <a:off x="3288145" y="776513"/>
            <a:ext cx="5306546" cy="5304973"/>
            <a:chOff x="3443788" y="782297"/>
            <a:chExt cx="5306546" cy="5304973"/>
          </a:xfrm>
        </p:grpSpPr>
        <p:grpSp>
          <p:nvGrpSpPr>
            <p:cNvPr id="13" name="Group 12">
              <a:extLst>
                <a:ext uri="{FF2B5EF4-FFF2-40B4-BE49-F238E27FC236}">
                  <a16:creationId xmlns:a16="http://schemas.microsoft.com/office/drawing/2014/main" id="{31FEC6EF-D1B1-4FB1-911C-12B7FCC6C268}"/>
                </a:ext>
              </a:extLst>
            </p:cNvPr>
            <p:cNvGrpSpPr/>
            <p:nvPr/>
          </p:nvGrpSpPr>
          <p:grpSpPr>
            <a:xfrm>
              <a:off x="5485384" y="2822532"/>
              <a:ext cx="1219749" cy="1219749"/>
              <a:chOff x="5485384" y="2530702"/>
              <a:chExt cx="1219749" cy="1219749"/>
            </a:xfrm>
          </p:grpSpPr>
          <p:sp>
            <p:nvSpPr>
              <p:cNvPr id="11" name="Oval 10">
                <a:extLst>
                  <a:ext uri="{FF2B5EF4-FFF2-40B4-BE49-F238E27FC236}">
                    <a16:creationId xmlns:a16="http://schemas.microsoft.com/office/drawing/2014/main" id="{E07EDAB0-9462-4162-902E-5F5DF3AB6F99}"/>
                  </a:ext>
                </a:extLst>
              </p:cNvPr>
              <p:cNvSpPr/>
              <p:nvPr/>
            </p:nvSpPr>
            <p:spPr>
              <a:xfrm>
                <a:off x="5485384" y="2530702"/>
                <a:ext cx="1219749" cy="12197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extBox 11">
                <a:extLst>
                  <a:ext uri="{FF2B5EF4-FFF2-40B4-BE49-F238E27FC236}">
                    <a16:creationId xmlns:a16="http://schemas.microsoft.com/office/drawing/2014/main" id="{E9B6C31D-4C79-434F-BDEF-CE679ABF0411}"/>
                  </a:ext>
                </a:extLst>
              </p:cNvPr>
              <p:cNvSpPr txBox="1"/>
              <p:nvPr/>
            </p:nvSpPr>
            <p:spPr>
              <a:xfrm>
                <a:off x="5728037" y="2957877"/>
                <a:ext cx="844402" cy="369332"/>
              </a:xfrm>
              <a:prstGeom prst="rect">
                <a:avLst/>
              </a:prstGeom>
              <a:noFill/>
            </p:spPr>
            <p:txBody>
              <a:bodyPr wrap="square" rtlCol="0">
                <a:spAutoFit/>
              </a:bodyPr>
              <a:lstStyle/>
              <a:p>
                <a:r>
                  <a:rPr lang="en-US"/>
                  <a:t>SPIN!</a:t>
                </a:r>
                <a:endParaRPr lang="en-CH"/>
              </a:p>
            </p:txBody>
          </p:sp>
        </p:grpSp>
        <p:grpSp>
          <p:nvGrpSpPr>
            <p:cNvPr id="25" name="Group 24">
              <a:extLst>
                <a:ext uri="{FF2B5EF4-FFF2-40B4-BE49-F238E27FC236}">
                  <a16:creationId xmlns:a16="http://schemas.microsoft.com/office/drawing/2014/main" id="{3BCAB932-2F4D-45F4-A70A-4DCB83E9AFB2}"/>
                </a:ext>
              </a:extLst>
            </p:cNvPr>
            <p:cNvGrpSpPr/>
            <p:nvPr/>
          </p:nvGrpSpPr>
          <p:grpSpPr>
            <a:xfrm>
              <a:off x="3443788" y="782297"/>
              <a:ext cx="5306546" cy="5304973"/>
              <a:chOff x="3443788" y="782297"/>
              <a:chExt cx="5306546" cy="5304973"/>
            </a:xfrm>
          </p:grpSpPr>
          <p:grpSp>
            <p:nvGrpSpPr>
              <p:cNvPr id="15" name="Group 14">
                <a:extLst>
                  <a:ext uri="{FF2B5EF4-FFF2-40B4-BE49-F238E27FC236}">
                    <a16:creationId xmlns:a16="http://schemas.microsoft.com/office/drawing/2014/main" id="{5F89AC85-918A-403F-A797-E771A61A77F1}"/>
                  </a:ext>
                </a:extLst>
              </p:cNvPr>
              <p:cNvGrpSpPr/>
              <p:nvPr/>
            </p:nvGrpSpPr>
            <p:grpSpPr>
              <a:xfrm rot="483112">
                <a:off x="3443788" y="782297"/>
                <a:ext cx="5306546" cy="5304973"/>
                <a:chOff x="3443788" y="782297"/>
                <a:chExt cx="5306546" cy="5304973"/>
              </a:xfrm>
            </p:grpSpPr>
            <p:sp>
              <p:nvSpPr>
                <p:cNvPr id="3" name="Freeform: Shape 2">
                  <a:extLst>
                    <a:ext uri="{FF2B5EF4-FFF2-40B4-BE49-F238E27FC236}">
                      <a16:creationId xmlns:a16="http://schemas.microsoft.com/office/drawing/2014/main" id="{649C2D5C-7145-4467-9BDF-0ADFD220CF17}"/>
                    </a:ext>
                  </a:extLst>
                </p:cNvPr>
                <p:cNvSpPr/>
                <p:nvPr/>
              </p:nvSpPr>
              <p:spPr>
                <a:xfrm>
                  <a:off x="6528179" y="1592917"/>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Freeform: Shape 3">
                  <a:extLst>
                    <a:ext uri="{FF2B5EF4-FFF2-40B4-BE49-F238E27FC236}">
                      <a16:creationId xmlns:a16="http://schemas.microsoft.com/office/drawing/2014/main" id="{50B75172-B2C7-431A-827F-01CD6CC08C06}"/>
                    </a:ext>
                  </a:extLst>
                </p:cNvPr>
                <p:cNvSpPr/>
                <p:nvPr/>
              </p:nvSpPr>
              <p:spPr>
                <a:xfrm rot="2723609">
                  <a:off x="6732740" y="2943626"/>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Freeform: Shape 4">
                  <a:extLst>
                    <a:ext uri="{FF2B5EF4-FFF2-40B4-BE49-F238E27FC236}">
                      <a16:creationId xmlns:a16="http://schemas.microsoft.com/office/drawing/2014/main" id="{D339D756-8632-4EF4-AB91-C401D6DE78A6}"/>
                    </a:ext>
                  </a:extLst>
                </p:cNvPr>
                <p:cNvSpPr/>
                <p:nvPr/>
              </p:nvSpPr>
              <p:spPr>
                <a:xfrm rot="8107724">
                  <a:off x="4580653" y="4235724"/>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EDED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Freeform: Shape 5">
                  <a:extLst>
                    <a:ext uri="{FF2B5EF4-FFF2-40B4-BE49-F238E27FC236}">
                      <a16:creationId xmlns:a16="http://schemas.microsoft.com/office/drawing/2014/main" id="{BE5C4000-DD5A-4FF1-8121-497BF70C7A8E}"/>
                    </a:ext>
                  </a:extLst>
                </p:cNvPr>
                <p:cNvSpPr/>
                <p:nvPr/>
              </p:nvSpPr>
              <p:spPr>
                <a:xfrm rot="10800000">
                  <a:off x="3500135" y="3435230"/>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Freeform: Shape 6">
                  <a:extLst>
                    <a:ext uri="{FF2B5EF4-FFF2-40B4-BE49-F238E27FC236}">
                      <a16:creationId xmlns:a16="http://schemas.microsoft.com/office/drawing/2014/main" id="{A2B1A405-29C2-4313-9029-5E6FAD12016A}"/>
                    </a:ext>
                  </a:extLst>
                </p:cNvPr>
                <p:cNvSpPr/>
                <p:nvPr/>
              </p:nvSpPr>
              <p:spPr>
                <a:xfrm rot="13503574">
                  <a:off x="3277740" y="2081243"/>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33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Freeform: Shape 7">
                  <a:extLst>
                    <a:ext uri="{FF2B5EF4-FFF2-40B4-BE49-F238E27FC236}">
                      <a16:creationId xmlns:a16="http://schemas.microsoft.com/office/drawing/2014/main" id="{942BDCED-7942-4751-BDB4-F039CC71262E}"/>
                    </a:ext>
                  </a:extLst>
                </p:cNvPr>
                <p:cNvSpPr/>
                <p:nvPr/>
              </p:nvSpPr>
              <p:spPr>
                <a:xfrm rot="16200000">
                  <a:off x="4087727" y="987867"/>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Freeform: Shape 8">
                  <a:extLst>
                    <a:ext uri="{FF2B5EF4-FFF2-40B4-BE49-F238E27FC236}">
                      <a16:creationId xmlns:a16="http://schemas.microsoft.com/office/drawing/2014/main" id="{CE501551-56BA-4C24-9E5C-A4F09717CE4B}"/>
                    </a:ext>
                  </a:extLst>
                </p:cNvPr>
                <p:cNvSpPr/>
                <p:nvPr/>
              </p:nvSpPr>
              <p:spPr>
                <a:xfrm rot="18932318">
                  <a:off x="5435210" y="782297"/>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Freeform: Shape 9">
                  <a:extLst>
                    <a:ext uri="{FF2B5EF4-FFF2-40B4-BE49-F238E27FC236}">
                      <a16:creationId xmlns:a16="http://schemas.microsoft.com/office/drawing/2014/main" id="{728D4E47-EEC2-49E4-BA2E-41C41BE2ADAF}"/>
                    </a:ext>
                  </a:extLst>
                </p:cNvPr>
                <p:cNvSpPr/>
                <p:nvPr/>
              </p:nvSpPr>
              <p:spPr>
                <a:xfrm rot="5400000">
                  <a:off x="5928716" y="4035522"/>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6" name="TextBox 15">
                <a:extLst>
                  <a:ext uri="{FF2B5EF4-FFF2-40B4-BE49-F238E27FC236}">
                    <a16:creationId xmlns:a16="http://schemas.microsoft.com/office/drawing/2014/main" id="{8B4316FC-6362-40EE-8D92-0EE163048C38}"/>
                  </a:ext>
                </a:extLst>
              </p:cNvPr>
              <p:cNvSpPr txBox="1"/>
              <p:nvPr/>
            </p:nvSpPr>
            <p:spPr>
              <a:xfrm rot="20679266">
                <a:off x="4901393" y="1047654"/>
                <a:ext cx="1479345" cy="1077218"/>
              </a:xfrm>
              <a:prstGeom prst="rect">
                <a:avLst/>
              </a:prstGeom>
              <a:noFill/>
            </p:spPr>
            <p:txBody>
              <a:bodyPr wrap="square" rtlCol="0">
                <a:spAutoFit/>
              </a:bodyPr>
              <a:lstStyle/>
              <a:p>
                <a:pPr algn="ctr"/>
                <a:r>
                  <a:rPr lang="en-US" sz="1600">
                    <a:solidFill>
                      <a:schemeClr val="bg1"/>
                    </a:solidFill>
                  </a:rPr>
                  <a:t>An NGO is campaigning against Pro P&amp;P</a:t>
                </a:r>
                <a:endParaRPr lang="en-CH" sz="1600">
                  <a:solidFill>
                    <a:schemeClr val="bg1"/>
                  </a:solidFill>
                </a:endParaRPr>
              </a:p>
            </p:txBody>
          </p:sp>
          <p:sp>
            <p:nvSpPr>
              <p:cNvPr id="17" name="TextBox 16">
                <a:extLst>
                  <a:ext uri="{FF2B5EF4-FFF2-40B4-BE49-F238E27FC236}">
                    <a16:creationId xmlns:a16="http://schemas.microsoft.com/office/drawing/2014/main" id="{60DF0FF6-D0D1-4E54-A4D1-770CC3AF998A}"/>
                  </a:ext>
                </a:extLst>
              </p:cNvPr>
              <p:cNvSpPr txBox="1"/>
              <p:nvPr/>
            </p:nvSpPr>
            <p:spPr>
              <a:xfrm rot="15295842">
                <a:off x="3666347" y="3230898"/>
                <a:ext cx="1512210" cy="1323439"/>
              </a:xfrm>
              <a:prstGeom prst="rect">
                <a:avLst/>
              </a:prstGeom>
              <a:noFill/>
            </p:spPr>
            <p:txBody>
              <a:bodyPr wrap="square" rtlCol="0">
                <a:spAutoFit/>
              </a:bodyPr>
              <a:lstStyle/>
              <a:p>
                <a:pPr algn="ctr"/>
                <a:r>
                  <a:rPr lang="en-US" sz="1600">
                    <a:solidFill>
                      <a:schemeClr val="bg1"/>
                    </a:solidFill>
                  </a:rPr>
                  <a:t>A revised global climate deal increases raw material prices</a:t>
                </a:r>
                <a:endParaRPr lang="en-CH" sz="1600">
                  <a:solidFill>
                    <a:schemeClr val="bg1"/>
                  </a:solidFill>
                </a:endParaRPr>
              </a:p>
            </p:txBody>
          </p:sp>
          <p:sp>
            <p:nvSpPr>
              <p:cNvPr id="18" name="TextBox 17">
                <a:extLst>
                  <a:ext uri="{FF2B5EF4-FFF2-40B4-BE49-F238E27FC236}">
                    <a16:creationId xmlns:a16="http://schemas.microsoft.com/office/drawing/2014/main" id="{E1659602-8F81-42B1-9208-E3A48C6D6B4A}"/>
                  </a:ext>
                </a:extLst>
              </p:cNvPr>
              <p:cNvSpPr txBox="1"/>
              <p:nvPr/>
            </p:nvSpPr>
            <p:spPr>
              <a:xfrm rot="18049124">
                <a:off x="3870045" y="1847545"/>
                <a:ext cx="1334459" cy="1323439"/>
              </a:xfrm>
              <a:prstGeom prst="rect">
                <a:avLst/>
              </a:prstGeom>
              <a:noFill/>
            </p:spPr>
            <p:txBody>
              <a:bodyPr wrap="square" rtlCol="0">
                <a:spAutoFit/>
              </a:bodyPr>
              <a:lstStyle/>
              <a:p>
                <a:pPr algn="ctr"/>
                <a:r>
                  <a:rPr lang="en-US" sz="1600">
                    <a:solidFill>
                      <a:schemeClr val="bg1"/>
                    </a:solidFill>
                  </a:rPr>
                  <a:t>Droughts impact one of Pro P&amp;P's major suppliers </a:t>
                </a:r>
                <a:endParaRPr lang="en-CH" sz="1600">
                  <a:solidFill>
                    <a:schemeClr val="bg1"/>
                  </a:solidFill>
                </a:endParaRPr>
              </a:p>
            </p:txBody>
          </p:sp>
          <p:sp>
            <p:nvSpPr>
              <p:cNvPr id="19" name="TextBox 18">
                <a:extLst>
                  <a:ext uri="{FF2B5EF4-FFF2-40B4-BE49-F238E27FC236}">
                    <a16:creationId xmlns:a16="http://schemas.microsoft.com/office/drawing/2014/main" id="{F9F15EB2-4D44-49E5-8431-DB5F544C1BDE}"/>
                  </a:ext>
                </a:extLst>
              </p:cNvPr>
              <p:cNvSpPr txBox="1"/>
              <p:nvPr/>
            </p:nvSpPr>
            <p:spPr>
              <a:xfrm rot="4481222">
                <a:off x="7184445" y="2454524"/>
                <a:ext cx="1496291" cy="1077218"/>
              </a:xfrm>
              <a:prstGeom prst="rect">
                <a:avLst/>
              </a:prstGeom>
              <a:noFill/>
            </p:spPr>
            <p:txBody>
              <a:bodyPr wrap="square" rtlCol="0">
                <a:spAutoFit/>
              </a:bodyPr>
              <a:lstStyle/>
              <a:p>
                <a:pPr algn="ctr"/>
                <a:r>
                  <a:rPr lang="en-US" sz="1600">
                    <a:solidFill>
                      <a:schemeClr val="bg1"/>
                    </a:solidFill>
                  </a:rPr>
                  <a:t>A ban on single use plastics is announced</a:t>
                </a:r>
                <a:endParaRPr lang="en-CH" sz="1600">
                  <a:solidFill>
                    <a:schemeClr val="bg1"/>
                  </a:solidFill>
                </a:endParaRPr>
              </a:p>
            </p:txBody>
          </p:sp>
          <p:sp>
            <p:nvSpPr>
              <p:cNvPr id="20" name="TextBox 19">
                <a:extLst>
                  <a:ext uri="{FF2B5EF4-FFF2-40B4-BE49-F238E27FC236}">
                    <a16:creationId xmlns:a16="http://schemas.microsoft.com/office/drawing/2014/main" id="{ADBDC9C4-6BD2-45BC-AE2D-10EBE7D0296A}"/>
                  </a:ext>
                </a:extLst>
              </p:cNvPr>
              <p:cNvSpPr txBox="1"/>
              <p:nvPr/>
            </p:nvSpPr>
            <p:spPr>
              <a:xfrm rot="2048003">
                <a:off x="6265351" y="1172076"/>
                <a:ext cx="1603552" cy="1323439"/>
              </a:xfrm>
              <a:prstGeom prst="rect">
                <a:avLst/>
              </a:prstGeom>
              <a:noFill/>
            </p:spPr>
            <p:txBody>
              <a:bodyPr wrap="square" rtlCol="0">
                <a:spAutoFit/>
              </a:bodyPr>
              <a:lstStyle/>
              <a:p>
                <a:pPr algn="ctr"/>
                <a:r>
                  <a:rPr lang="en-US" sz="1600">
                    <a:solidFill>
                      <a:schemeClr val="bg1"/>
                    </a:solidFill>
                  </a:rPr>
                  <a:t>More online shopping increases demand for packaging</a:t>
                </a:r>
                <a:endParaRPr lang="en-CH" sz="1600">
                  <a:solidFill>
                    <a:schemeClr val="bg1"/>
                  </a:solidFill>
                </a:endParaRPr>
              </a:p>
            </p:txBody>
          </p:sp>
          <p:sp>
            <p:nvSpPr>
              <p:cNvPr id="21" name="TextBox 20">
                <a:extLst>
                  <a:ext uri="{FF2B5EF4-FFF2-40B4-BE49-F238E27FC236}">
                    <a16:creationId xmlns:a16="http://schemas.microsoft.com/office/drawing/2014/main" id="{4F7AD6BA-B183-4662-9C82-B7B0380606EC}"/>
                  </a:ext>
                </a:extLst>
              </p:cNvPr>
              <p:cNvSpPr txBox="1"/>
              <p:nvPr/>
            </p:nvSpPr>
            <p:spPr>
              <a:xfrm rot="7330170">
                <a:off x="7089387" y="3612284"/>
                <a:ext cx="1198047" cy="1569660"/>
              </a:xfrm>
              <a:prstGeom prst="rect">
                <a:avLst/>
              </a:prstGeom>
              <a:noFill/>
            </p:spPr>
            <p:txBody>
              <a:bodyPr wrap="square" rtlCol="0">
                <a:spAutoFit/>
              </a:bodyPr>
              <a:lstStyle/>
              <a:p>
                <a:pPr algn="ctr"/>
                <a:r>
                  <a:rPr lang="en-US" sz="1600">
                    <a:solidFill>
                      <a:schemeClr val="bg1"/>
                    </a:solidFill>
                  </a:rPr>
                  <a:t>The CEO commits to 100% recyclable/reusable packaging</a:t>
                </a:r>
                <a:endParaRPr lang="en-CH" sz="1600">
                  <a:solidFill>
                    <a:schemeClr val="bg1"/>
                  </a:solidFill>
                </a:endParaRPr>
              </a:p>
            </p:txBody>
          </p:sp>
          <p:sp>
            <p:nvSpPr>
              <p:cNvPr id="22" name="TextBox 21">
                <a:extLst>
                  <a:ext uri="{FF2B5EF4-FFF2-40B4-BE49-F238E27FC236}">
                    <a16:creationId xmlns:a16="http://schemas.microsoft.com/office/drawing/2014/main" id="{6E3D1131-0928-4047-8FC8-8E3D34169461}"/>
                  </a:ext>
                </a:extLst>
              </p:cNvPr>
              <p:cNvSpPr txBox="1"/>
              <p:nvPr/>
            </p:nvSpPr>
            <p:spPr>
              <a:xfrm rot="9771385">
                <a:off x="5832180" y="4357100"/>
                <a:ext cx="1413164" cy="1569660"/>
              </a:xfrm>
              <a:prstGeom prst="rect">
                <a:avLst/>
              </a:prstGeom>
              <a:noFill/>
            </p:spPr>
            <p:txBody>
              <a:bodyPr wrap="square" rtlCol="0">
                <a:spAutoFit/>
              </a:bodyPr>
              <a:lstStyle/>
              <a:p>
                <a:pPr algn="ctr"/>
                <a:r>
                  <a:rPr lang="en-US" sz="1600">
                    <a:solidFill>
                      <a:schemeClr val="bg1"/>
                    </a:solidFill>
                  </a:rPr>
                  <a:t>Increased customer demand for alternatives to plastic bottles</a:t>
                </a:r>
                <a:endParaRPr lang="en-CH" sz="1600">
                  <a:solidFill>
                    <a:schemeClr val="bg1"/>
                  </a:solidFill>
                </a:endParaRPr>
              </a:p>
            </p:txBody>
          </p:sp>
          <p:sp>
            <p:nvSpPr>
              <p:cNvPr id="23" name="TextBox 22">
                <a:extLst>
                  <a:ext uri="{FF2B5EF4-FFF2-40B4-BE49-F238E27FC236}">
                    <a16:creationId xmlns:a16="http://schemas.microsoft.com/office/drawing/2014/main" id="{C2FEDD6D-A2C8-4A3C-8B96-4651B4E45D99}"/>
                  </a:ext>
                </a:extLst>
              </p:cNvPr>
              <p:cNvSpPr txBox="1"/>
              <p:nvPr/>
            </p:nvSpPr>
            <p:spPr>
              <a:xfrm rot="12896403">
                <a:off x="4280511" y="4335504"/>
                <a:ext cx="1797627" cy="1323439"/>
              </a:xfrm>
              <a:prstGeom prst="rect">
                <a:avLst/>
              </a:prstGeom>
              <a:noFill/>
            </p:spPr>
            <p:txBody>
              <a:bodyPr wrap="square" rtlCol="0">
                <a:spAutoFit/>
              </a:bodyPr>
              <a:lstStyle/>
              <a:p>
                <a:pPr algn="ctr"/>
                <a:r>
                  <a:rPr lang="en-US" sz="1600">
                    <a:solidFill>
                      <a:schemeClr val="bg1">
                        <a:lumMod val="50000"/>
                      </a:schemeClr>
                    </a:solidFill>
                  </a:rPr>
                  <a:t>Shareholder resolution requesting an ESG impact specialist </a:t>
                </a:r>
                <a:endParaRPr lang="en-CH" sz="1600">
                  <a:solidFill>
                    <a:schemeClr val="bg1">
                      <a:lumMod val="50000"/>
                    </a:schemeClr>
                  </a:solidFill>
                </a:endParaRPr>
              </a:p>
            </p:txBody>
          </p:sp>
        </p:grpSp>
      </p:grpSp>
      <p:sp>
        <p:nvSpPr>
          <p:cNvPr id="14" name="Marker">
            <a:extLst>
              <a:ext uri="{FF2B5EF4-FFF2-40B4-BE49-F238E27FC236}">
                <a16:creationId xmlns:a16="http://schemas.microsoft.com/office/drawing/2014/main" id="{E362FB89-AEE9-4E8F-ABFD-065166198ED8}"/>
              </a:ext>
            </a:extLst>
          </p:cNvPr>
          <p:cNvSpPr/>
          <p:nvPr/>
        </p:nvSpPr>
        <p:spPr>
          <a:xfrm rot="10800000">
            <a:off x="5756105" y="483819"/>
            <a:ext cx="462427" cy="461759"/>
          </a:xfrm>
          <a:prstGeom prst="triangle">
            <a:avLst/>
          </a:prstGeom>
          <a:solidFill>
            <a:schemeClr val="bg1">
              <a:lumMod val="65000"/>
            </a:schemeClr>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sz="1351">
              <a:solidFill>
                <a:srgbClr val="FFFFFF"/>
              </a:solidFill>
              <a:latin typeface="Calibri" panose="020F0502020204030204"/>
            </a:endParaRPr>
          </a:p>
        </p:txBody>
      </p:sp>
    </p:spTree>
    <p:extLst>
      <p:ext uri="{BB962C8B-B14F-4D97-AF65-F5344CB8AC3E}">
        <p14:creationId xmlns:p14="http://schemas.microsoft.com/office/powerpoint/2010/main" val="336108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5200000">
                                      <p:cBhvr>
                                        <p:cTn id="6" dur="2000" fill="hold"/>
                                        <p:tgtEl>
                                          <p:spTgt spid="2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34800000">
                                      <p:cBhvr>
                                        <p:cTn id="10" dur="2000" fill="hold"/>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35400000">
                                      <p:cBhvr>
                                        <p:cTn id="14" dur="2000" fill="hold"/>
                                        <p:tgtEl>
                                          <p:spTgt spid="2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33000000">
                                      <p:cBhvr>
                                        <p:cTn id="18" dur="2000" fill="hold"/>
                                        <p:tgtEl>
                                          <p:spTgt spid="2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8200000">
                                      <p:cBhvr>
                                        <p:cTn id="22" dur="2000" fill="hold"/>
                                        <p:tgtEl>
                                          <p:spTgt spid="2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31200000">
                                      <p:cBhvr>
                                        <p:cTn id="26" dur="2000" fill="hold"/>
                                        <p:tgtEl>
                                          <p:spTgt spid="26"/>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30000000">
                                      <p:cBhvr>
                                        <p:cTn id="30" dur="2000" fill="hold"/>
                                        <p:tgtEl>
                                          <p:spTgt spid="26"/>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32400000">
                                      <p:cBhvr>
                                        <p:cTn id="34" dur="2000" fill="hold"/>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57AABB-E2E0-4B53-BCA9-73898CC9CD4A}"/>
              </a:ext>
            </a:extLst>
          </p:cNvPr>
          <p:cNvSpPr>
            <a:spLocks noGrp="1"/>
          </p:cNvSpPr>
          <p:nvPr>
            <p:ph type="sldNum" sz="quarter" idx="12"/>
          </p:nvPr>
        </p:nvSpPr>
        <p:spPr/>
        <p:txBody>
          <a:bodyPr/>
          <a:lstStyle/>
          <a:p>
            <a:fld id="{971CEC84-1649-40CE-BFF6-7286506FEA08}" type="slidenum">
              <a:rPr lang="en-GB" smtClean="0"/>
              <a:pPr/>
              <a:t>58</a:t>
            </a:fld>
            <a:endParaRPr lang="en-GB"/>
          </a:p>
        </p:txBody>
      </p:sp>
      <p:pic>
        <p:nvPicPr>
          <p:cNvPr id="3" name="Picture Placeholder 5" descr="Workbook_t-t-t 03.12.20 - Word">
            <a:extLst>
              <a:ext uri="{FF2B5EF4-FFF2-40B4-BE49-F238E27FC236}">
                <a16:creationId xmlns:a16="http://schemas.microsoft.com/office/drawing/2014/main" id="{AC44F360-231C-4232-9C04-5BBCC56E56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529051" y="400847"/>
            <a:ext cx="5133898" cy="6457153"/>
          </a:xfrm>
          <a:prstGeom prst="rect">
            <a:avLst/>
          </a:prstGeom>
        </p:spPr>
      </p:pic>
    </p:spTree>
    <p:extLst>
      <p:ext uri="{BB962C8B-B14F-4D97-AF65-F5344CB8AC3E}">
        <p14:creationId xmlns:p14="http://schemas.microsoft.com/office/powerpoint/2010/main" val="33413788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BEC8-7222-45EC-BEA1-9F980D75040E}"/>
              </a:ext>
            </a:extLst>
          </p:cNvPr>
          <p:cNvSpPr>
            <a:spLocks noGrp="1"/>
          </p:cNvSpPr>
          <p:nvPr>
            <p:ph type="title"/>
          </p:nvPr>
        </p:nvSpPr>
        <p:spPr/>
        <p:txBody>
          <a:bodyPr/>
          <a:lstStyle/>
          <a:p>
            <a:r>
              <a:rPr lang="en-US"/>
              <a:t>Debrief discussion</a:t>
            </a:r>
            <a:endParaRPr lang="en-CH"/>
          </a:p>
        </p:txBody>
      </p:sp>
      <p:sp>
        <p:nvSpPr>
          <p:cNvPr id="3" name="Content Placeholder 2">
            <a:extLst>
              <a:ext uri="{FF2B5EF4-FFF2-40B4-BE49-F238E27FC236}">
                <a16:creationId xmlns:a16="http://schemas.microsoft.com/office/drawing/2014/main" id="{FCAD99E2-C337-48C1-B752-F94A852DC70F}"/>
              </a:ext>
            </a:extLst>
          </p:cNvPr>
          <p:cNvSpPr>
            <a:spLocks noGrp="1"/>
          </p:cNvSpPr>
          <p:nvPr>
            <p:ph idx="1"/>
          </p:nvPr>
        </p:nvSpPr>
        <p:spPr>
          <a:xfrm>
            <a:off x="809883" y="1692579"/>
            <a:ext cx="10572233" cy="3472841"/>
          </a:xfrm>
        </p:spPr>
        <p:txBody>
          <a:bodyPr>
            <a:normAutofit/>
          </a:bodyPr>
          <a:lstStyle/>
          <a:p>
            <a:pPr marL="0" indent="0">
              <a:lnSpc>
                <a:spcPct val="120000"/>
              </a:lnSpc>
              <a:buNone/>
            </a:pPr>
            <a:endParaRPr lang="en-US" sz="100"/>
          </a:p>
          <a:p>
            <a:pPr marL="285750" indent="-285750">
              <a:lnSpc>
                <a:spcPct val="120000"/>
              </a:lnSpc>
              <a:buFont typeface="Arial" panose="020B0604020202020204" pitchFamily="34" charset="0"/>
              <a:buChar char="•"/>
            </a:pPr>
            <a:r>
              <a:rPr lang="en-US"/>
              <a:t>What did your team do well? What were some challenges? </a:t>
            </a:r>
          </a:p>
          <a:p>
            <a:pPr marL="285750" indent="-285750">
              <a:lnSpc>
                <a:spcPct val="120000"/>
              </a:lnSpc>
              <a:buFont typeface="Arial" panose="020B0604020202020204" pitchFamily="34" charset="0"/>
              <a:buChar char="•"/>
            </a:pPr>
            <a:r>
              <a:rPr lang="en-US"/>
              <a:t>What did you learn from this activity about natural capital risk and how it can be managed more effectively? </a:t>
            </a:r>
          </a:p>
          <a:p>
            <a:pPr marL="285750" indent="-285750">
              <a:lnSpc>
                <a:spcPct val="120000"/>
              </a:lnSpc>
              <a:buFont typeface="Arial" panose="020B0604020202020204" pitchFamily="34" charset="0"/>
              <a:buChar char="•"/>
            </a:pPr>
            <a:r>
              <a:rPr lang="en-US"/>
              <a:t>How does your company manage its environmental risks?</a:t>
            </a:r>
          </a:p>
          <a:p>
            <a:pPr marL="285750" indent="-285750">
              <a:lnSpc>
                <a:spcPct val="120000"/>
              </a:lnSpc>
              <a:buFont typeface="Arial" panose="020B0604020202020204" pitchFamily="34" charset="0"/>
              <a:buChar char="•"/>
            </a:pPr>
            <a:r>
              <a:rPr lang="en-US"/>
              <a:t>What are your key takeaways from the activity?</a:t>
            </a:r>
          </a:p>
          <a:p>
            <a:pPr marL="0" indent="0">
              <a:lnSpc>
                <a:spcPct val="120000"/>
              </a:lnSpc>
              <a:buNone/>
            </a:pPr>
            <a:endParaRPr lang="en-US"/>
          </a:p>
          <a:p>
            <a:pPr marL="0" indent="0">
              <a:buNone/>
            </a:pPr>
            <a:endParaRPr lang="en-CH"/>
          </a:p>
        </p:txBody>
      </p:sp>
      <p:sp>
        <p:nvSpPr>
          <p:cNvPr id="4" name="Slide Number Placeholder 3">
            <a:extLst>
              <a:ext uri="{FF2B5EF4-FFF2-40B4-BE49-F238E27FC236}">
                <a16:creationId xmlns:a16="http://schemas.microsoft.com/office/drawing/2014/main" id="{873844F5-9689-472F-B800-20347107D02D}"/>
              </a:ext>
            </a:extLst>
          </p:cNvPr>
          <p:cNvSpPr>
            <a:spLocks noGrp="1"/>
          </p:cNvSpPr>
          <p:nvPr>
            <p:ph type="sldNum" sz="quarter" idx="12"/>
          </p:nvPr>
        </p:nvSpPr>
        <p:spPr/>
        <p:txBody>
          <a:bodyPr/>
          <a:lstStyle/>
          <a:p>
            <a:fld id="{971CEC84-1649-40CE-BFF6-7286506FEA08}" type="slidenum">
              <a:rPr lang="en-GB" smtClean="0"/>
              <a:pPr/>
              <a:t>59</a:t>
            </a:fld>
            <a:endParaRPr lang="en-GB"/>
          </a:p>
        </p:txBody>
      </p:sp>
      <p:sp>
        <p:nvSpPr>
          <p:cNvPr id="5" name="Teardrop 4">
            <a:extLst>
              <a:ext uri="{FF2B5EF4-FFF2-40B4-BE49-F238E27FC236}">
                <a16:creationId xmlns:a16="http://schemas.microsoft.com/office/drawing/2014/main" id="{79ECDFA3-B105-4777-BE3F-399FA3678E8B}"/>
              </a:ext>
            </a:extLst>
          </p:cNvPr>
          <p:cNvSpPr/>
          <p:nvPr/>
        </p:nvSpPr>
        <p:spPr>
          <a:xfrm>
            <a:off x="10581135" y="125352"/>
            <a:ext cx="1444558" cy="144455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extBox 5">
            <a:extLst>
              <a:ext uri="{FF2B5EF4-FFF2-40B4-BE49-F238E27FC236}">
                <a16:creationId xmlns:a16="http://schemas.microsoft.com/office/drawing/2014/main" id="{A2B5D66A-6957-43B4-B9F9-B5407D2532D5}"/>
              </a:ext>
            </a:extLst>
          </p:cNvPr>
          <p:cNvSpPr txBox="1"/>
          <p:nvPr/>
        </p:nvSpPr>
        <p:spPr>
          <a:xfrm>
            <a:off x="10544468" y="339799"/>
            <a:ext cx="1531481" cy="1015663"/>
          </a:xfrm>
          <a:prstGeom prst="rect">
            <a:avLst/>
          </a:prstGeom>
          <a:noFill/>
        </p:spPr>
        <p:txBody>
          <a:bodyPr wrap="square" rtlCol="0">
            <a:spAutoFit/>
          </a:bodyPr>
          <a:lstStyle/>
          <a:p>
            <a:pPr algn="ctr"/>
            <a:r>
              <a:rPr lang="en-GB" sz="1500">
                <a:solidFill>
                  <a:schemeClr val="bg1"/>
                </a:solidFill>
              </a:rPr>
              <a:t>Write down your answers on </a:t>
            </a:r>
            <a:r>
              <a:rPr lang="en-GB" sz="1500" b="1">
                <a:solidFill>
                  <a:schemeClr val="bg1"/>
                </a:solidFill>
              </a:rPr>
              <a:t>p. 21 </a:t>
            </a:r>
            <a:r>
              <a:rPr lang="en-GB" sz="1500">
                <a:solidFill>
                  <a:schemeClr val="bg1"/>
                </a:solidFill>
              </a:rPr>
              <a:t>of your workbook</a:t>
            </a:r>
          </a:p>
        </p:txBody>
      </p:sp>
    </p:spTree>
    <p:extLst>
      <p:ext uri="{BB962C8B-B14F-4D97-AF65-F5344CB8AC3E}">
        <p14:creationId xmlns:p14="http://schemas.microsoft.com/office/powerpoint/2010/main" val="3978770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Agenda</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9BA211D8-0429-40CB-B8B8-2BA531E91E15}"/>
              </a:ext>
            </a:extLst>
          </p:cNvPr>
          <p:cNvGraphicFramePr>
            <a:graphicFrameLocks noGrp="1"/>
          </p:cNvGraphicFramePr>
          <p:nvPr>
            <p:extLst>
              <p:ext uri="{D42A27DB-BD31-4B8C-83A1-F6EECF244321}">
                <p14:modId xmlns:p14="http://schemas.microsoft.com/office/powerpoint/2010/main" val="3124492168"/>
              </p:ext>
            </p:extLst>
          </p:nvPr>
        </p:nvGraphicFramePr>
        <p:xfrm>
          <a:off x="616020" y="1318675"/>
          <a:ext cx="10959960" cy="4562048"/>
        </p:xfrm>
        <a:graphic>
          <a:graphicData uri="http://schemas.openxmlformats.org/drawingml/2006/table">
            <a:tbl>
              <a:tblPr firstRow="1" bandRow="1">
                <a:tableStyleId>{5FD0F851-EC5A-4D38-B0AD-8093EC10F338}</a:tableStyleId>
              </a:tblPr>
              <a:tblGrid>
                <a:gridCol w="2390168">
                  <a:extLst>
                    <a:ext uri="{9D8B030D-6E8A-4147-A177-3AD203B41FA5}">
                      <a16:colId xmlns:a16="http://schemas.microsoft.com/office/drawing/2014/main" val="1023688113"/>
                    </a:ext>
                  </a:extLst>
                </a:gridCol>
                <a:gridCol w="8569792">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a:t>Time (CET)</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a:t>Session</a:t>
                      </a:r>
                      <a:endParaRPr lang="en-CH" sz="16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15:00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Welcome </a:t>
                      </a:r>
                      <a:r>
                        <a:rPr lang="en-US" sz="1600" b="0" kern="1200">
                          <a:solidFill>
                            <a:schemeClr val="tx1">
                              <a:lumMod val="65000"/>
                              <a:lumOff val="35000"/>
                            </a:schemeClr>
                          </a:solidFill>
                          <a:latin typeface="+mn-lt"/>
                          <a:ea typeface="+mn-ea"/>
                          <a:cs typeface="+mn-cs"/>
                        </a:rPr>
                        <a:t>– Agenda, objectives &amp; material</a:t>
                      </a:r>
                      <a:endParaRPr lang="en-CH"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en-GB" sz="1600" kern="1200">
                          <a:solidFill>
                            <a:schemeClr val="tx1">
                              <a:lumMod val="65000"/>
                              <a:lumOff val="35000"/>
                            </a:schemeClr>
                          </a:solidFill>
                          <a:latin typeface="+mn-lt"/>
                          <a:ea typeface="+mn-ea"/>
                          <a:cs typeface="+mn-cs"/>
                        </a:rPr>
                        <a:t>15:10 – 15:20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Introductions </a:t>
                      </a:r>
                      <a:r>
                        <a:rPr lang="en-US" sz="1600" kern="1200">
                          <a:solidFill>
                            <a:schemeClr val="tx1">
                              <a:lumMod val="65000"/>
                              <a:lumOff val="35000"/>
                            </a:schemeClr>
                          </a:solidFill>
                          <a:latin typeface="+mn-lt"/>
                          <a:ea typeface="+mn-ea"/>
                          <a:cs typeface="+mn-cs"/>
                        </a:rPr>
                        <a:t>– Getting to know each other</a:t>
                      </a:r>
                      <a:endParaRPr lang="en-CH" sz="1600" b="1"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939251"/>
                  </a:ext>
                </a:extLst>
              </a:tr>
              <a:tr h="353086">
                <a:tc>
                  <a:txBody>
                    <a:bodyPr/>
                    <a:lstStyle/>
                    <a:p>
                      <a:r>
                        <a:rPr lang="en-US" sz="1600" kern="1200">
                          <a:solidFill>
                            <a:schemeClr val="tx1">
                              <a:lumMod val="65000"/>
                              <a:lumOff val="35000"/>
                            </a:schemeClr>
                          </a:solidFill>
                          <a:latin typeface="+mn-lt"/>
                          <a:ea typeface="+mn-ea"/>
                          <a:cs typeface="+mn-cs"/>
                        </a:rPr>
                        <a:t>15:20 – 16:05 </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What is natural capital &amp; biodiversity – </a:t>
                      </a:r>
                      <a:r>
                        <a:rPr lang="en-US" sz="1600" b="0" kern="1200" dirty="0">
                          <a:solidFill>
                            <a:schemeClr val="tx1">
                              <a:lumMod val="65000"/>
                              <a:lumOff val="35000"/>
                            </a:schemeClr>
                          </a:solidFill>
                          <a:latin typeface="+mn-lt"/>
                          <a:ea typeface="+mn-ea"/>
                          <a:cs typeface="+mn-cs"/>
                        </a:rPr>
                        <a:t>Natural capital impacts &amp; dependencies</a:t>
                      </a:r>
                    </a:p>
                    <a:p>
                      <a:pPr marL="285750" indent="-285750">
                        <a:buFont typeface="Arial" panose="020B0604020202020204" pitchFamily="34" charset="0"/>
                        <a:buChar char="•"/>
                      </a:pPr>
                      <a:r>
                        <a:rPr lang="en-US" sz="1600" b="0" kern="1200" dirty="0">
                          <a:solidFill>
                            <a:schemeClr val="tx1">
                              <a:lumMod val="65000"/>
                              <a:lumOff val="35000"/>
                            </a:schemeClr>
                          </a:solidFill>
                          <a:latin typeface="+mn-lt"/>
                          <a:ea typeface="+mn-ea"/>
                          <a:cs typeface="+mn-cs"/>
                        </a:rPr>
                        <a:t>Group exercise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53086">
                <a:tc>
                  <a:txBody>
                    <a:bodyPr/>
                    <a:lstStyle/>
                    <a:p>
                      <a:r>
                        <a:rPr lang="en-US" sz="1600" i="1" kern="1200">
                          <a:solidFill>
                            <a:schemeClr val="tx1">
                              <a:lumMod val="65000"/>
                              <a:lumOff val="35000"/>
                            </a:schemeClr>
                          </a:solidFill>
                          <a:latin typeface="+mn-lt"/>
                          <a:ea typeface="+mn-ea"/>
                          <a:cs typeface="+mn-cs"/>
                        </a:rPr>
                        <a:t>16:05 – 16:20</a:t>
                      </a:r>
                      <a:endParaRPr lang="en-CH" sz="1600" i="1"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a:solidFill>
                            <a:schemeClr val="tx1">
                              <a:lumMod val="65000"/>
                              <a:lumOff val="35000"/>
                            </a:schemeClr>
                          </a:solidFill>
                          <a:latin typeface="+mn-lt"/>
                          <a:ea typeface="+mn-ea"/>
                          <a:cs typeface="+mn-cs"/>
                        </a:rPr>
                        <a:t>Coffee break</a:t>
                      </a:r>
                      <a:endParaRPr lang="en-CH" sz="1600" i="1"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676740707"/>
                  </a:ext>
                </a:extLst>
              </a:tr>
              <a:tr h="353086">
                <a:tc>
                  <a:txBody>
                    <a:bodyPr/>
                    <a:lstStyle/>
                    <a:p>
                      <a:r>
                        <a:rPr lang="en-US" sz="1600" kern="1200">
                          <a:solidFill>
                            <a:schemeClr val="tx1">
                              <a:lumMod val="65000"/>
                              <a:lumOff val="35000"/>
                            </a:schemeClr>
                          </a:solidFill>
                          <a:latin typeface="+mn-lt"/>
                          <a:ea typeface="+mn-ea"/>
                          <a:cs typeface="+mn-cs"/>
                        </a:rPr>
                        <a:t>16:20 – 16:30 </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Why are natural capital &amp; biodiversity important</a:t>
                      </a:r>
                      <a:r>
                        <a:rPr lang="en-US" sz="1600" kern="1200" dirty="0">
                          <a:solidFill>
                            <a:schemeClr val="tx1">
                              <a:lumMod val="65000"/>
                              <a:lumOff val="35000"/>
                            </a:schemeClr>
                          </a:solidFill>
                          <a:latin typeface="+mn-lt"/>
                          <a:ea typeface="+mn-ea"/>
                          <a:cs typeface="+mn-cs"/>
                        </a:rPr>
                        <a:t>– The business case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3510256"/>
                  </a:ext>
                </a:extLst>
              </a:tr>
              <a:tr h="353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tx1">
                              <a:lumMod val="65000"/>
                              <a:lumOff val="35000"/>
                            </a:schemeClr>
                          </a:solidFill>
                          <a:latin typeface="+mn-lt"/>
                          <a:ea typeface="+mn-ea"/>
                          <a:cs typeface="+mn-cs"/>
                        </a:rPr>
                        <a:t>16:30 – 17:10 </a:t>
                      </a:r>
                      <a:endParaRPr lang="en-CH" sz="1600" kern="1200">
                        <a:solidFill>
                          <a:schemeClr val="tx1">
                            <a:lumMod val="65000"/>
                            <a:lumOff val="35000"/>
                          </a:schemeClr>
                        </a:solidFill>
                        <a:latin typeface="+mn-lt"/>
                        <a:ea typeface="+mn-ea"/>
                        <a:cs typeface="+mn-cs"/>
                      </a:endParaRPr>
                    </a:p>
                    <a:p>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600" b="1" kern="1200" dirty="0">
                          <a:solidFill>
                            <a:schemeClr val="tx1">
                              <a:lumMod val="65000"/>
                              <a:lumOff val="35000"/>
                            </a:schemeClr>
                          </a:solidFill>
                          <a:latin typeface="+mn-lt"/>
                          <a:ea typeface="+mn-ea"/>
                          <a:cs typeface="+mn-cs"/>
                        </a:rPr>
                        <a:t>Natural capital, biodiversity risks &amp; opportunities </a:t>
                      </a:r>
                      <a:r>
                        <a:rPr lang="en-US" sz="1600" kern="1200" dirty="0">
                          <a:solidFill>
                            <a:schemeClr val="tx1">
                              <a:lumMod val="65000"/>
                              <a:lumOff val="35000"/>
                            </a:schemeClr>
                          </a:solidFill>
                          <a:latin typeface="+mn-lt"/>
                          <a:ea typeface="+mn-ea"/>
                          <a:cs typeface="+mn-cs"/>
                        </a:rPr>
                        <a:t>– Building business resilience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lumMod val="65000"/>
                              <a:lumOff val="35000"/>
                            </a:schemeClr>
                          </a:solidFill>
                          <a:latin typeface="+mn-lt"/>
                          <a:ea typeface="+mn-ea"/>
                          <a:cs typeface="+mn-cs"/>
                        </a:rPr>
                        <a:t>Group game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8807217"/>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17:10 – 17:45</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Applying natural capital &amp; biodiversity &amp; case studies </a:t>
                      </a:r>
                      <a:r>
                        <a:rPr lang="en-US" sz="1600" b="0" kern="1200" dirty="0">
                          <a:solidFill>
                            <a:schemeClr val="tx1">
                              <a:lumMod val="65000"/>
                              <a:lumOff val="35000"/>
                            </a:schemeClr>
                          </a:solidFill>
                          <a:latin typeface="+mn-lt"/>
                          <a:ea typeface="+mn-ea"/>
                          <a:cs typeface="+mn-cs"/>
                        </a:rPr>
                        <a:t>– Brief overview of approaches &amp; business applications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17:45 – 17:50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First step of a biodiversity-inclusive natural capital assessment</a:t>
                      </a:r>
                      <a:endParaRPr lang="en-US"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0702698"/>
                  </a:ext>
                </a:extLst>
              </a:tr>
              <a:tr h="353086">
                <a:tc>
                  <a:txBody>
                    <a:bodyPr/>
                    <a:lstStyle/>
                    <a:p>
                      <a:r>
                        <a:rPr lang="en-US" sz="1600" kern="1200">
                          <a:solidFill>
                            <a:schemeClr val="tx1">
                              <a:lumMod val="65000"/>
                              <a:lumOff val="35000"/>
                            </a:schemeClr>
                          </a:solidFill>
                          <a:latin typeface="+mn-lt"/>
                          <a:ea typeface="+mn-ea"/>
                          <a:cs typeface="+mn-cs"/>
                        </a:rPr>
                        <a:t>17:50 – 18:00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Wrap-up</a:t>
                      </a:r>
                      <a:r>
                        <a:rPr lang="en-US" sz="1600" b="0" kern="1200">
                          <a:solidFill>
                            <a:schemeClr val="tx1">
                              <a:lumMod val="65000"/>
                              <a:lumOff val="35000"/>
                            </a:schemeClr>
                          </a:solidFill>
                          <a:latin typeface="+mn-lt"/>
                          <a:ea typeface="+mn-ea"/>
                          <a:cs typeface="+mn-cs"/>
                        </a:rPr>
                        <a:t>– </a:t>
                      </a:r>
                      <a:r>
                        <a:rPr lang="en-US" sz="1600" kern="1200">
                          <a:solidFill>
                            <a:schemeClr val="tx1">
                              <a:lumMod val="65000"/>
                              <a:lumOff val="35000"/>
                            </a:schemeClr>
                          </a:solidFill>
                          <a:latin typeface="+mn-lt"/>
                          <a:ea typeface="+mn-ea"/>
                          <a:cs typeface="+mn-cs"/>
                        </a:rPr>
                        <a:t>Key takeaways, next steps &amp; engagement opportunities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r h="353086">
                <a:tc>
                  <a:txBody>
                    <a:bodyPr/>
                    <a:lstStyle/>
                    <a:p>
                      <a:r>
                        <a:rPr lang="en-US" sz="1600" kern="1200">
                          <a:solidFill>
                            <a:schemeClr val="tx1">
                              <a:lumMod val="65000"/>
                              <a:lumOff val="35000"/>
                            </a:schemeClr>
                          </a:solidFill>
                          <a:latin typeface="+mn-lt"/>
                          <a:ea typeface="+mn-ea"/>
                          <a:cs typeface="+mn-cs"/>
                        </a:rPr>
                        <a:t>18:00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i="0" kern="1200" dirty="0">
                          <a:solidFill>
                            <a:schemeClr val="tx1">
                              <a:lumMod val="65000"/>
                              <a:lumOff val="35000"/>
                            </a:schemeClr>
                          </a:solidFill>
                          <a:latin typeface="+mn-lt"/>
                          <a:ea typeface="+mn-ea"/>
                          <a:cs typeface="+mn-cs"/>
                        </a:rPr>
                        <a:t>End of training</a:t>
                      </a:r>
                      <a:endParaRPr lang="en-CH" sz="1600" b="1" i="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960902"/>
                  </a:ext>
                </a:extLst>
              </a:tr>
            </a:tbl>
          </a:graphicData>
        </a:graphic>
      </p:graphicFrame>
    </p:spTree>
    <p:extLst>
      <p:ext uri="{BB962C8B-B14F-4D97-AF65-F5344CB8AC3E}">
        <p14:creationId xmlns:p14="http://schemas.microsoft.com/office/powerpoint/2010/main" val="39448040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3F44ED0-6853-4C07-B645-EBB4501FE4AE}"/>
              </a:ext>
            </a:extLst>
          </p:cNvPr>
          <p:cNvSpPr/>
          <p:nvPr/>
        </p:nvSpPr>
        <p:spPr>
          <a:xfrm>
            <a:off x="9676402" y="23675"/>
            <a:ext cx="2515598" cy="225376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Where are we in our learning objectives?</a:t>
            </a:r>
          </a:p>
        </p:txBody>
      </p:sp>
      <p:sp>
        <p:nvSpPr>
          <p:cNvPr id="7" name="Rectangle 6">
            <a:extLst>
              <a:ext uri="{FF2B5EF4-FFF2-40B4-BE49-F238E27FC236}">
                <a16:creationId xmlns:a16="http://schemas.microsoft.com/office/drawing/2014/main" id="{0EEC0ED0-5232-4CD6-9C4D-3160D24722AA}"/>
              </a:ext>
            </a:extLst>
          </p:cNvPr>
          <p:cNvSpPr/>
          <p:nvPr/>
        </p:nvSpPr>
        <p:spPr>
          <a:xfrm>
            <a:off x="1160318" y="2320159"/>
            <a:ext cx="10534377" cy="3655616"/>
          </a:xfrm>
          <a:prstGeom prst="rect">
            <a:avLst/>
          </a:prstGeom>
          <a:ln>
            <a:noFill/>
          </a:ln>
        </p:spPr>
        <p:txBody>
          <a:bodyPr wrap="square">
            <a:spAutoFit/>
          </a:bodyPr>
          <a:lstStyle/>
          <a:p>
            <a:pPr marR="0" lvl="0" algn="l" defTabSz="914400" rtl="0" eaLnBrk="1" fontAlgn="auto" latinLnBrk="0" hangingPunct="1">
              <a:lnSpc>
                <a:spcPct val="150000"/>
              </a:lnSpc>
              <a:spcBef>
                <a:spcPts val="0"/>
              </a:spcBef>
              <a:spcAft>
                <a:spcPts val="1200"/>
              </a:spcAft>
              <a:buClr>
                <a:srgbClr val="23BAED"/>
              </a:buClr>
              <a:buSzTx/>
              <a:tabLst/>
              <a:defRPr/>
            </a:pP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Demonstrated an </a:t>
            </a:r>
            <a:r>
              <a:rPr kumimoji="0" lang="en-GB" sz="2400" b="1" i="0" u="none" strike="noStrike" kern="1200" cap="none" spc="0" normalizeH="0" baseline="0" noProof="0" dirty="0">
                <a:ln>
                  <a:noFill/>
                </a:ln>
                <a:solidFill>
                  <a:srgbClr val="23BAED"/>
                </a:solidFill>
                <a:effectLst/>
                <a:uLnTx/>
                <a:uFillTx/>
                <a:latin typeface="Arial"/>
                <a:ea typeface="+mn-ea"/>
                <a:cs typeface="+mn-cs"/>
              </a:rPr>
              <a:t>understanding of natural capital and biodiversity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its </a:t>
            </a:r>
            <a:r>
              <a:rPr kumimoji="0" lang="en-GB" sz="2400" b="1" i="0" u="none" strike="noStrike" kern="1200" cap="none" spc="0" normalizeH="0" baseline="0" noProof="0" dirty="0">
                <a:ln>
                  <a:noFill/>
                </a:ln>
                <a:solidFill>
                  <a:srgbClr val="23BAED"/>
                </a:solidFill>
                <a:effectLst/>
                <a:uLnTx/>
                <a:uFillTx/>
                <a:latin typeface="Arial"/>
                <a:ea typeface="+mn-ea"/>
                <a:cs typeface="+mn-cs"/>
              </a:rPr>
              <a:t>linkages with business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decision-making and risk management,</a:t>
            </a:r>
          </a:p>
          <a:p>
            <a:pPr marR="0" lvl="0" algn="l" defTabSz="914400" rtl="0" eaLnBrk="1" fontAlgn="auto" latinLnBrk="0" hangingPunct="1">
              <a:lnSpc>
                <a:spcPct val="150000"/>
              </a:lnSpc>
              <a:spcBef>
                <a:spcPts val="0"/>
              </a:spcBef>
              <a:spcAft>
                <a:spcPts val="1200"/>
              </a:spcAft>
              <a:buClr>
                <a:srgbClr val="23BAED"/>
              </a:buClr>
              <a:buSzTx/>
              <a:tabLst/>
              <a:defRPr/>
            </a:pPr>
            <a:r>
              <a:rPr lang="en-GB" sz="2400" dirty="0">
                <a:solidFill>
                  <a:prstClr val="black">
                    <a:lumMod val="65000"/>
                    <a:lumOff val="35000"/>
                  </a:prstClr>
                </a:solidFill>
                <a:latin typeface="Arial"/>
              </a:rPr>
              <a:t>Identified natural capital </a:t>
            </a:r>
            <a:r>
              <a:rPr lang="en-GB" sz="2400" b="1" dirty="0">
                <a:solidFill>
                  <a:srgbClr val="23BAED"/>
                </a:solidFill>
                <a:latin typeface="Arial"/>
              </a:rPr>
              <a:t>impacts &amp; dependencies </a:t>
            </a:r>
            <a:r>
              <a:rPr lang="en-GB" sz="2400" dirty="0">
                <a:solidFill>
                  <a:prstClr val="black">
                    <a:lumMod val="65000"/>
                    <a:lumOff val="35000"/>
                  </a:prstClr>
                </a:solidFill>
                <a:latin typeface="Arial"/>
              </a:rPr>
              <a:t>as well as </a:t>
            </a:r>
            <a:r>
              <a:rPr lang="en-GB" sz="2400" b="1" dirty="0">
                <a:solidFill>
                  <a:srgbClr val="23BAED"/>
                </a:solidFill>
                <a:latin typeface="Arial"/>
              </a:rPr>
              <a:t>risks &amp; opportunities</a:t>
            </a:r>
            <a:r>
              <a:rPr lang="en-GB" sz="2400" b="1" dirty="0">
                <a:solidFill>
                  <a:schemeClr val="accent1">
                    <a:lumMod val="60000"/>
                    <a:lumOff val="40000"/>
                  </a:schemeClr>
                </a:solidFill>
                <a:latin typeface="Arial"/>
              </a:rPr>
              <a:t> </a:t>
            </a:r>
            <a:r>
              <a:rPr lang="en-GB" sz="2400" dirty="0">
                <a:solidFill>
                  <a:prstClr val="black">
                    <a:lumMod val="65000"/>
                    <a:lumOff val="35000"/>
                  </a:prstClr>
                </a:solidFill>
                <a:latin typeface="Arial"/>
              </a:rPr>
              <a:t>and related these to your respective business context,</a:t>
            </a:r>
          </a:p>
          <a:p>
            <a:pPr marL="342900" marR="0" lvl="0" indent="-342900" algn="l" defTabSz="914400" rtl="0" eaLnBrk="1" fontAlgn="auto" latinLnBrk="0" hangingPunct="1">
              <a:lnSpc>
                <a:spcPct val="150000"/>
              </a:lnSpc>
              <a:spcBef>
                <a:spcPts val="0"/>
              </a:spcBef>
              <a:spcAft>
                <a:spcPts val="600"/>
              </a:spcAft>
              <a:buClr>
                <a:srgbClr val="23BAED"/>
              </a:buClr>
              <a:buSzTx/>
              <a:buFont typeface="Wingdings" panose="05000000000000000000" pitchFamily="2" charset="2"/>
              <a:buChar char="v"/>
              <a:tabLst/>
              <a:defRPr/>
            </a:pPr>
            <a:r>
              <a:rPr lang="en-GB" sz="2400" dirty="0">
                <a:solidFill>
                  <a:schemeClr val="bg2">
                    <a:lumMod val="75000"/>
                  </a:schemeClr>
                </a:solidFill>
                <a:latin typeface="Arial"/>
              </a:rPr>
              <a:t>Familiarized ourselves with a few </a:t>
            </a:r>
            <a:r>
              <a:rPr lang="en-GB" sz="2400" b="1" dirty="0">
                <a:solidFill>
                  <a:schemeClr val="accent1">
                    <a:lumMod val="60000"/>
                    <a:lumOff val="40000"/>
                  </a:schemeClr>
                </a:solidFill>
                <a:latin typeface="Arial"/>
              </a:rPr>
              <a:t>key approaches and tools </a:t>
            </a:r>
            <a:r>
              <a:rPr lang="en-GB" sz="2400" dirty="0">
                <a:solidFill>
                  <a:schemeClr val="bg2">
                    <a:lumMod val="75000"/>
                  </a:schemeClr>
                </a:solidFill>
                <a:latin typeface="Arial"/>
              </a:rPr>
              <a:t>to integrating natural capital &amp; biodiversity into business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6" name="Graphic 5" descr="Checkmark">
            <a:extLst>
              <a:ext uri="{FF2B5EF4-FFF2-40B4-BE49-F238E27FC236}">
                <a16:creationId xmlns:a16="http://schemas.microsoft.com/office/drawing/2014/main" id="{B6547D97-4EC0-4031-AE85-19502E840A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094" y="2489353"/>
            <a:ext cx="537015" cy="537015"/>
          </a:xfrm>
          <a:prstGeom prst="rect">
            <a:avLst/>
          </a:prstGeom>
        </p:spPr>
      </p:pic>
      <p:pic>
        <p:nvPicPr>
          <p:cNvPr id="9" name="Graphic 8" descr="Checkmark">
            <a:extLst>
              <a:ext uri="{FF2B5EF4-FFF2-40B4-BE49-F238E27FC236}">
                <a16:creationId xmlns:a16="http://schemas.microsoft.com/office/drawing/2014/main" id="{194C829A-5F3B-48B7-B6C8-B3546268A2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094" y="3712017"/>
            <a:ext cx="537015" cy="537015"/>
          </a:xfrm>
          <a:prstGeom prst="rect">
            <a:avLst/>
          </a:prstGeom>
        </p:spPr>
      </p:pic>
      <p:sp>
        <p:nvSpPr>
          <p:cNvPr id="3" name="TextBox 2">
            <a:extLst>
              <a:ext uri="{FF2B5EF4-FFF2-40B4-BE49-F238E27FC236}">
                <a16:creationId xmlns:a16="http://schemas.microsoft.com/office/drawing/2014/main" id="{883EBDFD-7D21-4731-B5E5-83BF9226208B}"/>
              </a:ext>
            </a:extLst>
          </p:cNvPr>
          <p:cNvSpPr txBox="1"/>
          <p:nvPr/>
        </p:nvSpPr>
        <p:spPr>
          <a:xfrm>
            <a:off x="796636" y="1515669"/>
            <a:ext cx="4561840" cy="461665"/>
          </a:xfrm>
          <a:prstGeom prst="rect">
            <a:avLst/>
          </a:prstGeom>
          <a:noFill/>
        </p:spPr>
        <p:txBody>
          <a:bodyPr wrap="square" rtlCol="0">
            <a:spAutoFit/>
          </a:bodyPr>
          <a:lstStyle/>
          <a:p>
            <a:r>
              <a:rPr lang="en-US" sz="2400">
                <a:solidFill>
                  <a:prstClr val="black">
                    <a:lumMod val="65000"/>
                    <a:lumOff val="35000"/>
                  </a:prstClr>
                </a:solidFill>
                <a:latin typeface="Arial"/>
              </a:rPr>
              <a:t>So far, we have:</a:t>
            </a:r>
            <a:endParaRPr lang="en-CH" sz="2400">
              <a:solidFill>
                <a:prstClr val="black">
                  <a:lumMod val="65000"/>
                  <a:lumOff val="35000"/>
                </a:prstClr>
              </a:solidFill>
              <a:latin typeface="Arial"/>
            </a:endParaRPr>
          </a:p>
        </p:txBody>
      </p:sp>
    </p:spTree>
    <p:extLst>
      <p:ext uri="{BB962C8B-B14F-4D97-AF65-F5344CB8AC3E}">
        <p14:creationId xmlns:p14="http://schemas.microsoft.com/office/powerpoint/2010/main" val="9152942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Agenda</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9BA211D8-0429-40CB-B8B8-2BA531E91E15}"/>
              </a:ext>
            </a:extLst>
          </p:cNvPr>
          <p:cNvGraphicFramePr>
            <a:graphicFrameLocks noGrp="1"/>
          </p:cNvGraphicFramePr>
          <p:nvPr>
            <p:extLst>
              <p:ext uri="{D42A27DB-BD31-4B8C-83A1-F6EECF244321}">
                <p14:modId xmlns:p14="http://schemas.microsoft.com/office/powerpoint/2010/main" val="129723831"/>
              </p:ext>
            </p:extLst>
          </p:nvPr>
        </p:nvGraphicFramePr>
        <p:xfrm>
          <a:off x="616020" y="1318675"/>
          <a:ext cx="10959960" cy="4562048"/>
        </p:xfrm>
        <a:graphic>
          <a:graphicData uri="http://schemas.openxmlformats.org/drawingml/2006/table">
            <a:tbl>
              <a:tblPr firstRow="1" bandRow="1">
                <a:tableStyleId>{5FD0F851-EC5A-4D38-B0AD-8093EC10F338}</a:tableStyleId>
              </a:tblPr>
              <a:tblGrid>
                <a:gridCol w="2390168">
                  <a:extLst>
                    <a:ext uri="{9D8B030D-6E8A-4147-A177-3AD203B41FA5}">
                      <a16:colId xmlns:a16="http://schemas.microsoft.com/office/drawing/2014/main" val="1023688113"/>
                    </a:ext>
                  </a:extLst>
                </a:gridCol>
                <a:gridCol w="8569792">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a:t>Time (CET)</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a:t>Session</a:t>
                      </a:r>
                      <a:endParaRPr lang="en-CH" sz="16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15:00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Welcome </a:t>
                      </a:r>
                      <a:r>
                        <a:rPr lang="en-US" sz="1600" b="0" kern="1200">
                          <a:solidFill>
                            <a:schemeClr val="tx1">
                              <a:lumMod val="65000"/>
                              <a:lumOff val="35000"/>
                            </a:schemeClr>
                          </a:solidFill>
                          <a:latin typeface="+mn-lt"/>
                          <a:ea typeface="+mn-ea"/>
                          <a:cs typeface="+mn-cs"/>
                        </a:rPr>
                        <a:t>– Agenda, objectives &amp; material</a:t>
                      </a:r>
                      <a:endParaRPr lang="en-CH"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en-GB" sz="1600" kern="1200">
                          <a:solidFill>
                            <a:schemeClr val="tx1">
                              <a:lumMod val="65000"/>
                              <a:lumOff val="35000"/>
                            </a:schemeClr>
                          </a:solidFill>
                          <a:latin typeface="+mn-lt"/>
                          <a:ea typeface="+mn-ea"/>
                          <a:cs typeface="+mn-cs"/>
                        </a:rPr>
                        <a:t>15:10 – 15:20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Introductions </a:t>
                      </a:r>
                      <a:r>
                        <a:rPr lang="en-US" sz="1600" kern="1200">
                          <a:solidFill>
                            <a:schemeClr val="tx1">
                              <a:lumMod val="65000"/>
                              <a:lumOff val="35000"/>
                            </a:schemeClr>
                          </a:solidFill>
                          <a:latin typeface="+mn-lt"/>
                          <a:ea typeface="+mn-ea"/>
                          <a:cs typeface="+mn-cs"/>
                        </a:rPr>
                        <a:t>– Getting to know each other</a:t>
                      </a:r>
                      <a:endParaRPr lang="en-CH" sz="1600" b="1"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939251"/>
                  </a:ext>
                </a:extLst>
              </a:tr>
              <a:tr h="353086">
                <a:tc>
                  <a:txBody>
                    <a:bodyPr/>
                    <a:lstStyle/>
                    <a:p>
                      <a:r>
                        <a:rPr lang="en-US" sz="1600" kern="1200">
                          <a:solidFill>
                            <a:schemeClr val="tx1">
                              <a:lumMod val="65000"/>
                              <a:lumOff val="35000"/>
                            </a:schemeClr>
                          </a:solidFill>
                          <a:latin typeface="+mn-lt"/>
                          <a:ea typeface="+mn-ea"/>
                          <a:cs typeface="+mn-cs"/>
                        </a:rPr>
                        <a:t>15:20 – 16:05 </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What is natural capital &amp; biodiversity – </a:t>
                      </a:r>
                      <a:r>
                        <a:rPr lang="en-US" sz="1600" b="0" kern="1200" dirty="0">
                          <a:solidFill>
                            <a:schemeClr val="tx1">
                              <a:lumMod val="65000"/>
                              <a:lumOff val="35000"/>
                            </a:schemeClr>
                          </a:solidFill>
                          <a:latin typeface="+mn-lt"/>
                          <a:ea typeface="+mn-ea"/>
                          <a:cs typeface="+mn-cs"/>
                        </a:rPr>
                        <a:t>Natural capital impacts &amp; dependencies</a:t>
                      </a:r>
                    </a:p>
                    <a:p>
                      <a:pPr marL="285750" indent="-285750">
                        <a:buFont typeface="Arial" panose="020B0604020202020204" pitchFamily="34" charset="0"/>
                        <a:buChar char="•"/>
                      </a:pPr>
                      <a:r>
                        <a:rPr lang="en-US" sz="1600" b="0" kern="1200" dirty="0">
                          <a:solidFill>
                            <a:schemeClr val="tx1">
                              <a:lumMod val="65000"/>
                              <a:lumOff val="35000"/>
                            </a:schemeClr>
                          </a:solidFill>
                          <a:latin typeface="+mn-lt"/>
                          <a:ea typeface="+mn-ea"/>
                          <a:cs typeface="+mn-cs"/>
                        </a:rPr>
                        <a:t>Group exercise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53086">
                <a:tc>
                  <a:txBody>
                    <a:bodyPr/>
                    <a:lstStyle/>
                    <a:p>
                      <a:r>
                        <a:rPr lang="en-US" sz="1600" i="1" kern="1200">
                          <a:solidFill>
                            <a:schemeClr val="tx1">
                              <a:lumMod val="65000"/>
                              <a:lumOff val="35000"/>
                            </a:schemeClr>
                          </a:solidFill>
                          <a:latin typeface="+mn-lt"/>
                          <a:ea typeface="+mn-ea"/>
                          <a:cs typeface="+mn-cs"/>
                        </a:rPr>
                        <a:t>16:05 – 16:20</a:t>
                      </a:r>
                      <a:endParaRPr lang="en-CH" sz="1600" i="1"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a:solidFill>
                            <a:schemeClr val="tx1">
                              <a:lumMod val="65000"/>
                              <a:lumOff val="35000"/>
                            </a:schemeClr>
                          </a:solidFill>
                          <a:latin typeface="+mn-lt"/>
                          <a:ea typeface="+mn-ea"/>
                          <a:cs typeface="+mn-cs"/>
                        </a:rPr>
                        <a:t>Coffee break</a:t>
                      </a:r>
                      <a:endParaRPr lang="en-CH" sz="1600" i="1"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676740707"/>
                  </a:ext>
                </a:extLst>
              </a:tr>
              <a:tr h="353086">
                <a:tc>
                  <a:txBody>
                    <a:bodyPr/>
                    <a:lstStyle/>
                    <a:p>
                      <a:r>
                        <a:rPr lang="en-US" sz="1600" kern="1200">
                          <a:solidFill>
                            <a:schemeClr val="tx1">
                              <a:lumMod val="65000"/>
                              <a:lumOff val="35000"/>
                            </a:schemeClr>
                          </a:solidFill>
                          <a:latin typeface="+mn-lt"/>
                          <a:ea typeface="+mn-ea"/>
                          <a:cs typeface="+mn-cs"/>
                        </a:rPr>
                        <a:t>16:20 – 16:30 </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Why natural capital &amp; biodiversity important </a:t>
                      </a:r>
                      <a:r>
                        <a:rPr lang="en-US" sz="1600" kern="1200" dirty="0">
                          <a:solidFill>
                            <a:schemeClr val="tx1">
                              <a:lumMod val="65000"/>
                              <a:lumOff val="35000"/>
                            </a:schemeClr>
                          </a:solidFill>
                          <a:latin typeface="+mn-lt"/>
                          <a:ea typeface="+mn-ea"/>
                          <a:cs typeface="+mn-cs"/>
                        </a:rPr>
                        <a:t>– The business case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3510256"/>
                  </a:ext>
                </a:extLst>
              </a:tr>
              <a:tr h="353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tx1">
                              <a:lumMod val="65000"/>
                              <a:lumOff val="35000"/>
                            </a:schemeClr>
                          </a:solidFill>
                          <a:latin typeface="+mn-lt"/>
                          <a:ea typeface="+mn-ea"/>
                          <a:cs typeface="+mn-cs"/>
                        </a:rPr>
                        <a:t>16:30 – 17:10 </a:t>
                      </a:r>
                      <a:endParaRPr lang="en-CH" sz="1600" kern="1200">
                        <a:solidFill>
                          <a:schemeClr val="tx1">
                            <a:lumMod val="65000"/>
                            <a:lumOff val="35000"/>
                          </a:schemeClr>
                        </a:solidFill>
                        <a:latin typeface="+mn-lt"/>
                        <a:ea typeface="+mn-ea"/>
                        <a:cs typeface="+mn-cs"/>
                      </a:endParaRPr>
                    </a:p>
                    <a:p>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600" b="1" kern="1200">
                          <a:solidFill>
                            <a:schemeClr val="tx1">
                              <a:lumMod val="65000"/>
                              <a:lumOff val="35000"/>
                            </a:schemeClr>
                          </a:solidFill>
                          <a:latin typeface="+mn-lt"/>
                          <a:ea typeface="+mn-ea"/>
                          <a:cs typeface="+mn-cs"/>
                        </a:rPr>
                        <a:t>Natural capital risks &amp; opportunities </a:t>
                      </a:r>
                      <a:r>
                        <a:rPr lang="en-US" sz="1600" kern="1200">
                          <a:solidFill>
                            <a:schemeClr val="tx1">
                              <a:lumMod val="65000"/>
                              <a:lumOff val="35000"/>
                            </a:schemeClr>
                          </a:solidFill>
                          <a:latin typeface="+mn-lt"/>
                          <a:ea typeface="+mn-ea"/>
                          <a:cs typeface="+mn-cs"/>
                        </a:rPr>
                        <a:t>– Building business resilience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a:solidFill>
                            <a:schemeClr val="tx1">
                              <a:lumMod val="65000"/>
                              <a:lumOff val="35000"/>
                            </a:schemeClr>
                          </a:solidFill>
                          <a:latin typeface="+mn-lt"/>
                          <a:ea typeface="+mn-ea"/>
                          <a:cs typeface="+mn-cs"/>
                        </a:rPr>
                        <a:t>Group game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8807217"/>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17:10 – 17:45</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D151">
                        <a:alpha val="50000"/>
                      </a:srgbClr>
                    </a:solid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Applying natural capital, biodiversity &amp; case studies </a:t>
                      </a:r>
                      <a:r>
                        <a:rPr lang="en-US" sz="1600" b="0" kern="1200" dirty="0">
                          <a:solidFill>
                            <a:schemeClr val="tx1">
                              <a:lumMod val="65000"/>
                              <a:lumOff val="35000"/>
                            </a:schemeClr>
                          </a:solidFill>
                          <a:latin typeface="+mn-lt"/>
                          <a:ea typeface="+mn-ea"/>
                          <a:cs typeface="+mn-cs"/>
                        </a:rPr>
                        <a:t>– Brief overview of approaches &amp; business applications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D151">
                        <a:alpha val="50000"/>
                      </a:srgbClr>
                    </a:solid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17:45 – 17:50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First step of a biodiversity-inclusive natural capital assessment</a:t>
                      </a:r>
                      <a:endParaRPr lang="en-US"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0702698"/>
                  </a:ext>
                </a:extLst>
              </a:tr>
              <a:tr h="353086">
                <a:tc>
                  <a:txBody>
                    <a:bodyPr/>
                    <a:lstStyle/>
                    <a:p>
                      <a:r>
                        <a:rPr lang="en-US" sz="1600" kern="1200">
                          <a:solidFill>
                            <a:schemeClr val="tx1">
                              <a:lumMod val="65000"/>
                              <a:lumOff val="35000"/>
                            </a:schemeClr>
                          </a:solidFill>
                          <a:latin typeface="+mn-lt"/>
                          <a:ea typeface="+mn-ea"/>
                          <a:cs typeface="+mn-cs"/>
                        </a:rPr>
                        <a:t>17:50 – 18:00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Wrap-up</a:t>
                      </a:r>
                      <a:r>
                        <a:rPr lang="en-US" sz="1600" b="0" kern="1200">
                          <a:solidFill>
                            <a:schemeClr val="tx1">
                              <a:lumMod val="65000"/>
                              <a:lumOff val="35000"/>
                            </a:schemeClr>
                          </a:solidFill>
                          <a:latin typeface="+mn-lt"/>
                          <a:ea typeface="+mn-ea"/>
                          <a:cs typeface="+mn-cs"/>
                        </a:rPr>
                        <a:t>– </a:t>
                      </a:r>
                      <a:r>
                        <a:rPr lang="en-US" sz="1600" kern="1200">
                          <a:solidFill>
                            <a:schemeClr val="tx1">
                              <a:lumMod val="65000"/>
                              <a:lumOff val="35000"/>
                            </a:schemeClr>
                          </a:solidFill>
                          <a:latin typeface="+mn-lt"/>
                          <a:ea typeface="+mn-ea"/>
                          <a:cs typeface="+mn-cs"/>
                        </a:rPr>
                        <a:t>Key takeaways, next steps &amp; engagement opportunities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r h="353086">
                <a:tc>
                  <a:txBody>
                    <a:bodyPr/>
                    <a:lstStyle/>
                    <a:p>
                      <a:r>
                        <a:rPr lang="en-US" sz="1600" kern="1200">
                          <a:solidFill>
                            <a:schemeClr val="tx1">
                              <a:lumMod val="65000"/>
                              <a:lumOff val="35000"/>
                            </a:schemeClr>
                          </a:solidFill>
                          <a:latin typeface="+mn-lt"/>
                          <a:ea typeface="+mn-ea"/>
                          <a:cs typeface="+mn-cs"/>
                        </a:rPr>
                        <a:t>18:00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i="0" kern="1200" dirty="0">
                          <a:solidFill>
                            <a:schemeClr val="tx1">
                              <a:lumMod val="65000"/>
                              <a:lumOff val="35000"/>
                            </a:schemeClr>
                          </a:solidFill>
                          <a:latin typeface="+mn-lt"/>
                          <a:ea typeface="+mn-ea"/>
                          <a:cs typeface="+mn-cs"/>
                        </a:rPr>
                        <a:t>End of training</a:t>
                      </a:r>
                      <a:endParaRPr lang="en-CH" sz="1600" b="1" i="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960902"/>
                  </a:ext>
                </a:extLst>
              </a:tr>
            </a:tbl>
          </a:graphicData>
        </a:graphic>
      </p:graphicFrame>
    </p:spTree>
    <p:extLst>
      <p:ext uri="{BB962C8B-B14F-4D97-AF65-F5344CB8AC3E}">
        <p14:creationId xmlns:p14="http://schemas.microsoft.com/office/powerpoint/2010/main" val="26267988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07D6D3-D3E0-4520-83DD-B8D72A3B6889}"/>
              </a:ext>
            </a:extLst>
          </p:cNvPr>
          <p:cNvPicPr>
            <a:picLocks noChangeAspect="1"/>
          </p:cNvPicPr>
          <p:nvPr/>
        </p:nvPicPr>
        <p:blipFill rotWithShape="1">
          <a:blip r:embed="rId3"/>
          <a:srcRect t="1" r="23762" b="8642"/>
          <a:stretch/>
        </p:blipFill>
        <p:spPr>
          <a:xfrm>
            <a:off x="4567193" y="821067"/>
            <a:ext cx="7624808" cy="6036933"/>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67604"/>
            <a:ext cx="5547292" cy="5490396"/>
          </a:xfrm>
          <a:prstGeom prst="rect">
            <a:avLst/>
          </a:prstGeom>
        </p:spPr>
      </p:pic>
      <p:sp>
        <p:nvSpPr>
          <p:cNvPr id="2" name="Title 1"/>
          <p:cNvSpPr>
            <a:spLocks noGrp="1"/>
          </p:cNvSpPr>
          <p:nvPr>
            <p:ph type="ctrTitle"/>
          </p:nvPr>
        </p:nvSpPr>
        <p:spPr>
          <a:xfrm>
            <a:off x="346889" y="1918030"/>
            <a:ext cx="4600892" cy="2194772"/>
          </a:xfrm>
        </p:spPr>
        <p:txBody>
          <a:bodyPr>
            <a:normAutofit/>
          </a:bodyPr>
          <a:lstStyle/>
          <a:p>
            <a:pPr algn="l"/>
            <a:r>
              <a:rPr lang="en-GB" sz="3600" b="1" dirty="0">
                <a:solidFill>
                  <a:srgbClr val="23BAED"/>
                </a:solidFill>
              </a:rPr>
              <a:t>Applying natural capital &amp; biodiversity in decision-making</a:t>
            </a:r>
            <a:endParaRPr lang="en-GB" sz="3200" b="1" dirty="0">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
        <p:nvSpPr>
          <p:cNvPr id="6" name="Slide Number Placeholder 5">
            <a:extLst>
              <a:ext uri="{FF2B5EF4-FFF2-40B4-BE49-F238E27FC236}">
                <a16:creationId xmlns:a16="http://schemas.microsoft.com/office/drawing/2014/main" id="{CB5DFBD1-7C93-4E00-AE9E-A64710DA84EF}"/>
              </a:ext>
            </a:extLst>
          </p:cNvPr>
          <p:cNvSpPr>
            <a:spLocks noGrp="1"/>
          </p:cNvSpPr>
          <p:nvPr>
            <p:ph type="sldNum" sz="quarter" idx="4294967295"/>
          </p:nvPr>
        </p:nvSpPr>
        <p:spPr>
          <a:xfrm>
            <a:off x="829887" y="6353464"/>
            <a:ext cx="2743200" cy="365125"/>
          </a:xfrm>
          <a:prstGeom prst="rect">
            <a:avLst/>
          </a:prstGeom>
        </p:spPr>
        <p:txBody>
          <a:bodyPr/>
          <a:lstStyle/>
          <a:p>
            <a:fld id="{971CEC84-1649-40CE-BFF6-7286506FEA08}" type="slidenum">
              <a:rPr lang="en-GB" smtClean="0"/>
              <a:pPr/>
              <a:t>62</a:t>
            </a:fld>
            <a:endParaRPr lang="en-GB"/>
          </a:p>
        </p:txBody>
      </p:sp>
      <p:sp>
        <p:nvSpPr>
          <p:cNvPr id="8" name="Title 1">
            <a:extLst>
              <a:ext uri="{FF2B5EF4-FFF2-40B4-BE49-F238E27FC236}">
                <a16:creationId xmlns:a16="http://schemas.microsoft.com/office/drawing/2014/main" id="{692C7918-020F-472E-8506-7129DCE2D3F2}"/>
              </a:ext>
            </a:extLst>
          </p:cNvPr>
          <p:cNvSpPr txBox="1">
            <a:spLocks/>
          </p:cNvSpPr>
          <p:nvPr/>
        </p:nvSpPr>
        <p:spPr>
          <a:xfrm>
            <a:off x="346889" y="4419260"/>
            <a:ext cx="4600892" cy="831057"/>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lumMod val="65000"/>
                    <a:lumOff val="35000"/>
                  </a:schemeClr>
                </a:solidFill>
                <a:latin typeface="+mj-lt"/>
                <a:ea typeface="+mj-ea"/>
                <a:cs typeface="+mj-cs"/>
              </a:defRPr>
            </a:lvl1pPr>
          </a:lstStyle>
          <a:p>
            <a:pPr algn="l"/>
            <a:r>
              <a:rPr lang="en-GB" sz="2800" b="1" i="1">
                <a:solidFill>
                  <a:srgbClr val="23BAED"/>
                </a:solidFill>
              </a:rPr>
              <a:t>An overview of approaches</a:t>
            </a:r>
            <a:endParaRPr lang="en-GB" sz="2400" b="1" i="1">
              <a:solidFill>
                <a:srgbClr val="23BAED"/>
              </a:solidFill>
            </a:endParaRPr>
          </a:p>
        </p:txBody>
      </p:sp>
    </p:spTree>
    <p:extLst>
      <p:ext uri="{BB962C8B-B14F-4D97-AF65-F5344CB8AC3E}">
        <p14:creationId xmlns:p14="http://schemas.microsoft.com/office/powerpoint/2010/main" val="2399121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p:txBody>
          <a:bodyPr/>
          <a:lstStyle/>
          <a:p>
            <a:r>
              <a:rPr lang="en-GB"/>
              <a:t>Assessments: </a:t>
            </a:r>
            <a:r>
              <a:rPr lang="en-GB" b="1"/>
              <a:t>Measure &amp; Value</a:t>
            </a:r>
            <a:endParaRPr lang="en-GB"/>
          </a:p>
        </p:txBody>
      </p:sp>
      <p:sp>
        <p:nvSpPr>
          <p:cNvPr id="3" name="Content Placeholder 2">
            <a:extLst>
              <a:ext uri="{FF2B5EF4-FFF2-40B4-BE49-F238E27FC236}">
                <a16:creationId xmlns:a16="http://schemas.microsoft.com/office/drawing/2014/main" id="{0426E6BD-1761-4A22-81D6-25787CE769AA}"/>
              </a:ext>
            </a:extLst>
          </p:cNvPr>
          <p:cNvSpPr>
            <a:spLocks noGrp="1"/>
          </p:cNvSpPr>
          <p:nvPr>
            <p:ph idx="1"/>
          </p:nvPr>
        </p:nvSpPr>
        <p:spPr>
          <a:xfrm>
            <a:off x="314194" y="1965875"/>
            <a:ext cx="11375670" cy="4351338"/>
          </a:xfrm>
        </p:spPr>
        <p:txBody>
          <a:bodyPr>
            <a:normAutofit/>
          </a:bodyPr>
          <a:lstStyle/>
          <a:p>
            <a:pPr marL="367608" indent="-367608" defTabSz="914377">
              <a:lnSpc>
                <a:spcPct val="115000"/>
              </a:lnSpc>
              <a:buFont typeface="Arial" panose="020B0604020202020204" pitchFamily="34" charset="0"/>
              <a:buChar char="•"/>
            </a:pPr>
            <a:r>
              <a:rPr lang="en-GB" sz="2000" b="1"/>
              <a:t>To measure: </a:t>
            </a:r>
            <a:r>
              <a:rPr lang="en-GB" sz="2000"/>
              <a:t>determine the </a:t>
            </a:r>
            <a:r>
              <a:rPr lang="en-GB" sz="2000" b="1"/>
              <a:t>amounts, extent and condition</a:t>
            </a:r>
            <a:r>
              <a:rPr lang="en-GB" sz="2000"/>
              <a:t> in physical terms</a:t>
            </a:r>
          </a:p>
          <a:p>
            <a:pPr marL="824808" lvl="1" indent="-367608" defTabSz="914377">
              <a:lnSpc>
                <a:spcPct val="115000"/>
              </a:lnSpc>
              <a:buFont typeface="Arial" panose="020B0604020202020204" pitchFamily="34" charset="0"/>
              <a:buChar char="•"/>
            </a:pPr>
            <a:r>
              <a:rPr lang="en-GB" sz="2000"/>
              <a:t>e.g. m3, tons, number of injuries, number of jobs</a:t>
            </a:r>
          </a:p>
          <a:p>
            <a:pPr marL="367608" indent="-367608" defTabSz="914377">
              <a:lnSpc>
                <a:spcPct val="115000"/>
              </a:lnSpc>
              <a:buFont typeface="Arial" panose="020B0604020202020204" pitchFamily="34" charset="0"/>
              <a:buChar char="•"/>
            </a:pPr>
            <a:r>
              <a:rPr lang="en-GB" sz="2000" b="1"/>
              <a:t>To value: </a:t>
            </a:r>
            <a:r>
              <a:rPr lang="en-GB" sz="2000"/>
              <a:t>estimate the </a:t>
            </a:r>
            <a:r>
              <a:rPr lang="en-GB" sz="2000" b="1"/>
              <a:t>relative importance, worth, or usefulness </a:t>
            </a:r>
            <a:r>
              <a:rPr lang="en-GB" sz="2000"/>
              <a:t>of natural / social / human capital to people (or to a business), in a particular context. </a:t>
            </a:r>
          </a:p>
        </p:txBody>
      </p:sp>
      <p:sp>
        <p:nvSpPr>
          <p:cNvPr id="7" name="TextBox 6">
            <a:extLst>
              <a:ext uri="{FF2B5EF4-FFF2-40B4-BE49-F238E27FC236}">
                <a16:creationId xmlns:a16="http://schemas.microsoft.com/office/drawing/2014/main" id="{F586AD84-4084-4E44-9D22-9C72495BCFB9}"/>
              </a:ext>
            </a:extLst>
          </p:cNvPr>
          <p:cNvSpPr txBox="1"/>
          <p:nvPr/>
        </p:nvSpPr>
        <p:spPr>
          <a:xfrm>
            <a:off x="3985731" y="1280878"/>
            <a:ext cx="4155047" cy="523220"/>
          </a:xfrm>
          <a:prstGeom prst="rect">
            <a:avLst/>
          </a:prstGeom>
          <a:noFill/>
        </p:spPr>
        <p:txBody>
          <a:bodyPr wrap="square" rtlCol="0">
            <a:spAutoFit/>
          </a:bodyPr>
          <a:lstStyle/>
          <a:p>
            <a:pPr defTabSz="914377"/>
            <a:r>
              <a:rPr lang="en-GB" sz="2800" b="1">
                <a:solidFill>
                  <a:schemeClr val="tx1">
                    <a:lumMod val="65000"/>
                    <a:lumOff val="35000"/>
                  </a:schemeClr>
                </a:solidFill>
                <a:latin typeface="+mj-lt"/>
              </a:rPr>
              <a:t>To measure ≠ to value </a:t>
            </a:r>
          </a:p>
        </p:txBody>
      </p:sp>
      <p:sp>
        <p:nvSpPr>
          <p:cNvPr id="5" name="Slide Number Placeholder 4">
            <a:extLst>
              <a:ext uri="{FF2B5EF4-FFF2-40B4-BE49-F238E27FC236}">
                <a16:creationId xmlns:a16="http://schemas.microsoft.com/office/drawing/2014/main" id="{60511B1B-23C9-436C-8FBF-D515D653C26B}"/>
              </a:ext>
            </a:extLst>
          </p:cNvPr>
          <p:cNvSpPr>
            <a:spLocks noGrp="1"/>
          </p:cNvSpPr>
          <p:nvPr>
            <p:ph type="sldNum" sz="quarter" idx="12"/>
          </p:nvPr>
        </p:nvSpPr>
        <p:spPr/>
        <p:txBody>
          <a:bodyPr/>
          <a:lstStyle/>
          <a:p>
            <a:fld id="{971CEC84-1649-40CE-BFF6-7286506FEA08}" type="slidenum">
              <a:rPr lang="en-GB" smtClean="0"/>
              <a:pPr/>
              <a:t>63</a:t>
            </a:fld>
            <a:endParaRPr lang="en-GB"/>
          </a:p>
        </p:txBody>
      </p:sp>
      <p:pic>
        <p:nvPicPr>
          <p:cNvPr id="8" name="Picture 7">
            <a:extLst>
              <a:ext uri="{FF2B5EF4-FFF2-40B4-BE49-F238E27FC236}">
                <a16:creationId xmlns:a16="http://schemas.microsoft.com/office/drawing/2014/main" id="{6DD70ACA-C416-46A0-8B7F-AF9F58CCAB2A}"/>
              </a:ext>
            </a:extLst>
          </p:cNvPr>
          <p:cNvPicPr>
            <a:picLocks noChangeAspect="1"/>
          </p:cNvPicPr>
          <p:nvPr/>
        </p:nvPicPr>
        <p:blipFill>
          <a:blip r:embed="rId3"/>
          <a:stretch>
            <a:fillRect/>
          </a:stretch>
        </p:blipFill>
        <p:spPr>
          <a:xfrm>
            <a:off x="1717728" y="3921601"/>
            <a:ext cx="1455599" cy="722948"/>
          </a:xfrm>
          <a:prstGeom prst="rect">
            <a:avLst/>
          </a:prstGeom>
        </p:spPr>
      </p:pic>
      <p:pic>
        <p:nvPicPr>
          <p:cNvPr id="9" name="Picture 2" descr="RÃ©sultat de recherche d'images pour &quot;measuring&quot;">
            <a:extLst>
              <a:ext uri="{FF2B5EF4-FFF2-40B4-BE49-F238E27FC236}">
                <a16:creationId xmlns:a16="http://schemas.microsoft.com/office/drawing/2014/main" id="{4D8AF670-5FC4-41B3-96A5-8F1C0E7C14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5537"/>
          <a:stretch/>
        </p:blipFill>
        <p:spPr bwMode="auto">
          <a:xfrm>
            <a:off x="5335456" y="3931226"/>
            <a:ext cx="1455599" cy="72294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58B81C1C-5265-4FBA-99D5-5B77BE40358A}"/>
              </a:ext>
            </a:extLst>
          </p:cNvPr>
          <p:cNvGrpSpPr/>
          <p:nvPr/>
        </p:nvGrpSpPr>
        <p:grpSpPr>
          <a:xfrm>
            <a:off x="2345231" y="5349721"/>
            <a:ext cx="8023800" cy="482729"/>
            <a:chOff x="1799923" y="5397097"/>
            <a:chExt cx="8023800" cy="482729"/>
          </a:xfrm>
        </p:grpSpPr>
        <p:sp>
          <p:nvSpPr>
            <p:cNvPr id="6" name="Arrow: Right 5">
              <a:extLst>
                <a:ext uri="{FF2B5EF4-FFF2-40B4-BE49-F238E27FC236}">
                  <a16:creationId xmlns:a16="http://schemas.microsoft.com/office/drawing/2014/main" id="{33A9681D-9196-4C88-A5B2-4AD73545DE6F}"/>
                </a:ext>
              </a:extLst>
            </p:cNvPr>
            <p:cNvSpPr/>
            <p:nvPr/>
          </p:nvSpPr>
          <p:spPr>
            <a:xfrm>
              <a:off x="1799923" y="5397097"/>
              <a:ext cx="674452" cy="470540"/>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351">
                <a:solidFill>
                  <a:prstClr val="white"/>
                </a:solidFill>
                <a:latin typeface="Calibri" panose="020F0502020204030204"/>
              </a:endParaRPr>
            </a:p>
          </p:txBody>
        </p:sp>
        <p:sp>
          <p:nvSpPr>
            <p:cNvPr id="4" name="Rectangle 3">
              <a:extLst>
                <a:ext uri="{FF2B5EF4-FFF2-40B4-BE49-F238E27FC236}">
                  <a16:creationId xmlns:a16="http://schemas.microsoft.com/office/drawing/2014/main" id="{FFCDEE74-ACBF-4C09-96B5-C74543438D23}"/>
                </a:ext>
              </a:extLst>
            </p:cNvPr>
            <p:cNvSpPr/>
            <p:nvPr/>
          </p:nvSpPr>
          <p:spPr>
            <a:xfrm>
              <a:off x="2137149" y="5398925"/>
              <a:ext cx="7686574" cy="480901"/>
            </a:xfrm>
            <a:prstGeom prst="rect">
              <a:avLst/>
            </a:prstGeom>
            <a:ln>
              <a:noFill/>
            </a:ln>
          </p:spPr>
          <p:txBody>
            <a:bodyPr wrap="square">
              <a:spAutoFit/>
            </a:bodyPr>
            <a:lstStyle/>
            <a:p>
              <a:pPr algn="ctr" defTabSz="914377">
                <a:lnSpc>
                  <a:spcPct val="115000"/>
                </a:lnSpc>
              </a:pPr>
              <a:r>
                <a:rPr lang="en-GB" sz="2400">
                  <a:solidFill>
                    <a:srgbClr val="002060"/>
                  </a:solidFill>
                </a:rPr>
                <a:t>Costs and benefits to the business, and to society</a:t>
              </a:r>
              <a:endParaRPr lang="en-US" sz="2400">
                <a:solidFill>
                  <a:srgbClr val="002060"/>
                </a:solidFill>
              </a:endParaRPr>
            </a:p>
          </p:txBody>
        </p:sp>
      </p:grpSp>
      <p:sp>
        <p:nvSpPr>
          <p:cNvPr id="12" name="Rectangle 11">
            <a:extLst>
              <a:ext uri="{FF2B5EF4-FFF2-40B4-BE49-F238E27FC236}">
                <a16:creationId xmlns:a16="http://schemas.microsoft.com/office/drawing/2014/main" id="{3678A3D5-A807-4892-AB64-701CC1DAB9D0}"/>
              </a:ext>
            </a:extLst>
          </p:cNvPr>
          <p:cNvSpPr/>
          <p:nvPr/>
        </p:nvSpPr>
        <p:spPr>
          <a:xfrm>
            <a:off x="858304" y="3863079"/>
            <a:ext cx="3293786" cy="1163457"/>
          </a:xfrm>
          <a:prstGeom prst="rect">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3" name="Rectangle 12">
            <a:extLst>
              <a:ext uri="{FF2B5EF4-FFF2-40B4-BE49-F238E27FC236}">
                <a16:creationId xmlns:a16="http://schemas.microsoft.com/office/drawing/2014/main" id="{DFEE3F86-DD80-4F99-A90C-AA57770AA50D}"/>
              </a:ext>
            </a:extLst>
          </p:cNvPr>
          <p:cNvSpPr/>
          <p:nvPr/>
        </p:nvSpPr>
        <p:spPr>
          <a:xfrm>
            <a:off x="4513080" y="3863079"/>
            <a:ext cx="3293786" cy="1163457"/>
          </a:xfrm>
          <a:prstGeom prst="rect">
            <a:avLst/>
          </a:prstGeom>
          <a:no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4" name="Rectangle 13">
            <a:extLst>
              <a:ext uri="{FF2B5EF4-FFF2-40B4-BE49-F238E27FC236}">
                <a16:creationId xmlns:a16="http://schemas.microsoft.com/office/drawing/2014/main" id="{B0853674-E783-4D8D-BDD7-F1AFB4BEACDC}"/>
              </a:ext>
            </a:extLst>
          </p:cNvPr>
          <p:cNvSpPr/>
          <p:nvPr/>
        </p:nvSpPr>
        <p:spPr>
          <a:xfrm>
            <a:off x="8060014" y="3863079"/>
            <a:ext cx="3293786" cy="1163457"/>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5" name="TextBox 14">
            <a:extLst>
              <a:ext uri="{FF2B5EF4-FFF2-40B4-BE49-F238E27FC236}">
                <a16:creationId xmlns:a16="http://schemas.microsoft.com/office/drawing/2014/main" id="{34CDD835-69F5-461F-AEB9-DFAC95E87203}"/>
              </a:ext>
            </a:extLst>
          </p:cNvPr>
          <p:cNvSpPr txBox="1"/>
          <p:nvPr/>
        </p:nvSpPr>
        <p:spPr>
          <a:xfrm>
            <a:off x="1257060" y="4601695"/>
            <a:ext cx="2675457" cy="457824"/>
          </a:xfrm>
          <a:prstGeom prst="rect">
            <a:avLst/>
          </a:prstGeom>
          <a:noFill/>
        </p:spPr>
        <p:txBody>
          <a:bodyPr wrap="square" rtlCol="0">
            <a:spAutoFit/>
          </a:bodyPr>
          <a:lstStyle/>
          <a:p>
            <a:pPr lvl="1" defTabSz="914377">
              <a:lnSpc>
                <a:spcPct val="115000"/>
              </a:lnSpc>
            </a:pPr>
            <a:r>
              <a:rPr lang="en-GB" sz="2000" b="1"/>
              <a:t>Qualitative</a:t>
            </a:r>
          </a:p>
        </p:txBody>
      </p:sp>
      <p:sp>
        <p:nvSpPr>
          <p:cNvPr id="16" name="TextBox 15">
            <a:extLst>
              <a:ext uri="{FF2B5EF4-FFF2-40B4-BE49-F238E27FC236}">
                <a16:creationId xmlns:a16="http://schemas.microsoft.com/office/drawing/2014/main" id="{645E9A10-7755-44AD-B71E-EF68D2F0D6A7}"/>
              </a:ext>
            </a:extLst>
          </p:cNvPr>
          <p:cNvSpPr txBox="1"/>
          <p:nvPr/>
        </p:nvSpPr>
        <p:spPr>
          <a:xfrm>
            <a:off x="4822244" y="4629378"/>
            <a:ext cx="2675457" cy="457824"/>
          </a:xfrm>
          <a:prstGeom prst="rect">
            <a:avLst/>
          </a:prstGeom>
          <a:noFill/>
        </p:spPr>
        <p:txBody>
          <a:bodyPr wrap="square" rtlCol="0">
            <a:spAutoFit/>
          </a:bodyPr>
          <a:lstStyle/>
          <a:p>
            <a:pPr lvl="1" defTabSz="914377">
              <a:lnSpc>
                <a:spcPct val="115000"/>
              </a:lnSpc>
            </a:pPr>
            <a:r>
              <a:rPr lang="en-GB" sz="2000" b="1"/>
              <a:t>Quantitative </a:t>
            </a:r>
          </a:p>
        </p:txBody>
      </p:sp>
      <p:sp>
        <p:nvSpPr>
          <p:cNvPr id="17" name="TextBox 16">
            <a:extLst>
              <a:ext uri="{FF2B5EF4-FFF2-40B4-BE49-F238E27FC236}">
                <a16:creationId xmlns:a16="http://schemas.microsoft.com/office/drawing/2014/main" id="{9B348035-AD39-4C72-ADE6-B72CFBEEA2F1}"/>
              </a:ext>
            </a:extLst>
          </p:cNvPr>
          <p:cNvSpPr txBox="1"/>
          <p:nvPr/>
        </p:nvSpPr>
        <p:spPr>
          <a:xfrm>
            <a:off x="8610600" y="4649259"/>
            <a:ext cx="2675457" cy="457824"/>
          </a:xfrm>
          <a:prstGeom prst="rect">
            <a:avLst/>
          </a:prstGeom>
          <a:noFill/>
        </p:spPr>
        <p:txBody>
          <a:bodyPr wrap="square" rtlCol="0">
            <a:spAutoFit/>
          </a:bodyPr>
          <a:lstStyle/>
          <a:p>
            <a:pPr lvl="1" defTabSz="914377">
              <a:lnSpc>
                <a:spcPct val="115000"/>
              </a:lnSpc>
            </a:pPr>
            <a:r>
              <a:rPr lang="en-GB" sz="2000" b="1"/>
              <a:t>Monetary</a:t>
            </a:r>
            <a:endParaRPr lang="en-GB" sz="2000"/>
          </a:p>
        </p:txBody>
      </p:sp>
      <p:pic>
        <p:nvPicPr>
          <p:cNvPr id="20" name="Picture 19" descr="A picture containing indoor, table, cake, cup&#10;&#10;Description automatically generated">
            <a:extLst>
              <a:ext uri="{FF2B5EF4-FFF2-40B4-BE49-F238E27FC236}">
                <a16:creationId xmlns:a16="http://schemas.microsoft.com/office/drawing/2014/main" id="{B558B5CE-FF6F-4D65-BC25-7A5164F51A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368"/>
          <a:stretch/>
        </p:blipFill>
        <p:spPr>
          <a:xfrm>
            <a:off x="8978569" y="3931222"/>
            <a:ext cx="1456674" cy="764493"/>
          </a:xfrm>
          <a:prstGeom prst="rect">
            <a:avLst/>
          </a:prstGeom>
        </p:spPr>
      </p:pic>
      <p:sp>
        <p:nvSpPr>
          <p:cNvPr id="21" name="Teardrop 20">
            <a:extLst>
              <a:ext uri="{FF2B5EF4-FFF2-40B4-BE49-F238E27FC236}">
                <a16:creationId xmlns:a16="http://schemas.microsoft.com/office/drawing/2014/main" id="{FEF11B85-7DA3-43CA-8B08-C8D4DFC263ED}"/>
              </a:ext>
            </a:extLst>
          </p:cNvPr>
          <p:cNvSpPr/>
          <p:nvPr/>
        </p:nvSpPr>
        <p:spPr>
          <a:xfrm>
            <a:off x="10026127" y="140254"/>
            <a:ext cx="2042801" cy="192521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TextBox 21">
            <a:extLst>
              <a:ext uri="{FF2B5EF4-FFF2-40B4-BE49-F238E27FC236}">
                <a16:creationId xmlns:a16="http://schemas.microsoft.com/office/drawing/2014/main" id="{6DFA3BDA-7AC8-4F7B-A151-3F78895AC015}"/>
              </a:ext>
            </a:extLst>
          </p:cNvPr>
          <p:cNvSpPr txBox="1"/>
          <p:nvPr/>
        </p:nvSpPr>
        <p:spPr>
          <a:xfrm>
            <a:off x="10026127" y="471480"/>
            <a:ext cx="2042801" cy="1477328"/>
          </a:xfrm>
          <a:prstGeom prst="rect">
            <a:avLst/>
          </a:prstGeom>
          <a:noFill/>
        </p:spPr>
        <p:txBody>
          <a:bodyPr wrap="square" rtlCol="0">
            <a:spAutoFit/>
          </a:bodyPr>
          <a:lstStyle/>
          <a:p>
            <a:pPr algn="ctr"/>
            <a:r>
              <a:rPr lang="en-GB">
                <a:solidFill>
                  <a:schemeClr val="bg1"/>
                </a:solidFill>
              </a:rPr>
              <a:t>Refer to </a:t>
            </a:r>
            <a:r>
              <a:rPr lang="en-GB" b="1">
                <a:solidFill>
                  <a:schemeClr val="bg1"/>
                </a:solidFill>
              </a:rPr>
              <a:t>p. 23 </a:t>
            </a:r>
            <a:r>
              <a:rPr lang="en-GB">
                <a:solidFill>
                  <a:schemeClr val="bg1"/>
                </a:solidFill>
              </a:rPr>
              <a:t>in the workbook and </a:t>
            </a:r>
            <a:r>
              <a:rPr lang="en-GB" b="1">
                <a:solidFill>
                  <a:schemeClr val="bg1"/>
                </a:solidFill>
              </a:rPr>
              <a:t>p. 84 </a:t>
            </a:r>
            <a:r>
              <a:rPr lang="en-GB">
                <a:solidFill>
                  <a:schemeClr val="bg1"/>
                </a:solidFill>
              </a:rPr>
              <a:t>of the Natural Capital Protocol</a:t>
            </a:r>
          </a:p>
        </p:txBody>
      </p:sp>
    </p:spTree>
    <p:extLst>
      <p:ext uri="{BB962C8B-B14F-4D97-AF65-F5344CB8AC3E}">
        <p14:creationId xmlns:p14="http://schemas.microsoft.com/office/powerpoint/2010/main" val="2444313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1A10-6E82-49A3-A648-9C2A7674579D}"/>
              </a:ext>
            </a:extLst>
          </p:cNvPr>
          <p:cNvSpPr>
            <a:spLocks noGrp="1"/>
          </p:cNvSpPr>
          <p:nvPr>
            <p:ph type="title"/>
          </p:nvPr>
        </p:nvSpPr>
        <p:spPr/>
        <p:txBody>
          <a:bodyPr/>
          <a:lstStyle/>
          <a:p>
            <a:r>
              <a:rPr lang="en-US"/>
              <a:t>Business application</a:t>
            </a:r>
            <a:endParaRPr lang="en-CH"/>
          </a:p>
        </p:txBody>
      </p:sp>
      <p:sp>
        <p:nvSpPr>
          <p:cNvPr id="3" name="Content Placeholder 2">
            <a:extLst>
              <a:ext uri="{FF2B5EF4-FFF2-40B4-BE49-F238E27FC236}">
                <a16:creationId xmlns:a16="http://schemas.microsoft.com/office/drawing/2014/main" id="{5D7BB06E-8295-4EEE-A630-6BFC94F66F3F}"/>
              </a:ext>
            </a:extLst>
          </p:cNvPr>
          <p:cNvSpPr>
            <a:spLocks noGrp="1"/>
          </p:cNvSpPr>
          <p:nvPr>
            <p:ph idx="1"/>
          </p:nvPr>
        </p:nvSpPr>
        <p:spPr>
          <a:xfrm>
            <a:off x="185608" y="1380259"/>
            <a:ext cx="10045467" cy="721881"/>
          </a:xfrm>
        </p:spPr>
        <p:txBody>
          <a:bodyPr>
            <a:normAutofit lnSpcReduction="10000"/>
          </a:bodyPr>
          <a:lstStyle/>
          <a:p>
            <a:pPr marL="0" indent="0">
              <a:buNone/>
            </a:pPr>
            <a:r>
              <a:rPr lang="en-US"/>
              <a:t>Natural capital </a:t>
            </a:r>
            <a:r>
              <a:rPr lang="en-US" b="1">
                <a:solidFill>
                  <a:srgbClr val="BBD151"/>
                </a:solidFill>
              </a:rPr>
              <a:t>information</a:t>
            </a:r>
            <a:r>
              <a:rPr lang="en-US"/>
              <a:t> can be used in plenty of ways. You need to decide what information you need and how it will be used. </a:t>
            </a:r>
            <a:endParaRPr lang="en-CH"/>
          </a:p>
        </p:txBody>
      </p:sp>
      <p:sp>
        <p:nvSpPr>
          <p:cNvPr id="4" name="Slide Number Placeholder 3">
            <a:extLst>
              <a:ext uri="{FF2B5EF4-FFF2-40B4-BE49-F238E27FC236}">
                <a16:creationId xmlns:a16="http://schemas.microsoft.com/office/drawing/2014/main" id="{38992653-94E4-4FDF-B960-D24889E5AD2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FFD9A5A0-1312-450D-B07B-DA9EAD9A27F1}"/>
              </a:ext>
            </a:extLst>
          </p:cNvPr>
          <p:cNvGrpSpPr/>
          <p:nvPr/>
        </p:nvGrpSpPr>
        <p:grpSpPr>
          <a:xfrm>
            <a:off x="3617661" y="2478897"/>
            <a:ext cx="4956677" cy="3303347"/>
            <a:chOff x="6286325" y="2078017"/>
            <a:chExt cx="4956677" cy="3303347"/>
          </a:xfrm>
        </p:grpSpPr>
        <p:grpSp>
          <p:nvGrpSpPr>
            <p:cNvPr id="19" name="Group 18">
              <a:extLst>
                <a:ext uri="{FF2B5EF4-FFF2-40B4-BE49-F238E27FC236}">
                  <a16:creationId xmlns:a16="http://schemas.microsoft.com/office/drawing/2014/main" id="{FFC66CA3-F401-4C53-A4FA-132963006D44}"/>
                </a:ext>
              </a:extLst>
            </p:cNvPr>
            <p:cNvGrpSpPr/>
            <p:nvPr/>
          </p:nvGrpSpPr>
          <p:grpSpPr>
            <a:xfrm>
              <a:off x="6286326" y="2508905"/>
              <a:ext cx="4956676" cy="2872459"/>
              <a:chOff x="904862" y="2704643"/>
              <a:chExt cx="4910321" cy="2154435"/>
            </a:xfrm>
          </p:grpSpPr>
          <p:sp>
            <p:nvSpPr>
              <p:cNvPr id="21" name="TextBox 20">
                <a:extLst>
                  <a:ext uri="{FF2B5EF4-FFF2-40B4-BE49-F238E27FC236}">
                    <a16:creationId xmlns:a16="http://schemas.microsoft.com/office/drawing/2014/main" id="{70AE8016-5A06-48F7-9CDB-2DB5975EBCAA}"/>
                  </a:ext>
                </a:extLst>
              </p:cNvPr>
              <p:cNvSpPr txBox="1"/>
              <p:nvPr/>
            </p:nvSpPr>
            <p:spPr>
              <a:xfrm>
                <a:off x="904862" y="2704643"/>
                <a:ext cx="4910318"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Assess risks and opportunities </a:t>
                </a:r>
                <a:endParaRPr lang="en-CH" sz="2200">
                  <a:solidFill>
                    <a:schemeClr val="tx1">
                      <a:lumMod val="65000"/>
                      <a:lumOff val="35000"/>
                    </a:schemeClr>
                  </a:solidFill>
                </a:endParaRPr>
              </a:p>
            </p:txBody>
          </p:sp>
          <p:sp>
            <p:nvSpPr>
              <p:cNvPr id="22" name="TextBox 21">
                <a:extLst>
                  <a:ext uri="{FF2B5EF4-FFF2-40B4-BE49-F238E27FC236}">
                    <a16:creationId xmlns:a16="http://schemas.microsoft.com/office/drawing/2014/main" id="{E6AB2175-8D57-4D00-8FD7-52E49B086038}"/>
                  </a:ext>
                </a:extLst>
              </p:cNvPr>
              <p:cNvSpPr txBox="1"/>
              <p:nvPr/>
            </p:nvSpPr>
            <p:spPr>
              <a:xfrm>
                <a:off x="904863" y="3135530"/>
                <a:ext cx="4910318" cy="430887"/>
              </a:xfrm>
              <a:prstGeom prst="rect">
                <a:avLst/>
              </a:prstGeom>
              <a:solidFill>
                <a:srgbClr val="BBD151">
                  <a:alpha val="38000"/>
                </a:srgbClr>
              </a:solidFill>
            </p:spPr>
            <p:txBody>
              <a:bodyPr wrap="square" rtlCol="0">
                <a:spAutoFit/>
              </a:bodyPr>
              <a:lstStyle/>
              <a:p>
                <a:r>
                  <a:rPr lang="en-US" sz="2200">
                    <a:solidFill>
                      <a:schemeClr val="tx1">
                        <a:lumMod val="65000"/>
                        <a:lumOff val="35000"/>
                      </a:schemeClr>
                    </a:solidFill>
                  </a:rPr>
                  <a:t>Compare options</a:t>
                </a:r>
                <a:endParaRPr lang="en-CH" sz="2200">
                  <a:solidFill>
                    <a:schemeClr val="tx1">
                      <a:lumMod val="65000"/>
                      <a:lumOff val="35000"/>
                    </a:schemeClr>
                  </a:solidFill>
                </a:endParaRPr>
              </a:p>
            </p:txBody>
          </p:sp>
          <p:sp>
            <p:nvSpPr>
              <p:cNvPr id="23" name="TextBox 22">
                <a:extLst>
                  <a:ext uri="{FF2B5EF4-FFF2-40B4-BE49-F238E27FC236}">
                    <a16:creationId xmlns:a16="http://schemas.microsoft.com/office/drawing/2014/main" id="{C501F864-A76F-48AD-B2DF-AA424169DD46}"/>
                  </a:ext>
                </a:extLst>
              </p:cNvPr>
              <p:cNvSpPr txBox="1"/>
              <p:nvPr/>
            </p:nvSpPr>
            <p:spPr>
              <a:xfrm>
                <a:off x="904864" y="3566417"/>
                <a:ext cx="4910318"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Assess impacts on stakeholders</a:t>
                </a:r>
                <a:endParaRPr lang="en-CH" sz="2200">
                  <a:solidFill>
                    <a:schemeClr val="tx1">
                      <a:lumMod val="65000"/>
                      <a:lumOff val="35000"/>
                    </a:schemeClr>
                  </a:solidFill>
                </a:endParaRPr>
              </a:p>
            </p:txBody>
          </p:sp>
          <p:sp>
            <p:nvSpPr>
              <p:cNvPr id="24" name="TextBox 23">
                <a:extLst>
                  <a:ext uri="{FF2B5EF4-FFF2-40B4-BE49-F238E27FC236}">
                    <a16:creationId xmlns:a16="http://schemas.microsoft.com/office/drawing/2014/main" id="{879C6F50-FECC-408C-A9FD-E4C92BF01CA4}"/>
                  </a:ext>
                </a:extLst>
              </p:cNvPr>
              <p:cNvSpPr txBox="1"/>
              <p:nvPr/>
            </p:nvSpPr>
            <p:spPr>
              <a:xfrm>
                <a:off x="904864" y="3997304"/>
                <a:ext cx="4910319" cy="430887"/>
              </a:xfrm>
              <a:prstGeom prst="rect">
                <a:avLst/>
              </a:prstGeom>
              <a:solidFill>
                <a:srgbClr val="BBD151">
                  <a:alpha val="38000"/>
                </a:srgbClr>
              </a:solidFill>
            </p:spPr>
            <p:txBody>
              <a:bodyPr wrap="none" rtlCol="0">
                <a:spAutoFit/>
              </a:bodyPr>
              <a:lstStyle/>
              <a:p>
                <a:r>
                  <a:rPr lang="en-US" sz="2200">
                    <a:solidFill>
                      <a:schemeClr val="tx1">
                        <a:lumMod val="65000"/>
                        <a:lumOff val="35000"/>
                      </a:schemeClr>
                    </a:solidFill>
                  </a:rPr>
                  <a:t>Estimate total value and/or net impact</a:t>
                </a:r>
                <a:endParaRPr lang="en-CH" sz="2200">
                  <a:solidFill>
                    <a:schemeClr val="tx1">
                      <a:lumMod val="65000"/>
                      <a:lumOff val="35000"/>
                    </a:schemeClr>
                  </a:solidFill>
                </a:endParaRPr>
              </a:p>
            </p:txBody>
          </p:sp>
          <p:sp>
            <p:nvSpPr>
              <p:cNvPr id="25" name="TextBox 24">
                <a:extLst>
                  <a:ext uri="{FF2B5EF4-FFF2-40B4-BE49-F238E27FC236}">
                    <a16:creationId xmlns:a16="http://schemas.microsoft.com/office/drawing/2014/main" id="{DC30F7C5-2555-4F6F-A9CA-3D15ED7C51A9}"/>
                  </a:ext>
                </a:extLst>
              </p:cNvPr>
              <p:cNvSpPr txBox="1"/>
              <p:nvPr/>
            </p:nvSpPr>
            <p:spPr>
              <a:xfrm>
                <a:off x="904864" y="4428191"/>
                <a:ext cx="4910318"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Communicate internally or externally </a:t>
                </a:r>
                <a:endParaRPr lang="en-CH" sz="2200">
                  <a:solidFill>
                    <a:schemeClr val="tx1">
                      <a:lumMod val="65000"/>
                      <a:lumOff val="35000"/>
                    </a:schemeClr>
                  </a:solidFill>
                </a:endParaRPr>
              </a:p>
            </p:txBody>
          </p:sp>
        </p:grpSp>
        <p:sp>
          <p:nvSpPr>
            <p:cNvPr id="20" name="TextBox 19">
              <a:extLst>
                <a:ext uri="{FF2B5EF4-FFF2-40B4-BE49-F238E27FC236}">
                  <a16:creationId xmlns:a16="http://schemas.microsoft.com/office/drawing/2014/main" id="{2D0654B0-1736-480E-A267-B2ACC6DD6C74}"/>
                </a:ext>
              </a:extLst>
            </p:cNvPr>
            <p:cNvSpPr txBox="1"/>
            <p:nvPr/>
          </p:nvSpPr>
          <p:spPr>
            <a:xfrm>
              <a:off x="6286325" y="2078017"/>
              <a:ext cx="4956673" cy="430887"/>
            </a:xfrm>
            <a:prstGeom prst="rect">
              <a:avLst/>
            </a:prstGeom>
            <a:solidFill>
              <a:srgbClr val="BBD151">
                <a:alpha val="38000"/>
              </a:srgbClr>
            </a:solidFill>
          </p:spPr>
          <p:txBody>
            <a:bodyPr wrap="square" rtlCol="0">
              <a:spAutoFit/>
            </a:bodyPr>
            <a:lstStyle/>
            <a:p>
              <a:pPr algn="ctr"/>
              <a:r>
                <a:rPr lang="en-US" sz="2200" b="1">
                  <a:solidFill>
                    <a:schemeClr val="tx1">
                      <a:lumMod val="65000"/>
                      <a:lumOff val="35000"/>
                    </a:schemeClr>
                  </a:solidFill>
                </a:rPr>
                <a:t>Potential Business Applications </a:t>
              </a:r>
              <a:endParaRPr lang="en-CH" sz="2200" b="1">
                <a:solidFill>
                  <a:schemeClr val="tx1">
                    <a:lumMod val="65000"/>
                    <a:lumOff val="35000"/>
                  </a:schemeClr>
                </a:solidFill>
              </a:endParaRPr>
            </a:p>
          </p:txBody>
        </p:sp>
      </p:grpSp>
      <p:sp>
        <p:nvSpPr>
          <p:cNvPr id="5" name="Teardrop 4">
            <a:extLst>
              <a:ext uri="{FF2B5EF4-FFF2-40B4-BE49-F238E27FC236}">
                <a16:creationId xmlns:a16="http://schemas.microsoft.com/office/drawing/2014/main" id="{415CAFAA-061C-4183-8654-90E8A639D379}"/>
              </a:ext>
            </a:extLst>
          </p:cNvPr>
          <p:cNvSpPr/>
          <p:nvPr/>
        </p:nvSpPr>
        <p:spPr>
          <a:xfrm>
            <a:off x="10351755" y="148681"/>
            <a:ext cx="1648682" cy="164868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84DCB8AA-1F76-4B1D-AD5F-9CA188680067}"/>
              </a:ext>
            </a:extLst>
          </p:cNvPr>
          <p:cNvSpPr txBox="1"/>
          <p:nvPr/>
        </p:nvSpPr>
        <p:spPr>
          <a:xfrm>
            <a:off x="10361915" y="393177"/>
            <a:ext cx="1660593"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i="0" u="none" strike="noStrike" kern="1200" cap="none" spc="0" normalizeH="0" baseline="0" noProof="0">
                <a:ln>
                  <a:noFill/>
                </a:ln>
                <a:solidFill>
                  <a:prstClr val="white"/>
                </a:solidFill>
                <a:effectLst/>
                <a:uLnTx/>
                <a:uFillTx/>
                <a:latin typeface="Arial"/>
                <a:ea typeface="+mn-ea"/>
                <a:cs typeface="+mn-cs"/>
              </a:rPr>
              <a:t>See</a:t>
            </a:r>
            <a:r>
              <a:rPr kumimoji="0" lang="en-GB" sz="1700" b="1" i="0" u="none" strike="noStrike" kern="1200" cap="none" spc="0" normalizeH="0" baseline="0" noProof="0">
                <a:ln>
                  <a:noFill/>
                </a:ln>
                <a:solidFill>
                  <a:prstClr val="white"/>
                </a:solidFill>
                <a:effectLst/>
                <a:uLnTx/>
                <a:uFillTx/>
                <a:latin typeface="Arial"/>
                <a:ea typeface="+mn-ea"/>
                <a:cs typeface="+mn-cs"/>
              </a:rPr>
              <a:t> p. 20 </a:t>
            </a:r>
            <a:r>
              <a:rPr lang="en-GB" sz="1700">
                <a:solidFill>
                  <a:prstClr val="white"/>
                </a:solidFill>
                <a:latin typeface="Arial"/>
              </a:rPr>
              <a:t>in the NCP, </a:t>
            </a:r>
            <a:endParaRPr kumimoji="0" lang="en-GB" sz="1700" b="1"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a:ln>
                  <a:noFill/>
                </a:ln>
                <a:solidFill>
                  <a:prstClr val="white"/>
                </a:solidFill>
                <a:effectLst/>
                <a:uLnTx/>
                <a:uFillTx/>
                <a:latin typeface="Arial"/>
                <a:ea typeface="+mn-ea"/>
                <a:cs typeface="+mn-cs"/>
              </a:rPr>
              <a:t>p. 23 </a:t>
            </a:r>
            <a:r>
              <a:rPr kumimoji="0" lang="en-GB" sz="1700" i="0" u="none" strike="noStrike" kern="1200" cap="none" spc="0" normalizeH="0" baseline="0" noProof="0">
                <a:ln>
                  <a:noFill/>
                </a:ln>
                <a:solidFill>
                  <a:prstClr val="white"/>
                </a:solidFill>
                <a:effectLst/>
                <a:uLnTx/>
                <a:uFillTx/>
                <a:latin typeface="Arial"/>
                <a:ea typeface="+mn-ea"/>
                <a:cs typeface="+mn-cs"/>
              </a:rPr>
              <a:t>in the workbook</a:t>
            </a:r>
          </a:p>
        </p:txBody>
      </p:sp>
    </p:spTree>
    <p:extLst>
      <p:ext uri="{BB962C8B-B14F-4D97-AF65-F5344CB8AC3E}">
        <p14:creationId xmlns:p14="http://schemas.microsoft.com/office/powerpoint/2010/main" val="34562746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C51CD95-0872-47D9-912D-4962F5FE8702}"/>
              </a:ext>
            </a:extLst>
          </p:cNvPr>
          <p:cNvGraphicFramePr>
            <a:graphicFrameLocks/>
          </p:cNvGraphicFramePr>
          <p:nvPr/>
        </p:nvGraphicFramePr>
        <p:xfrm>
          <a:off x="6869413" y="1461524"/>
          <a:ext cx="5067547" cy="352318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41E13FC-AB83-4620-ADE2-BAA7799E1C9D}"/>
              </a:ext>
            </a:extLst>
          </p:cNvPr>
          <p:cNvSpPr>
            <a:spLocks noGrp="1"/>
          </p:cNvSpPr>
          <p:nvPr>
            <p:ph type="title"/>
          </p:nvPr>
        </p:nvSpPr>
        <p:spPr/>
        <p:txBody>
          <a:bodyPr>
            <a:normAutofit/>
          </a:bodyPr>
          <a:lstStyle/>
          <a:p>
            <a:r>
              <a:rPr lang="en-GB"/>
              <a:t>Business applications in numbers</a:t>
            </a:r>
          </a:p>
        </p:txBody>
      </p:sp>
      <p:sp>
        <p:nvSpPr>
          <p:cNvPr id="13" name="Content Placeholder 2">
            <a:extLst>
              <a:ext uri="{FF2B5EF4-FFF2-40B4-BE49-F238E27FC236}">
                <a16:creationId xmlns:a16="http://schemas.microsoft.com/office/drawing/2014/main" id="{C589C8E5-20F4-46E1-8236-4FAB98485592}"/>
              </a:ext>
            </a:extLst>
          </p:cNvPr>
          <p:cNvSpPr>
            <a:spLocks noGrp="1"/>
          </p:cNvSpPr>
          <p:nvPr>
            <p:ph idx="1"/>
          </p:nvPr>
        </p:nvSpPr>
        <p:spPr>
          <a:xfrm>
            <a:off x="314195" y="1461524"/>
            <a:ext cx="7075165" cy="4351338"/>
          </a:xfrm>
        </p:spPr>
        <p:txBody>
          <a:bodyPr>
            <a:normAutofit/>
          </a:bodyPr>
          <a:lstStyle/>
          <a:p>
            <a:pPr marL="457200" indent="-457200">
              <a:buFont typeface="+mj-lt"/>
              <a:buAutoNum type="arabicPeriod"/>
            </a:pPr>
            <a:r>
              <a:rPr lang="en-GB" b="1">
                <a:solidFill>
                  <a:srgbClr val="595959"/>
                </a:solidFill>
              </a:rPr>
              <a:t>Estimate total value and/or net impact, 34%</a:t>
            </a:r>
          </a:p>
          <a:p>
            <a:pPr marL="457200" indent="-457200">
              <a:buFont typeface="+mj-lt"/>
              <a:buAutoNum type="arabicPeriod"/>
            </a:pPr>
            <a:r>
              <a:rPr lang="en-GB" b="1">
                <a:solidFill>
                  <a:srgbClr val="595959"/>
                </a:solidFill>
              </a:rPr>
              <a:t>Assess risks and opportunities,	27%</a:t>
            </a:r>
          </a:p>
          <a:p>
            <a:pPr marL="457200" indent="-457200">
              <a:buFont typeface="+mj-lt"/>
              <a:buAutoNum type="arabicPeriod"/>
            </a:pPr>
            <a:r>
              <a:rPr lang="en-GB">
                <a:solidFill>
                  <a:srgbClr val="595959"/>
                </a:solidFill>
              </a:rPr>
              <a:t>Assess impacts on stakeholders, 13%</a:t>
            </a:r>
          </a:p>
          <a:p>
            <a:pPr marL="457200" indent="-457200">
              <a:buFont typeface="+mj-lt"/>
              <a:buAutoNum type="arabicPeriod"/>
            </a:pPr>
            <a:r>
              <a:rPr lang="en-GB">
                <a:solidFill>
                  <a:srgbClr val="595959"/>
                </a:solidFill>
              </a:rPr>
              <a:t>Integrate and mainstream natural capital into policy, 7%</a:t>
            </a:r>
          </a:p>
          <a:p>
            <a:pPr marL="457200" indent="-457200">
              <a:buFont typeface="+mj-lt"/>
              <a:buAutoNum type="arabicPeriod"/>
            </a:pPr>
            <a:r>
              <a:rPr lang="en-GB">
                <a:solidFill>
                  <a:srgbClr val="595959"/>
                </a:solidFill>
              </a:rPr>
              <a:t>Compare options, 5%</a:t>
            </a:r>
          </a:p>
          <a:p>
            <a:pPr marL="457200" indent="-457200">
              <a:buAutoNum type="arabicPeriod" startAt="6"/>
            </a:pPr>
            <a:r>
              <a:rPr lang="en-GB">
                <a:solidFill>
                  <a:srgbClr val="595959"/>
                </a:solidFill>
              </a:rPr>
              <a:t>Create and support insights, 5%</a:t>
            </a:r>
          </a:p>
          <a:p>
            <a:pPr marL="457200" indent="-457200">
              <a:buAutoNum type="arabicPeriod" startAt="6"/>
            </a:pPr>
            <a:r>
              <a:rPr lang="en-GB">
                <a:solidFill>
                  <a:srgbClr val="595959"/>
                </a:solidFill>
              </a:rPr>
              <a:t>Other, 9%</a:t>
            </a:r>
          </a:p>
          <a:p>
            <a:pPr marL="0" indent="0">
              <a:buNone/>
            </a:pPr>
            <a:endParaRPr lang="en-US"/>
          </a:p>
        </p:txBody>
      </p:sp>
      <p:sp>
        <p:nvSpPr>
          <p:cNvPr id="5" name="Slide Number Placeholder 3">
            <a:extLst>
              <a:ext uri="{FF2B5EF4-FFF2-40B4-BE49-F238E27FC236}">
                <a16:creationId xmlns:a16="http://schemas.microsoft.com/office/drawing/2014/main" id="{CA1B09AF-3F6A-4738-BAFC-02CA6C9B21EC}"/>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7" name="Picture 6">
            <a:extLst>
              <a:ext uri="{FF2B5EF4-FFF2-40B4-BE49-F238E27FC236}">
                <a16:creationId xmlns:a16="http://schemas.microsoft.com/office/drawing/2014/main" id="{A8A46E46-7EB2-411B-A301-9A0A672778BC}"/>
              </a:ext>
            </a:extLst>
          </p:cNvPr>
          <p:cNvPicPr>
            <a:picLocks noChangeAspect="1"/>
          </p:cNvPicPr>
          <p:nvPr/>
        </p:nvPicPr>
        <p:blipFill>
          <a:blip r:embed="rId4"/>
          <a:stretch>
            <a:fillRect/>
          </a:stretch>
        </p:blipFill>
        <p:spPr>
          <a:xfrm>
            <a:off x="9949156" y="113685"/>
            <a:ext cx="1563086" cy="901483"/>
          </a:xfrm>
          <a:prstGeom prst="rect">
            <a:avLst/>
          </a:prstGeom>
        </p:spPr>
      </p:pic>
    </p:spTree>
    <p:extLst>
      <p:ext uri="{BB962C8B-B14F-4D97-AF65-F5344CB8AC3E}">
        <p14:creationId xmlns:p14="http://schemas.microsoft.com/office/powerpoint/2010/main" val="22172135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13FC-AB83-4620-ADE2-BAA7799E1C9D}"/>
              </a:ext>
            </a:extLst>
          </p:cNvPr>
          <p:cNvSpPr>
            <a:spLocks noGrp="1"/>
          </p:cNvSpPr>
          <p:nvPr>
            <p:ph type="title"/>
          </p:nvPr>
        </p:nvSpPr>
        <p:spPr/>
        <p:txBody>
          <a:bodyPr>
            <a:normAutofit/>
          </a:bodyPr>
          <a:lstStyle/>
          <a:p>
            <a:r>
              <a:rPr lang="en-GB"/>
              <a:t>Overview of current assessments</a:t>
            </a:r>
          </a:p>
        </p:txBody>
      </p:sp>
      <p:graphicFrame>
        <p:nvGraphicFramePr>
          <p:cNvPr id="4" name="Chart 3">
            <a:extLst>
              <a:ext uri="{FF2B5EF4-FFF2-40B4-BE49-F238E27FC236}">
                <a16:creationId xmlns:a16="http://schemas.microsoft.com/office/drawing/2014/main" id="{175BF86E-1A2A-4404-92DF-DF93C4496B91}"/>
              </a:ext>
            </a:extLst>
          </p:cNvPr>
          <p:cNvGraphicFramePr>
            <a:graphicFrameLocks/>
          </p:cNvGraphicFramePr>
          <p:nvPr/>
        </p:nvGraphicFramePr>
        <p:xfrm>
          <a:off x="570820" y="1917373"/>
          <a:ext cx="5067000" cy="35231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DDF018E7-22FE-4497-9033-6F841D51024A}"/>
              </a:ext>
            </a:extLst>
          </p:cNvPr>
          <p:cNvGraphicFramePr>
            <a:graphicFrameLocks/>
          </p:cNvGraphicFramePr>
          <p:nvPr/>
        </p:nvGraphicFramePr>
        <p:xfrm>
          <a:off x="6554182" y="1917373"/>
          <a:ext cx="5067546" cy="3523182"/>
        </p:xfrm>
        <a:graphic>
          <a:graphicData uri="http://schemas.openxmlformats.org/drawingml/2006/chart">
            <c:chart xmlns:c="http://schemas.openxmlformats.org/drawingml/2006/chart" xmlns:r="http://schemas.openxmlformats.org/officeDocument/2006/relationships" r:id="rId4"/>
          </a:graphicData>
        </a:graphic>
      </p:graphicFrame>
      <p:sp>
        <p:nvSpPr>
          <p:cNvPr id="8" name="Content Placeholder 2">
            <a:extLst>
              <a:ext uri="{FF2B5EF4-FFF2-40B4-BE49-F238E27FC236}">
                <a16:creationId xmlns:a16="http://schemas.microsoft.com/office/drawing/2014/main" id="{BEAC8630-EC50-4ED7-B7FE-F4019B72E142}"/>
              </a:ext>
            </a:extLst>
          </p:cNvPr>
          <p:cNvSpPr>
            <a:spLocks noGrp="1"/>
          </p:cNvSpPr>
          <p:nvPr>
            <p:ph idx="1"/>
          </p:nvPr>
        </p:nvSpPr>
        <p:spPr>
          <a:xfrm>
            <a:off x="2362319" y="5276652"/>
            <a:ext cx="1484001" cy="203278"/>
          </a:xfrm>
        </p:spPr>
        <p:txBody>
          <a:bodyPr>
            <a:noAutofit/>
          </a:bodyPr>
          <a:lstStyle/>
          <a:p>
            <a:pPr marL="0" indent="0">
              <a:buNone/>
            </a:pPr>
            <a:r>
              <a:rPr lang="en-GB" sz="1800" b="1"/>
              <a:t>NC or SHC</a:t>
            </a:r>
            <a:endParaRPr lang="en-US" sz="1800" b="1"/>
          </a:p>
        </p:txBody>
      </p:sp>
      <p:sp>
        <p:nvSpPr>
          <p:cNvPr id="10" name="Content Placeholder 2">
            <a:extLst>
              <a:ext uri="{FF2B5EF4-FFF2-40B4-BE49-F238E27FC236}">
                <a16:creationId xmlns:a16="http://schemas.microsoft.com/office/drawing/2014/main" id="{EEFCACFE-C17F-4782-98C4-AFC095F9EB6D}"/>
              </a:ext>
            </a:extLst>
          </p:cNvPr>
          <p:cNvSpPr txBox="1">
            <a:spLocks/>
          </p:cNvSpPr>
          <p:nvPr/>
        </p:nvSpPr>
        <p:spPr>
          <a:xfrm>
            <a:off x="7968640" y="5276652"/>
            <a:ext cx="2237244" cy="2457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GB" sz="1800" b="1" i="0" u="none" strike="noStrike" kern="1200" cap="none" spc="0" normalizeH="0" baseline="0" noProof="0">
                <a:ln>
                  <a:noFill/>
                </a:ln>
                <a:solidFill>
                  <a:prstClr val="black">
                    <a:lumMod val="65000"/>
                    <a:lumOff val="35000"/>
                  </a:prstClr>
                </a:solidFill>
                <a:effectLst/>
                <a:uLnTx/>
                <a:uFillTx/>
                <a:latin typeface="Arial"/>
                <a:ea typeface="+mn-ea"/>
                <a:cs typeface="+mn-cs"/>
              </a:rPr>
              <a:t>Organization type</a:t>
            </a:r>
            <a:endPar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9" name="Slide Number Placeholder 3">
            <a:extLst>
              <a:ext uri="{FF2B5EF4-FFF2-40B4-BE49-F238E27FC236}">
                <a16:creationId xmlns:a16="http://schemas.microsoft.com/office/drawing/2014/main" id="{F56E9DC5-DE4B-4390-BA0E-117C6CF8BC30}"/>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CA76F1C3-7F0D-4798-B3A2-866170999B93}"/>
              </a:ext>
            </a:extLst>
          </p:cNvPr>
          <p:cNvPicPr>
            <a:picLocks noChangeAspect="1"/>
          </p:cNvPicPr>
          <p:nvPr/>
        </p:nvPicPr>
        <p:blipFill>
          <a:blip r:embed="rId5"/>
          <a:stretch>
            <a:fillRect/>
          </a:stretch>
        </p:blipFill>
        <p:spPr>
          <a:xfrm>
            <a:off x="9644356" y="125352"/>
            <a:ext cx="1563086" cy="901483"/>
          </a:xfrm>
          <a:prstGeom prst="rect">
            <a:avLst/>
          </a:prstGeom>
        </p:spPr>
      </p:pic>
    </p:spTree>
    <p:extLst>
      <p:ext uri="{BB962C8B-B14F-4D97-AF65-F5344CB8AC3E}">
        <p14:creationId xmlns:p14="http://schemas.microsoft.com/office/powerpoint/2010/main" val="12941292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55389-7AB6-4061-AEB9-1996BCC3D2DB}"/>
              </a:ext>
            </a:extLst>
          </p:cNvPr>
          <p:cNvSpPr>
            <a:spLocks noGrp="1"/>
          </p:cNvSpPr>
          <p:nvPr>
            <p:ph type="title"/>
          </p:nvPr>
        </p:nvSpPr>
        <p:spPr/>
        <p:txBody>
          <a:bodyPr/>
          <a:lstStyle/>
          <a:p>
            <a:r>
              <a:rPr lang="en-US"/>
              <a:t>Business Example – </a:t>
            </a:r>
            <a:endParaRPr lang="en-CH"/>
          </a:p>
        </p:txBody>
      </p:sp>
      <p:sp>
        <p:nvSpPr>
          <p:cNvPr id="3" name="Content Placeholder 2">
            <a:extLst>
              <a:ext uri="{FF2B5EF4-FFF2-40B4-BE49-F238E27FC236}">
                <a16:creationId xmlns:a16="http://schemas.microsoft.com/office/drawing/2014/main" id="{244B81C5-C4FF-47A8-AA26-EF913DA27445}"/>
              </a:ext>
            </a:extLst>
          </p:cNvPr>
          <p:cNvSpPr>
            <a:spLocks noGrp="1"/>
          </p:cNvSpPr>
          <p:nvPr>
            <p:ph idx="1"/>
          </p:nvPr>
        </p:nvSpPr>
        <p:spPr>
          <a:xfrm>
            <a:off x="314194" y="1490271"/>
            <a:ext cx="6721873" cy="4021786"/>
          </a:xfrm>
        </p:spPr>
        <p:txBody>
          <a:bodyPr>
            <a:normAutofit/>
          </a:bodyPr>
          <a:lstStyle/>
          <a:p>
            <a:pPr marL="0" indent="0">
              <a:buNone/>
            </a:pPr>
            <a:r>
              <a:rPr lang="en-US" sz="1900" b="1">
                <a:solidFill>
                  <a:srgbClr val="23BAED"/>
                </a:solidFill>
              </a:rPr>
              <a:t>What was assessed</a:t>
            </a:r>
            <a:r>
              <a:rPr lang="en-US" sz="1900"/>
              <a:t>: cost and value of water to the company, to the community and to other local users. </a:t>
            </a:r>
          </a:p>
          <a:p>
            <a:pPr marL="0" indent="0">
              <a:buNone/>
            </a:pPr>
            <a:endParaRPr lang="en-US" sz="1900"/>
          </a:p>
          <a:p>
            <a:pPr marL="0" indent="0">
              <a:buNone/>
            </a:pPr>
            <a:r>
              <a:rPr lang="en-US" sz="1900" b="1">
                <a:solidFill>
                  <a:srgbClr val="23BAED"/>
                </a:solidFill>
              </a:rPr>
              <a:t>How this was used</a:t>
            </a:r>
            <a:r>
              <a:rPr lang="en-US" sz="1900"/>
              <a:t>: To help </a:t>
            </a:r>
            <a:r>
              <a:rPr lang="en-US" sz="1900" b="1"/>
              <a:t>shape the approach to water risk management</a:t>
            </a:r>
            <a:r>
              <a:rPr lang="en-US" sz="1900"/>
              <a:t> and stewardship efforts.</a:t>
            </a:r>
          </a:p>
          <a:p>
            <a:pPr marL="0" indent="0">
              <a:buNone/>
            </a:pPr>
            <a:endParaRPr lang="en-US" sz="1900"/>
          </a:p>
          <a:p>
            <a:pPr marL="0" indent="0">
              <a:buNone/>
            </a:pPr>
            <a:r>
              <a:rPr lang="en-US" sz="1900" b="1">
                <a:solidFill>
                  <a:srgbClr val="23BAED"/>
                </a:solidFill>
              </a:rPr>
              <a:t>Going forward</a:t>
            </a:r>
            <a:r>
              <a:rPr lang="en-US" sz="1900"/>
              <a:t>: IP will design a plan for </a:t>
            </a:r>
            <a:r>
              <a:rPr lang="en-US" sz="1900" b="1"/>
              <a:t>integrating water value</a:t>
            </a:r>
            <a:r>
              <a:rPr lang="en-US" sz="1900"/>
              <a:t> into their operational models to internalize key externalities related to water intake and discharge. This might involve </a:t>
            </a:r>
          </a:p>
          <a:p>
            <a:pPr lvl="1"/>
            <a:r>
              <a:rPr lang="en-US" sz="1900"/>
              <a:t>a new governance structure</a:t>
            </a:r>
          </a:p>
          <a:p>
            <a:pPr lvl="1"/>
            <a:r>
              <a:rPr lang="en-US" sz="1900"/>
              <a:t>a new strategic framework </a:t>
            </a:r>
          </a:p>
        </p:txBody>
      </p:sp>
      <p:sp>
        <p:nvSpPr>
          <p:cNvPr id="4" name="Slide Number Placeholder 3">
            <a:extLst>
              <a:ext uri="{FF2B5EF4-FFF2-40B4-BE49-F238E27FC236}">
                <a16:creationId xmlns:a16="http://schemas.microsoft.com/office/drawing/2014/main" id="{BEC57EE0-A81A-486D-BEB3-625950B6605D}"/>
              </a:ext>
            </a:extLst>
          </p:cNvPr>
          <p:cNvSpPr>
            <a:spLocks noGrp="1"/>
          </p:cNvSpPr>
          <p:nvPr>
            <p:ph type="sldNum" sz="quarter" idx="12"/>
          </p:nvPr>
        </p:nvSpPr>
        <p:spPr/>
        <p:txBody>
          <a:bodyPr/>
          <a:lstStyle/>
          <a:p>
            <a:fld id="{971CEC84-1649-40CE-BFF6-7286506FEA08}" type="slidenum">
              <a:rPr lang="en-GB" smtClean="0"/>
              <a:pPr/>
              <a:t>67</a:t>
            </a:fld>
            <a:endParaRPr lang="en-GB"/>
          </a:p>
        </p:txBody>
      </p:sp>
      <p:sp>
        <p:nvSpPr>
          <p:cNvPr id="5" name="TextBox 4">
            <a:extLst>
              <a:ext uri="{FF2B5EF4-FFF2-40B4-BE49-F238E27FC236}">
                <a16:creationId xmlns:a16="http://schemas.microsoft.com/office/drawing/2014/main" id="{7659A77E-D4A6-4EE3-8D1D-75F57C85A109}"/>
              </a:ext>
            </a:extLst>
          </p:cNvPr>
          <p:cNvSpPr txBox="1"/>
          <p:nvPr/>
        </p:nvSpPr>
        <p:spPr>
          <a:xfrm>
            <a:off x="7064178" y="5175364"/>
            <a:ext cx="4956673" cy="574492"/>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Assess risks and opportunities </a:t>
            </a:r>
            <a:endParaRPr lang="en-CH" sz="2200">
              <a:solidFill>
                <a:schemeClr val="tx1">
                  <a:lumMod val="65000"/>
                  <a:lumOff val="35000"/>
                </a:schemeClr>
              </a:solidFill>
            </a:endParaRPr>
          </a:p>
        </p:txBody>
      </p:sp>
      <p:pic>
        <p:nvPicPr>
          <p:cNvPr id="6" name="Picture 5">
            <a:extLst>
              <a:ext uri="{FF2B5EF4-FFF2-40B4-BE49-F238E27FC236}">
                <a16:creationId xmlns:a16="http://schemas.microsoft.com/office/drawing/2014/main" id="{C66D3440-E9C6-4EF2-A320-863B5C74BBB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683765">
            <a:off x="10606732" y="42312"/>
            <a:ext cx="1329454" cy="1329454"/>
          </a:xfrm>
          <a:prstGeom prst="rect">
            <a:avLst/>
          </a:prstGeom>
        </p:spPr>
      </p:pic>
      <p:pic>
        <p:nvPicPr>
          <p:cNvPr id="1026" name="Picture 2">
            <a:extLst>
              <a:ext uri="{FF2B5EF4-FFF2-40B4-BE49-F238E27FC236}">
                <a16:creationId xmlns:a16="http://schemas.microsoft.com/office/drawing/2014/main" id="{4DDAD7C8-EA28-4803-9DC0-C884D669B1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4178" y="1655810"/>
            <a:ext cx="4956673" cy="330444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46275A9D-5247-459B-AFDE-D8FE0749E27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059" t="1828" r="31272" b="91624"/>
          <a:stretch/>
        </p:blipFill>
        <p:spPr bwMode="auto">
          <a:xfrm>
            <a:off x="4437453" y="197540"/>
            <a:ext cx="2575555" cy="67807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F430B7F4-7CA2-4A99-AB7A-5E22F85AFD3D}"/>
              </a:ext>
            </a:extLst>
          </p:cNvPr>
          <p:cNvGrpSpPr/>
          <p:nvPr/>
        </p:nvGrpSpPr>
        <p:grpSpPr>
          <a:xfrm>
            <a:off x="10317062" y="3941"/>
            <a:ext cx="1961026" cy="1665554"/>
            <a:chOff x="4164440" y="3621812"/>
            <a:chExt cx="1531299" cy="1327851"/>
          </a:xfrm>
        </p:grpSpPr>
        <p:sp>
          <p:nvSpPr>
            <p:cNvPr id="10" name="Teardrop 9">
              <a:extLst>
                <a:ext uri="{FF2B5EF4-FFF2-40B4-BE49-F238E27FC236}">
                  <a16:creationId xmlns:a16="http://schemas.microsoft.com/office/drawing/2014/main" id="{CB59A721-73F7-41FA-8FB0-A2C674ADCD1E}"/>
                </a:ext>
              </a:extLst>
            </p:cNvPr>
            <p:cNvSpPr/>
            <p:nvPr/>
          </p:nvSpPr>
          <p:spPr>
            <a:xfrm>
              <a:off x="4164440" y="3621812"/>
              <a:ext cx="1458521" cy="132785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6ED7670-5B97-442D-A8FA-6455B441FFAB}"/>
                </a:ext>
              </a:extLst>
            </p:cNvPr>
            <p:cNvSpPr txBox="1"/>
            <p:nvPr/>
          </p:nvSpPr>
          <p:spPr>
            <a:xfrm>
              <a:off x="4237218" y="3809621"/>
              <a:ext cx="1458521" cy="1055102"/>
            </a:xfrm>
            <a:prstGeom prst="rect">
              <a:avLst/>
            </a:prstGeom>
            <a:noFill/>
          </p:spPr>
          <p:txBody>
            <a:bodyPr wrap="square" rtlCol="0">
              <a:spAutoFit/>
            </a:bodyPr>
            <a:lstStyle/>
            <a:p>
              <a:pPr algn="ctr"/>
              <a:r>
                <a:rPr lang="en-GB" sz="1600">
                  <a:solidFill>
                    <a:schemeClr val="bg1"/>
                  </a:solidFill>
                </a:rPr>
                <a:t>Check the </a:t>
              </a:r>
              <a:r>
                <a:rPr lang="en-GB" sz="1600">
                  <a:solidFill>
                    <a:schemeClr val="bg1"/>
                  </a:solidFill>
                  <a:hlinkClick r:id="rId7"/>
                </a:rPr>
                <a:t>NCC’s</a:t>
              </a:r>
              <a:r>
                <a:rPr lang="en-GB" sz="1600">
                  <a:solidFill>
                    <a:schemeClr val="bg1"/>
                  </a:solidFill>
                </a:rPr>
                <a:t> website or </a:t>
              </a:r>
              <a:r>
                <a:rPr lang="en-GB" sz="1600">
                  <a:solidFill>
                    <a:schemeClr val="bg1"/>
                  </a:solidFill>
                  <a:hlinkClick r:id="rId8"/>
                </a:rPr>
                <a:t>WBCSD’s</a:t>
              </a:r>
              <a:r>
                <a:rPr lang="en-GB" sz="1600">
                  <a:solidFill>
                    <a:schemeClr val="bg1"/>
                  </a:solidFill>
                </a:rPr>
                <a:t> website for more case studies</a:t>
              </a:r>
            </a:p>
          </p:txBody>
        </p:sp>
      </p:grpSp>
    </p:spTree>
    <p:extLst>
      <p:ext uri="{BB962C8B-B14F-4D97-AF65-F5344CB8AC3E}">
        <p14:creationId xmlns:p14="http://schemas.microsoft.com/office/powerpoint/2010/main" val="17120742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50FC-72FC-448F-A051-78094DF14A72}"/>
              </a:ext>
            </a:extLst>
          </p:cNvPr>
          <p:cNvSpPr>
            <a:spLocks noGrp="1"/>
          </p:cNvSpPr>
          <p:nvPr>
            <p:ph type="title"/>
          </p:nvPr>
        </p:nvSpPr>
        <p:spPr/>
        <p:txBody>
          <a:bodyPr/>
          <a:lstStyle/>
          <a:p>
            <a:r>
              <a:rPr lang="en-US"/>
              <a:t>Business example –	</a:t>
            </a:r>
            <a:endParaRPr lang="en-CH"/>
          </a:p>
        </p:txBody>
      </p:sp>
      <p:sp>
        <p:nvSpPr>
          <p:cNvPr id="3" name="Content Placeholder 2">
            <a:extLst>
              <a:ext uri="{FF2B5EF4-FFF2-40B4-BE49-F238E27FC236}">
                <a16:creationId xmlns:a16="http://schemas.microsoft.com/office/drawing/2014/main" id="{B74C21B1-56C2-4431-8765-3314AE110C37}"/>
              </a:ext>
            </a:extLst>
          </p:cNvPr>
          <p:cNvSpPr>
            <a:spLocks noGrp="1"/>
          </p:cNvSpPr>
          <p:nvPr>
            <p:ph idx="1"/>
          </p:nvPr>
        </p:nvSpPr>
        <p:spPr>
          <a:xfrm>
            <a:off x="180283" y="1543345"/>
            <a:ext cx="6866576" cy="4351338"/>
          </a:xfrm>
        </p:spPr>
        <p:txBody>
          <a:bodyPr>
            <a:normAutofit/>
          </a:bodyPr>
          <a:lstStyle/>
          <a:p>
            <a:pPr marL="0" indent="0">
              <a:buNone/>
            </a:pPr>
            <a:r>
              <a:rPr lang="en-US" sz="1900" b="1">
                <a:solidFill>
                  <a:srgbClr val="23BAED"/>
                </a:solidFill>
              </a:rPr>
              <a:t>What was assessed</a:t>
            </a:r>
            <a:r>
              <a:rPr lang="en-US" sz="1900"/>
              <a:t>: a </a:t>
            </a:r>
            <a:r>
              <a:rPr lang="en-US" sz="1900" b="1"/>
              <a:t>comparison</a:t>
            </a:r>
            <a:r>
              <a:rPr lang="en-US" sz="1900" b="1">
                <a:solidFill>
                  <a:srgbClr val="23BAED"/>
                </a:solidFill>
              </a:rPr>
              <a:t> </a:t>
            </a:r>
            <a:r>
              <a:rPr lang="en-US" sz="1900"/>
              <a:t>of the effects of sustainable forest management vs pristine conservation and palm oil production. </a:t>
            </a:r>
          </a:p>
          <a:p>
            <a:pPr marL="0" indent="0">
              <a:buNone/>
            </a:pPr>
            <a:endParaRPr lang="en-US" sz="1900"/>
          </a:p>
          <a:p>
            <a:pPr marL="0" indent="0">
              <a:buNone/>
            </a:pPr>
            <a:r>
              <a:rPr lang="en-US" sz="1900" b="1">
                <a:solidFill>
                  <a:srgbClr val="23BAED"/>
                </a:solidFill>
              </a:rPr>
              <a:t>How this was used</a:t>
            </a:r>
            <a:r>
              <a:rPr lang="en-US" sz="1900"/>
              <a:t>: Results were communicated with </a:t>
            </a:r>
            <a:r>
              <a:rPr lang="en-US" sz="1900" b="1"/>
              <a:t>internal and external stakeholders </a:t>
            </a:r>
          </a:p>
          <a:p>
            <a:pPr lvl="1"/>
            <a:r>
              <a:rPr lang="en-US" sz="1900"/>
              <a:t>Sustainable forest management by IHC allowed the preservation of integrity of forest and associated values (provision of </a:t>
            </a:r>
            <a:r>
              <a:rPr lang="en-US" sz="1900" b="1"/>
              <a:t>economic and social benefits</a:t>
            </a:r>
            <a:r>
              <a:rPr lang="en-US" sz="1900"/>
              <a:t>)</a:t>
            </a:r>
          </a:p>
          <a:p>
            <a:pPr marL="457200" lvl="1" indent="0">
              <a:buNone/>
            </a:pPr>
            <a:endParaRPr lang="en-US" sz="1900"/>
          </a:p>
          <a:p>
            <a:pPr marL="457200" lvl="1" indent="0">
              <a:buNone/>
            </a:pPr>
            <a:endParaRPr lang="en-US" sz="1900"/>
          </a:p>
          <a:p>
            <a:pPr marL="457200" lvl="1" indent="0">
              <a:buNone/>
            </a:pPr>
            <a:endParaRPr lang="en-US" sz="1900"/>
          </a:p>
        </p:txBody>
      </p:sp>
      <p:sp>
        <p:nvSpPr>
          <p:cNvPr id="4" name="Slide Number Placeholder 3">
            <a:extLst>
              <a:ext uri="{FF2B5EF4-FFF2-40B4-BE49-F238E27FC236}">
                <a16:creationId xmlns:a16="http://schemas.microsoft.com/office/drawing/2014/main" id="{153F4A4F-6447-4994-9650-28763397FCE2}"/>
              </a:ext>
            </a:extLst>
          </p:cNvPr>
          <p:cNvSpPr>
            <a:spLocks noGrp="1"/>
          </p:cNvSpPr>
          <p:nvPr>
            <p:ph type="sldNum" sz="quarter" idx="12"/>
          </p:nvPr>
        </p:nvSpPr>
        <p:spPr/>
        <p:txBody>
          <a:bodyPr/>
          <a:lstStyle/>
          <a:p>
            <a:fld id="{971CEC84-1649-40CE-BFF6-7286506FEA08}" type="slidenum">
              <a:rPr lang="en-GB" smtClean="0"/>
              <a:pPr/>
              <a:t>68</a:t>
            </a:fld>
            <a:endParaRPr lang="en-GB"/>
          </a:p>
        </p:txBody>
      </p:sp>
      <p:sp>
        <p:nvSpPr>
          <p:cNvPr id="5" name="TextBox 4">
            <a:extLst>
              <a:ext uri="{FF2B5EF4-FFF2-40B4-BE49-F238E27FC236}">
                <a16:creationId xmlns:a16="http://schemas.microsoft.com/office/drawing/2014/main" id="{5EBF294D-87F3-49FD-805B-A84B7EE3BF8E}"/>
              </a:ext>
            </a:extLst>
          </p:cNvPr>
          <p:cNvSpPr txBox="1"/>
          <p:nvPr/>
        </p:nvSpPr>
        <p:spPr>
          <a:xfrm>
            <a:off x="7002832" y="4915339"/>
            <a:ext cx="5048244" cy="430887"/>
          </a:xfrm>
          <a:prstGeom prst="rect">
            <a:avLst/>
          </a:prstGeom>
          <a:solidFill>
            <a:srgbClr val="BBD151">
              <a:alpha val="38000"/>
            </a:srgbClr>
          </a:solidFill>
        </p:spPr>
        <p:txBody>
          <a:bodyPr wrap="square" rtlCol="0">
            <a:spAutoFit/>
          </a:bodyPr>
          <a:lstStyle/>
          <a:p>
            <a:r>
              <a:rPr lang="en-US" sz="2200">
                <a:solidFill>
                  <a:schemeClr val="tx1">
                    <a:lumMod val="65000"/>
                    <a:lumOff val="35000"/>
                  </a:schemeClr>
                </a:solidFill>
              </a:rPr>
              <a:t>Compare options</a:t>
            </a:r>
            <a:endParaRPr lang="en-CH" sz="2200">
              <a:solidFill>
                <a:schemeClr val="tx1">
                  <a:lumMod val="65000"/>
                  <a:lumOff val="35000"/>
                </a:schemeClr>
              </a:solidFill>
            </a:endParaRPr>
          </a:p>
        </p:txBody>
      </p:sp>
      <p:pic>
        <p:nvPicPr>
          <p:cNvPr id="7" name="Picture 6">
            <a:extLst>
              <a:ext uri="{FF2B5EF4-FFF2-40B4-BE49-F238E27FC236}">
                <a16:creationId xmlns:a16="http://schemas.microsoft.com/office/drawing/2014/main" id="{A55715CC-F99E-488F-9592-19461A67843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683765">
            <a:off x="10606732" y="42312"/>
            <a:ext cx="1329454" cy="1329454"/>
          </a:xfrm>
          <a:prstGeom prst="rect">
            <a:avLst/>
          </a:prstGeom>
        </p:spPr>
      </p:pic>
      <p:sp>
        <p:nvSpPr>
          <p:cNvPr id="8" name="TextBox 7">
            <a:extLst>
              <a:ext uri="{FF2B5EF4-FFF2-40B4-BE49-F238E27FC236}">
                <a16:creationId xmlns:a16="http://schemas.microsoft.com/office/drawing/2014/main" id="{76285A9E-A6A9-421E-97CD-F54A818082F3}"/>
              </a:ext>
            </a:extLst>
          </p:cNvPr>
          <p:cNvSpPr txBox="1"/>
          <p:nvPr/>
        </p:nvSpPr>
        <p:spPr>
          <a:xfrm>
            <a:off x="7002832" y="5347529"/>
            <a:ext cx="5048244"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Communicate internally or externally </a:t>
            </a:r>
            <a:endParaRPr lang="en-CH" sz="2200">
              <a:solidFill>
                <a:schemeClr val="tx1">
                  <a:lumMod val="65000"/>
                  <a:lumOff val="35000"/>
                </a:schemeClr>
              </a:solidFill>
            </a:endParaRPr>
          </a:p>
        </p:txBody>
      </p:sp>
      <p:pic>
        <p:nvPicPr>
          <p:cNvPr id="3074" name="Picture 2">
            <a:extLst>
              <a:ext uri="{FF2B5EF4-FFF2-40B4-BE49-F238E27FC236}">
                <a16:creationId xmlns:a16="http://schemas.microsoft.com/office/drawing/2014/main" id="{5E3FF19D-D25D-41E3-9C50-7C91AF337F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7146" y="1511774"/>
            <a:ext cx="5013930" cy="32165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11CD6DC-4D9A-4CA1-BDE1-75DC0005E7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168" r="42172" b="90553"/>
          <a:stretch/>
        </p:blipFill>
        <p:spPr bwMode="auto">
          <a:xfrm>
            <a:off x="4329112" y="93149"/>
            <a:ext cx="1072232" cy="9425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E645D5E-1A01-4A4E-9736-A9A297F4FC08}"/>
              </a:ext>
            </a:extLst>
          </p:cNvPr>
          <p:cNvSpPr txBox="1"/>
          <p:nvPr/>
        </p:nvSpPr>
        <p:spPr>
          <a:xfrm>
            <a:off x="140924" y="4668156"/>
            <a:ext cx="6731513" cy="954107"/>
          </a:xfrm>
          <a:prstGeom prst="rect">
            <a:avLst/>
          </a:prstGeom>
          <a:noFill/>
        </p:spPr>
        <p:txBody>
          <a:bodyPr wrap="square" rtlCol="0">
            <a:spAutoFit/>
          </a:bodyPr>
          <a:lstStyle/>
          <a:p>
            <a:r>
              <a:rPr lang="en-US" sz="1900" b="1">
                <a:solidFill>
                  <a:srgbClr val="23BAED"/>
                </a:solidFill>
              </a:rPr>
              <a:t>Going forward</a:t>
            </a:r>
            <a:r>
              <a:rPr lang="en-US" sz="1900">
                <a:solidFill>
                  <a:schemeClr val="tx1">
                    <a:lumMod val="65000"/>
                    <a:lumOff val="35000"/>
                  </a:schemeClr>
                </a:solidFill>
              </a:rPr>
              <a:t>: The assessment will guide future monitoring indicators to be integrated into business decision-making. </a:t>
            </a:r>
          </a:p>
          <a:p>
            <a:endParaRPr lang="en-CH"/>
          </a:p>
        </p:txBody>
      </p:sp>
      <p:sp>
        <p:nvSpPr>
          <p:cNvPr id="12" name="Teardrop 11">
            <a:extLst>
              <a:ext uri="{FF2B5EF4-FFF2-40B4-BE49-F238E27FC236}">
                <a16:creationId xmlns:a16="http://schemas.microsoft.com/office/drawing/2014/main" id="{A12698DC-733F-479D-9706-25AAA55EB99E}"/>
              </a:ext>
            </a:extLst>
          </p:cNvPr>
          <p:cNvSpPr/>
          <p:nvPr/>
        </p:nvSpPr>
        <p:spPr>
          <a:xfrm>
            <a:off x="10317062" y="3941"/>
            <a:ext cx="1867824" cy="166555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14A04EFD-DF75-490A-A728-EF44416B9144}"/>
              </a:ext>
            </a:extLst>
          </p:cNvPr>
          <p:cNvSpPr txBox="1"/>
          <p:nvPr/>
        </p:nvSpPr>
        <p:spPr>
          <a:xfrm>
            <a:off x="10410264" y="239514"/>
            <a:ext cx="1867824" cy="1323439"/>
          </a:xfrm>
          <a:prstGeom prst="rect">
            <a:avLst/>
          </a:prstGeom>
          <a:noFill/>
        </p:spPr>
        <p:txBody>
          <a:bodyPr wrap="square" rtlCol="0">
            <a:spAutoFit/>
          </a:bodyPr>
          <a:lstStyle/>
          <a:p>
            <a:pPr algn="ctr"/>
            <a:r>
              <a:rPr lang="en-GB" sz="1600">
                <a:solidFill>
                  <a:schemeClr val="bg1"/>
                </a:solidFill>
              </a:rPr>
              <a:t>Check the </a:t>
            </a:r>
            <a:r>
              <a:rPr lang="en-GB" sz="1600">
                <a:solidFill>
                  <a:schemeClr val="bg1"/>
                </a:solidFill>
                <a:hlinkClick r:id="rId7"/>
              </a:rPr>
              <a:t>NCC’s</a:t>
            </a:r>
            <a:r>
              <a:rPr lang="en-GB" sz="1600">
                <a:solidFill>
                  <a:schemeClr val="bg1"/>
                </a:solidFill>
              </a:rPr>
              <a:t> website or </a:t>
            </a:r>
            <a:r>
              <a:rPr lang="en-GB" sz="1600">
                <a:solidFill>
                  <a:schemeClr val="bg1"/>
                </a:solidFill>
                <a:hlinkClick r:id="rId8"/>
              </a:rPr>
              <a:t>WBCSD’s</a:t>
            </a:r>
            <a:r>
              <a:rPr lang="en-GB" sz="1600">
                <a:solidFill>
                  <a:schemeClr val="bg1"/>
                </a:solidFill>
              </a:rPr>
              <a:t> website for more case studies</a:t>
            </a:r>
          </a:p>
        </p:txBody>
      </p:sp>
    </p:spTree>
    <p:extLst>
      <p:ext uri="{BB962C8B-B14F-4D97-AF65-F5344CB8AC3E}">
        <p14:creationId xmlns:p14="http://schemas.microsoft.com/office/powerpoint/2010/main" val="38172763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1B688-1BBD-418E-AAD8-DC462F6BC2E9}"/>
              </a:ext>
            </a:extLst>
          </p:cNvPr>
          <p:cNvSpPr>
            <a:spLocks noGrp="1"/>
          </p:cNvSpPr>
          <p:nvPr>
            <p:ph type="title"/>
          </p:nvPr>
        </p:nvSpPr>
        <p:spPr/>
        <p:txBody>
          <a:bodyPr>
            <a:normAutofit/>
          </a:bodyPr>
          <a:lstStyle/>
          <a:p>
            <a:r>
              <a:rPr lang="en-US"/>
              <a:t>Case Studies platforms I</a:t>
            </a:r>
            <a:endParaRPr lang="en-CH"/>
          </a:p>
        </p:txBody>
      </p:sp>
      <p:sp>
        <p:nvSpPr>
          <p:cNvPr id="3" name="Content Placeholder 2">
            <a:extLst>
              <a:ext uri="{FF2B5EF4-FFF2-40B4-BE49-F238E27FC236}">
                <a16:creationId xmlns:a16="http://schemas.microsoft.com/office/drawing/2014/main" id="{3F41EF46-C65A-4718-A0E3-4BEBC3F2A93B}"/>
              </a:ext>
            </a:extLst>
          </p:cNvPr>
          <p:cNvSpPr>
            <a:spLocks noGrp="1"/>
          </p:cNvSpPr>
          <p:nvPr>
            <p:ph idx="1"/>
          </p:nvPr>
        </p:nvSpPr>
        <p:spPr>
          <a:xfrm>
            <a:off x="5068027" y="1418155"/>
            <a:ext cx="5744516" cy="2203919"/>
          </a:xfrm>
          <a:ln>
            <a:solidFill>
              <a:srgbClr val="23BAED"/>
            </a:solidFill>
          </a:ln>
        </p:spPr>
        <p:txBody>
          <a:bodyPr vert="horz" lIns="91440" tIns="45720" rIns="91440" bIns="45720" rtlCol="0" anchor="t">
            <a:normAutofit/>
          </a:bodyPr>
          <a:lstStyle/>
          <a:p>
            <a:pPr>
              <a:lnSpc>
                <a:spcPct val="110000"/>
              </a:lnSpc>
            </a:pPr>
            <a:r>
              <a:rPr lang="en-US" sz="2000" b="1"/>
              <a:t>Natural Capital Coalition’s case studies</a:t>
            </a:r>
          </a:p>
          <a:p>
            <a:pPr>
              <a:lnSpc>
                <a:spcPct val="110000"/>
              </a:lnSpc>
            </a:pPr>
            <a:r>
              <a:rPr lang="en-US" sz="2000">
                <a:cs typeface="Arial"/>
              </a:rPr>
              <a:t>Over 160 case examples</a:t>
            </a:r>
            <a:endParaRPr lang="en-US" sz="2000"/>
          </a:p>
          <a:p>
            <a:pPr>
              <a:lnSpc>
                <a:spcPct val="110000"/>
              </a:lnSpc>
            </a:pPr>
            <a:r>
              <a:rPr lang="en-US" sz="2000"/>
              <a:t>Variety of business sectors, and public sector</a:t>
            </a:r>
            <a:endParaRPr lang="en-US" sz="2000">
              <a:cs typeface="Arial"/>
            </a:endParaRPr>
          </a:p>
          <a:p>
            <a:pPr>
              <a:lnSpc>
                <a:spcPct val="110000"/>
              </a:lnSpc>
            </a:pPr>
            <a:r>
              <a:rPr lang="en-US" sz="2000"/>
              <a:t>Examples of how companies have made use of the Natural Capital Protocol</a:t>
            </a:r>
            <a:endParaRPr lang="en-CH" sz="2000"/>
          </a:p>
        </p:txBody>
      </p:sp>
      <p:pic>
        <p:nvPicPr>
          <p:cNvPr id="5" name="Picture Placeholder 5" descr="Natural Capital Coalition | Protocol Case Studies">
            <a:extLst>
              <a:ext uri="{FF2B5EF4-FFF2-40B4-BE49-F238E27FC236}">
                <a16:creationId xmlns:a16="http://schemas.microsoft.com/office/drawing/2014/main" id="{523BF758-D026-48D4-AB65-381E2C2472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389"/>
          <a:stretch/>
        </p:blipFill>
        <p:spPr>
          <a:xfrm>
            <a:off x="314193" y="1265632"/>
            <a:ext cx="4031885" cy="2203919"/>
          </a:xfrm>
          <a:prstGeom prst="rect">
            <a:avLst/>
          </a:prstGeom>
        </p:spPr>
      </p:pic>
      <p:pic>
        <p:nvPicPr>
          <p:cNvPr id="6" name="Picture Placeholder 5" descr="We Value Nature Virutal Office Hour call 26.03.20 - slides - PowerPoint">
            <a:extLst>
              <a:ext uri="{FF2B5EF4-FFF2-40B4-BE49-F238E27FC236}">
                <a16:creationId xmlns:a16="http://schemas.microsoft.com/office/drawing/2014/main" id="{0E2BCEDE-37EC-4339-9D99-5E17DECE0F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14193" y="3608513"/>
            <a:ext cx="4031886" cy="2163451"/>
          </a:xfrm>
          <a:prstGeom prst="rect">
            <a:avLst/>
          </a:prstGeom>
        </p:spPr>
      </p:pic>
      <p:sp>
        <p:nvSpPr>
          <p:cNvPr id="7" name="Content Placeholder 2">
            <a:extLst>
              <a:ext uri="{FF2B5EF4-FFF2-40B4-BE49-F238E27FC236}">
                <a16:creationId xmlns:a16="http://schemas.microsoft.com/office/drawing/2014/main" id="{F83CC710-C6CA-4267-92E7-9315EF87B89C}"/>
              </a:ext>
            </a:extLst>
          </p:cNvPr>
          <p:cNvSpPr txBox="1">
            <a:spLocks/>
          </p:cNvSpPr>
          <p:nvPr/>
        </p:nvSpPr>
        <p:spPr>
          <a:xfrm>
            <a:off x="5068027" y="3751868"/>
            <a:ext cx="5744516" cy="2020096"/>
          </a:xfrm>
          <a:prstGeom prst="rect">
            <a:avLst/>
          </a:prstGeom>
          <a:ln>
            <a:solidFill>
              <a:srgbClr val="23BAED"/>
            </a:solidFill>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1" i="0" u="none" strike="noStrike" kern="1200" cap="none" spc="0" normalizeH="0" baseline="0" noProof="0">
                <a:ln>
                  <a:noFill/>
                </a:ln>
                <a:solidFill>
                  <a:prstClr val="black">
                    <a:lumMod val="65000"/>
                    <a:lumOff val="35000"/>
                  </a:prstClr>
                </a:solidFill>
                <a:effectLst/>
                <a:uLnTx/>
                <a:uFillTx/>
                <a:latin typeface="Arial"/>
                <a:ea typeface="+mn-ea"/>
                <a:cs typeface="+mn-cs"/>
              </a:rPr>
              <a:t>WBCSD’s business examples page</a:t>
            </a:r>
          </a:p>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0" i="0" u="none" strike="noStrike" kern="1200" cap="none" spc="0" normalizeH="0" baseline="0" noProof="0">
                <a:ln>
                  <a:noFill/>
                </a:ln>
                <a:solidFill>
                  <a:prstClr val="black">
                    <a:lumMod val="65000"/>
                    <a:lumOff val="35000"/>
                  </a:prstClr>
                </a:solidFill>
                <a:effectLst/>
                <a:uLnTx/>
                <a:uFillTx/>
                <a:latin typeface="Arial"/>
                <a:ea typeface="+mn-ea"/>
                <a:cs typeface="+mn-cs"/>
              </a:rPr>
              <a:t>Nearly 60 business examples </a:t>
            </a:r>
          </a:p>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0" i="0" u="none" strike="noStrike" kern="1200" cap="none" spc="0" normalizeH="0" baseline="0" noProof="0">
                <a:ln>
                  <a:noFill/>
                </a:ln>
                <a:solidFill>
                  <a:prstClr val="black">
                    <a:lumMod val="65000"/>
                    <a:lumOff val="35000"/>
                  </a:prstClr>
                </a:solidFill>
                <a:effectLst/>
                <a:uLnTx/>
                <a:uFillTx/>
                <a:latin typeface="Arial"/>
                <a:ea typeface="+mn-ea"/>
                <a:cs typeface="+mn-cs"/>
              </a:rPr>
              <a:t>Variety of business sectors</a:t>
            </a:r>
          </a:p>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0" i="0" u="none" strike="noStrike" kern="1200" cap="none" spc="0" normalizeH="0" baseline="0" noProof="0">
                <a:ln>
                  <a:noFill/>
                </a:ln>
                <a:solidFill>
                  <a:prstClr val="black">
                    <a:lumMod val="65000"/>
                    <a:lumOff val="35000"/>
                  </a:prstClr>
                </a:solidFill>
                <a:effectLst/>
                <a:uLnTx/>
                <a:uFillTx/>
                <a:latin typeface="Arial"/>
                <a:ea typeface="+mn-ea"/>
                <a:cs typeface="+mn-cs"/>
              </a:rPr>
              <a:t>Examples of how companies have conducted a natural, social/human capital assessment</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8" name="Graphic 7" descr="Download">
            <a:hlinkClick r:id="rId4"/>
            <a:extLst>
              <a:ext uri="{FF2B5EF4-FFF2-40B4-BE49-F238E27FC236}">
                <a16:creationId xmlns:a16="http://schemas.microsoft.com/office/drawing/2014/main" id="{5206777B-2A4D-4727-9787-245C4BCFFD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84680" y="2007415"/>
            <a:ext cx="622926" cy="622926"/>
          </a:xfrm>
          <a:prstGeom prst="rect">
            <a:avLst/>
          </a:prstGeom>
        </p:spPr>
      </p:pic>
      <p:pic>
        <p:nvPicPr>
          <p:cNvPr id="10" name="Graphic 9" descr="Download">
            <a:hlinkClick r:id="rId7"/>
            <a:extLst>
              <a:ext uri="{FF2B5EF4-FFF2-40B4-BE49-F238E27FC236}">
                <a16:creationId xmlns:a16="http://schemas.microsoft.com/office/drawing/2014/main" id="{EDB64EAE-C7AF-4A83-BF63-92419DA252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84680" y="4257181"/>
            <a:ext cx="622926" cy="622926"/>
          </a:xfrm>
          <a:prstGeom prst="rect">
            <a:avLst/>
          </a:prstGeom>
        </p:spPr>
      </p:pic>
    </p:spTree>
    <p:extLst>
      <p:ext uri="{BB962C8B-B14F-4D97-AF65-F5344CB8AC3E}">
        <p14:creationId xmlns:p14="http://schemas.microsoft.com/office/powerpoint/2010/main" val="708578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ardrop 2">
            <a:extLst>
              <a:ext uri="{FF2B5EF4-FFF2-40B4-BE49-F238E27FC236}">
                <a16:creationId xmlns:a16="http://schemas.microsoft.com/office/drawing/2014/main" id="{CCE42609-3302-4EAB-AD3E-5BED4DE10C27}"/>
              </a:ext>
            </a:extLst>
          </p:cNvPr>
          <p:cNvSpPr/>
          <p:nvPr/>
        </p:nvSpPr>
        <p:spPr>
          <a:xfrm>
            <a:off x="10476968" y="135400"/>
            <a:ext cx="1595148" cy="159514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a:xfrm>
            <a:off x="314194" y="135400"/>
            <a:ext cx="11498123" cy="878150"/>
          </a:xfrm>
        </p:spPr>
        <p:txBody>
          <a:bodyPr>
            <a:normAutofit/>
          </a:bodyPr>
          <a:lstStyle/>
          <a:p>
            <a:r>
              <a:rPr lang="en-GB" sz="2800">
                <a:solidFill>
                  <a:srgbClr val="595959"/>
                </a:solidFill>
              </a:rPr>
              <a:t>The Natural Capital Protocol as a basis for the training content</a:t>
            </a:r>
            <a:endParaRPr lang="en-GB" sz="3000"/>
          </a:p>
        </p:txBody>
      </p:sp>
      <p:sp>
        <p:nvSpPr>
          <p:cNvPr id="8" name="Content Placeholder 2">
            <a:extLst>
              <a:ext uri="{FF2B5EF4-FFF2-40B4-BE49-F238E27FC236}">
                <a16:creationId xmlns:a16="http://schemas.microsoft.com/office/drawing/2014/main" id="{7EE3E77E-3887-45A3-BE70-7E0537E6D433}"/>
              </a:ext>
            </a:extLst>
          </p:cNvPr>
          <p:cNvSpPr>
            <a:spLocks noGrp="1"/>
          </p:cNvSpPr>
          <p:nvPr>
            <p:ph idx="1"/>
          </p:nvPr>
        </p:nvSpPr>
        <p:spPr>
          <a:xfrm>
            <a:off x="4190565" y="1303381"/>
            <a:ext cx="5458316" cy="2554751"/>
          </a:xfrm>
        </p:spPr>
        <p:txBody>
          <a:bodyPr>
            <a:normAutofit fontScale="92500"/>
          </a:bodyPr>
          <a:lstStyle/>
          <a:p>
            <a:pPr marL="0" indent="0" algn="ctr">
              <a:lnSpc>
                <a:spcPct val="150000"/>
              </a:lnSpc>
              <a:spcBef>
                <a:spcPts val="1800"/>
              </a:spcBef>
              <a:spcAft>
                <a:spcPts val="600"/>
              </a:spcAft>
              <a:buNone/>
            </a:pPr>
            <a:r>
              <a:rPr lang="en-US">
                <a:solidFill>
                  <a:schemeClr val="tx1">
                    <a:lumMod val="50000"/>
                    <a:lumOff val="50000"/>
                  </a:schemeClr>
                </a:solidFill>
              </a:rPr>
              <a:t>The</a:t>
            </a:r>
            <a:r>
              <a:rPr lang="en-US" b="1">
                <a:solidFill>
                  <a:schemeClr val="tx1">
                    <a:lumMod val="50000"/>
                    <a:lumOff val="50000"/>
                  </a:schemeClr>
                </a:solidFill>
              </a:rPr>
              <a:t> Natural Capital Protocol </a:t>
            </a:r>
            <a:r>
              <a:rPr lang="en-US">
                <a:solidFill>
                  <a:schemeClr val="tx1">
                    <a:lumMod val="50000"/>
                    <a:lumOff val="50000"/>
                  </a:schemeClr>
                </a:solidFill>
              </a:rPr>
              <a:t>is a </a:t>
            </a:r>
            <a:br>
              <a:rPr lang="en-US">
                <a:solidFill>
                  <a:schemeClr val="tx1">
                    <a:lumMod val="50000"/>
                    <a:lumOff val="50000"/>
                  </a:schemeClr>
                </a:solidFill>
              </a:rPr>
            </a:br>
            <a:r>
              <a:rPr lang="en-US" b="1">
                <a:solidFill>
                  <a:schemeClr val="tx1">
                    <a:lumMod val="50000"/>
                    <a:lumOff val="50000"/>
                  </a:schemeClr>
                </a:solidFill>
              </a:rPr>
              <a:t>standardized framework </a:t>
            </a:r>
            <a:r>
              <a:rPr lang="en-US">
                <a:solidFill>
                  <a:schemeClr val="tx1">
                    <a:lumMod val="50000"/>
                    <a:lumOff val="50000"/>
                  </a:schemeClr>
                </a:solidFill>
              </a:rPr>
              <a:t>for</a:t>
            </a:r>
            <a:r>
              <a:rPr lang="en-US" b="1">
                <a:solidFill>
                  <a:schemeClr val="tx1">
                    <a:lumMod val="50000"/>
                    <a:lumOff val="50000"/>
                  </a:schemeClr>
                </a:solidFill>
              </a:rPr>
              <a:t> business </a:t>
            </a:r>
            <a:br>
              <a:rPr lang="en-US" b="1">
                <a:solidFill>
                  <a:schemeClr val="tx1">
                    <a:lumMod val="50000"/>
                    <a:lumOff val="50000"/>
                  </a:schemeClr>
                </a:solidFill>
              </a:rPr>
            </a:br>
            <a:r>
              <a:rPr lang="en-US">
                <a:solidFill>
                  <a:schemeClr val="tx1">
                    <a:lumMod val="50000"/>
                    <a:lumOff val="50000"/>
                  </a:schemeClr>
                </a:solidFill>
              </a:rPr>
              <a:t>to</a:t>
            </a:r>
            <a:r>
              <a:rPr lang="en-US" b="1">
                <a:solidFill>
                  <a:srgbClr val="23BAED"/>
                </a:solidFill>
              </a:rPr>
              <a:t> identify, measure and value </a:t>
            </a:r>
            <a:r>
              <a:rPr lang="en-US">
                <a:solidFill>
                  <a:schemeClr val="tx1">
                    <a:lumMod val="50000"/>
                    <a:lumOff val="50000"/>
                  </a:schemeClr>
                </a:solidFill>
              </a:rPr>
              <a:t>its direct and indirect </a:t>
            </a:r>
            <a:r>
              <a:rPr lang="en-US" b="1">
                <a:solidFill>
                  <a:srgbClr val="23BAED"/>
                </a:solidFill>
              </a:rPr>
              <a:t>impacts and dependencies </a:t>
            </a:r>
            <a:br>
              <a:rPr lang="en-US" b="1">
                <a:solidFill>
                  <a:schemeClr val="tx1">
                    <a:lumMod val="50000"/>
                    <a:lumOff val="50000"/>
                  </a:schemeClr>
                </a:solidFill>
              </a:rPr>
            </a:br>
            <a:r>
              <a:rPr lang="en-US">
                <a:solidFill>
                  <a:schemeClr val="tx1">
                    <a:lumMod val="50000"/>
                    <a:lumOff val="50000"/>
                  </a:schemeClr>
                </a:solidFill>
              </a:rPr>
              <a:t>on</a:t>
            </a:r>
            <a:r>
              <a:rPr lang="en-US" b="1">
                <a:solidFill>
                  <a:schemeClr val="tx1">
                    <a:lumMod val="50000"/>
                    <a:lumOff val="50000"/>
                  </a:schemeClr>
                </a:solidFill>
              </a:rPr>
              <a:t> natural capital</a:t>
            </a:r>
            <a:endParaRPr lang="en-US">
              <a:solidFill>
                <a:schemeClr val="tx1">
                  <a:lumMod val="50000"/>
                  <a:lumOff val="50000"/>
                </a:schemeClr>
              </a:solidFill>
            </a:endParaRPr>
          </a:p>
        </p:txBody>
      </p:sp>
      <p:pic>
        <p:nvPicPr>
          <p:cNvPr id="9" name="Picture 8">
            <a:extLst>
              <a:ext uri="{FF2B5EF4-FFF2-40B4-BE49-F238E27FC236}">
                <a16:creationId xmlns:a16="http://schemas.microsoft.com/office/drawing/2014/main" id="{4499F919-E280-4BB6-B589-EA12EF9056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1349" y="1396738"/>
            <a:ext cx="1608442" cy="2285023"/>
          </a:xfrm>
          <a:prstGeom prst="rect">
            <a:avLst/>
          </a:prstGeom>
          <a:ln w="9525" cap="flat">
            <a:solidFill>
              <a:srgbClr val="000000"/>
            </a:solidFill>
            <a:prstDash val="solid"/>
            <a:round/>
          </a:ln>
          <a:effectLst>
            <a:outerShdw blurRad="292100" dist="139700" dir="2700000" rotWithShape="0">
              <a:srgbClr val="333333">
                <a:alpha val="64999"/>
              </a:srgbClr>
            </a:outerShdw>
          </a:effectLst>
        </p:spPr>
      </p:pic>
      <p:pic>
        <p:nvPicPr>
          <p:cNvPr id="10" name="Picture 9">
            <a:extLst>
              <a:ext uri="{FF2B5EF4-FFF2-40B4-BE49-F238E27FC236}">
                <a16:creationId xmlns:a16="http://schemas.microsoft.com/office/drawing/2014/main" id="{6696B0F5-0348-4488-BB93-8E22E3D06C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1" b="60389"/>
          <a:stretch/>
        </p:blipFill>
        <p:spPr>
          <a:xfrm>
            <a:off x="917457" y="4034504"/>
            <a:ext cx="10357085" cy="1815348"/>
          </a:xfrm>
          <a:prstGeom prst="rect">
            <a:avLst/>
          </a:prstGeom>
        </p:spPr>
      </p:pic>
      <p:sp>
        <p:nvSpPr>
          <p:cNvPr id="21" name="TextBox 20">
            <a:extLst>
              <a:ext uri="{FF2B5EF4-FFF2-40B4-BE49-F238E27FC236}">
                <a16:creationId xmlns:a16="http://schemas.microsoft.com/office/drawing/2014/main" id="{C8FC0E7E-7AFA-49C8-AF42-2C0CF1FB6F11}"/>
              </a:ext>
            </a:extLst>
          </p:cNvPr>
          <p:cNvSpPr txBox="1"/>
          <p:nvPr/>
        </p:nvSpPr>
        <p:spPr>
          <a:xfrm>
            <a:off x="10568457" y="284939"/>
            <a:ext cx="1503661" cy="1200329"/>
          </a:xfrm>
          <a:prstGeom prst="rect">
            <a:avLst/>
          </a:prstGeom>
          <a:noFill/>
        </p:spPr>
        <p:txBody>
          <a:bodyPr wrap="square" rtlCol="0">
            <a:spAutoFit/>
          </a:bodyPr>
          <a:lstStyle/>
          <a:p>
            <a:pPr algn="ctr"/>
            <a:r>
              <a:rPr lang="en-GB" b="1">
                <a:solidFill>
                  <a:schemeClr val="bg1"/>
                </a:solidFill>
              </a:rPr>
              <a:t>p. 2 &amp; 6 </a:t>
            </a:r>
            <a:r>
              <a:rPr lang="en-GB">
                <a:solidFill>
                  <a:schemeClr val="bg1"/>
                </a:solidFill>
              </a:rPr>
              <a:t>in the NCP, </a:t>
            </a:r>
            <a:r>
              <a:rPr lang="en-GB" b="1">
                <a:solidFill>
                  <a:schemeClr val="bg1"/>
                </a:solidFill>
              </a:rPr>
              <a:t>p.22 </a:t>
            </a:r>
            <a:r>
              <a:rPr lang="en-GB">
                <a:solidFill>
                  <a:schemeClr val="bg1"/>
                </a:solidFill>
              </a:rPr>
              <a:t>in the workbook</a:t>
            </a:r>
          </a:p>
        </p:txBody>
      </p:sp>
      <p:sp>
        <p:nvSpPr>
          <p:cNvPr id="11" name="Rectangle 10">
            <a:extLst>
              <a:ext uri="{FF2B5EF4-FFF2-40B4-BE49-F238E27FC236}">
                <a16:creationId xmlns:a16="http://schemas.microsoft.com/office/drawing/2014/main" id="{B6918CF0-DA8D-4DD8-A0EA-3E5290F19F46}"/>
              </a:ext>
            </a:extLst>
          </p:cNvPr>
          <p:cNvSpPr/>
          <p:nvPr/>
        </p:nvSpPr>
        <p:spPr>
          <a:xfrm>
            <a:off x="1007706" y="3956180"/>
            <a:ext cx="2394256" cy="2002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673E84D2-4E18-4F19-A315-2BDC44CF55E7}"/>
              </a:ext>
            </a:extLst>
          </p:cNvPr>
          <p:cNvSpPr>
            <a:spLocks noGrp="1"/>
          </p:cNvSpPr>
          <p:nvPr>
            <p:ph type="sldNum" sz="quarter" idx="12"/>
          </p:nvPr>
        </p:nvSpPr>
        <p:spPr/>
        <p:txBody>
          <a:bodyPr/>
          <a:lstStyle/>
          <a:p>
            <a:fld id="{971CEC84-1649-40CE-BFF6-7286506FEA08}" type="slidenum">
              <a:rPr lang="en-GB" smtClean="0"/>
              <a:pPr/>
              <a:t>7</a:t>
            </a:fld>
            <a:endParaRPr lang="en-GB"/>
          </a:p>
        </p:txBody>
      </p:sp>
      <p:sp>
        <p:nvSpPr>
          <p:cNvPr id="12" name="Teardrop 11">
            <a:extLst>
              <a:ext uri="{FF2B5EF4-FFF2-40B4-BE49-F238E27FC236}">
                <a16:creationId xmlns:a16="http://schemas.microsoft.com/office/drawing/2014/main" id="{280BA106-C177-4DC3-8665-0650230FBF1B}"/>
              </a:ext>
            </a:extLst>
          </p:cNvPr>
          <p:cNvSpPr/>
          <p:nvPr/>
        </p:nvSpPr>
        <p:spPr>
          <a:xfrm rot="2071865">
            <a:off x="363390" y="2117549"/>
            <a:ext cx="999744" cy="9805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H"/>
          </a:p>
        </p:txBody>
      </p:sp>
      <p:sp>
        <p:nvSpPr>
          <p:cNvPr id="13" name="TextBox 12">
            <a:extLst>
              <a:ext uri="{FF2B5EF4-FFF2-40B4-BE49-F238E27FC236}">
                <a16:creationId xmlns:a16="http://schemas.microsoft.com/office/drawing/2014/main" id="{E8B30206-461C-4F88-B24B-923C81C233EC}"/>
              </a:ext>
            </a:extLst>
          </p:cNvPr>
          <p:cNvSpPr txBox="1"/>
          <p:nvPr/>
        </p:nvSpPr>
        <p:spPr>
          <a:xfrm>
            <a:off x="356673" y="2267386"/>
            <a:ext cx="1023704" cy="738664"/>
          </a:xfrm>
          <a:prstGeom prst="rect">
            <a:avLst/>
          </a:prstGeom>
          <a:noFill/>
        </p:spPr>
        <p:txBody>
          <a:bodyPr wrap="square" rtlCol="0">
            <a:spAutoFit/>
          </a:bodyPr>
          <a:lstStyle/>
          <a:p>
            <a:pPr algn="ctr"/>
            <a:r>
              <a:rPr lang="en-US" sz="1400">
                <a:solidFill>
                  <a:schemeClr val="bg1"/>
                </a:solidFill>
              </a:rPr>
              <a:t>Link to the Protocol </a:t>
            </a:r>
            <a:r>
              <a:rPr lang="en-US" sz="1400" b="1">
                <a:solidFill>
                  <a:schemeClr val="bg1"/>
                </a:solidFill>
                <a:hlinkClick r:id="rId5">
                  <a:extLst>
                    <a:ext uri="{A12FA001-AC4F-418D-AE19-62706E023703}">
                      <ahyp:hlinkClr xmlns:ahyp="http://schemas.microsoft.com/office/drawing/2018/hyperlinkcolor" val="tx"/>
                    </a:ext>
                  </a:extLst>
                </a:hlinkClick>
              </a:rPr>
              <a:t>here</a:t>
            </a:r>
            <a:endParaRPr lang="en-CH" sz="1400" b="1">
              <a:solidFill>
                <a:schemeClr val="bg1"/>
              </a:solidFill>
            </a:endParaRPr>
          </a:p>
        </p:txBody>
      </p:sp>
    </p:spTree>
    <p:extLst>
      <p:ext uri="{BB962C8B-B14F-4D97-AF65-F5344CB8AC3E}">
        <p14:creationId xmlns:p14="http://schemas.microsoft.com/office/powerpoint/2010/main" val="1887178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41EF46-C65A-4718-A0E3-4BEBC3F2A93B}"/>
              </a:ext>
            </a:extLst>
          </p:cNvPr>
          <p:cNvSpPr>
            <a:spLocks noGrp="1"/>
          </p:cNvSpPr>
          <p:nvPr>
            <p:ph idx="1"/>
          </p:nvPr>
        </p:nvSpPr>
        <p:spPr>
          <a:xfrm>
            <a:off x="5068027" y="1319753"/>
            <a:ext cx="5744516" cy="2432115"/>
          </a:xfrm>
          <a:ln>
            <a:solidFill>
              <a:srgbClr val="23BAED"/>
            </a:solidFill>
          </a:ln>
        </p:spPr>
        <p:txBody>
          <a:bodyPr>
            <a:normAutofit fontScale="92500" lnSpcReduction="20000"/>
          </a:bodyPr>
          <a:lstStyle/>
          <a:p>
            <a:pPr>
              <a:lnSpc>
                <a:spcPct val="110000"/>
              </a:lnSpc>
            </a:pPr>
            <a:r>
              <a:rPr lang="en-US" sz="2000" b="1"/>
              <a:t>We Value Nature’s business stories</a:t>
            </a:r>
          </a:p>
          <a:p>
            <a:pPr>
              <a:lnSpc>
                <a:spcPct val="110000"/>
              </a:lnSpc>
            </a:pPr>
            <a:r>
              <a:rPr lang="en-US" sz="2000"/>
              <a:t>3 recent business stories relating to natural capital</a:t>
            </a:r>
          </a:p>
          <a:p>
            <a:pPr>
              <a:lnSpc>
                <a:spcPct val="110000"/>
              </a:lnSpc>
            </a:pPr>
            <a:r>
              <a:rPr lang="en-US" sz="2000"/>
              <a:t>4 business stories from F&amp;B sector</a:t>
            </a:r>
          </a:p>
          <a:p>
            <a:pPr>
              <a:lnSpc>
                <a:spcPct val="110000"/>
              </a:lnSpc>
            </a:pPr>
            <a:r>
              <a:rPr lang="en-US" sz="2000"/>
              <a:t>Variety of business sectors</a:t>
            </a:r>
          </a:p>
          <a:p>
            <a:pPr>
              <a:lnSpc>
                <a:spcPct val="110000"/>
              </a:lnSpc>
            </a:pPr>
            <a:r>
              <a:rPr lang="en-US" sz="2000"/>
              <a:t>EDP, Sonae </a:t>
            </a:r>
            <a:r>
              <a:rPr lang="en-US" sz="2000" err="1"/>
              <a:t>Arauco</a:t>
            </a:r>
            <a:r>
              <a:rPr lang="en-US" sz="2000"/>
              <a:t> &amp; Grupo Argo sharing their natural capital journey</a:t>
            </a:r>
            <a:endParaRPr lang="en-CH" sz="2000"/>
          </a:p>
        </p:txBody>
      </p:sp>
      <p:sp>
        <p:nvSpPr>
          <p:cNvPr id="7" name="Content Placeholder 2">
            <a:extLst>
              <a:ext uri="{FF2B5EF4-FFF2-40B4-BE49-F238E27FC236}">
                <a16:creationId xmlns:a16="http://schemas.microsoft.com/office/drawing/2014/main" id="{F83CC710-C6CA-4267-92E7-9315EF87B89C}"/>
              </a:ext>
            </a:extLst>
          </p:cNvPr>
          <p:cNvSpPr txBox="1">
            <a:spLocks/>
          </p:cNvSpPr>
          <p:nvPr/>
        </p:nvSpPr>
        <p:spPr>
          <a:xfrm>
            <a:off x="5068027" y="3896607"/>
            <a:ext cx="5802098" cy="2051706"/>
          </a:xfrm>
          <a:prstGeom prst="rect">
            <a:avLst/>
          </a:prstGeom>
          <a:ln>
            <a:solidFill>
              <a:srgbClr val="23BAED"/>
            </a:solidFill>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1" i="0" u="none" strike="noStrike" kern="1200" cap="none" spc="0" normalizeH="0" baseline="0" noProof="0">
                <a:ln>
                  <a:noFill/>
                </a:ln>
                <a:solidFill>
                  <a:prstClr val="black">
                    <a:lumMod val="65000"/>
                    <a:lumOff val="35000"/>
                  </a:prstClr>
                </a:solidFill>
                <a:effectLst/>
                <a:uLnTx/>
                <a:uFillTx/>
                <a:latin typeface="Arial"/>
                <a:ea typeface="+mn-ea"/>
                <a:cs typeface="+mn-cs"/>
              </a:rPr>
              <a:t>Natural infrastructure for business platform</a:t>
            </a:r>
          </a:p>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0" i="0" u="none" strike="noStrike" kern="1200" cap="none" spc="0" normalizeH="0" baseline="0" noProof="0">
                <a:ln>
                  <a:noFill/>
                </a:ln>
                <a:solidFill>
                  <a:prstClr val="black">
                    <a:lumMod val="65000"/>
                    <a:lumOff val="35000"/>
                  </a:prstClr>
                </a:solidFill>
                <a:effectLst/>
                <a:uLnTx/>
                <a:uFillTx/>
                <a:latin typeface="Arial"/>
                <a:ea typeface="+mn-ea"/>
                <a:cs typeface="+mn-cs"/>
              </a:rPr>
              <a:t>16 business case studies </a:t>
            </a:r>
          </a:p>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0" i="0" u="none" strike="noStrike" kern="1200" cap="none" spc="0" normalizeH="0" baseline="0" noProof="0">
                <a:ln>
                  <a:noFill/>
                </a:ln>
                <a:solidFill>
                  <a:prstClr val="black">
                    <a:lumMod val="65000"/>
                    <a:lumOff val="35000"/>
                  </a:prstClr>
                </a:solidFill>
                <a:effectLst/>
                <a:uLnTx/>
                <a:uFillTx/>
                <a:latin typeface="Arial"/>
                <a:ea typeface="+mn-ea"/>
                <a:cs typeface="+mn-cs"/>
              </a:rPr>
              <a:t>Variety of business sectors</a:t>
            </a:r>
          </a:p>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0" i="0" u="none" strike="noStrike" kern="1200" cap="none" spc="0" normalizeH="0" baseline="0" noProof="0">
                <a:ln>
                  <a:noFill/>
                </a:ln>
                <a:solidFill>
                  <a:prstClr val="black">
                    <a:lumMod val="65000"/>
                    <a:lumOff val="35000"/>
                  </a:prstClr>
                </a:solidFill>
                <a:effectLst/>
                <a:uLnTx/>
                <a:uFillTx/>
                <a:latin typeface="Arial"/>
                <a:ea typeface="+mn-ea"/>
                <a:cs typeface="+mn-cs"/>
              </a:rPr>
              <a:t>Examples of how companies have conducted a natural, social/human capital assessment</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8" name="Graphic 7" descr="Download">
            <a:hlinkClick r:id="rId2"/>
            <a:extLst>
              <a:ext uri="{FF2B5EF4-FFF2-40B4-BE49-F238E27FC236}">
                <a16:creationId xmlns:a16="http://schemas.microsoft.com/office/drawing/2014/main" id="{5206777B-2A4D-4727-9787-245C4BCFFD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84680" y="2007415"/>
            <a:ext cx="622926" cy="622926"/>
          </a:xfrm>
          <a:prstGeom prst="rect">
            <a:avLst/>
          </a:prstGeom>
        </p:spPr>
      </p:pic>
      <p:pic>
        <p:nvPicPr>
          <p:cNvPr id="10" name="Graphic 9" descr="Download">
            <a:hlinkClick r:id="rId5"/>
            <a:extLst>
              <a:ext uri="{FF2B5EF4-FFF2-40B4-BE49-F238E27FC236}">
                <a16:creationId xmlns:a16="http://schemas.microsoft.com/office/drawing/2014/main" id="{EDB64EAE-C7AF-4A83-BF63-92419DA252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84680" y="4257181"/>
            <a:ext cx="622926" cy="622926"/>
          </a:xfrm>
          <a:prstGeom prst="rect">
            <a:avLst/>
          </a:prstGeom>
        </p:spPr>
      </p:pic>
      <p:pic>
        <p:nvPicPr>
          <p:cNvPr id="9" name="Picture Placeholder 5" descr="Natural capital stories | We Value Nature">
            <a:extLst>
              <a:ext uri="{FF2B5EF4-FFF2-40B4-BE49-F238E27FC236}">
                <a16:creationId xmlns:a16="http://schemas.microsoft.com/office/drawing/2014/main" id="{85AA6EA3-AD62-4CBD-B9FD-C03C4E4C78EF}"/>
              </a:ext>
            </a:extLst>
          </p:cNvPr>
          <p:cNvPicPr>
            <a:picLocks noChangeAspect="1"/>
          </p:cNvPicPr>
          <p:nvPr/>
        </p:nvPicPr>
        <p:blipFill rotWithShape="1">
          <a:blip r:embed="rId6">
            <a:extLst>
              <a:ext uri="{28A0092B-C50C-407E-A947-70E740481C1C}">
                <a14:useLocalDpi xmlns:a14="http://schemas.microsoft.com/office/drawing/2010/main" val="0"/>
              </a:ext>
            </a:extLst>
          </a:blip>
          <a:srcRect b="33621"/>
          <a:stretch/>
        </p:blipFill>
        <p:spPr>
          <a:xfrm>
            <a:off x="696500" y="1758171"/>
            <a:ext cx="2480804" cy="2597820"/>
          </a:xfrm>
          <a:prstGeom prst="rect">
            <a:avLst/>
          </a:prstGeom>
        </p:spPr>
      </p:pic>
      <p:pic>
        <p:nvPicPr>
          <p:cNvPr id="11" name="Picture Placeholder 5" descr="Natural capital stories | We Value Nature">
            <a:extLst>
              <a:ext uri="{FF2B5EF4-FFF2-40B4-BE49-F238E27FC236}">
                <a16:creationId xmlns:a16="http://schemas.microsoft.com/office/drawing/2014/main" id="{AB7E95C4-5DA7-4428-9070-F3E0F3B000E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667756" y="1203166"/>
            <a:ext cx="3602545" cy="604584"/>
          </a:xfrm>
          <a:prstGeom prst="rect">
            <a:avLst/>
          </a:prstGeom>
        </p:spPr>
      </p:pic>
      <p:pic>
        <p:nvPicPr>
          <p:cNvPr id="13" name="Picture Placeholder 5" descr="Natural infrastructure guide for business | Case Studies">
            <a:extLst>
              <a:ext uri="{FF2B5EF4-FFF2-40B4-BE49-F238E27FC236}">
                <a16:creationId xmlns:a16="http://schemas.microsoft.com/office/drawing/2014/main" id="{4A04565E-4B0A-4891-827A-69831DEA9BE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7324"/>
          <a:stretch/>
        </p:blipFill>
        <p:spPr>
          <a:xfrm>
            <a:off x="325403" y="5003968"/>
            <a:ext cx="4096801" cy="1767156"/>
          </a:xfrm>
          <a:prstGeom prst="rect">
            <a:avLst/>
          </a:prstGeom>
        </p:spPr>
      </p:pic>
      <p:pic>
        <p:nvPicPr>
          <p:cNvPr id="15" name="Picture Placeholder 5" descr="Natural infrastructure guide for business | Case Studies">
            <a:extLst>
              <a:ext uri="{FF2B5EF4-FFF2-40B4-BE49-F238E27FC236}">
                <a16:creationId xmlns:a16="http://schemas.microsoft.com/office/drawing/2014/main" id="{1F2B80B7-CB41-4496-AB07-9C3813AE3F12}"/>
              </a:ext>
            </a:extLst>
          </p:cNvPr>
          <p:cNvPicPr>
            <a:picLocks noChangeAspect="1"/>
          </p:cNvPicPr>
          <p:nvPr/>
        </p:nvPicPr>
        <p:blipFill rotWithShape="1">
          <a:blip r:embed="rId9">
            <a:extLst>
              <a:ext uri="{28A0092B-C50C-407E-A947-70E740481C1C}">
                <a14:useLocalDpi xmlns:a14="http://schemas.microsoft.com/office/drawing/2010/main" val="0"/>
              </a:ext>
            </a:extLst>
          </a:blip>
          <a:srcRect b="81660"/>
          <a:stretch/>
        </p:blipFill>
        <p:spPr>
          <a:xfrm>
            <a:off x="378722" y="4595540"/>
            <a:ext cx="3116361" cy="374384"/>
          </a:xfrm>
          <a:prstGeom prst="rect">
            <a:avLst/>
          </a:prstGeom>
        </p:spPr>
      </p:pic>
      <p:sp>
        <p:nvSpPr>
          <p:cNvPr id="4" name="TextBox 3">
            <a:extLst>
              <a:ext uri="{FF2B5EF4-FFF2-40B4-BE49-F238E27FC236}">
                <a16:creationId xmlns:a16="http://schemas.microsoft.com/office/drawing/2014/main" id="{4F611168-6B23-4ECF-911E-AAF69E93DDDA}"/>
              </a:ext>
            </a:extLst>
          </p:cNvPr>
          <p:cNvSpPr txBox="1"/>
          <p:nvPr/>
        </p:nvSpPr>
        <p:spPr>
          <a:xfrm>
            <a:off x="1657531" y="4629656"/>
            <a:ext cx="162299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95000"/>
                  </a:prstClr>
                </a:solidFill>
                <a:effectLst/>
                <a:uLnTx/>
                <a:uFillTx/>
                <a:latin typeface="Arial"/>
                <a:ea typeface="+mn-ea"/>
                <a:cs typeface="+mn-cs"/>
              </a:rPr>
              <a:t>Case study library</a:t>
            </a:r>
            <a:endParaRPr kumimoji="0" lang="en-CH" sz="1200" b="0" i="0" u="none" strike="noStrike" kern="1200" cap="none" spc="0" normalizeH="0" baseline="0" noProof="0">
              <a:ln>
                <a:noFill/>
              </a:ln>
              <a:solidFill>
                <a:prstClr val="white">
                  <a:lumMod val="95000"/>
                </a:prstClr>
              </a:solidFill>
              <a:effectLst/>
              <a:uLnTx/>
              <a:uFillTx/>
              <a:latin typeface="Arial"/>
              <a:ea typeface="+mn-ea"/>
              <a:cs typeface="+mn-cs"/>
            </a:endParaRPr>
          </a:p>
        </p:txBody>
      </p:sp>
      <p:sp>
        <p:nvSpPr>
          <p:cNvPr id="16" name="Title 1">
            <a:extLst>
              <a:ext uri="{FF2B5EF4-FFF2-40B4-BE49-F238E27FC236}">
                <a16:creationId xmlns:a16="http://schemas.microsoft.com/office/drawing/2014/main" id="{65A3FB4B-ECC6-4F10-8AEB-2052E94785C6}"/>
              </a:ext>
            </a:extLst>
          </p:cNvPr>
          <p:cNvSpPr>
            <a:spLocks noGrp="1"/>
          </p:cNvSpPr>
          <p:nvPr>
            <p:ph type="title"/>
          </p:nvPr>
        </p:nvSpPr>
        <p:spPr>
          <a:xfrm>
            <a:off x="314194" y="125352"/>
            <a:ext cx="11498123" cy="878150"/>
          </a:xfrm>
        </p:spPr>
        <p:txBody>
          <a:bodyPr>
            <a:normAutofit/>
          </a:bodyPr>
          <a:lstStyle/>
          <a:p>
            <a:r>
              <a:rPr lang="en-US"/>
              <a:t>Case Studies platforms II</a:t>
            </a:r>
            <a:endParaRPr lang="en-CH" b="1"/>
          </a:p>
        </p:txBody>
      </p:sp>
    </p:spTree>
    <p:extLst>
      <p:ext uri="{BB962C8B-B14F-4D97-AF65-F5344CB8AC3E}">
        <p14:creationId xmlns:p14="http://schemas.microsoft.com/office/powerpoint/2010/main" val="10899833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252EF03-7FFE-4C4B-9F85-F766A474E062}"/>
              </a:ext>
            </a:extLst>
          </p:cNvPr>
          <p:cNvGrpSpPr/>
          <p:nvPr/>
        </p:nvGrpSpPr>
        <p:grpSpPr>
          <a:xfrm>
            <a:off x="272473" y="203200"/>
            <a:ext cx="11647054" cy="5911271"/>
            <a:chOff x="133402" y="-28706"/>
            <a:chExt cx="9105182" cy="4683715"/>
          </a:xfrm>
        </p:grpSpPr>
        <p:pic>
          <p:nvPicPr>
            <p:cNvPr id="8" name="Picture 7">
              <a:extLst>
                <a:ext uri="{FF2B5EF4-FFF2-40B4-BE49-F238E27FC236}">
                  <a16:creationId xmlns:a16="http://schemas.microsoft.com/office/drawing/2014/main" id="{55D15115-C01F-4858-B2CA-498ED43426F1}"/>
                </a:ext>
              </a:extLst>
            </p:cNvPr>
            <p:cNvPicPr>
              <a:picLocks noChangeAspect="1"/>
            </p:cNvPicPr>
            <p:nvPr/>
          </p:nvPicPr>
          <p:blipFill rotWithShape="1">
            <a:blip r:embed="rId3"/>
            <a:srcRect b="5980"/>
            <a:stretch/>
          </p:blipFill>
          <p:spPr>
            <a:xfrm>
              <a:off x="2391286" y="-28706"/>
              <a:ext cx="6847298" cy="4683715"/>
            </a:xfrm>
            <a:prstGeom prst="rect">
              <a:avLst/>
            </a:prstGeom>
          </p:spPr>
        </p:pic>
        <p:pic>
          <p:nvPicPr>
            <p:cNvPr id="9" name="Picture 8">
              <a:extLst>
                <a:ext uri="{FF2B5EF4-FFF2-40B4-BE49-F238E27FC236}">
                  <a16:creationId xmlns:a16="http://schemas.microsoft.com/office/drawing/2014/main" id="{52F99444-08AB-4832-B930-B433F0A880C1}"/>
                </a:ext>
              </a:extLst>
            </p:cNvPr>
            <p:cNvPicPr>
              <a:picLocks noChangeAspect="1"/>
            </p:cNvPicPr>
            <p:nvPr/>
          </p:nvPicPr>
          <p:blipFill>
            <a:blip r:embed="rId4"/>
            <a:stretch>
              <a:fillRect/>
            </a:stretch>
          </p:blipFill>
          <p:spPr>
            <a:xfrm>
              <a:off x="133402" y="220673"/>
              <a:ext cx="2710260" cy="155504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B705AD7-C47A-40E3-94A7-D16DEEAA117B}"/>
                </a:ext>
              </a:extLst>
            </p:cNvPr>
            <p:cNvPicPr>
              <a:picLocks noChangeAspect="1"/>
            </p:cNvPicPr>
            <p:nvPr/>
          </p:nvPicPr>
          <p:blipFill>
            <a:blip r:embed="rId5"/>
            <a:stretch>
              <a:fillRect/>
            </a:stretch>
          </p:blipFill>
          <p:spPr>
            <a:xfrm rot="214970">
              <a:off x="954245" y="929487"/>
              <a:ext cx="3030259" cy="219646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B8D3244-B583-4863-964B-209534E096ED}"/>
                </a:ext>
              </a:extLst>
            </p:cNvPr>
            <p:cNvPicPr>
              <a:picLocks noChangeAspect="1"/>
            </p:cNvPicPr>
            <p:nvPr/>
          </p:nvPicPr>
          <p:blipFill>
            <a:blip r:embed="rId6"/>
            <a:stretch>
              <a:fillRect/>
            </a:stretch>
          </p:blipFill>
          <p:spPr>
            <a:xfrm rot="21175197">
              <a:off x="209886" y="1645931"/>
              <a:ext cx="2849483" cy="141735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37B146D-D34C-4F65-8D07-6B39131A530C}"/>
                </a:ext>
              </a:extLst>
            </p:cNvPr>
            <p:cNvPicPr>
              <a:picLocks noChangeAspect="1"/>
            </p:cNvPicPr>
            <p:nvPr/>
          </p:nvPicPr>
          <p:blipFill>
            <a:blip r:embed="rId7"/>
            <a:stretch>
              <a:fillRect/>
            </a:stretch>
          </p:blipFill>
          <p:spPr>
            <a:xfrm>
              <a:off x="267570" y="3194255"/>
              <a:ext cx="2441924" cy="146075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F70A7F48-980B-4C23-8A7A-5E2543E663E6}"/>
                </a:ext>
              </a:extLst>
            </p:cNvPr>
            <p:cNvPicPr>
              <a:picLocks noChangeAspect="1"/>
            </p:cNvPicPr>
            <p:nvPr/>
          </p:nvPicPr>
          <p:blipFill>
            <a:blip r:embed="rId8"/>
            <a:stretch>
              <a:fillRect/>
            </a:stretch>
          </p:blipFill>
          <p:spPr>
            <a:xfrm rot="709914">
              <a:off x="1985361" y="2796792"/>
              <a:ext cx="2569327" cy="1593755"/>
            </a:xfrm>
            <a:prstGeom prst="rect">
              <a:avLst/>
            </a:prstGeom>
            <a:ln>
              <a:noFill/>
            </a:ln>
            <a:effectLst>
              <a:outerShdw blurRad="292100" dist="139700" dir="2700000" algn="tl" rotWithShape="0">
                <a:srgbClr val="333333">
                  <a:alpha val="65000"/>
                </a:srgbClr>
              </a:outerShdw>
            </a:effectLst>
          </p:spPr>
        </p:pic>
      </p:grpSp>
      <p:sp>
        <p:nvSpPr>
          <p:cNvPr id="3" name="Slide Number Placeholder 2">
            <a:extLst>
              <a:ext uri="{FF2B5EF4-FFF2-40B4-BE49-F238E27FC236}">
                <a16:creationId xmlns:a16="http://schemas.microsoft.com/office/drawing/2014/main" id="{65CC7A37-9AC9-42F9-AEE4-A94E08D15F3B}"/>
              </a:ext>
            </a:extLst>
          </p:cNvPr>
          <p:cNvSpPr>
            <a:spLocks noGrp="1"/>
          </p:cNvSpPr>
          <p:nvPr>
            <p:ph type="sldNum" sz="quarter" idx="12"/>
          </p:nvPr>
        </p:nvSpPr>
        <p:spPr/>
        <p:txBody>
          <a:bodyPr/>
          <a:lstStyle/>
          <a:p>
            <a:fld id="{971CEC84-1649-40CE-BFF6-7286506FEA08}" type="slidenum">
              <a:rPr lang="en-GB" smtClean="0"/>
              <a:pPr/>
              <a:t>71</a:t>
            </a:fld>
            <a:endParaRPr lang="en-GB"/>
          </a:p>
        </p:txBody>
      </p:sp>
      <p:pic>
        <p:nvPicPr>
          <p:cNvPr id="14" name="Picture 13" descr="A picture containing drawing&#10;&#10;Description automatically generated">
            <a:extLst>
              <a:ext uri="{FF2B5EF4-FFF2-40B4-BE49-F238E27FC236}">
                <a16:creationId xmlns:a16="http://schemas.microsoft.com/office/drawing/2014/main" id="{5CD5DFE6-E6C9-4E41-A7C7-5B83C6E004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8234" b="23272"/>
          <a:stretch/>
        </p:blipFill>
        <p:spPr>
          <a:xfrm>
            <a:off x="9745746" y="6354503"/>
            <a:ext cx="961250" cy="329682"/>
          </a:xfrm>
          <a:prstGeom prst="rect">
            <a:avLst/>
          </a:prstGeom>
        </p:spPr>
      </p:pic>
    </p:spTree>
    <p:extLst>
      <p:ext uri="{BB962C8B-B14F-4D97-AF65-F5344CB8AC3E}">
        <p14:creationId xmlns:p14="http://schemas.microsoft.com/office/powerpoint/2010/main" val="24632379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40D50-EBBB-4C8A-BAAD-A572F9E9E759}"/>
              </a:ext>
            </a:extLst>
          </p:cNvPr>
          <p:cNvSpPr>
            <a:spLocks noGrp="1"/>
          </p:cNvSpPr>
          <p:nvPr>
            <p:ph type="title"/>
          </p:nvPr>
        </p:nvSpPr>
        <p:spPr/>
        <p:txBody>
          <a:bodyPr/>
          <a:lstStyle/>
          <a:p>
            <a:r>
              <a:rPr lang="en-GB"/>
              <a:t>Group exercise: exploring tools and resources</a:t>
            </a:r>
          </a:p>
        </p:txBody>
      </p:sp>
      <p:sp>
        <p:nvSpPr>
          <p:cNvPr id="5" name="Slide Number Placeholder 4">
            <a:extLst>
              <a:ext uri="{FF2B5EF4-FFF2-40B4-BE49-F238E27FC236}">
                <a16:creationId xmlns:a16="http://schemas.microsoft.com/office/drawing/2014/main" id="{12E1DACF-41B9-4D85-A84C-AE962A17F988}"/>
              </a:ext>
            </a:extLst>
          </p:cNvPr>
          <p:cNvSpPr>
            <a:spLocks noGrp="1"/>
          </p:cNvSpPr>
          <p:nvPr>
            <p:ph type="sldNum" sz="quarter" idx="12"/>
          </p:nvPr>
        </p:nvSpPr>
        <p:spPr/>
        <p:txBody>
          <a:bodyPr/>
          <a:lstStyle/>
          <a:p>
            <a:fld id="{971CEC84-1649-40CE-BFF6-7286506FEA08}" type="slidenum">
              <a:rPr lang="en-GB" smtClean="0"/>
              <a:pPr/>
              <a:t>72</a:t>
            </a:fld>
            <a:endParaRPr lang="en-GB"/>
          </a:p>
        </p:txBody>
      </p:sp>
      <p:sp>
        <p:nvSpPr>
          <p:cNvPr id="6" name="Content Placeholder 2">
            <a:extLst>
              <a:ext uri="{FF2B5EF4-FFF2-40B4-BE49-F238E27FC236}">
                <a16:creationId xmlns:a16="http://schemas.microsoft.com/office/drawing/2014/main" id="{AEF1BF2B-55AF-47BA-8634-17CE347A900E}"/>
              </a:ext>
            </a:extLst>
          </p:cNvPr>
          <p:cNvSpPr>
            <a:spLocks noGrp="1"/>
          </p:cNvSpPr>
          <p:nvPr>
            <p:ph idx="1"/>
          </p:nvPr>
        </p:nvSpPr>
        <p:spPr>
          <a:xfrm>
            <a:off x="503397" y="1530418"/>
            <a:ext cx="5864807" cy="4284540"/>
          </a:xfrm>
        </p:spPr>
        <p:txBody>
          <a:bodyPr>
            <a:normAutofit fontScale="92500"/>
          </a:bodyPr>
          <a:lstStyle/>
          <a:p>
            <a:pPr marL="0" indent="0">
              <a:lnSpc>
                <a:spcPct val="120000"/>
              </a:lnSpc>
              <a:buNone/>
            </a:pPr>
            <a:r>
              <a:rPr lang="en-US" b="1"/>
              <a:t>In pairs:</a:t>
            </a:r>
          </a:p>
          <a:p>
            <a:pPr marL="457200" indent="-457200">
              <a:lnSpc>
                <a:spcPct val="120000"/>
              </a:lnSpc>
              <a:buAutoNum type="arabicPeriod"/>
            </a:pPr>
            <a:r>
              <a:rPr lang="en-US"/>
              <a:t>Go to The Natural Capital Toolkit on the SHIFT platform: </a:t>
            </a:r>
            <a:r>
              <a:rPr lang="en-US" b="1">
                <a:solidFill>
                  <a:srgbClr val="23BAED"/>
                </a:solidFill>
                <a:hlinkClick r:id="rId3">
                  <a:extLst>
                    <a:ext uri="{A12FA001-AC4F-418D-AE19-62706E023703}">
                      <ahyp:hlinkClr xmlns:ahyp="http://schemas.microsoft.com/office/drawing/2018/hyperlinkcolor" val="tx"/>
                    </a:ext>
                  </a:extLst>
                </a:hlinkClick>
              </a:rPr>
              <a:t>https://shift.tools/nct</a:t>
            </a:r>
            <a:endParaRPr lang="en-US" b="1">
              <a:solidFill>
                <a:srgbClr val="23BAED"/>
              </a:solidFill>
            </a:endParaRPr>
          </a:p>
          <a:p>
            <a:pPr marL="457200" indent="-457200">
              <a:lnSpc>
                <a:spcPct val="120000"/>
              </a:lnSpc>
              <a:buAutoNum type="arabicPeriod"/>
            </a:pPr>
            <a:endParaRPr lang="en-US" b="1">
              <a:solidFill>
                <a:srgbClr val="23BAED"/>
              </a:solidFill>
            </a:endParaRPr>
          </a:p>
          <a:p>
            <a:pPr marL="457200" indent="-457200">
              <a:lnSpc>
                <a:spcPct val="120000"/>
              </a:lnSpc>
              <a:buAutoNum type="arabicPeriod"/>
            </a:pPr>
            <a:r>
              <a:rPr lang="en-US"/>
              <a:t>Imagine that you work for a mining company. Your senior management team has asked you to explore ways to conduct a company-wide assessment on its use of water. </a:t>
            </a:r>
            <a:endParaRPr lang="en-US" sz="100"/>
          </a:p>
        </p:txBody>
      </p:sp>
      <p:pic>
        <p:nvPicPr>
          <p:cNvPr id="9" name="Picture Placeholder 5" descr="SHIFT">
            <a:extLst>
              <a:ext uri="{FF2B5EF4-FFF2-40B4-BE49-F238E27FC236}">
                <a16:creationId xmlns:a16="http://schemas.microsoft.com/office/drawing/2014/main" id="{17BB3D5F-6ED6-4B70-B048-064B2798C3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014100" y="2393955"/>
            <a:ext cx="2158085" cy="652647"/>
          </a:xfrm>
          <a:prstGeom prst="rect">
            <a:avLst/>
          </a:prstGeom>
        </p:spPr>
      </p:pic>
      <p:sp>
        <p:nvSpPr>
          <p:cNvPr id="4" name="Rectangle 3">
            <a:extLst>
              <a:ext uri="{FF2B5EF4-FFF2-40B4-BE49-F238E27FC236}">
                <a16:creationId xmlns:a16="http://schemas.microsoft.com/office/drawing/2014/main" id="{7EF1565A-CEE8-4E6D-9116-269C037D8E4B}"/>
              </a:ext>
            </a:extLst>
          </p:cNvPr>
          <p:cNvSpPr/>
          <p:nvPr/>
        </p:nvSpPr>
        <p:spPr>
          <a:xfrm>
            <a:off x="6946949" y="3505200"/>
            <a:ext cx="5007719" cy="1107996"/>
          </a:xfrm>
          <a:prstGeom prst="rect">
            <a:avLst/>
          </a:prstGeom>
        </p:spPr>
        <p:txBody>
          <a:bodyPr wrap="square">
            <a:spAutoFit/>
          </a:bodyPr>
          <a:lstStyle/>
          <a:p>
            <a:r>
              <a:rPr lang="en-US" sz="2200">
                <a:solidFill>
                  <a:srgbClr val="23BAED"/>
                </a:solidFill>
              </a:rPr>
              <a:t>3.</a:t>
            </a:r>
            <a:r>
              <a:rPr lang="en-US" sz="2200">
                <a:solidFill>
                  <a:schemeClr val="tx1">
                    <a:lumMod val="65000"/>
                    <a:lumOff val="35000"/>
                  </a:schemeClr>
                </a:solidFill>
              </a:rPr>
              <a:t> Using the toolkit, determine which tool(s) could help you conduct such an assessment. </a:t>
            </a:r>
            <a:endParaRPr lang="en-CH" sz="2200">
              <a:solidFill>
                <a:schemeClr val="tx1">
                  <a:lumMod val="65000"/>
                  <a:lumOff val="35000"/>
                </a:schemeClr>
              </a:solidFill>
            </a:endParaRPr>
          </a:p>
        </p:txBody>
      </p:sp>
      <p:pic>
        <p:nvPicPr>
          <p:cNvPr id="7" name="Picture Placeholder 6" descr="Natural Capital Toolkit">
            <a:extLst>
              <a:ext uri="{FF2B5EF4-FFF2-40B4-BE49-F238E27FC236}">
                <a16:creationId xmlns:a16="http://schemas.microsoft.com/office/drawing/2014/main" id="{A183F66D-6503-4F91-ABF9-2DEEBB645F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382106" y="1744687"/>
            <a:ext cx="3383573" cy="350550"/>
          </a:xfrm>
          <a:prstGeom prst="rect">
            <a:avLst/>
          </a:prstGeom>
        </p:spPr>
      </p:pic>
      <p:sp>
        <p:nvSpPr>
          <p:cNvPr id="8" name="Teardrop 7">
            <a:extLst>
              <a:ext uri="{FF2B5EF4-FFF2-40B4-BE49-F238E27FC236}">
                <a16:creationId xmlns:a16="http://schemas.microsoft.com/office/drawing/2014/main" id="{0A26265E-C06B-4F3B-9100-E8DA0177123E}"/>
              </a:ext>
            </a:extLst>
          </p:cNvPr>
          <p:cNvSpPr/>
          <p:nvPr/>
        </p:nvSpPr>
        <p:spPr>
          <a:xfrm>
            <a:off x="10367830" y="109774"/>
            <a:ext cx="1664322" cy="166432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Use</a:t>
            </a:r>
            <a:r>
              <a:rPr lang="en-US" b="1"/>
              <a:t> p. 26 </a:t>
            </a:r>
            <a:r>
              <a:rPr lang="en-US"/>
              <a:t>in the workbook</a:t>
            </a:r>
            <a:endParaRPr lang="en-CH"/>
          </a:p>
        </p:txBody>
      </p:sp>
    </p:spTree>
    <p:extLst>
      <p:ext uri="{BB962C8B-B14F-4D97-AF65-F5344CB8AC3E}">
        <p14:creationId xmlns:p14="http://schemas.microsoft.com/office/powerpoint/2010/main" val="8471558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4B2E29-8E3D-4C8C-87E2-98C802D5687D}"/>
              </a:ext>
            </a:extLst>
          </p:cNvPr>
          <p:cNvSpPr>
            <a:spLocks noGrp="1"/>
          </p:cNvSpPr>
          <p:nvPr>
            <p:ph type="sldNum" sz="quarter" idx="12"/>
          </p:nvPr>
        </p:nvSpPr>
        <p:spPr/>
        <p:txBody>
          <a:bodyPr/>
          <a:lstStyle/>
          <a:p>
            <a:fld id="{971CEC84-1649-40CE-BFF6-7286506FEA08}" type="slidenum">
              <a:rPr lang="en-GB" smtClean="0"/>
              <a:pPr/>
              <a:t>73</a:t>
            </a:fld>
            <a:endParaRPr lang="en-GB"/>
          </a:p>
        </p:txBody>
      </p:sp>
      <p:sp>
        <p:nvSpPr>
          <p:cNvPr id="3" name="Title 1">
            <a:extLst>
              <a:ext uri="{FF2B5EF4-FFF2-40B4-BE49-F238E27FC236}">
                <a16:creationId xmlns:a16="http://schemas.microsoft.com/office/drawing/2014/main" id="{F617A2A6-7E3F-47BF-8B40-AE67F7BA58CE}"/>
              </a:ext>
            </a:extLst>
          </p:cNvPr>
          <p:cNvSpPr txBox="1">
            <a:spLocks/>
          </p:cNvSpPr>
          <p:nvPr/>
        </p:nvSpPr>
        <p:spPr>
          <a:xfrm>
            <a:off x="346938" y="257998"/>
            <a:ext cx="11498123" cy="464957"/>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US"/>
              <a:t>Debrief discussion</a:t>
            </a:r>
            <a:endParaRPr lang="en-CH"/>
          </a:p>
        </p:txBody>
      </p:sp>
      <p:sp>
        <p:nvSpPr>
          <p:cNvPr id="6" name="Content Placeholder 2">
            <a:extLst>
              <a:ext uri="{FF2B5EF4-FFF2-40B4-BE49-F238E27FC236}">
                <a16:creationId xmlns:a16="http://schemas.microsoft.com/office/drawing/2014/main" id="{1BA60359-F092-4492-8719-1C6331DCC7E6}"/>
              </a:ext>
            </a:extLst>
          </p:cNvPr>
          <p:cNvSpPr txBox="1">
            <a:spLocks/>
          </p:cNvSpPr>
          <p:nvPr/>
        </p:nvSpPr>
        <p:spPr>
          <a:xfrm>
            <a:off x="680258" y="1868707"/>
            <a:ext cx="10572233" cy="312058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20000"/>
              </a:lnSpc>
              <a:buFont typeface="Arial" panose="020B0604020202020204" pitchFamily="34" charset="0"/>
              <a:buChar char="•"/>
            </a:pPr>
            <a:r>
              <a:rPr lang="en-US"/>
              <a:t>What tool(s) have you chosen? </a:t>
            </a:r>
          </a:p>
          <a:p>
            <a:pPr marL="285750" indent="-285750">
              <a:lnSpc>
                <a:spcPct val="120000"/>
              </a:lnSpc>
              <a:buFont typeface="Arial" panose="020B0604020202020204" pitchFamily="34" charset="0"/>
              <a:buChar char="•"/>
            </a:pPr>
            <a:r>
              <a:rPr lang="en-US"/>
              <a:t>What are the advantages and disadvantages of the chosen tool?</a:t>
            </a:r>
          </a:p>
          <a:p>
            <a:pPr marL="285750" indent="-285750">
              <a:lnSpc>
                <a:spcPct val="120000"/>
              </a:lnSpc>
              <a:buFont typeface="Arial" panose="020B0604020202020204" pitchFamily="34" charset="0"/>
              <a:buChar char="•"/>
            </a:pPr>
            <a:r>
              <a:rPr lang="en-US"/>
              <a:t>What kind of information did you look for when navigating on the Natural Capital Toolkit?</a:t>
            </a:r>
          </a:p>
          <a:p>
            <a:pPr marL="285750" indent="-285750">
              <a:lnSpc>
                <a:spcPct val="120000"/>
              </a:lnSpc>
              <a:buFont typeface="Arial" panose="020B0604020202020204" pitchFamily="34" charset="0"/>
              <a:buChar char="•"/>
            </a:pPr>
            <a:r>
              <a:rPr lang="en-US"/>
              <a:t>What factors did you consider to help make the choice of the tool?</a:t>
            </a:r>
          </a:p>
          <a:p>
            <a:pPr marL="285750" indent="-285750">
              <a:lnSpc>
                <a:spcPct val="120000"/>
              </a:lnSpc>
              <a:buFont typeface="Arial" panose="020B0604020202020204" pitchFamily="34" charset="0"/>
              <a:buChar char="•"/>
            </a:pPr>
            <a:r>
              <a:rPr lang="en-US"/>
              <a:t>In what way(s) could the Natural Capital Toolkit and SHIFT be helpful to you?</a:t>
            </a:r>
          </a:p>
          <a:p>
            <a:pPr marL="285750" indent="-285750">
              <a:lnSpc>
                <a:spcPct val="120000"/>
              </a:lnSpc>
              <a:buFont typeface="Arial" panose="020B0604020202020204" pitchFamily="34" charset="0"/>
              <a:buChar char="•"/>
            </a:pPr>
            <a:r>
              <a:rPr lang="en-US"/>
              <a:t>What did you learn from this activity? </a:t>
            </a:r>
          </a:p>
        </p:txBody>
      </p:sp>
      <p:sp>
        <p:nvSpPr>
          <p:cNvPr id="5" name="Teardrop 4">
            <a:extLst>
              <a:ext uri="{FF2B5EF4-FFF2-40B4-BE49-F238E27FC236}">
                <a16:creationId xmlns:a16="http://schemas.microsoft.com/office/drawing/2014/main" id="{BED64461-5544-4C2B-943E-D0E82A513B66}"/>
              </a:ext>
            </a:extLst>
          </p:cNvPr>
          <p:cNvSpPr/>
          <p:nvPr/>
        </p:nvSpPr>
        <p:spPr>
          <a:xfrm>
            <a:off x="10311715" y="155493"/>
            <a:ext cx="1664322" cy="166432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Use</a:t>
            </a:r>
            <a:r>
              <a:rPr lang="en-US" b="1"/>
              <a:t> p. 27 </a:t>
            </a:r>
            <a:r>
              <a:rPr lang="en-US"/>
              <a:t>in the workbook</a:t>
            </a:r>
            <a:endParaRPr lang="en-CH"/>
          </a:p>
        </p:txBody>
      </p:sp>
    </p:spTree>
    <p:extLst>
      <p:ext uri="{BB962C8B-B14F-4D97-AF65-F5344CB8AC3E}">
        <p14:creationId xmlns:p14="http://schemas.microsoft.com/office/powerpoint/2010/main" val="6840507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96DE465-F87E-497C-866C-0ACF9977F712}"/>
              </a:ext>
            </a:extLst>
          </p:cNvPr>
          <p:cNvGrpSpPr/>
          <p:nvPr/>
        </p:nvGrpSpPr>
        <p:grpSpPr>
          <a:xfrm>
            <a:off x="2587999" y="2742216"/>
            <a:ext cx="2508578" cy="2819670"/>
            <a:chOff x="0" y="2564638"/>
            <a:chExt cx="2508578" cy="2819670"/>
          </a:xfrm>
        </p:grpSpPr>
        <p:pic>
          <p:nvPicPr>
            <p:cNvPr id="11" name="Picture Placeholder 5" descr="Natural Capital Toolkit">
              <a:extLst>
                <a:ext uri="{FF2B5EF4-FFF2-40B4-BE49-F238E27FC236}">
                  <a16:creationId xmlns:a16="http://schemas.microsoft.com/office/drawing/2014/main" id="{7FA742DA-A333-45FD-98F8-9571DCEBC2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3125824"/>
              <a:ext cx="2394445" cy="2258484"/>
            </a:xfrm>
            <a:prstGeom prst="rect">
              <a:avLst/>
            </a:prstGeom>
          </p:spPr>
        </p:pic>
        <p:pic>
          <p:nvPicPr>
            <p:cNvPr id="16" name="Picture Placeholder 5" descr="Natural Capital Toolkit">
              <a:extLst>
                <a:ext uri="{FF2B5EF4-FFF2-40B4-BE49-F238E27FC236}">
                  <a16:creationId xmlns:a16="http://schemas.microsoft.com/office/drawing/2014/main" id="{CA182D27-EC65-4804-93F7-285C4C3E5F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14133" y="2649642"/>
              <a:ext cx="2394445" cy="306175"/>
            </a:xfrm>
            <a:prstGeom prst="rect">
              <a:avLst/>
            </a:prstGeom>
          </p:spPr>
        </p:pic>
        <p:sp>
          <p:nvSpPr>
            <p:cNvPr id="17" name="Oval 16">
              <a:extLst>
                <a:ext uri="{FF2B5EF4-FFF2-40B4-BE49-F238E27FC236}">
                  <a16:creationId xmlns:a16="http://schemas.microsoft.com/office/drawing/2014/main" id="{C62D2D66-9641-4105-8140-153698545651}"/>
                </a:ext>
              </a:extLst>
            </p:cNvPr>
            <p:cNvSpPr/>
            <p:nvPr/>
          </p:nvSpPr>
          <p:spPr>
            <a:xfrm>
              <a:off x="31696" y="2564638"/>
              <a:ext cx="1176677" cy="476182"/>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Rectangle 21">
              <a:extLst>
                <a:ext uri="{FF2B5EF4-FFF2-40B4-BE49-F238E27FC236}">
                  <a16:creationId xmlns:a16="http://schemas.microsoft.com/office/drawing/2014/main" id="{0A93DD4E-7BA0-4B87-BB81-AB6B0F247410}"/>
                </a:ext>
              </a:extLst>
            </p:cNvPr>
            <p:cNvSpPr/>
            <p:nvPr/>
          </p:nvSpPr>
          <p:spPr>
            <a:xfrm>
              <a:off x="200722" y="5040351"/>
              <a:ext cx="1494263" cy="21187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 name="Title 1">
            <a:extLst>
              <a:ext uri="{FF2B5EF4-FFF2-40B4-BE49-F238E27FC236}">
                <a16:creationId xmlns:a16="http://schemas.microsoft.com/office/drawing/2014/main" id="{8BB1BD2B-9929-4763-811E-14A13BB8D5D6}"/>
              </a:ext>
            </a:extLst>
          </p:cNvPr>
          <p:cNvSpPr>
            <a:spLocks noGrp="1"/>
          </p:cNvSpPr>
          <p:nvPr>
            <p:ph type="title"/>
          </p:nvPr>
        </p:nvSpPr>
        <p:spPr/>
        <p:txBody>
          <a:bodyPr/>
          <a:lstStyle/>
          <a:p>
            <a:r>
              <a:rPr lang="en-US"/>
              <a:t>Natural Capital Toolkit example</a:t>
            </a:r>
            <a:endParaRPr lang="en-CH"/>
          </a:p>
        </p:txBody>
      </p:sp>
      <p:sp>
        <p:nvSpPr>
          <p:cNvPr id="3" name="Content Placeholder 2">
            <a:extLst>
              <a:ext uri="{FF2B5EF4-FFF2-40B4-BE49-F238E27FC236}">
                <a16:creationId xmlns:a16="http://schemas.microsoft.com/office/drawing/2014/main" id="{8EB68AE5-115C-438B-B562-8B4C2BBEC80B}"/>
              </a:ext>
            </a:extLst>
          </p:cNvPr>
          <p:cNvSpPr>
            <a:spLocks noGrp="1"/>
          </p:cNvSpPr>
          <p:nvPr>
            <p:ph idx="1"/>
          </p:nvPr>
        </p:nvSpPr>
        <p:spPr>
          <a:xfrm>
            <a:off x="314194" y="1318239"/>
            <a:ext cx="3388010" cy="590300"/>
          </a:xfrm>
        </p:spPr>
        <p:txBody>
          <a:bodyPr>
            <a:normAutofit/>
          </a:bodyPr>
          <a:lstStyle/>
          <a:p>
            <a:pPr marL="457200" indent="-457200">
              <a:lnSpc>
                <a:spcPct val="120000"/>
              </a:lnSpc>
              <a:buAutoNum type="arabicPeriod"/>
            </a:pPr>
            <a:r>
              <a:rPr lang="en-US" sz="2000"/>
              <a:t>Mining company</a:t>
            </a:r>
            <a:endParaRPr lang="en-US" sz="100"/>
          </a:p>
        </p:txBody>
      </p:sp>
      <p:sp>
        <p:nvSpPr>
          <p:cNvPr id="4" name="Content Placeholder 2">
            <a:extLst>
              <a:ext uri="{FF2B5EF4-FFF2-40B4-BE49-F238E27FC236}">
                <a16:creationId xmlns:a16="http://schemas.microsoft.com/office/drawing/2014/main" id="{7D6B9A3A-0BCF-4427-80A1-5D34C5356984}"/>
              </a:ext>
            </a:extLst>
          </p:cNvPr>
          <p:cNvSpPr txBox="1">
            <a:spLocks/>
          </p:cNvSpPr>
          <p:nvPr/>
        </p:nvSpPr>
        <p:spPr>
          <a:xfrm>
            <a:off x="3331849" y="1296114"/>
            <a:ext cx="4908293" cy="1014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ctr">
              <a:lnSpc>
                <a:spcPct val="120000"/>
              </a:lnSpc>
              <a:buFont typeface="+mj-lt"/>
              <a:buAutoNum type="arabicPeriod" startAt="2"/>
            </a:pPr>
            <a:r>
              <a:rPr lang="en-US" sz="2000"/>
              <a:t>Conduct a company-wide assessment on its use of water </a:t>
            </a:r>
            <a:endParaRPr lang="en-US" sz="100"/>
          </a:p>
        </p:txBody>
      </p:sp>
      <p:sp>
        <p:nvSpPr>
          <p:cNvPr id="5" name="Content Placeholder 2">
            <a:extLst>
              <a:ext uri="{FF2B5EF4-FFF2-40B4-BE49-F238E27FC236}">
                <a16:creationId xmlns:a16="http://schemas.microsoft.com/office/drawing/2014/main" id="{6FF13AB0-B27B-46FB-A604-DA73F4265C96}"/>
              </a:ext>
            </a:extLst>
          </p:cNvPr>
          <p:cNvSpPr txBox="1">
            <a:spLocks/>
          </p:cNvSpPr>
          <p:nvPr/>
        </p:nvSpPr>
        <p:spPr>
          <a:xfrm>
            <a:off x="8629289" y="1318306"/>
            <a:ext cx="4205766" cy="683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buFont typeface="+mj-lt"/>
              <a:buAutoNum type="arabicPeriod" startAt="3"/>
            </a:pPr>
            <a:r>
              <a:rPr lang="en-US" sz="2000"/>
              <a:t>Sustainability team</a:t>
            </a:r>
            <a:endParaRPr lang="en-US" sz="100"/>
          </a:p>
        </p:txBody>
      </p:sp>
      <p:grpSp>
        <p:nvGrpSpPr>
          <p:cNvPr id="10" name="Group 9">
            <a:extLst>
              <a:ext uri="{FF2B5EF4-FFF2-40B4-BE49-F238E27FC236}">
                <a16:creationId xmlns:a16="http://schemas.microsoft.com/office/drawing/2014/main" id="{D0D9BDE6-73DE-4080-B96D-7AF12A9A6CFC}"/>
              </a:ext>
            </a:extLst>
          </p:cNvPr>
          <p:cNvGrpSpPr/>
          <p:nvPr/>
        </p:nvGrpSpPr>
        <p:grpSpPr>
          <a:xfrm>
            <a:off x="10009165" y="2227400"/>
            <a:ext cx="2131336" cy="3615948"/>
            <a:chOff x="10009165" y="2227400"/>
            <a:chExt cx="2131336" cy="3615948"/>
          </a:xfrm>
        </p:grpSpPr>
        <p:pic>
          <p:nvPicPr>
            <p:cNvPr id="15" name="Picture Placeholder 5" descr="Natural Capital Toolkit">
              <a:extLst>
                <a:ext uri="{FF2B5EF4-FFF2-40B4-BE49-F238E27FC236}">
                  <a16:creationId xmlns:a16="http://schemas.microsoft.com/office/drawing/2014/main" id="{05C4CDF4-3E0B-4B7D-A8EE-E65D3BE4B58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0136231" y="2352304"/>
              <a:ext cx="2004270" cy="3491044"/>
            </a:xfrm>
            <a:prstGeom prst="rect">
              <a:avLst/>
            </a:prstGeom>
          </p:spPr>
        </p:pic>
        <p:sp>
          <p:nvSpPr>
            <p:cNvPr id="21" name="Oval 20">
              <a:extLst>
                <a:ext uri="{FF2B5EF4-FFF2-40B4-BE49-F238E27FC236}">
                  <a16:creationId xmlns:a16="http://schemas.microsoft.com/office/drawing/2014/main" id="{ADDC20CB-A9C9-4ECB-B461-D6A459394A92}"/>
                </a:ext>
              </a:extLst>
            </p:cNvPr>
            <p:cNvSpPr/>
            <p:nvPr/>
          </p:nvSpPr>
          <p:spPr>
            <a:xfrm>
              <a:off x="10009165" y="2227400"/>
              <a:ext cx="1269652" cy="402306"/>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6" name="Group 5">
            <a:extLst>
              <a:ext uri="{FF2B5EF4-FFF2-40B4-BE49-F238E27FC236}">
                <a16:creationId xmlns:a16="http://schemas.microsoft.com/office/drawing/2014/main" id="{1A91B4F4-92A2-41A0-9CCE-0F6E8A658ACF}"/>
              </a:ext>
            </a:extLst>
          </p:cNvPr>
          <p:cNvGrpSpPr/>
          <p:nvPr/>
        </p:nvGrpSpPr>
        <p:grpSpPr>
          <a:xfrm>
            <a:off x="74185" y="2032155"/>
            <a:ext cx="2480919" cy="4169570"/>
            <a:chOff x="2343896" y="2479634"/>
            <a:chExt cx="2480919" cy="4169570"/>
          </a:xfrm>
        </p:grpSpPr>
        <p:pic>
          <p:nvPicPr>
            <p:cNvPr id="12" name="Picture Placeholder 5" descr="Natural Capital Toolkit">
              <a:extLst>
                <a:ext uri="{FF2B5EF4-FFF2-40B4-BE49-F238E27FC236}">
                  <a16:creationId xmlns:a16="http://schemas.microsoft.com/office/drawing/2014/main" id="{902521F8-E44E-45E5-9C39-745542773E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508578" y="2556437"/>
              <a:ext cx="2316237" cy="4092767"/>
            </a:xfrm>
            <a:prstGeom prst="rect">
              <a:avLst/>
            </a:prstGeom>
          </p:spPr>
        </p:pic>
        <p:sp>
          <p:nvSpPr>
            <p:cNvPr id="18" name="Oval 17">
              <a:extLst>
                <a:ext uri="{FF2B5EF4-FFF2-40B4-BE49-F238E27FC236}">
                  <a16:creationId xmlns:a16="http://schemas.microsoft.com/office/drawing/2014/main" id="{41B6C348-9F8C-4730-9DBD-D090C0639F42}"/>
                </a:ext>
              </a:extLst>
            </p:cNvPr>
            <p:cNvSpPr/>
            <p:nvPr/>
          </p:nvSpPr>
          <p:spPr>
            <a:xfrm>
              <a:off x="2343896" y="2479634"/>
              <a:ext cx="811900" cy="338945"/>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Rectangle 22">
              <a:extLst>
                <a:ext uri="{FF2B5EF4-FFF2-40B4-BE49-F238E27FC236}">
                  <a16:creationId xmlns:a16="http://schemas.microsoft.com/office/drawing/2014/main" id="{253F1897-7F1E-4AC0-AE55-8A8F27D5D176}"/>
                </a:ext>
              </a:extLst>
            </p:cNvPr>
            <p:cNvSpPr/>
            <p:nvPr/>
          </p:nvSpPr>
          <p:spPr>
            <a:xfrm>
              <a:off x="2640487" y="5644950"/>
              <a:ext cx="1061717" cy="210122"/>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8" name="Group 7">
            <a:extLst>
              <a:ext uri="{FF2B5EF4-FFF2-40B4-BE49-F238E27FC236}">
                <a16:creationId xmlns:a16="http://schemas.microsoft.com/office/drawing/2014/main" id="{90889FC1-1EA8-4ECC-ACCC-91B2A6CC2DAF}"/>
              </a:ext>
            </a:extLst>
          </p:cNvPr>
          <p:cNvGrpSpPr/>
          <p:nvPr/>
        </p:nvGrpSpPr>
        <p:grpSpPr>
          <a:xfrm>
            <a:off x="4930797" y="2670959"/>
            <a:ext cx="2599646" cy="2558060"/>
            <a:chOff x="4849560" y="2818579"/>
            <a:chExt cx="2599646" cy="2558060"/>
          </a:xfrm>
        </p:grpSpPr>
        <p:pic>
          <p:nvPicPr>
            <p:cNvPr id="13" name="Picture Placeholder 5" descr="Natural Capital Toolkit">
              <a:extLst>
                <a:ext uri="{FF2B5EF4-FFF2-40B4-BE49-F238E27FC236}">
                  <a16:creationId xmlns:a16="http://schemas.microsoft.com/office/drawing/2014/main" id="{CB9FC4E8-561A-4225-A36A-3FB18704BDB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4938948" y="2948148"/>
              <a:ext cx="2510258" cy="2428491"/>
            </a:xfrm>
            <a:prstGeom prst="rect">
              <a:avLst/>
            </a:prstGeom>
          </p:spPr>
        </p:pic>
        <p:sp>
          <p:nvSpPr>
            <p:cNvPr id="19" name="Oval 18">
              <a:extLst>
                <a:ext uri="{FF2B5EF4-FFF2-40B4-BE49-F238E27FC236}">
                  <a16:creationId xmlns:a16="http://schemas.microsoft.com/office/drawing/2014/main" id="{2BE978A2-BB3D-486E-B0B8-13E280B7DCB0}"/>
                </a:ext>
              </a:extLst>
            </p:cNvPr>
            <p:cNvSpPr/>
            <p:nvPr/>
          </p:nvSpPr>
          <p:spPr>
            <a:xfrm>
              <a:off x="4849560" y="2818579"/>
              <a:ext cx="1662752" cy="404124"/>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4" name="Rectangle 23">
              <a:extLst>
                <a:ext uri="{FF2B5EF4-FFF2-40B4-BE49-F238E27FC236}">
                  <a16:creationId xmlns:a16="http://schemas.microsoft.com/office/drawing/2014/main" id="{ABC30664-9DE6-4B8E-AED9-6635A6183FFA}"/>
                </a:ext>
              </a:extLst>
            </p:cNvPr>
            <p:cNvSpPr/>
            <p:nvPr/>
          </p:nvSpPr>
          <p:spPr>
            <a:xfrm>
              <a:off x="5083299" y="4991567"/>
              <a:ext cx="681881" cy="248934"/>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9" name="Group 8">
            <a:extLst>
              <a:ext uri="{FF2B5EF4-FFF2-40B4-BE49-F238E27FC236}">
                <a16:creationId xmlns:a16="http://schemas.microsoft.com/office/drawing/2014/main" id="{42E6F91A-168D-4E65-9753-7D646D40DC0E}"/>
              </a:ext>
            </a:extLst>
          </p:cNvPr>
          <p:cNvGrpSpPr/>
          <p:nvPr/>
        </p:nvGrpSpPr>
        <p:grpSpPr>
          <a:xfrm>
            <a:off x="7447525" y="2108958"/>
            <a:ext cx="2556880" cy="4777745"/>
            <a:chOff x="7465218" y="2080255"/>
            <a:chExt cx="2556880" cy="4777745"/>
          </a:xfrm>
        </p:grpSpPr>
        <p:pic>
          <p:nvPicPr>
            <p:cNvPr id="14" name="Picture Placeholder 5" descr="Natural Capital Toolkit">
              <a:extLst>
                <a:ext uri="{FF2B5EF4-FFF2-40B4-BE49-F238E27FC236}">
                  <a16:creationId xmlns:a16="http://schemas.microsoft.com/office/drawing/2014/main" id="{863925FD-2B05-42BB-92A5-63ACC88AECD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563339" y="2223277"/>
              <a:ext cx="2458759" cy="4634723"/>
            </a:xfrm>
            <a:prstGeom prst="rect">
              <a:avLst/>
            </a:prstGeom>
          </p:spPr>
        </p:pic>
        <p:sp>
          <p:nvSpPr>
            <p:cNvPr id="20" name="Oval 19">
              <a:extLst>
                <a:ext uri="{FF2B5EF4-FFF2-40B4-BE49-F238E27FC236}">
                  <a16:creationId xmlns:a16="http://schemas.microsoft.com/office/drawing/2014/main" id="{F32A60A1-9728-4AC7-B092-ACF7349F3B62}"/>
                </a:ext>
              </a:extLst>
            </p:cNvPr>
            <p:cNvSpPr/>
            <p:nvPr/>
          </p:nvSpPr>
          <p:spPr>
            <a:xfrm>
              <a:off x="7465218" y="2080255"/>
              <a:ext cx="1176677" cy="476182"/>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 name="Rectangle 24">
              <a:extLst>
                <a:ext uri="{FF2B5EF4-FFF2-40B4-BE49-F238E27FC236}">
                  <a16:creationId xmlns:a16="http://schemas.microsoft.com/office/drawing/2014/main" id="{FDD359C9-6012-483A-B754-40A04480F1A5}"/>
                </a:ext>
              </a:extLst>
            </p:cNvPr>
            <p:cNvSpPr/>
            <p:nvPr/>
          </p:nvSpPr>
          <p:spPr>
            <a:xfrm>
              <a:off x="7742724" y="6510803"/>
              <a:ext cx="1061717" cy="210122"/>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Tree>
    <p:extLst>
      <p:ext uri="{BB962C8B-B14F-4D97-AF65-F5344CB8AC3E}">
        <p14:creationId xmlns:p14="http://schemas.microsoft.com/office/powerpoint/2010/main" val="236448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BD2B-9929-4763-811E-14A13BB8D5D6}"/>
              </a:ext>
            </a:extLst>
          </p:cNvPr>
          <p:cNvSpPr>
            <a:spLocks noGrp="1"/>
          </p:cNvSpPr>
          <p:nvPr>
            <p:ph type="title"/>
          </p:nvPr>
        </p:nvSpPr>
        <p:spPr/>
        <p:txBody>
          <a:bodyPr/>
          <a:lstStyle/>
          <a:p>
            <a:r>
              <a:rPr lang="en-US"/>
              <a:t>Biodiversity Guidance Navigation Tool</a:t>
            </a:r>
            <a:endParaRPr lang="en-CH"/>
          </a:p>
        </p:txBody>
      </p:sp>
      <p:sp>
        <p:nvSpPr>
          <p:cNvPr id="3" name="Content Placeholder 2">
            <a:extLst>
              <a:ext uri="{FF2B5EF4-FFF2-40B4-BE49-F238E27FC236}">
                <a16:creationId xmlns:a16="http://schemas.microsoft.com/office/drawing/2014/main" id="{8EB68AE5-115C-438B-B562-8B4C2BBEC80B}"/>
              </a:ext>
            </a:extLst>
          </p:cNvPr>
          <p:cNvSpPr>
            <a:spLocks noGrp="1"/>
          </p:cNvSpPr>
          <p:nvPr>
            <p:ph idx="1"/>
          </p:nvPr>
        </p:nvSpPr>
        <p:spPr>
          <a:xfrm>
            <a:off x="314195" y="1365164"/>
            <a:ext cx="5271061" cy="590300"/>
          </a:xfrm>
        </p:spPr>
        <p:txBody>
          <a:bodyPr>
            <a:noAutofit/>
          </a:bodyPr>
          <a:lstStyle/>
          <a:p>
            <a:pPr marL="457177" indent="-457177">
              <a:lnSpc>
                <a:spcPct val="120000"/>
              </a:lnSpc>
              <a:buAutoNum type="arabicPeriod"/>
            </a:pPr>
            <a:r>
              <a:rPr lang="en-US" sz="1800"/>
              <a:t>Using the Navigation Tool as a checklist to prepare for next step of the assessment</a:t>
            </a:r>
          </a:p>
        </p:txBody>
      </p:sp>
      <p:sp>
        <p:nvSpPr>
          <p:cNvPr id="4" name="Content Placeholder 2">
            <a:extLst>
              <a:ext uri="{FF2B5EF4-FFF2-40B4-BE49-F238E27FC236}">
                <a16:creationId xmlns:a16="http://schemas.microsoft.com/office/drawing/2014/main" id="{7D6B9A3A-0BCF-4427-80A1-5D34C5356984}"/>
              </a:ext>
            </a:extLst>
          </p:cNvPr>
          <p:cNvSpPr txBox="1">
            <a:spLocks/>
          </p:cNvSpPr>
          <p:nvPr/>
        </p:nvSpPr>
        <p:spPr>
          <a:xfrm>
            <a:off x="6096000" y="1416704"/>
            <a:ext cx="4908293" cy="1014047"/>
          </a:xfrm>
          <a:prstGeom prst="rect">
            <a:avLst/>
          </a:prstGeom>
        </p:spPr>
        <p:txBody>
          <a:bodyPr vert="horz" lIns="91440" tIns="45721" rIns="91440" bIns="45721"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indent="-457177" algn="ctr">
              <a:lnSpc>
                <a:spcPct val="120000"/>
              </a:lnSpc>
              <a:buFont typeface="+mj-lt"/>
              <a:buAutoNum type="arabicPeriod" startAt="2"/>
            </a:pPr>
            <a:r>
              <a:rPr lang="en-US" sz="2000"/>
              <a:t>Explore additional resources</a:t>
            </a:r>
            <a:endParaRPr lang="en-US" sz="177"/>
          </a:p>
        </p:txBody>
      </p:sp>
      <p:pic>
        <p:nvPicPr>
          <p:cNvPr id="26" name="Picture 25" descr="A picture containing drawing&#10;&#10;Description automatically generated">
            <a:extLst>
              <a:ext uri="{FF2B5EF4-FFF2-40B4-BE49-F238E27FC236}">
                <a16:creationId xmlns:a16="http://schemas.microsoft.com/office/drawing/2014/main" id="{9D46045F-A2BE-434D-BA8A-C288C18D2F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234" b="23272"/>
          <a:stretch/>
        </p:blipFill>
        <p:spPr>
          <a:xfrm>
            <a:off x="9745746" y="6305863"/>
            <a:ext cx="961252" cy="329684"/>
          </a:xfrm>
          <a:prstGeom prst="rect">
            <a:avLst/>
          </a:prstGeom>
        </p:spPr>
      </p:pic>
      <p:sp>
        <p:nvSpPr>
          <p:cNvPr id="27" name="Slide Number Placeholder 26">
            <a:extLst>
              <a:ext uri="{FF2B5EF4-FFF2-40B4-BE49-F238E27FC236}">
                <a16:creationId xmlns:a16="http://schemas.microsoft.com/office/drawing/2014/main" id="{7DC6EB05-A7F5-984A-9319-65684E313218}"/>
              </a:ext>
            </a:extLst>
          </p:cNvPr>
          <p:cNvSpPr>
            <a:spLocks noGrp="1"/>
          </p:cNvSpPr>
          <p:nvPr>
            <p:ph type="sldNum" sz="quarter" idx="12"/>
          </p:nvPr>
        </p:nvSpPr>
        <p:spPr/>
        <p:txBody>
          <a:bodyPr/>
          <a:lstStyle/>
          <a:p>
            <a:fld id="{971CEC84-1649-40CE-BFF6-7286506FEA08}" type="slidenum">
              <a:rPr lang="en-GB" smtClean="0"/>
              <a:pPr/>
              <a:t>75</a:t>
            </a:fld>
            <a:endParaRPr lang="en-GB"/>
          </a:p>
        </p:txBody>
      </p:sp>
      <p:pic>
        <p:nvPicPr>
          <p:cNvPr id="28" name="Picture 27">
            <a:extLst>
              <a:ext uri="{FF2B5EF4-FFF2-40B4-BE49-F238E27FC236}">
                <a16:creationId xmlns:a16="http://schemas.microsoft.com/office/drawing/2014/main" id="{FE510706-05D8-4424-A1FA-04BB2E0B8D5C}"/>
              </a:ext>
            </a:extLst>
          </p:cNvPr>
          <p:cNvPicPr>
            <a:picLocks noChangeAspect="1"/>
          </p:cNvPicPr>
          <p:nvPr/>
        </p:nvPicPr>
        <p:blipFill rotWithShape="1">
          <a:blip r:embed="rId4"/>
          <a:srcRect r="55821" b="-996"/>
          <a:stretch/>
        </p:blipFill>
        <p:spPr>
          <a:xfrm>
            <a:off x="111766" y="2250053"/>
            <a:ext cx="4196872" cy="3311829"/>
          </a:xfrm>
          <a:prstGeom prst="rect">
            <a:avLst/>
          </a:prstGeom>
        </p:spPr>
      </p:pic>
      <p:pic>
        <p:nvPicPr>
          <p:cNvPr id="29" name="Picture 28">
            <a:extLst>
              <a:ext uri="{FF2B5EF4-FFF2-40B4-BE49-F238E27FC236}">
                <a16:creationId xmlns:a16="http://schemas.microsoft.com/office/drawing/2014/main" id="{61E9B06D-3956-4F25-81F4-4ABBCC022345}"/>
              </a:ext>
            </a:extLst>
          </p:cNvPr>
          <p:cNvPicPr>
            <a:picLocks noChangeAspect="1"/>
          </p:cNvPicPr>
          <p:nvPr/>
        </p:nvPicPr>
        <p:blipFill>
          <a:blip r:embed="rId5"/>
          <a:stretch>
            <a:fillRect/>
          </a:stretch>
        </p:blipFill>
        <p:spPr>
          <a:xfrm>
            <a:off x="4790748" y="2310165"/>
            <a:ext cx="6467052" cy="1678571"/>
          </a:xfrm>
          <a:prstGeom prst="rect">
            <a:avLst/>
          </a:prstGeom>
        </p:spPr>
      </p:pic>
      <p:pic>
        <p:nvPicPr>
          <p:cNvPr id="30" name="Picture 29">
            <a:extLst>
              <a:ext uri="{FF2B5EF4-FFF2-40B4-BE49-F238E27FC236}">
                <a16:creationId xmlns:a16="http://schemas.microsoft.com/office/drawing/2014/main" id="{CDB63701-C275-4F5C-B6BD-25BF15B6316B}"/>
              </a:ext>
            </a:extLst>
          </p:cNvPr>
          <p:cNvPicPr>
            <a:picLocks noChangeAspect="1"/>
          </p:cNvPicPr>
          <p:nvPr/>
        </p:nvPicPr>
        <p:blipFill>
          <a:blip r:embed="rId6"/>
          <a:stretch>
            <a:fillRect/>
          </a:stretch>
        </p:blipFill>
        <p:spPr>
          <a:xfrm>
            <a:off x="5407585" y="3616828"/>
            <a:ext cx="6672649" cy="2275833"/>
          </a:xfrm>
          <a:prstGeom prst="rect">
            <a:avLst/>
          </a:prstGeom>
        </p:spPr>
      </p:pic>
    </p:spTree>
    <p:extLst>
      <p:ext uri="{BB962C8B-B14F-4D97-AF65-F5344CB8AC3E}">
        <p14:creationId xmlns:p14="http://schemas.microsoft.com/office/powerpoint/2010/main" val="11382477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447640-002A-A946-8006-1EA3AD5ECE9C}"/>
              </a:ext>
            </a:extLst>
          </p:cNvPr>
          <p:cNvSpPr>
            <a:spLocks noGrp="1"/>
          </p:cNvSpPr>
          <p:nvPr>
            <p:ph idx="1"/>
          </p:nvPr>
        </p:nvSpPr>
        <p:spPr>
          <a:xfrm>
            <a:off x="627016" y="1410789"/>
            <a:ext cx="10754857" cy="4402073"/>
          </a:xfrm>
        </p:spPr>
        <p:txBody>
          <a:bodyPr>
            <a:normAutofit fontScale="85000" lnSpcReduction="10000"/>
          </a:bodyPr>
          <a:lstStyle/>
          <a:p>
            <a:pPr marL="0" indent="0">
              <a:buNone/>
            </a:pPr>
            <a:r>
              <a:rPr lang="en-GB" b="1">
                <a:solidFill>
                  <a:srgbClr val="23BAED"/>
                </a:solidFill>
                <a:hlinkClick r:id="rId3"/>
              </a:rPr>
              <a:t>ENCORE (Natural Capital Finance Alliance</a:t>
            </a:r>
            <a:r>
              <a:rPr lang="en-GB" b="1">
                <a:solidFill>
                  <a:srgbClr val="23BAED"/>
                </a:solidFill>
              </a:rPr>
              <a:t>) </a:t>
            </a:r>
          </a:p>
          <a:p>
            <a:r>
              <a:rPr lang="en-GB"/>
              <a:t>Impact and dependencies at economic sector level – qualitative</a:t>
            </a:r>
          </a:p>
          <a:p>
            <a:endParaRPr lang="en-GB"/>
          </a:p>
          <a:p>
            <a:pPr marL="0" indent="0">
              <a:buNone/>
            </a:pPr>
            <a:r>
              <a:rPr lang="en-GB" b="1">
                <a:solidFill>
                  <a:srgbClr val="23BAED"/>
                </a:solidFill>
                <a:hlinkClick r:id="rId4"/>
              </a:rPr>
              <a:t>SASB (Sustainability Accounting Standards Board) </a:t>
            </a:r>
            <a:endParaRPr lang="en-GB" b="1">
              <a:solidFill>
                <a:srgbClr val="23BAED"/>
              </a:solidFill>
            </a:endParaRPr>
          </a:p>
          <a:p>
            <a:r>
              <a:rPr lang="en-GB"/>
              <a:t>Impacts at a sector level – qualitative</a:t>
            </a:r>
          </a:p>
          <a:p>
            <a:pPr marL="0" indent="0">
              <a:buNone/>
            </a:pPr>
            <a:endParaRPr lang="en-GB"/>
          </a:p>
          <a:p>
            <a:pPr marL="0" indent="0">
              <a:buNone/>
            </a:pPr>
            <a:r>
              <a:rPr lang="en-GB" b="1">
                <a:solidFill>
                  <a:srgbClr val="23BAED"/>
                </a:solidFill>
                <a:hlinkClick r:id="rId5"/>
              </a:rPr>
              <a:t>Natural Capital Protocol Sector Guides</a:t>
            </a:r>
            <a:endParaRPr lang="en-GB" b="1">
              <a:solidFill>
                <a:srgbClr val="23BAED"/>
              </a:solidFill>
            </a:endParaRPr>
          </a:p>
          <a:p>
            <a:r>
              <a:rPr lang="en-GB"/>
              <a:t>Impacts and dependencies but for limited sectors (food and beverage, apparel and forests)</a:t>
            </a:r>
          </a:p>
          <a:p>
            <a:pPr marL="0" indent="0">
              <a:buNone/>
            </a:pPr>
            <a:endParaRPr lang="en-GB"/>
          </a:p>
          <a:p>
            <a:pPr marL="0" indent="0">
              <a:buNone/>
            </a:pPr>
            <a:r>
              <a:rPr lang="en-GB" b="1">
                <a:solidFill>
                  <a:srgbClr val="23BAED"/>
                </a:solidFill>
                <a:hlinkClick r:id="rId6"/>
              </a:rPr>
              <a:t>I360X (Impact 360)</a:t>
            </a:r>
            <a:endParaRPr lang="en-GB" b="1">
              <a:solidFill>
                <a:srgbClr val="23BAED"/>
              </a:solidFill>
            </a:endParaRPr>
          </a:p>
          <a:p>
            <a:r>
              <a:rPr lang="en-GB"/>
              <a:t>Impacts across all  natural, human, social and financial capital – quantitative and qualitative </a:t>
            </a:r>
          </a:p>
          <a:p>
            <a:endParaRPr lang="en-US"/>
          </a:p>
        </p:txBody>
      </p:sp>
      <p:sp>
        <p:nvSpPr>
          <p:cNvPr id="4" name="Slide Number Placeholder 3">
            <a:extLst>
              <a:ext uri="{FF2B5EF4-FFF2-40B4-BE49-F238E27FC236}">
                <a16:creationId xmlns:a16="http://schemas.microsoft.com/office/drawing/2014/main" id="{11144FF8-6A49-1246-9A5A-E70E41D335D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Speech Bubble: Rectangle 21">
            <a:extLst>
              <a:ext uri="{FF2B5EF4-FFF2-40B4-BE49-F238E27FC236}">
                <a16:creationId xmlns:a16="http://schemas.microsoft.com/office/drawing/2014/main" id="{3B7A5F2D-0847-B949-A6D3-29F899AA7944}"/>
              </a:ext>
            </a:extLst>
          </p:cNvPr>
          <p:cNvSpPr/>
          <p:nvPr/>
        </p:nvSpPr>
        <p:spPr>
          <a:xfrm>
            <a:off x="9071188" y="2425240"/>
            <a:ext cx="2546508" cy="1087733"/>
          </a:xfrm>
          <a:prstGeom prst="wedgeRectCallout">
            <a:avLst>
              <a:gd name="adj1" fmla="val -137829"/>
              <a:gd name="adj2" fmla="val 69199"/>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Use localised examples or tools that can be of use within your company</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itle 1">
            <a:extLst>
              <a:ext uri="{FF2B5EF4-FFF2-40B4-BE49-F238E27FC236}">
                <a16:creationId xmlns:a16="http://schemas.microsoft.com/office/drawing/2014/main" id="{A3070AD1-213B-BF45-811E-FC82DEEFD6DC}"/>
              </a:ext>
            </a:extLst>
          </p:cNvPr>
          <p:cNvSpPr txBox="1">
            <a:spLocks/>
          </p:cNvSpPr>
          <p:nvPr/>
        </p:nvSpPr>
        <p:spPr>
          <a:xfrm>
            <a:off x="314196" y="125352"/>
            <a:ext cx="9522532" cy="878150"/>
          </a:xfrm>
          <a:prstGeom prst="rect">
            <a:avLst/>
          </a:prstGeom>
        </p:spPr>
        <p:txBody>
          <a:bodyPr vert="horz" lIns="91440" tIns="45720" rIns="91440" bIns="45720" rtlCol="0" anchor="ctr">
            <a:normAutofit fontScale="90000" lnSpcReduction="10000"/>
          </a:bodyPr>
          <a:lst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65000"/>
                    <a:lumOff val="35000"/>
                  </a:prstClr>
                </a:solidFill>
                <a:effectLst/>
                <a:uLnTx/>
                <a:uFillTx/>
                <a:latin typeface="Arial"/>
                <a:ea typeface="+mj-ea"/>
                <a:cs typeface="+mj-cs"/>
              </a:rPr>
              <a:t>Some other examples of tools to determine impacts and dependencies</a:t>
            </a:r>
          </a:p>
        </p:txBody>
      </p:sp>
    </p:spTree>
    <p:extLst>
      <p:ext uri="{BB962C8B-B14F-4D97-AF65-F5344CB8AC3E}">
        <p14:creationId xmlns:p14="http://schemas.microsoft.com/office/powerpoint/2010/main" val="333787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7627BB-8396-4794-A3A4-E75EC44DFDF1}"/>
              </a:ext>
            </a:extLst>
          </p:cNvPr>
          <p:cNvPicPr>
            <a:picLocks noChangeAspect="1"/>
          </p:cNvPicPr>
          <p:nvPr/>
        </p:nvPicPr>
        <p:blipFill>
          <a:blip r:embed="rId3"/>
          <a:stretch>
            <a:fillRect/>
          </a:stretch>
        </p:blipFill>
        <p:spPr>
          <a:xfrm>
            <a:off x="1904999" y="0"/>
            <a:ext cx="10287000" cy="6858000"/>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67604"/>
            <a:ext cx="5547292" cy="5490396"/>
          </a:xfrm>
          <a:prstGeom prst="rect">
            <a:avLst/>
          </a:prstGeom>
        </p:spPr>
      </p:pic>
      <p:sp>
        <p:nvSpPr>
          <p:cNvPr id="2" name="Title 1"/>
          <p:cNvSpPr>
            <a:spLocks noGrp="1"/>
          </p:cNvSpPr>
          <p:nvPr>
            <p:ph type="ctrTitle"/>
          </p:nvPr>
        </p:nvSpPr>
        <p:spPr>
          <a:xfrm>
            <a:off x="439253" y="2794513"/>
            <a:ext cx="4411541" cy="1603794"/>
          </a:xfrm>
        </p:spPr>
        <p:txBody>
          <a:bodyPr>
            <a:normAutofit/>
          </a:bodyPr>
          <a:lstStyle/>
          <a:p>
            <a:pPr algn="l"/>
            <a:r>
              <a:rPr lang="en-GB" sz="3600" b="1">
                <a:solidFill>
                  <a:srgbClr val="23BAED"/>
                </a:solidFill>
              </a:rPr>
              <a:t>Presentation of case studies</a:t>
            </a:r>
            <a:endParaRPr lang="en-GB" sz="3200" b="1">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Tree>
    <p:extLst>
      <p:ext uri="{BB962C8B-B14F-4D97-AF65-F5344CB8AC3E}">
        <p14:creationId xmlns:p14="http://schemas.microsoft.com/office/powerpoint/2010/main" val="11825397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4BA9-BEBD-4873-B412-49CE2E8C70D3}"/>
              </a:ext>
            </a:extLst>
          </p:cNvPr>
          <p:cNvSpPr>
            <a:spLocks noGrp="1"/>
          </p:cNvSpPr>
          <p:nvPr>
            <p:ph type="title"/>
          </p:nvPr>
        </p:nvSpPr>
        <p:spPr/>
        <p:txBody>
          <a:bodyPr/>
          <a:lstStyle/>
          <a:p>
            <a:r>
              <a:rPr lang="en-US"/>
              <a:t>Case study presentation from </a:t>
            </a:r>
            <a:r>
              <a:rPr lang="en-US" err="1">
                <a:solidFill>
                  <a:srgbClr val="FF0000"/>
                </a:solidFill>
              </a:rPr>
              <a:t>xyz</a:t>
            </a:r>
            <a:endParaRPr lang="en-CH">
              <a:solidFill>
                <a:srgbClr val="FF0000"/>
              </a:solidFill>
            </a:endParaRPr>
          </a:p>
        </p:txBody>
      </p:sp>
      <p:sp>
        <p:nvSpPr>
          <p:cNvPr id="3" name="Content Placeholder 2">
            <a:extLst>
              <a:ext uri="{FF2B5EF4-FFF2-40B4-BE49-F238E27FC236}">
                <a16:creationId xmlns:a16="http://schemas.microsoft.com/office/drawing/2014/main" id="{2CDC15CB-5CF3-4978-A9B4-E16283533903}"/>
              </a:ext>
            </a:extLst>
          </p:cNvPr>
          <p:cNvSpPr>
            <a:spLocks noGrp="1"/>
          </p:cNvSpPr>
          <p:nvPr>
            <p:ph idx="1"/>
          </p:nvPr>
        </p:nvSpPr>
        <p:spPr>
          <a:xfrm>
            <a:off x="314195" y="1789690"/>
            <a:ext cx="11669257" cy="584885"/>
          </a:xfrm>
        </p:spPr>
        <p:txBody>
          <a:bodyPr>
            <a:normAutofit/>
          </a:bodyPr>
          <a:lstStyle/>
          <a:p>
            <a:pPr marL="0" indent="0">
              <a:buNone/>
            </a:pPr>
            <a:r>
              <a:rPr lang="en-US"/>
              <a:t>Pay attention to the following elements while listening to the presentation:</a:t>
            </a:r>
          </a:p>
        </p:txBody>
      </p:sp>
      <p:sp>
        <p:nvSpPr>
          <p:cNvPr id="4" name="Rectangle 3">
            <a:extLst>
              <a:ext uri="{FF2B5EF4-FFF2-40B4-BE49-F238E27FC236}">
                <a16:creationId xmlns:a16="http://schemas.microsoft.com/office/drawing/2014/main" id="{71203FF0-4CFD-4E73-981A-0C0BCB840562}"/>
              </a:ext>
            </a:extLst>
          </p:cNvPr>
          <p:cNvSpPr/>
          <p:nvPr/>
        </p:nvSpPr>
        <p:spPr>
          <a:xfrm>
            <a:off x="1147864" y="2607013"/>
            <a:ext cx="2694562" cy="3025302"/>
          </a:xfrm>
          <a:prstGeom prst="rect">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C761F4C8-49EA-4156-A1BF-A3A9206FB2E4}"/>
              </a:ext>
            </a:extLst>
          </p:cNvPr>
          <p:cNvSpPr/>
          <p:nvPr/>
        </p:nvSpPr>
        <p:spPr>
          <a:xfrm>
            <a:off x="4802640" y="2607013"/>
            <a:ext cx="2694562" cy="3025302"/>
          </a:xfrm>
          <a:prstGeom prst="rect">
            <a:avLst/>
          </a:prstGeom>
          <a:no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A626EE5-7E4E-44BE-AE8B-B2A3675A3CFC}"/>
              </a:ext>
            </a:extLst>
          </p:cNvPr>
          <p:cNvSpPr/>
          <p:nvPr/>
        </p:nvSpPr>
        <p:spPr>
          <a:xfrm>
            <a:off x="8349574" y="2607013"/>
            <a:ext cx="2694562" cy="3025302"/>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174095C5-CAA4-482D-A837-0D41DE992E05}"/>
              </a:ext>
            </a:extLst>
          </p:cNvPr>
          <p:cNvSpPr txBox="1"/>
          <p:nvPr/>
        </p:nvSpPr>
        <p:spPr>
          <a:xfrm>
            <a:off x="1232035" y="3334834"/>
            <a:ext cx="2367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rPr>
              <a:t>Barriers, challenges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rPr>
              <a:t>and how overcame these</a:t>
            </a: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8" name="TextBox 7">
            <a:extLst>
              <a:ext uri="{FF2B5EF4-FFF2-40B4-BE49-F238E27FC236}">
                <a16:creationId xmlns:a16="http://schemas.microsoft.com/office/drawing/2014/main" id="{B23BF6B8-AEC5-4CA4-9987-516A2B424FE7}"/>
              </a:ext>
            </a:extLst>
          </p:cNvPr>
          <p:cNvSpPr txBox="1"/>
          <p:nvPr/>
        </p:nvSpPr>
        <p:spPr>
          <a:xfrm>
            <a:off x="5054461" y="2780836"/>
            <a:ext cx="2188723"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rPr>
              <a:t>Objective of assessment &amp; process undertaken (incl. tools, methodologies adopted)</a:t>
            </a:r>
          </a:p>
        </p:txBody>
      </p:sp>
      <p:sp>
        <p:nvSpPr>
          <p:cNvPr id="9" name="TextBox 8">
            <a:extLst>
              <a:ext uri="{FF2B5EF4-FFF2-40B4-BE49-F238E27FC236}">
                <a16:creationId xmlns:a16="http://schemas.microsoft.com/office/drawing/2014/main" id="{E65D4D06-7322-408C-9B56-59EF0F7BF9E3}"/>
              </a:ext>
            </a:extLst>
          </p:cNvPr>
          <p:cNvSpPr txBox="1"/>
          <p:nvPr/>
        </p:nvSpPr>
        <p:spPr>
          <a:xfrm>
            <a:off x="8602493" y="3334834"/>
            <a:ext cx="218872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rPr>
              <a:t>Decision-making, collaboration, next steps</a:t>
            </a: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1" name="Teardrop 10">
            <a:extLst>
              <a:ext uri="{FF2B5EF4-FFF2-40B4-BE49-F238E27FC236}">
                <a16:creationId xmlns:a16="http://schemas.microsoft.com/office/drawing/2014/main" id="{117FB909-9FEF-4870-98CF-743F2E117CD2}"/>
              </a:ext>
            </a:extLst>
          </p:cNvPr>
          <p:cNvSpPr/>
          <p:nvPr/>
        </p:nvSpPr>
        <p:spPr>
          <a:xfrm>
            <a:off x="10435660" y="282429"/>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0117D290-0C38-46BE-8DE2-725A8BBFFF7E}"/>
              </a:ext>
            </a:extLst>
          </p:cNvPr>
          <p:cNvSpPr txBox="1"/>
          <p:nvPr/>
        </p:nvSpPr>
        <p:spPr>
          <a:xfrm>
            <a:off x="10479510" y="588002"/>
            <a:ext cx="13544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Use </a:t>
            </a:r>
            <a:r>
              <a:rPr kumimoji="0" lang="en-US" sz="1600" b="1" i="0" u="none" strike="noStrike" kern="1200" cap="none" spc="0" normalizeH="0" baseline="0" noProof="0">
                <a:ln>
                  <a:noFill/>
                </a:ln>
                <a:solidFill>
                  <a:schemeClr val="bg1"/>
                </a:solidFill>
                <a:effectLst/>
                <a:uLnTx/>
                <a:uFillTx/>
                <a:latin typeface="Arial"/>
                <a:ea typeface="+mn-ea"/>
                <a:cs typeface="+mn-cs"/>
              </a:rPr>
              <a:t>pp. 28-33</a:t>
            </a:r>
            <a:r>
              <a:rPr kumimoji="0" lang="en-US" sz="1600" b="1" i="0" u="none" strike="noStrike" kern="1200" cap="none" spc="0" normalizeH="0" baseline="0" noProof="0">
                <a:ln>
                  <a:noFill/>
                </a:ln>
                <a:solidFill>
                  <a:prstClr val="white"/>
                </a:solidFill>
                <a:effectLst/>
                <a:uLnTx/>
                <a:uFillTx/>
                <a:latin typeface="Arial"/>
                <a:ea typeface="+mn-ea"/>
                <a:cs typeface="+mn-cs"/>
              </a:rPr>
              <a:t> </a:t>
            </a:r>
            <a:r>
              <a:rPr kumimoji="0" lang="en-US" sz="1600" b="0" i="0" u="none" strike="noStrike" kern="1200" cap="none" spc="0" normalizeH="0" baseline="0" noProof="0">
                <a:ln>
                  <a:noFill/>
                </a:ln>
                <a:solidFill>
                  <a:prstClr val="white"/>
                </a:solidFill>
                <a:effectLst/>
                <a:uLnTx/>
                <a:uFillTx/>
                <a:latin typeface="Arial"/>
                <a:ea typeface="+mn-ea"/>
                <a:cs typeface="+mn-cs"/>
              </a:rPr>
              <a:t>in your workbook</a:t>
            </a:r>
            <a:endParaRPr kumimoji="0" lang="en-CH" sz="16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605038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Agenda</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9BA211D8-0429-40CB-B8B8-2BA531E91E15}"/>
              </a:ext>
            </a:extLst>
          </p:cNvPr>
          <p:cNvGraphicFramePr>
            <a:graphicFrameLocks noGrp="1"/>
          </p:cNvGraphicFramePr>
          <p:nvPr>
            <p:extLst>
              <p:ext uri="{D42A27DB-BD31-4B8C-83A1-F6EECF244321}">
                <p14:modId xmlns:p14="http://schemas.microsoft.com/office/powerpoint/2010/main" val="658467249"/>
              </p:ext>
            </p:extLst>
          </p:nvPr>
        </p:nvGraphicFramePr>
        <p:xfrm>
          <a:off x="616020" y="1318675"/>
          <a:ext cx="10959960" cy="4562048"/>
        </p:xfrm>
        <a:graphic>
          <a:graphicData uri="http://schemas.openxmlformats.org/drawingml/2006/table">
            <a:tbl>
              <a:tblPr firstRow="1" bandRow="1">
                <a:tableStyleId>{5FD0F851-EC5A-4D38-B0AD-8093EC10F338}</a:tableStyleId>
              </a:tblPr>
              <a:tblGrid>
                <a:gridCol w="2390168">
                  <a:extLst>
                    <a:ext uri="{9D8B030D-6E8A-4147-A177-3AD203B41FA5}">
                      <a16:colId xmlns:a16="http://schemas.microsoft.com/office/drawing/2014/main" val="1023688113"/>
                    </a:ext>
                  </a:extLst>
                </a:gridCol>
                <a:gridCol w="8569792">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a:t>Time (CET)</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a:t>Session</a:t>
                      </a:r>
                      <a:endParaRPr lang="en-CH" sz="16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15:00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Welcome </a:t>
                      </a:r>
                      <a:r>
                        <a:rPr lang="en-US" sz="1600" b="0" kern="1200">
                          <a:solidFill>
                            <a:schemeClr val="tx1">
                              <a:lumMod val="65000"/>
                              <a:lumOff val="35000"/>
                            </a:schemeClr>
                          </a:solidFill>
                          <a:latin typeface="+mn-lt"/>
                          <a:ea typeface="+mn-ea"/>
                          <a:cs typeface="+mn-cs"/>
                        </a:rPr>
                        <a:t>– Agenda, objectives &amp; material</a:t>
                      </a:r>
                      <a:endParaRPr lang="en-CH"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en-GB" sz="1600" kern="1200">
                          <a:solidFill>
                            <a:schemeClr val="tx1">
                              <a:lumMod val="65000"/>
                              <a:lumOff val="35000"/>
                            </a:schemeClr>
                          </a:solidFill>
                          <a:latin typeface="+mn-lt"/>
                          <a:ea typeface="+mn-ea"/>
                          <a:cs typeface="+mn-cs"/>
                        </a:rPr>
                        <a:t>15:10 – 15:20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Introductions </a:t>
                      </a:r>
                      <a:r>
                        <a:rPr lang="en-US" sz="1600" kern="1200">
                          <a:solidFill>
                            <a:schemeClr val="tx1">
                              <a:lumMod val="65000"/>
                              <a:lumOff val="35000"/>
                            </a:schemeClr>
                          </a:solidFill>
                          <a:latin typeface="+mn-lt"/>
                          <a:ea typeface="+mn-ea"/>
                          <a:cs typeface="+mn-cs"/>
                        </a:rPr>
                        <a:t>– Getting to know each other</a:t>
                      </a:r>
                      <a:endParaRPr lang="en-CH" sz="1600" b="1"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939251"/>
                  </a:ext>
                </a:extLst>
              </a:tr>
              <a:tr h="353086">
                <a:tc>
                  <a:txBody>
                    <a:bodyPr/>
                    <a:lstStyle/>
                    <a:p>
                      <a:r>
                        <a:rPr lang="en-US" sz="1600" kern="1200">
                          <a:solidFill>
                            <a:schemeClr val="tx1">
                              <a:lumMod val="65000"/>
                              <a:lumOff val="35000"/>
                            </a:schemeClr>
                          </a:solidFill>
                          <a:latin typeface="+mn-lt"/>
                          <a:ea typeface="+mn-ea"/>
                          <a:cs typeface="+mn-cs"/>
                        </a:rPr>
                        <a:t>15:20 – 16:05 </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What is natural capital &amp; biodiversity – </a:t>
                      </a:r>
                      <a:r>
                        <a:rPr lang="en-US" sz="1600" b="0" kern="1200" dirty="0">
                          <a:solidFill>
                            <a:schemeClr val="tx1">
                              <a:lumMod val="65000"/>
                              <a:lumOff val="35000"/>
                            </a:schemeClr>
                          </a:solidFill>
                          <a:latin typeface="+mn-lt"/>
                          <a:ea typeface="+mn-ea"/>
                          <a:cs typeface="+mn-cs"/>
                        </a:rPr>
                        <a:t>Natural capital impacts &amp; dependencies</a:t>
                      </a:r>
                    </a:p>
                    <a:p>
                      <a:pPr marL="285750" indent="-285750">
                        <a:buFont typeface="Arial" panose="020B0604020202020204" pitchFamily="34" charset="0"/>
                        <a:buChar char="•"/>
                      </a:pPr>
                      <a:r>
                        <a:rPr lang="en-US" sz="1600" b="0" kern="1200" dirty="0">
                          <a:solidFill>
                            <a:schemeClr val="tx1">
                              <a:lumMod val="65000"/>
                              <a:lumOff val="35000"/>
                            </a:schemeClr>
                          </a:solidFill>
                          <a:latin typeface="+mn-lt"/>
                          <a:ea typeface="+mn-ea"/>
                          <a:cs typeface="+mn-cs"/>
                        </a:rPr>
                        <a:t>Group exercise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53086">
                <a:tc>
                  <a:txBody>
                    <a:bodyPr/>
                    <a:lstStyle/>
                    <a:p>
                      <a:r>
                        <a:rPr lang="en-US" sz="1600" i="1" kern="1200">
                          <a:solidFill>
                            <a:schemeClr val="tx1">
                              <a:lumMod val="65000"/>
                              <a:lumOff val="35000"/>
                            </a:schemeClr>
                          </a:solidFill>
                          <a:latin typeface="+mn-lt"/>
                          <a:ea typeface="+mn-ea"/>
                          <a:cs typeface="+mn-cs"/>
                        </a:rPr>
                        <a:t>16:05 – 16:20</a:t>
                      </a:r>
                      <a:endParaRPr lang="en-CH" sz="1600" i="1"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a:solidFill>
                            <a:schemeClr val="tx1">
                              <a:lumMod val="65000"/>
                              <a:lumOff val="35000"/>
                            </a:schemeClr>
                          </a:solidFill>
                          <a:latin typeface="+mn-lt"/>
                          <a:ea typeface="+mn-ea"/>
                          <a:cs typeface="+mn-cs"/>
                        </a:rPr>
                        <a:t>Coffee break</a:t>
                      </a:r>
                      <a:endParaRPr lang="en-CH" sz="1600" i="1"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676740707"/>
                  </a:ext>
                </a:extLst>
              </a:tr>
              <a:tr h="353086">
                <a:tc>
                  <a:txBody>
                    <a:bodyPr/>
                    <a:lstStyle/>
                    <a:p>
                      <a:r>
                        <a:rPr lang="en-US" sz="1600" kern="1200">
                          <a:solidFill>
                            <a:schemeClr val="tx1">
                              <a:lumMod val="65000"/>
                              <a:lumOff val="35000"/>
                            </a:schemeClr>
                          </a:solidFill>
                          <a:latin typeface="+mn-lt"/>
                          <a:ea typeface="+mn-ea"/>
                          <a:cs typeface="+mn-cs"/>
                        </a:rPr>
                        <a:t>16:20 – 16:30 </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Why are natural capital &amp; biodiversity important </a:t>
                      </a:r>
                      <a:r>
                        <a:rPr lang="en-US" sz="1600" kern="1200" dirty="0">
                          <a:solidFill>
                            <a:schemeClr val="tx1">
                              <a:lumMod val="65000"/>
                              <a:lumOff val="35000"/>
                            </a:schemeClr>
                          </a:solidFill>
                          <a:latin typeface="+mn-lt"/>
                          <a:ea typeface="+mn-ea"/>
                          <a:cs typeface="+mn-cs"/>
                        </a:rPr>
                        <a:t>– The business case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3510256"/>
                  </a:ext>
                </a:extLst>
              </a:tr>
              <a:tr h="353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tx1">
                              <a:lumMod val="65000"/>
                              <a:lumOff val="35000"/>
                            </a:schemeClr>
                          </a:solidFill>
                          <a:latin typeface="+mn-lt"/>
                          <a:ea typeface="+mn-ea"/>
                          <a:cs typeface="+mn-cs"/>
                        </a:rPr>
                        <a:t>16:30 – 17:10 </a:t>
                      </a:r>
                      <a:endParaRPr lang="en-CH" sz="1600" kern="1200">
                        <a:solidFill>
                          <a:schemeClr val="tx1">
                            <a:lumMod val="65000"/>
                            <a:lumOff val="35000"/>
                          </a:schemeClr>
                        </a:solidFill>
                        <a:latin typeface="+mn-lt"/>
                        <a:ea typeface="+mn-ea"/>
                        <a:cs typeface="+mn-cs"/>
                      </a:endParaRPr>
                    </a:p>
                    <a:p>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600" b="1" kern="1200">
                          <a:solidFill>
                            <a:schemeClr val="tx1">
                              <a:lumMod val="65000"/>
                              <a:lumOff val="35000"/>
                            </a:schemeClr>
                          </a:solidFill>
                          <a:latin typeface="+mn-lt"/>
                          <a:ea typeface="+mn-ea"/>
                          <a:cs typeface="+mn-cs"/>
                        </a:rPr>
                        <a:t>Natural capital risks &amp; opportunities </a:t>
                      </a:r>
                      <a:r>
                        <a:rPr lang="en-US" sz="1600" kern="1200">
                          <a:solidFill>
                            <a:schemeClr val="tx1">
                              <a:lumMod val="65000"/>
                              <a:lumOff val="35000"/>
                            </a:schemeClr>
                          </a:solidFill>
                          <a:latin typeface="+mn-lt"/>
                          <a:ea typeface="+mn-ea"/>
                          <a:cs typeface="+mn-cs"/>
                        </a:rPr>
                        <a:t>– Building business resilience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a:solidFill>
                            <a:schemeClr val="tx1">
                              <a:lumMod val="65000"/>
                              <a:lumOff val="35000"/>
                            </a:schemeClr>
                          </a:solidFill>
                          <a:latin typeface="+mn-lt"/>
                          <a:ea typeface="+mn-ea"/>
                          <a:cs typeface="+mn-cs"/>
                        </a:rPr>
                        <a:t>Group game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8807217"/>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17:10 – 17:45</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Applying natural capital, biodiversity &amp; case studies </a:t>
                      </a:r>
                      <a:r>
                        <a:rPr lang="en-US" sz="1600" b="0" kern="1200" dirty="0">
                          <a:solidFill>
                            <a:schemeClr val="tx1">
                              <a:lumMod val="65000"/>
                              <a:lumOff val="35000"/>
                            </a:schemeClr>
                          </a:solidFill>
                          <a:latin typeface="+mn-lt"/>
                          <a:ea typeface="+mn-ea"/>
                          <a:cs typeface="+mn-cs"/>
                        </a:rPr>
                        <a:t>– Brief overview of approaches &amp; business applications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600" kern="1200">
                          <a:solidFill>
                            <a:schemeClr val="tx1">
                              <a:lumMod val="65000"/>
                              <a:lumOff val="35000"/>
                            </a:schemeClr>
                          </a:solidFill>
                          <a:latin typeface="+mn-lt"/>
                          <a:ea typeface="+mn-ea"/>
                          <a:cs typeface="+mn-cs"/>
                        </a:rPr>
                        <a:t>17:45 – 17:50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D151">
                        <a:alpha val="50000"/>
                      </a:srgbClr>
                    </a:solid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First step of a biodiversity-inclusive natural capital assessment</a:t>
                      </a:r>
                      <a:endParaRPr lang="en-US"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D151">
                        <a:alpha val="50000"/>
                      </a:srgbClr>
                    </a:solidFill>
                  </a:tcPr>
                </a:tc>
                <a:extLst>
                  <a:ext uri="{0D108BD9-81ED-4DB2-BD59-A6C34878D82A}">
                    <a16:rowId xmlns:a16="http://schemas.microsoft.com/office/drawing/2014/main" val="3550702698"/>
                  </a:ext>
                </a:extLst>
              </a:tr>
              <a:tr h="353086">
                <a:tc>
                  <a:txBody>
                    <a:bodyPr/>
                    <a:lstStyle/>
                    <a:p>
                      <a:r>
                        <a:rPr lang="en-US" sz="1600" kern="1200">
                          <a:solidFill>
                            <a:schemeClr val="tx1">
                              <a:lumMod val="65000"/>
                              <a:lumOff val="35000"/>
                            </a:schemeClr>
                          </a:solidFill>
                          <a:latin typeface="+mn-lt"/>
                          <a:ea typeface="+mn-ea"/>
                          <a:cs typeface="+mn-cs"/>
                        </a:rPr>
                        <a:t>17:50 – 18:00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Wrap-up</a:t>
                      </a:r>
                      <a:r>
                        <a:rPr lang="en-US" sz="1600" b="0" kern="1200">
                          <a:solidFill>
                            <a:schemeClr val="tx1">
                              <a:lumMod val="65000"/>
                              <a:lumOff val="35000"/>
                            </a:schemeClr>
                          </a:solidFill>
                          <a:latin typeface="+mn-lt"/>
                          <a:ea typeface="+mn-ea"/>
                          <a:cs typeface="+mn-cs"/>
                        </a:rPr>
                        <a:t>– </a:t>
                      </a:r>
                      <a:r>
                        <a:rPr lang="en-US" sz="1600" kern="1200">
                          <a:solidFill>
                            <a:schemeClr val="tx1">
                              <a:lumMod val="65000"/>
                              <a:lumOff val="35000"/>
                            </a:schemeClr>
                          </a:solidFill>
                          <a:latin typeface="+mn-lt"/>
                          <a:ea typeface="+mn-ea"/>
                          <a:cs typeface="+mn-cs"/>
                        </a:rPr>
                        <a:t>Key takeaways, next steps &amp; engagement opportunities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r h="353086">
                <a:tc>
                  <a:txBody>
                    <a:bodyPr/>
                    <a:lstStyle/>
                    <a:p>
                      <a:r>
                        <a:rPr lang="en-US" sz="1600" kern="1200">
                          <a:solidFill>
                            <a:schemeClr val="tx1">
                              <a:lumMod val="65000"/>
                              <a:lumOff val="35000"/>
                            </a:schemeClr>
                          </a:solidFill>
                          <a:latin typeface="+mn-lt"/>
                          <a:ea typeface="+mn-ea"/>
                          <a:cs typeface="+mn-cs"/>
                        </a:rPr>
                        <a:t>18:00</a:t>
                      </a:r>
                      <a:endParaRPr lang="en-CH" sz="1600" kern="120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i="0" kern="1200" dirty="0">
                          <a:solidFill>
                            <a:schemeClr val="tx1">
                              <a:lumMod val="65000"/>
                              <a:lumOff val="35000"/>
                            </a:schemeClr>
                          </a:solidFill>
                          <a:latin typeface="+mn-lt"/>
                          <a:ea typeface="+mn-ea"/>
                          <a:cs typeface="+mn-cs"/>
                        </a:rPr>
                        <a:t>End of training</a:t>
                      </a:r>
                      <a:endParaRPr lang="en-CH" sz="1600" b="1" i="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960902"/>
                  </a:ext>
                </a:extLst>
              </a:tr>
            </a:tbl>
          </a:graphicData>
        </a:graphic>
      </p:graphicFrame>
    </p:spTree>
    <p:extLst>
      <p:ext uri="{BB962C8B-B14F-4D97-AF65-F5344CB8AC3E}">
        <p14:creationId xmlns:p14="http://schemas.microsoft.com/office/powerpoint/2010/main" val="1683014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60E3-960F-46D6-99DC-BDB42605EF8A}"/>
              </a:ext>
            </a:extLst>
          </p:cNvPr>
          <p:cNvSpPr>
            <a:spLocks noGrp="1"/>
          </p:cNvSpPr>
          <p:nvPr>
            <p:ph type="title"/>
          </p:nvPr>
        </p:nvSpPr>
        <p:spPr/>
        <p:txBody>
          <a:bodyPr/>
          <a:lstStyle/>
          <a:p>
            <a:r>
              <a:rPr lang="en-US" dirty="0"/>
              <a:t>Training material</a:t>
            </a:r>
            <a:endParaRPr lang="en-CH" dirty="0"/>
          </a:p>
        </p:txBody>
      </p:sp>
      <p:sp>
        <p:nvSpPr>
          <p:cNvPr id="4" name="Slide Number Placeholder 3">
            <a:extLst>
              <a:ext uri="{FF2B5EF4-FFF2-40B4-BE49-F238E27FC236}">
                <a16:creationId xmlns:a16="http://schemas.microsoft.com/office/drawing/2014/main" id="{C7316359-1437-48A0-BBE7-D2F485268932}"/>
              </a:ext>
            </a:extLst>
          </p:cNvPr>
          <p:cNvSpPr>
            <a:spLocks noGrp="1"/>
          </p:cNvSpPr>
          <p:nvPr>
            <p:ph type="sldNum" sz="quarter" idx="12"/>
          </p:nvPr>
        </p:nvSpPr>
        <p:spPr/>
        <p:txBody>
          <a:bodyPr/>
          <a:lstStyle/>
          <a:p>
            <a:fld id="{971CEC84-1649-40CE-BFF6-7286506FEA08}" type="slidenum">
              <a:rPr lang="en-GB" smtClean="0"/>
              <a:pPr/>
              <a:t>8</a:t>
            </a:fld>
            <a:endParaRPr lang="en-GB"/>
          </a:p>
        </p:txBody>
      </p:sp>
      <p:sp>
        <p:nvSpPr>
          <p:cNvPr id="6" name="Teardrop 5">
            <a:extLst>
              <a:ext uri="{FF2B5EF4-FFF2-40B4-BE49-F238E27FC236}">
                <a16:creationId xmlns:a16="http://schemas.microsoft.com/office/drawing/2014/main" id="{64E13DA8-2BF4-49FA-834F-92099692B3FA}"/>
              </a:ext>
            </a:extLst>
          </p:cNvPr>
          <p:cNvSpPr/>
          <p:nvPr/>
        </p:nvSpPr>
        <p:spPr>
          <a:xfrm rot="594390">
            <a:off x="92251" y="2524562"/>
            <a:ext cx="2284539" cy="230888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8">
            <a:extLst>
              <a:ext uri="{FF2B5EF4-FFF2-40B4-BE49-F238E27FC236}">
                <a16:creationId xmlns:a16="http://schemas.microsoft.com/office/drawing/2014/main" id="{B3A30540-A173-49C1-B8C3-3608B46449D8}"/>
              </a:ext>
            </a:extLst>
          </p:cNvPr>
          <p:cNvSpPr txBox="1"/>
          <p:nvPr/>
        </p:nvSpPr>
        <p:spPr>
          <a:xfrm>
            <a:off x="98039" y="2940339"/>
            <a:ext cx="228453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a:solidFill>
                  <a:prstClr val="white"/>
                </a:solidFill>
                <a:latin typeface="Arial"/>
              </a:rPr>
              <a:t>Take notes!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a:solidFill>
                  <a:prstClr val="white"/>
                </a:solidFill>
                <a:latin typeface="Arial"/>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a:solidFill>
                  <a:prstClr val="white"/>
                </a:solidFill>
                <a:latin typeface="Arial"/>
              </a:rPr>
              <a:t>Write down any suggestion(s) in </a:t>
            </a:r>
            <a:r>
              <a:rPr lang="en-GB" b="1" u="sng">
                <a:solidFill>
                  <a:prstClr val="white"/>
                </a:solidFill>
                <a:latin typeface="Arial"/>
              </a:rPr>
              <a:t>the chat</a:t>
            </a:r>
            <a:endParaRPr kumimoji="0" lang="en-GB" b="1" i="0" u="sng"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798A274B-4D15-45AE-A925-93869EAEA3F8}"/>
              </a:ext>
            </a:extLst>
          </p:cNvPr>
          <p:cNvPicPr>
            <a:picLocks noChangeAspect="1"/>
          </p:cNvPicPr>
          <p:nvPr/>
        </p:nvPicPr>
        <p:blipFill>
          <a:blip r:embed="rId3"/>
          <a:stretch>
            <a:fillRect/>
          </a:stretch>
        </p:blipFill>
        <p:spPr>
          <a:xfrm>
            <a:off x="2745738" y="1284096"/>
            <a:ext cx="3245852" cy="462341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Placeholder 5">
            <a:extLst>
              <a:ext uri="{FF2B5EF4-FFF2-40B4-BE49-F238E27FC236}">
                <a16:creationId xmlns:a16="http://schemas.microsoft.com/office/drawing/2014/main" id="{A86B3EB7-612A-46D4-B03C-D8D47C88F2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641095" y="1287016"/>
            <a:ext cx="3272455" cy="4623418"/>
          </a:xfrm>
          <a:prstGeom prst="rect">
            <a:avLst/>
          </a:prstGeom>
          <a:solidFill>
            <a:srgbClr val="FF6699"/>
          </a:solidFill>
          <a:ln>
            <a:noFill/>
          </a:ln>
        </p:spPr>
      </p:pic>
      <p:sp>
        <p:nvSpPr>
          <p:cNvPr id="12" name="Flowchart: Off-page Connector 11">
            <a:extLst>
              <a:ext uri="{FF2B5EF4-FFF2-40B4-BE49-F238E27FC236}">
                <a16:creationId xmlns:a16="http://schemas.microsoft.com/office/drawing/2014/main" id="{EFB90A19-2E44-496C-86AB-90D3973800E2}"/>
              </a:ext>
            </a:extLst>
          </p:cNvPr>
          <p:cNvSpPr/>
          <p:nvPr/>
        </p:nvSpPr>
        <p:spPr>
          <a:xfrm rot="5400000">
            <a:off x="10665739" y="721409"/>
            <a:ext cx="399209"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TextBox 12">
            <a:extLst>
              <a:ext uri="{FF2B5EF4-FFF2-40B4-BE49-F238E27FC236}">
                <a16:creationId xmlns:a16="http://schemas.microsoft.com/office/drawing/2014/main" id="{92D35BE4-AA63-4938-A33E-2EF6BCA2AC6E}"/>
              </a:ext>
            </a:extLst>
          </p:cNvPr>
          <p:cNvSpPr txBox="1"/>
          <p:nvPr/>
        </p:nvSpPr>
        <p:spPr>
          <a:xfrm>
            <a:off x="10320907" y="1287356"/>
            <a:ext cx="1447060" cy="338554"/>
          </a:xfrm>
          <a:prstGeom prst="rect">
            <a:avLst/>
          </a:prstGeom>
          <a:noFill/>
        </p:spPr>
        <p:txBody>
          <a:bodyPr wrap="square" rtlCol="0">
            <a:spAutoFit/>
          </a:bodyPr>
          <a:lstStyle/>
          <a:p>
            <a:r>
              <a:rPr lang="en-US" sz="1600" b="1" dirty="0">
                <a:solidFill>
                  <a:schemeClr val="bg1"/>
                </a:solidFill>
                <a:hlinkClick r:id="rId5"/>
              </a:rPr>
              <a:t>Full version</a:t>
            </a:r>
            <a:endParaRPr lang="en-CH" sz="1600" b="1" dirty="0">
              <a:solidFill>
                <a:schemeClr val="bg1"/>
              </a:solidFill>
            </a:endParaRPr>
          </a:p>
        </p:txBody>
      </p:sp>
      <p:sp>
        <p:nvSpPr>
          <p:cNvPr id="14" name="Flowchart: Off-page Connector 13">
            <a:extLst>
              <a:ext uri="{FF2B5EF4-FFF2-40B4-BE49-F238E27FC236}">
                <a16:creationId xmlns:a16="http://schemas.microsoft.com/office/drawing/2014/main" id="{5DFCA24C-4438-486F-853C-72815FF11718}"/>
              </a:ext>
            </a:extLst>
          </p:cNvPr>
          <p:cNvSpPr/>
          <p:nvPr/>
        </p:nvSpPr>
        <p:spPr>
          <a:xfrm rot="5400000">
            <a:off x="10592198" y="1964001"/>
            <a:ext cx="584774"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TextBox 14">
            <a:extLst>
              <a:ext uri="{FF2B5EF4-FFF2-40B4-BE49-F238E27FC236}">
                <a16:creationId xmlns:a16="http://schemas.microsoft.com/office/drawing/2014/main" id="{4B654A3D-7927-4FB2-B97D-8109C8718DBC}"/>
              </a:ext>
            </a:extLst>
          </p:cNvPr>
          <p:cNvSpPr txBox="1"/>
          <p:nvPr/>
        </p:nvSpPr>
        <p:spPr>
          <a:xfrm>
            <a:off x="10485891" y="2406838"/>
            <a:ext cx="1447060" cy="584775"/>
          </a:xfrm>
          <a:prstGeom prst="rect">
            <a:avLst/>
          </a:prstGeom>
          <a:noFill/>
        </p:spPr>
        <p:txBody>
          <a:bodyPr wrap="square" rtlCol="0">
            <a:spAutoFit/>
          </a:bodyPr>
          <a:lstStyle/>
          <a:p>
            <a:r>
              <a:rPr lang="en-US" sz="1600" b="1">
                <a:solidFill>
                  <a:schemeClr val="bg1"/>
                </a:solidFill>
                <a:hlinkClick r:id="rId6"/>
              </a:rPr>
              <a:t>Executive summary</a:t>
            </a:r>
            <a:endParaRPr lang="en-CH" sz="1600" b="1">
              <a:solidFill>
                <a:schemeClr val="bg1"/>
              </a:solidFill>
            </a:endParaRPr>
          </a:p>
        </p:txBody>
      </p:sp>
      <p:pic>
        <p:nvPicPr>
          <p:cNvPr id="3" name="Picture 2">
            <a:hlinkClick r:id="rId7"/>
            <a:extLst>
              <a:ext uri="{FF2B5EF4-FFF2-40B4-BE49-F238E27FC236}">
                <a16:creationId xmlns:a16="http://schemas.microsoft.com/office/drawing/2014/main" id="{F64C0956-78D4-461F-96E0-A56D2BB7A607}"/>
              </a:ext>
            </a:extLst>
          </p:cNvPr>
          <p:cNvPicPr>
            <a:picLocks noChangeAspect="1"/>
          </p:cNvPicPr>
          <p:nvPr/>
        </p:nvPicPr>
        <p:blipFill>
          <a:blip r:embed="rId8"/>
          <a:stretch>
            <a:fillRect/>
          </a:stretch>
        </p:blipFill>
        <p:spPr>
          <a:xfrm>
            <a:off x="9388644" y="3467502"/>
            <a:ext cx="2065420" cy="2912243"/>
          </a:xfrm>
          <a:prstGeom prst="rect">
            <a:avLst/>
          </a:prstGeom>
        </p:spPr>
      </p:pic>
    </p:spTree>
    <p:extLst>
      <p:ext uri="{BB962C8B-B14F-4D97-AF65-F5344CB8AC3E}">
        <p14:creationId xmlns:p14="http://schemas.microsoft.com/office/powerpoint/2010/main" val="4050754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son holding white Samsung Galaxy Tab">
            <a:extLst>
              <a:ext uri="{FF2B5EF4-FFF2-40B4-BE49-F238E27FC236}">
                <a16:creationId xmlns:a16="http://schemas.microsoft.com/office/drawing/2014/main" id="{66FB2401-0500-435E-A3DD-F837EC985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1" y="533400"/>
            <a:ext cx="9525000" cy="632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288366"/>
            <a:ext cx="5547292" cy="5580025"/>
          </a:xfrm>
          <a:prstGeom prst="rect">
            <a:avLst/>
          </a:prstGeom>
        </p:spPr>
      </p:pic>
      <p:sp>
        <p:nvSpPr>
          <p:cNvPr id="2" name="Title 1"/>
          <p:cNvSpPr>
            <a:spLocks noGrp="1"/>
          </p:cNvSpPr>
          <p:nvPr>
            <p:ph type="ctrTitle"/>
          </p:nvPr>
        </p:nvSpPr>
        <p:spPr>
          <a:xfrm>
            <a:off x="413839" y="2208312"/>
            <a:ext cx="4411541" cy="2154737"/>
          </a:xfrm>
        </p:spPr>
        <p:txBody>
          <a:bodyPr>
            <a:normAutofit/>
          </a:bodyPr>
          <a:lstStyle/>
          <a:p>
            <a:pPr algn="l"/>
            <a:r>
              <a:rPr lang="en-GB" sz="3600" b="1">
                <a:solidFill>
                  <a:srgbClr val="23BAED"/>
                </a:solidFill>
              </a:rPr>
              <a:t>1</a:t>
            </a:r>
            <a:r>
              <a:rPr lang="en-GB" sz="3600" b="1" baseline="30000">
                <a:solidFill>
                  <a:srgbClr val="23BAED"/>
                </a:solidFill>
              </a:rPr>
              <a:t>st</a:t>
            </a:r>
            <a:r>
              <a:rPr lang="en-GB" sz="3600" b="1">
                <a:solidFill>
                  <a:srgbClr val="23BAED"/>
                </a:solidFill>
              </a:rPr>
              <a:t> steps to assessing natural capital</a:t>
            </a:r>
            <a:endParaRPr lang="en-GB" sz="3200" b="1">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83127"/>
            <a:ext cx="12192000" cy="1371493"/>
          </a:xfrm>
          <a:prstGeom prst="rect">
            <a:avLst/>
          </a:prstGeom>
        </p:spPr>
      </p:pic>
      <p:sp>
        <p:nvSpPr>
          <p:cNvPr id="6" name="Title 1">
            <a:extLst>
              <a:ext uri="{FF2B5EF4-FFF2-40B4-BE49-F238E27FC236}">
                <a16:creationId xmlns:a16="http://schemas.microsoft.com/office/drawing/2014/main" id="{9409F572-3F4C-43F8-81DC-E585F0C34D3D}"/>
              </a:ext>
            </a:extLst>
          </p:cNvPr>
          <p:cNvSpPr txBox="1">
            <a:spLocks/>
          </p:cNvSpPr>
          <p:nvPr/>
        </p:nvSpPr>
        <p:spPr>
          <a:xfrm>
            <a:off x="413839" y="4200975"/>
            <a:ext cx="4308474" cy="11701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lumMod val="65000"/>
                    <a:lumOff val="35000"/>
                  </a:schemeClr>
                </a:solidFill>
                <a:latin typeface="+mj-lt"/>
                <a:ea typeface="+mj-ea"/>
                <a:cs typeface="+mj-cs"/>
              </a:defRPr>
            </a:lvl1pPr>
          </a:lstStyle>
          <a:p>
            <a:pPr algn="l"/>
            <a:r>
              <a:rPr lang="en-GB" sz="2800" b="1" i="1">
                <a:solidFill>
                  <a:srgbClr val="23BAED"/>
                </a:solidFill>
              </a:rPr>
              <a:t>Defining an objective</a:t>
            </a:r>
          </a:p>
        </p:txBody>
      </p:sp>
    </p:spTree>
    <p:extLst>
      <p:ext uri="{BB962C8B-B14F-4D97-AF65-F5344CB8AC3E}">
        <p14:creationId xmlns:p14="http://schemas.microsoft.com/office/powerpoint/2010/main" val="19235240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18" y="1256205"/>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5"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2" y="1308398"/>
            <a:ext cx="202019"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8">
            <a:extLst>
              <a:ext uri="{FF2B5EF4-FFF2-40B4-BE49-F238E27FC236}">
                <a16:creationId xmlns:a16="http://schemas.microsoft.com/office/drawing/2014/main" id="{3C094571-2446-4914-990E-D3CB75A63AED}"/>
              </a:ext>
            </a:extLst>
          </p:cNvPr>
          <p:cNvSpPr txBox="1"/>
          <p:nvPr/>
        </p:nvSpPr>
        <p:spPr>
          <a:xfrm>
            <a:off x="2530870" y="1173256"/>
            <a:ext cx="4678325" cy="461665"/>
          </a:xfrm>
          <a:prstGeom prst="rect">
            <a:avLst/>
          </a:prstGeom>
          <a:noFill/>
        </p:spPr>
        <p:txBody>
          <a:bodyPr wrap="square" rtlCol="0">
            <a:spAutoFit/>
          </a:bodyPr>
          <a:lstStyle/>
          <a:p>
            <a:r>
              <a:rPr lang="en-US" sz="2400" b="1">
                <a:latin typeface="Arial"/>
              </a:rPr>
              <a:t>Define</a:t>
            </a:r>
            <a:r>
              <a:rPr lang="en-US" sz="2400">
                <a:latin typeface="Arial"/>
              </a:rPr>
              <a:t> your objective</a:t>
            </a:r>
            <a:endParaRPr lang="en-CH" sz="2400">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80484" y="1998237"/>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1" y="1902546"/>
            <a:ext cx="202019"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extBox 11">
            <a:extLst>
              <a:ext uri="{FF2B5EF4-FFF2-40B4-BE49-F238E27FC236}">
                <a16:creationId xmlns:a16="http://schemas.microsoft.com/office/drawing/2014/main" id="{F1881873-72FB-4E73-B9F3-F08D8ABF4EC9}"/>
              </a:ext>
            </a:extLst>
          </p:cNvPr>
          <p:cNvSpPr txBox="1"/>
          <p:nvPr/>
        </p:nvSpPr>
        <p:spPr>
          <a:xfrm>
            <a:off x="2530549" y="1767403"/>
            <a:ext cx="6018028" cy="830997"/>
          </a:xfrm>
          <a:prstGeom prst="rect">
            <a:avLst/>
          </a:prstGeom>
          <a:noFill/>
        </p:spPr>
        <p:txBody>
          <a:bodyPr wrap="square" rtlCol="0">
            <a:spAutoFit/>
          </a:bodyPr>
          <a:lstStyle/>
          <a:p>
            <a:r>
              <a:rPr lang="en-US" sz="2400" b="1">
                <a:latin typeface="Arial"/>
              </a:rPr>
              <a:t>Identify</a:t>
            </a:r>
            <a:r>
              <a:rPr lang="en-US" sz="2400">
                <a:latin typeface="Arial"/>
              </a:rPr>
              <a:t> your impacts and/or dependencies</a:t>
            </a:r>
          </a:p>
          <a:p>
            <a:pPr marL="342900" indent="-342900">
              <a:buClr>
                <a:srgbClr val="23BAED"/>
              </a:buClr>
              <a:buFont typeface="Arial" panose="020B0604020202020204" pitchFamily="34" charset="0"/>
              <a:buChar char="•"/>
            </a:pPr>
            <a:r>
              <a:rPr lang="en-US" sz="2200" i="1">
                <a:latin typeface="Arial"/>
              </a:rPr>
              <a:t>An initial view </a:t>
            </a:r>
            <a:endParaRPr lang="en-CH" sz="2200" i="1">
              <a:latin typeface="Arial"/>
            </a:endParaRPr>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4" y="2878465"/>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55FD653-1D08-401F-86F4-E525821F67FA}"/>
              </a:ext>
            </a:extLst>
          </p:cNvPr>
          <p:cNvSpPr/>
          <p:nvPr/>
        </p:nvSpPr>
        <p:spPr>
          <a:xfrm>
            <a:off x="2126511" y="2782774"/>
            <a:ext cx="202019"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9" y="2647631"/>
            <a:ext cx="4752753" cy="2523768"/>
          </a:xfrm>
          <a:prstGeom prst="rect">
            <a:avLst/>
          </a:prstGeom>
          <a:noFill/>
        </p:spPr>
        <p:txBody>
          <a:bodyPr wrap="square" rtlCol="0">
            <a:spAutoFit/>
          </a:bodyPr>
          <a:lstStyle/>
          <a:p>
            <a:r>
              <a:rPr lang="en-US" sz="2400" b="1">
                <a:latin typeface="Arial"/>
              </a:rPr>
              <a:t>Scope</a:t>
            </a:r>
            <a:r>
              <a:rPr lang="en-US" sz="2400">
                <a:latin typeface="Arial"/>
              </a:rPr>
              <a:t> your assessment</a:t>
            </a:r>
          </a:p>
          <a:p>
            <a:pPr marL="342900" indent="-342900">
              <a:buClr>
                <a:srgbClr val="23BAED"/>
              </a:buClr>
              <a:buFont typeface="Arial" panose="020B0604020202020204" pitchFamily="34" charset="0"/>
              <a:buChar char="•"/>
            </a:pPr>
            <a:r>
              <a:rPr lang="en-US" sz="2200">
                <a:latin typeface="Arial"/>
              </a:rPr>
              <a:t>Organizational focus</a:t>
            </a:r>
          </a:p>
          <a:p>
            <a:pPr marL="342900" indent="-342900">
              <a:buClr>
                <a:srgbClr val="23BAED"/>
              </a:buClr>
              <a:buFont typeface="Arial" panose="020B0604020202020204" pitchFamily="34" charset="0"/>
              <a:buChar char="•"/>
            </a:pPr>
            <a:r>
              <a:rPr lang="en-US" sz="2200">
                <a:latin typeface="Arial"/>
              </a:rPr>
              <a:t>Value chain boundary</a:t>
            </a:r>
          </a:p>
          <a:p>
            <a:pPr marL="342900" indent="-342900">
              <a:buClr>
                <a:srgbClr val="23BAED"/>
              </a:buClr>
              <a:buFont typeface="Arial" panose="020B0604020202020204" pitchFamily="34" charset="0"/>
              <a:buChar char="•"/>
            </a:pPr>
            <a:r>
              <a:rPr lang="en-US" sz="2200">
                <a:latin typeface="Arial"/>
              </a:rPr>
              <a:t>Value perspective</a:t>
            </a:r>
          </a:p>
          <a:p>
            <a:pPr marL="342900" indent="-342900">
              <a:buClr>
                <a:srgbClr val="23BAED"/>
              </a:buClr>
              <a:buFont typeface="Arial" panose="020B0604020202020204" pitchFamily="34" charset="0"/>
              <a:buChar char="•"/>
            </a:pPr>
            <a:r>
              <a:rPr lang="en-US" sz="2200">
                <a:latin typeface="Arial"/>
              </a:rPr>
              <a:t>Impacts and/or dependencies</a:t>
            </a:r>
          </a:p>
          <a:p>
            <a:pPr marL="342900" indent="-342900">
              <a:buClr>
                <a:srgbClr val="23BAED"/>
              </a:buClr>
              <a:buFont typeface="Arial" panose="020B0604020202020204" pitchFamily="34" charset="0"/>
              <a:buChar char="•"/>
            </a:pPr>
            <a:r>
              <a:rPr lang="en-US" sz="2200">
                <a:latin typeface="Arial"/>
              </a:rPr>
              <a:t>Type of value</a:t>
            </a:r>
          </a:p>
          <a:p>
            <a:pPr marL="342900" indent="-342900">
              <a:buClr>
                <a:srgbClr val="23BAED"/>
              </a:buClr>
              <a:buFont typeface="Arial" panose="020B0604020202020204" pitchFamily="34" charset="0"/>
              <a:buChar char="•"/>
            </a:pPr>
            <a:endParaRPr lang="en-CH" sz="2400">
              <a:latin typeface="Arial"/>
            </a:endParaRP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7" y="1226725"/>
            <a:ext cx="461665" cy="3599973"/>
          </a:xfrm>
          <a:prstGeom prst="rect">
            <a:avLst/>
          </a:prstGeom>
          <a:noFill/>
        </p:spPr>
        <p:txBody>
          <a:bodyPr vert="vert270" wrap="square" rtlCol="0">
            <a:spAutoFit/>
          </a:bodyPr>
          <a:lstStyle/>
          <a:p>
            <a:r>
              <a:rPr lang="en-US" b="1">
                <a:solidFill>
                  <a:schemeClr val="bg1"/>
                </a:solidFill>
              </a:rPr>
              <a:t>ASSESSMENT STEPS</a:t>
            </a:r>
            <a:endParaRPr lang="en-CH"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680484" y="514561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26511" y="5049922"/>
            <a:ext cx="202019"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TextBox 18">
            <a:extLst>
              <a:ext uri="{FF2B5EF4-FFF2-40B4-BE49-F238E27FC236}">
                <a16:creationId xmlns:a16="http://schemas.microsoft.com/office/drawing/2014/main" id="{181A444A-4B29-4873-9595-A36D94FD9099}"/>
              </a:ext>
            </a:extLst>
          </p:cNvPr>
          <p:cNvSpPr txBox="1"/>
          <p:nvPr/>
        </p:nvSpPr>
        <p:spPr>
          <a:xfrm>
            <a:off x="2530548" y="4914779"/>
            <a:ext cx="4678325" cy="1138773"/>
          </a:xfrm>
          <a:prstGeom prst="rect">
            <a:avLst/>
          </a:prstGeom>
          <a:noFill/>
        </p:spPr>
        <p:txBody>
          <a:bodyPr wrap="square" rtlCol="0">
            <a:spAutoFit/>
          </a:bodyPr>
          <a:lstStyle/>
          <a:p>
            <a:r>
              <a:rPr lang="en-US" sz="2400" b="1">
                <a:latin typeface="Arial"/>
              </a:rPr>
              <a:t>Practicalities</a:t>
            </a:r>
          </a:p>
          <a:p>
            <a:pPr marL="342900" indent="-342900">
              <a:buClr>
                <a:srgbClr val="23BAED"/>
              </a:buClr>
              <a:buFont typeface="Arial" panose="020B0604020202020204" pitchFamily="34" charset="0"/>
              <a:buChar char="•"/>
            </a:pPr>
            <a:r>
              <a:rPr lang="en-US" sz="2200">
                <a:latin typeface="Arial"/>
              </a:rPr>
              <a:t>Baseline, scenarios, spatial &amp; temporal boundaries, etc.  </a:t>
            </a:r>
            <a:endParaRPr lang="en-CH" sz="2200">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199" y="1308398"/>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5" y="2806142"/>
            <a:ext cx="461665" cy="1397698"/>
          </a:xfrm>
          <a:prstGeom prst="rect">
            <a:avLst/>
          </a:prstGeom>
          <a:noFill/>
        </p:spPr>
        <p:txBody>
          <a:bodyPr vert="vert270" wrap="square" rtlCol="0">
            <a:spAutoFit/>
          </a:bodyPr>
          <a:lstStyle/>
          <a:p>
            <a:r>
              <a:rPr lang="en-US" b="1">
                <a:solidFill>
                  <a:schemeClr val="bg1"/>
                </a:solidFill>
              </a:rPr>
              <a:t>PLANNING</a:t>
            </a:r>
            <a:endParaRPr lang="en-CH"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708376" y="1894451"/>
            <a:ext cx="1478381"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708376" y="2579361"/>
            <a:ext cx="1478381"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714542" y="3264271"/>
            <a:ext cx="1478381"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708376" y="3949181"/>
            <a:ext cx="1776093"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708375" y="4634091"/>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27" name="Connector: Elbow 26">
            <a:extLst>
              <a:ext uri="{FF2B5EF4-FFF2-40B4-BE49-F238E27FC236}">
                <a16:creationId xmlns:a16="http://schemas.microsoft.com/office/drawing/2014/main" id="{D7852119-1182-4170-A8E4-A663694E031F}"/>
              </a:ext>
            </a:extLst>
          </p:cNvPr>
          <p:cNvCxnSpPr>
            <a:cxnSpLocks/>
            <a:stCxn id="18" idx="0"/>
          </p:cNvCxnSpPr>
          <p:nvPr/>
        </p:nvCxnSpPr>
        <p:spPr>
          <a:xfrm rot="16200000" flipV="1">
            <a:off x="248534" y="3070934"/>
            <a:ext cx="3011570" cy="946405"/>
          </a:xfrm>
          <a:prstGeom prst="bentConnector3">
            <a:avLst>
              <a:gd name="adj1" fmla="val 568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F364D0A8-BE92-4AFD-9ECC-AA94413CA1EC}"/>
              </a:ext>
            </a:extLst>
          </p:cNvPr>
          <p:cNvCxnSpPr>
            <a:cxnSpLocks/>
            <a:endCxn id="14" idx="0"/>
          </p:cNvCxnSpPr>
          <p:nvPr/>
        </p:nvCxnSpPr>
        <p:spPr>
          <a:xfrm rot="16200000" flipH="1">
            <a:off x="1555937" y="2111189"/>
            <a:ext cx="744423" cy="598746"/>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1C65AC5-276C-4D7C-AFF4-35B72503FB28}"/>
              </a:ext>
            </a:extLst>
          </p:cNvPr>
          <p:cNvSpPr txBox="1"/>
          <p:nvPr/>
        </p:nvSpPr>
        <p:spPr>
          <a:xfrm>
            <a:off x="9159009" y="1310501"/>
            <a:ext cx="2769782"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cxnSp>
        <p:nvCxnSpPr>
          <p:cNvPr id="34" name="Connector: Elbow 33">
            <a:extLst>
              <a:ext uri="{FF2B5EF4-FFF2-40B4-BE49-F238E27FC236}">
                <a16:creationId xmlns:a16="http://schemas.microsoft.com/office/drawing/2014/main" id="{E560AC2F-A1ED-43E9-A1E4-04F1A1E5B20A}"/>
              </a:ext>
            </a:extLst>
          </p:cNvPr>
          <p:cNvCxnSpPr>
            <a:cxnSpLocks/>
            <a:stCxn id="39" idx="0"/>
          </p:cNvCxnSpPr>
          <p:nvPr/>
        </p:nvCxnSpPr>
        <p:spPr>
          <a:xfrm rot="16200000" flipV="1">
            <a:off x="-491878" y="3308306"/>
            <a:ext cx="3486772" cy="848799"/>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EEF6A3E-4651-49D2-8D04-9BA6ADBFD548}"/>
              </a:ext>
            </a:extLst>
          </p:cNvPr>
          <p:cNvSpPr txBox="1"/>
          <p:nvPr/>
        </p:nvSpPr>
        <p:spPr>
          <a:xfrm>
            <a:off x="638222" y="547609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29" name="Slide Number Placeholder 3">
            <a:extLst>
              <a:ext uri="{FF2B5EF4-FFF2-40B4-BE49-F238E27FC236}">
                <a16:creationId xmlns:a16="http://schemas.microsoft.com/office/drawing/2014/main" id="{450EA281-4638-4642-B5D4-95F08D9B0C3E}"/>
              </a:ext>
            </a:extLst>
          </p:cNvPr>
          <p:cNvSpPr>
            <a:spLocks noGrp="1"/>
          </p:cNvSpPr>
          <p:nvPr>
            <p:ph type="sldNum" sz="quarter" idx="12"/>
          </p:nvPr>
        </p:nvSpPr>
        <p:spPr>
          <a:xfrm>
            <a:off x="314194" y="6355689"/>
            <a:ext cx="2743200" cy="365125"/>
          </a:xfrm>
        </p:spPr>
        <p:txBody>
          <a:bodyPr/>
          <a:lstStyle/>
          <a:p>
            <a:fld id="{971CEC84-1649-40CE-BFF6-7286506FEA08}" type="slidenum">
              <a:rPr lang="en-GB">
                <a:solidFill>
                  <a:schemeClr val="tx1">
                    <a:lumMod val="65000"/>
                    <a:lumOff val="35000"/>
                  </a:schemeClr>
                </a:solidFill>
              </a:rPr>
              <a:pPr/>
              <a:t>81</a:t>
            </a:fld>
            <a:endParaRPr lang="en-GB">
              <a:solidFill>
                <a:schemeClr val="tx1">
                  <a:lumMod val="65000"/>
                  <a:lumOff val="35000"/>
                </a:schemeClr>
              </a:solidFill>
            </a:endParaRPr>
          </a:p>
        </p:txBody>
      </p:sp>
    </p:spTree>
    <p:extLst>
      <p:ext uri="{BB962C8B-B14F-4D97-AF65-F5344CB8AC3E}">
        <p14:creationId xmlns:p14="http://schemas.microsoft.com/office/powerpoint/2010/main" val="10725919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932FD-C966-4475-80F4-D879FE7D2EED}"/>
              </a:ext>
            </a:extLst>
          </p:cNvPr>
          <p:cNvSpPr>
            <a:spLocks noGrp="1"/>
          </p:cNvSpPr>
          <p:nvPr>
            <p:ph type="title"/>
          </p:nvPr>
        </p:nvSpPr>
        <p:spPr/>
        <p:txBody>
          <a:bodyPr/>
          <a:lstStyle/>
          <a:p>
            <a:r>
              <a:rPr lang="en-US"/>
              <a:t>Actions to take when setting an objective</a:t>
            </a:r>
            <a:endParaRPr lang="en-CH"/>
          </a:p>
        </p:txBody>
      </p:sp>
      <p:sp>
        <p:nvSpPr>
          <p:cNvPr id="3" name="Content Placeholder 2">
            <a:extLst>
              <a:ext uri="{FF2B5EF4-FFF2-40B4-BE49-F238E27FC236}">
                <a16:creationId xmlns:a16="http://schemas.microsoft.com/office/drawing/2014/main" id="{3E3C44FD-8109-4041-8809-0A1CD46F3C57}"/>
              </a:ext>
            </a:extLst>
          </p:cNvPr>
          <p:cNvSpPr>
            <a:spLocks noGrp="1"/>
          </p:cNvSpPr>
          <p:nvPr>
            <p:ph idx="1"/>
          </p:nvPr>
        </p:nvSpPr>
        <p:spPr>
          <a:xfrm>
            <a:off x="314196" y="1461524"/>
            <a:ext cx="6095313" cy="4351338"/>
          </a:xfrm>
        </p:spPr>
        <p:txBody>
          <a:bodyPr/>
          <a:lstStyle/>
          <a:p>
            <a:pPr>
              <a:lnSpc>
                <a:spcPct val="150000"/>
              </a:lnSpc>
            </a:pPr>
            <a:r>
              <a:rPr lang="en-US"/>
              <a:t>Identify the </a:t>
            </a:r>
            <a:r>
              <a:rPr lang="en-US" b="1">
                <a:solidFill>
                  <a:srgbClr val="23BAED"/>
                </a:solidFill>
              </a:rPr>
              <a:t>target audience</a:t>
            </a:r>
          </a:p>
          <a:p>
            <a:pPr>
              <a:lnSpc>
                <a:spcPct val="150000"/>
              </a:lnSpc>
            </a:pPr>
            <a:r>
              <a:rPr lang="en-US"/>
              <a:t>Identify </a:t>
            </a:r>
            <a:r>
              <a:rPr lang="en-US" b="1">
                <a:solidFill>
                  <a:srgbClr val="23BAED"/>
                </a:solidFill>
              </a:rPr>
              <a:t>stakeholders</a:t>
            </a:r>
            <a:r>
              <a:rPr lang="en-US"/>
              <a:t> and the appropriate </a:t>
            </a:r>
            <a:r>
              <a:rPr lang="en-US" b="1">
                <a:solidFill>
                  <a:srgbClr val="23BAED"/>
                </a:solidFill>
              </a:rPr>
              <a:t>level of engagement</a:t>
            </a:r>
          </a:p>
          <a:p>
            <a:pPr>
              <a:lnSpc>
                <a:spcPct val="150000"/>
              </a:lnSpc>
            </a:pPr>
            <a:r>
              <a:rPr lang="en-US"/>
              <a:t>Articulate the </a:t>
            </a:r>
            <a:r>
              <a:rPr lang="en-US" b="1">
                <a:solidFill>
                  <a:srgbClr val="23BAED"/>
                </a:solidFill>
              </a:rPr>
              <a:t>objective</a:t>
            </a:r>
            <a:r>
              <a:rPr lang="en-US"/>
              <a:t> of your assessment</a:t>
            </a:r>
          </a:p>
          <a:p>
            <a:pPr marL="0" indent="0">
              <a:buNone/>
            </a:pPr>
            <a:endParaRPr lang="en-US">
              <a:highlight>
                <a:srgbClr val="FFFF00"/>
              </a:highlight>
            </a:endParaRPr>
          </a:p>
        </p:txBody>
      </p:sp>
      <p:sp>
        <p:nvSpPr>
          <p:cNvPr id="4" name="Slide Number Placeholder 3">
            <a:extLst>
              <a:ext uri="{FF2B5EF4-FFF2-40B4-BE49-F238E27FC236}">
                <a16:creationId xmlns:a16="http://schemas.microsoft.com/office/drawing/2014/main" id="{D712AEFA-71B2-45A4-B81F-04B2502637A5}"/>
              </a:ext>
            </a:extLst>
          </p:cNvPr>
          <p:cNvSpPr>
            <a:spLocks noGrp="1"/>
          </p:cNvSpPr>
          <p:nvPr>
            <p:ph type="sldNum" sz="quarter" idx="12"/>
          </p:nvPr>
        </p:nvSpPr>
        <p:spPr/>
        <p:txBody>
          <a:bodyPr/>
          <a:lstStyle/>
          <a:p>
            <a:fld id="{971CEC84-1649-40CE-BFF6-7286506FEA08}" type="slidenum">
              <a:rPr lang="en-GB" smtClean="0"/>
              <a:pPr/>
              <a:t>82</a:t>
            </a:fld>
            <a:endParaRPr lang="en-GB"/>
          </a:p>
        </p:txBody>
      </p:sp>
      <p:pic>
        <p:nvPicPr>
          <p:cNvPr id="5" name="Picture 2">
            <a:extLst>
              <a:ext uri="{FF2B5EF4-FFF2-40B4-BE49-F238E27FC236}">
                <a16:creationId xmlns:a16="http://schemas.microsoft.com/office/drawing/2014/main" id="{4F34740C-FB29-4F8A-9A43-771C0BFBDDD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83680" y="1539720"/>
            <a:ext cx="5608320" cy="4194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ardrop 5">
            <a:extLst>
              <a:ext uri="{FF2B5EF4-FFF2-40B4-BE49-F238E27FC236}">
                <a16:creationId xmlns:a16="http://schemas.microsoft.com/office/drawing/2014/main" id="{A952124E-4CEF-417D-8CD6-EC98474A1C60}"/>
              </a:ext>
            </a:extLst>
          </p:cNvPr>
          <p:cNvSpPr/>
          <p:nvPr/>
        </p:nvSpPr>
        <p:spPr>
          <a:xfrm>
            <a:off x="10340321" y="0"/>
            <a:ext cx="1851679" cy="171467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99E38ABF-A398-43B4-8B2E-4AE6EAC04744}"/>
              </a:ext>
            </a:extLst>
          </p:cNvPr>
          <p:cNvSpPr txBox="1"/>
          <p:nvPr/>
        </p:nvSpPr>
        <p:spPr>
          <a:xfrm>
            <a:off x="10495453" y="193799"/>
            <a:ext cx="1628503" cy="1477328"/>
          </a:xfrm>
          <a:prstGeom prst="rect">
            <a:avLst/>
          </a:prstGeom>
          <a:noFill/>
        </p:spPr>
        <p:txBody>
          <a:bodyPr wrap="square" rtlCol="0">
            <a:spAutoFit/>
          </a:bodyPr>
          <a:lstStyle/>
          <a:p>
            <a:pPr algn="ctr"/>
            <a:r>
              <a:rPr lang="en-GB">
                <a:solidFill>
                  <a:schemeClr val="bg1"/>
                </a:solidFill>
              </a:rPr>
              <a:t>Refer to </a:t>
            </a:r>
            <a:r>
              <a:rPr lang="en-GB" b="1">
                <a:solidFill>
                  <a:schemeClr val="bg1"/>
                </a:solidFill>
              </a:rPr>
              <a:t>p. 35 </a:t>
            </a:r>
            <a:r>
              <a:rPr lang="en-GB">
                <a:solidFill>
                  <a:schemeClr val="bg1"/>
                </a:solidFill>
              </a:rPr>
              <a:t>in the workbook and </a:t>
            </a:r>
            <a:r>
              <a:rPr lang="en-GB" b="1">
                <a:solidFill>
                  <a:schemeClr val="bg1"/>
                </a:solidFill>
              </a:rPr>
              <a:t>pp. 26-29 </a:t>
            </a:r>
            <a:r>
              <a:rPr lang="en-GB">
                <a:solidFill>
                  <a:schemeClr val="bg1"/>
                </a:solidFill>
              </a:rPr>
              <a:t>of the NCP</a:t>
            </a:r>
          </a:p>
        </p:txBody>
      </p:sp>
    </p:spTree>
    <p:extLst>
      <p:ext uri="{BB962C8B-B14F-4D97-AF65-F5344CB8AC3E}">
        <p14:creationId xmlns:p14="http://schemas.microsoft.com/office/powerpoint/2010/main" val="39214206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4BA9-BEBD-4873-B412-49CE2E8C70D3}"/>
              </a:ext>
            </a:extLst>
          </p:cNvPr>
          <p:cNvSpPr>
            <a:spLocks noGrp="1"/>
          </p:cNvSpPr>
          <p:nvPr>
            <p:ph type="title"/>
          </p:nvPr>
        </p:nvSpPr>
        <p:spPr/>
        <p:txBody>
          <a:bodyPr>
            <a:normAutofit fontScale="90000"/>
          </a:bodyPr>
          <a:lstStyle/>
          <a:p>
            <a:r>
              <a:rPr lang="en-US" b="1"/>
              <a:t>Practical</a:t>
            </a:r>
            <a:r>
              <a:rPr lang="en-US"/>
              <a:t> </a:t>
            </a:r>
            <a:r>
              <a:rPr lang="en-US" b="1"/>
              <a:t>considerations</a:t>
            </a:r>
            <a:r>
              <a:rPr lang="en-US"/>
              <a:t> when starting a natural capital assessment</a:t>
            </a:r>
            <a:endParaRPr lang="en-CH"/>
          </a:p>
        </p:txBody>
      </p:sp>
      <p:sp>
        <p:nvSpPr>
          <p:cNvPr id="3" name="Content Placeholder 2">
            <a:extLst>
              <a:ext uri="{FF2B5EF4-FFF2-40B4-BE49-F238E27FC236}">
                <a16:creationId xmlns:a16="http://schemas.microsoft.com/office/drawing/2014/main" id="{2CDC15CB-5CF3-4978-A9B4-E16283533903}"/>
              </a:ext>
            </a:extLst>
          </p:cNvPr>
          <p:cNvSpPr>
            <a:spLocks noGrp="1"/>
          </p:cNvSpPr>
          <p:nvPr>
            <p:ph idx="1"/>
          </p:nvPr>
        </p:nvSpPr>
        <p:spPr>
          <a:xfrm>
            <a:off x="314195" y="1294884"/>
            <a:ext cx="10031904" cy="4617643"/>
          </a:xfrm>
        </p:spPr>
        <p:txBody>
          <a:bodyPr>
            <a:normAutofit fontScale="85000" lnSpcReduction="20000"/>
          </a:bodyPr>
          <a:lstStyle/>
          <a:p>
            <a:pPr>
              <a:lnSpc>
                <a:spcPct val="150000"/>
              </a:lnSpc>
            </a:pPr>
            <a:r>
              <a:rPr lang="en-US" b="1"/>
              <a:t>What is your objective? </a:t>
            </a:r>
            <a:r>
              <a:rPr lang="en-US"/>
              <a:t>How will assessments</a:t>
            </a:r>
            <a:r>
              <a:rPr lang="en-GB">
                <a:solidFill>
                  <a:schemeClr val="tx1"/>
                </a:solidFill>
                <a:latin typeface="Arial" panose="020B0604020202020204" pitchFamily="34" charset="0"/>
                <a:cs typeface="Arial" panose="020B0604020202020204" pitchFamily="34" charset="0"/>
              </a:rPr>
              <a:t> </a:t>
            </a:r>
            <a:r>
              <a:rPr lang="en-GB"/>
              <a:t>help your company and who is asking for this information, e.g. customers, investors?</a:t>
            </a:r>
          </a:p>
          <a:p>
            <a:pPr>
              <a:lnSpc>
                <a:spcPct val="150000"/>
              </a:lnSpc>
            </a:pPr>
            <a:r>
              <a:rPr lang="en-US" b="1"/>
              <a:t>Define the project scope and application </a:t>
            </a:r>
          </a:p>
          <a:p>
            <a:pPr>
              <a:lnSpc>
                <a:spcPct val="150000"/>
              </a:lnSpc>
            </a:pPr>
            <a:r>
              <a:rPr lang="en-US" b="1"/>
              <a:t>Address relevant issues</a:t>
            </a:r>
            <a:r>
              <a:rPr lang="en-US"/>
              <a:t>, make your project tailor-made</a:t>
            </a:r>
          </a:p>
          <a:p>
            <a:pPr>
              <a:lnSpc>
                <a:spcPct val="150000"/>
              </a:lnSpc>
            </a:pPr>
            <a:r>
              <a:rPr lang="en-US" b="1"/>
              <a:t>Skills and data: </a:t>
            </a:r>
            <a:r>
              <a:rPr lang="en-US"/>
              <a:t>what have you got and what do you need to get?</a:t>
            </a:r>
          </a:p>
          <a:p>
            <a:pPr>
              <a:lnSpc>
                <a:spcPct val="150000"/>
              </a:lnSpc>
            </a:pPr>
            <a:r>
              <a:rPr lang="en-US" b="1"/>
              <a:t>What is your budget?</a:t>
            </a:r>
            <a:endParaRPr lang="en-US"/>
          </a:p>
          <a:p>
            <a:pPr>
              <a:lnSpc>
                <a:spcPct val="150000"/>
              </a:lnSpc>
            </a:pPr>
            <a:r>
              <a:rPr lang="en-US"/>
              <a:t>Make sure there is </a:t>
            </a:r>
            <a:r>
              <a:rPr lang="en-US" b="1"/>
              <a:t>sufficient support </a:t>
            </a:r>
            <a:r>
              <a:rPr lang="en-US"/>
              <a:t>for the project and </a:t>
            </a:r>
            <a:r>
              <a:rPr lang="en-US" b="1"/>
              <a:t>involve the right partners</a:t>
            </a:r>
          </a:p>
          <a:p>
            <a:pPr>
              <a:lnSpc>
                <a:spcPct val="150000"/>
              </a:lnSpc>
            </a:pPr>
            <a:r>
              <a:rPr lang="en-US"/>
              <a:t>Develop clear </a:t>
            </a:r>
            <a:r>
              <a:rPr lang="en-US" b="1"/>
              <a:t>recommendations and action plan</a:t>
            </a:r>
          </a:p>
          <a:p>
            <a:pPr marL="0" indent="0">
              <a:lnSpc>
                <a:spcPct val="150000"/>
              </a:lnSpc>
              <a:buNone/>
            </a:pPr>
            <a:r>
              <a:rPr lang="en-US" b="1">
                <a:solidFill>
                  <a:srgbClr val="23BAED"/>
                </a:solidFill>
                <a:sym typeface="Wingdings" panose="05000000000000000000" pitchFamily="2" charset="2"/>
              </a:rPr>
              <a:t></a:t>
            </a:r>
            <a:r>
              <a:rPr lang="en-US" b="1">
                <a:sym typeface="Wingdings" panose="05000000000000000000" pitchFamily="2" charset="2"/>
              </a:rPr>
              <a:t> </a:t>
            </a:r>
            <a:r>
              <a:rPr lang="en-US">
                <a:sym typeface="Wingdings" panose="05000000000000000000" pitchFamily="2" charset="2"/>
              </a:rPr>
              <a:t>Highlight </a:t>
            </a:r>
            <a:r>
              <a:rPr lang="en-US" b="1">
                <a:sym typeface="Wingdings" panose="05000000000000000000" pitchFamily="2" charset="2"/>
              </a:rPr>
              <a:t>insights</a:t>
            </a:r>
            <a:r>
              <a:rPr lang="en-US">
                <a:sym typeface="Wingdings" panose="05000000000000000000" pitchFamily="2" charset="2"/>
              </a:rPr>
              <a:t> rather than absolute numbers</a:t>
            </a:r>
            <a:endParaRPr lang="en-US" b="1"/>
          </a:p>
          <a:p>
            <a:endParaRPr lang="en-US"/>
          </a:p>
          <a:p>
            <a:pPr marL="0" indent="0">
              <a:buNone/>
            </a:pPr>
            <a:endParaRPr lang="en-CH"/>
          </a:p>
        </p:txBody>
      </p:sp>
      <p:sp>
        <p:nvSpPr>
          <p:cNvPr id="5" name="Teardrop 4">
            <a:extLst>
              <a:ext uri="{FF2B5EF4-FFF2-40B4-BE49-F238E27FC236}">
                <a16:creationId xmlns:a16="http://schemas.microsoft.com/office/drawing/2014/main" id="{9379155E-FA17-4E18-86F0-714DAE632142}"/>
              </a:ext>
            </a:extLst>
          </p:cNvPr>
          <p:cNvSpPr/>
          <p:nvPr/>
        </p:nvSpPr>
        <p:spPr>
          <a:xfrm>
            <a:off x="10448893" y="2000087"/>
            <a:ext cx="1428913" cy="142891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A70E0D4F-F319-433D-A8B1-6F86BCD442A5}"/>
              </a:ext>
            </a:extLst>
          </p:cNvPr>
          <p:cNvSpPr txBox="1"/>
          <p:nvPr/>
        </p:nvSpPr>
        <p:spPr>
          <a:xfrm>
            <a:off x="10397495" y="2252878"/>
            <a:ext cx="153170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a:ln>
                  <a:noFill/>
                </a:ln>
                <a:solidFill>
                  <a:prstClr val="white"/>
                </a:solidFill>
                <a:effectLst/>
                <a:uLnTx/>
                <a:uFillTx/>
                <a:latin typeface="Arial"/>
                <a:ea typeface="+mn-ea"/>
                <a:cs typeface="+mn-cs"/>
              </a:rPr>
              <a:t>Refer to </a:t>
            </a:r>
            <a:r>
              <a:rPr kumimoji="0" lang="en-GB" sz="1800" b="1" i="0" u="none" strike="noStrike" kern="1200" cap="none" spc="0" normalizeH="0" baseline="0" noProof="0">
                <a:ln>
                  <a:noFill/>
                </a:ln>
                <a:solidFill>
                  <a:prstClr val="white"/>
                </a:solidFill>
                <a:effectLst/>
                <a:uLnTx/>
                <a:uFillTx/>
                <a:latin typeface="Arial"/>
                <a:ea typeface="+mn-ea"/>
                <a:cs typeface="+mn-cs"/>
              </a:rPr>
              <a:t>p. 34 </a:t>
            </a:r>
            <a:r>
              <a:rPr kumimoji="0" lang="en-GB" sz="1800" b="0" i="0" u="none" strike="noStrike" kern="1200" cap="none" spc="0" normalizeH="0" baseline="0" noProof="0">
                <a:ln>
                  <a:noFill/>
                </a:ln>
                <a:solidFill>
                  <a:prstClr val="white"/>
                </a:solidFill>
                <a:effectLst/>
                <a:uLnTx/>
                <a:uFillTx/>
                <a:latin typeface="Arial"/>
                <a:ea typeface="+mn-ea"/>
                <a:cs typeface="+mn-cs"/>
              </a:rPr>
              <a:t>in the workbook</a:t>
            </a:r>
          </a:p>
        </p:txBody>
      </p:sp>
    </p:spTree>
    <p:extLst>
      <p:ext uri="{BB962C8B-B14F-4D97-AF65-F5344CB8AC3E}">
        <p14:creationId xmlns:p14="http://schemas.microsoft.com/office/powerpoint/2010/main" val="2434462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8" y="254444"/>
            <a:ext cx="11498123" cy="627683"/>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a:noFill/>
                </a:ln>
                <a:solidFill>
                  <a:prstClr val="black">
                    <a:lumMod val="65000"/>
                    <a:lumOff val="35000"/>
                  </a:prstClr>
                </a:solidFill>
                <a:effectLst/>
                <a:uLnTx/>
                <a:uFillTx/>
                <a:latin typeface="Arial"/>
                <a:ea typeface="+mj-ea"/>
                <a:cs typeface="+mj-cs"/>
              </a:rPr>
              <a:t>Eager to get </a:t>
            </a:r>
            <a:r>
              <a:rPr kumimoji="0" lang="en-GB" sz="3200" b="0" i="0" u="none" strike="noStrike" kern="1200" cap="none" spc="0" normalizeH="0" baseline="0" noProof="0">
                <a:ln>
                  <a:noFill/>
                </a:ln>
                <a:effectLst/>
                <a:uLnTx/>
                <a:uFillTx/>
                <a:latin typeface="Arial"/>
                <a:ea typeface="+mj-ea"/>
                <a:cs typeface="+mj-cs"/>
              </a:rPr>
              <a:t>started</a:t>
            </a:r>
            <a:r>
              <a:rPr kumimoji="0" lang="en-GB" sz="3200" b="0" i="0" u="none" strike="noStrike" kern="1200" cap="none" spc="0" normalizeH="0" baseline="0" noProof="0">
                <a:ln>
                  <a:noFill/>
                </a:ln>
                <a:solidFill>
                  <a:prstClr val="black">
                    <a:lumMod val="65000"/>
                    <a:lumOff val="35000"/>
                  </a:prstClr>
                </a:solidFill>
                <a:effectLst/>
                <a:uLnTx/>
                <a:uFillTx/>
                <a:latin typeface="Arial"/>
                <a:ea typeface="+mj-ea"/>
                <a:cs typeface="+mj-cs"/>
              </a:rPr>
              <a:t>?</a:t>
            </a:r>
          </a:p>
        </p:txBody>
      </p:sp>
      <p:sp>
        <p:nvSpPr>
          <p:cNvPr id="5" name="Slide Number Placeholder 4">
            <a:extLst>
              <a:ext uri="{FF2B5EF4-FFF2-40B4-BE49-F238E27FC236}">
                <a16:creationId xmlns:a16="http://schemas.microsoft.com/office/drawing/2014/main" id="{6A473096-2BE2-406B-BB16-B959FABCD44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0" name="Picture Placeholder 5" descr="Natural Capital Coalition Training | Just another WordPress site">
            <a:extLst>
              <a:ext uri="{FF2B5EF4-FFF2-40B4-BE49-F238E27FC236}">
                <a16:creationId xmlns:a16="http://schemas.microsoft.com/office/drawing/2014/main" id="{9E2343D8-1280-4E94-B19D-20A32D2914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507638" y="1390095"/>
            <a:ext cx="6684362" cy="4458286"/>
          </a:xfrm>
          <a:prstGeom prst="rect">
            <a:avLst/>
          </a:prstGeom>
        </p:spPr>
      </p:pic>
      <p:grpSp>
        <p:nvGrpSpPr>
          <p:cNvPr id="17" name="Group 16">
            <a:extLst>
              <a:ext uri="{FF2B5EF4-FFF2-40B4-BE49-F238E27FC236}">
                <a16:creationId xmlns:a16="http://schemas.microsoft.com/office/drawing/2014/main" id="{8EDDEA9A-1F78-40C4-8684-79475EF23F68}"/>
              </a:ext>
            </a:extLst>
          </p:cNvPr>
          <p:cNvGrpSpPr/>
          <p:nvPr/>
        </p:nvGrpSpPr>
        <p:grpSpPr>
          <a:xfrm>
            <a:off x="9982200" y="136525"/>
            <a:ext cx="1945887" cy="1782642"/>
            <a:chOff x="4164440" y="3621812"/>
            <a:chExt cx="1458521" cy="1327851"/>
          </a:xfrm>
        </p:grpSpPr>
        <p:sp>
          <p:nvSpPr>
            <p:cNvPr id="18" name="Teardrop 17">
              <a:extLst>
                <a:ext uri="{FF2B5EF4-FFF2-40B4-BE49-F238E27FC236}">
                  <a16:creationId xmlns:a16="http://schemas.microsoft.com/office/drawing/2014/main" id="{5C4F446D-7C9A-4C04-9ADA-D4DB9986FCC5}"/>
                </a:ext>
              </a:extLst>
            </p:cNvPr>
            <p:cNvSpPr/>
            <p:nvPr/>
          </p:nvSpPr>
          <p:spPr>
            <a:xfrm>
              <a:off x="4164440" y="3621812"/>
              <a:ext cx="1458521" cy="1327851"/>
            </a:xfrm>
            <a:prstGeom prst="teardrop">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895DB923-36EF-47B6-89E3-3DBFE076C3A6}"/>
                </a:ext>
              </a:extLst>
            </p:cNvPr>
            <p:cNvSpPr txBox="1"/>
            <p:nvPr/>
          </p:nvSpPr>
          <p:spPr>
            <a:xfrm>
              <a:off x="4238192" y="3812199"/>
              <a:ext cx="1311017" cy="894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Check out NCC’s interactive </a:t>
              </a:r>
              <a:r>
                <a:rPr kumimoji="0" lang="en-GB" sz="1800" b="0" i="0" u="none" strike="noStrike" kern="1200" cap="none" spc="0" normalizeH="0" baseline="0" noProof="0">
                  <a:ln>
                    <a:noFill/>
                  </a:ln>
                  <a:solidFill>
                    <a:prstClr val="white"/>
                  </a:solidFill>
                  <a:effectLst/>
                  <a:uLnTx/>
                  <a:uFillTx/>
                  <a:latin typeface="Arial"/>
                  <a:ea typeface="+mn-ea"/>
                  <a:cs typeface="+mn-cs"/>
                  <a:hlinkClick r:id="rId4"/>
                </a:rPr>
                <a:t>training videos</a:t>
              </a: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0D356E39-60F8-452F-98BA-4CBAADEE88CF}"/>
              </a:ext>
            </a:extLst>
          </p:cNvPr>
          <p:cNvGrpSpPr/>
          <p:nvPr/>
        </p:nvGrpSpPr>
        <p:grpSpPr>
          <a:xfrm rot="13690032">
            <a:off x="4898586" y="4396349"/>
            <a:ext cx="1646444" cy="1758554"/>
            <a:chOff x="4177685" y="3607105"/>
            <a:chExt cx="1458521" cy="1395583"/>
          </a:xfrm>
        </p:grpSpPr>
        <p:sp>
          <p:nvSpPr>
            <p:cNvPr id="12" name="Teardrop 11">
              <a:extLst>
                <a:ext uri="{FF2B5EF4-FFF2-40B4-BE49-F238E27FC236}">
                  <a16:creationId xmlns:a16="http://schemas.microsoft.com/office/drawing/2014/main" id="{47E17BDD-A810-4EB7-9467-B9F7CC677A5F}"/>
                </a:ext>
              </a:extLst>
            </p:cNvPr>
            <p:cNvSpPr/>
            <p:nvPr/>
          </p:nvSpPr>
          <p:spPr>
            <a:xfrm>
              <a:off x="4177685" y="3607105"/>
              <a:ext cx="1458521" cy="1327851"/>
            </a:xfrm>
            <a:prstGeom prst="teardrop">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1308D710-EB24-4DB4-9AF4-B01431D5DA38}"/>
                </a:ext>
              </a:extLst>
            </p:cNvPr>
            <p:cNvSpPr txBox="1"/>
            <p:nvPr/>
          </p:nvSpPr>
          <p:spPr>
            <a:xfrm rot="7909968">
              <a:off x="4355561" y="4005220"/>
              <a:ext cx="1302862" cy="6920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Make use of WVN’s </a:t>
              </a:r>
              <a:r>
                <a:rPr lang="en-GB">
                  <a:solidFill>
                    <a:prstClr val="white"/>
                  </a:solidFill>
                  <a:latin typeface="Arial"/>
                </a:rPr>
                <a:t>training resources</a:t>
              </a:r>
            </a:p>
          </p:txBody>
        </p:sp>
      </p:grpSp>
      <p:pic>
        <p:nvPicPr>
          <p:cNvPr id="14" name="Picture Placeholder 5" descr="Training resources | We Value Nature">
            <a:extLst>
              <a:ext uri="{FF2B5EF4-FFF2-40B4-BE49-F238E27FC236}">
                <a16:creationId xmlns:a16="http://schemas.microsoft.com/office/drawing/2014/main" id="{E76109B4-0437-4285-99AD-9A52BCCD91F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307268" y="1208714"/>
            <a:ext cx="4111943" cy="1928927"/>
          </a:xfrm>
          <a:prstGeom prst="rect">
            <a:avLst/>
          </a:prstGeom>
        </p:spPr>
      </p:pic>
      <p:pic>
        <p:nvPicPr>
          <p:cNvPr id="15" name="Picture Placeholder 5" descr="Training resources | We Value Nature">
            <a:extLst>
              <a:ext uri="{FF2B5EF4-FFF2-40B4-BE49-F238E27FC236}">
                <a16:creationId xmlns:a16="http://schemas.microsoft.com/office/drawing/2014/main" id="{6E2C069E-E54F-491C-81BE-D5D57C45CEA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07268" y="3137641"/>
            <a:ext cx="4111943" cy="3465915"/>
          </a:xfrm>
          <a:prstGeom prst="rect">
            <a:avLst/>
          </a:prstGeom>
        </p:spPr>
      </p:pic>
    </p:spTree>
    <p:extLst>
      <p:ext uri="{BB962C8B-B14F-4D97-AF65-F5344CB8AC3E}">
        <p14:creationId xmlns:p14="http://schemas.microsoft.com/office/powerpoint/2010/main" val="33937516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3F44ED0-6853-4C07-B645-EBB4501FE4AE}"/>
              </a:ext>
            </a:extLst>
          </p:cNvPr>
          <p:cNvSpPr/>
          <p:nvPr/>
        </p:nvSpPr>
        <p:spPr>
          <a:xfrm>
            <a:off x="9877926" y="23675"/>
            <a:ext cx="2314074" cy="212804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dirty="0"/>
              <a:t>Where are we in our learning objectives?</a:t>
            </a:r>
          </a:p>
        </p:txBody>
      </p:sp>
      <p:sp>
        <p:nvSpPr>
          <p:cNvPr id="7" name="Rectangle 6">
            <a:extLst>
              <a:ext uri="{FF2B5EF4-FFF2-40B4-BE49-F238E27FC236}">
                <a16:creationId xmlns:a16="http://schemas.microsoft.com/office/drawing/2014/main" id="{0EEC0ED0-5232-4CD6-9C4D-3160D24722AA}"/>
              </a:ext>
            </a:extLst>
          </p:cNvPr>
          <p:cNvSpPr/>
          <p:nvPr/>
        </p:nvSpPr>
        <p:spPr>
          <a:xfrm>
            <a:off x="1115017" y="2151716"/>
            <a:ext cx="10483425" cy="3655616"/>
          </a:xfrm>
          <a:prstGeom prst="rect">
            <a:avLst/>
          </a:prstGeom>
          <a:ln>
            <a:noFill/>
          </a:ln>
        </p:spPr>
        <p:txBody>
          <a:bodyPr wrap="square">
            <a:spAutoFit/>
          </a:bodyPr>
          <a:lstStyle/>
          <a:p>
            <a:pPr marL="0" marR="0" lvl="0" indent="0" algn="l" defTabSz="914400" rtl="0" eaLnBrk="1" fontAlgn="auto" latinLnBrk="0" hangingPunct="1">
              <a:lnSpc>
                <a:spcPct val="150000"/>
              </a:lnSpc>
              <a:spcBef>
                <a:spcPts val="0"/>
              </a:spcBef>
              <a:spcAft>
                <a:spcPts val="1200"/>
              </a:spcAft>
              <a:buClr>
                <a:srgbClr val="23BAED"/>
              </a:buClr>
              <a:buSzTx/>
              <a:buFontTx/>
              <a:buNone/>
              <a:tabLst/>
              <a:defRPr/>
            </a:pP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Demonstrated an </a:t>
            </a:r>
            <a:r>
              <a:rPr kumimoji="0" lang="en-GB" sz="2400" b="1" i="0" u="none" strike="noStrike" kern="1200" cap="none" spc="0" normalizeH="0" baseline="0" noProof="0" dirty="0">
                <a:ln>
                  <a:noFill/>
                </a:ln>
                <a:solidFill>
                  <a:srgbClr val="23BAED"/>
                </a:solidFill>
                <a:effectLst/>
                <a:uLnTx/>
                <a:uFillTx/>
                <a:latin typeface="Arial"/>
                <a:ea typeface="+mn-ea"/>
                <a:cs typeface="+mn-cs"/>
              </a:rPr>
              <a:t>understanding of natural </a:t>
            </a:r>
            <a:r>
              <a:rPr lang="en-GB" sz="2400" b="1" dirty="0">
                <a:solidFill>
                  <a:srgbClr val="23BAED"/>
                </a:solidFill>
                <a:latin typeface="Arial"/>
              </a:rPr>
              <a:t>capital and biodiversity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its </a:t>
            </a:r>
            <a:r>
              <a:rPr kumimoji="0" lang="en-GB" sz="2400" b="1" i="0" u="none" strike="noStrike" kern="1200" cap="none" spc="0" normalizeH="0" baseline="0" noProof="0" dirty="0">
                <a:ln>
                  <a:noFill/>
                </a:ln>
                <a:solidFill>
                  <a:srgbClr val="23BAED"/>
                </a:solidFill>
                <a:effectLst/>
                <a:uLnTx/>
                <a:uFillTx/>
                <a:latin typeface="Arial"/>
                <a:ea typeface="+mn-ea"/>
                <a:cs typeface="+mn-cs"/>
              </a:rPr>
              <a:t>linkages with business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decision-making and risk management,</a:t>
            </a:r>
          </a:p>
          <a:p>
            <a:pPr marL="0" marR="0" lvl="0" indent="0" algn="l" defTabSz="914400" rtl="0" eaLnBrk="1" fontAlgn="auto" latinLnBrk="0" hangingPunct="1">
              <a:lnSpc>
                <a:spcPct val="150000"/>
              </a:lnSpc>
              <a:spcBef>
                <a:spcPts val="0"/>
              </a:spcBef>
              <a:spcAft>
                <a:spcPts val="1200"/>
              </a:spcAft>
              <a:buClr>
                <a:srgbClr val="23BAED"/>
              </a:buClr>
              <a:buSzTx/>
              <a:buFontTx/>
              <a:buNone/>
              <a:tabLst/>
              <a:defRPr/>
            </a:pP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Identified natural capital </a:t>
            </a:r>
            <a:r>
              <a:rPr kumimoji="0" lang="en-GB" sz="2400" b="1" i="0" u="none" strike="noStrike" kern="1200" cap="none" spc="0" normalizeH="0" baseline="0" noProof="0" dirty="0">
                <a:ln>
                  <a:noFill/>
                </a:ln>
                <a:solidFill>
                  <a:srgbClr val="23BAED"/>
                </a:solidFill>
                <a:effectLst/>
                <a:uLnTx/>
                <a:uFillTx/>
                <a:latin typeface="Arial"/>
                <a:ea typeface="+mn-ea"/>
                <a:cs typeface="+mn-cs"/>
              </a:rPr>
              <a:t>impacts &amp; dependencies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as well as </a:t>
            </a:r>
            <a:r>
              <a:rPr kumimoji="0" lang="en-GB" sz="2400" b="1" i="0" u="none" strike="noStrike" kern="1200" cap="none" spc="0" normalizeH="0" baseline="0" noProof="0" dirty="0">
                <a:ln>
                  <a:noFill/>
                </a:ln>
                <a:solidFill>
                  <a:srgbClr val="23BAED"/>
                </a:solidFill>
                <a:effectLst/>
                <a:uLnTx/>
                <a:uFillTx/>
                <a:latin typeface="Arial"/>
                <a:ea typeface="+mn-ea"/>
                <a:cs typeface="+mn-cs"/>
              </a:rPr>
              <a:t>risks &amp; opportunities</a:t>
            </a:r>
            <a:r>
              <a:rPr kumimoji="0" lang="en-GB" sz="2400" b="1" i="0" u="none" strike="noStrike" kern="1200" cap="none" spc="0" normalizeH="0" baseline="0" noProof="0" dirty="0">
                <a:ln>
                  <a:noFill/>
                </a:ln>
                <a:solidFill>
                  <a:srgbClr val="5B9BD5">
                    <a:lumMod val="60000"/>
                    <a:lumOff val="40000"/>
                  </a:srgbClr>
                </a:solidFill>
                <a:effectLst/>
                <a:uLnTx/>
                <a:uFillTx/>
                <a:latin typeface="Arial"/>
                <a:ea typeface="+mn-ea"/>
                <a:cs typeface="+mn-cs"/>
              </a:rPr>
              <a:t>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related these to our respective business context,</a:t>
            </a:r>
          </a:p>
          <a:p>
            <a:pPr marR="0" lvl="0" algn="l" defTabSz="914400" rtl="0" eaLnBrk="1" fontAlgn="auto" latinLnBrk="0" hangingPunct="1">
              <a:lnSpc>
                <a:spcPct val="150000"/>
              </a:lnSpc>
              <a:spcBef>
                <a:spcPts val="0"/>
              </a:spcBef>
              <a:spcAft>
                <a:spcPts val="600"/>
              </a:spcAft>
              <a:buClr>
                <a:srgbClr val="23BAED"/>
              </a:buClr>
              <a:buSzTx/>
              <a:tabLst/>
              <a:defRPr/>
            </a:pPr>
            <a:r>
              <a:rPr lang="en-GB" sz="2400" dirty="0">
                <a:solidFill>
                  <a:prstClr val="black">
                    <a:lumMod val="65000"/>
                    <a:lumOff val="35000"/>
                  </a:prstClr>
                </a:solidFill>
                <a:latin typeface="Arial"/>
              </a:rPr>
              <a:t>Familiarized ourselves with a few </a:t>
            </a:r>
            <a:r>
              <a:rPr lang="en-GB" sz="2400" b="1" dirty="0">
                <a:solidFill>
                  <a:srgbClr val="23BAED"/>
                </a:solidFill>
                <a:latin typeface="Arial"/>
              </a:rPr>
              <a:t>key approaches and tools </a:t>
            </a:r>
            <a:r>
              <a:rPr lang="en-GB" sz="2400" dirty="0">
                <a:solidFill>
                  <a:prstClr val="black">
                    <a:lumMod val="65000"/>
                    <a:lumOff val="35000"/>
                  </a:prstClr>
                </a:solidFill>
                <a:latin typeface="Arial"/>
              </a:rPr>
              <a:t>to integrating natural capital and biodiversity into business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a:xfrm>
            <a:off x="796636" y="633678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6" name="Graphic 5" descr="Checkmark">
            <a:extLst>
              <a:ext uri="{FF2B5EF4-FFF2-40B4-BE49-F238E27FC236}">
                <a16:creationId xmlns:a16="http://schemas.microsoft.com/office/drawing/2014/main" id="{B6547D97-4EC0-4031-AE85-19502E840A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793" y="2320910"/>
            <a:ext cx="537015" cy="537015"/>
          </a:xfrm>
          <a:prstGeom prst="rect">
            <a:avLst/>
          </a:prstGeom>
        </p:spPr>
      </p:pic>
      <p:pic>
        <p:nvPicPr>
          <p:cNvPr id="9" name="Graphic 8" descr="Checkmark">
            <a:extLst>
              <a:ext uri="{FF2B5EF4-FFF2-40B4-BE49-F238E27FC236}">
                <a16:creationId xmlns:a16="http://schemas.microsoft.com/office/drawing/2014/main" id="{194C829A-5F3B-48B7-B6C8-B3546268A2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793" y="3543574"/>
            <a:ext cx="537015" cy="537015"/>
          </a:xfrm>
          <a:prstGeom prst="rect">
            <a:avLst/>
          </a:prstGeom>
        </p:spPr>
      </p:pic>
      <p:sp>
        <p:nvSpPr>
          <p:cNvPr id="3" name="TextBox 2">
            <a:extLst>
              <a:ext uri="{FF2B5EF4-FFF2-40B4-BE49-F238E27FC236}">
                <a16:creationId xmlns:a16="http://schemas.microsoft.com/office/drawing/2014/main" id="{883EBDFD-7D21-4731-B5E5-83BF9226208B}"/>
              </a:ext>
            </a:extLst>
          </p:cNvPr>
          <p:cNvSpPr txBox="1"/>
          <p:nvPr/>
        </p:nvSpPr>
        <p:spPr>
          <a:xfrm>
            <a:off x="796636" y="1515669"/>
            <a:ext cx="45618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rPr>
              <a:t>So far, we have:</a:t>
            </a: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0" name="Graphic 9" descr="Checkmark">
            <a:extLst>
              <a:ext uri="{FF2B5EF4-FFF2-40B4-BE49-F238E27FC236}">
                <a16:creationId xmlns:a16="http://schemas.microsoft.com/office/drawing/2014/main" id="{FCA36EF8-B2BE-446D-BC12-2F0F9E13C9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792" y="4665982"/>
            <a:ext cx="537015" cy="537015"/>
          </a:xfrm>
          <a:prstGeom prst="rect">
            <a:avLst/>
          </a:prstGeom>
        </p:spPr>
      </p:pic>
    </p:spTree>
    <p:extLst>
      <p:ext uri="{BB962C8B-B14F-4D97-AF65-F5344CB8AC3E}">
        <p14:creationId xmlns:p14="http://schemas.microsoft.com/office/powerpoint/2010/main" val="39177024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ox with its mouth open&#10;&#10;Description automatically generated">
            <a:extLst>
              <a:ext uri="{FF2B5EF4-FFF2-40B4-BE49-F238E27FC236}">
                <a16:creationId xmlns:a16="http://schemas.microsoft.com/office/drawing/2014/main" id="{8329F3AD-06E3-4114-BE71-EA8D89F5F6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9" r="19154"/>
          <a:stretch/>
        </p:blipFill>
        <p:spPr>
          <a:xfrm>
            <a:off x="3643754" y="1367605"/>
            <a:ext cx="8548246" cy="5490395"/>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7604"/>
            <a:ext cx="5547292" cy="5490396"/>
          </a:xfrm>
          <a:prstGeom prst="rect">
            <a:avLst/>
          </a:prstGeom>
        </p:spPr>
      </p:pic>
      <p:sp>
        <p:nvSpPr>
          <p:cNvPr id="2" name="Title 1"/>
          <p:cNvSpPr>
            <a:spLocks noGrp="1"/>
          </p:cNvSpPr>
          <p:nvPr>
            <p:ph type="ctrTitle"/>
          </p:nvPr>
        </p:nvSpPr>
        <p:spPr>
          <a:xfrm>
            <a:off x="346890" y="2542067"/>
            <a:ext cx="3641392" cy="1773864"/>
          </a:xfrm>
        </p:spPr>
        <p:txBody>
          <a:bodyPr>
            <a:normAutofit/>
          </a:bodyPr>
          <a:lstStyle/>
          <a:p>
            <a:pPr algn="l"/>
            <a:r>
              <a:rPr lang="en-US" sz="3600" b="1">
                <a:solidFill>
                  <a:srgbClr val="23BAED"/>
                </a:solidFill>
              </a:rPr>
              <a:t>Wrapping-up</a:t>
            </a:r>
            <a:endParaRPr lang="en-CH" sz="3600" b="1">
              <a:solidFill>
                <a:srgbClr val="23BAED"/>
              </a:solidFill>
            </a:endParaRPr>
          </a:p>
        </p:txBody>
      </p:sp>
      <p:sp>
        <p:nvSpPr>
          <p:cNvPr id="3" name="Subtitle 2"/>
          <p:cNvSpPr>
            <a:spLocks noGrp="1"/>
          </p:cNvSpPr>
          <p:nvPr>
            <p:ph type="subTitle" idx="1"/>
          </p:nvPr>
        </p:nvSpPr>
        <p:spPr>
          <a:xfrm>
            <a:off x="346890" y="3429000"/>
            <a:ext cx="3641392" cy="3169244"/>
          </a:xfrm>
        </p:spPr>
        <p:txBody>
          <a:bodyPr/>
          <a:lstStyle/>
          <a:p>
            <a:pPr algn="l"/>
            <a:endParaRPr lang="en-GB">
              <a:solidFill>
                <a:schemeClr val="tx1">
                  <a:lumMod val="65000"/>
                  <a:lumOff val="35000"/>
                </a:schemeClr>
              </a:solidFill>
            </a:endParaRPr>
          </a:p>
          <a:p>
            <a:pPr algn="l"/>
            <a:endParaRPr lang="en-GB"/>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1"/>
            <a:ext cx="12192000" cy="1231072"/>
          </a:xfrm>
          <a:prstGeom prst="rect">
            <a:avLst/>
          </a:prstGeom>
        </p:spPr>
      </p:pic>
    </p:spTree>
    <p:extLst>
      <p:ext uri="{BB962C8B-B14F-4D97-AF65-F5344CB8AC3E}">
        <p14:creationId xmlns:p14="http://schemas.microsoft.com/office/powerpoint/2010/main" val="30071661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652A9-F45B-4D97-96CD-7FDAA0AC1A44}"/>
              </a:ext>
            </a:extLst>
          </p:cNvPr>
          <p:cNvSpPr>
            <a:spLocks noGrp="1"/>
          </p:cNvSpPr>
          <p:nvPr>
            <p:ph type="title"/>
          </p:nvPr>
        </p:nvSpPr>
        <p:spPr>
          <a:xfrm>
            <a:off x="754144" y="556591"/>
            <a:ext cx="10682010" cy="1489097"/>
          </a:xfrm>
        </p:spPr>
        <p:txBody>
          <a:bodyPr>
            <a:normAutofit/>
          </a:bodyPr>
          <a:lstStyle/>
          <a:p>
            <a:r>
              <a:rPr lang="en-US" sz="3200">
                <a:solidFill>
                  <a:schemeClr val="tx1">
                    <a:lumMod val="65000"/>
                    <a:lumOff val="35000"/>
                  </a:schemeClr>
                </a:solidFill>
              </a:rPr>
              <a:t>Ask again here the 1st </a:t>
            </a:r>
            <a:r>
              <a:rPr lang="en-US" sz="3200" err="1">
                <a:solidFill>
                  <a:schemeClr val="tx1">
                    <a:lumMod val="65000"/>
                    <a:lumOff val="35000"/>
                  </a:schemeClr>
                </a:solidFill>
              </a:rPr>
              <a:t>Menti</a:t>
            </a:r>
            <a:r>
              <a:rPr lang="en-US" sz="3200">
                <a:solidFill>
                  <a:schemeClr val="tx1">
                    <a:lumMod val="65000"/>
                    <a:lumOff val="35000"/>
                  </a:schemeClr>
                </a:solidFill>
              </a:rPr>
              <a:t> Q. on how much do they know about natural capital to see if answers progress at the end of the training</a:t>
            </a:r>
            <a:endParaRPr lang="en-CH" sz="3200">
              <a:solidFill>
                <a:schemeClr val="tx1">
                  <a:lumMod val="65000"/>
                  <a:lumOff val="35000"/>
                </a:schemeClr>
              </a:solidFill>
            </a:endParaRPr>
          </a:p>
        </p:txBody>
      </p:sp>
      <p:pic>
        <p:nvPicPr>
          <p:cNvPr id="3" name="Picture Placeholder 5" descr="WVN LISBON training - Mentimeter">
            <a:extLst>
              <a:ext uri="{FF2B5EF4-FFF2-40B4-BE49-F238E27FC236}">
                <a16:creationId xmlns:a16="http://schemas.microsoft.com/office/drawing/2014/main" id="{72B8E7D0-4C3B-41BF-BA13-9A955A3C09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28608" y="2371166"/>
            <a:ext cx="10134784" cy="3930243"/>
          </a:xfrm>
          <a:prstGeom prst="rect">
            <a:avLst/>
          </a:prstGeom>
        </p:spPr>
      </p:pic>
    </p:spTree>
    <p:extLst>
      <p:ext uri="{BB962C8B-B14F-4D97-AF65-F5344CB8AC3E}">
        <p14:creationId xmlns:p14="http://schemas.microsoft.com/office/powerpoint/2010/main" val="32665222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spirals plant">
            <a:extLst>
              <a:ext uri="{FF2B5EF4-FFF2-40B4-BE49-F238E27FC236}">
                <a16:creationId xmlns:a16="http://schemas.microsoft.com/office/drawing/2014/main" id="{7BA487BB-1407-41F3-9EFB-309941C2AA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948"/>
          <a:stretch/>
        </p:blipFill>
        <p:spPr bwMode="auto">
          <a:xfrm>
            <a:off x="6480699" y="1158506"/>
            <a:ext cx="5711301" cy="48425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wooshMask.png">
            <a:extLst>
              <a:ext uri="{FF2B5EF4-FFF2-40B4-BE49-F238E27FC236}">
                <a16:creationId xmlns:a16="http://schemas.microsoft.com/office/drawing/2014/main" id="{304CF8E8-5A96-4EE5-9528-E28E5AE1714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84233" y="1151511"/>
            <a:ext cx="4909006" cy="4858657"/>
          </a:xfrm>
          <a:prstGeom prst="rect">
            <a:avLst/>
          </a:prstGeom>
        </p:spPr>
      </p:pic>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a:xfrm>
            <a:off x="314194" y="116021"/>
            <a:ext cx="11498123" cy="878150"/>
          </a:xfrm>
        </p:spPr>
        <p:txBody>
          <a:bodyPr/>
          <a:lstStyle/>
          <a:p>
            <a:r>
              <a:rPr lang="en-GB"/>
              <a:t>Key </a:t>
            </a:r>
            <a:r>
              <a:rPr lang="en-US"/>
              <a:t>t</a:t>
            </a:r>
            <a:r>
              <a:rPr lang="en-GB" err="1"/>
              <a:t>akeaways</a:t>
            </a:r>
            <a:r>
              <a:rPr lang="en-GB"/>
              <a:t> / Closing word</a:t>
            </a:r>
          </a:p>
        </p:txBody>
      </p:sp>
      <p:sp>
        <p:nvSpPr>
          <p:cNvPr id="3" name="Content Placeholder 2">
            <a:extLst>
              <a:ext uri="{FF2B5EF4-FFF2-40B4-BE49-F238E27FC236}">
                <a16:creationId xmlns:a16="http://schemas.microsoft.com/office/drawing/2014/main" id="{52B68F3D-879C-44A7-BB18-BFF47DC895A4}"/>
              </a:ext>
            </a:extLst>
          </p:cNvPr>
          <p:cNvSpPr>
            <a:spLocks noGrp="1"/>
          </p:cNvSpPr>
          <p:nvPr>
            <p:ph idx="1"/>
          </p:nvPr>
        </p:nvSpPr>
        <p:spPr>
          <a:xfrm>
            <a:off x="101641" y="1628019"/>
            <a:ext cx="8216819" cy="4002055"/>
          </a:xfrm>
        </p:spPr>
        <p:txBody>
          <a:bodyPr>
            <a:noAutofit/>
          </a:bodyPr>
          <a:lstStyle/>
          <a:p>
            <a:pPr marL="457200" indent="-457200">
              <a:lnSpc>
                <a:spcPct val="200000"/>
              </a:lnSpc>
              <a:buFont typeface="+mj-lt"/>
              <a:buAutoNum type="arabicPeriod"/>
            </a:pPr>
            <a:r>
              <a:rPr lang="en-US" sz="1900" b="1" dirty="0"/>
              <a:t>Business impacts and depends on nature and biodiversity</a:t>
            </a:r>
          </a:p>
          <a:p>
            <a:pPr marL="457200" indent="-457200">
              <a:lnSpc>
                <a:spcPct val="150000"/>
              </a:lnSpc>
              <a:buFont typeface="+mj-lt"/>
              <a:buAutoNum type="arabicPeriod"/>
            </a:pPr>
            <a:r>
              <a:rPr lang="en-US" sz="1900" b="1" dirty="0"/>
              <a:t>Applying a biodiversity-inclusive natural capital approach helps make better &amp; more informed decisions</a:t>
            </a:r>
            <a:endParaRPr lang="en-US" sz="1900" dirty="0"/>
          </a:p>
          <a:p>
            <a:pPr marL="457200" indent="-457200">
              <a:lnSpc>
                <a:spcPct val="200000"/>
              </a:lnSpc>
              <a:buFont typeface="+mj-lt"/>
              <a:buAutoNum type="arabicPeriod"/>
            </a:pPr>
            <a:r>
              <a:rPr lang="en-US" sz="1900" b="1" dirty="0"/>
              <a:t>There are many existing tools &amp; resources</a:t>
            </a:r>
            <a:r>
              <a:rPr lang="en-US" sz="1900" dirty="0"/>
              <a:t> </a:t>
            </a:r>
          </a:p>
          <a:p>
            <a:pPr marL="457200" indent="-457200">
              <a:lnSpc>
                <a:spcPct val="200000"/>
              </a:lnSpc>
              <a:buFont typeface="+mj-lt"/>
              <a:buAutoNum type="arabicPeriod"/>
            </a:pPr>
            <a:r>
              <a:rPr lang="en-US" sz="1900" b="1" dirty="0"/>
              <a:t>Companies can start to conduct an assessment themselves</a:t>
            </a:r>
            <a:endParaRPr lang="en-US" sz="1900" dirty="0"/>
          </a:p>
          <a:p>
            <a:pPr marL="457200" indent="-457200">
              <a:lnSpc>
                <a:spcPct val="200000"/>
              </a:lnSpc>
              <a:buFont typeface="+mj-lt"/>
              <a:buAutoNum type="arabicPeriod"/>
            </a:pPr>
            <a:r>
              <a:rPr lang="en-US" sz="1900" b="1" dirty="0"/>
              <a:t>Buy-in must extend beyond the sustainability team</a:t>
            </a:r>
          </a:p>
        </p:txBody>
      </p:sp>
      <p:sp>
        <p:nvSpPr>
          <p:cNvPr id="5" name="Slide Number Placeholder 4">
            <a:extLst>
              <a:ext uri="{FF2B5EF4-FFF2-40B4-BE49-F238E27FC236}">
                <a16:creationId xmlns:a16="http://schemas.microsoft.com/office/drawing/2014/main" id="{D9698FDE-0908-4553-9F4A-9C623189F5C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dirty="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0" name="Teardrop 9">
            <a:extLst>
              <a:ext uri="{FF2B5EF4-FFF2-40B4-BE49-F238E27FC236}">
                <a16:creationId xmlns:a16="http://schemas.microsoft.com/office/drawing/2014/main" id="{B2360C2F-11ED-4335-8B4A-26D3EA01E11E}"/>
              </a:ext>
            </a:extLst>
          </p:cNvPr>
          <p:cNvSpPr/>
          <p:nvPr/>
        </p:nvSpPr>
        <p:spPr>
          <a:xfrm>
            <a:off x="10573907" y="125352"/>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16314CA5-EBAC-4399-8BB6-8E517D81CC2C}"/>
              </a:ext>
            </a:extLst>
          </p:cNvPr>
          <p:cNvSpPr txBox="1"/>
          <p:nvPr/>
        </p:nvSpPr>
        <p:spPr>
          <a:xfrm>
            <a:off x="10617757" y="430925"/>
            <a:ext cx="13544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See </a:t>
            </a:r>
            <a:r>
              <a:rPr kumimoji="0" lang="en-US" sz="1600" b="1" i="0" u="none" strike="noStrike" kern="1200" cap="none" spc="0" normalizeH="0" baseline="0" noProof="0">
                <a:ln>
                  <a:noFill/>
                </a:ln>
                <a:solidFill>
                  <a:prstClr val="white"/>
                </a:solidFill>
                <a:effectLst/>
                <a:uLnTx/>
                <a:uFillTx/>
                <a:latin typeface="Arial"/>
                <a:ea typeface="+mn-ea"/>
                <a:cs typeface="+mn-cs"/>
              </a:rPr>
              <a:t>p. </a:t>
            </a:r>
            <a:r>
              <a:rPr lang="en-US" sz="1600" b="1">
                <a:solidFill>
                  <a:prstClr val="white"/>
                </a:solidFill>
                <a:latin typeface="Arial"/>
              </a:rPr>
              <a:t>36</a:t>
            </a:r>
            <a:r>
              <a:rPr kumimoji="0" lang="en-US" sz="1600" b="1" i="0" u="none" strike="noStrike" kern="1200" cap="none" spc="0" normalizeH="0" baseline="0" noProof="0">
                <a:ln>
                  <a:noFill/>
                </a:ln>
                <a:solidFill>
                  <a:prstClr val="white"/>
                </a:solidFill>
                <a:effectLst/>
                <a:uLnTx/>
                <a:uFillTx/>
                <a:latin typeface="Arial"/>
                <a:ea typeface="+mn-ea"/>
                <a:cs typeface="+mn-cs"/>
              </a:rPr>
              <a:t> </a:t>
            </a:r>
            <a:r>
              <a:rPr kumimoji="0" lang="en-US" sz="1600" b="0" i="0" u="none" strike="noStrike" kern="1200" cap="none" spc="0" normalizeH="0" baseline="0" noProof="0">
                <a:ln>
                  <a:noFill/>
                </a:ln>
                <a:solidFill>
                  <a:prstClr val="white"/>
                </a:solidFill>
                <a:effectLst/>
                <a:uLnTx/>
                <a:uFillTx/>
                <a:latin typeface="Arial"/>
                <a:ea typeface="+mn-ea"/>
                <a:cs typeface="+mn-cs"/>
              </a:rPr>
              <a:t>in your workbook</a:t>
            </a:r>
            <a:endParaRPr kumimoji="0" lang="en-CH" sz="16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835978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96"/>
          <p:cNvSpPr txBox="1">
            <a:spLocks noGrp="1"/>
          </p:cNvSpPr>
          <p:nvPr>
            <p:ph type="title"/>
          </p:nvPr>
        </p:nvSpPr>
        <p:spPr>
          <a:xfrm>
            <a:off x="314195" y="125352"/>
            <a:ext cx="10239506" cy="87815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595959"/>
              </a:buClr>
              <a:buSzPct val="100000"/>
              <a:buFont typeface="Arial"/>
              <a:buNone/>
            </a:pPr>
            <a:r>
              <a:rPr lang="en-GB"/>
              <a:t>Creating an inducive company environment for integrating natural capital</a:t>
            </a:r>
            <a:endParaRPr/>
          </a:p>
        </p:txBody>
      </p:sp>
      <p:sp>
        <p:nvSpPr>
          <p:cNvPr id="1928" name="Google Shape;1928;p96"/>
          <p:cNvSpPr txBox="1">
            <a:spLocks noGrp="1"/>
          </p:cNvSpPr>
          <p:nvPr>
            <p:ph type="sldNum" idx="12"/>
          </p:nvPr>
        </p:nvSpPr>
        <p:spPr>
          <a:xfrm>
            <a:off x="796636" y="6356349"/>
            <a:ext cx="2743200" cy="3651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95959"/>
              </a:buClr>
              <a:buSzPts val="1600"/>
              <a:buFont typeface="Arial"/>
              <a:buNone/>
              <a:tabLst/>
              <a:defRPr/>
            </a:pPr>
            <a:fld id="{00000000-1234-1234-1234-123412341234}" type="slidenum">
              <a:rPr kumimoji="0" lang="en-GB" sz="1600" b="0" i="0" u="none" strike="noStrike" kern="0" cap="none" spc="0" normalizeH="0" baseline="0" noProof="0">
                <a:ln>
                  <a:noFill/>
                </a:ln>
                <a:solidFill>
                  <a:srgbClr val="595959"/>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595959"/>
                </a:buClr>
                <a:buSzPts val="1600"/>
                <a:buFont typeface="Arial"/>
                <a:buNone/>
                <a:tabLst/>
                <a:defRPr/>
              </a:pPr>
              <a:t>89</a:t>
            </a:fld>
            <a:endParaRPr kumimoji="0" sz="1600" b="0"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1929" name="Google Shape;1929;p96"/>
          <p:cNvSpPr txBox="1">
            <a:spLocks noGrp="1"/>
          </p:cNvSpPr>
          <p:nvPr>
            <p:ph type="body" idx="1"/>
          </p:nvPr>
        </p:nvSpPr>
        <p:spPr>
          <a:xfrm>
            <a:off x="111611" y="1369614"/>
            <a:ext cx="5480433" cy="4554936"/>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170000"/>
              </a:lnSpc>
              <a:spcBef>
                <a:spcPts val="0"/>
              </a:spcBef>
              <a:spcAft>
                <a:spcPts val="0"/>
              </a:spcAft>
              <a:buSzPct val="100000"/>
              <a:buChar char="•"/>
            </a:pPr>
            <a:r>
              <a:rPr lang="en-GB" sz="1800"/>
              <a:t>Integrating natural capital into business decision-making is a </a:t>
            </a:r>
            <a:r>
              <a:rPr lang="en-GB" sz="1800" b="1">
                <a:solidFill>
                  <a:srgbClr val="23BAED"/>
                </a:solidFill>
              </a:rPr>
              <a:t>collaborative process.</a:t>
            </a:r>
            <a:endParaRPr/>
          </a:p>
          <a:p>
            <a:pPr marL="228600" lvl="0" indent="-228600" algn="l" rtl="0">
              <a:lnSpc>
                <a:spcPct val="170000"/>
              </a:lnSpc>
              <a:spcBef>
                <a:spcPts val="1000"/>
              </a:spcBef>
              <a:spcAft>
                <a:spcPts val="0"/>
              </a:spcAft>
              <a:buSzPct val="100000"/>
              <a:buChar char="•"/>
            </a:pPr>
            <a:r>
              <a:rPr lang="en-GB" sz="1800"/>
              <a:t>Each person in a company has its </a:t>
            </a:r>
            <a:r>
              <a:rPr lang="en-GB" sz="1800" b="1">
                <a:solidFill>
                  <a:srgbClr val="23BAED"/>
                </a:solidFill>
              </a:rPr>
              <a:t>own role </a:t>
            </a:r>
            <a:r>
              <a:rPr lang="en-GB" sz="1800"/>
              <a:t>to play in driving sustainability. Sometimes, i.e. in the case of SMEs, one person can embody different roles.</a:t>
            </a:r>
            <a:endParaRPr/>
          </a:p>
          <a:p>
            <a:pPr marL="228600" lvl="0" indent="-228600" algn="l" rtl="0">
              <a:lnSpc>
                <a:spcPct val="170000"/>
              </a:lnSpc>
              <a:spcBef>
                <a:spcPts val="1000"/>
              </a:spcBef>
              <a:spcAft>
                <a:spcPts val="0"/>
              </a:spcAft>
              <a:buSzPct val="100000"/>
              <a:buChar char="•"/>
            </a:pPr>
            <a:r>
              <a:rPr lang="en-GB" sz="1800"/>
              <a:t>To empower your colleagues and managers and collaborate effectively, you need to be aware of the </a:t>
            </a:r>
            <a:r>
              <a:rPr lang="en-GB" sz="1800" b="1">
                <a:solidFill>
                  <a:srgbClr val="23BAED"/>
                </a:solidFill>
              </a:rPr>
              <a:t>challenges and needs </a:t>
            </a:r>
            <a:r>
              <a:rPr lang="en-GB" sz="1800"/>
              <a:t>for each role.</a:t>
            </a:r>
            <a:endParaRPr sz="1800" b="1">
              <a:solidFill>
                <a:srgbClr val="23BAED"/>
              </a:solidFill>
            </a:endParaRPr>
          </a:p>
          <a:p>
            <a:pPr marL="228600" lvl="0" indent="-228600" algn="l" rtl="0">
              <a:lnSpc>
                <a:spcPct val="170000"/>
              </a:lnSpc>
              <a:spcBef>
                <a:spcPts val="1000"/>
              </a:spcBef>
              <a:spcAft>
                <a:spcPts val="0"/>
              </a:spcAft>
              <a:buSzPct val="100000"/>
              <a:buChar char="•"/>
            </a:pPr>
            <a:r>
              <a:rPr lang="en-GB" sz="1800"/>
              <a:t>Please visit </a:t>
            </a:r>
            <a:r>
              <a:rPr lang="en-GB" sz="1800" b="1" u="sng">
                <a:solidFill>
                  <a:srgbClr val="23BAED"/>
                </a:solidFill>
                <a:hlinkClick r:id="rId3">
                  <a:extLst>
                    <a:ext uri="{A12FA001-AC4F-418D-AE19-62706E023703}">
                      <ahyp:hlinkClr xmlns:ahyp="http://schemas.microsoft.com/office/drawing/2018/hyperlinkcolor" val="tx"/>
                    </a:ext>
                  </a:extLst>
                </a:hlinkClick>
              </a:rPr>
              <a:t>WeValueNature’s digital media library</a:t>
            </a:r>
            <a:r>
              <a:rPr lang="en-GB" sz="1800"/>
              <a:t>, to find all action cards describing </a:t>
            </a:r>
            <a:r>
              <a:rPr lang="en-GB" sz="1800" b="1">
                <a:solidFill>
                  <a:srgbClr val="23BAED"/>
                </a:solidFill>
              </a:rPr>
              <a:t>useful actions </a:t>
            </a:r>
            <a:r>
              <a:rPr lang="en-GB" sz="1800"/>
              <a:t>for a </a:t>
            </a:r>
            <a:r>
              <a:rPr lang="en-GB" sz="1800" b="1">
                <a:solidFill>
                  <a:srgbClr val="23BAED"/>
                </a:solidFill>
              </a:rPr>
              <a:t>various roles </a:t>
            </a:r>
            <a:r>
              <a:rPr lang="en-GB" sz="1800"/>
              <a:t>&amp; </a:t>
            </a:r>
            <a:r>
              <a:rPr lang="en-GB" sz="1800" b="1">
                <a:solidFill>
                  <a:srgbClr val="23BAED"/>
                </a:solidFill>
              </a:rPr>
              <a:t>ways to engage others </a:t>
            </a:r>
            <a:r>
              <a:rPr lang="en-GB" sz="1800"/>
              <a:t>in the company on natural capital.</a:t>
            </a:r>
            <a:endParaRPr/>
          </a:p>
        </p:txBody>
      </p:sp>
      <p:pic>
        <p:nvPicPr>
          <p:cNvPr id="1930" name="Google Shape;1930;p96"/>
          <p:cNvPicPr preferRelativeResize="0"/>
          <p:nvPr/>
        </p:nvPicPr>
        <p:blipFill rotWithShape="1">
          <a:blip r:embed="rId4">
            <a:alphaModFix/>
          </a:blip>
          <a:srcRect/>
          <a:stretch/>
        </p:blipFill>
        <p:spPr>
          <a:xfrm>
            <a:off x="5758874" y="1526324"/>
            <a:ext cx="1912551" cy="1912551"/>
          </a:xfrm>
          <a:prstGeom prst="rect">
            <a:avLst/>
          </a:prstGeom>
          <a:noFill/>
          <a:ln>
            <a:noFill/>
          </a:ln>
        </p:spPr>
      </p:pic>
      <p:pic>
        <p:nvPicPr>
          <p:cNvPr id="1931" name="Google Shape;1931;p96"/>
          <p:cNvPicPr preferRelativeResize="0"/>
          <p:nvPr/>
        </p:nvPicPr>
        <p:blipFill rotWithShape="1">
          <a:blip r:embed="rId5">
            <a:alphaModFix/>
          </a:blip>
          <a:srcRect/>
          <a:stretch/>
        </p:blipFill>
        <p:spPr>
          <a:xfrm>
            <a:off x="7838254" y="1526325"/>
            <a:ext cx="1912551" cy="1912551"/>
          </a:xfrm>
          <a:prstGeom prst="rect">
            <a:avLst/>
          </a:prstGeom>
          <a:noFill/>
          <a:ln>
            <a:noFill/>
          </a:ln>
        </p:spPr>
      </p:pic>
      <p:pic>
        <p:nvPicPr>
          <p:cNvPr id="1932" name="Google Shape;1932;p96"/>
          <p:cNvPicPr preferRelativeResize="0"/>
          <p:nvPr/>
        </p:nvPicPr>
        <p:blipFill rotWithShape="1">
          <a:blip r:embed="rId6">
            <a:alphaModFix/>
          </a:blip>
          <a:srcRect/>
          <a:stretch/>
        </p:blipFill>
        <p:spPr>
          <a:xfrm>
            <a:off x="10020924" y="1526325"/>
            <a:ext cx="1912551" cy="1912551"/>
          </a:xfrm>
          <a:prstGeom prst="rect">
            <a:avLst/>
          </a:prstGeom>
          <a:noFill/>
          <a:ln>
            <a:noFill/>
          </a:ln>
        </p:spPr>
      </p:pic>
      <p:pic>
        <p:nvPicPr>
          <p:cNvPr id="1933" name="Google Shape;1933;p96"/>
          <p:cNvPicPr preferRelativeResize="0"/>
          <p:nvPr/>
        </p:nvPicPr>
        <p:blipFill rotWithShape="1">
          <a:blip r:embed="rId7">
            <a:alphaModFix/>
          </a:blip>
          <a:srcRect/>
          <a:stretch/>
        </p:blipFill>
        <p:spPr>
          <a:xfrm>
            <a:off x="5758874" y="3940725"/>
            <a:ext cx="1912551" cy="1912551"/>
          </a:xfrm>
          <a:prstGeom prst="rect">
            <a:avLst/>
          </a:prstGeom>
          <a:noFill/>
          <a:ln>
            <a:noFill/>
          </a:ln>
        </p:spPr>
      </p:pic>
      <p:pic>
        <p:nvPicPr>
          <p:cNvPr id="1934" name="Google Shape;1934;p96"/>
          <p:cNvPicPr preferRelativeResize="0"/>
          <p:nvPr/>
        </p:nvPicPr>
        <p:blipFill rotWithShape="1">
          <a:blip r:embed="rId8">
            <a:alphaModFix/>
          </a:blip>
          <a:srcRect/>
          <a:stretch/>
        </p:blipFill>
        <p:spPr>
          <a:xfrm>
            <a:off x="7889899" y="3940725"/>
            <a:ext cx="1912551" cy="1912551"/>
          </a:xfrm>
          <a:prstGeom prst="rect">
            <a:avLst/>
          </a:prstGeom>
          <a:noFill/>
          <a:ln>
            <a:noFill/>
          </a:ln>
        </p:spPr>
      </p:pic>
      <p:pic>
        <p:nvPicPr>
          <p:cNvPr id="1935" name="Google Shape;1935;p96"/>
          <p:cNvPicPr preferRelativeResize="0"/>
          <p:nvPr/>
        </p:nvPicPr>
        <p:blipFill rotWithShape="1">
          <a:blip r:embed="rId9">
            <a:alphaModFix/>
          </a:blip>
          <a:srcRect/>
          <a:stretch/>
        </p:blipFill>
        <p:spPr>
          <a:xfrm>
            <a:off x="10020924" y="3927541"/>
            <a:ext cx="1912551" cy="1912551"/>
          </a:xfrm>
          <a:prstGeom prst="rect">
            <a:avLst/>
          </a:prstGeom>
          <a:noFill/>
          <a:ln>
            <a:noFill/>
          </a:ln>
        </p:spPr>
      </p:pic>
      <p:sp>
        <p:nvSpPr>
          <p:cNvPr id="1936" name="Google Shape;1936;p96"/>
          <p:cNvSpPr txBox="1"/>
          <p:nvPr/>
        </p:nvSpPr>
        <p:spPr>
          <a:xfrm>
            <a:off x="5754818" y="1164396"/>
            <a:ext cx="1912551"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23BAED"/>
              </a:buClr>
              <a:buSzPts val="1200"/>
              <a:buFont typeface="Arial"/>
              <a:buNone/>
              <a:tabLst/>
              <a:defRPr/>
            </a:pPr>
            <a:r>
              <a:rPr kumimoji="0" lang="en-GB" sz="1200" b="1" i="0" u="none" strike="noStrike" kern="0" cap="none" spc="0" normalizeH="0" baseline="0" noProof="0">
                <a:ln>
                  <a:noFill/>
                </a:ln>
                <a:solidFill>
                  <a:srgbClr val="23BAED"/>
                </a:solidFill>
                <a:effectLst/>
                <a:uLnTx/>
                <a:uFillTx/>
                <a:latin typeface="Arial"/>
                <a:ea typeface="Arial"/>
                <a:cs typeface="Arial"/>
                <a:sym typeface="Arial"/>
              </a:rPr>
              <a:t>Sustainability Manager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7" name="Google Shape;1937;p96"/>
          <p:cNvSpPr txBox="1"/>
          <p:nvPr/>
        </p:nvSpPr>
        <p:spPr>
          <a:xfrm>
            <a:off x="10020921" y="1187770"/>
            <a:ext cx="1912553"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23BAED"/>
              </a:buClr>
              <a:buSzPts val="1200"/>
              <a:buFont typeface="Arial"/>
              <a:buNone/>
              <a:tabLst/>
              <a:defRPr/>
            </a:pPr>
            <a:r>
              <a:rPr kumimoji="0" lang="en-GB" sz="1200" b="1" i="0" u="none" strike="noStrike" kern="0" cap="none" spc="0" normalizeH="0" baseline="0" noProof="0">
                <a:ln>
                  <a:noFill/>
                </a:ln>
                <a:solidFill>
                  <a:srgbClr val="23BAED"/>
                </a:solidFill>
                <a:effectLst/>
                <a:uLnTx/>
                <a:uFillTx/>
                <a:latin typeface="Arial"/>
                <a:ea typeface="Arial"/>
                <a:cs typeface="Arial"/>
                <a:sym typeface="Arial"/>
              </a:rPr>
              <a:t>Chief Financial Officer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8" name="Google Shape;1938;p96"/>
          <p:cNvSpPr txBox="1"/>
          <p:nvPr/>
        </p:nvSpPr>
        <p:spPr>
          <a:xfrm>
            <a:off x="7838253" y="1194988"/>
            <a:ext cx="1912552"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23BAED"/>
              </a:buClr>
              <a:buSzPts val="1200"/>
              <a:buFont typeface="Arial"/>
              <a:buNone/>
              <a:tabLst/>
              <a:defRPr/>
            </a:pPr>
            <a:r>
              <a:rPr kumimoji="0" lang="en-GB" sz="1200" b="1" i="0" u="none" strike="noStrike" kern="0" cap="none" spc="0" normalizeH="0" baseline="0" noProof="0">
                <a:ln>
                  <a:noFill/>
                </a:ln>
                <a:solidFill>
                  <a:srgbClr val="23BAED"/>
                </a:solidFill>
                <a:effectLst/>
                <a:uLnTx/>
                <a:uFillTx/>
                <a:latin typeface="Arial"/>
                <a:ea typeface="Arial"/>
                <a:cs typeface="Arial"/>
                <a:sym typeface="Arial"/>
              </a:rPr>
              <a:t>Chief Executive Officer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9" name="Google Shape;1939;p96"/>
          <p:cNvSpPr txBox="1"/>
          <p:nvPr/>
        </p:nvSpPr>
        <p:spPr>
          <a:xfrm>
            <a:off x="5758874" y="3588987"/>
            <a:ext cx="1908495"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23BAED"/>
              </a:buClr>
              <a:buSzPts val="1200"/>
              <a:buFont typeface="Arial"/>
              <a:buNone/>
              <a:tabLst/>
              <a:defRPr/>
            </a:pPr>
            <a:r>
              <a:rPr kumimoji="0" lang="en-GB" sz="1200" b="1" i="0" u="none" strike="noStrike" kern="0" cap="none" spc="0" normalizeH="0" baseline="0" noProof="0">
                <a:ln>
                  <a:noFill/>
                </a:ln>
                <a:solidFill>
                  <a:srgbClr val="23BAED"/>
                </a:solidFill>
                <a:effectLst/>
                <a:uLnTx/>
                <a:uFillTx/>
                <a:latin typeface="Arial"/>
                <a:ea typeface="Arial"/>
                <a:cs typeface="Arial"/>
                <a:sym typeface="Arial"/>
              </a:rPr>
              <a:t>Procurement Officer</a:t>
            </a:r>
            <a:endParaRPr kumimoji="0" sz="1200" b="1" i="0" u="none" strike="noStrike" kern="0" cap="none" spc="0" normalizeH="0" baseline="0" noProof="0">
              <a:ln>
                <a:noFill/>
              </a:ln>
              <a:solidFill>
                <a:srgbClr val="23BAED"/>
              </a:solidFill>
              <a:effectLst/>
              <a:uLnTx/>
              <a:uFillTx/>
              <a:latin typeface="Arial"/>
              <a:ea typeface="Arial"/>
              <a:cs typeface="Arial"/>
              <a:sym typeface="Arial"/>
            </a:endParaRPr>
          </a:p>
        </p:txBody>
      </p:sp>
      <p:sp>
        <p:nvSpPr>
          <p:cNvPr id="1940" name="Google Shape;1940;p96"/>
          <p:cNvSpPr txBox="1"/>
          <p:nvPr/>
        </p:nvSpPr>
        <p:spPr>
          <a:xfrm>
            <a:off x="7885843" y="3595579"/>
            <a:ext cx="1891219"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23BAED"/>
              </a:buClr>
              <a:buSzPts val="1200"/>
              <a:buFont typeface="Arial"/>
              <a:buNone/>
              <a:tabLst/>
              <a:defRPr/>
            </a:pPr>
            <a:r>
              <a:rPr kumimoji="0" lang="en-GB" sz="1200" b="1" i="0" u="none" strike="noStrike" kern="0" cap="none" spc="0" normalizeH="0" baseline="0" noProof="0">
                <a:ln>
                  <a:noFill/>
                </a:ln>
                <a:solidFill>
                  <a:srgbClr val="23BAED"/>
                </a:solidFill>
                <a:effectLst/>
                <a:uLnTx/>
                <a:uFillTx/>
                <a:latin typeface="Arial"/>
                <a:ea typeface="Arial"/>
                <a:cs typeface="Arial"/>
                <a:sym typeface="Arial"/>
              </a:rPr>
              <a:t>Marketing manager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1" name="Google Shape;1941;p96"/>
          <p:cNvSpPr txBox="1"/>
          <p:nvPr/>
        </p:nvSpPr>
        <p:spPr>
          <a:xfrm>
            <a:off x="9991479" y="3602797"/>
            <a:ext cx="1941995"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23BAED"/>
              </a:buClr>
              <a:buSzPts val="1200"/>
              <a:buFont typeface="Arial"/>
              <a:buNone/>
              <a:tabLst/>
              <a:defRPr/>
            </a:pPr>
            <a:r>
              <a:rPr kumimoji="0" lang="en-GB" sz="1200" b="1" i="0" u="none" strike="noStrike" kern="0" cap="none" spc="0" normalizeH="0" baseline="0" noProof="0">
                <a:ln>
                  <a:noFill/>
                </a:ln>
                <a:solidFill>
                  <a:srgbClr val="23BAED"/>
                </a:solidFill>
                <a:effectLst/>
                <a:uLnTx/>
                <a:uFillTx/>
                <a:latin typeface="Arial"/>
                <a:ea typeface="Arial"/>
                <a:cs typeface="Arial"/>
                <a:sym typeface="Arial"/>
              </a:rPr>
              <a:t>Farmer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929;p28">
            <a:extLst>
              <a:ext uri="{FF2B5EF4-FFF2-40B4-BE49-F238E27FC236}">
                <a16:creationId xmlns:a16="http://schemas.microsoft.com/office/drawing/2014/main" id="{5F11E579-903B-49BE-9C41-15C7CE29AED5}"/>
              </a:ext>
            </a:extLst>
          </p:cNvPr>
          <p:cNvSpPr/>
          <p:nvPr/>
        </p:nvSpPr>
        <p:spPr>
          <a:xfrm>
            <a:off x="10915650" y="0"/>
            <a:ext cx="1272311" cy="1164396"/>
          </a:xfrm>
          <a:prstGeom prst="teardrop">
            <a:avLst>
              <a:gd name="adj" fmla="val 100000"/>
            </a:avLst>
          </a:prstGeom>
          <a:solidFill>
            <a:srgbClr val="FF66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8" name="Google Shape;930;p28">
            <a:extLst>
              <a:ext uri="{FF2B5EF4-FFF2-40B4-BE49-F238E27FC236}">
                <a16:creationId xmlns:a16="http://schemas.microsoft.com/office/drawing/2014/main" id="{A4DA1BE2-B416-47A3-AA9A-ED86AD08B2F3}"/>
              </a:ext>
            </a:extLst>
          </p:cNvPr>
          <p:cNvSpPr txBox="1"/>
          <p:nvPr/>
        </p:nvSpPr>
        <p:spPr>
          <a:xfrm>
            <a:off x="10853537" y="212886"/>
            <a:ext cx="1396536"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GB" sz="1400" b="0" i="0" u="none" strike="noStrike" cap="none">
                <a:solidFill>
                  <a:srgbClr val="FFFFFF"/>
                </a:solidFill>
                <a:latin typeface="Arial"/>
                <a:ea typeface="Arial"/>
                <a:cs typeface="Arial"/>
                <a:sym typeface="Arial"/>
              </a:rPr>
              <a:t>Download the cards in the </a:t>
            </a:r>
            <a:r>
              <a:rPr lang="en-GB" sz="1400" b="0" i="0" u="none" strike="noStrike" cap="none">
                <a:solidFill>
                  <a:schemeClr val="bg1"/>
                </a:solidFill>
                <a:latin typeface="Arial"/>
                <a:ea typeface="Arial"/>
                <a:cs typeface="Arial"/>
                <a:sym typeface="Arial"/>
                <a:hlinkClick r:id="rId10">
                  <a:extLst>
                    <a:ext uri="{A12FA001-AC4F-418D-AE19-62706E023703}">
                      <ahyp:hlinkClr xmlns:ahyp="http://schemas.microsoft.com/office/drawing/2018/hyperlinkcolor" val="tx"/>
                    </a:ext>
                  </a:extLst>
                </a:hlinkClick>
              </a:rPr>
              <a:t>media library</a:t>
            </a:r>
            <a:endParaRPr sz="140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D91B-87A4-41D9-8679-0A9950E8C896}"/>
              </a:ext>
            </a:extLst>
          </p:cNvPr>
          <p:cNvSpPr>
            <a:spLocks noGrp="1"/>
          </p:cNvSpPr>
          <p:nvPr>
            <p:ph type="title"/>
          </p:nvPr>
        </p:nvSpPr>
        <p:spPr>
          <a:xfrm>
            <a:off x="5455901" y="1595563"/>
            <a:ext cx="6133450" cy="4830905"/>
          </a:xfrm>
          <a:noFill/>
        </p:spPr>
        <p:txBody>
          <a:bodyPr>
            <a:noAutofit/>
          </a:bodyPr>
          <a:lstStyle/>
          <a:p>
            <a:br>
              <a:rPr lang="en-GB" sz="2000">
                <a:solidFill>
                  <a:srgbClr val="4D4D4F"/>
                </a:solidFill>
                <a:latin typeface="+mn-lt"/>
                <a:ea typeface="Verdana" panose="020B0604030504040204" pitchFamily="34" charset="0"/>
              </a:rPr>
            </a:br>
            <a:r>
              <a:rPr lang="en-GB" sz="2000">
                <a:solidFill>
                  <a:srgbClr val="4D4D4F"/>
                </a:solidFill>
                <a:latin typeface="+mn-lt"/>
                <a:ea typeface="Verdana" panose="020B0604030504040204" pitchFamily="34" charset="0"/>
              </a:rPr>
              <a:t>A</a:t>
            </a:r>
            <a:r>
              <a:rPr lang="en-GB" sz="2000" b="1">
                <a:solidFill>
                  <a:srgbClr val="4D4D4F"/>
                </a:solidFill>
                <a:latin typeface="+mn-lt"/>
                <a:ea typeface="Verdana" panose="020B0604030504040204" pitchFamily="34" charset="0"/>
              </a:rPr>
              <a:t> stepwise approach </a:t>
            </a:r>
            <a:r>
              <a:rPr lang="en-GB" sz="2000">
                <a:solidFill>
                  <a:srgbClr val="4D4D4F"/>
                </a:solidFill>
                <a:latin typeface="+mn-lt"/>
                <a:ea typeface="Verdana" panose="020B0604030504040204" pitchFamily="34" charset="0"/>
              </a:rPr>
              <a:t>to incorporate biodiversity into decision-making. </a:t>
            </a:r>
            <a:br>
              <a:rPr lang="en-GB" sz="2000">
                <a:solidFill>
                  <a:srgbClr val="4D4D4F"/>
                </a:solidFill>
                <a:latin typeface="+mn-lt"/>
                <a:ea typeface="Verdana" panose="020B0604030504040204" pitchFamily="34" charset="0"/>
              </a:rPr>
            </a:br>
            <a:br>
              <a:rPr lang="en-GB" sz="2000">
                <a:solidFill>
                  <a:srgbClr val="4D4D4F"/>
                </a:solidFill>
                <a:latin typeface="+mn-lt"/>
                <a:ea typeface="Verdana" panose="020B0604030504040204" pitchFamily="34" charset="0"/>
              </a:rPr>
            </a:br>
            <a:r>
              <a:rPr lang="en-GB" sz="2000">
                <a:solidFill>
                  <a:srgbClr val="4D4D4F"/>
                </a:solidFill>
                <a:latin typeface="+mn-lt"/>
                <a:ea typeface="Verdana" panose="020B0604030504040204" pitchFamily="34" charset="0"/>
              </a:rPr>
              <a:t>It guides companies to better capture the value of biodiversity in decision making and develop management strategies accordingly. </a:t>
            </a:r>
            <a:br>
              <a:rPr lang="en-GB" sz="2000">
                <a:solidFill>
                  <a:srgbClr val="4D4D4F"/>
                </a:solidFill>
                <a:latin typeface="+mn-lt"/>
                <a:ea typeface="Verdana" panose="020B0604030504040204" pitchFamily="34" charset="0"/>
              </a:rPr>
            </a:br>
            <a:br>
              <a:rPr lang="en-GB" sz="2000">
                <a:solidFill>
                  <a:srgbClr val="4D4D4F"/>
                </a:solidFill>
                <a:latin typeface="+mn-lt"/>
                <a:ea typeface="Verdana" panose="020B0604030504040204" pitchFamily="34" charset="0"/>
              </a:rPr>
            </a:br>
            <a:r>
              <a:rPr lang="en-GB" sz="2000">
                <a:solidFill>
                  <a:srgbClr val="4D4D4F"/>
                </a:solidFill>
                <a:latin typeface="+mn-lt"/>
                <a:ea typeface="Verdana" panose="020B0604030504040204" pitchFamily="34" charset="0"/>
              </a:rPr>
              <a:t>Applicable to </a:t>
            </a:r>
            <a:r>
              <a:rPr lang="en-GB" sz="2000" b="1">
                <a:solidFill>
                  <a:srgbClr val="4D4D4F"/>
                </a:solidFill>
                <a:latin typeface="+mn-lt"/>
                <a:ea typeface="Verdana" panose="020B0604030504040204" pitchFamily="34" charset="0"/>
              </a:rPr>
              <a:t>all business sectors</a:t>
            </a:r>
            <a:r>
              <a:rPr lang="en-GB" sz="2000">
                <a:solidFill>
                  <a:srgbClr val="4D4D4F"/>
                </a:solidFill>
                <a:latin typeface="+mn-lt"/>
                <a:ea typeface="Verdana" panose="020B0604030504040204" pitchFamily="34" charset="0"/>
              </a:rPr>
              <a:t>, at any geography and any organizational level. </a:t>
            </a:r>
            <a:br>
              <a:rPr lang="en-GB" sz="2000">
                <a:solidFill>
                  <a:srgbClr val="4D4D4F"/>
                </a:solidFill>
                <a:latin typeface="+mn-lt"/>
                <a:ea typeface="Verdana" panose="020B0604030504040204" pitchFamily="34" charset="0"/>
              </a:rPr>
            </a:br>
            <a:br>
              <a:rPr lang="en-GB" sz="2000">
                <a:solidFill>
                  <a:srgbClr val="4D4D4F"/>
                </a:solidFill>
                <a:latin typeface="+mn-lt"/>
                <a:ea typeface="Verdana" panose="020B0604030504040204" pitchFamily="34" charset="0"/>
              </a:rPr>
            </a:br>
            <a:r>
              <a:rPr lang="en-GB" sz="2000">
                <a:solidFill>
                  <a:srgbClr val="4D4D4F"/>
                </a:solidFill>
                <a:latin typeface="+mn-lt"/>
                <a:ea typeface="Verdana" panose="020B0604030504040204" pitchFamily="34" charset="0"/>
              </a:rPr>
              <a:t>Appropriate for terrestrial, freshwater and marine realms.   </a:t>
            </a:r>
            <a:br>
              <a:rPr lang="en-GB" sz="2000">
                <a:solidFill>
                  <a:srgbClr val="4D4D4F"/>
                </a:solidFill>
                <a:latin typeface="+mn-lt"/>
                <a:ea typeface="Verdana" panose="020B0604030504040204" pitchFamily="34" charset="0"/>
              </a:rPr>
            </a:br>
            <a:br>
              <a:rPr lang="en-GB" sz="2000">
                <a:solidFill>
                  <a:srgbClr val="4D4D4F"/>
                </a:solidFill>
                <a:latin typeface="+mn-lt"/>
                <a:ea typeface="Verdana" panose="020B0604030504040204" pitchFamily="34" charset="0"/>
              </a:rPr>
            </a:br>
            <a:br>
              <a:rPr lang="en-US" sz="2000">
                <a:solidFill>
                  <a:srgbClr val="4D4D4F"/>
                </a:solidFill>
                <a:latin typeface="+mn-lt"/>
                <a:ea typeface="Verdana" panose="020B0604030504040204" pitchFamily="34" charset="0"/>
              </a:rPr>
            </a:br>
            <a:endParaRPr lang="en-GB" sz="2000">
              <a:solidFill>
                <a:srgbClr val="4D4D4F"/>
              </a:solidFill>
              <a:latin typeface="+mn-lt"/>
              <a:ea typeface="Verdana" panose="020B0604030504040204" pitchFamily="34" charset="0"/>
            </a:endParaRPr>
          </a:p>
        </p:txBody>
      </p:sp>
      <p:sp>
        <p:nvSpPr>
          <p:cNvPr id="16" name="Title 1">
            <a:extLst>
              <a:ext uri="{FF2B5EF4-FFF2-40B4-BE49-F238E27FC236}">
                <a16:creationId xmlns:a16="http://schemas.microsoft.com/office/drawing/2014/main" id="{A850505F-2675-814C-9561-5E1637F24C6F}"/>
              </a:ext>
            </a:extLst>
          </p:cNvPr>
          <p:cNvSpPr txBox="1">
            <a:spLocks/>
          </p:cNvSpPr>
          <p:nvPr/>
        </p:nvSpPr>
        <p:spPr>
          <a:xfrm>
            <a:off x="601200" y="27000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tx1">
                    <a:lumMod val="65000"/>
                    <a:lumOff val="35000"/>
                  </a:schemeClr>
                </a:solidFill>
              </a:rPr>
              <a:t>WHAT IS THE BIODIVERSITY GUIDANCE?</a:t>
            </a:r>
          </a:p>
          <a:p>
            <a:endParaRPr lang="en-GB" sz="3200" dirty="0">
              <a:solidFill>
                <a:srgbClr val="4D4D4F"/>
              </a:solidFill>
              <a:latin typeface="+mn-lt"/>
              <a:ea typeface="Verdana" panose="020B0604030504040204" pitchFamily="34" charset="0"/>
            </a:endParaRPr>
          </a:p>
        </p:txBody>
      </p:sp>
      <p:pic>
        <p:nvPicPr>
          <p:cNvPr id="3" name="Picture 2">
            <a:extLst>
              <a:ext uri="{FF2B5EF4-FFF2-40B4-BE49-F238E27FC236}">
                <a16:creationId xmlns:a16="http://schemas.microsoft.com/office/drawing/2014/main" id="{677216D6-1C1C-4FA7-94C5-FACF9781D534}"/>
              </a:ext>
            </a:extLst>
          </p:cNvPr>
          <p:cNvPicPr>
            <a:picLocks noChangeAspect="1"/>
          </p:cNvPicPr>
          <p:nvPr/>
        </p:nvPicPr>
        <p:blipFill>
          <a:blip r:embed="rId3"/>
          <a:stretch>
            <a:fillRect/>
          </a:stretch>
        </p:blipFill>
        <p:spPr>
          <a:xfrm>
            <a:off x="602649" y="1631091"/>
            <a:ext cx="4528249" cy="4178307"/>
          </a:xfrm>
          <a:prstGeom prst="rect">
            <a:avLst/>
          </a:prstGeom>
        </p:spPr>
      </p:pic>
      <p:pic>
        <p:nvPicPr>
          <p:cNvPr id="4" name="Picture 3">
            <a:extLst>
              <a:ext uri="{FF2B5EF4-FFF2-40B4-BE49-F238E27FC236}">
                <a16:creationId xmlns:a16="http://schemas.microsoft.com/office/drawing/2014/main" id="{D2F151EB-0FBB-4989-9EE1-4196CB0633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53" y="6162815"/>
            <a:ext cx="1803282" cy="630000"/>
          </a:xfrm>
          <a:prstGeom prst="rect">
            <a:avLst/>
          </a:prstGeom>
          <a:noFill/>
          <a:ln>
            <a:noFill/>
          </a:ln>
        </p:spPr>
      </p:pic>
      <p:pic>
        <p:nvPicPr>
          <p:cNvPr id="6" name="Picture 5">
            <a:extLst>
              <a:ext uri="{FF2B5EF4-FFF2-40B4-BE49-F238E27FC236}">
                <a16:creationId xmlns:a16="http://schemas.microsoft.com/office/drawing/2014/main" id="{ABBD1235-A696-46C6-AA22-810EDB618B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6494" y="6287271"/>
            <a:ext cx="6199012" cy="381087"/>
          </a:xfrm>
          <a:prstGeom prst="rect">
            <a:avLst/>
          </a:prstGeom>
        </p:spPr>
      </p:pic>
    </p:spTree>
    <p:extLst>
      <p:ext uri="{BB962C8B-B14F-4D97-AF65-F5344CB8AC3E}">
        <p14:creationId xmlns:p14="http://schemas.microsoft.com/office/powerpoint/2010/main" val="21478097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946"/>
        <p:cNvGrpSpPr/>
        <p:nvPr/>
      </p:nvGrpSpPr>
      <p:grpSpPr>
        <a:xfrm>
          <a:off x="0" y="0"/>
          <a:ext cx="0" cy="0"/>
          <a:chOff x="0" y="0"/>
          <a:chExt cx="0" cy="0"/>
        </a:xfrm>
      </p:grpSpPr>
      <p:sp>
        <p:nvSpPr>
          <p:cNvPr id="1947" name="Google Shape;1947;p97"/>
          <p:cNvSpPr txBox="1">
            <a:spLocks noGrp="1"/>
          </p:cNvSpPr>
          <p:nvPr>
            <p:ph type="title"/>
          </p:nvPr>
        </p:nvSpPr>
        <p:spPr>
          <a:xfrm>
            <a:off x="245585" y="104267"/>
            <a:ext cx="11498123" cy="87815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595959"/>
              </a:buClr>
              <a:buSzPct val="100000"/>
              <a:buFont typeface="Arial"/>
              <a:buNone/>
            </a:pPr>
            <a:r>
              <a:rPr lang="en-GB"/>
              <a:t>Creating an inducive company environment for integrating natural capital</a:t>
            </a:r>
            <a:endParaRPr/>
          </a:p>
        </p:txBody>
      </p:sp>
      <p:sp>
        <p:nvSpPr>
          <p:cNvPr id="1948" name="Google Shape;1948;p97"/>
          <p:cNvSpPr txBox="1">
            <a:spLocks noGrp="1"/>
          </p:cNvSpPr>
          <p:nvPr>
            <p:ph type="sldNum" idx="12"/>
          </p:nvPr>
        </p:nvSpPr>
        <p:spPr>
          <a:xfrm>
            <a:off x="796636" y="6356349"/>
            <a:ext cx="2743200" cy="3651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95959"/>
              </a:buClr>
              <a:buSzPts val="1600"/>
              <a:buFont typeface="Arial"/>
              <a:buNone/>
              <a:tabLst/>
              <a:defRPr/>
            </a:pPr>
            <a:fld id="{00000000-1234-1234-1234-123412341234}" type="slidenum">
              <a:rPr kumimoji="0" lang="en-GB" sz="1600" b="0" i="0" u="none" strike="noStrike" kern="0" cap="none" spc="0" normalizeH="0" baseline="0" noProof="0">
                <a:ln>
                  <a:noFill/>
                </a:ln>
                <a:solidFill>
                  <a:srgbClr val="595959"/>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595959"/>
                </a:buClr>
                <a:buSzPts val="1600"/>
                <a:buFont typeface="Arial"/>
                <a:buNone/>
                <a:tabLst/>
                <a:defRPr/>
              </a:pPr>
              <a:t>90</a:t>
            </a:fld>
            <a:endParaRPr kumimoji="0" sz="1600" b="0"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1949" name="Google Shape;1949;p97"/>
          <p:cNvSpPr txBox="1"/>
          <p:nvPr/>
        </p:nvSpPr>
        <p:spPr>
          <a:xfrm>
            <a:off x="9754049" y="4605272"/>
            <a:ext cx="2187805"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1200"/>
              <a:buFont typeface="Arial"/>
              <a:buNone/>
              <a:tabLst/>
              <a:defRPr/>
            </a:pPr>
            <a:r>
              <a:rPr kumimoji="0" lang="en-GB" sz="1200" b="0" i="0" u="none" strike="noStrike" kern="0" cap="none" spc="0" normalizeH="0" baseline="0" noProof="0">
                <a:ln>
                  <a:noFill/>
                </a:ln>
                <a:solidFill>
                  <a:srgbClr val="595959"/>
                </a:solidFill>
                <a:effectLst/>
                <a:uLnTx/>
                <a:uFillTx/>
                <a:latin typeface="Arial"/>
                <a:ea typeface="Arial"/>
                <a:cs typeface="Arial"/>
                <a:sym typeface="Arial"/>
              </a:rPr>
              <a:t>Find a personas action card for each identified role through We Value Nature’s </a:t>
            </a:r>
            <a:r>
              <a:rPr kumimoji="0" lang="en-GB" sz="1200" b="0" i="0" u="sng" strike="noStrike" kern="0" cap="none" spc="0" normalizeH="0" baseline="0" noProof="0">
                <a:ln>
                  <a:noFill/>
                </a:ln>
                <a:solidFill>
                  <a:srgbClr val="23BAED"/>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digital media library</a:t>
            </a:r>
            <a:endParaRPr kumimoji="0" sz="1200" b="0" i="0" u="none" strike="noStrike" kern="0" cap="none" spc="0" normalizeH="0" baseline="0" noProof="0">
              <a:ln>
                <a:noFill/>
              </a:ln>
              <a:solidFill>
                <a:srgbClr val="23BAED"/>
              </a:solidFill>
              <a:effectLst/>
              <a:uLnTx/>
              <a:uFillTx/>
              <a:latin typeface="Arial"/>
              <a:ea typeface="Arial"/>
              <a:cs typeface="Arial"/>
              <a:sym typeface="Arial"/>
            </a:endParaRPr>
          </a:p>
        </p:txBody>
      </p:sp>
      <p:sp>
        <p:nvSpPr>
          <p:cNvPr id="1950" name="Google Shape;1950;p97"/>
          <p:cNvSpPr/>
          <p:nvPr/>
        </p:nvSpPr>
        <p:spPr>
          <a:xfrm>
            <a:off x="0" y="0"/>
            <a:ext cx="12192000" cy="45720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1" name="Google Shape;1951;p97"/>
          <p:cNvSpPr/>
          <p:nvPr/>
        </p:nvSpPr>
        <p:spPr>
          <a:xfrm>
            <a:off x="9440359" y="4679259"/>
            <a:ext cx="313690" cy="313690"/>
          </a:xfrm>
          <a:prstGeom prst="teardrop">
            <a:avLst>
              <a:gd name="adj" fmla="val 100000"/>
            </a:avLst>
          </a:prstGeom>
          <a:solidFill>
            <a:srgbClr val="FF669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952" name="Google Shape;1952;p97"/>
          <p:cNvPicPr preferRelativeResize="0"/>
          <p:nvPr/>
        </p:nvPicPr>
        <p:blipFill rotWithShape="1">
          <a:blip r:embed="rId4">
            <a:alphaModFix/>
          </a:blip>
          <a:srcRect/>
          <a:stretch/>
        </p:blipFill>
        <p:spPr>
          <a:xfrm>
            <a:off x="5343138" y="1190414"/>
            <a:ext cx="3840951" cy="5429616"/>
          </a:xfrm>
          <a:prstGeom prst="rect">
            <a:avLst/>
          </a:prstGeom>
          <a:noFill/>
          <a:ln>
            <a:noFill/>
          </a:ln>
        </p:spPr>
      </p:pic>
      <p:pic>
        <p:nvPicPr>
          <p:cNvPr id="1953" name="Google Shape;1953;p97"/>
          <p:cNvPicPr preferRelativeResize="0"/>
          <p:nvPr/>
        </p:nvPicPr>
        <p:blipFill rotWithShape="1">
          <a:blip r:embed="rId5">
            <a:alphaModFix/>
          </a:blip>
          <a:srcRect/>
          <a:stretch/>
        </p:blipFill>
        <p:spPr>
          <a:xfrm>
            <a:off x="1426504" y="1193338"/>
            <a:ext cx="3840951" cy="5429616"/>
          </a:xfrm>
          <a:prstGeom prst="rect">
            <a:avLst/>
          </a:prstGeom>
          <a:noFill/>
          <a:ln>
            <a:noFill/>
          </a:ln>
        </p:spPr>
      </p:pic>
      <p:pic>
        <p:nvPicPr>
          <p:cNvPr id="1954" name="Google Shape;1954;p97"/>
          <p:cNvPicPr preferRelativeResize="0"/>
          <p:nvPr/>
        </p:nvPicPr>
        <p:blipFill rotWithShape="1">
          <a:blip r:embed="rId6">
            <a:alphaModFix/>
          </a:blip>
          <a:srcRect/>
          <a:stretch/>
        </p:blipFill>
        <p:spPr>
          <a:xfrm>
            <a:off x="9440540" y="2737912"/>
            <a:ext cx="1020104" cy="1442032"/>
          </a:xfrm>
          <a:prstGeom prst="rect">
            <a:avLst/>
          </a:prstGeom>
          <a:noFill/>
          <a:ln>
            <a:noFill/>
          </a:ln>
        </p:spPr>
      </p:pic>
      <p:pic>
        <p:nvPicPr>
          <p:cNvPr id="1955" name="Google Shape;1955;p97"/>
          <p:cNvPicPr preferRelativeResize="0"/>
          <p:nvPr/>
        </p:nvPicPr>
        <p:blipFill rotWithShape="1">
          <a:blip r:embed="rId7">
            <a:alphaModFix/>
          </a:blip>
          <a:srcRect/>
          <a:stretch/>
        </p:blipFill>
        <p:spPr>
          <a:xfrm>
            <a:off x="10651872" y="1223001"/>
            <a:ext cx="1018175" cy="1439304"/>
          </a:xfrm>
          <a:prstGeom prst="rect">
            <a:avLst/>
          </a:prstGeom>
          <a:noFill/>
          <a:ln>
            <a:noFill/>
          </a:ln>
        </p:spPr>
      </p:pic>
      <p:pic>
        <p:nvPicPr>
          <p:cNvPr id="1956" name="Google Shape;1956;p97"/>
          <p:cNvPicPr preferRelativeResize="0"/>
          <p:nvPr/>
        </p:nvPicPr>
        <p:blipFill rotWithShape="1">
          <a:blip r:embed="rId8">
            <a:alphaModFix/>
          </a:blip>
          <a:srcRect/>
          <a:stretch/>
        </p:blipFill>
        <p:spPr>
          <a:xfrm>
            <a:off x="10654004" y="2737912"/>
            <a:ext cx="1015862" cy="1436036"/>
          </a:xfrm>
          <a:prstGeom prst="rect">
            <a:avLst/>
          </a:prstGeom>
          <a:noFill/>
          <a:ln>
            <a:noFill/>
          </a:ln>
        </p:spPr>
      </p:pic>
      <p:pic>
        <p:nvPicPr>
          <p:cNvPr id="1957" name="Google Shape;1957;p97"/>
          <p:cNvPicPr preferRelativeResize="0"/>
          <p:nvPr/>
        </p:nvPicPr>
        <p:blipFill rotWithShape="1">
          <a:blip r:embed="rId9">
            <a:alphaModFix/>
          </a:blip>
          <a:srcRect/>
          <a:stretch/>
        </p:blipFill>
        <p:spPr>
          <a:xfrm>
            <a:off x="9440542" y="1221381"/>
            <a:ext cx="1020104" cy="1442033"/>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err="1"/>
              <a:t>Mentimeter</a:t>
            </a:r>
            <a:r>
              <a:rPr lang="en-US"/>
              <a:t> closing questions</a:t>
            </a:r>
            <a:endParaRPr lang="en-CH"/>
          </a:p>
        </p:txBody>
      </p:sp>
      <p:sp>
        <p:nvSpPr>
          <p:cNvPr id="6" name="Oval 5">
            <a:extLst>
              <a:ext uri="{FF2B5EF4-FFF2-40B4-BE49-F238E27FC236}">
                <a16:creationId xmlns:a16="http://schemas.microsoft.com/office/drawing/2014/main" id="{B2881FDA-1521-421F-96F3-1ADBD06C894B}"/>
              </a:ext>
            </a:extLst>
          </p:cNvPr>
          <p:cNvSpPr/>
          <p:nvPr/>
        </p:nvSpPr>
        <p:spPr>
          <a:xfrm>
            <a:off x="2016689" y="1776412"/>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17B34F00-F8B1-48EF-B300-A25E17D6F387}"/>
              </a:ext>
            </a:extLst>
          </p:cNvPr>
          <p:cNvSpPr txBox="1"/>
          <p:nvPr/>
        </p:nvSpPr>
        <p:spPr>
          <a:xfrm>
            <a:off x="2351801" y="2550784"/>
            <a:ext cx="2644475" cy="2092881"/>
          </a:xfrm>
          <a:prstGeom prst="rect">
            <a:avLst/>
          </a:prstGeom>
          <a:noFill/>
        </p:spPr>
        <p:txBody>
          <a:bodyPr wrap="square" rtlCol="0">
            <a:spAutoFit/>
          </a:bodyPr>
          <a:lstStyle/>
          <a:p>
            <a:pPr algn="ctr"/>
            <a:r>
              <a:rPr lang="en-US" sz="2800">
                <a:solidFill>
                  <a:schemeClr val="lt1"/>
                </a:solidFill>
              </a:rPr>
              <a:t>What is your</a:t>
            </a:r>
          </a:p>
          <a:p>
            <a:pPr algn="ctr"/>
            <a:r>
              <a:rPr lang="en-US" sz="2800" u="sng">
                <a:solidFill>
                  <a:schemeClr val="lt1"/>
                </a:solidFill>
              </a:rPr>
              <a:t>1 key learning </a:t>
            </a:r>
            <a:r>
              <a:rPr lang="en-US" sz="2800">
                <a:solidFill>
                  <a:schemeClr val="lt1"/>
                </a:solidFill>
              </a:rPr>
              <a:t>from the training?</a:t>
            </a:r>
          </a:p>
          <a:p>
            <a:endParaRPr lang="en-CH"/>
          </a:p>
        </p:txBody>
      </p:sp>
      <p:pic>
        <p:nvPicPr>
          <p:cNvPr id="8" name="Graphic 7" descr="Bar chart">
            <a:extLst>
              <a:ext uri="{FF2B5EF4-FFF2-40B4-BE49-F238E27FC236}">
                <a16:creationId xmlns:a16="http://schemas.microsoft.com/office/drawing/2014/main" id="{13676D7A-6982-491C-81FA-EB1823F450C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7917" y="125352"/>
            <a:ext cx="914400" cy="914400"/>
          </a:xfrm>
          <a:prstGeom prst="rect">
            <a:avLst/>
          </a:prstGeom>
        </p:spPr>
      </p:pic>
      <p:sp>
        <p:nvSpPr>
          <p:cNvPr id="9" name="Oval 8">
            <a:extLst>
              <a:ext uri="{FF2B5EF4-FFF2-40B4-BE49-F238E27FC236}">
                <a16:creationId xmlns:a16="http://schemas.microsoft.com/office/drawing/2014/main" id="{584DFB46-C8FF-4248-963E-F87C6605B764}"/>
              </a:ext>
            </a:extLst>
          </p:cNvPr>
          <p:cNvSpPr/>
          <p:nvPr/>
        </p:nvSpPr>
        <p:spPr>
          <a:xfrm>
            <a:off x="6525499" y="1776412"/>
            <a:ext cx="3314700" cy="3305175"/>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FE336430-2D72-4173-B3A3-006C88BD96B0}"/>
              </a:ext>
            </a:extLst>
          </p:cNvPr>
          <p:cNvSpPr txBox="1"/>
          <p:nvPr/>
        </p:nvSpPr>
        <p:spPr>
          <a:xfrm>
            <a:off x="6610801" y="2569638"/>
            <a:ext cx="3144095" cy="2092881"/>
          </a:xfrm>
          <a:prstGeom prst="rect">
            <a:avLst/>
          </a:prstGeom>
          <a:noFill/>
        </p:spPr>
        <p:txBody>
          <a:bodyPr wrap="square" rtlCol="0">
            <a:spAutoFit/>
          </a:bodyPr>
          <a:lstStyle/>
          <a:p>
            <a:pPr algn="ctr"/>
            <a:r>
              <a:rPr lang="en-US" sz="2800">
                <a:solidFill>
                  <a:schemeClr val="lt1"/>
                </a:solidFill>
              </a:rPr>
              <a:t>Share </a:t>
            </a:r>
            <a:r>
              <a:rPr lang="en-US" sz="2800" u="sng">
                <a:solidFill>
                  <a:schemeClr val="lt1"/>
                </a:solidFill>
              </a:rPr>
              <a:t>1 concrete next action </a:t>
            </a:r>
            <a:r>
              <a:rPr lang="en-US" sz="2800">
                <a:solidFill>
                  <a:schemeClr val="lt1"/>
                </a:solidFill>
              </a:rPr>
              <a:t>you will take after this training</a:t>
            </a:r>
          </a:p>
          <a:p>
            <a:endParaRPr lang="en-CH"/>
          </a:p>
        </p:txBody>
      </p:sp>
      <p:sp>
        <p:nvSpPr>
          <p:cNvPr id="11" name="Teardrop 10">
            <a:extLst>
              <a:ext uri="{FF2B5EF4-FFF2-40B4-BE49-F238E27FC236}">
                <a16:creationId xmlns:a16="http://schemas.microsoft.com/office/drawing/2014/main" id="{6E0DD27C-598A-43B2-AB75-2B9082D786D2}"/>
              </a:ext>
            </a:extLst>
          </p:cNvPr>
          <p:cNvSpPr/>
          <p:nvPr/>
        </p:nvSpPr>
        <p:spPr>
          <a:xfrm>
            <a:off x="9033823" y="9808"/>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C0FD7D9F-9F39-41C5-9F0B-CB44F0E6536D}"/>
              </a:ext>
            </a:extLst>
          </p:cNvPr>
          <p:cNvSpPr txBox="1"/>
          <p:nvPr/>
        </p:nvSpPr>
        <p:spPr>
          <a:xfrm>
            <a:off x="9077673" y="299959"/>
            <a:ext cx="13544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Use </a:t>
            </a:r>
            <a:r>
              <a:rPr kumimoji="0" lang="en-US" sz="1600" b="1" i="0" u="none" strike="noStrike" kern="1200" cap="none" spc="0" normalizeH="0" baseline="0" noProof="0">
                <a:ln>
                  <a:noFill/>
                </a:ln>
                <a:solidFill>
                  <a:prstClr val="white"/>
                </a:solidFill>
                <a:effectLst/>
                <a:uLnTx/>
                <a:uFillTx/>
                <a:latin typeface="Arial"/>
                <a:ea typeface="+mn-ea"/>
                <a:cs typeface="+mn-cs"/>
              </a:rPr>
              <a:t>p. </a:t>
            </a:r>
            <a:r>
              <a:rPr lang="en-US" sz="1600" b="1">
                <a:solidFill>
                  <a:prstClr val="white"/>
                </a:solidFill>
                <a:latin typeface="Arial"/>
              </a:rPr>
              <a:t>37</a:t>
            </a:r>
            <a:r>
              <a:rPr kumimoji="0" lang="en-US" sz="1600" b="1" i="0" u="none" strike="noStrike" kern="1200" cap="none" spc="0" normalizeH="0" baseline="0" noProof="0">
                <a:ln>
                  <a:noFill/>
                </a:ln>
                <a:solidFill>
                  <a:prstClr val="white"/>
                </a:solidFill>
                <a:effectLst/>
                <a:uLnTx/>
                <a:uFillTx/>
                <a:latin typeface="Arial"/>
                <a:ea typeface="+mn-ea"/>
                <a:cs typeface="+mn-cs"/>
              </a:rPr>
              <a:t> </a:t>
            </a:r>
            <a:r>
              <a:rPr kumimoji="0" lang="en-US" sz="1600" b="0" i="0" u="none" strike="noStrike" kern="1200" cap="none" spc="0" normalizeH="0" baseline="0" noProof="0">
                <a:ln>
                  <a:noFill/>
                </a:ln>
                <a:solidFill>
                  <a:prstClr val="white"/>
                </a:solidFill>
                <a:effectLst/>
                <a:uLnTx/>
                <a:uFillTx/>
                <a:latin typeface="Arial"/>
                <a:ea typeface="+mn-ea"/>
                <a:cs typeface="+mn-cs"/>
              </a:rPr>
              <a:t>in your workbook</a:t>
            </a:r>
            <a:endParaRPr kumimoji="0" lang="en-CH" sz="16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4868299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How to use </a:t>
            </a:r>
            <a:r>
              <a:rPr lang="en-GB" err="1"/>
              <a:t>Mentimeter</a:t>
            </a:r>
            <a:endParaRPr lang="en-GB"/>
          </a:p>
        </p:txBody>
      </p:sp>
      <p:sp>
        <p:nvSpPr>
          <p:cNvPr id="7" name="Oval 6">
            <a:extLst>
              <a:ext uri="{FF2B5EF4-FFF2-40B4-BE49-F238E27FC236}">
                <a16:creationId xmlns:a16="http://schemas.microsoft.com/office/drawing/2014/main" id="{80929EF0-4E13-4E7E-8A88-F1D5FF2118F1}"/>
              </a:ext>
            </a:extLst>
          </p:cNvPr>
          <p:cNvSpPr/>
          <p:nvPr/>
        </p:nvSpPr>
        <p:spPr>
          <a:xfrm>
            <a:off x="993914" y="169959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4" y="3092679"/>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4" y="4485768"/>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2" y="1910090"/>
            <a:ext cx="3895618"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Go to </a:t>
            </a:r>
            <a:r>
              <a:rPr kumimoji="0" lang="en-US" sz="2800" b="1" i="0" u="none" strike="noStrike" kern="0" cap="none" spc="0" normalizeH="0" baseline="0" noProof="0">
                <a:ln>
                  <a:noFill/>
                </a:ln>
                <a:solidFill>
                  <a:srgbClr val="BBD151"/>
                </a:solidFill>
                <a:effectLst/>
                <a:uLnTx/>
                <a:uFillTx/>
                <a:latin typeface="Arial"/>
                <a:ea typeface="Verdana" panose="020B0604030504040204" pitchFamily="34" charset="0"/>
                <a:cs typeface="+mn-cs"/>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2" y="3303178"/>
            <a:ext cx="5950025"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a:ea typeface="+mn-ea"/>
                <a:cs typeface="+mn-cs"/>
              </a:rPr>
              <a:t>Enter this code: </a:t>
            </a:r>
            <a:r>
              <a:rPr kumimoji="0" lang="en-US" sz="2800" b="1" i="0" u="none" strike="noStrike" kern="0" cap="none" spc="0" normalizeH="0" baseline="0" noProof="0" dirty="0">
                <a:ln>
                  <a:noFill/>
                </a:ln>
                <a:solidFill>
                  <a:srgbClr val="BBD151"/>
                </a:solidFill>
                <a:effectLst/>
                <a:uLnTx/>
                <a:uFillTx/>
                <a:latin typeface="Arial"/>
                <a:ea typeface="Verdana" panose="020B0604030504040204" pitchFamily="34" charset="0"/>
                <a:cs typeface="+mn-cs"/>
              </a:rPr>
              <a:t>xx </a:t>
            </a:r>
            <a:r>
              <a:rPr kumimoji="0" lang="en-US" sz="2800" b="1" i="0" u="none" strike="noStrike" kern="0" cap="none" spc="0" normalizeH="0" baseline="0" noProof="0" dirty="0" err="1">
                <a:ln>
                  <a:noFill/>
                </a:ln>
                <a:solidFill>
                  <a:srgbClr val="BBD151"/>
                </a:solidFill>
                <a:effectLst/>
                <a:uLnTx/>
                <a:uFillTx/>
                <a:latin typeface="Arial"/>
                <a:ea typeface="Verdana" panose="020B0604030504040204" pitchFamily="34" charset="0"/>
                <a:cs typeface="+mn-cs"/>
              </a:rPr>
              <a:t>xx</a:t>
            </a:r>
            <a:r>
              <a:rPr kumimoji="0" lang="en-US" sz="2800" b="1" i="0" u="none" strike="noStrike" kern="0" cap="none" spc="0" normalizeH="0" baseline="0" noProof="0" dirty="0">
                <a:ln>
                  <a:noFill/>
                </a:ln>
                <a:solidFill>
                  <a:srgbClr val="BBD151"/>
                </a:solidFill>
                <a:effectLst/>
                <a:uLnTx/>
                <a:uFillTx/>
                <a:latin typeface="Arial"/>
                <a:ea typeface="Verdana" panose="020B0604030504040204" pitchFamily="34" charset="0"/>
                <a:cs typeface="+mn-cs"/>
              </a:rPr>
              <a:t> </a:t>
            </a:r>
            <a:r>
              <a:rPr kumimoji="0" lang="en-US" sz="2800" b="1" i="0" u="none" strike="noStrike" kern="0" cap="none" spc="0" normalizeH="0" baseline="0" noProof="0" dirty="0" err="1">
                <a:ln>
                  <a:noFill/>
                </a:ln>
                <a:solidFill>
                  <a:srgbClr val="BBD151"/>
                </a:solidFill>
                <a:effectLst/>
                <a:uLnTx/>
                <a:uFillTx/>
                <a:latin typeface="Arial"/>
                <a:ea typeface="Verdana" panose="020B0604030504040204" pitchFamily="34" charset="0"/>
                <a:cs typeface="+mn-cs"/>
              </a:rPr>
              <a:t>xx</a:t>
            </a:r>
            <a:endParaRPr kumimoji="0" lang="en-US" sz="2800" b="1" i="0" u="none" strike="noStrike" kern="0" cap="none" spc="0" normalizeH="0" baseline="0" noProof="0" dirty="0">
              <a:ln>
                <a:noFill/>
              </a:ln>
              <a:solidFill>
                <a:srgbClr val="BBD151"/>
              </a:solidFill>
              <a:effectLst/>
              <a:uLnTx/>
              <a:uFillTx/>
              <a:latin typeface="Arial"/>
              <a:ea typeface="Verdana" panose="020B0604030504040204" pitchFamily="34" charset="0"/>
              <a:cs typeface="+mn-cs"/>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2" y="4696267"/>
            <a:ext cx="3363421"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Submit your answer</a:t>
            </a:r>
          </a:p>
        </p:txBody>
      </p:sp>
      <p:sp>
        <p:nvSpPr>
          <p:cNvPr id="4" name="Slide Number Placeholder 3">
            <a:extLst>
              <a:ext uri="{FF2B5EF4-FFF2-40B4-BE49-F238E27FC236}">
                <a16:creationId xmlns:a16="http://schemas.microsoft.com/office/drawing/2014/main" id="{DB41EF3E-253E-415C-AAF8-8074B591BA9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172263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1A33-F239-4240-AD48-E5BE47B6032C}"/>
              </a:ext>
            </a:extLst>
          </p:cNvPr>
          <p:cNvSpPr>
            <a:spLocks noGrp="1"/>
          </p:cNvSpPr>
          <p:nvPr>
            <p:ph type="title"/>
          </p:nvPr>
        </p:nvSpPr>
        <p:spPr/>
        <p:txBody>
          <a:bodyPr/>
          <a:lstStyle/>
          <a:p>
            <a:r>
              <a:rPr lang="en-US"/>
              <a:t>Next steps that YOU can take</a:t>
            </a:r>
            <a:endParaRPr lang="en-CH"/>
          </a:p>
        </p:txBody>
      </p:sp>
      <p:sp>
        <p:nvSpPr>
          <p:cNvPr id="3" name="Content Placeholder 2">
            <a:extLst>
              <a:ext uri="{FF2B5EF4-FFF2-40B4-BE49-F238E27FC236}">
                <a16:creationId xmlns:a16="http://schemas.microsoft.com/office/drawing/2014/main" id="{2ABF0EB8-62E0-4A6E-A7B8-189CE4412065}"/>
              </a:ext>
            </a:extLst>
          </p:cNvPr>
          <p:cNvSpPr>
            <a:spLocks noGrp="1"/>
          </p:cNvSpPr>
          <p:nvPr>
            <p:ph idx="1"/>
          </p:nvPr>
        </p:nvSpPr>
        <p:spPr>
          <a:xfrm>
            <a:off x="314194" y="1711837"/>
            <a:ext cx="8044614" cy="3434326"/>
          </a:xfrm>
        </p:spPr>
        <p:txBody>
          <a:bodyPr>
            <a:normAutofit/>
          </a:bodyPr>
          <a:lstStyle/>
          <a:p>
            <a:pPr>
              <a:lnSpc>
                <a:spcPct val="100000"/>
              </a:lnSpc>
              <a:buFont typeface="Wingdings" panose="05000000000000000000" pitchFamily="2" charset="2"/>
              <a:buChar char="Ø"/>
            </a:pPr>
            <a:r>
              <a:rPr lang="en-US" dirty="0"/>
              <a:t> Download &amp; familiarize yourself with the </a:t>
            </a:r>
            <a:r>
              <a:rPr lang="en-US" b="1" dirty="0">
                <a:solidFill>
                  <a:srgbClr val="23BAED"/>
                </a:solidFill>
              </a:rPr>
              <a:t>Natural Capital Protocol and the Biodiversity Guidance</a:t>
            </a:r>
          </a:p>
          <a:p>
            <a:pPr marL="0" indent="0">
              <a:lnSpc>
                <a:spcPct val="100000"/>
              </a:lnSpc>
              <a:buNone/>
            </a:pPr>
            <a:endParaRPr lang="en-US" sz="1100" dirty="0"/>
          </a:p>
          <a:p>
            <a:pPr>
              <a:lnSpc>
                <a:spcPct val="100000"/>
              </a:lnSpc>
              <a:buFont typeface="Wingdings" panose="05000000000000000000" pitchFamily="2" charset="2"/>
              <a:buChar char="Ø"/>
            </a:pPr>
            <a:r>
              <a:rPr lang="en-US" b="1" dirty="0">
                <a:solidFill>
                  <a:srgbClr val="23BAED"/>
                </a:solidFill>
              </a:rPr>
              <a:t>Inspire</a:t>
            </a:r>
            <a:r>
              <a:rPr lang="en-US" dirty="0"/>
              <a:t> yourself from our </a:t>
            </a:r>
            <a:r>
              <a:rPr lang="en-US" b="1" dirty="0">
                <a:solidFill>
                  <a:srgbClr val="23BAED"/>
                </a:solidFill>
              </a:rPr>
              <a:t>business stories </a:t>
            </a:r>
            <a:r>
              <a:rPr lang="en-US" dirty="0"/>
              <a:t>on natural capital </a:t>
            </a:r>
          </a:p>
          <a:p>
            <a:pPr marL="0" indent="0">
              <a:lnSpc>
                <a:spcPct val="100000"/>
              </a:lnSpc>
              <a:buNone/>
            </a:pPr>
            <a:endParaRPr lang="en-US" sz="1100" dirty="0"/>
          </a:p>
          <a:p>
            <a:pPr>
              <a:lnSpc>
                <a:spcPct val="100000"/>
              </a:lnSpc>
              <a:buFont typeface="Wingdings" panose="05000000000000000000" pitchFamily="2" charset="2"/>
              <a:buChar char="Ø"/>
            </a:pPr>
            <a:r>
              <a:rPr lang="en-US" b="1" dirty="0">
                <a:solidFill>
                  <a:srgbClr val="23BAED"/>
                </a:solidFill>
              </a:rPr>
              <a:t>Share training learnings &amp; material </a:t>
            </a:r>
            <a:r>
              <a:rPr lang="en-US" dirty="0"/>
              <a:t>with colleagues and network</a:t>
            </a:r>
          </a:p>
        </p:txBody>
      </p:sp>
      <p:sp>
        <p:nvSpPr>
          <p:cNvPr id="5" name="Oval 4">
            <a:extLst>
              <a:ext uri="{FF2B5EF4-FFF2-40B4-BE49-F238E27FC236}">
                <a16:creationId xmlns:a16="http://schemas.microsoft.com/office/drawing/2014/main" id="{72744295-8882-4090-89E4-42EA101169A1}"/>
              </a:ext>
            </a:extLst>
          </p:cNvPr>
          <p:cNvSpPr/>
          <p:nvPr/>
        </p:nvSpPr>
        <p:spPr>
          <a:xfrm>
            <a:off x="8945762" y="1889972"/>
            <a:ext cx="2932043" cy="27432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19519415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We Value Nature training is open</a:t>
            </a:r>
          </a:p>
        </p:txBody>
      </p:sp>
      <p:sp>
        <p:nvSpPr>
          <p:cNvPr id="3" name="Content Placeholder 2"/>
          <p:cNvSpPr>
            <a:spLocks noGrp="1"/>
          </p:cNvSpPr>
          <p:nvPr>
            <p:ph idx="1"/>
          </p:nvPr>
        </p:nvSpPr>
        <p:spPr>
          <a:xfrm>
            <a:off x="314195" y="1461524"/>
            <a:ext cx="7075165" cy="4599034"/>
          </a:xfrm>
        </p:spPr>
        <p:txBody>
          <a:bodyPr>
            <a:normAutofit fontScale="85000" lnSpcReduction="20000"/>
          </a:bodyPr>
          <a:lstStyle/>
          <a:p>
            <a:pPr marL="0" indent="0">
              <a:lnSpc>
                <a:spcPct val="120000"/>
              </a:lnSpc>
              <a:buNone/>
            </a:pPr>
            <a:r>
              <a:rPr lang="en-GB" sz="2800" b="1">
                <a:solidFill>
                  <a:srgbClr val="23BAED"/>
                </a:solidFill>
              </a:rPr>
              <a:t>You are free to:</a:t>
            </a:r>
          </a:p>
          <a:p>
            <a:pPr>
              <a:lnSpc>
                <a:spcPct val="120000"/>
              </a:lnSpc>
            </a:pPr>
            <a:r>
              <a:rPr lang="en-GB" b="1"/>
              <a:t>Share</a:t>
            </a:r>
            <a:r>
              <a:rPr lang="en-GB"/>
              <a:t> — copy and redistribute the material in any medium or format</a:t>
            </a:r>
          </a:p>
          <a:p>
            <a:pPr>
              <a:lnSpc>
                <a:spcPct val="120000"/>
              </a:lnSpc>
            </a:pPr>
            <a:r>
              <a:rPr lang="en-GB" b="1"/>
              <a:t>Adapt</a:t>
            </a:r>
            <a:r>
              <a:rPr lang="en-GB"/>
              <a:t> — remix, transform, and build upon the material for any purpose, even commercial</a:t>
            </a:r>
          </a:p>
          <a:p>
            <a:pPr marL="0" indent="0">
              <a:lnSpc>
                <a:spcPct val="120000"/>
              </a:lnSpc>
              <a:buNone/>
            </a:pPr>
            <a:endParaRPr lang="en-GB" sz="1400"/>
          </a:p>
          <a:p>
            <a:pPr marL="0" indent="0">
              <a:lnSpc>
                <a:spcPct val="120000"/>
              </a:lnSpc>
              <a:buNone/>
            </a:pPr>
            <a:r>
              <a:rPr lang="en-GB" sz="2800" b="1">
                <a:solidFill>
                  <a:srgbClr val="23BAED"/>
                </a:solidFill>
              </a:rPr>
              <a:t>Under the following terms:</a:t>
            </a:r>
          </a:p>
          <a:p>
            <a:pPr>
              <a:lnSpc>
                <a:spcPct val="120000"/>
              </a:lnSpc>
            </a:pPr>
            <a:r>
              <a:rPr lang="en-GB" b="1"/>
              <a:t>Attribution</a:t>
            </a:r>
            <a:r>
              <a:rPr lang="en-GB"/>
              <a:t> — You must give appropriate credit, link to the licence &amp; indicate if changes were made (but not suggest endorsement).</a:t>
            </a:r>
          </a:p>
          <a:p>
            <a:pPr>
              <a:lnSpc>
                <a:spcPct val="120000"/>
              </a:lnSpc>
            </a:pPr>
            <a:r>
              <a:rPr lang="en-GB" b="1"/>
              <a:t>No additional restrictions </a:t>
            </a:r>
            <a:r>
              <a:rPr lang="en-GB"/>
              <a:t>— You may not legally restrict others from doing anything the license permits.</a:t>
            </a:r>
          </a:p>
          <a:p>
            <a:endParaRPr lang="en-GB"/>
          </a:p>
          <a:p>
            <a:endParaRPr lang="en-GB"/>
          </a:p>
        </p:txBody>
      </p:sp>
      <p:pic>
        <p:nvPicPr>
          <p:cNvPr id="4" name="Picture 3"/>
          <p:cNvPicPr>
            <a:picLocks noChangeAspect="1"/>
          </p:cNvPicPr>
          <p:nvPr/>
        </p:nvPicPr>
        <p:blipFill>
          <a:blip r:embed="rId3"/>
          <a:stretch>
            <a:fillRect/>
          </a:stretch>
        </p:blipFill>
        <p:spPr>
          <a:xfrm>
            <a:off x="8419878" y="1461524"/>
            <a:ext cx="3028950" cy="1504950"/>
          </a:xfrm>
          <a:prstGeom prst="rect">
            <a:avLst/>
          </a:prstGeom>
        </p:spPr>
      </p:pic>
      <p:sp>
        <p:nvSpPr>
          <p:cNvPr id="5" name="TextBox 4"/>
          <p:cNvSpPr txBox="1"/>
          <p:nvPr/>
        </p:nvSpPr>
        <p:spPr>
          <a:xfrm>
            <a:off x="8366718" y="3131289"/>
            <a:ext cx="3924522"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3BAED"/>
                </a:solidFill>
                <a:effectLst/>
                <a:uLnTx/>
                <a:uFillTx/>
                <a:latin typeface="Arial"/>
                <a:ea typeface="+mn-ea"/>
                <a:cs typeface="+mn-cs"/>
              </a:rPr>
              <a:t>CC BY 4.0</a:t>
            </a:r>
            <a:br>
              <a:rPr kumimoji="0" lang="en-GB" sz="2400" b="0" i="0" u="none" strike="noStrike" kern="1200" cap="none" spc="0" normalizeH="0" baseline="0" noProof="0">
                <a:ln>
                  <a:noFill/>
                </a:ln>
                <a:solidFill>
                  <a:srgbClr val="23BAED"/>
                </a:solidFill>
                <a:effectLst/>
                <a:uLnTx/>
                <a:uFillTx/>
                <a:latin typeface="Arial"/>
                <a:ea typeface="+mn-ea"/>
                <a:cs typeface="+mn-cs"/>
              </a:rPr>
            </a:br>
            <a:r>
              <a:rPr kumimoji="0" lang="en-GB" sz="2400" b="0" i="0" u="none" strike="noStrike" kern="1200" cap="none" spc="0" normalizeH="0" baseline="0" noProof="0">
                <a:ln>
                  <a:noFill/>
                </a:ln>
                <a:solidFill>
                  <a:srgbClr val="23BAED"/>
                </a:solidFill>
                <a:effectLst/>
                <a:uLnTx/>
                <a:uFillTx/>
                <a:latin typeface="Arial"/>
                <a:ea typeface="+mn-ea"/>
                <a:cs typeface="+mn-cs"/>
              </a:rPr>
              <a:t>Creative Commons Attribution 4.0 International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23BAE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mn-cs"/>
              </a:rPr>
              <a:t>If any images are more restricted this is noted on caption.</a:t>
            </a:r>
          </a:p>
        </p:txBody>
      </p:sp>
    </p:spTree>
    <p:extLst>
      <p:ext uri="{BB962C8B-B14F-4D97-AF65-F5344CB8AC3E}">
        <p14:creationId xmlns:p14="http://schemas.microsoft.com/office/powerpoint/2010/main" val="31716273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It’s good to share!</a:t>
            </a:r>
          </a:p>
        </p:txBody>
      </p:sp>
      <p:sp>
        <p:nvSpPr>
          <p:cNvPr id="3" name="Content Placeholder 2"/>
          <p:cNvSpPr>
            <a:spLocks noGrp="1"/>
          </p:cNvSpPr>
          <p:nvPr>
            <p:ph idx="1"/>
          </p:nvPr>
        </p:nvSpPr>
        <p:spPr>
          <a:xfrm>
            <a:off x="314195" y="1461524"/>
            <a:ext cx="7075165" cy="3844123"/>
          </a:xfrm>
        </p:spPr>
        <p:txBody>
          <a:bodyPr>
            <a:normAutofit/>
          </a:bodyPr>
          <a:lstStyle/>
          <a:p>
            <a:pPr>
              <a:lnSpc>
                <a:spcPct val="110000"/>
              </a:lnSpc>
            </a:pPr>
            <a:r>
              <a:rPr lang="en-GB"/>
              <a:t>Let us know how you use the We Value Nature training materials. </a:t>
            </a:r>
          </a:p>
          <a:p>
            <a:pPr>
              <a:lnSpc>
                <a:spcPct val="110000"/>
              </a:lnSpc>
            </a:pPr>
            <a:r>
              <a:rPr lang="en-GB"/>
              <a:t>How have you adapted them for your own training?</a:t>
            </a:r>
          </a:p>
          <a:p>
            <a:pPr>
              <a:lnSpc>
                <a:spcPct val="110000"/>
              </a:lnSpc>
            </a:pPr>
            <a:r>
              <a:rPr lang="en-GB"/>
              <a:t>We will be pleased to share your news &amp; resources with the We Value Nature community.</a:t>
            </a:r>
          </a:p>
          <a:p>
            <a:pPr>
              <a:lnSpc>
                <a:spcPct val="110000"/>
              </a:lnSpc>
            </a:pPr>
            <a:r>
              <a:rPr lang="en-GB"/>
              <a:t>Share your remixed materials in our </a:t>
            </a:r>
            <a:r>
              <a:rPr lang="en-GB">
                <a:solidFill>
                  <a:srgbClr val="23BAED"/>
                </a:solidFill>
                <a:hlinkClick r:id="rId3">
                  <a:extLst>
                    <a:ext uri="{A12FA001-AC4F-418D-AE19-62706E023703}">
                      <ahyp:hlinkClr xmlns:ahyp="http://schemas.microsoft.com/office/drawing/2018/hyperlinkcolor" val="tx"/>
                    </a:ext>
                  </a:extLst>
                </a:hlinkClick>
              </a:rPr>
              <a:t>open media library</a:t>
            </a:r>
            <a:endParaRPr lang="en-GB">
              <a:solidFill>
                <a:srgbClr val="23BAED"/>
              </a:solidFill>
            </a:endParaRPr>
          </a:p>
          <a:p>
            <a:pPr marL="0" indent="0">
              <a:buNone/>
            </a:pPr>
            <a:endParaRPr lang="en-GB"/>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4548" r="31362"/>
          <a:stretch/>
        </p:blipFill>
        <p:spPr>
          <a:xfrm>
            <a:off x="8252351" y="1158949"/>
            <a:ext cx="3939649" cy="4859079"/>
          </a:xfrm>
          <a:prstGeom prst="rect">
            <a:avLst/>
          </a:prstGeom>
        </p:spPr>
      </p:pic>
      <p:sp>
        <p:nvSpPr>
          <p:cNvPr id="6" name="TextBox 5"/>
          <p:cNvSpPr txBox="1"/>
          <p:nvPr/>
        </p:nvSpPr>
        <p:spPr>
          <a:xfrm>
            <a:off x="9516140" y="5710251"/>
            <a:ext cx="30355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err="1">
                <a:ln>
                  <a:noFill/>
                </a:ln>
                <a:solidFill>
                  <a:prstClr val="white"/>
                </a:solidFill>
                <a:effectLst/>
                <a:uLnTx/>
                <a:uFillTx/>
                <a:latin typeface="Arial"/>
                <a:ea typeface="+mn-ea"/>
                <a:cs typeface="+mn-cs"/>
              </a:rPr>
              <a:t>smileycreek</a:t>
            </a:r>
            <a:r>
              <a:rPr kumimoji="0" lang="en-GB" sz="1400" b="1" i="0" u="none" strike="noStrike" kern="1200" cap="none" spc="0" normalizeH="0" baseline="0" noProof="0">
                <a:ln>
                  <a:noFill/>
                </a:ln>
                <a:solidFill>
                  <a:prstClr val="white"/>
                </a:solidFill>
                <a:effectLst/>
                <a:uLnTx/>
                <a:uFillTx/>
                <a:latin typeface="Arial"/>
                <a:ea typeface="+mn-ea"/>
                <a:cs typeface="+mn-cs"/>
              </a:rPr>
              <a:t> CC BY-NC-SA 2.0 </a:t>
            </a:r>
          </a:p>
        </p:txBody>
      </p:sp>
      <p:sp>
        <p:nvSpPr>
          <p:cNvPr id="7" name="TextBox 6">
            <a:extLst>
              <a:ext uri="{FF2B5EF4-FFF2-40B4-BE49-F238E27FC236}">
                <a16:creationId xmlns:a16="http://schemas.microsoft.com/office/drawing/2014/main" id="{FC80DB2D-92BC-4223-9E8E-E777911ECB17}"/>
              </a:ext>
            </a:extLst>
          </p:cNvPr>
          <p:cNvSpPr txBox="1"/>
          <p:nvPr/>
        </p:nvSpPr>
        <p:spPr>
          <a:xfrm>
            <a:off x="1863355" y="4971587"/>
            <a:ext cx="6278524" cy="892552"/>
          </a:xfrm>
          <a:prstGeom prst="rect">
            <a:avLst/>
          </a:prstGeom>
          <a:noFill/>
        </p:spPr>
        <p:txBody>
          <a:bodyPr wrap="square">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CH" sz="2000" b="0" i="0" u="none" strike="noStrike" kern="1200" cap="none" spc="0" normalizeH="0" baseline="0" noProof="0">
                <a:ln>
                  <a:noFill/>
                </a:ln>
                <a:solidFill>
                  <a:srgbClr val="23BAED"/>
                </a:solidFill>
                <a:effectLst/>
                <a:uLnTx/>
                <a:uFillTx/>
                <a:latin typeface="Arial"/>
                <a:ea typeface="+mn-ea"/>
                <a:cs typeface="+mn-cs"/>
                <a:hlinkClick r:id="rId5">
                  <a:extLst>
                    <a:ext uri="{A12FA001-AC4F-418D-AE19-62706E023703}">
                      <ahyp:hlinkClr xmlns:ahyp="http://schemas.microsoft.com/office/drawing/2018/hyperlinkcolor" val="tx"/>
                    </a:ext>
                  </a:extLst>
                </a:hlinkClick>
              </a:rPr>
              <a:t>Training@wevaluenature.eu</a:t>
            </a:r>
            <a:endParaRPr kumimoji="0" lang="en-GB" sz="2000" b="0" i="0" u="none" strike="noStrike" kern="1200" cap="none" spc="0" normalizeH="0" baseline="0" noProof="0">
              <a:ln>
                <a:noFill/>
              </a:ln>
              <a:solidFill>
                <a:srgbClr val="23BAED"/>
              </a:solidFill>
              <a:effectLst/>
              <a:uLnTx/>
              <a:uFillTx/>
              <a:latin typeface="Arial"/>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23BAED"/>
              </a:solidFill>
              <a:effectLst/>
              <a:uLnTx/>
              <a:uFillTx/>
              <a:latin typeface="Arial"/>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3BAED"/>
                </a:solidFill>
                <a:effectLst/>
                <a:uLnTx/>
                <a:uFillTx/>
                <a:latin typeface="Arial"/>
                <a:ea typeface="+mn-ea"/>
                <a:cs typeface="+mn-cs"/>
              </a:rPr>
              <a:t>@WeValueNature</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07C2-A0D3-47F3-8FA9-6F4A1E42C4E3}"/>
              </a:ext>
            </a:extLst>
          </p:cNvPr>
          <p:cNvSpPr>
            <a:spLocks noGrp="1"/>
          </p:cNvSpPr>
          <p:nvPr>
            <p:ph type="title"/>
          </p:nvPr>
        </p:nvSpPr>
        <p:spPr/>
        <p:txBody>
          <a:bodyPr/>
          <a:lstStyle/>
          <a:p>
            <a:r>
              <a:rPr lang="en-US"/>
              <a:t>We are here to help!</a:t>
            </a:r>
            <a:endParaRPr lang="en-CH"/>
          </a:p>
        </p:txBody>
      </p:sp>
      <p:sp>
        <p:nvSpPr>
          <p:cNvPr id="4" name="Slide Number Placeholder 3">
            <a:extLst>
              <a:ext uri="{FF2B5EF4-FFF2-40B4-BE49-F238E27FC236}">
                <a16:creationId xmlns:a16="http://schemas.microsoft.com/office/drawing/2014/main" id="{7EEBCB53-1678-4AB2-BEC3-B33AA01AE43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6" name="Graphic 5" descr="Teacher">
            <a:extLst>
              <a:ext uri="{FF2B5EF4-FFF2-40B4-BE49-F238E27FC236}">
                <a16:creationId xmlns:a16="http://schemas.microsoft.com/office/drawing/2014/main" id="{410697A9-65DA-449D-BC02-0BED9E08D8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4958" y="4994456"/>
            <a:ext cx="905462" cy="905462"/>
          </a:xfrm>
          <a:prstGeom prst="rect">
            <a:avLst/>
          </a:prstGeom>
        </p:spPr>
      </p:pic>
      <p:pic>
        <p:nvPicPr>
          <p:cNvPr id="11" name="Graphic 10" descr="Internet">
            <a:extLst>
              <a:ext uri="{FF2B5EF4-FFF2-40B4-BE49-F238E27FC236}">
                <a16:creationId xmlns:a16="http://schemas.microsoft.com/office/drawing/2014/main" id="{286C718C-EA4E-4D1F-9E56-02B8D7F30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01927" y="4961769"/>
            <a:ext cx="905462" cy="905462"/>
          </a:xfrm>
          <a:prstGeom prst="rect">
            <a:avLst/>
          </a:prstGeom>
        </p:spPr>
      </p:pic>
      <p:pic>
        <p:nvPicPr>
          <p:cNvPr id="13" name="Graphic 12" descr="Call center">
            <a:extLst>
              <a:ext uri="{FF2B5EF4-FFF2-40B4-BE49-F238E27FC236}">
                <a16:creationId xmlns:a16="http://schemas.microsoft.com/office/drawing/2014/main" id="{5C6B4E7E-7A30-4EB6-91DD-A894AF7292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48896" y="4961769"/>
            <a:ext cx="905462" cy="905462"/>
          </a:xfrm>
          <a:prstGeom prst="rect">
            <a:avLst/>
          </a:prstGeom>
        </p:spPr>
      </p:pic>
      <p:sp>
        <p:nvSpPr>
          <p:cNvPr id="5" name="Oval 4">
            <a:extLst>
              <a:ext uri="{FF2B5EF4-FFF2-40B4-BE49-F238E27FC236}">
                <a16:creationId xmlns:a16="http://schemas.microsoft.com/office/drawing/2014/main" id="{D3DC2F04-1893-4E16-AC8E-7E9E62B02ACC}"/>
              </a:ext>
            </a:extLst>
          </p:cNvPr>
          <p:cNvSpPr/>
          <p:nvPr/>
        </p:nvSpPr>
        <p:spPr>
          <a:xfrm>
            <a:off x="2242581" y="1443500"/>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In-person training</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C2433CBE-8E67-4481-BD82-B9CD3E06C627}"/>
              </a:ext>
            </a:extLst>
          </p:cNvPr>
          <p:cNvSpPr/>
          <p:nvPr/>
        </p:nvSpPr>
        <p:spPr>
          <a:xfrm>
            <a:off x="8045039" y="1335371"/>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Virtual training</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879C9B9C-3B97-4703-83AD-855925DC2562}"/>
              </a:ext>
            </a:extLst>
          </p:cNvPr>
          <p:cNvSpPr/>
          <p:nvPr/>
        </p:nvSpPr>
        <p:spPr>
          <a:xfrm>
            <a:off x="300273" y="1448921"/>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Deep-dive webinars</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8A19BABB-99AF-4B05-9D57-81595195B779}"/>
              </a:ext>
            </a:extLst>
          </p:cNvPr>
          <p:cNvSpPr/>
          <p:nvPr/>
        </p:nvSpPr>
        <p:spPr>
          <a:xfrm>
            <a:off x="4184889" y="1443500"/>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Helpdesk calls</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9EC6745B-7CB4-4058-AD59-EB26008FEDBD}"/>
              </a:ext>
            </a:extLst>
          </p:cNvPr>
          <p:cNvSpPr/>
          <p:nvPr/>
        </p:nvSpPr>
        <p:spPr>
          <a:xfrm>
            <a:off x="6114964" y="1372842"/>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Virtual office hour/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Q&amp;A</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ADDB2E38-EAFB-471B-B49E-2C39B9039003}"/>
              </a:ext>
            </a:extLst>
          </p:cNvPr>
          <p:cNvSpPr/>
          <p:nvPr/>
        </p:nvSpPr>
        <p:spPr>
          <a:xfrm>
            <a:off x="9975114" y="1335503"/>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Train-the-trainer</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6" name="Teardrop 15">
            <a:extLst>
              <a:ext uri="{FF2B5EF4-FFF2-40B4-BE49-F238E27FC236}">
                <a16:creationId xmlns:a16="http://schemas.microsoft.com/office/drawing/2014/main" id="{E94264A2-1FE4-4710-A782-90106559A49C}"/>
              </a:ext>
            </a:extLst>
          </p:cNvPr>
          <p:cNvSpPr/>
          <p:nvPr/>
        </p:nvSpPr>
        <p:spPr>
          <a:xfrm rot="14472420">
            <a:off x="9825287" y="3486944"/>
            <a:ext cx="2267079" cy="2193756"/>
          </a:xfrm>
          <a:prstGeom prst="teardrop">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7" name="TextBox 16">
            <a:extLst>
              <a:ext uri="{FF2B5EF4-FFF2-40B4-BE49-F238E27FC236}">
                <a16:creationId xmlns:a16="http://schemas.microsoft.com/office/drawing/2014/main" id="{C8425AD5-EAD0-437C-8C69-3AE6BA446918}"/>
              </a:ext>
            </a:extLst>
          </p:cNvPr>
          <p:cNvSpPr txBox="1"/>
          <p:nvPr/>
        </p:nvSpPr>
        <p:spPr>
          <a:xfrm>
            <a:off x="403810" y="3653814"/>
            <a:ext cx="3550648" cy="17030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Keep in touch &amp; sign-up: </a:t>
            </a:r>
            <a:r>
              <a:rPr lang="en-US">
                <a:solidFill>
                  <a:srgbClr val="23BAED"/>
                </a:solidFill>
                <a:latin typeface="Arial"/>
                <a:hlinkClick r:id="rId9">
                  <a:extLst>
                    <a:ext uri="{A12FA001-AC4F-418D-AE19-62706E023703}">
                      <ahyp:hlinkClr xmlns:ahyp="http://schemas.microsoft.com/office/drawing/2018/hyperlinkcolor" val="tx"/>
                    </a:ext>
                  </a:extLst>
                </a:hlinkClick>
              </a:rPr>
              <a:t>wevaluenature.eu</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Exchange with peers: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a:solidFill>
                  <a:srgbClr val="23BAED"/>
                </a:solidFill>
                <a:latin typeface="Arial"/>
                <a:hlinkClick r:id="rId10">
                  <a:extLst>
                    <a:ext uri="{A12FA001-AC4F-418D-AE19-62706E023703}">
                      <ahyp:hlinkClr xmlns:ahyp="http://schemas.microsoft.com/office/drawing/2018/hyperlinkcolor" val="tx"/>
                    </a:ext>
                  </a:extLst>
                </a:hlinkClick>
              </a:rPr>
              <a:t>LinkedIn Group</a:t>
            </a:r>
            <a:endParaRPr lang="en-US">
              <a:solidFill>
                <a:srgbClr val="23BAED"/>
              </a:solidFill>
              <a:latin typeface="Arial"/>
            </a:endParaRPr>
          </a:p>
        </p:txBody>
      </p:sp>
      <p:sp>
        <p:nvSpPr>
          <p:cNvPr id="3" name="TextBox 2">
            <a:extLst>
              <a:ext uri="{FF2B5EF4-FFF2-40B4-BE49-F238E27FC236}">
                <a16:creationId xmlns:a16="http://schemas.microsoft.com/office/drawing/2014/main" id="{15184447-9615-4C5F-9F42-D2F95075C309}"/>
              </a:ext>
            </a:extLst>
          </p:cNvPr>
          <p:cNvSpPr txBox="1"/>
          <p:nvPr/>
        </p:nvSpPr>
        <p:spPr>
          <a:xfrm>
            <a:off x="9767159" y="4100445"/>
            <a:ext cx="2254730" cy="1015663"/>
          </a:xfrm>
          <a:prstGeom prst="rect">
            <a:avLst/>
          </a:prstGeom>
          <a:noFill/>
        </p:spPr>
        <p:txBody>
          <a:bodyPr wrap="square" rtlCol="0">
            <a:spAutoFit/>
          </a:bodyPr>
          <a:lstStyle/>
          <a:p>
            <a:pPr algn="ctr"/>
            <a:r>
              <a:rPr lang="en-US" sz="2000">
                <a:solidFill>
                  <a:prstClr val="black">
                    <a:lumMod val="65000"/>
                    <a:lumOff val="35000"/>
                  </a:prstClr>
                </a:solidFill>
              </a:rPr>
              <a:t>We want to learn too – how have we helped?</a:t>
            </a:r>
            <a:endParaRPr lang="en-CH" sz="2000">
              <a:solidFill>
                <a:prstClr val="black">
                  <a:lumMod val="65000"/>
                  <a:lumOff val="35000"/>
                </a:prstClr>
              </a:solidFill>
            </a:endParaRPr>
          </a:p>
        </p:txBody>
      </p:sp>
      <p:pic>
        <p:nvPicPr>
          <p:cNvPr id="18" name="Graphic 17" descr="Right pointing backhand index">
            <a:extLst>
              <a:ext uri="{FF2B5EF4-FFF2-40B4-BE49-F238E27FC236}">
                <a16:creationId xmlns:a16="http://schemas.microsoft.com/office/drawing/2014/main" id="{F9A051EF-10B5-4060-8793-8F6B94229E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6200000">
            <a:off x="8167566" y="4505330"/>
            <a:ext cx="738533" cy="738533"/>
          </a:xfrm>
          <a:prstGeom prst="rect">
            <a:avLst/>
          </a:prstGeom>
        </p:spPr>
      </p:pic>
      <p:sp>
        <p:nvSpPr>
          <p:cNvPr id="7" name="TextBox 6">
            <a:extLst>
              <a:ext uri="{FF2B5EF4-FFF2-40B4-BE49-F238E27FC236}">
                <a16:creationId xmlns:a16="http://schemas.microsoft.com/office/drawing/2014/main" id="{8A950701-3FE6-4D0C-A5C2-D3B8004C1F85}"/>
              </a:ext>
            </a:extLst>
          </p:cNvPr>
          <p:cNvSpPr txBox="1"/>
          <p:nvPr/>
        </p:nvSpPr>
        <p:spPr>
          <a:xfrm>
            <a:off x="5358827" y="3953225"/>
            <a:ext cx="3550648" cy="369332"/>
          </a:xfrm>
          <a:prstGeom prst="rect">
            <a:avLst/>
          </a:prstGeom>
          <a:noFill/>
          <a:ln>
            <a:solidFill>
              <a:srgbClr val="262E8D"/>
            </a:solidFill>
          </a:ln>
        </p:spPr>
        <p:txBody>
          <a:bodyPr wrap="square" rtlCol="0">
            <a:spAutoFit/>
          </a:bodyPr>
          <a:lstStyle/>
          <a:p>
            <a:r>
              <a:rPr lang="en-US" b="1" dirty="0">
                <a:solidFill>
                  <a:prstClr val="black">
                    <a:lumMod val="65000"/>
                    <a:lumOff val="35000"/>
                  </a:prstClr>
                </a:solidFill>
              </a:rPr>
              <a:t>Provide your feedback: </a:t>
            </a:r>
            <a:r>
              <a:rPr lang="en-US" b="1" dirty="0">
                <a:solidFill>
                  <a:srgbClr val="23BAED"/>
                </a:solidFill>
                <a:latin typeface="Arial"/>
              </a:rPr>
              <a:t>Survey</a:t>
            </a:r>
            <a:endParaRPr lang="en-CH" dirty="0"/>
          </a:p>
        </p:txBody>
      </p:sp>
    </p:spTree>
    <p:extLst>
      <p:ext uri="{BB962C8B-B14F-4D97-AF65-F5344CB8AC3E}">
        <p14:creationId xmlns:p14="http://schemas.microsoft.com/office/powerpoint/2010/main" val="26525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55FE4EB3-7B4A-41C6-A1B0-9DC4AAE8CBEA}"/>
              </a:ext>
            </a:extLst>
          </p:cNvPr>
          <p:cNvPicPr>
            <a:picLocks noChangeAspect="1"/>
          </p:cNvPicPr>
          <p:nvPr/>
        </p:nvPicPr>
        <p:blipFill rotWithShape="1">
          <a:blip r:embed="rId3"/>
          <a:srcRect t="28660" b="16425"/>
          <a:stretch/>
        </p:blipFill>
        <p:spPr>
          <a:xfrm>
            <a:off x="5642" y="2025192"/>
            <a:ext cx="12186358" cy="376600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03C7C89-6941-4A25-BDD1-15BCCB406BCC}">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4D2E92EA5F24F41B9AC79018400E951" ma:contentTypeVersion="15" ma:contentTypeDescription="Create a new document." ma:contentTypeScope="" ma:versionID="c9aea6be5daa538f29a33965e3b1bcc5">
  <xsd:schema xmlns:xsd="http://www.w3.org/2001/XMLSchema" xmlns:xs="http://www.w3.org/2001/XMLSchema" xmlns:p="http://schemas.microsoft.com/office/2006/metadata/properties" xmlns:ns1="http://schemas.microsoft.com/sharepoint/v3" xmlns:ns2="27657a64-86c2-4c71-aebb-288e310c7206" xmlns:ns3="9d6dd342-95b8-4d64-a82c-3640566df34d" targetNamespace="http://schemas.microsoft.com/office/2006/metadata/properties" ma:root="true" ma:fieldsID="7bb4ca9b94faf2f81731236c63374d66" ns1:_="" ns2:_="" ns3:_="">
    <xsd:import namespace="http://schemas.microsoft.com/sharepoint/v3"/>
    <xsd:import namespace="27657a64-86c2-4c71-aebb-288e310c7206"/>
    <xsd:import namespace="9d6dd342-95b8-4d64-a82c-3640566df34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1:_ip_UnifiedCompliancePolicyProperties" minOccurs="0"/>
                <xsd:element ref="ns1:_ip_UnifiedCompliancePolicyUIActio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657a64-86c2-4c71-aebb-288e310c720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6dd342-95b8-4d64-a82c-3640566df34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88494A-E5AE-4A28-B7D5-E117D33D1BFE}">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6893175b-d02b-4b59-bcab-f04604cd1678"/>
    <ds:schemaRef ds:uri="http://purl.org/dc/terms/"/>
    <ds:schemaRef ds:uri="54a86806-144e-40e2-83e5-f331f141b0c3"/>
    <ds:schemaRef ds:uri="http://www.w3.org/XML/1998/namespace"/>
    <ds:schemaRef ds:uri="http://purl.org/dc/dcmitype/"/>
    <ds:schemaRef ds:uri="http://schemas.microsoft.com/sharepoint/v3"/>
  </ds:schemaRefs>
</ds:datastoreItem>
</file>

<file path=customXml/itemProps2.xml><?xml version="1.0" encoding="utf-8"?>
<ds:datastoreItem xmlns:ds="http://schemas.openxmlformats.org/officeDocument/2006/customXml" ds:itemID="{9FB6ACDA-4AE5-4B64-AEA3-4B1969DE2405}">
  <ds:schemaRefs>
    <ds:schemaRef ds:uri="http://schemas.microsoft.com/sharepoint/v3/contenttype/forms"/>
  </ds:schemaRefs>
</ds:datastoreItem>
</file>

<file path=customXml/itemProps3.xml><?xml version="1.0" encoding="utf-8"?>
<ds:datastoreItem xmlns:ds="http://schemas.openxmlformats.org/officeDocument/2006/customXml" ds:itemID="{18442D93-D669-4FDA-9EBF-2B62EF0FF1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7657a64-86c2-4c71-aebb-288e310c7206"/>
    <ds:schemaRef ds:uri="9d6dd342-95b8-4d64-a82c-3640566df3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15193</Words>
  <Application>Microsoft Office PowerPoint</Application>
  <PresentationFormat>Widescreen</PresentationFormat>
  <Paragraphs>1466</Paragraphs>
  <Slides>97</Slides>
  <Notes>84</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97</vt:i4>
      </vt:variant>
    </vt:vector>
  </HeadingPairs>
  <TitlesOfParts>
    <vt:vector size="115" baseType="lpstr">
      <vt:lpstr>Arial</vt:lpstr>
      <vt:lpstr>Calibri</vt:lpstr>
      <vt:lpstr>Calibri Light</vt:lpstr>
      <vt:lpstr>Helvetica Neue Light</vt:lpstr>
      <vt:lpstr>Times</vt:lpstr>
      <vt:lpstr>Verdana</vt:lpstr>
      <vt:lpstr>Wingdings</vt:lpstr>
      <vt:lpstr>Office Theme</vt:lpstr>
      <vt:lpstr>Office Theme</vt:lpstr>
      <vt:lpstr>1_Office Theme</vt:lpstr>
      <vt:lpstr>2_Office Theme</vt:lpstr>
      <vt:lpstr>3_Office Theme</vt:lpstr>
      <vt:lpstr>4_Office Theme</vt:lpstr>
      <vt:lpstr>5_Office Theme</vt:lpstr>
      <vt:lpstr>6_Office Theme</vt:lpstr>
      <vt:lpstr>7_Office Theme</vt:lpstr>
      <vt:lpstr>8_Office Theme</vt:lpstr>
      <vt:lpstr>10_Office Theme</vt:lpstr>
      <vt:lpstr>Business training on natural capital &amp; biodiversity</vt:lpstr>
      <vt:lpstr>We Value Nature – Who are we?</vt:lpstr>
      <vt:lpstr>Today’s trainer</vt:lpstr>
      <vt:lpstr>A few “house rules”</vt:lpstr>
      <vt:lpstr>Learning Objectives</vt:lpstr>
      <vt:lpstr>Agenda</vt:lpstr>
      <vt:lpstr>The Natural Capital Protocol as a basis for the training content</vt:lpstr>
      <vt:lpstr>Training material</vt:lpstr>
      <vt:lpstr> A stepwise approach to incorporate biodiversity into decision-making.   It guides companies to better capture the value of biodiversity in decision making and develop management strategies accordingly.   Applicable to all business sectors, at any geography and any organizational level.   Appropriate for terrestrial, freshwater and marine realms.      </vt:lpstr>
      <vt:lpstr>How to use Mentimeter</vt:lpstr>
      <vt:lpstr>PowerPoint Presentation</vt:lpstr>
      <vt:lpstr>Introductions</vt:lpstr>
      <vt:lpstr>Introductions</vt:lpstr>
      <vt:lpstr>Setting the scene &amp; Introduction to natural capital &amp; biodiversity</vt:lpstr>
      <vt:lpstr>The scale of the challenge ahead…</vt:lpstr>
      <vt:lpstr>Keeping up momentum during the COVID-19 crisis</vt:lpstr>
      <vt:lpstr>Capitals thinking</vt:lpstr>
      <vt:lpstr>PowerPoint Presentation</vt:lpstr>
      <vt:lpstr>Hypothetical example</vt:lpstr>
      <vt:lpstr>Natural Capital Definition</vt:lpstr>
      <vt:lpstr>PowerPoint Presentation</vt:lpstr>
      <vt:lpstr>Ecosystems Services</vt:lpstr>
      <vt:lpstr>Why is biodiversity important? </vt:lpstr>
      <vt:lpstr>Linkages with other key concepts</vt:lpstr>
      <vt:lpstr>Linkages between natural capital, biodiversity and NbS</vt:lpstr>
      <vt:lpstr>Business depends on &amp; impacts natural capital</vt:lpstr>
      <vt:lpstr>Why integrate biodiversity in natural capital assessments?</vt:lpstr>
      <vt:lpstr>Natural capital impacts</vt:lpstr>
      <vt:lpstr>Impact drivers</vt:lpstr>
      <vt:lpstr>Impact pathway</vt:lpstr>
      <vt:lpstr>Natural capital dependencies</vt:lpstr>
      <vt:lpstr>Dependency pathways</vt:lpstr>
      <vt:lpstr>Quiz example</vt:lpstr>
      <vt:lpstr>Mentimeter example</vt:lpstr>
      <vt:lpstr>Group exercise – Impacts &amp; Dependencies</vt:lpstr>
      <vt:lpstr>Group exercise – Impacts &amp; Dependencies</vt:lpstr>
      <vt:lpstr>Group discussions in breakout rooms</vt:lpstr>
      <vt:lpstr>Feedback in plenary</vt:lpstr>
      <vt:lpstr>Example of a qualitative assessment from an SME in the fishery industry</vt:lpstr>
      <vt:lpstr>PowerPoint Presentation</vt:lpstr>
      <vt:lpstr>Agenda</vt:lpstr>
      <vt:lpstr>Why are natural capital &amp; biodiversity important? </vt:lpstr>
      <vt:lpstr>Why should business care about natural capital?</vt:lpstr>
      <vt:lpstr>Why should business care about natural capital?</vt:lpstr>
      <vt:lpstr>The global risk landscape has changed</vt:lpstr>
      <vt:lpstr>PowerPoint Presentation</vt:lpstr>
      <vt:lpstr>PowerPoint Presentation</vt:lpstr>
      <vt:lpstr>What are the risks &amp; opportunities for your business?</vt:lpstr>
      <vt:lpstr>PowerPoint Presentation</vt:lpstr>
      <vt:lpstr>PowerPoint Presentation</vt:lpstr>
      <vt:lpstr>Why assess your impacts &amp; dependencies? The business case…</vt:lpstr>
      <vt:lpstr>Business case study</vt:lpstr>
      <vt:lpstr>PowerPoint Presentation</vt:lpstr>
      <vt:lpstr>Agenda</vt:lpstr>
      <vt:lpstr>Game time!</vt:lpstr>
      <vt:lpstr>Scenario</vt:lpstr>
      <vt:lpstr>PowerPoint Presentation</vt:lpstr>
      <vt:lpstr>PowerPoint Presentation</vt:lpstr>
      <vt:lpstr>Debrief discussion</vt:lpstr>
      <vt:lpstr>Where are we in our learning objectives?</vt:lpstr>
      <vt:lpstr>Agenda</vt:lpstr>
      <vt:lpstr>Applying natural capital &amp; biodiversity in decision-making</vt:lpstr>
      <vt:lpstr>Assessments: Measure &amp; Value</vt:lpstr>
      <vt:lpstr>Business application</vt:lpstr>
      <vt:lpstr>Business applications in numbers</vt:lpstr>
      <vt:lpstr>Overview of current assessments</vt:lpstr>
      <vt:lpstr>Business Example – </vt:lpstr>
      <vt:lpstr>Business example – </vt:lpstr>
      <vt:lpstr>Case Studies platforms I</vt:lpstr>
      <vt:lpstr>Case Studies platforms II</vt:lpstr>
      <vt:lpstr>PowerPoint Presentation</vt:lpstr>
      <vt:lpstr>Group exercise: exploring tools and resources</vt:lpstr>
      <vt:lpstr>PowerPoint Presentation</vt:lpstr>
      <vt:lpstr>Natural Capital Toolkit example</vt:lpstr>
      <vt:lpstr>Biodiversity Guidance Navigation Tool</vt:lpstr>
      <vt:lpstr>PowerPoint Presentation</vt:lpstr>
      <vt:lpstr>Presentation of case studies</vt:lpstr>
      <vt:lpstr>Case study presentation from xyz</vt:lpstr>
      <vt:lpstr>Agenda</vt:lpstr>
      <vt:lpstr>1st steps to assessing natural capital</vt:lpstr>
      <vt:lpstr>Concrete steps to undertaking a 1st natural capital assessment</vt:lpstr>
      <vt:lpstr>Actions to take when setting an objective</vt:lpstr>
      <vt:lpstr>Practical considerations when starting a natural capital assessment</vt:lpstr>
      <vt:lpstr>PowerPoint Presentation</vt:lpstr>
      <vt:lpstr>Where are we in our learning objectives?</vt:lpstr>
      <vt:lpstr>Wrapping-up</vt:lpstr>
      <vt:lpstr>Ask again here the 1st Menti Q. on how much do they know about natural capital to see if answers progress at the end of the training</vt:lpstr>
      <vt:lpstr>Key takeaways / Closing word</vt:lpstr>
      <vt:lpstr>Creating an inducive company environment for integrating natural capital</vt:lpstr>
      <vt:lpstr>Creating an inducive company environment for integrating natural capital</vt:lpstr>
      <vt:lpstr>Mentimeter closing questions</vt:lpstr>
      <vt:lpstr>How to use Mentimeter</vt:lpstr>
      <vt:lpstr>Next steps that YOU can take</vt:lpstr>
      <vt:lpstr>We Value Nature training is open</vt:lpstr>
      <vt:lpstr>It’s good to share!</vt:lpstr>
      <vt:lpstr>We are here to help!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Training on the value of nature</dc:title>
  <dc:creator>Katia Bonga</dc:creator>
  <cp:lastModifiedBy>James Atkinson</cp:lastModifiedBy>
  <cp:revision>16</cp:revision>
  <dcterms:created xsi:type="dcterms:W3CDTF">2019-08-06T12:21:00Z</dcterms:created>
  <dcterms:modified xsi:type="dcterms:W3CDTF">2022-02-03T10:32:47Z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0x01010014D2E92EA5F24F41B9AC79018400E951</vt:lpwstr>
  </property>
</Properties>
</file>