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1.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15"/>
  </p:notesMasterIdLst>
  <p:sldIdLst>
    <p:sldId id="256" r:id="rId6"/>
    <p:sldId id="1884" r:id="rId7"/>
    <p:sldId id="2134804363" r:id="rId8"/>
    <p:sldId id="265" r:id="rId9"/>
    <p:sldId id="2134804266" r:id="rId10"/>
    <p:sldId id="4603" r:id="rId11"/>
    <p:sldId id="2134804234" r:id="rId12"/>
    <p:sldId id="2134804486" r:id="rId13"/>
    <p:sldId id="2134804485" r:id="rId14"/>
    <p:sldId id="2134804444" r:id="rId15"/>
    <p:sldId id="1887" r:id="rId16"/>
    <p:sldId id="259" r:id="rId17"/>
    <p:sldId id="4412" r:id="rId18"/>
    <p:sldId id="2134804367" r:id="rId19"/>
    <p:sldId id="4604" r:id="rId20"/>
    <p:sldId id="2134804433" r:id="rId21"/>
    <p:sldId id="2134804368" r:id="rId22"/>
    <p:sldId id="2134804447" r:id="rId23"/>
    <p:sldId id="2134804445" r:id="rId24"/>
    <p:sldId id="2134804509" r:id="rId25"/>
    <p:sldId id="2134804508" r:id="rId26"/>
    <p:sldId id="2134804510" r:id="rId27"/>
    <p:sldId id="2134804248" r:id="rId28"/>
    <p:sldId id="2134804451" r:id="rId29"/>
    <p:sldId id="4526" r:id="rId30"/>
    <p:sldId id="2134804452" r:id="rId31"/>
    <p:sldId id="4619" r:id="rId32"/>
    <p:sldId id="2134804450" r:id="rId33"/>
    <p:sldId id="313" r:id="rId34"/>
    <p:sldId id="2134804303" r:id="rId35"/>
    <p:sldId id="4418" r:id="rId36"/>
    <p:sldId id="4579" r:id="rId37"/>
    <p:sldId id="2134804516" r:id="rId38"/>
    <p:sldId id="2134804454" r:id="rId39"/>
    <p:sldId id="2134804457" r:id="rId40"/>
    <p:sldId id="2134804455" r:id="rId41"/>
    <p:sldId id="2134804380" r:id="rId42"/>
    <p:sldId id="2134804459" r:id="rId43"/>
    <p:sldId id="2134804491" r:id="rId44"/>
    <p:sldId id="2134804493" r:id="rId45"/>
    <p:sldId id="2134804495" r:id="rId46"/>
    <p:sldId id="2134804496" r:id="rId47"/>
    <p:sldId id="2134804497" r:id="rId48"/>
    <p:sldId id="2134804499" r:id="rId49"/>
    <p:sldId id="2134804517" r:id="rId50"/>
    <p:sldId id="2134804487" r:id="rId51"/>
    <p:sldId id="2134804488" r:id="rId52"/>
    <p:sldId id="2134804463" r:id="rId53"/>
    <p:sldId id="2134804393" r:id="rId54"/>
    <p:sldId id="2134804382" r:id="rId55"/>
    <p:sldId id="2134804514" r:id="rId56"/>
    <p:sldId id="2134804464" r:id="rId57"/>
    <p:sldId id="2134804518" r:id="rId58"/>
    <p:sldId id="2134804453" r:id="rId59"/>
    <p:sldId id="2134804489" r:id="rId60"/>
    <p:sldId id="2134804462" r:id="rId61"/>
    <p:sldId id="2134804507" r:id="rId62"/>
    <p:sldId id="2134804519" r:id="rId63"/>
    <p:sldId id="2134804467" r:id="rId64"/>
    <p:sldId id="2134804466" r:id="rId65"/>
    <p:sldId id="2134804442" r:id="rId66"/>
    <p:sldId id="2134804441" r:id="rId67"/>
    <p:sldId id="2134804469" r:id="rId68"/>
    <p:sldId id="2134804470" r:id="rId69"/>
    <p:sldId id="2134804471" r:id="rId70"/>
    <p:sldId id="2134804223" r:id="rId71"/>
    <p:sldId id="321" r:id="rId72"/>
    <p:sldId id="2134804384" r:id="rId73"/>
    <p:sldId id="2134804472" r:id="rId74"/>
    <p:sldId id="2134804473" r:id="rId75"/>
    <p:sldId id="2134804436" r:id="rId76"/>
    <p:sldId id="2134804475" r:id="rId77"/>
    <p:sldId id="2134804438" r:id="rId78"/>
    <p:sldId id="2134804474" r:id="rId79"/>
    <p:sldId id="2134804476" r:id="rId80"/>
    <p:sldId id="2134804511" r:id="rId81"/>
    <p:sldId id="2134804440" r:id="rId82"/>
    <p:sldId id="2134804477" r:id="rId83"/>
    <p:sldId id="2134804392" r:id="rId84"/>
    <p:sldId id="2134804428" r:id="rId85"/>
    <p:sldId id="2134804417" r:id="rId86"/>
    <p:sldId id="2134804238" r:id="rId87"/>
    <p:sldId id="2134804374" r:id="rId88"/>
    <p:sldId id="2134804276" r:id="rId89"/>
    <p:sldId id="2134804387" r:id="rId90"/>
    <p:sldId id="2134804515" r:id="rId91"/>
    <p:sldId id="4548" r:id="rId92"/>
    <p:sldId id="2134804408" r:id="rId93"/>
    <p:sldId id="329" r:id="rId94"/>
    <p:sldId id="2134804411" r:id="rId95"/>
    <p:sldId id="2134804465" r:id="rId96"/>
    <p:sldId id="340" r:id="rId97"/>
    <p:sldId id="2134804506" r:id="rId98"/>
    <p:sldId id="2134804480" r:id="rId99"/>
    <p:sldId id="2134804478" r:id="rId100"/>
    <p:sldId id="2134804422" r:id="rId101"/>
    <p:sldId id="2134804479" r:id="rId102"/>
    <p:sldId id="2134804481" r:id="rId103"/>
    <p:sldId id="2134804410" r:id="rId104"/>
    <p:sldId id="2145706054" r:id="rId105"/>
    <p:sldId id="2134804375" r:id="rId106"/>
    <p:sldId id="2134804391" r:id="rId107"/>
    <p:sldId id="2134804401" r:id="rId108"/>
    <p:sldId id="2134804399" r:id="rId109"/>
    <p:sldId id="2134804431" r:id="rId110"/>
    <p:sldId id="2134804430" r:id="rId111"/>
    <p:sldId id="2134804246" r:id="rId112"/>
    <p:sldId id="4506" r:id="rId113"/>
    <p:sldId id="2134804483" r:id="rId114"/>
  </p:sldIdLst>
  <p:sldSz cx="12192000" cy="6858000"/>
  <p:notesSz cx="6858000" cy="981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7E2212A-AB3A-4E8D-8546-8F1E0A39F1D8}">
          <p14:sldIdLst>
            <p14:sldId id="256"/>
            <p14:sldId id="1884"/>
            <p14:sldId id="2134804363"/>
            <p14:sldId id="265"/>
            <p14:sldId id="2134804266"/>
            <p14:sldId id="4603"/>
            <p14:sldId id="2134804234"/>
            <p14:sldId id="2134804486"/>
            <p14:sldId id="2134804485"/>
            <p14:sldId id="2134804444"/>
            <p14:sldId id="1887"/>
            <p14:sldId id="259"/>
            <p14:sldId id="4412"/>
            <p14:sldId id="2134804367"/>
            <p14:sldId id="4604"/>
            <p14:sldId id="2134804433"/>
            <p14:sldId id="2134804368"/>
            <p14:sldId id="2134804447"/>
            <p14:sldId id="2134804445"/>
            <p14:sldId id="2134804509"/>
            <p14:sldId id="2134804508"/>
            <p14:sldId id="2134804510"/>
            <p14:sldId id="2134804248"/>
            <p14:sldId id="2134804451"/>
            <p14:sldId id="4526"/>
            <p14:sldId id="2134804452"/>
            <p14:sldId id="4619"/>
            <p14:sldId id="2134804450"/>
            <p14:sldId id="313"/>
            <p14:sldId id="2134804303"/>
            <p14:sldId id="4418"/>
            <p14:sldId id="4579"/>
            <p14:sldId id="2134804516"/>
            <p14:sldId id="2134804454"/>
            <p14:sldId id="2134804457"/>
            <p14:sldId id="2134804455"/>
            <p14:sldId id="2134804380"/>
            <p14:sldId id="2134804459"/>
            <p14:sldId id="2134804491"/>
            <p14:sldId id="2134804493"/>
            <p14:sldId id="2134804495"/>
            <p14:sldId id="2134804496"/>
            <p14:sldId id="2134804497"/>
            <p14:sldId id="2134804499"/>
            <p14:sldId id="2134804517"/>
            <p14:sldId id="2134804487"/>
            <p14:sldId id="2134804488"/>
            <p14:sldId id="2134804463"/>
            <p14:sldId id="2134804393"/>
            <p14:sldId id="2134804382"/>
            <p14:sldId id="2134804514"/>
            <p14:sldId id="2134804464"/>
            <p14:sldId id="2134804518"/>
            <p14:sldId id="2134804453"/>
            <p14:sldId id="2134804489"/>
            <p14:sldId id="2134804462"/>
            <p14:sldId id="2134804507"/>
            <p14:sldId id="2134804519"/>
            <p14:sldId id="2134804467"/>
            <p14:sldId id="2134804466"/>
            <p14:sldId id="2134804442"/>
            <p14:sldId id="2134804441"/>
            <p14:sldId id="2134804469"/>
            <p14:sldId id="2134804470"/>
            <p14:sldId id="2134804471"/>
            <p14:sldId id="2134804223"/>
            <p14:sldId id="321"/>
            <p14:sldId id="2134804384"/>
            <p14:sldId id="2134804472"/>
            <p14:sldId id="2134804473"/>
            <p14:sldId id="2134804436"/>
            <p14:sldId id="2134804475"/>
            <p14:sldId id="2134804438"/>
            <p14:sldId id="2134804474"/>
            <p14:sldId id="2134804476"/>
            <p14:sldId id="2134804511"/>
            <p14:sldId id="2134804440"/>
            <p14:sldId id="2134804477"/>
            <p14:sldId id="2134804392"/>
            <p14:sldId id="2134804428"/>
            <p14:sldId id="2134804417"/>
            <p14:sldId id="2134804238"/>
            <p14:sldId id="2134804374"/>
            <p14:sldId id="2134804276"/>
            <p14:sldId id="2134804387"/>
            <p14:sldId id="2134804515"/>
            <p14:sldId id="4548"/>
            <p14:sldId id="2134804408"/>
            <p14:sldId id="329"/>
            <p14:sldId id="2134804411"/>
            <p14:sldId id="2134804465"/>
            <p14:sldId id="340"/>
            <p14:sldId id="2134804506"/>
            <p14:sldId id="2134804480"/>
            <p14:sldId id="2134804478"/>
            <p14:sldId id="2134804422"/>
            <p14:sldId id="2134804479"/>
            <p14:sldId id="2134804481"/>
            <p14:sldId id="2134804410"/>
            <p14:sldId id="2145706054"/>
            <p14:sldId id="2134804375"/>
            <p14:sldId id="2134804391"/>
            <p14:sldId id="2134804401"/>
            <p14:sldId id="2134804399"/>
            <p14:sldId id="2134804431"/>
            <p14:sldId id="2134804430"/>
            <p14:sldId id="2134804246"/>
            <p14:sldId id="4506"/>
            <p14:sldId id="213480448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a Bonga" initials="KB" lastIdx="218" clrIdx="0">
    <p:extLst>
      <p:ext uri="{19B8F6BF-5375-455C-9EA6-DF929625EA0E}">
        <p15:presenceInfo xmlns:p15="http://schemas.microsoft.com/office/powerpoint/2012/main" userId="S::Bonga@wbcsd.org::5e24d649-f790-44c8-b336-b53f1207ffb2" providerId="AD"/>
      </p:ext>
    </p:extLst>
  </p:cmAuthor>
  <p:cmAuthor id="2" name="ryan@littleblueresearch.com" initials="ry" lastIdx="3" clrIdx="1">
    <p:extLst>
      <p:ext uri="{19B8F6BF-5375-455C-9EA6-DF929625EA0E}">
        <p15:presenceInfo xmlns:p15="http://schemas.microsoft.com/office/powerpoint/2012/main" userId="S::urn:spo:guest#ryan@littleblueresearch.com::" providerId="AD"/>
      </p:ext>
    </p:extLst>
  </p:cmAuthor>
  <p:cmAuthor id="3" name="Ryan Twyford" initials="RT" lastIdx="11" clrIdx="2">
    <p:extLst>
      <p:ext uri="{19B8F6BF-5375-455C-9EA6-DF929625EA0E}">
        <p15:presenceInfo xmlns:p15="http://schemas.microsoft.com/office/powerpoint/2012/main" userId="Ryan Twyford" providerId="None"/>
      </p:ext>
    </p:extLst>
  </p:cmAuthor>
  <p:cmAuthor id="4" name="Stephanie Hime" initials="SH" lastIdx="57" clrIdx="3">
    <p:extLst>
      <p:ext uri="{19B8F6BF-5375-455C-9EA6-DF929625EA0E}">
        <p15:presenceInfo xmlns:p15="http://schemas.microsoft.com/office/powerpoint/2012/main" userId="Stephanie Hime" providerId="None"/>
      </p:ext>
    </p:extLst>
  </p:cmAuthor>
  <p:cmAuthor id="5" name="Ryan Twyford" initials="RT [2]" lastIdx="5" clrIdx="4">
    <p:extLst>
      <p:ext uri="{19B8F6BF-5375-455C-9EA6-DF929625EA0E}">
        <p15:presenceInfo xmlns:p15="http://schemas.microsoft.com/office/powerpoint/2012/main" userId="S::ryan@littleblueresearch.com::a0f86ed4-abae-4b58-9d67-345235719c99" providerId="AD"/>
      </p:ext>
    </p:extLst>
  </p:cmAuthor>
  <p:cmAuthor id="6" name="Sabina Gordon" initials="SG" lastIdx="25" clrIdx="5">
    <p:extLst>
      <p:ext uri="{19B8F6BF-5375-455C-9EA6-DF929625EA0E}">
        <p15:presenceInfo xmlns:p15="http://schemas.microsoft.com/office/powerpoint/2012/main" userId="9d23d9ba962f27dc" providerId="Windows Live"/>
      </p:ext>
    </p:extLst>
  </p:cmAuthor>
  <p:cmAuthor id="7" name="Guest User" initials="GU" lastIdx="30" clrIdx="6">
    <p:extLst>
      <p:ext uri="{19B8F6BF-5375-455C-9EA6-DF929625EA0E}">
        <p15:presenceInfo xmlns:p15="http://schemas.microsoft.com/office/powerpoint/2012/main" userId="S::urn:spo:anon#9f056ed3e19f1a6b19d8151c5eb71744c59ba0a38a05305f43ff4535d7a09049::" providerId="AD"/>
      </p:ext>
    </p:extLst>
  </p:cmAuthor>
  <p:cmAuthor id="8" name="Pina Saphira" initials="PS" lastIdx="58" clrIdx="7">
    <p:extLst>
      <p:ext uri="{19B8F6BF-5375-455C-9EA6-DF929625EA0E}">
        <p15:presenceInfo xmlns:p15="http://schemas.microsoft.com/office/powerpoint/2012/main" userId="S::pina.saphira@unep-wcmc.org::b99ec353-6c8c-4697-98bf-bb55529c0e9f" providerId="AD"/>
      </p:ext>
    </p:extLst>
  </p:cmAuthor>
  <p:cmAuthor id="9" name="Stacey Baggaley" initials="SB" lastIdx="81" clrIdx="8">
    <p:extLst>
      <p:ext uri="{19B8F6BF-5375-455C-9EA6-DF929625EA0E}">
        <p15:presenceInfo xmlns:p15="http://schemas.microsoft.com/office/powerpoint/2012/main" userId="S::stacey.baggaley@unep-wcmc.org::0f3c3bcb-3af8-4e35-88f3-61e50f95c90e" providerId="AD"/>
      </p:ext>
    </p:extLst>
  </p:cmAuthor>
  <p:cmAuthor id="10" name="Kim Dunn" initials="KD" lastIdx="13" clrIdx="9">
    <p:extLst>
      <p:ext uri="{19B8F6BF-5375-455C-9EA6-DF929625EA0E}">
        <p15:presenceInfo xmlns:p15="http://schemas.microsoft.com/office/powerpoint/2012/main" userId="S::kim.dunn@unep-wcmc.org::e2ac8525-8f90-4683-8742-5bd9c393a43b" providerId="AD"/>
      </p:ext>
    </p:extLst>
  </p:cmAuthor>
  <p:cmAuthor id="11" name="Matt Jones" initials="MJ" lastIdx="39" clrIdx="10">
    <p:extLst>
      <p:ext uri="{19B8F6BF-5375-455C-9EA6-DF929625EA0E}">
        <p15:presenceInfo xmlns:p15="http://schemas.microsoft.com/office/powerpoint/2012/main" userId="S::matt.jones@unep-wcmc.org::e577a7a4-434e-45bc-a92d-1cd5037b1795" providerId="AD"/>
      </p:ext>
    </p:extLst>
  </p:cmAuthor>
  <p:cmAuthor id="12" name="Julie Dimitrijevic" initials="JD" lastIdx="87" clrIdx="11">
    <p:extLst>
      <p:ext uri="{19B8F6BF-5375-455C-9EA6-DF929625EA0E}">
        <p15:presenceInfo xmlns:p15="http://schemas.microsoft.com/office/powerpoint/2012/main" userId="S::Julie.dimitrijevic@unep-wcmc.org::18d13fe2-ec02-405d-953d-be9b55079975" providerId="AD"/>
      </p:ext>
    </p:extLst>
  </p:cmAuthor>
  <p:cmAuthor id="13" name="Hannah Nicholas" initials="HN" lastIdx="111" clrIdx="12">
    <p:extLst>
      <p:ext uri="{19B8F6BF-5375-455C-9EA6-DF929625EA0E}">
        <p15:presenceInfo xmlns:p15="http://schemas.microsoft.com/office/powerpoint/2012/main" userId="S::hannah.nicholas@unep-wcmc.org::493b5db5-dc03-495e-8e3a-ffe390ccd8b5" providerId="AD"/>
      </p:ext>
    </p:extLst>
  </p:cmAuthor>
  <p:cmAuthor id="14" name="Gastgebruiker" initials="Ga" lastIdx="25" clrIdx="13">
    <p:extLst>
      <p:ext uri="{19B8F6BF-5375-455C-9EA6-DF929625EA0E}">
        <p15:presenceInfo xmlns:p15="http://schemas.microsoft.com/office/powerpoint/2012/main" userId="S::urn:spo:anon#41ad9a0df2ed8b43621d88693f86b466fff075709343e0ad81f66b09c9a7bbbf::" providerId="AD"/>
      </p:ext>
    </p:extLst>
  </p:cmAuthor>
  <p:cmAuthor id="15" name="Guest User" initials="GU [2]" lastIdx="24" clrIdx="14">
    <p:extLst>
      <p:ext uri="{19B8F6BF-5375-455C-9EA6-DF929625EA0E}">
        <p15:presenceInfo xmlns:p15="http://schemas.microsoft.com/office/powerpoint/2012/main" userId="S::urn:spo:anon#6dfad6fa1ee800b97824b080f0ae33a5aef563da8629b05795bc57a9dfa437cf::" providerId="AD"/>
      </p:ext>
    </p:extLst>
  </p:cmAuthor>
  <p:cmAuthor id="16" name="Hashim Zaman" initials="HZ" lastIdx="7" clrIdx="15">
    <p:extLst>
      <p:ext uri="{19B8F6BF-5375-455C-9EA6-DF929625EA0E}">
        <p15:presenceInfo xmlns:p15="http://schemas.microsoft.com/office/powerpoint/2012/main" userId="S::hashim.zaman@unep-wcmc.org::45e51f7f-741a-49d2-880d-f715be21e984" providerId="AD"/>
      </p:ext>
    </p:extLst>
  </p:cmAuthor>
  <p:cmAuthor id="17" name="Guest User" initials="GU [3]" lastIdx="21" clrIdx="16">
    <p:extLst>
      <p:ext uri="{19B8F6BF-5375-455C-9EA6-DF929625EA0E}">
        <p15:presenceInfo xmlns:p15="http://schemas.microsoft.com/office/powerpoint/2012/main" userId="S::urn:spo:anon#8c8ba0f93394ae88b426904c214a9bc1bd5323370b4cef67de78e733947a1b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9B9B"/>
    <a:srgbClr val="E2EFDA"/>
    <a:srgbClr val="FFFFFF"/>
    <a:srgbClr val="595959"/>
    <a:srgbClr val="23BAED"/>
    <a:srgbClr val="FF6699"/>
    <a:srgbClr val="BBD151"/>
    <a:srgbClr val="EAEFF7"/>
    <a:srgbClr val="FCA904"/>
    <a:srgbClr val="AFA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1476EE-722E-5763-0265-069A8194A77A}" v="6" dt="2021-12-22T13:07:54.423"/>
    <p1510:client id="{094D35AC-ED61-4132-8BD2-F1A8BEEB8467}" v="170" dt="2021-12-22T11:33:02.8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083" autoAdjust="0"/>
  </p:normalViewPr>
  <p:slideViewPr>
    <p:cSldViewPr snapToGrid="0">
      <p:cViewPr>
        <p:scale>
          <a:sx n="48" d="100"/>
          <a:sy n="48" d="100"/>
        </p:scale>
        <p:origin x="53" y="139"/>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presProps" Target="presProp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theme" Target="theme/theme1.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microsoft.com/office/2016/11/relationships/changesInfo" Target="changesInfos/changesInfo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Jones" userId="S::matt.jones@unep-wcmc.org::e577a7a4-434e-45bc-a92d-1cd5037b1795" providerId="AD" clId="Web-{7DFAE51B-E8D2-63A1-2E89-E630954CEFE7}"/>
    <pc:docChg chg="modSld">
      <pc:chgData name="Matt Jones" userId="S::matt.jones@unep-wcmc.org::e577a7a4-434e-45bc-a92d-1cd5037b1795" providerId="AD" clId="Web-{7DFAE51B-E8D2-63A1-2E89-E630954CEFE7}" dt="2021-11-10T20:18:12.178" v="63"/>
      <pc:docMkLst>
        <pc:docMk/>
      </pc:docMkLst>
      <pc:sldChg chg="addCm">
        <pc:chgData name="Matt Jones" userId="S::matt.jones@unep-wcmc.org::e577a7a4-434e-45bc-a92d-1cd5037b1795" providerId="AD" clId="Web-{7DFAE51B-E8D2-63A1-2E89-E630954CEFE7}" dt="2021-11-10T20:14:18.148" v="62"/>
        <pc:sldMkLst>
          <pc:docMk/>
          <pc:sldMk cId="808295251" sldId="2134804411"/>
        </pc:sldMkLst>
      </pc:sldChg>
      <pc:sldChg chg="addCm">
        <pc:chgData name="Matt Jones" userId="S::matt.jones@unep-wcmc.org::e577a7a4-434e-45bc-a92d-1cd5037b1795" providerId="AD" clId="Web-{7DFAE51B-E8D2-63A1-2E89-E630954CEFE7}" dt="2021-11-10T20:07:14.480" v="48"/>
        <pc:sldMkLst>
          <pc:docMk/>
          <pc:sldMk cId="4176133630" sldId="2134804467"/>
        </pc:sldMkLst>
      </pc:sldChg>
      <pc:sldChg chg="addCm">
        <pc:chgData name="Matt Jones" userId="S::matt.jones@unep-wcmc.org::e577a7a4-434e-45bc-a92d-1cd5037b1795" providerId="AD" clId="Web-{7DFAE51B-E8D2-63A1-2E89-E630954CEFE7}" dt="2021-11-10T20:18:12.178" v="63"/>
        <pc:sldMkLst>
          <pc:docMk/>
          <pc:sldMk cId="1965126204" sldId="2134804481"/>
        </pc:sldMkLst>
      </pc:sldChg>
      <pc:sldChg chg="modSp">
        <pc:chgData name="Matt Jones" userId="S::matt.jones@unep-wcmc.org::e577a7a4-434e-45bc-a92d-1cd5037b1795" providerId="AD" clId="Web-{7DFAE51B-E8D2-63A1-2E89-E630954CEFE7}" dt="2021-11-10T19:54:24.306" v="20" actId="20577"/>
        <pc:sldMkLst>
          <pc:docMk/>
          <pc:sldMk cId="4060374990" sldId="2134804488"/>
        </pc:sldMkLst>
        <pc:spChg chg="mod">
          <ac:chgData name="Matt Jones" userId="S::matt.jones@unep-wcmc.org::e577a7a4-434e-45bc-a92d-1cd5037b1795" providerId="AD" clId="Web-{7DFAE51B-E8D2-63A1-2E89-E630954CEFE7}" dt="2021-11-10T19:54:24.306" v="20" actId="20577"/>
          <ac:spMkLst>
            <pc:docMk/>
            <pc:sldMk cId="4060374990" sldId="2134804488"/>
            <ac:spMk id="9" creationId="{BF118E70-BC13-4962-95A6-0163158C4938}"/>
          </ac:spMkLst>
        </pc:spChg>
      </pc:sldChg>
      <pc:sldChg chg="modSp addCm">
        <pc:chgData name="Matt Jones" userId="S::matt.jones@unep-wcmc.org::e577a7a4-434e-45bc-a92d-1cd5037b1795" providerId="AD" clId="Web-{7DFAE51B-E8D2-63A1-2E89-E630954CEFE7}" dt="2021-11-10T20:04:01.265" v="46"/>
        <pc:sldMkLst>
          <pc:docMk/>
          <pc:sldMk cId="2965999057" sldId="2134804489"/>
        </pc:sldMkLst>
        <pc:spChg chg="mod">
          <ac:chgData name="Matt Jones" userId="S::matt.jones@unep-wcmc.org::e577a7a4-434e-45bc-a92d-1cd5037b1795" providerId="AD" clId="Web-{7DFAE51B-E8D2-63A1-2E89-E630954CEFE7}" dt="2021-11-10T20:03:32.654" v="45" actId="20577"/>
          <ac:spMkLst>
            <pc:docMk/>
            <pc:sldMk cId="2965999057" sldId="2134804489"/>
            <ac:spMk id="7" creationId="{2501D98B-B30E-49C9-A3CC-E1E5DA88ACDF}"/>
          </ac:spMkLst>
        </pc:spChg>
      </pc:sldChg>
      <pc:sldChg chg="modSp">
        <pc:chgData name="Matt Jones" userId="S::matt.jones@unep-wcmc.org::e577a7a4-434e-45bc-a92d-1cd5037b1795" providerId="AD" clId="Web-{7DFAE51B-E8D2-63A1-2E89-E630954CEFE7}" dt="2021-11-10T19:47:48.218" v="11" actId="20577"/>
        <pc:sldMkLst>
          <pc:docMk/>
          <pc:sldMk cId="4152471504" sldId="2134804491"/>
        </pc:sldMkLst>
        <pc:spChg chg="mod">
          <ac:chgData name="Matt Jones" userId="S::matt.jones@unep-wcmc.org::e577a7a4-434e-45bc-a92d-1cd5037b1795" providerId="AD" clId="Web-{7DFAE51B-E8D2-63A1-2E89-E630954CEFE7}" dt="2021-11-10T19:47:48.218" v="11" actId="20577"/>
          <ac:spMkLst>
            <pc:docMk/>
            <pc:sldMk cId="4152471504" sldId="2134804491"/>
            <ac:spMk id="1557" creationId="{00000000-0000-0000-0000-000000000000}"/>
          </ac:spMkLst>
        </pc:spChg>
      </pc:sldChg>
      <pc:sldChg chg="modSp">
        <pc:chgData name="Matt Jones" userId="S::matt.jones@unep-wcmc.org::e577a7a4-434e-45bc-a92d-1cd5037b1795" providerId="AD" clId="Web-{7DFAE51B-E8D2-63A1-2E89-E630954CEFE7}" dt="2021-11-10T19:47:58.860" v="13" actId="20577"/>
        <pc:sldMkLst>
          <pc:docMk/>
          <pc:sldMk cId="2120098620" sldId="2134804493"/>
        </pc:sldMkLst>
        <pc:spChg chg="mod">
          <ac:chgData name="Matt Jones" userId="S::matt.jones@unep-wcmc.org::e577a7a4-434e-45bc-a92d-1cd5037b1795" providerId="AD" clId="Web-{7DFAE51B-E8D2-63A1-2E89-E630954CEFE7}" dt="2021-11-10T19:47:58.860" v="13" actId="20577"/>
          <ac:spMkLst>
            <pc:docMk/>
            <pc:sldMk cId="2120098620" sldId="2134804493"/>
            <ac:spMk id="1557" creationId="{00000000-0000-0000-0000-000000000000}"/>
          </ac:spMkLst>
        </pc:spChg>
      </pc:sldChg>
      <pc:sldChg chg="modSp">
        <pc:chgData name="Matt Jones" userId="S::matt.jones@unep-wcmc.org::e577a7a4-434e-45bc-a92d-1cd5037b1795" providerId="AD" clId="Web-{7DFAE51B-E8D2-63A1-2E89-E630954CEFE7}" dt="2021-11-10T19:48:16.361" v="15" actId="20577"/>
        <pc:sldMkLst>
          <pc:docMk/>
          <pc:sldMk cId="1681138535" sldId="2134804494"/>
        </pc:sldMkLst>
        <pc:spChg chg="mod">
          <ac:chgData name="Matt Jones" userId="S::matt.jones@unep-wcmc.org::e577a7a4-434e-45bc-a92d-1cd5037b1795" providerId="AD" clId="Web-{7DFAE51B-E8D2-63A1-2E89-E630954CEFE7}" dt="2021-11-10T19:48:16.361" v="15" actId="20577"/>
          <ac:spMkLst>
            <pc:docMk/>
            <pc:sldMk cId="1681138535" sldId="2134804494"/>
            <ac:spMk id="1557" creationId="{00000000-0000-0000-0000-000000000000}"/>
          </ac:spMkLst>
        </pc:spChg>
      </pc:sldChg>
      <pc:sldChg chg="addCm">
        <pc:chgData name="Matt Jones" userId="S::matt.jones@unep-wcmc.org::e577a7a4-434e-45bc-a92d-1cd5037b1795" providerId="AD" clId="Web-{7DFAE51B-E8D2-63A1-2E89-E630954CEFE7}" dt="2021-11-10T19:50:24.244" v="16"/>
        <pc:sldMkLst>
          <pc:docMk/>
          <pc:sldMk cId="279155812" sldId="2134804496"/>
        </pc:sldMkLst>
      </pc:sldChg>
      <pc:sldChg chg="addCm modCm">
        <pc:chgData name="Matt Jones" userId="S::matt.jones@unep-wcmc.org::e577a7a4-434e-45bc-a92d-1cd5037b1795" providerId="AD" clId="Web-{7DFAE51B-E8D2-63A1-2E89-E630954CEFE7}" dt="2021-11-10T20:02:35.119" v="21"/>
        <pc:sldMkLst>
          <pc:docMk/>
          <pc:sldMk cId="0" sldId="2134804499"/>
        </pc:sldMkLst>
      </pc:sldChg>
      <pc:sldChg chg="addCm">
        <pc:chgData name="Matt Jones" userId="S::matt.jones@unep-wcmc.org::e577a7a4-434e-45bc-a92d-1cd5037b1795" providerId="AD" clId="Web-{7DFAE51B-E8D2-63A1-2E89-E630954CEFE7}" dt="2021-11-10T19:44:09.533" v="0"/>
        <pc:sldMkLst>
          <pc:docMk/>
          <pc:sldMk cId="2874387939" sldId="2134804508"/>
        </pc:sldMkLst>
      </pc:sldChg>
      <pc:sldChg chg="addCm">
        <pc:chgData name="Matt Jones" userId="S::matt.jones@unep-wcmc.org::e577a7a4-434e-45bc-a92d-1cd5037b1795" providerId="AD" clId="Web-{7DFAE51B-E8D2-63A1-2E89-E630954CEFE7}" dt="2021-11-10T19:45:40.195" v="1"/>
        <pc:sldMkLst>
          <pc:docMk/>
          <pc:sldMk cId="3433774825" sldId="2134804510"/>
        </pc:sldMkLst>
      </pc:sldChg>
      <pc:sldChg chg="modSp addCm">
        <pc:chgData name="Matt Jones" userId="S::matt.jones@unep-wcmc.org::e577a7a4-434e-45bc-a92d-1cd5037b1795" providerId="AD" clId="Web-{7DFAE51B-E8D2-63A1-2E89-E630954CEFE7}" dt="2021-11-10T20:11:07.558" v="58"/>
        <pc:sldMkLst>
          <pc:docMk/>
          <pc:sldMk cId="2455228204" sldId="2134804511"/>
        </pc:sldMkLst>
        <pc:spChg chg="mod">
          <ac:chgData name="Matt Jones" userId="S::matt.jones@unep-wcmc.org::e577a7a4-434e-45bc-a92d-1cd5037b1795" providerId="AD" clId="Web-{7DFAE51B-E8D2-63A1-2E89-E630954CEFE7}" dt="2021-11-10T20:09:26.832" v="57" actId="20577"/>
          <ac:spMkLst>
            <pc:docMk/>
            <pc:sldMk cId="2455228204" sldId="2134804511"/>
            <ac:spMk id="17" creationId="{754B6622-EB05-4F07-8A27-A7272B392161}"/>
          </ac:spMkLst>
        </pc:spChg>
      </pc:sldChg>
      <pc:sldChg chg="modSp">
        <pc:chgData name="Matt Jones" userId="S::matt.jones@unep-wcmc.org::e577a7a4-434e-45bc-a92d-1cd5037b1795" providerId="AD" clId="Web-{7DFAE51B-E8D2-63A1-2E89-E630954CEFE7}" dt="2021-11-10T20:12:20.969" v="61" actId="20577"/>
        <pc:sldMkLst>
          <pc:docMk/>
          <pc:sldMk cId="1362023659" sldId="2134804515"/>
        </pc:sldMkLst>
        <pc:spChg chg="mod">
          <ac:chgData name="Matt Jones" userId="S::matt.jones@unep-wcmc.org::e577a7a4-434e-45bc-a92d-1cd5037b1795" providerId="AD" clId="Web-{7DFAE51B-E8D2-63A1-2E89-E630954CEFE7}" dt="2021-11-10T20:12:20.969" v="61" actId="20577"/>
          <ac:spMkLst>
            <pc:docMk/>
            <pc:sldMk cId="1362023659" sldId="2134804515"/>
            <ac:spMk id="3" creationId="{24DFC7F2-C321-4C13-9641-275B5C3481B5}"/>
          </ac:spMkLst>
        </pc:spChg>
      </pc:sldChg>
    </pc:docChg>
  </pc:docChgLst>
  <pc:docChgLst>
    <pc:chgData name="Hannah Nicholas" userId="493b5db5-dc03-495e-8e3a-ffe390ccd8b5" providerId="ADAL" clId="{BCD7307C-8C75-4234-A9C3-C0EF281078C3}"/>
    <pc:docChg chg="undo custSel delSld modSld sldOrd delSection modSection">
      <pc:chgData name="Hannah Nicholas" userId="493b5db5-dc03-495e-8e3a-ffe390ccd8b5" providerId="ADAL" clId="{BCD7307C-8C75-4234-A9C3-C0EF281078C3}" dt="2021-11-25T16:54:42.360" v="1288"/>
      <pc:docMkLst>
        <pc:docMk/>
      </pc:docMkLst>
      <pc:sldChg chg="modSp">
        <pc:chgData name="Hannah Nicholas" userId="493b5db5-dc03-495e-8e3a-ffe390ccd8b5" providerId="ADAL" clId="{BCD7307C-8C75-4234-A9C3-C0EF281078C3}" dt="2021-11-11T17:51:51.447" v="702" actId="20577"/>
        <pc:sldMkLst>
          <pc:docMk/>
          <pc:sldMk cId="0" sldId="329"/>
        </pc:sldMkLst>
        <pc:spChg chg="mod">
          <ac:chgData name="Hannah Nicholas" userId="493b5db5-dc03-495e-8e3a-ffe390ccd8b5" providerId="ADAL" clId="{BCD7307C-8C75-4234-A9C3-C0EF281078C3}" dt="2021-11-11T17:51:51.447" v="702" actId="20577"/>
          <ac:spMkLst>
            <pc:docMk/>
            <pc:sldMk cId="0" sldId="329"/>
            <ac:spMk id="1705" creationId="{00000000-0000-0000-0000-000000000000}"/>
          </ac:spMkLst>
        </pc:spChg>
      </pc:sldChg>
      <pc:sldChg chg="delSp modSp mod">
        <pc:chgData name="Hannah Nicholas" userId="493b5db5-dc03-495e-8e3a-ffe390ccd8b5" providerId="ADAL" clId="{BCD7307C-8C75-4234-A9C3-C0EF281078C3}" dt="2021-11-11T12:46:18.466" v="120" actId="478"/>
        <pc:sldMkLst>
          <pc:docMk/>
          <pc:sldMk cId="0" sldId="340"/>
        </pc:sldMkLst>
        <pc:spChg chg="del">
          <ac:chgData name="Hannah Nicholas" userId="493b5db5-dc03-495e-8e3a-ffe390ccd8b5" providerId="ADAL" clId="{BCD7307C-8C75-4234-A9C3-C0EF281078C3}" dt="2021-11-11T12:46:18.466" v="120" actId="478"/>
          <ac:spMkLst>
            <pc:docMk/>
            <pc:sldMk cId="0" sldId="340"/>
            <ac:spMk id="24" creationId="{081EC9D7-D22A-4359-B60D-7B4952BC76CD}"/>
          </ac:spMkLst>
        </pc:spChg>
        <pc:spChg chg="mod">
          <ac:chgData name="Hannah Nicholas" userId="493b5db5-dc03-495e-8e3a-ffe390ccd8b5" providerId="ADAL" clId="{BCD7307C-8C75-4234-A9C3-C0EF281078C3}" dt="2021-11-11T12:46:07.802" v="118" actId="13926"/>
          <ac:spMkLst>
            <pc:docMk/>
            <pc:sldMk cId="0" sldId="340"/>
            <ac:spMk id="1855" creationId="{00000000-0000-0000-0000-000000000000}"/>
          </ac:spMkLst>
        </pc:spChg>
      </pc:sldChg>
      <pc:sldChg chg="modSp mod">
        <pc:chgData name="Hannah Nicholas" userId="493b5db5-dc03-495e-8e3a-ffe390ccd8b5" providerId="ADAL" clId="{BCD7307C-8C75-4234-A9C3-C0EF281078C3}" dt="2021-11-19T15:12:52.514" v="1284" actId="1076"/>
        <pc:sldMkLst>
          <pc:docMk/>
          <pc:sldMk cId="3411878369" sldId="4506"/>
        </pc:sldMkLst>
        <pc:spChg chg="mod">
          <ac:chgData name="Hannah Nicholas" userId="493b5db5-dc03-495e-8e3a-ffe390ccd8b5" providerId="ADAL" clId="{BCD7307C-8C75-4234-A9C3-C0EF281078C3}" dt="2021-11-19T15:12:52.514" v="1284" actId="1076"/>
          <ac:spMkLst>
            <pc:docMk/>
            <pc:sldMk cId="3411878369" sldId="4506"/>
            <ac:spMk id="2" creationId="{9C7B78ED-4456-2545-9FAD-CC5F8B677031}"/>
          </ac:spMkLst>
        </pc:spChg>
      </pc:sldChg>
      <pc:sldChg chg="modSp">
        <pc:chgData name="Hannah Nicholas" userId="493b5db5-dc03-495e-8e3a-ffe390ccd8b5" providerId="ADAL" clId="{BCD7307C-8C75-4234-A9C3-C0EF281078C3}" dt="2021-11-11T16:19:16.144" v="589" actId="20577"/>
        <pc:sldMkLst>
          <pc:docMk/>
          <pc:sldMk cId="4503428" sldId="2134804234"/>
        </pc:sldMkLst>
        <pc:graphicFrameChg chg="mod">
          <ac:chgData name="Hannah Nicholas" userId="493b5db5-dc03-495e-8e3a-ffe390ccd8b5" providerId="ADAL" clId="{BCD7307C-8C75-4234-A9C3-C0EF281078C3}" dt="2021-11-11T16:19:16.144" v="589" actId="20577"/>
          <ac:graphicFrameMkLst>
            <pc:docMk/>
            <pc:sldMk cId="4503428" sldId="2134804234"/>
            <ac:graphicFrameMk id="7" creationId="{0081B4E5-70F6-409C-B98F-1C9A840923AC}"/>
          </ac:graphicFrameMkLst>
        </pc:graphicFrameChg>
      </pc:sldChg>
      <pc:sldChg chg="modSp mod delCm">
        <pc:chgData name="Hannah Nicholas" userId="493b5db5-dc03-495e-8e3a-ffe390ccd8b5" providerId="ADAL" clId="{BCD7307C-8C75-4234-A9C3-C0EF281078C3}" dt="2021-11-11T16:13:27.178" v="588" actId="20577"/>
        <pc:sldMkLst>
          <pc:docMk/>
          <pc:sldMk cId="1671091571" sldId="2134804363"/>
        </pc:sldMkLst>
        <pc:spChg chg="mod">
          <ac:chgData name="Hannah Nicholas" userId="493b5db5-dc03-495e-8e3a-ffe390ccd8b5" providerId="ADAL" clId="{BCD7307C-8C75-4234-A9C3-C0EF281078C3}" dt="2021-11-11T16:13:27.178" v="588" actId="20577"/>
          <ac:spMkLst>
            <pc:docMk/>
            <pc:sldMk cId="1671091571" sldId="2134804363"/>
            <ac:spMk id="7" creationId="{6EA31139-C1EA-4D1E-9FBF-9CC513E4E365}"/>
          </ac:spMkLst>
        </pc:spChg>
      </pc:sldChg>
      <pc:sldChg chg="addSp delSp modSp mod">
        <pc:chgData name="Hannah Nicholas" userId="493b5db5-dc03-495e-8e3a-ffe390ccd8b5" providerId="ADAL" clId="{BCD7307C-8C75-4234-A9C3-C0EF281078C3}" dt="2021-11-17T12:41:27.734" v="998" actId="167"/>
        <pc:sldMkLst>
          <pc:docMk/>
          <pc:sldMk cId="833981180" sldId="2134804375"/>
        </pc:sldMkLst>
        <pc:picChg chg="add mod ord">
          <ac:chgData name="Hannah Nicholas" userId="493b5db5-dc03-495e-8e3a-ffe390ccd8b5" providerId="ADAL" clId="{BCD7307C-8C75-4234-A9C3-C0EF281078C3}" dt="2021-11-17T12:41:27.734" v="998" actId="167"/>
          <ac:picMkLst>
            <pc:docMk/>
            <pc:sldMk cId="833981180" sldId="2134804375"/>
            <ac:picMk id="8" creationId="{96B0A129-412C-408C-9D1D-602305F5F42D}"/>
          </ac:picMkLst>
        </pc:picChg>
        <pc:picChg chg="del">
          <ac:chgData name="Hannah Nicholas" userId="493b5db5-dc03-495e-8e3a-ffe390ccd8b5" providerId="ADAL" clId="{BCD7307C-8C75-4234-A9C3-C0EF281078C3}" dt="2021-11-17T12:41:23.365" v="996" actId="478"/>
          <ac:picMkLst>
            <pc:docMk/>
            <pc:sldMk cId="833981180" sldId="2134804375"/>
            <ac:picMk id="14" creationId="{4AAE081B-536B-4F8F-AB71-D64ABA66CEF4}"/>
          </ac:picMkLst>
        </pc:picChg>
      </pc:sldChg>
      <pc:sldChg chg="addSp delSp modSp mod delCm">
        <pc:chgData name="Hannah Nicholas" userId="493b5db5-dc03-495e-8e3a-ffe390ccd8b5" providerId="ADAL" clId="{BCD7307C-8C75-4234-A9C3-C0EF281078C3}" dt="2021-11-17T12:09:43.413" v="887" actId="14100"/>
        <pc:sldMkLst>
          <pc:docMk/>
          <pc:sldMk cId="2695366445" sldId="2134804382"/>
        </pc:sldMkLst>
        <pc:spChg chg="del">
          <ac:chgData name="Hannah Nicholas" userId="493b5db5-dc03-495e-8e3a-ffe390ccd8b5" providerId="ADAL" clId="{BCD7307C-8C75-4234-A9C3-C0EF281078C3}" dt="2021-11-11T12:40:42.540" v="39" actId="478"/>
          <ac:spMkLst>
            <pc:docMk/>
            <pc:sldMk cId="2695366445" sldId="2134804382"/>
            <ac:spMk id="12" creationId="{83ADB087-FEF4-4ED1-882B-B67A6BE04ED1}"/>
          </ac:spMkLst>
        </pc:spChg>
        <pc:graphicFrameChg chg="modGraphic">
          <ac:chgData name="Hannah Nicholas" userId="493b5db5-dc03-495e-8e3a-ffe390ccd8b5" providerId="ADAL" clId="{BCD7307C-8C75-4234-A9C3-C0EF281078C3}" dt="2021-11-11T12:40:30.960" v="35" actId="13926"/>
          <ac:graphicFrameMkLst>
            <pc:docMk/>
            <pc:sldMk cId="2695366445" sldId="2134804382"/>
            <ac:graphicFrameMk id="6" creationId="{AC58C686-877B-4F03-A43E-374F2D670A5F}"/>
          </ac:graphicFrameMkLst>
        </pc:graphicFrameChg>
        <pc:picChg chg="del">
          <ac:chgData name="Hannah Nicholas" userId="493b5db5-dc03-495e-8e3a-ffe390ccd8b5" providerId="ADAL" clId="{BCD7307C-8C75-4234-A9C3-C0EF281078C3}" dt="2021-11-17T12:09:28.515" v="884" actId="478"/>
          <ac:picMkLst>
            <pc:docMk/>
            <pc:sldMk cId="2695366445" sldId="2134804382"/>
            <ac:picMk id="2050" creationId="{79AF5CD5-5C76-49E4-9CF0-8AD3EF75E899}"/>
          </ac:picMkLst>
        </pc:picChg>
        <pc:picChg chg="add mod">
          <ac:chgData name="Hannah Nicholas" userId="493b5db5-dc03-495e-8e3a-ffe390ccd8b5" providerId="ADAL" clId="{BCD7307C-8C75-4234-A9C3-C0EF281078C3}" dt="2021-11-17T12:09:43.413" v="887" actId="14100"/>
          <ac:picMkLst>
            <pc:docMk/>
            <pc:sldMk cId="2695366445" sldId="2134804382"/>
            <ac:picMk id="3074" creationId="{D434EBBA-1016-4B7F-8F80-CB440CC7A218}"/>
          </ac:picMkLst>
        </pc:picChg>
      </pc:sldChg>
      <pc:sldChg chg="addSp delSp modSp mod">
        <pc:chgData name="Hannah Nicholas" userId="493b5db5-dc03-495e-8e3a-ffe390ccd8b5" providerId="ADAL" clId="{BCD7307C-8C75-4234-A9C3-C0EF281078C3}" dt="2021-11-17T12:26:03.210" v="931" actId="14100"/>
        <pc:sldMkLst>
          <pc:docMk/>
          <pc:sldMk cId="2133028045" sldId="2134804384"/>
        </pc:sldMkLst>
        <pc:picChg chg="add mod modCrop">
          <ac:chgData name="Hannah Nicholas" userId="493b5db5-dc03-495e-8e3a-ffe390ccd8b5" providerId="ADAL" clId="{BCD7307C-8C75-4234-A9C3-C0EF281078C3}" dt="2021-11-17T12:26:03.210" v="931" actId="14100"/>
          <ac:picMkLst>
            <pc:docMk/>
            <pc:sldMk cId="2133028045" sldId="2134804384"/>
            <ac:picMk id="6" creationId="{F49B4CC0-437E-41C5-8ED5-501C69F1BF07}"/>
          </ac:picMkLst>
        </pc:picChg>
        <pc:picChg chg="del">
          <ac:chgData name="Hannah Nicholas" userId="493b5db5-dc03-495e-8e3a-ffe390ccd8b5" providerId="ADAL" clId="{BCD7307C-8C75-4234-A9C3-C0EF281078C3}" dt="2021-11-17T12:25:39.521" v="924" actId="478"/>
          <ac:picMkLst>
            <pc:docMk/>
            <pc:sldMk cId="2133028045" sldId="2134804384"/>
            <ac:picMk id="10" creationId="{0D5552F7-7AE6-410D-ADE0-32346E14C12E}"/>
          </ac:picMkLst>
        </pc:picChg>
      </pc:sldChg>
      <pc:sldChg chg="addSp delSp modSp mod">
        <pc:chgData name="Hannah Nicholas" userId="493b5db5-dc03-495e-8e3a-ffe390ccd8b5" providerId="ADAL" clId="{BCD7307C-8C75-4234-A9C3-C0EF281078C3}" dt="2021-11-17T12:29:24.860" v="956" actId="14100"/>
        <pc:sldMkLst>
          <pc:docMk/>
          <pc:sldMk cId="943658044" sldId="2134804387"/>
        </pc:sldMkLst>
        <pc:picChg chg="del">
          <ac:chgData name="Hannah Nicholas" userId="493b5db5-dc03-495e-8e3a-ffe390ccd8b5" providerId="ADAL" clId="{BCD7307C-8C75-4234-A9C3-C0EF281078C3}" dt="2021-11-17T12:28:22.725" v="943" actId="478"/>
          <ac:picMkLst>
            <pc:docMk/>
            <pc:sldMk cId="943658044" sldId="2134804387"/>
            <ac:picMk id="7" creationId="{3998DD74-F33A-48A3-93EC-147EFE1B7586}"/>
          </ac:picMkLst>
        </pc:picChg>
        <pc:picChg chg="add mod modCrop">
          <ac:chgData name="Hannah Nicholas" userId="493b5db5-dc03-495e-8e3a-ffe390ccd8b5" providerId="ADAL" clId="{BCD7307C-8C75-4234-A9C3-C0EF281078C3}" dt="2021-11-17T12:29:24.860" v="956" actId="14100"/>
          <ac:picMkLst>
            <pc:docMk/>
            <pc:sldMk cId="943658044" sldId="2134804387"/>
            <ac:picMk id="9" creationId="{2BA30D39-FECC-4911-91F1-B9BC9D51FC8E}"/>
          </ac:picMkLst>
        </pc:picChg>
      </pc:sldChg>
      <pc:sldChg chg="addSp delSp modSp mod">
        <pc:chgData name="Hannah Nicholas" userId="493b5db5-dc03-495e-8e3a-ffe390ccd8b5" providerId="ADAL" clId="{BCD7307C-8C75-4234-A9C3-C0EF281078C3}" dt="2021-11-17T12:07:35.107" v="881" actId="478"/>
        <pc:sldMkLst>
          <pc:docMk/>
          <pc:sldMk cId="77911546" sldId="2134804393"/>
        </pc:sldMkLst>
        <pc:graphicFrameChg chg="modGraphic">
          <ac:chgData name="Hannah Nicholas" userId="493b5db5-dc03-495e-8e3a-ffe390ccd8b5" providerId="ADAL" clId="{BCD7307C-8C75-4234-A9C3-C0EF281078C3}" dt="2021-11-11T12:40:23.472" v="34" actId="13926"/>
          <ac:graphicFrameMkLst>
            <pc:docMk/>
            <pc:sldMk cId="77911546" sldId="2134804393"/>
            <ac:graphicFrameMk id="5" creationId="{784080D3-1DE4-4AB4-96FE-684FFE0FC1EE}"/>
          </ac:graphicFrameMkLst>
        </pc:graphicFrameChg>
        <pc:picChg chg="add mod">
          <ac:chgData name="Hannah Nicholas" userId="493b5db5-dc03-495e-8e3a-ffe390ccd8b5" providerId="ADAL" clId="{BCD7307C-8C75-4234-A9C3-C0EF281078C3}" dt="2021-11-17T12:07:27.690" v="880" actId="1076"/>
          <ac:picMkLst>
            <pc:docMk/>
            <pc:sldMk cId="77911546" sldId="2134804393"/>
            <ac:picMk id="2050" creationId="{F4C89DEA-7E22-4267-8589-E416FA65FED3}"/>
          </ac:picMkLst>
        </pc:picChg>
        <pc:picChg chg="del mod">
          <ac:chgData name="Hannah Nicholas" userId="493b5db5-dc03-495e-8e3a-ffe390ccd8b5" providerId="ADAL" clId="{BCD7307C-8C75-4234-A9C3-C0EF281078C3}" dt="2021-11-17T12:07:35.107" v="881" actId="478"/>
          <ac:picMkLst>
            <pc:docMk/>
            <pc:sldMk cId="77911546" sldId="2134804393"/>
            <ac:picMk id="3074" creationId="{48547C26-895B-46B3-9D42-9D9E2738E172}"/>
          </ac:picMkLst>
        </pc:picChg>
      </pc:sldChg>
      <pc:sldChg chg="modNotesTx">
        <pc:chgData name="Hannah Nicholas" userId="493b5db5-dc03-495e-8e3a-ffe390ccd8b5" providerId="ADAL" clId="{BCD7307C-8C75-4234-A9C3-C0EF281078C3}" dt="2021-11-19T15:09:31.271" v="1282" actId="20577"/>
        <pc:sldMkLst>
          <pc:docMk/>
          <pc:sldMk cId="1806603195" sldId="2134804410"/>
        </pc:sldMkLst>
      </pc:sldChg>
      <pc:sldChg chg="delSp modSp mod addCm delCm modCm">
        <pc:chgData name="Hannah Nicholas" userId="493b5db5-dc03-495e-8e3a-ffe390ccd8b5" providerId="ADAL" clId="{BCD7307C-8C75-4234-A9C3-C0EF281078C3}" dt="2021-11-11T16:51:12.140" v="694" actId="1592"/>
        <pc:sldMkLst>
          <pc:docMk/>
          <pc:sldMk cId="808295251" sldId="2134804411"/>
        </pc:sldMkLst>
        <pc:spChg chg="del">
          <ac:chgData name="Hannah Nicholas" userId="493b5db5-dc03-495e-8e3a-ffe390ccd8b5" providerId="ADAL" clId="{BCD7307C-8C75-4234-A9C3-C0EF281078C3}" dt="2021-11-11T12:45:48.491" v="116" actId="478"/>
          <ac:spMkLst>
            <pc:docMk/>
            <pc:sldMk cId="808295251" sldId="2134804411"/>
            <ac:spMk id="9" creationId="{A27B5A30-7F5D-4308-B0DD-412A81A5D339}"/>
          </ac:spMkLst>
        </pc:spChg>
        <pc:graphicFrameChg chg="mod modGraphic">
          <ac:chgData name="Hannah Nicholas" userId="493b5db5-dc03-495e-8e3a-ffe390ccd8b5" providerId="ADAL" clId="{BCD7307C-8C75-4234-A9C3-C0EF281078C3}" dt="2021-11-11T16:51:06.654" v="692" actId="207"/>
          <ac:graphicFrameMkLst>
            <pc:docMk/>
            <pc:sldMk cId="808295251" sldId="2134804411"/>
            <ac:graphicFrameMk id="4" creationId="{FD804489-3FB0-6346-8507-751186DBE092}"/>
          </ac:graphicFrameMkLst>
        </pc:graphicFrameChg>
      </pc:sldChg>
      <pc:sldChg chg="addSp delSp modSp mod">
        <pc:chgData name="Hannah Nicholas" userId="493b5db5-dc03-495e-8e3a-ffe390ccd8b5" providerId="ADAL" clId="{BCD7307C-8C75-4234-A9C3-C0EF281078C3}" dt="2021-11-17T12:30:50.867" v="970" actId="14100"/>
        <pc:sldMkLst>
          <pc:docMk/>
          <pc:sldMk cId="1535408170" sldId="2134804422"/>
        </pc:sldMkLst>
        <pc:spChg chg="mod">
          <ac:chgData name="Hannah Nicholas" userId="493b5db5-dc03-495e-8e3a-ffe390ccd8b5" providerId="ADAL" clId="{BCD7307C-8C75-4234-A9C3-C0EF281078C3}" dt="2021-11-17T12:30:42.887" v="967" actId="1076"/>
          <ac:spMkLst>
            <pc:docMk/>
            <pc:sldMk cId="1535408170" sldId="2134804422"/>
            <ac:spMk id="3" creationId="{CAFDA660-55A4-41DB-9D46-FD6B92F6869F}"/>
          </ac:spMkLst>
        </pc:spChg>
        <pc:picChg chg="del">
          <ac:chgData name="Hannah Nicholas" userId="493b5db5-dc03-495e-8e3a-ffe390ccd8b5" providerId="ADAL" clId="{BCD7307C-8C75-4234-A9C3-C0EF281078C3}" dt="2021-11-17T12:30:36.563" v="965" actId="478"/>
          <ac:picMkLst>
            <pc:docMk/>
            <pc:sldMk cId="1535408170" sldId="2134804422"/>
            <ac:picMk id="8" creationId="{E128AB40-2A52-46D4-81D4-4BB2FA691603}"/>
          </ac:picMkLst>
        </pc:picChg>
        <pc:picChg chg="add mod modCrop">
          <ac:chgData name="Hannah Nicholas" userId="493b5db5-dc03-495e-8e3a-ffe390ccd8b5" providerId="ADAL" clId="{BCD7307C-8C75-4234-A9C3-C0EF281078C3}" dt="2021-11-17T12:30:50.867" v="970" actId="14100"/>
          <ac:picMkLst>
            <pc:docMk/>
            <pc:sldMk cId="1535408170" sldId="2134804422"/>
            <ac:picMk id="9" creationId="{1DF9C12A-3ABC-4473-A869-82F7420D0A4F}"/>
          </ac:picMkLst>
        </pc:picChg>
      </pc:sldChg>
      <pc:sldChg chg="addSp delSp modSp mod">
        <pc:chgData name="Hannah Nicholas" userId="493b5db5-dc03-495e-8e3a-ffe390ccd8b5" providerId="ADAL" clId="{BCD7307C-8C75-4234-A9C3-C0EF281078C3}" dt="2021-11-17T12:38:23.636" v="994" actId="1076"/>
        <pc:sldMkLst>
          <pc:docMk/>
          <pc:sldMk cId="4260307112" sldId="2134804430"/>
        </pc:sldMkLst>
        <pc:picChg chg="add del mod">
          <ac:chgData name="Hannah Nicholas" userId="493b5db5-dc03-495e-8e3a-ffe390ccd8b5" providerId="ADAL" clId="{BCD7307C-8C75-4234-A9C3-C0EF281078C3}" dt="2021-11-17T12:33:16.877" v="974" actId="21"/>
          <ac:picMkLst>
            <pc:docMk/>
            <pc:sldMk cId="4260307112" sldId="2134804430"/>
            <ac:picMk id="8" creationId="{187D9512-86D0-41F3-980E-B2F2B0BC83C2}"/>
          </ac:picMkLst>
        </pc:picChg>
        <pc:picChg chg="add mod ord modCrop">
          <ac:chgData name="Hannah Nicholas" userId="493b5db5-dc03-495e-8e3a-ffe390ccd8b5" providerId="ADAL" clId="{BCD7307C-8C75-4234-A9C3-C0EF281078C3}" dt="2021-11-17T12:38:23.636" v="994" actId="1076"/>
          <ac:picMkLst>
            <pc:docMk/>
            <pc:sldMk cId="4260307112" sldId="2134804430"/>
            <ac:picMk id="10" creationId="{2CF4EE99-BD5F-4D4C-A76F-6BE0DFFCCCC9}"/>
          </ac:picMkLst>
        </pc:picChg>
        <pc:picChg chg="del">
          <ac:chgData name="Hannah Nicholas" userId="493b5db5-dc03-495e-8e3a-ffe390ccd8b5" providerId="ADAL" clId="{BCD7307C-8C75-4234-A9C3-C0EF281078C3}" dt="2021-11-17T12:37:34.460" v="988" actId="478"/>
          <ac:picMkLst>
            <pc:docMk/>
            <pc:sldMk cId="4260307112" sldId="2134804430"/>
            <ac:picMk id="12" creationId="{EE36EA1B-B502-4F42-988F-6C3CBD879CC6}"/>
          </ac:picMkLst>
        </pc:picChg>
      </pc:sldChg>
      <pc:sldChg chg="addSp delSp modSp mod">
        <pc:chgData name="Hannah Nicholas" userId="493b5db5-dc03-495e-8e3a-ffe390ccd8b5" providerId="ADAL" clId="{BCD7307C-8C75-4234-A9C3-C0EF281078C3}" dt="2021-11-17T12:33:38.277" v="979" actId="732"/>
        <pc:sldMkLst>
          <pc:docMk/>
          <pc:sldMk cId="3485652807" sldId="2134804431"/>
        </pc:sldMkLst>
        <pc:picChg chg="add mod ord modCrop">
          <ac:chgData name="Hannah Nicholas" userId="493b5db5-dc03-495e-8e3a-ffe390ccd8b5" providerId="ADAL" clId="{BCD7307C-8C75-4234-A9C3-C0EF281078C3}" dt="2021-11-17T12:33:38.277" v="979" actId="732"/>
          <ac:picMkLst>
            <pc:docMk/>
            <pc:sldMk cId="3485652807" sldId="2134804431"/>
            <ac:picMk id="8" creationId="{210CB3B1-A4C2-4F9B-8FC7-A0F607DF295E}"/>
          </ac:picMkLst>
        </pc:picChg>
        <pc:picChg chg="del">
          <ac:chgData name="Hannah Nicholas" userId="493b5db5-dc03-495e-8e3a-ffe390ccd8b5" providerId="ADAL" clId="{BCD7307C-8C75-4234-A9C3-C0EF281078C3}" dt="2021-11-17T12:33:19.035" v="975" actId="478"/>
          <ac:picMkLst>
            <pc:docMk/>
            <pc:sldMk cId="3485652807" sldId="2134804431"/>
            <ac:picMk id="14" creationId="{3A5E3DCD-5158-4F1A-90B6-7F1EFC711B7F}"/>
          </ac:picMkLst>
        </pc:picChg>
      </pc:sldChg>
      <pc:sldChg chg="modSp mod">
        <pc:chgData name="Hannah Nicholas" userId="493b5db5-dc03-495e-8e3a-ffe390ccd8b5" providerId="ADAL" clId="{BCD7307C-8C75-4234-A9C3-C0EF281078C3}" dt="2021-11-11T12:43:45.600" v="77" actId="13926"/>
        <pc:sldMkLst>
          <pc:docMk/>
          <pc:sldMk cId="3127588544" sldId="2134804436"/>
        </pc:sldMkLst>
        <pc:spChg chg="mod">
          <ac:chgData name="Hannah Nicholas" userId="493b5db5-dc03-495e-8e3a-ffe390ccd8b5" providerId="ADAL" clId="{BCD7307C-8C75-4234-A9C3-C0EF281078C3}" dt="2021-11-11T12:43:45.600" v="77" actId="13926"/>
          <ac:spMkLst>
            <pc:docMk/>
            <pc:sldMk cId="3127588544" sldId="2134804436"/>
            <ac:spMk id="3" creationId="{F18B76C1-F0F7-4C59-8A0B-0E59E2604E0E}"/>
          </ac:spMkLst>
        </pc:spChg>
      </pc:sldChg>
      <pc:sldChg chg="modSp mod">
        <pc:chgData name="Hannah Nicholas" userId="493b5db5-dc03-495e-8e3a-ffe390ccd8b5" providerId="ADAL" clId="{BCD7307C-8C75-4234-A9C3-C0EF281078C3}" dt="2021-11-11T12:43:57.886" v="79" actId="13926"/>
        <pc:sldMkLst>
          <pc:docMk/>
          <pc:sldMk cId="3770602491" sldId="2134804438"/>
        </pc:sldMkLst>
        <pc:graphicFrameChg chg="modGraphic">
          <ac:chgData name="Hannah Nicholas" userId="493b5db5-dc03-495e-8e3a-ffe390ccd8b5" providerId="ADAL" clId="{BCD7307C-8C75-4234-A9C3-C0EF281078C3}" dt="2021-11-11T12:43:57.886" v="79" actId="13926"/>
          <ac:graphicFrameMkLst>
            <pc:docMk/>
            <pc:sldMk cId="3770602491" sldId="2134804438"/>
            <ac:graphicFrameMk id="7" creationId="{6E0950A6-28D9-4670-8580-B16971DDE0E6}"/>
          </ac:graphicFrameMkLst>
        </pc:graphicFrameChg>
      </pc:sldChg>
      <pc:sldChg chg="addSp delSp modSp mod">
        <pc:chgData name="Hannah Nicholas" userId="493b5db5-dc03-495e-8e3a-ffe390ccd8b5" providerId="ADAL" clId="{BCD7307C-8C75-4234-A9C3-C0EF281078C3}" dt="2021-11-17T12:27:43.197" v="942" actId="14100"/>
        <pc:sldMkLst>
          <pc:docMk/>
          <pc:sldMk cId="3318123670" sldId="2134804440"/>
        </pc:sldMkLst>
        <pc:picChg chg="add mod modCrop">
          <ac:chgData name="Hannah Nicholas" userId="493b5db5-dc03-495e-8e3a-ffe390ccd8b5" providerId="ADAL" clId="{BCD7307C-8C75-4234-A9C3-C0EF281078C3}" dt="2021-11-17T12:27:43.197" v="942" actId="14100"/>
          <ac:picMkLst>
            <pc:docMk/>
            <pc:sldMk cId="3318123670" sldId="2134804440"/>
            <ac:picMk id="6" creationId="{5A1956D5-B5D0-4625-BD91-3650496E4298}"/>
          </ac:picMkLst>
        </pc:picChg>
        <pc:picChg chg="del">
          <ac:chgData name="Hannah Nicholas" userId="493b5db5-dc03-495e-8e3a-ffe390ccd8b5" providerId="ADAL" clId="{BCD7307C-8C75-4234-A9C3-C0EF281078C3}" dt="2021-11-17T12:27:13.813" v="933" actId="478"/>
          <ac:picMkLst>
            <pc:docMk/>
            <pc:sldMk cId="3318123670" sldId="2134804440"/>
            <ac:picMk id="9" creationId="{53C5300B-78BF-4272-8ECA-FDB51F54BD56}"/>
          </ac:picMkLst>
        </pc:picChg>
      </pc:sldChg>
      <pc:sldChg chg="ord">
        <pc:chgData name="Hannah Nicholas" userId="493b5db5-dc03-495e-8e3a-ffe390ccd8b5" providerId="ADAL" clId="{BCD7307C-8C75-4234-A9C3-C0EF281078C3}" dt="2021-11-16T09:30:35.500" v="847"/>
        <pc:sldMkLst>
          <pc:docMk/>
          <pc:sldMk cId="42778259" sldId="2134804441"/>
        </pc:sldMkLst>
      </pc:sldChg>
      <pc:sldChg chg="addSp delSp modSp mod ord">
        <pc:chgData name="Hannah Nicholas" userId="493b5db5-dc03-495e-8e3a-ffe390ccd8b5" providerId="ADAL" clId="{BCD7307C-8C75-4234-A9C3-C0EF281078C3}" dt="2021-11-25T16:54:42.360" v="1288"/>
        <pc:sldMkLst>
          <pc:docMk/>
          <pc:sldMk cId="1695658091" sldId="2134804442"/>
        </pc:sldMkLst>
        <pc:picChg chg="del">
          <ac:chgData name="Hannah Nicholas" userId="493b5db5-dc03-495e-8e3a-ffe390ccd8b5" providerId="ADAL" clId="{BCD7307C-8C75-4234-A9C3-C0EF281078C3}" dt="2021-11-25T16:54:42.091" v="1287" actId="478"/>
          <ac:picMkLst>
            <pc:docMk/>
            <pc:sldMk cId="1695658091" sldId="2134804442"/>
            <ac:picMk id="4" creationId="{9D464474-0DDC-4F23-9ED6-1719AF501DCC}"/>
          </ac:picMkLst>
        </pc:picChg>
        <pc:picChg chg="add mod">
          <ac:chgData name="Hannah Nicholas" userId="493b5db5-dc03-495e-8e3a-ffe390ccd8b5" providerId="ADAL" clId="{BCD7307C-8C75-4234-A9C3-C0EF281078C3}" dt="2021-11-25T16:54:42.360" v="1288"/>
          <ac:picMkLst>
            <pc:docMk/>
            <pc:sldMk cId="1695658091" sldId="2134804442"/>
            <ac:picMk id="7" creationId="{19E46B6E-DF1F-4BAE-84C0-34A1AB436D16}"/>
          </ac:picMkLst>
        </pc:picChg>
      </pc:sldChg>
      <pc:sldChg chg="modSp mod">
        <pc:chgData name="Hannah Nicholas" userId="493b5db5-dc03-495e-8e3a-ffe390ccd8b5" providerId="ADAL" clId="{BCD7307C-8C75-4234-A9C3-C0EF281078C3}" dt="2021-11-18T16:27:22.596" v="999" actId="13926"/>
        <pc:sldMkLst>
          <pc:docMk/>
          <pc:sldMk cId="1410936723" sldId="2134804444"/>
        </pc:sldMkLst>
        <pc:graphicFrameChg chg="modGraphic">
          <ac:chgData name="Hannah Nicholas" userId="493b5db5-dc03-495e-8e3a-ffe390ccd8b5" providerId="ADAL" clId="{BCD7307C-8C75-4234-A9C3-C0EF281078C3}" dt="2021-11-18T16:27:22.596" v="999" actId="13926"/>
          <ac:graphicFrameMkLst>
            <pc:docMk/>
            <pc:sldMk cId="1410936723" sldId="2134804444"/>
            <ac:graphicFrameMk id="12" creationId="{ED24F389-6E8E-4CA8-B082-567200DA0C77}"/>
          </ac:graphicFrameMkLst>
        </pc:graphicFrameChg>
      </pc:sldChg>
      <pc:sldChg chg="modSp mod">
        <pc:chgData name="Hannah Nicholas" userId="493b5db5-dc03-495e-8e3a-ffe390ccd8b5" providerId="ADAL" clId="{BCD7307C-8C75-4234-A9C3-C0EF281078C3}" dt="2021-11-18T16:33:39.275" v="1003" actId="20577"/>
        <pc:sldMkLst>
          <pc:docMk/>
          <pc:sldMk cId="1650204313" sldId="2134804447"/>
        </pc:sldMkLst>
        <pc:spChg chg="mod">
          <ac:chgData name="Hannah Nicholas" userId="493b5db5-dc03-495e-8e3a-ffe390ccd8b5" providerId="ADAL" clId="{BCD7307C-8C75-4234-A9C3-C0EF281078C3}" dt="2021-11-18T16:33:39.275" v="1003" actId="20577"/>
          <ac:spMkLst>
            <pc:docMk/>
            <pc:sldMk cId="1650204313" sldId="2134804447"/>
            <ac:spMk id="2" creationId="{00000000-0000-0000-0000-000000000000}"/>
          </ac:spMkLst>
        </pc:spChg>
      </pc:sldChg>
      <pc:sldChg chg="delSp modSp mod delCm">
        <pc:chgData name="Hannah Nicholas" userId="493b5db5-dc03-495e-8e3a-ffe390ccd8b5" providerId="ADAL" clId="{BCD7307C-8C75-4234-A9C3-C0EF281078C3}" dt="2021-11-11T12:39:18.073" v="20" actId="20577"/>
        <pc:sldMkLst>
          <pc:docMk/>
          <pc:sldMk cId="2412878680" sldId="2134804455"/>
        </pc:sldMkLst>
        <pc:spChg chg="mod">
          <ac:chgData name="Hannah Nicholas" userId="493b5db5-dc03-495e-8e3a-ffe390ccd8b5" providerId="ADAL" clId="{BCD7307C-8C75-4234-A9C3-C0EF281078C3}" dt="2021-11-11T12:39:18.073" v="20" actId="20577"/>
          <ac:spMkLst>
            <pc:docMk/>
            <pc:sldMk cId="2412878680" sldId="2134804455"/>
            <ac:spMk id="4" creationId="{7EFD44D3-0C2E-438B-824C-4ECDBBBABD71}"/>
          </ac:spMkLst>
        </pc:spChg>
        <pc:spChg chg="del">
          <ac:chgData name="Hannah Nicholas" userId="493b5db5-dc03-495e-8e3a-ffe390ccd8b5" providerId="ADAL" clId="{BCD7307C-8C75-4234-A9C3-C0EF281078C3}" dt="2021-11-11T12:39:07.306" v="17" actId="478"/>
          <ac:spMkLst>
            <pc:docMk/>
            <pc:sldMk cId="2412878680" sldId="2134804455"/>
            <ac:spMk id="5" creationId="{F66B846F-D731-49E7-B686-A63F9A719D49}"/>
          </ac:spMkLst>
        </pc:spChg>
      </pc:sldChg>
      <pc:sldChg chg="del">
        <pc:chgData name="Hannah Nicholas" userId="493b5db5-dc03-495e-8e3a-ffe390ccd8b5" providerId="ADAL" clId="{BCD7307C-8C75-4234-A9C3-C0EF281078C3}" dt="2021-11-11T12:38:43.198" v="14" actId="47"/>
        <pc:sldMkLst>
          <pc:docMk/>
          <pc:sldMk cId="1502476679" sldId="2134804456"/>
        </pc:sldMkLst>
      </pc:sldChg>
      <pc:sldChg chg="delSp mod delCm modNotesTx">
        <pc:chgData name="Hannah Nicholas" userId="493b5db5-dc03-495e-8e3a-ffe390ccd8b5" providerId="ADAL" clId="{BCD7307C-8C75-4234-A9C3-C0EF281078C3}" dt="2021-11-16T09:25:41.687" v="832" actId="20577"/>
        <pc:sldMkLst>
          <pc:docMk/>
          <pc:sldMk cId="391411402" sldId="2134804459"/>
        </pc:sldMkLst>
        <pc:spChg chg="del">
          <ac:chgData name="Hannah Nicholas" userId="493b5db5-dc03-495e-8e3a-ffe390ccd8b5" providerId="ADAL" clId="{BCD7307C-8C75-4234-A9C3-C0EF281078C3}" dt="2021-11-11T12:39:23.439" v="21" actId="478"/>
          <ac:spMkLst>
            <pc:docMk/>
            <pc:sldMk cId="391411402" sldId="2134804459"/>
            <ac:spMk id="17" creationId="{0E18EF3F-CBCC-46EE-A673-C81E0FFA57DD}"/>
          </ac:spMkLst>
        </pc:spChg>
      </pc:sldChg>
      <pc:sldChg chg="addSp delSp modSp mod">
        <pc:chgData name="Hannah Nicholas" userId="493b5db5-dc03-495e-8e3a-ffe390ccd8b5" providerId="ADAL" clId="{BCD7307C-8C75-4234-A9C3-C0EF281078C3}" dt="2021-11-17T12:04:42.629" v="872" actId="1076"/>
        <pc:sldMkLst>
          <pc:docMk/>
          <pc:sldMk cId="1400966046" sldId="2134804463"/>
        </pc:sldMkLst>
        <pc:spChg chg="mod">
          <ac:chgData name="Hannah Nicholas" userId="493b5db5-dc03-495e-8e3a-ffe390ccd8b5" providerId="ADAL" clId="{BCD7307C-8C75-4234-A9C3-C0EF281078C3}" dt="2021-11-11T12:40:17.027" v="33" actId="13926"/>
          <ac:spMkLst>
            <pc:docMk/>
            <pc:sldMk cId="1400966046" sldId="2134804463"/>
            <ac:spMk id="3" creationId="{0E83468E-6CE6-456B-BB75-FEE8EEF0F264}"/>
          </ac:spMkLst>
        </pc:spChg>
        <pc:spChg chg="del">
          <ac:chgData name="Hannah Nicholas" userId="493b5db5-dc03-495e-8e3a-ffe390ccd8b5" providerId="ADAL" clId="{BCD7307C-8C75-4234-A9C3-C0EF281078C3}" dt="2021-11-11T12:40:07.348" v="31" actId="478"/>
          <ac:spMkLst>
            <pc:docMk/>
            <pc:sldMk cId="1400966046" sldId="2134804463"/>
            <ac:spMk id="8" creationId="{B04A0785-A1ED-4886-991E-16EEACDB65DF}"/>
          </ac:spMkLst>
        </pc:spChg>
        <pc:spChg chg="mod">
          <ac:chgData name="Hannah Nicholas" userId="493b5db5-dc03-495e-8e3a-ffe390ccd8b5" providerId="ADAL" clId="{BCD7307C-8C75-4234-A9C3-C0EF281078C3}" dt="2021-11-11T12:40:11.754" v="32" actId="13926"/>
          <ac:spMkLst>
            <pc:docMk/>
            <pc:sldMk cId="1400966046" sldId="2134804463"/>
            <ac:spMk id="9" creationId="{DF199D19-8F03-4A6C-8C0A-2F6F66C0D933}"/>
          </ac:spMkLst>
        </pc:spChg>
        <pc:picChg chg="add del mod modCrop">
          <ac:chgData name="Hannah Nicholas" userId="493b5db5-dc03-495e-8e3a-ffe390ccd8b5" providerId="ADAL" clId="{BCD7307C-8C75-4234-A9C3-C0EF281078C3}" dt="2021-11-17T12:03:13.514" v="858" actId="478"/>
          <ac:picMkLst>
            <pc:docMk/>
            <pc:sldMk cId="1400966046" sldId="2134804463"/>
            <ac:picMk id="6" creationId="{B5934A21-D0AD-4C64-8918-9E30FF7FEF5F}"/>
          </ac:picMkLst>
        </pc:picChg>
        <pc:picChg chg="del">
          <ac:chgData name="Hannah Nicholas" userId="493b5db5-dc03-495e-8e3a-ffe390ccd8b5" providerId="ADAL" clId="{BCD7307C-8C75-4234-A9C3-C0EF281078C3}" dt="2021-11-17T12:02:34.353" v="848" actId="478"/>
          <ac:picMkLst>
            <pc:docMk/>
            <pc:sldMk cId="1400966046" sldId="2134804463"/>
            <ac:picMk id="7" creationId="{E39911AD-6A7A-4041-B147-934CCA99CD4A}"/>
          </ac:picMkLst>
        </pc:picChg>
        <pc:picChg chg="add del mod">
          <ac:chgData name="Hannah Nicholas" userId="493b5db5-dc03-495e-8e3a-ffe390ccd8b5" providerId="ADAL" clId="{BCD7307C-8C75-4234-A9C3-C0EF281078C3}" dt="2021-11-17T12:04:04.288" v="863" actId="478"/>
          <ac:picMkLst>
            <pc:docMk/>
            <pc:sldMk cId="1400966046" sldId="2134804463"/>
            <ac:picMk id="1026" creationId="{7FDECFB8-2037-4AD7-BB1C-2AD62CF347C7}"/>
          </ac:picMkLst>
        </pc:picChg>
        <pc:picChg chg="add mod">
          <ac:chgData name="Hannah Nicholas" userId="493b5db5-dc03-495e-8e3a-ffe390ccd8b5" providerId="ADAL" clId="{BCD7307C-8C75-4234-A9C3-C0EF281078C3}" dt="2021-11-17T12:04:42.629" v="872" actId="1076"/>
          <ac:picMkLst>
            <pc:docMk/>
            <pc:sldMk cId="1400966046" sldId="2134804463"/>
            <ac:picMk id="1028" creationId="{2FD02572-4321-4384-8CB4-BB1F77029FBB}"/>
          </ac:picMkLst>
        </pc:picChg>
      </pc:sldChg>
      <pc:sldChg chg="modSp">
        <pc:chgData name="Hannah Nicholas" userId="493b5db5-dc03-495e-8e3a-ffe390ccd8b5" providerId="ADAL" clId="{BCD7307C-8C75-4234-A9C3-C0EF281078C3}" dt="2021-11-17T12:15:37.711" v="902" actId="14100"/>
        <pc:sldMkLst>
          <pc:docMk/>
          <pc:sldMk cId="365773038" sldId="2134804464"/>
        </pc:sldMkLst>
        <pc:picChg chg="mod">
          <ac:chgData name="Hannah Nicholas" userId="493b5db5-dc03-495e-8e3a-ffe390ccd8b5" providerId="ADAL" clId="{BCD7307C-8C75-4234-A9C3-C0EF281078C3}" dt="2021-11-17T12:15:37.711" v="902" actId="14100"/>
          <ac:picMkLst>
            <pc:docMk/>
            <pc:sldMk cId="365773038" sldId="2134804464"/>
            <ac:picMk id="7" creationId="{3A7A0BDB-4FC4-4E97-A0DC-513E56C6AD40}"/>
          </ac:picMkLst>
        </pc:picChg>
      </pc:sldChg>
      <pc:sldChg chg="modNotesTx">
        <pc:chgData name="Hannah Nicholas" userId="493b5db5-dc03-495e-8e3a-ffe390ccd8b5" providerId="ADAL" clId="{BCD7307C-8C75-4234-A9C3-C0EF281078C3}" dt="2021-11-19T15:06:48.190" v="1273" actId="20577"/>
        <pc:sldMkLst>
          <pc:docMk/>
          <pc:sldMk cId="3974466687" sldId="2134804465"/>
        </pc:sldMkLst>
      </pc:sldChg>
      <pc:sldChg chg="addSp delSp modSp mod ord">
        <pc:chgData name="Hannah Nicholas" userId="493b5db5-dc03-495e-8e3a-ffe390ccd8b5" providerId="ADAL" clId="{BCD7307C-8C75-4234-A9C3-C0EF281078C3}" dt="2021-11-25T16:54:39.570" v="1286"/>
        <pc:sldMkLst>
          <pc:docMk/>
          <pc:sldMk cId="3920584569" sldId="2134804466"/>
        </pc:sldMkLst>
        <pc:picChg chg="del">
          <ac:chgData name="Hannah Nicholas" userId="493b5db5-dc03-495e-8e3a-ffe390ccd8b5" providerId="ADAL" clId="{BCD7307C-8C75-4234-A9C3-C0EF281078C3}" dt="2021-11-25T16:54:39.194" v="1285" actId="478"/>
          <ac:picMkLst>
            <pc:docMk/>
            <pc:sldMk cId="3920584569" sldId="2134804466"/>
            <ac:picMk id="4" creationId="{9D464474-0DDC-4F23-9ED6-1719AF501DCC}"/>
          </ac:picMkLst>
        </pc:picChg>
        <pc:picChg chg="add mod">
          <ac:chgData name="Hannah Nicholas" userId="493b5db5-dc03-495e-8e3a-ffe390ccd8b5" providerId="ADAL" clId="{BCD7307C-8C75-4234-A9C3-C0EF281078C3}" dt="2021-11-25T16:54:39.570" v="1286"/>
          <ac:picMkLst>
            <pc:docMk/>
            <pc:sldMk cId="3920584569" sldId="2134804466"/>
            <ac:picMk id="7" creationId="{95C8E005-6922-44DF-9C1F-D2DD75A4F057}"/>
          </ac:picMkLst>
        </pc:picChg>
      </pc:sldChg>
      <pc:sldChg chg="modSp mod ord delCm modNotesTx">
        <pc:chgData name="Hannah Nicholas" userId="493b5db5-dc03-495e-8e3a-ffe390ccd8b5" providerId="ADAL" clId="{BCD7307C-8C75-4234-A9C3-C0EF281078C3}" dt="2021-11-16T09:30:35.500" v="847"/>
        <pc:sldMkLst>
          <pc:docMk/>
          <pc:sldMk cId="4176133630" sldId="2134804467"/>
        </pc:sldMkLst>
        <pc:spChg chg="mod">
          <ac:chgData name="Hannah Nicholas" userId="493b5db5-dc03-495e-8e3a-ffe390ccd8b5" providerId="ADAL" clId="{BCD7307C-8C75-4234-A9C3-C0EF281078C3}" dt="2021-11-16T09:29:43.697" v="843" actId="20577"/>
          <ac:spMkLst>
            <pc:docMk/>
            <pc:sldMk cId="4176133630" sldId="2134804467"/>
            <ac:spMk id="2" creationId="{1972828C-DD1D-44FC-8D8D-5E4461008649}"/>
          </ac:spMkLst>
        </pc:spChg>
      </pc:sldChg>
      <pc:sldChg chg="modSp mod">
        <pc:chgData name="Hannah Nicholas" userId="493b5db5-dc03-495e-8e3a-ffe390ccd8b5" providerId="ADAL" clId="{BCD7307C-8C75-4234-A9C3-C0EF281078C3}" dt="2021-11-11T12:42:20.129" v="72" actId="20577"/>
        <pc:sldMkLst>
          <pc:docMk/>
          <pc:sldMk cId="2954164601" sldId="2134804470"/>
        </pc:sldMkLst>
        <pc:spChg chg="mod">
          <ac:chgData name="Hannah Nicholas" userId="493b5db5-dc03-495e-8e3a-ffe390ccd8b5" providerId="ADAL" clId="{BCD7307C-8C75-4234-A9C3-C0EF281078C3}" dt="2021-11-11T12:42:20.129" v="72" actId="20577"/>
          <ac:spMkLst>
            <pc:docMk/>
            <pc:sldMk cId="2954164601" sldId="2134804470"/>
            <ac:spMk id="2" creationId="{B718A317-1A87-4FC3-B09B-5870194250C0}"/>
          </ac:spMkLst>
        </pc:spChg>
      </pc:sldChg>
      <pc:sldChg chg="addSp delSp modSp mod">
        <pc:chgData name="Hannah Nicholas" userId="493b5db5-dc03-495e-8e3a-ffe390ccd8b5" providerId="ADAL" clId="{BCD7307C-8C75-4234-A9C3-C0EF281078C3}" dt="2021-11-17T12:24:43.739" v="922" actId="1076"/>
        <pc:sldMkLst>
          <pc:docMk/>
          <pc:sldMk cId="1451899518" sldId="2134804471"/>
        </pc:sldMkLst>
        <pc:picChg chg="del">
          <ac:chgData name="Hannah Nicholas" userId="493b5db5-dc03-495e-8e3a-ffe390ccd8b5" providerId="ADAL" clId="{BCD7307C-8C75-4234-A9C3-C0EF281078C3}" dt="2021-11-17T12:16:13.872" v="903" actId="478"/>
          <ac:picMkLst>
            <pc:docMk/>
            <pc:sldMk cId="1451899518" sldId="2134804471"/>
            <ac:picMk id="8" creationId="{CDBEC594-79C5-4736-8D8A-32B208D50679}"/>
          </ac:picMkLst>
        </pc:picChg>
        <pc:picChg chg="add mod ord">
          <ac:chgData name="Hannah Nicholas" userId="493b5db5-dc03-495e-8e3a-ffe390ccd8b5" providerId="ADAL" clId="{BCD7307C-8C75-4234-A9C3-C0EF281078C3}" dt="2021-11-17T12:24:43.739" v="922" actId="1076"/>
          <ac:picMkLst>
            <pc:docMk/>
            <pc:sldMk cId="1451899518" sldId="2134804471"/>
            <ac:picMk id="9" creationId="{CEF15661-5A2E-4580-9875-4E27BD389C4C}"/>
          </ac:picMkLst>
        </pc:picChg>
        <pc:picChg chg="add del mod">
          <ac:chgData name="Hannah Nicholas" userId="493b5db5-dc03-495e-8e3a-ffe390ccd8b5" providerId="ADAL" clId="{BCD7307C-8C75-4234-A9C3-C0EF281078C3}" dt="2021-11-17T12:23:19.390" v="908" actId="478"/>
          <ac:picMkLst>
            <pc:docMk/>
            <pc:sldMk cId="1451899518" sldId="2134804471"/>
            <ac:picMk id="5122" creationId="{29FF36C4-98C8-4C5B-8960-70C660AFA7B0}"/>
          </ac:picMkLst>
        </pc:picChg>
        <pc:picChg chg="add del mod">
          <ac:chgData name="Hannah Nicholas" userId="493b5db5-dc03-495e-8e3a-ffe390ccd8b5" providerId="ADAL" clId="{BCD7307C-8C75-4234-A9C3-C0EF281078C3}" dt="2021-11-17T12:24:24.702" v="916" actId="478"/>
          <ac:picMkLst>
            <pc:docMk/>
            <pc:sldMk cId="1451899518" sldId="2134804471"/>
            <ac:picMk id="5124" creationId="{A428D997-D818-406F-87D8-37A55CFD482C}"/>
          </ac:picMkLst>
        </pc:picChg>
      </pc:sldChg>
      <pc:sldChg chg="modSp mod">
        <pc:chgData name="Hannah Nicholas" userId="493b5db5-dc03-495e-8e3a-ffe390ccd8b5" providerId="ADAL" clId="{BCD7307C-8C75-4234-A9C3-C0EF281078C3}" dt="2021-11-11T12:43:52.486" v="78" actId="13926"/>
        <pc:sldMkLst>
          <pc:docMk/>
          <pc:sldMk cId="863032378" sldId="2134804475"/>
        </pc:sldMkLst>
        <pc:spChg chg="mod">
          <ac:chgData name="Hannah Nicholas" userId="493b5db5-dc03-495e-8e3a-ffe390ccd8b5" providerId="ADAL" clId="{BCD7307C-8C75-4234-A9C3-C0EF281078C3}" dt="2021-11-11T12:43:52.486" v="78" actId="13926"/>
          <ac:spMkLst>
            <pc:docMk/>
            <pc:sldMk cId="863032378" sldId="2134804475"/>
            <ac:spMk id="10" creationId="{012F34E6-B728-4DE6-98AF-44AC26147851}"/>
          </ac:spMkLst>
        </pc:spChg>
      </pc:sldChg>
      <pc:sldChg chg="modSp mod">
        <pc:chgData name="Hannah Nicholas" userId="493b5db5-dc03-495e-8e3a-ffe390ccd8b5" providerId="ADAL" clId="{BCD7307C-8C75-4234-A9C3-C0EF281078C3}" dt="2021-11-11T17:51:21.823" v="700" actId="207"/>
        <pc:sldMkLst>
          <pc:docMk/>
          <pc:sldMk cId="3873595033" sldId="2134804477"/>
        </pc:sldMkLst>
        <pc:spChg chg="mod">
          <ac:chgData name="Hannah Nicholas" userId="493b5db5-dc03-495e-8e3a-ffe390ccd8b5" providerId="ADAL" clId="{BCD7307C-8C75-4234-A9C3-C0EF281078C3}" dt="2021-11-11T17:51:21.823" v="700" actId="207"/>
          <ac:spMkLst>
            <pc:docMk/>
            <pc:sldMk cId="3873595033" sldId="2134804477"/>
            <ac:spMk id="15" creationId="{7AA28EF2-5A82-4961-BB01-D5310D32B479}"/>
          </ac:spMkLst>
        </pc:spChg>
      </pc:sldChg>
      <pc:sldChg chg="delSp modSp mod">
        <pc:chgData name="Hannah Nicholas" userId="493b5db5-dc03-495e-8e3a-ffe390ccd8b5" providerId="ADAL" clId="{BCD7307C-8C75-4234-A9C3-C0EF281078C3}" dt="2021-11-17T12:31:32.731" v="971" actId="14100"/>
        <pc:sldMkLst>
          <pc:docMk/>
          <pc:sldMk cId="2662759330" sldId="2134804479"/>
        </pc:sldMkLst>
        <pc:spChg chg="del">
          <ac:chgData name="Hannah Nicholas" userId="493b5db5-dc03-495e-8e3a-ffe390ccd8b5" providerId="ADAL" clId="{BCD7307C-8C75-4234-A9C3-C0EF281078C3}" dt="2021-11-11T12:46:26.617" v="122" actId="478"/>
          <ac:spMkLst>
            <pc:docMk/>
            <pc:sldMk cId="2662759330" sldId="2134804479"/>
            <ac:spMk id="4" creationId="{4716FB90-74E7-4C4B-9C82-07DA40AB8C0D}"/>
          </ac:spMkLst>
        </pc:spChg>
        <pc:spChg chg="mod">
          <ac:chgData name="Hannah Nicholas" userId="493b5db5-dc03-495e-8e3a-ffe390ccd8b5" providerId="ADAL" clId="{BCD7307C-8C75-4234-A9C3-C0EF281078C3}" dt="2021-11-11T12:46:30.551" v="123" actId="13926"/>
          <ac:spMkLst>
            <pc:docMk/>
            <pc:sldMk cId="2662759330" sldId="2134804479"/>
            <ac:spMk id="7" creationId="{25555FCA-4D81-624E-9605-F95C49B8BBE4}"/>
          </ac:spMkLst>
        </pc:spChg>
        <pc:picChg chg="mod">
          <ac:chgData name="Hannah Nicholas" userId="493b5db5-dc03-495e-8e3a-ffe390ccd8b5" providerId="ADAL" clId="{BCD7307C-8C75-4234-A9C3-C0EF281078C3}" dt="2021-11-17T12:31:32.731" v="971" actId="14100"/>
          <ac:picMkLst>
            <pc:docMk/>
            <pc:sldMk cId="2662759330" sldId="2134804479"/>
            <ac:picMk id="14" creationId="{6700F20B-5B29-4855-812D-A35D2A6FFA0F}"/>
          </ac:picMkLst>
        </pc:picChg>
      </pc:sldChg>
      <pc:sldChg chg="delSp modSp mod delCm">
        <pc:chgData name="Hannah Nicholas" userId="493b5db5-dc03-495e-8e3a-ffe390ccd8b5" providerId="ADAL" clId="{BCD7307C-8C75-4234-A9C3-C0EF281078C3}" dt="2021-11-11T15:18:46.503" v="190" actId="1592"/>
        <pc:sldMkLst>
          <pc:docMk/>
          <pc:sldMk cId="1965126204" sldId="2134804481"/>
        </pc:sldMkLst>
        <pc:spChg chg="mod">
          <ac:chgData name="Hannah Nicholas" userId="493b5db5-dc03-495e-8e3a-ffe390ccd8b5" providerId="ADAL" clId="{BCD7307C-8C75-4234-A9C3-C0EF281078C3}" dt="2021-11-11T12:46:38.561" v="125" actId="13926"/>
          <ac:spMkLst>
            <pc:docMk/>
            <pc:sldMk cId="1965126204" sldId="2134804481"/>
            <ac:spMk id="2" creationId="{07F9993A-1E8F-4224-83D1-D536DFFC3A22}"/>
          </ac:spMkLst>
        </pc:spChg>
        <pc:spChg chg="mod">
          <ac:chgData name="Hannah Nicholas" userId="493b5db5-dc03-495e-8e3a-ffe390ccd8b5" providerId="ADAL" clId="{BCD7307C-8C75-4234-A9C3-C0EF281078C3}" dt="2021-11-11T15:18:27.280" v="188" actId="1076"/>
          <ac:spMkLst>
            <pc:docMk/>
            <pc:sldMk cId="1965126204" sldId="2134804481"/>
            <ac:spMk id="3" creationId="{ABC59AAB-355A-4755-B8C2-15543FD9FEE7}"/>
          </ac:spMkLst>
        </pc:spChg>
        <pc:spChg chg="del">
          <ac:chgData name="Hannah Nicholas" userId="493b5db5-dc03-495e-8e3a-ffe390ccd8b5" providerId="ADAL" clId="{BCD7307C-8C75-4234-A9C3-C0EF281078C3}" dt="2021-11-11T12:56:47.207" v="126" actId="478"/>
          <ac:spMkLst>
            <pc:docMk/>
            <pc:sldMk cId="1965126204" sldId="2134804481"/>
            <ac:spMk id="7" creationId="{4936282E-855A-46F9-A563-A882C9F58052}"/>
          </ac:spMkLst>
        </pc:spChg>
        <pc:picChg chg="mod">
          <ac:chgData name="Hannah Nicholas" userId="493b5db5-dc03-495e-8e3a-ffe390ccd8b5" providerId="ADAL" clId="{BCD7307C-8C75-4234-A9C3-C0EF281078C3}" dt="2021-11-11T15:18:32.413" v="189" actId="14100"/>
          <ac:picMkLst>
            <pc:docMk/>
            <pc:sldMk cId="1965126204" sldId="2134804481"/>
            <ac:picMk id="1026" creationId="{E4F7323C-7FB6-4EFF-896B-8E45A142BBE8}"/>
          </ac:picMkLst>
        </pc:picChg>
      </pc:sldChg>
      <pc:sldChg chg="delSp mod">
        <pc:chgData name="Hannah Nicholas" userId="493b5db5-dc03-495e-8e3a-ffe390ccd8b5" providerId="ADAL" clId="{BCD7307C-8C75-4234-A9C3-C0EF281078C3}" dt="2021-11-11T12:34:10.309" v="1" actId="478"/>
        <pc:sldMkLst>
          <pc:docMk/>
          <pc:sldMk cId="1806588474" sldId="2134804485"/>
        </pc:sldMkLst>
        <pc:spChg chg="del">
          <ac:chgData name="Hannah Nicholas" userId="493b5db5-dc03-495e-8e3a-ffe390ccd8b5" providerId="ADAL" clId="{BCD7307C-8C75-4234-A9C3-C0EF281078C3}" dt="2021-11-11T12:34:10.309" v="1" actId="478"/>
          <ac:spMkLst>
            <pc:docMk/>
            <pc:sldMk cId="1806588474" sldId="2134804485"/>
            <ac:spMk id="6" creationId="{9769867E-BD96-4179-8909-3A9954386C0D}"/>
          </ac:spMkLst>
        </pc:spChg>
      </pc:sldChg>
      <pc:sldChg chg="delSp mod">
        <pc:chgData name="Hannah Nicholas" userId="493b5db5-dc03-495e-8e3a-ffe390ccd8b5" providerId="ADAL" clId="{BCD7307C-8C75-4234-A9C3-C0EF281078C3}" dt="2021-11-11T12:40:04.694" v="30" actId="478"/>
        <pc:sldMkLst>
          <pc:docMk/>
          <pc:sldMk cId="4060374990" sldId="2134804488"/>
        </pc:sldMkLst>
        <pc:spChg chg="del">
          <ac:chgData name="Hannah Nicholas" userId="493b5db5-dc03-495e-8e3a-ffe390ccd8b5" providerId="ADAL" clId="{BCD7307C-8C75-4234-A9C3-C0EF281078C3}" dt="2021-11-11T12:40:04.694" v="30" actId="478"/>
          <ac:spMkLst>
            <pc:docMk/>
            <pc:sldMk cId="4060374990" sldId="2134804488"/>
            <ac:spMk id="6" creationId="{B1CCC58D-2104-48FB-BA46-F5F9E450054D}"/>
          </ac:spMkLst>
        </pc:spChg>
      </pc:sldChg>
      <pc:sldChg chg="delSp mod delCm modNotesTx">
        <pc:chgData name="Hannah Nicholas" userId="493b5db5-dc03-495e-8e3a-ffe390ccd8b5" providerId="ADAL" clId="{BCD7307C-8C75-4234-A9C3-C0EF281078C3}" dt="2021-11-11T12:41:45.715" v="67" actId="1592"/>
        <pc:sldMkLst>
          <pc:docMk/>
          <pc:sldMk cId="2965999057" sldId="2134804489"/>
        </pc:sldMkLst>
        <pc:spChg chg="del">
          <ac:chgData name="Hannah Nicholas" userId="493b5db5-dc03-495e-8e3a-ffe390ccd8b5" providerId="ADAL" clId="{BCD7307C-8C75-4234-A9C3-C0EF281078C3}" dt="2021-11-11T12:41:14.573" v="43" actId="478"/>
          <ac:spMkLst>
            <pc:docMk/>
            <pc:sldMk cId="2965999057" sldId="2134804489"/>
            <ac:spMk id="10" creationId="{F9F50AD1-8399-49CC-99CF-B70059F7CF28}"/>
          </ac:spMkLst>
        </pc:spChg>
      </pc:sldChg>
      <pc:sldChg chg="delSp modSp mod modNotesTx">
        <pc:chgData name="Hannah Nicholas" userId="493b5db5-dc03-495e-8e3a-ffe390ccd8b5" providerId="ADAL" clId="{BCD7307C-8C75-4234-A9C3-C0EF281078C3}" dt="2021-11-16T09:24:56.093" v="765" actId="20577"/>
        <pc:sldMkLst>
          <pc:docMk/>
          <pc:sldMk cId="4152471504" sldId="2134804491"/>
        </pc:sldMkLst>
        <pc:spChg chg="del">
          <ac:chgData name="Hannah Nicholas" userId="493b5db5-dc03-495e-8e3a-ffe390ccd8b5" providerId="ADAL" clId="{BCD7307C-8C75-4234-A9C3-C0EF281078C3}" dt="2021-11-11T12:39:31.524" v="22" actId="478"/>
          <ac:spMkLst>
            <pc:docMk/>
            <pc:sldMk cId="4152471504" sldId="2134804491"/>
            <ac:spMk id="3" creationId="{BA545124-8CE0-44FF-9B77-96D082C74951}"/>
          </ac:spMkLst>
        </pc:spChg>
        <pc:spChg chg="mod">
          <ac:chgData name="Hannah Nicholas" userId="493b5db5-dc03-495e-8e3a-ffe390ccd8b5" providerId="ADAL" clId="{BCD7307C-8C75-4234-A9C3-C0EF281078C3}" dt="2021-11-11T17:50:02.326" v="697" actId="13926"/>
          <ac:spMkLst>
            <pc:docMk/>
            <pc:sldMk cId="4152471504" sldId="2134804491"/>
            <ac:spMk id="1557" creationId="{00000000-0000-0000-0000-000000000000}"/>
          </ac:spMkLst>
        </pc:spChg>
      </pc:sldChg>
      <pc:sldChg chg="delSp mod">
        <pc:chgData name="Hannah Nicholas" userId="493b5db5-dc03-495e-8e3a-ffe390ccd8b5" providerId="ADAL" clId="{BCD7307C-8C75-4234-A9C3-C0EF281078C3}" dt="2021-11-11T12:39:38.594" v="24" actId="478"/>
        <pc:sldMkLst>
          <pc:docMk/>
          <pc:sldMk cId="2120098620" sldId="2134804493"/>
        </pc:sldMkLst>
        <pc:spChg chg="del">
          <ac:chgData name="Hannah Nicholas" userId="493b5db5-dc03-495e-8e3a-ffe390ccd8b5" providerId="ADAL" clId="{BCD7307C-8C75-4234-A9C3-C0EF281078C3}" dt="2021-11-11T12:39:38.594" v="24" actId="478"/>
          <ac:spMkLst>
            <pc:docMk/>
            <pc:sldMk cId="2120098620" sldId="2134804493"/>
            <ac:spMk id="3" creationId="{A01E22C0-8A7D-45F7-A216-161DC19B1EB2}"/>
          </ac:spMkLst>
        </pc:spChg>
      </pc:sldChg>
      <pc:sldChg chg="delSp del mod">
        <pc:chgData name="Hannah Nicholas" userId="493b5db5-dc03-495e-8e3a-ffe390ccd8b5" providerId="ADAL" clId="{BCD7307C-8C75-4234-A9C3-C0EF281078C3}" dt="2021-11-11T17:50:11.307" v="698" actId="47"/>
        <pc:sldMkLst>
          <pc:docMk/>
          <pc:sldMk cId="1681138535" sldId="2134804494"/>
        </pc:sldMkLst>
        <pc:spChg chg="del">
          <ac:chgData name="Hannah Nicholas" userId="493b5db5-dc03-495e-8e3a-ffe390ccd8b5" providerId="ADAL" clId="{BCD7307C-8C75-4234-A9C3-C0EF281078C3}" dt="2021-11-11T12:39:42.359" v="25" actId="478"/>
          <ac:spMkLst>
            <pc:docMk/>
            <pc:sldMk cId="1681138535" sldId="2134804494"/>
            <ac:spMk id="3" creationId="{F5644711-615D-4752-A663-EB9D6EE00750}"/>
          </ac:spMkLst>
        </pc:spChg>
      </pc:sldChg>
      <pc:sldChg chg="delSp modSp mod">
        <pc:chgData name="Hannah Nicholas" userId="493b5db5-dc03-495e-8e3a-ffe390ccd8b5" providerId="ADAL" clId="{BCD7307C-8C75-4234-A9C3-C0EF281078C3}" dt="2021-11-11T17:50:18.102" v="699" actId="20577"/>
        <pc:sldMkLst>
          <pc:docMk/>
          <pc:sldMk cId="3046342847" sldId="2134804495"/>
        </pc:sldMkLst>
        <pc:spChg chg="del">
          <ac:chgData name="Hannah Nicholas" userId="493b5db5-dc03-495e-8e3a-ffe390ccd8b5" providerId="ADAL" clId="{BCD7307C-8C75-4234-A9C3-C0EF281078C3}" dt="2021-11-11T12:39:45.103" v="26" actId="478"/>
          <ac:spMkLst>
            <pc:docMk/>
            <pc:sldMk cId="3046342847" sldId="2134804495"/>
            <ac:spMk id="3" creationId="{256E1269-ACCF-4996-B4C1-0F9CF6E162A6}"/>
          </ac:spMkLst>
        </pc:spChg>
        <pc:spChg chg="mod">
          <ac:chgData name="Hannah Nicholas" userId="493b5db5-dc03-495e-8e3a-ffe390ccd8b5" providerId="ADAL" clId="{BCD7307C-8C75-4234-A9C3-C0EF281078C3}" dt="2021-11-11T17:50:18.102" v="699" actId="20577"/>
          <ac:spMkLst>
            <pc:docMk/>
            <pc:sldMk cId="3046342847" sldId="2134804495"/>
            <ac:spMk id="1557" creationId="{00000000-0000-0000-0000-000000000000}"/>
          </ac:spMkLst>
        </pc:spChg>
      </pc:sldChg>
      <pc:sldChg chg="delSp modSp mod delCm">
        <pc:chgData name="Hannah Nicholas" userId="493b5db5-dc03-495e-8e3a-ffe390ccd8b5" providerId="ADAL" clId="{BCD7307C-8C75-4234-A9C3-C0EF281078C3}" dt="2021-11-11T15:11:32.541" v="129" actId="1592"/>
        <pc:sldMkLst>
          <pc:docMk/>
          <pc:sldMk cId="279155812" sldId="2134804496"/>
        </pc:sldMkLst>
        <pc:spChg chg="del">
          <ac:chgData name="Hannah Nicholas" userId="493b5db5-dc03-495e-8e3a-ffe390ccd8b5" providerId="ADAL" clId="{BCD7307C-8C75-4234-A9C3-C0EF281078C3}" dt="2021-11-11T12:39:48.698" v="27" actId="478"/>
          <ac:spMkLst>
            <pc:docMk/>
            <pc:sldMk cId="279155812" sldId="2134804496"/>
            <ac:spMk id="3" creationId="{44371EB5-7333-4CB0-B044-4D8FFB5BBEFD}"/>
          </ac:spMkLst>
        </pc:spChg>
        <pc:spChg chg="mod">
          <ac:chgData name="Hannah Nicholas" userId="493b5db5-dc03-495e-8e3a-ffe390ccd8b5" providerId="ADAL" clId="{BCD7307C-8C75-4234-A9C3-C0EF281078C3}" dt="2021-11-11T15:11:28.514" v="128" actId="20577"/>
          <ac:spMkLst>
            <pc:docMk/>
            <pc:sldMk cId="279155812" sldId="2134804496"/>
            <ac:spMk id="1557" creationId="{00000000-0000-0000-0000-000000000000}"/>
          </ac:spMkLst>
        </pc:spChg>
      </pc:sldChg>
      <pc:sldChg chg="delSp mod">
        <pc:chgData name="Hannah Nicholas" userId="493b5db5-dc03-495e-8e3a-ffe390ccd8b5" providerId="ADAL" clId="{BCD7307C-8C75-4234-A9C3-C0EF281078C3}" dt="2021-11-11T12:39:57.645" v="28" actId="478"/>
        <pc:sldMkLst>
          <pc:docMk/>
          <pc:sldMk cId="2674228752" sldId="2134804497"/>
        </pc:sldMkLst>
        <pc:spChg chg="del">
          <ac:chgData name="Hannah Nicholas" userId="493b5db5-dc03-495e-8e3a-ffe390ccd8b5" providerId="ADAL" clId="{BCD7307C-8C75-4234-A9C3-C0EF281078C3}" dt="2021-11-11T12:39:57.645" v="28" actId="478"/>
          <ac:spMkLst>
            <pc:docMk/>
            <pc:sldMk cId="2674228752" sldId="2134804497"/>
            <ac:spMk id="3" creationId="{BE54A8FA-0A31-454C-96E8-EF51295784C0}"/>
          </ac:spMkLst>
        </pc:spChg>
      </pc:sldChg>
      <pc:sldChg chg="delSp modSp mod delCm">
        <pc:chgData name="Hannah Nicholas" userId="493b5db5-dc03-495e-8e3a-ffe390ccd8b5" providerId="ADAL" clId="{BCD7307C-8C75-4234-A9C3-C0EF281078C3}" dt="2021-11-11T15:23:52.905" v="197" actId="1592"/>
        <pc:sldMkLst>
          <pc:docMk/>
          <pc:sldMk cId="0" sldId="2134804499"/>
        </pc:sldMkLst>
        <pc:spChg chg="del">
          <ac:chgData name="Hannah Nicholas" userId="493b5db5-dc03-495e-8e3a-ffe390ccd8b5" providerId="ADAL" clId="{BCD7307C-8C75-4234-A9C3-C0EF281078C3}" dt="2021-11-11T12:40:00.647" v="29" actId="478"/>
          <ac:spMkLst>
            <pc:docMk/>
            <pc:sldMk cId="0" sldId="2134804499"/>
            <ac:spMk id="3" creationId="{D28DB884-4D75-424C-9B7E-4A9B40C102DF}"/>
          </ac:spMkLst>
        </pc:spChg>
        <pc:spChg chg="mod">
          <ac:chgData name="Hannah Nicholas" userId="493b5db5-dc03-495e-8e3a-ffe390ccd8b5" providerId="ADAL" clId="{BCD7307C-8C75-4234-A9C3-C0EF281078C3}" dt="2021-11-11T15:12:06.479" v="130" actId="20577"/>
          <ac:spMkLst>
            <pc:docMk/>
            <pc:sldMk cId="0" sldId="2134804499"/>
            <ac:spMk id="1557" creationId="{00000000-0000-0000-0000-000000000000}"/>
          </ac:spMkLst>
        </pc:spChg>
      </pc:sldChg>
      <pc:sldChg chg="delSp modSp mod">
        <pc:chgData name="Hannah Nicholas" userId="493b5db5-dc03-495e-8e3a-ffe390ccd8b5" providerId="ADAL" clId="{BCD7307C-8C75-4234-A9C3-C0EF281078C3}" dt="2021-11-11T12:46:21.357" v="121" actId="478"/>
        <pc:sldMkLst>
          <pc:docMk/>
          <pc:sldMk cId="1720563958" sldId="2134804506"/>
        </pc:sldMkLst>
        <pc:spChg chg="mod">
          <ac:chgData name="Hannah Nicholas" userId="493b5db5-dc03-495e-8e3a-ffe390ccd8b5" providerId="ADAL" clId="{BCD7307C-8C75-4234-A9C3-C0EF281078C3}" dt="2021-11-11T12:46:14.330" v="119" actId="13926"/>
          <ac:spMkLst>
            <pc:docMk/>
            <pc:sldMk cId="1720563958" sldId="2134804506"/>
            <ac:spMk id="2" creationId="{52A9428A-D357-43E6-9687-A187C77D3B33}"/>
          </ac:spMkLst>
        </pc:spChg>
        <pc:spChg chg="del">
          <ac:chgData name="Hannah Nicholas" userId="493b5db5-dc03-495e-8e3a-ffe390ccd8b5" providerId="ADAL" clId="{BCD7307C-8C75-4234-A9C3-C0EF281078C3}" dt="2021-11-11T12:46:21.357" v="121" actId="478"/>
          <ac:spMkLst>
            <pc:docMk/>
            <pc:sldMk cId="1720563958" sldId="2134804506"/>
            <ac:spMk id="12" creationId="{192205A6-61D5-4301-9AE0-C708DF625BE8}"/>
          </ac:spMkLst>
        </pc:spChg>
      </pc:sldChg>
      <pc:sldChg chg="delSp modSp mod delCm">
        <pc:chgData name="Hannah Nicholas" userId="493b5db5-dc03-495e-8e3a-ffe390ccd8b5" providerId="ADAL" clId="{BCD7307C-8C75-4234-A9C3-C0EF281078C3}" dt="2021-11-11T12:41:57.541" v="70" actId="1592"/>
        <pc:sldMkLst>
          <pc:docMk/>
          <pc:sldMk cId="824030757" sldId="2134804507"/>
        </pc:sldMkLst>
        <pc:spChg chg="mod">
          <ac:chgData name="Hannah Nicholas" userId="493b5db5-dc03-495e-8e3a-ffe390ccd8b5" providerId="ADAL" clId="{BCD7307C-8C75-4234-A9C3-C0EF281078C3}" dt="2021-11-11T12:41:56.118" v="69" actId="13926"/>
          <ac:spMkLst>
            <pc:docMk/>
            <pc:sldMk cId="824030757" sldId="2134804507"/>
            <ac:spMk id="2" creationId="{4FDAF646-A6AB-47FF-A11D-23E313F89A8E}"/>
          </ac:spMkLst>
        </pc:spChg>
        <pc:spChg chg="del">
          <ac:chgData name="Hannah Nicholas" userId="493b5db5-dc03-495e-8e3a-ffe390ccd8b5" providerId="ADAL" clId="{BCD7307C-8C75-4234-A9C3-C0EF281078C3}" dt="2021-11-11T12:41:50.291" v="68" actId="478"/>
          <ac:spMkLst>
            <pc:docMk/>
            <pc:sldMk cId="824030757" sldId="2134804507"/>
            <ac:spMk id="8" creationId="{A1B85483-6331-4FD3-A680-27F1F2EE43D3}"/>
          </ac:spMkLst>
        </pc:spChg>
      </pc:sldChg>
      <pc:sldChg chg="delSp mod addCm delCm modCm">
        <pc:chgData name="Hannah Nicholas" userId="493b5db5-dc03-495e-8e3a-ffe390ccd8b5" providerId="ADAL" clId="{BCD7307C-8C75-4234-A9C3-C0EF281078C3}" dt="2021-11-11T16:51:21.775" v="696" actId="1592"/>
        <pc:sldMkLst>
          <pc:docMk/>
          <pc:sldMk cId="2874387939" sldId="2134804508"/>
        </pc:sldMkLst>
        <pc:spChg chg="del">
          <ac:chgData name="Hannah Nicholas" userId="493b5db5-dc03-495e-8e3a-ffe390ccd8b5" providerId="ADAL" clId="{BCD7307C-8C75-4234-A9C3-C0EF281078C3}" dt="2021-11-11T12:37:45.362" v="3" actId="478"/>
          <ac:spMkLst>
            <pc:docMk/>
            <pc:sldMk cId="2874387939" sldId="2134804508"/>
            <ac:spMk id="10" creationId="{A4BE97B0-B4D7-4820-B141-2C0DDE888D85}"/>
          </ac:spMkLst>
        </pc:spChg>
      </pc:sldChg>
      <pc:sldChg chg="delSp mod modNotesTx">
        <pc:chgData name="Hannah Nicholas" userId="493b5db5-dc03-495e-8e3a-ffe390ccd8b5" providerId="ADAL" clId="{BCD7307C-8C75-4234-A9C3-C0EF281078C3}" dt="2021-11-18T16:53:45.414" v="1006" actId="33524"/>
        <pc:sldMkLst>
          <pc:docMk/>
          <pc:sldMk cId="3514301084" sldId="2134804509"/>
        </pc:sldMkLst>
        <pc:spChg chg="del">
          <ac:chgData name="Hannah Nicholas" userId="493b5db5-dc03-495e-8e3a-ffe390ccd8b5" providerId="ADAL" clId="{BCD7307C-8C75-4234-A9C3-C0EF281078C3}" dt="2021-11-11T12:37:39.288" v="2" actId="478"/>
          <ac:spMkLst>
            <pc:docMk/>
            <pc:sldMk cId="3514301084" sldId="2134804509"/>
            <ac:spMk id="7" creationId="{F2F0B0E1-1373-4BEF-BD48-71B369F22D2C}"/>
          </ac:spMkLst>
        </pc:spChg>
      </pc:sldChg>
      <pc:sldChg chg="delSp modSp mod delCm modNotesTx">
        <pc:chgData name="Hannah Nicholas" userId="493b5db5-dc03-495e-8e3a-ffe390ccd8b5" providerId="ADAL" clId="{BCD7307C-8C75-4234-A9C3-C0EF281078C3}" dt="2021-11-11T15:32:02.166" v="524" actId="1592"/>
        <pc:sldMkLst>
          <pc:docMk/>
          <pc:sldMk cId="3433774825" sldId="2134804510"/>
        </pc:sldMkLst>
        <pc:spChg chg="mod">
          <ac:chgData name="Hannah Nicholas" userId="493b5db5-dc03-495e-8e3a-ffe390ccd8b5" providerId="ADAL" clId="{BCD7307C-8C75-4234-A9C3-C0EF281078C3}" dt="2021-11-11T15:31:56.109" v="523" actId="20577"/>
          <ac:spMkLst>
            <pc:docMk/>
            <pc:sldMk cId="3433774825" sldId="2134804510"/>
            <ac:spMk id="7" creationId="{2134EF7D-DC1F-4F1B-B2DC-DA0EAECDFCA1}"/>
          </ac:spMkLst>
        </pc:spChg>
        <pc:spChg chg="del">
          <ac:chgData name="Hannah Nicholas" userId="493b5db5-dc03-495e-8e3a-ffe390ccd8b5" providerId="ADAL" clId="{BCD7307C-8C75-4234-A9C3-C0EF281078C3}" dt="2021-11-11T12:38:03.422" v="4" actId="478"/>
          <ac:spMkLst>
            <pc:docMk/>
            <pc:sldMk cId="3433774825" sldId="2134804510"/>
            <ac:spMk id="15" creationId="{80520FF8-8E31-42C1-8DFD-D88B90722434}"/>
          </ac:spMkLst>
        </pc:spChg>
      </pc:sldChg>
      <pc:sldChg chg="addSp delSp modSp mod modTransition addCm delCm modCm">
        <pc:chgData name="Hannah Nicholas" userId="493b5db5-dc03-495e-8e3a-ffe390ccd8b5" providerId="ADAL" clId="{BCD7307C-8C75-4234-A9C3-C0EF281078C3}" dt="2021-11-11T16:50:39.534" v="686" actId="1592"/>
        <pc:sldMkLst>
          <pc:docMk/>
          <pc:sldMk cId="2455228204" sldId="2134804511"/>
        </pc:sldMkLst>
        <pc:spChg chg="add mod">
          <ac:chgData name="Hannah Nicholas" userId="493b5db5-dc03-495e-8e3a-ffe390ccd8b5" providerId="ADAL" clId="{BCD7307C-8C75-4234-A9C3-C0EF281078C3}" dt="2021-11-11T16:50:35.129" v="684" actId="1076"/>
          <ac:spMkLst>
            <pc:docMk/>
            <pc:sldMk cId="2455228204" sldId="2134804511"/>
            <ac:spMk id="3" creationId="{E3851A1E-4C76-4BC1-97AD-5ABD8E30D8A7}"/>
          </ac:spMkLst>
        </pc:spChg>
        <pc:spChg chg="del">
          <ac:chgData name="Hannah Nicholas" userId="493b5db5-dc03-495e-8e3a-ffe390ccd8b5" providerId="ADAL" clId="{BCD7307C-8C75-4234-A9C3-C0EF281078C3}" dt="2021-11-11T12:44:37.518" v="80" actId="478"/>
          <ac:spMkLst>
            <pc:docMk/>
            <pc:sldMk cId="2455228204" sldId="2134804511"/>
            <ac:spMk id="14" creationId="{9EB067D9-7F79-4662-82F3-72D36174EF93}"/>
          </ac:spMkLst>
        </pc:spChg>
      </pc:sldChg>
      <pc:sldChg chg="addSp delSp modSp mod delCm">
        <pc:chgData name="Hannah Nicholas" userId="493b5db5-dc03-495e-8e3a-ffe390ccd8b5" providerId="ADAL" clId="{BCD7307C-8C75-4234-A9C3-C0EF281078C3}" dt="2021-11-17T12:15:23.752" v="899" actId="1076"/>
        <pc:sldMkLst>
          <pc:docMk/>
          <pc:sldMk cId="3305642734" sldId="2134804514"/>
        </pc:sldMkLst>
        <pc:spChg chg="del">
          <ac:chgData name="Hannah Nicholas" userId="493b5db5-dc03-495e-8e3a-ffe390ccd8b5" providerId="ADAL" clId="{BCD7307C-8C75-4234-A9C3-C0EF281078C3}" dt="2021-11-11T12:40:39.280" v="38" actId="478"/>
          <ac:spMkLst>
            <pc:docMk/>
            <pc:sldMk cId="3305642734" sldId="2134804514"/>
            <ac:spMk id="16" creationId="{C8476DD1-74CB-4EE9-9DDE-943B7FBFED10}"/>
          </ac:spMkLst>
        </pc:spChg>
        <pc:picChg chg="del mod">
          <ac:chgData name="Hannah Nicholas" userId="493b5db5-dc03-495e-8e3a-ffe390ccd8b5" providerId="ADAL" clId="{BCD7307C-8C75-4234-A9C3-C0EF281078C3}" dt="2021-11-17T12:15:16.560" v="897" actId="478"/>
          <ac:picMkLst>
            <pc:docMk/>
            <pc:sldMk cId="3305642734" sldId="2134804514"/>
            <ac:picMk id="12" creationId="{D61B6BC7-1D05-4691-8FAA-E8E0FB7987DB}"/>
          </ac:picMkLst>
        </pc:picChg>
        <pc:picChg chg="add mod">
          <ac:chgData name="Hannah Nicholas" userId="493b5db5-dc03-495e-8e3a-ffe390ccd8b5" providerId="ADAL" clId="{BCD7307C-8C75-4234-A9C3-C0EF281078C3}" dt="2021-11-17T12:15:23.752" v="899" actId="1076"/>
          <ac:picMkLst>
            <pc:docMk/>
            <pc:sldMk cId="3305642734" sldId="2134804514"/>
            <ac:picMk id="4098" creationId="{C253769F-38AF-49AA-A538-C9F2D81A4046}"/>
          </ac:picMkLst>
        </pc:picChg>
      </pc:sldChg>
      <pc:sldChg chg="delSp modSp mod modNotesTx">
        <pc:chgData name="Hannah Nicholas" userId="493b5db5-dc03-495e-8e3a-ffe390ccd8b5" providerId="ADAL" clId="{BCD7307C-8C75-4234-A9C3-C0EF281078C3}" dt="2021-11-17T12:29:32.940" v="957" actId="14100"/>
        <pc:sldMkLst>
          <pc:docMk/>
          <pc:sldMk cId="1362023659" sldId="2134804515"/>
        </pc:sldMkLst>
        <pc:spChg chg="del">
          <ac:chgData name="Hannah Nicholas" userId="493b5db5-dc03-495e-8e3a-ffe390ccd8b5" providerId="ADAL" clId="{BCD7307C-8C75-4234-A9C3-C0EF281078C3}" dt="2021-11-11T12:45:26.412" v="82" actId="478"/>
          <ac:spMkLst>
            <pc:docMk/>
            <pc:sldMk cId="1362023659" sldId="2134804515"/>
            <ac:spMk id="12" creationId="{F5E1480E-18D3-45F9-B949-45C0A6F2C3E1}"/>
          </ac:spMkLst>
        </pc:spChg>
        <pc:picChg chg="mod">
          <ac:chgData name="Hannah Nicholas" userId="493b5db5-dc03-495e-8e3a-ffe390ccd8b5" providerId="ADAL" clId="{BCD7307C-8C75-4234-A9C3-C0EF281078C3}" dt="2021-11-17T12:29:32.940" v="957" actId="14100"/>
          <ac:picMkLst>
            <pc:docMk/>
            <pc:sldMk cId="1362023659" sldId="2134804515"/>
            <ac:picMk id="11" creationId="{2166FF68-1DD1-4589-94A3-FFF20F55D75E}"/>
          </ac:picMkLst>
        </pc:picChg>
      </pc:sldChg>
      <pc:sldChg chg="delSp modSp mod">
        <pc:chgData name="Hannah Nicholas" userId="493b5db5-dc03-495e-8e3a-ffe390ccd8b5" providerId="ADAL" clId="{BCD7307C-8C75-4234-A9C3-C0EF281078C3}" dt="2021-11-11T12:39:00.231" v="16" actId="478"/>
        <pc:sldMkLst>
          <pc:docMk/>
          <pc:sldMk cId="2829282979" sldId="2134804516"/>
        </pc:sldMkLst>
        <pc:spChg chg="mod">
          <ac:chgData name="Hannah Nicholas" userId="493b5db5-dc03-495e-8e3a-ffe390ccd8b5" providerId="ADAL" clId="{BCD7307C-8C75-4234-A9C3-C0EF281078C3}" dt="2021-11-11T12:38:37.723" v="13" actId="14100"/>
          <ac:spMkLst>
            <pc:docMk/>
            <pc:sldMk cId="2829282979" sldId="2134804516"/>
            <ac:spMk id="4" creationId="{0318AA3D-ED90-406B-B50E-C06BAA657E21}"/>
          </ac:spMkLst>
        </pc:spChg>
        <pc:spChg chg="mod">
          <ac:chgData name="Hannah Nicholas" userId="493b5db5-dc03-495e-8e3a-ffe390ccd8b5" providerId="ADAL" clId="{BCD7307C-8C75-4234-A9C3-C0EF281078C3}" dt="2021-11-11T12:38:51.828" v="15" actId="13926"/>
          <ac:spMkLst>
            <pc:docMk/>
            <pc:sldMk cId="2829282979" sldId="2134804516"/>
            <ac:spMk id="9" creationId="{CE3D84FA-A329-4C56-8120-E50BE9814D51}"/>
          </ac:spMkLst>
        </pc:spChg>
        <pc:spChg chg="del">
          <ac:chgData name="Hannah Nicholas" userId="493b5db5-dc03-495e-8e3a-ffe390ccd8b5" providerId="ADAL" clId="{BCD7307C-8C75-4234-A9C3-C0EF281078C3}" dt="2021-11-11T12:39:00.231" v="16" actId="478"/>
          <ac:spMkLst>
            <pc:docMk/>
            <pc:sldMk cId="2829282979" sldId="2134804516"/>
            <ac:spMk id="11" creationId="{E7A785D0-B6DD-4A39-9724-4478CE0CA94E}"/>
          </ac:spMkLst>
        </pc:spChg>
      </pc:sldChg>
      <pc:sldChg chg="modNotesTx">
        <pc:chgData name="Hannah Nicholas" userId="493b5db5-dc03-495e-8e3a-ffe390ccd8b5" providerId="ADAL" clId="{BCD7307C-8C75-4234-A9C3-C0EF281078C3}" dt="2021-11-19T14:51:41.527" v="1123" actId="20577"/>
        <pc:sldMkLst>
          <pc:docMk/>
          <pc:sldMk cId="999386036" sldId="2134804517"/>
        </pc:sldMkLst>
      </pc:sldChg>
      <pc:sldChg chg="modSp mod modNotesTx">
        <pc:chgData name="Hannah Nicholas" userId="493b5db5-dc03-495e-8e3a-ffe390ccd8b5" providerId="ADAL" clId="{BCD7307C-8C75-4234-A9C3-C0EF281078C3}" dt="2021-11-19T14:52:42.344" v="1201" actId="20577"/>
        <pc:sldMkLst>
          <pc:docMk/>
          <pc:sldMk cId="2256494553" sldId="2134804518"/>
        </pc:sldMkLst>
        <pc:picChg chg="mod">
          <ac:chgData name="Hannah Nicholas" userId="493b5db5-dc03-495e-8e3a-ffe390ccd8b5" providerId="ADAL" clId="{BCD7307C-8C75-4234-A9C3-C0EF281078C3}" dt="2021-11-17T12:41:03.378" v="995" actId="1076"/>
          <ac:picMkLst>
            <pc:docMk/>
            <pc:sldMk cId="2256494553" sldId="2134804518"/>
            <ac:picMk id="8" creationId="{369E536F-2017-40C3-9308-02B5F925C7FA}"/>
          </ac:picMkLst>
        </pc:picChg>
      </pc:sldChg>
    </pc:docChg>
  </pc:docChgLst>
  <pc:docChgLst>
    <pc:chgData name="Julie Dimitrijevic" userId="18d13fe2-ec02-405d-953d-be9b55079975" providerId="ADAL" clId="{60B4ED90-17A8-41C6-A949-0FC1B100F312}"/>
    <pc:docChg chg="undo custSel addSld delSld modSld modSection">
      <pc:chgData name="Julie Dimitrijevic" userId="18d13fe2-ec02-405d-953d-be9b55079975" providerId="ADAL" clId="{60B4ED90-17A8-41C6-A949-0FC1B100F312}" dt="2021-11-19T15:43:03.856" v="73" actId="2696"/>
      <pc:docMkLst>
        <pc:docMk/>
      </pc:docMkLst>
      <pc:sldChg chg="add del">
        <pc:chgData name="Julie Dimitrijevic" userId="18d13fe2-ec02-405d-953d-be9b55079975" providerId="ADAL" clId="{60B4ED90-17A8-41C6-A949-0FC1B100F312}" dt="2021-11-19T15:43:03.856" v="73" actId="2696"/>
        <pc:sldMkLst>
          <pc:docMk/>
          <pc:sldMk cId="943658044" sldId="2134804387"/>
        </pc:sldMkLst>
      </pc:sldChg>
      <pc:sldChg chg="modCm">
        <pc:chgData name="Julie Dimitrijevic" userId="18d13fe2-ec02-405d-953d-be9b55079975" providerId="ADAL" clId="{60B4ED90-17A8-41C6-A949-0FC1B100F312}" dt="2021-11-11T09:16:37.019" v="1"/>
        <pc:sldMkLst>
          <pc:docMk/>
          <pc:sldMk cId="4176133630" sldId="2134804467"/>
        </pc:sldMkLst>
      </pc:sldChg>
      <pc:sldChg chg="delSp modSp mod">
        <pc:chgData name="Julie Dimitrijevic" userId="18d13fe2-ec02-405d-953d-be9b55079975" providerId="ADAL" clId="{60B4ED90-17A8-41C6-A949-0FC1B100F312}" dt="2021-11-11T18:04:18.817" v="71" actId="478"/>
        <pc:sldMkLst>
          <pc:docMk/>
          <pc:sldMk cId="1508053183" sldId="2134804487"/>
        </pc:sldMkLst>
        <pc:spChg chg="del">
          <ac:chgData name="Julie Dimitrijevic" userId="18d13fe2-ec02-405d-953d-be9b55079975" providerId="ADAL" clId="{60B4ED90-17A8-41C6-A949-0FC1B100F312}" dt="2021-11-11T18:04:09.515" v="68" actId="478"/>
          <ac:spMkLst>
            <pc:docMk/>
            <pc:sldMk cId="1508053183" sldId="2134804487"/>
            <ac:spMk id="12" creationId="{BB5FFB70-47FA-4474-8B5A-46F74F889C9F}"/>
          </ac:spMkLst>
        </pc:spChg>
        <pc:spChg chg="del mod">
          <ac:chgData name="Julie Dimitrijevic" userId="18d13fe2-ec02-405d-953d-be9b55079975" providerId="ADAL" clId="{60B4ED90-17A8-41C6-A949-0FC1B100F312}" dt="2021-11-11T18:04:06.860" v="67" actId="478"/>
          <ac:spMkLst>
            <pc:docMk/>
            <pc:sldMk cId="1508053183" sldId="2134804487"/>
            <ac:spMk id="13" creationId="{998CDAC3-5B13-4CCF-8D43-1419C0961234}"/>
          </ac:spMkLst>
        </pc:spChg>
        <pc:spChg chg="del">
          <ac:chgData name="Julie Dimitrijevic" userId="18d13fe2-ec02-405d-953d-be9b55079975" providerId="ADAL" clId="{60B4ED90-17A8-41C6-A949-0FC1B100F312}" dt="2021-11-11T18:04:11.429" v="69" actId="478"/>
          <ac:spMkLst>
            <pc:docMk/>
            <pc:sldMk cId="1508053183" sldId="2134804487"/>
            <ac:spMk id="14" creationId="{A2CCBFBD-DB21-475D-89BC-C0C8629CFF90}"/>
          </ac:spMkLst>
        </pc:spChg>
        <pc:spChg chg="del mod">
          <ac:chgData name="Julie Dimitrijevic" userId="18d13fe2-ec02-405d-953d-be9b55079975" providerId="ADAL" clId="{60B4ED90-17A8-41C6-A949-0FC1B100F312}" dt="2021-11-11T18:04:18.817" v="71" actId="478"/>
          <ac:spMkLst>
            <pc:docMk/>
            <pc:sldMk cId="1508053183" sldId="2134804487"/>
            <ac:spMk id="15" creationId="{55DFF3D9-0635-4C04-99D5-F93EB2290F09}"/>
          </ac:spMkLst>
        </pc:spChg>
      </pc:sldChg>
      <pc:sldChg chg="modSp mod">
        <pc:chgData name="Julie Dimitrijevic" userId="18d13fe2-ec02-405d-953d-be9b55079975" providerId="ADAL" clId="{60B4ED90-17A8-41C6-A949-0FC1B100F312}" dt="2021-11-11T09:19:20.255" v="65" actId="113"/>
        <pc:sldMkLst>
          <pc:docMk/>
          <pc:sldMk cId="0" sldId="2134804499"/>
        </pc:sldMkLst>
        <pc:spChg chg="mod">
          <ac:chgData name="Julie Dimitrijevic" userId="18d13fe2-ec02-405d-953d-be9b55079975" providerId="ADAL" clId="{60B4ED90-17A8-41C6-A949-0FC1B100F312}" dt="2021-11-11T09:19:20.255" v="65" actId="113"/>
          <ac:spMkLst>
            <pc:docMk/>
            <pc:sldMk cId="0" sldId="2134804499"/>
            <ac:spMk id="1557" creationId="{00000000-0000-0000-0000-000000000000}"/>
          </ac:spMkLst>
        </pc:spChg>
      </pc:sldChg>
      <pc:sldChg chg="add del">
        <pc:chgData name="Julie Dimitrijevic" userId="18d13fe2-ec02-405d-953d-be9b55079975" providerId="ADAL" clId="{60B4ED90-17A8-41C6-A949-0FC1B100F312}" dt="2021-11-19T15:43:03.856" v="73" actId="2696"/>
        <pc:sldMkLst>
          <pc:docMk/>
          <pc:sldMk cId="1362023659" sldId="2134804515"/>
        </pc:sldMkLst>
      </pc:sldChg>
    </pc:docChg>
  </pc:docChgLst>
  <pc:docChgLst>
    <pc:chgData clId="Web-{091476EE-722E-5763-0265-069A8194A77A}"/>
    <pc:docChg chg="modSld">
      <pc:chgData name="" userId="" providerId="" clId="Web-{091476EE-722E-5763-0265-069A8194A77A}" dt="2021-12-22T13:07:43.423" v="1" actId="20577"/>
      <pc:docMkLst>
        <pc:docMk/>
      </pc:docMkLst>
      <pc:sldChg chg="modSp">
        <pc:chgData name="" userId="" providerId="" clId="Web-{091476EE-722E-5763-0265-069A8194A77A}" dt="2021-12-22T13:07:43.423" v="1" actId="20577"/>
        <pc:sldMkLst>
          <pc:docMk/>
          <pc:sldMk cId="2654139006" sldId="256"/>
        </pc:sldMkLst>
        <pc:spChg chg="mod">
          <ac:chgData name="" userId="" providerId="" clId="Web-{091476EE-722E-5763-0265-069A8194A77A}" dt="2021-12-22T13:07:43.423" v="1" actId="20577"/>
          <ac:spMkLst>
            <pc:docMk/>
            <pc:sldMk cId="2654139006" sldId="256"/>
            <ac:spMk id="6" creationId="{1FEE10DD-01B4-4746-B190-AAB00F696D13}"/>
          </ac:spMkLst>
        </pc:spChg>
      </pc:sldChg>
    </pc:docChg>
  </pc:docChgLst>
  <pc:docChgLst>
    <pc:chgData name="Hannah Nicholas" userId="493b5db5-dc03-495e-8e3a-ffe390ccd8b5" providerId="ADAL" clId="{094D35AC-ED61-4132-8BD2-F1A8BEEB8467}"/>
    <pc:docChg chg="undo custSel addSld delSld modSld sldOrd modSection">
      <pc:chgData name="Hannah Nicholas" userId="493b5db5-dc03-495e-8e3a-ffe390ccd8b5" providerId="ADAL" clId="{094D35AC-ED61-4132-8BD2-F1A8BEEB8467}" dt="2021-12-22T11:35:58.612" v="417" actId="113"/>
      <pc:docMkLst>
        <pc:docMk/>
      </pc:docMkLst>
      <pc:sldChg chg="modSp mod modNotesTx">
        <pc:chgData name="Hannah Nicholas" userId="493b5db5-dc03-495e-8e3a-ffe390ccd8b5" providerId="ADAL" clId="{094D35AC-ED61-4132-8BD2-F1A8BEEB8467}" dt="2021-12-21T14:59:01.347" v="350" actId="20577"/>
        <pc:sldMkLst>
          <pc:docMk/>
          <pc:sldMk cId="0" sldId="340"/>
        </pc:sldMkLst>
        <pc:spChg chg="mod">
          <ac:chgData name="Hannah Nicholas" userId="493b5db5-dc03-495e-8e3a-ffe390ccd8b5" providerId="ADAL" clId="{094D35AC-ED61-4132-8BD2-F1A8BEEB8467}" dt="2021-12-21T14:59:01.347" v="350" actId="20577"/>
          <ac:spMkLst>
            <pc:docMk/>
            <pc:sldMk cId="0" sldId="340"/>
            <ac:spMk id="1855" creationId="{00000000-0000-0000-0000-000000000000}"/>
          </ac:spMkLst>
        </pc:spChg>
      </pc:sldChg>
      <pc:sldChg chg="ord">
        <pc:chgData name="Hannah Nicholas" userId="493b5db5-dc03-495e-8e3a-ffe390ccd8b5" providerId="ADAL" clId="{094D35AC-ED61-4132-8BD2-F1A8BEEB8467}" dt="2021-12-20T15:28:50.841" v="12" actId="20578"/>
        <pc:sldMkLst>
          <pc:docMk/>
          <pc:sldMk cId="2821334544" sldId="1884"/>
        </pc:sldMkLst>
      </pc:sldChg>
      <pc:sldChg chg="modSp mod">
        <pc:chgData name="Hannah Nicholas" userId="493b5db5-dc03-495e-8e3a-ffe390ccd8b5" providerId="ADAL" clId="{094D35AC-ED61-4132-8BD2-F1A8BEEB8467}" dt="2021-12-21T12:13:31.708" v="252" actId="20577"/>
        <pc:sldMkLst>
          <pc:docMk/>
          <pc:sldMk cId="417898175" sldId="2134804223"/>
        </pc:sldMkLst>
        <pc:spChg chg="mod">
          <ac:chgData name="Hannah Nicholas" userId="493b5db5-dc03-495e-8e3a-ffe390ccd8b5" providerId="ADAL" clId="{094D35AC-ED61-4132-8BD2-F1A8BEEB8467}" dt="2021-12-21T12:13:31.708" v="252" actId="20577"/>
          <ac:spMkLst>
            <pc:docMk/>
            <pc:sldMk cId="417898175" sldId="2134804223"/>
            <ac:spMk id="2" creationId="{DC94C00D-DE44-4745-97B3-791D98058F6F}"/>
          </ac:spMkLst>
        </pc:spChg>
      </pc:sldChg>
      <pc:sldChg chg="modNotesTx">
        <pc:chgData name="Hannah Nicholas" userId="493b5db5-dc03-495e-8e3a-ffe390ccd8b5" providerId="ADAL" clId="{094D35AC-ED61-4132-8BD2-F1A8BEEB8467}" dt="2021-12-22T11:30:53.074" v="356" actId="20577"/>
        <pc:sldMkLst>
          <pc:docMk/>
          <pc:sldMk cId="2093154072" sldId="2134804374"/>
        </pc:sldMkLst>
      </pc:sldChg>
      <pc:sldChg chg="modSp">
        <pc:chgData name="Hannah Nicholas" userId="493b5db5-dc03-495e-8e3a-ffe390ccd8b5" providerId="ADAL" clId="{094D35AC-ED61-4132-8BD2-F1A8BEEB8467}" dt="2021-12-22T11:33:02.883" v="361" actId="207"/>
        <pc:sldMkLst>
          <pc:docMk/>
          <pc:sldMk cId="943658044" sldId="2134804387"/>
        </pc:sldMkLst>
        <pc:spChg chg="mod">
          <ac:chgData name="Hannah Nicholas" userId="493b5db5-dc03-495e-8e3a-ffe390ccd8b5" providerId="ADAL" clId="{094D35AC-ED61-4132-8BD2-F1A8BEEB8467}" dt="2021-12-22T11:33:02.883" v="361" actId="207"/>
          <ac:spMkLst>
            <pc:docMk/>
            <pc:sldMk cId="943658044" sldId="2134804387"/>
            <ac:spMk id="3" creationId="{24DFC7F2-C321-4C13-9641-275B5C3481B5}"/>
          </ac:spMkLst>
        </pc:spChg>
      </pc:sldChg>
      <pc:sldChg chg="addSp delSp">
        <pc:chgData name="Hannah Nicholas" userId="493b5db5-dc03-495e-8e3a-ffe390ccd8b5" providerId="ADAL" clId="{094D35AC-ED61-4132-8BD2-F1A8BEEB8467}" dt="2021-12-20T16:42:19.352" v="230" actId="478"/>
        <pc:sldMkLst>
          <pc:docMk/>
          <pc:sldMk cId="1806603195" sldId="2134804410"/>
        </pc:sldMkLst>
        <pc:picChg chg="add del">
          <ac:chgData name="Hannah Nicholas" userId="493b5db5-dc03-495e-8e3a-ffe390ccd8b5" providerId="ADAL" clId="{094D35AC-ED61-4132-8BD2-F1A8BEEB8467}" dt="2021-12-20T16:42:19.352" v="230" actId="478"/>
          <ac:picMkLst>
            <pc:docMk/>
            <pc:sldMk cId="1806603195" sldId="2134804410"/>
            <ac:picMk id="1026" creationId="{3F70FE85-A8CA-4497-B349-83095C9A9B2E}"/>
          </ac:picMkLst>
        </pc:picChg>
      </pc:sldChg>
      <pc:sldChg chg="modSp mod">
        <pc:chgData name="Hannah Nicholas" userId="493b5db5-dc03-495e-8e3a-ffe390ccd8b5" providerId="ADAL" clId="{094D35AC-ED61-4132-8BD2-F1A8BEEB8467}" dt="2021-12-22T11:29:51.193" v="353" actId="20577"/>
        <pc:sldMkLst>
          <pc:docMk/>
          <pc:sldMk cId="2611482951" sldId="2134804417"/>
        </pc:sldMkLst>
        <pc:spChg chg="mod">
          <ac:chgData name="Hannah Nicholas" userId="493b5db5-dc03-495e-8e3a-ffe390ccd8b5" providerId="ADAL" clId="{094D35AC-ED61-4132-8BD2-F1A8BEEB8467}" dt="2021-12-22T11:29:51.193" v="353" actId="20577"/>
          <ac:spMkLst>
            <pc:docMk/>
            <pc:sldMk cId="2611482951" sldId="2134804417"/>
            <ac:spMk id="2" creationId="{6A297635-E6B5-4D60-9AFD-7BF1E3041640}"/>
          </ac:spMkLst>
        </pc:spChg>
      </pc:sldChg>
      <pc:sldChg chg="del">
        <pc:chgData name="Hannah Nicholas" userId="493b5db5-dc03-495e-8e3a-ffe390ccd8b5" providerId="ADAL" clId="{094D35AC-ED61-4132-8BD2-F1A8BEEB8467}" dt="2021-12-22T11:29:43.213" v="352" actId="47"/>
        <pc:sldMkLst>
          <pc:docMk/>
          <pc:sldMk cId="3701581960" sldId="2134804434"/>
        </pc:sldMkLst>
      </pc:sldChg>
      <pc:sldChg chg="modSp mod">
        <pc:chgData name="Hannah Nicholas" userId="493b5db5-dc03-495e-8e3a-ffe390ccd8b5" providerId="ADAL" clId="{094D35AC-ED61-4132-8BD2-F1A8BEEB8467}" dt="2021-12-20T16:45:14.559" v="251" actId="20577"/>
        <pc:sldMkLst>
          <pc:docMk/>
          <pc:sldMk cId="1410936723" sldId="2134804444"/>
        </pc:sldMkLst>
        <pc:graphicFrameChg chg="mod modGraphic">
          <ac:chgData name="Hannah Nicholas" userId="493b5db5-dc03-495e-8e3a-ffe390ccd8b5" providerId="ADAL" clId="{094D35AC-ED61-4132-8BD2-F1A8BEEB8467}" dt="2021-12-20T16:45:14.559" v="251" actId="20577"/>
          <ac:graphicFrameMkLst>
            <pc:docMk/>
            <pc:sldMk cId="1410936723" sldId="2134804444"/>
            <ac:graphicFrameMk id="12" creationId="{ED24F389-6E8E-4CA8-B082-567200DA0C77}"/>
          </ac:graphicFrameMkLst>
        </pc:graphicFrameChg>
      </pc:sldChg>
      <pc:sldChg chg="ord">
        <pc:chgData name="Hannah Nicholas" userId="493b5db5-dc03-495e-8e3a-ffe390ccd8b5" providerId="ADAL" clId="{094D35AC-ED61-4132-8BD2-F1A8BEEB8467}" dt="2021-12-20T15:51:12.927" v="157"/>
        <pc:sldMkLst>
          <pc:docMk/>
          <pc:sldMk cId="315406307" sldId="2134804453"/>
        </pc:sldMkLst>
      </pc:sldChg>
      <pc:sldChg chg="ord">
        <pc:chgData name="Hannah Nicholas" userId="493b5db5-dc03-495e-8e3a-ffe390ccd8b5" providerId="ADAL" clId="{094D35AC-ED61-4132-8BD2-F1A8BEEB8467}" dt="2021-12-20T15:51:12.927" v="157"/>
        <pc:sldMkLst>
          <pc:docMk/>
          <pc:sldMk cId="1515627335" sldId="2134804462"/>
        </pc:sldMkLst>
      </pc:sldChg>
      <pc:sldChg chg="delSp modSp mod">
        <pc:chgData name="Hannah Nicholas" userId="493b5db5-dc03-495e-8e3a-ffe390ccd8b5" providerId="ADAL" clId="{094D35AC-ED61-4132-8BD2-F1A8BEEB8467}" dt="2021-12-20T15:52:59.145" v="159" actId="478"/>
        <pc:sldMkLst>
          <pc:docMk/>
          <pc:sldMk cId="863032378" sldId="2134804475"/>
        </pc:sldMkLst>
        <pc:picChg chg="del mod">
          <ac:chgData name="Hannah Nicholas" userId="493b5db5-dc03-495e-8e3a-ffe390ccd8b5" providerId="ADAL" clId="{094D35AC-ED61-4132-8BD2-F1A8BEEB8467}" dt="2021-12-20T15:52:59.145" v="159" actId="478"/>
          <ac:picMkLst>
            <pc:docMk/>
            <pc:sldMk cId="863032378" sldId="2134804475"/>
            <ac:picMk id="8" creationId="{B4F77729-353B-44C0-BE72-8D9F00FA070C}"/>
          </ac:picMkLst>
        </pc:picChg>
      </pc:sldChg>
      <pc:sldChg chg="ord">
        <pc:chgData name="Hannah Nicholas" userId="493b5db5-dc03-495e-8e3a-ffe390ccd8b5" providerId="ADAL" clId="{094D35AC-ED61-4132-8BD2-F1A8BEEB8467}" dt="2021-12-20T16:38:35.007" v="228"/>
        <pc:sldMkLst>
          <pc:docMk/>
          <pc:sldMk cId="3873595033" sldId="2134804477"/>
        </pc:sldMkLst>
      </pc:sldChg>
      <pc:sldChg chg="ord">
        <pc:chgData name="Hannah Nicholas" userId="493b5db5-dc03-495e-8e3a-ffe390ccd8b5" providerId="ADAL" clId="{094D35AC-ED61-4132-8BD2-F1A8BEEB8467}" dt="2021-12-20T15:51:12.927" v="157"/>
        <pc:sldMkLst>
          <pc:docMk/>
          <pc:sldMk cId="2965999057" sldId="2134804489"/>
        </pc:sldMkLst>
      </pc:sldChg>
      <pc:sldChg chg="ord">
        <pc:chgData name="Hannah Nicholas" userId="493b5db5-dc03-495e-8e3a-ffe390ccd8b5" providerId="ADAL" clId="{094D35AC-ED61-4132-8BD2-F1A8BEEB8467}" dt="2021-12-20T15:51:12.927" v="157"/>
        <pc:sldMkLst>
          <pc:docMk/>
          <pc:sldMk cId="824030757" sldId="2134804507"/>
        </pc:sldMkLst>
      </pc:sldChg>
      <pc:sldChg chg="ord">
        <pc:chgData name="Hannah Nicholas" userId="493b5db5-dc03-495e-8e3a-ffe390ccd8b5" providerId="ADAL" clId="{094D35AC-ED61-4132-8BD2-F1A8BEEB8467}" dt="2021-12-20T15:51:12.927" v="157"/>
        <pc:sldMkLst>
          <pc:docMk/>
          <pc:sldMk cId="2256494553" sldId="2134804518"/>
        </pc:sldMkLst>
      </pc:sldChg>
      <pc:sldChg chg="addSp delSp modSp add mod modNotesTx">
        <pc:chgData name="Hannah Nicholas" userId="493b5db5-dc03-495e-8e3a-ffe390ccd8b5" providerId="ADAL" clId="{094D35AC-ED61-4132-8BD2-F1A8BEEB8467}" dt="2021-12-20T15:56:23.449" v="206" actId="20577"/>
        <pc:sldMkLst>
          <pc:docMk/>
          <pc:sldMk cId="1278018163" sldId="2134804519"/>
        </pc:sldMkLst>
        <pc:spChg chg="mod">
          <ac:chgData name="Hannah Nicholas" userId="493b5db5-dc03-495e-8e3a-ffe390ccd8b5" providerId="ADAL" clId="{094D35AC-ED61-4132-8BD2-F1A8BEEB8467}" dt="2021-12-20T15:49:30.435" v="154" actId="20577"/>
          <ac:spMkLst>
            <pc:docMk/>
            <pc:sldMk cId="1278018163" sldId="2134804519"/>
            <ac:spMk id="2" creationId="{00000000-0000-0000-0000-000000000000}"/>
          </ac:spMkLst>
        </pc:spChg>
        <pc:picChg chg="del">
          <ac:chgData name="Hannah Nicholas" userId="493b5db5-dc03-495e-8e3a-ffe390ccd8b5" providerId="ADAL" clId="{094D35AC-ED61-4132-8BD2-F1A8BEEB8467}" dt="2021-12-20T15:49:45.643" v="155" actId="478"/>
          <ac:picMkLst>
            <pc:docMk/>
            <pc:sldMk cId="1278018163" sldId="2134804519"/>
            <ac:picMk id="8" creationId="{369E536F-2017-40C3-9308-02B5F925C7FA}"/>
          </ac:picMkLst>
        </pc:picChg>
        <pc:picChg chg="add mod ord">
          <ac:chgData name="Hannah Nicholas" userId="493b5db5-dc03-495e-8e3a-ffe390ccd8b5" providerId="ADAL" clId="{094D35AC-ED61-4132-8BD2-F1A8BEEB8467}" dt="2021-12-20T15:55:48.974" v="168" actId="1076"/>
          <ac:picMkLst>
            <pc:docMk/>
            <pc:sldMk cId="1278018163" sldId="2134804519"/>
            <ac:picMk id="9" creationId="{0377BF46-D2D4-4F50-9F23-DBBA40617FD1}"/>
          </ac:picMkLst>
        </pc:picChg>
      </pc:sldChg>
      <pc:sldChg chg="new del">
        <pc:chgData name="Hannah Nicholas" userId="493b5db5-dc03-495e-8e3a-ffe390ccd8b5" providerId="ADAL" clId="{094D35AC-ED61-4132-8BD2-F1A8BEEB8467}" dt="2021-12-20T15:49:12.036" v="139" actId="680"/>
        <pc:sldMkLst>
          <pc:docMk/>
          <pc:sldMk cId="1457745262" sldId="2134804519"/>
        </pc:sldMkLst>
      </pc:sldChg>
      <pc:sldChg chg="addSp delSp new del mod">
        <pc:chgData name="Hannah Nicholas" userId="493b5db5-dc03-495e-8e3a-ffe390ccd8b5" providerId="ADAL" clId="{094D35AC-ED61-4132-8BD2-F1A8BEEB8467}" dt="2021-12-20T16:43:48.530" v="236" actId="47"/>
        <pc:sldMkLst>
          <pc:docMk/>
          <pc:sldMk cId="2955894606" sldId="2134804520"/>
        </pc:sldMkLst>
        <pc:spChg chg="del">
          <ac:chgData name="Hannah Nicholas" userId="493b5db5-dc03-495e-8e3a-ffe390ccd8b5" providerId="ADAL" clId="{094D35AC-ED61-4132-8BD2-F1A8BEEB8467}" dt="2021-12-20T16:42:56.920" v="232" actId="478"/>
          <ac:spMkLst>
            <pc:docMk/>
            <pc:sldMk cId="2955894606" sldId="2134804520"/>
            <ac:spMk id="2" creationId="{D601D113-5F13-45A4-BDD5-1E05391FF850}"/>
          </ac:spMkLst>
        </pc:spChg>
        <pc:spChg chg="del">
          <ac:chgData name="Hannah Nicholas" userId="493b5db5-dc03-495e-8e3a-ffe390ccd8b5" providerId="ADAL" clId="{094D35AC-ED61-4132-8BD2-F1A8BEEB8467}" dt="2021-12-20T16:42:59.317" v="233" actId="478"/>
          <ac:spMkLst>
            <pc:docMk/>
            <pc:sldMk cId="2955894606" sldId="2134804520"/>
            <ac:spMk id="3" creationId="{811B6CFD-6B13-42D3-A3B8-74E64C701CED}"/>
          </ac:spMkLst>
        </pc:spChg>
        <pc:spChg chg="add del">
          <ac:chgData name="Hannah Nicholas" userId="493b5db5-dc03-495e-8e3a-ffe390ccd8b5" providerId="ADAL" clId="{094D35AC-ED61-4132-8BD2-F1A8BEEB8467}" dt="2021-12-20T16:43:03.361" v="235"/>
          <ac:spMkLst>
            <pc:docMk/>
            <pc:sldMk cId="2955894606" sldId="2134804520"/>
            <ac:spMk id="5" creationId="{86377F9B-6220-43DC-B36D-97B3CA21ED7F}"/>
          </ac:spMkLst>
        </pc:spChg>
        <pc:spChg chg="add del">
          <ac:chgData name="Hannah Nicholas" userId="493b5db5-dc03-495e-8e3a-ffe390ccd8b5" providerId="ADAL" clId="{094D35AC-ED61-4132-8BD2-F1A8BEEB8467}" dt="2021-12-20T16:43:03.361" v="235"/>
          <ac:spMkLst>
            <pc:docMk/>
            <pc:sldMk cId="2955894606" sldId="2134804520"/>
            <ac:spMk id="6" creationId="{E5EC0B39-D67E-4A20-9995-4B69503904EC}"/>
          </ac:spMkLst>
        </pc:spChg>
      </pc:sldChg>
      <pc:sldChg chg="add modNotesTx">
        <pc:chgData name="Hannah Nicholas" userId="493b5db5-dc03-495e-8e3a-ffe390ccd8b5" providerId="ADAL" clId="{094D35AC-ED61-4132-8BD2-F1A8BEEB8467}" dt="2021-12-22T11:35:58.612" v="417" actId="113"/>
        <pc:sldMkLst>
          <pc:docMk/>
          <pc:sldMk cId="3039679975" sldId="214570605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DEEF02-94B0-468F-800E-4D3DB6DC7B99}" type="doc">
      <dgm:prSet loTypeId="urn:microsoft.com/office/officeart/2005/8/layout/process1" loCatId="process" qsTypeId="urn:microsoft.com/office/officeart/2005/8/quickstyle/simple1" qsCatId="simple" csTypeId="urn:microsoft.com/office/officeart/2005/8/colors/colorful5" csCatId="colorful" phldr="1"/>
      <dgm:spPr/>
    </dgm:pt>
    <dgm:pt modelId="{EF49CD9A-3372-408A-93C2-8866B26F4D44}">
      <dgm:prSet phldrT="[Text]" custT="1"/>
      <dgm:spPr>
        <a:solidFill>
          <a:srgbClr val="23BAED"/>
        </a:solidFill>
      </dgm:spPr>
      <dgm:t>
        <a:bodyPr/>
        <a:lstStyle/>
        <a:p>
          <a:pPr algn="ctr"/>
          <a:r>
            <a:rPr lang="en-GB" sz="2400" b="1" u="sng" kern="1200">
              <a:solidFill>
                <a:prstClr val="white"/>
              </a:solidFill>
              <a:latin typeface="Arial"/>
              <a:ea typeface="+mn-ea"/>
              <a:cs typeface="+mn-cs"/>
            </a:rPr>
            <a:t>Module 1</a:t>
          </a:r>
        </a:p>
        <a:p>
          <a:pPr algn="ctr"/>
          <a:r>
            <a:rPr lang="en-GB" sz="2000" b="0" kern="1200">
              <a:solidFill>
                <a:prstClr val="white"/>
              </a:solidFill>
              <a:latin typeface="+mn-lt"/>
              <a:ea typeface="+mn-ea"/>
              <a:cs typeface="+mn-cs"/>
            </a:rPr>
            <a:t>Understanding natural capital and the relationships with business decision-making &amp; risk management</a:t>
          </a:r>
          <a:endParaRPr lang="en-GB" sz="2000" kern="1200">
            <a:latin typeface="+mn-lt"/>
          </a:endParaRPr>
        </a:p>
      </dgm:t>
    </dgm:pt>
    <dgm:pt modelId="{4109B4CD-70AD-4982-8B39-404859283A24}" type="parTrans" cxnId="{700304F2-6802-4B7F-8C50-3E0C7759179C}">
      <dgm:prSet/>
      <dgm:spPr/>
      <dgm:t>
        <a:bodyPr/>
        <a:lstStyle/>
        <a:p>
          <a:endParaRPr lang="en-GB"/>
        </a:p>
      </dgm:t>
    </dgm:pt>
    <dgm:pt modelId="{791A1EDE-3759-4FF6-B31B-6F7F8BDAF7B7}" type="sibTrans" cxnId="{700304F2-6802-4B7F-8C50-3E0C7759179C}">
      <dgm:prSet/>
      <dgm:spPr>
        <a:solidFill>
          <a:srgbClr val="23BAED"/>
        </a:solidFill>
      </dgm:spPr>
      <dgm:t>
        <a:bodyPr/>
        <a:lstStyle/>
        <a:p>
          <a:endParaRPr lang="en-GB"/>
        </a:p>
      </dgm:t>
    </dgm:pt>
    <dgm:pt modelId="{977B6136-457B-4825-8B86-BFF2E38C9FFD}">
      <dgm:prSet phldrT="[Text]" custT="1"/>
      <dgm:spPr>
        <a:solidFill>
          <a:srgbClr val="92D050"/>
        </a:solidFill>
      </dgm:spPr>
      <dgm:t>
        <a:bodyPr/>
        <a:lstStyle/>
        <a:p>
          <a:pPr algn="ctr"/>
          <a:r>
            <a:rPr lang="en-GB" sz="2400" b="1" u="sng"/>
            <a:t>Module 2</a:t>
          </a:r>
        </a:p>
        <a:p>
          <a:pPr algn="ctr"/>
          <a:r>
            <a:rPr lang="en-GB" sz="2000"/>
            <a:t>Acquiring the resources &amp; understanding needed to scope a first natural capital assessment, and how to integrate biodiversity</a:t>
          </a:r>
        </a:p>
      </dgm:t>
    </dgm:pt>
    <dgm:pt modelId="{323A3055-57A1-44E1-AA0A-BDDA34358FA0}" type="parTrans" cxnId="{E661B3F4-A4D4-4576-B3B4-D6B90281EFF4}">
      <dgm:prSet/>
      <dgm:spPr/>
      <dgm:t>
        <a:bodyPr/>
        <a:lstStyle/>
        <a:p>
          <a:endParaRPr lang="en-GB"/>
        </a:p>
      </dgm:t>
    </dgm:pt>
    <dgm:pt modelId="{1980FBE3-2FE3-4867-9FBD-3E15270B0E75}" type="sibTrans" cxnId="{E661B3F4-A4D4-4576-B3B4-D6B90281EFF4}">
      <dgm:prSet/>
      <dgm:spPr>
        <a:solidFill>
          <a:srgbClr val="92D050"/>
        </a:solidFill>
      </dgm:spPr>
      <dgm:t>
        <a:bodyPr/>
        <a:lstStyle/>
        <a:p>
          <a:endParaRPr lang="en-GB"/>
        </a:p>
      </dgm:t>
    </dgm:pt>
    <dgm:pt modelId="{A359404E-44C6-4BA3-B12C-BCB2ABD24317}">
      <dgm:prSet custT="1"/>
      <dgm:spPr/>
      <dgm:t>
        <a:bodyPr/>
        <a:lstStyle/>
        <a:p>
          <a:r>
            <a:rPr lang="en-GB" sz="2400" b="1" u="sng"/>
            <a:t>Module 3</a:t>
          </a:r>
        </a:p>
        <a:p>
          <a:r>
            <a:rPr lang="en-GB" sz="2000" b="0" u="none"/>
            <a:t>Understanding how to </a:t>
          </a:r>
          <a:r>
            <a:rPr lang="en-GB" sz="2000" b="0" i="0" u="none"/>
            <a:t>measure and value changes to the state of natural capital &amp; biodiversity, in order to undertake a natural capital assessment</a:t>
          </a:r>
          <a:endParaRPr lang="en-GB" sz="2000" b="0" u="none"/>
        </a:p>
      </dgm:t>
    </dgm:pt>
    <dgm:pt modelId="{08E95CF2-8B84-4725-A655-31D126B3039E}" type="parTrans" cxnId="{07791822-F775-4752-A0CC-713EB904AA16}">
      <dgm:prSet/>
      <dgm:spPr/>
      <dgm:t>
        <a:bodyPr/>
        <a:lstStyle/>
        <a:p>
          <a:endParaRPr lang="en-GB"/>
        </a:p>
      </dgm:t>
    </dgm:pt>
    <dgm:pt modelId="{C3EA0942-5FC3-47D7-B42E-27FCADE7441F}" type="sibTrans" cxnId="{07791822-F775-4752-A0CC-713EB904AA16}">
      <dgm:prSet/>
      <dgm:spPr/>
      <dgm:t>
        <a:bodyPr/>
        <a:lstStyle/>
        <a:p>
          <a:endParaRPr lang="en-GB"/>
        </a:p>
      </dgm:t>
    </dgm:pt>
    <dgm:pt modelId="{542E2CEF-BB60-45C2-B97D-DABFC65725BC}" type="pres">
      <dgm:prSet presAssocID="{E5DEEF02-94B0-468F-800E-4D3DB6DC7B99}" presName="Name0" presStyleCnt="0">
        <dgm:presLayoutVars>
          <dgm:dir/>
          <dgm:resizeHandles val="exact"/>
        </dgm:presLayoutVars>
      </dgm:prSet>
      <dgm:spPr/>
    </dgm:pt>
    <dgm:pt modelId="{A561E466-6C07-4FCD-B168-C21C9454CB3D}" type="pres">
      <dgm:prSet presAssocID="{EF49CD9A-3372-408A-93C2-8866B26F4D44}" presName="node" presStyleLbl="node1" presStyleIdx="0" presStyleCnt="3" custLinFactNeighborX="-19047" custLinFactNeighborY="-262">
        <dgm:presLayoutVars>
          <dgm:bulletEnabled val="1"/>
        </dgm:presLayoutVars>
      </dgm:prSet>
      <dgm:spPr/>
    </dgm:pt>
    <dgm:pt modelId="{B3051D62-54B2-454D-BBBC-213D255DA6F9}" type="pres">
      <dgm:prSet presAssocID="{791A1EDE-3759-4FF6-B31B-6F7F8BDAF7B7}" presName="sibTrans" presStyleLbl="sibTrans2D1" presStyleIdx="0" presStyleCnt="2"/>
      <dgm:spPr/>
    </dgm:pt>
    <dgm:pt modelId="{16D91A14-D01E-466B-92D4-0B69A222683A}" type="pres">
      <dgm:prSet presAssocID="{791A1EDE-3759-4FF6-B31B-6F7F8BDAF7B7}" presName="connectorText" presStyleLbl="sibTrans2D1" presStyleIdx="0" presStyleCnt="2"/>
      <dgm:spPr/>
    </dgm:pt>
    <dgm:pt modelId="{E121EC85-CF63-4342-9EA2-E629CB077C6F}" type="pres">
      <dgm:prSet presAssocID="{977B6136-457B-4825-8B86-BFF2E38C9FFD}" presName="node" presStyleLbl="node1" presStyleIdx="1" presStyleCnt="3" custLinFactNeighborX="5426" custLinFactNeighborY="-892">
        <dgm:presLayoutVars>
          <dgm:bulletEnabled val="1"/>
        </dgm:presLayoutVars>
      </dgm:prSet>
      <dgm:spPr/>
    </dgm:pt>
    <dgm:pt modelId="{22F3CFE6-9987-4D29-989F-D6D37308A890}" type="pres">
      <dgm:prSet presAssocID="{1980FBE3-2FE3-4867-9FBD-3E15270B0E75}" presName="sibTrans" presStyleLbl="sibTrans2D1" presStyleIdx="1" presStyleCnt="2"/>
      <dgm:spPr/>
    </dgm:pt>
    <dgm:pt modelId="{B83A303B-0C2B-42E0-862F-DA7DD9372A0E}" type="pres">
      <dgm:prSet presAssocID="{1980FBE3-2FE3-4867-9FBD-3E15270B0E75}" presName="connectorText" presStyleLbl="sibTrans2D1" presStyleIdx="1" presStyleCnt="2"/>
      <dgm:spPr/>
    </dgm:pt>
    <dgm:pt modelId="{38BC9689-EEC4-4C48-94F7-D4EE6E3A3FE8}" type="pres">
      <dgm:prSet presAssocID="{A359404E-44C6-4BA3-B12C-BCB2ABD24317}" presName="node" presStyleLbl="node1" presStyleIdx="2" presStyleCnt="3">
        <dgm:presLayoutVars>
          <dgm:bulletEnabled val="1"/>
        </dgm:presLayoutVars>
      </dgm:prSet>
      <dgm:spPr/>
    </dgm:pt>
  </dgm:ptLst>
  <dgm:cxnLst>
    <dgm:cxn modelId="{07791822-F775-4752-A0CC-713EB904AA16}" srcId="{E5DEEF02-94B0-468F-800E-4D3DB6DC7B99}" destId="{A359404E-44C6-4BA3-B12C-BCB2ABD24317}" srcOrd="2" destOrd="0" parTransId="{08E95CF2-8B84-4725-A655-31D126B3039E}" sibTransId="{C3EA0942-5FC3-47D7-B42E-27FCADE7441F}"/>
    <dgm:cxn modelId="{29370331-17AE-4737-8EDF-666641C4006F}" type="presOf" srcId="{A359404E-44C6-4BA3-B12C-BCB2ABD24317}" destId="{38BC9689-EEC4-4C48-94F7-D4EE6E3A3FE8}" srcOrd="0" destOrd="0" presId="urn:microsoft.com/office/officeart/2005/8/layout/process1"/>
    <dgm:cxn modelId="{133A114E-AF98-4F1D-B6D0-1EF1B7F42337}" type="presOf" srcId="{977B6136-457B-4825-8B86-BFF2E38C9FFD}" destId="{E121EC85-CF63-4342-9EA2-E629CB077C6F}" srcOrd="0" destOrd="0" presId="urn:microsoft.com/office/officeart/2005/8/layout/process1"/>
    <dgm:cxn modelId="{8F352777-880F-4DD6-8803-6201FBA876BE}" type="presOf" srcId="{791A1EDE-3759-4FF6-B31B-6F7F8BDAF7B7}" destId="{16D91A14-D01E-466B-92D4-0B69A222683A}" srcOrd="1" destOrd="0" presId="urn:microsoft.com/office/officeart/2005/8/layout/process1"/>
    <dgm:cxn modelId="{8304B881-FB6F-4B28-81C2-8C63D2AB2473}" type="presOf" srcId="{1980FBE3-2FE3-4867-9FBD-3E15270B0E75}" destId="{B83A303B-0C2B-42E0-862F-DA7DD9372A0E}" srcOrd="1" destOrd="0" presId="urn:microsoft.com/office/officeart/2005/8/layout/process1"/>
    <dgm:cxn modelId="{9DFD37D9-ACE6-4BA5-A51B-328E41768F63}" type="presOf" srcId="{EF49CD9A-3372-408A-93C2-8866B26F4D44}" destId="{A561E466-6C07-4FCD-B168-C21C9454CB3D}" srcOrd="0" destOrd="0" presId="urn:microsoft.com/office/officeart/2005/8/layout/process1"/>
    <dgm:cxn modelId="{700304F2-6802-4B7F-8C50-3E0C7759179C}" srcId="{E5DEEF02-94B0-468F-800E-4D3DB6DC7B99}" destId="{EF49CD9A-3372-408A-93C2-8866B26F4D44}" srcOrd="0" destOrd="0" parTransId="{4109B4CD-70AD-4982-8B39-404859283A24}" sibTransId="{791A1EDE-3759-4FF6-B31B-6F7F8BDAF7B7}"/>
    <dgm:cxn modelId="{411D98F3-DC3E-4B0B-95CF-EE6370147A44}" type="presOf" srcId="{E5DEEF02-94B0-468F-800E-4D3DB6DC7B99}" destId="{542E2CEF-BB60-45C2-B97D-DABFC65725BC}" srcOrd="0" destOrd="0" presId="urn:microsoft.com/office/officeart/2005/8/layout/process1"/>
    <dgm:cxn modelId="{E661B3F4-A4D4-4576-B3B4-D6B90281EFF4}" srcId="{E5DEEF02-94B0-468F-800E-4D3DB6DC7B99}" destId="{977B6136-457B-4825-8B86-BFF2E38C9FFD}" srcOrd="1" destOrd="0" parTransId="{323A3055-57A1-44E1-AA0A-BDDA34358FA0}" sibTransId="{1980FBE3-2FE3-4867-9FBD-3E15270B0E75}"/>
    <dgm:cxn modelId="{FF4BECF4-2347-4BE3-A9A9-A163F9AAFC06}" type="presOf" srcId="{1980FBE3-2FE3-4867-9FBD-3E15270B0E75}" destId="{22F3CFE6-9987-4D29-989F-D6D37308A890}" srcOrd="0" destOrd="0" presId="urn:microsoft.com/office/officeart/2005/8/layout/process1"/>
    <dgm:cxn modelId="{7DBDBBFC-8972-4318-9EEA-734C99F5DC1E}" type="presOf" srcId="{791A1EDE-3759-4FF6-B31B-6F7F8BDAF7B7}" destId="{B3051D62-54B2-454D-BBBC-213D255DA6F9}" srcOrd="0" destOrd="0" presId="urn:microsoft.com/office/officeart/2005/8/layout/process1"/>
    <dgm:cxn modelId="{5667D5E5-D352-4E41-9BA0-8411A368D432}" type="presParOf" srcId="{542E2CEF-BB60-45C2-B97D-DABFC65725BC}" destId="{A561E466-6C07-4FCD-B168-C21C9454CB3D}" srcOrd="0" destOrd="0" presId="urn:microsoft.com/office/officeart/2005/8/layout/process1"/>
    <dgm:cxn modelId="{3C802958-7B77-44CD-B239-909B65B3C29C}" type="presParOf" srcId="{542E2CEF-BB60-45C2-B97D-DABFC65725BC}" destId="{B3051D62-54B2-454D-BBBC-213D255DA6F9}" srcOrd="1" destOrd="0" presId="urn:microsoft.com/office/officeart/2005/8/layout/process1"/>
    <dgm:cxn modelId="{125712A2-57BD-4961-A886-76A1588B54E8}" type="presParOf" srcId="{B3051D62-54B2-454D-BBBC-213D255DA6F9}" destId="{16D91A14-D01E-466B-92D4-0B69A222683A}" srcOrd="0" destOrd="0" presId="urn:microsoft.com/office/officeart/2005/8/layout/process1"/>
    <dgm:cxn modelId="{466AD0B4-35AB-4398-A88C-CEC221A34A97}" type="presParOf" srcId="{542E2CEF-BB60-45C2-B97D-DABFC65725BC}" destId="{E121EC85-CF63-4342-9EA2-E629CB077C6F}" srcOrd="2" destOrd="0" presId="urn:microsoft.com/office/officeart/2005/8/layout/process1"/>
    <dgm:cxn modelId="{C9F2A9D5-E1E2-40CC-87BB-57296CAC1066}" type="presParOf" srcId="{542E2CEF-BB60-45C2-B97D-DABFC65725BC}" destId="{22F3CFE6-9987-4D29-989F-D6D37308A890}" srcOrd="3" destOrd="0" presId="urn:microsoft.com/office/officeart/2005/8/layout/process1"/>
    <dgm:cxn modelId="{D4B0BCCE-34E4-4DA6-9471-10FF1E079BA6}" type="presParOf" srcId="{22F3CFE6-9987-4D29-989F-D6D37308A890}" destId="{B83A303B-0C2B-42E0-862F-DA7DD9372A0E}" srcOrd="0" destOrd="0" presId="urn:microsoft.com/office/officeart/2005/8/layout/process1"/>
    <dgm:cxn modelId="{55F5C69C-C491-4110-AF5C-01D04165B714}" type="presParOf" srcId="{542E2CEF-BB60-45C2-B97D-DABFC65725BC}" destId="{38BC9689-EEC4-4C48-94F7-D4EE6E3A3FE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1E466-6C07-4FCD-B168-C21C9454CB3D}">
      <dsp:nvSpPr>
        <dsp:cNvPr id="0" name=""/>
        <dsp:cNvSpPr/>
      </dsp:nvSpPr>
      <dsp:spPr>
        <a:xfrm>
          <a:off x="0" y="971182"/>
          <a:ext cx="2511509" cy="3160234"/>
        </a:xfrm>
        <a:prstGeom prst="roundRect">
          <a:avLst>
            <a:gd name="adj" fmla="val 10000"/>
          </a:avLst>
        </a:prstGeom>
        <a:solidFill>
          <a:srgbClr val="23BA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u="sng" kern="1200">
              <a:solidFill>
                <a:prstClr val="white"/>
              </a:solidFill>
              <a:latin typeface="Arial"/>
              <a:ea typeface="+mn-ea"/>
              <a:cs typeface="+mn-cs"/>
            </a:rPr>
            <a:t>Module 1</a:t>
          </a:r>
        </a:p>
        <a:p>
          <a:pPr marL="0" lvl="0" indent="0" algn="ctr" defTabSz="1066800">
            <a:lnSpc>
              <a:spcPct val="90000"/>
            </a:lnSpc>
            <a:spcBef>
              <a:spcPct val="0"/>
            </a:spcBef>
            <a:spcAft>
              <a:spcPct val="35000"/>
            </a:spcAft>
            <a:buNone/>
          </a:pPr>
          <a:r>
            <a:rPr lang="en-GB" sz="2000" b="0" kern="1200">
              <a:solidFill>
                <a:prstClr val="white"/>
              </a:solidFill>
              <a:latin typeface="+mn-lt"/>
              <a:ea typeface="+mn-ea"/>
              <a:cs typeface="+mn-cs"/>
            </a:rPr>
            <a:t>Understanding natural capital and the relationships with business decision-making &amp; risk management</a:t>
          </a:r>
          <a:endParaRPr lang="en-GB" sz="2000" kern="1200">
            <a:latin typeface="+mn-lt"/>
          </a:endParaRPr>
        </a:p>
      </dsp:txBody>
      <dsp:txXfrm>
        <a:off x="73560" y="1044742"/>
        <a:ext cx="2364389" cy="3013114"/>
      </dsp:txXfrm>
    </dsp:sp>
    <dsp:sp modelId="{B3051D62-54B2-454D-BBBC-213D255DA6F9}">
      <dsp:nvSpPr>
        <dsp:cNvPr id="0" name=""/>
        <dsp:cNvSpPr/>
      </dsp:nvSpPr>
      <dsp:spPr>
        <a:xfrm rot="21580877">
          <a:off x="2778384" y="2229828"/>
          <a:ext cx="565792" cy="622854"/>
        </a:xfrm>
        <a:prstGeom prst="rightArrow">
          <a:avLst>
            <a:gd name="adj1" fmla="val 60000"/>
            <a:gd name="adj2" fmla="val 50000"/>
          </a:avLst>
        </a:prstGeom>
        <a:solidFill>
          <a:srgbClr val="23BAE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GB" sz="2800" kern="1200"/>
        </a:p>
      </dsp:txBody>
      <dsp:txXfrm>
        <a:off x="2778385" y="2354871"/>
        <a:ext cx="396054" cy="373712"/>
      </dsp:txXfrm>
    </dsp:sp>
    <dsp:sp modelId="{E121EC85-CF63-4342-9EA2-E629CB077C6F}">
      <dsp:nvSpPr>
        <dsp:cNvPr id="0" name=""/>
        <dsp:cNvSpPr/>
      </dsp:nvSpPr>
      <dsp:spPr>
        <a:xfrm>
          <a:off x="3579025" y="951273"/>
          <a:ext cx="2511509" cy="3160234"/>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u="sng" kern="1200"/>
            <a:t>Module 2</a:t>
          </a:r>
        </a:p>
        <a:p>
          <a:pPr marL="0" lvl="0" indent="0" algn="ctr" defTabSz="1066800">
            <a:lnSpc>
              <a:spcPct val="90000"/>
            </a:lnSpc>
            <a:spcBef>
              <a:spcPct val="0"/>
            </a:spcBef>
            <a:spcAft>
              <a:spcPct val="35000"/>
            </a:spcAft>
            <a:buNone/>
          </a:pPr>
          <a:r>
            <a:rPr lang="en-GB" sz="2000" kern="1200"/>
            <a:t>Acquiring the resources &amp; understanding needed to scope a first natural capital assessment, and how to integrate biodiversity</a:t>
          </a:r>
        </a:p>
      </dsp:txBody>
      <dsp:txXfrm>
        <a:off x="3652585" y="1024833"/>
        <a:ext cx="2364389" cy="3013114"/>
      </dsp:txXfrm>
    </dsp:sp>
    <dsp:sp modelId="{22F3CFE6-9987-4D29-989F-D6D37308A890}">
      <dsp:nvSpPr>
        <dsp:cNvPr id="0" name=""/>
        <dsp:cNvSpPr/>
      </dsp:nvSpPr>
      <dsp:spPr>
        <a:xfrm rot="27994">
          <a:off x="6328050" y="2234173"/>
          <a:ext cx="503566" cy="622854"/>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GB" sz="2800" kern="1200"/>
        </a:p>
      </dsp:txBody>
      <dsp:txXfrm>
        <a:off x="6328053" y="2358129"/>
        <a:ext cx="352496" cy="373712"/>
      </dsp:txXfrm>
    </dsp:sp>
    <dsp:sp modelId="{38BC9689-EEC4-4C48-94F7-D4EE6E3A3FE8}">
      <dsp:nvSpPr>
        <dsp:cNvPr id="0" name=""/>
        <dsp:cNvSpPr/>
      </dsp:nvSpPr>
      <dsp:spPr>
        <a:xfrm>
          <a:off x="7040628" y="979462"/>
          <a:ext cx="2511509" cy="3160234"/>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u="sng" kern="1200"/>
            <a:t>Module 3</a:t>
          </a:r>
        </a:p>
        <a:p>
          <a:pPr marL="0" lvl="0" indent="0" algn="ctr" defTabSz="1066800">
            <a:lnSpc>
              <a:spcPct val="90000"/>
            </a:lnSpc>
            <a:spcBef>
              <a:spcPct val="0"/>
            </a:spcBef>
            <a:spcAft>
              <a:spcPct val="35000"/>
            </a:spcAft>
            <a:buNone/>
          </a:pPr>
          <a:r>
            <a:rPr lang="en-GB" sz="2000" b="0" u="none" kern="1200"/>
            <a:t>Understanding how to </a:t>
          </a:r>
          <a:r>
            <a:rPr lang="en-GB" sz="2000" b="0" i="0" u="none" kern="1200"/>
            <a:t>measure and value changes to the state of natural capital &amp; biodiversity, in order to undertake a natural capital assessment</a:t>
          </a:r>
          <a:endParaRPr lang="en-GB" sz="2000" b="0" u="none" kern="1200"/>
        </a:p>
      </dsp:txBody>
      <dsp:txXfrm>
        <a:off x="7114188" y="1053022"/>
        <a:ext cx="2364389" cy="301311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1" cy="458788"/>
          </a:xfrm>
          <a:prstGeom prst="rect">
            <a:avLst/>
          </a:prstGeom>
        </p:spPr>
        <p:txBody>
          <a:bodyPr vert="horz" lIns="91426" tIns="45713" rIns="91426" bIns="45713" rtlCol="0"/>
          <a:lstStyle>
            <a:lvl1pPr algn="l">
              <a:defRPr sz="1200"/>
            </a:lvl1pPr>
          </a:lstStyle>
          <a:p>
            <a:endParaRPr lang="en-US"/>
          </a:p>
        </p:txBody>
      </p:sp>
      <p:sp>
        <p:nvSpPr>
          <p:cNvPr id="3" name="Date Placeholder 2"/>
          <p:cNvSpPr>
            <a:spLocks noGrp="1"/>
          </p:cNvSpPr>
          <p:nvPr>
            <p:ph type="dt" idx="1"/>
          </p:nvPr>
        </p:nvSpPr>
        <p:spPr>
          <a:xfrm>
            <a:off x="3884614" y="1"/>
            <a:ext cx="2971801" cy="458788"/>
          </a:xfrm>
          <a:prstGeom prst="rect">
            <a:avLst/>
          </a:prstGeom>
        </p:spPr>
        <p:txBody>
          <a:bodyPr vert="horz" lIns="91426" tIns="45713" rIns="91426" bIns="45713" rtlCol="0"/>
          <a:lstStyle>
            <a:lvl1pPr algn="r">
              <a:defRPr sz="1200"/>
            </a:lvl1pPr>
          </a:lstStyle>
          <a:p>
            <a:fld id="{AD95666B-78E4-4B35-98F7-8C8B00695062}" type="datetimeFigureOut">
              <a:rPr lang="en-US" smtClean="0"/>
              <a:t>12/22/2021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26" tIns="45713" rIns="91426" bIns="45713" rtlCol="0" anchor="ctr"/>
          <a:lstStyle/>
          <a:p>
            <a:endParaRPr lang="en-US"/>
          </a:p>
        </p:txBody>
      </p:sp>
      <p:sp>
        <p:nvSpPr>
          <p:cNvPr id="5" name="Notes Placeholder 4"/>
          <p:cNvSpPr>
            <a:spLocks noGrp="1"/>
          </p:cNvSpPr>
          <p:nvPr>
            <p:ph type="body" sz="quarter" idx="3"/>
          </p:nvPr>
        </p:nvSpPr>
        <p:spPr>
          <a:xfrm>
            <a:off x="685801" y="4400551"/>
            <a:ext cx="5486400" cy="3600450"/>
          </a:xfrm>
          <a:prstGeom prst="rect">
            <a:avLst/>
          </a:prstGeom>
        </p:spPr>
        <p:txBody>
          <a:bodyPr vert="horz" lIns="91426" tIns="45713" rIns="91426"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7"/>
            <a:ext cx="2971801" cy="458787"/>
          </a:xfrm>
          <a:prstGeom prst="rect">
            <a:avLst/>
          </a:prstGeom>
        </p:spPr>
        <p:txBody>
          <a:bodyPr vert="horz" lIns="91426" tIns="45713" rIns="91426"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7"/>
            <a:ext cx="2971801" cy="458787"/>
          </a:xfrm>
          <a:prstGeom prst="rect">
            <a:avLst/>
          </a:prstGeom>
        </p:spPr>
        <p:txBody>
          <a:bodyPr vert="horz" lIns="91426" tIns="45713" rIns="91426" bIns="45713" rtlCol="0" anchor="b"/>
          <a:lstStyle>
            <a:lvl1pPr algn="r">
              <a:defRPr sz="1200"/>
            </a:lvl1pPr>
          </a:lstStyle>
          <a:p>
            <a:fld id="{3D8C6B78-E725-420E-9A4E-2F78CBAA16FC}" type="slidenum">
              <a:rPr lang="en-US" smtClean="0"/>
              <a:t>‹#›</a:t>
            </a:fld>
            <a:endParaRPr lang="en-US"/>
          </a:p>
        </p:txBody>
      </p:sp>
    </p:spTree>
    <p:extLst>
      <p:ext uri="{BB962C8B-B14F-4D97-AF65-F5344CB8AC3E}">
        <p14:creationId xmlns:p14="http://schemas.microsoft.com/office/powerpoint/2010/main" val="831569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fao.org/faostat/en/#data/QC"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www.socialvalueuk.org/report-database/" TargetMode="External"/><Relationship Id="rId2" Type="http://schemas.openxmlformats.org/officeDocument/2006/relationships/slide" Target="../slides/slide91.xml"/><Relationship Id="rId1" Type="http://schemas.openxmlformats.org/officeDocument/2006/relationships/notesMaster" Target="../notesMasters/notesMaster1.xml"/><Relationship Id="rId6" Type="http://schemas.openxmlformats.org/officeDocument/2006/relationships/hyperlink" Target="https://www.oecd.org/env/tools-evaluation/mortalityriskvaluationinenvironmenthealthandtransportpolicies.htm" TargetMode="External"/><Relationship Id="rId5" Type="http://schemas.openxmlformats.org/officeDocument/2006/relationships/hyperlink" Target="https://www.oecd.org/env/tools-evaluation/env-value-statistical-life.htm" TargetMode="External"/><Relationship Id="rId4" Type="http://schemas.openxmlformats.org/officeDocument/2006/relationships/hyperlink" Target="https://www.cedelft.eu/en/publications/2191/environmental-prices-handbook-eu28-version" TargetMode="Externa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Presenter to welcome the group to the business training on natural capital </a:t>
            </a:r>
            <a:r>
              <a:rPr lang="en-GB" sz="1200" b="0" i="0" kern="1200">
                <a:solidFill>
                  <a:schemeClr val="tx1"/>
                </a:solidFill>
                <a:effectLst/>
                <a:latin typeface="+mn-lt"/>
                <a:ea typeface="+mn-ea"/>
                <a:cs typeface="+mn-cs"/>
              </a:rPr>
              <a:t> </a:t>
            </a:r>
            <a:endParaRPr lang="en-US" b="1"/>
          </a:p>
        </p:txBody>
      </p:sp>
      <p:sp>
        <p:nvSpPr>
          <p:cNvPr id="4" name="Slide Number Placeholder 3"/>
          <p:cNvSpPr>
            <a:spLocks noGrp="1"/>
          </p:cNvSpPr>
          <p:nvPr>
            <p:ph type="sldNum" sz="quarter" idx="5"/>
          </p:nvPr>
        </p:nvSpPr>
        <p:spPr/>
        <p:txBody>
          <a:bodyPr/>
          <a:lstStyle/>
          <a:p>
            <a:fld id="{3D8C6B78-E725-420E-9A4E-2F78CBAA16FC}" type="slidenum">
              <a:rPr lang="en-US" smtClean="0"/>
              <a:t>1</a:t>
            </a:fld>
            <a:endParaRPr lang="en-US"/>
          </a:p>
        </p:txBody>
      </p:sp>
    </p:spTree>
    <p:extLst>
      <p:ext uri="{BB962C8B-B14F-4D97-AF65-F5344CB8AC3E}">
        <p14:creationId xmlns:p14="http://schemas.microsoft.com/office/powerpoint/2010/main" val="772725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Presenter to run through the agenda for the session</a:t>
            </a:r>
          </a:p>
          <a:p>
            <a:endParaRPr lang="en-US" b="1"/>
          </a:p>
        </p:txBody>
      </p:sp>
      <p:sp>
        <p:nvSpPr>
          <p:cNvPr id="4" name="Slide Number Placeholder 3"/>
          <p:cNvSpPr>
            <a:spLocks noGrp="1"/>
          </p:cNvSpPr>
          <p:nvPr>
            <p:ph type="sldNum" sz="quarter" idx="5"/>
          </p:nvPr>
        </p:nvSpPr>
        <p:spPr/>
        <p:txBody>
          <a:bodyPr/>
          <a:lstStyle/>
          <a:p>
            <a:fld id="{3D8C6B78-E725-420E-9A4E-2F78CBAA16FC}" type="slidenum">
              <a:rPr lang="en-US" smtClean="0"/>
              <a:t>10</a:t>
            </a:fld>
            <a:endParaRPr lang="en-US"/>
          </a:p>
        </p:txBody>
      </p:sp>
    </p:spTree>
    <p:extLst>
      <p:ext uri="{BB962C8B-B14F-4D97-AF65-F5344CB8AC3E}">
        <p14:creationId xmlns:p14="http://schemas.microsoft.com/office/powerpoint/2010/main" val="117039083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Presenter to invite participants to ask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8042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Presenter to reiterate that learning objectives have been met, showing the fact we understand impact drivers, dependencies and impacts, measurement and valuation methods, and how to undertake a natural capital assessment</a:t>
            </a:r>
          </a:p>
        </p:txBody>
      </p:sp>
      <p:sp>
        <p:nvSpPr>
          <p:cNvPr id="4" name="Slide Number Placeholder 3"/>
          <p:cNvSpPr>
            <a:spLocks noGrp="1"/>
          </p:cNvSpPr>
          <p:nvPr>
            <p:ph type="sldNum" sz="quarter" idx="5"/>
          </p:nvPr>
        </p:nvSpPr>
        <p:spPr/>
        <p:txBody>
          <a:bodyPr/>
          <a:lstStyle/>
          <a:p>
            <a:fld id="{3D8C6B78-E725-420E-9A4E-2F78CBAA16FC}" type="slidenum">
              <a:rPr lang="en-US" smtClean="0"/>
              <a:t>101</a:t>
            </a:fld>
            <a:endParaRPr lang="en-US"/>
          </a:p>
        </p:txBody>
      </p:sp>
    </p:spTree>
    <p:extLst>
      <p:ext uri="{BB962C8B-B14F-4D97-AF65-F5344CB8AC3E}">
        <p14:creationId xmlns:p14="http://schemas.microsoft.com/office/powerpoint/2010/main" val="4682637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Presenter to ask participants to discuss concerns they may have and potential solutions identified through this training session.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r>
              <a:rPr lang="en-GB"/>
              <a:t>Some of the concerns about getting started on measurement, and solutions identified in the training – participants to write down and share examples.</a:t>
            </a:r>
          </a:p>
          <a:p>
            <a:endParaRPr lang="en-GB"/>
          </a:p>
          <a:p>
            <a:r>
              <a:rPr lang="en-GB"/>
              <a:t>Presenter to ask a few groups to feed back key points of discussions (time pending).</a:t>
            </a:r>
          </a:p>
        </p:txBody>
      </p:sp>
      <p:sp>
        <p:nvSpPr>
          <p:cNvPr id="4" name="Slide Number Placeholder 3"/>
          <p:cNvSpPr>
            <a:spLocks noGrp="1"/>
          </p:cNvSpPr>
          <p:nvPr>
            <p:ph type="sldNum" sz="quarter" idx="5"/>
          </p:nvPr>
        </p:nvSpPr>
        <p:spPr/>
        <p:txBody>
          <a:bodyPr/>
          <a:lstStyle/>
          <a:p>
            <a:fld id="{3D8C6B78-E725-420E-9A4E-2F78CBAA16FC}" type="slidenum">
              <a:rPr lang="en-US" smtClean="0"/>
              <a:t>102</a:t>
            </a:fld>
            <a:endParaRPr lang="en-US"/>
          </a:p>
        </p:txBody>
      </p:sp>
    </p:spTree>
    <p:extLst>
      <p:ext uri="{BB962C8B-B14F-4D97-AF65-F5344CB8AC3E}">
        <p14:creationId xmlns:p14="http://schemas.microsoft.com/office/powerpoint/2010/main" val="16614980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Presenter to complete discussion using Menti.</a:t>
            </a:r>
          </a:p>
          <a:p>
            <a:endParaRPr lang="en-GB"/>
          </a:p>
          <a:p>
            <a:r>
              <a:rPr lang="en-GB"/>
              <a:t>Using menti: ask participants to share some of the concerns about getting started on measurement, and solutions identified in the training – participants to share on menti by answering open ended question.</a:t>
            </a:r>
          </a:p>
        </p:txBody>
      </p:sp>
      <p:sp>
        <p:nvSpPr>
          <p:cNvPr id="4" name="Slide Number Placeholder 3"/>
          <p:cNvSpPr>
            <a:spLocks noGrp="1"/>
          </p:cNvSpPr>
          <p:nvPr>
            <p:ph type="sldNum" sz="quarter" idx="5"/>
          </p:nvPr>
        </p:nvSpPr>
        <p:spPr/>
        <p:txBody>
          <a:bodyPr/>
          <a:lstStyle/>
          <a:p>
            <a:fld id="{3D8C6B78-E725-420E-9A4E-2F78CBAA16FC}" type="slidenum">
              <a:rPr lang="en-US" smtClean="0"/>
              <a:t>103</a:t>
            </a:fld>
            <a:endParaRPr lang="en-US"/>
          </a:p>
        </p:txBody>
      </p:sp>
    </p:spTree>
    <p:extLst>
      <p:ext uri="{BB962C8B-B14F-4D97-AF65-F5344CB8AC3E}">
        <p14:creationId xmlns:p14="http://schemas.microsoft.com/office/powerpoint/2010/main" val="172123058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GB" sz="1200" b="1" kern="1200" dirty="0">
                <a:solidFill>
                  <a:schemeClr val="tx1"/>
                </a:solidFill>
                <a:effectLst/>
                <a:latin typeface="+mn-lt"/>
                <a:ea typeface="+mn-ea"/>
                <a:cs typeface="+mn-cs"/>
              </a:rPr>
              <a:t>Presenter to suggest practical next steps that participants can take, and direct them to appropriate tools as shown on the slide</a:t>
            </a:r>
          </a:p>
          <a:p>
            <a:endParaRPr lang="en-GB" b="1" dirty="0"/>
          </a:p>
        </p:txBody>
      </p:sp>
      <p:sp>
        <p:nvSpPr>
          <p:cNvPr id="4" name="Slide Number Placeholder 3"/>
          <p:cNvSpPr>
            <a:spLocks noGrp="1"/>
          </p:cNvSpPr>
          <p:nvPr>
            <p:ph type="sldNum" sz="quarter" idx="5"/>
          </p:nvPr>
        </p:nvSpPr>
        <p:spPr/>
        <p:txBody>
          <a:bodyPr/>
          <a:lstStyle/>
          <a:p>
            <a:fld id="{3D8C6B78-E725-420E-9A4E-2F78CBAA16FC}" type="slidenum">
              <a:rPr lang="en-US" smtClean="0"/>
              <a:t>104</a:t>
            </a:fld>
            <a:endParaRPr lang="en-US"/>
          </a:p>
        </p:txBody>
      </p:sp>
    </p:spTree>
    <p:extLst>
      <p:ext uri="{BB962C8B-B14F-4D97-AF65-F5344CB8AC3E}">
        <p14:creationId xmlns:p14="http://schemas.microsoft.com/office/powerpoint/2010/main" val="357413888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Thank everyone for their attendance </a:t>
            </a:r>
          </a:p>
        </p:txBody>
      </p:sp>
      <p:sp>
        <p:nvSpPr>
          <p:cNvPr id="4" name="Slide Number Placeholder 3"/>
          <p:cNvSpPr>
            <a:spLocks noGrp="1"/>
          </p:cNvSpPr>
          <p:nvPr>
            <p:ph type="sldNum" sz="quarter" idx="5"/>
          </p:nvPr>
        </p:nvSpPr>
        <p:spPr/>
        <p:txBody>
          <a:bodyPr/>
          <a:lstStyle/>
          <a:p>
            <a:fld id="{3D8C6B78-E725-420E-9A4E-2F78CBAA16FC}" type="slidenum">
              <a:rPr lang="en-US" smtClean="0"/>
              <a:t>105</a:t>
            </a:fld>
            <a:endParaRPr lang="en-US"/>
          </a:p>
        </p:txBody>
      </p:sp>
    </p:spTree>
    <p:extLst>
      <p:ext uri="{BB962C8B-B14F-4D97-AF65-F5344CB8AC3E}">
        <p14:creationId xmlns:p14="http://schemas.microsoft.com/office/powerpoint/2010/main" val="228234446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Presenter to allow for questions - time permitting</a:t>
            </a:r>
          </a:p>
        </p:txBody>
      </p:sp>
      <p:sp>
        <p:nvSpPr>
          <p:cNvPr id="4" name="Slide Number Placeholder 3"/>
          <p:cNvSpPr>
            <a:spLocks noGrp="1"/>
          </p:cNvSpPr>
          <p:nvPr>
            <p:ph type="sldNum" sz="quarter" idx="5"/>
          </p:nvPr>
        </p:nvSpPr>
        <p:spPr/>
        <p:txBody>
          <a:bodyPr/>
          <a:lstStyle/>
          <a:p>
            <a:fld id="{3D8C6B78-E725-420E-9A4E-2F78CBAA16FC}" type="slidenum">
              <a:rPr lang="en-US" smtClean="0"/>
              <a:t>106</a:t>
            </a:fld>
            <a:endParaRPr lang="en-US"/>
          </a:p>
        </p:txBody>
      </p:sp>
    </p:spTree>
    <p:extLst>
      <p:ext uri="{BB962C8B-B14F-4D97-AF65-F5344CB8AC3E}">
        <p14:creationId xmlns:p14="http://schemas.microsoft.com/office/powerpoint/2010/main" val="230023038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Presenter to point the delegates towards other resources that they can explore. Use the notes below as well as the notes on the slide:</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What else would you need? What support would you need?</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Sign-up for in-person day training</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If want support, need to fill out survey (Google form survey)</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Refining training further, keen to know how have used this training and catch-up via call (if don’t want to, let us know)</a:t>
            </a:r>
            <a:endParaRPr lang="en-GB" sz="1200" kern="120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pPr marL="0" marR="0" lvl="0" indent="0" algn="r" defTabSz="1752723" rtl="0" eaLnBrk="1" fontAlgn="auto" latinLnBrk="0" hangingPunct="1">
              <a:lnSpc>
                <a:spcPct val="100000"/>
              </a:lnSpc>
              <a:spcBef>
                <a:spcPts val="0"/>
              </a:spcBef>
              <a:spcAft>
                <a:spcPts val="0"/>
              </a:spcAft>
              <a:buClrTx/>
              <a:buSzTx/>
              <a:buFontTx/>
              <a:buNone/>
              <a:tabLst/>
              <a:defRPr/>
            </a:pPr>
            <a:fld id="{8BA301F5-20D8-456B-8F82-D08BC0ADD896}" type="slidenum">
              <a:rPr kumimoji="0" lang="en-CH"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752723" rtl="0" eaLnBrk="1" fontAlgn="auto" latinLnBrk="0" hangingPunct="1">
                <a:lnSpc>
                  <a:spcPct val="100000"/>
                </a:lnSpc>
                <a:spcBef>
                  <a:spcPts val="0"/>
                </a:spcBef>
                <a:spcAft>
                  <a:spcPts val="0"/>
                </a:spcAft>
                <a:buClrTx/>
                <a:buSzTx/>
                <a:buFontTx/>
                <a:buNone/>
                <a:tabLst/>
                <a:defRPr/>
              </a:pPr>
              <a:t>107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81944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Presenter to conclude the presentation </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108</a:t>
            </a:fld>
            <a:endParaRPr lang="en-US"/>
          </a:p>
        </p:txBody>
      </p:sp>
    </p:spTree>
    <p:extLst>
      <p:ext uri="{BB962C8B-B14F-4D97-AF65-F5344CB8AC3E}">
        <p14:creationId xmlns:p14="http://schemas.microsoft.com/office/powerpoint/2010/main" val="33721590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63C681CC-C11B-3645-8C41-4F5A9A85CA91}" type="slidenum">
              <a:rPr lang="en-US" smtClean="0"/>
              <a:t>109</a:t>
            </a:fld>
            <a:endParaRPr lang="en-US"/>
          </a:p>
        </p:txBody>
      </p:sp>
    </p:spTree>
    <p:extLst>
      <p:ext uri="{BB962C8B-B14F-4D97-AF65-F5344CB8AC3E}">
        <p14:creationId xmlns:p14="http://schemas.microsoft.com/office/powerpoint/2010/main" val="3301916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Presenter to say we will now have some brief introductions for both presenters, and participants</a:t>
            </a:r>
          </a:p>
        </p:txBody>
      </p:sp>
      <p:sp>
        <p:nvSpPr>
          <p:cNvPr id="4" name="Slide Number Placeholder 3"/>
          <p:cNvSpPr>
            <a:spLocks noGrp="1"/>
          </p:cNvSpPr>
          <p:nvPr>
            <p:ph type="sldNum" sz="quarter" idx="5"/>
          </p:nvPr>
        </p:nvSpPr>
        <p:spPr/>
        <p:txBody>
          <a:bodyPr/>
          <a:lstStyle/>
          <a:p>
            <a:fld id="{7DBAF288-DB09-4B38-A774-AED1A4768F10}" type="slidenum">
              <a:rPr lang="en-GB" smtClean="0"/>
              <a:t>11</a:t>
            </a:fld>
            <a:endParaRPr lang="en-GB"/>
          </a:p>
        </p:txBody>
      </p:sp>
    </p:spTree>
    <p:extLst>
      <p:ext uri="{BB962C8B-B14F-4D97-AF65-F5344CB8AC3E}">
        <p14:creationId xmlns:p14="http://schemas.microsoft.com/office/powerpoint/2010/main" val="2733271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1" kern="1200">
                <a:solidFill>
                  <a:schemeClr val="tx1"/>
                </a:solidFill>
                <a:effectLst/>
                <a:latin typeface="+mn-lt"/>
                <a:ea typeface="+mn-ea"/>
                <a:cs typeface="+mn-cs"/>
              </a:rPr>
              <a:t>NOTE: slide is optional – please adapt to your context </a:t>
            </a:r>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Introductions for those who are presenting the session (virtual or in person)</a:t>
            </a:r>
            <a:endParaRPr lang="en-GB" sz="1200" kern="1200">
              <a:solidFill>
                <a:schemeClr val="tx1"/>
              </a:solidFill>
              <a:effectLst/>
              <a:latin typeface="+mn-lt"/>
              <a:ea typeface="+mn-ea"/>
              <a:cs typeface="+mn-cs"/>
            </a:endParaRPr>
          </a:p>
          <a:p>
            <a:endParaRPr lang="en-GB" b="1">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12</a:t>
            </a:fld>
            <a:endParaRPr lang="en-US"/>
          </a:p>
        </p:txBody>
      </p:sp>
    </p:spTree>
    <p:extLst>
      <p:ext uri="{BB962C8B-B14F-4D97-AF65-F5344CB8AC3E}">
        <p14:creationId xmlns:p14="http://schemas.microsoft.com/office/powerpoint/2010/main" val="62220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1" kern="1200">
                <a:solidFill>
                  <a:schemeClr val="tx1"/>
                </a:solidFill>
                <a:effectLst/>
                <a:latin typeface="+mn-lt"/>
                <a:ea typeface="+mn-ea"/>
                <a:cs typeface="+mn-cs"/>
              </a:rPr>
              <a:t>NOTE: slide is optional – please adapt to your context </a:t>
            </a:r>
            <a:endParaRPr lang="en-GB" sz="1200" kern="1200">
              <a:solidFill>
                <a:schemeClr val="tx1"/>
              </a:solidFill>
              <a:effectLst/>
              <a:latin typeface="+mn-lt"/>
              <a:ea typeface="+mn-ea"/>
              <a:cs typeface="+mn-cs"/>
            </a:endParaRPr>
          </a:p>
          <a:p>
            <a:r>
              <a:rPr lang="en-GB" sz="1200" b="1" i="1" kern="1200">
                <a:solidFill>
                  <a:schemeClr val="tx1"/>
                </a:solidFill>
                <a:effectLst/>
                <a:latin typeface="+mn-lt"/>
                <a:ea typeface="+mn-ea"/>
                <a:cs typeface="+mn-cs"/>
              </a:rPr>
              <a:t>Either use this slide or the previous slide to introduce delegates – this is dependent on the number of participants in the training and whether it is virtual</a:t>
            </a:r>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For the virtual session, presenter should add all participants to the slide names and place of work</a:t>
            </a:r>
            <a:endParaRPr lang="en-US" b="1"/>
          </a:p>
        </p:txBody>
      </p:sp>
      <p:sp>
        <p:nvSpPr>
          <p:cNvPr id="4" name="Slide Number Placeholder 3"/>
          <p:cNvSpPr>
            <a:spLocks noGrp="1"/>
          </p:cNvSpPr>
          <p:nvPr>
            <p:ph type="sldNum" sz="quarter" idx="5"/>
          </p:nvPr>
        </p:nvSpPr>
        <p:spPr/>
        <p:txBody>
          <a:bodyPr/>
          <a:lstStyle/>
          <a:p>
            <a:fld id="{3D8C6B78-E725-420E-9A4E-2F78CBAA16FC}" type="slidenum">
              <a:rPr lang="en-US" smtClean="0"/>
              <a:t>13</a:t>
            </a:fld>
            <a:endParaRPr lang="en-US"/>
          </a:p>
        </p:txBody>
      </p:sp>
    </p:spTree>
    <p:extLst>
      <p:ext uri="{BB962C8B-B14F-4D97-AF65-F5344CB8AC3E}">
        <p14:creationId xmlns:p14="http://schemas.microsoft.com/office/powerpoint/2010/main" val="3160554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Presenter should ask the delegates to introduce themselves via </a:t>
            </a:r>
            <a:r>
              <a:rPr lang="en-GB" b="1"/>
              <a:t>Menti: </a:t>
            </a:r>
            <a:r>
              <a:rPr lang="en-GB" b="0"/>
              <a:t>ask people for name and job title/company/sector</a:t>
            </a:r>
            <a:endParaRPr lang="en-CH" b="0"/>
          </a:p>
        </p:txBody>
      </p:sp>
      <p:sp>
        <p:nvSpPr>
          <p:cNvPr id="4" name="Slide Number Placeholder 3"/>
          <p:cNvSpPr>
            <a:spLocks noGrp="1"/>
          </p:cNvSpPr>
          <p:nvPr>
            <p:ph type="sldNum" sz="quarter" idx="5"/>
          </p:nvPr>
        </p:nvSpPr>
        <p:spPr/>
        <p:txBody>
          <a:bodyPr/>
          <a:lstStyle/>
          <a:p>
            <a:fld id="{2B641253-FB2F-49D0-ADB9-2038AA856BCA}" type="slidenum">
              <a:rPr lang="en-CH" smtClean="0"/>
              <a:t>14</a:t>
            </a:fld>
            <a:endParaRPr lang="en-CH"/>
          </a:p>
        </p:txBody>
      </p:sp>
    </p:spTree>
    <p:extLst>
      <p:ext uri="{BB962C8B-B14F-4D97-AF65-F5344CB8AC3E}">
        <p14:creationId xmlns:p14="http://schemas.microsoft.com/office/powerpoint/2010/main" val="312205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Presenter should ask the delegates to introduce themselves to the rest of their table</a:t>
            </a:r>
            <a:endParaRPr lang="en-CH"/>
          </a:p>
        </p:txBody>
      </p:sp>
      <p:sp>
        <p:nvSpPr>
          <p:cNvPr id="4" name="Slide Number Placeholder 3"/>
          <p:cNvSpPr>
            <a:spLocks noGrp="1"/>
          </p:cNvSpPr>
          <p:nvPr>
            <p:ph type="sldNum" sz="quarter" idx="5"/>
          </p:nvPr>
        </p:nvSpPr>
        <p:spPr/>
        <p:txBody>
          <a:bodyPr/>
          <a:lstStyle/>
          <a:p>
            <a:fld id="{2B641253-FB2F-49D0-ADB9-2038AA856BCA}" type="slidenum">
              <a:rPr lang="en-CH" smtClean="0"/>
              <a:t>15</a:t>
            </a:fld>
            <a:endParaRPr lang="en-CH"/>
          </a:p>
        </p:txBody>
      </p:sp>
    </p:spTree>
    <p:extLst>
      <p:ext uri="{BB962C8B-B14F-4D97-AF65-F5344CB8AC3E}">
        <p14:creationId xmlns:p14="http://schemas.microsoft.com/office/powerpoint/2010/main" val="2095137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Presenter to ask the delegates to answer the question on expectations in </a:t>
            </a:r>
            <a:r>
              <a:rPr lang="en-GB" b="1"/>
              <a:t>Menti</a:t>
            </a:r>
            <a:r>
              <a:rPr lang="en-GB"/>
              <a:t> </a:t>
            </a:r>
          </a:p>
          <a:p>
            <a:pPr marL="171450" indent="-171450">
              <a:buFont typeface="Arial" panose="020B0604020202020204" pitchFamily="34" charset="0"/>
              <a:buChar char="•"/>
            </a:pPr>
            <a:r>
              <a:rPr lang="en-GB"/>
              <a:t>We can provide options for expectations, or leave open ended</a:t>
            </a:r>
          </a:p>
          <a:p>
            <a:pPr marL="171450" indent="-171450">
              <a:buFont typeface="Arial" panose="020B0604020202020204" pitchFamily="34" charset="0"/>
              <a:buChar char="•"/>
            </a:pPr>
            <a:r>
              <a:rPr lang="en-GB"/>
              <a:t>Options may include e.g. understanding impact drivers and dependencies, learning about tools to apply, other</a:t>
            </a:r>
            <a:endParaRPr lang="en-CH"/>
          </a:p>
          <a:p>
            <a:endParaRPr lang="en-CH" b="1"/>
          </a:p>
        </p:txBody>
      </p:sp>
      <p:sp>
        <p:nvSpPr>
          <p:cNvPr id="4" name="Slide Number Placeholder 3"/>
          <p:cNvSpPr>
            <a:spLocks noGrp="1"/>
          </p:cNvSpPr>
          <p:nvPr>
            <p:ph type="sldNum" sz="quarter" idx="5"/>
          </p:nvPr>
        </p:nvSpPr>
        <p:spPr/>
        <p:txBody>
          <a:bodyPr/>
          <a:lstStyle/>
          <a:p>
            <a:fld id="{2B641253-FB2F-49D0-ADB9-2038AA856BCA}" type="slidenum">
              <a:rPr lang="en-CH" smtClean="0"/>
              <a:t>16</a:t>
            </a:fld>
            <a:endParaRPr lang="en-CH"/>
          </a:p>
        </p:txBody>
      </p:sp>
    </p:spTree>
    <p:extLst>
      <p:ext uri="{BB962C8B-B14F-4D97-AF65-F5344CB8AC3E}">
        <p14:creationId xmlns:p14="http://schemas.microsoft.com/office/powerpoint/2010/main" val="3058936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Presenter to ask all participants to write their expectations on a sticky note and discuss on their tables.</a:t>
            </a:r>
          </a:p>
          <a:p>
            <a:pPr marL="171450" indent="-171450">
              <a:buFont typeface="Arial" panose="020B0604020202020204" pitchFamily="34" charset="0"/>
              <a:buChar char="•"/>
            </a:pPr>
            <a:r>
              <a:rPr lang="en-GB"/>
              <a:t>Presenter may choose 2-3 people to share their expectations with the whole room.</a:t>
            </a:r>
          </a:p>
          <a:p>
            <a:pPr marL="171450" indent="-171450">
              <a:buFont typeface="Arial" panose="020B0604020202020204" pitchFamily="34" charset="0"/>
              <a:buChar char="•"/>
            </a:pPr>
            <a:r>
              <a:rPr lang="en-GB"/>
              <a:t>Presenter may provide options as examples to help the discussion (examples can be taken from virtual options)</a:t>
            </a:r>
            <a:endParaRPr lang="en-CH"/>
          </a:p>
        </p:txBody>
      </p:sp>
      <p:sp>
        <p:nvSpPr>
          <p:cNvPr id="4" name="Slide Number Placeholder 3"/>
          <p:cNvSpPr>
            <a:spLocks noGrp="1"/>
          </p:cNvSpPr>
          <p:nvPr>
            <p:ph type="sldNum" sz="quarter" idx="5"/>
          </p:nvPr>
        </p:nvSpPr>
        <p:spPr/>
        <p:txBody>
          <a:bodyPr/>
          <a:lstStyle/>
          <a:p>
            <a:fld id="{2B641253-FB2F-49D0-ADB9-2038AA856BCA}" type="slidenum">
              <a:rPr lang="en-CH" smtClean="0"/>
              <a:t>17</a:t>
            </a:fld>
            <a:endParaRPr lang="en-CH"/>
          </a:p>
        </p:txBody>
      </p:sp>
    </p:spTree>
    <p:extLst>
      <p:ext uri="{BB962C8B-B14F-4D97-AF65-F5344CB8AC3E}">
        <p14:creationId xmlns:p14="http://schemas.microsoft.com/office/powerpoint/2010/main" val="2819224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Presenter to note that before we get started, we will recap the high-level lessons learned in modules 1 &amp; 2</a:t>
            </a:r>
          </a:p>
        </p:txBody>
      </p:sp>
      <p:sp>
        <p:nvSpPr>
          <p:cNvPr id="4" name="Slide Number Placeholder 3"/>
          <p:cNvSpPr>
            <a:spLocks noGrp="1"/>
          </p:cNvSpPr>
          <p:nvPr>
            <p:ph type="sldNum" sz="quarter" idx="5"/>
          </p:nvPr>
        </p:nvSpPr>
        <p:spPr/>
        <p:txBody>
          <a:bodyPr/>
          <a:lstStyle/>
          <a:p>
            <a:fld id="{3D8C6B78-E725-420E-9A4E-2F78CBAA16FC}" type="slidenum">
              <a:rPr lang="en-US" smtClean="0"/>
              <a:t>18</a:t>
            </a:fld>
            <a:endParaRPr lang="en-US"/>
          </a:p>
        </p:txBody>
      </p:sp>
    </p:spTree>
    <p:extLst>
      <p:ext uri="{BB962C8B-B14F-4D97-AF65-F5344CB8AC3E}">
        <p14:creationId xmlns:p14="http://schemas.microsoft.com/office/powerpoint/2010/main" val="2811686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Presenter to explain that these modules cover different aspects of the Natural Capital Protocol</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Presenter to outline key learning objectives and lessons learned in module 1: </a:t>
            </a:r>
            <a:r>
              <a:rPr lang="en-US" dirty="0"/>
              <a:t>We have already covered stage 1 of the Natural Capital, framing, in Module 1</a:t>
            </a:r>
            <a:endParaRPr lang="en-GB" b="1" dirty="0"/>
          </a:p>
          <a:p>
            <a:endParaRPr lang="en-GB" b="1" dirty="0"/>
          </a:p>
          <a:p>
            <a:r>
              <a:rPr lang="en-GB" dirty="0"/>
              <a:t>In module one, we explored the relationships between your business and nature. To do so, we:</a:t>
            </a:r>
          </a:p>
          <a:p>
            <a:pPr marL="171450" marR="0" lvl="0" indent="-171450" algn="l" defTabSz="914400" rtl="0" eaLnBrk="1" fontAlgn="auto" latinLnBrk="0" hangingPunct="1">
              <a:lnSpc>
                <a:spcPct val="150000"/>
              </a:lnSpc>
              <a:spcBef>
                <a:spcPts val="0"/>
              </a:spcBef>
              <a:spcAft>
                <a:spcPts val="1200"/>
              </a:spcAft>
              <a:buClr>
                <a:srgbClr val="23BAED"/>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Demonstrated an </a:t>
            </a:r>
            <a:r>
              <a:rPr kumimoji="0" lang="en-GB" sz="1200" b="1" i="0" u="none" strike="noStrike" kern="1200" cap="none" spc="0" normalizeH="0" baseline="0" noProof="0" dirty="0">
                <a:ln>
                  <a:noFill/>
                </a:ln>
                <a:solidFill>
                  <a:srgbClr val="23BAED"/>
                </a:solidFill>
                <a:effectLst/>
                <a:uLnTx/>
                <a:uFillTx/>
                <a:latin typeface="Arial"/>
                <a:ea typeface="+mn-ea"/>
                <a:cs typeface="+mn-cs"/>
              </a:rPr>
              <a:t>understanding of natural </a:t>
            </a:r>
            <a:r>
              <a:rPr lang="en-GB" sz="1200" b="1" dirty="0">
                <a:solidFill>
                  <a:srgbClr val="23BAED"/>
                </a:solidFill>
                <a:latin typeface="Arial"/>
              </a:rPr>
              <a:t>capital and biodiversity </a:t>
            </a: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its </a:t>
            </a:r>
            <a:r>
              <a:rPr kumimoji="0" lang="en-GB" sz="1200" b="1" i="0" u="none" strike="noStrike" kern="1200" cap="none" spc="0" normalizeH="0" baseline="0" noProof="0" dirty="0">
                <a:ln>
                  <a:noFill/>
                </a:ln>
                <a:solidFill>
                  <a:srgbClr val="23BAED"/>
                </a:solidFill>
                <a:effectLst/>
                <a:uLnTx/>
                <a:uFillTx/>
                <a:latin typeface="Arial"/>
                <a:ea typeface="+mn-ea"/>
                <a:cs typeface="+mn-cs"/>
              </a:rPr>
              <a:t>linkages with business </a:t>
            </a: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decision-making and risk management,</a:t>
            </a:r>
          </a:p>
          <a:p>
            <a:pPr marL="171450" marR="0" lvl="0" indent="-171450" algn="l" defTabSz="914400" rtl="0" eaLnBrk="1" fontAlgn="auto" latinLnBrk="0" hangingPunct="1">
              <a:lnSpc>
                <a:spcPct val="150000"/>
              </a:lnSpc>
              <a:spcBef>
                <a:spcPts val="0"/>
              </a:spcBef>
              <a:spcAft>
                <a:spcPts val="1200"/>
              </a:spcAft>
              <a:buClr>
                <a:srgbClr val="23BAED"/>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Identified natural capital </a:t>
            </a:r>
            <a:r>
              <a:rPr kumimoji="0" lang="en-GB" sz="1200" b="1" i="0" u="none" strike="noStrike" kern="1200" cap="none" spc="0" normalizeH="0" baseline="0" noProof="0" dirty="0">
                <a:ln>
                  <a:noFill/>
                </a:ln>
                <a:solidFill>
                  <a:srgbClr val="23BAED"/>
                </a:solidFill>
                <a:effectLst/>
                <a:uLnTx/>
                <a:uFillTx/>
                <a:latin typeface="Arial"/>
                <a:ea typeface="+mn-ea"/>
                <a:cs typeface="+mn-cs"/>
              </a:rPr>
              <a:t>impacts &amp; dependencies </a:t>
            </a: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as well as </a:t>
            </a:r>
            <a:r>
              <a:rPr kumimoji="0" lang="en-GB" sz="1200" b="1" i="0" u="none" strike="noStrike" kern="1200" cap="none" spc="0" normalizeH="0" baseline="0" noProof="0" dirty="0">
                <a:ln>
                  <a:noFill/>
                </a:ln>
                <a:solidFill>
                  <a:srgbClr val="23BAED"/>
                </a:solidFill>
                <a:effectLst/>
                <a:uLnTx/>
                <a:uFillTx/>
                <a:latin typeface="Arial"/>
                <a:ea typeface="+mn-ea"/>
                <a:cs typeface="+mn-cs"/>
              </a:rPr>
              <a:t>risks &amp; opportunities</a:t>
            </a:r>
            <a:r>
              <a:rPr kumimoji="0" lang="en-GB" sz="1200" b="1" i="0" u="none" strike="noStrike" kern="1200" cap="none" spc="0" normalizeH="0" baseline="0" noProof="0" dirty="0">
                <a:ln>
                  <a:noFill/>
                </a:ln>
                <a:solidFill>
                  <a:srgbClr val="5B9BD5">
                    <a:lumMod val="60000"/>
                    <a:lumOff val="40000"/>
                  </a:srgbClr>
                </a:solidFill>
                <a:effectLst/>
                <a:uLnTx/>
                <a:uFillTx/>
                <a:latin typeface="Arial"/>
                <a:ea typeface="+mn-ea"/>
                <a:cs typeface="+mn-cs"/>
              </a:rPr>
              <a:t> </a:t>
            </a: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related these to our respective business context,</a:t>
            </a:r>
          </a:p>
          <a:p>
            <a:pPr marL="171450" marR="0" lvl="0" indent="-171450" algn="l" defTabSz="914400" rtl="0" eaLnBrk="1" fontAlgn="auto" latinLnBrk="0" hangingPunct="1">
              <a:lnSpc>
                <a:spcPct val="150000"/>
              </a:lnSpc>
              <a:spcBef>
                <a:spcPts val="0"/>
              </a:spcBef>
              <a:spcAft>
                <a:spcPts val="600"/>
              </a:spcAft>
              <a:buClr>
                <a:srgbClr val="23BAED"/>
              </a:buClr>
              <a:buSzTx/>
              <a:buFont typeface="Arial" panose="020B0604020202020204" pitchFamily="34" charset="0"/>
              <a:buChar char="•"/>
              <a:tabLst/>
              <a:defRPr/>
            </a:pPr>
            <a:r>
              <a:rPr lang="en-GB" sz="1200" dirty="0">
                <a:solidFill>
                  <a:prstClr val="black">
                    <a:lumMod val="65000"/>
                    <a:lumOff val="35000"/>
                  </a:prstClr>
                </a:solidFill>
                <a:latin typeface="Arial"/>
              </a:rPr>
              <a:t>Familiarized ourselves with a few </a:t>
            </a:r>
            <a:r>
              <a:rPr lang="en-GB" sz="1200" b="1" dirty="0">
                <a:solidFill>
                  <a:srgbClr val="23BAED"/>
                </a:solidFill>
                <a:latin typeface="Arial"/>
              </a:rPr>
              <a:t>key approaches and tools </a:t>
            </a:r>
            <a:r>
              <a:rPr lang="en-GB" sz="1200" dirty="0">
                <a:solidFill>
                  <a:prstClr val="black">
                    <a:lumMod val="65000"/>
                    <a:lumOff val="35000"/>
                  </a:prstClr>
                </a:solidFill>
                <a:latin typeface="Arial"/>
              </a:rPr>
              <a:t>to integrating natural capital into business decision-making</a:t>
            </a:r>
            <a:endParaRPr lang="en-US" dirty="0"/>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Presenter to outline key learning objectives and lessons learned in module 2: </a:t>
            </a:r>
            <a:r>
              <a:rPr lang="en-US" dirty="0"/>
              <a:t>Module 2 focused on the second stage of the protocol, scoping</a:t>
            </a:r>
            <a:endParaRPr lang="en-GB" b="1" dirty="0"/>
          </a:p>
          <a:p>
            <a:endParaRPr lang="en-GB" dirty="0"/>
          </a:p>
          <a:p>
            <a:r>
              <a:rPr lang="en-GB" dirty="0"/>
              <a:t>In module 2, we started to consider scoping a natural capital assessment. </a:t>
            </a:r>
            <a:r>
              <a:rPr lang="en-GB" b="1" dirty="0">
                <a:solidFill>
                  <a:srgbClr val="23BAED"/>
                </a:solidFill>
              </a:rPr>
              <a:t>The learning objectives were:</a:t>
            </a:r>
          </a:p>
          <a:p>
            <a:pPr marL="171450" indent="-171450">
              <a:lnSpc>
                <a:spcPct val="100000"/>
              </a:lnSpc>
              <a:spcAft>
                <a:spcPts val="1200"/>
              </a:spcAft>
              <a:buFont typeface="Arial" panose="020B0604020202020204" pitchFamily="34" charset="0"/>
              <a:buChar char="•"/>
            </a:pPr>
            <a:r>
              <a:rPr lang="en-GB" sz="1200" dirty="0"/>
              <a:t>To understand how to </a:t>
            </a:r>
            <a:r>
              <a:rPr lang="en-GB" sz="1200" b="1" dirty="0">
                <a:solidFill>
                  <a:srgbClr val="23BAED"/>
                </a:solidFill>
              </a:rPr>
              <a:t>identify natural capital impacts and dependencies </a:t>
            </a:r>
            <a:r>
              <a:rPr lang="en-GB" sz="1200" dirty="0"/>
              <a:t>that are </a:t>
            </a:r>
            <a:r>
              <a:rPr lang="en-GB" sz="1200" b="1" dirty="0">
                <a:solidFill>
                  <a:srgbClr val="23BAED"/>
                </a:solidFill>
              </a:rPr>
              <a:t>important</a:t>
            </a:r>
            <a:r>
              <a:rPr lang="en-GB" sz="1200" dirty="0"/>
              <a:t> to your business,</a:t>
            </a:r>
          </a:p>
          <a:p>
            <a:pPr marL="171450" indent="-171450">
              <a:lnSpc>
                <a:spcPct val="100000"/>
              </a:lnSpc>
              <a:spcAft>
                <a:spcPts val="1200"/>
              </a:spcAft>
              <a:buFont typeface="Arial" panose="020B0604020202020204" pitchFamily="34" charset="0"/>
              <a:buChar char="•"/>
            </a:pPr>
            <a:r>
              <a:rPr lang="en-GB" sz="1200" dirty="0"/>
              <a:t>Acquire the necessary tools, resources and understanding to </a:t>
            </a:r>
            <a:r>
              <a:rPr lang="en-GB" sz="1200" b="1" dirty="0">
                <a:solidFill>
                  <a:srgbClr val="23BAED"/>
                </a:solidFill>
              </a:rPr>
              <a:t>scope your own assessment</a:t>
            </a:r>
            <a:r>
              <a:rPr lang="en-GB" sz="1200" dirty="0"/>
              <a:t>,</a:t>
            </a:r>
          </a:p>
          <a:p>
            <a:pPr marL="171450" indent="-171450">
              <a:lnSpc>
                <a:spcPct val="100000"/>
              </a:lnSpc>
              <a:spcAft>
                <a:spcPts val="1200"/>
              </a:spcAft>
              <a:buFont typeface="Arial" panose="020B0604020202020204" pitchFamily="34" charset="0"/>
              <a:buChar char="•"/>
            </a:pPr>
            <a:r>
              <a:rPr lang="en-GB" sz="1200" dirty="0"/>
              <a:t>To be </a:t>
            </a:r>
            <a:r>
              <a:rPr lang="en-GB" sz="1200" dirty="0">
                <a:solidFill>
                  <a:srgbClr val="595959"/>
                </a:solidFill>
              </a:rPr>
              <a:t>introduced to the key </a:t>
            </a:r>
            <a:r>
              <a:rPr lang="en-GB" sz="1200" b="1" dirty="0">
                <a:solidFill>
                  <a:srgbClr val="23BAED"/>
                </a:solidFill>
              </a:rPr>
              <a:t>practical considerations and steps</a:t>
            </a:r>
            <a:r>
              <a:rPr lang="en-GB" sz="1200" dirty="0">
                <a:solidFill>
                  <a:srgbClr val="595959"/>
                </a:solidFill>
              </a:rPr>
              <a:t> to take when   undertaking a first natural capital assessment as well as some </a:t>
            </a:r>
            <a:r>
              <a:rPr lang="en-GB" sz="1200" b="1" dirty="0">
                <a:solidFill>
                  <a:srgbClr val="23BAED"/>
                </a:solidFill>
              </a:rPr>
              <a:t>tools </a:t>
            </a:r>
            <a:r>
              <a:rPr lang="en-GB" sz="1200" dirty="0"/>
              <a:t>to help undertake an assessment </a:t>
            </a:r>
            <a:endParaRPr lang="en-GB" sz="1200" b="1" dirty="0">
              <a:solidFill>
                <a:srgbClr val="23BAED"/>
              </a:solidFill>
              <a:cs typeface="Arial"/>
            </a:endParaRPr>
          </a:p>
          <a:p>
            <a:pPr marL="171450" indent="-171450">
              <a:lnSpc>
                <a:spcPct val="100000"/>
              </a:lnSpc>
              <a:spcAft>
                <a:spcPts val="1200"/>
              </a:spcAft>
              <a:buFont typeface="Arial" panose="020B0604020202020204" pitchFamily="34" charset="0"/>
              <a:buChar char="•"/>
            </a:pPr>
            <a:r>
              <a:rPr lang="en-GB" sz="1200" dirty="0">
                <a:solidFill>
                  <a:srgbClr val="595959"/>
                </a:solidFill>
              </a:rPr>
              <a:t>To understand </a:t>
            </a:r>
            <a:r>
              <a:rPr lang="en-GB" sz="1200" b="1" dirty="0">
                <a:solidFill>
                  <a:srgbClr val="23BAED"/>
                </a:solidFill>
              </a:rPr>
              <a:t>materiality assessments </a:t>
            </a:r>
            <a:r>
              <a:rPr lang="en-GB" sz="1200" dirty="0">
                <a:solidFill>
                  <a:srgbClr val="595959"/>
                </a:solidFill>
              </a:rPr>
              <a:t>in the context of </a:t>
            </a:r>
            <a:r>
              <a:rPr lang="en-GB" sz="1200" b="1" dirty="0">
                <a:solidFill>
                  <a:srgbClr val="23BAED"/>
                </a:solidFill>
              </a:rPr>
              <a:t>impacts and dependencies </a:t>
            </a:r>
            <a:r>
              <a:rPr lang="en-GB" sz="1200" dirty="0">
                <a:solidFill>
                  <a:srgbClr val="595959"/>
                </a:solidFill>
              </a:rPr>
              <a:t>and how to undertake them</a:t>
            </a:r>
            <a:endParaRPr lang="en-GB" sz="1200" dirty="0">
              <a:solidFill>
                <a:srgbClr val="595959"/>
              </a:solidFill>
              <a:cs typeface="Arial"/>
            </a:endParaRPr>
          </a:p>
          <a:p>
            <a:pPr marL="171450" indent="-171450">
              <a:lnSpc>
                <a:spcPct val="100000"/>
              </a:lnSpc>
              <a:spcAft>
                <a:spcPts val="1200"/>
              </a:spcAft>
              <a:buFont typeface="Arial" panose="020B0604020202020204" pitchFamily="34" charset="0"/>
              <a:buChar char="•"/>
            </a:pPr>
            <a:r>
              <a:rPr lang="en-GB" sz="1200" dirty="0">
                <a:solidFill>
                  <a:srgbClr val="595959"/>
                </a:solidFill>
              </a:rPr>
              <a:t>To </a:t>
            </a:r>
            <a:r>
              <a:rPr lang="en-GB" sz="1200" b="1" dirty="0">
                <a:solidFill>
                  <a:srgbClr val="23BAED"/>
                </a:solidFill>
              </a:rPr>
              <a:t>introduce valuation </a:t>
            </a:r>
            <a:r>
              <a:rPr lang="en-GB" sz="1200" dirty="0">
                <a:solidFill>
                  <a:srgbClr val="595959"/>
                </a:solidFill>
              </a:rPr>
              <a:t>following on from the brief overview provided in module one</a:t>
            </a:r>
            <a:endParaRPr lang="en-GB" sz="1200" dirty="0">
              <a:solidFill>
                <a:srgbClr val="595959"/>
              </a:solidFill>
              <a:cs typeface="Arial"/>
            </a:endParaRPr>
          </a:p>
          <a:p>
            <a:pPr marL="0" indent="0">
              <a:buFont typeface="Arial" panose="020B0604020202020204" pitchFamily="34" charset="0"/>
              <a:buNone/>
            </a:pPr>
            <a:endParaRPr lang="en-US" dirty="0"/>
          </a:p>
          <a:p>
            <a:pPr marL="0" indent="0">
              <a:buFont typeface="Arial" panose="020B0604020202020204" pitchFamily="34" charset="0"/>
              <a:buNone/>
            </a:pPr>
            <a:r>
              <a:rPr lang="en-US" b="1" dirty="0"/>
              <a:t>Module 3 </a:t>
            </a:r>
            <a:r>
              <a:rPr lang="en-US" dirty="0"/>
              <a:t>will focus on methods for measuring and valuing natural capital – this was introduced in module 2, and will be built upon in this session</a:t>
            </a:r>
          </a:p>
          <a:p>
            <a:pPr marL="171450" indent="-171450">
              <a:buFont typeface="Arial" panose="020B0604020202020204" pitchFamily="34" charset="0"/>
              <a:buChar char="•"/>
            </a:pPr>
            <a:r>
              <a:rPr lang="en-US" dirty="0"/>
              <a:t>We will draw upon the Natural Capital Protocol and Biodiversity Guidance throughout this training, but before doing so, we would like to recap some of the key concepts from Modules 1 &amp; 2</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19</a:t>
            </a:fld>
            <a:endParaRPr lang="en-US"/>
          </a:p>
        </p:txBody>
      </p:sp>
    </p:spTree>
    <p:extLst>
      <p:ext uri="{BB962C8B-B14F-4D97-AF65-F5344CB8AC3E}">
        <p14:creationId xmlns:p14="http://schemas.microsoft.com/office/powerpoint/2010/main" val="2604761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Before starting the training, presenter should introduce that this training is being given as part of the We Value Nature Campaign and explain what it is, its purpose, objectives and partners involved:</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The We Value Nature Campaign is a €2 million EU-funded campaign supporting businesses and the natural capital community across Europe with the aim of making valuing nature the new normal for business. As we will have a chance to explore during today’s training, by valuing nature, businesses can make smarter decisions that benefit themselves, society and the planet as a whole.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The campaign is coordinated by the Institute of Chartered Accountants in England and Wales (ICAEW), World Business Council for Sustainable Development (WBCSD), The International Union for Conservation of Nature (IUCN) and </a:t>
            </a:r>
            <a:r>
              <a:rPr lang="en-GB" sz="1200" b="0" i="0" kern="1200" err="1">
                <a:solidFill>
                  <a:schemeClr val="tx1"/>
                </a:solidFill>
                <a:effectLst/>
                <a:latin typeface="+mn-lt"/>
                <a:ea typeface="+mn-ea"/>
                <a:cs typeface="+mn-cs"/>
              </a:rPr>
              <a:t>Oppla</a:t>
            </a:r>
            <a:r>
              <a:rPr lang="en-GB" sz="1200" b="0" i="0" kern="1200">
                <a:solidFill>
                  <a:schemeClr val="tx1"/>
                </a:solidFill>
                <a:effectLst/>
                <a:latin typeface="+mn-lt"/>
                <a:ea typeface="+mn-ea"/>
                <a:cs typeface="+mn-cs"/>
              </a:rPr>
              <a:t>. And it is supporting the Natural Capital Coalition, which has recently merged with the Social &amp; Human Capital Coalition to become now the ‘Capitals Coalition’.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The campaign will aim to increase the uptake of the natural capital approach (including: natural capital assessment, natural capital accounting, nature-based solutions and green infrastructure) by identifying barriers and opportunities, providing practical support to business through activities (such as webinars, helpdesk calls, etc.) and training such as this one, as well as by inspiring businesses to adopt the NATURAL CAPITAL PROTOCOL.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Presenter to take this opportunity to thank the different stakeholders that support the training (if relevant).</a:t>
            </a:r>
            <a:r>
              <a:rPr lang="en-GB" sz="1200" b="0" i="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defTabSz="914258">
              <a:defRPr/>
            </a:pPr>
            <a:fld id="{7DBAF288-DB09-4B38-A774-AED1A4768F10}" type="slidenum">
              <a:rPr lang="en-GB">
                <a:solidFill>
                  <a:prstClr val="black"/>
                </a:solidFill>
                <a:latin typeface="Calibri" panose="020F0502020204030204"/>
              </a:rPr>
              <a:pPr defTabSz="914258">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926799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Font typeface="Arial" panose="020B0604020202020204" pitchFamily="34" charset="0"/>
            </a:pPr>
            <a:r>
              <a:rPr lang="en-US" b="1"/>
              <a:t>Presenter to highlight that natural capital stocks underpin the functioning of the economy, which is embedded within the biosphere:</a:t>
            </a:r>
            <a:endParaRPr lang="en-US"/>
          </a:p>
          <a:p>
            <a:pPr marL="0" indent="0">
              <a:buFont typeface="Arial" panose="020B0604020202020204" pitchFamily="34" charset="0"/>
              <a:buNone/>
            </a:pPr>
            <a:endParaRPr lang="en-US" b="1"/>
          </a:p>
          <a:p>
            <a:r>
              <a:rPr lang="en-GB" b="1"/>
              <a:t>Adapted from Dasgupta Review (2020): </a:t>
            </a:r>
          </a:p>
          <a:p>
            <a:r>
              <a:rPr lang="en-GB" b="0"/>
              <a:t>Ecosystems are bounded and self-regulating</a:t>
            </a:r>
            <a:r>
              <a:rPr lang="en-GB"/>
              <a:t> </a:t>
            </a:r>
            <a:endParaRPr lang="en-GB" b="0">
              <a:cs typeface="Calibri"/>
            </a:endParaRPr>
          </a:p>
          <a:p>
            <a:pPr marL="171450" indent="-171450">
              <a:buFont typeface="Arial" panose="020B0604020202020204" pitchFamily="34" charset="0"/>
              <a:buChar char="•"/>
            </a:pPr>
            <a:r>
              <a:rPr lang="en-GB" b="0"/>
              <a:t>The benefits humans receive from ecosystem services are complementary to one another. If one changes/weakens (e.g. through overuse) it will affect the ecosystems around it. An example of complementary ecosystem services are ‘regulating and maintenance services’</a:t>
            </a:r>
            <a:endParaRPr lang="en-GB" b="0">
              <a:cs typeface="Calibri"/>
            </a:endParaRPr>
          </a:p>
          <a:p>
            <a:pPr marL="171450" indent="-171450">
              <a:buFont typeface="Arial" panose="020B0604020202020204" pitchFamily="34" charset="0"/>
              <a:buChar char="•"/>
            </a:pPr>
            <a:r>
              <a:rPr lang="en-GB" b="0"/>
              <a:t>The current economy (e.g. macroeconomic models) do not recognise that growth/development must have materials that balance from ‘source’ to ‘sink’.</a:t>
            </a:r>
            <a:r>
              <a:rPr lang="en-GB"/>
              <a:t> </a:t>
            </a:r>
            <a:endParaRPr lang="en-GB" b="0">
              <a:cs typeface="Calibri"/>
            </a:endParaRPr>
          </a:p>
          <a:p>
            <a:pPr marL="628650" lvl="1" indent="-171450">
              <a:buFont typeface="Arial" panose="020B0604020202020204" pitchFamily="34" charset="0"/>
              <a:buChar char="•"/>
            </a:pPr>
            <a:r>
              <a:rPr lang="en-GB" b="0"/>
              <a:t>E.g. We often recognise that persistent pollutants such as plastics, nylon fishing nets, and toxic chemicals add to our ecological footprint – but we must also recognise the ‘invisible’ materials such as biodegradable waste</a:t>
            </a:r>
            <a:endParaRPr lang="en-GB" b="0">
              <a:cs typeface="Calibri"/>
            </a:endParaRPr>
          </a:p>
          <a:p>
            <a:pPr marL="171450" indent="-171450">
              <a:buFont typeface="Arial" panose="020B0604020202020204" pitchFamily="34" charset="0"/>
              <a:buChar char="•"/>
            </a:pPr>
            <a:r>
              <a:rPr lang="en-GB" b="0"/>
              <a:t>Recognising ecosystems are bounded, complimentary entities leads us to the conclusion that the efficiency society is able to convert its goods and services to produced goods and services is ALSO bounded and limited by its regenerative rate. “This means that humanity is embedded in Nature” and relates to the concept of Planetary Boundaries</a:t>
            </a:r>
            <a:endParaRPr lang="en-GB"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3D8C6B78-E725-420E-9A4E-2F78CBAA16FC}" type="slidenum">
              <a:rPr lang="en-US" smtClean="0"/>
              <a:t>20</a:t>
            </a:fld>
            <a:endParaRPr lang="en-US"/>
          </a:p>
        </p:txBody>
      </p:sp>
    </p:spTree>
    <p:extLst>
      <p:ext uri="{BB962C8B-B14F-4D97-AF65-F5344CB8AC3E}">
        <p14:creationId xmlns:p14="http://schemas.microsoft.com/office/powerpoint/2010/main" val="1092796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Presenter to explain policy drivers leading to increased disclosure on biodiversity/natural capital impacts.</a:t>
            </a:r>
          </a:p>
          <a:p>
            <a:pPr marL="0" marR="0" lvl="0" indent="0" algn="l" defTabSz="914400">
              <a:lnSpc>
                <a:spcPct val="100000"/>
              </a:lnSpc>
              <a:spcBef>
                <a:spcPts val="0"/>
              </a:spcBef>
              <a:spcAft>
                <a:spcPts val="0"/>
              </a:spcAft>
              <a:buClrTx/>
              <a:buSzTx/>
              <a:buFont typeface="Arial" panose="020B0604020202020204" pitchFamily="34" charset="0"/>
              <a:buNone/>
              <a:tabLst/>
              <a:defRPr/>
            </a:pPr>
            <a:endParaRPr lang="en-US" b="1">
              <a:cs typeface="Calibri"/>
            </a:endParaRPr>
          </a:p>
          <a:p>
            <a:pPr>
              <a:buFont typeface="Arial" panose="020B0604020202020204" pitchFamily="34" charset="0"/>
              <a:defRPr/>
            </a:pPr>
            <a:r>
              <a:rPr lang="en-US" b="1" i="1">
                <a:cs typeface="Calibri"/>
              </a:rPr>
              <a:t>Presenter to emphasize that the target is currently a draft and will be negotiated by the CBD at COP15 in 2022 (likely in April or May). </a:t>
            </a:r>
          </a:p>
          <a:p>
            <a:pPr>
              <a:defRPr/>
            </a:pPr>
            <a:endParaRPr lang="en-US" b="1">
              <a:cs typeface="Calibri"/>
            </a:endParaRPr>
          </a:p>
          <a:p>
            <a:pPr marL="171450" indent="-171450">
              <a:buFont typeface="Arial" panose="020B0604020202020204" pitchFamily="34" charset="0"/>
              <a:buChar char="•"/>
              <a:defRPr/>
            </a:pPr>
            <a:r>
              <a:rPr lang="en-US">
                <a:cs typeface="Calibri"/>
              </a:rPr>
              <a:t>The Convention of Biological Diversity is currently negotiating the terms of the post-2020 biodiversity framework</a:t>
            </a:r>
          </a:p>
          <a:p>
            <a:pPr marL="171450" indent="-171450">
              <a:buFont typeface="Arial" panose="020B0604020202020204" pitchFamily="34" charset="0"/>
              <a:buChar char="•"/>
              <a:defRPr/>
            </a:pPr>
            <a:r>
              <a:rPr lang="en-US">
                <a:cs typeface="Calibri"/>
              </a:rPr>
              <a:t>Like the Paris Agreement, there is hope that this will provide goals and targets to decrease the rate of biodiversity loss on our planet</a:t>
            </a:r>
            <a:endParaRPr lang="en-US"/>
          </a:p>
          <a:p>
            <a:pPr marL="171450" indent="-171450">
              <a:buFont typeface="Arial" panose="020B0604020202020204" pitchFamily="34" charset="0"/>
              <a:buChar char="•"/>
              <a:defRPr/>
            </a:pPr>
            <a:r>
              <a:rPr lang="en-US">
                <a:cs typeface="Calibri"/>
              </a:rPr>
              <a:t>Unlike the Paris Agreement we will NOT be able to determine a common indicator (e.g. limiting global temperature rise to below 2</a:t>
            </a:r>
            <a:r>
              <a:rPr lang="en-GB">
                <a:cs typeface="Calibri"/>
              </a:rPr>
              <a:t>°C). This is due to the multi-dimensional of biodiversity requiring multiple indices of measurement</a:t>
            </a:r>
            <a:endParaRPr lang="en-US"/>
          </a:p>
          <a:p>
            <a:pPr marL="171450" indent="-171450">
              <a:buFont typeface="Arial" panose="020B0604020202020204" pitchFamily="34" charset="0"/>
              <a:buChar char="•"/>
              <a:defRPr/>
            </a:pPr>
            <a:r>
              <a:rPr lang="en-GB">
                <a:cs typeface="Calibri"/>
              </a:rPr>
              <a:t>The current draft includes Target 15 - which specifically mentions the private sector (including business and finance). In it, there is a SMART target of reducing negative impacts by half and increasing positive impacts</a:t>
            </a:r>
            <a:endParaRPr lang="en-US"/>
          </a:p>
          <a:p>
            <a:pPr marL="171450" indent="-171450">
              <a:buFont typeface="Arial" panose="020B0604020202020204" pitchFamily="34" charset="0"/>
              <a:buChar char="•"/>
              <a:defRPr/>
            </a:pPr>
            <a:r>
              <a:rPr lang="en-GB">
                <a:cs typeface="Calibri"/>
              </a:rPr>
              <a:t>This points in the direction of quantified measurement and disclosure on impacts/dependencies to biodiversity which can be accomplished through an assessment using the Natural Capital Protocol or a similar framework</a:t>
            </a:r>
            <a:endParaRPr lang="en-US" b="0">
              <a:cs typeface="Calibri"/>
            </a:endParaRPr>
          </a:p>
          <a:p>
            <a:pPr marL="171450" indent="-171450">
              <a:buFont typeface="Arial" panose="020B0604020202020204" pitchFamily="34" charset="0"/>
              <a:buChar char="•"/>
            </a:pPr>
            <a:endParaRPr lang="en-GB">
              <a:cs typeface="Calibri"/>
            </a:endParaRPr>
          </a:p>
          <a:p>
            <a:endParaRPr lang="en-US">
              <a:cs typeface="Calibri" panose="020F0502020204030204"/>
            </a:endParaRPr>
          </a:p>
          <a:p>
            <a:pPr marL="171450" indent="-171450">
              <a:buFont typeface="Arial" panose="020B0604020202020204" pitchFamily="34" charset="0"/>
              <a:buChar char="•"/>
            </a:pP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21</a:t>
            </a:fld>
            <a:endParaRPr lang="en-US"/>
          </a:p>
        </p:txBody>
      </p:sp>
    </p:spTree>
    <p:extLst>
      <p:ext uri="{BB962C8B-B14F-4D97-AF65-F5344CB8AC3E}">
        <p14:creationId xmlns:p14="http://schemas.microsoft.com/office/powerpoint/2010/main" val="575450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Presenter to discuss anticipated drivers for increased disclosure, using the notes on slide:</a:t>
            </a:r>
          </a:p>
          <a:p>
            <a:pPr marL="0" indent="0">
              <a:buFont typeface="Arial" panose="020B0604020202020204" pitchFamily="34" charset="0"/>
              <a:buNone/>
            </a:pPr>
            <a:endParaRPr lang="en-US" b="1" dirty="0"/>
          </a:p>
          <a:p>
            <a:pPr marL="285750" indent="-285750">
              <a:lnSpc>
                <a:spcPct val="100000"/>
              </a:lnSpc>
              <a:spcBef>
                <a:spcPts val="600"/>
              </a:spcBef>
              <a:spcAft>
                <a:spcPts val="1200"/>
              </a:spcAft>
              <a:buFont typeface="Arial" panose="020B0604020202020204" pitchFamily="34" charset="0"/>
              <a:buChar char="•"/>
            </a:pPr>
            <a:r>
              <a:rPr lang="en-GB" sz="1200" b="1" dirty="0">
                <a:solidFill>
                  <a:schemeClr val="tx1">
                    <a:lumMod val="65000"/>
                    <a:lumOff val="35000"/>
                  </a:schemeClr>
                </a:solidFill>
                <a:ea typeface="Roboto Light" panose="02000000000000000000" pitchFamily="2" charset="0"/>
                <a:sym typeface="Wingdings" panose="05000000000000000000" pitchFamily="2" charset="2"/>
              </a:rPr>
              <a:t>Standard setters </a:t>
            </a:r>
            <a:r>
              <a:rPr lang="en-GB" sz="1200" dirty="0">
                <a:solidFill>
                  <a:schemeClr val="tx1">
                    <a:lumMod val="65000"/>
                    <a:lumOff val="35000"/>
                  </a:schemeClr>
                </a:solidFill>
                <a:ea typeface="Roboto Light" panose="02000000000000000000" pitchFamily="2" charset="0"/>
                <a:sym typeface="Wingdings" panose="05000000000000000000" pitchFamily="2" charset="2"/>
              </a:rPr>
              <a:t>updating frameworks to include biodiversity</a:t>
            </a:r>
          </a:p>
          <a:p>
            <a:pPr marL="285750" indent="-285750">
              <a:lnSpc>
                <a:spcPct val="100000"/>
              </a:lnSpc>
              <a:spcBef>
                <a:spcPts val="600"/>
              </a:spcBef>
              <a:spcAft>
                <a:spcPts val="1200"/>
              </a:spcAft>
              <a:buFont typeface="Arial" panose="020B0604020202020204" pitchFamily="34" charset="0"/>
              <a:buChar char="•"/>
            </a:pPr>
            <a:r>
              <a:rPr lang="en-GB" sz="1200" dirty="0">
                <a:solidFill>
                  <a:schemeClr val="tx1">
                    <a:lumMod val="65000"/>
                    <a:lumOff val="35000"/>
                  </a:schemeClr>
                </a:solidFill>
                <a:ea typeface="Roboto Light" panose="02000000000000000000" pitchFamily="2" charset="0"/>
                <a:sym typeface="Wingdings" panose="05000000000000000000" pitchFamily="2" charset="2"/>
              </a:rPr>
              <a:t>Mixture of </a:t>
            </a:r>
            <a:r>
              <a:rPr lang="en-GB" sz="1200" b="1" dirty="0">
                <a:solidFill>
                  <a:schemeClr val="tx1">
                    <a:lumMod val="65000"/>
                    <a:lumOff val="35000"/>
                  </a:schemeClr>
                </a:solidFill>
                <a:ea typeface="Roboto Light" panose="02000000000000000000" pitchFamily="2" charset="0"/>
                <a:sym typeface="Wingdings" panose="05000000000000000000" pitchFamily="2" charset="2"/>
              </a:rPr>
              <a:t>voluntary</a:t>
            </a:r>
            <a:r>
              <a:rPr lang="en-GB" sz="1200" dirty="0">
                <a:solidFill>
                  <a:schemeClr val="tx1">
                    <a:lumMod val="65000"/>
                    <a:lumOff val="35000"/>
                  </a:schemeClr>
                </a:solidFill>
                <a:ea typeface="Roboto Light" panose="02000000000000000000" pitchFamily="2" charset="0"/>
                <a:sym typeface="Wingdings" panose="05000000000000000000" pitchFamily="2" charset="2"/>
              </a:rPr>
              <a:t> (e.g. TNFD, GRI, CDSB) and </a:t>
            </a:r>
            <a:r>
              <a:rPr lang="en-GB" sz="1200" b="1" dirty="0">
                <a:solidFill>
                  <a:schemeClr val="tx1">
                    <a:lumMod val="65000"/>
                    <a:lumOff val="35000"/>
                  </a:schemeClr>
                </a:solidFill>
                <a:ea typeface="Roboto Light" panose="02000000000000000000" pitchFamily="2" charset="0"/>
                <a:sym typeface="Wingdings" panose="05000000000000000000" pitchFamily="2" charset="2"/>
              </a:rPr>
              <a:t>mandatory</a:t>
            </a:r>
            <a:r>
              <a:rPr lang="en-GB" sz="1200" dirty="0">
                <a:solidFill>
                  <a:schemeClr val="tx1">
                    <a:lumMod val="65000"/>
                    <a:lumOff val="35000"/>
                  </a:schemeClr>
                </a:solidFill>
                <a:ea typeface="Roboto Light" panose="02000000000000000000" pitchFamily="2" charset="0"/>
                <a:sym typeface="Wingdings" panose="05000000000000000000" pitchFamily="2" charset="2"/>
              </a:rPr>
              <a:t> (e.g. CSRD/EFRAG) incentives</a:t>
            </a:r>
          </a:p>
          <a:p>
            <a:pPr marL="285750" indent="-285750">
              <a:lnSpc>
                <a:spcPct val="100000"/>
              </a:lnSpc>
              <a:spcBef>
                <a:spcPts val="600"/>
              </a:spcBef>
              <a:spcAft>
                <a:spcPts val="1200"/>
              </a:spcAft>
              <a:buFont typeface="Arial" panose="020B0604020202020204" pitchFamily="34" charset="0"/>
              <a:buChar char="•"/>
            </a:pPr>
            <a:r>
              <a:rPr lang="en-GB" sz="1200" dirty="0">
                <a:solidFill>
                  <a:schemeClr val="tx1">
                    <a:lumMod val="65000"/>
                    <a:lumOff val="35000"/>
                  </a:schemeClr>
                </a:solidFill>
                <a:ea typeface="Roboto Light" panose="02000000000000000000" pitchFamily="2" charset="0"/>
                <a:sym typeface="Wingdings" panose="05000000000000000000" pitchFamily="2" charset="2"/>
              </a:rPr>
              <a:t>Anticipate </a:t>
            </a:r>
            <a:r>
              <a:rPr lang="en-GB" sz="1200" b="1" dirty="0">
                <a:solidFill>
                  <a:schemeClr val="tx1">
                    <a:lumMod val="65000"/>
                    <a:lumOff val="35000"/>
                  </a:schemeClr>
                </a:solidFill>
                <a:ea typeface="Roboto Light" panose="02000000000000000000" pitchFamily="2" charset="0"/>
                <a:sym typeface="Wingdings" panose="05000000000000000000" pitchFamily="2" charset="2"/>
              </a:rPr>
              <a:t>mandatory reporting </a:t>
            </a:r>
            <a:r>
              <a:rPr lang="en-GB" sz="1200" dirty="0">
                <a:solidFill>
                  <a:schemeClr val="tx1">
                    <a:lumMod val="65000"/>
                    <a:lumOff val="35000"/>
                  </a:schemeClr>
                </a:solidFill>
                <a:ea typeface="Roboto Light" panose="02000000000000000000" pitchFamily="2" charset="0"/>
                <a:sym typeface="Wingdings" panose="05000000000000000000" pitchFamily="2" charset="2"/>
              </a:rPr>
              <a:t>requirements to </a:t>
            </a:r>
            <a:r>
              <a:rPr lang="en-GB" sz="1200" b="1" dirty="0">
                <a:solidFill>
                  <a:schemeClr val="tx1">
                    <a:lumMod val="65000"/>
                    <a:lumOff val="35000"/>
                  </a:schemeClr>
                </a:solidFill>
                <a:ea typeface="Roboto Light" panose="02000000000000000000" pitchFamily="2" charset="0"/>
                <a:sym typeface="Wingdings" panose="05000000000000000000" pitchFamily="2" charset="2"/>
              </a:rPr>
              <a:t>increase</a:t>
            </a:r>
            <a:r>
              <a:rPr lang="en-GB" sz="1200" dirty="0">
                <a:solidFill>
                  <a:schemeClr val="tx1">
                    <a:lumMod val="65000"/>
                    <a:lumOff val="35000"/>
                  </a:schemeClr>
                </a:solidFill>
                <a:ea typeface="Roboto Light" panose="02000000000000000000" pitchFamily="2" charset="0"/>
                <a:sym typeface="Wingdings" panose="05000000000000000000" pitchFamily="2" charset="2"/>
              </a:rPr>
              <a:t> with time (International Sustainability Standards Board supports this shift, creating the framework for mandatory disclosure to be legislated – albeit for climate to start with, but will likely expand over time)</a:t>
            </a:r>
          </a:p>
          <a:p>
            <a:pPr marL="0" indent="0">
              <a:buFont typeface="Arial" panose="020B0604020202020204" pitchFamily="34" charset="0"/>
              <a:buNone/>
            </a:pPr>
            <a:endParaRPr lang="en-US" b="1"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22</a:t>
            </a:fld>
            <a:endParaRPr lang="en-US"/>
          </a:p>
        </p:txBody>
      </p:sp>
    </p:spTree>
    <p:extLst>
      <p:ext uri="{BB962C8B-B14F-4D97-AF65-F5344CB8AC3E}">
        <p14:creationId xmlns:p14="http://schemas.microsoft.com/office/powerpoint/2010/main" val="1014896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Arial" panose="020B0604020202020204" pitchFamily="34" charset="0"/>
              <a:buNone/>
            </a:pPr>
            <a:r>
              <a:rPr lang="en-GB" sz="1200" b="1" i="0" kern="1200" dirty="0">
                <a:solidFill>
                  <a:schemeClr val="tx1"/>
                </a:solidFill>
                <a:effectLst/>
                <a:latin typeface="+mn-lt"/>
                <a:ea typeface="+mn-ea"/>
                <a:cs typeface="+mn-cs"/>
              </a:rPr>
              <a:t>Presenter to discuss the business case for a natural capital assessment: showing how all businesses impact and depend upon natural capital and biodiversity.</a:t>
            </a:r>
          </a:p>
          <a:p>
            <a:pPr marL="0" indent="0" rtl="0" fontAlgn="base">
              <a:buFont typeface="Arial" panose="020B0604020202020204" pitchFamily="34" charset="0"/>
              <a:buNone/>
            </a:pPr>
            <a:endParaRPr lang="en-GB" sz="1200" b="1"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200" b="0" i="0" kern="1200" dirty="0">
                <a:solidFill>
                  <a:schemeClr val="tx1"/>
                </a:solidFill>
                <a:effectLst/>
                <a:latin typeface="+mn-lt"/>
                <a:ea typeface="+mn-ea"/>
                <a:cs typeface="+mn-cs"/>
              </a:rPr>
              <a:t>Natural capital and the benefits that flow from it sustain us all: individuals, families, companies, and society as a whole. At the same time, our individual or collective actions can build or degrade natural capital, depending on how we use it. Every business impacts and depends on natural capital to some degree and will experience risks and/or opportunities associated with those impacts and/or dependencies.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GB"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200" b="0" i="0" kern="1200" dirty="0">
                <a:solidFill>
                  <a:schemeClr val="tx1"/>
                </a:solidFill>
                <a:effectLst/>
                <a:latin typeface="+mn-lt"/>
                <a:ea typeface="+mn-ea"/>
                <a:cs typeface="+mn-cs"/>
              </a:rPr>
              <a:t>Biodiversity describes the variety of life and is the living component of what can be thought of as natural capital stocks. It plays an important role in the provision of the services we receive from nature. The terms “capital” and “stocks” are used as metaphors to help describe the role of nature within the economy. The presence of, and interactions between, natural capital stocks generate a flow of goods and services; these goods and services create value through the benefits they provide to business and society. Biodiversity is an integral part of natural capital and underpins the goods and services that natural capital generates. It is important to note that biodiversity is not an asset, rather a descriptive feature of assets we call natural capital.</a:t>
            </a:r>
            <a:endParaRPr lang="en-GB" dirty="0"/>
          </a:p>
          <a:p>
            <a:pPr marL="0" indent="0" rtl="0" fontAlgn="base">
              <a:buFont typeface="Arial" panose="020B0604020202020204" pitchFamily="34" charset="0"/>
              <a:buNone/>
            </a:pPr>
            <a:endParaRPr lang="en-GB" sz="1200" b="1" i="0" kern="1200" dirty="0">
              <a:solidFill>
                <a:schemeClr val="tx1"/>
              </a:solidFill>
              <a:effectLst/>
              <a:latin typeface="+mn-lt"/>
              <a:ea typeface="+mn-ea"/>
              <a:cs typeface="+mn-cs"/>
            </a:endParaRPr>
          </a:p>
          <a:p>
            <a:pPr marL="0" indent="0" rtl="0" fontAlgn="base">
              <a:buFont typeface="Arial" panose="020B0604020202020204" pitchFamily="34" charset="0"/>
              <a:buNone/>
            </a:pPr>
            <a:r>
              <a:rPr lang="en-GB" sz="1200" b="0" i="0" kern="1200" dirty="0">
                <a:solidFill>
                  <a:schemeClr val="tx1"/>
                </a:solidFill>
                <a:effectLst/>
                <a:latin typeface="+mn-lt"/>
                <a:ea typeface="+mn-ea"/>
                <a:cs typeface="+mn-cs"/>
              </a:rPr>
              <a:t>The figure shown on the slides highlights b</a:t>
            </a:r>
            <a:r>
              <a:rPr lang="en-GB" dirty="0"/>
              <a:t>iodiversity impacts and dependencies. It is a conceptual model for business, the finance sector and society.</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Natural, social and economic issues are fundamentally interconnected and cannot be separated from one another. Natural capital underpins all the other capitals and without it we would not have social and human or financial capital.</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Natural resources encompass a range of materials occurring in nature that can be used for production and/or consumption.</a:t>
            </a:r>
          </a:p>
          <a:p>
            <a:pPr marL="171450" indent="-171450" rtl="0" fontAlgn="base">
              <a:buFont typeface="Arial" panose="020B0604020202020204" pitchFamily="34" charset="0"/>
              <a:buChar char="•"/>
            </a:pPr>
            <a:r>
              <a:rPr lang="en-GB" sz="1200" b="1" i="0" kern="1200" dirty="0">
                <a:solidFill>
                  <a:schemeClr val="tx1"/>
                </a:solidFill>
                <a:effectLst/>
                <a:latin typeface="+mn-lt"/>
                <a:ea typeface="+mn-ea"/>
                <a:cs typeface="+mn-cs"/>
              </a:rPr>
              <a:t>Renewable resources: </a:t>
            </a:r>
            <a:r>
              <a:rPr lang="en-GB" sz="1200" b="0" i="0" kern="1200" dirty="0">
                <a:solidFill>
                  <a:schemeClr val="tx1"/>
                </a:solidFill>
                <a:effectLst/>
                <a:latin typeface="+mn-lt"/>
                <a:ea typeface="+mn-ea"/>
                <a:cs typeface="+mn-cs"/>
              </a:rPr>
              <a:t>These may be exploited indefinitely, provided the rate of exploitation does not exceed the rate of replacement, allowing stocks to rebuild (assuming no other significant disturbances). Renewable resources exploited faster than they can renew themselves may effectively become non-renewable, such as when over-harvesting drives species extinct (UN 1997).</a:t>
            </a:r>
          </a:p>
          <a:p>
            <a:pPr marL="171450" indent="-171450" rtl="0" fontAlgn="base">
              <a:buFont typeface="Arial" panose="020B0604020202020204" pitchFamily="34" charset="0"/>
              <a:buChar char="•"/>
            </a:pPr>
            <a:r>
              <a:rPr lang="en-GB" sz="1200" b="1" i="0" kern="1200" dirty="0">
                <a:solidFill>
                  <a:schemeClr val="tx1"/>
                </a:solidFill>
                <a:effectLst/>
                <a:latin typeface="+mn-lt"/>
                <a:ea typeface="+mn-ea"/>
                <a:cs typeface="+mn-cs"/>
              </a:rPr>
              <a:t>Non-renewable resources: </a:t>
            </a:r>
            <a:r>
              <a:rPr lang="en-GB" sz="1200" b="0" i="0" kern="1200" dirty="0">
                <a:solidFill>
                  <a:schemeClr val="tx1"/>
                </a:solidFill>
                <a:effectLst/>
                <a:latin typeface="+mn-lt"/>
                <a:ea typeface="+mn-ea"/>
                <a:cs typeface="+mn-cs"/>
              </a:rPr>
              <a:t>These will not regenerate after exploitation within any useful time period. Non-renewable resources are sub-divided into reusable (e.g., most metals) and non-reusable (e.g., thermal coal).</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It is important for businesses to understand their impacts and dependencies on natural capital stocks, and the ecosystem services they provide. Because the current economic system assumes infinite availability of these resources, use and extraction are currently unsustainable, and provide a systemic risk to your business, and society as a whole.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751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b="1" dirty="0"/>
              <a:t>Presenter to explain that it is important to keep your business application in mind when going through steps 5, 6 and 7, because it will help you with decisions made in terms of types of data needed, and measurement approaches.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GB" dirty="0"/>
          </a:p>
          <a:p>
            <a:r>
              <a:rPr lang="en-US" sz="1200" kern="1200" dirty="0">
                <a:solidFill>
                  <a:schemeClr val="tx1"/>
                </a:solidFill>
                <a:effectLst/>
                <a:latin typeface="+mn-lt"/>
                <a:ea typeface="+mn-ea"/>
                <a:cs typeface="+mn-cs"/>
              </a:rPr>
              <a:t>A natural capital assessment provides information. Whilst this can be valuable in its own right, there are also numerous ways to use this information.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Natural Capital Protocol focuses on using natural capital assessment for decision-making, measurement and valuation, but it can also be used for disclosure and communication, or to help formulate strategy.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best way for your company to use natural capital information is highly individual – think back to the challenges and risks you identified in earlier training courses and consider how more information could help you meet these challenges.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Presenter to highlight some types of business applications using the table provided</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Assessing risks and opportunities</a:t>
            </a:r>
            <a:r>
              <a:rPr lang="en-US" sz="1200" kern="1200" dirty="0">
                <a:solidFill>
                  <a:schemeClr val="tx1"/>
                </a:solidFill>
                <a:effectLst/>
                <a:latin typeface="+mn-lt"/>
                <a:ea typeface="+mn-ea"/>
                <a:cs typeface="+mn-cs"/>
              </a:rPr>
              <a:t>: e.g. assess risks and opportunities of capital expenditure when deciding which flood solution to choose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Assessing impacts on stakeholders</a:t>
            </a:r>
            <a:r>
              <a:rPr lang="en-US" sz="1200" kern="1200" dirty="0">
                <a:solidFill>
                  <a:schemeClr val="tx1"/>
                </a:solidFill>
                <a:effectLst/>
                <a:latin typeface="+mn-lt"/>
                <a:ea typeface="+mn-ea"/>
                <a:cs typeface="+mn-cs"/>
              </a:rPr>
              <a:t>: e.g. assess how a company's dependency on a local water supply affects local communities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Estimating the total value and/or net impact of the company</a:t>
            </a:r>
            <a:r>
              <a:rPr lang="en-US" sz="1200" kern="1200" dirty="0">
                <a:solidFill>
                  <a:schemeClr val="tx1"/>
                </a:solidFill>
                <a:effectLst/>
                <a:latin typeface="+mn-lt"/>
                <a:ea typeface="+mn-ea"/>
                <a:cs typeface="+mn-cs"/>
              </a:rPr>
              <a:t>: e.g. estimating the total impact of a manufacturing company across the entire value chain (upstream, direct operations, downstream)</a:t>
            </a: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GB" dirty="0"/>
          </a:p>
          <a:p>
            <a:pPr marL="171450" indent="-171450">
              <a:buFont typeface="Arial"/>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24</a:t>
            </a:fld>
            <a:endParaRPr lang="en-GB"/>
          </a:p>
        </p:txBody>
      </p:sp>
    </p:spTree>
    <p:extLst>
      <p:ext uri="{BB962C8B-B14F-4D97-AF65-F5344CB8AC3E}">
        <p14:creationId xmlns:p14="http://schemas.microsoft.com/office/powerpoint/2010/main" val="1414394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Presenter to walk through the steps to scope an assessment using the table on the slide, the notes below and referring to p.42 of the Natural Capital Protocol. Note: these points represent the ambition for the project and not all of the practicalities.</a:t>
            </a:r>
          </a:p>
          <a:p>
            <a:r>
              <a:rPr lang="en-US" sz="1200"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organizational focus is where the assessment will focus, e.g. will the focus be on the corporate level (the whole company), product level (one product or a site), or project level?</a:t>
            </a:r>
          </a:p>
          <a:p>
            <a:pPr marL="171450" indent="-171450">
              <a:buFont typeface="Arial" panose="020B0604020202020204" pitchFamily="34" charset="0"/>
              <a:buChar char="•"/>
            </a:pPr>
            <a:r>
              <a:rPr lang="en-GB" sz="1200" b="1" kern="1200">
                <a:solidFill>
                  <a:schemeClr val="tx1"/>
                </a:solidFill>
                <a:effectLst/>
                <a:latin typeface="+mn-lt"/>
                <a:ea typeface="+mn-ea"/>
                <a:cs typeface="+mn-cs"/>
              </a:rPr>
              <a:t>Organizational focus</a:t>
            </a:r>
            <a:r>
              <a:rPr lang="en-GB" sz="1200" kern="1200">
                <a:solidFill>
                  <a:schemeClr val="tx1"/>
                </a:solidFill>
                <a:effectLst/>
                <a:latin typeface="+mn-lt"/>
                <a:ea typeface="+mn-ea"/>
                <a:cs typeface="+mn-cs"/>
              </a:rPr>
              <a:t>: the part or parts of the business to be assessed (e.g., the company as a whole, a business unit, or a product, project, process, site, or incident). For simplicity, these are grouped under three general levels as below: </a:t>
            </a:r>
          </a:p>
          <a:p>
            <a:pPr marL="628650" lvl="1" indent="-171450">
              <a:buFont typeface="Arial" panose="020B0604020202020204" pitchFamily="34" charset="0"/>
              <a:buChar char="•"/>
            </a:pPr>
            <a:r>
              <a:rPr lang="en-GB" sz="1200" b="1" kern="1200">
                <a:solidFill>
                  <a:schemeClr val="tx1"/>
                </a:solidFill>
                <a:effectLst/>
                <a:latin typeface="+mn-lt"/>
                <a:ea typeface="+mn-ea"/>
                <a:cs typeface="+mn-cs"/>
              </a:rPr>
              <a:t>Corporate</a:t>
            </a:r>
            <a:r>
              <a:rPr lang="en-GB" sz="1200" kern="1200">
                <a:solidFill>
                  <a:schemeClr val="tx1"/>
                </a:solidFill>
                <a:effectLst/>
                <a:latin typeface="+mn-lt"/>
                <a:ea typeface="+mn-ea"/>
                <a:cs typeface="+mn-cs"/>
              </a:rPr>
              <a:t>: assessment of a corporation or group, including all subsidiaries, business units, divisions, different geographies or markets, etc. </a:t>
            </a:r>
          </a:p>
          <a:p>
            <a:pPr marL="628650" lvl="1" indent="-171450">
              <a:buFont typeface="Arial" panose="020B0604020202020204" pitchFamily="34" charset="0"/>
              <a:buChar char="•"/>
            </a:pPr>
            <a:r>
              <a:rPr lang="en-GB" sz="1200" b="1" kern="1200">
                <a:solidFill>
                  <a:schemeClr val="tx1"/>
                </a:solidFill>
                <a:effectLst/>
                <a:latin typeface="+mn-lt"/>
                <a:ea typeface="+mn-ea"/>
                <a:cs typeface="+mn-cs"/>
              </a:rPr>
              <a:t>Project</a:t>
            </a:r>
            <a:r>
              <a:rPr lang="en-GB" sz="1200" kern="1200">
                <a:solidFill>
                  <a:schemeClr val="tx1"/>
                </a:solidFill>
                <a:effectLst/>
                <a:latin typeface="+mn-lt"/>
                <a:ea typeface="+mn-ea"/>
                <a:cs typeface="+mn-cs"/>
              </a:rPr>
              <a:t>: assessment of a planned undertaking or initiative for a specific purpose, and including all related sites, activities, processes, and incidents. </a:t>
            </a:r>
          </a:p>
          <a:p>
            <a:pPr marL="628650" lvl="1" indent="-171450">
              <a:buFont typeface="Arial" panose="020B0604020202020204" pitchFamily="34" charset="0"/>
              <a:buChar char="•"/>
            </a:pPr>
            <a:r>
              <a:rPr lang="en-GB" sz="1200" b="1" kern="1200">
                <a:solidFill>
                  <a:schemeClr val="tx1"/>
                </a:solidFill>
                <a:effectLst/>
                <a:latin typeface="+mn-lt"/>
                <a:ea typeface="+mn-ea"/>
                <a:cs typeface="+mn-cs"/>
              </a:rPr>
              <a:t>Product</a:t>
            </a:r>
            <a:r>
              <a:rPr lang="en-GB" sz="1200" kern="1200">
                <a:solidFill>
                  <a:schemeClr val="tx1"/>
                </a:solidFill>
                <a:effectLst/>
                <a:latin typeface="+mn-lt"/>
                <a:ea typeface="+mn-ea"/>
                <a:cs typeface="+mn-cs"/>
              </a:rPr>
              <a:t>: assessment of particular goods and/or services, including the materials and services used in their production.</a:t>
            </a:r>
          </a:p>
          <a:p>
            <a:r>
              <a:rPr lang="en-US" sz="1200"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Value-chain boundary</a:t>
            </a:r>
            <a:r>
              <a:rPr lang="en-GB" sz="1200" kern="1200">
                <a:solidFill>
                  <a:schemeClr val="tx1"/>
                </a:solidFill>
                <a:effectLst/>
                <a:latin typeface="+mn-lt"/>
                <a:ea typeface="+mn-ea"/>
                <a:cs typeface="+mn-cs"/>
              </a:rPr>
              <a:t>: The part or parts of the business value chain to be included in a natural capital assessment. For simplicity, the Protocol identifies three generic parts of the value chain: upstream, direct operations and downstream. An assessment of the full lifecycle of a product would encompass all three parts. To determine the value-chain boundary, you need to decide where in the value chain the assessment will take place:</a:t>
            </a:r>
          </a:p>
          <a:p>
            <a:pPr marL="628650" lvl="1" indent="-171450">
              <a:buFont typeface="Arial" panose="020B0604020202020204" pitchFamily="34" charset="0"/>
              <a:buChar char="•"/>
            </a:pPr>
            <a:r>
              <a:rPr lang="en-GB" sz="1200" b="1" kern="1200">
                <a:solidFill>
                  <a:schemeClr val="tx1"/>
                </a:solidFill>
                <a:effectLst/>
                <a:latin typeface="+mn-lt"/>
                <a:ea typeface="+mn-ea"/>
                <a:cs typeface="+mn-cs"/>
              </a:rPr>
              <a:t>Upstream</a:t>
            </a:r>
            <a:r>
              <a:rPr lang="en-GB" sz="1200" kern="1200">
                <a:solidFill>
                  <a:schemeClr val="tx1"/>
                </a:solidFill>
                <a:effectLst/>
                <a:latin typeface="+mn-lt"/>
                <a:ea typeface="+mn-ea"/>
                <a:cs typeface="+mn-cs"/>
              </a:rPr>
              <a:t> (cradle-to-gate): covers the activities of suppliers, including purchased energy.</a:t>
            </a:r>
          </a:p>
          <a:p>
            <a:pPr marL="628650" lvl="1" indent="-171450">
              <a:buFont typeface="Arial" panose="020B0604020202020204" pitchFamily="34" charset="0"/>
              <a:buChar char="•"/>
            </a:pPr>
            <a:r>
              <a:rPr lang="en-GB" sz="1200" b="1" kern="1200">
                <a:solidFill>
                  <a:schemeClr val="tx1"/>
                </a:solidFill>
                <a:effectLst/>
                <a:latin typeface="+mn-lt"/>
                <a:ea typeface="+mn-ea"/>
                <a:cs typeface="+mn-cs"/>
              </a:rPr>
              <a:t>Direct operations (gate-to-gate</a:t>
            </a:r>
            <a:r>
              <a:rPr lang="en-GB" sz="1200" kern="1200">
                <a:solidFill>
                  <a:schemeClr val="tx1"/>
                </a:solidFill>
                <a:effectLst/>
                <a:latin typeface="+mn-lt"/>
                <a:ea typeface="+mn-ea"/>
                <a:cs typeface="+mn-cs"/>
              </a:rPr>
              <a:t>): covers activities over which the business has direct operational control, including majority owned subsidiaries. </a:t>
            </a:r>
          </a:p>
          <a:p>
            <a:pPr marL="628650" lvl="1" indent="-171450">
              <a:buFont typeface="Arial" panose="020B0604020202020204" pitchFamily="34" charset="0"/>
              <a:buChar char="•"/>
            </a:pPr>
            <a:r>
              <a:rPr lang="en-GB" sz="1200" b="1" kern="1200">
                <a:solidFill>
                  <a:schemeClr val="tx1"/>
                </a:solidFill>
                <a:effectLst/>
                <a:latin typeface="+mn-lt"/>
                <a:ea typeface="+mn-ea"/>
                <a:cs typeface="+mn-cs"/>
              </a:rPr>
              <a:t>Downstream (gate-to-grave)</a:t>
            </a:r>
            <a:r>
              <a:rPr lang="en-GB" sz="1200" kern="1200">
                <a:solidFill>
                  <a:schemeClr val="tx1"/>
                </a:solidFill>
                <a:effectLst/>
                <a:latin typeface="+mn-lt"/>
                <a:ea typeface="+mn-ea"/>
                <a:cs typeface="+mn-cs"/>
              </a:rPr>
              <a:t>: covers activities linked to the purchase, use, re-use, recovery, recycling, and final disposal of the business’ products and services.</a:t>
            </a:r>
          </a:p>
          <a:p>
            <a:pPr marL="628650" lvl="1" indent="-171450">
              <a:buFont typeface="Arial" panose="020B0604020202020204" pitchFamily="34" charset="0"/>
              <a:buChar char="•"/>
            </a:pPr>
            <a:r>
              <a:rPr lang="en-GB" sz="1200" kern="1200">
                <a:solidFill>
                  <a:schemeClr val="tx1"/>
                </a:solidFill>
                <a:effectLst/>
                <a:latin typeface="+mn-lt"/>
                <a:ea typeface="+mn-ea"/>
                <a:cs typeface="+mn-cs"/>
              </a:rPr>
              <a:t>For example, a clothing company may decide that the assessment should take place across all upstream operations (e.g. cotton farming and clothes manufacture).</a:t>
            </a:r>
          </a:p>
          <a:p>
            <a:r>
              <a:rPr lang="en-GB" sz="1200" b="1"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Value perspectives: </a:t>
            </a:r>
            <a:r>
              <a:rPr lang="en-GB" sz="1200" b="0" kern="1200">
                <a:solidFill>
                  <a:schemeClr val="tx1"/>
                </a:solidFill>
                <a:effectLst/>
                <a:latin typeface="+mn-lt"/>
                <a:ea typeface="+mn-ea"/>
                <a:cs typeface="+mn-cs"/>
              </a:rPr>
              <a:t>the value perspective identifies the potential values that the assessor wishes to be measured as part of the assessment i.e. the value to business, the value to society, or both. T</a:t>
            </a:r>
            <a:r>
              <a:rPr lang="en-GB" sz="1200" kern="1200">
                <a:solidFill>
                  <a:schemeClr val="tx1"/>
                </a:solidFill>
                <a:effectLst/>
                <a:latin typeface="+mn-lt"/>
                <a:ea typeface="+mn-ea"/>
                <a:cs typeface="+mn-cs"/>
              </a:rPr>
              <a:t>his determines which costs or benefits are included in an assessment.</a:t>
            </a:r>
          </a:p>
          <a:p>
            <a:pPr marL="628650" lvl="1" indent="-171450">
              <a:buFont typeface="Arial" panose="020B0604020202020204" pitchFamily="34" charset="0"/>
              <a:buChar char="•"/>
            </a:pPr>
            <a:r>
              <a:rPr lang="en-GB" sz="1200" b="1" kern="1200">
                <a:solidFill>
                  <a:schemeClr val="tx1"/>
                </a:solidFill>
                <a:effectLst/>
                <a:latin typeface="+mn-lt"/>
                <a:ea typeface="+mn-ea"/>
                <a:cs typeface="+mn-cs"/>
              </a:rPr>
              <a:t>Business value</a:t>
            </a:r>
            <a:r>
              <a:rPr lang="en-GB" sz="1200" kern="1200">
                <a:solidFill>
                  <a:schemeClr val="tx1"/>
                </a:solidFill>
                <a:effectLst/>
                <a:latin typeface="+mn-lt"/>
                <a:ea typeface="+mn-ea"/>
                <a:cs typeface="+mn-cs"/>
              </a:rPr>
              <a:t>: The costs and benefits to the business, also referred to as internal, private, financial, or shareholder value. </a:t>
            </a:r>
          </a:p>
          <a:p>
            <a:pPr marL="628650" lvl="1" indent="-171450">
              <a:buFont typeface="Arial" panose="020B0604020202020204" pitchFamily="34" charset="0"/>
              <a:buChar char="•"/>
            </a:pPr>
            <a:r>
              <a:rPr lang="en-GB" sz="1200" b="1" kern="1200">
                <a:solidFill>
                  <a:schemeClr val="tx1"/>
                </a:solidFill>
                <a:effectLst/>
                <a:latin typeface="+mn-lt"/>
                <a:ea typeface="+mn-ea"/>
                <a:cs typeface="+mn-cs"/>
              </a:rPr>
              <a:t>Societal values</a:t>
            </a:r>
            <a:r>
              <a:rPr lang="en-GB" sz="1200" kern="1200">
                <a:solidFill>
                  <a:schemeClr val="tx1"/>
                </a:solidFill>
                <a:effectLst/>
                <a:latin typeface="+mn-lt"/>
                <a:ea typeface="+mn-ea"/>
                <a:cs typeface="+mn-cs"/>
              </a:rPr>
              <a:t>: The costs and benefits to wider society, also referred to as external, public, or stakeholder value (or externalities).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Both business and societal value perspectives should be considered when incorporating biodiversity ü Biodiversity’s intrinsic value is difficult to capture, so values are likely to be minimum estimates</a:t>
            </a:r>
          </a:p>
          <a:p>
            <a:pPr marL="0" indent="0">
              <a:buFont typeface="Arial" panose="020B0604020202020204" pitchFamily="34" charset="0"/>
              <a:buNone/>
            </a:pPr>
            <a:endParaRPr lang="en-US" sz="1200" b="0" kern="1200">
              <a:solidFill>
                <a:schemeClr val="tx1"/>
              </a:solidFill>
              <a:effectLst/>
              <a:latin typeface="+mn-lt"/>
              <a:ea typeface="+mn-ea"/>
              <a:cs typeface="+mn-cs"/>
            </a:endParaRPr>
          </a:p>
          <a:p>
            <a:pPr marL="0" indent="0">
              <a:buFont typeface="Arial" panose="020B0604020202020204" pitchFamily="34" charset="0"/>
              <a:buNone/>
            </a:pPr>
            <a:r>
              <a:rPr lang="en-US" sz="1200" b="1" kern="1200">
                <a:solidFill>
                  <a:schemeClr val="tx1"/>
                </a:solidFill>
                <a:effectLst/>
                <a:latin typeface="+mn-lt"/>
                <a:ea typeface="+mn-ea"/>
                <a:cs typeface="+mn-cs"/>
              </a:rPr>
              <a:t>Impacts or dependencies: </a:t>
            </a:r>
            <a:r>
              <a:rPr lang="en-US" sz="1200" b="0" kern="1200">
                <a:solidFill>
                  <a:schemeClr val="tx1"/>
                </a:solidFill>
                <a:effectLst/>
                <a:latin typeface="+mn-lt"/>
                <a:ea typeface="+mn-ea"/>
                <a:cs typeface="+mn-cs"/>
              </a:rPr>
              <a:t>Decide whether you will assess impacts, dependencies, or both. We will recap the difference between impacts and dependencies in the coming slides</a:t>
            </a:r>
            <a:endParaRPr lang="en-GB" sz="1200" b="0" kern="1200">
              <a:solidFill>
                <a:schemeClr val="tx1"/>
              </a:solidFill>
              <a:effectLst/>
              <a:latin typeface="+mn-lt"/>
              <a:ea typeface="+mn-ea"/>
              <a:cs typeface="+mn-cs"/>
            </a:endParaRPr>
          </a:p>
          <a:p>
            <a:pPr marL="0" indent="0">
              <a:buFont typeface="Arial" panose="020B0604020202020204" pitchFamily="34" charset="0"/>
              <a:buNone/>
            </a:pPr>
            <a:endParaRPr lang="en-GB" sz="1200" b="1" kern="1200">
              <a:solidFill>
                <a:schemeClr val="tx1"/>
              </a:solidFill>
              <a:effectLst/>
              <a:latin typeface="+mn-lt"/>
              <a:ea typeface="+mn-ea"/>
              <a:cs typeface="+mn-cs"/>
            </a:endParaRPr>
          </a:p>
          <a:p>
            <a:pPr marL="0" indent="0">
              <a:buFont typeface="Arial" panose="020B0604020202020204" pitchFamily="34" charset="0"/>
              <a:buNone/>
            </a:pPr>
            <a:r>
              <a:rPr lang="en-GB" sz="1200" b="1" kern="1200">
                <a:solidFill>
                  <a:schemeClr val="tx1"/>
                </a:solidFill>
                <a:effectLst/>
                <a:latin typeface="+mn-lt"/>
                <a:ea typeface="+mn-ea"/>
                <a:cs typeface="+mn-cs"/>
              </a:rPr>
              <a:t>Types of value: </a:t>
            </a:r>
            <a:r>
              <a:rPr lang="en-GB" sz="1200" b="0" kern="1200">
                <a:solidFill>
                  <a:schemeClr val="tx1"/>
                </a:solidFill>
                <a:effectLst/>
                <a:latin typeface="+mn-lt"/>
                <a:ea typeface="+mn-ea"/>
                <a:cs typeface="+mn-cs"/>
              </a:rPr>
              <a:t>The types of value to be considered include qualitative, quantitative and monetary. These will all be considered individually later in this session</a:t>
            </a:r>
            <a:endParaRPr lang="en-GB" b="0" i="1">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25</a:t>
            </a:fld>
            <a:endParaRPr lang="en-US"/>
          </a:p>
        </p:txBody>
      </p:sp>
    </p:spTree>
    <p:extLst>
      <p:ext uri="{BB962C8B-B14F-4D97-AF65-F5344CB8AC3E}">
        <p14:creationId xmlns:p14="http://schemas.microsoft.com/office/powerpoint/2010/main" val="2052399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Presenter to read out the definitions of materiality and materiality assessment on the slide. Presenter to then walk through the four stages of conducting a materiality assessment, using the notes below:</a:t>
            </a:r>
          </a:p>
          <a:p>
            <a:endParaRPr lang="en-GB" sz="1200" kern="1200">
              <a:solidFill>
                <a:schemeClr val="tx1"/>
              </a:solidFill>
              <a:effectLst/>
              <a:latin typeface="+mn-lt"/>
              <a:ea typeface="+mn-ea"/>
              <a:cs typeface="+mn-cs"/>
            </a:endParaRPr>
          </a:p>
          <a:p>
            <a:pPr marL="228600" lvl="0" indent="-228600">
              <a:buFont typeface="+mj-lt"/>
              <a:buAutoNum type="arabicPeriod"/>
            </a:pPr>
            <a:r>
              <a:rPr lang="en-GB" sz="1200" kern="1200">
                <a:solidFill>
                  <a:schemeClr val="tx1"/>
                </a:solidFill>
                <a:effectLst/>
                <a:latin typeface="+mn-lt"/>
                <a:ea typeface="+mn-ea"/>
                <a:cs typeface="+mn-cs"/>
              </a:rPr>
              <a:t>Identifying potentially material impacts and/or dependencies</a:t>
            </a:r>
          </a:p>
          <a:p>
            <a:pPr marL="228600" lvl="0" indent="-228600">
              <a:buFont typeface="+mj-lt"/>
              <a:buAutoNum type="arabicPeriod"/>
            </a:pPr>
            <a:r>
              <a:rPr lang="en-GB" sz="1200" kern="1200">
                <a:solidFill>
                  <a:schemeClr val="tx1"/>
                </a:solidFill>
                <a:effectLst/>
                <a:latin typeface="+mn-lt"/>
                <a:ea typeface="+mn-ea"/>
                <a:cs typeface="+mn-cs"/>
              </a:rPr>
              <a:t>Identifying criteria for the materiality assessment</a:t>
            </a:r>
          </a:p>
          <a:p>
            <a:pPr marL="228600" lvl="0" indent="-228600">
              <a:buFont typeface="+mj-lt"/>
              <a:buAutoNum type="arabicPeriod"/>
            </a:pPr>
            <a:r>
              <a:rPr lang="en-GB" sz="1200" kern="1200">
                <a:solidFill>
                  <a:schemeClr val="tx1"/>
                </a:solidFill>
                <a:effectLst/>
                <a:latin typeface="+mn-lt"/>
                <a:ea typeface="+mn-ea"/>
                <a:cs typeface="+mn-cs"/>
              </a:rPr>
              <a:t>Gathering relevant information</a:t>
            </a:r>
          </a:p>
          <a:p>
            <a:pPr marL="228600" lvl="0" indent="-228600">
              <a:buFont typeface="+mj-lt"/>
              <a:buAutoNum type="arabicPeriod"/>
            </a:pPr>
            <a:r>
              <a:rPr lang="en-GB" sz="1200" kern="1200">
                <a:solidFill>
                  <a:schemeClr val="tx1"/>
                </a:solidFill>
                <a:effectLst/>
                <a:latin typeface="+mn-lt"/>
                <a:ea typeface="+mn-ea"/>
                <a:cs typeface="+mn-cs"/>
              </a:rPr>
              <a:t>Completing the materiality assessment</a:t>
            </a:r>
          </a:p>
          <a:p>
            <a:pPr marL="228600" lvl="0" indent="-228600">
              <a:buFont typeface="+mj-lt"/>
              <a:buAutoNum type="arabicPeriod"/>
            </a:pPr>
            <a:endParaRPr lang="en-GB" sz="1200" kern="1200">
              <a:solidFill>
                <a:schemeClr val="tx1"/>
              </a:solidFill>
              <a:effectLst/>
              <a:latin typeface="+mn-lt"/>
              <a:ea typeface="+mn-ea"/>
              <a:cs typeface="+mn-cs"/>
            </a:endParaRPr>
          </a:p>
          <a:p>
            <a:pPr marL="0" lvl="0" indent="0">
              <a:buFont typeface="+mj-lt"/>
              <a:buNone/>
            </a:pPr>
            <a:r>
              <a:rPr lang="en-GB" sz="1200" b="1" kern="1200">
                <a:solidFill>
                  <a:schemeClr val="tx1"/>
                </a:solidFill>
                <a:effectLst/>
                <a:latin typeface="+mn-lt"/>
                <a:ea typeface="+mn-ea"/>
                <a:cs typeface="+mn-cs"/>
              </a:rPr>
              <a:t>Presenter to describe graphs, noting the following:</a:t>
            </a:r>
          </a:p>
          <a:p>
            <a:pPr marL="0" lvl="0" indent="0">
              <a:buFont typeface="+mj-lt"/>
              <a:buNone/>
            </a:pPr>
            <a:r>
              <a:rPr lang="en-GB" sz="1200" b="0" kern="1200">
                <a:solidFill>
                  <a:schemeClr val="tx1"/>
                </a:solidFill>
                <a:effectLst/>
                <a:latin typeface="+mn-lt"/>
                <a:ea typeface="+mn-ea"/>
                <a:cs typeface="+mn-cs"/>
              </a:rPr>
              <a:t>After discreet activities are identified, you can use a matrix to help assess the relative materiality of each natural capital impact or dependency. </a:t>
            </a:r>
            <a:r>
              <a:rPr lang="en-GB" sz="1200" b="0" i="0" kern="1200">
                <a:solidFill>
                  <a:schemeClr val="tx1"/>
                </a:solidFill>
                <a:effectLst/>
                <a:latin typeface="+mn-lt"/>
                <a:ea typeface="+mn-ea"/>
                <a:cs typeface="+mn-cs"/>
              </a:rPr>
              <a:t>It is recommended to establish a panel of relevant people with a broad range of skills to complete the materiality assessment, and to ensure the panel is consistent throughout the assessment. When ranking, it is also good practice to set a threshold above which issues are considered significant, and also to consider your ability to influence your impact and/or dependency. Once you have assessed and ranked potentially material natural capital impacts and/or dependencies, you should be able to identify those that are material, definitely not material, or still uncertain. The result is a short list of material impact drivers and/or dependencies that you will include in your assessment.</a:t>
            </a:r>
            <a:endParaRPr lang="en-GB" sz="1200" b="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To carry out a </a:t>
            </a:r>
            <a:r>
              <a:rPr lang="en-GB" sz="1200" b="1" kern="1200">
                <a:solidFill>
                  <a:schemeClr val="tx1"/>
                </a:solidFill>
                <a:effectLst/>
                <a:latin typeface="+mn-lt"/>
                <a:ea typeface="+mn-ea"/>
                <a:cs typeface="+mn-cs"/>
              </a:rPr>
              <a:t>materiality assessment</a:t>
            </a:r>
            <a:r>
              <a:rPr lang="en-GB" sz="1200" kern="1200">
                <a:solidFill>
                  <a:schemeClr val="tx1"/>
                </a:solidFill>
                <a:effectLst/>
                <a:latin typeface="+mn-lt"/>
                <a:ea typeface="+mn-ea"/>
                <a:cs typeface="+mn-cs"/>
              </a:rPr>
              <a:t>, the assessor must identify a small group of potentially material impacts and/or dependencies. </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Information will need to be gathered and criteria set to measure the materiality of the chosen impacts and dependencies. </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Note that the information gathering stage of the materiality assessment will involve identifying the potential sources of data.</a:t>
            </a:r>
          </a:p>
          <a:p>
            <a:pPr marL="171450" lvl="0" indent="-171450">
              <a:buFont typeface="Arial" panose="020B0604020202020204" pitchFamily="34" charset="0"/>
              <a:buChar char="•"/>
            </a:pPr>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Output: </a:t>
            </a:r>
            <a:r>
              <a:rPr lang="en-GB" sz="1200" b="0" i="0" u="none" strike="noStrike" kern="1200" baseline="0">
                <a:solidFill>
                  <a:schemeClr val="tx1"/>
                </a:solidFill>
                <a:latin typeface="+mn-lt"/>
                <a:ea typeface="+mn-ea"/>
                <a:cs typeface="+mn-cs"/>
              </a:rPr>
              <a:t>The output of a materiality assessment is a prioritized list of material impacts, dependencies, and</a:t>
            </a:r>
          </a:p>
          <a:p>
            <a:r>
              <a:rPr lang="en-GB" sz="1200" b="0" i="0" u="none" strike="noStrike" kern="1200" baseline="0">
                <a:solidFill>
                  <a:schemeClr val="tx1"/>
                </a:solidFill>
                <a:latin typeface="+mn-lt"/>
                <a:ea typeface="+mn-ea"/>
                <a:cs typeface="+mn-cs"/>
              </a:rPr>
              <a:t>changes in natural capital to include in your natural capital assessment.</a:t>
            </a:r>
            <a:endParaRPr lang="en-GB" sz="1200" b="1"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It is to note that potentially material impacts and dependencies will need to consider hidden biodiversity values, business impacts that also affect dependencies, and a societal value perspective (impacts may appear more material because of regulation and consumer pressure as concern for biodiversity grows)</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The criteria for assessing materiality may vary when including biodiversity (e.g. for operational criteria, particular upstream operations may be specifically dependent on biodiversity; while reputational criteria may have higher materiality weighting due to the intrinsic value of biodiversity to many stakeholders)</a:t>
            </a:r>
          </a:p>
          <a:p>
            <a:endParaRPr lang="en-GB"/>
          </a:p>
        </p:txBody>
      </p:sp>
      <p:sp>
        <p:nvSpPr>
          <p:cNvPr id="4" name="Slide Number Placeholder 3"/>
          <p:cNvSpPr>
            <a:spLocks noGrp="1"/>
          </p:cNvSpPr>
          <p:nvPr>
            <p:ph type="sldNum" sz="quarter" idx="5"/>
          </p:nvPr>
        </p:nvSpPr>
        <p:spPr/>
        <p:txBody>
          <a:bodyPr/>
          <a:lstStyle/>
          <a:p>
            <a:fld id="{3D8C6B78-E725-420E-9A4E-2F78CBAA16FC}" type="slidenum">
              <a:rPr lang="en-US" smtClean="0"/>
              <a:t>26</a:t>
            </a:fld>
            <a:endParaRPr lang="en-US"/>
          </a:p>
        </p:txBody>
      </p:sp>
    </p:spTree>
    <p:extLst>
      <p:ext uri="{BB962C8B-B14F-4D97-AF65-F5344CB8AC3E}">
        <p14:creationId xmlns:p14="http://schemas.microsoft.com/office/powerpoint/2010/main" val="3912136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Presenter to outline the steps we have already covered in previous modules, and provide brief information on each step, and shown on slides</a:t>
            </a:r>
          </a:p>
          <a:p>
            <a:pPr marL="171450" indent="-171450">
              <a:buFont typeface="Arial" panose="020B0604020202020204" pitchFamily="34" charset="0"/>
              <a:buChar char="•"/>
            </a:pPr>
            <a:r>
              <a:rPr lang="en-US" b="0" dirty="0"/>
              <a:t>Through modules 1 &amp; 2, we have covered the first four points on this slide and begun to think about measurement</a:t>
            </a:r>
          </a:p>
          <a:p>
            <a:pPr marL="171450" indent="-171450">
              <a:buFont typeface="Arial" panose="020B0604020202020204" pitchFamily="34" charset="0"/>
              <a:buChar char="•"/>
            </a:pPr>
            <a:r>
              <a:rPr lang="en-US" dirty="0"/>
              <a:t>Today we dive deeper into measurement and valuation, with a focus more on data and resources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Presenter to showcase what is coming in module 3: Measuring and valuing</a:t>
            </a:r>
          </a:p>
          <a:p>
            <a:pPr marL="171424" indent="-171424">
              <a:buFont typeface="Arial" panose="020B0604020202020204" pitchFamily="34" charset="0"/>
              <a:buChar char="•"/>
            </a:pPr>
            <a:endParaRPr lang="en-US" dirty="0"/>
          </a:p>
          <a:p>
            <a:pPr marL="0" indent="0">
              <a:buFont typeface="Arial" panose="020B0604020202020204" pitchFamily="34" charset="0"/>
              <a:buNone/>
            </a:pPr>
            <a:r>
              <a:rPr lang="en-GB" dirty="0"/>
              <a:t>The Measure and Value Stage involves three linked Steps:</a:t>
            </a:r>
          </a:p>
          <a:p>
            <a:pPr marL="228600" indent="-228600">
              <a:buFont typeface="Arial" panose="020B0604020202020204" pitchFamily="34" charset="0"/>
              <a:buChar char="•"/>
            </a:pPr>
            <a:r>
              <a:rPr lang="en-GB" dirty="0"/>
              <a:t>Step 5: Measure impact drivers and/or dependencies </a:t>
            </a:r>
          </a:p>
          <a:p>
            <a:pPr marL="228600" indent="-228600">
              <a:buFont typeface="Arial" panose="020B0604020202020204" pitchFamily="34" charset="0"/>
              <a:buChar char="•"/>
            </a:pPr>
            <a:r>
              <a:rPr lang="en-GB" dirty="0"/>
              <a:t>Step 6: Measure changes in the state of natural capital </a:t>
            </a:r>
          </a:p>
          <a:p>
            <a:pPr marL="228600" indent="-228600">
              <a:buFont typeface="Arial" panose="020B0604020202020204" pitchFamily="34" charset="0"/>
              <a:buChar char="•"/>
            </a:pPr>
            <a:r>
              <a:rPr lang="en-GB" dirty="0"/>
              <a:t>Step 7: Value impacts and/or dependencies</a:t>
            </a:r>
          </a:p>
          <a:p>
            <a:pPr marL="171424" indent="-171424">
              <a:buFont typeface="Arial" panose="020B0604020202020204" pitchFamily="34" charset="0"/>
              <a:buChar char="•"/>
            </a:pPr>
            <a:endParaRPr lang="en-GB" dirty="0"/>
          </a:p>
          <a:p>
            <a:pPr marL="0" indent="0">
              <a:buFont typeface="Arial" panose="020B0604020202020204" pitchFamily="34" charset="0"/>
              <a:buNone/>
            </a:pPr>
            <a:r>
              <a:rPr lang="en-GB" dirty="0"/>
              <a:t>The Protocol does not attempt to provide detailed instructions on how to apply specific measurement or valuation methods. It refers instead to the extensive academic, practitioner, and policy literature on these methods.</a:t>
            </a:r>
          </a:p>
          <a:p>
            <a:pPr marL="171424" indent="-171424">
              <a:buFont typeface="Arial" panose="020B0604020202020204" pitchFamily="34" charset="0"/>
              <a:buChar char="•"/>
            </a:pPr>
            <a:endParaRPr lang="en-GB" dirty="0"/>
          </a:p>
          <a:p>
            <a:pPr marL="171424" indent="-171424">
              <a:buFont typeface="Arial" panose="020B0604020202020204" pitchFamily="34" charset="0"/>
              <a:buChar char="•"/>
            </a:pPr>
            <a:r>
              <a:rPr lang="en-GB" dirty="0"/>
              <a:t>The three Steps in this Stage follow a logical progression. </a:t>
            </a:r>
          </a:p>
          <a:p>
            <a:pPr marL="171424" indent="-171424">
              <a:buFont typeface="Arial" panose="020B0604020202020204" pitchFamily="34" charset="0"/>
              <a:buChar char="•"/>
            </a:pPr>
            <a:r>
              <a:rPr lang="en-GB" dirty="0"/>
              <a:t>Example: To assess the costs and benefits of using water in a manufacturing process, a business will: </a:t>
            </a:r>
          </a:p>
          <a:p>
            <a:pPr marL="628624" lvl="1" indent="-171424">
              <a:buFont typeface="Arial" panose="020B0604020202020204" pitchFamily="34" charset="0"/>
              <a:buChar char="•"/>
            </a:pPr>
            <a:r>
              <a:rPr lang="en-GB" dirty="0"/>
              <a:t>Measure the cubic meters of water extracted for a particular business process (Step 05).</a:t>
            </a:r>
          </a:p>
          <a:p>
            <a:pPr marL="628624" lvl="1" indent="-171424">
              <a:buFont typeface="Arial" panose="020B0604020202020204" pitchFamily="34" charset="0"/>
              <a:buChar char="•"/>
            </a:pPr>
            <a:r>
              <a:rPr lang="en-GB" dirty="0"/>
              <a:t>Quantify the impact of the water extraction on society and/or business, by understanding the changes in natural capital that results from the extraction of water (Step 06)</a:t>
            </a:r>
          </a:p>
          <a:p>
            <a:pPr marL="628624" lvl="1" indent="-171424">
              <a:buFont typeface="Arial" panose="020B0604020202020204" pitchFamily="34" charset="0"/>
              <a:buChar char="•"/>
            </a:pPr>
            <a:r>
              <a:rPr lang="en-GB" dirty="0"/>
              <a:t>Value the consequences for business and/or society, associated with these changes in natural capital (Step 07).</a:t>
            </a:r>
          </a:p>
          <a:p>
            <a:pPr marL="628624" lvl="1" indent="-171424">
              <a:buFont typeface="Arial" panose="020B0604020202020204" pitchFamily="34" charset="0"/>
              <a:buChar char="•"/>
            </a:pPr>
            <a:r>
              <a:rPr lang="en-GB" dirty="0"/>
              <a:t>The measurement carried out in Step 05 alone does not explain the significance of the water extraction. Once it is quantified in Step 06, the business will know whether the water system has been altered by the extraction and if sufficient water is likely to remain in the system to meet the current or future needs of other users. Once this is valued in Step 07 they will then be able to tell what these changes mean for the business or society.</a:t>
            </a: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27</a:t>
            </a:fld>
            <a:endParaRPr lang="en-US"/>
          </a:p>
        </p:txBody>
      </p:sp>
    </p:spTree>
    <p:extLst>
      <p:ext uri="{BB962C8B-B14F-4D97-AF65-F5344CB8AC3E}">
        <p14:creationId xmlns:p14="http://schemas.microsoft.com/office/powerpoint/2010/main" val="525767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Presenter to explain that we will now start to consider steps 5, 6 &amp; 7 of Natural Capital Protocol, beginning with mapping impact drivers and dependencies</a:t>
            </a:r>
          </a:p>
          <a:p>
            <a:endParaRPr lang="en-US" b="1"/>
          </a:p>
          <a:p>
            <a:pPr marL="171450" indent="-171450">
              <a:buFont typeface="Arial" panose="020B0604020202020204" pitchFamily="34" charset="0"/>
              <a:buChar char="•"/>
            </a:pPr>
            <a:r>
              <a:rPr lang="en-US" b="0"/>
              <a:t>This is not a linear process, so we will introduce some concepts and refer back to them as we go along. </a:t>
            </a:r>
          </a:p>
          <a:p>
            <a:pPr marL="171450" indent="-171450">
              <a:buFont typeface="Arial" panose="020B0604020202020204" pitchFamily="34" charset="0"/>
              <a:buChar char="•"/>
            </a:pPr>
            <a:r>
              <a:rPr lang="en-US" b="0"/>
              <a:t>We will cover the concepts needed to apply the Natural Capital Protocol. </a:t>
            </a:r>
          </a:p>
          <a:p>
            <a:pPr marL="171450" indent="-171450">
              <a:buFont typeface="Arial" panose="020B0604020202020204" pitchFamily="34" charset="0"/>
              <a:buChar char="•"/>
            </a:pPr>
            <a:r>
              <a:rPr lang="en-US" b="0"/>
              <a:t>We will focus on differences between impact drivers and impacts, provide an understanding of measuring dependencies, and consider the different tools needed to start the processes</a:t>
            </a:r>
          </a:p>
        </p:txBody>
      </p:sp>
      <p:sp>
        <p:nvSpPr>
          <p:cNvPr id="4" name="Slide Number Placeholder 3"/>
          <p:cNvSpPr>
            <a:spLocks noGrp="1"/>
          </p:cNvSpPr>
          <p:nvPr>
            <p:ph type="sldNum" sz="quarter" idx="5"/>
          </p:nvPr>
        </p:nvSpPr>
        <p:spPr/>
        <p:txBody>
          <a:bodyPr/>
          <a:lstStyle/>
          <a:p>
            <a:fld id="{3D8C6B78-E725-420E-9A4E-2F78CBAA16FC}" type="slidenum">
              <a:rPr lang="en-US" smtClean="0"/>
              <a:t>28</a:t>
            </a:fld>
            <a:endParaRPr lang="en-US"/>
          </a:p>
        </p:txBody>
      </p:sp>
    </p:spTree>
    <p:extLst>
      <p:ext uri="{BB962C8B-B14F-4D97-AF65-F5344CB8AC3E}">
        <p14:creationId xmlns:p14="http://schemas.microsoft.com/office/powerpoint/2010/main" val="1265656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a4fce9d2ed_0_141:notes"/>
          <p:cNvSpPr txBox="1">
            <a:spLocks noGrp="1"/>
          </p:cNvSpPr>
          <p:nvPr>
            <p:ph type="body" idx="1"/>
          </p:nvPr>
        </p:nvSpPr>
        <p:spPr>
          <a:xfrm>
            <a:off x="685801" y="4400551"/>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b="1"/>
              <a:t>Presenter to review key steps that will need to be completed prior to commissioning measurement.</a:t>
            </a:r>
          </a:p>
          <a:p>
            <a:pPr marL="0" lvl="0" indent="0" algn="l" rtl="0">
              <a:spcBef>
                <a:spcPts val="0"/>
              </a:spcBef>
              <a:spcAft>
                <a:spcPts val="0"/>
              </a:spcAft>
              <a:buNone/>
            </a:pPr>
            <a:endParaRPr lang="en-GB" b="1"/>
          </a:p>
          <a:p>
            <a:pPr marL="0" lvl="0" indent="0" algn="l" rtl="0">
              <a:spcBef>
                <a:spcPts val="0"/>
              </a:spcBef>
              <a:spcAft>
                <a:spcPts val="0"/>
              </a:spcAft>
              <a:buNone/>
            </a:pPr>
            <a:r>
              <a:rPr lang="en-GB" b="1"/>
              <a:t>Presenter to note that we will run through each of these points within the section.</a:t>
            </a:r>
          </a:p>
          <a:p>
            <a:pPr marL="0" lvl="0" indent="0" algn="l" rtl="0">
              <a:spcBef>
                <a:spcPts val="0"/>
              </a:spcBef>
              <a:spcAft>
                <a:spcPts val="0"/>
              </a:spcAft>
              <a:buNone/>
            </a:pPr>
            <a:endParaRPr lang="en-GB" b="1"/>
          </a:p>
          <a:p>
            <a:pPr marL="0" lvl="0" indent="0" algn="l" rtl="0">
              <a:spcBef>
                <a:spcPts val="0"/>
              </a:spcBef>
              <a:spcAft>
                <a:spcPts val="0"/>
              </a:spcAft>
              <a:buNone/>
            </a:pPr>
            <a:r>
              <a:rPr lang="en-GB" b="0"/>
              <a:t>There are a number of steps that must be completed before commissioning measurement:</a:t>
            </a:r>
          </a:p>
          <a:p>
            <a:pPr marL="228600" indent="-228600" rtl="0" eaLnBrk="1" fontAlgn="ctr" latinLnBrk="0" hangingPunct="1">
              <a:buFont typeface="+mj-lt"/>
              <a:buAutoNum type="arabicPeriod"/>
            </a:pPr>
            <a:r>
              <a:rPr lang="en-GB" sz="1200" b="0" i="0" u="none" strike="noStrike" kern="1200">
                <a:solidFill>
                  <a:schemeClr val="tx1"/>
                </a:solidFill>
                <a:effectLst/>
                <a:latin typeface="+mn-lt"/>
                <a:ea typeface="+mn-ea"/>
                <a:cs typeface="+mn-cs"/>
              </a:rPr>
              <a:t>Map your </a:t>
            </a:r>
            <a:r>
              <a:rPr lang="en-GB" sz="1200" b="1" i="0" u="none" strike="noStrike" kern="1200">
                <a:solidFill>
                  <a:schemeClr val="tx1"/>
                </a:solidFill>
                <a:effectLst/>
                <a:latin typeface="+mn-lt"/>
                <a:ea typeface="+mn-ea"/>
                <a:cs typeface="+mn-cs"/>
              </a:rPr>
              <a:t>activities</a:t>
            </a:r>
            <a:r>
              <a:rPr lang="en-GB" sz="1200" b="0" i="0" u="none" strike="noStrike" kern="1200">
                <a:solidFill>
                  <a:schemeClr val="tx1"/>
                </a:solidFill>
                <a:effectLst/>
                <a:latin typeface="+mn-lt"/>
                <a:ea typeface="+mn-ea"/>
                <a:cs typeface="+mn-cs"/>
              </a:rPr>
              <a:t> against impact drivers and/or dependencies</a:t>
            </a:r>
          </a:p>
          <a:p>
            <a:pPr marL="228600" indent="-228600" rtl="0" eaLnBrk="1" fontAlgn="ctr" latinLnBrk="0" hangingPunct="1">
              <a:buFont typeface="+mj-lt"/>
              <a:buAutoNum type="arabicPeriod"/>
            </a:pPr>
            <a:r>
              <a:rPr lang="en-GB" sz="1200" b="1" i="0" u="none" strike="noStrike" kern="1200">
                <a:solidFill>
                  <a:schemeClr val="tx1"/>
                </a:solidFill>
                <a:effectLst/>
                <a:latin typeface="+mn-lt"/>
                <a:ea typeface="+mn-ea"/>
                <a:cs typeface="+mn-cs"/>
              </a:rPr>
              <a:t>Define which </a:t>
            </a:r>
            <a:r>
              <a:rPr lang="en-GB" sz="1200" b="0" i="0" u="none" strike="noStrike" kern="1200">
                <a:solidFill>
                  <a:schemeClr val="tx1"/>
                </a:solidFill>
                <a:effectLst/>
                <a:latin typeface="+mn-lt"/>
                <a:ea typeface="+mn-ea"/>
                <a:cs typeface="+mn-cs"/>
              </a:rPr>
              <a:t>impact drivers and/or dependencies you will measure</a:t>
            </a:r>
          </a:p>
          <a:p>
            <a:pPr marL="228600" indent="-228600" rtl="0" eaLnBrk="1" fontAlgn="ctr" latinLnBrk="0" hangingPunct="1">
              <a:buFont typeface="+mj-lt"/>
              <a:buAutoNum type="arabicPeriod"/>
            </a:pPr>
            <a:r>
              <a:rPr lang="en-GB" sz="1200" b="0" i="0" u="none" strike="noStrike" kern="1200">
                <a:solidFill>
                  <a:schemeClr val="tx1"/>
                </a:solidFill>
                <a:effectLst/>
                <a:latin typeface="+mn-lt"/>
                <a:ea typeface="+mn-ea"/>
                <a:cs typeface="+mn-cs"/>
              </a:rPr>
              <a:t>Identify </a:t>
            </a:r>
            <a:r>
              <a:rPr lang="en-GB" sz="1200" b="1" i="0" u="none" strike="noStrike" kern="1200">
                <a:solidFill>
                  <a:schemeClr val="tx1"/>
                </a:solidFill>
                <a:effectLst/>
                <a:latin typeface="+mn-lt"/>
                <a:ea typeface="+mn-ea"/>
                <a:cs typeface="+mn-cs"/>
              </a:rPr>
              <a:t>how</a:t>
            </a:r>
            <a:r>
              <a:rPr lang="en-GB" sz="1200" b="0" i="0" u="none" strike="noStrike" kern="1200">
                <a:solidFill>
                  <a:schemeClr val="tx1"/>
                </a:solidFill>
                <a:effectLst/>
                <a:latin typeface="+mn-lt"/>
                <a:ea typeface="+mn-ea"/>
                <a:cs typeface="+mn-cs"/>
              </a:rPr>
              <a:t> you will measure impact drivers and/or dependencies</a:t>
            </a:r>
          </a:p>
          <a:p>
            <a:pPr marL="228600" indent="-228600" rtl="0" eaLnBrk="1" fontAlgn="ctr" latinLnBrk="0" hangingPunct="1">
              <a:buFont typeface="+mj-lt"/>
              <a:buAutoNum type="arabicPeriod"/>
            </a:pPr>
            <a:r>
              <a:rPr lang="en-GB" sz="1200" b="1" i="0" u="none" strike="noStrike" kern="1200">
                <a:solidFill>
                  <a:schemeClr val="tx1"/>
                </a:solidFill>
                <a:effectLst/>
                <a:latin typeface="+mn-lt"/>
                <a:ea typeface="+mn-ea"/>
                <a:cs typeface="+mn-cs"/>
              </a:rPr>
              <a:t>Select methods </a:t>
            </a:r>
            <a:r>
              <a:rPr lang="en-GB" sz="1200" b="0" i="0" u="none" strike="noStrike" kern="1200">
                <a:solidFill>
                  <a:schemeClr val="tx1"/>
                </a:solidFill>
                <a:effectLst/>
                <a:latin typeface="+mn-lt"/>
                <a:ea typeface="+mn-ea"/>
                <a:cs typeface="+mn-cs"/>
              </a:rPr>
              <a:t>for measuring changes</a:t>
            </a:r>
          </a:p>
          <a:p>
            <a:pPr marL="228600" indent="-228600" rtl="0" eaLnBrk="1" fontAlgn="ctr" latinLnBrk="0" hangingPunct="1">
              <a:buFont typeface="+mj-lt"/>
              <a:buAutoNum type="arabicPeriod"/>
            </a:pPr>
            <a:r>
              <a:rPr lang="en-GB" sz="1200" b="1" i="0" u="none" strike="noStrike" kern="1200">
                <a:solidFill>
                  <a:schemeClr val="tx1"/>
                </a:solidFill>
                <a:effectLst/>
                <a:latin typeface="+mn-lt"/>
                <a:ea typeface="+mn-ea"/>
                <a:cs typeface="+mn-cs"/>
              </a:rPr>
              <a:t>Collect data</a:t>
            </a:r>
          </a:p>
          <a:p>
            <a:pPr marL="0" lvl="0" indent="0" algn="l" rtl="0">
              <a:spcBef>
                <a:spcPts val="0"/>
              </a:spcBef>
              <a:spcAft>
                <a:spcPts val="0"/>
              </a:spcAft>
              <a:buNone/>
            </a:pPr>
            <a:endParaRPr lang="en-GB" b="0"/>
          </a:p>
        </p:txBody>
      </p:sp>
      <p:sp>
        <p:nvSpPr>
          <p:cNvPr id="1499" name="Google Shape;1499;ga4fce9d2ed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Presenter to read through the slide, to acknowledge contributors</a:t>
            </a:r>
            <a:endParaRPr lang="en-GB" sz="1200" kern="120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fld id="{3D8C6B78-E725-420E-9A4E-2F78CBAA16FC}" type="slidenum">
              <a:rPr lang="en-US" smtClean="0"/>
              <a:t>3</a:t>
            </a:fld>
            <a:endParaRPr lang="en-US"/>
          </a:p>
        </p:txBody>
      </p:sp>
    </p:spTree>
    <p:extLst>
      <p:ext uri="{BB962C8B-B14F-4D97-AF65-F5344CB8AC3E}">
        <p14:creationId xmlns:p14="http://schemas.microsoft.com/office/powerpoint/2010/main" val="4202465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explain that the value perspective identifies the potential values that the assessor wishes to be measured as part of the assessment i.e. the value to business, the value to society, or both:</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1" i="0" kern="1200" dirty="0">
                <a:solidFill>
                  <a:schemeClr val="tx1"/>
                </a:solidFill>
                <a:effectLst/>
                <a:latin typeface="+mn-lt"/>
                <a:ea typeface="+mn-ea"/>
                <a:cs typeface="+mn-cs"/>
              </a:rPr>
              <a:t>Value perspectives</a:t>
            </a:r>
            <a:r>
              <a:rPr lang="en-GB" sz="1200" b="0" i="0" kern="1200" dirty="0">
                <a:solidFill>
                  <a:schemeClr val="tx1"/>
                </a:solidFill>
                <a:effectLst/>
                <a:latin typeface="+mn-lt"/>
                <a:ea typeface="+mn-ea"/>
                <a:cs typeface="+mn-cs"/>
              </a:rPr>
              <a:t>: the perspective or point of view from which value is assessed; this determines which costs or benefits are included in an assessment. </a:t>
            </a:r>
          </a:p>
          <a:p>
            <a:pPr marL="171450" indent="-171450" rtl="0" fontAlgn="base">
              <a:buFont typeface="Arial" panose="020B0604020202020204" pitchFamily="34" charset="0"/>
              <a:buChar char="•"/>
            </a:pPr>
            <a:r>
              <a:rPr lang="en-GB" sz="1200" b="1" i="0" kern="1200" dirty="0">
                <a:solidFill>
                  <a:schemeClr val="tx1"/>
                </a:solidFill>
                <a:effectLst/>
                <a:latin typeface="+mn-lt"/>
                <a:ea typeface="+mn-ea"/>
                <a:cs typeface="+mn-cs"/>
              </a:rPr>
              <a:t>Business value</a:t>
            </a:r>
            <a:r>
              <a:rPr lang="en-GB" sz="1200" b="0" i="0" kern="1200" dirty="0">
                <a:solidFill>
                  <a:schemeClr val="tx1"/>
                </a:solidFill>
                <a:effectLst/>
                <a:latin typeface="+mn-lt"/>
                <a:ea typeface="+mn-ea"/>
                <a:cs typeface="+mn-cs"/>
              </a:rPr>
              <a:t>: </a:t>
            </a:r>
            <a:r>
              <a:rPr lang="en-GB" sz="1200" b="0" i="0" u="none" strike="noStrike" kern="1200" baseline="0" dirty="0">
                <a:solidFill>
                  <a:schemeClr val="tx1"/>
                </a:solidFill>
                <a:latin typeface="+mn-lt"/>
                <a:ea typeface="+mn-ea"/>
                <a:cs typeface="+mn-cs"/>
              </a:rPr>
              <a:t>Consequences of your impacts on biodiversity/natural capital for your own operations and performance (e.g., reputational damage due to your impacts on biodiversity, or social license to operate and other legal, operational, or reputational risks). </a:t>
            </a:r>
          </a:p>
          <a:p>
            <a:pPr marL="171450" indent="-171450" rtl="0" fontAlgn="base">
              <a:buFont typeface="Arial" panose="020B0604020202020204" pitchFamily="34" charset="0"/>
              <a:buChar char="•"/>
            </a:pPr>
            <a:r>
              <a:rPr lang="en-GB" sz="1200" b="1" i="0" kern="1200" dirty="0">
                <a:solidFill>
                  <a:schemeClr val="tx1"/>
                </a:solidFill>
                <a:effectLst/>
                <a:latin typeface="+mn-lt"/>
                <a:ea typeface="+mn-ea"/>
                <a:cs typeface="+mn-cs"/>
              </a:rPr>
              <a:t>Societal values</a:t>
            </a:r>
            <a:r>
              <a:rPr lang="en-GB" sz="1200" b="0" i="0" kern="1200" dirty="0">
                <a:solidFill>
                  <a:schemeClr val="tx1"/>
                </a:solidFill>
                <a:effectLst/>
                <a:latin typeface="+mn-lt"/>
                <a:ea typeface="+mn-ea"/>
                <a:cs typeface="+mn-cs"/>
              </a:rPr>
              <a:t>: </a:t>
            </a:r>
            <a:r>
              <a:rPr lang="en-GB" sz="1200" b="0" i="0" u="none" strike="noStrike" kern="1200" baseline="0" dirty="0">
                <a:solidFill>
                  <a:schemeClr val="tx1"/>
                </a:solidFill>
                <a:latin typeface="+mn-lt"/>
                <a:ea typeface="+mn-ea"/>
                <a:cs typeface="+mn-cs"/>
              </a:rPr>
              <a:t>Consequences of your biodiversity/natural capital impacts on society (e.g., loss of earning by fishers affected by an oil spill from your company; depleting coastal fish stocks within a reef community, causing a downturn in tourism revenue). </a:t>
            </a:r>
          </a:p>
          <a:p>
            <a:pPr marL="171450" indent="-171450" rtl="0" fontAlgn="base">
              <a:buFont typeface="Arial" panose="020B0604020202020204" pitchFamily="34" charset="0"/>
              <a:buChar char="•"/>
            </a:pPr>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Both business and societal value perspectives should be considered when incorporating biodiversity. Biodiversity’s intrinsic value is difficult to capture, so values are likely to be minimum estimates.</a:t>
            </a:r>
          </a:p>
          <a:p>
            <a:pPr rtl="0" fontAlgn="base"/>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The value perspective becomes important when trying to determine your impacts and/or dependencies on biodiversity and natural capital more generally. </a:t>
            </a:r>
          </a:p>
          <a:p>
            <a:pPr rtl="0" fontAlgn="base"/>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This is because your business will impact and depend on the state/extent of natural capital which can affect the sustainability of your business by incurring risks (generating costs) or opportunities (generating benefits!).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For example a mining company will depend on freshwater to extract ore. If this mine uses a greater amount of freshwater than is naturally restored, this negatively impacts the amount of freshwater available to the mine and can incur a cost to the business, if freshwater needs to be sourced from a different location. In this example, the impact on the amount of freshwater available, is also a dependency (as the business relies on the availability of freshwater to operate).</a:t>
            </a:r>
          </a:p>
          <a:p>
            <a:pPr rtl="0" fontAlgn="base"/>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Equally though, the impacts of your business can affect society more generally, by changing the condition/extent of natural capital resources that society (and other businesses rely on). </a:t>
            </a:r>
            <a:r>
              <a:rPr lang="en-GB" sz="1200" b="0" i="0" u="none" strike="noStrike" kern="1200" baseline="0" dirty="0">
                <a:solidFill>
                  <a:schemeClr val="tx1"/>
                </a:solidFill>
                <a:latin typeface="+mn-lt"/>
                <a:ea typeface="+mn-ea"/>
                <a:cs typeface="+mn-cs"/>
              </a:rPr>
              <a:t>Stakeholder and societal responses to these effects can create additional risks and opportunities. Reputational risks to business are increasing as biodiversity continues to decline, and as pressure from consumers to slow and reverse this decline continues to grow.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For example, </a:t>
            </a:r>
            <a:r>
              <a:rPr lang="en-GB" sz="1200" b="1" i="0" u="none" strike="noStrike" kern="1200" baseline="0" dirty="0">
                <a:solidFill>
                  <a:schemeClr val="tx1"/>
                </a:solidFill>
                <a:latin typeface="+mn-lt"/>
                <a:ea typeface="+mn-ea"/>
                <a:cs typeface="+mn-cs"/>
              </a:rPr>
              <a:t>impacts</a:t>
            </a:r>
            <a:r>
              <a:rPr lang="en-GB" sz="1200" b="0" i="0" u="none" strike="noStrike" kern="1200" baseline="0" dirty="0">
                <a:solidFill>
                  <a:schemeClr val="tx1"/>
                </a:solidFill>
                <a:latin typeface="+mn-lt"/>
                <a:ea typeface="+mn-ea"/>
                <a:cs typeface="+mn-cs"/>
              </a:rPr>
              <a:t> on charismatic species </a:t>
            </a:r>
            <a:r>
              <a:rPr lang="en-GB" sz="1200" b="1" i="0" u="none" strike="noStrike" kern="1200" baseline="0" dirty="0">
                <a:solidFill>
                  <a:schemeClr val="tx1"/>
                </a:solidFill>
                <a:latin typeface="+mn-lt"/>
                <a:ea typeface="+mn-ea"/>
                <a:cs typeface="+mn-cs"/>
              </a:rPr>
              <a:t>affect societies who place value upon them </a:t>
            </a:r>
            <a:r>
              <a:rPr lang="en-GB" sz="1200" b="0" i="0" u="none" strike="noStrike" kern="1200" baseline="0" dirty="0">
                <a:solidFill>
                  <a:schemeClr val="tx1"/>
                </a:solidFill>
                <a:latin typeface="+mn-lt"/>
                <a:ea typeface="+mn-ea"/>
                <a:cs typeface="+mn-cs"/>
              </a:rPr>
              <a:t>for cultural, ethical, and/or philosophical reasons. Threats to these species resulting from business operations can create reputational risks for business. </a:t>
            </a:r>
            <a:endParaRPr lang="en-GB" sz="1200" b="0" i="0" kern="1200" dirty="0">
              <a:solidFill>
                <a:schemeClr val="tx1"/>
              </a:solidFill>
              <a:effectLst/>
              <a:latin typeface="+mn-lt"/>
              <a:ea typeface="+mn-ea"/>
              <a:cs typeface="+mn-cs"/>
            </a:endParaRPr>
          </a:p>
          <a:p>
            <a:pPr rtl="0" fontAlgn="base"/>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30</a:t>
            </a:fld>
            <a:endParaRPr lang="en-US"/>
          </a:p>
        </p:txBody>
      </p:sp>
    </p:spTree>
    <p:extLst>
      <p:ext uri="{BB962C8B-B14F-4D97-AF65-F5344CB8AC3E}">
        <p14:creationId xmlns:p14="http://schemas.microsoft.com/office/powerpoint/2010/main" val="2683185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Add in if need a time filler – but likely not needed</a:t>
            </a:r>
          </a:p>
        </p:txBody>
      </p:sp>
      <p:sp>
        <p:nvSpPr>
          <p:cNvPr id="4" name="Slide Number Placeholder 3"/>
          <p:cNvSpPr>
            <a:spLocks noGrp="1"/>
          </p:cNvSpPr>
          <p:nvPr>
            <p:ph type="sldNum" sz="quarter" idx="5"/>
          </p:nvPr>
        </p:nvSpPr>
        <p:spPr/>
        <p:txBody>
          <a:bodyPr/>
          <a:lstStyle/>
          <a:p>
            <a:fld id="{7DBAF288-DB09-4B38-A774-AED1A4768F10}" type="slidenum">
              <a:rPr lang="en-GB" smtClean="0"/>
              <a:t>31</a:t>
            </a:fld>
            <a:endParaRPr lang="en-GB"/>
          </a:p>
        </p:txBody>
      </p:sp>
    </p:spTree>
    <p:extLst>
      <p:ext uri="{BB962C8B-B14F-4D97-AF65-F5344CB8AC3E}">
        <p14:creationId xmlns:p14="http://schemas.microsoft.com/office/powerpoint/2010/main" val="4167940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lgn="just">
              <a:buNone/>
            </a:pPr>
            <a:r>
              <a:rPr lang="en-GB" b="1" dirty="0">
                <a:solidFill>
                  <a:srgbClr val="23BAED"/>
                </a:solidFill>
              </a:rPr>
              <a:t>Presenter to define impact drivers and discuss impact pathways figure</a:t>
            </a:r>
          </a:p>
          <a:p>
            <a:pPr marL="0" indent="0" algn="just">
              <a:buNone/>
            </a:pPr>
            <a:endParaRPr lang="en-GB" b="1" dirty="0">
              <a:solidFill>
                <a:srgbClr val="23BAED"/>
              </a:solidFill>
            </a:endParaRPr>
          </a:p>
          <a:p>
            <a:pPr marL="0" indent="0" algn="just">
              <a:buNone/>
            </a:pPr>
            <a:r>
              <a:rPr lang="en-GB" b="1" dirty="0">
                <a:solidFill>
                  <a:srgbClr val="23BAED"/>
                </a:solidFill>
              </a:rPr>
              <a:t>Impact Driver – </a:t>
            </a:r>
            <a:r>
              <a:rPr lang="en-GB" dirty="0"/>
              <a:t>In the Protocol, an </a:t>
            </a:r>
            <a:r>
              <a:rPr lang="en-GB" b="1" dirty="0"/>
              <a:t>impact driver </a:t>
            </a:r>
            <a:r>
              <a:rPr lang="en-GB" dirty="0"/>
              <a:t>is a measurable quantity of a natural resource that is used as an </a:t>
            </a:r>
            <a:r>
              <a:rPr lang="en-GB" b="1" dirty="0"/>
              <a:t>input</a:t>
            </a:r>
            <a:r>
              <a:rPr lang="en-GB" dirty="0"/>
              <a:t> to production (e.g., volume of sand and gravel used in construction) or a measurable non-product output of business activity (e.g., a kilogram of NOx emissions released into the atmosphere by a manufacturing facility).</a:t>
            </a:r>
          </a:p>
          <a:p>
            <a:pPr marL="0" indent="0" algn="just">
              <a:buNone/>
            </a:pPr>
            <a:r>
              <a:rPr lang="en-GB" dirty="0"/>
              <a:t>Impact drivers are generally expressed in </a:t>
            </a:r>
            <a:r>
              <a:rPr lang="en-GB" b="1" dirty="0"/>
              <a:t>quantitative units </a:t>
            </a:r>
            <a:r>
              <a:rPr lang="en-GB" dirty="0"/>
              <a:t>(e.g., kilograms, m3, hectares) and may already be included in company non-financial reporting or generated through life-cycle assessments. </a:t>
            </a:r>
          </a:p>
          <a:p>
            <a:pPr defTabSz="914258">
              <a:defRPr/>
            </a:pPr>
            <a:endParaRPr lang="en-GB" dirty="0"/>
          </a:p>
          <a:p>
            <a:pPr defTabSz="914258">
              <a:defRPr/>
            </a:pPr>
            <a:r>
              <a:rPr lang="en-GB" b="1" dirty="0"/>
              <a:t>Generally you can think of impact drivers as verbs </a:t>
            </a:r>
            <a:r>
              <a:rPr lang="en-GB" dirty="0"/>
              <a:t>– water use, land use, soil use – input. It is an impact diver because you can measure it, leading to measurement and valuation, which we will discuss shortly. The </a:t>
            </a:r>
            <a:r>
              <a:rPr lang="en-GB" b="1" dirty="0"/>
              <a:t>output</a:t>
            </a:r>
            <a:r>
              <a:rPr lang="en-GB" dirty="0"/>
              <a:t> is a quantifiable, measurable product e.g. GHG emissions</a:t>
            </a:r>
          </a:p>
          <a:p>
            <a:endParaRPr lang="en-GB" dirty="0"/>
          </a:p>
          <a:p>
            <a:r>
              <a:rPr lang="en-GB" dirty="0"/>
              <a:t>The figure on the slides illustrates the impact pathway for air pollution, a classic non-product output of industry. In this example, the business activity is the manufacture of industrial chemicals, which results in the emission of certain pollutants (the impact driver, measured in Step 5). These emissions lead in turn to a reduction in air quality (the change in natural capital, measured in Step 6), which may have significant impacts on various people depending on the local environment (the impact, valued in Step 7). Note that changes in natural capital that result from your business activity are sometimes called “outcomes”. In this example, a materiality assessment would be needed to determine whether air pollution was a material impact and, if so, which specific pollutants and resulting impacts are most relevant.</a:t>
            </a:r>
            <a:endParaRPr lang="en-CH" dirty="0"/>
          </a:p>
          <a:p>
            <a:pPr defTabSz="914258">
              <a:defRPr/>
            </a:pPr>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32</a:t>
            </a:fld>
            <a:endParaRPr lang="en-US"/>
          </a:p>
        </p:txBody>
      </p:sp>
    </p:spTree>
    <p:extLst>
      <p:ext uri="{BB962C8B-B14F-4D97-AF65-F5344CB8AC3E}">
        <p14:creationId xmlns:p14="http://schemas.microsoft.com/office/powerpoint/2010/main" val="3234698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u="none"/>
              <a:t>Presenter to provide detail on natural capital impacts using the notes below and referring to p. 16 of the Natural Capital Protocol:</a:t>
            </a:r>
          </a:p>
          <a:p>
            <a:endParaRPr lang="en-GB"/>
          </a:p>
          <a:p>
            <a:r>
              <a:rPr lang="en-GB"/>
              <a:t>The Protocol defines a </a:t>
            </a:r>
            <a:r>
              <a:rPr lang="en-GB" b="0"/>
              <a:t>natural capital impact </a:t>
            </a:r>
            <a:r>
              <a:rPr lang="en-GB"/>
              <a:t>as: The negative or positive effect of business activity on natural capital. They can arise directly from business operations or indirectly from the use of products and services. As a result of your impact on natural capital you can generate impacts on your business as well as impacts on society.</a:t>
            </a:r>
          </a:p>
          <a:p>
            <a:endParaRPr lang="en-GB">
              <a:cs typeface="Calibri"/>
            </a:endParaRPr>
          </a:p>
          <a:p>
            <a:r>
              <a:rPr lang="en-GB"/>
              <a:t>Your </a:t>
            </a:r>
            <a:r>
              <a:rPr lang="en-GB" b="1"/>
              <a:t>business impacts on biodiversity may be direct, indirect, and/or cumulative</a:t>
            </a:r>
            <a:r>
              <a:rPr lang="en-GB"/>
              <a:t>. Indirect impacts are triggered in response to the presence of your business projects or operations, rather than being directly caused by them. Cumulative impacts arise from the combined impacts of your operations, those of other organizations (including other businesses, governments, and local communities), and other background pressures and trends (BBOP 2012a). Similarly, impacts can accumulate over time, so that relatively small impacts of each subsequent activity can add up to a large overall impact. Your business impacts on biodiversity, particularly your indirect and cumulative impacts, may often be non-linear and difficult to predict.</a:t>
            </a:r>
            <a:endParaRPr lang="en-GB">
              <a:cs typeface="Calibri"/>
            </a:endParaRPr>
          </a:p>
          <a:p>
            <a:endParaRPr lang="en-GB" u="none"/>
          </a:p>
          <a:p>
            <a:r>
              <a:rPr lang="en-GB" b="1" u="none"/>
              <a:t>Presenter to link natural capital impacts with the risks and opportunities material covered in M1, using the notes below. Presenter to elaborate on the business impact diagram, using some examples:</a:t>
            </a:r>
            <a:endParaRPr lang="en-GB" b="1" u="none">
              <a:cs typeface="Calibri"/>
            </a:endParaRPr>
          </a:p>
          <a:p>
            <a:endParaRPr lang="en-GB" u="sng"/>
          </a:p>
          <a:p>
            <a:pPr marL="171450" indent="-171450">
              <a:buFont typeface="Arial" panose="020B0604020202020204" pitchFamily="34" charset="0"/>
              <a:buChar char="•"/>
            </a:pPr>
            <a:r>
              <a:rPr lang="en-GB" u="none"/>
              <a:t>Thinking back to some of the content in M1, we can see how natural capital impacts can pose different risks and opportunities for businesses:</a:t>
            </a:r>
            <a:endParaRPr lang="en-GB" u="none">
              <a:cs typeface="Calibri"/>
            </a:endParaRPr>
          </a:p>
          <a:p>
            <a:r>
              <a:rPr lang="en-GB" b="1" u="none"/>
              <a:t>Presenter to discuss examples from below:</a:t>
            </a:r>
            <a:r>
              <a:rPr lang="en-GB"/>
              <a:t> </a:t>
            </a:r>
          </a:p>
          <a:p>
            <a:pPr lvl="1"/>
            <a:endParaRPr lang="en-GB">
              <a:cs typeface="Calibri" panose="020F0502020204030204"/>
            </a:endParaRPr>
          </a:p>
          <a:p>
            <a:pPr marL="171450" indent="-171450">
              <a:buFont typeface="Arial" panose="020B0604020202020204" pitchFamily="34" charset="0"/>
              <a:buChar char="•"/>
            </a:pPr>
            <a:r>
              <a:rPr lang="en-GB"/>
              <a:t>Land management e.g. forest management</a:t>
            </a:r>
            <a:endParaRPr lang="en-GB">
              <a:cs typeface="Calibri"/>
            </a:endParaRPr>
          </a:p>
          <a:p>
            <a:pPr marL="628650" lvl="1" indent="-171450">
              <a:buFont typeface="Arial" panose="020B0604020202020204" pitchFamily="34" charset="0"/>
              <a:buChar char="•"/>
            </a:pPr>
            <a:r>
              <a:rPr lang="en-GB"/>
              <a:t>This may pose an operational risk by reducing resilience to natural hazards through degradation of natural ecosystems </a:t>
            </a:r>
            <a:endParaRPr lang="en-GB">
              <a:cs typeface="Calibri"/>
            </a:endParaRPr>
          </a:p>
          <a:p>
            <a:pPr marL="628650" lvl="1" indent="-171450">
              <a:buFont typeface="Arial" panose="020B0604020202020204" pitchFamily="34" charset="0"/>
              <a:buChar char="•"/>
            </a:pPr>
            <a:r>
              <a:rPr lang="en-GB"/>
              <a:t>This may also pose an operational opportunity if businesses invest in sustainable land management, hence reducing costs by protecting against natural hazards </a:t>
            </a:r>
            <a:endParaRPr lang="en-GB">
              <a:cs typeface="+mn-cs"/>
            </a:endParaRPr>
          </a:p>
          <a:p>
            <a:pPr marL="0" lvl="1" indent="0">
              <a:buFont typeface="Arial" panose="020B0604020202020204" pitchFamily="34" charset="0"/>
              <a:buNone/>
            </a:pPr>
            <a:endParaRPr lang="en-GB">
              <a:cs typeface="+mn-cs"/>
            </a:endParaRPr>
          </a:p>
          <a:p>
            <a:pPr marL="171450" lvl="1" indent="-171450">
              <a:buFont typeface="Arial" panose="020B0604020202020204" pitchFamily="34" charset="0"/>
              <a:buChar char="•"/>
            </a:pPr>
            <a:r>
              <a:rPr lang="en-GB">
                <a:cs typeface="Calibri"/>
              </a:rPr>
              <a:t>Waste/Site based impacts (e.g. development of an open cast mine may lead to a reduction in total vegetation cover and complexity). </a:t>
            </a:r>
          </a:p>
          <a:p>
            <a:pPr marL="628650" lvl="2" indent="-171450">
              <a:buFont typeface="Arial" panose="020B0604020202020204" pitchFamily="34" charset="0"/>
              <a:buChar char="•"/>
            </a:pPr>
            <a:r>
              <a:rPr lang="en-GB">
                <a:cs typeface="Calibri"/>
              </a:rPr>
              <a:t>This could pose a risk to the structural integrity of the mine due to an increased likelihood of flood (from the loss of provisioning services provided by the local habitat) and it would pose a reputational risk depending on the location of the mine</a:t>
            </a:r>
          </a:p>
          <a:p>
            <a:pPr marL="628650" lvl="2" indent="-171450">
              <a:buFont typeface="Arial" panose="020B0604020202020204" pitchFamily="34" charset="0"/>
              <a:buChar char="•"/>
            </a:pPr>
            <a:r>
              <a:rPr lang="en-GB">
                <a:cs typeface="Calibri"/>
              </a:rPr>
              <a:t>Uncontrolled leakage from tailing ponds (e.g. selenium) could lead to acute and chronic impacts on surrounding flora and fauna, which could affect local livelihoods and cause trophic cascades/decrease in population of local species</a:t>
            </a:r>
          </a:p>
          <a:p>
            <a:pPr marL="628650" lvl="2" indent="-171450">
              <a:buFont typeface="Arial" panose="020B0604020202020204" pitchFamily="34" charset="0"/>
              <a:buChar char="•"/>
            </a:pPr>
            <a:r>
              <a:rPr lang="en-GB"/>
              <a:t>This may pose a reputational risk if there is negative publicity about the business’ impacts on natural capital</a:t>
            </a:r>
            <a:endParaRPr lang="en-GB">
              <a:cs typeface="Calibri"/>
            </a:endParaRPr>
          </a:p>
          <a:p>
            <a:pPr marL="628650" lvl="1" indent="-171450">
              <a:buFont typeface="Arial" panose="020B0604020202020204" pitchFamily="34" charset="0"/>
              <a:buChar char="•"/>
            </a:pPr>
            <a:endParaRPr lang="en-GB"/>
          </a:p>
          <a:p>
            <a:pPr marL="171450" indent="-171450">
              <a:buFont typeface="Arial" panose="020B0604020202020204" pitchFamily="34" charset="0"/>
              <a:buChar char="•"/>
            </a:pPr>
            <a:r>
              <a:rPr lang="en-GB"/>
              <a:t>Groundwater discharge e.g. wastewater</a:t>
            </a:r>
          </a:p>
          <a:p>
            <a:pPr marL="628650" lvl="1" indent="-171450">
              <a:buFont typeface="Arial" panose="020B0604020202020204" pitchFamily="34" charset="0"/>
              <a:buChar char="•"/>
            </a:pPr>
            <a:r>
              <a:rPr lang="en-GB">
                <a:cs typeface="Calibri"/>
              </a:rPr>
              <a:t>Thinking of the example above, groundwater discharge may pose risks to biodiversity</a:t>
            </a:r>
          </a:p>
          <a:p>
            <a:pPr marL="628650" lvl="1" indent="-171450">
              <a:buFont typeface="Arial" panose="020B0604020202020204" pitchFamily="34" charset="0"/>
              <a:buChar char="•"/>
            </a:pPr>
            <a:r>
              <a:rPr lang="en-GB"/>
              <a:t>This may pose financial risks if social conflict over polluted water adds to security costs </a:t>
            </a:r>
            <a:endParaRPr lang="en-GB">
              <a:cs typeface="Calibri"/>
            </a:endParaRPr>
          </a:p>
          <a:p>
            <a:pPr marL="628650" lvl="1" indent="-171450">
              <a:buFont typeface="Arial" panose="020B0604020202020204" pitchFamily="34" charset="0"/>
              <a:buChar char="•"/>
            </a:pPr>
            <a:r>
              <a:rPr lang="en-GB"/>
              <a:t>This may also pose societal opportunities if businesses use managed water catchments to improve water quality for local communities </a:t>
            </a:r>
            <a:endParaRPr lang="en-GB">
              <a:cs typeface="+mn-cs"/>
            </a:endParaRPr>
          </a:p>
          <a:p>
            <a:pPr marL="628650" lvl="1" indent="-171450">
              <a:buFont typeface="Arial" panose="020B0604020202020204" pitchFamily="34" charset="0"/>
              <a:buChar char="•"/>
            </a:pPr>
            <a:endParaRPr lang="en-GB">
              <a:cs typeface="+mn-cs"/>
            </a:endParaRPr>
          </a:p>
          <a:p>
            <a:pPr marL="457200" lvl="1" indent="0">
              <a:buFont typeface="Arial" panose="020B0604020202020204" pitchFamily="34" charset="0"/>
              <a:buNone/>
            </a:pPr>
            <a:endParaRPr lang="en-GB">
              <a:cs typeface="Calibri"/>
            </a:endParaRPr>
          </a:p>
          <a:p>
            <a:endParaRPr lang="en-GB"/>
          </a:p>
        </p:txBody>
      </p:sp>
      <p:sp>
        <p:nvSpPr>
          <p:cNvPr id="4" name="Slide Number Placeholder 3"/>
          <p:cNvSpPr>
            <a:spLocks noGrp="1"/>
          </p:cNvSpPr>
          <p:nvPr>
            <p:ph type="sldNum" sz="quarter" idx="5"/>
          </p:nvPr>
        </p:nvSpPr>
        <p:spPr/>
        <p:txBody>
          <a:bodyPr/>
          <a:lstStyle/>
          <a:p>
            <a:fld id="{3D8C6B78-E725-420E-9A4E-2F78CBAA16FC}" type="slidenum">
              <a:rPr lang="en-US" smtClean="0"/>
              <a:t>33</a:t>
            </a:fld>
            <a:endParaRPr lang="en-US"/>
          </a:p>
        </p:txBody>
      </p:sp>
    </p:spTree>
    <p:extLst>
      <p:ext uri="{BB962C8B-B14F-4D97-AF65-F5344CB8AC3E}">
        <p14:creationId xmlns:p14="http://schemas.microsoft.com/office/powerpoint/2010/main" val="581387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Presenter to consider different examples of impact drivers, as shown in the table. Presenter to discuss some of the examples shown in the table.</a:t>
            </a:r>
          </a:p>
          <a:p>
            <a:endParaRPr lang="en-GB" b="1"/>
          </a:p>
          <a:p>
            <a:r>
              <a:rPr lang="en-GB"/>
              <a:t>The table shows examples of possible impact drivers to consider when identifying which are most material to your business. You will see for example that a business activity (e.g., the use of water) holds impact drivers such as the volume of groundwater and surface consumed.</a:t>
            </a:r>
          </a:p>
        </p:txBody>
      </p:sp>
      <p:sp>
        <p:nvSpPr>
          <p:cNvPr id="4" name="Slide Number Placeholder 3"/>
          <p:cNvSpPr>
            <a:spLocks noGrp="1"/>
          </p:cNvSpPr>
          <p:nvPr>
            <p:ph type="sldNum" sz="quarter" idx="5"/>
          </p:nvPr>
        </p:nvSpPr>
        <p:spPr/>
        <p:txBody>
          <a:bodyPr/>
          <a:lstStyle/>
          <a:p>
            <a:fld id="{2B641253-FB2F-49D0-ADB9-2038AA856BCA}" type="slidenum">
              <a:rPr lang="en-CH" smtClean="0"/>
              <a:t>34</a:t>
            </a:fld>
            <a:endParaRPr lang="en-CH"/>
          </a:p>
        </p:txBody>
      </p:sp>
    </p:spTree>
    <p:extLst>
      <p:ext uri="{BB962C8B-B14F-4D97-AF65-F5344CB8AC3E}">
        <p14:creationId xmlns:p14="http://schemas.microsoft.com/office/powerpoint/2010/main" val="19748321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a:t>Presenter to provide detail on natural capital dependencies using the notes below and referring to p. 34 of the Natural Capital Protocol:</a:t>
            </a:r>
            <a:endParaRPr lang="en-GB"/>
          </a:p>
          <a:p>
            <a:endParaRPr lang="en-GB"/>
          </a:p>
          <a:p>
            <a:r>
              <a:rPr lang="en-GB"/>
              <a:t>The protocol defines </a:t>
            </a:r>
            <a:r>
              <a:rPr lang="en-GB" b="0"/>
              <a:t>natural capital dependency</a:t>
            </a:r>
            <a:r>
              <a:rPr lang="en-GB"/>
              <a:t> as: A business reliance on or use of natural capital. This can occur in your direct operations or somewhere else in your value chain. </a:t>
            </a:r>
          </a:p>
          <a:p>
            <a:endParaRPr lang="en-GB">
              <a:cs typeface="Calibri" panose="020F0502020204030204"/>
            </a:endParaRPr>
          </a:p>
          <a:p>
            <a:r>
              <a:rPr lang="en-GB" b="1" u="none"/>
              <a:t>Presenter to link natural capital dependencies with the risks and opportunities material covered in M1, using the notes below. Presenter to elaborate on the business impact diagram, using some examples:</a:t>
            </a:r>
            <a:endParaRPr lang="en-GB" b="1" u="none">
              <a:cs typeface="Calibri"/>
            </a:endParaRPr>
          </a:p>
          <a:p>
            <a:endParaRPr lang="en-GB"/>
          </a:p>
          <a:p>
            <a:pPr marL="171450" indent="-171450">
              <a:buFont typeface="Arial" panose="020B0604020202020204" pitchFamily="34" charset="0"/>
              <a:buChar char="•"/>
            </a:pPr>
            <a:r>
              <a:rPr lang="en-GB"/>
              <a:t>Again, </a:t>
            </a:r>
            <a:r>
              <a:rPr lang="en-GB" u="none"/>
              <a:t>thinking back to some of the content in M1&amp;M2, we can see how natural capital dependencies can pose different risks and opportunities for businesses. This is useful in establishing the value of natural capital dependencies in relation to other inputs and services that you rely on.</a:t>
            </a:r>
            <a:r>
              <a:rPr lang="en-GB"/>
              <a:t> </a:t>
            </a:r>
            <a:endParaRPr lang="en-GB" u="none">
              <a:cs typeface="Calibri"/>
            </a:endParaRP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Pollination e.g. regulating service critical in agriculture </a:t>
            </a:r>
            <a:endParaRPr lang="en-GB">
              <a:cs typeface="Calibri"/>
            </a:endParaRPr>
          </a:p>
          <a:p>
            <a:pPr marL="628650" lvl="1" indent="-171450">
              <a:buFont typeface="Arial" panose="020B0604020202020204" pitchFamily="34" charset="0"/>
              <a:buChar char="•"/>
            </a:pPr>
            <a:r>
              <a:rPr lang="en-GB"/>
              <a:t>This may pose an operational risk for agricultural sectors if pollinator populations decline</a:t>
            </a:r>
            <a:endParaRPr lang="en-GB">
              <a:cs typeface="Calibri"/>
            </a:endParaRPr>
          </a:p>
          <a:p>
            <a:pPr marL="628650" lvl="1" indent="-171450">
              <a:buFont typeface="Arial" panose="020B0604020202020204" pitchFamily="34" charset="0"/>
              <a:buChar char="•"/>
            </a:pPr>
            <a:r>
              <a:rPr lang="en-GB" sz="1200" b="0" i="0" kern="1200">
                <a:solidFill>
                  <a:schemeClr val="tx1"/>
                </a:solidFill>
                <a:effectLst/>
                <a:latin typeface="+mn-lt"/>
                <a:ea typeface="+mn-ea"/>
                <a:cs typeface="+mn-cs"/>
              </a:rPr>
              <a:t>Land use change may lead to a decrease in local pollinator-supporting habitats. This could reduce yield and create unpredictable changes in supply. Pollination of surrounding habitats could also decrease, leading to a reputational risk to your business and a societal risk to the local community (through a decrease in livelihoods).</a:t>
            </a:r>
            <a:endParaRPr lang="en-GB">
              <a:cs typeface="Calibri"/>
            </a:endParaRPr>
          </a:p>
          <a:p>
            <a:pPr marL="628650" lvl="1" indent="-171450">
              <a:buFont typeface="Arial" panose="020B0604020202020204" pitchFamily="34" charset="0"/>
              <a:buChar char="•"/>
            </a:pPr>
            <a:endParaRPr lang="en-GB">
              <a:cs typeface="Calibri"/>
            </a:endParaRPr>
          </a:p>
          <a:p>
            <a:pPr marL="171450" indent="-171450">
              <a:buFont typeface="Arial" panose="020B0604020202020204" pitchFamily="34" charset="0"/>
              <a:buChar char="•"/>
            </a:pPr>
            <a:r>
              <a:rPr lang="en-GB"/>
              <a:t>Materials e.g. reliance on timber</a:t>
            </a:r>
            <a:endParaRPr lang="en-GB">
              <a:cs typeface="Calibri"/>
            </a:endParaRPr>
          </a:p>
          <a:p>
            <a:pPr marL="628650" lvl="1" indent="-171450">
              <a:buFont typeface="Arial" panose="020B0604020202020204" pitchFamily="34" charset="0"/>
              <a:buChar char="•"/>
            </a:pPr>
            <a:r>
              <a:rPr lang="en-GB"/>
              <a:t>This may pose a societal risk if timber sourcing begins to impact on access to forests for local communities in sourcing regions</a:t>
            </a:r>
            <a:endParaRPr lang="en-GB">
              <a:cs typeface="Calibri"/>
            </a:endParaRPr>
          </a:p>
          <a:p>
            <a:pPr marL="628650" lvl="1" indent="-171450">
              <a:buFont typeface="Arial" panose="020B0604020202020204" pitchFamily="34" charset="0"/>
              <a:buChar char="•"/>
            </a:pPr>
            <a:r>
              <a:rPr lang="en-GB"/>
              <a:t>This may pose a societal opportunity if local communities start to benefit from good forestry management</a:t>
            </a:r>
          </a:p>
          <a:p>
            <a:pPr marL="628650" lvl="1" indent="-171450">
              <a:buFont typeface="Arial" panose="020B0604020202020204" pitchFamily="34" charset="0"/>
              <a:buChar char="•"/>
            </a:pPr>
            <a:r>
              <a:rPr lang="en-GB"/>
              <a:t>The creation of timber based products could be affected by climate change, leading to unpredictable growth rates. Climate change is a driver of biodiversity loss</a:t>
            </a:r>
          </a:p>
        </p:txBody>
      </p:sp>
      <p:sp>
        <p:nvSpPr>
          <p:cNvPr id="4" name="Slide Number Placeholder 3"/>
          <p:cNvSpPr>
            <a:spLocks noGrp="1"/>
          </p:cNvSpPr>
          <p:nvPr>
            <p:ph type="sldNum" sz="quarter" idx="5"/>
          </p:nvPr>
        </p:nvSpPr>
        <p:spPr/>
        <p:txBody>
          <a:bodyPr/>
          <a:lstStyle/>
          <a:p>
            <a:fld id="{3D8C6B78-E725-420E-9A4E-2F78CBAA16FC}" type="slidenum">
              <a:rPr lang="en-US" smtClean="0"/>
              <a:t>35</a:t>
            </a:fld>
            <a:endParaRPr lang="en-US"/>
          </a:p>
        </p:txBody>
      </p:sp>
    </p:spTree>
    <p:extLst>
      <p:ext uri="{BB962C8B-B14F-4D97-AF65-F5344CB8AC3E}">
        <p14:creationId xmlns:p14="http://schemas.microsoft.com/office/powerpoint/2010/main" val="9258247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Presenter to direct participants to </a:t>
            </a:r>
            <a:r>
              <a:rPr lang="en-GB" b="1" err="1"/>
              <a:t>Menti</a:t>
            </a:r>
            <a:r>
              <a:rPr lang="en-GB" b="1"/>
              <a:t> to answer the question – </a:t>
            </a:r>
            <a:r>
              <a:rPr lang="en-GB" b="0"/>
              <a:t>answers will be used to p</a:t>
            </a:r>
            <a:r>
              <a:rPr lang="en-GB"/>
              <a:t>roduce </a:t>
            </a:r>
            <a:r>
              <a:rPr lang="en-GB" err="1"/>
              <a:t>wordcloud</a:t>
            </a:r>
            <a:r>
              <a:rPr lang="en-GB"/>
              <a:t> in </a:t>
            </a:r>
            <a:r>
              <a:rPr lang="en-GB" err="1"/>
              <a:t>menti</a:t>
            </a:r>
            <a:endParaRPr lang="en-CH"/>
          </a:p>
        </p:txBody>
      </p:sp>
      <p:sp>
        <p:nvSpPr>
          <p:cNvPr id="4" name="Slide Number Placeholder 3"/>
          <p:cNvSpPr>
            <a:spLocks noGrp="1"/>
          </p:cNvSpPr>
          <p:nvPr>
            <p:ph type="sldNum" sz="quarter" idx="5"/>
          </p:nvPr>
        </p:nvSpPr>
        <p:spPr/>
        <p:txBody>
          <a:bodyPr/>
          <a:lstStyle/>
          <a:p>
            <a:fld id="{3D8C6B78-E725-420E-9A4E-2F78CBAA16FC}" type="slidenum">
              <a:rPr lang="en-US" smtClean="0"/>
              <a:t>36</a:t>
            </a:fld>
            <a:endParaRPr lang="en-US"/>
          </a:p>
        </p:txBody>
      </p:sp>
    </p:spTree>
    <p:extLst>
      <p:ext uri="{BB962C8B-B14F-4D97-AF65-F5344CB8AC3E}">
        <p14:creationId xmlns:p14="http://schemas.microsoft.com/office/powerpoint/2010/main" val="11651922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rtl="0" fontAlgn="base">
              <a:buFont typeface="Arial" panose="020B0604020202020204" pitchFamily="34" charset="0"/>
              <a:buNone/>
            </a:pPr>
            <a:r>
              <a:rPr lang="en-GB" sz="1200" b="1" i="0" kern="1200">
                <a:solidFill>
                  <a:schemeClr val="tx1"/>
                </a:solidFill>
                <a:effectLst/>
                <a:latin typeface="+mn-lt"/>
                <a:ea typeface="+mn-ea"/>
                <a:cs typeface="+mn-cs"/>
              </a:rPr>
              <a:t>Presenter to discuss dependencies and outline the relevance of the figure on the slides</a:t>
            </a:r>
          </a:p>
          <a:p>
            <a:pPr marL="0" indent="0" rtl="0" fontAlgn="base">
              <a:buFont typeface="Arial" panose="020B0604020202020204" pitchFamily="34" charset="0"/>
              <a:buNone/>
            </a:pPr>
            <a:endParaRPr lang="en-GB" sz="1200" b="1" i="0" kern="120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595959"/>
                </a:solidFill>
              </a:rPr>
              <a:t>Business activities can be</a:t>
            </a:r>
            <a:r>
              <a:rPr lang="en-US" sz="1200">
                <a:solidFill>
                  <a:prstClr val="black"/>
                </a:solidFill>
              </a:rPr>
              <a:t> </a:t>
            </a:r>
            <a:r>
              <a:rPr lang="en-US" sz="1200" b="1">
                <a:solidFill>
                  <a:srgbClr val="23BAED"/>
                </a:solidFill>
              </a:rPr>
              <a:t>dependent on specific features</a:t>
            </a:r>
            <a:r>
              <a:rPr lang="en-US" sz="1200">
                <a:solidFill>
                  <a:prstClr val="black"/>
                </a:solidFill>
              </a:rPr>
              <a:t> </a:t>
            </a:r>
            <a:r>
              <a:rPr lang="en-US" sz="1200">
                <a:solidFill>
                  <a:srgbClr val="595959"/>
                </a:solidFill>
              </a:rPr>
              <a:t>of natural capital and biodiversity</a:t>
            </a:r>
          </a:p>
          <a:p>
            <a:pPr marL="171450" indent="-171450" rtl="0" fontAlgn="base">
              <a:buFont typeface="Arial" panose="020B0604020202020204" pitchFamily="34" charset="0"/>
              <a:buChar char="•"/>
            </a:pPr>
            <a:r>
              <a:rPr lang="en-GB"/>
              <a:t>A dependency pathway shows how a particular business activity depends upon specific features of natural capital. It identifies how observed or potential changes in natural capital affect the costs and/or benefits of doing business. </a:t>
            </a:r>
          </a:p>
          <a:p>
            <a:pPr marL="171450" indent="-171450" rtl="0" fontAlgn="base">
              <a:buFont typeface="Arial" panose="020B0604020202020204" pitchFamily="34" charset="0"/>
              <a:buChar char="•"/>
            </a:pPr>
            <a:r>
              <a:rPr lang="en-GB"/>
              <a:t>The figure illustrates a dependency pathway using the pollination of coffee plants as an example. In this situation, a decline in the populations of wild pollinators (due to deforestation) results in lower yields and/or additional costs to coffee producers, who may be forced to rely on commercial pollinating services. </a:t>
            </a:r>
          </a:p>
          <a:p>
            <a:pPr marL="171450" indent="-171450" rtl="0" fontAlgn="base">
              <a:buFont typeface="Arial" panose="020B0604020202020204" pitchFamily="34" charset="0"/>
              <a:buChar char="•"/>
            </a:pPr>
            <a:r>
              <a:rPr lang="en-GB"/>
              <a:t>A materiality assessment in this example would consider whether the yield loss or extra cost of commercial pollination is likely to have a significant impact on the business, compared to other potential relevant dependencies. </a:t>
            </a:r>
            <a:endParaRPr lang="en-GB" sz="1200" b="1"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41253-FB2F-49D0-ADB9-2038AA856BCA}" type="slidenum">
              <a:rPr lang="en-CH" smtClean="0"/>
              <a:t>37</a:t>
            </a:fld>
            <a:endParaRPr lang="en-CH"/>
          </a:p>
        </p:txBody>
      </p:sp>
    </p:spTree>
    <p:extLst>
      <p:ext uri="{BB962C8B-B14F-4D97-AF65-F5344CB8AC3E}">
        <p14:creationId xmlns:p14="http://schemas.microsoft.com/office/powerpoint/2010/main" val="39435761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Presenter to announce that we will now have a quick quiz on impact drivers vs. dependencies</a:t>
            </a:r>
          </a:p>
          <a:p>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err="1">
                <a:cs typeface="Calibri"/>
              </a:rPr>
              <a:t>Menti</a:t>
            </a:r>
            <a:r>
              <a:rPr lang="en-US" b="1">
                <a:cs typeface="Calibri"/>
              </a:rPr>
              <a:t> questions below are provided as options to choose from (generally about 7 minutes per question, allow time for this)</a:t>
            </a:r>
            <a:endParaRPr lang="en-GB" b="1"/>
          </a:p>
          <a:p>
            <a:endParaRPr lang="en-GB" b="1"/>
          </a:p>
          <a:p>
            <a:r>
              <a:rPr lang="en-GB"/>
              <a:t>Quiz: ask 6 questions – 3 impact drivers, 3 dependencies e.g. flower company is uses 10 litres of water a day to keep flowers alive. Is this an impact driver or a dependency?</a:t>
            </a:r>
          </a:p>
        </p:txBody>
      </p:sp>
      <p:sp>
        <p:nvSpPr>
          <p:cNvPr id="4" name="Slide Number Placeholder 3"/>
          <p:cNvSpPr>
            <a:spLocks noGrp="1"/>
          </p:cNvSpPr>
          <p:nvPr>
            <p:ph type="sldNum" sz="quarter" idx="5"/>
          </p:nvPr>
        </p:nvSpPr>
        <p:spPr/>
        <p:txBody>
          <a:bodyPr/>
          <a:lstStyle/>
          <a:p>
            <a:fld id="{3D8C6B78-E725-420E-9A4E-2F78CBAA16FC}" type="slidenum">
              <a:rPr lang="en-US" smtClean="0"/>
              <a:t>38</a:t>
            </a:fld>
            <a:endParaRPr lang="en-US"/>
          </a:p>
        </p:txBody>
      </p:sp>
    </p:spTree>
    <p:extLst>
      <p:ext uri="{BB962C8B-B14F-4D97-AF65-F5344CB8AC3E}">
        <p14:creationId xmlns:p14="http://schemas.microsoft.com/office/powerpoint/2010/main" val="13146304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a4fce9d2ed_0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1" name="Google Shape;1551;ga4fce9d2ed_0_269:notes"/>
          <p:cNvSpPr txBox="1">
            <a:spLocks noGrp="1"/>
          </p:cNvSpPr>
          <p:nvPr>
            <p:ph type="body" idx="1"/>
          </p:nvPr>
        </p:nvSpPr>
        <p:spPr>
          <a:xfrm>
            <a:off x="685801" y="4400551"/>
            <a:ext cx="5486400" cy="3600600"/>
          </a:xfrm>
          <a:prstGeom prst="rect">
            <a:avLst/>
          </a:prstGeom>
          <a:noFill/>
          <a:ln>
            <a:noFill/>
          </a:ln>
        </p:spPr>
        <p:txBody>
          <a:bodyPr spcFirstLastPara="1" wrap="square" lIns="91425" tIns="45700" rIns="91425" bIns="45700" anchor="t" anchorCtr="0">
            <a:noAutofit/>
          </a:bodyPr>
          <a:lstStyle/>
          <a:p>
            <a:r>
              <a:rPr lang="en-US" b="1">
                <a:cs typeface="Calibri"/>
              </a:rPr>
              <a:t>Presenter to input questions into </a:t>
            </a:r>
            <a:r>
              <a:rPr lang="en-US" b="1" err="1">
                <a:cs typeface="Calibri"/>
              </a:rPr>
              <a:t>Menti</a:t>
            </a:r>
            <a:r>
              <a:rPr lang="en-US" b="1">
                <a:cs typeface="Calibri"/>
              </a:rPr>
              <a:t>. Answers are in bold text. </a:t>
            </a:r>
          </a:p>
          <a:p>
            <a:endParaRPr lang="en-US" b="1">
              <a:cs typeface="Calibri"/>
            </a:endParaRPr>
          </a:p>
        </p:txBody>
      </p:sp>
      <p:sp>
        <p:nvSpPr>
          <p:cNvPr id="1552" name="Google Shape;1552;ga4fce9d2ed_0_269:notes"/>
          <p:cNvSpPr txBox="1">
            <a:spLocks noGrp="1"/>
          </p:cNvSpPr>
          <p:nvPr>
            <p:ph type="sldNum" idx="12"/>
          </p:nvPr>
        </p:nvSpPr>
        <p:spPr>
          <a:xfrm>
            <a:off x="3884614" y="8685217"/>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18337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Presenter to read through the slide stating that the training is free to use under a creative commons license</a:t>
            </a:r>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D684CAF3-BBC6-41FB-9A43-C6631CFA1EE0}" type="slidenum">
              <a:rPr lang="en-GB" smtClean="0"/>
              <a:t>4</a:t>
            </a:fld>
            <a:endParaRPr lang="en-GB"/>
          </a:p>
        </p:txBody>
      </p:sp>
    </p:spTree>
    <p:extLst>
      <p:ext uri="{BB962C8B-B14F-4D97-AF65-F5344CB8AC3E}">
        <p14:creationId xmlns:p14="http://schemas.microsoft.com/office/powerpoint/2010/main" val="42818680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a4fce9d2ed_0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1" name="Google Shape;1551;ga4fce9d2ed_0_269:notes"/>
          <p:cNvSpPr txBox="1">
            <a:spLocks noGrp="1"/>
          </p:cNvSpPr>
          <p:nvPr>
            <p:ph type="body" idx="1"/>
          </p:nvPr>
        </p:nvSpPr>
        <p:spPr>
          <a:xfrm>
            <a:off x="685801" y="4400551"/>
            <a:ext cx="5486400" cy="3600600"/>
          </a:xfrm>
          <a:prstGeom prst="rect">
            <a:avLst/>
          </a:prstGeom>
          <a:noFill/>
          <a:ln>
            <a:noFill/>
          </a:ln>
        </p:spPr>
        <p:txBody>
          <a:bodyPr spcFirstLastPara="1" wrap="square" lIns="91425" tIns="45700" rIns="91425" bIns="45700" anchor="t" anchorCtr="0">
            <a:noAutofit/>
          </a:bodyPr>
          <a:lstStyle/>
          <a:p>
            <a:r>
              <a:rPr lang="en-US" b="1"/>
              <a:t>Presenter to input questions into Menti. Answers are in bold text. </a:t>
            </a:r>
            <a:endParaRPr lang="en-US"/>
          </a:p>
        </p:txBody>
      </p:sp>
      <p:sp>
        <p:nvSpPr>
          <p:cNvPr id="1552" name="Google Shape;1552;ga4fce9d2ed_0_269:notes"/>
          <p:cNvSpPr txBox="1">
            <a:spLocks noGrp="1"/>
          </p:cNvSpPr>
          <p:nvPr>
            <p:ph type="sldNum" idx="12"/>
          </p:nvPr>
        </p:nvSpPr>
        <p:spPr>
          <a:xfrm>
            <a:off x="3884614" y="8685217"/>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825599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a4fce9d2ed_0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1" name="Google Shape;1551;ga4fce9d2ed_0_269:notes"/>
          <p:cNvSpPr txBox="1">
            <a:spLocks noGrp="1"/>
          </p:cNvSpPr>
          <p:nvPr>
            <p:ph type="body" idx="1"/>
          </p:nvPr>
        </p:nvSpPr>
        <p:spPr>
          <a:xfrm>
            <a:off x="685801" y="4400551"/>
            <a:ext cx="5486400" cy="3600600"/>
          </a:xfrm>
          <a:prstGeom prst="rect">
            <a:avLst/>
          </a:prstGeom>
          <a:noFill/>
          <a:ln>
            <a:noFill/>
          </a:ln>
        </p:spPr>
        <p:txBody>
          <a:bodyPr spcFirstLastPara="1" wrap="square" lIns="91425" tIns="45700" rIns="91425" bIns="45700" anchor="t" anchorCtr="0">
            <a:noAutofit/>
          </a:bodyPr>
          <a:lstStyle/>
          <a:p>
            <a:r>
              <a:rPr lang="en-US" b="1"/>
              <a:t>Presenter to input questions into Menti. Answers are in bold text. </a:t>
            </a:r>
            <a:endParaRPr lang="en-US"/>
          </a:p>
        </p:txBody>
      </p:sp>
      <p:sp>
        <p:nvSpPr>
          <p:cNvPr id="1552" name="Google Shape;1552;ga4fce9d2ed_0_269:notes"/>
          <p:cNvSpPr txBox="1">
            <a:spLocks noGrp="1"/>
          </p:cNvSpPr>
          <p:nvPr>
            <p:ph type="sldNum" idx="12"/>
          </p:nvPr>
        </p:nvSpPr>
        <p:spPr>
          <a:xfrm>
            <a:off x="3884614" y="8685217"/>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174379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a4fce9d2ed_0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1" name="Google Shape;1551;ga4fce9d2ed_0_269:notes"/>
          <p:cNvSpPr txBox="1">
            <a:spLocks noGrp="1"/>
          </p:cNvSpPr>
          <p:nvPr>
            <p:ph type="body" idx="1"/>
          </p:nvPr>
        </p:nvSpPr>
        <p:spPr>
          <a:xfrm>
            <a:off x="685801" y="4400551"/>
            <a:ext cx="5486400" cy="3600600"/>
          </a:xfrm>
          <a:prstGeom prst="rect">
            <a:avLst/>
          </a:prstGeom>
          <a:noFill/>
          <a:ln>
            <a:noFill/>
          </a:ln>
        </p:spPr>
        <p:txBody>
          <a:bodyPr spcFirstLastPara="1" wrap="square" lIns="91425" tIns="45700" rIns="91425" bIns="45700" anchor="t" anchorCtr="0">
            <a:noAutofit/>
          </a:bodyPr>
          <a:lstStyle/>
          <a:p>
            <a:r>
              <a:rPr lang="en-US" b="1"/>
              <a:t>Presenter to input questions into Menti. Answers are in bold text. </a:t>
            </a:r>
            <a:endParaRPr lang="en-US"/>
          </a:p>
        </p:txBody>
      </p:sp>
      <p:sp>
        <p:nvSpPr>
          <p:cNvPr id="1552" name="Google Shape;1552;ga4fce9d2ed_0_269:notes"/>
          <p:cNvSpPr txBox="1">
            <a:spLocks noGrp="1"/>
          </p:cNvSpPr>
          <p:nvPr>
            <p:ph type="sldNum" idx="12"/>
          </p:nvPr>
        </p:nvSpPr>
        <p:spPr>
          <a:xfrm>
            <a:off x="3884614" y="8685217"/>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786959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a4fce9d2ed_0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1" name="Google Shape;1551;ga4fce9d2ed_0_269:notes"/>
          <p:cNvSpPr txBox="1">
            <a:spLocks noGrp="1"/>
          </p:cNvSpPr>
          <p:nvPr>
            <p:ph type="body" idx="1"/>
          </p:nvPr>
        </p:nvSpPr>
        <p:spPr>
          <a:xfrm>
            <a:off x="685801" y="4400551"/>
            <a:ext cx="5486400" cy="3600600"/>
          </a:xfrm>
          <a:prstGeom prst="rect">
            <a:avLst/>
          </a:prstGeom>
          <a:noFill/>
          <a:ln>
            <a:noFill/>
          </a:ln>
        </p:spPr>
        <p:txBody>
          <a:bodyPr spcFirstLastPara="1" wrap="square" lIns="91425" tIns="45700" rIns="91425" bIns="45700" anchor="t" anchorCtr="0">
            <a:noAutofit/>
          </a:bodyPr>
          <a:lstStyle/>
          <a:p>
            <a:r>
              <a:rPr lang="en-US" b="1"/>
              <a:t>Presenter to input questions into Menti. Answers are in bold text. </a:t>
            </a:r>
            <a:endParaRPr lang="en-US"/>
          </a:p>
        </p:txBody>
      </p:sp>
      <p:sp>
        <p:nvSpPr>
          <p:cNvPr id="1552" name="Google Shape;1552;ga4fce9d2ed_0_269:notes"/>
          <p:cNvSpPr txBox="1">
            <a:spLocks noGrp="1"/>
          </p:cNvSpPr>
          <p:nvPr>
            <p:ph type="sldNum" idx="12"/>
          </p:nvPr>
        </p:nvSpPr>
        <p:spPr>
          <a:xfrm>
            <a:off x="3884614" y="8685217"/>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820358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a4fce9d2ed_0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1" name="Google Shape;1551;ga4fce9d2ed_0_269:notes"/>
          <p:cNvSpPr txBox="1">
            <a:spLocks noGrp="1"/>
          </p:cNvSpPr>
          <p:nvPr>
            <p:ph type="body" idx="1"/>
          </p:nvPr>
        </p:nvSpPr>
        <p:spPr>
          <a:xfrm>
            <a:off x="685801" y="4400551"/>
            <a:ext cx="5486400" cy="3600600"/>
          </a:xfrm>
          <a:prstGeom prst="rect">
            <a:avLst/>
          </a:prstGeom>
          <a:noFill/>
          <a:ln>
            <a:noFill/>
          </a:ln>
        </p:spPr>
        <p:txBody>
          <a:bodyPr spcFirstLastPara="1" wrap="square" lIns="91425" tIns="45700" rIns="91425" bIns="45700" anchor="t" anchorCtr="0">
            <a:noAutofit/>
          </a:bodyPr>
          <a:lstStyle/>
          <a:p>
            <a:r>
              <a:rPr lang="en-US" b="1"/>
              <a:t>Presenter to input questions into </a:t>
            </a:r>
            <a:r>
              <a:rPr lang="en-US" b="1" err="1"/>
              <a:t>Menti</a:t>
            </a:r>
            <a:r>
              <a:rPr lang="en-US" b="1"/>
              <a:t>. Answers are in bold text. </a:t>
            </a:r>
            <a:endParaRPr lang="en-US"/>
          </a:p>
        </p:txBody>
      </p:sp>
      <p:sp>
        <p:nvSpPr>
          <p:cNvPr id="1552" name="Google Shape;1552;ga4fce9d2ed_0_269:notes"/>
          <p:cNvSpPr txBox="1">
            <a:spLocks noGrp="1"/>
          </p:cNvSpPr>
          <p:nvPr>
            <p:ph type="sldNum" idx="12"/>
          </p:nvPr>
        </p:nvSpPr>
        <p:spPr>
          <a:xfrm>
            <a:off x="3884614" y="8685217"/>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Presenter to explain that we will now consider practicalities on data collection, as well as presenting some available datasets to help with this process</a:t>
            </a:r>
            <a:endParaRPr lang="en-US" b="0"/>
          </a:p>
        </p:txBody>
      </p:sp>
      <p:sp>
        <p:nvSpPr>
          <p:cNvPr id="4" name="Slide Number Placeholder 3"/>
          <p:cNvSpPr>
            <a:spLocks noGrp="1"/>
          </p:cNvSpPr>
          <p:nvPr>
            <p:ph type="sldNum" sz="quarter" idx="5"/>
          </p:nvPr>
        </p:nvSpPr>
        <p:spPr/>
        <p:txBody>
          <a:bodyPr/>
          <a:lstStyle/>
          <a:p>
            <a:fld id="{3D8C6B78-E725-420E-9A4E-2F78CBAA16FC}" type="slidenum">
              <a:rPr lang="en-US" smtClean="0"/>
              <a:t>45</a:t>
            </a:fld>
            <a:endParaRPr lang="en-US"/>
          </a:p>
        </p:txBody>
      </p:sp>
    </p:spTree>
    <p:extLst>
      <p:ext uri="{BB962C8B-B14F-4D97-AF65-F5344CB8AC3E}">
        <p14:creationId xmlns:p14="http://schemas.microsoft.com/office/powerpoint/2010/main" val="28831019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Presenter to introduce data needs, using the points on slides and notes below:</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The availability of existing data and the ability to leverage biodiversity specific published literature are planning considerations not only for measurement and valuation but also when scoping your natural capital assessment. For biodiversity, there are a number of resources for measuring and valuing including guidelines, frameworks, and measurement tools.</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To measure an impact driver and or dependency, you need to determine the type of data required. Many data sources exist and are described in detail within the Protocol (page 60). To measure biodiversity impact drivers and/or dependencies, there are generally two forms of data to consider acquiring and/or collecting. Each is described below with examples.</a:t>
            </a:r>
            <a:br>
              <a:rPr lang="en-GB"/>
            </a:br>
            <a:endParaRPr lang="en-GB"/>
          </a:p>
          <a:p>
            <a:r>
              <a:rPr lang="en-GB" sz="1200" b="1" i="0" kern="1200">
                <a:solidFill>
                  <a:schemeClr val="tx1"/>
                </a:solidFill>
                <a:effectLst/>
                <a:latin typeface="+mn-lt"/>
                <a:ea typeface="+mn-ea"/>
                <a:cs typeface="+mn-cs"/>
              </a:rPr>
              <a:t>Primary </a:t>
            </a:r>
            <a:r>
              <a:rPr lang="en-GB" sz="1200" b="0" i="0" kern="1200">
                <a:solidFill>
                  <a:schemeClr val="tx1"/>
                </a:solidFill>
                <a:effectLst/>
                <a:latin typeface="+mn-lt"/>
                <a:ea typeface="+mn-ea"/>
                <a:cs typeface="+mn-cs"/>
              </a:rPr>
              <a:t>data:</a:t>
            </a:r>
            <a:br>
              <a:rPr lang="en-GB"/>
            </a:br>
            <a:r>
              <a:rPr lang="en-GB" sz="1200" b="0" i="0" kern="1200">
                <a:solidFill>
                  <a:schemeClr val="tx1"/>
                </a:solidFill>
                <a:effectLst/>
                <a:latin typeface="+mn-lt"/>
                <a:ea typeface="+mn-ea"/>
                <a:cs typeface="+mn-cs"/>
              </a:rPr>
              <a:t>• Internal business data</a:t>
            </a:r>
            <a:br>
              <a:rPr lang="en-GB"/>
            </a:br>
            <a:r>
              <a:rPr lang="en-GB" sz="1200" b="0" i="0" kern="1200">
                <a:solidFill>
                  <a:schemeClr val="tx1"/>
                </a:solidFill>
                <a:effectLst/>
                <a:latin typeface="+mn-lt"/>
                <a:ea typeface="+mn-ea"/>
                <a:cs typeface="+mn-cs"/>
              </a:rPr>
              <a:t>• Site-level impact driver data collected through field surveys and sampling</a:t>
            </a:r>
            <a:br>
              <a:rPr lang="en-GB"/>
            </a:br>
            <a:r>
              <a:rPr lang="en-GB" sz="1200" b="0" i="0" kern="1200">
                <a:solidFill>
                  <a:schemeClr val="tx1"/>
                </a:solidFill>
                <a:effectLst/>
                <a:latin typeface="+mn-lt"/>
                <a:ea typeface="+mn-ea"/>
                <a:cs typeface="+mn-cs"/>
              </a:rPr>
              <a:t>• Data collected from suppliers or customers</a:t>
            </a:r>
            <a:br>
              <a:rPr lang="en-GB"/>
            </a:br>
            <a:endParaRPr lang="en-GB"/>
          </a:p>
          <a:p>
            <a:r>
              <a:rPr lang="en-GB" sz="1200" b="1" i="0" kern="1200">
                <a:solidFill>
                  <a:schemeClr val="tx1"/>
                </a:solidFill>
                <a:effectLst/>
                <a:latin typeface="+mn-lt"/>
                <a:ea typeface="+mn-ea"/>
                <a:cs typeface="+mn-cs"/>
              </a:rPr>
              <a:t>Secondary </a:t>
            </a:r>
            <a:r>
              <a:rPr lang="en-GB" sz="1200" b="0" i="0" kern="1200">
                <a:solidFill>
                  <a:schemeClr val="tx1"/>
                </a:solidFill>
                <a:effectLst/>
                <a:latin typeface="+mn-lt"/>
                <a:ea typeface="+mn-ea"/>
                <a:cs typeface="+mn-cs"/>
              </a:rPr>
              <a:t>data:</a:t>
            </a:r>
            <a:br>
              <a:rPr lang="en-GB"/>
            </a:br>
            <a:r>
              <a:rPr lang="en-GB" sz="1200" b="0" i="0" kern="1200">
                <a:solidFill>
                  <a:schemeClr val="tx1"/>
                </a:solidFill>
                <a:effectLst/>
                <a:latin typeface="+mn-lt"/>
                <a:ea typeface="+mn-ea"/>
                <a:cs typeface="+mn-cs"/>
              </a:rPr>
              <a:t>• Published, peer-reviewed, and grey literature (for example, life-cycle impact assessment (LCIA) databases; industry, government, or internal reports)</a:t>
            </a:r>
          </a:p>
          <a:p>
            <a:r>
              <a:rPr lang="en-GB" sz="1200" b="0" i="0" kern="1200">
                <a:solidFill>
                  <a:schemeClr val="tx1"/>
                </a:solidFill>
                <a:effectLst/>
                <a:latin typeface="+mn-lt"/>
                <a:ea typeface="+mn-ea"/>
                <a:cs typeface="+mn-cs"/>
              </a:rPr>
              <a:t>• </a:t>
            </a:r>
            <a:r>
              <a:rPr lang="en-GB"/>
              <a:t>publicly available datasets (e.g. </a:t>
            </a:r>
            <a:r>
              <a:rPr lang="en-GB">
                <a:hlinkClick r:id="rId3"/>
              </a:rPr>
              <a:t>FAOSTAT Crops</a:t>
            </a:r>
            <a:r>
              <a:rPr lang="en-GB"/>
              <a:t>)</a:t>
            </a:r>
            <a:br>
              <a:rPr lang="en-GB"/>
            </a:br>
            <a:r>
              <a:rPr lang="en-GB" sz="1200" b="0" i="0" kern="1200">
                <a:solidFill>
                  <a:schemeClr val="tx1"/>
                </a:solidFill>
                <a:effectLst/>
                <a:latin typeface="+mn-lt"/>
                <a:ea typeface="+mn-ea"/>
                <a:cs typeface="+mn-cs"/>
              </a:rPr>
              <a:t>• Estimates derived using modelling techniques, including:</a:t>
            </a:r>
            <a:br>
              <a:rPr lang="en-GB"/>
            </a:br>
            <a:r>
              <a:rPr lang="en-GB" sz="1200" b="0" i="0" kern="1200">
                <a:solidFill>
                  <a:schemeClr val="tx1"/>
                </a:solidFill>
                <a:effectLst/>
                <a:latin typeface="+mn-lt"/>
                <a:ea typeface="+mn-ea"/>
                <a:cs typeface="+mn-cs"/>
              </a:rPr>
              <a:t>• Environmentally extended input-output (EEIO) models. Many EEIO initiatives exist, including the commonly used EXIOBASE, EORA and GTAP.</a:t>
            </a:r>
            <a:br>
              <a:rPr lang="en-GB"/>
            </a:br>
            <a:r>
              <a:rPr lang="en-GB" sz="1200" b="0" i="0" kern="1200">
                <a:solidFill>
                  <a:schemeClr val="tx1"/>
                </a:solidFill>
                <a:effectLst/>
                <a:latin typeface="+mn-lt"/>
                <a:ea typeface="+mn-ea"/>
                <a:cs typeface="+mn-cs"/>
              </a:rPr>
              <a:t>• Productivity models</a:t>
            </a:r>
            <a:br>
              <a:rPr lang="en-GB"/>
            </a:br>
            <a:r>
              <a:rPr lang="en-GB" sz="1200" b="0" i="0" kern="1200">
                <a:solidFill>
                  <a:schemeClr val="tx1"/>
                </a:solidFill>
                <a:effectLst/>
                <a:latin typeface="+mn-lt"/>
                <a:ea typeface="+mn-ea"/>
                <a:cs typeface="+mn-cs"/>
              </a:rPr>
              <a:t>• Mass balance models</a:t>
            </a:r>
            <a:br>
              <a:rPr lang="en-GB"/>
            </a:br>
            <a:r>
              <a:rPr lang="en-GB" sz="1200" b="0" i="0" kern="1200">
                <a:solidFill>
                  <a:schemeClr val="tx1"/>
                </a:solidFill>
                <a:effectLst/>
                <a:latin typeface="+mn-lt"/>
                <a:ea typeface="+mn-ea"/>
                <a:cs typeface="+mn-cs"/>
              </a:rPr>
              <a:t>• Past natural capital assessments</a:t>
            </a:r>
          </a:p>
        </p:txBody>
      </p:sp>
      <p:sp>
        <p:nvSpPr>
          <p:cNvPr id="4" name="Slide Number Placeholder 3"/>
          <p:cNvSpPr>
            <a:spLocks noGrp="1"/>
          </p:cNvSpPr>
          <p:nvPr>
            <p:ph type="sldNum" sz="quarter" idx="5"/>
          </p:nvPr>
        </p:nvSpPr>
        <p:spPr/>
        <p:txBody>
          <a:bodyPr/>
          <a:lstStyle/>
          <a:p>
            <a:fld id="{3D8C6B78-E725-420E-9A4E-2F78CBAA16FC}" type="slidenum">
              <a:rPr lang="en-US" smtClean="0"/>
              <a:t>46</a:t>
            </a:fld>
            <a:endParaRPr lang="en-US"/>
          </a:p>
        </p:txBody>
      </p:sp>
    </p:spTree>
    <p:extLst>
      <p:ext uri="{BB962C8B-B14F-4D97-AF65-F5344CB8AC3E}">
        <p14:creationId xmlns:p14="http://schemas.microsoft.com/office/powerpoint/2010/main" val="32938713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Presenter to discuss collecting data, using the points on the slide. Presenter to make clear that it is an iterative process.</a:t>
            </a:r>
          </a:p>
          <a:p>
            <a:endParaRPr lang="en-GB" sz="1200" b="1" i="0" kern="1200">
              <a:solidFill>
                <a:schemeClr val="tx1"/>
              </a:solidFill>
              <a:effectLst/>
              <a:latin typeface="+mn-lt"/>
              <a:ea typeface="+mn-ea"/>
              <a:cs typeface="+mn-cs"/>
            </a:endParaRPr>
          </a:p>
          <a:p>
            <a:endParaRPr lang="en-GB" sz="1200" b="1" i="0" kern="1200">
              <a:solidFill>
                <a:schemeClr val="tx1"/>
              </a:solidFill>
              <a:effectLst/>
              <a:latin typeface="+mn-lt"/>
              <a:ea typeface="+mn-ea"/>
              <a:cs typeface="+mn-cs"/>
            </a:endParaRPr>
          </a:p>
          <a:p>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47</a:t>
            </a:fld>
            <a:endParaRPr lang="en-US"/>
          </a:p>
        </p:txBody>
      </p:sp>
    </p:spTree>
    <p:extLst>
      <p:ext uri="{BB962C8B-B14F-4D97-AF65-F5344CB8AC3E}">
        <p14:creationId xmlns:p14="http://schemas.microsoft.com/office/powerpoint/2010/main" val="21964838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Presenter to highlight key data considerations, using the points on slides and the notes below:</a:t>
            </a:r>
          </a:p>
          <a:p>
            <a:endParaRPr lang="en-GB" b="1"/>
          </a:p>
          <a:p>
            <a:pPr marL="171450" indent="-171450">
              <a:buFont typeface="Arial" panose="020B0604020202020204" pitchFamily="34" charset="0"/>
              <a:buChar char="•"/>
            </a:pPr>
            <a:r>
              <a:rPr lang="en-GB"/>
              <a:t>Data isn’t always numerical (quantitative). It can also be descriptive (qualitative)</a:t>
            </a:r>
            <a:endParaRPr lang="en-GB">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In most cases, you will want to reach a metric/indicator that you can use in the next step of your assessment. It is good to understand what measurement approach you are working towards before you collect data, so that you collect the correct data needed for your assessment</a:t>
            </a:r>
            <a:endParaRPr lang="en-GB">
              <a:cs typeface="Calibri"/>
            </a:endParaRPr>
          </a:p>
          <a:p>
            <a:pPr marL="171450" indent="-171450">
              <a:buFont typeface="Arial" panose="020B0604020202020204" pitchFamily="34" charset="0"/>
              <a:buChar char="•"/>
            </a:pPr>
            <a:r>
              <a:rPr lang="en-GB"/>
              <a:t>For example, your desired data could be number of ‘x’, hectares of forest, litres of water</a:t>
            </a:r>
          </a:p>
          <a:p>
            <a:pPr marL="171450" indent="-171450">
              <a:buFont typeface="Arial" panose="020B0604020202020204" pitchFamily="34" charset="0"/>
              <a:buChar char="•"/>
            </a:pPr>
            <a:r>
              <a:rPr lang="en-GB"/>
              <a:t>Metrics are </a:t>
            </a:r>
            <a:r>
              <a:rPr lang="en-GB" sz="1200" b="0" i="0" kern="1200">
                <a:solidFill>
                  <a:schemeClr val="tx1"/>
                </a:solidFill>
                <a:effectLst/>
                <a:latin typeface="+mn-lt"/>
                <a:ea typeface="+mn-ea"/>
                <a:cs typeface="+mn-cs"/>
              </a:rPr>
              <a:t>systems or standards of measurement, whilst indicators are what we are measuring. Metrics and indicators are important for the Natural Capital Protocol, as they help us to m</a:t>
            </a:r>
            <a:r>
              <a:rPr lang="en-GB"/>
              <a:t>easure material impact drivers and/or dependencies</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Data collection techniques are highly variable and often dependent on location, project, and area of the value chain being assessed. For this reason, one technique may not be practical or well suited across multiple applications (however techniques should be compatible to ensure consistency and comparability as far as possible). For example, a site-level project (e.g., an environmental assessment for a prospective mine) may involve habitat surveys to assess area of habitat that would be lost, whereas data collection for a wholesaler looking at impact drivers related to commodity sourcing may require information provided by individual farmers through a survey. Both techniques result in the collection of primary data.</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Data should be collected and organized in a consistent manner, so that the various data collected are compatible with each other and with the scope of analysis, and are easily comparable, shareable, and interoperable across sites, countries, time, and organizations</a:t>
            </a:r>
            <a:br>
              <a:rPr lang="en-GB" sz="1200" b="0" i="0" kern="1200">
                <a:solidFill>
                  <a:schemeClr val="tx1"/>
                </a:solidFill>
                <a:effectLst/>
                <a:latin typeface="+mn-lt"/>
                <a:ea typeface="+mn-ea"/>
                <a:cs typeface="+mn-cs"/>
              </a:rPr>
            </a:br>
            <a:r>
              <a:rPr lang="en-GB" sz="1200" b="0" i="0" kern="1200">
                <a:solidFill>
                  <a:schemeClr val="tx1"/>
                </a:solidFill>
                <a:effectLst/>
                <a:latin typeface="+mn-lt"/>
                <a:ea typeface="+mn-ea"/>
                <a:cs typeface="+mn-cs"/>
              </a:rPr>
              <a:t>(where applicable).</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The Protocol provides more detail on the limitations and considerations when collecting and using primary or secondary data to measure impact drivers.</a:t>
            </a:r>
          </a:p>
          <a:p>
            <a:r>
              <a:rPr lang="en-GB" sz="1200" b="0" i="0" kern="1200">
                <a:solidFill>
                  <a:schemeClr val="tx1"/>
                </a:solidFill>
                <a:effectLst/>
                <a:latin typeface="+mn-lt"/>
                <a:ea typeface="+mn-ea"/>
                <a:cs typeface="+mn-cs"/>
              </a:rPr>
              <a:t>Pg. 60 of the protocol:</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You may find that the data required to measure impact drivers and dependencies are frequently the same.... processing of raw materials requires water inputs. Data on the use of water can be used for defining the level of dependency on water, at the same time the use of water is also the impact driver, and can be used to calculate the scale of the impact on other users. You may also be interested in the impact on fresh water ecosystems, which is another related category of impact driver. Caution is required in how these data are accounted for in calculations to avoid double counting data on impact drivers with dependency data</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Aggregated indicators are most commonly used in ‘x’ scenarios</a:t>
            </a:r>
          </a:p>
          <a:p>
            <a:pPr marL="171450" indent="-171450">
              <a:buFont typeface="Arial" panose="020B0604020202020204" pitchFamily="34" charset="0"/>
              <a:buChar char="•"/>
            </a:pPr>
            <a:endParaRPr lang="en-GB">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48</a:t>
            </a:fld>
            <a:endParaRPr lang="en-US"/>
          </a:p>
        </p:txBody>
      </p:sp>
    </p:spTree>
    <p:extLst>
      <p:ext uri="{BB962C8B-B14F-4D97-AF65-F5344CB8AC3E}">
        <p14:creationId xmlns:p14="http://schemas.microsoft.com/office/powerpoint/2010/main" val="40800491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Presenter to identify how to measure impact drivers and/or dependencies, through primary vs. secondary data collection</a:t>
            </a:r>
          </a:p>
          <a:p>
            <a:endParaRPr lang="en-GB" dirty="0"/>
          </a:p>
          <a:p>
            <a:r>
              <a:rPr lang="en-GB" dirty="0"/>
              <a:t>To measure an impact driver and or dependency, you need to determine the type of data required. Many data sources exist and are described in detail within the Protocol. The table on the slides shows examples of business activities and their associated impact drivers, indicators, and data sources required. The right hand column is showing what needs to be measured/how it can be measured (qual vs. quant).</a:t>
            </a:r>
          </a:p>
          <a:p>
            <a:pPr marL="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i="0" kern="1200" dirty="0">
              <a:solidFill>
                <a:schemeClr val="tx1"/>
              </a:solidFill>
              <a:effectLst/>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Users should consider how impact driver data, and the various assessments undertaken, may need to be compared over time when selecting data and methods that are compatible. The Protocol provides more detail on the limitations and considerations when collecting and using primary or secondary data to measure impact drivers. This includes the use of intermediate indicators.</a:t>
            </a:r>
          </a:p>
          <a:p>
            <a:pPr marL="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i="0" kern="1200" dirty="0">
              <a:solidFill>
                <a:schemeClr val="tx1"/>
              </a:solidFill>
              <a:effectLst/>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kern="1200" dirty="0">
                <a:solidFill>
                  <a:schemeClr val="tx1"/>
                </a:solidFill>
                <a:effectLst/>
                <a:latin typeface="+mn-lt"/>
                <a:ea typeface="+mn-ea"/>
                <a:cs typeface="+mn-cs"/>
              </a:rPr>
              <a:t>In the case of a business’s dependencies on biodiversity, once these are identified they will need to be measured in a standardized way. Currently, changes to the stocks (i.e., the impacts on biodiversity) and flows (i.e., impacts to ecosystem services) are relatively well understood. However, the relationship between stocks and flows are poorly understood and hard for businesses to quantify. </a:t>
            </a:r>
          </a:p>
          <a:p>
            <a:pPr marL="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i="0" kern="1200" dirty="0">
              <a:solidFill>
                <a:schemeClr val="tx1"/>
              </a:solidFill>
              <a:effectLst/>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kern="1200" dirty="0">
                <a:solidFill>
                  <a:schemeClr val="tx1"/>
                </a:solidFill>
                <a:effectLst/>
                <a:latin typeface="+mn-lt"/>
                <a:ea typeface="+mn-ea"/>
                <a:cs typeface="+mn-cs"/>
              </a:rPr>
              <a:t>There are some tools such as ENCORE (focused on identifying impact and dependency pathways for financial institutions). Currently, standardized corporate measurement approaches to quantify biodiversity dependencies are very limited and this is an area which will require innovation. Meanwhile, you can use the approach of the Natural Capital Protocol to incorporate dependencies on biodiversity as part of your assessment.</a:t>
            </a:r>
          </a:p>
        </p:txBody>
      </p:sp>
      <p:sp>
        <p:nvSpPr>
          <p:cNvPr id="4" name="Slide Number Placeholder 3"/>
          <p:cNvSpPr>
            <a:spLocks noGrp="1"/>
          </p:cNvSpPr>
          <p:nvPr>
            <p:ph type="sldNum" sz="quarter" idx="5"/>
          </p:nvPr>
        </p:nvSpPr>
        <p:spPr/>
        <p:txBody>
          <a:bodyPr/>
          <a:lstStyle/>
          <a:p>
            <a:fld id="{3D8C6B78-E725-420E-9A4E-2F78CBAA16FC}" type="slidenum">
              <a:rPr lang="en-US" smtClean="0"/>
              <a:t>49</a:t>
            </a:fld>
            <a:endParaRPr lang="en-US"/>
          </a:p>
        </p:txBody>
      </p:sp>
    </p:spTree>
    <p:extLst>
      <p:ext uri="{BB962C8B-B14F-4D97-AF65-F5344CB8AC3E}">
        <p14:creationId xmlns:p14="http://schemas.microsoft.com/office/powerpoint/2010/main" val="940819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a:solidFill>
                  <a:schemeClr val="tx1"/>
                </a:solidFill>
                <a:effectLst/>
                <a:latin typeface="+mn-lt"/>
                <a:ea typeface="+mn-ea"/>
                <a:cs typeface="+mn-cs"/>
              </a:rPr>
              <a:t>Optional depending on session type:</a:t>
            </a:r>
            <a:endParaRPr lang="en-GB" sz="1200" i="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Presenter to explain the house rules on the screen, also using the notes below for a virtual session:</a:t>
            </a:r>
            <a:endParaRPr lang="en-GB"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Point 1: Explain that for now are all muted but will unmute when open floor for Qs &amp; discussion – will be flexible with time</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Point 2: Encourage to participate – the more discussions, the more beneficial the VO</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Point 3: Explain that we will be following the Chatham House Rule – “</a:t>
            </a:r>
            <a:r>
              <a:rPr lang="en-GB" sz="1200" b="0" i="0" kern="1200">
                <a:solidFill>
                  <a:schemeClr val="tx1"/>
                </a:solidFill>
                <a:effectLst/>
                <a:latin typeface="+mn-lt"/>
                <a:ea typeface="+mn-ea"/>
                <a:cs typeface="+mn-cs"/>
              </a:rPr>
              <a:t>When a meeting, or part thereof, is held under the Chatham House Rule, participants are free to use the information received, but neither the identity nor the affiliation of the speaker(s), nor that of any other participant, may be revealed.”</a:t>
            </a:r>
            <a:endParaRPr lang="en-GB" sz="1200" b="0" kern="120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245700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Presenter to discuss the data needs for measuring impact drivers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mapping impact drivers and dependencies, you will need to consider the data required for this process. In ideal cases, an impact driver or dependency can be measured or estimated directly (e.g., the volume of water consumed or the mass of solid waste). In other cases, intermediate or proxy indicators are required. These provide a useful shortcut, which must then be combined with other information to measure or estimate the impact driver or dependency. For example, energy- or fuel-use data can indicate the volume of GHG and other emissions to air. Various published guides are available which provide emission factors (or conversion factors) to translate kilowatt hours (kWh) of electricity consumed or litres of fuel used into grams of emissions. </a:t>
            </a:r>
          </a:p>
          <a:p>
            <a:endParaRPr lang="en-GB" dirty="0"/>
          </a:p>
          <a:p>
            <a:r>
              <a:rPr lang="en-GB" dirty="0"/>
              <a:t>The table presents sample indicators for different categories of impact driver. This is relevant for impacts on your business and your impacts on society only.</a:t>
            </a:r>
          </a:p>
        </p:txBody>
      </p:sp>
      <p:sp>
        <p:nvSpPr>
          <p:cNvPr id="4" name="Slide Number Placeholder 3"/>
          <p:cNvSpPr>
            <a:spLocks noGrp="1"/>
          </p:cNvSpPr>
          <p:nvPr>
            <p:ph type="sldNum" sz="quarter" idx="5"/>
          </p:nvPr>
        </p:nvSpPr>
        <p:spPr/>
        <p:txBody>
          <a:bodyPr/>
          <a:lstStyle/>
          <a:p>
            <a:fld id="{3D8C6B78-E725-420E-9A4E-2F78CBAA16FC}" type="slidenum">
              <a:rPr lang="en-US" smtClean="0"/>
              <a:t>50</a:t>
            </a:fld>
            <a:endParaRPr lang="en-US"/>
          </a:p>
        </p:txBody>
      </p:sp>
    </p:spTree>
    <p:extLst>
      <p:ext uri="{BB962C8B-B14F-4D97-AF65-F5344CB8AC3E}">
        <p14:creationId xmlns:p14="http://schemas.microsoft.com/office/powerpoint/2010/main" val="4014680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a:t>Presenter to discuss the data needs for measuring dependencies</a:t>
            </a:r>
          </a:p>
          <a:p>
            <a:endParaRPr lang="en-GB"/>
          </a:p>
          <a:p>
            <a:r>
              <a:rPr lang="en-GB"/>
              <a:t>Following the discussion on the pervious slide, this table presents sample indicators for different dependency categories. The indicators for dependencies that are business inputs (e.g., water) will often be the same as indicators for impact driver inputs. This is relevant if your business dependencies are part of your analysis. Selecting appropriate indicators to assess dependence on regulating services is more challenging. Relevant indicators may relate to the area and quality of habitats that provide the service (e.g., 10 hectares of mature forest providing a water filtration service), or they may be more specific to the service itself (e.g., 8 million litres of water filtered per year).</a:t>
            </a:r>
          </a:p>
        </p:txBody>
      </p:sp>
      <p:sp>
        <p:nvSpPr>
          <p:cNvPr id="4" name="Slide Number Placeholder 3"/>
          <p:cNvSpPr>
            <a:spLocks noGrp="1"/>
          </p:cNvSpPr>
          <p:nvPr>
            <p:ph type="sldNum" sz="quarter" idx="5"/>
          </p:nvPr>
        </p:nvSpPr>
        <p:spPr/>
        <p:txBody>
          <a:bodyPr/>
          <a:lstStyle/>
          <a:p>
            <a:fld id="{3D8C6B78-E725-420E-9A4E-2F78CBAA16FC}" type="slidenum">
              <a:rPr lang="en-US" smtClean="0"/>
              <a:t>51</a:t>
            </a:fld>
            <a:endParaRPr lang="en-US"/>
          </a:p>
        </p:txBody>
      </p:sp>
    </p:spTree>
    <p:extLst>
      <p:ext uri="{BB962C8B-B14F-4D97-AF65-F5344CB8AC3E}">
        <p14:creationId xmlns:p14="http://schemas.microsoft.com/office/powerpoint/2010/main" val="1247724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b="1" i="0">
                <a:solidFill>
                  <a:srgbClr val="373A3C"/>
                </a:solidFill>
                <a:effectLst/>
                <a:latin typeface="freight-sans-pro"/>
              </a:rPr>
              <a:t>Presenter to discuss some of the available data sources, as shown on slide.</a:t>
            </a:r>
          </a:p>
          <a:p>
            <a:pPr marL="0" indent="0" algn="l">
              <a:buFont typeface="Arial" panose="020B0604020202020204" pitchFamily="34" charset="0"/>
              <a:buNone/>
            </a:pPr>
            <a:endParaRPr lang="en-US" b="1" i="0">
              <a:solidFill>
                <a:srgbClr val="373A3C"/>
              </a:solidFill>
              <a:effectLst/>
              <a:latin typeface="freight-sans-pro"/>
            </a:endParaRPr>
          </a:p>
          <a:p>
            <a:pPr marL="0" indent="0" algn="l">
              <a:buFont typeface="Arial" panose="020B0604020202020204" pitchFamily="34" charset="0"/>
              <a:buNone/>
            </a:pPr>
            <a:r>
              <a:rPr lang="en-US" b="0" i="0">
                <a:solidFill>
                  <a:srgbClr val="373A3C"/>
                </a:solidFill>
                <a:effectLst/>
                <a:latin typeface="freight-sans-pro"/>
              </a:rPr>
              <a:t>Cross thematic</a:t>
            </a:r>
          </a:p>
          <a:p>
            <a:pPr marL="171450" indent="-171450" algn="l">
              <a:buFont typeface="Arial" panose="020B0604020202020204" pitchFamily="34" charset="0"/>
              <a:buChar char="•"/>
            </a:pPr>
            <a:r>
              <a:rPr lang="en-US" b="0" i="0" err="1">
                <a:solidFill>
                  <a:srgbClr val="373A3C"/>
                </a:solidFill>
                <a:effectLst/>
                <a:latin typeface="freight-sans-pro"/>
              </a:rPr>
              <a:t>Ecoinvent</a:t>
            </a:r>
            <a:r>
              <a:rPr lang="en-US" b="0" i="0">
                <a:solidFill>
                  <a:srgbClr val="373A3C"/>
                </a:solidFill>
                <a:effectLst/>
                <a:latin typeface="freight-sans-pro"/>
              </a:rPr>
              <a:t>: a life cycle inventory database. </a:t>
            </a:r>
            <a:r>
              <a:rPr lang="en-US" b="0" i="0">
                <a:solidFill>
                  <a:srgbClr val="282828"/>
                </a:solidFill>
                <a:effectLst/>
                <a:latin typeface="foco"/>
              </a:rPr>
              <a:t>The </a:t>
            </a:r>
            <a:r>
              <a:rPr lang="en-US" b="0" i="0" err="1">
                <a:solidFill>
                  <a:srgbClr val="282828"/>
                </a:solidFill>
                <a:effectLst/>
                <a:latin typeface="foco"/>
              </a:rPr>
              <a:t>ecoinvent</a:t>
            </a:r>
            <a:r>
              <a:rPr lang="en-US" b="0" i="0">
                <a:solidFill>
                  <a:srgbClr val="282828"/>
                </a:solidFill>
                <a:effectLst/>
                <a:latin typeface="foco"/>
              </a:rPr>
              <a:t> database provides process data for thousands of products, helping you make truly informed choices about their environmental impact.</a:t>
            </a:r>
          </a:p>
          <a:p>
            <a:pPr marL="171450" indent="-171450" algn="l">
              <a:buFont typeface="Arial" panose="020B0604020202020204" pitchFamily="34" charset="0"/>
              <a:buChar char="•"/>
            </a:pPr>
            <a:r>
              <a:rPr lang="nl-NL" sz="1200" b="0" i="0" u="sng" kern="1200">
                <a:solidFill>
                  <a:srgbClr val="373A3C"/>
                </a:solidFill>
                <a:effectLst/>
                <a:latin typeface="freight-sans-pro"/>
                <a:ea typeface="+mn-ea"/>
                <a:cs typeface="+mn-cs"/>
              </a:rPr>
              <a:t>Agribalyse program: </a:t>
            </a:r>
            <a:r>
              <a:rPr lang="en-US" b="0" i="0">
                <a:solidFill>
                  <a:srgbClr val="4D5156"/>
                </a:solidFill>
                <a:effectLst/>
                <a:latin typeface="arial" panose="020B0604020202020204" pitchFamily="34" charset="0"/>
              </a:rPr>
              <a:t>The </a:t>
            </a:r>
            <a:r>
              <a:rPr lang="en-US" b="0" i="0">
                <a:solidFill>
                  <a:srgbClr val="5F6368"/>
                </a:solidFill>
                <a:effectLst/>
                <a:latin typeface="arial" panose="020B0604020202020204" pitchFamily="34" charset="0"/>
              </a:rPr>
              <a:t>AGRIBALYSE</a:t>
            </a:r>
            <a:r>
              <a:rPr lang="en-US" b="0" i="0">
                <a:solidFill>
                  <a:srgbClr val="4D5156"/>
                </a:solidFill>
                <a:effectLst/>
                <a:latin typeface="arial" panose="020B0604020202020204" pitchFamily="34" charset="0"/>
              </a:rPr>
              <a:t>® </a:t>
            </a:r>
            <a:r>
              <a:rPr lang="en-US" b="0" i="0">
                <a:solidFill>
                  <a:srgbClr val="5F6368"/>
                </a:solidFill>
                <a:effectLst/>
                <a:latin typeface="arial" panose="020B0604020202020204" pitchFamily="34" charset="0"/>
              </a:rPr>
              <a:t>program</a:t>
            </a:r>
            <a:r>
              <a:rPr lang="en-US" b="0" i="0">
                <a:solidFill>
                  <a:srgbClr val="4D5156"/>
                </a:solidFill>
                <a:effectLst/>
                <a:latin typeface="arial" panose="020B0604020202020204" pitchFamily="34" charset="0"/>
              </a:rPr>
              <a:t> consisted in elaborating a database of Life Cycle Inventories (LCI) of the main French agricultural products at the farm gate.</a:t>
            </a:r>
            <a:endParaRPr lang="en-US" sz="1200" b="0" i="0" u="sng" kern="1200">
              <a:solidFill>
                <a:srgbClr val="373A3C"/>
              </a:solidFill>
              <a:effectLst/>
              <a:latin typeface="freight-sans-pro"/>
              <a:ea typeface="+mn-ea"/>
              <a:cs typeface="+mn-cs"/>
            </a:endParaRPr>
          </a:p>
          <a:p>
            <a:pPr marL="171450" indent="-171450" algn="l">
              <a:buFont typeface="Arial" panose="020B0604020202020204" pitchFamily="34" charset="0"/>
              <a:buChar char="•"/>
            </a:pPr>
            <a:r>
              <a:rPr lang="en-US" b="0" i="0">
                <a:solidFill>
                  <a:srgbClr val="333333"/>
                </a:solidFill>
                <a:effectLst/>
                <a:latin typeface="Roboto" panose="020B0604020202020204" charset="0"/>
              </a:rPr>
              <a:t>World Food LCA Database: </a:t>
            </a:r>
            <a:r>
              <a:rPr lang="en-US" b="0" i="0">
                <a:solidFill>
                  <a:srgbClr val="585858"/>
                </a:solidFill>
                <a:effectLst/>
                <a:latin typeface="Source Sans Pro" panose="020B0503030403020204" pitchFamily="34" charset="0"/>
              </a:rPr>
              <a:t>. The World Food LCA Database provides players across the agri-food value chain with high-quality emissions factors and environmental footprint data (including carbon, water, and land) to help them better understand the impacts of their products and bolster decision-making.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373A3C"/>
                </a:solidFill>
                <a:effectLst/>
                <a:latin typeface="freight-sans-pro"/>
              </a:rPr>
              <a:t>EFSA Comprehensive European Food Consumption Database: </a:t>
            </a:r>
            <a:r>
              <a:rPr lang="en-US" b="0" i="0">
                <a:solidFill>
                  <a:srgbClr val="333333"/>
                </a:solidFill>
                <a:effectLst/>
                <a:latin typeface="Roboto" panose="020B0604020202020204" charset="0"/>
              </a:rPr>
              <a:t>a source of information on food consumption across the European Union (EU). </a:t>
            </a:r>
            <a:r>
              <a:rPr lang="en-US" b="0" i="0">
                <a:solidFill>
                  <a:srgbClr val="373A3C"/>
                </a:solidFill>
                <a:effectLst/>
                <a:latin typeface="freight-sans-pro"/>
              </a:rPr>
              <a:t>It contains detailed data for a number of EU countries. </a:t>
            </a:r>
            <a:r>
              <a:rPr lang="en-US" b="0" i="0">
                <a:solidFill>
                  <a:srgbClr val="333333"/>
                </a:solidFill>
                <a:effectLst/>
                <a:latin typeface="Roboto" panose="020B0604020202020204" charset="0"/>
              </a:rPr>
              <a:t>The database plays a key role in the evaluation of the risks related to possible hazards in food in the EU and allows estimates of consumers’ exposure to such hazards.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a:solidFill>
                <a:srgbClr val="333333"/>
              </a:solidFill>
              <a:effectLst/>
              <a:latin typeface="Roboto" panose="020B060402020202020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333333"/>
                </a:solidFill>
                <a:effectLst/>
                <a:latin typeface="Roboto" panose="020B0604020202020204" charset="0"/>
              </a:rPr>
              <a:t>Theme specific</a:t>
            </a:r>
            <a:endParaRPr lang="en-US" b="0" i="0">
              <a:solidFill>
                <a:srgbClr val="373A3C"/>
              </a:solidFill>
              <a:effectLst/>
              <a:latin typeface="freight-sans-pro"/>
            </a:endParaRPr>
          </a:p>
          <a:p>
            <a:pPr marL="171450" indent="-171450">
              <a:buFont typeface="Arial" panose="020B0604020202020204" pitchFamily="34" charset="0"/>
              <a:buChar char="•"/>
            </a:pPr>
            <a:r>
              <a:rPr lang="en-US" b="0" i="0">
                <a:solidFill>
                  <a:srgbClr val="373A3C"/>
                </a:solidFill>
                <a:effectLst/>
                <a:latin typeface="freight-sans-pro"/>
              </a:rPr>
              <a:t>Eurostat – waste: </a:t>
            </a:r>
            <a:r>
              <a:rPr lang="en-US" b="0" i="0">
                <a:solidFill>
                  <a:srgbClr val="000000"/>
                </a:solidFill>
                <a:effectLst/>
                <a:latin typeface="open_sansregular"/>
              </a:rPr>
              <a:t>Eurostat produces regular statistics on waste generation and treatment for the whole economy and on specific waste streams.</a:t>
            </a:r>
          </a:p>
          <a:p>
            <a:pPr marL="171450" indent="-171450">
              <a:buFont typeface="Arial" panose="020B0604020202020204" pitchFamily="34" charset="0"/>
              <a:buChar char="•"/>
            </a:pPr>
            <a:r>
              <a:rPr lang="en-US" b="0" i="0">
                <a:solidFill>
                  <a:srgbClr val="000000"/>
                </a:solidFill>
                <a:effectLst/>
                <a:latin typeface="open_sansregular"/>
              </a:rPr>
              <a:t>The Marine Plastic Footprint: </a:t>
            </a:r>
            <a:r>
              <a:rPr lang="en-US" b="0" i="0">
                <a:solidFill>
                  <a:srgbClr val="454545"/>
                </a:solidFill>
                <a:effectLst/>
                <a:latin typeface="Helvetica Neue"/>
              </a:rPr>
              <a:t>a comprehensive framework to measure the inventory of marine plastic leakage, step-by-step and using a life-cycle perspective. It also offers generic data that can be used to calculate marine plastic leakage for a defined list of identified sources, including plastic waste, textile </a:t>
            </a:r>
            <a:r>
              <a:rPr lang="en-US" b="0" i="0" err="1">
                <a:solidFill>
                  <a:srgbClr val="454545"/>
                </a:solidFill>
                <a:effectLst/>
                <a:latin typeface="Helvetica Neue"/>
              </a:rPr>
              <a:t>fibres</a:t>
            </a:r>
            <a:r>
              <a:rPr lang="en-US" b="0" i="0">
                <a:solidFill>
                  <a:srgbClr val="454545"/>
                </a:solidFill>
                <a:effectLst/>
                <a:latin typeface="Helvetica Neue"/>
              </a:rPr>
              <a:t>, </a:t>
            </a:r>
            <a:r>
              <a:rPr lang="en-US" b="0" i="0" err="1">
                <a:solidFill>
                  <a:srgbClr val="454545"/>
                </a:solidFill>
                <a:effectLst/>
                <a:latin typeface="Helvetica Neue"/>
              </a:rPr>
              <a:t>tyre</a:t>
            </a:r>
            <a:r>
              <a:rPr lang="en-US" b="0" i="0">
                <a:solidFill>
                  <a:srgbClr val="454545"/>
                </a:solidFill>
                <a:effectLst/>
                <a:latin typeface="Helvetica Neue"/>
              </a:rPr>
              <a:t> dust, micro beads in cosmetics, and fishing nets. </a:t>
            </a:r>
            <a:endParaRPr lang="en-US" b="0" i="0">
              <a:solidFill>
                <a:srgbClr val="373A3C"/>
              </a:solidFill>
              <a:effectLst/>
              <a:latin typeface="freight-sans-pro"/>
            </a:endParaRPr>
          </a:p>
          <a:p>
            <a:pPr marL="171450" indent="-171450">
              <a:buFont typeface="Arial" panose="020B0604020202020204" pitchFamily="34" charset="0"/>
              <a:buChar char="•"/>
            </a:pPr>
            <a:r>
              <a:rPr lang="en-US" b="0" i="0">
                <a:solidFill>
                  <a:srgbClr val="373A3C"/>
                </a:solidFill>
                <a:effectLst/>
                <a:latin typeface="freight-sans-pro"/>
              </a:rPr>
              <a:t>EPA – air emissions: Emissions factors are tools for building emissions inventories, guiding air quality management decisions and developing emissions control strategies.  This website provides current information on these tools and provides support for using them. </a:t>
            </a:r>
          </a:p>
          <a:p>
            <a:pPr marL="171450" indent="-171450">
              <a:buFont typeface="Arial" panose="020B0604020202020204" pitchFamily="34" charset="0"/>
              <a:buChar char="•"/>
            </a:pPr>
            <a:r>
              <a:rPr lang="en-US" b="0" i="0">
                <a:solidFill>
                  <a:srgbClr val="373A3C"/>
                </a:solidFill>
                <a:effectLst/>
                <a:latin typeface="freight-sans-pro"/>
              </a:rPr>
              <a:t>EMEP/EEA: </a:t>
            </a:r>
            <a:r>
              <a:rPr lang="en-US" b="0" i="0">
                <a:solidFill>
                  <a:srgbClr val="333333"/>
                </a:solidFill>
                <a:effectLst/>
                <a:latin typeface="Open Sans" panose="020B0604020202020204" charset="0"/>
              </a:rPr>
              <a:t>The EMEP/EEA air pollutant emission inventory guidebook is prepared by the UNECE/EMEP Task Force on Emissions Inventories and Projections (TFEIP) and published by EEA. The Guidebook provides a guide to European atmospheric emissions inventory methodologies and emission factors</a:t>
            </a:r>
            <a:endParaRPr lang="en-US" b="0" i="0">
              <a:solidFill>
                <a:srgbClr val="373A3C"/>
              </a:solidFill>
              <a:effectLst/>
              <a:latin typeface="freight-sans-pro"/>
            </a:endParaRPr>
          </a:p>
          <a:p>
            <a:pPr marL="171450" indent="-171450">
              <a:buFont typeface="Arial" panose="020B0604020202020204" pitchFamily="34" charset="0"/>
              <a:buChar char="•"/>
            </a:pPr>
            <a:r>
              <a:rPr lang="en-US" b="0" i="0" err="1">
                <a:solidFill>
                  <a:srgbClr val="373A3C"/>
                </a:solidFill>
                <a:effectLst/>
                <a:latin typeface="freight-sans-pro"/>
              </a:rPr>
              <a:t>WaterStat</a:t>
            </a:r>
            <a:r>
              <a:rPr lang="en-US" b="0" i="0">
                <a:solidFill>
                  <a:srgbClr val="373A3C"/>
                </a:solidFill>
                <a:effectLst/>
                <a:latin typeface="freight-sans-pro"/>
              </a:rPr>
              <a:t>: statistics on the water footprint. Part of the Water </a:t>
            </a:r>
            <a:r>
              <a:rPr lang="en-US" b="0" i="0" err="1">
                <a:solidFill>
                  <a:srgbClr val="373A3C"/>
                </a:solidFill>
                <a:effectLst/>
                <a:latin typeface="freight-sans-pro"/>
              </a:rPr>
              <a:t>Footprinting</a:t>
            </a:r>
            <a:r>
              <a:rPr lang="en-US" b="0" i="0">
                <a:solidFill>
                  <a:srgbClr val="373A3C"/>
                </a:solidFill>
                <a:effectLst/>
                <a:latin typeface="freight-sans-pro"/>
              </a:rPr>
              <a:t> - </a:t>
            </a:r>
            <a:r>
              <a:rPr lang="en-US" sz="1200">
                <a:effectLst/>
                <a:latin typeface="Calibri" panose="020F0502020204030204" pitchFamily="34" charset="0"/>
                <a:ea typeface="Calibri" panose="020F0502020204030204" pitchFamily="34" charset="0"/>
                <a:cs typeface="Times New Roman" panose="02020603050405020304" pitchFamily="18" charset="0"/>
              </a:rPr>
              <a:t>the Global Water Footprint Assessment Standard lays out the internationally accepted methodology for conducting a Water Footprint Assessment. </a:t>
            </a:r>
            <a:endParaRPr lang="en-US" b="0" i="0">
              <a:solidFill>
                <a:srgbClr val="373A3C"/>
              </a:solidFill>
              <a:effectLst/>
              <a:latin typeface="freight-sans-pro"/>
            </a:endParaRPr>
          </a:p>
          <a:p>
            <a:pPr marL="171450" indent="-171450">
              <a:buFont typeface="Arial" panose="020B0604020202020204" pitchFamily="34" charset="0"/>
              <a:buChar char="•"/>
            </a:pPr>
            <a:r>
              <a:rPr lang="en-US" b="0" i="0">
                <a:solidFill>
                  <a:srgbClr val="373A3C"/>
                </a:solidFill>
                <a:effectLst/>
                <a:latin typeface="freight-sans-pro"/>
              </a:rPr>
              <a:t>Greenhouse Gas Protocol: </a:t>
            </a:r>
            <a:r>
              <a:rPr lang="en-US" sz="1800">
                <a:effectLst/>
                <a:latin typeface="Calibri" panose="020F0502020204030204" pitchFamily="34" charset="0"/>
                <a:ea typeface="Calibri" panose="020F0502020204030204" pitchFamily="34" charset="0"/>
                <a:cs typeface="Times New Roman" panose="02020603050405020304" pitchFamily="18" charset="0"/>
              </a:rPr>
              <a:t>Greenhouse Gas Protocol provides the world's most widely used greenhouse gas accounting standards for companies.</a:t>
            </a:r>
          </a:p>
          <a:p>
            <a:pPr marL="171450" indent="-171450">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IBAT (including STAR): Integrated Biodiversity Assessment Tool (</a:t>
            </a:r>
            <a:r>
              <a:rPr lang="en-GB" sz="1200" b="0" i="0" kern="1200">
                <a:solidFill>
                  <a:schemeClr val="tx1"/>
                </a:solidFill>
                <a:effectLst/>
                <a:latin typeface="+mn-lt"/>
                <a:ea typeface="+mn-ea"/>
                <a:cs typeface="+mn-cs"/>
              </a:rPr>
              <a:t>IBAT) provides authoritative global</a:t>
            </a:r>
            <a:r>
              <a:rPr lang="en-GB" sz="1800" b="0" i="0" kern="1200">
                <a:solidFill>
                  <a:schemeClr val="tx1"/>
                </a:solidFill>
                <a:effectLst/>
                <a:latin typeface="+mn-lt"/>
                <a:ea typeface="+mn-ea"/>
                <a:cs typeface="+mn-cs"/>
              </a:rPr>
              <a:t> </a:t>
            </a:r>
            <a:r>
              <a:rPr lang="en-GB" sz="1200" b="0" i="0" kern="1200">
                <a:solidFill>
                  <a:schemeClr val="tx1"/>
                </a:solidFill>
                <a:effectLst/>
                <a:latin typeface="+mn-lt"/>
                <a:ea typeface="+mn-ea"/>
                <a:cs typeface="+mn-cs"/>
              </a:rPr>
              <a:t>biodiversity data. Users can import raw</a:t>
            </a:r>
            <a:r>
              <a:rPr lang="en-GB" sz="1800" b="0" i="0" kern="1200">
                <a:solidFill>
                  <a:schemeClr val="tx1"/>
                </a:solidFill>
                <a:effectLst/>
                <a:latin typeface="+mn-lt"/>
                <a:ea typeface="+mn-ea"/>
                <a:cs typeface="+mn-cs"/>
              </a:rPr>
              <a:t> </a:t>
            </a:r>
            <a:r>
              <a:rPr lang="en-GB" sz="1200" b="0" i="0" kern="1200">
                <a:solidFill>
                  <a:schemeClr val="tx1"/>
                </a:solidFill>
                <a:effectLst/>
                <a:latin typeface="+mn-lt"/>
                <a:ea typeface="+mn-ea"/>
                <a:cs typeface="+mn-cs"/>
              </a:rPr>
              <a:t>data on locations and create reports</a:t>
            </a:r>
            <a:r>
              <a:rPr lang="en-GB" sz="1800" b="0" i="0" kern="1200">
                <a:solidFill>
                  <a:schemeClr val="tx1"/>
                </a:solidFill>
                <a:effectLst/>
                <a:latin typeface="+mn-lt"/>
                <a:ea typeface="+mn-ea"/>
                <a:cs typeface="+mn-cs"/>
              </a:rPr>
              <a:t> </a:t>
            </a:r>
            <a:r>
              <a:rPr lang="en-GB" sz="1200" b="0" i="0" kern="1200">
                <a:solidFill>
                  <a:schemeClr val="tx1"/>
                </a:solidFill>
                <a:effectLst/>
                <a:latin typeface="+mn-lt"/>
                <a:ea typeface="+mn-ea"/>
                <a:cs typeface="+mn-cs"/>
              </a:rPr>
              <a:t>and map files. IBAT host and maintain 3 global biodiversity datasets; IUCN Red List of Threatened Species, World Database on Protected Areas, World Database of Key Biodiversity Areas. The Species Threat Abatement and Restoration Metric (</a:t>
            </a:r>
            <a:r>
              <a:rPr lang="en-GB" sz="1200" b="1" i="0" kern="1200">
                <a:solidFill>
                  <a:schemeClr val="tx1"/>
                </a:solidFill>
                <a:effectLst/>
                <a:latin typeface="+mn-lt"/>
                <a:ea typeface="+mn-ea"/>
                <a:cs typeface="+mn-cs"/>
              </a:rPr>
              <a:t>STAR</a:t>
            </a:r>
            <a:r>
              <a:rPr lang="en-GB" sz="1200" b="0" i="0" kern="1200">
                <a:solidFill>
                  <a:schemeClr val="tx1"/>
                </a:solidFill>
                <a:effectLst/>
                <a:latin typeface="+mn-lt"/>
                <a:ea typeface="+mn-ea"/>
                <a:cs typeface="+mn-cs"/>
              </a:rPr>
              <a:t>) allows quantification of the potential contributions that species threat abatement and restoration activities offer towards reducing extinction risk across the world. </a:t>
            </a:r>
          </a:p>
          <a:p>
            <a:pPr marL="171450" indent="-171450">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Navigation Tool: identify biodiversity measurement approaches</a:t>
            </a:r>
          </a:p>
          <a:p>
            <a:pPr marL="171450" indent="-171450">
              <a:buFont typeface="Arial" panose="020B0604020202020204" pitchFamily="34" charset="0"/>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US" b="0" i="0">
              <a:solidFill>
                <a:srgbClr val="373A3C"/>
              </a:solidFill>
              <a:effectLst/>
              <a:latin typeface="freight-sans-pr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711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Presenter to explain that we will now look at some useful tools and resources that can help to get you started</a:t>
            </a:r>
            <a:endParaRPr lang="en-US" b="0" dirty="0"/>
          </a:p>
        </p:txBody>
      </p:sp>
      <p:sp>
        <p:nvSpPr>
          <p:cNvPr id="4" name="Slide Number Placeholder 3"/>
          <p:cNvSpPr>
            <a:spLocks noGrp="1"/>
          </p:cNvSpPr>
          <p:nvPr>
            <p:ph type="sldNum" sz="quarter" idx="5"/>
          </p:nvPr>
        </p:nvSpPr>
        <p:spPr/>
        <p:txBody>
          <a:bodyPr/>
          <a:lstStyle/>
          <a:p>
            <a:fld id="{3D8C6B78-E725-420E-9A4E-2F78CBAA16FC}" type="slidenum">
              <a:rPr lang="en-US" smtClean="0"/>
              <a:t>53</a:t>
            </a:fld>
            <a:endParaRPr lang="en-US"/>
          </a:p>
        </p:txBody>
      </p:sp>
    </p:spTree>
    <p:extLst>
      <p:ext uri="{BB962C8B-B14F-4D97-AF65-F5344CB8AC3E}">
        <p14:creationId xmlns:p14="http://schemas.microsoft.com/office/powerpoint/2010/main" val="1738869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Presenter to explain that there are a number of tools that can be used to help identify material activities to your business, based on your sector. One example of this is ENCORE.</a:t>
            </a:r>
          </a:p>
          <a:p>
            <a:endParaRPr lang="en-GB" dirty="0"/>
          </a:p>
          <a:p>
            <a:r>
              <a:rPr lang="en-GB" dirty="0"/>
              <a:t>ENCORE can help with identification of impact drivers and dependencies that you will need to think about for measurement.</a:t>
            </a:r>
          </a:p>
          <a:p>
            <a:endParaRPr lang="en-GB" dirty="0"/>
          </a:p>
          <a:p>
            <a:r>
              <a:rPr lang="en-GB" dirty="0"/>
              <a:t>ENCORE stands for </a:t>
            </a:r>
            <a:r>
              <a:rPr lang="en-GB" b="1" dirty="0"/>
              <a:t>Exploring Natural Capital Opportunities, Risks and Exposure</a:t>
            </a:r>
            <a:r>
              <a:rPr lang="en-GB" dirty="0"/>
              <a:t>. This web-based tool was launched in November 2018 and was the first of its kind to synthesise a large body</a:t>
            </a:r>
            <a:r>
              <a:rPr lang="en-GB" b="0" dirty="0"/>
              <a:t> </a:t>
            </a:r>
            <a:r>
              <a:rPr lang="en-GB" sz="1200" b="0" dirty="0">
                <a:solidFill>
                  <a:schemeClr val="bg1"/>
                </a:solidFill>
              </a:rPr>
              <a:t>of literature on potential natural capital dependencies and impacts of all economic activities.</a:t>
            </a:r>
          </a:p>
          <a:p>
            <a:endParaRPr lang="en-GB" dirty="0"/>
          </a:p>
          <a:p>
            <a:r>
              <a:rPr lang="en-GB" dirty="0"/>
              <a:t>ENCORE was primarily developed for a finance sector audience, but the information it contains can be used by other audiences as well</a:t>
            </a:r>
          </a:p>
          <a:p>
            <a:endParaRPr lang="en-GB" dirty="0"/>
          </a:p>
          <a:p>
            <a:r>
              <a:rPr lang="en-GB" dirty="0"/>
              <a:t>It is a tool that helps users understand links between economic activities and natural capital based on associated potential dependencies and impacts. It can answer questions like:</a:t>
            </a:r>
          </a:p>
          <a:p>
            <a:pPr marL="285750" indent="-285750">
              <a:buFont typeface="Arial" panose="020B0604020202020204" pitchFamily="34" charset="0"/>
              <a:buChar char="•"/>
            </a:pPr>
            <a:r>
              <a:rPr lang="en-GB" dirty="0"/>
              <a:t>How do businesses depend and impact on nature?</a:t>
            </a:r>
          </a:p>
          <a:p>
            <a:pPr marL="285750" indent="-285750">
              <a:buFont typeface="Arial" panose="020B0604020202020204" pitchFamily="34" charset="0"/>
              <a:buChar char="•"/>
            </a:pPr>
            <a:r>
              <a:rPr lang="en-GB" dirty="0"/>
              <a:t>How does environmental change affect dependencies?</a:t>
            </a:r>
          </a:p>
          <a:p>
            <a:pPr marL="285750" indent="-285750">
              <a:buFont typeface="Arial" panose="020B0604020202020204" pitchFamily="34" charset="0"/>
              <a:buChar char="•"/>
            </a:pPr>
            <a:r>
              <a:rPr lang="en-GB" dirty="0"/>
              <a:t>What can be measured to gain insight on nature-related risk?</a:t>
            </a:r>
          </a:p>
          <a:p>
            <a:endParaRPr lang="en-GB" dirty="0"/>
          </a:p>
          <a:p>
            <a:r>
              <a:rPr lang="en-GB" dirty="0"/>
              <a:t>The knowledge base from ENCORE can serve, and has already served, as a basis for more refined types of analyses.</a:t>
            </a:r>
          </a:p>
          <a:p>
            <a:endParaRPr lang="en-GB" dirty="0"/>
          </a:p>
          <a:p>
            <a:r>
              <a:rPr lang="en-GB" sz="1200" kern="1200" dirty="0">
                <a:solidFill>
                  <a:schemeClr val="tx1"/>
                </a:solidFill>
                <a:effectLst/>
                <a:latin typeface="+mn-lt"/>
                <a:ea typeface="+mn-ea"/>
                <a:cs typeface="+mn-cs"/>
              </a:rPr>
              <a:t>Once users have registered a free account, they can log in and </a:t>
            </a:r>
            <a:r>
              <a:rPr lang="en-GB" sz="1200" b="1" kern="1200" dirty="0">
                <a:solidFill>
                  <a:schemeClr val="tx1"/>
                </a:solidFill>
                <a:effectLst/>
                <a:latin typeface="+mn-lt"/>
                <a:ea typeface="+mn-ea"/>
                <a:cs typeface="+mn-cs"/>
              </a:rPr>
              <a:t>visualise</a:t>
            </a:r>
            <a:r>
              <a:rPr lang="en-GB" sz="1200" kern="1200" dirty="0">
                <a:solidFill>
                  <a:schemeClr val="tx1"/>
                </a:solidFill>
                <a:effectLst/>
                <a:latin typeface="+mn-lt"/>
                <a:ea typeface="+mn-ea"/>
                <a:cs typeface="+mn-cs"/>
              </a:rPr>
              <a:t> how </a:t>
            </a:r>
            <a:r>
              <a:rPr lang="en-GB" sz="1200" b="1" kern="1200" dirty="0">
                <a:solidFill>
                  <a:schemeClr val="tx1"/>
                </a:solidFill>
                <a:effectLst/>
                <a:latin typeface="+mn-lt"/>
                <a:ea typeface="+mn-ea"/>
                <a:cs typeface="+mn-cs"/>
              </a:rPr>
              <a:t>economic activities </a:t>
            </a:r>
            <a:r>
              <a:rPr lang="en-GB" sz="1200" kern="1200" dirty="0">
                <a:solidFill>
                  <a:schemeClr val="tx1"/>
                </a:solidFill>
                <a:effectLst/>
                <a:latin typeface="+mn-lt"/>
                <a:ea typeface="+mn-ea"/>
                <a:cs typeface="+mn-cs"/>
              </a:rPr>
              <a:t>potentially </a:t>
            </a:r>
            <a:r>
              <a:rPr lang="en-GB" sz="1200" b="1" kern="1200" dirty="0">
                <a:solidFill>
                  <a:schemeClr val="tx1"/>
                </a:solidFill>
                <a:effectLst/>
                <a:latin typeface="+mn-lt"/>
                <a:ea typeface="+mn-ea"/>
                <a:cs typeface="+mn-cs"/>
              </a:rPr>
              <a:t>depend on nature</a:t>
            </a:r>
            <a:r>
              <a:rPr lang="en-GB" sz="1200" kern="1200" dirty="0">
                <a:solidFill>
                  <a:schemeClr val="tx1"/>
                </a:solidFill>
                <a:effectLst/>
                <a:latin typeface="+mn-lt"/>
                <a:ea typeface="+mn-ea"/>
                <a:cs typeface="+mn-cs"/>
              </a:rPr>
              <a:t>, using flow diagrams shown here. Data is available for various sub-industries and production processes. The data shows how both dependencies and impacts for the production processes link to ecosystem services and the natural capital assets that underpin those services.</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tool also provides a qualitative rating called a materiality rating, that denotes the importance of each ecosystem service for each production process. Flow diagrams can be produced for both dependencies and impacts.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figure on the slides for example shows </a:t>
            </a:r>
            <a:r>
              <a:rPr lang="fr-FR" sz="1200" dirty="0">
                <a:solidFill>
                  <a:srgbClr val="2068AF"/>
                </a:solidFill>
                <a:latin typeface="Calibri" panose="020F0502020204030204" pitchFamily="34" charset="0"/>
                <a:cs typeface="Calibri" panose="020F0502020204030204" pitchFamily="34" charset="0"/>
              </a:rPr>
              <a:t>the a</a:t>
            </a:r>
            <a:r>
              <a:rPr lang="en-GB" sz="1200" dirty="0">
                <a:solidFill>
                  <a:srgbClr val="2068AF"/>
                </a:solidFill>
                <a:latin typeface="Calibri" panose="020F0502020204030204" pitchFamily="34" charset="0"/>
                <a:cs typeface="Calibri" panose="020F0502020204030204" pitchFamily="34" charset="0"/>
              </a:rPr>
              <a:t>agricultural products industry dependencies on ecosystem services and natural capital assets, for the production process of large-scale irrigated arable crops. W</a:t>
            </a:r>
            <a:r>
              <a:rPr lang="en-GB" sz="1200" kern="1200" dirty="0">
                <a:solidFill>
                  <a:schemeClr val="tx1"/>
                </a:solidFill>
                <a:effectLst/>
                <a:latin typeface="+mn-lt"/>
                <a:ea typeface="+mn-ea"/>
                <a:cs typeface="+mn-cs"/>
              </a:rPr>
              <a:t>e can see these processes are dependent on 19 ecosystem services (out of 21 identified). ENCORE then shows which elements of nature (or natural capital assets) underpin the ecosystem services that these agricultural processes depend on. In this example, habitats and species are two key natural capital assets for this sector. The loss of key habitats could lead to loss of up to 11 ecosystem services that these production processes depend on. Similarly, the loss of key species could compromise up to 12 ecosystem services. This could have devastating consequences for the business. For example, if a key pollinator species is lost, this could result in major yield losses, or increased costs associated with alternative pollination 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CH" dirty="0"/>
          </a:p>
        </p:txBody>
      </p:sp>
      <p:sp>
        <p:nvSpPr>
          <p:cNvPr id="4" name="Slide Number Placeholder 3"/>
          <p:cNvSpPr>
            <a:spLocks noGrp="1"/>
          </p:cNvSpPr>
          <p:nvPr>
            <p:ph type="sldNum" sz="quarter" idx="5"/>
          </p:nvPr>
        </p:nvSpPr>
        <p:spPr/>
        <p:txBody>
          <a:bodyPr/>
          <a:lstStyle/>
          <a:p>
            <a:fld id="{2B641253-FB2F-49D0-ADB9-2038AA856BCA}" type="slidenum">
              <a:rPr lang="en-CH" smtClean="0"/>
              <a:t>54</a:t>
            </a:fld>
            <a:endParaRPr lang="en-CH"/>
          </a:p>
        </p:txBody>
      </p:sp>
    </p:spTree>
    <p:extLst>
      <p:ext uri="{BB962C8B-B14F-4D97-AF65-F5344CB8AC3E}">
        <p14:creationId xmlns:p14="http://schemas.microsoft.com/office/powerpoint/2010/main" val="20482189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a:t>Presenter to consider tools available to help with measurement: IBAT</a:t>
            </a:r>
          </a:p>
          <a:p>
            <a:endParaRPr lang="en-GB" b="1" i="0"/>
          </a:p>
          <a:p>
            <a:r>
              <a:rPr lang="en-GB" b="1" i="0"/>
              <a:t>Presenter to explain that IBAT could be a useful tool to identify priority sites (i.e. based on proximity to Key Biodiversity Areas and/or red listed species) for a natural capital assessment. This could be completed during the materiality/scoping part of the assessment to prioritise locations for consideration (e.g. those in closet proximity to Key Biodiversity Areas and/or with the most threatened/endangered 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Another helpful tool is IBAT. As previously mentioned,  the </a:t>
            </a:r>
            <a:r>
              <a:rPr lang="en-GB" sz="1800">
                <a:effectLst/>
                <a:latin typeface="Calibri" panose="020F0502020204030204" pitchFamily="34" charset="0"/>
                <a:ea typeface="Calibri" panose="020F0502020204030204" pitchFamily="34" charset="0"/>
                <a:cs typeface="Times New Roman" panose="02020603050405020304" pitchFamily="18" charset="0"/>
              </a:rPr>
              <a:t>Integrated Biodiversity Assessment Tool (</a:t>
            </a:r>
            <a:r>
              <a:rPr lang="en-GB" sz="1200" b="0" i="0" kern="1200">
                <a:solidFill>
                  <a:schemeClr val="tx1"/>
                </a:solidFill>
                <a:effectLst/>
                <a:latin typeface="+mn-lt"/>
                <a:ea typeface="+mn-ea"/>
                <a:cs typeface="+mn-cs"/>
              </a:rPr>
              <a:t>IBAT) provides authoritative global</a:t>
            </a:r>
            <a:r>
              <a:rPr lang="en-GB" sz="1800" b="0" i="0" kern="1200">
                <a:solidFill>
                  <a:schemeClr val="tx1"/>
                </a:solidFill>
                <a:effectLst/>
                <a:latin typeface="+mn-lt"/>
                <a:ea typeface="+mn-ea"/>
                <a:cs typeface="+mn-cs"/>
              </a:rPr>
              <a:t> </a:t>
            </a:r>
            <a:r>
              <a:rPr lang="en-GB" sz="1200" b="0" i="0" kern="1200">
                <a:solidFill>
                  <a:schemeClr val="tx1"/>
                </a:solidFill>
                <a:effectLst/>
                <a:latin typeface="+mn-lt"/>
                <a:ea typeface="+mn-ea"/>
                <a:cs typeface="+mn-cs"/>
              </a:rPr>
              <a:t>biodiversity data. Users can import raw</a:t>
            </a:r>
            <a:r>
              <a:rPr lang="en-GB" sz="1800" b="0" i="0" kern="1200">
                <a:solidFill>
                  <a:schemeClr val="tx1"/>
                </a:solidFill>
                <a:effectLst/>
                <a:latin typeface="+mn-lt"/>
                <a:ea typeface="+mn-ea"/>
                <a:cs typeface="+mn-cs"/>
              </a:rPr>
              <a:t> </a:t>
            </a:r>
            <a:r>
              <a:rPr lang="en-GB" sz="1200" b="0" i="0" kern="1200">
                <a:solidFill>
                  <a:schemeClr val="tx1"/>
                </a:solidFill>
                <a:effectLst/>
                <a:latin typeface="+mn-lt"/>
                <a:ea typeface="+mn-ea"/>
                <a:cs typeface="+mn-cs"/>
              </a:rPr>
              <a:t>data on locations and create reports</a:t>
            </a:r>
            <a:r>
              <a:rPr lang="en-GB" sz="1800" b="0" i="0" kern="1200">
                <a:solidFill>
                  <a:schemeClr val="tx1"/>
                </a:solidFill>
                <a:effectLst/>
                <a:latin typeface="+mn-lt"/>
                <a:ea typeface="+mn-ea"/>
                <a:cs typeface="+mn-cs"/>
              </a:rPr>
              <a:t> </a:t>
            </a:r>
            <a:r>
              <a:rPr lang="en-GB" sz="1200" b="0" i="0" kern="1200">
                <a:solidFill>
                  <a:schemeClr val="tx1"/>
                </a:solidFill>
                <a:effectLst/>
                <a:latin typeface="+mn-lt"/>
                <a:ea typeface="+mn-ea"/>
                <a:cs typeface="+mn-cs"/>
              </a:rPr>
              <a:t>and map files. IBAT host and maintain 3 global biodiversity datasets; IUCN Red List of Threatened Species, World Database on Protected Areas, World Database of Key Biodiversity Areas. Additionally, the STAR metric is now available in IBAT. (</a:t>
            </a:r>
            <a:r>
              <a:rPr lang="en-GB" sz="1200" b="0" i="1" kern="1200">
                <a:solidFill>
                  <a:schemeClr val="tx1"/>
                </a:solidFill>
                <a:effectLst/>
                <a:latin typeface="+mn-lt"/>
                <a:ea typeface="+mn-ea"/>
                <a:cs typeface="+mn-cs"/>
              </a:rPr>
              <a:t>this will be discussed later in this training)</a:t>
            </a:r>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55</a:t>
            </a:fld>
            <a:endParaRPr lang="en-US"/>
          </a:p>
        </p:txBody>
      </p:sp>
    </p:spTree>
    <p:extLst>
      <p:ext uri="{BB962C8B-B14F-4D97-AF65-F5344CB8AC3E}">
        <p14:creationId xmlns:p14="http://schemas.microsoft.com/office/powerpoint/2010/main" val="18336368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Presenter to outline the biodiversity guidance navigation tool and its role in supporting natural capital assessments. </a:t>
            </a:r>
          </a:p>
          <a:p>
            <a:endParaRPr lang="en-GB"/>
          </a:p>
          <a:p>
            <a:r>
              <a:rPr lang="en-GB"/>
              <a:t>The navigation tool recognises that you may need to work iteratively through the Protocol e.g. you go to Step 6 to determine the methods to quantify change in state of the natural capital assets, then go back to the impact drivers you have identified as material and determine how these can be measured</a:t>
            </a:r>
            <a:br>
              <a:rPr lang="en-GB"/>
            </a:br>
            <a:endParaRPr lang="en-GB"/>
          </a:p>
          <a:p>
            <a:pPr marL="171450" indent="-171450">
              <a:buFont typeface="Arial" panose="020B0604020202020204" pitchFamily="34" charset="0"/>
              <a:buChar char="•"/>
            </a:pPr>
            <a:r>
              <a:rPr lang="en-GB"/>
              <a:t>We would recommend doing a first run through the navigation tool to see all the questions and consider how you would answer them. You can then choose an approach to fit the data you already have, or describe the data you need to collect.</a:t>
            </a:r>
            <a:br>
              <a:rPr lang="en-GB"/>
            </a:br>
            <a:endParaRPr lang="en-GB"/>
          </a:p>
          <a:p>
            <a:pPr marL="171450" indent="-171450">
              <a:buFont typeface="Arial" panose="020B0604020202020204" pitchFamily="34" charset="0"/>
              <a:buChar char="•"/>
            </a:pPr>
            <a:r>
              <a:rPr lang="en-GB"/>
              <a:t>Currently there is no standardised way of measuring biodiversity (but Align project coming)</a:t>
            </a:r>
          </a:p>
        </p:txBody>
      </p:sp>
      <p:sp>
        <p:nvSpPr>
          <p:cNvPr id="4" name="Slide Number Placeholder 3"/>
          <p:cNvSpPr>
            <a:spLocks noGrp="1"/>
          </p:cNvSpPr>
          <p:nvPr>
            <p:ph type="sldNum" sz="quarter" idx="5"/>
          </p:nvPr>
        </p:nvSpPr>
        <p:spPr/>
        <p:txBody>
          <a:bodyPr/>
          <a:lstStyle/>
          <a:p>
            <a:fld id="{3D8C6B78-E725-420E-9A4E-2F78CBAA16FC}" type="slidenum">
              <a:rPr lang="en-US" smtClean="0"/>
              <a:t>56</a:t>
            </a:fld>
            <a:endParaRPr lang="en-US"/>
          </a:p>
        </p:txBody>
      </p:sp>
    </p:spTree>
    <p:extLst>
      <p:ext uri="{BB962C8B-B14F-4D97-AF65-F5344CB8AC3E}">
        <p14:creationId xmlns:p14="http://schemas.microsoft.com/office/powerpoint/2010/main" val="17965844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Presenter to outline Yorkshire Water case study, using notes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a:t>Yorkshire Water is a water and waste water services utility company servicing 5million domestic customers and 136,000 business premises in West Yorkshire, South Yorkshire, the East Riding of Yorkshire, part of North Lincolnshire, most of North Yorkshire and part of Derbyshire, in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Why</a:t>
            </a:r>
            <a:r>
              <a:rPr lang="en-GB"/>
              <a:t> </a:t>
            </a:r>
            <a:r>
              <a:rPr lang="en-GB" b="1"/>
              <a:t>a natural capital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Yorkshire Water, assisted by AECOM, applied the Natural Capital Protocol to a trial site at Rivelin Water Treatment Works, one of the primary water treatment plants supplying the City of Sheffield and undergoing a £24m capital upgrade. Yorkshire Water wanted to include the Protocol as part of their optioneering process, to better understand environmental impacts and trade-offs, better inform investments and operations, and enhance value with the upgrade. The Protocol was applied to a number of high level upgrade options, with two main solutions (‘notional’ and ‘chosen’ solutions) being assessed and compared to baseline infrastructure to retrospectively evaluate natural capital impacts. They took a social perspective in order to quantify impacts and dependencies.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How was the Natural Capital Protocol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Yorkshire Water followed all of the Scoping, Measure and Value and Apply stages of the Protocol in performing the assessment. The company used AECOM’s Ecosystem Services Identification, Valuation and Integration (ESIVI) tool to identify material impacts. This analysis incorporated criteria including beneficiaries affected by ecosystem services, importance of each service to local communities, and the degree of management control of the delivery of these services on site.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Key impacts were identified for global climate, air quality, pollination and cultural/spiritual values in the area. Methodologies for estimating monetary values of each material service were selected on the basis of relationships determined from the peer-reviewed academic literature and government guidance. The robustness of each selected valuation methodology was then assessed and categorised, to maintain transparency through the valuation process. Relative NPV was calculated for each option to select the one with the least negative impacts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What were the outcomes of the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The assessment confirmed that the chosen solution provided less negative and more positive environmental impacts. This was achieved, for example, by reducing impacts on global climate regulation through the use of a gravity-fed supply system that reduced energy requirements, by maintaining cultural and spiritual values by partially burying the building and by enhancing pollination services by creating a wildflower meadow on the building’s roof. The latter two approaches also assisted in obtaining planning permission for the project. By monetising the material environmental impacts, the assessment enabled direct comparison with more obvious costs and benefits, and therefore, richer internal debate around the environmental impacts than may occur traditionally.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Next steps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Yorkshire Water recognise that conducting future assessments that address all impacts and dependencies, including all relevant environmental, financial and social attributes of a project will provide even more power to the company’s decision-making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fld id="{3D8C6B78-E725-420E-9A4E-2F78CBAA16FC}" type="slidenum">
              <a:rPr lang="en-US" smtClean="0"/>
              <a:t>57</a:t>
            </a:fld>
            <a:endParaRPr lang="en-US"/>
          </a:p>
        </p:txBody>
      </p:sp>
    </p:spTree>
    <p:extLst>
      <p:ext uri="{BB962C8B-B14F-4D97-AF65-F5344CB8AC3E}">
        <p14:creationId xmlns:p14="http://schemas.microsoft.com/office/powerpoint/2010/main" val="13626260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Presenter to explain that we will now undertake a group exercise</a:t>
            </a:r>
            <a:endParaRPr lang="en-US" b="0" dirty="0"/>
          </a:p>
        </p:txBody>
      </p:sp>
      <p:sp>
        <p:nvSpPr>
          <p:cNvPr id="4" name="Slide Number Placeholder 3"/>
          <p:cNvSpPr>
            <a:spLocks noGrp="1"/>
          </p:cNvSpPr>
          <p:nvPr>
            <p:ph type="sldNum" sz="quarter" idx="5"/>
          </p:nvPr>
        </p:nvSpPr>
        <p:spPr/>
        <p:txBody>
          <a:bodyPr/>
          <a:lstStyle/>
          <a:p>
            <a:fld id="{3D8C6B78-E725-420E-9A4E-2F78CBAA16FC}" type="slidenum">
              <a:rPr lang="en-US" smtClean="0"/>
              <a:t>58</a:t>
            </a:fld>
            <a:endParaRPr lang="en-US"/>
          </a:p>
        </p:txBody>
      </p:sp>
    </p:spTree>
    <p:extLst>
      <p:ext uri="{BB962C8B-B14F-4D97-AF65-F5344CB8AC3E}">
        <p14:creationId xmlns:p14="http://schemas.microsoft.com/office/powerpoint/2010/main" val="33704835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introduce the case study for this exercise.</a:t>
            </a:r>
          </a:p>
          <a:p>
            <a:pPr rtl="0" fontAlgn="base"/>
            <a:endParaRPr lang="en-GB" sz="1200" b="1" i="0" kern="1200" dirty="0">
              <a:solidFill>
                <a:schemeClr val="tx1"/>
              </a:solidFill>
              <a:effectLst/>
              <a:latin typeface="+mn-lt"/>
              <a:ea typeface="+mn-ea"/>
              <a:cs typeface="+mn-cs"/>
            </a:endParaRPr>
          </a:p>
          <a:p>
            <a:r>
              <a:rPr lang="en-GB" b="0" dirty="0"/>
              <a:t>Presenter to describe a Brazilian soy company that has acquired 1,000 acres of land to convert to produce soy. The company is wanting to understand their impacts on natural capital, including biodiversity, in the process of developing the farmland and producing soy.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kern="1200" dirty="0">
                <a:solidFill>
                  <a:schemeClr val="tx1"/>
                </a:solidFill>
                <a:effectLst/>
                <a:latin typeface="+mn-lt"/>
                <a:ea typeface="+mn-ea"/>
                <a:cs typeface="+mn-cs"/>
              </a:rPr>
              <a:t>Presenter to introduce the table for the exercise: The table should be filled out by the participants, discussing each business activity, and the associated input or output, impact driver, impact, and dependency (if applicable).</a:t>
            </a:r>
            <a:r>
              <a:rPr lang="en-GB"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It is important to be aware that impacts and dependencies do not exist in a loop. Impacts don't cause dependencies, as dependencies don't cause impacts. Whilst sometimes the two are related, this is the case in the minority, rather than the majority. </a:t>
            </a:r>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GB" b="0" dirty="0"/>
          </a:p>
          <a:p>
            <a:r>
              <a:rPr lang="en-GB" b="0" dirty="0"/>
              <a:t>To get this process started, we would like you to:</a:t>
            </a:r>
          </a:p>
          <a:p>
            <a:pPr marL="228600" indent="-228600">
              <a:buFont typeface="+mj-lt"/>
              <a:buAutoNum type="arabicPeriod"/>
            </a:pPr>
            <a:r>
              <a:rPr lang="en-GB" b="0" dirty="0"/>
              <a:t>Identify the business activities required to complete this process, from farm set up to soy harvest. </a:t>
            </a:r>
          </a:p>
          <a:p>
            <a:pPr marL="228600" indent="-228600">
              <a:buFont typeface="+mj-lt"/>
              <a:buAutoNum type="arabicPeriod"/>
            </a:pPr>
            <a:r>
              <a:rPr lang="en-GB" b="0" dirty="0"/>
              <a:t>For each activity, you are required to identify if the activity results in an input or an output (i.e. would the activity require the use of a natural resource, or the output of a product, that would affect the state of natural capital surrounding the farmland?) </a:t>
            </a:r>
          </a:p>
          <a:p>
            <a:pPr marL="228600" indent="-228600">
              <a:buFont typeface="+mj-lt"/>
              <a:buAutoNum type="arabicPeriod"/>
            </a:pPr>
            <a:r>
              <a:rPr lang="en-GB" b="0" dirty="0"/>
              <a:t>You will identify what impact this results in, and if there are any associated dependencies.</a:t>
            </a:r>
          </a:p>
          <a:p>
            <a:pPr marL="0" indent="0">
              <a:buFont typeface="+mj-lt"/>
              <a:buNone/>
            </a:pPr>
            <a:endParaRPr lang="en-GB" sz="1200" b="0" i="0" kern="1200" dirty="0">
              <a:solidFill>
                <a:schemeClr val="tx1"/>
              </a:solidFill>
              <a:effectLst/>
              <a:latin typeface="+mn-lt"/>
              <a:ea typeface="+mn-ea"/>
              <a:cs typeface="+mn-cs"/>
            </a:endParaRPr>
          </a:p>
          <a:p>
            <a:pPr rtl="0" fontAlgn="base"/>
            <a:r>
              <a:rPr lang="en-GB" sz="1200" b="1" i="0" kern="1200" dirty="0">
                <a:solidFill>
                  <a:schemeClr val="tx1"/>
                </a:solidFill>
                <a:effectLst/>
                <a:latin typeface="+mn-lt"/>
                <a:ea typeface="+mn-ea"/>
                <a:cs typeface="+mn-cs"/>
              </a:rPr>
              <a:t>Presenter to read out the definitions of impact driver, impact and dependencies: </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An impact driver is a measurable quantity of a natural resource that is used as an input to production (e.g., volume of sand and gravel used in construction) or a measurable non-product output of business activity (e.g., a kilogram of NOx emissions released into the atmosphere by a manufacturing facility).</a:t>
            </a:r>
          </a:p>
          <a:p>
            <a:pPr rtl="0" fontAlgn="base"/>
            <a:r>
              <a:rPr lang="en-GB" sz="1200" b="0" i="0" kern="1200" dirty="0">
                <a:solidFill>
                  <a:schemeClr val="tx1"/>
                </a:solidFill>
                <a:effectLst/>
                <a:latin typeface="+mn-lt"/>
                <a:ea typeface="+mn-ea"/>
                <a:cs typeface="+mn-cs"/>
              </a:rPr>
              <a:t>Natural capital impacts are defined as the negative or positive effect of business activity on natural capital. For example, businesses may extract a lot of water, depleting natural reserves.</a:t>
            </a:r>
          </a:p>
          <a:p>
            <a:pPr rtl="0" fontAlgn="base"/>
            <a:r>
              <a:rPr lang="en-GB" sz="1200" b="0" i="0" kern="1200" dirty="0">
                <a:solidFill>
                  <a:schemeClr val="tx1"/>
                </a:solidFill>
                <a:effectLst/>
                <a:latin typeface="+mn-lt"/>
                <a:ea typeface="+mn-ea"/>
                <a:cs typeface="+mn-cs"/>
              </a:rPr>
              <a:t>Natural capital dependencies are defined as a business reliance on or use of natural capital. For example, businesses may be dependent on pollination as a regulating service in agriculture.</a:t>
            </a:r>
          </a:p>
          <a:p>
            <a:pPr rtl="0" fontAlgn="base"/>
            <a:endParaRPr lang="en-GB" sz="1200" b="0" i="0" kern="1200" dirty="0">
              <a:solidFill>
                <a:schemeClr val="tx1"/>
              </a:solidFill>
              <a:effectLst/>
              <a:latin typeface="+mn-lt"/>
              <a:ea typeface="+mn-ea"/>
              <a:cs typeface="+mn-cs"/>
            </a:endParaRPr>
          </a:p>
          <a:p>
            <a:pPr rtl="0" fontAlgn="base"/>
            <a:endParaRPr lang="en-GB" sz="1200" b="0" i="0" kern="1200" dirty="0">
              <a:solidFill>
                <a:schemeClr val="tx1"/>
              </a:solidFill>
              <a:effectLst/>
              <a:latin typeface="+mn-lt"/>
              <a:ea typeface="+mn-ea"/>
              <a:cs typeface="+mn-cs"/>
            </a:endParaRPr>
          </a:p>
          <a:p>
            <a:pPr rtl="0" fontAlgn="base"/>
            <a:r>
              <a:rPr lang="en-GB" sz="1200" b="1" i="0" kern="1200" dirty="0">
                <a:solidFill>
                  <a:schemeClr val="tx1"/>
                </a:solidFill>
                <a:effectLst/>
                <a:latin typeface="+mn-lt"/>
                <a:ea typeface="+mn-ea"/>
                <a:cs typeface="+mn-cs"/>
              </a:rPr>
              <a:t>Presenter to ask participants to discuss in breakout sessions/at their tables, what impacts, or dependencies result from the business activities. Presenter to explain that the list of activities on the slide are not exhaustive but rather a list of </a:t>
            </a:r>
            <a:r>
              <a:rPr lang="en-GB" sz="1200" b="1" i="1" kern="1200" dirty="0">
                <a:solidFill>
                  <a:schemeClr val="tx1"/>
                </a:solidFill>
                <a:effectLst/>
                <a:latin typeface="+mn-lt"/>
                <a:ea typeface="+mn-ea"/>
                <a:cs typeface="+mn-cs"/>
              </a:rPr>
              <a:t>examples. </a:t>
            </a:r>
            <a:r>
              <a:rPr lang="en-GB" sz="1200" b="1" i="0" kern="1200" dirty="0">
                <a:solidFill>
                  <a:schemeClr val="tx1"/>
                </a:solidFill>
                <a:effectLst/>
                <a:latin typeface="+mn-lt"/>
                <a:ea typeface="+mn-ea"/>
                <a:cs typeface="+mn-cs"/>
              </a:rPr>
              <a:t>If time allows, presenter could encourage members to identify additional activities and pathways, in addition to those on the slide.</a:t>
            </a:r>
          </a:p>
          <a:p>
            <a:pPr rtl="0" fontAlgn="base"/>
            <a:endParaRPr lang="en-GB" sz="1200" b="1"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59</a:t>
            </a:fld>
            <a:endParaRPr lang="en-US"/>
          </a:p>
        </p:txBody>
      </p:sp>
    </p:spTree>
    <p:extLst>
      <p:ext uri="{BB962C8B-B14F-4D97-AF65-F5344CB8AC3E}">
        <p14:creationId xmlns:p14="http://schemas.microsoft.com/office/powerpoint/2010/main" val="570288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1" kern="1200">
                <a:solidFill>
                  <a:schemeClr val="tx1"/>
                </a:solidFill>
                <a:effectLst/>
                <a:latin typeface="+mn-lt"/>
                <a:ea typeface="+mn-ea"/>
                <a:cs typeface="+mn-cs"/>
              </a:rPr>
              <a:t>Optional depending on session type: </a:t>
            </a:r>
          </a:p>
          <a:p>
            <a:r>
              <a:rPr lang="en-US" sz="1200" b="1" kern="1200">
                <a:solidFill>
                  <a:schemeClr val="tx1"/>
                </a:solidFill>
                <a:effectLst/>
                <a:latin typeface="+mn-lt"/>
                <a:ea typeface="+mn-ea"/>
                <a:cs typeface="+mn-cs"/>
              </a:rPr>
              <a:t>Presenter to explain the house rules on the screen, also using the notes below for an in-person training:</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Point 1: Encourage to participate – the more discussions, the more beneficial the VO</a:t>
            </a:r>
          </a:p>
          <a:p>
            <a:r>
              <a:rPr lang="en-US" sz="1200" kern="1200">
                <a:solidFill>
                  <a:schemeClr val="tx1"/>
                </a:solidFill>
                <a:effectLst/>
                <a:latin typeface="+mn-lt"/>
                <a:ea typeface="+mn-ea"/>
                <a:cs typeface="+mn-cs"/>
              </a:rPr>
              <a:t>Point 2: Explain that we will be following the Chatham House Rule – “</a:t>
            </a:r>
            <a:r>
              <a:rPr lang="en-GB" sz="1200" b="0" i="0" kern="1200">
                <a:solidFill>
                  <a:schemeClr val="tx1"/>
                </a:solidFill>
                <a:effectLst/>
                <a:latin typeface="+mn-lt"/>
                <a:ea typeface="+mn-ea"/>
                <a:cs typeface="+mn-cs"/>
              </a:rPr>
              <a:t>When a meeting, or part thereof, is held under the Chatham House Rule, participants are free to use the information received, but neither the identity nor the affiliation of the speaker(s), nor that of any other participant, may be revealed.”</a:t>
            </a:r>
            <a:endParaRPr lang="en-GB" sz="1200" b="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Point 3: Option of using a parking lot for questions that cannot be answered during the training</a:t>
            </a:r>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E447784-F7B0-422E-AF2C-2EF2220A930A}" type="slidenum">
              <a:rPr lang="en-CH" smtClean="0"/>
              <a:t>6</a:t>
            </a:fld>
            <a:endParaRPr lang="en-CH"/>
          </a:p>
        </p:txBody>
      </p:sp>
    </p:spTree>
    <p:extLst>
      <p:ext uri="{BB962C8B-B14F-4D97-AF65-F5344CB8AC3E}">
        <p14:creationId xmlns:p14="http://schemas.microsoft.com/office/powerpoint/2010/main" val="19382337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Presenter to read the points on the slide, explaining how the breakout rooms will work, for the virtual session. </a:t>
            </a:r>
          </a:p>
          <a:p>
            <a:endParaRPr lang="en-GB" b="0" dirty="0"/>
          </a:p>
          <a:p>
            <a:r>
              <a:rPr lang="en-GB" b="0" dirty="0"/>
              <a:t>Presenter to visualise a hypothetical case study for audience members, to set the scene. Presenter will describe the case study on the next slide.</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Presenter to clarify that this is a hypothetical example, and they are looking to identify potential impact drivers and associated impacts (i.e. an impact pathway) and dependency pathways.</a:t>
            </a:r>
          </a:p>
          <a:p>
            <a:endParaRPr lang="en-GB" b="0" dirty="0"/>
          </a:p>
          <a:p>
            <a:r>
              <a:rPr lang="en-GB" b="0" dirty="0"/>
              <a:t>If time is short the exercise can be limited to either an impact or dependency pathway, rather than both </a:t>
            </a:r>
          </a:p>
          <a:p>
            <a:endParaRPr lang="en-GB" b="0" dirty="0"/>
          </a:p>
          <a:p>
            <a:r>
              <a:rPr lang="en-GB" b="0" dirty="0"/>
              <a:t>Note: Limit this exercise to considering the company’s Brazilian operations only.</a:t>
            </a:r>
            <a:endParaRPr lang="en-US" b="0" dirty="0"/>
          </a:p>
        </p:txBody>
      </p:sp>
      <p:sp>
        <p:nvSpPr>
          <p:cNvPr id="4" name="Slide Number Placeholder 3"/>
          <p:cNvSpPr>
            <a:spLocks noGrp="1"/>
          </p:cNvSpPr>
          <p:nvPr>
            <p:ph type="sldNum" sz="quarter" idx="5"/>
          </p:nvPr>
        </p:nvSpPr>
        <p:spPr/>
        <p:txBody>
          <a:bodyPr/>
          <a:lstStyle/>
          <a:p>
            <a:fld id="{3D8C6B78-E725-420E-9A4E-2F78CBAA16FC}" type="slidenum">
              <a:rPr lang="en-US" smtClean="0"/>
              <a:t>60</a:t>
            </a:fld>
            <a:endParaRPr lang="en-US"/>
          </a:p>
        </p:txBody>
      </p:sp>
    </p:spTree>
    <p:extLst>
      <p:ext uri="{BB962C8B-B14F-4D97-AF65-F5344CB8AC3E}">
        <p14:creationId xmlns:p14="http://schemas.microsoft.com/office/powerpoint/2010/main" val="17868537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Presenter to read the points on the slide, explaining how the breakout rooms will work, for the virtual session. </a:t>
            </a:r>
          </a:p>
          <a:p>
            <a:endParaRPr lang="en-GB" b="0" dirty="0"/>
          </a:p>
          <a:p>
            <a:r>
              <a:rPr lang="en-GB" b="0" dirty="0"/>
              <a:t>Presenter to clarify that this is a hypothetical example, and they are looking to identify potential impact drivers and associated impacts (i.e. an impact pathway) and dependency pathways</a:t>
            </a:r>
          </a:p>
          <a:p>
            <a:endParaRPr lang="en-GB" b="0" dirty="0"/>
          </a:p>
          <a:p>
            <a:r>
              <a:rPr lang="en-GB" b="0" dirty="0"/>
              <a:t>If time is short the exercise can be limited to either an impact or dependency pathway, rather than both </a:t>
            </a:r>
          </a:p>
          <a:p>
            <a:endParaRPr lang="en-GB" b="0" dirty="0"/>
          </a:p>
          <a:p>
            <a:r>
              <a:rPr lang="en-GB" b="0" dirty="0"/>
              <a:t>Note: Limit this exercise to considering the company’s Brazilian operations only.</a:t>
            </a:r>
            <a:endParaRPr lang="en-US" b="0" dirty="0"/>
          </a:p>
        </p:txBody>
      </p:sp>
      <p:sp>
        <p:nvSpPr>
          <p:cNvPr id="4" name="Slide Number Placeholder 3"/>
          <p:cNvSpPr>
            <a:spLocks noGrp="1"/>
          </p:cNvSpPr>
          <p:nvPr>
            <p:ph type="sldNum" sz="quarter" idx="5"/>
          </p:nvPr>
        </p:nvSpPr>
        <p:spPr/>
        <p:txBody>
          <a:bodyPr/>
          <a:lstStyle/>
          <a:p>
            <a:fld id="{3D8C6B78-E725-420E-9A4E-2F78CBAA16FC}" type="slidenum">
              <a:rPr lang="en-US" smtClean="0"/>
              <a:t>61</a:t>
            </a:fld>
            <a:endParaRPr lang="en-US"/>
          </a:p>
        </p:txBody>
      </p:sp>
    </p:spTree>
    <p:extLst>
      <p:ext uri="{BB962C8B-B14F-4D97-AF65-F5344CB8AC3E}">
        <p14:creationId xmlns:p14="http://schemas.microsoft.com/office/powerpoint/2010/main" val="40923146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Presenter to introduce the idea of a business identifying an impact and dependency pathway, based on their activities (whilst considering points from modules 1&amp;2 on scoping, boundaries etc. of their assessment).</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Table provides hypothetical examples of how to think through an impact and dependency pathway related to the agricultural sector. Emphasize breaking down the process by business activities that are material, and have previously been identified in the scoping phase. </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Presenter to talk through the different activities, whilst recognizing that others exist – however, three were included for time.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Presenter to ask if participants came up with similar inputs/outputs, and associated impact drivers, impacts and dependencies. Were there any surprises that they hadn’t previously considered?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Online/In person – hold an open discussion, either taking points from the floor or through the chat function (online).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62</a:t>
            </a:fld>
            <a:endParaRPr lang="en-US"/>
          </a:p>
        </p:txBody>
      </p:sp>
    </p:spTree>
    <p:extLst>
      <p:ext uri="{BB962C8B-B14F-4D97-AF65-F5344CB8AC3E}">
        <p14:creationId xmlns:p14="http://schemas.microsoft.com/office/powerpoint/2010/main" val="12296648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Presenter to highlight that learning objective 1 has now been covered and that the training will proceed to the next learning objectives</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63</a:t>
            </a:fld>
            <a:endParaRPr lang="en-US"/>
          </a:p>
        </p:txBody>
      </p:sp>
    </p:spTree>
    <p:extLst>
      <p:ext uri="{BB962C8B-B14F-4D97-AF65-F5344CB8AC3E}">
        <p14:creationId xmlns:p14="http://schemas.microsoft.com/office/powerpoint/2010/main" val="21495794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Presenter to indicate that we will now take a 15 minute break</a:t>
            </a:r>
            <a:endParaRPr lang="en-CH" b="1"/>
          </a:p>
        </p:txBody>
      </p:sp>
      <p:sp>
        <p:nvSpPr>
          <p:cNvPr id="4" name="Slide Number Placeholder 3"/>
          <p:cNvSpPr>
            <a:spLocks noGrp="1"/>
          </p:cNvSpPr>
          <p:nvPr>
            <p:ph type="sldNum" sz="quarter" idx="5"/>
          </p:nvPr>
        </p:nvSpPr>
        <p:spPr/>
        <p:txBody>
          <a:bodyPr/>
          <a:lstStyle/>
          <a:p>
            <a:fld id="{7DBAF288-DB09-4B38-A774-AED1A4768F10}" type="slidenum">
              <a:rPr lang="en-GB" smtClean="0"/>
              <a:t>64</a:t>
            </a:fld>
            <a:endParaRPr lang="en-GB"/>
          </a:p>
        </p:txBody>
      </p:sp>
    </p:spTree>
    <p:extLst>
      <p:ext uri="{BB962C8B-B14F-4D97-AF65-F5344CB8AC3E}">
        <p14:creationId xmlns:p14="http://schemas.microsoft.com/office/powerpoint/2010/main" val="22752995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Presenter to welcome participants back and introduce the next section on commissioning measurement. </a:t>
            </a:r>
          </a:p>
          <a:p>
            <a:endParaRPr lang="en-US" b="1"/>
          </a:p>
          <a:p>
            <a:r>
              <a:rPr lang="en-US" b="0"/>
              <a:t>In the first part of this session, we have been identifying impact drivers and dependencies and how they can be measured, and thinking about data needs (primary vs. secondary)</a:t>
            </a:r>
          </a:p>
          <a:p>
            <a:r>
              <a:rPr lang="en-US" b="0"/>
              <a:t>Once you understand this, you must then determine the measurement methodologies that you will be using, and think about how you will implement them – this is what this section discusses</a:t>
            </a:r>
          </a:p>
        </p:txBody>
      </p:sp>
      <p:sp>
        <p:nvSpPr>
          <p:cNvPr id="4" name="Slide Number Placeholder 3"/>
          <p:cNvSpPr>
            <a:spLocks noGrp="1"/>
          </p:cNvSpPr>
          <p:nvPr>
            <p:ph type="sldNum" sz="quarter" idx="5"/>
          </p:nvPr>
        </p:nvSpPr>
        <p:spPr/>
        <p:txBody>
          <a:bodyPr/>
          <a:lstStyle/>
          <a:p>
            <a:fld id="{3D8C6B78-E725-420E-9A4E-2F78CBAA16FC}" type="slidenum">
              <a:rPr lang="en-US" smtClean="0"/>
              <a:t>65</a:t>
            </a:fld>
            <a:endParaRPr lang="en-US"/>
          </a:p>
        </p:txBody>
      </p:sp>
    </p:spTree>
    <p:extLst>
      <p:ext uri="{BB962C8B-B14F-4D97-AF65-F5344CB8AC3E}">
        <p14:creationId xmlns:p14="http://schemas.microsoft.com/office/powerpoint/2010/main" val="2843238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Presenter to introduce the difference between measuring and valuing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For the second part of this training, we will discuss ways to measure and to value changes in the state of natural capital based on your business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It’s important to recognize the difference between these two concepts. Note that we will discuss various modes of valuation towards the end of the training as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Presenter to then run through material on the slide.</a:t>
            </a:r>
          </a:p>
        </p:txBody>
      </p:sp>
      <p:sp>
        <p:nvSpPr>
          <p:cNvPr id="4" name="Slide Number Placeholder 3"/>
          <p:cNvSpPr>
            <a:spLocks noGrp="1"/>
          </p:cNvSpPr>
          <p:nvPr>
            <p:ph type="sldNum" sz="quarter" idx="5"/>
          </p:nvPr>
        </p:nvSpPr>
        <p:spPr/>
        <p:txBody>
          <a:bodyPr/>
          <a:lstStyle/>
          <a:p>
            <a:fld id="{7DBAF288-DB09-4B38-A774-AED1A4768F10}" type="slidenum">
              <a:rPr lang="en-GB" smtClean="0"/>
              <a:t>66</a:t>
            </a:fld>
            <a:endParaRPr lang="en-GB"/>
          </a:p>
        </p:txBody>
      </p:sp>
    </p:spTree>
    <p:extLst>
      <p:ext uri="{BB962C8B-B14F-4D97-AF65-F5344CB8AC3E}">
        <p14:creationId xmlns:p14="http://schemas.microsoft.com/office/powerpoint/2010/main" val="1262535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a4fce9d2ed_0_116:notes"/>
          <p:cNvSpPr txBox="1">
            <a:spLocks noGrp="1"/>
          </p:cNvSpPr>
          <p:nvPr>
            <p:ph type="body" idx="1"/>
          </p:nvPr>
        </p:nvSpPr>
        <p:spPr>
          <a:xfrm>
            <a:off x="685801" y="4400551"/>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Presenter to review key steps to complete in order to measure changes in the state of natural capital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Presenter to note that we will run through these concepts during this part of the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228600" indent="-228600" rtl="0" eaLnBrk="1" fontAlgn="ctr" latinLnBrk="0" hangingPunct="1">
              <a:buFont typeface="+mj-lt"/>
              <a:buAutoNum type="arabicPeriod"/>
            </a:pPr>
            <a:r>
              <a:rPr lang="en-GB" sz="1200" b="0" i="0" u="none" strike="noStrike" kern="1200">
                <a:solidFill>
                  <a:schemeClr val="tx1"/>
                </a:solidFill>
                <a:effectLst/>
                <a:latin typeface="+mn-lt"/>
                <a:ea typeface="+mn-ea"/>
                <a:cs typeface="+mn-cs"/>
              </a:rPr>
              <a:t>Identify </a:t>
            </a:r>
            <a:r>
              <a:rPr lang="en-GB" sz="1200" b="1" i="0" u="none" strike="noStrike" kern="1200">
                <a:solidFill>
                  <a:schemeClr val="tx1"/>
                </a:solidFill>
                <a:effectLst/>
                <a:latin typeface="+mn-lt"/>
                <a:ea typeface="+mn-ea"/>
                <a:cs typeface="+mn-cs"/>
              </a:rPr>
              <a:t>changes in natural capital </a:t>
            </a:r>
            <a:r>
              <a:rPr lang="en-GB" sz="1200" b="0" i="0" u="none" strike="noStrike" kern="1200">
                <a:solidFill>
                  <a:schemeClr val="tx1"/>
                </a:solidFill>
                <a:effectLst/>
                <a:latin typeface="+mn-lt"/>
                <a:ea typeface="+mn-ea"/>
                <a:cs typeface="+mn-cs"/>
              </a:rPr>
              <a:t>associated with your business activities and impact drivers</a:t>
            </a:r>
          </a:p>
          <a:p>
            <a:pPr marL="228600" indent="-228600" rtl="0" eaLnBrk="1" fontAlgn="ctr" latinLnBrk="0" hangingPunct="1">
              <a:buFont typeface="+mj-lt"/>
              <a:buAutoNum type="arabicPeriod"/>
            </a:pPr>
            <a:r>
              <a:rPr lang="en-GB" sz="1200" b="0" i="0" u="none" strike="noStrike" kern="1200">
                <a:solidFill>
                  <a:schemeClr val="tx1"/>
                </a:solidFill>
                <a:effectLst/>
                <a:latin typeface="+mn-lt"/>
                <a:ea typeface="+mn-ea"/>
                <a:cs typeface="+mn-cs"/>
              </a:rPr>
              <a:t>Identify changes in natural capital associated with </a:t>
            </a:r>
            <a:r>
              <a:rPr lang="en-GB" sz="1200" b="1" i="0" u="none" strike="noStrike" kern="1200">
                <a:solidFill>
                  <a:schemeClr val="tx1"/>
                </a:solidFill>
                <a:effectLst/>
                <a:latin typeface="+mn-lt"/>
                <a:ea typeface="+mn-ea"/>
                <a:cs typeface="+mn-cs"/>
              </a:rPr>
              <a:t>external factors</a:t>
            </a:r>
          </a:p>
          <a:p>
            <a:pPr marL="228600" indent="-228600" rtl="0" eaLnBrk="1" fontAlgn="ctr" latinLnBrk="0" hangingPunct="1">
              <a:buFont typeface="+mj-lt"/>
              <a:buAutoNum type="arabicPeriod"/>
            </a:pPr>
            <a:r>
              <a:rPr lang="en-GB" sz="1200" b="0" i="0" u="none" strike="noStrike" kern="1200">
                <a:solidFill>
                  <a:schemeClr val="tx1"/>
                </a:solidFill>
                <a:effectLst/>
                <a:latin typeface="+mn-lt"/>
                <a:ea typeface="+mn-ea"/>
                <a:cs typeface="+mn-cs"/>
              </a:rPr>
              <a:t>Assess </a:t>
            </a:r>
            <a:r>
              <a:rPr lang="en-GB" sz="1200" b="1" i="0" u="none" strike="noStrike" kern="1200">
                <a:solidFill>
                  <a:schemeClr val="tx1"/>
                </a:solidFill>
                <a:effectLst/>
                <a:latin typeface="+mn-lt"/>
                <a:ea typeface="+mn-ea"/>
                <a:cs typeface="+mn-cs"/>
              </a:rPr>
              <a:t>trends</a:t>
            </a:r>
            <a:r>
              <a:rPr lang="en-GB" sz="1200" b="0" i="0" u="none" strike="noStrike" kern="1200">
                <a:solidFill>
                  <a:schemeClr val="tx1"/>
                </a:solidFill>
                <a:effectLst/>
                <a:latin typeface="+mn-lt"/>
                <a:ea typeface="+mn-ea"/>
                <a:cs typeface="+mn-cs"/>
              </a:rPr>
              <a:t> affecting the state of natural capital</a:t>
            </a:r>
          </a:p>
          <a:p>
            <a:pPr marL="228600" indent="-228600" rtl="0" eaLnBrk="1" fontAlgn="ctr" latinLnBrk="0" hangingPunct="1">
              <a:buFont typeface="+mj-lt"/>
              <a:buAutoNum type="arabicPeriod"/>
            </a:pPr>
            <a:r>
              <a:rPr lang="en-GB" sz="1200" b="0" i="0" u="none" strike="noStrike" kern="1200">
                <a:solidFill>
                  <a:schemeClr val="tx1"/>
                </a:solidFill>
                <a:effectLst/>
                <a:latin typeface="+mn-lt"/>
                <a:ea typeface="+mn-ea"/>
                <a:cs typeface="+mn-cs"/>
              </a:rPr>
              <a:t>Select </a:t>
            </a:r>
            <a:r>
              <a:rPr lang="en-GB" sz="1200" b="1" i="0" u="none" strike="noStrike" kern="1200">
                <a:solidFill>
                  <a:schemeClr val="tx1"/>
                </a:solidFill>
                <a:effectLst/>
                <a:latin typeface="+mn-lt"/>
                <a:ea typeface="+mn-ea"/>
                <a:cs typeface="+mn-cs"/>
              </a:rPr>
              <a:t>methods</a:t>
            </a:r>
            <a:r>
              <a:rPr lang="en-GB" sz="1200" b="0" i="0" u="none" strike="noStrike" kern="1200">
                <a:solidFill>
                  <a:schemeClr val="tx1"/>
                </a:solidFill>
                <a:effectLst/>
                <a:latin typeface="+mn-lt"/>
                <a:ea typeface="+mn-ea"/>
                <a:cs typeface="+mn-cs"/>
              </a:rPr>
              <a:t> for measuring changes</a:t>
            </a:r>
          </a:p>
          <a:p>
            <a:pPr marL="228600" indent="-228600" rtl="0" eaLnBrk="1" fontAlgn="ctr" latinLnBrk="0" hangingPunct="1">
              <a:buFont typeface="+mj-lt"/>
              <a:buAutoNum type="arabicPeriod"/>
            </a:pPr>
            <a:r>
              <a:rPr lang="en-GB" sz="1200" b="0" i="0" u="none" strike="noStrike" kern="1200">
                <a:solidFill>
                  <a:schemeClr val="tx1"/>
                </a:solidFill>
                <a:effectLst/>
                <a:latin typeface="+mn-lt"/>
                <a:ea typeface="+mn-ea"/>
                <a:cs typeface="+mn-cs"/>
              </a:rPr>
              <a:t>Undertake or commission measurement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p:txBody>
      </p:sp>
      <p:sp>
        <p:nvSpPr>
          <p:cNvPr id="1608" name="Google Shape;1608;ga4fce9d2ed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Presenter to run through the method considerations shown on the slide</a:t>
            </a:r>
          </a:p>
          <a:p>
            <a:endParaRPr lang="en-GB" b="1" dirty="0"/>
          </a:p>
          <a:p>
            <a:r>
              <a:rPr lang="en-GB" dirty="0"/>
              <a:t>To measure changes in the state of natural capital, you will need to select the most appropriate method(s) for measuring or estimating the relevant changes in natural capital for different impact and dependency pathways. In addition, where relevant, you may need to determine the likelihood of external factors affecting different changes in natural capital occurring, particularly when assessing dependencies</a:t>
            </a:r>
          </a:p>
          <a:p>
            <a:endParaRPr lang="en-GB" dirty="0"/>
          </a:p>
          <a:p>
            <a:r>
              <a:rPr lang="en-GB" dirty="0"/>
              <a:t>There are many different methods available for measuring and estimating changes in natural capital. The appropriate choice will depend on the level of detail required (or practical within the available time and resources), and the geographic scope under consideration. </a:t>
            </a:r>
          </a:p>
          <a:p>
            <a:endParaRPr lang="en-GB" dirty="0"/>
          </a:p>
          <a:p>
            <a:r>
              <a:rPr lang="en-GB" dirty="0"/>
              <a:t>We will provide some example impact drivers and associated impacts (i.e. changes to the state of natural capital) that may need to be measured on the next set of slides.</a:t>
            </a:r>
          </a:p>
        </p:txBody>
      </p:sp>
      <p:sp>
        <p:nvSpPr>
          <p:cNvPr id="4" name="Slide Number Placeholder 3"/>
          <p:cNvSpPr>
            <a:spLocks noGrp="1"/>
          </p:cNvSpPr>
          <p:nvPr>
            <p:ph type="sldNum" sz="quarter" idx="5"/>
          </p:nvPr>
        </p:nvSpPr>
        <p:spPr/>
        <p:txBody>
          <a:bodyPr/>
          <a:lstStyle/>
          <a:p>
            <a:fld id="{3D8C6B78-E725-420E-9A4E-2F78CBAA16FC}" type="slidenum">
              <a:rPr lang="en-US" smtClean="0"/>
              <a:t>68</a:t>
            </a:fld>
            <a:endParaRPr lang="en-US"/>
          </a:p>
        </p:txBody>
      </p:sp>
    </p:spTree>
    <p:extLst>
      <p:ext uri="{BB962C8B-B14F-4D97-AF65-F5344CB8AC3E}">
        <p14:creationId xmlns:p14="http://schemas.microsoft.com/office/powerpoint/2010/main" val="37828546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Presenter to discuss identifying changes in the state of natural capital - Impact Drivers</a:t>
            </a:r>
          </a:p>
          <a:p>
            <a:endParaRPr lang="en-GB" b="1" dirty="0"/>
          </a:p>
          <a:p>
            <a:r>
              <a:rPr lang="en-GB" dirty="0"/>
              <a:t>Thinking back to the impact pathway and the impact drivers you have identified that are material to your business, you will have to consider the impacts that will result and how they can best be measured.</a:t>
            </a:r>
          </a:p>
          <a:p>
            <a:endParaRPr lang="en-GB" dirty="0"/>
          </a:p>
          <a:p>
            <a:r>
              <a:rPr lang="en-GB" dirty="0"/>
              <a:t>Different natural capital assets will be measured in different ways. For more discrete assets (e.g. water and carbon), there are standardised methods for completing measurement. </a:t>
            </a:r>
          </a:p>
          <a:p>
            <a:endParaRPr lang="en-GB" dirty="0"/>
          </a:p>
          <a:p>
            <a:r>
              <a:rPr lang="en-GB" dirty="0"/>
              <a:t>For more complex natural capital assets such as biodiversity, greater consideration is needed in determining which measurement approach or method is most appropriate for your assessment. We will provide some resources for tool identification shortly.</a:t>
            </a:r>
          </a:p>
          <a:p>
            <a:endParaRPr lang="en-GB" dirty="0"/>
          </a:p>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69</a:t>
            </a:fld>
            <a:endParaRPr lang="en-US"/>
          </a:p>
        </p:txBody>
      </p:sp>
    </p:spTree>
    <p:extLst>
      <p:ext uri="{BB962C8B-B14F-4D97-AF65-F5344CB8AC3E}">
        <p14:creationId xmlns:p14="http://schemas.microsoft.com/office/powerpoint/2010/main" val="1086115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rtl="0" fontAlgn="base">
              <a:buFont typeface="Arial" panose="020B0604020202020204" pitchFamily="34" charset="0"/>
              <a:buNone/>
            </a:pPr>
            <a:r>
              <a:rPr lang="en-GB" sz="1200" b="1" i="0" kern="1200">
                <a:solidFill>
                  <a:schemeClr val="tx1"/>
                </a:solidFill>
                <a:effectLst/>
                <a:latin typeface="+mn-lt"/>
                <a:ea typeface="+mn-ea"/>
                <a:cs typeface="+mn-cs"/>
              </a:rPr>
              <a:t>Presenter to provide context on the previous two modules, and how they all fit together in this training</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In M1, we were familiarized with the basic concepts of natural capital, how biodiversity is part of natural capital and how these can be applied to a business context. This helped us to understand why one would conduct a natural capital assessment.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In M2, we introduced measuring and assessing impacts and dependencies between ecosystems and services. This module was a primer to module 3, to help delegates understand how impact/dependency assessment can aid business decision making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kern="1200">
                <a:solidFill>
                  <a:schemeClr val="tx1"/>
                </a:solidFill>
                <a:effectLst/>
                <a:latin typeface="+mn-lt"/>
                <a:ea typeface="+mn-ea"/>
                <a:cs typeface="+mn-cs"/>
              </a:rPr>
              <a:t>M3 builds upon this, to consider </a:t>
            </a:r>
            <a:r>
              <a:rPr lang="en-GB" sz="1200" b="0" u="none"/>
              <a:t>how to </a:t>
            </a:r>
            <a:r>
              <a:rPr lang="en-GB" sz="1200" b="0" i="0" u="none"/>
              <a:t>measure and value changes to the state of natural capital &amp; biodiversity, in order to undertake a natural capital assessment</a:t>
            </a:r>
            <a:endParaRPr lang="en-GB"/>
          </a:p>
        </p:txBody>
      </p:sp>
      <p:sp>
        <p:nvSpPr>
          <p:cNvPr id="4" name="Slide Number Placeholder 3"/>
          <p:cNvSpPr>
            <a:spLocks noGrp="1"/>
          </p:cNvSpPr>
          <p:nvPr>
            <p:ph type="sldNum" sz="quarter" idx="5"/>
          </p:nvPr>
        </p:nvSpPr>
        <p:spPr/>
        <p:txBody>
          <a:bodyPr/>
          <a:lstStyle/>
          <a:p>
            <a:fld id="{3D8C6B78-E725-420E-9A4E-2F78CBAA16FC}" type="slidenum">
              <a:rPr lang="en-US" smtClean="0"/>
              <a:t>7</a:t>
            </a:fld>
            <a:endParaRPr lang="en-US"/>
          </a:p>
        </p:txBody>
      </p:sp>
    </p:spTree>
    <p:extLst>
      <p:ext uri="{BB962C8B-B14F-4D97-AF65-F5344CB8AC3E}">
        <p14:creationId xmlns:p14="http://schemas.microsoft.com/office/powerpoint/2010/main" val="16288279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Presenter to discuss identifying changes in the state of natural capital - Dependencies</a:t>
            </a:r>
          </a:p>
          <a:p>
            <a:endParaRPr lang="en-GB" i="0"/>
          </a:p>
          <a:p>
            <a:r>
              <a:rPr lang="en-GB" i="0"/>
              <a:t>As before - here we are looking to identify the change in natural capital based on our dependency pathway identified previously.</a:t>
            </a:r>
          </a:p>
          <a:p>
            <a:endParaRPr lang="en-GB" i="0"/>
          </a:p>
          <a:p>
            <a:r>
              <a:rPr lang="en-GB"/>
              <a:t>Give examples of changes in natural capital – moving from impact drivers to change in state, based on your business activities.</a:t>
            </a:r>
          </a:p>
          <a:p>
            <a:endParaRPr lang="en-GB"/>
          </a:p>
          <a:p>
            <a:r>
              <a:rPr lang="en-GB"/>
              <a:t>Highlight importance of identifying </a:t>
            </a:r>
            <a:r>
              <a:rPr lang="en-GB" i="1"/>
              <a:t>what </a:t>
            </a:r>
            <a:r>
              <a:rPr lang="en-GB" i="0"/>
              <a:t>to measure, before moving to </a:t>
            </a:r>
            <a:r>
              <a:rPr lang="en-GB" i="1"/>
              <a:t>how </a:t>
            </a:r>
            <a:r>
              <a:rPr lang="en-GB" i="0"/>
              <a:t>to measure</a:t>
            </a:r>
          </a:p>
          <a:p>
            <a:endParaRPr lang="en-GB"/>
          </a:p>
        </p:txBody>
      </p:sp>
      <p:sp>
        <p:nvSpPr>
          <p:cNvPr id="4" name="Slide Number Placeholder 3"/>
          <p:cNvSpPr>
            <a:spLocks noGrp="1"/>
          </p:cNvSpPr>
          <p:nvPr>
            <p:ph type="sldNum" sz="quarter" idx="5"/>
          </p:nvPr>
        </p:nvSpPr>
        <p:spPr/>
        <p:txBody>
          <a:bodyPr/>
          <a:lstStyle/>
          <a:p>
            <a:fld id="{3D8C6B78-E725-420E-9A4E-2F78CBAA16FC}" type="slidenum">
              <a:rPr lang="en-US" smtClean="0"/>
              <a:t>70</a:t>
            </a:fld>
            <a:endParaRPr lang="en-US"/>
          </a:p>
        </p:txBody>
      </p:sp>
    </p:spTree>
    <p:extLst>
      <p:ext uri="{BB962C8B-B14F-4D97-AF65-F5344CB8AC3E}">
        <p14:creationId xmlns:p14="http://schemas.microsoft.com/office/powerpoint/2010/main" val="39623463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a:t>Presenter to discuss the different types of measurement approaches for different aspects of natural capital, using the notes on slide and below:</a:t>
            </a:r>
          </a:p>
          <a:p>
            <a:endParaRPr lang="en-GB" b="0" i="0"/>
          </a:p>
          <a:p>
            <a:r>
              <a:rPr lang="en-GB" b="0" i="0"/>
              <a:t>In some cases, it may be necessary to quantify the state and trends of natural capital through direct measurement; in other cases, this can be done through estimation (Where changes in natural capital are not directly observable or measurable, it is often possible to estimate changes using modelling methods)</a:t>
            </a:r>
          </a:p>
          <a:p>
            <a:endParaRPr lang="en-GB" b="0" i="0"/>
          </a:p>
          <a:p>
            <a:r>
              <a:rPr lang="en-GB" b="0" i="0"/>
              <a:t>For example, site-level analysis of ecosystem and/or abiotic services may require that you model current conditions, in order to understand pre-existing pressures on the system. The additional impacts of your business are then introduced to the model, in order to determine the portion of change in the system that can be attributed to your business activities.</a:t>
            </a:r>
          </a:p>
          <a:p>
            <a:endParaRPr lang="en-GB" b="0" i="0"/>
          </a:p>
          <a:p>
            <a:r>
              <a:rPr lang="en-GB">
                <a:solidFill>
                  <a:srgbClr val="262626"/>
                </a:solidFill>
                <a:latin typeface="Gotham-Book"/>
              </a:rPr>
              <a:t>In other cases, it may be sufficient to consider natural capital state and trends in qualitative terms, in order to validate the assumptions implied by your choice of assessment methods. For example, some air pollution models assume that the ambient level of pollution is already above the threshold where health impacts occur, and use a linear relationship to assess the impacts of additional pollution. In this example, you need only confirm your belief that the assumption is reasonable, rather than attempting to quantify the level of external pressures</a:t>
            </a:r>
            <a:endParaRPr lang="en-GB"/>
          </a:p>
          <a:p>
            <a:endParaRPr lang="en-GB" b="0" i="0"/>
          </a:p>
          <a:p>
            <a:endParaRPr lang="en-GB" b="0" i="0"/>
          </a:p>
        </p:txBody>
      </p:sp>
      <p:sp>
        <p:nvSpPr>
          <p:cNvPr id="4" name="Slide Number Placeholder 3"/>
          <p:cNvSpPr>
            <a:spLocks noGrp="1"/>
          </p:cNvSpPr>
          <p:nvPr>
            <p:ph type="sldNum" sz="quarter" idx="5"/>
          </p:nvPr>
        </p:nvSpPr>
        <p:spPr/>
        <p:txBody>
          <a:bodyPr/>
          <a:lstStyle/>
          <a:p>
            <a:fld id="{3D8C6B78-E725-420E-9A4E-2F78CBAA16FC}" type="slidenum">
              <a:rPr lang="en-US" smtClean="0"/>
              <a:t>71</a:t>
            </a:fld>
            <a:endParaRPr lang="en-US"/>
          </a:p>
        </p:txBody>
      </p:sp>
    </p:spTree>
    <p:extLst>
      <p:ext uri="{BB962C8B-B14F-4D97-AF65-F5344CB8AC3E}">
        <p14:creationId xmlns:p14="http://schemas.microsoft.com/office/powerpoint/2010/main" val="31181892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a:t>Presenter to discuss the example of a business identifying natural capital risks related to fresh water use from a river. Presenter will discuss how the figure shows methods to estimate </a:t>
            </a:r>
            <a:r>
              <a:rPr lang="en-GB" b="1"/>
              <a:t>the change in natural capital and attribute it to the impact driver</a:t>
            </a:r>
            <a:r>
              <a:rPr lang="en-GB"/>
              <a:t>.</a:t>
            </a:r>
          </a:p>
          <a:p>
            <a:endParaRPr lang="en-GB" b="1" i="0"/>
          </a:p>
          <a:p>
            <a:r>
              <a:rPr lang="en-GB" sz="1200" b="0" i="0" u="none" strike="noStrike" kern="1200" baseline="0">
                <a:solidFill>
                  <a:schemeClr val="tx1"/>
                </a:solidFill>
                <a:latin typeface="+mn-lt"/>
                <a:ea typeface="+mn-ea"/>
                <a:cs typeface="+mn-cs"/>
              </a:rPr>
              <a:t>As noted on the previous slide, where changes in natural capital are not directly observable or measurable, it is often possible to </a:t>
            </a:r>
            <a:r>
              <a:rPr lang="en-GB" sz="1200" b="1" i="0" u="none" strike="noStrike" kern="1200" baseline="0">
                <a:solidFill>
                  <a:schemeClr val="tx1"/>
                </a:solidFill>
                <a:latin typeface="+mn-lt"/>
                <a:ea typeface="+mn-ea"/>
                <a:cs typeface="+mn-cs"/>
              </a:rPr>
              <a:t>estimate changes </a:t>
            </a:r>
            <a:r>
              <a:rPr lang="en-GB" sz="1200" b="0" i="0" u="none" strike="noStrike" kern="1200" baseline="0">
                <a:solidFill>
                  <a:schemeClr val="tx1"/>
                </a:solidFill>
                <a:latin typeface="+mn-lt"/>
                <a:ea typeface="+mn-ea"/>
                <a:cs typeface="+mn-cs"/>
              </a:rPr>
              <a:t>using modelling methods. For example, modelling may be used to estimate likely changes in natural capital associated with activities in your supply chain, where the precise location of those activities is not known. In such cases, modelling allows you to integrate local knowledge in your analysis, generating more relevant estimates of changes in natural capital. </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The figure on the slide shows an e</a:t>
            </a:r>
            <a:r>
              <a:rPr lang="en-GB"/>
              <a:t>xample of a business identifying natural capital risks related to fresh water use from a river and assessing these through the Components of impacts on their business and the impact on society. The figure depicts the impact drivers identified in Step 05 and the associated changes in natural capital that relate to the business’ impact drivers and to external factors affecting the state and trends. For each of the relevant changes, a method is identified to </a:t>
            </a:r>
            <a:r>
              <a:rPr lang="en-GB" b="1"/>
              <a:t>estimate the change in natural capital and attribute it to the impact driver</a:t>
            </a:r>
            <a:r>
              <a:rPr lang="en-GB"/>
              <a:t>.</a:t>
            </a:r>
          </a:p>
          <a:p>
            <a:endParaRPr lang="en-GB" b="1" i="0"/>
          </a:p>
          <a:p>
            <a:r>
              <a:rPr lang="en-GB"/>
              <a:t>As shown in the figure:</a:t>
            </a:r>
          </a:p>
          <a:p>
            <a:pPr marL="171450" indent="-171450">
              <a:buFont typeface="Arial" panose="020B0604020202020204" pitchFamily="34" charset="0"/>
              <a:buChar char="•"/>
            </a:pPr>
            <a:r>
              <a:rPr lang="en-GB"/>
              <a:t>A business uses fresh water from a river (a), leading to a reduction in water availability. </a:t>
            </a:r>
          </a:p>
          <a:p>
            <a:pPr marL="171450" indent="-171450">
              <a:buFont typeface="Arial" panose="020B0604020202020204" pitchFamily="34" charset="0"/>
              <a:buChar char="•"/>
            </a:pPr>
            <a:r>
              <a:rPr lang="en-GB"/>
              <a:t>The impact pathways identified key changes in natural capital associated with in-stream flows of water and associated changes in fresh water ecosystems of the river and riparian areas (b). </a:t>
            </a:r>
          </a:p>
          <a:p>
            <a:pPr marL="171450" indent="-171450">
              <a:buFont typeface="Arial" panose="020B0604020202020204" pitchFamily="34" charset="0"/>
              <a:buChar char="•"/>
            </a:pPr>
            <a:r>
              <a:rPr lang="en-GB"/>
              <a:t>Water availability is predicted to decrease over the next few years, due to climate change and increased demand (c). </a:t>
            </a:r>
          </a:p>
          <a:p>
            <a:pPr marL="171450" indent="-171450">
              <a:buFont typeface="Arial" panose="020B0604020202020204" pitchFamily="34" charset="0"/>
              <a:buChar char="•"/>
            </a:pPr>
            <a:r>
              <a:rPr lang="en-GB"/>
              <a:t>Hence the business wants to understand both current and future changes in business/private sector demand for natural capital, and climate change projections (d).</a:t>
            </a:r>
          </a:p>
        </p:txBody>
      </p:sp>
      <p:sp>
        <p:nvSpPr>
          <p:cNvPr id="4" name="Slide Number Placeholder 3"/>
          <p:cNvSpPr>
            <a:spLocks noGrp="1"/>
          </p:cNvSpPr>
          <p:nvPr>
            <p:ph type="sldNum" sz="quarter" idx="5"/>
          </p:nvPr>
        </p:nvSpPr>
        <p:spPr/>
        <p:txBody>
          <a:bodyPr/>
          <a:lstStyle/>
          <a:p>
            <a:fld id="{3D8C6B78-E725-420E-9A4E-2F78CBAA16FC}" type="slidenum">
              <a:rPr lang="en-US" smtClean="0"/>
              <a:t>72</a:t>
            </a:fld>
            <a:endParaRPr lang="en-US"/>
          </a:p>
        </p:txBody>
      </p:sp>
    </p:spTree>
    <p:extLst>
      <p:ext uri="{BB962C8B-B14F-4D97-AF65-F5344CB8AC3E}">
        <p14:creationId xmlns:p14="http://schemas.microsoft.com/office/powerpoint/2010/main" val="31803372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Presenter to explore commonly used metrics for biodiversity measurement, using the notes below and on the slide:</a:t>
            </a:r>
          </a:p>
          <a:p>
            <a:endParaRPr lang="en-GB" b="1" i="0" dirty="0"/>
          </a:p>
          <a:p>
            <a:pPr>
              <a:defRPr/>
            </a:pPr>
            <a:r>
              <a:rPr lang="en-GB" dirty="0"/>
              <a:t>The most commonly used metrics underlying biodiversity measurement approaches include;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mean species abundance (MSA)</a:t>
            </a:r>
            <a:endParaRPr lang="en-GB"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potentially disappeared fraction of species (PDF)</a:t>
            </a:r>
            <a:endParaRPr lang="en-GB" dirty="0">
              <a:cs typeface="Calibri"/>
            </a:endParaRPr>
          </a:p>
          <a:p>
            <a:pPr marL="171450" indent="-171450">
              <a:buFont typeface="Arial" panose="020B0604020202020204" pitchFamily="34" charset="0"/>
              <a:buChar char="•"/>
              <a:defRPr/>
            </a:pPr>
            <a:r>
              <a:rPr lang="en-GB" dirty="0"/>
              <a:t>Change in risk of species extinction (e.g., through the Species Threat Abatement and Restoration (STAR) metric)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highlight>
                <a:srgbClr val="FFFF00"/>
              </a:highlight>
            </a:endParaRPr>
          </a:p>
          <a:p>
            <a:pPr>
              <a:defRPr/>
            </a:pPr>
            <a:r>
              <a:rPr lang="en-GB" dirty="0">
                <a:highlight>
                  <a:srgbClr val="FFFF00"/>
                </a:highlight>
              </a:rPr>
              <a:t>A particular metric may be more applicable depending on the activity or impact driver that you want to assess. </a:t>
            </a:r>
            <a:r>
              <a:rPr lang="en-GB" dirty="0">
                <a:solidFill>
                  <a:schemeClr val="accent4"/>
                </a:solidFill>
                <a:highlight>
                  <a:srgbClr val="FFFF00"/>
                </a:highlight>
              </a:rPr>
              <a:t>Metrics such as MSA and </a:t>
            </a:r>
            <a:r>
              <a:rPr lang="en-GB" dirty="0">
                <a:solidFill>
                  <a:schemeClr val="accent4"/>
                </a:solidFill>
              </a:rPr>
              <a:t>PDF should not be taken as substitution for measurement on the ground, which remains preferable where possible/when appropriate.</a:t>
            </a:r>
            <a:r>
              <a:rPr lang="en-GB" dirty="0">
                <a:solidFill>
                  <a:schemeClr val="accent4"/>
                </a:solidFill>
                <a:highlight>
                  <a:srgbClr val="FFFF00"/>
                </a:highlight>
              </a:rPr>
              <a:t> </a:t>
            </a:r>
            <a:r>
              <a:rPr lang="en-GB" dirty="0">
                <a:highlight>
                  <a:srgbClr val="FFFF00"/>
                </a:highlight>
              </a:rPr>
              <a:t>These </a:t>
            </a:r>
            <a:r>
              <a:rPr lang="en-GB" dirty="0"/>
              <a:t>metrics do not capture changes to all aspects of biodiversity, such as genetic diversity. This is a current data gap within biodiversity measurement approaches requiring innovation. </a:t>
            </a:r>
            <a:endParaRPr lang="en-GB" dirty="0">
              <a:cs typeface="Calibri"/>
            </a:endParaRPr>
          </a:p>
          <a:p>
            <a:endParaRPr lang="en-GB" b="1" i="0" dirty="0"/>
          </a:p>
          <a:p>
            <a:r>
              <a:rPr lang="en-GB" b="0" i="0" dirty="0"/>
              <a:t>The table shows example metrics and their descriptions, as well as the data that they use.</a:t>
            </a:r>
            <a:endParaRPr lang="en-GB" b="0" i="0" dirty="0">
              <a:cs typeface="Calibri"/>
            </a:endParaRPr>
          </a:p>
          <a:p>
            <a:endParaRPr lang="en-GB" b="0" i="0" dirty="0"/>
          </a:p>
          <a:p>
            <a:r>
              <a:rPr lang="en-GB" b="0" i="0" dirty="0"/>
              <a:t>Mean Species Abundance:</a:t>
            </a:r>
            <a:r>
              <a:rPr lang="en-GB" dirty="0"/>
              <a:t> </a:t>
            </a:r>
            <a:endParaRPr lang="en-GB" b="0" i="0" dirty="0">
              <a:cs typeface="Calibri"/>
            </a:endParaRPr>
          </a:p>
          <a:p>
            <a:pPr marL="171450" indent="-171450">
              <a:buFont typeface="Arial" panose="020B0604020202020204" pitchFamily="34" charset="0"/>
              <a:buChar char="•"/>
            </a:pPr>
            <a:r>
              <a:rPr lang="en-GB" b="0" i="0" dirty="0"/>
              <a:t>Generally an i</a:t>
            </a:r>
            <a:r>
              <a:rPr lang="en-GB" dirty="0"/>
              <a:t>ndicator of biodiversity intactness </a:t>
            </a:r>
            <a:endParaRPr lang="en-GB" dirty="0">
              <a:cs typeface="Calibri"/>
            </a:endParaRPr>
          </a:p>
          <a:p>
            <a:pPr marL="171450" indent="-171450">
              <a:buFont typeface="Arial" panose="020B0604020202020204" pitchFamily="34" charset="0"/>
              <a:buChar char="•"/>
            </a:pPr>
            <a:r>
              <a:rPr lang="en-GB" dirty="0"/>
              <a:t>Considers mean abundance of species relative to their abundance in undisturbed ecosystems (i.e., reference site) </a:t>
            </a:r>
            <a:endParaRPr lang="en-GB" dirty="0">
              <a:cs typeface="Calibri"/>
            </a:endParaRPr>
          </a:p>
          <a:p>
            <a:pPr marL="171450" indent="-171450">
              <a:buFont typeface="Arial" panose="020B0604020202020204" pitchFamily="34" charset="0"/>
              <a:buChar char="•"/>
            </a:pPr>
            <a:r>
              <a:rPr lang="en-GB" dirty="0"/>
              <a:t>Relative abundance giving a value from 0 (completely destroyed ecosystem with no original species) to 1 (species abundance is unchanged)</a:t>
            </a:r>
            <a:endParaRPr lang="en-GB" dirty="0">
              <a:cs typeface="Calibri"/>
            </a:endParaRPr>
          </a:p>
          <a:p>
            <a:pPr marL="0" indent="0">
              <a:buFont typeface="Arial" panose="020B0604020202020204" pitchFamily="34" charset="0"/>
              <a:buNone/>
            </a:pPr>
            <a:r>
              <a:rPr lang="en-GB" dirty="0"/>
              <a:t>Limitations:</a:t>
            </a:r>
            <a:endParaRPr lang="en-GB" dirty="0">
              <a:cs typeface="Calibri"/>
            </a:endParaRPr>
          </a:p>
          <a:p>
            <a:pPr marL="171450" indent="-171450">
              <a:buFont typeface="Arial" panose="020B0604020202020204" pitchFamily="34" charset="0"/>
              <a:buChar char="•"/>
            </a:pPr>
            <a:r>
              <a:rPr lang="en-GB" dirty="0"/>
              <a:t>Does not weight areas by species richness</a:t>
            </a:r>
            <a:endParaRPr lang="en-GB" dirty="0">
              <a:cs typeface="Calibri"/>
            </a:endParaRPr>
          </a:p>
          <a:p>
            <a:pPr marL="171450" indent="-171450">
              <a:buFont typeface="Arial" panose="020B0604020202020204" pitchFamily="34" charset="0"/>
              <a:buChar char="•"/>
            </a:pPr>
            <a:r>
              <a:rPr lang="en-GB" dirty="0"/>
              <a:t>No distinction is made between species with potentially different conservation values (e.g., common vs. Red-listed)</a:t>
            </a:r>
            <a:endParaRPr lang="en-GB" dirty="0">
              <a:cs typeface="Calibri"/>
            </a:endParaRPr>
          </a:p>
          <a:p>
            <a:pPr marL="0" indent="0">
              <a:buFont typeface="Arial" panose="020B0604020202020204" pitchFamily="34" charset="0"/>
              <a:buNone/>
            </a:pPr>
            <a:endParaRPr lang="en-GB" b="0" i="0" dirty="0"/>
          </a:p>
          <a:p>
            <a:r>
              <a:rPr lang="en-GB" b="0" i="0" dirty="0"/>
              <a:t>PDF:</a:t>
            </a:r>
            <a:r>
              <a:rPr lang="en-GB" dirty="0"/>
              <a:t> </a:t>
            </a:r>
            <a:endParaRPr lang="en-GB" b="0" i="0" dirty="0">
              <a:cs typeface="Calibri"/>
            </a:endParaRPr>
          </a:p>
          <a:p>
            <a:pPr marL="171450" indent="-171450">
              <a:buFont typeface="Arial" panose="020B0604020202020204" pitchFamily="34" charset="0"/>
              <a:buChar char="•"/>
            </a:pPr>
            <a:r>
              <a:rPr lang="en-GB" dirty="0"/>
              <a:t>Provides indicator of decline in species richness in an area over a time period </a:t>
            </a:r>
            <a:endParaRPr lang="en-GB" dirty="0">
              <a:cs typeface="Calibri"/>
            </a:endParaRPr>
          </a:p>
          <a:p>
            <a:pPr marL="171450" indent="-171450">
              <a:buFont typeface="Arial" panose="020B0604020202020204" pitchFamily="34" charset="0"/>
              <a:buChar char="•"/>
            </a:pPr>
            <a:r>
              <a:rPr lang="en-GB" dirty="0"/>
              <a:t>Larger PDF values indicate a higher level of impact for the activity </a:t>
            </a:r>
            <a:endParaRPr lang="en-GB" dirty="0">
              <a:cs typeface="Calibri"/>
            </a:endParaRPr>
          </a:p>
          <a:p>
            <a:pPr marL="171450" indent="-171450">
              <a:buFont typeface="Arial" panose="020B0604020202020204" pitchFamily="34" charset="0"/>
              <a:buChar char="•"/>
            </a:pPr>
            <a:r>
              <a:rPr lang="en-GB" dirty="0"/>
              <a:t>PDF impact factors focus on the species richness of plants</a:t>
            </a:r>
            <a:endParaRPr lang="en-GB" dirty="0">
              <a:cs typeface="Calibri"/>
            </a:endParaRPr>
          </a:p>
          <a:p>
            <a:pPr marL="0" indent="0">
              <a:buFont typeface="Arial" panose="020B0604020202020204" pitchFamily="34" charset="0"/>
              <a:buNone/>
            </a:pPr>
            <a:r>
              <a:rPr lang="en-GB" b="0" i="0" dirty="0"/>
              <a:t>Limitations:</a:t>
            </a:r>
            <a:endParaRPr lang="en-GB" b="0" i="0" dirty="0">
              <a:cs typeface="Calibri"/>
            </a:endParaRPr>
          </a:p>
          <a:p>
            <a:pPr marL="171450" indent="-171450">
              <a:buFont typeface="Arial" panose="020B0604020202020204" pitchFamily="34" charset="0"/>
              <a:buChar char="•"/>
            </a:pPr>
            <a:r>
              <a:rPr lang="en-GB" dirty="0"/>
              <a:t>No distinction is made between species with potentially different conservation values (e.g., common vs. Red-listed) </a:t>
            </a:r>
            <a:endParaRPr lang="en-GB" dirty="0">
              <a:cs typeface="Calibri"/>
            </a:endParaRPr>
          </a:p>
          <a:p>
            <a:pPr marL="171450" indent="-171450">
              <a:buFont typeface="Arial" panose="020B0604020202020204" pitchFamily="34" charset="0"/>
              <a:buChar char="•"/>
            </a:pPr>
            <a:r>
              <a:rPr lang="en-GB" dirty="0"/>
              <a:t>Reliant on estimates based on species-area relationship</a:t>
            </a:r>
            <a:endParaRPr lang="en-GB" dirty="0">
              <a:cs typeface="Calibri"/>
            </a:endParaRPr>
          </a:p>
          <a:p>
            <a:pPr marL="171450" indent="-171450">
              <a:buFont typeface="Arial" panose="020B0604020202020204" pitchFamily="34" charset="0"/>
              <a:buChar char="•"/>
            </a:pPr>
            <a:endParaRPr lang="en-GB" b="0" i="0" dirty="0"/>
          </a:p>
          <a:p>
            <a:pPr marL="0" indent="0">
              <a:buFont typeface="Arial" panose="020B0604020202020204" pitchFamily="34" charset="0"/>
              <a:buNone/>
            </a:pPr>
            <a:r>
              <a:rPr lang="en-GB" b="0" i="0" dirty="0"/>
              <a:t>Species and habitat diversity:</a:t>
            </a:r>
            <a:endParaRPr lang="en-GB" b="0" i="0" dirty="0">
              <a:cs typeface="Calibri"/>
            </a:endParaRPr>
          </a:p>
          <a:p>
            <a:pPr marL="171450" indent="-171450">
              <a:buFont typeface="Arial" panose="020B0604020202020204" pitchFamily="34" charset="0"/>
              <a:buChar char="•"/>
            </a:pPr>
            <a:r>
              <a:rPr lang="en-GB" dirty="0"/>
              <a:t>On-the-ground monitoring / measurement of species and habitats determine species richness, abundance and trends over time</a:t>
            </a:r>
            <a:endParaRPr lang="en-GB" dirty="0">
              <a:cs typeface="Calibri"/>
            </a:endParaRPr>
          </a:p>
          <a:p>
            <a:pPr marL="0" indent="0">
              <a:buFont typeface="Arial" panose="020B0604020202020204" pitchFamily="34" charset="0"/>
              <a:buNone/>
            </a:pPr>
            <a:r>
              <a:rPr lang="en-GB" b="0" i="0" dirty="0"/>
              <a:t>Limitations:</a:t>
            </a:r>
            <a:endParaRPr lang="en-GB" b="0" i="0" dirty="0">
              <a:cs typeface="Calibri"/>
            </a:endParaRPr>
          </a:p>
          <a:p>
            <a:pPr marL="171450" indent="-171450">
              <a:buFont typeface="Arial" panose="020B0604020202020204" pitchFamily="34" charset="0"/>
              <a:buChar char="•"/>
            </a:pPr>
            <a:r>
              <a:rPr lang="en-GB" dirty="0"/>
              <a:t>Time bound </a:t>
            </a:r>
            <a:endParaRPr lang="en-GB" dirty="0">
              <a:cs typeface="Calibri"/>
            </a:endParaRPr>
          </a:p>
          <a:p>
            <a:pPr marL="171450" indent="-171450">
              <a:buFont typeface="Arial" panose="020B0604020202020204" pitchFamily="34" charset="0"/>
              <a:buChar char="•"/>
            </a:pPr>
            <a:r>
              <a:rPr lang="en-GB" dirty="0"/>
              <a:t>Costly </a:t>
            </a:r>
            <a:endParaRPr lang="en-GB" dirty="0">
              <a:cs typeface="Calibri"/>
            </a:endParaRPr>
          </a:p>
          <a:p>
            <a:pPr marL="171450" indent="-171450">
              <a:buFont typeface="Arial" panose="020B0604020202020204" pitchFamily="34" charset="0"/>
              <a:buChar char="•"/>
            </a:pPr>
            <a:r>
              <a:rPr lang="en-GB" dirty="0"/>
              <a:t>Potential for species measured to vary depending on approaches used</a:t>
            </a:r>
            <a:endParaRPr lang="en-GB" dirty="0">
              <a:cs typeface="Calibri"/>
            </a:endParaRPr>
          </a:p>
          <a:p>
            <a:pPr marL="171450" indent="-171450">
              <a:buFont typeface="Arial" panose="020B0604020202020204" pitchFamily="34" charset="0"/>
              <a:buChar char="•"/>
            </a:pPr>
            <a:endParaRPr lang="en-GB" b="0" i="0" dirty="0"/>
          </a:p>
          <a:p>
            <a:r>
              <a:rPr lang="en-GB" dirty="0"/>
              <a:t>Change in risk</a:t>
            </a:r>
            <a:r>
              <a:rPr lang="en-GB" b="0" i="0" dirty="0"/>
              <a:t> of extinction:</a:t>
            </a:r>
            <a:endParaRPr lang="en-GB" b="0" i="0" dirty="0">
              <a:cs typeface="Calibri"/>
            </a:endParaRPr>
          </a:p>
          <a:p>
            <a:pPr marL="171450" indent="-171450">
              <a:buFont typeface="Arial" panose="020B0604020202020204" pitchFamily="34" charset="0"/>
              <a:buChar char="•"/>
            </a:pPr>
            <a:r>
              <a:rPr lang="en-GB" dirty="0"/>
              <a:t>Assesses potential reduction in extinction risk gained from removal of threats (such as mining) in a given area</a:t>
            </a:r>
            <a:endParaRPr lang="en-GB" dirty="0">
              <a:cs typeface="Calibri"/>
            </a:endParaRPr>
          </a:p>
          <a:p>
            <a:pPr marL="0" indent="0">
              <a:buFont typeface="Arial" panose="020B0604020202020204" pitchFamily="34" charset="0"/>
              <a:buNone/>
            </a:pPr>
            <a:r>
              <a:rPr lang="en-GB" b="0" i="0" dirty="0"/>
              <a:t>Limitations:</a:t>
            </a:r>
            <a:endParaRPr lang="en-GB" b="0" i="0" dirty="0">
              <a:cs typeface="Calibri"/>
            </a:endParaRPr>
          </a:p>
          <a:p>
            <a:pPr marL="171450" indent="-171450">
              <a:buFont typeface="Arial" panose="020B0604020202020204" pitchFamily="34" charset="0"/>
              <a:buChar char="•"/>
            </a:pPr>
            <a:r>
              <a:rPr lang="en-GB" dirty="0"/>
              <a:t>Assesses extinction risk to threatened species and does not consider common species</a:t>
            </a:r>
            <a:endParaRPr lang="en-GB" b="0" i="0"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73</a:t>
            </a:fld>
            <a:endParaRPr lang="en-US"/>
          </a:p>
        </p:txBody>
      </p:sp>
    </p:spTree>
    <p:extLst>
      <p:ext uri="{BB962C8B-B14F-4D97-AF65-F5344CB8AC3E}">
        <p14:creationId xmlns:p14="http://schemas.microsoft.com/office/powerpoint/2010/main" val="2790452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i="0"/>
              <a:t>Presenter to consider tools available to help with measurement: first explaining the SHIFT tool</a:t>
            </a:r>
          </a:p>
          <a:p>
            <a:endParaRPr lang="en-GB" b="1" i="0"/>
          </a:p>
          <a:p>
            <a:r>
              <a:rPr lang="en-GB" b="1" i="0"/>
              <a:t> </a:t>
            </a:r>
            <a:r>
              <a:rPr lang="en-GB" i="0"/>
              <a:t>In addition to navigation tool, a number of resources to direct you to tools to help measure changes in state of natural capital</a:t>
            </a:r>
          </a:p>
          <a:p>
            <a:endParaRPr lang="en-GB" i="0"/>
          </a:p>
          <a:p>
            <a:r>
              <a:rPr lang="en-GB" i="0"/>
              <a:t>SHIFT tool for all areas of natural capital: SHIFT is an online platform that allows you to navigate the sea of sustainability tools and carve out your pathway to implementation.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SHIFT helps you to search for the tools and information you need, compare the tools you find, and choose the tools that suit you. You can filter your search according to criteria such as geographic location or asset class, or modify your search by tool type, price, ratings, and author.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r>
              <a:rPr lang="en-GB" i="0"/>
              <a:t>SHIFT can help you to search for tools according to what you’re involved with and the business need you’re trying to meet.</a:t>
            </a:r>
          </a:p>
        </p:txBody>
      </p:sp>
      <p:sp>
        <p:nvSpPr>
          <p:cNvPr id="4" name="Slide Number Placeholder 3"/>
          <p:cNvSpPr>
            <a:spLocks noGrp="1"/>
          </p:cNvSpPr>
          <p:nvPr>
            <p:ph type="sldNum" sz="quarter" idx="5"/>
          </p:nvPr>
        </p:nvSpPr>
        <p:spPr/>
        <p:txBody>
          <a:bodyPr/>
          <a:lstStyle/>
          <a:p>
            <a:fld id="{7DBAF288-DB09-4B38-A774-AED1A4768F10}" type="slidenum">
              <a:rPr lang="en-GB" smtClean="0"/>
              <a:t>74</a:t>
            </a:fld>
            <a:endParaRPr lang="en-GB"/>
          </a:p>
        </p:txBody>
      </p:sp>
    </p:spTree>
    <p:extLst>
      <p:ext uri="{BB962C8B-B14F-4D97-AF65-F5344CB8AC3E}">
        <p14:creationId xmlns:p14="http://schemas.microsoft.com/office/powerpoint/2010/main" val="39991423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a:t>Presenter to consider tools available to help with measurement: the navigation tool</a:t>
            </a:r>
          </a:p>
          <a:p>
            <a:endParaRPr lang="en-GB" b="1" i="0"/>
          </a:p>
          <a:p>
            <a:r>
              <a:rPr lang="en-GB" i="0"/>
              <a:t>As previously discussed, the Navigation Tool and Biodiversity Guidance on Capital Coalitions website focuses on biodiversity specifically as it is a more complex, and context specific natural capital asset to measure.</a:t>
            </a:r>
          </a:p>
          <a:p>
            <a:endParaRPr lang="en-GB" i="0"/>
          </a:p>
          <a:p>
            <a:r>
              <a:rPr lang="en-GB" i="0"/>
              <a:t>Guidance takes user through all steps of the Protocol and asks you questions on user assessment needs that are related to biodiversity specifically </a:t>
            </a:r>
          </a:p>
          <a:p>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r>
              <a:rPr lang="en-GB" i="0"/>
              <a:t>Will direct you to available biodiversity specific measurement approaches to measure impact (note that dependency measurement still a gap).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a:solidFill>
                  <a:schemeClr val="tx1"/>
                </a:solidFill>
                <a:effectLst/>
                <a:latin typeface="+mn-lt"/>
                <a:ea typeface="+mn-ea"/>
                <a:cs typeface="+mn-cs"/>
              </a:rPr>
              <a:t>T</a:t>
            </a:r>
            <a:r>
              <a:rPr lang="en-GB" sz="1200" kern="1200">
                <a:solidFill>
                  <a:schemeClr val="tx1"/>
                </a:solidFill>
                <a:effectLst/>
                <a:latin typeface="+mn-lt"/>
                <a:ea typeface="+mn-ea"/>
                <a:cs typeface="+mn-cs"/>
              </a:rPr>
              <a:t>he matrix shown on the slide visualises how the Navigation Tool picks appropriate methods based on organisational focus and business application identified. It also described whether each tool, a</a:t>
            </a:r>
            <a:r>
              <a:rPr lang="en-GB"/>
              <a:t>ddresses biodiversity directly, addresses ecosystem services directly, or addressed both biodiversity &amp; ecosystem services</a:t>
            </a:r>
            <a:r>
              <a:rPr lang="en-GB" sz="1200" kern="1200">
                <a:solidFill>
                  <a:schemeClr val="tx1"/>
                </a:solidFill>
                <a:effectLst/>
                <a:latin typeface="+mn-lt"/>
                <a:ea typeface="+mn-ea"/>
                <a:cs typeface="+mn-cs"/>
              </a:rPr>
              <a:t>. This matrix was drafted in 2020, and will need to be updated as approaches improve and increase in number.</a:t>
            </a:r>
            <a:endParaRPr lang="en-GB"/>
          </a:p>
          <a:p>
            <a:endParaRPr lang="en-GB"/>
          </a:p>
          <a:p>
            <a:endParaRPr lang="en-GB"/>
          </a:p>
          <a:p>
            <a:r>
              <a:rPr lang="en-GB" b="1"/>
              <a:t>Background notes, if needed:</a:t>
            </a:r>
          </a:p>
          <a:p>
            <a:pPr marL="171450" indent="-171450">
              <a:buFont typeface="Arial" panose="020B0604020202020204" pitchFamily="34" charset="0"/>
              <a:buChar char="•"/>
            </a:pPr>
            <a:r>
              <a:rPr lang="en-GB" sz="1200" b="0" i="0" kern="1200">
                <a:solidFill>
                  <a:schemeClr val="tx1"/>
                </a:solidFill>
                <a:effectLst/>
                <a:latin typeface="+mn-lt"/>
                <a:ea typeface="+mn-ea"/>
                <a:cs typeface="+mn-cs"/>
              </a:rPr>
              <a:t>The Biodiversity Guidance Navigation Tool is designed to guide users through a biodiversity-inclusive natural capital assessment, following the steps outlined in the Natural Capital Protocol; Frame, Scope, Measure and Value and Apply. Throughout the steps, the tool suggests a number of biodiversity-specific tools, resources, and methodologies you can further explore to assist your assessment.</a:t>
            </a:r>
          </a:p>
          <a:p>
            <a:pPr marL="171450" indent="-171450">
              <a:buFont typeface="Arial" panose="020B0604020202020204" pitchFamily="34" charset="0"/>
              <a:buChar char="•"/>
            </a:pPr>
            <a:r>
              <a:rPr lang="en-GB" sz="1200" b="0" i="0" kern="1200">
                <a:solidFill>
                  <a:schemeClr val="tx1"/>
                </a:solidFill>
                <a:effectLst/>
                <a:latin typeface="+mn-lt"/>
                <a:ea typeface="+mn-ea"/>
                <a:cs typeface="+mn-cs"/>
              </a:rPr>
              <a:t>At each step select ‘No/I need more information’ or ‘Read more’ if you would like to reveal the relevant Biodiversity Guidance section and additional resources.</a:t>
            </a:r>
          </a:p>
          <a:p>
            <a:pPr marL="171450" indent="-171450">
              <a:buFont typeface="Arial" panose="020B0604020202020204" pitchFamily="34" charset="0"/>
              <a:buChar char="•"/>
            </a:pPr>
            <a:r>
              <a:rPr lang="en-GB"/>
              <a:t>As part of this navigation tool, there is a measurement approach matrix, as shown on the slides. The matrix highlights available measurement</a:t>
            </a:r>
            <a:r>
              <a:rPr lang="en-US"/>
              <a:t> approaches </a:t>
            </a:r>
            <a:r>
              <a:rPr lang="en-GB"/>
              <a:t>to measure impacts and/or dependencies on biodiversity. </a:t>
            </a:r>
          </a:p>
          <a:p>
            <a:pPr marL="171450" indent="-171450">
              <a:buFont typeface="Arial" panose="020B0604020202020204" pitchFamily="34" charset="0"/>
              <a:buChar char="•"/>
            </a:pPr>
            <a:r>
              <a:rPr lang="en-GB" sz="1200" b="0" i="0" kern="1200">
                <a:solidFill>
                  <a:schemeClr val="tx1"/>
                </a:solidFill>
                <a:effectLst/>
                <a:latin typeface="+mn-lt"/>
                <a:ea typeface="+mn-ea"/>
                <a:cs typeface="+mn-cs"/>
              </a:rPr>
              <a:t>It is recommended to reflect on your identified list of impact drivers to be measured when selecting a measurement approach, as well as the data sources you have identified as available. </a:t>
            </a:r>
          </a:p>
          <a:p>
            <a:pPr marL="171450" indent="-171450">
              <a:buFont typeface="Arial" panose="020B0604020202020204" pitchFamily="34" charset="0"/>
              <a:buChar char="•"/>
            </a:pPr>
            <a:r>
              <a:rPr lang="en-GB" sz="1200" b="0" i="0" kern="1200">
                <a:solidFill>
                  <a:schemeClr val="tx1"/>
                </a:solidFill>
                <a:effectLst/>
                <a:latin typeface="+mn-lt"/>
                <a:ea typeface="+mn-ea"/>
                <a:cs typeface="+mn-cs"/>
              </a:rPr>
              <a:t>The matrix includes a link to each biodiversity measurement approach and details on the developer. It then indicates whether or not each approach is suitable for the following impact drivers: land use change, biological resource use, water use, invasive alien species, atmospheric nitrogen deposition, nutrient emissions to water, climate change. It includes a rating on the maturity of each approach (potential, emerging, mature).</a:t>
            </a:r>
            <a:endParaRPr lang="en-GB"/>
          </a:p>
        </p:txBody>
      </p:sp>
      <p:sp>
        <p:nvSpPr>
          <p:cNvPr id="4" name="Slide Number Placeholder 3"/>
          <p:cNvSpPr>
            <a:spLocks noGrp="1"/>
          </p:cNvSpPr>
          <p:nvPr>
            <p:ph type="sldNum" sz="quarter" idx="5"/>
          </p:nvPr>
        </p:nvSpPr>
        <p:spPr/>
        <p:txBody>
          <a:bodyPr/>
          <a:lstStyle/>
          <a:p>
            <a:fld id="{3D8C6B78-E725-420E-9A4E-2F78CBAA16FC}" type="slidenum">
              <a:rPr lang="en-US" smtClean="0"/>
              <a:t>75</a:t>
            </a:fld>
            <a:endParaRPr lang="en-US"/>
          </a:p>
        </p:txBody>
      </p:sp>
    </p:spTree>
    <p:extLst>
      <p:ext uri="{BB962C8B-B14F-4D97-AF65-F5344CB8AC3E}">
        <p14:creationId xmlns:p14="http://schemas.microsoft.com/office/powerpoint/2010/main" val="12949572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a:solidFill>
                  <a:schemeClr val="tx1"/>
                </a:solidFill>
                <a:effectLst/>
                <a:latin typeface="+mn-lt"/>
                <a:ea typeface="+mn-ea"/>
                <a:cs typeface="+mn-cs"/>
              </a:rPr>
              <a:t>Presenter to play the video on STAR, before discussing the following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a:solidFill>
                  <a:schemeClr val="tx1"/>
                </a:solidFill>
                <a:effectLst/>
                <a:latin typeface="+mn-lt"/>
                <a:ea typeface="+mn-ea"/>
                <a:cs typeface="+mn-cs"/>
              </a:rPr>
              <a:t>STAR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As shown in the video. the Species Threat Abatement and Restoration Metric (</a:t>
            </a:r>
            <a:r>
              <a:rPr lang="en-GB" sz="1200" b="1" i="0" kern="1200">
                <a:solidFill>
                  <a:schemeClr val="tx1"/>
                </a:solidFill>
                <a:effectLst/>
                <a:latin typeface="+mn-lt"/>
                <a:ea typeface="+mn-ea"/>
                <a:cs typeface="+mn-cs"/>
              </a:rPr>
              <a:t>STAR</a:t>
            </a:r>
            <a:r>
              <a:rPr lang="en-GB" sz="1200" b="0" i="0" kern="1200">
                <a:solidFill>
                  <a:schemeClr val="tx1"/>
                </a:solidFill>
                <a:effectLst/>
                <a:latin typeface="+mn-lt"/>
                <a:ea typeface="+mn-ea"/>
                <a:cs typeface="+mn-cs"/>
              </a:rPr>
              <a:t>) is available in IBAT. STAR allows quantification of the potential contributions that species threat abatement and restoration activities offer towards reducing extinction risk across the world. </a:t>
            </a:r>
            <a:r>
              <a:rPr lang="en-GB" sz="1200" kern="1200">
                <a:solidFill>
                  <a:schemeClr val="tx1"/>
                </a:solidFill>
                <a:effectLst/>
                <a:latin typeface="+mn-lt"/>
                <a:ea typeface="+mn-ea"/>
                <a:cs typeface="+mn-cs"/>
              </a:rPr>
              <a:t>STAR can inform decisions made by businesses, governments, civil society, and other actors towards global goals for halting extinctions. As such, STAR helps identify actions that have the potential to bring benefits for threatened species, and it supports the establishment of science-based targets for species biodiversity, and commitments relevant to the post-2020 biodiversity framework. STAR is calculated from data on the distribution, threats, and extinction risk of threatened species derived from the </a:t>
            </a:r>
            <a:r>
              <a:rPr lang="en-GB" sz="1200" b="0" kern="1200">
                <a:solidFill>
                  <a:schemeClr val="tx1"/>
                </a:solidFill>
                <a:effectLst/>
                <a:latin typeface="+mn-lt"/>
                <a:ea typeface="+mn-ea"/>
                <a:cs typeface="+mn-cs"/>
              </a:rPr>
              <a:t>IUCN Red List of Threatened Species</a:t>
            </a:r>
            <a:r>
              <a:rPr lang="en-GB" sz="1200" b="1" kern="1200">
                <a:solidFill>
                  <a:schemeClr val="tx1"/>
                </a:solidFill>
                <a:effectLst/>
                <a:latin typeface="+mn-lt"/>
                <a:ea typeface="+mn-ea"/>
                <a:cs typeface="+mn-cs"/>
              </a:rPr>
              <a:t>. </a:t>
            </a:r>
            <a:r>
              <a:rPr lang="en-GB" sz="1200" kern="1200">
                <a:solidFill>
                  <a:schemeClr val="tx1"/>
                </a:solidFill>
                <a:effectLst/>
                <a:latin typeface="+mn-lt"/>
                <a:ea typeface="+mn-ea"/>
                <a:cs typeface="+mn-cs"/>
              </a:rPr>
              <a:t>STAR Scores are disaggregated by 57 different threats from the Red List for both Threat Abatement and Restoration.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STAR is simple to use and interpret as the analysis is carried out automatically in IBAT. STAR insights can be gained by using IBAT site-specific reports, which calculate estimated STAR values for a given Area of Interest, as well as by using IBAT Multi-site Reports to gain a broad understanding at the portfolio/supply chain level. Additionally, the raw raster layer is available to download at the global level and at local scale with 5km granularity.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STAR is standardised across the globe as every grid cell can be directly compared using the same objective criteria. STAR is also scalable as users can sum their potential contributions across sites, regions and countries throughout the world to determine their overall opportunities for nature-positive action. </a:t>
            </a:r>
            <a:r>
              <a:rPr lang="en-GB"/>
              <a:t>STAR can help businesses identify both opportunities and risks associated with their activities and value-chains. STAR can also provide a basis for setting corporate “science-based targets” for nature that contribute to global conservation goals.</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Limitations: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STAR’s flexibility and applicability across geographic scales makes it suitable for a wide range of applications. However, it is important to note that STAR focuses on threatened and near-threatened species. These are regarded as very high priority for conservation attention, but there may be other biodiversity features and aspects of concern or providing opportunities for conservation action. Therefore, STAR may need to be supplemented with additional information to provide a more accurate or complete picture of the biodiversity of an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Planned improvements include: </a:t>
            </a:r>
            <a:r>
              <a:rPr lang="en-GB"/>
              <a:t>Ability to disaggregate STAR scores for individual species, and inclusion of additional taxonomic groups beyond amphibians, birds and mammals, once these groups have been assessed, including freshwater and marine species. </a:t>
            </a:r>
          </a:p>
          <a:p>
            <a:endParaRPr lang="en-GB"/>
          </a:p>
        </p:txBody>
      </p:sp>
      <p:sp>
        <p:nvSpPr>
          <p:cNvPr id="4" name="Slide Number Placeholder 3"/>
          <p:cNvSpPr>
            <a:spLocks noGrp="1"/>
          </p:cNvSpPr>
          <p:nvPr>
            <p:ph type="sldNum" sz="quarter" idx="5"/>
          </p:nvPr>
        </p:nvSpPr>
        <p:spPr/>
        <p:txBody>
          <a:bodyPr/>
          <a:lstStyle/>
          <a:p>
            <a:fld id="{3D8C6B78-E725-420E-9A4E-2F78CBAA16FC}" type="slidenum">
              <a:rPr lang="en-US" smtClean="0"/>
              <a:t>76</a:t>
            </a:fld>
            <a:endParaRPr lang="en-US"/>
          </a:p>
        </p:txBody>
      </p:sp>
    </p:spTree>
    <p:extLst>
      <p:ext uri="{BB962C8B-B14F-4D97-AF65-F5344CB8AC3E}">
        <p14:creationId xmlns:p14="http://schemas.microsoft.com/office/powerpoint/2010/main" val="15498389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Presenter to highlight key considerations on methodology, to understand that there are some cases where changes in natural capital cannot be measured or observed.</a:t>
            </a:r>
          </a:p>
          <a:p>
            <a:endParaRPr lang="en-GB" b="1" i="0" dirty="0"/>
          </a:p>
          <a:p>
            <a:r>
              <a:rPr lang="en-GB" dirty="0">
                <a:solidFill>
                  <a:srgbClr val="262626"/>
                </a:solidFill>
                <a:latin typeface="Gotham-Book"/>
              </a:rPr>
              <a:t>Impact pathways describe the means through which your business activities and their associated impact drivers lead to changes in natural capital. In some cases these changes are directly observable and can be measured on-site (time and resources permitting). In other cases, significant changes in natural capital may be unobservable (by humans or machines), meaning they cannot be measured directly but must be estimated or modelled indirectly. A change may be unobservable due to:</a:t>
            </a:r>
          </a:p>
          <a:p>
            <a:pPr marL="171450" indent="-171450">
              <a:buFont typeface="Arial" panose="020B0604020202020204" pitchFamily="34" charset="0"/>
              <a:buChar char="•"/>
            </a:pPr>
            <a:r>
              <a:rPr lang="en-GB" b="1" dirty="0">
                <a:solidFill>
                  <a:srgbClr val="262626"/>
                </a:solidFill>
                <a:latin typeface="Gotham-Bold"/>
              </a:rPr>
              <a:t>Time lags </a:t>
            </a:r>
            <a:r>
              <a:rPr lang="en-GB" dirty="0">
                <a:solidFill>
                  <a:srgbClr val="262626"/>
                </a:solidFill>
                <a:latin typeface="Gotham-Book"/>
              </a:rPr>
              <a:t>– for example, planting trees in upland areas can reduce soil erosion and sedimentation of water bodies downstream, but it may take several years before any results are observable.</a:t>
            </a:r>
          </a:p>
          <a:p>
            <a:pPr marL="171450" indent="-171450">
              <a:buFont typeface="Arial" panose="020B0604020202020204" pitchFamily="34" charset="0"/>
              <a:buChar char="•"/>
            </a:pPr>
            <a:r>
              <a:rPr lang="en-GB" b="1" dirty="0">
                <a:solidFill>
                  <a:srgbClr val="262626"/>
                </a:solidFill>
                <a:latin typeface="Gotham-Bold"/>
              </a:rPr>
              <a:t>Distance </a:t>
            </a:r>
            <a:r>
              <a:rPr lang="en-GB" dirty="0">
                <a:solidFill>
                  <a:srgbClr val="262626"/>
                </a:solidFill>
                <a:latin typeface="Gotham-Book"/>
              </a:rPr>
              <a:t>– for example, plastic waste can harm marine organisms halfway around the world, where those conducting an assessment may not have a presence or be aware of their impacts. The challenge of distance also applies to impacts that occur upstream in the supply chain. Just because these changes are out of sight, it does not mean they are unimportant or that they should be excluded from further consideration.</a:t>
            </a:r>
          </a:p>
          <a:p>
            <a:pPr marL="171450" indent="-171450">
              <a:buFont typeface="Arial" panose="020B0604020202020204" pitchFamily="34" charset="0"/>
              <a:buChar char="•"/>
            </a:pPr>
            <a:r>
              <a:rPr lang="en-GB" b="1" dirty="0">
                <a:solidFill>
                  <a:srgbClr val="262626"/>
                </a:solidFill>
                <a:latin typeface="Gotham-Bold"/>
              </a:rPr>
              <a:t>Confounding factors </a:t>
            </a:r>
            <a:r>
              <a:rPr lang="en-GB" dirty="0">
                <a:solidFill>
                  <a:srgbClr val="262626"/>
                </a:solidFill>
                <a:latin typeface="Gotham-Book"/>
              </a:rPr>
              <a:t>– changes may be difficult to attribute to a particular impact driver where there are multiple influencing factors that cannot easily be disentangled, such as the many drivers of species decline (e.g., habitat loss and fragmentation, unsustainable use, illegal harvest, invasive alien species, climate change).</a:t>
            </a:r>
            <a:endParaRPr lang="en-GB" dirty="0"/>
          </a:p>
          <a:p>
            <a:endParaRPr lang="en-GB" b="1" i="0" dirty="0"/>
          </a:p>
        </p:txBody>
      </p:sp>
      <p:sp>
        <p:nvSpPr>
          <p:cNvPr id="4" name="Slide Number Placeholder 3"/>
          <p:cNvSpPr>
            <a:spLocks noGrp="1"/>
          </p:cNvSpPr>
          <p:nvPr>
            <p:ph type="sldNum" sz="quarter" idx="5"/>
          </p:nvPr>
        </p:nvSpPr>
        <p:spPr/>
        <p:txBody>
          <a:bodyPr/>
          <a:lstStyle/>
          <a:p>
            <a:fld id="{3D8C6B78-E725-420E-9A4E-2F78CBAA16FC}" type="slidenum">
              <a:rPr lang="en-US" smtClean="0"/>
              <a:t>77</a:t>
            </a:fld>
            <a:endParaRPr lang="en-US"/>
          </a:p>
        </p:txBody>
      </p:sp>
    </p:spTree>
    <p:extLst>
      <p:ext uri="{BB962C8B-B14F-4D97-AF65-F5344CB8AC3E}">
        <p14:creationId xmlns:p14="http://schemas.microsoft.com/office/powerpoint/2010/main" val="14571507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a:t>Presenter to read through slide material and note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a:t>Regulatory considerations of the area they are working in should be considered e.g. working in many regions, need to be aware of the regulations in that region (e.g. air quality regulations may differ)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a:t>There may be discrepancies in data availability in your activity locations (data rich vs. data poor areas)</a:t>
            </a:r>
          </a:p>
          <a:p>
            <a:pPr marL="171450" indent="-171450">
              <a:buFont typeface="Arial" panose="020B0604020202020204" pitchFamily="34" charset="0"/>
              <a:buChar char="•"/>
            </a:pPr>
            <a:r>
              <a:rPr lang="en-GB" i="0"/>
              <a:t>May have combination of primary and secondary data available and that is ok!</a:t>
            </a:r>
          </a:p>
          <a:p>
            <a:pPr marL="171450" indent="-171450">
              <a:buFont typeface="Arial" panose="020B0604020202020204" pitchFamily="34" charset="0"/>
              <a:buChar char="•"/>
            </a:pPr>
            <a:r>
              <a:rPr lang="en-GB" i="0"/>
              <a:t>Practicalities: level of detail required to complete assessment, time resources, geographic scope of assessment</a:t>
            </a:r>
          </a:p>
        </p:txBody>
      </p:sp>
      <p:sp>
        <p:nvSpPr>
          <p:cNvPr id="4" name="Slide Number Placeholder 3"/>
          <p:cNvSpPr>
            <a:spLocks noGrp="1"/>
          </p:cNvSpPr>
          <p:nvPr>
            <p:ph type="sldNum" sz="quarter" idx="5"/>
          </p:nvPr>
        </p:nvSpPr>
        <p:spPr/>
        <p:txBody>
          <a:bodyPr/>
          <a:lstStyle/>
          <a:p>
            <a:fld id="{3D8C6B78-E725-420E-9A4E-2F78CBAA16FC}" type="slidenum">
              <a:rPr lang="en-US" smtClean="0"/>
              <a:t>78</a:t>
            </a:fld>
            <a:endParaRPr lang="en-US"/>
          </a:p>
        </p:txBody>
      </p:sp>
    </p:spTree>
    <p:extLst>
      <p:ext uri="{BB962C8B-B14F-4D97-AF65-F5344CB8AC3E}">
        <p14:creationId xmlns:p14="http://schemas.microsoft.com/office/powerpoint/2010/main" val="24675338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Presenter to discuss the BNP Paribas Case Study and read through the information on the slide, supported by the following notes:</a:t>
            </a:r>
          </a:p>
          <a:p>
            <a:endParaRPr lang="en-GB" b="1" dirty="0"/>
          </a:p>
          <a:p>
            <a:r>
              <a:rPr lang="en-GB" dirty="0"/>
              <a:t>Finance (asset management) BNP Paribas Asset Management completed an initial piloting of the Measuring Guidance to 1) determine the measurement approaches available to a financial institution completing a portfolio-level natural capital assessment, and 2) complete a gap analysis and identify the pros and cons of each measurement approach identified. The assessment of biodiversity measurement approaches revealed the importance of combining approaches to address some of the existing information gaps associated with different measurement approaches and ensure a comprehensive assessment that fully encompasses biodiversity. </a:t>
            </a:r>
          </a:p>
          <a:p>
            <a:endParaRPr lang="en-GB" dirty="0"/>
          </a:p>
          <a:p>
            <a:r>
              <a:rPr lang="en-GB" dirty="0"/>
              <a:t>After reviewing the actions outlined within the Measuring Guidance, the Biodiversity Guidance matrix was used to identify the measurement approaches most relevant for corporate and portfolio assessments. The approaches identified were the Global Biodiversity Score (GBS), the Biodiversity Footprint for Financial Institutions (BFFI), and the LIFE index. These approaches were chosen based on their ability to support corporate and portfolio-level assessments. Additional measurement approaches were assessed based on their ability to resolve limitations of the primary approaches. These approaches included the Species Threat Abatement and Restoration (STAR) metric and the Biodiversity Impact Metric (BIM). The TRASE tool was also considered. </a:t>
            </a:r>
          </a:p>
        </p:txBody>
      </p:sp>
      <p:sp>
        <p:nvSpPr>
          <p:cNvPr id="4" name="Slide Number Placeholder 3"/>
          <p:cNvSpPr>
            <a:spLocks noGrp="1"/>
          </p:cNvSpPr>
          <p:nvPr>
            <p:ph type="sldNum" sz="quarter" idx="5"/>
          </p:nvPr>
        </p:nvSpPr>
        <p:spPr/>
        <p:txBody>
          <a:bodyPr/>
          <a:lstStyle/>
          <a:p>
            <a:fld id="{3D8C6B78-E725-420E-9A4E-2F78CBAA16FC}" type="slidenum">
              <a:rPr lang="en-US" smtClean="0"/>
              <a:t>79</a:t>
            </a:fld>
            <a:endParaRPr lang="en-US"/>
          </a:p>
        </p:txBody>
      </p:sp>
    </p:spTree>
    <p:extLst>
      <p:ext uri="{BB962C8B-B14F-4D97-AF65-F5344CB8AC3E}">
        <p14:creationId xmlns:p14="http://schemas.microsoft.com/office/powerpoint/2010/main" val="2611210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u="none"/>
              <a:t>Presenter to go through the session objectives</a:t>
            </a:r>
          </a:p>
        </p:txBody>
      </p:sp>
      <p:sp>
        <p:nvSpPr>
          <p:cNvPr id="4" name="Slide Number Placeholder 3"/>
          <p:cNvSpPr>
            <a:spLocks noGrp="1"/>
          </p:cNvSpPr>
          <p:nvPr>
            <p:ph type="sldNum" sz="quarter" idx="5"/>
          </p:nvPr>
        </p:nvSpPr>
        <p:spPr/>
        <p:txBody>
          <a:bodyPr/>
          <a:lstStyle/>
          <a:p>
            <a:fld id="{3D8C6B78-E725-420E-9A4E-2F78CBAA16FC}" type="slidenum">
              <a:rPr lang="en-US" smtClean="0"/>
              <a:t>8</a:t>
            </a:fld>
            <a:endParaRPr lang="en-US"/>
          </a:p>
        </p:txBody>
      </p:sp>
    </p:spTree>
    <p:extLst>
      <p:ext uri="{BB962C8B-B14F-4D97-AF65-F5344CB8AC3E}">
        <p14:creationId xmlns:p14="http://schemas.microsoft.com/office/powerpoint/2010/main" val="12998355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Presenter to discuss the BNP Paribas Case Study and read through the information on the slide, supported by the following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In the context of this pilot, it was identified that a combination of approaches is needed to cover the spectrum of biodiversity goals. For example, combining the STAR and Global Biodiversity Score measurement approaches would capture information relating to species extinction and ecosystem integrity. BFFI and GBS are similar in their methods and data requirements—however their applicability is heavily dependent upon the objective of the assessment, highlighting the importance of using the online Biodiversity Guidance Navigation Tool. The tool is designed to help you understand what you need to analyse and why (based on your overall objective) as these are the most important factors when deciding which measurement approach to use. The Scoping Guidance is an important resource for determining which approaches should be further explored.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Where financial institutions hold large portfolios of companies, biodiversity assessments can be complex and time consuming. To fully assess and compare companies in a portfolio, a standardized approach for biodiversity measurement is considered necessary, but it is recognized that using a single measurement approach will not allow for a comprehensive understanding of the impacts and dependencies on biodiversity.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Similarly, in assessments identifying impacts and dependencies on biodiversity at the portfolio level, it is difficult to attribute or allocate the impacts of specific companies within the same area. This is a recognized gap even when using a combination of approaches and requires investigation by measurement approach developers.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Although it is recommended that a combination of measurement approaches be used to better assess corporate impacts and dependencies on biodiversity, users still need to investigate the use of these measurement approaches individually to ensure the assumptions of each produce results that build upon one another and avoid the misinterpretation of data (e.g., through double counting,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Additionally, a measurement approach that works for one company may not be applicable for another. Determining the most viable combination of tools for your specific sector and/or company is important. Ultimately, the combination of approaches is a suggested method to fill current gaps in available approaches, but a more permanent solution will be required.</a:t>
            </a:r>
          </a:p>
        </p:txBody>
      </p:sp>
      <p:sp>
        <p:nvSpPr>
          <p:cNvPr id="4" name="Slide Number Placeholder 3"/>
          <p:cNvSpPr>
            <a:spLocks noGrp="1"/>
          </p:cNvSpPr>
          <p:nvPr>
            <p:ph type="sldNum" sz="quarter" idx="5"/>
          </p:nvPr>
        </p:nvSpPr>
        <p:spPr/>
        <p:txBody>
          <a:bodyPr/>
          <a:lstStyle/>
          <a:p>
            <a:fld id="{3D8C6B78-E725-420E-9A4E-2F78CBAA16FC}" type="slidenum">
              <a:rPr lang="en-US" smtClean="0"/>
              <a:t>80</a:t>
            </a:fld>
            <a:endParaRPr lang="en-US"/>
          </a:p>
        </p:txBody>
      </p:sp>
    </p:spTree>
    <p:extLst>
      <p:ext uri="{BB962C8B-B14F-4D97-AF65-F5344CB8AC3E}">
        <p14:creationId xmlns:p14="http://schemas.microsoft.com/office/powerpoint/2010/main" val="1573883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Presenter to introduce discussion on the challenges on implementation</a:t>
            </a:r>
          </a:p>
          <a:p>
            <a:endParaRPr lang="en-GB" b="1"/>
          </a:p>
          <a:p>
            <a:r>
              <a:rPr lang="en-GB" b="1"/>
              <a:t>In person</a:t>
            </a:r>
            <a:r>
              <a:rPr lang="en-GB"/>
              <a:t>: Participants to discuss at their table. Facilitator to ask a couple of tables to feedback key points of their discussion to the room.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Virtually</a:t>
            </a:r>
            <a:r>
              <a:rPr lang="en-GB"/>
              <a:t>: Facilitator to split participants into breakout rooms for 5 minutes of discussion. Speaker to nominate 2 rooms to feedback key points to the ‘room’</a:t>
            </a:r>
            <a:endParaRPr lang="en-CH"/>
          </a:p>
        </p:txBody>
      </p:sp>
      <p:sp>
        <p:nvSpPr>
          <p:cNvPr id="4" name="Slide Number Placeholder 3"/>
          <p:cNvSpPr>
            <a:spLocks noGrp="1"/>
          </p:cNvSpPr>
          <p:nvPr>
            <p:ph type="sldNum" sz="quarter" idx="5"/>
          </p:nvPr>
        </p:nvSpPr>
        <p:spPr/>
        <p:txBody>
          <a:bodyPr/>
          <a:lstStyle/>
          <a:p>
            <a:fld id="{3D8C6B78-E725-420E-9A4E-2F78CBAA16FC}" type="slidenum">
              <a:rPr lang="en-US" smtClean="0"/>
              <a:t>81</a:t>
            </a:fld>
            <a:endParaRPr lang="en-US"/>
          </a:p>
        </p:txBody>
      </p:sp>
    </p:spTree>
    <p:extLst>
      <p:ext uri="{BB962C8B-B14F-4D97-AF65-F5344CB8AC3E}">
        <p14:creationId xmlns:p14="http://schemas.microsoft.com/office/powerpoint/2010/main" val="5466526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Presenter to highlight that learning objectives 2 and 3 have now been covered and that the training will proceed to the next learning objectives</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D8C6B78-E725-420E-9A4E-2F78CBAA16FC}" type="slidenum">
              <a:rPr lang="en-US" smtClean="0"/>
              <a:t>82</a:t>
            </a:fld>
            <a:endParaRPr lang="en-US"/>
          </a:p>
        </p:txBody>
      </p:sp>
    </p:spTree>
    <p:extLst>
      <p:ext uri="{BB962C8B-B14F-4D97-AF65-F5344CB8AC3E}">
        <p14:creationId xmlns:p14="http://schemas.microsoft.com/office/powerpoint/2010/main" val="36271051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eaLnBrk="1" fontAlgn="ctr" latinLnBrk="0" hangingPunct="1"/>
            <a:r>
              <a:rPr lang="en-US" b="1" dirty="0"/>
              <a:t>Presenter to introduce the final section: now that we have considered </a:t>
            </a:r>
            <a:r>
              <a:rPr lang="en-GB" sz="1200" b="1" i="0" u="none" strike="noStrike" kern="1200" dirty="0">
                <a:solidFill>
                  <a:schemeClr val="tx1"/>
                </a:solidFill>
                <a:effectLst/>
                <a:latin typeface="+mn-lt"/>
                <a:ea typeface="+mn-ea"/>
                <a:cs typeface="+mn-cs"/>
              </a:rPr>
              <a:t>how to map your impact drivers &amp; dependencies, and how to commission measurement, we will move on to valuing </a:t>
            </a:r>
            <a:r>
              <a:rPr lang="en-GB" sz="1200" b="1" dirty="0">
                <a:solidFill>
                  <a:srgbClr val="23BAED"/>
                </a:solidFill>
              </a:rPr>
              <a:t>changes to the state of natural capital &amp; biodiversity</a:t>
            </a:r>
            <a:endParaRPr lang="en-GB"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83</a:t>
            </a:fld>
            <a:endParaRPr lang="en-US"/>
          </a:p>
        </p:txBody>
      </p:sp>
    </p:spTree>
    <p:extLst>
      <p:ext uri="{BB962C8B-B14F-4D97-AF65-F5344CB8AC3E}">
        <p14:creationId xmlns:p14="http://schemas.microsoft.com/office/powerpoint/2010/main" val="42017394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ga4fce9d2ed_0_150:notes"/>
          <p:cNvSpPr txBox="1">
            <a:spLocks noGrp="1"/>
          </p:cNvSpPr>
          <p:nvPr>
            <p:ph type="body" idx="1"/>
          </p:nvPr>
        </p:nvSpPr>
        <p:spPr>
          <a:xfrm>
            <a:off x="685801" y="4400551"/>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Presenter to review key steps to complete in order to define the value of impacts and/or dependencies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228600" indent="-228600" rtl="0" eaLnBrk="1" fontAlgn="ctr" latinLnBrk="0" hangingPunct="1">
              <a:buFont typeface="+mj-lt"/>
              <a:buAutoNum type="arabicPeriod"/>
            </a:pPr>
            <a:r>
              <a:rPr lang="en-GB" sz="1200" b="0" i="0" u="none" strike="noStrike" kern="1200">
                <a:solidFill>
                  <a:schemeClr val="tx1"/>
                </a:solidFill>
                <a:effectLst/>
                <a:latin typeface="+mn-lt"/>
                <a:ea typeface="+mn-ea"/>
                <a:cs typeface="+mn-cs"/>
              </a:rPr>
              <a:t>Define the consequences of impacts and/or dependencies</a:t>
            </a:r>
          </a:p>
          <a:p>
            <a:pPr marL="228600" indent="-228600" rtl="0" eaLnBrk="1" fontAlgn="ctr" latinLnBrk="0" hangingPunct="1">
              <a:buFont typeface="+mj-lt"/>
              <a:buAutoNum type="arabicPeriod"/>
            </a:pPr>
            <a:r>
              <a:rPr lang="en-GB" sz="1200" b="0" i="0" u="none" strike="noStrike" kern="1200">
                <a:solidFill>
                  <a:schemeClr val="tx1"/>
                </a:solidFill>
                <a:effectLst/>
                <a:latin typeface="+mn-lt"/>
                <a:ea typeface="+mn-ea"/>
                <a:cs typeface="+mn-cs"/>
              </a:rPr>
              <a:t>Determine the relative significance of associated costs and/or benefits</a:t>
            </a:r>
          </a:p>
          <a:p>
            <a:pPr marL="228600" indent="-228600" rtl="0" eaLnBrk="1" fontAlgn="ctr" latinLnBrk="0" hangingPunct="1">
              <a:buFont typeface="+mj-lt"/>
              <a:buAutoNum type="arabicPeriod"/>
            </a:pPr>
            <a:r>
              <a:rPr lang="en-GB" sz="1200" b="0" i="0" u="none" strike="noStrike" kern="1200">
                <a:solidFill>
                  <a:schemeClr val="tx1"/>
                </a:solidFill>
                <a:effectLst/>
                <a:latin typeface="+mn-lt"/>
                <a:ea typeface="+mn-ea"/>
                <a:cs typeface="+mn-cs"/>
              </a:rPr>
              <a:t>Select appropriate valuation techniques</a:t>
            </a:r>
          </a:p>
          <a:p>
            <a:pPr marL="228600" indent="-228600" rtl="0" eaLnBrk="1" fontAlgn="ctr" latinLnBrk="0" hangingPunct="1">
              <a:buFont typeface="+mj-lt"/>
              <a:buAutoNum type="arabicPeriod"/>
            </a:pPr>
            <a:r>
              <a:rPr lang="en-GB" sz="1200" b="0" i="0" u="none" strike="noStrike" kern="1200">
                <a:solidFill>
                  <a:schemeClr val="tx1"/>
                </a:solidFill>
                <a:effectLst/>
                <a:latin typeface="+mn-lt"/>
                <a:ea typeface="+mn-ea"/>
                <a:cs typeface="+mn-cs"/>
              </a:rPr>
              <a:t>Undertake or commission valuation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b="1"/>
          </a:p>
        </p:txBody>
      </p:sp>
      <p:sp>
        <p:nvSpPr>
          <p:cNvPr id="1659" name="Google Shape;1659;ga4fce9d2ed_0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a:t>Presenter to discuss the value of your natural capital impacts and/or dependencies, drawing from the slides and the notes below:</a:t>
            </a:r>
          </a:p>
          <a:p>
            <a:pPr marL="0" indent="0">
              <a:buFont typeface="Arial" panose="020B0604020202020204" pitchFamily="34" charset="0"/>
              <a:buNone/>
            </a:pPr>
            <a:endParaRPr lang="en-GB" sz="1200" b="1" i="1" kern="1200">
              <a:solidFill>
                <a:schemeClr val="tx1"/>
              </a:solidFill>
              <a:effectLst/>
              <a:latin typeface="+mn-lt"/>
              <a:ea typeface="+mn-ea"/>
              <a:cs typeface="+mn-cs"/>
            </a:endParaRPr>
          </a:p>
          <a:p>
            <a:pPr marL="171450" indent="-171450">
              <a:buFont typeface="Arial" panose="020B0604020202020204" pitchFamily="34" charset="0"/>
              <a:buChar char="•"/>
            </a:pPr>
            <a:r>
              <a:rPr lang="en-GB"/>
              <a:t>Valuation is the process of determining the importance, worth, or usefulness of something in a particular context.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Valuation involves taking figures from your measurement, and trying to provide a societal perspective. This can help you to understand the value of natural capital to your company, but this is not only monetary valuation.</a:t>
            </a:r>
          </a:p>
          <a:p>
            <a:pPr marL="171450" indent="-171450">
              <a:buFont typeface="Arial" panose="020B0604020202020204" pitchFamily="34" charset="0"/>
              <a:buChar char="•"/>
            </a:pPr>
            <a:r>
              <a:rPr lang="en-GB"/>
              <a:t>Understanding this context, which can be social, environmental, and/or economic, is essential, as without such understanding you cannot meaningfully estimate value or correctly interpret results. </a:t>
            </a:r>
          </a:p>
          <a:p>
            <a:pPr marL="171450" indent="-171450">
              <a:buFont typeface="Arial" panose="020B0604020202020204" pitchFamily="34" charset="0"/>
              <a:buChar char="•"/>
            </a:pPr>
            <a:r>
              <a:rPr lang="en-GB"/>
              <a:t>A popular valuation shortcut is “value transfer”. This involves using the results of previous assessments, rather than collecting primary data for a new analysis. </a:t>
            </a:r>
            <a:r>
              <a:rPr lang="en-GB" sz="1200" kern="1200">
                <a:solidFill>
                  <a:schemeClr val="tx1"/>
                </a:solidFill>
                <a:effectLst/>
                <a:latin typeface="+mn-lt"/>
                <a:ea typeface="+mn-ea"/>
                <a:cs typeface="+mn-cs"/>
              </a:rPr>
              <a:t>This allows businesses to value using data the already have. </a:t>
            </a:r>
          </a:p>
          <a:p>
            <a:pPr marL="171450" indent="-171450">
              <a:buFont typeface="Arial" panose="020B0604020202020204" pitchFamily="34" charset="0"/>
              <a:buChar char="•"/>
            </a:pPr>
            <a:r>
              <a:rPr lang="en-GB"/>
              <a:t>For each cost and/or benefit identified, you will need to select an appropriate valuation technique, based on whether you intend to assess values in qualitative, quantitative, or monetary terms. Each of these will be discussed individually</a:t>
            </a:r>
          </a:p>
          <a:p>
            <a:pPr marL="171450" indent="-171450">
              <a:buFont typeface="Arial" panose="020B0604020202020204" pitchFamily="34" charset="0"/>
              <a:buChar char="•"/>
            </a:pPr>
            <a:r>
              <a:rPr lang="en-GB"/>
              <a:t>The choice of valuation technique depends on which natural capital impact drivers or dependencies you wish to assess, the chosen value perspective (i.e., business, societal, or both), the ultimate objective of your assessment, and the time and resources available.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a:solidFill>
                  <a:schemeClr val="tx1"/>
                </a:solidFill>
                <a:effectLst/>
                <a:latin typeface="+mn-lt"/>
                <a:ea typeface="+mn-ea"/>
                <a:cs typeface="+mn-cs"/>
              </a:rPr>
              <a:t>There may be trade-offs between different types of valuation. </a:t>
            </a:r>
            <a:r>
              <a:rPr lang="en-GB" sz="1200" b="1" i="1" kern="1200">
                <a:solidFill>
                  <a:schemeClr val="tx1"/>
                </a:solidFill>
                <a:effectLst/>
                <a:latin typeface="+mn-lt"/>
                <a:ea typeface="+mn-ea"/>
                <a:cs typeface="+mn-cs"/>
              </a:rPr>
              <a:t>Reiterate this point - which we described at the beginning of training</a:t>
            </a:r>
            <a:endParaRPr lang="en-GB"/>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3D8C6B78-E725-420E-9A4E-2F78CBAA16FC}" type="slidenum">
              <a:rPr lang="en-US" smtClean="0"/>
              <a:t>85</a:t>
            </a:fld>
            <a:endParaRPr lang="en-US"/>
          </a:p>
        </p:txBody>
      </p:sp>
    </p:spTree>
    <p:extLst>
      <p:ext uri="{BB962C8B-B14F-4D97-AF65-F5344CB8AC3E}">
        <p14:creationId xmlns:p14="http://schemas.microsoft.com/office/powerpoint/2010/main" val="16331069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Presenter to discuss the valuation techniques described on slide, and the Kering case study.</a:t>
            </a:r>
            <a:endParaRPr lang="en-GB" b="1">
              <a:cs typeface="Calibri"/>
            </a:endParaRPr>
          </a:p>
          <a:p>
            <a:endParaRPr lang="en-GB" b="1">
              <a:cs typeface="Calibri"/>
            </a:endParaRPr>
          </a:p>
          <a:p>
            <a:r>
              <a:rPr lang="en-GB" b="1">
                <a:cs typeface="Calibri"/>
              </a:rPr>
              <a:t>Example: </a:t>
            </a:r>
            <a:r>
              <a:rPr lang="en-GB" b="1"/>
              <a:t>Kering: Environmental Profit and Loss (EP&amp;L) accounting</a:t>
            </a:r>
            <a:endParaRPr lang="en-GB" b="1">
              <a:cs typeface="Calibri"/>
            </a:endParaRPr>
          </a:p>
          <a:p>
            <a:r>
              <a:rPr lang="en-GB"/>
              <a:t>Kering is a pioneer in Natural Capital assessment having created Environmental Profit and Loss (EP&amp;L) accounting to measure, monetize and manage their environmental impacts in their own operations and across the entire supply chain. </a:t>
            </a:r>
            <a:endParaRPr lang="en-GB">
              <a:cs typeface="Calibri"/>
            </a:endParaRPr>
          </a:p>
          <a:p>
            <a:r>
              <a:rPr lang="en-GB"/>
              <a:t>The EP&amp;L analysis reveals the true impacts resulting from Kering’s business activities and helps them find effective solutions to mitigate their footprint.  In turn, this allows them to better address climate change and develop more resilient business models, as well as providing transparency to our stakeholders along the way.</a:t>
            </a:r>
            <a:endParaRPr lang="en-GB">
              <a:cs typeface="Calibri"/>
            </a:endParaRPr>
          </a:p>
          <a:p>
            <a:r>
              <a:rPr lang="en-GB"/>
              <a:t>Aligned with their open-sourcing philosophy, Kering’s EP&amp;L methodology contributed to the Natural Capital Protocol development. Making it open-source aims to help advance the inclusion and adoption of Natural Capital accounting into mainstream decision-making and corporate reporting.</a:t>
            </a:r>
            <a:endParaRPr lang="en-GB">
              <a:cs typeface="Calibri"/>
            </a:endParaRPr>
          </a:p>
          <a:p>
            <a:r>
              <a:rPr lang="en-GB"/>
              <a:t>Kering also developed an easy to use tool, the "My EP&amp;L" App, to assist the fashion community in understanding how design decisions influence the extent of environmental impacts such as material choices, sourcing regions, etc. </a:t>
            </a:r>
            <a:endParaRPr lang="en-GB">
              <a:cs typeface="Calibri"/>
            </a:endParaRPr>
          </a:p>
          <a:p>
            <a:endParaRPr lang="en-GB">
              <a:cs typeface="Calibri"/>
            </a:endParaRPr>
          </a:p>
          <a:p>
            <a:r>
              <a:rPr lang="en-GB"/>
              <a:t>Kering publishes their Group EP&amp;L on an annual basis. The EP&amp;L is used as a day-to-day decision-making tool and is fully embedded into the business.</a:t>
            </a:r>
            <a:endParaRPr lang="en-GB">
              <a:cs typeface="Calibri"/>
            </a:endParaRPr>
          </a:p>
          <a:p>
            <a:r>
              <a:rPr lang="en-GB"/>
              <a:t>Among the lessons learned and key findings, Kering’s EP&amp;L revealed that 93% of their impacts lie in the supply chain and, in particular, from the production and processing of raw materials which together represent 72% of the total. Their own operations represent only 7% of the impacts.  Accordingly, Kering shifted focus to finding innovative solutions and leveraging changes across the supply chain, as well as avoiding high impact sources due to an increased transparency via the EP&amp;L. Kering is currently expanding their natural capital accounting work to assess biodiversity and also linking natural capital accounting to Planetary Boundaries.</a:t>
            </a:r>
            <a:endParaRPr lang="en-GB">
              <a:cs typeface="Calibri"/>
            </a:endParaRPr>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86</a:t>
            </a:fld>
            <a:endParaRPr lang="en-US"/>
          </a:p>
        </p:txBody>
      </p:sp>
    </p:spTree>
    <p:extLst>
      <p:ext uri="{BB962C8B-B14F-4D97-AF65-F5344CB8AC3E}">
        <p14:creationId xmlns:p14="http://schemas.microsoft.com/office/powerpoint/2010/main" val="16971259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Presenter to explain the concept of total economic value, using the notes below:</a:t>
            </a:r>
            <a:endParaRPr lang="en-GB"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Economic value is a measure of how much something (e.g. an ecosystem service) improves the wellbeing of an individual or of society as a whole</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The concept of total economic value has now become one of the most widely used frameworks for identifying, categorizing and valuing ecosystem benefits</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Many of the services provided by ecosystems are not captured in existing markets, so are considered only in an assessment of total economic value</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Instead of focusing only on direct commercial values, TEV also considers subsistence and non-market values, ecological functions and non-use benefits</a:t>
            </a:r>
          </a:p>
          <a:p>
            <a:pPr lvl="0"/>
            <a:endParaRPr lang="en-GB" sz="1200" u="sng" kern="1200">
              <a:solidFill>
                <a:schemeClr val="tx1"/>
              </a:solidFill>
              <a:effectLst/>
              <a:latin typeface="+mn-lt"/>
              <a:ea typeface="+mn-ea"/>
              <a:cs typeface="+mn-cs"/>
            </a:endParaRPr>
          </a:p>
          <a:p>
            <a:pPr lvl="0"/>
            <a:r>
              <a:rPr lang="en-GB" sz="1200" u="sng" kern="1200">
                <a:solidFill>
                  <a:schemeClr val="tx1"/>
                </a:solidFill>
                <a:effectLst/>
                <a:latin typeface="+mn-lt"/>
                <a:ea typeface="+mn-ea"/>
                <a:cs typeface="+mn-cs"/>
              </a:rPr>
              <a:t>Direct use: </a:t>
            </a:r>
            <a:r>
              <a:rPr lang="en-GB" sz="1200" kern="1200">
                <a:solidFill>
                  <a:schemeClr val="tx1"/>
                </a:solidFill>
                <a:effectLst/>
                <a:latin typeface="+mn-lt"/>
                <a:ea typeface="+mn-ea"/>
                <a:cs typeface="+mn-cs"/>
              </a:rPr>
              <a:t>raw materials and physical products that are used directly for production, consumption and sale (e.g. energy, shelter, food) </a:t>
            </a:r>
          </a:p>
          <a:p>
            <a:pPr lvl="0"/>
            <a:r>
              <a:rPr lang="en-GB" sz="1200" u="sng" kern="1200">
                <a:solidFill>
                  <a:schemeClr val="tx1"/>
                </a:solidFill>
                <a:effectLst/>
                <a:latin typeface="+mn-lt"/>
                <a:ea typeface="+mn-ea"/>
                <a:cs typeface="+mn-cs"/>
              </a:rPr>
              <a:t>Indirect use</a:t>
            </a:r>
            <a:r>
              <a:rPr lang="en-GB" sz="1200" kern="1200">
                <a:solidFill>
                  <a:schemeClr val="tx1"/>
                </a:solidFill>
                <a:effectLst/>
                <a:latin typeface="+mn-lt"/>
                <a:ea typeface="+mn-ea"/>
                <a:cs typeface="+mn-cs"/>
              </a:rPr>
              <a:t>: ecological functions that maintain and protect natural and human systems through services (e.g. maintenance of water quality and flow, flood control, storm protection, micro-climate stabilisation)</a:t>
            </a:r>
          </a:p>
          <a:p>
            <a:pPr lvl="0"/>
            <a:r>
              <a:rPr lang="en-GB" sz="1200" u="sng" kern="1200">
                <a:solidFill>
                  <a:schemeClr val="tx1"/>
                </a:solidFill>
                <a:effectLst/>
                <a:latin typeface="+mn-lt"/>
                <a:ea typeface="+mn-ea"/>
                <a:cs typeface="+mn-cs"/>
              </a:rPr>
              <a:t>Optional values:</a:t>
            </a:r>
            <a:r>
              <a:rPr lang="en-GB" sz="1200" kern="1200">
                <a:solidFill>
                  <a:schemeClr val="tx1"/>
                </a:solidFill>
                <a:effectLst/>
                <a:latin typeface="+mn-lt"/>
                <a:ea typeface="+mn-ea"/>
                <a:cs typeface="+mn-cs"/>
              </a:rPr>
              <a:t> premium placed on maintaining resources and landscapes for future possible direct and indirect use</a:t>
            </a:r>
          </a:p>
          <a:p>
            <a:pPr lvl="0"/>
            <a:r>
              <a:rPr lang="en-GB" sz="1200" u="sng" kern="1200">
                <a:solidFill>
                  <a:schemeClr val="tx1"/>
                </a:solidFill>
                <a:effectLst/>
                <a:latin typeface="+mn-lt"/>
                <a:ea typeface="+mn-ea"/>
                <a:cs typeface="+mn-cs"/>
              </a:rPr>
              <a:t>Non-use:</a:t>
            </a:r>
            <a:r>
              <a:rPr lang="en-GB" sz="1200" kern="1200">
                <a:solidFill>
                  <a:schemeClr val="tx1"/>
                </a:solidFill>
                <a:effectLst/>
                <a:latin typeface="+mn-lt"/>
                <a:ea typeface="+mn-ea"/>
                <a:cs typeface="+mn-cs"/>
              </a:rPr>
              <a:t> value of ecosystem regardless of current or future use, for cultural, spiritual, aesthetic, heritage and biodiversity reasons </a:t>
            </a:r>
          </a:p>
          <a:p>
            <a:pPr lvl="0"/>
            <a:r>
              <a:rPr lang="en-GB" sz="1200" kern="1200">
                <a:solidFill>
                  <a:schemeClr val="tx1"/>
                </a:solidFill>
                <a:effectLst/>
                <a:latin typeface="+mn-lt"/>
                <a:ea typeface="+mn-ea"/>
                <a:cs typeface="+mn-cs"/>
              </a:rPr>
              <a:t>Ultimately, TEV presents a more complete picture of the economic importance of ecosystems – this demonstrates the scale and range of economic costs associated with degradation, beyond the loss of direct use values</a:t>
            </a:r>
          </a:p>
          <a:p>
            <a:pPr marL="171424" indent="-171424">
              <a:buFont typeface="Arial" panose="020B0604020202020204" pitchFamily="34" charset="0"/>
              <a:buChar char="•"/>
            </a:pPr>
            <a:endParaRPr lang="en-US" b="0" u="none"/>
          </a:p>
        </p:txBody>
      </p:sp>
      <p:sp>
        <p:nvSpPr>
          <p:cNvPr id="4" name="Slide Number Placeholder 3"/>
          <p:cNvSpPr>
            <a:spLocks noGrp="1"/>
          </p:cNvSpPr>
          <p:nvPr>
            <p:ph type="sldNum" sz="quarter" idx="5"/>
          </p:nvPr>
        </p:nvSpPr>
        <p:spPr/>
        <p:txBody>
          <a:bodyPr/>
          <a:lstStyle/>
          <a:p>
            <a:fld id="{3D8C6B78-E725-420E-9A4E-2F78CBAA16FC}" type="slidenum">
              <a:rPr lang="en-US" smtClean="0"/>
              <a:t>87</a:t>
            </a:fld>
            <a:endParaRPr lang="en-US"/>
          </a:p>
        </p:txBody>
      </p:sp>
    </p:spTree>
    <p:extLst>
      <p:ext uri="{BB962C8B-B14F-4D97-AF65-F5344CB8AC3E}">
        <p14:creationId xmlns:p14="http://schemas.microsoft.com/office/powerpoint/2010/main" val="32268106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Presenter to outline that there are different ways of valuing – could be qualitative, quantitative, or monetary</a:t>
            </a:r>
          </a:p>
          <a:p>
            <a:pPr marL="171450" indent="-171450">
              <a:buFont typeface="Arial" panose="020B0604020202020204" pitchFamily="34" charset="0"/>
              <a:buChar char="•"/>
            </a:pPr>
            <a:endParaRPr lang="en-GB" sz="1200" kern="1200">
              <a:solidFill>
                <a:schemeClr val="tx1"/>
              </a:solidFill>
              <a:effectLst/>
              <a:latin typeface="+mn-lt"/>
              <a:ea typeface="+mn-ea"/>
              <a:cs typeface="+mn-cs"/>
            </a:endParaRPr>
          </a:p>
          <a:p>
            <a:r>
              <a:rPr lang="en-GB" sz="1200" b="0" i="0" u="none" strike="noStrike" kern="1200" baseline="0">
                <a:solidFill>
                  <a:schemeClr val="tx1"/>
                </a:solidFill>
                <a:latin typeface="+mn-lt"/>
                <a:ea typeface="+mn-ea"/>
                <a:cs typeface="+mn-cs"/>
              </a:rPr>
              <a:t>These techniques may be used to assess the value of incremental or marginal changes in natural capital stocks or flows, which will be relevant for most business applications. The same techniques can be used to assess the total (aggregate) value of natural capital stocks, although this is rarely necessary and may require additional analysis.</a:t>
            </a:r>
            <a:endParaRPr lang="en-GB" sz="1200" kern="1200">
              <a:solidFill>
                <a:schemeClr val="tx1"/>
              </a:solidFill>
              <a:effectLst/>
              <a:latin typeface="+mn-lt"/>
              <a:ea typeface="+mn-ea"/>
              <a:cs typeface="+mn-cs"/>
            </a:endParaRPr>
          </a:p>
          <a:p>
            <a:pPr marL="171450" indent="-171450">
              <a:buFont typeface="Arial" panose="020B0604020202020204" pitchFamily="34" charset="0"/>
              <a:buChar char="•"/>
            </a:pPr>
            <a:endParaRPr lang="en-GB"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a:solidFill>
                  <a:schemeClr val="tx1"/>
                </a:solidFill>
                <a:effectLst/>
                <a:latin typeface="+mn-lt"/>
                <a:ea typeface="+mn-ea"/>
                <a:cs typeface="+mn-cs"/>
              </a:rPr>
              <a:t>Qualitative valuation techniques </a:t>
            </a:r>
            <a:r>
              <a:rPr lang="en-US" sz="1200" kern="1200">
                <a:solidFill>
                  <a:schemeClr val="tx1"/>
                </a:solidFill>
                <a:effectLst/>
                <a:latin typeface="+mn-lt"/>
                <a:ea typeface="+mn-ea"/>
                <a:cs typeface="+mn-cs"/>
              </a:rPr>
              <a:t>are used to inform the potential scale of costs and/or benefits expressed through qualitative, non-numerical terms (e.g., increase in air emissions, decrease in social benefits of recreation).</a:t>
            </a:r>
            <a:endParaRPr lang="en-GB"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Quantitative valuation techniques</a:t>
            </a:r>
            <a:r>
              <a:rPr lang="en-US" sz="1200" kern="1200">
                <a:solidFill>
                  <a:schemeClr val="tx1"/>
                </a:solidFill>
                <a:effectLst/>
                <a:latin typeface="+mn-lt"/>
                <a:ea typeface="+mn-ea"/>
                <a:cs typeface="+mn-cs"/>
              </a:rPr>
              <a:t>, in turn, focus on numerical data which are used as indicators for these costs and/or benefits (e.g., changes in tons of pollutants, decrease in number of people benefitting from recreation).</a:t>
            </a:r>
            <a:endParaRPr lang="en-GB"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Monetary valuation techniques </a:t>
            </a:r>
            <a:r>
              <a:rPr lang="en-US" sz="1200" kern="1200">
                <a:solidFill>
                  <a:schemeClr val="tx1"/>
                </a:solidFill>
                <a:effectLst/>
                <a:latin typeface="+mn-lt"/>
                <a:ea typeface="+mn-ea"/>
                <a:cs typeface="+mn-cs"/>
              </a:rPr>
              <a:t>translate quantitative estimates of costs and/or benefits into a single common currency (e.g. cost of carbon emissions, </a:t>
            </a:r>
            <a:r>
              <a:rPr lang="en-GB" sz="1200" b="0" i="0" u="none" strike="noStrike" kern="1200" baseline="0">
                <a:solidFill>
                  <a:schemeClr val="tx1"/>
                </a:solidFill>
                <a:effectLst/>
                <a:latin typeface="+mn-lt"/>
                <a:ea typeface="+mn-ea"/>
                <a:cs typeface="+mn-cs"/>
              </a:rPr>
              <a:t>t</a:t>
            </a:r>
            <a:r>
              <a:rPr lang="en-GB" sz="1200" b="0" i="0" u="none" strike="noStrike" kern="1200" baseline="0">
                <a:solidFill>
                  <a:schemeClr val="tx1"/>
                </a:solidFill>
                <a:latin typeface="+mn-lt"/>
                <a:ea typeface="+mn-ea"/>
                <a:cs typeface="+mn-cs"/>
              </a:rPr>
              <a:t>he costs of bringing in managed pollinator populations to compensate for a change in pollinator populations).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Important to note that monetary values without any context (i.e. accompanying quantification) are less meaningful.</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method you chose depends on which natural capital impact drivers or dependencies you wish to assess, the chosen value perspective (e.g. business, societal, or both), the ultimate objective of your assessment, and the time and resources available.</a:t>
            </a:r>
          </a:p>
          <a:p>
            <a:endParaRPr lang="en-GB" sz="1200" kern="1200">
              <a:solidFill>
                <a:schemeClr val="tx1"/>
              </a:solidFill>
              <a:effectLst/>
              <a:latin typeface="+mn-lt"/>
              <a:ea typeface="+mn-ea"/>
              <a:cs typeface="+mn-cs"/>
            </a:endParaRPr>
          </a:p>
          <a:p>
            <a:r>
              <a:rPr lang="en-GB" sz="1200" b="0" i="0" u="none" strike="noStrike" kern="1200" baseline="0">
                <a:solidFill>
                  <a:schemeClr val="tx1"/>
                </a:solidFill>
                <a:latin typeface="+mn-lt"/>
                <a:ea typeface="+mn-ea"/>
                <a:cs typeface="+mn-cs"/>
              </a:rPr>
              <a:t>Note: Expert input is likely to be helpful here considering the range of factors that influence the practicality and appropriateness of applying the various techniques.</a:t>
            </a:r>
            <a:endParaRPr lang="en-GB" sz="1200" kern="1200">
              <a:solidFill>
                <a:schemeClr val="tx1"/>
              </a:solidFill>
              <a:effectLst/>
              <a:latin typeface="+mn-lt"/>
              <a:ea typeface="+mn-ea"/>
              <a:cs typeface="+mn-cs"/>
            </a:endParaRPr>
          </a:p>
          <a:p>
            <a:pPr>
              <a:defRP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88</a:t>
            </a:fld>
            <a:endParaRPr lang="en-GB"/>
          </a:p>
        </p:txBody>
      </p:sp>
    </p:spTree>
    <p:extLst>
      <p:ext uri="{BB962C8B-B14F-4D97-AF65-F5344CB8AC3E}">
        <p14:creationId xmlns:p14="http://schemas.microsoft.com/office/powerpoint/2010/main" val="35754280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Google Shape;1686;ga5173e3a10_5_0:notes"/>
          <p:cNvSpPr txBox="1">
            <a:spLocks noGrp="1"/>
          </p:cNvSpPr>
          <p:nvPr>
            <p:ph type="body" idx="1"/>
          </p:nvPr>
        </p:nvSpPr>
        <p:spPr>
          <a:xfrm>
            <a:off x="685800" y="472142"/>
            <a:ext cx="5486400" cy="386298"/>
          </a:xfrm>
          <a:prstGeom prst="rect">
            <a:avLst/>
          </a:prstGeom>
        </p:spPr>
        <p:txBody>
          <a:bodyPr spcFirstLastPara="1" wrap="square" lIns="91425" tIns="45700" rIns="91425" bIns="45700" anchor="t" anchorCtr="0">
            <a:noAutofit/>
          </a:bodyPr>
          <a:lstStyle/>
          <a:p>
            <a:r>
              <a:rPr lang="en-GB" b="1"/>
              <a:t>Presenter to run through the three different valuation methods, using the points on slides and notes below:</a:t>
            </a:r>
          </a:p>
          <a:p>
            <a:endParaRPr lang="en-GB" b="1"/>
          </a:p>
          <a:p>
            <a:pPr rtl="0" eaLnBrk="1" fontAlgn="t" latinLnBrk="0" hangingPunct="1"/>
            <a:r>
              <a:rPr lang="en-GB" sz="1200" b="1" i="0" u="none" strike="noStrike" kern="1200">
                <a:solidFill>
                  <a:schemeClr val="tx1"/>
                </a:solidFill>
                <a:effectLst/>
                <a:latin typeface="+mn-lt"/>
                <a:ea typeface="+mn-ea"/>
                <a:cs typeface="+mn-cs"/>
              </a:rPr>
              <a:t>Qualitative</a:t>
            </a:r>
          </a:p>
          <a:p>
            <a:pPr rtl="0" eaLnBrk="1" fontAlgn="t" latinLnBrk="0" hangingPunct="1"/>
            <a:endParaRPr lang="en-GB" sz="1200" b="1" i="0" u="none" strike="noStrike" kern="1200">
              <a:solidFill>
                <a:schemeClr val="tx1"/>
              </a:solidFill>
              <a:effectLst/>
              <a:latin typeface="+mn-lt"/>
              <a:ea typeface="+mn-ea"/>
              <a:cs typeface="+mn-cs"/>
            </a:endParaRPr>
          </a:p>
          <a:p>
            <a:pPr marL="0" indent="0">
              <a:buNone/>
            </a:pPr>
            <a:r>
              <a:rPr lang="en-GB" sz="1200" b="1" i="0" u="none" strike="noStrike" kern="1200">
                <a:solidFill>
                  <a:schemeClr val="tx1"/>
                </a:solidFill>
                <a:effectLst/>
                <a:latin typeface="+mn-lt"/>
                <a:ea typeface="+mn-ea"/>
                <a:cs typeface="+mn-cs"/>
              </a:rPr>
              <a:t>Opinion surveys</a:t>
            </a:r>
            <a:r>
              <a:rPr lang="en-GB" sz="1200" b="0" i="0" u="none" strike="noStrike" kern="1200">
                <a:solidFill>
                  <a:schemeClr val="tx1"/>
                </a:solidFill>
                <a:effectLst/>
                <a:latin typeface="+mn-lt"/>
                <a:ea typeface="+mn-ea"/>
                <a:cs typeface="+mn-cs"/>
              </a:rPr>
              <a:t>: Surveys designed to represent view through a series of questions (e.g. semi-structured interviews).  Data considerations: </a:t>
            </a:r>
            <a:r>
              <a:rPr lang="en-GB" sz="1200" b="0" i="0" u="none" strike="noStrike" kern="1200" baseline="0">
                <a:solidFill>
                  <a:schemeClr val="tx1"/>
                </a:solidFill>
                <a:latin typeface="+mn-lt"/>
                <a:ea typeface="+mn-ea"/>
                <a:cs typeface="+mn-cs"/>
              </a:rPr>
              <a:t>Stakeholder information to inform sampling frame</a:t>
            </a:r>
            <a:endParaRPr lang="en-GB" sz="1200" b="0" i="0" u="none" strike="noStrike" kern="1200">
              <a:solidFill>
                <a:schemeClr val="tx1"/>
              </a:solidFill>
              <a:effectLst/>
              <a:latin typeface="+mn-lt"/>
              <a:ea typeface="+mn-ea"/>
              <a:cs typeface="+mn-cs"/>
            </a:endParaRPr>
          </a:p>
          <a:p>
            <a:pPr marL="0" indent="0">
              <a:buNone/>
            </a:pPr>
            <a:r>
              <a:rPr lang="en-GB" sz="1200" b="1" i="0" u="none" strike="noStrike" kern="1200">
                <a:solidFill>
                  <a:schemeClr val="tx1"/>
                </a:solidFill>
                <a:effectLst/>
                <a:latin typeface="+mn-lt"/>
                <a:ea typeface="+mn-ea"/>
                <a:cs typeface="+mn-cs"/>
              </a:rPr>
              <a:t>Deliberative approaches: </a:t>
            </a:r>
            <a:r>
              <a:rPr lang="en-GB" sz="1200" b="0" i="0" u="none" strike="noStrike" kern="1200">
                <a:solidFill>
                  <a:schemeClr val="tx1"/>
                </a:solidFill>
                <a:effectLst/>
                <a:latin typeface="+mn-lt"/>
                <a:ea typeface="+mn-ea"/>
                <a:cs typeface="+mn-cs"/>
              </a:rPr>
              <a:t>Facilitated group discussions or focus groups that can involve debate and learning such as brainstorming sessions etc. Data considerations: </a:t>
            </a:r>
            <a:r>
              <a:rPr lang="en-GB" sz="1200" b="0" i="0" u="none" strike="noStrike" kern="1200" baseline="0">
                <a:solidFill>
                  <a:schemeClr val="tx1"/>
                </a:solidFill>
                <a:latin typeface="+mn-lt"/>
                <a:ea typeface="+mn-ea"/>
                <a:cs typeface="+mn-cs"/>
              </a:rPr>
              <a:t>Stakeholder information to inform sampling frame</a:t>
            </a:r>
            <a:endParaRPr lang="en-GB" sz="1200" b="0" i="0" u="none" strike="noStrike"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mn-lt"/>
                <a:ea typeface="+mn-ea"/>
                <a:cs typeface="+mn-cs"/>
              </a:rPr>
              <a:t>Relative valuation: </a:t>
            </a:r>
            <a:r>
              <a:rPr lang="en-GB" sz="1200" b="0" i="0" u="none" strike="noStrike" kern="1200">
                <a:solidFill>
                  <a:schemeClr val="tx1"/>
                </a:solidFill>
                <a:effectLst/>
                <a:latin typeface="+mn-lt"/>
                <a:ea typeface="+mn-ea"/>
                <a:cs typeface="+mn-cs"/>
              </a:rPr>
              <a:t>Use of high/medium/low values to determine relative value of benefits (and/or costs) in categorial terms. Data considerations: </a:t>
            </a:r>
            <a:r>
              <a:rPr lang="en-GB" sz="1200" b="0" i="0" u="none" strike="noStrike" kern="1200" baseline="0">
                <a:solidFill>
                  <a:schemeClr val="tx1"/>
                </a:solidFill>
                <a:latin typeface="+mn-lt"/>
                <a:ea typeface="+mn-ea"/>
                <a:cs typeface="+mn-cs"/>
              </a:rPr>
              <a:t>Information on all parameters to be valued</a:t>
            </a:r>
            <a:endParaRPr lang="en-GB" sz="1200" b="0" i="0" u="none" strike="noStrike" kern="1200">
              <a:solidFill>
                <a:schemeClr val="tx1"/>
              </a:solidFill>
              <a:effectLst/>
              <a:latin typeface="+mn-lt"/>
              <a:ea typeface="+mn-ea"/>
              <a:cs typeface="+mn-cs"/>
            </a:endParaRPr>
          </a:p>
          <a:p>
            <a:endParaRPr lang="en-GB" sz="1200" b="0" i="0" u="none" strike="noStrike" kern="1200">
              <a:solidFill>
                <a:schemeClr val="tx1"/>
              </a:solidFill>
              <a:effectLst/>
              <a:latin typeface="+mn-lt"/>
              <a:ea typeface="+mn-ea"/>
              <a:cs typeface="+mn-cs"/>
            </a:endParaRPr>
          </a:p>
          <a:p>
            <a:pPr rtl="0" eaLnBrk="1" fontAlgn="t" latinLnBrk="0" hangingPunct="1"/>
            <a:r>
              <a:rPr lang="en-GB" sz="1200" b="1" i="0" u="none" strike="noStrike" kern="1200">
                <a:solidFill>
                  <a:schemeClr val="tx1"/>
                </a:solidFill>
                <a:effectLst/>
                <a:latin typeface="+mn-lt"/>
                <a:ea typeface="+mn-ea"/>
                <a:cs typeface="+mn-cs"/>
              </a:rPr>
              <a:t>Quantitative</a:t>
            </a:r>
          </a:p>
          <a:p>
            <a:pPr rtl="0" eaLnBrk="1" fontAlgn="t" latinLnBrk="0" hangingPunct="1"/>
            <a:endParaRPr lang="en-GB" sz="1200" b="1" i="0" u="none" strike="noStrike"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mn-lt"/>
                <a:ea typeface="+mn-ea"/>
                <a:cs typeface="+mn-cs"/>
              </a:rPr>
              <a:t>Structured surveys</a:t>
            </a:r>
            <a:r>
              <a:rPr lang="en-GB" sz="1200" b="0" i="0" u="none" strike="noStrike" kern="1200">
                <a:solidFill>
                  <a:schemeClr val="tx1"/>
                </a:solidFill>
                <a:effectLst/>
                <a:latin typeface="+mn-lt"/>
                <a:ea typeface="+mn-ea"/>
                <a:cs typeface="+mn-cs"/>
              </a:rPr>
              <a:t>: Surveys or questionnaires used to elicit quantitative values that allow for statistical analysis. Data considerations: </a:t>
            </a:r>
            <a:r>
              <a:rPr lang="en-GB" sz="1200" b="0" i="0" u="none" strike="noStrike" kern="1200" baseline="0">
                <a:solidFill>
                  <a:schemeClr val="tx1"/>
                </a:solidFill>
                <a:latin typeface="+mn-lt"/>
                <a:ea typeface="+mn-ea"/>
                <a:cs typeface="+mn-cs"/>
              </a:rPr>
              <a:t>Stakeholder information to determine sampling frame</a:t>
            </a:r>
            <a:endParaRPr lang="en-GB" sz="1200" b="0" i="0" u="none" strike="noStrike" kern="1200">
              <a:solidFill>
                <a:schemeClr val="tx1"/>
              </a:solidFill>
              <a:effectLst/>
              <a:latin typeface="+mn-lt"/>
              <a:ea typeface="+mn-ea"/>
              <a:cs typeface="+mn-cs"/>
            </a:endParaRPr>
          </a:p>
          <a:p>
            <a:pPr rtl="0" eaLnBrk="1" fontAlgn="t" latinLnBrk="0" hangingPunct="1"/>
            <a:r>
              <a:rPr lang="en-GB" sz="1200" b="1" i="0" u="none" strike="noStrike" kern="1200">
                <a:solidFill>
                  <a:schemeClr val="tx1"/>
                </a:solidFill>
                <a:effectLst/>
                <a:latin typeface="+mn-lt"/>
                <a:ea typeface="+mn-ea"/>
                <a:cs typeface="+mn-cs"/>
              </a:rPr>
              <a:t>Indicators: </a:t>
            </a:r>
            <a:r>
              <a:rPr lang="en-GB" sz="1200" b="0" i="0" u="none" strike="noStrike" kern="1200">
                <a:solidFill>
                  <a:schemeClr val="tx1"/>
                </a:solidFill>
                <a:effectLst/>
                <a:latin typeface="+mn-lt"/>
                <a:ea typeface="+mn-ea"/>
                <a:cs typeface="+mn-cs"/>
              </a:rPr>
              <a:t>Various indicators can be used to quantify information, such as air emissions, yield per hectare, or risk of species extinction. Data considerations: </a:t>
            </a:r>
            <a:r>
              <a:rPr lang="en-GB" sz="1200" b="0" i="0" u="none" strike="noStrike" kern="1200" baseline="0">
                <a:solidFill>
                  <a:schemeClr val="tx1"/>
                </a:solidFill>
                <a:latin typeface="+mn-lt"/>
                <a:ea typeface="+mn-ea"/>
                <a:cs typeface="+mn-cs"/>
              </a:rPr>
              <a:t>Information on all parameters to be valued— ideally quantified information </a:t>
            </a:r>
            <a:endParaRPr lang="en-GB" sz="1200" b="0" i="0" u="none" strike="noStrike"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mn-lt"/>
                <a:ea typeface="+mn-ea"/>
                <a:cs typeface="+mn-cs"/>
              </a:rPr>
              <a:t>Multi-criteria analysis </a:t>
            </a:r>
            <a:r>
              <a:rPr lang="en-GB" sz="1200" b="0" i="0" u="none" strike="noStrike" kern="1200">
                <a:solidFill>
                  <a:schemeClr val="tx1"/>
                </a:solidFill>
                <a:effectLst/>
                <a:latin typeface="+mn-lt"/>
                <a:ea typeface="+mn-ea"/>
                <a:cs typeface="+mn-cs"/>
              </a:rPr>
              <a:t>using scoring and weighting: Involves selecting a range of parameters and rating and ranking their value through scoring and weighting, using workshops, available data, and/or expert judgement. Data considerations: i</a:t>
            </a:r>
            <a:r>
              <a:rPr lang="en-GB" sz="1200" b="0" i="0" u="none" strike="noStrike" kern="1200" baseline="0">
                <a:solidFill>
                  <a:schemeClr val="tx1"/>
                </a:solidFill>
                <a:latin typeface="+mn-lt"/>
                <a:ea typeface="+mn-ea"/>
                <a:cs typeface="+mn-cs"/>
              </a:rPr>
              <a:t>nformation on all parameters to be valued— ideally quantified information</a:t>
            </a:r>
          </a:p>
          <a:p>
            <a:pPr marL="0" marR="0" lvl="0" indent="0" algn="l" defTabSz="914400" rtl="0" eaLnBrk="1" fontAlgn="t" latinLnBrk="0" hangingPunct="1">
              <a:lnSpc>
                <a:spcPct val="100000"/>
              </a:lnSpc>
              <a:spcBef>
                <a:spcPts val="0"/>
              </a:spcBef>
              <a:spcAft>
                <a:spcPts val="0"/>
              </a:spcAft>
              <a:buClrTx/>
              <a:buSzTx/>
              <a:buFontTx/>
              <a:buNone/>
              <a:tabLst/>
              <a:defRPr/>
            </a:pPr>
            <a:endParaRPr lang="en-GB" sz="1200" b="0" i="0" u="none" strike="noStrike" kern="1200" baseline="0">
              <a:solidFill>
                <a:schemeClr val="tx1"/>
              </a:solidFill>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GB" sz="1200" b="1" i="0" u="none" strike="noStrike" kern="1200" baseline="0">
                <a:solidFill>
                  <a:schemeClr val="tx1"/>
                </a:solidFill>
                <a:latin typeface="+mn-lt"/>
                <a:ea typeface="+mn-ea"/>
                <a:cs typeface="+mn-cs"/>
              </a:rPr>
              <a:t>Monetary</a:t>
            </a:r>
          </a:p>
          <a:p>
            <a:pPr marL="0" marR="0" lvl="0" indent="0" algn="l" defTabSz="914400" rtl="0" eaLnBrk="1" fontAlgn="t" latinLnBrk="0" hangingPunct="1">
              <a:lnSpc>
                <a:spcPct val="100000"/>
              </a:lnSpc>
              <a:spcBef>
                <a:spcPts val="0"/>
              </a:spcBef>
              <a:spcAft>
                <a:spcPts val="0"/>
              </a:spcAft>
              <a:buClrTx/>
              <a:buSzTx/>
              <a:buFontTx/>
              <a:buNone/>
              <a:tabLst/>
              <a:defRPr/>
            </a:pPr>
            <a:endParaRPr lang="en-GB" sz="1200" b="1" i="0" u="none" strike="noStrike" kern="1200" baseline="0">
              <a:solidFill>
                <a:schemeClr val="tx1"/>
              </a:solidFill>
              <a:latin typeface="+mn-lt"/>
              <a:ea typeface="+mn-ea"/>
              <a:cs typeface="+mn-cs"/>
            </a:endParaRPr>
          </a:p>
          <a:p>
            <a:pPr rtl="0" eaLnBrk="1" fontAlgn="t" latinLnBrk="0" hangingPunct="1"/>
            <a:r>
              <a:rPr lang="en-GB" sz="1200" b="1" i="0" u="none" strike="noStrike" kern="1200">
                <a:solidFill>
                  <a:schemeClr val="tx1"/>
                </a:solidFill>
                <a:effectLst/>
                <a:latin typeface="+mn-lt"/>
                <a:ea typeface="+mn-ea"/>
                <a:cs typeface="+mn-cs"/>
              </a:rPr>
              <a:t>Market and financial prices</a:t>
            </a:r>
            <a:r>
              <a:rPr lang="en-GB" sz="1200" b="0" i="0" u="none" strike="noStrike" kern="1200">
                <a:solidFill>
                  <a:schemeClr val="tx1"/>
                </a:solidFill>
                <a:effectLst/>
                <a:latin typeface="+mn-lt"/>
                <a:ea typeface="+mn-ea"/>
                <a:cs typeface="+mn-cs"/>
              </a:rPr>
              <a:t>: Includes several related approaches, including:</a:t>
            </a:r>
          </a:p>
          <a:p>
            <a:pPr marL="171450" indent="-171450" rtl="0" eaLnBrk="1" fontAlgn="t" latinLnBrk="0" hangingPunct="1">
              <a:buFont typeface="Arial" panose="020B0604020202020204" pitchFamily="34" charset="0"/>
              <a:buChar char="•"/>
            </a:pPr>
            <a:r>
              <a:rPr lang="en-GB" sz="1200" b="0" i="0" u="none" strike="noStrike" kern="1200">
                <a:solidFill>
                  <a:schemeClr val="tx1"/>
                </a:solidFill>
                <a:effectLst/>
                <a:latin typeface="+mn-lt"/>
                <a:ea typeface="+mn-ea"/>
                <a:cs typeface="+mn-cs"/>
              </a:rPr>
              <a:t>Costs/prices paid for goods and services traded in markets (e.g. timber, carbon, pollution permit)</a:t>
            </a:r>
          </a:p>
          <a:p>
            <a:pPr marL="171450" indent="-171450" rtl="0" eaLnBrk="1" fontAlgn="t" latinLnBrk="0" hangingPunct="1">
              <a:buFont typeface="Arial" panose="020B0604020202020204" pitchFamily="34" charset="0"/>
              <a:buChar char="•"/>
            </a:pPr>
            <a:r>
              <a:rPr lang="en-GB" sz="1200" b="0" i="0" u="none" strike="noStrike" kern="1200">
                <a:solidFill>
                  <a:schemeClr val="tx1"/>
                </a:solidFill>
                <a:effectLst/>
                <a:latin typeface="+mn-lt"/>
                <a:ea typeface="+mn-ea"/>
                <a:cs typeface="+mn-cs"/>
              </a:rPr>
              <a:t>Other internal/financial information (e.g. estimated financial value of liabilities, assets, receivables)</a:t>
            </a:r>
          </a:p>
          <a:p>
            <a:pPr marL="171450" indent="-171450" rtl="0" eaLnBrk="1" fontAlgn="t" latinLnBrk="0" hangingPunct="1">
              <a:buFont typeface="Arial" panose="020B0604020202020204" pitchFamily="34" charset="0"/>
              <a:buChar char="•"/>
            </a:pPr>
            <a:r>
              <a:rPr lang="en-GB" sz="1200" b="0" i="0" u="none" strike="noStrike" kern="1200">
                <a:solidFill>
                  <a:schemeClr val="tx1"/>
                </a:solidFill>
                <a:effectLst/>
                <a:latin typeface="+mn-lt"/>
                <a:ea typeface="+mn-ea"/>
                <a:cs typeface="+mn-cs"/>
              </a:rPr>
              <a:t>Other interpretations of market data (e.g. derived demand functions, opportunity  costs, mitigation costs)</a:t>
            </a:r>
          </a:p>
          <a:p>
            <a:pPr marL="171450" indent="-171450">
              <a:buFont typeface="Arial" panose="020B0604020202020204" pitchFamily="34" charset="0"/>
              <a:buChar char="•"/>
            </a:pPr>
            <a:r>
              <a:rPr lang="en-GB" sz="1200" b="0" i="0" u="none" strike="noStrike" kern="1200">
                <a:solidFill>
                  <a:schemeClr val="tx1"/>
                </a:solidFill>
                <a:effectLst/>
                <a:latin typeface="+mn-lt"/>
                <a:ea typeface="+mn-ea"/>
                <a:cs typeface="+mn-cs"/>
              </a:rPr>
              <a:t>Data considerations: </a:t>
            </a:r>
            <a:r>
              <a:rPr lang="en-GB" sz="1200" b="0" i="0" u="none" strike="noStrike" kern="1200" baseline="0">
                <a:solidFill>
                  <a:schemeClr val="tx1"/>
                </a:solidFill>
                <a:latin typeface="+mn-lt"/>
                <a:ea typeface="+mn-ea"/>
                <a:cs typeface="+mn-cs"/>
              </a:rPr>
              <a:t>Market prices of ecosystem goods and/or services. Costs involved to process and bring the product to market (e.g., crops)</a:t>
            </a:r>
            <a:endParaRPr lang="en-GB" sz="1200" b="0" i="0" u="none" strike="noStrike" kern="1200">
              <a:solidFill>
                <a:schemeClr val="tx1"/>
              </a:solidFill>
              <a:effectLst/>
              <a:latin typeface="+mn-lt"/>
              <a:ea typeface="+mn-ea"/>
              <a:cs typeface="+mn-cs"/>
            </a:endParaRPr>
          </a:p>
          <a:p>
            <a:pPr marL="171450" indent="-171450">
              <a:buFont typeface="Arial" panose="020B0604020202020204" pitchFamily="34" charset="0"/>
              <a:buChar char="•"/>
            </a:pPr>
            <a:r>
              <a:rPr lang="en-GB" sz="1200" b="1" i="0" u="none" strike="noStrike" kern="1200">
                <a:solidFill>
                  <a:schemeClr val="tx1"/>
                </a:solidFill>
                <a:effectLst/>
                <a:latin typeface="+mn-lt"/>
                <a:ea typeface="+mn-ea"/>
                <a:cs typeface="+mn-cs"/>
              </a:rPr>
              <a:t>Production function (change in production): </a:t>
            </a:r>
            <a:r>
              <a:rPr lang="en-GB" sz="1200" b="0" i="0" u="none" strike="noStrike" kern="1200">
                <a:solidFill>
                  <a:schemeClr val="tx1"/>
                </a:solidFill>
                <a:effectLst/>
                <a:latin typeface="+mn-lt"/>
                <a:ea typeface="+mn-ea"/>
                <a:cs typeface="+mn-cs"/>
              </a:rPr>
              <a:t>Empirical modelling approach that relates change in the output of a marketed good or service to a measurable change in natural capital inputs (e.g. the quality or quantity of ecosystem services)</a:t>
            </a:r>
            <a:r>
              <a:rPr lang="en-GB" sz="1200" b="1" i="0" u="none" strike="noStrike" kern="1200">
                <a:solidFill>
                  <a:schemeClr val="tx1"/>
                </a:solidFill>
                <a:effectLst/>
                <a:latin typeface="+mn-lt"/>
                <a:ea typeface="+mn-ea"/>
                <a:cs typeface="+mn-cs"/>
              </a:rPr>
              <a:t>. </a:t>
            </a:r>
            <a:r>
              <a:rPr lang="en-GB" sz="1200" b="0" i="0" u="none" strike="noStrike" kern="1200">
                <a:solidFill>
                  <a:schemeClr val="tx1"/>
                </a:solidFill>
                <a:effectLst/>
                <a:latin typeface="+mn-lt"/>
                <a:ea typeface="+mn-ea"/>
                <a:cs typeface="+mn-cs"/>
              </a:rPr>
              <a:t>Data considerations: </a:t>
            </a:r>
            <a:r>
              <a:rPr lang="en-GB" sz="1200" b="0" i="0" u="none" strike="noStrike" kern="1200" baseline="0">
                <a:solidFill>
                  <a:schemeClr val="tx1"/>
                </a:solidFill>
                <a:latin typeface="+mn-lt"/>
                <a:ea typeface="+mn-ea"/>
                <a:cs typeface="+mn-cs"/>
              </a:rPr>
              <a:t>Data on changes in output of a product. Data on cause and effect relationship (e.g., crop losses due to reduced water availability)</a:t>
            </a:r>
            <a:endParaRPr lang="en-GB"/>
          </a:p>
          <a:p>
            <a:pPr rtl="0" eaLnBrk="1" fontAlgn="t" latinLnBrk="0" hangingPunct="1"/>
            <a:endParaRPr lang="en-GB" sz="1200" b="0" i="0" u="none" strike="noStrike" kern="1200">
              <a:solidFill>
                <a:schemeClr val="tx1"/>
              </a:solidFill>
              <a:effectLst/>
              <a:latin typeface="+mn-lt"/>
              <a:ea typeface="+mn-ea"/>
              <a:cs typeface="+mn-cs"/>
            </a:endParaRPr>
          </a:p>
        </p:txBody>
      </p:sp>
      <p:sp>
        <p:nvSpPr>
          <p:cNvPr id="1687" name="Google Shape;1687;ga5173e3a10_5_0:notes"/>
          <p:cNvSpPr>
            <a:spLocks noGrp="1" noRot="1" noChangeAspect="1"/>
          </p:cNvSpPr>
          <p:nvPr>
            <p:ph type="sldImg" idx="2"/>
          </p:nvPr>
        </p:nvSpPr>
        <p:spPr>
          <a:xfrm>
            <a:off x="3133725" y="122238"/>
            <a:ext cx="590550" cy="3317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Presenter to discuss the assumptions as shown on slide.</a:t>
            </a:r>
          </a:p>
          <a:p>
            <a:endParaRPr lang="en-GB" b="1"/>
          </a:p>
          <a:p>
            <a:r>
              <a:rPr lang="en-GB" b="0"/>
              <a:t>It is assumed that all participants will already have an initial understanding of natural capital, and will likely have taken part in Modules 1 &amp; 2.</a:t>
            </a:r>
          </a:p>
          <a:p>
            <a:endParaRPr lang="en-GB" b="0"/>
          </a:p>
          <a:p>
            <a:r>
              <a:rPr lang="en-GB" b="0"/>
              <a:t>We will carry forward many of the concepts within Module 3, and build on what was discussed in the previous modules.</a:t>
            </a:r>
          </a:p>
          <a:p>
            <a:endParaRPr lang="en-GB" b="0"/>
          </a:p>
          <a:p>
            <a:r>
              <a:rPr lang="en-GB" b="0"/>
              <a:t>An initial understanding of natural capital is important to be comfortable with the material presented. The training was built with the understanding that we would be targeting an audience of sustainability practitioners within a business. We recognise many of you will be at the start of your natural capital journey, so we will be providing the basic concepts related to measuring and valuing natural capital, including biodiversity.</a:t>
            </a:r>
          </a:p>
        </p:txBody>
      </p:sp>
      <p:sp>
        <p:nvSpPr>
          <p:cNvPr id="4" name="Slide Number Placeholder 3"/>
          <p:cNvSpPr>
            <a:spLocks noGrp="1"/>
          </p:cNvSpPr>
          <p:nvPr>
            <p:ph type="sldNum" sz="quarter" idx="5"/>
          </p:nvPr>
        </p:nvSpPr>
        <p:spPr/>
        <p:txBody>
          <a:bodyPr/>
          <a:lstStyle/>
          <a:p>
            <a:fld id="{3D8C6B78-E725-420E-9A4E-2F78CBAA16FC}" type="slidenum">
              <a:rPr lang="en-US" smtClean="0"/>
              <a:t>9</a:t>
            </a:fld>
            <a:endParaRPr lang="en-US"/>
          </a:p>
        </p:txBody>
      </p:sp>
    </p:spTree>
    <p:extLst>
      <p:ext uri="{BB962C8B-B14F-4D97-AF65-F5344CB8AC3E}">
        <p14:creationId xmlns:p14="http://schemas.microsoft.com/office/powerpoint/2010/main" val="12145604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Presenter to explain s</a:t>
            </a:r>
            <a:r>
              <a:rPr lang="en-GB" b="1"/>
              <a:t>trengths and limitations of completing monetary valuation:</a:t>
            </a:r>
          </a:p>
          <a:p>
            <a:endParaRPr lang="en-GB" sz="1100" b="1"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Monetary valuation works by translating quantitative estimates of costs and/or benefits into a single common currency </a:t>
            </a:r>
            <a:endParaRPr lang="en-GB" sz="1100" kern="1200">
              <a:solidFill>
                <a:schemeClr val="tx1"/>
              </a:solidFill>
              <a:effectLst/>
              <a:latin typeface="+mn-lt"/>
              <a:ea typeface="+mn-ea"/>
              <a:cs typeface="+mn-cs"/>
            </a:endParaRPr>
          </a:p>
          <a:p>
            <a:pPr lvl="0"/>
            <a:endParaRPr lang="en-GB" sz="1200" kern="1200">
              <a:solidFill>
                <a:schemeClr val="tx1"/>
              </a:solidFill>
              <a:effectLst/>
              <a:latin typeface="+mn-lt"/>
              <a:ea typeface="+mn-ea"/>
              <a:cs typeface="+mn-cs"/>
            </a:endParaRPr>
          </a:p>
          <a:p>
            <a:pPr lvl="0"/>
            <a:r>
              <a:rPr lang="en-GB" sz="1200" b="1" kern="1200">
                <a:solidFill>
                  <a:schemeClr val="tx1"/>
                </a:solidFill>
                <a:effectLst/>
                <a:latin typeface="+mn-lt"/>
                <a:ea typeface="+mn-ea"/>
                <a:cs typeface="+mn-cs"/>
              </a:rPr>
              <a:t>The strengths of monetary valuation include:</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Can provide information on the marginal value of incremental changes in impacts or dependencies, either at a point in time or over a given period</a:t>
            </a:r>
            <a:endParaRPr lang="en-GB" sz="11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Monetary valuation can also be used to assess trends in value as a function of changes in supply and demand conditions. Both market and non-market approaches to monetary valuation aim to measure social preferences—using observed prices in the market in the former case, and “revealed” or “stated” preference methods for impacts or dependencies that do not have explicit market prices</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Monetary valuation is good for ease of comparison with financial values because it puts values in a common unit of measure. When monetary values are estimated correctly and consistently, they are broadly comparable and offer meaningful information to assess trade-offs </a:t>
            </a:r>
            <a:endParaRPr lang="en-GB" sz="1100" kern="1200">
              <a:solidFill>
                <a:schemeClr val="tx1"/>
              </a:solidFill>
              <a:effectLst/>
              <a:latin typeface="+mn-lt"/>
              <a:ea typeface="+mn-ea"/>
              <a:cs typeface="+mn-cs"/>
            </a:endParaRPr>
          </a:p>
          <a:p>
            <a:pPr lvl="0"/>
            <a:endParaRPr lang="en-GB" sz="1200" b="1" kern="1200">
              <a:solidFill>
                <a:schemeClr val="tx1"/>
              </a:solidFill>
              <a:effectLst/>
              <a:latin typeface="+mn-lt"/>
              <a:ea typeface="+mn-ea"/>
              <a:cs typeface="+mn-cs"/>
            </a:endParaRPr>
          </a:p>
          <a:p>
            <a:pPr lvl="0"/>
            <a:r>
              <a:rPr lang="en-GB" sz="1200" b="1" kern="1200">
                <a:solidFill>
                  <a:schemeClr val="tx1"/>
                </a:solidFill>
                <a:effectLst/>
                <a:latin typeface="+mn-lt"/>
                <a:ea typeface="+mn-ea"/>
                <a:cs typeface="+mn-cs"/>
              </a:rPr>
              <a:t>Limitations of monetary valuation includes:</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Sometimes stakeholders find it difficult to accept or interpret the monetary valuation of certain benefits.</a:t>
            </a:r>
          </a:p>
          <a:p>
            <a:pPr marL="628650" lvl="1" indent="-171450">
              <a:buFont typeface="Arial" panose="020B0604020202020204" pitchFamily="34" charset="0"/>
              <a:buChar char="•"/>
            </a:pPr>
            <a:r>
              <a:rPr lang="en-GB" sz="1200" kern="1200">
                <a:solidFill>
                  <a:schemeClr val="tx1"/>
                </a:solidFill>
                <a:effectLst/>
                <a:latin typeface="+mn-lt"/>
                <a:ea typeface="+mn-ea"/>
                <a:cs typeface="+mn-cs"/>
              </a:rPr>
              <a:t> Societal costs and benefits for example, rarely translate directly into financial costs and benefits to businesses, even when they are expressed in monetary terms. This means that monetary estimates are often only </a:t>
            </a:r>
            <a:r>
              <a:rPr lang="en-GB" sz="1200" i="1" kern="1200">
                <a:solidFill>
                  <a:schemeClr val="tx1"/>
                </a:solidFill>
                <a:effectLst/>
                <a:latin typeface="+mn-lt"/>
                <a:ea typeface="+mn-ea"/>
                <a:cs typeface="+mn-cs"/>
              </a:rPr>
              <a:t>partial </a:t>
            </a:r>
            <a:r>
              <a:rPr lang="en-GB" sz="1200" kern="1200">
                <a:solidFill>
                  <a:schemeClr val="tx1"/>
                </a:solidFill>
                <a:effectLst/>
                <a:latin typeface="+mn-lt"/>
                <a:ea typeface="+mn-ea"/>
                <a:cs typeface="+mn-cs"/>
              </a:rPr>
              <a:t>estimates of the overall value. </a:t>
            </a:r>
          </a:p>
          <a:p>
            <a:pPr marL="628650" lvl="1" indent="-171450">
              <a:buFont typeface="Arial" panose="020B0604020202020204" pitchFamily="34" charset="0"/>
              <a:buChar char="•"/>
            </a:pPr>
            <a:r>
              <a:rPr lang="en-GB" sz="1200" kern="1200">
                <a:solidFill>
                  <a:schemeClr val="tx1"/>
                </a:solidFill>
                <a:effectLst/>
                <a:latin typeface="+mn-lt"/>
                <a:ea typeface="+mn-ea"/>
                <a:cs typeface="+mn-cs"/>
              </a:rPr>
              <a:t>This is because these societal costs and benefits can rarely be imposed by companies precisely. For example, the financial costs imposed by environmental legislation are often lower than the societal costs of the impacts avoided. Equally, the financial costs of reputational damages associated with impacts on natural capital may be greater than the societal costs of the impacts themselves. </a:t>
            </a:r>
            <a:endParaRPr lang="en-GB" sz="11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It can be time consuming and expensive, especially if primary research is required to generate data although some lower-cost monetary valuation methods are available like value transfer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Ultimately, not everything can be quantified in monetary terms – considering the value of ecosystem services in terms of the impact of human well-being, for instance, may be more helpful in framing corporate ecosystem valuation </a:t>
            </a:r>
            <a:endParaRPr lang="en-GB" sz="1100" kern="1200">
              <a:solidFill>
                <a:schemeClr val="tx1"/>
              </a:solidFill>
              <a:effectLst/>
              <a:latin typeface="+mn-lt"/>
              <a:ea typeface="+mn-ea"/>
              <a:cs typeface="+mn-cs"/>
            </a:endParaRPr>
          </a:p>
          <a:p>
            <a:pPr marL="171450" lvl="0" indent="-171450">
              <a:buFont typeface="Arial" panose="020B0604020202020204" pitchFamily="34" charset="0"/>
              <a:buChar char="•"/>
            </a:pPr>
            <a:endParaRPr lang="en-GB" sz="1200" kern="1200">
              <a:solidFill>
                <a:schemeClr val="tx1"/>
              </a:solidFill>
              <a:effectLst/>
              <a:latin typeface="+mn-lt"/>
              <a:ea typeface="+mn-ea"/>
              <a:cs typeface="+mn-cs"/>
            </a:endParaRPr>
          </a:p>
          <a:p>
            <a:pPr marL="0" lvl="0" indent="0">
              <a:buFont typeface="Arial" panose="020B0604020202020204" pitchFamily="34" charset="0"/>
              <a:buNone/>
            </a:pPr>
            <a:r>
              <a:rPr lang="en-GB" sz="1200" kern="1200">
                <a:solidFill>
                  <a:schemeClr val="tx1"/>
                </a:solidFill>
                <a:effectLst/>
                <a:latin typeface="+mn-lt"/>
                <a:ea typeface="+mn-ea"/>
                <a:cs typeface="+mn-cs"/>
              </a:rPr>
              <a:t> </a:t>
            </a:r>
            <a:endParaRPr lang="en-GB" sz="11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Presenter to stress that in a biodiversity-inclusive natural capital assessment, Monetary valuation is likely to only be done as estimates or minimum value because of the hidden and intrinsic values that biodiversity has. Any values derived should be viewed with caution along with other information that can assist the decision-making, rather than replace. </a:t>
            </a:r>
            <a:endParaRPr lang="en-GB" sz="1100" kern="1200">
              <a:solidFill>
                <a:schemeClr val="tx1"/>
              </a:solidFill>
              <a:effectLst/>
              <a:latin typeface="+mn-lt"/>
              <a:ea typeface="+mn-ea"/>
              <a:cs typeface="+mn-cs"/>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90</a:t>
            </a:fld>
            <a:endParaRPr lang="en-US"/>
          </a:p>
        </p:txBody>
      </p:sp>
    </p:spTree>
    <p:extLst>
      <p:ext uri="{BB962C8B-B14F-4D97-AF65-F5344CB8AC3E}">
        <p14:creationId xmlns:p14="http://schemas.microsoft.com/office/powerpoint/2010/main" val="17152246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solidFill>
                  <a:srgbClr val="373A3C"/>
                </a:solidFill>
                <a:effectLst/>
                <a:latin typeface="freight-sans-pro"/>
              </a:rPr>
              <a:t>Presenter to provide some examples of monetary valuation data 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73A3C"/>
                </a:solidFill>
                <a:effectLst/>
                <a:latin typeface="freight-sans-pro"/>
              </a:rPr>
              <a:t>EVL: The Environmental Value Look-Up (EVL) Tool is a searchable database which contains indicative monetary values for a range of environmental impacts.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73A3C"/>
                </a:solidFill>
                <a:effectLst/>
                <a:latin typeface="freight-sans-pro"/>
              </a:rPr>
              <a:t>EU KIP-INCA: </a:t>
            </a:r>
            <a:r>
              <a:rPr lang="en-US" b="0" i="0" dirty="0">
                <a:solidFill>
                  <a:srgbClr val="000000"/>
                </a:solidFill>
                <a:effectLst/>
                <a:latin typeface="Arial" panose="020B0604020202020204" pitchFamily="34" charset="0"/>
              </a:rPr>
              <a:t>An integrated natural accounting system for ecosystems and their services and associated data sets is being developed by the Knowledge Innovation Project (KIP INCA).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73A3C"/>
                </a:solidFill>
                <a:effectLst/>
                <a:latin typeface="freight-sans-pro"/>
              </a:rPr>
              <a:t>De Groot et al. (2012): </a:t>
            </a:r>
            <a:r>
              <a:rPr lang="en-US" b="0" i="0" dirty="0">
                <a:solidFill>
                  <a:srgbClr val="2E2E2E"/>
                </a:solidFill>
                <a:effectLst/>
                <a:latin typeface="NexusSerif"/>
              </a:rPr>
              <a:t>This paper gives an overview of the value of ecosystem services of 10 main </a:t>
            </a:r>
            <a:r>
              <a:rPr lang="en-US" b="0" i="0" u="none" strike="noStrike" dirty="0">
                <a:solidFill>
                  <a:srgbClr val="0C7DBB"/>
                </a:solidFill>
                <a:effectLst/>
                <a:latin typeface="NexusSerif"/>
              </a:rPr>
              <a:t>biomes </a:t>
            </a:r>
            <a:r>
              <a:rPr lang="en-US" b="0" i="0" dirty="0">
                <a:solidFill>
                  <a:srgbClr val="2E2E2E"/>
                </a:solidFill>
                <a:effectLst/>
                <a:latin typeface="NexusSerif"/>
              </a:rPr>
              <a:t>expressed in monetary units.</a:t>
            </a:r>
            <a:endParaRPr lang="en-US" dirty="0">
              <a:cs typeface="Calibri"/>
            </a:endParaRPr>
          </a:p>
          <a:p>
            <a:pPr marL="171450" indent="-171450">
              <a:buFont typeface="Arial" panose="020B0604020202020204" pitchFamily="34" charset="0"/>
              <a:buChar char="•"/>
            </a:pPr>
            <a:r>
              <a:rPr lang="en-US" b="0" i="0" dirty="0">
                <a:solidFill>
                  <a:srgbClr val="373A3C"/>
                </a:solidFill>
                <a:effectLst/>
                <a:latin typeface="freight-sans-pro"/>
              </a:rPr>
              <a:t>TEEB: The aim of TEEB is to assess the economic impacts of biodiversity loss and to offer practical responses to ecosystem decline </a:t>
            </a:r>
          </a:p>
          <a:p>
            <a:pPr marL="171450" indent="-171450">
              <a:buFont typeface="Arial" panose="020B0604020202020204" pitchFamily="34" charset="0"/>
              <a:buChar char="•"/>
            </a:pPr>
            <a:r>
              <a:rPr lang="en-US" b="0" i="0" dirty="0">
                <a:solidFill>
                  <a:srgbClr val="373A3C"/>
                </a:solidFill>
                <a:effectLst/>
                <a:latin typeface="freight-sans-pro"/>
              </a:rPr>
              <a:t>ESVD: </a:t>
            </a:r>
            <a:r>
              <a:rPr lang="en-US" sz="1800" dirty="0">
                <a:effectLst/>
                <a:latin typeface="Segoe UI" panose="020B0502040204020203" pitchFamily="34" charset="0"/>
              </a:rPr>
              <a:t>The Ecosystem Services Valuation Database (ESVD) is a follow-up to the “The Economics of Ecosystems and Biodiversity” (TEEB) database which contained over 1,300 data points from 267 case studies on monetary values of ecosystem services across all biomes.</a:t>
            </a:r>
          </a:p>
          <a:p>
            <a:pPr marL="171450" indent="-171450">
              <a:buFont typeface="Arial" panose="020B0604020202020204" pitchFamily="34" charset="0"/>
              <a:buChar char="•"/>
            </a:pPr>
            <a:r>
              <a:rPr lang="en-US" b="0" i="0" dirty="0">
                <a:solidFill>
                  <a:srgbClr val="373A3C"/>
                </a:solidFill>
                <a:effectLst/>
                <a:latin typeface="freight-sans-pro"/>
              </a:rPr>
              <a:t>Social Costs of Carbon: The SCC is a tool that estimates, in dollars, the economic damages that would result from emitting one additional ton of greenhouse gases into the atmosphere</a:t>
            </a:r>
          </a:p>
          <a:p>
            <a:pPr marL="171450" indent="-171450">
              <a:buFont typeface="Arial" panose="020B0604020202020204" pitchFamily="34" charset="0"/>
              <a:buChar char="•"/>
            </a:pPr>
            <a:r>
              <a:rPr lang="en-US" b="0" i="0" dirty="0">
                <a:solidFill>
                  <a:srgbClr val="373A3C"/>
                </a:solidFill>
                <a:effectLst/>
                <a:latin typeface="freight-sans-pro"/>
              </a:rPr>
              <a:t>Social Value UK: </a:t>
            </a:r>
            <a:r>
              <a:rPr lang="en-US" b="0" i="0" u="none" strike="noStrike" dirty="0">
                <a:solidFill>
                  <a:srgbClr val="FDC533"/>
                </a:solidFill>
                <a:effectLst/>
                <a:latin typeface="Open Sans" panose="020B0604020202020204" charset="0"/>
                <a:hlinkClick r:id="rId3"/>
              </a:rPr>
              <a:t>database</a:t>
            </a:r>
            <a:r>
              <a:rPr lang="en-US" b="0" i="0" dirty="0">
                <a:solidFill>
                  <a:srgbClr val="5A5A5A"/>
                </a:solidFill>
                <a:effectLst/>
                <a:latin typeface="Open Sans" panose="020B0604020202020204" charset="0"/>
              </a:rPr>
              <a:t> of over 800 social value, SROI and cost benefit analysis report</a:t>
            </a:r>
            <a:r>
              <a:rPr lang="en-US" b="0" i="0" dirty="0">
                <a:solidFill>
                  <a:srgbClr val="373A3C"/>
                </a:solidFill>
                <a:effectLst/>
                <a:latin typeface="freight-sans-pro"/>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u="sng" dirty="0" err="1">
                <a:solidFill>
                  <a:srgbClr val="00BCF2"/>
                </a:solidFill>
                <a:latin typeface="Arial"/>
                <a:hlinkClick r:id="rId4">
                  <a:extLst>
                    <a:ext uri="{A12FA001-AC4F-418D-AE19-62706E023703}">
                      <ahyp:hlinkClr xmlns:ahyp="http://schemas.microsoft.com/office/drawing/2018/hyperlinkcolor" val="tx"/>
                    </a:ext>
                  </a:extLst>
                </a:hlinkClick>
              </a:rPr>
              <a:t>Environmental</a:t>
            </a:r>
            <a:r>
              <a:rPr lang="fr-FR" sz="1200" b="0" u="sng" dirty="0">
                <a:solidFill>
                  <a:srgbClr val="00BCF2"/>
                </a:solidFill>
                <a:latin typeface="Arial"/>
                <a:hlinkClick r:id="rId4">
                  <a:extLst>
                    <a:ext uri="{A12FA001-AC4F-418D-AE19-62706E023703}">
                      <ahyp:hlinkClr xmlns:ahyp="http://schemas.microsoft.com/office/drawing/2018/hyperlinkcolor" val="tx"/>
                    </a:ext>
                  </a:extLst>
                </a:hlinkClick>
              </a:rPr>
              <a:t> </a:t>
            </a:r>
            <a:r>
              <a:rPr lang="fr-FR" sz="1200" b="0" u="sng" dirty="0" err="1">
                <a:solidFill>
                  <a:srgbClr val="00BCF2"/>
                </a:solidFill>
                <a:latin typeface="Arial"/>
                <a:hlinkClick r:id="rId4">
                  <a:extLst>
                    <a:ext uri="{A12FA001-AC4F-418D-AE19-62706E023703}">
                      <ahyp:hlinkClr xmlns:ahyp="http://schemas.microsoft.com/office/drawing/2018/hyperlinkcolor" val="tx"/>
                    </a:ext>
                  </a:extLst>
                </a:hlinkClick>
              </a:rPr>
              <a:t>Prices</a:t>
            </a:r>
            <a:r>
              <a:rPr lang="fr-FR" sz="1200" b="0" u="sng" dirty="0">
                <a:solidFill>
                  <a:srgbClr val="00BCF2"/>
                </a:solidFill>
                <a:latin typeface="Arial"/>
                <a:hlinkClick r:id="rId4">
                  <a:extLst>
                    <a:ext uri="{A12FA001-AC4F-418D-AE19-62706E023703}">
                      <ahyp:hlinkClr xmlns:ahyp="http://schemas.microsoft.com/office/drawing/2018/hyperlinkcolor" val="tx"/>
                    </a:ext>
                  </a:extLst>
                </a:hlinkClick>
              </a:rPr>
              <a:t> </a:t>
            </a:r>
            <a:r>
              <a:rPr lang="fr-FR" sz="1200" b="0" u="sng" dirty="0" err="1">
                <a:solidFill>
                  <a:srgbClr val="00BCF2"/>
                </a:solidFill>
                <a:latin typeface="Arial"/>
                <a:hlinkClick r:id="rId4">
                  <a:extLst>
                    <a:ext uri="{A12FA001-AC4F-418D-AE19-62706E023703}">
                      <ahyp:hlinkClr xmlns:ahyp="http://schemas.microsoft.com/office/drawing/2018/hyperlinkcolor" val="tx"/>
                    </a:ext>
                  </a:extLst>
                </a:hlinkClick>
              </a:rPr>
              <a:t>Handbook</a:t>
            </a:r>
            <a:r>
              <a:rPr lang="fr-FR" sz="1200" b="0" u="sng" dirty="0">
                <a:solidFill>
                  <a:srgbClr val="00BCF2"/>
                </a:solidFill>
                <a:latin typeface="Arial"/>
                <a:hlinkClick r:id="rId4">
                  <a:extLst>
                    <a:ext uri="{A12FA001-AC4F-418D-AE19-62706E023703}">
                      <ahyp:hlinkClr xmlns:ahyp="http://schemas.microsoft.com/office/drawing/2018/hyperlinkcolor" val="tx"/>
                    </a:ext>
                  </a:extLst>
                </a:hlinkClick>
              </a:rPr>
              <a:t> EU28 version</a:t>
            </a:r>
            <a:r>
              <a:rPr lang="fr-FR" sz="1200" b="0" u="sng" dirty="0">
                <a:solidFill>
                  <a:srgbClr val="00BCF2"/>
                </a:solidFill>
                <a:latin typeface="Arial"/>
              </a:rPr>
              <a:t> </a:t>
            </a:r>
            <a:r>
              <a:rPr lang="en-US" sz="1200" dirty="0">
                <a:solidFill>
                  <a:srgbClr val="23BAED"/>
                </a:solidFill>
                <a:latin typeface="+mj-lt"/>
                <a:ea typeface="Calibri" panose="020F0502020204030204" pitchFamily="34" charset="0"/>
                <a:cs typeface="Times New Roman" panose="02020603050405020304" pitchFamily="18" charset="0"/>
              </a:rPr>
              <a:t>– </a:t>
            </a:r>
            <a:r>
              <a:rPr lang="en-US" b="0" i="0" dirty="0">
                <a:solidFill>
                  <a:srgbClr val="7F7F7F"/>
                </a:solidFill>
                <a:effectLst/>
                <a:latin typeface="Source Sans Pro" panose="020B0503030403020204" pitchFamily="34" charset="0"/>
              </a:rPr>
              <a:t>Environmental prices are prices for the social cost of pollution, expressed in Euros per kilogram pollutant. Environmental prices indicate the loss of economic welfare that occurs when one additional kilogram of the pollutant finds its way into the environment. Captured in a single monetary unit.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rgbClr val="00BCF2"/>
                </a:solidFill>
                <a:latin typeface="Arial"/>
                <a:hlinkClick r:id="rId5">
                  <a:extLst>
                    <a:ext uri="{A12FA001-AC4F-418D-AE19-62706E023703}">
                      <ahyp:hlinkClr xmlns:ahyp="http://schemas.microsoft.com/office/drawing/2018/hyperlinkcolor" val="tx"/>
                    </a:ext>
                  </a:extLst>
                </a:hlinkClick>
              </a:rPr>
              <a:t>OECD Meta-analysis of Value of Statistical Life estimates</a:t>
            </a:r>
            <a:r>
              <a:rPr lang="en-US" sz="1200" b="0" dirty="0">
                <a:solidFill>
                  <a:srgbClr val="00BCF2"/>
                </a:solidFill>
                <a:latin typeface="Arial"/>
              </a:rPr>
              <a:t> - </a:t>
            </a:r>
            <a:r>
              <a:rPr lang="en-US" b="0" i="0" dirty="0">
                <a:solidFill>
                  <a:srgbClr val="333333"/>
                </a:solidFill>
                <a:effectLst/>
                <a:latin typeface="Helvetica Neue"/>
              </a:rPr>
              <a:t>It is increasingly common to include estimates of value of statistical life (VSL) in analyses of proposed policies that affect people’s mortality </a:t>
            </a:r>
            <a:r>
              <a:rPr lang="en-US" b="0" i="0" dirty="0" err="1">
                <a:solidFill>
                  <a:srgbClr val="333333"/>
                </a:solidFill>
                <a:effectLst/>
                <a:latin typeface="Helvetica Neue"/>
              </a:rPr>
              <a:t>risks.The</a:t>
            </a:r>
            <a:r>
              <a:rPr lang="en-US" b="0" i="0" dirty="0">
                <a:solidFill>
                  <a:srgbClr val="333333"/>
                </a:solidFill>
                <a:effectLst/>
                <a:latin typeface="Helvetica Neue"/>
              </a:rPr>
              <a:t> analysis is presented in the publication </a:t>
            </a:r>
            <a:r>
              <a:rPr lang="en-US" b="0" i="0" u="sng" dirty="0">
                <a:solidFill>
                  <a:srgbClr val="2973BD"/>
                </a:solidFill>
                <a:effectLst/>
                <a:latin typeface="Helvetica Neue"/>
                <a:hlinkClick r:id="rId6"/>
              </a:rPr>
              <a:t>Mortality Risk Valuation in Environment, Health and Transport Policies</a:t>
            </a:r>
            <a:r>
              <a:rPr lang="en-US" b="0" i="0" dirty="0">
                <a:solidFill>
                  <a:srgbClr val="333333"/>
                </a:solidFill>
                <a:effectLst/>
                <a:latin typeface="Helvetica Neue"/>
              </a:rPr>
              <a:t>.</a:t>
            </a:r>
            <a:endParaRPr lang="en-US" b="0" i="0" dirty="0">
              <a:solidFill>
                <a:srgbClr val="373A3C"/>
              </a:solidFill>
              <a:effectLst/>
              <a:latin typeface="freight-sans-pr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6831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ga5173e3a10_5_124:notes"/>
          <p:cNvSpPr>
            <a:spLocks noGrp="1" noRot="1" noChangeAspect="1"/>
          </p:cNvSpPr>
          <p:nvPr>
            <p:ph type="sldImg" idx="2"/>
          </p:nvPr>
        </p:nvSpPr>
        <p:spPr>
          <a:xfrm>
            <a:off x="3133725" y="122238"/>
            <a:ext cx="590550" cy="331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ga5173e3a10_5_124:notes"/>
          <p:cNvSpPr txBox="1">
            <a:spLocks noGrp="1"/>
          </p:cNvSpPr>
          <p:nvPr>
            <p:ph type="body" idx="1"/>
          </p:nvPr>
        </p:nvSpPr>
        <p:spPr>
          <a:xfrm>
            <a:off x="685800" y="472142"/>
            <a:ext cx="5486400" cy="38629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Presenter to run through the hypothetical example of measuring and valuing in practice, </a:t>
            </a:r>
            <a:r>
              <a:rPr lang="en-GB" sz="1200" b="1" kern="1200" dirty="0">
                <a:solidFill>
                  <a:schemeClr val="tx1"/>
                </a:solidFill>
                <a:effectLst/>
                <a:latin typeface="+mn-lt"/>
                <a:ea typeface="+mn-ea"/>
                <a:cs typeface="+mn-cs"/>
              </a:rPr>
              <a:t>using the points in the diagram.</a:t>
            </a:r>
            <a:endParaRPr lang="en-GB" b="1" i="0" dirty="0"/>
          </a:p>
          <a:p>
            <a:pPr marL="0" lvl="0" indent="0" algn="l" rtl="0">
              <a:spcBef>
                <a:spcPts val="0"/>
              </a:spcBef>
              <a:spcAft>
                <a:spcPts val="0"/>
              </a:spcAft>
              <a:buNone/>
            </a:pPr>
            <a:endParaRPr lang="en-GB" i="1" dirty="0"/>
          </a:p>
          <a:p>
            <a:pPr marL="0" lvl="0" indent="0" algn="l" rtl="0">
              <a:spcBef>
                <a:spcPts val="0"/>
              </a:spcBef>
              <a:spcAft>
                <a:spcPts val="0"/>
              </a:spcAft>
              <a:buNone/>
            </a:pPr>
            <a:r>
              <a:rPr lang="en-GB" i="1" dirty="0"/>
              <a:t>Left shows business valuation, right shows effects to society</a:t>
            </a:r>
            <a:endParaRPr i="1" dirty="0"/>
          </a:p>
        </p:txBody>
      </p:sp>
      <p:sp>
        <p:nvSpPr>
          <p:cNvPr id="1824" name="Google Shape;1824;ga5173e3a10_5_124:notes"/>
          <p:cNvSpPr txBox="1">
            <a:spLocks noGrp="1"/>
          </p:cNvSpPr>
          <p:nvPr>
            <p:ph type="sldNum" idx="12"/>
          </p:nvPr>
        </p:nvSpPr>
        <p:spPr>
          <a:xfrm>
            <a:off x="3884613" y="931851"/>
            <a:ext cx="2971800" cy="4922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Presenter to outline Coca-Cola case study, using notes below:</a:t>
            </a:r>
          </a:p>
          <a:p>
            <a:endParaRPr lang="en-GB"/>
          </a:p>
          <a:p>
            <a:r>
              <a:rPr lang="en-GB"/>
              <a:t>The Coca-Cola Company (TCCC) quantified ecosystem services related to freshwater sources to better capture and communicate impacts of water community projects beyond replenishment. </a:t>
            </a:r>
          </a:p>
          <a:p>
            <a:endParaRPr lang="en-GB"/>
          </a:p>
          <a:p>
            <a:r>
              <a:rPr lang="en-GB"/>
              <a:t>Having invested a lot in water replenishment projects, TCCC was driven to understand the variety of benefits that these projects provide to people and society beyond water volumes only. A natural capital assessment was initiated to monetize the ecosystem services in order to identify opportunities and maximize impact. Together with their partners, they developed and piloted a methodology in seven of their European projects. </a:t>
            </a:r>
          </a:p>
          <a:p>
            <a:endParaRPr lang="en-GB"/>
          </a:p>
          <a:p>
            <a:r>
              <a:rPr lang="en-GB"/>
              <a:t>While monetizing impacts was not always easy, the results were clear: water restoration projects can enhance a range of other ecosystem services. If done right, these benefits outweigh the original project investment in a limited period of time. The assessment helped TCCC progress on their natural journey and they are now exploring how to further integrate natural capital into decision-making processes. TCCC has disclosed their methodology as part of their commitment to transparency and to help other businesses in their natural capital journeys.</a:t>
            </a:r>
          </a:p>
          <a:p>
            <a:endParaRPr lang="en-GB"/>
          </a:p>
          <a:p>
            <a:r>
              <a:rPr lang="en-GB"/>
              <a:t>The natural capital story of The Coca-Cola Company, the world’s largest beverage company, demonstrates that natural capital can provide a useful lens to communicate about nature within a business context and to maximize the impact of nature-related projects.</a:t>
            </a:r>
          </a:p>
        </p:txBody>
      </p:sp>
      <p:sp>
        <p:nvSpPr>
          <p:cNvPr id="4" name="Slide Number Placeholder 3"/>
          <p:cNvSpPr>
            <a:spLocks noGrp="1"/>
          </p:cNvSpPr>
          <p:nvPr>
            <p:ph type="sldNum" sz="quarter" idx="5"/>
          </p:nvPr>
        </p:nvSpPr>
        <p:spPr/>
        <p:txBody>
          <a:bodyPr/>
          <a:lstStyle/>
          <a:p>
            <a:fld id="{3D8C6B78-E725-420E-9A4E-2F78CBAA16FC}" type="slidenum">
              <a:rPr lang="en-US" smtClean="0"/>
              <a:t>93</a:t>
            </a:fld>
            <a:endParaRPr lang="en-US"/>
          </a:p>
        </p:txBody>
      </p:sp>
    </p:spTree>
    <p:extLst>
      <p:ext uri="{BB962C8B-B14F-4D97-AF65-F5344CB8AC3E}">
        <p14:creationId xmlns:p14="http://schemas.microsoft.com/office/powerpoint/2010/main" val="25114852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Presenter to explore the case study of The UK National Ecosystem Assessment which uses a combination valuation approach. </a:t>
            </a:r>
          </a:p>
          <a:p>
            <a:endParaRPr lang="en-GB" dirty="0"/>
          </a:p>
          <a:p>
            <a:r>
              <a:rPr lang="en-GB" dirty="0"/>
              <a:t>The United Kingdom’s National Ecosystem Assessment (UK NEA) provides an example of how non-monetary valuation techniques can be used to consider biodiversity’s value alongside monetary values. In this assessment, impacts on farmland bird species and bird diversity were valued using multi-criteria analysis. Monetary valuation techniques were applied to other impact drivers such as agricultural output, greenhouse gas emissions, as well as to recreation and urban greenspace under different scenarios.</a:t>
            </a:r>
          </a:p>
          <a:p>
            <a:endParaRPr lang="en-GB" dirty="0"/>
          </a:p>
          <a:p>
            <a:r>
              <a:rPr lang="en-GB" dirty="0"/>
              <a:t>The different types of value could then be considered in parallel in decision-making—this is therefore also an example of a hybrid approach. The NEA synthesis report shows how this hybrid approach has been applied and a study by Defra (UK, Department for Environment, Food, and Rural Affairs) also highlights the difficulty of assessing cultural goods though monetary techniques alone, emphasizing the importance of recognizing their values using a range of techniques, such as MCA. The collective value of biodiversity and ecosystem services requires a hybrid approach, using both quantitative and qualitative techniques. Businesses would be able to apply this approach to integrate both the values of biodiversity stocks and final benefits when undertaking natural capital assessments.</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94</a:t>
            </a:fld>
            <a:endParaRPr lang="en-US"/>
          </a:p>
        </p:txBody>
      </p:sp>
    </p:spTree>
    <p:extLst>
      <p:ext uri="{BB962C8B-B14F-4D97-AF65-F5344CB8AC3E}">
        <p14:creationId xmlns:p14="http://schemas.microsoft.com/office/powerpoint/2010/main" val="12334856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a:solidFill>
                  <a:schemeClr val="tx1"/>
                </a:solidFill>
                <a:effectLst/>
                <a:highlight>
                  <a:srgbClr val="00FF00"/>
                </a:highlight>
                <a:latin typeface="+mn-lt"/>
                <a:ea typeface="+mn-ea"/>
                <a:cs typeface="+mn-cs"/>
              </a:rPr>
              <a:t>Presenter to read the question on the slide providing time for the participants to reflect and answer. Once reflection is complete, presenter should explain that the type of valuation techniques that exist with a focus on valuing biodiversity (e.g. values businesses extract from ecosystem goods and services is dependent on many factors for example:</a:t>
            </a:r>
            <a:endParaRPr lang="en-GB" sz="1100" kern="1200">
              <a:solidFill>
                <a:schemeClr val="tx1"/>
              </a:solidFill>
              <a:effectLst/>
              <a:highlight>
                <a:srgbClr val="00FF00"/>
              </a:highlight>
              <a:latin typeface="+mn-lt"/>
              <a:ea typeface="+mn-ea"/>
              <a:cs typeface="+mn-cs"/>
            </a:endParaRPr>
          </a:p>
          <a:p>
            <a:r>
              <a:rPr lang="en-GB" sz="1200" kern="1200">
                <a:solidFill>
                  <a:schemeClr val="tx1"/>
                </a:solidFill>
                <a:effectLst/>
                <a:highlight>
                  <a:srgbClr val="00FF00"/>
                </a:highlight>
                <a:latin typeface="+mn-lt"/>
                <a:ea typeface="+mn-ea"/>
                <a:cs typeface="+mn-cs"/>
              </a:rPr>
              <a:t> </a:t>
            </a:r>
            <a:endParaRPr lang="en-GB" sz="1100" kern="1200">
              <a:solidFill>
                <a:schemeClr val="tx1"/>
              </a:solidFill>
              <a:effectLst/>
              <a:highlight>
                <a:srgbClr val="00FF00"/>
              </a:highlight>
              <a:latin typeface="+mn-lt"/>
              <a:ea typeface="+mn-ea"/>
              <a:cs typeface="+mn-cs"/>
            </a:endParaRPr>
          </a:p>
          <a:p>
            <a:pPr lvl="0"/>
            <a:r>
              <a:rPr lang="en-GB" sz="1200" kern="1200">
                <a:solidFill>
                  <a:schemeClr val="tx1"/>
                </a:solidFill>
                <a:effectLst/>
                <a:highlight>
                  <a:srgbClr val="00FF00"/>
                </a:highlight>
                <a:latin typeface="+mn-lt"/>
                <a:ea typeface="+mn-ea"/>
                <a:cs typeface="+mn-cs"/>
              </a:rPr>
              <a:t>For example, an agricultural production company, may rely on ecosystem goods and services very directly whereas a tourism agency, may rely on ecosystem goods and services for indirect value </a:t>
            </a:r>
            <a:endParaRPr lang="en-GB" sz="1100" kern="1200">
              <a:solidFill>
                <a:schemeClr val="tx1"/>
              </a:solidFill>
              <a:effectLst/>
              <a:highlight>
                <a:srgbClr val="00FF00"/>
              </a:highlight>
              <a:latin typeface="+mn-lt"/>
              <a:ea typeface="+mn-ea"/>
              <a:cs typeface="+mn-cs"/>
            </a:endParaRPr>
          </a:p>
          <a:p>
            <a:r>
              <a:rPr lang="en-GB" sz="1200" b="1" kern="1200">
                <a:solidFill>
                  <a:schemeClr val="tx1"/>
                </a:solidFill>
                <a:effectLst/>
                <a:highlight>
                  <a:srgbClr val="00FF00"/>
                </a:highlight>
                <a:latin typeface="+mn-lt"/>
                <a:ea typeface="+mn-ea"/>
                <a:cs typeface="+mn-cs"/>
              </a:rPr>
              <a:t> </a:t>
            </a:r>
            <a:endParaRPr lang="en-GB" sz="1100" kern="1200">
              <a:solidFill>
                <a:schemeClr val="tx1"/>
              </a:solidFill>
              <a:effectLst/>
              <a:highlight>
                <a:srgbClr val="00FF00"/>
              </a:highlight>
              <a:latin typeface="+mn-lt"/>
              <a:ea typeface="+mn-ea"/>
              <a:cs typeface="+mn-cs"/>
            </a:endParaRPr>
          </a:p>
          <a:p>
            <a:r>
              <a:rPr lang="en-GB" sz="1200" b="1" kern="1200">
                <a:solidFill>
                  <a:schemeClr val="tx1"/>
                </a:solidFill>
                <a:effectLst/>
                <a:highlight>
                  <a:srgbClr val="00FF00"/>
                </a:highlight>
                <a:latin typeface="+mn-lt"/>
                <a:ea typeface="+mn-ea"/>
                <a:cs typeface="+mn-cs"/>
              </a:rPr>
              <a:t>Presenter to add their own examples and add other factors which may influence values.</a:t>
            </a:r>
            <a:endParaRPr lang="en-GB" sz="1100" kern="1200">
              <a:solidFill>
                <a:schemeClr val="tx1"/>
              </a:solidFill>
              <a:effectLst/>
              <a:highlight>
                <a:srgbClr val="00FF00"/>
              </a:highlight>
              <a:latin typeface="+mn-lt"/>
              <a:ea typeface="+mn-ea"/>
              <a:cs typeface="+mn-cs"/>
            </a:endParaRPr>
          </a:p>
          <a:p>
            <a:r>
              <a:rPr lang="en-GB" sz="1200" b="1" kern="1200">
                <a:solidFill>
                  <a:schemeClr val="tx1"/>
                </a:solidFill>
                <a:effectLst/>
                <a:highlight>
                  <a:srgbClr val="00FF00"/>
                </a:highlight>
                <a:latin typeface="+mn-lt"/>
                <a:ea typeface="+mn-ea"/>
                <a:cs typeface="+mn-cs"/>
              </a:rPr>
              <a:t> </a:t>
            </a:r>
            <a:endParaRPr lang="en-GB" sz="1100" kern="1200">
              <a:solidFill>
                <a:schemeClr val="tx1"/>
              </a:solidFill>
              <a:effectLst/>
              <a:highlight>
                <a:srgbClr val="00FF00"/>
              </a:highlight>
              <a:latin typeface="+mn-lt"/>
              <a:ea typeface="+mn-ea"/>
              <a:cs typeface="+mn-cs"/>
            </a:endParaRPr>
          </a:p>
          <a:p>
            <a:r>
              <a:rPr lang="en-GB" sz="1200" u="sng" kern="1200">
                <a:solidFill>
                  <a:schemeClr val="tx1"/>
                </a:solidFill>
                <a:effectLst/>
                <a:highlight>
                  <a:srgbClr val="00FF00"/>
                </a:highlight>
                <a:latin typeface="+mn-lt"/>
                <a:ea typeface="+mn-ea"/>
                <a:cs typeface="+mn-cs"/>
              </a:rPr>
              <a:t>Virtual </a:t>
            </a:r>
            <a:endParaRPr lang="en-GB" sz="1100" kern="1200">
              <a:solidFill>
                <a:schemeClr val="tx1"/>
              </a:solidFill>
              <a:effectLst/>
              <a:highlight>
                <a:srgbClr val="00FF00"/>
              </a:highlight>
              <a:latin typeface="+mn-lt"/>
              <a:ea typeface="+mn-ea"/>
              <a:cs typeface="+mn-cs"/>
            </a:endParaRPr>
          </a:p>
          <a:p>
            <a:r>
              <a:rPr lang="en-GB" sz="1200" kern="1200">
                <a:solidFill>
                  <a:schemeClr val="tx1"/>
                </a:solidFill>
                <a:effectLst/>
                <a:highlight>
                  <a:srgbClr val="00FF00"/>
                </a:highlight>
                <a:latin typeface="+mn-lt"/>
                <a:ea typeface="+mn-ea"/>
                <a:cs typeface="+mn-cs"/>
              </a:rPr>
              <a:t>Presenter should ask each delegate to share their thoughts in the chat </a:t>
            </a:r>
            <a:endParaRPr lang="en-GB" sz="1100" kern="1200">
              <a:solidFill>
                <a:schemeClr val="tx1"/>
              </a:solidFill>
              <a:effectLst/>
              <a:highlight>
                <a:srgbClr val="00FF00"/>
              </a:highlight>
              <a:latin typeface="+mn-lt"/>
              <a:ea typeface="+mn-ea"/>
              <a:cs typeface="+mn-cs"/>
            </a:endParaRPr>
          </a:p>
          <a:p>
            <a:r>
              <a:rPr lang="en-GB" sz="1200" kern="1200">
                <a:solidFill>
                  <a:schemeClr val="tx1"/>
                </a:solidFill>
                <a:effectLst/>
                <a:highlight>
                  <a:srgbClr val="00FF00"/>
                </a:highlight>
                <a:latin typeface="+mn-lt"/>
                <a:ea typeface="+mn-ea"/>
                <a:cs typeface="+mn-cs"/>
              </a:rPr>
              <a:t> </a:t>
            </a:r>
            <a:endParaRPr lang="en-GB" sz="1100" kern="1200">
              <a:solidFill>
                <a:schemeClr val="tx1"/>
              </a:solidFill>
              <a:effectLst/>
              <a:highlight>
                <a:srgbClr val="00FF00"/>
              </a:highlight>
              <a:latin typeface="+mn-lt"/>
              <a:ea typeface="+mn-ea"/>
              <a:cs typeface="+mn-cs"/>
            </a:endParaRPr>
          </a:p>
          <a:p>
            <a:r>
              <a:rPr lang="en-GB" sz="1200" u="sng" kern="1200">
                <a:solidFill>
                  <a:schemeClr val="tx1"/>
                </a:solidFill>
                <a:effectLst/>
                <a:highlight>
                  <a:srgbClr val="00FF00"/>
                </a:highlight>
                <a:latin typeface="+mn-lt"/>
                <a:ea typeface="+mn-ea"/>
                <a:cs typeface="+mn-cs"/>
              </a:rPr>
              <a:t>In person </a:t>
            </a:r>
            <a:endParaRPr lang="en-GB" sz="1100" kern="1200">
              <a:solidFill>
                <a:schemeClr val="tx1"/>
              </a:solidFill>
              <a:effectLst/>
              <a:highlight>
                <a:srgbClr val="00FF00"/>
              </a:highlight>
              <a:latin typeface="+mn-lt"/>
              <a:ea typeface="+mn-ea"/>
              <a:cs typeface="+mn-cs"/>
            </a:endParaRPr>
          </a:p>
          <a:p>
            <a:r>
              <a:rPr lang="en-GB" sz="1200" kern="1200">
                <a:solidFill>
                  <a:schemeClr val="tx1"/>
                </a:solidFill>
                <a:effectLst/>
                <a:highlight>
                  <a:srgbClr val="00FF00"/>
                </a:highlight>
                <a:latin typeface="+mn-lt"/>
                <a:ea typeface="+mn-ea"/>
                <a:cs typeface="+mn-cs"/>
              </a:rPr>
              <a:t>Each table will be asked to reflect on these points as a group and feedback </a:t>
            </a:r>
            <a:endParaRPr lang="en-GB" sz="1100" kern="1200">
              <a:solidFill>
                <a:schemeClr val="tx1"/>
              </a:solidFill>
              <a:effectLst/>
              <a:highlight>
                <a:srgbClr val="00FF00"/>
              </a:highlight>
              <a:latin typeface="+mn-lt"/>
              <a:ea typeface="+mn-ea"/>
              <a:cs typeface="+mn-cs"/>
            </a:endParaRPr>
          </a:p>
          <a:p>
            <a:r>
              <a:rPr lang="en-GB" sz="1200" kern="1200">
                <a:solidFill>
                  <a:schemeClr val="tx1"/>
                </a:solidFill>
                <a:effectLst/>
                <a:highlight>
                  <a:srgbClr val="00FF00"/>
                </a:highlight>
                <a:latin typeface="+mn-lt"/>
                <a:ea typeface="+mn-ea"/>
                <a:cs typeface="+mn-cs"/>
              </a:rPr>
              <a:t> </a:t>
            </a:r>
            <a:endParaRPr lang="en-GB" sz="1100" kern="1200">
              <a:solidFill>
                <a:schemeClr val="tx1"/>
              </a:solidFill>
              <a:effectLst/>
              <a:highlight>
                <a:srgbClr val="00FF00"/>
              </a:highlight>
              <a:latin typeface="+mn-lt"/>
              <a:ea typeface="+mn-ea"/>
              <a:cs typeface="+mn-cs"/>
            </a:endParaRPr>
          </a:p>
          <a:p>
            <a:r>
              <a:rPr lang="en-GB" sz="1200" kern="1200">
                <a:solidFill>
                  <a:schemeClr val="tx1"/>
                </a:solidFill>
                <a:effectLst/>
                <a:highlight>
                  <a:srgbClr val="00FF00"/>
                </a:highlight>
                <a:latin typeface="+mn-lt"/>
                <a:ea typeface="+mn-ea"/>
                <a:cs typeface="+mn-cs"/>
              </a:rPr>
              <a:t> </a:t>
            </a:r>
            <a:endParaRPr lang="en-GB" sz="1100" kern="1200">
              <a:solidFill>
                <a:schemeClr val="tx1"/>
              </a:solidFill>
              <a:effectLst/>
              <a:highlight>
                <a:srgbClr val="00FF00"/>
              </a:highlight>
              <a:latin typeface="+mn-lt"/>
              <a:ea typeface="+mn-ea"/>
              <a:cs typeface="+mn-cs"/>
            </a:endParaRPr>
          </a:p>
          <a:p>
            <a:pPr marL="457128" lvl="1" indent="0">
              <a:buFont typeface="Arial" panose="020B0604020202020204" pitchFamily="34" charset="0"/>
              <a:buNone/>
            </a:pPr>
            <a:endParaRPr lang="en-GB">
              <a:highlight>
                <a:srgbClr val="00FF00"/>
              </a:highlight>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95</a:t>
            </a:fld>
            <a:endParaRPr lang="en-US"/>
          </a:p>
        </p:txBody>
      </p:sp>
    </p:spTree>
    <p:extLst>
      <p:ext uri="{BB962C8B-B14F-4D97-AF65-F5344CB8AC3E}">
        <p14:creationId xmlns:p14="http://schemas.microsoft.com/office/powerpoint/2010/main" val="200133674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Presenter to explain how to commission valuation, using the notes below:</a:t>
            </a:r>
          </a:p>
          <a:p>
            <a:endParaRPr lang="en-GB" b="1"/>
          </a:p>
          <a:p>
            <a:r>
              <a:rPr lang="en-GB"/>
              <a:t>Based on your assessment objective, combined with the information you have compiled and the valuation techniques selected, you should now be in a position to either undertake or commission the relevant valuation for your chosen assessment. Note: Because significant training and applied experience is generally required to apply natural capital valuation techniques with confidence, the Protocol does not give details on application and execution of these techniques. However, further guidance on each of the techniques is provided in Annex B.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Highlight that you may need to hire someone for the job.</a:t>
            </a:r>
            <a:endParaRPr lang="en-GB"/>
          </a:p>
          <a:p>
            <a:endParaRPr lang="en-GB"/>
          </a:p>
          <a:p>
            <a:r>
              <a:rPr lang="en-GB"/>
              <a:t>The outputs of this Step should include: </a:t>
            </a:r>
          </a:p>
          <a:p>
            <a:pPr marL="628650" lvl="1" indent="-171450">
              <a:buFont typeface="Arial" panose="020B0604020202020204" pitchFamily="34" charset="0"/>
              <a:buChar char="•"/>
            </a:pPr>
            <a:r>
              <a:rPr lang="en-GB"/>
              <a:t>A completed valuation (whether qualitative, quantitative, and/or monetary) of costs and benefits. </a:t>
            </a:r>
          </a:p>
          <a:p>
            <a:pPr marL="628650" lvl="1" indent="-171450">
              <a:buFont typeface="Arial" panose="020B0604020202020204" pitchFamily="34" charset="0"/>
              <a:buChar char="•"/>
            </a:pPr>
            <a:r>
              <a:rPr lang="en-GB"/>
              <a:t>Documentation of all key assumptions, sources of data, methods used, and resulting values. </a:t>
            </a:r>
          </a:p>
          <a:p>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96</a:t>
            </a:fld>
            <a:endParaRPr lang="en-US"/>
          </a:p>
        </p:txBody>
      </p:sp>
    </p:spTree>
    <p:extLst>
      <p:ext uri="{BB962C8B-B14F-4D97-AF65-F5344CB8AC3E}">
        <p14:creationId xmlns:p14="http://schemas.microsoft.com/office/powerpoint/2010/main" val="421134979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Presenter to describe tips for completing valuation assessments using information on slides</a:t>
            </a:r>
            <a:endParaRPr lang="en-GB"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97</a:t>
            </a:fld>
            <a:endParaRPr lang="en-US"/>
          </a:p>
        </p:txBody>
      </p:sp>
    </p:spTree>
    <p:extLst>
      <p:ext uri="{BB962C8B-B14F-4D97-AF65-F5344CB8AC3E}">
        <p14:creationId xmlns:p14="http://schemas.microsoft.com/office/powerpoint/2010/main" val="30225303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a:t>Presenter to detail additional considerations for completing a valuation assessment.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When doing a biodiversity-inclusive natural capital assessment it is important to recognise that you may be </a:t>
            </a:r>
            <a:r>
              <a:rPr lang="en-GB" sz="1200" b="1" kern="1200">
                <a:solidFill>
                  <a:schemeClr val="tx1"/>
                </a:solidFill>
                <a:effectLst/>
                <a:latin typeface="+mn-lt"/>
                <a:ea typeface="+mn-ea"/>
                <a:cs typeface="+mn-cs"/>
              </a:rPr>
              <a:t>double counting</a:t>
            </a:r>
            <a:r>
              <a:rPr lang="en-GB" sz="1200" kern="1200">
                <a:solidFill>
                  <a:schemeClr val="tx1"/>
                </a:solidFill>
                <a:effectLst/>
                <a:latin typeface="+mn-lt"/>
                <a:ea typeface="+mn-ea"/>
                <a:cs typeface="+mn-cs"/>
              </a:rPr>
              <a:t>. </a:t>
            </a:r>
          </a:p>
          <a:p>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Double-counting </a:t>
            </a:r>
            <a:r>
              <a:rPr lang="en-GB" sz="1200" kern="1200">
                <a:solidFill>
                  <a:schemeClr val="tx1"/>
                </a:solidFill>
                <a:effectLst/>
                <a:latin typeface="+mn-lt"/>
                <a:ea typeface="+mn-ea"/>
                <a:cs typeface="+mn-cs"/>
              </a:rPr>
              <a:t>can be a concern when you value biodiversity and ecosystem services. This is because biodiversity delivers benefits in multiple ways. </a:t>
            </a:r>
          </a:p>
          <a:p>
            <a:pPr marL="171450" indent="-171450">
              <a:buFont typeface="Arial" panose="020B0604020202020204" pitchFamily="34" charset="0"/>
              <a:buChar char="•"/>
            </a:pPr>
            <a:r>
              <a:rPr lang="en-GB" sz="1200" kern="1200">
                <a:solidFill>
                  <a:schemeClr val="tx1"/>
                </a:solidFill>
                <a:effectLst/>
                <a:latin typeface="+mn-lt"/>
                <a:ea typeface="+mn-ea"/>
                <a:cs typeface="+mn-cs"/>
              </a:rPr>
              <a:t>For example, in production of agricultural crops, biodiversity supports nutrient cycling and pollination. These ecosystem services (and other benefits from biodiversity) combine to provide one final benefit to a business—increased crop yields. </a:t>
            </a:r>
          </a:p>
          <a:p>
            <a:pPr marL="171450" indent="-171450">
              <a:buFont typeface="Arial" panose="020B0604020202020204" pitchFamily="34" charset="0"/>
              <a:buChar char="•"/>
            </a:pPr>
            <a:r>
              <a:rPr lang="en-GB" sz="1200" kern="1200">
                <a:solidFill>
                  <a:schemeClr val="tx1"/>
                </a:solidFill>
                <a:effectLst/>
                <a:latin typeface="+mn-lt"/>
                <a:ea typeface="+mn-ea"/>
                <a:cs typeface="+mn-cs"/>
              </a:rPr>
              <a:t>If you value each ecosystem service individually you may count the role of biodiversity several times. To avoid double-counting, you can focus on final benefits, such as the crop yield, rather than intermediate or supporting services, such as nutrient cycling or pollination.</a:t>
            </a:r>
          </a:p>
          <a:p>
            <a:pPr marL="171450" indent="-171450">
              <a:buFont typeface="Arial" panose="020B0604020202020204" pitchFamily="34" charset="0"/>
              <a:buChar char="•"/>
            </a:pPr>
            <a:r>
              <a:rPr lang="en-GB" sz="1200" kern="1200">
                <a:solidFill>
                  <a:schemeClr val="tx1"/>
                </a:solidFill>
                <a:effectLst/>
                <a:latin typeface="+mn-lt"/>
                <a:ea typeface="+mn-ea"/>
                <a:cs typeface="+mn-cs"/>
              </a:rPr>
              <a:t> </a:t>
            </a:r>
            <a:r>
              <a:rPr lang="en-GB"/>
              <a:t>However, when you value final benefits (if they are flows resulting from values other than biodiversity’s direct value) the connection between business benefits and the underlying condition of biodiversity stocks may be overlooked. </a:t>
            </a:r>
            <a:endParaRPr lang="en-GB" kern="1200">
              <a:effectLst/>
              <a:cs typeface="Calibri"/>
            </a:endParaRPr>
          </a:p>
          <a:p>
            <a:pPr marL="171450" indent="-171450">
              <a:buFont typeface="Arial" panose="020B0604020202020204" pitchFamily="34" charset="0"/>
              <a:buChar char="•"/>
            </a:pPr>
            <a:r>
              <a:rPr lang="en-GB" sz="1200" b="1" i="0" u="none" strike="noStrike" kern="1200" baseline="0">
                <a:solidFill>
                  <a:schemeClr val="tx1"/>
                </a:solidFill>
                <a:latin typeface="+mn-lt"/>
                <a:ea typeface="+mn-ea"/>
                <a:cs typeface="+mn-cs"/>
              </a:rPr>
              <a:t>O</a:t>
            </a:r>
            <a:r>
              <a:rPr lang="en-GB" b="1">
                <a:solidFill>
                  <a:srgbClr val="23BAED"/>
                </a:solidFill>
              </a:rPr>
              <a:t>ptimal valuation technique</a:t>
            </a:r>
          </a:p>
          <a:p>
            <a:pPr marL="171450" indent="-171450">
              <a:buFont typeface="Arial" panose="020B0604020202020204" pitchFamily="34" charset="0"/>
              <a:buChar char="•"/>
            </a:pPr>
            <a:r>
              <a:rPr lang="en-GB" sz="1200" b="1">
                <a:solidFill>
                  <a:srgbClr val="23BAED"/>
                </a:solidFill>
              </a:rPr>
              <a:t>S</a:t>
            </a:r>
            <a:r>
              <a:rPr lang="en-GB" sz="1200" b="1"/>
              <a:t>ubjectivity</a:t>
            </a:r>
            <a:r>
              <a:rPr lang="en-GB" sz="1200"/>
              <a:t> – Values are a reflection of how a single group of people perceive their relationship with biodiversity at a single point in time.</a:t>
            </a:r>
            <a:r>
              <a:rPr lang="en-GB"/>
              <a:t> </a:t>
            </a:r>
          </a:p>
          <a:p>
            <a:pPr marL="171450" indent="-171450">
              <a:buFont typeface="Arial" panose="020B0604020202020204" pitchFamily="34" charset="0"/>
              <a:buChar char="•"/>
            </a:pPr>
            <a:r>
              <a:rPr lang="en-GB" sz="1200" b="1"/>
              <a:t>Correct measure of monetary unit  </a:t>
            </a:r>
            <a:endParaRPr lang="en-GB" sz="1200" b="0">
              <a:cs typeface="Calibri"/>
            </a:endParaRPr>
          </a:p>
          <a:p>
            <a:pPr marL="171450" indent="-171450">
              <a:buFont typeface="Arial" panose="020B0604020202020204" pitchFamily="34" charset="0"/>
              <a:buChar char="•"/>
            </a:pPr>
            <a:r>
              <a:rPr lang="en-GB" sz="1200" b="1"/>
              <a:t>Economic uncertainty </a:t>
            </a:r>
            <a:r>
              <a:rPr lang="en-GB" sz="1200"/>
              <a:t>– Economic uncertainty can contribute to the complexity of valuations (particularly where ecologically uncertain relationships exist) and risks reducing the reliability of the results.</a:t>
            </a:r>
            <a:r>
              <a:rPr lang="en-GB"/>
              <a:t> </a:t>
            </a:r>
            <a:endParaRPr lang="en-GB" sz="1200">
              <a:cs typeface="Calibri"/>
            </a:endParaRPr>
          </a:p>
          <a:p>
            <a:pPr marL="171450" indent="-171450">
              <a:buFont typeface="Arial" panose="020B0604020202020204" pitchFamily="34" charset="0"/>
              <a:buChar char="•"/>
            </a:pPr>
            <a:r>
              <a:rPr lang="en-GB" sz="1200" b="1"/>
              <a:t>“Commoditization” </a:t>
            </a:r>
            <a:r>
              <a:rPr lang="en-GB" sz="1200"/>
              <a:t>– Expressing biodiversity values in monetary units can be misinterpreted as pricing and marketing biodiversity.</a:t>
            </a:r>
            <a:endParaRPr lang="en-GB" sz="1200">
              <a:cs typeface="Calibri"/>
            </a:endParaRPr>
          </a:p>
          <a:p>
            <a:pPr marL="171450" indent="-171450">
              <a:buFont typeface="Arial" panose="020B0604020202020204" pitchFamily="34" charset="0"/>
              <a:buChar char="•"/>
            </a:pPr>
            <a:r>
              <a:rPr lang="en-GB" sz="1200">
                <a:solidFill>
                  <a:srgbClr val="595959"/>
                </a:solidFill>
              </a:rPr>
              <a:t>Valuing natural capital can be helpful but is not the only basis for decision making, hence results should be presented as part of a suite of information, including details of the wider </a:t>
            </a:r>
            <a:r>
              <a:rPr lang="en-GB" sz="1200" b="1">
                <a:solidFill>
                  <a:srgbClr val="595959"/>
                </a:solidFill>
              </a:rPr>
              <a:t>socio-economic, legal, and business context.</a:t>
            </a:r>
            <a:r>
              <a:rPr lang="en-GB" b="1">
                <a:solidFill>
                  <a:srgbClr val="595959"/>
                </a:solidFill>
              </a:rPr>
              <a:t> </a:t>
            </a:r>
            <a:endParaRPr lang="en-GB" sz="1200" b="1">
              <a:solidFill>
                <a:srgbClr val="595959"/>
              </a:solidFill>
              <a:cs typeface="Calibri"/>
            </a:endParaRPr>
          </a:p>
          <a:p>
            <a:pPr marL="171450" indent="-171450">
              <a:buFont typeface="Arial" panose="020B0604020202020204" pitchFamily="34" charset="0"/>
              <a:buChar char="•"/>
            </a:pPr>
            <a:r>
              <a:rPr lang="en-GB" sz="1200">
                <a:solidFill>
                  <a:srgbClr val="595959"/>
                </a:solidFill>
              </a:rPr>
              <a:t>There will always be </a:t>
            </a:r>
            <a:r>
              <a:rPr lang="en-GB" sz="1200" b="1">
                <a:solidFill>
                  <a:srgbClr val="595959"/>
                </a:solidFill>
              </a:rPr>
              <a:t>estimation or uncertainty </a:t>
            </a:r>
            <a:r>
              <a:rPr lang="en-GB" sz="1200">
                <a:solidFill>
                  <a:srgbClr val="595959"/>
                </a:solidFill>
              </a:rPr>
              <a:t>of some kind involved in your valuation; therefore it is important to identify where this occurs and </a:t>
            </a:r>
            <a:r>
              <a:rPr lang="en-GB" sz="1200" b="1">
                <a:solidFill>
                  <a:srgbClr val="595959"/>
                </a:solidFill>
              </a:rPr>
              <a:t>clearly document the limitations </a:t>
            </a:r>
            <a:r>
              <a:rPr lang="en-GB" sz="1200">
                <a:solidFill>
                  <a:srgbClr val="595959"/>
                </a:solidFill>
              </a:rPr>
              <a:t>of your assessment. Even rough approximations of value, when combined with a good understanding of the context, can provide relevant information for decision making.</a:t>
            </a:r>
            <a:endParaRPr lang="en-GB" sz="1200">
              <a:solidFill>
                <a:srgbClr val="595959"/>
              </a:solidFill>
              <a:cs typeface="Calibri"/>
            </a:endParaRPr>
          </a:p>
          <a:p>
            <a:pPr marL="171450" indent="-171450">
              <a:buFont typeface="Arial" panose="020B0604020202020204" pitchFamily="34" charset="0"/>
              <a:buChar char="•"/>
            </a:pPr>
            <a:r>
              <a:rPr lang="en-GB" sz="1200">
                <a:solidFill>
                  <a:srgbClr val="595959"/>
                </a:solidFill>
              </a:rPr>
              <a:t>It is likely that you will need assistance from </a:t>
            </a:r>
            <a:r>
              <a:rPr lang="en-GB" sz="1200" b="1">
                <a:solidFill>
                  <a:srgbClr val="595959"/>
                </a:solidFill>
              </a:rPr>
              <a:t>external experts in natural capital valuation </a:t>
            </a:r>
            <a:r>
              <a:rPr lang="en-GB" sz="1200">
                <a:solidFill>
                  <a:srgbClr val="595959"/>
                </a:solidFill>
              </a:rPr>
              <a:t>to undertake many of the methods described in this Step, unless you have access to these skills in-house.</a:t>
            </a:r>
            <a:r>
              <a:rPr lang="en-GB"/>
              <a:t> </a:t>
            </a:r>
          </a:p>
          <a:p>
            <a:pPr marL="171450" indent="-171450">
              <a:buFont typeface="Arial" panose="020B0604020202020204" pitchFamily="34" charset="0"/>
              <a:buChar char="•"/>
            </a:pPr>
            <a:r>
              <a:rPr lang="en-GB" b="1">
                <a:cs typeface="Calibri"/>
              </a:rPr>
              <a:t>Number on nature </a:t>
            </a:r>
            <a:r>
              <a:rPr lang="en-GB">
                <a:cs typeface="Calibri"/>
              </a:rPr>
              <a:t>– valuation should inform the scale of the benefits/losses that will result from the business activities taking place. It should also inform the opportunity costs of consumption/production that result from the business. The goal shouldn’t be merely to quantify nature and its services but to map out the changes in the frequency, intensity, extent, and condition of ecosystems and their services and its impact on the economic and societal level.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p>
        </p:txBody>
      </p:sp>
      <p:sp>
        <p:nvSpPr>
          <p:cNvPr id="4" name="Slide Number Placeholder 3"/>
          <p:cNvSpPr>
            <a:spLocks noGrp="1"/>
          </p:cNvSpPr>
          <p:nvPr>
            <p:ph type="sldNum" sz="quarter" idx="5"/>
          </p:nvPr>
        </p:nvSpPr>
        <p:spPr/>
        <p:txBody>
          <a:bodyPr/>
          <a:lstStyle/>
          <a:p>
            <a:fld id="{3D8C6B78-E725-420E-9A4E-2F78CBAA16FC}" type="slidenum">
              <a:rPr lang="en-US" smtClean="0"/>
              <a:t>98</a:t>
            </a:fld>
            <a:endParaRPr lang="en-US"/>
          </a:p>
        </p:txBody>
      </p:sp>
    </p:spTree>
    <p:extLst>
      <p:ext uri="{BB962C8B-B14F-4D97-AF65-F5344CB8AC3E}">
        <p14:creationId xmlns:p14="http://schemas.microsoft.com/office/powerpoint/2010/main" val="340003784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Presenter to highlight that all learning objectives have now been covered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Presenter to discuss the final objective with attendees – ask audience if they have gained confidence to complete a natural capital assessment and provide a reason why. If not, what is missing?</a:t>
            </a:r>
          </a:p>
        </p:txBody>
      </p:sp>
      <p:sp>
        <p:nvSpPr>
          <p:cNvPr id="4" name="Slide Number Placeholder 3"/>
          <p:cNvSpPr>
            <a:spLocks noGrp="1"/>
          </p:cNvSpPr>
          <p:nvPr>
            <p:ph type="sldNum" sz="quarter" idx="5"/>
          </p:nvPr>
        </p:nvSpPr>
        <p:spPr/>
        <p:txBody>
          <a:bodyPr/>
          <a:lstStyle/>
          <a:p>
            <a:fld id="{3D8C6B78-E725-420E-9A4E-2F78CBAA16FC}" type="slidenum">
              <a:rPr lang="en-US" smtClean="0"/>
              <a:t>99</a:t>
            </a:fld>
            <a:endParaRPr lang="en-US"/>
          </a:p>
        </p:txBody>
      </p:sp>
    </p:spTree>
    <p:extLst>
      <p:ext uri="{BB962C8B-B14F-4D97-AF65-F5344CB8AC3E}">
        <p14:creationId xmlns:p14="http://schemas.microsoft.com/office/powerpoint/2010/main" val="1788104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49956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67594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965760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3B9902-6BE8-4D46-ABDA-F2FEDC49E2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3"/>
            <a:ext cx="1246415" cy="558801"/>
          </a:xfrm>
          <a:prstGeom prst="rect">
            <a:avLst/>
          </a:prstGeom>
        </p:spPr>
      </p:pic>
      <p:sp>
        <p:nvSpPr>
          <p:cNvPr id="12" name="Title 1">
            <a:extLst>
              <a:ext uri="{FF2B5EF4-FFF2-40B4-BE49-F238E27FC236}">
                <a16:creationId xmlns:a16="http://schemas.microsoft.com/office/drawing/2014/main" id="{4133305D-8D84-4349-B31F-9CFBD6C1486C}"/>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5797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0" name="Picture 9" descr="A picture containing drawing, shirt&#10;&#10;Description automatically generated">
            <a:extLst>
              <a:ext uri="{FF2B5EF4-FFF2-40B4-BE49-F238E27FC236}">
                <a16:creationId xmlns:a16="http://schemas.microsoft.com/office/drawing/2014/main" id="{0B26B4DA-8AF8-9349-B89C-5BDC73EC306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898" t="33346" r="5264" b="31003"/>
          <a:stretch/>
        </p:blipFill>
        <p:spPr>
          <a:xfrm>
            <a:off x="199891" y="6397369"/>
            <a:ext cx="1276620" cy="362465"/>
          </a:xfrm>
          <a:prstGeom prst="rect">
            <a:avLst/>
          </a:prstGeom>
        </p:spPr>
      </p:pic>
      <p:sp>
        <p:nvSpPr>
          <p:cNvPr id="2" name="Title 1"/>
          <p:cNvSpPr>
            <a:spLocks noGrp="1"/>
          </p:cNvSpPr>
          <p:nvPr>
            <p:ph type="title"/>
          </p:nvPr>
        </p:nvSpPr>
        <p:spPr>
          <a:xfrm>
            <a:off x="838200" y="365125"/>
            <a:ext cx="10515600" cy="782656"/>
          </a:xfrm>
          <a:prstGeom prst="rect">
            <a:avLst/>
          </a:prstGeom>
        </p:spPr>
        <p:txBody>
          <a:bodyPr>
            <a:noAutofit/>
          </a:bodyPr>
          <a:lstStyle>
            <a:lvl1pPr>
              <a:defRPr sz="3600">
                <a:solidFill>
                  <a:srgbClr val="002060"/>
                </a:solidFill>
                <a:latin typeface="+mn-lt"/>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p:nvPr>
        </p:nvSpPr>
        <p:spPr>
          <a:xfrm>
            <a:off x="838200" y="1225803"/>
            <a:ext cx="10515600" cy="652748"/>
          </a:xfrm>
          <a:prstGeom prst="rect">
            <a:avLst/>
          </a:prstGeom>
        </p:spPr>
        <p:txBody>
          <a:bodyPr vert="horz" lIns="91440" tIns="45720" rIns="91440" bIns="45720" rtlCol="0">
            <a:noAutofit/>
          </a:bodyPr>
          <a:lstStyle>
            <a:lvl1pPr marL="0" indent="0">
              <a:buNone/>
              <a:defRPr sz="2133">
                <a:solidFill>
                  <a:srgbClr val="1B1A5B"/>
                </a:solidFill>
                <a:latin typeface="+mn-lt"/>
                <a:cs typeface="Arial" panose="020B0604020202020204" pitchFamily="34" charset="0"/>
              </a:defRPr>
            </a:lvl1pPr>
          </a:lstStyle>
          <a:p>
            <a:pPr lvl="0"/>
            <a:r>
              <a:rPr lang="en-US"/>
              <a:t>Edit Master text styles</a:t>
            </a:r>
          </a:p>
        </p:txBody>
      </p:sp>
      <p:sp>
        <p:nvSpPr>
          <p:cNvPr id="8" name="Slide Number Placeholder 5">
            <a:extLst>
              <a:ext uri="{FF2B5EF4-FFF2-40B4-BE49-F238E27FC236}">
                <a16:creationId xmlns:a16="http://schemas.microsoft.com/office/drawing/2014/main" id="{8FEA4177-4A86-8546-B457-5EE44357254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a:t>
            </a:fld>
            <a:endParaRPr lang="en-US"/>
          </a:p>
        </p:txBody>
      </p:sp>
    </p:spTree>
    <p:extLst>
      <p:ext uri="{BB962C8B-B14F-4D97-AF65-F5344CB8AC3E}">
        <p14:creationId xmlns:p14="http://schemas.microsoft.com/office/powerpoint/2010/main" val="3262499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GB"/>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4" indent="0" algn="ctr">
              <a:buNone/>
              <a:defRPr>
                <a:solidFill>
                  <a:schemeClr val="tx1">
                    <a:tint val="75000"/>
                  </a:schemeClr>
                </a:solidFill>
              </a:defRPr>
            </a:lvl3pPr>
            <a:lvl4pPr marL="1371531"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2" y="4406903"/>
            <a:ext cx="103632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963612" y="2906715"/>
            <a:ext cx="10363200" cy="1500187"/>
          </a:xfrm>
        </p:spPr>
        <p:txBody>
          <a:bodyPr anchor="b"/>
          <a:lstStyle>
            <a:lvl1pPr marL="0" indent="0">
              <a:buNone/>
              <a:defRPr sz="2000">
                <a:solidFill>
                  <a:schemeClr val="tx1">
                    <a:tint val="75000"/>
                  </a:schemeClr>
                </a:solidFill>
              </a:defRPr>
            </a:lvl1pPr>
            <a:lvl2pPr marL="457177" indent="0">
              <a:buNone/>
              <a:defRPr sz="1801">
                <a:solidFill>
                  <a:schemeClr val="tx1">
                    <a:tint val="75000"/>
                  </a:schemeClr>
                </a:solidFill>
              </a:defRPr>
            </a:lvl2pPr>
            <a:lvl3pPr marL="914354" indent="0">
              <a:buNone/>
              <a:defRPr sz="1600">
                <a:solidFill>
                  <a:schemeClr val="tx1">
                    <a:tint val="75000"/>
                  </a:schemeClr>
                </a:solidFill>
              </a:defRPr>
            </a:lvl3pPr>
            <a:lvl4pPr marL="1371531" indent="0">
              <a:buNone/>
              <a:defRPr sz="1401">
                <a:solidFill>
                  <a:schemeClr val="tx1">
                    <a:tint val="75000"/>
                  </a:schemeClr>
                </a:solidFill>
              </a:defRPr>
            </a:lvl4pPr>
            <a:lvl5pPr marL="1828709" indent="0">
              <a:buNone/>
              <a:defRPr sz="1401">
                <a:solidFill>
                  <a:schemeClr val="tx1">
                    <a:tint val="75000"/>
                  </a:schemeClr>
                </a:solidFill>
              </a:defRPr>
            </a:lvl5pPr>
            <a:lvl6pPr marL="2285886" indent="0">
              <a:buNone/>
              <a:defRPr sz="1401">
                <a:solidFill>
                  <a:schemeClr val="tx1">
                    <a:tint val="75000"/>
                  </a:schemeClr>
                </a:solidFill>
              </a:defRPr>
            </a:lvl6pPr>
            <a:lvl7pPr marL="2743063" indent="0">
              <a:buNone/>
              <a:defRPr sz="1401">
                <a:solidFill>
                  <a:schemeClr val="tx1">
                    <a:tint val="75000"/>
                  </a:schemeClr>
                </a:solidFill>
              </a:defRPr>
            </a:lvl7pPr>
            <a:lvl8pPr marL="3200240" indent="0">
              <a:buNone/>
              <a:defRPr sz="1401">
                <a:solidFill>
                  <a:schemeClr val="tx1">
                    <a:tint val="75000"/>
                  </a:schemeClr>
                </a:solidFill>
              </a:defRPr>
            </a:lvl8pPr>
            <a:lvl9pPr marL="3657417" indent="0">
              <a:buNone/>
              <a:defRPr sz="1401">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1" y="1600203"/>
            <a:ext cx="5410201"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0203"/>
            <a:ext cx="5410201"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3" y="1535113"/>
            <a:ext cx="5386388" cy="639762"/>
          </a:xfrm>
        </p:spPr>
        <p:txBody>
          <a:bodyPr anchor="b"/>
          <a:lstStyle>
            <a:lvl1pPr marL="0" indent="0">
              <a:buNone/>
              <a:defRPr sz="2400" b="1"/>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3" y="2174875"/>
            <a:ext cx="5386388"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2839" y="1535113"/>
            <a:ext cx="5389563" cy="639762"/>
          </a:xfrm>
        </p:spPr>
        <p:txBody>
          <a:bodyPr anchor="b"/>
          <a:lstStyle>
            <a:lvl1pPr marL="0" indent="0">
              <a:buNone/>
              <a:defRPr sz="2400" b="1"/>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2839" y="2174875"/>
            <a:ext cx="538956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14195" y="6355691"/>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860406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615"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7266" y="273053"/>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2" y="1435103"/>
            <a:ext cx="4011615" cy="4691063"/>
          </a:xfrm>
        </p:spPr>
        <p:txBody>
          <a:bodyPr/>
          <a:lstStyle>
            <a:lvl1pPr marL="0" indent="0">
              <a:buNone/>
              <a:defRPr sz="1401"/>
            </a:lvl1pPr>
            <a:lvl2pPr marL="457177" indent="0">
              <a:buNone/>
              <a:defRPr sz="1200"/>
            </a:lvl2pPr>
            <a:lvl3pPr marL="914354" indent="0">
              <a:buNone/>
              <a:defRPr sz="1001"/>
            </a:lvl3pPr>
            <a:lvl4pPr marL="1371531"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1"/>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177" indent="0">
              <a:buNone/>
              <a:defRPr sz="2800"/>
            </a:lvl2pPr>
            <a:lvl3pPr marL="914354" indent="0">
              <a:buNone/>
              <a:defRPr sz="2400"/>
            </a:lvl3pPr>
            <a:lvl4pPr marL="1371531"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endParaRPr lang="en-GB"/>
          </a:p>
        </p:txBody>
      </p:sp>
      <p:sp>
        <p:nvSpPr>
          <p:cNvPr id="4" name="Text Placeholder 3"/>
          <p:cNvSpPr>
            <a:spLocks noGrp="1"/>
          </p:cNvSpPr>
          <p:nvPr>
            <p:ph type="body" sz="half" idx="2"/>
          </p:nvPr>
        </p:nvSpPr>
        <p:spPr>
          <a:xfrm>
            <a:off x="2389188" y="5367339"/>
            <a:ext cx="7315200" cy="804862"/>
          </a:xfrm>
        </p:spPr>
        <p:txBody>
          <a:bodyPr/>
          <a:lstStyle>
            <a:lvl1pPr marL="0" indent="0">
              <a:buNone/>
              <a:defRPr sz="1401"/>
            </a:lvl1pPr>
            <a:lvl2pPr marL="457177" indent="0">
              <a:buNone/>
              <a:defRPr sz="1200"/>
            </a:lvl2pPr>
            <a:lvl3pPr marL="914354" indent="0">
              <a:buNone/>
              <a:defRPr sz="1001"/>
            </a:lvl3pPr>
            <a:lvl4pPr marL="1371531"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1" y="274641"/>
            <a:ext cx="80772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88730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067556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2"/>
            <a:ext cx="2743200" cy="365125"/>
          </a:xfrm>
          <a:prstGeom prst="rect">
            <a:avLst/>
          </a:prstGeom>
        </p:spPr>
        <p:txBody>
          <a:bodyPr/>
          <a:lstStyle/>
          <a:p>
            <a:endParaRPr lang="en-GB"/>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182681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2"/>
            <a:ext cx="2743200" cy="365125"/>
          </a:xfrm>
          <a:prstGeom prst="rect">
            <a:avLst/>
          </a:prstGeom>
        </p:spPr>
        <p:txBody>
          <a:bodyPr/>
          <a:lstStyle/>
          <a:p>
            <a:endParaRPr lang="en-GB"/>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7163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82378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11166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348917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5"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6"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5"/>
          <a:stretch>
            <a:fillRect/>
          </a:stretch>
        </p:blipFill>
        <p:spPr>
          <a:xfrm>
            <a:off x="-1" y="6007951"/>
            <a:ext cx="12192001" cy="703137"/>
          </a:xfrm>
          <a:prstGeom prst="rect">
            <a:avLst/>
          </a:prstGeom>
        </p:spPr>
      </p:pic>
      <p:pic>
        <p:nvPicPr>
          <p:cNvPr id="8" name="Picture 7" descr="Line.png"/>
          <p:cNvPicPr>
            <a:picLocks noChangeAspect="1"/>
          </p:cNvPicPr>
          <p:nvPr userDrawn="1"/>
        </p:nvPicPr>
        <p:blipFill>
          <a:blip r:embed="rId16"/>
          <a:stretch>
            <a:fillRect/>
          </a:stretch>
        </p:blipFill>
        <p:spPr>
          <a:xfrm>
            <a:off x="0" y="1096341"/>
            <a:ext cx="12204991" cy="58119"/>
          </a:xfrm>
          <a:prstGeom prst="rect">
            <a:avLst/>
          </a:prstGeom>
        </p:spPr>
      </p:pic>
    </p:spTree>
    <p:extLst>
      <p:ext uri="{BB962C8B-B14F-4D97-AF65-F5344CB8AC3E}">
        <p14:creationId xmlns:p14="http://schemas.microsoft.com/office/powerpoint/2010/main" val="1737151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Lst>
  <p:hf hdr="0" ftr="0" dt="0"/>
  <p:txStyles>
    <p:title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25147-DE81-FF4F-8B41-9AFE3F3B3D97}"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3" indent="-285737"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3" indent="-228589"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21" indent="-228589"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177" rtl="0" eaLnBrk="1" latinLnBrk="0" hangingPunct="1">
        <a:defRPr sz="1801" kern="1200">
          <a:solidFill>
            <a:schemeClr val="tx1"/>
          </a:solidFill>
          <a:latin typeface="+mn-lt"/>
          <a:ea typeface="+mn-ea"/>
          <a:cs typeface="+mn-cs"/>
        </a:defRPr>
      </a:lvl1pPr>
      <a:lvl2pPr marL="457177" algn="l" defTabSz="457177" rtl="0" eaLnBrk="1" latinLnBrk="0" hangingPunct="1">
        <a:defRPr sz="1801" kern="1200">
          <a:solidFill>
            <a:schemeClr val="tx1"/>
          </a:solidFill>
          <a:latin typeface="+mn-lt"/>
          <a:ea typeface="+mn-ea"/>
          <a:cs typeface="+mn-cs"/>
        </a:defRPr>
      </a:lvl2pPr>
      <a:lvl3pPr marL="914354" algn="l" defTabSz="457177" rtl="0" eaLnBrk="1" latinLnBrk="0" hangingPunct="1">
        <a:defRPr sz="1801" kern="1200">
          <a:solidFill>
            <a:schemeClr val="tx1"/>
          </a:solidFill>
          <a:latin typeface="+mn-lt"/>
          <a:ea typeface="+mn-ea"/>
          <a:cs typeface="+mn-cs"/>
        </a:defRPr>
      </a:lvl3pPr>
      <a:lvl4pPr marL="1371531" algn="l" defTabSz="457177" rtl="0" eaLnBrk="1" latinLnBrk="0" hangingPunct="1">
        <a:defRPr sz="1801" kern="1200">
          <a:solidFill>
            <a:schemeClr val="tx1"/>
          </a:solidFill>
          <a:latin typeface="+mn-lt"/>
          <a:ea typeface="+mn-ea"/>
          <a:cs typeface="+mn-cs"/>
        </a:defRPr>
      </a:lvl4pPr>
      <a:lvl5pPr marL="1828709" algn="l" defTabSz="457177" rtl="0" eaLnBrk="1" latinLnBrk="0" hangingPunct="1">
        <a:defRPr sz="1801" kern="1200">
          <a:solidFill>
            <a:schemeClr val="tx1"/>
          </a:solidFill>
          <a:latin typeface="+mn-lt"/>
          <a:ea typeface="+mn-ea"/>
          <a:cs typeface="+mn-cs"/>
        </a:defRPr>
      </a:lvl5pPr>
      <a:lvl6pPr marL="2285886" algn="l" defTabSz="457177" rtl="0" eaLnBrk="1" latinLnBrk="0" hangingPunct="1">
        <a:defRPr sz="1801" kern="1200">
          <a:solidFill>
            <a:schemeClr val="tx1"/>
          </a:solidFill>
          <a:latin typeface="+mn-lt"/>
          <a:ea typeface="+mn-ea"/>
          <a:cs typeface="+mn-cs"/>
        </a:defRPr>
      </a:lvl6pPr>
      <a:lvl7pPr marL="2743063" algn="l" defTabSz="457177" rtl="0" eaLnBrk="1" latinLnBrk="0" hangingPunct="1">
        <a:defRPr sz="1801" kern="1200">
          <a:solidFill>
            <a:schemeClr val="tx1"/>
          </a:solidFill>
          <a:latin typeface="+mn-lt"/>
          <a:ea typeface="+mn-ea"/>
          <a:cs typeface="+mn-cs"/>
        </a:defRPr>
      </a:lvl7pPr>
      <a:lvl8pPr marL="3200240" algn="l" defTabSz="457177" rtl="0" eaLnBrk="1" latinLnBrk="0" hangingPunct="1">
        <a:defRPr sz="1801" kern="1200">
          <a:solidFill>
            <a:schemeClr val="tx1"/>
          </a:solidFill>
          <a:latin typeface="+mn-lt"/>
          <a:ea typeface="+mn-ea"/>
          <a:cs typeface="+mn-cs"/>
        </a:defRPr>
      </a:lvl8pPr>
      <a:lvl9pPr marL="3657417" algn="l" defTabSz="457177"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jpe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134.svg"/><Relationship Id="rId5" Type="http://schemas.openxmlformats.org/officeDocument/2006/relationships/image" Target="../media/image133.png"/><Relationship Id="rId4" Type="http://schemas.openxmlformats.org/officeDocument/2006/relationships/image" Target="../media/image132.svg"/></Relationships>
</file>

<file path=ppt/slides/_rels/slide10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hyperlink" Target="https://capitalscoalition.org/tools/navigation-tool/" TargetMode="External"/><Relationship Id="rId5" Type="http://schemas.openxmlformats.org/officeDocument/2006/relationships/hyperlink" Target="https://encore.naturalcapital.finance/en" TargetMode="External"/><Relationship Id="rId4" Type="http://schemas.openxmlformats.org/officeDocument/2006/relationships/image" Target="../media/image109.png"/></Relationships>
</file>

<file path=ppt/slides/_rels/slide10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7.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143.svg"/><Relationship Id="rId11" Type="http://schemas.openxmlformats.org/officeDocument/2006/relationships/image" Target="../media/image147.svg"/><Relationship Id="rId5" Type="http://schemas.openxmlformats.org/officeDocument/2006/relationships/image" Target="../media/image142.png"/><Relationship Id="rId10" Type="http://schemas.openxmlformats.org/officeDocument/2006/relationships/image" Target="../media/image146.png"/><Relationship Id="rId4" Type="http://schemas.openxmlformats.org/officeDocument/2006/relationships/image" Target="../media/image141.svg"/><Relationship Id="rId9" Type="http://schemas.openxmlformats.org/officeDocument/2006/relationships/hyperlink" Target="https://wevaluenature.eu/"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hyperlink" Target="https://naturalcapitalcoalition.org/natural-capital-protocol/" TargetMode="External"/><Relationship Id="rId3" Type="http://schemas.openxmlformats.org/officeDocument/2006/relationships/image" Target="../media/image33.png"/><Relationship Id="rId7" Type="http://schemas.openxmlformats.org/officeDocument/2006/relationships/hyperlink" Target="https://naturalcapitalcoalition.org/wp-content/uploads/2020/10/Biodiversity-Guidance_COMBINED_single-page.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sv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assets.publishing.service.gov.uk/government/uploads/system/uploads/attachment_data/file/962785/The_Economics_of_Biodiversity_The_Dasgupta_Review_Full_Report.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cbd.int/doc/c/abb5/591f/2e46096d3f0330b08ce87a45/wg2020-03-03-en.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hyperlink" Target="https://naturalcapitalcoalition.org/wp-content/uploads/2020/10/Biodiversity-Guidance_COMBINED_single-page.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events.wbcsd.org/virtual-meetings/" TargetMode="External"/><Relationship Id="rId5" Type="http://schemas.openxmlformats.org/officeDocument/2006/relationships/image" Target="../media/image9.png"/><Relationship Id="rId4" Type="http://schemas.openxmlformats.org/officeDocument/2006/relationships/hyperlink" Target="https://www.wbcsd.org/Programs/Redefining-Value/Business-Decision-Making/Assess-and-Manage-Performance/BET/Business-Ecosystems-Trainin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reativecommons.org/licenses/by/4.0/" TargetMode="External"/><Relationship Id="rId4" Type="http://schemas.openxmlformats.org/officeDocument/2006/relationships/hyperlink" Target="https://wevaluenature.eu/media-librar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hyperlink" Target="http://www.fao.org/faostat/en/#data/QC"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hyperlink" Target="https://naturalcapitalcoalition.org/wp-content/uploads/2020/10/Biodiversity-Guidance_COMBINED_single-page.pdf"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naturalcapitalcoalition.org/wp-content/uploads/2020/10/Biodiversity-Guidance_COMBINED_single-page.pdf"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s://naturalcapitalcoalition.org/natural-capital-protocol/" TargetMode="Externa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hyperlink" Target="https://www.iucn.org/sites/dev/files/content/documents/draft_guidelines_planning_and_monitoring_biodiversity_corporate_performance_30july.pdf"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3" Type="http://schemas.openxmlformats.org/officeDocument/2006/relationships/hyperlink" Target="https://naturalcapitalcoalition.org/wp-content/uploads/2020/10/Biodiversity-Guidance_COMBINED_single-page.pdf"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image" Target="../media/image20.jpeg"/><Relationship Id="rId2" Type="http://schemas.openxmlformats.org/officeDocument/2006/relationships/notesSlide" Target="../notesSlides/notesSlide5.xml"/><Relationship Id="rId16" Type="http://schemas.openxmlformats.org/officeDocument/2006/relationships/image" Target="../media/image24.sv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svg"/></Relationships>
</file>

<file path=ppt/slides/_rels/slide50.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1.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52.xml.rels><?xml version="1.0" encoding="UTF-8" standalone="yes"?>
<Relationships xmlns="http://schemas.openxmlformats.org/package/2006/relationships"><Relationship Id="rId8" Type="http://schemas.openxmlformats.org/officeDocument/2006/relationships/hyperlink" Target="https://waterfootprint.org/en/resources/waterstat/" TargetMode="External"/><Relationship Id="rId13" Type="http://schemas.openxmlformats.org/officeDocument/2006/relationships/hyperlink" Target="https://www.pexels.com/photo/landscape-photography-of-pine-trees-1411957/" TargetMode="External"/><Relationship Id="rId3" Type="http://schemas.openxmlformats.org/officeDocument/2006/relationships/hyperlink" Target="https://www.iucnredlist.org/" TargetMode="External"/><Relationship Id="rId7" Type="http://schemas.openxmlformats.org/officeDocument/2006/relationships/hyperlink" Target="https://www.eea.europa.eu/themes/air/links/guidance-and-tools/emep-eea-air-pollutant-emission" TargetMode="External"/><Relationship Id="rId12"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www.epa.gov/air-emissions-factors-and-quantification" TargetMode="External"/><Relationship Id="rId11" Type="http://schemas.openxmlformats.org/officeDocument/2006/relationships/hyperlink" Target="https://quantis-intl.com/metrics/databases/wfldb-food/" TargetMode="External"/><Relationship Id="rId5" Type="http://schemas.openxmlformats.org/officeDocument/2006/relationships/hyperlink" Target="https://portals.iucn.org/library/node/48957" TargetMode="External"/><Relationship Id="rId10" Type="http://schemas.openxmlformats.org/officeDocument/2006/relationships/hyperlink" Target="https://capitalscoalition.org/tools/navigation-tool/" TargetMode="External"/><Relationship Id="rId4" Type="http://schemas.openxmlformats.org/officeDocument/2006/relationships/hyperlink" Target="https://ec.europa.eu/eurostat/web/waste" TargetMode="External"/><Relationship Id="rId9" Type="http://schemas.openxmlformats.org/officeDocument/2006/relationships/hyperlink" Target="https://ghgprotocol.org/calculation-tools"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hyperlink" Target="https://www.ibat-alliance.or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s://capitalscoalition.org/tools/navigation-tool/" TargetMode="External"/><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s://capitalscoalition.org/casestudy/natural-capital-protocol-case-study-for-yorkshire-water/"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88.svg"/><Relationship Id="rId5" Type="http://schemas.openxmlformats.org/officeDocument/2006/relationships/image" Target="../media/image87.png"/><Relationship Id="rId10" Type="http://schemas.openxmlformats.org/officeDocument/2006/relationships/image" Target="../media/image86.svg"/><Relationship Id="rId4" Type="http://schemas.openxmlformats.org/officeDocument/2006/relationships/image" Target="../media/image90.svg"/><Relationship Id="rId9"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96.svg"/><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s://naturalcapitalcoalition.org/natural-capital-protocol/" TargetMode="External"/><Relationship Id="rId5" Type="http://schemas.openxmlformats.org/officeDocument/2006/relationships/image" Target="../media/image101.jpeg"/><Relationship Id="rId4" Type="http://schemas.openxmlformats.org/officeDocument/2006/relationships/image" Target="../media/image100.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69.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hyperlink" Target="https://naturalcapitalcoalition.org/wp-content/uploads/2020/10/Biodiversity-Guidance_COMBINED_single-page.pdf" TargetMode="Externa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hyperlink" Target="https://naturalcapitalcoalition.org/wp-content/uploads/2020/10/Biodiversity-Guidance_COMBINED_single-page.pdf"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naturalcapitalcoalition.org/wp-content/uploads/2020/10/Biodiversity-Guidance_COMBINED_single-page.pdf"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5.png"/><Relationship Id="rId7" Type="http://schemas.openxmlformats.org/officeDocument/2006/relationships/image" Target="../media/image107.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hyperlink" Target="https://shift.tools/contributors/551" TargetMode="External"/><Relationship Id="rId5" Type="http://schemas.openxmlformats.org/officeDocument/2006/relationships/hyperlink" Target="https://shift.tools/" TargetMode="External"/><Relationship Id="rId4" Type="http://schemas.openxmlformats.org/officeDocument/2006/relationships/image" Target="../media/image106.png"/></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hyperlink" Target="https://capitalscoalition.org/tools/navigation-tool/" TargetMode="External"/><Relationship Id="rId4" Type="http://schemas.openxmlformats.org/officeDocument/2006/relationships/hyperlink" Target="https://naturalcapitalcoalition.org/wp-content/uploads/2020/10/Biodiversity-Guidance_COMBINED_single-page.pdf"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2.png"/><Relationship Id="rId7" Type="http://schemas.openxmlformats.org/officeDocument/2006/relationships/hyperlink" Target="https://youtu.be/uHd-YX5vX80"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hyperlink" Target="https://www.ibat-alliance.org/pdf/star_business_user_guidance.pdf" TargetMode="External"/><Relationship Id="rId5" Type="http://schemas.openxmlformats.org/officeDocument/2006/relationships/hyperlink" Target="https://www.ibat-alliance.org/pdf/star_industry_briefing_note.pdf" TargetMode="External"/><Relationship Id="rId4" Type="http://schemas.openxmlformats.org/officeDocument/2006/relationships/hyperlink" Target="https://url6.mailanyone.net/v1/?m=1mexwK-000Ch0-5V&amp;i=57e1b682&amp;c=cxyslDhF4DoGqVUNYzR5bjSrR1-sZMikujbBWWf9TSouIhmvV-gfYaw5QLgQAMOszVgDubEOdlFkuKTeY6waxU6LON99sQ3n7_xP8uf0ApeRF2sWx3jQtpKHqlnfQ4tgFocnyoZwTpu_aazs9iQWHBNoCiIQjmkSd2G9SzIR4Ev2xbKxZ_EQtCHo4H9uYE9tbGFsXVOPkq5W3fajgwyfu9cSrU5e3D3GoKPkKbrpaNI"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7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mission-economie-biodiversite.com/wp-content/uploads/2019/05/N14-TRAVAUX-DU-CLUB-B4B-GBS-UK-WEB.pdf"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s://naturalcapitalcoalition.org/wp-content/uploads/2020/10/Biodiversity-Guidance_COMBINED_single-page.pdf" TargetMode="External"/><Relationship Id="rId5" Type="http://schemas.openxmlformats.org/officeDocument/2006/relationships/hyperlink" Target="https://institutolife.org/o-que-fazemos/desenvolvimento-de-metodologias/como-funciona-a-metodologia-life/?lang=en" TargetMode="External"/><Relationship Id="rId4" Type="http://schemas.openxmlformats.org/officeDocument/2006/relationships/hyperlink" Target="https://www.government.nl/documents/reports/2021/07/29/biodiversity-footprint-for-financial-institution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naturalcapitalcoalition.org/wp-content/uploads/2020/10/Biodiversity-Guidance_COMBINED_single-page.pdf"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96.svg"/><Relationship Id="rId4" Type="http://schemas.openxmlformats.org/officeDocument/2006/relationships/image" Target="../media/image95.png"/></Relationships>
</file>

<file path=ppt/slides/_rels/slide8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86.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hyperlink" Target="https://naturalcapitalcoalition.org/natural-capital-protocol/"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99.png"/></Relationships>
</file>

<file path=ppt/slides/_rels/slide8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9.xml.rels><?xml version="1.0" encoding="UTF-8" standalone="yes"?>
<Relationships xmlns="http://schemas.openxmlformats.org/package/2006/relationships"><Relationship Id="rId3" Type="http://schemas.openxmlformats.org/officeDocument/2006/relationships/hyperlink" Target="https://wevaluenature.eu/training-resources/module-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journey.wevaluenature.eu/where-are-you-on-your-journey/" TargetMode="External"/><Relationship Id="rId5" Type="http://schemas.openxmlformats.org/officeDocument/2006/relationships/image" Target="../media/image26.png"/><Relationship Id="rId4" Type="http://schemas.openxmlformats.org/officeDocument/2006/relationships/hyperlink" Target="https://wevaluenature.eu/training-resources/module-2"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hyperlink" Target="https://shift.tools/search/full-text?q=evl%20tool" TargetMode="External"/><Relationship Id="rId3" Type="http://schemas.openxmlformats.org/officeDocument/2006/relationships/hyperlink" Target="https://www.iucnredlist.org/" TargetMode="External"/><Relationship Id="rId7" Type="http://schemas.openxmlformats.org/officeDocument/2006/relationships/hyperlink" Target="https://socialvalueint.org/resources/report-database/"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hyperlink" Target="https://www.rff.org/publications/explainers/social-cost-carbon-101/" TargetMode="External"/><Relationship Id="rId5" Type="http://schemas.openxmlformats.org/officeDocument/2006/relationships/hyperlink" Target="https://www.es-partnership.org/esvd/" TargetMode="External"/><Relationship Id="rId10" Type="http://schemas.openxmlformats.org/officeDocument/2006/relationships/hyperlink" Target="https://www.sciencedirect.com/science/article/pii/S2212041612000101" TargetMode="External"/><Relationship Id="rId4" Type="http://schemas.openxmlformats.org/officeDocument/2006/relationships/hyperlink" Target="http://teebweb.org/publications/teeb/" TargetMode="External"/><Relationship Id="rId9" Type="http://schemas.openxmlformats.org/officeDocument/2006/relationships/hyperlink" Target="https://ec.europa.eu/environment/nature/capital_accounting/index_en.htm"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hyperlink" Target="https://wevaluenature.eu/media-item/304" TargetMode="External"/><Relationship Id="rId5" Type="http://schemas.openxmlformats.org/officeDocument/2006/relationships/hyperlink" Target="https://wevaluenature.eu/natural-capital-stories" TargetMode="External"/><Relationship Id="rId4" Type="http://schemas.openxmlformats.org/officeDocument/2006/relationships/image" Target="../media/image124.png"/></Relationships>
</file>

<file path=ppt/slides/_rels/slide94.xml.rels><?xml version="1.0" encoding="UTF-8" standalone="yes"?>
<Relationships xmlns="http://schemas.openxmlformats.org/package/2006/relationships"><Relationship Id="rId3" Type="http://schemas.openxmlformats.org/officeDocument/2006/relationships/hyperlink" Target="https://naturalcapitalcoalition.org/wp-content/uploads/2020/10/Biodiversity-Guidance_COMBINED_single-page.pdf"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hyperlink" Target="http://uknea.unep-wcmc.org/Resources/tabid/82/Default.aspx"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96.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9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naturalcapitalcoalition.org/wp-content/uploads/2020/10/Biodiversity-Guidance_COMBINED_single-page.pdf" TargetMode="External"/><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99.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130.sv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96.svg"/><Relationship Id="rId4"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913FF7-7557-42F4-AF22-9B467C422B2C}"/>
              </a:ext>
            </a:extLst>
          </p:cNvPr>
          <p:cNvPicPr>
            <a:picLocks noChangeAspect="1"/>
          </p:cNvPicPr>
          <p:nvPr/>
        </p:nvPicPr>
        <p:blipFill rotWithShape="1">
          <a:blip r:embed="rId3"/>
          <a:srcRect r="4411"/>
          <a:stretch/>
        </p:blipFill>
        <p:spPr>
          <a:xfrm>
            <a:off x="2167587" y="304801"/>
            <a:ext cx="10024415" cy="6553200"/>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1495"/>
            <a:ext cx="5547292" cy="5490396"/>
          </a:xfrm>
          <a:prstGeom prst="rect">
            <a:avLst/>
          </a:prstGeom>
        </p:spPr>
      </p:pic>
      <p:sp>
        <p:nvSpPr>
          <p:cNvPr id="2" name="Title 1"/>
          <p:cNvSpPr>
            <a:spLocks noGrp="1"/>
          </p:cNvSpPr>
          <p:nvPr>
            <p:ph type="ctrTitle"/>
          </p:nvPr>
        </p:nvSpPr>
        <p:spPr>
          <a:xfrm>
            <a:off x="346891" y="1638305"/>
            <a:ext cx="4120335" cy="1708063"/>
          </a:xfrm>
        </p:spPr>
        <p:txBody>
          <a:bodyPr>
            <a:noAutofit/>
          </a:bodyPr>
          <a:lstStyle/>
          <a:p>
            <a:r>
              <a:rPr lang="en-GB" sz="4000"/>
              <a:t>Business training on natural capital and biodiversity</a:t>
            </a:r>
            <a:endParaRPr lang="en-GB" sz="4000">
              <a:cs typeface="Arial"/>
            </a:endParaRPr>
          </a:p>
        </p:txBody>
      </p:sp>
      <p:sp>
        <p:nvSpPr>
          <p:cNvPr id="3" name="Subtitle 2"/>
          <p:cNvSpPr>
            <a:spLocks noGrp="1"/>
          </p:cNvSpPr>
          <p:nvPr>
            <p:ph type="subTitle" idx="1"/>
          </p:nvPr>
        </p:nvSpPr>
        <p:spPr>
          <a:xfrm>
            <a:off x="330265" y="3794760"/>
            <a:ext cx="4120335" cy="914400"/>
          </a:xfrm>
        </p:spPr>
        <p:txBody>
          <a:bodyPr vert="horz" lIns="91440" tIns="45721" rIns="91440" bIns="45721" rtlCol="0" anchor="t">
            <a:normAutofit fontScale="92500"/>
          </a:bodyPr>
          <a:lstStyle/>
          <a:p>
            <a:r>
              <a:rPr lang="en-GB" i="1" dirty="0">
                <a:solidFill>
                  <a:srgbClr val="23BAED"/>
                </a:solidFill>
              </a:rPr>
              <a:t>Measuring &amp; Valuing Nature in a Natural Capital Assessment</a:t>
            </a:r>
            <a:endParaRPr lang="en-GB" i="1" dirty="0">
              <a:solidFill>
                <a:srgbClr val="23BAED"/>
              </a:solidFill>
              <a:cs typeface="Aria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6" name="TextBox 5">
            <a:extLst>
              <a:ext uri="{FF2B5EF4-FFF2-40B4-BE49-F238E27FC236}">
                <a16:creationId xmlns:a16="http://schemas.microsoft.com/office/drawing/2014/main" id="{1FEE10DD-01B4-4746-B190-AAB00F696D13}"/>
              </a:ext>
            </a:extLst>
          </p:cNvPr>
          <p:cNvSpPr txBox="1"/>
          <p:nvPr/>
        </p:nvSpPr>
        <p:spPr>
          <a:xfrm>
            <a:off x="996013" y="4781552"/>
            <a:ext cx="2429415" cy="1217769"/>
          </a:xfrm>
          <a:prstGeom prst="rect">
            <a:avLst/>
          </a:prstGeom>
          <a:noFill/>
        </p:spPr>
        <p:txBody>
          <a:bodyPr wrap="square" lIns="91440" tIns="45720" rIns="91440" bIns="45720" rtlCol="0" anchor="t">
            <a:spAutoFit/>
          </a:bodyPr>
          <a:lstStyle/>
          <a:p>
            <a:pPr algn="ctr">
              <a:lnSpc>
                <a:spcPct val="90000"/>
              </a:lnSpc>
              <a:spcBef>
                <a:spcPts val="1001"/>
              </a:spcBef>
              <a:buClr>
                <a:srgbClr val="23BAED"/>
              </a:buClr>
            </a:pPr>
            <a:r>
              <a:rPr lang="en-GB" sz="2400" dirty="0">
                <a:solidFill>
                  <a:schemeClr val="tx1">
                    <a:lumMod val="65000"/>
                    <a:lumOff val="35000"/>
                  </a:schemeClr>
                </a:solidFill>
                <a:latin typeface="+mj-lt"/>
                <a:ea typeface="+mj-ea"/>
                <a:cs typeface="+mj-cs"/>
              </a:rPr>
              <a:t>Three-hour training session</a:t>
            </a:r>
            <a:endParaRPr lang="en-GB" sz="2400">
              <a:solidFill>
                <a:schemeClr val="tx1">
                  <a:lumMod val="65000"/>
                  <a:lumOff val="35000"/>
                </a:schemeClr>
              </a:solidFill>
              <a:latin typeface="+mj-lt"/>
              <a:ea typeface="+mj-ea"/>
              <a:cs typeface="Arial"/>
            </a:endParaRPr>
          </a:p>
          <a:p>
            <a:pPr algn="ctr">
              <a:lnSpc>
                <a:spcPct val="90000"/>
              </a:lnSpc>
              <a:spcBef>
                <a:spcPts val="1001"/>
              </a:spcBef>
              <a:buClr>
                <a:srgbClr val="23BAED"/>
              </a:buClr>
            </a:pPr>
            <a:r>
              <a:rPr lang="en-GB" sz="2400" b="1" dirty="0">
                <a:solidFill>
                  <a:schemeClr val="tx1">
                    <a:lumMod val="65000"/>
                    <a:lumOff val="35000"/>
                  </a:schemeClr>
                </a:solidFill>
                <a:highlight>
                  <a:srgbClr val="FFFF00"/>
                </a:highlight>
                <a:latin typeface="+mj-lt"/>
                <a:ea typeface="+mj-ea"/>
                <a:cs typeface="Arial"/>
              </a:rPr>
              <a:t>DATE</a:t>
            </a:r>
          </a:p>
        </p:txBody>
      </p:sp>
      <p:sp>
        <p:nvSpPr>
          <p:cNvPr id="8" name="Slide Number Placeholder 7">
            <a:extLst>
              <a:ext uri="{FF2B5EF4-FFF2-40B4-BE49-F238E27FC236}">
                <a16:creationId xmlns:a16="http://schemas.microsoft.com/office/drawing/2014/main" id="{3769CECF-6584-5047-8D9B-FB5292F797D4}"/>
              </a:ext>
            </a:extLst>
          </p:cNvPr>
          <p:cNvSpPr>
            <a:spLocks noGrp="1"/>
          </p:cNvSpPr>
          <p:nvPr>
            <p:ph type="sldNum" sz="quarter" idx="12"/>
          </p:nvPr>
        </p:nvSpPr>
        <p:spPr/>
        <p:txBody>
          <a:bodyPr/>
          <a:lstStyle/>
          <a:p>
            <a:fld id="{971CEC84-1649-40CE-BFF6-7286506FEA08}" type="slidenum">
              <a:rPr lang="en-GB" smtClean="0"/>
              <a:pPr/>
              <a:t>1</a:t>
            </a:fld>
            <a:endParaRPr lang="en-GB"/>
          </a:p>
        </p:txBody>
      </p:sp>
    </p:spTree>
    <p:extLst>
      <p:ext uri="{BB962C8B-B14F-4D97-AF65-F5344CB8AC3E}">
        <p14:creationId xmlns:p14="http://schemas.microsoft.com/office/powerpoint/2010/main" val="2654139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a:t>Agenda</a:t>
            </a:r>
            <a:endParaRPr lang="en-GB">
              <a:cs typeface="Arial"/>
            </a:endParaRPr>
          </a:p>
        </p:txBody>
      </p:sp>
      <p:graphicFrame>
        <p:nvGraphicFramePr>
          <p:cNvPr id="12" name="Table 11">
            <a:extLst>
              <a:ext uri="{FF2B5EF4-FFF2-40B4-BE49-F238E27FC236}">
                <a16:creationId xmlns:a16="http://schemas.microsoft.com/office/drawing/2014/main" id="{ED24F389-6E8E-4CA8-B082-567200DA0C77}"/>
              </a:ext>
            </a:extLst>
          </p:cNvPr>
          <p:cNvGraphicFramePr>
            <a:graphicFrameLocks noGrp="1"/>
          </p:cNvGraphicFramePr>
          <p:nvPr>
            <p:extLst>
              <p:ext uri="{D42A27DB-BD31-4B8C-83A1-F6EECF244321}">
                <p14:modId xmlns:p14="http://schemas.microsoft.com/office/powerpoint/2010/main" val="2068046696"/>
              </p:ext>
            </p:extLst>
          </p:nvPr>
        </p:nvGraphicFramePr>
        <p:xfrm>
          <a:off x="772366" y="1294084"/>
          <a:ext cx="10647268" cy="4499426"/>
        </p:xfrm>
        <a:graphic>
          <a:graphicData uri="http://schemas.openxmlformats.org/drawingml/2006/table">
            <a:tbl>
              <a:tblPr/>
              <a:tblGrid>
                <a:gridCol w="1889385">
                  <a:extLst>
                    <a:ext uri="{9D8B030D-6E8A-4147-A177-3AD203B41FA5}">
                      <a16:colId xmlns:a16="http://schemas.microsoft.com/office/drawing/2014/main" val="1152875789"/>
                    </a:ext>
                  </a:extLst>
                </a:gridCol>
                <a:gridCol w="8757883">
                  <a:extLst>
                    <a:ext uri="{9D8B030D-6E8A-4147-A177-3AD203B41FA5}">
                      <a16:colId xmlns:a16="http://schemas.microsoft.com/office/drawing/2014/main" val="903109589"/>
                    </a:ext>
                  </a:extLst>
                </a:gridCol>
              </a:tblGrid>
              <a:tr h="351914">
                <a:tc>
                  <a:txBody>
                    <a:bodyPr/>
                    <a:lstStyle/>
                    <a:p>
                      <a:pPr marL="0" algn="l" defTabSz="914400" rtl="0" eaLnBrk="1" fontAlgn="b" latinLnBrk="0" hangingPunct="1">
                        <a:lnSpc>
                          <a:spcPct val="150000"/>
                        </a:lnSpc>
                      </a:pPr>
                      <a:r>
                        <a:rPr lang="en-GB" sz="2000" b="1" kern="1200">
                          <a:solidFill>
                            <a:schemeClr val="tx1">
                              <a:lumMod val="65000"/>
                              <a:lumOff val="35000"/>
                            </a:schemeClr>
                          </a:solidFill>
                          <a:latin typeface="+mn-lt"/>
                          <a:ea typeface="+mn-ea"/>
                          <a:cs typeface="+mn-cs"/>
                        </a:rPr>
                        <a:t>Time </a:t>
                      </a:r>
                      <a:r>
                        <a:rPr lang="en-GB" sz="2000" b="0" kern="1200">
                          <a:solidFill>
                            <a:schemeClr val="tx1">
                              <a:lumMod val="65000"/>
                              <a:lumOff val="35000"/>
                            </a:schemeClr>
                          </a:solidFill>
                          <a:latin typeface="+mn-lt"/>
                          <a:ea typeface="+mn-ea"/>
                          <a:cs typeface="+mn-cs"/>
                        </a:rPr>
                        <a:t>(</a:t>
                      </a:r>
                      <a:r>
                        <a:rPr lang="en-GB" sz="2000" b="0" kern="1200">
                          <a:solidFill>
                            <a:schemeClr val="tx1">
                              <a:lumMod val="65000"/>
                              <a:lumOff val="35000"/>
                            </a:schemeClr>
                          </a:solidFill>
                          <a:highlight>
                            <a:srgbClr val="FFFF00"/>
                          </a:highlight>
                          <a:latin typeface="+mn-lt"/>
                          <a:ea typeface="+mn-ea"/>
                          <a:cs typeface="+mn-cs"/>
                        </a:rPr>
                        <a:t>XXX</a:t>
                      </a:r>
                      <a:r>
                        <a:rPr lang="en-GB" sz="2000" b="0" kern="1200">
                          <a:solidFill>
                            <a:schemeClr val="tx1">
                              <a:lumMod val="65000"/>
                              <a:lumOff val="35000"/>
                            </a:schemeClr>
                          </a:solidFill>
                          <a:latin typeface="+mn-lt"/>
                          <a:ea typeface="+mn-ea"/>
                          <a:cs typeface="+mn-cs"/>
                        </a:rPr>
                        <a:t>)</a:t>
                      </a:r>
                    </a:p>
                  </a:txBody>
                  <a:tcPr marL="6903" marR="6903" marT="6903" marB="0" anchor="b">
                    <a:lnL w="6350" cap="flat" cmpd="sng" algn="ctr">
                      <a:solidFill>
                        <a:srgbClr val="000000"/>
                      </a:solidFill>
                      <a:prstDash val="solid"/>
                      <a:round/>
                      <a:headEnd type="none" w="med" len="med"/>
                      <a:tailEnd type="none" w="med" len="med"/>
                    </a:lnL>
                    <a:lnR w="12700">
                      <a:solidFill>
                        <a:schemeClr val="tx1"/>
                      </a:solid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FFFFFF"/>
                    </a:solidFill>
                  </a:tcPr>
                </a:tc>
                <a:tc>
                  <a:txBody>
                    <a:bodyPr/>
                    <a:lstStyle/>
                    <a:p>
                      <a:pPr marL="0" algn="l" defTabSz="914400" rtl="0" eaLnBrk="1" fontAlgn="b" latinLnBrk="0" hangingPunct="1">
                        <a:lnSpc>
                          <a:spcPct val="150000"/>
                        </a:lnSpc>
                      </a:pPr>
                      <a:r>
                        <a:rPr lang="en-GB" sz="2000" b="1" kern="1200">
                          <a:solidFill>
                            <a:schemeClr val="tx1">
                              <a:lumMod val="65000"/>
                              <a:lumOff val="35000"/>
                            </a:schemeClr>
                          </a:solidFill>
                          <a:latin typeface="+mn-lt"/>
                          <a:ea typeface="+mn-ea"/>
                          <a:cs typeface="+mn-cs"/>
                        </a:rPr>
                        <a:t>Session</a:t>
                      </a:r>
                    </a:p>
                  </a:txBody>
                  <a:tcPr marL="6903" marR="6903" marT="6903"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3372179"/>
                  </a:ext>
                </a:extLst>
              </a:tr>
              <a:tr h="430992">
                <a:tc>
                  <a:txBody>
                    <a:bodyPr/>
                    <a:lstStyle/>
                    <a:p>
                      <a:pPr algn="l" fontAlgn="b">
                        <a:lnSpc>
                          <a:spcPct val="150000"/>
                        </a:lnSpc>
                      </a:pPr>
                      <a:r>
                        <a:rPr lang="en-GB" sz="2000" b="0" kern="1200">
                          <a:solidFill>
                            <a:srgbClr val="595959"/>
                          </a:solidFill>
                          <a:latin typeface="+mn-lt"/>
                          <a:ea typeface="+mn-ea"/>
                          <a:cs typeface="+mn-cs"/>
                        </a:rPr>
                        <a:t> 10 mins</a:t>
                      </a:r>
                    </a:p>
                  </a:txBody>
                  <a:tcPr marL="6903" marR="6903" marT="6903" marB="0" anchor="ctr">
                    <a:lnL>
                      <a:noFill/>
                    </a:lnL>
                    <a:lnR>
                      <a:noFill/>
                    </a:lnR>
                    <a:lnT w="12700" cap="flat" cmpd="sng" algn="ctr">
                      <a:solidFill>
                        <a:srgbClr val="70AD47"/>
                      </a:solidFill>
                      <a:prstDash val="solid"/>
                      <a:round/>
                      <a:headEnd type="none" w="med" len="med"/>
                      <a:tailEnd type="none" w="med" len="med"/>
                    </a:lnT>
                    <a:lnB>
                      <a:noFill/>
                    </a:lnB>
                    <a:solidFill>
                      <a:srgbClr val="E2EFDA"/>
                    </a:solidFill>
                  </a:tcPr>
                </a:tc>
                <a:tc>
                  <a:txBody>
                    <a:bodyPr/>
                    <a:lstStyle/>
                    <a:p>
                      <a:pPr algn="l" rtl="0" fontAlgn="ctr">
                        <a:lnSpc>
                          <a:spcPct val="150000"/>
                        </a:lnSpc>
                      </a:pPr>
                      <a:r>
                        <a:rPr lang="en-GB" sz="2000" b="0" kern="1200" dirty="0">
                          <a:solidFill>
                            <a:srgbClr val="595959"/>
                          </a:solidFill>
                          <a:latin typeface="+mn-lt"/>
                          <a:ea typeface="+mn-ea"/>
                          <a:cs typeface="+mn-cs"/>
                        </a:rPr>
                        <a:t>Welcome &amp; introductions</a:t>
                      </a:r>
                    </a:p>
                  </a:txBody>
                  <a:tcPr marL="6903" marR="6903" marT="6903" marB="0" anchor="ctr">
                    <a:lnL>
                      <a:noFill/>
                    </a:lnL>
                    <a:lnR>
                      <a:noFill/>
                    </a:lnR>
                    <a:lnT w="12700" cap="flat" cmpd="sng" algn="ctr">
                      <a:solidFill>
                        <a:schemeClr val="tx1"/>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948394790"/>
                  </a:ext>
                </a:extLst>
              </a:tr>
              <a:tr h="430992">
                <a:tc>
                  <a:txBody>
                    <a:bodyPr/>
                    <a:lstStyle/>
                    <a:p>
                      <a:pPr algn="l" fontAlgn="b">
                        <a:lnSpc>
                          <a:spcPct val="150000"/>
                        </a:lnSpc>
                      </a:pPr>
                      <a:r>
                        <a:rPr lang="en-GB" sz="2000" b="0" kern="1200">
                          <a:solidFill>
                            <a:srgbClr val="595959"/>
                          </a:solidFill>
                          <a:latin typeface="+mn-lt"/>
                          <a:ea typeface="+mn-ea"/>
                          <a:cs typeface="+mn-cs"/>
                        </a:rPr>
                        <a:t> 15 mins</a:t>
                      </a:r>
                      <a:endParaRPr lang="en-GB" sz="2000"/>
                    </a:p>
                  </a:txBody>
                  <a:tcPr marL="6903" marR="6903" marT="6903" marB="0" anchor="ctr">
                    <a:lnL>
                      <a:noFill/>
                    </a:lnL>
                    <a:lnR>
                      <a:noFill/>
                    </a:lnR>
                    <a:lnT>
                      <a:noFill/>
                    </a:lnT>
                    <a:lnB>
                      <a:noFill/>
                    </a:lnB>
                  </a:tcPr>
                </a:tc>
                <a:tc>
                  <a:txBody>
                    <a:bodyPr/>
                    <a:lstStyle/>
                    <a:p>
                      <a:pPr algn="l" rtl="0" fontAlgn="ctr">
                        <a:lnSpc>
                          <a:spcPct val="150000"/>
                        </a:lnSpc>
                      </a:pPr>
                      <a:r>
                        <a:rPr lang="en-GB" sz="2000" b="0" kern="1200" dirty="0">
                          <a:solidFill>
                            <a:srgbClr val="595959"/>
                          </a:solidFill>
                          <a:latin typeface="+mn-lt"/>
                          <a:ea typeface="+mn-ea"/>
                          <a:cs typeface="+mn-cs"/>
                        </a:rPr>
                        <a:t>Setting the scene &amp; brief recap on Modules 1 &amp; 2</a:t>
                      </a:r>
                    </a:p>
                  </a:txBody>
                  <a:tcPr marL="6903" marR="6903" marT="6903" marB="0" anchor="ctr">
                    <a:lnL>
                      <a:noFill/>
                    </a:lnL>
                    <a:lnR>
                      <a:noFill/>
                    </a:lnR>
                    <a:lnT>
                      <a:noFill/>
                    </a:lnT>
                    <a:lnB>
                      <a:noFill/>
                    </a:lnB>
                    <a:solidFill>
                      <a:srgbClr val="FFFFFF"/>
                    </a:solidFill>
                  </a:tcPr>
                </a:tc>
                <a:extLst>
                  <a:ext uri="{0D108BD9-81ED-4DB2-BD59-A6C34878D82A}">
                    <a16:rowId xmlns:a16="http://schemas.microsoft.com/office/drawing/2014/main" val="3401744223"/>
                  </a:ext>
                </a:extLst>
              </a:tr>
              <a:tr h="430992">
                <a:tc>
                  <a:txBody>
                    <a:bodyPr/>
                    <a:lstStyle/>
                    <a:p>
                      <a:pPr algn="l" fontAlgn="b">
                        <a:lnSpc>
                          <a:spcPct val="150000"/>
                        </a:lnSpc>
                      </a:pPr>
                      <a:r>
                        <a:rPr lang="en-GB" sz="2000" b="0" kern="1200" dirty="0">
                          <a:solidFill>
                            <a:srgbClr val="595959"/>
                          </a:solidFill>
                          <a:latin typeface="+mn-lt"/>
                          <a:ea typeface="+mn-ea"/>
                          <a:cs typeface="+mn-cs"/>
                        </a:rPr>
                        <a:t> 30 mins</a:t>
                      </a:r>
                      <a:endParaRPr lang="en-GB" sz="2000" dirty="0"/>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2000" b="0" kern="1200" dirty="0">
                          <a:solidFill>
                            <a:srgbClr val="595959"/>
                          </a:solidFill>
                          <a:latin typeface="+mn-lt"/>
                          <a:ea typeface="+mn-ea"/>
                          <a:cs typeface="+mn-cs"/>
                        </a:rPr>
                        <a:t>Mapping your impact drivers &amp; dependencies</a:t>
                      </a: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3054649251"/>
                  </a:ext>
                </a:extLst>
              </a:tr>
              <a:tr h="430992">
                <a:tc>
                  <a:txBody>
                    <a:bodyPr/>
                    <a:lstStyle/>
                    <a:p>
                      <a:pPr algn="l" fontAlgn="b">
                        <a:lnSpc>
                          <a:spcPct val="150000"/>
                        </a:lnSpc>
                      </a:pPr>
                      <a:r>
                        <a:rPr lang="en-GB" sz="2000" b="0" kern="1200" dirty="0">
                          <a:solidFill>
                            <a:srgbClr val="595959"/>
                          </a:solidFill>
                          <a:latin typeface="+mn-lt"/>
                          <a:ea typeface="+mn-ea"/>
                          <a:cs typeface="+mn-cs"/>
                        </a:rPr>
                        <a:t> 30 mins</a:t>
                      </a:r>
                      <a:endParaRPr lang="en-GB" sz="2000" dirty="0"/>
                    </a:p>
                  </a:txBody>
                  <a:tcPr marL="6903" marR="6903" marT="6903" marB="0" anchor="ctr">
                    <a:lnL>
                      <a:noFill/>
                    </a:lnL>
                    <a:lnR>
                      <a:noFill/>
                    </a:lnR>
                    <a:lnT>
                      <a:noFill/>
                    </a:lnT>
                    <a:lnB>
                      <a:noFill/>
                    </a:lnB>
                    <a:solidFill>
                      <a:srgbClr val="FFFFFF"/>
                    </a:solidFill>
                  </a:tcPr>
                </a:tc>
                <a:tc>
                  <a:txBody>
                    <a:bodyPr/>
                    <a:lstStyle/>
                    <a:p>
                      <a:pPr algn="l" rtl="0" fontAlgn="ctr">
                        <a:lnSpc>
                          <a:spcPct val="150000"/>
                        </a:lnSpc>
                      </a:pPr>
                      <a:r>
                        <a:rPr lang="en-GB" sz="2000" b="0" kern="1200" dirty="0">
                          <a:solidFill>
                            <a:srgbClr val="595959"/>
                          </a:solidFill>
                          <a:latin typeface="+mn-lt"/>
                          <a:ea typeface="+mn-ea"/>
                          <a:cs typeface="+mn-cs"/>
                        </a:rPr>
                        <a:t>Group Exercise</a:t>
                      </a:r>
                    </a:p>
                  </a:txBody>
                  <a:tcPr marL="6903" marR="6903" marT="6903" marB="0" anchor="ctr">
                    <a:lnL>
                      <a:noFill/>
                    </a:lnL>
                    <a:lnR>
                      <a:noFill/>
                    </a:lnR>
                    <a:lnT>
                      <a:noFill/>
                    </a:lnT>
                    <a:lnB>
                      <a:noFill/>
                    </a:lnB>
                    <a:solidFill>
                      <a:srgbClr val="FFFFFF"/>
                    </a:solidFill>
                  </a:tcPr>
                </a:tc>
                <a:extLst>
                  <a:ext uri="{0D108BD9-81ED-4DB2-BD59-A6C34878D82A}">
                    <a16:rowId xmlns:a16="http://schemas.microsoft.com/office/drawing/2014/main" val="1490917926"/>
                  </a:ext>
                </a:extLst>
              </a:tr>
              <a:tr h="430992">
                <a:tc>
                  <a:txBody>
                    <a:bodyPr/>
                    <a:lstStyle/>
                    <a:p>
                      <a:pPr algn="l" fontAlgn="b">
                        <a:lnSpc>
                          <a:spcPct val="150000"/>
                        </a:lnSpc>
                      </a:pPr>
                      <a:r>
                        <a:rPr lang="en-GB" sz="2000" b="0" kern="1200" dirty="0">
                          <a:solidFill>
                            <a:srgbClr val="595959"/>
                          </a:solidFill>
                          <a:latin typeface="+mn-lt"/>
                          <a:ea typeface="+mn-ea"/>
                          <a:cs typeface="+mn-cs"/>
                        </a:rPr>
                        <a:t> 15 mins</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2000" b="0" kern="1200" dirty="0">
                          <a:solidFill>
                            <a:srgbClr val="595959"/>
                          </a:solidFill>
                          <a:latin typeface="+mn-lt"/>
                          <a:ea typeface="+mn-ea"/>
                          <a:cs typeface="+mn-cs"/>
                        </a:rPr>
                        <a:t>Coffee Break</a:t>
                      </a: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2990186820"/>
                  </a:ext>
                </a:extLst>
              </a:tr>
              <a:tr h="430992">
                <a:tc>
                  <a:txBody>
                    <a:bodyPr/>
                    <a:lstStyle/>
                    <a:p>
                      <a:pPr algn="l" fontAlgn="b">
                        <a:lnSpc>
                          <a:spcPct val="150000"/>
                        </a:lnSpc>
                      </a:pPr>
                      <a:r>
                        <a:rPr lang="en-GB" sz="2000" b="0" kern="1200" dirty="0">
                          <a:solidFill>
                            <a:srgbClr val="595959"/>
                          </a:solidFill>
                          <a:latin typeface="+mn-lt"/>
                          <a:ea typeface="+mn-ea"/>
                          <a:cs typeface="+mn-cs"/>
                        </a:rPr>
                        <a:t> 30 mins</a:t>
                      </a:r>
                      <a:endParaRPr lang="en-US" sz="2000" dirty="0"/>
                    </a:p>
                  </a:txBody>
                  <a:tcPr marL="6903" marR="6903" marT="6903" marB="0" anchor="ctr">
                    <a:lnL>
                      <a:noFill/>
                    </a:lnL>
                    <a:lnR>
                      <a:noFill/>
                    </a:lnR>
                    <a:lnT>
                      <a:noFill/>
                    </a:lnT>
                    <a:lnB>
                      <a:noFill/>
                    </a:lnB>
                    <a:solidFill>
                      <a:srgbClr val="FFFFFF"/>
                    </a:solidFill>
                  </a:tcPr>
                </a:tc>
                <a:tc>
                  <a:txBody>
                    <a:bodyPr/>
                    <a:lstStyle/>
                    <a:p>
                      <a:pPr algn="l" rtl="0" fontAlgn="ctr">
                        <a:lnSpc>
                          <a:spcPct val="150000"/>
                        </a:lnSpc>
                      </a:pPr>
                      <a:r>
                        <a:rPr lang="en-GB" sz="2000" b="0" kern="1200" dirty="0">
                          <a:solidFill>
                            <a:srgbClr val="595959"/>
                          </a:solidFill>
                          <a:latin typeface="+mn-lt"/>
                          <a:ea typeface="+mn-ea"/>
                          <a:cs typeface="+mn-cs"/>
                        </a:rPr>
                        <a:t>Introduction to natural capital measurement</a:t>
                      </a:r>
                    </a:p>
                  </a:txBody>
                  <a:tcPr marL="6903" marR="6903" marT="6903" marB="0" anchor="ctr">
                    <a:lnL>
                      <a:noFill/>
                    </a:lnL>
                    <a:lnR>
                      <a:noFill/>
                    </a:lnR>
                    <a:lnT>
                      <a:noFill/>
                    </a:lnT>
                    <a:lnB>
                      <a:noFill/>
                    </a:lnB>
                    <a:solidFill>
                      <a:srgbClr val="FFFFFF"/>
                    </a:solidFill>
                  </a:tcPr>
                </a:tc>
                <a:extLst>
                  <a:ext uri="{0D108BD9-81ED-4DB2-BD59-A6C34878D82A}">
                    <a16:rowId xmlns:a16="http://schemas.microsoft.com/office/drawing/2014/main" val="4115728591"/>
                  </a:ext>
                </a:extLst>
              </a:tr>
              <a:tr h="430992">
                <a:tc>
                  <a:txBody>
                    <a:bodyPr/>
                    <a:lstStyle/>
                    <a:p>
                      <a:pPr algn="l" fontAlgn="b">
                        <a:lnSpc>
                          <a:spcPct val="150000"/>
                        </a:lnSpc>
                      </a:pPr>
                      <a:r>
                        <a:rPr lang="en-GB" sz="2000" b="0" kern="1200" dirty="0">
                          <a:solidFill>
                            <a:srgbClr val="595959"/>
                          </a:solidFill>
                          <a:latin typeface="+mn-lt"/>
                          <a:ea typeface="+mn-ea"/>
                          <a:cs typeface="+mn-cs"/>
                        </a:rPr>
                        <a:t> 30 mins</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2000" b="0" kern="1200" dirty="0">
                          <a:solidFill>
                            <a:srgbClr val="595959"/>
                          </a:solidFill>
                          <a:latin typeface="+mn-lt"/>
                          <a:ea typeface="+mn-ea"/>
                          <a:cs typeface="+mn-cs"/>
                        </a:rPr>
                        <a:t>Valuing changes to the state of natural capital &amp; biodiversity</a:t>
                      </a: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52214420"/>
                  </a:ext>
                </a:extLst>
              </a:tr>
              <a:tr h="378568">
                <a:tc>
                  <a:txBody>
                    <a:bodyPr/>
                    <a:lstStyle/>
                    <a:p>
                      <a:pPr lvl="0" algn="l">
                        <a:lnSpc>
                          <a:spcPct val="150000"/>
                        </a:lnSpc>
                        <a:buNone/>
                      </a:pPr>
                      <a:r>
                        <a:rPr lang="en-GB" sz="2000" b="0" kern="1200">
                          <a:solidFill>
                            <a:srgbClr val="595959"/>
                          </a:solidFill>
                          <a:latin typeface="+mn-lt"/>
                          <a:ea typeface="+mn-ea"/>
                          <a:cs typeface="+mn-cs"/>
                        </a:rPr>
                        <a:t> 10 mins </a:t>
                      </a:r>
                    </a:p>
                  </a:txBody>
                  <a:tcPr marL="6903" marR="6903" marT="6903" marB="0">
                    <a:lnL w="0">
                      <a:noFill/>
                    </a:lnL>
                    <a:lnR w="0">
                      <a:noFill/>
                    </a:lnR>
                    <a:lnT w="0">
                      <a:noFill/>
                    </a:lnT>
                    <a:lnB w="0">
                      <a:noFill/>
                    </a:lnB>
                    <a:solidFill>
                      <a:srgbClr val="FFFFFF"/>
                    </a:solidFill>
                  </a:tcPr>
                </a:tc>
                <a:tc>
                  <a:txBody>
                    <a:bodyPr/>
                    <a:lstStyle/>
                    <a:p>
                      <a:pPr lvl="0" algn="l">
                        <a:lnSpc>
                          <a:spcPct val="150000"/>
                        </a:lnSpc>
                        <a:buNone/>
                      </a:pPr>
                      <a:r>
                        <a:rPr lang="en-GB" sz="2000" b="0" kern="1200" dirty="0">
                          <a:solidFill>
                            <a:srgbClr val="595959"/>
                          </a:solidFill>
                          <a:latin typeface="+mn-lt"/>
                          <a:ea typeface="+mn-ea"/>
                          <a:cs typeface="+mn-cs"/>
                        </a:rPr>
                        <a:t>Questions</a:t>
                      </a:r>
                    </a:p>
                  </a:txBody>
                  <a:tcPr marL="6903" marR="6903" marT="6903" marB="0">
                    <a:lnL w="0">
                      <a:noFill/>
                    </a:lnL>
                    <a:lnR w="0">
                      <a:noFill/>
                    </a:lnR>
                    <a:lnT w="0">
                      <a:noFill/>
                    </a:lnT>
                    <a:lnB w="0">
                      <a:noFill/>
                    </a:lnB>
                    <a:solidFill>
                      <a:srgbClr val="FFFFFF"/>
                    </a:solidFill>
                  </a:tcPr>
                </a:tc>
                <a:extLst>
                  <a:ext uri="{0D108BD9-81ED-4DB2-BD59-A6C34878D82A}">
                    <a16:rowId xmlns:a16="http://schemas.microsoft.com/office/drawing/2014/main" val="230391062"/>
                  </a:ext>
                </a:extLst>
              </a:tr>
              <a:tr h="430992">
                <a:tc>
                  <a:txBody>
                    <a:bodyPr/>
                    <a:lstStyle/>
                    <a:p>
                      <a:pPr algn="l" fontAlgn="b">
                        <a:lnSpc>
                          <a:spcPct val="150000"/>
                        </a:lnSpc>
                      </a:pPr>
                      <a:r>
                        <a:rPr lang="en-GB" sz="2000" b="0" kern="1200" dirty="0">
                          <a:solidFill>
                            <a:srgbClr val="595959"/>
                          </a:solidFill>
                          <a:latin typeface="+mn-lt"/>
                          <a:ea typeface="+mn-ea"/>
                          <a:cs typeface="+mn-cs"/>
                        </a:rPr>
                        <a:t> 10 mins</a:t>
                      </a:r>
                      <a:endParaRPr lang="en-US" sz="2000" dirty="0"/>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2000" b="0" kern="1200" dirty="0">
                          <a:solidFill>
                            <a:srgbClr val="595959"/>
                          </a:solidFill>
                          <a:latin typeface="+mn-lt"/>
                          <a:ea typeface="+mn-ea"/>
                          <a:cs typeface="+mn-cs"/>
                        </a:rPr>
                        <a:t>Wrap up &amp; close</a:t>
                      </a: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1093258787"/>
                  </a:ext>
                </a:extLst>
              </a:tr>
            </a:tbl>
          </a:graphicData>
        </a:graphic>
      </p:graphicFrame>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p:txBody>
          <a:bodyPr/>
          <a:lstStyle/>
          <a:p>
            <a:fld id="{971CEC84-1649-40CE-BFF6-7286506FEA08}" type="slidenum">
              <a:rPr lang="en-GB" smtClean="0"/>
              <a:pPr/>
              <a:t>10</a:t>
            </a:fld>
            <a:endParaRPr lang="en-GB"/>
          </a:p>
        </p:txBody>
      </p:sp>
    </p:spTree>
    <p:extLst>
      <p:ext uri="{BB962C8B-B14F-4D97-AF65-F5344CB8AC3E}">
        <p14:creationId xmlns:p14="http://schemas.microsoft.com/office/powerpoint/2010/main" val="14109367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21BD53-07FB-47EA-B85F-4919824C393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0" name="Graphic 9" descr="Question Mark">
            <a:extLst>
              <a:ext uri="{FF2B5EF4-FFF2-40B4-BE49-F238E27FC236}">
                <a16:creationId xmlns:a16="http://schemas.microsoft.com/office/drawing/2014/main" id="{AC75F31F-AA5F-432C-A12C-8E5808E584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66080" y="89102"/>
            <a:ext cx="914400" cy="914400"/>
          </a:xfrm>
          <a:prstGeom prst="rect">
            <a:avLst/>
          </a:prstGeom>
        </p:spPr>
      </p:pic>
      <p:pic>
        <p:nvPicPr>
          <p:cNvPr id="12" name="Graphic 11" descr="Radio microphone">
            <a:extLst>
              <a:ext uri="{FF2B5EF4-FFF2-40B4-BE49-F238E27FC236}">
                <a16:creationId xmlns:a16="http://schemas.microsoft.com/office/drawing/2014/main" id="{92B6540A-2D4E-49A9-A23C-1A3AAB3D7E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97246" y="89102"/>
            <a:ext cx="914400" cy="914400"/>
          </a:xfrm>
          <a:prstGeom prst="rect">
            <a:avLst/>
          </a:prstGeom>
        </p:spPr>
      </p:pic>
      <p:sp>
        <p:nvSpPr>
          <p:cNvPr id="7" name="Oval 6">
            <a:extLst>
              <a:ext uri="{FF2B5EF4-FFF2-40B4-BE49-F238E27FC236}">
                <a16:creationId xmlns:a16="http://schemas.microsoft.com/office/drawing/2014/main" id="{FBAC5EAA-F9F8-4F2C-B53C-D56383641D03}"/>
              </a:ext>
            </a:extLst>
          </p:cNvPr>
          <p:cNvSpPr/>
          <p:nvPr/>
        </p:nvSpPr>
        <p:spPr>
          <a:xfrm>
            <a:off x="3784847" y="1290365"/>
            <a:ext cx="4622306" cy="4471243"/>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72CDA79-FD25-44DE-A491-5A4780163DA8}"/>
              </a:ext>
            </a:extLst>
          </p:cNvPr>
          <p:cNvSpPr txBox="1"/>
          <p:nvPr/>
        </p:nvSpPr>
        <p:spPr>
          <a:xfrm>
            <a:off x="4978369" y="2925821"/>
            <a:ext cx="22352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Arial"/>
                <a:ea typeface="+mn-ea"/>
                <a:cs typeface="+mn-cs"/>
              </a:rPr>
              <a:t>Q&amp;A</a:t>
            </a:r>
            <a:endParaRPr kumimoji="0" lang="en-CH" sz="72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396799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3179;p194" descr="blue and brown bird on brown tree trunk">
            <a:extLst>
              <a:ext uri="{FF2B5EF4-FFF2-40B4-BE49-F238E27FC236}">
                <a16:creationId xmlns:a16="http://schemas.microsoft.com/office/drawing/2014/main" id="{96B0A129-412C-408C-9D1D-602305F5F42D}"/>
              </a:ext>
            </a:extLst>
          </p:cNvPr>
          <p:cNvPicPr preferRelativeResize="0"/>
          <p:nvPr/>
        </p:nvPicPr>
        <p:blipFill rotWithShape="1">
          <a:blip r:embed="rId3">
            <a:alphaModFix/>
          </a:blip>
          <a:srcRect r="3641" b="13579"/>
          <a:stretch/>
        </p:blipFill>
        <p:spPr>
          <a:xfrm>
            <a:off x="3013889" y="1367605"/>
            <a:ext cx="9178111" cy="5490396"/>
          </a:xfrm>
          <a:prstGeom prst="rect">
            <a:avLst/>
          </a:prstGeom>
          <a:noFill/>
          <a:ln>
            <a:noFill/>
          </a:ln>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8910"/>
            <a:ext cx="5547292" cy="5490396"/>
          </a:xfrm>
          <a:prstGeom prst="rect">
            <a:avLst/>
          </a:prstGeom>
        </p:spPr>
      </p:pic>
      <p:sp>
        <p:nvSpPr>
          <p:cNvPr id="2" name="Title 1"/>
          <p:cNvSpPr>
            <a:spLocks noGrp="1"/>
          </p:cNvSpPr>
          <p:nvPr>
            <p:ph type="ctrTitle"/>
          </p:nvPr>
        </p:nvSpPr>
        <p:spPr>
          <a:xfrm>
            <a:off x="246082" y="1371495"/>
            <a:ext cx="4314321" cy="5504276"/>
          </a:xfrm>
        </p:spPr>
        <p:txBody>
          <a:bodyPr anchor="ctr">
            <a:noAutofit/>
          </a:bodyPr>
          <a:lstStyle/>
          <a:p>
            <a:pPr algn="l"/>
            <a:r>
              <a:rPr lang="en-GB" sz="4000" b="1">
                <a:solidFill>
                  <a:srgbClr val="23BAED"/>
                </a:solidFill>
              </a:rPr>
              <a:t>Wrap up &amp; close</a:t>
            </a:r>
            <a:endParaRPr lang="en-GB" sz="4000" b="1" strike="sngStrike">
              <a:solidFill>
                <a:srgbClr val="23BAED"/>
              </a:solidFill>
              <a:cs typeface="Aria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Rectangle 2">
            <a:extLst>
              <a:ext uri="{FF2B5EF4-FFF2-40B4-BE49-F238E27FC236}">
                <a16:creationId xmlns:a16="http://schemas.microsoft.com/office/drawing/2014/main" id="{5B008AA3-C640-7C4A-AF8D-A8320B76055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6" name="Slide Number Placeholder 5">
            <a:extLst>
              <a:ext uri="{FF2B5EF4-FFF2-40B4-BE49-F238E27FC236}">
                <a16:creationId xmlns:a16="http://schemas.microsoft.com/office/drawing/2014/main" id="{B6767B3B-27F2-B44F-ACD9-9D5A08C16067}"/>
              </a:ext>
            </a:extLst>
          </p:cNvPr>
          <p:cNvSpPr>
            <a:spLocks noGrp="1"/>
          </p:cNvSpPr>
          <p:nvPr>
            <p:ph type="sldNum" sz="quarter" idx="12"/>
          </p:nvPr>
        </p:nvSpPr>
        <p:spPr/>
        <p:txBody>
          <a:bodyPr/>
          <a:lstStyle/>
          <a:p>
            <a:fld id="{971CEC84-1649-40CE-BFF6-7286506FEA08}" type="slidenum">
              <a:rPr lang="en-GB" smtClean="0"/>
              <a:pPr/>
              <a:t>101</a:t>
            </a:fld>
            <a:endParaRPr lang="en-GB"/>
          </a:p>
        </p:txBody>
      </p:sp>
    </p:spTree>
    <p:extLst>
      <p:ext uri="{BB962C8B-B14F-4D97-AF65-F5344CB8AC3E}">
        <p14:creationId xmlns:p14="http://schemas.microsoft.com/office/powerpoint/2010/main" val="8339811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69973-9AEF-4200-B514-94AF217FA84A}"/>
              </a:ext>
            </a:extLst>
          </p:cNvPr>
          <p:cNvSpPr>
            <a:spLocks noGrp="1"/>
          </p:cNvSpPr>
          <p:nvPr>
            <p:ph type="title"/>
          </p:nvPr>
        </p:nvSpPr>
        <p:spPr/>
        <p:txBody>
          <a:bodyPr/>
          <a:lstStyle/>
          <a:p>
            <a:r>
              <a:rPr lang="en-GB"/>
              <a:t>Discussion – </a:t>
            </a:r>
            <a:r>
              <a:rPr lang="en-GB">
                <a:highlight>
                  <a:srgbClr val="FFFF00"/>
                </a:highlight>
              </a:rPr>
              <a:t>in person</a:t>
            </a:r>
          </a:p>
        </p:txBody>
      </p:sp>
      <p:sp>
        <p:nvSpPr>
          <p:cNvPr id="4" name="Slide Number Placeholder 3">
            <a:extLst>
              <a:ext uri="{FF2B5EF4-FFF2-40B4-BE49-F238E27FC236}">
                <a16:creationId xmlns:a16="http://schemas.microsoft.com/office/drawing/2014/main" id="{41E50C2D-DB4E-4769-B804-DEAF5DC8A505}"/>
              </a:ext>
            </a:extLst>
          </p:cNvPr>
          <p:cNvSpPr>
            <a:spLocks noGrp="1"/>
          </p:cNvSpPr>
          <p:nvPr>
            <p:ph type="sldNum" sz="quarter" idx="12"/>
          </p:nvPr>
        </p:nvSpPr>
        <p:spPr/>
        <p:txBody>
          <a:bodyPr/>
          <a:lstStyle/>
          <a:p>
            <a:fld id="{971CEC84-1649-40CE-BFF6-7286506FEA08}" type="slidenum">
              <a:rPr lang="en-GB" smtClean="0"/>
              <a:pPr/>
              <a:t>102</a:t>
            </a:fld>
            <a:endParaRPr lang="en-GB"/>
          </a:p>
        </p:txBody>
      </p:sp>
      <p:pic>
        <p:nvPicPr>
          <p:cNvPr id="6" name="Picture 5">
            <a:extLst>
              <a:ext uri="{FF2B5EF4-FFF2-40B4-BE49-F238E27FC236}">
                <a16:creationId xmlns:a16="http://schemas.microsoft.com/office/drawing/2014/main" id="{CC39C57B-B9B8-4387-849C-A8AE5DAC486C}"/>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7" name="Oval 6">
            <a:extLst>
              <a:ext uri="{FF2B5EF4-FFF2-40B4-BE49-F238E27FC236}">
                <a16:creationId xmlns:a16="http://schemas.microsoft.com/office/drawing/2014/main" id="{3B9805CF-0049-4489-BF43-844D764FB734}"/>
              </a:ext>
            </a:extLst>
          </p:cNvPr>
          <p:cNvSpPr/>
          <p:nvPr/>
        </p:nvSpPr>
        <p:spPr>
          <a:xfrm>
            <a:off x="3911600" y="1397336"/>
            <a:ext cx="4368800" cy="4294176"/>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a:t>What are some of your concerns about getting started on measurement? What solutions have been identified in the training?</a:t>
            </a:r>
            <a:endParaRPr lang="en-CH" sz="2500"/>
          </a:p>
        </p:txBody>
      </p:sp>
    </p:spTree>
    <p:extLst>
      <p:ext uri="{BB962C8B-B14F-4D97-AF65-F5344CB8AC3E}">
        <p14:creationId xmlns:p14="http://schemas.microsoft.com/office/powerpoint/2010/main" val="16281660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69973-9AEF-4200-B514-94AF217FA84A}"/>
              </a:ext>
            </a:extLst>
          </p:cNvPr>
          <p:cNvSpPr>
            <a:spLocks noGrp="1"/>
          </p:cNvSpPr>
          <p:nvPr>
            <p:ph type="title"/>
          </p:nvPr>
        </p:nvSpPr>
        <p:spPr/>
        <p:txBody>
          <a:bodyPr/>
          <a:lstStyle/>
          <a:p>
            <a:r>
              <a:rPr lang="en-GB"/>
              <a:t>Discussion </a:t>
            </a:r>
            <a:r>
              <a:rPr lang="en-GB">
                <a:highlight>
                  <a:srgbClr val="FFFF00"/>
                </a:highlight>
              </a:rPr>
              <a:t>– virtual</a:t>
            </a:r>
          </a:p>
        </p:txBody>
      </p:sp>
      <p:sp>
        <p:nvSpPr>
          <p:cNvPr id="4" name="Slide Number Placeholder 3">
            <a:extLst>
              <a:ext uri="{FF2B5EF4-FFF2-40B4-BE49-F238E27FC236}">
                <a16:creationId xmlns:a16="http://schemas.microsoft.com/office/drawing/2014/main" id="{41E50C2D-DB4E-4769-B804-DEAF5DC8A505}"/>
              </a:ext>
            </a:extLst>
          </p:cNvPr>
          <p:cNvSpPr>
            <a:spLocks noGrp="1"/>
          </p:cNvSpPr>
          <p:nvPr>
            <p:ph type="sldNum" sz="quarter" idx="12"/>
          </p:nvPr>
        </p:nvSpPr>
        <p:spPr/>
        <p:txBody>
          <a:bodyPr/>
          <a:lstStyle/>
          <a:p>
            <a:fld id="{971CEC84-1649-40CE-BFF6-7286506FEA08}" type="slidenum">
              <a:rPr lang="en-GB" smtClean="0"/>
              <a:pPr/>
              <a:t>103</a:t>
            </a:fld>
            <a:endParaRPr lang="en-GB"/>
          </a:p>
        </p:txBody>
      </p:sp>
      <p:sp>
        <p:nvSpPr>
          <p:cNvPr id="6" name="TextBox 5">
            <a:extLst>
              <a:ext uri="{FF2B5EF4-FFF2-40B4-BE49-F238E27FC236}">
                <a16:creationId xmlns:a16="http://schemas.microsoft.com/office/drawing/2014/main" id="{7C40A604-E7E3-41B4-AF61-C8E09077AD45}"/>
              </a:ext>
            </a:extLst>
          </p:cNvPr>
          <p:cNvSpPr txBox="1"/>
          <p:nvPr/>
        </p:nvSpPr>
        <p:spPr>
          <a:xfrm>
            <a:off x="1732529" y="2627931"/>
            <a:ext cx="2906897" cy="584775"/>
          </a:xfrm>
          <a:prstGeom prst="rect">
            <a:avLst/>
          </a:prstGeom>
          <a:noFill/>
        </p:spPr>
        <p:txBody>
          <a:bodyPr wrap="square" rtlCol="0" anchor="t">
            <a:spAutoFit/>
          </a:bodyPr>
          <a:lstStyle/>
          <a:p>
            <a:pPr algn="ctr"/>
            <a:endParaRPr lang="en-US" sz="3200">
              <a:solidFill>
                <a:schemeClr val="lt1"/>
              </a:solidFill>
            </a:endParaRPr>
          </a:p>
        </p:txBody>
      </p:sp>
      <p:sp>
        <p:nvSpPr>
          <p:cNvPr id="7" name="Oval 6">
            <a:extLst>
              <a:ext uri="{FF2B5EF4-FFF2-40B4-BE49-F238E27FC236}">
                <a16:creationId xmlns:a16="http://schemas.microsoft.com/office/drawing/2014/main" id="{893F52E0-E2E7-4F31-8009-8143D7411A60}"/>
              </a:ext>
            </a:extLst>
          </p:cNvPr>
          <p:cNvSpPr/>
          <p:nvPr/>
        </p:nvSpPr>
        <p:spPr>
          <a:xfrm>
            <a:off x="6147806" y="1718065"/>
            <a:ext cx="983975" cy="944219"/>
          </a:xfrm>
          <a:prstGeom prst="ellipse">
            <a:avLst/>
          </a:prstGeom>
          <a:solidFill>
            <a:srgbClr val="FF6699"/>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1</a:t>
            </a:r>
          </a:p>
        </p:txBody>
      </p:sp>
      <p:sp>
        <p:nvSpPr>
          <p:cNvPr id="8" name="Oval 7">
            <a:extLst>
              <a:ext uri="{FF2B5EF4-FFF2-40B4-BE49-F238E27FC236}">
                <a16:creationId xmlns:a16="http://schemas.microsoft.com/office/drawing/2014/main" id="{E6D78C09-50A5-408E-9F2C-523982CA286A}"/>
              </a:ext>
            </a:extLst>
          </p:cNvPr>
          <p:cNvSpPr/>
          <p:nvPr/>
        </p:nvSpPr>
        <p:spPr>
          <a:xfrm>
            <a:off x="6147806" y="3111153"/>
            <a:ext cx="983975" cy="944219"/>
          </a:xfrm>
          <a:prstGeom prst="ellipse">
            <a:avLst/>
          </a:prstGeom>
          <a:solidFill>
            <a:srgbClr val="FF6699"/>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2</a:t>
            </a:r>
          </a:p>
        </p:txBody>
      </p:sp>
      <p:sp>
        <p:nvSpPr>
          <p:cNvPr id="9" name="Oval 8">
            <a:extLst>
              <a:ext uri="{FF2B5EF4-FFF2-40B4-BE49-F238E27FC236}">
                <a16:creationId xmlns:a16="http://schemas.microsoft.com/office/drawing/2014/main" id="{9D575983-4C34-4FF0-9945-91BCD65E2FC7}"/>
              </a:ext>
            </a:extLst>
          </p:cNvPr>
          <p:cNvSpPr/>
          <p:nvPr/>
        </p:nvSpPr>
        <p:spPr>
          <a:xfrm>
            <a:off x="6147806" y="4504243"/>
            <a:ext cx="983975" cy="944219"/>
          </a:xfrm>
          <a:prstGeom prst="ellipse">
            <a:avLst/>
          </a:prstGeom>
          <a:solidFill>
            <a:srgbClr val="FF6699"/>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3</a:t>
            </a:r>
          </a:p>
        </p:txBody>
      </p:sp>
      <p:sp>
        <p:nvSpPr>
          <p:cNvPr id="10" name="TextBox 9">
            <a:extLst>
              <a:ext uri="{FF2B5EF4-FFF2-40B4-BE49-F238E27FC236}">
                <a16:creationId xmlns:a16="http://schemas.microsoft.com/office/drawing/2014/main" id="{D8C0F895-9034-43C2-921D-3D32D177FBAA}"/>
              </a:ext>
            </a:extLst>
          </p:cNvPr>
          <p:cNvSpPr txBox="1"/>
          <p:nvPr/>
        </p:nvSpPr>
        <p:spPr>
          <a:xfrm>
            <a:off x="7569657" y="1928563"/>
            <a:ext cx="3895618"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Go to </a:t>
            </a:r>
            <a:r>
              <a:rPr lang="en-US" sz="2800" b="1" kern="0">
                <a:solidFill>
                  <a:srgbClr val="BBD151"/>
                </a:solidFill>
                <a:latin typeface="Arial"/>
                <a:ea typeface="Verdana" panose="020B0604030504040204" pitchFamily="34" charset="0"/>
              </a:rPr>
              <a:t>www.menti.com</a:t>
            </a:r>
          </a:p>
        </p:txBody>
      </p:sp>
      <p:sp>
        <p:nvSpPr>
          <p:cNvPr id="11" name="TextBox 10">
            <a:extLst>
              <a:ext uri="{FF2B5EF4-FFF2-40B4-BE49-F238E27FC236}">
                <a16:creationId xmlns:a16="http://schemas.microsoft.com/office/drawing/2014/main" id="{8CB88F70-ADEB-495E-883C-8C836C317A41}"/>
              </a:ext>
            </a:extLst>
          </p:cNvPr>
          <p:cNvSpPr txBox="1"/>
          <p:nvPr/>
        </p:nvSpPr>
        <p:spPr>
          <a:xfrm>
            <a:off x="7569656" y="3321651"/>
            <a:ext cx="5950025" cy="523220"/>
          </a:xfrm>
          <a:prstGeom prst="rect">
            <a:avLst/>
          </a:prstGeom>
          <a:noFill/>
        </p:spPr>
        <p:txBody>
          <a:bodyPr wrap="square" rtlCol="0">
            <a:spAutoFit/>
          </a:bodyPr>
          <a:lstStyle/>
          <a:p>
            <a:pPr defTabSz="914332">
              <a:defRPr/>
            </a:pPr>
            <a:r>
              <a:rPr lang="en-US" sz="2800">
                <a:solidFill>
                  <a:prstClr val="black">
                    <a:lumMod val="65000"/>
                    <a:lumOff val="35000"/>
                  </a:prstClr>
                </a:solidFill>
                <a:latin typeface="Arial"/>
              </a:rPr>
              <a:t>Enter this code: </a:t>
            </a:r>
            <a:r>
              <a:rPr lang="en-US" sz="2800" b="1" kern="0">
                <a:solidFill>
                  <a:srgbClr val="BBD151"/>
                </a:solidFill>
                <a:latin typeface="Arial"/>
                <a:ea typeface="Verdana" panose="020B0604030504040204" pitchFamily="34" charset="0"/>
              </a:rPr>
              <a:t>XXXXXX</a:t>
            </a:r>
          </a:p>
        </p:txBody>
      </p:sp>
      <p:sp>
        <p:nvSpPr>
          <p:cNvPr id="12" name="TextBox 11">
            <a:extLst>
              <a:ext uri="{FF2B5EF4-FFF2-40B4-BE49-F238E27FC236}">
                <a16:creationId xmlns:a16="http://schemas.microsoft.com/office/drawing/2014/main" id="{91F34B87-7C69-46F8-B4DC-24C316C49D1A}"/>
              </a:ext>
            </a:extLst>
          </p:cNvPr>
          <p:cNvSpPr txBox="1"/>
          <p:nvPr/>
        </p:nvSpPr>
        <p:spPr>
          <a:xfrm>
            <a:off x="7569656" y="4714740"/>
            <a:ext cx="3363421"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Submit your answer</a:t>
            </a:r>
          </a:p>
        </p:txBody>
      </p:sp>
      <p:sp>
        <p:nvSpPr>
          <p:cNvPr id="13" name="Oval 12">
            <a:extLst>
              <a:ext uri="{FF2B5EF4-FFF2-40B4-BE49-F238E27FC236}">
                <a16:creationId xmlns:a16="http://schemas.microsoft.com/office/drawing/2014/main" id="{3BCA1216-7E2A-4BB3-B150-D44F80C1BC16}"/>
              </a:ext>
            </a:extLst>
          </p:cNvPr>
          <p:cNvSpPr/>
          <p:nvPr/>
        </p:nvSpPr>
        <p:spPr>
          <a:xfrm>
            <a:off x="931557" y="1523618"/>
            <a:ext cx="4251676" cy="3924844"/>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What are some of your concerns about getting started on measurement? What solutions have been identified in the training?</a:t>
            </a:r>
            <a:endParaRPr lang="en-CH" sz="2400"/>
          </a:p>
        </p:txBody>
      </p:sp>
      <p:pic>
        <p:nvPicPr>
          <p:cNvPr id="14" name="Picture 13">
            <a:extLst>
              <a:ext uri="{FF2B5EF4-FFF2-40B4-BE49-F238E27FC236}">
                <a16:creationId xmlns:a16="http://schemas.microsoft.com/office/drawing/2014/main" id="{EB463911-F4F1-42B2-904A-E3101AC0065B}"/>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Tree>
    <p:extLst>
      <p:ext uri="{BB962C8B-B14F-4D97-AF65-F5344CB8AC3E}">
        <p14:creationId xmlns:p14="http://schemas.microsoft.com/office/powerpoint/2010/main" val="7980552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4F135A6-3678-4DD6-B6ED-C956E599A6E5}"/>
              </a:ext>
            </a:extLst>
          </p:cNvPr>
          <p:cNvPicPr>
            <a:picLocks noChangeAspect="1"/>
          </p:cNvPicPr>
          <p:nvPr/>
        </p:nvPicPr>
        <p:blipFill>
          <a:blip r:embed="rId3"/>
          <a:stretch>
            <a:fillRect/>
          </a:stretch>
        </p:blipFill>
        <p:spPr>
          <a:xfrm>
            <a:off x="137160" y="1361958"/>
            <a:ext cx="6521785" cy="4419827"/>
          </a:xfrm>
          <a:prstGeom prst="rect">
            <a:avLst/>
          </a:prstGeom>
        </p:spPr>
      </p:pic>
      <p:sp>
        <p:nvSpPr>
          <p:cNvPr id="2" name="Title 1">
            <a:extLst>
              <a:ext uri="{FF2B5EF4-FFF2-40B4-BE49-F238E27FC236}">
                <a16:creationId xmlns:a16="http://schemas.microsoft.com/office/drawing/2014/main" id="{19CE68A2-9D58-4553-8834-76E5D044D25D}"/>
              </a:ext>
            </a:extLst>
          </p:cNvPr>
          <p:cNvSpPr>
            <a:spLocks noGrp="1"/>
          </p:cNvSpPr>
          <p:nvPr>
            <p:ph type="title"/>
          </p:nvPr>
        </p:nvSpPr>
        <p:spPr/>
        <p:txBody>
          <a:bodyPr/>
          <a:lstStyle/>
          <a:p>
            <a:r>
              <a:rPr lang="en-GB"/>
              <a:t>Eager to get started?</a:t>
            </a:r>
          </a:p>
        </p:txBody>
      </p:sp>
      <p:sp>
        <p:nvSpPr>
          <p:cNvPr id="4" name="Slide Number Placeholder 3">
            <a:extLst>
              <a:ext uri="{FF2B5EF4-FFF2-40B4-BE49-F238E27FC236}">
                <a16:creationId xmlns:a16="http://schemas.microsoft.com/office/drawing/2014/main" id="{6D392311-B301-4C05-8965-6A1FEAB3DA8B}"/>
              </a:ext>
            </a:extLst>
          </p:cNvPr>
          <p:cNvSpPr>
            <a:spLocks noGrp="1"/>
          </p:cNvSpPr>
          <p:nvPr>
            <p:ph type="sldNum" sz="quarter" idx="12"/>
          </p:nvPr>
        </p:nvSpPr>
        <p:spPr/>
        <p:txBody>
          <a:bodyPr/>
          <a:lstStyle/>
          <a:p>
            <a:fld id="{971CEC84-1649-40CE-BFF6-7286506FEA08}" type="slidenum">
              <a:rPr lang="en-GB" smtClean="0"/>
              <a:pPr/>
              <a:t>104</a:t>
            </a:fld>
            <a:endParaRPr lang="en-GB"/>
          </a:p>
        </p:txBody>
      </p:sp>
      <p:pic>
        <p:nvPicPr>
          <p:cNvPr id="5" name="Picture 4">
            <a:extLst>
              <a:ext uri="{FF2B5EF4-FFF2-40B4-BE49-F238E27FC236}">
                <a16:creationId xmlns:a16="http://schemas.microsoft.com/office/drawing/2014/main" id="{511F113F-7DB1-460F-A1AF-FF17CBF557F0}"/>
              </a:ext>
            </a:extLst>
          </p:cNvPr>
          <p:cNvPicPr>
            <a:picLocks noChangeAspect="1"/>
          </p:cNvPicPr>
          <p:nvPr/>
        </p:nvPicPr>
        <p:blipFill rotWithShape="1">
          <a:blip r:embed="rId4"/>
          <a:srcRect l="3114" r="50694"/>
          <a:stretch/>
        </p:blipFill>
        <p:spPr>
          <a:xfrm>
            <a:off x="6750255" y="125352"/>
            <a:ext cx="5304585" cy="5482968"/>
          </a:xfrm>
          <a:prstGeom prst="rect">
            <a:avLst/>
          </a:prstGeom>
        </p:spPr>
      </p:pic>
      <p:grpSp>
        <p:nvGrpSpPr>
          <p:cNvPr id="8" name="Group 7">
            <a:extLst>
              <a:ext uri="{FF2B5EF4-FFF2-40B4-BE49-F238E27FC236}">
                <a16:creationId xmlns:a16="http://schemas.microsoft.com/office/drawing/2014/main" id="{337F4803-E375-42E2-A8C5-A3AA79E22C31}"/>
              </a:ext>
            </a:extLst>
          </p:cNvPr>
          <p:cNvGrpSpPr/>
          <p:nvPr/>
        </p:nvGrpSpPr>
        <p:grpSpPr>
          <a:xfrm rot="16200000">
            <a:off x="5938581" y="5089090"/>
            <a:ext cx="1646444" cy="1673204"/>
            <a:chOff x="4177685" y="3607105"/>
            <a:chExt cx="1458521" cy="1327851"/>
          </a:xfrm>
        </p:grpSpPr>
        <p:sp>
          <p:nvSpPr>
            <p:cNvPr id="9" name="Teardrop 8">
              <a:extLst>
                <a:ext uri="{FF2B5EF4-FFF2-40B4-BE49-F238E27FC236}">
                  <a16:creationId xmlns:a16="http://schemas.microsoft.com/office/drawing/2014/main" id="{5CD23DF5-6BFD-457C-A549-541674DDA275}"/>
                </a:ext>
              </a:extLst>
            </p:cNvPr>
            <p:cNvSpPr/>
            <p:nvPr/>
          </p:nvSpPr>
          <p:spPr>
            <a:xfrm>
              <a:off x="4177685" y="3607105"/>
              <a:ext cx="1458521" cy="1327851"/>
            </a:xfrm>
            <a:prstGeom prst="teardrop">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0" name="TextBox 9">
              <a:extLst>
                <a:ext uri="{FF2B5EF4-FFF2-40B4-BE49-F238E27FC236}">
                  <a16:creationId xmlns:a16="http://schemas.microsoft.com/office/drawing/2014/main" id="{B601DB15-7157-4627-805C-36D8205D7F4A}"/>
                </a:ext>
              </a:extLst>
            </p:cNvPr>
            <p:cNvSpPr txBox="1"/>
            <p:nvPr/>
          </p:nvSpPr>
          <p:spPr>
            <a:xfrm rot="5400000">
              <a:off x="4282463" y="3616391"/>
              <a:ext cx="1302861" cy="1309276"/>
            </a:xfrm>
            <a:prstGeom prst="rect">
              <a:avLst/>
            </a:prstGeom>
            <a:noFill/>
          </p:spPr>
          <p:txBody>
            <a:bodyPr wrap="square" rtlCol="0">
              <a:spAutoFit/>
            </a:bodyPr>
            <a:lstStyle/>
            <a:p>
              <a:pPr algn="ctr" defTabSz="914354">
                <a:defRPr/>
              </a:pPr>
              <a:r>
                <a:rPr lang="en-GB" sz="1801">
                  <a:solidFill>
                    <a:prstClr val="white"/>
                  </a:solidFill>
                  <a:latin typeface="Arial"/>
                </a:rPr>
                <a:t>Use the </a:t>
              </a:r>
              <a:r>
                <a:rPr lang="en-GB" sz="1801">
                  <a:solidFill>
                    <a:prstClr val="white"/>
                  </a:solidFill>
                  <a:latin typeface="Arial"/>
                  <a:hlinkClick r:id="rId5"/>
                </a:rPr>
                <a:t>ENCORE tool </a:t>
              </a:r>
              <a:r>
                <a:rPr lang="en-GB" sz="1801">
                  <a:solidFill>
                    <a:prstClr val="white"/>
                  </a:solidFill>
                  <a:latin typeface="Arial"/>
                </a:rPr>
                <a:t>to identify impact pathways</a:t>
              </a:r>
            </a:p>
          </p:txBody>
        </p:sp>
      </p:grpSp>
      <p:grpSp>
        <p:nvGrpSpPr>
          <p:cNvPr id="11" name="Group 10">
            <a:extLst>
              <a:ext uri="{FF2B5EF4-FFF2-40B4-BE49-F238E27FC236}">
                <a16:creationId xmlns:a16="http://schemas.microsoft.com/office/drawing/2014/main" id="{E8198876-4143-4509-AC3B-26432B7E1922}"/>
              </a:ext>
            </a:extLst>
          </p:cNvPr>
          <p:cNvGrpSpPr/>
          <p:nvPr/>
        </p:nvGrpSpPr>
        <p:grpSpPr>
          <a:xfrm>
            <a:off x="5597934" y="574244"/>
            <a:ext cx="1945887" cy="1782644"/>
            <a:chOff x="4164440" y="3621812"/>
            <a:chExt cx="1458521" cy="1327851"/>
          </a:xfrm>
        </p:grpSpPr>
        <p:sp>
          <p:nvSpPr>
            <p:cNvPr id="12" name="Teardrop 11">
              <a:extLst>
                <a:ext uri="{FF2B5EF4-FFF2-40B4-BE49-F238E27FC236}">
                  <a16:creationId xmlns:a16="http://schemas.microsoft.com/office/drawing/2014/main" id="{BB6D9147-8663-419D-A716-ACD233035033}"/>
                </a:ext>
              </a:extLst>
            </p:cNvPr>
            <p:cNvSpPr/>
            <p:nvPr/>
          </p:nvSpPr>
          <p:spPr>
            <a:xfrm>
              <a:off x="4164440" y="3621812"/>
              <a:ext cx="1458521" cy="1327851"/>
            </a:xfrm>
            <a:prstGeom prst="teardrop">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3" name="TextBox 12">
              <a:extLst>
                <a:ext uri="{FF2B5EF4-FFF2-40B4-BE49-F238E27FC236}">
                  <a16:creationId xmlns:a16="http://schemas.microsoft.com/office/drawing/2014/main" id="{C4E24CC5-2C4A-4784-B16B-C21624C30DE0}"/>
                </a:ext>
              </a:extLst>
            </p:cNvPr>
            <p:cNvSpPr txBox="1"/>
            <p:nvPr/>
          </p:nvSpPr>
          <p:spPr>
            <a:xfrm>
              <a:off x="4238192" y="3812199"/>
              <a:ext cx="1311017" cy="894480"/>
            </a:xfrm>
            <a:prstGeom prst="rect">
              <a:avLst/>
            </a:prstGeom>
            <a:noFill/>
          </p:spPr>
          <p:txBody>
            <a:bodyPr wrap="square" rtlCol="0">
              <a:spAutoFit/>
            </a:bodyPr>
            <a:lstStyle/>
            <a:p>
              <a:pPr algn="ctr" defTabSz="914354">
                <a:defRPr/>
              </a:pPr>
              <a:r>
                <a:rPr lang="en-GB" sz="1801">
                  <a:solidFill>
                    <a:prstClr val="white"/>
                  </a:solidFill>
                  <a:latin typeface="Arial"/>
                </a:rPr>
                <a:t>Try running through the </a:t>
              </a:r>
              <a:r>
                <a:rPr lang="en-GB" sz="1801">
                  <a:solidFill>
                    <a:prstClr val="white"/>
                  </a:solidFill>
                  <a:latin typeface="Arial"/>
                  <a:hlinkClick r:id="rId6"/>
                </a:rPr>
                <a:t>Navigation Tool </a:t>
              </a:r>
              <a:r>
                <a:rPr lang="en-GB" sz="1801">
                  <a:solidFill>
                    <a:prstClr val="white"/>
                  </a:solidFill>
                  <a:latin typeface="Arial"/>
                </a:rPr>
                <a:t>on biodiversity</a:t>
              </a:r>
            </a:p>
          </p:txBody>
        </p:sp>
      </p:grpSp>
    </p:spTree>
    <p:extLst>
      <p:ext uri="{BB962C8B-B14F-4D97-AF65-F5344CB8AC3E}">
        <p14:creationId xmlns:p14="http://schemas.microsoft.com/office/powerpoint/2010/main" val="33577142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mammal&#10;&#10;Description automatically generated">
            <a:extLst>
              <a:ext uri="{FF2B5EF4-FFF2-40B4-BE49-F238E27FC236}">
                <a16:creationId xmlns:a16="http://schemas.microsoft.com/office/drawing/2014/main" id="{210CB3B1-A4C2-4F9B-8FC7-A0F607DF295E}"/>
              </a:ext>
            </a:extLst>
          </p:cNvPr>
          <p:cNvPicPr>
            <a:picLocks noChangeAspect="1"/>
          </p:cNvPicPr>
          <p:nvPr/>
        </p:nvPicPr>
        <p:blipFill rotWithShape="1">
          <a:blip r:embed="rId3">
            <a:extLst>
              <a:ext uri="{28A0092B-C50C-407E-A947-70E740481C1C}">
                <a14:useLocalDpi xmlns:a14="http://schemas.microsoft.com/office/drawing/2010/main" val="0"/>
              </a:ext>
            </a:extLst>
          </a:blip>
          <a:srcRect t="12063"/>
          <a:stretch/>
        </p:blipFill>
        <p:spPr>
          <a:xfrm>
            <a:off x="1935890" y="827314"/>
            <a:ext cx="10286113" cy="6030686"/>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8910"/>
            <a:ext cx="5547292" cy="5490396"/>
          </a:xfrm>
          <a:prstGeom prst="rect">
            <a:avLst/>
          </a:prstGeom>
        </p:spPr>
      </p:pic>
      <p:sp>
        <p:nvSpPr>
          <p:cNvPr id="2" name="Title 1"/>
          <p:cNvSpPr>
            <a:spLocks noGrp="1"/>
          </p:cNvSpPr>
          <p:nvPr>
            <p:ph type="ctrTitle"/>
          </p:nvPr>
        </p:nvSpPr>
        <p:spPr>
          <a:xfrm>
            <a:off x="246082" y="1371495"/>
            <a:ext cx="4314321" cy="5504276"/>
          </a:xfrm>
        </p:spPr>
        <p:txBody>
          <a:bodyPr anchor="ctr">
            <a:noAutofit/>
          </a:bodyPr>
          <a:lstStyle/>
          <a:p>
            <a:r>
              <a:rPr lang="en-GB" sz="4000" b="1">
                <a:solidFill>
                  <a:srgbClr val="23BAED"/>
                </a:solidFill>
              </a:rPr>
              <a:t>Thank you!</a:t>
            </a:r>
            <a:endParaRPr lang="en-GB" sz="4000" b="1" strike="sngStrike">
              <a:solidFill>
                <a:srgbClr val="23BAED"/>
              </a:solidFill>
              <a:cs typeface="Aria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Rectangle 2">
            <a:extLst>
              <a:ext uri="{FF2B5EF4-FFF2-40B4-BE49-F238E27FC236}">
                <a16:creationId xmlns:a16="http://schemas.microsoft.com/office/drawing/2014/main" id="{5B008AA3-C640-7C4A-AF8D-A8320B76055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6" name="Slide Number Placeholder 5">
            <a:extLst>
              <a:ext uri="{FF2B5EF4-FFF2-40B4-BE49-F238E27FC236}">
                <a16:creationId xmlns:a16="http://schemas.microsoft.com/office/drawing/2014/main" id="{B6767B3B-27F2-B44F-ACD9-9D5A08C16067}"/>
              </a:ext>
            </a:extLst>
          </p:cNvPr>
          <p:cNvSpPr>
            <a:spLocks noGrp="1"/>
          </p:cNvSpPr>
          <p:nvPr>
            <p:ph type="sldNum" sz="quarter" idx="12"/>
          </p:nvPr>
        </p:nvSpPr>
        <p:spPr/>
        <p:txBody>
          <a:bodyPr/>
          <a:lstStyle/>
          <a:p>
            <a:fld id="{971CEC84-1649-40CE-BFF6-7286506FEA08}" type="slidenum">
              <a:rPr lang="en-GB" smtClean="0"/>
              <a:pPr/>
              <a:t>105</a:t>
            </a:fld>
            <a:endParaRPr lang="en-GB"/>
          </a:p>
        </p:txBody>
      </p:sp>
    </p:spTree>
    <p:extLst>
      <p:ext uri="{BB962C8B-B14F-4D97-AF65-F5344CB8AC3E}">
        <p14:creationId xmlns:p14="http://schemas.microsoft.com/office/powerpoint/2010/main" val="34856528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outdoor, tree, grass, mammal&#10;&#10;Description automatically generated">
            <a:extLst>
              <a:ext uri="{FF2B5EF4-FFF2-40B4-BE49-F238E27FC236}">
                <a16:creationId xmlns:a16="http://schemas.microsoft.com/office/drawing/2014/main" id="{2CF4EE99-BD5F-4D4C-A76F-6BE0DFFCCCC9}"/>
              </a:ext>
            </a:extLst>
          </p:cNvPr>
          <p:cNvPicPr>
            <a:picLocks noChangeAspect="1"/>
          </p:cNvPicPr>
          <p:nvPr/>
        </p:nvPicPr>
        <p:blipFill rotWithShape="1">
          <a:blip r:embed="rId3">
            <a:extLst>
              <a:ext uri="{28A0092B-C50C-407E-A947-70E740481C1C}">
                <a14:useLocalDpi xmlns:a14="http://schemas.microsoft.com/office/drawing/2010/main" val="0"/>
              </a:ext>
            </a:extLst>
          </a:blip>
          <a:srcRect t="34487" b="7702"/>
          <a:stretch/>
        </p:blipFill>
        <p:spPr>
          <a:xfrm>
            <a:off x="3918859" y="697604"/>
            <a:ext cx="8273142" cy="6833007"/>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8910"/>
            <a:ext cx="5547292" cy="5490396"/>
          </a:xfrm>
          <a:prstGeom prst="rect">
            <a:avLst/>
          </a:prstGeom>
        </p:spPr>
      </p:pic>
      <p:sp>
        <p:nvSpPr>
          <p:cNvPr id="2" name="Title 1"/>
          <p:cNvSpPr>
            <a:spLocks noGrp="1"/>
          </p:cNvSpPr>
          <p:nvPr>
            <p:ph type="ctrTitle"/>
          </p:nvPr>
        </p:nvSpPr>
        <p:spPr>
          <a:xfrm>
            <a:off x="246082" y="1371495"/>
            <a:ext cx="4314321" cy="5504276"/>
          </a:xfrm>
        </p:spPr>
        <p:txBody>
          <a:bodyPr anchor="ctr">
            <a:noAutofit/>
          </a:bodyPr>
          <a:lstStyle/>
          <a:p>
            <a:r>
              <a:rPr lang="en-GB" sz="4000" b="1">
                <a:solidFill>
                  <a:srgbClr val="23BAED"/>
                </a:solidFill>
              </a:rPr>
              <a:t>Questions?</a:t>
            </a:r>
            <a:endParaRPr lang="en-GB" sz="4000" b="1" strike="sngStrike">
              <a:solidFill>
                <a:srgbClr val="23BAED"/>
              </a:solidFill>
              <a:cs typeface="Aria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Rectangle 2">
            <a:extLst>
              <a:ext uri="{FF2B5EF4-FFF2-40B4-BE49-F238E27FC236}">
                <a16:creationId xmlns:a16="http://schemas.microsoft.com/office/drawing/2014/main" id="{5B008AA3-C640-7C4A-AF8D-A8320B76055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6" name="Slide Number Placeholder 5">
            <a:extLst>
              <a:ext uri="{FF2B5EF4-FFF2-40B4-BE49-F238E27FC236}">
                <a16:creationId xmlns:a16="http://schemas.microsoft.com/office/drawing/2014/main" id="{B6767B3B-27F2-B44F-ACD9-9D5A08C16067}"/>
              </a:ext>
            </a:extLst>
          </p:cNvPr>
          <p:cNvSpPr>
            <a:spLocks noGrp="1"/>
          </p:cNvSpPr>
          <p:nvPr>
            <p:ph type="sldNum" sz="quarter" idx="12"/>
          </p:nvPr>
        </p:nvSpPr>
        <p:spPr/>
        <p:txBody>
          <a:bodyPr/>
          <a:lstStyle/>
          <a:p>
            <a:fld id="{971CEC84-1649-40CE-BFF6-7286506FEA08}" type="slidenum">
              <a:rPr lang="en-GB" smtClean="0"/>
              <a:pPr/>
              <a:t>106</a:t>
            </a:fld>
            <a:endParaRPr lang="en-GB"/>
          </a:p>
        </p:txBody>
      </p:sp>
    </p:spTree>
    <p:extLst>
      <p:ext uri="{BB962C8B-B14F-4D97-AF65-F5344CB8AC3E}">
        <p14:creationId xmlns:p14="http://schemas.microsoft.com/office/powerpoint/2010/main" val="42603071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07C2-A0D3-47F3-8FA9-6F4A1E42C4E3}"/>
              </a:ext>
            </a:extLst>
          </p:cNvPr>
          <p:cNvSpPr>
            <a:spLocks noGrp="1"/>
          </p:cNvSpPr>
          <p:nvPr>
            <p:ph type="title"/>
          </p:nvPr>
        </p:nvSpPr>
        <p:spPr/>
        <p:txBody>
          <a:bodyPr/>
          <a:lstStyle/>
          <a:p>
            <a:r>
              <a:rPr lang="en-US"/>
              <a:t>We are here to help!</a:t>
            </a:r>
            <a:endParaRPr lang="en-CH"/>
          </a:p>
        </p:txBody>
      </p:sp>
      <p:pic>
        <p:nvPicPr>
          <p:cNvPr id="6" name="Graphic 5" descr="Teacher">
            <a:extLst>
              <a:ext uri="{FF2B5EF4-FFF2-40B4-BE49-F238E27FC236}">
                <a16:creationId xmlns:a16="http://schemas.microsoft.com/office/drawing/2014/main" id="{410697A9-65DA-449D-BC02-0BED9E08D8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2785" y="5029407"/>
            <a:ext cx="905463" cy="905463"/>
          </a:xfrm>
          <a:prstGeom prst="rect">
            <a:avLst/>
          </a:prstGeom>
        </p:spPr>
      </p:pic>
      <p:pic>
        <p:nvPicPr>
          <p:cNvPr id="11" name="Graphic 10" descr="Internet">
            <a:extLst>
              <a:ext uri="{FF2B5EF4-FFF2-40B4-BE49-F238E27FC236}">
                <a16:creationId xmlns:a16="http://schemas.microsoft.com/office/drawing/2014/main" id="{286C718C-EA4E-4D1F-9E56-02B8D7F30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29753" y="4996719"/>
            <a:ext cx="905463" cy="905463"/>
          </a:xfrm>
          <a:prstGeom prst="rect">
            <a:avLst/>
          </a:prstGeom>
        </p:spPr>
      </p:pic>
      <p:pic>
        <p:nvPicPr>
          <p:cNvPr id="13" name="Graphic 12" descr="Call center">
            <a:extLst>
              <a:ext uri="{FF2B5EF4-FFF2-40B4-BE49-F238E27FC236}">
                <a16:creationId xmlns:a16="http://schemas.microsoft.com/office/drawing/2014/main" id="{5C6B4E7E-7A30-4EB6-91DD-A894AF7292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76722" y="4996719"/>
            <a:ext cx="905463" cy="905463"/>
          </a:xfrm>
          <a:prstGeom prst="rect">
            <a:avLst/>
          </a:prstGeom>
        </p:spPr>
      </p:pic>
      <p:sp>
        <p:nvSpPr>
          <p:cNvPr id="5" name="Oval 4">
            <a:extLst>
              <a:ext uri="{FF2B5EF4-FFF2-40B4-BE49-F238E27FC236}">
                <a16:creationId xmlns:a16="http://schemas.microsoft.com/office/drawing/2014/main" id="{D3DC2F04-1893-4E16-AC8E-7E9E62B02ACC}"/>
              </a:ext>
            </a:extLst>
          </p:cNvPr>
          <p:cNvSpPr/>
          <p:nvPr/>
        </p:nvSpPr>
        <p:spPr>
          <a:xfrm>
            <a:off x="2242584" y="1443501"/>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In-person training</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C2433CBE-8E67-4481-BD82-B9CD3E06C627}"/>
              </a:ext>
            </a:extLst>
          </p:cNvPr>
          <p:cNvSpPr/>
          <p:nvPr/>
        </p:nvSpPr>
        <p:spPr>
          <a:xfrm>
            <a:off x="8045040" y="1335372"/>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Online training</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879C9B9C-3B97-4703-83AD-855925DC2562}"/>
              </a:ext>
            </a:extLst>
          </p:cNvPr>
          <p:cNvSpPr/>
          <p:nvPr/>
        </p:nvSpPr>
        <p:spPr>
          <a:xfrm>
            <a:off x="300276" y="1448924"/>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Deep-dive webinars</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8A19BABB-99AF-4B05-9D57-81595195B779}"/>
              </a:ext>
            </a:extLst>
          </p:cNvPr>
          <p:cNvSpPr/>
          <p:nvPr/>
        </p:nvSpPr>
        <p:spPr>
          <a:xfrm>
            <a:off x="4184890" y="1443501"/>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Helpdesk calls</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9EC6745B-7CB4-4058-AD59-EB26008FEDBD}"/>
              </a:ext>
            </a:extLst>
          </p:cNvPr>
          <p:cNvSpPr/>
          <p:nvPr/>
        </p:nvSpPr>
        <p:spPr>
          <a:xfrm>
            <a:off x="6114965" y="1372844"/>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Virtual office hour/</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Q&amp;A</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ADDB2E38-EAFB-471B-B49E-2C39B9039003}"/>
              </a:ext>
            </a:extLst>
          </p:cNvPr>
          <p:cNvSpPr/>
          <p:nvPr/>
        </p:nvSpPr>
        <p:spPr>
          <a:xfrm>
            <a:off x="9975117" y="1335505"/>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Train-the-trainer</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6" name="Teardrop 15">
            <a:extLst>
              <a:ext uri="{FF2B5EF4-FFF2-40B4-BE49-F238E27FC236}">
                <a16:creationId xmlns:a16="http://schemas.microsoft.com/office/drawing/2014/main" id="{E94264A2-1FE4-4710-A782-90106559A49C}"/>
              </a:ext>
            </a:extLst>
          </p:cNvPr>
          <p:cNvSpPr/>
          <p:nvPr/>
        </p:nvSpPr>
        <p:spPr>
          <a:xfrm rot="14472420">
            <a:off x="9825290" y="3486946"/>
            <a:ext cx="2267079" cy="2193756"/>
          </a:xfrm>
          <a:prstGeom prst="teardrop">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7" name="TextBox 16">
            <a:extLst>
              <a:ext uri="{FF2B5EF4-FFF2-40B4-BE49-F238E27FC236}">
                <a16:creationId xmlns:a16="http://schemas.microsoft.com/office/drawing/2014/main" id="{C8425AD5-EAD0-437C-8C69-3AE6BA446918}"/>
              </a:ext>
            </a:extLst>
          </p:cNvPr>
          <p:cNvSpPr txBox="1"/>
          <p:nvPr/>
        </p:nvSpPr>
        <p:spPr>
          <a:xfrm>
            <a:off x="277955" y="3362832"/>
            <a:ext cx="4503220" cy="2119491"/>
          </a:xfrm>
          <a:prstGeom prst="rect">
            <a:avLst/>
          </a:prstGeom>
          <a:noFill/>
        </p:spPr>
        <p:txBody>
          <a:bodyPr wrap="square" rtlCol="0">
            <a:spAutoFit/>
          </a:bodyPr>
          <a:lstStyle/>
          <a:p>
            <a:pPr marL="0" marR="0" lvl="0" indent="0" algn="l" defTabSz="914354" rtl="0" eaLnBrk="1" fontAlgn="auto" latinLnBrk="0" hangingPunct="1">
              <a:lnSpc>
                <a:spcPct val="150000"/>
              </a:lnSpc>
              <a:spcBef>
                <a:spcPts val="0"/>
              </a:spcBef>
              <a:spcAft>
                <a:spcPts val="0"/>
              </a:spcAft>
              <a:buClrTx/>
              <a:buSzTx/>
              <a:buFontTx/>
              <a:buNone/>
              <a:tabLst/>
              <a:defRPr/>
            </a:pPr>
            <a:r>
              <a:rPr kumimoji="0" lang="en-US" sz="1801" b="1" i="0" u="none" strike="noStrike" kern="1200" cap="none" spc="0" normalizeH="0" baseline="0" noProof="0">
                <a:ln>
                  <a:noFill/>
                </a:ln>
                <a:solidFill>
                  <a:prstClr val="black">
                    <a:lumMod val="65000"/>
                    <a:lumOff val="35000"/>
                  </a:prstClr>
                </a:solidFill>
                <a:effectLst/>
                <a:uLnTx/>
                <a:uFillTx/>
                <a:latin typeface="Arial"/>
                <a:ea typeface="+mn-ea"/>
                <a:cs typeface="+mn-cs"/>
              </a:rPr>
              <a:t>Keep in touch &amp; sign-up: </a:t>
            </a:r>
            <a:r>
              <a:rPr kumimoji="0" lang="en-US" sz="1801" b="0" i="0" u="sng" strike="noStrike" kern="1200" cap="none" spc="0" normalizeH="0" baseline="0" noProof="0">
                <a:ln>
                  <a:noFill/>
                </a:ln>
                <a:solidFill>
                  <a:srgbClr val="23BAED"/>
                </a:solidFill>
                <a:effectLst/>
                <a:uLnTx/>
                <a:uFillTx/>
                <a:latin typeface="Arial"/>
                <a:ea typeface="+mn-ea"/>
                <a:cs typeface="+mn-cs"/>
              </a:rPr>
              <a:t>https://</a:t>
            </a:r>
            <a:r>
              <a:rPr kumimoji="0" lang="en-US" sz="1801" b="0" i="0" u="sng" strike="noStrike" kern="1200" cap="none" spc="0" normalizeH="0" baseline="0" noProof="0">
                <a:ln>
                  <a:noFill/>
                </a:ln>
                <a:solidFill>
                  <a:srgbClr val="23BAED"/>
                </a:solidFill>
                <a:effectLst/>
                <a:uLnTx/>
                <a:uFillTx/>
                <a:latin typeface="Arial"/>
                <a:ea typeface="+mn-ea"/>
                <a:cs typeface="+mn-cs"/>
                <a:hlinkClick r:id="rId9">
                  <a:extLst>
                    <a:ext uri="{A12FA001-AC4F-418D-AE19-62706E023703}">
                      <ahyp:hlinkClr xmlns:ahyp="http://schemas.microsoft.com/office/drawing/2018/hyperlinkcolor" val="tx"/>
                    </a:ext>
                  </a:extLst>
                </a:hlinkClick>
              </a:rPr>
              <a:t>wevaluenature.eu</a:t>
            </a:r>
            <a:r>
              <a:rPr kumimoji="0" lang="en-US" sz="1801" b="0" i="0" u="sng" strike="noStrike" kern="1200" cap="none" spc="0" normalizeH="0" baseline="0" noProof="0">
                <a:ln>
                  <a:noFill/>
                </a:ln>
                <a:solidFill>
                  <a:srgbClr val="23BAED"/>
                </a:solidFill>
                <a:effectLst/>
                <a:uLnTx/>
                <a:uFillTx/>
                <a:latin typeface="Arial"/>
                <a:ea typeface="+mn-ea"/>
                <a:cs typeface="+mn-cs"/>
              </a:rPr>
              <a:t>/</a:t>
            </a:r>
            <a:r>
              <a:rPr kumimoji="0" lang="en-US" sz="1801" b="0" i="0" u="none" strike="noStrike" kern="1200" cap="none" spc="0" normalizeH="0" baseline="0" noProof="0">
                <a:ln>
                  <a:noFill/>
                </a:ln>
                <a:solidFill>
                  <a:prstClr val="black">
                    <a:lumMod val="65000"/>
                    <a:lumOff val="35000"/>
                  </a:prstClr>
                </a:solidFill>
                <a:effectLst/>
                <a:uLnTx/>
                <a:uFillTx/>
                <a:latin typeface="Arial"/>
                <a:ea typeface="+mn-ea"/>
                <a:cs typeface="+mn-cs"/>
              </a:rPr>
              <a:t>	</a:t>
            </a:r>
          </a:p>
          <a:p>
            <a:pPr marL="0" marR="0" lvl="0" indent="0" algn="l" defTabSz="914354" rtl="0" eaLnBrk="1" fontAlgn="auto" latinLnBrk="0" hangingPunct="1">
              <a:lnSpc>
                <a:spcPct val="150000"/>
              </a:lnSpc>
              <a:spcBef>
                <a:spcPts val="0"/>
              </a:spcBef>
              <a:spcAft>
                <a:spcPts val="0"/>
              </a:spcAft>
              <a:buClrTx/>
              <a:buSzTx/>
              <a:buFontTx/>
              <a:buNone/>
              <a:tabLst/>
              <a:defRPr/>
            </a:pPr>
            <a:r>
              <a:rPr kumimoji="0" lang="en-US" sz="1801" b="1" i="0" u="none" strike="noStrike" kern="1200" cap="none" spc="0" normalizeH="0" baseline="0" noProof="0">
                <a:ln>
                  <a:noFill/>
                </a:ln>
                <a:solidFill>
                  <a:prstClr val="black">
                    <a:lumMod val="65000"/>
                    <a:lumOff val="35000"/>
                  </a:prstClr>
                </a:solidFill>
                <a:effectLst/>
                <a:uLnTx/>
                <a:uFillTx/>
                <a:latin typeface="Arial"/>
                <a:ea typeface="+mn-ea"/>
                <a:cs typeface="+mn-cs"/>
              </a:rPr>
              <a:t>Exchange with peers (Linkedin group):</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1" b="0" i="0" u="sng" strike="noStrike" kern="1200" cap="none" spc="0" normalizeH="0" baseline="0" noProof="0">
                <a:ln>
                  <a:noFill/>
                </a:ln>
                <a:solidFill>
                  <a:srgbClr val="23BAED"/>
                </a:solidFill>
                <a:effectLst/>
                <a:uLnTx/>
                <a:uFillTx/>
                <a:latin typeface="Arial"/>
                <a:ea typeface="+mn-ea"/>
                <a:cs typeface="+mn-cs"/>
              </a:rPr>
              <a:t>We Value Nature - Natural Capital uptake support group</a:t>
            </a:r>
            <a:endParaRPr kumimoji="0" lang="en-US" sz="1801" b="0" i="0" u="sng" strike="noStrike" kern="1200" cap="none" spc="0" normalizeH="0" baseline="0" noProof="0">
              <a:ln>
                <a:noFill/>
              </a:ln>
              <a:solidFill>
                <a:srgbClr val="23BAED"/>
              </a:solidFill>
              <a:effectLst/>
              <a:uLnTx/>
              <a:uFillTx/>
              <a:latin typeface="Arial"/>
              <a:ea typeface="+mn-ea"/>
              <a:cs typeface="+mn-cs"/>
            </a:endParaRPr>
          </a:p>
        </p:txBody>
      </p:sp>
      <p:sp>
        <p:nvSpPr>
          <p:cNvPr id="3" name="TextBox 2">
            <a:extLst>
              <a:ext uri="{FF2B5EF4-FFF2-40B4-BE49-F238E27FC236}">
                <a16:creationId xmlns:a16="http://schemas.microsoft.com/office/drawing/2014/main" id="{15184447-9615-4C5F-9F42-D2F95075C309}"/>
              </a:ext>
            </a:extLst>
          </p:cNvPr>
          <p:cNvSpPr txBox="1"/>
          <p:nvPr/>
        </p:nvSpPr>
        <p:spPr>
          <a:xfrm>
            <a:off x="9767159" y="4100448"/>
            <a:ext cx="225473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We want to learn too – how have we helped?</a:t>
            </a:r>
            <a:endParaRPr kumimoji="0" lang="en-CH" sz="20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8" name="Graphic 17" descr="Right pointing backhand index">
            <a:extLst>
              <a:ext uri="{FF2B5EF4-FFF2-40B4-BE49-F238E27FC236}">
                <a16:creationId xmlns:a16="http://schemas.microsoft.com/office/drawing/2014/main" id="{F9A051EF-10B5-4060-8793-8F6B94229E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6200000">
            <a:off x="8167567" y="4505332"/>
            <a:ext cx="738533" cy="738533"/>
          </a:xfrm>
          <a:prstGeom prst="rect">
            <a:avLst/>
          </a:prstGeom>
        </p:spPr>
      </p:pic>
      <p:sp>
        <p:nvSpPr>
          <p:cNvPr id="7" name="TextBox 6">
            <a:extLst>
              <a:ext uri="{FF2B5EF4-FFF2-40B4-BE49-F238E27FC236}">
                <a16:creationId xmlns:a16="http://schemas.microsoft.com/office/drawing/2014/main" id="{8A950701-3FE6-4D0C-A5C2-D3B8004C1F85}"/>
              </a:ext>
            </a:extLst>
          </p:cNvPr>
          <p:cNvSpPr txBox="1"/>
          <p:nvPr/>
        </p:nvSpPr>
        <p:spPr>
          <a:xfrm>
            <a:off x="5358828" y="3953226"/>
            <a:ext cx="3550649" cy="369460"/>
          </a:xfrm>
          <a:prstGeom prst="rect">
            <a:avLst/>
          </a:prstGeom>
          <a:noFill/>
          <a:ln>
            <a:solidFill>
              <a:srgbClr val="262E8D"/>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black">
                    <a:lumMod val="65000"/>
                    <a:lumOff val="35000"/>
                  </a:prstClr>
                </a:solidFill>
                <a:effectLst/>
                <a:uLnTx/>
                <a:uFillTx/>
                <a:latin typeface="Arial"/>
                <a:ea typeface="+mn-ea"/>
                <a:cs typeface="+mn-cs"/>
              </a:rPr>
              <a:t>Provide your feedback: </a:t>
            </a:r>
            <a:r>
              <a:rPr kumimoji="0" lang="en-US" sz="1801" b="1" i="0" u="none" strike="noStrike" kern="1200" cap="none" spc="0" normalizeH="0" baseline="0" noProof="0">
                <a:ln>
                  <a:noFill/>
                </a:ln>
                <a:solidFill>
                  <a:srgbClr val="23BAED"/>
                </a:solidFill>
                <a:effectLst/>
                <a:uLnTx/>
                <a:uFillTx/>
                <a:latin typeface="Arial"/>
                <a:ea typeface="+mn-ea"/>
                <a:cs typeface="+mn-cs"/>
              </a:rPr>
              <a:t>Survey</a:t>
            </a:r>
            <a:endParaRPr kumimoji="0" lang="en-CH" sz="1801" b="0" i="0" u="none" strike="noStrike" kern="1200" cap="none" spc="0" normalizeH="0" baseline="0" noProof="0">
              <a:ln>
                <a:noFill/>
              </a:ln>
              <a:solidFill>
                <a:prstClr val="black"/>
              </a:solidFill>
              <a:effectLst/>
              <a:uLnTx/>
              <a:uFillTx/>
              <a:latin typeface="Arial"/>
              <a:ea typeface="+mn-ea"/>
              <a:cs typeface="+mn-cs"/>
            </a:endParaRPr>
          </a:p>
        </p:txBody>
      </p:sp>
      <p:sp>
        <p:nvSpPr>
          <p:cNvPr id="8" name="Slide Number Placeholder 7">
            <a:extLst>
              <a:ext uri="{FF2B5EF4-FFF2-40B4-BE49-F238E27FC236}">
                <a16:creationId xmlns:a16="http://schemas.microsoft.com/office/drawing/2014/main" id="{FAB3E79B-7076-6D45-9129-E8A51D8F363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8132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s.png"/>
          <p:cNvPicPr>
            <a:picLocks noChangeAspect="1"/>
          </p:cNvPicPr>
          <p:nvPr/>
        </p:nvPicPr>
        <p:blipFill>
          <a:blip r:embed="rId3"/>
          <a:stretch>
            <a:fillRect/>
          </a:stretch>
        </p:blipFill>
        <p:spPr>
          <a:xfrm>
            <a:off x="0" y="2"/>
            <a:ext cx="12192000" cy="6856389"/>
          </a:xfrm>
          <a:prstGeom prst="rect">
            <a:avLst/>
          </a:prstGeom>
        </p:spPr>
      </p:pic>
      <p:sp>
        <p:nvSpPr>
          <p:cNvPr id="2" name="Slide Number Placeholder 1">
            <a:extLst>
              <a:ext uri="{FF2B5EF4-FFF2-40B4-BE49-F238E27FC236}">
                <a16:creationId xmlns:a16="http://schemas.microsoft.com/office/drawing/2014/main" id="{9C7B78ED-4456-2545-9FAD-CC5F8B677031}"/>
              </a:ext>
            </a:extLst>
          </p:cNvPr>
          <p:cNvSpPr>
            <a:spLocks noGrp="1"/>
          </p:cNvSpPr>
          <p:nvPr>
            <p:ph type="sldNum" sz="quarter" idx="12"/>
          </p:nvPr>
        </p:nvSpPr>
        <p:spPr>
          <a:xfrm>
            <a:off x="394855" y="6342497"/>
            <a:ext cx="2743200" cy="365125"/>
          </a:xfrm>
        </p:spPr>
        <p:txBody>
          <a:bodyPr/>
          <a:lstStyle/>
          <a:p>
            <a:fld id="{49E25147-DE81-FF4F-8B41-9AFE3F3B3D97}" type="slidenum">
              <a:rPr lang="en-GB" smtClean="0"/>
              <a:t>108</a:t>
            </a:fld>
            <a:endParaRPr lang="en-GB"/>
          </a:p>
        </p:txBody>
      </p:sp>
    </p:spTree>
    <p:extLst>
      <p:ext uri="{BB962C8B-B14F-4D97-AF65-F5344CB8AC3E}">
        <p14:creationId xmlns:p14="http://schemas.microsoft.com/office/powerpoint/2010/main" val="34118783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84AB-E370-4017-9835-90F5FCAD6C49}"/>
              </a:ext>
            </a:extLst>
          </p:cNvPr>
          <p:cNvSpPr>
            <a:spLocks noGrp="1"/>
          </p:cNvSpPr>
          <p:nvPr>
            <p:ph type="title"/>
          </p:nvPr>
        </p:nvSpPr>
        <p:spPr>
          <a:xfrm>
            <a:off x="578628" y="211742"/>
            <a:ext cx="10515600" cy="782656"/>
          </a:xfrm>
        </p:spPr>
        <p:txBody>
          <a:bodyPr/>
          <a:lstStyle/>
          <a:p>
            <a:r>
              <a:rPr lang="en-GB" sz="3200">
                <a:solidFill>
                  <a:schemeClr val="tx1">
                    <a:lumMod val="65000"/>
                    <a:lumOff val="35000"/>
                  </a:schemeClr>
                </a:solidFill>
                <a:latin typeface="+mj-lt"/>
                <a:cs typeface="+mj-cs"/>
              </a:rPr>
              <a:t>Disclaimer</a:t>
            </a:r>
            <a:endParaRPr lang="en-CH" sz="3200">
              <a:solidFill>
                <a:schemeClr val="tx1">
                  <a:lumMod val="65000"/>
                  <a:lumOff val="35000"/>
                </a:schemeClr>
              </a:solidFill>
              <a:latin typeface="+mj-lt"/>
              <a:cs typeface="+mj-cs"/>
            </a:endParaRPr>
          </a:p>
        </p:txBody>
      </p:sp>
      <p:sp>
        <p:nvSpPr>
          <p:cNvPr id="9" name="TextBox 8">
            <a:extLst>
              <a:ext uri="{FF2B5EF4-FFF2-40B4-BE49-F238E27FC236}">
                <a16:creationId xmlns:a16="http://schemas.microsoft.com/office/drawing/2014/main" id="{AA0411DD-189E-42BF-BC7F-C2C10DAF9F62}"/>
              </a:ext>
            </a:extLst>
          </p:cNvPr>
          <p:cNvSpPr txBox="1"/>
          <p:nvPr/>
        </p:nvSpPr>
        <p:spPr>
          <a:xfrm>
            <a:off x="643205" y="1351139"/>
            <a:ext cx="10896077" cy="4524315"/>
          </a:xfrm>
          <a:prstGeom prst="rect">
            <a:avLst/>
          </a:prstGeom>
          <a:noFill/>
        </p:spPr>
        <p:txBody>
          <a:bodyPr wrap="square" rtlCol="0" anchor="t">
            <a:spAutoFit/>
          </a:bodyPr>
          <a:lstStyle/>
          <a:p>
            <a:r>
              <a:rPr lang="en-US" sz="1600" b="1">
                <a:solidFill>
                  <a:schemeClr val="tx1">
                    <a:lumMod val="50000"/>
                    <a:lumOff val="50000"/>
                  </a:schemeClr>
                </a:solidFill>
              </a:rPr>
              <a:t>Disclaimer </a:t>
            </a:r>
            <a:endParaRPr lang="en-US" sz="1600">
              <a:solidFill>
                <a:schemeClr val="tx1">
                  <a:lumMod val="50000"/>
                  <a:lumOff val="50000"/>
                </a:schemeClr>
              </a:solidFill>
            </a:endParaRPr>
          </a:p>
          <a:p>
            <a:r>
              <a:rPr lang="en-GB" sz="1600" b="1" i="1">
                <a:solidFill>
                  <a:schemeClr val="tx1">
                    <a:lumMod val="50000"/>
                    <a:lumOff val="50000"/>
                  </a:schemeClr>
                </a:solidFill>
              </a:rPr>
              <a:t>WVN module 3 is a capacity building program released in the name of the WVN Campaign. It is the result of a collaborative effort by WBCSD and UNEP-WCMC, and input from an Advisory Board composed of experts on natural capital, businesses, NGOs, academic institutions, and others. </a:t>
            </a:r>
          </a:p>
          <a:p>
            <a:endParaRPr lang="en-GB" sz="1600" b="1" i="1">
              <a:solidFill>
                <a:schemeClr val="tx1">
                  <a:lumMod val="50000"/>
                  <a:lumOff val="50000"/>
                </a:schemeClr>
              </a:solidFill>
            </a:endParaRPr>
          </a:p>
          <a:p>
            <a:r>
              <a:rPr lang="en-GB" sz="1600" b="1" i="1">
                <a:solidFill>
                  <a:schemeClr val="tx1">
                    <a:lumMod val="50000"/>
                    <a:lumOff val="50000"/>
                  </a:schemeClr>
                </a:solidFill>
              </a:rPr>
              <a:t>The training was tested with various stakeholders. It does not mean, however, that every advisory board member, and WBCSD member company agrees with every word.  The WVN module 3 has been prepared for capacity building only and does not constitute professional advice. You should not act upon the information contained in the WVN module 3 training without obtaining specific professional advice. No representation or warranty (express or implied) is given as to the accuracy or completeness of the information contained in the WVN module 3 training and its translations in different languages, and, to the extent permitted by law, WBCSD., members of the Advisory Board, their members, employees and agents do not accept or assume any liability, responsibility or duty of care for any consequences of you or anyone else acting, or refraining to act, in reliance on the information contained in this capacity building program or for any decision based on it. </a:t>
            </a:r>
            <a:endParaRPr lang="en-GB" sz="1600">
              <a:solidFill>
                <a:schemeClr val="tx1">
                  <a:lumMod val="50000"/>
                  <a:lumOff val="50000"/>
                </a:schemeClr>
              </a:solidFill>
            </a:endParaRPr>
          </a:p>
          <a:p>
            <a:endParaRPr lang="en-GB" sz="1600" b="1" i="1">
              <a:solidFill>
                <a:schemeClr val="tx1">
                  <a:lumMod val="50000"/>
                  <a:lumOff val="50000"/>
                </a:schemeClr>
              </a:solidFill>
            </a:endParaRPr>
          </a:p>
          <a:p>
            <a:r>
              <a:rPr lang="en-GB" sz="1600" b="1" i="1">
                <a:solidFill>
                  <a:schemeClr val="tx1">
                    <a:lumMod val="50000"/>
                    <a:lumOff val="50000"/>
                  </a:schemeClr>
                </a:solidFill>
              </a:rPr>
              <a:t>Copyright © WVN</a:t>
            </a:r>
          </a:p>
          <a:p>
            <a:r>
              <a:rPr lang="en-GB" sz="1600" b="1" i="1">
                <a:solidFill>
                  <a:schemeClr val="tx1">
                    <a:lumMod val="50000"/>
                    <a:lumOff val="50000"/>
                  </a:schemeClr>
                </a:solidFill>
                <a:highlight>
                  <a:srgbClr val="FFFF00"/>
                </a:highlight>
              </a:rPr>
              <a:t>October 2021</a:t>
            </a:r>
            <a:endParaRPr lang="en-US" sz="1600">
              <a:solidFill>
                <a:schemeClr val="tx1">
                  <a:lumMod val="50000"/>
                  <a:lumOff val="50000"/>
                </a:schemeClr>
              </a:solidFill>
              <a:highlight>
                <a:srgbClr val="FFFF00"/>
              </a:highlight>
            </a:endParaRPr>
          </a:p>
          <a:p>
            <a:endParaRPr lang="en-CH" sz="1600">
              <a:solidFill>
                <a:schemeClr val="tx1">
                  <a:lumMod val="50000"/>
                  <a:lumOff val="50000"/>
                </a:schemeClr>
              </a:solidFill>
            </a:endParaRPr>
          </a:p>
        </p:txBody>
      </p:sp>
      <p:sp>
        <p:nvSpPr>
          <p:cNvPr id="4" name="Rectangle 3">
            <a:extLst>
              <a:ext uri="{FF2B5EF4-FFF2-40B4-BE49-F238E27FC236}">
                <a16:creationId xmlns:a16="http://schemas.microsoft.com/office/drawing/2014/main" id="{6B49FDDB-53B2-4898-AE7B-EC958857EDBE}"/>
              </a:ext>
            </a:extLst>
          </p:cNvPr>
          <p:cNvSpPr/>
          <p:nvPr/>
        </p:nvSpPr>
        <p:spPr>
          <a:xfrm>
            <a:off x="4256969" y="5565429"/>
            <a:ext cx="2616620" cy="104484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t>TO CONFIRM WORDING</a:t>
            </a:r>
          </a:p>
        </p:txBody>
      </p:sp>
    </p:spTree>
    <p:extLst>
      <p:ext uri="{BB962C8B-B14F-4D97-AF65-F5344CB8AC3E}">
        <p14:creationId xmlns:p14="http://schemas.microsoft.com/office/powerpoint/2010/main" val="357108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95289-8F4F-488F-8CD8-54FF697FD015}"/>
              </a:ext>
            </a:extLst>
          </p:cNvPr>
          <p:cNvPicPr>
            <a:picLocks noChangeAspect="1"/>
          </p:cNvPicPr>
          <p:nvPr/>
        </p:nvPicPr>
        <p:blipFill rotWithShape="1">
          <a:blip r:embed="rId3"/>
          <a:srcRect b="9495"/>
          <a:stretch/>
        </p:blipFill>
        <p:spPr>
          <a:xfrm>
            <a:off x="1905002" y="685750"/>
            <a:ext cx="10287001" cy="6206836"/>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67604"/>
            <a:ext cx="5582232" cy="5524979"/>
          </a:xfrm>
          <a:prstGeom prst="rect">
            <a:avLst/>
          </a:prstGeom>
        </p:spPr>
      </p:pic>
      <p:sp>
        <p:nvSpPr>
          <p:cNvPr id="2" name="Title 1"/>
          <p:cNvSpPr>
            <a:spLocks noGrp="1"/>
          </p:cNvSpPr>
          <p:nvPr>
            <p:ph type="ctrTitle"/>
          </p:nvPr>
        </p:nvSpPr>
        <p:spPr>
          <a:xfrm>
            <a:off x="346890" y="2627105"/>
            <a:ext cx="4411541" cy="1603796"/>
          </a:xfrm>
        </p:spPr>
        <p:txBody>
          <a:bodyPr>
            <a:normAutofit/>
          </a:bodyPr>
          <a:lstStyle/>
          <a:p>
            <a:pPr algn="l"/>
            <a:r>
              <a:rPr lang="en-GB" sz="3600" b="1">
                <a:solidFill>
                  <a:srgbClr val="23BAED"/>
                </a:solidFill>
              </a:rPr>
              <a:t>Introductions</a:t>
            </a:r>
            <a:endParaRPr lang="en-GB" sz="3200" b="1">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12192000" cy="1371493"/>
          </a:xfrm>
          <a:prstGeom prst="rect">
            <a:avLst/>
          </a:prstGeom>
        </p:spPr>
      </p:pic>
      <p:sp>
        <p:nvSpPr>
          <p:cNvPr id="6" name="Slide Number Placeholder 5">
            <a:extLst>
              <a:ext uri="{FF2B5EF4-FFF2-40B4-BE49-F238E27FC236}">
                <a16:creationId xmlns:a16="http://schemas.microsoft.com/office/drawing/2014/main" id="{5D6369CE-101F-FA40-831C-74719BD06B35}"/>
              </a:ext>
            </a:extLst>
          </p:cNvPr>
          <p:cNvSpPr>
            <a:spLocks noGrp="1"/>
          </p:cNvSpPr>
          <p:nvPr>
            <p:ph type="sldNum" sz="quarter" idx="12"/>
          </p:nvPr>
        </p:nvSpPr>
        <p:spPr/>
        <p:txBody>
          <a:bodyPr/>
          <a:lstStyle/>
          <a:p>
            <a:fld id="{971CEC84-1649-40CE-BFF6-7286506FEA08}" type="slidenum">
              <a:rPr lang="en-GB" smtClean="0"/>
              <a:pPr/>
              <a:t>11</a:t>
            </a:fld>
            <a:endParaRPr lang="en-GB"/>
          </a:p>
        </p:txBody>
      </p:sp>
    </p:spTree>
    <p:extLst>
      <p:ext uri="{BB962C8B-B14F-4D97-AF65-F5344CB8AC3E}">
        <p14:creationId xmlns:p14="http://schemas.microsoft.com/office/powerpoint/2010/main" val="2096450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A0F4-B69C-4527-B5DC-03A8A166357D}"/>
              </a:ext>
            </a:extLst>
          </p:cNvPr>
          <p:cNvSpPr>
            <a:spLocks noGrp="1"/>
          </p:cNvSpPr>
          <p:nvPr>
            <p:ph type="title"/>
          </p:nvPr>
        </p:nvSpPr>
        <p:spPr/>
        <p:txBody>
          <a:bodyPr>
            <a:normAutofit/>
          </a:bodyPr>
          <a:lstStyle/>
          <a:p>
            <a:r>
              <a:rPr lang="en-GB">
                <a:solidFill>
                  <a:srgbClr val="595959"/>
                </a:solidFill>
                <a:cs typeface="Arial"/>
              </a:rPr>
              <a:t>Who is your support team for today?</a:t>
            </a:r>
          </a:p>
        </p:txBody>
      </p:sp>
      <p:sp>
        <p:nvSpPr>
          <p:cNvPr id="5" name="TextBox 4">
            <a:extLst>
              <a:ext uri="{FF2B5EF4-FFF2-40B4-BE49-F238E27FC236}">
                <a16:creationId xmlns:a16="http://schemas.microsoft.com/office/drawing/2014/main" id="{EABC608D-9B4E-458D-BD2C-99CA15997231}"/>
              </a:ext>
            </a:extLst>
          </p:cNvPr>
          <p:cNvSpPr txBox="1"/>
          <p:nvPr/>
        </p:nvSpPr>
        <p:spPr>
          <a:xfrm>
            <a:off x="428977" y="3699988"/>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17" name="TextBox 16">
            <a:extLst>
              <a:ext uri="{FF2B5EF4-FFF2-40B4-BE49-F238E27FC236}">
                <a16:creationId xmlns:a16="http://schemas.microsoft.com/office/drawing/2014/main" id="{56FDA063-7312-CD40-BC87-9DCFE60EAB55}"/>
              </a:ext>
            </a:extLst>
          </p:cNvPr>
          <p:cNvSpPr txBox="1"/>
          <p:nvPr/>
        </p:nvSpPr>
        <p:spPr>
          <a:xfrm>
            <a:off x="428977" y="4345427"/>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highlight>
                  <a:srgbClr val="FFFF00"/>
                </a:highlight>
              </a:rPr>
              <a:t>insert logo of organisation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18" name="Oval 17">
            <a:extLst>
              <a:ext uri="{FF2B5EF4-FFF2-40B4-BE49-F238E27FC236}">
                <a16:creationId xmlns:a16="http://schemas.microsoft.com/office/drawing/2014/main" id="{5C397DC4-B663-FF43-A73C-3F5AB43B0C74}"/>
              </a:ext>
            </a:extLst>
          </p:cNvPr>
          <p:cNvSpPr/>
          <p:nvPr/>
        </p:nvSpPr>
        <p:spPr>
          <a:xfrm>
            <a:off x="734993" y="1842537"/>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TextBox 18">
            <a:extLst>
              <a:ext uri="{FF2B5EF4-FFF2-40B4-BE49-F238E27FC236}">
                <a16:creationId xmlns:a16="http://schemas.microsoft.com/office/drawing/2014/main" id="{29D25604-D254-3C4E-ACEB-8D9CFC790D07}"/>
              </a:ext>
            </a:extLst>
          </p:cNvPr>
          <p:cNvSpPr txBox="1"/>
          <p:nvPr/>
        </p:nvSpPr>
        <p:spPr>
          <a:xfrm>
            <a:off x="1071911" y="2171529"/>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0" name="Oval 19">
            <a:extLst>
              <a:ext uri="{FF2B5EF4-FFF2-40B4-BE49-F238E27FC236}">
                <a16:creationId xmlns:a16="http://schemas.microsoft.com/office/drawing/2014/main" id="{1B9F6EBF-DB4D-9044-98D5-C445229BBABE}"/>
              </a:ext>
            </a:extLst>
          </p:cNvPr>
          <p:cNvSpPr/>
          <p:nvPr/>
        </p:nvSpPr>
        <p:spPr>
          <a:xfrm>
            <a:off x="5002626" y="1866159"/>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1" name="TextBox 20">
            <a:extLst>
              <a:ext uri="{FF2B5EF4-FFF2-40B4-BE49-F238E27FC236}">
                <a16:creationId xmlns:a16="http://schemas.microsoft.com/office/drawing/2014/main" id="{5AC98488-5BA6-6943-9468-61059435BC5C}"/>
              </a:ext>
            </a:extLst>
          </p:cNvPr>
          <p:cNvSpPr txBox="1"/>
          <p:nvPr/>
        </p:nvSpPr>
        <p:spPr>
          <a:xfrm>
            <a:off x="5339547" y="2195150"/>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2" name="Oval 21">
            <a:extLst>
              <a:ext uri="{FF2B5EF4-FFF2-40B4-BE49-F238E27FC236}">
                <a16:creationId xmlns:a16="http://schemas.microsoft.com/office/drawing/2014/main" id="{28D1D660-BFD7-7448-A808-1E27E5271F6E}"/>
              </a:ext>
            </a:extLst>
          </p:cNvPr>
          <p:cNvSpPr/>
          <p:nvPr/>
        </p:nvSpPr>
        <p:spPr>
          <a:xfrm>
            <a:off x="9270259" y="1866159"/>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3" name="TextBox 22">
            <a:extLst>
              <a:ext uri="{FF2B5EF4-FFF2-40B4-BE49-F238E27FC236}">
                <a16:creationId xmlns:a16="http://schemas.microsoft.com/office/drawing/2014/main" id="{D259CEDE-41D8-B842-9D6F-1FD4D463CA87}"/>
              </a:ext>
            </a:extLst>
          </p:cNvPr>
          <p:cNvSpPr txBox="1"/>
          <p:nvPr/>
        </p:nvSpPr>
        <p:spPr>
          <a:xfrm>
            <a:off x="9607181" y="2195150"/>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4" name="TextBox 23">
            <a:extLst>
              <a:ext uri="{FF2B5EF4-FFF2-40B4-BE49-F238E27FC236}">
                <a16:creationId xmlns:a16="http://schemas.microsoft.com/office/drawing/2014/main" id="{B91491EF-0892-7F4F-9588-8E84AFBB1226}"/>
              </a:ext>
            </a:extLst>
          </p:cNvPr>
          <p:cNvSpPr txBox="1"/>
          <p:nvPr/>
        </p:nvSpPr>
        <p:spPr>
          <a:xfrm>
            <a:off x="8964243" y="3733733"/>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25" name="TextBox 24">
            <a:extLst>
              <a:ext uri="{FF2B5EF4-FFF2-40B4-BE49-F238E27FC236}">
                <a16:creationId xmlns:a16="http://schemas.microsoft.com/office/drawing/2014/main" id="{842C780F-8882-ED4C-B2D5-1AD95E058AAC}"/>
              </a:ext>
            </a:extLst>
          </p:cNvPr>
          <p:cNvSpPr txBox="1"/>
          <p:nvPr/>
        </p:nvSpPr>
        <p:spPr>
          <a:xfrm>
            <a:off x="4696610" y="3757993"/>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26" name="TextBox 25">
            <a:extLst>
              <a:ext uri="{FF2B5EF4-FFF2-40B4-BE49-F238E27FC236}">
                <a16:creationId xmlns:a16="http://schemas.microsoft.com/office/drawing/2014/main" id="{DE1B55EE-AD2A-EB41-93B0-0E2DE9ED0E88}"/>
              </a:ext>
            </a:extLst>
          </p:cNvPr>
          <p:cNvSpPr txBox="1"/>
          <p:nvPr/>
        </p:nvSpPr>
        <p:spPr>
          <a:xfrm>
            <a:off x="9041139" y="4291656"/>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highlight>
                  <a:srgbClr val="FFFF00"/>
                </a:highlight>
              </a:rPr>
              <a:t>insert logo of organisation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27" name="TextBox 26">
            <a:extLst>
              <a:ext uri="{FF2B5EF4-FFF2-40B4-BE49-F238E27FC236}">
                <a16:creationId xmlns:a16="http://schemas.microsoft.com/office/drawing/2014/main" id="{F3D96547-2907-0D4D-A92B-9A525C97EA3A}"/>
              </a:ext>
            </a:extLst>
          </p:cNvPr>
          <p:cNvSpPr txBox="1"/>
          <p:nvPr/>
        </p:nvSpPr>
        <p:spPr>
          <a:xfrm>
            <a:off x="4735058" y="4345427"/>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highlight>
                  <a:srgbClr val="FFFF00"/>
                </a:highlight>
              </a:rPr>
              <a:t>insert logo of organisation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3" name="Slide Number Placeholder 2">
            <a:extLst>
              <a:ext uri="{FF2B5EF4-FFF2-40B4-BE49-F238E27FC236}">
                <a16:creationId xmlns:a16="http://schemas.microsoft.com/office/drawing/2014/main" id="{BEFBFD05-F87B-114B-9F69-9C490E8E1075}"/>
              </a:ext>
            </a:extLst>
          </p:cNvPr>
          <p:cNvSpPr>
            <a:spLocks noGrp="1"/>
          </p:cNvSpPr>
          <p:nvPr>
            <p:ph type="sldNum" sz="quarter" idx="12"/>
          </p:nvPr>
        </p:nvSpPr>
        <p:spPr/>
        <p:txBody>
          <a:bodyPr/>
          <a:lstStyle/>
          <a:p>
            <a:fld id="{971CEC84-1649-40CE-BFF6-7286506FEA08}" type="slidenum">
              <a:rPr lang="en-GB" smtClean="0"/>
              <a:pPr/>
              <a:t>12</a:t>
            </a:fld>
            <a:endParaRPr lang="en-GB"/>
          </a:p>
        </p:txBody>
      </p:sp>
    </p:spTree>
    <p:extLst>
      <p:ext uri="{BB962C8B-B14F-4D97-AF65-F5344CB8AC3E}">
        <p14:creationId xmlns:p14="http://schemas.microsoft.com/office/powerpoint/2010/main" val="4277668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A0F4-B69C-4527-B5DC-03A8A166357D}"/>
              </a:ext>
            </a:extLst>
          </p:cNvPr>
          <p:cNvSpPr>
            <a:spLocks noGrp="1"/>
          </p:cNvSpPr>
          <p:nvPr>
            <p:ph type="title"/>
          </p:nvPr>
        </p:nvSpPr>
        <p:spPr/>
        <p:txBody>
          <a:bodyPr/>
          <a:lstStyle/>
          <a:p>
            <a:r>
              <a:rPr lang="en-GB">
                <a:solidFill>
                  <a:srgbClr val="595959"/>
                </a:solidFill>
              </a:rPr>
              <a:t>Who is in the room?</a:t>
            </a:r>
            <a:endParaRPr lang="en-GB">
              <a:solidFill>
                <a:srgbClr val="595959"/>
              </a:solidFill>
              <a:highlight>
                <a:srgbClr val="FFFF00"/>
              </a:highlight>
            </a:endParaRPr>
          </a:p>
        </p:txBody>
      </p:sp>
      <p:graphicFrame>
        <p:nvGraphicFramePr>
          <p:cNvPr id="3" name="Table 3">
            <a:extLst>
              <a:ext uri="{FF2B5EF4-FFF2-40B4-BE49-F238E27FC236}">
                <a16:creationId xmlns:a16="http://schemas.microsoft.com/office/drawing/2014/main" id="{872D8730-59E0-404B-8FA6-B0AF84026531}"/>
              </a:ext>
            </a:extLst>
          </p:cNvPr>
          <p:cNvGraphicFramePr>
            <a:graphicFrameLocks noGrp="1"/>
          </p:cNvGraphicFramePr>
          <p:nvPr>
            <p:extLst>
              <p:ext uri="{D42A27DB-BD31-4B8C-83A1-F6EECF244321}">
                <p14:modId xmlns:p14="http://schemas.microsoft.com/office/powerpoint/2010/main" val="3169783402"/>
              </p:ext>
            </p:extLst>
          </p:nvPr>
        </p:nvGraphicFramePr>
        <p:xfrm>
          <a:off x="671744" y="1289787"/>
          <a:ext cx="10848512" cy="4427622"/>
        </p:xfrm>
        <a:graphic>
          <a:graphicData uri="http://schemas.openxmlformats.org/drawingml/2006/table">
            <a:tbl>
              <a:tblPr firstRow="1" bandRow="1">
                <a:tableStyleId>{5C22544A-7EE6-4342-B048-85BDC9FD1C3A}</a:tableStyleId>
              </a:tblPr>
              <a:tblGrid>
                <a:gridCol w="2712128">
                  <a:extLst>
                    <a:ext uri="{9D8B030D-6E8A-4147-A177-3AD203B41FA5}">
                      <a16:colId xmlns:a16="http://schemas.microsoft.com/office/drawing/2014/main" val="1024163962"/>
                    </a:ext>
                  </a:extLst>
                </a:gridCol>
                <a:gridCol w="2712128">
                  <a:extLst>
                    <a:ext uri="{9D8B030D-6E8A-4147-A177-3AD203B41FA5}">
                      <a16:colId xmlns:a16="http://schemas.microsoft.com/office/drawing/2014/main" val="411734954"/>
                    </a:ext>
                  </a:extLst>
                </a:gridCol>
                <a:gridCol w="2712128">
                  <a:extLst>
                    <a:ext uri="{9D8B030D-6E8A-4147-A177-3AD203B41FA5}">
                      <a16:colId xmlns:a16="http://schemas.microsoft.com/office/drawing/2014/main" val="2274719217"/>
                    </a:ext>
                  </a:extLst>
                </a:gridCol>
                <a:gridCol w="2712128">
                  <a:extLst>
                    <a:ext uri="{9D8B030D-6E8A-4147-A177-3AD203B41FA5}">
                      <a16:colId xmlns:a16="http://schemas.microsoft.com/office/drawing/2014/main" val="1777339843"/>
                    </a:ext>
                  </a:extLst>
                </a:gridCol>
              </a:tblGrid>
              <a:tr h="1057428">
                <a:tc>
                  <a:txBody>
                    <a:bodyPr/>
                    <a:lstStyle/>
                    <a:p>
                      <a:r>
                        <a:rPr lang="en-GB" sz="2000" b="0" i="0">
                          <a:solidFill>
                            <a:srgbClr val="595959"/>
                          </a:solidFill>
                        </a:rPr>
                        <a:t>NAME</a:t>
                      </a:r>
                    </a:p>
                    <a:p>
                      <a:r>
                        <a:rPr lang="en-GB" sz="2000" b="0" i="1">
                          <a:solidFill>
                            <a:srgbClr val="595959"/>
                          </a:solidFill>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r>
                        <a:rPr lang="en-GB" sz="2000" b="0" i="0" kern="1200">
                          <a:solidFill>
                            <a:srgbClr val="595959"/>
                          </a:solidFill>
                          <a:latin typeface="+mn-lt"/>
                          <a:ea typeface="+mn-ea"/>
                          <a:cs typeface="+mn-cs"/>
                        </a:rPr>
                        <a:t>NAME</a:t>
                      </a:r>
                    </a:p>
                    <a:p>
                      <a:pPr marL="0" algn="l" defTabSz="914400" rtl="0" eaLnBrk="1" latinLnBrk="0" hangingPunct="1"/>
                      <a:r>
                        <a:rPr lang="en-GB" sz="2000" b="0" i="1" kern="1200">
                          <a:solidFill>
                            <a:srgbClr val="595959"/>
                          </a:solidFill>
                          <a:latin typeface="+mn-lt"/>
                          <a:ea typeface="+mn-ea"/>
                          <a:cs typeface="+mn-cs"/>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3F1FB"/>
                    </a:solidFill>
                  </a:tcPr>
                </a:tc>
                <a:tc>
                  <a:txBody>
                    <a:bodyPr/>
                    <a:lstStyle/>
                    <a:p>
                      <a:pPr marL="0" algn="l" defTabSz="914400" rtl="0" eaLnBrk="1" latinLnBrk="0" hangingPunct="1"/>
                      <a:r>
                        <a:rPr lang="en-GB" sz="2000" b="0" kern="1200">
                          <a:solidFill>
                            <a:srgbClr val="595959"/>
                          </a:solidFill>
                          <a:latin typeface="+mn-lt"/>
                          <a:ea typeface="+mn-ea"/>
                          <a:cs typeface="+mn-cs"/>
                        </a:rPr>
                        <a:t>NAME</a:t>
                      </a:r>
                    </a:p>
                    <a:p>
                      <a:pPr marL="0" algn="l" defTabSz="914400" rtl="0" eaLnBrk="1" latinLnBrk="0" hangingPunct="1"/>
                      <a:r>
                        <a:rPr lang="en-GB" sz="2000" b="0" i="1" kern="1200">
                          <a:solidFill>
                            <a:srgbClr val="595959"/>
                          </a:solidFill>
                          <a:latin typeface="+mn-lt"/>
                          <a:ea typeface="+mn-ea"/>
                          <a:cs typeface="+mn-cs"/>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1041663"/>
                  </a:ext>
                </a:extLst>
              </a:tr>
              <a:tr h="1134521">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3F1FB"/>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endParaRPr lang="en-GB" sz="2000" b="0"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3F1FB"/>
                    </a:solidFill>
                  </a:tcPr>
                </a:tc>
                <a:extLst>
                  <a:ext uri="{0D108BD9-81ED-4DB2-BD59-A6C34878D82A}">
                    <a16:rowId xmlns:a16="http://schemas.microsoft.com/office/drawing/2014/main" val="1165259929"/>
                  </a:ext>
                </a:extLst>
              </a:tr>
              <a:tr h="1084469">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47049764"/>
                  </a:ext>
                </a:extLst>
              </a:tr>
              <a:tr h="1151204">
                <a:tc>
                  <a:txBody>
                    <a:bodyPr/>
                    <a:lstStyle/>
                    <a:p>
                      <a:pPr marL="0" algn="l" defTabSz="914400" rtl="0" eaLnBrk="1" latinLnBrk="0" hangingPunct="1"/>
                      <a:endParaRPr lang="fr-CH"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3F1FB"/>
                    </a:solidFill>
                  </a:tcPr>
                </a:tc>
                <a:tc>
                  <a:txBody>
                    <a:bodyPr/>
                    <a:lstStyle/>
                    <a:p>
                      <a:pPr marL="0" algn="l" defTabSz="914400" rtl="0" eaLnBrk="1" fontAlgn="ctr" latinLnBrk="0" hangingPunct="1"/>
                      <a:endParaRPr lang="fr-CH" sz="2000" b="0" i="1" kern="1200">
                        <a:solidFill>
                          <a:srgbClr val="595959"/>
                        </a:solidFill>
                        <a:latin typeface="+mn-lt"/>
                        <a:ea typeface="+mn-ea"/>
                        <a:cs typeface="+mn-cs"/>
                      </a:endParaRPr>
                    </a:p>
                  </a:txBody>
                  <a:tcPr marL="76201" marR="76201" marT="76201" marB="7620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4028084"/>
                  </a:ext>
                </a:extLst>
              </a:tr>
            </a:tbl>
          </a:graphicData>
        </a:graphic>
      </p:graphicFrame>
      <p:sp>
        <p:nvSpPr>
          <p:cNvPr id="6" name="Slide Number Placeholder 5">
            <a:extLst>
              <a:ext uri="{FF2B5EF4-FFF2-40B4-BE49-F238E27FC236}">
                <a16:creationId xmlns:a16="http://schemas.microsoft.com/office/drawing/2014/main" id="{D6F2A0AA-E8E8-2C41-9628-3441214E4B9C}"/>
              </a:ext>
            </a:extLst>
          </p:cNvPr>
          <p:cNvSpPr>
            <a:spLocks noGrp="1"/>
          </p:cNvSpPr>
          <p:nvPr>
            <p:ph type="sldNum" sz="quarter" idx="12"/>
          </p:nvPr>
        </p:nvSpPr>
        <p:spPr/>
        <p:txBody>
          <a:bodyPr/>
          <a:lstStyle/>
          <a:p>
            <a:fld id="{971CEC84-1649-40CE-BFF6-7286506FEA08}" type="slidenum">
              <a:rPr lang="en-GB" smtClean="0"/>
              <a:pPr/>
              <a:t>13</a:t>
            </a:fld>
            <a:endParaRPr lang="en-GB"/>
          </a:p>
        </p:txBody>
      </p:sp>
    </p:spTree>
    <p:extLst>
      <p:ext uri="{BB962C8B-B14F-4D97-AF65-F5344CB8AC3E}">
        <p14:creationId xmlns:p14="http://schemas.microsoft.com/office/powerpoint/2010/main" val="109825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Introductions – </a:t>
            </a:r>
            <a:r>
              <a:rPr lang="en-GB">
                <a:highlight>
                  <a:srgbClr val="FFFF00"/>
                </a:highlight>
              </a:rPr>
              <a:t>virtual</a:t>
            </a:r>
          </a:p>
        </p:txBody>
      </p:sp>
      <p:sp>
        <p:nvSpPr>
          <p:cNvPr id="3" name="Oval 2">
            <a:extLst>
              <a:ext uri="{FF2B5EF4-FFF2-40B4-BE49-F238E27FC236}">
                <a16:creationId xmlns:a16="http://schemas.microsoft.com/office/drawing/2014/main" id="{7934B48E-D3C8-4F57-9469-3FD431E07F03}"/>
              </a:ext>
            </a:extLst>
          </p:cNvPr>
          <p:cNvSpPr/>
          <p:nvPr/>
        </p:nvSpPr>
        <p:spPr>
          <a:xfrm>
            <a:off x="9695764" y="71564"/>
            <a:ext cx="2223150" cy="206943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Slide Number Placeholder 5">
            <a:extLst>
              <a:ext uri="{FF2B5EF4-FFF2-40B4-BE49-F238E27FC236}">
                <a16:creationId xmlns:a16="http://schemas.microsoft.com/office/drawing/2014/main" id="{388BC951-413E-784E-9157-32DE19657D9F}"/>
              </a:ext>
            </a:extLst>
          </p:cNvPr>
          <p:cNvSpPr>
            <a:spLocks noGrp="1"/>
          </p:cNvSpPr>
          <p:nvPr>
            <p:ph type="sldNum" sz="quarter" idx="12"/>
          </p:nvPr>
        </p:nvSpPr>
        <p:spPr/>
        <p:txBody>
          <a:bodyPr/>
          <a:lstStyle/>
          <a:p>
            <a:fld id="{971CEC84-1649-40CE-BFF6-7286506FEA08}" type="slidenum">
              <a:rPr lang="en-GB" smtClean="0"/>
              <a:pPr/>
              <a:t>14</a:t>
            </a:fld>
            <a:endParaRPr lang="en-GB"/>
          </a:p>
        </p:txBody>
      </p:sp>
      <p:sp>
        <p:nvSpPr>
          <p:cNvPr id="7" name="Oval 6">
            <a:extLst>
              <a:ext uri="{FF2B5EF4-FFF2-40B4-BE49-F238E27FC236}">
                <a16:creationId xmlns:a16="http://schemas.microsoft.com/office/drawing/2014/main" id="{35662312-9D9E-4EE5-86BF-0E30C1DA985C}"/>
              </a:ext>
            </a:extLst>
          </p:cNvPr>
          <p:cNvSpPr/>
          <p:nvPr/>
        </p:nvSpPr>
        <p:spPr>
          <a:xfrm>
            <a:off x="1528627" y="1910882"/>
            <a:ext cx="3512929"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Please introduce yourselves by sharing your name, company, role</a:t>
            </a:r>
          </a:p>
        </p:txBody>
      </p:sp>
      <p:sp>
        <p:nvSpPr>
          <p:cNvPr id="9" name="Oval 8">
            <a:extLst>
              <a:ext uri="{FF2B5EF4-FFF2-40B4-BE49-F238E27FC236}">
                <a16:creationId xmlns:a16="http://schemas.microsoft.com/office/drawing/2014/main" id="{AEA130D6-85A8-46D0-A1BB-87C8799ABE9E}"/>
              </a:ext>
            </a:extLst>
          </p:cNvPr>
          <p:cNvSpPr/>
          <p:nvPr/>
        </p:nvSpPr>
        <p:spPr>
          <a:xfrm>
            <a:off x="6147806" y="1852535"/>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1</a:t>
            </a:r>
          </a:p>
        </p:txBody>
      </p:sp>
      <p:sp>
        <p:nvSpPr>
          <p:cNvPr id="10" name="Oval 9">
            <a:extLst>
              <a:ext uri="{FF2B5EF4-FFF2-40B4-BE49-F238E27FC236}">
                <a16:creationId xmlns:a16="http://schemas.microsoft.com/office/drawing/2014/main" id="{CFE07638-1964-413F-811A-4F834C0AC335}"/>
              </a:ext>
            </a:extLst>
          </p:cNvPr>
          <p:cNvSpPr/>
          <p:nvPr/>
        </p:nvSpPr>
        <p:spPr>
          <a:xfrm>
            <a:off x="6147806" y="3245623"/>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2</a:t>
            </a:r>
          </a:p>
        </p:txBody>
      </p:sp>
      <p:sp>
        <p:nvSpPr>
          <p:cNvPr id="11" name="Oval 10">
            <a:extLst>
              <a:ext uri="{FF2B5EF4-FFF2-40B4-BE49-F238E27FC236}">
                <a16:creationId xmlns:a16="http://schemas.microsoft.com/office/drawing/2014/main" id="{650A938C-B7EC-4099-A7F5-338C9B9B1E74}"/>
              </a:ext>
            </a:extLst>
          </p:cNvPr>
          <p:cNvSpPr/>
          <p:nvPr/>
        </p:nvSpPr>
        <p:spPr>
          <a:xfrm>
            <a:off x="6147806" y="4638713"/>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3</a:t>
            </a:r>
          </a:p>
        </p:txBody>
      </p:sp>
      <p:sp>
        <p:nvSpPr>
          <p:cNvPr id="12" name="TextBox 11">
            <a:extLst>
              <a:ext uri="{FF2B5EF4-FFF2-40B4-BE49-F238E27FC236}">
                <a16:creationId xmlns:a16="http://schemas.microsoft.com/office/drawing/2014/main" id="{A3F27612-A511-4364-A5ED-719D06EF59E5}"/>
              </a:ext>
            </a:extLst>
          </p:cNvPr>
          <p:cNvSpPr txBox="1"/>
          <p:nvPr/>
        </p:nvSpPr>
        <p:spPr>
          <a:xfrm>
            <a:off x="7569657" y="2063033"/>
            <a:ext cx="3895618"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Go to </a:t>
            </a:r>
            <a:r>
              <a:rPr lang="en-US" sz="2800" b="1" kern="0">
                <a:solidFill>
                  <a:srgbClr val="BBD151"/>
                </a:solidFill>
                <a:latin typeface="Arial"/>
                <a:ea typeface="Verdana" panose="020B0604030504040204" pitchFamily="34" charset="0"/>
              </a:rPr>
              <a:t>www.menti.com</a:t>
            </a:r>
          </a:p>
        </p:txBody>
      </p:sp>
      <p:sp>
        <p:nvSpPr>
          <p:cNvPr id="13" name="TextBox 12">
            <a:extLst>
              <a:ext uri="{FF2B5EF4-FFF2-40B4-BE49-F238E27FC236}">
                <a16:creationId xmlns:a16="http://schemas.microsoft.com/office/drawing/2014/main" id="{6615355D-5512-443F-9DAF-0E2D1E3085C1}"/>
              </a:ext>
            </a:extLst>
          </p:cNvPr>
          <p:cNvSpPr txBox="1"/>
          <p:nvPr/>
        </p:nvSpPr>
        <p:spPr>
          <a:xfrm>
            <a:off x="7569656" y="3417986"/>
            <a:ext cx="5950025" cy="523220"/>
          </a:xfrm>
          <a:prstGeom prst="rect">
            <a:avLst/>
          </a:prstGeom>
          <a:noFill/>
        </p:spPr>
        <p:txBody>
          <a:bodyPr wrap="square" rtlCol="0">
            <a:spAutoFit/>
          </a:bodyPr>
          <a:lstStyle/>
          <a:p>
            <a:pPr defTabSz="914332">
              <a:defRPr/>
            </a:pPr>
            <a:r>
              <a:rPr lang="en-US" sz="2800">
                <a:solidFill>
                  <a:prstClr val="black">
                    <a:lumMod val="65000"/>
                    <a:lumOff val="35000"/>
                  </a:prstClr>
                </a:solidFill>
                <a:latin typeface="Arial"/>
              </a:rPr>
              <a:t>Enter this code: </a:t>
            </a:r>
            <a:r>
              <a:rPr lang="en-US" sz="2800" b="1" kern="0">
                <a:solidFill>
                  <a:srgbClr val="BBD151"/>
                </a:solidFill>
                <a:highlight>
                  <a:srgbClr val="FFFF00"/>
                </a:highlight>
                <a:latin typeface="Arial"/>
                <a:ea typeface="Verdana" panose="020B0604030504040204" pitchFamily="34" charset="0"/>
              </a:rPr>
              <a:t>XXXXXX</a:t>
            </a:r>
          </a:p>
        </p:txBody>
      </p:sp>
      <p:sp>
        <p:nvSpPr>
          <p:cNvPr id="14" name="TextBox 13">
            <a:extLst>
              <a:ext uri="{FF2B5EF4-FFF2-40B4-BE49-F238E27FC236}">
                <a16:creationId xmlns:a16="http://schemas.microsoft.com/office/drawing/2014/main" id="{B50A5100-E0BF-48E8-AAEE-4E257B38A664}"/>
              </a:ext>
            </a:extLst>
          </p:cNvPr>
          <p:cNvSpPr txBox="1"/>
          <p:nvPr/>
        </p:nvSpPr>
        <p:spPr>
          <a:xfrm>
            <a:off x="7569656" y="4849210"/>
            <a:ext cx="3363421"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Submit your answer</a:t>
            </a:r>
          </a:p>
        </p:txBody>
      </p:sp>
    </p:spTree>
    <p:extLst>
      <p:ext uri="{BB962C8B-B14F-4D97-AF65-F5344CB8AC3E}">
        <p14:creationId xmlns:p14="http://schemas.microsoft.com/office/powerpoint/2010/main" val="4036897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Introductions – </a:t>
            </a:r>
            <a:r>
              <a:rPr lang="en-GB">
                <a:highlight>
                  <a:srgbClr val="FFFF00"/>
                </a:highlight>
              </a:rPr>
              <a:t>in person</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6" y="1616451"/>
            <a:ext cx="11156085" cy="4067175"/>
          </a:xfrm>
        </p:spPr>
        <p:txBody>
          <a:bodyPr vert="horz" lIns="91440" tIns="45720" rIns="91440" bIns="45720" rtlCol="0" anchor="t">
            <a:normAutofit/>
          </a:bodyPr>
          <a:lstStyle/>
          <a:p>
            <a:pPr marL="227965" indent="-227965">
              <a:lnSpc>
                <a:spcPct val="150000"/>
              </a:lnSpc>
            </a:pPr>
            <a:r>
              <a:rPr lang="en-US" b="1"/>
              <a:t>Ice breaker</a:t>
            </a:r>
            <a:endParaRPr lang="en-US"/>
          </a:p>
          <a:p>
            <a:pPr marL="456565" lvl="1" indent="0">
              <a:lnSpc>
                <a:spcPct val="150000"/>
              </a:lnSpc>
              <a:buNone/>
            </a:pPr>
            <a:endParaRPr lang="en-US">
              <a:cs typeface="Arial"/>
            </a:endParaRPr>
          </a:p>
          <a:p>
            <a:pPr marL="685165" lvl="1" indent="-227965">
              <a:lnSpc>
                <a:spcPct val="150000"/>
              </a:lnSpc>
            </a:pPr>
            <a:r>
              <a:rPr lang="en-US"/>
              <a:t>On your tables, please introduce yourselves by sharing your name, company, role and why you are interested in measuring and valuing a natural capital assessment</a:t>
            </a:r>
            <a:endParaRPr lang="en-US">
              <a:cs typeface="Arial"/>
            </a:endParaRPr>
          </a:p>
        </p:txBody>
      </p:sp>
      <p:sp>
        <p:nvSpPr>
          <p:cNvPr id="3" name="Oval 2">
            <a:extLst>
              <a:ext uri="{FF2B5EF4-FFF2-40B4-BE49-F238E27FC236}">
                <a16:creationId xmlns:a16="http://schemas.microsoft.com/office/drawing/2014/main" id="{7934B48E-D3C8-4F57-9469-3FD431E07F03}"/>
              </a:ext>
            </a:extLst>
          </p:cNvPr>
          <p:cNvSpPr/>
          <p:nvPr/>
        </p:nvSpPr>
        <p:spPr>
          <a:xfrm>
            <a:off x="9695764" y="125352"/>
            <a:ext cx="2223150" cy="206943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Slide Number Placeholder 5">
            <a:extLst>
              <a:ext uri="{FF2B5EF4-FFF2-40B4-BE49-F238E27FC236}">
                <a16:creationId xmlns:a16="http://schemas.microsoft.com/office/drawing/2014/main" id="{388BC951-413E-784E-9157-32DE19657D9F}"/>
              </a:ext>
            </a:extLst>
          </p:cNvPr>
          <p:cNvSpPr>
            <a:spLocks noGrp="1"/>
          </p:cNvSpPr>
          <p:nvPr>
            <p:ph type="sldNum" sz="quarter" idx="12"/>
          </p:nvPr>
        </p:nvSpPr>
        <p:spPr/>
        <p:txBody>
          <a:bodyPr/>
          <a:lstStyle/>
          <a:p>
            <a:fld id="{971CEC84-1649-40CE-BFF6-7286506FEA08}" type="slidenum">
              <a:rPr lang="en-GB" smtClean="0"/>
              <a:pPr/>
              <a:t>15</a:t>
            </a:fld>
            <a:endParaRPr lang="en-GB"/>
          </a:p>
        </p:txBody>
      </p:sp>
    </p:spTree>
    <p:extLst>
      <p:ext uri="{BB962C8B-B14F-4D97-AF65-F5344CB8AC3E}">
        <p14:creationId xmlns:p14="http://schemas.microsoft.com/office/powerpoint/2010/main" val="821500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Introductions – </a:t>
            </a:r>
            <a:r>
              <a:rPr lang="en-GB">
                <a:highlight>
                  <a:srgbClr val="FFFF00"/>
                </a:highlight>
              </a:rPr>
              <a:t>virtual</a:t>
            </a:r>
          </a:p>
        </p:txBody>
      </p:sp>
      <p:sp>
        <p:nvSpPr>
          <p:cNvPr id="6" name="Slide Number Placeholder 5">
            <a:extLst>
              <a:ext uri="{FF2B5EF4-FFF2-40B4-BE49-F238E27FC236}">
                <a16:creationId xmlns:a16="http://schemas.microsoft.com/office/drawing/2014/main" id="{388BC951-413E-784E-9157-32DE19657D9F}"/>
              </a:ext>
            </a:extLst>
          </p:cNvPr>
          <p:cNvSpPr>
            <a:spLocks noGrp="1"/>
          </p:cNvSpPr>
          <p:nvPr>
            <p:ph type="sldNum" sz="quarter" idx="12"/>
          </p:nvPr>
        </p:nvSpPr>
        <p:spPr/>
        <p:txBody>
          <a:bodyPr/>
          <a:lstStyle/>
          <a:p>
            <a:fld id="{971CEC84-1649-40CE-BFF6-7286506FEA08}" type="slidenum">
              <a:rPr lang="en-GB" smtClean="0"/>
              <a:pPr/>
              <a:t>16</a:t>
            </a:fld>
            <a:endParaRPr lang="en-GB"/>
          </a:p>
        </p:txBody>
      </p:sp>
      <p:sp>
        <p:nvSpPr>
          <p:cNvPr id="7" name="Oval 6">
            <a:extLst>
              <a:ext uri="{FF2B5EF4-FFF2-40B4-BE49-F238E27FC236}">
                <a16:creationId xmlns:a16="http://schemas.microsoft.com/office/drawing/2014/main" id="{35662312-9D9E-4EE5-86BF-0E30C1DA985C}"/>
              </a:ext>
            </a:extLst>
          </p:cNvPr>
          <p:cNvSpPr/>
          <p:nvPr/>
        </p:nvSpPr>
        <p:spPr>
          <a:xfrm>
            <a:off x="1528628" y="1910882"/>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a:t>Do you have any specific expectations for today?</a:t>
            </a:r>
          </a:p>
        </p:txBody>
      </p:sp>
      <p:sp>
        <p:nvSpPr>
          <p:cNvPr id="9" name="Oval 8">
            <a:extLst>
              <a:ext uri="{FF2B5EF4-FFF2-40B4-BE49-F238E27FC236}">
                <a16:creationId xmlns:a16="http://schemas.microsoft.com/office/drawing/2014/main" id="{AEA130D6-85A8-46D0-A1BB-87C8799ABE9E}"/>
              </a:ext>
            </a:extLst>
          </p:cNvPr>
          <p:cNvSpPr/>
          <p:nvPr/>
        </p:nvSpPr>
        <p:spPr>
          <a:xfrm>
            <a:off x="6147806" y="1852535"/>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1</a:t>
            </a:r>
          </a:p>
        </p:txBody>
      </p:sp>
      <p:sp>
        <p:nvSpPr>
          <p:cNvPr id="10" name="Oval 9">
            <a:extLst>
              <a:ext uri="{FF2B5EF4-FFF2-40B4-BE49-F238E27FC236}">
                <a16:creationId xmlns:a16="http://schemas.microsoft.com/office/drawing/2014/main" id="{CFE07638-1964-413F-811A-4F834C0AC335}"/>
              </a:ext>
            </a:extLst>
          </p:cNvPr>
          <p:cNvSpPr/>
          <p:nvPr/>
        </p:nvSpPr>
        <p:spPr>
          <a:xfrm>
            <a:off x="6147806" y="3245623"/>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2</a:t>
            </a:r>
          </a:p>
        </p:txBody>
      </p:sp>
      <p:sp>
        <p:nvSpPr>
          <p:cNvPr id="11" name="Oval 10">
            <a:extLst>
              <a:ext uri="{FF2B5EF4-FFF2-40B4-BE49-F238E27FC236}">
                <a16:creationId xmlns:a16="http://schemas.microsoft.com/office/drawing/2014/main" id="{650A938C-B7EC-4099-A7F5-338C9B9B1E74}"/>
              </a:ext>
            </a:extLst>
          </p:cNvPr>
          <p:cNvSpPr/>
          <p:nvPr/>
        </p:nvSpPr>
        <p:spPr>
          <a:xfrm>
            <a:off x="6147806" y="4638713"/>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3</a:t>
            </a:r>
          </a:p>
        </p:txBody>
      </p:sp>
      <p:sp>
        <p:nvSpPr>
          <p:cNvPr id="12" name="TextBox 11">
            <a:extLst>
              <a:ext uri="{FF2B5EF4-FFF2-40B4-BE49-F238E27FC236}">
                <a16:creationId xmlns:a16="http://schemas.microsoft.com/office/drawing/2014/main" id="{A3F27612-A511-4364-A5ED-719D06EF59E5}"/>
              </a:ext>
            </a:extLst>
          </p:cNvPr>
          <p:cNvSpPr txBox="1"/>
          <p:nvPr/>
        </p:nvSpPr>
        <p:spPr>
          <a:xfrm>
            <a:off x="7569657" y="2063033"/>
            <a:ext cx="3895618"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Go to </a:t>
            </a:r>
            <a:r>
              <a:rPr lang="en-US" sz="2800" b="1" kern="0">
                <a:solidFill>
                  <a:srgbClr val="BBD151"/>
                </a:solidFill>
                <a:latin typeface="Arial"/>
                <a:ea typeface="Verdana" panose="020B0604030504040204" pitchFamily="34" charset="0"/>
              </a:rPr>
              <a:t>www.menti.com</a:t>
            </a:r>
          </a:p>
        </p:txBody>
      </p:sp>
      <p:sp>
        <p:nvSpPr>
          <p:cNvPr id="13" name="TextBox 12">
            <a:extLst>
              <a:ext uri="{FF2B5EF4-FFF2-40B4-BE49-F238E27FC236}">
                <a16:creationId xmlns:a16="http://schemas.microsoft.com/office/drawing/2014/main" id="{6615355D-5512-443F-9DAF-0E2D1E3085C1}"/>
              </a:ext>
            </a:extLst>
          </p:cNvPr>
          <p:cNvSpPr txBox="1"/>
          <p:nvPr/>
        </p:nvSpPr>
        <p:spPr>
          <a:xfrm>
            <a:off x="7569656" y="3321651"/>
            <a:ext cx="5950025" cy="523220"/>
          </a:xfrm>
          <a:prstGeom prst="rect">
            <a:avLst/>
          </a:prstGeom>
          <a:noFill/>
        </p:spPr>
        <p:txBody>
          <a:bodyPr wrap="square" rtlCol="0">
            <a:spAutoFit/>
          </a:bodyPr>
          <a:lstStyle/>
          <a:p>
            <a:pPr defTabSz="914332">
              <a:defRPr/>
            </a:pPr>
            <a:r>
              <a:rPr lang="en-US" sz="2800">
                <a:solidFill>
                  <a:prstClr val="black">
                    <a:lumMod val="65000"/>
                    <a:lumOff val="35000"/>
                  </a:prstClr>
                </a:solidFill>
                <a:latin typeface="Arial"/>
              </a:rPr>
              <a:t>Enter this code: </a:t>
            </a:r>
            <a:r>
              <a:rPr lang="en-US" sz="2800" b="1" kern="0">
                <a:solidFill>
                  <a:srgbClr val="BBD151"/>
                </a:solidFill>
                <a:highlight>
                  <a:srgbClr val="FFFF00"/>
                </a:highlight>
                <a:latin typeface="Arial"/>
                <a:ea typeface="Verdana" panose="020B0604030504040204" pitchFamily="34" charset="0"/>
              </a:rPr>
              <a:t>XXXXXX</a:t>
            </a:r>
          </a:p>
        </p:txBody>
      </p:sp>
      <p:sp>
        <p:nvSpPr>
          <p:cNvPr id="14" name="TextBox 13">
            <a:extLst>
              <a:ext uri="{FF2B5EF4-FFF2-40B4-BE49-F238E27FC236}">
                <a16:creationId xmlns:a16="http://schemas.microsoft.com/office/drawing/2014/main" id="{B50A5100-E0BF-48E8-AAEE-4E257B38A664}"/>
              </a:ext>
            </a:extLst>
          </p:cNvPr>
          <p:cNvSpPr txBox="1"/>
          <p:nvPr/>
        </p:nvSpPr>
        <p:spPr>
          <a:xfrm>
            <a:off x="7569656" y="4849210"/>
            <a:ext cx="3363421"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Submit your answer</a:t>
            </a:r>
          </a:p>
        </p:txBody>
      </p:sp>
      <p:pic>
        <p:nvPicPr>
          <p:cNvPr id="15" name="Graphic 14" descr="Chat RTL">
            <a:extLst>
              <a:ext uri="{FF2B5EF4-FFF2-40B4-BE49-F238E27FC236}">
                <a16:creationId xmlns:a16="http://schemas.microsoft.com/office/drawing/2014/main" id="{2E1221BE-C8BB-4174-955D-C61AC33863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1327" y="107228"/>
            <a:ext cx="914400" cy="914400"/>
          </a:xfrm>
          <a:prstGeom prst="rect">
            <a:avLst/>
          </a:prstGeom>
        </p:spPr>
      </p:pic>
    </p:spTree>
    <p:extLst>
      <p:ext uri="{BB962C8B-B14F-4D97-AF65-F5344CB8AC3E}">
        <p14:creationId xmlns:p14="http://schemas.microsoft.com/office/powerpoint/2010/main" val="1444645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Introductions – </a:t>
            </a:r>
            <a:r>
              <a:rPr lang="en-GB">
                <a:highlight>
                  <a:srgbClr val="FFFF00"/>
                </a:highlight>
              </a:rPr>
              <a:t>in person </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6" y="1616451"/>
            <a:ext cx="11156085" cy="4067175"/>
          </a:xfrm>
        </p:spPr>
        <p:txBody>
          <a:bodyPr>
            <a:normAutofit/>
          </a:bodyPr>
          <a:lstStyle/>
          <a:p>
            <a:pPr>
              <a:lnSpc>
                <a:spcPct val="150000"/>
              </a:lnSpc>
            </a:pPr>
            <a:r>
              <a:rPr lang="en-US" b="1"/>
              <a:t>Please tell us more by sharing :</a:t>
            </a:r>
          </a:p>
          <a:p>
            <a:pPr marL="457177" lvl="1" indent="0">
              <a:lnSpc>
                <a:spcPct val="150000"/>
              </a:lnSpc>
              <a:buNone/>
            </a:pPr>
            <a:endParaRPr lang="en-US"/>
          </a:p>
          <a:p>
            <a:pPr lvl="1">
              <a:lnSpc>
                <a:spcPct val="150000"/>
              </a:lnSpc>
            </a:pPr>
            <a:r>
              <a:rPr lang="en-US"/>
              <a:t>Any specific expectation(s) for today? </a:t>
            </a:r>
          </a:p>
        </p:txBody>
      </p:sp>
      <p:pic>
        <p:nvPicPr>
          <p:cNvPr id="5" name="Graphic 4" descr="Chat RTL">
            <a:extLst>
              <a:ext uri="{FF2B5EF4-FFF2-40B4-BE49-F238E27FC236}">
                <a16:creationId xmlns:a16="http://schemas.microsoft.com/office/drawing/2014/main" id="{FE839F38-53C3-47CD-AE7A-8D4DE8B54E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1327" y="107228"/>
            <a:ext cx="914400" cy="914400"/>
          </a:xfrm>
          <a:prstGeom prst="rect">
            <a:avLst/>
          </a:prstGeom>
        </p:spPr>
      </p:pic>
      <p:sp>
        <p:nvSpPr>
          <p:cNvPr id="3" name="Slide Number Placeholder 2">
            <a:extLst>
              <a:ext uri="{FF2B5EF4-FFF2-40B4-BE49-F238E27FC236}">
                <a16:creationId xmlns:a16="http://schemas.microsoft.com/office/drawing/2014/main" id="{0D8404E6-856B-F948-BC32-30B64BE15F26}"/>
              </a:ext>
            </a:extLst>
          </p:cNvPr>
          <p:cNvSpPr>
            <a:spLocks noGrp="1"/>
          </p:cNvSpPr>
          <p:nvPr>
            <p:ph type="sldNum" sz="quarter" idx="12"/>
          </p:nvPr>
        </p:nvSpPr>
        <p:spPr/>
        <p:txBody>
          <a:bodyPr/>
          <a:lstStyle/>
          <a:p>
            <a:fld id="{971CEC84-1649-40CE-BFF6-7286506FEA08}" type="slidenum">
              <a:rPr lang="en-GB" smtClean="0"/>
              <a:pPr/>
              <a:t>17</a:t>
            </a:fld>
            <a:endParaRPr lang="en-GB"/>
          </a:p>
        </p:txBody>
      </p:sp>
    </p:spTree>
    <p:extLst>
      <p:ext uri="{BB962C8B-B14F-4D97-AF65-F5344CB8AC3E}">
        <p14:creationId xmlns:p14="http://schemas.microsoft.com/office/powerpoint/2010/main" val="4011953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nature, surrounded, land&#10;&#10;Description automatically generated">
            <a:extLst>
              <a:ext uri="{FF2B5EF4-FFF2-40B4-BE49-F238E27FC236}">
                <a16:creationId xmlns:a16="http://schemas.microsoft.com/office/drawing/2014/main" id="{65A6A8F4-EB11-4F8F-8EBA-4250CBC93F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27" t="15641" r="2769"/>
          <a:stretch/>
        </p:blipFill>
        <p:spPr>
          <a:xfrm>
            <a:off x="3164959" y="1295387"/>
            <a:ext cx="9027042" cy="5560744"/>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5735"/>
            <a:ext cx="5547292" cy="5490396"/>
          </a:xfrm>
          <a:prstGeom prst="rect">
            <a:avLst/>
          </a:prstGeom>
        </p:spPr>
      </p:pic>
      <p:sp>
        <p:nvSpPr>
          <p:cNvPr id="2" name="Title 1"/>
          <p:cNvSpPr>
            <a:spLocks noGrp="1"/>
          </p:cNvSpPr>
          <p:nvPr>
            <p:ph type="ctrTitle"/>
          </p:nvPr>
        </p:nvSpPr>
        <p:spPr>
          <a:xfrm>
            <a:off x="241320" y="3061681"/>
            <a:ext cx="4587490" cy="1604484"/>
          </a:xfrm>
        </p:spPr>
        <p:txBody>
          <a:bodyPr>
            <a:noAutofit/>
          </a:bodyPr>
          <a:lstStyle/>
          <a:p>
            <a:pPr algn="l"/>
            <a:r>
              <a:rPr lang="en-GB" sz="4000" b="1">
                <a:solidFill>
                  <a:srgbClr val="23BAED"/>
                </a:solidFill>
              </a:rPr>
              <a:t>Setting the scene &amp; brief recap on Modules 1&amp;2</a:t>
            </a:r>
            <a:endParaRPr lang="en-GB" sz="4000" b="1" strike="sngStrike">
              <a:solidFill>
                <a:srgbClr val="23BAED"/>
              </a:solidFill>
              <a:cs typeface="Aria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Rectangle 2">
            <a:extLst>
              <a:ext uri="{FF2B5EF4-FFF2-40B4-BE49-F238E27FC236}">
                <a16:creationId xmlns:a16="http://schemas.microsoft.com/office/drawing/2014/main" id="{5B008AA3-C640-7C4A-AF8D-A8320B76055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6" name="Slide Number Placeholder 5">
            <a:extLst>
              <a:ext uri="{FF2B5EF4-FFF2-40B4-BE49-F238E27FC236}">
                <a16:creationId xmlns:a16="http://schemas.microsoft.com/office/drawing/2014/main" id="{B6767B3B-27F2-B44F-ACD9-9D5A08C16067}"/>
              </a:ext>
            </a:extLst>
          </p:cNvPr>
          <p:cNvSpPr>
            <a:spLocks noGrp="1"/>
          </p:cNvSpPr>
          <p:nvPr>
            <p:ph type="sldNum" sz="quarter" idx="12"/>
          </p:nvPr>
        </p:nvSpPr>
        <p:spPr/>
        <p:txBody>
          <a:bodyPr/>
          <a:lstStyle/>
          <a:p>
            <a:fld id="{971CEC84-1649-40CE-BFF6-7286506FEA08}" type="slidenum">
              <a:rPr lang="en-GB" smtClean="0"/>
              <a:pPr/>
              <a:t>18</a:t>
            </a:fld>
            <a:endParaRPr lang="en-GB"/>
          </a:p>
        </p:txBody>
      </p:sp>
    </p:spTree>
    <p:extLst>
      <p:ext uri="{BB962C8B-B14F-4D97-AF65-F5344CB8AC3E}">
        <p14:creationId xmlns:p14="http://schemas.microsoft.com/office/powerpoint/2010/main" val="1650204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256C4E0-7E76-49FD-BF9E-368514ED4160}"/>
              </a:ext>
            </a:extLst>
          </p:cNvPr>
          <p:cNvPicPr>
            <a:picLocks noChangeAspect="1"/>
          </p:cNvPicPr>
          <p:nvPr/>
        </p:nvPicPr>
        <p:blipFill>
          <a:blip r:embed="rId3"/>
          <a:stretch>
            <a:fillRect/>
          </a:stretch>
        </p:blipFill>
        <p:spPr>
          <a:xfrm>
            <a:off x="3507915" y="1218532"/>
            <a:ext cx="5176171" cy="4776158"/>
          </a:xfrm>
          <a:prstGeom prst="rect">
            <a:avLst/>
          </a:prstGeom>
        </p:spPr>
      </p:pic>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p:txBody>
          <a:bodyPr/>
          <a:lstStyle/>
          <a:p>
            <a:r>
              <a:rPr lang="en-GB"/>
              <a:t>What parts </a:t>
            </a:r>
            <a:r>
              <a:rPr lang="en-GB">
                <a:solidFill>
                  <a:srgbClr val="595959"/>
                </a:solidFill>
              </a:rPr>
              <a:t>of the Natural Capital Protocol will we cover?</a:t>
            </a:r>
            <a:endParaRPr lang="en-US">
              <a:solidFill>
                <a:srgbClr val="595959"/>
              </a:solidFill>
            </a:endParaRPr>
          </a:p>
        </p:txBody>
      </p:sp>
      <p:sp>
        <p:nvSpPr>
          <p:cNvPr id="9" name="TextBox 8">
            <a:extLst>
              <a:ext uri="{FF2B5EF4-FFF2-40B4-BE49-F238E27FC236}">
                <a16:creationId xmlns:a16="http://schemas.microsoft.com/office/drawing/2014/main" id="{08ED46DF-3A0F-4191-BA47-894A79EF836E}"/>
              </a:ext>
            </a:extLst>
          </p:cNvPr>
          <p:cNvSpPr txBox="1"/>
          <p:nvPr/>
        </p:nvSpPr>
        <p:spPr>
          <a:xfrm>
            <a:off x="6566338" y="1389627"/>
            <a:ext cx="1884161" cy="369332"/>
          </a:xfrm>
          <a:prstGeom prst="rect">
            <a:avLst/>
          </a:prstGeom>
        </p:spPr>
        <p:txBody>
          <a:bodyPr wrap="square">
            <a:spAutoFit/>
          </a:bodyPr>
          <a:lstStyle>
            <a:defPPr>
              <a:defRPr lang="en-US"/>
            </a:defPPr>
            <a:lvl1pPr>
              <a:defRPr>
                <a:solidFill>
                  <a:srgbClr val="595959"/>
                </a:solidFill>
                <a:latin typeface="Arial"/>
              </a:defRPr>
            </a:lvl1pPr>
          </a:lstStyle>
          <a:p>
            <a:pPr algn="ctr"/>
            <a:r>
              <a:rPr lang="en-GB" b="1">
                <a:solidFill>
                  <a:schemeClr val="accent6"/>
                </a:solidFill>
              </a:rPr>
              <a:t>Module 1 </a:t>
            </a:r>
            <a:endParaRPr lang="en-US" b="1">
              <a:solidFill>
                <a:schemeClr val="accent6"/>
              </a:solidFill>
            </a:endParaRPr>
          </a:p>
        </p:txBody>
      </p:sp>
      <p:sp>
        <p:nvSpPr>
          <p:cNvPr id="3" name="Slide Number Placeholder 2">
            <a:extLst>
              <a:ext uri="{FF2B5EF4-FFF2-40B4-BE49-F238E27FC236}">
                <a16:creationId xmlns:a16="http://schemas.microsoft.com/office/drawing/2014/main" id="{D7C1F4B9-EC40-5640-8F28-4F5AFDD3992D}"/>
              </a:ext>
            </a:extLst>
          </p:cNvPr>
          <p:cNvSpPr>
            <a:spLocks noGrp="1"/>
          </p:cNvSpPr>
          <p:nvPr>
            <p:ph type="sldNum" sz="quarter" idx="12"/>
          </p:nvPr>
        </p:nvSpPr>
        <p:spPr/>
        <p:txBody>
          <a:bodyPr/>
          <a:lstStyle/>
          <a:p>
            <a:fld id="{971CEC84-1649-40CE-BFF6-7286506FEA08}" type="slidenum">
              <a:rPr lang="en-GB" smtClean="0"/>
              <a:pPr/>
              <a:t>19</a:t>
            </a:fld>
            <a:endParaRPr lang="en-GB"/>
          </a:p>
        </p:txBody>
      </p:sp>
      <p:sp>
        <p:nvSpPr>
          <p:cNvPr id="12" name="TextBox 11">
            <a:extLst>
              <a:ext uri="{FF2B5EF4-FFF2-40B4-BE49-F238E27FC236}">
                <a16:creationId xmlns:a16="http://schemas.microsoft.com/office/drawing/2014/main" id="{271B3C78-BF5A-4AC1-8E1E-7992F35D623A}"/>
              </a:ext>
            </a:extLst>
          </p:cNvPr>
          <p:cNvSpPr txBox="1"/>
          <p:nvPr/>
        </p:nvSpPr>
        <p:spPr>
          <a:xfrm>
            <a:off x="102261" y="5717485"/>
            <a:ext cx="3167068"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
        <p:nvSpPr>
          <p:cNvPr id="17" name="TextBox 16">
            <a:extLst>
              <a:ext uri="{FF2B5EF4-FFF2-40B4-BE49-F238E27FC236}">
                <a16:creationId xmlns:a16="http://schemas.microsoft.com/office/drawing/2014/main" id="{9AF10105-E8EE-40DF-9A1D-AE059430C22B}"/>
              </a:ext>
            </a:extLst>
          </p:cNvPr>
          <p:cNvSpPr txBox="1"/>
          <p:nvPr/>
        </p:nvSpPr>
        <p:spPr>
          <a:xfrm>
            <a:off x="8076977" y="3244334"/>
            <a:ext cx="1884161" cy="369332"/>
          </a:xfrm>
          <a:prstGeom prst="rect">
            <a:avLst/>
          </a:prstGeom>
        </p:spPr>
        <p:txBody>
          <a:bodyPr wrap="square">
            <a:spAutoFit/>
          </a:bodyPr>
          <a:lstStyle>
            <a:defPPr>
              <a:defRPr lang="en-US"/>
            </a:defPPr>
            <a:lvl1pPr>
              <a:defRPr>
                <a:solidFill>
                  <a:srgbClr val="595959"/>
                </a:solidFill>
                <a:latin typeface="Arial"/>
              </a:defRPr>
            </a:lvl1pPr>
          </a:lstStyle>
          <a:p>
            <a:pPr algn="ctr"/>
            <a:r>
              <a:rPr lang="en-GB" b="1">
                <a:solidFill>
                  <a:schemeClr val="accent6"/>
                </a:solidFill>
              </a:rPr>
              <a:t>Module 2</a:t>
            </a:r>
            <a:endParaRPr lang="en-US" b="1">
              <a:solidFill>
                <a:schemeClr val="accent6"/>
              </a:solidFill>
            </a:endParaRPr>
          </a:p>
        </p:txBody>
      </p:sp>
      <p:sp>
        <p:nvSpPr>
          <p:cNvPr id="5" name="Oval 4">
            <a:extLst>
              <a:ext uri="{FF2B5EF4-FFF2-40B4-BE49-F238E27FC236}">
                <a16:creationId xmlns:a16="http://schemas.microsoft.com/office/drawing/2014/main" id="{DD3BD2FB-B35F-4329-ACFF-0DD181FE4DBD}"/>
              </a:ext>
            </a:extLst>
          </p:cNvPr>
          <p:cNvSpPr/>
          <p:nvPr/>
        </p:nvSpPr>
        <p:spPr>
          <a:xfrm>
            <a:off x="3597072" y="5157957"/>
            <a:ext cx="1765300" cy="622664"/>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4F73788A-4069-43E5-9215-778E41C066C2}"/>
              </a:ext>
            </a:extLst>
          </p:cNvPr>
          <p:cNvSpPr txBox="1"/>
          <p:nvPr/>
        </p:nvSpPr>
        <p:spPr>
          <a:xfrm>
            <a:off x="2896189" y="5291908"/>
            <a:ext cx="3167067" cy="369332"/>
          </a:xfrm>
          <a:prstGeom prst="rect">
            <a:avLst/>
          </a:prstGeom>
        </p:spPr>
        <p:txBody>
          <a:bodyPr wrap="square">
            <a:spAutoFit/>
          </a:bodyPr>
          <a:lstStyle>
            <a:defPPr>
              <a:defRPr lang="en-US"/>
            </a:defPPr>
            <a:lvl1pPr>
              <a:defRPr>
                <a:solidFill>
                  <a:srgbClr val="595959"/>
                </a:solidFill>
                <a:latin typeface="Arial"/>
              </a:defRPr>
            </a:lvl1pPr>
          </a:lstStyle>
          <a:p>
            <a:pPr algn="ctr"/>
            <a:r>
              <a:rPr lang="en-GB" b="1">
                <a:solidFill>
                  <a:schemeClr val="bg1"/>
                </a:solidFill>
              </a:rPr>
              <a:t>Module 3</a:t>
            </a:r>
          </a:p>
        </p:txBody>
      </p:sp>
      <p:pic>
        <p:nvPicPr>
          <p:cNvPr id="6" name="Graphic 5" descr="Checkmark">
            <a:extLst>
              <a:ext uri="{FF2B5EF4-FFF2-40B4-BE49-F238E27FC236}">
                <a16:creationId xmlns:a16="http://schemas.microsoft.com/office/drawing/2014/main" id="{9812EA6D-91E7-4A8D-8C78-0D7C8DC441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72502" y="1671642"/>
            <a:ext cx="471831" cy="471831"/>
          </a:xfrm>
          <a:prstGeom prst="rect">
            <a:avLst/>
          </a:prstGeom>
        </p:spPr>
      </p:pic>
      <p:pic>
        <p:nvPicPr>
          <p:cNvPr id="13" name="Graphic 12" descr="Checkmark">
            <a:extLst>
              <a:ext uri="{FF2B5EF4-FFF2-40B4-BE49-F238E27FC236}">
                <a16:creationId xmlns:a16="http://schemas.microsoft.com/office/drawing/2014/main" id="{C8437D85-24B3-4A05-BCF2-832FB764A9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25995" y="3511327"/>
            <a:ext cx="471831" cy="471831"/>
          </a:xfrm>
          <a:prstGeom prst="rect">
            <a:avLst/>
          </a:prstGeom>
        </p:spPr>
      </p:pic>
      <p:sp>
        <p:nvSpPr>
          <p:cNvPr id="14" name="Teardrop 13">
            <a:extLst>
              <a:ext uri="{FF2B5EF4-FFF2-40B4-BE49-F238E27FC236}">
                <a16:creationId xmlns:a16="http://schemas.microsoft.com/office/drawing/2014/main" id="{784ACE0C-ACBF-4194-B4FF-05152D44134A}"/>
              </a:ext>
            </a:extLst>
          </p:cNvPr>
          <p:cNvSpPr/>
          <p:nvPr/>
        </p:nvSpPr>
        <p:spPr>
          <a:xfrm rot="5160957">
            <a:off x="9933614" y="1157982"/>
            <a:ext cx="1788029" cy="1782512"/>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EDDB77E5-5A4C-4B7B-B0A3-406B620869C0}"/>
              </a:ext>
            </a:extLst>
          </p:cNvPr>
          <p:cNvSpPr txBox="1"/>
          <p:nvPr/>
        </p:nvSpPr>
        <p:spPr>
          <a:xfrm>
            <a:off x="10101374" y="1547334"/>
            <a:ext cx="1555947" cy="1169551"/>
          </a:xfrm>
          <a:prstGeom prst="rect">
            <a:avLst/>
          </a:prstGeom>
          <a:noFill/>
        </p:spPr>
        <p:txBody>
          <a:bodyPr wrap="square" rtlCol="0">
            <a:spAutoFit/>
          </a:bodyPr>
          <a:lstStyle/>
          <a:p>
            <a:pPr algn="ctr" defTabSz="914354">
              <a:defRPr/>
            </a:pPr>
            <a:r>
              <a:rPr lang="en-GB">
                <a:solidFill>
                  <a:prstClr val="white"/>
                </a:solidFill>
              </a:rPr>
              <a:t>Refer to the</a:t>
            </a:r>
          </a:p>
          <a:p>
            <a:pPr algn="ctr" defTabSz="914354">
              <a:defRPr/>
            </a:pPr>
            <a:r>
              <a:rPr lang="en-GB">
                <a:solidFill>
                  <a:prstClr val="white"/>
                </a:solidFill>
                <a:hlinkClick r:id="rId7"/>
              </a:rPr>
              <a:t>Biodiversity Guidance</a:t>
            </a:r>
            <a:endParaRPr lang="en-GB">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24" name="Teardrop 23">
            <a:extLst>
              <a:ext uri="{FF2B5EF4-FFF2-40B4-BE49-F238E27FC236}">
                <a16:creationId xmlns:a16="http://schemas.microsoft.com/office/drawing/2014/main" id="{5DEFAB93-B6CE-4285-9CC5-EC21A3FCCA68}"/>
              </a:ext>
            </a:extLst>
          </p:cNvPr>
          <p:cNvSpPr/>
          <p:nvPr/>
        </p:nvSpPr>
        <p:spPr>
          <a:xfrm rot="5400000">
            <a:off x="2760" y="1159557"/>
            <a:ext cx="1788029" cy="178251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92DA8646-4510-4A6A-95F7-84880896ED3D}"/>
              </a:ext>
            </a:extLst>
          </p:cNvPr>
          <p:cNvSpPr txBox="1"/>
          <p:nvPr/>
        </p:nvSpPr>
        <p:spPr>
          <a:xfrm>
            <a:off x="-84923" y="1574293"/>
            <a:ext cx="1963394" cy="1200713"/>
          </a:xfrm>
          <a:prstGeom prst="rect">
            <a:avLst/>
          </a:prstGeom>
          <a:noFill/>
        </p:spPr>
        <p:txBody>
          <a:bodyPr wrap="square" rtlCol="0">
            <a:spAutoFit/>
          </a:bodyPr>
          <a:lstStyle/>
          <a:p>
            <a:pPr algn="ctr" defTabSz="914354">
              <a:defRPr/>
            </a:pPr>
            <a:r>
              <a:rPr lang="en-GB">
                <a:solidFill>
                  <a:prstClr val="white"/>
                </a:solidFill>
              </a:rPr>
              <a:t>Refer to </a:t>
            </a:r>
            <a:r>
              <a:rPr lang="en-GB" sz="1801">
                <a:solidFill>
                  <a:prstClr val="white"/>
                </a:solidFill>
              </a:rPr>
              <a:t>the</a:t>
            </a:r>
          </a:p>
          <a:p>
            <a:pPr algn="ctr" defTabSz="914354">
              <a:defRPr/>
            </a:pPr>
            <a:r>
              <a:rPr lang="en-GB" sz="1801">
                <a:solidFill>
                  <a:prstClr val="white"/>
                </a:solidFill>
                <a:hlinkClick r:id="rId8"/>
              </a:rPr>
              <a:t>Natural Capital Protocol</a:t>
            </a:r>
            <a:endParaRPr lang="en-GB" sz="1801">
              <a:solidFill>
                <a:prstClr val="white"/>
              </a:solidFill>
            </a:endParaRPr>
          </a:p>
          <a:p>
            <a:pPr algn="ctr" defTabSz="914354">
              <a:defRPr/>
            </a:pPr>
            <a:endParaRPr lang="en-GB">
              <a:solidFill>
                <a:prstClr val="white"/>
              </a:solidFill>
            </a:endParaRPr>
          </a:p>
        </p:txBody>
      </p:sp>
      <p:pic>
        <p:nvPicPr>
          <p:cNvPr id="7" name="Picture 6" descr="A picture containing text, businesscard, screenshot, vector graphics&#10;&#10;Description automatically generated">
            <a:extLst>
              <a:ext uri="{FF2B5EF4-FFF2-40B4-BE49-F238E27FC236}">
                <a16:creationId xmlns:a16="http://schemas.microsoft.com/office/drawing/2014/main" id="{5190C9D5-29AC-4637-A4DE-428543F4E3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03047" y="2993514"/>
            <a:ext cx="1990310" cy="2787107"/>
          </a:xfrm>
          <a:prstGeom prst="rect">
            <a:avLst/>
          </a:prstGeom>
        </p:spPr>
      </p:pic>
      <p:pic>
        <p:nvPicPr>
          <p:cNvPr id="10" name="Picture 9" descr="A picture containing text, businesscard, vector graphics, envelope&#10;&#10;Description automatically generated">
            <a:extLst>
              <a:ext uri="{FF2B5EF4-FFF2-40B4-BE49-F238E27FC236}">
                <a16:creationId xmlns:a16="http://schemas.microsoft.com/office/drawing/2014/main" id="{193341CF-281C-4139-8080-1C58F57CF5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116" y="2991820"/>
            <a:ext cx="1899131" cy="2678673"/>
          </a:xfrm>
          <a:prstGeom prst="rect">
            <a:avLst/>
          </a:prstGeom>
        </p:spPr>
      </p:pic>
    </p:spTree>
    <p:extLst>
      <p:ext uri="{BB962C8B-B14F-4D97-AF65-F5344CB8AC3E}">
        <p14:creationId xmlns:p14="http://schemas.microsoft.com/office/powerpoint/2010/main" val="3810373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solidFill>
                  <a:srgbClr val="595959"/>
                </a:solidFill>
              </a:rPr>
              <a:t>We Value Nature – Who are we?</a:t>
            </a:r>
          </a:p>
        </p:txBody>
      </p:sp>
      <p:sp>
        <p:nvSpPr>
          <p:cNvPr id="6" name="Content Placeholder 2">
            <a:extLst>
              <a:ext uri="{FF2B5EF4-FFF2-40B4-BE49-F238E27FC236}">
                <a16:creationId xmlns:a16="http://schemas.microsoft.com/office/drawing/2014/main" id="{28546A42-CDFB-4EA3-A811-9407EAD330B0}"/>
              </a:ext>
            </a:extLst>
          </p:cNvPr>
          <p:cNvSpPr>
            <a:spLocks noGrp="1"/>
          </p:cNvSpPr>
          <p:nvPr>
            <p:ph idx="1"/>
          </p:nvPr>
        </p:nvSpPr>
        <p:spPr>
          <a:xfrm>
            <a:off x="207206" y="1222186"/>
            <a:ext cx="11712103" cy="1146815"/>
          </a:xfrm>
        </p:spPr>
        <p:txBody>
          <a:bodyPr>
            <a:normAutofit/>
          </a:bodyPr>
          <a:lstStyle/>
          <a:p>
            <a:pPr marL="0" indent="0">
              <a:lnSpc>
                <a:spcPct val="150000"/>
              </a:lnSpc>
              <a:buNone/>
            </a:pPr>
            <a:r>
              <a:rPr lang="en-GB" sz="2201">
                <a:solidFill>
                  <a:srgbClr val="595959"/>
                </a:solidFill>
              </a:rPr>
              <a:t>We Value Nature is a campaign </a:t>
            </a:r>
            <a:r>
              <a:rPr lang="en-GB" sz="2201" b="1">
                <a:solidFill>
                  <a:srgbClr val="595959"/>
                </a:solidFill>
              </a:rPr>
              <a:t>supporting businesses </a:t>
            </a:r>
            <a:r>
              <a:rPr lang="en-GB" sz="2201">
                <a:solidFill>
                  <a:srgbClr val="595959"/>
                </a:solidFill>
              </a:rPr>
              <a:t>and the </a:t>
            </a:r>
            <a:r>
              <a:rPr lang="en-GB" sz="2201" b="1">
                <a:solidFill>
                  <a:srgbClr val="595959"/>
                </a:solidFill>
              </a:rPr>
              <a:t>natural capital community</a:t>
            </a:r>
            <a:r>
              <a:rPr lang="en-GB" sz="2201">
                <a:solidFill>
                  <a:srgbClr val="595959"/>
                </a:solidFill>
              </a:rPr>
              <a:t> to </a:t>
            </a:r>
            <a:r>
              <a:rPr lang="en-GB" sz="2201" b="1">
                <a:solidFill>
                  <a:srgbClr val="595959"/>
                </a:solidFill>
              </a:rPr>
              <a:t>make valuing nature the new normal </a:t>
            </a:r>
            <a:r>
              <a:rPr lang="en-GB" sz="2201">
                <a:solidFill>
                  <a:srgbClr val="595959"/>
                </a:solidFill>
              </a:rPr>
              <a:t>for business across Europe, by</a:t>
            </a:r>
            <a:r>
              <a:rPr lang="en-GB" sz="2201">
                <a:solidFill>
                  <a:srgbClr val="595959"/>
                </a:solidFill>
                <a:latin typeface="Arial" panose="020B0604020202020204" pitchFamily="34" charset="0"/>
                <a:cs typeface="Arial" panose="020B0604020202020204" pitchFamily="34" charset="0"/>
              </a:rPr>
              <a:t>:</a:t>
            </a:r>
          </a:p>
        </p:txBody>
      </p:sp>
      <p:pic>
        <p:nvPicPr>
          <p:cNvPr id="7" name="Picture 6" descr="A close up of a logo&#10;&#10;Description automatically generated">
            <a:extLst>
              <a:ext uri="{FF2B5EF4-FFF2-40B4-BE49-F238E27FC236}">
                <a16:creationId xmlns:a16="http://schemas.microsoft.com/office/drawing/2014/main" id="{3CEB6092-4B4C-4384-AE18-D8A7B79B0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19" b="7294"/>
          <a:stretch/>
        </p:blipFill>
        <p:spPr>
          <a:xfrm>
            <a:off x="3576159" y="5322138"/>
            <a:ext cx="5039680" cy="1410511"/>
          </a:xfrm>
          <a:prstGeom prst="rect">
            <a:avLst/>
          </a:prstGeom>
        </p:spPr>
      </p:pic>
      <p:sp>
        <p:nvSpPr>
          <p:cNvPr id="3" name="TextBox 2">
            <a:extLst>
              <a:ext uri="{FF2B5EF4-FFF2-40B4-BE49-F238E27FC236}">
                <a16:creationId xmlns:a16="http://schemas.microsoft.com/office/drawing/2014/main" id="{AD469F9E-D08B-4C2D-AC7B-D6649D664E25}"/>
              </a:ext>
            </a:extLst>
          </p:cNvPr>
          <p:cNvSpPr txBox="1"/>
          <p:nvPr/>
        </p:nvSpPr>
        <p:spPr>
          <a:xfrm>
            <a:off x="239951" y="2498106"/>
            <a:ext cx="11712101" cy="2583015"/>
          </a:xfrm>
          <a:prstGeom prst="rect">
            <a:avLst/>
          </a:prstGeom>
          <a:noFill/>
        </p:spPr>
        <p:txBody>
          <a:bodyPr wrap="square" rtlCol="0">
            <a:spAutoFit/>
          </a:bodyPr>
          <a:lstStyle/>
          <a:p>
            <a:pPr marL="457177" indent="-457177" algn="ctr" defTabSz="914354">
              <a:spcBef>
                <a:spcPts val="1001"/>
              </a:spcBef>
              <a:buClr>
                <a:srgbClr val="23BAED"/>
              </a:buClr>
              <a:buFont typeface="+mj-lt"/>
              <a:buAutoNum type="arabicPeriod"/>
              <a:defRPr/>
            </a:pPr>
            <a:r>
              <a:rPr lang="en-GB" sz="2201">
                <a:solidFill>
                  <a:srgbClr val="595959"/>
                </a:solidFill>
                <a:latin typeface="Arial"/>
              </a:rPr>
              <a:t>Sharing</a:t>
            </a:r>
            <a:r>
              <a:rPr lang="en-GB" sz="2201" b="1">
                <a:solidFill>
                  <a:srgbClr val="595959"/>
                </a:solidFill>
                <a:latin typeface="Arial"/>
              </a:rPr>
              <a:t> research, resources &amp; best practices</a:t>
            </a:r>
            <a:r>
              <a:rPr lang="en-GB" sz="2201">
                <a:solidFill>
                  <a:srgbClr val="595959"/>
                </a:solidFill>
                <a:latin typeface="Arial"/>
              </a:rPr>
              <a:t>;</a:t>
            </a:r>
          </a:p>
          <a:p>
            <a:pPr marL="457177" indent="-457177" algn="ctr" defTabSz="914354">
              <a:spcBef>
                <a:spcPts val="1001"/>
              </a:spcBef>
              <a:buClr>
                <a:srgbClr val="23BAED"/>
              </a:buClr>
              <a:buFont typeface="+mj-lt"/>
              <a:buAutoNum type="arabicPeriod"/>
              <a:defRPr/>
            </a:pPr>
            <a:r>
              <a:rPr lang="en-GB" sz="2201">
                <a:solidFill>
                  <a:srgbClr val="595959"/>
                </a:solidFill>
                <a:latin typeface="Arial"/>
              </a:rPr>
              <a:t>Identifying </a:t>
            </a:r>
            <a:r>
              <a:rPr lang="en-GB" sz="2201" b="1">
                <a:solidFill>
                  <a:srgbClr val="595959"/>
                </a:solidFill>
                <a:latin typeface="Arial"/>
              </a:rPr>
              <a:t>barriers &amp; opportunities </a:t>
            </a:r>
            <a:r>
              <a:rPr lang="en-GB" sz="2201">
                <a:solidFill>
                  <a:srgbClr val="595959"/>
                </a:solidFill>
                <a:latin typeface="Arial"/>
              </a:rPr>
              <a:t>for adopting a natural capital approach;</a:t>
            </a:r>
          </a:p>
          <a:p>
            <a:pPr marL="457177" indent="-457177" algn="ctr" defTabSz="914354">
              <a:lnSpc>
                <a:spcPct val="120000"/>
              </a:lnSpc>
              <a:spcBef>
                <a:spcPts val="1001"/>
              </a:spcBef>
              <a:buClr>
                <a:srgbClr val="23BAED"/>
              </a:buClr>
              <a:buFont typeface="+mj-lt"/>
              <a:buAutoNum type="arabicPeriod"/>
              <a:defRPr/>
            </a:pPr>
            <a:r>
              <a:rPr lang="en-GB" sz="2201" b="1">
                <a:solidFill>
                  <a:srgbClr val="595959"/>
                </a:solidFill>
                <a:latin typeface="Arial"/>
              </a:rPr>
              <a:t>Providing practical support </a:t>
            </a:r>
            <a:r>
              <a:rPr lang="en-GB" sz="2201">
                <a:solidFill>
                  <a:srgbClr val="595959"/>
                </a:solidFill>
                <a:latin typeface="Arial"/>
              </a:rPr>
              <a:t>to help business improve their risk management, communication &amp; stakeholder engagement;</a:t>
            </a:r>
          </a:p>
          <a:p>
            <a:pPr marL="457177" indent="-457177" algn="ctr" defTabSz="914354">
              <a:spcBef>
                <a:spcPts val="1001"/>
              </a:spcBef>
              <a:buClr>
                <a:srgbClr val="23BAED"/>
              </a:buClr>
              <a:buFont typeface="+mj-lt"/>
              <a:buAutoNum type="arabicPeriod"/>
              <a:defRPr/>
            </a:pPr>
            <a:r>
              <a:rPr lang="en-GB" sz="2201">
                <a:solidFill>
                  <a:srgbClr val="595959"/>
                </a:solidFill>
                <a:latin typeface="Arial"/>
              </a:rPr>
              <a:t>Reinforcing &amp; boosting the work of the </a:t>
            </a:r>
            <a:r>
              <a:rPr lang="en-GB" sz="2201" b="1">
                <a:solidFill>
                  <a:srgbClr val="595959"/>
                </a:solidFill>
                <a:latin typeface="Arial"/>
              </a:rPr>
              <a:t>Natural Capital Coalition.</a:t>
            </a:r>
          </a:p>
          <a:p>
            <a:pPr defTabSz="914354">
              <a:defRPr/>
            </a:pPr>
            <a:endParaRPr lang="en-CH" sz="1801">
              <a:solidFill>
                <a:prstClr val="black"/>
              </a:solidFill>
              <a:latin typeface="Arial"/>
            </a:endParaRPr>
          </a:p>
        </p:txBody>
      </p:sp>
      <p:sp>
        <p:nvSpPr>
          <p:cNvPr id="5" name="Slide Number Placeholder 4">
            <a:extLst>
              <a:ext uri="{FF2B5EF4-FFF2-40B4-BE49-F238E27FC236}">
                <a16:creationId xmlns:a16="http://schemas.microsoft.com/office/drawing/2014/main" id="{CB152E7E-1DCC-8F40-A914-0DB2A5D5011A}"/>
              </a:ext>
            </a:extLst>
          </p:cNvPr>
          <p:cNvSpPr>
            <a:spLocks noGrp="1"/>
          </p:cNvSpPr>
          <p:nvPr>
            <p:ph type="sldNum" sz="quarter" idx="12"/>
          </p:nvPr>
        </p:nvSpPr>
        <p:spPr/>
        <p:txBody>
          <a:bodyPr/>
          <a:lstStyle/>
          <a:p>
            <a:fld id="{971CEC84-1649-40CE-BFF6-7286506FEA08}" type="slidenum">
              <a:rPr lang="en-GB" smtClean="0"/>
              <a:pPr/>
              <a:t>2</a:t>
            </a:fld>
            <a:endParaRPr lang="en-GB"/>
          </a:p>
        </p:txBody>
      </p:sp>
    </p:spTree>
    <p:extLst>
      <p:ext uri="{BB962C8B-B14F-4D97-AF65-F5344CB8AC3E}">
        <p14:creationId xmlns:p14="http://schemas.microsoft.com/office/powerpoint/2010/main" val="2821334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p:txBody>
          <a:bodyPr/>
          <a:lstStyle/>
          <a:p>
            <a:r>
              <a:rPr lang="en-GB"/>
              <a:t>Biodiversity &amp; the current economic system</a:t>
            </a:r>
          </a:p>
        </p:txBody>
      </p:sp>
      <p:sp>
        <p:nvSpPr>
          <p:cNvPr id="3" name="Slide Number Placeholder 2">
            <a:extLst>
              <a:ext uri="{FF2B5EF4-FFF2-40B4-BE49-F238E27FC236}">
                <a16:creationId xmlns:a16="http://schemas.microsoft.com/office/drawing/2014/main" id="{D7C1F4B9-EC40-5640-8F28-4F5AFDD3992D}"/>
              </a:ext>
            </a:extLst>
          </p:cNvPr>
          <p:cNvSpPr>
            <a:spLocks noGrp="1"/>
          </p:cNvSpPr>
          <p:nvPr>
            <p:ph type="sldNum" sz="quarter" idx="12"/>
          </p:nvPr>
        </p:nvSpPr>
        <p:spPr/>
        <p:txBody>
          <a:bodyPr/>
          <a:lstStyle/>
          <a:p>
            <a:fld id="{971CEC84-1649-40CE-BFF6-7286506FEA08}" type="slidenum">
              <a:rPr lang="en-GB" smtClean="0"/>
              <a:pPr/>
              <a:t>20</a:t>
            </a:fld>
            <a:endParaRPr lang="en-GB"/>
          </a:p>
        </p:txBody>
      </p:sp>
      <p:sp>
        <p:nvSpPr>
          <p:cNvPr id="4" name="Rectangle 3">
            <a:extLst>
              <a:ext uri="{FF2B5EF4-FFF2-40B4-BE49-F238E27FC236}">
                <a16:creationId xmlns:a16="http://schemas.microsoft.com/office/drawing/2014/main" id="{0F4EFB55-9769-4202-846B-26AD9AF13CEA}"/>
              </a:ext>
            </a:extLst>
          </p:cNvPr>
          <p:cNvSpPr/>
          <p:nvPr/>
        </p:nvSpPr>
        <p:spPr>
          <a:xfrm>
            <a:off x="537145" y="1363050"/>
            <a:ext cx="6592618" cy="4131900"/>
          </a:xfrm>
          <a:prstGeom prst="rect">
            <a:avLst/>
          </a:prstGeom>
        </p:spPr>
        <p:txBody>
          <a:bodyPr wrap="square" lIns="91440" tIns="45720" rIns="91440" bIns="45720" anchor="t">
            <a:spAutoFit/>
          </a:bodyPr>
          <a:lstStyle/>
          <a:p>
            <a:pPr marL="285750" indent="-285750">
              <a:lnSpc>
                <a:spcPct val="100000"/>
              </a:lnSpc>
              <a:spcBef>
                <a:spcPts val="600"/>
              </a:spcBef>
              <a:spcAft>
                <a:spcPts val="600"/>
              </a:spcAft>
              <a:buFont typeface="Arial" panose="020B0604020202020204" pitchFamily="34" charset="0"/>
              <a:buChar char="•"/>
            </a:pPr>
            <a:r>
              <a:rPr lang="en-GB" sz="2000">
                <a:solidFill>
                  <a:schemeClr val="tx1">
                    <a:lumMod val="65000"/>
                    <a:lumOff val="35000"/>
                  </a:schemeClr>
                </a:solidFill>
                <a:latin typeface="+mj-lt"/>
                <a:ea typeface="Roboto Light"/>
              </a:rPr>
              <a:t>The economy is embedded within the biosphere</a:t>
            </a:r>
          </a:p>
          <a:p>
            <a:pPr marL="285750" indent="-285750">
              <a:lnSpc>
                <a:spcPct val="100000"/>
              </a:lnSpc>
              <a:spcBef>
                <a:spcPts val="600"/>
              </a:spcBef>
              <a:spcAft>
                <a:spcPts val="600"/>
              </a:spcAft>
              <a:buFont typeface="Arial" panose="020B0604020202020204" pitchFamily="34" charset="0"/>
              <a:buChar char="•"/>
            </a:pPr>
            <a:r>
              <a:rPr lang="en-GB" sz="2000" b="1">
                <a:solidFill>
                  <a:schemeClr val="tx1">
                    <a:lumMod val="65000"/>
                    <a:lumOff val="35000"/>
                  </a:schemeClr>
                </a:solidFill>
                <a:latin typeface="+mj-lt"/>
                <a:ea typeface="Roboto Light"/>
              </a:rPr>
              <a:t>Value of biodiversity needs to be embedded within economic thinking</a:t>
            </a:r>
            <a:endParaRPr lang="en-GB" sz="2000" b="1">
              <a:solidFill>
                <a:schemeClr val="tx1">
                  <a:lumMod val="65000"/>
                  <a:lumOff val="35000"/>
                </a:schemeClr>
              </a:solidFill>
              <a:latin typeface="+mj-lt"/>
              <a:ea typeface="Roboto Light"/>
              <a:cs typeface="Arial"/>
            </a:endParaRPr>
          </a:p>
          <a:p>
            <a:pPr marL="285750" indent="-285750">
              <a:spcBef>
                <a:spcPts val="600"/>
              </a:spcBef>
              <a:spcAft>
                <a:spcPts val="600"/>
              </a:spcAft>
              <a:buFont typeface="Arial" panose="020B0604020202020204" pitchFamily="34" charset="0"/>
              <a:buChar char="•"/>
            </a:pPr>
            <a:r>
              <a:rPr lang="en-GB" sz="2000">
                <a:solidFill>
                  <a:schemeClr val="tx1">
                    <a:lumMod val="65000"/>
                    <a:lumOff val="35000"/>
                  </a:schemeClr>
                </a:solidFill>
                <a:latin typeface="+mj-lt"/>
                <a:ea typeface="Roboto Light"/>
              </a:rPr>
              <a:t>Demand to embed nature and biodiversity into decision-making exits </a:t>
            </a:r>
            <a:r>
              <a:rPr lang="en-GB" sz="2000">
                <a:solidFill>
                  <a:schemeClr val="tx1">
                    <a:lumMod val="65000"/>
                    <a:lumOff val="35000"/>
                  </a:schemeClr>
                </a:solidFill>
                <a:latin typeface="+mj-lt"/>
                <a:ea typeface="Roboto Light"/>
                <a:sym typeface="Wingdings" panose="05000000000000000000" pitchFamily="2" charset="2"/>
              </a:rPr>
              <a:t>from multiple stakeholders:</a:t>
            </a:r>
            <a:endParaRPr lang="en-GB" sz="2000">
              <a:solidFill>
                <a:schemeClr val="tx1">
                  <a:lumMod val="65000"/>
                  <a:lumOff val="35000"/>
                </a:schemeClr>
              </a:solidFill>
              <a:latin typeface="+mj-lt"/>
              <a:ea typeface="Roboto Light"/>
              <a:cs typeface="Arial"/>
            </a:endParaRPr>
          </a:p>
          <a:p>
            <a:pPr marL="742950" lvl="1" indent="-285750">
              <a:lnSpc>
                <a:spcPct val="100000"/>
              </a:lnSpc>
              <a:spcBef>
                <a:spcPts val="300"/>
              </a:spcBef>
              <a:spcAft>
                <a:spcPts val="300"/>
              </a:spcAft>
              <a:buFont typeface="Courier New" panose="02070309020205020404" pitchFamily="49" charset="0"/>
              <a:buChar char="o"/>
            </a:pPr>
            <a:r>
              <a:rPr lang="en-GB" sz="2000" b="1">
                <a:solidFill>
                  <a:schemeClr val="tx1">
                    <a:lumMod val="65000"/>
                    <a:lumOff val="35000"/>
                  </a:schemeClr>
                </a:solidFill>
                <a:latin typeface="+mj-lt"/>
                <a:ea typeface="Roboto Light"/>
              </a:rPr>
              <a:t>International policy </a:t>
            </a:r>
            <a:r>
              <a:rPr lang="en-GB" sz="2000">
                <a:solidFill>
                  <a:schemeClr val="tx1">
                    <a:lumMod val="65000"/>
                    <a:lumOff val="35000"/>
                  </a:schemeClr>
                </a:solidFill>
                <a:latin typeface="+mj-lt"/>
                <a:ea typeface="Roboto Light"/>
              </a:rPr>
              <a:t>drivers (e.g. post-2020 biodiversity framework)</a:t>
            </a:r>
            <a:endParaRPr lang="en-GB" sz="2000">
              <a:solidFill>
                <a:schemeClr val="tx1">
                  <a:lumMod val="65000"/>
                  <a:lumOff val="35000"/>
                </a:schemeClr>
              </a:solidFill>
              <a:latin typeface="+mj-lt"/>
              <a:ea typeface="Roboto Light"/>
              <a:cs typeface="Arial"/>
            </a:endParaRPr>
          </a:p>
          <a:p>
            <a:pPr marL="742950" lvl="1" indent="-285750">
              <a:lnSpc>
                <a:spcPct val="100000"/>
              </a:lnSpc>
              <a:spcBef>
                <a:spcPts val="300"/>
              </a:spcBef>
              <a:spcAft>
                <a:spcPts val="300"/>
              </a:spcAft>
              <a:buFont typeface="Courier New" panose="02070309020205020404" pitchFamily="49" charset="0"/>
              <a:buChar char="o"/>
            </a:pPr>
            <a:r>
              <a:rPr lang="en-GB" sz="2000" b="1">
                <a:solidFill>
                  <a:schemeClr val="tx1">
                    <a:lumMod val="65000"/>
                    <a:lumOff val="35000"/>
                  </a:schemeClr>
                </a:solidFill>
                <a:latin typeface="+mj-lt"/>
                <a:ea typeface="Roboto Light"/>
              </a:rPr>
              <a:t>Finance</a:t>
            </a:r>
            <a:r>
              <a:rPr lang="en-GB" sz="2000">
                <a:solidFill>
                  <a:schemeClr val="tx1">
                    <a:lumMod val="65000"/>
                    <a:lumOff val="35000"/>
                  </a:schemeClr>
                </a:solidFill>
                <a:latin typeface="+mj-lt"/>
                <a:ea typeface="Roboto Light"/>
              </a:rPr>
              <a:t> (</a:t>
            </a:r>
            <a:r>
              <a:rPr lang="en-GB" sz="2000">
                <a:solidFill>
                  <a:schemeClr val="tx1">
                    <a:lumMod val="65000"/>
                    <a:lumOff val="35000"/>
                  </a:schemeClr>
                </a:solidFill>
                <a:ea typeface="Roboto Light"/>
              </a:rPr>
              <a:t>e.g. </a:t>
            </a:r>
            <a:r>
              <a:rPr lang="en-GB" sz="2000">
                <a:solidFill>
                  <a:schemeClr val="tx1">
                    <a:lumMod val="65000"/>
                    <a:lumOff val="35000"/>
                  </a:schemeClr>
                </a:solidFill>
                <a:latin typeface="+mj-lt"/>
                <a:ea typeface="Roboto Light"/>
              </a:rPr>
              <a:t>Taskforce on Nature-related Financial Disclosures​)</a:t>
            </a:r>
            <a:endParaRPr lang="en-GB" sz="2000">
              <a:solidFill>
                <a:schemeClr val="tx1">
                  <a:lumMod val="65000"/>
                  <a:lumOff val="35000"/>
                </a:schemeClr>
              </a:solidFill>
              <a:latin typeface="+mj-lt"/>
              <a:ea typeface="Roboto Light"/>
              <a:cs typeface="Arial"/>
            </a:endParaRPr>
          </a:p>
          <a:p>
            <a:pPr marL="742950" lvl="1" indent="-285750">
              <a:lnSpc>
                <a:spcPct val="100000"/>
              </a:lnSpc>
              <a:spcBef>
                <a:spcPts val="300"/>
              </a:spcBef>
              <a:spcAft>
                <a:spcPts val="300"/>
              </a:spcAft>
              <a:buFont typeface="Courier New" panose="02070309020205020404" pitchFamily="49" charset="0"/>
              <a:buChar char="o"/>
            </a:pPr>
            <a:r>
              <a:rPr lang="en-GB" sz="2000" b="1">
                <a:solidFill>
                  <a:schemeClr val="tx1">
                    <a:lumMod val="65000"/>
                    <a:lumOff val="35000"/>
                  </a:schemeClr>
                </a:solidFill>
                <a:latin typeface="+mj-lt"/>
                <a:ea typeface="Roboto Light"/>
              </a:rPr>
              <a:t>Standard setters </a:t>
            </a:r>
            <a:r>
              <a:rPr lang="en-GB" sz="2000">
                <a:solidFill>
                  <a:schemeClr val="tx1">
                    <a:lumMod val="65000"/>
                    <a:lumOff val="35000"/>
                  </a:schemeClr>
                </a:solidFill>
                <a:latin typeface="+mj-lt"/>
                <a:ea typeface="Roboto Light"/>
              </a:rPr>
              <a:t>(</a:t>
            </a:r>
            <a:r>
              <a:rPr lang="en-GB" sz="2000">
                <a:solidFill>
                  <a:schemeClr val="tx1">
                    <a:lumMod val="65000"/>
                    <a:lumOff val="35000"/>
                  </a:schemeClr>
                </a:solidFill>
                <a:ea typeface="Roboto Light"/>
              </a:rPr>
              <a:t>e.g. </a:t>
            </a:r>
            <a:r>
              <a:rPr lang="en-GB" sz="2000">
                <a:solidFill>
                  <a:schemeClr val="tx1">
                    <a:lumMod val="65000"/>
                    <a:lumOff val="35000"/>
                  </a:schemeClr>
                </a:solidFill>
                <a:latin typeface="+mj-lt"/>
                <a:ea typeface="Roboto Light"/>
              </a:rPr>
              <a:t>Global Reporting Initiative)</a:t>
            </a:r>
            <a:endParaRPr lang="en-GB" sz="2000">
              <a:solidFill>
                <a:schemeClr val="tx1">
                  <a:lumMod val="65000"/>
                  <a:lumOff val="35000"/>
                </a:schemeClr>
              </a:solidFill>
              <a:latin typeface="+mj-lt"/>
              <a:ea typeface="Roboto Light"/>
              <a:cs typeface="Arial"/>
            </a:endParaRPr>
          </a:p>
          <a:p>
            <a:pPr marL="742950" lvl="1" indent="-285750">
              <a:lnSpc>
                <a:spcPct val="100000"/>
              </a:lnSpc>
              <a:spcBef>
                <a:spcPts val="300"/>
              </a:spcBef>
              <a:spcAft>
                <a:spcPts val="300"/>
              </a:spcAft>
              <a:buFont typeface="Courier New" panose="02070309020205020404" pitchFamily="49" charset="0"/>
              <a:buChar char="o"/>
            </a:pPr>
            <a:r>
              <a:rPr lang="en-GB" sz="2000" b="1">
                <a:solidFill>
                  <a:schemeClr val="tx1">
                    <a:lumMod val="65000"/>
                    <a:lumOff val="35000"/>
                  </a:schemeClr>
                </a:solidFill>
                <a:latin typeface="+mj-lt"/>
                <a:ea typeface="Roboto Light"/>
              </a:rPr>
              <a:t>Consumers</a:t>
            </a:r>
            <a:r>
              <a:rPr lang="en-GB" sz="2000">
                <a:solidFill>
                  <a:schemeClr val="tx1">
                    <a:lumMod val="65000"/>
                    <a:lumOff val="35000"/>
                  </a:schemeClr>
                </a:solidFill>
                <a:latin typeface="+mj-lt"/>
                <a:ea typeface="Roboto Light"/>
              </a:rPr>
              <a:t> wanting increased transparency</a:t>
            </a:r>
            <a:endParaRPr lang="en-GB" sz="2000">
              <a:solidFill>
                <a:schemeClr val="tx1">
                  <a:lumMod val="65000"/>
                  <a:lumOff val="35000"/>
                </a:schemeClr>
              </a:solidFill>
              <a:latin typeface="+mj-lt"/>
              <a:ea typeface="Roboto Light"/>
              <a:cs typeface="Arial"/>
            </a:endParaRPr>
          </a:p>
        </p:txBody>
      </p:sp>
      <p:pic>
        <p:nvPicPr>
          <p:cNvPr id="19" name="Picture 18">
            <a:extLst>
              <a:ext uri="{FF2B5EF4-FFF2-40B4-BE49-F238E27FC236}">
                <a16:creationId xmlns:a16="http://schemas.microsoft.com/office/drawing/2014/main" id="{C0927BDA-BE05-46BD-BDA5-D4599B866772}"/>
              </a:ext>
            </a:extLst>
          </p:cNvPr>
          <p:cNvPicPr>
            <a:picLocks noChangeAspect="1"/>
          </p:cNvPicPr>
          <p:nvPr/>
        </p:nvPicPr>
        <p:blipFill rotWithShape="1">
          <a:blip r:embed="rId3"/>
          <a:srcRect l="13721" t="6044" b="1021"/>
          <a:stretch/>
        </p:blipFill>
        <p:spPr>
          <a:xfrm>
            <a:off x="7372350" y="1183088"/>
            <a:ext cx="4573878" cy="4491824"/>
          </a:xfrm>
          <a:prstGeom prst="rect">
            <a:avLst/>
          </a:prstGeom>
        </p:spPr>
      </p:pic>
      <p:sp>
        <p:nvSpPr>
          <p:cNvPr id="20" name="Text Placeholder 2">
            <a:extLst>
              <a:ext uri="{FF2B5EF4-FFF2-40B4-BE49-F238E27FC236}">
                <a16:creationId xmlns:a16="http://schemas.microsoft.com/office/drawing/2014/main" id="{542DDEA2-A4D2-4640-A617-4F224D7E723C}"/>
              </a:ext>
            </a:extLst>
          </p:cNvPr>
          <p:cNvSpPr txBox="1">
            <a:spLocks/>
          </p:cNvSpPr>
          <p:nvPr/>
        </p:nvSpPr>
        <p:spPr>
          <a:xfrm>
            <a:off x="7129763" y="5706618"/>
            <a:ext cx="5925268" cy="2112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77104">
              <a:buNone/>
            </a:pPr>
            <a:r>
              <a:rPr lang="en-US" sz="1200">
                <a:solidFill>
                  <a:srgbClr val="000000"/>
                </a:solidFill>
                <a:latin typeface="+mj-lt"/>
                <a:cs typeface="Arial" panose="020B0604020202020204" pitchFamily="34" charset="0"/>
              </a:rPr>
              <a:t>Source: </a:t>
            </a:r>
            <a:r>
              <a:rPr lang="en-US" sz="1200">
                <a:solidFill>
                  <a:srgbClr val="000000"/>
                </a:solidFill>
                <a:latin typeface="+mj-lt"/>
                <a:cs typeface="Arial" panose="020B0604020202020204" pitchFamily="34" charset="0"/>
                <a:hlinkClick r:id="rId4"/>
              </a:rPr>
              <a:t>Economics of Biodiversity: Dasgupta Review. 2020. </a:t>
            </a:r>
            <a:r>
              <a:rPr lang="en-GB" sz="1200">
                <a:hlinkClick r:id="rId4"/>
              </a:rPr>
              <a:t>HM Treasury</a:t>
            </a:r>
            <a:r>
              <a:rPr lang="en-US" sz="1200">
                <a:solidFill>
                  <a:srgbClr val="000000"/>
                </a:solidFill>
                <a:latin typeface="+mj-lt"/>
                <a:cs typeface="Arial" panose="020B0604020202020204" pitchFamily="34" charset="0"/>
                <a:hlinkClick r:id="rId4"/>
              </a:rPr>
              <a:t> </a:t>
            </a:r>
            <a:endParaRPr lang="en-US" sz="1200">
              <a:solidFill>
                <a:srgbClr val="000000"/>
              </a:solidFill>
              <a:latin typeface="+mj-lt"/>
              <a:cs typeface="Arial" panose="020B0604020202020204" pitchFamily="34" charset="0"/>
            </a:endParaRPr>
          </a:p>
        </p:txBody>
      </p:sp>
    </p:spTree>
    <p:extLst>
      <p:ext uri="{BB962C8B-B14F-4D97-AF65-F5344CB8AC3E}">
        <p14:creationId xmlns:p14="http://schemas.microsoft.com/office/powerpoint/2010/main" val="3514301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p:txBody>
          <a:bodyPr>
            <a:normAutofit fontScale="90000"/>
          </a:bodyPr>
          <a:lstStyle/>
          <a:p>
            <a:r>
              <a:rPr lang="en-GB"/>
              <a:t>Anticipated private sector inclusion within the post-2020 biodiversity framework</a:t>
            </a:r>
          </a:p>
        </p:txBody>
      </p:sp>
      <p:sp>
        <p:nvSpPr>
          <p:cNvPr id="3" name="Slide Number Placeholder 2">
            <a:extLst>
              <a:ext uri="{FF2B5EF4-FFF2-40B4-BE49-F238E27FC236}">
                <a16:creationId xmlns:a16="http://schemas.microsoft.com/office/drawing/2014/main" id="{D7C1F4B9-EC40-5640-8F28-4F5AFDD3992D}"/>
              </a:ext>
            </a:extLst>
          </p:cNvPr>
          <p:cNvSpPr>
            <a:spLocks noGrp="1"/>
          </p:cNvSpPr>
          <p:nvPr>
            <p:ph type="sldNum" sz="quarter" idx="12"/>
          </p:nvPr>
        </p:nvSpPr>
        <p:spPr/>
        <p:txBody>
          <a:bodyPr/>
          <a:lstStyle/>
          <a:p>
            <a:fld id="{971CEC84-1649-40CE-BFF6-7286506FEA08}" type="slidenum">
              <a:rPr lang="en-GB" smtClean="0"/>
              <a:pPr/>
              <a:t>21</a:t>
            </a:fld>
            <a:endParaRPr lang="en-GB"/>
          </a:p>
        </p:txBody>
      </p:sp>
      <p:sp>
        <p:nvSpPr>
          <p:cNvPr id="21" name="Text Placeholder 2">
            <a:extLst>
              <a:ext uri="{FF2B5EF4-FFF2-40B4-BE49-F238E27FC236}">
                <a16:creationId xmlns:a16="http://schemas.microsoft.com/office/drawing/2014/main" id="{79DA4C32-7013-4726-B00D-04CFA30FA912}"/>
              </a:ext>
            </a:extLst>
          </p:cNvPr>
          <p:cNvSpPr txBox="1">
            <a:spLocks/>
          </p:cNvSpPr>
          <p:nvPr/>
        </p:nvSpPr>
        <p:spPr>
          <a:xfrm>
            <a:off x="495170" y="1160911"/>
            <a:ext cx="7266475" cy="4536176"/>
          </a:xfrm>
          <a:prstGeom prst="rect">
            <a:avLst/>
          </a:prstGeom>
        </p:spPr>
        <p:txBody>
          <a:bodyPr lIns="91440" tIns="45720" rIns="91440" bIns="4572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Bef>
                <a:spcPts val="600"/>
              </a:spcBef>
              <a:spcAft>
                <a:spcPts val="600"/>
              </a:spcAft>
            </a:pPr>
            <a:r>
              <a:rPr lang="en-GB" sz="2400" b="1">
                <a:solidFill>
                  <a:srgbClr val="C00000"/>
                </a:solidFill>
              </a:rPr>
              <a:t>DRAFT* </a:t>
            </a:r>
            <a:r>
              <a:rPr lang="en-GB" sz="2400" b="1">
                <a:solidFill>
                  <a:schemeClr val="tx1">
                    <a:lumMod val="65000"/>
                    <a:lumOff val="35000"/>
                  </a:schemeClr>
                </a:solidFill>
              </a:rPr>
              <a:t>Target 15:</a:t>
            </a:r>
          </a:p>
          <a:p>
            <a:pPr algn="just">
              <a:lnSpc>
                <a:spcPct val="150000"/>
              </a:lnSpc>
              <a:spcBef>
                <a:spcPts val="600"/>
              </a:spcBef>
              <a:spcAft>
                <a:spcPts val="600"/>
              </a:spcAft>
            </a:pPr>
            <a:r>
              <a:rPr lang="en-GB" sz="2000" i="1">
                <a:solidFill>
                  <a:schemeClr val="tx1">
                    <a:lumMod val="65000"/>
                    <a:lumOff val="35000"/>
                  </a:schemeClr>
                </a:solidFill>
              </a:rPr>
              <a:t>“</a:t>
            </a:r>
            <a:r>
              <a:rPr lang="en-GB" sz="2000" b="1" i="1">
                <a:solidFill>
                  <a:schemeClr val="tx1">
                    <a:lumMod val="65000"/>
                    <a:lumOff val="35000"/>
                  </a:schemeClr>
                </a:solidFill>
              </a:rPr>
              <a:t>All businesses (public and private, large, medium and small) assess and report on their dependencies and impacts on biodiversity,</a:t>
            </a:r>
            <a:r>
              <a:rPr lang="en-GB" sz="2000" i="1">
                <a:solidFill>
                  <a:schemeClr val="tx1">
                    <a:lumMod val="65000"/>
                    <a:lumOff val="35000"/>
                  </a:schemeClr>
                </a:solidFill>
              </a:rPr>
              <a:t> </a:t>
            </a:r>
            <a:r>
              <a:rPr lang="en-GB" sz="2000">
                <a:solidFill>
                  <a:schemeClr val="tx1">
                    <a:lumMod val="65000"/>
                    <a:lumOff val="35000"/>
                  </a:schemeClr>
                </a:solidFill>
              </a:rPr>
              <a:t>from local to global, and progressively reduce negative impacts, by at least half and increase positive impacts, reducing biodiversity-related risks to businesses and moving towards the full sustainability of extraction and production practices, sourcing and supply chains, and use and disposal.”</a:t>
            </a:r>
            <a:endParaRPr lang="en-GB" sz="2000">
              <a:solidFill>
                <a:schemeClr val="tx1">
                  <a:lumMod val="65000"/>
                  <a:lumOff val="35000"/>
                </a:schemeClr>
              </a:solidFill>
              <a:cs typeface="Arial"/>
            </a:endParaRPr>
          </a:p>
        </p:txBody>
      </p:sp>
      <p:sp>
        <p:nvSpPr>
          <p:cNvPr id="22" name="TextBox 21">
            <a:extLst>
              <a:ext uri="{FF2B5EF4-FFF2-40B4-BE49-F238E27FC236}">
                <a16:creationId xmlns:a16="http://schemas.microsoft.com/office/drawing/2014/main" id="{A998A465-F103-4488-8980-079E8E567126}"/>
              </a:ext>
            </a:extLst>
          </p:cNvPr>
          <p:cNvSpPr txBox="1"/>
          <p:nvPr/>
        </p:nvSpPr>
        <p:spPr>
          <a:xfrm>
            <a:off x="0" y="5697088"/>
            <a:ext cx="449419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rPr>
              <a:t>Source: </a:t>
            </a:r>
            <a:r>
              <a:rPr kumimoji="0" lang="en-GB" sz="14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hlinkClick r:id="rId3"/>
              </a:rPr>
              <a:t>Convention Biological Diversity, 2021</a:t>
            </a:r>
            <a:endParaRPr kumimoji="0" lang="en-GB" sz="14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endParaRPr>
          </a:p>
        </p:txBody>
      </p:sp>
      <p:pic>
        <p:nvPicPr>
          <p:cNvPr id="5" name="Picture 4">
            <a:extLst>
              <a:ext uri="{FF2B5EF4-FFF2-40B4-BE49-F238E27FC236}">
                <a16:creationId xmlns:a16="http://schemas.microsoft.com/office/drawing/2014/main" id="{BB6F3D34-D0F9-4ED5-AB77-ACEA607A22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83" r="29333"/>
          <a:stretch/>
        </p:blipFill>
        <p:spPr>
          <a:xfrm>
            <a:off x="8246267" y="1437705"/>
            <a:ext cx="3945733" cy="3982589"/>
          </a:xfrm>
          <a:prstGeom prst="ellipse">
            <a:avLst/>
          </a:prstGeom>
        </p:spPr>
      </p:pic>
      <p:sp>
        <p:nvSpPr>
          <p:cNvPr id="8" name="Text Placeholder 2">
            <a:extLst>
              <a:ext uri="{FF2B5EF4-FFF2-40B4-BE49-F238E27FC236}">
                <a16:creationId xmlns:a16="http://schemas.microsoft.com/office/drawing/2014/main" id="{11A65490-3404-4643-A5C4-0E4D80FC5122}"/>
              </a:ext>
            </a:extLst>
          </p:cNvPr>
          <p:cNvSpPr txBox="1">
            <a:spLocks/>
          </p:cNvSpPr>
          <p:nvPr/>
        </p:nvSpPr>
        <p:spPr>
          <a:xfrm>
            <a:off x="932615" y="6085689"/>
            <a:ext cx="9086808" cy="887789"/>
          </a:xfrm>
          <a:prstGeom prst="rect">
            <a:avLst/>
          </a:prstGeom>
        </p:spPr>
        <p:txBody>
          <a:bodyPr lIns="91440" tIns="45720" rIns="91440" bIns="4572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Bef>
                <a:spcPts val="600"/>
              </a:spcBef>
              <a:spcAft>
                <a:spcPts val="600"/>
              </a:spcAft>
            </a:pPr>
            <a:r>
              <a:rPr lang="en-GB" sz="1500" i="1">
                <a:solidFill>
                  <a:srgbClr val="C00000"/>
                </a:solidFill>
              </a:rPr>
              <a:t>* Target still to be negotiated at CBD COP in 2022. Current draft signals the inclusion of the private sector with a specific mention of businesses. </a:t>
            </a:r>
            <a:endParaRPr lang="en-US" sz="1500" i="1">
              <a:cs typeface="Arial"/>
            </a:endParaRPr>
          </a:p>
        </p:txBody>
      </p:sp>
    </p:spTree>
    <p:extLst>
      <p:ext uri="{BB962C8B-B14F-4D97-AF65-F5344CB8AC3E}">
        <p14:creationId xmlns:p14="http://schemas.microsoft.com/office/powerpoint/2010/main" val="2874387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D113132-D3BF-4F7C-8A76-BFEF05641989}"/>
              </a:ext>
            </a:extLst>
          </p:cNvPr>
          <p:cNvPicPr>
            <a:picLocks noChangeAspect="1"/>
          </p:cNvPicPr>
          <p:nvPr/>
        </p:nvPicPr>
        <p:blipFill rotWithShape="1">
          <a:blip r:embed="rId3"/>
          <a:srcRect r="10218"/>
          <a:stretch/>
        </p:blipFill>
        <p:spPr>
          <a:xfrm>
            <a:off x="6304350" y="3483314"/>
            <a:ext cx="2368241" cy="1313272"/>
          </a:xfrm>
          <a:prstGeom prst="rect">
            <a:avLst/>
          </a:prstGeom>
        </p:spPr>
      </p:pic>
      <p:pic>
        <p:nvPicPr>
          <p:cNvPr id="16" name="Picture 8" descr="Natural Capital Protocol (2019) | CEO Water Mandate">
            <a:extLst>
              <a:ext uri="{FF2B5EF4-FFF2-40B4-BE49-F238E27FC236}">
                <a16:creationId xmlns:a16="http://schemas.microsoft.com/office/drawing/2014/main" id="{CF6DD8EF-FA27-42E5-9129-DB5FD870B2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332" b="16293"/>
          <a:stretch/>
        </p:blipFill>
        <p:spPr bwMode="auto">
          <a:xfrm>
            <a:off x="5736366" y="1171817"/>
            <a:ext cx="2777410" cy="14013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p:txBody>
          <a:bodyPr/>
          <a:lstStyle/>
          <a:p>
            <a:r>
              <a:rPr lang="en-GB"/>
              <a:t>Anticipated drivers for increased disclosure</a:t>
            </a:r>
          </a:p>
        </p:txBody>
      </p:sp>
      <p:sp>
        <p:nvSpPr>
          <p:cNvPr id="3" name="Slide Number Placeholder 2">
            <a:extLst>
              <a:ext uri="{FF2B5EF4-FFF2-40B4-BE49-F238E27FC236}">
                <a16:creationId xmlns:a16="http://schemas.microsoft.com/office/drawing/2014/main" id="{D7C1F4B9-EC40-5640-8F28-4F5AFDD3992D}"/>
              </a:ext>
            </a:extLst>
          </p:cNvPr>
          <p:cNvSpPr>
            <a:spLocks noGrp="1"/>
          </p:cNvSpPr>
          <p:nvPr>
            <p:ph type="sldNum" sz="quarter" idx="12"/>
          </p:nvPr>
        </p:nvSpPr>
        <p:spPr/>
        <p:txBody>
          <a:bodyPr/>
          <a:lstStyle/>
          <a:p>
            <a:fld id="{971CEC84-1649-40CE-BFF6-7286506FEA08}" type="slidenum">
              <a:rPr lang="en-GB" smtClean="0"/>
              <a:pPr/>
              <a:t>22</a:t>
            </a:fld>
            <a:endParaRPr lang="en-GB"/>
          </a:p>
        </p:txBody>
      </p:sp>
      <p:sp>
        <p:nvSpPr>
          <p:cNvPr id="7" name="Text Placeholder 2">
            <a:extLst>
              <a:ext uri="{FF2B5EF4-FFF2-40B4-BE49-F238E27FC236}">
                <a16:creationId xmlns:a16="http://schemas.microsoft.com/office/drawing/2014/main" id="{2134EF7D-DC1F-4F1B-B2DC-DA0EAECDFCA1}"/>
              </a:ext>
            </a:extLst>
          </p:cNvPr>
          <p:cNvSpPr txBox="1">
            <a:spLocks/>
          </p:cNvSpPr>
          <p:nvPr/>
        </p:nvSpPr>
        <p:spPr>
          <a:xfrm>
            <a:off x="202576" y="1196226"/>
            <a:ext cx="5685076" cy="453617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00000"/>
              </a:lnSpc>
              <a:spcBef>
                <a:spcPts val="600"/>
              </a:spcBef>
              <a:spcAft>
                <a:spcPts val="1200"/>
              </a:spcAft>
              <a:buFont typeface="Arial" panose="020B0604020202020204" pitchFamily="34" charset="0"/>
              <a:buChar char="•"/>
            </a:pPr>
            <a:r>
              <a:rPr lang="en-GB" sz="2400" b="1">
                <a:solidFill>
                  <a:schemeClr val="tx1">
                    <a:lumMod val="65000"/>
                    <a:lumOff val="35000"/>
                  </a:schemeClr>
                </a:solidFill>
                <a:ea typeface="Roboto Light" panose="02000000000000000000" pitchFamily="2" charset="0"/>
                <a:sym typeface="Wingdings" panose="05000000000000000000" pitchFamily="2" charset="2"/>
              </a:rPr>
              <a:t>Standard setters </a:t>
            </a:r>
            <a:r>
              <a:rPr lang="en-GB" sz="2400">
                <a:solidFill>
                  <a:schemeClr val="tx1">
                    <a:lumMod val="65000"/>
                    <a:lumOff val="35000"/>
                  </a:schemeClr>
                </a:solidFill>
                <a:ea typeface="Roboto Light" panose="02000000000000000000" pitchFamily="2" charset="0"/>
                <a:sym typeface="Wingdings" panose="05000000000000000000" pitchFamily="2" charset="2"/>
              </a:rPr>
              <a:t>updating frameworks to include biodiversity</a:t>
            </a:r>
          </a:p>
          <a:p>
            <a:pPr marL="285750" indent="-285750">
              <a:lnSpc>
                <a:spcPct val="100000"/>
              </a:lnSpc>
              <a:spcBef>
                <a:spcPts val="600"/>
              </a:spcBef>
              <a:spcAft>
                <a:spcPts val="1200"/>
              </a:spcAft>
              <a:buFont typeface="Arial" panose="020B0604020202020204" pitchFamily="34" charset="0"/>
              <a:buChar char="•"/>
            </a:pPr>
            <a:r>
              <a:rPr lang="en-GB" sz="2400">
                <a:solidFill>
                  <a:schemeClr val="tx1">
                    <a:lumMod val="65000"/>
                    <a:lumOff val="35000"/>
                  </a:schemeClr>
                </a:solidFill>
                <a:ea typeface="Roboto Light" panose="02000000000000000000" pitchFamily="2" charset="0"/>
                <a:sym typeface="Wingdings" panose="05000000000000000000" pitchFamily="2" charset="2"/>
              </a:rPr>
              <a:t>Mixture of </a:t>
            </a:r>
            <a:r>
              <a:rPr lang="en-GB" sz="2400" b="1">
                <a:solidFill>
                  <a:schemeClr val="tx1">
                    <a:lumMod val="65000"/>
                    <a:lumOff val="35000"/>
                  </a:schemeClr>
                </a:solidFill>
                <a:ea typeface="Roboto Light" panose="02000000000000000000" pitchFamily="2" charset="0"/>
                <a:sym typeface="Wingdings" panose="05000000000000000000" pitchFamily="2" charset="2"/>
              </a:rPr>
              <a:t>voluntary</a:t>
            </a:r>
            <a:r>
              <a:rPr lang="en-GB" sz="2400">
                <a:solidFill>
                  <a:schemeClr val="tx1">
                    <a:lumMod val="65000"/>
                    <a:lumOff val="35000"/>
                  </a:schemeClr>
                </a:solidFill>
                <a:ea typeface="Roboto Light" panose="02000000000000000000" pitchFamily="2" charset="0"/>
                <a:sym typeface="Wingdings" panose="05000000000000000000" pitchFamily="2" charset="2"/>
              </a:rPr>
              <a:t> (e.g. TNFD, GRI, CDSB) and </a:t>
            </a:r>
            <a:r>
              <a:rPr lang="en-GB" sz="2400" b="1">
                <a:solidFill>
                  <a:schemeClr val="tx1">
                    <a:lumMod val="65000"/>
                    <a:lumOff val="35000"/>
                  </a:schemeClr>
                </a:solidFill>
                <a:ea typeface="Roboto Light" panose="02000000000000000000" pitchFamily="2" charset="0"/>
                <a:sym typeface="Wingdings" panose="05000000000000000000" pitchFamily="2" charset="2"/>
              </a:rPr>
              <a:t>mandatory</a:t>
            </a:r>
            <a:r>
              <a:rPr lang="en-GB" sz="2400">
                <a:solidFill>
                  <a:schemeClr val="tx1">
                    <a:lumMod val="65000"/>
                    <a:lumOff val="35000"/>
                  </a:schemeClr>
                </a:solidFill>
                <a:ea typeface="Roboto Light" panose="02000000000000000000" pitchFamily="2" charset="0"/>
                <a:sym typeface="Wingdings" panose="05000000000000000000" pitchFamily="2" charset="2"/>
              </a:rPr>
              <a:t> (e.g. CSRD/EFRAG) incentives</a:t>
            </a:r>
          </a:p>
          <a:p>
            <a:pPr marL="285750" indent="-285750">
              <a:lnSpc>
                <a:spcPct val="100000"/>
              </a:lnSpc>
              <a:spcBef>
                <a:spcPts val="600"/>
              </a:spcBef>
              <a:spcAft>
                <a:spcPts val="1200"/>
              </a:spcAft>
              <a:buFont typeface="Arial" panose="020B0604020202020204" pitchFamily="34" charset="0"/>
              <a:buChar char="•"/>
            </a:pPr>
            <a:r>
              <a:rPr lang="en-GB" sz="2400">
                <a:solidFill>
                  <a:schemeClr val="tx1">
                    <a:lumMod val="65000"/>
                    <a:lumOff val="35000"/>
                  </a:schemeClr>
                </a:solidFill>
                <a:ea typeface="Roboto Light" panose="02000000000000000000" pitchFamily="2" charset="0"/>
                <a:sym typeface="Wingdings" panose="05000000000000000000" pitchFamily="2" charset="2"/>
              </a:rPr>
              <a:t>Anticipate </a:t>
            </a:r>
            <a:r>
              <a:rPr lang="en-GB" sz="2400" b="1">
                <a:solidFill>
                  <a:schemeClr val="tx1">
                    <a:lumMod val="65000"/>
                    <a:lumOff val="35000"/>
                  </a:schemeClr>
                </a:solidFill>
                <a:ea typeface="Roboto Light" panose="02000000000000000000" pitchFamily="2" charset="0"/>
                <a:sym typeface="Wingdings" panose="05000000000000000000" pitchFamily="2" charset="2"/>
              </a:rPr>
              <a:t>mandatory reporting </a:t>
            </a:r>
            <a:r>
              <a:rPr lang="en-GB" sz="2400">
                <a:solidFill>
                  <a:schemeClr val="tx1">
                    <a:lumMod val="65000"/>
                    <a:lumOff val="35000"/>
                  </a:schemeClr>
                </a:solidFill>
                <a:ea typeface="Roboto Light" panose="02000000000000000000" pitchFamily="2" charset="0"/>
                <a:sym typeface="Wingdings" panose="05000000000000000000" pitchFamily="2" charset="2"/>
              </a:rPr>
              <a:t>requirements to </a:t>
            </a:r>
            <a:r>
              <a:rPr lang="en-GB" sz="2400" b="1">
                <a:solidFill>
                  <a:schemeClr val="tx1">
                    <a:lumMod val="65000"/>
                    <a:lumOff val="35000"/>
                  </a:schemeClr>
                </a:solidFill>
                <a:ea typeface="Roboto Light" panose="02000000000000000000" pitchFamily="2" charset="0"/>
                <a:sym typeface="Wingdings" panose="05000000000000000000" pitchFamily="2" charset="2"/>
              </a:rPr>
              <a:t>increase</a:t>
            </a:r>
            <a:r>
              <a:rPr lang="en-GB" sz="2400">
                <a:solidFill>
                  <a:schemeClr val="tx1">
                    <a:lumMod val="65000"/>
                    <a:lumOff val="35000"/>
                  </a:schemeClr>
                </a:solidFill>
                <a:ea typeface="Roboto Light" panose="02000000000000000000" pitchFamily="2" charset="0"/>
                <a:sym typeface="Wingdings" panose="05000000000000000000" pitchFamily="2" charset="2"/>
              </a:rPr>
              <a:t> with time (International Sustainability Standards Board supports this shift)</a:t>
            </a:r>
          </a:p>
        </p:txBody>
      </p:sp>
      <p:pic>
        <p:nvPicPr>
          <p:cNvPr id="17" name="Graphic 16">
            <a:extLst>
              <a:ext uri="{FF2B5EF4-FFF2-40B4-BE49-F238E27FC236}">
                <a16:creationId xmlns:a16="http://schemas.microsoft.com/office/drawing/2014/main" id="{33E8476E-BB8F-4F87-8D6D-323556B023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08829" y="4923161"/>
            <a:ext cx="4927825" cy="940639"/>
          </a:xfrm>
          <a:prstGeom prst="rect">
            <a:avLst/>
          </a:prstGeom>
        </p:spPr>
      </p:pic>
      <p:pic>
        <p:nvPicPr>
          <p:cNvPr id="19" name="Picture 18">
            <a:extLst>
              <a:ext uri="{FF2B5EF4-FFF2-40B4-BE49-F238E27FC236}">
                <a16:creationId xmlns:a16="http://schemas.microsoft.com/office/drawing/2014/main" id="{3B8AE1B2-09A2-44F1-816E-3867165596E2}"/>
              </a:ext>
            </a:extLst>
          </p:cNvPr>
          <p:cNvPicPr>
            <a:picLocks noChangeAspect="1"/>
          </p:cNvPicPr>
          <p:nvPr/>
        </p:nvPicPr>
        <p:blipFill>
          <a:blip r:embed="rId7"/>
          <a:stretch>
            <a:fillRect/>
          </a:stretch>
        </p:blipFill>
        <p:spPr>
          <a:xfrm>
            <a:off x="6285469" y="2532872"/>
            <a:ext cx="3992524" cy="1154834"/>
          </a:xfrm>
          <a:prstGeom prst="rect">
            <a:avLst/>
          </a:prstGeom>
        </p:spPr>
      </p:pic>
      <p:pic>
        <p:nvPicPr>
          <p:cNvPr id="20" name="Picture 2">
            <a:extLst>
              <a:ext uri="{FF2B5EF4-FFF2-40B4-BE49-F238E27FC236}">
                <a16:creationId xmlns:a16="http://schemas.microsoft.com/office/drawing/2014/main" id="{60319A30-91A1-433D-B2EF-74DC4E9818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48634" y="3002762"/>
            <a:ext cx="1788020" cy="6310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DSB (@CDSBglobal) | Twitter">
            <a:extLst>
              <a:ext uri="{FF2B5EF4-FFF2-40B4-BE49-F238E27FC236}">
                <a16:creationId xmlns:a16="http://schemas.microsoft.com/office/drawing/2014/main" id="{0ED44605-03F3-47FA-9DEC-D333B60ADB6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05438" y="1350395"/>
            <a:ext cx="1030032" cy="10300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EFRAG logo">
            <a:extLst>
              <a:ext uri="{FF2B5EF4-FFF2-40B4-BE49-F238E27FC236}">
                <a16:creationId xmlns:a16="http://schemas.microsoft.com/office/drawing/2014/main" id="{47772AE2-A17A-4298-9DFB-23D417C879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83854" y="259975"/>
            <a:ext cx="3352800" cy="6572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GRI - Home">
            <a:extLst>
              <a:ext uri="{FF2B5EF4-FFF2-40B4-BE49-F238E27FC236}">
                <a16:creationId xmlns:a16="http://schemas.microsoft.com/office/drawing/2014/main" id="{F7600CBA-616B-42C7-92D3-8A0C26BE49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55743" y="3852988"/>
            <a:ext cx="973802" cy="9738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97993F7-1FE1-47D6-A54F-3F08A272002D}"/>
              </a:ext>
            </a:extLst>
          </p:cNvPr>
          <p:cNvPicPr>
            <a:picLocks noChangeAspect="1"/>
          </p:cNvPicPr>
          <p:nvPr/>
        </p:nvPicPr>
        <p:blipFill>
          <a:blip r:embed="rId12"/>
          <a:stretch>
            <a:fillRect/>
          </a:stretch>
        </p:blipFill>
        <p:spPr>
          <a:xfrm>
            <a:off x="9935785" y="1464519"/>
            <a:ext cx="2100869" cy="1207882"/>
          </a:xfrm>
          <a:prstGeom prst="rect">
            <a:avLst/>
          </a:prstGeom>
        </p:spPr>
      </p:pic>
      <p:pic>
        <p:nvPicPr>
          <p:cNvPr id="5" name="Picture 4">
            <a:extLst>
              <a:ext uri="{FF2B5EF4-FFF2-40B4-BE49-F238E27FC236}">
                <a16:creationId xmlns:a16="http://schemas.microsoft.com/office/drawing/2014/main" id="{C91F6012-0D19-41A9-B560-411EBCB97F2E}"/>
              </a:ext>
            </a:extLst>
          </p:cNvPr>
          <p:cNvPicPr>
            <a:picLocks noChangeAspect="1"/>
          </p:cNvPicPr>
          <p:nvPr/>
        </p:nvPicPr>
        <p:blipFill>
          <a:blip r:embed="rId13"/>
          <a:stretch>
            <a:fillRect/>
          </a:stretch>
        </p:blipFill>
        <p:spPr>
          <a:xfrm>
            <a:off x="8750679" y="3507228"/>
            <a:ext cx="1380652" cy="1319562"/>
          </a:xfrm>
          <a:prstGeom prst="rect">
            <a:avLst/>
          </a:prstGeom>
        </p:spPr>
      </p:pic>
    </p:spTree>
    <p:extLst>
      <p:ext uri="{BB962C8B-B14F-4D97-AF65-F5344CB8AC3E}">
        <p14:creationId xmlns:p14="http://schemas.microsoft.com/office/powerpoint/2010/main" val="3433774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ardrop 23">
            <a:extLst>
              <a:ext uri="{FF2B5EF4-FFF2-40B4-BE49-F238E27FC236}">
                <a16:creationId xmlns:a16="http://schemas.microsoft.com/office/drawing/2014/main" id="{D58B488B-0C2A-4E3F-A3CF-789A6D509D11}"/>
              </a:ext>
            </a:extLst>
          </p:cNvPr>
          <p:cNvSpPr/>
          <p:nvPr/>
        </p:nvSpPr>
        <p:spPr>
          <a:xfrm>
            <a:off x="10412665" y="0"/>
            <a:ext cx="1788029" cy="1782512"/>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a:bodyPr>
          <a:lstStyle/>
          <a:p>
            <a:r>
              <a:rPr lang="en-GB"/>
              <a:t>Business case for natural capital assessments</a:t>
            </a:r>
          </a:p>
        </p:txBody>
      </p:sp>
      <p:sp>
        <p:nvSpPr>
          <p:cNvPr id="19" name="TextBox 18">
            <a:extLst>
              <a:ext uri="{FF2B5EF4-FFF2-40B4-BE49-F238E27FC236}">
                <a16:creationId xmlns:a16="http://schemas.microsoft.com/office/drawing/2014/main" id="{144F99DA-E53F-4064-84F0-0B9B451B743B}"/>
              </a:ext>
            </a:extLst>
          </p:cNvPr>
          <p:cNvSpPr txBox="1"/>
          <p:nvPr/>
        </p:nvSpPr>
        <p:spPr>
          <a:xfrm>
            <a:off x="10592988" y="293591"/>
            <a:ext cx="1555947" cy="1447063"/>
          </a:xfrm>
          <a:prstGeom prst="rect">
            <a:avLst/>
          </a:prstGeom>
          <a:noFill/>
        </p:spPr>
        <p:txBody>
          <a:bodyPr wrap="square" rtlCol="0">
            <a:spAutoFit/>
          </a:bodyPr>
          <a:lstStyle/>
          <a:p>
            <a:pPr algn="ctr" defTabSz="914354">
              <a:defRPr/>
            </a:pPr>
            <a:r>
              <a:rPr lang="en-GB">
                <a:solidFill>
                  <a:prstClr val="white"/>
                </a:solidFill>
              </a:rPr>
              <a:t>Refer to </a:t>
            </a:r>
            <a:r>
              <a:rPr lang="en-GB" b="1">
                <a:solidFill>
                  <a:prstClr val="white"/>
                </a:solidFill>
              </a:rPr>
              <a:t>p.15</a:t>
            </a:r>
          </a:p>
          <a:p>
            <a:pPr algn="ctr" defTabSz="914354">
              <a:defRPr/>
            </a:pPr>
            <a:r>
              <a:rPr lang="en-GB">
                <a:solidFill>
                  <a:prstClr val="white"/>
                </a:solidFill>
              </a:rPr>
              <a:t>of the</a:t>
            </a:r>
          </a:p>
          <a:p>
            <a:pPr algn="ctr" defTabSz="914354">
              <a:defRPr/>
            </a:pPr>
            <a:r>
              <a:rPr lang="en-GB">
                <a:solidFill>
                  <a:prstClr val="white"/>
                </a:solidFill>
                <a:hlinkClick r:id="rId3"/>
              </a:rPr>
              <a:t>Biodiversity Guidance</a:t>
            </a:r>
            <a:endParaRPr lang="en-GB">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6D81F0D9-0B7C-1E48-9DDA-AAEEACC064C1}"/>
              </a:ext>
            </a:extLst>
          </p:cNvPr>
          <p:cNvSpPr>
            <a:spLocks noGrp="1"/>
          </p:cNvSpPr>
          <p:nvPr>
            <p:ph type="sldNum" sz="quarter" idx="12"/>
          </p:nvPr>
        </p:nvSpPr>
        <p:spPr/>
        <p:txBody>
          <a:bodyPr/>
          <a:lstStyle/>
          <a:p>
            <a:fld id="{971CEC84-1649-40CE-BFF6-7286506FEA08}" type="slidenum">
              <a:rPr lang="en-GB" smtClean="0"/>
              <a:pPr/>
              <a:t>23</a:t>
            </a:fld>
            <a:endParaRPr lang="en-GB"/>
          </a:p>
        </p:txBody>
      </p:sp>
      <p:pic>
        <p:nvPicPr>
          <p:cNvPr id="15" name="Picture 14">
            <a:extLst>
              <a:ext uri="{FF2B5EF4-FFF2-40B4-BE49-F238E27FC236}">
                <a16:creationId xmlns:a16="http://schemas.microsoft.com/office/drawing/2014/main" id="{812AE325-32FE-4A02-AB6E-97E21D420C58}"/>
              </a:ext>
            </a:extLst>
          </p:cNvPr>
          <p:cNvPicPr>
            <a:picLocks noChangeAspect="1"/>
          </p:cNvPicPr>
          <p:nvPr/>
        </p:nvPicPr>
        <p:blipFill rotWithShape="1">
          <a:blip r:embed="rId4"/>
          <a:srcRect t="3913" r="1557"/>
          <a:stretch/>
        </p:blipFill>
        <p:spPr>
          <a:xfrm>
            <a:off x="3547317" y="1181024"/>
            <a:ext cx="4682139" cy="4799342"/>
          </a:xfrm>
          <a:prstGeom prst="rect">
            <a:avLst/>
          </a:prstGeom>
        </p:spPr>
      </p:pic>
      <p:sp>
        <p:nvSpPr>
          <p:cNvPr id="16" name="TextBox 15">
            <a:extLst>
              <a:ext uri="{FF2B5EF4-FFF2-40B4-BE49-F238E27FC236}">
                <a16:creationId xmlns:a16="http://schemas.microsoft.com/office/drawing/2014/main" id="{0EC63261-522F-4FED-A72D-4FD0B02E84EB}"/>
              </a:ext>
            </a:extLst>
          </p:cNvPr>
          <p:cNvSpPr txBox="1"/>
          <p:nvPr/>
        </p:nvSpPr>
        <p:spPr>
          <a:xfrm>
            <a:off x="1133062" y="1563301"/>
            <a:ext cx="2736262" cy="1020921"/>
          </a:xfrm>
          <a:prstGeom prst="rect">
            <a:avLst/>
          </a:prstGeom>
          <a:noFill/>
        </p:spPr>
        <p:txBody>
          <a:bodyPr wrap="square" rtlCol="0">
            <a:spAutoFit/>
          </a:bodyPr>
          <a:lstStyle/>
          <a:p>
            <a:pPr>
              <a:lnSpc>
                <a:spcPct val="115000"/>
              </a:lnSpc>
              <a:spcBef>
                <a:spcPts val="600"/>
              </a:spcBef>
              <a:spcAft>
                <a:spcPts val="600"/>
              </a:spcAft>
            </a:pPr>
            <a:r>
              <a:rPr lang="en-GB">
                <a:solidFill>
                  <a:srgbClr val="4D4D4F"/>
                </a:solidFill>
                <a:ea typeface="Verdana" panose="020B0604030504040204" pitchFamily="34" charset="0"/>
                <a:cs typeface="+mj-cs"/>
              </a:rPr>
              <a:t>All businesses impact and depend on natural capital and biodiversity. </a:t>
            </a:r>
          </a:p>
        </p:txBody>
      </p:sp>
      <p:sp>
        <p:nvSpPr>
          <p:cNvPr id="17" name="TextBox 16">
            <a:extLst>
              <a:ext uri="{FF2B5EF4-FFF2-40B4-BE49-F238E27FC236}">
                <a16:creationId xmlns:a16="http://schemas.microsoft.com/office/drawing/2014/main" id="{1251B053-E711-4AA7-B7D8-E0283441FEA2}"/>
              </a:ext>
            </a:extLst>
          </p:cNvPr>
          <p:cNvSpPr txBox="1"/>
          <p:nvPr/>
        </p:nvSpPr>
        <p:spPr>
          <a:xfrm>
            <a:off x="155001" y="4003799"/>
            <a:ext cx="2736262" cy="1976567"/>
          </a:xfrm>
          <a:prstGeom prst="rect">
            <a:avLst/>
          </a:prstGeom>
          <a:noFill/>
        </p:spPr>
        <p:txBody>
          <a:bodyPr wrap="square" lIns="91440" tIns="45720" rIns="91440" bIns="45720" rtlCol="0" anchor="t">
            <a:spAutoFit/>
          </a:bodyPr>
          <a:lstStyle/>
          <a:p>
            <a:pPr>
              <a:lnSpc>
                <a:spcPct val="115000"/>
              </a:lnSpc>
              <a:spcBef>
                <a:spcPts val="600"/>
              </a:spcBef>
              <a:spcAft>
                <a:spcPts val="600"/>
              </a:spcAft>
            </a:pPr>
            <a:r>
              <a:rPr lang="en-GB" b="1">
                <a:solidFill>
                  <a:srgbClr val="4D4D4F"/>
                </a:solidFill>
                <a:ea typeface="Verdana"/>
                <a:cs typeface="+mj-cs"/>
              </a:rPr>
              <a:t>Integrating natural capital &amp; biodiversity </a:t>
            </a:r>
            <a:r>
              <a:rPr lang="en-GB">
                <a:solidFill>
                  <a:srgbClr val="4D4D4F"/>
                </a:solidFill>
                <a:ea typeface="Verdana"/>
                <a:cs typeface="+mj-cs"/>
              </a:rPr>
              <a:t>allows you to identify risks and opportunities that might otherwise be hidden or missed. </a:t>
            </a:r>
            <a:endParaRPr lang="en-GB">
              <a:solidFill>
                <a:srgbClr val="4D4D4F"/>
              </a:solidFill>
              <a:ea typeface="Verdana" panose="020B0604030504040204" pitchFamily="34" charset="0"/>
              <a:cs typeface="+mj-cs"/>
            </a:endParaRPr>
          </a:p>
        </p:txBody>
      </p:sp>
      <p:sp>
        <p:nvSpPr>
          <p:cNvPr id="18" name="Oval 17">
            <a:extLst>
              <a:ext uri="{FF2B5EF4-FFF2-40B4-BE49-F238E27FC236}">
                <a16:creationId xmlns:a16="http://schemas.microsoft.com/office/drawing/2014/main" id="{19F8B04E-B941-4C39-8C22-878439F8540F}"/>
              </a:ext>
            </a:extLst>
          </p:cNvPr>
          <p:cNvSpPr/>
          <p:nvPr/>
        </p:nvSpPr>
        <p:spPr>
          <a:xfrm>
            <a:off x="5274366" y="2644149"/>
            <a:ext cx="1373952" cy="5236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02872A04-32AA-497A-8A8E-570F1C2A975E}"/>
              </a:ext>
            </a:extLst>
          </p:cNvPr>
          <p:cNvCxnSpPr>
            <a:cxnSpLocks/>
            <a:stCxn id="16" idx="3"/>
            <a:endCxn id="18" idx="1"/>
          </p:cNvCxnSpPr>
          <p:nvPr/>
        </p:nvCxnSpPr>
        <p:spPr>
          <a:xfrm>
            <a:off x="3869324" y="2073762"/>
            <a:ext cx="1606253" cy="6470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AF186BB-48F6-4BFD-9061-9C0658A51DB9}"/>
              </a:ext>
            </a:extLst>
          </p:cNvPr>
          <p:cNvSpPr/>
          <p:nvPr/>
        </p:nvSpPr>
        <p:spPr>
          <a:xfrm>
            <a:off x="3327151" y="4013293"/>
            <a:ext cx="1373952" cy="5236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868E598F-A853-4401-BA56-800BF10F63B4}"/>
              </a:ext>
            </a:extLst>
          </p:cNvPr>
          <p:cNvCxnSpPr>
            <a:cxnSpLocks/>
            <a:stCxn id="17" idx="3"/>
            <a:endCxn id="21" idx="3"/>
          </p:cNvCxnSpPr>
          <p:nvPr/>
        </p:nvCxnSpPr>
        <p:spPr>
          <a:xfrm flipV="1">
            <a:off x="2891263" y="4460230"/>
            <a:ext cx="637099" cy="5318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D7D6B54B-6C19-4D29-B872-18DE5AD920AB}"/>
              </a:ext>
            </a:extLst>
          </p:cNvPr>
          <p:cNvSpPr/>
          <p:nvPr/>
        </p:nvSpPr>
        <p:spPr>
          <a:xfrm>
            <a:off x="5274366" y="5467946"/>
            <a:ext cx="1373952" cy="5236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Arrow Connector 29">
            <a:extLst>
              <a:ext uri="{FF2B5EF4-FFF2-40B4-BE49-F238E27FC236}">
                <a16:creationId xmlns:a16="http://schemas.microsoft.com/office/drawing/2014/main" id="{C897FEBC-EC86-49BE-92F5-7DDD95FD68C5}"/>
              </a:ext>
            </a:extLst>
          </p:cNvPr>
          <p:cNvCxnSpPr>
            <a:cxnSpLocks/>
            <a:stCxn id="17" idx="3"/>
            <a:endCxn id="23" idx="2"/>
          </p:cNvCxnSpPr>
          <p:nvPr/>
        </p:nvCxnSpPr>
        <p:spPr>
          <a:xfrm>
            <a:off x="2891263" y="4992083"/>
            <a:ext cx="2383103" cy="7376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7805BA1-11CF-4942-8BDF-4EE58D154054}"/>
              </a:ext>
            </a:extLst>
          </p:cNvPr>
          <p:cNvSpPr txBox="1"/>
          <p:nvPr/>
        </p:nvSpPr>
        <p:spPr>
          <a:xfrm>
            <a:off x="8570418" y="2041941"/>
            <a:ext cx="2736262" cy="1478033"/>
          </a:xfrm>
          <a:prstGeom prst="rect">
            <a:avLst/>
          </a:prstGeom>
          <a:noFill/>
        </p:spPr>
        <p:txBody>
          <a:bodyPr wrap="square" rtlCol="0">
            <a:spAutoFit/>
          </a:bodyPr>
          <a:lstStyle/>
          <a:p>
            <a:pPr>
              <a:lnSpc>
                <a:spcPct val="115000"/>
              </a:lnSpc>
              <a:spcBef>
                <a:spcPts val="600"/>
              </a:spcBef>
              <a:spcAft>
                <a:spcPts val="600"/>
              </a:spcAft>
            </a:pPr>
            <a:r>
              <a:rPr lang="en-GB" sz="2000">
                <a:solidFill>
                  <a:srgbClr val="4D4D4F"/>
                </a:solidFill>
                <a:ea typeface="Verdana" panose="020B0604030504040204" pitchFamily="34" charset="0"/>
              </a:rPr>
              <a:t>These result in </a:t>
            </a:r>
            <a:r>
              <a:rPr lang="en-GB" sz="2000" b="1">
                <a:solidFill>
                  <a:srgbClr val="4D4D4F"/>
                </a:solidFill>
                <a:ea typeface="Verdana" panose="020B0604030504040204" pitchFamily="34" charset="0"/>
              </a:rPr>
              <a:t>economic costs and benefits </a:t>
            </a:r>
            <a:r>
              <a:rPr lang="en-GB" sz="2000">
                <a:solidFill>
                  <a:srgbClr val="4D4D4F"/>
                </a:solidFill>
                <a:ea typeface="Verdana" panose="020B0604030504040204" pitchFamily="34" charset="0"/>
              </a:rPr>
              <a:t>for business and society</a:t>
            </a:r>
            <a:endParaRPr lang="en-GB" sz="2000">
              <a:solidFill>
                <a:srgbClr val="4D4D4F"/>
              </a:solidFill>
              <a:ea typeface="Verdana" panose="020B0604030504040204" pitchFamily="34" charset="0"/>
              <a:cs typeface="+mj-cs"/>
            </a:endParaRPr>
          </a:p>
        </p:txBody>
      </p:sp>
      <p:sp>
        <p:nvSpPr>
          <p:cNvPr id="32" name="Oval 31">
            <a:extLst>
              <a:ext uri="{FF2B5EF4-FFF2-40B4-BE49-F238E27FC236}">
                <a16:creationId xmlns:a16="http://schemas.microsoft.com/office/drawing/2014/main" id="{9677C458-BAE8-45AC-A47D-574477ED927A}"/>
              </a:ext>
            </a:extLst>
          </p:cNvPr>
          <p:cNvSpPr/>
          <p:nvPr/>
        </p:nvSpPr>
        <p:spPr>
          <a:xfrm>
            <a:off x="4704522" y="3273006"/>
            <a:ext cx="2416061" cy="5546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Arrow Connector 32">
            <a:extLst>
              <a:ext uri="{FF2B5EF4-FFF2-40B4-BE49-F238E27FC236}">
                <a16:creationId xmlns:a16="http://schemas.microsoft.com/office/drawing/2014/main" id="{44EECC84-2796-4826-90C3-77A6A89F0C6E}"/>
              </a:ext>
            </a:extLst>
          </p:cNvPr>
          <p:cNvCxnSpPr>
            <a:cxnSpLocks/>
            <a:stCxn id="31" idx="1"/>
            <a:endCxn id="32" idx="7"/>
          </p:cNvCxnSpPr>
          <p:nvPr/>
        </p:nvCxnSpPr>
        <p:spPr>
          <a:xfrm flipH="1">
            <a:off x="6766759" y="2780958"/>
            <a:ext cx="1803659" cy="5732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29726B47-5505-4DA4-AB59-8A0BADB88BF7}"/>
              </a:ext>
            </a:extLst>
          </p:cNvPr>
          <p:cNvSpPr/>
          <p:nvPr/>
        </p:nvSpPr>
        <p:spPr>
          <a:xfrm>
            <a:off x="3454170" y="1333060"/>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1</a:t>
            </a:r>
          </a:p>
        </p:txBody>
      </p:sp>
      <p:sp>
        <p:nvSpPr>
          <p:cNvPr id="35" name="Oval 34">
            <a:extLst>
              <a:ext uri="{FF2B5EF4-FFF2-40B4-BE49-F238E27FC236}">
                <a16:creationId xmlns:a16="http://schemas.microsoft.com/office/drawing/2014/main" id="{E7A0903B-2654-4AFC-97BE-6555ABE5A7B2}"/>
              </a:ext>
            </a:extLst>
          </p:cNvPr>
          <p:cNvSpPr/>
          <p:nvPr/>
        </p:nvSpPr>
        <p:spPr>
          <a:xfrm>
            <a:off x="10418636" y="1904978"/>
            <a:ext cx="289198" cy="314609"/>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2</a:t>
            </a:r>
          </a:p>
        </p:txBody>
      </p:sp>
      <p:sp>
        <p:nvSpPr>
          <p:cNvPr id="36" name="Oval 35">
            <a:extLst>
              <a:ext uri="{FF2B5EF4-FFF2-40B4-BE49-F238E27FC236}">
                <a16:creationId xmlns:a16="http://schemas.microsoft.com/office/drawing/2014/main" id="{B75DF22A-366C-4767-B467-46C836E31094}"/>
              </a:ext>
            </a:extLst>
          </p:cNvPr>
          <p:cNvSpPr/>
          <p:nvPr/>
        </p:nvSpPr>
        <p:spPr>
          <a:xfrm>
            <a:off x="2695912" y="4163998"/>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3</a:t>
            </a:r>
          </a:p>
        </p:txBody>
      </p:sp>
      <p:sp>
        <p:nvSpPr>
          <p:cNvPr id="38" name="TextBox 37">
            <a:extLst>
              <a:ext uri="{FF2B5EF4-FFF2-40B4-BE49-F238E27FC236}">
                <a16:creationId xmlns:a16="http://schemas.microsoft.com/office/drawing/2014/main" id="{E989F793-0DA9-4CE0-88D2-C8F9D1A2C8DE}"/>
              </a:ext>
            </a:extLst>
          </p:cNvPr>
          <p:cNvSpPr txBox="1"/>
          <p:nvPr/>
        </p:nvSpPr>
        <p:spPr>
          <a:xfrm>
            <a:off x="7879421" y="5467946"/>
            <a:ext cx="1710985" cy="461665"/>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Biodiversity Guidance</a:t>
            </a:r>
          </a:p>
        </p:txBody>
      </p:sp>
      <p:sp>
        <p:nvSpPr>
          <p:cNvPr id="3" name="Rectangle 2">
            <a:extLst>
              <a:ext uri="{FF2B5EF4-FFF2-40B4-BE49-F238E27FC236}">
                <a16:creationId xmlns:a16="http://schemas.microsoft.com/office/drawing/2014/main" id="{C7A9E759-1478-4460-A505-88461D64BFB9}"/>
              </a:ext>
            </a:extLst>
          </p:cNvPr>
          <p:cNvSpPr/>
          <p:nvPr/>
        </p:nvSpPr>
        <p:spPr>
          <a:xfrm>
            <a:off x="682171" y="6273165"/>
            <a:ext cx="10203543" cy="430887"/>
          </a:xfrm>
          <a:prstGeom prst="rect">
            <a:avLst/>
          </a:prstGeom>
        </p:spPr>
        <p:txBody>
          <a:bodyPr wrap="square">
            <a:spAutoFit/>
          </a:bodyPr>
          <a:lstStyle/>
          <a:p>
            <a:pPr algn="ctr" fontAlgn="base"/>
            <a:r>
              <a:rPr lang="en-GB" sz="2200" b="1">
                <a:solidFill>
                  <a:srgbClr val="595959"/>
                </a:solidFill>
              </a:rPr>
              <a:t>Businesses are at risk due to the unsustainable use of natural capital. </a:t>
            </a:r>
          </a:p>
        </p:txBody>
      </p:sp>
    </p:spTree>
    <p:extLst>
      <p:ext uri="{BB962C8B-B14F-4D97-AF65-F5344CB8AC3E}">
        <p14:creationId xmlns:p14="http://schemas.microsoft.com/office/powerpoint/2010/main" val="233513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21" grpId="0" animBg="1"/>
      <p:bldP spid="23" grpId="0" animBg="1"/>
      <p:bldP spid="31" grpId="0"/>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7BB06E-8295-4EEE-A630-6BFC94F66F3F}"/>
              </a:ext>
            </a:extLst>
          </p:cNvPr>
          <p:cNvSpPr>
            <a:spLocks noGrp="1"/>
          </p:cNvSpPr>
          <p:nvPr>
            <p:ph idx="1"/>
          </p:nvPr>
        </p:nvSpPr>
        <p:spPr>
          <a:xfrm>
            <a:off x="392705" y="1809774"/>
            <a:ext cx="5079126" cy="3152961"/>
          </a:xfrm>
        </p:spPr>
        <p:txBody>
          <a:bodyPr>
            <a:noAutofit/>
          </a:bodyPr>
          <a:lstStyle/>
          <a:p>
            <a:pPr marL="0" indent="0">
              <a:buNone/>
            </a:pPr>
            <a:r>
              <a:rPr lang="en-US" sz="2500"/>
              <a:t>Natural capital and biodiversity </a:t>
            </a:r>
            <a:r>
              <a:rPr lang="en-US" sz="2500" b="1">
                <a:solidFill>
                  <a:srgbClr val="23BAED"/>
                </a:solidFill>
              </a:rPr>
              <a:t>information</a:t>
            </a:r>
            <a:r>
              <a:rPr lang="en-US" sz="2500"/>
              <a:t> can be used in plenty of ways. </a:t>
            </a:r>
          </a:p>
          <a:p>
            <a:pPr marL="0" indent="0">
              <a:buNone/>
            </a:pPr>
            <a:endParaRPr lang="en-US" sz="2500"/>
          </a:p>
          <a:p>
            <a:pPr marL="0" indent="0">
              <a:buNone/>
            </a:pPr>
            <a:r>
              <a:rPr lang="en-US" sz="2500"/>
              <a:t>You need to decide what information you need and how it will be used. </a:t>
            </a:r>
            <a:endParaRPr lang="en-CH" sz="2500"/>
          </a:p>
        </p:txBody>
      </p:sp>
      <p:sp>
        <p:nvSpPr>
          <p:cNvPr id="6" name="Slide Number Placeholder 5">
            <a:extLst>
              <a:ext uri="{FF2B5EF4-FFF2-40B4-BE49-F238E27FC236}">
                <a16:creationId xmlns:a16="http://schemas.microsoft.com/office/drawing/2014/main" id="{510CE5AE-DCBC-804F-BD07-43C66F17FCDA}"/>
              </a:ext>
            </a:extLst>
          </p:cNvPr>
          <p:cNvSpPr>
            <a:spLocks noGrp="1"/>
          </p:cNvSpPr>
          <p:nvPr>
            <p:ph type="sldNum" sz="quarter" idx="12"/>
          </p:nvPr>
        </p:nvSpPr>
        <p:spPr/>
        <p:txBody>
          <a:bodyPr/>
          <a:lstStyle/>
          <a:p>
            <a:fld id="{971CEC84-1649-40CE-BFF6-7286506FEA08}" type="slidenum">
              <a:rPr lang="en-GB" smtClean="0"/>
              <a:pPr/>
              <a:t>24</a:t>
            </a:fld>
            <a:endParaRPr lang="en-GB"/>
          </a:p>
        </p:txBody>
      </p:sp>
      <p:sp>
        <p:nvSpPr>
          <p:cNvPr id="20" name="Title 1">
            <a:extLst>
              <a:ext uri="{FF2B5EF4-FFF2-40B4-BE49-F238E27FC236}">
                <a16:creationId xmlns:a16="http://schemas.microsoft.com/office/drawing/2014/main" id="{5851AC89-BD00-4386-9FEB-7453C9967313}"/>
              </a:ext>
            </a:extLst>
          </p:cNvPr>
          <p:cNvSpPr>
            <a:spLocks noGrp="1"/>
          </p:cNvSpPr>
          <p:nvPr>
            <p:ph type="title"/>
          </p:nvPr>
        </p:nvSpPr>
        <p:spPr>
          <a:xfrm>
            <a:off x="314325" y="125413"/>
            <a:ext cx="11498263" cy="877887"/>
          </a:xfrm>
        </p:spPr>
        <p:txBody>
          <a:bodyPr/>
          <a:lstStyle/>
          <a:p>
            <a:r>
              <a:rPr lang="en-GB"/>
              <a:t>Business applications (a refresher)</a:t>
            </a:r>
          </a:p>
        </p:txBody>
      </p:sp>
      <p:graphicFrame>
        <p:nvGraphicFramePr>
          <p:cNvPr id="2" name="Table 8">
            <a:extLst>
              <a:ext uri="{FF2B5EF4-FFF2-40B4-BE49-F238E27FC236}">
                <a16:creationId xmlns:a16="http://schemas.microsoft.com/office/drawing/2014/main" id="{F9D1A836-EA8D-4AC8-8236-A85FD7FF824A}"/>
              </a:ext>
            </a:extLst>
          </p:cNvPr>
          <p:cNvGraphicFramePr>
            <a:graphicFrameLocks noGrp="1"/>
          </p:cNvGraphicFramePr>
          <p:nvPr>
            <p:extLst>
              <p:ext uri="{D42A27DB-BD31-4B8C-83A1-F6EECF244321}">
                <p14:modId xmlns:p14="http://schemas.microsoft.com/office/powerpoint/2010/main" val="935986355"/>
              </p:ext>
            </p:extLst>
          </p:nvPr>
        </p:nvGraphicFramePr>
        <p:xfrm>
          <a:off x="5643053" y="1561445"/>
          <a:ext cx="5725493" cy="3649620"/>
        </p:xfrm>
        <a:graphic>
          <a:graphicData uri="http://schemas.openxmlformats.org/drawingml/2006/table">
            <a:tbl>
              <a:tblPr firstRow="1" bandRow="1">
                <a:tableStyleId>{BC89EF96-8CEA-46FF-86C4-4CE0E7609802}</a:tableStyleId>
              </a:tblPr>
              <a:tblGrid>
                <a:gridCol w="5725493">
                  <a:extLst>
                    <a:ext uri="{9D8B030D-6E8A-4147-A177-3AD203B41FA5}">
                      <a16:colId xmlns:a16="http://schemas.microsoft.com/office/drawing/2014/main" val="2778323345"/>
                    </a:ext>
                  </a:extLst>
                </a:gridCol>
              </a:tblGrid>
              <a:tr h="608270">
                <a:tc>
                  <a:txBody>
                    <a:bodyPr/>
                    <a:lstStyle/>
                    <a:p>
                      <a:r>
                        <a:rPr lang="en-GB" sz="2500">
                          <a:solidFill>
                            <a:srgbClr val="23BAED"/>
                          </a:solidFill>
                        </a:rPr>
                        <a:t>Type of Business Application</a:t>
                      </a:r>
                    </a:p>
                  </a:txBody>
                  <a:tcPr anchor="ctr"/>
                </a:tc>
                <a:extLst>
                  <a:ext uri="{0D108BD9-81ED-4DB2-BD59-A6C34878D82A}">
                    <a16:rowId xmlns:a16="http://schemas.microsoft.com/office/drawing/2014/main" val="485493402"/>
                  </a:ext>
                </a:extLst>
              </a:tr>
              <a:tr h="608270">
                <a:tc>
                  <a:txBody>
                    <a:bodyPr/>
                    <a:lstStyle/>
                    <a:p>
                      <a:r>
                        <a:rPr lang="en-GB" sz="2500">
                          <a:solidFill>
                            <a:srgbClr val="595959"/>
                          </a:solidFill>
                        </a:rPr>
                        <a:t>Assess risks and opportunities</a:t>
                      </a:r>
                    </a:p>
                  </a:txBody>
                  <a:tcPr anchor="ctr"/>
                </a:tc>
                <a:extLst>
                  <a:ext uri="{0D108BD9-81ED-4DB2-BD59-A6C34878D82A}">
                    <a16:rowId xmlns:a16="http://schemas.microsoft.com/office/drawing/2014/main" val="70891699"/>
                  </a:ext>
                </a:extLst>
              </a:tr>
              <a:tr h="608270">
                <a:tc>
                  <a:txBody>
                    <a:bodyPr/>
                    <a:lstStyle/>
                    <a:p>
                      <a:r>
                        <a:rPr lang="en-GB" sz="2500">
                          <a:solidFill>
                            <a:srgbClr val="595959"/>
                          </a:solidFill>
                        </a:rPr>
                        <a:t>Compare options</a:t>
                      </a:r>
                    </a:p>
                  </a:txBody>
                  <a:tcPr anchor="ctr"/>
                </a:tc>
                <a:extLst>
                  <a:ext uri="{0D108BD9-81ED-4DB2-BD59-A6C34878D82A}">
                    <a16:rowId xmlns:a16="http://schemas.microsoft.com/office/drawing/2014/main" val="3348188225"/>
                  </a:ext>
                </a:extLst>
              </a:tr>
              <a:tr h="608270">
                <a:tc>
                  <a:txBody>
                    <a:bodyPr/>
                    <a:lstStyle/>
                    <a:p>
                      <a:r>
                        <a:rPr lang="en-GB" sz="2500">
                          <a:solidFill>
                            <a:srgbClr val="595959"/>
                          </a:solidFill>
                        </a:rPr>
                        <a:t>Assess impacts on stakeholders</a:t>
                      </a:r>
                    </a:p>
                  </a:txBody>
                  <a:tcPr anchor="ctr"/>
                </a:tc>
                <a:extLst>
                  <a:ext uri="{0D108BD9-81ED-4DB2-BD59-A6C34878D82A}">
                    <a16:rowId xmlns:a16="http://schemas.microsoft.com/office/drawing/2014/main" val="1969657244"/>
                  </a:ext>
                </a:extLst>
              </a:tr>
              <a:tr h="608270">
                <a:tc>
                  <a:txBody>
                    <a:bodyPr/>
                    <a:lstStyle/>
                    <a:p>
                      <a:r>
                        <a:rPr lang="en-GB" sz="2500">
                          <a:solidFill>
                            <a:srgbClr val="595959"/>
                          </a:solidFill>
                        </a:rPr>
                        <a:t>Estimate total value and/or net impact</a:t>
                      </a:r>
                    </a:p>
                  </a:txBody>
                  <a:tcPr anchor="ctr"/>
                </a:tc>
                <a:extLst>
                  <a:ext uri="{0D108BD9-81ED-4DB2-BD59-A6C34878D82A}">
                    <a16:rowId xmlns:a16="http://schemas.microsoft.com/office/drawing/2014/main" val="2699922553"/>
                  </a:ext>
                </a:extLst>
              </a:tr>
              <a:tr h="608270">
                <a:tc>
                  <a:txBody>
                    <a:bodyPr/>
                    <a:lstStyle/>
                    <a:p>
                      <a:r>
                        <a:rPr lang="en-GB" sz="2500">
                          <a:solidFill>
                            <a:srgbClr val="595959"/>
                          </a:solidFill>
                        </a:rPr>
                        <a:t>Communicate internally or externally</a:t>
                      </a:r>
                    </a:p>
                  </a:txBody>
                  <a:tcPr anchor="ctr"/>
                </a:tc>
                <a:extLst>
                  <a:ext uri="{0D108BD9-81ED-4DB2-BD59-A6C34878D82A}">
                    <a16:rowId xmlns:a16="http://schemas.microsoft.com/office/drawing/2014/main" val="3384021808"/>
                  </a:ext>
                </a:extLst>
              </a:tr>
            </a:tbl>
          </a:graphicData>
        </a:graphic>
      </p:graphicFrame>
      <p:sp>
        <p:nvSpPr>
          <p:cNvPr id="9" name="TextBox 8">
            <a:extLst>
              <a:ext uri="{FF2B5EF4-FFF2-40B4-BE49-F238E27FC236}">
                <a16:creationId xmlns:a16="http://schemas.microsoft.com/office/drawing/2014/main" id="{48B138F1-CF93-466C-A5E7-949C7EB8C13E}"/>
              </a:ext>
            </a:extLst>
          </p:cNvPr>
          <p:cNvSpPr txBox="1"/>
          <p:nvPr/>
        </p:nvSpPr>
        <p:spPr>
          <a:xfrm>
            <a:off x="392705" y="5626100"/>
            <a:ext cx="10922995" cy="338554"/>
          </a:xfrm>
          <a:prstGeom prst="rect">
            <a:avLst/>
          </a:prstGeom>
          <a:noFill/>
        </p:spPr>
        <p:txBody>
          <a:bodyPr wrap="square" rtlCol="0">
            <a:spAutoFit/>
          </a:bodyPr>
          <a:lstStyle/>
          <a:p>
            <a:r>
              <a:rPr lang="en-GB" sz="1600" b="1">
                <a:solidFill>
                  <a:schemeClr val="tx1">
                    <a:lumMod val="65000"/>
                    <a:lumOff val="35000"/>
                  </a:schemeClr>
                </a:solidFill>
              </a:rPr>
              <a:t>Table</a:t>
            </a:r>
            <a:r>
              <a:rPr lang="en-GB" sz="1600">
                <a:solidFill>
                  <a:schemeClr val="tx1">
                    <a:lumMod val="65000"/>
                    <a:lumOff val="35000"/>
                  </a:schemeClr>
                </a:solidFill>
              </a:rPr>
              <a:t>: Potential business applications of a natural capital assessment (adapted from Natural Capital Protocol) </a:t>
            </a:r>
          </a:p>
        </p:txBody>
      </p:sp>
      <p:sp>
        <p:nvSpPr>
          <p:cNvPr id="10" name="Teardrop 9">
            <a:extLst>
              <a:ext uri="{FF2B5EF4-FFF2-40B4-BE49-F238E27FC236}">
                <a16:creationId xmlns:a16="http://schemas.microsoft.com/office/drawing/2014/main" id="{B352DD16-845A-49A5-B8A8-CC4A8A84D4A9}"/>
              </a:ext>
            </a:extLst>
          </p:cNvPr>
          <p:cNvSpPr/>
          <p:nvPr/>
        </p:nvSpPr>
        <p:spPr>
          <a:xfrm>
            <a:off x="10433957" y="-50539"/>
            <a:ext cx="1788029" cy="1782512"/>
          </a:xfrm>
          <a:prstGeom prst="teardrop">
            <a:avLst>
              <a:gd name="adj" fmla="val 96591"/>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1CEC73F9-2FFC-45AD-BB49-E53EAE1ADDEB}"/>
              </a:ext>
            </a:extLst>
          </p:cNvPr>
          <p:cNvSpPr txBox="1"/>
          <p:nvPr/>
        </p:nvSpPr>
        <p:spPr>
          <a:xfrm>
            <a:off x="10386849" y="251428"/>
            <a:ext cx="1963394" cy="1477712"/>
          </a:xfrm>
          <a:prstGeom prst="rect">
            <a:avLst/>
          </a:prstGeom>
          <a:noFill/>
        </p:spPr>
        <p:txBody>
          <a:bodyPr wrap="square" rtlCol="0">
            <a:spAutoFit/>
          </a:bodyPr>
          <a:lstStyle/>
          <a:p>
            <a:pPr algn="ctr" defTabSz="914354">
              <a:defRPr/>
            </a:pPr>
            <a:r>
              <a:rPr lang="en-GB">
                <a:solidFill>
                  <a:prstClr val="white"/>
                </a:solidFill>
              </a:rPr>
              <a:t>Refer to </a:t>
            </a:r>
            <a:r>
              <a:rPr lang="en-GB" b="1">
                <a:solidFill>
                  <a:prstClr val="white"/>
                </a:solidFill>
              </a:rPr>
              <a:t>p.20</a:t>
            </a:r>
          </a:p>
          <a:p>
            <a:pPr algn="ctr" defTabSz="914354">
              <a:defRPr/>
            </a:pPr>
            <a:r>
              <a:rPr lang="en-GB" sz="1801">
                <a:solidFill>
                  <a:prstClr val="white"/>
                </a:solidFill>
              </a:rPr>
              <a:t>of the</a:t>
            </a:r>
          </a:p>
          <a:p>
            <a:pPr algn="ctr" defTabSz="914354">
              <a:defRPr/>
            </a:pPr>
            <a:r>
              <a:rPr lang="en-GB" sz="1801">
                <a:solidFill>
                  <a:prstClr val="white"/>
                </a:solidFill>
                <a:hlinkClick r:id="rId3"/>
              </a:rPr>
              <a:t>Natural Capital Protocol</a:t>
            </a:r>
            <a:endParaRPr lang="en-GB" sz="1801">
              <a:solidFill>
                <a:prstClr val="white"/>
              </a:solidFill>
            </a:endParaRPr>
          </a:p>
          <a:p>
            <a:pPr algn="ctr" defTabSz="914354">
              <a:defRPr/>
            </a:pPr>
            <a:endParaRPr lang="en-GB">
              <a:solidFill>
                <a:prstClr val="white"/>
              </a:solidFill>
            </a:endParaRPr>
          </a:p>
        </p:txBody>
      </p:sp>
    </p:spTree>
    <p:extLst>
      <p:ext uri="{BB962C8B-B14F-4D97-AF65-F5344CB8AC3E}">
        <p14:creationId xmlns:p14="http://schemas.microsoft.com/office/powerpoint/2010/main" val="2603518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B3E2-1707-4F81-B598-5E77EB63B3D1}"/>
              </a:ext>
            </a:extLst>
          </p:cNvPr>
          <p:cNvSpPr>
            <a:spLocks noGrp="1"/>
          </p:cNvSpPr>
          <p:nvPr>
            <p:ph type="title"/>
          </p:nvPr>
        </p:nvSpPr>
        <p:spPr/>
        <p:txBody>
          <a:bodyPr>
            <a:normAutofit/>
          </a:bodyPr>
          <a:lstStyle/>
          <a:p>
            <a:r>
              <a:rPr lang="en-GB">
                <a:solidFill>
                  <a:srgbClr val="595959"/>
                </a:solidFill>
              </a:rPr>
              <a:t>Defining objectives &amp; scoping an assessment</a:t>
            </a:r>
            <a:endParaRPr lang="en-US">
              <a:solidFill>
                <a:srgbClr val="595959"/>
              </a:solidFill>
            </a:endParaRPr>
          </a:p>
        </p:txBody>
      </p:sp>
      <p:sp>
        <p:nvSpPr>
          <p:cNvPr id="7" name="TextBox 6">
            <a:extLst>
              <a:ext uri="{FF2B5EF4-FFF2-40B4-BE49-F238E27FC236}">
                <a16:creationId xmlns:a16="http://schemas.microsoft.com/office/drawing/2014/main" id="{608C889C-6EC0-4C04-9927-C478C593927D}"/>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highlight>
                  <a:srgbClr val="FFFF00"/>
                </a:highlight>
                <a:latin typeface="Arial"/>
              </a:rPr>
              <a:t>p.46</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8" name="Teardrop 7">
            <a:extLst>
              <a:ext uri="{FF2B5EF4-FFF2-40B4-BE49-F238E27FC236}">
                <a16:creationId xmlns:a16="http://schemas.microsoft.com/office/drawing/2014/main" id="{21D756D5-BAB1-4FF7-B3E6-85981E0AE17C}"/>
              </a:ext>
            </a:extLst>
          </p:cNvPr>
          <p:cNvSpPr/>
          <p:nvPr/>
        </p:nvSpPr>
        <p:spPr>
          <a:xfrm>
            <a:off x="10284443" y="-14067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graphicFrame>
        <p:nvGraphicFramePr>
          <p:cNvPr id="11" name="Table 11">
            <a:extLst>
              <a:ext uri="{FF2B5EF4-FFF2-40B4-BE49-F238E27FC236}">
                <a16:creationId xmlns:a16="http://schemas.microsoft.com/office/drawing/2014/main" id="{3D692D96-BAF9-40D5-A300-AE7B45909ED9}"/>
              </a:ext>
            </a:extLst>
          </p:cNvPr>
          <p:cNvGraphicFramePr>
            <a:graphicFrameLocks noGrp="1"/>
          </p:cNvGraphicFramePr>
          <p:nvPr>
            <p:extLst>
              <p:ext uri="{D42A27DB-BD31-4B8C-83A1-F6EECF244321}">
                <p14:modId xmlns:p14="http://schemas.microsoft.com/office/powerpoint/2010/main" val="1853493625"/>
              </p:ext>
            </p:extLst>
          </p:nvPr>
        </p:nvGraphicFramePr>
        <p:xfrm>
          <a:off x="314195" y="1269530"/>
          <a:ext cx="11301543" cy="4524271"/>
        </p:xfrm>
        <a:graphic>
          <a:graphicData uri="http://schemas.openxmlformats.org/drawingml/2006/table">
            <a:tbl>
              <a:tblPr firstRow="1" bandRow="1">
                <a:tableStyleId>{BC89EF96-8CEA-46FF-86C4-4CE0E7609802}</a:tableStyleId>
              </a:tblPr>
              <a:tblGrid>
                <a:gridCol w="6131244">
                  <a:extLst>
                    <a:ext uri="{9D8B030D-6E8A-4147-A177-3AD203B41FA5}">
                      <a16:colId xmlns:a16="http://schemas.microsoft.com/office/drawing/2014/main" val="2429539457"/>
                    </a:ext>
                  </a:extLst>
                </a:gridCol>
                <a:gridCol w="5170299">
                  <a:extLst>
                    <a:ext uri="{9D8B030D-6E8A-4147-A177-3AD203B41FA5}">
                      <a16:colId xmlns:a16="http://schemas.microsoft.com/office/drawing/2014/main" val="1990008112"/>
                    </a:ext>
                  </a:extLst>
                </a:gridCol>
              </a:tblGrid>
              <a:tr h="873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0">
                          <a:solidFill>
                            <a:srgbClr val="595959"/>
                          </a:solidFill>
                        </a:rPr>
                        <a:t>Determine the </a:t>
                      </a:r>
                      <a:r>
                        <a:rPr lang="en-GB" sz="2500" b="1">
                          <a:solidFill>
                            <a:srgbClr val="23BAED"/>
                          </a:solidFill>
                        </a:rPr>
                        <a:t>organizational focus</a:t>
                      </a:r>
                    </a:p>
                  </a:txBody>
                  <a:tcPr marT="45721" marB="45721" anchor="ctr"/>
                </a:tc>
                <a:tc>
                  <a:txBody>
                    <a:bodyPr/>
                    <a:lstStyle/>
                    <a:p>
                      <a:r>
                        <a:rPr lang="en-GB" sz="2500" b="0">
                          <a:solidFill>
                            <a:srgbClr val="595959"/>
                          </a:solidFill>
                        </a:rPr>
                        <a:t>Corporate / product / project</a:t>
                      </a:r>
                      <a:endParaRPr lang="en-CH" sz="2500" b="0"/>
                    </a:p>
                  </a:txBody>
                  <a:tcPr marT="45721" marB="45721" anchor="ctr"/>
                </a:tc>
                <a:extLst>
                  <a:ext uri="{0D108BD9-81ED-4DB2-BD59-A6C34878D82A}">
                    <a16:rowId xmlns:a16="http://schemas.microsoft.com/office/drawing/2014/main" val="1644615665"/>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0">
                          <a:solidFill>
                            <a:srgbClr val="595959"/>
                          </a:solidFill>
                        </a:rPr>
                        <a:t>Determine the </a:t>
                      </a:r>
                      <a:r>
                        <a:rPr lang="en-GB" sz="2500" b="1">
                          <a:solidFill>
                            <a:srgbClr val="23BAED"/>
                          </a:solidFill>
                        </a:rPr>
                        <a:t>value-chain boundary</a:t>
                      </a:r>
                    </a:p>
                  </a:txBody>
                  <a:tcPr marT="45721" marB="45721" anchor="ctr"/>
                </a:tc>
                <a:tc>
                  <a:txBody>
                    <a:bodyPr/>
                    <a:lstStyle/>
                    <a:p>
                      <a:r>
                        <a:rPr lang="en-GB" sz="2500">
                          <a:solidFill>
                            <a:srgbClr val="595959"/>
                          </a:solidFill>
                        </a:rPr>
                        <a:t>Upstream / direct operations / downstream</a:t>
                      </a:r>
                      <a:endParaRPr lang="en-CH" sz="2500"/>
                    </a:p>
                  </a:txBody>
                  <a:tcPr marT="45721" marB="45721" anchor="ctr"/>
                </a:tc>
                <a:extLst>
                  <a:ext uri="{0D108BD9-81ED-4DB2-BD59-A6C34878D82A}">
                    <a16:rowId xmlns:a16="http://schemas.microsoft.com/office/drawing/2014/main" val="1000605826"/>
                  </a:ext>
                </a:extLst>
              </a:tr>
              <a:tr h="873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0">
                          <a:solidFill>
                            <a:srgbClr val="595959"/>
                          </a:solidFill>
                        </a:rPr>
                        <a:t>Specify whose </a:t>
                      </a:r>
                      <a:r>
                        <a:rPr lang="en-GB" sz="2500" b="1">
                          <a:solidFill>
                            <a:srgbClr val="23BAED"/>
                          </a:solidFill>
                        </a:rPr>
                        <a:t>value perspective</a:t>
                      </a:r>
                    </a:p>
                  </a:txBody>
                  <a:tcPr marT="45721" marB="45721" anchor="ctr"/>
                </a:tc>
                <a:tc>
                  <a:txBody>
                    <a:bodyPr/>
                    <a:lstStyle/>
                    <a:p>
                      <a:r>
                        <a:rPr lang="en-GB" sz="2500">
                          <a:solidFill>
                            <a:srgbClr val="595959"/>
                          </a:solidFill>
                        </a:rPr>
                        <a:t>Business / society</a:t>
                      </a:r>
                      <a:endParaRPr lang="en-CH" sz="2500"/>
                    </a:p>
                  </a:txBody>
                  <a:tcPr marT="45721" marB="45721" anchor="ctr"/>
                </a:tc>
                <a:extLst>
                  <a:ext uri="{0D108BD9-81ED-4DB2-BD59-A6C34878D82A}">
                    <a16:rowId xmlns:a16="http://schemas.microsoft.com/office/drawing/2014/main" val="2687481232"/>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0">
                          <a:solidFill>
                            <a:srgbClr val="595959"/>
                          </a:solidFill>
                        </a:rPr>
                        <a:t>Decide on assessing </a:t>
                      </a:r>
                      <a:r>
                        <a:rPr lang="en-GB" sz="2500" b="1">
                          <a:solidFill>
                            <a:srgbClr val="23BAED"/>
                          </a:solidFill>
                        </a:rPr>
                        <a:t>impacts and/or dependencies</a:t>
                      </a:r>
                      <a:endParaRPr lang="en-US" sz="2500" b="1">
                        <a:solidFill>
                          <a:srgbClr val="23BAED"/>
                        </a:solidFill>
                      </a:endParaRPr>
                    </a:p>
                  </a:txBody>
                  <a:tcPr marT="45721" marB="45721" anchor="ctr"/>
                </a:tc>
                <a:tc>
                  <a:txBody>
                    <a:bodyPr/>
                    <a:lstStyle/>
                    <a:p>
                      <a:r>
                        <a:rPr lang="en-US" sz="2500" kern="1200">
                          <a:solidFill>
                            <a:srgbClr val="595959"/>
                          </a:solidFill>
                          <a:latin typeface="+mn-lt"/>
                          <a:ea typeface="+mn-ea"/>
                          <a:cs typeface="+mn-cs"/>
                        </a:rPr>
                        <a:t>Impacts / dependencies / both</a:t>
                      </a:r>
                      <a:endParaRPr lang="en-CH" sz="25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0">
                          <a:solidFill>
                            <a:srgbClr val="595959"/>
                          </a:solidFill>
                        </a:rPr>
                        <a:t>Decide which </a:t>
                      </a:r>
                      <a:r>
                        <a:rPr lang="en-GB" sz="2500" b="1">
                          <a:solidFill>
                            <a:srgbClr val="23BAED"/>
                          </a:solidFill>
                        </a:rPr>
                        <a:t>types of value</a:t>
                      </a:r>
                      <a:r>
                        <a:rPr lang="en-GB" sz="2500" b="1">
                          <a:solidFill>
                            <a:schemeClr val="tx1"/>
                          </a:solidFill>
                        </a:rPr>
                        <a:t> </a:t>
                      </a:r>
                      <a:r>
                        <a:rPr lang="en-GB" sz="2500" b="0">
                          <a:solidFill>
                            <a:srgbClr val="595959"/>
                          </a:solidFill>
                        </a:rPr>
                        <a:t>you will consider</a:t>
                      </a:r>
                    </a:p>
                  </a:txBody>
                  <a:tcPr marT="45721" marB="45721" anchor="ctr"/>
                </a:tc>
                <a:tc>
                  <a:txBody>
                    <a:bodyPr/>
                    <a:lstStyle/>
                    <a:p>
                      <a:r>
                        <a:rPr lang="en-GB" sz="2500">
                          <a:solidFill>
                            <a:srgbClr val="595959"/>
                          </a:solidFill>
                        </a:rPr>
                        <a:t>Qualitative / quantitative / monetary</a:t>
                      </a:r>
                      <a:endParaRPr lang="en-CH" sz="2500"/>
                    </a:p>
                  </a:txBody>
                  <a:tcPr marT="45721" marB="45721" anchor="ctr"/>
                </a:tc>
                <a:extLst>
                  <a:ext uri="{0D108BD9-81ED-4DB2-BD59-A6C34878D82A}">
                    <a16:rowId xmlns:a16="http://schemas.microsoft.com/office/drawing/2014/main" val="2980589562"/>
                  </a:ext>
                </a:extLst>
              </a:tr>
            </a:tbl>
          </a:graphicData>
        </a:graphic>
      </p:graphicFrame>
      <p:sp>
        <p:nvSpPr>
          <p:cNvPr id="6" name="Teardrop 5">
            <a:extLst>
              <a:ext uri="{FF2B5EF4-FFF2-40B4-BE49-F238E27FC236}">
                <a16:creationId xmlns:a16="http://schemas.microsoft.com/office/drawing/2014/main" id="{794B1573-CB33-40C4-A77C-0B83B76B1531}"/>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82C06D68-7809-40D3-B075-57147E77178B}"/>
              </a:ext>
            </a:extLst>
          </p:cNvPr>
          <p:cNvSpPr txBox="1"/>
          <p:nvPr/>
        </p:nvSpPr>
        <p:spPr>
          <a:xfrm>
            <a:off x="10284443" y="22778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3" name="Slide Number Placeholder 2">
            <a:extLst>
              <a:ext uri="{FF2B5EF4-FFF2-40B4-BE49-F238E27FC236}">
                <a16:creationId xmlns:a16="http://schemas.microsoft.com/office/drawing/2014/main" id="{59B40F51-B25A-A444-A8A3-557D00858889}"/>
              </a:ext>
            </a:extLst>
          </p:cNvPr>
          <p:cNvSpPr>
            <a:spLocks noGrp="1"/>
          </p:cNvSpPr>
          <p:nvPr>
            <p:ph type="sldNum" sz="quarter" idx="12"/>
          </p:nvPr>
        </p:nvSpPr>
        <p:spPr/>
        <p:txBody>
          <a:bodyPr/>
          <a:lstStyle/>
          <a:p>
            <a:fld id="{971CEC84-1649-40CE-BFF6-7286506FEA08}" type="slidenum">
              <a:rPr lang="en-GB" smtClean="0"/>
              <a:pPr/>
              <a:t>25</a:t>
            </a:fld>
            <a:endParaRPr lang="en-GB"/>
          </a:p>
        </p:txBody>
      </p:sp>
      <p:sp>
        <p:nvSpPr>
          <p:cNvPr id="4" name="TextBox 3">
            <a:extLst>
              <a:ext uri="{FF2B5EF4-FFF2-40B4-BE49-F238E27FC236}">
                <a16:creationId xmlns:a16="http://schemas.microsoft.com/office/drawing/2014/main" id="{B2490DDF-A20D-455F-ADD4-6A8488F9875B}"/>
              </a:ext>
            </a:extLst>
          </p:cNvPr>
          <p:cNvSpPr txBox="1"/>
          <p:nvPr/>
        </p:nvSpPr>
        <p:spPr>
          <a:xfrm>
            <a:off x="9758568" y="5782838"/>
            <a:ext cx="3442548"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1123446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DA5A-0378-404F-B668-8584DD6D4C9C}"/>
              </a:ext>
            </a:extLst>
          </p:cNvPr>
          <p:cNvSpPr>
            <a:spLocks noGrp="1"/>
          </p:cNvSpPr>
          <p:nvPr>
            <p:ph type="title"/>
          </p:nvPr>
        </p:nvSpPr>
        <p:spPr/>
        <p:txBody>
          <a:bodyPr/>
          <a:lstStyle/>
          <a:p>
            <a:r>
              <a:rPr lang="en-GB"/>
              <a:t>Understanding materiality</a:t>
            </a:r>
            <a:endParaRPr lang="en-US"/>
          </a:p>
        </p:txBody>
      </p:sp>
      <p:sp>
        <p:nvSpPr>
          <p:cNvPr id="3" name="Content Placeholder 2">
            <a:extLst>
              <a:ext uri="{FF2B5EF4-FFF2-40B4-BE49-F238E27FC236}">
                <a16:creationId xmlns:a16="http://schemas.microsoft.com/office/drawing/2014/main" id="{32B079F4-7B1F-4AE6-908D-76F8D662D4DE}"/>
              </a:ext>
            </a:extLst>
          </p:cNvPr>
          <p:cNvSpPr>
            <a:spLocks noGrp="1"/>
          </p:cNvSpPr>
          <p:nvPr>
            <p:ph idx="1"/>
          </p:nvPr>
        </p:nvSpPr>
        <p:spPr>
          <a:xfrm>
            <a:off x="379688" y="1472733"/>
            <a:ext cx="6484576" cy="4351339"/>
          </a:xfrm>
        </p:spPr>
        <p:txBody>
          <a:bodyPr>
            <a:normAutofit lnSpcReduction="10000"/>
          </a:bodyPr>
          <a:lstStyle/>
          <a:p>
            <a:pPr marL="0" indent="0">
              <a:buNone/>
            </a:pPr>
            <a:r>
              <a:rPr lang="en-GB" b="1">
                <a:solidFill>
                  <a:srgbClr val="23BAED"/>
                </a:solidFill>
              </a:rPr>
              <a:t>Materiality </a:t>
            </a:r>
          </a:p>
          <a:p>
            <a:pPr marL="0" indent="0">
              <a:buNone/>
            </a:pPr>
            <a:r>
              <a:rPr lang="en-GB">
                <a:solidFill>
                  <a:srgbClr val="595959"/>
                </a:solidFill>
              </a:rPr>
              <a:t>An </a:t>
            </a:r>
            <a:r>
              <a:rPr lang="en-GB" b="1">
                <a:solidFill>
                  <a:srgbClr val="23BAED"/>
                </a:solidFill>
              </a:rPr>
              <a:t>impact or dependency </a:t>
            </a:r>
            <a:r>
              <a:rPr lang="en-GB">
                <a:solidFill>
                  <a:srgbClr val="595959"/>
                </a:solidFill>
              </a:rPr>
              <a:t>on natural capital is material if consideration of its </a:t>
            </a:r>
            <a:r>
              <a:rPr lang="en-GB" b="1">
                <a:solidFill>
                  <a:srgbClr val="23BAED"/>
                </a:solidFill>
              </a:rPr>
              <a:t>value</a:t>
            </a:r>
            <a:r>
              <a:rPr lang="en-GB">
                <a:solidFill>
                  <a:srgbClr val="595959"/>
                </a:solidFill>
              </a:rPr>
              <a:t>, as part of the set of information used for decision making, has the </a:t>
            </a:r>
            <a:r>
              <a:rPr lang="en-GB" b="1">
                <a:solidFill>
                  <a:srgbClr val="23BAED"/>
                </a:solidFill>
              </a:rPr>
              <a:t>potential to alter that decision</a:t>
            </a:r>
          </a:p>
          <a:p>
            <a:endParaRPr lang="en-US">
              <a:solidFill>
                <a:schemeClr val="tx1"/>
              </a:solidFill>
            </a:endParaRPr>
          </a:p>
          <a:p>
            <a:pPr marL="0" indent="0">
              <a:buNone/>
            </a:pPr>
            <a:r>
              <a:rPr lang="en-US" b="1">
                <a:solidFill>
                  <a:srgbClr val="23BAED"/>
                </a:solidFill>
              </a:rPr>
              <a:t>Materiality assessment</a:t>
            </a:r>
          </a:p>
          <a:p>
            <a:pPr marL="0" indent="0">
              <a:buNone/>
            </a:pPr>
            <a:r>
              <a:rPr lang="en-US">
                <a:solidFill>
                  <a:srgbClr val="595959"/>
                </a:solidFill>
              </a:rPr>
              <a:t>The process that involves </a:t>
            </a:r>
            <a:r>
              <a:rPr lang="en-US" b="1">
                <a:solidFill>
                  <a:srgbClr val="23BAED"/>
                </a:solidFill>
              </a:rPr>
              <a:t>identifying</a:t>
            </a:r>
            <a:r>
              <a:rPr lang="en-US">
                <a:solidFill>
                  <a:srgbClr val="23BAED"/>
                </a:solidFill>
              </a:rPr>
              <a:t> </a:t>
            </a:r>
            <a:r>
              <a:rPr lang="en-US">
                <a:solidFill>
                  <a:srgbClr val="595959"/>
                </a:solidFill>
              </a:rPr>
              <a:t>what is (or is potentially) </a:t>
            </a:r>
            <a:r>
              <a:rPr lang="en-US" b="1">
                <a:solidFill>
                  <a:srgbClr val="23BAED"/>
                </a:solidFill>
              </a:rPr>
              <a:t>material</a:t>
            </a:r>
            <a:r>
              <a:rPr lang="en-US">
                <a:solidFill>
                  <a:srgbClr val="23BAED"/>
                </a:solidFill>
              </a:rPr>
              <a:t> </a:t>
            </a:r>
            <a:r>
              <a:rPr lang="en-US">
                <a:solidFill>
                  <a:srgbClr val="595959"/>
                </a:solidFill>
              </a:rPr>
              <a:t>in relation to the natural capital assessment’s </a:t>
            </a:r>
            <a:r>
              <a:rPr lang="en-US" b="1">
                <a:solidFill>
                  <a:srgbClr val="23BAED"/>
                </a:solidFill>
              </a:rPr>
              <a:t>objective and application</a:t>
            </a:r>
          </a:p>
        </p:txBody>
      </p:sp>
      <p:sp>
        <p:nvSpPr>
          <p:cNvPr id="6" name="Slide Number Placeholder 5">
            <a:extLst>
              <a:ext uri="{FF2B5EF4-FFF2-40B4-BE49-F238E27FC236}">
                <a16:creationId xmlns:a16="http://schemas.microsoft.com/office/drawing/2014/main" id="{7B04D7B7-3239-0642-9528-15D6CA297129}"/>
              </a:ext>
            </a:extLst>
          </p:cNvPr>
          <p:cNvSpPr>
            <a:spLocks noGrp="1"/>
          </p:cNvSpPr>
          <p:nvPr>
            <p:ph type="sldNum" sz="quarter" idx="12"/>
          </p:nvPr>
        </p:nvSpPr>
        <p:spPr/>
        <p:txBody>
          <a:bodyPr/>
          <a:lstStyle/>
          <a:p>
            <a:fld id="{971CEC84-1649-40CE-BFF6-7286506FEA08}" type="slidenum">
              <a:rPr lang="en-GB" smtClean="0"/>
              <a:pPr/>
              <a:t>26</a:t>
            </a:fld>
            <a:endParaRPr lang="en-GB"/>
          </a:p>
        </p:txBody>
      </p:sp>
      <p:sp>
        <p:nvSpPr>
          <p:cNvPr id="8" name="Teardrop 7">
            <a:extLst>
              <a:ext uri="{FF2B5EF4-FFF2-40B4-BE49-F238E27FC236}">
                <a16:creationId xmlns:a16="http://schemas.microsoft.com/office/drawing/2014/main" id="{93F40D8F-4178-420F-B9F0-398B3070A583}"/>
              </a:ext>
            </a:extLst>
          </p:cNvPr>
          <p:cNvSpPr/>
          <p:nvPr/>
        </p:nvSpPr>
        <p:spPr>
          <a:xfrm>
            <a:off x="10433957" y="-50539"/>
            <a:ext cx="1788029" cy="1782512"/>
          </a:xfrm>
          <a:prstGeom prst="teardrop">
            <a:avLst>
              <a:gd name="adj" fmla="val 96591"/>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DD5930E3-7AFE-4131-BE03-30C20052B277}"/>
              </a:ext>
            </a:extLst>
          </p:cNvPr>
          <p:cNvSpPr txBox="1"/>
          <p:nvPr/>
        </p:nvSpPr>
        <p:spPr>
          <a:xfrm>
            <a:off x="10386849" y="251428"/>
            <a:ext cx="1963394" cy="1477712"/>
          </a:xfrm>
          <a:prstGeom prst="rect">
            <a:avLst/>
          </a:prstGeom>
          <a:noFill/>
        </p:spPr>
        <p:txBody>
          <a:bodyPr wrap="square" rtlCol="0">
            <a:spAutoFit/>
          </a:bodyPr>
          <a:lstStyle/>
          <a:p>
            <a:pPr algn="ctr" defTabSz="914354">
              <a:defRPr/>
            </a:pPr>
            <a:r>
              <a:rPr lang="en-GB">
                <a:solidFill>
                  <a:prstClr val="white"/>
                </a:solidFill>
              </a:rPr>
              <a:t>Refer to </a:t>
            </a:r>
            <a:r>
              <a:rPr lang="en-GB" b="1">
                <a:solidFill>
                  <a:prstClr val="white"/>
                </a:solidFill>
              </a:rPr>
              <a:t>p.43</a:t>
            </a:r>
          </a:p>
          <a:p>
            <a:pPr algn="ctr" defTabSz="914354">
              <a:defRPr/>
            </a:pPr>
            <a:r>
              <a:rPr lang="en-GB" sz="1801">
                <a:solidFill>
                  <a:prstClr val="white"/>
                </a:solidFill>
              </a:rPr>
              <a:t>of the</a:t>
            </a:r>
          </a:p>
          <a:p>
            <a:pPr algn="ctr" defTabSz="914354">
              <a:defRPr/>
            </a:pPr>
            <a:r>
              <a:rPr lang="en-GB" sz="1801">
                <a:solidFill>
                  <a:prstClr val="white"/>
                </a:solidFill>
                <a:hlinkClick r:id="rId3"/>
              </a:rPr>
              <a:t>Natural Capital Protocol</a:t>
            </a:r>
            <a:endParaRPr lang="en-GB" sz="1801">
              <a:solidFill>
                <a:prstClr val="white"/>
              </a:solidFill>
            </a:endParaRPr>
          </a:p>
          <a:p>
            <a:pPr algn="ctr" defTabSz="914354">
              <a:defRPr/>
            </a:pPr>
            <a:endParaRPr lang="en-GB">
              <a:solidFill>
                <a:prstClr val="white"/>
              </a:solidFill>
            </a:endParaRPr>
          </a:p>
        </p:txBody>
      </p:sp>
      <p:pic>
        <p:nvPicPr>
          <p:cNvPr id="7" name="Picture 6" descr="Chart, scatter chart&#10;&#10;Description automatically generated">
            <a:extLst>
              <a:ext uri="{FF2B5EF4-FFF2-40B4-BE49-F238E27FC236}">
                <a16:creationId xmlns:a16="http://schemas.microsoft.com/office/drawing/2014/main" id="{1A20A297-0083-479E-AB8A-C3928D7A49BB}"/>
              </a:ext>
            </a:extLst>
          </p:cNvPr>
          <p:cNvPicPr>
            <a:picLocks noChangeAspect="1"/>
          </p:cNvPicPr>
          <p:nvPr/>
        </p:nvPicPr>
        <p:blipFill rotWithShape="1">
          <a:blip r:embed="rId4">
            <a:extLst>
              <a:ext uri="{28A0092B-C50C-407E-A947-70E740481C1C}">
                <a14:useLocalDpi xmlns:a14="http://schemas.microsoft.com/office/drawing/2010/main" val="0"/>
              </a:ext>
            </a:extLst>
          </a:blip>
          <a:srcRect l="35357" t="8005" r="34913" b="22553"/>
          <a:stretch/>
        </p:blipFill>
        <p:spPr>
          <a:xfrm>
            <a:off x="6864264" y="0"/>
            <a:ext cx="3085711" cy="3113022"/>
          </a:xfrm>
          <a:prstGeom prst="rect">
            <a:avLst/>
          </a:prstGeom>
        </p:spPr>
      </p:pic>
      <p:pic>
        <p:nvPicPr>
          <p:cNvPr id="10" name="Picture 9" descr="Chart, scatter chart&#10;&#10;Description automatically generated">
            <a:extLst>
              <a:ext uri="{FF2B5EF4-FFF2-40B4-BE49-F238E27FC236}">
                <a16:creationId xmlns:a16="http://schemas.microsoft.com/office/drawing/2014/main" id="{81A1BBAC-EFF2-486A-B68D-24EB5BDEB575}"/>
              </a:ext>
            </a:extLst>
          </p:cNvPr>
          <p:cNvPicPr>
            <a:picLocks noChangeAspect="1"/>
          </p:cNvPicPr>
          <p:nvPr/>
        </p:nvPicPr>
        <p:blipFill rotWithShape="1">
          <a:blip r:embed="rId4">
            <a:extLst>
              <a:ext uri="{28A0092B-C50C-407E-A947-70E740481C1C}">
                <a14:useLocalDpi xmlns:a14="http://schemas.microsoft.com/office/drawing/2010/main" val="0"/>
              </a:ext>
            </a:extLst>
          </a:blip>
          <a:srcRect l="65275" t="10792" r="4108" b="22553"/>
          <a:stretch/>
        </p:blipFill>
        <p:spPr>
          <a:xfrm>
            <a:off x="8725693" y="3105604"/>
            <a:ext cx="3085711" cy="2901415"/>
          </a:xfrm>
          <a:prstGeom prst="rect">
            <a:avLst/>
          </a:prstGeom>
        </p:spPr>
      </p:pic>
      <p:sp>
        <p:nvSpPr>
          <p:cNvPr id="11" name="TextBox 10">
            <a:extLst>
              <a:ext uri="{FF2B5EF4-FFF2-40B4-BE49-F238E27FC236}">
                <a16:creationId xmlns:a16="http://schemas.microsoft.com/office/drawing/2014/main" id="{51A26063-24BC-49C1-82AA-4BA87B2A54F4}"/>
              </a:ext>
            </a:extLst>
          </p:cNvPr>
          <p:cNvSpPr txBox="1"/>
          <p:nvPr/>
        </p:nvSpPr>
        <p:spPr>
          <a:xfrm>
            <a:off x="379688" y="5674290"/>
            <a:ext cx="7737178" cy="338554"/>
          </a:xfrm>
          <a:prstGeom prst="rect">
            <a:avLst/>
          </a:prstGeom>
          <a:noFill/>
        </p:spPr>
        <p:txBody>
          <a:bodyPr wrap="square" rtlCol="0">
            <a:spAutoFit/>
          </a:bodyPr>
          <a:lstStyle/>
          <a:p>
            <a:r>
              <a:rPr lang="en-GB" sz="1600">
                <a:solidFill>
                  <a:srgbClr val="595959"/>
                </a:solidFill>
              </a:rPr>
              <a:t>Figure: Examples of materiality matrices (Figure 4.3, Natural Capital Protocol) </a:t>
            </a:r>
          </a:p>
        </p:txBody>
      </p:sp>
    </p:spTree>
    <p:extLst>
      <p:ext uri="{BB962C8B-B14F-4D97-AF65-F5344CB8AC3E}">
        <p14:creationId xmlns:p14="http://schemas.microsoft.com/office/powerpoint/2010/main" val="1500399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4" name="Rectangle 3">
            <a:extLst>
              <a:ext uri="{FF2B5EF4-FFF2-40B4-BE49-F238E27FC236}">
                <a16:creationId xmlns:a16="http://schemas.microsoft.com/office/drawing/2014/main" id="{A21202AE-E1F3-4F1C-ADB3-98409260D9D8}"/>
              </a:ext>
            </a:extLst>
          </p:cNvPr>
          <p:cNvSpPr/>
          <p:nvPr/>
        </p:nvSpPr>
        <p:spPr>
          <a:xfrm>
            <a:off x="202022" y="1256207"/>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7"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4" y="1308399"/>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TextBox 8">
            <a:extLst>
              <a:ext uri="{FF2B5EF4-FFF2-40B4-BE49-F238E27FC236}">
                <a16:creationId xmlns:a16="http://schemas.microsoft.com/office/drawing/2014/main" id="{3C094571-2446-4914-990E-D3CB75A63AED}"/>
              </a:ext>
            </a:extLst>
          </p:cNvPr>
          <p:cNvSpPr txBox="1"/>
          <p:nvPr/>
        </p:nvSpPr>
        <p:spPr>
          <a:xfrm>
            <a:off x="2530871" y="1173258"/>
            <a:ext cx="4678325" cy="461665"/>
          </a:xfrm>
          <a:prstGeom prst="rect">
            <a:avLst/>
          </a:prstGeom>
          <a:noFill/>
        </p:spPr>
        <p:txBody>
          <a:bodyPr wrap="square" rtlCol="0">
            <a:spAutoFit/>
          </a:bodyPr>
          <a:lstStyle/>
          <a:p>
            <a:r>
              <a:rPr lang="en-US" sz="2400" b="1">
                <a:solidFill>
                  <a:schemeClr val="bg2">
                    <a:lumMod val="50000"/>
                  </a:schemeClr>
                </a:solidFill>
                <a:latin typeface="Arial"/>
              </a:rPr>
              <a:t>Define</a:t>
            </a:r>
            <a:r>
              <a:rPr lang="en-US" sz="2400">
                <a:solidFill>
                  <a:schemeClr val="bg2">
                    <a:lumMod val="50000"/>
                  </a:schemeClr>
                </a:solidFill>
                <a:latin typeface="Arial"/>
              </a:rPr>
              <a:t> </a:t>
            </a:r>
            <a:r>
              <a:rPr lang="en-US" sz="2000">
                <a:solidFill>
                  <a:schemeClr val="bg2">
                    <a:lumMod val="50000"/>
                  </a:schemeClr>
                </a:solidFill>
                <a:latin typeface="Arial"/>
              </a:rPr>
              <a:t>your objective</a:t>
            </a:r>
            <a:endParaRPr lang="en-CH" sz="2000">
              <a:solidFill>
                <a:schemeClr val="bg2">
                  <a:lumMod val="50000"/>
                </a:schemeClr>
              </a:solidFill>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72212" y="1929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3" y="1833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TextBox 11">
            <a:extLst>
              <a:ext uri="{FF2B5EF4-FFF2-40B4-BE49-F238E27FC236}">
                <a16:creationId xmlns:a16="http://schemas.microsoft.com/office/drawing/2014/main" id="{F1881873-72FB-4E73-B9F3-F08D8ABF4EC9}"/>
              </a:ext>
            </a:extLst>
          </p:cNvPr>
          <p:cNvSpPr txBox="1"/>
          <p:nvPr/>
        </p:nvSpPr>
        <p:spPr>
          <a:xfrm>
            <a:off x="2528973" y="1700127"/>
            <a:ext cx="6018028" cy="461665"/>
          </a:xfrm>
          <a:prstGeom prst="rect">
            <a:avLst/>
          </a:prstGeom>
          <a:noFill/>
        </p:spPr>
        <p:txBody>
          <a:bodyPr wrap="square" rtlCol="0">
            <a:spAutoFit/>
          </a:bodyPr>
          <a:lstStyle/>
          <a:p>
            <a:r>
              <a:rPr lang="en-US" sz="2400" b="1">
                <a:solidFill>
                  <a:schemeClr val="bg2">
                    <a:lumMod val="50000"/>
                  </a:schemeClr>
                </a:solidFill>
                <a:latin typeface="Arial"/>
              </a:rPr>
              <a:t>Identify</a:t>
            </a:r>
            <a:r>
              <a:rPr lang="en-US" sz="2400">
                <a:solidFill>
                  <a:schemeClr val="bg2">
                    <a:lumMod val="50000"/>
                  </a:schemeClr>
                </a:solidFill>
                <a:latin typeface="Arial"/>
              </a:rPr>
              <a:t> </a:t>
            </a:r>
            <a:r>
              <a:rPr lang="en-US" sz="2000">
                <a:solidFill>
                  <a:schemeClr val="bg2">
                    <a:lumMod val="50000"/>
                  </a:schemeClr>
                </a:solidFill>
                <a:latin typeface="Arial"/>
              </a:rPr>
              <a:t>your impacts and/or dependencies</a:t>
            </a:r>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8" y="2201578"/>
            <a:ext cx="5992219" cy="1384995"/>
          </a:xfrm>
          <a:prstGeom prst="rect">
            <a:avLst/>
          </a:prstGeom>
          <a:noFill/>
        </p:spPr>
        <p:txBody>
          <a:bodyPr wrap="square" rtlCol="0">
            <a:spAutoFit/>
          </a:bodyPr>
          <a:lstStyle/>
          <a:p>
            <a:r>
              <a:rPr lang="en-US" sz="2400" b="1">
                <a:solidFill>
                  <a:schemeClr val="bg2">
                    <a:lumMod val="50000"/>
                  </a:schemeClr>
                </a:solidFill>
                <a:latin typeface="Arial"/>
              </a:rPr>
              <a:t>Scope</a:t>
            </a:r>
            <a:r>
              <a:rPr lang="en-US" sz="2400">
                <a:solidFill>
                  <a:schemeClr val="bg2">
                    <a:lumMod val="50000"/>
                  </a:schemeClr>
                </a:solidFill>
                <a:latin typeface="Arial"/>
              </a:rPr>
              <a:t> your assessment</a:t>
            </a:r>
          </a:p>
          <a:p>
            <a:pPr marL="342882" indent="-342882">
              <a:buClr>
                <a:srgbClr val="23BAED"/>
              </a:buClr>
              <a:buFont typeface="Arial" panose="020B0604020202020204" pitchFamily="34" charset="0"/>
              <a:buChar char="•"/>
            </a:pPr>
            <a:r>
              <a:rPr lang="en-US" sz="2000">
                <a:solidFill>
                  <a:schemeClr val="bg2">
                    <a:lumMod val="50000"/>
                  </a:schemeClr>
                </a:solidFill>
                <a:latin typeface="Arial"/>
              </a:rPr>
              <a:t>Organizational focus; value-chain boundary; value perspective; impacts and or dependencies; type of value; </a:t>
            </a:r>
            <a:r>
              <a:rPr lang="en-US" sz="2000">
                <a:solidFill>
                  <a:schemeClr val="bg2">
                    <a:lumMod val="50000"/>
                  </a:schemeClr>
                </a:solidFill>
              </a:rPr>
              <a:t>materiality</a:t>
            </a:r>
            <a:endParaRPr lang="en-US" sz="2000">
              <a:solidFill>
                <a:schemeClr val="bg2">
                  <a:lumMod val="50000"/>
                </a:schemeClr>
              </a:solidFill>
              <a:latin typeface="Arial"/>
            </a:endParaRP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9" y="1226727"/>
            <a:ext cx="461793" cy="3599973"/>
          </a:xfrm>
          <a:prstGeom prst="rect">
            <a:avLst/>
          </a:prstGeom>
          <a:noFill/>
        </p:spPr>
        <p:txBody>
          <a:bodyPr vert="vert270" wrap="square" rtlCol="0">
            <a:spAutoFit/>
          </a:bodyPr>
          <a:lstStyle/>
          <a:p>
            <a:r>
              <a:rPr lang="en-US" sz="1801" b="1">
                <a:solidFill>
                  <a:schemeClr val="bg1"/>
                </a:solidFill>
              </a:rPr>
              <a:t>ASSESSMENT STEPS</a:t>
            </a:r>
            <a:endParaRPr lang="en-CH" sz="1801"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704423" y="399169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81A444A-4B29-4873-9595-A36D94FD9099}"/>
              </a:ext>
            </a:extLst>
          </p:cNvPr>
          <p:cNvSpPr txBox="1"/>
          <p:nvPr/>
        </p:nvSpPr>
        <p:spPr>
          <a:xfrm>
            <a:off x="2554486" y="3521969"/>
            <a:ext cx="5773810" cy="1077218"/>
          </a:xfrm>
          <a:prstGeom prst="rect">
            <a:avLst/>
          </a:prstGeom>
          <a:noFill/>
        </p:spPr>
        <p:txBody>
          <a:bodyPr wrap="square" rtlCol="0">
            <a:spAutoFit/>
          </a:bodyPr>
          <a:lstStyle/>
          <a:p>
            <a:r>
              <a:rPr lang="en-US" sz="2400" b="1">
                <a:solidFill>
                  <a:schemeClr val="bg2">
                    <a:lumMod val="50000"/>
                  </a:schemeClr>
                </a:solidFill>
                <a:latin typeface="Arial"/>
              </a:rPr>
              <a:t>Practicalities</a:t>
            </a:r>
          </a:p>
          <a:p>
            <a:pPr marL="342882" indent="-342882">
              <a:buClr>
                <a:srgbClr val="23BAED"/>
              </a:buClr>
              <a:buFont typeface="Arial" panose="020B0604020202020204" pitchFamily="34" charset="0"/>
              <a:buChar char="•"/>
            </a:pPr>
            <a:r>
              <a:rPr lang="en-US" sz="2000">
                <a:solidFill>
                  <a:schemeClr val="bg2">
                    <a:lumMod val="50000"/>
                  </a:schemeClr>
                </a:solidFill>
                <a:latin typeface="Arial"/>
              </a:rPr>
              <a:t>Baseline, scenarios, spatial &amp; temporal boundaries, etc.  </a:t>
            </a:r>
            <a:endParaRPr lang="en-CH" sz="2000">
              <a:solidFill>
                <a:schemeClr val="bg2">
                  <a:lumMod val="50000"/>
                </a:schemeClr>
              </a:solidFill>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202" y="1308399"/>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7" y="2806142"/>
            <a:ext cx="461793" cy="1397700"/>
          </a:xfrm>
          <a:prstGeom prst="rect">
            <a:avLst/>
          </a:prstGeom>
          <a:noFill/>
        </p:spPr>
        <p:txBody>
          <a:bodyPr vert="vert270" wrap="square" rtlCol="0">
            <a:spAutoFit/>
          </a:bodyPr>
          <a:lstStyle/>
          <a:p>
            <a:r>
              <a:rPr lang="en-US" sz="1801" b="1">
                <a:solidFill>
                  <a:schemeClr val="bg1"/>
                </a:solidFill>
              </a:rPr>
              <a:t>PLANNING</a:t>
            </a:r>
            <a:endParaRPr lang="en-CH" sz="1801"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527394" y="1894453"/>
            <a:ext cx="1478383"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557890" y="2612893"/>
            <a:ext cx="1478383"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533559" y="3264272"/>
            <a:ext cx="1478383"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527395" y="3949183"/>
            <a:ext cx="1776095"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357275" y="4667623"/>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30" name="Connector: Elbow 29">
            <a:extLst>
              <a:ext uri="{FF2B5EF4-FFF2-40B4-BE49-F238E27FC236}">
                <a16:creationId xmlns:a16="http://schemas.microsoft.com/office/drawing/2014/main" id="{B2346687-89DF-4BF5-942D-EF924BBD7009}"/>
              </a:ext>
            </a:extLst>
          </p:cNvPr>
          <p:cNvCxnSpPr>
            <a:cxnSpLocks/>
            <a:endCxn id="14" idx="1"/>
          </p:cNvCxnSpPr>
          <p:nvPr/>
        </p:nvCxnSpPr>
        <p:spPr>
          <a:xfrm rot="16200000" flipH="1">
            <a:off x="1691597" y="1979697"/>
            <a:ext cx="494884" cy="434118"/>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0D99EEB-2D25-445C-9451-434FB6E1831E}"/>
              </a:ext>
            </a:extLst>
          </p:cNvPr>
          <p:cNvCxnSpPr>
            <a:cxnSpLocks/>
          </p:cNvCxnSpPr>
          <p:nvPr/>
        </p:nvCxnSpPr>
        <p:spPr>
          <a:xfrm flipH="1" flipV="1">
            <a:off x="827113" y="1989323"/>
            <a:ext cx="15132" cy="3625199"/>
          </a:xfrm>
          <a:prstGeom prst="straightConnector1">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AE670D-1F3F-426B-86E4-945D58FCDD50}"/>
              </a:ext>
            </a:extLst>
          </p:cNvPr>
          <p:cNvSpPr txBox="1"/>
          <p:nvPr/>
        </p:nvSpPr>
        <p:spPr>
          <a:xfrm>
            <a:off x="453604" y="561452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33" name="TextBox 32">
            <a:extLst>
              <a:ext uri="{FF2B5EF4-FFF2-40B4-BE49-F238E27FC236}">
                <a16:creationId xmlns:a16="http://schemas.microsoft.com/office/drawing/2014/main" id="{B6AD3698-6F2F-4FB6-8E0A-68249B1B2042}"/>
              </a:ext>
            </a:extLst>
          </p:cNvPr>
          <p:cNvSpPr txBox="1"/>
          <p:nvPr/>
        </p:nvSpPr>
        <p:spPr>
          <a:xfrm>
            <a:off x="9159011" y="1310502"/>
            <a:ext cx="2769783"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sp>
        <p:nvSpPr>
          <p:cNvPr id="14" name="Oval 13">
            <a:extLst>
              <a:ext uri="{FF2B5EF4-FFF2-40B4-BE49-F238E27FC236}">
                <a16:creationId xmlns:a16="http://schemas.microsoft.com/office/drawing/2014/main" id="{655FD653-1D08-401F-86F4-E525821F67FA}"/>
              </a:ext>
            </a:extLst>
          </p:cNvPr>
          <p:cNvSpPr/>
          <p:nvPr/>
        </p:nvSpPr>
        <p:spPr>
          <a:xfrm>
            <a:off x="2126513" y="2416171"/>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7" y="2537106"/>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738B40-6B45-4753-9A88-B749295AA186}"/>
              </a:ext>
            </a:extLst>
          </p:cNvPr>
          <p:cNvCxnSpPr>
            <a:cxnSpLocks/>
          </p:cNvCxnSpPr>
          <p:nvPr/>
        </p:nvCxnSpPr>
        <p:spPr>
          <a:xfrm rot="16200000" flipV="1">
            <a:off x="784629" y="2534845"/>
            <a:ext cx="1939386" cy="946402"/>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50451" y="3875396"/>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0" name="TextBox 39">
            <a:extLst>
              <a:ext uri="{FF2B5EF4-FFF2-40B4-BE49-F238E27FC236}">
                <a16:creationId xmlns:a16="http://schemas.microsoft.com/office/drawing/2014/main" id="{29AA5C6F-732D-6647-86EB-324DE8F481E1}"/>
              </a:ext>
            </a:extLst>
          </p:cNvPr>
          <p:cNvSpPr txBox="1"/>
          <p:nvPr/>
        </p:nvSpPr>
        <p:spPr>
          <a:xfrm>
            <a:off x="2428451" y="4534583"/>
            <a:ext cx="6065824" cy="1384995"/>
          </a:xfrm>
          <a:prstGeom prst="rect">
            <a:avLst/>
          </a:prstGeom>
          <a:noFill/>
        </p:spPr>
        <p:txBody>
          <a:bodyPr wrap="square" rtlCol="0">
            <a:spAutoFit/>
          </a:bodyPr>
          <a:lstStyle/>
          <a:p>
            <a:r>
              <a:rPr lang="en-US" sz="2400" b="1">
                <a:solidFill>
                  <a:srgbClr val="23BAED"/>
                </a:solidFill>
                <a:latin typeface="Arial"/>
              </a:rPr>
              <a:t>Measure and Value</a:t>
            </a:r>
          </a:p>
          <a:p>
            <a:pPr marL="342882" indent="-342882">
              <a:buClr>
                <a:srgbClr val="23BAED"/>
              </a:buClr>
              <a:buFont typeface="Arial" panose="020B0604020202020204" pitchFamily="34" charset="0"/>
              <a:buChar char="•"/>
            </a:pPr>
            <a:r>
              <a:rPr lang="en-US" sz="2000">
                <a:solidFill>
                  <a:srgbClr val="23BAED"/>
                </a:solidFill>
                <a:latin typeface="Arial"/>
              </a:rPr>
              <a:t>Identify changes in natural capital; assess trends; select valuation techniques; ecosystem valuation tools</a:t>
            </a:r>
            <a:endParaRPr lang="en-CH" sz="2000">
              <a:solidFill>
                <a:srgbClr val="23BAED"/>
              </a:solidFill>
              <a:latin typeface="Arial"/>
            </a:endParaRPr>
          </a:p>
        </p:txBody>
      </p:sp>
      <p:cxnSp>
        <p:nvCxnSpPr>
          <p:cNvPr id="42" name="Connector: Elbow 28">
            <a:extLst>
              <a:ext uri="{FF2B5EF4-FFF2-40B4-BE49-F238E27FC236}">
                <a16:creationId xmlns:a16="http://schemas.microsoft.com/office/drawing/2014/main" id="{A0AF3B0B-BEED-184F-AC53-97020270ECB4}"/>
              </a:ext>
            </a:extLst>
          </p:cNvPr>
          <p:cNvCxnSpPr>
            <a:cxnSpLocks/>
          </p:cNvCxnSpPr>
          <p:nvPr/>
        </p:nvCxnSpPr>
        <p:spPr>
          <a:xfrm rot="16200000" flipV="1">
            <a:off x="349333" y="2703637"/>
            <a:ext cx="2736484" cy="1326399"/>
          </a:xfrm>
          <a:prstGeom prst="bentConnector3">
            <a:avLst>
              <a:gd name="adj1" fmla="val -438"/>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A4278F7-C8CB-CC4B-AC13-E5651B925BFF}"/>
              </a:ext>
            </a:extLst>
          </p:cNvPr>
          <p:cNvSpPr/>
          <p:nvPr/>
        </p:nvSpPr>
        <p:spPr>
          <a:xfrm>
            <a:off x="2158102" y="4639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51" name="Straight Connector 50">
            <a:extLst>
              <a:ext uri="{FF2B5EF4-FFF2-40B4-BE49-F238E27FC236}">
                <a16:creationId xmlns:a16="http://schemas.microsoft.com/office/drawing/2014/main" id="{72C58168-A3A7-4B45-A400-4C6DE81B1ABF}"/>
              </a:ext>
            </a:extLst>
          </p:cNvPr>
          <p:cNvCxnSpPr>
            <a:cxnSpLocks/>
          </p:cNvCxnSpPr>
          <p:nvPr/>
        </p:nvCxnSpPr>
        <p:spPr>
          <a:xfrm>
            <a:off x="680487" y="4735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4EC0F0F-DC8B-0A4C-B34D-F003EA2146FB}"/>
              </a:ext>
            </a:extLst>
          </p:cNvPr>
          <p:cNvSpPr>
            <a:spLocks noGrp="1"/>
          </p:cNvSpPr>
          <p:nvPr>
            <p:ph type="sldNum" sz="quarter" idx="12"/>
          </p:nvPr>
        </p:nvSpPr>
        <p:spPr/>
        <p:txBody>
          <a:bodyPr/>
          <a:lstStyle/>
          <a:p>
            <a:fld id="{971CEC84-1649-40CE-BFF6-7286506FEA08}" type="slidenum">
              <a:rPr lang="en-GB" smtClean="0"/>
              <a:pPr/>
              <a:t>27</a:t>
            </a:fld>
            <a:endParaRPr lang="en-GB"/>
          </a:p>
        </p:txBody>
      </p:sp>
    </p:spTree>
    <p:extLst>
      <p:ext uri="{BB962C8B-B14F-4D97-AF65-F5344CB8AC3E}">
        <p14:creationId xmlns:p14="http://schemas.microsoft.com/office/powerpoint/2010/main" val="443615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ee on a flower&#10;&#10;Description automatically generated">
            <a:extLst>
              <a:ext uri="{FF2B5EF4-FFF2-40B4-BE49-F238E27FC236}">
                <a16:creationId xmlns:a16="http://schemas.microsoft.com/office/drawing/2014/main" id="{369E536F-2017-40C3-9308-02B5F925C7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5401" y="1293883"/>
            <a:ext cx="8356600" cy="5562248"/>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5735"/>
            <a:ext cx="5547292" cy="5490396"/>
          </a:xfrm>
          <a:prstGeom prst="rect">
            <a:avLst/>
          </a:prstGeom>
        </p:spPr>
      </p:pic>
      <p:sp>
        <p:nvSpPr>
          <p:cNvPr id="2" name="Title 1"/>
          <p:cNvSpPr>
            <a:spLocks noGrp="1"/>
          </p:cNvSpPr>
          <p:nvPr>
            <p:ph type="ctrTitle"/>
          </p:nvPr>
        </p:nvSpPr>
        <p:spPr>
          <a:xfrm>
            <a:off x="288944" y="1371494"/>
            <a:ext cx="4847667" cy="5486505"/>
          </a:xfrm>
        </p:spPr>
        <p:txBody>
          <a:bodyPr anchor="ctr">
            <a:noAutofit/>
          </a:bodyPr>
          <a:lstStyle/>
          <a:p>
            <a:pPr algn="l"/>
            <a:r>
              <a:rPr lang="en-GB" sz="4000" b="1">
                <a:solidFill>
                  <a:srgbClr val="23BAED"/>
                </a:solidFill>
              </a:rPr>
              <a:t>Mapping impact drivers &amp; dependencies</a:t>
            </a:r>
            <a:endParaRPr lang="en-GB" sz="4000" b="1" strike="sngStrike">
              <a:solidFill>
                <a:srgbClr val="23BAED"/>
              </a:solidFill>
              <a:cs typeface="Aria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Rectangle 2">
            <a:extLst>
              <a:ext uri="{FF2B5EF4-FFF2-40B4-BE49-F238E27FC236}">
                <a16:creationId xmlns:a16="http://schemas.microsoft.com/office/drawing/2014/main" id="{5B008AA3-C640-7C4A-AF8D-A8320B76055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6" name="Slide Number Placeholder 5">
            <a:extLst>
              <a:ext uri="{FF2B5EF4-FFF2-40B4-BE49-F238E27FC236}">
                <a16:creationId xmlns:a16="http://schemas.microsoft.com/office/drawing/2014/main" id="{B6767B3B-27F2-B44F-ACD9-9D5A08C16067}"/>
              </a:ext>
            </a:extLst>
          </p:cNvPr>
          <p:cNvSpPr>
            <a:spLocks noGrp="1"/>
          </p:cNvSpPr>
          <p:nvPr>
            <p:ph type="sldNum" sz="quarter" idx="12"/>
          </p:nvPr>
        </p:nvSpPr>
        <p:spPr/>
        <p:txBody>
          <a:bodyPr/>
          <a:lstStyle/>
          <a:p>
            <a:fld id="{971CEC84-1649-40CE-BFF6-7286506FEA08}" type="slidenum">
              <a:rPr lang="en-GB" smtClean="0"/>
              <a:pPr/>
              <a:t>28</a:t>
            </a:fld>
            <a:endParaRPr lang="en-GB"/>
          </a:p>
        </p:txBody>
      </p:sp>
    </p:spTree>
    <p:extLst>
      <p:ext uri="{BB962C8B-B14F-4D97-AF65-F5344CB8AC3E}">
        <p14:creationId xmlns:p14="http://schemas.microsoft.com/office/powerpoint/2010/main" val="2773531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ga4fce9d2ed_0_141"/>
          <p:cNvSpPr txBox="1">
            <a:spLocks noGrp="1"/>
          </p:cNvSpPr>
          <p:nvPr>
            <p:ph type="title"/>
          </p:nvPr>
        </p:nvSpPr>
        <p:spPr>
          <a:xfrm>
            <a:off x="314195" y="125352"/>
            <a:ext cx="11498100" cy="878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3200"/>
              <a:buFont typeface="Arial"/>
              <a:buNone/>
            </a:pPr>
            <a:r>
              <a:rPr lang="en-GB"/>
              <a:t>Part 1: Steps to complete before starting on measurement</a:t>
            </a:r>
            <a:endParaRPr/>
          </a:p>
        </p:txBody>
      </p:sp>
      <p:sp>
        <p:nvSpPr>
          <p:cNvPr id="1502" name="Google Shape;1502;ga4fce9d2ed_0_141"/>
          <p:cNvSpPr txBox="1">
            <a:spLocks noGrp="1"/>
          </p:cNvSpPr>
          <p:nvPr>
            <p:ph type="sldNum" idx="12"/>
          </p:nvPr>
        </p:nvSpPr>
        <p:spPr>
          <a:xfrm>
            <a:off x="314195" y="6355691"/>
            <a:ext cx="2743200" cy="36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600" b="0" i="0" u="none" strike="noStrike" kern="0" cap="none" spc="0" normalizeH="0" baseline="0" noProof="0">
                <a:ln>
                  <a:noFill/>
                </a:ln>
                <a:solidFill>
                  <a:srgbClr val="595959"/>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600" b="0" i="0" u="none" strike="noStrike" kern="0" cap="none" spc="0" normalizeH="0" baseline="0" noProof="0">
              <a:ln>
                <a:noFill/>
              </a:ln>
              <a:solidFill>
                <a:srgbClr val="595959"/>
              </a:solidFill>
              <a:effectLst/>
              <a:uLnTx/>
              <a:uFillTx/>
              <a:latin typeface="Arial"/>
              <a:ea typeface="Arial"/>
              <a:cs typeface="Arial"/>
              <a:sym typeface="Arial"/>
            </a:endParaRPr>
          </a:p>
        </p:txBody>
      </p:sp>
      <p:sp>
        <p:nvSpPr>
          <p:cNvPr id="1505" name="Google Shape;1505;ga4fce9d2ed_0_141"/>
          <p:cNvSpPr/>
          <p:nvPr/>
        </p:nvSpPr>
        <p:spPr>
          <a:xfrm>
            <a:off x="195723" y="2334150"/>
            <a:ext cx="2511900" cy="2189700"/>
          </a:xfrm>
          <a:prstGeom prst="ellipse">
            <a:avLst/>
          </a:prstGeom>
          <a:solidFill>
            <a:srgbClr val="BBD15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1"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06" name="Google Shape;1506;ga4fce9d2ed_0_141"/>
          <p:cNvSpPr txBox="1"/>
          <p:nvPr/>
        </p:nvSpPr>
        <p:spPr>
          <a:xfrm>
            <a:off x="650973" y="3069150"/>
            <a:ext cx="1601400" cy="719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FFFFFF"/>
                </a:solidFill>
                <a:effectLst/>
                <a:uLnTx/>
                <a:uFillTx/>
                <a:latin typeface="Arial"/>
                <a:ea typeface="+mn-ea"/>
                <a:cs typeface="Arial"/>
                <a:sym typeface="Arial"/>
              </a:rPr>
              <a:t>Actions</a:t>
            </a:r>
            <a:endParaRPr kumimoji="0" sz="1801"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8" name="Google Shape;1504;ga4fce9d2ed_0_141">
            <a:extLst>
              <a:ext uri="{FF2B5EF4-FFF2-40B4-BE49-F238E27FC236}">
                <a16:creationId xmlns:a16="http://schemas.microsoft.com/office/drawing/2014/main" id="{9ACF4807-347F-43F2-916B-0D85737299FE}"/>
              </a:ext>
            </a:extLst>
          </p:cNvPr>
          <p:cNvGraphicFramePr/>
          <p:nvPr>
            <p:extLst>
              <p:ext uri="{D42A27DB-BD31-4B8C-83A1-F6EECF244321}">
                <p14:modId xmlns:p14="http://schemas.microsoft.com/office/powerpoint/2010/main" val="379062532"/>
              </p:ext>
            </p:extLst>
          </p:nvPr>
        </p:nvGraphicFramePr>
        <p:xfrm>
          <a:off x="2873413" y="1232398"/>
          <a:ext cx="8938882" cy="4681960"/>
        </p:xfrm>
        <a:graphic>
          <a:graphicData uri="http://schemas.openxmlformats.org/drawingml/2006/table">
            <a:tbl>
              <a:tblPr firstRow="1" bandRow="1">
                <a:noFill/>
              </a:tblPr>
              <a:tblGrid>
                <a:gridCol w="8938882">
                  <a:extLst>
                    <a:ext uri="{9D8B030D-6E8A-4147-A177-3AD203B41FA5}">
                      <a16:colId xmlns:a16="http://schemas.microsoft.com/office/drawing/2014/main" val="20000"/>
                    </a:ext>
                  </a:extLst>
                </a:gridCol>
              </a:tblGrid>
              <a:tr h="504000">
                <a:tc>
                  <a:txBody>
                    <a:bodyPr/>
                    <a:lstStyle/>
                    <a:p>
                      <a:pPr marL="0" marR="0" lvl="0" indent="0" algn="l" defTabSz="914400" rtl="0" eaLnBrk="1" fontAlgn="auto" latinLnBrk="0" hangingPunct="1">
                        <a:lnSpc>
                          <a:spcPct val="100000"/>
                        </a:lnSpc>
                        <a:spcBef>
                          <a:spcPts val="0"/>
                        </a:spcBef>
                        <a:spcAft>
                          <a:spcPts val="0"/>
                        </a:spcAft>
                        <a:buClr>
                          <a:srgbClr val="595959"/>
                        </a:buClr>
                        <a:buSzPts val="2500"/>
                        <a:buFont typeface="Arial"/>
                        <a:buNone/>
                        <a:tabLst/>
                        <a:defRPr/>
                      </a:pPr>
                      <a:r>
                        <a:rPr lang="en-GB" sz="2300" b="1" i="0" u="none" strike="noStrike" cap="none">
                          <a:solidFill>
                            <a:srgbClr val="595959"/>
                          </a:solidFill>
                          <a:latin typeface="+mn-lt"/>
                          <a:ea typeface="+mn-ea"/>
                          <a:cs typeface="+mn-cs"/>
                          <a:sym typeface="Arial"/>
                        </a:rPr>
                        <a:t>Define your </a:t>
                      </a:r>
                      <a:r>
                        <a:rPr lang="en-GB" sz="2300" b="1" i="0" u="none" strike="noStrike" cap="none">
                          <a:solidFill>
                            <a:srgbClr val="23BAED"/>
                          </a:solidFill>
                          <a:latin typeface="+mn-lt"/>
                          <a:ea typeface="+mn-ea"/>
                          <a:cs typeface="+mn-cs"/>
                          <a:sym typeface="Arial"/>
                        </a:rPr>
                        <a:t>value perspective</a:t>
                      </a:r>
                      <a:endParaRPr lang="en-GB" sz="2300" b="1" i="0" u="none" strike="noStrike" cap="none">
                        <a:solidFill>
                          <a:srgbClr val="595959"/>
                        </a:solidFill>
                        <a:latin typeface="+mn-lt"/>
                        <a:ea typeface="+mn-ea"/>
                        <a:cs typeface="+mn-cs"/>
                        <a:sym typeface="Arial"/>
                      </a:endParaRPr>
                    </a:p>
                  </a:txBody>
                  <a:tcPr marL="91450" marR="91450" marT="45725" marB="45725" anchor="ctr"/>
                </a:tc>
                <a:extLst>
                  <a:ext uri="{0D108BD9-81ED-4DB2-BD59-A6C34878D82A}">
                    <a16:rowId xmlns:a16="http://schemas.microsoft.com/office/drawing/2014/main" val="1785321243"/>
                  </a:ext>
                </a:extLst>
              </a:tr>
              <a:tr h="504000">
                <a:tc>
                  <a:txBody>
                    <a:bodyPr/>
                    <a:lstStyle/>
                    <a:p>
                      <a:pPr marL="0" marR="0" lvl="0" indent="0" algn="l" rtl="0">
                        <a:lnSpc>
                          <a:spcPct val="100000"/>
                        </a:lnSpc>
                        <a:spcBef>
                          <a:spcPts val="0"/>
                        </a:spcBef>
                        <a:spcAft>
                          <a:spcPts val="0"/>
                        </a:spcAft>
                        <a:buClr>
                          <a:srgbClr val="595959"/>
                        </a:buClr>
                        <a:buSzPts val="2500"/>
                        <a:buFont typeface="Arial"/>
                        <a:buNone/>
                      </a:pPr>
                      <a:r>
                        <a:rPr lang="en-GB" sz="2300" b="1" i="0" u="none" strike="noStrike" cap="none">
                          <a:solidFill>
                            <a:srgbClr val="595959"/>
                          </a:solidFill>
                          <a:latin typeface="+mn-lt"/>
                          <a:ea typeface="+mn-ea"/>
                          <a:cs typeface="+mn-cs"/>
                          <a:sym typeface="Arial"/>
                        </a:rPr>
                        <a:t>Develop your </a:t>
                      </a:r>
                      <a:r>
                        <a:rPr lang="en-GB" sz="2300" b="1" i="0" u="none" strike="noStrike" cap="none">
                          <a:solidFill>
                            <a:srgbClr val="00B0F0"/>
                          </a:solidFill>
                          <a:latin typeface="+mn-lt"/>
                          <a:ea typeface="+mn-ea"/>
                          <a:cs typeface="+mn-cs"/>
                          <a:sym typeface="Arial"/>
                        </a:rPr>
                        <a:t>impact</a:t>
                      </a:r>
                      <a:r>
                        <a:rPr lang="en-GB" sz="2300" b="1" i="0" u="none" strike="noStrike" cap="none">
                          <a:solidFill>
                            <a:srgbClr val="595959"/>
                          </a:solidFill>
                          <a:latin typeface="+mn-lt"/>
                          <a:ea typeface="+mn-ea"/>
                          <a:cs typeface="+mn-cs"/>
                          <a:sym typeface="Arial"/>
                        </a:rPr>
                        <a:t> and </a:t>
                      </a:r>
                      <a:r>
                        <a:rPr lang="en-GB" sz="2300" b="1" i="0" u="none" strike="noStrike" cap="none">
                          <a:solidFill>
                            <a:srgbClr val="00B0F0"/>
                          </a:solidFill>
                          <a:latin typeface="+mn-lt"/>
                          <a:ea typeface="+mn-ea"/>
                          <a:cs typeface="+mn-cs"/>
                          <a:sym typeface="Arial"/>
                        </a:rPr>
                        <a:t>dependency</a:t>
                      </a:r>
                      <a:r>
                        <a:rPr lang="en-GB" sz="2300" b="1" i="0" u="none" strike="noStrike" cap="none">
                          <a:solidFill>
                            <a:srgbClr val="595959"/>
                          </a:solidFill>
                          <a:latin typeface="+mn-lt"/>
                          <a:ea typeface="+mn-ea"/>
                          <a:cs typeface="+mn-cs"/>
                          <a:sym typeface="Arial"/>
                        </a:rPr>
                        <a:t> </a:t>
                      </a:r>
                      <a:r>
                        <a:rPr lang="en-GB" sz="2300" b="1" i="0" u="none" strike="noStrike" cap="none">
                          <a:solidFill>
                            <a:srgbClr val="00B0F0"/>
                          </a:solidFill>
                          <a:latin typeface="+mn-lt"/>
                          <a:ea typeface="+mn-ea"/>
                          <a:cs typeface="+mn-cs"/>
                          <a:sym typeface="Arial"/>
                        </a:rPr>
                        <a:t>pathways </a:t>
                      </a:r>
                      <a:r>
                        <a:rPr lang="en-GB" sz="2300" b="1" i="0" u="none" strike="noStrike" cap="none">
                          <a:solidFill>
                            <a:srgbClr val="595959"/>
                          </a:solidFill>
                          <a:latin typeface="+mn-lt"/>
                          <a:ea typeface="+mn-ea"/>
                          <a:cs typeface="+mn-cs"/>
                          <a:sym typeface="Arial"/>
                        </a:rPr>
                        <a:t>(including identification of impact drivers)</a:t>
                      </a:r>
                      <a:endParaRPr sz="2300" b="1" i="0" u="none" strike="noStrike" cap="none">
                        <a:solidFill>
                          <a:srgbClr val="595959"/>
                        </a:solidFill>
                        <a:latin typeface="+mn-lt"/>
                        <a:ea typeface="+mn-ea"/>
                        <a:cs typeface="+mn-cs"/>
                        <a:sym typeface="Arial"/>
                      </a:endParaRPr>
                    </a:p>
                  </a:txBody>
                  <a:tcPr marL="91450" marR="91450" marT="45725" marB="45725" anchor="ctr"/>
                </a:tc>
                <a:extLst>
                  <a:ext uri="{0D108BD9-81ED-4DB2-BD59-A6C34878D82A}">
                    <a16:rowId xmlns:a16="http://schemas.microsoft.com/office/drawing/2014/main" val="10000"/>
                  </a:ext>
                </a:extLst>
              </a:tr>
              <a:tr h="504000">
                <a:tc>
                  <a:txBody>
                    <a:bodyPr/>
                    <a:lstStyle/>
                    <a:p>
                      <a:pPr marL="0" marR="0" lvl="0" indent="0" algn="l" rtl="0">
                        <a:lnSpc>
                          <a:spcPct val="100000"/>
                        </a:lnSpc>
                        <a:spcBef>
                          <a:spcPts val="0"/>
                        </a:spcBef>
                        <a:spcAft>
                          <a:spcPts val="0"/>
                        </a:spcAft>
                        <a:buClr>
                          <a:srgbClr val="595959"/>
                        </a:buClr>
                        <a:buSzPts val="2500"/>
                        <a:buFont typeface="Arial"/>
                        <a:buNone/>
                      </a:pPr>
                      <a:r>
                        <a:rPr lang="en-GB" sz="2300" b="1">
                          <a:solidFill>
                            <a:srgbClr val="23BAED"/>
                          </a:solidFill>
                        </a:rPr>
                        <a:t>Define which </a:t>
                      </a:r>
                      <a:r>
                        <a:rPr lang="en-GB" sz="2300" b="1">
                          <a:solidFill>
                            <a:srgbClr val="595959"/>
                          </a:solidFill>
                        </a:rPr>
                        <a:t>impact drivers and/or dependencies you will measure</a:t>
                      </a:r>
                      <a:endParaRPr sz="1200"/>
                    </a:p>
                  </a:txBody>
                  <a:tcPr marL="91450" marR="91450" marT="45725" marB="45725" anchor="ctr"/>
                </a:tc>
                <a:extLst>
                  <a:ext uri="{0D108BD9-81ED-4DB2-BD59-A6C34878D82A}">
                    <a16:rowId xmlns:a16="http://schemas.microsoft.com/office/drawing/2014/main" val="10001"/>
                  </a:ext>
                </a:extLst>
              </a:tr>
              <a:tr h="504000">
                <a:tc>
                  <a:txBody>
                    <a:bodyPr/>
                    <a:lstStyle/>
                    <a:p>
                      <a:pPr marL="0" marR="0" lvl="0" indent="0" algn="l" rtl="0">
                        <a:lnSpc>
                          <a:spcPct val="100000"/>
                        </a:lnSpc>
                        <a:spcBef>
                          <a:spcPts val="0"/>
                        </a:spcBef>
                        <a:spcAft>
                          <a:spcPts val="0"/>
                        </a:spcAft>
                        <a:buClr>
                          <a:srgbClr val="595959"/>
                        </a:buClr>
                        <a:buSzPts val="2500"/>
                        <a:buFont typeface="Arial"/>
                        <a:buNone/>
                      </a:pPr>
                      <a:r>
                        <a:rPr lang="en-GB" sz="2300" b="1">
                          <a:solidFill>
                            <a:srgbClr val="595959"/>
                          </a:solidFill>
                        </a:rPr>
                        <a:t>Identify </a:t>
                      </a:r>
                      <a:r>
                        <a:rPr lang="en-GB" sz="2300" b="1">
                          <a:solidFill>
                            <a:srgbClr val="23BAED"/>
                          </a:solidFill>
                        </a:rPr>
                        <a:t>how </a:t>
                      </a:r>
                      <a:r>
                        <a:rPr lang="en-GB" sz="2300" b="1">
                          <a:solidFill>
                            <a:srgbClr val="595959"/>
                          </a:solidFill>
                        </a:rPr>
                        <a:t>you will measure impact drivers and/or dependencies</a:t>
                      </a:r>
                      <a:endParaRPr sz="1200"/>
                    </a:p>
                  </a:txBody>
                  <a:tcPr marL="91450" marR="91450" marT="45725" marB="45725" anchor="ctr"/>
                </a:tc>
                <a:extLst>
                  <a:ext uri="{0D108BD9-81ED-4DB2-BD59-A6C34878D82A}">
                    <a16:rowId xmlns:a16="http://schemas.microsoft.com/office/drawing/2014/main" val="10002"/>
                  </a:ext>
                </a:extLst>
              </a:tr>
              <a:tr h="504000">
                <a:tc>
                  <a:txBody>
                    <a:bodyPr/>
                    <a:lstStyle/>
                    <a:p>
                      <a:pPr marL="0" marR="0" lvl="0" indent="0" algn="l" rtl="0">
                        <a:lnSpc>
                          <a:spcPct val="100000"/>
                        </a:lnSpc>
                        <a:spcBef>
                          <a:spcPts val="0"/>
                        </a:spcBef>
                        <a:spcAft>
                          <a:spcPts val="0"/>
                        </a:spcAft>
                        <a:buClr>
                          <a:srgbClr val="595959"/>
                        </a:buClr>
                        <a:buSzPts val="2500"/>
                        <a:buFont typeface="Arial"/>
                        <a:buNone/>
                      </a:pPr>
                      <a:r>
                        <a:rPr lang="en-GB" sz="2300" b="1">
                          <a:solidFill>
                            <a:srgbClr val="595959"/>
                          </a:solidFill>
                        </a:rPr>
                        <a:t>Understand </a:t>
                      </a:r>
                      <a:r>
                        <a:rPr lang="en-GB" sz="2300" b="1">
                          <a:solidFill>
                            <a:srgbClr val="23BAED"/>
                          </a:solidFill>
                        </a:rPr>
                        <a:t>methods available </a:t>
                      </a:r>
                      <a:r>
                        <a:rPr lang="en-GB" sz="2300" b="1">
                          <a:solidFill>
                            <a:srgbClr val="595959"/>
                          </a:solidFill>
                        </a:rPr>
                        <a:t>for </a:t>
                      </a:r>
                      <a:r>
                        <a:rPr lang="en-GB" sz="2300" b="1">
                          <a:solidFill>
                            <a:srgbClr val="00B0F0"/>
                          </a:solidFill>
                        </a:rPr>
                        <a:t>measuring changes </a:t>
                      </a:r>
                      <a:r>
                        <a:rPr lang="en-GB" sz="2300" b="1">
                          <a:solidFill>
                            <a:srgbClr val="595959"/>
                          </a:solidFill>
                        </a:rPr>
                        <a:t>to natural capital &amp; biodiversity</a:t>
                      </a:r>
                      <a:endParaRPr sz="2300" b="1">
                        <a:solidFill>
                          <a:srgbClr val="23BAED"/>
                        </a:solidFill>
                      </a:endParaRPr>
                    </a:p>
                  </a:txBody>
                  <a:tcPr marL="91450" marR="91450" marT="45725" marB="45725" anchor="ctr"/>
                </a:tc>
                <a:extLst>
                  <a:ext uri="{0D108BD9-81ED-4DB2-BD59-A6C34878D82A}">
                    <a16:rowId xmlns:a16="http://schemas.microsoft.com/office/drawing/2014/main" val="10003"/>
                  </a:ext>
                </a:extLst>
              </a:tr>
              <a:tr h="504000">
                <a:tc>
                  <a:txBody>
                    <a:bodyPr/>
                    <a:lstStyle/>
                    <a:p>
                      <a:pPr marL="0" marR="0" lvl="0" indent="0" algn="l" rtl="0">
                        <a:lnSpc>
                          <a:spcPct val="100000"/>
                        </a:lnSpc>
                        <a:spcBef>
                          <a:spcPts val="0"/>
                        </a:spcBef>
                        <a:spcAft>
                          <a:spcPts val="0"/>
                        </a:spcAft>
                        <a:buClr>
                          <a:srgbClr val="595959"/>
                        </a:buClr>
                        <a:buSzPts val="2500"/>
                        <a:buFont typeface="Arial"/>
                        <a:buNone/>
                      </a:pPr>
                      <a:r>
                        <a:rPr lang="en-GB" sz="2300" b="1">
                          <a:solidFill>
                            <a:srgbClr val="595959"/>
                          </a:solidFill>
                        </a:rPr>
                        <a:t>Identify your </a:t>
                      </a:r>
                      <a:r>
                        <a:rPr lang="en-GB" sz="2300" b="1">
                          <a:solidFill>
                            <a:srgbClr val="23BAED"/>
                          </a:solidFill>
                        </a:rPr>
                        <a:t>data needs</a:t>
                      </a:r>
                      <a:endParaRPr sz="1200">
                        <a:solidFill>
                          <a:srgbClr val="595959"/>
                        </a:solidFill>
                      </a:endParaRPr>
                    </a:p>
                  </a:txBody>
                  <a:tcPr marL="91450" marR="91450" marT="45725" marB="45725" anchor="ctr"/>
                </a:tc>
                <a:extLst>
                  <a:ext uri="{0D108BD9-81ED-4DB2-BD59-A6C34878D82A}">
                    <a16:rowId xmlns:a16="http://schemas.microsoft.com/office/drawing/2014/main" val="10004"/>
                  </a:ext>
                </a:extLst>
              </a:tr>
              <a:tr h="504000">
                <a:tc>
                  <a:txBody>
                    <a:bodyPr/>
                    <a:lstStyle/>
                    <a:p>
                      <a:pPr marL="0" marR="0" lvl="0" indent="0" algn="l" defTabSz="914400" rtl="0" eaLnBrk="1" fontAlgn="auto" latinLnBrk="0" hangingPunct="1">
                        <a:lnSpc>
                          <a:spcPct val="100000"/>
                        </a:lnSpc>
                        <a:spcBef>
                          <a:spcPts val="0"/>
                        </a:spcBef>
                        <a:spcAft>
                          <a:spcPts val="0"/>
                        </a:spcAft>
                        <a:buClr>
                          <a:srgbClr val="595959"/>
                        </a:buClr>
                        <a:buSzPts val="2500"/>
                        <a:buFont typeface="Arial"/>
                        <a:buNone/>
                        <a:tabLst/>
                        <a:defRPr/>
                      </a:pPr>
                      <a:r>
                        <a:rPr kumimoji="0" lang="en-GB" sz="2300" b="1" i="0" u="none" strike="noStrike" kern="1200" cap="none" spc="0" normalizeH="0" baseline="0" noProof="0">
                          <a:ln>
                            <a:noFill/>
                          </a:ln>
                          <a:solidFill>
                            <a:srgbClr val="00B0F0"/>
                          </a:solidFill>
                          <a:effectLst/>
                          <a:uLnTx/>
                          <a:uFillTx/>
                          <a:latin typeface="+mn-lt"/>
                          <a:ea typeface="+mn-ea"/>
                          <a:cs typeface="+mn-cs"/>
                        </a:rPr>
                        <a:t>Collect</a:t>
                      </a:r>
                      <a:r>
                        <a:rPr kumimoji="0" lang="en-GB" sz="2300" b="1" i="0" u="none" strike="noStrike" kern="1200" cap="none" spc="0" normalizeH="0" baseline="0" noProof="0">
                          <a:ln>
                            <a:noFill/>
                          </a:ln>
                          <a:solidFill>
                            <a:srgbClr val="23BAED"/>
                          </a:solidFill>
                          <a:effectLst/>
                          <a:uLnTx/>
                          <a:uFillTx/>
                          <a:latin typeface="+mn-lt"/>
                          <a:ea typeface="+mn-ea"/>
                          <a:cs typeface="+mn-cs"/>
                        </a:rPr>
                        <a:t> </a:t>
                      </a:r>
                      <a:r>
                        <a:rPr kumimoji="0" lang="en-GB" sz="2300" b="1" i="0" u="none" strike="noStrike" kern="1200" cap="none" spc="0" normalizeH="0" baseline="0" noProof="0">
                          <a:ln>
                            <a:noFill/>
                          </a:ln>
                          <a:solidFill>
                            <a:srgbClr val="595959"/>
                          </a:solidFill>
                          <a:effectLst/>
                          <a:uLnTx/>
                          <a:uFillTx/>
                          <a:latin typeface="+mn-lt"/>
                          <a:ea typeface="+mn-ea"/>
                          <a:cs typeface="+mn-cs"/>
                        </a:rPr>
                        <a:t>impact driver and dependency data</a:t>
                      </a:r>
                      <a:endParaRPr sz="1200">
                        <a:solidFill>
                          <a:srgbClr val="595959"/>
                        </a:solidFill>
                      </a:endParaRPr>
                    </a:p>
                  </a:txBody>
                  <a:tcPr marL="91450" marR="91450" marT="45725" marB="45725" anchor="ctr"/>
                </a:tc>
                <a:extLst>
                  <a:ext uri="{0D108BD9-81ED-4DB2-BD59-A6C34878D82A}">
                    <a16:rowId xmlns:a16="http://schemas.microsoft.com/office/drawing/2014/main" val="2085118035"/>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28D6-CC12-4C95-B5A8-4196B99E4A92}"/>
              </a:ext>
            </a:extLst>
          </p:cNvPr>
          <p:cNvSpPr>
            <a:spLocks noGrp="1"/>
          </p:cNvSpPr>
          <p:nvPr>
            <p:ph type="title"/>
          </p:nvPr>
        </p:nvSpPr>
        <p:spPr/>
        <p:txBody>
          <a:bodyPr>
            <a:normAutofit/>
          </a:bodyPr>
          <a:lstStyle/>
          <a:p>
            <a:r>
              <a:rPr lang="en-US"/>
              <a:t>Module 3 training development – Acknowledging contributors </a:t>
            </a:r>
            <a:endParaRPr lang="en-US">
              <a:cs typeface="Arial"/>
            </a:endParaRPr>
          </a:p>
        </p:txBody>
      </p:sp>
      <p:sp>
        <p:nvSpPr>
          <p:cNvPr id="4" name="Slide Number Placeholder 3">
            <a:extLst>
              <a:ext uri="{FF2B5EF4-FFF2-40B4-BE49-F238E27FC236}">
                <a16:creationId xmlns:a16="http://schemas.microsoft.com/office/drawing/2014/main" id="{31F1D0FE-6D14-0246-86F0-6A21E773ABBD}"/>
              </a:ext>
            </a:extLst>
          </p:cNvPr>
          <p:cNvSpPr>
            <a:spLocks noGrp="1"/>
          </p:cNvSpPr>
          <p:nvPr>
            <p:ph type="sldNum" sz="quarter" idx="12"/>
          </p:nvPr>
        </p:nvSpPr>
        <p:spPr/>
        <p:txBody>
          <a:bodyPr/>
          <a:lstStyle/>
          <a:p>
            <a:fld id="{971CEC84-1649-40CE-BFF6-7286506FEA08}" type="slidenum">
              <a:rPr lang="en-GB" smtClean="0"/>
              <a:pPr/>
              <a:t>3</a:t>
            </a:fld>
            <a:endParaRPr lang="en-GB"/>
          </a:p>
        </p:txBody>
      </p:sp>
      <p:sp>
        <p:nvSpPr>
          <p:cNvPr id="8" name="Content Placeholder 2">
            <a:extLst>
              <a:ext uri="{FF2B5EF4-FFF2-40B4-BE49-F238E27FC236}">
                <a16:creationId xmlns:a16="http://schemas.microsoft.com/office/drawing/2014/main" id="{260BAB60-164D-4B13-A378-83FA4622E5FC}"/>
              </a:ext>
            </a:extLst>
          </p:cNvPr>
          <p:cNvSpPr txBox="1">
            <a:spLocks/>
          </p:cNvSpPr>
          <p:nvPr/>
        </p:nvSpPr>
        <p:spPr>
          <a:xfrm>
            <a:off x="1263614" y="1266160"/>
            <a:ext cx="9784844" cy="756604"/>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t>We Value Nature’s module 3 training </a:t>
            </a:r>
            <a:r>
              <a:rPr lang="en-US" sz="2200"/>
              <a:t>is based on </a:t>
            </a:r>
            <a:r>
              <a:rPr lang="en-US" sz="2200" i="1"/>
              <a:t>the </a:t>
            </a:r>
            <a:r>
              <a:rPr lang="en-US" sz="2200" i="1">
                <a:solidFill>
                  <a:srgbClr val="23BAED"/>
                </a:solidFill>
                <a:hlinkClick r:id="rId3">
                  <a:extLst>
                    <a:ext uri="{A12FA001-AC4F-418D-AE19-62706E023703}">
                      <ahyp:hlinkClr xmlns:ahyp="http://schemas.microsoft.com/office/drawing/2018/hyperlinkcolor" val="tx"/>
                    </a:ext>
                  </a:extLst>
                </a:hlinkClick>
              </a:rPr>
              <a:t>Natural Capital Protocol</a:t>
            </a:r>
            <a:r>
              <a:rPr lang="en-US" sz="2200" i="1">
                <a:solidFill>
                  <a:srgbClr val="23BAED"/>
                </a:solidFill>
              </a:rPr>
              <a:t> </a:t>
            </a:r>
            <a:r>
              <a:rPr lang="en-US" sz="2200" i="1"/>
              <a:t>and WBCSD’s </a:t>
            </a:r>
            <a:r>
              <a:rPr lang="en-US" sz="2200" i="1">
                <a:solidFill>
                  <a:srgbClr val="23BAED"/>
                </a:solidFill>
                <a:hlinkClick r:id="rId4">
                  <a:extLst>
                    <a:ext uri="{A12FA001-AC4F-418D-AE19-62706E023703}">
                      <ahyp:hlinkClr xmlns:ahyp="http://schemas.microsoft.com/office/drawing/2018/hyperlinkcolor" val="tx"/>
                    </a:ext>
                  </a:extLst>
                </a:hlinkClick>
              </a:rPr>
              <a:t>BET training material</a:t>
            </a:r>
            <a:r>
              <a:rPr lang="en-US" sz="2200"/>
              <a:t>.</a:t>
            </a:r>
          </a:p>
        </p:txBody>
      </p:sp>
      <p:pic>
        <p:nvPicPr>
          <p:cNvPr id="12" name="Picture 11" descr="Logo&#10;&#10;Description automatically generated">
            <a:extLst>
              <a:ext uri="{FF2B5EF4-FFF2-40B4-BE49-F238E27FC236}">
                <a16:creationId xmlns:a16="http://schemas.microsoft.com/office/drawing/2014/main" id="{EC101D31-386A-43BB-A2C3-1A469304DE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1655" y="3169349"/>
            <a:ext cx="2743201" cy="804218"/>
          </a:xfrm>
          <a:prstGeom prst="rect">
            <a:avLst/>
          </a:prstGeom>
        </p:spPr>
      </p:pic>
      <p:sp>
        <p:nvSpPr>
          <p:cNvPr id="13" name="Content Placeholder 2">
            <a:extLst>
              <a:ext uri="{FF2B5EF4-FFF2-40B4-BE49-F238E27FC236}">
                <a16:creationId xmlns:a16="http://schemas.microsoft.com/office/drawing/2014/main" id="{B197F5B0-49FB-4DE3-ABC1-D106011FC449}"/>
              </a:ext>
            </a:extLst>
          </p:cNvPr>
          <p:cNvSpPr txBox="1">
            <a:spLocks/>
          </p:cNvSpPr>
          <p:nvPr/>
        </p:nvSpPr>
        <p:spPr>
          <a:xfrm>
            <a:off x="3451572" y="2280797"/>
            <a:ext cx="5243405" cy="1075259"/>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a:t>Module 3 training content and material was developed in collaboration with</a:t>
            </a:r>
            <a:endParaRPr lang="en-US" sz="2200" b="1">
              <a:solidFill>
                <a:srgbClr val="23BAED"/>
              </a:solidFill>
              <a:cs typeface="Arial"/>
            </a:endParaRPr>
          </a:p>
        </p:txBody>
      </p:sp>
      <p:sp>
        <p:nvSpPr>
          <p:cNvPr id="7" name="TextBox 6">
            <a:extLst>
              <a:ext uri="{FF2B5EF4-FFF2-40B4-BE49-F238E27FC236}">
                <a16:creationId xmlns:a16="http://schemas.microsoft.com/office/drawing/2014/main" id="{6EA31139-C1EA-4D1E-9FBF-9CC513E4E365}"/>
              </a:ext>
            </a:extLst>
          </p:cNvPr>
          <p:cNvSpPr txBox="1"/>
          <p:nvPr/>
        </p:nvSpPr>
        <p:spPr>
          <a:xfrm>
            <a:off x="-15013" y="4052890"/>
            <a:ext cx="12242800" cy="1615827"/>
          </a:xfrm>
          <a:prstGeom prst="rect">
            <a:avLst/>
          </a:prstGeom>
          <a:noFill/>
        </p:spPr>
        <p:txBody>
          <a:bodyPr wrap="square" lIns="91440" tIns="45720" rIns="91440" bIns="45720" rtlCol="0" anchor="t">
            <a:spAutoFit/>
          </a:bodyPr>
          <a:lstStyle/>
          <a:p>
            <a:pPr marL="0" indent="0" algn="ctr">
              <a:buNone/>
            </a:pPr>
            <a:r>
              <a:rPr lang="en-US" sz="2200">
                <a:solidFill>
                  <a:schemeClr val="tx1">
                    <a:lumMod val="65000"/>
                    <a:lumOff val="35000"/>
                  </a:schemeClr>
                </a:solidFill>
              </a:rPr>
              <a:t>The training material has been </a:t>
            </a:r>
            <a:r>
              <a:rPr lang="en-US" sz="2200" b="1">
                <a:solidFill>
                  <a:srgbClr val="23BAED"/>
                </a:solidFill>
              </a:rPr>
              <a:t>reviewed by and tested with a group of 10 businesses from a variety of sectors </a:t>
            </a:r>
            <a:r>
              <a:rPr lang="en-US" sz="2200">
                <a:solidFill>
                  <a:schemeClr val="tx1">
                    <a:lumMod val="65000"/>
                    <a:lumOff val="35000"/>
                  </a:schemeClr>
                </a:solidFill>
              </a:rPr>
              <a:t>as well as delivered as a test trial to nearly 90 participants representing businesses, NGOs, and consultancies, as part of </a:t>
            </a:r>
            <a:r>
              <a:rPr lang="en-US" sz="2200">
                <a:solidFill>
                  <a:srgbClr val="23BAED"/>
                </a:solidFill>
                <a:hlinkClick r:id="rId6">
                  <a:extLst>
                    <a:ext uri="{A12FA001-AC4F-418D-AE19-62706E023703}">
                      <ahyp:hlinkClr xmlns:ahyp="http://schemas.microsoft.com/office/drawing/2018/hyperlinkcolor" val="tx"/>
                    </a:ext>
                  </a:extLst>
                </a:hlinkClick>
              </a:rPr>
              <a:t>WBCSD’s virtual event series</a:t>
            </a:r>
            <a:r>
              <a:rPr lang="en-US" sz="2200">
                <a:solidFill>
                  <a:schemeClr val="tx1">
                    <a:lumMod val="65000"/>
                    <a:lumOff val="35000"/>
                  </a:schemeClr>
                </a:solidFill>
              </a:rPr>
              <a:t>.</a:t>
            </a:r>
          </a:p>
          <a:p>
            <a:pPr marL="0" indent="0" algn="ctr">
              <a:buNone/>
            </a:pPr>
            <a:endParaRPr lang="en-US" sz="1100">
              <a:solidFill>
                <a:schemeClr val="tx1">
                  <a:lumMod val="65000"/>
                  <a:lumOff val="35000"/>
                </a:schemeClr>
              </a:solidFill>
            </a:endParaRPr>
          </a:p>
          <a:p>
            <a:pPr marL="0" indent="0" algn="ctr">
              <a:buNone/>
            </a:pPr>
            <a:r>
              <a:rPr lang="en-US" sz="2200">
                <a:solidFill>
                  <a:schemeClr val="tx1">
                    <a:lumMod val="65000"/>
                    <a:lumOff val="35000"/>
                  </a:schemeClr>
                </a:solidFill>
              </a:rPr>
              <a:t>Finally, </a:t>
            </a:r>
            <a:r>
              <a:rPr lang="en-US" sz="2200" b="1">
                <a:solidFill>
                  <a:srgbClr val="23BAED"/>
                </a:solidFill>
              </a:rPr>
              <a:t>12 experts from the Advisory Board </a:t>
            </a:r>
            <a:r>
              <a:rPr lang="en-US" sz="2200">
                <a:solidFill>
                  <a:schemeClr val="tx1">
                    <a:lumMod val="65000"/>
                    <a:lumOff val="35000"/>
                  </a:schemeClr>
                </a:solidFill>
              </a:rPr>
              <a:t>have provided their input into the training material.</a:t>
            </a:r>
            <a:endParaRPr lang="en-CH" sz="2200">
              <a:solidFill>
                <a:schemeClr val="tx1">
                  <a:lumMod val="65000"/>
                  <a:lumOff val="35000"/>
                </a:schemeClr>
              </a:solidFill>
            </a:endParaRPr>
          </a:p>
        </p:txBody>
      </p:sp>
    </p:spTree>
    <p:extLst>
      <p:ext uri="{BB962C8B-B14F-4D97-AF65-F5344CB8AC3E}">
        <p14:creationId xmlns:p14="http://schemas.microsoft.com/office/powerpoint/2010/main" val="1671091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1F5F64-7037-49F1-A9AE-5F63CC3EF65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TextBox 3">
            <a:extLst>
              <a:ext uri="{FF2B5EF4-FFF2-40B4-BE49-F238E27FC236}">
                <a16:creationId xmlns:a16="http://schemas.microsoft.com/office/drawing/2014/main" id="{75C38312-7671-48B5-A5BA-CBA22E89F5C0}"/>
              </a:ext>
            </a:extLst>
          </p:cNvPr>
          <p:cNvSpPr txBox="1"/>
          <p:nvPr/>
        </p:nvSpPr>
        <p:spPr>
          <a:xfrm>
            <a:off x="501072" y="300242"/>
            <a:ext cx="6100618" cy="584775"/>
          </a:xfrm>
          <a:prstGeom prst="rect">
            <a:avLst/>
          </a:prstGeom>
          <a:noFill/>
        </p:spPr>
        <p:txBody>
          <a:bodyPr wrap="square">
            <a:spAutoFit/>
          </a:bodyPr>
          <a:lstStyle/>
          <a:p>
            <a:pPr marL="0" marR="0" lvl="0" indent="0" algn="l" defTabSz="736171"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a:ln>
                  <a:noFill/>
                </a:ln>
                <a:solidFill>
                  <a:srgbClr val="595959"/>
                </a:solidFill>
                <a:effectLst/>
                <a:uLnTx/>
                <a:uFillTx/>
                <a:latin typeface="Arial"/>
                <a:ea typeface="+mn-ea"/>
                <a:cs typeface="Arial"/>
                <a:sym typeface="Arial"/>
              </a:rPr>
              <a:t>Defining </a:t>
            </a:r>
            <a:r>
              <a:rPr lang="en-GB" sz="3200">
                <a:solidFill>
                  <a:srgbClr val="595959"/>
                </a:solidFill>
                <a:latin typeface="Arial"/>
                <a:cs typeface="Arial"/>
                <a:sym typeface="Arial"/>
              </a:rPr>
              <a:t>v</a:t>
            </a:r>
            <a:r>
              <a:rPr kumimoji="0" lang="en-GB" sz="3200" b="0" i="0" u="none" strike="noStrike" kern="1200" cap="none" spc="0" normalizeH="0" baseline="0" noProof="0">
                <a:ln>
                  <a:noFill/>
                </a:ln>
                <a:solidFill>
                  <a:srgbClr val="595959"/>
                </a:solidFill>
                <a:effectLst/>
                <a:uLnTx/>
                <a:uFillTx/>
                <a:latin typeface="Arial"/>
                <a:ea typeface="+mn-ea"/>
                <a:cs typeface="Arial"/>
                <a:sym typeface="Arial"/>
              </a:rPr>
              <a:t>alue perspectives</a:t>
            </a:r>
          </a:p>
        </p:txBody>
      </p:sp>
      <p:pic>
        <p:nvPicPr>
          <p:cNvPr id="6" name="Content Placeholder 3">
            <a:extLst>
              <a:ext uri="{FF2B5EF4-FFF2-40B4-BE49-F238E27FC236}">
                <a16:creationId xmlns:a16="http://schemas.microsoft.com/office/drawing/2014/main" id="{CDA6BEDB-E380-4E10-9EFC-DA77D6EA648B}"/>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6096000" y="383121"/>
            <a:ext cx="5496112" cy="5454892"/>
          </a:xfrm>
          <a:prstGeom prst="rect">
            <a:avLst/>
          </a:prstGeom>
        </p:spPr>
      </p:pic>
      <p:sp>
        <p:nvSpPr>
          <p:cNvPr id="8" name="Rectangle 7">
            <a:extLst>
              <a:ext uri="{FF2B5EF4-FFF2-40B4-BE49-F238E27FC236}">
                <a16:creationId xmlns:a16="http://schemas.microsoft.com/office/drawing/2014/main" id="{BD0C374F-823E-46CE-8DF5-98A9176986FA}"/>
              </a:ext>
            </a:extLst>
          </p:cNvPr>
          <p:cNvSpPr/>
          <p:nvPr/>
        </p:nvSpPr>
        <p:spPr>
          <a:xfrm>
            <a:off x="387419" y="1581996"/>
            <a:ext cx="6704116" cy="37548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3BAED"/>
                </a:solidFill>
                <a:effectLst/>
                <a:uLnTx/>
                <a:uFillTx/>
                <a:latin typeface="Arial"/>
                <a:ea typeface="+mn-ea"/>
                <a:cs typeface="Arial"/>
                <a:sym typeface="Arial"/>
              </a:rPr>
              <a:t>Whose value perspective? </a:t>
            </a:r>
          </a:p>
          <a:p>
            <a:pPr marL="711027"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Arial"/>
                <a:ea typeface="+mn-ea"/>
                <a:cs typeface="Arial"/>
                <a:sym typeface="Arial"/>
              </a:rPr>
              <a:t>Business </a:t>
            </a:r>
          </a:p>
          <a:p>
            <a:pPr marL="711027"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Arial"/>
                <a:ea typeface="+mn-ea"/>
                <a:cs typeface="Arial"/>
                <a:sym typeface="Arial"/>
              </a:rPr>
              <a:t>Society</a:t>
            </a:r>
          </a:p>
          <a:p>
            <a:pPr marL="368127"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95959"/>
              </a:solidFill>
              <a:effectLst/>
              <a:uLnTx/>
              <a:uFillTx/>
              <a:latin typeface="Arial"/>
              <a:ea typeface="+mn-ea"/>
              <a:cs typeface="Arial"/>
              <a:sym typeface="Arial"/>
            </a:endParaRPr>
          </a:p>
          <a:p>
            <a:pPr marL="711027"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595959"/>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3BAED"/>
                </a:solidFill>
                <a:effectLst/>
                <a:uLnTx/>
                <a:uFillTx/>
                <a:latin typeface="Arial"/>
                <a:ea typeface="+mn-ea"/>
                <a:cs typeface="Arial"/>
                <a:sym typeface="Arial"/>
              </a:rPr>
              <a:t>Impacts and/or dependencies? </a:t>
            </a:r>
          </a:p>
          <a:p>
            <a:pPr marL="711027"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95959"/>
                </a:solidFill>
                <a:effectLst/>
                <a:uLnTx/>
                <a:uFillTx/>
                <a:latin typeface="Arial"/>
                <a:ea typeface="+mn-ea"/>
                <a:cs typeface="Arial"/>
                <a:sym typeface="Arial"/>
              </a:rPr>
              <a:t>I</a:t>
            </a:r>
            <a:r>
              <a:rPr kumimoji="0" lang="en-US" sz="2400" b="0" i="0" u="none" strike="noStrike" kern="1200" cap="none" spc="0" normalizeH="0" baseline="0" noProof="0">
                <a:ln>
                  <a:noFill/>
                </a:ln>
                <a:solidFill>
                  <a:srgbClr val="595959"/>
                </a:solidFill>
                <a:effectLst/>
                <a:uLnTx/>
                <a:uFillTx/>
                <a:latin typeface="Arial"/>
                <a:ea typeface="+mn-ea"/>
                <a:cs typeface="Arial"/>
                <a:sym typeface="Arial"/>
              </a:rPr>
              <a:t>mpacts on your business</a:t>
            </a:r>
          </a:p>
          <a:p>
            <a:pPr marL="711027"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Arial"/>
                <a:ea typeface="+mn-ea"/>
                <a:cs typeface="Arial"/>
                <a:sym typeface="Arial"/>
              </a:rPr>
              <a:t>Your impacts on society</a:t>
            </a:r>
          </a:p>
          <a:p>
            <a:pPr marL="711027"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595959"/>
                </a:solidFill>
                <a:effectLst/>
                <a:uLnTx/>
                <a:uFillTx/>
                <a:latin typeface="Arial"/>
                <a:ea typeface="+mn-ea"/>
                <a:cs typeface="Arial"/>
                <a:sym typeface="Arial"/>
              </a:rPr>
              <a:t>Y</a:t>
            </a:r>
            <a:r>
              <a:rPr kumimoji="0" lang="en-US" sz="2400" b="0" i="0" u="none" strike="noStrike" kern="1200" cap="none" spc="0" normalizeH="0" baseline="0" noProof="0">
                <a:ln>
                  <a:noFill/>
                </a:ln>
                <a:solidFill>
                  <a:srgbClr val="595959"/>
                </a:solidFill>
                <a:effectLst/>
                <a:uLnTx/>
                <a:uFillTx/>
                <a:latin typeface="Arial"/>
                <a:ea typeface="+mn-ea"/>
                <a:cs typeface="Arial"/>
                <a:sym typeface="Arial"/>
              </a:rPr>
              <a:t>our business dependencies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333234"/>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69868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fontScale="90000"/>
          </a:bodyPr>
          <a:lstStyle/>
          <a:p>
            <a:r>
              <a:rPr lang="en-GB"/>
              <a:t>Why assess your impacts &amp; dependencies? The business case…</a:t>
            </a:r>
          </a:p>
        </p:txBody>
      </p:sp>
      <p:sp>
        <p:nvSpPr>
          <p:cNvPr id="3" name="TextBox 2">
            <a:extLst>
              <a:ext uri="{FF2B5EF4-FFF2-40B4-BE49-F238E27FC236}">
                <a16:creationId xmlns:a16="http://schemas.microsoft.com/office/drawing/2014/main" id="{E61DC1D7-1062-4BBE-A5B3-AECD32BC45D7}"/>
              </a:ext>
            </a:extLst>
          </p:cNvPr>
          <p:cNvSpPr txBox="1"/>
          <p:nvPr/>
        </p:nvSpPr>
        <p:spPr>
          <a:xfrm>
            <a:off x="581092" y="1380389"/>
            <a:ext cx="10834574" cy="830997"/>
          </a:xfrm>
          <a:prstGeom prst="rect">
            <a:avLst/>
          </a:prstGeom>
          <a:noFill/>
        </p:spPr>
        <p:txBody>
          <a:bodyPr wrap="square" rtlCol="0">
            <a:spAutoFit/>
          </a:bodyPr>
          <a:lstStyle/>
          <a:p>
            <a:r>
              <a:rPr lang="en-US" sz="2400">
                <a:solidFill>
                  <a:schemeClr val="tx1">
                    <a:lumMod val="65000"/>
                    <a:lumOff val="35000"/>
                  </a:schemeClr>
                </a:solidFill>
              </a:rPr>
              <a:t>Many natural capital risks and opportunities are becoming increasingly visible, and </a:t>
            </a:r>
            <a:r>
              <a:rPr lang="en-US" sz="2400" b="1">
                <a:solidFill>
                  <a:srgbClr val="23BAED"/>
                </a:solidFill>
              </a:rPr>
              <a:t>business needs a way to understand and manage these. </a:t>
            </a:r>
            <a:endParaRPr lang="en-GB" sz="2400" b="1">
              <a:solidFill>
                <a:srgbClr val="23BAED"/>
              </a:solidFill>
            </a:endParaRPr>
          </a:p>
        </p:txBody>
      </p:sp>
      <p:pic>
        <p:nvPicPr>
          <p:cNvPr id="5" name="Picture 4">
            <a:extLst>
              <a:ext uri="{FF2B5EF4-FFF2-40B4-BE49-F238E27FC236}">
                <a16:creationId xmlns:a16="http://schemas.microsoft.com/office/drawing/2014/main" id="{CDF9FA9D-6D75-43D3-84A6-23A13E183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3373" y="4741474"/>
            <a:ext cx="6945252" cy="1960034"/>
          </a:xfrm>
          <a:prstGeom prst="rect">
            <a:avLst/>
          </a:prstGeom>
        </p:spPr>
      </p:pic>
      <p:sp>
        <p:nvSpPr>
          <p:cNvPr id="4" name="Content Placeholder 2">
            <a:extLst>
              <a:ext uri="{FF2B5EF4-FFF2-40B4-BE49-F238E27FC236}">
                <a16:creationId xmlns:a16="http://schemas.microsoft.com/office/drawing/2014/main" id="{360D9752-33A3-4847-80FC-7E3F7ADE34B5}"/>
              </a:ext>
            </a:extLst>
          </p:cNvPr>
          <p:cNvSpPr>
            <a:spLocks noGrp="1"/>
          </p:cNvSpPr>
          <p:nvPr>
            <p:ph idx="1"/>
          </p:nvPr>
        </p:nvSpPr>
        <p:spPr>
          <a:xfrm>
            <a:off x="581092" y="2422139"/>
            <a:ext cx="11029815" cy="2269009"/>
          </a:xfrm>
        </p:spPr>
        <p:txBody>
          <a:bodyPr numCol="2">
            <a:normAutofit lnSpcReduction="10000"/>
          </a:bodyPr>
          <a:lstStyle/>
          <a:p>
            <a:pPr>
              <a:lnSpc>
                <a:spcPct val="100000"/>
              </a:lnSpc>
              <a:buClr>
                <a:srgbClr val="BBD151"/>
              </a:buClr>
              <a:buFont typeface="Wingdings" panose="05000000000000000000" pitchFamily="2" charset="2"/>
              <a:buChar char="§"/>
            </a:pPr>
            <a:r>
              <a:rPr lang="en-GB"/>
              <a:t>Understand </a:t>
            </a:r>
            <a:r>
              <a:rPr lang="en-GB" b="1">
                <a:solidFill>
                  <a:srgbClr val="BBD151"/>
                </a:solidFill>
              </a:rPr>
              <a:t>relationships with    nature</a:t>
            </a:r>
            <a:r>
              <a:rPr lang="en-GB"/>
              <a:t> in a structured way</a:t>
            </a:r>
          </a:p>
          <a:p>
            <a:pPr>
              <a:lnSpc>
                <a:spcPct val="100000"/>
              </a:lnSpc>
              <a:buClr>
                <a:srgbClr val="BBD151"/>
              </a:buClr>
              <a:buFont typeface="Wingdings" panose="05000000000000000000" pitchFamily="2" charset="2"/>
              <a:buChar char="§"/>
            </a:pPr>
            <a:r>
              <a:rPr lang="en-GB"/>
              <a:t>Challenge your </a:t>
            </a:r>
            <a:r>
              <a:rPr lang="en-GB" b="1">
                <a:solidFill>
                  <a:srgbClr val="BBD151"/>
                </a:solidFill>
              </a:rPr>
              <a:t>business model</a:t>
            </a:r>
          </a:p>
          <a:p>
            <a:pPr>
              <a:lnSpc>
                <a:spcPct val="100000"/>
              </a:lnSpc>
              <a:buClr>
                <a:srgbClr val="BBD151"/>
              </a:buClr>
              <a:buFont typeface="Wingdings" panose="05000000000000000000" pitchFamily="2" charset="2"/>
              <a:buChar char="§"/>
            </a:pPr>
            <a:r>
              <a:rPr lang="en-GB"/>
              <a:t>Mitigate </a:t>
            </a:r>
            <a:r>
              <a:rPr lang="en-GB" b="1">
                <a:solidFill>
                  <a:srgbClr val="BBD151"/>
                </a:solidFill>
              </a:rPr>
              <a:t>risks</a:t>
            </a:r>
          </a:p>
          <a:p>
            <a:pPr>
              <a:lnSpc>
                <a:spcPct val="100000"/>
              </a:lnSpc>
              <a:buClr>
                <a:srgbClr val="BBD151"/>
              </a:buClr>
              <a:buFont typeface="Wingdings" panose="05000000000000000000" pitchFamily="2" charset="2"/>
              <a:buChar char="§"/>
            </a:pPr>
            <a:r>
              <a:rPr lang="en-GB"/>
              <a:t>Increased </a:t>
            </a:r>
            <a:r>
              <a:rPr lang="en-GB" b="1">
                <a:solidFill>
                  <a:srgbClr val="BBD151"/>
                </a:solidFill>
              </a:rPr>
              <a:t>competitive advantage</a:t>
            </a:r>
          </a:p>
          <a:p>
            <a:pPr>
              <a:lnSpc>
                <a:spcPct val="100000"/>
              </a:lnSpc>
              <a:buClr>
                <a:srgbClr val="BBD151"/>
              </a:buClr>
              <a:buFont typeface="Wingdings" panose="05000000000000000000" pitchFamily="2" charset="2"/>
              <a:buChar char="§"/>
            </a:pPr>
            <a:r>
              <a:rPr lang="en-GB"/>
              <a:t>Create </a:t>
            </a:r>
            <a:r>
              <a:rPr lang="en-GB" b="1">
                <a:solidFill>
                  <a:srgbClr val="BBD151"/>
                </a:solidFill>
              </a:rPr>
              <a:t>opportunities</a:t>
            </a:r>
          </a:p>
          <a:p>
            <a:pPr>
              <a:lnSpc>
                <a:spcPct val="100000"/>
              </a:lnSpc>
              <a:buClr>
                <a:srgbClr val="BBD151"/>
              </a:buClr>
              <a:buFont typeface="Wingdings" panose="05000000000000000000" pitchFamily="2" charset="2"/>
              <a:buChar char="§"/>
            </a:pPr>
            <a:r>
              <a:rPr lang="en-GB" b="1">
                <a:solidFill>
                  <a:srgbClr val="BBD151"/>
                </a:solidFill>
              </a:rPr>
              <a:t>Inform decisions </a:t>
            </a:r>
            <a:r>
              <a:rPr lang="en-GB"/>
              <a:t>that are really important to your business</a:t>
            </a:r>
          </a:p>
          <a:p>
            <a:pPr>
              <a:lnSpc>
                <a:spcPct val="100000"/>
              </a:lnSpc>
              <a:buClr>
                <a:srgbClr val="BBD151"/>
              </a:buClr>
              <a:buFont typeface="Wingdings" panose="05000000000000000000" pitchFamily="2" charset="2"/>
              <a:buChar char="§"/>
            </a:pPr>
            <a:r>
              <a:rPr lang="en-GB"/>
              <a:t>Access to </a:t>
            </a:r>
            <a:r>
              <a:rPr lang="en-GB" b="1">
                <a:solidFill>
                  <a:srgbClr val="BBD151"/>
                </a:solidFill>
              </a:rPr>
              <a:t>finance</a:t>
            </a:r>
          </a:p>
          <a:p>
            <a:pPr>
              <a:lnSpc>
                <a:spcPct val="100000"/>
              </a:lnSpc>
              <a:buClr>
                <a:srgbClr val="BBD151"/>
              </a:buClr>
              <a:buFont typeface="Wingdings" panose="05000000000000000000" pitchFamily="2" charset="2"/>
              <a:buChar char="§"/>
            </a:pPr>
            <a:r>
              <a:rPr lang="en-GB" b="1">
                <a:solidFill>
                  <a:srgbClr val="BBD151"/>
                </a:solidFill>
              </a:rPr>
              <a:t>Recruitment &amp; retention </a:t>
            </a:r>
            <a:r>
              <a:rPr lang="en-GB"/>
              <a:t>of staff</a:t>
            </a:r>
          </a:p>
        </p:txBody>
      </p:sp>
      <p:sp>
        <p:nvSpPr>
          <p:cNvPr id="6" name="Rectangle 5">
            <a:extLst>
              <a:ext uri="{FF2B5EF4-FFF2-40B4-BE49-F238E27FC236}">
                <a16:creationId xmlns:a16="http://schemas.microsoft.com/office/drawing/2014/main" id="{4B74F861-9198-4287-892A-EF9C93DF30F1}"/>
              </a:ext>
            </a:extLst>
          </p:cNvPr>
          <p:cNvSpPr/>
          <p:nvPr/>
        </p:nvSpPr>
        <p:spPr>
          <a:xfrm>
            <a:off x="4939862" y="4487914"/>
            <a:ext cx="630621" cy="498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Slide Number Placeholder 8">
            <a:extLst>
              <a:ext uri="{FF2B5EF4-FFF2-40B4-BE49-F238E27FC236}">
                <a16:creationId xmlns:a16="http://schemas.microsoft.com/office/drawing/2014/main" id="{F94A4846-08D7-1B42-AA4F-323C6E471B8F}"/>
              </a:ext>
            </a:extLst>
          </p:cNvPr>
          <p:cNvSpPr>
            <a:spLocks noGrp="1"/>
          </p:cNvSpPr>
          <p:nvPr>
            <p:ph type="sldNum" sz="quarter" idx="12"/>
          </p:nvPr>
        </p:nvSpPr>
        <p:spPr/>
        <p:txBody>
          <a:bodyPr/>
          <a:lstStyle/>
          <a:p>
            <a:fld id="{971CEC84-1649-40CE-BFF6-7286506FEA08}" type="slidenum">
              <a:rPr lang="en-GB" smtClean="0"/>
              <a:pPr/>
              <a:t>31</a:t>
            </a:fld>
            <a:endParaRPr lang="en-GB"/>
          </a:p>
        </p:txBody>
      </p:sp>
      <p:sp>
        <p:nvSpPr>
          <p:cNvPr id="7" name="TextBox 6">
            <a:extLst>
              <a:ext uri="{FF2B5EF4-FFF2-40B4-BE49-F238E27FC236}">
                <a16:creationId xmlns:a16="http://schemas.microsoft.com/office/drawing/2014/main" id="{1430B9B5-C8AD-4D05-8117-CF7D6F79DB0E}"/>
              </a:ext>
            </a:extLst>
          </p:cNvPr>
          <p:cNvSpPr txBox="1"/>
          <p:nvPr/>
        </p:nvSpPr>
        <p:spPr>
          <a:xfrm>
            <a:off x="10418138" y="5490658"/>
            <a:ext cx="1710985" cy="461665"/>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2442154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9595574-AA02-4C9B-897F-817EC18AE655}"/>
              </a:ext>
            </a:extLst>
          </p:cNvPr>
          <p:cNvPicPr>
            <a:picLocks noChangeAspect="1"/>
          </p:cNvPicPr>
          <p:nvPr/>
        </p:nvPicPr>
        <p:blipFill>
          <a:blip r:embed="rId3"/>
          <a:stretch>
            <a:fillRect/>
          </a:stretch>
        </p:blipFill>
        <p:spPr>
          <a:xfrm>
            <a:off x="5532121" y="1646257"/>
            <a:ext cx="6279105" cy="3981872"/>
          </a:xfrm>
          <a:prstGeom prst="rect">
            <a:avLst/>
          </a:prstGeom>
        </p:spPr>
      </p:pic>
      <p:sp>
        <p:nvSpPr>
          <p:cNvPr id="2" name="Title 1">
            <a:extLst>
              <a:ext uri="{FF2B5EF4-FFF2-40B4-BE49-F238E27FC236}">
                <a16:creationId xmlns:a16="http://schemas.microsoft.com/office/drawing/2014/main" id="{E3C43E87-6928-4911-A822-1824601FF78E}"/>
              </a:ext>
            </a:extLst>
          </p:cNvPr>
          <p:cNvSpPr>
            <a:spLocks noGrp="1"/>
          </p:cNvSpPr>
          <p:nvPr>
            <p:ph type="title"/>
          </p:nvPr>
        </p:nvSpPr>
        <p:spPr>
          <a:xfrm>
            <a:off x="379681" y="82068"/>
            <a:ext cx="11498123" cy="878150"/>
          </a:xfrm>
        </p:spPr>
        <p:txBody>
          <a:bodyPr/>
          <a:lstStyle/>
          <a:p>
            <a:r>
              <a:rPr lang="en-GB">
                <a:solidFill>
                  <a:srgbClr val="595959"/>
                </a:solidFill>
              </a:rPr>
              <a:t>How to identify impact drivers</a:t>
            </a:r>
            <a:endParaRPr lang="en-US">
              <a:solidFill>
                <a:srgbClr val="595959"/>
              </a:solidFill>
            </a:endParaRPr>
          </a:p>
        </p:txBody>
      </p:sp>
      <p:sp>
        <p:nvSpPr>
          <p:cNvPr id="5" name="Content Placeholder 2">
            <a:extLst>
              <a:ext uri="{FF2B5EF4-FFF2-40B4-BE49-F238E27FC236}">
                <a16:creationId xmlns:a16="http://schemas.microsoft.com/office/drawing/2014/main" id="{C29B4453-D808-405D-9D1A-575C4F4B7E8F}"/>
              </a:ext>
            </a:extLst>
          </p:cNvPr>
          <p:cNvSpPr>
            <a:spLocks noGrp="1"/>
          </p:cNvSpPr>
          <p:nvPr>
            <p:ph idx="1"/>
          </p:nvPr>
        </p:nvSpPr>
        <p:spPr>
          <a:xfrm>
            <a:off x="314196" y="1461524"/>
            <a:ext cx="5217925" cy="4351339"/>
          </a:xfrm>
        </p:spPr>
        <p:txBody>
          <a:bodyPr vert="horz" lIns="91440" tIns="45720" rIns="91440" bIns="45720" rtlCol="0" anchor="t">
            <a:normAutofit/>
          </a:bodyPr>
          <a:lstStyle/>
          <a:p>
            <a:pPr marL="0" indent="0">
              <a:spcAft>
                <a:spcPts val="1200"/>
              </a:spcAft>
              <a:buNone/>
            </a:pPr>
            <a:r>
              <a:rPr lang="en-US" b="1">
                <a:solidFill>
                  <a:srgbClr val="23BAED"/>
                </a:solidFill>
              </a:rPr>
              <a:t>Impact drivers </a:t>
            </a:r>
            <a:r>
              <a:rPr lang="en-US">
                <a:solidFill>
                  <a:srgbClr val="595959"/>
                </a:solidFill>
              </a:rPr>
              <a:t>are:</a:t>
            </a:r>
          </a:p>
          <a:p>
            <a:pPr marL="227965" indent="-227965"/>
            <a:r>
              <a:rPr lang="en-US" b="1">
                <a:solidFill>
                  <a:srgbClr val="23BAED"/>
                </a:solidFill>
              </a:rPr>
              <a:t>Measurable quantities </a:t>
            </a:r>
            <a:r>
              <a:rPr lang="en-US">
                <a:solidFill>
                  <a:srgbClr val="595959"/>
                </a:solidFill>
              </a:rPr>
              <a:t>of a natural resource used as an</a:t>
            </a:r>
            <a:r>
              <a:rPr lang="en-US">
                <a:solidFill>
                  <a:schemeClr val="tx1"/>
                </a:solidFill>
              </a:rPr>
              <a:t> </a:t>
            </a:r>
            <a:r>
              <a:rPr lang="en-US" b="1">
                <a:solidFill>
                  <a:srgbClr val="23BAED"/>
                </a:solidFill>
              </a:rPr>
              <a:t>input</a:t>
            </a:r>
            <a:r>
              <a:rPr lang="en-US">
                <a:solidFill>
                  <a:srgbClr val="595959"/>
                </a:solidFill>
              </a:rPr>
              <a:t> to production</a:t>
            </a:r>
            <a:endParaRPr lang="en-US">
              <a:solidFill>
                <a:srgbClr val="595959"/>
              </a:solidFill>
              <a:cs typeface="Arial"/>
            </a:endParaRPr>
          </a:p>
          <a:p>
            <a:pPr marL="0" indent="0">
              <a:buNone/>
            </a:pPr>
            <a:r>
              <a:rPr lang="en-US">
                <a:solidFill>
                  <a:srgbClr val="595959"/>
                </a:solidFill>
              </a:rPr>
              <a:t> 	 (e.g. fresh water)</a:t>
            </a:r>
            <a:endParaRPr lang="en-US">
              <a:solidFill>
                <a:srgbClr val="595959"/>
              </a:solidFill>
              <a:cs typeface="Arial"/>
            </a:endParaRPr>
          </a:p>
          <a:p>
            <a:pPr marL="0" indent="0">
              <a:buNone/>
            </a:pPr>
            <a:r>
              <a:rPr lang="en-US">
                <a:solidFill>
                  <a:srgbClr val="595959"/>
                </a:solidFill>
              </a:rPr>
              <a:t>Or:</a:t>
            </a:r>
            <a:endParaRPr lang="en-US">
              <a:solidFill>
                <a:srgbClr val="595959"/>
              </a:solidFill>
              <a:cs typeface="Arial"/>
            </a:endParaRPr>
          </a:p>
          <a:p>
            <a:pPr marL="227965" indent="-227965"/>
            <a:r>
              <a:rPr lang="en-US" b="1">
                <a:solidFill>
                  <a:srgbClr val="23BAED"/>
                </a:solidFill>
              </a:rPr>
              <a:t>Measurable</a:t>
            </a:r>
            <a:r>
              <a:rPr lang="en-US">
                <a:solidFill>
                  <a:srgbClr val="595959"/>
                </a:solidFill>
              </a:rPr>
              <a:t> non-product</a:t>
            </a:r>
            <a:r>
              <a:rPr lang="en-US">
                <a:solidFill>
                  <a:schemeClr val="tx1"/>
                </a:solidFill>
              </a:rPr>
              <a:t> </a:t>
            </a:r>
            <a:r>
              <a:rPr lang="en-US" b="1">
                <a:solidFill>
                  <a:srgbClr val="23BAED"/>
                </a:solidFill>
              </a:rPr>
              <a:t>output</a:t>
            </a:r>
            <a:r>
              <a:rPr lang="en-US">
                <a:solidFill>
                  <a:schemeClr val="tx1"/>
                </a:solidFill>
              </a:rPr>
              <a:t> </a:t>
            </a:r>
            <a:r>
              <a:rPr lang="en-US">
                <a:solidFill>
                  <a:srgbClr val="595959"/>
                </a:solidFill>
              </a:rPr>
              <a:t>of a business activity</a:t>
            </a:r>
            <a:endParaRPr lang="en-US">
              <a:solidFill>
                <a:srgbClr val="595959"/>
              </a:solidFill>
              <a:cs typeface="Arial"/>
            </a:endParaRPr>
          </a:p>
          <a:p>
            <a:pPr marL="0" indent="0">
              <a:buNone/>
            </a:pPr>
            <a:r>
              <a:rPr lang="en-US">
                <a:solidFill>
                  <a:srgbClr val="595959"/>
                </a:solidFill>
              </a:rPr>
              <a:t>  	(e.g. water discharges)</a:t>
            </a:r>
            <a:endParaRPr lang="en-US">
              <a:solidFill>
                <a:srgbClr val="595959"/>
              </a:solidFill>
              <a:cs typeface="Arial"/>
            </a:endParaRPr>
          </a:p>
          <a:p>
            <a:pPr marL="227965" indent="-227965"/>
            <a:endParaRPr lang="en-US">
              <a:cs typeface="Arial"/>
            </a:endParaRPr>
          </a:p>
          <a:p>
            <a:pPr marL="227965" indent="-227965"/>
            <a:endParaRPr lang="en-US">
              <a:cs typeface="Arial"/>
            </a:endParaRPr>
          </a:p>
        </p:txBody>
      </p:sp>
      <p:sp>
        <p:nvSpPr>
          <p:cNvPr id="3" name="Slide Number Placeholder 2">
            <a:extLst>
              <a:ext uri="{FF2B5EF4-FFF2-40B4-BE49-F238E27FC236}">
                <a16:creationId xmlns:a16="http://schemas.microsoft.com/office/drawing/2014/main" id="{4C90482F-9D8C-6A4B-8AD3-D053D5ECC33C}"/>
              </a:ext>
            </a:extLst>
          </p:cNvPr>
          <p:cNvSpPr>
            <a:spLocks noGrp="1"/>
          </p:cNvSpPr>
          <p:nvPr>
            <p:ph type="sldNum" sz="quarter" idx="12"/>
          </p:nvPr>
        </p:nvSpPr>
        <p:spPr/>
        <p:txBody>
          <a:bodyPr/>
          <a:lstStyle/>
          <a:p>
            <a:fld id="{971CEC84-1649-40CE-BFF6-7286506FEA08}" type="slidenum">
              <a:rPr lang="en-GB" smtClean="0"/>
              <a:pPr/>
              <a:t>32</a:t>
            </a:fld>
            <a:endParaRPr lang="en-GB"/>
          </a:p>
        </p:txBody>
      </p:sp>
      <p:sp>
        <p:nvSpPr>
          <p:cNvPr id="6" name="Teardrop 5">
            <a:extLst>
              <a:ext uri="{FF2B5EF4-FFF2-40B4-BE49-F238E27FC236}">
                <a16:creationId xmlns:a16="http://schemas.microsoft.com/office/drawing/2014/main" id="{52785EBB-8637-47F1-B8EC-7D6391BA7F33}"/>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6E3E3EC4-396A-40BD-BF81-F980A182C043}"/>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pp.44-55 </a:t>
            </a: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sp>
        <p:nvSpPr>
          <p:cNvPr id="8" name="TextBox 7">
            <a:extLst>
              <a:ext uri="{FF2B5EF4-FFF2-40B4-BE49-F238E27FC236}">
                <a16:creationId xmlns:a16="http://schemas.microsoft.com/office/drawing/2014/main" id="{ECEF6C07-9572-49C1-AD59-B627775140BF}"/>
              </a:ext>
            </a:extLst>
          </p:cNvPr>
          <p:cNvSpPr txBox="1"/>
          <p:nvPr/>
        </p:nvSpPr>
        <p:spPr>
          <a:xfrm>
            <a:off x="7144788" y="5752592"/>
            <a:ext cx="4733016" cy="461665"/>
          </a:xfrm>
          <a:prstGeom prst="rect">
            <a:avLst/>
          </a:prstGeom>
          <a:noFill/>
        </p:spPr>
        <p:txBody>
          <a:bodyPr wrap="square" rtlCol="0">
            <a:spAutoFit/>
          </a:bodyPr>
          <a:lstStyle/>
          <a:p>
            <a:pPr defTabSz="914354">
              <a:defRPr/>
            </a:pPr>
            <a:r>
              <a:rPr lang="en-GB" sz="1200">
                <a:solidFill>
                  <a:prstClr val="black">
                    <a:lumMod val="65000"/>
                    <a:lumOff val="35000"/>
                  </a:prstClr>
                </a:solidFill>
              </a:rPr>
              <a:t>Figure: Generic steps in impact pathways (Natural Capital Protocol)</a:t>
            </a:r>
          </a:p>
          <a:p>
            <a:pPr defTabSz="914354">
              <a:defRPr/>
            </a:pPr>
            <a:endParaRPr lang="en-GB" sz="1200">
              <a:solidFill>
                <a:prstClr val="black">
                  <a:lumMod val="65000"/>
                  <a:lumOff val="35000"/>
                </a:prstClr>
              </a:solidFill>
              <a:latin typeface="Arial"/>
            </a:endParaRPr>
          </a:p>
        </p:txBody>
      </p:sp>
    </p:spTree>
    <p:extLst>
      <p:ext uri="{BB962C8B-B14F-4D97-AF65-F5344CB8AC3E}">
        <p14:creationId xmlns:p14="http://schemas.microsoft.com/office/powerpoint/2010/main" val="2308617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a:solidFill>
                  <a:srgbClr val="595959"/>
                </a:solidFill>
              </a:rPr>
              <a:t>Natural capital impacts</a:t>
            </a:r>
            <a:endParaRPr lang="en-US">
              <a:solidFill>
                <a:srgbClr val="595959"/>
              </a:solidFill>
              <a:cs typeface="Arial"/>
            </a:endParaRPr>
          </a:p>
        </p:txBody>
      </p:sp>
      <p:pic>
        <p:nvPicPr>
          <p:cNvPr id="8" name="Picture 7">
            <a:extLst>
              <a:ext uri="{FF2B5EF4-FFF2-40B4-BE49-F238E27FC236}">
                <a16:creationId xmlns:a16="http://schemas.microsoft.com/office/drawing/2014/main" id="{33CBD42D-5190-47FE-9209-63F72E3A1536}"/>
              </a:ext>
            </a:extLst>
          </p:cNvPr>
          <p:cNvPicPr>
            <a:picLocks noChangeAspect="1"/>
          </p:cNvPicPr>
          <p:nvPr/>
        </p:nvPicPr>
        <p:blipFill rotWithShape="1">
          <a:blip r:embed="rId3"/>
          <a:srcRect l="29712" t="38120" r="30577" b="34359"/>
          <a:stretch/>
        </p:blipFill>
        <p:spPr>
          <a:xfrm>
            <a:off x="1954876" y="2178903"/>
            <a:ext cx="7681493" cy="2994482"/>
          </a:xfrm>
          <a:prstGeom prst="rect">
            <a:avLst/>
          </a:prstGeom>
        </p:spPr>
      </p:pic>
      <p:sp>
        <p:nvSpPr>
          <p:cNvPr id="4" name="TextBox 3">
            <a:extLst>
              <a:ext uri="{FF2B5EF4-FFF2-40B4-BE49-F238E27FC236}">
                <a16:creationId xmlns:a16="http://schemas.microsoft.com/office/drawing/2014/main" id="{0318AA3D-ED90-406B-B50E-C06BAA657E21}"/>
              </a:ext>
            </a:extLst>
          </p:cNvPr>
          <p:cNvSpPr txBox="1"/>
          <p:nvPr/>
        </p:nvSpPr>
        <p:spPr>
          <a:xfrm>
            <a:off x="163892" y="1429699"/>
            <a:ext cx="10524428" cy="830997"/>
          </a:xfrm>
          <a:prstGeom prst="rect">
            <a:avLst/>
          </a:prstGeom>
          <a:noFill/>
        </p:spPr>
        <p:txBody>
          <a:bodyPr wrap="square" rtlCol="0">
            <a:spAutoFit/>
          </a:bodyPr>
          <a:lstStyle/>
          <a:p>
            <a:pPr algn="ctr"/>
            <a:r>
              <a:rPr lang="en-GB" sz="2400" b="1">
                <a:solidFill>
                  <a:srgbClr val="23BAED"/>
                </a:solidFill>
              </a:rPr>
              <a:t>Impact: The negative or positive effect of business activity on natural capital</a:t>
            </a:r>
            <a:endParaRPr lang="en-CH" sz="2400" b="1">
              <a:solidFill>
                <a:srgbClr val="23BAED"/>
              </a:solidFill>
              <a:latin typeface="Arial"/>
            </a:endParaRPr>
          </a:p>
        </p:txBody>
      </p:sp>
      <p:grpSp>
        <p:nvGrpSpPr>
          <p:cNvPr id="5" name="Group 4">
            <a:extLst>
              <a:ext uri="{FF2B5EF4-FFF2-40B4-BE49-F238E27FC236}">
                <a16:creationId xmlns:a16="http://schemas.microsoft.com/office/drawing/2014/main" id="{82773A06-3874-4B78-A55C-9897B38C99FB}"/>
              </a:ext>
            </a:extLst>
          </p:cNvPr>
          <p:cNvGrpSpPr/>
          <p:nvPr/>
        </p:nvGrpSpPr>
        <p:grpSpPr>
          <a:xfrm>
            <a:off x="10284443" y="4"/>
            <a:ext cx="1907559" cy="1799264"/>
            <a:chOff x="4164440" y="3621813"/>
            <a:chExt cx="1371155" cy="1212497"/>
          </a:xfrm>
        </p:grpSpPr>
        <p:sp>
          <p:nvSpPr>
            <p:cNvPr id="6" name="Teardrop 5">
              <a:extLst>
                <a:ext uri="{FF2B5EF4-FFF2-40B4-BE49-F238E27FC236}">
                  <a16:creationId xmlns:a16="http://schemas.microsoft.com/office/drawing/2014/main" id="{DA22C8E3-A735-4BD6-9886-386EACF3EEA2}"/>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BDE97FE9-8F30-472F-9139-D521483BCA8F}"/>
                </a:ext>
              </a:extLst>
            </p:cNvPr>
            <p:cNvSpPr txBox="1"/>
            <p:nvPr/>
          </p:nvSpPr>
          <p:spPr>
            <a:xfrm>
              <a:off x="4164440" y="3838096"/>
              <a:ext cx="1371154" cy="809229"/>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p.16</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grpSp>
      <p:sp>
        <p:nvSpPr>
          <p:cNvPr id="3" name="Slide Number Placeholder 2">
            <a:extLst>
              <a:ext uri="{FF2B5EF4-FFF2-40B4-BE49-F238E27FC236}">
                <a16:creationId xmlns:a16="http://schemas.microsoft.com/office/drawing/2014/main" id="{B420336D-E4BE-6749-87E4-81D786531127}"/>
              </a:ext>
            </a:extLst>
          </p:cNvPr>
          <p:cNvSpPr>
            <a:spLocks noGrp="1"/>
          </p:cNvSpPr>
          <p:nvPr>
            <p:ph type="sldNum" sz="quarter" idx="12"/>
          </p:nvPr>
        </p:nvSpPr>
        <p:spPr/>
        <p:txBody>
          <a:bodyPr/>
          <a:lstStyle/>
          <a:p>
            <a:fld id="{971CEC84-1649-40CE-BFF6-7286506FEA08}" type="slidenum">
              <a:rPr lang="en-GB" smtClean="0"/>
              <a:pPr/>
              <a:t>33</a:t>
            </a:fld>
            <a:endParaRPr lang="en-GB"/>
          </a:p>
        </p:txBody>
      </p:sp>
      <p:sp>
        <p:nvSpPr>
          <p:cNvPr id="10" name="TextBox 9">
            <a:extLst>
              <a:ext uri="{FF2B5EF4-FFF2-40B4-BE49-F238E27FC236}">
                <a16:creationId xmlns:a16="http://schemas.microsoft.com/office/drawing/2014/main" id="{1DDEA85B-9D67-420F-9F9E-1CA548774072}"/>
              </a:ext>
            </a:extLst>
          </p:cNvPr>
          <p:cNvSpPr txBox="1"/>
          <p:nvPr/>
        </p:nvSpPr>
        <p:spPr>
          <a:xfrm>
            <a:off x="9796275" y="5666658"/>
            <a:ext cx="3442548"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
        <p:nvSpPr>
          <p:cNvPr id="9" name="Rectangle 8">
            <a:extLst>
              <a:ext uri="{FF2B5EF4-FFF2-40B4-BE49-F238E27FC236}">
                <a16:creationId xmlns:a16="http://schemas.microsoft.com/office/drawing/2014/main" id="{CE3D84FA-A329-4C56-8120-E50BE9814D51}"/>
              </a:ext>
            </a:extLst>
          </p:cNvPr>
          <p:cNvSpPr/>
          <p:nvPr/>
        </p:nvSpPr>
        <p:spPr>
          <a:xfrm>
            <a:off x="314195" y="5405047"/>
            <a:ext cx="9162988" cy="400110"/>
          </a:xfrm>
          <a:prstGeom prst="rect">
            <a:avLst/>
          </a:prstGeom>
        </p:spPr>
        <p:txBody>
          <a:bodyPr wrap="square">
            <a:spAutoFit/>
          </a:bodyPr>
          <a:lstStyle/>
          <a:p>
            <a:r>
              <a:rPr lang="en-GB" sz="2000">
                <a:solidFill>
                  <a:srgbClr val="595959"/>
                </a:solidFill>
              </a:rPr>
              <a:t>Business impacts on biodiversity may be </a:t>
            </a:r>
            <a:r>
              <a:rPr lang="en-GB" sz="2000" b="1">
                <a:solidFill>
                  <a:srgbClr val="23BAED"/>
                </a:solidFill>
              </a:rPr>
              <a:t>direct, indirect,</a:t>
            </a:r>
            <a:r>
              <a:rPr lang="en-GB" sz="2000">
                <a:solidFill>
                  <a:srgbClr val="595959"/>
                </a:solidFill>
              </a:rPr>
              <a:t> and/or </a:t>
            </a:r>
            <a:r>
              <a:rPr lang="en-GB" sz="2000" b="1">
                <a:solidFill>
                  <a:srgbClr val="23BAED"/>
                </a:solidFill>
              </a:rPr>
              <a:t>cumulative</a:t>
            </a:r>
          </a:p>
        </p:txBody>
      </p:sp>
    </p:spTree>
    <p:extLst>
      <p:ext uri="{BB962C8B-B14F-4D97-AF65-F5344CB8AC3E}">
        <p14:creationId xmlns:p14="http://schemas.microsoft.com/office/powerpoint/2010/main" val="2829282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Examples of identified impact drivers</a:t>
            </a:r>
          </a:p>
        </p:txBody>
      </p:sp>
      <p:sp>
        <p:nvSpPr>
          <p:cNvPr id="6" name="Slide Number Placeholder 5">
            <a:extLst>
              <a:ext uri="{FF2B5EF4-FFF2-40B4-BE49-F238E27FC236}">
                <a16:creationId xmlns:a16="http://schemas.microsoft.com/office/drawing/2014/main" id="{388BC951-413E-784E-9157-32DE19657D9F}"/>
              </a:ext>
            </a:extLst>
          </p:cNvPr>
          <p:cNvSpPr>
            <a:spLocks noGrp="1"/>
          </p:cNvSpPr>
          <p:nvPr>
            <p:ph type="sldNum" sz="quarter" idx="12"/>
          </p:nvPr>
        </p:nvSpPr>
        <p:spPr/>
        <p:txBody>
          <a:bodyPr/>
          <a:lstStyle/>
          <a:p>
            <a:fld id="{971CEC84-1649-40CE-BFF6-7286506FEA08}" type="slidenum">
              <a:rPr lang="en-GB" smtClean="0"/>
              <a:pPr/>
              <a:t>34</a:t>
            </a:fld>
            <a:endParaRPr lang="en-GB"/>
          </a:p>
        </p:txBody>
      </p:sp>
      <p:graphicFrame>
        <p:nvGraphicFramePr>
          <p:cNvPr id="3" name="Table 4">
            <a:extLst>
              <a:ext uri="{FF2B5EF4-FFF2-40B4-BE49-F238E27FC236}">
                <a16:creationId xmlns:a16="http://schemas.microsoft.com/office/drawing/2014/main" id="{1BCEF803-96EC-45ED-8B47-5F47764C6792}"/>
              </a:ext>
            </a:extLst>
          </p:cNvPr>
          <p:cNvGraphicFramePr>
            <a:graphicFrameLocks noGrp="1"/>
          </p:cNvGraphicFramePr>
          <p:nvPr>
            <p:extLst>
              <p:ext uri="{D42A27DB-BD31-4B8C-83A1-F6EECF244321}">
                <p14:modId xmlns:p14="http://schemas.microsoft.com/office/powerpoint/2010/main" val="369832749"/>
              </p:ext>
            </p:extLst>
          </p:nvPr>
        </p:nvGraphicFramePr>
        <p:xfrm>
          <a:off x="421962" y="1360055"/>
          <a:ext cx="10420212" cy="4214498"/>
        </p:xfrm>
        <a:graphic>
          <a:graphicData uri="http://schemas.openxmlformats.org/drawingml/2006/table">
            <a:tbl>
              <a:tblPr firstRow="1" bandRow="1">
                <a:tableStyleId>{BC89EF96-8CEA-46FF-86C4-4CE0E7609802}</a:tableStyleId>
              </a:tblPr>
              <a:tblGrid>
                <a:gridCol w="1210898">
                  <a:extLst>
                    <a:ext uri="{9D8B030D-6E8A-4147-A177-3AD203B41FA5}">
                      <a16:colId xmlns:a16="http://schemas.microsoft.com/office/drawing/2014/main" val="125702606"/>
                    </a:ext>
                  </a:extLst>
                </a:gridCol>
                <a:gridCol w="2906485">
                  <a:extLst>
                    <a:ext uri="{9D8B030D-6E8A-4147-A177-3AD203B41FA5}">
                      <a16:colId xmlns:a16="http://schemas.microsoft.com/office/drawing/2014/main" val="4113770938"/>
                    </a:ext>
                  </a:extLst>
                </a:gridCol>
                <a:gridCol w="6302829">
                  <a:extLst>
                    <a:ext uri="{9D8B030D-6E8A-4147-A177-3AD203B41FA5}">
                      <a16:colId xmlns:a16="http://schemas.microsoft.com/office/drawing/2014/main" val="2864299855"/>
                    </a:ext>
                  </a:extLst>
                </a:gridCol>
              </a:tblGrid>
              <a:tr h="735317">
                <a:tc>
                  <a:txBody>
                    <a:bodyPr/>
                    <a:lstStyle/>
                    <a:p>
                      <a:pPr algn="l"/>
                      <a:r>
                        <a:rPr lang="en-GB" sz="1700">
                          <a:solidFill>
                            <a:srgbClr val="23BAED"/>
                          </a:solidFill>
                        </a:rPr>
                        <a:t>Business input or output</a:t>
                      </a:r>
                    </a:p>
                  </a:txBody>
                  <a:tcPr anchor="ctr"/>
                </a:tc>
                <a:tc>
                  <a:txBody>
                    <a:bodyPr/>
                    <a:lstStyle/>
                    <a:p>
                      <a:pPr algn="l"/>
                      <a:r>
                        <a:rPr lang="en-GB" sz="1700">
                          <a:solidFill>
                            <a:srgbClr val="23BAED"/>
                          </a:solidFill>
                        </a:rPr>
                        <a:t>Impact driver category</a:t>
                      </a:r>
                    </a:p>
                  </a:txBody>
                  <a:tcPr anchor="ctr"/>
                </a:tc>
                <a:tc>
                  <a:txBody>
                    <a:bodyPr/>
                    <a:lstStyle/>
                    <a:p>
                      <a:pPr algn="l"/>
                      <a:r>
                        <a:rPr lang="en-GB" sz="1700">
                          <a:solidFill>
                            <a:srgbClr val="23BAED"/>
                          </a:solidFill>
                        </a:rPr>
                        <a:t>Examples of specific, measurable impact drivers</a:t>
                      </a:r>
                    </a:p>
                  </a:txBody>
                  <a:tcPr anchor="ctr"/>
                </a:tc>
                <a:extLst>
                  <a:ext uri="{0D108BD9-81ED-4DB2-BD59-A6C34878D82A}">
                    <a16:rowId xmlns:a16="http://schemas.microsoft.com/office/drawing/2014/main" val="3423265198"/>
                  </a:ext>
                </a:extLst>
              </a:tr>
              <a:tr h="424255">
                <a:tc rowSpan="4">
                  <a:txBody>
                    <a:bodyPr/>
                    <a:lstStyle/>
                    <a:p>
                      <a:pPr algn="l"/>
                      <a:r>
                        <a:rPr lang="en-GB" sz="1700">
                          <a:solidFill>
                            <a:srgbClr val="595959"/>
                          </a:solidFill>
                        </a:rPr>
                        <a:t>Inputs</a:t>
                      </a:r>
                    </a:p>
                  </a:txBody>
                  <a:tcPr anchor="ctr"/>
                </a:tc>
                <a:tc>
                  <a:txBody>
                    <a:bodyPr/>
                    <a:lstStyle/>
                    <a:p>
                      <a:pPr algn="l"/>
                      <a:r>
                        <a:rPr lang="en-GB" sz="1700">
                          <a:solidFill>
                            <a:srgbClr val="595959"/>
                          </a:solidFill>
                        </a:rPr>
                        <a:t>Water use</a:t>
                      </a:r>
                    </a:p>
                  </a:txBody>
                  <a:tcPr anchor="ctr"/>
                </a:tc>
                <a:tc>
                  <a:txBody>
                    <a:bodyPr/>
                    <a:lstStyle/>
                    <a:p>
                      <a:pPr algn="l"/>
                      <a:r>
                        <a:rPr lang="en-GB" sz="1700">
                          <a:solidFill>
                            <a:srgbClr val="595959"/>
                          </a:solidFill>
                        </a:rPr>
                        <a:t>Volume of groundwater/surface water consumed, etc.</a:t>
                      </a:r>
                    </a:p>
                  </a:txBody>
                  <a:tcPr anchor="ctr"/>
                </a:tc>
                <a:extLst>
                  <a:ext uri="{0D108BD9-81ED-4DB2-BD59-A6C34878D82A}">
                    <a16:rowId xmlns:a16="http://schemas.microsoft.com/office/drawing/2014/main" val="3934207004"/>
                  </a:ext>
                </a:extLst>
              </a:tr>
              <a:tr h="306382">
                <a:tc vMerge="1">
                  <a:txBody>
                    <a:bodyPr/>
                    <a:lstStyle/>
                    <a:p>
                      <a:endParaRPr lang="en-GB"/>
                    </a:p>
                  </a:txBody>
                  <a:tcPr/>
                </a:tc>
                <a:tc>
                  <a:txBody>
                    <a:bodyPr/>
                    <a:lstStyle/>
                    <a:p>
                      <a:pPr algn="l"/>
                      <a:r>
                        <a:rPr lang="en-GB" sz="1700">
                          <a:solidFill>
                            <a:srgbClr val="595959"/>
                          </a:solidFill>
                        </a:rPr>
                        <a:t>Terrestrial ecosystem use</a:t>
                      </a:r>
                    </a:p>
                  </a:txBody>
                  <a:tcPr anchor="ctr"/>
                </a:tc>
                <a:tc>
                  <a:txBody>
                    <a:bodyPr/>
                    <a:lstStyle/>
                    <a:p>
                      <a:pPr algn="l"/>
                      <a:r>
                        <a:rPr lang="en-GB" sz="1700">
                          <a:solidFill>
                            <a:srgbClr val="595959"/>
                          </a:solidFill>
                        </a:rPr>
                        <a:t>Area of agriculture by type, area of forest plantation by type, etc.</a:t>
                      </a:r>
                    </a:p>
                  </a:txBody>
                  <a:tcPr anchor="ctr"/>
                </a:tc>
                <a:extLst>
                  <a:ext uri="{0D108BD9-81ED-4DB2-BD59-A6C34878D82A}">
                    <a16:rowId xmlns:a16="http://schemas.microsoft.com/office/drawing/2014/main" val="3459065030"/>
                  </a:ext>
                </a:extLst>
              </a:tr>
              <a:tr h="520850">
                <a:tc vMerge="1">
                  <a:txBody>
                    <a:bodyPr/>
                    <a:lstStyle/>
                    <a:p>
                      <a:endParaRPr lang="en-GB"/>
                    </a:p>
                  </a:txBody>
                  <a:tcPr/>
                </a:tc>
                <a:tc>
                  <a:txBody>
                    <a:bodyPr/>
                    <a:lstStyle/>
                    <a:p>
                      <a:pPr algn="l"/>
                      <a:r>
                        <a:rPr lang="en-GB" sz="1700">
                          <a:solidFill>
                            <a:srgbClr val="595959"/>
                          </a:solidFill>
                        </a:rPr>
                        <a:t>Fresh water ecosystem use</a:t>
                      </a:r>
                    </a:p>
                  </a:txBody>
                  <a:tcPr anchor="ctr"/>
                </a:tc>
                <a:tc>
                  <a:txBody>
                    <a:bodyPr/>
                    <a:lstStyle/>
                    <a:p>
                      <a:pPr algn="l"/>
                      <a:r>
                        <a:rPr lang="en-GB" sz="1700">
                          <a:solidFill>
                            <a:srgbClr val="595959"/>
                          </a:solidFill>
                        </a:rPr>
                        <a:t>Area of wetland, ponds, lakes, etc. necessary to provide ecosystem services</a:t>
                      </a:r>
                    </a:p>
                  </a:txBody>
                  <a:tcPr anchor="ctr"/>
                </a:tc>
                <a:extLst>
                  <a:ext uri="{0D108BD9-81ED-4DB2-BD59-A6C34878D82A}">
                    <a16:rowId xmlns:a16="http://schemas.microsoft.com/office/drawing/2014/main" val="1701688509"/>
                  </a:ext>
                </a:extLst>
              </a:tr>
              <a:tr h="357446">
                <a:tc vMerge="1">
                  <a:txBody>
                    <a:bodyPr/>
                    <a:lstStyle/>
                    <a:p>
                      <a:endParaRPr lang="en-GB"/>
                    </a:p>
                  </a:txBody>
                  <a:tcPr/>
                </a:tc>
                <a:tc>
                  <a:txBody>
                    <a:bodyPr/>
                    <a:lstStyle/>
                    <a:p>
                      <a:pPr algn="l"/>
                      <a:r>
                        <a:rPr lang="en-GB" sz="1700">
                          <a:solidFill>
                            <a:srgbClr val="595959"/>
                          </a:solidFill>
                        </a:rPr>
                        <a:t>Marine ecosystem use</a:t>
                      </a:r>
                    </a:p>
                  </a:txBody>
                  <a:tcPr anchor="ctr"/>
                </a:tc>
                <a:tc>
                  <a:txBody>
                    <a:bodyPr/>
                    <a:lstStyle/>
                    <a:p>
                      <a:pPr algn="l"/>
                      <a:r>
                        <a:rPr lang="en-GB" sz="1700">
                          <a:solidFill>
                            <a:srgbClr val="595959"/>
                          </a:solidFill>
                        </a:rPr>
                        <a:t>Area of aquaculture by type, etc.</a:t>
                      </a:r>
                    </a:p>
                  </a:txBody>
                  <a:tcPr anchor="ctr"/>
                </a:tc>
                <a:extLst>
                  <a:ext uri="{0D108BD9-81ED-4DB2-BD59-A6C34878D82A}">
                    <a16:rowId xmlns:a16="http://schemas.microsoft.com/office/drawing/2014/main" val="3024772399"/>
                  </a:ext>
                </a:extLst>
              </a:tr>
              <a:tr h="735317">
                <a:tc rowSpan="2">
                  <a:txBody>
                    <a:bodyPr/>
                    <a:lstStyle/>
                    <a:p>
                      <a:pPr algn="l"/>
                      <a:r>
                        <a:rPr lang="en-GB" sz="1700">
                          <a:solidFill>
                            <a:srgbClr val="595959"/>
                          </a:solidFill>
                        </a:rPr>
                        <a:t>Outputs</a:t>
                      </a:r>
                    </a:p>
                  </a:txBody>
                  <a:tcPr anchor="ctr"/>
                </a:tc>
                <a:tc>
                  <a:txBody>
                    <a:bodyPr/>
                    <a:lstStyle/>
                    <a:p>
                      <a:pPr algn="l"/>
                      <a:r>
                        <a:rPr lang="en-GB" sz="1700">
                          <a:solidFill>
                            <a:srgbClr val="595959"/>
                          </a:solidFill>
                        </a:rPr>
                        <a:t>Water pollutants</a:t>
                      </a:r>
                    </a:p>
                  </a:txBody>
                  <a:tcPr anchor="ctr"/>
                </a:tc>
                <a:tc>
                  <a:txBody>
                    <a:bodyPr/>
                    <a:lstStyle/>
                    <a:p>
                      <a:pPr algn="l"/>
                      <a:r>
                        <a:rPr lang="en-GB" sz="1700">
                          <a:solidFill>
                            <a:srgbClr val="595959"/>
                          </a:solidFill>
                        </a:rPr>
                        <a:t>Volume discharged to receiving water body of nutrients (e.g. nitrates, phosphates) or other substances (e.g. heavy metals)</a:t>
                      </a:r>
                    </a:p>
                  </a:txBody>
                  <a:tcPr anchor="ctr"/>
                </a:tc>
                <a:extLst>
                  <a:ext uri="{0D108BD9-81ED-4DB2-BD59-A6C34878D82A}">
                    <a16:rowId xmlns:a16="http://schemas.microsoft.com/office/drawing/2014/main" val="1030191214"/>
                  </a:ext>
                </a:extLst>
              </a:tr>
              <a:tr h="520850">
                <a:tc vMerge="1">
                  <a:txBody>
                    <a:bodyPr/>
                    <a:lstStyle/>
                    <a:p>
                      <a:endParaRPr lang="en-GB" sz="1600">
                        <a:solidFill>
                          <a:srgbClr val="595959"/>
                        </a:solidFill>
                      </a:endParaRPr>
                    </a:p>
                  </a:txBody>
                  <a:tcPr/>
                </a:tc>
                <a:tc>
                  <a:txBody>
                    <a:bodyPr/>
                    <a:lstStyle/>
                    <a:p>
                      <a:pPr algn="l"/>
                      <a:r>
                        <a:rPr lang="en-GB" sz="1700">
                          <a:solidFill>
                            <a:srgbClr val="595959"/>
                          </a:solidFill>
                        </a:rPr>
                        <a:t>Soil pollutants</a:t>
                      </a:r>
                    </a:p>
                  </a:txBody>
                  <a:tcPr anchor="ctr"/>
                </a:tc>
                <a:tc>
                  <a:txBody>
                    <a:bodyPr/>
                    <a:lstStyle/>
                    <a:p>
                      <a:pPr algn="l"/>
                      <a:r>
                        <a:rPr lang="en-GB" sz="1700">
                          <a:solidFill>
                            <a:srgbClr val="595959"/>
                          </a:solidFill>
                        </a:rPr>
                        <a:t>Volume of waste matter discharged and retained in soil over a given period</a:t>
                      </a:r>
                    </a:p>
                  </a:txBody>
                  <a:tcPr anchor="ctr"/>
                </a:tc>
                <a:extLst>
                  <a:ext uri="{0D108BD9-81ED-4DB2-BD59-A6C34878D82A}">
                    <a16:rowId xmlns:a16="http://schemas.microsoft.com/office/drawing/2014/main" val="3305099228"/>
                  </a:ext>
                </a:extLst>
              </a:tr>
            </a:tbl>
          </a:graphicData>
        </a:graphic>
      </p:graphicFrame>
      <p:sp>
        <p:nvSpPr>
          <p:cNvPr id="9" name="TextBox 8">
            <a:extLst>
              <a:ext uri="{FF2B5EF4-FFF2-40B4-BE49-F238E27FC236}">
                <a16:creationId xmlns:a16="http://schemas.microsoft.com/office/drawing/2014/main" id="{F933CDCB-5790-4EA6-94B1-23021D23432C}"/>
              </a:ext>
            </a:extLst>
          </p:cNvPr>
          <p:cNvSpPr txBox="1"/>
          <p:nvPr/>
        </p:nvSpPr>
        <p:spPr>
          <a:xfrm>
            <a:off x="392706" y="5756676"/>
            <a:ext cx="7938494" cy="307777"/>
          </a:xfrm>
          <a:prstGeom prst="rect">
            <a:avLst/>
          </a:prstGeom>
          <a:noFill/>
        </p:spPr>
        <p:txBody>
          <a:bodyPr wrap="square" rtlCol="0">
            <a:spAutoFit/>
          </a:bodyPr>
          <a:lstStyle/>
          <a:p>
            <a:r>
              <a:rPr lang="en-GB" sz="1400">
                <a:solidFill>
                  <a:schemeClr val="tx1">
                    <a:lumMod val="65000"/>
                    <a:lumOff val="35000"/>
                  </a:schemeClr>
                </a:solidFill>
              </a:rPr>
              <a:t>Table: Examples of possible impact drivers (adapted from Natural Capital Protocol) </a:t>
            </a:r>
          </a:p>
        </p:txBody>
      </p:sp>
      <p:sp>
        <p:nvSpPr>
          <p:cNvPr id="10" name="Teardrop 9">
            <a:extLst>
              <a:ext uri="{FF2B5EF4-FFF2-40B4-BE49-F238E27FC236}">
                <a16:creationId xmlns:a16="http://schemas.microsoft.com/office/drawing/2014/main" id="{BEE55864-DB49-4638-948A-B74FB7861C98}"/>
              </a:ext>
            </a:extLst>
          </p:cNvPr>
          <p:cNvSpPr/>
          <p:nvPr/>
        </p:nvSpPr>
        <p:spPr>
          <a:xfrm>
            <a:off x="10410108" y="-18547"/>
            <a:ext cx="1788029" cy="178251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67E9B56F-BA36-4E3A-970E-F81A74C9A81B}"/>
              </a:ext>
            </a:extLst>
          </p:cNvPr>
          <p:cNvSpPr txBox="1"/>
          <p:nvPr/>
        </p:nvSpPr>
        <p:spPr>
          <a:xfrm>
            <a:off x="10349148" y="271013"/>
            <a:ext cx="1963394" cy="1477712"/>
          </a:xfrm>
          <a:prstGeom prst="rect">
            <a:avLst/>
          </a:prstGeom>
          <a:noFill/>
        </p:spPr>
        <p:txBody>
          <a:bodyPr wrap="square" rtlCol="0">
            <a:spAutoFit/>
          </a:bodyPr>
          <a:lstStyle/>
          <a:p>
            <a:pPr algn="ctr" defTabSz="914354">
              <a:defRPr/>
            </a:pPr>
            <a:r>
              <a:rPr lang="en-GB">
                <a:solidFill>
                  <a:prstClr val="white"/>
                </a:solidFill>
              </a:rPr>
              <a:t>Refer to </a:t>
            </a:r>
            <a:r>
              <a:rPr lang="en-GB" b="1">
                <a:solidFill>
                  <a:prstClr val="white"/>
                </a:solidFill>
              </a:rPr>
              <a:t>p.47</a:t>
            </a:r>
          </a:p>
          <a:p>
            <a:pPr algn="ctr" defTabSz="914354">
              <a:defRPr/>
            </a:pPr>
            <a:r>
              <a:rPr lang="en-GB" sz="1801">
                <a:solidFill>
                  <a:prstClr val="white"/>
                </a:solidFill>
              </a:rPr>
              <a:t>of the</a:t>
            </a:r>
          </a:p>
          <a:p>
            <a:pPr algn="ctr" defTabSz="914354">
              <a:defRPr/>
            </a:pPr>
            <a:r>
              <a:rPr lang="en-GB" sz="1801">
                <a:solidFill>
                  <a:prstClr val="white"/>
                </a:solidFill>
                <a:hlinkClick r:id="rId3"/>
              </a:rPr>
              <a:t>Natural Capital Protocol</a:t>
            </a:r>
            <a:endParaRPr lang="en-GB" sz="1801">
              <a:solidFill>
                <a:prstClr val="white"/>
              </a:solidFill>
            </a:endParaRPr>
          </a:p>
          <a:p>
            <a:pPr algn="ctr" defTabSz="914354">
              <a:defRPr/>
            </a:pPr>
            <a:endParaRPr lang="en-GB">
              <a:solidFill>
                <a:prstClr val="white"/>
              </a:solidFill>
            </a:endParaRPr>
          </a:p>
        </p:txBody>
      </p:sp>
    </p:spTree>
    <p:extLst>
      <p:ext uri="{BB962C8B-B14F-4D97-AF65-F5344CB8AC3E}">
        <p14:creationId xmlns:p14="http://schemas.microsoft.com/office/powerpoint/2010/main" val="1113991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a:xfrm>
            <a:off x="19426" y="137184"/>
            <a:ext cx="11498123" cy="878150"/>
          </a:xfrm>
        </p:spPr>
        <p:txBody>
          <a:bodyPr/>
          <a:lstStyle/>
          <a:p>
            <a:r>
              <a:rPr lang="en-GB">
                <a:solidFill>
                  <a:srgbClr val="595959"/>
                </a:solidFill>
                <a:cs typeface="Arial"/>
              </a:rPr>
              <a:t>Determining dependencies on natural capital</a:t>
            </a:r>
            <a:endParaRPr lang="en-US">
              <a:solidFill>
                <a:srgbClr val="595959"/>
              </a:solidFill>
              <a:cs typeface="Arial"/>
            </a:endParaRPr>
          </a:p>
        </p:txBody>
      </p:sp>
      <p:pic>
        <p:nvPicPr>
          <p:cNvPr id="4" name="Content Placeholder 4">
            <a:extLst>
              <a:ext uri="{FF2B5EF4-FFF2-40B4-BE49-F238E27FC236}">
                <a16:creationId xmlns:a16="http://schemas.microsoft.com/office/drawing/2014/main" id="{466473BA-DACD-4281-ABA0-578AE646C2D1}"/>
              </a:ext>
            </a:extLst>
          </p:cNvPr>
          <p:cNvPicPr>
            <a:picLocks noChangeAspect="1"/>
          </p:cNvPicPr>
          <p:nvPr/>
        </p:nvPicPr>
        <p:blipFill rotWithShape="1">
          <a:blip r:embed="rId3"/>
          <a:srcRect l="30517" t="34003" r="31044" b="32580"/>
          <a:stretch/>
        </p:blipFill>
        <p:spPr>
          <a:xfrm>
            <a:off x="1907427" y="1856414"/>
            <a:ext cx="8311660" cy="4064327"/>
          </a:xfrm>
          <a:prstGeom prst="rect">
            <a:avLst/>
          </a:prstGeom>
        </p:spPr>
      </p:pic>
      <p:sp>
        <p:nvSpPr>
          <p:cNvPr id="5" name="Teardrop 4">
            <a:extLst>
              <a:ext uri="{FF2B5EF4-FFF2-40B4-BE49-F238E27FC236}">
                <a16:creationId xmlns:a16="http://schemas.microsoft.com/office/drawing/2014/main" id="{1096CE95-ECB0-496B-9F24-5CC500888877}"/>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7117AD78-40F8-4733-BA93-D496C4FA4E36}"/>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a:t>
            </a:r>
            <a:r>
              <a:rPr lang="en-GB" sz="1801" b="1">
                <a:solidFill>
                  <a:prstClr val="white"/>
                </a:solidFill>
                <a:latin typeface="Arial"/>
              </a:rPr>
              <a:t>p.17</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sp>
        <p:nvSpPr>
          <p:cNvPr id="7" name="TextBox 6">
            <a:extLst>
              <a:ext uri="{FF2B5EF4-FFF2-40B4-BE49-F238E27FC236}">
                <a16:creationId xmlns:a16="http://schemas.microsoft.com/office/drawing/2014/main" id="{6F1EA46F-F37A-4988-8481-366B548DE421}"/>
              </a:ext>
            </a:extLst>
          </p:cNvPr>
          <p:cNvSpPr txBox="1"/>
          <p:nvPr/>
        </p:nvSpPr>
        <p:spPr>
          <a:xfrm>
            <a:off x="220500" y="1290446"/>
            <a:ext cx="10157637" cy="461665"/>
          </a:xfrm>
          <a:prstGeom prst="rect">
            <a:avLst/>
          </a:prstGeom>
          <a:noFill/>
        </p:spPr>
        <p:txBody>
          <a:bodyPr wrap="square" rtlCol="0">
            <a:spAutoFit/>
          </a:bodyPr>
          <a:lstStyle/>
          <a:p>
            <a:r>
              <a:rPr lang="en-GB" sz="2400" b="1">
                <a:solidFill>
                  <a:srgbClr val="23BAED"/>
                </a:solidFill>
              </a:rPr>
              <a:t>Dependency: A business reliance on or use of natural capital</a:t>
            </a:r>
            <a:endParaRPr lang="en-CH" sz="2400" b="1">
              <a:solidFill>
                <a:srgbClr val="23BAED"/>
              </a:solidFill>
              <a:latin typeface="Arial"/>
            </a:endParaRPr>
          </a:p>
        </p:txBody>
      </p:sp>
      <p:sp>
        <p:nvSpPr>
          <p:cNvPr id="3" name="Slide Number Placeholder 2">
            <a:extLst>
              <a:ext uri="{FF2B5EF4-FFF2-40B4-BE49-F238E27FC236}">
                <a16:creationId xmlns:a16="http://schemas.microsoft.com/office/drawing/2014/main" id="{BCEB8041-CCEA-0F45-8121-21CA5253C728}"/>
              </a:ext>
            </a:extLst>
          </p:cNvPr>
          <p:cNvSpPr>
            <a:spLocks noGrp="1"/>
          </p:cNvSpPr>
          <p:nvPr>
            <p:ph type="sldNum" sz="quarter" idx="12"/>
          </p:nvPr>
        </p:nvSpPr>
        <p:spPr/>
        <p:txBody>
          <a:bodyPr/>
          <a:lstStyle/>
          <a:p>
            <a:fld id="{971CEC84-1649-40CE-BFF6-7286506FEA08}" type="slidenum">
              <a:rPr lang="en-GB" smtClean="0"/>
              <a:pPr/>
              <a:t>35</a:t>
            </a:fld>
            <a:endParaRPr lang="en-GB"/>
          </a:p>
        </p:txBody>
      </p:sp>
      <p:sp>
        <p:nvSpPr>
          <p:cNvPr id="10" name="TextBox 9">
            <a:extLst>
              <a:ext uri="{FF2B5EF4-FFF2-40B4-BE49-F238E27FC236}">
                <a16:creationId xmlns:a16="http://schemas.microsoft.com/office/drawing/2014/main" id="{5C2D3617-E8F7-4A91-9F57-8AF2DC1CEF43}"/>
              </a:ext>
            </a:extLst>
          </p:cNvPr>
          <p:cNvSpPr txBox="1"/>
          <p:nvPr/>
        </p:nvSpPr>
        <p:spPr>
          <a:xfrm>
            <a:off x="7570704" y="5570321"/>
            <a:ext cx="4621296" cy="461665"/>
          </a:xfrm>
          <a:prstGeom prst="rect">
            <a:avLst/>
          </a:prstGeom>
          <a:noFill/>
        </p:spPr>
        <p:txBody>
          <a:bodyPr wrap="square" rtlCol="0">
            <a:spAutoFit/>
          </a:bodyPr>
          <a:lstStyle/>
          <a:p>
            <a:pPr algn="r" defTabSz="914354">
              <a:defRPr/>
            </a:pPr>
            <a:r>
              <a:rPr lang="en-GB" sz="1200">
                <a:solidFill>
                  <a:prstClr val="black">
                    <a:lumMod val="65000"/>
                    <a:lumOff val="35000"/>
                  </a:prstClr>
                </a:solidFill>
                <a:latin typeface="Arial"/>
              </a:rPr>
              <a:t>Figure: </a:t>
            </a:r>
            <a:r>
              <a:rPr lang="en-GB" sz="1200">
                <a:solidFill>
                  <a:prstClr val="black">
                    <a:lumMod val="65000"/>
                    <a:lumOff val="35000"/>
                  </a:prstClr>
                </a:solidFill>
              </a:rPr>
              <a:t>Examples of business dependencies on natural capital (</a:t>
            </a:r>
            <a:r>
              <a:rPr lang="en-GB" sz="1200">
                <a:solidFill>
                  <a:prstClr val="black">
                    <a:lumMod val="65000"/>
                    <a:lumOff val="35000"/>
                  </a:prstClr>
                </a:solidFill>
                <a:latin typeface="Arial"/>
              </a:rPr>
              <a:t>Natural Capital Protocol)</a:t>
            </a:r>
          </a:p>
        </p:txBody>
      </p:sp>
    </p:spTree>
    <p:extLst>
      <p:ext uri="{BB962C8B-B14F-4D97-AF65-F5344CB8AC3E}">
        <p14:creationId xmlns:p14="http://schemas.microsoft.com/office/powerpoint/2010/main" val="1884959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a:cs typeface="Arial"/>
              </a:rPr>
              <a:t>Menti Question </a:t>
            </a:r>
          </a:p>
        </p:txBody>
      </p:sp>
      <p:sp>
        <p:nvSpPr>
          <p:cNvPr id="6" name="Oval 5">
            <a:extLst>
              <a:ext uri="{FF2B5EF4-FFF2-40B4-BE49-F238E27FC236}">
                <a16:creationId xmlns:a16="http://schemas.microsoft.com/office/drawing/2014/main" id="{B2881FDA-1521-421F-96F3-1ADBD06C894B}"/>
              </a:ext>
            </a:extLst>
          </p:cNvPr>
          <p:cNvSpPr/>
          <p:nvPr/>
        </p:nvSpPr>
        <p:spPr>
          <a:xfrm>
            <a:off x="1528628" y="1517620"/>
            <a:ext cx="3314700" cy="3305175"/>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Identify a dependency most material to your business activities</a:t>
            </a:r>
            <a:endParaRPr lang="en-CH" sz="2400"/>
          </a:p>
        </p:txBody>
      </p:sp>
      <p:pic>
        <p:nvPicPr>
          <p:cNvPr id="9" name="Picture 8">
            <a:extLst>
              <a:ext uri="{FF2B5EF4-FFF2-40B4-BE49-F238E27FC236}">
                <a16:creationId xmlns:a16="http://schemas.microsoft.com/office/drawing/2014/main" id="{EE235802-79D0-43B8-B5D7-F2A566126927}"/>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3" name="Slide Number Placeholder 2">
            <a:extLst>
              <a:ext uri="{FF2B5EF4-FFF2-40B4-BE49-F238E27FC236}">
                <a16:creationId xmlns:a16="http://schemas.microsoft.com/office/drawing/2014/main" id="{731813C2-9EE3-7743-9185-7E7E05EB2EAB}"/>
              </a:ext>
            </a:extLst>
          </p:cNvPr>
          <p:cNvSpPr>
            <a:spLocks noGrp="1"/>
          </p:cNvSpPr>
          <p:nvPr>
            <p:ph type="sldNum" sz="quarter" idx="12"/>
          </p:nvPr>
        </p:nvSpPr>
        <p:spPr/>
        <p:txBody>
          <a:bodyPr/>
          <a:lstStyle/>
          <a:p>
            <a:fld id="{971CEC84-1649-40CE-BFF6-7286506FEA08}" type="slidenum">
              <a:rPr lang="en-GB" smtClean="0"/>
              <a:pPr/>
              <a:t>36</a:t>
            </a:fld>
            <a:endParaRPr lang="en-GB"/>
          </a:p>
        </p:txBody>
      </p:sp>
      <p:sp>
        <p:nvSpPr>
          <p:cNvPr id="12" name="Oval 11">
            <a:extLst>
              <a:ext uri="{FF2B5EF4-FFF2-40B4-BE49-F238E27FC236}">
                <a16:creationId xmlns:a16="http://schemas.microsoft.com/office/drawing/2014/main" id="{7A9008FA-3535-45AC-8E0F-BACE4D6B8F7E}"/>
              </a:ext>
            </a:extLst>
          </p:cNvPr>
          <p:cNvSpPr/>
          <p:nvPr/>
        </p:nvSpPr>
        <p:spPr>
          <a:xfrm>
            <a:off x="6147806" y="1718065"/>
            <a:ext cx="983975" cy="944219"/>
          </a:xfrm>
          <a:prstGeom prst="ellipse">
            <a:avLst/>
          </a:prstGeom>
          <a:solidFill>
            <a:srgbClr val="FF6699"/>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1</a:t>
            </a:r>
          </a:p>
        </p:txBody>
      </p:sp>
      <p:sp>
        <p:nvSpPr>
          <p:cNvPr id="13" name="Oval 12">
            <a:extLst>
              <a:ext uri="{FF2B5EF4-FFF2-40B4-BE49-F238E27FC236}">
                <a16:creationId xmlns:a16="http://schemas.microsoft.com/office/drawing/2014/main" id="{E00539FB-994D-4505-8C76-95AAA8A74B98}"/>
              </a:ext>
            </a:extLst>
          </p:cNvPr>
          <p:cNvSpPr/>
          <p:nvPr/>
        </p:nvSpPr>
        <p:spPr>
          <a:xfrm>
            <a:off x="6147806" y="3111153"/>
            <a:ext cx="983975" cy="944219"/>
          </a:xfrm>
          <a:prstGeom prst="ellipse">
            <a:avLst/>
          </a:prstGeom>
          <a:solidFill>
            <a:srgbClr val="FF6699"/>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2</a:t>
            </a:r>
          </a:p>
        </p:txBody>
      </p:sp>
      <p:sp>
        <p:nvSpPr>
          <p:cNvPr id="14" name="Oval 13">
            <a:extLst>
              <a:ext uri="{FF2B5EF4-FFF2-40B4-BE49-F238E27FC236}">
                <a16:creationId xmlns:a16="http://schemas.microsoft.com/office/drawing/2014/main" id="{AC9AF5C8-E7D4-40BB-808D-AE7578F49A38}"/>
              </a:ext>
            </a:extLst>
          </p:cNvPr>
          <p:cNvSpPr/>
          <p:nvPr/>
        </p:nvSpPr>
        <p:spPr>
          <a:xfrm>
            <a:off x="6147806" y="4504243"/>
            <a:ext cx="983975" cy="944219"/>
          </a:xfrm>
          <a:prstGeom prst="ellipse">
            <a:avLst/>
          </a:prstGeom>
          <a:solidFill>
            <a:srgbClr val="FF6699"/>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3</a:t>
            </a:r>
          </a:p>
        </p:txBody>
      </p:sp>
      <p:sp>
        <p:nvSpPr>
          <p:cNvPr id="15" name="TextBox 14">
            <a:extLst>
              <a:ext uri="{FF2B5EF4-FFF2-40B4-BE49-F238E27FC236}">
                <a16:creationId xmlns:a16="http://schemas.microsoft.com/office/drawing/2014/main" id="{79ACBCCF-EEF4-4CF2-88D0-308D1A25A804}"/>
              </a:ext>
            </a:extLst>
          </p:cNvPr>
          <p:cNvSpPr txBox="1"/>
          <p:nvPr/>
        </p:nvSpPr>
        <p:spPr>
          <a:xfrm>
            <a:off x="7569657" y="1928563"/>
            <a:ext cx="3895618"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Go to </a:t>
            </a:r>
            <a:r>
              <a:rPr lang="en-US" sz="2800" b="1" kern="0">
                <a:solidFill>
                  <a:srgbClr val="BBD151"/>
                </a:solidFill>
                <a:latin typeface="Arial"/>
                <a:ea typeface="Verdana" panose="020B0604030504040204" pitchFamily="34" charset="0"/>
              </a:rPr>
              <a:t>www.menti.com</a:t>
            </a:r>
          </a:p>
        </p:txBody>
      </p:sp>
      <p:sp>
        <p:nvSpPr>
          <p:cNvPr id="16" name="TextBox 15">
            <a:extLst>
              <a:ext uri="{FF2B5EF4-FFF2-40B4-BE49-F238E27FC236}">
                <a16:creationId xmlns:a16="http://schemas.microsoft.com/office/drawing/2014/main" id="{31D2642A-F8E1-456B-B4C5-8C41C50EF3DF}"/>
              </a:ext>
            </a:extLst>
          </p:cNvPr>
          <p:cNvSpPr txBox="1"/>
          <p:nvPr/>
        </p:nvSpPr>
        <p:spPr>
          <a:xfrm>
            <a:off x="7569656" y="3321651"/>
            <a:ext cx="5950025" cy="523220"/>
          </a:xfrm>
          <a:prstGeom prst="rect">
            <a:avLst/>
          </a:prstGeom>
          <a:noFill/>
        </p:spPr>
        <p:txBody>
          <a:bodyPr wrap="square" lIns="91440" tIns="45720" rIns="91440" bIns="45720" rtlCol="0" anchor="t">
            <a:spAutoFit/>
          </a:bodyPr>
          <a:lstStyle/>
          <a:p>
            <a:pPr defTabSz="914332">
              <a:defRPr/>
            </a:pPr>
            <a:r>
              <a:rPr lang="en-US" sz="2800">
                <a:latin typeface="Arial"/>
              </a:rPr>
              <a:t>Enter this code: </a:t>
            </a:r>
            <a:r>
              <a:rPr lang="en-US" sz="2800" b="1" kern="0">
                <a:solidFill>
                  <a:srgbClr val="BBD151"/>
                </a:solidFill>
                <a:latin typeface="Arial"/>
                <a:ea typeface="Verdana"/>
              </a:rPr>
              <a:t>XXXXXX</a:t>
            </a:r>
          </a:p>
        </p:txBody>
      </p:sp>
      <p:sp>
        <p:nvSpPr>
          <p:cNvPr id="17" name="TextBox 16">
            <a:extLst>
              <a:ext uri="{FF2B5EF4-FFF2-40B4-BE49-F238E27FC236}">
                <a16:creationId xmlns:a16="http://schemas.microsoft.com/office/drawing/2014/main" id="{8F0D3772-A3FF-4CF8-ADE3-13E57A3BF72F}"/>
              </a:ext>
            </a:extLst>
          </p:cNvPr>
          <p:cNvSpPr txBox="1"/>
          <p:nvPr/>
        </p:nvSpPr>
        <p:spPr>
          <a:xfrm>
            <a:off x="7569656" y="4714740"/>
            <a:ext cx="3363421"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Submit your answer</a:t>
            </a:r>
          </a:p>
        </p:txBody>
      </p:sp>
      <p:sp>
        <p:nvSpPr>
          <p:cNvPr id="4" name="Rectangle 3">
            <a:extLst>
              <a:ext uri="{FF2B5EF4-FFF2-40B4-BE49-F238E27FC236}">
                <a16:creationId xmlns:a16="http://schemas.microsoft.com/office/drawing/2014/main" id="{7EFD44D3-0C2E-438B-824C-4ECDBBBABD71}"/>
              </a:ext>
            </a:extLst>
          </p:cNvPr>
          <p:cNvSpPr/>
          <p:nvPr/>
        </p:nvSpPr>
        <p:spPr>
          <a:xfrm>
            <a:off x="531194" y="4975054"/>
            <a:ext cx="5323889" cy="830997"/>
          </a:xfrm>
          <a:prstGeom prst="rect">
            <a:avLst/>
          </a:prstGeom>
        </p:spPr>
        <p:txBody>
          <a:bodyPr wrap="square" lIns="91440" tIns="45720" rIns="91440" bIns="45720" anchor="t">
            <a:spAutoFit/>
          </a:bodyPr>
          <a:lstStyle/>
          <a:p>
            <a:pPr>
              <a:defRPr/>
            </a:pPr>
            <a:r>
              <a:rPr lang="en-US" sz="2400" b="1" i="1">
                <a:solidFill>
                  <a:srgbClr val="23BAED"/>
                </a:solidFill>
                <a:latin typeface="Arial"/>
                <a:cs typeface="Arial"/>
                <a:sym typeface="Arial"/>
              </a:rPr>
              <a:t>e.g. pollination, water abstraction, nutrient cycling, hydropower etc.</a:t>
            </a:r>
            <a:endParaRPr lang="en-US" sz="2400" b="1" i="1" u="none" strike="noStrike" kern="1200" cap="none" spc="0" normalizeH="0" baseline="0" noProof="0">
              <a:ln>
                <a:noFill/>
              </a:ln>
              <a:solidFill>
                <a:srgbClr val="23BAED"/>
              </a:solidFill>
              <a:effectLst/>
              <a:uLnTx/>
              <a:uFillTx/>
              <a:latin typeface="Arial"/>
              <a:cs typeface="Arial"/>
            </a:endParaRPr>
          </a:p>
        </p:txBody>
      </p:sp>
    </p:spTree>
    <p:extLst>
      <p:ext uri="{BB962C8B-B14F-4D97-AF65-F5344CB8AC3E}">
        <p14:creationId xmlns:p14="http://schemas.microsoft.com/office/powerpoint/2010/main" val="2412878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Determining dependency pathways</a:t>
            </a:r>
          </a:p>
        </p:txBody>
      </p:sp>
      <p:sp>
        <p:nvSpPr>
          <p:cNvPr id="6" name="Slide Number Placeholder 5">
            <a:extLst>
              <a:ext uri="{FF2B5EF4-FFF2-40B4-BE49-F238E27FC236}">
                <a16:creationId xmlns:a16="http://schemas.microsoft.com/office/drawing/2014/main" id="{388BC951-413E-784E-9157-32DE19657D9F}"/>
              </a:ext>
            </a:extLst>
          </p:cNvPr>
          <p:cNvSpPr>
            <a:spLocks noGrp="1"/>
          </p:cNvSpPr>
          <p:nvPr>
            <p:ph type="sldNum" sz="quarter" idx="12"/>
          </p:nvPr>
        </p:nvSpPr>
        <p:spPr/>
        <p:txBody>
          <a:bodyPr/>
          <a:lstStyle/>
          <a:p>
            <a:fld id="{971CEC84-1649-40CE-BFF6-7286506FEA08}" type="slidenum">
              <a:rPr lang="en-GB" smtClean="0"/>
              <a:pPr/>
              <a:t>37</a:t>
            </a:fld>
            <a:endParaRPr lang="en-GB"/>
          </a:p>
        </p:txBody>
      </p:sp>
      <p:pic>
        <p:nvPicPr>
          <p:cNvPr id="7" name="Picture 6">
            <a:extLst>
              <a:ext uri="{FF2B5EF4-FFF2-40B4-BE49-F238E27FC236}">
                <a16:creationId xmlns:a16="http://schemas.microsoft.com/office/drawing/2014/main" id="{681FD3CD-4900-44CA-9FBD-9927EEF59B4F}"/>
              </a:ext>
            </a:extLst>
          </p:cNvPr>
          <p:cNvPicPr>
            <a:picLocks noChangeAspect="1"/>
          </p:cNvPicPr>
          <p:nvPr/>
        </p:nvPicPr>
        <p:blipFill>
          <a:blip r:embed="rId3"/>
          <a:stretch>
            <a:fillRect/>
          </a:stretch>
        </p:blipFill>
        <p:spPr>
          <a:xfrm>
            <a:off x="298031" y="1221451"/>
            <a:ext cx="6939628" cy="4415098"/>
          </a:xfrm>
          <a:prstGeom prst="rect">
            <a:avLst/>
          </a:prstGeom>
        </p:spPr>
      </p:pic>
      <p:sp>
        <p:nvSpPr>
          <p:cNvPr id="8" name="Teardrop 7">
            <a:extLst>
              <a:ext uri="{FF2B5EF4-FFF2-40B4-BE49-F238E27FC236}">
                <a16:creationId xmlns:a16="http://schemas.microsoft.com/office/drawing/2014/main" id="{1ED6FC07-8469-4FAB-8E8C-82EC7F07A15C}"/>
              </a:ext>
            </a:extLst>
          </p:cNvPr>
          <p:cNvSpPr/>
          <p:nvPr/>
        </p:nvSpPr>
        <p:spPr>
          <a:xfrm>
            <a:off x="10410108" y="-11209"/>
            <a:ext cx="1788029" cy="178251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9C0B8DE7-3379-4A8B-8A53-3A7046FC43A0}"/>
              </a:ext>
            </a:extLst>
          </p:cNvPr>
          <p:cNvSpPr txBox="1"/>
          <p:nvPr/>
        </p:nvSpPr>
        <p:spPr>
          <a:xfrm>
            <a:off x="10349148" y="278351"/>
            <a:ext cx="1963394" cy="1477712"/>
          </a:xfrm>
          <a:prstGeom prst="rect">
            <a:avLst/>
          </a:prstGeom>
          <a:noFill/>
        </p:spPr>
        <p:txBody>
          <a:bodyPr wrap="square" rtlCol="0">
            <a:spAutoFit/>
          </a:bodyPr>
          <a:lstStyle/>
          <a:p>
            <a:pPr algn="ctr" defTabSz="914354">
              <a:defRPr/>
            </a:pPr>
            <a:r>
              <a:rPr lang="en-GB">
                <a:solidFill>
                  <a:prstClr val="white"/>
                </a:solidFill>
              </a:rPr>
              <a:t>Refer to </a:t>
            </a:r>
            <a:r>
              <a:rPr lang="en-GB" b="1">
                <a:solidFill>
                  <a:prstClr val="white"/>
                </a:solidFill>
              </a:rPr>
              <a:t>p.46</a:t>
            </a:r>
          </a:p>
          <a:p>
            <a:pPr algn="ctr" defTabSz="914354">
              <a:defRPr/>
            </a:pPr>
            <a:r>
              <a:rPr lang="en-GB" sz="1801">
                <a:solidFill>
                  <a:prstClr val="white"/>
                </a:solidFill>
              </a:rPr>
              <a:t>of the</a:t>
            </a:r>
          </a:p>
          <a:p>
            <a:pPr algn="ctr" defTabSz="914354">
              <a:defRPr/>
            </a:pPr>
            <a:r>
              <a:rPr lang="en-GB" sz="1801">
                <a:solidFill>
                  <a:prstClr val="white"/>
                </a:solidFill>
                <a:hlinkClick r:id="rId4"/>
              </a:rPr>
              <a:t>Natural Capital Protocol</a:t>
            </a:r>
            <a:endParaRPr lang="en-GB" sz="1801">
              <a:solidFill>
                <a:prstClr val="white"/>
              </a:solidFill>
            </a:endParaRPr>
          </a:p>
          <a:p>
            <a:pPr algn="ctr" defTabSz="914354">
              <a:defRPr/>
            </a:pPr>
            <a:endParaRPr lang="en-GB">
              <a:solidFill>
                <a:prstClr val="white"/>
              </a:solidFill>
            </a:endParaRPr>
          </a:p>
        </p:txBody>
      </p:sp>
      <p:sp>
        <p:nvSpPr>
          <p:cNvPr id="10" name="TextBox 9">
            <a:extLst>
              <a:ext uri="{FF2B5EF4-FFF2-40B4-BE49-F238E27FC236}">
                <a16:creationId xmlns:a16="http://schemas.microsoft.com/office/drawing/2014/main" id="{52F71FD9-C23F-4EDC-BDFD-160B6D22AA38}"/>
              </a:ext>
            </a:extLst>
          </p:cNvPr>
          <p:cNvSpPr txBox="1"/>
          <p:nvPr/>
        </p:nvSpPr>
        <p:spPr>
          <a:xfrm>
            <a:off x="7288123" y="1502688"/>
            <a:ext cx="4631582" cy="5355312"/>
          </a:xfrm>
          <a:prstGeom prst="rect">
            <a:avLst/>
          </a:prstGeom>
          <a:noFill/>
        </p:spPr>
        <p:txBody>
          <a:bodyPr wrap="square" rtlCol="0">
            <a:spAutoFit/>
          </a:bodyPr>
          <a:lstStyle/>
          <a:p>
            <a:pPr marL="227965" lvl="0" indent="-227965" defTabSz="914377">
              <a:spcBef>
                <a:spcPts val="1000"/>
              </a:spcBef>
              <a:buClr>
                <a:srgbClr val="23BAED"/>
              </a:buClr>
              <a:buFont typeface="Arial"/>
              <a:buChar char="•"/>
            </a:pPr>
            <a:r>
              <a:rPr lang="en-US" sz="2000">
                <a:solidFill>
                  <a:srgbClr val="595959"/>
                </a:solidFill>
              </a:rPr>
              <a:t>Business activities can be</a:t>
            </a:r>
            <a:r>
              <a:rPr lang="en-US" sz="2000">
                <a:solidFill>
                  <a:prstClr val="black"/>
                </a:solidFill>
              </a:rPr>
              <a:t> </a:t>
            </a:r>
            <a:r>
              <a:rPr lang="en-US" sz="2000" b="1">
                <a:solidFill>
                  <a:srgbClr val="23BAED"/>
                </a:solidFill>
              </a:rPr>
              <a:t>dependent on specific features</a:t>
            </a:r>
            <a:r>
              <a:rPr lang="en-US" sz="2000">
                <a:solidFill>
                  <a:prstClr val="black"/>
                </a:solidFill>
              </a:rPr>
              <a:t> </a:t>
            </a:r>
            <a:r>
              <a:rPr lang="en-US" sz="2000">
                <a:solidFill>
                  <a:srgbClr val="595959"/>
                </a:solidFill>
              </a:rPr>
              <a:t>of natural capital and biodiversity</a:t>
            </a:r>
          </a:p>
          <a:p>
            <a:pPr lvl="0" defTabSz="914377">
              <a:lnSpc>
                <a:spcPct val="90000"/>
              </a:lnSpc>
              <a:spcBef>
                <a:spcPts val="1000"/>
              </a:spcBef>
              <a:buClr>
                <a:srgbClr val="23BAED"/>
              </a:buClr>
            </a:pPr>
            <a:endParaRPr lang="en-US" sz="2000">
              <a:solidFill>
                <a:prstClr val="black">
                  <a:lumMod val="65000"/>
                  <a:lumOff val="35000"/>
                </a:prstClr>
              </a:solidFill>
            </a:endParaRPr>
          </a:p>
          <a:p>
            <a:pPr marL="227965" lvl="0" indent="-227965" defTabSz="914377">
              <a:spcBef>
                <a:spcPts val="1000"/>
              </a:spcBef>
              <a:buClr>
                <a:srgbClr val="23BAED"/>
              </a:buClr>
              <a:buFont typeface="Arial"/>
              <a:buChar char="•"/>
            </a:pPr>
            <a:r>
              <a:rPr lang="en-US" sz="2000">
                <a:solidFill>
                  <a:srgbClr val="595959"/>
                </a:solidFill>
              </a:rPr>
              <a:t>A dependency pathway can</a:t>
            </a:r>
            <a:r>
              <a:rPr lang="en-US" sz="2000">
                <a:solidFill>
                  <a:prstClr val="black"/>
                </a:solidFill>
              </a:rPr>
              <a:t> </a:t>
            </a:r>
            <a:r>
              <a:rPr lang="en-US" sz="2000" b="1">
                <a:solidFill>
                  <a:srgbClr val="23BAED"/>
                </a:solidFill>
              </a:rPr>
              <a:t>identify how changes</a:t>
            </a:r>
            <a:r>
              <a:rPr lang="en-US" sz="2000">
                <a:solidFill>
                  <a:prstClr val="black"/>
                </a:solidFill>
              </a:rPr>
              <a:t> </a:t>
            </a:r>
            <a:r>
              <a:rPr lang="en-US" sz="2000">
                <a:solidFill>
                  <a:srgbClr val="595959"/>
                </a:solidFill>
              </a:rPr>
              <a:t>in specific features of natural capital and biodiversity can</a:t>
            </a:r>
            <a:r>
              <a:rPr lang="en-US" sz="2000">
                <a:solidFill>
                  <a:prstClr val="black"/>
                </a:solidFill>
              </a:rPr>
              <a:t> </a:t>
            </a:r>
            <a:r>
              <a:rPr lang="en-US" sz="2000" b="1">
                <a:solidFill>
                  <a:srgbClr val="23BAED"/>
                </a:solidFill>
              </a:rPr>
              <a:t>affect these activities</a:t>
            </a:r>
            <a:endParaRPr lang="en-US" sz="2000" b="1">
              <a:solidFill>
                <a:srgbClr val="23BAED"/>
              </a:solidFill>
              <a:cs typeface="Arial"/>
            </a:endParaRPr>
          </a:p>
          <a:p>
            <a:pPr lvl="0" defTabSz="914377">
              <a:lnSpc>
                <a:spcPct val="90000"/>
              </a:lnSpc>
              <a:spcBef>
                <a:spcPts val="1000"/>
              </a:spcBef>
              <a:buClr>
                <a:srgbClr val="23BAED"/>
              </a:buClr>
            </a:pPr>
            <a:endParaRPr lang="en-US" sz="2000">
              <a:solidFill>
                <a:prstClr val="black">
                  <a:lumMod val="65000"/>
                  <a:lumOff val="35000"/>
                </a:prstClr>
              </a:solidFill>
            </a:endParaRPr>
          </a:p>
          <a:p>
            <a:pPr marL="227965" lvl="0" indent="-227965" defTabSz="914377">
              <a:spcBef>
                <a:spcPts val="1000"/>
              </a:spcBef>
              <a:buClr>
                <a:srgbClr val="23BAED"/>
              </a:buClr>
              <a:buFont typeface="Arial"/>
              <a:buChar char="•"/>
            </a:pPr>
            <a:r>
              <a:rPr lang="en-US" sz="2000">
                <a:solidFill>
                  <a:srgbClr val="595959"/>
                </a:solidFill>
              </a:rPr>
              <a:t>Knowing how changes affect business activities helps you identify the</a:t>
            </a:r>
            <a:r>
              <a:rPr lang="en-US" sz="2000">
                <a:solidFill>
                  <a:prstClr val="black"/>
                </a:solidFill>
              </a:rPr>
              <a:t> </a:t>
            </a:r>
            <a:r>
              <a:rPr lang="en-US" sz="2000" b="1">
                <a:solidFill>
                  <a:srgbClr val="23BAED"/>
                </a:solidFill>
              </a:rPr>
              <a:t>cost of doing business</a:t>
            </a:r>
            <a:endParaRPr lang="en-US" sz="2000" b="1">
              <a:solidFill>
                <a:srgbClr val="23BAED"/>
              </a:solidFill>
              <a:cs typeface="Arial"/>
            </a:endParaRPr>
          </a:p>
          <a:p>
            <a:pPr marL="227965" lvl="0" indent="-227965" defTabSz="914377">
              <a:lnSpc>
                <a:spcPct val="90000"/>
              </a:lnSpc>
              <a:spcBef>
                <a:spcPts val="1000"/>
              </a:spcBef>
              <a:buClr>
                <a:srgbClr val="23BAED"/>
              </a:buClr>
              <a:buFont typeface="Arial"/>
              <a:buChar char="•"/>
            </a:pPr>
            <a:endParaRPr lang="en-US" sz="2000">
              <a:solidFill>
                <a:prstClr val="black">
                  <a:lumMod val="65000"/>
                  <a:lumOff val="35000"/>
                </a:prstClr>
              </a:solidFill>
              <a:cs typeface="Arial"/>
            </a:endParaRPr>
          </a:p>
          <a:p>
            <a:pPr marL="227965" lvl="0" indent="-227965" defTabSz="914377">
              <a:lnSpc>
                <a:spcPct val="90000"/>
              </a:lnSpc>
              <a:spcBef>
                <a:spcPts val="1000"/>
              </a:spcBef>
              <a:buClr>
                <a:srgbClr val="23BAED"/>
              </a:buClr>
              <a:buFont typeface="Arial"/>
              <a:buChar char="•"/>
            </a:pPr>
            <a:endParaRPr lang="en-US" sz="2000">
              <a:solidFill>
                <a:prstClr val="black">
                  <a:lumMod val="65000"/>
                  <a:lumOff val="35000"/>
                </a:prstClr>
              </a:solidFill>
              <a:cs typeface="Arial"/>
            </a:endParaRPr>
          </a:p>
          <a:p>
            <a:endParaRPr lang="en-GB" sz="2000"/>
          </a:p>
        </p:txBody>
      </p:sp>
      <p:sp>
        <p:nvSpPr>
          <p:cNvPr id="11" name="TextBox 10">
            <a:extLst>
              <a:ext uri="{FF2B5EF4-FFF2-40B4-BE49-F238E27FC236}">
                <a16:creationId xmlns:a16="http://schemas.microsoft.com/office/drawing/2014/main" id="{BFFB18B1-79CA-4C12-A273-8FA40956F16B}"/>
              </a:ext>
            </a:extLst>
          </p:cNvPr>
          <p:cNvSpPr txBox="1"/>
          <p:nvPr/>
        </p:nvSpPr>
        <p:spPr>
          <a:xfrm>
            <a:off x="0" y="5679909"/>
            <a:ext cx="5310749" cy="461665"/>
          </a:xfrm>
          <a:prstGeom prst="rect">
            <a:avLst/>
          </a:prstGeom>
          <a:noFill/>
        </p:spPr>
        <p:txBody>
          <a:bodyPr wrap="square" rtlCol="0">
            <a:spAutoFit/>
          </a:bodyPr>
          <a:lstStyle/>
          <a:p>
            <a:pPr defTabSz="914354">
              <a:defRPr/>
            </a:pPr>
            <a:r>
              <a:rPr lang="en-GB" sz="1200">
                <a:solidFill>
                  <a:prstClr val="black">
                    <a:lumMod val="65000"/>
                    <a:lumOff val="35000"/>
                  </a:prstClr>
                </a:solidFill>
              </a:rPr>
              <a:t>Figure: Generic steps in dependency pathways (Natural Capital Protocol)</a:t>
            </a:r>
          </a:p>
          <a:p>
            <a:pPr defTabSz="914354">
              <a:defRPr/>
            </a:pPr>
            <a:endParaRPr lang="en-GB" sz="1200">
              <a:solidFill>
                <a:prstClr val="black">
                  <a:lumMod val="65000"/>
                  <a:lumOff val="35000"/>
                </a:prstClr>
              </a:solidFill>
              <a:latin typeface="Arial"/>
            </a:endParaRPr>
          </a:p>
        </p:txBody>
      </p:sp>
    </p:spTree>
    <p:extLst>
      <p:ext uri="{BB962C8B-B14F-4D97-AF65-F5344CB8AC3E}">
        <p14:creationId xmlns:p14="http://schemas.microsoft.com/office/powerpoint/2010/main" val="1929214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7EBAA9-94BB-42E2-8CAB-9A70772784ED}"/>
              </a:ext>
            </a:extLst>
          </p:cNvPr>
          <p:cNvSpPr>
            <a:spLocks noGrp="1"/>
          </p:cNvSpPr>
          <p:nvPr>
            <p:ph type="sldNum" sz="quarter" idx="12"/>
          </p:nvPr>
        </p:nvSpPr>
        <p:spPr/>
        <p:txBody>
          <a:bodyPr/>
          <a:lstStyle/>
          <a:p>
            <a:fld id="{971CEC84-1649-40CE-BFF6-7286506FEA08}" type="slidenum">
              <a:rPr lang="en-GB" smtClean="0"/>
              <a:pPr/>
              <a:t>38</a:t>
            </a:fld>
            <a:endParaRPr lang="en-GB"/>
          </a:p>
        </p:txBody>
      </p:sp>
      <p:sp>
        <p:nvSpPr>
          <p:cNvPr id="7" name="Title 1">
            <a:extLst>
              <a:ext uri="{FF2B5EF4-FFF2-40B4-BE49-F238E27FC236}">
                <a16:creationId xmlns:a16="http://schemas.microsoft.com/office/drawing/2014/main" id="{D014DD74-9E17-4A51-9EDE-726D952E9C88}"/>
              </a:ext>
            </a:extLst>
          </p:cNvPr>
          <p:cNvSpPr>
            <a:spLocks noGrp="1"/>
          </p:cNvSpPr>
          <p:nvPr>
            <p:ph type="title"/>
          </p:nvPr>
        </p:nvSpPr>
        <p:spPr>
          <a:xfrm>
            <a:off x="314195" y="125352"/>
            <a:ext cx="11498123" cy="878150"/>
          </a:xfrm>
        </p:spPr>
        <p:txBody>
          <a:bodyPr/>
          <a:lstStyle/>
          <a:p>
            <a:r>
              <a:rPr lang="en-GB"/>
              <a:t>Quiz time: Identifying impact drivers vs. dependencies</a:t>
            </a:r>
            <a:endParaRPr lang="en-CH"/>
          </a:p>
        </p:txBody>
      </p:sp>
      <p:sp>
        <p:nvSpPr>
          <p:cNvPr id="8" name="Oval 7">
            <a:extLst>
              <a:ext uri="{FF2B5EF4-FFF2-40B4-BE49-F238E27FC236}">
                <a16:creationId xmlns:a16="http://schemas.microsoft.com/office/drawing/2014/main" id="{E56FE41C-908C-4BFD-A869-02BB61026F09}"/>
              </a:ext>
            </a:extLst>
          </p:cNvPr>
          <p:cNvSpPr/>
          <p:nvPr/>
        </p:nvSpPr>
        <p:spPr>
          <a:xfrm>
            <a:off x="1028701" y="1648533"/>
            <a:ext cx="4222664" cy="3799929"/>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900"/>
              <a:t>Quiz time: identify the impact drivers or dependencies as quickly as you can</a:t>
            </a:r>
            <a:endParaRPr lang="en-CH" sz="2900"/>
          </a:p>
        </p:txBody>
      </p:sp>
      <p:sp>
        <p:nvSpPr>
          <p:cNvPr id="10" name="Oval 9">
            <a:extLst>
              <a:ext uri="{FF2B5EF4-FFF2-40B4-BE49-F238E27FC236}">
                <a16:creationId xmlns:a16="http://schemas.microsoft.com/office/drawing/2014/main" id="{002AC8AD-E64E-4E96-AA2B-9D9E196B42E5}"/>
              </a:ext>
            </a:extLst>
          </p:cNvPr>
          <p:cNvSpPr/>
          <p:nvPr/>
        </p:nvSpPr>
        <p:spPr>
          <a:xfrm>
            <a:off x="6147806" y="1718065"/>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1</a:t>
            </a:r>
          </a:p>
        </p:txBody>
      </p:sp>
      <p:sp>
        <p:nvSpPr>
          <p:cNvPr id="11" name="Oval 10">
            <a:extLst>
              <a:ext uri="{FF2B5EF4-FFF2-40B4-BE49-F238E27FC236}">
                <a16:creationId xmlns:a16="http://schemas.microsoft.com/office/drawing/2014/main" id="{A39AAA35-D786-426B-AF8A-6CE99AD8B734}"/>
              </a:ext>
            </a:extLst>
          </p:cNvPr>
          <p:cNvSpPr/>
          <p:nvPr/>
        </p:nvSpPr>
        <p:spPr>
          <a:xfrm>
            <a:off x="6147806" y="3111153"/>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2</a:t>
            </a:r>
          </a:p>
        </p:txBody>
      </p:sp>
      <p:sp>
        <p:nvSpPr>
          <p:cNvPr id="12" name="Oval 11">
            <a:extLst>
              <a:ext uri="{FF2B5EF4-FFF2-40B4-BE49-F238E27FC236}">
                <a16:creationId xmlns:a16="http://schemas.microsoft.com/office/drawing/2014/main" id="{18D737DC-D8EB-4F3F-9E90-1C7E97ED4C88}"/>
              </a:ext>
            </a:extLst>
          </p:cNvPr>
          <p:cNvSpPr/>
          <p:nvPr/>
        </p:nvSpPr>
        <p:spPr>
          <a:xfrm>
            <a:off x="6147806" y="4504243"/>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3</a:t>
            </a:r>
          </a:p>
        </p:txBody>
      </p:sp>
      <p:sp>
        <p:nvSpPr>
          <p:cNvPr id="13" name="TextBox 12">
            <a:extLst>
              <a:ext uri="{FF2B5EF4-FFF2-40B4-BE49-F238E27FC236}">
                <a16:creationId xmlns:a16="http://schemas.microsoft.com/office/drawing/2014/main" id="{30487B22-A705-44E4-82F2-79AE7DAF9635}"/>
              </a:ext>
            </a:extLst>
          </p:cNvPr>
          <p:cNvSpPr txBox="1"/>
          <p:nvPr/>
        </p:nvSpPr>
        <p:spPr>
          <a:xfrm>
            <a:off x="7569657" y="1928563"/>
            <a:ext cx="3895618"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Go to </a:t>
            </a:r>
            <a:r>
              <a:rPr lang="en-US" sz="2800" b="1" kern="0">
                <a:solidFill>
                  <a:srgbClr val="BBD151"/>
                </a:solidFill>
                <a:latin typeface="Arial"/>
                <a:ea typeface="Verdana" panose="020B0604030504040204" pitchFamily="34" charset="0"/>
              </a:rPr>
              <a:t>www.menti.com</a:t>
            </a:r>
          </a:p>
        </p:txBody>
      </p:sp>
      <p:sp>
        <p:nvSpPr>
          <p:cNvPr id="14" name="TextBox 13">
            <a:extLst>
              <a:ext uri="{FF2B5EF4-FFF2-40B4-BE49-F238E27FC236}">
                <a16:creationId xmlns:a16="http://schemas.microsoft.com/office/drawing/2014/main" id="{2EE9175F-103F-4144-A58A-9CD754DF6726}"/>
              </a:ext>
            </a:extLst>
          </p:cNvPr>
          <p:cNvSpPr txBox="1"/>
          <p:nvPr/>
        </p:nvSpPr>
        <p:spPr>
          <a:xfrm>
            <a:off x="7569656" y="3321651"/>
            <a:ext cx="5950025" cy="523220"/>
          </a:xfrm>
          <a:prstGeom prst="rect">
            <a:avLst/>
          </a:prstGeom>
          <a:noFill/>
        </p:spPr>
        <p:txBody>
          <a:bodyPr wrap="square" rtlCol="0">
            <a:spAutoFit/>
          </a:bodyPr>
          <a:lstStyle/>
          <a:p>
            <a:pPr defTabSz="914332">
              <a:defRPr/>
            </a:pPr>
            <a:r>
              <a:rPr lang="en-US" sz="2800">
                <a:solidFill>
                  <a:prstClr val="black">
                    <a:lumMod val="65000"/>
                    <a:lumOff val="35000"/>
                  </a:prstClr>
                </a:solidFill>
                <a:latin typeface="Arial"/>
              </a:rPr>
              <a:t>Enter this code: </a:t>
            </a:r>
            <a:r>
              <a:rPr lang="en-US" sz="2800" b="1" kern="0">
                <a:solidFill>
                  <a:srgbClr val="BBD151"/>
                </a:solidFill>
                <a:latin typeface="Arial"/>
                <a:ea typeface="Verdana" panose="020B0604030504040204" pitchFamily="34" charset="0"/>
              </a:rPr>
              <a:t>XXXXXX</a:t>
            </a:r>
          </a:p>
        </p:txBody>
      </p:sp>
      <p:sp>
        <p:nvSpPr>
          <p:cNvPr id="15" name="TextBox 14">
            <a:extLst>
              <a:ext uri="{FF2B5EF4-FFF2-40B4-BE49-F238E27FC236}">
                <a16:creationId xmlns:a16="http://schemas.microsoft.com/office/drawing/2014/main" id="{D4B08D66-4C22-44B1-8ECC-BC67754609F9}"/>
              </a:ext>
            </a:extLst>
          </p:cNvPr>
          <p:cNvSpPr txBox="1"/>
          <p:nvPr/>
        </p:nvSpPr>
        <p:spPr>
          <a:xfrm>
            <a:off x="7569656" y="4714740"/>
            <a:ext cx="3363421"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Submit your answer</a:t>
            </a:r>
          </a:p>
        </p:txBody>
      </p:sp>
      <p:pic>
        <p:nvPicPr>
          <p:cNvPr id="16" name="Graphic 15" descr="Group brainstorm">
            <a:extLst>
              <a:ext uri="{FF2B5EF4-FFF2-40B4-BE49-F238E27FC236}">
                <a16:creationId xmlns:a16="http://schemas.microsoft.com/office/drawing/2014/main" id="{40C9AB41-4B75-447F-A189-8A0096C25C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20256">
            <a:off x="9907049" y="-21650"/>
            <a:ext cx="2050304" cy="2050304"/>
          </a:xfrm>
          <a:prstGeom prst="rect">
            <a:avLst/>
          </a:prstGeom>
        </p:spPr>
      </p:pic>
    </p:spTree>
    <p:extLst>
      <p:ext uri="{BB962C8B-B14F-4D97-AF65-F5344CB8AC3E}">
        <p14:creationId xmlns:p14="http://schemas.microsoft.com/office/powerpoint/2010/main" val="391411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ga4fce9d2ed_0_269"/>
          <p:cNvSpPr txBox="1">
            <a:spLocks noGrp="1"/>
          </p:cNvSpPr>
          <p:nvPr>
            <p:ph type="title"/>
          </p:nvPr>
        </p:nvSpPr>
        <p:spPr>
          <a:xfrm>
            <a:off x="314195" y="125352"/>
            <a:ext cx="11498100" cy="878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3200"/>
              <a:buFont typeface="Arial"/>
              <a:buNone/>
            </a:pPr>
            <a:r>
              <a:rPr lang="en-GB"/>
              <a:t>Mentimeter question</a:t>
            </a:r>
            <a:endParaRPr/>
          </a:p>
        </p:txBody>
      </p:sp>
      <p:sp>
        <p:nvSpPr>
          <p:cNvPr id="1555" name="Google Shape;1555;ga4fce9d2ed_0_269"/>
          <p:cNvSpPr/>
          <p:nvPr/>
        </p:nvSpPr>
        <p:spPr>
          <a:xfrm>
            <a:off x="935725" y="2208944"/>
            <a:ext cx="2343259" cy="2270597"/>
          </a:xfrm>
          <a:prstGeom prst="ellipse">
            <a:avLst/>
          </a:prstGeom>
          <a:solidFill>
            <a:srgbClr val="BBD15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1"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556" name="Google Shape;1556;ga4fce9d2ed_0_269"/>
          <p:cNvPicPr preferRelativeResize="0"/>
          <p:nvPr/>
        </p:nvPicPr>
        <p:blipFill rotWithShape="1">
          <a:blip r:embed="rId3">
            <a:alphaModFix/>
          </a:blip>
          <a:srcRect/>
          <a:stretch/>
        </p:blipFill>
        <p:spPr>
          <a:xfrm rot="1145984">
            <a:off x="10701383" y="157170"/>
            <a:ext cx="1202772" cy="1202772"/>
          </a:xfrm>
          <a:prstGeom prst="rect">
            <a:avLst/>
          </a:prstGeom>
          <a:noFill/>
          <a:ln>
            <a:noFill/>
          </a:ln>
        </p:spPr>
      </p:pic>
      <p:sp>
        <p:nvSpPr>
          <p:cNvPr id="1557" name="Google Shape;1557;ga4fce9d2ed_0_269"/>
          <p:cNvSpPr/>
          <p:nvPr/>
        </p:nvSpPr>
        <p:spPr>
          <a:xfrm>
            <a:off x="4821706" y="1289074"/>
            <a:ext cx="6140400" cy="2516700"/>
          </a:xfrm>
          <a:prstGeom prst="rect">
            <a:avLst/>
          </a:prstGeom>
          <a:noFill/>
          <a:ln>
            <a:noFill/>
          </a:ln>
        </p:spPr>
        <p:txBody>
          <a:bodyPr spcFirstLastPara="1" wrap="square" lIns="91425" tIns="45700" rIns="91425" bIns="45700" anchor="t" anchorCtr="0">
            <a:noAutofit/>
          </a:bodyPr>
          <a:lstStyle/>
          <a:p>
            <a:pPr>
              <a:buClr>
                <a:srgbClr val="000000"/>
              </a:buClr>
              <a:defRPr/>
            </a:pPr>
            <a:r>
              <a:rPr kumimoji="0" lang="en-GB" sz="2400" b="1" i="0" u="none" strike="noStrike" kern="0" cap="none" spc="0" normalizeH="0" baseline="0" noProof="0">
                <a:ln>
                  <a:noFill/>
                </a:ln>
                <a:solidFill>
                  <a:srgbClr val="595959"/>
                </a:solidFill>
                <a:effectLst/>
                <a:uLnTx/>
                <a:uFillTx/>
                <a:latin typeface="Arial"/>
                <a:ea typeface="+mn-ea"/>
                <a:cs typeface="Arial"/>
                <a:sym typeface="Arial"/>
              </a:rPr>
              <a:t>Identify if this is an impact driver, dependency or impact.</a:t>
            </a:r>
            <a:r>
              <a:rPr lang="en-GB" sz="2400" b="1" kern="0">
                <a:solidFill>
                  <a:srgbClr val="595959"/>
                </a:solidFill>
                <a:latin typeface="Arial"/>
                <a:cs typeface="Arial"/>
                <a:sym typeface="Arial"/>
              </a:rPr>
              <a:t> </a:t>
            </a:r>
            <a:endParaRPr kumimoji="0" lang="en-GB" sz="2400" b="1" i="0" u="none" strike="noStrike" kern="0" cap="none" spc="0" normalizeH="0" baseline="0" noProof="0">
              <a:ln>
                <a:noFill/>
              </a:ln>
              <a:solidFill>
                <a:srgbClr val="595959"/>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lang="en-GB" sz="2400" b="1" kern="0">
              <a:solidFill>
                <a:srgbClr val="595959"/>
              </a:solidFill>
              <a:latin typeface="Arial"/>
              <a:cs typeface="Arial"/>
              <a:sym typeface="Arial"/>
            </a:endParaRPr>
          </a:p>
          <a:p>
            <a:pPr>
              <a:buClr>
                <a:srgbClr val="000000"/>
              </a:buClr>
              <a:defRPr/>
            </a:pPr>
            <a:r>
              <a:rPr lang="en-GB" sz="2400" kern="0">
                <a:solidFill>
                  <a:srgbClr val="595959"/>
                </a:solidFill>
                <a:cs typeface="Arial"/>
                <a:sym typeface="Arial"/>
              </a:rPr>
              <a:t>A flower company uses 10 litres of freshwater/day to ensure its products are plump and ready for sale, which requires extraction of water from a nearby lake (answer in bold)</a:t>
            </a:r>
            <a:endParaRPr kumimoji="0" lang="en-GB" sz="1400" i="0" u="none" strike="noStrike" kern="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595959"/>
              </a:solidFill>
              <a:effectLst/>
              <a:uLnTx/>
              <a:uFillTx/>
              <a:latin typeface="Arial"/>
              <a:ea typeface="Arial"/>
              <a:cs typeface="Arial"/>
              <a:sym typeface="Arial"/>
            </a:endParaRPr>
          </a:p>
          <a:p>
            <a:pPr marL="457200" marR="0" lvl="0" indent="-457200" algn="l" defTabSz="914400" rtl="0" eaLnBrk="1" fontAlgn="auto" latinLnBrk="0" hangingPunct="1">
              <a:lnSpc>
                <a:spcPct val="150000"/>
              </a:lnSpc>
              <a:spcBef>
                <a:spcPts val="0"/>
              </a:spcBef>
              <a:spcAft>
                <a:spcPts val="0"/>
              </a:spcAft>
              <a:buClr>
                <a:srgbClr val="23BAED"/>
              </a:buClr>
              <a:buSzPts val="2400"/>
              <a:buFontTx/>
              <a:buAutoNum type="arabicPeriod"/>
              <a:tabLst/>
              <a:defRPr/>
            </a:pPr>
            <a:r>
              <a:rPr kumimoji="0" lang="en-GB" sz="2400" b="1" i="1" u="none" strike="noStrike" kern="0" cap="none" spc="0" normalizeH="0" baseline="0" noProof="0">
                <a:ln>
                  <a:noFill/>
                </a:ln>
                <a:solidFill>
                  <a:srgbClr val="23BAED"/>
                </a:solidFill>
                <a:effectLst/>
                <a:uLnTx/>
                <a:uFillTx/>
                <a:latin typeface="Arial"/>
                <a:ea typeface="Arial"/>
                <a:cs typeface="Arial"/>
                <a:sym typeface="Arial"/>
              </a:rPr>
              <a:t>Impact driver</a:t>
            </a:r>
            <a:endParaRPr lang="en-GB" sz="2400" b="1" i="1" u="none" strike="noStrike" kern="0" cap="none" spc="0" normalizeH="0" baseline="0" noProof="0">
              <a:ln>
                <a:noFill/>
              </a:ln>
              <a:solidFill>
                <a:srgbClr val="23BAED"/>
              </a:solidFill>
              <a:effectLst/>
              <a:uLnTx/>
              <a:uFillTx/>
              <a:latin typeface="Arial"/>
              <a:ea typeface="Arial"/>
              <a:cs typeface="Arial"/>
            </a:endParaRPr>
          </a:p>
          <a:p>
            <a:pPr marL="457200" marR="0" lvl="0" indent="-457200" algn="l" defTabSz="914400" rtl="0" eaLnBrk="1" fontAlgn="auto" latinLnBrk="0" hangingPunct="1">
              <a:lnSpc>
                <a:spcPct val="150000"/>
              </a:lnSpc>
              <a:spcBef>
                <a:spcPts val="0"/>
              </a:spcBef>
              <a:spcAft>
                <a:spcPts val="0"/>
              </a:spcAft>
              <a:buClr>
                <a:srgbClr val="23BAED"/>
              </a:buClr>
              <a:buSzPts val="2400"/>
              <a:buFontTx/>
              <a:buAutoNum type="arabicPeriod"/>
              <a:tabLst/>
              <a:defRPr/>
            </a:pPr>
            <a:r>
              <a:rPr lang="en-GB" sz="2400" kern="0">
                <a:solidFill>
                  <a:srgbClr val="23BAED"/>
                </a:solidFill>
                <a:latin typeface="Arial"/>
                <a:cs typeface="Arial"/>
                <a:sym typeface="Arial"/>
              </a:rPr>
              <a:t>Dependency</a:t>
            </a:r>
            <a:endParaRPr lang="en-GB" sz="2400" kern="0">
              <a:solidFill>
                <a:srgbClr val="23BAED"/>
              </a:solidFill>
              <a:latin typeface="Arial"/>
              <a:cs typeface="Arial"/>
            </a:endParaRPr>
          </a:p>
          <a:p>
            <a:pPr marL="457200" marR="0" lvl="0" indent="-457200" algn="l" defTabSz="914400" rtl="0" eaLnBrk="1" fontAlgn="auto" latinLnBrk="0" hangingPunct="1">
              <a:lnSpc>
                <a:spcPct val="150000"/>
              </a:lnSpc>
              <a:spcBef>
                <a:spcPts val="0"/>
              </a:spcBef>
              <a:spcAft>
                <a:spcPts val="0"/>
              </a:spcAft>
              <a:buClr>
                <a:srgbClr val="23BAED"/>
              </a:buClr>
              <a:buSzPts val="2400"/>
              <a:buFontTx/>
              <a:buAutoNum type="arabicPeriod"/>
              <a:tabLst/>
              <a:defRPr/>
            </a:pPr>
            <a:r>
              <a:rPr lang="en-GB" sz="2400" kern="0">
                <a:solidFill>
                  <a:srgbClr val="23BAED"/>
                </a:solidFill>
                <a:latin typeface="Arial"/>
                <a:cs typeface="Arial"/>
                <a:sym typeface="Arial"/>
              </a:rPr>
              <a:t>Impact</a:t>
            </a:r>
            <a:endParaRPr lang="en-GB" sz="2400" kern="0">
              <a:solidFill>
                <a:srgbClr val="23BAED"/>
              </a:solidFill>
              <a:latin typeface="Arial"/>
              <a:cs typeface="Arial"/>
            </a:endParaRPr>
          </a:p>
          <a:p>
            <a:pPr marL="457200" marR="0" lvl="0" indent="-457200" algn="l" defTabSz="914400" rtl="0" eaLnBrk="1" fontAlgn="auto" latinLnBrk="0" hangingPunct="1">
              <a:lnSpc>
                <a:spcPct val="150000"/>
              </a:lnSpc>
              <a:spcBef>
                <a:spcPts val="0"/>
              </a:spcBef>
              <a:spcAft>
                <a:spcPts val="0"/>
              </a:spcAft>
              <a:buClr>
                <a:srgbClr val="23BAED"/>
              </a:buClr>
              <a:buSzPts val="2400"/>
              <a:buFontTx/>
              <a:buAutoNum type="arabicPeriod"/>
              <a:tabLst/>
              <a:defRPr/>
            </a:pPr>
            <a:endParaRPr kumimoji="0" lang="en-GB" sz="2400" b="1" i="0" u="none" strike="noStrike" kern="0" cap="none" spc="0" normalizeH="0" baseline="0" noProof="0">
              <a:ln>
                <a:noFill/>
              </a:ln>
              <a:solidFill>
                <a:srgbClr val="23BAED"/>
              </a:solidFill>
              <a:effectLst/>
              <a:uLnTx/>
              <a:uFillTx/>
              <a:latin typeface="Arial"/>
              <a:ea typeface="+mn-ea"/>
              <a:cs typeface="Arial"/>
            </a:endParaRPr>
          </a:p>
        </p:txBody>
      </p:sp>
      <p:sp>
        <p:nvSpPr>
          <p:cNvPr id="1558" name="Google Shape;1558;ga4fce9d2ed_0_269"/>
          <p:cNvSpPr/>
          <p:nvPr/>
        </p:nvSpPr>
        <p:spPr>
          <a:xfrm>
            <a:off x="5974813" y="3244334"/>
            <a:ext cx="2424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Times"/>
                <a:ea typeface="Times"/>
                <a:cs typeface="Times"/>
                <a:sym typeface="Times"/>
              </a:rPr>
              <a:t> </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9" name="Google Shape;1559;ga4fce9d2ed_0_269"/>
          <p:cNvSpPr/>
          <p:nvPr/>
        </p:nvSpPr>
        <p:spPr>
          <a:xfrm>
            <a:off x="5974813" y="3244334"/>
            <a:ext cx="2424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Times"/>
                <a:ea typeface="Times"/>
                <a:cs typeface="Times"/>
                <a:sym typeface="Times"/>
              </a:rPr>
              <a:t> </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6" name="Google Shape;1566;ga4fce9d2ed_0_269"/>
          <p:cNvSpPr txBox="1">
            <a:spLocks noGrp="1"/>
          </p:cNvSpPr>
          <p:nvPr>
            <p:ph type="sldNum" idx="12"/>
          </p:nvPr>
        </p:nvSpPr>
        <p:spPr>
          <a:xfrm>
            <a:off x="314195" y="6355691"/>
            <a:ext cx="2743200" cy="36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600" b="0" i="0" u="none" strike="noStrike" kern="0" cap="none" spc="0" normalizeH="0" baseline="0" noProof="0">
                <a:ln>
                  <a:noFill/>
                </a:ln>
                <a:solidFill>
                  <a:srgbClr val="595959"/>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600" b="0" i="0" u="none" strike="noStrike" kern="0" cap="none" spc="0" normalizeH="0" baseline="0" noProof="0">
              <a:ln>
                <a:noFill/>
              </a:ln>
              <a:solidFill>
                <a:srgbClr val="595959"/>
              </a:solidFill>
              <a:effectLst/>
              <a:uLnTx/>
              <a:uFillTx/>
              <a:latin typeface="Arial"/>
              <a:ea typeface="Arial"/>
              <a:cs typeface="Arial"/>
              <a:sym typeface="Arial"/>
            </a:endParaRPr>
          </a:p>
        </p:txBody>
      </p:sp>
      <p:sp>
        <p:nvSpPr>
          <p:cNvPr id="2" name="Google Shape;1506;ga4fce9d2ed_0_141">
            <a:extLst>
              <a:ext uri="{FF2B5EF4-FFF2-40B4-BE49-F238E27FC236}">
                <a16:creationId xmlns:a16="http://schemas.microsoft.com/office/drawing/2014/main" id="{5F7E4840-A51F-4BCE-A8D4-053FC8A02B99}"/>
              </a:ext>
            </a:extLst>
          </p:cNvPr>
          <p:cNvSpPr txBox="1"/>
          <p:nvPr/>
        </p:nvSpPr>
        <p:spPr>
          <a:xfrm>
            <a:off x="1229894" y="2976128"/>
            <a:ext cx="1903572" cy="65401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a:ln>
                  <a:noFill/>
                </a:ln>
                <a:solidFill>
                  <a:srgbClr val="FFFFFF"/>
                </a:solidFill>
                <a:effectLst/>
                <a:uLnTx/>
                <a:uFillTx/>
                <a:latin typeface="Arial"/>
                <a:ea typeface="+mn-ea"/>
                <a:cs typeface="Arial"/>
                <a:sym typeface="Arial"/>
              </a:rPr>
              <a:t>Question</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52471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We Value Nature training is open </a:t>
            </a:r>
            <a:endParaRPr lang="en-GB">
              <a:highlight>
                <a:srgbClr val="FFFF00"/>
              </a:highlight>
            </a:endParaRPr>
          </a:p>
        </p:txBody>
      </p:sp>
      <p:sp>
        <p:nvSpPr>
          <p:cNvPr id="3" name="Content Placeholder 2"/>
          <p:cNvSpPr>
            <a:spLocks noGrp="1"/>
          </p:cNvSpPr>
          <p:nvPr>
            <p:ph idx="1"/>
          </p:nvPr>
        </p:nvSpPr>
        <p:spPr>
          <a:xfrm>
            <a:off x="314195" y="1461524"/>
            <a:ext cx="7075165" cy="4599034"/>
          </a:xfrm>
        </p:spPr>
        <p:txBody>
          <a:bodyPr>
            <a:normAutofit fontScale="85000" lnSpcReduction="20000"/>
          </a:bodyPr>
          <a:lstStyle/>
          <a:p>
            <a:pPr marL="0" indent="0">
              <a:lnSpc>
                <a:spcPct val="120000"/>
              </a:lnSpc>
              <a:buNone/>
            </a:pPr>
            <a:r>
              <a:rPr lang="en-GB" sz="2800" b="1">
                <a:solidFill>
                  <a:srgbClr val="23BAED"/>
                </a:solidFill>
              </a:rPr>
              <a:t>You are free to:</a:t>
            </a:r>
          </a:p>
          <a:p>
            <a:pPr>
              <a:lnSpc>
                <a:spcPct val="120000"/>
              </a:lnSpc>
            </a:pPr>
            <a:r>
              <a:rPr lang="en-GB" b="1"/>
              <a:t>Share</a:t>
            </a:r>
            <a:r>
              <a:rPr lang="en-GB"/>
              <a:t> — copy and redistribute the material in any medium or format</a:t>
            </a:r>
          </a:p>
          <a:p>
            <a:pPr>
              <a:lnSpc>
                <a:spcPct val="120000"/>
              </a:lnSpc>
            </a:pPr>
            <a:r>
              <a:rPr lang="en-GB" b="1"/>
              <a:t>Adapt</a:t>
            </a:r>
            <a:r>
              <a:rPr lang="en-GB"/>
              <a:t> — remix, transform, and build upon the material for any purpose, even commercial</a:t>
            </a:r>
          </a:p>
          <a:p>
            <a:pPr marL="0" indent="0">
              <a:lnSpc>
                <a:spcPct val="120000"/>
              </a:lnSpc>
              <a:buNone/>
            </a:pPr>
            <a:endParaRPr lang="en-GB" sz="1400"/>
          </a:p>
          <a:p>
            <a:pPr marL="0" indent="0">
              <a:lnSpc>
                <a:spcPct val="120000"/>
              </a:lnSpc>
              <a:buNone/>
            </a:pPr>
            <a:r>
              <a:rPr lang="en-GB" sz="2800" b="1">
                <a:solidFill>
                  <a:srgbClr val="23BAED"/>
                </a:solidFill>
              </a:rPr>
              <a:t>Under the following terms:</a:t>
            </a:r>
          </a:p>
          <a:p>
            <a:pPr>
              <a:lnSpc>
                <a:spcPct val="120000"/>
              </a:lnSpc>
            </a:pPr>
            <a:r>
              <a:rPr lang="en-GB" b="1"/>
              <a:t>Attribution</a:t>
            </a:r>
            <a:r>
              <a:rPr lang="en-GB"/>
              <a:t> — You must give appropriate credit, link to the licence &amp; indicate if changes were made (but not suggest endorsement).</a:t>
            </a:r>
          </a:p>
          <a:p>
            <a:pPr>
              <a:lnSpc>
                <a:spcPct val="120000"/>
              </a:lnSpc>
            </a:pPr>
            <a:r>
              <a:rPr lang="en-GB" b="1"/>
              <a:t>No additional restrictions </a:t>
            </a:r>
            <a:r>
              <a:rPr lang="en-GB"/>
              <a:t>— You may not legally restrict others from doing anything the license permits.</a:t>
            </a:r>
          </a:p>
          <a:p>
            <a:endParaRPr lang="en-GB"/>
          </a:p>
          <a:p>
            <a:endParaRPr lang="en-GB"/>
          </a:p>
        </p:txBody>
      </p:sp>
      <p:pic>
        <p:nvPicPr>
          <p:cNvPr id="4" name="Picture 3"/>
          <p:cNvPicPr>
            <a:picLocks noChangeAspect="1"/>
          </p:cNvPicPr>
          <p:nvPr/>
        </p:nvPicPr>
        <p:blipFill>
          <a:blip r:embed="rId3"/>
          <a:stretch>
            <a:fillRect/>
          </a:stretch>
        </p:blipFill>
        <p:spPr>
          <a:xfrm>
            <a:off x="8419878" y="1461524"/>
            <a:ext cx="3028950" cy="1504950"/>
          </a:xfrm>
          <a:prstGeom prst="rect">
            <a:avLst/>
          </a:prstGeom>
        </p:spPr>
      </p:pic>
      <p:sp>
        <p:nvSpPr>
          <p:cNvPr id="5" name="TextBox 4"/>
          <p:cNvSpPr txBox="1"/>
          <p:nvPr/>
        </p:nvSpPr>
        <p:spPr>
          <a:xfrm>
            <a:off x="8366718" y="3131289"/>
            <a:ext cx="3924522" cy="1569660"/>
          </a:xfrm>
          <a:prstGeom prst="rect">
            <a:avLst/>
          </a:prstGeom>
          <a:noFill/>
        </p:spPr>
        <p:txBody>
          <a:bodyPr wrap="square" rtlCol="0">
            <a:spAutoFit/>
          </a:bodyPr>
          <a:lstStyle/>
          <a:p>
            <a:r>
              <a:rPr lang="en-GB" sz="2400" b="1">
                <a:solidFill>
                  <a:srgbClr val="23BAED"/>
                </a:solidFill>
              </a:rPr>
              <a:t>CC BY 4.0</a:t>
            </a:r>
            <a:br>
              <a:rPr lang="en-GB" sz="2400">
                <a:solidFill>
                  <a:srgbClr val="23BAED"/>
                </a:solidFill>
              </a:rPr>
            </a:br>
            <a:r>
              <a:rPr lang="en-GB" sz="2400">
                <a:solidFill>
                  <a:srgbClr val="23BAED"/>
                </a:solidFill>
              </a:rPr>
              <a:t>Creative Commons Attribution 4.0 International </a:t>
            </a:r>
          </a:p>
          <a:p>
            <a:endParaRPr lang="en-GB" sz="2400">
              <a:solidFill>
                <a:srgbClr val="23BAED"/>
              </a:solidFill>
            </a:endParaRPr>
          </a:p>
        </p:txBody>
      </p:sp>
      <p:sp>
        <p:nvSpPr>
          <p:cNvPr id="6" name="TextBox 5">
            <a:extLst>
              <a:ext uri="{FF2B5EF4-FFF2-40B4-BE49-F238E27FC236}">
                <a16:creationId xmlns:a16="http://schemas.microsoft.com/office/drawing/2014/main" id="{07C7C3E3-DF0F-4B89-BC95-EFDC44BEEB2F}"/>
              </a:ext>
            </a:extLst>
          </p:cNvPr>
          <p:cNvSpPr txBox="1"/>
          <p:nvPr/>
        </p:nvSpPr>
        <p:spPr>
          <a:xfrm>
            <a:off x="8029353" y="4432541"/>
            <a:ext cx="3810000" cy="1323439"/>
          </a:xfrm>
          <a:prstGeom prst="rect">
            <a:avLst/>
          </a:prstGeom>
          <a:noFill/>
        </p:spPr>
        <p:txBody>
          <a:bodyPr wrap="square" rtlCol="0">
            <a:spAutoFit/>
          </a:bodyPr>
          <a:lstStyle/>
          <a:p>
            <a:r>
              <a:rPr lang="en-GB" sz="2000">
                <a:solidFill>
                  <a:schemeClr val="tx1">
                    <a:lumMod val="65000"/>
                    <a:lumOff val="35000"/>
                  </a:schemeClr>
                </a:solidFill>
                <a:hlinkClick r:id="rId4">
                  <a:extLst>
                    <a:ext uri="{A12FA001-AC4F-418D-AE19-62706E023703}">
                      <ahyp:hlinkClr xmlns:ahyp="http://schemas.microsoft.com/office/drawing/2018/hyperlinkcolor" val="tx"/>
                    </a:ext>
                  </a:extLst>
                </a:hlinkClick>
              </a:rPr>
              <a:t>We Value Nature</a:t>
            </a:r>
            <a:r>
              <a:rPr lang="en-GB" sz="2000">
                <a:solidFill>
                  <a:schemeClr val="tx1">
                    <a:lumMod val="65000"/>
                    <a:lumOff val="35000"/>
                  </a:schemeClr>
                </a:solidFill>
              </a:rPr>
              <a:t> module 3 (We Value Nature and UNEP-WCMC 2021) and licensed under </a:t>
            </a:r>
            <a:r>
              <a:rPr lang="en-GB" sz="2000">
                <a:solidFill>
                  <a:schemeClr val="tx1">
                    <a:lumMod val="65000"/>
                    <a:lumOff val="35000"/>
                  </a:schemeClr>
                </a:solidFill>
                <a:hlinkClick r:id="rId5">
                  <a:extLst>
                    <a:ext uri="{A12FA001-AC4F-418D-AE19-62706E023703}">
                      <ahyp:hlinkClr xmlns:ahyp="http://schemas.microsoft.com/office/drawing/2018/hyperlinkcolor" val="tx"/>
                    </a:ext>
                  </a:extLst>
                </a:hlinkClick>
              </a:rPr>
              <a:t>CC BY 4.0</a:t>
            </a:r>
            <a:endParaRPr lang="en-CH" sz="2000">
              <a:solidFill>
                <a:schemeClr val="tx1">
                  <a:lumMod val="65000"/>
                  <a:lumOff val="35000"/>
                </a:schemeClr>
              </a:solidFill>
            </a:endParaRPr>
          </a:p>
        </p:txBody>
      </p:sp>
      <p:sp>
        <p:nvSpPr>
          <p:cNvPr id="7" name="Slide Number Placeholder 6">
            <a:extLst>
              <a:ext uri="{FF2B5EF4-FFF2-40B4-BE49-F238E27FC236}">
                <a16:creationId xmlns:a16="http://schemas.microsoft.com/office/drawing/2014/main" id="{6115E862-C95A-A74E-BF6B-F3BDBDCFE152}"/>
              </a:ext>
            </a:extLst>
          </p:cNvPr>
          <p:cNvSpPr>
            <a:spLocks noGrp="1"/>
          </p:cNvSpPr>
          <p:nvPr>
            <p:ph type="sldNum" sz="quarter" idx="12"/>
          </p:nvPr>
        </p:nvSpPr>
        <p:spPr/>
        <p:txBody>
          <a:bodyPr/>
          <a:lstStyle/>
          <a:p>
            <a:fld id="{971CEC84-1649-40CE-BFF6-7286506FEA08}" type="slidenum">
              <a:rPr lang="en-GB" smtClean="0"/>
              <a:pPr/>
              <a:t>4</a:t>
            </a:fld>
            <a:endParaRPr lang="en-GB"/>
          </a:p>
        </p:txBody>
      </p:sp>
    </p:spTree>
    <p:extLst>
      <p:ext uri="{BB962C8B-B14F-4D97-AF65-F5344CB8AC3E}">
        <p14:creationId xmlns:p14="http://schemas.microsoft.com/office/powerpoint/2010/main" val="1707266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ga4fce9d2ed_0_269"/>
          <p:cNvSpPr txBox="1">
            <a:spLocks noGrp="1"/>
          </p:cNvSpPr>
          <p:nvPr>
            <p:ph type="title"/>
          </p:nvPr>
        </p:nvSpPr>
        <p:spPr>
          <a:xfrm>
            <a:off x="314195" y="125352"/>
            <a:ext cx="11498100" cy="878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3200"/>
              <a:buFont typeface="Arial"/>
              <a:buNone/>
            </a:pPr>
            <a:r>
              <a:rPr lang="en-GB"/>
              <a:t>Mentimeter question</a:t>
            </a:r>
            <a:endParaRPr/>
          </a:p>
        </p:txBody>
      </p:sp>
      <p:sp>
        <p:nvSpPr>
          <p:cNvPr id="1555" name="Google Shape;1555;ga4fce9d2ed_0_269"/>
          <p:cNvSpPr/>
          <p:nvPr/>
        </p:nvSpPr>
        <p:spPr>
          <a:xfrm>
            <a:off x="935725" y="2208944"/>
            <a:ext cx="2343259" cy="2270597"/>
          </a:xfrm>
          <a:prstGeom prst="ellipse">
            <a:avLst/>
          </a:prstGeom>
          <a:solidFill>
            <a:srgbClr val="BBD15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1"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556" name="Google Shape;1556;ga4fce9d2ed_0_269"/>
          <p:cNvPicPr preferRelativeResize="0"/>
          <p:nvPr/>
        </p:nvPicPr>
        <p:blipFill rotWithShape="1">
          <a:blip r:embed="rId3">
            <a:alphaModFix/>
          </a:blip>
          <a:srcRect/>
          <a:stretch/>
        </p:blipFill>
        <p:spPr>
          <a:xfrm rot="1145984">
            <a:off x="10701383" y="157170"/>
            <a:ext cx="1202772" cy="1202772"/>
          </a:xfrm>
          <a:prstGeom prst="rect">
            <a:avLst/>
          </a:prstGeom>
          <a:noFill/>
          <a:ln>
            <a:noFill/>
          </a:ln>
        </p:spPr>
      </p:pic>
      <p:sp>
        <p:nvSpPr>
          <p:cNvPr id="1557" name="Google Shape;1557;ga4fce9d2ed_0_269"/>
          <p:cNvSpPr/>
          <p:nvPr/>
        </p:nvSpPr>
        <p:spPr>
          <a:xfrm>
            <a:off x="4958680" y="1708723"/>
            <a:ext cx="6140400" cy="2516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595959"/>
                </a:solidFill>
                <a:effectLst/>
                <a:uLnTx/>
                <a:uFillTx/>
                <a:latin typeface="Arial"/>
                <a:ea typeface="+mn-ea"/>
                <a:cs typeface="Arial"/>
                <a:sym typeface="Arial"/>
              </a:rPr>
              <a:t>Now identify if the impact driver is an input or output. What is the impact driver category?</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lang="en-GB" sz="2400" b="1" kern="0">
              <a:solidFill>
                <a:srgbClr val="595959"/>
              </a:solidFill>
              <a:latin typeface="Arial"/>
              <a:cs typeface="Arial"/>
              <a:sym typeface="Arial"/>
            </a:endParaRPr>
          </a:p>
          <a:p>
            <a:pPr>
              <a:buClr>
                <a:srgbClr val="000000"/>
              </a:buClr>
              <a:defRPr/>
            </a:pPr>
            <a:r>
              <a:rPr kumimoji="0" lang="en-GB" sz="2400" i="0" u="none" strike="noStrike" kern="0" cap="none" spc="0" normalizeH="0" baseline="0" noProof="0">
                <a:ln>
                  <a:noFill/>
                </a:ln>
                <a:solidFill>
                  <a:srgbClr val="595959"/>
                </a:solidFill>
                <a:effectLst/>
                <a:uLnTx/>
                <a:uFillTx/>
                <a:latin typeface="Arial"/>
                <a:ea typeface="+mn-ea"/>
                <a:cs typeface="Arial"/>
                <a:sym typeface="Arial"/>
              </a:rPr>
              <a:t>A flower company uses 10 litres of freshwater/day to ensure </a:t>
            </a:r>
            <a:r>
              <a:rPr lang="en-GB" sz="2400" kern="0">
                <a:solidFill>
                  <a:srgbClr val="595959"/>
                </a:solidFill>
                <a:latin typeface="Arial"/>
                <a:cs typeface="Arial"/>
                <a:sym typeface="Arial"/>
              </a:rPr>
              <a:t>its</a:t>
            </a:r>
            <a:r>
              <a:rPr kumimoji="0" lang="en-GB" sz="2400" i="0" u="none" strike="noStrike" kern="0" cap="none" spc="0" normalizeH="0" baseline="0" noProof="0">
                <a:ln>
                  <a:noFill/>
                </a:ln>
                <a:solidFill>
                  <a:srgbClr val="595959"/>
                </a:solidFill>
                <a:effectLst/>
                <a:uLnTx/>
                <a:uFillTx/>
                <a:latin typeface="Arial"/>
                <a:ea typeface="+mn-ea"/>
                <a:cs typeface="Arial"/>
                <a:sym typeface="Arial"/>
              </a:rPr>
              <a:t> products are plump and ready for sale.</a:t>
            </a:r>
            <a:r>
              <a:rPr lang="en-GB" sz="2400" kern="0">
                <a:solidFill>
                  <a:srgbClr val="595959"/>
                </a:solidFill>
                <a:latin typeface="Arial"/>
                <a:cs typeface="Arial"/>
                <a:sym typeface="Arial"/>
              </a:rPr>
              <a:t> </a:t>
            </a:r>
            <a:endParaRPr kumimoji="0" lang="en-GB" sz="1400" i="0" u="none" strike="noStrike" kern="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595959"/>
              </a:solidFill>
              <a:effectLst/>
              <a:uLnTx/>
              <a:uFillTx/>
              <a:latin typeface="Arial"/>
              <a:ea typeface="Arial"/>
              <a:cs typeface="Arial"/>
              <a:sym typeface="Arial"/>
            </a:endParaRPr>
          </a:p>
          <a:p>
            <a:pPr marL="457200" indent="-457200">
              <a:lnSpc>
                <a:spcPct val="150000"/>
              </a:lnSpc>
              <a:buClr>
                <a:srgbClr val="23BAED"/>
              </a:buClr>
              <a:buSzPts val="2400"/>
              <a:buFontTx/>
              <a:buAutoNum type="arabicPeriod"/>
              <a:defRPr/>
            </a:pPr>
            <a:r>
              <a:rPr kumimoji="0" lang="en-GB" sz="2400" i="0" u="none" strike="noStrike" kern="0" cap="none" spc="0" normalizeH="0" baseline="0" noProof="0">
                <a:ln>
                  <a:noFill/>
                </a:ln>
                <a:solidFill>
                  <a:srgbClr val="23BAED"/>
                </a:solidFill>
                <a:effectLst/>
                <a:uLnTx/>
                <a:uFillTx/>
                <a:latin typeface="Arial"/>
                <a:ea typeface="Arial"/>
                <a:cs typeface="Arial"/>
                <a:sym typeface="Arial"/>
              </a:rPr>
              <a:t>It is an</a:t>
            </a:r>
            <a:r>
              <a:rPr kumimoji="0" lang="en-GB" sz="2400" b="1" i="0" u="none" strike="noStrike" kern="0" cap="none" spc="0" normalizeH="0" baseline="0" noProof="0">
                <a:ln>
                  <a:noFill/>
                </a:ln>
                <a:solidFill>
                  <a:srgbClr val="23BAED"/>
                </a:solidFill>
                <a:effectLst/>
                <a:uLnTx/>
                <a:uFillTx/>
                <a:latin typeface="Arial"/>
                <a:ea typeface="Arial"/>
                <a:cs typeface="Arial"/>
                <a:sym typeface="Arial"/>
              </a:rPr>
              <a:t> </a:t>
            </a:r>
            <a:r>
              <a:rPr kumimoji="0" lang="en-GB" sz="2400" b="1" i="1" u="none" strike="noStrike" kern="0" cap="none" spc="0" normalizeH="0" baseline="0" noProof="0">
                <a:ln>
                  <a:noFill/>
                </a:ln>
                <a:solidFill>
                  <a:srgbClr val="23BAED"/>
                </a:solidFill>
                <a:effectLst/>
                <a:uLnTx/>
                <a:uFillTx/>
                <a:latin typeface="Arial"/>
                <a:ea typeface="Arial"/>
                <a:cs typeface="Arial"/>
                <a:sym typeface="Arial"/>
              </a:rPr>
              <a:t>input</a:t>
            </a:r>
            <a:r>
              <a:rPr lang="en-GB" sz="2400" b="1" i="1" kern="0">
                <a:solidFill>
                  <a:srgbClr val="23BAED"/>
                </a:solidFill>
                <a:latin typeface="Arial"/>
                <a:ea typeface="Arial"/>
                <a:cs typeface="Arial"/>
                <a:sym typeface="Arial"/>
              </a:rPr>
              <a:t> </a:t>
            </a:r>
            <a:endParaRPr lang="en-GB" sz="2400" b="1" i="1" u="none" strike="noStrike" kern="0" cap="none" spc="0" normalizeH="0" baseline="0" noProof="0">
              <a:ln>
                <a:noFill/>
              </a:ln>
              <a:solidFill>
                <a:srgbClr val="23BAED"/>
              </a:solidFill>
              <a:effectLst/>
              <a:uLnTx/>
              <a:uFillTx/>
              <a:latin typeface="Arial"/>
              <a:ea typeface="Arial"/>
              <a:cs typeface="Arial"/>
            </a:endParaRPr>
          </a:p>
          <a:p>
            <a:pPr marL="457200" marR="0" lvl="0" indent="-457200" algn="l" defTabSz="914400" rtl="0" eaLnBrk="1" fontAlgn="auto" latinLnBrk="0" hangingPunct="1">
              <a:lnSpc>
                <a:spcPct val="150000"/>
              </a:lnSpc>
              <a:spcBef>
                <a:spcPts val="0"/>
              </a:spcBef>
              <a:spcAft>
                <a:spcPts val="0"/>
              </a:spcAft>
              <a:buClr>
                <a:srgbClr val="23BAED"/>
              </a:buClr>
              <a:buSzPts val="2400"/>
              <a:buFontTx/>
              <a:buAutoNum type="arabicPeriod"/>
              <a:tabLst/>
              <a:defRPr/>
            </a:pPr>
            <a:r>
              <a:rPr lang="en-GB" sz="2400" kern="0">
                <a:solidFill>
                  <a:srgbClr val="23BAED"/>
                </a:solidFill>
                <a:latin typeface="Arial"/>
                <a:ea typeface="Arial"/>
                <a:cs typeface="Arial"/>
                <a:sym typeface="Arial"/>
              </a:rPr>
              <a:t>The category is </a:t>
            </a:r>
            <a:r>
              <a:rPr kumimoji="0" lang="en-GB" sz="2400" b="1" i="1" u="none" strike="noStrike" kern="0" cap="none" spc="0" normalizeH="0" baseline="0" noProof="0">
                <a:ln>
                  <a:noFill/>
                </a:ln>
                <a:solidFill>
                  <a:srgbClr val="23BAED"/>
                </a:solidFill>
                <a:effectLst/>
                <a:uLnTx/>
                <a:uFillTx/>
                <a:latin typeface="Arial"/>
                <a:ea typeface="Arial"/>
                <a:cs typeface="Arial"/>
                <a:sym typeface="Arial"/>
              </a:rPr>
              <a:t>freshwater use</a:t>
            </a:r>
            <a:endParaRPr lang="en-GB" sz="2400" b="1" i="1" u="none" strike="noStrike" kern="0" cap="none" spc="0" normalizeH="0" baseline="0" noProof="0">
              <a:ln>
                <a:noFill/>
              </a:ln>
              <a:solidFill>
                <a:srgbClr val="23BAED"/>
              </a:solidFill>
              <a:effectLst/>
              <a:uLnTx/>
              <a:uFillTx/>
              <a:latin typeface="Arial"/>
              <a:ea typeface="Arial"/>
              <a:cs typeface="Arial"/>
            </a:endParaRPr>
          </a:p>
          <a:p>
            <a:pPr marL="457200" marR="0" lvl="0" indent="-457200" algn="l" defTabSz="914400" rtl="0" eaLnBrk="1" fontAlgn="auto" latinLnBrk="0" hangingPunct="1">
              <a:lnSpc>
                <a:spcPct val="150000"/>
              </a:lnSpc>
              <a:spcBef>
                <a:spcPts val="0"/>
              </a:spcBef>
              <a:spcAft>
                <a:spcPts val="0"/>
              </a:spcAft>
              <a:buClr>
                <a:srgbClr val="23BAED"/>
              </a:buClr>
              <a:buSzPts val="2400"/>
              <a:buFontTx/>
              <a:buAutoNum type="arabicPeriod"/>
              <a:tabLst/>
              <a:defRPr/>
            </a:pPr>
            <a:endParaRPr kumimoji="0" lang="en-GB" sz="2400" b="1" i="0" u="none" strike="noStrike" kern="0" cap="none" spc="0" normalizeH="0" baseline="0" noProof="0">
              <a:ln>
                <a:noFill/>
              </a:ln>
              <a:solidFill>
                <a:srgbClr val="23BAED"/>
              </a:solidFill>
              <a:effectLst/>
              <a:uLnTx/>
              <a:uFillTx/>
              <a:latin typeface="Arial"/>
              <a:ea typeface="+mn-ea"/>
              <a:cs typeface="Arial"/>
            </a:endParaRPr>
          </a:p>
        </p:txBody>
      </p:sp>
      <p:sp>
        <p:nvSpPr>
          <p:cNvPr id="1558" name="Google Shape;1558;ga4fce9d2ed_0_269"/>
          <p:cNvSpPr/>
          <p:nvPr/>
        </p:nvSpPr>
        <p:spPr>
          <a:xfrm>
            <a:off x="5974813" y="3244334"/>
            <a:ext cx="2424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Times"/>
                <a:ea typeface="Times"/>
                <a:cs typeface="Times"/>
                <a:sym typeface="Times"/>
              </a:rPr>
              <a:t> </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9" name="Google Shape;1559;ga4fce9d2ed_0_269"/>
          <p:cNvSpPr/>
          <p:nvPr/>
        </p:nvSpPr>
        <p:spPr>
          <a:xfrm>
            <a:off x="5974813" y="3244334"/>
            <a:ext cx="2424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Times"/>
                <a:ea typeface="Times"/>
                <a:cs typeface="Times"/>
                <a:sym typeface="Times"/>
              </a:rPr>
              <a:t> </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6" name="Google Shape;1566;ga4fce9d2ed_0_269"/>
          <p:cNvSpPr txBox="1">
            <a:spLocks noGrp="1"/>
          </p:cNvSpPr>
          <p:nvPr>
            <p:ph type="sldNum" idx="12"/>
          </p:nvPr>
        </p:nvSpPr>
        <p:spPr>
          <a:xfrm>
            <a:off x="314195" y="6355691"/>
            <a:ext cx="2743200" cy="36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600" b="0" i="0" u="none" strike="noStrike" kern="0" cap="none" spc="0" normalizeH="0" baseline="0" noProof="0">
                <a:ln>
                  <a:noFill/>
                </a:ln>
                <a:solidFill>
                  <a:srgbClr val="595959"/>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600" b="0" i="0" u="none" strike="noStrike" kern="0" cap="none" spc="0" normalizeH="0" baseline="0" noProof="0">
              <a:ln>
                <a:noFill/>
              </a:ln>
              <a:solidFill>
                <a:srgbClr val="595959"/>
              </a:solidFill>
              <a:effectLst/>
              <a:uLnTx/>
              <a:uFillTx/>
              <a:latin typeface="Arial"/>
              <a:ea typeface="Arial"/>
              <a:cs typeface="Arial"/>
              <a:sym typeface="Arial"/>
            </a:endParaRPr>
          </a:p>
        </p:txBody>
      </p:sp>
      <p:sp>
        <p:nvSpPr>
          <p:cNvPr id="2" name="Google Shape;1506;ga4fce9d2ed_0_141">
            <a:extLst>
              <a:ext uri="{FF2B5EF4-FFF2-40B4-BE49-F238E27FC236}">
                <a16:creationId xmlns:a16="http://schemas.microsoft.com/office/drawing/2014/main" id="{5F7E4840-A51F-4BCE-A8D4-053FC8A02B99}"/>
              </a:ext>
            </a:extLst>
          </p:cNvPr>
          <p:cNvSpPr txBox="1"/>
          <p:nvPr/>
        </p:nvSpPr>
        <p:spPr>
          <a:xfrm>
            <a:off x="1229894" y="2976128"/>
            <a:ext cx="1903572" cy="65401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a:ln>
                  <a:noFill/>
                </a:ln>
                <a:solidFill>
                  <a:srgbClr val="FFFFFF"/>
                </a:solidFill>
                <a:effectLst/>
                <a:uLnTx/>
                <a:uFillTx/>
                <a:latin typeface="Arial"/>
                <a:ea typeface="+mn-ea"/>
                <a:cs typeface="Arial"/>
                <a:sym typeface="Arial"/>
              </a:rPr>
              <a:t>Question</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20098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ga4fce9d2ed_0_269"/>
          <p:cNvSpPr txBox="1">
            <a:spLocks noGrp="1"/>
          </p:cNvSpPr>
          <p:nvPr>
            <p:ph type="title"/>
          </p:nvPr>
        </p:nvSpPr>
        <p:spPr>
          <a:xfrm>
            <a:off x="314195" y="125352"/>
            <a:ext cx="11498100" cy="878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3200"/>
              <a:buFont typeface="Arial"/>
              <a:buNone/>
            </a:pPr>
            <a:r>
              <a:rPr lang="en-GB"/>
              <a:t>Mentimeter question</a:t>
            </a:r>
            <a:endParaRPr/>
          </a:p>
        </p:txBody>
      </p:sp>
      <p:sp>
        <p:nvSpPr>
          <p:cNvPr id="1555" name="Google Shape;1555;ga4fce9d2ed_0_269"/>
          <p:cNvSpPr/>
          <p:nvPr/>
        </p:nvSpPr>
        <p:spPr>
          <a:xfrm>
            <a:off x="935725" y="2208944"/>
            <a:ext cx="2343259" cy="2270597"/>
          </a:xfrm>
          <a:prstGeom prst="ellipse">
            <a:avLst/>
          </a:prstGeom>
          <a:solidFill>
            <a:srgbClr val="BBD15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1"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556" name="Google Shape;1556;ga4fce9d2ed_0_269"/>
          <p:cNvPicPr preferRelativeResize="0"/>
          <p:nvPr/>
        </p:nvPicPr>
        <p:blipFill rotWithShape="1">
          <a:blip r:embed="rId3">
            <a:alphaModFix/>
          </a:blip>
          <a:srcRect/>
          <a:stretch/>
        </p:blipFill>
        <p:spPr>
          <a:xfrm rot="1145984">
            <a:off x="10701383" y="157170"/>
            <a:ext cx="1202772" cy="1202772"/>
          </a:xfrm>
          <a:prstGeom prst="rect">
            <a:avLst/>
          </a:prstGeom>
          <a:noFill/>
          <a:ln>
            <a:noFill/>
          </a:ln>
        </p:spPr>
      </p:pic>
      <p:sp>
        <p:nvSpPr>
          <p:cNvPr id="1557" name="Google Shape;1557;ga4fce9d2ed_0_269"/>
          <p:cNvSpPr/>
          <p:nvPr/>
        </p:nvSpPr>
        <p:spPr>
          <a:xfrm>
            <a:off x="4958680" y="1708723"/>
            <a:ext cx="6140400" cy="2516700"/>
          </a:xfrm>
          <a:prstGeom prst="rect">
            <a:avLst/>
          </a:prstGeom>
          <a:noFill/>
          <a:ln>
            <a:noFill/>
          </a:ln>
        </p:spPr>
        <p:txBody>
          <a:bodyPr spcFirstLastPara="1" wrap="square" lIns="91425" tIns="45700" rIns="91425" bIns="45700" anchor="t" anchorCtr="0">
            <a:noAutofit/>
          </a:bodyPr>
          <a:lstStyle/>
          <a:p>
            <a:pPr lvl="0">
              <a:buClr>
                <a:srgbClr val="000000"/>
              </a:buClr>
              <a:defRPr/>
            </a:pPr>
            <a:r>
              <a:rPr lang="en-GB" sz="2400" b="1" kern="0">
                <a:solidFill>
                  <a:srgbClr val="595959"/>
                </a:solidFill>
                <a:cs typeface="Arial"/>
                <a:sym typeface="Arial"/>
              </a:rPr>
              <a:t>Now identify if the impact driver is an input or output. What is the impact driver category?</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lang="en-GB" sz="2400" b="1" kern="0">
              <a:solidFill>
                <a:srgbClr val="595959"/>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i="0" u="none" strike="noStrike" kern="0" cap="none" spc="0" normalizeH="0" baseline="0" noProof="0">
                <a:ln>
                  <a:noFill/>
                </a:ln>
                <a:solidFill>
                  <a:srgbClr val="595959"/>
                </a:solidFill>
                <a:effectLst/>
                <a:uLnTx/>
                <a:uFillTx/>
                <a:latin typeface="Arial"/>
                <a:ea typeface="+mn-ea"/>
                <a:cs typeface="Arial"/>
                <a:sym typeface="Arial"/>
              </a:rPr>
              <a:t>A water company discharges untreated wastewater into a riverway. Is this a:</a:t>
            </a:r>
            <a:endParaRPr kumimoji="0" sz="1400" i="0" u="none" strike="noStrike" kern="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595959"/>
              </a:solidFill>
              <a:effectLst/>
              <a:uLnTx/>
              <a:uFillTx/>
              <a:latin typeface="Arial"/>
              <a:ea typeface="Arial"/>
              <a:cs typeface="Arial"/>
              <a:sym typeface="Arial"/>
            </a:endParaRPr>
          </a:p>
          <a:p>
            <a:pPr marL="457200" indent="-457200">
              <a:lnSpc>
                <a:spcPct val="150000"/>
              </a:lnSpc>
              <a:buClr>
                <a:srgbClr val="23BAED"/>
              </a:buClr>
              <a:buSzPts val="2400"/>
              <a:buFontTx/>
              <a:buAutoNum type="arabicPeriod"/>
              <a:defRPr/>
            </a:pPr>
            <a:r>
              <a:rPr lang="en-GB" sz="2400" kern="0">
                <a:solidFill>
                  <a:srgbClr val="23BAED"/>
                </a:solidFill>
                <a:ea typeface="Arial"/>
                <a:cs typeface="Arial"/>
                <a:sym typeface="Arial"/>
              </a:rPr>
              <a:t>It is an</a:t>
            </a:r>
            <a:r>
              <a:rPr lang="en-GB" sz="2400" b="1" kern="0">
                <a:solidFill>
                  <a:srgbClr val="23BAED"/>
                </a:solidFill>
                <a:ea typeface="Arial"/>
                <a:cs typeface="Arial"/>
                <a:sym typeface="Arial"/>
              </a:rPr>
              <a:t> </a:t>
            </a:r>
            <a:r>
              <a:rPr lang="en-GB" sz="2400" b="1" i="1" kern="0">
                <a:solidFill>
                  <a:srgbClr val="23BAED"/>
                </a:solidFill>
                <a:ea typeface="Arial"/>
                <a:cs typeface="Arial"/>
                <a:sym typeface="Arial"/>
              </a:rPr>
              <a:t>output</a:t>
            </a:r>
            <a:r>
              <a:rPr lang="en-GB" sz="2400" b="1" kern="0">
                <a:solidFill>
                  <a:srgbClr val="23BAED"/>
                </a:solidFill>
                <a:ea typeface="Arial"/>
                <a:cs typeface="Arial"/>
                <a:sym typeface="Arial"/>
              </a:rPr>
              <a:t> </a:t>
            </a:r>
            <a:endParaRPr lang="en-GB" sz="2400" b="1" kern="0">
              <a:solidFill>
                <a:srgbClr val="23BAED"/>
              </a:solidFill>
              <a:ea typeface="Arial"/>
              <a:cs typeface="Arial"/>
            </a:endParaRPr>
          </a:p>
          <a:p>
            <a:pPr marL="457200" lvl="0" indent="-457200">
              <a:lnSpc>
                <a:spcPct val="150000"/>
              </a:lnSpc>
              <a:buClr>
                <a:srgbClr val="23BAED"/>
              </a:buClr>
              <a:buSzPts val="2400"/>
              <a:buFontTx/>
              <a:buAutoNum type="arabicPeriod"/>
              <a:defRPr/>
            </a:pPr>
            <a:r>
              <a:rPr lang="en-GB" sz="2400" kern="0">
                <a:solidFill>
                  <a:srgbClr val="23BAED"/>
                </a:solidFill>
                <a:ea typeface="Arial"/>
                <a:cs typeface="Arial"/>
                <a:sym typeface="Arial"/>
              </a:rPr>
              <a:t>The category is</a:t>
            </a:r>
            <a:r>
              <a:rPr lang="en-GB" sz="2400" b="1" kern="0">
                <a:solidFill>
                  <a:srgbClr val="23BAED"/>
                </a:solidFill>
                <a:ea typeface="Arial"/>
                <a:cs typeface="Arial"/>
                <a:sym typeface="Arial"/>
              </a:rPr>
              <a:t> </a:t>
            </a:r>
            <a:r>
              <a:rPr lang="en-GB" sz="2400" b="1" i="1" kern="0">
                <a:solidFill>
                  <a:srgbClr val="23BAED"/>
                </a:solidFill>
                <a:ea typeface="Arial"/>
                <a:cs typeface="Arial"/>
                <a:sym typeface="Arial"/>
              </a:rPr>
              <a:t>water pollutant</a:t>
            </a:r>
            <a:endParaRPr lang="en-GB" sz="2400" b="1" i="1" kern="0">
              <a:solidFill>
                <a:srgbClr val="23BAED"/>
              </a:solidFill>
              <a:ea typeface="Arial"/>
              <a:cs typeface="Arial"/>
            </a:endParaRPr>
          </a:p>
        </p:txBody>
      </p:sp>
      <p:sp>
        <p:nvSpPr>
          <p:cNvPr id="1558" name="Google Shape;1558;ga4fce9d2ed_0_269"/>
          <p:cNvSpPr/>
          <p:nvPr/>
        </p:nvSpPr>
        <p:spPr>
          <a:xfrm>
            <a:off x="5974813" y="3244334"/>
            <a:ext cx="2424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Times"/>
                <a:ea typeface="Times"/>
                <a:cs typeface="Times"/>
                <a:sym typeface="Times"/>
              </a:rPr>
              <a:t> </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9" name="Google Shape;1559;ga4fce9d2ed_0_269"/>
          <p:cNvSpPr/>
          <p:nvPr/>
        </p:nvSpPr>
        <p:spPr>
          <a:xfrm>
            <a:off x="5974813" y="3244334"/>
            <a:ext cx="2424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Times"/>
                <a:ea typeface="Times"/>
                <a:cs typeface="Times"/>
                <a:sym typeface="Times"/>
              </a:rPr>
              <a:t> </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6" name="Google Shape;1566;ga4fce9d2ed_0_269"/>
          <p:cNvSpPr txBox="1">
            <a:spLocks noGrp="1"/>
          </p:cNvSpPr>
          <p:nvPr>
            <p:ph type="sldNum" idx="12"/>
          </p:nvPr>
        </p:nvSpPr>
        <p:spPr>
          <a:xfrm>
            <a:off x="314195" y="6355691"/>
            <a:ext cx="2743200" cy="36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600" b="0" i="0" u="none" strike="noStrike" kern="0" cap="none" spc="0" normalizeH="0" baseline="0" noProof="0">
                <a:ln>
                  <a:noFill/>
                </a:ln>
                <a:solidFill>
                  <a:srgbClr val="595959"/>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600" b="0" i="0" u="none" strike="noStrike" kern="0" cap="none" spc="0" normalizeH="0" baseline="0" noProof="0">
              <a:ln>
                <a:noFill/>
              </a:ln>
              <a:solidFill>
                <a:srgbClr val="595959"/>
              </a:solidFill>
              <a:effectLst/>
              <a:uLnTx/>
              <a:uFillTx/>
              <a:latin typeface="Arial"/>
              <a:ea typeface="Arial"/>
              <a:cs typeface="Arial"/>
              <a:sym typeface="Arial"/>
            </a:endParaRPr>
          </a:p>
        </p:txBody>
      </p:sp>
      <p:sp>
        <p:nvSpPr>
          <p:cNvPr id="2" name="Google Shape;1506;ga4fce9d2ed_0_141">
            <a:extLst>
              <a:ext uri="{FF2B5EF4-FFF2-40B4-BE49-F238E27FC236}">
                <a16:creationId xmlns:a16="http://schemas.microsoft.com/office/drawing/2014/main" id="{5F7E4840-A51F-4BCE-A8D4-053FC8A02B99}"/>
              </a:ext>
            </a:extLst>
          </p:cNvPr>
          <p:cNvSpPr txBox="1"/>
          <p:nvPr/>
        </p:nvSpPr>
        <p:spPr>
          <a:xfrm>
            <a:off x="1229894" y="2976128"/>
            <a:ext cx="1903572" cy="65401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a:ln>
                  <a:noFill/>
                </a:ln>
                <a:solidFill>
                  <a:srgbClr val="FFFFFF"/>
                </a:solidFill>
                <a:effectLst/>
                <a:uLnTx/>
                <a:uFillTx/>
                <a:latin typeface="Arial"/>
                <a:ea typeface="+mn-ea"/>
                <a:cs typeface="Arial"/>
                <a:sym typeface="Arial"/>
              </a:rPr>
              <a:t>Question</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46342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ga4fce9d2ed_0_269"/>
          <p:cNvSpPr txBox="1">
            <a:spLocks noGrp="1"/>
          </p:cNvSpPr>
          <p:nvPr>
            <p:ph type="title"/>
          </p:nvPr>
        </p:nvSpPr>
        <p:spPr>
          <a:xfrm>
            <a:off x="314195" y="125352"/>
            <a:ext cx="11498100" cy="878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3200"/>
              <a:buFont typeface="Arial"/>
              <a:buNone/>
            </a:pPr>
            <a:r>
              <a:rPr lang="en-GB"/>
              <a:t>Mentimeter question</a:t>
            </a:r>
            <a:endParaRPr/>
          </a:p>
        </p:txBody>
      </p:sp>
      <p:sp>
        <p:nvSpPr>
          <p:cNvPr id="1555" name="Google Shape;1555;ga4fce9d2ed_0_269"/>
          <p:cNvSpPr/>
          <p:nvPr/>
        </p:nvSpPr>
        <p:spPr>
          <a:xfrm>
            <a:off x="935725" y="2208944"/>
            <a:ext cx="2343259" cy="2270597"/>
          </a:xfrm>
          <a:prstGeom prst="ellipse">
            <a:avLst/>
          </a:prstGeom>
          <a:solidFill>
            <a:srgbClr val="BBD15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1"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556" name="Google Shape;1556;ga4fce9d2ed_0_269"/>
          <p:cNvPicPr preferRelativeResize="0"/>
          <p:nvPr/>
        </p:nvPicPr>
        <p:blipFill rotWithShape="1">
          <a:blip r:embed="rId3">
            <a:alphaModFix/>
          </a:blip>
          <a:srcRect/>
          <a:stretch/>
        </p:blipFill>
        <p:spPr>
          <a:xfrm rot="1145984">
            <a:off x="10701383" y="157170"/>
            <a:ext cx="1202772" cy="1202772"/>
          </a:xfrm>
          <a:prstGeom prst="rect">
            <a:avLst/>
          </a:prstGeom>
          <a:noFill/>
          <a:ln>
            <a:noFill/>
          </a:ln>
        </p:spPr>
      </p:pic>
      <p:sp>
        <p:nvSpPr>
          <p:cNvPr id="1557" name="Google Shape;1557;ga4fce9d2ed_0_269"/>
          <p:cNvSpPr/>
          <p:nvPr/>
        </p:nvSpPr>
        <p:spPr>
          <a:xfrm>
            <a:off x="4958680" y="1708723"/>
            <a:ext cx="6140400" cy="2516700"/>
          </a:xfrm>
          <a:prstGeom prst="rect">
            <a:avLst/>
          </a:prstGeom>
          <a:noFill/>
          <a:ln>
            <a:noFill/>
          </a:ln>
        </p:spPr>
        <p:txBody>
          <a:bodyPr spcFirstLastPara="1" wrap="square" lIns="91425" tIns="45700" rIns="91425" bIns="45700" anchor="t" anchorCtr="0">
            <a:noAutofit/>
          </a:bodyPr>
          <a:lstStyle/>
          <a:p>
            <a:pPr>
              <a:buClr>
                <a:srgbClr val="000000"/>
              </a:buClr>
              <a:defRPr/>
            </a:pPr>
            <a:r>
              <a:rPr kumimoji="0" lang="en-GB" sz="2400" b="1" i="0" u="none" strike="noStrike" kern="0" cap="none" spc="0" normalizeH="0" baseline="0" noProof="0">
                <a:ln>
                  <a:noFill/>
                </a:ln>
                <a:solidFill>
                  <a:srgbClr val="595959"/>
                </a:solidFill>
                <a:effectLst/>
                <a:uLnTx/>
                <a:uFillTx/>
                <a:latin typeface="Arial"/>
                <a:ea typeface="+mn-ea"/>
                <a:cs typeface="Arial"/>
                <a:sym typeface="Arial"/>
              </a:rPr>
              <a:t>Identify if this is an impact driver, dependency or impact.</a:t>
            </a:r>
            <a:r>
              <a:rPr lang="en-GB" sz="2400" b="1" kern="0">
                <a:solidFill>
                  <a:srgbClr val="595959"/>
                </a:solidFill>
                <a:latin typeface="Arial"/>
                <a:cs typeface="Arial"/>
                <a:sym typeface="Arial"/>
              </a:rPr>
              <a:t> </a:t>
            </a:r>
            <a:endParaRPr kumimoji="0" lang="en-GB" sz="2400" b="1" i="0" u="none" strike="noStrike" kern="0" cap="none" spc="0" normalizeH="0" baseline="0" noProof="0">
              <a:ln>
                <a:noFill/>
              </a:ln>
              <a:solidFill>
                <a:srgbClr val="595959"/>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lang="en-GB" sz="2400" b="1" kern="0">
              <a:solidFill>
                <a:srgbClr val="595959"/>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i="0" u="none" strike="noStrike" kern="0" cap="none" spc="0" normalizeH="0" baseline="0" noProof="0">
                <a:ln>
                  <a:noFill/>
                </a:ln>
                <a:solidFill>
                  <a:srgbClr val="595959"/>
                </a:solidFill>
                <a:effectLst/>
                <a:uLnTx/>
                <a:uFillTx/>
                <a:latin typeface="Arial"/>
                <a:ea typeface="+mn-ea"/>
                <a:cs typeface="Arial"/>
                <a:sym typeface="Arial"/>
              </a:rPr>
              <a:t>A gold mine requires 100 litres water/day to process </a:t>
            </a:r>
            <a:r>
              <a:rPr lang="en-GB" sz="2400" kern="0">
                <a:solidFill>
                  <a:srgbClr val="595959"/>
                </a:solidFill>
                <a:latin typeface="Arial"/>
                <a:cs typeface="Arial"/>
                <a:sym typeface="Arial"/>
              </a:rPr>
              <a:t>ore. Is this a:</a:t>
            </a:r>
            <a:endParaRPr kumimoji="0" sz="1400" i="0" u="none" strike="noStrike" kern="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595959"/>
              </a:solidFill>
              <a:effectLst/>
              <a:uLnTx/>
              <a:uFillTx/>
              <a:latin typeface="Arial"/>
              <a:ea typeface="Arial"/>
              <a:cs typeface="Arial"/>
              <a:sym typeface="Arial"/>
            </a:endParaRPr>
          </a:p>
          <a:p>
            <a:pPr marL="457200" marR="0" lvl="0" indent="-457200" algn="l" defTabSz="914400" rtl="0" eaLnBrk="1" fontAlgn="auto" latinLnBrk="0" hangingPunct="1">
              <a:lnSpc>
                <a:spcPct val="150000"/>
              </a:lnSpc>
              <a:spcBef>
                <a:spcPts val="0"/>
              </a:spcBef>
              <a:spcAft>
                <a:spcPts val="0"/>
              </a:spcAft>
              <a:buClr>
                <a:srgbClr val="23BAED"/>
              </a:buClr>
              <a:buSzPts val="2400"/>
              <a:buFontTx/>
              <a:buAutoNum type="arabicPeriod"/>
              <a:tabLst/>
              <a:defRPr/>
            </a:pPr>
            <a:r>
              <a:rPr kumimoji="0" lang="en-GB" sz="2400" i="0" u="none" strike="noStrike" kern="0" cap="none" spc="0" normalizeH="0" baseline="0" noProof="0">
                <a:ln>
                  <a:noFill/>
                </a:ln>
                <a:solidFill>
                  <a:srgbClr val="23BAED"/>
                </a:solidFill>
                <a:effectLst/>
                <a:uLnTx/>
                <a:uFillTx/>
                <a:latin typeface="Arial"/>
                <a:ea typeface="Arial"/>
                <a:cs typeface="Arial"/>
                <a:sym typeface="Arial"/>
              </a:rPr>
              <a:t>Impact driver</a:t>
            </a:r>
            <a:endParaRPr lang="en-GB" sz="2400" i="0" u="none" strike="noStrike" kern="0" cap="none" spc="0" normalizeH="0" baseline="0" noProof="0">
              <a:ln>
                <a:noFill/>
              </a:ln>
              <a:solidFill>
                <a:srgbClr val="23BAED"/>
              </a:solidFill>
              <a:effectLst/>
              <a:uLnTx/>
              <a:uFillTx/>
              <a:latin typeface="Arial"/>
              <a:ea typeface="Arial"/>
              <a:cs typeface="Arial"/>
            </a:endParaRPr>
          </a:p>
          <a:p>
            <a:pPr marL="457200" marR="0" lvl="0" indent="-457200" algn="l" defTabSz="914400" rtl="0" eaLnBrk="1" fontAlgn="auto" latinLnBrk="0" hangingPunct="1">
              <a:lnSpc>
                <a:spcPct val="150000"/>
              </a:lnSpc>
              <a:spcBef>
                <a:spcPts val="0"/>
              </a:spcBef>
              <a:spcAft>
                <a:spcPts val="0"/>
              </a:spcAft>
              <a:buClr>
                <a:srgbClr val="23BAED"/>
              </a:buClr>
              <a:buSzPts val="2400"/>
              <a:buFontTx/>
              <a:buAutoNum type="arabicPeriod"/>
              <a:tabLst/>
              <a:defRPr/>
            </a:pPr>
            <a:r>
              <a:rPr lang="en-GB" sz="2400" b="1" i="1" kern="0">
                <a:solidFill>
                  <a:srgbClr val="23BAED"/>
                </a:solidFill>
                <a:latin typeface="Arial"/>
                <a:cs typeface="Arial"/>
                <a:sym typeface="Arial"/>
              </a:rPr>
              <a:t>Dependency</a:t>
            </a:r>
            <a:endParaRPr lang="en-GB" sz="2400" b="1" i="1" kern="0">
              <a:solidFill>
                <a:srgbClr val="23BAED"/>
              </a:solidFill>
              <a:latin typeface="Arial"/>
              <a:cs typeface="Arial"/>
            </a:endParaRPr>
          </a:p>
          <a:p>
            <a:pPr marL="457200" marR="0" lvl="0" indent="-457200" algn="l" defTabSz="914400" rtl="0" eaLnBrk="1" fontAlgn="auto" latinLnBrk="0" hangingPunct="1">
              <a:lnSpc>
                <a:spcPct val="150000"/>
              </a:lnSpc>
              <a:spcBef>
                <a:spcPts val="0"/>
              </a:spcBef>
              <a:spcAft>
                <a:spcPts val="0"/>
              </a:spcAft>
              <a:buClr>
                <a:srgbClr val="23BAED"/>
              </a:buClr>
              <a:buSzPts val="2400"/>
              <a:buFontTx/>
              <a:buAutoNum type="arabicPeriod"/>
              <a:tabLst/>
              <a:defRPr/>
            </a:pPr>
            <a:r>
              <a:rPr lang="en-GB" sz="2400" kern="0">
                <a:solidFill>
                  <a:srgbClr val="23BAED"/>
                </a:solidFill>
                <a:latin typeface="Arial"/>
                <a:cs typeface="Arial"/>
                <a:sym typeface="Arial"/>
              </a:rPr>
              <a:t>Impact</a:t>
            </a:r>
            <a:endParaRPr lang="en-GB" sz="2400" kern="0">
              <a:solidFill>
                <a:srgbClr val="23BAED"/>
              </a:solidFill>
              <a:latin typeface="Arial"/>
              <a:cs typeface="Arial"/>
            </a:endParaRPr>
          </a:p>
          <a:p>
            <a:pPr marL="457200" marR="0" lvl="0" indent="-457200" algn="l" defTabSz="914400" rtl="0" eaLnBrk="1" fontAlgn="auto" latinLnBrk="0" hangingPunct="1">
              <a:lnSpc>
                <a:spcPct val="150000"/>
              </a:lnSpc>
              <a:spcBef>
                <a:spcPts val="0"/>
              </a:spcBef>
              <a:spcAft>
                <a:spcPts val="0"/>
              </a:spcAft>
              <a:buClr>
                <a:srgbClr val="23BAED"/>
              </a:buClr>
              <a:buSzPts val="2400"/>
              <a:buFontTx/>
              <a:buAutoNum type="arabicPeriod"/>
              <a:tabLst/>
              <a:defRPr/>
            </a:pPr>
            <a:endParaRPr kumimoji="0" lang="en-GB" sz="2400" b="1" i="0" u="none" strike="noStrike" kern="0" cap="none" spc="0" normalizeH="0" baseline="0" noProof="0">
              <a:ln>
                <a:noFill/>
              </a:ln>
              <a:solidFill>
                <a:srgbClr val="23BAED"/>
              </a:solidFill>
              <a:effectLst/>
              <a:uLnTx/>
              <a:uFillTx/>
              <a:latin typeface="Arial"/>
              <a:ea typeface="+mn-ea"/>
              <a:cs typeface="Arial"/>
            </a:endParaRPr>
          </a:p>
        </p:txBody>
      </p:sp>
      <p:sp>
        <p:nvSpPr>
          <p:cNvPr id="1558" name="Google Shape;1558;ga4fce9d2ed_0_269"/>
          <p:cNvSpPr/>
          <p:nvPr/>
        </p:nvSpPr>
        <p:spPr>
          <a:xfrm>
            <a:off x="5974813" y="3244334"/>
            <a:ext cx="2424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Times"/>
                <a:ea typeface="Times"/>
                <a:cs typeface="Times"/>
                <a:sym typeface="Times"/>
              </a:rPr>
              <a:t> </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9" name="Google Shape;1559;ga4fce9d2ed_0_269"/>
          <p:cNvSpPr/>
          <p:nvPr/>
        </p:nvSpPr>
        <p:spPr>
          <a:xfrm>
            <a:off x="5974813" y="3244334"/>
            <a:ext cx="2424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Times"/>
                <a:ea typeface="Times"/>
                <a:cs typeface="Times"/>
                <a:sym typeface="Times"/>
              </a:rPr>
              <a:t> </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6" name="Google Shape;1566;ga4fce9d2ed_0_269"/>
          <p:cNvSpPr txBox="1">
            <a:spLocks noGrp="1"/>
          </p:cNvSpPr>
          <p:nvPr>
            <p:ph type="sldNum" idx="12"/>
          </p:nvPr>
        </p:nvSpPr>
        <p:spPr>
          <a:xfrm>
            <a:off x="314195" y="6355691"/>
            <a:ext cx="2743200" cy="36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600" b="0" i="0" u="none" strike="noStrike" kern="0" cap="none" spc="0" normalizeH="0" baseline="0" noProof="0">
                <a:ln>
                  <a:noFill/>
                </a:ln>
                <a:solidFill>
                  <a:srgbClr val="595959"/>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600" b="0" i="0" u="none" strike="noStrike" kern="0" cap="none" spc="0" normalizeH="0" baseline="0" noProof="0">
              <a:ln>
                <a:noFill/>
              </a:ln>
              <a:solidFill>
                <a:srgbClr val="595959"/>
              </a:solidFill>
              <a:effectLst/>
              <a:uLnTx/>
              <a:uFillTx/>
              <a:latin typeface="Arial"/>
              <a:ea typeface="Arial"/>
              <a:cs typeface="Arial"/>
              <a:sym typeface="Arial"/>
            </a:endParaRPr>
          </a:p>
        </p:txBody>
      </p:sp>
      <p:sp>
        <p:nvSpPr>
          <p:cNvPr id="2" name="Google Shape;1506;ga4fce9d2ed_0_141">
            <a:extLst>
              <a:ext uri="{FF2B5EF4-FFF2-40B4-BE49-F238E27FC236}">
                <a16:creationId xmlns:a16="http://schemas.microsoft.com/office/drawing/2014/main" id="{5F7E4840-A51F-4BCE-A8D4-053FC8A02B99}"/>
              </a:ext>
            </a:extLst>
          </p:cNvPr>
          <p:cNvSpPr txBox="1"/>
          <p:nvPr/>
        </p:nvSpPr>
        <p:spPr>
          <a:xfrm>
            <a:off x="1229894" y="2976128"/>
            <a:ext cx="1903572" cy="65401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a:ln>
                  <a:noFill/>
                </a:ln>
                <a:solidFill>
                  <a:srgbClr val="FFFFFF"/>
                </a:solidFill>
                <a:effectLst/>
                <a:uLnTx/>
                <a:uFillTx/>
                <a:latin typeface="Arial"/>
                <a:ea typeface="+mn-ea"/>
                <a:cs typeface="Arial"/>
                <a:sym typeface="Arial"/>
              </a:rPr>
              <a:t>Question</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9155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ga4fce9d2ed_0_269"/>
          <p:cNvSpPr txBox="1">
            <a:spLocks noGrp="1"/>
          </p:cNvSpPr>
          <p:nvPr>
            <p:ph type="title"/>
          </p:nvPr>
        </p:nvSpPr>
        <p:spPr>
          <a:xfrm>
            <a:off x="314195" y="125352"/>
            <a:ext cx="11498100" cy="878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3200"/>
              <a:buFont typeface="Arial"/>
              <a:buNone/>
            </a:pPr>
            <a:r>
              <a:rPr lang="en-GB"/>
              <a:t>Mentimeter question</a:t>
            </a:r>
            <a:endParaRPr/>
          </a:p>
        </p:txBody>
      </p:sp>
      <p:sp>
        <p:nvSpPr>
          <p:cNvPr id="1555" name="Google Shape;1555;ga4fce9d2ed_0_269"/>
          <p:cNvSpPr/>
          <p:nvPr/>
        </p:nvSpPr>
        <p:spPr>
          <a:xfrm>
            <a:off x="935725" y="2208944"/>
            <a:ext cx="2343259" cy="2270597"/>
          </a:xfrm>
          <a:prstGeom prst="ellipse">
            <a:avLst/>
          </a:prstGeom>
          <a:solidFill>
            <a:srgbClr val="BBD15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1"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556" name="Google Shape;1556;ga4fce9d2ed_0_269"/>
          <p:cNvPicPr preferRelativeResize="0"/>
          <p:nvPr/>
        </p:nvPicPr>
        <p:blipFill rotWithShape="1">
          <a:blip r:embed="rId3">
            <a:alphaModFix/>
          </a:blip>
          <a:srcRect/>
          <a:stretch/>
        </p:blipFill>
        <p:spPr>
          <a:xfrm rot="1145984">
            <a:off x="10701383" y="157170"/>
            <a:ext cx="1202772" cy="1202772"/>
          </a:xfrm>
          <a:prstGeom prst="rect">
            <a:avLst/>
          </a:prstGeom>
          <a:noFill/>
          <a:ln>
            <a:noFill/>
          </a:ln>
        </p:spPr>
      </p:pic>
      <p:sp>
        <p:nvSpPr>
          <p:cNvPr id="1557" name="Google Shape;1557;ga4fce9d2ed_0_269"/>
          <p:cNvSpPr/>
          <p:nvPr/>
        </p:nvSpPr>
        <p:spPr>
          <a:xfrm>
            <a:off x="4958679" y="1708722"/>
            <a:ext cx="6853615" cy="3157745"/>
          </a:xfrm>
          <a:prstGeom prst="rect">
            <a:avLst/>
          </a:prstGeom>
          <a:noFill/>
          <a:ln>
            <a:noFill/>
          </a:ln>
        </p:spPr>
        <p:txBody>
          <a:bodyPr spcFirstLastPara="1" wrap="square" lIns="91425" tIns="45700" rIns="91425" bIns="45700" anchor="t" anchorCtr="0">
            <a:noAutofit/>
          </a:bodyPr>
          <a:lstStyle/>
          <a:p>
            <a:pPr lvl="0">
              <a:buClr>
                <a:srgbClr val="000000"/>
              </a:buClr>
              <a:defRPr/>
            </a:pPr>
            <a:r>
              <a:rPr lang="en-GB" sz="2400" b="1" kern="0">
                <a:solidFill>
                  <a:srgbClr val="595959"/>
                </a:solidFill>
                <a:cs typeface="Arial"/>
                <a:sym typeface="Arial"/>
              </a:rPr>
              <a:t>Now identify what category the dependency is?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lang="en-GB" sz="2400" b="1" kern="0">
              <a:solidFill>
                <a:srgbClr val="595959"/>
              </a:solidFill>
              <a:latin typeface="Arial"/>
              <a:cs typeface="Arial"/>
              <a:sym typeface="Arial"/>
            </a:endParaRPr>
          </a:p>
          <a:p>
            <a:pPr lvl="0">
              <a:buClr>
                <a:srgbClr val="000000"/>
              </a:buClr>
              <a:defRPr/>
            </a:pPr>
            <a:r>
              <a:rPr lang="en-GB" sz="2400" kern="0">
                <a:solidFill>
                  <a:srgbClr val="595959"/>
                </a:solidFill>
                <a:cs typeface="Arial"/>
                <a:sym typeface="Arial"/>
              </a:rPr>
              <a:t>A gold mine requires 100 litres water/day to process ore. Is this a:</a:t>
            </a:r>
            <a:endParaRPr lang="en-GB" sz="1400" kern="0">
              <a:solidFill>
                <a:srgbClr val="000000"/>
              </a:solidFill>
              <a:cs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i="0" u="none" strike="noStrike" kern="0" cap="none" spc="0" normalizeH="0" baseline="0" noProof="0">
                <a:ln>
                  <a:noFill/>
                </a:ln>
                <a:solidFill>
                  <a:srgbClr val="595959"/>
                </a:solidFill>
                <a:effectLst/>
                <a:uLnTx/>
                <a:uFillTx/>
                <a:latin typeface="Arial"/>
                <a:ea typeface="+mn-ea"/>
                <a:cs typeface="Arial"/>
                <a:sym typeface="Arial"/>
              </a:rPr>
              <a:t>riverway. Is this a</a:t>
            </a:r>
            <a:endParaRPr kumimoji="0" sz="1400" i="0" u="none" strike="noStrike" kern="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595959"/>
              </a:solidFill>
              <a:effectLst/>
              <a:uLnTx/>
              <a:uFillTx/>
              <a:latin typeface="Arial"/>
              <a:ea typeface="Arial"/>
              <a:cs typeface="Arial"/>
              <a:sym typeface="Arial"/>
            </a:endParaRPr>
          </a:p>
          <a:p>
            <a:pPr marL="457200" lvl="0" indent="-457200">
              <a:lnSpc>
                <a:spcPct val="150000"/>
              </a:lnSpc>
              <a:buClr>
                <a:srgbClr val="23BAED"/>
              </a:buClr>
              <a:buSzPts val="2400"/>
              <a:buFontTx/>
              <a:buAutoNum type="arabicPeriod"/>
              <a:defRPr/>
            </a:pPr>
            <a:r>
              <a:rPr lang="en-GB" sz="2400" kern="0">
                <a:solidFill>
                  <a:srgbClr val="23BAED"/>
                </a:solidFill>
                <a:ea typeface="Arial"/>
                <a:cs typeface="Arial"/>
                <a:sym typeface="Arial"/>
              </a:rPr>
              <a:t>The category is </a:t>
            </a:r>
            <a:r>
              <a:rPr lang="en-GB" sz="2400" i="1" kern="0">
                <a:solidFill>
                  <a:srgbClr val="23BAED"/>
                </a:solidFill>
                <a:ea typeface="Arial"/>
                <a:cs typeface="Arial"/>
                <a:sym typeface="Arial"/>
              </a:rPr>
              <a:t>f</a:t>
            </a:r>
            <a:r>
              <a:rPr lang="en-GB" sz="2400" b="1" i="1" kern="0">
                <a:solidFill>
                  <a:srgbClr val="23BAED"/>
                </a:solidFill>
                <a:ea typeface="Arial"/>
                <a:cs typeface="Arial"/>
                <a:sym typeface="Arial"/>
              </a:rPr>
              <a:t>reshwater dependence</a:t>
            </a:r>
            <a:endParaRPr lang="en-GB" sz="2400" b="1" i="1" kern="0">
              <a:solidFill>
                <a:srgbClr val="23BAED"/>
              </a:solidFill>
              <a:ea typeface="Arial"/>
              <a:cs typeface="Arial"/>
            </a:endParaRPr>
          </a:p>
        </p:txBody>
      </p:sp>
      <p:sp>
        <p:nvSpPr>
          <p:cNvPr id="1558" name="Google Shape;1558;ga4fce9d2ed_0_269"/>
          <p:cNvSpPr/>
          <p:nvPr/>
        </p:nvSpPr>
        <p:spPr>
          <a:xfrm>
            <a:off x="5974813" y="3244334"/>
            <a:ext cx="2424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Times"/>
                <a:ea typeface="Times"/>
                <a:cs typeface="Times"/>
                <a:sym typeface="Times"/>
              </a:rPr>
              <a:t> </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9" name="Google Shape;1559;ga4fce9d2ed_0_269"/>
          <p:cNvSpPr/>
          <p:nvPr/>
        </p:nvSpPr>
        <p:spPr>
          <a:xfrm>
            <a:off x="5974813" y="3244334"/>
            <a:ext cx="2424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Times"/>
                <a:ea typeface="Times"/>
                <a:cs typeface="Times"/>
                <a:sym typeface="Times"/>
              </a:rPr>
              <a:t> </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6" name="Google Shape;1566;ga4fce9d2ed_0_269"/>
          <p:cNvSpPr txBox="1">
            <a:spLocks noGrp="1"/>
          </p:cNvSpPr>
          <p:nvPr>
            <p:ph type="sldNum" idx="12"/>
          </p:nvPr>
        </p:nvSpPr>
        <p:spPr>
          <a:xfrm>
            <a:off x="314195" y="6355691"/>
            <a:ext cx="2743200" cy="36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600" b="0" i="0" u="none" strike="noStrike" kern="0" cap="none" spc="0" normalizeH="0" baseline="0" noProof="0">
                <a:ln>
                  <a:noFill/>
                </a:ln>
                <a:solidFill>
                  <a:srgbClr val="595959"/>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600" b="0" i="0" u="none" strike="noStrike" kern="0" cap="none" spc="0" normalizeH="0" baseline="0" noProof="0">
              <a:ln>
                <a:noFill/>
              </a:ln>
              <a:solidFill>
                <a:srgbClr val="595959"/>
              </a:solidFill>
              <a:effectLst/>
              <a:uLnTx/>
              <a:uFillTx/>
              <a:latin typeface="Arial"/>
              <a:ea typeface="Arial"/>
              <a:cs typeface="Arial"/>
              <a:sym typeface="Arial"/>
            </a:endParaRPr>
          </a:p>
        </p:txBody>
      </p:sp>
      <p:sp>
        <p:nvSpPr>
          <p:cNvPr id="2" name="Google Shape;1506;ga4fce9d2ed_0_141">
            <a:extLst>
              <a:ext uri="{FF2B5EF4-FFF2-40B4-BE49-F238E27FC236}">
                <a16:creationId xmlns:a16="http://schemas.microsoft.com/office/drawing/2014/main" id="{5F7E4840-A51F-4BCE-A8D4-053FC8A02B99}"/>
              </a:ext>
            </a:extLst>
          </p:cNvPr>
          <p:cNvSpPr txBox="1"/>
          <p:nvPr/>
        </p:nvSpPr>
        <p:spPr>
          <a:xfrm>
            <a:off x="1229894" y="2976128"/>
            <a:ext cx="1903572" cy="65401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a:ln>
                  <a:noFill/>
                </a:ln>
                <a:solidFill>
                  <a:srgbClr val="FFFFFF"/>
                </a:solidFill>
                <a:effectLst/>
                <a:uLnTx/>
                <a:uFillTx/>
                <a:latin typeface="Arial"/>
                <a:ea typeface="+mn-ea"/>
                <a:cs typeface="Arial"/>
                <a:sym typeface="Arial"/>
              </a:rPr>
              <a:t>Question</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74228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ga4fce9d2ed_0_269"/>
          <p:cNvSpPr txBox="1">
            <a:spLocks noGrp="1"/>
          </p:cNvSpPr>
          <p:nvPr>
            <p:ph type="title"/>
          </p:nvPr>
        </p:nvSpPr>
        <p:spPr>
          <a:xfrm>
            <a:off x="314195" y="125352"/>
            <a:ext cx="11498100" cy="878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3200"/>
              <a:buFont typeface="Arial"/>
              <a:buNone/>
            </a:pPr>
            <a:r>
              <a:rPr lang="en-GB"/>
              <a:t>Mentimeter question</a:t>
            </a:r>
            <a:endParaRPr/>
          </a:p>
        </p:txBody>
      </p:sp>
      <p:sp>
        <p:nvSpPr>
          <p:cNvPr id="1555" name="Google Shape;1555;ga4fce9d2ed_0_269"/>
          <p:cNvSpPr/>
          <p:nvPr/>
        </p:nvSpPr>
        <p:spPr>
          <a:xfrm>
            <a:off x="935725" y="2208944"/>
            <a:ext cx="2343259" cy="2270597"/>
          </a:xfrm>
          <a:prstGeom prst="ellipse">
            <a:avLst/>
          </a:prstGeom>
          <a:solidFill>
            <a:srgbClr val="BBD15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1"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556" name="Google Shape;1556;ga4fce9d2ed_0_269"/>
          <p:cNvPicPr preferRelativeResize="0"/>
          <p:nvPr/>
        </p:nvPicPr>
        <p:blipFill rotWithShape="1">
          <a:blip r:embed="rId3">
            <a:alphaModFix/>
          </a:blip>
          <a:srcRect/>
          <a:stretch/>
        </p:blipFill>
        <p:spPr>
          <a:xfrm rot="1145984">
            <a:off x="10701383" y="157170"/>
            <a:ext cx="1202772" cy="1202772"/>
          </a:xfrm>
          <a:prstGeom prst="rect">
            <a:avLst/>
          </a:prstGeom>
          <a:noFill/>
          <a:ln>
            <a:noFill/>
          </a:ln>
        </p:spPr>
      </p:pic>
      <p:sp>
        <p:nvSpPr>
          <p:cNvPr id="1557" name="Google Shape;1557;ga4fce9d2ed_0_269"/>
          <p:cNvSpPr/>
          <p:nvPr/>
        </p:nvSpPr>
        <p:spPr>
          <a:xfrm>
            <a:off x="4958680" y="1708723"/>
            <a:ext cx="6140400" cy="2516700"/>
          </a:xfrm>
          <a:prstGeom prst="rect">
            <a:avLst/>
          </a:prstGeom>
          <a:noFill/>
          <a:ln>
            <a:noFill/>
          </a:ln>
        </p:spPr>
        <p:txBody>
          <a:bodyPr spcFirstLastPara="1" wrap="square" lIns="91425" tIns="45700" rIns="91425" bIns="45700" anchor="t" anchorCtr="0">
            <a:noAutofit/>
          </a:bodyPr>
          <a:lstStyle/>
          <a:p>
            <a:pPr>
              <a:buClr>
                <a:srgbClr val="000000"/>
              </a:buClr>
              <a:defRPr/>
            </a:pPr>
            <a:r>
              <a:rPr kumimoji="0" lang="en-GB" sz="2400" b="1" i="0" u="none" strike="noStrike" kern="0" cap="none" spc="0" normalizeH="0" baseline="0" noProof="0">
                <a:ln>
                  <a:noFill/>
                </a:ln>
                <a:solidFill>
                  <a:srgbClr val="595959"/>
                </a:solidFill>
                <a:effectLst/>
                <a:uLnTx/>
                <a:uFillTx/>
                <a:latin typeface="Arial"/>
                <a:ea typeface="+mn-ea"/>
                <a:cs typeface="Arial"/>
                <a:sym typeface="Arial"/>
              </a:rPr>
              <a:t>You are a flower bulb farmer, what are potential impact drivers</a:t>
            </a:r>
            <a:r>
              <a:rPr kumimoji="0" lang="en-GB" sz="2400" b="1" i="0" u="none" strike="noStrike" kern="0" cap="none" spc="0" normalizeH="0" baseline="0" noProof="0">
                <a:ln>
                  <a:noFill/>
                </a:ln>
                <a:solidFill>
                  <a:srgbClr val="595959"/>
                </a:solidFill>
                <a:effectLst/>
                <a:uLnTx/>
                <a:uFillTx/>
                <a:latin typeface="Arial"/>
                <a:ea typeface="Arial"/>
                <a:cs typeface="Arial"/>
                <a:sym typeface="Arial"/>
              </a:rPr>
              <a:t>?</a:t>
            </a:r>
            <a:r>
              <a:rPr lang="en-GB" sz="2400" b="1" kern="0">
                <a:solidFill>
                  <a:srgbClr val="595959"/>
                </a:solidFill>
                <a:latin typeface="Arial"/>
                <a:ea typeface="Arial"/>
                <a:cs typeface="Arial"/>
                <a:sym typeface="Arial"/>
              </a:rPr>
              <a:t> </a:t>
            </a:r>
            <a:endParaRPr kumimoji="0" lang="en-US"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rgbClr val="595959"/>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595959"/>
                </a:solidFill>
                <a:effectLst/>
                <a:uLnTx/>
                <a:uFillTx/>
                <a:latin typeface="Arial"/>
                <a:ea typeface="Arial"/>
                <a:cs typeface="Arial"/>
                <a:sym typeface="Arial"/>
              </a:rPr>
              <a:t>Select all that apply</a:t>
            </a:r>
            <a:endParaRPr kumimoji="0" sz="1400" b="0" i="0" u="none" strike="noStrike" kern="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595959"/>
              </a:solidFill>
              <a:effectLst/>
              <a:uLnTx/>
              <a:uFillTx/>
              <a:latin typeface="Arial"/>
              <a:ea typeface="Arial"/>
              <a:cs typeface="Arial"/>
              <a:sym typeface="Arial"/>
            </a:endParaRPr>
          </a:p>
          <a:p>
            <a:pPr marL="457200" marR="0" lvl="0" indent="-457200" algn="l" defTabSz="914400" rtl="0" eaLnBrk="1" fontAlgn="auto" latinLnBrk="0" hangingPunct="1">
              <a:lnSpc>
                <a:spcPct val="150000"/>
              </a:lnSpc>
              <a:spcBef>
                <a:spcPts val="0"/>
              </a:spcBef>
              <a:spcAft>
                <a:spcPts val="0"/>
              </a:spcAft>
              <a:buClr>
                <a:srgbClr val="23BAED"/>
              </a:buClr>
              <a:buSzPts val="2400"/>
              <a:buFontTx/>
              <a:buAutoNum type="arabicPeriod"/>
              <a:tabLst/>
              <a:defRPr/>
            </a:pPr>
            <a:r>
              <a:rPr kumimoji="0" lang="en-GB" sz="2400" b="1" i="1" u="none" strike="noStrike" kern="0" cap="none" spc="0" normalizeH="0" baseline="0" noProof="0">
                <a:ln>
                  <a:noFill/>
                </a:ln>
                <a:solidFill>
                  <a:srgbClr val="23BAED"/>
                </a:solidFill>
                <a:effectLst/>
                <a:uLnTx/>
                <a:uFillTx/>
                <a:latin typeface="Arial"/>
                <a:ea typeface="Arial"/>
                <a:cs typeface="Arial"/>
                <a:sym typeface="Arial"/>
              </a:rPr>
              <a:t>Soil pollutants discharged</a:t>
            </a:r>
            <a:endParaRPr lang="en-GB" sz="1400" b="1" i="1" u="none" strike="noStrike" kern="0" cap="none" spc="0" normalizeH="0" baseline="0" noProof="0">
              <a:ln>
                <a:noFill/>
              </a:ln>
              <a:solidFill>
                <a:srgbClr val="000000"/>
              </a:solidFill>
              <a:effectLst/>
              <a:uLnTx/>
              <a:uFillTx/>
              <a:latin typeface="Arial"/>
              <a:ea typeface="Arial"/>
              <a:cs typeface="Arial"/>
            </a:endParaRPr>
          </a:p>
          <a:p>
            <a:pPr marL="457200" marR="0" lvl="0" indent="-457200" algn="l" defTabSz="914400" rtl="0" eaLnBrk="1" fontAlgn="auto" latinLnBrk="0" hangingPunct="1">
              <a:lnSpc>
                <a:spcPct val="150000"/>
              </a:lnSpc>
              <a:spcBef>
                <a:spcPts val="0"/>
              </a:spcBef>
              <a:spcAft>
                <a:spcPts val="0"/>
              </a:spcAft>
              <a:buClr>
                <a:srgbClr val="23BAED"/>
              </a:buClr>
              <a:buSzPts val="2400"/>
              <a:buFontTx/>
              <a:buAutoNum type="arabicPeriod"/>
              <a:tabLst/>
              <a:defRPr/>
            </a:pPr>
            <a:r>
              <a:rPr kumimoji="0" lang="en-GB" sz="2400" b="1" i="1" u="none" strike="noStrike" kern="0" cap="none" spc="0" normalizeH="0" baseline="0" noProof="0">
                <a:ln>
                  <a:noFill/>
                </a:ln>
                <a:solidFill>
                  <a:srgbClr val="23BAED"/>
                </a:solidFill>
                <a:effectLst/>
                <a:uLnTx/>
                <a:uFillTx/>
                <a:latin typeface="Arial"/>
                <a:ea typeface="Arial"/>
                <a:cs typeface="Arial"/>
                <a:sym typeface="Arial"/>
              </a:rPr>
              <a:t>Air pollutants discharged </a:t>
            </a:r>
            <a:endParaRPr sz="1400" b="1" i="1" u="none" strike="noStrike" kern="0" cap="none" spc="0" normalizeH="0" baseline="0" noProof="0">
              <a:ln>
                <a:noFill/>
              </a:ln>
              <a:solidFill>
                <a:srgbClr val="000000"/>
              </a:solidFill>
              <a:effectLst/>
              <a:uLnTx/>
              <a:uFillTx/>
              <a:latin typeface="Arial"/>
              <a:cs typeface="Arial"/>
            </a:endParaRPr>
          </a:p>
          <a:p>
            <a:pPr marL="457200" marR="0" lvl="0" indent="-457200" algn="l" defTabSz="914400" rtl="0" eaLnBrk="1" fontAlgn="auto" latinLnBrk="0" hangingPunct="1">
              <a:lnSpc>
                <a:spcPct val="150000"/>
              </a:lnSpc>
              <a:spcBef>
                <a:spcPts val="0"/>
              </a:spcBef>
              <a:spcAft>
                <a:spcPts val="0"/>
              </a:spcAft>
              <a:buClr>
                <a:srgbClr val="23BAED"/>
              </a:buClr>
              <a:buSzPts val="2400"/>
              <a:buFontTx/>
              <a:buAutoNum type="arabicPeriod"/>
              <a:tabLst/>
              <a:defRPr/>
            </a:pPr>
            <a:r>
              <a:rPr kumimoji="0" lang="en-GB" sz="2400" b="1" i="1" u="none" strike="noStrike" kern="0" cap="none" spc="0" normalizeH="0" baseline="0" noProof="0">
                <a:ln>
                  <a:noFill/>
                </a:ln>
                <a:solidFill>
                  <a:srgbClr val="23BAED"/>
                </a:solidFill>
                <a:effectLst/>
                <a:uLnTx/>
                <a:uFillTx/>
                <a:latin typeface="Arial"/>
                <a:ea typeface="Arial"/>
                <a:cs typeface="Arial"/>
                <a:sym typeface="Arial"/>
              </a:rPr>
              <a:t>Water extraction</a:t>
            </a:r>
            <a:endParaRPr lang="en-GB" sz="2400" b="1" i="1" u="none" strike="noStrike" kern="0" cap="none" spc="0" normalizeH="0" baseline="0" noProof="0">
              <a:ln>
                <a:noFill/>
              </a:ln>
              <a:solidFill>
                <a:srgbClr val="23BAED"/>
              </a:solidFill>
              <a:effectLst/>
              <a:uLnTx/>
              <a:uFillTx/>
              <a:latin typeface="Arial"/>
              <a:ea typeface="Arial"/>
              <a:cs typeface="Arial"/>
            </a:endParaRPr>
          </a:p>
          <a:p>
            <a:pPr marL="457200" marR="0" lvl="0" indent="-457200" algn="l" defTabSz="914400" rtl="0" eaLnBrk="1" fontAlgn="auto" latinLnBrk="0" hangingPunct="1">
              <a:lnSpc>
                <a:spcPct val="150000"/>
              </a:lnSpc>
              <a:spcBef>
                <a:spcPts val="0"/>
              </a:spcBef>
              <a:spcAft>
                <a:spcPts val="0"/>
              </a:spcAft>
              <a:buClr>
                <a:srgbClr val="23BAED"/>
              </a:buClr>
              <a:buSzPts val="2400"/>
              <a:buFontTx/>
              <a:buAutoNum type="arabicPeriod"/>
              <a:tabLst/>
              <a:defRPr/>
            </a:pPr>
            <a:r>
              <a:rPr kumimoji="0" lang="en-GB" sz="2400" b="1" i="1" u="none" strike="noStrike" kern="0" cap="none" spc="0" normalizeH="0" baseline="0" noProof="0">
                <a:ln>
                  <a:noFill/>
                </a:ln>
                <a:solidFill>
                  <a:srgbClr val="23BAED"/>
                </a:solidFill>
                <a:effectLst/>
                <a:uLnTx/>
                <a:uFillTx/>
                <a:latin typeface="Arial"/>
                <a:ea typeface="+mn-ea"/>
                <a:cs typeface="Arial"/>
              </a:rPr>
              <a:t>Land use</a:t>
            </a:r>
            <a:endParaRPr lang="en-GB" sz="2400" b="1" i="1" u="none" strike="noStrike" kern="0" cap="none" spc="0" normalizeH="0" baseline="0" noProof="0">
              <a:ln>
                <a:noFill/>
              </a:ln>
              <a:solidFill>
                <a:srgbClr val="23BAED"/>
              </a:solidFill>
              <a:effectLst/>
              <a:uLnTx/>
              <a:uFillTx/>
              <a:latin typeface="Arial"/>
              <a:cs typeface="Arial"/>
            </a:endParaRPr>
          </a:p>
        </p:txBody>
      </p:sp>
      <p:sp>
        <p:nvSpPr>
          <p:cNvPr id="1558" name="Google Shape;1558;ga4fce9d2ed_0_269"/>
          <p:cNvSpPr/>
          <p:nvPr/>
        </p:nvSpPr>
        <p:spPr>
          <a:xfrm>
            <a:off x="5974813" y="3244334"/>
            <a:ext cx="2424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Times"/>
                <a:ea typeface="Times"/>
                <a:cs typeface="Times"/>
                <a:sym typeface="Times"/>
              </a:rPr>
              <a:t> </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9" name="Google Shape;1559;ga4fce9d2ed_0_269"/>
          <p:cNvSpPr/>
          <p:nvPr/>
        </p:nvSpPr>
        <p:spPr>
          <a:xfrm>
            <a:off x="5974813" y="3244334"/>
            <a:ext cx="2424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Times"/>
                <a:ea typeface="Times"/>
                <a:cs typeface="Times"/>
                <a:sym typeface="Times"/>
              </a:rPr>
              <a:t> </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6" name="Google Shape;1566;ga4fce9d2ed_0_269"/>
          <p:cNvSpPr txBox="1">
            <a:spLocks noGrp="1"/>
          </p:cNvSpPr>
          <p:nvPr>
            <p:ph type="sldNum" idx="12"/>
          </p:nvPr>
        </p:nvSpPr>
        <p:spPr>
          <a:xfrm>
            <a:off x="314195" y="6355691"/>
            <a:ext cx="2743200" cy="36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600" b="0" i="0" u="none" strike="noStrike" kern="0" cap="none" spc="0" normalizeH="0" baseline="0" noProof="0">
                <a:ln>
                  <a:noFill/>
                </a:ln>
                <a:solidFill>
                  <a:srgbClr val="595959"/>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600" b="0" i="0" u="none" strike="noStrike" kern="0" cap="none" spc="0" normalizeH="0" baseline="0" noProof="0">
              <a:ln>
                <a:noFill/>
              </a:ln>
              <a:solidFill>
                <a:srgbClr val="595959"/>
              </a:solidFill>
              <a:effectLst/>
              <a:uLnTx/>
              <a:uFillTx/>
              <a:latin typeface="Arial"/>
              <a:ea typeface="Arial"/>
              <a:cs typeface="Arial"/>
              <a:sym typeface="Arial"/>
            </a:endParaRPr>
          </a:p>
        </p:txBody>
      </p:sp>
      <p:sp>
        <p:nvSpPr>
          <p:cNvPr id="2" name="Google Shape;1506;ga4fce9d2ed_0_141">
            <a:extLst>
              <a:ext uri="{FF2B5EF4-FFF2-40B4-BE49-F238E27FC236}">
                <a16:creationId xmlns:a16="http://schemas.microsoft.com/office/drawing/2014/main" id="{5F7E4840-A51F-4BCE-A8D4-053FC8A02B99}"/>
              </a:ext>
            </a:extLst>
          </p:cNvPr>
          <p:cNvSpPr txBox="1"/>
          <p:nvPr/>
        </p:nvSpPr>
        <p:spPr>
          <a:xfrm>
            <a:off x="1229894" y="2976128"/>
            <a:ext cx="1903572" cy="65401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a:ln>
                  <a:noFill/>
                </a:ln>
                <a:solidFill>
                  <a:srgbClr val="FFFFFF"/>
                </a:solidFill>
                <a:effectLst/>
                <a:uLnTx/>
                <a:uFillTx/>
                <a:latin typeface="Arial"/>
                <a:ea typeface="+mn-ea"/>
                <a:cs typeface="Arial"/>
                <a:sym typeface="Arial"/>
              </a:rPr>
              <a:t>Question</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nguins on a beach&#10;&#10;Description automatically generated">
            <a:extLst>
              <a:ext uri="{FF2B5EF4-FFF2-40B4-BE49-F238E27FC236}">
                <a16:creationId xmlns:a16="http://schemas.microsoft.com/office/drawing/2014/main" id="{369E536F-2017-40C3-9308-02B5F925C7FA}"/>
              </a:ext>
            </a:extLst>
          </p:cNvPr>
          <p:cNvPicPr>
            <a:picLocks noChangeAspect="1"/>
          </p:cNvPicPr>
          <p:nvPr/>
        </p:nvPicPr>
        <p:blipFill>
          <a:blip r:embed="rId3"/>
          <a:stretch>
            <a:fillRect/>
          </a:stretch>
        </p:blipFill>
        <p:spPr>
          <a:xfrm>
            <a:off x="3841637" y="1293883"/>
            <a:ext cx="8344127" cy="5562248"/>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888" y="1365735"/>
            <a:ext cx="5547292" cy="5490396"/>
          </a:xfrm>
          <a:prstGeom prst="rect">
            <a:avLst/>
          </a:prstGeom>
        </p:spPr>
      </p:pic>
      <p:sp>
        <p:nvSpPr>
          <p:cNvPr id="2" name="Title 1"/>
          <p:cNvSpPr>
            <a:spLocks noGrp="1"/>
          </p:cNvSpPr>
          <p:nvPr>
            <p:ph type="ctrTitle"/>
          </p:nvPr>
        </p:nvSpPr>
        <p:spPr>
          <a:xfrm>
            <a:off x="288944" y="1371494"/>
            <a:ext cx="4847667" cy="5486505"/>
          </a:xfrm>
        </p:spPr>
        <p:txBody>
          <a:bodyPr anchor="ctr">
            <a:noAutofit/>
          </a:bodyPr>
          <a:lstStyle/>
          <a:p>
            <a:pPr algn="l"/>
            <a:r>
              <a:rPr lang="en-GB" sz="4000" b="1" dirty="0">
                <a:solidFill>
                  <a:srgbClr val="23BAED"/>
                </a:solidFill>
              </a:rPr>
              <a:t>Practicalities on data collection &amp; available datasets</a:t>
            </a:r>
            <a:endParaRPr lang="en-GB" sz="4000" b="1" dirty="0">
              <a:solidFill>
                <a:srgbClr val="23BAED"/>
              </a:solidFill>
              <a:cs typeface="Aria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Rectangle 2">
            <a:extLst>
              <a:ext uri="{FF2B5EF4-FFF2-40B4-BE49-F238E27FC236}">
                <a16:creationId xmlns:a16="http://schemas.microsoft.com/office/drawing/2014/main" id="{5B008AA3-C640-7C4A-AF8D-A8320B76055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6" name="Slide Number Placeholder 5">
            <a:extLst>
              <a:ext uri="{FF2B5EF4-FFF2-40B4-BE49-F238E27FC236}">
                <a16:creationId xmlns:a16="http://schemas.microsoft.com/office/drawing/2014/main" id="{B6767B3B-27F2-B44F-ACD9-9D5A08C16067}"/>
              </a:ext>
            </a:extLst>
          </p:cNvPr>
          <p:cNvSpPr>
            <a:spLocks noGrp="1"/>
          </p:cNvSpPr>
          <p:nvPr>
            <p:ph type="sldNum" sz="quarter" idx="12"/>
          </p:nvPr>
        </p:nvSpPr>
        <p:spPr>
          <a:xfrm>
            <a:off x="99204" y="6327597"/>
            <a:ext cx="2743200" cy="365125"/>
          </a:xfrm>
        </p:spPr>
        <p:txBody>
          <a:bodyPr/>
          <a:lstStyle/>
          <a:p>
            <a:fld id="{971CEC84-1649-40CE-BFF6-7286506FEA08}" type="slidenum">
              <a:rPr lang="en-GB" smtClean="0"/>
              <a:pPr/>
              <a:t>45</a:t>
            </a:fld>
            <a:endParaRPr lang="en-GB"/>
          </a:p>
        </p:txBody>
      </p:sp>
    </p:spTree>
    <p:extLst>
      <p:ext uri="{BB962C8B-B14F-4D97-AF65-F5344CB8AC3E}">
        <p14:creationId xmlns:p14="http://schemas.microsoft.com/office/powerpoint/2010/main" val="9993860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7441-CBBF-4B35-9021-11F9DAC4B60A}"/>
              </a:ext>
            </a:extLst>
          </p:cNvPr>
          <p:cNvSpPr>
            <a:spLocks noGrp="1"/>
          </p:cNvSpPr>
          <p:nvPr>
            <p:ph type="title"/>
          </p:nvPr>
        </p:nvSpPr>
        <p:spPr/>
        <p:txBody>
          <a:bodyPr/>
          <a:lstStyle/>
          <a:p>
            <a:r>
              <a:rPr lang="en-GB"/>
              <a:t>Introduction to data needs for an assessment</a:t>
            </a:r>
          </a:p>
        </p:txBody>
      </p:sp>
      <p:sp>
        <p:nvSpPr>
          <p:cNvPr id="3" name="Content Placeholder 2">
            <a:extLst>
              <a:ext uri="{FF2B5EF4-FFF2-40B4-BE49-F238E27FC236}">
                <a16:creationId xmlns:a16="http://schemas.microsoft.com/office/drawing/2014/main" id="{73D99122-1304-46B3-A07A-927F38D2BCDB}"/>
              </a:ext>
            </a:extLst>
          </p:cNvPr>
          <p:cNvSpPr>
            <a:spLocks noGrp="1"/>
          </p:cNvSpPr>
          <p:nvPr>
            <p:ph idx="1"/>
          </p:nvPr>
        </p:nvSpPr>
        <p:spPr>
          <a:xfrm>
            <a:off x="314196" y="1461524"/>
            <a:ext cx="9036237" cy="4351338"/>
          </a:xfrm>
        </p:spPr>
        <p:txBody>
          <a:bodyPr>
            <a:normAutofit/>
          </a:bodyPr>
          <a:lstStyle/>
          <a:p>
            <a:pPr>
              <a:spcBef>
                <a:spcPts val="600"/>
              </a:spcBef>
              <a:spcAft>
                <a:spcPts val="600"/>
              </a:spcAft>
            </a:pPr>
            <a:r>
              <a:rPr lang="en-GB" b="1">
                <a:solidFill>
                  <a:srgbClr val="23BAED"/>
                </a:solidFill>
              </a:rPr>
              <a:t>Data collection </a:t>
            </a:r>
            <a:r>
              <a:rPr lang="en-GB"/>
              <a:t>is required to complete a natural capital assessment</a:t>
            </a:r>
          </a:p>
          <a:p>
            <a:pPr>
              <a:spcBef>
                <a:spcPts val="600"/>
              </a:spcBef>
              <a:spcAft>
                <a:spcPts val="600"/>
              </a:spcAft>
            </a:pPr>
            <a:r>
              <a:rPr lang="en-GB"/>
              <a:t>Companies can </a:t>
            </a:r>
            <a:r>
              <a:rPr lang="en-GB" b="1">
                <a:solidFill>
                  <a:srgbClr val="23BAED"/>
                </a:solidFill>
              </a:rPr>
              <a:t>utilise existing data </a:t>
            </a:r>
            <a:r>
              <a:rPr lang="en-GB"/>
              <a:t>- this will help determine which </a:t>
            </a:r>
            <a:r>
              <a:rPr lang="en-GB" b="1">
                <a:solidFill>
                  <a:srgbClr val="23BAED"/>
                </a:solidFill>
              </a:rPr>
              <a:t>measurement approaches </a:t>
            </a:r>
            <a:r>
              <a:rPr lang="en-GB"/>
              <a:t>are </a:t>
            </a:r>
            <a:r>
              <a:rPr lang="en-GB" b="1">
                <a:solidFill>
                  <a:srgbClr val="23BAED"/>
                </a:solidFill>
              </a:rPr>
              <a:t>applicable</a:t>
            </a:r>
            <a:r>
              <a:rPr lang="en-GB"/>
              <a:t> for your assessment</a:t>
            </a:r>
          </a:p>
          <a:p>
            <a:pPr>
              <a:spcBef>
                <a:spcPts val="600"/>
              </a:spcBef>
              <a:spcAft>
                <a:spcPts val="600"/>
              </a:spcAft>
            </a:pPr>
            <a:r>
              <a:rPr lang="en-GB"/>
              <a:t>Likely that new data will need to be acquired and can consist of:</a:t>
            </a:r>
          </a:p>
          <a:p>
            <a:pPr lvl="1">
              <a:spcBef>
                <a:spcPts val="600"/>
              </a:spcBef>
              <a:spcAft>
                <a:spcPts val="600"/>
              </a:spcAft>
            </a:pPr>
            <a:r>
              <a:rPr lang="en-GB" b="1">
                <a:solidFill>
                  <a:srgbClr val="23BAED"/>
                </a:solidFill>
              </a:rPr>
              <a:t>Primary data</a:t>
            </a:r>
            <a:r>
              <a:rPr lang="en-GB"/>
              <a:t>: Internal business data; site-level impact driver data; supplier/customer data</a:t>
            </a:r>
          </a:p>
          <a:p>
            <a:pPr lvl="1">
              <a:spcBef>
                <a:spcPts val="600"/>
              </a:spcBef>
              <a:spcAft>
                <a:spcPts val="600"/>
              </a:spcAft>
            </a:pPr>
            <a:r>
              <a:rPr lang="en-GB" b="1">
                <a:solidFill>
                  <a:srgbClr val="23BAED"/>
                </a:solidFill>
              </a:rPr>
              <a:t>Secondary data</a:t>
            </a:r>
            <a:r>
              <a:rPr lang="en-GB"/>
              <a:t>: Published, peer-reviewed, and grey literature; publicly available datasets (e.g. </a:t>
            </a:r>
            <a:r>
              <a:rPr lang="en-GB">
                <a:hlinkClick r:id="rId3"/>
              </a:rPr>
              <a:t>FAOSTAT Crops</a:t>
            </a:r>
            <a:r>
              <a:rPr lang="en-GB"/>
              <a:t>); productivity models; mass balance models, etc.</a:t>
            </a:r>
          </a:p>
        </p:txBody>
      </p:sp>
      <p:sp>
        <p:nvSpPr>
          <p:cNvPr id="4" name="Slide Number Placeholder 3">
            <a:extLst>
              <a:ext uri="{FF2B5EF4-FFF2-40B4-BE49-F238E27FC236}">
                <a16:creationId xmlns:a16="http://schemas.microsoft.com/office/drawing/2014/main" id="{4BC4D538-07A8-4C1D-A315-B04C8607B73F}"/>
              </a:ext>
            </a:extLst>
          </p:cNvPr>
          <p:cNvSpPr>
            <a:spLocks noGrp="1"/>
          </p:cNvSpPr>
          <p:nvPr>
            <p:ph type="sldNum" sz="quarter" idx="12"/>
          </p:nvPr>
        </p:nvSpPr>
        <p:spPr/>
        <p:txBody>
          <a:bodyPr/>
          <a:lstStyle/>
          <a:p>
            <a:fld id="{971CEC84-1649-40CE-BFF6-7286506FEA08}" type="slidenum">
              <a:rPr lang="en-GB" smtClean="0"/>
              <a:pPr/>
              <a:t>46</a:t>
            </a:fld>
            <a:endParaRPr lang="en-GB"/>
          </a:p>
        </p:txBody>
      </p:sp>
      <p:sp>
        <p:nvSpPr>
          <p:cNvPr id="6" name="Teardrop 5">
            <a:extLst>
              <a:ext uri="{FF2B5EF4-FFF2-40B4-BE49-F238E27FC236}">
                <a16:creationId xmlns:a16="http://schemas.microsoft.com/office/drawing/2014/main" id="{D58A08B9-9F83-400B-ADF6-21B5D0985D45}"/>
              </a:ext>
            </a:extLst>
          </p:cNvPr>
          <p:cNvSpPr/>
          <p:nvPr/>
        </p:nvSpPr>
        <p:spPr>
          <a:xfrm>
            <a:off x="10412665" y="0"/>
            <a:ext cx="1788029" cy="1782512"/>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D3528E35-37C5-4595-9736-8D8EE197FB08}"/>
              </a:ext>
            </a:extLst>
          </p:cNvPr>
          <p:cNvSpPr txBox="1"/>
          <p:nvPr/>
        </p:nvSpPr>
        <p:spPr>
          <a:xfrm>
            <a:off x="10592988" y="293591"/>
            <a:ext cx="1555947" cy="1447063"/>
          </a:xfrm>
          <a:prstGeom prst="rect">
            <a:avLst/>
          </a:prstGeom>
          <a:noFill/>
        </p:spPr>
        <p:txBody>
          <a:bodyPr wrap="square" rtlCol="0">
            <a:spAutoFit/>
          </a:bodyPr>
          <a:lstStyle/>
          <a:p>
            <a:pPr algn="ctr" defTabSz="914354">
              <a:defRPr/>
            </a:pPr>
            <a:r>
              <a:rPr lang="en-GB">
                <a:solidFill>
                  <a:prstClr val="white"/>
                </a:solidFill>
              </a:rPr>
              <a:t>Refer to </a:t>
            </a:r>
            <a:r>
              <a:rPr lang="en-GB" b="1">
                <a:solidFill>
                  <a:prstClr val="white"/>
                </a:solidFill>
              </a:rPr>
              <a:t>p.42</a:t>
            </a:r>
          </a:p>
          <a:p>
            <a:pPr algn="ctr" defTabSz="914354">
              <a:defRPr/>
            </a:pPr>
            <a:r>
              <a:rPr lang="en-GB">
                <a:solidFill>
                  <a:prstClr val="white"/>
                </a:solidFill>
              </a:rPr>
              <a:t>of the</a:t>
            </a:r>
          </a:p>
          <a:p>
            <a:pPr algn="ctr" defTabSz="914354">
              <a:defRPr/>
            </a:pPr>
            <a:r>
              <a:rPr lang="en-GB">
                <a:solidFill>
                  <a:prstClr val="white"/>
                </a:solidFill>
                <a:hlinkClick r:id="rId4"/>
              </a:rPr>
              <a:t>Biodiversity Guidance</a:t>
            </a:r>
            <a:endParaRPr lang="en-GB">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pic>
        <p:nvPicPr>
          <p:cNvPr id="17" name="Graphic 16" descr="Statistics">
            <a:extLst>
              <a:ext uri="{FF2B5EF4-FFF2-40B4-BE49-F238E27FC236}">
                <a16:creationId xmlns:a16="http://schemas.microsoft.com/office/drawing/2014/main" id="{A5A6ECEA-F3BE-4F66-85F2-B6194B0E5C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51007" y="2595212"/>
            <a:ext cx="2083961" cy="2083961"/>
          </a:xfrm>
          <a:prstGeom prst="rect">
            <a:avLst/>
          </a:prstGeom>
        </p:spPr>
      </p:pic>
    </p:spTree>
    <p:extLst>
      <p:ext uri="{BB962C8B-B14F-4D97-AF65-F5344CB8AC3E}">
        <p14:creationId xmlns:p14="http://schemas.microsoft.com/office/powerpoint/2010/main" val="15080531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87B5AF-7B9D-4495-990E-95E108A43B32}"/>
              </a:ext>
            </a:extLst>
          </p:cNvPr>
          <p:cNvSpPr>
            <a:spLocks noGrp="1"/>
          </p:cNvSpPr>
          <p:nvPr>
            <p:ph idx="1"/>
          </p:nvPr>
        </p:nvSpPr>
        <p:spPr>
          <a:xfrm>
            <a:off x="250504" y="1409163"/>
            <a:ext cx="10456825" cy="3528165"/>
          </a:xfrm>
        </p:spPr>
        <p:txBody>
          <a:bodyPr vert="horz" lIns="91440" tIns="45720" rIns="91440" bIns="45720" rtlCol="0" anchor="t">
            <a:normAutofit fontScale="92500" lnSpcReduction="10000"/>
          </a:bodyPr>
          <a:lstStyle/>
          <a:p>
            <a:pPr marL="0" indent="0" algn="ctr">
              <a:buNone/>
            </a:pPr>
            <a:r>
              <a:rPr lang="en-GB" b="1"/>
              <a:t>Which data/datasets will be used will depend on the business application, time/resources available, and the measurement technique to be applied.</a:t>
            </a:r>
          </a:p>
          <a:p>
            <a:pPr marL="0" indent="0" algn="ctr">
              <a:buNone/>
            </a:pPr>
            <a:endParaRPr lang="en-GB" b="1"/>
          </a:p>
          <a:p>
            <a:pPr marL="0" indent="0" algn="ctr">
              <a:buNone/>
            </a:pPr>
            <a:endParaRPr lang="en-GB" b="1"/>
          </a:p>
          <a:p>
            <a:pPr marL="0" indent="0" algn="ctr">
              <a:buNone/>
            </a:pPr>
            <a:endParaRPr lang="en-GB" b="1"/>
          </a:p>
          <a:p>
            <a:pPr marL="0" indent="0" algn="ctr">
              <a:buNone/>
            </a:pPr>
            <a:endParaRPr lang="en-GB" b="1"/>
          </a:p>
          <a:p>
            <a:pPr marL="0" indent="0" algn="ctr">
              <a:buNone/>
            </a:pPr>
            <a:endParaRPr lang="en-GB" sz="1500" b="1">
              <a:cs typeface="Arial"/>
            </a:endParaRPr>
          </a:p>
          <a:p>
            <a:pPr marL="0" indent="0" algn="ctr">
              <a:buNone/>
            </a:pPr>
            <a:endParaRPr lang="en-GB" sz="1500" b="1"/>
          </a:p>
          <a:p>
            <a:pPr marL="0" indent="0" algn="ctr">
              <a:buNone/>
            </a:pPr>
            <a:r>
              <a:rPr lang="en-GB" b="1"/>
              <a:t>It is recommended that the measurement technique and the associated impact driver data needed be identified BEFORE data collection begins.</a:t>
            </a:r>
          </a:p>
          <a:p>
            <a:pPr marL="0" indent="0" algn="ctr">
              <a:buNone/>
            </a:pPr>
            <a:endParaRPr lang="en-GB" b="1">
              <a:cs typeface="Arial"/>
            </a:endParaRPr>
          </a:p>
          <a:p>
            <a:pPr marL="227965" indent="-227965" algn="ctr"/>
            <a:endParaRPr lang="en-GB" b="1">
              <a:cs typeface="Arial"/>
            </a:endParaRPr>
          </a:p>
        </p:txBody>
      </p:sp>
      <p:sp>
        <p:nvSpPr>
          <p:cNvPr id="4" name="Slide Number Placeholder 3">
            <a:extLst>
              <a:ext uri="{FF2B5EF4-FFF2-40B4-BE49-F238E27FC236}">
                <a16:creationId xmlns:a16="http://schemas.microsoft.com/office/drawing/2014/main" id="{21D17AE2-6DCF-4B72-9A13-2951F03D9C0B}"/>
              </a:ext>
            </a:extLst>
          </p:cNvPr>
          <p:cNvSpPr>
            <a:spLocks noGrp="1"/>
          </p:cNvSpPr>
          <p:nvPr>
            <p:ph type="sldNum" sz="quarter" idx="12"/>
          </p:nvPr>
        </p:nvSpPr>
        <p:spPr/>
        <p:txBody>
          <a:bodyPr/>
          <a:lstStyle/>
          <a:p>
            <a:fld id="{971CEC84-1649-40CE-BFF6-7286506FEA08}" type="slidenum">
              <a:rPr lang="en-GB" smtClean="0"/>
              <a:pPr/>
              <a:t>47</a:t>
            </a:fld>
            <a:endParaRPr lang="en-GB"/>
          </a:p>
        </p:txBody>
      </p:sp>
      <p:sp>
        <p:nvSpPr>
          <p:cNvPr id="5" name="Title 1">
            <a:extLst>
              <a:ext uri="{FF2B5EF4-FFF2-40B4-BE49-F238E27FC236}">
                <a16:creationId xmlns:a16="http://schemas.microsoft.com/office/drawing/2014/main" id="{ECCD4DE6-DF01-4ABF-9223-12129CBE13FE}"/>
              </a:ext>
            </a:extLst>
          </p:cNvPr>
          <p:cNvSpPr>
            <a:spLocks noGrp="1"/>
          </p:cNvSpPr>
          <p:nvPr>
            <p:ph type="title"/>
          </p:nvPr>
        </p:nvSpPr>
        <p:spPr>
          <a:xfrm>
            <a:off x="314195" y="125352"/>
            <a:ext cx="11498123" cy="878150"/>
          </a:xfrm>
        </p:spPr>
        <p:txBody>
          <a:bodyPr/>
          <a:lstStyle/>
          <a:p>
            <a:r>
              <a:rPr lang="en-GB"/>
              <a:t>How to go about collecting data</a:t>
            </a:r>
          </a:p>
        </p:txBody>
      </p:sp>
      <p:sp>
        <p:nvSpPr>
          <p:cNvPr id="7" name="Teardrop 6">
            <a:extLst>
              <a:ext uri="{FF2B5EF4-FFF2-40B4-BE49-F238E27FC236}">
                <a16:creationId xmlns:a16="http://schemas.microsoft.com/office/drawing/2014/main" id="{A292BEA8-F4CE-4D65-969F-CDFC2663D83A}"/>
              </a:ext>
            </a:extLst>
          </p:cNvPr>
          <p:cNvSpPr/>
          <p:nvPr/>
        </p:nvSpPr>
        <p:spPr>
          <a:xfrm>
            <a:off x="10412665" y="0"/>
            <a:ext cx="1788029" cy="1782512"/>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C3EF16CF-B676-466C-970C-A2F230197152}"/>
              </a:ext>
            </a:extLst>
          </p:cNvPr>
          <p:cNvSpPr txBox="1"/>
          <p:nvPr/>
        </p:nvSpPr>
        <p:spPr>
          <a:xfrm>
            <a:off x="10592988" y="293591"/>
            <a:ext cx="1555947" cy="1447063"/>
          </a:xfrm>
          <a:prstGeom prst="rect">
            <a:avLst/>
          </a:prstGeom>
          <a:noFill/>
        </p:spPr>
        <p:txBody>
          <a:bodyPr wrap="square" rtlCol="0">
            <a:spAutoFit/>
          </a:bodyPr>
          <a:lstStyle/>
          <a:p>
            <a:pPr algn="ctr" defTabSz="914354">
              <a:defRPr/>
            </a:pPr>
            <a:r>
              <a:rPr lang="en-GB">
                <a:solidFill>
                  <a:prstClr val="white"/>
                </a:solidFill>
              </a:rPr>
              <a:t>Refer to </a:t>
            </a:r>
            <a:r>
              <a:rPr lang="en-GB" b="1">
                <a:solidFill>
                  <a:prstClr val="white"/>
                </a:solidFill>
              </a:rPr>
              <a:t>p.42</a:t>
            </a:r>
          </a:p>
          <a:p>
            <a:pPr algn="ctr" defTabSz="914354">
              <a:defRPr/>
            </a:pPr>
            <a:r>
              <a:rPr lang="en-GB">
                <a:solidFill>
                  <a:prstClr val="white"/>
                </a:solidFill>
              </a:rPr>
              <a:t>of the</a:t>
            </a:r>
          </a:p>
          <a:p>
            <a:pPr algn="ctr" defTabSz="914354">
              <a:defRPr/>
            </a:pPr>
            <a:r>
              <a:rPr lang="en-GB">
                <a:solidFill>
                  <a:prstClr val="white"/>
                </a:solidFill>
                <a:hlinkClick r:id="rId3"/>
              </a:rPr>
              <a:t>Biodiversity Guidance</a:t>
            </a:r>
            <a:endParaRPr lang="en-GB">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pic>
        <p:nvPicPr>
          <p:cNvPr id="2050" name="Picture 2" descr="Cycle Icon #412712 - Free Icons Library">
            <a:extLst>
              <a:ext uri="{FF2B5EF4-FFF2-40B4-BE49-F238E27FC236}">
                <a16:creationId xmlns:a16="http://schemas.microsoft.com/office/drawing/2014/main" id="{999690F9-88DF-4766-9827-2506B12D0F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0303" y="2405833"/>
            <a:ext cx="1486686" cy="1538067"/>
          </a:xfrm>
          <a:prstGeom prst="rect">
            <a:avLst/>
          </a:prstGeom>
          <a:noFill/>
          <a:extLst>
            <a:ext uri="{909E8E84-426E-40DD-AFC4-6F175D3DCCD1}">
              <a14:hiddenFill xmlns:a14="http://schemas.microsoft.com/office/drawing/2010/main">
                <a:solidFill>
                  <a:srgbClr val="FFFFFF"/>
                </a:solidFill>
              </a14:hiddenFill>
            </a:ext>
          </a:extLst>
        </p:spPr>
      </p:pic>
      <p:sp>
        <p:nvSpPr>
          <p:cNvPr id="11" name="Teardrop 10">
            <a:extLst>
              <a:ext uri="{FF2B5EF4-FFF2-40B4-BE49-F238E27FC236}">
                <a16:creationId xmlns:a16="http://schemas.microsoft.com/office/drawing/2014/main" id="{C59765C9-42AC-4AF0-9750-33C5D16E7D41}"/>
              </a:ext>
            </a:extLst>
          </p:cNvPr>
          <p:cNvSpPr/>
          <p:nvPr/>
        </p:nvSpPr>
        <p:spPr>
          <a:xfrm>
            <a:off x="10293135" y="1852724"/>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2" name="TextBox 11">
            <a:extLst>
              <a:ext uri="{FF2B5EF4-FFF2-40B4-BE49-F238E27FC236}">
                <a16:creationId xmlns:a16="http://schemas.microsoft.com/office/drawing/2014/main" id="{F2D4A333-6419-43D9-9691-41D04EA5ECE8}"/>
              </a:ext>
            </a:extLst>
          </p:cNvPr>
          <p:cNvSpPr txBox="1"/>
          <p:nvPr/>
        </p:nvSpPr>
        <p:spPr>
          <a:xfrm>
            <a:off x="10293135" y="2173675"/>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a:t>
            </a:r>
            <a:r>
              <a:rPr lang="en-GB" sz="1801" b="1">
                <a:solidFill>
                  <a:prstClr val="white"/>
                </a:solidFill>
                <a:latin typeface="Arial"/>
              </a:rPr>
              <a:t>p.60</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5"/>
              </a:rPr>
              <a:t>Natural Capital Protocol</a:t>
            </a:r>
            <a:endParaRPr lang="en-GB" sz="1801">
              <a:solidFill>
                <a:prstClr val="white"/>
              </a:solidFill>
              <a:latin typeface="Arial"/>
            </a:endParaRPr>
          </a:p>
        </p:txBody>
      </p:sp>
      <p:sp>
        <p:nvSpPr>
          <p:cNvPr id="9" name="TextBox 8">
            <a:extLst>
              <a:ext uri="{FF2B5EF4-FFF2-40B4-BE49-F238E27FC236}">
                <a16:creationId xmlns:a16="http://schemas.microsoft.com/office/drawing/2014/main" id="{BF118E70-BC13-4962-95A6-0163158C4938}"/>
              </a:ext>
            </a:extLst>
          </p:cNvPr>
          <p:cNvSpPr txBox="1"/>
          <p:nvPr/>
        </p:nvSpPr>
        <p:spPr>
          <a:xfrm>
            <a:off x="181155" y="5213230"/>
            <a:ext cx="119734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i="1">
                <a:solidFill>
                  <a:srgbClr val="595959"/>
                </a:solidFill>
              </a:rPr>
              <a:t>Tip* Collaborating with departments across a company is recommended as there may be data available for use within an assessment that has already</a:t>
            </a:r>
            <a:r>
              <a:rPr lang="en-GB" b="1" i="1">
                <a:solidFill>
                  <a:srgbClr val="595959"/>
                </a:solidFill>
                <a:cs typeface="Arial"/>
              </a:rPr>
              <a:t> been collected</a:t>
            </a:r>
            <a:endParaRPr lang="en-US">
              <a:cs typeface="Arial"/>
            </a:endParaRPr>
          </a:p>
        </p:txBody>
      </p:sp>
    </p:spTree>
    <p:extLst>
      <p:ext uri="{BB962C8B-B14F-4D97-AF65-F5344CB8AC3E}">
        <p14:creationId xmlns:p14="http://schemas.microsoft.com/office/powerpoint/2010/main" val="40603749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0FDE4-F361-47D4-8367-F5E59E7F8081}"/>
              </a:ext>
            </a:extLst>
          </p:cNvPr>
          <p:cNvSpPr>
            <a:spLocks noGrp="1"/>
          </p:cNvSpPr>
          <p:nvPr>
            <p:ph type="title"/>
          </p:nvPr>
        </p:nvSpPr>
        <p:spPr/>
        <p:txBody>
          <a:bodyPr/>
          <a:lstStyle/>
          <a:p>
            <a:r>
              <a:rPr lang="en-GB"/>
              <a:t>Data considerations </a:t>
            </a:r>
          </a:p>
        </p:txBody>
      </p:sp>
      <p:sp>
        <p:nvSpPr>
          <p:cNvPr id="4" name="Slide Number Placeholder 3">
            <a:extLst>
              <a:ext uri="{FF2B5EF4-FFF2-40B4-BE49-F238E27FC236}">
                <a16:creationId xmlns:a16="http://schemas.microsoft.com/office/drawing/2014/main" id="{34587C87-5347-4AAA-BE1B-F22204A6A7D3}"/>
              </a:ext>
            </a:extLst>
          </p:cNvPr>
          <p:cNvSpPr>
            <a:spLocks noGrp="1"/>
          </p:cNvSpPr>
          <p:nvPr>
            <p:ph type="sldNum" sz="quarter" idx="12"/>
          </p:nvPr>
        </p:nvSpPr>
        <p:spPr/>
        <p:txBody>
          <a:bodyPr/>
          <a:lstStyle/>
          <a:p>
            <a:fld id="{971CEC84-1649-40CE-BFF6-7286506FEA08}" type="slidenum">
              <a:rPr lang="en-GB" smtClean="0"/>
              <a:pPr/>
              <a:t>48</a:t>
            </a:fld>
            <a:endParaRPr lang="en-GB"/>
          </a:p>
        </p:txBody>
      </p:sp>
      <p:sp>
        <p:nvSpPr>
          <p:cNvPr id="9" name="Content Placeholder 2">
            <a:extLst>
              <a:ext uri="{FF2B5EF4-FFF2-40B4-BE49-F238E27FC236}">
                <a16:creationId xmlns:a16="http://schemas.microsoft.com/office/drawing/2014/main" id="{DF199D19-8F03-4A6C-8C0A-2F6F66C0D933}"/>
              </a:ext>
            </a:extLst>
          </p:cNvPr>
          <p:cNvSpPr>
            <a:spLocks noGrp="1"/>
          </p:cNvSpPr>
          <p:nvPr>
            <p:ph idx="1"/>
          </p:nvPr>
        </p:nvSpPr>
        <p:spPr>
          <a:xfrm>
            <a:off x="314195" y="1461524"/>
            <a:ext cx="7192916" cy="4351338"/>
          </a:xfrm>
        </p:spPr>
        <p:txBody>
          <a:bodyPr vert="horz" lIns="91440" tIns="45720" rIns="91440" bIns="45720" rtlCol="0" anchor="t">
            <a:normAutofit/>
          </a:bodyPr>
          <a:lstStyle/>
          <a:p>
            <a:pPr marL="227965" indent="-227965">
              <a:spcBef>
                <a:spcPts val="1200"/>
              </a:spcBef>
              <a:spcAft>
                <a:spcPts val="1200"/>
              </a:spcAft>
            </a:pPr>
            <a:r>
              <a:rPr lang="en-GB"/>
              <a:t>Data isn’t always numerical (</a:t>
            </a:r>
            <a:r>
              <a:rPr lang="en-GB" b="1">
                <a:solidFill>
                  <a:srgbClr val="23BAED"/>
                </a:solidFill>
              </a:rPr>
              <a:t>quantitative</a:t>
            </a:r>
            <a:r>
              <a:rPr lang="en-GB"/>
              <a:t>). It can also be descriptive (</a:t>
            </a:r>
            <a:r>
              <a:rPr lang="en-GB" b="1">
                <a:solidFill>
                  <a:srgbClr val="23BAED"/>
                </a:solidFill>
              </a:rPr>
              <a:t>qualitative</a:t>
            </a:r>
            <a:r>
              <a:rPr lang="en-GB"/>
              <a:t>)</a:t>
            </a:r>
          </a:p>
          <a:p>
            <a:pPr marL="227965" indent="-227965">
              <a:spcBef>
                <a:spcPts val="1200"/>
              </a:spcBef>
              <a:spcAft>
                <a:spcPts val="1200"/>
              </a:spcAft>
            </a:pPr>
            <a:r>
              <a:rPr lang="en-GB"/>
              <a:t>In most cases, you will want to select a </a:t>
            </a:r>
            <a:r>
              <a:rPr lang="en-GB" b="1">
                <a:solidFill>
                  <a:srgbClr val="23BAED"/>
                </a:solidFill>
              </a:rPr>
              <a:t>metric/indicator </a:t>
            </a:r>
            <a:r>
              <a:rPr lang="en-GB"/>
              <a:t>that you can use in the next step of your </a:t>
            </a:r>
            <a:r>
              <a:rPr lang="en-GB" b="1">
                <a:solidFill>
                  <a:srgbClr val="23BAED"/>
                </a:solidFill>
              </a:rPr>
              <a:t>assessment</a:t>
            </a:r>
          </a:p>
          <a:p>
            <a:pPr marL="227965" indent="-227965">
              <a:spcBef>
                <a:spcPts val="1200"/>
              </a:spcBef>
              <a:spcAft>
                <a:spcPts val="1200"/>
              </a:spcAft>
            </a:pPr>
            <a:r>
              <a:rPr lang="en-GB"/>
              <a:t>For example, number of </a:t>
            </a:r>
            <a:r>
              <a:rPr lang="en-GB" b="1">
                <a:solidFill>
                  <a:srgbClr val="23BAED"/>
                </a:solidFill>
              </a:rPr>
              <a:t>‘x’ hectares </a:t>
            </a:r>
            <a:r>
              <a:rPr lang="en-GB"/>
              <a:t>of forest, </a:t>
            </a:r>
            <a:br>
              <a:rPr lang="en-GB"/>
            </a:br>
            <a:r>
              <a:rPr lang="en-GB" b="1">
                <a:solidFill>
                  <a:srgbClr val="23BAED"/>
                </a:solidFill>
              </a:rPr>
              <a:t>‘x’ litres </a:t>
            </a:r>
            <a:r>
              <a:rPr lang="en-GB"/>
              <a:t>of water</a:t>
            </a:r>
          </a:p>
          <a:p>
            <a:pPr marL="227965" indent="-227965">
              <a:spcBef>
                <a:spcPts val="1200"/>
              </a:spcBef>
              <a:spcAft>
                <a:spcPts val="1200"/>
              </a:spcAft>
            </a:pPr>
            <a:r>
              <a:rPr lang="en-GB">
                <a:cs typeface="Arial"/>
              </a:rPr>
              <a:t>Individual indicators can be </a:t>
            </a:r>
            <a:r>
              <a:rPr lang="en-GB" b="1">
                <a:solidFill>
                  <a:srgbClr val="23BAED"/>
                </a:solidFill>
                <a:cs typeface="Arial"/>
              </a:rPr>
              <a:t>aggregated</a:t>
            </a:r>
            <a:r>
              <a:rPr lang="en-GB">
                <a:cs typeface="Arial"/>
              </a:rPr>
              <a:t> to create ‘</a:t>
            </a:r>
            <a:r>
              <a:rPr lang="en-GB" b="1">
                <a:solidFill>
                  <a:srgbClr val="23BAED"/>
                </a:solidFill>
                <a:cs typeface="Arial"/>
              </a:rPr>
              <a:t>composite</a:t>
            </a:r>
            <a:r>
              <a:rPr lang="en-GB">
                <a:cs typeface="Arial"/>
              </a:rPr>
              <a:t>’ </a:t>
            </a:r>
            <a:r>
              <a:rPr lang="en-GB" b="1">
                <a:solidFill>
                  <a:srgbClr val="23BAED"/>
                </a:solidFill>
                <a:cs typeface="Arial"/>
              </a:rPr>
              <a:t>indicators</a:t>
            </a:r>
            <a:r>
              <a:rPr lang="en-GB">
                <a:cs typeface="Arial"/>
              </a:rPr>
              <a:t> to understand the condition/integrity of an ecosystem assessment. </a:t>
            </a:r>
          </a:p>
        </p:txBody>
      </p:sp>
      <p:sp>
        <p:nvSpPr>
          <p:cNvPr id="3" name="TextBox 2">
            <a:extLst>
              <a:ext uri="{FF2B5EF4-FFF2-40B4-BE49-F238E27FC236}">
                <a16:creationId xmlns:a16="http://schemas.microsoft.com/office/drawing/2014/main" id="{0E83468E-6CE6-456B-BB75-FEE8EEF0F264}"/>
              </a:ext>
            </a:extLst>
          </p:cNvPr>
          <p:cNvSpPr txBox="1"/>
          <p:nvPr/>
        </p:nvSpPr>
        <p:spPr>
          <a:xfrm>
            <a:off x="8160589" y="3789872"/>
            <a:ext cx="389338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i="1">
                <a:solidFill>
                  <a:srgbClr val="595959"/>
                </a:solidFill>
              </a:rPr>
              <a:t>Tip* </a:t>
            </a:r>
            <a:r>
              <a:rPr lang="en-GB" sz="2000">
                <a:solidFill>
                  <a:srgbClr val="595959"/>
                </a:solidFill>
              </a:rPr>
              <a:t>The IUCN </a:t>
            </a:r>
            <a:r>
              <a:rPr lang="en-GB" sz="2000">
                <a:ea typeface="+mn-lt"/>
                <a:cs typeface="+mn-lt"/>
                <a:hlinkClick r:id="rId3"/>
              </a:rPr>
              <a:t>Guidelines for planning and monitoring corporate biodiversity performance</a:t>
            </a:r>
            <a:r>
              <a:rPr lang="en-GB" sz="2000">
                <a:solidFill>
                  <a:srgbClr val="595959"/>
                </a:solidFill>
              </a:rPr>
              <a:t> describes available datasets and how to consider aggregation of biodiversity data</a:t>
            </a:r>
            <a:r>
              <a:rPr lang="en-GB" sz="2000" b="1">
                <a:solidFill>
                  <a:srgbClr val="595959"/>
                </a:solidFill>
              </a:rPr>
              <a:t>.</a:t>
            </a:r>
            <a:endParaRPr lang="en-GB" sz="2000" b="1">
              <a:solidFill>
                <a:srgbClr val="595959"/>
              </a:solidFill>
              <a:cs typeface="Arial"/>
            </a:endParaRPr>
          </a:p>
        </p:txBody>
      </p:sp>
      <p:pic>
        <p:nvPicPr>
          <p:cNvPr id="1028" name="Picture 4" descr="aerial shot of road surrounded by green trees">
            <a:extLst>
              <a:ext uri="{FF2B5EF4-FFF2-40B4-BE49-F238E27FC236}">
                <a16:creationId xmlns:a16="http://schemas.microsoft.com/office/drawing/2014/main" id="{2FD02572-4321-4384-8CB4-BB1F77029F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21" r="5715"/>
          <a:stretch/>
        </p:blipFill>
        <p:spPr bwMode="auto">
          <a:xfrm>
            <a:off x="8433326" y="0"/>
            <a:ext cx="3758674" cy="368662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966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113A2-D58A-45AA-B63B-D15BF6D8CC85}"/>
              </a:ext>
            </a:extLst>
          </p:cNvPr>
          <p:cNvSpPr>
            <a:spLocks noGrp="1"/>
          </p:cNvSpPr>
          <p:nvPr>
            <p:ph type="title"/>
          </p:nvPr>
        </p:nvSpPr>
        <p:spPr/>
        <p:txBody>
          <a:bodyPr/>
          <a:lstStyle/>
          <a:p>
            <a:r>
              <a:rPr lang="en-GB"/>
              <a:t>Determining data sources</a:t>
            </a:r>
          </a:p>
        </p:txBody>
      </p:sp>
      <p:sp>
        <p:nvSpPr>
          <p:cNvPr id="4" name="Slide Number Placeholder 3">
            <a:extLst>
              <a:ext uri="{FF2B5EF4-FFF2-40B4-BE49-F238E27FC236}">
                <a16:creationId xmlns:a16="http://schemas.microsoft.com/office/drawing/2014/main" id="{B84E9004-7B47-43D6-A04A-797CB70383A8}"/>
              </a:ext>
            </a:extLst>
          </p:cNvPr>
          <p:cNvSpPr>
            <a:spLocks noGrp="1"/>
          </p:cNvSpPr>
          <p:nvPr>
            <p:ph type="sldNum" sz="quarter" idx="12"/>
          </p:nvPr>
        </p:nvSpPr>
        <p:spPr/>
        <p:txBody>
          <a:bodyPr/>
          <a:lstStyle/>
          <a:p>
            <a:fld id="{971CEC84-1649-40CE-BFF6-7286506FEA08}" type="slidenum">
              <a:rPr lang="en-GB" smtClean="0"/>
              <a:pPr/>
              <a:t>49</a:t>
            </a:fld>
            <a:endParaRPr lang="en-GB"/>
          </a:p>
        </p:txBody>
      </p:sp>
      <p:graphicFrame>
        <p:nvGraphicFramePr>
          <p:cNvPr id="5" name="Table 5">
            <a:extLst>
              <a:ext uri="{FF2B5EF4-FFF2-40B4-BE49-F238E27FC236}">
                <a16:creationId xmlns:a16="http://schemas.microsoft.com/office/drawing/2014/main" id="{784080D3-1DE4-4AB4-96FE-684FFE0FC1EE}"/>
              </a:ext>
            </a:extLst>
          </p:cNvPr>
          <p:cNvGraphicFramePr>
            <a:graphicFrameLocks noGrp="1"/>
          </p:cNvGraphicFramePr>
          <p:nvPr>
            <p:extLst>
              <p:ext uri="{D42A27DB-BD31-4B8C-83A1-F6EECF244321}">
                <p14:modId xmlns:p14="http://schemas.microsoft.com/office/powerpoint/2010/main" val="3596888358"/>
              </p:ext>
            </p:extLst>
          </p:nvPr>
        </p:nvGraphicFramePr>
        <p:xfrm>
          <a:off x="314195" y="1492600"/>
          <a:ext cx="8629389" cy="4130418"/>
        </p:xfrm>
        <a:graphic>
          <a:graphicData uri="http://schemas.openxmlformats.org/drawingml/2006/table">
            <a:tbl>
              <a:tblPr firstRow="1" bandRow="1">
                <a:tableStyleId>{BC89EF96-8CEA-46FF-86C4-4CE0E7609802}</a:tableStyleId>
              </a:tblPr>
              <a:tblGrid>
                <a:gridCol w="2516687">
                  <a:extLst>
                    <a:ext uri="{9D8B030D-6E8A-4147-A177-3AD203B41FA5}">
                      <a16:colId xmlns:a16="http://schemas.microsoft.com/office/drawing/2014/main" val="2981673661"/>
                    </a:ext>
                  </a:extLst>
                </a:gridCol>
                <a:gridCol w="2642992">
                  <a:extLst>
                    <a:ext uri="{9D8B030D-6E8A-4147-A177-3AD203B41FA5}">
                      <a16:colId xmlns:a16="http://schemas.microsoft.com/office/drawing/2014/main" val="3478656153"/>
                    </a:ext>
                  </a:extLst>
                </a:gridCol>
                <a:gridCol w="3469710">
                  <a:extLst>
                    <a:ext uri="{9D8B030D-6E8A-4147-A177-3AD203B41FA5}">
                      <a16:colId xmlns:a16="http://schemas.microsoft.com/office/drawing/2014/main" val="3118526083"/>
                    </a:ext>
                  </a:extLst>
                </a:gridCol>
              </a:tblGrid>
              <a:tr h="497232">
                <a:tc>
                  <a:txBody>
                    <a:bodyPr/>
                    <a:lstStyle/>
                    <a:p>
                      <a:pPr algn="ctr"/>
                      <a:r>
                        <a:rPr lang="en-GB" sz="1800">
                          <a:solidFill>
                            <a:schemeClr val="tx1"/>
                          </a:solidFill>
                        </a:rPr>
                        <a:t>Activity</a:t>
                      </a:r>
                    </a:p>
                  </a:txBody>
                  <a:tcPr/>
                </a:tc>
                <a:tc>
                  <a:txBody>
                    <a:bodyPr/>
                    <a:lstStyle/>
                    <a:p>
                      <a:pPr algn="ctr"/>
                      <a:r>
                        <a:rPr lang="en-GB" sz="1800">
                          <a:solidFill>
                            <a:schemeClr val="tx1"/>
                          </a:solidFill>
                        </a:rPr>
                        <a:t>Impact driver</a:t>
                      </a:r>
                    </a:p>
                  </a:txBody>
                  <a:tcPr/>
                </a:tc>
                <a:tc>
                  <a:txBody>
                    <a:bodyPr/>
                    <a:lstStyle/>
                    <a:p>
                      <a:pPr algn="ctr"/>
                      <a:r>
                        <a:rPr lang="en-GB" sz="1800">
                          <a:solidFill>
                            <a:schemeClr val="tx1"/>
                          </a:solidFill>
                        </a:rPr>
                        <a:t>Data source</a:t>
                      </a:r>
                    </a:p>
                  </a:txBody>
                  <a:tcPr/>
                </a:tc>
                <a:extLst>
                  <a:ext uri="{0D108BD9-81ED-4DB2-BD59-A6C34878D82A}">
                    <a16:rowId xmlns:a16="http://schemas.microsoft.com/office/drawing/2014/main" val="3074964928"/>
                  </a:ext>
                </a:extLst>
              </a:tr>
              <a:tr h="698500">
                <a:tc>
                  <a:txBody>
                    <a:bodyPr/>
                    <a:lstStyle/>
                    <a:p>
                      <a:r>
                        <a:rPr lang="en-GB" sz="1800" b="1">
                          <a:solidFill>
                            <a:srgbClr val="23BAED"/>
                          </a:solidFill>
                        </a:rPr>
                        <a:t>Site-level impact</a:t>
                      </a:r>
                      <a:r>
                        <a:rPr lang="en-GB" sz="1800">
                          <a:solidFill>
                            <a:srgbClr val="595959"/>
                          </a:solidFill>
                        </a:rPr>
                        <a:t>: mining for ore</a:t>
                      </a:r>
                    </a:p>
                  </a:txBody>
                  <a:tcPr anchor="ctr"/>
                </a:tc>
                <a:tc>
                  <a:txBody>
                    <a:bodyPr/>
                    <a:lstStyle/>
                    <a:p>
                      <a:r>
                        <a:rPr lang="en-GB" sz="1800" b="1">
                          <a:solidFill>
                            <a:srgbClr val="23BAED"/>
                          </a:solidFill>
                        </a:rPr>
                        <a:t>Land-use change </a:t>
                      </a:r>
                      <a:r>
                        <a:rPr lang="en-GB" sz="1800">
                          <a:solidFill>
                            <a:srgbClr val="595959"/>
                          </a:solidFill>
                        </a:rPr>
                        <a:t>(i.e. habitat loss)</a:t>
                      </a:r>
                    </a:p>
                  </a:txBody>
                  <a:tcPr anchor="ctr"/>
                </a:tc>
                <a:tc>
                  <a:txBody>
                    <a:bodyPr/>
                    <a:lstStyle/>
                    <a:p>
                      <a:r>
                        <a:rPr lang="en-GB" sz="1800" b="1">
                          <a:solidFill>
                            <a:srgbClr val="23BAED"/>
                          </a:solidFill>
                        </a:rPr>
                        <a:t>Primary data: </a:t>
                      </a:r>
                      <a:r>
                        <a:rPr lang="en-GB" sz="1800">
                          <a:solidFill>
                            <a:srgbClr val="595959"/>
                          </a:solidFill>
                        </a:rPr>
                        <a:t>Direct collection, observations</a:t>
                      </a:r>
                      <a:endParaRPr lang="en-GB" sz="1800" b="1">
                        <a:solidFill>
                          <a:srgbClr val="595959"/>
                        </a:solidFill>
                      </a:endParaRPr>
                    </a:p>
                  </a:txBody>
                  <a:tcPr anchor="ctr"/>
                </a:tc>
                <a:extLst>
                  <a:ext uri="{0D108BD9-81ED-4DB2-BD59-A6C34878D82A}">
                    <a16:rowId xmlns:a16="http://schemas.microsoft.com/office/drawing/2014/main" val="3943009104"/>
                  </a:ext>
                </a:extLst>
              </a:tr>
              <a:tr h="1337026">
                <a:tc>
                  <a:txBody>
                    <a:bodyPr/>
                    <a:lstStyle/>
                    <a:p>
                      <a:r>
                        <a:rPr lang="en-GB" sz="1800" b="1">
                          <a:solidFill>
                            <a:srgbClr val="23BAED"/>
                          </a:solidFill>
                        </a:rPr>
                        <a:t>Product-level impact</a:t>
                      </a:r>
                      <a:r>
                        <a:rPr lang="en-GB" sz="1800">
                          <a:solidFill>
                            <a:srgbClr val="595959"/>
                          </a:solidFill>
                        </a:rPr>
                        <a:t>: manufacturing leather shoes</a:t>
                      </a:r>
                    </a:p>
                  </a:txBody>
                  <a:tcPr anchor="ctr"/>
                </a:tc>
                <a:tc>
                  <a:txBody>
                    <a:bodyPr/>
                    <a:lstStyle/>
                    <a:p>
                      <a:r>
                        <a:rPr lang="en-GB" sz="1800" b="1">
                          <a:solidFill>
                            <a:srgbClr val="23BAED"/>
                          </a:solidFill>
                        </a:rPr>
                        <a:t>Direct exploitation </a:t>
                      </a:r>
                      <a:r>
                        <a:rPr lang="en-GB" sz="1800">
                          <a:solidFill>
                            <a:srgbClr val="595959"/>
                          </a:solidFill>
                        </a:rPr>
                        <a:t>(i.e. species lost from sourcing materials)</a:t>
                      </a:r>
                    </a:p>
                  </a:txBody>
                  <a:tcPr anchor="ctr"/>
                </a:tc>
                <a:tc>
                  <a:txBody>
                    <a:bodyPr/>
                    <a:lstStyle/>
                    <a:p>
                      <a:r>
                        <a:rPr lang="en-GB" sz="1800" b="1">
                          <a:solidFill>
                            <a:srgbClr val="23BAED"/>
                          </a:solidFill>
                        </a:rPr>
                        <a:t>Secondary data</a:t>
                      </a:r>
                      <a:r>
                        <a:rPr lang="en-GB" sz="1800">
                          <a:solidFill>
                            <a:srgbClr val="595959"/>
                          </a:solidFill>
                        </a:rPr>
                        <a:t>: Global datasets, local/regional datasets</a:t>
                      </a:r>
                      <a:endParaRPr lang="en-GB" sz="1800" b="1">
                        <a:solidFill>
                          <a:srgbClr val="595959"/>
                        </a:solidFill>
                      </a:endParaRPr>
                    </a:p>
                  </a:txBody>
                  <a:tcPr anchor="ctr"/>
                </a:tc>
                <a:extLst>
                  <a:ext uri="{0D108BD9-81ED-4DB2-BD59-A6C34878D82A}">
                    <a16:rowId xmlns:a16="http://schemas.microsoft.com/office/drawing/2014/main" val="553634284"/>
                  </a:ext>
                </a:extLst>
              </a:tr>
              <a:tr h="1597660">
                <a:tc>
                  <a:txBody>
                    <a:bodyPr/>
                    <a:lstStyle/>
                    <a:p>
                      <a:r>
                        <a:rPr lang="en-GB" sz="1800" b="1">
                          <a:solidFill>
                            <a:srgbClr val="23BAED"/>
                          </a:solidFill>
                        </a:rPr>
                        <a:t>Portfolio- or sector-level impact</a:t>
                      </a:r>
                      <a:r>
                        <a:rPr lang="en-GB" sz="1800">
                          <a:solidFill>
                            <a:srgbClr val="595959"/>
                          </a:solidFill>
                        </a:rPr>
                        <a:t>: food production</a:t>
                      </a:r>
                    </a:p>
                  </a:txBody>
                  <a:tcPr anchor="ctr"/>
                </a:tc>
                <a:tc>
                  <a:txBody>
                    <a:bodyPr/>
                    <a:lstStyle/>
                    <a:p>
                      <a:r>
                        <a:rPr lang="en-GB" sz="1800" b="1">
                          <a:solidFill>
                            <a:srgbClr val="23BAED"/>
                          </a:solidFill>
                        </a:rPr>
                        <a:t>Land-use change </a:t>
                      </a:r>
                      <a:r>
                        <a:rPr lang="en-GB" sz="1800">
                          <a:solidFill>
                            <a:srgbClr val="595959"/>
                          </a:solidFill>
                        </a:rPr>
                        <a:t>(i.e. biodiversity footprint of a food industry portfolio)</a:t>
                      </a:r>
                    </a:p>
                  </a:txBody>
                  <a:tcPr anchor="ctr"/>
                </a:tc>
                <a:tc>
                  <a:txBody>
                    <a:bodyPr/>
                    <a:lstStyle/>
                    <a:p>
                      <a:r>
                        <a:rPr lang="en-GB" sz="1800" b="1">
                          <a:solidFill>
                            <a:srgbClr val="23BAED"/>
                          </a:solidFill>
                        </a:rPr>
                        <a:t>Secondary data: </a:t>
                      </a:r>
                      <a:r>
                        <a:rPr lang="en-GB" sz="1800">
                          <a:solidFill>
                            <a:srgbClr val="595959"/>
                          </a:solidFill>
                        </a:rPr>
                        <a:t>Public data (annual reports), private databases (fee required), and internal data collected (at global level)</a:t>
                      </a:r>
                      <a:endParaRPr lang="en-GB" sz="1800" b="1">
                        <a:solidFill>
                          <a:srgbClr val="595959"/>
                        </a:solidFill>
                      </a:endParaRPr>
                    </a:p>
                  </a:txBody>
                  <a:tcPr anchor="ctr"/>
                </a:tc>
                <a:extLst>
                  <a:ext uri="{0D108BD9-81ED-4DB2-BD59-A6C34878D82A}">
                    <a16:rowId xmlns:a16="http://schemas.microsoft.com/office/drawing/2014/main" val="3571352344"/>
                  </a:ext>
                </a:extLst>
              </a:tr>
            </a:tbl>
          </a:graphicData>
        </a:graphic>
      </p:graphicFrame>
      <p:sp>
        <p:nvSpPr>
          <p:cNvPr id="10" name="Teardrop 9">
            <a:extLst>
              <a:ext uri="{FF2B5EF4-FFF2-40B4-BE49-F238E27FC236}">
                <a16:creationId xmlns:a16="http://schemas.microsoft.com/office/drawing/2014/main" id="{C720BB23-1423-4B1D-A60B-64B8F67BFF32}"/>
              </a:ext>
            </a:extLst>
          </p:cNvPr>
          <p:cNvSpPr/>
          <p:nvPr/>
        </p:nvSpPr>
        <p:spPr>
          <a:xfrm>
            <a:off x="10284443" y="1"/>
            <a:ext cx="1907559" cy="1799264"/>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1" name="TextBox 10">
            <a:extLst>
              <a:ext uri="{FF2B5EF4-FFF2-40B4-BE49-F238E27FC236}">
                <a16:creationId xmlns:a16="http://schemas.microsoft.com/office/drawing/2014/main" id="{ABBC64D1-7051-4E4E-BA5C-277F23118393}"/>
              </a:ext>
            </a:extLst>
          </p:cNvPr>
          <p:cNvSpPr txBox="1"/>
          <p:nvPr/>
        </p:nvSpPr>
        <p:spPr>
          <a:xfrm>
            <a:off x="10284443" y="320952"/>
            <a:ext cx="1907559" cy="147771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p.43</a:t>
            </a:r>
          </a:p>
          <a:p>
            <a:pPr algn="ctr" defTabSz="914354">
              <a:defRPr/>
            </a:pPr>
            <a:r>
              <a:rPr lang="en-GB" sz="1801">
                <a:solidFill>
                  <a:prstClr val="white"/>
                </a:solidFill>
                <a:latin typeface="Arial"/>
              </a:rPr>
              <a:t>of the </a:t>
            </a:r>
            <a:r>
              <a:rPr lang="en-GB">
                <a:solidFill>
                  <a:prstClr val="white"/>
                </a:solidFill>
                <a:hlinkClick r:id="rId3"/>
              </a:rPr>
              <a:t>Biodiversity Guidance</a:t>
            </a:r>
            <a:endParaRPr lang="en-GB">
              <a:solidFill>
                <a:prstClr val="white"/>
              </a:solidFill>
            </a:endParaRPr>
          </a:p>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926C2128-59FB-4D01-902F-2B37BB86E3E8}"/>
              </a:ext>
            </a:extLst>
          </p:cNvPr>
          <p:cNvSpPr txBox="1"/>
          <p:nvPr/>
        </p:nvSpPr>
        <p:spPr>
          <a:xfrm>
            <a:off x="226446" y="5764650"/>
            <a:ext cx="11245118" cy="307777"/>
          </a:xfrm>
          <a:prstGeom prst="rect">
            <a:avLst/>
          </a:prstGeom>
          <a:noFill/>
        </p:spPr>
        <p:txBody>
          <a:bodyPr wrap="square" rtlCol="0">
            <a:spAutoFit/>
          </a:bodyPr>
          <a:lstStyle/>
          <a:p>
            <a:r>
              <a:rPr lang="en-GB" sz="1400">
                <a:solidFill>
                  <a:schemeClr val="tx1">
                    <a:lumMod val="65000"/>
                    <a:lumOff val="35000"/>
                  </a:schemeClr>
                </a:solidFill>
              </a:rPr>
              <a:t>Table: Examples of business activities that result in an impact driver, and associated data sources (adapted from Biodiversity Guidance) </a:t>
            </a:r>
          </a:p>
        </p:txBody>
      </p:sp>
      <p:pic>
        <p:nvPicPr>
          <p:cNvPr id="2050" name="Picture 2" descr="mining pit">
            <a:extLst>
              <a:ext uri="{FF2B5EF4-FFF2-40B4-BE49-F238E27FC236}">
                <a16:creationId xmlns:a16="http://schemas.microsoft.com/office/drawing/2014/main" id="{F4C89DEA-7E22-4267-8589-E416FA65FE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994" b="6561"/>
          <a:stretch/>
        </p:blipFill>
        <p:spPr bwMode="auto">
          <a:xfrm>
            <a:off x="9064547" y="1887151"/>
            <a:ext cx="3127453" cy="302320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11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A32ED-1758-4F24-89C0-8526A9E1E007}"/>
              </a:ext>
            </a:extLst>
          </p:cNvPr>
          <p:cNvSpPr>
            <a:spLocks noGrp="1"/>
          </p:cNvSpPr>
          <p:nvPr>
            <p:ph type="title"/>
          </p:nvPr>
        </p:nvSpPr>
        <p:spPr>
          <a:xfrm>
            <a:off x="346938" y="125354"/>
            <a:ext cx="11498123" cy="878150"/>
          </a:xfrm>
        </p:spPr>
        <p:txBody>
          <a:bodyPr/>
          <a:lstStyle/>
          <a:p>
            <a:r>
              <a:rPr lang="en-US"/>
              <a:t>A few “house rules”</a:t>
            </a:r>
            <a:endParaRPr lang="en-CH"/>
          </a:p>
        </p:txBody>
      </p:sp>
      <p:pic>
        <p:nvPicPr>
          <p:cNvPr id="6" name="Picture 5">
            <a:extLst>
              <a:ext uri="{FF2B5EF4-FFF2-40B4-BE49-F238E27FC236}">
                <a16:creationId xmlns:a16="http://schemas.microsoft.com/office/drawing/2014/main" id="{AEC0854F-CBD2-4880-97B7-427A4B921DA8}"/>
              </a:ext>
            </a:extLst>
          </p:cNvPr>
          <p:cNvPicPr>
            <a:picLocks noChangeAspect="1"/>
          </p:cNvPicPr>
          <p:nvPr/>
        </p:nvPicPr>
        <p:blipFill>
          <a:blip r:embed="rId3"/>
          <a:stretch>
            <a:fillRect/>
          </a:stretch>
        </p:blipFill>
        <p:spPr>
          <a:xfrm>
            <a:off x="7052791" y="3385111"/>
            <a:ext cx="3053930" cy="311744"/>
          </a:xfrm>
          <a:prstGeom prst="rect">
            <a:avLst/>
          </a:prstGeom>
        </p:spPr>
      </p:pic>
      <p:sp>
        <p:nvSpPr>
          <p:cNvPr id="8" name="Rectangle 7">
            <a:extLst>
              <a:ext uri="{FF2B5EF4-FFF2-40B4-BE49-F238E27FC236}">
                <a16:creationId xmlns:a16="http://schemas.microsoft.com/office/drawing/2014/main" id="{BF6CB60D-9A7F-4073-92B2-9B365A9098C5}"/>
              </a:ext>
            </a:extLst>
          </p:cNvPr>
          <p:cNvSpPr/>
          <p:nvPr/>
        </p:nvSpPr>
        <p:spPr>
          <a:xfrm>
            <a:off x="7997019" y="3323718"/>
            <a:ext cx="512618" cy="434529"/>
          </a:xfrm>
          <a:prstGeom prst="rect">
            <a:avLst/>
          </a:prstGeom>
          <a:noFill/>
          <a:ln w="38100">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pic>
        <p:nvPicPr>
          <p:cNvPr id="10" name="Graphic 9" descr="Monitor">
            <a:extLst>
              <a:ext uri="{FF2B5EF4-FFF2-40B4-BE49-F238E27FC236}">
                <a16:creationId xmlns:a16="http://schemas.microsoft.com/office/drawing/2014/main" id="{1E3327B2-CEE1-4E8C-8ED4-1CBD0158BC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6330" y="1296995"/>
            <a:ext cx="1086793" cy="1086793"/>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519D347D-A91E-4AB8-A14E-95E769E7D5FE}"/>
              </a:ext>
            </a:extLst>
          </p:cNvPr>
          <p:cNvSpPr txBox="1"/>
          <p:nvPr/>
        </p:nvSpPr>
        <p:spPr>
          <a:xfrm>
            <a:off x="740843" y="2591523"/>
            <a:ext cx="202242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Arial"/>
                <a:sym typeface="Arial"/>
              </a:rPr>
              <a:t>Make sure to be joining us through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Arial"/>
                <a:sym typeface="Arial"/>
              </a:rPr>
              <a:t>Zoom app or computer</a:t>
            </a:r>
          </a:p>
        </p:txBody>
      </p:sp>
      <p:sp>
        <p:nvSpPr>
          <p:cNvPr id="14" name="TextBox 13">
            <a:extLst>
              <a:ext uri="{FF2B5EF4-FFF2-40B4-BE49-F238E27FC236}">
                <a16:creationId xmlns:a16="http://schemas.microsoft.com/office/drawing/2014/main" id="{61185208-632A-4A6B-B7B8-9DA0D2F7FD86}"/>
              </a:ext>
            </a:extLst>
          </p:cNvPr>
          <p:cNvSpPr txBox="1"/>
          <p:nvPr/>
        </p:nvSpPr>
        <p:spPr>
          <a:xfrm>
            <a:off x="3364346" y="2519651"/>
            <a:ext cx="3087369" cy="1251625"/>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Arial"/>
                <a:sym typeface="Arial"/>
              </a:rPr>
              <a:t>Please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Arial"/>
                <a:sym typeface="Arial"/>
              </a:rPr>
              <a:t>change your username </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Arial"/>
                <a:sym typeface="Arial"/>
              </a:rPr>
              <a:t>to your full name and (organization)</a:t>
            </a:r>
          </a:p>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Arial"/>
                <a:sym typeface="Arial"/>
              </a:rPr>
              <a:t>E.g. John Doe (WBCSD)</a:t>
            </a:r>
          </a:p>
        </p:txBody>
      </p:sp>
      <p:pic>
        <p:nvPicPr>
          <p:cNvPr id="16" name="Graphic 15" descr="User">
            <a:extLst>
              <a:ext uri="{FF2B5EF4-FFF2-40B4-BE49-F238E27FC236}">
                <a16:creationId xmlns:a16="http://schemas.microsoft.com/office/drawing/2014/main" id="{995ED9D8-22C4-4F43-9F28-A9EA21F8E0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77354" y="1382197"/>
            <a:ext cx="1086793" cy="1086793"/>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E84B6643-7677-41CC-B402-B5D20BDB641C}"/>
              </a:ext>
            </a:extLst>
          </p:cNvPr>
          <p:cNvSpPr txBox="1"/>
          <p:nvPr/>
        </p:nvSpPr>
        <p:spPr>
          <a:xfrm>
            <a:off x="7052791" y="2378728"/>
            <a:ext cx="287506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Arial"/>
                <a:sym typeface="Arial"/>
              </a:rPr>
              <a:t>Please submit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Arial"/>
                <a:sym typeface="Arial"/>
              </a:rPr>
              <a:t>comments or questions</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Arial"/>
                <a:sym typeface="Arial"/>
              </a:rPr>
              <a:t> in the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Arial"/>
                <a:sym typeface="Arial"/>
              </a:rPr>
              <a:t>chat </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Arial"/>
                <a:sym typeface="Arial"/>
              </a:rPr>
              <a:t>function</a:t>
            </a:r>
            <a:endParaRPr kumimoji="0" lang="en-US" sz="1400" b="1" i="0" u="sng" strike="noStrike" kern="1200" cap="none" spc="0" normalizeH="0" baseline="0" noProof="0">
              <a:ln>
                <a:noFill/>
              </a:ln>
              <a:solidFill>
                <a:srgbClr val="1B1A5B"/>
              </a:solidFill>
              <a:effectLst/>
              <a:uLnTx/>
              <a:uFillTx/>
              <a:latin typeface="Calibri" panose="020F0502020204030204"/>
              <a:ea typeface="+mn-ea"/>
              <a:cs typeface="Arial" panose="020B0604020202020204" pitchFamily="34" charset="0"/>
              <a:sym typeface="Arial"/>
            </a:endParaRPr>
          </a:p>
        </p:txBody>
      </p:sp>
      <p:pic>
        <p:nvPicPr>
          <p:cNvPr id="22" name="Graphic 21" descr="Customer review">
            <a:extLst>
              <a:ext uri="{FF2B5EF4-FFF2-40B4-BE49-F238E27FC236}">
                <a16:creationId xmlns:a16="http://schemas.microsoft.com/office/drawing/2014/main" id="{6AB7A6DD-DC15-4062-A0F0-5B3B51575D7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18273" y="4001320"/>
            <a:ext cx="1086793" cy="1086793"/>
          </a:xfrm>
          <a:prstGeom prst="rect">
            <a:avLst/>
          </a:prstGeom>
          <a:effectLst>
            <a:outerShdw blurRad="50800" dist="38100" dir="2700000" algn="tl" rotWithShape="0">
              <a:prstClr val="black">
                <a:alpha val="40000"/>
              </a:prstClr>
            </a:outerShdw>
          </a:effectLst>
        </p:spPr>
      </p:pic>
      <p:pic>
        <p:nvPicPr>
          <p:cNvPr id="24" name="Graphic 23" descr="Radio microphone">
            <a:extLst>
              <a:ext uri="{FF2B5EF4-FFF2-40B4-BE49-F238E27FC236}">
                <a16:creationId xmlns:a16="http://schemas.microsoft.com/office/drawing/2014/main" id="{56F17726-2ECC-47B9-AACE-13CD85F7D47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81674" y="4035837"/>
            <a:ext cx="878150" cy="878150"/>
          </a:xfrm>
          <a:prstGeom prst="rect">
            <a:avLst/>
          </a:prstGeom>
          <a:effectLst>
            <a:outerShdw blurRad="50800" dist="38100" dir="2700000" algn="tl" rotWithShape="0">
              <a:prstClr val="black">
                <a:alpha val="40000"/>
              </a:prstClr>
            </a:outerShdw>
          </a:effectLst>
        </p:spPr>
      </p:pic>
      <p:pic>
        <p:nvPicPr>
          <p:cNvPr id="26" name="Picture 4" descr="photography of pathway">
            <a:extLst>
              <a:ext uri="{FF2B5EF4-FFF2-40B4-BE49-F238E27FC236}">
                <a16:creationId xmlns:a16="http://schemas.microsoft.com/office/drawing/2014/main" id="{7D7380D4-592F-461A-B807-9DF0CCFED860}"/>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383" r="17118"/>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pic>
        <p:nvPicPr>
          <p:cNvPr id="28" name="Graphic 27" descr="Web cam">
            <a:extLst>
              <a:ext uri="{FF2B5EF4-FFF2-40B4-BE49-F238E27FC236}">
                <a16:creationId xmlns:a16="http://schemas.microsoft.com/office/drawing/2014/main" id="{CCE4918B-E54E-4774-A4E5-900205E8278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86330" y="3999587"/>
            <a:ext cx="914400" cy="914400"/>
          </a:xfrm>
          <a:prstGeom prst="rect">
            <a:avLst/>
          </a:prstGeom>
          <a:effectLst>
            <a:outerShdw blurRad="50800" dist="38100" dir="2700000" algn="tl" rotWithShape="0">
              <a:prstClr val="black">
                <a:alpha val="40000"/>
              </a:prstClr>
            </a:outerShdw>
          </a:effectLst>
        </p:spPr>
      </p:pic>
      <p:sp>
        <p:nvSpPr>
          <p:cNvPr id="30" name="TextBox 29">
            <a:extLst>
              <a:ext uri="{FF2B5EF4-FFF2-40B4-BE49-F238E27FC236}">
                <a16:creationId xmlns:a16="http://schemas.microsoft.com/office/drawing/2014/main" id="{D8F35055-1EF6-435D-B8CC-3F6CB5F44356}"/>
              </a:ext>
            </a:extLst>
          </p:cNvPr>
          <p:cNvSpPr txBox="1"/>
          <p:nvPr/>
        </p:nvSpPr>
        <p:spPr>
          <a:xfrm>
            <a:off x="543180" y="4947627"/>
            <a:ext cx="22006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Arial"/>
                <a:sym typeface="Arial"/>
              </a:rPr>
              <a:t>We invite you to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Arial"/>
                <a:sym typeface="Arial"/>
              </a:rPr>
              <a:t>turn on your camera </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Arial"/>
                <a:sym typeface="Arial"/>
              </a:rPr>
              <a:t>if possible</a:t>
            </a:r>
            <a:endPar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Arial"/>
              <a:sym typeface="Arial"/>
            </a:endParaRPr>
          </a:p>
        </p:txBody>
      </p:sp>
      <p:sp>
        <p:nvSpPr>
          <p:cNvPr id="20" name="TextBox 19">
            <a:extLst>
              <a:ext uri="{FF2B5EF4-FFF2-40B4-BE49-F238E27FC236}">
                <a16:creationId xmlns:a16="http://schemas.microsoft.com/office/drawing/2014/main" id="{F8DB8BF3-7E08-481F-AC0B-214CD2A74BA7}"/>
              </a:ext>
            </a:extLst>
          </p:cNvPr>
          <p:cNvSpPr txBox="1"/>
          <p:nvPr/>
        </p:nvSpPr>
        <p:spPr>
          <a:xfrm>
            <a:off x="3477065" y="4913987"/>
            <a:ext cx="308736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Arial"/>
                <a:sym typeface="Arial"/>
              </a:rPr>
              <a:t>Ensure that you are on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Arial"/>
                <a:sym typeface="Arial"/>
              </a:rPr>
              <a:t>mute</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Arial"/>
                <a:sym typeface="Arial"/>
              </a:rPr>
              <a:t> when not taking part in discussions</a:t>
            </a:r>
          </a:p>
        </p:txBody>
      </p:sp>
      <p:sp>
        <p:nvSpPr>
          <p:cNvPr id="9" name="TextBox 8">
            <a:extLst>
              <a:ext uri="{FF2B5EF4-FFF2-40B4-BE49-F238E27FC236}">
                <a16:creationId xmlns:a16="http://schemas.microsoft.com/office/drawing/2014/main" id="{7CB51CB3-D820-452D-8545-32699D7102D5}"/>
              </a:ext>
            </a:extLst>
          </p:cNvPr>
          <p:cNvSpPr txBox="1"/>
          <p:nvPr/>
        </p:nvSpPr>
        <p:spPr>
          <a:xfrm>
            <a:off x="7052791" y="5060361"/>
            <a:ext cx="38177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Arial"/>
                <a:sym typeface="Arial"/>
              </a:rPr>
              <a:t>Be prepared for some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Arial"/>
                <a:sym typeface="Arial"/>
              </a:rPr>
              <a:t>interactivity: </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Arial"/>
                <a:sym typeface="Arial"/>
              </a:rPr>
              <a:t>We’ll be using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Arial"/>
                <a:sym typeface="Arial"/>
              </a:rPr>
              <a:t>breakout rooms</a:t>
            </a:r>
            <a:endParaRPr kumimoji="0" lang="en-CH" sz="1800" b="0" i="0" u="none" strike="noStrike" kern="1200" cap="none" spc="0" normalizeH="0" baseline="0" noProof="0">
              <a:ln>
                <a:noFill/>
              </a:ln>
              <a:solidFill>
                <a:prstClr val="black"/>
              </a:solidFill>
              <a:effectLst/>
              <a:uLnTx/>
              <a:uFillTx/>
              <a:latin typeface="Arial"/>
              <a:ea typeface="+mn-ea"/>
              <a:cs typeface="Arial"/>
              <a:sym typeface="Arial"/>
            </a:endParaRPr>
          </a:p>
        </p:txBody>
      </p:sp>
      <p:pic>
        <p:nvPicPr>
          <p:cNvPr id="11" name="Graphic 10" descr="Question Mark outline">
            <a:extLst>
              <a:ext uri="{FF2B5EF4-FFF2-40B4-BE49-F238E27FC236}">
                <a16:creationId xmlns:a16="http://schemas.microsoft.com/office/drawing/2014/main" id="{EA6EDE64-42AC-4D56-BB30-5B724560F2F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47270" y="1383191"/>
            <a:ext cx="914400" cy="914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17676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5185E-94ED-48DF-A438-C33BC8320346}"/>
              </a:ext>
            </a:extLst>
          </p:cNvPr>
          <p:cNvSpPr>
            <a:spLocks noGrp="1"/>
          </p:cNvSpPr>
          <p:nvPr>
            <p:ph type="title"/>
          </p:nvPr>
        </p:nvSpPr>
        <p:spPr/>
        <p:txBody>
          <a:bodyPr/>
          <a:lstStyle/>
          <a:p>
            <a:r>
              <a:rPr lang="en-GB"/>
              <a:t> </a:t>
            </a:r>
          </a:p>
        </p:txBody>
      </p:sp>
      <p:sp>
        <p:nvSpPr>
          <p:cNvPr id="4" name="Slide Number Placeholder 3">
            <a:extLst>
              <a:ext uri="{FF2B5EF4-FFF2-40B4-BE49-F238E27FC236}">
                <a16:creationId xmlns:a16="http://schemas.microsoft.com/office/drawing/2014/main" id="{CD607B0C-A44B-4193-A49F-F8804F23B092}"/>
              </a:ext>
            </a:extLst>
          </p:cNvPr>
          <p:cNvSpPr>
            <a:spLocks noGrp="1"/>
          </p:cNvSpPr>
          <p:nvPr>
            <p:ph type="sldNum" sz="quarter" idx="12"/>
          </p:nvPr>
        </p:nvSpPr>
        <p:spPr/>
        <p:txBody>
          <a:bodyPr/>
          <a:lstStyle/>
          <a:p>
            <a:fld id="{971CEC84-1649-40CE-BFF6-7286506FEA08}" type="slidenum">
              <a:rPr lang="en-GB" smtClean="0"/>
              <a:pPr/>
              <a:t>50</a:t>
            </a:fld>
            <a:endParaRPr lang="en-GB"/>
          </a:p>
        </p:txBody>
      </p:sp>
      <p:graphicFrame>
        <p:nvGraphicFramePr>
          <p:cNvPr id="6" name="Table 6">
            <a:extLst>
              <a:ext uri="{FF2B5EF4-FFF2-40B4-BE49-F238E27FC236}">
                <a16:creationId xmlns:a16="http://schemas.microsoft.com/office/drawing/2014/main" id="{AC58C686-877B-4F03-A43E-374F2D670A5F}"/>
              </a:ext>
            </a:extLst>
          </p:cNvPr>
          <p:cNvGraphicFramePr>
            <a:graphicFrameLocks noGrp="1"/>
          </p:cNvGraphicFramePr>
          <p:nvPr>
            <p:extLst>
              <p:ext uri="{D42A27DB-BD31-4B8C-83A1-F6EECF244321}">
                <p14:modId xmlns:p14="http://schemas.microsoft.com/office/powerpoint/2010/main" val="1586139965"/>
              </p:ext>
            </p:extLst>
          </p:nvPr>
        </p:nvGraphicFramePr>
        <p:xfrm>
          <a:off x="346938" y="1394653"/>
          <a:ext cx="8347620" cy="4180320"/>
        </p:xfrm>
        <a:graphic>
          <a:graphicData uri="http://schemas.openxmlformats.org/drawingml/2006/table">
            <a:tbl>
              <a:tblPr firstRow="1" bandRow="1">
                <a:tableStyleId>{BC89EF96-8CEA-46FF-86C4-4CE0E7609802}</a:tableStyleId>
              </a:tblPr>
              <a:tblGrid>
                <a:gridCol w="2619505">
                  <a:extLst>
                    <a:ext uri="{9D8B030D-6E8A-4147-A177-3AD203B41FA5}">
                      <a16:colId xmlns:a16="http://schemas.microsoft.com/office/drawing/2014/main" val="258055226"/>
                    </a:ext>
                  </a:extLst>
                </a:gridCol>
                <a:gridCol w="5728115">
                  <a:extLst>
                    <a:ext uri="{9D8B030D-6E8A-4147-A177-3AD203B41FA5}">
                      <a16:colId xmlns:a16="http://schemas.microsoft.com/office/drawing/2014/main" val="975025101"/>
                    </a:ext>
                  </a:extLst>
                </a:gridCol>
              </a:tblGrid>
              <a:tr h="370840">
                <a:tc>
                  <a:txBody>
                    <a:bodyPr/>
                    <a:lstStyle/>
                    <a:p>
                      <a:pPr>
                        <a:spcBef>
                          <a:spcPts val="600"/>
                        </a:spcBef>
                        <a:spcAft>
                          <a:spcPts val="600"/>
                        </a:spcAft>
                      </a:pPr>
                      <a:r>
                        <a:rPr lang="en-GB" sz="1800">
                          <a:solidFill>
                            <a:srgbClr val="23BAED"/>
                          </a:solidFill>
                        </a:rPr>
                        <a:t>Impact driver category</a:t>
                      </a:r>
                    </a:p>
                  </a:txBody>
                  <a:tcPr/>
                </a:tc>
                <a:tc>
                  <a:txBody>
                    <a:bodyPr/>
                    <a:lstStyle/>
                    <a:p>
                      <a:pPr>
                        <a:spcBef>
                          <a:spcPts val="600"/>
                        </a:spcBef>
                        <a:spcAft>
                          <a:spcPts val="600"/>
                        </a:spcAft>
                      </a:pPr>
                      <a:r>
                        <a:rPr lang="en-GB" sz="1800">
                          <a:solidFill>
                            <a:srgbClr val="23BAED"/>
                          </a:solidFill>
                        </a:rPr>
                        <a:t>Example quantitative indicators (for a given location and over a given period of time)</a:t>
                      </a:r>
                    </a:p>
                  </a:txBody>
                  <a:tcPr/>
                </a:tc>
                <a:extLst>
                  <a:ext uri="{0D108BD9-81ED-4DB2-BD59-A6C34878D82A}">
                    <a16:rowId xmlns:a16="http://schemas.microsoft.com/office/drawing/2014/main" val="1705546326"/>
                  </a:ext>
                </a:extLst>
              </a:tr>
              <a:tr h="540000">
                <a:tc>
                  <a:txBody>
                    <a:bodyPr/>
                    <a:lstStyle/>
                    <a:p>
                      <a:pPr>
                        <a:spcBef>
                          <a:spcPts val="1200"/>
                        </a:spcBef>
                        <a:spcAft>
                          <a:spcPts val="1200"/>
                        </a:spcAft>
                      </a:pPr>
                      <a:r>
                        <a:rPr lang="en-GB" sz="1800">
                          <a:solidFill>
                            <a:srgbClr val="595959"/>
                          </a:solidFill>
                        </a:rPr>
                        <a:t>Water use</a:t>
                      </a:r>
                    </a:p>
                  </a:txBody>
                  <a:tcPr anchor="ctr"/>
                </a:tc>
                <a:tc>
                  <a:txBody>
                    <a:bodyPr/>
                    <a:lstStyle/>
                    <a:p>
                      <a:pPr>
                        <a:spcBef>
                          <a:spcPts val="1200"/>
                        </a:spcBef>
                        <a:spcAft>
                          <a:spcPts val="1200"/>
                        </a:spcAft>
                      </a:pPr>
                      <a:r>
                        <a:rPr lang="en-GB" sz="1800">
                          <a:solidFill>
                            <a:srgbClr val="595959"/>
                          </a:solidFill>
                        </a:rPr>
                        <a:t>Cubic meters of water abstracted from surface water</a:t>
                      </a:r>
                    </a:p>
                  </a:txBody>
                  <a:tcPr anchor="ctr"/>
                </a:tc>
                <a:extLst>
                  <a:ext uri="{0D108BD9-81ED-4DB2-BD59-A6C34878D82A}">
                    <a16:rowId xmlns:a16="http://schemas.microsoft.com/office/drawing/2014/main" val="4017582622"/>
                  </a:ext>
                </a:extLst>
              </a:tr>
              <a:tr h="540000">
                <a:tc>
                  <a:txBody>
                    <a:bodyPr/>
                    <a:lstStyle/>
                    <a:p>
                      <a:pPr>
                        <a:spcBef>
                          <a:spcPts val="1200"/>
                        </a:spcBef>
                        <a:spcAft>
                          <a:spcPts val="1200"/>
                        </a:spcAft>
                      </a:pPr>
                      <a:r>
                        <a:rPr lang="en-GB" sz="1800">
                          <a:solidFill>
                            <a:srgbClr val="595959"/>
                          </a:solidFill>
                        </a:rPr>
                        <a:t>Terrestrial ecosystem use</a:t>
                      </a:r>
                    </a:p>
                  </a:txBody>
                  <a:tcPr anchor="ctr"/>
                </a:tc>
                <a:tc>
                  <a:txBody>
                    <a:bodyPr/>
                    <a:lstStyle/>
                    <a:p>
                      <a:pPr>
                        <a:spcBef>
                          <a:spcPts val="1200"/>
                        </a:spcBef>
                        <a:spcAft>
                          <a:spcPts val="1200"/>
                        </a:spcAft>
                      </a:pPr>
                      <a:r>
                        <a:rPr lang="en-GB" sz="1800">
                          <a:solidFill>
                            <a:srgbClr val="595959"/>
                          </a:solidFill>
                        </a:rPr>
                        <a:t>Hectares of degraded land converted to agricultural land</a:t>
                      </a:r>
                    </a:p>
                  </a:txBody>
                  <a:tcPr anchor="ctr"/>
                </a:tc>
                <a:extLst>
                  <a:ext uri="{0D108BD9-81ED-4DB2-BD59-A6C34878D82A}">
                    <a16:rowId xmlns:a16="http://schemas.microsoft.com/office/drawing/2014/main" val="806280015"/>
                  </a:ext>
                </a:extLst>
              </a:tr>
              <a:tr h="540000">
                <a:tc>
                  <a:txBody>
                    <a:bodyPr/>
                    <a:lstStyle/>
                    <a:p>
                      <a:pPr>
                        <a:spcBef>
                          <a:spcPts val="1200"/>
                        </a:spcBef>
                        <a:spcAft>
                          <a:spcPts val="1200"/>
                        </a:spcAft>
                      </a:pPr>
                      <a:r>
                        <a:rPr lang="en-GB" sz="1800">
                          <a:solidFill>
                            <a:srgbClr val="595959"/>
                          </a:solidFill>
                        </a:rPr>
                        <a:t>Fresh water ecosystem use</a:t>
                      </a:r>
                    </a:p>
                  </a:txBody>
                  <a:tcPr anchor="ctr"/>
                </a:tc>
                <a:tc>
                  <a:txBody>
                    <a:bodyPr/>
                    <a:lstStyle/>
                    <a:p>
                      <a:pPr>
                        <a:spcBef>
                          <a:spcPts val="1200"/>
                        </a:spcBef>
                        <a:spcAft>
                          <a:spcPts val="1200"/>
                        </a:spcAft>
                      </a:pPr>
                      <a:r>
                        <a:rPr lang="en-GB" sz="1800">
                          <a:solidFill>
                            <a:srgbClr val="595959"/>
                          </a:solidFill>
                        </a:rPr>
                        <a:t>Kilowatt-hours (kWh) or megawatt-hours (MWh) of hydropower energy produced</a:t>
                      </a:r>
                    </a:p>
                  </a:txBody>
                  <a:tcPr anchor="ctr"/>
                </a:tc>
                <a:extLst>
                  <a:ext uri="{0D108BD9-81ED-4DB2-BD59-A6C34878D82A}">
                    <a16:rowId xmlns:a16="http://schemas.microsoft.com/office/drawing/2014/main" val="261366246"/>
                  </a:ext>
                </a:extLst>
              </a:tr>
              <a:tr h="540000">
                <a:tc>
                  <a:txBody>
                    <a:bodyPr/>
                    <a:lstStyle/>
                    <a:p>
                      <a:pPr>
                        <a:spcBef>
                          <a:spcPts val="1200"/>
                        </a:spcBef>
                        <a:spcAft>
                          <a:spcPts val="1200"/>
                        </a:spcAft>
                      </a:pPr>
                      <a:r>
                        <a:rPr lang="en-GB" sz="1800">
                          <a:solidFill>
                            <a:srgbClr val="595959"/>
                          </a:solidFill>
                        </a:rPr>
                        <a:t>Marine ecosystem use</a:t>
                      </a:r>
                    </a:p>
                  </a:txBody>
                  <a:tcPr anchor="ctr"/>
                </a:tc>
                <a:tc>
                  <a:txBody>
                    <a:bodyPr/>
                    <a:lstStyle/>
                    <a:p>
                      <a:pPr>
                        <a:spcBef>
                          <a:spcPts val="1200"/>
                        </a:spcBef>
                        <a:spcAft>
                          <a:spcPts val="1200"/>
                        </a:spcAft>
                      </a:pPr>
                      <a:r>
                        <a:rPr lang="en-GB" sz="1800">
                          <a:solidFill>
                            <a:srgbClr val="595959"/>
                          </a:solidFill>
                        </a:rPr>
                        <a:t>Hectares of mangrove protected and/or restored</a:t>
                      </a:r>
                    </a:p>
                  </a:txBody>
                  <a:tcPr anchor="ctr"/>
                </a:tc>
                <a:extLst>
                  <a:ext uri="{0D108BD9-81ED-4DB2-BD59-A6C34878D82A}">
                    <a16:rowId xmlns:a16="http://schemas.microsoft.com/office/drawing/2014/main" val="789300071"/>
                  </a:ext>
                </a:extLst>
              </a:tr>
              <a:tr h="540000">
                <a:tc>
                  <a:txBody>
                    <a:bodyPr/>
                    <a:lstStyle/>
                    <a:p>
                      <a:pPr>
                        <a:spcBef>
                          <a:spcPts val="1200"/>
                        </a:spcBef>
                        <a:spcAft>
                          <a:spcPts val="1200"/>
                        </a:spcAft>
                      </a:pPr>
                      <a:r>
                        <a:rPr lang="en-GB" sz="1800">
                          <a:solidFill>
                            <a:srgbClr val="595959"/>
                          </a:solidFill>
                        </a:rPr>
                        <a:t>Water pollutants</a:t>
                      </a:r>
                    </a:p>
                  </a:txBody>
                  <a:tcPr anchor="ctr"/>
                </a:tc>
                <a:tc>
                  <a:txBody>
                    <a:bodyPr/>
                    <a:lstStyle/>
                    <a:p>
                      <a:pPr>
                        <a:spcBef>
                          <a:spcPts val="1200"/>
                        </a:spcBef>
                        <a:spcAft>
                          <a:spcPts val="1200"/>
                        </a:spcAft>
                      </a:pPr>
                      <a:r>
                        <a:rPr lang="en-GB" sz="1800">
                          <a:solidFill>
                            <a:srgbClr val="595959"/>
                          </a:solidFill>
                        </a:rPr>
                        <a:t>Kilograms of arsenic released to surface water</a:t>
                      </a:r>
                    </a:p>
                  </a:txBody>
                  <a:tcPr anchor="ctr"/>
                </a:tc>
                <a:extLst>
                  <a:ext uri="{0D108BD9-81ED-4DB2-BD59-A6C34878D82A}">
                    <a16:rowId xmlns:a16="http://schemas.microsoft.com/office/drawing/2014/main" val="2450559939"/>
                  </a:ext>
                </a:extLst>
              </a:tr>
              <a:tr h="540000">
                <a:tc>
                  <a:txBody>
                    <a:bodyPr/>
                    <a:lstStyle/>
                    <a:p>
                      <a:pPr>
                        <a:spcBef>
                          <a:spcPts val="1200"/>
                        </a:spcBef>
                        <a:spcAft>
                          <a:spcPts val="1200"/>
                        </a:spcAft>
                      </a:pPr>
                      <a:r>
                        <a:rPr lang="en-GB" sz="1800">
                          <a:solidFill>
                            <a:srgbClr val="595959"/>
                          </a:solidFill>
                        </a:rPr>
                        <a:t>Soil pollutants</a:t>
                      </a:r>
                    </a:p>
                  </a:txBody>
                  <a:tcPr anchor="ctr"/>
                </a:tc>
                <a:tc>
                  <a:txBody>
                    <a:bodyPr/>
                    <a:lstStyle/>
                    <a:p>
                      <a:pPr>
                        <a:spcBef>
                          <a:spcPts val="1200"/>
                        </a:spcBef>
                        <a:spcAft>
                          <a:spcPts val="1200"/>
                        </a:spcAft>
                      </a:pPr>
                      <a:r>
                        <a:rPr lang="en-GB" sz="1800">
                          <a:solidFill>
                            <a:srgbClr val="595959"/>
                          </a:solidFill>
                        </a:rPr>
                        <a:t>Kilograms of organophosphate pesticide discharged to soil</a:t>
                      </a:r>
                    </a:p>
                  </a:txBody>
                  <a:tcPr anchor="ctr"/>
                </a:tc>
                <a:extLst>
                  <a:ext uri="{0D108BD9-81ED-4DB2-BD59-A6C34878D82A}">
                    <a16:rowId xmlns:a16="http://schemas.microsoft.com/office/drawing/2014/main" val="3142478859"/>
                  </a:ext>
                </a:extLst>
              </a:tr>
            </a:tbl>
          </a:graphicData>
        </a:graphic>
      </p:graphicFrame>
      <p:sp>
        <p:nvSpPr>
          <p:cNvPr id="13" name="Teardrop 12">
            <a:extLst>
              <a:ext uri="{FF2B5EF4-FFF2-40B4-BE49-F238E27FC236}">
                <a16:creationId xmlns:a16="http://schemas.microsoft.com/office/drawing/2014/main" id="{4C919419-6E05-40D3-87E4-9561C546CDA6}"/>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4" name="TextBox 13">
            <a:extLst>
              <a:ext uri="{FF2B5EF4-FFF2-40B4-BE49-F238E27FC236}">
                <a16:creationId xmlns:a16="http://schemas.microsoft.com/office/drawing/2014/main" id="{C63A88CB-6BB8-4249-8F5C-4AE1EBF62F56}"/>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a:t>
            </a:r>
            <a:r>
              <a:rPr lang="en-GB" sz="1801" b="1">
                <a:solidFill>
                  <a:prstClr val="white"/>
                </a:solidFill>
                <a:latin typeface="Arial"/>
              </a:rPr>
              <a:t>p.61</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11" name="TextBox 10">
            <a:extLst>
              <a:ext uri="{FF2B5EF4-FFF2-40B4-BE49-F238E27FC236}">
                <a16:creationId xmlns:a16="http://schemas.microsoft.com/office/drawing/2014/main" id="{22D54AB0-0239-4C36-AA41-DA01D3BC69CB}"/>
              </a:ext>
            </a:extLst>
          </p:cNvPr>
          <p:cNvSpPr txBox="1"/>
          <p:nvPr/>
        </p:nvSpPr>
        <p:spPr>
          <a:xfrm>
            <a:off x="226446" y="5740405"/>
            <a:ext cx="7938494" cy="307777"/>
          </a:xfrm>
          <a:prstGeom prst="rect">
            <a:avLst/>
          </a:prstGeom>
          <a:noFill/>
        </p:spPr>
        <p:txBody>
          <a:bodyPr wrap="square" rtlCol="0">
            <a:spAutoFit/>
          </a:bodyPr>
          <a:lstStyle/>
          <a:p>
            <a:r>
              <a:rPr lang="en-GB" sz="1400">
                <a:solidFill>
                  <a:schemeClr val="tx1">
                    <a:lumMod val="65000"/>
                    <a:lumOff val="35000"/>
                  </a:schemeClr>
                </a:solidFill>
              </a:rPr>
              <a:t>Table: Example indicators for different impact drivers (adapted from Natural Capital Protocol) </a:t>
            </a:r>
          </a:p>
        </p:txBody>
      </p:sp>
      <p:sp>
        <p:nvSpPr>
          <p:cNvPr id="10" name="Title 1">
            <a:extLst>
              <a:ext uri="{FF2B5EF4-FFF2-40B4-BE49-F238E27FC236}">
                <a16:creationId xmlns:a16="http://schemas.microsoft.com/office/drawing/2014/main" id="{35767745-B1CA-433F-A7DE-9CE96CCD2183}"/>
              </a:ext>
            </a:extLst>
          </p:cNvPr>
          <p:cNvSpPr txBox="1">
            <a:spLocks/>
          </p:cNvSpPr>
          <p:nvPr/>
        </p:nvSpPr>
        <p:spPr>
          <a:xfrm>
            <a:off x="346938" y="250703"/>
            <a:ext cx="11498123" cy="87815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Example indicators for identified impact drivers </a:t>
            </a:r>
          </a:p>
        </p:txBody>
      </p:sp>
      <p:pic>
        <p:nvPicPr>
          <p:cNvPr id="3074" name="Picture 2" descr="green grass field during daytime">
            <a:extLst>
              <a:ext uri="{FF2B5EF4-FFF2-40B4-BE49-F238E27FC236}">
                <a16:creationId xmlns:a16="http://schemas.microsoft.com/office/drawing/2014/main" id="{D434EBBA-1016-4B7F-8F80-CB440CC7A2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0636" y="1799265"/>
            <a:ext cx="3411364" cy="341136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3664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5185E-94ED-48DF-A438-C33BC8320346}"/>
              </a:ext>
            </a:extLst>
          </p:cNvPr>
          <p:cNvSpPr>
            <a:spLocks noGrp="1"/>
          </p:cNvSpPr>
          <p:nvPr>
            <p:ph type="title"/>
          </p:nvPr>
        </p:nvSpPr>
        <p:spPr/>
        <p:txBody>
          <a:bodyPr/>
          <a:lstStyle/>
          <a:p>
            <a:r>
              <a:rPr lang="en-GB"/>
              <a:t> </a:t>
            </a:r>
          </a:p>
        </p:txBody>
      </p:sp>
      <p:sp>
        <p:nvSpPr>
          <p:cNvPr id="4" name="Slide Number Placeholder 3">
            <a:extLst>
              <a:ext uri="{FF2B5EF4-FFF2-40B4-BE49-F238E27FC236}">
                <a16:creationId xmlns:a16="http://schemas.microsoft.com/office/drawing/2014/main" id="{CD607B0C-A44B-4193-A49F-F8804F23B092}"/>
              </a:ext>
            </a:extLst>
          </p:cNvPr>
          <p:cNvSpPr>
            <a:spLocks noGrp="1"/>
          </p:cNvSpPr>
          <p:nvPr>
            <p:ph type="sldNum" sz="quarter" idx="12"/>
          </p:nvPr>
        </p:nvSpPr>
        <p:spPr/>
        <p:txBody>
          <a:bodyPr/>
          <a:lstStyle/>
          <a:p>
            <a:fld id="{971CEC84-1649-40CE-BFF6-7286506FEA08}" type="slidenum">
              <a:rPr lang="en-GB" smtClean="0"/>
              <a:pPr/>
              <a:t>51</a:t>
            </a:fld>
            <a:endParaRPr lang="en-GB"/>
          </a:p>
        </p:txBody>
      </p:sp>
      <p:graphicFrame>
        <p:nvGraphicFramePr>
          <p:cNvPr id="6" name="Table 6">
            <a:extLst>
              <a:ext uri="{FF2B5EF4-FFF2-40B4-BE49-F238E27FC236}">
                <a16:creationId xmlns:a16="http://schemas.microsoft.com/office/drawing/2014/main" id="{AC58C686-877B-4F03-A43E-374F2D670A5F}"/>
              </a:ext>
            </a:extLst>
          </p:cNvPr>
          <p:cNvGraphicFramePr>
            <a:graphicFrameLocks noGrp="1"/>
          </p:cNvGraphicFramePr>
          <p:nvPr>
            <p:extLst>
              <p:ext uri="{D42A27DB-BD31-4B8C-83A1-F6EECF244321}">
                <p14:modId xmlns:p14="http://schemas.microsoft.com/office/powerpoint/2010/main" val="2288947751"/>
              </p:ext>
            </p:extLst>
          </p:nvPr>
        </p:nvGraphicFramePr>
        <p:xfrm>
          <a:off x="346938" y="1394653"/>
          <a:ext cx="8347620" cy="4080240"/>
        </p:xfrm>
        <a:graphic>
          <a:graphicData uri="http://schemas.openxmlformats.org/drawingml/2006/table">
            <a:tbl>
              <a:tblPr firstRow="1" bandRow="1">
                <a:tableStyleId>{BC89EF96-8CEA-46FF-86C4-4CE0E7609802}</a:tableStyleId>
              </a:tblPr>
              <a:tblGrid>
                <a:gridCol w="2619505">
                  <a:extLst>
                    <a:ext uri="{9D8B030D-6E8A-4147-A177-3AD203B41FA5}">
                      <a16:colId xmlns:a16="http://schemas.microsoft.com/office/drawing/2014/main" val="258055226"/>
                    </a:ext>
                  </a:extLst>
                </a:gridCol>
                <a:gridCol w="5728115">
                  <a:extLst>
                    <a:ext uri="{9D8B030D-6E8A-4147-A177-3AD203B41FA5}">
                      <a16:colId xmlns:a16="http://schemas.microsoft.com/office/drawing/2014/main" val="975025101"/>
                    </a:ext>
                  </a:extLst>
                </a:gridCol>
              </a:tblGrid>
              <a:tr h="370840">
                <a:tc>
                  <a:txBody>
                    <a:bodyPr/>
                    <a:lstStyle/>
                    <a:p>
                      <a:pPr>
                        <a:spcBef>
                          <a:spcPts val="600"/>
                        </a:spcBef>
                        <a:spcAft>
                          <a:spcPts val="600"/>
                        </a:spcAft>
                      </a:pPr>
                      <a:r>
                        <a:rPr lang="en-GB" sz="1800">
                          <a:solidFill>
                            <a:srgbClr val="23BAED"/>
                          </a:solidFill>
                        </a:rPr>
                        <a:t>Dependencies</a:t>
                      </a:r>
                    </a:p>
                  </a:txBody>
                  <a:tcPr/>
                </a:tc>
                <a:tc>
                  <a:txBody>
                    <a:bodyPr/>
                    <a:lstStyle/>
                    <a:p>
                      <a:pPr>
                        <a:spcBef>
                          <a:spcPts val="600"/>
                        </a:spcBef>
                        <a:spcAft>
                          <a:spcPts val="600"/>
                        </a:spcAft>
                      </a:pPr>
                      <a:r>
                        <a:rPr lang="en-GB" sz="1800">
                          <a:solidFill>
                            <a:srgbClr val="23BAED"/>
                          </a:solidFill>
                        </a:rPr>
                        <a:t>Example quantitative indicators (for a given location and over a given period of time)</a:t>
                      </a:r>
                    </a:p>
                  </a:txBody>
                  <a:tcPr/>
                </a:tc>
                <a:extLst>
                  <a:ext uri="{0D108BD9-81ED-4DB2-BD59-A6C34878D82A}">
                    <a16:rowId xmlns:a16="http://schemas.microsoft.com/office/drawing/2014/main" val="1705546326"/>
                  </a:ext>
                </a:extLst>
              </a:tr>
              <a:tr h="540000">
                <a:tc>
                  <a:txBody>
                    <a:bodyPr/>
                    <a:lstStyle/>
                    <a:p>
                      <a:pPr>
                        <a:spcBef>
                          <a:spcPts val="1200"/>
                        </a:spcBef>
                        <a:spcAft>
                          <a:spcPts val="1200"/>
                        </a:spcAft>
                      </a:pPr>
                      <a:r>
                        <a:rPr lang="en-GB" sz="1800">
                          <a:solidFill>
                            <a:srgbClr val="595959"/>
                          </a:solidFill>
                        </a:rPr>
                        <a:t>Energy</a:t>
                      </a:r>
                    </a:p>
                  </a:txBody>
                  <a:tcPr anchor="ctr"/>
                </a:tc>
                <a:tc>
                  <a:txBody>
                    <a:bodyPr/>
                    <a:lstStyle/>
                    <a:p>
                      <a:pPr>
                        <a:spcBef>
                          <a:spcPts val="1200"/>
                        </a:spcBef>
                        <a:spcAft>
                          <a:spcPts val="1200"/>
                        </a:spcAft>
                      </a:pPr>
                      <a:r>
                        <a:rPr lang="en-GB" sz="1800">
                          <a:solidFill>
                            <a:srgbClr val="595959"/>
                          </a:solidFill>
                        </a:rPr>
                        <a:t>Kilowatt hours of energy</a:t>
                      </a:r>
                      <a:endParaRPr lang="en-GB" sz="1800">
                        <a:solidFill>
                          <a:srgbClr val="595959"/>
                        </a:solidFill>
                        <a:highlight>
                          <a:srgbClr val="FFFF00"/>
                        </a:highlight>
                      </a:endParaRPr>
                    </a:p>
                  </a:txBody>
                  <a:tcPr anchor="ctr"/>
                </a:tc>
                <a:extLst>
                  <a:ext uri="{0D108BD9-81ED-4DB2-BD59-A6C34878D82A}">
                    <a16:rowId xmlns:a16="http://schemas.microsoft.com/office/drawing/2014/main" val="4017582622"/>
                  </a:ext>
                </a:extLst>
              </a:tr>
              <a:tr h="540000">
                <a:tc>
                  <a:txBody>
                    <a:bodyPr/>
                    <a:lstStyle/>
                    <a:p>
                      <a:pPr>
                        <a:spcBef>
                          <a:spcPts val="1200"/>
                        </a:spcBef>
                        <a:spcAft>
                          <a:spcPts val="1200"/>
                        </a:spcAft>
                      </a:pPr>
                      <a:r>
                        <a:rPr lang="en-GB" sz="1800">
                          <a:solidFill>
                            <a:srgbClr val="595959"/>
                          </a:solidFill>
                        </a:rPr>
                        <a:t>Water</a:t>
                      </a:r>
                    </a:p>
                  </a:txBody>
                  <a:tcPr anchor="ctr"/>
                </a:tc>
                <a:tc>
                  <a:txBody>
                    <a:bodyPr/>
                    <a:lstStyle/>
                    <a:p>
                      <a:pPr>
                        <a:spcBef>
                          <a:spcPts val="1200"/>
                        </a:spcBef>
                        <a:spcAft>
                          <a:spcPts val="1200"/>
                        </a:spcAft>
                      </a:pPr>
                      <a:r>
                        <a:rPr lang="en-GB" sz="1800">
                          <a:solidFill>
                            <a:srgbClr val="595959"/>
                          </a:solidFill>
                        </a:rPr>
                        <a:t>Cubic meters or turbidity of water</a:t>
                      </a:r>
                      <a:endParaRPr lang="en-GB" sz="1800">
                        <a:solidFill>
                          <a:srgbClr val="595959"/>
                        </a:solidFill>
                        <a:highlight>
                          <a:srgbClr val="FFFF00"/>
                        </a:highlight>
                      </a:endParaRPr>
                    </a:p>
                  </a:txBody>
                  <a:tcPr anchor="ctr"/>
                </a:tc>
                <a:extLst>
                  <a:ext uri="{0D108BD9-81ED-4DB2-BD59-A6C34878D82A}">
                    <a16:rowId xmlns:a16="http://schemas.microsoft.com/office/drawing/2014/main" val="806280015"/>
                  </a:ext>
                </a:extLst>
              </a:tr>
              <a:tr h="540000">
                <a:tc>
                  <a:txBody>
                    <a:bodyPr/>
                    <a:lstStyle/>
                    <a:p>
                      <a:pPr>
                        <a:spcBef>
                          <a:spcPts val="1200"/>
                        </a:spcBef>
                        <a:spcAft>
                          <a:spcPts val="1200"/>
                        </a:spcAft>
                      </a:pPr>
                      <a:r>
                        <a:rPr lang="en-GB" sz="1800">
                          <a:solidFill>
                            <a:srgbClr val="595959"/>
                          </a:solidFill>
                        </a:rPr>
                        <a:t>Nutrition</a:t>
                      </a:r>
                    </a:p>
                  </a:txBody>
                  <a:tcPr anchor="ctr"/>
                </a:tc>
                <a:tc>
                  <a:txBody>
                    <a:bodyPr/>
                    <a:lstStyle/>
                    <a:p>
                      <a:pPr>
                        <a:spcBef>
                          <a:spcPts val="1200"/>
                        </a:spcBef>
                        <a:spcAft>
                          <a:spcPts val="1200"/>
                        </a:spcAft>
                      </a:pPr>
                      <a:r>
                        <a:rPr lang="en-GB" sz="1800">
                          <a:solidFill>
                            <a:srgbClr val="595959"/>
                          </a:solidFill>
                        </a:rPr>
                        <a:t>Joules of energy consumed</a:t>
                      </a:r>
                      <a:endParaRPr lang="en-GB" sz="1800">
                        <a:solidFill>
                          <a:srgbClr val="595959"/>
                        </a:solidFill>
                        <a:highlight>
                          <a:srgbClr val="FFFF00"/>
                        </a:highlight>
                      </a:endParaRPr>
                    </a:p>
                  </a:txBody>
                  <a:tcPr anchor="ctr"/>
                </a:tc>
                <a:extLst>
                  <a:ext uri="{0D108BD9-81ED-4DB2-BD59-A6C34878D82A}">
                    <a16:rowId xmlns:a16="http://schemas.microsoft.com/office/drawing/2014/main" val="261366246"/>
                  </a:ext>
                </a:extLst>
              </a:tr>
              <a:tr h="540000">
                <a:tc>
                  <a:txBody>
                    <a:bodyPr/>
                    <a:lstStyle/>
                    <a:p>
                      <a:pPr>
                        <a:spcBef>
                          <a:spcPts val="1200"/>
                        </a:spcBef>
                        <a:spcAft>
                          <a:spcPts val="1200"/>
                        </a:spcAft>
                      </a:pPr>
                      <a:r>
                        <a:rPr lang="en-GB" sz="1800">
                          <a:solidFill>
                            <a:srgbClr val="595959"/>
                          </a:solidFill>
                        </a:rPr>
                        <a:t>Materials</a:t>
                      </a:r>
                    </a:p>
                  </a:txBody>
                  <a:tcPr anchor="ctr"/>
                </a:tc>
                <a:tc>
                  <a:txBody>
                    <a:bodyPr/>
                    <a:lstStyle/>
                    <a:p>
                      <a:pPr>
                        <a:spcBef>
                          <a:spcPts val="1200"/>
                        </a:spcBef>
                        <a:spcAft>
                          <a:spcPts val="1200"/>
                        </a:spcAft>
                      </a:pPr>
                      <a:r>
                        <a:rPr lang="en-GB" sz="1800">
                          <a:solidFill>
                            <a:srgbClr val="595959"/>
                          </a:solidFill>
                        </a:rPr>
                        <a:t>Tons or cubic meters of wood</a:t>
                      </a:r>
                      <a:endParaRPr lang="en-GB" sz="1800">
                        <a:solidFill>
                          <a:srgbClr val="595959"/>
                        </a:solidFill>
                        <a:highlight>
                          <a:srgbClr val="FFFF00"/>
                        </a:highlight>
                      </a:endParaRPr>
                    </a:p>
                  </a:txBody>
                  <a:tcPr anchor="ctr"/>
                </a:tc>
                <a:extLst>
                  <a:ext uri="{0D108BD9-81ED-4DB2-BD59-A6C34878D82A}">
                    <a16:rowId xmlns:a16="http://schemas.microsoft.com/office/drawing/2014/main" val="789300071"/>
                  </a:ext>
                </a:extLst>
              </a:tr>
              <a:tr h="540000">
                <a:tc>
                  <a:txBody>
                    <a:bodyPr/>
                    <a:lstStyle/>
                    <a:p>
                      <a:pPr>
                        <a:spcBef>
                          <a:spcPts val="1200"/>
                        </a:spcBef>
                        <a:spcAft>
                          <a:spcPts val="1200"/>
                        </a:spcAft>
                      </a:pPr>
                      <a:r>
                        <a:rPr lang="en-GB" sz="1800">
                          <a:solidFill>
                            <a:srgbClr val="595959"/>
                          </a:solidFill>
                        </a:rPr>
                        <a:t>Regulation of physical environment</a:t>
                      </a:r>
                    </a:p>
                  </a:txBody>
                  <a:tcPr anchor="ctr"/>
                </a:tc>
                <a:tc>
                  <a:txBody>
                    <a:bodyPr/>
                    <a:lstStyle/>
                    <a:p>
                      <a:pPr>
                        <a:spcBef>
                          <a:spcPts val="1200"/>
                        </a:spcBef>
                        <a:spcAft>
                          <a:spcPts val="1200"/>
                        </a:spcAft>
                      </a:pPr>
                      <a:r>
                        <a:rPr lang="en-GB" sz="1800">
                          <a:solidFill>
                            <a:srgbClr val="595959"/>
                          </a:solidFill>
                        </a:rPr>
                        <a:t>Hectares of habitat providing water filtration; cubic meters /day of water filtered by vegetation</a:t>
                      </a:r>
                      <a:endParaRPr lang="en-GB" sz="1800">
                        <a:solidFill>
                          <a:srgbClr val="595959"/>
                        </a:solidFill>
                        <a:highlight>
                          <a:srgbClr val="FFFF00"/>
                        </a:highlight>
                      </a:endParaRPr>
                    </a:p>
                  </a:txBody>
                  <a:tcPr anchor="ctr"/>
                </a:tc>
                <a:extLst>
                  <a:ext uri="{0D108BD9-81ED-4DB2-BD59-A6C34878D82A}">
                    <a16:rowId xmlns:a16="http://schemas.microsoft.com/office/drawing/2014/main" val="2450559939"/>
                  </a:ext>
                </a:extLst>
              </a:tr>
              <a:tr h="540000">
                <a:tc>
                  <a:txBody>
                    <a:bodyPr/>
                    <a:lstStyle/>
                    <a:p>
                      <a:pPr>
                        <a:spcBef>
                          <a:spcPts val="1200"/>
                        </a:spcBef>
                        <a:spcAft>
                          <a:spcPts val="1200"/>
                        </a:spcAft>
                      </a:pPr>
                      <a:r>
                        <a:rPr lang="en-GB" sz="1800">
                          <a:solidFill>
                            <a:srgbClr val="595959"/>
                          </a:solidFill>
                        </a:rPr>
                        <a:t>Regulation of waste and emissions</a:t>
                      </a:r>
                    </a:p>
                  </a:txBody>
                  <a:tcPr anchor="ctr"/>
                </a:tc>
                <a:tc>
                  <a:txBody>
                    <a:bodyPr/>
                    <a:lstStyle/>
                    <a:p>
                      <a:pPr>
                        <a:spcBef>
                          <a:spcPts val="1200"/>
                        </a:spcBef>
                        <a:spcAft>
                          <a:spcPts val="1200"/>
                        </a:spcAft>
                      </a:pPr>
                      <a:r>
                        <a:rPr lang="en-GB" sz="1800">
                          <a:solidFill>
                            <a:srgbClr val="595959"/>
                          </a:solidFill>
                        </a:rPr>
                        <a:t>Grams of pollutant assimilated per kilometre of river</a:t>
                      </a:r>
                      <a:endParaRPr lang="en-GB" sz="1800">
                        <a:solidFill>
                          <a:srgbClr val="595959"/>
                        </a:solidFill>
                        <a:highlight>
                          <a:srgbClr val="FFFF00"/>
                        </a:highlight>
                      </a:endParaRPr>
                    </a:p>
                  </a:txBody>
                  <a:tcPr anchor="ctr"/>
                </a:tc>
                <a:extLst>
                  <a:ext uri="{0D108BD9-81ED-4DB2-BD59-A6C34878D82A}">
                    <a16:rowId xmlns:a16="http://schemas.microsoft.com/office/drawing/2014/main" val="3142478859"/>
                  </a:ext>
                </a:extLst>
              </a:tr>
            </a:tbl>
          </a:graphicData>
        </a:graphic>
      </p:graphicFrame>
      <p:sp>
        <p:nvSpPr>
          <p:cNvPr id="13" name="Teardrop 12">
            <a:extLst>
              <a:ext uri="{FF2B5EF4-FFF2-40B4-BE49-F238E27FC236}">
                <a16:creationId xmlns:a16="http://schemas.microsoft.com/office/drawing/2014/main" id="{4C919419-6E05-40D3-87E4-9561C546CDA6}"/>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4" name="TextBox 13">
            <a:extLst>
              <a:ext uri="{FF2B5EF4-FFF2-40B4-BE49-F238E27FC236}">
                <a16:creationId xmlns:a16="http://schemas.microsoft.com/office/drawing/2014/main" id="{C63A88CB-6BB8-4249-8F5C-4AE1EBF62F56}"/>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a:t>
            </a:r>
            <a:r>
              <a:rPr lang="en-GB" sz="1801" b="1">
                <a:solidFill>
                  <a:prstClr val="white"/>
                </a:solidFill>
                <a:latin typeface="Arial"/>
              </a:rPr>
              <a:t>p.62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11" name="TextBox 10">
            <a:extLst>
              <a:ext uri="{FF2B5EF4-FFF2-40B4-BE49-F238E27FC236}">
                <a16:creationId xmlns:a16="http://schemas.microsoft.com/office/drawing/2014/main" id="{22D54AB0-0239-4C36-AA41-DA01D3BC69CB}"/>
              </a:ext>
            </a:extLst>
          </p:cNvPr>
          <p:cNvSpPr txBox="1"/>
          <p:nvPr/>
        </p:nvSpPr>
        <p:spPr>
          <a:xfrm>
            <a:off x="226446" y="5740405"/>
            <a:ext cx="7938494" cy="307777"/>
          </a:xfrm>
          <a:prstGeom prst="rect">
            <a:avLst/>
          </a:prstGeom>
          <a:noFill/>
        </p:spPr>
        <p:txBody>
          <a:bodyPr wrap="square" rtlCol="0">
            <a:spAutoFit/>
          </a:bodyPr>
          <a:lstStyle/>
          <a:p>
            <a:r>
              <a:rPr lang="en-GB" sz="1400">
                <a:solidFill>
                  <a:schemeClr val="tx1">
                    <a:lumMod val="65000"/>
                    <a:lumOff val="35000"/>
                  </a:schemeClr>
                </a:solidFill>
              </a:rPr>
              <a:t>Table: Example indicators for different dependencies (adapted from Natural Capital Protocol) </a:t>
            </a:r>
          </a:p>
        </p:txBody>
      </p:sp>
      <p:sp>
        <p:nvSpPr>
          <p:cNvPr id="10" name="Title 1">
            <a:extLst>
              <a:ext uri="{FF2B5EF4-FFF2-40B4-BE49-F238E27FC236}">
                <a16:creationId xmlns:a16="http://schemas.microsoft.com/office/drawing/2014/main" id="{35767745-B1CA-433F-A7DE-9CE96CCD2183}"/>
              </a:ext>
            </a:extLst>
          </p:cNvPr>
          <p:cNvSpPr txBox="1">
            <a:spLocks/>
          </p:cNvSpPr>
          <p:nvPr/>
        </p:nvSpPr>
        <p:spPr>
          <a:xfrm>
            <a:off x="346938" y="250703"/>
            <a:ext cx="11498123" cy="87815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Example indicators for identified dependencies</a:t>
            </a:r>
          </a:p>
        </p:txBody>
      </p:sp>
      <p:pic>
        <p:nvPicPr>
          <p:cNvPr id="4098" name="Picture 2" descr="firewood on river">
            <a:extLst>
              <a:ext uri="{FF2B5EF4-FFF2-40B4-BE49-F238E27FC236}">
                <a16:creationId xmlns:a16="http://schemas.microsoft.com/office/drawing/2014/main" id="{C253769F-38AF-49AA-A538-C9F2D81A40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82" t="27" r="18442" b="-27"/>
          <a:stretch/>
        </p:blipFill>
        <p:spPr bwMode="auto">
          <a:xfrm>
            <a:off x="8781157" y="1799265"/>
            <a:ext cx="3410843" cy="336164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642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18AB42-4A4F-6E43-9A36-31BC1C364942}"/>
              </a:ext>
            </a:extLst>
          </p:cNvPr>
          <p:cNvSpPr>
            <a:spLocks noGrp="1"/>
          </p:cNvSpPr>
          <p:nvPr>
            <p:ph type="title"/>
          </p:nvPr>
        </p:nvSpPr>
        <p:spPr>
          <a:xfrm>
            <a:off x="314196" y="125353"/>
            <a:ext cx="11498123" cy="878151"/>
          </a:xfrm>
        </p:spPr>
        <p:txBody>
          <a:bodyPr>
            <a:normAutofit/>
          </a:bodyPr>
          <a:lstStyle/>
          <a:p>
            <a:r>
              <a:rPr lang="en-GB">
                <a:solidFill>
                  <a:srgbClr val="595959"/>
                </a:solidFill>
              </a:rPr>
              <a:t>Exploring available data sources</a:t>
            </a:r>
            <a:endParaRPr lang="en-GB">
              <a:solidFill>
                <a:srgbClr val="595959"/>
              </a:solidFill>
              <a:cs typeface="Arial"/>
            </a:endParaRPr>
          </a:p>
        </p:txBody>
      </p:sp>
      <p:sp>
        <p:nvSpPr>
          <p:cNvPr id="2" name="Slide Number Placeholder 1">
            <a:extLst>
              <a:ext uri="{FF2B5EF4-FFF2-40B4-BE49-F238E27FC236}">
                <a16:creationId xmlns:a16="http://schemas.microsoft.com/office/drawing/2014/main" id="{15794148-BC01-604E-B152-BD613C9C9E9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Content Placeholder 2">
            <a:extLst>
              <a:ext uri="{FF2B5EF4-FFF2-40B4-BE49-F238E27FC236}">
                <a16:creationId xmlns:a16="http://schemas.microsoft.com/office/drawing/2014/main" id="{BB183D94-981E-4972-AE0E-4F7F78E9A41D}"/>
              </a:ext>
            </a:extLst>
          </p:cNvPr>
          <p:cNvSpPr txBox="1">
            <a:spLocks/>
          </p:cNvSpPr>
          <p:nvPr/>
        </p:nvSpPr>
        <p:spPr>
          <a:xfrm>
            <a:off x="392049" y="1251925"/>
            <a:ext cx="11799951" cy="518600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800"/>
              </a:spcAft>
              <a:buClr>
                <a:srgbClr val="23BAED"/>
              </a:buClr>
              <a:buSzTx/>
              <a:buFont typeface="Arial"/>
              <a:buNone/>
              <a:tabLst/>
              <a:defRPr/>
            </a:pPr>
            <a:r>
              <a:rPr kumimoji="0" lang="en-GB" sz="2000" b="1" i="0" u="none" strike="noStrike" kern="1200" cap="none" spc="0" normalizeH="0" baseline="0" noProof="0">
                <a:ln>
                  <a:noFill/>
                </a:ln>
                <a:solidFill>
                  <a:srgbClr val="23BAED"/>
                </a:solidFill>
                <a:effectLst/>
                <a:uLnTx/>
                <a:uFillTx/>
                <a:latin typeface="Arial"/>
                <a:ea typeface="+mn-ea"/>
                <a:cs typeface="+mn-cs"/>
              </a:rPr>
              <a:t>Theme specific</a:t>
            </a:r>
            <a:endParaRPr kumimoji="0" lang="en-GB" sz="2000" b="1" i="0" u="none" strike="noStrike" kern="1200" cap="none" spc="0" normalizeH="0" baseline="0" noProof="0">
              <a:ln>
                <a:noFill/>
              </a:ln>
              <a:solidFill>
                <a:srgbClr val="23BAED"/>
              </a:solidFill>
              <a:effectLst/>
              <a:uLnTx/>
              <a:uFillTx/>
              <a:latin typeface="Arial"/>
              <a:ea typeface="+mn-ea"/>
              <a:cs typeface="+mn-cs"/>
              <a:hlinkClick r:id="rId3">
                <a:extLst>
                  <a:ext uri="{A12FA001-AC4F-418D-AE19-62706E023703}">
                    <ahyp:hlinkClr xmlns:ahyp="http://schemas.microsoft.com/office/drawing/2018/hyperlinkcolor" val="tx"/>
                  </a:ext>
                </a:extLst>
              </a:hlinkClick>
            </a:endParaRPr>
          </a:p>
          <a:p>
            <a:pPr marL="228594" marR="0" lvl="0" indent="-228594" algn="l" defTabSz="914377" rtl="0" eaLnBrk="1" fontAlgn="auto" latinLnBrk="0" hangingPunct="1">
              <a:lnSpc>
                <a:spcPct val="100000"/>
              </a:lnSpc>
              <a:spcBef>
                <a:spcPts val="1000"/>
              </a:spcBef>
              <a:spcAft>
                <a:spcPts val="800"/>
              </a:spcAft>
              <a:buClr>
                <a:srgbClr val="23BAED"/>
              </a:buClr>
              <a:buSzTx/>
              <a:buFont typeface="Arial"/>
              <a:buChar char="•"/>
              <a:tabLst/>
              <a:defRPr/>
            </a:pPr>
            <a:r>
              <a:rPr kumimoji="0" lang="en-US" sz="2000" b="1" i="0" u="sng" strike="noStrike" kern="1200" cap="none" spc="0" normalizeH="0" baseline="0" noProof="0">
                <a:ln>
                  <a:noFill/>
                </a:ln>
                <a:solidFill>
                  <a:srgbClr val="23BAED"/>
                </a:solidFill>
                <a:effectLst/>
                <a:uLnTx/>
                <a:uFillTx/>
                <a:latin typeface="Arial"/>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Eurostat</a:t>
            </a:r>
            <a:r>
              <a:rPr kumimoji="0" lang="en-US" sz="2000" b="1" i="0" u="sng" strike="noStrike" kern="1200" cap="none" spc="0" normalizeH="0" baseline="0" noProof="0">
                <a:ln>
                  <a:noFill/>
                </a:ln>
                <a:solidFill>
                  <a:srgbClr val="23BAED"/>
                </a:solidFill>
                <a:effectLst/>
                <a:uLnTx/>
                <a:uFillTx/>
                <a:latin typeface="Arial"/>
                <a:ea typeface="Calibri" panose="020F0502020204030204" pitchFamily="34" charset="0"/>
                <a:cs typeface="Times New Roman" panose="02020603050405020304" pitchFamily="18" charset="0"/>
              </a:rPr>
              <a:t> </a:t>
            </a:r>
            <a:r>
              <a:rPr kumimoji="0" lang="en-US" sz="2000" b="0" i="0" u="none" strike="noStrike" kern="1200" cap="none" spc="0" normalizeH="0" baseline="0" noProof="0">
                <a:ln>
                  <a:noFill/>
                </a:ln>
                <a:solidFill>
                  <a:srgbClr val="23BAED"/>
                </a:solidFill>
                <a:effectLst/>
                <a:uLnTx/>
                <a:uFillTx/>
                <a:latin typeface="Arial"/>
                <a:ea typeface="Calibri" panose="020F0502020204030204" pitchFamily="34" charset="0"/>
                <a:cs typeface="Times New Roman" panose="02020603050405020304" pitchFamily="18" charset="0"/>
              </a:rPr>
              <a:t>– </a:t>
            </a: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statistics on waste generation and treatment</a:t>
            </a:r>
          </a:p>
          <a:p>
            <a:pPr marL="228594" marR="0" lvl="0" indent="-228594" algn="l" defTabSz="914377" rtl="0" eaLnBrk="1" fontAlgn="auto" latinLnBrk="0" hangingPunct="1">
              <a:lnSpc>
                <a:spcPct val="100000"/>
              </a:lnSpc>
              <a:spcBef>
                <a:spcPts val="1000"/>
              </a:spcBef>
              <a:spcAft>
                <a:spcPts val="800"/>
              </a:spcAft>
              <a:buClr>
                <a:srgbClr val="23BAED"/>
              </a:buClr>
              <a:buSzTx/>
              <a:buFont typeface="Arial"/>
              <a:buChar char="•"/>
              <a:tabLst/>
              <a:defRPr/>
            </a:pPr>
            <a:r>
              <a:rPr kumimoji="0" lang="en-US" sz="2000" b="1" i="0" u="sng" strike="noStrike" kern="1200" cap="none" spc="0" normalizeH="0" baseline="0" noProof="0">
                <a:ln>
                  <a:noFill/>
                </a:ln>
                <a:solidFill>
                  <a:srgbClr val="23BAED"/>
                </a:solidFill>
                <a:effectLst/>
                <a:uLnTx/>
                <a:uFillTx/>
                <a:latin typeface="Arial"/>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The Marine Plastic Footprint </a:t>
            </a:r>
            <a:r>
              <a:rPr kumimoji="0" lang="en-US" sz="2000" b="0" i="0" u="none" strike="noStrike" kern="1200" cap="none" spc="0" normalizeH="0" baseline="0" noProof="0">
                <a:ln>
                  <a:noFill/>
                </a:ln>
                <a:solidFill>
                  <a:srgbClr val="23BAED"/>
                </a:solidFill>
                <a:effectLst/>
                <a:uLnTx/>
                <a:uFillTx/>
                <a:latin typeface="Arial"/>
                <a:ea typeface="Calibri" panose="020F0502020204030204" pitchFamily="34" charset="0"/>
                <a:cs typeface="Times New Roman" panose="02020603050405020304" pitchFamily="18" charset="0"/>
              </a:rPr>
              <a:t>–</a:t>
            </a: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 data on marine plastic leakage</a:t>
            </a:r>
          </a:p>
          <a:p>
            <a:pPr marL="228594" marR="0" lvl="0" indent="-228594" algn="l" defTabSz="914377" rtl="0" eaLnBrk="1" fontAlgn="auto" latinLnBrk="0" hangingPunct="1">
              <a:lnSpc>
                <a:spcPct val="100000"/>
              </a:lnSpc>
              <a:spcBef>
                <a:spcPts val="1000"/>
              </a:spcBef>
              <a:spcAft>
                <a:spcPts val="800"/>
              </a:spcAft>
              <a:buClr>
                <a:srgbClr val="23BAED"/>
              </a:buClr>
              <a:buSzTx/>
              <a:buFont typeface="Arial"/>
              <a:buChar char="•"/>
              <a:tabLst/>
              <a:defRPr/>
            </a:pPr>
            <a:r>
              <a:rPr kumimoji="0" lang="en-US" sz="2000" b="1" i="0" u="sng" strike="noStrike" kern="1200" cap="none" spc="0" normalizeH="0" baseline="0" noProof="0">
                <a:ln>
                  <a:noFill/>
                </a:ln>
                <a:solidFill>
                  <a:srgbClr val="23BAED"/>
                </a:solidFill>
                <a:effectLst/>
                <a:uLnTx/>
                <a:uFillTx/>
                <a:latin typeface="Arial"/>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EPA </a:t>
            </a:r>
            <a:r>
              <a:rPr kumimoji="0" lang="en-US" sz="2000" b="0" i="0" u="none" strike="noStrike" kern="1200" cap="none" spc="0" normalizeH="0" baseline="0" noProof="0">
                <a:ln>
                  <a:noFill/>
                </a:ln>
                <a:solidFill>
                  <a:srgbClr val="23BAED"/>
                </a:solidFill>
                <a:effectLst/>
                <a:uLnTx/>
                <a:uFillTx/>
                <a:latin typeface="Arial"/>
                <a:ea typeface="Calibri" panose="020F0502020204030204" pitchFamily="34" charset="0"/>
                <a:cs typeface="Times New Roman" panose="02020603050405020304" pitchFamily="18" charset="0"/>
              </a:rPr>
              <a:t>– </a:t>
            </a: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air emissions</a:t>
            </a:r>
          </a:p>
          <a:p>
            <a:pPr marL="228594" marR="0" lvl="0" indent="-228594" algn="l" defTabSz="914377" rtl="0" eaLnBrk="1" fontAlgn="auto" latinLnBrk="0" hangingPunct="1">
              <a:lnSpc>
                <a:spcPct val="100000"/>
              </a:lnSpc>
              <a:spcBef>
                <a:spcPts val="1000"/>
              </a:spcBef>
              <a:spcAft>
                <a:spcPts val="800"/>
              </a:spcAft>
              <a:buClr>
                <a:srgbClr val="23BAED"/>
              </a:buClr>
              <a:buSzTx/>
              <a:buFont typeface="Arial"/>
              <a:buChar char="•"/>
              <a:tabLst/>
              <a:defRPr/>
            </a:pPr>
            <a:r>
              <a:rPr kumimoji="0" lang="en-US" sz="2000" b="1" i="0" u="sng" strike="noStrike" kern="1200" cap="none" spc="0" normalizeH="0" baseline="0" noProof="0">
                <a:ln>
                  <a:noFill/>
                </a:ln>
                <a:solidFill>
                  <a:srgbClr val="23BAED"/>
                </a:solidFill>
                <a:effectLst/>
                <a:uLnTx/>
                <a:uFillTx/>
                <a:latin typeface="Arial"/>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EMEP/EEA </a:t>
            </a:r>
            <a:r>
              <a:rPr kumimoji="0" lang="en-US" sz="2000" b="0" i="0" u="none" strike="noStrike" kern="1200" cap="none" spc="0" normalizeH="0" baseline="0" noProof="0">
                <a:ln>
                  <a:noFill/>
                </a:ln>
                <a:solidFill>
                  <a:srgbClr val="23BAED"/>
                </a:solidFill>
                <a:effectLst/>
                <a:uLnTx/>
                <a:uFillTx/>
                <a:latin typeface="Arial"/>
                <a:ea typeface="Calibri" panose="020F0502020204030204" pitchFamily="34" charset="0"/>
                <a:cs typeface="Times New Roman" panose="02020603050405020304" pitchFamily="18" charset="0"/>
              </a:rPr>
              <a:t>– </a:t>
            </a: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European air pollutant emissions</a:t>
            </a:r>
          </a:p>
          <a:p>
            <a:pPr marL="228594" marR="0" lvl="0" indent="-228594" algn="l" defTabSz="914377" rtl="0" eaLnBrk="1" fontAlgn="auto" latinLnBrk="0" hangingPunct="1">
              <a:lnSpc>
                <a:spcPct val="100000"/>
              </a:lnSpc>
              <a:spcBef>
                <a:spcPts val="1000"/>
              </a:spcBef>
              <a:spcAft>
                <a:spcPts val="800"/>
              </a:spcAft>
              <a:buClr>
                <a:srgbClr val="23BAED"/>
              </a:buClr>
              <a:buSzTx/>
              <a:buFont typeface="Arial"/>
              <a:buChar char="•"/>
              <a:tabLst/>
              <a:defRPr/>
            </a:pPr>
            <a:r>
              <a:rPr kumimoji="0" lang="nl-NL" sz="2000" b="1" i="0" u="sng" strike="noStrike" kern="1200" cap="none" spc="0" normalizeH="0" baseline="0" noProof="0">
                <a:ln>
                  <a:noFill/>
                </a:ln>
                <a:solidFill>
                  <a:srgbClr val="23BAED"/>
                </a:solidFill>
                <a:effectLst/>
                <a:uLnTx/>
                <a:uFillTx/>
                <a:latin typeface="Arial"/>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WaterStat</a:t>
            </a:r>
            <a:r>
              <a:rPr kumimoji="0" lang="nl-NL" sz="2000" b="0" i="0" u="sng" strike="noStrike" kern="1200" cap="none" spc="0" normalizeH="0" baseline="0" noProof="0">
                <a:ln>
                  <a:noFill/>
                </a:ln>
                <a:solidFill>
                  <a:srgbClr val="23BAED"/>
                </a:solidFill>
                <a:effectLst/>
                <a:uLnTx/>
                <a:uFillTx/>
                <a:latin typeface="Arial"/>
                <a:ea typeface="+mn-ea"/>
                <a:cs typeface="Times New Roman" panose="02020603050405020304" pitchFamily="18" charset="0"/>
              </a:rPr>
              <a:t> </a:t>
            </a:r>
            <a:r>
              <a:rPr kumimoji="0" lang="nl-NL" sz="2000" b="0" i="0" u="none" strike="noStrike" kern="1200" cap="none" spc="0" normalizeH="0" baseline="0" noProof="0">
                <a:ln>
                  <a:noFill/>
                </a:ln>
                <a:solidFill>
                  <a:srgbClr val="23BAED"/>
                </a:solidFill>
                <a:effectLst/>
                <a:uLnTx/>
                <a:uFillTx/>
                <a:latin typeface="Arial"/>
                <a:ea typeface="+mn-ea"/>
                <a:cs typeface="Times New Roman" panose="02020603050405020304" pitchFamily="18" charset="0"/>
              </a:rPr>
              <a:t>– </a:t>
            </a:r>
            <a:r>
              <a:rPr kumimoji="0" lang="nl-NL" sz="2000" b="0" i="0" u="none" strike="noStrike" kern="1200" cap="none" spc="0" normalizeH="0" baseline="0" noProof="0">
                <a:ln>
                  <a:noFill/>
                </a:ln>
                <a:solidFill>
                  <a:prstClr val="black">
                    <a:lumMod val="65000"/>
                    <a:lumOff val="35000"/>
                  </a:prstClr>
                </a:solidFill>
                <a:effectLst/>
                <a:uLnTx/>
                <a:uFillTx/>
                <a:latin typeface="Arial"/>
                <a:ea typeface="+mn-ea"/>
                <a:cs typeface="+mn-cs"/>
              </a:rPr>
              <a:t>statistics on water footprint</a:t>
            </a:r>
          </a:p>
          <a:p>
            <a:pPr marL="228594" marR="0" lvl="0" indent="-228594" algn="l" defTabSz="914377" rtl="0" eaLnBrk="1" fontAlgn="auto" latinLnBrk="0" hangingPunct="1">
              <a:lnSpc>
                <a:spcPct val="100000"/>
              </a:lnSpc>
              <a:spcBef>
                <a:spcPts val="1000"/>
              </a:spcBef>
              <a:spcAft>
                <a:spcPts val="800"/>
              </a:spcAft>
              <a:buClr>
                <a:srgbClr val="23BAED"/>
              </a:buClr>
              <a:buSzTx/>
              <a:buFont typeface="Arial"/>
              <a:buChar char="•"/>
              <a:tabLst/>
              <a:defRPr/>
            </a:pPr>
            <a:r>
              <a:rPr kumimoji="0" lang="nl-NL" sz="2000" b="1" i="0" u="sng" strike="noStrike" kern="1200" cap="none" spc="0" normalizeH="0" baseline="0" noProof="0">
                <a:ln>
                  <a:noFill/>
                </a:ln>
                <a:solidFill>
                  <a:srgbClr val="23BAED"/>
                </a:solidFill>
                <a:effectLst/>
                <a:uLnTx/>
                <a:uFillTx/>
                <a:latin typeface="Arial"/>
                <a:ea typeface="+mn-ea"/>
                <a:cs typeface="Times New Roman" panose="02020603050405020304" pitchFamily="18" charset="0"/>
                <a:hlinkClick r:id="rId9">
                  <a:extLst>
                    <a:ext uri="{A12FA001-AC4F-418D-AE19-62706E023703}">
                      <ahyp:hlinkClr xmlns:ahyp="http://schemas.microsoft.com/office/drawing/2018/hyperlinkcolor" val="tx"/>
                    </a:ext>
                  </a:extLst>
                </a:hlinkClick>
              </a:rPr>
              <a:t>Greenhouse Gas Protocol</a:t>
            </a:r>
            <a:r>
              <a:rPr kumimoji="0" lang="nl-NL" sz="2000" b="0" i="0" u="sng" strike="noStrike" kern="1200" cap="none" spc="0" normalizeH="0" baseline="0" noProof="0">
                <a:ln>
                  <a:noFill/>
                </a:ln>
                <a:solidFill>
                  <a:srgbClr val="23BAED"/>
                </a:solidFill>
                <a:effectLst/>
                <a:uLnTx/>
                <a:uFillTx/>
                <a:latin typeface="Arial"/>
                <a:ea typeface="+mn-ea"/>
                <a:cs typeface="Times New Roman" panose="02020603050405020304" pitchFamily="18" charset="0"/>
                <a:hlinkClick r:id="rId9">
                  <a:extLst>
                    <a:ext uri="{A12FA001-AC4F-418D-AE19-62706E023703}">
                      <ahyp:hlinkClr xmlns:ahyp="http://schemas.microsoft.com/office/drawing/2018/hyperlinkcolor" val="tx"/>
                    </a:ext>
                  </a:extLst>
                </a:hlinkClick>
              </a:rPr>
              <a:t> </a:t>
            </a:r>
            <a:r>
              <a:rPr kumimoji="0" lang="nl-NL" sz="2000" b="0" i="0" u="none" strike="noStrike" kern="1200" cap="none" spc="0" normalizeH="0" baseline="0" noProof="0">
                <a:ln>
                  <a:noFill/>
                </a:ln>
                <a:solidFill>
                  <a:srgbClr val="23BAED"/>
                </a:solidFill>
                <a:effectLst/>
                <a:uLnTx/>
                <a:uFillTx/>
                <a:latin typeface="Arial"/>
                <a:ea typeface="+mn-ea"/>
                <a:cs typeface="Times New Roman" panose="02020603050405020304" pitchFamily="18" charset="0"/>
              </a:rPr>
              <a:t>– </a:t>
            </a:r>
            <a:r>
              <a:rPr kumimoji="0" lang="nl-NL" sz="2000" b="0" i="0" u="none" strike="noStrike" kern="1200" cap="none" spc="0" normalizeH="0" baseline="0" noProof="0">
                <a:ln>
                  <a:noFill/>
                </a:ln>
                <a:solidFill>
                  <a:prstClr val="black">
                    <a:lumMod val="65000"/>
                    <a:lumOff val="35000"/>
                  </a:prstClr>
                </a:solidFill>
                <a:effectLst/>
                <a:uLnTx/>
                <a:uFillTx/>
                <a:latin typeface="Arial"/>
                <a:ea typeface="+mn-ea"/>
                <a:cs typeface="+mn-cs"/>
              </a:rPr>
              <a:t>GHG calculation tools</a:t>
            </a:r>
          </a:p>
          <a:p>
            <a:pPr marL="228594" marR="0" lvl="0" indent="-228594" algn="l" defTabSz="914377" rtl="0" eaLnBrk="1" fontAlgn="auto" latinLnBrk="0" hangingPunct="1">
              <a:lnSpc>
                <a:spcPct val="100000"/>
              </a:lnSpc>
              <a:spcBef>
                <a:spcPts val="1000"/>
              </a:spcBef>
              <a:spcAft>
                <a:spcPts val="800"/>
              </a:spcAft>
              <a:buClr>
                <a:srgbClr val="23BAED"/>
              </a:buClr>
              <a:buSzTx/>
              <a:buFont typeface="Arial"/>
              <a:buChar char="•"/>
              <a:tabLst/>
              <a:defRPr/>
            </a:pPr>
            <a:r>
              <a:rPr lang="nl-NL" sz="2000" b="1">
                <a:solidFill>
                  <a:srgbClr val="23BAED"/>
                </a:solidFill>
                <a:latin typeface="Arial"/>
                <a:hlinkClick r:id="rId10">
                  <a:extLst>
                    <a:ext uri="{A12FA001-AC4F-418D-AE19-62706E023703}">
                      <ahyp:hlinkClr xmlns:ahyp="http://schemas.microsoft.com/office/drawing/2018/hyperlinkcolor" val="tx"/>
                    </a:ext>
                  </a:extLst>
                </a:hlinkClick>
              </a:rPr>
              <a:t>Navigation Tool </a:t>
            </a:r>
            <a:r>
              <a:rPr lang="nl-NL" sz="2000">
                <a:solidFill>
                  <a:srgbClr val="23BAED"/>
                </a:solidFill>
                <a:latin typeface="Arial"/>
              </a:rPr>
              <a:t>– </a:t>
            </a:r>
            <a:r>
              <a:rPr lang="nl-NL" sz="2000">
                <a:solidFill>
                  <a:srgbClr val="595959"/>
                </a:solidFill>
                <a:latin typeface="Arial"/>
              </a:rPr>
              <a:t>identify biodiversity measurement approaches</a:t>
            </a:r>
          </a:p>
          <a:p>
            <a:pPr lvl="0">
              <a:lnSpc>
                <a:spcPct val="100000"/>
              </a:lnSpc>
              <a:spcAft>
                <a:spcPts val="800"/>
              </a:spcAft>
              <a:defRPr/>
            </a:pPr>
            <a:r>
              <a:rPr lang="en-US" sz="2000" b="1">
                <a:solidFill>
                  <a:srgbClr val="23BAED"/>
                </a:solidFill>
                <a:cs typeface="Times New Roman" panose="02020603050405020304" pitchFamily="18" charset="0"/>
                <a:hlinkClick r:id="rId11">
                  <a:extLst>
                    <a:ext uri="{A12FA001-AC4F-418D-AE19-62706E023703}">
                      <ahyp:hlinkClr xmlns:ahyp="http://schemas.microsoft.com/office/drawing/2018/hyperlinkcolor" val="tx"/>
                    </a:ext>
                  </a:extLst>
                </a:hlinkClick>
              </a:rPr>
              <a:t>World Food LCA Database</a:t>
            </a:r>
            <a:r>
              <a:rPr lang="en-US" sz="2000" b="1">
                <a:solidFill>
                  <a:srgbClr val="23BAED"/>
                </a:solidFill>
                <a:ea typeface="Calibri" panose="020F0502020204030204" pitchFamily="34" charset="0"/>
                <a:cs typeface="Times New Roman" panose="02020603050405020304" pitchFamily="18" charset="0"/>
              </a:rPr>
              <a:t> </a:t>
            </a:r>
            <a:r>
              <a:rPr lang="en-US" sz="2000">
                <a:solidFill>
                  <a:srgbClr val="23BAED"/>
                </a:solidFill>
                <a:ea typeface="Calibri" panose="020F0502020204030204" pitchFamily="34" charset="0"/>
                <a:cs typeface="Times New Roman" panose="02020603050405020304" pitchFamily="18" charset="0"/>
              </a:rPr>
              <a:t>– </a:t>
            </a:r>
            <a:r>
              <a:rPr lang="en-US" sz="2000">
                <a:solidFill>
                  <a:prstClr val="black">
                    <a:lumMod val="65000"/>
                    <a:lumOff val="35000"/>
                  </a:prstClr>
                </a:solidFill>
                <a:ea typeface="Calibri" panose="020F0502020204030204" pitchFamily="34" charset="0"/>
                <a:cs typeface="Times New Roman" panose="02020603050405020304" pitchFamily="18" charset="0"/>
              </a:rPr>
              <a:t>high-quality e</a:t>
            </a:r>
            <a:r>
              <a:rPr lang="en-US" sz="2000">
                <a:solidFill>
                  <a:prstClr val="black">
                    <a:lumMod val="65000"/>
                    <a:lumOff val="35000"/>
                  </a:prstClr>
                </a:solidFill>
              </a:rPr>
              <a:t>missions factors/environmental footprint data</a:t>
            </a:r>
            <a:endParaRPr kumimoji="0" lang="nl-NL" sz="2000" b="1" i="0" u="none" strike="noStrike" kern="1200" cap="none" spc="0" normalizeH="0" baseline="0" noProof="0">
              <a:ln>
                <a:noFill/>
              </a:ln>
              <a:solidFill>
                <a:srgbClr val="23BAED"/>
              </a:solidFill>
              <a:effectLst/>
              <a:uLnTx/>
              <a:uFillTx/>
              <a:latin typeface="Arial"/>
            </a:endParaRPr>
          </a:p>
          <a:p>
            <a:pPr marL="0" marR="0" lvl="0" indent="0" algn="l" defTabSz="914377" rtl="0" eaLnBrk="1" fontAlgn="auto" latinLnBrk="0" hangingPunct="1">
              <a:lnSpc>
                <a:spcPct val="100000"/>
              </a:lnSpc>
              <a:spcBef>
                <a:spcPts val="1000"/>
              </a:spcBef>
              <a:spcAft>
                <a:spcPts val="800"/>
              </a:spcAft>
              <a:buClr>
                <a:srgbClr val="23BAED"/>
              </a:buClr>
              <a:buSzTx/>
              <a:buFont typeface="Arial"/>
              <a:buNone/>
              <a:tabLst/>
              <a:defRPr/>
            </a:pPr>
            <a:endParaRPr kumimoji="0" lang="en-US" sz="2000" b="1" i="0" u="none" strike="noStrike" kern="1200" cap="none" spc="0" normalizeH="0" baseline="0" noProof="0">
              <a:ln>
                <a:noFill/>
              </a:ln>
              <a:solidFill>
                <a:srgbClr val="23BAED"/>
              </a:solidFill>
              <a:effectLst/>
              <a:uLnTx/>
              <a:uFillTx/>
              <a:latin typeface="Arial"/>
              <a:ea typeface="+mn-ea"/>
              <a:cs typeface="+mn-cs"/>
            </a:endParaRPr>
          </a:p>
          <a:p>
            <a:pPr marL="0" marR="0" lvl="0" indent="0" algn="l" defTabSz="914377" rtl="0" eaLnBrk="1" fontAlgn="auto" latinLnBrk="0" hangingPunct="1">
              <a:lnSpc>
                <a:spcPct val="100000"/>
              </a:lnSpc>
              <a:spcBef>
                <a:spcPts val="1000"/>
              </a:spcBef>
              <a:spcAft>
                <a:spcPts val="800"/>
              </a:spcAft>
              <a:buClr>
                <a:srgbClr val="23BAED"/>
              </a:buClr>
              <a:buSzTx/>
              <a:buFont typeface="Arial"/>
              <a:buNone/>
              <a:tabLst/>
              <a:defRPr/>
            </a:pPr>
            <a:endParaRPr kumimoji="0" lang="en-GB" sz="2000" b="1" i="0" u="none" strike="noStrike" kern="1200" cap="none" spc="0" normalizeH="0" baseline="0" noProof="0">
              <a:ln>
                <a:noFill/>
              </a:ln>
              <a:solidFill>
                <a:srgbClr val="23BAED"/>
              </a:solidFill>
              <a:effectLst/>
              <a:uLnTx/>
              <a:uFillTx/>
              <a:latin typeface="Arial"/>
              <a:ea typeface="+mn-ea"/>
              <a:cs typeface="+mn-cs"/>
            </a:endParaRPr>
          </a:p>
          <a:p>
            <a:pPr marL="0" marR="0" lvl="0" indent="0" algn="l" defTabSz="914377" rtl="0" eaLnBrk="1" fontAlgn="auto" latinLnBrk="0" hangingPunct="1">
              <a:lnSpc>
                <a:spcPct val="120000"/>
              </a:lnSpc>
              <a:spcBef>
                <a:spcPts val="1000"/>
              </a:spcBef>
              <a:spcAft>
                <a:spcPts val="0"/>
              </a:spcAft>
              <a:buClr>
                <a:srgbClr val="23BAED"/>
              </a:buClr>
              <a:buSzTx/>
              <a:buFont typeface="Arial"/>
              <a:buNone/>
              <a:tabLst/>
              <a:defRPr/>
            </a:pPr>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7" name="Picture 2">
            <a:extLst>
              <a:ext uri="{FF2B5EF4-FFF2-40B4-BE49-F238E27FC236}">
                <a16:creationId xmlns:a16="http://schemas.microsoft.com/office/drawing/2014/main" id="{3A7A0BDB-4FC4-4E97-A0DC-513E56C6AD40}"/>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l="18532" r="10399"/>
          <a:stretch/>
        </p:blipFill>
        <p:spPr bwMode="auto">
          <a:xfrm>
            <a:off x="8273143" y="125353"/>
            <a:ext cx="3918857" cy="367576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73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9E536F-2017-40C3-9308-02B5F925C7FA}"/>
              </a:ext>
            </a:extLst>
          </p:cNvPr>
          <p:cNvPicPr>
            <a:picLocks noChangeAspect="1"/>
          </p:cNvPicPr>
          <p:nvPr/>
        </p:nvPicPr>
        <p:blipFill>
          <a:blip r:embed="rId3"/>
          <a:stretch>
            <a:fillRect/>
          </a:stretch>
        </p:blipFill>
        <p:spPr>
          <a:xfrm>
            <a:off x="3924169" y="1311799"/>
            <a:ext cx="9962843" cy="5598267"/>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888" y="1365735"/>
            <a:ext cx="5547292" cy="5490396"/>
          </a:xfrm>
          <a:prstGeom prst="rect">
            <a:avLst/>
          </a:prstGeom>
        </p:spPr>
      </p:pic>
      <p:sp>
        <p:nvSpPr>
          <p:cNvPr id="2" name="Title 1"/>
          <p:cNvSpPr>
            <a:spLocks noGrp="1"/>
          </p:cNvSpPr>
          <p:nvPr>
            <p:ph type="ctrTitle"/>
          </p:nvPr>
        </p:nvSpPr>
        <p:spPr>
          <a:xfrm>
            <a:off x="288944" y="1371494"/>
            <a:ext cx="4847667" cy="5486505"/>
          </a:xfrm>
        </p:spPr>
        <p:txBody>
          <a:bodyPr anchor="ctr">
            <a:noAutofit/>
          </a:bodyPr>
          <a:lstStyle/>
          <a:p>
            <a:pPr algn="l"/>
            <a:r>
              <a:rPr lang="en-GB" sz="4000" b="1">
                <a:solidFill>
                  <a:srgbClr val="23BAED"/>
                </a:solidFill>
              </a:rPr>
              <a:t>Tools &amp; useful resources</a:t>
            </a:r>
            <a:endParaRPr lang="en-US"/>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Rectangle 2">
            <a:extLst>
              <a:ext uri="{FF2B5EF4-FFF2-40B4-BE49-F238E27FC236}">
                <a16:creationId xmlns:a16="http://schemas.microsoft.com/office/drawing/2014/main" id="{5B008AA3-C640-7C4A-AF8D-A8320B76055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6" name="Slide Number Placeholder 5">
            <a:extLst>
              <a:ext uri="{FF2B5EF4-FFF2-40B4-BE49-F238E27FC236}">
                <a16:creationId xmlns:a16="http://schemas.microsoft.com/office/drawing/2014/main" id="{B6767B3B-27F2-B44F-ACD9-9D5A08C16067}"/>
              </a:ext>
            </a:extLst>
          </p:cNvPr>
          <p:cNvSpPr>
            <a:spLocks noGrp="1"/>
          </p:cNvSpPr>
          <p:nvPr>
            <p:ph type="sldNum" sz="quarter" idx="12"/>
          </p:nvPr>
        </p:nvSpPr>
        <p:spPr>
          <a:xfrm>
            <a:off x="99204" y="6327597"/>
            <a:ext cx="2743200" cy="365125"/>
          </a:xfrm>
        </p:spPr>
        <p:txBody>
          <a:bodyPr/>
          <a:lstStyle/>
          <a:p>
            <a:fld id="{971CEC84-1649-40CE-BFF6-7286506FEA08}" type="slidenum">
              <a:rPr lang="en-GB" smtClean="0"/>
              <a:pPr/>
              <a:t>53</a:t>
            </a:fld>
            <a:endParaRPr lang="en-GB"/>
          </a:p>
        </p:txBody>
      </p:sp>
    </p:spTree>
    <p:extLst>
      <p:ext uri="{BB962C8B-B14F-4D97-AF65-F5344CB8AC3E}">
        <p14:creationId xmlns:p14="http://schemas.microsoft.com/office/powerpoint/2010/main" val="22564945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ENCORE: A tool to help identify impacts and dependencies</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7" y="1291555"/>
            <a:ext cx="11328851" cy="4067175"/>
          </a:xfrm>
        </p:spPr>
        <p:txBody>
          <a:bodyPr vert="horz" lIns="91440" tIns="45720" rIns="91440" bIns="45720" rtlCol="0" anchor="t">
            <a:normAutofit/>
          </a:bodyPr>
          <a:lstStyle/>
          <a:p>
            <a:pPr marL="0" indent="0">
              <a:buNone/>
            </a:pPr>
            <a:r>
              <a:rPr lang="en-GB" b="1">
                <a:solidFill>
                  <a:srgbClr val="23BAED"/>
                </a:solidFill>
              </a:rPr>
              <a:t>ENCORE (Exploring Natural Capital Opportunities, Risks and Exposure)</a:t>
            </a:r>
          </a:p>
        </p:txBody>
      </p:sp>
      <p:sp>
        <p:nvSpPr>
          <p:cNvPr id="6" name="Slide Number Placeholder 5">
            <a:extLst>
              <a:ext uri="{FF2B5EF4-FFF2-40B4-BE49-F238E27FC236}">
                <a16:creationId xmlns:a16="http://schemas.microsoft.com/office/drawing/2014/main" id="{388BC951-413E-784E-9157-32DE19657D9F}"/>
              </a:ext>
            </a:extLst>
          </p:cNvPr>
          <p:cNvSpPr>
            <a:spLocks noGrp="1"/>
          </p:cNvSpPr>
          <p:nvPr>
            <p:ph type="sldNum" sz="quarter" idx="12"/>
          </p:nvPr>
        </p:nvSpPr>
        <p:spPr/>
        <p:txBody>
          <a:bodyPr/>
          <a:lstStyle/>
          <a:p>
            <a:fld id="{971CEC84-1649-40CE-BFF6-7286506FEA08}" type="slidenum">
              <a:rPr lang="en-GB" smtClean="0"/>
              <a:pPr/>
              <a:t>54</a:t>
            </a:fld>
            <a:endParaRPr lang="en-GB"/>
          </a:p>
        </p:txBody>
      </p:sp>
      <p:sp>
        <p:nvSpPr>
          <p:cNvPr id="7" name="TextBox 6">
            <a:extLst>
              <a:ext uri="{FF2B5EF4-FFF2-40B4-BE49-F238E27FC236}">
                <a16:creationId xmlns:a16="http://schemas.microsoft.com/office/drawing/2014/main" id="{A2259804-E6C1-48D1-A42C-B173855FECE2}"/>
              </a:ext>
            </a:extLst>
          </p:cNvPr>
          <p:cNvSpPr txBox="1"/>
          <p:nvPr/>
        </p:nvSpPr>
        <p:spPr>
          <a:xfrm>
            <a:off x="1380438" y="1898447"/>
            <a:ext cx="3473830" cy="3785652"/>
          </a:xfrm>
          <a:prstGeom prst="rect">
            <a:avLst/>
          </a:prstGeom>
          <a:noFill/>
          <a:ln>
            <a:noFill/>
          </a:ln>
        </p:spPr>
        <p:txBody>
          <a:bodyPr wrap="square" rtlCol="0">
            <a:spAutoFit/>
          </a:bodyPr>
          <a:lstStyle/>
          <a:p>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Synthesises large body of literature on natural capital</a:t>
            </a:r>
          </a:p>
          <a:p>
            <a:pPr marL="171450" indent="-171450">
              <a:buFont typeface="Arial" panose="020B0604020202020204" pitchFamily="34" charset="0"/>
              <a:buChar char="•"/>
            </a:pPr>
            <a:endParaRPr lang="en-GB" sz="2000">
              <a:solidFill>
                <a:srgbClr val="595959"/>
              </a:solidFill>
            </a:endParaRPr>
          </a:p>
          <a:p>
            <a:pPr marL="171450" indent="-171450">
              <a:buFont typeface="Arial" panose="020B0604020202020204" pitchFamily="34" charset="0"/>
              <a:buChar char="•"/>
            </a:pPr>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Helps users build understanding of dependencies and impacts</a:t>
            </a:r>
          </a:p>
          <a:p>
            <a:endParaRPr lang="en-GB" sz="2000">
              <a:solidFill>
                <a:srgbClr val="595959"/>
              </a:solidFill>
            </a:endParaRPr>
          </a:p>
          <a:p>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Provides a foundation for further detailed analyses</a:t>
            </a:r>
          </a:p>
        </p:txBody>
      </p:sp>
      <p:pic>
        <p:nvPicPr>
          <p:cNvPr id="8" name="Picture 7" descr="A picture containing text&#10;&#10;Description automatically generated">
            <a:extLst>
              <a:ext uri="{FF2B5EF4-FFF2-40B4-BE49-F238E27FC236}">
                <a16:creationId xmlns:a16="http://schemas.microsoft.com/office/drawing/2014/main" id="{337AA103-DF3A-4093-934E-507346DF3BD3}"/>
              </a:ext>
            </a:extLst>
          </p:cNvPr>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6482" r="6482" b="12965"/>
          <a:stretch/>
        </p:blipFill>
        <p:spPr>
          <a:xfrm>
            <a:off x="282160" y="2136738"/>
            <a:ext cx="896971" cy="896971"/>
          </a:xfrm>
          <a:prstGeom prst="rect">
            <a:avLst/>
          </a:prstGeom>
          <a:noFill/>
          <a:ln>
            <a:noFill/>
          </a:ln>
        </p:spPr>
      </p:pic>
      <p:pic>
        <p:nvPicPr>
          <p:cNvPr id="9" name="Picture 8">
            <a:extLst>
              <a:ext uri="{FF2B5EF4-FFF2-40B4-BE49-F238E27FC236}">
                <a16:creationId xmlns:a16="http://schemas.microsoft.com/office/drawing/2014/main" id="{4D28A643-51CF-4AF3-8F00-1CB8B4C578B9}"/>
              </a:ext>
            </a:extLst>
          </p:cNvPr>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7150" r="7150" b="14300"/>
          <a:stretch/>
        </p:blipFill>
        <p:spPr>
          <a:xfrm>
            <a:off x="282160" y="3480261"/>
            <a:ext cx="896971" cy="896971"/>
          </a:xfrm>
          <a:prstGeom prst="rect">
            <a:avLst/>
          </a:prstGeom>
          <a:noFill/>
          <a:ln>
            <a:noFill/>
          </a:ln>
        </p:spPr>
      </p:pic>
      <p:pic>
        <p:nvPicPr>
          <p:cNvPr id="10" name="Picture 9">
            <a:extLst>
              <a:ext uri="{FF2B5EF4-FFF2-40B4-BE49-F238E27FC236}">
                <a16:creationId xmlns:a16="http://schemas.microsoft.com/office/drawing/2014/main" id="{DB1DBB36-97A8-4ED4-99DD-E76461CCC4D6}"/>
              </a:ext>
            </a:extLst>
          </p:cNvPr>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l="9906" r="9906" b="19812"/>
          <a:stretch/>
        </p:blipFill>
        <p:spPr>
          <a:xfrm>
            <a:off x="282159" y="4787127"/>
            <a:ext cx="896972" cy="896972"/>
          </a:xfrm>
          <a:prstGeom prst="rect">
            <a:avLst/>
          </a:prstGeom>
          <a:noFill/>
          <a:ln>
            <a:noFill/>
          </a:ln>
        </p:spPr>
      </p:pic>
      <p:pic>
        <p:nvPicPr>
          <p:cNvPr id="3" name="Picture 2">
            <a:extLst>
              <a:ext uri="{FF2B5EF4-FFF2-40B4-BE49-F238E27FC236}">
                <a16:creationId xmlns:a16="http://schemas.microsoft.com/office/drawing/2014/main" id="{30954BBA-C6F9-4335-B900-966931E7A2BF}"/>
              </a:ext>
            </a:extLst>
          </p:cNvPr>
          <p:cNvPicPr>
            <a:picLocks noChangeAspect="1"/>
          </p:cNvPicPr>
          <p:nvPr/>
        </p:nvPicPr>
        <p:blipFill rotWithShape="1">
          <a:blip r:embed="rId7"/>
          <a:srcRect l="27949"/>
          <a:stretch/>
        </p:blipFill>
        <p:spPr>
          <a:xfrm>
            <a:off x="5308680" y="1790036"/>
            <a:ext cx="6158830" cy="4067175"/>
          </a:xfrm>
          <a:prstGeom prst="rect">
            <a:avLst/>
          </a:prstGeom>
        </p:spPr>
      </p:pic>
      <p:sp>
        <p:nvSpPr>
          <p:cNvPr id="11" name="TextBox 10">
            <a:extLst>
              <a:ext uri="{FF2B5EF4-FFF2-40B4-BE49-F238E27FC236}">
                <a16:creationId xmlns:a16="http://schemas.microsoft.com/office/drawing/2014/main" id="{D70BEE78-2E1A-40B8-9BDB-B0912EB044E1}"/>
              </a:ext>
            </a:extLst>
          </p:cNvPr>
          <p:cNvSpPr txBox="1"/>
          <p:nvPr/>
        </p:nvSpPr>
        <p:spPr>
          <a:xfrm>
            <a:off x="7749970" y="5684099"/>
            <a:ext cx="4442030" cy="461665"/>
          </a:xfrm>
          <a:prstGeom prst="rect">
            <a:avLst/>
          </a:prstGeom>
          <a:noFill/>
        </p:spPr>
        <p:txBody>
          <a:bodyPr wrap="square" rtlCol="0">
            <a:spAutoFit/>
          </a:bodyPr>
          <a:lstStyle/>
          <a:p>
            <a:pPr defTabSz="914354">
              <a:defRPr/>
            </a:pPr>
            <a:r>
              <a:rPr lang="en-GB" sz="1200">
                <a:solidFill>
                  <a:prstClr val="black">
                    <a:lumMod val="65000"/>
                    <a:lumOff val="35000"/>
                  </a:prstClr>
                </a:solidFill>
              </a:rPr>
              <a:t>Figure: Agricultural products industry dependencies (ENCORE)</a:t>
            </a:r>
          </a:p>
          <a:p>
            <a:pPr defTabSz="914354">
              <a:defRPr/>
            </a:pPr>
            <a:endParaRPr lang="en-GB" sz="1200">
              <a:solidFill>
                <a:prstClr val="black">
                  <a:lumMod val="65000"/>
                  <a:lumOff val="35000"/>
                </a:prstClr>
              </a:solidFill>
              <a:latin typeface="Arial"/>
            </a:endParaRPr>
          </a:p>
        </p:txBody>
      </p:sp>
    </p:spTree>
    <p:extLst>
      <p:ext uri="{BB962C8B-B14F-4D97-AF65-F5344CB8AC3E}">
        <p14:creationId xmlns:p14="http://schemas.microsoft.com/office/powerpoint/2010/main" val="3154063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0824A-D187-4E9F-9F10-9668EB6E4AFE}"/>
              </a:ext>
            </a:extLst>
          </p:cNvPr>
          <p:cNvSpPr>
            <a:spLocks noGrp="1"/>
          </p:cNvSpPr>
          <p:nvPr>
            <p:ph type="title"/>
          </p:nvPr>
        </p:nvSpPr>
        <p:spPr/>
        <p:txBody>
          <a:bodyPr/>
          <a:lstStyle/>
          <a:p>
            <a:r>
              <a:rPr lang="en-GB"/>
              <a:t>IBAT: A tool to help identify priority sites for measuring</a:t>
            </a:r>
            <a:endParaRPr lang="en-US"/>
          </a:p>
        </p:txBody>
      </p:sp>
      <p:sp>
        <p:nvSpPr>
          <p:cNvPr id="4" name="Slide Number Placeholder 3">
            <a:extLst>
              <a:ext uri="{FF2B5EF4-FFF2-40B4-BE49-F238E27FC236}">
                <a16:creationId xmlns:a16="http://schemas.microsoft.com/office/drawing/2014/main" id="{2E936D9A-1E87-4508-834A-F8118C01351B}"/>
              </a:ext>
            </a:extLst>
          </p:cNvPr>
          <p:cNvSpPr>
            <a:spLocks noGrp="1"/>
          </p:cNvSpPr>
          <p:nvPr>
            <p:ph type="sldNum" sz="quarter" idx="12"/>
          </p:nvPr>
        </p:nvSpPr>
        <p:spPr/>
        <p:txBody>
          <a:bodyPr/>
          <a:lstStyle/>
          <a:p>
            <a:fld id="{971CEC84-1649-40CE-BFF6-7286506FEA08}" type="slidenum">
              <a:rPr lang="en-GB" smtClean="0"/>
              <a:pPr/>
              <a:t>55</a:t>
            </a:fld>
            <a:endParaRPr lang="en-GB"/>
          </a:p>
        </p:txBody>
      </p:sp>
      <p:pic>
        <p:nvPicPr>
          <p:cNvPr id="5" name="Picture 4">
            <a:extLst>
              <a:ext uri="{FF2B5EF4-FFF2-40B4-BE49-F238E27FC236}">
                <a16:creationId xmlns:a16="http://schemas.microsoft.com/office/drawing/2014/main" id="{0E7A2644-73A6-4F74-8D22-31A593D3DA15}"/>
              </a:ext>
            </a:extLst>
          </p:cNvPr>
          <p:cNvPicPr>
            <a:picLocks noChangeAspect="1"/>
          </p:cNvPicPr>
          <p:nvPr/>
        </p:nvPicPr>
        <p:blipFill>
          <a:blip r:embed="rId3"/>
          <a:stretch>
            <a:fillRect/>
          </a:stretch>
        </p:blipFill>
        <p:spPr>
          <a:xfrm>
            <a:off x="314195" y="1455735"/>
            <a:ext cx="9178065" cy="4178948"/>
          </a:xfrm>
          <a:prstGeom prst="rect">
            <a:avLst/>
          </a:prstGeom>
        </p:spPr>
      </p:pic>
      <p:sp>
        <p:nvSpPr>
          <p:cNvPr id="6" name="Rectangle 5">
            <a:extLst>
              <a:ext uri="{FF2B5EF4-FFF2-40B4-BE49-F238E27FC236}">
                <a16:creationId xmlns:a16="http://schemas.microsoft.com/office/drawing/2014/main" id="{1B65C2F3-7DC3-4119-A5A2-F0C096A2ED1E}"/>
              </a:ext>
            </a:extLst>
          </p:cNvPr>
          <p:cNvSpPr/>
          <p:nvPr/>
        </p:nvSpPr>
        <p:spPr>
          <a:xfrm>
            <a:off x="1020978" y="6155636"/>
            <a:ext cx="3517566" cy="400110"/>
          </a:xfrm>
          <a:prstGeom prst="rect">
            <a:avLst/>
          </a:prstGeom>
        </p:spPr>
        <p:txBody>
          <a:bodyPr wrap="none">
            <a:spAutoFit/>
          </a:bodyPr>
          <a:lstStyle/>
          <a:p>
            <a:r>
              <a:rPr lang="en-GB" sz="2000">
                <a:solidFill>
                  <a:srgbClr val="23BAED"/>
                </a:solidFill>
                <a:hlinkClick r:id="rId4">
                  <a:extLst>
                    <a:ext uri="{A12FA001-AC4F-418D-AE19-62706E023703}">
                      <ahyp:hlinkClr xmlns:ahyp="http://schemas.microsoft.com/office/drawing/2018/hyperlinkcolor" val="tx"/>
                    </a:ext>
                  </a:extLst>
                </a:hlinkClick>
              </a:rPr>
              <a:t>https://www.ibat-alliance.org/</a:t>
            </a:r>
            <a:r>
              <a:rPr lang="en-GB" sz="2000">
                <a:solidFill>
                  <a:srgbClr val="23BAED"/>
                </a:solidFill>
              </a:rPr>
              <a:t> </a:t>
            </a:r>
          </a:p>
        </p:txBody>
      </p:sp>
      <p:sp>
        <p:nvSpPr>
          <p:cNvPr id="7" name="TextBox 6">
            <a:extLst>
              <a:ext uri="{FF2B5EF4-FFF2-40B4-BE49-F238E27FC236}">
                <a16:creationId xmlns:a16="http://schemas.microsoft.com/office/drawing/2014/main" id="{2501D98B-B30E-49C9-A3CC-E1E5DA88ACDF}"/>
              </a:ext>
            </a:extLst>
          </p:cNvPr>
          <p:cNvSpPr txBox="1"/>
          <p:nvPr/>
        </p:nvSpPr>
        <p:spPr>
          <a:xfrm>
            <a:off x="9509193" y="1690062"/>
            <a:ext cx="2851023" cy="3170099"/>
          </a:xfrm>
          <a:prstGeom prst="rect">
            <a:avLst/>
          </a:prstGeom>
          <a:noFill/>
          <a:ln>
            <a:noFill/>
          </a:ln>
        </p:spPr>
        <p:txBody>
          <a:bodyPr wrap="square" lIns="91440" tIns="45720" rIns="91440" bIns="45720" rtlCol="0" anchor="t">
            <a:spAutoFit/>
          </a:bodyPr>
          <a:lstStyle/>
          <a:p>
            <a:r>
              <a:rPr lang="en-GB" sz="2000" b="1">
                <a:solidFill>
                  <a:srgbClr val="595959"/>
                </a:solidFill>
              </a:rPr>
              <a:t>Provides access to:</a:t>
            </a:r>
          </a:p>
          <a:p>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Protected Areas</a:t>
            </a:r>
            <a:endParaRPr lang="en-GB" sz="2000">
              <a:solidFill>
                <a:srgbClr val="595959"/>
              </a:solidFill>
              <a:cs typeface="Arial"/>
            </a:endParaRPr>
          </a:p>
          <a:p>
            <a:pPr marL="171450" indent="-171450">
              <a:buFont typeface="Arial" panose="020B0604020202020204" pitchFamily="34" charset="0"/>
              <a:buChar char="•"/>
            </a:pPr>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Key Biodiversity Areas</a:t>
            </a:r>
            <a:endParaRPr lang="en-GB" sz="2000">
              <a:solidFill>
                <a:srgbClr val="595959"/>
              </a:solidFill>
              <a:cs typeface="Arial"/>
            </a:endParaRPr>
          </a:p>
          <a:p>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IUCN Red List of Species including the STAR Layer</a:t>
            </a:r>
          </a:p>
        </p:txBody>
      </p:sp>
      <p:pic>
        <p:nvPicPr>
          <p:cNvPr id="8" name="Picture 7" descr="Logo&#10;&#10;Description automatically generated">
            <a:extLst>
              <a:ext uri="{FF2B5EF4-FFF2-40B4-BE49-F238E27FC236}">
                <a16:creationId xmlns:a16="http://schemas.microsoft.com/office/drawing/2014/main" id="{5466BAB3-3115-4E10-9255-E5C96D895A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9983" y="-415323"/>
            <a:ext cx="2487306" cy="1990342"/>
          </a:xfrm>
          <a:prstGeom prst="rect">
            <a:avLst/>
          </a:prstGeom>
        </p:spPr>
      </p:pic>
    </p:spTree>
    <p:extLst>
      <p:ext uri="{BB962C8B-B14F-4D97-AF65-F5344CB8AC3E}">
        <p14:creationId xmlns:p14="http://schemas.microsoft.com/office/powerpoint/2010/main" val="29659990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7B71A-A5DD-4F3A-85AB-9DD0456A836B}"/>
              </a:ext>
            </a:extLst>
          </p:cNvPr>
          <p:cNvSpPr>
            <a:spLocks noGrp="1"/>
          </p:cNvSpPr>
          <p:nvPr>
            <p:ph type="title"/>
          </p:nvPr>
        </p:nvSpPr>
        <p:spPr>
          <a:xfrm>
            <a:off x="314195" y="125352"/>
            <a:ext cx="11563609" cy="878150"/>
          </a:xfrm>
        </p:spPr>
        <p:txBody>
          <a:bodyPr>
            <a:normAutofit/>
          </a:bodyPr>
          <a:lstStyle/>
          <a:p>
            <a:r>
              <a:rPr lang="en-GB"/>
              <a:t>Glancing ahead: biodiversity data needs</a:t>
            </a:r>
          </a:p>
        </p:txBody>
      </p:sp>
      <p:sp>
        <p:nvSpPr>
          <p:cNvPr id="4" name="Slide Number Placeholder 3">
            <a:extLst>
              <a:ext uri="{FF2B5EF4-FFF2-40B4-BE49-F238E27FC236}">
                <a16:creationId xmlns:a16="http://schemas.microsoft.com/office/drawing/2014/main" id="{37CDB13A-D047-495A-9068-BAA5DD153FC0}"/>
              </a:ext>
            </a:extLst>
          </p:cNvPr>
          <p:cNvSpPr>
            <a:spLocks noGrp="1"/>
          </p:cNvSpPr>
          <p:nvPr>
            <p:ph type="sldNum" sz="quarter" idx="12"/>
          </p:nvPr>
        </p:nvSpPr>
        <p:spPr/>
        <p:txBody>
          <a:bodyPr/>
          <a:lstStyle/>
          <a:p>
            <a:fld id="{971CEC84-1649-40CE-BFF6-7286506FEA08}" type="slidenum">
              <a:rPr lang="en-GB" smtClean="0"/>
              <a:pPr/>
              <a:t>56</a:t>
            </a:fld>
            <a:endParaRPr lang="en-GB"/>
          </a:p>
        </p:txBody>
      </p:sp>
      <p:pic>
        <p:nvPicPr>
          <p:cNvPr id="7" name="Picture 6">
            <a:extLst>
              <a:ext uri="{FF2B5EF4-FFF2-40B4-BE49-F238E27FC236}">
                <a16:creationId xmlns:a16="http://schemas.microsoft.com/office/drawing/2014/main" id="{F1625741-F1E9-458E-9E21-CAB9B416D6E7}"/>
              </a:ext>
            </a:extLst>
          </p:cNvPr>
          <p:cNvPicPr>
            <a:picLocks noChangeAspect="1"/>
          </p:cNvPicPr>
          <p:nvPr/>
        </p:nvPicPr>
        <p:blipFill>
          <a:blip r:embed="rId3"/>
          <a:stretch>
            <a:fillRect/>
          </a:stretch>
        </p:blipFill>
        <p:spPr>
          <a:xfrm>
            <a:off x="5568537" y="1617189"/>
            <a:ext cx="6309268" cy="3790782"/>
          </a:xfrm>
          <a:prstGeom prst="rect">
            <a:avLst/>
          </a:prstGeom>
        </p:spPr>
      </p:pic>
      <p:pic>
        <p:nvPicPr>
          <p:cNvPr id="8" name="Picture 7">
            <a:extLst>
              <a:ext uri="{FF2B5EF4-FFF2-40B4-BE49-F238E27FC236}">
                <a16:creationId xmlns:a16="http://schemas.microsoft.com/office/drawing/2014/main" id="{7ABFF4D5-0B2E-438C-A483-601515DC1169}"/>
              </a:ext>
            </a:extLst>
          </p:cNvPr>
          <p:cNvPicPr>
            <a:picLocks noChangeAspect="1"/>
          </p:cNvPicPr>
          <p:nvPr/>
        </p:nvPicPr>
        <p:blipFill>
          <a:blip r:embed="rId4"/>
          <a:stretch>
            <a:fillRect/>
          </a:stretch>
        </p:blipFill>
        <p:spPr>
          <a:xfrm>
            <a:off x="223884" y="1484946"/>
            <a:ext cx="5043114" cy="3888107"/>
          </a:xfrm>
          <a:prstGeom prst="rect">
            <a:avLst/>
          </a:prstGeom>
        </p:spPr>
      </p:pic>
      <p:sp>
        <p:nvSpPr>
          <p:cNvPr id="9" name="TextBox 8">
            <a:extLst>
              <a:ext uri="{FF2B5EF4-FFF2-40B4-BE49-F238E27FC236}">
                <a16:creationId xmlns:a16="http://schemas.microsoft.com/office/drawing/2014/main" id="{4835192A-26AD-416C-951A-CC74ECEFD14D}"/>
              </a:ext>
            </a:extLst>
          </p:cNvPr>
          <p:cNvSpPr txBox="1"/>
          <p:nvPr/>
        </p:nvSpPr>
        <p:spPr>
          <a:xfrm>
            <a:off x="406399" y="5683104"/>
            <a:ext cx="8556978" cy="338554"/>
          </a:xfrm>
          <a:prstGeom prst="rect">
            <a:avLst/>
          </a:prstGeom>
          <a:noFill/>
        </p:spPr>
        <p:txBody>
          <a:bodyPr wrap="square" rtlCol="0">
            <a:spAutoFit/>
          </a:bodyPr>
          <a:lstStyle/>
          <a:p>
            <a:r>
              <a:rPr lang="en-GB" sz="1600">
                <a:solidFill>
                  <a:srgbClr val="595959"/>
                </a:solidFill>
              </a:rPr>
              <a:t>Biodiversity Guidance Navigation Tool: </a:t>
            </a:r>
            <a:r>
              <a:rPr lang="en-GB" sz="1600">
                <a:solidFill>
                  <a:srgbClr val="595959"/>
                </a:solidFill>
                <a:hlinkClick r:id="rId5">
                  <a:extLst>
                    <a:ext uri="{A12FA001-AC4F-418D-AE19-62706E023703}">
                      <ahyp:hlinkClr xmlns:ahyp="http://schemas.microsoft.com/office/drawing/2018/hyperlinkcolor" val="tx"/>
                    </a:ext>
                  </a:extLst>
                </a:hlinkClick>
              </a:rPr>
              <a:t>https://capitalscoalition.org/tools/navigation-tool/</a:t>
            </a:r>
            <a:r>
              <a:rPr lang="en-GB" sz="1600">
                <a:solidFill>
                  <a:srgbClr val="595959"/>
                </a:solidFill>
              </a:rPr>
              <a:t> </a:t>
            </a:r>
          </a:p>
        </p:txBody>
      </p:sp>
    </p:spTree>
    <p:extLst>
      <p:ext uri="{BB962C8B-B14F-4D97-AF65-F5344CB8AC3E}">
        <p14:creationId xmlns:p14="http://schemas.microsoft.com/office/powerpoint/2010/main" val="15156273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75D649-9BC7-438C-8277-F0D827BF261C}"/>
              </a:ext>
            </a:extLst>
          </p:cNvPr>
          <p:cNvPicPr>
            <a:picLocks noChangeAspect="1"/>
          </p:cNvPicPr>
          <p:nvPr/>
        </p:nvPicPr>
        <p:blipFill>
          <a:blip r:embed="rId3"/>
          <a:stretch>
            <a:fillRect/>
          </a:stretch>
        </p:blipFill>
        <p:spPr>
          <a:xfrm>
            <a:off x="6300725" y="728420"/>
            <a:ext cx="5891275" cy="5084442"/>
          </a:xfrm>
          <a:prstGeom prst="rect">
            <a:avLst/>
          </a:prstGeom>
        </p:spPr>
      </p:pic>
      <p:sp>
        <p:nvSpPr>
          <p:cNvPr id="2" name="Title 1">
            <a:extLst>
              <a:ext uri="{FF2B5EF4-FFF2-40B4-BE49-F238E27FC236}">
                <a16:creationId xmlns:a16="http://schemas.microsoft.com/office/drawing/2014/main" id="{4FDAF646-A6AB-47FF-A11D-23E313F89A8E}"/>
              </a:ext>
            </a:extLst>
          </p:cNvPr>
          <p:cNvSpPr>
            <a:spLocks noGrp="1"/>
          </p:cNvSpPr>
          <p:nvPr>
            <p:ph type="title"/>
          </p:nvPr>
        </p:nvSpPr>
        <p:spPr/>
        <p:txBody>
          <a:bodyPr/>
          <a:lstStyle/>
          <a:p>
            <a:r>
              <a:rPr lang="en-GB"/>
              <a:t>Case study: Yorkshire Water</a:t>
            </a:r>
          </a:p>
        </p:txBody>
      </p:sp>
      <p:sp>
        <p:nvSpPr>
          <p:cNvPr id="3" name="Content Placeholder 2">
            <a:extLst>
              <a:ext uri="{FF2B5EF4-FFF2-40B4-BE49-F238E27FC236}">
                <a16:creationId xmlns:a16="http://schemas.microsoft.com/office/drawing/2014/main" id="{70C89EDE-F9EC-4D2D-B78D-9D338E3423EA}"/>
              </a:ext>
            </a:extLst>
          </p:cNvPr>
          <p:cNvSpPr>
            <a:spLocks noGrp="1"/>
          </p:cNvSpPr>
          <p:nvPr>
            <p:ph idx="1"/>
          </p:nvPr>
        </p:nvSpPr>
        <p:spPr>
          <a:xfrm>
            <a:off x="314196" y="1461524"/>
            <a:ext cx="6117601" cy="4351338"/>
          </a:xfrm>
        </p:spPr>
        <p:txBody>
          <a:bodyPr>
            <a:normAutofit/>
          </a:bodyPr>
          <a:lstStyle/>
          <a:p>
            <a:pPr>
              <a:spcAft>
                <a:spcPts val="600"/>
              </a:spcAft>
            </a:pPr>
            <a:r>
              <a:rPr lang="en-GB" sz="2200" dirty="0"/>
              <a:t>Yorkshire Water applied the Natural Capital Protocol to a trial site at </a:t>
            </a:r>
            <a:r>
              <a:rPr lang="en-GB" sz="2200" dirty="0" err="1"/>
              <a:t>Rivelin</a:t>
            </a:r>
            <a:r>
              <a:rPr lang="en-GB" sz="2200" dirty="0"/>
              <a:t> Water Treatment Works</a:t>
            </a:r>
          </a:p>
          <a:p>
            <a:pPr>
              <a:spcAft>
                <a:spcPts val="600"/>
              </a:spcAft>
            </a:pPr>
            <a:r>
              <a:rPr lang="en-GB" sz="2200" dirty="0"/>
              <a:t>They followed the </a:t>
            </a:r>
            <a:r>
              <a:rPr lang="en-GB" sz="2200" b="1" dirty="0">
                <a:solidFill>
                  <a:srgbClr val="23BAED"/>
                </a:solidFill>
              </a:rPr>
              <a:t>Scoping, Measure and Value and Apply </a:t>
            </a:r>
            <a:r>
              <a:rPr lang="en-GB" sz="2200" dirty="0"/>
              <a:t>stages of the Protocol </a:t>
            </a:r>
          </a:p>
          <a:p>
            <a:pPr algn="just">
              <a:spcAft>
                <a:spcPts val="600"/>
              </a:spcAft>
            </a:pPr>
            <a:r>
              <a:rPr lang="en-GB" sz="2200" dirty="0"/>
              <a:t>Key impacts were identified for </a:t>
            </a:r>
            <a:r>
              <a:rPr lang="en-GB" sz="2200" b="1" dirty="0">
                <a:solidFill>
                  <a:srgbClr val="23BAED"/>
                </a:solidFill>
              </a:rPr>
              <a:t>global climate, air quality, pollination and cultural/spiritual values </a:t>
            </a:r>
            <a:r>
              <a:rPr lang="en-GB" sz="2200" dirty="0"/>
              <a:t>in the area. </a:t>
            </a:r>
          </a:p>
          <a:p>
            <a:pPr>
              <a:spcAft>
                <a:spcPts val="600"/>
              </a:spcAft>
            </a:pPr>
            <a:r>
              <a:rPr lang="en-GB" sz="2200" dirty="0"/>
              <a:t>The assessment confirmed that the </a:t>
            </a:r>
            <a:r>
              <a:rPr lang="en-GB" sz="2200" b="1" dirty="0">
                <a:solidFill>
                  <a:srgbClr val="23BAED"/>
                </a:solidFill>
              </a:rPr>
              <a:t>chosen solution provided less negative and more positive environmental impacts.</a:t>
            </a:r>
          </a:p>
        </p:txBody>
      </p:sp>
      <p:sp>
        <p:nvSpPr>
          <p:cNvPr id="4" name="Slide Number Placeholder 3">
            <a:extLst>
              <a:ext uri="{FF2B5EF4-FFF2-40B4-BE49-F238E27FC236}">
                <a16:creationId xmlns:a16="http://schemas.microsoft.com/office/drawing/2014/main" id="{376D9F6E-7C28-4EC5-9598-7AD7F582FD59}"/>
              </a:ext>
            </a:extLst>
          </p:cNvPr>
          <p:cNvSpPr>
            <a:spLocks noGrp="1"/>
          </p:cNvSpPr>
          <p:nvPr>
            <p:ph type="sldNum" sz="quarter" idx="12"/>
          </p:nvPr>
        </p:nvSpPr>
        <p:spPr/>
        <p:txBody>
          <a:bodyPr/>
          <a:lstStyle/>
          <a:p>
            <a:fld id="{971CEC84-1649-40CE-BFF6-7286506FEA08}" type="slidenum">
              <a:rPr lang="en-GB" smtClean="0"/>
              <a:pPr/>
              <a:t>57</a:t>
            </a:fld>
            <a:endParaRPr lang="en-GB"/>
          </a:p>
        </p:txBody>
      </p:sp>
      <p:sp>
        <p:nvSpPr>
          <p:cNvPr id="5" name="Teardrop 4">
            <a:extLst>
              <a:ext uri="{FF2B5EF4-FFF2-40B4-BE49-F238E27FC236}">
                <a16:creationId xmlns:a16="http://schemas.microsoft.com/office/drawing/2014/main" id="{506932F0-F851-41C5-B9A7-EBBF103ECF3E}"/>
              </a:ext>
            </a:extLst>
          </p:cNvPr>
          <p:cNvSpPr/>
          <p:nvPr/>
        </p:nvSpPr>
        <p:spPr>
          <a:xfrm>
            <a:off x="10284441" y="0"/>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ACEEC8B7-4D82-4907-BC91-C60DD406A857}"/>
              </a:ext>
            </a:extLst>
          </p:cNvPr>
          <p:cNvSpPr txBox="1"/>
          <p:nvPr/>
        </p:nvSpPr>
        <p:spPr>
          <a:xfrm>
            <a:off x="10378247" y="452354"/>
            <a:ext cx="1719945" cy="923714"/>
          </a:xfrm>
          <a:prstGeom prst="rect">
            <a:avLst/>
          </a:prstGeom>
          <a:noFill/>
        </p:spPr>
        <p:txBody>
          <a:bodyPr wrap="square" rtlCol="0">
            <a:spAutoFit/>
          </a:bodyPr>
          <a:lstStyle/>
          <a:p>
            <a:pPr algn="ctr" defTabSz="914354">
              <a:defRPr/>
            </a:pPr>
            <a:r>
              <a:rPr lang="en-GB" sz="1801">
                <a:solidFill>
                  <a:prstClr val="white"/>
                </a:solidFill>
                <a:latin typeface="Arial"/>
                <a:hlinkClick r:id="rId4"/>
              </a:rPr>
              <a:t>Yorkshire Water Case Study</a:t>
            </a:r>
            <a:endParaRPr lang="en-GB" sz="1801">
              <a:solidFill>
                <a:prstClr val="white"/>
              </a:solidFill>
              <a:latin typeface="Arial"/>
            </a:endParaRPr>
          </a:p>
        </p:txBody>
      </p:sp>
    </p:spTree>
    <p:extLst>
      <p:ext uri="{BB962C8B-B14F-4D97-AF65-F5344CB8AC3E}">
        <p14:creationId xmlns:p14="http://schemas.microsoft.com/office/powerpoint/2010/main" val="8240307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77BF46-D2D4-4F50-9F23-DBBA40617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002" y="764065"/>
            <a:ext cx="9256763" cy="6171175"/>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888" y="1365735"/>
            <a:ext cx="5547292" cy="5490396"/>
          </a:xfrm>
          <a:prstGeom prst="rect">
            <a:avLst/>
          </a:prstGeom>
        </p:spPr>
      </p:pic>
      <p:sp>
        <p:nvSpPr>
          <p:cNvPr id="2" name="Title 1"/>
          <p:cNvSpPr>
            <a:spLocks noGrp="1"/>
          </p:cNvSpPr>
          <p:nvPr>
            <p:ph type="ctrTitle"/>
          </p:nvPr>
        </p:nvSpPr>
        <p:spPr>
          <a:xfrm>
            <a:off x="288944" y="1371494"/>
            <a:ext cx="4847667" cy="5486505"/>
          </a:xfrm>
        </p:spPr>
        <p:txBody>
          <a:bodyPr anchor="ctr">
            <a:noAutofit/>
          </a:bodyPr>
          <a:lstStyle/>
          <a:p>
            <a:pPr algn="l"/>
            <a:r>
              <a:rPr lang="en-GB" sz="4000" b="1" dirty="0">
                <a:solidFill>
                  <a:srgbClr val="23BAED"/>
                </a:solidFill>
              </a:rPr>
              <a:t>Group Exercise</a:t>
            </a:r>
            <a:endParaRPr lang="en-GB" sz="4000" b="1" dirty="0">
              <a:solidFill>
                <a:srgbClr val="23BAED"/>
              </a:solidFill>
              <a:cs typeface="Aria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Rectangle 2">
            <a:extLst>
              <a:ext uri="{FF2B5EF4-FFF2-40B4-BE49-F238E27FC236}">
                <a16:creationId xmlns:a16="http://schemas.microsoft.com/office/drawing/2014/main" id="{5B008AA3-C640-7C4A-AF8D-A8320B76055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6" name="Slide Number Placeholder 5">
            <a:extLst>
              <a:ext uri="{FF2B5EF4-FFF2-40B4-BE49-F238E27FC236}">
                <a16:creationId xmlns:a16="http://schemas.microsoft.com/office/drawing/2014/main" id="{B6767B3B-27F2-B44F-ACD9-9D5A08C16067}"/>
              </a:ext>
            </a:extLst>
          </p:cNvPr>
          <p:cNvSpPr>
            <a:spLocks noGrp="1"/>
          </p:cNvSpPr>
          <p:nvPr>
            <p:ph type="sldNum" sz="quarter" idx="12"/>
          </p:nvPr>
        </p:nvSpPr>
        <p:spPr>
          <a:xfrm>
            <a:off x="99204" y="6327597"/>
            <a:ext cx="2743200" cy="365125"/>
          </a:xfrm>
        </p:spPr>
        <p:txBody>
          <a:bodyPr/>
          <a:lstStyle/>
          <a:p>
            <a:fld id="{971CEC84-1649-40CE-BFF6-7286506FEA08}" type="slidenum">
              <a:rPr lang="en-GB" smtClean="0"/>
              <a:pPr/>
              <a:t>58</a:t>
            </a:fld>
            <a:endParaRPr lang="en-GB"/>
          </a:p>
        </p:txBody>
      </p:sp>
    </p:spTree>
    <p:extLst>
      <p:ext uri="{BB962C8B-B14F-4D97-AF65-F5344CB8AC3E}">
        <p14:creationId xmlns:p14="http://schemas.microsoft.com/office/powerpoint/2010/main" val="12780181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normAutofit/>
          </a:bodyPr>
          <a:lstStyle/>
          <a:p>
            <a:r>
              <a:rPr lang="en-GB">
                <a:solidFill>
                  <a:srgbClr val="595959"/>
                </a:solidFill>
              </a:rPr>
              <a:t>Exercise: Soy farm, Brazil</a:t>
            </a:r>
            <a:endParaRPr lang="en-US">
              <a:solidFill>
                <a:srgbClr val="595959"/>
              </a:solidFill>
            </a:endParaRPr>
          </a:p>
        </p:txBody>
      </p:sp>
      <p:sp>
        <p:nvSpPr>
          <p:cNvPr id="3" name="TextBox 2">
            <a:extLst>
              <a:ext uri="{FF2B5EF4-FFF2-40B4-BE49-F238E27FC236}">
                <a16:creationId xmlns:a16="http://schemas.microsoft.com/office/drawing/2014/main" id="{EDA92873-49B5-C14E-9632-6E5E438089BE}"/>
              </a:ext>
            </a:extLst>
          </p:cNvPr>
          <p:cNvSpPr txBox="1"/>
          <p:nvPr/>
        </p:nvSpPr>
        <p:spPr>
          <a:xfrm>
            <a:off x="314195" y="1419647"/>
            <a:ext cx="4424063" cy="4401205"/>
          </a:xfrm>
          <a:prstGeom prst="rect">
            <a:avLst/>
          </a:prstGeom>
          <a:noFill/>
        </p:spPr>
        <p:txBody>
          <a:bodyPr wrap="square" rtlCol="0" anchor="t">
            <a:spAutoFit/>
          </a:bodyPr>
          <a:lstStyle/>
          <a:p>
            <a:r>
              <a:rPr lang="en-US" sz="2000" b="1">
                <a:solidFill>
                  <a:srgbClr val="23BAED"/>
                </a:solidFill>
              </a:rPr>
              <a:t>Natural Capital Impact Driver:</a:t>
            </a:r>
          </a:p>
          <a:p>
            <a:r>
              <a:rPr lang="en-GB" sz="2000">
                <a:solidFill>
                  <a:srgbClr val="595959"/>
                </a:solidFill>
              </a:rPr>
              <a:t>A measurable quantity of a natural resource that is used as an input to production, or a measurable non-product output of business activity </a:t>
            </a:r>
            <a:endParaRPr lang="en-US" sz="2000">
              <a:solidFill>
                <a:srgbClr val="595959"/>
              </a:solidFill>
            </a:endParaRPr>
          </a:p>
          <a:p>
            <a:endParaRPr lang="en-US" sz="2000" b="1">
              <a:solidFill>
                <a:srgbClr val="23BAED"/>
              </a:solidFill>
            </a:endParaRPr>
          </a:p>
          <a:p>
            <a:r>
              <a:rPr lang="en-US" sz="2000" b="1">
                <a:solidFill>
                  <a:srgbClr val="23BAED"/>
                </a:solidFill>
              </a:rPr>
              <a:t>Natural Capital Impact:</a:t>
            </a:r>
          </a:p>
          <a:p>
            <a:r>
              <a:rPr lang="en-US" sz="2000">
                <a:solidFill>
                  <a:srgbClr val="595959"/>
                </a:solidFill>
              </a:rPr>
              <a:t>The negative or positive effect of business activity on natural capital (e.g. water extraction)</a:t>
            </a:r>
            <a:endParaRPr lang="en-US" sz="2000">
              <a:solidFill>
                <a:srgbClr val="595959"/>
              </a:solidFill>
              <a:cs typeface="Arial"/>
            </a:endParaRPr>
          </a:p>
          <a:p>
            <a:endParaRPr lang="en-US" sz="2000"/>
          </a:p>
          <a:p>
            <a:r>
              <a:rPr lang="en-US" sz="2000" b="1">
                <a:solidFill>
                  <a:srgbClr val="23BAED"/>
                </a:solidFill>
              </a:rPr>
              <a:t>Natural Capital Dependency:</a:t>
            </a:r>
            <a:endParaRPr lang="en-US" sz="2000" b="1">
              <a:solidFill>
                <a:srgbClr val="23BAED"/>
              </a:solidFill>
              <a:cs typeface="Arial"/>
            </a:endParaRPr>
          </a:p>
          <a:p>
            <a:r>
              <a:rPr lang="en-US" sz="2000">
                <a:solidFill>
                  <a:srgbClr val="595959"/>
                </a:solidFill>
              </a:rPr>
              <a:t>Business reliance on or use of natural capital (e.g. pollination)</a:t>
            </a:r>
            <a:endParaRPr lang="en-US" sz="2000">
              <a:solidFill>
                <a:srgbClr val="595959"/>
              </a:solidFill>
              <a:cs typeface="Arial"/>
            </a:endParaRPr>
          </a:p>
        </p:txBody>
      </p:sp>
      <p:sp>
        <p:nvSpPr>
          <p:cNvPr id="6" name="Slide Number Placeholder 5">
            <a:extLst>
              <a:ext uri="{FF2B5EF4-FFF2-40B4-BE49-F238E27FC236}">
                <a16:creationId xmlns:a16="http://schemas.microsoft.com/office/drawing/2014/main" id="{45E625A0-6F51-0545-9844-0D0D97B216BB}"/>
              </a:ext>
            </a:extLst>
          </p:cNvPr>
          <p:cNvSpPr>
            <a:spLocks noGrp="1"/>
          </p:cNvSpPr>
          <p:nvPr>
            <p:ph type="sldNum" sz="quarter" idx="12"/>
          </p:nvPr>
        </p:nvSpPr>
        <p:spPr/>
        <p:txBody>
          <a:bodyPr/>
          <a:lstStyle/>
          <a:p>
            <a:fld id="{971CEC84-1649-40CE-BFF6-7286506FEA08}" type="slidenum">
              <a:rPr lang="en-GB" smtClean="0"/>
              <a:pPr/>
              <a:t>59</a:t>
            </a:fld>
            <a:endParaRPr lang="en-GB"/>
          </a:p>
        </p:txBody>
      </p:sp>
      <p:graphicFrame>
        <p:nvGraphicFramePr>
          <p:cNvPr id="8" name="Table 5">
            <a:extLst>
              <a:ext uri="{FF2B5EF4-FFF2-40B4-BE49-F238E27FC236}">
                <a16:creationId xmlns:a16="http://schemas.microsoft.com/office/drawing/2014/main" id="{905D96BC-9586-47E6-8A03-4BBEB6CBCF7F}"/>
              </a:ext>
            </a:extLst>
          </p:cNvPr>
          <p:cNvGraphicFramePr>
            <a:graphicFrameLocks noGrp="1"/>
          </p:cNvGraphicFramePr>
          <p:nvPr>
            <p:extLst>
              <p:ext uri="{D42A27DB-BD31-4B8C-83A1-F6EECF244321}">
                <p14:modId xmlns:p14="http://schemas.microsoft.com/office/powerpoint/2010/main" val="1403427007"/>
              </p:ext>
            </p:extLst>
          </p:nvPr>
        </p:nvGraphicFramePr>
        <p:xfrm>
          <a:off x="4421392" y="1187997"/>
          <a:ext cx="7670204" cy="4737503"/>
        </p:xfrm>
        <a:graphic>
          <a:graphicData uri="http://schemas.openxmlformats.org/drawingml/2006/table">
            <a:tbl>
              <a:tblPr firstRow="1" bandRow="1">
                <a:tableStyleId>{BC89EF96-8CEA-46FF-86C4-4CE0E7609802}</a:tableStyleId>
              </a:tblPr>
              <a:tblGrid>
                <a:gridCol w="1331708">
                  <a:extLst>
                    <a:ext uri="{9D8B030D-6E8A-4147-A177-3AD203B41FA5}">
                      <a16:colId xmlns:a16="http://schemas.microsoft.com/office/drawing/2014/main" val="2039228777"/>
                    </a:ext>
                  </a:extLst>
                </a:gridCol>
                <a:gridCol w="1155700">
                  <a:extLst>
                    <a:ext uri="{9D8B030D-6E8A-4147-A177-3AD203B41FA5}">
                      <a16:colId xmlns:a16="http://schemas.microsoft.com/office/drawing/2014/main" val="2079049235"/>
                    </a:ext>
                  </a:extLst>
                </a:gridCol>
                <a:gridCol w="1701800">
                  <a:extLst>
                    <a:ext uri="{9D8B030D-6E8A-4147-A177-3AD203B41FA5}">
                      <a16:colId xmlns:a16="http://schemas.microsoft.com/office/drawing/2014/main" val="979064148"/>
                    </a:ext>
                  </a:extLst>
                </a:gridCol>
                <a:gridCol w="1435100">
                  <a:extLst>
                    <a:ext uri="{9D8B030D-6E8A-4147-A177-3AD203B41FA5}">
                      <a16:colId xmlns:a16="http://schemas.microsoft.com/office/drawing/2014/main" val="951968058"/>
                    </a:ext>
                  </a:extLst>
                </a:gridCol>
                <a:gridCol w="2045896">
                  <a:extLst>
                    <a:ext uri="{9D8B030D-6E8A-4147-A177-3AD203B41FA5}">
                      <a16:colId xmlns:a16="http://schemas.microsoft.com/office/drawing/2014/main" val="1110811223"/>
                    </a:ext>
                  </a:extLst>
                </a:gridCol>
              </a:tblGrid>
              <a:tr h="308793">
                <a:tc gridSpan="5">
                  <a:txBody>
                    <a:bodyPr/>
                    <a:lstStyle/>
                    <a:p>
                      <a:r>
                        <a:rPr lang="en-GB" sz="1400" b="1">
                          <a:solidFill>
                            <a:srgbClr val="23BAED"/>
                          </a:solidFill>
                        </a:rPr>
                        <a:t>Soy farm key impact drivers, impacts and dependencies</a:t>
                      </a:r>
                    </a:p>
                  </a:txBody>
                  <a:tcPr marT="45721" marB="45721"/>
                </a:tc>
                <a:tc hMerge="1">
                  <a:txBody>
                    <a:bodyPr/>
                    <a:lstStyle/>
                    <a:p>
                      <a:endParaRPr lang="en-GB"/>
                    </a:p>
                  </a:txBody>
                  <a:tcPr/>
                </a:tc>
                <a:tc hMerge="1">
                  <a:txBody>
                    <a:bodyPr/>
                    <a:lstStyle/>
                    <a:p>
                      <a:endParaRPr lang="en-GB">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61567480"/>
                  </a:ext>
                </a:extLst>
              </a:tr>
              <a:tr h="1594064">
                <a:tc>
                  <a:txBody>
                    <a:bodyPr/>
                    <a:lstStyle/>
                    <a:p>
                      <a:pPr algn="ctr"/>
                      <a:r>
                        <a:rPr lang="en-GB" sz="1400" b="1">
                          <a:solidFill>
                            <a:schemeClr val="tx1"/>
                          </a:solidFill>
                        </a:rPr>
                        <a:t>Business Activity</a:t>
                      </a:r>
                    </a:p>
                  </a:txBody>
                  <a:tcPr marT="45721" marB="45721" anchor="ctr">
                    <a:solidFill>
                      <a:schemeClr val="accent1">
                        <a:lumMod val="20000"/>
                        <a:lumOff val="80000"/>
                      </a:schemeClr>
                    </a:solidFill>
                  </a:tcPr>
                </a:tc>
                <a:tc>
                  <a:txBody>
                    <a:bodyPr/>
                    <a:lstStyle/>
                    <a:p>
                      <a:pPr algn="ctr"/>
                      <a:r>
                        <a:rPr lang="en-GB" sz="1400" b="1">
                          <a:solidFill>
                            <a:schemeClr val="tx1"/>
                          </a:solidFill>
                        </a:rPr>
                        <a:t>Does this activity result in an input or an output?</a:t>
                      </a:r>
                    </a:p>
                  </a:txBody>
                  <a:tcPr marT="45721" marB="45721" anchor="ctr"/>
                </a:tc>
                <a:tc>
                  <a:txBody>
                    <a:bodyPr/>
                    <a:lstStyle/>
                    <a:p>
                      <a:pPr algn="ctr"/>
                      <a:r>
                        <a:rPr lang="en-GB" sz="1400" b="1">
                          <a:solidFill>
                            <a:schemeClr val="tx1"/>
                          </a:solidFill>
                        </a:rPr>
                        <a:t>What is the measurable quantity of this input or output (i.e. what is the impact driver)?</a:t>
                      </a:r>
                    </a:p>
                  </a:txBody>
                  <a:tcPr marT="45721" marB="45721" anchor="ctr"/>
                </a:tc>
                <a:tc>
                  <a:txBody>
                    <a:bodyPr/>
                    <a:lstStyle/>
                    <a:p>
                      <a:pPr algn="ctr"/>
                      <a:r>
                        <a:rPr lang="en-GB" sz="1400" b="1">
                          <a:solidFill>
                            <a:schemeClr val="tx1"/>
                          </a:solidFill>
                        </a:rPr>
                        <a:t>What is the change on natural capital (i.e. what is your impact)?</a:t>
                      </a:r>
                    </a:p>
                  </a:txBody>
                  <a:tcPr marT="45721" marB="45721" anchor="ctr"/>
                </a:tc>
                <a:tc>
                  <a:txBody>
                    <a:bodyPr/>
                    <a:lstStyle/>
                    <a:p>
                      <a:pPr algn="ctr"/>
                      <a:r>
                        <a:rPr lang="en-GB" sz="1400" b="1"/>
                        <a:t>Does this business activity depend on specific areas of natural capital (i.e. what are your dependencies)?</a:t>
                      </a:r>
                      <a:endParaRPr lang="en-GB" sz="1400" b="1">
                        <a:solidFill>
                          <a:schemeClr val="accent3">
                            <a:lumMod val="50000"/>
                          </a:schemeClr>
                        </a:solidFill>
                      </a:endParaRPr>
                    </a:p>
                  </a:txBody>
                  <a:tcPr marT="45721" marB="45721" anchor="ctr"/>
                </a:tc>
                <a:extLst>
                  <a:ext uri="{0D108BD9-81ED-4DB2-BD59-A6C34878D82A}">
                    <a16:rowId xmlns:a16="http://schemas.microsoft.com/office/drawing/2014/main" val="347432089"/>
                  </a:ext>
                </a:extLst>
              </a:tr>
              <a:tr h="1026686">
                <a:tc>
                  <a:txBody>
                    <a:bodyPr/>
                    <a:lstStyle/>
                    <a:p>
                      <a:r>
                        <a:rPr lang="en-GB" sz="1400" b="1">
                          <a:solidFill>
                            <a:schemeClr val="tx1"/>
                          </a:solidFill>
                        </a:rPr>
                        <a:t>Land acquisition/ farm set up (Land use change)</a:t>
                      </a:r>
                    </a:p>
                  </a:txBody>
                  <a:tcPr marT="45721" marB="45721" anchor="ctr">
                    <a:solidFill>
                      <a:schemeClr val="accent1">
                        <a:lumMod val="20000"/>
                        <a:lumOff val="80000"/>
                      </a:schemeClr>
                    </a:solidFill>
                  </a:tcPr>
                </a:tc>
                <a:tc>
                  <a:txBody>
                    <a:bodyPr/>
                    <a:lstStyle/>
                    <a:p>
                      <a:endParaRPr lang="en-GB" sz="1400">
                        <a:solidFill>
                          <a:srgbClr val="595959"/>
                        </a:solidFill>
                      </a:endParaRPr>
                    </a:p>
                  </a:txBody>
                  <a:tcPr marT="45721" marB="45721" anchor="ctr">
                    <a:solidFill>
                      <a:schemeClr val="bg1"/>
                    </a:solidFill>
                  </a:tcPr>
                </a:tc>
                <a:tc>
                  <a:txBody>
                    <a:bodyPr/>
                    <a:lstStyle/>
                    <a:p>
                      <a:endParaRPr lang="en-GB" sz="1400">
                        <a:solidFill>
                          <a:schemeClr val="accent3">
                            <a:lumMod val="50000"/>
                          </a:schemeClr>
                        </a:solidFill>
                      </a:endParaRPr>
                    </a:p>
                  </a:txBody>
                  <a:tcPr marT="45721" marB="45721" anchor="ctr">
                    <a:solidFill>
                      <a:schemeClr val="bg1"/>
                    </a:solidFill>
                  </a:tcPr>
                </a:tc>
                <a:tc>
                  <a:txBody>
                    <a:bodyPr/>
                    <a:lstStyle/>
                    <a:p>
                      <a:endParaRPr lang="en-GB" sz="1400">
                        <a:solidFill>
                          <a:schemeClr val="accent3">
                            <a:lumMod val="50000"/>
                          </a:schemeClr>
                        </a:solidFill>
                      </a:endParaRPr>
                    </a:p>
                  </a:txBody>
                  <a:tcPr marT="45721" marB="45721" anchor="ctr">
                    <a:solidFill>
                      <a:schemeClr val="bg1"/>
                    </a:solidFill>
                  </a:tcPr>
                </a:tc>
                <a:tc>
                  <a:txBody>
                    <a:bodyPr/>
                    <a:lstStyle/>
                    <a:p>
                      <a:endParaRPr lang="en-GB" sz="1400">
                        <a:solidFill>
                          <a:schemeClr val="accent3">
                            <a:lumMod val="50000"/>
                          </a:schemeClr>
                        </a:solidFill>
                      </a:endParaRPr>
                    </a:p>
                  </a:txBody>
                  <a:tcPr marT="45721" marB="45721" anchor="ctr">
                    <a:solidFill>
                      <a:schemeClr val="bg1"/>
                    </a:solidFill>
                  </a:tcPr>
                </a:tc>
                <a:extLst>
                  <a:ext uri="{0D108BD9-81ED-4DB2-BD59-A6C34878D82A}">
                    <a16:rowId xmlns:a16="http://schemas.microsoft.com/office/drawing/2014/main" val="1260882304"/>
                  </a:ext>
                </a:extLst>
              </a:tr>
              <a:tr h="648434">
                <a:tc>
                  <a:txBody>
                    <a:bodyPr/>
                    <a:lstStyle/>
                    <a:p>
                      <a:r>
                        <a:rPr lang="en-GB" sz="1400" b="1">
                          <a:solidFill>
                            <a:schemeClr val="tx1"/>
                          </a:solidFill>
                        </a:rPr>
                        <a:t>Soy production (through irrigation)</a:t>
                      </a:r>
                    </a:p>
                  </a:txBody>
                  <a:tcPr marT="45721" marB="45721" anchor="ctr">
                    <a:solidFill>
                      <a:schemeClr val="accent1">
                        <a:lumMod val="20000"/>
                        <a:lumOff val="80000"/>
                      </a:schemeClr>
                    </a:solidFill>
                  </a:tcPr>
                </a:tc>
                <a:tc>
                  <a:txBody>
                    <a:bodyPr/>
                    <a:lstStyle/>
                    <a:p>
                      <a:endParaRPr lang="en-GB" sz="1400">
                        <a:solidFill>
                          <a:srgbClr val="595959"/>
                        </a:solidFill>
                      </a:endParaRPr>
                    </a:p>
                  </a:txBody>
                  <a:tcPr marT="45721" marB="45721" anchor="ctr">
                    <a:solidFill>
                      <a:schemeClr val="bg1"/>
                    </a:solidFill>
                  </a:tcPr>
                </a:tc>
                <a:tc>
                  <a:txBody>
                    <a:bodyPr/>
                    <a:lstStyle/>
                    <a:p>
                      <a:endParaRPr lang="en-GB" sz="1400">
                        <a:solidFill>
                          <a:schemeClr val="accent3">
                            <a:lumMod val="50000"/>
                          </a:schemeClr>
                        </a:solidFill>
                      </a:endParaRPr>
                    </a:p>
                  </a:txBody>
                  <a:tcPr marT="45721" marB="45721" anchor="ctr">
                    <a:solidFill>
                      <a:schemeClr val="bg1"/>
                    </a:solidFill>
                  </a:tcPr>
                </a:tc>
                <a:tc>
                  <a:txBody>
                    <a:bodyPr/>
                    <a:lstStyle/>
                    <a:p>
                      <a:endParaRPr lang="en-GB" sz="1400">
                        <a:solidFill>
                          <a:schemeClr val="accent3">
                            <a:lumMod val="50000"/>
                          </a:schemeClr>
                        </a:solidFill>
                      </a:endParaRPr>
                    </a:p>
                  </a:txBody>
                  <a:tcPr marT="45721" marB="45721" anchor="ctr">
                    <a:solidFill>
                      <a:schemeClr val="bg1"/>
                    </a:solidFill>
                  </a:tcPr>
                </a:tc>
                <a:tc>
                  <a:txBody>
                    <a:bodyPr/>
                    <a:lstStyle/>
                    <a:p>
                      <a:endParaRPr lang="en-GB" sz="1400">
                        <a:solidFill>
                          <a:schemeClr val="accent3">
                            <a:lumMod val="50000"/>
                          </a:schemeClr>
                        </a:solidFill>
                      </a:endParaRPr>
                    </a:p>
                  </a:txBody>
                  <a:tcPr marT="45721" marB="45721" anchor="ctr">
                    <a:solidFill>
                      <a:schemeClr val="bg1"/>
                    </a:solidFill>
                  </a:tcPr>
                </a:tc>
                <a:extLst>
                  <a:ext uri="{0D108BD9-81ED-4DB2-BD59-A6C34878D82A}">
                    <a16:rowId xmlns:a16="http://schemas.microsoft.com/office/drawing/2014/main" val="1966199618"/>
                  </a:ext>
                </a:extLst>
              </a:tr>
              <a:tr h="648434">
                <a:tc>
                  <a:txBody>
                    <a:bodyPr/>
                    <a:lstStyle/>
                    <a:p>
                      <a:r>
                        <a:rPr lang="en-GB" sz="1400" b="1">
                          <a:solidFill>
                            <a:schemeClr val="tx1"/>
                          </a:solidFill>
                        </a:rPr>
                        <a:t>Combine harvesting of soy product</a:t>
                      </a:r>
                    </a:p>
                  </a:txBody>
                  <a:tcPr marT="45721" marB="45721" anchor="ctr">
                    <a:solidFill>
                      <a:schemeClr val="accent1">
                        <a:lumMod val="20000"/>
                        <a:lumOff val="80000"/>
                      </a:schemeClr>
                    </a:solidFill>
                  </a:tcPr>
                </a:tc>
                <a:tc>
                  <a:txBody>
                    <a:bodyPr/>
                    <a:lstStyle/>
                    <a:p>
                      <a:endParaRPr lang="en-GB" sz="1400" b="0">
                        <a:solidFill>
                          <a:srgbClr val="595959"/>
                        </a:solidFill>
                      </a:endParaRPr>
                    </a:p>
                  </a:txBody>
                  <a:tcPr marT="45721" marB="45721" anchor="ctr">
                    <a:solidFill>
                      <a:schemeClr val="bg1"/>
                    </a:solidFill>
                  </a:tcPr>
                </a:tc>
                <a:tc>
                  <a:txBody>
                    <a:bodyPr/>
                    <a:lstStyle/>
                    <a:p>
                      <a:endParaRPr lang="en-GB" sz="1400" b="0">
                        <a:solidFill>
                          <a:srgbClr val="595959"/>
                        </a:solidFill>
                      </a:endParaRPr>
                    </a:p>
                  </a:txBody>
                  <a:tcPr marT="45721" marB="45721" anchor="ctr">
                    <a:solidFill>
                      <a:schemeClr val="bg1"/>
                    </a:solidFill>
                  </a:tcPr>
                </a:tc>
                <a:tc>
                  <a:txBody>
                    <a:bodyPr/>
                    <a:lstStyle/>
                    <a:p>
                      <a:endParaRPr lang="en-GB" sz="1400" b="0">
                        <a:solidFill>
                          <a:srgbClr val="595959"/>
                        </a:solidFill>
                      </a:endParaRPr>
                    </a:p>
                  </a:txBody>
                  <a:tcPr marT="45721" marB="45721" anchor="ctr">
                    <a:solidFill>
                      <a:schemeClr val="bg1"/>
                    </a:solidFill>
                  </a:tcPr>
                </a:tc>
                <a:tc>
                  <a:txBody>
                    <a:bodyPr/>
                    <a:lstStyle/>
                    <a:p>
                      <a:endParaRPr lang="en-GB" sz="1400"/>
                    </a:p>
                  </a:txBody>
                  <a:tcPr marT="45721" marB="45721" anchor="ctr">
                    <a:solidFill>
                      <a:schemeClr val="bg1"/>
                    </a:solidFill>
                  </a:tcPr>
                </a:tc>
                <a:extLst>
                  <a:ext uri="{0D108BD9-81ED-4DB2-BD59-A6C34878D82A}">
                    <a16:rowId xmlns:a16="http://schemas.microsoft.com/office/drawing/2014/main" val="134023108"/>
                  </a:ext>
                </a:extLst>
              </a:tr>
            </a:tbl>
          </a:graphicData>
        </a:graphic>
      </p:graphicFrame>
      <p:pic>
        <p:nvPicPr>
          <p:cNvPr id="10" name="Graphic 9" descr="Barn">
            <a:extLst>
              <a:ext uri="{FF2B5EF4-FFF2-40B4-BE49-F238E27FC236}">
                <a16:creationId xmlns:a16="http://schemas.microsoft.com/office/drawing/2014/main" id="{F2E7005B-3E95-43A4-BF5D-F6E7D4ACA6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85859" y="3247037"/>
            <a:ext cx="746423" cy="746423"/>
          </a:xfrm>
          <a:prstGeom prst="rect">
            <a:avLst/>
          </a:prstGeom>
        </p:spPr>
      </p:pic>
      <p:pic>
        <p:nvPicPr>
          <p:cNvPr id="11" name="Graphic 10" descr="Watering pot">
            <a:extLst>
              <a:ext uri="{FF2B5EF4-FFF2-40B4-BE49-F238E27FC236}">
                <a16:creationId xmlns:a16="http://schemas.microsoft.com/office/drawing/2014/main" id="{80BC91BA-060C-41B0-8E3C-7478CDAED3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85859" y="4329016"/>
            <a:ext cx="771304" cy="771304"/>
          </a:xfrm>
          <a:prstGeom prst="rect">
            <a:avLst/>
          </a:prstGeom>
        </p:spPr>
      </p:pic>
      <p:pic>
        <p:nvPicPr>
          <p:cNvPr id="12" name="Graphic 11" descr="Tractor">
            <a:extLst>
              <a:ext uri="{FF2B5EF4-FFF2-40B4-BE49-F238E27FC236}">
                <a16:creationId xmlns:a16="http://schemas.microsoft.com/office/drawing/2014/main" id="{6E7C7B37-8F06-4559-B475-4CE44A8B6F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8299" y="5218455"/>
            <a:ext cx="746423" cy="746423"/>
          </a:xfrm>
          <a:prstGeom prst="rect">
            <a:avLst/>
          </a:prstGeom>
        </p:spPr>
      </p:pic>
    </p:spTree>
    <p:extLst>
      <p:ext uri="{BB962C8B-B14F-4D97-AF65-F5344CB8AC3E}">
        <p14:creationId xmlns:p14="http://schemas.microsoft.com/office/powerpoint/2010/main" val="4176133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56D005F-12E2-4494-A82E-58DC3400ED29}"/>
              </a:ext>
            </a:extLst>
          </p:cNvPr>
          <p:cNvGrpSpPr/>
          <p:nvPr/>
        </p:nvGrpSpPr>
        <p:grpSpPr>
          <a:xfrm>
            <a:off x="1007693" y="1434810"/>
            <a:ext cx="10176619" cy="4228145"/>
            <a:chOff x="1111141" y="2018982"/>
            <a:chExt cx="10176619" cy="4228144"/>
          </a:xfrm>
        </p:grpSpPr>
        <p:grpSp>
          <p:nvGrpSpPr>
            <p:cNvPr id="19" name="Group 18">
              <a:extLst>
                <a:ext uri="{FF2B5EF4-FFF2-40B4-BE49-F238E27FC236}">
                  <a16:creationId xmlns:a16="http://schemas.microsoft.com/office/drawing/2014/main" id="{D2AF7B70-C8C7-42D4-82AE-F432CA8C2BA1}"/>
                </a:ext>
              </a:extLst>
            </p:cNvPr>
            <p:cNvGrpSpPr/>
            <p:nvPr/>
          </p:nvGrpSpPr>
          <p:grpSpPr>
            <a:xfrm>
              <a:off x="1111141" y="2940877"/>
              <a:ext cx="10176619" cy="524108"/>
              <a:chOff x="1111141" y="2940877"/>
              <a:chExt cx="10176619" cy="524108"/>
            </a:xfrm>
          </p:grpSpPr>
          <p:sp>
            <p:nvSpPr>
              <p:cNvPr id="12" name="TextBox 11">
                <a:extLst>
                  <a:ext uri="{FF2B5EF4-FFF2-40B4-BE49-F238E27FC236}">
                    <a16:creationId xmlns:a16="http://schemas.microsoft.com/office/drawing/2014/main" id="{7E130265-E124-422D-A194-1C67567D1025}"/>
                  </a:ext>
                </a:extLst>
              </p:cNvPr>
              <p:cNvSpPr txBox="1"/>
              <p:nvPr/>
            </p:nvSpPr>
            <p:spPr>
              <a:xfrm>
                <a:off x="2067632" y="3000696"/>
                <a:ext cx="9220128" cy="461665"/>
              </a:xfrm>
              <a:prstGeom prst="rect">
                <a:avLst/>
              </a:prstGeom>
              <a:noFill/>
            </p:spPr>
            <p:txBody>
              <a:bodyPr wrap="square" lIns="91440" tIns="45720" rIns="91440" bIns="45720" rtlCol="0" anchor="t">
                <a:spAutoFit/>
              </a:bodyPr>
              <a:lstStyle/>
              <a:p>
                <a:r>
                  <a:rPr lang="en-GB" sz="2400">
                    <a:solidFill>
                      <a:schemeClr val="tx1">
                        <a:lumMod val="65000"/>
                        <a:lumOff val="35000"/>
                      </a:schemeClr>
                    </a:solidFill>
                  </a:rPr>
                  <a:t>Chatham House Rule will apply.</a:t>
                </a:r>
              </a:p>
            </p:txBody>
          </p:sp>
          <p:sp>
            <p:nvSpPr>
              <p:cNvPr id="13" name="Star: 4 Points 12">
                <a:extLst>
                  <a:ext uri="{FF2B5EF4-FFF2-40B4-BE49-F238E27FC236}">
                    <a16:creationId xmlns:a16="http://schemas.microsoft.com/office/drawing/2014/main" id="{D9718163-46E6-465F-8C91-87F9B4537D70}"/>
                  </a:ext>
                </a:extLst>
              </p:cNvPr>
              <p:cNvSpPr/>
              <p:nvPr/>
            </p:nvSpPr>
            <p:spPr>
              <a:xfrm>
                <a:off x="1111141" y="294087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10" name="Group 9">
              <a:extLst>
                <a:ext uri="{FF2B5EF4-FFF2-40B4-BE49-F238E27FC236}">
                  <a16:creationId xmlns:a16="http://schemas.microsoft.com/office/drawing/2014/main" id="{9AB66EA7-476C-49E6-A6F4-150C6CB8CE69}"/>
                </a:ext>
              </a:extLst>
            </p:cNvPr>
            <p:cNvGrpSpPr/>
            <p:nvPr/>
          </p:nvGrpSpPr>
          <p:grpSpPr>
            <a:xfrm>
              <a:off x="1111141" y="2018982"/>
              <a:ext cx="10064859" cy="4228144"/>
              <a:chOff x="1111141" y="2084731"/>
              <a:chExt cx="10064859" cy="4228144"/>
            </a:xfrm>
          </p:grpSpPr>
          <p:grpSp>
            <p:nvGrpSpPr>
              <p:cNvPr id="5" name="Group 4">
                <a:extLst>
                  <a:ext uri="{FF2B5EF4-FFF2-40B4-BE49-F238E27FC236}">
                    <a16:creationId xmlns:a16="http://schemas.microsoft.com/office/drawing/2014/main" id="{ABA6AC54-CF6E-4DCD-83DC-5308BEBD7F54}"/>
                  </a:ext>
                </a:extLst>
              </p:cNvPr>
              <p:cNvGrpSpPr/>
              <p:nvPr/>
            </p:nvGrpSpPr>
            <p:grpSpPr>
              <a:xfrm>
                <a:off x="1111141" y="2084731"/>
                <a:ext cx="10064859" cy="3256306"/>
                <a:chOff x="729303" y="1800840"/>
                <a:chExt cx="10064859" cy="3256306"/>
              </a:xfrm>
            </p:grpSpPr>
            <p:sp>
              <p:nvSpPr>
                <p:cNvPr id="7" name="Star: 4 Points 6">
                  <a:extLst>
                    <a:ext uri="{FF2B5EF4-FFF2-40B4-BE49-F238E27FC236}">
                      <a16:creationId xmlns:a16="http://schemas.microsoft.com/office/drawing/2014/main" id="{5D1F180D-1C81-44A6-A294-6D26377F190B}"/>
                    </a:ext>
                  </a:extLst>
                </p:cNvPr>
                <p:cNvSpPr/>
                <p:nvPr/>
              </p:nvSpPr>
              <p:spPr>
                <a:xfrm>
                  <a:off x="729303" y="1891314"/>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8" name="Star: 4 Points 7">
                  <a:extLst>
                    <a:ext uri="{FF2B5EF4-FFF2-40B4-BE49-F238E27FC236}">
                      <a16:creationId xmlns:a16="http://schemas.microsoft.com/office/drawing/2014/main" id="{4D33D042-47C2-4BD5-B56B-29D914283EE2}"/>
                    </a:ext>
                  </a:extLst>
                </p:cNvPr>
                <p:cNvSpPr/>
                <p:nvPr/>
              </p:nvSpPr>
              <p:spPr>
                <a:xfrm>
                  <a:off x="729303" y="3473130"/>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Star: 4 Points 8">
                  <a:extLst>
                    <a:ext uri="{FF2B5EF4-FFF2-40B4-BE49-F238E27FC236}">
                      <a16:creationId xmlns:a16="http://schemas.microsoft.com/office/drawing/2014/main" id="{8E168506-D65D-4267-8C9F-E9FB8BD5405B}"/>
                    </a:ext>
                  </a:extLst>
                </p:cNvPr>
                <p:cNvSpPr/>
                <p:nvPr/>
              </p:nvSpPr>
              <p:spPr>
                <a:xfrm>
                  <a:off x="729303" y="435399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 name="TextBox 3">
                  <a:extLst>
                    <a:ext uri="{FF2B5EF4-FFF2-40B4-BE49-F238E27FC236}">
                      <a16:creationId xmlns:a16="http://schemas.microsoft.com/office/drawing/2014/main" id="{51B0E51A-58A5-4D7E-AB03-10997D0E3B62}"/>
                    </a:ext>
                  </a:extLst>
                </p:cNvPr>
                <p:cNvSpPr txBox="1"/>
                <p:nvPr/>
              </p:nvSpPr>
              <p:spPr>
                <a:xfrm>
                  <a:off x="1685794" y="1800840"/>
                  <a:ext cx="8300622" cy="830997"/>
                </a:xfrm>
                <a:prstGeom prst="rect">
                  <a:avLst/>
                </a:prstGeom>
                <a:noFill/>
              </p:spPr>
              <p:txBody>
                <a:bodyPr wrap="square" rtlCol="0" anchor="t">
                  <a:spAutoFit/>
                </a:bodyPr>
                <a:lstStyle/>
                <a:p>
                  <a:r>
                    <a:rPr lang="en-US" sz="2400">
                      <a:solidFill>
                        <a:schemeClr val="tx1">
                          <a:lumMod val="65000"/>
                          <a:lumOff val="35000"/>
                        </a:schemeClr>
                      </a:solidFill>
                    </a:rPr>
                    <a:t>Take part in discussions but respect people’s views and session timings.</a:t>
                  </a:r>
                </a:p>
              </p:txBody>
            </p:sp>
            <p:sp>
              <p:nvSpPr>
                <p:cNvPr id="11" name="TextBox 10">
                  <a:extLst>
                    <a:ext uri="{FF2B5EF4-FFF2-40B4-BE49-F238E27FC236}">
                      <a16:creationId xmlns:a16="http://schemas.microsoft.com/office/drawing/2014/main" id="{E2A017DA-8941-478D-A405-F0C942258276}"/>
                    </a:ext>
                  </a:extLst>
                </p:cNvPr>
                <p:cNvSpPr txBox="1"/>
                <p:nvPr/>
              </p:nvSpPr>
              <p:spPr>
                <a:xfrm>
                  <a:off x="1685794" y="3481202"/>
                  <a:ext cx="9108368" cy="461665"/>
                </a:xfrm>
                <a:prstGeom prst="rect">
                  <a:avLst/>
                </a:prstGeom>
                <a:noFill/>
              </p:spPr>
              <p:txBody>
                <a:bodyPr wrap="square" rtlCol="0" anchor="t">
                  <a:spAutoFit/>
                </a:bodyPr>
                <a:lstStyle/>
                <a:p>
                  <a:r>
                    <a:rPr lang="en-GB" sz="2400">
                      <a:solidFill>
                        <a:schemeClr val="tx1">
                          <a:lumMod val="65000"/>
                          <a:lumOff val="35000"/>
                        </a:schemeClr>
                      </a:solidFill>
                    </a:rPr>
                    <a:t>We will be using some quizzes during the session.</a:t>
                  </a:r>
                </a:p>
              </p:txBody>
            </p:sp>
            <p:sp>
              <p:nvSpPr>
                <p:cNvPr id="14" name="TextBox 13">
                  <a:extLst>
                    <a:ext uri="{FF2B5EF4-FFF2-40B4-BE49-F238E27FC236}">
                      <a16:creationId xmlns:a16="http://schemas.microsoft.com/office/drawing/2014/main" id="{8B1300E9-6FB3-4100-A872-50F637E39D48}"/>
                    </a:ext>
                  </a:extLst>
                </p:cNvPr>
                <p:cNvSpPr txBox="1"/>
                <p:nvPr/>
              </p:nvSpPr>
              <p:spPr>
                <a:xfrm>
                  <a:off x="1685794" y="4226149"/>
                  <a:ext cx="8300622" cy="830997"/>
                </a:xfrm>
                <a:prstGeom prst="rect">
                  <a:avLst/>
                </a:prstGeom>
                <a:noFill/>
              </p:spPr>
              <p:txBody>
                <a:bodyPr wrap="square" rtlCol="0" anchor="t">
                  <a:spAutoFit/>
                </a:bodyPr>
                <a:lstStyle/>
                <a:p>
                  <a:r>
                    <a:rPr lang="en-US" sz="2400">
                      <a:solidFill>
                        <a:schemeClr val="tx1">
                          <a:lumMod val="65000"/>
                          <a:lumOff val="35000"/>
                        </a:schemeClr>
                      </a:solidFill>
                    </a:rPr>
                    <a:t>Please ask any questions during relevant points in the presentations and exercises.</a:t>
                  </a:r>
                  <a:endParaRPr lang="en-CH" sz="2400">
                    <a:solidFill>
                      <a:schemeClr val="tx1">
                        <a:lumMod val="65000"/>
                        <a:lumOff val="35000"/>
                      </a:schemeClr>
                    </a:solidFill>
                  </a:endParaRPr>
                </a:p>
              </p:txBody>
            </p:sp>
          </p:grpSp>
          <p:grpSp>
            <p:nvGrpSpPr>
              <p:cNvPr id="6" name="Group 5">
                <a:extLst>
                  <a:ext uri="{FF2B5EF4-FFF2-40B4-BE49-F238E27FC236}">
                    <a16:creationId xmlns:a16="http://schemas.microsoft.com/office/drawing/2014/main" id="{20323EAA-38D8-482B-8F46-9148CD1C6D0C}"/>
                  </a:ext>
                </a:extLst>
              </p:cNvPr>
              <p:cNvGrpSpPr/>
              <p:nvPr/>
            </p:nvGrpSpPr>
            <p:grpSpPr>
              <a:xfrm>
                <a:off x="1111141" y="5481878"/>
                <a:ext cx="9257113" cy="830997"/>
                <a:chOff x="1111141" y="5481878"/>
                <a:chExt cx="9257113" cy="830997"/>
              </a:xfrm>
            </p:grpSpPr>
            <p:sp>
              <p:nvSpPr>
                <p:cNvPr id="17" name="TextBox 16">
                  <a:extLst>
                    <a:ext uri="{FF2B5EF4-FFF2-40B4-BE49-F238E27FC236}">
                      <a16:creationId xmlns:a16="http://schemas.microsoft.com/office/drawing/2014/main" id="{B561B18E-62DB-44A6-84E9-AFE9CED1BF5F}"/>
                    </a:ext>
                  </a:extLst>
                </p:cNvPr>
                <p:cNvSpPr txBox="1"/>
                <p:nvPr/>
              </p:nvSpPr>
              <p:spPr>
                <a:xfrm>
                  <a:off x="2067632" y="5481878"/>
                  <a:ext cx="8300622" cy="830997"/>
                </a:xfrm>
                <a:prstGeom prst="rect">
                  <a:avLst/>
                </a:prstGeom>
                <a:noFill/>
              </p:spPr>
              <p:txBody>
                <a:bodyPr wrap="square" rtlCol="0" anchor="t">
                  <a:spAutoFit/>
                </a:bodyPr>
                <a:lstStyle/>
                <a:p>
                  <a:r>
                    <a:rPr lang="en-US" sz="2400">
                      <a:solidFill>
                        <a:schemeClr val="tx1">
                          <a:lumMod val="65000"/>
                          <a:lumOff val="35000"/>
                        </a:schemeClr>
                      </a:solidFill>
                    </a:rPr>
                    <a:t>Contribute and share your experiences – we can all learn from one another!</a:t>
                  </a:r>
                  <a:endParaRPr lang="en-CH" sz="2400">
                    <a:solidFill>
                      <a:schemeClr val="tx1">
                        <a:lumMod val="65000"/>
                        <a:lumOff val="35000"/>
                      </a:schemeClr>
                    </a:solidFill>
                  </a:endParaRPr>
                </a:p>
              </p:txBody>
            </p:sp>
            <p:sp>
              <p:nvSpPr>
                <p:cNvPr id="18" name="Star: 4 Points 17">
                  <a:extLst>
                    <a:ext uri="{FF2B5EF4-FFF2-40B4-BE49-F238E27FC236}">
                      <a16:creationId xmlns:a16="http://schemas.microsoft.com/office/drawing/2014/main" id="{4F86AB94-CB38-489A-8BA3-DE3A3C765381}"/>
                    </a:ext>
                  </a:extLst>
                </p:cNvPr>
                <p:cNvSpPr/>
                <p:nvPr/>
              </p:nvSpPr>
              <p:spPr>
                <a:xfrm>
                  <a:off x="1111141" y="5610409"/>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grpSp>
      <p:sp>
        <p:nvSpPr>
          <p:cNvPr id="2" name="Title 1">
            <a:extLst>
              <a:ext uri="{FF2B5EF4-FFF2-40B4-BE49-F238E27FC236}">
                <a16:creationId xmlns:a16="http://schemas.microsoft.com/office/drawing/2014/main" id="{575AD7C7-B16D-4ED3-B1A5-59C2B0C9F524}"/>
              </a:ext>
            </a:extLst>
          </p:cNvPr>
          <p:cNvSpPr>
            <a:spLocks noGrp="1"/>
          </p:cNvSpPr>
          <p:nvPr>
            <p:ph type="title"/>
          </p:nvPr>
        </p:nvSpPr>
        <p:spPr/>
        <p:txBody>
          <a:bodyPr/>
          <a:lstStyle/>
          <a:p>
            <a:r>
              <a:rPr lang="en-US"/>
              <a:t>A few “house rules” – in person training</a:t>
            </a:r>
            <a:endParaRPr lang="en-CH"/>
          </a:p>
        </p:txBody>
      </p:sp>
      <p:pic>
        <p:nvPicPr>
          <p:cNvPr id="15" name="Picture 4" descr="photography of pathway">
            <a:extLst>
              <a:ext uri="{FF2B5EF4-FFF2-40B4-BE49-F238E27FC236}">
                <a16:creationId xmlns:a16="http://schemas.microsoft.com/office/drawing/2014/main" id="{1420F450-6533-48DA-A794-2189892BA5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83" r="17118"/>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1141F184-798D-654B-9D23-A3F3CFC432FA}"/>
              </a:ext>
            </a:extLst>
          </p:cNvPr>
          <p:cNvSpPr>
            <a:spLocks noGrp="1"/>
          </p:cNvSpPr>
          <p:nvPr>
            <p:ph type="sldNum" sz="quarter" idx="12"/>
          </p:nvPr>
        </p:nvSpPr>
        <p:spPr/>
        <p:txBody>
          <a:bodyPr/>
          <a:lstStyle/>
          <a:p>
            <a:fld id="{971CEC84-1649-40CE-BFF6-7286506FEA08}" type="slidenum">
              <a:rPr lang="en-GB" smtClean="0"/>
              <a:pPr/>
              <a:t>6</a:t>
            </a:fld>
            <a:endParaRPr lang="en-GB"/>
          </a:p>
        </p:txBody>
      </p:sp>
    </p:spTree>
    <p:extLst>
      <p:ext uri="{BB962C8B-B14F-4D97-AF65-F5344CB8AC3E}">
        <p14:creationId xmlns:p14="http://schemas.microsoft.com/office/powerpoint/2010/main" val="8467430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D797-264B-4207-9239-D9E50D35BC54}"/>
              </a:ext>
            </a:extLst>
          </p:cNvPr>
          <p:cNvSpPr>
            <a:spLocks noGrp="1"/>
          </p:cNvSpPr>
          <p:nvPr>
            <p:ph type="title"/>
          </p:nvPr>
        </p:nvSpPr>
        <p:spPr/>
        <p:txBody>
          <a:bodyPr/>
          <a:lstStyle/>
          <a:p>
            <a:r>
              <a:rPr lang="en-US"/>
              <a:t>Group exercise in breakout rooms - </a:t>
            </a:r>
            <a:r>
              <a:rPr lang="en-US">
                <a:highlight>
                  <a:srgbClr val="FFFF00"/>
                </a:highlight>
              </a:rPr>
              <a:t>virtual</a:t>
            </a:r>
            <a:endParaRPr lang="en-CH">
              <a:highlight>
                <a:srgbClr val="FFFF00"/>
              </a:highlight>
            </a:endParaRPr>
          </a:p>
        </p:txBody>
      </p:sp>
      <p:sp>
        <p:nvSpPr>
          <p:cNvPr id="3" name="Content Placeholder 2">
            <a:extLst>
              <a:ext uri="{FF2B5EF4-FFF2-40B4-BE49-F238E27FC236}">
                <a16:creationId xmlns:a16="http://schemas.microsoft.com/office/drawing/2014/main" id="{D1C09009-1C98-4768-B749-F16B231C09F4}"/>
              </a:ext>
            </a:extLst>
          </p:cNvPr>
          <p:cNvSpPr>
            <a:spLocks noGrp="1"/>
          </p:cNvSpPr>
          <p:nvPr>
            <p:ph idx="1"/>
          </p:nvPr>
        </p:nvSpPr>
        <p:spPr>
          <a:xfrm>
            <a:off x="314195" y="1424344"/>
            <a:ext cx="7265699" cy="4009311"/>
          </a:xfrm>
        </p:spPr>
        <p:txBody>
          <a:bodyPr>
            <a:noAutofit/>
          </a:bodyPr>
          <a:lstStyle/>
          <a:p>
            <a:pPr>
              <a:lnSpc>
                <a:spcPct val="120000"/>
              </a:lnSpc>
            </a:pPr>
            <a:r>
              <a:rPr lang="en-US" sz="2000" dirty="0"/>
              <a:t>We will now split into </a:t>
            </a:r>
            <a:r>
              <a:rPr lang="en-US" sz="2000" b="1" dirty="0">
                <a:solidFill>
                  <a:srgbClr val="23BAED"/>
                </a:solidFill>
              </a:rPr>
              <a:t>breakout rooms</a:t>
            </a:r>
          </a:p>
          <a:p>
            <a:pPr lvl="1">
              <a:lnSpc>
                <a:spcPct val="120000"/>
              </a:lnSpc>
            </a:pPr>
            <a:r>
              <a:rPr lang="en-US" sz="2000" dirty="0"/>
              <a:t>Approx. 3 groups of 4</a:t>
            </a:r>
            <a:endParaRPr lang="en-US" sz="2000" dirty="0">
              <a:highlight>
                <a:srgbClr val="FFFF00"/>
              </a:highlight>
            </a:endParaRPr>
          </a:p>
          <a:p>
            <a:pPr>
              <a:lnSpc>
                <a:spcPct val="120000"/>
              </a:lnSpc>
            </a:pPr>
            <a:r>
              <a:rPr lang="en-US" sz="2000" dirty="0"/>
              <a:t>You will work through a table to </a:t>
            </a:r>
            <a:r>
              <a:rPr lang="en-US" sz="2000" b="1" dirty="0">
                <a:solidFill>
                  <a:srgbClr val="23BAED"/>
                </a:solidFill>
              </a:rPr>
              <a:t>identify impact drivers, impacts </a:t>
            </a:r>
            <a:r>
              <a:rPr lang="en-US" sz="2000" dirty="0">
                <a:solidFill>
                  <a:srgbClr val="595959"/>
                </a:solidFill>
              </a:rPr>
              <a:t>and</a:t>
            </a:r>
            <a:r>
              <a:rPr lang="en-US" sz="2000" b="1" dirty="0">
                <a:solidFill>
                  <a:srgbClr val="23BAED"/>
                </a:solidFill>
              </a:rPr>
              <a:t> dependencies </a:t>
            </a:r>
            <a:r>
              <a:rPr lang="en-US" sz="2000" dirty="0">
                <a:solidFill>
                  <a:srgbClr val="595959"/>
                </a:solidFill>
              </a:rPr>
              <a:t>for a </a:t>
            </a:r>
            <a:r>
              <a:rPr lang="en-US" sz="2000" b="1" dirty="0">
                <a:solidFill>
                  <a:srgbClr val="23BAED"/>
                </a:solidFill>
              </a:rPr>
              <a:t>soy farm in Brazil </a:t>
            </a:r>
          </a:p>
          <a:p>
            <a:pPr>
              <a:lnSpc>
                <a:spcPct val="120000"/>
              </a:lnSpc>
            </a:pPr>
            <a:r>
              <a:rPr lang="en-US" sz="2000" dirty="0"/>
              <a:t>You will have </a:t>
            </a:r>
            <a:r>
              <a:rPr lang="en-US" sz="2000" b="1" dirty="0">
                <a:solidFill>
                  <a:srgbClr val="23BAED"/>
                </a:solidFill>
              </a:rPr>
              <a:t>15 minutes </a:t>
            </a:r>
            <a:r>
              <a:rPr lang="en-US" sz="2000" dirty="0"/>
              <a:t>to discuss in your group</a:t>
            </a:r>
          </a:p>
          <a:p>
            <a:pPr>
              <a:lnSpc>
                <a:spcPct val="120000"/>
              </a:lnSpc>
            </a:pPr>
            <a:r>
              <a:rPr lang="en-US" sz="2000" dirty="0"/>
              <a:t>You will be notified when you have </a:t>
            </a:r>
            <a:r>
              <a:rPr lang="en-US" sz="2000" b="1" dirty="0">
                <a:solidFill>
                  <a:srgbClr val="23BAED"/>
                </a:solidFill>
              </a:rPr>
              <a:t>5’ </a:t>
            </a:r>
            <a:r>
              <a:rPr lang="en-US" sz="2000" dirty="0"/>
              <a:t>of the time left</a:t>
            </a:r>
          </a:p>
          <a:p>
            <a:pPr>
              <a:lnSpc>
                <a:spcPct val="120000"/>
              </a:lnSpc>
            </a:pPr>
            <a:r>
              <a:rPr lang="en-US" sz="2000" dirty="0"/>
              <a:t>Each group will have one of the </a:t>
            </a:r>
            <a:r>
              <a:rPr lang="en-US" sz="2000" b="1" dirty="0">
                <a:solidFill>
                  <a:srgbClr val="23BAED"/>
                </a:solidFill>
              </a:rPr>
              <a:t>support team members to take notes</a:t>
            </a:r>
          </a:p>
          <a:p>
            <a:pPr>
              <a:lnSpc>
                <a:spcPct val="120000"/>
              </a:lnSpc>
            </a:pPr>
            <a:r>
              <a:rPr lang="en-US" sz="2000" dirty="0"/>
              <a:t>One member per group will be asked to </a:t>
            </a:r>
            <a:r>
              <a:rPr lang="en-US" sz="2000" b="1" dirty="0">
                <a:solidFill>
                  <a:srgbClr val="23BAED"/>
                </a:solidFill>
              </a:rPr>
              <a:t>feedback in plenary </a:t>
            </a:r>
            <a:r>
              <a:rPr lang="en-US" sz="2000" dirty="0"/>
              <a:t>on the main points &amp; reflections that came out</a:t>
            </a:r>
          </a:p>
        </p:txBody>
      </p:sp>
      <p:sp>
        <p:nvSpPr>
          <p:cNvPr id="6" name="Slide Number Placeholder 5">
            <a:extLst>
              <a:ext uri="{FF2B5EF4-FFF2-40B4-BE49-F238E27FC236}">
                <a16:creationId xmlns:a16="http://schemas.microsoft.com/office/drawing/2014/main" id="{B5DA07E4-79A9-D34C-B6F5-296CA0C57607}"/>
              </a:ext>
            </a:extLst>
          </p:cNvPr>
          <p:cNvSpPr>
            <a:spLocks noGrp="1"/>
          </p:cNvSpPr>
          <p:nvPr>
            <p:ph type="sldNum" sz="quarter" idx="12"/>
          </p:nvPr>
        </p:nvSpPr>
        <p:spPr/>
        <p:txBody>
          <a:bodyPr/>
          <a:lstStyle/>
          <a:p>
            <a:fld id="{971CEC84-1649-40CE-BFF6-7286506FEA08}" type="slidenum">
              <a:rPr lang="en-GB" smtClean="0"/>
              <a:pPr/>
              <a:t>60</a:t>
            </a:fld>
            <a:endParaRPr lang="en-GB"/>
          </a:p>
        </p:txBody>
      </p:sp>
      <p:pic>
        <p:nvPicPr>
          <p:cNvPr id="7" name="Picture 6">
            <a:extLst>
              <a:ext uri="{FF2B5EF4-FFF2-40B4-BE49-F238E27FC236}">
                <a16:creationId xmlns:a16="http://schemas.microsoft.com/office/drawing/2014/main" id="{95C8E005-6922-44DF-9C1F-D2DD75A4F057}"/>
              </a:ext>
            </a:extLst>
          </p:cNvPr>
          <p:cNvPicPr>
            <a:picLocks noChangeAspect="1"/>
          </p:cNvPicPr>
          <p:nvPr/>
        </p:nvPicPr>
        <p:blipFill rotWithShape="1">
          <a:blip r:embed="rId3"/>
          <a:srcRect l="27138" r="5486"/>
          <a:stretch/>
        </p:blipFill>
        <p:spPr>
          <a:xfrm>
            <a:off x="7666892" y="1267949"/>
            <a:ext cx="4525108" cy="4479716"/>
          </a:xfrm>
          <a:prstGeom prst="ellipse">
            <a:avLst/>
          </a:prstGeom>
        </p:spPr>
      </p:pic>
    </p:spTree>
    <p:extLst>
      <p:ext uri="{BB962C8B-B14F-4D97-AF65-F5344CB8AC3E}">
        <p14:creationId xmlns:p14="http://schemas.microsoft.com/office/powerpoint/2010/main" val="39205845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D797-264B-4207-9239-D9E50D35BC54}"/>
              </a:ext>
            </a:extLst>
          </p:cNvPr>
          <p:cNvSpPr>
            <a:spLocks noGrp="1"/>
          </p:cNvSpPr>
          <p:nvPr>
            <p:ph type="title"/>
          </p:nvPr>
        </p:nvSpPr>
        <p:spPr/>
        <p:txBody>
          <a:bodyPr/>
          <a:lstStyle/>
          <a:p>
            <a:r>
              <a:rPr lang="en-US"/>
              <a:t>Group exercise in breakout rooms – </a:t>
            </a:r>
            <a:r>
              <a:rPr lang="en-US">
                <a:highlight>
                  <a:srgbClr val="FFFF00"/>
                </a:highlight>
              </a:rPr>
              <a:t>in person</a:t>
            </a:r>
            <a:endParaRPr lang="en-CH">
              <a:highlight>
                <a:srgbClr val="FFFF00"/>
              </a:highlight>
            </a:endParaRPr>
          </a:p>
        </p:txBody>
      </p:sp>
      <p:sp>
        <p:nvSpPr>
          <p:cNvPr id="3" name="Content Placeholder 2">
            <a:extLst>
              <a:ext uri="{FF2B5EF4-FFF2-40B4-BE49-F238E27FC236}">
                <a16:creationId xmlns:a16="http://schemas.microsoft.com/office/drawing/2014/main" id="{D1C09009-1C98-4768-B749-F16B231C09F4}"/>
              </a:ext>
            </a:extLst>
          </p:cNvPr>
          <p:cNvSpPr>
            <a:spLocks noGrp="1"/>
          </p:cNvSpPr>
          <p:nvPr>
            <p:ph idx="1"/>
          </p:nvPr>
        </p:nvSpPr>
        <p:spPr>
          <a:xfrm>
            <a:off x="314195" y="1424344"/>
            <a:ext cx="7265699" cy="4009311"/>
          </a:xfrm>
        </p:spPr>
        <p:txBody>
          <a:bodyPr>
            <a:noAutofit/>
          </a:bodyPr>
          <a:lstStyle/>
          <a:p>
            <a:pPr>
              <a:lnSpc>
                <a:spcPct val="120000"/>
              </a:lnSpc>
            </a:pPr>
            <a:r>
              <a:rPr lang="en-US" sz="2000" dirty="0"/>
              <a:t>We will now split into </a:t>
            </a:r>
            <a:r>
              <a:rPr lang="en-US" sz="2000" b="1" dirty="0">
                <a:solidFill>
                  <a:srgbClr val="23BAED"/>
                </a:solidFill>
              </a:rPr>
              <a:t>discussion groups</a:t>
            </a:r>
          </a:p>
          <a:p>
            <a:pPr lvl="1">
              <a:lnSpc>
                <a:spcPct val="120000"/>
              </a:lnSpc>
            </a:pPr>
            <a:r>
              <a:rPr lang="en-US" sz="2000" dirty="0"/>
              <a:t>Approx. 3 groups of 4</a:t>
            </a:r>
            <a:endParaRPr lang="en-US" sz="2000" dirty="0">
              <a:highlight>
                <a:srgbClr val="FFFF00"/>
              </a:highlight>
            </a:endParaRPr>
          </a:p>
          <a:p>
            <a:pPr>
              <a:lnSpc>
                <a:spcPct val="120000"/>
              </a:lnSpc>
            </a:pPr>
            <a:r>
              <a:rPr lang="en-US" sz="2000" dirty="0"/>
              <a:t>You will work through a table to </a:t>
            </a:r>
            <a:r>
              <a:rPr lang="en-US" sz="2000" b="1" dirty="0">
                <a:solidFill>
                  <a:srgbClr val="23BAED"/>
                </a:solidFill>
              </a:rPr>
              <a:t>identify impact drivers, impacts </a:t>
            </a:r>
            <a:r>
              <a:rPr lang="en-US" sz="2000" dirty="0">
                <a:solidFill>
                  <a:srgbClr val="595959"/>
                </a:solidFill>
              </a:rPr>
              <a:t>and</a:t>
            </a:r>
            <a:r>
              <a:rPr lang="en-US" sz="2000" b="1" dirty="0">
                <a:solidFill>
                  <a:srgbClr val="23BAED"/>
                </a:solidFill>
              </a:rPr>
              <a:t> dependencies </a:t>
            </a:r>
            <a:r>
              <a:rPr lang="en-US" sz="2000" dirty="0">
                <a:solidFill>
                  <a:srgbClr val="595959"/>
                </a:solidFill>
              </a:rPr>
              <a:t>for a </a:t>
            </a:r>
            <a:r>
              <a:rPr lang="en-US" sz="2000" b="1" dirty="0">
                <a:solidFill>
                  <a:srgbClr val="23BAED"/>
                </a:solidFill>
              </a:rPr>
              <a:t>soy farm in Brazil </a:t>
            </a:r>
          </a:p>
          <a:p>
            <a:pPr>
              <a:lnSpc>
                <a:spcPct val="120000"/>
              </a:lnSpc>
            </a:pPr>
            <a:r>
              <a:rPr lang="en-US" sz="2000" dirty="0"/>
              <a:t>You will have </a:t>
            </a:r>
            <a:r>
              <a:rPr lang="en-US" sz="2000" b="1" dirty="0">
                <a:solidFill>
                  <a:srgbClr val="23BAED"/>
                </a:solidFill>
              </a:rPr>
              <a:t>15 minutes </a:t>
            </a:r>
            <a:r>
              <a:rPr lang="en-US" sz="2000" dirty="0"/>
              <a:t>to discuss in your group</a:t>
            </a:r>
          </a:p>
          <a:p>
            <a:pPr>
              <a:lnSpc>
                <a:spcPct val="120000"/>
              </a:lnSpc>
            </a:pPr>
            <a:r>
              <a:rPr lang="en-US" sz="2000" dirty="0"/>
              <a:t>You will be notified when you have </a:t>
            </a:r>
            <a:r>
              <a:rPr lang="en-US" sz="2000" b="1" dirty="0">
                <a:solidFill>
                  <a:srgbClr val="23BAED"/>
                </a:solidFill>
              </a:rPr>
              <a:t>5’ </a:t>
            </a:r>
            <a:r>
              <a:rPr lang="en-US" sz="2000" dirty="0"/>
              <a:t>of the time left</a:t>
            </a:r>
          </a:p>
          <a:p>
            <a:pPr>
              <a:lnSpc>
                <a:spcPct val="120000"/>
              </a:lnSpc>
            </a:pPr>
            <a:r>
              <a:rPr lang="en-US" sz="2000" dirty="0"/>
              <a:t>Each group will have one of the </a:t>
            </a:r>
            <a:r>
              <a:rPr lang="en-US" sz="2000" b="1" dirty="0">
                <a:solidFill>
                  <a:srgbClr val="23BAED"/>
                </a:solidFill>
              </a:rPr>
              <a:t>support team members to take notes</a:t>
            </a:r>
          </a:p>
          <a:p>
            <a:pPr>
              <a:lnSpc>
                <a:spcPct val="120000"/>
              </a:lnSpc>
            </a:pPr>
            <a:r>
              <a:rPr lang="en-US" sz="2000" dirty="0"/>
              <a:t>One member per group will be asked to </a:t>
            </a:r>
            <a:r>
              <a:rPr lang="en-US" sz="2000" b="1" dirty="0">
                <a:solidFill>
                  <a:srgbClr val="23BAED"/>
                </a:solidFill>
              </a:rPr>
              <a:t>feedback to the room </a:t>
            </a:r>
            <a:r>
              <a:rPr lang="en-US" sz="2000" dirty="0"/>
              <a:t>on the main points &amp; reflections that came out</a:t>
            </a:r>
          </a:p>
        </p:txBody>
      </p:sp>
      <p:sp>
        <p:nvSpPr>
          <p:cNvPr id="6" name="Slide Number Placeholder 5">
            <a:extLst>
              <a:ext uri="{FF2B5EF4-FFF2-40B4-BE49-F238E27FC236}">
                <a16:creationId xmlns:a16="http://schemas.microsoft.com/office/drawing/2014/main" id="{B5DA07E4-79A9-D34C-B6F5-296CA0C57607}"/>
              </a:ext>
            </a:extLst>
          </p:cNvPr>
          <p:cNvSpPr>
            <a:spLocks noGrp="1"/>
          </p:cNvSpPr>
          <p:nvPr>
            <p:ph type="sldNum" sz="quarter" idx="12"/>
          </p:nvPr>
        </p:nvSpPr>
        <p:spPr/>
        <p:txBody>
          <a:bodyPr/>
          <a:lstStyle/>
          <a:p>
            <a:fld id="{971CEC84-1649-40CE-BFF6-7286506FEA08}" type="slidenum">
              <a:rPr lang="en-GB" smtClean="0"/>
              <a:pPr/>
              <a:t>61</a:t>
            </a:fld>
            <a:endParaRPr lang="en-GB"/>
          </a:p>
        </p:txBody>
      </p:sp>
      <p:pic>
        <p:nvPicPr>
          <p:cNvPr id="7" name="Picture 6">
            <a:extLst>
              <a:ext uri="{FF2B5EF4-FFF2-40B4-BE49-F238E27FC236}">
                <a16:creationId xmlns:a16="http://schemas.microsoft.com/office/drawing/2014/main" id="{19E46B6E-DF1F-4BAE-84C0-34A1AB436D16}"/>
              </a:ext>
            </a:extLst>
          </p:cNvPr>
          <p:cNvPicPr>
            <a:picLocks noChangeAspect="1"/>
          </p:cNvPicPr>
          <p:nvPr/>
        </p:nvPicPr>
        <p:blipFill rotWithShape="1">
          <a:blip r:embed="rId3"/>
          <a:srcRect l="27138" r="5486"/>
          <a:stretch/>
        </p:blipFill>
        <p:spPr>
          <a:xfrm>
            <a:off x="7666892" y="1267949"/>
            <a:ext cx="4525108" cy="4479716"/>
          </a:xfrm>
          <a:prstGeom prst="ellipse">
            <a:avLst/>
          </a:prstGeom>
        </p:spPr>
      </p:pic>
    </p:spTree>
    <p:extLst>
      <p:ext uri="{BB962C8B-B14F-4D97-AF65-F5344CB8AC3E}">
        <p14:creationId xmlns:p14="http://schemas.microsoft.com/office/powerpoint/2010/main" val="16956580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892832-E978-4ECE-9695-46D19D61F34C}"/>
              </a:ext>
            </a:extLst>
          </p:cNvPr>
          <p:cNvSpPr>
            <a:spLocks noGrp="1"/>
          </p:cNvSpPr>
          <p:nvPr>
            <p:ph type="sldNum" sz="quarter" idx="12"/>
          </p:nvPr>
        </p:nvSpPr>
        <p:spPr/>
        <p:txBody>
          <a:bodyPr/>
          <a:lstStyle/>
          <a:p>
            <a:fld id="{971CEC84-1649-40CE-BFF6-7286506FEA08}" type="slidenum">
              <a:rPr lang="en-GB" smtClean="0"/>
              <a:pPr/>
              <a:t>62</a:t>
            </a:fld>
            <a:endParaRPr lang="en-GB"/>
          </a:p>
        </p:txBody>
      </p:sp>
      <p:graphicFrame>
        <p:nvGraphicFramePr>
          <p:cNvPr id="5" name="Table 5">
            <a:extLst>
              <a:ext uri="{FF2B5EF4-FFF2-40B4-BE49-F238E27FC236}">
                <a16:creationId xmlns:a16="http://schemas.microsoft.com/office/drawing/2014/main" id="{153A32CB-8896-4756-A28A-1FABEE40D69A}"/>
              </a:ext>
            </a:extLst>
          </p:cNvPr>
          <p:cNvGraphicFramePr>
            <a:graphicFrameLocks noGrp="1"/>
          </p:cNvGraphicFramePr>
          <p:nvPr>
            <p:extLst>
              <p:ext uri="{D42A27DB-BD31-4B8C-83A1-F6EECF244321}">
                <p14:modId xmlns:p14="http://schemas.microsoft.com/office/powerpoint/2010/main" val="1234013199"/>
              </p:ext>
            </p:extLst>
          </p:nvPr>
        </p:nvGraphicFramePr>
        <p:xfrm>
          <a:off x="1481493" y="1355077"/>
          <a:ext cx="10199845" cy="4420374"/>
        </p:xfrm>
        <a:graphic>
          <a:graphicData uri="http://schemas.openxmlformats.org/drawingml/2006/table">
            <a:tbl>
              <a:tblPr firstRow="1" bandRow="1">
                <a:tableStyleId>{BC89EF96-8CEA-46FF-86C4-4CE0E7609802}</a:tableStyleId>
              </a:tblPr>
              <a:tblGrid>
                <a:gridCol w="2039969">
                  <a:extLst>
                    <a:ext uri="{9D8B030D-6E8A-4147-A177-3AD203B41FA5}">
                      <a16:colId xmlns:a16="http://schemas.microsoft.com/office/drawing/2014/main" val="2039228777"/>
                    </a:ext>
                  </a:extLst>
                </a:gridCol>
                <a:gridCol w="2039969">
                  <a:extLst>
                    <a:ext uri="{9D8B030D-6E8A-4147-A177-3AD203B41FA5}">
                      <a16:colId xmlns:a16="http://schemas.microsoft.com/office/drawing/2014/main" val="2079049235"/>
                    </a:ext>
                  </a:extLst>
                </a:gridCol>
                <a:gridCol w="2039969">
                  <a:extLst>
                    <a:ext uri="{9D8B030D-6E8A-4147-A177-3AD203B41FA5}">
                      <a16:colId xmlns:a16="http://schemas.microsoft.com/office/drawing/2014/main" val="979064148"/>
                    </a:ext>
                  </a:extLst>
                </a:gridCol>
                <a:gridCol w="2039969">
                  <a:extLst>
                    <a:ext uri="{9D8B030D-6E8A-4147-A177-3AD203B41FA5}">
                      <a16:colId xmlns:a16="http://schemas.microsoft.com/office/drawing/2014/main" val="951968058"/>
                    </a:ext>
                  </a:extLst>
                </a:gridCol>
                <a:gridCol w="2039969">
                  <a:extLst>
                    <a:ext uri="{9D8B030D-6E8A-4147-A177-3AD203B41FA5}">
                      <a16:colId xmlns:a16="http://schemas.microsoft.com/office/drawing/2014/main" val="1110811223"/>
                    </a:ext>
                  </a:extLst>
                </a:gridCol>
              </a:tblGrid>
              <a:tr h="397006">
                <a:tc gridSpan="5">
                  <a:txBody>
                    <a:bodyPr/>
                    <a:lstStyle/>
                    <a:p>
                      <a:r>
                        <a:rPr lang="en-GB" sz="1500" b="1">
                          <a:solidFill>
                            <a:srgbClr val="23BAED"/>
                          </a:solidFill>
                        </a:rPr>
                        <a:t>Soy farm key impact drivers, impacts and dependencies</a:t>
                      </a:r>
                    </a:p>
                  </a:txBody>
                  <a:tcPr marT="45721" marB="45721"/>
                </a:tc>
                <a:tc hMerge="1">
                  <a:txBody>
                    <a:bodyPr/>
                    <a:lstStyle/>
                    <a:p>
                      <a:endParaRPr lang="en-GB"/>
                    </a:p>
                  </a:txBody>
                  <a:tcPr/>
                </a:tc>
                <a:tc hMerge="1">
                  <a:txBody>
                    <a:bodyPr/>
                    <a:lstStyle/>
                    <a:p>
                      <a:endParaRPr lang="en-GB">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61567480"/>
                  </a:ext>
                </a:extLst>
              </a:tr>
              <a:tr h="625352">
                <a:tc>
                  <a:txBody>
                    <a:bodyPr/>
                    <a:lstStyle/>
                    <a:p>
                      <a:pPr algn="ctr"/>
                      <a:r>
                        <a:rPr lang="en-GB" sz="1500" b="1"/>
                        <a:t>Business Activity</a:t>
                      </a:r>
                      <a:endParaRPr lang="en-GB" sz="1500" b="1">
                        <a:solidFill>
                          <a:srgbClr val="595959"/>
                        </a:solidFill>
                      </a:endParaRPr>
                    </a:p>
                  </a:txBody>
                  <a:tcPr marT="45721" marB="45721" anchor="ctr"/>
                </a:tc>
                <a:tc>
                  <a:txBody>
                    <a:bodyPr/>
                    <a:lstStyle/>
                    <a:p>
                      <a:pPr algn="ctr"/>
                      <a:r>
                        <a:rPr lang="en-GB" sz="1500" b="1">
                          <a:solidFill>
                            <a:schemeClr val="tx1"/>
                          </a:solidFill>
                        </a:rPr>
                        <a:t>Does this activity result in an input or an output?</a:t>
                      </a:r>
                    </a:p>
                  </a:txBody>
                  <a:tcPr marT="45721" marB="45721" anchor="ctr"/>
                </a:tc>
                <a:tc>
                  <a:txBody>
                    <a:bodyPr/>
                    <a:lstStyle/>
                    <a:p>
                      <a:pPr algn="ctr"/>
                      <a:r>
                        <a:rPr lang="en-GB" sz="1500" b="1">
                          <a:solidFill>
                            <a:schemeClr val="tx1"/>
                          </a:solidFill>
                        </a:rPr>
                        <a:t>What is the measurable quantity of this input or output (i.e. what is the impact driver)?</a:t>
                      </a:r>
                    </a:p>
                  </a:txBody>
                  <a:tcPr marT="45721" marB="45721" anchor="ctr"/>
                </a:tc>
                <a:tc>
                  <a:txBody>
                    <a:bodyPr/>
                    <a:lstStyle/>
                    <a:p>
                      <a:pPr algn="ctr"/>
                      <a:r>
                        <a:rPr lang="en-GB" sz="1500" b="1">
                          <a:solidFill>
                            <a:schemeClr val="tx1"/>
                          </a:solidFill>
                        </a:rPr>
                        <a:t>What is the change on natural capital (i.e. what is your impact)?</a:t>
                      </a:r>
                    </a:p>
                  </a:txBody>
                  <a:tcPr marT="45721" marB="45721" anchor="ctr"/>
                </a:tc>
                <a:tc>
                  <a:txBody>
                    <a:bodyPr/>
                    <a:lstStyle/>
                    <a:p>
                      <a:pPr algn="ctr"/>
                      <a:r>
                        <a:rPr lang="en-GB" sz="1500" b="1"/>
                        <a:t>Does this business activity depend on specific areas of natural capital (i.e. what are your dependencies)?</a:t>
                      </a:r>
                      <a:endParaRPr lang="en-GB" sz="1500" b="1">
                        <a:solidFill>
                          <a:schemeClr val="accent3">
                            <a:lumMod val="50000"/>
                          </a:schemeClr>
                        </a:solidFill>
                      </a:endParaRPr>
                    </a:p>
                  </a:txBody>
                  <a:tcPr marT="45721" marB="45721" anchor="ctr"/>
                </a:tc>
                <a:extLst>
                  <a:ext uri="{0D108BD9-81ED-4DB2-BD59-A6C34878D82A}">
                    <a16:rowId xmlns:a16="http://schemas.microsoft.com/office/drawing/2014/main" val="347432089"/>
                  </a:ext>
                </a:extLst>
              </a:tr>
              <a:tr h="397006">
                <a:tc>
                  <a:txBody>
                    <a:bodyPr/>
                    <a:lstStyle/>
                    <a:p>
                      <a:r>
                        <a:rPr lang="en-GB" sz="1500" b="1">
                          <a:solidFill>
                            <a:schemeClr val="tx1"/>
                          </a:solidFill>
                        </a:rPr>
                        <a:t>Land acquisition/farm set up (Land use change)</a:t>
                      </a:r>
                    </a:p>
                  </a:txBody>
                  <a:tcPr marT="45721" marB="45721" anchor="ctr">
                    <a:solidFill>
                      <a:schemeClr val="accent1">
                        <a:lumMod val="20000"/>
                        <a:lumOff val="80000"/>
                      </a:schemeClr>
                    </a:solidFill>
                  </a:tcPr>
                </a:tc>
                <a:tc>
                  <a:txBody>
                    <a:bodyPr/>
                    <a:lstStyle/>
                    <a:p>
                      <a:r>
                        <a:rPr lang="en-GB" sz="1500"/>
                        <a:t>Input</a:t>
                      </a:r>
                      <a:endParaRPr lang="en-GB" sz="1500">
                        <a:solidFill>
                          <a:srgbClr val="595959"/>
                        </a:solidFill>
                      </a:endParaRPr>
                    </a:p>
                  </a:txBody>
                  <a:tcPr marT="45721" marB="45721" anchor="ctr"/>
                </a:tc>
                <a:tc>
                  <a:txBody>
                    <a:bodyPr/>
                    <a:lstStyle/>
                    <a:p>
                      <a:r>
                        <a:rPr lang="en-GB" sz="1500"/>
                        <a:t>Terrestrial ecosystem use (hectares of farmland created)</a:t>
                      </a:r>
                      <a:endParaRPr lang="en-GB" sz="1500">
                        <a:solidFill>
                          <a:schemeClr val="accent3">
                            <a:lumMod val="50000"/>
                          </a:schemeClr>
                        </a:solidFill>
                      </a:endParaRPr>
                    </a:p>
                  </a:txBody>
                  <a:tcPr marT="45721" marB="45721" anchor="ctr"/>
                </a:tc>
                <a:tc>
                  <a:txBody>
                    <a:bodyPr/>
                    <a:lstStyle/>
                    <a:p>
                      <a:r>
                        <a:rPr lang="en-GB" sz="1500"/>
                        <a:t>Decrease in natural habitat</a:t>
                      </a:r>
                      <a:endParaRPr lang="en-GB" sz="1500">
                        <a:solidFill>
                          <a:schemeClr val="accent3">
                            <a:lumMod val="50000"/>
                          </a:schemeClr>
                        </a:solidFill>
                      </a:endParaRPr>
                    </a:p>
                  </a:txBody>
                  <a:tcPr marT="45721" marB="45721" anchor="ctr"/>
                </a:tc>
                <a:tc>
                  <a:txBody>
                    <a:bodyPr/>
                    <a:lstStyle/>
                    <a:p>
                      <a:r>
                        <a:rPr lang="en-GB" sz="1500">
                          <a:solidFill>
                            <a:schemeClr val="tx1"/>
                          </a:solidFill>
                        </a:rPr>
                        <a:t>Land conversion</a:t>
                      </a:r>
                    </a:p>
                  </a:txBody>
                  <a:tcPr marT="45721" marB="45721" anchor="ctr"/>
                </a:tc>
                <a:extLst>
                  <a:ext uri="{0D108BD9-81ED-4DB2-BD59-A6C34878D82A}">
                    <a16:rowId xmlns:a16="http://schemas.microsoft.com/office/drawing/2014/main" val="1260882304"/>
                  </a:ext>
                </a:extLst>
              </a:tr>
              <a:tr h="397006">
                <a:tc>
                  <a:txBody>
                    <a:bodyPr/>
                    <a:lstStyle/>
                    <a:p>
                      <a:r>
                        <a:rPr lang="en-GB" sz="1500" b="1">
                          <a:solidFill>
                            <a:schemeClr val="tx1"/>
                          </a:solidFill>
                        </a:rPr>
                        <a:t>Soy production (through irrigation)</a:t>
                      </a:r>
                    </a:p>
                  </a:txBody>
                  <a:tcPr marT="45721" marB="45721" anchor="ctr">
                    <a:solidFill>
                      <a:schemeClr val="accent1">
                        <a:lumMod val="20000"/>
                        <a:lumOff val="80000"/>
                      </a:schemeClr>
                    </a:solidFill>
                  </a:tcPr>
                </a:tc>
                <a:tc>
                  <a:txBody>
                    <a:bodyPr/>
                    <a:lstStyle/>
                    <a:p>
                      <a:r>
                        <a:rPr lang="en-GB" sz="1500"/>
                        <a:t>Input</a:t>
                      </a:r>
                      <a:endParaRPr lang="en-GB" sz="1500">
                        <a:solidFill>
                          <a:srgbClr val="595959"/>
                        </a:solidFill>
                      </a:endParaRPr>
                    </a:p>
                  </a:txBody>
                  <a:tcPr marT="45721" marB="45721" anchor="ctr">
                    <a:solidFill>
                      <a:schemeClr val="bg1">
                        <a:alpha val="20000"/>
                      </a:schemeClr>
                    </a:solidFill>
                  </a:tcPr>
                </a:tc>
                <a:tc>
                  <a:txBody>
                    <a:bodyPr/>
                    <a:lstStyle/>
                    <a:p>
                      <a:r>
                        <a:rPr lang="en-GB" sz="1500"/>
                        <a:t>Freshwater use (litres of water)</a:t>
                      </a:r>
                      <a:endParaRPr lang="en-GB" sz="1500">
                        <a:solidFill>
                          <a:schemeClr val="accent3">
                            <a:lumMod val="50000"/>
                          </a:schemeClr>
                        </a:solidFill>
                      </a:endParaRPr>
                    </a:p>
                  </a:txBody>
                  <a:tcPr marT="45721" marB="45721" anchor="ctr">
                    <a:solidFill>
                      <a:schemeClr val="bg1">
                        <a:alpha val="20000"/>
                      </a:schemeClr>
                    </a:solidFill>
                  </a:tcPr>
                </a:tc>
                <a:tc>
                  <a:txBody>
                    <a:bodyPr/>
                    <a:lstStyle/>
                    <a:p>
                      <a:r>
                        <a:rPr lang="en-GB" sz="1500"/>
                        <a:t>Decrease in local freshwater reserve</a:t>
                      </a:r>
                      <a:endParaRPr lang="en-GB" sz="1500">
                        <a:solidFill>
                          <a:schemeClr val="accent3">
                            <a:lumMod val="50000"/>
                          </a:schemeClr>
                        </a:solidFill>
                      </a:endParaRPr>
                    </a:p>
                  </a:txBody>
                  <a:tcPr marT="45721" marB="45721" anchor="ctr">
                    <a:solidFill>
                      <a:schemeClr val="bg1">
                        <a:alpha val="20000"/>
                      </a:schemeClr>
                    </a:solidFill>
                  </a:tcPr>
                </a:tc>
                <a:tc>
                  <a:txBody>
                    <a:bodyPr/>
                    <a:lstStyle/>
                    <a:p>
                      <a:r>
                        <a:rPr lang="en-GB" sz="1500"/>
                        <a:t>Water abstraction</a:t>
                      </a:r>
                      <a:endParaRPr lang="en-GB" sz="1500">
                        <a:solidFill>
                          <a:schemeClr val="accent3">
                            <a:lumMod val="50000"/>
                          </a:schemeClr>
                        </a:solidFill>
                      </a:endParaRPr>
                    </a:p>
                  </a:txBody>
                  <a:tcPr marT="45721" marB="45721" anchor="ctr">
                    <a:solidFill>
                      <a:schemeClr val="bg1">
                        <a:alpha val="20000"/>
                      </a:schemeClr>
                    </a:solidFill>
                  </a:tcPr>
                </a:tc>
                <a:extLst>
                  <a:ext uri="{0D108BD9-81ED-4DB2-BD59-A6C34878D82A}">
                    <a16:rowId xmlns:a16="http://schemas.microsoft.com/office/drawing/2014/main" val="1966199618"/>
                  </a:ext>
                </a:extLst>
              </a:tr>
              <a:tr h="397006">
                <a:tc>
                  <a:txBody>
                    <a:bodyPr/>
                    <a:lstStyle/>
                    <a:p>
                      <a:r>
                        <a:rPr lang="en-GB" sz="1500" b="1">
                          <a:solidFill>
                            <a:schemeClr val="tx1"/>
                          </a:solidFill>
                        </a:rPr>
                        <a:t>Combine harvesting of soy product</a:t>
                      </a:r>
                    </a:p>
                  </a:txBody>
                  <a:tcPr marT="45721" marB="45721" anchor="ctr">
                    <a:solidFill>
                      <a:schemeClr val="accent1">
                        <a:lumMod val="20000"/>
                        <a:lumOff val="80000"/>
                      </a:schemeClr>
                    </a:solidFill>
                  </a:tcPr>
                </a:tc>
                <a:tc>
                  <a:txBody>
                    <a:bodyPr/>
                    <a:lstStyle/>
                    <a:p>
                      <a:r>
                        <a:rPr lang="en-GB" sz="1500"/>
                        <a:t>Output</a:t>
                      </a:r>
                      <a:endParaRPr lang="en-GB" sz="1500" b="0">
                        <a:solidFill>
                          <a:srgbClr val="595959"/>
                        </a:solidFill>
                      </a:endParaRPr>
                    </a:p>
                  </a:txBody>
                  <a:tcPr marT="45721" marB="45721" anchor="ctr"/>
                </a:tc>
                <a:tc>
                  <a:txBody>
                    <a:bodyPr/>
                    <a:lstStyle/>
                    <a:p>
                      <a:r>
                        <a:rPr lang="en-GB" sz="1500"/>
                        <a:t>Air emissions (Kg of emissions of</a:t>
                      </a:r>
                    </a:p>
                    <a:p>
                      <a:r>
                        <a:rPr lang="en-GB" sz="1500"/>
                        <a:t>particulates per</a:t>
                      </a:r>
                    </a:p>
                    <a:p>
                      <a:r>
                        <a:rPr lang="en-GB" sz="1500"/>
                        <a:t>ton of soy produced)</a:t>
                      </a:r>
                      <a:endParaRPr lang="en-GB" sz="1500" b="0">
                        <a:solidFill>
                          <a:srgbClr val="595959"/>
                        </a:solidFill>
                      </a:endParaRPr>
                    </a:p>
                  </a:txBody>
                  <a:tcPr marT="45721" marB="45721" anchor="ctr"/>
                </a:tc>
                <a:tc>
                  <a:txBody>
                    <a:bodyPr/>
                    <a:lstStyle/>
                    <a:p>
                      <a:r>
                        <a:rPr lang="en-GB" sz="1500"/>
                        <a:t>Reduction in air quality</a:t>
                      </a:r>
                      <a:endParaRPr lang="en-GB" sz="1500" b="0">
                        <a:solidFill>
                          <a:srgbClr val="595959"/>
                        </a:solidFill>
                      </a:endParaRPr>
                    </a:p>
                  </a:txBody>
                  <a:tcPr marT="45721" marB="45721" anchor="ctr"/>
                </a:tc>
                <a:tc>
                  <a:txBody>
                    <a:bodyPr/>
                    <a:lstStyle/>
                    <a:p>
                      <a:r>
                        <a:rPr lang="en-GB" sz="1500"/>
                        <a:t>Regulation of biological environment for a successful crop yield</a:t>
                      </a:r>
                    </a:p>
                  </a:txBody>
                  <a:tcPr marT="45721" marB="45721" anchor="ctr"/>
                </a:tc>
                <a:extLst>
                  <a:ext uri="{0D108BD9-81ED-4DB2-BD59-A6C34878D82A}">
                    <a16:rowId xmlns:a16="http://schemas.microsoft.com/office/drawing/2014/main" val="134023108"/>
                  </a:ext>
                </a:extLst>
              </a:tr>
            </a:tbl>
          </a:graphicData>
        </a:graphic>
      </p:graphicFrame>
      <p:sp>
        <p:nvSpPr>
          <p:cNvPr id="6" name="Title 1">
            <a:extLst>
              <a:ext uri="{FF2B5EF4-FFF2-40B4-BE49-F238E27FC236}">
                <a16:creationId xmlns:a16="http://schemas.microsoft.com/office/drawing/2014/main" id="{AE73B691-5EB9-4564-A382-D39DC2CF65B0}"/>
              </a:ext>
            </a:extLst>
          </p:cNvPr>
          <p:cNvSpPr>
            <a:spLocks noGrp="1"/>
          </p:cNvSpPr>
          <p:nvPr>
            <p:ph type="title"/>
          </p:nvPr>
        </p:nvSpPr>
        <p:spPr>
          <a:xfrm>
            <a:off x="314195" y="125352"/>
            <a:ext cx="11498123" cy="878150"/>
          </a:xfrm>
        </p:spPr>
        <p:txBody>
          <a:bodyPr>
            <a:normAutofit/>
          </a:bodyPr>
          <a:lstStyle/>
          <a:p>
            <a:r>
              <a:rPr lang="en-GB">
                <a:solidFill>
                  <a:srgbClr val="595959"/>
                </a:solidFill>
              </a:rPr>
              <a:t>Example: Soy farm, Brazil</a:t>
            </a:r>
            <a:endParaRPr lang="en-US">
              <a:solidFill>
                <a:srgbClr val="595959"/>
              </a:solidFill>
            </a:endParaRPr>
          </a:p>
        </p:txBody>
      </p:sp>
      <p:pic>
        <p:nvPicPr>
          <p:cNvPr id="3" name="Graphic 2" descr="Tractor">
            <a:extLst>
              <a:ext uri="{FF2B5EF4-FFF2-40B4-BE49-F238E27FC236}">
                <a16:creationId xmlns:a16="http://schemas.microsoft.com/office/drawing/2014/main" id="{8F1D641C-459E-4431-B6D3-0C5C38AC5D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4195" y="4998720"/>
            <a:ext cx="746423" cy="746423"/>
          </a:xfrm>
          <a:prstGeom prst="rect">
            <a:avLst/>
          </a:prstGeom>
        </p:spPr>
      </p:pic>
      <p:pic>
        <p:nvPicPr>
          <p:cNvPr id="9" name="Graphic 8" descr="Watering pot">
            <a:extLst>
              <a:ext uri="{FF2B5EF4-FFF2-40B4-BE49-F238E27FC236}">
                <a16:creationId xmlns:a16="http://schemas.microsoft.com/office/drawing/2014/main" id="{F5B5A0F3-41E7-4105-9C44-00BE2FA01A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1754" y="4227416"/>
            <a:ext cx="771304" cy="771304"/>
          </a:xfrm>
          <a:prstGeom prst="rect">
            <a:avLst/>
          </a:prstGeom>
        </p:spPr>
      </p:pic>
      <p:pic>
        <p:nvPicPr>
          <p:cNvPr id="15" name="Graphic 14" descr="Handshake">
            <a:extLst>
              <a:ext uri="{FF2B5EF4-FFF2-40B4-BE49-F238E27FC236}">
                <a16:creationId xmlns:a16="http://schemas.microsoft.com/office/drawing/2014/main" id="{83A491DB-510C-4E12-B9BC-83B092F804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0206" y="2006333"/>
            <a:ext cx="914400" cy="914400"/>
          </a:xfrm>
          <a:prstGeom prst="rect">
            <a:avLst/>
          </a:prstGeom>
        </p:spPr>
      </p:pic>
      <p:pic>
        <p:nvPicPr>
          <p:cNvPr id="19" name="Graphic 18" descr="Barn">
            <a:extLst>
              <a:ext uri="{FF2B5EF4-FFF2-40B4-BE49-F238E27FC236}">
                <a16:creationId xmlns:a16="http://schemas.microsoft.com/office/drawing/2014/main" id="{F5BB27AB-B277-4C36-A6A9-AA8FBD585F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1754" y="3306385"/>
            <a:ext cx="746423" cy="746423"/>
          </a:xfrm>
          <a:prstGeom prst="rect">
            <a:avLst/>
          </a:prstGeom>
        </p:spPr>
      </p:pic>
    </p:spTree>
    <p:extLst>
      <p:ext uri="{BB962C8B-B14F-4D97-AF65-F5344CB8AC3E}">
        <p14:creationId xmlns:p14="http://schemas.microsoft.com/office/powerpoint/2010/main" val="427782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rgbClr val="595959"/>
                </a:solidFill>
              </a:rPr>
              <a:t>Where we are in the learning objectives</a:t>
            </a:r>
            <a:endParaRPr lang="en-GB">
              <a:solidFill>
                <a:srgbClr val="595959"/>
              </a:solidFill>
              <a:highlight>
                <a:srgbClr val="FFFF00"/>
              </a:highlight>
            </a:endParaRPr>
          </a:p>
        </p:txBody>
      </p:sp>
      <p:sp>
        <p:nvSpPr>
          <p:cNvPr id="9" name="Oval 8">
            <a:extLst>
              <a:ext uri="{FF2B5EF4-FFF2-40B4-BE49-F238E27FC236}">
                <a16:creationId xmlns:a16="http://schemas.microsoft.com/office/drawing/2014/main" id="{4C0C29BD-4345-4C24-9D66-D70B5D0AA64D}"/>
              </a:ext>
            </a:extLst>
          </p:cNvPr>
          <p:cNvSpPr/>
          <p:nvPr/>
        </p:nvSpPr>
        <p:spPr>
          <a:xfrm>
            <a:off x="10165080" y="17794"/>
            <a:ext cx="2026922" cy="169350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2D5D8741-01A4-1348-AF59-46E3E1BA5916}"/>
              </a:ext>
            </a:extLst>
          </p:cNvPr>
          <p:cNvSpPr>
            <a:spLocks noGrp="1"/>
          </p:cNvSpPr>
          <p:nvPr>
            <p:ph type="sldNum" sz="quarter" idx="12"/>
          </p:nvPr>
        </p:nvSpPr>
        <p:spPr/>
        <p:txBody>
          <a:bodyPr/>
          <a:lstStyle/>
          <a:p>
            <a:fld id="{971CEC84-1649-40CE-BFF6-7286506FEA08}" type="slidenum">
              <a:rPr lang="en-GB" smtClean="0"/>
              <a:pPr/>
              <a:t>63</a:t>
            </a:fld>
            <a:endParaRPr lang="en-GB"/>
          </a:p>
        </p:txBody>
      </p:sp>
      <p:pic>
        <p:nvPicPr>
          <p:cNvPr id="14" name="Graphic 13" descr="Checkmark">
            <a:extLst>
              <a:ext uri="{FF2B5EF4-FFF2-40B4-BE49-F238E27FC236}">
                <a16:creationId xmlns:a16="http://schemas.microsoft.com/office/drawing/2014/main" id="{6598D25E-8521-41D5-89BF-685F0E5334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4298" y="1764025"/>
            <a:ext cx="444761" cy="444761"/>
          </a:xfrm>
          <a:prstGeom prst="rect">
            <a:avLst/>
          </a:prstGeom>
        </p:spPr>
      </p:pic>
      <p:sp>
        <p:nvSpPr>
          <p:cNvPr id="15" name="Rectangle 14">
            <a:extLst>
              <a:ext uri="{FF2B5EF4-FFF2-40B4-BE49-F238E27FC236}">
                <a16:creationId xmlns:a16="http://schemas.microsoft.com/office/drawing/2014/main" id="{A23774B0-3B16-4C62-BAF2-D68482FDFD99}"/>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6" name="Rectangle 15">
            <a:extLst>
              <a:ext uri="{FF2B5EF4-FFF2-40B4-BE49-F238E27FC236}">
                <a16:creationId xmlns:a16="http://schemas.microsoft.com/office/drawing/2014/main" id="{F138A1A1-47EC-4582-B425-85AC29887B0E}"/>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7" name="Rectangle 16">
            <a:extLst>
              <a:ext uri="{FF2B5EF4-FFF2-40B4-BE49-F238E27FC236}">
                <a16:creationId xmlns:a16="http://schemas.microsoft.com/office/drawing/2014/main" id="{5CB35CA6-7D7E-401B-B411-08FEC6F2DD05}"/>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8" name="Rectangle 17">
            <a:extLst>
              <a:ext uri="{FF2B5EF4-FFF2-40B4-BE49-F238E27FC236}">
                <a16:creationId xmlns:a16="http://schemas.microsoft.com/office/drawing/2014/main" id="{147C686F-4333-4686-ADD6-9F8BD86FD311}"/>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9" name="Content Placeholder 2">
            <a:extLst>
              <a:ext uri="{FF2B5EF4-FFF2-40B4-BE49-F238E27FC236}">
                <a16:creationId xmlns:a16="http://schemas.microsoft.com/office/drawing/2014/main" id="{7919E384-4F7F-4053-A99C-98846908419C}"/>
              </a:ext>
            </a:extLst>
          </p:cNvPr>
          <p:cNvSpPr txBox="1">
            <a:spLocks/>
          </p:cNvSpPr>
          <p:nvPr/>
        </p:nvSpPr>
        <p:spPr>
          <a:xfrm>
            <a:off x="693877" y="1764025"/>
            <a:ext cx="11396523" cy="3940539"/>
          </a:xfrm>
          <a:prstGeom prst="rect">
            <a:avLst/>
          </a:prstGeom>
        </p:spPr>
        <p:txBody>
          <a:bodyPr vert="horz" lIns="91440" tIns="45720" rIns="91440" bIns="45720" rtlCol="0" anchor="t">
            <a:normAutofit fontScale="40000" lnSpcReduction="20000"/>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20000"/>
              </a:lnSpc>
              <a:spcAft>
                <a:spcPts val="600"/>
              </a:spcAft>
              <a:buNone/>
            </a:pPr>
            <a:r>
              <a:rPr lang="en-GB" sz="4400">
                <a:solidFill>
                  <a:prstClr val="black">
                    <a:lumMod val="65000"/>
                    <a:lumOff val="35000"/>
                  </a:prstClr>
                </a:solidFill>
                <a:cs typeface="Arial"/>
              </a:rPr>
              <a:t>Review process for </a:t>
            </a:r>
            <a:r>
              <a:rPr lang="en-GB" sz="4400" b="1">
                <a:solidFill>
                  <a:srgbClr val="23BAED"/>
                </a:solidFill>
                <a:cs typeface="Arial"/>
              </a:rPr>
              <a:t>mapping</a:t>
            </a:r>
            <a:r>
              <a:rPr lang="en-GB" sz="4400">
                <a:solidFill>
                  <a:prstClr val="black">
                    <a:lumMod val="65000"/>
                    <a:lumOff val="35000"/>
                  </a:prstClr>
                </a:solidFill>
                <a:cs typeface="Arial"/>
              </a:rPr>
              <a:t> </a:t>
            </a:r>
            <a:r>
              <a:rPr lang="en-GB" sz="4400" b="1">
                <a:solidFill>
                  <a:srgbClr val="23BAED"/>
                </a:solidFill>
                <a:cs typeface="Arial"/>
              </a:rPr>
              <a:t>impact drivers </a:t>
            </a:r>
            <a:r>
              <a:rPr lang="en-GB" sz="4400">
                <a:solidFill>
                  <a:prstClr val="black">
                    <a:lumMod val="65000"/>
                    <a:lumOff val="35000"/>
                  </a:prstClr>
                </a:solidFill>
                <a:cs typeface="Arial"/>
              </a:rPr>
              <a:t>and </a:t>
            </a:r>
            <a:r>
              <a:rPr lang="en-GB" sz="4400" b="1">
                <a:solidFill>
                  <a:srgbClr val="23BAED"/>
                </a:solidFill>
                <a:cs typeface="Arial"/>
              </a:rPr>
              <a:t>dependencies</a:t>
            </a:r>
            <a:r>
              <a:rPr lang="en-GB" sz="4400">
                <a:solidFill>
                  <a:srgbClr val="595959"/>
                </a:solidFill>
                <a:cs typeface="Arial"/>
              </a:rPr>
              <a:t>.</a:t>
            </a:r>
            <a:endParaRPr lang="en-GB" sz="4400" b="1">
              <a:solidFill>
                <a:srgbClr val="23BAED"/>
              </a:solidFill>
              <a:cs typeface="Arial"/>
            </a:endParaRPr>
          </a:p>
          <a:p>
            <a:pPr marL="342265" lvl="0" indent="-342265" algn="just">
              <a:lnSpc>
                <a:spcPct val="120000"/>
              </a:lnSpc>
              <a:spcAft>
                <a:spcPts val="600"/>
              </a:spcAft>
              <a:buFont typeface="Wingdings" panose="05000000000000000000" pitchFamily="2" charset="2"/>
              <a:buChar char="v"/>
            </a:pPr>
            <a:r>
              <a:rPr lang="en-GB" sz="4400">
                <a:solidFill>
                  <a:prstClr val="black">
                    <a:lumMod val="65000"/>
                    <a:lumOff val="35000"/>
                  </a:prstClr>
                </a:solidFill>
                <a:cs typeface="Arial"/>
              </a:rPr>
              <a:t>Build an understanding on how to </a:t>
            </a:r>
            <a:r>
              <a:rPr lang="en-GB" sz="4400" b="1">
                <a:solidFill>
                  <a:srgbClr val="00B0F0"/>
                </a:solidFill>
                <a:cs typeface="Arial"/>
              </a:rPr>
              <a:t>measure impact drivers</a:t>
            </a:r>
            <a:r>
              <a:rPr lang="en-GB" sz="4400">
                <a:solidFill>
                  <a:srgbClr val="00B0F0"/>
                </a:solidFill>
                <a:cs typeface="Arial"/>
              </a:rPr>
              <a:t> </a:t>
            </a:r>
            <a:r>
              <a:rPr lang="en-GB" sz="4400">
                <a:solidFill>
                  <a:prstClr val="black">
                    <a:lumMod val="65000"/>
                    <a:lumOff val="35000"/>
                  </a:prstClr>
                </a:solidFill>
                <a:cs typeface="Arial"/>
              </a:rPr>
              <a:t>that are material to a business, and the </a:t>
            </a:r>
            <a:r>
              <a:rPr lang="en-GB" sz="4400" b="1">
                <a:solidFill>
                  <a:srgbClr val="00B0F0"/>
                </a:solidFill>
                <a:cs typeface="Arial"/>
              </a:rPr>
              <a:t>associated data requirements</a:t>
            </a:r>
            <a:r>
              <a:rPr lang="en-GB" sz="4400">
                <a:solidFill>
                  <a:prstClr val="black">
                    <a:lumMod val="65000"/>
                    <a:lumOff val="35000"/>
                  </a:prstClr>
                </a:solidFill>
                <a:cs typeface="Arial"/>
              </a:rPr>
              <a:t>. </a:t>
            </a:r>
          </a:p>
          <a:p>
            <a:pPr marL="342265" lvl="0" indent="-342265" algn="just">
              <a:lnSpc>
                <a:spcPct val="120000"/>
              </a:lnSpc>
              <a:spcAft>
                <a:spcPts val="600"/>
              </a:spcAft>
              <a:buFont typeface="Wingdings" panose="05000000000000000000" pitchFamily="2" charset="2"/>
              <a:buChar char="v"/>
            </a:pPr>
            <a:r>
              <a:rPr lang="en-GB" sz="4400">
                <a:solidFill>
                  <a:prstClr val="black">
                    <a:lumMod val="65000"/>
                    <a:lumOff val="35000"/>
                  </a:prstClr>
                </a:solidFill>
                <a:cs typeface="Arial"/>
              </a:rPr>
              <a:t>Understand the </a:t>
            </a:r>
            <a:r>
              <a:rPr lang="en-GB" sz="4400" b="1">
                <a:solidFill>
                  <a:srgbClr val="00B0F0"/>
                </a:solidFill>
                <a:cs typeface="Arial"/>
              </a:rPr>
              <a:t>process for determining a change in natural capital assets</a:t>
            </a:r>
            <a:r>
              <a:rPr lang="en-GB" sz="4400">
                <a:solidFill>
                  <a:prstClr val="black">
                    <a:lumMod val="65000"/>
                    <a:lumOff val="35000"/>
                  </a:prstClr>
                </a:solidFill>
                <a:cs typeface="Arial"/>
              </a:rPr>
              <a:t>, assessing trends, and commissioning measurement.</a:t>
            </a:r>
          </a:p>
          <a:p>
            <a:pPr marL="342265" lvl="0" indent="-342265" algn="just">
              <a:lnSpc>
                <a:spcPct val="120000"/>
              </a:lnSpc>
              <a:spcAft>
                <a:spcPts val="600"/>
              </a:spcAft>
              <a:buFont typeface="Wingdings" panose="05000000000000000000" pitchFamily="2" charset="2"/>
              <a:buChar char="v"/>
            </a:pPr>
            <a:r>
              <a:rPr lang="en-GB" sz="4400">
                <a:solidFill>
                  <a:prstClr val="black">
                    <a:lumMod val="65000"/>
                    <a:lumOff val="35000"/>
                  </a:prstClr>
                </a:solidFill>
                <a:cs typeface="Arial"/>
              </a:rPr>
              <a:t>Develop an understanding on various </a:t>
            </a:r>
            <a:r>
              <a:rPr lang="en-GB" sz="4400" b="1">
                <a:solidFill>
                  <a:srgbClr val="00B0F0"/>
                </a:solidFill>
                <a:cs typeface="Arial"/>
              </a:rPr>
              <a:t>valuation methods </a:t>
            </a:r>
            <a:r>
              <a:rPr lang="en-GB" sz="4400">
                <a:solidFill>
                  <a:prstClr val="black">
                    <a:lumMod val="65000"/>
                    <a:lumOff val="35000"/>
                  </a:prstClr>
                </a:solidFill>
                <a:cs typeface="Arial"/>
              </a:rPr>
              <a:t>available.</a:t>
            </a:r>
          </a:p>
          <a:p>
            <a:pPr marL="342265" lvl="0" indent="-342265" algn="just">
              <a:lnSpc>
                <a:spcPct val="120000"/>
              </a:lnSpc>
              <a:spcAft>
                <a:spcPts val="600"/>
              </a:spcAft>
              <a:buFont typeface="Wingdings" panose="05000000000000000000" pitchFamily="2" charset="2"/>
              <a:buChar char="v"/>
            </a:pPr>
            <a:r>
              <a:rPr lang="en-GB" sz="4400">
                <a:solidFill>
                  <a:prstClr val="black">
                    <a:lumMod val="65000"/>
                    <a:lumOff val="35000"/>
                  </a:prstClr>
                </a:solidFill>
                <a:cs typeface="Arial"/>
              </a:rPr>
              <a:t>Understand how biodiversity is integrated into the </a:t>
            </a:r>
            <a:r>
              <a:rPr lang="en-GB" sz="4400" b="1">
                <a:solidFill>
                  <a:srgbClr val="00B0F0"/>
                </a:solidFill>
                <a:cs typeface="Arial"/>
              </a:rPr>
              <a:t>natural capital assessment processes</a:t>
            </a:r>
            <a:r>
              <a:rPr lang="en-GB" sz="4400">
                <a:solidFill>
                  <a:srgbClr val="595959"/>
                </a:solidFill>
                <a:cs typeface="Arial"/>
              </a:rPr>
              <a:t>,</a:t>
            </a:r>
            <a:r>
              <a:rPr lang="en-GB" sz="4400" b="1">
                <a:solidFill>
                  <a:srgbClr val="00B0F0"/>
                </a:solidFill>
                <a:cs typeface="Arial"/>
              </a:rPr>
              <a:t> </a:t>
            </a:r>
            <a:r>
              <a:rPr lang="en-GB" sz="4400">
                <a:solidFill>
                  <a:prstClr val="black">
                    <a:lumMod val="65000"/>
                    <a:lumOff val="35000"/>
                  </a:prstClr>
                </a:solidFill>
                <a:cs typeface="Arial"/>
              </a:rPr>
              <a:t>and how biodiversity can be </a:t>
            </a:r>
            <a:r>
              <a:rPr lang="en-GB" sz="4400" b="1">
                <a:solidFill>
                  <a:srgbClr val="00B0F0"/>
                </a:solidFill>
                <a:cs typeface="Arial"/>
              </a:rPr>
              <a:t>valued beyond monetisation</a:t>
            </a:r>
            <a:r>
              <a:rPr lang="en-GB" sz="4400">
                <a:solidFill>
                  <a:prstClr val="black">
                    <a:lumMod val="65000"/>
                    <a:lumOff val="35000"/>
                  </a:prstClr>
                </a:solidFill>
                <a:cs typeface="Arial"/>
              </a:rPr>
              <a:t>.  </a:t>
            </a:r>
          </a:p>
          <a:p>
            <a:pPr marL="342265" lvl="0" indent="-342265" algn="just">
              <a:lnSpc>
                <a:spcPct val="120000"/>
              </a:lnSpc>
              <a:spcAft>
                <a:spcPts val="600"/>
              </a:spcAft>
              <a:buFont typeface="Wingdings" panose="05000000000000000000" pitchFamily="2" charset="2"/>
              <a:buChar char="v"/>
            </a:pPr>
            <a:r>
              <a:rPr lang="en-GB" sz="4400">
                <a:solidFill>
                  <a:prstClr val="black">
                    <a:lumMod val="65000"/>
                    <a:lumOff val="35000"/>
                  </a:prstClr>
                </a:solidFill>
                <a:cs typeface="Arial"/>
              </a:rPr>
              <a:t>Build confidence on the process to undertake a </a:t>
            </a:r>
            <a:r>
              <a:rPr lang="en-GB" sz="4400" b="1">
                <a:solidFill>
                  <a:srgbClr val="00B0F0"/>
                </a:solidFill>
                <a:cs typeface="Arial"/>
              </a:rPr>
              <a:t>natural capital assessment</a:t>
            </a:r>
            <a:r>
              <a:rPr lang="en-GB" sz="4400" b="1">
                <a:solidFill>
                  <a:srgbClr val="595959"/>
                </a:solidFill>
                <a:cs typeface="Arial"/>
              </a:rPr>
              <a:t>, </a:t>
            </a:r>
            <a:r>
              <a:rPr lang="en-GB" sz="4400">
                <a:solidFill>
                  <a:srgbClr val="595959"/>
                </a:solidFill>
                <a:cs typeface="Arial"/>
              </a:rPr>
              <a:t>and understand available methodologies and datasets.</a:t>
            </a:r>
            <a:endParaRPr lang="en-GB" sz="4400">
              <a:solidFill>
                <a:prstClr val="black">
                  <a:lumMod val="65000"/>
                  <a:lumOff val="35000"/>
                </a:prstClr>
              </a:solidFill>
              <a:highlight>
                <a:srgbClr val="FFFF00"/>
              </a:highlight>
              <a:cs typeface="Arial"/>
            </a:endParaRPr>
          </a:p>
          <a:p>
            <a:pPr marL="0" indent="0" algn="just">
              <a:lnSpc>
                <a:spcPct val="150000"/>
              </a:lnSpc>
              <a:spcAft>
                <a:spcPts val="1200"/>
              </a:spcAft>
              <a:buFont typeface="Arial"/>
              <a:buNone/>
            </a:pPr>
            <a:endParaRPr lang="en-GB" sz="4400">
              <a:cs typeface="Arial"/>
            </a:endParaRPr>
          </a:p>
        </p:txBody>
      </p:sp>
    </p:spTree>
    <p:extLst>
      <p:ext uri="{BB962C8B-B14F-4D97-AF65-F5344CB8AC3E}">
        <p14:creationId xmlns:p14="http://schemas.microsoft.com/office/powerpoint/2010/main" val="42431931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D3049D-350F-4AC5-924A-E22E153C625A}"/>
              </a:ext>
            </a:extLst>
          </p:cNvPr>
          <p:cNvPicPr>
            <a:picLocks noChangeAspect="1"/>
          </p:cNvPicPr>
          <p:nvPr/>
        </p:nvPicPr>
        <p:blipFill rotWithShape="1">
          <a:blip r:embed="rId3">
            <a:extLst>
              <a:ext uri="{28A0092B-C50C-407E-A947-70E740481C1C}">
                <a14:useLocalDpi xmlns:a14="http://schemas.microsoft.com/office/drawing/2010/main" val="0"/>
              </a:ext>
            </a:extLst>
          </a:blip>
          <a:srcRect t="48483" b="14017"/>
          <a:stretch/>
        </p:blipFill>
        <p:spPr>
          <a:xfrm>
            <a:off x="0" y="1"/>
            <a:ext cx="12192000" cy="6858000"/>
          </a:xfrm>
          <a:prstGeom prst="rect">
            <a:avLst/>
          </a:prstGeom>
        </p:spPr>
      </p:pic>
      <p:grpSp>
        <p:nvGrpSpPr>
          <p:cNvPr id="4" name="Group 3">
            <a:extLst>
              <a:ext uri="{FF2B5EF4-FFF2-40B4-BE49-F238E27FC236}">
                <a16:creationId xmlns:a16="http://schemas.microsoft.com/office/drawing/2014/main" id="{3C0C13B7-8D9F-40A8-8628-F3DFEF8A1220}"/>
              </a:ext>
            </a:extLst>
          </p:cNvPr>
          <p:cNvGrpSpPr/>
          <p:nvPr/>
        </p:nvGrpSpPr>
        <p:grpSpPr>
          <a:xfrm>
            <a:off x="9058941" y="1435400"/>
            <a:ext cx="1648047" cy="1584250"/>
            <a:chOff x="9133367" y="1520456"/>
            <a:chExt cx="1648047" cy="1584251"/>
          </a:xfrm>
        </p:grpSpPr>
        <p:sp>
          <p:nvSpPr>
            <p:cNvPr id="2" name="TextBox 1">
              <a:extLst>
                <a:ext uri="{FF2B5EF4-FFF2-40B4-BE49-F238E27FC236}">
                  <a16:creationId xmlns:a16="http://schemas.microsoft.com/office/drawing/2014/main" id="{B718A317-1A87-4FC3-B09B-5870194250C0}"/>
                </a:ext>
              </a:extLst>
            </p:cNvPr>
            <p:cNvSpPr txBox="1"/>
            <p:nvPr/>
          </p:nvSpPr>
          <p:spPr>
            <a:xfrm>
              <a:off x="9357744" y="1803199"/>
              <a:ext cx="1343926" cy="1015663"/>
            </a:xfrm>
            <a:prstGeom prst="rect">
              <a:avLst/>
            </a:prstGeom>
            <a:noFill/>
          </p:spPr>
          <p:txBody>
            <a:bodyPr wrap="square" rtlCol="0">
              <a:spAutoFit/>
            </a:bodyPr>
            <a:lstStyle/>
            <a:p>
              <a:r>
                <a:rPr lang="en-GB" sz="6000" b="1">
                  <a:solidFill>
                    <a:schemeClr val="bg1"/>
                  </a:solidFill>
                </a:rPr>
                <a:t>15’</a:t>
              </a:r>
            </a:p>
          </p:txBody>
        </p:sp>
        <p:sp>
          <p:nvSpPr>
            <p:cNvPr id="3" name="Oval 2">
              <a:extLst>
                <a:ext uri="{FF2B5EF4-FFF2-40B4-BE49-F238E27FC236}">
                  <a16:creationId xmlns:a16="http://schemas.microsoft.com/office/drawing/2014/main" id="{50F4147E-2371-4E43-A47E-D8A3BE742CE3}"/>
                </a:ext>
              </a:extLst>
            </p:cNvPr>
            <p:cNvSpPr/>
            <p:nvPr/>
          </p:nvSpPr>
          <p:spPr>
            <a:xfrm>
              <a:off x="9133367" y="1520456"/>
              <a:ext cx="1648047" cy="15842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grpSp>
    </p:spTree>
    <p:extLst>
      <p:ext uri="{BB962C8B-B14F-4D97-AF65-F5344CB8AC3E}">
        <p14:creationId xmlns:p14="http://schemas.microsoft.com/office/powerpoint/2010/main" val="295416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F15661-5A2E-4580-9875-4E27BD389C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955" y="1103912"/>
            <a:ext cx="11171975" cy="6284236"/>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8910"/>
            <a:ext cx="5547292" cy="5490396"/>
          </a:xfrm>
          <a:prstGeom prst="rect">
            <a:avLst/>
          </a:prstGeom>
        </p:spPr>
      </p:pic>
      <p:sp>
        <p:nvSpPr>
          <p:cNvPr id="2" name="Title 1"/>
          <p:cNvSpPr>
            <a:spLocks noGrp="1"/>
          </p:cNvSpPr>
          <p:nvPr>
            <p:ph type="ctrTitle"/>
          </p:nvPr>
        </p:nvSpPr>
        <p:spPr>
          <a:xfrm>
            <a:off x="231795" y="1371495"/>
            <a:ext cx="4314321" cy="5495386"/>
          </a:xfrm>
        </p:spPr>
        <p:txBody>
          <a:bodyPr anchor="ctr">
            <a:noAutofit/>
          </a:bodyPr>
          <a:lstStyle/>
          <a:p>
            <a:pPr algn="l"/>
            <a:r>
              <a:rPr lang="en-GB" sz="4000" b="1">
                <a:solidFill>
                  <a:srgbClr val="23BAED"/>
                </a:solidFill>
              </a:rPr>
              <a:t>Introduction to Natural Capital Measurement</a:t>
            </a:r>
            <a:endParaRPr lang="en-GB" sz="4000" b="1" strike="sngStrike">
              <a:solidFill>
                <a:srgbClr val="23BAED"/>
              </a:solidFill>
              <a:cs typeface="Aria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Rectangle 2">
            <a:extLst>
              <a:ext uri="{FF2B5EF4-FFF2-40B4-BE49-F238E27FC236}">
                <a16:creationId xmlns:a16="http://schemas.microsoft.com/office/drawing/2014/main" id="{5B008AA3-C640-7C4A-AF8D-A8320B76055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6" name="Slide Number Placeholder 5">
            <a:extLst>
              <a:ext uri="{FF2B5EF4-FFF2-40B4-BE49-F238E27FC236}">
                <a16:creationId xmlns:a16="http://schemas.microsoft.com/office/drawing/2014/main" id="{B6767B3B-27F2-B44F-ACD9-9D5A08C16067}"/>
              </a:ext>
            </a:extLst>
          </p:cNvPr>
          <p:cNvSpPr>
            <a:spLocks noGrp="1"/>
          </p:cNvSpPr>
          <p:nvPr>
            <p:ph type="sldNum" sz="quarter" idx="12"/>
          </p:nvPr>
        </p:nvSpPr>
        <p:spPr/>
        <p:txBody>
          <a:bodyPr/>
          <a:lstStyle/>
          <a:p>
            <a:fld id="{971CEC84-1649-40CE-BFF6-7286506FEA08}" type="slidenum">
              <a:rPr lang="en-GB" smtClean="0"/>
              <a:pPr/>
              <a:t>65</a:t>
            </a:fld>
            <a:endParaRPr lang="en-GB"/>
          </a:p>
        </p:txBody>
      </p:sp>
    </p:spTree>
    <p:extLst>
      <p:ext uri="{BB962C8B-B14F-4D97-AF65-F5344CB8AC3E}">
        <p14:creationId xmlns:p14="http://schemas.microsoft.com/office/powerpoint/2010/main" val="14518995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p:txBody>
          <a:bodyPr/>
          <a:lstStyle/>
          <a:p>
            <a:r>
              <a:rPr lang="en-GB" b="1" dirty="0"/>
              <a:t>Knowledge Check: </a:t>
            </a:r>
            <a:r>
              <a:rPr lang="en-GB" dirty="0"/>
              <a:t>measuring &amp; valuing natural capital</a:t>
            </a:r>
          </a:p>
        </p:txBody>
      </p:sp>
      <p:sp>
        <p:nvSpPr>
          <p:cNvPr id="3" name="Content Placeholder 2">
            <a:extLst>
              <a:ext uri="{FF2B5EF4-FFF2-40B4-BE49-F238E27FC236}">
                <a16:creationId xmlns:a16="http://schemas.microsoft.com/office/drawing/2014/main" id="{0426E6BD-1761-4A22-81D6-25787CE769AA}"/>
              </a:ext>
            </a:extLst>
          </p:cNvPr>
          <p:cNvSpPr>
            <a:spLocks noGrp="1"/>
          </p:cNvSpPr>
          <p:nvPr>
            <p:ph idx="1"/>
          </p:nvPr>
        </p:nvSpPr>
        <p:spPr>
          <a:xfrm>
            <a:off x="314194" y="1965875"/>
            <a:ext cx="11375670" cy="4351338"/>
          </a:xfrm>
        </p:spPr>
        <p:txBody>
          <a:bodyPr vert="horz" lIns="91440" tIns="45720" rIns="91440" bIns="45720" rtlCol="0" anchor="t">
            <a:normAutofit/>
          </a:bodyPr>
          <a:lstStyle/>
          <a:p>
            <a:pPr marL="367030" indent="-367030" defTabSz="914377">
              <a:lnSpc>
                <a:spcPct val="115000"/>
              </a:lnSpc>
              <a:buFont typeface="Arial" panose="020B0604020202020204" pitchFamily="34" charset="0"/>
              <a:buChar char="•"/>
            </a:pPr>
            <a:r>
              <a:rPr lang="en-GB" sz="2000" b="1"/>
              <a:t>To measure: </a:t>
            </a:r>
            <a:r>
              <a:rPr lang="en-GB" sz="2000"/>
              <a:t>determine the </a:t>
            </a:r>
            <a:r>
              <a:rPr lang="en-GB" sz="2000" b="1"/>
              <a:t>amounts, extent and condition</a:t>
            </a:r>
            <a:r>
              <a:rPr lang="en-GB" sz="2000"/>
              <a:t> in physical terms</a:t>
            </a:r>
            <a:endParaRPr lang="en-US"/>
          </a:p>
          <a:p>
            <a:pPr marL="824230" lvl="1" indent="-367030" defTabSz="914377">
              <a:lnSpc>
                <a:spcPct val="115000"/>
              </a:lnSpc>
              <a:buFont typeface="Arial" panose="020B0604020202020204" pitchFamily="34" charset="0"/>
              <a:buChar char="•"/>
            </a:pPr>
            <a:r>
              <a:rPr lang="en-GB" sz="2000"/>
              <a:t>e.g. m</a:t>
            </a:r>
            <a:r>
              <a:rPr lang="en-GB" sz="2000" baseline="30000"/>
              <a:t>3</a:t>
            </a:r>
            <a:r>
              <a:rPr lang="en-GB" sz="2000"/>
              <a:t>, tons, number of injuries, number of jobs</a:t>
            </a:r>
            <a:endParaRPr lang="en-GB" sz="2000">
              <a:cs typeface="Arial"/>
            </a:endParaRPr>
          </a:p>
          <a:p>
            <a:pPr marL="367030" indent="-367030">
              <a:lnSpc>
                <a:spcPct val="115000"/>
              </a:lnSpc>
              <a:buFont typeface="Arial" panose="020B0604020202020204" pitchFamily="34" charset="0"/>
              <a:buChar char="•"/>
            </a:pPr>
            <a:r>
              <a:rPr lang="en-GB" sz="2000" b="1"/>
              <a:t>To value: </a:t>
            </a:r>
            <a:r>
              <a:rPr lang="en-GB" sz="2000"/>
              <a:t>estimate the </a:t>
            </a:r>
            <a:r>
              <a:rPr lang="en-GB" sz="2000" b="1"/>
              <a:t>relative importance, worth, or usefulness </a:t>
            </a:r>
            <a:r>
              <a:rPr lang="en-GB" sz="2000"/>
              <a:t>of natural / social / human capital to people (or to a business), in a particular context. </a:t>
            </a:r>
            <a:endParaRPr lang="en-GB" sz="2000">
              <a:cs typeface="Arial"/>
            </a:endParaRPr>
          </a:p>
        </p:txBody>
      </p:sp>
      <p:sp>
        <p:nvSpPr>
          <p:cNvPr id="7" name="TextBox 6">
            <a:extLst>
              <a:ext uri="{FF2B5EF4-FFF2-40B4-BE49-F238E27FC236}">
                <a16:creationId xmlns:a16="http://schemas.microsoft.com/office/drawing/2014/main" id="{F586AD84-4084-4E44-9D22-9C72495BCFB9}"/>
              </a:ext>
            </a:extLst>
          </p:cNvPr>
          <p:cNvSpPr txBox="1"/>
          <p:nvPr/>
        </p:nvSpPr>
        <p:spPr>
          <a:xfrm>
            <a:off x="3985731" y="1280878"/>
            <a:ext cx="4155047" cy="523220"/>
          </a:xfrm>
          <a:prstGeom prst="rect">
            <a:avLst/>
          </a:prstGeom>
          <a:noFill/>
        </p:spPr>
        <p:txBody>
          <a:bodyPr wrap="square" rtlCol="0">
            <a:spAutoFit/>
          </a:bodyPr>
          <a:lstStyle/>
          <a:p>
            <a:pPr defTabSz="914377"/>
            <a:r>
              <a:rPr lang="en-GB" sz="2800" b="1">
                <a:solidFill>
                  <a:schemeClr val="tx1">
                    <a:lumMod val="65000"/>
                    <a:lumOff val="35000"/>
                  </a:schemeClr>
                </a:solidFill>
                <a:latin typeface="+mj-lt"/>
              </a:rPr>
              <a:t>To measure ≠ to value </a:t>
            </a:r>
          </a:p>
        </p:txBody>
      </p:sp>
      <p:pic>
        <p:nvPicPr>
          <p:cNvPr id="8" name="Picture 7">
            <a:extLst>
              <a:ext uri="{FF2B5EF4-FFF2-40B4-BE49-F238E27FC236}">
                <a16:creationId xmlns:a16="http://schemas.microsoft.com/office/drawing/2014/main" id="{6DD70ACA-C416-46A0-8B7F-AF9F58CCAB2A}"/>
              </a:ext>
            </a:extLst>
          </p:cNvPr>
          <p:cNvPicPr>
            <a:picLocks noChangeAspect="1"/>
          </p:cNvPicPr>
          <p:nvPr/>
        </p:nvPicPr>
        <p:blipFill>
          <a:blip r:embed="rId3"/>
          <a:stretch>
            <a:fillRect/>
          </a:stretch>
        </p:blipFill>
        <p:spPr>
          <a:xfrm>
            <a:off x="1717728" y="3921601"/>
            <a:ext cx="1455599" cy="722948"/>
          </a:xfrm>
          <a:prstGeom prst="rect">
            <a:avLst/>
          </a:prstGeom>
        </p:spPr>
      </p:pic>
      <p:pic>
        <p:nvPicPr>
          <p:cNvPr id="9" name="Picture 2" descr="RÃ©sultat de recherche d'images pour &quot;measuring&quot;">
            <a:extLst>
              <a:ext uri="{FF2B5EF4-FFF2-40B4-BE49-F238E27FC236}">
                <a16:creationId xmlns:a16="http://schemas.microsoft.com/office/drawing/2014/main" id="{4D8AF670-5FC4-41B3-96A5-8F1C0E7C14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5537"/>
          <a:stretch/>
        </p:blipFill>
        <p:spPr bwMode="auto">
          <a:xfrm>
            <a:off x="5335456" y="3931226"/>
            <a:ext cx="1455599" cy="72294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58B81C1C-5265-4FBA-99D5-5B77BE40358A}"/>
              </a:ext>
            </a:extLst>
          </p:cNvPr>
          <p:cNvGrpSpPr/>
          <p:nvPr/>
        </p:nvGrpSpPr>
        <p:grpSpPr>
          <a:xfrm>
            <a:off x="2345231" y="5349721"/>
            <a:ext cx="8023800" cy="482729"/>
            <a:chOff x="1799923" y="5397097"/>
            <a:chExt cx="8023800" cy="482729"/>
          </a:xfrm>
        </p:grpSpPr>
        <p:sp>
          <p:nvSpPr>
            <p:cNvPr id="6" name="Arrow: Right 5">
              <a:extLst>
                <a:ext uri="{FF2B5EF4-FFF2-40B4-BE49-F238E27FC236}">
                  <a16:creationId xmlns:a16="http://schemas.microsoft.com/office/drawing/2014/main" id="{33A9681D-9196-4C88-A5B2-4AD73545DE6F}"/>
                </a:ext>
              </a:extLst>
            </p:cNvPr>
            <p:cNvSpPr/>
            <p:nvPr/>
          </p:nvSpPr>
          <p:spPr>
            <a:xfrm>
              <a:off x="1799923" y="5397097"/>
              <a:ext cx="674452" cy="470540"/>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351">
                <a:solidFill>
                  <a:prstClr val="white"/>
                </a:solidFill>
                <a:latin typeface="Calibri" panose="020F0502020204030204"/>
              </a:endParaRPr>
            </a:p>
          </p:txBody>
        </p:sp>
        <p:sp>
          <p:nvSpPr>
            <p:cNvPr id="4" name="Rectangle 3">
              <a:extLst>
                <a:ext uri="{FF2B5EF4-FFF2-40B4-BE49-F238E27FC236}">
                  <a16:creationId xmlns:a16="http://schemas.microsoft.com/office/drawing/2014/main" id="{FFCDEE74-ACBF-4C09-96B5-C74543438D23}"/>
                </a:ext>
              </a:extLst>
            </p:cNvPr>
            <p:cNvSpPr/>
            <p:nvPr/>
          </p:nvSpPr>
          <p:spPr>
            <a:xfrm>
              <a:off x="2137149" y="5398925"/>
              <a:ext cx="7686574" cy="480901"/>
            </a:xfrm>
            <a:prstGeom prst="rect">
              <a:avLst/>
            </a:prstGeom>
            <a:ln>
              <a:noFill/>
            </a:ln>
          </p:spPr>
          <p:txBody>
            <a:bodyPr wrap="square">
              <a:spAutoFit/>
            </a:bodyPr>
            <a:lstStyle/>
            <a:p>
              <a:pPr algn="ctr" defTabSz="914377">
                <a:lnSpc>
                  <a:spcPct val="115000"/>
                </a:lnSpc>
              </a:pPr>
              <a:r>
                <a:rPr lang="en-GB" sz="2400">
                  <a:solidFill>
                    <a:srgbClr val="002060"/>
                  </a:solidFill>
                </a:rPr>
                <a:t>Costs and benefits to the business, and to society</a:t>
              </a:r>
              <a:endParaRPr lang="en-US" sz="2400">
                <a:solidFill>
                  <a:srgbClr val="002060"/>
                </a:solidFill>
              </a:endParaRPr>
            </a:p>
          </p:txBody>
        </p:sp>
      </p:grpSp>
      <p:sp>
        <p:nvSpPr>
          <p:cNvPr id="12" name="Rectangle 11">
            <a:extLst>
              <a:ext uri="{FF2B5EF4-FFF2-40B4-BE49-F238E27FC236}">
                <a16:creationId xmlns:a16="http://schemas.microsoft.com/office/drawing/2014/main" id="{3678A3D5-A807-4892-AB64-701CC1DAB9D0}"/>
              </a:ext>
            </a:extLst>
          </p:cNvPr>
          <p:cNvSpPr/>
          <p:nvPr/>
        </p:nvSpPr>
        <p:spPr>
          <a:xfrm>
            <a:off x="858304" y="3863079"/>
            <a:ext cx="3293786" cy="1163457"/>
          </a:xfrm>
          <a:prstGeom prst="rect">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3" name="Rectangle 12">
            <a:extLst>
              <a:ext uri="{FF2B5EF4-FFF2-40B4-BE49-F238E27FC236}">
                <a16:creationId xmlns:a16="http://schemas.microsoft.com/office/drawing/2014/main" id="{DFEE3F86-DD80-4F99-A90C-AA57770AA50D}"/>
              </a:ext>
            </a:extLst>
          </p:cNvPr>
          <p:cNvSpPr/>
          <p:nvPr/>
        </p:nvSpPr>
        <p:spPr>
          <a:xfrm>
            <a:off x="4513080" y="3863079"/>
            <a:ext cx="3293786" cy="1163457"/>
          </a:xfrm>
          <a:prstGeom prst="rect">
            <a:avLst/>
          </a:prstGeom>
          <a:no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4" name="Rectangle 13">
            <a:extLst>
              <a:ext uri="{FF2B5EF4-FFF2-40B4-BE49-F238E27FC236}">
                <a16:creationId xmlns:a16="http://schemas.microsoft.com/office/drawing/2014/main" id="{B0853674-E783-4D8D-BDD7-F1AFB4BEACDC}"/>
              </a:ext>
            </a:extLst>
          </p:cNvPr>
          <p:cNvSpPr/>
          <p:nvPr/>
        </p:nvSpPr>
        <p:spPr>
          <a:xfrm>
            <a:off x="8060014" y="3863079"/>
            <a:ext cx="3293786" cy="1163457"/>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5" name="TextBox 14">
            <a:extLst>
              <a:ext uri="{FF2B5EF4-FFF2-40B4-BE49-F238E27FC236}">
                <a16:creationId xmlns:a16="http://schemas.microsoft.com/office/drawing/2014/main" id="{34CDD835-69F5-461F-AEB9-DFAC95E87203}"/>
              </a:ext>
            </a:extLst>
          </p:cNvPr>
          <p:cNvSpPr txBox="1"/>
          <p:nvPr/>
        </p:nvSpPr>
        <p:spPr>
          <a:xfrm>
            <a:off x="1257060" y="4601695"/>
            <a:ext cx="2675457" cy="457824"/>
          </a:xfrm>
          <a:prstGeom prst="rect">
            <a:avLst/>
          </a:prstGeom>
          <a:noFill/>
        </p:spPr>
        <p:txBody>
          <a:bodyPr wrap="square" rtlCol="0">
            <a:spAutoFit/>
          </a:bodyPr>
          <a:lstStyle/>
          <a:p>
            <a:pPr lvl="1" defTabSz="914377">
              <a:lnSpc>
                <a:spcPct val="115000"/>
              </a:lnSpc>
            </a:pPr>
            <a:r>
              <a:rPr lang="en-GB" sz="2000" b="1"/>
              <a:t>Qualitative</a:t>
            </a:r>
          </a:p>
        </p:txBody>
      </p:sp>
      <p:sp>
        <p:nvSpPr>
          <p:cNvPr id="16" name="TextBox 15">
            <a:extLst>
              <a:ext uri="{FF2B5EF4-FFF2-40B4-BE49-F238E27FC236}">
                <a16:creationId xmlns:a16="http://schemas.microsoft.com/office/drawing/2014/main" id="{645E9A10-7755-44AD-B71E-EF68D2F0D6A7}"/>
              </a:ext>
            </a:extLst>
          </p:cNvPr>
          <p:cNvSpPr txBox="1"/>
          <p:nvPr/>
        </p:nvSpPr>
        <p:spPr>
          <a:xfrm>
            <a:off x="4822244" y="4629378"/>
            <a:ext cx="2675457" cy="457824"/>
          </a:xfrm>
          <a:prstGeom prst="rect">
            <a:avLst/>
          </a:prstGeom>
          <a:noFill/>
        </p:spPr>
        <p:txBody>
          <a:bodyPr wrap="square" rtlCol="0">
            <a:spAutoFit/>
          </a:bodyPr>
          <a:lstStyle/>
          <a:p>
            <a:pPr lvl="1" defTabSz="914377">
              <a:lnSpc>
                <a:spcPct val="115000"/>
              </a:lnSpc>
            </a:pPr>
            <a:r>
              <a:rPr lang="en-GB" sz="2000" b="1"/>
              <a:t>Quantitative </a:t>
            </a:r>
          </a:p>
        </p:txBody>
      </p:sp>
      <p:sp>
        <p:nvSpPr>
          <p:cNvPr id="17" name="TextBox 16">
            <a:extLst>
              <a:ext uri="{FF2B5EF4-FFF2-40B4-BE49-F238E27FC236}">
                <a16:creationId xmlns:a16="http://schemas.microsoft.com/office/drawing/2014/main" id="{9B348035-AD39-4C72-ADE6-B72CFBEEA2F1}"/>
              </a:ext>
            </a:extLst>
          </p:cNvPr>
          <p:cNvSpPr txBox="1"/>
          <p:nvPr/>
        </p:nvSpPr>
        <p:spPr>
          <a:xfrm>
            <a:off x="8610600" y="4649259"/>
            <a:ext cx="2675457" cy="457824"/>
          </a:xfrm>
          <a:prstGeom prst="rect">
            <a:avLst/>
          </a:prstGeom>
          <a:noFill/>
        </p:spPr>
        <p:txBody>
          <a:bodyPr wrap="square" rtlCol="0">
            <a:spAutoFit/>
          </a:bodyPr>
          <a:lstStyle/>
          <a:p>
            <a:pPr lvl="1" defTabSz="914377">
              <a:lnSpc>
                <a:spcPct val="115000"/>
              </a:lnSpc>
            </a:pPr>
            <a:r>
              <a:rPr lang="en-GB" sz="2000" b="1"/>
              <a:t>Monetary</a:t>
            </a:r>
            <a:endParaRPr lang="en-GB" sz="2000"/>
          </a:p>
        </p:txBody>
      </p:sp>
      <p:pic>
        <p:nvPicPr>
          <p:cNvPr id="20" name="Picture 19" descr="A picture containing indoor, table, cake, cup&#10;&#10;Description automatically generated">
            <a:extLst>
              <a:ext uri="{FF2B5EF4-FFF2-40B4-BE49-F238E27FC236}">
                <a16:creationId xmlns:a16="http://schemas.microsoft.com/office/drawing/2014/main" id="{B558B5CE-FF6F-4D65-BC25-7A5164F51A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368"/>
          <a:stretch/>
        </p:blipFill>
        <p:spPr>
          <a:xfrm>
            <a:off x="8978569" y="3931222"/>
            <a:ext cx="1456674" cy="764493"/>
          </a:xfrm>
          <a:prstGeom prst="rect">
            <a:avLst/>
          </a:prstGeom>
        </p:spPr>
      </p:pic>
      <p:sp>
        <p:nvSpPr>
          <p:cNvPr id="23" name="Teardrop 22">
            <a:extLst>
              <a:ext uri="{FF2B5EF4-FFF2-40B4-BE49-F238E27FC236}">
                <a16:creationId xmlns:a16="http://schemas.microsoft.com/office/drawing/2014/main" id="{78763627-9B24-4B48-8F5E-A3B594F66CCB}"/>
              </a:ext>
            </a:extLst>
          </p:cNvPr>
          <p:cNvSpPr/>
          <p:nvPr/>
        </p:nvSpPr>
        <p:spPr>
          <a:xfrm>
            <a:off x="10284441" y="805165"/>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4" name="TextBox 23">
            <a:extLst>
              <a:ext uri="{FF2B5EF4-FFF2-40B4-BE49-F238E27FC236}">
                <a16:creationId xmlns:a16="http://schemas.microsoft.com/office/drawing/2014/main" id="{B2CB4492-C1A5-4672-8D72-01ED73E77BCF}"/>
              </a:ext>
            </a:extLst>
          </p:cNvPr>
          <p:cNvSpPr txBox="1"/>
          <p:nvPr/>
        </p:nvSpPr>
        <p:spPr>
          <a:xfrm>
            <a:off x="10284441" y="1121236"/>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p.82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6"/>
              </a:rPr>
              <a:t>Natural Capital Protocol</a:t>
            </a:r>
            <a:endParaRPr lang="en-GB" sz="1801">
              <a:solidFill>
                <a:prstClr val="white"/>
              </a:solidFill>
              <a:latin typeface="Arial"/>
            </a:endParaRPr>
          </a:p>
        </p:txBody>
      </p:sp>
      <p:sp>
        <p:nvSpPr>
          <p:cNvPr id="10" name="Slide Number Placeholder 9">
            <a:extLst>
              <a:ext uri="{FF2B5EF4-FFF2-40B4-BE49-F238E27FC236}">
                <a16:creationId xmlns:a16="http://schemas.microsoft.com/office/drawing/2014/main" id="{F6D30EA9-6932-3044-BA51-AC60A68C9737}"/>
              </a:ext>
            </a:extLst>
          </p:cNvPr>
          <p:cNvSpPr>
            <a:spLocks noGrp="1"/>
          </p:cNvSpPr>
          <p:nvPr>
            <p:ph type="sldNum" sz="quarter" idx="12"/>
          </p:nvPr>
        </p:nvSpPr>
        <p:spPr/>
        <p:txBody>
          <a:bodyPr/>
          <a:lstStyle/>
          <a:p>
            <a:fld id="{971CEC84-1649-40CE-BFF6-7286506FEA08}" type="slidenum">
              <a:rPr lang="en-GB" smtClean="0"/>
              <a:pPr/>
              <a:t>66</a:t>
            </a:fld>
            <a:endParaRPr lang="en-GB"/>
          </a:p>
        </p:txBody>
      </p:sp>
    </p:spTree>
    <p:extLst>
      <p:ext uri="{BB962C8B-B14F-4D97-AF65-F5344CB8AC3E}">
        <p14:creationId xmlns:p14="http://schemas.microsoft.com/office/powerpoint/2010/main" val="4178981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1610" name="Google Shape;1610;ga4fce9d2ed_0_116"/>
          <p:cNvSpPr txBox="1">
            <a:spLocks noGrp="1"/>
          </p:cNvSpPr>
          <p:nvPr>
            <p:ph type="title"/>
          </p:nvPr>
        </p:nvSpPr>
        <p:spPr>
          <a:xfrm>
            <a:off x="314195" y="125352"/>
            <a:ext cx="11498100" cy="878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3200"/>
              <a:buFont typeface="Arial"/>
              <a:buNone/>
            </a:pPr>
            <a:r>
              <a:rPr lang="en-GB" b="1"/>
              <a:t>Part 2: </a:t>
            </a:r>
            <a:r>
              <a:rPr lang="en-GB"/>
              <a:t>Steps to complete during measurement</a:t>
            </a:r>
            <a:endParaRPr/>
          </a:p>
        </p:txBody>
      </p:sp>
      <p:sp>
        <p:nvSpPr>
          <p:cNvPr id="1611" name="Google Shape;1611;ga4fce9d2ed_0_116"/>
          <p:cNvSpPr txBox="1">
            <a:spLocks noGrp="1"/>
          </p:cNvSpPr>
          <p:nvPr>
            <p:ph type="sldNum" idx="12"/>
          </p:nvPr>
        </p:nvSpPr>
        <p:spPr>
          <a:xfrm>
            <a:off x="314195" y="6355691"/>
            <a:ext cx="2743200" cy="36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600" b="0" i="0" u="none" strike="noStrike" kern="0" cap="none" spc="0" normalizeH="0" baseline="0" noProof="0">
                <a:ln>
                  <a:noFill/>
                </a:ln>
                <a:solidFill>
                  <a:srgbClr val="595959"/>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sz="1600" b="0" i="0" u="none" strike="noStrike" kern="0" cap="none" spc="0" normalizeH="0" baseline="0" noProof="0">
              <a:ln>
                <a:noFill/>
              </a:ln>
              <a:solidFill>
                <a:srgbClr val="595959"/>
              </a:solidFill>
              <a:effectLst/>
              <a:uLnTx/>
              <a:uFillTx/>
              <a:latin typeface="Arial"/>
              <a:ea typeface="Arial"/>
              <a:cs typeface="Arial"/>
              <a:sym typeface="Arial"/>
            </a:endParaRPr>
          </a:p>
        </p:txBody>
      </p:sp>
      <p:sp>
        <p:nvSpPr>
          <p:cNvPr id="1614" name="Google Shape;1614;ga4fce9d2ed_0_116"/>
          <p:cNvSpPr/>
          <p:nvPr/>
        </p:nvSpPr>
        <p:spPr>
          <a:xfrm>
            <a:off x="160421" y="2334150"/>
            <a:ext cx="2511900" cy="2189700"/>
          </a:xfrm>
          <a:prstGeom prst="ellipse">
            <a:avLst/>
          </a:prstGeom>
          <a:solidFill>
            <a:srgbClr val="BBD15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1"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15" name="Google Shape;1615;ga4fce9d2ed_0_116"/>
          <p:cNvSpPr txBox="1"/>
          <p:nvPr/>
        </p:nvSpPr>
        <p:spPr>
          <a:xfrm>
            <a:off x="615671" y="3069150"/>
            <a:ext cx="1601400" cy="719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FFFFFF"/>
                </a:solidFill>
                <a:effectLst/>
                <a:uLnTx/>
                <a:uFillTx/>
                <a:latin typeface="Arial"/>
                <a:ea typeface="+mn-ea"/>
                <a:cs typeface="Arial"/>
                <a:sym typeface="Arial"/>
              </a:rPr>
              <a:t>Actions</a:t>
            </a:r>
            <a:endParaRPr kumimoji="0" sz="1801"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8" name="Google Shape;1613;ga4fce9d2ed_0_116">
            <a:extLst>
              <a:ext uri="{FF2B5EF4-FFF2-40B4-BE49-F238E27FC236}">
                <a16:creationId xmlns:a16="http://schemas.microsoft.com/office/drawing/2014/main" id="{757C845C-27DB-4679-B806-B36A4E893B1F}"/>
              </a:ext>
            </a:extLst>
          </p:cNvPr>
          <p:cNvGraphicFramePr/>
          <p:nvPr>
            <p:extLst>
              <p:ext uri="{D42A27DB-BD31-4B8C-83A1-F6EECF244321}">
                <p14:modId xmlns:p14="http://schemas.microsoft.com/office/powerpoint/2010/main" val="2861591499"/>
              </p:ext>
            </p:extLst>
          </p:nvPr>
        </p:nvGraphicFramePr>
        <p:xfrm>
          <a:off x="2871538" y="1354448"/>
          <a:ext cx="9160042" cy="4537960"/>
        </p:xfrm>
        <a:graphic>
          <a:graphicData uri="http://schemas.openxmlformats.org/drawingml/2006/table">
            <a:tbl>
              <a:tblPr firstRow="1" bandRow="1">
                <a:noFill/>
              </a:tblPr>
              <a:tblGrid>
                <a:gridCol w="9160042">
                  <a:extLst>
                    <a:ext uri="{9D8B030D-6E8A-4147-A177-3AD203B41FA5}">
                      <a16:colId xmlns:a16="http://schemas.microsoft.com/office/drawing/2014/main" val="20000"/>
                    </a:ext>
                  </a:extLst>
                </a:gridCol>
              </a:tblGrid>
              <a:tr h="684000">
                <a:tc>
                  <a:txBody>
                    <a:bodyPr/>
                    <a:lstStyle/>
                    <a:p>
                      <a:pPr marL="0" marR="0" lvl="0" indent="0" algn="l" rtl="0">
                        <a:lnSpc>
                          <a:spcPct val="100000"/>
                        </a:lnSpc>
                        <a:spcBef>
                          <a:spcPts val="0"/>
                        </a:spcBef>
                        <a:spcAft>
                          <a:spcPts val="0"/>
                        </a:spcAft>
                        <a:buClr>
                          <a:srgbClr val="595959"/>
                        </a:buClr>
                        <a:buSzPts val="2500"/>
                        <a:buFont typeface="Arial"/>
                        <a:buNone/>
                      </a:pPr>
                      <a:r>
                        <a:rPr lang="en-GB" sz="2300" b="1" i="0" u="none" strike="noStrike" cap="none">
                          <a:solidFill>
                            <a:srgbClr val="595959"/>
                          </a:solidFill>
                          <a:latin typeface="+mn-lt"/>
                          <a:ea typeface="+mn-ea"/>
                          <a:cs typeface="+mn-cs"/>
                          <a:sym typeface="Arial"/>
                        </a:rPr>
                        <a:t>Identify</a:t>
                      </a:r>
                      <a:r>
                        <a:rPr lang="en-GB" sz="2300">
                          <a:solidFill>
                            <a:srgbClr val="595959"/>
                          </a:solidFill>
                        </a:rPr>
                        <a:t> </a:t>
                      </a:r>
                      <a:r>
                        <a:rPr lang="en-GB" sz="2300" b="1" i="0" u="none" strike="noStrike" cap="none">
                          <a:solidFill>
                            <a:srgbClr val="23BAED"/>
                          </a:solidFill>
                          <a:latin typeface="+mn-lt"/>
                          <a:ea typeface="+mn-ea"/>
                          <a:cs typeface="+mn-cs"/>
                          <a:sym typeface="Arial"/>
                        </a:rPr>
                        <a:t>changes </a:t>
                      </a:r>
                      <a:r>
                        <a:rPr lang="en-GB" sz="2300" b="1" i="0" u="none" strike="noStrike" cap="none">
                          <a:solidFill>
                            <a:srgbClr val="595959"/>
                          </a:solidFill>
                          <a:latin typeface="+mn-lt"/>
                          <a:ea typeface="+mn-ea"/>
                          <a:cs typeface="+mn-cs"/>
                          <a:sym typeface="Arial"/>
                        </a:rPr>
                        <a:t>in the </a:t>
                      </a:r>
                      <a:r>
                        <a:rPr lang="en-GB" sz="2300" b="1" i="0" u="none" strike="noStrike" cap="none">
                          <a:solidFill>
                            <a:srgbClr val="23BAED"/>
                          </a:solidFill>
                          <a:latin typeface="+mn-lt"/>
                          <a:ea typeface="+mn-ea"/>
                          <a:cs typeface="+mn-cs"/>
                          <a:sym typeface="Arial"/>
                        </a:rPr>
                        <a:t>state </a:t>
                      </a:r>
                      <a:r>
                        <a:rPr lang="en-GB" sz="2300" b="1" i="0" u="none" strike="noStrike" cap="none">
                          <a:solidFill>
                            <a:srgbClr val="00B0F0"/>
                          </a:solidFill>
                          <a:latin typeface="+mn-lt"/>
                          <a:ea typeface="+mn-ea"/>
                          <a:cs typeface="+mn-cs"/>
                          <a:sym typeface="Arial"/>
                        </a:rPr>
                        <a:t>of n</a:t>
                      </a:r>
                      <a:r>
                        <a:rPr lang="en-GB" sz="2300" b="1" i="0" u="none" strike="noStrike" cap="none">
                          <a:solidFill>
                            <a:srgbClr val="23BAED"/>
                          </a:solidFill>
                          <a:latin typeface="+mn-lt"/>
                          <a:ea typeface="+mn-ea"/>
                          <a:cs typeface="+mn-cs"/>
                          <a:sym typeface="Arial"/>
                        </a:rPr>
                        <a:t>atural capital </a:t>
                      </a:r>
                      <a:r>
                        <a:rPr lang="en-GB" sz="2300" b="1" i="0" u="none" strike="noStrike" cap="none">
                          <a:solidFill>
                            <a:srgbClr val="595959"/>
                          </a:solidFill>
                          <a:latin typeface="+mn-lt"/>
                          <a:ea typeface="+mn-ea"/>
                          <a:cs typeface="+mn-cs"/>
                          <a:sym typeface="Arial"/>
                        </a:rPr>
                        <a:t>to be measured (what are you impacts/dependencies to be measured?)</a:t>
                      </a:r>
                      <a:endParaRPr sz="2300" b="1" i="0" u="none" strike="noStrike" cap="none">
                        <a:solidFill>
                          <a:srgbClr val="595959"/>
                        </a:solidFill>
                        <a:latin typeface="+mn-lt"/>
                        <a:ea typeface="+mn-ea"/>
                        <a:cs typeface="+mn-cs"/>
                        <a:sym typeface="Arial"/>
                      </a:endParaRPr>
                    </a:p>
                  </a:txBody>
                  <a:tcPr marL="91450" marR="91450" marT="45725" marB="45725" anchor="ctr"/>
                </a:tc>
                <a:extLst>
                  <a:ext uri="{0D108BD9-81ED-4DB2-BD59-A6C34878D82A}">
                    <a16:rowId xmlns:a16="http://schemas.microsoft.com/office/drawing/2014/main" val="10000"/>
                  </a:ext>
                </a:extLst>
              </a:tr>
              <a:tr h="684000">
                <a:tc>
                  <a:txBody>
                    <a:bodyPr/>
                    <a:lstStyle/>
                    <a:p>
                      <a:pPr marL="0" marR="0" lvl="0" indent="0" algn="l" rtl="0">
                        <a:lnSpc>
                          <a:spcPct val="100000"/>
                        </a:lnSpc>
                        <a:spcBef>
                          <a:spcPts val="0"/>
                        </a:spcBef>
                        <a:spcAft>
                          <a:spcPts val="0"/>
                        </a:spcAft>
                        <a:buClr>
                          <a:srgbClr val="595959"/>
                        </a:buClr>
                        <a:buSzPts val="2500"/>
                        <a:buFont typeface="Arial"/>
                        <a:buNone/>
                      </a:pPr>
                      <a:r>
                        <a:rPr lang="en-GB" sz="2300" b="1">
                          <a:solidFill>
                            <a:srgbClr val="595959"/>
                          </a:solidFill>
                        </a:rPr>
                        <a:t>Determine </a:t>
                      </a:r>
                      <a:r>
                        <a:rPr lang="en-GB" sz="2300" b="1">
                          <a:solidFill>
                            <a:srgbClr val="00B0F0"/>
                          </a:solidFill>
                        </a:rPr>
                        <a:t>how</a:t>
                      </a:r>
                      <a:r>
                        <a:rPr lang="en-GB" sz="2300" b="1">
                          <a:solidFill>
                            <a:srgbClr val="595959"/>
                          </a:solidFill>
                        </a:rPr>
                        <a:t> you will measure </a:t>
                      </a:r>
                      <a:r>
                        <a:rPr lang="en-GB" sz="2300" b="1">
                          <a:solidFill>
                            <a:srgbClr val="00B0F0"/>
                          </a:solidFill>
                        </a:rPr>
                        <a:t>changes to natural capital &amp; biodiversity</a:t>
                      </a:r>
                      <a:r>
                        <a:rPr lang="en-GB" sz="2300" b="1">
                          <a:solidFill>
                            <a:srgbClr val="595959"/>
                          </a:solidFill>
                        </a:rPr>
                        <a:t> (i.e. your impacts &amp; dependencies)</a:t>
                      </a:r>
                      <a:endParaRPr sz="1200"/>
                    </a:p>
                  </a:txBody>
                  <a:tcPr marL="91450" marR="91450" marT="45725" marB="45725" anchor="ctr"/>
                </a:tc>
                <a:extLst>
                  <a:ext uri="{0D108BD9-81ED-4DB2-BD59-A6C34878D82A}">
                    <a16:rowId xmlns:a16="http://schemas.microsoft.com/office/drawing/2014/main" val="10001"/>
                  </a:ext>
                </a:extLst>
              </a:tr>
              <a:tr h="684000">
                <a:tc>
                  <a:txBody>
                    <a:bodyPr/>
                    <a:lstStyle/>
                    <a:p>
                      <a:pPr marL="0" marR="0" lvl="0" indent="0" algn="l" rtl="0">
                        <a:lnSpc>
                          <a:spcPct val="100000"/>
                        </a:lnSpc>
                        <a:spcBef>
                          <a:spcPts val="0"/>
                        </a:spcBef>
                        <a:spcAft>
                          <a:spcPts val="0"/>
                        </a:spcAft>
                        <a:buClr>
                          <a:srgbClr val="595959"/>
                        </a:buClr>
                        <a:buSzPts val="2500"/>
                        <a:buFont typeface="Arial"/>
                        <a:buNone/>
                      </a:pPr>
                      <a:r>
                        <a:rPr lang="en-GB" sz="2300" b="1">
                          <a:solidFill>
                            <a:srgbClr val="595959"/>
                          </a:solidFill>
                        </a:rPr>
                        <a:t>Understand the </a:t>
                      </a:r>
                      <a:r>
                        <a:rPr lang="en-GB" sz="2300" b="1">
                          <a:solidFill>
                            <a:srgbClr val="00B0F0"/>
                          </a:solidFill>
                        </a:rPr>
                        <a:t>tools</a:t>
                      </a:r>
                      <a:r>
                        <a:rPr lang="en-GB" sz="2300" b="1">
                          <a:solidFill>
                            <a:srgbClr val="595959"/>
                          </a:solidFill>
                        </a:rPr>
                        <a:t> available and </a:t>
                      </a:r>
                      <a:r>
                        <a:rPr lang="en-GB" sz="2300" b="1">
                          <a:solidFill>
                            <a:srgbClr val="00B0F0"/>
                          </a:solidFill>
                        </a:rPr>
                        <a:t>identify</a:t>
                      </a:r>
                      <a:r>
                        <a:rPr lang="en-GB" sz="2300" b="1">
                          <a:solidFill>
                            <a:srgbClr val="595959"/>
                          </a:solidFill>
                        </a:rPr>
                        <a:t> which are </a:t>
                      </a:r>
                      <a:r>
                        <a:rPr lang="en-GB" sz="2300" b="1">
                          <a:solidFill>
                            <a:srgbClr val="00B0F0"/>
                          </a:solidFill>
                        </a:rPr>
                        <a:t>most applicable </a:t>
                      </a:r>
                      <a:r>
                        <a:rPr lang="en-GB" sz="2300" b="1">
                          <a:solidFill>
                            <a:srgbClr val="595959"/>
                          </a:solidFill>
                        </a:rPr>
                        <a:t>for your assessment</a:t>
                      </a:r>
                      <a:endParaRPr sz="1200"/>
                    </a:p>
                  </a:txBody>
                  <a:tcPr marL="91450" marR="91450" marT="45725" marB="45725" anchor="ctr"/>
                </a:tc>
                <a:extLst>
                  <a:ext uri="{0D108BD9-81ED-4DB2-BD59-A6C34878D82A}">
                    <a16:rowId xmlns:a16="http://schemas.microsoft.com/office/drawing/2014/main" val="10002"/>
                  </a:ext>
                </a:extLst>
              </a:tr>
              <a:tr h="684000">
                <a:tc>
                  <a:txBody>
                    <a:bodyPr/>
                    <a:lstStyle/>
                    <a:p>
                      <a:pPr marL="0" marR="0" lvl="0" indent="0" algn="l" rtl="0">
                        <a:lnSpc>
                          <a:spcPct val="100000"/>
                        </a:lnSpc>
                        <a:spcBef>
                          <a:spcPts val="0"/>
                        </a:spcBef>
                        <a:spcAft>
                          <a:spcPts val="0"/>
                        </a:spcAft>
                        <a:buClr>
                          <a:srgbClr val="595959"/>
                        </a:buClr>
                        <a:buSzPts val="2500"/>
                        <a:buFont typeface="Arial"/>
                        <a:buNone/>
                      </a:pPr>
                      <a:r>
                        <a:rPr lang="en-GB" sz="2300" b="1">
                          <a:solidFill>
                            <a:srgbClr val="595959"/>
                          </a:solidFill>
                        </a:rPr>
                        <a:t>Determine if </a:t>
                      </a:r>
                      <a:r>
                        <a:rPr lang="en-GB" sz="2300" b="1">
                          <a:solidFill>
                            <a:srgbClr val="00B0F0"/>
                          </a:solidFill>
                        </a:rPr>
                        <a:t>modelling</a:t>
                      </a:r>
                      <a:r>
                        <a:rPr lang="en-GB" sz="2300" b="1">
                          <a:solidFill>
                            <a:srgbClr val="595959"/>
                          </a:solidFill>
                        </a:rPr>
                        <a:t> is required to </a:t>
                      </a:r>
                      <a:r>
                        <a:rPr lang="en-GB" sz="2300" b="1">
                          <a:solidFill>
                            <a:srgbClr val="00B0F0"/>
                          </a:solidFill>
                        </a:rPr>
                        <a:t>estimate</a:t>
                      </a:r>
                      <a:r>
                        <a:rPr lang="en-GB" sz="2300" b="1">
                          <a:solidFill>
                            <a:srgbClr val="595959"/>
                          </a:solidFill>
                        </a:rPr>
                        <a:t> </a:t>
                      </a:r>
                      <a:r>
                        <a:rPr lang="en-GB" sz="2300" b="1">
                          <a:solidFill>
                            <a:srgbClr val="00B0F0"/>
                          </a:solidFill>
                        </a:rPr>
                        <a:t>changes</a:t>
                      </a:r>
                      <a:endParaRPr sz="2300" b="1">
                        <a:solidFill>
                          <a:srgbClr val="00B0F0"/>
                        </a:solidFill>
                      </a:endParaRPr>
                    </a:p>
                  </a:txBody>
                  <a:tcPr marL="91450" marR="91450" marT="45725" marB="45725" anchor="ctr"/>
                </a:tc>
                <a:extLst>
                  <a:ext uri="{0D108BD9-81ED-4DB2-BD59-A6C34878D82A}">
                    <a16:rowId xmlns:a16="http://schemas.microsoft.com/office/drawing/2014/main" val="10003"/>
                  </a:ext>
                </a:extLst>
              </a:tr>
              <a:tr h="684000">
                <a:tc>
                  <a:txBody>
                    <a:bodyPr/>
                    <a:lstStyle/>
                    <a:p>
                      <a:pPr marL="0" marR="0" lvl="0" indent="0" algn="l" rtl="0">
                        <a:lnSpc>
                          <a:spcPct val="100000"/>
                        </a:lnSpc>
                        <a:spcBef>
                          <a:spcPts val="0"/>
                        </a:spcBef>
                        <a:spcAft>
                          <a:spcPts val="0"/>
                        </a:spcAft>
                        <a:buClr>
                          <a:srgbClr val="595959"/>
                        </a:buClr>
                        <a:buSzPts val="2500"/>
                        <a:buFont typeface="Arial"/>
                        <a:buNone/>
                      </a:pPr>
                      <a:r>
                        <a:rPr lang="en-GB" sz="2300" b="1">
                          <a:solidFill>
                            <a:srgbClr val="595959"/>
                          </a:solidFill>
                        </a:rPr>
                        <a:t>Consider the </a:t>
                      </a:r>
                      <a:r>
                        <a:rPr lang="en-GB" sz="2300" b="1">
                          <a:solidFill>
                            <a:srgbClr val="00B0F0"/>
                          </a:solidFill>
                        </a:rPr>
                        <a:t>geographic</a:t>
                      </a:r>
                      <a:r>
                        <a:rPr lang="en-GB" sz="2300" b="1">
                          <a:solidFill>
                            <a:srgbClr val="595959"/>
                          </a:solidFill>
                        </a:rPr>
                        <a:t> &amp; </a:t>
                      </a:r>
                      <a:r>
                        <a:rPr lang="en-GB" sz="2300" b="1">
                          <a:solidFill>
                            <a:srgbClr val="00B0F0"/>
                          </a:solidFill>
                        </a:rPr>
                        <a:t>resourcing</a:t>
                      </a:r>
                      <a:r>
                        <a:rPr lang="en-GB" sz="2300" b="1">
                          <a:solidFill>
                            <a:srgbClr val="595959"/>
                          </a:solidFill>
                        </a:rPr>
                        <a:t> needs for your assessment</a:t>
                      </a:r>
                      <a:endParaRPr sz="2300" b="1">
                        <a:solidFill>
                          <a:srgbClr val="595959"/>
                        </a:solidFill>
                      </a:endParaRPr>
                    </a:p>
                  </a:txBody>
                  <a:tcPr marL="91450" marR="91450" marT="45725" marB="45725" anchor="ctr"/>
                </a:tc>
                <a:extLst>
                  <a:ext uri="{0D108BD9-81ED-4DB2-BD59-A6C34878D82A}">
                    <a16:rowId xmlns:a16="http://schemas.microsoft.com/office/drawing/2014/main" val="1431811122"/>
                  </a:ext>
                </a:extLst>
              </a:tr>
              <a:tr h="684000">
                <a:tc>
                  <a:txBody>
                    <a:bodyPr/>
                    <a:lstStyle/>
                    <a:p>
                      <a:pPr marL="0" marR="0" lvl="0" indent="0" algn="l" rtl="0">
                        <a:lnSpc>
                          <a:spcPct val="100000"/>
                        </a:lnSpc>
                        <a:spcBef>
                          <a:spcPts val="0"/>
                        </a:spcBef>
                        <a:spcAft>
                          <a:spcPts val="0"/>
                        </a:spcAft>
                        <a:buClr>
                          <a:srgbClr val="595959"/>
                        </a:buClr>
                        <a:buSzPts val="2500"/>
                        <a:buFont typeface="Arial"/>
                        <a:buNone/>
                      </a:pPr>
                      <a:r>
                        <a:rPr lang="en-GB" sz="2300" b="1">
                          <a:solidFill>
                            <a:srgbClr val="23BAED"/>
                          </a:solidFill>
                        </a:rPr>
                        <a:t>Undertake or</a:t>
                      </a:r>
                      <a:r>
                        <a:rPr lang="en-GB" sz="2300" b="1">
                          <a:solidFill>
                            <a:srgbClr val="595959"/>
                          </a:solidFill>
                        </a:rPr>
                        <a:t> </a:t>
                      </a:r>
                      <a:r>
                        <a:rPr lang="en-GB" sz="2300" b="1">
                          <a:solidFill>
                            <a:srgbClr val="23BAED"/>
                          </a:solidFill>
                        </a:rPr>
                        <a:t>commission</a:t>
                      </a:r>
                      <a:r>
                        <a:rPr lang="en-GB" sz="2300" b="1">
                          <a:solidFill>
                            <a:schemeClr val="dk1"/>
                          </a:solidFill>
                        </a:rPr>
                        <a:t> </a:t>
                      </a:r>
                      <a:r>
                        <a:rPr lang="en-GB" sz="2300" b="1">
                          <a:solidFill>
                            <a:srgbClr val="595959"/>
                          </a:solidFill>
                        </a:rPr>
                        <a:t>measurement</a:t>
                      </a:r>
                      <a:endParaRPr sz="1200"/>
                    </a:p>
                  </a:txBody>
                  <a:tcPr marL="91450" marR="91450" marT="45725" marB="45725"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691-99FA-4059-9201-7D1647AF2F73}"/>
              </a:ext>
            </a:extLst>
          </p:cNvPr>
          <p:cNvSpPr>
            <a:spLocks noGrp="1"/>
          </p:cNvSpPr>
          <p:nvPr>
            <p:ph type="title"/>
          </p:nvPr>
        </p:nvSpPr>
        <p:spPr/>
        <p:txBody>
          <a:bodyPr/>
          <a:lstStyle/>
          <a:p>
            <a:r>
              <a:rPr lang="en-GB"/>
              <a:t>Determining appropriate measurement methods</a:t>
            </a:r>
          </a:p>
        </p:txBody>
      </p:sp>
      <p:sp>
        <p:nvSpPr>
          <p:cNvPr id="3" name="Content Placeholder 2">
            <a:extLst>
              <a:ext uri="{FF2B5EF4-FFF2-40B4-BE49-F238E27FC236}">
                <a16:creationId xmlns:a16="http://schemas.microsoft.com/office/drawing/2014/main" id="{18DAA5FC-A6CF-428F-A395-CEE44FB67423}"/>
              </a:ext>
            </a:extLst>
          </p:cNvPr>
          <p:cNvSpPr>
            <a:spLocks noGrp="1"/>
          </p:cNvSpPr>
          <p:nvPr>
            <p:ph idx="1"/>
          </p:nvPr>
        </p:nvSpPr>
        <p:spPr>
          <a:xfrm>
            <a:off x="314196" y="1461524"/>
            <a:ext cx="8073448" cy="4351338"/>
          </a:xfrm>
        </p:spPr>
        <p:txBody>
          <a:bodyPr vert="horz" lIns="91440" tIns="45720" rIns="91440" bIns="45720" rtlCol="0" anchor="t">
            <a:normAutofit fontScale="92500" lnSpcReduction="10000"/>
          </a:bodyPr>
          <a:lstStyle/>
          <a:p>
            <a:pPr marL="227965" indent="-227965" algn="just">
              <a:lnSpc>
                <a:spcPct val="100000"/>
              </a:lnSpc>
              <a:spcBef>
                <a:spcPts val="1200"/>
              </a:spcBef>
              <a:spcAft>
                <a:spcPts val="1200"/>
              </a:spcAft>
            </a:pPr>
            <a:r>
              <a:rPr lang="en-GB"/>
              <a:t>You must identify the </a:t>
            </a:r>
            <a:r>
              <a:rPr lang="en-GB">
                <a:solidFill>
                  <a:srgbClr val="595959"/>
                </a:solidFill>
              </a:rPr>
              <a:t>most appropriate </a:t>
            </a:r>
            <a:r>
              <a:rPr lang="en-GB" b="1">
                <a:solidFill>
                  <a:srgbClr val="23BAED"/>
                </a:solidFill>
              </a:rPr>
              <a:t>method(s)</a:t>
            </a:r>
            <a:r>
              <a:rPr lang="en-GB"/>
              <a:t> based on your </a:t>
            </a:r>
            <a:r>
              <a:rPr lang="en-GB" b="1">
                <a:solidFill>
                  <a:srgbClr val="23BAED"/>
                </a:solidFill>
              </a:rPr>
              <a:t>business application (or objective)</a:t>
            </a:r>
            <a:r>
              <a:rPr lang="en-GB"/>
              <a:t> and area along the value chain</a:t>
            </a:r>
            <a:endParaRPr lang="en-US"/>
          </a:p>
          <a:p>
            <a:pPr marL="227965" indent="-227965" algn="just">
              <a:lnSpc>
                <a:spcPct val="100000"/>
              </a:lnSpc>
              <a:spcBef>
                <a:spcPts val="1200"/>
              </a:spcBef>
              <a:spcAft>
                <a:spcPts val="1200"/>
              </a:spcAft>
            </a:pPr>
            <a:r>
              <a:rPr lang="en-GB"/>
              <a:t>Consider the </a:t>
            </a:r>
            <a:r>
              <a:rPr lang="en-GB" b="1">
                <a:solidFill>
                  <a:srgbClr val="23BAED"/>
                </a:solidFill>
              </a:rPr>
              <a:t>type of data </a:t>
            </a:r>
            <a:r>
              <a:rPr lang="en-GB"/>
              <a:t>you have or can obtain (</a:t>
            </a:r>
            <a:r>
              <a:rPr lang="en-GB" b="1">
                <a:solidFill>
                  <a:srgbClr val="23BAED"/>
                </a:solidFill>
              </a:rPr>
              <a:t>primary vs. secondary</a:t>
            </a:r>
            <a:r>
              <a:rPr lang="en-GB"/>
              <a:t>)</a:t>
            </a:r>
            <a:endParaRPr lang="en-GB">
              <a:cs typeface="Arial"/>
            </a:endParaRPr>
          </a:p>
          <a:p>
            <a:pPr marL="227965" indent="-227965" algn="just">
              <a:lnSpc>
                <a:spcPct val="100000"/>
              </a:lnSpc>
              <a:spcBef>
                <a:spcPts val="1200"/>
              </a:spcBef>
              <a:spcAft>
                <a:spcPts val="1200"/>
              </a:spcAft>
            </a:pPr>
            <a:r>
              <a:rPr lang="en-GB"/>
              <a:t>This will influence if you can complete </a:t>
            </a:r>
            <a:r>
              <a:rPr lang="en-GB" b="1">
                <a:solidFill>
                  <a:srgbClr val="23BAED"/>
                </a:solidFill>
              </a:rPr>
              <a:t>direct measurement </a:t>
            </a:r>
            <a:r>
              <a:rPr lang="en-GB">
                <a:solidFill>
                  <a:schemeClr val="tx1"/>
                </a:solidFill>
              </a:rPr>
              <a:t>or</a:t>
            </a:r>
            <a:r>
              <a:rPr lang="en-GB" b="1">
                <a:solidFill>
                  <a:srgbClr val="23BAED"/>
                </a:solidFill>
              </a:rPr>
              <a:t> modelling based measurements</a:t>
            </a:r>
            <a:endParaRPr lang="en-GB" b="1">
              <a:solidFill>
                <a:srgbClr val="23BAED"/>
              </a:solidFill>
              <a:cs typeface="Arial"/>
            </a:endParaRPr>
          </a:p>
          <a:p>
            <a:pPr marL="227965" indent="-227965" algn="just">
              <a:lnSpc>
                <a:spcPct val="100000"/>
              </a:lnSpc>
              <a:spcBef>
                <a:spcPts val="1200"/>
              </a:spcBef>
              <a:spcAft>
                <a:spcPts val="1200"/>
              </a:spcAft>
            </a:pPr>
            <a:r>
              <a:rPr lang="en-GB"/>
              <a:t>Different </a:t>
            </a:r>
            <a:r>
              <a:rPr lang="en-GB" b="1">
                <a:solidFill>
                  <a:srgbClr val="23BAED"/>
                </a:solidFill>
              </a:rPr>
              <a:t>measurement methodologies </a:t>
            </a:r>
            <a:r>
              <a:rPr lang="en-GB"/>
              <a:t>will be needed for </a:t>
            </a:r>
            <a:r>
              <a:rPr lang="en-GB" b="1">
                <a:solidFill>
                  <a:srgbClr val="23BAED"/>
                </a:solidFill>
              </a:rPr>
              <a:t>different natural capital assets</a:t>
            </a:r>
            <a:r>
              <a:rPr lang="en-GB"/>
              <a:t> (e.g. you will measure water impacts differently than measuring impacts to biodiversity)</a:t>
            </a:r>
            <a:endParaRPr lang="en-GB">
              <a:cs typeface="Arial"/>
            </a:endParaRPr>
          </a:p>
          <a:p>
            <a:pPr marL="227965" indent="-227965" algn="just"/>
            <a:endParaRPr lang="en-GB">
              <a:cs typeface="Arial"/>
            </a:endParaRPr>
          </a:p>
        </p:txBody>
      </p:sp>
      <p:sp>
        <p:nvSpPr>
          <p:cNvPr id="4" name="Slide Number Placeholder 3">
            <a:extLst>
              <a:ext uri="{FF2B5EF4-FFF2-40B4-BE49-F238E27FC236}">
                <a16:creationId xmlns:a16="http://schemas.microsoft.com/office/drawing/2014/main" id="{C05111DA-0A73-432B-8230-AF2A61E7EC34}"/>
              </a:ext>
            </a:extLst>
          </p:cNvPr>
          <p:cNvSpPr>
            <a:spLocks noGrp="1"/>
          </p:cNvSpPr>
          <p:nvPr>
            <p:ph type="sldNum" sz="quarter" idx="12"/>
          </p:nvPr>
        </p:nvSpPr>
        <p:spPr/>
        <p:txBody>
          <a:bodyPr/>
          <a:lstStyle/>
          <a:p>
            <a:fld id="{971CEC84-1649-40CE-BFF6-7286506FEA08}" type="slidenum">
              <a:rPr lang="en-GB" smtClean="0"/>
              <a:pPr/>
              <a:t>68</a:t>
            </a:fld>
            <a:endParaRPr lang="en-GB"/>
          </a:p>
        </p:txBody>
      </p:sp>
      <p:sp>
        <p:nvSpPr>
          <p:cNvPr id="7" name="Teardrop 6">
            <a:extLst>
              <a:ext uri="{FF2B5EF4-FFF2-40B4-BE49-F238E27FC236}">
                <a16:creationId xmlns:a16="http://schemas.microsoft.com/office/drawing/2014/main" id="{185B26DA-556A-4C19-9633-70BD0BE648C9}"/>
              </a:ext>
            </a:extLst>
          </p:cNvPr>
          <p:cNvSpPr/>
          <p:nvPr/>
        </p:nvSpPr>
        <p:spPr>
          <a:xfrm>
            <a:off x="10279630" y="-5717"/>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8" name="TextBox 7">
            <a:extLst>
              <a:ext uri="{FF2B5EF4-FFF2-40B4-BE49-F238E27FC236}">
                <a16:creationId xmlns:a16="http://schemas.microsoft.com/office/drawing/2014/main" id="{62C2ECBC-54BC-4368-AB05-072D0D58CA67}"/>
              </a:ext>
            </a:extLst>
          </p:cNvPr>
          <p:cNvSpPr txBox="1"/>
          <p:nvPr/>
        </p:nvSpPr>
        <p:spPr>
          <a:xfrm>
            <a:off x="10279630" y="31035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p.72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pic>
        <p:nvPicPr>
          <p:cNvPr id="6" name="Picture 5">
            <a:extLst>
              <a:ext uri="{FF2B5EF4-FFF2-40B4-BE49-F238E27FC236}">
                <a16:creationId xmlns:a16="http://schemas.microsoft.com/office/drawing/2014/main" id="{F49B4CC0-437E-41C5-8ED5-501C69F1BF07}"/>
              </a:ext>
            </a:extLst>
          </p:cNvPr>
          <p:cNvPicPr>
            <a:picLocks noChangeAspect="1"/>
          </p:cNvPicPr>
          <p:nvPr/>
        </p:nvPicPr>
        <p:blipFill rotWithShape="1">
          <a:blip r:embed="rId4">
            <a:extLst>
              <a:ext uri="{28A0092B-C50C-407E-A947-70E740481C1C}">
                <a14:useLocalDpi xmlns:a14="http://schemas.microsoft.com/office/drawing/2010/main" val="0"/>
              </a:ext>
            </a:extLst>
          </a:blip>
          <a:srcRect t="20007" b="16544"/>
          <a:stretch/>
        </p:blipFill>
        <p:spPr>
          <a:xfrm>
            <a:off x="8679544" y="1793546"/>
            <a:ext cx="3507646" cy="3324617"/>
          </a:xfrm>
          <a:prstGeom prst="ellipse">
            <a:avLst/>
          </a:prstGeom>
        </p:spPr>
      </p:pic>
    </p:spTree>
    <p:extLst>
      <p:ext uri="{BB962C8B-B14F-4D97-AF65-F5344CB8AC3E}">
        <p14:creationId xmlns:p14="http://schemas.microsoft.com/office/powerpoint/2010/main" val="21330280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414D2D-A622-4CE9-BFEB-0AB97F9BEEBC}"/>
              </a:ext>
            </a:extLst>
          </p:cNvPr>
          <p:cNvSpPr>
            <a:spLocks noGrp="1"/>
          </p:cNvSpPr>
          <p:nvPr>
            <p:ph type="sldNum" sz="quarter" idx="12"/>
          </p:nvPr>
        </p:nvSpPr>
        <p:spPr/>
        <p:txBody>
          <a:bodyPr/>
          <a:lstStyle/>
          <a:p>
            <a:fld id="{971CEC84-1649-40CE-BFF6-7286506FEA08}" type="slidenum">
              <a:rPr lang="en-GB" smtClean="0"/>
              <a:pPr/>
              <a:t>69</a:t>
            </a:fld>
            <a:endParaRPr lang="en-GB"/>
          </a:p>
        </p:txBody>
      </p:sp>
      <p:sp>
        <p:nvSpPr>
          <p:cNvPr id="5" name="Title 1">
            <a:extLst>
              <a:ext uri="{FF2B5EF4-FFF2-40B4-BE49-F238E27FC236}">
                <a16:creationId xmlns:a16="http://schemas.microsoft.com/office/drawing/2014/main" id="{D897765B-9D59-44BB-B550-6074A8A456EC}"/>
              </a:ext>
            </a:extLst>
          </p:cNvPr>
          <p:cNvSpPr>
            <a:spLocks noGrp="1"/>
          </p:cNvSpPr>
          <p:nvPr>
            <p:ph type="title"/>
          </p:nvPr>
        </p:nvSpPr>
        <p:spPr>
          <a:xfrm>
            <a:off x="314195" y="125352"/>
            <a:ext cx="11498123" cy="878150"/>
          </a:xfrm>
        </p:spPr>
        <p:txBody>
          <a:bodyPr>
            <a:normAutofit fontScale="90000"/>
          </a:bodyPr>
          <a:lstStyle/>
          <a:p>
            <a:r>
              <a:rPr lang="en-GB"/>
              <a:t>Identifying changes in the state of natural capital: </a:t>
            </a:r>
            <a:br>
              <a:rPr lang="en-GB"/>
            </a:br>
            <a:r>
              <a:rPr lang="en-GB" i="1"/>
              <a:t>Impact Drivers</a:t>
            </a:r>
          </a:p>
        </p:txBody>
      </p:sp>
      <p:sp>
        <p:nvSpPr>
          <p:cNvPr id="6" name="Teardrop 5">
            <a:extLst>
              <a:ext uri="{FF2B5EF4-FFF2-40B4-BE49-F238E27FC236}">
                <a16:creationId xmlns:a16="http://schemas.microsoft.com/office/drawing/2014/main" id="{B667AA17-B2AE-4DD9-A890-723A8BE822E6}"/>
              </a:ext>
            </a:extLst>
          </p:cNvPr>
          <p:cNvSpPr/>
          <p:nvPr/>
        </p:nvSpPr>
        <p:spPr>
          <a:xfrm>
            <a:off x="10279630" y="-5717"/>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E9BF334C-8D64-490C-96E0-C4F0870264AA}"/>
              </a:ext>
            </a:extLst>
          </p:cNvPr>
          <p:cNvSpPr txBox="1"/>
          <p:nvPr/>
        </p:nvSpPr>
        <p:spPr>
          <a:xfrm>
            <a:off x="10279630" y="31035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p.69</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graphicFrame>
        <p:nvGraphicFramePr>
          <p:cNvPr id="8" name="Table 6">
            <a:extLst>
              <a:ext uri="{FF2B5EF4-FFF2-40B4-BE49-F238E27FC236}">
                <a16:creationId xmlns:a16="http://schemas.microsoft.com/office/drawing/2014/main" id="{7E78A7D1-31EF-4E5B-86CF-E060B61424E4}"/>
              </a:ext>
            </a:extLst>
          </p:cNvPr>
          <p:cNvGraphicFramePr>
            <a:graphicFrameLocks noGrp="1"/>
          </p:cNvGraphicFramePr>
          <p:nvPr>
            <p:extLst>
              <p:ext uri="{D42A27DB-BD31-4B8C-83A1-F6EECF244321}">
                <p14:modId xmlns:p14="http://schemas.microsoft.com/office/powerpoint/2010/main" val="1339701981"/>
              </p:ext>
            </p:extLst>
          </p:nvPr>
        </p:nvGraphicFramePr>
        <p:xfrm>
          <a:off x="532760" y="1626505"/>
          <a:ext cx="9528305" cy="3474720"/>
        </p:xfrm>
        <a:graphic>
          <a:graphicData uri="http://schemas.openxmlformats.org/drawingml/2006/table">
            <a:tbl>
              <a:tblPr firstRow="1" bandRow="1">
                <a:tableStyleId>{BC89EF96-8CEA-46FF-86C4-4CE0E7609802}</a:tableStyleId>
              </a:tblPr>
              <a:tblGrid>
                <a:gridCol w="3038605">
                  <a:extLst>
                    <a:ext uri="{9D8B030D-6E8A-4147-A177-3AD203B41FA5}">
                      <a16:colId xmlns:a16="http://schemas.microsoft.com/office/drawing/2014/main" val="2827870432"/>
                    </a:ext>
                  </a:extLst>
                </a:gridCol>
                <a:gridCol w="6489700">
                  <a:extLst>
                    <a:ext uri="{9D8B030D-6E8A-4147-A177-3AD203B41FA5}">
                      <a16:colId xmlns:a16="http://schemas.microsoft.com/office/drawing/2014/main" val="3862984330"/>
                    </a:ext>
                  </a:extLst>
                </a:gridCol>
              </a:tblGrid>
              <a:tr h="370840">
                <a:tc>
                  <a:txBody>
                    <a:bodyPr/>
                    <a:lstStyle/>
                    <a:p>
                      <a:pPr>
                        <a:spcBef>
                          <a:spcPts val="600"/>
                        </a:spcBef>
                        <a:spcAft>
                          <a:spcPts val="600"/>
                        </a:spcAft>
                      </a:pPr>
                      <a:r>
                        <a:rPr lang="en-GB" sz="2200">
                          <a:solidFill>
                            <a:srgbClr val="23BAED"/>
                          </a:solidFill>
                        </a:rPr>
                        <a:t>Impact driver category</a:t>
                      </a:r>
                    </a:p>
                  </a:txBody>
                  <a:tcPr/>
                </a:tc>
                <a:tc>
                  <a:txBody>
                    <a:bodyPr/>
                    <a:lstStyle/>
                    <a:p>
                      <a:pPr>
                        <a:spcBef>
                          <a:spcPts val="600"/>
                        </a:spcBef>
                        <a:spcAft>
                          <a:spcPts val="600"/>
                        </a:spcAft>
                      </a:pPr>
                      <a:r>
                        <a:rPr lang="en-GB" sz="2200">
                          <a:solidFill>
                            <a:srgbClr val="23BAED"/>
                          </a:solidFill>
                        </a:rPr>
                        <a:t>Change in natural capital, in a given location, resulting from the impact driver</a:t>
                      </a:r>
                    </a:p>
                  </a:txBody>
                  <a:tcPr/>
                </a:tc>
                <a:extLst>
                  <a:ext uri="{0D108BD9-81ED-4DB2-BD59-A6C34878D82A}">
                    <a16:rowId xmlns:a16="http://schemas.microsoft.com/office/drawing/2014/main" val="1440375185"/>
                  </a:ext>
                </a:extLst>
              </a:tr>
              <a:tr h="370840">
                <a:tc>
                  <a:txBody>
                    <a:bodyPr/>
                    <a:lstStyle/>
                    <a:p>
                      <a:pPr>
                        <a:spcBef>
                          <a:spcPts val="1200"/>
                        </a:spcBef>
                        <a:spcAft>
                          <a:spcPts val="1200"/>
                        </a:spcAft>
                      </a:pPr>
                      <a:r>
                        <a:rPr lang="en-GB" sz="2200">
                          <a:solidFill>
                            <a:srgbClr val="595959"/>
                          </a:solidFill>
                        </a:rPr>
                        <a:t>Water use</a:t>
                      </a:r>
                    </a:p>
                  </a:txBody>
                  <a:tcPr/>
                </a:tc>
                <a:tc>
                  <a:txBody>
                    <a:bodyPr/>
                    <a:lstStyle/>
                    <a:p>
                      <a:pPr>
                        <a:spcBef>
                          <a:spcPts val="1200"/>
                        </a:spcBef>
                        <a:spcAft>
                          <a:spcPts val="1200"/>
                        </a:spcAft>
                      </a:pPr>
                      <a:r>
                        <a:rPr lang="en-GB" sz="2200">
                          <a:solidFill>
                            <a:srgbClr val="595959"/>
                          </a:solidFill>
                        </a:rPr>
                        <a:t>Change in physical water resources</a:t>
                      </a:r>
                    </a:p>
                  </a:txBody>
                  <a:tcPr/>
                </a:tc>
                <a:extLst>
                  <a:ext uri="{0D108BD9-81ED-4DB2-BD59-A6C34878D82A}">
                    <a16:rowId xmlns:a16="http://schemas.microsoft.com/office/drawing/2014/main" val="1846339394"/>
                  </a:ext>
                </a:extLst>
              </a:tr>
              <a:tr h="370840">
                <a:tc>
                  <a:txBody>
                    <a:bodyPr/>
                    <a:lstStyle/>
                    <a:p>
                      <a:pPr>
                        <a:spcBef>
                          <a:spcPts val="1200"/>
                        </a:spcBef>
                        <a:spcAft>
                          <a:spcPts val="1200"/>
                        </a:spcAft>
                      </a:pPr>
                      <a:r>
                        <a:rPr lang="en-GB" sz="2200">
                          <a:solidFill>
                            <a:srgbClr val="595959"/>
                          </a:solidFill>
                        </a:rPr>
                        <a:t>Biodiversity</a:t>
                      </a:r>
                    </a:p>
                  </a:txBody>
                  <a:tcPr/>
                </a:tc>
                <a:tc>
                  <a:txBody>
                    <a:bodyPr/>
                    <a:lstStyle/>
                    <a:p>
                      <a:pPr>
                        <a:spcBef>
                          <a:spcPts val="1200"/>
                        </a:spcBef>
                        <a:spcAft>
                          <a:spcPts val="1200"/>
                        </a:spcAft>
                      </a:pPr>
                      <a:r>
                        <a:rPr lang="en-GB" sz="2200">
                          <a:solidFill>
                            <a:srgbClr val="595959"/>
                          </a:solidFill>
                        </a:rPr>
                        <a:t>Reduction in the number of species present in a given area.</a:t>
                      </a:r>
                    </a:p>
                  </a:txBody>
                  <a:tcPr/>
                </a:tc>
                <a:extLst>
                  <a:ext uri="{0D108BD9-81ED-4DB2-BD59-A6C34878D82A}">
                    <a16:rowId xmlns:a16="http://schemas.microsoft.com/office/drawing/2014/main" val="3243955900"/>
                  </a:ext>
                </a:extLst>
              </a:tr>
              <a:tr h="370840">
                <a:tc>
                  <a:txBody>
                    <a:bodyPr/>
                    <a:lstStyle/>
                    <a:p>
                      <a:pPr>
                        <a:spcBef>
                          <a:spcPts val="1200"/>
                        </a:spcBef>
                        <a:spcAft>
                          <a:spcPts val="1200"/>
                        </a:spcAft>
                      </a:pPr>
                      <a:r>
                        <a:rPr lang="en-GB" sz="2200">
                          <a:solidFill>
                            <a:srgbClr val="595959"/>
                          </a:solidFill>
                        </a:rPr>
                        <a:t>GHG emissions</a:t>
                      </a:r>
                    </a:p>
                  </a:txBody>
                  <a:tcPr/>
                </a:tc>
                <a:tc>
                  <a:txBody>
                    <a:bodyPr/>
                    <a:lstStyle/>
                    <a:p>
                      <a:pPr>
                        <a:spcBef>
                          <a:spcPts val="1200"/>
                        </a:spcBef>
                        <a:spcAft>
                          <a:spcPts val="1200"/>
                        </a:spcAft>
                      </a:pPr>
                      <a:r>
                        <a:rPr lang="en-GB" sz="2200">
                          <a:solidFill>
                            <a:srgbClr val="595959"/>
                          </a:solidFill>
                        </a:rPr>
                        <a:t>Change in CO</a:t>
                      </a:r>
                      <a:r>
                        <a:rPr lang="en-GB" sz="2200" baseline="-25000">
                          <a:solidFill>
                            <a:srgbClr val="595959"/>
                          </a:solidFill>
                        </a:rPr>
                        <a:t>2</a:t>
                      </a:r>
                      <a:r>
                        <a:rPr lang="en-GB" sz="2200" baseline="0">
                          <a:solidFill>
                            <a:srgbClr val="595959"/>
                          </a:solidFill>
                        </a:rPr>
                        <a:t>e concentration and contribution to global climate change</a:t>
                      </a:r>
                      <a:endParaRPr lang="en-GB" sz="2200" baseline="-25000">
                        <a:solidFill>
                          <a:srgbClr val="595959"/>
                        </a:solidFill>
                      </a:endParaRPr>
                    </a:p>
                  </a:txBody>
                  <a:tcPr/>
                </a:tc>
                <a:extLst>
                  <a:ext uri="{0D108BD9-81ED-4DB2-BD59-A6C34878D82A}">
                    <a16:rowId xmlns:a16="http://schemas.microsoft.com/office/drawing/2014/main" val="1052020263"/>
                  </a:ext>
                </a:extLst>
              </a:tr>
              <a:tr h="370840">
                <a:tc>
                  <a:txBody>
                    <a:bodyPr/>
                    <a:lstStyle/>
                    <a:p>
                      <a:pPr>
                        <a:spcBef>
                          <a:spcPts val="1200"/>
                        </a:spcBef>
                        <a:spcAft>
                          <a:spcPts val="1200"/>
                        </a:spcAft>
                      </a:pPr>
                      <a:r>
                        <a:rPr lang="en-GB" sz="2200">
                          <a:solidFill>
                            <a:srgbClr val="595959"/>
                          </a:solidFill>
                        </a:rPr>
                        <a:t>Soil pollutants</a:t>
                      </a:r>
                    </a:p>
                  </a:txBody>
                  <a:tcPr/>
                </a:tc>
                <a:tc>
                  <a:txBody>
                    <a:bodyPr/>
                    <a:lstStyle/>
                    <a:p>
                      <a:pPr>
                        <a:spcBef>
                          <a:spcPts val="1200"/>
                        </a:spcBef>
                        <a:spcAft>
                          <a:spcPts val="1200"/>
                        </a:spcAft>
                      </a:pPr>
                      <a:r>
                        <a:rPr lang="en-GB" sz="2200">
                          <a:solidFill>
                            <a:srgbClr val="595959"/>
                          </a:solidFill>
                        </a:rPr>
                        <a:t>Change in organophosphate concentration and reduction in invertebrate abundance</a:t>
                      </a:r>
                    </a:p>
                  </a:txBody>
                  <a:tcPr/>
                </a:tc>
                <a:extLst>
                  <a:ext uri="{0D108BD9-81ED-4DB2-BD59-A6C34878D82A}">
                    <a16:rowId xmlns:a16="http://schemas.microsoft.com/office/drawing/2014/main" val="1418344202"/>
                  </a:ext>
                </a:extLst>
              </a:tr>
            </a:tbl>
          </a:graphicData>
        </a:graphic>
      </p:graphicFrame>
      <p:sp>
        <p:nvSpPr>
          <p:cNvPr id="9" name="Teardrop 8">
            <a:extLst>
              <a:ext uri="{FF2B5EF4-FFF2-40B4-BE49-F238E27FC236}">
                <a16:creationId xmlns:a16="http://schemas.microsoft.com/office/drawing/2014/main" id="{2349E250-2383-4CCB-9BA7-8579A714DF49}"/>
              </a:ext>
            </a:extLst>
          </p:cNvPr>
          <p:cNvSpPr/>
          <p:nvPr/>
        </p:nvSpPr>
        <p:spPr>
          <a:xfrm>
            <a:off x="10303750" y="1831583"/>
            <a:ext cx="1907559" cy="1799264"/>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0" name="TextBox 9">
            <a:extLst>
              <a:ext uri="{FF2B5EF4-FFF2-40B4-BE49-F238E27FC236}">
                <a16:creationId xmlns:a16="http://schemas.microsoft.com/office/drawing/2014/main" id="{3BA2DDC5-50E9-4BA5-A36F-8A4A2FFBB37B}"/>
              </a:ext>
            </a:extLst>
          </p:cNvPr>
          <p:cNvSpPr txBox="1"/>
          <p:nvPr/>
        </p:nvSpPr>
        <p:spPr>
          <a:xfrm>
            <a:off x="10303750" y="2152534"/>
            <a:ext cx="1907559" cy="147771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p.45</a:t>
            </a:r>
          </a:p>
          <a:p>
            <a:pPr algn="ctr" defTabSz="914354">
              <a:defRPr/>
            </a:pPr>
            <a:r>
              <a:rPr lang="en-GB" sz="1801">
                <a:solidFill>
                  <a:prstClr val="white"/>
                </a:solidFill>
                <a:latin typeface="Arial"/>
              </a:rPr>
              <a:t>of the </a:t>
            </a:r>
            <a:r>
              <a:rPr lang="en-GB">
                <a:solidFill>
                  <a:prstClr val="white"/>
                </a:solidFill>
                <a:hlinkClick r:id="rId4"/>
              </a:rPr>
              <a:t>Biodiversity Guidance</a:t>
            </a:r>
            <a:endParaRPr lang="en-GB">
              <a:solidFill>
                <a:prstClr val="white"/>
              </a:solidFill>
            </a:endParaRPr>
          </a:p>
          <a:p>
            <a:pPr algn="ctr" defTabSz="914354">
              <a:defRPr/>
            </a:pPr>
            <a:endParaRPr lang="en-GB" sz="1801">
              <a:solidFill>
                <a:prstClr val="white"/>
              </a:solidFill>
              <a:latin typeface="Arial"/>
            </a:endParaRPr>
          </a:p>
        </p:txBody>
      </p:sp>
      <p:sp>
        <p:nvSpPr>
          <p:cNvPr id="11" name="TextBox 10">
            <a:extLst>
              <a:ext uri="{FF2B5EF4-FFF2-40B4-BE49-F238E27FC236}">
                <a16:creationId xmlns:a16="http://schemas.microsoft.com/office/drawing/2014/main" id="{2360D28E-4665-4C77-A295-867307CBFA29}"/>
              </a:ext>
            </a:extLst>
          </p:cNvPr>
          <p:cNvSpPr txBox="1"/>
          <p:nvPr/>
        </p:nvSpPr>
        <p:spPr>
          <a:xfrm>
            <a:off x="0" y="5596620"/>
            <a:ext cx="11903703" cy="307777"/>
          </a:xfrm>
          <a:prstGeom prst="rect">
            <a:avLst/>
          </a:prstGeom>
          <a:noFill/>
        </p:spPr>
        <p:txBody>
          <a:bodyPr wrap="square" rtlCol="0">
            <a:spAutoFit/>
          </a:bodyPr>
          <a:lstStyle/>
          <a:p>
            <a:r>
              <a:rPr lang="en-GB" sz="1400">
                <a:solidFill>
                  <a:schemeClr val="tx1">
                    <a:lumMod val="65000"/>
                    <a:lumOff val="35000"/>
                  </a:schemeClr>
                </a:solidFill>
              </a:rPr>
              <a:t>Table: Examples of relevant changes in natural capital for different impact drivers (adapted from Natural Capital Protocol and Biodiversity Guidance) </a:t>
            </a:r>
          </a:p>
        </p:txBody>
      </p:sp>
    </p:spTree>
    <p:extLst>
      <p:ext uri="{BB962C8B-B14F-4D97-AF65-F5344CB8AC3E}">
        <p14:creationId xmlns:p14="http://schemas.microsoft.com/office/powerpoint/2010/main" val="3441573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092" y="137184"/>
            <a:ext cx="11931815" cy="878150"/>
          </a:xfrm>
        </p:spPr>
        <p:txBody>
          <a:bodyPr>
            <a:normAutofit fontScale="90000"/>
          </a:bodyPr>
          <a:lstStyle/>
          <a:p>
            <a:r>
              <a:rPr lang="en-US"/>
              <a:t>We Value Nature’s business training on natural capital – link to M1 &amp; M2</a:t>
            </a:r>
            <a:endParaRPr lang="en-GB"/>
          </a:p>
        </p:txBody>
      </p:sp>
      <p:graphicFrame>
        <p:nvGraphicFramePr>
          <p:cNvPr id="7" name="Diagram 6">
            <a:extLst>
              <a:ext uri="{FF2B5EF4-FFF2-40B4-BE49-F238E27FC236}">
                <a16:creationId xmlns:a16="http://schemas.microsoft.com/office/drawing/2014/main" id="{0081B4E5-70F6-409C-B98F-1C9A840923AC}"/>
              </a:ext>
            </a:extLst>
          </p:cNvPr>
          <p:cNvGraphicFramePr/>
          <p:nvPr>
            <p:extLst>
              <p:ext uri="{D42A27DB-BD31-4B8C-83A1-F6EECF244321}">
                <p14:modId xmlns:p14="http://schemas.microsoft.com/office/powerpoint/2010/main" val="3231206733"/>
              </p:ext>
            </p:extLst>
          </p:nvPr>
        </p:nvGraphicFramePr>
        <p:xfrm>
          <a:off x="1315730" y="1015334"/>
          <a:ext cx="9560541" cy="5119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9BAA8EA5-A57C-405B-9307-DF45365FC996}"/>
              </a:ext>
            </a:extLst>
          </p:cNvPr>
          <p:cNvSpPr/>
          <p:nvPr/>
        </p:nvSpPr>
        <p:spPr>
          <a:xfrm>
            <a:off x="8284231" y="1704109"/>
            <a:ext cx="2648003" cy="3713018"/>
          </a:xfrm>
          <a:prstGeom prst="rect">
            <a:avLst/>
          </a:prstGeom>
          <a:noFill/>
          <a:ln w="28575">
            <a:solidFill>
              <a:srgbClr val="FCA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B746928A-4E23-44BF-ACDD-6B383A893A4D}"/>
              </a:ext>
            </a:extLst>
          </p:cNvPr>
          <p:cNvSpPr txBox="1"/>
          <p:nvPr/>
        </p:nvSpPr>
        <p:spPr>
          <a:xfrm>
            <a:off x="11060049" y="3827064"/>
            <a:ext cx="1227294" cy="707886"/>
          </a:xfrm>
          <a:prstGeom prst="rect">
            <a:avLst/>
          </a:prstGeom>
          <a:noFill/>
        </p:spPr>
        <p:txBody>
          <a:bodyPr wrap="square" rtlCol="0">
            <a:spAutoFit/>
          </a:bodyPr>
          <a:lstStyle/>
          <a:p>
            <a:r>
              <a:rPr lang="en-US" sz="2000" b="1">
                <a:solidFill>
                  <a:srgbClr val="FCA904"/>
                </a:solidFill>
              </a:rPr>
              <a:t>Today’s training</a:t>
            </a:r>
            <a:endParaRPr lang="en-CH" sz="2000" b="1">
              <a:solidFill>
                <a:srgbClr val="FCA904"/>
              </a:solidFill>
            </a:endParaRPr>
          </a:p>
        </p:txBody>
      </p:sp>
      <p:sp>
        <p:nvSpPr>
          <p:cNvPr id="18" name="Content Placeholder 2">
            <a:extLst>
              <a:ext uri="{FF2B5EF4-FFF2-40B4-BE49-F238E27FC236}">
                <a16:creationId xmlns:a16="http://schemas.microsoft.com/office/drawing/2014/main" id="{E820CB23-65CE-4988-8039-FEAFC03ED302}"/>
              </a:ext>
            </a:extLst>
          </p:cNvPr>
          <p:cNvSpPr txBox="1">
            <a:spLocks/>
          </p:cNvSpPr>
          <p:nvPr/>
        </p:nvSpPr>
        <p:spPr>
          <a:xfrm>
            <a:off x="669227" y="3827064"/>
            <a:ext cx="5426773" cy="2148380"/>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9465" lvl="1" indent="-342265">
              <a:lnSpc>
                <a:spcPct val="150000"/>
              </a:lnSpc>
              <a:spcAft>
                <a:spcPts val="1200"/>
              </a:spcAft>
              <a:buFont typeface="Wingdings" panose="05000000000000000000" pitchFamily="2" charset="2"/>
              <a:buChar char="v"/>
            </a:pPr>
            <a:endParaRPr lang="en-GB" sz="2601">
              <a:cs typeface="Arial"/>
            </a:endParaRPr>
          </a:p>
        </p:txBody>
      </p:sp>
      <p:sp>
        <p:nvSpPr>
          <p:cNvPr id="3" name="Slide Number Placeholder 2">
            <a:extLst>
              <a:ext uri="{FF2B5EF4-FFF2-40B4-BE49-F238E27FC236}">
                <a16:creationId xmlns:a16="http://schemas.microsoft.com/office/drawing/2014/main" id="{1D3A71FA-DE69-CB4B-83CE-F6DB04F27D99}"/>
              </a:ext>
            </a:extLst>
          </p:cNvPr>
          <p:cNvSpPr>
            <a:spLocks noGrp="1"/>
          </p:cNvSpPr>
          <p:nvPr>
            <p:ph type="sldNum" sz="quarter" idx="12"/>
          </p:nvPr>
        </p:nvSpPr>
        <p:spPr/>
        <p:txBody>
          <a:bodyPr/>
          <a:lstStyle/>
          <a:p>
            <a:fld id="{971CEC84-1649-40CE-BFF6-7286506FEA08}" type="slidenum">
              <a:rPr lang="en-GB" smtClean="0"/>
              <a:pPr/>
              <a:t>7</a:t>
            </a:fld>
            <a:endParaRPr lang="en-GB"/>
          </a:p>
        </p:txBody>
      </p:sp>
      <p:sp>
        <p:nvSpPr>
          <p:cNvPr id="14" name="Arrow: Bent-Up 13">
            <a:extLst>
              <a:ext uri="{FF2B5EF4-FFF2-40B4-BE49-F238E27FC236}">
                <a16:creationId xmlns:a16="http://schemas.microsoft.com/office/drawing/2014/main" id="{41E71753-3E7A-4FA7-AB8B-34B9E7719B23}"/>
              </a:ext>
            </a:extLst>
          </p:cNvPr>
          <p:cNvSpPr/>
          <p:nvPr/>
        </p:nvSpPr>
        <p:spPr>
          <a:xfrm rot="16200000">
            <a:off x="11127879" y="3361170"/>
            <a:ext cx="333152" cy="468812"/>
          </a:xfrm>
          <a:prstGeom prst="bentUpArrow">
            <a:avLst/>
          </a:prstGeom>
          <a:solidFill>
            <a:srgbClr val="FCA904"/>
          </a:solidFill>
          <a:ln>
            <a:solidFill>
              <a:srgbClr val="FCA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034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CE05C-777D-4E0E-81A2-B7439E52D782}"/>
              </a:ext>
            </a:extLst>
          </p:cNvPr>
          <p:cNvSpPr>
            <a:spLocks noGrp="1"/>
          </p:cNvSpPr>
          <p:nvPr>
            <p:ph type="title"/>
          </p:nvPr>
        </p:nvSpPr>
        <p:spPr/>
        <p:txBody>
          <a:bodyPr>
            <a:normAutofit fontScale="90000"/>
          </a:bodyPr>
          <a:lstStyle/>
          <a:p>
            <a:r>
              <a:rPr lang="en-GB">
                <a:ea typeface="+mj-lt"/>
                <a:cs typeface="+mj-lt"/>
              </a:rPr>
              <a:t>Identifying changes in the state of natural capital:</a:t>
            </a:r>
            <a:br>
              <a:rPr lang="en-GB"/>
            </a:br>
            <a:r>
              <a:rPr lang="en-GB" i="1"/>
              <a:t>Dependencies</a:t>
            </a:r>
            <a:endParaRPr lang="en-US"/>
          </a:p>
        </p:txBody>
      </p:sp>
      <p:sp>
        <p:nvSpPr>
          <p:cNvPr id="4" name="Slide Number Placeholder 3">
            <a:extLst>
              <a:ext uri="{FF2B5EF4-FFF2-40B4-BE49-F238E27FC236}">
                <a16:creationId xmlns:a16="http://schemas.microsoft.com/office/drawing/2014/main" id="{95B14A85-A412-418D-BD44-C1D5F4BF5021}"/>
              </a:ext>
            </a:extLst>
          </p:cNvPr>
          <p:cNvSpPr>
            <a:spLocks noGrp="1"/>
          </p:cNvSpPr>
          <p:nvPr>
            <p:ph type="sldNum" sz="quarter" idx="12"/>
          </p:nvPr>
        </p:nvSpPr>
        <p:spPr/>
        <p:txBody>
          <a:bodyPr/>
          <a:lstStyle/>
          <a:p>
            <a:fld id="{971CEC84-1649-40CE-BFF6-7286506FEA08}" type="slidenum">
              <a:rPr lang="en-GB" smtClean="0"/>
              <a:pPr/>
              <a:t>70</a:t>
            </a:fld>
            <a:endParaRPr lang="en-GB"/>
          </a:p>
        </p:txBody>
      </p:sp>
      <p:graphicFrame>
        <p:nvGraphicFramePr>
          <p:cNvPr id="6" name="Table 6">
            <a:extLst>
              <a:ext uri="{FF2B5EF4-FFF2-40B4-BE49-F238E27FC236}">
                <a16:creationId xmlns:a16="http://schemas.microsoft.com/office/drawing/2014/main" id="{BA301C5F-CC94-410D-9AA3-269F2DD5708F}"/>
              </a:ext>
            </a:extLst>
          </p:cNvPr>
          <p:cNvGraphicFramePr>
            <a:graphicFrameLocks noGrp="1"/>
          </p:cNvGraphicFramePr>
          <p:nvPr>
            <p:extLst>
              <p:ext uri="{D42A27DB-BD31-4B8C-83A1-F6EECF244321}">
                <p14:modId xmlns:p14="http://schemas.microsoft.com/office/powerpoint/2010/main" val="3383310848"/>
              </p:ext>
            </p:extLst>
          </p:nvPr>
        </p:nvGraphicFramePr>
        <p:xfrm>
          <a:off x="314195" y="1432560"/>
          <a:ext cx="9642605" cy="3992880"/>
        </p:xfrm>
        <a:graphic>
          <a:graphicData uri="http://schemas.openxmlformats.org/drawingml/2006/table">
            <a:tbl>
              <a:tblPr firstRow="1" bandRow="1">
                <a:tableStyleId>{BC89EF96-8CEA-46FF-86C4-4CE0E7609802}</a:tableStyleId>
              </a:tblPr>
              <a:tblGrid>
                <a:gridCol w="2390905">
                  <a:extLst>
                    <a:ext uri="{9D8B030D-6E8A-4147-A177-3AD203B41FA5}">
                      <a16:colId xmlns:a16="http://schemas.microsoft.com/office/drawing/2014/main" val="2827870432"/>
                    </a:ext>
                  </a:extLst>
                </a:gridCol>
                <a:gridCol w="7251700">
                  <a:extLst>
                    <a:ext uri="{9D8B030D-6E8A-4147-A177-3AD203B41FA5}">
                      <a16:colId xmlns:a16="http://schemas.microsoft.com/office/drawing/2014/main" val="3862984330"/>
                    </a:ext>
                  </a:extLst>
                </a:gridCol>
              </a:tblGrid>
              <a:tr h="370840">
                <a:tc>
                  <a:txBody>
                    <a:bodyPr/>
                    <a:lstStyle/>
                    <a:p>
                      <a:r>
                        <a:rPr lang="en-GB" sz="2000">
                          <a:solidFill>
                            <a:srgbClr val="23BAED"/>
                          </a:solidFill>
                        </a:rPr>
                        <a:t>Dependencies</a:t>
                      </a:r>
                    </a:p>
                  </a:txBody>
                  <a:tcPr/>
                </a:tc>
                <a:tc>
                  <a:txBody>
                    <a:bodyPr/>
                    <a:lstStyle/>
                    <a:p>
                      <a:r>
                        <a:rPr lang="en-GB" sz="2000">
                          <a:solidFill>
                            <a:srgbClr val="23BAED"/>
                          </a:solidFill>
                        </a:rPr>
                        <a:t>Change in natural capital influencing your business’ dependency</a:t>
                      </a:r>
                    </a:p>
                  </a:txBody>
                  <a:tcPr/>
                </a:tc>
                <a:extLst>
                  <a:ext uri="{0D108BD9-81ED-4DB2-BD59-A6C34878D82A}">
                    <a16:rowId xmlns:a16="http://schemas.microsoft.com/office/drawing/2014/main" val="1440375185"/>
                  </a:ext>
                </a:extLst>
              </a:tr>
              <a:tr h="370840">
                <a:tc>
                  <a:txBody>
                    <a:bodyPr/>
                    <a:lstStyle/>
                    <a:p>
                      <a:r>
                        <a:rPr lang="en-GB" sz="2000">
                          <a:solidFill>
                            <a:srgbClr val="595959"/>
                          </a:solidFill>
                        </a:rPr>
                        <a:t>Energy</a:t>
                      </a:r>
                    </a:p>
                  </a:txBody>
                  <a:tcPr/>
                </a:tc>
                <a:tc>
                  <a:txBody>
                    <a:bodyPr/>
                    <a:lstStyle/>
                    <a:p>
                      <a:r>
                        <a:rPr lang="en-GB" sz="2000">
                          <a:solidFill>
                            <a:srgbClr val="595959"/>
                          </a:solidFill>
                        </a:rPr>
                        <a:t>Siltation of a hydropower reservoir</a:t>
                      </a:r>
                    </a:p>
                  </a:txBody>
                  <a:tcPr/>
                </a:tc>
                <a:extLst>
                  <a:ext uri="{0D108BD9-81ED-4DB2-BD59-A6C34878D82A}">
                    <a16:rowId xmlns:a16="http://schemas.microsoft.com/office/drawing/2014/main" val="3552081732"/>
                  </a:ext>
                </a:extLst>
              </a:tr>
              <a:tr h="370840">
                <a:tc>
                  <a:txBody>
                    <a:bodyPr/>
                    <a:lstStyle/>
                    <a:p>
                      <a:r>
                        <a:rPr lang="en-GB" sz="2000">
                          <a:solidFill>
                            <a:srgbClr val="595959"/>
                          </a:solidFill>
                        </a:rPr>
                        <a:t>Water</a:t>
                      </a:r>
                    </a:p>
                  </a:txBody>
                  <a:tcPr/>
                </a:tc>
                <a:tc>
                  <a:txBody>
                    <a:bodyPr/>
                    <a:lstStyle/>
                    <a:p>
                      <a:r>
                        <a:rPr lang="en-GB" sz="2000">
                          <a:solidFill>
                            <a:srgbClr val="595959"/>
                          </a:solidFill>
                        </a:rPr>
                        <a:t>Diversion or desiccation of a river that provided a source of process water</a:t>
                      </a:r>
                    </a:p>
                  </a:txBody>
                  <a:tcPr/>
                </a:tc>
                <a:extLst>
                  <a:ext uri="{0D108BD9-81ED-4DB2-BD59-A6C34878D82A}">
                    <a16:rowId xmlns:a16="http://schemas.microsoft.com/office/drawing/2014/main" val="1846339394"/>
                  </a:ext>
                </a:extLst>
              </a:tr>
              <a:tr h="370840">
                <a:tc>
                  <a:txBody>
                    <a:bodyPr/>
                    <a:lstStyle/>
                    <a:p>
                      <a:r>
                        <a:rPr lang="en-GB" sz="2000">
                          <a:solidFill>
                            <a:srgbClr val="595959"/>
                          </a:solidFill>
                        </a:rPr>
                        <a:t>Biodiversity</a:t>
                      </a:r>
                    </a:p>
                  </a:txBody>
                  <a:tcPr/>
                </a:tc>
                <a:tc>
                  <a:txBody>
                    <a:bodyPr/>
                    <a:lstStyle/>
                    <a:p>
                      <a:r>
                        <a:rPr lang="en-GB" sz="2000">
                          <a:solidFill>
                            <a:srgbClr val="595959"/>
                          </a:solidFill>
                        </a:rPr>
                        <a:t>Change in the population of pollinator species</a:t>
                      </a:r>
                    </a:p>
                  </a:txBody>
                  <a:tcPr/>
                </a:tc>
                <a:extLst>
                  <a:ext uri="{0D108BD9-81ED-4DB2-BD59-A6C34878D82A}">
                    <a16:rowId xmlns:a16="http://schemas.microsoft.com/office/drawing/2014/main" val="4161853378"/>
                  </a:ext>
                </a:extLst>
              </a:tr>
              <a:tr h="370840">
                <a:tc>
                  <a:txBody>
                    <a:bodyPr/>
                    <a:lstStyle/>
                    <a:p>
                      <a:r>
                        <a:rPr lang="en-GB" sz="2000">
                          <a:solidFill>
                            <a:srgbClr val="595959"/>
                          </a:solidFill>
                        </a:rPr>
                        <a:t>Materials</a:t>
                      </a:r>
                    </a:p>
                  </a:txBody>
                  <a:tcPr/>
                </a:tc>
                <a:tc>
                  <a:txBody>
                    <a:bodyPr/>
                    <a:lstStyle/>
                    <a:p>
                      <a:r>
                        <a:rPr lang="en-GB" sz="2000">
                          <a:solidFill>
                            <a:srgbClr val="595959"/>
                          </a:solidFill>
                        </a:rPr>
                        <a:t>Forest fires destroying raw material (fibre) inputs</a:t>
                      </a:r>
                    </a:p>
                  </a:txBody>
                  <a:tcPr/>
                </a:tc>
                <a:extLst>
                  <a:ext uri="{0D108BD9-81ED-4DB2-BD59-A6C34878D82A}">
                    <a16:rowId xmlns:a16="http://schemas.microsoft.com/office/drawing/2014/main" val="668505968"/>
                  </a:ext>
                </a:extLst>
              </a:tr>
              <a:tr h="370840">
                <a:tc>
                  <a:txBody>
                    <a:bodyPr/>
                    <a:lstStyle/>
                    <a:p>
                      <a:r>
                        <a:rPr lang="en-GB" sz="2000">
                          <a:solidFill>
                            <a:srgbClr val="595959"/>
                          </a:solidFill>
                        </a:rPr>
                        <a:t>Regulation of physical environment</a:t>
                      </a:r>
                    </a:p>
                  </a:txBody>
                  <a:tcPr/>
                </a:tc>
                <a:tc>
                  <a:txBody>
                    <a:bodyPr/>
                    <a:lstStyle/>
                    <a:p>
                      <a:r>
                        <a:rPr lang="en-GB" sz="2000">
                          <a:solidFill>
                            <a:srgbClr val="595959"/>
                          </a:solidFill>
                        </a:rPr>
                        <a:t>Loss of mangrove habitat resulting in reduced protection from extreme weather events</a:t>
                      </a:r>
                    </a:p>
                  </a:txBody>
                  <a:tcPr/>
                </a:tc>
                <a:extLst>
                  <a:ext uri="{0D108BD9-81ED-4DB2-BD59-A6C34878D82A}">
                    <a16:rowId xmlns:a16="http://schemas.microsoft.com/office/drawing/2014/main" val="1816210448"/>
                  </a:ext>
                </a:extLst>
              </a:tr>
              <a:tr h="370840">
                <a:tc>
                  <a:txBody>
                    <a:bodyPr/>
                    <a:lstStyle/>
                    <a:p>
                      <a:r>
                        <a:rPr lang="en-GB" sz="2000">
                          <a:solidFill>
                            <a:srgbClr val="595959"/>
                          </a:solidFill>
                        </a:rPr>
                        <a:t>Knowledge</a:t>
                      </a:r>
                    </a:p>
                  </a:txBody>
                  <a:tcPr/>
                </a:tc>
                <a:tc>
                  <a:txBody>
                    <a:bodyPr/>
                    <a:lstStyle/>
                    <a:p>
                      <a:r>
                        <a:rPr lang="en-GB" sz="2000">
                          <a:solidFill>
                            <a:srgbClr val="595959"/>
                          </a:solidFill>
                        </a:rPr>
                        <a:t>Loss of traditional knowledge about the uses of species</a:t>
                      </a:r>
                    </a:p>
                  </a:txBody>
                  <a:tcPr/>
                </a:tc>
                <a:extLst>
                  <a:ext uri="{0D108BD9-81ED-4DB2-BD59-A6C34878D82A}">
                    <a16:rowId xmlns:a16="http://schemas.microsoft.com/office/drawing/2014/main" val="3770647259"/>
                  </a:ext>
                </a:extLst>
              </a:tr>
            </a:tbl>
          </a:graphicData>
        </a:graphic>
      </p:graphicFrame>
      <p:sp>
        <p:nvSpPr>
          <p:cNvPr id="8" name="Teardrop 7">
            <a:extLst>
              <a:ext uri="{FF2B5EF4-FFF2-40B4-BE49-F238E27FC236}">
                <a16:creationId xmlns:a16="http://schemas.microsoft.com/office/drawing/2014/main" id="{C3FBE9D2-A68E-4CAA-998B-016F33E4B766}"/>
              </a:ext>
            </a:extLst>
          </p:cNvPr>
          <p:cNvSpPr/>
          <p:nvPr/>
        </p:nvSpPr>
        <p:spPr>
          <a:xfrm>
            <a:off x="10279630" y="-5717"/>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E980E237-16AD-4168-8D01-1635CDF0F993}"/>
              </a:ext>
            </a:extLst>
          </p:cNvPr>
          <p:cNvSpPr txBox="1"/>
          <p:nvPr/>
        </p:nvSpPr>
        <p:spPr>
          <a:xfrm>
            <a:off x="10279630" y="31035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p.71</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11" name="Teardrop 10">
            <a:extLst>
              <a:ext uri="{FF2B5EF4-FFF2-40B4-BE49-F238E27FC236}">
                <a16:creationId xmlns:a16="http://schemas.microsoft.com/office/drawing/2014/main" id="{E5B5A5BE-FD86-4E25-B80A-2583AD2433A3}"/>
              </a:ext>
            </a:extLst>
          </p:cNvPr>
          <p:cNvSpPr/>
          <p:nvPr/>
        </p:nvSpPr>
        <p:spPr>
          <a:xfrm>
            <a:off x="10303750" y="1831583"/>
            <a:ext cx="1907559" cy="1799264"/>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2" name="TextBox 11">
            <a:extLst>
              <a:ext uri="{FF2B5EF4-FFF2-40B4-BE49-F238E27FC236}">
                <a16:creationId xmlns:a16="http://schemas.microsoft.com/office/drawing/2014/main" id="{2691DBEC-428D-41C7-8705-637C933C8371}"/>
              </a:ext>
            </a:extLst>
          </p:cNvPr>
          <p:cNvSpPr txBox="1"/>
          <p:nvPr/>
        </p:nvSpPr>
        <p:spPr>
          <a:xfrm>
            <a:off x="10303750" y="2152534"/>
            <a:ext cx="1907559" cy="147771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p.45</a:t>
            </a:r>
          </a:p>
          <a:p>
            <a:pPr algn="ctr" defTabSz="914354">
              <a:defRPr/>
            </a:pPr>
            <a:r>
              <a:rPr lang="en-GB" sz="1801">
                <a:solidFill>
                  <a:prstClr val="white"/>
                </a:solidFill>
                <a:latin typeface="Arial"/>
              </a:rPr>
              <a:t>of the </a:t>
            </a:r>
            <a:r>
              <a:rPr lang="en-GB">
                <a:solidFill>
                  <a:prstClr val="white"/>
                </a:solidFill>
                <a:hlinkClick r:id="rId4"/>
              </a:rPr>
              <a:t>Biodiversity Guidance</a:t>
            </a:r>
            <a:endParaRPr lang="en-GB">
              <a:solidFill>
                <a:prstClr val="white"/>
              </a:solidFill>
            </a:endParaRPr>
          </a:p>
          <a:p>
            <a:pPr algn="ctr" defTabSz="914354">
              <a:defRPr/>
            </a:pPr>
            <a:endParaRPr lang="en-GB" sz="1801">
              <a:solidFill>
                <a:prstClr val="white"/>
              </a:solidFill>
              <a:latin typeface="Arial"/>
            </a:endParaRPr>
          </a:p>
        </p:txBody>
      </p:sp>
      <p:sp>
        <p:nvSpPr>
          <p:cNvPr id="13" name="TextBox 12">
            <a:extLst>
              <a:ext uri="{FF2B5EF4-FFF2-40B4-BE49-F238E27FC236}">
                <a16:creationId xmlns:a16="http://schemas.microsoft.com/office/drawing/2014/main" id="{617B737D-2930-45C0-BB87-36F292A19793}"/>
              </a:ext>
            </a:extLst>
          </p:cNvPr>
          <p:cNvSpPr txBox="1"/>
          <p:nvPr/>
        </p:nvSpPr>
        <p:spPr>
          <a:xfrm>
            <a:off x="216362" y="5700609"/>
            <a:ext cx="11759276" cy="307777"/>
          </a:xfrm>
          <a:prstGeom prst="rect">
            <a:avLst/>
          </a:prstGeom>
          <a:noFill/>
        </p:spPr>
        <p:txBody>
          <a:bodyPr wrap="square" rtlCol="0">
            <a:spAutoFit/>
          </a:bodyPr>
          <a:lstStyle/>
          <a:p>
            <a:r>
              <a:rPr lang="en-GB" sz="1400">
                <a:solidFill>
                  <a:schemeClr val="tx1">
                    <a:lumMod val="65000"/>
                    <a:lumOff val="35000"/>
                  </a:schemeClr>
                </a:solidFill>
              </a:rPr>
              <a:t>Table: Examples of changes in natural capital influencing dependencies (adapted from Natural Capital Protocol and Biodiversity Guidance) </a:t>
            </a:r>
          </a:p>
        </p:txBody>
      </p:sp>
    </p:spTree>
    <p:extLst>
      <p:ext uri="{BB962C8B-B14F-4D97-AF65-F5344CB8AC3E}">
        <p14:creationId xmlns:p14="http://schemas.microsoft.com/office/powerpoint/2010/main" val="26576882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9D3D-3DF5-43FE-8825-2DBF759F982F}"/>
              </a:ext>
            </a:extLst>
          </p:cNvPr>
          <p:cNvSpPr>
            <a:spLocks noGrp="1"/>
          </p:cNvSpPr>
          <p:nvPr>
            <p:ph type="title"/>
          </p:nvPr>
        </p:nvSpPr>
        <p:spPr/>
        <p:txBody>
          <a:bodyPr/>
          <a:lstStyle/>
          <a:p>
            <a:r>
              <a:rPr lang="en-GB"/>
              <a:t>Measuring various aspects of natural capital</a:t>
            </a:r>
          </a:p>
        </p:txBody>
      </p:sp>
      <p:sp>
        <p:nvSpPr>
          <p:cNvPr id="4" name="Slide Number Placeholder 3">
            <a:extLst>
              <a:ext uri="{FF2B5EF4-FFF2-40B4-BE49-F238E27FC236}">
                <a16:creationId xmlns:a16="http://schemas.microsoft.com/office/drawing/2014/main" id="{6AC1E5C8-2BBE-4E77-A361-05D2BACDADAD}"/>
              </a:ext>
            </a:extLst>
          </p:cNvPr>
          <p:cNvSpPr>
            <a:spLocks noGrp="1"/>
          </p:cNvSpPr>
          <p:nvPr>
            <p:ph type="sldNum" sz="quarter" idx="12"/>
          </p:nvPr>
        </p:nvSpPr>
        <p:spPr/>
        <p:txBody>
          <a:bodyPr/>
          <a:lstStyle/>
          <a:p>
            <a:fld id="{971CEC84-1649-40CE-BFF6-7286506FEA08}" type="slidenum">
              <a:rPr lang="en-GB" smtClean="0"/>
              <a:pPr/>
              <a:t>71</a:t>
            </a:fld>
            <a:endParaRPr lang="en-GB"/>
          </a:p>
        </p:txBody>
      </p:sp>
      <p:sp>
        <p:nvSpPr>
          <p:cNvPr id="3" name="Rectangle 2">
            <a:extLst>
              <a:ext uri="{FF2B5EF4-FFF2-40B4-BE49-F238E27FC236}">
                <a16:creationId xmlns:a16="http://schemas.microsoft.com/office/drawing/2014/main" id="{F18B76C1-F0F7-4C59-8A0B-0E59E2604E0E}"/>
              </a:ext>
            </a:extLst>
          </p:cNvPr>
          <p:cNvSpPr/>
          <p:nvPr/>
        </p:nvSpPr>
        <p:spPr>
          <a:xfrm>
            <a:off x="314195" y="1263550"/>
            <a:ext cx="8224983" cy="4832092"/>
          </a:xfrm>
          <a:prstGeom prst="rect">
            <a:avLst/>
          </a:prstGeom>
        </p:spPr>
        <p:txBody>
          <a:bodyPr wrap="square">
            <a:spAutoFit/>
          </a:bodyPr>
          <a:lstStyle/>
          <a:p>
            <a:pPr marL="285750" indent="-285750" algn="just">
              <a:spcBef>
                <a:spcPts val="600"/>
              </a:spcBef>
              <a:spcAft>
                <a:spcPts val="600"/>
              </a:spcAft>
              <a:buFont typeface="Arial" panose="020B0604020202020204" pitchFamily="34" charset="0"/>
              <a:buChar char="•"/>
            </a:pPr>
            <a:r>
              <a:rPr lang="en-GB" sz="2400" b="1">
                <a:solidFill>
                  <a:srgbClr val="23BAED"/>
                </a:solidFill>
              </a:rPr>
              <a:t>Direct measurement</a:t>
            </a:r>
            <a:r>
              <a:rPr lang="en-GB" sz="2400">
                <a:solidFill>
                  <a:srgbClr val="595959"/>
                </a:solidFill>
              </a:rPr>
              <a:t>: necessary in some cases to quantify the stocks and flow of natural capital </a:t>
            </a:r>
          </a:p>
          <a:p>
            <a:pPr marL="285750" indent="-285750" algn="just">
              <a:buFont typeface="Arial" panose="020B0604020202020204" pitchFamily="34" charset="0"/>
              <a:buChar char="•"/>
            </a:pPr>
            <a:r>
              <a:rPr lang="en-GB" sz="2400" b="1">
                <a:solidFill>
                  <a:srgbClr val="23BAED"/>
                </a:solidFill>
              </a:rPr>
              <a:t>Estimation: </a:t>
            </a:r>
            <a:r>
              <a:rPr lang="en-GB" sz="2400">
                <a:solidFill>
                  <a:srgbClr val="595959"/>
                </a:solidFill>
              </a:rPr>
              <a:t>used when changes in natural capital are not directly observable or measurable</a:t>
            </a:r>
          </a:p>
          <a:p>
            <a:pPr marL="742950" lvl="1" indent="-285750" algn="just">
              <a:spcBef>
                <a:spcPts val="600"/>
              </a:spcBef>
              <a:spcAft>
                <a:spcPts val="600"/>
              </a:spcAft>
              <a:buFont typeface="Arial" panose="020B0604020202020204" pitchFamily="34" charset="0"/>
              <a:buChar char="•"/>
            </a:pPr>
            <a:r>
              <a:rPr lang="en-GB" sz="2400">
                <a:solidFill>
                  <a:srgbClr val="595959"/>
                </a:solidFill>
              </a:rPr>
              <a:t>e.g. site-level analysis of ecosystem and/or abiotic services may require modelling exercises, to determine change in the system that can be attributed to business activities</a:t>
            </a:r>
          </a:p>
          <a:p>
            <a:pPr marL="285750" indent="-285750" algn="just">
              <a:buFont typeface="Arial" panose="020B0604020202020204" pitchFamily="34" charset="0"/>
              <a:buChar char="•"/>
            </a:pPr>
            <a:r>
              <a:rPr lang="en-GB" sz="2400" b="1">
                <a:solidFill>
                  <a:srgbClr val="23BAED"/>
                </a:solidFill>
              </a:rPr>
              <a:t>Qualitative terms</a:t>
            </a:r>
            <a:r>
              <a:rPr lang="en-GB" sz="2400">
                <a:solidFill>
                  <a:srgbClr val="595959"/>
                </a:solidFill>
              </a:rPr>
              <a:t>: may be sufficient in some cases</a:t>
            </a:r>
          </a:p>
          <a:p>
            <a:pPr marL="742950" lvl="1" indent="-285750" algn="just">
              <a:spcBef>
                <a:spcPts val="600"/>
              </a:spcBef>
              <a:spcAft>
                <a:spcPts val="600"/>
              </a:spcAft>
              <a:buFont typeface="Arial" panose="020B0604020202020204" pitchFamily="34" charset="0"/>
              <a:buChar char="•"/>
            </a:pPr>
            <a:r>
              <a:rPr lang="en-GB" sz="2400">
                <a:solidFill>
                  <a:srgbClr val="595959"/>
                </a:solidFill>
              </a:rPr>
              <a:t>e.g. some air pollution models make assumptions on pollution levels that can be confirmed using qualitative methods</a:t>
            </a:r>
          </a:p>
        </p:txBody>
      </p:sp>
      <p:sp>
        <p:nvSpPr>
          <p:cNvPr id="8" name="Teardrop 7">
            <a:extLst>
              <a:ext uri="{FF2B5EF4-FFF2-40B4-BE49-F238E27FC236}">
                <a16:creationId xmlns:a16="http://schemas.microsoft.com/office/drawing/2014/main" id="{DF03470B-8BF9-48A7-B436-1C5391916C3F}"/>
              </a:ext>
            </a:extLst>
          </p:cNvPr>
          <p:cNvSpPr/>
          <p:nvPr/>
        </p:nvSpPr>
        <p:spPr>
          <a:xfrm>
            <a:off x="10279630" y="-5717"/>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95E7F2A0-81E1-4C56-B3B2-185A47A5FC9A}"/>
              </a:ext>
            </a:extLst>
          </p:cNvPr>
          <p:cNvSpPr txBox="1"/>
          <p:nvPr/>
        </p:nvSpPr>
        <p:spPr>
          <a:xfrm>
            <a:off x="10279630" y="31035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p.72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pic>
        <p:nvPicPr>
          <p:cNvPr id="12" name="Picture 11" descr="A picture containing mountain, grass, outdoor, sky&#10;&#10;Description automatically generated">
            <a:extLst>
              <a:ext uri="{FF2B5EF4-FFF2-40B4-BE49-F238E27FC236}">
                <a16:creationId xmlns:a16="http://schemas.microsoft.com/office/drawing/2014/main" id="{0DD3307F-75F2-4324-AB08-313E021D07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82" t="83" r="9223" b="-83"/>
          <a:stretch/>
        </p:blipFill>
        <p:spPr>
          <a:xfrm>
            <a:off x="8730038" y="1924616"/>
            <a:ext cx="3461962" cy="3307784"/>
          </a:xfrm>
          <a:prstGeom prst="flowChartConnector">
            <a:avLst/>
          </a:prstGeom>
        </p:spPr>
      </p:pic>
    </p:spTree>
    <p:extLst>
      <p:ext uri="{BB962C8B-B14F-4D97-AF65-F5344CB8AC3E}">
        <p14:creationId xmlns:p14="http://schemas.microsoft.com/office/powerpoint/2010/main" val="31275885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C1E5C8-2BBE-4E77-A361-05D2BACDADAD}"/>
              </a:ext>
            </a:extLst>
          </p:cNvPr>
          <p:cNvSpPr>
            <a:spLocks noGrp="1"/>
          </p:cNvSpPr>
          <p:nvPr>
            <p:ph type="sldNum" sz="quarter" idx="12"/>
          </p:nvPr>
        </p:nvSpPr>
        <p:spPr/>
        <p:txBody>
          <a:bodyPr/>
          <a:lstStyle/>
          <a:p>
            <a:fld id="{971CEC84-1649-40CE-BFF6-7286506FEA08}" type="slidenum">
              <a:rPr lang="en-GB" smtClean="0"/>
              <a:pPr/>
              <a:t>72</a:t>
            </a:fld>
            <a:endParaRPr lang="en-GB"/>
          </a:p>
        </p:txBody>
      </p:sp>
      <p:pic>
        <p:nvPicPr>
          <p:cNvPr id="9" name="Picture 8">
            <a:extLst>
              <a:ext uri="{FF2B5EF4-FFF2-40B4-BE49-F238E27FC236}">
                <a16:creationId xmlns:a16="http://schemas.microsoft.com/office/drawing/2014/main" id="{4599BDCE-B152-4A23-8E56-1A6CCAFC9BFB}"/>
              </a:ext>
            </a:extLst>
          </p:cNvPr>
          <p:cNvPicPr>
            <a:picLocks noChangeAspect="1"/>
          </p:cNvPicPr>
          <p:nvPr/>
        </p:nvPicPr>
        <p:blipFill>
          <a:blip r:embed="rId3"/>
          <a:stretch>
            <a:fillRect/>
          </a:stretch>
        </p:blipFill>
        <p:spPr>
          <a:xfrm>
            <a:off x="217673" y="1516946"/>
            <a:ext cx="5845583" cy="3988010"/>
          </a:xfrm>
          <a:prstGeom prst="rect">
            <a:avLst/>
          </a:prstGeom>
        </p:spPr>
      </p:pic>
      <p:sp>
        <p:nvSpPr>
          <p:cNvPr id="10" name="Rectangle 9">
            <a:extLst>
              <a:ext uri="{FF2B5EF4-FFF2-40B4-BE49-F238E27FC236}">
                <a16:creationId xmlns:a16="http://schemas.microsoft.com/office/drawing/2014/main" id="{012F34E6-B728-4DE6-98AF-44AC26147851}"/>
              </a:ext>
            </a:extLst>
          </p:cNvPr>
          <p:cNvSpPr/>
          <p:nvPr/>
        </p:nvSpPr>
        <p:spPr>
          <a:xfrm>
            <a:off x="6023383" y="1574687"/>
            <a:ext cx="5950944" cy="4524315"/>
          </a:xfrm>
          <a:prstGeom prst="rect">
            <a:avLst/>
          </a:prstGeom>
        </p:spPr>
        <p:txBody>
          <a:bodyPr wrap="square">
            <a:spAutoFit/>
          </a:bodyPr>
          <a:lstStyle/>
          <a:p>
            <a:pPr marL="285750" indent="-285750" algn="just">
              <a:buFont typeface="Arial" panose="020B0604020202020204" pitchFamily="34" charset="0"/>
              <a:buChar char="•"/>
            </a:pPr>
            <a:r>
              <a:rPr lang="en-GB" dirty="0">
                <a:solidFill>
                  <a:srgbClr val="595959"/>
                </a:solidFill>
              </a:rPr>
              <a:t>A </a:t>
            </a:r>
            <a:r>
              <a:rPr lang="en-GB" b="1" dirty="0">
                <a:solidFill>
                  <a:srgbClr val="23BAED"/>
                </a:solidFill>
              </a:rPr>
              <a:t>business uses fresh water </a:t>
            </a:r>
            <a:r>
              <a:rPr lang="en-GB" dirty="0">
                <a:solidFill>
                  <a:srgbClr val="595959"/>
                </a:solidFill>
              </a:rPr>
              <a:t>from a river (a), leading to a reduction in water availability.</a:t>
            </a:r>
          </a:p>
          <a:p>
            <a:pPr marL="285750" indent="-285750" algn="just">
              <a:buFont typeface="Arial" panose="020B0604020202020204" pitchFamily="34" charset="0"/>
              <a:buChar char="•"/>
            </a:pPr>
            <a:endParaRPr lang="en-GB" dirty="0">
              <a:solidFill>
                <a:srgbClr val="595959"/>
              </a:solidFill>
            </a:endParaRPr>
          </a:p>
          <a:p>
            <a:pPr marL="285750" indent="-285750" algn="just">
              <a:buFont typeface="Arial" panose="020B0604020202020204" pitchFamily="34" charset="0"/>
              <a:buChar char="•"/>
            </a:pPr>
            <a:r>
              <a:rPr lang="en-GB" dirty="0">
                <a:solidFill>
                  <a:srgbClr val="595959"/>
                </a:solidFill>
              </a:rPr>
              <a:t>The </a:t>
            </a:r>
            <a:r>
              <a:rPr lang="en-GB" b="1" dirty="0">
                <a:solidFill>
                  <a:srgbClr val="23BAED"/>
                </a:solidFill>
              </a:rPr>
              <a:t>impact pathways identified key changes in natural capital </a:t>
            </a:r>
            <a:r>
              <a:rPr lang="en-GB" dirty="0">
                <a:solidFill>
                  <a:srgbClr val="595959"/>
                </a:solidFill>
              </a:rPr>
              <a:t>associated with in-stream flows of water and associated changes in fresh water ecosystems of the river (b). </a:t>
            </a:r>
          </a:p>
          <a:p>
            <a:pPr marL="285750" indent="-285750" algn="just">
              <a:buFont typeface="Arial" panose="020B0604020202020204" pitchFamily="34" charset="0"/>
              <a:buChar char="•"/>
            </a:pPr>
            <a:endParaRPr lang="en-GB" dirty="0">
              <a:solidFill>
                <a:srgbClr val="595959"/>
              </a:solidFill>
            </a:endParaRPr>
          </a:p>
          <a:p>
            <a:pPr marL="285750" indent="-285750" algn="just">
              <a:buFont typeface="Arial" panose="020B0604020202020204" pitchFamily="34" charset="0"/>
              <a:buChar char="•"/>
            </a:pPr>
            <a:r>
              <a:rPr lang="en-GB" b="1" dirty="0">
                <a:solidFill>
                  <a:srgbClr val="23BAED"/>
                </a:solidFill>
              </a:rPr>
              <a:t>Water availability is predicted to decrease </a:t>
            </a:r>
            <a:r>
              <a:rPr lang="en-GB" dirty="0">
                <a:solidFill>
                  <a:srgbClr val="595959"/>
                </a:solidFill>
              </a:rPr>
              <a:t>over the next few years, due to climate change and increased demand (c). </a:t>
            </a:r>
          </a:p>
          <a:p>
            <a:pPr marL="285750" indent="-285750" algn="just">
              <a:buFont typeface="Arial" panose="020B0604020202020204" pitchFamily="34" charset="0"/>
              <a:buChar char="•"/>
            </a:pPr>
            <a:endParaRPr lang="en-GB" dirty="0">
              <a:solidFill>
                <a:srgbClr val="595959"/>
              </a:solidFill>
            </a:endParaRPr>
          </a:p>
          <a:p>
            <a:pPr marL="285750" indent="-285750" algn="just">
              <a:buFont typeface="Arial" panose="020B0604020202020204" pitchFamily="34" charset="0"/>
              <a:buChar char="•"/>
            </a:pPr>
            <a:r>
              <a:rPr lang="en-GB" dirty="0">
                <a:solidFill>
                  <a:srgbClr val="595959"/>
                </a:solidFill>
              </a:rPr>
              <a:t>Hence </a:t>
            </a:r>
            <a:r>
              <a:rPr lang="en-GB" b="1" dirty="0">
                <a:solidFill>
                  <a:srgbClr val="23BAED"/>
                </a:solidFill>
              </a:rPr>
              <a:t>the business wants to understand both current and future changes </a:t>
            </a:r>
            <a:r>
              <a:rPr lang="en-GB" dirty="0">
                <a:solidFill>
                  <a:srgbClr val="595959"/>
                </a:solidFill>
              </a:rPr>
              <a:t>in business/private sector demand for natural capital, and climate change projections (d).</a:t>
            </a:r>
          </a:p>
        </p:txBody>
      </p:sp>
      <p:sp>
        <p:nvSpPr>
          <p:cNvPr id="11" name="Rectangle 10">
            <a:extLst>
              <a:ext uri="{FF2B5EF4-FFF2-40B4-BE49-F238E27FC236}">
                <a16:creationId xmlns:a16="http://schemas.microsoft.com/office/drawing/2014/main" id="{D064D623-087A-4429-A791-F1264EE36460}"/>
              </a:ext>
            </a:extLst>
          </p:cNvPr>
          <p:cNvSpPr/>
          <p:nvPr/>
        </p:nvSpPr>
        <p:spPr>
          <a:xfrm>
            <a:off x="215900" y="5525698"/>
            <a:ext cx="5880100" cy="523220"/>
          </a:xfrm>
          <a:prstGeom prst="rect">
            <a:avLst/>
          </a:prstGeom>
        </p:spPr>
        <p:txBody>
          <a:bodyPr wrap="square">
            <a:spAutoFit/>
          </a:bodyPr>
          <a:lstStyle/>
          <a:p>
            <a:r>
              <a:rPr lang="en-GB" sz="1400">
                <a:solidFill>
                  <a:srgbClr val="595959"/>
                </a:solidFill>
              </a:rPr>
              <a:t>Figure: Example of how to identify natural capital changes related to impact drivers and external factors (Natural Capital Protocol)</a:t>
            </a:r>
          </a:p>
        </p:txBody>
      </p:sp>
      <p:sp>
        <p:nvSpPr>
          <p:cNvPr id="13" name="Title 1">
            <a:extLst>
              <a:ext uri="{FF2B5EF4-FFF2-40B4-BE49-F238E27FC236}">
                <a16:creationId xmlns:a16="http://schemas.microsoft.com/office/drawing/2014/main" id="{52F9DAE5-0701-4131-BC2B-CA249BE66407}"/>
              </a:ext>
            </a:extLst>
          </p:cNvPr>
          <p:cNvSpPr>
            <a:spLocks noGrp="1"/>
          </p:cNvSpPr>
          <p:nvPr>
            <p:ph type="title"/>
          </p:nvPr>
        </p:nvSpPr>
        <p:spPr>
          <a:xfrm>
            <a:off x="314195" y="125352"/>
            <a:ext cx="11498123" cy="878150"/>
          </a:xfrm>
        </p:spPr>
        <p:txBody>
          <a:bodyPr>
            <a:normAutofit/>
          </a:bodyPr>
          <a:lstStyle/>
          <a:p>
            <a:r>
              <a:rPr lang="en-GB" sz="3100">
                <a:ea typeface="+mj-lt"/>
                <a:cs typeface="+mj-lt"/>
              </a:rPr>
              <a:t>Measuring various aspects of natural capital</a:t>
            </a:r>
            <a:r>
              <a:rPr lang="en-GB" sz="3100"/>
              <a:t>: Examples</a:t>
            </a:r>
            <a:endParaRPr lang="en-GB"/>
          </a:p>
        </p:txBody>
      </p:sp>
      <p:sp>
        <p:nvSpPr>
          <p:cNvPr id="14" name="Teardrop 13">
            <a:extLst>
              <a:ext uri="{FF2B5EF4-FFF2-40B4-BE49-F238E27FC236}">
                <a16:creationId xmlns:a16="http://schemas.microsoft.com/office/drawing/2014/main" id="{E7EB6DA5-90C0-410F-A115-55DB058DC7A8}"/>
              </a:ext>
            </a:extLst>
          </p:cNvPr>
          <p:cNvSpPr/>
          <p:nvPr/>
        </p:nvSpPr>
        <p:spPr>
          <a:xfrm>
            <a:off x="10279630" y="-5717"/>
            <a:ext cx="1907559" cy="169481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5" name="TextBox 14">
            <a:extLst>
              <a:ext uri="{FF2B5EF4-FFF2-40B4-BE49-F238E27FC236}">
                <a16:creationId xmlns:a16="http://schemas.microsoft.com/office/drawing/2014/main" id="{449D730A-D04A-4A4C-AD9B-A139275651C1}"/>
              </a:ext>
            </a:extLst>
          </p:cNvPr>
          <p:cNvSpPr txBox="1"/>
          <p:nvPr/>
        </p:nvSpPr>
        <p:spPr>
          <a:xfrm>
            <a:off x="10279630" y="31035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p.72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spTree>
    <p:extLst>
      <p:ext uri="{BB962C8B-B14F-4D97-AF65-F5344CB8AC3E}">
        <p14:creationId xmlns:p14="http://schemas.microsoft.com/office/powerpoint/2010/main" val="8630323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9D3D-3DF5-43FE-8825-2DBF759F982F}"/>
              </a:ext>
            </a:extLst>
          </p:cNvPr>
          <p:cNvSpPr>
            <a:spLocks noGrp="1"/>
          </p:cNvSpPr>
          <p:nvPr>
            <p:ph type="title"/>
          </p:nvPr>
        </p:nvSpPr>
        <p:spPr/>
        <p:txBody>
          <a:bodyPr/>
          <a:lstStyle/>
          <a:p>
            <a:r>
              <a:rPr lang="en-GB"/>
              <a:t>Measuring biodiversity</a:t>
            </a:r>
          </a:p>
        </p:txBody>
      </p:sp>
      <p:sp>
        <p:nvSpPr>
          <p:cNvPr id="4" name="Slide Number Placeholder 3">
            <a:extLst>
              <a:ext uri="{FF2B5EF4-FFF2-40B4-BE49-F238E27FC236}">
                <a16:creationId xmlns:a16="http://schemas.microsoft.com/office/drawing/2014/main" id="{6AC1E5C8-2BBE-4E77-A361-05D2BACDADAD}"/>
              </a:ext>
            </a:extLst>
          </p:cNvPr>
          <p:cNvSpPr>
            <a:spLocks noGrp="1"/>
          </p:cNvSpPr>
          <p:nvPr>
            <p:ph type="sldNum" sz="quarter" idx="12"/>
          </p:nvPr>
        </p:nvSpPr>
        <p:spPr/>
        <p:txBody>
          <a:bodyPr/>
          <a:lstStyle/>
          <a:p>
            <a:fld id="{971CEC84-1649-40CE-BFF6-7286506FEA08}" type="slidenum">
              <a:rPr lang="en-GB" smtClean="0"/>
              <a:pPr/>
              <a:t>73</a:t>
            </a:fld>
            <a:endParaRPr lang="en-GB"/>
          </a:p>
        </p:txBody>
      </p:sp>
      <p:sp>
        <p:nvSpPr>
          <p:cNvPr id="3" name="Rectangle 2">
            <a:extLst>
              <a:ext uri="{FF2B5EF4-FFF2-40B4-BE49-F238E27FC236}">
                <a16:creationId xmlns:a16="http://schemas.microsoft.com/office/drawing/2014/main" id="{01CDBA25-B6B7-40CE-9FB2-8E54E04671CA}"/>
              </a:ext>
            </a:extLst>
          </p:cNvPr>
          <p:cNvSpPr/>
          <p:nvPr/>
        </p:nvSpPr>
        <p:spPr>
          <a:xfrm>
            <a:off x="0" y="1412879"/>
            <a:ext cx="4234543" cy="3939540"/>
          </a:xfrm>
          <a:prstGeom prst="rect">
            <a:avLst/>
          </a:prstGeom>
        </p:spPr>
        <p:txBody>
          <a:bodyPr wrap="square" lIns="91440" tIns="45720" rIns="91440" bIns="45720" anchor="t">
            <a:spAutoFit/>
          </a:bodyPr>
          <a:lstStyle/>
          <a:p>
            <a:pPr marL="285750" indent="-285750">
              <a:spcBef>
                <a:spcPts val="1200"/>
              </a:spcBef>
              <a:buFont typeface="Arial" panose="020B0604020202020204" pitchFamily="34" charset="0"/>
              <a:buChar char="•"/>
            </a:pPr>
            <a:r>
              <a:rPr lang="en-GB" sz="2000">
                <a:solidFill>
                  <a:srgbClr val="595959"/>
                </a:solidFill>
              </a:rPr>
              <a:t>Commonly used metrics include:</a:t>
            </a:r>
          </a:p>
          <a:p>
            <a:pPr marL="742950" lvl="1" indent="-285750">
              <a:spcBef>
                <a:spcPts val="1200"/>
              </a:spcBef>
              <a:buFont typeface="Arial" panose="020B0604020202020204" pitchFamily="34" charset="0"/>
              <a:buChar char="•"/>
            </a:pPr>
            <a:r>
              <a:rPr lang="en-GB" sz="2000" b="1">
                <a:solidFill>
                  <a:srgbClr val="23BAED"/>
                </a:solidFill>
              </a:rPr>
              <a:t>Mean species abundance </a:t>
            </a:r>
            <a:r>
              <a:rPr lang="en-GB" sz="2000">
                <a:solidFill>
                  <a:srgbClr val="595959"/>
                </a:solidFill>
              </a:rPr>
              <a:t>(MSA)</a:t>
            </a:r>
            <a:endParaRPr lang="en-GB" sz="2000">
              <a:solidFill>
                <a:srgbClr val="595959"/>
              </a:solidFill>
              <a:cs typeface="Arial"/>
            </a:endParaRPr>
          </a:p>
          <a:p>
            <a:pPr marL="742950" lvl="1" indent="-285750">
              <a:spcBef>
                <a:spcPts val="1200"/>
              </a:spcBef>
              <a:buFont typeface="Arial" panose="020B0604020202020204" pitchFamily="34" charset="0"/>
              <a:buChar char="•"/>
            </a:pPr>
            <a:r>
              <a:rPr lang="en-GB" sz="2000" b="1">
                <a:solidFill>
                  <a:srgbClr val="23BAED"/>
                </a:solidFill>
              </a:rPr>
              <a:t>Potentially disappeared fraction of species </a:t>
            </a:r>
            <a:r>
              <a:rPr lang="en-GB" sz="2000">
                <a:solidFill>
                  <a:srgbClr val="595959"/>
                </a:solidFill>
              </a:rPr>
              <a:t>(PDF)</a:t>
            </a:r>
            <a:endParaRPr lang="en-GB" sz="2000">
              <a:solidFill>
                <a:srgbClr val="595959"/>
              </a:solidFill>
              <a:cs typeface="Arial"/>
            </a:endParaRPr>
          </a:p>
          <a:p>
            <a:pPr marL="742950" lvl="1" indent="-285750">
              <a:spcBef>
                <a:spcPts val="1200"/>
              </a:spcBef>
              <a:buFont typeface="Arial" panose="020B0604020202020204" pitchFamily="34" charset="0"/>
              <a:buChar char="•"/>
            </a:pPr>
            <a:r>
              <a:rPr lang="en-GB" sz="2000" b="1">
                <a:solidFill>
                  <a:srgbClr val="23BAED"/>
                </a:solidFill>
              </a:rPr>
              <a:t>Species Threat Abatement and Recovery </a:t>
            </a:r>
            <a:r>
              <a:rPr lang="en-GB" sz="2000">
                <a:solidFill>
                  <a:srgbClr val="595959"/>
                </a:solidFill>
              </a:rPr>
              <a:t>(STAR) </a:t>
            </a:r>
            <a:endParaRPr lang="en-GB" sz="2000">
              <a:solidFill>
                <a:srgbClr val="595959"/>
              </a:solidFill>
              <a:cs typeface="Arial"/>
            </a:endParaRPr>
          </a:p>
          <a:p>
            <a:pPr lvl="1"/>
            <a:endParaRPr lang="en-GB" sz="2000">
              <a:solidFill>
                <a:srgbClr val="595959"/>
              </a:solidFill>
            </a:endParaRPr>
          </a:p>
          <a:p>
            <a:pPr marL="285750" indent="-285750">
              <a:buFont typeface="Arial" panose="020B0604020202020204" pitchFamily="34" charset="0"/>
              <a:buChar char="•"/>
            </a:pPr>
            <a:r>
              <a:rPr lang="en-GB" sz="2000">
                <a:solidFill>
                  <a:srgbClr val="595959"/>
                </a:solidFill>
              </a:rPr>
              <a:t>Some metrics may be more applicable depending on the activity or impact driver</a:t>
            </a:r>
            <a:endParaRPr lang="en-GB" sz="2000">
              <a:solidFill>
                <a:srgbClr val="595959"/>
              </a:solidFill>
              <a:cs typeface="Arial"/>
            </a:endParaRPr>
          </a:p>
        </p:txBody>
      </p:sp>
      <p:graphicFrame>
        <p:nvGraphicFramePr>
          <p:cNvPr id="7" name="Table 7">
            <a:extLst>
              <a:ext uri="{FF2B5EF4-FFF2-40B4-BE49-F238E27FC236}">
                <a16:creationId xmlns:a16="http://schemas.microsoft.com/office/drawing/2014/main" id="{6E0950A6-28D9-4670-8580-B16971DDE0E6}"/>
              </a:ext>
            </a:extLst>
          </p:cNvPr>
          <p:cNvGraphicFramePr>
            <a:graphicFrameLocks noGrp="1"/>
          </p:cNvGraphicFramePr>
          <p:nvPr>
            <p:extLst>
              <p:ext uri="{D42A27DB-BD31-4B8C-83A1-F6EECF244321}">
                <p14:modId xmlns:p14="http://schemas.microsoft.com/office/powerpoint/2010/main" val="2471522705"/>
              </p:ext>
            </p:extLst>
          </p:nvPr>
        </p:nvGraphicFramePr>
        <p:xfrm>
          <a:off x="4122549" y="1179073"/>
          <a:ext cx="7947807" cy="4828766"/>
        </p:xfrm>
        <a:graphic>
          <a:graphicData uri="http://schemas.openxmlformats.org/drawingml/2006/table">
            <a:tbl>
              <a:tblPr firstRow="1" bandRow="1">
                <a:tableStyleId>{BC89EF96-8CEA-46FF-86C4-4CE0E7609802}</a:tableStyleId>
              </a:tblPr>
              <a:tblGrid>
                <a:gridCol w="2144161">
                  <a:extLst>
                    <a:ext uri="{9D8B030D-6E8A-4147-A177-3AD203B41FA5}">
                      <a16:colId xmlns:a16="http://schemas.microsoft.com/office/drawing/2014/main" val="2819093864"/>
                    </a:ext>
                  </a:extLst>
                </a:gridCol>
                <a:gridCol w="2856893">
                  <a:extLst>
                    <a:ext uri="{9D8B030D-6E8A-4147-A177-3AD203B41FA5}">
                      <a16:colId xmlns:a16="http://schemas.microsoft.com/office/drawing/2014/main" val="1428685300"/>
                    </a:ext>
                  </a:extLst>
                </a:gridCol>
                <a:gridCol w="2946753">
                  <a:extLst>
                    <a:ext uri="{9D8B030D-6E8A-4147-A177-3AD203B41FA5}">
                      <a16:colId xmlns:a16="http://schemas.microsoft.com/office/drawing/2014/main" val="2275813294"/>
                    </a:ext>
                  </a:extLst>
                </a:gridCol>
              </a:tblGrid>
              <a:tr h="348206">
                <a:tc>
                  <a:txBody>
                    <a:bodyPr/>
                    <a:lstStyle/>
                    <a:p>
                      <a:r>
                        <a:rPr lang="en-GB" sz="1500">
                          <a:solidFill>
                            <a:srgbClr val="23BAED"/>
                          </a:solidFill>
                        </a:rPr>
                        <a:t>Example Metric</a:t>
                      </a:r>
                    </a:p>
                  </a:txBody>
                  <a:tcPr/>
                </a:tc>
                <a:tc>
                  <a:txBody>
                    <a:bodyPr/>
                    <a:lstStyle/>
                    <a:p>
                      <a:r>
                        <a:rPr lang="en-GB" sz="1500">
                          <a:solidFill>
                            <a:srgbClr val="23BAED"/>
                          </a:solidFill>
                        </a:rPr>
                        <a:t>Description</a:t>
                      </a:r>
                    </a:p>
                  </a:txBody>
                  <a:tcPr/>
                </a:tc>
                <a:tc>
                  <a:txBody>
                    <a:bodyPr/>
                    <a:lstStyle/>
                    <a:p>
                      <a:r>
                        <a:rPr lang="en-GB" sz="1500">
                          <a:solidFill>
                            <a:srgbClr val="23BAED"/>
                          </a:solidFill>
                        </a:rPr>
                        <a:t>Data Used</a:t>
                      </a:r>
                    </a:p>
                  </a:txBody>
                  <a:tcPr/>
                </a:tc>
                <a:extLst>
                  <a:ext uri="{0D108BD9-81ED-4DB2-BD59-A6C34878D82A}">
                    <a16:rowId xmlns:a16="http://schemas.microsoft.com/office/drawing/2014/main" val="2433811777"/>
                  </a:ext>
                </a:extLst>
              </a:tr>
              <a:tr h="1159097">
                <a:tc>
                  <a:txBody>
                    <a:bodyPr/>
                    <a:lstStyle/>
                    <a:p>
                      <a:r>
                        <a:rPr lang="en-GB" sz="1500">
                          <a:solidFill>
                            <a:srgbClr val="595959"/>
                          </a:solidFill>
                        </a:rPr>
                        <a:t>Mean species abundance (MSA)</a:t>
                      </a:r>
                    </a:p>
                  </a:txBody>
                  <a:tcPr/>
                </a:tc>
                <a:tc>
                  <a:txBody>
                    <a:bodyPr/>
                    <a:lstStyle/>
                    <a:p>
                      <a:r>
                        <a:rPr lang="en-GB" sz="1500">
                          <a:solidFill>
                            <a:srgbClr val="595959"/>
                          </a:solidFill>
                        </a:rPr>
                        <a:t>Indicator of biodiversity intactness (the average abundance of biodiversity in a given area, relative to baseline populations)</a:t>
                      </a:r>
                    </a:p>
                  </a:txBody>
                  <a:tcPr/>
                </a:tc>
                <a:tc>
                  <a:txBody>
                    <a:bodyPr/>
                    <a:lstStyle/>
                    <a:p>
                      <a:r>
                        <a:rPr lang="en-GB" sz="1500">
                          <a:solidFill>
                            <a:srgbClr val="595959"/>
                          </a:solidFill>
                        </a:rPr>
                        <a:t>Often estimated using the GLOBIO model, which aims at assessing scenarios of human-induced changes in biodiversity</a:t>
                      </a:r>
                    </a:p>
                  </a:txBody>
                  <a:tcPr/>
                </a:tc>
                <a:extLst>
                  <a:ext uri="{0D108BD9-81ED-4DB2-BD59-A6C34878D82A}">
                    <a16:rowId xmlns:a16="http://schemas.microsoft.com/office/drawing/2014/main" val="2620135890"/>
                  </a:ext>
                </a:extLst>
              </a:tr>
              <a:tr h="944450">
                <a:tc>
                  <a:txBody>
                    <a:bodyPr/>
                    <a:lstStyle/>
                    <a:p>
                      <a:r>
                        <a:rPr lang="en-GB" sz="1500">
                          <a:solidFill>
                            <a:srgbClr val="595959"/>
                          </a:solidFill>
                        </a:rPr>
                        <a:t>Potentially disappeared fraction of species (PDF)</a:t>
                      </a:r>
                    </a:p>
                  </a:txBody>
                  <a:tcPr/>
                </a:tc>
                <a:tc>
                  <a:txBody>
                    <a:bodyPr/>
                    <a:lstStyle/>
                    <a:p>
                      <a:r>
                        <a:rPr lang="en-GB" sz="1500">
                          <a:solidFill>
                            <a:srgbClr val="595959"/>
                          </a:solidFill>
                        </a:rPr>
                        <a:t>Indicator of decline in species richness in an area over a time period</a:t>
                      </a:r>
                    </a:p>
                  </a:txBody>
                  <a:tcPr/>
                </a:tc>
                <a:tc>
                  <a:txBody>
                    <a:bodyPr/>
                    <a:lstStyle/>
                    <a:p>
                      <a:r>
                        <a:rPr lang="en-GB" sz="1500">
                          <a:solidFill>
                            <a:srgbClr val="595959"/>
                          </a:solidFill>
                        </a:rPr>
                        <a:t>Often estimated using the ReCiPe model, which links economic activity to changes in biodiversity</a:t>
                      </a:r>
                    </a:p>
                  </a:txBody>
                  <a:tcPr/>
                </a:tc>
                <a:extLst>
                  <a:ext uri="{0D108BD9-81ED-4DB2-BD59-A6C34878D82A}">
                    <a16:rowId xmlns:a16="http://schemas.microsoft.com/office/drawing/2014/main" val="2250044281"/>
                  </a:ext>
                </a:extLst>
              </a:tr>
              <a:tr h="1159097">
                <a:tc>
                  <a:txBody>
                    <a:bodyPr/>
                    <a:lstStyle/>
                    <a:p>
                      <a:r>
                        <a:rPr lang="en-GB" sz="1500">
                          <a:solidFill>
                            <a:srgbClr val="595959"/>
                          </a:solidFill>
                        </a:rPr>
                        <a:t>Species and habitat diversity (richness and abundance)</a:t>
                      </a:r>
                    </a:p>
                  </a:txBody>
                  <a:tcPr/>
                </a:tc>
                <a:tc>
                  <a:txBody>
                    <a:bodyPr/>
                    <a:lstStyle/>
                    <a:p>
                      <a:r>
                        <a:rPr lang="en-GB" sz="1500">
                          <a:solidFill>
                            <a:srgbClr val="595959"/>
                          </a:solidFill>
                        </a:rPr>
                        <a:t>On-the-ground monitoring/measurement of species and habitat determine species richness, abundance and trends over time</a:t>
                      </a:r>
                    </a:p>
                  </a:txBody>
                  <a:tcPr/>
                </a:tc>
                <a:tc>
                  <a:txBody>
                    <a:bodyPr/>
                    <a:lstStyle/>
                    <a:p>
                      <a:r>
                        <a:rPr lang="en-GB" sz="1500">
                          <a:solidFill>
                            <a:srgbClr val="595959"/>
                          </a:solidFill>
                        </a:rPr>
                        <a:t>Direct measurement; Relies on local datasets</a:t>
                      </a:r>
                    </a:p>
                  </a:txBody>
                  <a:tcPr/>
                </a:tc>
                <a:extLst>
                  <a:ext uri="{0D108BD9-81ED-4DB2-BD59-A6C34878D82A}">
                    <a16:rowId xmlns:a16="http://schemas.microsoft.com/office/drawing/2014/main" val="4137187933"/>
                  </a:ext>
                </a:extLst>
              </a:tr>
              <a:tr h="944450">
                <a:tc>
                  <a:txBody>
                    <a:bodyPr/>
                    <a:lstStyle/>
                    <a:p>
                      <a:r>
                        <a:rPr lang="en-GB" sz="1500">
                          <a:solidFill>
                            <a:srgbClr val="595959"/>
                          </a:solidFill>
                        </a:rPr>
                        <a:t>Species Threat Abatement and Recovery (STAR)</a:t>
                      </a:r>
                    </a:p>
                  </a:txBody>
                  <a:tcPr/>
                </a:tc>
                <a:tc>
                  <a:txBody>
                    <a:bodyPr/>
                    <a:lstStyle/>
                    <a:p>
                      <a:r>
                        <a:rPr lang="en-GB" sz="1500">
                          <a:solidFill>
                            <a:srgbClr val="595959"/>
                          </a:solidFill>
                        </a:rPr>
                        <a:t>Assesses potential reduction in extinction risk gained from removal of threats (such as mining) in a given area</a:t>
                      </a:r>
                    </a:p>
                  </a:txBody>
                  <a:tcPr/>
                </a:tc>
                <a:tc>
                  <a:txBody>
                    <a:bodyPr/>
                    <a:lstStyle/>
                    <a:p>
                      <a:r>
                        <a:rPr lang="en-GB" sz="1500">
                          <a:solidFill>
                            <a:srgbClr val="595959"/>
                          </a:solidFill>
                        </a:rPr>
                        <a:t>IUCN STAR layer (based on IUCN Red List data)</a:t>
                      </a:r>
                    </a:p>
                  </a:txBody>
                  <a:tcPr/>
                </a:tc>
                <a:extLst>
                  <a:ext uri="{0D108BD9-81ED-4DB2-BD59-A6C34878D82A}">
                    <a16:rowId xmlns:a16="http://schemas.microsoft.com/office/drawing/2014/main" val="4117964925"/>
                  </a:ext>
                </a:extLst>
              </a:tr>
            </a:tbl>
          </a:graphicData>
        </a:graphic>
      </p:graphicFrame>
      <p:sp>
        <p:nvSpPr>
          <p:cNvPr id="8" name="Teardrop 7">
            <a:extLst>
              <a:ext uri="{FF2B5EF4-FFF2-40B4-BE49-F238E27FC236}">
                <a16:creationId xmlns:a16="http://schemas.microsoft.com/office/drawing/2014/main" id="{86B4D178-E091-48C3-9E82-9AD5070F42D3}"/>
              </a:ext>
            </a:extLst>
          </p:cNvPr>
          <p:cNvSpPr/>
          <p:nvPr/>
        </p:nvSpPr>
        <p:spPr>
          <a:xfrm>
            <a:off x="10284443" y="1"/>
            <a:ext cx="1907559" cy="1640263"/>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1ABDE515-728E-43AD-8995-6124C892D2F3}"/>
              </a:ext>
            </a:extLst>
          </p:cNvPr>
          <p:cNvSpPr txBox="1"/>
          <p:nvPr/>
        </p:nvSpPr>
        <p:spPr>
          <a:xfrm>
            <a:off x="10284443" y="264390"/>
            <a:ext cx="1907559" cy="1200585"/>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p.50</a:t>
            </a:r>
          </a:p>
          <a:p>
            <a:pPr algn="ctr" defTabSz="914354">
              <a:defRPr/>
            </a:pPr>
            <a:r>
              <a:rPr lang="en-GB" sz="1801">
                <a:solidFill>
                  <a:prstClr val="white"/>
                </a:solidFill>
                <a:latin typeface="Arial"/>
              </a:rPr>
              <a:t>of the </a:t>
            </a:r>
            <a:r>
              <a:rPr lang="en-GB">
                <a:solidFill>
                  <a:prstClr val="white"/>
                </a:solidFill>
                <a:hlinkClick r:id="rId3"/>
              </a:rPr>
              <a:t>Biodiversity Guidance</a:t>
            </a:r>
            <a:endParaRPr lang="en-GB">
              <a:solidFill>
                <a:prstClr val="white"/>
              </a:solidFill>
            </a:endParaRPr>
          </a:p>
        </p:txBody>
      </p:sp>
      <p:sp>
        <p:nvSpPr>
          <p:cNvPr id="10" name="TextBox 9">
            <a:extLst>
              <a:ext uri="{FF2B5EF4-FFF2-40B4-BE49-F238E27FC236}">
                <a16:creationId xmlns:a16="http://schemas.microsoft.com/office/drawing/2014/main" id="{25B3F047-274F-4C2B-BB0F-9C69AF015C56}"/>
              </a:ext>
            </a:extLst>
          </p:cNvPr>
          <p:cNvSpPr txBox="1"/>
          <p:nvPr/>
        </p:nvSpPr>
        <p:spPr>
          <a:xfrm>
            <a:off x="3057395" y="6027153"/>
            <a:ext cx="9272653" cy="276999"/>
          </a:xfrm>
          <a:prstGeom prst="rect">
            <a:avLst/>
          </a:prstGeom>
          <a:noFill/>
        </p:spPr>
        <p:txBody>
          <a:bodyPr wrap="square" rtlCol="0">
            <a:spAutoFit/>
          </a:bodyPr>
          <a:lstStyle/>
          <a:p>
            <a:r>
              <a:rPr lang="en-GB" sz="1200">
                <a:solidFill>
                  <a:schemeClr val="tx1">
                    <a:lumMod val="65000"/>
                    <a:lumOff val="35000"/>
                  </a:schemeClr>
                </a:solidFill>
              </a:rPr>
              <a:t>Table: Examples of underlying metrics within corporate biodiversity measurement approaches (adapted from Biodiversity Guidance) </a:t>
            </a:r>
          </a:p>
        </p:txBody>
      </p:sp>
    </p:spTree>
    <p:extLst>
      <p:ext uri="{BB962C8B-B14F-4D97-AF65-F5344CB8AC3E}">
        <p14:creationId xmlns:p14="http://schemas.microsoft.com/office/powerpoint/2010/main" val="37706024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5" descr="SHIFT">
            <a:extLst>
              <a:ext uri="{FF2B5EF4-FFF2-40B4-BE49-F238E27FC236}">
                <a16:creationId xmlns:a16="http://schemas.microsoft.com/office/drawing/2014/main" id="{514A6CC4-9903-4E16-9AEF-AFB3DC9DBD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903156" y="2142073"/>
            <a:ext cx="2158085" cy="652647"/>
          </a:xfrm>
          <a:prstGeom prst="rect">
            <a:avLst/>
          </a:prstGeom>
        </p:spPr>
      </p:pic>
      <p:pic>
        <p:nvPicPr>
          <p:cNvPr id="15" name="Picture Placeholder 6" descr="Natural Capital Toolkit">
            <a:extLst>
              <a:ext uri="{FF2B5EF4-FFF2-40B4-BE49-F238E27FC236}">
                <a16:creationId xmlns:a16="http://schemas.microsoft.com/office/drawing/2014/main" id="{3E67B801-3C8E-4A27-AC54-89CE654640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290412" y="3532089"/>
            <a:ext cx="3383573" cy="350551"/>
          </a:xfrm>
          <a:prstGeom prst="rect">
            <a:avLst/>
          </a:prstGeom>
        </p:spPr>
      </p:pic>
      <p:sp>
        <p:nvSpPr>
          <p:cNvPr id="16" name="Title 1">
            <a:extLst>
              <a:ext uri="{FF2B5EF4-FFF2-40B4-BE49-F238E27FC236}">
                <a16:creationId xmlns:a16="http://schemas.microsoft.com/office/drawing/2014/main" id="{3BEA4ABC-1F3D-4BD2-839D-942FF597F126}"/>
              </a:ext>
            </a:extLst>
          </p:cNvPr>
          <p:cNvSpPr>
            <a:spLocks noGrp="1"/>
          </p:cNvSpPr>
          <p:nvPr>
            <p:ph type="title"/>
          </p:nvPr>
        </p:nvSpPr>
        <p:spPr>
          <a:xfrm>
            <a:off x="314196" y="125353"/>
            <a:ext cx="11498123" cy="878151"/>
          </a:xfrm>
        </p:spPr>
        <p:txBody>
          <a:bodyPr/>
          <a:lstStyle/>
          <a:p>
            <a:r>
              <a:rPr lang="en-US"/>
              <a:t>SHIFT Platform and the Natural Capital Toolkit</a:t>
            </a:r>
            <a:endParaRPr lang="en-CH"/>
          </a:p>
        </p:txBody>
      </p:sp>
      <p:sp>
        <p:nvSpPr>
          <p:cNvPr id="7" name="Content Placeholder 2">
            <a:extLst>
              <a:ext uri="{FF2B5EF4-FFF2-40B4-BE49-F238E27FC236}">
                <a16:creationId xmlns:a16="http://schemas.microsoft.com/office/drawing/2014/main" id="{7D7AAACA-BAE1-4F7D-9932-30D79E30AD6D}"/>
              </a:ext>
            </a:extLst>
          </p:cNvPr>
          <p:cNvSpPr>
            <a:spLocks noGrp="1"/>
          </p:cNvSpPr>
          <p:nvPr>
            <p:ph idx="1"/>
          </p:nvPr>
        </p:nvSpPr>
        <p:spPr>
          <a:xfrm>
            <a:off x="314194" y="1404701"/>
            <a:ext cx="9510031" cy="4402667"/>
          </a:xfrm>
        </p:spPr>
        <p:txBody>
          <a:bodyPr>
            <a:normAutofit/>
          </a:bodyPr>
          <a:lstStyle/>
          <a:p>
            <a:pPr marL="0" indent="0">
              <a:lnSpc>
                <a:spcPct val="100000"/>
              </a:lnSpc>
              <a:buNone/>
            </a:pPr>
            <a:r>
              <a:rPr lang="en-US"/>
              <a:t>There are lots of useful tools out there. </a:t>
            </a:r>
            <a:r>
              <a:rPr lang="en-US">
                <a:hlinkClick r:id="rId5"/>
              </a:rPr>
              <a:t>SHIFT.tools </a:t>
            </a:r>
            <a:r>
              <a:rPr lang="en-US"/>
              <a:t>is a searchable repository of tools, including the </a:t>
            </a:r>
            <a:r>
              <a:rPr lang="en-US">
                <a:hlinkClick r:id="rId6"/>
              </a:rPr>
              <a:t>Natural Capital Toolkit</a:t>
            </a:r>
            <a:r>
              <a:rPr lang="en-US"/>
              <a:t>.  </a:t>
            </a:r>
            <a:endParaRPr lang="en-GB" sz="400"/>
          </a:p>
        </p:txBody>
      </p:sp>
      <p:pic>
        <p:nvPicPr>
          <p:cNvPr id="2" name="Picture 1">
            <a:extLst>
              <a:ext uri="{FF2B5EF4-FFF2-40B4-BE49-F238E27FC236}">
                <a16:creationId xmlns:a16="http://schemas.microsoft.com/office/drawing/2014/main" id="{7EB967DB-617C-449F-93F2-0BF462D021E7}"/>
              </a:ext>
            </a:extLst>
          </p:cNvPr>
          <p:cNvPicPr>
            <a:picLocks noChangeAspect="1"/>
          </p:cNvPicPr>
          <p:nvPr/>
        </p:nvPicPr>
        <p:blipFill>
          <a:blip r:embed="rId7"/>
          <a:stretch>
            <a:fillRect/>
          </a:stretch>
        </p:blipFill>
        <p:spPr>
          <a:xfrm>
            <a:off x="1232246" y="2609387"/>
            <a:ext cx="6278745" cy="3086555"/>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8815BFDD-9E6B-47E7-AD02-237DE9A0431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8234" b="23272"/>
          <a:stretch/>
        </p:blipFill>
        <p:spPr>
          <a:xfrm>
            <a:off x="9745746" y="6305863"/>
            <a:ext cx="961252" cy="329684"/>
          </a:xfrm>
          <a:prstGeom prst="rect">
            <a:avLst/>
          </a:prstGeom>
        </p:spPr>
      </p:pic>
      <p:sp>
        <p:nvSpPr>
          <p:cNvPr id="4" name="Slide Number Placeholder 3">
            <a:extLst>
              <a:ext uri="{FF2B5EF4-FFF2-40B4-BE49-F238E27FC236}">
                <a16:creationId xmlns:a16="http://schemas.microsoft.com/office/drawing/2014/main" id="{D9192E59-20AB-FE4D-9BBB-7A43666DFB76}"/>
              </a:ext>
            </a:extLst>
          </p:cNvPr>
          <p:cNvSpPr>
            <a:spLocks noGrp="1"/>
          </p:cNvSpPr>
          <p:nvPr>
            <p:ph type="sldNum" sz="quarter" idx="12"/>
          </p:nvPr>
        </p:nvSpPr>
        <p:spPr/>
        <p:txBody>
          <a:bodyPr/>
          <a:lstStyle/>
          <a:p>
            <a:fld id="{971CEC84-1649-40CE-BFF6-7286506FEA08}" type="slidenum">
              <a:rPr lang="en-GB" smtClean="0"/>
              <a:pPr/>
              <a:t>74</a:t>
            </a:fld>
            <a:endParaRPr lang="en-GB"/>
          </a:p>
        </p:txBody>
      </p:sp>
    </p:spTree>
    <p:extLst>
      <p:ext uri="{BB962C8B-B14F-4D97-AF65-F5344CB8AC3E}">
        <p14:creationId xmlns:p14="http://schemas.microsoft.com/office/powerpoint/2010/main" val="24263455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FF1BA10-854F-4CC8-B668-296D654F4527}"/>
              </a:ext>
            </a:extLst>
          </p:cNvPr>
          <p:cNvPicPr>
            <a:picLocks noChangeAspect="1"/>
          </p:cNvPicPr>
          <p:nvPr/>
        </p:nvPicPr>
        <p:blipFill rotWithShape="1">
          <a:blip r:embed="rId3"/>
          <a:srcRect l="3114" r="50694"/>
          <a:stretch/>
        </p:blipFill>
        <p:spPr>
          <a:xfrm>
            <a:off x="6353765" y="1305888"/>
            <a:ext cx="4188443" cy="4329292"/>
          </a:xfrm>
          <a:prstGeom prst="rect">
            <a:avLst/>
          </a:prstGeom>
        </p:spPr>
      </p:pic>
      <p:sp>
        <p:nvSpPr>
          <p:cNvPr id="2" name="Title 1">
            <a:extLst>
              <a:ext uri="{FF2B5EF4-FFF2-40B4-BE49-F238E27FC236}">
                <a16:creationId xmlns:a16="http://schemas.microsoft.com/office/drawing/2014/main" id="{95E89D3D-3DF5-43FE-8825-2DBF759F982F}"/>
              </a:ext>
            </a:extLst>
          </p:cNvPr>
          <p:cNvSpPr>
            <a:spLocks noGrp="1"/>
          </p:cNvSpPr>
          <p:nvPr>
            <p:ph type="title"/>
          </p:nvPr>
        </p:nvSpPr>
        <p:spPr/>
        <p:txBody>
          <a:bodyPr/>
          <a:lstStyle/>
          <a:p>
            <a:r>
              <a:rPr lang="en-GB"/>
              <a:t>Biodiversity Guidance Navigation Tool</a:t>
            </a:r>
          </a:p>
        </p:txBody>
      </p:sp>
      <p:sp>
        <p:nvSpPr>
          <p:cNvPr id="4" name="Slide Number Placeholder 3">
            <a:extLst>
              <a:ext uri="{FF2B5EF4-FFF2-40B4-BE49-F238E27FC236}">
                <a16:creationId xmlns:a16="http://schemas.microsoft.com/office/drawing/2014/main" id="{6AC1E5C8-2BBE-4E77-A361-05D2BACDADAD}"/>
              </a:ext>
            </a:extLst>
          </p:cNvPr>
          <p:cNvSpPr>
            <a:spLocks noGrp="1"/>
          </p:cNvSpPr>
          <p:nvPr>
            <p:ph type="sldNum" sz="quarter" idx="12"/>
          </p:nvPr>
        </p:nvSpPr>
        <p:spPr/>
        <p:txBody>
          <a:bodyPr/>
          <a:lstStyle/>
          <a:p>
            <a:fld id="{971CEC84-1649-40CE-BFF6-7286506FEA08}" type="slidenum">
              <a:rPr lang="en-GB" smtClean="0"/>
              <a:pPr/>
              <a:t>75</a:t>
            </a:fld>
            <a:endParaRPr lang="en-GB"/>
          </a:p>
        </p:txBody>
      </p:sp>
      <p:sp>
        <p:nvSpPr>
          <p:cNvPr id="7" name="Teardrop 6">
            <a:extLst>
              <a:ext uri="{FF2B5EF4-FFF2-40B4-BE49-F238E27FC236}">
                <a16:creationId xmlns:a16="http://schemas.microsoft.com/office/drawing/2014/main" id="{7B663271-8B6F-4D35-AC24-290C5F4975B1}"/>
              </a:ext>
            </a:extLst>
          </p:cNvPr>
          <p:cNvSpPr/>
          <p:nvPr/>
        </p:nvSpPr>
        <p:spPr>
          <a:xfrm>
            <a:off x="10284443" y="1"/>
            <a:ext cx="1907559" cy="1799264"/>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8" name="TextBox 7">
            <a:extLst>
              <a:ext uri="{FF2B5EF4-FFF2-40B4-BE49-F238E27FC236}">
                <a16:creationId xmlns:a16="http://schemas.microsoft.com/office/drawing/2014/main" id="{BE7771F7-DD7C-469D-8BC2-BA23B633D6C8}"/>
              </a:ext>
            </a:extLst>
          </p:cNvPr>
          <p:cNvSpPr txBox="1"/>
          <p:nvPr/>
        </p:nvSpPr>
        <p:spPr>
          <a:xfrm>
            <a:off x="10284443" y="320952"/>
            <a:ext cx="1907559" cy="147771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p.48</a:t>
            </a:r>
          </a:p>
          <a:p>
            <a:pPr algn="ctr" defTabSz="914354">
              <a:defRPr/>
            </a:pPr>
            <a:r>
              <a:rPr lang="en-GB" sz="1801">
                <a:solidFill>
                  <a:prstClr val="white"/>
                </a:solidFill>
                <a:latin typeface="Arial"/>
              </a:rPr>
              <a:t>of the </a:t>
            </a:r>
            <a:r>
              <a:rPr lang="en-GB">
                <a:solidFill>
                  <a:prstClr val="white"/>
                </a:solidFill>
                <a:hlinkClick r:id="rId4"/>
              </a:rPr>
              <a:t>Biodiversity Guidance</a:t>
            </a:r>
            <a:endParaRPr lang="en-GB">
              <a:solidFill>
                <a:prstClr val="white"/>
              </a:solidFill>
            </a:endParaRPr>
          </a:p>
          <a:p>
            <a:pPr algn="ctr" defTabSz="914354">
              <a:defRPr/>
            </a:pPr>
            <a:endParaRPr lang="en-GB" sz="1801">
              <a:solidFill>
                <a:prstClr val="white"/>
              </a:solidFill>
              <a:latin typeface="Arial"/>
            </a:endParaRPr>
          </a:p>
        </p:txBody>
      </p:sp>
      <p:sp>
        <p:nvSpPr>
          <p:cNvPr id="10" name="TextBox 9">
            <a:extLst>
              <a:ext uri="{FF2B5EF4-FFF2-40B4-BE49-F238E27FC236}">
                <a16:creationId xmlns:a16="http://schemas.microsoft.com/office/drawing/2014/main" id="{3CCAE1AB-1CD7-48A7-A886-4C2DFB39F263}"/>
              </a:ext>
            </a:extLst>
          </p:cNvPr>
          <p:cNvSpPr txBox="1"/>
          <p:nvPr/>
        </p:nvSpPr>
        <p:spPr>
          <a:xfrm>
            <a:off x="747948" y="6184957"/>
            <a:ext cx="9808638" cy="646331"/>
          </a:xfrm>
          <a:prstGeom prst="rect">
            <a:avLst/>
          </a:prstGeom>
          <a:noFill/>
        </p:spPr>
        <p:txBody>
          <a:bodyPr wrap="square" rtlCol="0">
            <a:spAutoFit/>
          </a:bodyPr>
          <a:lstStyle/>
          <a:p>
            <a:r>
              <a:rPr lang="en-GB" sz="1200">
                <a:solidFill>
                  <a:srgbClr val="595959"/>
                </a:solidFill>
              </a:rPr>
              <a:t>Figure: Examples of corporate biodiversity measurement approaches within the Biodiversity Guidance, used to develop the Biodiversity Navigation Tool: </a:t>
            </a:r>
            <a:r>
              <a:rPr lang="en-GB" sz="1200">
                <a:solidFill>
                  <a:srgbClr val="595959"/>
                </a:solidFill>
                <a:hlinkClick r:id="rId5">
                  <a:extLst>
                    <a:ext uri="{A12FA001-AC4F-418D-AE19-62706E023703}">
                      <ahyp:hlinkClr xmlns:ahyp="http://schemas.microsoft.com/office/drawing/2018/hyperlinkcolor" val="tx"/>
                    </a:ext>
                  </a:extLst>
                </a:hlinkClick>
              </a:rPr>
              <a:t>https://capitalscoalition.org/tools/navigation-tool/</a:t>
            </a:r>
            <a:r>
              <a:rPr lang="en-GB" sz="1200">
                <a:solidFill>
                  <a:srgbClr val="595959"/>
                </a:solidFill>
              </a:rPr>
              <a:t> </a:t>
            </a:r>
          </a:p>
          <a:p>
            <a:endParaRPr lang="en-GB" sz="1200">
              <a:solidFill>
                <a:srgbClr val="595959"/>
              </a:solidFill>
            </a:endParaRPr>
          </a:p>
        </p:txBody>
      </p:sp>
      <p:pic>
        <p:nvPicPr>
          <p:cNvPr id="14" name="Picture 13">
            <a:extLst>
              <a:ext uri="{FF2B5EF4-FFF2-40B4-BE49-F238E27FC236}">
                <a16:creationId xmlns:a16="http://schemas.microsoft.com/office/drawing/2014/main" id="{D1871FCE-900C-4688-AEFE-08320A71777E}"/>
              </a:ext>
            </a:extLst>
          </p:cNvPr>
          <p:cNvPicPr>
            <a:picLocks noChangeAspect="1"/>
          </p:cNvPicPr>
          <p:nvPr/>
        </p:nvPicPr>
        <p:blipFill>
          <a:blip r:embed="rId6"/>
          <a:stretch>
            <a:fillRect/>
          </a:stretch>
        </p:blipFill>
        <p:spPr>
          <a:xfrm>
            <a:off x="524863" y="1305888"/>
            <a:ext cx="5144573" cy="3944173"/>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0730D1DD-527F-4FB2-A166-806EA8402F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9436" y="3750510"/>
            <a:ext cx="6540453" cy="2245869"/>
          </a:xfrm>
          <a:prstGeom prst="rect">
            <a:avLst/>
          </a:prstGeom>
        </p:spPr>
      </p:pic>
      <p:sp>
        <p:nvSpPr>
          <p:cNvPr id="16" name="Teardrop 15">
            <a:extLst>
              <a:ext uri="{FF2B5EF4-FFF2-40B4-BE49-F238E27FC236}">
                <a16:creationId xmlns:a16="http://schemas.microsoft.com/office/drawing/2014/main" id="{21133609-DB93-4D3A-B887-378449E74228}"/>
              </a:ext>
            </a:extLst>
          </p:cNvPr>
          <p:cNvSpPr/>
          <p:nvPr/>
        </p:nvSpPr>
        <p:spPr>
          <a:xfrm>
            <a:off x="10284441" y="1836930"/>
            <a:ext cx="1907559" cy="169481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7" name="TextBox 16">
            <a:extLst>
              <a:ext uri="{FF2B5EF4-FFF2-40B4-BE49-F238E27FC236}">
                <a16:creationId xmlns:a16="http://schemas.microsoft.com/office/drawing/2014/main" id="{76EA5A88-8D92-49C0-A000-0B49678CA745}"/>
              </a:ext>
            </a:extLst>
          </p:cNvPr>
          <p:cNvSpPr txBox="1"/>
          <p:nvPr/>
        </p:nvSpPr>
        <p:spPr>
          <a:xfrm>
            <a:off x="10302330" y="2183776"/>
            <a:ext cx="1907559" cy="923714"/>
          </a:xfrm>
          <a:prstGeom prst="rect">
            <a:avLst/>
          </a:prstGeom>
          <a:noFill/>
        </p:spPr>
        <p:txBody>
          <a:bodyPr wrap="square" rtlCol="0">
            <a:spAutoFit/>
          </a:bodyPr>
          <a:lstStyle/>
          <a:p>
            <a:pPr algn="ctr" defTabSz="914354">
              <a:defRPr/>
            </a:pPr>
            <a:r>
              <a:rPr lang="en-GB" sz="1801">
                <a:solidFill>
                  <a:prstClr val="white"/>
                </a:solidFill>
              </a:rPr>
              <a:t>Refer to the</a:t>
            </a:r>
            <a:endParaRPr lang="en-GB" sz="1801">
              <a:solidFill>
                <a:prstClr val="white"/>
              </a:solidFill>
              <a:latin typeface="Arial"/>
              <a:hlinkClick r:id="rId5"/>
            </a:endParaRPr>
          </a:p>
          <a:p>
            <a:pPr algn="ctr" defTabSz="914354">
              <a:defRPr/>
            </a:pPr>
            <a:r>
              <a:rPr lang="en-GB" sz="1801">
                <a:solidFill>
                  <a:prstClr val="white"/>
                </a:solidFill>
                <a:latin typeface="Arial"/>
                <a:hlinkClick r:id="rId5"/>
              </a:rPr>
              <a:t>Biodiversity Navigation Tool</a:t>
            </a:r>
            <a:endParaRPr lang="en-GB" sz="1801">
              <a:solidFill>
                <a:prstClr val="white"/>
              </a:solidFill>
              <a:latin typeface="Arial"/>
            </a:endParaRPr>
          </a:p>
        </p:txBody>
      </p:sp>
    </p:spTree>
    <p:extLst>
      <p:ext uri="{BB962C8B-B14F-4D97-AF65-F5344CB8AC3E}">
        <p14:creationId xmlns:p14="http://schemas.microsoft.com/office/powerpoint/2010/main" val="38141522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50380-870D-4700-AA19-645394FA531B}"/>
              </a:ext>
            </a:extLst>
          </p:cNvPr>
          <p:cNvSpPr>
            <a:spLocks noGrp="1"/>
          </p:cNvSpPr>
          <p:nvPr>
            <p:ph type="title"/>
          </p:nvPr>
        </p:nvSpPr>
        <p:spPr>
          <a:xfrm>
            <a:off x="314195" y="125352"/>
            <a:ext cx="9429880" cy="878150"/>
          </a:xfrm>
        </p:spPr>
        <p:txBody>
          <a:bodyPr>
            <a:normAutofit fontScale="90000"/>
          </a:bodyPr>
          <a:lstStyle/>
          <a:p>
            <a:r>
              <a:rPr lang="en-GB"/>
              <a:t>Species Threat Abatement &amp; Restoration (STAR) metric</a:t>
            </a:r>
          </a:p>
        </p:txBody>
      </p:sp>
      <p:sp>
        <p:nvSpPr>
          <p:cNvPr id="4" name="Slide Number Placeholder 3">
            <a:extLst>
              <a:ext uri="{FF2B5EF4-FFF2-40B4-BE49-F238E27FC236}">
                <a16:creationId xmlns:a16="http://schemas.microsoft.com/office/drawing/2014/main" id="{B6F4D6E5-71FB-428D-B211-F9771644ACCE}"/>
              </a:ext>
            </a:extLst>
          </p:cNvPr>
          <p:cNvSpPr>
            <a:spLocks noGrp="1"/>
          </p:cNvSpPr>
          <p:nvPr>
            <p:ph type="sldNum" sz="quarter" idx="12"/>
          </p:nvPr>
        </p:nvSpPr>
        <p:spPr/>
        <p:txBody>
          <a:bodyPr/>
          <a:lstStyle/>
          <a:p>
            <a:fld id="{971CEC84-1649-40CE-BFF6-7286506FEA08}" type="slidenum">
              <a:rPr lang="en-GB" smtClean="0"/>
              <a:pPr/>
              <a:t>76</a:t>
            </a:fld>
            <a:endParaRPr lang="en-GB"/>
          </a:p>
        </p:txBody>
      </p:sp>
      <p:pic>
        <p:nvPicPr>
          <p:cNvPr id="7" name="Picture 6" descr="Icon&#10;&#10;Description automatically generated">
            <a:extLst>
              <a:ext uri="{FF2B5EF4-FFF2-40B4-BE49-F238E27FC236}">
                <a16:creationId xmlns:a16="http://schemas.microsoft.com/office/drawing/2014/main" id="{F2C6CAF1-D79F-443C-B1EC-61F201DCB0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0343" y="23535"/>
            <a:ext cx="2484094" cy="1065695"/>
          </a:xfrm>
          <a:prstGeom prst="rect">
            <a:avLst/>
          </a:prstGeom>
        </p:spPr>
      </p:pic>
      <p:sp>
        <p:nvSpPr>
          <p:cNvPr id="8" name="Rectangle 7">
            <a:extLst>
              <a:ext uri="{FF2B5EF4-FFF2-40B4-BE49-F238E27FC236}">
                <a16:creationId xmlns:a16="http://schemas.microsoft.com/office/drawing/2014/main" id="{ADCDB840-17B8-4EA2-B04E-F6455860399A}"/>
              </a:ext>
            </a:extLst>
          </p:cNvPr>
          <p:cNvSpPr/>
          <p:nvPr/>
        </p:nvSpPr>
        <p:spPr>
          <a:xfrm>
            <a:off x="1001009" y="6180626"/>
            <a:ext cx="3894904" cy="400110"/>
          </a:xfrm>
          <a:prstGeom prst="rect">
            <a:avLst/>
          </a:prstGeom>
        </p:spPr>
        <p:txBody>
          <a:bodyPr wrap="square">
            <a:spAutoFit/>
          </a:bodyPr>
          <a:lstStyle/>
          <a:p>
            <a:r>
              <a:rPr lang="en-GB" sz="2000" u="sng">
                <a:solidFill>
                  <a:srgbClr val="23BAED"/>
                </a:solidFill>
                <a:ea typeface="Calibri" panose="020F0502020204030204" pitchFamily="34" charset="0"/>
                <a:hlinkClick r:id="rId4">
                  <a:extLst>
                    <a:ext uri="{A12FA001-AC4F-418D-AE19-62706E023703}">
                      <ahyp:hlinkClr xmlns:ahyp="http://schemas.microsoft.com/office/drawing/2018/hyperlinkcolor" val="tx"/>
                    </a:ext>
                  </a:extLst>
                </a:hlinkClick>
              </a:rPr>
              <a:t>ibat-alliance.org/star</a:t>
            </a:r>
            <a:endParaRPr lang="en-GB" sz="2000">
              <a:solidFill>
                <a:srgbClr val="23BAED"/>
              </a:solidFill>
            </a:endParaRPr>
          </a:p>
        </p:txBody>
      </p:sp>
      <p:sp>
        <p:nvSpPr>
          <p:cNvPr id="9" name="Teardrop 8">
            <a:extLst>
              <a:ext uri="{FF2B5EF4-FFF2-40B4-BE49-F238E27FC236}">
                <a16:creationId xmlns:a16="http://schemas.microsoft.com/office/drawing/2014/main" id="{CD244CA1-914A-4A92-BCE0-914697C6CAB0}"/>
              </a:ext>
            </a:extLst>
          </p:cNvPr>
          <p:cNvSpPr/>
          <p:nvPr/>
        </p:nvSpPr>
        <p:spPr>
          <a:xfrm>
            <a:off x="10284441" y="1162471"/>
            <a:ext cx="1907559" cy="1799264"/>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0" name="TextBox 9">
            <a:extLst>
              <a:ext uri="{FF2B5EF4-FFF2-40B4-BE49-F238E27FC236}">
                <a16:creationId xmlns:a16="http://schemas.microsoft.com/office/drawing/2014/main" id="{23353279-1665-4DD9-BF94-462D3D4BD871}"/>
              </a:ext>
            </a:extLst>
          </p:cNvPr>
          <p:cNvSpPr txBox="1"/>
          <p:nvPr/>
        </p:nvSpPr>
        <p:spPr>
          <a:xfrm>
            <a:off x="10313018" y="1673443"/>
            <a:ext cx="1907559" cy="1015663"/>
          </a:xfrm>
          <a:prstGeom prst="rect">
            <a:avLst/>
          </a:prstGeom>
          <a:noFill/>
        </p:spPr>
        <p:txBody>
          <a:bodyPr wrap="square" rtlCol="0">
            <a:spAutoFit/>
          </a:bodyPr>
          <a:lstStyle/>
          <a:p>
            <a:pPr algn="ctr" defTabSz="914354">
              <a:defRPr/>
            </a:pPr>
            <a:r>
              <a:rPr lang="en-GB" sz="2000">
                <a:solidFill>
                  <a:prstClr val="white"/>
                </a:solidFill>
                <a:latin typeface="Arial"/>
              </a:rPr>
              <a:t>STAR </a:t>
            </a:r>
            <a:r>
              <a:rPr lang="en-GB" sz="2000">
                <a:solidFill>
                  <a:prstClr val="white"/>
                </a:solidFill>
                <a:latin typeface="Arial"/>
                <a:hlinkClick r:id="rId5"/>
              </a:rPr>
              <a:t>Industry Briefing Note</a:t>
            </a:r>
            <a:endParaRPr lang="en-GB" sz="2000">
              <a:solidFill>
                <a:prstClr val="white"/>
              </a:solidFill>
            </a:endParaRPr>
          </a:p>
          <a:p>
            <a:pPr algn="ctr" defTabSz="914354">
              <a:defRPr/>
            </a:pPr>
            <a:endParaRPr lang="en-GB" sz="2000">
              <a:solidFill>
                <a:prstClr val="white"/>
              </a:solidFill>
              <a:latin typeface="Arial"/>
            </a:endParaRPr>
          </a:p>
        </p:txBody>
      </p:sp>
      <p:sp>
        <p:nvSpPr>
          <p:cNvPr id="11" name="Teardrop 10">
            <a:extLst>
              <a:ext uri="{FF2B5EF4-FFF2-40B4-BE49-F238E27FC236}">
                <a16:creationId xmlns:a16="http://schemas.microsoft.com/office/drawing/2014/main" id="{B588F39C-D90E-4904-AB7B-D3637598D275}"/>
              </a:ext>
            </a:extLst>
          </p:cNvPr>
          <p:cNvSpPr/>
          <p:nvPr/>
        </p:nvSpPr>
        <p:spPr>
          <a:xfrm>
            <a:off x="10284441" y="2996634"/>
            <a:ext cx="1907559" cy="1799264"/>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2" name="TextBox 11">
            <a:extLst>
              <a:ext uri="{FF2B5EF4-FFF2-40B4-BE49-F238E27FC236}">
                <a16:creationId xmlns:a16="http://schemas.microsoft.com/office/drawing/2014/main" id="{73FD0332-E033-4D25-A5F1-101DB92B0430}"/>
              </a:ext>
            </a:extLst>
          </p:cNvPr>
          <p:cNvSpPr txBox="1"/>
          <p:nvPr/>
        </p:nvSpPr>
        <p:spPr>
          <a:xfrm>
            <a:off x="10284441" y="3317527"/>
            <a:ext cx="1907559" cy="1323439"/>
          </a:xfrm>
          <a:prstGeom prst="rect">
            <a:avLst/>
          </a:prstGeom>
          <a:noFill/>
        </p:spPr>
        <p:txBody>
          <a:bodyPr wrap="square" rtlCol="0">
            <a:spAutoFit/>
          </a:bodyPr>
          <a:lstStyle/>
          <a:p>
            <a:pPr algn="ctr" defTabSz="914354">
              <a:defRPr/>
            </a:pPr>
            <a:r>
              <a:rPr lang="en-GB" sz="2000">
                <a:solidFill>
                  <a:prstClr val="white"/>
                </a:solidFill>
                <a:latin typeface="Arial"/>
              </a:rPr>
              <a:t>STAR </a:t>
            </a:r>
            <a:r>
              <a:rPr lang="en-GB" sz="2000">
                <a:solidFill>
                  <a:prstClr val="white"/>
                </a:solidFill>
                <a:latin typeface="Arial"/>
                <a:hlinkClick r:id="rId6"/>
              </a:rPr>
              <a:t>Business User Guidance</a:t>
            </a:r>
            <a:endParaRPr lang="en-GB" sz="2000">
              <a:solidFill>
                <a:prstClr val="white"/>
              </a:solidFill>
            </a:endParaRPr>
          </a:p>
          <a:p>
            <a:pPr algn="ctr" defTabSz="914354">
              <a:defRPr/>
            </a:pPr>
            <a:endParaRPr lang="en-GB" sz="2000">
              <a:solidFill>
                <a:prstClr val="white"/>
              </a:solidFill>
              <a:latin typeface="Arial"/>
            </a:endParaRPr>
          </a:p>
        </p:txBody>
      </p:sp>
      <p:sp>
        <p:nvSpPr>
          <p:cNvPr id="17" name="TextBox 16">
            <a:extLst>
              <a:ext uri="{FF2B5EF4-FFF2-40B4-BE49-F238E27FC236}">
                <a16:creationId xmlns:a16="http://schemas.microsoft.com/office/drawing/2014/main" id="{754B6622-EB05-4F07-8A27-A7272B392161}"/>
              </a:ext>
            </a:extLst>
          </p:cNvPr>
          <p:cNvSpPr txBox="1"/>
          <p:nvPr/>
        </p:nvSpPr>
        <p:spPr>
          <a:xfrm>
            <a:off x="638363" y="1675685"/>
            <a:ext cx="8788872" cy="3785652"/>
          </a:xfrm>
          <a:prstGeom prst="rect">
            <a:avLst/>
          </a:prstGeom>
          <a:noFill/>
          <a:ln>
            <a:noFill/>
          </a:ln>
        </p:spPr>
        <p:txBody>
          <a:bodyPr wrap="square" lIns="91440" tIns="45720" rIns="91440" bIns="45720" rtlCol="0" anchor="t">
            <a:spAutoFit/>
          </a:bodyPr>
          <a:lstStyle/>
          <a:p>
            <a:pPr marL="171450" indent="-171450">
              <a:buClr>
                <a:srgbClr val="23BAED"/>
              </a:buClr>
              <a:buFont typeface="Arial" panose="020B0604020202020204" pitchFamily="34" charset="0"/>
              <a:buChar char="•"/>
            </a:pPr>
            <a:r>
              <a:rPr lang="en-GB" sz="2000">
                <a:solidFill>
                  <a:srgbClr val="595959"/>
                </a:solidFill>
              </a:rPr>
              <a:t>Quantifies business' </a:t>
            </a:r>
            <a:r>
              <a:rPr lang="en-GB" sz="2000">
                <a:solidFill>
                  <a:srgbClr val="595959"/>
                </a:solidFill>
                <a:ea typeface="+mn-lt"/>
                <a:cs typeface="+mn-lt"/>
              </a:rPr>
              <a:t>potential contributions that species threat abatement/restoration activities will lead toward reducing extinction risk </a:t>
            </a:r>
            <a:endParaRPr lang="en-GB" sz="2000">
              <a:ea typeface="+mn-lt"/>
              <a:cs typeface="+mn-lt"/>
            </a:endParaRPr>
          </a:p>
          <a:p>
            <a:pPr marL="171450" indent="-171450">
              <a:buFont typeface="Arial" panose="020B0604020202020204" pitchFamily="34" charset="0"/>
              <a:buChar char="•"/>
            </a:pPr>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Identifies actions to bring benefits to threatened species</a:t>
            </a:r>
            <a:br>
              <a:rPr lang="en-GB" sz="2000">
                <a:solidFill>
                  <a:srgbClr val="595959"/>
                </a:solidFill>
              </a:rPr>
            </a:br>
            <a:endParaRPr lang="en-GB" sz="2000">
              <a:solidFill>
                <a:srgbClr val="595959"/>
              </a:solidFill>
              <a:cs typeface="Arial"/>
            </a:endParaRPr>
          </a:p>
          <a:p>
            <a:pPr marL="171450" indent="-171450">
              <a:buClr>
                <a:srgbClr val="23BAED"/>
              </a:buClr>
              <a:buFont typeface="Arial" panose="020B0604020202020204" pitchFamily="34" charset="0"/>
              <a:buChar char="•"/>
            </a:pPr>
            <a:r>
              <a:rPr lang="en-GB" sz="2000">
                <a:solidFill>
                  <a:srgbClr val="595959"/>
                </a:solidFill>
                <a:cs typeface="Arial"/>
              </a:rPr>
              <a:t>Calculated from data on distribution, threats and extinction risk from IUCN Red List of Threatened Species</a:t>
            </a:r>
            <a:br>
              <a:rPr lang="en-GB" sz="2000">
                <a:solidFill>
                  <a:srgbClr val="595959"/>
                </a:solidFill>
                <a:cs typeface="Arial"/>
              </a:rPr>
            </a:br>
            <a:endParaRPr lang="en-GB" sz="2000">
              <a:solidFill>
                <a:srgbClr val="595959"/>
              </a:solidFill>
              <a:cs typeface="Arial"/>
            </a:endParaRPr>
          </a:p>
          <a:p>
            <a:pPr marL="171450" indent="-171450">
              <a:buClr>
                <a:srgbClr val="23BAED"/>
              </a:buClr>
              <a:buFont typeface="Arial" panose="020B0604020202020204" pitchFamily="34" charset="0"/>
              <a:buChar char="•"/>
            </a:pPr>
            <a:r>
              <a:rPr lang="en-GB" sz="2000">
                <a:solidFill>
                  <a:srgbClr val="595959"/>
                </a:solidFill>
                <a:cs typeface="Arial"/>
              </a:rPr>
              <a:t>Analysis automatically carried out in IBAT using the Multi-site Reports function</a:t>
            </a:r>
          </a:p>
          <a:p>
            <a:pPr marL="171450" indent="-171450">
              <a:buClr>
                <a:srgbClr val="23BAED"/>
              </a:buClr>
              <a:buFont typeface="Arial" panose="020B0604020202020204" pitchFamily="34" charset="0"/>
              <a:buChar char="•"/>
            </a:pPr>
            <a:endParaRPr lang="en-GB" sz="2000">
              <a:solidFill>
                <a:srgbClr val="595959"/>
              </a:solidFill>
              <a:cs typeface="Arial"/>
            </a:endParaRPr>
          </a:p>
          <a:p>
            <a:pPr marL="171450" indent="-171450">
              <a:buClr>
                <a:srgbClr val="23BAED"/>
              </a:buClr>
              <a:buFont typeface="Arial" panose="020B0604020202020204" pitchFamily="34" charset="0"/>
              <a:buChar char="•"/>
            </a:pPr>
            <a:r>
              <a:rPr lang="en-GB" sz="2000">
                <a:solidFill>
                  <a:srgbClr val="595959"/>
                </a:solidFill>
                <a:cs typeface="Arial"/>
              </a:rPr>
              <a:t>YouTube Video on application is </a:t>
            </a:r>
            <a:r>
              <a:rPr lang="en-GB" sz="2000">
                <a:solidFill>
                  <a:srgbClr val="595959"/>
                </a:solidFill>
                <a:cs typeface="Arial"/>
                <a:hlinkClick r:id="rId7"/>
              </a:rPr>
              <a:t>here</a:t>
            </a:r>
            <a:r>
              <a:rPr lang="en-GB" sz="2000">
                <a:solidFill>
                  <a:srgbClr val="595959"/>
                </a:solidFill>
                <a:cs typeface="Arial"/>
              </a:rPr>
              <a:t>.</a:t>
            </a:r>
          </a:p>
        </p:txBody>
      </p:sp>
      <p:pic>
        <p:nvPicPr>
          <p:cNvPr id="18" name="Picture 18" descr="Diagram&#10;&#10;Description automatically generated">
            <a:extLst>
              <a:ext uri="{FF2B5EF4-FFF2-40B4-BE49-F238E27FC236}">
                <a16:creationId xmlns:a16="http://schemas.microsoft.com/office/drawing/2014/main" id="{918E9C75-CD88-4D64-98A9-FDC9B5E44242}"/>
              </a:ext>
            </a:extLst>
          </p:cNvPr>
          <p:cNvPicPr>
            <a:picLocks noChangeAspect="1"/>
          </p:cNvPicPr>
          <p:nvPr/>
        </p:nvPicPr>
        <p:blipFill>
          <a:blip r:embed="rId8"/>
          <a:stretch>
            <a:fillRect/>
          </a:stretch>
        </p:blipFill>
        <p:spPr>
          <a:xfrm>
            <a:off x="7240437" y="4637713"/>
            <a:ext cx="2743200" cy="1982046"/>
          </a:xfrm>
          <a:prstGeom prst="rect">
            <a:avLst/>
          </a:prstGeom>
        </p:spPr>
      </p:pic>
      <p:sp>
        <p:nvSpPr>
          <p:cNvPr id="3" name="Rectangle 2">
            <a:extLst>
              <a:ext uri="{FF2B5EF4-FFF2-40B4-BE49-F238E27FC236}">
                <a16:creationId xmlns:a16="http://schemas.microsoft.com/office/drawing/2014/main" id="{E3851A1E-4C76-4BC1-97AD-5ABD8E30D8A7}"/>
              </a:ext>
            </a:extLst>
          </p:cNvPr>
          <p:cNvSpPr/>
          <p:nvPr/>
        </p:nvSpPr>
        <p:spPr>
          <a:xfrm>
            <a:off x="12389153" y="341906"/>
            <a:ext cx="3313692" cy="1323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Optional slide -  to be included if the presenter feels it is relevant to the session</a:t>
            </a:r>
          </a:p>
        </p:txBody>
      </p:sp>
    </p:spTree>
    <p:extLst>
      <p:ext uri="{BB962C8B-B14F-4D97-AF65-F5344CB8AC3E}">
        <p14:creationId xmlns:p14="http://schemas.microsoft.com/office/powerpoint/2010/main" val="24552282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9D3D-3DF5-43FE-8825-2DBF759F982F}"/>
              </a:ext>
            </a:extLst>
          </p:cNvPr>
          <p:cNvSpPr>
            <a:spLocks noGrp="1"/>
          </p:cNvSpPr>
          <p:nvPr>
            <p:ph type="title"/>
          </p:nvPr>
        </p:nvSpPr>
        <p:spPr>
          <a:xfrm>
            <a:off x="314195" y="155086"/>
            <a:ext cx="11498123" cy="878150"/>
          </a:xfrm>
        </p:spPr>
        <p:txBody>
          <a:bodyPr/>
          <a:lstStyle/>
          <a:p>
            <a:r>
              <a:rPr lang="en-GB"/>
              <a:t>Considerations when choosing a methodology</a:t>
            </a:r>
          </a:p>
        </p:txBody>
      </p:sp>
      <p:sp>
        <p:nvSpPr>
          <p:cNvPr id="4" name="Slide Number Placeholder 3">
            <a:extLst>
              <a:ext uri="{FF2B5EF4-FFF2-40B4-BE49-F238E27FC236}">
                <a16:creationId xmlns:a16="http://schemas.microsoft.com/office/drawing/2014/main" id="{6AC1E5C8-2BBE-4E77-A361-05D2BACDADAD}"/>
              </a:ext>
            </a:extLst>
          </p:cNvPr>
          <p:cNvSpPr>
            <a:spLocks noGrp="1"/>
          </p:cNvSpPr>
          <p:nvPr>
            <p:ph type="sldNum" sz="quarter" idx="12"/>
          </p:nvPr>
        </p:nvSpPr>
        <p:spPr/>
        <p:txBody>
          <a:bodyPr/>
          <a:lstStyle/>
          <a:p>
            <a:fld id="{971CEC84-1649-40CE-BFF6-7286506FEA08}" type="slidenum">
              <a:rPr lang="en-GB" smtClean="0"/>
              <a:pPr/>
              <a:t>77</a:t>
            </a:fld>
            <a:endParaRPr lang="en-GB"/>
          </a:p>
        </p:txBody>
      </p:sp>
      <p:sp>
        <p:nvSpPr>
          <p:cNvPr id="3" name="Rectangle 2">
            <a:extLst>
              <a:ext uri="{FF2B5EF4-FFF2-40B4-BE49-F238E27FC236}">
                <a16:creationId xmlns:a16="http://schemas.microsoft.com/office/drawing/2014/main" id="{3824E92D-161F-4C15-BCF4-3649F934DE84}"/>
              </a:ext>
            </a:extLst>
          </p:cNvPr>
          <p:cNvSpPr/>
          <p:nvPr/>
        </p:nvSpPr>
        <p:spPr>
          <a:xfrm>
            <a:off x="185072" y="1234778"/>
            <a:ext cx="8467862" cy="4801314"/>
          </a:xfrm>
          <a:prstGeom prst="rect">
            <a:avLst/>
          </a:prstGeom>
        </p:spPr>
        <p:txBody>
          <a:bodyPr wrap="square">
            <a:spAutoFit/>
          </a:bodyPr>
          <a:lstStyle/>
          <a:p>
            <a:pPr>
              <a:spcBef>
                <a:spcPts val="600"/>
              </a:spcBef>
              <a:spcAft>
                <a:spcPts val="600"/>
              </a:spcAft>
            </a:pPr>
            <a:r>
              <a:rPr lang="en-GB" sz="2300">
                <a:solidFill>
                  <a:srgbClr val="595959"/>
                </a:solidFill>
              </a:rPr>
              <a:t>In some cases, changes cannot be directly measured but must be estimated/modelled. Changes in natural capital may be unobservable due to:</a:t>
            </a:r>
          </a:p>
          <a:p>
            <a:pPr marL="285750" indent="-285750">
              <a:spcBef>
                <a:spcPts val="600"/>
              </a:spcBef>
              <a:spcAft>
                <a:spcPts val="600"/>
              </a:spcAft>
              <a:buFont typeface="Arial" panose="020B0604020202020204" pitchFamily="34" charset="0"/>
              <a:buChar char="•"/>
            </a:pPr>
            <a:r>
              <a:rPr lang="en-GB" sz="2300" b="1">
                <a:solidFill>
                  <a:srgbClr val="23BAED"/>
                </a:solidFill>
              </a:rPr>
              <a:t>Time lags: </a:t>
            </a:r>
            <a:r>
              <a:rPr lang="en-GB" sz="2300">
                <a:solidFill>
                  <a:srgbClr val="595959"/>
                </a:solidFill>
              </a:rPr>
              <a:t>it may take several years before any results are observable.</a:t>
            </a:r>
          </a:p>
          <a:p>
            <a:pPr marL="285750" indent="-285750">
              <a:spcBef>
                <a:spcPts val="600"/>
              </a:spcBef>
              <a:spcAft>
                <a:spcPts val="600"/>
              </a:spcAft>
              <a:buFont typeface="Arial" panose="020B0604020202020204" pitchFamily="34" charset="0"/>
              <a:buChar char="•"/>
            </a:pPr>
            <a:r>
              <a:rPr lang="en-GB" sz="2300" b="1">
                <a:solidFill>
                  <a:srgbClr val="23BAED"/>
                </a:solidFill>
              </a:rPr>
              <a:t>Distance: </a:t>
            </a:r>
            <a:r>
              <a:rPr lang="en-GB" sz="2300">
                <a:solidFill>
                  <a:srgbClr val="595959"/>
                </a:solidFill>
              </a:rPr>
              <a:t>for example, impacts that occur upstream in the supply chain may be out of sight, but this does not mean they are unimportant or should be excluded from further consideration.</a:t>
            </a:r>
          </a:p>
          <a:p>
            <a:pPr marL="285750" indent="-285750">
              <a:spcBef>
                <a:spcPts val="600"/>
              </a:spcBef>
              <a:spcAft>
                <a:spcPts val="600"/>
              </a:spcAft>
              <a:buFont typeface="Arial" panose="020B0604020202020204" pitchFamily="34" charset="0"/>
              <a:buChar char="•"/>
            </a:pPr>
            <a:r>
              <a:rPr lang="en-GB" sz="2300" b="1">
                <a:solidFill>
                  <a:srgbClr val="23BAED"/>
                </a:solidFill>
              </a:rPr>
              <a:t>Confounding factors:</a:t>
            </a:r>
            <a:r>
              <a:rPr lang="en-GB" sz="2300">
                <a:solidFill>
                  <a:srgbClr val="23BAED"/>
                </a:solidFill>
              </a:rPr>
              <a:t> </a:t>
            </a:r>
            <a:r>
              <a:rPr lang="en-GB" sz="2300">
                <a:solidFill>
                  <a:srgbClr val="595959"/>
                </a:solidFill>
              </a:rPr>
              <a:t>changes may be difficult to attribute to a particular impact driver where there are multiple influencing factors that cannot easily be disentangled.</a:t>
            </a:r>
          </a:p>
        </p:txBody>
      </p:sp>
      <p:sp>
        <p:nvSpPr>
          <p:cNvPr id="7" name="Teardrop 6">
            <a:extLst>
              <a:ext uri="{FF2B5EF4-FFF2-40B4-BE49-F238E27FC236}">
                <a16:creationId xmlns:a16="http://schemas.microsoft.com/office/drawing/2014/main" id="{F1BCAB88-B9BF-4D18-B369-CB8E3590B2DF}"/>
              </a:ext>
            </a:extLst>
          </p:cNvPr>
          <p:cNvSpPr/>
          <p:nvPr/>
        </p:nvSpPr>
        <p:spPr>
          <a:xfrm>
            <a:off x="10279630" y="-5717"/>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8" name="TextBox 7">
            <a:extLst>
              <a:ext uri="{FF2B5EF4-FFF2-40B4-BE49-F238E27FC236}">
                <a16:creationId xmlns:a16="http://schemas.microsoft.com/office/drawing/2014/main" id="{7B6CC4A9-20CE-4256-B542-7FC3A06958F5}"/>
              </a:ext>
            </a:extLst>
          </p:cNvPr>
          <p:cNvSpPr txBox="1"/>
          <p:nvPr/>
        </p:nvSpPr>
        <p:spPr>
          <a:xfrm>
            <a:off x="10279630" y="31035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p.74</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pic>
        <p:nvPicPr>
          <p:cNvPr id="6" name="Picture 5">
            <a:extLst>
              <a:ext uri="{FF2B5EF4-FFF2-40B4-BE49-F238E27FC236}">
                <a16:creationId xmlns:a16="http://schemas.microsoft.com/office/drawing/2014/main" id="{5A1956D5-B5D0-4625-BD91-3650496E4298}"/>
              </a:ext>
            </a:extLst>
          </p:cNvPr>
          <p:cNvPicPr>
            <a:picLocks noChangeAspect="1"/>
          </p:cNvPicPr>
          <p:nvPr/>
        </p:nvPicPr>
        <p:blipFill rotWithShape="1">
          <a:blip r:embed="rId4">
            <a:extLst>
              <a:ext uri="{28A0092B-C50C-407E-A947-70E740481C1C}">
                <a14:useLocalDpi xmlns:a14="http://schemas.microsoft.com/office/drawing/2010/main" val="0"/>
              </a:ext>
            </a:extLst>
          </a:blip>
          <a:srcRect t="15975" b="17040"/>
          <a:stretch/>
        </p:blipFill>
        <p:spPr>
          <a:xfrm>
            <a:off x="8652934" y="1793547"/>
            <a:ext cx="3539066" cy="3555918"/>
          </a:xfrm>
          <a:prstGeom prst="ellipse">
            <a:avLst/>
          </a:prstGeom>
        </p:spPr>
      </p:pic>
    </p:spTree>
    <p:extLst>
      <p:ext uri="{BB962C8B-B14F-4D97-AF65-F5344CB8AC3E}">
        <p14:creationId xmlns:p14="http://schemas.microsoft.com/office/powerpoint/2010/main" val="33181236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143DCB-D0E1-4A23-850E-94A6C9778505}"/>
              </a:ext>
            </a:extLst>
          </p:cNvPr>
          <p:cNvSpPr>
            <a:spLocks noGrp="1"/>
          </p:cNvSpPr>
          <p:nvPr>
            <p:ph type="sldNum" sz="quarter" idx="12"/>
          </p:nvPr>
        </p:nvSpPr>
        <p:spPr/>
        <p:txBody>
          <a:bodyPr/>
          <a:lstStyle/>
          <a:p>
            <a:fld id="{971CEC84-1649-40CE-BFF6-7286506FEA08}" type="slidenum">
              <a:rPr lang="en-GB" smtClean="0"/>
              <a:pPr/>
              <a:t>78</a:t>
            </a:fld>
            <a:endParaRPr lang="en-GB"/>
          </a:p>
        </p:txBody>
      </p:sp>
      <p:sp>
        <p:nvSpPr>
          <p:cNvPr id="14" name="Title 1">
            <a:extLst>
              <a:ext uri="{FF2B5EF4-FFF2-40B4-BE49-F238E27FC236}">
                <a16:creationId xmlns:a16="http://schemas.microsoft.com/office/drawing/2014/main" id="{FF9A7161-0B85-4FF5-B4BB-7ACE0437ACFE}"/>
              </a:ext>
            </a:extLst>
          </p:cNvPr>
          <p:cNvSpPr>
            <a:spLocks noGrp="1"/>
          </p:cNvSpPr>
          <p:nvPr>
            <p:ph type="title"/>
          </p:nvPr>
        </p:nvSpPr>
        <p:spPr>
          <a:xfrm>
            <a:off x="314195" y="125352"/>
            <a:ext cx="11498123" cy="878150"/>
          </a:xfrm>
        </p:spPr>
        <p:txBody>
          <a:bodyPr/>
          <a:lstStyle/>
          <a:p>
            <a:r>
              <a:rPr lang="en-GB"/>
              <a:t>Geographic &amp; resourcing considerations</a:t>
            </a:r>
          </a:p>
        </p:txBody>
      </p:sp>
      <p:sp>
        <p:nvSpPr>
          <p:cNvPr id="15" name="Content Placeholder 2">
            <a:extLst>
              <a:ext uri="{FF2B5EF4-FFF2-40B4-BE49-F238E27FC236}">
                <a16:creationId xmlns:a16="http://schemas.microsoft.com/office/drawing/2014/main" id="{7AA28EF2-5A82-4961-BB01-D5310D32B479}"/>
              </a:ext>
            </a:extLst>
          </p:cNvPr>
          <p:cNvSpPr>
            <a:spLocks noGrp="1"/>
          </p:cNvSpPr>
          <p:nvPr>
            <p:ph idx="1"/>
          </p:nvPr>
        </p:nvSpPr>
        <p:spPr>
          <a:xfrm>
            <a:off x="314195" y="1297459"/>
            <a:ext cx="7753783" cy="4720282"/>
          </a:xfrm>
        </p:spPr>
        <p:txBody>
          <a:bodyPr>
            <a:normAutofit fontScale="85000" lnSpcReduction="10000"/>
          </a:bodyPr>
          <a:lstStyle/>
          <a:p>
            <a:pPr>
              <a:spcAft>
                <a:spcPts val="600"/>
              </a:spcAft>
            </a:pPr>
            <a:r>
              <a:rPr lang="en-GB" b="1">
                <a:solidFill>
                  <a:srgbClr val="23BAED"/>
                </a:solidFill>
              </a:rPr>
              <a:t>Regulatory requirements </a:t>
            </a:r>
            <a:r>
              <a:rPr lang="en-GB"/>
              <a:t>of the country/area you are working in as this will influence what you need to measure  (</a:t>
            </a:r>
            <a:r>
              <a:rPr lang="en-GB" b="1">
                <a:solidFill>
                  <a:srgbClr val="23BAED"/>
                </a:solidFill>
              </a:rPr>
              <a:t>voluntary </a:t>
            </a:r>
            <a:r>
              <a:rPr lang="en-GB">
                <a:solidFill>
                  <a:schemeClr val="tx1"/>
                </a:solidFill>
              </a:rPr>
              <a:t>vs. </a:t>
            </a:r>
            <a:r>
              <a:rPr lang="en-GB" b="1">
                <a:solidFill>
                  <a:srgbClr val="23BAED"/>
                </a:solidFill>
              </a:rPr>
              <a:t>mandatory </a:t>
            </a:r>
            <a:r>
              <a:rPr lang="en-GB"/>
              <a:t>requirements)</a:t>
            </a:r>
          </a:p>
          <a:p>
            <a:pPr>
              <a:spcAft>
                <a:spcPts val="600"/>
              </a:spcAft>
            </a:pPr>
            <a:r>
              <a:rPr lang="en-GB" b="1">
                <a:solidFill>
                  <a:srgbClr val="00B0F0"/>
                </a:solidFill>
              </a:rPr>
              <a:t>Collaboration</a:t>
            </a:r>
            <a:r>
              <a:rPr lang="en-GB"/>
              <a:t> with local NGOs, universities, or research institutions </a:t>
            </a:r>
          </a:p>
          <a:p>
            <a:pPr>
              <a:spcAft>
                <a:spcPts val="600"/>
              </a:spcAft>
            </a:pPr>
            <a:r>
              <a:rPr lang="en-GB" b="1">
                <a:solidFill>
                  <a:srgbClr val="23BAED"/>
                </a:solidFill>
              </a:rPr>
              <a:t>Data availability </a:t>
            </a:r>
            <a:r>
              <a:rPr lang="en-GB"/>
              <a:t>in your activity locations (data rich vs. data poor areas)</a:t>
            </a:r>
          </a:p>
          <a:p>
            <a:pPr>
              <a:spcAft>
                <a:spcPts val="600"/>
              </a:spcAft>
            </a:pPr>
            <a:r>
              <a:rPr lang="en-GB"/>
              <a:t>You may have combination of </a:t>
            </a:r>
            <a:r>
              <a:rPr lang="en-GB" b="1">
                <a:solidFill>
                  <a:srgbClr val="23BAED"/>
                </a:solidFill>
              </a:rPr>
              <a:t>primary </a:t>
            </a:r>
            <a:r>
              <a:rPr lang="en-GB">
                <a:solidFill>
                  <a:srgbClr val="595959"/>
                </a:solidFill>
              </a:rPr>
              <a:t>and</a:t>
            </a:r>
            <a:r>
              <a:rPr lang="en-GB" b="1">
                <a:solidFill>
                  <a:srgbClr val="23BAED"/>
                </a:solidFill>
              </a:rPr>
              <a:t> secondary data</a:t>
            </a:r>
          </a:p>
          <a:p>
            <a:pPr>
              <a:spcAft>
                <a:spcPts val="600"/>
              </a:spcAft>
            </a:pPr>
            <a:r>
              <a:rPr lang="en-GB"/>
              <a:t>Practicalities: </a:t>
            </a:r>
          </a:p>
          <a:p>
            <a:pPr lvl="1">
              <a:spcAft>
                <a:spcPts val="600"/>
              </a:spcAft>
            </a:pPr>
            <a:r>
              <a:rPr lang="en-GB" b="1">
                <a:solidFill>
                  <a:srgbClr val="23BAED"/>
                </a:solidFill>
              </a:rPr>
              <a:t>Level of detail </a:t>
            </a:r>
            <a:r>
              <a:rPr lang="en-GB"/>
              <a:t>required</a:t>
            </a:r>
          </a:p>
          <a:p>
            <a:pPr lvl="1">
              <a:spcAft>
                <a:spcPts val="600"/>
              </a:spcAft>
            </a:pPr>
            <a:r>
              <a:rPr lang="en-GB" b="1">
                <a:solidFill>
                  <a:srgbClr val="23BAED"/>
                </a:solidFill>
              </a:rPr>
              <a:t>Time</a:t>
            </a:r>
          </a:p>
          <a:p>
            <a:pPr lvl="1">
              <a:spcAft>
                <a:spcPts val="600"/>
              </a:spcAft>
            </a:pPr>
            <a:r>
              <a:rPr lang="en-GB" b="1">
                <a:solidFill>
                  <a:srgbClr val="23BAED"/>
                </a:solidFill>
              </a:rPr>
              <a:t>Resources</a:t>
            </a:r>
          </a:p>
          <a:p>
            <a:pPr lvl="1" algn="just">
              <a:spcAft>
                <a:spcPts val="600"/>
              </a:spcAft>
            </a:pPr>
            <a:r>
              <a:rPr lang="en-GB" b="1">
                <a:solidFill>
                  <a:srgbClr val="23BAED"/>
                </a:solidFill>
              </a:rPr>
              <a:t>Geographic scope</a:t>
            </a:r>
            <a:endParaRPr lang="en-GB" b="1" i="1">
              <a:solidFill>
                <a:srgbClr val="23BAED"/>
              </a:solidFill>
            </a:endParaRPr>
          </a:p>
          <a:p>
            <a:pPr algn="just">
              <a:spcAft>
                <a:spcPts val="600"/>
              </a:spcAft>
            </a:pPr>
            <a:endParaRPr lang="en-GB" i="1"/>
          </a:p>
        </p:txBody>
      </p:sp>
      <p:pic>
        <p:nvPicPr>
          <p:cNvPr id="16" name="Picture 15" descr="A picture containing nature, outdoor, mountain, forest&#10;&#10;Description automatically generated">
            <a:extLst>
              <a:ext uri="{FF2B5EF4-FFF2-40B4-BE49-F238E27FC236}">
                <a16:creationId xmlns:a16="http://schemas.microsoft.com/office/drawing/2014/main" id="{67B553F7-0931-44FE-B16A-43489F10D0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67" r="17154"/>
          <a:stretch/>
        </p:blipFill>
        <p:spPr>
          <a:xfrm>
            <a:off x="8067979" y="125352"/>
            <a:ext cx="3974279" cy="3932298"/>
          </a:xfrm>
          <a:prstGeom prst="flowChartConnector">
            <a:avLst/>
          </a:prstGeom>
        </p:spPr>
      </p:pic>
    </p:spTree>
    <p:extLst>
      <p:ext uri="{BB962C8B-B14F-4D97-AF65-F5344CB8AC3E}">
        <p14:creationId xmlns:p14="http://schemas.microsoft.com/office/powerpoint/2010/main" val="38735950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F299C-9D0F-4A3B-840F-592CEDBB67B6}"/>
              </a:ext>
            </a:extLst>
          </p:cNvPr>
          <p:cNvSpPr>
            <a:spLocks noGrp="1"/>
          </p:cNvSpPr>
          <p:nvPr>
            <p:ph type="title"/>
          </p:nvPr>
        </p:nvSpPr>
        <p:spPr>
          <a:xfrm>
            <a:off x="314195" y="125352"/>
            <a:ext cx="11616036" cy="878150"/>
          </a:xfrm>
        </p:spPr>
        <p:txBody>
          <a:bodyPr>
            <a:normAutofit/>
          </a:bodyPr>
          <a:lstStyle/>
          <a:p>
            <a:r>
              <a:rPr lang="en-GB"/>
              <a:t>Case study on measuring natural capital: Process</a:t>
            </a:r>
            <a:endParaRPr lang="en-GB" i="1"/>
          </a:p>
        </p:txBody>
      </p:sp>
      <p:sp>
        <p:nvSpPr>
          <p:cNvPr id="3" name="Content Placeholder 2">
            <a:extLst>
              <a:ext uri="{FF2B5EF4-FFF2-40B4-BE49-F238E27FC236}">
                <a16:creationId xmlns:a16="http://schemas.microsoft.com/office/drawing/2014/main" id="{189F35BD-7A79-4A2A-B316-85F85A73CE1A}"/>
              </a:ext>
            </a:extLst>
          </p:cNvPr>
          <p:cNvSpPr>
            <a:spLocks noGrp="1"/>
          </p:cNvSpPr>
          <p:nvPr>
            <p:ph idx="1"/>
          </p:nvPr>
        </p:nvSpPr>
        <p:spPr>
          <a:xfrm>
            <a:off x="314196" y="1461523"/>
            <a:ext cx="11508458" cy="4367777"/>
          </a:xfrm>
        </p:spPr>
        <p:txBody>
          <a:bodyPr vert="horz" lIns="91440" tIns="45720" rIns="91440" bIns="45720" rtlCol="0" anchor="t">
            <a:noAutofit/>
          </a:bodyPr>
          <a:lstStyle/>
          <a:p>
            <a:pPr marL="227965" indent="-227965" algn="just">
              <a:lnSpc>
                <a:spcPct val="100000"/>
              </a:lnSpc>
              <a:spcBef>
                <a:spcPts val="600"/>
              </a:spcBef>
              <a:spcAft>
                <a:spcPts val="600"/>
              </a:spcAft>
            </a:pPr>
            <a:r>
              <a:rPr lang="en-GB" sz="2200" b="1" dirty="0">
                <a:solidFill>
                  <a:srgbClr val="23BAED"/>
                </a:solidFill>
              </a:rPr>
              <a:t>BNP Paribas </a:t>
            </a:r>
            <a:r>
              <a:rPr lang="en-GB" sz="2200" dirty="0"/>
              <a:t>completed an initial piloting of the Measuring Guidance to:</a:t>
            </a:r>
            <a:endParaRPr lang="en-US" dirty="0"/>
          </a:p>
          <a:p>
            <a:pPr marL="685165" lvl="1" indent="-227965" algn="just">
              <a:lnSpc>
                <a:spcPct val="100000"/>
              </a:lnSpc>
              <a:spcBef>
                <a:spcPts val="600"/>
              </a:spcBef>
              <a:spcAft>
                <a:spcPts val="600"/>
              </a:spcAft>
            </a:pPr>
            <a:r>
              <a:rPr lang="en-GB" sz="2200" dirty="0"/>
              <a:t>1) determine the </a:t>
            </a:r>
            <a:r>
              <a:rPr lang="en-GB" sz="2200" b="1" dirty="0">
                <a:solidFill>
                  <a:srgbClr val="23BAED"/>
                </a:solidFill>
              </a:rPr>
              <a:t>measurement approaches available </a:t>
            </a:r>
            <a:r>
              <a:rPr lang="en-GB" sz="2200" dirty="0"/>
              <a:t>to a financial institution completing a portfolio-level </a:t>
            </a:r>
            <a:r>
              <a:rPr lang="en-GB" sz="2200" b="1" dirty="0">
                <a:solidFill>
                  <a:srgbClr val="23BAED"/>
                </a:solidFill>
              </a:rPr>
              <a:t>natural capital assessment</a:t>
            </a:r>
            <a:endParaRPr lang="en-GB" sz="2200" b="1" dirty="0">
              <a:solidFill>
                <a:srgbClr val="23BAED"/>
              </a:solidFill>
              <a:cs typeface="Arial"/>
            </a:endParaRPr>
          </a:p>
          <a:p>
            <a:pPr marL="685165" lvl="1" indent="-227965" algn="just">
              <a:lnSpc>
                <a:spcPct val="100000"/>
              </a:lnSpc>
              <a:spcBef>
                <a:spcPts val="600"/>
              </a:spcBef>
              <a:spcAft>
                <a:spcPts val="600"/>
              </a:spcAft>
            </a:pPr>
            <a:r>
              <a:rPr lang="en-GB" sz="2200" dirty="0"/>
              <a:t>2) complete a </a:t>
            </a:r>
            <a:r>
              <a:rPr lang="en-GB" sz="2200" b="1" dirty="0">
                <a:solidFill>
                  <a:srgbClr val="23BAED"/>
                </a:solidFill>
              </a:rPr>
              <a:t>gap analysis </a:t>
            </a:r>
            <a:r>
              <a:rPr lang="en-GB" sz="2200" dirty="0"/>
              <a:t>and identify the pros and cons of each measurement approach identified</a:t>
            </a:r>
            <a:endParaRPr lang="en-GB" sz="2200" dirty="0">
              <a:cs typeface="Arial"/>
            </a:endParaRPr>
          </a:p>
          <a:p>
            <a:pPr marL="227965" indent="-227965" algn="just">
              <a:lnSpc>
                <a:spcPct val="100000"/>
              </a:lnSpc>
              <a:spcBef>
                <a:spcPts val="600"/>
              </a:spcBef>
              <a:spcAft>
                <a:spcPts val="600"/>
              </a:spcAft>
            </a:pPr>
            <a:r>
              <a:rPr lang="en-GB" sz="2200" dirty="0"/>
              <a:t>The </a:t>
            </a:r>
            <a:r>
              <a:rPr lang="en-GB" sz="2200" b="1" dirty="0">
                <a:solidFill>
                  <a:srgbClr val="23BAED"/>
                </a:solidFill>
              </a:rPr>
              <a:t>Biodiversity Guidance </a:t>
            </a:r>
            <a:r>
              <a:rPr lang="en-GB" sz="2200" dirty="0"/>
              <a:t>matrix was used to identify the measurement approaches most relevant for corporate and portfolio assessments.</a:t>
            </a:r>
            <a:endParaRPr lang="en-GB" sz="2200" dirty="0">
              <a:cs typeface="Arial"/>
            </a:endParaRPr>
          </a:p>
          <a:p>
            <a:pPr marL="227965" indent="-227965" algn="just">
              <a:lnSpc>
                <a:spcPct val="100000"/>
              </a:lnSpc>
              <a:spcBef>
                <a:spcPts val="600"/>
              </a:spcBef>
              <a:spcAft>
                <a:spcPts val="600"/>
              </a:spcAft>
            </a:pPr>
            <a:r>
              <a:rPr lang="en-GB" sz="2200" dirty="0"/>
              <a:t>The approaches identified as potential methods for commissioning measurement were the </a:t>
            </a:r>
            <a:r>
              <a:rPr lang="en-GB" sz="2200" b="1" dirty="0">
                <a:solidFill>
                  <a:srgbClr val="00B0F0"/>
                </a:solidFill>
                <a:hlinkClick r:id="rId3">
                  <a:extLst>
                    <a:ext uri="{A12FA001-AC4F-418D-AE19-62706E023703}">
                      <ahyp:hlinkClr xmlns:ahyp="http://schemas.microsoft.com/office/drawing/2018/hyperlinkcolor" val="tx"/>
                    </a:ext>
                  </a:extLst>
                </a:hlinkClick>
              </a:rPr>
              <a:t>Global Biodiversity Score</a:t>
            </a:r>
            <a:r>
              <a:rPr lang="en-GB" sz="2200" dirty="0">
                <a:solidFill>
                  <a:srgbClr val="00B0F0"/>
                </a:solidFill>
              </a:rPr>
              <a:t>, </a:t>
            </a:r>
            <a:r>
              <a:rPr lang="en-GB" sz="2200" dirty="0">
                <a:solidFill>
                  <a:srgbClr val="595959"/>
                </a:solidFill>
              </a:rPr>
              <a:t>the</a:t>
            </a:r>
            <a:r>
              <a:rPr lang="en-GB" sz="2200" b="1" dirty="0">
                <a:solidFill>
                  <a:srgbClr val="00B0F0"/>
                </a:solidFill>
              </a:rPr>
              <a:t> </a:t>
            </a:r>
            <a:r>
              <a:rPr lang="en-GB" sz="2200" b="1" dirty="0">
                <a:solidFill>
                  <a:srgbClr val="00B0F0"/>
                </a:solidFill>
                <a:hlinkClick r:id="rId4">
                  <a:extLst>
                    <a:ext uri="{A12FA001-AC4F-418D-AE19-62706E023703}">
                      <ahyp:hlinkClr xmlns:ahyp="http://schemas.microsoft.com/office/drawing/2018/hyperlinkcolor" val="tx"/>
                    </a:ext>
                  </a:extLst>
                </a:hlinkClick>
              </a:rPr>
              <a:t>Biodiversity Footprint for Financial Institutions</a:t>
            </a:r>
            <a:r>
              <a:rPr lang="en-GB" sz="2200" dirty="0">
                <a:solidFill>
                  <a:srgbClr val="595959"/>
                </a:solidFill>
              </a:rPr>
              <a:t>,</a:t>
            </a:r>
            <a:r>
              <a:rPr lang="en-GB" sz="2200" dirty="0"/>
              <a:t> and the </a:t>
            </a:r>
            <a:r>
              <a:rPr lang="en-GB" sz="2200" b="1" dirty="0">
                <a:solidFill>
                  <a:srgbClr val="23BAED"/>
                </a:solidFill>
                <a:hlinkClick r:id="rId5">
                  <a:extLst>
                    <a:ext uri="{A12FA001-AC4F-418D-AE19-62706E023703}">
                      <ahyp:hlinkClr xmlns:ahyp="http://schemas.microsoft.com/office/drawing/2018/hyperlinkcolor" val="tx"/>
                    </a:ext>
                  </a:extLst>
                </a:hlinkClick>
              </a:rPr>
              <a:t>LIFE index</a:t>
            </a:r>
            <a:r>
              <a:rPr lang="en-GB" sz="2200" dirty="0">
                <a:solidFill>
                  <a:srgbClr val="23BAED"/>
                </a:solidFill>
              </a:rPr>
              <a:t>.</a:t>
            </a:r>
            <a:endParaRPr lang="en-GB" sz="2200" dirty="0">
              <a:solidFill>
                <a:srgbClr val="23BAED"/>
              </a:solidFill>
              <a:cs typeface="Arial"/>
            </a:endParaRPr>
          </a:p>
        </p:txBody>
      </p:sp>
      <p:sp>
        <p:nvSpPr>
          <p:cNvPr id="4" name="Slide Number Placeholder 3">
            <a:extLst>
              <a:ext uri="{FF2B5EF4-FFF2-40B4-BE49-F238E27FC236}">
                <a16:creationId xmlns:a16="http://schemas.microsoft.com/office/drawing/2014/main" id="{599F95BB-2580-46B7-A6EB-C681437F01CA}"/>
              </a:ext>
            </a:extLst>
          </p:cNvPr>
          <p:cNvSpPr>
            <a:spLocks noGrp="1"/>
          </p:cNvSpPr>
          <p:nvPr>
            <p:ph type="sldNum" sz="quarter" idx="12"/>
          </p:nvPr>
        </p:nvSpPr>
        <p:spPr/>
        <p:txBody>
          <a:bodyPr/>
          <a:lstStyle/>
          <a:p>
            <a:fld id="{971CEC84-1649-40CE-BFF6-7286506FEA08}" type="slidenum">
              <a:rPr lang="en-GB" smtClean="0"/>
              <a:pPr/>
              <a:t>79</a:t>
            </a:fld>
            <a:endParaRPr lang="en-GB"/>
          </a:p>
        </p:txBody>
      </p:sp>
      <p:sp>
        <p:nvSpPr>
          <p:cNvPr id="5" name="Teardrop 4">
            <a:extLst>
              <a:ext uri="{FF2B5EF4-FFF2-40B4-BE49-F238E27FC236}">
                <a16:creationId xmlns:a16="http://schemas.microsoft.com/office/drawing/2014/main" id="{F5BA543E-BBB9-40E4-98CD-B946BC28C685}"/>
              </a:ext>
            </a:extLst>
          </p:cNvPr>
          <p:cNvSpPr/>
          <p:nvPr/>
        </p:nvSpPr>
        <p:spPr>
          <a:xfrm>
            <a:off x="10284443" y="1"/>
            <a:ext cx="1907559" cy="1799264"/>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A3C0FF74-1C58-4965-ADCE-39D351D0E77F}"/>
              </a:ext>
            </a:extLst>
          </p:cNvPr>
          <p:cNvSpPr txBox="1"/>
          <p:nvPr/>
        </p:nvSpPr>
        <p:spPr>
          <a:xfrm>
            <a:off x="10284443" y="320952"/>
            <a:ext cx="1907559" cy="147771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p.51</a:t>
            </a:r>
          </a:p>
          <a:p>
            <a:pPr algn="ctr" defTabSz="914354">
              <a:defRPr/>
            </a:pPr>
            <a:r>
              <a:rPr lang="en-GB" sz="1801">
                <a:solidFill>
                  <a:prstClr val="white"/>
                </a:solidFill>
                <a:latin typeface="Arial"/>
              </a:rPr>
              <a:t>of the </a:t>
            </a:r>
            <a:r>
              <a:rPr lang="en-GB">
                <a:solidFill>
                  <a:prstClr val="white"/>
                </a:solidFill>
                <a:hlinkClick r:id="rId6"/>
              </a:rPr>
              <a:t>Biodiversity Guidance</a:t>
            </a:r>
            <a:endParaRPr lang="en-GB">
              <a:solidFill>
                <a:prstClr val="white"/>
              </a:solidFill>
            </a:endParaRPr>
          </a:p>
          <a:p>
            <a:pPr algn="ctr" defTabSz="914354">
              <a:defRPr/>
            </a:pPr>
            <a:endParaRPr lang="en-GB" sz="1801">
              <a:solidFill>
                <a:prstClr val="white"/>
              </a:solidFill>
              <a:latin typeface="Arial"/>
            </a:endParaRPr>
          </a:p>
        </p:txBody>
      </p:sp>
    </p:spTree>
    <p:extLst>
      <p:ext uri="{BB962C8B-B14F-4D97-AF65-F5344CB8AC3E}">
        <p14:creationId xmlns:p14="http://schemas.microsoft.com/office/powerpoint/2010/main" val="488911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rgbClr val="595959"/>
                </a:solidFill>
              </a:rPr>
              <a:t>Learning objectives of module 3</a:t>
            </a:r>
            <a:endParaRPr lang="en-GB">
              <a:solidFill>
                <a:srgbClr val="FF0000"/>
              </a:solidFill>
            </a:endParaRPr>
          </a:p>
        </p:txBody>
      </p:sp>
      <p:sp>
        <p:nvSpPr>
          <p:cNvPr id="3" name="Content Placeholder 2">
            <a:extLst>
              <a:ext uri="{FF2B5EF4-FFF2-40B4-BE49-F238E27FC236}">
                <a16:creationId xmlns:a16="http://schemas.microsoft.com/office/drawing/2014/main" id="{0F303EE0-820E-46C4-A28B-866B009EBED8}"/>
              </a:ext>
            </a:extLst>
          </p:cNvPr>
          <p:cNvSpPr>
            <a:spLocks noGrp="1"/>
          </p:cNvSpPr>
          <p:nvPr>
            <p:ph idx="1"/>
          </p:nvPr>
        </p:nvSpPr>
        <p:spPr>
          <a:xfrm>
            <a:off x="346938" y="1900872"/>
            <a:ext cx="11498123" cy="3940539"/>
          </a:xfrm>
        </p:spPr>
        <p:txBody>
          <a:bodyPr vert="horz" lIns="91440" tIns="45720" rIns="91440" bIns="45720" rtlCol="0" anchor="t">
            <a:normAutofit fontScale="85000" lnSpcReduction="20000"/>
          </a:bodyPr>
          <a:lstStyle/>
          <a:p>
            <a:pPr marL="342265" lvl="0" indent="-342265" algn="just">
              <a:lnSpc>
                <a:spcPct val="120000"/>
              </a:lnSpc>
              <a:spcAft>
                <a:spcPts val="600"/>
              </a:spcAft>
              <a:buFont typeface="Wingdings" panose="05000000000000000000" pitchFamily="2" charset="2"/>
              <a:buChar char="v"/>
            </a:pPr>
            <a:r>
              <a:rPr lang="en-GB" sz="2000">
                <a:cs typeface="Arial"/>
              </a:rPr>
              <a:t>Review process for </a:t>
            </a:r>
            <a:r>
              <a:rPr lang="en-GB" sz="2000" b="1">
                <a:solidFill>
                  <a:srgbClr val="23BAED"/>
                </a:solidFill>
                <a:cs typeface="Arial"/>
              </a:rPr>
              <a:t>mapping</a:t>
            </a:r>
            <a:r>
              <a:rPr lang="en-GB" sz="2000">
                <a:cs typeface="Arial"/>
              </a:rPr>
              <a:t> </a:t>
            </a:r>
            <a:r>
              <a:rPr lang="en-GB" sz="2000" b="1">
                <a:solidFill>
                  <a:srgbClr val="23BAED"/>
                </a:solidFill>
                <a:cs typeface="Arial"/>
              </a:rPr>
              <a:t>impact drivers </a:t>
            </a:r>
            <a:r>
              <a:rPr lang="en-GB" sz="2000">
                <a:cs typeface="Arial"/>
              </a:rPr>
              <a:t>and </a:t>
            </a:r>
            <a:r>
              <a:rPr lang="en-GB" sz="2000" b="1">
                <a:solidFill>
                  <a:srgbClr val="23BAED"/>
                </a:solidFill>
                <a:cs typeface="Arial"/>
              </a:rPr>
              <a:t>dependencies</a:t>
            </a:r>
            <a:r>
              <a:rPr lang="en-GB" sz="2000">
                <a:solidFill>
                  <a:srgbClr val="595959"/>
                </a:solidFill>
                <a:cs typeface="Arial"/>
              </a:rPr>
              <a:t>.</a:t>
            </a:r>
            <a:endParaRPr lang="en-GB" sz="2000" b="1">
              <a:solidFill>
                <a:srgbClr val="23BAED"/>
              </a:solidFill>
              <a:cs typeface="Arial"/>
            </a:endParaRPr>
          </a:p>
          <a:p>
            <a:pPr marL="342265" indent="-342265" algn="just">
              <a:lnSpc>
                <a:spcPct val="120000"/>
              </a:lnSpc>
              <a:spcAft>
                <a:spcPts val="600"/>
              </a:spcAft>
              <a:buFont typeface="Wingdings" panose="05000000000000000000" pitchFamily="2" charset="2"/>
              <a:buChar char="v"/>
            </a:pPr>
            <a:r>
              <a:rPr lang="en-GB" sz="2000">
                <a:cs typeface="Arial"/>
              </a:rPr>
              <a:t>Build an understanding on how to </a:t>
            </a:r>
            <a:r>
              <a:rPr lang="en-GB" sz="2000" b="1">
                <a:solidFill>
                  <a:srgbClr val="00B0F0"/>
                </a:solidFill>
                <a:cs typeface="Arial"/>
              </a:rPr>
              <a:t>measure impact drivers</a:t>
            </a:r>
            <a:r>
              <a:rPr lang="en-GB" sz="2000">
                <a:solidFill>
                  <a:srgbClr val="00B0F0"/>
                </a:solidFill>
                <a:cs typeface="Arial"/>
              </a:rPr>
              <a:t> </a:t>
            </a:r>
            <a:r>
              <a:rPr lang="en-GB" sz="2000">
                <a:cs typeface="Arial"/>
              </a:rPr>
              <a:t>that are material to a business, and the </a:t>
            </a:r>
            <a:r>
              <a:rPr lang="en-GB" sz="2000" b="1">
                <a:solidFill>
                  <a:srgbClr val="00B0F0"/>
                </a:solidFill>
                <a:cs typeface="Arial"/>
              </a:rPr>
              <a:t>associated data requirements</a:t>
            </a:r>
            <a:r>
              <a:rPr lang="en-GB" sz="2000">
                <a:cs typeface="Arial"/>
              </a:rPr>
              <a:t>. </a:t>
            </a:r>
          </a:p>
          <a:p>
            <a:pPr marL="342265" lvl="0" indent="-342265" algn="just">
              <a:lnSpc>
                <a:spcPct val="120000"/>
              </a:lnSpc>
              <a:spcAft>
                <a:spcPts val="600"/>
              </a:spcAft>
              <a:buFont typeface="Wingdings" panose="05000000000000000000" pitchFamily="2" charset="2"/>
              <a:buChar char="v"/>
            </a:pPr>
            <a:r>
              <a:rPr lang="en-GB" sz="2000">
                <a:solidFill>
                  <a:prstClr val="black">
                    <a:lumMod val="65000"/>
                    <a:lumOff val="35000"/>
                  </a:prstClr>
                </a:solidFill>
                <a:cs typeface="Arial"/>
              </a:rPr>
              <a:t>Understand the </a:t>
            </a:r>
            <a:r>
              <a:rPr lang="en-GB" sz="2000" b="1">
                <a:solidFill>
                  <a:srgbClr val="00B0F0"/>
                </a:solidFill>
                <a:cs typeface="Arial"/>
              </a:rPr>
              <a:t>process for determining a change in natural capital assets</a:t>
            </a:r>
            <a:r>
              <a:rPr lang="en-GB" sz="2000">
                <a:solidFill>
                  <a:prstClr val="black">
                    <a:lumMod val="65000"/>
                    <a:lumOff val="35000"/>
                  </a:prstClr>
                </a:solidFill>
                <a:cs typeface="Arial"/>
              </a:rPr>
              <a:t>, assessing trends, and commissioning measurement.</a:t>
            </a:r>
          </a:p>
          <a:p>
            <a:pPr marL="342265" lvl="0" indent="-342265" algn="just">
              <a:lnSpc>
                <a:spcPct val="120000"/>
              </a:lnSpc>
              <a:spcAft>
                <a:spcPts val="600"/>
              </a:spcAft>
              <a:buFont typeface="Wingdings" panose="05000000000000000000" pitchFamily="2" charset="2"/>
              <a:buChar char="v"/>
            </a:pPr>
            <a:r>
              <a:rPr lang="en-GB" sz="2000">
                <a:solidFill>
                  <a:prstClr val="black">
                    <a:lumMod val="65000"/>
                    <a:lumOff val="35000"/>
                  </a:prstClr>
                </a:solidFill>
                <a:cs typeface="Arial"/>
              </a:rPr>
              <a:t>Develop an understanding on various </a:t>
            </a:r>
            <a:r>
              <a:rPr lang="en-GB" sz="2000" b="1">
                <a:solidFill>
                  <a:srgbClr val="00B0F0"/>
                </a:solidFill>
                <a:cs typeface="Arial"/>
              </a:rPr>
              <a:t>valuation methods </a:t>
            </a:r>
            <a:r>
              <a:rPr lang="en-GB" sz="2000">
                <a:solidFill>
                  <a:prstClr val="black">
                    <a:lumMod val="65000"/>
                    <a:lumOff val="35000"/>
                  </a:prstClr>
                </a:solidFill>
                <a:cs typeface="Arial"/>
              </a:rPr>
              <a:t>available.</a:t>
            </a:r>
          </a:p>
          <a:p>
            <a:pPr marL="342265" indent="-342265" algn="just">
              <a:lnSpc>
                <a:spcPct val="120000"/>
              </a:lnSpc>
              <a:spcAft>
                <a:spcPts val="600"/>
              </a:spcAft>
              <a:buFont typeface="Wingdings" panose="05000000000000000000" pitchFamily="2" charset="2"/>
              <a:buChar char="v"/>
            </a:pPr>
            <a:r>
              <a:rPr lang="en-GB" sz="2000">
                <a:cs typeface="Arial"/>
              </a:rPr>
              <a:t>Understand how biodiversity is integrated into the </a:t>
            </a:r>
            <a:r>
              <a:rPr lang="en-GB" sz="2000" b="1">
                <a:solidFill>
                  <a:srgbClr val="00B0F0"/>
                </a:solidFill>
                <a:cs typeface="Arial"/>
              </a:rPr>
              <a:t>natural capital assessment processes</a:t>
            </a:r>
            <a:r>
              <a:rPr lang="en-GB" sz="2000">
                <a:solidFill>
                  <a:srgbClr val="595959"/>
                </a:solidFill>
                <a:cs typeface="Arial"/>
              </a:rPr>
              <a:t>,</a:t>
            </a:r>
            <a:r>
              <a:rPr lang="en-GB" sz="2000" b="1">
                <a:solidFill>
                  <a:srgbClr val="00B0F0"/>
                </a:solidFill>
                <a:cs typeface="Arial"/>
              </a:rPr>
              <a:t> </a:t>
            </a:r>
            <a:r>
              <a:rPr lang="en-GB" sz="2000">
                <a:cs typeface="Arial"/>
              </a:rPr>
              <a:t>and how biodiversity can be </a:t>
            </a:r>
            <a:r>
              <a:rPr lang="en-GB" sz="2000" b="1">
                <a:solidFill>
                  <a:srgbClr val="00B0F0"/>
                </a:solidFill>
                <a:cs typeface="Arial"/>
              </a:rPr>
              <a:t>valued beyond monetisation</a:t>
            </a:r>
            <a:r>
              <a:rPr lang="en-GB" sz="2000">
                <a:cs typeface="Arial"/>
              </a:rPr>
              <a:t>.  </a:t>
            </a:r>
          </a:p>
          <a:p>
            <a:pPr marL="342265" indent="-342265" algn="just">
              <a:lnSpc>
                <a:spcPct val="120000"/>
              </a:lnSpc>
              <a:spcAft>
                <a:spcPts val="600"/>
              </a:spcAft>
              <a:buFont typeface="Wingdings" panose="05000000000000000000" pitchFamily="2" charset="2"/>
              <a:buChar char="v"/>
            </a:pPr>
            <a:r>
              <a:rPr lang="en-GB" sz="2000">
                <a:cs typeface="Arial"/>
              </a:rPr>
              <a:t>Build confidence on the process to undertake a </a:t>
            </a:r>
            <a:r>
              <a:rPr lang="en-GB" sz="2000" b="1">
                <a:solidFill>
                  <a:srgbClr val="00B0F0"/>
                </a:solidFill>
                <a:cs typeface="Arial"/>
              </a:rPr>
              <a:t>natural capital assessment </a:t>
            </a:r>
            <a:r>
              <a:rPr lang="en-GB" sz="2000">
                <a:solidFill>
                  <a:srgbClr val="595959"/>
                </a:solidFill>
                <a:cs typeface="Arial"/>
              </a:rPr>
              <a:t>and understand </a:t>
            </a:r>
            <a:r>
              <a:rPr lang="en-GB" sz="2000" b="1">
                <a:solidFill>
                  <a:srgbClr val="23BAED"/>
                </a:solidFill>
                <a:cs typeface="Arial"/>
              </a:rPr>
              <a:t>available methodologies</a:t>
            </a:r>
            <a:r>
              <a:rPr lang="en-GB" sz="2000">
                <a:solidFill>
                  <a:srgbClr val="595959"/>
                </a:solidFill>
                <a:cs typeface="Arial"/>
              </a:rPr>
              <a:t> and </a:t>
            </a:r>
            <a:r>
              <a:rPr lang="en-GB" sz="2000" b="1">
                <a:solidFill>
                  <a:srgbClr val="23BAED"/>
                </a:solidFill>
                <a:cs typeface="Arial"/>
              </a:rPr>
              <a:t>datasets</a:t>
            </a:r>
            <a:r>
              <a:rPr lang="en-GB" sz="2000">
                <a:solidFill>
                  <a:srgbClr val="595959"/>
                </a:solidFill>
                <a:cs typeface="Arial"/>
              </a:rPr>
              <a:t>.</a:t>
            </a:r>
            <a:endParaRPr lang="en-GB" sz="2000">
              <a:solidFill>
                <a:prstClr val="black">
                  <a:lumMod val="65000"/>
                  <a:lumOff val="35000"/>
                </a:prstClr>
              </a:solidFill>
              <a:highlight>
                <a:srgbClr val="FFFF00"/>
              </a:highlight>
              <a:cs typeface="Arial"/>
            </a:endParaRPr>
          </a:p>
          <a:p>
            <a:pPr marL="342265" lvl="0" indent="-342265" algn="just">
              <a:lnSpc>
                <a:spcPct val="150000"/>
              </a:lnSpc>
              <a:spcAft>
                <a:spcPts val="1200"/>
              </a:spcAft>
              <a:buFont typeface="Wingdings" panose="05000000000000000000" pitchFamily="2" charset="2"/>
              <a:buChar char="v"/>
            </a:pPr>
            <a:endParaRPr lang="en-GB" sz="1100">
              <a:solidFill>
                <a:prstClr val="black">
                  <a:lumMod val="65000"/>
                  <a:lumOff val="35000"/>
                </a:prstClr>
              </a:solidFill>
              <a:cs typeface="Arial"/>
            </a:endParaRPr>
          </a:p>
          <a:p>
            <a:pPr marL="342265" lvl="0" indent="-342265" algn="just">
              <a:lnSpc>
                <a:spcPct val="150000"/>
              </a:lnSpc>
              <a:spcAft>
                <a:spcPts val="1200"/>
              </a:spcAft>
              <a:buFont typeface="Wingdings" panose="05000000000000000000" pitchFamily="2" charset="2"/>
              <a:buChar char="v"/>
            </a:pPr>
            <a:endParaRPr lang="en-GB" sz="1100">
              <a:solidFill>
                <a:prstClr val="black">
                  <a:lumMod val="65000"/>
                  <a:lumOff val="35000"/>
                </a:prstClr>
              </a:solidFill>
              <a:cs typeface="Arial"/>
            </a:endParaRPr>
          </a:p>
          <a:p>
            <a:pPr marL="342265" lvl="0" indent="-342265" algn="just">
              <a:lnSpc>
                <a:spcPct val="150000"/>
              </a:lnSpc>
              <a:spcAft>
                <a:spcPts val="1200"/>
              </a:spcAft>
              <a:buFont typeface="Wingdings" panose="05000000000000000000" pitchFamily="2" charset="2"/>
              <a:buChar char="v"/>
            </a:pPr>
            <a:endParaRPr lang="en-GB" sz="1100">
              <a:solidFill>
                <a:prstClr val="black">
                  <a:lumMod val="65000"/>
                  <a:lumOff val="35000"/>
                </a:prstClr>
              </a:solidFill>
              <a:cs typeface="Arial"/>
            </a:endParaRPr>
          </a:p>
          <a:p>
            <a:pPr marL="0" lvl="0" indent="0" algn="just">
              <a:lnSpc>
                <a:spcPct val="150000"/>
              </a:lnSpc>
              <a:spcAft>
                <a:spcPts val="1200"/>
              </a:spcAft>
              <a:buNone/>
            </a:pPr>
            <a:endParaRPr lang="en-GB" sz="1100">
              <a:solidFill>
                <a:prstClr val="black">
                  <a:lumMod val="65000"/>
                  <a:lumOff val="35000"/>
                </a:prstClr>
              </a:solidFill>
              <a:cs typeface="Arial"/>
            </a:endParaRPr>
          </a:p>
          <a:p>
            <a:pPr marL="0" indent="0" algn="just">
              <a:lnSpc>
                <a:spcPct val="150000"/>
              </a:lnSpc>
              <a:spcAft>
                <a:spcPts val="1200"/>
              </a:spcAft>
              <a:buNone/>
            </a:pPr>
            <a:endParaRPr lang="en-GB" sz="4400">
              <a:cs typeface="Arial"/>
            </a:endParaRPr>
          </a:p>
        </p:txBody>
      </p:sp>
      <p:pic>
        <p:nvPicPr>
          <p:cNvPr id="6" name="Picture 5">
            <a:extLst>
              <a:ext uri="{FF2B5EF4-FFF2-40B4-BE49-F238E27FC236}">
                <a16:creationId xmlns:a16="http://schemas.microsoft.com/office/drawing/2014/main" id="{DAE3FE44-CAA6-48CB-B215-DC18B5A16EB4}"/>
              </a:ext>
            </a:extLst>
          </p:cNvPr>
          <p:cNvPicPr>
            <a:picLocks noChangeAspect="1"/>
          </p:cNvPicPr>
          <p:nvPr/>
        </p:nvPicPr>
        <p:blipFill>
          <a:blip r:embed="rId3"/>
          <a:stretch>
            <a:fillRect/>
          </a:stretch>
        </p:blipFill>
        <p:spPr>
          <a:xfrm>
            <a:off x="9964486" y="10551"/>
            <a:ext cx="2227516" cy="2146352"/>
          </a:xfrm>
          <a:prstGeom prst="rect">
            <a:avLst/>
          </a:prstGeom>
        </p:spPr>
      </p:pic>
      <p:sp>
        <p:nvSpPr>
          <p:cNvPr id="7" name="TextBox 6">
            <a:extLst>
              <a:ext uri="{FF2B5EF4-FFF2-40B4-BE49-F238E27FC236}">
                <a16:creationId xmlns:a16="http://schemas.microsoft.com/office/drawing/2014/main" id="{E6157D24-F458-40DB-A2A0-62DDA86565DD}"/>
              </a:ext>
            </a:extLst>
          </p:cNvPr>
          <p:cNvSpPr txBox="1"/>
          <p:nvPr/>
        </p:nvSpPr>
        <p:spPr>
          <a:xfrm>
            <a:off x="346938" y="1269948"/>
            <a:ext cx="7825759" cy="461665"/>
          </a:xfrm>
          <a:prstGeom prst="rect">
            <a:avLst/>
          </a:prstGeom>
          <a:noFill/>
        </p:spPr>
        <p:txBody>
          <a:bodyPr wrap="square" lIns="91440" tIns="45720" rIns="91440" bIns="45720" rtlCol="0" anchor="t">
            <a:spAutoFit/>
          </a:bodyPr>
          <a:lstStyle/>
          <a:p>
            <a:r>
              <a:rPr lang="en-GB" sz="2400">
                <a:solidFill>
                  <a:schemeClr val="tx1">
                    <a:lumMod val="65000"/>
                    <a:lumOff val="35000"/>
                  </a:schemeClr>
                </a:solidFill>
              </a:rPr>
              <a:t>The aim of We Value Nature’s module 3 training is:</a:t>
            </a:r>
          </a:p>
        </p:txBody>
      </p:sp>
      <p:sp>
        <p:nvSpPr>
          <p:cNvPr id="4" name="Slide Number Placeholder 3">
            <a:extLst>
              <a:ext uri="{FF2B5EF4-FFF2-40B4-BE49-F238E27FC236}">
                <a16:creationId xmlns:a16="http://schemas.microsoft.com/office/drawing/2014/main" id="{0595A6D0-D136-AD42-8E6E-8C291BFB5A40}"/>
              </a:ext>
            </a:extLst>
          </p:cNvPr>
          <p:cNvSpPr>
            <a:spLocks noGrp="1"/>
          </p:cNvSpPr>
          <p:nvPr>
            <p:ph type="sldNum" sz="quarter" idx="12"/>
          </p:nvPr>
        </p:nvSpPr>
        <p:spPr/>
        <p:txBody>
          <a:bodyPr/>
          <a:lstStyle/>
          <a:p>
            <a:fld id="{971CEC84-1649-40CE-BFF6-7286506FEA08}" type="slidenum">
              <a:rPr lang="en-GB" smtClean="0"/>
              <a:pPr/>
              <a:t>8</a:t>
            </a:fld>
            <a:endParaRPr lang="en-GB"/>
          </a:p>
        </p:txBody>
      </p:sp>
    </p:spTree>
    <p:extLst>
      <p:ext uri="{BB962C8B-B14F-4D97-AF65-F5344CB8AC3E}">
        <p14:creationId xmlns:p14="http://schemas.microsoft.com/office/powerpoint/2010/main" val="36122156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F299C-9D0F-4A3B-840F-592CEDBB67B6}"/>
              </a:ext>
            </a:extLst>
          </p:cNvPr>
          <p:cNvSpPr>
            <a:spLocks noGrp="1"/>
          </p:cNvSpPr>
          <p:nvPr>
            <p:ph type="title"/>
          </p:nvPr>
        </p:nvSpPr>
        <p:spPr/>
        <p:txBody>
          <a:bodyPr>
            <a:normAutofit/>
          </a:bodyPr>
          <a:lstStyle/>
          <a:p>
            <a:r>
              <a:rPr lang="en-GB">
                <a:ea typeface="+mj-lt"/>
                <a:cs typeface="+mj-lt"/>
              </a:rPr>
              <a:t>Case study on measuring natural capital:</a:t>
            </a:r>
            <a:r>
              <a:rPr lang="en-GB"/>
              <a:t> Results</a:t>
            </a:r>
            <a:endParaRPr lang="en-US"/>
          </a:p>
        </p:txBody>
      </p:sp>
      <p:sp>
        <p:nvSpPr>
          <p:cNvPr id="3" name="Content Placeholder 2">
            <a:extLst>
              <a:ext uri="{FF2B5EF4-FFF2-40B4-BE49-F238E27FC236}">
                <a16:creationId xmlns:a16="http://schemas.microsoft.com/office/drawing/2014/main" id="{189F35BD-7A79-4A2A-B316-85F85A73CE1A}"/>
              </a:ext>
            </a:extLst>
          </p:cNvPr>
          <p:cNvSpPr>
            <a:spLocks noGrp="1"/>
          </p:cNvSpPr>
          <p:nvPr>
            <p:ph idx="1"/>
          </p:nvPr>
        </p:nvSpPr>
        <p:spPr>
          <a:xfrm>
            <a:off x="314196" y="1461524"/>
            <a:ext cx="10626331" cy="4351338"/>
          </a:xfrm>
        </p:spPr>
        <p:txBody>
          <a:bodyPr vert="horz" lIns="91440" tIns="45720" rIns="91440" bIns="45720" rtlCol="0" anchor="t">
            <a:normAutofit fontScale="85000" lnSpcReduction="10000"/>
          </a:bodyPr>
          <a:lstStyle/>
          <a:p>
            <a:pPr marL="227965" indent="-227965">
              <a:lnSpc>
                <a:spcPct val="120000"/>
              </a:lnSpc>
              <a:spcAft>
                <a:spcPts val="1200"/>
              </a:spcAft>
            </a:pPr>
            <a:r>
              <a:rPr lang="en-GB"/>
              <a:t>It was identified that a </a:t>
            </a:r>
            <a:r>
              <a:rPr lang="en-GB" b="1">
                <a:solidFill>
                  <a:srgbClr val="23BAED"/>
                </a:solidFill>
              </a:rPr>
              <a:t>combination of approaches </a:t>
            </a:r>
            <a:r>
              <a:rPr lang="en-GB"/>
              <a:t>is needed to cover the spectrum of biodiversity goals. </a:t>
            </a:r>
            <a:endParaRPr lang="en-US"/>
          </a:p>
          <a:p>
            <a:pPr marL="227965" indent="-227965" algn="just">
              <a:lnSpc>
                <a:spcPct val="120000"/>
              </a:lnSpc>
              <a:spcAft>
                <a:spcPts val="1200"/>
              </a:spcAft>
            </a:pPr>
            <a:r>
              <a:rPr lang="en-GB"/>
              <a:t>E.g. combining STAR and Global Biodiversity Score measurement approaches would capture information relating to </a:t>
            </a:r>
            <a:r>
              <a:rPr lang="en-GB" b="1">
                <a:solidFill>
                  <a:srgbClr val="23BAED"/>
                </a:solidFill>
              </a:rPr>
              <a:t>species extinction </a:t>
            </a:r>
            <a:r>
              <a:rPr lang="en-GB"/>
              <a:t>and </a:t>
            </a:r>
            <a:r>
              <a:rPr lang="en-GB" b="1">
                <a:solidFill>
                  <a:srgbClr val="23BAED"/>
                </a:solidFill>
              </a:rPr>
              <a:t>ecosystem integrity</a:t>
            </a:r>
            <a:r>
              <a:rPr lang="en-GB"/>
              <a:t>. </a:t>
            </a:r>
            <a:endParaRPr lang="en-GB">
              <a:cs typeface="Arial"/>
            </a:endParaRPr>
          </a:p>
          <a:p>
            <a:pPr marL="227965" indent="-227965" algn="just">
              <a:lnSpc>
                <a:spcPct val="120000"/>
              </a:lnSpc>
              <a:spcAft>
                <a:spcPts val="1200"/>
              </a:spcAft>
            </a:pPr>
            <a:r>
              <a:rPr lang="en-GB"/>
              <a:t>Recognized that using a </a:t>
            </a:r>
            <a:r>
              <a:rPr lang="en-GB" b="1">
                <a:solidFill>
                  <a:srgbClr val="23BAED"/>
                </a:solidFill>
              </a:rPr>
              <a:t>single measurement approach will not allow for a comprehensive understanding</a:t>
            </a:r>
            <a:r>
              <a:rPr lang="en-GB"/>
              <a:t> of the impacts and dependencies on biodiversity. </a:t>
            </a:r>
            <a:endParaRPr lang="en-GB">
              <a:cs typeface="Arial"/>
            </a:endParaRPr>
          </a:p>
          <a:p>
            <a:pPr marL="227965" indent="-227965" algn="just">
              <a:lnSpc>
                <a:spcPct val="120000"/>
              </a:lnSpc>
              <a:spcAft>
                <a:spcPts val="1200"/>
              </a:spcAft>
            </a:pPr>
            <a:r>
              <a:rPr lang="en-GB"/>
              <a:t>Users need to </a:t>
            </a:r>
            <a:r>
              <a:rPr lang="en-GB" b="1">
                <a:solidFill>
                  <a:srgbClr val="23BAED"/>
                </a:solidFill>
              </a:rPr>
              <a:t>investigate the use of each measurement approach individually </a:t>
            </a:r>
            <a:r>
              <a:rPr lang="en-GB"/>
              <a:t>to ensure the assumptions of each produce results that build upon one another</a:t>
            </a:r>
            <a:endParaRPr lang="en-GB">
              <a:cs typeface="Arial"/>
            </a:endParaRPr>
          </a:p>
          <a:p>
            <a:pPr marL="227965" indent="-227965" algn="just">
              <a:lnSpc>
                <a:spcPct val="120000"/>
              </a:lnSpc>
              <a:spcAft>
                <a:spcPts val="1200"/>
              </a:spcAft>
            </a:pPr>
            <a:r>
              <a:rPr lang="en-GB"/>
              <a:t>A measurement approach that works for one company may not be applicable for another.</a:t>
            </a:r>
            <a:endParaRPr lang="en-GB">
              <a:cs typeface="Arial"/>
            </a:endParaRPr>
          </a:p>
        </p:txBody>
      </p:sp>
      <p:sp>
        <p:nvSpPr>
          <p:cNvPr id="4" name="Slide Number Placeholder 3">
            <a:extLst>
              <a:ext uri="{FF2B5EF4-FFF2-40B4-BE49-F238E27FC236}">
                <a16:creationId xmlns:a16="http://schemas.microsoft.com/office/drawing/2014/main" id="{599F95BB-2580-46B7-A6EB-C681437F01CA}"/>
              </a:ext>
            </a:extLst>
          </p:cNvPr>
          <p:cNvSpPr>
            <a:spLocks noGrp="1"/>
          </p:cNvSpPr>
          <p:nvPr>
            <p:ph type="sldNum" sz="quarter" idx="12"/>
          </p:nvPr>
        </p:nvSpPr>
        <p:spPr/>
        <p:txBody>
          <a:bodyPr/>
          <a:lstStyle/>
          <a:p>
            <a:fld id="{971CEC84-1649-40CE-BFF6-7286506FEA08}" type="slidenum">
              <a:rPr lang="en-GB" smtClean="0"/>
              <a:pPr/>
              <a:t>80</a:t>
            </a:fld>
            <a:endParaRPr lang="en-GB"/>
          </a:p>
        </p:txBody>
      </p:sp>
      <p:sp>
        <p:nvSpPr>
          <p:cNvPr id="5" name="Teardrop 4">
            <a:extLst>
              <a:ext uri="{FF2B5EF4-FFF2-40B4-BE49-F238E27FC236}">
                <a16:creationId xmlns:a16="http://schemas.microsoft.com/office/drawing/2014/main" id="{A58E84C7-29C7-4D47-AC6F-A3362EDE5538}"/>
              </a:ext>
            </a:extLst>
          </p:cNvPr>
          <p:cNvSpPr/>
          <p:nvPr/>
        </p:nvSpPr>
        <p:spPr>
          <a:xfrm>
            <a:off x="10284443" y="1"/>
            <a:ext cx="1907559" cy="1799264"/>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330A2CA2-5E1F-444E-AAAA-C9334C97F1D5}"/>
              </a:ext>
            </a:extLst>
          </p:cNvPr>
          <p:cNvSpPr txBox="1"/>
          <p:nvPr/>
        </p:nvSpPr>
        <p:spPr>
          <a:xfrm>
            <a:off x="10284443" y="320952"/>
            <a:ext cx="1907559" cy="1200585"/>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p.51</a:t>
            </a:r>
          </a:p>
          <a:p>
            <a:pPr algn="ctr" defTabSz="914354">
              <a:defRPr/>
            </a:pPr>
            <a:r>
              <a:rPr lang="en-GB" sz="1801">
                <a:solidFill>
                  <a:prstClr val="white"/>
                </a:solidFill>
                <a:latin typeface="Arial"/>
              </a:rPr>
              <a:t>of the </a:t>
            </a:r>
            <a:r>
              <a:rPr lang="en-GB">
                <a:solidFill>
                  <a:prstClr val="white"/>
                </a:solidFill>
                <a:hlinkClick r:id="rId3"/>
              </a:rPr>
              <a:t>Biodiversity Guidance</a:t>
            </a:r>
            <a:endParaRPr lang="en-GB">
              <a:solidFill>
                <a:prstClr val="white"/>
              </a:solidFill>
            </a:endParaRPr>
          </a:p>
        </p:txBody>
      </p:sp>
    </p:spTree>
    <p:extLst>
      <p:ext uri="{BB962C8B-B14F-4D97-AF65-F5344CB8AC3E}">
        <p14:creationId xmlns:p14="http://schemas.microsoft.com/office/powerpoint/2010/main" val="34285741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dirty="0"/>
              <a:t>Discussion</a:t>
            </a:r>
            <a:endParaRPr lang="en-CH" dirty="0">
              <a:highlight>
                <a:srgbClr val="FFFF00"/>
              </a:highlight>
            </a:endParaRPr>
          </a:p>
        </p:txBody>
      </p:sp>
      <p:sp>
        <p:nvSpPr>
          <p:cNvPr id="6" name="Oval 5">
            <a:extLst>
              <a:ext uri="{FF2B5EF4-FFF2-40B4-BE49-F238E27FC236}">
                <a16:creationId xmlns:a16="http://schemas.microsoft.com/office/drawing/2014/main" id="{B2881FDA-1521-421F-96F3-1ADBD06C894B}"/>
              </a:ext>
            </a:extLst>
          </p:cNvPr>
          <p:cNvSpPr/>
          <p:nvPr/>
        </p:nvSpPr>
        <p:spPr>
          <a:xfrm>
            <a:off x="4083114" y="1523618"/>
            <a:ext cx="3960283" cy="3948903"/>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t>What do you anticipate challenges of implementation to be, and how can they be overcome?</a:t>
            </a:r>
            <a:endParaRPr lang="en-CH" sz="2600" dirty="0"/>
          </a:p>
        </p:txBody>
      </p:sp>
      <p:pic>
        <p:nvPicPr>
          <p:cNvPr id="9" name="Picture 8">
            <a:extLst>
              <a:ext uri="{FF2B5EF4-FFF2-40B4-BE49-F238E27FC236}">
                <a16:creationId xmlns:a16="http://schemas.microsoft.com/office/drawing/2014/main" id="{EE235802-79D0-43B8-B5D7-F2A566126927}"/>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3" name="Slide Number Placeholder 2">
            <a:extLst>
              <a:ext uri="{FF2B5EF4-FFF2-40B4-BE49-F238E27FC236}">
                <a16:creationId xmlns:a16="http://schemas.microsoft.com/office/drawing/2014/main" id="{731813C2-9EE3-7743-9185-7E7E05EB2EAB}"/>
              </a:ext>
            </a:extLst>
          </p:cNvPr>
          <p:cNvSpPr>
            <a:spLocks noGrp="1"/>
          </p:cNvSpPr>
          <p:nvPr>
            <p:ph type="sldNum" sz="quarter" idx="12"/>
          </p:nvPr>
        </p:nvSpPr>
        <p:spPr/>
        <p:txBody>
          <a:bodyPr/>
          <a:lstStyle/>
          <a:p>
            <a:fld id="{971CEC84-1649-40CE-BFF6-7286506FEA08}" type="slidenum">
              <a:rPr lang="en-GB" smtClean="0"/>
              <a:pPr/>
              <a:t>81</a:t>
            </a:fld>
            <a:endParaRPr lang="en-GB"/>
          </a:p>
        </p:txBody>
      </p:sp>
    </p:spTree>
    <p:extLst>
      <p:ext uri="{BB962C8B-B14F-4D97-AF65-F5344CB8AC3E}">
        <p14:creationId xmlns:p14="http://schemas.microsoft.com/office/powerpoint/2010/main" val="26114829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rgbClr val="595959"/>
                </a:solidFill>
              </a:rPr>
              <a:t>Where we are in the learning objectives</a:t>
            </a:r>
            <a:endParaRPr lang="en-GB">
              <a:solidFill>
                <a:srgbClr val="595959"/>
              </a:solidFill>
              <a:highlight>
                <a:srgbClr val="FFFF00"/>
              </a:highlight>
            </a:endParaRPr>
          </a:p>
        </p:txBody>
      </p:sp>
      <p:sp>
        <p:nvSpPr>
          <p:cNvPr id="9" name="Oval 8">
            <a:extLst>
              <a:ext uri="{FF2B5EF4-FFF2-40B4-BE49-F238E27FC236}">
                <a16:creationId xmlns:a16="http://schemas.microsoft.com/office/drawing/2014/main" id="{4C0C29BD-4345-4C24-9D66-D70B5D0AA64D}"/>
              </a:ext>
            </a:extLst>
          </p:cNvPr>
          <p:cNvSpPr/>
          <p:nvPr/>
        </p:nvSpPr>
        <p:spPr>
          <a:xfrm>
            <a:off x="10165080" y="17794"/>
            <a:ext cx="2026922" cy="169350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2D5D8741-01A4-1348-AF59-46E3E1BA5916}"/>
              </a:ext>
            </a:extLst>
          </p:cNvPr>
          <p:cNvSpPr>
            <a:spLocks noGrp="1"/>
          </p:cNvSpPr>
          <p:nvPr>
            <p:ph type="sldNum" sz="quarter" idx="12"/>
          </p:nvPr>
        </p:nvSpPr>
        <p:spPr/>
        <p:txBody>
          <a:bodyPr/>
          <a:lstStyle/>
          <a:p>
            <a:fld id="{971CEC84-1649-40CE-BFF6-7286506FEA08}" type="slidenum">
              <a:rPr lang="en-GB" smtClean="0"/>
              <a:pPr/>
              <a:t>82</a:t>
            </a:fld>
            <a:endParaRPr lang="en-GB"/>
          </a:p>
        </p:txBody>
      </p:sp>
      <p:pic>
        <p:nvPicPr>
          <p:cNvPr id="13" name="Graphic 12" descr="Checkmark">
            <a:extLst>
              <a:ext uri="{FF2B5EF4-FFF2-40B4-BE49-F238E27FC236}">
                <a16:creationId xmlns:a16="http://schemas.microsoft.com/office/drawing/2014/main" id="{F7EB0014-F648-4908-B5D2-9794542462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4298" y="1764025"/>
            <a:ext cx="444761" cy="444761"/>
          </a:xfrm>
          <a:prstGeom prst="rect">
            <a:avLst/>
          </a:prstGeom>
        </p:spPr>
      </p:pic>
      <p:sp>
        <p:nvSpPr>
          <p:cNvPr id="14" name="Rectangle 13">
            <a:extLst>
              <a:ext uri="{FF2B5EF4-FFF2-40B4-BE49-F238E27FC236}">
                <a16:creationId xmlns:a16="http://schemas.microsoft.com/office/drawing/2014/main" id="{71C6C6E2-E097-4832-A25D-46C3E7273D13}"/>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5" name="Rectangle 14">
            <a:extLst>
              <a:ext uri="{FF2B5EF4-FFF2-40B4-BE49-F238E27FC236}">
                <a16:creationId xmlns:a16="http://schemas.microsoft.com/office/drawing/2014/main" id="{A21D3EE8-4D6B-471E-ACBC-B4A1568D4662}"/>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6" name="Rectangle 15">
            <a:extLst>
              <a:ext uri="{FF2B5EF4-FFF2-40B4-BE49-F238E27FC236}">
                <a16:creationId xmlns:a16="http://schemas.microsoft.com/office/drawing/2014/main" id="{5D30A83D-B1B0-44BC-94A8-E464ECB36FBC}"/>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7" name="Rectangle 16">
            <a:extLst>
              <a:ext uri="{FF2B5EF4-FFF2-40B4-BE49-F238E27FC236}">
                <a16:creationId xmlns:a16="http://schemas.microsoft.com/office/drawing/2014/main" id="{2D071B0C-EAC8-499F-B22C-F1E856375CA2}"/>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8" name="Content Placeholder 2">
            <a:extLst>
              <a:ext uri="{FF2B5EF4-FFF2-40B4-BE49-F238E27FC236}">
                <a16:creationId xmlns:a16="http://schemas.microsoft.com/office/drawing/2014/main" id="{AF949E1E-F161-4E6E-9F4B-0D5012AE71C2}"/>
              </a:ext>
            </a:extLst>
          </p:cNvPr>
          <p:cNvSpPr txBox="1">
            <a:spLocks/>
          </p:cNvSpPr>
          <p:nvPr/>
        </p:nvSpPr>
        <p:spPr>
          <a:xfrm>
            <a:off x="693877" y="1764025"/>
            <a:ext cx="11498123" cy="3940539"/>
          </a:xfrm>
          <a:prstGeom prst="rect">
            <a:avLst/>
          </a:prstGeom>
        </p:spPr>
        <p:txBody>
          <a:bodyPr vert="horz" lIns="91440" tIns="45720" rIns="91440" bIns="45720" rtlCol="0" anchor="t">
            <a:normAutofit fontScale="40000" lnSpcReduction="20000"/>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20000"/>
              </a:lnSpc>
              <a:spcAft>
                <a:spcPts val="600"/>
              </a:spcAft>
              <a:buNone/>
            </a:pPr>
            <a:r>
              <a:rPr lang="en-GB" sz="4400">
                <a:solidFill>
                  <a:prstClr val="black">
                    <a:lumMod val="65000"/>
                    <a:lumOff val="35000"/>
                  </a:prstClr>
                </a:solidFill>
                <a:cs typeface="Arial"/>
              </a:rPr>
              <a:t>Review process for </a:t>
            </a:r>
            <a:r>
              <a:rPr lang="en-GB" sz="4400" b="1">
                <a:solidFill>
                  <a:srgbClr val="23BAED"/>
                </a:solidFill>
                <a:cs typeface="Arial"/>
              </a:rPr>
              <a:t>mapping</a:t>
            </a:r>
            <a:r>
              <a:rPr lang="en-GB" sz="4400">
                <a:solidFill>
                  <a:prstClr val="black">
                    <a:lumMod val="65000"/>
                    <a:lumOff val="35000"/>
                  </a:prstClr>
                </a:solidFill>
                <a:cs typeface="Arial"/>
              </a:rPr>
              <a:t> </a:t>
            </a:r>
            <a:r>
              <a:rPr lang="en-GB" sz="4400" b="1">
                <a:solidFill>
                  <a:srgbClr val="23BAED"/>
                </a:solidFill>
                <a:cs typeface="Arial"/>
              </a:rPr>
              <a:t>impact drivers </a:t>
            </a:r>
            <a:r>
              <a:rPr lang="en-GB" sz="4400">
                <a:solidFill>
                  <a:prstClr val="black">
                    <a:lumMod val="65000"/>
                    <a:lumOff val="35000"/>
                  </a:prstClr>
                </a:solidFill>
                <a:cs typeface="Arial"/>
              </a:rPr>
              <a:t>and </a:t>
            </a:r>
            <a:r>
              <a:rPr lang="en-GB" sz="4400" b="1">
                <a:solidFill>
                  <a:srgbClr val="23BAED"/>
                </a:solidFill>
                <a:cs typeface="Arial"/>
              </a:rPr>
              <a:t>dependencies</a:t>
            </a:r>
            <a:r>
              <a:rPr lang="en-GB" sz="4400">
                <a:solidFill>
                  <a:srgbClr val="595959"/>
                </a:solidFill>
                <a:cs typeface="Arial"/>
              </a:rPr>
              <a:t>.</a:t>
            </a:r>
            <a:endParaRPr lang="en-GB" sz="4400" b="1">
              <a:solidFill>
                <a:srgbClr val="23BAED"/>
              </a:solidFill>
              <a:cs typeface="Arial"/>
            </a:endParaRPr>
          </a:p>
          <a:p>
            <a:pPr marL="0" lvl="0" indent="0" algn="just">
              <a:lnSpc>
                <a:spcPct val="120000"/>
              </a:lnSpc>
              <a:spcAft>
                <a:spcPts val="600"/>
              </a:spcAft>
              <a:buNone/>
            </a:pPr>
            <a:r>
              <a:rPr lang="en-GB" sz="4400">
                <a:solidFill>
                  <a:prstClr val="black">
                    <a:lumMod val="65000"/>
                    <a:lumOff val="35000"/>
                  </a:prstClr>
                </a:solidFill>
                <a:cs typeface="Arial"/>
              </a:rPr>
              <a:t>Build an understanding on how to </a:t>
            </a:r>
            <a:r>
              <a:rPr lang="en-GB" sz="4400" b="1">
                <a:solidFill>
                  <a:srgbClr val="00B0F0"/>
                </a:solidFill>
                <a:cs typeface="Arial"/>
              </a:rPr>
              <a:t>measure impact drivers</a:t>
            </a:r>
            <a:r>
              <a:rPr lang="en-GB" sz="4400">
                <a:solidFill>
                  <a:srgbClr val="00B0F0"/>
                </a:solidFill>
                <a:cs typeface="Arial"/>
              </a:rPr>
              <a:t> </a:t>
            </a:r>
            <a:r>
              <a:rPr lang="en-GB" sz="4400">
                <a:solidFill>
                  <a:prstClr val="black">
                    <a:lumMod val="65000"/>
                    <a:lumOff val="35000"/>
                  </a:prstClr>
                </a:solidFill>
                <a:cs typeface="Arial"/>
              </a:rPr>
              <a:t>that are material to a business, and the </a:t>
            </a:r>
            <a:r>
              <a:rPr lang="en-GB" sz="4400" b="1">
                <a:solidFill>
                  <a:srgbClr val="00B0F0"/>
                </a:solidFill>
                <a:cs typeface="Arial"/>
              </a:rPr>
              <a:t>associated data requirements</a:t>
            </a:r>
            <a:r>
              <a:rPr lang="en-GB" sz="4400">
                <a:solidFill>
                  <a:prstClr val="black">
                    <a:lumMod val="65000"/>
                    <a:lumOff val="35000"/>
                  </a:prstClr>
                </a:solidFill>
                <a:cs typeface="Arial"/>
              </a:rPr>
              <a:t>. </a:t>
            </a:r>
          </a:p>
          <a:p>
            <a:pPr marL="0" lvl="0" indent="0" algn="just">
              <a:lnSpc>
                <a:spcPct val="120000"/>
              </a:lnSpc>
              <a:spcAft>
                <a:spcPts val="600"/>
              </a:spcAft>
              <a:buNone/>
            </a:pPr>
            <a:r>
              <a:rPr lang="en-GB" sz="4400">
                <a:solidFill>
                  <a:prstClr val="black">
                    <a:lumMod val="65000"/>
                    <a:lumOff val="35000"/>
                  </a:prstClr>
                </a:solidFill>
                <a:cs typeface="Arial"/>
              </a:rPr>
              <a:t>Understand the </a:t>
            </a:r>
            <a:r>
              <a:rPr lang="en-GB" sz="4400" b="1">
                <a:solidFill>
                  <a:srgbClr val="00B0F0"/>
                </a:solidFill>
                <a:cs typeface="Arial"/>
              </a:rPr>
              <a:t>process for determining a change in natural capital assets</a:t>
            </a:r>
            <a:r>
              <a:rPr lang="en-GB" sz="4400">
                <a:solidFill>
                  <a:prstClr val="black">
                    <a:lumMod val="65000"/>
                    <a:lumOff val="35000"/>
                  </a:prstClr>
                </a:solidFill>
                <a:cs typeface="Arial"/>
              </a:rPr>
              <a:t>, assessing trends, and commissioning measurement.</a:t>
            </a:r>
          </a:p>
          <a:p>
            <a:pPr marL="342265" lvl="0" indent="-342265" algn="just">
              <a:lnSpc>
                <a:spcPct val="120000"/>
              </a:lnSpc>
              <a:spcAft>
                <a:spcPts val="600"/>
              </a:spcAft>
              <a:buFont typeface="Wingdings" panose="05000000000000000000" pitchFamily="2" charset="2"/>
              <a:buChar char="v"/>
            </a:pPr>
            <a:r>
              <a:rPr lang="en-GB" sz="4400">
                <a:solidFill>
                  <a:prstClr val="black">
                    <a:lumMod val="65000"/>
                    <a:lumOff val="35000"/>
                  </a:prstClr>
                </a:solidFill>
                <a:cs typeface="Arial"/>
              </a:rPr>
              <a:t>Develop an understanding on various </a:t>
            </a:r>
            <a:r>
              <a:rPr lang="en-GB" sz="4400" b="1">
                <a:solidFill>
                  <a:srgbClr val="00B0F0"/>
                </a:solidFill>
                <a:cs typeface="Arial"/>
              </a:rPr>
              <a:t>valuation methods </a:t>
            </a:r>
            <a:r>
              <a:rPr lang="en-GB" sz="4400">
                <a:solidFill>
                  <a:prstClr val="black">
                    <a:lumMod val="65000"/>
                    <a:lumOff val="35000"/>
                  </a:prstClr>
                </a:solidFill>
                <a:cs typeface="Arial"/>
              </a:rPr>
              <a:t>available.</a:t>
            </a:r>
          </a:p>
          <a:p>
            <a:pPr marL="342265" lvl="0" indent="-342265" algn="just">
              <a:lnSpc>
                <a:spcPct val="120000"/>
              </a:lnSpc>
              <a:spcAft>
                <a:spcPts val="600"/>
              </a:spcAft>
              <a:buFont typeface="Wingdings" panose="05000000000000000000" pitchFamily="2" charset="2"/>
              <a:buChar char="v"/>
            </a:pPr>
            <a:r>
              <a:rPr lang="en-GB" sz="4400">
                <a:solidFill>
                  <a:prstClr val="black">
                    <a:lumMod val="65000"/>
                    <a:lumOff val="35000"/>
                  </a:prstClr>
                </a:solidFill>
                <a:cs typeface="Arial"/>
              </a:rPr>
              <a:t>Understand how biodiversity is integrated into the </a:t>
            </a:r>
            <a:r>
              <a:rPr lang="en-GB" sz="4400" b="1">
                <a:solidFill>
                  <a:srgbClr val="00B0F0"/>
                </a:solidFill>
                <a:cs typeface="Arial"/>
              </a:rPr>
              <a:t>natural capital assessment processes</a:t>
            </a:r>
            <a:r>
              <a:rPr lang="en-GB" sz="4400">
                <a:solidFill>
                  <a:srgbClr val="595959"/>
                </a:solidFill>
                <a:cs typeface="Arial"/>
              </a:rPr>
              <a:t>,</a:t>
            </a:r>
            <a:r>
              <a:rPr lang="en-GB" sz="4400" b="1">
                <a:solidFill>
                  <a:srgbClr val="00B0F0"/>
                </a:solidFill>
                <a:cs typeface="Arial"/>
              </a:rPr>
              <a:t> </a:t>
            </a:r>
            <a:r>
              <a:rPr lang="en-GB" sz="4400">
                <a:solidFill>
                  <a:prstClr val="black">
                    <a:lumMod val="65000"/>
                    <a:lumOff val="35000"/>
                  </a:prstClr>
                </a:solidFill>
                <a:cs typeface="Arial"/>
              </a:rPr>
              <a:t>and how biodiversity can be </a:t>
            </a:r>
            <a:r>
              <a:rPr lang="en-GB" sz="4400" b="1">
                <a:solidFill>
                  <a:srgbClr val="00B0F0"/>
                </a:solidFill>
                <a:cs typeface="Arial"/>
              </a:rPr>
              <a:t>valued beyond monetisation</a:t>
            </a:r>
            <a:r>
              <a:rPr lang="en-GB" sz="4400">
                <a:solidFill>
                  <a:prstClr val="black">
                    <a:lumMod val="65000"/>
                    <a:lumOff val="35000"/>
                  </a:prstClr>
                </a:solidFill>
                <a:cs typeface="Arial"/>
              </a:rPr>
              <a:t>.  </a:t>
            </a:r>
          </a:p>
          <a:p>
            <a:pPr marL="342265" lvl="0" indent="-342265" algn="just">
              <a:lnSpc>
                <a:spcPct val="120000"/>
              </a:lnSpc>
              <a:spcAft>
                <a:spcPts val="600"/>
              </a:spcAft>
              <a:buFont typeface="Wingdings" panose="05000000000000000000" pitchFamily="2" charset="2"/>
              <a:buChar char="v"/>
            </a:pPr>
            <a:r>
              <a:rPr lang="en-GB" sz="4400">
                <a:solidFill>
                  <a:prstClr val="black">
                    <a:lumMod val="65000"/>
                    <a:lumOff val="35000"/>
                  </a:prstClr>
                </a:solidFill>
                <a:cs typeface="Arial"/>
              </a:rPr>
              <a:t>Build confidence on the process to undertake a </a:t>
            </a:r>
            <a:r>
              <a:rPr lang="en-GB" sz="4400" b="1">
                <a:solidFill>
                  <a:srgbClr val="00B0F0"/>
                </a:solidFill>
                <a:cs typeface="Arial"/>
              </a:rPr>
              <a:t>natural capital assessment</a:t>
            </a:r>
            <a:r>
              <a:rPr lang="en-GB" sz="4400" b="1">
                <a:solidFill>
                  <a:srgbClr val="595959"/>
                </a:solidFill>
                <a:cs typeface="Arial"/>
              </a:rPr>
              <a:t>, </a:t>
            </a:r>
            <a:r>
              <a:rPr lang="en-GB" sz="4400">
                <a:solidFill>
                  <a:srgbClr val="595959"/>
                </a:solidFill>
                <a:cs typeface="Arial"/>
              </a:rPr>
              <a:t>and understand available methodologies and datasets.</a:t>
            </a:r>
            <a:endParaRPr lang="en-GB" sz="4400">
              <a:solidFill>
                <a:prstClr val="black">
                  <a:lumMod val="65000"/>
                  <a:lumOff val="35000"/>
                </a:prstClr>
              </a:solidFill>
              <a:highlight>
                <a:srgbClr val="FFFF00"/>
              </a:highlight>
              <a:cs typeface="Arial"/>
            </a:endParaRPr>
          </a:p>
          <a:p>
            <a:pPr marL="0" indent="0" algn="just">
              <a:lnSpc>
                <a:spcPct val="150000"/>
              </a:lnSpc>
              <a:spcAft>
                <a:spcPts val="1200"/>
              </a:spcAft>
              <a:buNone/>
            </a:pPr>
            <a:endParaRPr lang="en-GB" sz="4400">
              <a:cs typeface="Arial"/>
            </a:endParaRPr>
          </a:p>
          <a:p>
            <a:pPr marL="0" indent="0" algn="just">
              <a:lnSpc>
                <a:spcPct val="150000"/>
              </a:lnSpc>
              <a:spcAft>
                <a:spcPts val="1200"/>
              </a:spcAft>
              <a:buFont typeface="Arial"/>
              <a:buNone/>
            </a:pPr>
            <a:endParaRPr lang="en-GB" sz="4400">
              <a:cs typeface="Arial"/>
            </a:endParaRPr>
          </a:p>
        </p:txBody>
      </p:sp>
      <p:pic>
        <p:nvPicPr>
          <p:cNvPr id="19" name="Graphic 18" descr="Checkmark">
            <a:extLst>
              <a:ext uri="{FF2B5EF4-FFF2-40B4-BE49-F238E27FC236}">
                <a16:creationId xmlns:a16="http://schemas.microsoft.com/office/drawing/2014/main" id="{92B52233-B4E5-46A5-9FBB-5D9C54DCCF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2975" y="2372536"/>
            <a:ext cx="444761" cy="444761"/>
          </a:xfrm>
          <a:prstGeom prst="rect">
            <a:avLst/>
          </a:prstGeom>
        </p:spPr>
      </p:pic>
      <p:pic>
        <p:nvPicPr>
          <p:cNvPr id="20" name="Graphic 19" descr="Checkmark">
            <a:extLst>
              <a:ext uri="{FF2B5EF4-FFF2-40B4-BE49-F238E27FC236}">
                <a16:creationId xmlns:a16="http://schemas.microsoft.com/office/drawing/2014/main" id="{5D6CB3F3-0F65-40F4-962B-43CE575A64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2976" y="3021953"/>
            <a:ext cx="444761" cy="444761"/>
          </a:xfrm>
          <a:prstGeom prst="rect">
            <a:avLst/>
          </a:prstGeom>
        </p:spPr>
      </p:pic>
    </p:spTree>
    <p:extLst>
      <p:ext uri="{BB962C8B-B14F-4D97-AF65-F5344CB8AC3E}">
        <p14:creationId xmlns:p14="http://schemas.microsoft.com/office/powerpoint/2010/main" val="2737646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ater sport, surfing&#10;&#10;Description automatically generated">
            <a:extLst>
              <a:ext uri="{FF2B5EF4-FFF2-40B4-BE49-F238E27FC236}">
                <a16:creationId xmlns:a16="http://schemas.microsoft.com/office/drawing/2014/main" id="{003F3F39-C725-42FC-8AB2-7304A85C06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79" b="7701"/>
          <a:stretch/>
        </p:blipFill>
        <p:spPr>
          <a:xfrm>
            <a:off x="2782321" y="558593"/>
            <a:ext cx="9409680" cy="6329878"/>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8910"/>
            <a:ext cx="5547292" cy="5490396"/>
          </a:xfrm>
          <a:prstGeom prst="rect">
            <a:avLst/>
          </a:prstGeom>
        </p:spPr>
      </p:pic>
      <p:sp>
        <p:nvSpPr>
          <p:cNvPr id="2" name="Title 1"/>
          <p:cNvSpPr>
            <a:spLocks noGrp="1"/>
          </p:cNvSpPr>
          <p:nvPr>
            <p:ph type="ctrTitle"/>
          </p:nvPr>
        </p:nvSpPr>
        <p:spPr>
          <a:xfrm>
            <a:off x="246082" y="1371495"/>
            <a:ext cx="4314321" cy="5504276"/>
          </a:xfrm>
        </p:spPr>
        <p:txBody>
          <a:bodyPr anchor="ctr">
            <a:noAutofit/>
          </a:bodyPr>
          <a:lstStyle/>
          <a:p>
            <a:pPr algn="l"/>
            <a:r>
              <a:rPr lang="en-GB" sz="4000" b="1">
                <a:solidFill>
                  <a:srgbClr val="23BAED"/>
                </a:solidFill>
              </a:rPr>
              <a:t>Valuing changes to the state of natural capital &amp; biodiversity</a:t>
            </a:r>
            <a:endParaRPr lang="en-GB" sz="4000" b="1" strike="sngStrike">
              <a:solidFill>
                <a:srgbClr val="23BAED"/>
              </a:solidFill>
              <a:cs typeface="Aria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Rectangle 2">
            <a:extLst>
              <a:ext uri="{FF2B5EF4-FFF2-40B4-BE49-F238E27FC236}">
                <a16:creationId xmlns:a16="http://schemas.microsoft.com/office/drawing/2014/main" id="{5B008AA3-C640-7C4A-AF8D-A8320B76055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6" name="Slide Number Placeholder 5">
            <a:extLst>
              <a:ext uri="{FF2B5EF4-FFF2-40B4-BE49-F238E27FC236}">
                <a16:creationId xmlns:a16="http://schemas.microsoft.com/office/drawing/2014/main" id="{B6767B3B-27F2-B44F-ACD9-9D5A08C16067}"/>
              </a:ext>
            </a:extLst>
          </p:cNvPr>
          <p:cNvSpPr>
            <a:spLocks noGrp="1"/>
          </p:cNvSpPr>
          <p:nvPr>
            <p:ph type="sldNum" sz="quarter" idx="12"/>
          </p:nvPr>
        </p:nvSpPr>
        <p:spPr/>
        <p:txBody>
          <a:bodyPr/>
          <a:lstStyle/>
          <a:p>
            <a:fld id="{971CEC84-1649-40CE-BFF6-7286506FEA08}" type="slidenum">
              <a:rPr lang="en-GB" smtClean="0"/>
              <a:pPr/>
              <a:t>83</a:t>
            </a:fld>
            <a:endParaRPr lang="en-GB"/>
          </a:p>
        </p:txBody>
      </p:sp>
    </p:spTree>
    <p:extLst>
      <p:ext uri="{BB962C8B-B14F-4D97-AF65-F5344CB8AC3E}">
        <p14:creationId xmlns:p14="http://schemas.microsoft.com/office/powerpoint/2010/main" val="20931540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sp>
        <p:nvSpPr>
          <p:cNvPr id="1661" name="Google Shape;1661;ga4fce9d2ed_0_150"/>
          <p:cNvSpPr txBox="1">
            <a:spLocks noGrp="1"/>
          </p:cNvSpPr>
          <p:nvPr>
            <p:ph type="title"/>
          </p:nvPr>
        </p:nvSpPr>
        <p:spPr>
          <a:xfrm>
            <a:off x="314195" y="125352"/>
            <a:ext cx="11498100" cy="878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3200"/>
              <a:buFont typeface="Arial"/>
              <a:buNone/>
            </a:pPr>
            <a:r>
              <a:rPr lang="en-GB" b="1"/>
              <a:t>Part 3: </a:t>
            </a:r>
            <a:r>
              <a:rPr lang="en-GB"/>
              <a:t>Steps to complete during valuation</a:t>
            </a:r>
          </a:p>
        </p:txBody>
      </p:sp>
      <p:sp>
        <p:nvSpPr>
          <p:cNvPr id="1662" name="Google Shape;1662;ga4fce9d2ed_0_150"/>
          <p:cNvSpPr txBox="1">
            <a:spLocks noGrp="1"/>
          </p:cNvSpPr>
          <p:nvPr>
            <p:ph type="sldNum" idx="12"/>
          </p:nvPr>
        </p:nvSpPr>
        <p:spPr>
          <a:xfrm>
            <a:off x="314195" y="6355691"/>
            <a:ext cx="2743200" cy="36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600" b="0" i="0" u="none" strike="noStrike" kern="0" cap="none" spc="0" normalizeH="0" baseline="0" noProof="0">
                <a:ln>
                  <a:noFill/>
                </a:ln>
                <a:solidFill>
                  <a:srgbClr val="595959"/>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84</a:t>
            </a:fld>
            <a:endParaRPr kumimoji="0" sz="1600" b="0" i="0" u="none" strike="noStrike" kern="0" cap="none" spc="0" normalizeH="0" baseline="0" noProof="0">
              <a:ln>
                <a:noFill/>
              </a:ln>
              <a:solidFill>
                <a:srgbClr val="595959"/>
              </a:solidFill>
              <a:effectLst/>
              <a:uLnTx/>
              <a:uFillTx/>
              <a:latin typeface="Arial"/>
              <a:ea typeface="Arial"/>
              <a:cs typeface="Arial"/>
              <a:sym typeface="Arial"/>
            </a:endParaRPr>
          </a:p>
        </p:txBody>
      </p:sp>
      <p:sp>
        <p:nvSpPr>
          <p:cNvPr id="1665" name="Google Shape;1665;ga4fce9d2ed_0_150"/>
          <p:cNvSpPr/>
          <p:nvPr/>
        </p:nvSpPr>
        <p:spPr>
          <a:xfrm>
            <a:off x="314195" y="2334150"/>
            <a:ext cx="2511900" cy="2189700"/>
          </a:xfrm>
          <a:prstGeom prst="ellipse">
            <a:avLst/>
          </a:prstGeom>
          <a:solidFill>
            <a:srgbClr val="BBD15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1"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66" name="Google Shape;1666;ga4fce9d2ed_0_150"/>
          <p:cNvSpPr txBox="1"/>
          <p:nvPr/>
        </p:nvSpPr>
        <p:spPr>
          <a:xfrm>
            <a:off x="769445" y="3069150"/>
            <a:ext cx="1601400" cy="719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FFFFFF"/>
                </a:solidFill>
                <a:effectLst/>
                <a:uLnTx/>
                <a:uFillTx/>
                <a:latin typeface="Arial"/>
                <a:cs typeface="Arial"/>
                <a:sym typeface="Arial"/>
              </a:rPr>
              <a:t>Actions</a:t>
            </a:r>
            <a:endParaRPr kumimoji="0" sz="1801"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8" name="Google Shape;1664;ga4fce9d2ed_0_150">
            <a:extLst>
              <a:ext uri="{FF2B5EF4-FFF2-40B4-BE49-F238E27FC236}">
                <a16:creationId xmlns:a16="http://schemas.microsoft.com/office/drawing/2014/main" id="{2BF5DE8D-FF85-4B7E-A1CA-DFCC0AEE3231}"/>
              </a:ext>
            </a:extLst>
          </p:cNvPr>
          <p:cNvGraphicFramePr/>
          <p:nvPr>
            <p:extLst>
              <p:ext uri="{D42A27DB-BD31-4B8C-83A1-F6EECF244321}">
                <p14:modId xmlns:p14="http://schemas.microsoft.com/office/powerpoint/2010/main" val="1191803663"/>
              </p:ext>
            </p:extLst>
          </p:nvPr>
        </p:nvGraphicFramePr>
        <p:xfrm>
          <a:off x="3074442" y="1389960"/>
          <a:ext cx="8737853" cy="4078079"/>
        </p:xfrm>
        <a:graphic>
          <a:graphicData uri="http://schemas.openxmlformats.org/drawingml/2006/table">
            <a:tbl>
              <a:tblPr firstRow="1" bandRow="1">
                <a:noFill/>
              </a:tblPr>
              <a:tblGrid>
                <a:gridCol w="8737853">
                  <a:extLst>
                    <a:ext uri="{9D8B030D-6E8A-4147-A177-3AD203B41FA5}">
                      <a16:colId xmlns:a16="http://schemas.microsoft.com/office/drawing/2014/main" val="20000"/>
                    </a:ext>
                  </a:extLst>
                </a:gridCol>
              </a:tblGrid>
              <a:tr h="971265">
                <a:tc>
                  <a:txBody>
                    <a:bodyPr/>
                    <a:lstStyle/>
                    <a:p>
                      <a:pPr marL="0" marR="0" lvl="0" indent="0" algn="l" rtl="0">
                        <a:lnSpc>
                          <a:spcPct val="100000"/>
                        </a:lnSpc>
                        <a:spcBef>
                          <a:spcPts val="0"/>
                        </a:spcBef>
                        <a:spcAft>
                          <a:spcPts val="0"/>
                        </a:spcAft>
                        <a:buClr>
                          <a:srgbClr val="595959"/>
                        </a:buClr>
                        <a:buSzPts val="2500"/>
                        <a:buFont typeface="Arial"/>
                        <a:buNone/>
                      </a:pPr>
                      <a:r>
                        <a:rPr lang="en-GB" sz="2300" b="1" i="0" u="none" strike="noStrike" cap="none">
                          <a:solidFill>
                            <a:srgbClr val="595959"/>
                          </a:solidFill>
                          <a:latin typeface="+mn-lt"/>
                          <a:ea typeface="+mn-ea"/>
                          <a:cs typeface="+mn-cs"/>
                          <a:sym typeface="Arial"/>
                        </a:rPr>
                        <a:t>Consider the </a:t>
                      </a:r>
                      <a:r>
                        <a:rPr lang="en-GB" sz="2300" b="1" i="0" u="none" strike="noStrike" cap="none">
                          <a:solidFill>
                            <a:srgbClr val="23BAED"/>
                          </a:solidFill>
                          <a:latin typeface="+mn-lt"/>
                          <a:ea typeface="+mn-ea"/>
                          <a:cs typeface="+mn-cs"/>
                          <a:sym typeface="Arial"/>
                        </a:rPr>
                        <a:t>total economic value </a:t>
                      </a:r>
                      <a:r>
                        <a:rPr lang="en-GB" sz="2300" b="1" i="0" u="none" strike="noStrike" cap="none">
                          <a:solidFill>
                            <a:srgbClr val="595959"/>
                          </a:solidFill>
                          <a:latin typeface="+mn-lt"/>
                          <a:ea typeface="+mn-ea"/>
                          <a:cs typeface="+mn-cs"/>
                          <a:sym typeface="Arial"/>
                        </a:rPr>
                        <a:t>associated with your business activities</a:t>
                      </a:r>
                      <a:endParaRPr sz="2300" b="1" i="0" u="none" strike="noStrike" cap="none">
                        <a:solidFill>
                          <a:srgbClr val="595959"/>
                        </a:solidFill>
                        <a:latin typeface="+mn-lt"/>
                        <a:ea typeface="+mn-ea"/>
                        <a:cs typeface="+mn-cs"/>
                        <a:sym typeface="Arial"/>
                      </a:endParaRPr>
                    </a:p>
                  </a:txBody>
                  <a:tcPr marL="91450" marR="91450" marT="45725" marB="45725" anchor="ctr"/>
                </a:tc>
                <a:extLst>
                  <a:ext uri="{0D108BD9-81ED-4DB2-BD59-A6C34878D82A}">
                    <a16:rowId xmlns:a16="http://schemas.microsoft.com/office/drawing/2014/main" val="10000"/>
                  </a:ext>
                </a:extLst>
              </a:tr>
              <a:tr h="1105917">
                <a:tc>
                  <a:txBody>
                    <a:bodyPr/>
                    <a:lstStyle/>
                    <a:p>
                      <a:pPr marL="0" marR="0" lvl="0" indent="0" algn="l" rtl="0">
                        <a:lnSpc>
                          <a:spcPct val="100000"/>
                        </a:lnSpc>
                        <a:spcBef>
                          <a:spcPts val="0"/>
                        </a:spcBef>
                        <a:spcAft>
                          <a:spcPts val="0"/>
                        </a:spcAft>
                        <a:buClr>
                          <a:srgbClr val="595959"/>
                        </a:buClr>
                        <a:buSzPts val="2500"/>
                        <a:buFont typeface="Arial"/>
                        <a:buNone/>
                      </a:pPr>
                      <a:r>
                        <a:rPr lang="en-GB" sz="2300" b="1">
                          <a:solidFill>
                            <a:srgbClr val="595959"/>
                          </a:solidFill>
                        </a:rPr>
                        <a:t>Determine the </a:t>
                      </a:r>
                      <a:r>
                        <a:rPr lang="en-GB" sz="2300" b="1">
                          <a:solidFill>
                            <a:srgbClr val="23BAED"/>
                          </a:solidFill>
                        </a:rPr>
                        <a:t>valuation method </a:t>
                      </a:r>
                      <a:r>
                        <a:rPr lang="en-GB" sz="2300" b="1">
                          <a:solidFill>
                            <a:srgbClr val="595959"/>
                          </a:solidFill>
                        </a:rPr>
                        <a:t>most appropriate for your assessment </a:t>
                      </a:r>
                      <a:endParaRPr sz="1200">
                        <a:solidFill>
                          <a:srgbClr val="595959"/>
                        </a:solidFill>
                      </a:endParaRPr>
                    </a:p>
                  </a:txBody>
                  <a:tcPr marL="91450" marR="91450" marT="45725" marB="45725" anchor="ctr"/>
                </a:tc>
                <a:extLst>
                  <a:ext uri="{0D108BD9-81ED-4DB2-BD59-A6C34878D82A}">
                    <a16:rowId xmlns:a16="http://schemas.microsoft.com/office/drawing/2014/main" val="10001"/>
                  </a:ext>
                </a:extLst>
              </a:tr>
              <a:tr h="971265">
                <a:tc>
                  <a:txBody>
                    <a:bodyPr/>
                    <a:lstStyle/>
                    <a:p>
                      <a:pPr marL="0" marR="0" lvl="0" indent="0" algn="l" rtl="0">
                        <a:lnSpc>
                          <a:spcPct val="100000"/>
                        </a:lnSpc>
                        <a:spcBef>
                          <a:spcPts val="0"/>
                        </a:spcBef>
                        <a:spcAft>
                          <a:spcPts val="0"/>
                        </a:spcAft>
                        <a:buClr>
                          <a:srgbClr val="595959"/>
                        </a:buClr>
                        <a:buSzPts val="2500"/>
                        <a:buFont typeface="Arial"/>
                        <a:buNone/>
                      </a:pPr>
                      <a:r>
                        <a:rPr lang="en-GB" sz="2300" b="1">
                          <a:solidFill>
                            <a:srgbClr val="595959"/>
                          </a:solidFill>
                        </a:rPr>
                        <a:t>Select the </a:t>
                      </a:r>
                      <a:r>
                        <a:rPr lang="en-GB" sz="2300" b="1">
                          <a:solidFill>
                            <a:srgbClr val="00B0F0"/>
                          </a:solidFill>
                        </a:rPr>
                        <a:t>appropriate technique </a:t>
                      </a:r>
                      <a:r>
                        <a:rPr lang="en-GB" sz="2300" b="1">
                          <a:solidFill>
                            <a:srgbClr val="595959"/>
                          </a:solidFill>
                        </a:rPr>
                        <a:t>to carry out a valuation assessment </a:t>
                      </a:r>
                      <a:endParaRPr sz="1200"/>
                    </a:p>
                  </a:txBody>
                  <a:tcPr marL="91450" marR="91450" marT="45725" marB="45725" anchor="ctr"/>
                </a:tc>
                <a:extLst>
                  <a:ext uri="{0D108BD9-81ED-4DB2-BD59-A6C34878D82A}">
                    <a16:rowId xmlns:a16="http://schemas.microsoft.com/office/drawing/2014/main" val="10002"/>
                  </a:ext>
                </a:extLst>
              </a:tr>
              <a:tr h="1029632">
                <a:tc>
                  <a:txBody>
                    <a:bodyPr/>
                    <a:lstStyle/>
                    <a:p>
                      <a:pPr marL="0" marR="0" lvl="0" indent="0" algn="l" rtl="0">
                        <a:lnSpc>
                          <a:spcPct val="100000"/>
                        </a:lnSpc>
                        <a:spcBef>
                          <a:spcPts val="0"/>
                        </a:spcBef>
                        <a:spcAft>
                          <a:spcPts val="0"/>
                        </a:spcAft>
                        <a:buClr>
                          <a:srgbClr val="595959"/>
                        </a:buClr>
                        <a:buSzPts val="2500"/>
                        <a:buFont typeface="Arial"/>
                        <a:buNone/>
                      </a:pPr>
                      <a:r>
                        <a:rPr lang="en-GB" sz="2300" b="1">
                          <a:solidFill>
                            <a:srgbClr val="23BAED"/>
                          </a:solidFill>
                        </a:rPr>
                        <a:t>Undertake or commission </a:t>
                      </a:r>
                      <a:r>
                        <a:rPr lang="en-GB" sz="2300" b="1">
                          <a:solidFill>
                            <a:srgbClr val="595959"/>
                          </a:solidFill>
                        </a:rPr>
                        <a:t>valuation</a:t>
                      </a:r>
                      <a:endParaRPr sz="2300" b="1">
                        <a:solidFill>
                          <a:srgbClr val="23BAED"/>
                        </a:solidFill>
                      </a:endParaRPr>
                    </a:p>
                  </a:txBody>
                  <a:tcPr marL="91450" marR="91450" marT="45725" marB="45725" anchor="ctr"/>
                </a:tc>
                <a:extLst>
                  <a:ext uri="{0D108BD9-81ED-4DB2-BD59-A6C34878D82A}">
                    <a16:rowId xmlns:a16="http://schemas.microsoft.com/office/drawing/2014/main" val="10003"/>
                  </a:ext>
                </a:extLst>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74B9A-3666-4431-9C4F-4002745D1C12}"/>
              </a:ext>
            </a:extLst>
          </p:cNvPr>
          <p:cNvSpPr>
            <a:spLocks noGrp="1"/>
          </p:cNvSpPr>
          <p:nvPr>
            <p:ph type="title"/>
          </p:nvPr>
        </p:nvSpPr>
        <p:spPr>
          <a:xfrm>
            <a:off x="314195" y="125352"/>
            <a:ext cx="11706355" cy="878150"/>
          </a:xfrm>
        </p:spPr>
        <p:txBody>
          <a:bodyPr>
            <a:normAutofit fontScale="90000"/>
          </a:bodyPr>
          <a:lstStyle/>
          <a:p>
            <a:r>
              <a:rPr lang="en-GB"/>
              <a:t>What is the value of your natural capital impacts and/or dependencies?</a:t>
            </a:r>
          </a:p>
        </p:txBody>
      </p:sp>
      <p:sp>
        <p:nvSpPr>
          <p:cNvPr id="3" name="Content Placeholder 2">
            <a:extLst>
              <a:ext uri="{FF2B5EF4-FFF2-40B4-BE49-F238E27FC236}">
                <a16:creationId xmlns:a16="http://schemas.microsoft.com/office/drawing/2014/main" id="{24DFC7F2-C321-4C13-9641-275B5C3481B5}"/>
              </a:ext>
            </a:extLst>
          </p:cNvPr>
          <p:cNvSpPr>
            <a:spLocks noGrp="1"/>
          </p:cNvSpPr>
          <p:nvPr>
            <p:ph idx="1"/>
          </p:nvPr>
        </p:nvSpPr>
        <p:spPr>
          <a:xfrm>
            <a:off x="314196" y="1461524"/>
            <a:ext cx="7839204" cy="4648820"/>
          </a:xfrm>
        </p:spPr>
        <p:txBody>
          <a:bodyPr>
            <a:normAutofit lnSpcReduction="10000"/>
          </a:bodyPr>
          <a:lstStyle/>
          <a:p>
            <a:pPr marL="0" indent="0" algn="just">
              <a:spcAft>
                <a:spcPts val="1200"/>
              </a:spcAft>
              <a:buNone/>
            </a:pPr>
            <a:r>
              <a:rPr lang="en-GB" b="1" dirty="0">
                <a:solidFill>
                  <a:srgbClr val="23BAED"/>
                </a:solidFill>
              </a:rPr>
              <a:t>Valuation: The process of determining the importance, worth, or usefulness of something in a particular context. </a:t>
            </a:r>
            <a:endParaRPr lang="en-GB" dirty="0"/>
          </a:p>
          <a:p>
            <a:pPr algn="just"/>
            <a:r>
              <a:rPr lang="en-GB" dirty="0"/>
              <a:t>Understanding the </a:t>
            </a:r>
            <a:r>
              <a:rPr lang="en-GB" b="1" dirty="0">
                <a:solidFill>
                  <a:srgbClr val="23BAED"/>
                </a:solidFill>
              </a:rPr>
              <a:t>social, environmental, </a:t>
            </a:r>
            <a:r>
              <a:rPr lang="en-GB" dirty="0"/>
              <a:t>and/or </a:t>
            </a:r>
            <a:r>
              <a:rPr lang="en-GB" b="1" dirty="0">
                <a:solidFill>
                  <a:srgbClr val="23BAED"/>
                </a:solidFill>
              </a:rPr>
              <a:t>economic context</a:t>
            </a:r>
            <a:r>
              <a:rPr lang="en-GB" dirty="0"/>
              <a:t> is essential </a:t>
            </a:r>
          </a:p>
          <a:p>
            <a:pPr algn="just"/>
            <a:r>
              <a:rPr lang="en-GB" dirty="0"/>
              <a:t>“</a:t>
            </a:r>
            <a:r>
              <a:rPr lang="en-GB" b="1" dirty="0">
                <a:solidFill>
                  <a:srgbClr val="23BAED"/>
                </a:solidFill>
              </a:rPr>
              <a:t>Value transfer</a:t>
            </a:r>
            <a:r>
              <a:rPr lang="en-GB" dirty="0"/>
              <a:t>” involves using the results of previous assessments, rather than collecting primary data </a:t>
            </a:r>
          </a:p>
          <a:p>
            <a:pPr algn="just"/>
            <a:r>
              <a:rPr lang="en-GB" dirty="0"/>
              <a:t>Valuation techniques differ for </a:t>
            </a:r>
            <a:r>
              <a:rPr lang="en-GB" b="1" dirty="0">
                <a:solidFill>
                  <a:srgbClr val="23BAED"/>
                </a:solidFill>
              </a:rPr>
              <a:t>qualitative, quantitative, and monetary values</a:t>
            </a:r>
          </a:p>
          <a:p>
            <a:pPr algn="just"/>
            <a:r>
              <a:rPr lang="en-GB" dirty="0"/>
              <a:t>Choice of valuation technique depends on which natural capital </a:t>
            </a:r>
            <a:r>
              <a:rPr lang="en-GB" b="1" dirty="0">
                <a:solidFill>
                  <a:srgbClr val="23BAED"/>
                </a:solidFill>
              </a:rPr>
              <a:t>impact drivers or dependencies </a:t>
            </a:r>
            <a:r>
              <a:rPr lang="en-GB" dirty="0"/>
              <a:t>you wish to assess</a:t>
            </a:r>
          </a:p>
        </p:txBody>
      </p:sp>
      <p:sp>
        <p:nvSpPr>
          <p:cNvPr id="4" name="Slide Number Placeholder 3">
            <a:extLst>
              <a:ext uri="{FF2B5EF4-FFF2-40B4-BE49-F238E27FC236}">
                <a16:creationId xmlns:a16="http://schemas.microsoft.com/office/drawing/2014/main" id="{AA483A81-BBBB-4D0F-84A3-866ABBB1B349}"/>
              </a:ext>
            </a:extLst>
          </p:cNvPr>
          <p:cNvSpPr>
            <a:spLocks noGrp="1"/>
          </p:cNvSpPr>
          <p:nvPr>
            <p:ph type="sldNum" sz="quarter" idx="12"/>
          </p:nvPr>
        </p:nvSpPr>
        <p:spPr/>
        <p:txBody>
          <a:bodyPr/>
          <a:lstStyle/>
          <a:p>
            <a:fld id="{971CEC84-1649-40CE-BFF6-7286506FEA08}" type="slidenum">
              <a:rPr lang="en-GB" smtClean="0"/>
              <a:pPr/>
              <a:t>85</a:t>
            </a:fld>
            <a:endParaRPr lang="en-GB"/>
          </a:p>
        </p:txBody>
      </p:sp>
      <p:sp>
        <p:nvSpPr>
          <p:cNvPr id="5" name="Teardrop 4">
            <a:extLst>
              <a:ext uri="{FF2B5EF4-FFF2-40B4-BE49-F238E27FC236}">
                <a16:creationId xmlns:a16="http://schemas.microsoft.com/office/drawing/2014/main" id="{837F274B-C7CF-4AE5-95DF-88F4FC523D42}"/>
              </a:ext>
            </a:extLst>
          </p:cNvPr>
          <p:cNvSpPr/>
          <p:nvPr/>
        </p:nvSpPr>
        <p:spPr>
          <a:xfrm>
            <a:off x="10302490" y="-15877"/>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FEA185F5-F8A4-4318-BB4A-DEC581E54472}"/>
              </a:ext>
            </a:extLst>
          </p:cNvPr>
          <p:cNvSpPr txBox="1"/>
          <p:nvPr/>
        </p:nvSpPr>
        <p:spPr>
          <a:xfrm>
            <a:off x="10302490" y="30019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p.84</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pic>
        <p:nvPicPr>
          <p:cNvPr id="9" name="Picture 8" descr="A turtle swimming in the water&#10;&#10;Description automatically generated">
            <a:extLst>
              <a:ext uri="{FF2B5EF4-FFF2-40B4-BE49-F238E27FC236}">
                <a16:creationId xmlns:a16="http://schemas.microsoft.com/office/drawing/2014/main" id="{2BA30D39-FECC-4911-91F1-B9BC9D51FC8E}"/>
              </a:ext>
            </a:extLst>
          </p:cNvPr>
          <p:cNvPicPr>
            <a:picLocks noChangeAspect="1"/>
          </p:cNvPicPr>
          <p:nvPr/>
        </p:nvPicPr>
        <p:blipFill rotWithShape="1">
          <a:blip r:embed="rId4">
            <a:extLst>
              <a:ext uri="{28A0092B-C50C-407E-A947-70E740481C1C}">
                <a14:useLocalDpi xmlns:a14="http://schemas.microsoft.com/office/drawing/2010/main" val="0"/>
              </a:ext>
            </a:extLst>
          </a:blip>
          <a:srcRect t="15521" b="16693"/>
          <a:stretch/>
        </p:blipFill>
        <p:spPr>
          <a:xfrm>
            <a:off x="8345715" y="1783386"/>
            <a:ext cx="3846286" cy="3911303"/>
          </a:xfrm>
          <a:prstGeom prst="ellipse">
            <a:avLst/>
          </a:prstGeom>
        </p:spPr>
      </p:pic>
    </p:spTree>
    <p:extLst>
      <p:ext uri="{BB962C8B-B14F-4D97-AF65-F5344CB8AC3E}">
        <p14:creationId xmlns:p14="http://schemas.microsoft.com/office/powerpoint/2010/main" val="9436580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74B9A-3666-4431-9C4F-4002745D1C12}"/>
              </a:ext>
            </a:extLst>
          </p:cNvPr>
          <p:cNvSpPr>
            <a:spLocks noGrp="1"/>
          </p:cNvSpPr>
          <p:nvPr>
            <p:ph type="title"/>
          </p:nvPr>
        </p:nvSpPr>
        <p:spPr>
          <a:xfrm>
            <a:off x="314195" y="125352"/>
            <a:ext cx="11706355" cy="878150"/>
          </a:xfrm>
        </p:spPr>
        <p:txBody>
          <a:bodyPr>
            <a:normAutofit fontScale="90000"/>
          </a:bodyPr>
          <a:lstStyle/>
          <a:p>
            <a:r>
              <a:rPr lang="en-GB"/>
              <a:t>What is the value of your natural capital impacts and/or dependencies?</a:t>
            </a:r>
          </a:p>
        </p:txBody>
      </p:sp>
      <p:sp>
        <p:nvSpPr>
          <p:cNvPr id="3" name="Content Placeholder 2">
            <a:extLst>
              <a:ext uri="{FF2B5EF4-FFF2-40B4-BE49-F238E27FC236}">
                <a16:creationId xmlns:a16="http://schemas.microsoft.com/office/drawing/2014/main" id="{24DFC7F2-C321-4C13-9641-275B5C3481B5}"/>
              </a:ext>
            </a:extLst>
          </p:cNvPr>
          <p:cNvSpPr>
            <a:spLocks noGrp="1"/>
          </p:cNvSpPr>
          <p:nvPr>
            <p:ph idx="1"/>
          </p:nvPr>
        </p:nvSpPr>
        <p:spPr>
          <a:xfrm>
            <a:off x="314196" y="1475901"/>
            <a:ext cx="7839204" cy="4878858"/>
          </a:xfrm>
        </p:spPr>
        <p:txBody>
          <a:bodyPr vert="horz" lIns="91440" tIns="45720" rIns="91440" bIns="45720" rtlCol="0" anchor="t">
            <a:normAutofit fontScale="85000" lnSpcReduction="20000"/>
          </a:bodyPr>
          <a:lstStyle/>
          <a:p>
            <a:pPr marL="0" indent="0" algn="just">
              <a:spcAft>
                <a:spcPts val="1000"/>
              </a:spcAft>
              <a:buNone/>
            </a:pPr>
            <a:r>
              <a:rPr lang="en-GB" b="1">
                <a:solidFill>
                  <a:srgbClr val="23BAED"/>
                </a:solidFill>
              </a:rPr>
              <a:t>Common valuation techniques include:</a:t>
            </a:r>
            <a:endParaRPr lang="en-GB">
              <a:cs typeface="Arial"/>
            </a:endParaRPr>
          </a:p>
          <a:p>
            <a:pPr marL="227965" indent="-227965" algn="just">
              <a:spcBef>
                <a:spcPts val="1200"/>
              </a:spcBef>
              <a:spcAft>
                <a:spcPts val="1000"/>
              </a:spcAft>
            </a:pPr>
            <a:r>
              <a:rPr lang="en-GB" b="1"/>
              <a:t>Net Present Value (NPV)</a:t>
            </a:r>
            <a:r>
              <a:rPr lang="en-GB"/>
              <a:t> – commonly applied across businesses to analyse projected impacts/products &amp; losses of a specific project</a:t>
            </a:r>
            <a:endParaRPr lang="en-GB">
              <a:cs typeface="Arial"/>
            </a:endParaRPr>
          </a:p>
          <a:p>
            <a:pPr marL="0" indent="0" algn="just">
              <a:spcBef>
                <a:spcPts val="1200"/>
              </a:spcBef>
              <a:spcAft>
                <a:spcPts val="1000"/>
              </a:spcAft>
              <a:buNone/>
            </a:pPr>
            <a:r>
              <a:rPr lang="en-GB" b="1">
                <a:solidFill>
                  <a:srgbClr val="23BAED"/>
                </a:solidFill>
                <a:cs typeface="Arial"/>
              </a:rPr>
              <a:t>Example: Kering Environmental</a:t>
            </a:r>
            <a:r>
              <a:rPr lang="en-GB" b="1">
                <a:solidFill>
                  <a:srgbClr val="23BAED"/>
                </a:solidFill>
              </a:rPr>
              <a:t> Profit and Loss (EP&amp;L) accounting</a:t>
            </a:r>
            <a:endParaRPr lang="en-GB" b="1">
              <a:solidFill>
                <a:srgbClr val="23BAED"/>
              </a:solidFill>
              <a:cs typeface="Arial"/>
            </a:endParaRPr>
          </a:p>
          <a:p>
            <a:pPr marL="227965" indent="-227965">
              <a:lnSpc>
                <a:spcPct val="100000"/>
              </a:lnSpc>
              <a:spcBef>
                <a:spcPts val="0"/>
              </a:spcBef>
              <a:spcAft>
                <a:spcPts val="1000"/>
              </a:spcAft>
            </a:pPr>
            <a:r>
              <a:rPr lang="en-GB">
                <a:ea typeface="+mn-lt"/>
                <a:cs typeface="+mn-lt"/>
              </a:rPr>
              <a:t>To </a:t>
            </a:r>
            <a:r>
              <a:rPr lang="en-GB" b="1">
                <a:solidFill>
                  <a:srgbClr val="23BAED"/>
                </a:solidFill>
                <a:ea typeface="+mn-lt"/>
                <a:cs typeface="+mn-lt"/>
              </a:rPr>
              <a:t>measure, monetize and manage</a:t>
            </a:r>
            <a:r>
              <a:rPr lang="en-GB">
                <a:ea typeface="+mn-lt"/>
                <a:cs typeface="+mn-lt"/>
              </a:rPr>
              <a:t> their environmental impacts in their own operations, and across the entire supply chain</a:t>
            </a:r>
            <a:endParaRPr lang="en-US">
              <a:ea typeface="+mn-lt"/>
              <a:cs typeface="+mn-lt"/>
            </a:endParaRPr>
          </a:p>
          <a:p>
            <a:pPr marL="227965" indent="-227965">
              <a:lnSpc>
                <a:spcPct val="100000"/>
              </a:lnSpc>
              <a:spcBef>
                <a:spcPts val="0"/>
              </a:spcBef>
              <a:spcAft>
                <a:spcPts val="1000"/>
              </a:spcAft>
            </a:pPr>
            <a:r>
              <a:rPr lang="en-GB">
                <a:ea typeface="+mn-lt"/>
                <a:cs typeface="+mn-lt"/>
              </a:rPr>
              <a:t>EP&amp;L analysis helps Kering </a:t>
            </a:r>
            <a:r>
              <a:rPr lang="en-GB" b="1">
                <a:solidFill>
                  <a:srgbClr val="23BAED"/>
                </a:solidFill>
                <a:ea typeface="+mn-lt"/>
                <a:cs typeface="+mn-lt"/>
              </a:rPr>
              <a:t>find effective solutions</a:t>
            </a:r>
            <a:r>
              <a:rPr lang="en-GB">
                <a:ea typeface="+mn-lt"/>
                <a:cs typeface="+mn-lt"/>
              </a:rPr>
              <a:t> to mitigate their footprint</a:t>
            </a:r>
          </a:p>
          <a:p>
            <a:pPr marL="227965" indent="-227965">
              <a:lnSpc>
                <a:spcPct val="100000"/>
              </a:lnSpc>
              <a:spcBef>
                <a:spcPts val="0"/>
              </a:spcBef>
              <a:spcAft>
                <a:spcPts val="1000"/>
              </a:spcAft>
            </a:pPr>
            <a:r>
              <a:rPr lang="en-GB">
                <a:ea typeface="+mn-lt"/>
                <a:cs typeface="+mn-lt"/>
              </a:rPr>
              <a:t>EP&amp;L revealed that</a:t>
            </a:r>
            <a:r>
              <a:rPr lang="en-GB" b="1">
                <a:solidFill>
                  <a:srgbClr val="23BAED"/>
                </a:solidFill>
                <a:ea typeface="+mn-lt"/>
                <a:cs typeface="+mn-lt"/>
              </a:rPr>
              <a:t> 93% of their impacts lie in the supply chain</a:t>
            </a:r>
            <a:r>
              <a:rPr lang="en-GB">
                <a:ea typeface="+mn-lt"/>
                <a:cs typeface="+mn-lt"/>
              </a:rPr>
              <a:t> and, with only 7% of impacts from their own operations </a:t>
            </a:r>
            <a:endParaRPr lang="en-US">
              <a:ea typeface="+mn-lt"/>
              <a:cs typeface="+mn-lt"/>
            </a:endParaRPr>
          </a:p>
          <a:p>
            <a:pPr marL="227965" indent="-227965">
              <a:lnSpc>
                <a:spcPct val="100000"/>
              </a:lnSpc>
              <a:spcBef>
                <a:spcPts val="0"/>
              </a:spcBef>
              <a:spcAft>
                <a:spcPts val="1000"/>
              </a:spcAft>
            </a:pPr>
            <a:r>
              <a:rPr lang="en-GB">
                <a:ea typeface="+mn-lt"/>
                <a:cs typeface="+mn-lt"/>
              </a:rPr>
              <a:t>Kering shifted focus to finding innovative solutions and </a:t>
            </a:r>
            <a:r>
              <a:rPr lang="en-GB" b="1">
                <a:solidFill>
                  <a:srgbClr val="23BAED"/>
                </a:solidFill>
                <a:ea typeface="+mn-lt"/>
                <a:cs typeface="+mn-lt"/>
              </a:rPr>
              <a:t>leveraging changes across the supply chain</a:t>
            </a:r>
            <a:endParaRPr lang="en-US" b="1">
              <a:solidFill>
                <a:srgbClr val="23BAED"/>
              </a:solidFill>
              <a:ea typeface="+mn-lt"/>
              <a:cs typeface="+mn-lt"/>
            </a:endParaRPr>
          </a:p>
          <a:p>
            <a:pPr marL="0" indent="0" algn="just">
              <a:spcBef>
                <a:spcPts val="1200"/>
              </a:spcBef>
              <a:spcAft>
                <a:spcPts val="1200"/>
              </a:spcAft>
              <a:buNone/>
            </a:pPr>
            <a:endParaRPr lang="en-GB" b="1">
              <a:solidFill>
                <a:srgbClr val="23BAED"/>
              </a:solidFill>
              <a:ea typeface="+mn-lt"/>
              <a:cs typeface="+mn-lt"/>
            </a:endParaRPr>
          </a:p>
          <a:p>
            <a:pPr marL="227965" indent="-227965" algn="just"/>
            <a:endParaRPr lang="en-GB">
              <a:solidFill>
                <a:srgbClr val="595959"/>
              </a:solidFill>
              <a:ea typeface="+mn-lt"/>
              <a:cs typeface="+mn-lt"/>
            </a:endParaRPr>
          </a:p>
        </p:txBody>
      </p:sp>
      <p:sp>
        <p:nvSpPr>
          <p:cNvPr id="4" name="Slide Number Placeholder 3">
            <a:extLst>
              <a:ext uri="{FF2B5EF4-FFF2-40B4-BE49-F238E27FC236}">
                <a16:creationId xmlns:a16="http://schemas.microsoft.com/office/drawing/2014/main" id="{AA483A81-BBBB-4D0F-84A3-866ABBB1B349}"/>
              </a:ext>
            </a:extLst>
          </p:cNvPr>
          <p:cNvSpPr>
            <a:spLocks noGrp="1"/>
          </p:cNvSpPr>
          <p:nvPr>
            <p:ph type="sldNum" sz="quarter" idx="12"/>
          </p:nvPr>
        </p:nvSpPr>
        <p:spPr/>
        <p:txBody>
          <a:bodyPr/>
          <a:lstStyle/>
          <a:p>
            <a:fld id="{971CEC84-1649-40CE-BFF6-7286506FEA08}" type="slidenum">
              <a:rPr lang="en-GB" smtClean="0"/>
              <a:pPr/>
              <a:t>86</a:t>
            </a:fld>
            <a:endParaRPr lang="en-GB"/>
          </a:p>
        </p:txBody>
      </p:sp>
      <p:sp>
        <p:nvSpPr>
          <p:cNvPr id="5" name="Teardrop 4">
            <a:extLst>
              <a:ext uri="{FF2B5EF4-FFF2-40B4-BE49-F238E27FC236}">
                <a16:creationId xmlns:a16="http://schemas.microsoft.com/office/drawing/2014/main" id="{837F274B-C7CF-4AE5-95DF-88F4FC523D42}"/>
              </a:ext>
            </a:extLst>
          </p:cNvPr>
          <p:cNvSpPr/>
          <p:nvPr/>
        </p:nvSpPr>
        <p:spPr>
          <a:xfrm>
            <a:off x="10302490" y="-15877"/>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FEA185F5-F8A4-4318-BB4A-DEC581E54472}"/>
              </a:ext>
            </a:extLst>
          </p:cNvPr>
          <p:cNvSpPr txBox="1"/>
          <p:nvPr/>
        </p:nvSpPr>
        <p:spPr>
          <a:xfrm>
            <a:off x="10302490" y="30019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p.84</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pic>
        <p:nvPicPr>
          <p:cNvPr id="11" name="Picture 10">
            <a:extLst>
              <a:ext uri="{FF2B5EF4-FFF2-40B4-BE49-F238E27FC236}">
                <a16:creationId xmlns:a16="http://schemas.microsoft.com/office/drawing/2014/main" id="{2166FF68-1DD1-4589-94A3-FFF20F55D7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74" t="-157" r="8568" b="157"/>
          <a:stretch/>
        </p:blipFill>
        <p:spPr>
          <a:xfrm>
            <a:off x="8302172" y="1861302"/>
            <a:ext cx="3886426" cy="3870634"/>
          </a:xfrm>
          <a:prstGeom prst="ellipse">
            <a:avLst/>
          </a:prstGeom>
        </p:spPr>
      </p:pic>
    </p:spTree>
    <p:extLst>
      <p:ext uri="{BB962C8B-B14F-4D97-AF65-F5344CB8AC3E}">
        <p14:creationId xmlns:p14="http://schemas.microsoft.com/office/powerpoint/2010/main" val="1362023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251EF-8663-4F4A-B385-21B1598D3F0F}"/>
              </a:ext>
            </a:extLst>
          </p:cNvPr>
          <p:cNvSpPr>
            <a:spLocks noGrp="1"/>
          </p:cNvSpPr>
          <p:nvPr>
            <p:ph type="title"/>
          </p:nvPr>
        </p:nvSpPr>
        <p:spPr>
          <a:noFill/>
        </p:spPr>
        <p:txBody>
          <a:bodyPr/>
          <a:lstStyle/>
          <a:p>
            <a:r>
              <a:rPr lang="en-GB"/>
              <a:t>Biodiversity &amp; Total Economic Value (TEV)</a:t>
            </a:r>
            <a:endParaRPr lang="en-US"/>
          </a:p>
        </p:txBody>
      </p:sp>
      <p:sp>
        <p:nvSpPr>
          <p:cNvPr id="5" name="Rectangle 6">
            <a:extLst>
              <a:ext uri="{FF2B5EF4-FFF2-40B4-BE49-F238E27FC236}">
                <a16:creationId xmlns:a16="http://schemas.microsoft.com/office/drawing/2014/main" id="{45E33434-75EC-2546-8FAA-F8FC12214136}"/>
              </a:ext>
            </a:extLst>
          </p:cNvPr>
          <p:cNvSpPr>
            <a:spLocks noChangeArrowheads="1"/>
          </p:cNvSpPr>
          <p:nvPr/>
        </p:nvSpPr>
        <p:spPr bwMode="auto">
          <a:xfrm>
            <a:off x="2073285" y="3204093"/>
            <a:ext cx="1800000" cy="2127440"/>
          </a:xfrm>
          <a:prstGeom prst="rect">
            <a:avLst/>
          </a:prstGeom>
          <a:solidFill>
            <a:schemeClr val="bg1"/>
          </a:solidFill>
          <a:ln w="12700">
            <a:solidFill>
              <a:srgbClr val="23BAED"/>
            </a:solidFill>
            <a:miter lim="800000"/>
            <a:headEnd/>
            <a:tailEnd/>
          </a:ln>
        </p:spPr>
        <p:txBody>
          <a:bodyPr lIns="36000" tIns="36000" rIns="36000" bIns="36000">
            <a:noAutofit/>
          </a:bodyPr>
          <a:lstStyle/>
          <a:p>
            <a:pPr algn="ctr" eaLnBrk="0" hangingPunct="0"/>
            <a:r>
              <a:rPr lang="en-GB" sz="1401" b="1">
                <a:solidFill>
                  <a:srgbClr val="23BAED"/>
                </a:solidFill>
                <a:latin typeface="Arial"/>
              </a:rPr>
              <a:t>Direct values </a:t>
            </a:r>
          </a:p>
          <a:p>
            <a:pPr eaLnBrk="0" hangingPunct="0"/>
            <a:r>
              <a:rPr lang="en-GB" sz="1401">
                <a:solidFill>
                  <a:srgbClr val="414042"/>
                </a:solidFill>
                <a:latin typeface="Arial"/>
              </a:rPr>
              <a:t>Outputs that can be consumed directly, such as fish, medicines, wild foods, recreation, etc.</a:t>
            </a:r>
          </a:p>
        </p:txBody>
      </p:sp>
      <p:sp>
        <p:nvSpPr>
          <p:cNvPr id="6" name="Rectangle 8">
            <a:extLst>
              <a:ext uri="{FF2B5EF4-FFF2-40B4-BE49-F238E27FC236}">
                <a16:creationId xmlns:a16="http://schemas.microsoft.com/office/drawing/2014/main" id="{E71EE55B-06E1-6243-B59F-A2825C26280F}"/>
              </a:ext>
            </a:extLst>
          </p:cNvPr>
          <p:cNvSpPr>
            <a:spLocks noChangeArrowheads="1"/>
          </p:cNvSpPr>
          <p:nvPr/>
        </p:nvSpPr>
        <p:spPr bwMode="auto">
          <a:xfrm>
            <a:off x="5981867" y="3197665"/>
            <a:ext cx="1800000" cy="2127440"/>
          </a:xfrm>
          <a:prstGeom prst="rect">
            <a:avLst/>
          </a:prstGeom>
          <a:solidFill>
            <a:schemeClr val="bg1"/>
          </a:solidFill>
          <a:ln w="12700">
            <a:solidFill>
              <a:srgbClr val="23BAED"/>
            </a:solidFill>
            <a:miter lim="800000"/>
            <a:headEnd/>
            <a:tailEnd/>
          </a:ln>
        </p:spPr>
        <p:txBody>
          <a:bodyPr lIns="36000" tIns="36000" rIns="36000" bIns="36000">
            <a:noAutofit/>
          </a:bodyPr>
          <a:lstStyle/>
          <a:p>
            <a:pPr algn="ctr" eaLnBrk="0" hangingPunct="0"/>
            <a:r>
              <a:rPr lang="en-GB" sz="1401" b="1">
                <a:solidFill>
                  <a:srgbClr val="23BAED"/>
                </a:solidFill>
                <a:latin typeface="Arial"/>
              </a:rPr>
              <a:t>Option values</a:t>
            </a:r>
          </a:p>
          <a:p>
            <a:pPr eaLnBrk="0" hangingPunct="0"/>
            <a:r>
              <a:rPr lang="en-GB" sz="1401">
                <a:solidFill>
                  <a:srgbClr val="414042"/>
                </a:solidFill>
                <a:latin typeface="Arial"/>
              </a:rPr>
              <a:t>The premium placed on maintaining resources and landscapes for future possible direct and indirect uses, some of which may not be known now.</a:t>
            </a:r>
          </a:p>
        </p:txBody>
      </p:sp>
      <p:sp>
        <p:nvSpPr>
          <p:cNvPr id="7" name="Rectangle 9">
            <a:extLst>
              <a:ext uri="{FF2B5EF4-FFF2-40B4-BE49-F238E27FC236}">
                <a16:creationId xmlns:a16="http://schemas.microsoft.com/office/drawing/2014/main" id="{EABA1462-CA77-4847-ADFB-4A723C21595B}"/>
              </a:ext>
            </a:extLst>
          </p:cNvPr>
          <p:cNvSpPr>
            <a:spLocks noChangeArrowheads="1"/>
          </p:cNvSpPr>
          <p:nvPr/>
        </p:nvSpPr>
        <p:spPr bwMode="auto">
          <a:xfrm>
            <a:off x="7925661" y="3204232"/>
            <a:ext cx="1800000" cy="2127440"/>
          </a:xfrm>
          <a:prstGeom prst="rect">
            <a:avLst/>
          </a:prstGeom>
          <a:solidFill>
            <a:schemeClr val="bg1"/>
          </a:solidFill>
          <a:ln w="12700">
            <a:solidFill>
              <a:srgbClr val="23BAED"/>
            </a:solidFill>
            <a:miter lim="800000"/>
            <a:headEnd/>
            <a:tailEnd/>
          </a:ln>
        </p:spPr>
        <p:txBody>
          <a:bodyPr lIns="36000" tIns="36000" rIns="36000" bIns="36000">
            <a:noAutofit/>
          </a:bodyPr>
          <a:lstStyle/>
          <a:p>
            <a:pPr algn="ctr" eaLnBrk="0" hangingPunct="0"/>
            <a:r>
              <a:rPr lang="en-GB" sz="1401" b="1">
                <a:solidFill>
                  <a:srgbClr val="23BAED"/>
                </a:solidFill>
                <a:latin typeface="Arial"/>
              </a:rPr>
              <a:t>Existence, altruistic and bequest values</a:t>
            </a:r>
          </a:p>
          <a:p>
            <a:pPr eaLnBrk="0" hangingPunct="0"/>
            <a:r>
              <a:rPr lang="en-GB" sz="1401">
                <a:solidFill>
                  <a:srgbClr val="414042"/>
                </a:solidFill>
                <a:latin typeface="Arial"/>
              </a:rPr>
              <a:t>The intrinsic value of resources and landscapes, irrespective of their use.</a:t>
            </a:r>
          </a:p>
        </p:txBody>
      </p:sp>
      <p:sp>
        <p:nvSpPr>
          <p:cNvPr id="8" name="Rectangle 7">
            <a:extLst>
              <a:ext uri="{FF2B5EF4-FFF2-40B4-BE49-F238E27FC236}">
                <a16:creationId xmlns:a16="http://schemas.microsoft.com/office/drawing/2014/main" id="{743B72CC-E589-DF41-897F-46EDD7393C96}"/>
              </a:ext>
            </a:extLst>
          </p:cNvPr>
          <p:cNvSpPr>
            <a:spLocks noChangeArrowheads="1"/>
          </p:cNvSpPr>
          <p:nvPr/>
        </p:nvSpPr>
        <p:spPr bwMode="auto">
          <a:xfrm>
            <a:off x="4038073" y="3197665"/>
            <a:ext cx="1800000" cy="2127440"/>
          </a:xfrm>
          <a:prstGeom prst="rect">
            <a:avLst/>
          </a:prstGeom>
          <a:solidFill>
            <a:schemeClr val="bg1"/>
          </a:solidFill>
          <a:ln w="12700">
            <a:solidFill>
              <a:srgbClr val="23BAED"/>
            </a:solidFill>
            <a:miter lim="800000"/>
            <a:headEnd/>
            <a:tailEnd/>
          </a:ln>
        </p:spPr>
        <p:txBody>
          <a:bodyPr lIns="36000" tIns="36000" rIns="36000" bIns="36000">
            <a:noAutofit/>
          </a:bodyPr>
          <a:lstStyle/>
          <a:p>
            <a:pPr algn="ctr" eaLnBrk="0" hangingPunct="0"/>
            <a:r>
              <a:rPr lang="en-GB" sz="1401" b="1">
                <a:solidFill>
                  <a:srgbClr val="23BAED"/>
                </a:solidFill>
                <a:latin typeface="Arial"/>
              </a:rPr>
              <a:t>Indirect values</a:t>
            </a:r>
          </a:p>
          <a:p>
            <a:pPr eaLnBrk="0" hangingPunct="0"/>
            <a:r>
              <a:rPr lang="en-GB" sz="1401">
                <a:solidFill>
                  <a:srgbClr val="414042"/>
                </a:solidFill>
                <a:latin typeface="Arial"/>
              </a:rPr>
              <a:t>Ecological services, </a:t>
            </a:r>
          </a:p>
          <a:p>
            <a:pPr eaLnBrk="0" hangingPunct="0"/>
            <a:r>
              <a:rPr lang="en-GB" sz="1401">
                <a:solidFill>
                  <a:srgbClr val="414042"/>
                </a:solidFill>
                <a:latin typeface="Arial"/>
              </a:rPr>
              <a:t>such as catchment protection, flood control, carbon sequestration, climatic control, aesthetics, etc.</a:t>
            </a:r>
          </a:p>
        </p:txBody>
      </p:sp>
      <p:sp>
        <p:nvSpPr>
          <p:cNvPr id="9" name="Rectangle 13">
            <a:extLst>
              <a:ext uri="{FF2B5EF4-FFF2-40B4-BE49-F238E27FC236}">
                <a16:creationId xmlns:a16="http://schemas.microsoft.com/office/drawing/2014/main" id="{7CD9CAC2-7073-714B-8EF5-9A9F819ADD42}"/>
              </a:ext>
            </a:extLst>
          </p:cNvPr>
          <p:cNvSpPr>
            <a:spLocks noChangeArrowheads="1"/>
          </p:cNvSpPr>
          <p:nvPr/>
        </p:nvSpPr>
        <p:spPr bwMode="auto">
          <a:xfrm>
            <a:off x="8225586" y="2386158"/>
            <a:ext cx="1200149" cy="407993"/>
          </a:xfrm>
          <a:prstGeom prst="rect">
            <a:avLst/>
          </a:prstGeom>
          <a:solidFill>
            <a:srgbClr val="D3F1FB"/>
          </a:solidFill>
          <a:ln w="12700">
            <a:noFill/>
            <a:miter lim="800000"/>
            <a:headEnd/>
            <a:tailEnd/>
          </a:ln>
        </p:spPr>
        <p:txBody>
          <a:bodyPr wrap="square" lIns="64800" tIns="64800" rIns="64800" bIns="64800">
            <a:spAutoFit/>
          </a:bodyPr>
          <a:lstStyle/>
          <a:p>
            <a:pPr algn="ctr" eaLnBrk="0" hangingPunct="0"/>
            <a:r>
              <a:rPr lang="en-GB" sz="1801" b="1">
                <a:solidFill>
                  <a:srgbClr val="595959"/>
                </a:solidFill>
                <a:latin typeface="Arial"/>
              </a:rPr>
              <a:t>Non-use</a:t>
            </a:r>
          </a:p>
        </p:txBody>
      </p:sp>
      <p:sp>
        <p:nvSpPr>
          <p:cNvPr id="10" name="Rectangle 18">
            <a:extLst>
              <a:ext uri="{FF2B5EF4-FFF2-40B4-BE49-F238E27FC236}">
                <a16:creationId xmlns:a16="http://schemas.microsoft.com/office/drawing/2014/main" id="{A6AA597F-A5C2-BE4C-9C40-D826F9770E52}"/>
              </a:ext>
            </a:extLst>
          </p:cNvPr>
          <p:cNvSpPr>
            <a:spLocks noChangeArrowheads="1"/>
          </p:cNvSpPr>
          <p:nvPr/>
        </p:nvSpPr>
        <p:spPr bwMode="auto">
          <a:xfrm>
            <a:off x="4327053" y="2392866"/>
            <a:ext cx="1200149" cy="407993"/>
          </a:xfrm>
          <a:prstGeom prst="rect">
            <a:avLst/>
          </a:prstGeom>
          <a:solidFill>
            <a:srgbClr val="D3F1FB"/>
          </a:solidFill>
          <a:ln w="12700">
            <a:noFill/>
            <a:miter lim="800000"/>
            <a:headEnd/>
            <a:tailEnd/>
          </a:ln>
        </p:spPr>
        <p:txBody>
          <a:bodyPr wrap="square" lIns="64800" tIns="64800" rIns="64800" bIns="64800">
            <a:spAutoFit/>
          </a:bodyPr>
          <a:lstStyle/>
          <a:p>
            <a:pPr algn="ctr" eaLnBrk="0" hangingPunct="0"/>
            <a:r>
              <a:rPr lang="en-GB" sz="1801" b="1">
                <a:solidFill>
                  <a:srgbClr val="595959"/>
                </a:solidFill>
                <a:latin typeface="Arial"/>
              </a:rPr>
              <a:t>Use</a:t>
            </a:r>
          </a:p>
        </p:txBody>
      </p:sp>
      <p:cxnSp>
        <p:nvCxnSpPr>
          <p:cNvPr id="11" name="Shape 165">
            <a:extLst>
              <a:ext uri="{FF2B5EF4-FFF2-40B4-BE49-F238E27FC236}">
                <a16:creationId xmlns:a16="http://schemas.microsoft.com/office/drawing/2014/main" id="{D135ABDD-6D05-A841-984F-DA92A7961B7B}"/>
              </a:ext>
            </a:extLst>
          </p:cNvPr>
          <p:cNvCxnSpPr>
            <a:stCxn id="9" idx="2"/>
            <a:endCxn id="7" idx="0"/>
          </p:cNvCxnSpPr>
          <p:nvPr/>
        </p:nvCxnSpPr>
        <p:spPr>
          <a:xfrm>
            <a:off x="8825661" y="2794151"/>
            <a:ext cx="0" cy="410081"/>
          </a:xfrm>
          <a:prstGeom prst="straightConnector1">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hape 166">
            <a:extLst>
              <a:ext uri="{FF2B5EF4-FFF2-40B4-BE49-F238E27FC236}">
                <a16:creationId xmlns:a16="http://schemas.microsoft.com/office/drawing/2014/main" id="{1BDCE435-FE74-6A46-888F-D9434403D931}"/>
              </a:ext>
            </a:extLst>
          </p:cNvPr>
          <p:cNvCxnSpPr>
            <a:stCxn id="10" idx="2"/>
            <a:endCxn id="5" idx="0"/>
          </p:cNvCxnSpPr>
          <p:nvPr/>
        </p:nvCxnSpPr>
        <p:spPr>
          <a:xfrm rot="5400000">
            <a:off x="3748590" y="2025555"/>
            <a:ext cx="403234" cy="1953843"/>
          </a:xfrm>
          <a:prstGeom prst="bentConnector3">
            <a:avLst>
              <a:gd name="adj1" fmla="val 50000"/>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hape 166">
            <a:extLst>
              <a:ext uri="{FF2B5EF4-FFF2-40B4-BE49-F238E27FC236}">
                <a16:creationId xmlns:a16="http://schemas.microsoft.com/office/drawing/2014/main" id="{2A8DF185-2A02-7442-A9C0-AE4F30E04F9E}"/>
              </a:ext>
            </a:extLst>
          </p:cNvPr>
          <p:cNvCxnSpPr>
            <a:stCxn id="10" idx="2"/>
            <a:endCxn id="8" idx="0"/>
          </p:cNvCxnSpPr>
          <p:nvPr/>
        </p:nvCxnSpPr>
        <p:spPr>
          <a:xfrm>
            <a:off x="4927128" y="2800859"/>
            <a:ext cx="10945" cy="396806"/>
          </a:xfrm>
          <a:prstGeom prst="straightConnector1">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hape 166">
            <a:extLst>
              <a:ext uri="{FF2B5EF4-FFF2-40B4-BE49-F238E27FC236}">
                <a16:creationId xmlns:a16="http://schemas.microsoft.com/office/drawing/2014/main" id="{DB8033C7-9673-2F43-A874-3C993F7EE033}"/>
              </a:ext>
            </a:extLst>
          </p:cNvPr>
          <p:cNvCxnSpPr>
            <a:stCxn id="10" idx="2"/>
            <a:endCxn id="6" idx="0"/>
          </p:cNvCxnSpPr>
          <p:nvPr/>
        </p:nvCxnSpPr>
        <p:spPr>
          <a:xfrm rot="16200000" flipH="1">
            <a:off x="5706094" y="2021892"/>
            <a:ext cx="396806" cy="1954739"/>
          </a:xfrm>
          <a:prstGeom prst="bentConnector3">
            <a:avLst>
              <a:gd name="adj1" fmla="val 50000"/>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Text Box 8">
            <a:extLst>
              <a:ext uri="{FF2B5EF4-FFF2-40B4-BE49-F238E27FC236}">
                <a16:creationId xmlns:a16="http://schemas.microsoft.com/office/drawing/2014/main" id="{05AC1995-8D5A-C54E-9047-9D6D02D38A5E}"/>
              </a:ext>
            </a:extLst>
          </p:cNvPr>
          <p:cNvSpPr txBox="1">
            <a:spLocks noChangeArrowheads="1"/>
          </p:cNvSpPr>
          <p:nvPr>
            <p:custDataLst>
              <p:tags r:id="rId1"/>
            </p:custDataLst>
          </p:nvPr>
        </p:nvSpPr>
        <p:spPr bwMode="auto">
          <a:xfrm>
            <a:off x="2107554" y="5482456"/>
            <a:ext cx="7701483" cy="307777"/>
          </a:xfrm>
          <a:prstGeom prst="rect">
            <a:avLst/>
          </a:prstGeom>
          <a:noFill/>
          <a:ln w="6350">
            <a:noFill/>
            <a:miter lim="800000"/>
            <a:headEnd type="none" w="sm" len="sm"/>
            <a:tailEnd type="none" w="sm" len="sm"/>
          </a:ln>
          <a:effectLst/>
        </p:spPr>
        <p:txBody>
          <a:bodyPr wrap="square" lIns="0" tIns="0" rIns="0" bIns="0" anchor="b">
            <a:noAutofit/>
          </a:bodyPr>
          <a:lstStyle/>
          <a:p>
            <a:pPr marL="450829" indent="-450829" defTabSz="761962" eaLnBrk="0" hangingPunct="0">
              <a:spcBef>
                <a:spcPts val="201"/>
              </a:spcBef>
              <a:tabLst>
                <a:tab pos="447653" algn="l"/>
              </a:tabLst>
            </a:pPr>
            <a:r>
              <a:rPr lang="en-GB" sz="1001">
                <a:solidFill>
                  <a:srgbClr val="7F7F7F"/>
                </a:solidFill>
                <a:latin typeface="Arial"/>
                <a:cs typeface="Arial" pitchFamily="34" charset="0"/>
              </a:rPr>
              <a:t>Source:	Pearce, D.W., Markandya, A. and Barbier, E. (1989). Blueprint for a green economy. Earthscan, London WBCSD Connecting the dots</a:t>
            </a:r>
          </a:p>
        </p:txBody>
      </p:sp>
      <p:grpSp>
        <p:nvGrpSpPr>
          <p:cNvPr id="25" name="Group 179">
            <a:extLst>
              <a:ext uri="{FF2B5EF4-FFF2-40B4-BE49-F238E27FC236}">
                <a16:creationId xmlns:a16="http://schemas.microsoft.com/office/drawing/2014/main" id="{E0083EAC-5A54-A64E-B50B-25BC3A080618}"/>
              </a:ext>
            </a:extLst>
          </p:cNvPr>
          <p:cNvGrpSpPr/>
          <p:nvPr/>
        </p:nvGrpSpPr>
        <p:grpSpPr>
          <a:xfrm>
            <a:off x="2486029" y="1192393"/>
            <a:ext cx="6367571" cy="869763"/>
            <a:chOff x="1616303" y="1176501"/>
            <a:chExt cx="6542035" cy="781579"/>
          </a:xfrm>
        </p:grpSpPr>
        <p:sp>
          <p:nvSpPr>
            <p:cNvPr id="26" name="Freeform 24">
              <a:extLst>
                <a:ext uri="{FF2B5EF4-FFF2-40B4-BE49-F238E27FC236}">
                  <a16:creationId xmlns:a16="http://schemas.microsoft.com/office/drawing/2014/main" id="{770CC6FB-89E1-4A43-B667-02A3922D7B8B}"/>
                </a:ext>
              </a:extLst>
            </p:cNvPr>
            <p:cNvSpPr>
              <a:spLocks/>
            </p:cNvSpPr>
            <p:nvPr/>
          </p:nvSpPr>
          <p:spPr bwMode="auto">
            <a:xfrm>
              <a:off x="1616303" y="1441844"/>
              <a:ext cx="2798950" cy="488800"/>
            </a:xfrm>
            <a:custGeom>
              <a:avLst/>
              <a:gdLst/>
              <a:ahLst/>
              <a:cxnLst>
                <a:cxn ang="0">
                  <a:pos x="25" y="185"/>
                </a:cxn>
                <a:cxn ang="0">
                  <a:pos x="74" y="168"/>
                </a:cxn>
                <a:cxn ang="0">
                  <a:pos x="123" y="168"/>
                </a:cxn>
                <a:cxn ang="0">
                  <a:pos x="136" y="168"/>
                </a:cxn>
                <a:cxn ang="0">
                  <a:pos x="149" y="185"/>
                </a:cxn>
                <a:cxn ang="0">
                  <a:pos x="161" y="185"/>
                </a:cxn>
                <a:cxn ang="0">
                  <a:pos x="186" y="185"/>
                </a:cxn>
                <a:cxn ang="0">
                  <a:pos x="223" y="185"/>
                </a:cxn>
                <a:cxn ang="0">
                  <a:pos x="223" y="168"/>
                </a:cxn>
                <a:cxn ang="0">
                  <a:pos x="223" y="151"/>
                </a:cxn>
                <a:cxn ang="0">
                  <a:pos x="235" y="118"/>
                </a:cxn>
                <a:cxn ang="0">
                  <a:pos x="235" y="118"/>
                </a:cxn>
                <a:cxn ang="0">
                  <a:pos x="248" y="83"/>
                </a:cxn>
                <a:cxn ang="0">
                  <a:pos x="272" y="67"/>
                </a:cxn>
                <a:cxn ang="0">
                  <a:pos x="272" y="50"/>
                </a:cxn>
                <a:cxn ang="0">
                  <a:pos x="297" y="50"/>
                </a:cxn>
                <a:cxn ang="0">
                  <a:pos x="309" y="33"/>
                </a:cxn>
                <a:cxn ang="0">
                  <a:pos x="323" y="0"/>
                </a:cxn>
                <a:cxn ang="0">
                  <a:pos x="335" y="17"/>
                </a:cxn>
                <a:cxn ang="0">
                  <a:pos x="360" y="33"/>
                </a:cxn>
                <a:cxn ang="0">
                  <a:pos x="360" y="33"/>
                </a:cxn>
                <a:cxn ang="0">
                  <a:pos x="397" y="33"/>
                </a:cxn>
                <a:cxn ang="0">
                  <a:pos x="397" y="17"/>
                </a:cxn>
                <a:cxn ang="0">
                  <a:pos x="422" y="17"/>
                </a:cxn>
                <a:cxn ang="0">
                  <a:pos x="422" y="17"/>
                </a:cxn>
                <a:cxn ang="0">
                  <a:pos x="446" y="33"/>
                </a:cxn>
                <a:cxn ang="0">
                  <a:pos x="446" y="50"/>
                </a:cxn>
                <a:cxn ang="0">
                  <a:pos x="459" y="67"/>
                </a:cxn>
                <a:cxn ang="0">
                  <a:pos x="459" y="100"/>
                </a:cxn>
                <a:cxn ang="0">
                  <a:pos x="459" y="118"/>
                </a:cxn>
                <a:cxn ang="0">
                  <a:pos x="509" y="100"/>
                </a:cxn>
                <a:cxn ang="0">
                  <a:pos x="534" y="100"/>
                </a:cxn>
                <a:cxn ang="0">
                  <a:pos x="546" y="100"/>
                </a:cxn>
                <a:cxn ang="0">
                  <a:pos x="558" y="118"/>
                </a:cxn>
                <a:cxn ang="0">
                  <a:pos x="558" y="135"/>
                </a:cxn>
                <a:cxn ang="0">
                  <a:pos x="583" y="151"/>
                </a:cxn>
                <a:cxn ang="0">
                  <a:pos x="595" y="185"/>
                </a:cxn>
                <a:cxn ang="0">
                  <a:pos x="595" y="218"/>
                </a:cxn>
                <a:cxn ang="0">
                  <a:pos x="608" y="235"/>
                </a:cxn>
                <a:cxn ang="0">
                  <a:pos x="658" y="251"/>
                </a:cxn>
                <a:cxn ang="0">
                  <a:pos x="720" y="251"/>
                </a:cxn>
                <a:cxn ang="0">
                  <a:pos x="819" y="268"/>
                </a:cxn>
                <a:cxn ang="0">
                  <a:pos x="1005" y="268"/>
                </a:cxn>
                <a:cxn ang="0">
                  <a:pos x="1155" y="268"/>
                </a:cxn>
                <a:cxn ang="0">
                  <a:pos x="1241" y="301"/>
                </a:cxn>
                <a:cxn ang="0">
                  <a:pos x="1290" y="285"/>
                </a:cxn>
                <a:cxn ang="0">
                  <a:pos x="1328" y="301"/>
                </a:cxn>
                <a:cxn ang="0">
                  <a:pos x="1365" y="336"/>
                </a:cxn>
                <a:cxn ang="0">
                  <a:pos x="1439" y="386"/>
                </a:cxn>
                <a:cxn ang="0">
                  <a:pos x="1514" y="403"/>
                </a:cxn>
                <a:cxn ang="0">
                  <a:pos x="1639" y="453"/>
                </a:cxn>
                <a:cxn ang="0">
                  <a:pos x="1774" y="470"/>
                </a:cxn>
                <a:cxn ang="0">
                  <a:pos x="2155" y="517"/>
                </a:cxn>
                <a:cxn ang="0">
                  <a:pos x="0" y="621"/>
                </a:cxn>
              </a:cxnLst>
              <a:rect l="0" t="0" r="r" b="b"/>
              <a:pathLst>
                <a:path w="2431" h="621">
                  <a:moveTo>
                    <a:pt x="0" y="201"/>
                  </a:moveTo>
                  <a:lnTo>
                    <a:pt x="12" y="185"/>
                  </a:lnTo>
                  <a:lnTo>
                    <a:pt x="25" y="185"/>
                  </a:lnTo>
                  <a:lnTo>
                    <a:pt x="37" y="185"/>
                  </a:lnTo>
                  <a:lnTo>
                    <a:pt x="49" y="185"/>
                  </a:lnTo>
                  <a:lnTo>
                    <a:pt x="74" y="168"/>
                  </a:lnTo>
                  <a:lnTo>
                    <a:pt x="86" y="185"/>
                  </a:lnTo>
                  <a:lnTo>
                    <a:pt x="111" y="168"/>
                  </a:lnTo>
                  <a:lnTo>
                    <a:pt x="123" y="168"/>
                  </a:lnTo>
                  <a:lnTo>
                    <a:pt x="123" y="168"/>
                  </a:lnTo>
                  <a:lnTo>
                    <a:pt x="123" y="168"/>
                  </a:lnTo>
                  <a:lnTo>
                    <a:pt x="136" y="168"/>
                  </a:lnTo>
                  <a:lnTo>
                    <a:pt x="136" y="168"/>
                  </a:lnTo>
                  <a:lnTo>
                    <a:pt x="136" y="185"/>
                  </a:lnTo>
                  <a:lnTo>
                    <a:pt x="149" y="185"/>
                  </a:lnTo>
                  <a:lnTo>
                    <a:pt x="161" y="185"/>
                  </a:lnTo>
                  <a:lnTo>
                    <a:pt x="174" y="185"/>
                  </a:lnTo>
                  <a:lnTo>
                    <a:pt x="161" y="185"/>
                  </a:lnTo>
                  <a:lnTo>
                    <a:pt x="174" y="201"/>
                  </a:lnTo>
                  <a:lnTo>
                    <a:pt x="174" y="185"/>
                  </a:lnTo>
                  <a:lnTo>
                    <a:pt x="186" y="185"/>
                  </a:lnTo>
                  <a:lnTo>
                    <a:pt x="186" y="185"/>
                  </a:lnTo>
                  <a:lnTo>
                    <a:pt x="211" y="185"/>
                  </a:lnTo>
                  <a:lnTo>
                    <a:pt x="223" y="185"/>
                  </a:lnTo>
                  <a:lnTo>
                    <a:pt x="223" y="168"/>
                  </a:lnTo>
                  <a:lnTo>
                    <a:pt x="235" y="168"/>
                  </a:lnTo>
                  <a:lnTo>
                    <a:pt x="223" y="168"/>
                  </a:lnTo>
                  <a:lnTo>
                    <a:pt x="223" y="168"/>
                  </a:lnTo>
                  <a:lnTo>
                    <a:pt x="235" y="151"/>
                  </a:lnTo>
                  <a:lnTo>
                    <a:pt x="223" y="151"/>
                  </a:lnTo>
                  <a:lnTo>
                    <a:pt x="235" y="135"/>
                  </a:lnTo>
                  <a:lnTo>
                    <a:pt x="223" y="135"/>
                  </a:lnTo>
                  <a:lnTo>
                    <a:pt x="235" y="118"/>
                  </a:lnTo>
                  <a:lnTo>
                    <a:pt x="235" y="118"/>
                  </a:lnTo>
                  <a:lnTo>
                    <a:pt x="248" y="118"/>
                  </a:lnTo>
                  <a:lnTo>
                    <a:pt x="235" y="118"/>
                  </a:lnTo>
                  <a:lnTo>
                    <a:pt x="248" y="100"/>
                  </a:lnTo>
                  <a:lnTo>
                    <a:pt x="260" y="100"/>
                  </a:lnTo>
                  <a:lnTo>
                    <a:pt x="248" y="83"/>
                  </a:lnTo>
                  <a:lnTo>
                    <a:pt x="272" y="83"/>
                  </a:lnTo>
                  <a:lnTo>
                    <a:pt x="260" y="83"/>
                  </a:lnTo>
                  <a:lnTo>
                    <a:pt x="272" y="67"/>
                  </a:lnTo>
                  <a:lnTo>
                    <a:pt x="272" y="67"/>
                  </a:lnTo>
                  <a:lnTo>
                    <a:pt x="285" y="67"/>
                  </a:lnTo>
                  <a:lnTo>
                    <a:pt x="272" y="50"/>
                  </a:lnTo>
                  <a:lnTo>
                    <a:pt x="285" y="50"/>
                  </a:lnTo>
                  <a:lnTo>
                    <a:pt x="285" y="50"/>
                  </a:lnTo>
                  <a:lnTo>
                    <a:pt x="297" y="50"/>
                  </a:lnTo>
                  <a:lnTo>
                    <a:pt x="309" y="33"/>
                  </a:lnTo>
                  <a:lnTo>
                    <a:pt x="309" y="33"/>
                  </a:lnTo>
                  <a:lnTo>
                    <a:pt x="309" y="33"/>
                  </a:lnTo>
                  <a:lnTo>
                    <a:pt x="309" y="17"/>
                  </a:lnTo>
                  <a:lnTo>
                    <a:pt x="323" y="17"/>
                  </a:lnTo>
                  <a:lnTo>
                    <a:pt x="323" y="0"/>
                  </a:lnTo>
                  <a:lnTo>
                    <a:pt x="323" y="0"/>
                  </a:lnTo>
                  <a:lnTo>
                    <a:pt x="335" y="0"/>
                  </a:lnTo>
                  <a:lnTo>
                    <a:pt x="335" y="17"/>
                  </a:lnTo>
                  <a:lnTo>
                    <a:pt x="347" y="17"/>
                  </a:lnTo>
                  <a:lnTo>
                    <a:pt x="347" y="17"/>
                  </a:lnTo>
                  <a:lnTo>
                    <a:pt x="360" y="33"/>
                  </a:lnTo>
                  <a:lnTo>
                    <a:pt x="347" y="33"/>
                  </a:lnTo>
                  <a:lnTo>
                    <a:pt x="347" y="33"/>
                  </a:lnTo>
                  <a:lnTo>
                    <a:pt x="360" y="33"/>
                  </a:lnTo>
                  <a:lnTo>
                    <a:pt x="360" y="50"/>
                  </a:lnTo>
                  <a:lnTo>
                    <a:pt x="372" y="50"/>
                  </a:lnTo>
                  <a:lnTo>
                    <a:pt x="397" y="33"/>
                  </a:lnTo>
                  <a:lnTo>
                    <a:pt x="384" y="33"/>
                  </a:lnTo>
                  <a:lnTo>
                    <a:pt x="397" y="33"/>
                  </a:lnTo>
                  <a:lnTo>
                    <a:pt x="397" y="17"/>
                  </a:lnTo>
                  <a:lnTo>
                    <a:pt x="409" y="17"/>
                  </a:lnTo>
                  <a:lnTo>
                    <a:pt x="409" y="0"/>
                  </a:lnTo>
                  <a:lnTo>
                    <a:pt x="422" y="17"/>
                  </a:lnTo>
                  <a:lnTo>
                    <a:pt x="422" y="17"/>
                  </a:lnTo>
                  <a:lnTo>
                    <a:pt x="434" y="17"/>
                  </a:lnTo>
                  <a:lnTo>
                    <a:pt x="422" y="17"/>
                  </a:lnTo>
                  <a:lnTo>
                    <a:pt x="446" y="33"/>
                  </a:lnTo>
                  <a:lnTo>
                    <a:pt x="434" y="33"/>
                  </a:lnTo>
                  <a:lnTo>
                    <a:pt x="446" y="33"/>
                  </a:lnTo>
                  <a:lnTo>
                    <a:pt x="434" y="33"/>
                  </a:lnTo>
                  <a:lnTo>
                    <a:pt x="446" y="50"/>
                  </a:lnTo>
                  <a:lnTo>
                    <a:pt x="446" y="50"/>
                  </a:lnTo>
                  <a:lnTo>
                    <a:pt x="459" y="67"/>
                  </a:lnTo>
                  <a:lnTo>
                    <a:pt x="446" y="67"/>
                  </a:lnTo>
                  <a:lnTo>
                    <a:pt x="459" y="67"/>
                  </a:lnTo>
                  <a:lnTo>
                    <a:pt x="459" y="67"/>
                  </a:lnTo>
                  <a:lnTo>
                    <a:pt x="459" y="83"/>
                  </a:lnTo>
                  <a:lnTo>
                    <a:pt x="459" y="100"/>
                  </a:lnTo>
                  <a:lnTo>
                    <a:pt x="459" y="100"/>
                  </a:lnTo>
                  <a:lnTo>
                    <a:pt x="459" y="118"/>
                  </a:lnTo>
                  <a:lnTo>
                    <a:pt x="459" y="118"/>
                  </a:lnTo>
                  <a:lnTo>
                    <a:pt x="471" y="118"/>
                  </a:lnTo>
                  <a:lnTo>
                    <a:pt x="497" y="118"/>
                  </a:lnTo>
                  <a:lnTo>
                    <a:pt x="509" y="100"/>
                  </a:lnTo>
                  <a:lnTo>
                    <a:pt x="521" y="100"/>
                  </a:lnTo>
                  <a:lnTo>
                    <a:pt x="521" y="83"/>
                  </a:lnTo>
                  <a:lnTo>
                    <a:pt x="534" y="100"/>
                  </a:lnTo>
                  <a:lnTo>
                    <a:pt x="546" y="100"/>
                  </a:lnTo>
                  <a:lnTo>
                    <a:pt x="534" y="100"/>
                  </a:lnTo>
                  <a:lnTo>
                    <a:pt x="546" y="100"/>
                  </a:lnTo>
                  <a:lnTo>
                    <a:pt x="546" y="118"/>
                  </a:lnTo>
                  <a:lnTo>
                    <a:pt x="558" y="118"/>
                  </a:lnTo>
                  <a:lnTo>
                    <a:pt x="558" y="118"/>
                  </a:lnTo>
                  <a:lnTo>
                    <a:pt x="558" y="135"/>
                  </a:lnTo>
                  <a:lnTo>
                    <a:pt x="558" y="135"/>
                  </a:lnTo>
                  <a:lnTo>
                    <a:pt x="558" y="135"/>
                  </a:lnTo>
                  <a:lnTo>
                    <a:pt x="571" y="135"/>
                  </a:lnTo>
                  <a:lnTo>
                    <a:pt x="571" y="151"/>
                  </a:lnTo>
                  <a:lnTo>
                    <a:pt x="583" y="151"/>
                  </a:lnTo>
                  <a:lnTo>
                    <a:pt x="583" y="168"/>
                  </a:lnTo>
                  <a:lnTo>
                    <a:pt x="583" y="168"/>
                  </a:lnTo>
                  <a:lnTo>
                    <a:pt x="595" y="185"/>
                  </a:lnTo>
                  <a:lnTo>
                    <a:pt x="595" y="185"/>
                  </a:lnTo>
                  <a:lnTo>
                    <a:pt x="595" y="201"/>
                  </a:lnTo>
                  <a:lnTo>
                    <a:pt x="595" y="218"/>
                  </a:lnTo>
                  <a:lnTo>
                    <a:pt x="595" y="218"/>
                  </a:lnTo>
                  <a:lnTo>
                    <a:pt x="608" y="235"/>
                  </a:lnTo>
                  <a:lnTo>
                    <a:pt x="608" y="235"/>
                  </a:lnTo>
                  <a:lnTo>
                    <a:pt x="620" y="251"/>
                  </a:lnTo>
                  <a:lnTo>
                    <a:pt x="646" y="251"/>
                  </a:lnTo>
                  <a:lnTo>
                    <a:pt x="658" y="251"/>
                  </a:lnTo>
                  <a:lnTo>
                    <a:pt x="683" y="251"/>
                  </a:lnTo>
                  <a:lnTo>
                    <a:pt x="695" y="251"/>
                  </a:lnTo>
                  <a:lnTo>
                    <a:pt x="720" y="251"/>
                  </a:lnTo>
                  <a:lnTo>
                    <a:pt x="744" y="268"/>
                  </a:lnTo>
                  <a:lnTo>
                    <a:pt x="757" y="268"/>
                  </a:lnTo>
                  <a:lnTo>
                    <a:pt x="819" y="268"/>
                  </a:lnTo>
                  <a:lnTo>
                    <a:pt x="906" y="285"/>
                  </a:lnTo>
                  <a:lnTo>
                    <a:pt x="955" y="285"/>
                  </a:lnTo>
                  <a:lnTo>
                    <a:pt x="1005" y="268"/>
                  </a:lnTo>
                  <a:lnTo>
                    <a:pt x="1067" y="268"/>
                  </a:lnTo>
                  <a:lnTo>
                    <a:pt x="1104" y="268"/>
                  </a:lnTo>
                  <a:lnTo>
                    <a:pt x="1155" y="268"/>
                  </a:lnTo>
                  <a:lnTo>
                    <a:pt x="1192" y="285"/>
                  </a:lnTo>
                  <a:lnTo>
                    <a:pt x="1216" y="285"/>
                  </a:lnTo>
                  <a:lnTo>
                    <a:pt x="1241" y="301"/>
                  </a:lnTo>
                  <a:lnTo>
                    <a:pt x="1253" y="301"/>
                  </a:lnTo>
                  <a:lnTo>
                    <a:pt x="1278" y="285"/>
                  </a:lnTo>
                  <a:lnTo>
                    <a:pt x="1290" y="285"/>
                  </a:lnTo>
                  <a:lnTo>
                    <a:pt x="1304" y="285"/>
                  </a:lnTo>
                  <a:lnTo>
                    <a:pt x="1316" y="320"/>
                  </a:lnTo>
                  <a:lnTo>
                    <a:pt x="1328" y="301"/>
                  </a:lnTo>
                  <a:lnTo>
                    <a:pt x="1341" y="336"/>
                  </a:lnTo>
                  <a:lnTo>
                    <a:pt x="1353" y="336"/>
                  </a:lnTo>
                  <a:lnTo>
                    <a:pt x="1365" y="336"/>
                  </a:lnTo>
                  <a:lnTo>
                    <a:pt x="1390" y="353"/>
                  </a:lnTo>
                  <a:lnTo>
                    <a:pt x="1415" y="370"/>
                  </a:lnTo>
                  <a:lnTo>
                    <a:pt x="1439" y="386"/>
                  </a:lnTo>
                  <a:lnTo>
                    <a:pt x="1465" y="386"/>
                  </a:lnTo>
                  <a:lnTo>
                    <a:pt x="1490" y="386"/>
                  </a:lnTo>
                  <a:lnTo>
                    <a:pt x="1514" y="403"/>
                  </a:lnTo>
                  <a:lnTo>
                    <a:pt x="1539" y="420"/>
                  </a:lnTo>
                  <a:lnTo>
                    <a:pt x="1588" y="436"/>
                  </a:lnTo>
                  <a:lnTo>
                    <a:pt x="1639" y="453"/>
                  </a:lnTo>
                  <a:lnTo>
                    <a:pt x="1688" y="453"/>
                  </a:lnTo>
                  <a:lnTo>
                    <a:pt x="1725" y="470"/>
                  </a:lnTo>
                  <a:lnTo>
                    <a:pt x="1774" y="470"/>
                  </a:lnTo>
                  <a:lnTo>
                    <a:pt x="1862" y="470"/>
                  </a:lnTo>
                  <a:lnTo>
                    <a:pt x="1936" y="470"/>
                  </a:lnTo>
                  <a:lnTo>
                    <a:pt x="2155" y="517"/>
                  </a:lnTo>
                  <a:lnTo>
                    <a:pt x="2312" y="547"/>
                  </a:lnTo>
                  <a:lnTo>
                    <a:pt x="2431" y="607"/>
                  </a:lnTo>
                  <a:lnTo>
                    <a:pt x="0" y="621"/>
                  </a:lnTo>
                  <a:lnTo>
                    <a:pt x="0" y="201"/>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27" name="Line 25">
              <a:extLst>
                <a:ext uri="{FF2B5EF4-FFF2-40B4-BE49-F238E27FC236}">
                  <a16:creationId xmlns:a16="http://schemas.microsoft.com/office/drawing/2014/main" id="{3CB8D8EC-452C-EF48-80C3-EC6D9BD05DF8}"/>
                </a:ext>
              </a:extLst>
            </p:cNvPr>
            <p:cNvSpPr>
              <a:spLocks noChangeShapeType="1"/>
            </p:cNvSpPr>
            <p:nvPr/>
          </p:nvSpPr>
          <p:spPr bwMode="auto">
            <a:xfrm flipV="1">
              <a:off x="1927054" y="1275671"/>
              <a:ext cx="1195" cy="632214"/>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28" name="Freeform 26">
              <a:extLst>
                <a:ext uri="{FF2B5EF4-FFF2-40B4-BE49-F238E27FC236}">
                  <a16:creationId xmlns:a16="http://schemas.microsoft.com/office/drawing/2014/main" id="{769B0A16-D608-F64D-8ACE-24B2D70F9236}"/>
                </a:ext>
              </a:extLst>
            </p:cNvPr>
            <p:cNvSpPr>
              <a:spLocks/>
            </p:cNvSpPr>
            <p:nvPr/>
          </p:nvSpPr>
          <p:spPr bwMode="auto">
            <a:xfrm>
              <a:off x="1942564" y="1324723"/>
              <a:ext cx="84853" cy="11951"/>
            </a:xfrm>
            <a:custGeom>
              <a:avLst/>
              <a:gdLst/>
              <a:ahLst/>
              <a:cxnLst>
                <a:cxn ang="0">
                  <a:pos x="0" y="0"/>
                </a:cxn>
                <a:cxn ang="0">
                  <a:pos x="12" y="0"/>
                </a:cxn>
                <a:cxn ang="0">
                  <a:pos x="12" y="0"/>
                </a:cxn>
                <a:cxn ang="0">
                  <a:pos x="24" y="0"/>
                </a:cxn>
                <a:cxn ang="0">
                  <a:pos x="36" y="0"/>
                </a:cxn>
                <a:cxn ang="0">
                  <a:pos x="49" y="0"/>
                </a:cxn>
                <a:cxn ang="0">
                  <a:pos x="61" y="0"/>
                </a:cxn>
                <a:cxn ang="0">
                  <a:pos x="61" y="0"/>
                </a:cxn>
                <a:cxn ang="0">
                  <a:pos x="73" y="0"/>
                </a:cxn>
                <a:cxn ang="0">
                  <a:pos x="61" y="0"/>
                </a:cxn>
                <a:cxn ang="0">
                  <a:pos x="61" y="0"/>
                </a:cxn>
                <a:cxn ang="0">
                  <a:pos x="49" y="0"/>
                </a:cxn>
                <a:cxn ang="0">
                  <a:pos x="36" y="12"/>
                </a:cxn>
                <a:cxn ang="0">
                  <a:pos x="36" y="12"/>
                </a:cxn>
                <a:cxn ang="0">
                  <a:pos x="24" y="12"/>
                </a:cxn>
                <a:cxn ang="0">
                  <a:pos x="12" y="12"/>
                </a:cxn>
                <a:cxn ang="0">
                  <a:pos x="0" y="12"/>
                </a:cxn>
                <a:cxn ang="0">
                  <a:pos x="0" y="12"/>
                </a:cxn>
                <a:cxn ang="0">
                  <a:pos x="0" y="12"/>
                </a:cxn>
                <a:cxn ang="0">
                  <a:pos x="0" y="0"/>
                </a:cxn>
              </a:cxnLst>
              <a:rect l="0" t="0" r="r" b="b"/>
              <a:pathLst>
                <a:path w="73" h="12">
                  <a:moveTo>
                    <a:pt x="0" y="0"/>
                  </a:moveTo>
                  <a:lnTo>
                    <a:pt x="12" y="0"/>
                  </a:lnTo>
                  <a:lnTo>
                    <a:pt x="12" y="0"/>
                  </a:lnTo>
                  <a:lnTo>
                    <a:pt x="24" y="0"/>
                  </a:lnTo>
                  <a:lnTo>
                    <a:pt x="36" y="0"/>
                  </a:lnTo>
                  <a:lnTo>
                    <a:pt x="49" y="0"/>
                  </a:lnTo>
                  <a:lnTo>
                    <a:pt x="61" y="0"/>
                  </a:lnTo>
                  <a:lnTo>
                    <a:pt x="61" y="0"/>
                  </a:lnTo>
                  <a:lnTo>
                    <a:pt x="73" y="0"/>
                  </a:lnTo>
                  <a:lnTo>
                    <a:pt x="61" y="0"/>
                  </a:lnTo>
                  <a:lnTo>
                    <a:pt x="61" y="0"/>
                  </a:lnTo>
                  <a:lnTo>
                    <a:pt x="49" y="0"/>
                  </a:lnTo>
                  <a:lnTo>
                    <a:pt x="36" y="12"/>
                  </a:lnTo>
                  <a:lnTo>
                    <a:pt x="36" y="12"/>
                  </a:lnTo>
                  <a:lnTo>
                    <a:pt x="24" y="12"/>
                  </a:lnTo>
                  <a:lnTo>
                    <a:pt x="12" y="12"/>
                  </a:lnTo>
                  <a:lnTo>
                    <a:pt x="0" y="12"/>
                  </a:lnTo>
                  <a:lnTo>
                    <a:pt x="0" y="12"/>
                  </a:lnTo>
                  <a:lnTo>
                    <a:pt x="0" y="12"/>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29" name="Freeform 27">
              <a:extLst>
                <a:ext uri="{FF2B5EF4-FFF2-40B4-BE49-F238E27FC236}">
                  <a16:creationId xmlns:a16="http://schemas.microsoft.com/office/drawing/2014/main" id="{03A53A03-FCBB-7C4F-92DD-C7627D4B6A60}"/>
                </a:ext>
              </a:extLst>
            </p:cNvPr>
            <p:cNvSpPr>
              <a:spLocks/>
            </p:cNvSpPr>
            <p:nvPr/>
          </p:nvSpPr>
          <p:spPr bwMode="auto">
            <a:xfrm>
              <a:off x="1814710" y="1349768"/>
              <a:ext cx="97999" cy="23902"/>
            </a:xfrm>
            <a:custGeom>
              <a:avLst/>
              <a:gdLst/>
              <a:ahLst/>
              <a:cxnLst>
                <a:cxn ang="0">
                  <a:pos x="0" y="12"/>
                </a:cxn>
                <a:cxn ang="0">
                  <a:pos x="36" y="0"/>
                </a:cxn>
                <a:cxn ang="0">
                  <a:pos x="36" y="12"/>
                </a:cxn>
                <a:cxn ang="0">
                  <a:pos x="60" y="12"/>
                </a:cxn>
                <a:cxn ang="0">
                  <a:pos x="84" y="0"/>
                </a:cxn>
                <a:cxn ang="0">
                  <a:pos x="72" y="12"/>
                </a:cxn>
                <a:cxn ang="0">
                  <a:pos x="60" y="12"/>
                </a:cxn>
                <a:cxn ang="0">
                  <a:pos x="36" y="12"/>
                </a:cxn>
                <a:cxn ang="0">
                  <a:pos x="24" y="24"/>
                </a:cxn>
                <a:cxn ang="0">
                  <a:pos x="12" y="12"/>
                </a:cxn>
                <a:cxn ang="0">
                  <a:pos x="12" y="12"/>
                </a:cxn>
                <a:cxn ang="0">
                  <a:pos x="0" y="12"/>
                </a:cxn>
              </a:cxnLst>
              <a:rect l="0" t="0" r="r" b="b"/>
              <a:pathLst>
                <a:path w="84" h="24">
                  <a:moveTo>
                    <a:pt x="0" y="12"/>
                  </a:moveTo>
                  <a:lnTo>
                    <a:pt x="36" y="0"/>
                  </a:lnTo>
                  <a:lnTo>
                    <a:pt x="36" y="12"/>
                  </a:lnTo>
                  <a:lnTo>
                    <a:pt x="60" y="12"/>
                  </a:lnTo>
                  <a:lnTo>
                    <a:pt x="84" y="0"/>
                  </a:lnTo>
                  <a:lnTo>
                    <a:pt x="72" y="12"/>
                  </a:lnTo>
                  <a:lnTo>
                    <a:pt x="60" y="12"/>
                  </a:lnTo>
                  <a:lnTo>
                    <a:pt x="36" y="12"/>
                  </a:lnTo>
                  <a:lnTo>
                    <a:pt x="24" y="24"/>
                  </a:lnTo>
                  <a:lnTo>
                    <a:pt x="12" y="12"/>
                  </a:lnTo>
                  <a:lnTo>
                    <a:pt x="12"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0" name="Freeform 28">
              <a:extLst>
                <a:ext uri="{FF2B5EF4-FFF2-40B4-BE49-F238E27FC236}">
                  <a16:creationId xmlns:a16="http://schemas.microsoft.com/office/drawing/2014/main" id="{0C21B83D-60B0-994E-817D-14C833665B90}"/>
                </a:ext>
              </a:extLst>
            </p:cNvPr>
            <p:cNvSpPr>
              <a:spLocks/>
            </p:cNvSpPr>
            <p:nvPr/>
          </p:nvSpPr>
          <p:spPr bwMode="auto">
            <a:xfrm>
              <a:off x="1857712" y="1373670"/>
              <a:ext cx="125486" cy="10756"/>
            </a:xfrm>
            <a:custGeom>
              <a:avLst/>
              <a:gdLst/>
              <a:ahLst/>
              <a:cxnLst>
                <a:cxn ang="0">
                  <a:pos x="108" y="12"/>
                </a:cxn>
                <a:cxn ang="0">
                  <a:pos x="96" y="0"/>
                </a:cxn>
                <a:cxn ang="0">
                  <a:pos x="84" y="0"/>
                </a:cxn>
                <a:cxn ang="0">
                  <a:pos x="72" y="0"/>
                </a:cxn>
                <a:cxn ang="0">
                  <a:pos x="60" y="0"/>
                </a:cxn>
                <a:cxn ang="0">
                  <a:pos x="36" y="0"/>
                </a:cxn>
                <a:cxn ang="0">
                  <a:pos x="36" y="0"/>
                </a:cxn>
                <a:cxn ang="0">
                  <a:pos x="36" y="0"/>
                </a:cxn>
                <a:cxn ang="0">
                  <a:pos x="24" y="0"/>
                </a:cxn>
                <a:cxn ang="0">
                  <a:pos x="12" y="0"/>
                </a:cxn>
                <a:cxn ang="0">
                  <a:pos x="0" y="0"/>
                </a:cxn>
                <a:cxn ang="0">
                  <a:pos x="0" y="12"/>
                </a:cxn>
                <a:cxn ang="0">
                  <a:pos x="0" y="12"/>
                </a:cxn>
                <a:cxn ang="0">
                  <a:pos x="12" y="12"/>
                </a:cxn>
                <a:cxn ang="0">
                  <a:pos x="36" y="12"/>
                </a:cxn>
                <a:cxn ang="0">
                  <a:pos x="36" y="0"/>
                </a:cxn>
                <a:cxn ang="0">
                  <a:pos x="36" y="0"/>
                </a:cxn>
                <a:cxn ang="0">
                  <a:pos x="48" y="0"/>
                </a:cxn>
                <a:cxn ang="0">
                  <a:pos x="60" y="0"/>
                </a:cxn>
                <a:cxn ang="0">
                  <a:pos x="60" y="0"/>
                </a:cxn>
                <a:cxn ang="0">
                  <a:pos x="72" y="0"/>
                </a:cxn>
                <a:cxn ang="0">
                  <a:pos x="72" y="0"/>
                </a:cxn>
                <a:cxn ang="0">
                  <a:pos x="84" y="12"/>
                </a:cxn>
                <a:cxn ang="0">
                  <a:pos x="108" y="12"/>
                </a:cxn>
              </a:cxnLst>
              <a:rect l="0" t="0" r="r" b="b"/>
              <a:pathLst>
                <a:path w="108" h="12">
                  <a:moveTo>
                    <a:pt x="108" y="12"/>
                  </a:moveTo>
                  <a:lnTo>
                    <a:pt x="96" y="0"/>
                  </a:lnTo>
                  <a:lnTo>
                    <a:pt x="84" y="0"/>
                  </a:lnTo>
                  <a:lnTo>
                    <a:pt x="72" y="0"/>
                  </a:lnTo>
                  <a:lnTo>
                    <a:pt x="60" y="0"/>
                  </a:lnTo>
                  <a:lnTo>
                    <a:pt x="36" y="0"/>
                  </a:lnTo>
                  <a:lnTo>
                    <a:pt x="36" y="0"/>
                  </a:lnTo>
                  <a:lnTo>
                    <a:pt x="36" y="0"/>
                  </a:lnTo>
                  <a:lnTo>
                    <a:pt x="24" y="0"/>
                  </a:lnTo>
                  <a:lnTo>
                    <a:pt x="12" y="0"/>
                  </a:lnTo>
                  <a:lnTo>
                    <a:pt x="0" y="0"/>
                  </a:lnTo>
                  <a:lnTo>
                    <a:pt x="0" y="12"/>
                  </a:lnTo>
                  <a:lnTo>
                    <a:pt x="0" y="12"/>
                  </a:lnTo>
                  <a:lnTo>
                    <a:pt x="12" y="12"/>
                  </a:lnTo>
                  <a:lnTo>
                    <a:pt x="36" y="12"/>
                  </a:lnTo>
                  <a:lnTo>
                    <a:pt x="36" y="0"/>
                  </a:lnTo>
                  <a:lnTo>
                    <a:pt x="36" y="0"/>
                  </a:lnTo>
                  <a:lnTo>
                    <a:pt x="48" y="0"/>
                  </a:lnTo>
                  <a:lnTo>
                    <a:pt x="60" y="0"/>
                  </a:lnTo>
                  <a:lnTo>
                    <a:pt x="60" y="0"/>
                  </a:lnTo>
                  <a:lnTo>
                    <a:pt x="72" y="0"/>
                  </a:lnTo>
                  <a:lnTo>
                    <a:pt x="72" y="0"/>
                  </a:lnTo>
                  <a:lnTo>
                    <a:pt x="84" y="12"/>
                  </a:lnTo>
                  <a:lnTo>
                    <a:pt x="108"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1" name="Freeform 29">
              <a:extLst>
                <a:ext uri="{FF2B5EF4-FFF2-40B4-BE49-F238E27FC236}">
                  <a16:creationId xmlns:a16="http://schemas.microsoft.com/office/drawing/2014/main" id="{EDBDE452-70D5-8947-9DCB-BAD0F646BFC4}"/>
                </a:ext>
              </a:extLst>
            </p:cNvPr>
            <p:cNvSpPr>
              <a:spLocks/>
            </p:cNvSpPr>
            <p:nvPr/>
          </p:nvSpPr>
          <p:spPr bwMode="auto">
            <a:xfrm>
              <a:off x="1872079" y="1300821"/>
              <a:ext cx="40634" cy="11951"/>
            </a:xfrm>
            <a:custGeom>
              <a:avLst/>
              <a:gdLst/>
              <a:ahLst/>
              <a:cxnLst>
                <a:cxn ang="0">
                  <a:pos x="36" y="0"/>
                </a:cxn>
                <a:cxn ang="0">
                  <a:pos x="24" y="0"/>
                </a:cxn>
                <a:cxn ang="0">
                  <a:pos x="12" y="0"/>
                </a:cxn>
                <a:cxn ang="0">
                  <a:pos x="0" y="0"/>
                </a:cxn>
                <a:cxn ang="0">
                  <a:pos x="0" y="12"/>
                </a:cxn>
                <a:cxn ang="0">
                  <a:pos x="0" y="12"/>
                </a:cxn>
                <a:cxn ang="0">
                  <a:pos x="12" y="12"/>
                </a:cxn>
                <a:cxn ang="0">
                  <a:pos x="12" y="12"/>
                </a:cxn>
                <a:cxn ang="0">
                  <a:pos x="12" y="12"/>
                </a:cxn>
                <a:cxn ang="0">
                  <a:pos x="24" y="12"/>
                </a:cxn>
                <a:cxn ang="0">
                  <a:pos x="36" y="0"/>
                </a:cxn>
                <a:cxn ang="0">
                  <a:pos x="36" y="0"/>
                </a:cxn>
              </a:cxnLst>
              <a:rect l="0" t="0" r="r" b="b"/>
              <a:pathLst>
                <a:path w="36" h="12">
                  <a:moveTo>
                    <a:pt x="36" y="0"/>
                  </a:moveTo>
                  <a:lnTo>
                    <a:pt x="24" y="0"/>
                  </a:lnTo>
                  <a:lnTo>
                    <a:pt x="12" y="0"/>
                  </a:lnTo>
                  <a:lnTo>
                    <a:pt x="0" y="0"/>
                  </a:lnTo>
                  <a:lnTo>
                    <a:pt x="0" y="12"/>
                  </a:lnTo>
                  <a:lnTo>
                    <a:pt x="0" y="12"/>
                  </a:lnTo>
                  <a:lnTo>
                    <a:pt x="12" y="12"/>
                  </a:lnTo>
                  <a:lnTo>
                    <a:pt x="12" y="12"/>
                  </a:lnTo>
                  <a:lnTo>
                    <a:pt x="12" y="12"/>
                  </a:lnTo>
                  <a:lnTo>
                    <a:pt x="24" y="12"/>
                  </a:lnTo>
                  <a:lnTo>
                    <a:pt x="36" y="0"/>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2" name="Freeform 30">
              <a:extLst>
                <a:ext uri="{FF2B5EF4-FFF2-40B4-BE49-F238E27FC236}">
                  <a16:creationId xmlns:a16="http://schemas.microsoft.com/office/drawing/2014/main" id="{BCA4FCDF-37EA-484B-8877-D1366E7A4013}"/>
                </a:ext>
              </a:extLst>
            </p:cNvPr>
            <p:cNvSpPr>
              <a:spLocks/>
            </p:cNvSpPr>
            <p:nvPr/>
          </p:nvSpPr>
          <p:spPr bwMode="auto">
            <a:xfrm>
              <a:off x="1829034" y="1190821"/>
              <a:ext cx="184047" cy="96804"/>
            </a:xfrm>
            <a:custGeom>
              <a:avLst/>
              <a:gdLst/>
              <a:ahLst/>
              <a:cxnLst>
                <a:cxn ang="0">
                  <a:pos x="60" y="12"/>
                </a:cxn>
                <a:cxn ang="0">
                  <a:pos x="60" y="24"/>
                </a:cxn>
                <a:cxn ang="0">
                  <a:pos x="60" y="24"/>
                </a:cxn>
                <a:cxn ang="0">
                  <a:pos x="60" y="36"/>
                </a:cxn>
                <a:cxn ang="0">
                  <a:pos x="72" y="36"/>
                </a:cxn>
                <a:cxn ang="0">
                  <a:pos x="60" y="36"/>
                </a:cxn>
                <a:cxn ang="0">
                  <a:pos x="60" y="48"/>
                </a:cxn>
                <a:cxn ang="0">
                  <a:pos x="60" y="48"/>
                </a:cxn>
                <a:cxn ang="0">
                  <a:pos x="60" y="61"/>
                </a:cxn>
                <a:cxn ang="0">
                  <a:pos x="48" y="61"/>
                </a:cxn>
                <a:cxn ang="0">
                  <a:pos x="48" y="61"/>
                </a:cxn>
                <a:cxn ang="0">
                  <a:pos x="24" y="73"/>
                </a:cxn>
                <a:cxn ang="0">
                  <a:pos x="12" y="73"/>
                </a:cxn>
                <a:cxn ang="0">
                  <a:pos x="0" y="85"/>
                </a:cxn>
                <a:cxn ang="0">
                  <a:pos x="12" y="85"/>
                </a:cxn>
                <a:cxn ang="0">
                  <a:pos x="36" y="97"/>
                </a:cxn>
                <a:cxn ang="0">
                  <a:pos x="60" y="97"/>
                </a:cxn>
                <a:cxn ang="0">
                  <a:pos x="96" y="97"/>
                </a:cxn>
                <a:cxn ang="0">
                  <a:pos x="120" y="97"/>
                </a:cxn>
                <a:cxn ang="0">
                  <a:pos x="145" y="97"/>
                </a:cxn>
                <a:cxn ang="0">
                  <a:pos x="145" y="85"/>
                </a:cxn>
                <a:cxn ang="0">
                  <a:pos x="132" y="85"/>
                </a:cxn>
                <a:cxn ang="0">
                  <a:pos x="157" y="61"/>
                </a:cxn>
                <a:cxn ang="0">
                  <a:pos x="120" y="73"/>
                </a:cxn>
                <a:cxn ang="0">
                  <a:pos x="108" y="73"/>
                </a:cxn>
                <a:cxn ang="0">
                  <a:pos x="96" y="61"/>
                </a:cxn>
                <a:cxn ang="0">
                  <a:pos x="108" y="48"/>
                </a:cxn>
                <a:cxn ang="0">
                  <a:pos x="96" y="36"/>
                </a:cxn>
                <a:cxn ang="0">
                  <a:pos x="96" y="36"/>
                </a:cxn>
                <a:cxn ang="0">
                  <a:pos x="108" y="24"/>
                </a:cxn>
                <a:cxn ang="0">
                  <a:pos x="84" y="24"/>
                </a:cxn>
                <a:cxn ang="0">
                  <a:pos x="84" y="12"/>
                </a:cxn>
              </a:cxnLst>
              <a:rect l="0" t="0" r="r" b="b"/>
              <a:pathLst>
                <a:path w="157" h="97">
                  <a:moveTo>
                    <a:pt x="72" y="0"/>
                  </a:moveTo>
                  <a:lnTo>
                    <a:pt x="60" y="12"/>
                  </a:lnTo>
                  <a:lnTo>
                    <a:pt x="72" y="12"/>
                  </a:lnTo>
                  <a:lnTo>
                    <a:pt x="60" y="24"/>
                  </a:lnTo>
                  <a:lnTo>
                    <a:pt x="60" y="24"/>
                  </a:lnTo>
                  <a:lnTo>
                    <a:pt x="60" y="24"/>
                  </a:lnTo>
                  <a:lnTo>
                    <a:pt x="72" y="24"/>
                  </a:lnTo>
                  <a:lnTo>
                    <a:pt x="60" y="36"/>
                  </a:lnTo>
                  <a:lnTo>
                    <a:pt x="72" y="36"/>
                  </a:lnTo>
                  <a:lnTo>
                    <a:pt x="72" y="36"/>
                  </a:lnTo>
                  <a:lnTo>
                    <a:pt x="60" y="36"/>
                  </a:lnTo>
                  <a:lnTo>
                    <a:pt x="60" y="36"/>
                  </a:lnTo>
                  <a:lnTo>
                    <a:pt x="60" y="36"/>
                  </a:lnTo>
                  <a:lnTo>
                    <a:pt x="60" y="48"/>
                  </a:lnTo>
                  <a:lnTo>
                    <a:pt x="48" y="48"/>
                  </a:lnTo>
                  <a:lnTo>
                    <a:pt x="60" y="48"/>
                  </a:lnTo>
                  <a:lnTo>
                    <a:pt x="48" y="61"/>
                  </a:lnTo>
                  <a:lnTo>
                    <a:pt x="60" y="61"/>
                  </a:lnTo>
                  <a:lnTo>
                    <a:pt x="60" y="61"/>
                  </a:lnTo>
                  <a:lnTo>
                    <a:pt x="48" y="61"/>
                  </a:lnTo>
                  <a:lnTo>
                    <a:pt x="60" y="61"/>
                  </a:lnTo>
                  <a:lnTo>
                    <a:pt x="48" y="61"/>
                  </a:lnTo>
                  <a:lnTo>
                    <a:pt x="36" y="73"/>
                  </a:lnTo>
                  <a:lnTo>
                    <a:pt x="24" y="73"/>
                  </a:lnTo>
                  <a:lnTo>
                    <a:pt x="24" y="73"/>
                  </a:lnTo>
                  <a:lnTo>
                    <a:pt x="12" y="73"/>
                  </a:lnTo>
                  <a:lnTo>
                    <a:pt x="24" y="73"/>
                  </a:lnTo>
                  <a:lnTo>
                    <a:pt x="0" y="85"/>
                  </a:lnTo>
                  <a:lnTo>
                    <a:pt x="12" y="85"/>
                  </a:lnTo>
                  <a:lnTo>
                    <a:pt x="12" y="85"/>
                  </a:lnTo>
                  <a:lnTo>
                    <a:pt x="24" y="97"/>
                  </a:lnTo>
                  <a:lnTo>
                    <a:pt x="36" y="97"/>
                  </a:lnTo>
                  <a:lnTo>
                    <a:pt x="48" y="97"/>
                  </a:lnTo>
                  <a:lnTo>
                    <a:pt x="60" y="97"/>
                  </a:lnTo>
                  <a:lnTo>
                    <a:pt x="84" y="97"/>
                  </a:lnTo>
                  <a:lnTo>
                    <a:pt x="96" y="97"/>
                  </a:lnTo>
                  <a:lnTo>
                    <a:pt x="108" y="97"/>
                  </a:lnTo>
                  <a:lnTo>
                    <a:pt x="120" y="97"/>
                  </a:lnTo>
                  <a:lnTo>
                    <a:pt x="132" y="97"/>
                  </a:lnTo>
                  <a:lnTo>
                    <a:pt x="145" y="97"/>
                  </a:lnTo>
                  <a:lnTo>
                    <a:pt x="157" y="85"/>
                  </a:lnTo>
                  <a:lnTo>
                    <a:pt x="145" y="85"/>
                  </a:lnTo>
                  <a:lnTo>
                    <a:pt x="145" y="85"/>
                  </a:lnTo>
                  <a:lnTo>
                    <a:pt x="132" y="85"/>
                  </a:lnTo>
                  <a:lnTo>
                    <a:pt x="145" y="73"/>
                  </a:lnTo>
                  <a:lnTo>
                    <a:pt x="157" y="61"/>
                  </a:lnTo>
                  <a:lnTo>
                    <a:pt x="132" y="73"/>
                  </a:lnTo>
                  <a:lnTo>
                    <a:pt x="120" y="73"/>
                  </a:lnTo>
                  <a:lnTo>
                    <a:pt x="120" y="73"/>
                  </a:lnTo>
                  <a:lnTo>
                    <a:pt x="108" y="73"/>
                  </a:lnTo>
                  <a:lnTo>
                    <a:pt x="120" y="61"/>
                  </a:lnTo>
                  <a:lnTo>
                    <a:pt x="96" y="61"/>
                  </a:lnTo>
                  <a:lnTo>
                    <a:pt x="108" y="61"/>
                  </a:lnTo>
                  <a:lnTo>
                    <a:pt x="108" y="48"/>
                  </a:lnTo>
                  <a:lnTo>
                    <a:pt x="120" y="36"/>
                  </a:lnTo>
                  <a:lnTo>
                    <a:pt x="96" y="36"/>
                  </a:lnTo>
                  <a:lnTo>
                    <a:pt x="108" y="36"/>
                  </a:lnTo>
                  <a:lnTo>
                    <a:pt x="96" y="36"/>
                  </a:lnTo>
                  <a:lnTo>
                    <a:pt x="96" y="36"/>
                  </a:lnTo>
                  <a:lnTo>
                    <a:pt x="108" y="24"/>
                  </a:lnTo>
                  <a:lnTo>
                    <a:pt x="84" y="24"/>
                  </a:lnTo>
                  <a:lnTo>
                    <a:pt x="84" y="24"/>
                  </a:lnTo>
                  <a:lnTo>
                    <a:pt x="84" y="12"/>
                  </a:lnTo>
                  <a:lnTo>
                    <a:pt x="84" y="12"/>
                  </a:lnTo>
                  <a:lnTo>
                    <a:pt x="7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3" name="Freeform 31">
              <a:extLst>
                <a:ext uri="{FF2B5EF4-FFF2-40B4-BE49-F238E27FC236}">
                  <a16:creationId xmlns:a16="http://schemas.microsoft.com/office/drawing/2014/main" id="{5D3D63EA-F71F-674C-8A12-61D9D73BDC1A}"/>
                </a:ext>
              </a:extLst>
            </p:cNvPr>
            <p:cNvSpPr>
              <a:spLocks/>
            </p:cNvSpPr>
            <p:nvPr/>
          </p:nvSpPr>
          <p:spPr bwMode="auto">
            <a:xfrm>
              <a:off x="1842177" y="1447767"/>
              <a:ext cx="70512" cy="1195"/>
            </a:xfrm>
            <a:custGeom>
              <a:avLst/>
              <a:gdLst/>
              <a:ahLst/>
              <a:cxnLst>
                <a:cxn ang="0">
                  <a:pos x="60" y="0"/>
                </a:cxn>
                <a:cxn ang="0">
                  <a:pos x="48" y="0"/>
                </a:cxn>
                <a:cxn ang="0">
                  <a:pos x="48" y="0"/>
                </a:cxn>
                <a:cxn ang="0">
                  <a:pos x="36" y="0"/>
                </a:cxn>
                <a:cxn ang="0">
                  <a:pos x="24" y="0"/>
                </a:cxn>
                <a:cxn ang="0">
                  <a:pos x="12" y="0"/>
                </a:cxn>
                <a:cxn ang="0">
                  <a:pos x="12" y="0"/>
                </a:cxn>
                <a:cxn ang="0">
                  <a:pos x="0" y="0"/>
                </a:cxn>
                <a:cxn ang="0">
                  <a:pos x="0" y="0"/>
                </a:cxn>
                <a:cxn ang="0">
                  <a:pos x="0" y="0"/>
                </a:cxn>
                <a:cxn ang="0">
                  <a:pos x="12" y="0"/>
                </a:cxn>
                <a:cxn ang="0">
                  <a:pos x="12" y="0"/>
                </a:cxn>
                <a:cxn ang="0">
                  <a:pos x="24" y="0"/>
                </a:cxn>
                <a:cxn ang="0">
                  <a:pos x="36" y="0"/>
                </a:cxn>
                <a:cxn ang="0">
                  <a:pos x="48" y="0"/>
                </a:cxn>
                <a:cxn ang="0">
                  <a:pos x="60" y="0"/>
                </a:cxn>
                <a:cxn ang="0">
                  <a:pos x="60" y="0"/>
                </a:cxn>
                <a:cxn ang="0">
                  <a:pos x="60" y="0"/>
                </a:cxn>
                <a:cxn ang="0">
                  <a:pos x="60" y="0"/>
                </a:cxn>
                <a:cxn ang="0">
                  <a:pos x="60" y="0"/>
                </a:cxn>
              </a:cxnLst>
              <a:rect l="0" t="0" r="r" b="b"/>
              <a:pathLst>
                <a:path w="60">
                  <a:moveTo>
                    <a:pt x="60" y="0"/>
                  </a:moveTo>
                  <a:lnTo>
                    <a:pt x="48" y="0"/>
                  </a:lnTo>
                  <a:lnTo>
                    <a:pt x="48" y="0"/>
                  </a:lnTo>
                  <a:lnTo>
                    <a:pt x="36" y="0"/>
                  </a:lnTo>
                  <a:lnTo>
                    <a:pt x="24" y="0"/>
                  </a:lnTo>
                  <a:lnTo>
                    <a:pt x="12" y="0"/>
                  </a:lnTo>
                  <a:lnTo>
                    <a:pt x="12" y="0"/>
                  </a:lnTo>
                  <a:lnTo>
                    <a:pt x="0" y="0"/>
                  </a:lnTo>
                  <a:lnTo>
                    <a:pt x="0" y="0"/>
                  </a:lnTo>
                  <a:lnTo>
                    <a:pt x="0" y="0"/>
                  </a:lnTo>
                  <a:lnTo>
                    <a:pt x="12" y="0"/>
                  </a:lnTo>
                  <a:lnTo>
                    <a:pt x="12" y="0"/>
                  </a:lnTo>
                  <a:lnTo>
                    <a:pt x="24" y="0"/>
                  </a:lnTo>
                  <a:lnTo>
                    <a:pt x="36" y="0"/>
                  </a:lnTo>
                  <a:lnTo>
                    <a:pt x="48" y="0"/>
                  </a:lnTo>
                  <a:lnTo>
                    <a:pt x="60" y="0"/>
                  </a:lnTo>
                  <a:lnTo>
                    <a:pt x="60" y="0"/>
                  </a:lnTo>
                  <a:lnTo>
                    <a:pt x="60" y="0"/>
                  </a:lnTo>
                  <a:lnTo>
                    <a:pt x="60" y="0"/>
                  </a:lnTo>
                  <a:lnTo>
                    <a:pt x="6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4" name="Freeform 32">
              <a:extLst>
                <a:ext uri="{FF2B5EF4-FFF2-40B4-BE49-F238E27FC236}">
                  <a16:creationId xmlns:a16="http://schemas.microsoft.com/office/drawing/2014/main" id="{B0A9601F-17E1-DD41-ACDB-3F287DE34552}"/>
                </a:ext>
              </a:extLst>
            </p:cNvPr>
            <p:cNvSpPr>
              <a:spLocks/>
            </p:cNvSpPr>
            <p:nvPr/>
          </p:nvSpPr>
          <p:spPr bwMode="auto">
            <a:xfrm>
              <a:off x="1941369" y="1470527"/>
              <a:ext cx="113535" cy="11951"/>
            </a:xfrm>
            <a:custGeom>
              <a:avLst/>
              <a:gdLst/>
              <a:ahLst/>
              <a:cxnLst>
                <a:cxn ang="0">
                  <a:pos x="97" y="0"/>
                </a:cxn>
                <a:cxn ang="0">
                  <a:pos x="61" y="0"/>
                </a:cxn>
                <a:cxn ang="0">
                  <a:pos x="49" y="0"/>
                </a:cxn>
                <a:cxn ang="0">
                  <a:pos x="24" y="0"/>
                </a:cxn>
                <a:cxn ang="0">
                  <a:pos x="0" y="0"/>
                </a:cxn>
                <a:cxn ang="0">
                  <a:pos x="12" y="12"/>
                </a:cxn>
                <a:cxn ang="0">
                  <a:pos x="24" y="12"/>
                </a:cxn>
                <a:cxn ang="0">
                  <a:pos x="49" y="12"/>
                </a:cxn>
                <a:cxn ang="0">
                  <a:pos x="61" y="12"/>
                </a:cxn>
                <a:cxn ang="0">
                  <a:pos x="73" y="12"/>
                </a:cxn>
                <a:cxn ang="0">
                  <a:pos x="73" y="12"/>
                </a:cxn>
                <a:cxn ang="0">
                  <a:pos x="97" y="0"/>
                </a:cxn>
              </a:cxnLst>
              <a:rect l="0" t="0" r="r" b="b"/>
              <a:pathLst>
                <a:path w="97" h="12">
                  <a:moveTo>
                    <a:pt x="97" y="0"/>
                  </a:moveTo>
                  <a:lnTo>
                    <a:pt x="61" y="0"/>
                  </a:lnTo>
                  <a:lnTo>
                    <a:pt x="49" y="0"/>
                  </a:lnTo>
                  <a:lnTo>
                    <a:pt x="24" y="0"/>
                  </a:lnTo>
                  <a:lnTo>
                    <a:pt x="0" y="0"/>
                  </a:lnTo>
                  <a:lnTo>
                    <a:pt x="12" y="12"/>
                  </a:lnTo>
                  <a:lnTo>
                    <a:pt x="24" y="12"/>
                  </a:lnTo>
                  <a:lnTo>
                    <a:pt x="49" y="12"/>
                  </a:lnTo>
                  <a:lnTo>
                    <a:pt x="61" y="12"/>
                  </a:lnTo>
                  <a:lnTo>
                    <a:pt x="73" y="12"/>
                  </a:lnTo>
                  <a:lnTo>
                    <a:pt x="73" y="12"/>
                  </a:lnTo>
                  <a:lnTo>
                    <a:pt x="97"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5" name="Freeform 33">
              <a:extLst>
                <a:ext uri="{FF2B5EF4-FFF2-40B4-BE49-F238E27FC236}">
                  <a16:creationId xmlns:a16="http://schemas.microsoft.com/office/drawing/2014/main" id="{386B9C3A-6E3E-084C-A398-B7BD6DADBFD9}"/>
                </a:ext>
              </a:extLst>
            </p:cNvPr>
            <p:cNvSpPr>
              <a:spLocks/>
            </p:cNvSpPr>
            <p:nvPr/>
          </p:nvSpPr>
          <p:spPr bwMode="auto">
            <a:xfrm>
              <a:off x="1870860" y="1495571"/>
              <a:ext cx="127877" cy="1195"/>
            </a:xfrm>
            <a:custGeom>
              <a:avLst/>
              <a:gdLst/>
              <a:ahLst/>
              <a:cxnLst>
                <a:cxn ang="0">
                  <a:pos x="0" y="0"/>
                </a:cxn>
                <a:cxn ang="0">
                  <a:pos x="12" y="0"/>
                </a:cxn>
                <a:cxn ang="0">
                  <a:pos x="24" y="0"/>
                </a:cxn>
                <a:cxn ang="0">
                  <a:pos x="36" y="0"/>
                </a:cxn>
                <a:cxn ang="0">
                  <a:pos x="48" y="0"/>
                </a:cxn>
                <a:cxn ang="0">
                  <a:pos x="72" y="0"/>
                </a:cxn>
                <a:cxn ang="0">
                  <a:pos x="72" y="0"/>
                </a:cxn>
                <a:cxn ang="0">
                  <a:pos x="72" y="0"/>
                </a:cxn>
                <a:cxn ang="0">
                  <a:pos x="84" y="0"/>
                </a:cxn>
                <a:cxn ang="0">
                  <a:pos x="96" y="0"/>
                </a:cxn>
                <a:cxn ang="0">
                  <a:pos x="109" y="0"/>
                </a:cxn>
                <a:cxn ang="0">
                  <a:pos x="109" y="0"/>
                </a:cxn>
                <a:cxn ang="0">
                  <a:pos x="109" y="0"/>
                </a:cxn>
                <a:cxn ang="0">
                  <a:pos x="96" y="0"/>
                </a:cxn>
                <a:cxn ang="0">
                  <a:pos x="72" y="0"/>
                </a:cxn>
                <a:cxn ang="0">
                  <a:pos x="72" y="0"/>
                </a:cxn>
                <a:cxn ang="0">
                  <a:pos x="72" y="0"/>
                </a:cxn>
                <a:cxn ang="0">
                  <a:pos x="60" y="0"/>
                </a:cxn>
                <a:cxn ang="0">
                  <a:pos x="48" y="0"/>
                </a:cxn>
                <a:cxn ang="0">
                  <a:pos x="48" y="0"/>
                </a:cxn>
                <a:cxn ang="0">
                  <a:pos x="36" y="0"/>
                </a:cxn>
                <a:cxn ang="0">
                  <a:pos x="36" y="0"/>
                </a:cxn>
                <a:cxn ang="0">
                  <a:pos x="24" y="0"/>
                </a:cxn>
                <a:cxn ang="0">
                  <a:pos x="0" y="0"/>
                </a:cxn>
              </a:cxnLst>
              <a:rect l="0" t="0" r="r" b="b"/>
              <a:pathLst>
                <a:path w="109">
                  <a:moveTo>
                    <a:pt x="0" y="0"/>
                  </a:moveTo>
                  <a:lnTo>
                    <a:pt x="12" y="0"/>
                  </a:lnTo>
                  <a:lnTo>
                    <a:pt x="24" y="0"/>
                  </a:lnTo>
                  <a:lnTo>
                    <a:pt x="36" y="0"/>
                  </a:lnTo>
                  <a:lnTo>
                    <a:pt x="48" y="0"/>
                  </a:lnTo>
                  <a:lnTo>
                    <a:pt x="72" y="0"/>
                  </a:lnTo>
                  <a:lnTo>
                    <a:pt x="72" y="0"/>
                  </a:lnTo>
                  <a:lnTo>
                    <a:pt x="72" y="0"/>
                  </a:lnTo>
                  <a:lnTo>
                    <a:pt x="84" y="0"/>
                  </a:lnTo>
                  <a:lnTo>
                    <a:pt x="96" y="0"/>
                  </a:lnTo>
                  <a:lnTo>
                    <a:pt x="109" y="0"/>
                  </a:lnTo>
                  <a:lnTo>
                    <a:pt x="109" y="0"/>
                  </a:lnTo>
                  <a:lnTo>
                    <a:pt x="109" y="0"/>
                  </a:lnTo>
                  <a:lnTo>
                    <a:pt x="96" y="0"/>
                  </a:lnTo>
                  <a:lnTo>
                    <a:pt x="72" y="0"/>
                  </a:lnTo>
                  <a:lnTo>
                    <a:pt x="72" y="0"/>
                  </a:lnTo>
                  <a:lnTo>
                    <a:pt x="72" y="0"/>
                  </a:lnTo>
                  <a:lnTo>
                    <a:pt x="60" y="0"/>
                  </a:lnTo>
                  <a:lnTo>
                    <a:pt x="48" y="0"/>
                  </a:lnTo>
                  <a:lnTo>
                    <a:pt x="48" y="0"/>
                  </a:lnTo>
                  <a:lnTo>
                    <a:pt x="36" y="0"/>
                  </a:lnTo>
                  <a:lnTo>
                    <a:pt x="36" y="0"/>
                  </a:lnTo>
                  <a:lnTo>
                    <a:pt x="24"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6" name="Freeform 34">
              <a:extLst>
                <a:ext uri="{FF2B5EF4-FFF2-40B4-BE49-F238E27FC236}">
                  <a16:creationId xmlns:a16="http://schemas.microsoft.com/office/drawing/2014/main" id="{41A3FD10-EDC9-EE46-82D7-5993AE6D088D}"/>
                </a:ext>
              </a:extLst>
            </p:cNvPr>
            <p:cNvSpPr>
              <a:spLocks/>
            </p:cNvSpPr>
            <p:nvPr/>
          </p:nvSpPr>
          <p:spPr bwMode="auto">
            <a:xfrm>
              <a:off x="1941369" y="1422723"/>
              <a:ext cx="57365" cy="10756"/>
            </a:xfrm>
            <a:custGeom>
              <a:avLst/>
              <a:gdLst/>
              <a:ahLst/>
              <a:cxnLst>
                <a:cxn ang="0">
                  <a:pos x="0" y="0"/>
                </a:cxn>
                <a:cxn ang="0">
                  <a:pos x="12" y="0"/>
                </a:cxn>
                <a:cxn ang="0">
                  <a:pos x="24" y="0"/>
                </a:cxn>
                <a:cxn ang="0">
                  <a:pos x="49" y="0"/>
                </a:cxn>
                <a:cxn ang="0">
                  <a:pos x="36" y="0"/>
                </a:cxn>
                <a:cxn ang="0">
                  <a:pos x="36" y="0"/>
                </a:cxn>
                <a:cxn ang="0">
                  <a:pos x="24" y="0"/>
                </a:cxn>
                <a:cxn ang="0">
                  <a:pos x="24" y="12"/>
                </a:cxn>
                <a:cxn ang="0">
                  <a:pos x="24" y="0"/>
                </a:cxn>
                <a:cxn ang="0">
                  <a:pos x="12" y="0"/>
                </a:cxn>
                <a:cxn ang="0">
                  <a:pos x="0" y="0"/>
                </a:cxn>
                <a:cxn ang="0">
                  <a:pos x="0" y="0"/>
                </a:cxn>
              </a:cxnLst>
              <a:rect l="0" t="0" r="r" b="b"/>
              <a:pathLst>
                <a:path w="49" h="12">
                  <a:moveTo>
                    <a:pt x="0" y="0"/>
                  </a:moveTo>
                  <a:lnTo>
                    <a:pt x="12" y="0"/>
                  </a:lnTo>
                  <a:lnTo>
                    <a:pt x="24" y="0"/>
                  </a:lnTo>
                  <a:lnTo>
                    <a:pt x="49" y="0"/>
                  </a:lnTo>
                  <a:lnTo>
                    <a:pt x="36" y="0"/>
                  </a:lnTo>
                  <a:lnTo>
                    <a:pt x="36" y="0"/>
                  </a:lnTo>
                  <a:lnTo>
                    <a:pt x="24" y="0"/>
                  </a:lnTo>
                  <a:lnTo>
                    <a:pt x="24" y="12"/>
                  </a:lnTo>
                  <a:lnTo>
                    <a:pt x="24" y="0"/>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7" name="Freeform 35">
              <a:extLst>
                <a:ext uri="{FF2B5EF4-FFF2-40B4-BE49-F238E27FC236}">
                  <a16:creationId xmlns:a16="http://schemas.microsoft.com/office/drawing/2014/main" id="{AD1283E9-A8C3-4D45-97F7-0CE1523A6BBF}"/>
                </a:ext>
              </a:extLst>
            </p:cNvPr>
            <p:cNvSpPr>
              <a:spLocks/>
            </p:cNvSpPr>
            <p:nvPr/>
          </p:nvSpPr>
          <p:spPr bwMode="auto">
            <a:xfrm>
              <a:off x="2781559" y="1615085"/>
              <a:ext cx="212730" cy="317900"/>
            </a:xfrm>
            <a:custGeom>
              <a:avLst/>
              <a:gdLst/>
              <a:ahLst/>
              <a:cxnLst>
                <a:cxn ang="0">
                  <a:pos x="72" y="12"/>
                </a:cxn>
                <a:cxn ang="0">
                  <a:pos x="72" y="12"/>
                </a:cxn>
                <a:cxn ang="0">
                  <a:pos x="72" y="36"/>
                </a:cxn>
                <a:cxn ang="0">
                  <a:pos x="72" y="48"/>
                </a:cxn>
                <a:cxn ang="0">
                  <a:pos x="60" y="73"/>
                </a:cxn>
                <a:cxn ang="0">
                  <a:pos x="60" y="85"/>
                </a:cxn>
                <a:cxn ang="0">
                  <a:pos x="60" y="97"/>
                </a:cxn>
                <a:cxn ang="0">
                  <a:pos x="60" y="109"/>
                </a:cxn>
                <a:cxn ang="0">
                  <a:pos x="60" y="109"/>
                </a:cxn>
                <a:cxn ang="0">
                  <a:pos x="60" y="133"/>
                </a:cxn>
                <a:cxn ang="0">
                  <a:pos x="48" y="145"/>
                </a:cxn>
                <a:cxn ang="0">
                  <a:pos x="48" y="145"/>
                </a:cxn>
                <a:cxn ang="0">
                  <a:pos x="24" y="157"/>
                </a:cxn>
                <a:cxn ang="0">
                  <a:pos x="24" y="169"/>
                </a:cxn>
                <a:cxn ang="0">
                  <a:pos x="48" y="193"/>
                </a:cxn>
                <a:cxn ang="0">
                  <a:pos x="24" y="193"/>
                </a:cxn>
                <a:cxn ang="0">
                  <a:pos x="36" y="218"/>
                </a:cxn>
                <a:cxn ang="0">
                  <a:pos x="36" y="242"/>
                </a:cxn>
                <a:cxn ang="0">
                  <a:pos x="36" y="266"/>
                </a:cxn>
                <a:cxn ang="0">
                  <a:pos x="12" y="254"/>
                </a:cxn>
                <a:cxn ang="0">
                  <a:pos x="24" y="278"/>
                </a:cxn>
                <a:cxn ang="0">
                  <a:pos x="0" y="290"/>
                </a:cxn>
                <a:cxn ang="0">
                  <a:pos x="181" y="290"/>
                </a:cxn>
                <a:cxn ang="0">
                  <a:pos x="181" y="266"/>
                </a:cxn>
                <a:cxn ang="0">
                  <a:pos x="181" y="254"/>
                </a:cxn>
                <a:cxn ang="0">
                  <a:pos x="157" y="230"/>
                </a:cxn>
                <a:cxn ang="0">
                  <a:pos x="169" y="206"/>
                </a:cxn>
                <a:cxn ang="0">
                  <a:pos x="157" y="181"/>
                </a:cxn>
                <a:cxn ang="0">
                  <a:pos x="133" y="157"/>
                </a:cxn>
                <a:cxn ang="0">
                  <a:pos x="145" y="133"/>
                </a:cxn>
                <a:cxn ang="0">
                  <a:pos x="145" y="121"/>
                </a:cxn>
                <a:cxn ang="0">
                  <a:pos x="108" y="97"/>
                </a:cxn>
                <a:cxn ang="0">
                  <a:pos x="108" y="73"/>
                </a:cxn>
                <a:cxn ang="0">
                  <a:pos x="108" y="60"/>
                </a:cxn>
                <a:cxn ang="0">
                  <a:pos x="96" y="48"/>
                </a:cxn>
                <a:cxn ang="0">
                  <a:pos x="96" y="24"/>
                </a:cxn>
                <a:cxn ang="0">
                  <a:pos x="84" y="0"/>
                </a:cxn>
              </a:cxnLst>
              <a:rect l="0" t="0" r="r" b="b"/>
              <a:pathLst>
                <a:path w="181" h="290">
                  <a:moveTo>
                    <a:pt x="84" y="0"/>
                  </a:moveTo>
                  <a:lnTo>
                    <a:pt x="72" y="12"/>
                  </a:lnTo>
                  <a:lnTo>
                    <a:pt x="72" y="12"/>
                  </a:lnTo>
                  <a:lnTo>
                    <a:pt x="72" y="12"/>
                  </a:lnTo>
                  <a:lnTo>
                    <a:pt x="60" y="24"/>
                  </a:lnTo>
                  <a:lnTo>
                    <a:pt x="72" y="36"/>
                  </a:lnTo>
                  <a:lnTo>
                    <a:pt x="72" y="48"/>
                  </a:lnTo>
                  <a:lnTo>
                    <a:pt x="72" y="48"/>
                  </a:lnTo>
                  <a:lnTo>
                    <a:pt x="60" y="60"/>
                  </a:lnTo>
                  <a:lnTo>
                    <a:pt x="60" y="73"/>
                  </a:lnTo>
                  <a:lnTo>
                    <a:pt x="48" y="85"/>
                  </a:lnTo>
                  <a:lnTo>
                    <a:pt x="60" y="85"/>
                  </a:lnTo>
                  <a:lnTo>
                    <a:pt x="48" y="97"/>
                  </a:lnTo>
                  <a:lnTo>
                    <a:pt x="60" y="97"/>
                  </a:lnTo>
                  <a:lnTo>
                    <a:pt x="48" y="97"/>
                  </a:lnTo>
                  <a:lnTo>
                    <a:pt x="60" y="109"/>
                  </a:lnTo>
                  <a:lnTo>
                    <a:pt x="48" y="109"/>
                  </a:lnTo>
                  <a:lnTo>
                    <a:pt x="60" y="109"/>
                  </a:lnTo>
                  <a:lnTo>
                    <a:pt x="36" y="121"/>
                  </a:lnTo>
                  <a:lnTo>
                    <a:pt x="60" y="133"/>
                  </a:lnTo>
                  <a:lnTo>
                    <a:pt x="48" y="133"/>
                  </a:lnTo>
                  <a:lnTo>
                    <a:pt x="48" y="145"/>
                  </a:lnTo>
                  <a:lnTo>
                    <a:pt x="60" y="145"/>
                  </a:lnTo>
                  <a:lnTo>
                    <a:pt x="48" y="145"/>
                  </a:lnTo>
                  <a:lnTo>
                    <a:pt x="36" y="145"/>
                  </a:lnTo>
                  <a:lnTo>
                    <a:pt x="24" y="157"/>
                  </a:lnTo>
                  <a:lnTo>
                    <a:pt x="36" y="169"/>
                  </a:lnTo>
                  <a:lnTo>
                    <a:pt x="24" y="169"/>
                  </a:lnTo>
                  <a:lnTo>
                    <a:pt x="24" y="181"/>
                  </a:lnTo>
                  <a:lnTo>
                    <a:pt x="48" y="193"/>
                  </a:lnTo>
                  <a:lnTo>
                    <a:pt x="36" y="193"/>
                  </a:lnTo>
                  <a:lnTo>
                    <a:pt x="24" y="193"/>
                  </a:lnTo>
                  <a:lnTo>
                    <a:pt x="24" y="206"/>
                  </a:lnTo>
                  <a:lnTo>
                    <a:pt x="36" y="218"/>
                  </a:lnTo>
                  <a:lnTo>
                    <a:pt x="36" y="230"/>
                  </a:lnTo>
                  <a:lnTo>
                    <a:pt x="36" y="242"/>
                  </a:lnTo>
                  <a:lnTo>
                    <a:pt x="36" y="242"/>
                  </a:lnTo>
                  <a:lnTo>
                    <a:pt x="36" y="266"/>
                  </a:lnTo>
                  <a:lnTo>
                    <a:pt x="24" y="266"/>
                  </a:lnTo>
                  <a:lnTo>
                    <a:pt x="12" y="254"/>
                  </a:lnTo>
                  <a:lnTo>
                    <a:pt x="24" y="266"/>
                  </a:lnTo>
                  <a:lnTo>
                    <a:pt x="24" y="278"/>
                  </a:lnTo>
                  <a:lnTo>
                    <a:pt x="12" y="266"/>
                  </a:lnTo>
                  <a:lnTo>
                    <a:pt x="0" y="290"/>
                  </a:lnTo>
                  <a:lnTo>
                    <a:pt x="24" y="290"/>
                  </a:lnTo>
                  <a:lnTo>
                    <a:pt x="181" y="290"/>
                  </a:lnTo>
                  <a:lnTo>
                    <a:pt x="181" y="278"/>
                  </a:lnTo>
                  <a:lnTo>
                    <a:pt x="181" y="266"/>
                  </a:lnTo>
                  <a:lnTo>
                    <a:pt x="181" y="266"/>
                  </a:lnTo>
                  <a:lnTo>
                    <a:pt x="181" y="254"/>
                  </a:lnTo>
                  <a:lnTo>
                    <a:pt x="181" y="242"/>
                  </a:lnTo>
                  <a:lnTo>
                    <a:pt x="157" y="230"/>
                  </a:lnTo>
                  <a:lnTo>
                    <a:pt x="169" y="218"/>
                  </a:lnTo>
                  <a:lnTo>
                    <a:pt x="169" y="206"/>
                  </a:lnTo>
                  <a:lnTo>
                    <a:pt x="157" y="193"/>
                  </a:lnTo>
                  <a:lnTo>
                    <a:pt x="157" y="181"/>
                  </a:lnTo>
                  <a:lnTo>
                    <a:pt x="133" y="169"/>
                  </a:lnTo>
                  <a:lnTo>
                    <a:pt x="133" y="157"/>
                  </a:lnTo>
                  <a:lnTo>
                    <a:pt x="145" y="145"/>
                  </a:lnTo>
                  <a:lnTo>
                    <a:pt x="145" y="133"/>
                  </a:lnTo>
                  <a:lnTo>
                    <a:pt x="133" y="121"/>
                  </a:lnTo>
                  <a:lnTo>
                    <a:pt x="145" y="121"/>
                  </a:lnTo>
                  <a:lnTo>
                    <a:pt x="133" y="109"/>
                  </a:lnTo>
                  <a:lnTo>
                    <a:pt x="108" y="97"/>
                  </a:lnTo>
                  <a:lnTo>
                    <a:pt x="108" y="85"/>
                  </a:lnTo>
                  <a:lnTo>
                    <a:pt x="108" y="73"/>
                  </a:lnTo>
                  <a:lnTo>
                    <a:pt x="108" y="60"/>
                  </a:lnTo>
                  <a:lnTo>
                    <a:pt x="108" y="60"/>
                  </a:lnTo>
                  <a:lnTo>
                    <a:pt x="108" y="48"/>
                  </a:lnTo>
                  <a:lnTo>
                    <a:pt x="96" y="48"/>
                  </a:lnTo>
                  <a:lnTo>
                    <a:pt x="108" y="36"/>
                  </a:lnTo>
                  <a:lnTo>
                    <a:pt x="96" y="24"/>
                  </a:lnTo>
                  <a:lnTo>
                    <a:pt x="96" y="12"/>
                  </a:lnTo>
                  <a:lnTo>
                    <a:pt x="84"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8" name="Freeform 36">
              <a:extLst>
                <a:ext uri="{FF2B5EF4-FFF2-40B4-BE49-F238E27FC236}">
                  <a16:creationId xmlns:a16="http://schemas.microsoft.com/office/drawing/2014/main" id="{CF730E22-4A01-A249-A9EB-53B09A2DF00A}"/>
                </a:ext>
              </a:extLst>
            </p:cNvPr>
            <p:cNvSpPr>
              <a:spLocks/>
            </p:cNvSpPr>
            <p:nvPr/>
          </p:nvSpPr>
          <p:spPr bwMode="auto">
            <a:xfrm>
              <a:off x="2880727" y="1561303"/>
              <a:ext cx="284436" cy="371679"/>
            </a:xfrm>
            <a:custGeom>
              <a:avLst/>
              <a:gdLst/>
              <a:ahLst/>
              <a:cxnLst>
                <a:cxn ang="0">
                  <a:pos x="0" y="326"/>
                </a:cxn>
                <a:cxn ang="0">
                  <a:pos x="12" y="314"/>
                </a:cxn>
                <a:cxn ang="0">
                  <a:pos x="0" y="290"/>
                </a:cxn>
                <a:cxn ang="0">
                  <a:pos x="0" y="278"/>
                </a:cxn>
                <a:cxn ang="0">
                  <a:pos x="0" y="266"/>
                </a:cxn>
                <a:cxn ang="0">
                  <a:pos x="0" y="254"/>
                </a:cxn>
                <a:cxn ang="0">
                  <a:pos x="0" y="241"/>
                </a:cxn>
                <a:cxn ang="0">
                  <a:pos x="12" y="241"/>
                </a:cxn>
                <a:cxn ang="0">
                  <a:pos x="24" y="229"/>
                </a:cxn>
                <a:cxn ang="0">
                  <a:pos x="24" y="217"/>
                </a:cxn>
                <a:cxn ang="0">
                  <a:pos x="12" y="217"/>
                </a:cxn>
                <a:cxn ang="0">
                  <a:pos x="0" y="193"/>
                </a:cxn>
                <a:cxn ang="0">
                  <a:pos x="12" y="181"/>
                </a:cxn>
                <a:cxn ang="0">
                  <a:pos x="12" y="181"/>
                </a:cxn>
                <a:cxn ang="0">
                  <a:pos x="24" y="169"/>
                </a:cxn>
                <a:cxn ang="0">
                  <a:pos x="36" y="169"/>
                </a:cxn>
                <a:cxn ang="0">
                  <a:pos x="61" y="157"/>
                </a:cxn>
                <a:cxn ang="0">
                  <a:pos x="49" y="145"/>
                </a:cxn>
                <a:cxn ang="0">
                  <a:pos x="36" y="133"/>
                </a:cxn>
                <a:cxn ang="0">
                  <a:pos x="36" y="121"/>
                </a:cxn>
                <a:cxn ang="0">
                  <a:pos x="49" y="108"/>
                </a:cxn>
                <a:cxn ang="0">
                  <a:pos x="49" y="96"/>
                </a:cxn>
                <a:cxn ang="0">
                  <a:pos x="49" y="84"/>
                </a:cxn>
                <a:cxn ang="0">
                  <a:pos x="49" y="72"/>
                </a:cxn>
                <a:cxn ang="0">
                  <a:pos x="61" y="48"/>
                </a:cxn>
                <a:cxn ang="0">
                  <a:pos x="61" y="36"/>
                </a:cxn>
                <a:cxn ang="0">
                  <a:pos x="73" y="24"/>
                </a:cxn>
                <a:cxn ang="0">
                  <a:pos x="85" y="0"/>
                </a:cxn>
                <a:cxn ang="0">
                  <a:pos x="97" y="24"/>
                </a:cxn>
                <a:cxn ang="0">
                  <a:pos x="109" y="36"/>
                </a:cxn>
                <a:cxn ang="0">
                  <a:pos x="109" y="60"/>
                </a:cxn>
                <a:cxn ang="0">
                  <a:pos x="109" y="60"/>
                </a:cxn>
                <a:cxn ang="0">
                  <a:pos x="109" y="72"/>
                </a:cxn>
                <a:cxn ang="0">
                  <a:pos x="109" y="84"/>
                </a:cxn>
                <a:cxn ang="0">
                  <a:pos x="121" y="108"/>
                </a:cxn>
                <a:cxn ang="0">
                  <a:pos x="133" y="121"/>
                </a:cxn>
                <a:cxn ang="0">
                  <a:pos x="157" y="121"/>
                </a:cxn>
                <a:cxn ang="0">
                  <a:pos x="157" y="133"/>
                </a:cxn>
                <a:cxn ang="0">
                  <a:pos x="169" y="157"/>
                </a:cxn>
                <a:cxn ang="0">
                  <a:pos x="169" y="169"/>
                </a:cxn>
                <a:cxn ang="0">
                  <a:pos x="157" y="181"/>
                </a:cxn>
                <a:cxn ang="0">
                  <a:pos x="181" y="205"/>
                </a:cxn>
                <a:cxn ang="0">
                  <a:pos x="193" y="229"/>
                </a:cxn>
                <a:cxn ang="0">
                  <a:pos x="206" y="241"/>
                </a:cxn>
                <a:cxn ang="0">
                  <a:pos x="218" y="266"/>
                </a:cxn>
                <a:cxn ang="0">
                  <a:pos x="230" y="278"/>
                </a:cxn>
                <a:cxn ang="0">
                  <a:pos x="218" y="290"/>
                </a:cxn>
                <a:cxn ang="0">
                  <a:pos x="218" y="314"/>
                </a:cxn>
                <a:cxn ang="0">
                  <a:pos x="242" y="338"/>
                </a:cxn>
                <a:cxn ang="0">
                  <a:pos x="0" y="338"/>
                </a:cxn>
              </a:cxnLst>
              <a:rect l="0" t="0" r="r" b="b"/>
              <a:pathLst>
                <a:path w="242" h="338">
                  <a:moveTo>
                    <a:pt x="0" y="338"/>
                  </a:moveTo>
                  <a:lnTo>
                    <a:pt x="0" y="326"/>
                  </a:lnTo>
                  <a:lnTo>
                    <a:pt x="12" y="326"/>
                  </a:lnTo>
                  <a:lnTo>
                    <a:pt x="12" y="314"/>
                  </a:lnTo>
                  <a:lnTo>
                    <a:pt x="24" y="314"/>
                  </a:lnTo>
                  <a:lnTo>
                    <a:pt x="0" y="290"/>
                  </a:lnTo>
                  <a:lnTo>
                    <a:pt x="12" y="290"/>
                  </a:lnTo>
                  <a:lnTo>
                    <a:pt x="0" y="278"/>
                  </a:lnTo>
                  <a:lnTo>
                    <a:pt x="24" y="278"/>
                  </a:lnTo>
                  <a:lnTo>
                    <a:pt x="0" y="266"/>
                  </a:lnTo>
                  <a:lnTo>
                    <a:pt x="12" y="266"/>
                  </a:lnTo>
                  <a:lnTo>
                    <a:pt x="0" y="254"/>
                  </a:lnTo>
                  <a:lnTo>
                    <a:pt x="12" y="254"/>
                  </a:lnTo>
                  <a:lnTo>
                    <a:pt x="0" y="241"/>
                  </a:lnTo>
                  <a:lnTo>
                    <a:pt x="0" y="229"/>
                  </a:lnTo>
                  <a:lnTo>
                    <a:pt x="12" y="241"/>
                  </a:lnTo>
                  <a:lnTo>
                    <a:pt x="12" y="229"/>
                  </a:lnTo>
                  <a:lnTo>
                    <a:pt x="24" y="229"/>
                  </a:lnTo>
                  <a:lnTo>
                    <a:pt x="24" y="229"/>
                  </a:lnTo>
                  <a:lnTo>
                    <a:pt x="24" y="217"/>
                  </a:lnTo>
                  <a:lnTo>
                    <a:pt x="24" y="217"/>
                  </a:lnTo>
                  <a:lnTo>
                    <a:pt x="12" y="217"/>
                  </a:lnTo>
                  <a:lnTo>
                    <a:pt x="12" y="205"/>
                  </a:lnTo>
                  <a:lnTo>
                    <a:pt x="0" y="193"/>
                  </a:lnTo>
                  <a:lnTo>
                    <a:pt x="12" y="193"/>
                  </a:lnTo>
                  <a:lnTo>
                    <a:pt x="12" y="181"/>
                  </a:lnTo>
                  <a:lnTo>
                    <a:pt x="24" y="193"/>
                  </a:lnTo>
                  <a:lnTo>
                    <a:pt x="12" y="181"/>
                  </a:lnTo>
                  <a:lnTo>
                    <a:pt x="12" y="169"/>
                  </a:lnTo>
                  <a:lnTo>
                    <a:pt x="24" y="169"/>
                  </a:lnTo>
                  <a:lnTo>
                    <a:pt x="24" y="169"/>
                  </a:lnTo>
                  <a:lnTo>
                    <a:pt x="36" y="169"/>
                  </a:lnTo>
                  <a:lnTo>
                    <a:pt x="36" y="157"/>
                  </a:lnTo>
                  <a:lnTo>
                    <a:pt x="61" y="157"/>
                  </a:lnTo>
                  <a:lnTo>
                    <a:pt x="36" y="145"/>
                  </a:lnTo>
                  <a:lnTo>
                    <a:pt x="49" y="145"/>
                  </a:lnTo>
                  <a:lnTo>
                    <a:pt x="61" y="145"/>
                  </a:lnTo>
                  <a:lnTo>
                    <a:pt x="36" y="133"/>
                  </a:lnTo>
                  <a:lnTo>
                    <a:pt x="49" y="133"/>
                  </a:lnTo>
                  <a:lnTo>
                    <a:pt x="36" y="121"/>
                  </a:lnTo>
                  <a:lnTo>
                    <a:pt x="61" y="121"/>
                  </a:lnTo>
                  <a:lnTo>
                    <a:pt x="49" y="108"/>
                  </a:lnTo>
                  <a:lnTo>
                    <a:pt x="49" y="108"/>
                  </a:lnTo>
                  <a:lnTo>
                    <a:pt x="49" y="96"/>
                  </a:lnTo>
                  <a:lnTo>
                    <a:pt x="36" y="84"/>
                  </a:lnTo>
                  <a:lnTo>
                    <a:pt x="49" y="84"/>
                  </a:lnTo>
                  <a:lnTo>
                    <a:pt x="61" y="84"/>
                  </a:lnTo>
                  <a:lnTo>
                    <a:pt x="49" y="72"/>
                  </a:lnTo>
                  <a:lnTo>
                    <a:pt x="61" y="60"/>
                  </a:lnTo>
                  <a:lnTo>
                    <a:pt x="61" y="48"/>
                  </a:lnTo>
                  <a:lnTo>
                    <a:pt x="61" y="48"/>
                  </a:lnTo>
                  <a:lnTo>
                    <a:pt x="61" y="36"/>
                  </a:lnTo>
                  <a:lnTo>
                    <a:pt x="61" y="36"/>
                  </a:lnTo>
                  <a:lnTo>
                    <a:pt x="73" y="24"/>
                  </a:lnTo>
                  <a:lnTo>
                    <a:pt x="73" y="12"/>
                  </a:lnTo>
                  <a:lnTo>
                    <a:pt x="85" y="0"/>
                  </a:lnTo>
                  <a:lnTo>
                    <a:pt x="85" y="12"/>
                  </a:lnTo>
                  <a:lnTo>
                    <a:pt x="97" y="24"/>
                  </a:lnTo>
                  <a:lnTo>
                    <a:pt x="97" y="36"/>
                  </a:lnTo>
                  <a:lnTo>
                    <a:pt x="109" y="36"/>
                  </a:lnTo>
                  <a:lnTo>
                    <a:pt x="109" y="48"/>
                  </a:lnTo>
                  <a:lnTo>
                    <a:pt x="109" y="60"/>
                  </a:lnTo>
                  <a:lnTo>
                    <a:pt x="109" y="60"/>
                  </a:lnTo>
                  <a:lnTo>
                    <a:pt x="109" y="60"/>
                  </a:lnTo>
                  <a:lnTo>
                    <a:pt x="109" y="72"/>
                  </a:lnTo>
                  <a:lnTo>
                    <a:pt x="109" y="72"/>
                  </a:lnTo>
                  <a:lnTo>
                    <a:pt x="121" y="84"/>
                  </a:lnTo>
                  <a:lnTo>
                    <a:pt x="109" y="84"/>
                  </a:lnTo>
                  <a:lnTo>
                    <a:pt x="109" y="96"/>
                  </a:lnTo>
                  <a:lnTo>
                    <a:pt x="121" y="108"/>
                  </a:lnTo>
                  <a:lnTo>
                    <a:pt x="121" y="108"/>
                  </a:lnTo>
                  <a:lnTo>
                    <a:pt x="133" y="121"/>
                  </a:lnTo>
                  <a:lnTo>
                    <a:pt x="145" y="121"/>
                  </a:lnTo>
                  <a:lnTo>
                    <a:pt x="157" y="121"/>
                  </a:lnTo>
                  <a:lnTo>
                    <a:pt x="145" y="133"/>
                  </a:lnTo>
                  <a:lnTo>
                    <a:pt x="157" y="133"/>
                  </a:lnTo>
                  <a:lnTo>
                    <a:pt x="157" y="145"/>
                  </a:lnTo>
                  <a:lnTo>
                    <a:pt x="169" y="157"/>
                  </a:lnTo>
                  <a:lnTo>
                    <a:pt x="157" y="157"/>
                  </a:lnTo>
                  <a:lnTo>
                    <a:pt x="169" y="169"/>
                  </a:lnTo>
                  <a:lnTo>
                    <a:pt x="157" y="169"/>
                  </a:lnTo>
                  <a:lnTo>
                    <a:pt x="157" y="181"/>
                  </a:lnTo>
                  <a:lnTo>
                    <a:pt x="169" y="193"/>
                  </a:lnTo>
                  <a:lnTo>
                    <a:pt x="181" y="205"/>
                  </a:lnTo>
                  <a:lnTo>
                    <a:pt x="193" y="217"/>
                  </a:lnTo>
                  <a:lnTo>
                    <a:pt x="193" y="229"/>
                  </a:lnTo>
                  <a:lnTo>
                    <a:pt x="193" y="229"/>
                  </a:lnTo>
                  <a:lnTo>
                    <a:pt x="206" y="241"/>
                  </a:lnTo>
                  <a:lnTo>
                    <a:pt x="206" y="254"/>
                  </a:lnTo>
                  <a:lnTo>
                    <a:pt x="218" y="266"/>
                  </a:lnTo>
                  <a:lnTo>
                    <a:pt x="218" y="278"/>
                  </a:lnTo>
                  <a:lnTo>
                    <a:pt x="230" y="278"/>
                  </a:lnTo>
                  <a:lnTo>
                    <a:pt x="230" y="290"/>
                  </a:lnTo>
                  <a:lnTo>
                    <a:pt x="218" y="290"/>
                  </a:lnTo>
                  <a:lnTo>
                    <a:pt x="230" y="302"/>
                  </a:lnTo>
                  <a:lnTo>
                    <a:pt x="218" y="314"/>
                  </a:lnTo>
                  <a:lnTo>
                    <a:pt x="230" y="326"/>
                  </a:lnTo>
                  <a:lnTo>
                    <a:pt x="242" y="338"/>
                  </a:lnTo>
                  <a:lnTo>
                    <a:pt x="230" y="338"/>
                  </a:lnTo>
                  <a:lnTo>
                    <a:pt x="0" y="33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9" name="Freeform 37">
              <a:extLst>
                <a:ext uri="{FF2B5EF4-FFF2-40B4-BE49-F238E27FC236}">
                  <a16:creationId xmlns:a16="http://schemas.microsoft.com/office/drawing/2014/main" id="{3B2B66B8-2774-8843-A4AF-DDCD27EFE3E7}"/>
                </a:ext>
              </a:extLst>
            </p:cNvPr>
            <p:cNvSpPr>
              <a:spLocks/>
            </p:cNvSpPr>
            <p:nvPr/>
          </p:nvSpPr>
          <p:spPr bwMode="auto">
            <a:xfrm>
              <a:off x="2909410" y="1813473"/>
              <a:ext cx="114731" cy="65732"/>
            </a:xfrm>
            <a:custGeom>
              <a:avLst/>
              <a:gdLst/>
              <a:ahLst/>
              <a:cxnLst>
                <a:cxn ang="0">
                  <a:pos x="37" y="12"/>
                </a:cxn>
                <a:cxn ang="0">
                  <a:pos x="49" y="0"/>
                </a:cxn>
                <a:cxn ang="0">
                  <a:pos x="49" y="0"/>
                </a:cxn>
                <a:cxn ang="0">
                  <a:pos x="61" y="0"/>
                </a:cxn>
                <a:cxn ang="0">
                  <a:pos x="49" y="12"/>
                </a:cxn>
                <a:cxn ang="0">
                  <a:pos x="61" y="0"/>
                </a:cxn>
                <a:cxn ang="0">
                  <a:pos x="61" y="12"/>
                </a:cxn>
                <a:cxn ang="0">
                  <a:pos x="73" y="0"/>
                </a:cxn>
                <a:cxn ang="0">
                  <a:pos x="73" y="12"/>
                </a:cxn>
                <a:cxn ang="0">
                  <a:pos x="73" y="0"/>
                </a:cxn>
                <a:cxn ang="0">
                  <a:pos x="73" y="0"/>
                </a:cxn>
                <a:cxn ang="0">
                  <a:pos x="97" y="0"/>
                </a:cxn>
                <a:cxn ang="0">
                  <a:pos x="85" y="0"/>
                </a:cxn>
                <a:cxn ang="0">
                  <a:pos x="97" y="0"/>
                </a:cxn>
                <a:cxn ang="0">
                  <a:pos x="85" y="12"/>
                </a:cxn>
                <a:cxn ang="0">
                  <a:pos x="97" y="12"/>
                </a:cxn>
                <a:cxn ang="0">
                  <a:pos x="85" y="12"/>
                </a:cxn>
                <a:cxn ang="0">
                  <a:pos x="97" y="12"/>
                </a:cxn>
                <a:cxn ang="0">
                  <a:pos x="85" y="25"/>
                </a:cxn>
                <a:cxn ang="0">
                  <a:pos x="97" y="25"/>
                </a:cxn>
                <a:cxn ang="0">
                  <a:pos x="73" y="37"/>
                </a:cxn>
                <a:cxn ang="0">
                  <a:pos x="85" y="37"/>
                </a:cxn>
                <a:cxn ang="0">
                  <a:pos x="73" y="49"/>
                </a:cxn>
                <a:cxn ang="0">
                  <a:pos x="61" y="49"/>
                </a:cxn>
                <a:cxn ang="0">
                  <a:pos x="61" y="49"/>
                </a:cxn>
                <a:cxn ang="0">
                  <a:pos x="49" y="61"/>
                </a:cxn>
                <a:cxn ang="0">
                  <a:pos x="49" y="49"/>
                </a:cxn>
                <a:cxn ang="0">
                  <a:pos x="37" y="61"/>
                </a:cxn>
                <a:cxn ang="0">
                  <a:pos x="25" y="61"/>
                </a:cxn>
                <a:cxn ang="0">
                  <a:pos x="25" y="49"/>
                </a:cxn>
                <a:cxn ang="0">
                  <a:pos x="12" y="61"/>
                </a:cxn>
                <a:cxn ang="0">
                  <a:pos x="0" y="61"/>
                </a:cxn>
                <a:cxn ang="0">
                  <a:pos x="12" y="49"/>
                </a:cxn>
                <a:cxn ang="0">
                  <a:pos x="25" y="49"/>
                </a:cxn>
                <a:cxn ang="0">
                  <a:pos x="37" y="37"/>
                </a:cxn>
                <a:cxn ang="0">
                  <a:pos x="12" y="37"/>
                </a:cxn>
                <a:cxn ang="0">
                  <a:pos x="12" y="37"/>
                </a:cxn>
                <a:cxn ang="0">
                  <a:pos x="0" y="37"/>
                </a:cxn>
                <a:cxn ang="0">
                  <a:pos x="0" y="25"/>
                </a:cxn>
                <a:cxn ang="0">
                  <a:pos x="12" y="25"/>
                </a:cxn>
                <a:cxn ang="0">
                  <a:pos x="0" y="25"/>
                </a:cxn>
                <a:cxn ang="0">
                  <a:pos x="12" y="12"/>
                </a:cxn>
                <a:cxn ang="0">
                  <a:pos x="0" y="12"/>
                </a:cxn>
                <a:cxn ang="0">
                  <a:pos x="25" y="0"/>
                </a:cxn>
                <a:cxn ang="0">
                  <a:pos x="25" y="0"/>
                </a:cxn>
                <a:cxn ang="0">
                  <a:pos x="37" y="0"/>
                </a:cxn>
                <a:cxn ang="0">
                  <a:pos x="37" y="0"/>
                </a:cxn>
                <a:cxn ang="0">
                  <a:pos x="37" y="12"/>
                </a:cxn>
                <a:cxn ang="0">
                  <a:pos x="37" y="12"/>
                </a:cxn>
              </a:cxnLst>
              <a:rect l="0" t="0" r="r" b="b"/>
              <a:pathLst>
                <a:path w="97" h="61">
                  <a:moveTo>
                    <a:pt x="37" y="12"/>
                  </a:moveTo>
                  <a:lnTo>
                    <a:pt x="49" y="0"/>
                  </a:lnTo>
                  <a:lnTo>
                    <a:pt x="49" y="0"/>
                  </a:lnTo>
                  <a:lnTo>
                    <a:pt x="61" y="0"/>
                  </a:lnTo>
                  <a:lnTo>
                    <a:pt x="49" y="12"/>
                  </a:lnTo>
                  <a:lnTo>
                    <a:pt x="61" y="0"/>
                  </a:lnTo>
                  <a:lnTo>
                    <a:pt x="61" y="12"/>
                  </a:lnTo>
                  <a:lnTo>
                    <a:pt x="73" y="0"/>
                  </a:lnTo>
                  <a:lnTo>
                    <a:pt x="73" y="12"/>
                  </a:lnTo>
                  <a:lnTo>
                    <a:pt x="73" y="0"/>
                  </a:lnTo>
                  <a:lnTo>
                    <a:pt x="73" y="0"/>
                  </a:lnTo>
                  <a:lnTo>
                    <a:pt x="97" y="0"/>
                  </a:lnTo>
                  <a:lnTo>
                    <a:pt x="85" y="0"/>
                  </a:lnTo>
                  <a:lnTo>
                    <a:pt x="97" y="0"/>
                  </a:lnTo>
                  <a:lnTo>
                    <a:pt x="85" y="12"/>
                  </a:lnTo>
                  <a:lnTo>
                    <a:pt x="97" y="12"/>
                  </a:lnTo>
                  <a:lnTo>
                    <a:pt x="85" y="12"/>
                  </a:lnTo>
                  <a:lnTo>
                    <a:pt x="97" y="12"/>
                  </a:lnTo>
                  <a:lnTo>
                    <a:pt x="85" y="25"/>
                  </a:lnTo>
                  <a:lnTo>
                    <a:pt x="97" y="25"/>
                  </a:lnTo>
                  <a:lnTo>
                    <a:pt x="73" y="37"/>
                  </a:lnTo>
                  <a:lnTo>
                    <a:pt x="85" y="37"/>
                  </a:lnTo>
                  <a:lnTo>
                    <a:pt x="73" y="49"/>
                  </a:lnTo>
                  <a:lnTo>
                    <a:pt x="61" y="49"/>
                  </a:lnTo>
                  <a:lnTo>
                    <a:pt x="61" y="49"/>
                  </a:lnTo>
                  <a:lnTo>
                    <a:pt x="49" y="61"/>
                  </a:lnTo>
                  <a:lnTo>
                    <a:pt x="49" y="49"/>
                  </a:lnTo>
                  <a:lnTo>
                    <a:pt x="37" y="61"/>
                  </a:lnTo>
                  <a:lnTo>
                    <a:pt x="25" y="61"/>
                  </a:lnTo>
                  <a:lnTo>
                    <a:pt x="25" y="49"/>
                  </a:lnTo>
                  <a:lnTo>
                    <a:pt x="12" y="61"/>
                  </a:lnTo>
                  <a:lnTo>
                    <a:pt x="0" y="61"/>
                  </a:lnTo>
                  <a:lnTo>
                    <a:pt x="12" y="49"/>
                  </a:lnTo>
                  <a:lnTo>
                    <a:pt x="25" y="49"/>
                  </a:lnTo>
                  <a:lnTo>
                    <a:pt x="37" y="37"/>
                  </a:lnTo>
                  <a:lnTo>
                    <a:pt x="12" y="37"/>
                  </a:lnTo>
                  <a:lnTo>
                    <a:pt x="12" y="37"/>
                  </a:lnTo>
                  <a:lnTo>
                    <a:pt x="0" y="37"/>
                  </a:lnTo>
                  <a:lnTo>
                    <a:pt x="0" y="25"/>
                  </a:lnTo>
                  <a:lnTo>
                    <a:pt x="12" y="25"/>
                  </a:lnTo>
                  <a:lnTo>
                    <a:pt x="0" y="25"/>
                  </a:lnTo>
                  <a:lnTo>
                    <a:pt x="12" y="12"/>
                  </a:lnTo>
                  <a:lnTo>
                    <a:pt x="0" y="12"/>
                  </a:lnTo>
                  <a:lnTo>
                    <a:pt x="25" y="0"/>
                  </a:lnTo>
                  <a:lnTo>
                    <a:pt x="25" y="0"/>
                  </a:lnTo>
                  <a:lnTo>
                    <a:pt x="37" y="0"/>
                  </a:lnTo>
                  <a:lnTo>
                    <a:pt x="37" y="0"/>
                  </a:lnTo>
                  <a:lnTo>
                    <a:pt x="37" y="12"/>
                  </a:lnTo>
                  <a:lnTo>
                    <a:pt x="37"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0" name="Freeform 38">
              <a:extLst>
                <a:ext uri="{FF2B5EF4-FFF2-40B4-BE49-F238E27FC236}">
                  <a16:creationId xmlns:a16="http://schemas.microsoft.com/office/drawing/2014/main" id="{3A8FB046-4913-A948-AA76-CE58C8D8F495}"/>
                </a:ext>
              </a:extLst>
            </p:cNvPr>
            <p:cNvSpPr>
              <a:spLocks/>
            </p:cNvSpPr>
            <p:nvPr/>
          </p:nvSpPr>
          <p:spPr bwMode="auto">
            <a:xfrm>
              <a:off x="2965579" y="1852910"/>
              <a:ext cx="157755" cy="65731"/>
            </a:xfrm>
            <a:custGeom>
              <a:avLst/>
              <a:gdLst/>
              <a:ahLst/>
              <a:cxnLst>
                <a:cxn ang="0">
                  <a:pos x="60" y="12"/>
                </a:cxn>
                <a:cxn ang="0">
                  <a:pos x="60" y="0"/>
                </a:cxn>
                <a:cxn ang="0">
                  <a:pos x="72" y="0"/>
                </a:cxn>
                <a:cxn ang="0">
                  <a:pos x="84" y="0"/>
                </a:cxn>
                <a:cxn ang="0">
                  <a:pos x="84" y="0"/>
                </a:cxn>
                <a:cxn ang="0">
                  <a:pos x="96" y="0"/>
                </a:cxn>
                <a:cxn ang="0">
                  <a:pos x="96" y="12"/>
                </a:cxn>
                <a:cxn ang="0">
                  <a:pos x="108" y="12"/>
                </a:cxn>
                <a:cxn ang="0">
                  <a:pos x="108" y="12"/>
                </a:cxn>
                <a:cxn ang="0">
                  <a:pos x="120" y="12"/>
                </a:cxn>
                <a:cxn ang="0">
                  <a:pos x="120" y="24"/>
                </a:cxn>
                <a:cxn ang="0">
                  <a:pos x="133" y="24"/>
                </a:cxn>
                <a:cxn ang="0">
                  <a:pos x="133" y="36"/>
                </a:cxn>
                <a:cxn ang="0">
                  <a:pos x="108" y="36"/>
                </a:cxn>
                <a:cxn ang="0">
                  <a:pos x="133" y="36"/>
                </a:cxn>
                <a:cxn ang="0">
                  <a:pos x="96" y="36"/>
                </a:cxn>
                <a:cxn ang="0">
                  <a:pos x="120" y="48"/>
                </a:cxn>
                <a:cxn ang="0">
                  <a:pos x="96" y="48"/>
                </a:cxn>
                <a:cxn ang="0">
                  <a:pos x="84" y="48"/>
                </a:cxn>
                <a:cxn ang="0">
                  <a:pos x="72" y="60"/>
                </a:cxn>
                <a:cxn ang="0">
                  <a:pos x="72" y="60"/>
                </a:cxn>
                <a:cxn ang="0">
                  <a:pos x="48" y="60"/>
                </a:cxn>
                <a:cxn ang="0">
                  <a:pos x="48" y="48"/>
                </a:cxn>
                <a:cxn ang="0">
                  <a:pos x="24" y="60"/>
                </a:cxn>
                <a:cxn ang="0">
                  <a:pos x="24" y="48"/>
                </a:cxn>
                <a:cxn ang="0">
                  <a:pos x="0" y="48"/>
                </a:cxn>
                <a:cxn ang="0">
                  <a:pos x="12" y="36"/>
                </a:cxn>
                <a:cxn ang="0">
                  <a:pos x="0" y="36"/>
                </a:cxn>
                <a:cxn ang="0">
                  <a:pos x="24" y="36"/>
                </a:cxn>
                <a:cxn ang="0">
                  <a:pos x="36" y="24"/>
                </a:cxn>
                <a:cxn ang="0">
                  <a:pos x="12" y="24"/>
                </a:cxn>
                <a:cxn ang="0">
                  <a:pos x="36" y="24"/>
                </a:cxn>
                <a:cxn ang="0">
                  <a:pos x="24" y="12"/>
                </a:cxn>
                <a:cxn ang="0">
                  <a:pos x="48" y="12"/>
                </a:cxn>
                <a:cxn ang="0">
                  <a:pos x="36" y="12"/>
                </a:cxn>
                <a:cxn ang="0">
                  <a:pos x="60" y="12"/>
                </a:cxn>
              </a:cxnLst>
              <a:rect l="0" t="0" r="r" b="b"/>
              <a:pathLst>
                <a:path w="133" h="60">
                  <a:moveTo>
                    <a:pt x="60" y="12"/>
                  </a:moveTo>
                  <a:lnTo>
                    <a:pt x="60" y="0"/>
                  </a:lnTo>
                  <a:lnTo>
                    <a:pt x="72" y="0"/>
                  </a:lnTo>
                  <a:lnTo>
                    <a:pt x="84" y="0"/>
                  </a:lnTo>
                  <a:lnTo>
                    <a:pt x="84" y="0"/>
                  </a:lnTo>
                  <a:lnTo>
                    <a:pt x="96" y="0"/>
                  </a:lnTo>
                  <a:lnTo>
                    <a:pt x="96" y="12"/>
                  </a:lnTo>
                  <a:lnTo>
                    <a:pt x="108" y="12"/>
                  </a:lnTo>
                  <a:lnTo>
                    <a:pt x="108" y="12"/>
                  </a:lnTo>
                  <a:lnTo>
                    <a:pt x="120" y="12"/>
                  </a:lnTo>
                  <a:lnTo>
                    <a:pt x="120" y="24"/>
                  </a:lnTo>
                  <a:lnTo>
                    <a:pt x="133" y="24"/>
                  </a:lnTo>
                  <a:lnTo>
                    <a:pt x="133" y="36"/>
                  </a:lnTo>
                  <a:lnTo>
                    <a:pt x="108" y="36"/>
                  </a:lnTo>
                  <a:lnTo>
                    <a:pt x="133" y="36"/>
                  </a:lnTo>
                  <a:lnTo>
                    <a:pt x="96" y="36"/>
                  </a:lnTo>
                  <a:lnTo>
                    <a:pt x="120" y="48"/>
                  </a:lnTo>
                  <a:lnTo>
                    <a:pt x="96" y="48"/>
                  </a:lnTo>
                  <a:lnTo>
                    <a:pt x="84" y="48"/>
                  </a:lnTo>
                  <a:lnTo>
                    <a:pt x="72" y="60"/>
                  </a:lnTo>
                  <a:lnTo>
                    <a:pt x="72" y="60"/>
                  </a:lnTo>
                  <a:lnTo>
                    <a:pt x="48" y="60"/>
                  </a:lnTo>
                  <a:lnTo>
                    <a:pt x="48" y="48"/>
                  </a:lnTo>
                  <a:lnTo>
                    <a:pt x="24" y="60"/>
                  </a:lnTo>
                  <a:lnTo>
                    <a:pt x="24" y="48"/>
                  </a:lnTo>
                  <a:lnTo>
                    <a:pt x="0" y="48"/>
                  </a:lnTo>
                  <a:lnTo>
                    <a:pt x="12" y="36"/>
                  </a:lnTo>
                  <a:lnTo>
                    <a:pt x="0" y="36"/>
                  </a:lnTo>
                  <a:lnTo>
                    <a:pt x="24" y="36"/>
                  </a:lnTo>
                  <a:lnTo>
                    <a:pt x="36" y="24"/>
                  </a:lnTo>
                  <a:lnTo>
                    <a:pt x="12" y="24"/>
                  </a:lnTo>
                  <a:lnTo>
                    <a:pt x="36" y="24"/>
                  </a:lnTo>
                  <a:lnTo>
                    <a:pt x="24" y="12"/>
                  </a:lnTo>
                  <a:lnTo>
                    <a:pt x="48" y="12"/>
                  </a:lnTo>
                  <a:lnTo>
                    <a:pt x="36" y="12"/>
                  </a:lnTo>
                  <a:lnTo>
                    <a:pt x="6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1" name="Freeform 39">
              <a:extLst>
                <a:ext uri="{FF2B5EF4-FFF2-40B4-BE49-F238E27FC236}">
                  <a16:creationId xmlns:a16="http://schemas.microsoft.com/office/drawing/2014/main" id="{2AE12182-5A6B-FD47-B96B-FD8DF7FAC904}"/>
                </a:ext>
              </a:extLst>
            </p:cNvPr>
            <p:cNvSpPr>
              <a:spLocks/>
            </p:cNvSpPr>
            <p:nvPr/>
          </p:nvSpPr>
          <p:spPr bwMode="auto">
            <a:xfrm>
              <a:off x="2965580" y="1772840"/>
              <a:ext cx="127877" cy="40634"/>
            </a:xfrm>
            <a:custGeom>
              <a:avLst/>
              <a:gdLst/>
              <a:ahLst/>
              <a:cxnLst>
                <a:cxn ang="0">
                  <a:pos x="60" y="0"/>
                </a:cxn>
                <a:cxn ang="0">
                  <a:pos x="72" y="0"/>
                </a:cxn>
                <a:cxn ang="0">
                  <a:pos x="72" y="0"/>
                </a:cxn>
                <a:cxn ang="0">
                  <a:pos x="84" y="0"/>
                </a:cxn>
                <a:cxn ang="0">
                  <a:pos x="84" y="0"/>
                </a:cxn>
                <a:cxn ang="0">
                  <a:pos x="96" y="0"/>
                </a:cxn>
                <a:cxn ang="0">
                  <a:pos x="84" y="0"/>
                </a:cxn>
                <a:cxn ang="0">
                  <a:pos x="84" y="12"/>
                </a:cxn>
                <a:cxn ang="0">
                  <a:pos x="84" y="12"/>
                </a:cxn>
                <a:cxn ang="0">
                  <a:pos x="108" y="12"/>
                </a:cxn>
                <a:cxn ang="0">
                  <a:pos x="96" y="12"/>
                </a:cxn>
                <a:cxn ang="0">
                  <a:pos x="96" y="24"/>
                </a:cxn>
                <a:cxn ang="0">
                  <a:pos x="96" y="24"/>
                </a:cxn>
                <a:cxn ang="0">
                  <a:pos x="108" y="24"/>
                </a:cxn>
                <a:cxn ang="0">
                  <a:pos x="72" y="24"/>
                </a:cxn>
                <a:cxn ang="0">
                  <a:pos x="108" y="24"/>
                </a:cxn>
                <a:cxn ang="0">
                  <a:pos x="96" y="24"/>
                </a:cxn>
                <a:cxn ang="0">
                  <a:pos x="108" y="24"/>
                </a:cxn>
                <a:cxn ang="0">
                  <a:pos x="84" y="24"/>
                </a:cxn>
                <a:cxn ang="0">
                  <a:pos x="96" y="36"/>
                </a:cxn>
                <a:cxn ang="0">
                  <a:pos x="60" y="24"/>
                </a:cxn>
                <a:cxn ang="0">
                  <a:pos x="60" y="36"/>
                </a:cxn>
                <a:cxn ang="0">
                  <a:pos x="48" y="24"/>
                </a:cxn>
                <a:cxn ang="0">
                  <a:pos x="48" y="24"/>
                </a:cxn>
                <a:cxn ang="0">
                  <a:pos x="36" y="24"/>
                </a:cxn>
                <a:cxn ang="0">
                  <a:pos x="24" y="24"/>
                </a:cxn>
                <a:cxn ang="0">
                  <a:pos x="24" y="24"/>
                </a:cxn>
                <a:cxn ang="0">
                  <a:pos x="12" y="24"/>
                </a:cxn>
                <a:cxn ang="0">
                  <a:pos x="12" y="12"/>
                </a:cxn>
                <a:cxn ang="0">
                  <a:pos x="0" y="12"/>
                </a:cxn>
                <a:cxn ang="0">
                  <a:pos x="0" y="12"/>
                </a:cxn>
                <a:cxn ang="0">
                  <a:pos x="12" y="0"/>
                </a:cxn>
                <a:cxn ang="0">
                  <a:pos x="24" y="0"/>
                </a:cxn>
                <a:cxn ang="0">
                  <a:pos x="12" y="0"/>
                </a:cxn>
                <a:cxn ang="0">
                  <a:pos x="36" y="0"/>
                </a:cxn>
                <a:cxn ang="0">
                  <a:pos x="36" y="0"/>
                </a:cxn>
                <a:cxn ang="0">
                  <a:pos x="60" y="0"/>
                </a:cxn>
              </a:cxnLst>
              <a:rect l="0" t="0" r="r" b="b"/>
              <a:pathLst>
                <a:path w="108" h="36">
                  <a:moveTo>
                    <a:pt x="60" y="0"/>
                  </a:moveTo>
                  <a:lnTo>
                    <a:pt x="72" y="0"/>
                  </a:lnTo>
                  <a:lnTo>
                    <a:pt x="72" y="0"/>
                  </a:lnTo>
                  <a:lnTo>
                    <a:pt x="84" y="0"/>
                  </a:lnTo>
                  <a:lnTo>
                    <a:pt x="84" y="0"/>
                  </a:lnTo>
                  <a:lnTo>
                    <a:pt x="96" y="0"/>
                  </a:lnTo>
                  <a:lnTo>
                    <a:pt x="84" y="0"/>
                  </a:lnTo>
                  <a:lnTo>
                    <a:pt x="84" y="12"/>
                  </a:lnTo>
                  <a:lnTo>
                    <a:pt x="84" y="12"/>
                  </a:lnTo>
                  <a:lnTo>
                    <a:pt x="108" y="12"/>
                  </a:lnTo>
                  <a:lnTo>
                    <a:pt x="96" y="12"/>
                  </a:lnTo>
                  <a:lnTo>
                    <a:pt x="96" y="24"/>
                  </a:lnTo>
                  <a:lnTo>
                    <a:pt x="96" y="24"/>
                  </a:lnTo>
                  <a:lnTo>
                    <a:pt x="108" y="24"/>
                  </a:lnTo>
                  <a:lnTo>
                    <a:pt x="72" y="24"/>
                  </a:lnTo>
                  <a:lnTo>
                    <a:pt x="108" y="24"/>
                  </a:lnTo>
                  <a:lnTo>
                    <a:pt x="96" y="24"/>
                  </a:lnTo>
                  <a:lnTo>
                    <a:pt x="108" y="24"/>
                  </a:lnTo>
                  <a:lnTo>
                    <a:pt x="84" y="24"/>
                  </a:lnTo>
                  <a:lnTo>
                    <a:pt x="96" y="36"/>
                  </a:lnTo>
                  <a:lnTo>
                    <a:pt x="60" y="24"/>
                  </a:lnTo>
                  <a:lnTo>
                    <a:pt x="60" y="36"/>
                  </a:lnTo>
                  <a:lnTo>
                    <a:pt x="48" y="24"/>
                  </a:lnTo>
                  <a:lnTo>
                    <a:pt x="48" y="24"/>
                  </a:lnTo>
                  <a:lnTo>
                    <a:pt x="36" y="24"/>
                  </a:lnTo>
                  <a:lnTo>
                    <a:pt x="24" y="24"/>
                  </a:lnTo>
                  <a:lnTo>
                    <a:pt x="24" y="24"/>
                  </a:lnTo>
                  <a:lnTo>
                    <a:pt x="12" y="24"/>
                  </a:lnTo>
                  <a:lnTo>
                    <a:pt x="12" y="12"/>
                  </a:lnTo>
                  <a:lnTo>
                    <a:pt x="0" y="12"/>
                  </a:lnTo>
                  <a:lnTo>
                    <a:pt x="0" y="12"/>
                  </a:lnTo>
                  <a:lnTo>
                    <a:pt x="12" y="0"/>
                  </a:lnTo>
                  <a:lnTo>
                    <a:pt x="24" y="0"/>
                  </a:lnTo>
                  <a:lnTo>
                    <a:pt x="12" y="0"/>
                  </a:lnTo>
                  <a:lnTo>
                    <a:pt x="36" y="0"/>
                  </a:lnTo>
                  <a:lnTo>
                    <a:pt x="36" y="0"/>
                  </a:lnTo>
                  <a:lnTo>
                    <a:pt x="6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2" name="Freeform 40">
              <a:extLst>
                <a:ext uri="{FF2B5EF4-FFF2-40B4-BE49-F238E27FC236}">
                  <a16:creationId xmlns:a16="http://schemas.microsoft.com/office/drawing/2014/main" id="{364EFC9E-6ED1-944F-A128-0C6037DA3B1F}"/>
                </a:ext>
              </a:extLst>
            </p:cNvPr>
            <p:cNvSpPr>
              <a:spLocks/>
            </p:cNvSpPr>
            <p:nvPr/>
          </p:nvSpPr>
          <p:spPr bwMode="auto">
            <a:xfrm>
              <a:off x="2893877" y="1747745"/>
              <a:ext cx="100389" cy="39438"/>
            </a:xfrm>
            <a:custGeom>
              <a:avLst/>
              <a:gdLst/>
              <a:ahLst/>
              <a:cxnLst>
                <a:cxn ang="0">
                  <a:pos x="85" y="0"/>
                </a:cxn>
                <a:cxn ang="0">
                  <a:pos x="73" y="0"/>
                </a:cxn>
                <a:cxn ang="0">
                  <a:pos x="73" y="0"/>
                </a:cxn>
                <a:cxn ang="0">
                  <a:pos x="61" y="0"/>
                </a:cxn>
                <a:cxn ang="0">
                  <a:pos x="61" y="0"/>
                </a:cxn>
                <a:cxn ang="0">
                  <a:pos x="49" y="0"/>
                </a:cxn>
                <a:cxn ang="0">
                  <a:pos x="61" y="0"/>
                </a:cxn>
                <a:cxn ang="0">
                  <a:pos x="37" y="0"/>
                </a:cxn>
                <a:cxn ang="0">
                  <a:pos x="49" y="0"/>
                </a:cxn>
                <a:cxn ang="0">
                  <a:pos x="24" y="0"/>
                </a:cxn>
                <a:cxn ang="0">
                  <a:pos x="24" y="0"/>
                </a:cxn>
                <a:cxn ang="0">
                  <a:pos x="24" y="0"/>
                </a:cxn>
                <a:cxn ang="0">
                  <a:pos x="12" y="12"/>
                </a:cxn>
                <a:cxn ang="0">
                  <a:pos x="24" y="12"/>
                </a:cxn>
                <a:cxn ang="0">
                  <a:pos x="12" y="12"/>
                </a:cxn>
                <a:cxn ang="0">
                  <a:pos x="24" y="12"/>
                </a:cxn>
                <a:cxn ang="0">
                  <a:pos x="0" y="24"/>
                </a:cxn>
                <a:cxn ang="0">
                  <a:pos x="12" y="24"/>
                </a:cxn>
                <a:cxn ang="0">
                  <a:pos x="24" y="24"/>
                </a:cxn>
                <a:cxn ang="0">
                  <a:pos x="12" y="24"/>
                </a:cxn>
                <a:cxn ang="0">
                  <a:pos x="24" y="24"/>
                </a:cxn>
                <a:cxn ang="0">
                  <a:pos x="0" y="36"/>
                </a:cxn>
                <a:cxn ang="0">
                  <a:pos x="12" y="36"/>
                </a:cxn>
                <a:cxn ang="0">
                  <a:pos x="12" y="36"/>
                </a:cxn>
                <a:cxn ang="0">
                  <a:pos x="24" y="36"/>
                </a:cxn>
                <a:cxn ang="0">
                  <a:pos x="24" y="36"/>
                </a:cxn>
                <a:cxn ang="0">
                  <a:pos x="37" y="36"/>
                </a:cxn>
                <a:cxn ang="0">
                  <a:pos x="37" y="36"/>
                </a:cxn>
                <a:cxn ang="0">
                  <a:pos x="49" y="36"/>
                </a:cxn>
                <a:cxn ang="0">
                  <a:pos x="49" y="36"/>
                </a:cxn>
                <a:cxn ang="0">
                  <a:pos x="49" y="36"/>
                </a:cxn>
                <a:cxn ang="0">
                  <a:pos x="61" y="36"/>
                </a:cxn>
                <a:cxn ang="0">
                  <a:pos x="61" y="24"/>
                </a:cxn>
                <a:cxn ang="0">
                  <a:pos x="73" y="24"/>
                </a:cxn>
                <a:cxn ang="0">
                  <a:pos x="73" y="24"/>
                </a:cxn>
                <a:cxn ang="0">
                  <a:pos x="85" y="24"/>
                </a:cxn>
                <a:cxn ang="0">
                  <a:pos x="85" y="12"/>
                </a:cxn>
                <a:cxn ang="0">
                  <a:pos x="85" y="0"/>
                </a:cxn>
                <a:cxn ang="0">
                  <a:pos x="61" y="12"/>
                </a:cxn>
                <a:cxn ang="0">
                  <a:pos x="73" y="0"/>
                </a:cxn>
                <a:cxn ang="0">
                  <a:pos x="85" y="0"/>
                </a:cxn>
              </a:cxnLst>
              <a:rect l="0" t="0" r="r" b="b"/>
              <a:pathLst>
                <a:path w="85" h="36">
                  <a:moveTo>
                    <a:pt x="85" y="0"/>
                  </a:moveTo>
                  <a:lnTo>
                    <a:pt x="73" y="0"/>
                  </a:lnTo>
                  <a:lnTo>
                    <a:pt x="73" y="0"/>
                  </a:lnTo>
                  <a:lnTo>
                    <a:pt x="61" y="0"/>
                  </a:lnTo>
                  <a:lnTo>
                    <a:pt x="61" y="0"/>
                  </a:lnTo>
                  <a:lnTo>
                    <a:pt x="49" y="0"/>
                  </a:lnTo>
                  <a:lnTo>
                    <a:pt x="61" y="0"/>
                  </a:lnTo>
                  <a:lnTo>
                    <a:pt x="37" y="0"/>
                  </a:lnTo>
                  <a:lnTo>
                    <a:pt x="49" y="0"/>
                  </a:lnTo>
                  <a:lnTo>
                    <a:pt x="24" y="0"/>
                  </a:lnTo>
                  <a:lnTo>
                    <a:pt x="24" y="0"/>
                  </a:lnTo>
                  <a:lnTo>
                    <a:pt x="24" y="0"/>
                  </a:lnTo>
                  <a:lnTo>
                    <a:pt x="12" y="12"/>
                  </a:lnTo>
                  <a:lnTo>
                    <a:pt x="24" y="12"/>
                  </a:lnTo>
                  <a:lnTo>
                    <a:pt x="12" y="12"/>
                  </a:lnTo>
                  <a:lnTo>
                    <a:pt x="24" y="12"/>
                  </a:lnTo>
                  <a:lnTo>
                    <a:pt x="0" y="24"/>
                  </a:lnTo>
                  <a:lnTo>
                    <a:pt x="12" y="24"/>
                  </a:lnTo>
                  <a:lnTo>
                    <a:pt x="24" y="24"/>
                  </a:lnTo>
                  <a:lnTo>
                    <a:pt x="12" y="24"/>
                  </a:lnTo>
                  <a:lnTo>
                    <a:pt x="24" y="24"/>
                  </a:lnTo>
                  <a:lnTo>
                    <a:pt x="0" y="36"/>
                  </a:lnTo>
                  <a:lnTo>
                    <a:pt x="12" y="36"/>
                  </a:lnTo>
                  <a:lnTo>
                    <a:pt x="12" y="36"/>
                  </a:lnTo>
                  <a:lnTo>
                    <a:pt x="24" y="36"/>
                  </a:lnTo>
                  <a:lnTo>
                    <a:pt x="24" y="36"/>
                  </a:lnTo>
                  <a:lnTo>
                    <a:pt x="37" y="36"/>
                  </a:lnTo>
                  <a:lnTo>
                    <a:pt x="37" y="36"/>
                  </a:lnTo>
                  <a:lnTo>
                    <a:pt x="49" y="36"/>
                  </a:lnTo>
                  <a:lnTo>
                    <a:pt x="49" y="36"/>
                  </a:lnTo>
                  <a:lnTo>
                    <a:pt x="49" y="36"/>
                  </a:lnTo>
                  <a:lnTo>
                    <a:pt x="61" y="36"/>
                  </a:lnTo>
                  <a:lnTo>
                    <a:pt x="61" y="24"/>
                  </a:lnTo>
                  <a:lnTo>
                    <a:pt x="73" y="24"/>
                  </a:lnTo>
                  <a:lnTo>
                    <a:pt x="73" y="24"/>
                  </a:lnTo>
                  <a:lnTo>
                    <a:pt x="85" y="24"/>
                  </a:lnTo>
                  <a:lnTo>
                    <a:pt x="85" y="12"/>
                  </a:lnTo>
                  <a:lnTo>
                    <a:pt x="85" y="0"/>
                  </a:lnTo>
                  <a:lnTo>
                    <a:pt x="61" y="12"/>
                  </a:lnTo>
                  <a:lnTo>
                    <a:pt x="73" y="0"/>
                  </a:lnTo>
                  <a:lnTo>
                    <a:pt x="85"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3" name="Freeform 41">
              <a:extLst>
                <a:ext uri="{FF2B5EF4-FFF2-40B4-BE49-F238E27FC236}">
                  <a16:creationId xmlns:a16="http://schemas.microsoft.com/office/drawing/2014/main" id="{C6D2F928-C7A8-BE40-8808-40BAF72FABF3}"/>
                </a:ext>
              </a:extLst>
            </p:cNvPr>
            <p:cNvSpPr>
              <a:spLocks/>
            </p:cNvSpPr>
            <p:nvPr/>
          </p:nvSpPr>
          <p:spPr bwMode="auto">
            <a:xfrm>
              <a:off x="2952434" y="1707107"/>
              <a:ext cx="84853" cy="13146"/>
            </a:xfrm>
            <a:custGeom>
              <a:avLst/>
              <a:gdLst/>
              <a:ahLst/>
              <a:cxnLst>
                <a:cxn ang="0">
                  <a:pos x="48" y="0"/>
                </a:cxn>
                <a:cxn ang="0">
                  <a:pos x="48" y="0"/>
                </a:cxn>
                <a:cxn ang="0">
                  <a:pos x="36" y="0"/>
                </a:cxn>
                <a:cxn ang="0">
                  <a:pos x="36" y="0"/>
                </a:cxn>
                <a:cxn ang="0">
                  <a:pos x="24" y="0"/>
                </a:cxn>
                <a:cxn ang="0">
                  <a:pos x="24" y="0"/>
                </a:cxn>
                <a:cxn ang="0">
                  <a:pos x="12" y="0"/>
                </a:cxn>
                <a:cxn ang="0">
                  <a:pos x="12" y="0"/>
                </a:cxn>
                <a:cxn ang="0">
                  <a:pos x="0" y="0"/>
                </a:cxn>
                <a:cxn ang="0">
                  <a:pos x="0" y="0"/>
                </a:cxn>
                <a:cxn ang="0">
                  <a:pos x="0" y="0"/>
                </a:cxn>
                <a:cxn ang="0">
                  <a:pos x="0" y="0"/>
                </a:cxn>
                <a:cxn ang="0">
                  <a:pos x="0" y="12"/>
                </a:cxn>
                <a:cxn ang="0">
                  <a:pos x="12" y="12"/>
                </a:cxn>
                <a:cxn ang="0">
                  <a:pos x="0" y="12"/>
                </a:cxn>
                <a:cxn ang="0">
                  <a:pos x="12" y="12"/>
                </a:cxn>
                <a:cxn ang="0">
                  <a:pos x="12" y="12"/>
                </a:cxn>
                <a:cxn ang="0">
                  <a:pos x="24" y="12"/>
                </a:cxn>
                <a:cxn ang="0">
                  <a:pos x="24" y="12"/>
                </a:cxn>
                <a:cxn ang="0">
                  <a:pos x="36" y="12"/>
                </a:cxn>
                <a:cxn ang="0">
                  <a:pos x="36" y="12"/>
                </a:cxn>
                <a:cxn ang="0">
                  <a:pos x="36" y="12"/>
                </a:cxn>
                <a:cxn ang="0">
                  <a:pos x="48" y="12"/>
                </a:cxn>
                <a:cxn ang="0">
                  <a:pos x="48" y="12"/>
                </a:cxn>
                <a:cxn ang="0">
                  <a:pos x="60" y="0"/>
                </a:cxn>
                <a:cxn ang="0">
                  <a:pos x="72" y="0"/>
                </a:cxn>
                <a:cxn ang="0">
                  <a:pos x="48" y="0"/>
                </a:cxn>
                <a:cxn ang="0">
                  <a:pos x="48" y="0"/>
                </a:cxn>
                <a:cxn ang="0">
                  <a:pos x="48" y="0"/>
                </a:cxn>
              </a:cxnLst>
              <a:rect l="0" t="0" r="r" b="b"/>
              <a:pathLst>
                <a:path w="72" h="12">
                  <a:moveTo>
                    <a:pt x="48" y="0"/>
                  </a:moveTo>
                  <a:lnTo>
                    <a:pt x="48" y="0"/>
                  </a:lnTo>
                  <a:lnTo>
                    <a:pt x="36" y="0"/>
                  </a:lnTo>
                  <a:lnTo>
                    <a:pt x="36" y="0"/>
                  </a:lnTo>
                  <a:lnTo>
                    <a:pt x="24" y="0"/>
                  </a:lnTo>
                  <a:lnTo>
                    <a:pt x="24" y="0"/>
                  </a:lnTo>
                  <a:lnTo>
                    <a:pt x="12" y="0"/>
                  </a:lnTo>
                  <a:lnTo>
                    <a:pt x="12" y="0"/>
                  </a:lnTo>
                  <a:lnTo>
                    <a:pt x="0" y="0"/>
                  </a:lnTo>
                  <a:lnTo>
                    <a:pt x="0" y="0"/>
                  </a:lnTo>
                  <a:lnTo>
                    <a:pt x="0" y="0"/>
                  </a:lnTo>
                  <a:lnTo>
                    <a:pt x="0" y="0"/>
                  </a:lnTo>
                  <a:lnTo>
                    <a:pt x="0" y="12"/>
                  </a:lnTo>
                  <a:lnTo>
                    <a:pt x="12" y="12"/>
                  </a:lnTo>
                  <a:lnTo>
                    <a:pt x="0" y="12"/>
                  </a:lnTo>
                  <a:lnTo>
                    <a:pt x="12" y="12"/>
                  </a:lnTo>
                  <a:lnTo>
                    <a:pt x="12" y="12"/>
                  </a:lnTo>
                  <a:lnTo>
                    <a:pt x="24" y="12"/>
                  </a:lnTo>
                  <a:lnTo>
                    <a:pt x="24" y="12"/>
                  </a:lnTo>
                  <a:lnTo>
                    <a:pt x="36" y="12"/>
                  </a:lnTo>
                  <a:lnTo>
                    <a:pt x="36" y="12"/>
                  </a:lnTo>
                  <a:lnTo>
                    <a:pt x="36" y="12"/>
                  </a:lnTo>
                  <a:lnTo>
                    <a:pt x="48" y="12"/>
                  </a:lnTo>
                  <a:lnTo>
                    <a:pt x="48" y="12"/>
                  </a:lnTo>
                  <a:lnTo>
                    <a:pt x="60" y="0"/>
                  </a:lnTo>
                  <a:lnTo>
                    <a:pt x="72" y="0"/>
                  </a:lnTo>
                  <a:lnTo>
                    <a:pt x="48" y="0"/>
                  </a:lnTo>
                  <a:lnTo>
                    <a:pt x="48" y="0"/>
                  </a:lnTo>
                  <a:lnTo>
                    <a:pt x="4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4" name="Freeform 42">
              <a:extLst>
                <a:ext uri="{FF2B5EF4-FFF2-40B4-BE49-F238E27FC236}">
                  <a16:creationId xmlns:a16="http://schemas.microsoft.com/office/drawing/2014/main" id="{ACBF4BCA-5EBF-EB4A-AA38-92C0127AA381}"/>
                </a:ext>
              </a:extLst>
            </p:cNvPr>
            <p:cNvSpPr>
              <a:spLocks/>
            </p:cNvSpPr>
            <p:nvPr/>
          </p:nvSpPr>
          <p:spPr bwMode="auto">
            <a:xfrm>
              <a:off x="2965579" y="1720305"/>
              <a:ext cx="86048" cy="27488"/>
            </a:xfrm>
            <a:custGeom>
              <a:avLst/>
              <a:gdLst/>
              <a:ahLst/>
              <a:cxnLst>
                <a:cxn ang="0">
                  <a:pos x="48" y="0"/>
                </a:cxn>
                <a:cxn ang="0">
                  <a:pos x="60" y="0"/>
                </a:cxn>
                <a:cxn ang="0">
                  <a:pos x="72" y="12"/>
                </a:cxn>
                <a:cxn ang="0">
                  <a:pos x="72" y="24"/>
                </a:cxn>
                <a:cxn ang="0">
                  <a:pos x="72" y="24"/>
                </a:cxn>
                <a:cxn ang="0">
                  <a:pos x="60" y="12"/>
                </a:cxn>
                <a:cxn ang="0">
                  <a:pos x="60" y="24"/>
                </a:cxn>
                <a:cxn ang="0">
                  <a:pos x="48" y="12"/>
                </a:cxn>
                <a:cxn ang="0">
                  <a:pos x="48" y="24"/>
                </a:cxn>
                <a:cxn ang="0">
                  <a:pos x="36" y="24"/>
                </a:cxn>
                <a:cxn ang="0">
                  <a:pos x="36" y="24"/>
                </a:cxn>
                <a:cxn ang="0">
                  <a:pos x="24" y="12"/>
                </a:cxn>
                <a:cxn ang="0">
                  <a:pos x="24" y="24"/>
                </a:cxn>
                <a:cxn ang="0">
                  <a:pos x="24" y="12"/>
                </a:cxn>
                <a:cxn ang="0">
                  <a:pos x="0" y="24"/>
                </a:cxn>
                <a:cxn ang="0">
                  <a:pos x="0" y="12"/>
                </a:cxn>
                <a:cxn ang="0">
                  <a:pos x="0" y="12"/>
                </a:cxn>
                <a:cxn ang="0">
                  <a:pos x="0" y="12"/>
                </a:cxn>
                <a:cxn ang="0">
                  <a:pos x="12" y="0"/>
                </a:cxn>
                <a:cxn ang="0">
                  <a:pos x="24" y="0"/>
                </a:cxn>
                <a:cxn ang="0">
                  <a:pos x="36" y="0"/>
                </a:cxn>
                <a:cxn ang="0">
                  <a:pos x="48" y="0"/>
                </a:cxn>
              </a:cxnLst>
              <a:rect l="0" t="0" r="r" b="b"/>
              <a:pathLst>
                <a:path w="72" h="24">
                  <a:moveTo>
                    <a:pt x="48" y="0"/>
                  </a:moveTo>
                  <a:lnTo>
                    <a:pt x="60" y="0"/>
                  </a:lnTo>
                  <a:lnTo>
                    <a:pt x="72" y="12"/>
                  </a:lnTo>
                  <a:lnTo>
                    <a:pt x="72" y="24"/>
                  </a:lnTo>
                  <a:lnTo>
                    <a:pt x="72" y="24"/>
                  </a:lnTo>
                  <a:lnTo>
                    <a:pt x="60" y="12"/>
                  </a:lnTo>
                  <a:lnTo>
                    <a:pt x="60" y="24"/>
                  </a:lnTo>
                  <a:lnTo>
                    <a:pt x="48" y="12"/>
                  </a:lnTo>
                  <a:lnTo>
                    <a:pt x="48" y="24"/>
                  </a:lnTo>
                  <a:lnTo>
                    <a:pt x="36" y="24"/>
                  </a:lnTo>
                  <a:lnTo>
                    <a:pt x="36" y="24"/>
                  </a:lnTo>
                  <a:lnTo>
                    <a:pt x="24" y="12"/>
                  </a:lnTo>
                  <a:lnTo>
                    <a:pt x="24" y="24"/>
                  </a:lnTo>
                  <a:lnTo>
                    <a:pt x="24" y="12"/>
                  </a:lnTo>
                  <a:lnTo>
                    <a:pt x="0" y="24"/>
                  </a:lnTo>
                  <a:lnTo>
                    <a:pt x="0" y="12"/>
                  </a:lnTo>
                  <a:lnTo>
                    <a:pt x="0" y="12"/>
                  </a:lnTo>
                  <a:lnTo>
                    <a:pt x="0" y="12"/>
                  </a:lnTo>
                  <a:lnTo>
                    <a:pt x="12" y="0"/>
                  </a:lnTo>
                  <a:lnTo>
                    <a:pt x="24" y="0"/>
                  </a:lnTo>
                  <a:lnTo>
                    <a:pt x="36" y="0"/>
                  </a:lnTo>
                  <a:lnTo>
                    <a:pt x="4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5" name="Freeform 43">
              <a:extLst>
                <a:ext uri="{FF2B5EF4-FFF2-40B4-BE49-F238E27FC236}">
                  <a16:creationId xmlns:a16="http://schemas.microsoft.com/office/drawing/2014/main" id="{D77FCD66-2819-0440-AE1D-D305E395C4B4}"/>
                </a:ext>
              </a:extLst>
            </p:cNvPr>
            <p:cNvSpPr>
              <a:spLocks/>
            </p:cNvSpPr>
            <p:nvPr/>
          </p:nvSpPr>
          <p:spPr bwMode="auto">
            <a:xfrm>
              <a:off x="2952434" y="1666473"/>
              <a:ext cx="56170" cy="13146"/>
            </a:xfrm>
            <a:custGeom>
              <a:avLst/>
              <a:gdLst/>
              <a:ahLst/>
              <a:cxnLst>
                <a:cxn ang="0">
                  <a:pos x="0" y="0"/>
                </a:cxn>
                <a:cxn ang="0">
                  <a:pos x="12" y="0"/>
                </a:cxn>
                <a:cxn ang="0">
                  <a:pos x="24" y="0"/>
                </a:cxn>
                <a:cxn ang="0">
                  <a:pos x="36" y="0"/>
                </a:cxn>
                <a:cxn ang="0">
                  <a:pos x="36" y="0"/>
                </a:cxn>
                <a:cxn ang="0">
                  <a:pos x="36" y="0"/>
                </a:cxn>
                <a:cxn ang="0">
                  <a:pos x="48" y="0"/>
                </a:cxn>
                <a:cxn ang="0">
                  <a:pos x="48" y="0"/>
                </a:cxn>
                <a:cxn ang="0">
                  <a:pos x="48" y="0"/>
                </a:cxn>
                <a:cxn ang="0">
                  <a:pos x="36" y="12"/>
                </a:cxn>
                <a:cxn ang="0">
                  <a:pos x="36" y="12"/>
                </a:cxn>
                <a:cxn ang="0">
                  <a:pos x="24" y="12"/>
                </a:cxn>
                <a:cxn ang="0">
                  <a:pos x="24" y="12"/>
                </a:cxn>
                <a:cxn ang="0">
                  <a:pos x="12" y="12"/>
                </a:cxn>
                <a:cxn ang="0">
                  <a:pos x="12" y="12"/>
                </a:cxn>
                <a:cxn ang="0">
                  <a:pos x="0" y="12"/>
                </a:cxn>
                <a:cxn ang="0">
                  <a:pos x="0" y="12"/>
                </a:cxn>
                <a:cxn ang="0">
                  <a:pos x="0" y="12"/>
                </a:cxn>
                <a:cxn ang="0">
                  <a:pos x="0" y="12"/>
                </a:cxn>
                <a:cxn ang="0">
                  <a:pos x="0" y="12"/>
                </a:cxn>
                <a:cxn ang="0">
                  <a:pos x="0" y="12"/>
                </a:cxn>
                <a:cxn ang="0">
                  <a:pos x="0" y="12"/>
                </a:cxn>
                <a:cxn ang="0">
                  <a:pos x="0" y="0"/>
                </a:cxn>
                <a:cxn ang="0">
                  <a:pos x="0" y="0"/>
                </a:cxn>
                <a:cxn ang="0">
                  <a:pos x="0" y="0"/>
                </a:cxn>
              </a:cxnLst>
              <a:rect l="0" t="0" r="r" b="b"/>
              <a:pathLst>
                <a:path w="48" h="12">
                  <a:moveTo>
                    <a:pt x="0" y="0"/>
                  </a:moveTo>
                  <a:lnTo>
                    <a:pt x="12" y="0"/>
                  </a:lnTo>
                  <a:lnTo>
                    <a:pt x="24" y="0"/>
                  </a:lnTo>
                  <a:lnTo>
                    <a:pt x="36" y="0"/>
                  </a:lnTo>
                  <a:lnTo>
                    <a:pt x="36" y="0"/>
                  </a:lnTo>
                  <a:lnTo>
                    <a:pt x="36" y="0"/>
                  </a:lnTo>
                  <a:lnTo>
                    <a:pt x="48" y="0"/>
                  </a:lnTo>
                  <a:lnTo>
                    <a:pt x="48" y="0"/>
                  </a:lnTo>
                  <a:lnTo>
                    <a:pt x="48" y="0"/>
                  </a:lnTo>
                  <a:lnTo>
                    <a:pt x="36" y="12"/>
                  </a:lnTo>
                  <a:lnTo>
                    <a:pt x="36" y="12"/>
                  </a:lnTo>
                  <a:lnTo>
                    <a:pt x="24" y="12"/>
                  </a:lnTo>
                  <a:lnTo>
                    <a:pt x="24" y="12"/>
                  </a:lnTo>
                  <a:lnTo>
                    <a:pt x="12" y="12"/>
                  </a:lnTo>
                  <a:lnTo>
                    <a:pt x="12" y="12"/>
                  </a:lnTo>
                  <a:lnTo>
                    <a:pt x="0" y="12"/>
                  </a:lnTo>
                  <a:lnTo>
                    <a:pt x="0" y="12"/>
                  </a:lnTo>
                  <a:lnTo>
                    <a:pt x="0" y="12"/>
                  </a:lnTo>
                  <a:lnTo>
                    <a:pt x="0" y="12"/>
                  </a:lnTo>
                  <a:lnTo>
                    <a:pt x="0" y="12"/>
                  </a:lnTo>
                  <a:lnTo>
                    <a:pt x="0" y="12"/>
                  </a:lnTo>
                  <a:lnTo>
                    <a:pt x="0" y="12"/>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6" name="Freeform 44">
              <a:extLst>
                <a:ext uri="{FF2B5EF4-FFF2-40B4-BE49-F238E27FC236}">
                  <a16:creationId xmlns:a16="http://schemas.microsoft.com/office/drawing/2014/main" id="{6CFC260E-F057-3E45-8954-E88FAA2FF1C8}"/>
                </a:ext>
              </a:extLst>
            </p:cNvPr>
            <p:cNvSpPr>
              <a:spLocks/>
            </p:cNvSpPr>
            <p:nvPr/>
          </p:nvSpPr>
          <p:spPr bwMode="auto">
            <a:xfrm>
              <a:off x="2947653" y="1574501"/>
              <a:ext cx="32268" cy="27488"/>
            </a:xfrm>
            <a:custGeom>
              <a:avLst/>
              <a:gdLst/>
              <a:ahLst/>
              <a:cxnLst>
                <a:cxn ang="0">
                  <a:pos x="12" y="12"/>
                </a:cxn>
                <a:cxn ang="0">
                  <a:pos x="12" y="12"/>
                </a:cxn>
                <a:cxn ang="0">
                  <a:pos x="12" y="0"/>
                </a:cxn>
                <a:cxn ang="0">
                  <a:pos x="0" y="12"/>
                </a:cxn>
                <a:cxn ang="0">
                  <a:pos x="0" y="12"/>
                </a:cxn>
                <a:cxn ang="0">
                  <a:pos x="0" y="12"/>
                </a:cxn>
                <a:cxn ang="0">
                  <a:pos x="0" y="12"/>
                </a:cxn>
                <a:cxn ang="0">
                  <a:pos x="0" y="24"/>
                </a:cxn>
                <a:cxn ang="0">
                  <a:pos x="0" y="24"/>
                </a:cxn>
                <a:cxn ang="0">
                  <a:pos x="0" y="24"/>
                </a:cxn>
                <a:cxn ang="0">
                  <a:pos x="0" y="24"/>
                </a:cxn>
                <a:cxn ang="0">
                  <a:pos x="12" y="12"/>
                </a:cxn>
                <a:cxn ang="0">
                  <a:pos x="12" y="24"/>
                </a:cxn>
                <a:cxn ang="0">
                  <a:pos x="12" y="12"/>
                </a:cxn>
                <a:cxn ang="0">
                  <a:pos x="12" y="12"/>
                </a:cxn>
                <a:cxn ang="0">
                  <a:pos x="12" y="12"/>
                </a:cxn>
                <a:cxn ang="0">
                  <a:pos x="12" y="12"/>
                </a:cxn>
              </a:cxnLst>
              <a:rect l="0" t="0" r="r" b="b"/>
              <a:pathLst>
                <a:path w="12" h="24">
                  <a:moveTo>
                    <a:pt x="12" y="12"/>
                  </a:moveTo>
                  <a:lnTo>
                    <a:pt x="12" y="12"/>
                  </a:lnTo>
                  <a:lnTo>
                    <a:pt x="12" y="0"/>
                  </a:lnTo>
                  <a:lnTo>
                    <a:pt x="0" y="12"/>
                  </a:lnTo>
                  <a:lnTo>
                    <a:pt x="0" y="12"/>
                  </a:lnTo>
                  <a:lnTo>
                    <a:pt x="0" y="12"/>
                  </a:lnTo>
                  <a:lnTo>
                    <a:pt x="0" y="12"/>
                  </a:lnTo>
                  <a:lnTo>
                    <a:pt x="0" y="24"/>
                  </a:lnTo>
                  <a:lnTo>
                    <a:pt x="0" y="24"/>
                  </a:lnTo>
                  <a:lnTo>
                    <a:pt x="0" y="24"/>
                  </a:lnTo>
                  <a:lnTo>
                    <a:pt x="0" y="24"/>
                  </a:lnTo>
                  <a:lnTo>
                    <a:pt x="12" y="12"/>
                  </a:lnTo>
                  <a:lnTo>
                    <a:pt x="12" y="24"/>
                  </a:lnTo>
                  <a:lnTo>
                    <a:pt x="12" y="12"/>
                  </a:lnTo>
                  <a:lnTo>
                    <a:pt x="12" y="12"/>
                  </a:lnTo>
                  <a:lnTo>
                    <a:pt x="12" y="12"/>
                  </a:lnTo>
                  <a:lnTo>
                    <a:pt x="12"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7" name="Freeform 45">
              <a:extLst>
                <a:ext uri="{FF2B5EF4-FFF2-40B4-BE49-F238E27FC236}">
                  <a16:creationId xmlns:a16="http://schemas.microsoft.com/office/drawing/2014/main" id="{B1CBB278-1039-A941-AA0A-3761F0178425}"/>
                </a:ext>
              </a:extLst>
            </p:cNvPr>
            <p:cNvSpPr>
              <a:spLocks/>
            </p:cNvSpPr>
            <p:nvPr/>
          </p:nvSpPr>
          <p:spPr bwMode="auto">
            <a:xfrm>
              <a:off x="2952434" y="1601937"/>
              <a:ext cx="41829" cy="23902"/>
            </a:xfrm>
            <a:custGeom>
              <a:avLst/>
              <a:gdLst/>
              <a:ahLst/>
              <a:cxnLst>
                <a:cxn ang="0">
                  <a:pos x="36" y="0"/>
                </a:cxn>
                <a:cxn ang="0">
                  <a:pos x="24" y="0"/>
                </a:cxn>
                <a:cxn ang="0">
                  <a:pos x="24" y="0"/>
                </a:cxn>
                <a:cxn ang="0">
                  <a:pos x="24" y="0"/>
                </a:cxn>
                <a:cxn ang="0">
                  <a:pos x="24" y="0"/>
                </a:cxn>
                <a:cxn ang="0">
                  <a:pos x="12" y="12"/>
                </a:cxn>
                <a:cxn ang="0">
                  <a:pos x="12" y="12"/>
                </a:cxn>
                <a:cxn ang="0">
                  <a:pos x="12" y="12"/>
                </a:cxn>
                <a:cxn ang="0">
                  <a:pos x="12" y="12"/>
                </a:cxn>
                <a:cxn ang="0">
                  <a:pos x="0" y="12"/>
                </a:cxn>
                <a:cxn ang="0">
                  <a:pos x="12" y="24"/>
                </a:cxn>
                <a:cxn ang="0">
                  <a:pos x="12" y="12"/>
                </a:cxn>
                <a:cxn ang="0">
                  <a:pos x="12" y="12"/>
                </a:cxn>
                <a:cxn ang="0">
                  <a:pos x="12" y="12"/>
                </a:cxn>
                <a:cxn ang="0">
                  <a:pos x="12" y="12"/>
                </a:cxn>
                <a:cxn ang="0">
                  <a:pos x="12" y="12"/>
                </a:cxn>
                <a:cxn ang="0">
                  <a:pos x="24" y="12"/>
                </a:cxn>
                <a:cxn ang="0">
                  <a:pos x="24" y="12"/>
                </a:cxn>
                <a:cxn ang="0">
                  <a:pos x="24" y="12"/>
                </a:cxn>
                <a:cxn ang="0">
                  <a:pos x="36" y="12"/>
                </a:cxn>
                <a:cxn ang="0">
                  <a:pos x="24" y="0"/>
                </a:cxn>
                <a:cxn ang="0">
                  <a:pos x="36" y="12"/>
                </a:cxn>
                <a:cxn ang="0">
                  <a:pos x="36" y="0"/>
                </a:cxn>
              </a:cxnLst>
              <a:rect l="0" t="0" r="r" b="b"/>
              <a:pathLst>
                <a:path w="36" h="24">
                  <a:moveTo>
                    <a:pt x="36" y="0"/>
                  </a:moveTo>
                  <a:lnTo>
                    <a:pt x="24" y="0"/>
                  </a:lnTo>
                  <a:lnTo>
                    <a:pt x="24" y="0"/>
                  </a:lnTo>
                  <a:lnTo>
                    <a:pt x="24" y="0"/>
                  </a:lnTo>
                  <a:lnTo>
                    <a:pt x="24" y="0"/>
                  </a:lnTo>
                  <a:lnTo>
                    <a:pt x="12" y="12"/>
                  </a:lnTo>
                  <a:lnTo>
                    <a:pt x="12" y="12"/>
                  </a:lnTo>
                  <a:lnTo>
                    <a:pt x="12" y="12"/>
                  </a:lnTo>
                  <a:lnTo>
                    <a:pt x="12" y="12"/>
                  </a:lnTo>
                  <a:lnTo>
                    <a:pt x="0" y="12"/>
                  </a:lnTo>
                  <a:lnTo>
                    <a:pt x="12" y="24"/>
                  </a:lnTo>
                  <a:lnTo>
                    <a:pt x="12" y="12"/>
                  </a:lnTo>
                  <a:lnTo>
                    <a:pt x="12" y="12"/>
                  </a:lnTo>
                  <a:lnTo>
                    <a:pt x="12" y="12"/>
                  </a:lnTo>
                  <a:lnTo>
                    <a:pt x="12" y="12"/>
                  </a:lnTo>
                  <a:lnTo>
                    <a:pt x="12" y="12"/>
                  </a:lnTo>
                  <a:lnTo>
                    <a:pt x="24" y="12"/>
                  </a:lnTo>
                  <a:lnTo>
                    <a:pt x="24" y="12"/>
                  </a:lnTo>
                  <a:lnTo>
                    <a:pt x="24" y="12"/>
                  </a:lnTo>
                  <a:lnTo>
                    <a:pt x="36" y="12"/>
                  </a:lnTo>
                  <a:lnTo>
                    <a:pt x="24" y="0"/>
                  </a:lnTo>
                  <a:lnTo>
                    <a:pt x="36" y="12"/>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8" name="Freeform 46">
              <a:extLst>
                <a:ext uri="{FF2B5EF4-FFF2-40B4-BE49-F238E27FC236}">
                  <a16:creationId xmlns:a16="http://schemas.microsoft.com/office/drawing/2014/main" id="{6764570A-EECF-B641-85CA-62E9EA456AEC}"/>
                </a:ext>
              </a:extLst>
            </p:cNvPr>
            <p:cNvSpPr>
              <a:spLocks/>
            </p:cNvSpPr>
            <p:nvPr/>
          </p:nvSpPr>
          <p:spPr bwMode="auto">
            <a:xfrm>
              <a:off x="2947653" y="1627034"/>
              <a:ext cx="32268" cy="1195"/>
            </a:xfrm>
            <a:custGeom>
              <a:avLst/>
              <a:gdLst/>
              <a:ahLst/>
              <a:cxnLst>
                <a:cxn ang="0">
                  <a:pos x="12" y="0"/>
                </a:cxn>
                <a:cxn ang="0">
                  <a:pos x="12" y="0"/>
                </a:cxn>
                <a:cxn ang="0">
                  <a:pos x="0" y="0"/>
                </a:cxn>
                <a:cxn ang="0">
                  <a:pos x="0" y="0"/>
                </a:cxn>
                <a:cxn ang="0">
                  <a:pos x="0" y="0"/>
                </a:cxn>
                <a:cxn ang="0">
                  <a:pos x="0" y="0"/>
                </a:cxn>
                <a:cxn ang="0">
                  <a:pos x="0" y="0"/>
                </a:cxn>
                <a:cxn ang="0">
                  <a:pos x="0" y="0"/>
                </a:cxn>
                <a:cxn ang="0">
                  <a:pos x="0" y="0"/>
                </a:cxn>
                <a:cxn ang="0">
                  <a:pos x="12" y="0"/>
                </a:cxn>
                <a:cxn ang="0">
                  <a:pos x="12" y="0"/>
                </a:cxn>
                <a:cxn ang="0">
                  <a:pos x="12" y="0"/>
                </a:cxn>
                <a:cxn ang="0">
                  <a:pos x="12" y="0"/>
                </a:cxn>
                <a:cxn ang="0">
                  <a:pos x="12" y="0"/>
                </a:cxn>
                <a:cxn ang="0">
                  <a:pos x="12" y="0"/>
                </a:cxn>
                <a:cxn ang="0">
                  <a:pos x="12" y="0"/>
                </a:cxn>
              </a:cxnLst>
              <a:rect l="0" t="0" r="r" b="b"/>
              <a:pathLst>
                <a:path w="12">
                  <a:moveTo>
                    <a:pt x="12" y="0"/>
                  </a:moveTo>
                  <a:lnTo>
                    <a:pt x="12" y="0"/>
                  </a:lnTo>
                  <a:lnTo>
                    <a:pt x="0" y="0"/>
                  </a:lnTo>
                  <a:lnTo>
                    <a:pt x="0" y="0"/>
                  </a:lnTo>
                  <a:lnTo>
                    <a:pt x="0" y="0"/>
                  </a:lnTo>
                  <a:lnTo>
                    <a:pt x="0" y="0"/>
                  </a:lnTo>
                  <a:lnTo>
                    <a:pt x="0" y="0"/>
                  </a:lnTo>
                  <a:lnTo>
                    <a:pt x="0" y="0"/>
                  </a:lnTo>
                  <a:lnTo>
                    <a:pt x="0" y="0"/>
                  </a:lnTo>
                  <a:lnTo>
                    <a:pt x="12" y="0"/>
                  </a:lnTo>
                  <a:lnTo>
                    <a:pt x="12" y="0"/>
                  </a:lnTo>
                  <a:lnTo>
                    <a:pt x="12" y="0"/>
                  </a:lnTo>
                  <a:lnTo>
                    <a:pt x="12" y="0"/>
                  </a:lnTo>
                  <a:lnTo>
                    <a:pt x="12" y="0"/>
                  </a:lnTo>
                  <a:lnTo>
                    <a:pt x="12" y="0"/>
                  </a:lnTo>
                  <a:lnTo>
                    <a:pt x="1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9" name="Freeform 47">
              <a:extLst>
                <a:ext uri="{FF2B5EF4-FFF2-40B4-BE49-F238E27FC236}">
                  <a16:creationId xmlns:a16="http://schemas.microsoft.com/office/drawing/2014/main" id="{9FF40092-198E-5346-ADDB-37B913BEC1B9}"/>
                </a:ext>
              </a:extLst>
            </p:cNvPr>
            <p:cNvSpPr>
              <a:spLocks/>
            </p:cNvSpPr>
            <p:nvPr/>
          </p:nvSpPr>
          <p:spPr bwMode="auto">
            <a:xfrm>
              <a:off x="2952434" y="1641428"/>
              <a:ext cx="41829" cy="13147"/>
            </a:xfrm>
            <a:custGeom>
              <a:avLst/>
              <a:gdLst/>
              <a:ahLst/>
              <a:cxnLst>
                <a:cxn ang="0">
                  <a:pos x="0" y="0"/>
                </a:cxn>
                <a:cxn ang="0">
                  <a:pos x="12" y="0"/>
                </a:cxn>
                <a:cxn ang="0">
                  <a:pos x="24" y="0"/>
                </a:cxn>
                <a:cxn ang="0">
                  <a:pos x="24" y="0"/>
                </a:cxn>
                <a:cxn ang="0">
                  <a:pos x="24" y="0"/>
                </a:cxn>
                <a:cxn ang="0">
                  <a:pos x="36" y="0"/>
                </a:cxn>
                <a:cxn ang="0">
                  <a:pos x="36" y="0"/>
                </a:cxn>
                <a:cxn ang="0">
                  <a:pos x="36" y="0"/>
                </a:cxn>
                <a:cxn ang="0">
                  <a:pos x="36" y="0"/>
                </a:cxn>
                <a:cxn ang="0">
                  <a:pos x="36" y="0"/>
                </a:cxn>
                <a:cxn ang="0">
                  <a:pos x="24" y="12"/>
                </a:cxn>
                <a:cxn ang="0">
                  <a:pos x="24" y="12"/>
                </a:cxn>
                <a:cxn ang="0">
                  <a:pos x="12" y="12"/>
                </a:cxn>
                <a:cxn ang="0">
                  <a:pos x="12" y="12"/>
                </a:cxn>
                <a:cxn ang="0">
                  <a:pos x="12" y="12"/>
                </a:cxn>
                <a:cxn ang="0">
                  <a:pos x="12" y="12"/>
                </a:cxn>
                <a:cxn ang="0">
                  <a:pos x="0" y="12"/>
                </a:cxn>
                <a:cxn ang="0">
                  <a:pos x="12" y="0"/>
                </a:cxn>
                <a:cxn ang="0">
                  <a:pos x="0" y="0"/>
                </a:cxn>
                <a:cxn ang="0">
                  <a:pos x="0" y="0"/>
                </a:cxn>
              </a:cxnLst>
              <a:rect l="0" t="0" r="r" b="b"/>
              <a:pathLst>
                <a:path w="36" h="12">
                  <a:moveTo>
                    <a:pt x="0" y="0"/>
                  </a:moveTo>
                  <a:lnTo>
                    <a:pt x="12" y="0"/>
                  </a:lnTo>
                  <a:lnTo>
                    <a:pt x="24" y="0"/>
                  </a:lnTo>
                  <a:lnTo>
                    <a:pt x="24" y="0"/>
                  </a:lnTo>
                  <a:lnTo>
                    <a:pt x="24" y="0"/>
                  </a:lnTo>
                  <a:lnTo>
                    <a:pt x="36" y="0"/>
                  </a:lnTo>
                  <a:lnTo>
                    <a:pt x="36" y="0"/>
                  </a:lnTo>
                  <a:lnTo>
                    <a:pt x="36" y="0"/>
                  </a:lnTo>
                  <a:lnTo>
                    <a:pt x="36" y="0"/>
                  </a:lnTo>
                  <a:lnTo>
                    <a:pt x="36" y="0"/>
                  </a:lnTo>
                  <a:lnTo>
                    <a:pt x="24" y="12"/>
                  </a:lnTo>
                  <a:lnTo>
                    <a:pt x="24" y="12"/>
                  </a:lnTo>
                  <a:lnTo>
                    <a:pt x="12" y="12"/>
                  </a:lnTo>
                  <a:lnTo>
                    <a:pt x="12" y="12"/>
                  </a:lnTo>
                  <a:lnTo>
                    <a:pt x="12" y="12"/>
                  </a:lnTo>
                  <a:lnTo>
                    <a:pt x="12" y="12"/>
                  </a:lnTo>
                  <a:lnTo>
                    <a:pt x="0" y="12"/>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0" name="Freeform 48">
              <a:extLst>
                <a:ext uri="{FF2B5EF4-FFF2-40B4-BE49-F238E27FC236}">
                  <a16:creationId xmlns:a16="http://schemas.microsoft.com/office/drawing/2014/main" id="{BC5824F7-09CC-C046-AEE5-467CE9549192}"/>
                </a:ext>
              </a:extLst>
            </p:cNvPr>
            <p:cNvSpPr>
              <a:spLocks/>
            </p:cNvSpPr>
            <p:nvPr/>
          </p:nvSpPr>
          <p:spPr bwMode="auto">
            <a:xfrm>
              <a:off x="1741808" y="1296041"/>
              <a:ext cx="442191" cy="642970"/>
            </a:xfrm>
            <a:custGeom>
              <a:avLst/>
              <a:gdLst/>
              <a:ahLst/>
              <a:cxnLst>
                <a:cxn ang="0">
                  <a:pos x="0" y="556"/>
                </a:cxn>
                <a:cxn ang="0">
                  <a:pos x="12" y="532"/>
                </a:cxn>
                <a:cxn ang="0">
                  <a:pos x="12" y="508"/>
                </a:cxn>
                <a:cxn ang="0">
                  <a:pos x="0" y="471"/>
                </a:cxn>
                <a:cxn ang="0">
                  <a:pos x="0" y="459"/>
                </a:cxn>
                <a:cxn ang="0">
                  <a:pos x="12" y="435"/>
                </a:cxn>
                <a:cxn ang="0">
                  <a:pos x="0" y="423"/>
                </a:cxn>
                <a:cxn ang="0">
                  <a:pos x="12" y="411"/>
                </a:cxn>
                <a:cxn ang="0">
                  <a:pos x="24" y="399"/>
                </a:cxn>
                <a:cxn ang="0">
                  <a:pos x="24" y="375"/>
                </a:cxn>
                <a:cxn ang="0">
                  <a:pos x="12" y="363"/>
                </a:cxn>
                <a:cxn ang="0">
                  <a:pos x="12" y="338"/>
                </a:cxn>
                <a:cxn ang="0">
                  <a:pos x="12" y="314"/>
                </a:cxn>
                <a:cxn ang="0">
                  <a:pos x="24" y="302"/>
                </a:cxn>
                <a:cxn ang="0">
                  <a:pos x="36" y="302"/>
                </a:cxn>
                <a:cxn ang="0">
                  <a:pos x="61" y="290"/>
                </a:cxn>
                <a:cxn ang="0">
                  <a:pos x="97" y="278"/>
                </a:cxn>
                <a:cxn ang="0">
                  <a:pos x="73" y="254"/>
                </a:cxn>
                <a:cxn ang="0">
                  <a:pos x="61" y="218"/>
                </a:cxn>
                <a:cxn ang="0">
                  <a:pos x="49" y="205"/>
                </a:cxn>
                <a:cxn ang="0">
                  <a:pos x="73" y="181"/>
                </a:cxn>
                <a:cxn ang="0">
                  <a:pos x="85" y="169"/>
                </a:cxn>
                <a:cxn ang="0">
                  <a:pos x="85" y="145"/>
                </a:cxn>
                <a:cxn ang="0">
                  <a:pos x="73" y="121"/>
                </a:cxn>
                <a:cxn ang="0">
                  <a:pos x="85" y="85"/>
                </a:cxn>
                <a:cxn ang="0">
                  <a:pos x="97" y="72"/>
                </a:cxn>
                <a:cxn ang="0">
                  <a:pos x="109" y="48"/>
                </a:cxn>
                <a:cxn ang="0">
                  <a:pos x="121" y="0"/>
                </a:cxn>
                <a:cxn ang="0">
                  <a:pos x="145" y="36"/>
                </a:cxn>
                <a:cxn ang="0">
                  <a:pos x="157" y="60"/>
                </a:cxn>
                <a:cxn ang="0">
                  <a:pos x="169" y="97"/>
                </a:cxn>
                <a:cxn ang="0">
                  <a:pos x="157" y="109"/>
                </a:cxn>
                <a:cxn ang="0">
                  <a:pos x="157" y="121"/>
                </a:cxn>
                <a:cxn ang="0">
                  <a:pos x="169" y="133"/>
                </a:cxn>
                <a:cxn ang="0">
                  <a:pos x="193" y="181"/>
                </a:cxn>
                <a:cxn ang="0">
                  <a:pos x="193" y="193"/>
                </a:cxn>
                <a:cxn ang="0">
                  <a:pos x="242" y="218"/>
                </a:cxn>
                <a:cxn ang="0">
                  <a:pos x="242" y="230"/>
                </a:cxn>
                <a:cxn ang="0">
                  <a:pos x="254" y="266"/>
                </a:cxn>
                <a:cxn ang="0">
                  <a:pos x="254" y="290"/>
                </a:cxn>
                <a:cxn ang="0">
                  <a:pos x="242" y="314"/>
                </a:cxn>
                <a:cxn ang="0">
                  <a:pos x="278" y="350"/>
                </a:cxn>
                <a:cxn ang="0">
                  <a:pos x="302" y="387"/>
                </a:cxn>
                <a:cxn ang="0">
                  <a:pos x="314" y="411"/>
                </a:cxn>
                <a:cxn ang="0">
                  <a:pos x="338" y="447"/>
                </a:cxn>
                <a:cxn ang="0">
                  <a:pos x="350" y="483"/>
                </a:cxn>
                <a:cxn ang="0">
                  <a:pos x="338" y="496"/>
                </a:cxn>
                <a:cxn ang="0">
                  <a:pos x="338" y="532"/>
                </a:cxn>
                <a:cxn ang="0">
                  <a:pos x="375" y="580"/>
                </a:cxn>
                <a:cxn ang="0">
                  <a:pos x="0" y="580"/>
                </a:cxn>
              </a:cxnLst>
              <a:rect l="0" t="0" r="r" b="b"/>
              <a:pathLst>
                <a:path w="375" h="580">
                  <a:moveTo>
                    <a:pt x="0" y="580"/>
                  </a:moveTo>
                  <a:lnTo>
                    <a:pt x="0" y="556"/>
                  </a:lnTo>
                  <a:lnTo>
                    <a:pt x="12" y="568"/>
                  </a:lnTo>
                  <a:lnTo>
                    <a:pt x="12" y="532"/>
                  </a:lnTo>
                  <a:lnTo>
                    <a:pt x="36" y="544"/>
                  </a:lnTo>
                  <a:lnTo>
                    <a:pt x="12" y="508"/>
                  </a:lnTo>
                  <a:lnTo>
                    <a:pt x="24" y="508"/>
                  </a:lnTo>
                  <a:lnTo>
                    <a:pt x="0" y="471"/>
                  </a:lnTo>
                  <a:lnTo>
                    <a:pt x="24" y="471"/>
                  </a:lnTo>
                  <a:lnTo>
                    <a:pt x="0" y="459"/>
                  </a:lnTo>
                  <a:lnTo>
                    <a:pt x="24" y="447"/>
                  </a:lnTo>
                  <a:lnTo>
                    <a:pt x="12" y="435"/>
                  </a:lnTo>
                  <a:lnTo>
                    <a:pt x="24" y="435"/>
                  </a:lnTo>
                  <a:lnTo>
                    <a:pt x="0" y="423"/>
                  </a:lnTo>
                  <a:lnTo>
                    <a:pt x="12" y="399"/>
                  </a:lnTo>
                  <a:lnTo>
                    <a:pt x="12" y="411"/>
                  </a:lnTo>
                  <a:lnTo>
                    <a:pt x="24" y="387"/>
                  </a:lnTo>
                  <a:lnTo>
                    <a:pt x="24" y="399"/>
                  </a:lnTo>
                  <a:lnTo>
                    <a:pt x="36" y="387"/>
                  </a:lnTo>
                  <a:lnTo>
                    <a:pt x="24" y="375"/>
                  </a:lnTo>
                  <a:lnTo>
                    <a:pt x="49" y="375"/>
                  </a:lnTo>
                  <a:lnTo>
                    <a:pt x="12" y="363"/>
                  </a:lnTo>
                  <a:lnTo>
                    <a:pt x="24" y="350"/>
                  </a:lnTo>
                  <a:lnTo>
                    <a:pt x="12" y="338"/>
                  </a:lnTo>
                  <a:lnTo>
                    <a:pt x="24" y="338"/>
                  </a:lnTo>
                  <a:lnTo>
                    <a:pt x="12" y="314"/>
                  </a:lnTo>
                  <a:lnTo>
                    <a:pt x="24" y="326"/>
                  </a:lnTo>
                  <a:lnTo>
                    <a:pt x="24" y="302"/>
                  </a:lnTo>
                  <a:lnTo>
                    <a:pt x="24" y="290"/>
                  </a:lnTo>
                  <a:lnTo>
                    <a:pt x="36" y="302"/>
                  </a:lnTo>
                  <a:lnTo>
                    <a:pt x="49" y="278"/>
                  </a:lnTo>
                  <a:lnTo>
                    <a:pt x="61" y="290"/>
                  </a:lnTo>
                  <a:lnTo>
                    <a:pt x="61" y="278"/>
                  </a:lnTo>
                  <a:lnTo>
                    <a:pt x="97" y="278"/>
                  </a:lnTo>
                  <a:lnTo>
                    <a:pt x="61" y="242"/>
                  </a:lnTo>
                  <a:lnTo>
                    <a:pt x="73" y="254"/>
                  </a:lnTo>
                  <a:lnTo>
                    <a:pt x="85" y="242"/>
                  </a:lnTo>
                  <a:lnTo>
                    <a:pt x="61" y="218"/>
                  </a:lnTo>
                  <a:lnTo>
                    <a:pt x="73" y="218"/>
                  </a:lnTo>
                  <a:lnTo>
                    <a:pt x="49" y="205"/>
                  </a:lnTo>
                  <a:lnTo>
                    <a:pt x="85" y="205"/>
                  </a:lnTo>
                  <a:lnTo>
                    <a:pt x="73" y="181"/>
                  </a:lnTo>
                  <a:lnTo>
                    <a:pt x="61" y="169"/>
                  </a:lnTo>
                  <a:lnTo>
                    <a:pt x="85" y="169"/>
                  </a:lnTo>
                  <a:lnTo>
                    <a:pt x="61" y="145"/>
                  </a:lnTo>
                  <a:lnTo>
                    <a:pt x="85" y="145"/>
                  </a:lnTo>
                  <a:lnTo>
                    <a:pt x="85" y="133"/>
                  </a:lnTo>
                  <a:lnTo>
                    <a:pt x="73" y="121"/>
                  </a:lnTo>
                  <a:lnTo>
                    <a:pt x="97" y="109"/>
                  </a:lnTo>
                  <a:lnTo>
                    <a:pt x="85" y="85"/>
                  </a:lnTo>
                  <a:lnTo>
                    <a:pt x="97" y="85"/>
                  </a:lnTo>
                  <a:lnTo>
                    <a:pt x="97" y="72"/>
                  </a:lnTo>
                  <a:lnTo>
                    <a:pt x="97" y="48"/>
                  </a:lnTo>
                  <a:lnTo>
                    <a:pt x="109" y="48"/>
                  </a:lnTo>
                  <a:lnTo>
                    <a:pt x="121" y="24"/>
                  </a:lnTo>
                  <a:lnTo>
                    <a:pt x="121" y="0"/>
                  </a:lnTo>
                  <a:lnTo>
                    <a:pt x="133" y="24"/>
                  </a:lnTo>
                  <a:lnTo>
                    <a:pt x="145" y="36"/>
                  </a:lnTo>
                  <a:lnTo>
                    <a:pt x="145" y="48"/>
                  </a:lnTo>
                  <a:lnTo>
                    <a:pt x="157" y="60"/>
                  </a:lnTo>
                  <a:lnTo>
                    <a:pt x="157" y="72"/>
                  </a:lnTo>
                  <a:lnTo>
                    <a:pt x="169" y="97"/>
                  </a:lnTo>
                  <a:lnTo>
                    <a:pt x="181" y="109"/>
                  </a:lnTo>
                  <a:lnTo>
                    <a:pt x="157" y="109"/>
                  </a:lnTo>
                  <a:lnTo>
                    <a:pt x="169" y="121"/>
                  </a:lnTo>
                  <a:lnTo>
                    <a:pt x="157" y="121"/>
                  </a:lnTo>
                  <a:lnTo>
                    <a:pt x="181" y="133"/>
                  </a:lnTo>
                  <a:lnTo>
                    <a:pt x="169" y="133"/>
                  </a:lnTo>
                  <a:lnTo>
                    <a:pt x="169" y="157"/>
                  </a:lnTo>
                  <a:lnTo>
                    <a:pt x="193" y="181"/>
                  </a:lnTo>
                  <a:lnTo>
                    <a:pt x="193" y="181"/>
                  </a:lnTo>
                  <a:lnTo>
                    <a:pt x="193" y="193"/>
                  </a:lnTo>
                  <a:lnTo>
                    <a:pt x="218" y="205"/>
                  </a:lnTo>
                  <a:lnTo>
                    <a:pt x="242" y="218"/>
                  </a:lnTo>
                  <a:lnTo>
                    <a:pt x="230" y="218"/>
                  </a:lnTo>
                  <a:lnTo>
                    <a:pt x="242" y="230"/>
                  </a:lnTo>
                  <a:lnTo>
                    <a:pt x="242" y="242"/>
                  </a:lnTo>
                  <a:lnTo>
                    <a:pt x="254" y="266"/>
                  </a:lnTo>
                  <a:lnTo>
                    <a:pt x="230" y="266"/>
                  </a:lnTo>
                  <a:lnTo>
                    <a:pt x="254" y="290"/>
                  </a:lnTo>
                  <a:lnTo>
                    <a:pt x="230" y="290"/>
                  </a:lnTo>
                  <a:lnTo>
                    <a:pt x="242" y="314"/>
                  </a:lnTo>
                  <a:lnTo>
                    <a:pt x="254" y="338"/>
                  </a:lnTo>
                  <a:lnTo>
                    <a:pt x="278" y="350"/>
                  </a:lnTo>
                  <a:lnTo>
                    <a:pt x="302" y="375"/>
                  </a:lnTo>
                  <a:lnTo>
                    <a:pt x="302" y="387"/>
                  </a:lnTo>
                  <a:lnTo>
                    <a:pt x="290" y="399"/>
                  </a:lnTo>
                  <a:lnTo>
                    <a:pt x="314" y="411"/>
                  </a:lnTo>
                  <a:lnTo>
                    <a:pt x="314" y="435"/>
                  </a:lnTo>
                  <a:lnTo>
                    <a:pt x="338" y="447"/>
                  </a:lnTo>
                  <a:lnTo>
                    <a:pt x="338" y="471"/>
                  </a:lnTo>
                  <a:lnTo>
                    <a:pt x="350" y="483"/>
                  </a:lnTo>
                  <a:lnTo>
                    <a:pt x="350" y="508"/>
                  </a:lnTo>
                  <a:lnTo>
                    <a:pt x="338" y="496"/>
                  </a:lnTo>
                  <a:lnTo>
                    <a:pt x="362" y="532"/>
                  </a:lnTo>
                  <a:lnTo>
                    <a:pt x="338" y="532"/>
                  </a:lnTo>
                  <a:lnTo>
                    <a:pt x="350" y="556"/>
                  </a:lnTo>
                  <a:lnTo>
                    <a:pt x="375" y="580"/>
                  </a:lnTo>
                  <a:lnTo>
                    <a:pt x="350" y="580"/>
                  </a:lnTo>
                  <a:lnTo>
                    <a:pt x="0" y="58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1" name="Freeform 49">
              <a:extLst>
                <a:ext uri="{FF2B5EF4-FFF2-40B4-BE49-F238E27FC236}">
                  <a16:creationId xmlns:a16="http://schemas.microsoft.com/office/drawing/2014/main" id="{E0AA2352-E02C-7347-9996-323F438680D6}"/>
                </a:ext>
              </a:extLst>
            </p:cNvPr>
            <p:cNvSpPr>
              <a:spLocks/>
            </p:cNvSpPr>
            <p:nvPr/>
          </p:nvSpPr>
          <p:spPr bwMode="auto">
            <a:xfrm>
              <a:off x="1870858" y="1787180"/>
              <a:ext cx="254559" cy="118316"/>
            </a:xfrm>
            <a:custGeom>
              <a:avLst/>
              <a:gdLst/>
              <a:ahLst/>
              <a:cxnLst>
                <a:cxn ang="0">
                  <a:pos x="84" y="24"/>
                </a:cxn>
                <a:cxn ang="0">
                  <a:pos x="96" y="0"/>
                </a:cxn>
                <a:cxn ang="0">
                  <a:pos x="109" y="12"/>
                </a:cxn>
                <a:cxn ang="0">
                  <a:pos x="121" y="0"/>
                </a:cxn>
                <a:cxn ang="0">
                  <a:pos x="133" y="12"/>
                </a:cxn>
                <a:cxn ang="0">
                  <a:pos x="157" y="0"/>
                </a:cxn>
                <a:cxn ang="0">
                  <a:pos x="157" y="12"/>
                </a:cxn>
                <a:cxn ang="0">
                  <a:pos x="169" y="12"/>
                </a:cxn>
                <a:cxn ang="0">
                  <a:pos x="169" y="24"/>
                </a:cxn>
                <a:cxn ang="0">
                  <a:pos x="193" y="24"/>
                </a:cxn>
                <a:cxn ang="0">
                  <a:pos x="193" y="49"/>
                </a:cxn>
                <a:cxn ang="0">
                  <a:pos x="205" y="49"/>
                </a:cxn>
                <a:cxn ang="0">
                  <a:pos x="205" y="61"/>
                </a:cxn>
                <a:cxn ang="0">
                  <a:pos x="181" y="61"/>
                </a:cxn>
                <a:cxn ang="0">
                  <a:pos x="217" y="73"/>
                </a:cxn>
                <a:cxn ang="0">
                  <a:pos x="157" y="73"/>
                </a:cxn>
                <a:cxn ang="0">
                  <a:pos x="193" y="97"/>
                </a:cxn>
                <a:cxn ang="0">
                  <a:pos x="157" y="97"/>
                </a:cxn>
                <a:cxn ang="0">
                  <a:pos x="133" y="85"/>
                </a:cxn>
                <a:cxn ang="0">
                  <a:pos x="121" y="109"/>
                </a:cxn>
                <a:cxn ang="0">
                  <a:pos x="109" y="109"/>
                </a:cxn>
                <a:cxn ang="0">
                  <a:pos x="72" y="109"/>
                </a:cxn>
                <a:cxn ang="0">
                  <a:pos x="72" y="97"/>
                </a:cxn>
                <a:cxn ang="0">
                  <a:pos x="48" y="109"/>
                </a:cxn>
                <a:cxn ang="0">
                  <a:pos x="36" y="85"/>
                </a:cxn>
                <a:cxn ang="0">
                  <a:pos x="0" y="85"/>
                </a:cxn>
                <a:cxn ang="0">
                  <a:pos x="24" y="73"/>
                </a:cxn>
                <a:cxn ang="0">
                  <a:pos x="0" y="61"/>
                </a:cxn>
                <a:cxn ang="0">
                  <a:pos x="36" y="61"/>
                </a:cxn>
                <a:cxn ang="0">
                  <a:pos x="48" y="49"/>
                </a:cxn>
                <a:cxn ang="0">
                  <a:pos x="24" y="49"/>
                </a:cxn>
                <a:cxn ang="0">
                  <a:pos x="60" y="36"/>
                </a:cxn>
                <a:cxn ang="0">
                  <a:pos x="48" y="36"/>
                </a:cxn>
                <a:cxn ang="0">
                  <a:pos x="84" y="24"/>
                </a:cxn>
                <a:cxn ang="0">
                  <a:pos x="60" y="24"/>
                </a:cxn>
                <a:cxn ang="0">
                  <a:pos x="84" y="24"/>
                </a:cxn>
              </a:cxnLst>
              <a:rect l="0" t="0" r="r" b="b"/>
              <a:pathLst>
                <a:path w="217" h="109">
                  <a:moveTo>
                    <a:pt x="84" y="24"/>
                  </a:moveTo>
                  <a:lnTo>
                    <a:pt x="96" y="0"/>
                  </a:lnTo>
                  <a:lnTo>
                    <a:pt x="109" y="12"/>
                  </a:lnTo>
                  <a:lnTo>
                    <a:pt x="121" y="0"/>
                  </a:lnTo>
                  <a:lnTo>
                    <a:pt x="133" y="12"/>
                  </a:lnTo>
                  <a:lnTo>
                    <a:pt x="157" y="0"/>
                  </a:lnTo>
                  <a:lnTo>
                    <a:pt x="157" y="12"/>
                  </a:lnTo>
                  <a:lnTo>
                    <a:pt x="169" y="12"/>
                  </a:lnTo>
                  <a:lnTo>
                    <a:pt x="169" y="24"/>
                  </a:lnTo>
                  <a:lnTo>
                    <a:pt x="193" y="24"/>
                  </a:lnTo>
                  <a:lnTo>
                    <a:pt x="193" y="49"/>
                  </a:lnTo>
                  <a:lnTo>
                    <a:pt x="205" y="49"/>
                  </a:lnTo>
                  <a:lnTo>
                    <a:pt x="205" y="61"/>
                  </a:lnTo>
                  <a:lnTo>
                    <a:pt x="181" y="61"/>
                  </a:lnTo>
                  <a:lnTo>
                    <a:pt x="217" y="73"/>
                  </a:lnTo>
                  <a:lnTo>
                    <a:pt x="157" y="73"/>
                  </a:lnTo>
                  <a:lnTo>
                    <a:pt x="193" y="97"/>
                  </a:lnTo>
                  <a:lnTo>
                    <a:pt x="157" y="97"/>
                  </a:lnTo>
                  <a:lnTo>
                    <a:pt x="133" y="85"/>
                  </a:lnTo>
                  <a:lnTo>
                    <a:pt x="121" y="109"/>
                  </a:lnTo>
                  <a:lnTo>
                    <a:pt x="109" y="109"/>
                  </a:lnTo>
                  <a:lnTo>
                    <a:pt x="72" y="109"/>
                  </a:lnTo>
                  <a:lnTo>
                    <a:pt x="72" y="97"/>
                  </a:lnTo>
                  <a:lnTo>
                    <a:pt x="48" y="109"/>
                  </a:lnTo>
                  <a:lnTo>
                    <a:pt x="36" y="85"/>
                  </a:lnTo>
                  <a:lnTo>
                    <a:pt x="0" y="85"/>
                  </a:lnTo>
                  <a:lnTo>
                    <a:pt x="24" y="73"/>
                  </a:lnTo>
                  <a:lnTo>
                    <a:pt x="0" y="61"/>
                  </a:lnTo>
                  <a:lnTo>
                    <a:pt x="36" y="61"/>
                  </a:lnTo>
                  <a:lnTo>
                    <a:pt x="48" y="49"/>
                  </a:lnTo>
                  <a:lnTo>
                    <a:pt x="24" y="49"/>
                  </a:lnTo>
                  <a:lnTo>
                    <a:pt x="60" y="36"/>
                  </a:lnTo>
                  <a:lnTo>
                    <a:pt x="48" y="36"/>
                  </a:lnTo>
                  <a:lnTo>
                    <a:pt x="84" y="24"/>
                  </a:lnTo>
                  <a:lnTo>
                    <a:pt x="60" y="24"/>
                  </a:lnTo>
                  <a:lnTo>
                    <a:pt x="84"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2" name="Freeform 50">
              <a:extLst>
                <a:ext uri="{FF2B5EF4-FFF2-40B4-BE49-F238E27FC236}">
                  <a16:creationId xmlns:a16="http://schemas.microsoft.com/office/drawing/2014/main" id="{2A53BB4E-CDA0-E449-895D-D25A3BAE5829}"/>
                </a:ext>
              </a:extLst>
            </p:cNvPr>
            <p:cNvSpPr>
              <a:spLocks/>
            </p:cNvSpPr>
            <p:nvPr/>
          </p:nvSpPr>
          <p:spPr bwMode="auto">
            <a:xfrm>
              <a:off x="1856543" y="1654574"/>
              <a:ext cx="213925" cy="72901"/>
            </a:xfrm>
            <a:custGeom>
              <a:avLst/>
              <a:gdLst/>
              <a:ahLst/>
              <a:cxnLst>
                <a:cxn ang="0">
                  <a:pos x="108" y="12"/>
                </a:cxn>
                <a:cxn ang="0">
                  <a:pos x="133" y="0"/>
                </a:cxn>
                <a:cxn ang="0">
                  <a:pos x="133" y="12"/>
                </a:cxn>
                <a:cxn ang="0">
                  <a:pos x="145" y="0"/>
                </a:cxn>
                <a:cxn ang="0">
                  <a:pos x="145" y="12"/>
                </a:cxn>
                <a:cxn ang="0">
                  <a:pos x="157" y="12"/>
                </a:cxn>
                <a:cxn ang="0">
                  <a:pos x="133" y="12"/>
                </a:cxn>
                <a:cxn ang="0">
                  <a:pos x="157" y="24"/>
                </a:cxn>
                <a:cxn ang="0">
                  <a:pos x="145" y="24"/>
                </a:cxn>
                <a:cxn ang="0">
                  <a:pos x="181" y="37"/>
                </a:cxn>
                <a:cxn ang="0">
                  <a:pos x="157" y="37"/>
                </a:cxn>
                <a:cxn ang="0">
                  <a:pos x="169" y="37"/>
                </a:cxn>
                <a:cxn ang="0">
                  <a:pos x="157" y="37"/>
                </a:cxn>
                <a:cxn ang="0">
                  <a:pos x="181" y="49"/>
                </a:cxn>
                <a:cxn ang="0">
                  <a:pos x="133" y="49"/>
                </a:cxn>
                <a:cxn ang="0">
                  <a:pos x="181" y="61"/>
                </a:cxn>
                <a:cxn ang="0">
                  <a:pos x="157" y="61"/>
                </a:cxn>
                <a:cxn ang="0">
                  <a:pos x="181" y="61"/>
                </a:cxn>
                <a:cxn ang="0">
                  <a:pos x="157" y="61"/>
                </a:cxn>
                <a:cxn ang="0">
                  <a:pos x="157" y="73"/>
                </a:cxn>
                <a:cxn ang="0">
                  <a:pos x="108" y="61"/>
                </a:cxn>
                <a:cxn ang="0">
                  <a:pos x="108" y="61"/>
                </a:cxn>
                <a:cxn ang="0">
                  <a:pos x="96" y="49"/>
                </a:cxn>
                <a:cxn ang="0">
                  <a:pos x="84" y="61"/>
                </a:cxn>
                <a:cxn ang="0">
                  <a:pos x="60" y="49"/>
                </a:cxn>
                <a:cxn ang="0">
                  <a:pos x="48" y="61"/>
                </a:cxn>
                <a:cxn ang="0">
                  <a:pos x="48" y="49"/>
                </a:cxn>
                <a:cxn ang="0">
                  <a:pos x="24" y="49"/>
                </a:cxn>
                <a:cxn ang="0">
                  <a:pos x="24" y="37"/>
                </a:cxn>
                <a:cxn ang="0">
                  <a:pos x="0" y="37"/>
                </a:cxn>
                <a:cxn ang="0">
                  <a:pos x="24" y="24"/>
                </a:cxn>
                <a:cxn ang="0">
                  <a:pos x="24" y="12"/>
                </a:cxn>
                <a:cxn ang="0">
                  <a:pos x="60" y="12"/>
                </a:cxn>
                <a:cxn ang="0">
                  <a:pos x="36" y="12"/>
                </a:cxn>
                <a:cxn ang="0">
                  <a:pos x="72" y="12"/>
                </a:cxn>
                <a:cxn ang="0">
                  <a:pos x="72" y="0"/>
                </a:cxn>
                <a:cxn ang="0">
                  <a:pos x="108" y="12"/>
                </a:cxn>
              </a:cxnLst>
              <a:rect l="0" t="0" r="r" b="b"/>
              <a:pathLst>
                <a:path w="181" h="73">
                  <a:moveTo>
                    <a:pt x="108" y="12"/>
                  </a:moveTo>
                  <a:lnTo>
                    <a:pt x="133" y="0"/>
                  </a:lnTo>
                  <a:lnTo>
                    <a:pt x="133" y="12"/>
                  </a:lnTo>
                  <a:lnTo>
                    <a:pt x="145" y="0"/>
                  </a:lnTo>
                  <a:lnTo>
                    <a:pt x="145" y="12"/>
                  </a:lnTo>
                  <a:lnTo>
                    <a:pt x="157" y="12"/>
                  </a:lnTo>
                  <a:lnTo>
                    <a:pt x="133" y="12"/>
                  </a:lnTo>
                  <a:lnTo>
                    <a:pt x="157" y="24"/>
                  </a:lnTo>
                  <a:lnTo>
                    <a:pt x="145" y="24"/>
                  </a:lnTo>
                  <a:lnTo>
                    <a:pt x="181" y="37"/>
                  </a:lnTo>
                  <a:lnTo>
                    <a:pt x="157" y="37"/>
                  </a:lnTo>
                  <a:lnTo>
                    <a:pt x="169" y="37"/>
                  </a:lnTo>
                  <a:lnTo>
                    <a:pt x="157" y="37"/>
                  </a:lnTo>
                  <a:lnTo>
                    <a:pt x="181" y="49"/>
                  </a:lnTo>
                  <a:lnTo>
                    <a:pt x="133" y="49"/>
                  </a:lnTo>
                  <a:lnTo>
                    <a:pt x="181" y="61"/>
                  </a:lnTo>
                  <a:lnTo>
                    <a:pt x="157" y="61"/>
                  </a:lnTo>
                  <a:lnTo>
                    <a:pt x="181" y="61"/>
                  </a:lnTo>
                  <a:lnTo>
                    <a:pt x="157" y="61"/>
                  </a:lnTo>
                  <a:lnTo>
                    <a:pt x="157" y="73"/>
                  </a:lnTo>
                  <a:lnTo>
                    <a:pt x="108" y="61"/>
                  </a:lnTo>
                  <a:lnTo>
                    <a:pt x="108" y="61"/>
                  </a:lnTo>
                  <a:lnTo>
                    <a:pt x="96" y="49"/>
                  </a:lnTo>
                  <a:lnTo>
                    <a:pt x="84" y="61"/>
                  </a:lnTo>
                  <a:lnTo>
                    <a:pt x="60" y="49"/>
                  </a:lnTo>
                  <a:lnTo>
                    <a:pt x="48" y="61"/>
                  </a:lnTo>
                  <a:lnTo>
                    <a:pt x="48" y="49"/>
                  </a:lnTo>
                  <a:lnTo>
                    <a:pt x="24" y="49"/>
                  </a:lnTo>
                  <a:lnTo>
                    <a:pt x="24" y="37"/>
                  </a:lnTo>
                  <a:lnTo>
                    <a:pt x="0" y="37"/>
                  </a:lnTo>
                  <a:lnTo>
                    <a:pt x="24" y="24"/>
                  </a:lnTo>
                  <a:lnTo>
                    <a:pt x="24" y="12"/>
                  </a:lnTo>
                  <a:lnTo>
                    <a:pt x="60" y="12"/>
                  </a:lnTo>
                  <a:lnTo>
                    <a:pt x="36" y="12"/>
                  </a:lnTo>
                  <a:lnTo>
                    <a:pt x="72" y="12"/>
                  </a:lnTo>
                  <a:lnTo>
                    <a:pt x="72" y="0"/>
                  </a:lnTo>
                  <a:lnTo>
                    <a:pt x="108"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3" name="Freeform 51">
              <a:extLst>
                <a:ext uri="{FF2B5EF4-FFF2-40B4-BE49-F238E27FC236}">
                  <a16:creationId xmlns:a16="http://schemas.microsoft.com/office/drawing/2014/main" id="{8DFE3C3A-A165-8D42-834C-5FD9673F9BB8}"/>
                </a:ext>
              </a:extLst>
            </p:cNvPr>
            <p:cNvSpPr>
              <a:spLocks/>
            </p:cNvSpPr>
            <p:nvPr/>
          </p:nvSpPr>
          <p:spPr bwMode="auto">
            <a:xfrm>
              <a:off x="1771664" y="1601989"/>
              <a:ext cx="156559" cy="93219"/>
            </a:xfrm>
            <a:custGeom>
              <a:avLst/>
              <a:gdLst/>
              <a:ahLst/>
              <a:cxnLst>
                <a:cxn ang="0">
                  <a:pos x="133" y="0"/>
                </a:cxn>
                <a:cxn ang="0">
                  <a:pos x="109" y="12"/>
                </a:cxn>
                <a:cxn ang="0">
                  <a:pos x="109" y="0"/>
                </a:cxn>
                <a:cxn ang="0">
                  <a:pos x="97" y="12"/>
                </a:cxn>
                <a:cxn ang="0">
                  <a:pos x="85" y="12"/>
                </a:cxn>
                <a:cxn ang="0">
                  <a:pos x="85" y="12"/>
                </a:cxn>
                <a:cxn ang="0">
                  <a:pos x="85" y="0"/>
                </a:cxn>
                <a:cxn ang="0">
                  <a:pos x="61" y="12"/>
                </a:cxn>
                <a:cxn ang="0">
                  <a:pos x="61" y="0"/>
                </a:cxn>
                <a:cxn ang="0">
                  <a:pos x="37" y="12"/>
                </a:cxn>
                <a:cxn ang="0">
                  <a:pos x="37" y="12"/>
                </a:cxn>
                <a:cxn ang="0">
                  <a:pos x="25" y="12"/>
                </a:cxn>
                <a:cxn ang="0">
                  <a:pos x="25" y="24"/>
                </a:cxn>
                <a:cxn ang="0">
                  <a:pos x="37" y="24"/>
                </a:cxn>
                <a:cxn ang="0">
                  <a:pos x="12" y="36"/>
                </a:cxn>
                <a:cxn ang="0">
                  <a:pos x="25" y="36"/>
                </a:cxn>
                <a:cxn ang="0">
                  <a:pos x="0" y="48"/>
                </a:cxn>
                <a:cxn ang="0">
                  <a:pos x="12" y="48"/>
                </a:cxn>
                <a:cxn ang="0">
                  <a:pos x="25" y="60"/>
                </a:cxn>
                <a:cxn ang="0">
                  <a:pos x="0" y="60"/>
                </a:cxn>
                <a:cxn ang="0">
                  <a:pos x="37" y="60"/>
                </a:cxn>
                <a:cxn ang="0">
                  <a:pos x="0" y="72"/>
                </a:cxn>
                <a:cxn ang="0">
                  <a:pos x="25" y="72"/>
                </a:cxn>
                <a:cxn ang="0">
                  <a:pos x="25" y="85"/>
                </a:cxn>
                <a:cxn ang="0">
                  <a:pos x="37" y="72"/>
                </a:cxn>
                <a:cxn ang="0">
                  <a:pos x="25" y="85"/>
                </a:cxn>
                <a:cxn ang="0">
                  <a:pos x="49" y="72"/>
                </a:cxn>
                <a:cxn ang="0">
                  <a:pos x="49" y="72"/>
                </a:cxn>
                <a:cxn ang="0">
                  <a:pos x="61" y="72"/>
                </a:cxn>
                <a:cxn ang="0">
                  <a:pos x="61" y="72"/>
                </a:cxn>
                <a:cxn ang="0">
                  <a:pos x="73" y="60"/>
                </a:cxn>
                <a:cxn ang="0">
                  <a:pos x="85" y="72"/>
                </a:cxn>
                <a:cxn ang="0">
                  <a:pos x="97" y="60"/>
                </a:cxn>
                <a:cxn ang="0">
                  <a:pos x="109" y="60"/>
                </a:cxn>
                <a:cxn ang="0">
                  <a:pos x="109" y="36"/>
                </a:cxn>
                <a:cxn ang="0">
                  <a:pos x="121" y="36"/>
                </a:cxn>
                <a:cxn ang="0">
                  <a:pos x="121" y="24"/>
                </a:cxn>
                <a:cxn ang="0">
                  <a:pos x="133" y="12"/>
                </a:cxn>
                <a:cxn ang="0">
                  <a:pos x="97" y="24"/>
                </a:cxn>
                <a:cxn ang="0">
                  <a:pos x="121" y="12"/>
                </a:cxn>
                <a:cxn ang="0">
                  <a:pos x="133" y="0"/>
                </a:cxn>
              </a:cxnLst>
              <a:rect l="0" t="0" r="r" b="b"/>
              <a:pathLst>
                <a:path w="133" h="85">
                  <a:moveTo>
                    <a:pt x="133" y="0"/>
                  </a:moveTo>
                  <a:lnTo>
                    <a:pt x="109" y="12"/>
                  </a:lnTo>
                  <a:lnTo>
                    <a:pt x="109" y="0"/>
                  </a:lnTo>
                  <a:lnTo>
                    <a:pt x="97" y="12"/>
                  </a:lnTo>
                  <a:lnTo>
                    <a:pt x="85" y="12"/>
                  </a:lnTo>
                  <a:lnTo>
                    <a:pt x="85" y="12"/>
                  </a:lnTo>
                  <a:lnTo>
                    <a:pt x="85" y="0"/>
                  </a:lnTo>
                  <a:lnTo>
                    <a:pt x="61" y="12"/>
                  </a:lnTo>
                  <a:lnTo>
                    <a:pt x="61" y="0"/>
                  </a:lnTo>
                  <a:lnTo>
                    <a:pt x="37" y="12"/>
                  </a:lnTo>
                  <a:lnTo>
                    <a:pt x="37" y="12"/>
                  </a:lnTo>
                  <a:lnTo>
                    <a:pt x="25" y="12"/>
                  </a:lnTo>
                  <a:lnTo>
                    <a:pt x="25" y="24"/>
                  </a:lnTo>
                  <a:lnTo>
                    <a:pt x="37" y="24"/>
                  </a:lnTo>
                  <a:lnTo>
                    <a:pt x="12" y="36"/>
                  </a:lnTo>
                  <a:lnTo>
                    <a:pt x="25" y="36"/>
                  </a:lnTo>
                  <a:lnTo>
                    <a:pt x="0" y="48"/>
                  </a:lnTo>
                  <a:lnTo>
                    <a:pt x="12" y="48"/>
                  </a:lnTo>
                  <a:lnTo>
                    <a:pt x="25" y="60"/>
                  </a:lnTo>
                  <a:lnTo>
                    <a:pt x="0" y="60"/>
                  </a:lnTo>
                  <a:lnTo>
                    <a:pt x="37" y="60"/>
                  </a:lnTo>
                  <a:lnTo>
                    <a:pt x="0" y="72"/>
                  </a:lnTo>
                  <a:lnTo>
                    <a:pt x="25" y="72"/>
                  </a:lnTo>
                  <a:lnTo>
                    <a:pt x="25" y="85"/>
                  </a:lnTo>
                  <a:lnTo>
                    <a:pt x="37" y="72"/>
                  </a:lnTo>
                  <a:lnTo>
                    <a:pt x="25" y="85"/>
                  </a:lnTo>
                  <a:lnTo>
                    <a:pt x="49" y="72"/>
                  </a:lnTo>
                  <a:lnTo>
                    <a:pt x="49" y="72"/>
                  </a:lnTo>
                  <a:lnTo>
                    <a:pt x="61" y="72"/>
                  </a:lnTo>
                  <a:lnTo>
                    <a:pt x="61" y="72"/>
                  </a:lnTo>
                  <a:lnTo>
                    <a:pt x="73" y="60"/>
                  </a:lnTo>
                  <a:lnTo>
                    <a:pt x="85" y="72"/>
                  </a:lnTo>
                  <a:lnTo>
                    <a:pt x="97" y="60"/>
                  </a:lnTo>
                  <a:lnTo>
                    <a:pt x="109" y="60"/>
                  </a:lnTo>
                  <a:lnTo>
                    <a:pt x="109" y="36"/>
                  </a:lnTo>
                  <a:lnTo>
                    <a:pt x="121" y="36"/>
                  </a:lnTo>
                  <a:lnTo>
                    <a:pt x="121" y="24"/>
                  </a:lnTo>
                  <a:lnTo>
                    <a:pt x="133" y="12"/>
                  </a:lnTo>
                  <a:lnTo>
                    <a:pt x="97" y="24"/>
                  </a:lnTo>
                  <a:lnTo>
                    <a:pt x="121" y="12"/>
                  </a:lnTo>
                  <a:lnTo>
                    <a:pt x="133"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4" name="Freeform 52">
              <a:extLst>
                <a:ext uri="{FF2B5EF4-FFF2-40B4-BE49-F238E27FC236}">
                  <a16:creationId xmlns:a16="http://schemas.microsoft.com/office/drawing/2014/main" id="{C40E0384-CDB0-1444-B07B-56F83590E787}"/>
                </a:ext>
              </a:extLst>
            </p:cNvPr>
            <p:cNvSpPr>
              <a:spLocks/>
            </p:cNvSpPr>
            <p:nvPr/>
          </p:nvSpPr>
          <p:spPr bwMode="auto">
            <a:xfrm>
              <a:off x="1842179" y="1521864"/>
              <a:ext cx="126682" cy="39439"/>
            </a:xfrm>
            <a:custGeom>
              <a:avLst/>
              <a:gdLst/>
              <a:ahLst/>
              <a:cxnLst>
                <a:cxn ang="0">
                  <a:pos x="84" y="13"/>
                </a:cxn>
                <a:cxn ang="0">
                  <a:pos x="84" y="0"/>
                </a:cxn>
                <a:cxn ang="0">
                  <a:pos x="60" y="13"/>
                </a:cxn>
                <a:cxn ang="0">
                  <a:pos x="60" y="0"/>
                </a:cxn>
                <a:cxn ang="0">
                  <a:pos x="48" y="13"/>
                </a:cxn>
                <a:cxn ang="0">
                  <a:pos x="48" y="0"/>
                </a:cxn>
                <a:cxn ang="0">
                  <a:pos x="24" y="13"/>
                </a:cxn>
                <a:cxn ang="0">
                  <a:pos x="24" y="0"/>
                </a:cxn>
                <a:cxn ang="0">
                  <a:pos x="12" y="13"/>
                </a:cxn>
                <a:cxn ang="0">
                  <a:pos x="12" y="0"/>
                </a:cxn>
                <a:cxn ang="0">
                  <a:pos x="0" y="13"/>
                </a:cxn>
                <a:cxn ang="0">
                  <a:pos x="12" y="13"/>
                </a:cxn>
                <a:cxn ang="0">
                  <a:pos x="0" y="25"/>
                </a:cxn>
                <a:cxn ang="0">
                  <a:pos x="24" y="25"/>
                </a:cxn>
                <a:cxn ang="0">
                  <a:pos x="0" y="37"/>
                </a:cxn>
                <a:cxn ang="0">
                  <a:pos x="24" y="25"/>
                </a:cxn>
                <a:cxn ang="0">
                  <a:pos x="24" y="37"/>
                </a:cxn>
                <a:cxn ang="0">
                  <a:pos x="36" y="25"/>
                </a:cxn>
                <a:cxn ang="0">
                  <a:pos x="36" y="37"/>
                </a:cxn>
                <a:cxn ang="0">
                  <a:pos x="60" y="25"/>
                </a:cxn>
                <a:cxn ang="0">
                  <a:pos x="60" y="37"/>
                </a:cxn>
                <a:cxn ang="0">
                  <a:pos x="72" y="25"/>
                </a:cxn>
                <a:cxn ang="0">
                  <a:pos x="72" y="37"/>
                </a:cxn>
                <a:cxn ang="0">
                  <a:pos x="84" y="25"/>
                </a:cxn>
                <a:cxn ang="0">
                  <a:pos x="108" y="25"/>
                </a:cxn>
                <a:cxn ang="0">
                  <a:pos x="108" y="0"/>
                </a:cxn>
                <a:cxn ang="0">
                  <a:pos x="84" y="13"/>
                </a:cxn>
                <a:cxn ang="0">
                  <a:pos x="96" y="0"/>
                </a:cxn>
                <a:cxn ang="0">
                  <a:pos x="84" y="13"/>
                </a:cxn>
              </a:cxnLst>
              <a:rect l="0" t="0" r="r" b="b"/>
              <a:pathLst>
                <a:path w="108" h="37">
                  <a:moveTo>
                    <a:pt x="84" y="13"/>
                  </a:moveTo>
                  <a:lnTo>
                    <a:pt x="84" y="0"/>
                  </a:lnTo>
                  <a:lnTo>
                    <a:pt x="60" y="13"/>
                  </a:lnTo>
                  <a:lnTo>
                    <a:pt x="60" y="0"/>
                  </a:lnTo>
                  <a:lnTo>
                    <a:pt x="48" y="13"/>
                  </a:lnTo>
                  <a:lnTo>
                    <a:pt x="48" y="0"/>
                  </a:lnTo>
                  <a:lnTo>
                    <a:pt x="24" y="13"/>
                  </a:lnTo>
                  <a:lnTo>
                    <a:pt x="24" y="0"/>
                  </a:lnTo>
                  <a:lnTo>
                    <a:pt x="12" y="13"/>
                  </a:lnTo>
                  <a:lnTo>
                    <a:pt x="12" y="0"/>
                  </a:lnTo>
                  <a:lnTo>
                    <a:pt x="0" y="13"/>
                  </a:lnTo>
                  <a:lnTo>
                    <a:pt x="12" y="13"/>
                  </a:lnTo>
                  <a:lnTo>
                    <a:pt x="0" y="25"/>
                  </a:lnTo>
                  <a:lnTo>
                    <a:pt x="24" y="25"/>
                  </a:lnTo>
                  <a:lnTo>
                    <a:pt x="0" y="37"/>
                  </a:lnTo>
                  <a:lnTo>
                    <a:pt x="24" y="25"/>
                  </a:lnTo>
                  <a:lnTo>
                    <a:pt x="24" y="37"/>
                  </a:lnTo>
                  <a:lnTo>
                    <a:pt x="36" y="25"/>
                  </a:lnTo>
                  <a:lnTo>
                    <a:pt x="36" y="37"/>
                  </a:lnTo>
                  <a:lnTo>
                    <a:pt x="60" y="25"/>
                  </a:lnTo>
                  <a:lnTo>
                    <a:pt x="60" y="37"/>
                  </a:lnTo>
                  <a:lnTo>
                    <a:pt x="72" y="25"/>
                  </a:lnTo>
                  <a:lnTo>
                    <a:pt x="72" y="37"/>
                  </a:lnTo>
                  <a:lnTo>
                    <a:pt x="84" y="25"/>
                  </a:lnTo>
                  <a:lnTo>
                    <a:pt x="108" y="25"/>
                  </a:lnTo>
                  <a:lnTo>
                    <a:pt x="108" y="0"/>
                  </a:lnTo>
                  <a:lnTo>
                    <a:pt x="84" y="13"/>
                  </a:lnTo>
                  <a:lnTo>
                    <a:pt x="96" y="0"/>
                  </a:lnTo>
                  <a:lnTo>
                    <a:pt x="84" y="1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5" name="Freeform 53">
              <a:extLst>
                <a:ext uri="{FF2B5EF4-FFF2-40B4-BE49-F238E27FC236}">
                  <a16:creationId xmlns:a16="http://schemas.microsoft.com/office/drawing/2014/main" id="{EF6AEF78-8CD4-F340-85AC-39FFE7605A66}"/>
                </a:ext>
              </a:extLst>
            </p:cNvPr>
            <p:cNvSpPr>
              <a:spLocks/>
            </p:cNvSpPr>
            <p:nvPr/>
          </p:nvSpPr>
          <p:spPr bwMode="auto">
            <a:xfrm>
              <a:off x="1870860" y="1561356"/>
              <a:ext cx="127877" cy="53780"/>
            </a:xfrm>
            <a:custGeom>
              <a:avLst/>
              <a:gdLst/>
              <a:ahLst/>
              <a:cxnLst>
                <a:cxn ang="0">
                  <a:pos x="72" y="0"/>
                </a:cxn>
                <a:cxn ang="0">
                  <a:pos x="96" y="12"/>
                </a:cxn>
                <a:cxn ang="0">
                  <a:pos x="109" y="24"/>
                </a:cxn>
                <a:cxn ang="0">
                  <a:pos x="109" y="36"/>
                </a:cxn>
                <a:cxn ang="0">
                  <a:pos x="109" y="48"/>
                </a:cxn>
                <a:cxn ang="0">
                  <a:pos x="96" y="36"/>
                </a:cxn>
                <a:cxn ang="0">
                  <a:pos x="96" y="48"/>
                </a:cxn>
                <a:cxn ang="0">
                  <a:pos x="84" y="36"/>
                </a:cxn>
                <a:cxn ang="0">
                  <a:pos x="84" y="48"/>
                </a:cxn>
                <a:cxn ang="0">
                  <a:pos x="60" y="36"/>
                </a:cxn>
                <a:cxn ang="0">
                  <a:pos x="60" y="48"/>
                </a:cxn>
                <a:cxn ang="0">
                  <a:pos x="48" y="24"/>
                </a:cxn>
                <a:cxn ang="0">
                  <a:pos x="36" y="48"/>
                </a:cxn>
                <a:cxn ang="0">
                  <a:pos x="36" y="36"/>
                </a:cxn>
                <a:cxn ang="0">
                  <a:pos x="12" y="48"/>
                </a:cxn>
                <a:cxn ang="0">
                  <a:pos x="12" y="24"/>
                </a:cxn>
                <a:cxn ang="0">
                  <a:pos x="0" y="36"/>
                </a:cxn>
                <a:cxn ang="0">
                  <a:pos x="12" y="12"/>
                </a:cxn>
                <a:cxn ang="0">
                  <a:pos x="24" y="12"/>
                </a:cxn>
                <a:cxn ang="0">
                  <a:pos x="48" y="0"/>
                </a:cxn>
                <a:cxn ang="0">
                  <a:pos x="60" y="0"/>
                </a:cxn>
                <a:cxn ang="0">
                  <a:pos x="72" y="0"/>
                </a:cxn>
              </a:cxnLst>
              <a:rect l="0" t="0" r="r" b="b"/>
              <a:pathLst>
                <a:path w="109" h="48">
                  <a:moveTo>
                    <a:pt x="72" y="0"/>
                  </a:moveTo>
                  <a:lnTo>
                    <a:pt x="96" y="12"/>
                  </a:lnTo>
                  <a:lnTo>
                    <a:pt x="109" y="24"/>
                  </a:lnTo>
                  <a:lnTo>
                    <a:pt x="109" y="36"/>
                  </a:lnTo>
                  <a:lnTo>
                    <a:pt x="109" y="48"/>
                  </a:lnTo>
                  <a:lnTo>
                    <a:pt x="96" y="36"/>
                  </a:lnTo>
                  <a:lnTo>
                    <a:pt x="96" y="48"/>
                  </a:lnTo>
                  <a:lnTo>
                    <a:pt x="84" y="36"/>
                  </a:lnTo>
                  <a:lnTo>
                    <a:pt x="84" y="48"/>
                  </a:lnTo>
                  <a:lnTo>
                    <a:pt x="60" y="36"/>
                  </a:lnTo>
                  <a:lnTo>
                    <a:pt x="60" y="48"/>
                  </a:lnTo>
                  <a:lnTo>
                    <a:pt x="48" y="24"/>
                  </a:lnTo>
                  <a:lnTo>
                    <a:pt x="36" y="48"/>
                  </a:lnTo>
                  <a:lnTo>
                    <a:pt x="36" y="36"/>
                  </a:lnTo>
                  <a:lnTo>
                    <a:pt x="12" y="48"/>
                  </a:lnTo>
                  <a:lnTo>
                    <a:pt x="12" y="24"/>
                  </a:lnTo>
                  <a:lnTo>
                    <a:pt x="0" y="36"/>
                  </a:lnTo>
                  <a:lnTo>
                    <a:pt x="12" y="12"/>
                  </a:lnTo>
                  <a:lnTo>
                    <a:pt x="24" y="12"/>
                  </a:lnTo>
                  <a:lnTo>
                    <a:pt x="48" y="0"/>
                  </a:lnTo>
                  <a:lnTo>
                    <a:pt x="60" y="0"/>
                  </a:lnTo>
                  <a:lnTo>
                    <a:pt x="7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6" name="Freeform 54">
              <a:extLst>
                <a:ext uri="{FF2B5EF4-FFF2-40B4-BE49-F238E27FC236}">
                  <a16:creationId xmlns:a16="http://schemas.microsoft.com/office/drawing/2014/main" id="{023DCDA3-FD30-6340-A584-3D90F0CFB6C4}"/>
                </a:ext>
              </a:extLst>
            </p:cNvPr>
            <p:cNvSpPr>
              <a:spLocks/>
            </p:cNvSpPr>
            <p:nvPr/>
          </p:nvSpPr>
          <p:spPr bwMode="auto">
            <a:xfrm>
              <a:off x="1842175" y="1469279"/>
              <a:ext cx="86048" cy="38244"/>
            </a:xfrm>
            <a:custGeom>
              <a:avLst/>
              <a:gdLst/>
              <a:ahLst/>
              <a:cxnLst>
                <a:cxn ang="0">
                  <a:pos x="12" y="12"/>
                </a:cxn>
                <a:cxn ang="0">
                  <a:pos x="24" y="12"/>
                </a:cxn>
                <a:cxn ang="0">
                  <a:pos x="36" y="12"/>
                </a:cxn>
                <a:cxn ang="0">
                  <a:pos x="48" y="12"/>
                </a:cxn>
                <a:cxn ang="0">
                  <a:pos x="48" y="12"/>
                </a:cxn>
                <a:cxn ang="0">
                  <a:pos x="60" y="0"/>
                </a:cxn>
                <a:cxn ang="0">
                  <a:pos x="60" y="0"/>
                </a:cxn>
                <a:cxn ang="0">
                  <a:pos x="72" y="0"/>
                </a:cxn>
                <a:cxn ang="0">
                  <a:pos x="72" y="12"/>
                </a:cxn>
                <a:cxn ang="0">
                  <a:pos x="60" y="24"/>
                </a:cxn>
                <a:cxn ang="0">
                  <a:pos x="48" y="36"/>
                </a:cxn>
                <a:cxn ang="0">
                  <a:pos x="36" y="36"/>
                </a:cxn>
                <a:cxn ang="0">
                  <a:pos x="36" y="24"/>
                </a:cxn>
                <a:cxn ang="0">
                  <a:pos x="24" y="36"/>
                </a:cxn>
                <a:cxn ang="0">
                  <a:pos x="24" y="24"/>
                </a:cxn>
                <a:cxn ang="0">
                  <a:pos x="0" y="24"/>
                </a:cxn>
                <a:cxn ang="0">
                  <a:pos x="0" y="24"/>
                </a:cxn>
                <a:cxn ang="0">
                  <a:pos x="0" y="24"/>
                </a:cxn>
                <a:cxn ang="0">
                  <a:pos x="12" y="24"/>
                </a:cxn>
                <a:cxn ang="0">
                  <a:pos x="0" y="24"/>
                </a:cxn>
                <a:cxn ang="0">
                  <a:pos x="0" y="24"/>
                </a:cxn>
                <a:cxn ang="0">
                  <a:pos x="0" y="24"/>
                </a:cxn>
                <a:cxn ang="0">
                  <a:pos x="0" y="24"/>
                </a:cxn>
                <a:cxn ang="0">
                  <a:pos x="0" y="12"/>
                </a:cxn>
                <a:cxn ang="0">
                  <a:pos x="0" y="0"/>
                </a:cxn>
                <a:cxn ang="0">
                  <a:pos x="12" y="12"/>
                </a:cxn>
              </a:cxnLst>
              <a:rect l="0" t="0" r="r" b="b"/>
              <a:pathLst>
                <a:path w="72" h="36">
                  <a:moveTo>
                    <a:pt x="12" y="12"/>
                  </a:moveTo>
                  <a:lnTo>
                    <a:pt x="24" y="12"/>
                  </a:lnTo>
                  <a:lnTo>
                    <a:pt x="36" y="12"/>
                  </a:lnTo>
                  <a:lnTo>
                    <a:pt x="48" y="12"/>
                  </a:lnTo>
                  <a:lnTo>
                    <a:pt x="48" y="12"/>
                  </a:lnTo>
                  <a:lnTo>
                    <a:pt x="60" y="0"/>
                  </a:lnTo>
                  <a:lnTo>
                    <a:pt x="60" y="0"/>
                  </a:lnTo>
                  <a:lnTo>
                    <a:pt x="72" y="0"/>
                  </a:lnTo>
                  <a:lnTo>
                    <a:pt x="72" y="12"/>
                  </a:lnTo>
                  <a:lnTo>
                    <a:pt x="60" y="24"/>
                  </a:lnTo>
                  <a:lnTo>
                    <a:pt x="48" y="36"/>
                  </a:lnTo>
                  <a:lnTo>
                    <a:pt x="36" y="36"/>
                  </a:lnTo>
                  <a:lnTo>
                    <a:pt x="36" y="24"/>
                  </a:lnTo>
                  <a:lnTo>
                    <a:pt x="24" y="36"/>
                  </a:lnTo>
                  <a:lnTo>
                    <a:pt x="24" y="24"/>
                  </a:lnTo>
                  <a:lnTo>
                    <a:pt x="0" y="24"/>
                  </a:lnTo>
                  <a:lnTo>
                    <a:pt x="0" y="24"/>
                  </a:lnTo>
                  <a:lnTo>
                    <a:pt x="0" y="24"/>
                  </a:lnTo>
                  <a:lnTo>
                    <a:pt x="12" y="24"/>
                  </a:lnTo>
                  <a:lnTo>
                    <a:pt x="0" y="24"/>
                  </a:lnTo>
                  <a:lnTo>
                    <a:pt x="0" y="24"/>
                  </a:lnTo>
                  <a:lnTo>
                    <a:pt x="0" y="24"/>
                  </a:lnTo>
                  <a:lnTo>
                    <a:pt x="0" y="24"/>
                  </a:lnTo>
                  <a:lnTo>
                    <a:pt x="0" y="12"/>
                  </a:lnTo>
                  <a:lnTo>
                    <a:pt x="0" y="0"/>
                  </a:lnTo>
                  <a:lnTo>
                    <a:pt x="12"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7" name="Freeform 55">
              <a:extLst>
                <a:ext uri="{FF2B5EF4-FFF2-40B4-BE49-F238E27FC236}">
                  <a16:creationId xmlns:a16="http://schemas.microsoft.com/office/drawing/2014/main" id="{056BEBEF-03EB-8645-B47A-D40B45937950}"/>
                </a:ext>
              </a:extLst>
            </p:cNvPr>
            <p:cNvSpPr>
              <a:spLocks/>
            </p:cNvSpPr>
            <p:nvPr/>
          </p:nvSpPr>
          <p:spPr bwMode="auto">
            <a:xfrm>
              <a:off x="1856543" y="1362966"/>
              <a:ext cx="56171" cy="40634"/>
            </a:xfrm>
            <a:custGeom>
              <a:avLst/>
              <a:gdLst/>
              <a:ahLst/>
              <a:cxnLst>
                <a:cxn ang="0">
                  <a:pos x="48" y="0"/>
                </a:cxn>
                <a:cxn ang="0">
                  <a:pos x="36" y="12"/>
                </a:cxn>
                <a:cxn ang="0">
                  <a:pos x="36" y="0"/>
                </a:cxn>
                <a:cxn ang="0">
                  <a:pos x="24" y="12"/>
                </a:cxn>
                <a:cxn ang="0">
                  <a:pos x="24" y="0"/>
                </a:cxn>
                <a:cxn ang="0">
                  <a:pos x="24" y="12"/>
                </a:cxn>
                <a:cxn ang="0">
                  <a:pos x="24" y="12"/>
                </a:cxn>
                <a:cxn ang="0">
                  <a:pos x="12" y="25"/>
                </a:cxn>
                <a:cxn ang="0">
                  <a:pos x="12" y="12"/>
                </a:cxn>
                <a:cxn ang="0">
                  <a:pos x="0" y="25"/>
                </a:cxn>
                <a:cxn ang="0">
                  <a:pos x="0" y="37"/>
                </a:cxn>
                <a:cxn ang="0">
                  <a:pos x="12" y="25"/>
                </a:cxn>
                <a:cxn ang="0">
                  <a:pos x="12" y="25"/>
                </a:cxn>
                <a:cxn ang="0">
                  <a:pos x="12" y="37"/>
                </a:cxn>
                <a:cxn ang="0">
                  <a:pos x="24" y="37"/>
                </a:cxn>
                <a:cxn ang="0">
                  <a:pos x="24" y="37"/>
                </a:cxn>
                <a:cxn ang="0">
                  <a:pos x="36" y="25"/>
                </a:cxn>
                <a:cxn ang="0">
                  <a:pos x="36" y="37"/>
                </a:cxn>
                <a:cxn ang="0">
                  <a:pos x="36" y="12"/>
                </a:cxn>
                <a:cxn ang="0">
                  <a:pos x="48" y="25"/>
                </a:cxn>
                <a:cxn ang="0">
                  <a:pos x="48" y="12"/>
                </a:cxn>
                <a:cxn ang="0">
                  <a:pos x="48" y="12"/>
                </a:cxn>
                <a:cxn ang="0">
                  <a:pos x="48" y="0"/>
                </a:cxn>
              </a:cxnLst>
              <a:rect l="0" t="0" r="r" b="b"/>
              <a:pathLst>
                <a:path w="48" h="37">
                  <a:moveTo>
                    <a:pt x="48" y="0"/>
                  </a:moveTo>
                  <a:lnTo>
                    <a:pt x="36" y="12"/>
                  </a:lnTo>
                  <a:lnTo>
                    <a:pt x="36" y="0"/>
                  </a:lnTo>
                  <a:lnTo>
                    <a:pt x="24" y="12"/>
                  </a:lnTo>
                  <a:lnTo>
                    <a:pt x="24" y="0"/>
                  </a:lnTo>
                  <a:lnTo>
                    <a:pt x="24" y="12"/>
                  </a:lnTo>
                  <a:lnTo>
                    <a:pt x="24" y="12"/>
                  </a:lnTo>
                  <a:lnTo>
                    <a:pt x="12" y="25"/>
                  </a:lnTo>
                  <a:lnTo>
                    <a:pt x="12" y="12"/>
                  </a:lnTo>
                  <a:lnTo>
                    <a:pt x="0" y="25"/>
                  </a:lnTo>
                  <a:lnTo>
                    <a:pt x="0" y="37"/>
                  </a:lnTo>
                  <a:lnTo>
                    <a:pt x="12" y="25"/>
                  </a:lnTo>
                  <a:lnTo>
                    <a:pt x="12" y="25"/>
                  </a:lnTo>
                  <a:lnTo>
                    <a:pt x="12" y="37"/>
                  </a:lnTo>
                  <a:lnTo>
                    <a:pt x="24" y="37"/>
                  </a:lnTo>
                  <a:lnTo>
                    <a:pt x="24" y="37"/>
                  </a:lnTo>
                  <a:lnTo>
                    <a:pt x="36" y="25"/>
                  </a:lnTo>
                  <a:lnTo>
                    <a:pt x="36" y="37"/>
                  </a:lnTo>
                  <a:lnTo>
                    <a:pt x="36" y="12"/>
                  </a:lnTo>
                  <a:lnTo>
                    <a:pt x="48" y="25"/>
                  </a:lnTo>
                  <a:lnTo>
                    <a:pt x="48" y="12"/>
                  </a:lnTo>
                  <a:lnTo>
                    <a:pt x="48" y="12"/>
                  </a:lnTo>
                  <a:lnTo>
                    <a:pt x="4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8" name="Freeform 56">
              <a:extLst>
                <a:ext uri="{FF2B5EF4-FFF2-40B4-BE49-F238E27FC236}">
                  <a16:creationId xmlns:a16="http://schemas.microsoft.com/office/drawing/2014/main" id="{5A37C2D2-6F17-2442-BEF6-F0DCACA49386}"/>
                </a:ext>
              </a:extLst>
            </p:cNvPr>
            <p:cNvSpPr>
              <a:spLocks/>
            </p:cNvSpPr>
            <p:nvPr/>
          </p:nvSpPr>
          <p:spPr bwMode="auto">
            <a:xfrm>
              <a:off x="1870884" y="1403548"/>
              <a:ext cx="41829" cy="13146"/>
            </a:xfrm>
            <a:custGeom>
              <a:avLst/>
              <a:gdLst/>
              <a:ahLst/>
              <a:cxnLst>
                <a:cxn ang="0">
                  <a:pos x="36" y="0"/>
                </a:cxn>
                <a:cxn ang="0">
                  <a:pos x="24" y="12"/>
                </a:cxn>
                <a:cxn ang="0">
                  <a:pos x="12" y="12"/>
                </a:cxn>
                <a:cxn ang="0">
                  <a:pos x="0" y="12"/>
                </a:cxn>
                <a:cxn ang="0">
                  <a:pos x="0" y="12"/>
                </a:cxn>
                <a:cxn ang="0">
                  <a:pos x="0" y="12"/>
                </a:cxn>
                <a:cxn ang="0">
                  <a:pos x="0" y="12"/>
                </a:cxn>
                <a:cxn ang="0">
                  <a:pos x="12" y="12"/>
                </a:cxn>
                <a:cxn ang="0">
                  <a:pos x="12" y="12"/>
                </a:cxn>
                <a:cxn ang="0">
                  <a:pos x="24" y="12"/>
                </a:cxn>
                <a:cxn ang="0">
                  <a:pos x="36" y="12"/>
                </a:cxn>
                <a:cxn ang="0">
                  <a:pos x="36" y="12"/>
                </a:cxn>
                <a:cxn ang="0">
                  <a:pos x="36" y="12"/>
                </a:cxn>
                <a:cxn ang="0">
                  <a:pos x="36" y="12"/>
                </a:cxn>
                <a:cxn ang="0">
                  <a:pos x="36" y="12"/>
                </a:cxn>
                <a:cxn ang="0">
                  <a:pos x="36" y="0"/>
                </a:cxn>
              </a:cxnLst>
              <a:rect l="0" t="0" r="r" b="b"/>
              <a:pathLst>
                <a:path w="36" h="12">
                  <a:moveTo>
                    <a:pt x="36" y="0"/>
                  </a:moveTo>
                  <a:lnTo>
                    <a:pt x="24" y="12"/>
                  </a:lnTo>
                  <a:lnTo>
                    <a:pt x="12" y="12"/>
                  </a:lnTo>
                  <a:lnTo>
                    <a:pt x="0" y="12"/>
                  </a:lnTo>
                  <a:lnTo>
                    <a:pt x="0" y="12"/>
                  </a:lnTo>
                  <a:lnTo>
                    <a:pt x="0" y="12"/>
                  </a:lnTo>
                  <a:lnTo>
                    <a:pt x="0" y="12"/>
                  </a:lnTo>
                  <a:lnTo>
                    <a:pt x="12" y="12"/>
                  </a:lnTo>
                  <a:lnTo>
                    <a:pt x="12" y="12"/>
                  </a:lnTo>
                  <a:lnTo>
                    <a:pt x="24" y="12"/>
                  </a:lnTo>
                  <a:lnTo>
                    <a:pt x="36" y="12"/>
                  </a:lnTo>
                  <a:lnTo>
                    <a:pt x="36" y="12"/>
                  </a:lnTo>
                  <a:lnTo>
                    <a:pt x="36" y="12"/>
                  </a:lnTo>
                  <a:lnTo>
                    <a:pt x="36" y="12"/>
                  </a:lnTo>
                  <a:lnTo>
                    <a:pt x="36" y="12"/>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9" name="Freeform 57">
              <a:extLst>
                <a:ext uri="{FF2B5EF4-FFF2-40B4-BE49-F238E27FC236}">
                  <a16:creationId xmlns:a16="http://schemas.microsoft.com/office/drawing/2014/main" id="{E6A8A00B-E316-774D-BCB3-250A79B9FB08}"/>
                </a:ext>
              </a:extLst>
            </p:cNvPr>
            <p:cNvSpPr>
              <a:spLocks/>
            </p:cNvSpPr>
            <p:nvPr/>
          </p:nvSpPr>
          <p:spPr bwMode="auto">
            <a:xfrm>
              <a:off x="1856543" y="1428698"/>
              <a:ext cx="56171" cy="27488"/>
            </a:xfrm>
            <a:custGeom>
              <a:avLst/>
              <a:gdLst/>
              <a:ahLst/>
              <a:cxnLst>
                <a:cxn ang="0">
                  <a:pos x="0" y="0"/>
                </a:cxn>
                <a:cxn ang="0">
                  <a:pos x="12" y="0"/>
                </a:cxn>
                <a:cxn ang="0">
                  <a:pos x="24" y="12"/>
                </a:cxn>
                <a:cxn ang="0">
                  <a:pos x="24" y="12"/>
                </a:cxn>
                <a:cxn ang="0">
                  <a:pos x="36" y="0"/>
                </a:cxn>
                <a:cxn ang="0">
                  <a:pos x="48" y="0"/>
                </a:cxn>
                <a:cxn ang="0">
                  <a:pos x="48" y="0"/>
                </a:cxn>
                <a:cxn ang="0">
                  <a:pos x="48" y="0"/>
                </a:cxn>
                <a:cxn ang="0">
                  <a:pos x="48" y="12"/>
                </a:cxn>
                <a:cxn ang="0">
                  <a:pos x="48" y="12"/>
                </a:cxn>
                <a:cxn ang="0">
                  <a:pos x="36" y="12"/>
                </a:cxn>
                <a:cxn ang="0">
                  <a:pos x="36" y="24"/>
                </a:cxn>
                <a:cxn ang="0">
                  <a:pos x="12" y="24"/>
                </a:cxn>
                <a:cxn ang="0">
                  <a:pos x="12" y="24"/>
                </a:cxn>
                <a:cxn ang="0">
                  <a:pos x="0" y="12"/>
                </a:cxn>
                <a:cxn ang="0">
                  <a:pos x="12" y="12"/>
                </a:cxn>
                <a:cxn ang="0">
                  <a:pos x="0" y="12"/>
                </a:cxn>
                <a:cxn ang="0">
                  <a:pos x="0" y="12"/>
                </a:cxn>
                <a:cxn ang="0">
                  <a:pos x="0" y="12"/>
                </a:cxn>
                <a:cxn ang="0">
                  <a:pos x="0" y="0"/>
                </a:cxn>
              </a:cxnLst>
              <a:rect l="0" t="0" r="r" b="b"/>
              <a:pathLst>
                <a:path w="48" h="24">
                  <a:moveTo>
                    <a:pt x="0" y="0"/>
                  </a:moveTo>
                  <a:lnTo>
                    <a:pt x="12" y="0"/>
                  </a:lnTo>
                  <a:lnTo>
                    <a:pt x="24" y="12"/>
                  </a:lnTo>
                  <a:lnTo>
                    <a:pt x="24" y="12"/>
                  </a:lnTo>
                  <a:lnTo>
                    <a:pt x="36" y="0"/>
                  </a:lnTo>
                  <a:lnTo>
                    <a:pt x="48" y="0"/>
                  </a:lnTo>
                  <a:lnTo>
                    <a:pt x="48" y="0"/>
                  </a:lnTo>
                  <a:lnTo>
                    <a:pt x="48" y="0"/>
                  </a:lnTo>
                  <a:lnTo>
                    <a:pt x="48" y="12"/>
                  </a:lnTo>
                  <a:lnTo>
                    <a:pt x="48" y="12"/>
                  </a:lnTo>
                  <a:lnTo>
                    <a:pt x="36" y="12"/>
                  </a:lnTo>
                  <a:lnTo>
                    <a:pt x="36" y="24"/>
                  </a:lnTo>
                  <a:lnTo>
                    <a:pt x="12" y="24"/>
                  </a:lnTo>
                  <a:lnTo>
                    <a:pt x="12" y="24"/>
                  </a:lnTo>
                  <a:lnTo>
                    <a:pt x="0" y="12"/>
                  </a:lnTo>
                  <a:lnTo>
                    <a:pt x="12" y="12"/>
                  </a:lnTo>
                  <a:lnTo>
                    <a:pt x="0" y="12"/>
                  </a:lnTo>
                  <a:lnTo>
                    <a:pt x="0" y="12"/>
                  </a:lnTo>
                  <a:lnTo>
                    <a:pt x="0" y="12"/>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0" name="Freeform 58">
              <a:extLst>
                <a:ext uri="{FF2B5EF4-FFF2-40B4-BE49-F238E27FC236}">
                  <a16:creationId xmlns:a16="http://schemas.microsoft.com/office/drawing/2014/main" id="{80FA0AAC-302A-5A42-8DAB-6082835D88C9}"/>
                </a:ext>
              </a:extLst>
            </p:cNvPr>
            <p:cNvSpPr>
              <a:spLocks/>
            </p:cNvSpPr>
            <p:nvPr/>
          </p:nvSpPr>
          <p:spPr bwMode="auto">
            <a:xfrm>
              <a:off x="1867273" y="1323528"/>
              <a:ext cx="32268" cy="51390"/>
            </a:xfrm>
            <a:custGeom>
              <a:avLst/>
              <a:gdLst/>
              <a:ahLst/>
              <a:cxnLst>
                <a:cxn ang="0">
                  <a:pos x="12" y="12"/>
                </a:cxn>
                <a:cxn ang="0">
                  <a:pos x="12" y="12"/>
                </a:cxn>
                <a:cxn ang="0">
                  <a:pos x="12" y="0"/>
                </a:cxn>
                <a:cxn ang="0">
                  <a:pos x="12" y="24"/>
                </a:cxn>
                <a:cxn ang="0">
                  <a:pos x="12" y="24"/>
                </a:cxn>
                <a:cxn ang="0">
                  <a:pos x="0" y="24"/>
                </a:cxn>
                <a:cxn ang="0">
                  <a:pos x="12" y="24"/>
                </a:cxn>
                <a:cxn ang="0">
                  <a:pos x="0" y="36"/>
                </a:cxn>
                <a:cxn ang="0">
                  <a:pos x="0" y="48"/>
                </a:cxn>
                <a:cxn ang="0">
                  <a:pos x="12" y="36"/>
                </a:cxn>
                <a:cxn ang="0">
                  <a:pos x="12" y="36"/>
                </a:cxn>
                <a:cxn ang="0">
                  <a:pos x="12" y="24"/>
                </a:cxn>
                <a:cxn ang="0">
                  <a:pos x="24" y="36"/>
                </a:cxn>
                <a:cxn ang="0">
                  <a:pos x="12" y="24"/>
                </a:cxn>
                <a:cxn ang="0">
                  <a:pos x="12" y="24"/>
                </a:cxn>
                <a:cxn ang="0">
                  <a:pos x="24" y="24"/>
                </a:cxn>
                <a:cxn ang="0">
                  <a:pos x="12" y="12"/>
                </a:cxn>
              </a:cxnLst>
              <a:rect l="0" t="0" r="r" b="b"/>
              <a:pathLst>
                <a:path w="24" h="48">
                  <a:moveTo>
                    <a:pt x="12" y="12"/>
                  </a:moveTo>
                  <a:lnTo>
                    <a:pt x="12" y="12"/>
                  </a:lnTo>
                  <a:lnTo>
                    <a:pt x="12" y="0"/>
                  </a:lnTo>
                  <a:lnTo>
                    <a:pt x="12" y="24"/>
                  </a:lnTo>
                  <a:lnTo>
                    <a:pt x="12" y="24"/>
                  </a:lnTo>
                  <a:lnTo>
                    <a:pt x="0" y="24"/>
                  </a:lnTo>
                  <a:lnTo>
                    <a:pt x="12" y="24"/>
                  </a:lnTo>
                  <a:lnTo>
                    <a:pt x="0" y="36"/>
                  </a:lnTo>
                  <a:lnTo>
                    <a:pt x="0" y="48"/>
                  </a:lnTo>
                  <a:lnTo>
                    <a:pt x="12" y="36"/>
                  </a:lnTo>
                  <a:lnTo>
                    <a:pt x="12" y="36"/>
                  </a:lnTo>
                  <a:lnTo>
                    <a:pt x="12" y="24"/>
                  </a:lnTo>
                  <a:lnTo>
                    <a:pt x="24" y="36"/>
                  </a:lnTo>
                  <a:lnTo>
                    <a:pt x="12" y="24"/>
                  </a:lnTo>
                  <a:lnTo>
                    <a:pt x="12" y="24"/>
                  </a:lnTo>
                  <a:lnTo>
                    <a:pt x="24" y="24"/>
                  </a:lnTo>
                  <a:lnTo>
                    <a:pt x="12"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1" name="Freeform 59">
              <a:extLst>
                <a:ext uri="{FF2B5EF4-FFF2-40B4-BE49-F238E27FC236}">
                  <a16:creationId xmlns:a16="http://schemas.microsoft.com/office/drawing/2014/main" id="{FC796769-923F-F342-9AC8-5F7C0F2D12ED}"/>
                </a:ext>
              </a:extLst>
            </p:cNvPr>
            <p:cNvSpPr>
              <a:spLocks/>
            </p:cNvSpPr>
            <p:nvPr/>
          </p:nvSpPr>
          <p:spPr bwMode="auto">
            <a:xfrm>
              <a:off x="3363578" y="1441792"/>
              <a:ext cx="484020" cy="497166"/>
            </a:xfrm>
            <a:custGeom>
              <a:avLst/>
              <a:gdLst/>
              <a:ahLst/>
              <a:cxnLst>
                <a:cxn ang="0">
                  <a:pos x="24" y="423"/>
                </a:cxn>
                <a:cxn ang="0">
                  <a:pos x="410" y="447"/>
                </a:cxn>
                <a:cxn ang="0">
                  <a:pos x="386" y="411"/>
                </a:cxn>
                <a:cxn ang="0">
                  <a:pos x="362" y="399"/>
                </a:cxn>
                <a:cxn ang="0">
                  <a:pos x="374" y="350"/>
                </a:cxn>
                <a:cxn ang="0">
                  <a:pos x="386" y="302"/>
                </a:cxn>
                <a:cxn ang="0">
                  <a:pos x="350" y="290"/>
                </a:cxn>
                <a:cxn ang="0">
                  <a:pos x="350" y="242"/>
                </a:cxn>
                <a:cxn ang="0">
                  <a:pos x="326" y="217"/>
                </a:cxn>
                <a:cxn ang="0">
                  <a:pos x="314" y="193"/>
                </a:cxn>
                <a:cxn ang="0">
                  <a:pos x="302" y="169"/>
                </a:cxn>
                <a:cxn ang="0">
                  <a:pos x="302" y="157"/>
                </a:cxn>
                <a:cxn ang="0">
                  <a:pos x="302" y="133"/>
                </a:cxn>
                <a:cxn ang="0">
                  <a:pos x="278" y="109"/>
                </a:cxn>
                <a:cxn ang="0">
                  <a:pos x="253" y="85"/>
                </a:cxn>
                <a:cxn ang="0">
                  <a:pos x="229" y="72"/>
                </a:cxn>
                <a:cxn ang="0">
                  <a:pos x="217" y="97"/>
                </a:cxn>
                <a:cxn ang="0">
                  <a:pos x="217" y="72"/>
                </a:cxn>
                <a:cxn ang="0">
                  <a:pos x="193" y="60"/>
                </a:cxn>
                <a:cxn ang="0">
                  <a:pos x="193" y="48"/>
                </a:cxn>
                <a:cxn ang="0">
                  <a:pos x="181" y="36"/>
                </a:cxn>
                <a:cxn ang="0">
                  <a:pos x="181" y="0"/>
                </a:cxn>
                <a:cxn ang="0">
                  <a:pos x="169" y="24"/>
                </a:cxn>
                <a:cxn ang="0">
                  <a:pos x="169" y="48"/>
                </a:cxn>
                <a:cxn ang="0">
                  <a:pos x="169" y="60"/>
                </a:cxn>
                <a:cxn ang="0">
                  <a:pos x="133" y="72"/>
                </a:cxn>
                <a:cxn ang="0">
                  <a:pos x="145" y="97"/>
                </a:cxn>
                <a:cxn ang="0">
                  <a:pos x="133" y="109"/>
                </a:cxn>
                <a:cxn ang="0">
                  <a:pos x="96" y="109"/>
                </a:cxn>
                <a:cxn ang="0">
                  <a:pos x="108" y="133"/>
                </a:cxn>
                <a:cxn ang="0">
                  <a:pos x="108" y="145"/>
                </a:cxn>
                <a:cxn ang="0">
                  <a:pos x="96" y="157"/>
                </a:cxn>
                <a:cxn ang="0">
                  <a:pos x="108" y="169"/>
                </a:cxn>
                <a:cxn ang="0">
                  <a:pos x="108" y="193"/>
                </a:cxn>
                <a:cxn ang="0">
                  <a:pos x="84" y="169"/>
                </a:cxn>
                <a:cxn ang="0">
                  <a:pos x="60" y="181"/>
                </a:cxn>
                <a:cxn ang="0">
                  <a:pos x="96" y="217"/>
                </a:cxn>
                <a:cxn ang="0">
                  <a:pos x="36" y="193"/>
                </a:cxn>
                <a:cxn ang="0">
                  <a:pos x="60" y="242"/>
                </a:cxn>
                <a:cxn ang="0">
                  <a:pos x="96" y="254"/>
                </a:cxn>
                <a:cxn ang="0">
                  <a:pos x="72" y="266"/>
                </a:cxn>
                <a:cxn ang="0">
                  <a:pos x="48" y="278"/>
                </a:cxn>
                <a:cxn ang="0">
                  <a:pos x="72" y="290"/>
                </a:cxn>
                <a:cxn ang="0">
                  <a:pos x="48" y="314"/>
                </a:cxn>
                <a:cxn ang="0">
                  <a:pos x="48" y="350"/>
                </a:cxn>
                <a:cxn ang="0">
                  <a:pos x="84" y="350"/>
                </a:cxn>
              </a:cxnLst>
              <a:rect l="0" t="0" r="r" b="b"/>
              <a:pathLst>
                <a:path w="410" h="447">
                  <a:moveTo>
                    <a:pt x="72" y="375"/>
                  </a:moveTo>
                  <a:lnTo>
                    <a:pt x="36" y="387"/>
                  </a:lnTo>
                  <a:lnTo>
                    <a:pt x="24" y="423"/>
                  </a:lnTo>
                  <a:lnTo>
                    <a:pt x="0" y="423"/>
                  </a:lnTo>
                  <a:lnTo>
                    <a:pt x="24" y="447"/>
                  </a:lnTo>
                  <a:lnTo>
                    <a:pt x="410" y="447"/>
                  </a:lnTo>
                  <a:lnTo>
                    <a:pt x="386" y="435"/>
                  </a:lnTo>
                  <a:lnTo>
                    <a:pt x="410" y="423"/>
                  </a:lnTo>
                  <a:lnTo>
                    <a:pt x="386" y="411"/>
                  </a:lnTo>
                  <a:lnTo>
                    <a:pt x="410" y="411"/>
                  </a:lnTo>
                  <a:lnTo>
                    <a:pt x="374" y="411"/>
                  </a:lnTo>
                  <a:lnTo>
                    <a:pt x="362" y="399"/>
                  </a:lnTo>
                  <a:lnTo>
                    <a:pt x="362" y="375"/>
                  </a:lnTo>
                  <a:lnTo>
                    <a:pt x="386" y="363"/>
                  </a:lnTo>
                  <a:lnTo>
                    <a:pt x="374" y="350"/>
                  </a:lnTo>
                  <a:lnTo>
                    <a:pt x="386" y="338"/>
                  </a:lnTo>
                  <a:lnTo>
                    <a:pt x="386" y="314"/>
                  </a:lnTo>
                  <a:lnTo>
                    <a:pt x="386" y="302"/>
                  </a:lnTo>
                  <a:lnTo>
                    <a:pt x="374" y="290"/>
                  </a:lnTo>
                  <a:lnTo>
                    <a:pt x="374" y="278"/>
                  </a:lnTo>
                  <a:lnTo>
                    <a:pt x="350" y="290"/>
                  </a:lnTo>
                  <a:lnTo>
                    <a:pt x="374" y="254"/>
                  </a:lnTo>
                  <a:lnTo>
                    <a:pt x="350" y="254"/>
                  </a:lnTo>
                  <a:lnTo>
                    <a:pt x="350" y="242"/>
                  </a:lnTo>
                  <a:lnTo>
                    <a:pt x="338" y="242"/>
                  </a:lnTo>
                  <a:lnTo>
                    <a:pt x="338" y="217"/>
                  </a:lnTo>
                  <a:lnTo>
                    <a:pt x="326" y="217"/>
                  </a:lnTo>
                  <a:lnTo>
                    <a:pt x="326" y="205"/>
                  </a:lnTo>
                  <a:lnTo>
                    <a:pt x="314" y="193"/>
                  </a:lnTo>
                  <a:lnTo>
                    <a:pt x="314" y="193"/>
                  </a:lnTo>
                  <a:lnTo>
                    <a:pt x="314" y="181"/>
                  </a:lnTo>
                  <a:lnTo>
                    <a:pt x="314" y="169"/>
                  </a:lnTo>
                  <a:lnTo>
                    <a:pt x="302" y="169"/>
                  </a:lnTo>
                  <a:lnTo>
                    <a:pt x="302" y="169"/>
                  </a:lnTo>
                  <a:lnTo>
                    <a:pt x="314" y="157"/>
                  </a:lnTo>
                  <a:lnTo>
                    <a:pt x="302" y="157"/>
                  </a:lnTo>
                  <a:lnTo>
                    <a:pt x="314" y="145"/>
                  </a:lnTo>
                  <a:lnTo>
                    <a:pt x="314" y="133"/>
                  </a:lnTo>
                  <a:lnTo>
                    <a:pt x="302" y="133"/>
                  </a:lnTo>
                  <a:lnTo>
                    <a:pt x="302" y="121"/>
                  </a:lnTo>
                  <a:lnTo>
                    <a:pt x="278" y="109"/>
                  </a:lnTo>
                  <a:lnTo>
                    <a:pt x="278" y="109"/>
                  </a:lnTo>
                  <a:lnTo>
                    <a:pt x="265" y="97"/>
                  </a:lnTo>
                  <a:lnTo>
                    <a:pt x="278" y="97"/>
                  </a:lnTo>
                  <a:lnTo>
                    <a:pt x="253" y="85"/>
                  </a:lnTo>
                  <a:lnTo>
                    <a:pt x="253" y="72"/>
                  </a:lnTo>
                  <a:lnTo>
                    <a:pt x="241" y="60"/>
                  </a:lnTo>
                  <a:lnTo>
                    <a:pt x="229" y="72"/>
                  </a:lnTo>
                  <a:lnTo>
                    <a:pt x="217" y="85"/>
                  </a:lnTo>
                  <a:lnTo>
                    <a:pt x="217" y="85"/>
                  </a:lnTo>
                  <a:lnTo>
                    <a:pt x="217" y="97"/>
                  </a:lnTo>
                  <a:lnTo>
                    <a:pt x="217" y="85"/>
                  </a:lnTo>
                  <a:lnTo>
                    <a:pt x="205" y="85"/>
                  </a:lnTo>
                  <a:lnTo>
                    <a:pt x="217" y="72"/>
                  </a:lnTo>
                  <a:lnTo>
                    <a:pt x="205" y="72"/>
                  </a:lnTo>
                  <a:lnTo>
                    <a:pt x="217" y="60"/>
                  </a:lnTo>
                  <a:lnTo>
                    <a:pt x="193" y="60"/>
                  </a:lnTo>
                  <a:lnTo>
                    <a:pt x="205" y="48"/>
                  </a:lnTo>
                  <a:lnTo>
                    <a:pt x="217" y="36"/>
                  </a:lnTo>
                  <a:lnTo>
                    <a:pt x="193" y="48"/>
                  </a:lnTo>
                  <a:lnTo>
                    <a:pt x="205" y="36"/>
                  </a:lnTo>
                  <a:lnTo>
                    <a:pt x="181" y="36"/>
                  </a:lnTo>
                  <a:lnTo>
                    <a:pt x="181" y="36"/>
                  </a:lnTo>
                  <a:lnTo>
                    <a:pt x="193" y="36"/>
                  </a:lnTo>
                  <a:lnTo>
                    <a:pt x="181" y="12"/>
                  </a:lnTo>
                  <a:lnTo>
                    <a:pt x="181" y="0"/>
                  </a:lnTo>
                  <a:lnTo>
                    <a:pt x="169" y="24"/>
                  </a:lnTo>
                  <a:lnTo>
                    <a:pt x="157" y="12"/>
                  </a:lnTo>
                  <a:lnTo>
                    <a:pt x="169" y="24"/>
                  </a:lnTo>
                  <a:lnTo>
                    <a:pt x="169" y="36"/>
                  </a:lnTo>
                  <a:lnTo>
                    <a:pt x="157" y="36"/>
                  </a:lnTo>
                  <a:lnTo>
                    <a:pt x="169" y="48"/>
                  </a:lnTo>
                  <a:lnTo>
                    <a:pt x="169" y="48"/>
                  </a:lnTo>
                  <a:lnTo>
                    <a:pt x="145" y="48"/>
                  </a:lnTo>
                  <a:lnTo>
                    <a:pt x="169" y="60"/>
                  </a:lnTo>
                  <a:lnTo>
                    <a:pt x="145" y="60"/>
                  </a:lnTo>
                  <a:lnTo>
                    <a:pt x="157" y="72"/>
                  </a:lnTo>
                  <a:lnTo>
                    <a:pt x="133" y="72"/>
                  </a:lnTo>
                  <a:lnTo>
                    <a:pt x="145" y="85"/>
                  </a:lnTo>
                  <a:lnTo>
                    <a:pt x="121" y="85"/>
                  </a:lnTo>
                  <a:lnTo>
                    <a:pt x="145" y="97"/>
                  </a:lnTo>
                  <a:lnTo>
                    <a:pt x="133" y="97"/>
                  </a:lnTo>
                  <a:lnTo>
                    <a:pt x="145" y="109"/>
                  </a:lnTo>
                  <a:lnTo>
                    <a:pt x="133" y="109"/>
                  </a:lnTo>
                  <a:lnTo>
                    <a:pt x="145" y="121"/>
                  </a:lnTo>
                  <a:lnTo>
                    <a:pt x="108" y="109"/>
                  </a:lnTo>
                  <a:lnTo>
                    <a:pt x="96" y="109"/>
                  </a:lnTo>
                  <a:lnTo>
                    <a:pt x="121" y="133"/>
                  </a:lnTo>
                  <a:lnTo>
                    <a:pt x="96" y="121"/>
                  </a:lnTo>
                  <a:lnTo>
                    <a:pt x="108" y="133"/>
                  </a:lnTo>
                  <a:lnTo>
                    <a:pt x="96" y="133"/>
                  </a:lnTo>
                  <a:lnTo>
                    <a:pt x="121" y="145"/>
                  </a:lnTo>
                  <a:lnTo>
                    <a:pt x="108" y="145"/>
                  </a:lnTo>
                  <a:lnTo>
                    <a:pt x="133" y="157"/>
                  </a:lnTo>
                  <a:lnTo>
                    <a:pt x="84" y="145"/>
                  </a:lnTo>
                  <a:lnTo>
                    <a:pt x="96" y="157"/>
                  </a:lnTo>
                  <a:lnTo>
                    <a:pt x="84" y="157"/>
                  </a:lnTo>
                  <a:lnTo>
                    <a:pt x="96" y="169"/>
                  </a:lnTo>
                  <a:lnTo>
                    <a:pt x="108" y="169"/>
                  </a:lnTo>
                  <a:lnTo>
                    <a:pt x="121" y="181"/>
                  </a:lnTo>
                  <a:lnTo>
                    <a:pt x="121" y="193"/>
                  </a:lnTo>
                  <a:lnTo>
                    <a:pt x="108" y="193"/>
                  </a:lnTo>
                  <a:lnTo>
                    <a:pt x="96" y="181"/>
                  </a:lnTo>
                  <a:lnTo>
                    <a:pt x="84" y="181"/>
                  </a:lnTo>
                  <a:lnTo>
                    <a:pt x="84" y="169"/>
                  </a:lnTo>
                  <a:lnTo>
                    <a:pt x="60" y="169"/>
                  </a:lnTo>
                  <a:lnTo>
                    <a:pt x="72" y="181"/>
                  </a:lnTo>
                  <a:lnTo>
                    <a:pt x="60" y="181"/>
                  </a:lnTo>
                  <a:lnTo>
                    <a:pt x="84" y="205"/>
                  </a:lnTo>
                  <a:lnTo>
                    <a:pt x="60" y="193"/>
                  </a:lnTo>
                  <a:lnTo>
                    <a:pt x="96" y="217"/>
                  </a:lnTo>
                  <a:lnTo>
                    <a:pt x="84" y="230"/>
                  </a:lnTo>
                  <a:lnTo>
                    <a:pt x="60" y="217"/>
                  </a:lnTo>
                  <a:lnTo>
                    <a:pt x="36" y="193"/>
                  </a:lnTo>
                  <a:lnTo>
                    <a:pt x="48" y="217"/>
                  </a:lnTo>
                  <a:lnTo>
                    <a:pt x="36" y="217"/>
                  </a:lnTo>
                  <a:lnTo>
                    <a:pt x="60" y="242"/>
                  </a:lnTo>
                  <a:lnTo>
                    <a:pt x="84" y="242"/>
                  </a:lnTo>
                  <a:lnTo>
                    <a:pt x="72" y="254"/>
                  </a:lnTo>
                  <a:lnTo>
                    <a:pt x="96" y="254"/>
                  </a:lnTo>
                  <a:lnTo>
                    <a:pt x="96" y="266"/>
                  </a:lnTo>
                  <a:lnTo>
                    <a:pt x="108" y="266"/>
                  </a:lnTo>
                  <a:lnTo>
                    <a:pt x="72" y="266"/>
                  </a:lnTo>
                  <a:lnTo>
                    <a:pt x="48" y="254"/>
                  </a:lnTo>
                  <a:lnTo>
                    <a:pt x="60" y="278"/>
                  </a:lnTo>
                  <a:lnTo>
                    <a:pt x="48" y="278"/>
                  </a:lnTo>
                  <a:lnTo>
                    <a:pt x="60" y="278"/>
                  </a:lnTo>
                  <a:lnTo>
                    <a:pt x="72" y="290"/>
                  </a:lnTo>
                  <a:lnTo>
                    <a:pt x="72" y="290"/>
                  </a:lnTo>
                  <a:lnTo>
                    <a:pt x="72" y="302"/>
                  </a:lnTo>
                  <a:lnTo>
                    <a:pt x="48" y="302"/>
                  </a:lnTo>
                  <a:lnTo>
                    <a:pt x="48" y="314"/>
                  </a:lnTo>
                  <a:lnTo>
                    <a:pt x="48" y="326"/>
                  </a:lnTo>
                  <a:lnTo>
                    <a:pt x="60" y="338"/>
                  </a:lnTo>
                  <a:lnTo>
                    <a:pt x="48" y="350"/>
                  </a:lnTo>
                  <a:lnTo>
                    <a:pt x="72" y="350"/>
                  </a:lnTo>
                  <a:lnTo>
                    <a:pt x="48" y="375"/>
                  </a:lnTo>
                  <a:lnTo>
                    <a:pt x="84" y="350"/>
                  </a:lnTo>
                  <a:lnTo>
                    <a:pt x="60" y="375"/>
                  </a:lnTo>
                  <a:lnTo>
                    <a:pt x="72" y="375"/>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2" name="Freeform 60">
              <a:extLst>
                <a:ext uri="{FF2B5EF4-FFF2-40B4-BE49-F238E27FC236}">
                  <a16:creationId xmlns:a16="http://schemas.microsoft.com/office/drawing/2014/main" id="{89EDD325-9C5B-8140-95F4-65DF404FE6D7}"/>
                </a:ext>
              </a:extLst>
            </p:cNvPr>
            <p:cNvSpPr>
              <a:spLocks/>
            </p:cNvSpPr>
            <p:nvPr/>
          </p:nvSpPr>
          <p:spPr bwMode="auto">
            <a:xfrm>
              <a:off x="3406576" y="1495624"/>
              <a:ext cx="412313" cy="437411"/>
            </a:xfrm>
            <a:custGeom>
              <a:avLst/>
              <a:gdLst/>
              <a:ahLst/>
              <a:cxnLst>
                <a:cxn ang="0">
                  <a:pos x="36" y="351"/>
                </a:cxn>
                <a:cxn ang="0">
                  <a:pos x="0" y="375"/>
                </a:cxn>
                <a:cxn ang="0">
                  <a:pos x="350" y="399"/>
                </a:cxn>
                <a:cxn ang="0">
                  <a:pos x="350" y="387"/>
                </a:cxn>
                <a:cxn ang="0">
                  <a:pos x="338" y="363"/>
                </a:cxn>
                <a:cxn ang="0">
                  <a:pos x="302" y="351"/>
                </a:cxn>
                <a:cxn ang="0">
                  <a:pos x="326" y="327"/>
                </a:cxn>
                <a:cxn ang="0">
                  <a:pos x="326" y="302"/>
                </a:cxn>
                <a:cxn ang="0">
                  <a:pos x="326" y="266"/>
                </a:cxn>
                <a:cxn ang="0">
                  <a:pos x="314" y="242"/>
                </a:cxn>
                <a:cxn ang="0">
                  <a:pos x="302" y="230"/>
                </a:cxn>
                <a:cxn ang="0">
                  <a:pos x="290" y="218"/>
                </a:cxn>
                <a:cxn ang="0">
                  <a:pos x="290" y="194"/>
                </a:cxn>
                <a:cxn ang="0">
                  <a:pos x="278" y="182"/>
                </a:cxn>
                <a:cxn ang="0">
                  <a:pos x="266" y="169"/>
                </a:cxn>
                <a:cxn ang="0">
                  <a:pos x="266" y="157"/>
                </a:cxn>
                <a:cxn ang="0">
                  <a:pos x="254" y="145"/>
                </a:cxn>
                <a:cxn ang="0">
                  <a:pos x="266" y="121"/>
                </a:cxn>
                <a:cxn ang="0">
                  <a:pos x="254" y="97"/>
                </a:cxn>
                <a:cxn ang="0">
                  <a:pos x="242" y="97"/>
                </a:cxn>
                <a:cxn ang="0">
                  <a:pos x="229" y="85"/>
                </a:cxn>
                <a:cxn ang="0">
                  <a:pos x="229" y="61"/>
                </a:cxn>
                <a:cxn ang="0">
                  <a:pos x="217" y="49"/>
                </a:cxn>
                <a:cxn ang="0">
                  <a:pos x="217" y="37"/>
                </a:cxn>
                <a:cxn ang="0">
                  <a:pos x="193" y="49"/>
                </a:cxn>
                <a:cxn ang="0">
                  <a:pos x="193" y="73"/>
                </a:cxn>
                <a:cxn ang="0">
                  <a:pos x="181" y="97"/>
                </a:cxn>
                <a:cxn ang="0">
                  <a:pos x="169" y="97"/>
                </a:cxn>
                <a:cxn ang="0">
                  <a:pos x="193" y="61"/>
                </a:cxn>
                <a:cxn ang="0">
                  <a:pos x="181" y="61"/>
                </a:cxn>
                <a:cxn ang="0">
                  <a:pos x="181" y="49"/>
                </a:cxn>
                <a:cxn ang="0">
                  <a:pos x="193" y="37"/>
                </a:cxn>
                <a:cxn ang="0">
                  <a:pos x="157" y="37"/>
                </a:cxn>
                <a:cxn ang="0">
                  <a:pos x="169" y="24"/>
                </a:cxn>
                <a:cxn ang="0">
                  <a:pos x="145" y="0"/>
                </a:cxn>
                <a:cxn ang="0">
                  <a:pos x="145" y="24"/>
                </a:cxn>
                <a:cxn ang="0">
                  <a:pos x="133" y="37"/>
                </a:cxn>
                <a:cxn ang="0">
                  <a:pos x="109" y="49"/>
                </a:cxn>
                <a:cxn ang="0">
                  <a:pos x="109" y="61"/>
                </a:cxn>
                <a:cxn ang="0">
                  <a:pos x="109" y="73"/>
                </a:cxn>
                <a:cxn ang="0">
                  <a:pos x="109" y="85"/>
                </a:cxn>
                <a:cxn ang="0">
                  <a:pos x="109" y="109"/>
                </a:cxn>
                <a:cxn ang="0">
                  <a:pos x="97" y="121"/>
                </a:cxn>
                <a:cxn ang="0">
                  <a:pos x="72" y="133"/>
                </a:cxn>
                <a:cxn ang="0">
                  <a:pos x="109" y="157"/>
                </a:cxn>
                <a:cxn ang="0">
                  <a:pos x="72" y="157"/>
                </a:cxn>
                <a:cxn ang="0">
                  <a:pos x="72" y="182"/>
                </a:cxn>
                <a:cxn ang="0">
                  <a:pos x="85" y="194"/>
                </a:cxn>
                <a:cxn ang="0">
                  <a:pos x="60" y="194"/>
                </a:cxn>
                <a:cxn ang="0">
                  <a:pos x="48" y="194"/>
                </a:cxn>
                <a:cxn ang="0">
                  <a:pos x="48" y="206"/>
                </a:cxn>
                <a:cxn ang="0">
                  <a:pos x="72" y="230"/>
                </a:cxn>
                <a:cxn ang="0">
                  <a:pos x="85" y="230"/>
                </a:cxn>
                <a:cxn ang="0">
                  <a:pos x="72" y="242"/>
                </a:cxn>
                <a:cxn ang="0">
                  <a:pos x="60" y="242"/>
                </a:cxn>
                <a:cxn ang="0">
                  <a:pos x="60" y="242"/>
                </a:cxn>
                <a:cxn ang="0">
                  <a:pos x="72" y="266"/>
                </a:cxn>
                <a:cxn ang="0">
                  <a:pos x="48" y="266"/>
                </a:cxn>
                <a:cxn ang="0">
                  <a:pos x="48" y="290"/>
                </a:cxn>
                <a:cxn ang="0">
                  <a:pos x="48" y="315"/>
                </a:cxn>
                <a:cxn ang="0">
                  <a:pos x="48" y="327"/>
                </a:cxn>
                <a:cxn ang="0">
                  <a:pos x="60" y="339"/>
                </a:cxn>
              </a:cxnLst>
              <a:rect l="0" t="0" r="r" b="b"/>
              <a:pathLst>
                <a:path w="350" h="399">
                  <a:moveTo>
                    <a:pt x="72" y="339"/>
                  </a:moveTo>
                  <a:lnTo>
                    <a:pt x="36" y="351"/>
                  </a:lnTo>
                  <a:lnTo>
                    <a:pt x="36" y="375"/>
                  </a:lnTo>
                  <a:lnTo>
                    <a:pt x="0" y="375"/>
                  </a:lnTo>
                  <a:lnTo>
                    <a:pt x="24" y="399"/>
                  </a:lnTo>
                  <a:lnTo>
                    <a:pt x="350" y="399"/>
                  </a:lnTo>
                  <a:lnTo>
                    <a:pt x="326" y="387"/>
                  </a:lnTo>
                  <a:lnTo>
                    <a:pt x="350" y="387"/>
                  </a:lnTo>
                  <a:lnTo>
                    <a:pt x="326" y="375"/>
                  </a:lnTo>
                  <a:lnTo>
                    <a:pt x="338" y="363"/>
                  </a:lnTo>
                  <a:lnTo>
                    <a:pt x="314" y="363"/>
                  </a:lnTo>
                  <a:lnTo>
                    <a:pt x="302" y="351"/>
                  </a:lnTo>
                  <a:lnTo>
                    <a:pt x="314" y="339"/>
                  </a:lnTo>
                  <a:lnTo>
                    <a:pt x="326" y="327"/>
                  </a:lnTo>
                  <a:lnTo>
                    <a:pt x="314" y="315"/>
                  </a:lnTo>
                  <a:lnTo>
                    <a:pt x="326" y="302"/>
                  </a:lnTo>
                  <a:lnTo>
                    <a:pt x="326" y="278"/>
                  </a:lnTo>
                  <a:lnTo>
                    <a:pt x="326" y="266"/>
                  </a:lnTo>
                  <a:lnTo>
                    <a:pt x="314" y="254"/>
                  </a:lnTo>
                  <a:lnTo>
                    <a:pt x="314" y="242"/>
                  </a:lnTo>
                  <a:lnTo>
                    <a:pt x="290" y="254"/>
                  </a:lnTo>
                  <a:lnTo>
                    <a:pt x="302" y="230"/>
                  </a:lnTo>
                  <a:lnTo>
                    <a:pt x="290" y="230"/>
                  </a:lnTo>
                  <a:lnTo>
                    <a:pt x="290" y="218"/>
                  </a:lnTo>
                  <a:lnTo>
                    <a:pt x="278" y="218"/>
                  </a:lnTo>
                  <a:lnTo>
                    <a:pt x="290" y="194"/>
                  </a:lnTo>
                  <a:lnTo>
                    <a:pt x="266" y="206"/>
                  </a:lnTo>
                  <a:lnTo>
                    <a:pt x="278" y="182"/>
                  </a:lnTo>
                  <a:lnTo>
                    <a:pt x="254" y="182"/>
                  </a:lnTo>
                  <a:lnTo>
                    <a:pt x="266" y="169"/>
                  </a:lnTo>
                  <a:lnTo>
                    <a:pt x="254" y="169"/>
                  </a:lnTo>
                  <a:lnTo>
                    <a:pt x="266" y="157"/>
                  </a:lnTo>
                  <a:lnTo>
                    <a:pt x="254" y="157"/>
                  </a:lnTo>
                  <a:lnTo>
                    <a:pt x="254" y="145"/>
                  </a:lnTo>
                  <a:lnTo>
                    <a:pt x="254" y="133"/>
                  </a:lnTo>
                  <a:lnTo>
                    <a:pt x="266" y="121"/>
                  </a:lnTo>
                  <a:lnTo>
                    <a:pt x="254" y="109"/>
                  </a:lnTo>
                  <a:lnTo>
                    <a:pt x="254" y="97"/>
                  </a:lnTo>
                  <a:lnTo>
                    <a:pt x="229" y="109"/>
                  </a:lnTo>
                  <a:lnTo>
                    <a:pt x="242" y="97"/>
                  </a:lnTo>
                  <a:lnTo>
                    <a:pt x="217" y="85"/>
                  </a:lnTo>
                  <a:lnTo>
                    <a:pt x="229" y="85"/>
                  </a:lnTo>
                  <a:lnTo>
                    <a:pt x="217" y="73"/>
                  </a:lnTo>
                  <a:lnTo>
                    <a:pt x="229" y="61"/>
                  </a:lnTo>
                  <a:lnTo>
                    <a:pt x="205" y="49"/>
                  </a:lnTo>
                  <a:lnTo>
                    <a:pt x="217" y="49"/>
                  </a:lnTo>
                  <a:lnTo>
                    <a:pt x="205" y="49"/>
                  </a:lnTo>
                  <a:lnTo>
                    <a:pt x="217" y="37"/>
                  </a:lnTo>
                  <a:lnTo>
                    <a:pt x="217" y="24"/>
                  </a:lnTo>
                  <a:lnTo>
                    <a:pt x="193" y="49"/>
                  </a:lnTo>
                  <a:lnTo>
                    <a:pt x="205" y="61"/>
                  </a:lnTo>
                  <a:lnTo>
                    <a:pt x="193" y="73"/>
                  </a:lnTo>
                  <a:lnTo>
                    <a:pt x="181" y="49"/>
                  </a:lnTo>
                  <a:lnTo>
                    <a:pt x="181" y="97"/>
                  </a:lnTo>
                  <a:lnTo>
                    <a:pt x="181" y="85"/>
                  </a:lnTo>
                  <a:lnTo>
                    <a:pt x="169" y="97"/>
                  </a:lnTo>
                  <a:lnTo>
                    <a:pt x="169" y="85"/>
                  </a:lnTo>
                  <a:lnTo>
                    <a:pt x="193" y="61"/>
                  </a:lnTo>
                  <a:lnTo>
                    <a:pt x="169" y="73"/>
                  </a:lnTo>
                  <a:lnTo>
                    <a:pt x="181" y="61"/>
                  </a:lnTo>
                  <a:lnTo>
                    <a:pt x="169" y="61"/>
                  </a:lnTo>
                  <a:lnTo>
                    <a:pt x="181" y="49"/>
                  </a:lnTo>
                  <a:lnTo>
                    <a:pt x="205" y="37"/>
                  </a:lnTo>
                  <a:lnTo>
                    <a:pt x="193" y="37"/>
                  </a:lnTo>
                  <a:lnTo>
                    <a:pt x="157" y="49"/>
                  </a:lnTo>
                  <a:lnTo>
                    <a:pt x="157" y="37"/>
                  </a:lnTo>
                  <a:lnTo>
                    <a:pt x="157" y="24"/>
                  </a:lnTo>
                  <a:lnTo>
                    <a:pt x="169" y="24"/>
                  </a:lnTo>
                  <a:lnTo>
                    <a:pt x="157" y="12"/>
                  </a:lnTo>
                  <a:lnTo>
                    <a:pt x="145" y="0"/>
                  </a:lnTo>
                  <a:lnTo>
                    <a:pt x="133" y="24"/>
                  </a:lnTo>
                  <a:lnTo>
                    <a:pt x="145" y="24"/>
                  </a:lnTo>
                  <a:lnTo>
                    <a:pt x="121" y="37"/>
                  </a:lnTo>
                  <a:lnTo>
                    <a:pt x="133" y="37"/>
                  </a:lnTo>
                  <a:lnTo>
                    <a:pt x="133" y="49"/>
                  </a:lnTo>
                  <a:lnTo>
                    <a:pt x="109" y="49"/>
                  </a:lnTo>
                  <a:lnTo>
                    <a:pt x="121" y="61"/>
                  </a:lnTo>
                  <a:lnTo>
                    <a:pt x="109" y="61"/>
                  </a:lnTo>
                  <a:lnTo>
                    <a:pt x="97" y="61"/>
                  </a:lnTo>
                  <a:lnTo>
                    <a:pt x="109" y="73"/>
                  </a:lnTo>
                  <a:lnTo>
                    <a:pt x="97" y="73"/>
                  </a:lnTo>
                  <a:lnTo>
                    <a:pt x="109" y="85"/>
                  </a:lnTo>
                  <a:lnTo>
                    <a:pt x="109" y="97"/>
                  </a:lnTo>
                  <a:lnTo>
                    <a:pt x="109" y="109"/>
                  </a:lnTo>
                  <a:lnTo>
                    <a:pt x="85" y="97"/>
                  </a:lnTo>
                  <a:lnTo>
                    <a:pt x="97" y="121"/>
                  </a:lnTo>
                  <a:lnTo>
                    <a:pt x="121" y="145"/>
                  </a:lnTo>
                  <a:lnTo>
                    <a:pt x="72" y="133"/>
                  </a:lnTo>
                  <a:lnTo>
                    <a:pt x="97" y="145"/>
                  </a:lnTo>
                  <a:lnTo>
                    <a:pt x="109" y="157"/>
                  </a:lnTo>
                  <a:lnTo>
                    <a:pt x="109" y="169"/>
                  </a:lnTo>
                  <a:lnTo>
                    <a:pt x="72" y="157"/>
                  </a:lnTo>
                  <a:lnTo>
                    <a:pt x="60" y="145"/>
                  </a:lnTo>
                  <a:lnTo>
                    <a:pt x="72" y="182"/>
                  </a:lnTo>
                  <a:lnTo>
                    <a:pt x="60" y="169"/>
                  </a:lnTo>
                  <a:lnTo>
                    <a:pt x="85" y="194"/>
                  </a:lnTo>
                  <a:lnTo>
                    <a:pt x="72" y="194"/>
                  </a:lnTo>
                  <a:lnTo>
                    <a:pt x="60" y="194"/>
                  </a:lnTo>
                  <a:lnTo>
                    <a:pt x="36" y="182"/>
                  </a:lnTo>
                  <a:lnTo>
                    <a:pt x="48" y="194"/>
                  </a:lnTo>
                  <a:lnTo>
                    <a:pt x="36" y="194"/>
                  </a:lnTo>
                  <a:lnTo>
                    <a:pt x="48" y="206"/>
                  </a:lnTo>
                  <a:lnTo>
                    <a:pt x="72" y="218"/>
                  </a:lnTo>
                  <a:lnTo>
                    <a:pt x="72" y="230"/>
                  </a:lnTo>
                  <a:lnTo>
                    <a:pt x="85" y="230"/>
                  </a:lnTo>
                  <a:lnTo>
                    <a:pt x="85" y="230"/>
                  </a:lnTo>
                  <a:lnTo>
                    <a:pt x="97" y="242"/>
                  </a:lnTo>
                  <a:lnTo>
                    <a:pt x="72" y="242"/>
                  </a:lnTo>
                  <a:lnTo>
                    <a:pt x="48" y="230"/>
                  </a:lnTo>
                  <a:lnTo>
                    <a:pt x="60" y="242"/>
                  </a:lnTo>
                  <a:lnTo>
                    <a:pt x="48" y="242"/>
                  </a:lnTo>
                  <a:lnTo>
                    <a:pt x="60" y="242"/>
                  </a:lnTo>
                  <a:lnTo>
                    <a:pt x="60" y="254"/>
                  </a:lnTo>
                  <a:lnTo>
                    <a:pt x="72" y="266"/>
                  </a:lnTo>
                  <a:lnTo>
                    <a:pt x="60" y="266"/>
                  </a:lnTo>
                  <a:lnTo>
                    <a:pt x="48" y="266"/>
                  </a:lnTo>
                  <a:lnTo>
                    <a:pt x="48" y="278"/>
                  </a:lnTo>
                  <a:lnTo>
                    <a:pt x="48" y="290"/>
                  </a:lnTo>
                  <a:lnTo>
                    <a:pt x="60" y="302"/>
                  </a:lnTo>
                  <a:lnTo>
                    <a:pt x="48" y="315"/>
                  </a:lnTo>
                  <a:lnTo>
                    <a:pt x="60" y="315"/>
                  </a:lnTo>
                  <a:lnTo>
                    <a:pt x="48" y="327"/>
                  </a:lnTo>
                  <a:lnTo>
                    <a:pt x="72" y="315"/>
                  </a:lnTo>
                  <a:lnTo>
                    <a:pt x="60" y="339"/>
                  </a:lnTo>
                  <a:lnTo>
                    <a:pt x="72" y="339"/>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3" name="Freeform 61">
              <a:extLst>
                <a:ext uri="{FF2B5EF4-FFF2-40B4-BE49-F238E27FC236}">
                  <a16:creationId xmlns:a16="http://schemas.microsoft.com/office/drawing/2014/main" id="{363A6977-0558-114F-9D54-D0E30FC65256}"/>
                </a:ext>
              </a:extLst>
            </p:cNvPr>
            <p:cNvSpPr>
              <a:spLocks/>
            </p:cNvSpPr>
            <p:nvPr/>
          </p:nvSpPr>
          <p:spPr bwMode="auto">
            <a:xfrm>
              <a:off x="3434063" y="1561303"/>
              <a:ext cx="357339" cy="371679"/>
            </a:xfrm>
            <a:custGeom>
              <a:avLst/>
              <a:gdLst/>
              <a:ahLst/>
              <a:cxnLst>
                <a:cxn ang="0">
                  <a:pos x="36" y="302"/>
                </a:cxn>
                <a:cxn ang="0">
                  <a:pos x="0" y="314"/>
                </a:cxn>
                <a:cxn ang="0">
                  <a:pos x="290" y="338"/>
                </a:cxn>
                <a:cxn ang="0">
                  <a:pos x="302" y="326"/>
                </a:cxn>
                <a:cxn ang="0">
                  <a:pos x="290" y="314"/>
                </a:cxn>
                <a:cxn ang="0">
                  <a:pos x="266" y="302"/>
                </a:cxn>
                <a:cxn ang="0">
                  <a:pos x="278" y="278"/>
                </a:cxn>
                <a:cxn ang="0">
                  <a:pos x="278" y="254"/>
                </a:cxn>
                <a:cxn ang="0">
                  <a:pos x="278" y="229"/>
                </a:cxn>
                <a:cxn ang="0">
                  <a:pos x="266" y="205"/>
                </a:cxn>
                <a:cxn ang="0">
                  <a:pos x="254" y="193"/>
                </a:cxn>
                <a:cxn ang="0">
                  <a:pos x="254" y="181"/>
                </a:cxn>
                <a:cxn ang="0">
                  <a:pos x="242" y="169"/>
                </a:cxn>
                <a:cxn ang="0">
                  <a:pos x="242" y="145"/>
                </a:cxn>
                <a:cxn ang="0">
                  <a:pos x="230" y="145"/>
                </a:cxn>
                <a:cxn ang="0">
                  <a:pos x="230" y="133"/>
                </a:cxn>
                <a:cxn ang="0">
                  <a:pos x="218" y="121"/>
                </a:cxn>
                <a:cxn ang="0">
                  <a:pos x="218" y="108"/>
                </a:cxn>
                <a:cxn ang="0">
                  <a:pos x="218" y="84"/>
                </a:cxn>
                <a:cxn ang="0">
                  <a:pos x="205" y="72"/>
                </a:cxn>
                <a:cxn ang="0">
                  <a:pos x="193" y="60"/>
                </a:cxn>
                <a:cxn ang="0">
                  <a:pos x="193" y="48"/>
                </a:cxn>
                <a:cxn ang="0">
                  <a:pos x="193" y="36"/>
                </a:cxn>
                <a:cxn ang="0">
                  <a:pos x="193" y="24"/>
                </a:cxn>
                <a:cxn ang="0">
                  <a:pos x="169" y="36"/>
                </a:cxn>
                <a:cxn ang="0">
                  <a:pos x="169" y="60"/>
                </a:cxn>
                <a:cxn ang="0">
                  <a:pos x="157" y="84"/>
                </a:cxn>
                <a:cxn ang="0">
                  <a:pos x="145" y="84"/>
                </a:cxn>
                <a:cxn ang="0">
                  <a:pos x="157" y="48"/>
                </a:cxn>
                <a:cxn ang="0">
                  <a:pos x="157" y="48"/>
                </a:cxn>
                <a:cxn ang="0">
                  <a:pos x="157" y="36"/>
                </a:cxn>
                <a:cxn ang="0">
                  <a:pos x="157" y="24"/>
                </a:cxn>
                <a:cxn ang="0">
                  <a:pos x="133" y="24"/>
                </a:cxn>
                <a:cxn ang="0">
                  <a:pos x="145" y="24"/>
                </a:cxn>
                <a:cxn ang="0">
                  <a:pos x="133" y="0"/>
                </a:cxn>
                <a:cxn ang="0">
                  <a:pos x="121" y="12"/>
                </a:cxn>
                <a:cxn ang="0">
                  <a:pos x="121" y="24"/>
                </a:cxn>
                <a:cxn ang="0">
                  <a:pos x="97" y="48"/>
                </a:cxn>
                <a:cxn ang="0">
                  <a:pos x="97" y="48"/>
                </a:cxn>
                <a:cxn ang="0">
                  <a:pos x="97" y="60"/>
                </a:cxn>
                <a:cxn ang="0">
                  <a:pos x="97" y="72"/>
                </a:cxn>
                <a:cxn ang="0">
                  <a:pos x="97" y="96"/>
                </a:cxn>
                <a:cxn ang="0">
                  <a:pos x="85" y="96"/>
                </a:cxn>
                <a:cxn ang="0">
                  <a:pos x="73" y="108"/>
                </a:cxn>
                <a:cxn ang="0">
                  <a:pos x="97" y="133"/>
                </a:cxn>
                <a:cxn ang="0">
                  <a:pos x="73" y="133"/>
                </a:cxn>
                <a:cxn ang="0">
                  <a:pos x="73" y="157"/>
                </a:cxn>
                <a:cxn ang="0">
                  <a:pos x="73" y="169"/>
                </a:cxn>
                <a:cxn ang="0">
                  <a:pos x="48" y="157"/>
                </a:cxn>
                <a:cxn ang="0">
                  <a:pos x="48" y="157"/>
                </a:cxn>
                <a:cxn ang="0">
                  <a:pos x="48" y="181"/>
                </a:cxn>
                <a:cxn ang="0">
                  <a:pos x="61" y="193"/>
                </a:cxn>
                <a:cxn ang="0">
                  <a:pos x="73" y="205"/>
                </a:cxn>
                <a:cxn ang="0">
                  <a:pos x="61" y="205"/>
                </a:cxn>
                <a:cxn ang="0">
                  <a:pos x="61" y="205"/>
                </a:cxn>
                <a:cxn ang="0">
                  <a:pos x="61" y="205"/>
                </a:cxn>
                <a:cxn ang="0">
                  <a:pos x="61" y="217"/>
                </a:cxn>
                <a:cxn ang="0">
                  <a:pos x="48" y="229"/>
                </a:cxn>
                <a:cxn ang="0">
                  <a:pos x="48" y="254"/>
                </a:cxn>
                <a:cxn ang="0">
                  <a:pos x="48" y="266"/>
                </a:cxn>
                <a:cxn ang="0">
                  <a:pos x="48" y="278"/>
                </a:cxn>
                <a:cxn ang="0">
                  <a:pos x="48" y="290"/>
                </a:cxn>
              </a:cxnLst>
              <a:rect l="0" t="0" r="r" b="b"/>
              <a:pathLst>
                <a:path w="302" h="338">
                  <a:moveTo>
                    <a:pt x="61" y="290"/>
                  </a:moveTo>
                  <a:lnTo>
                    <a:pt x="36" y="302"/>
                  </a:lnTo>
                  <a:lnTo>
                    <a:pt x="24" y="314"/>
                  </a:lnTo>
                  <a:lnTo>
                    <a:pt x="0" y="314"/>
                  </a:lnTo>
                  <a:lnTo>
                    <a:pt x="24" y="338"/>
                  </a:lnTo>
                  <a:lnTo>
                    <a:pt x="290" y="338"/>
                  </a:lnTo>
                  <a:lnTo>
                    <a:pt x="278" y="326"/>
                  </a:lnTo>
                  <a:lnTo>
                    <a:pt x="302" y="326"/>
                  </a:lnTo>
                  <a:lnTo>
                    <a:pt x="278" y="314"/>
                  </a:lnTo>
                  <a:lnTo>
                    <a:pt x="290" y="314"/>
                  </a:lnTo>
                  <a:lnTo>
                    <a:pt x="266" y="314"/>
                  </a:lnTo>
                  <a:lnTo>
                    <a:pt x="266" y="302"/>
                  </a:lnTo>
                  <a:lnTo>
                    <a:pt x="266" y="290"/>
                  </a:lnTo>
                  <a:lnTo>
                    <a:pt x="278" y="278"/>
                  </a:lnTo>
                  <a:lnTo>
                    <a:pt x="278" y="266"/>
                  </a:lnTo>
                  <a:lnTo>
                    <a:pt x="278" y="254"/>
                  </a:lnTo>
                  <a:lnTo>
                    <a:pt x="278" y="241"/>
                  </a:lnTo>
                  <a:lnTo>
                    <a:pt x="278" y="229"/>
                  </a:lnTo>
                  <a:lnTo>
                    <a:pt x="278" y="217"/>
                  </a:lnTo>
                  <a:lnTo>
                    <a:pt x="266" y="205"/>
                  </a:lnTo>
                  <a:lnTo>
                    <a:pt x="254" y="217"/>
                  </a:lnTo>
                  <a:lnTo>
                    <a:pt x="254" y="193"/>
                  </a:lnTo>
                  <a:lnTo>
                    <a:pt x="242" y="193"/>
                  </a:lnTo>
                  <a:lnTo>
                    <a:pt x="254" y="181"/>
                  </a:lnTo>
                  <a:lnTo>
                    <a:pt x="242" y="181"/>
                  </a:lnTo>
                  <a:lnTo>
                    <a:pt x="242" y="169"/>
                  </a:lnTo>
                  <a:lnTo>
                    <a:pt x="230" y="169"/>
                  </a:lnTo>
                  <a:lnTo>
                    <a:pt x="242" y="145"/>
                  </a:lnTo>
                  <a:lnTo>
                    <a:pt x="218" y="157"/>
                  </a:lnTo>
                  <a:lnTo>
                    <a:pt x="230" y="145"/>
                  </a:lnTo>
                  <a:lnTo>
                    <a:pt x="218" y="145"/>
                  </a:lnTo>
                  <a:lnTo>
                    <a:pt x="230" y="133"/>
                  </a:lnTo>
                  <a:lnTo>
                    <a:pt x="218" y="133"/>
                  </a:lnTo>
                  <a:lnTo>
                    <a:pt x="218" y="121"/>
                  </a:lnTo>
                  <a:lnTo>
                    <a:pt x="218" y="108"/>
                  </a:lnTo>
                  <a:lnTo>
                    <a:pt x="218" y="108"/>
                  </a:lnTo>
                  <a:lnTo>
                    <a:pt x="218" y="96"/>
                  </a:lnTo>
                  <a:lnTo>
                    <a:pt x="218" y="84"/>
                  </a:lnTo>
                  <a:lnTo>
                    <a:pt x="205" y="84"/>
                  </a:lnTo>
                  <a:lnTo>
                    <a:pt x="205" y="72"/>
                  </a:lnTo>
                  <a:lnTo>
                    <a:pt x="193" y="72"/>
                  </a:lnTo>
                  <a:lnTo>
                    <a:pt x="193" y="60"/>
                  </a:lnTo>
                  <a:lnTo>
                    <a:pt x="193" y="60"/>
                  </a:lnTo>
                  <a:lnTo>
                    <a:pt x="193" y="48"/>
                  </a:lnTo>
                  <a:lnTo>
                    <a:pt x="181" y="36"/>
                  </a:lnTo>
                  <a:lnTo>
                    <a:pt x="193" y="36"/>
                  </a:lnTo>
                  <a:lnTo>
                    <a:pt x="181" y="36"/>
                  </a:lnTo>
                  <a:lnTo>
                    <a:pt x="193" y="24"/>
                  </a:lnTo>
                  <a:lnTo>
                    <a:pt x="181" y="24"/>
                  </a:lnTo>
                  <a:lnTo>
                    <a:pt x="169" y="36"/>
                  </a:lnTo>
                  <a:lnTo>
                    <a:pt x="169" y="48"/>
                  </a:lnTo>
                  <a:lnTo>
                    <a:pt x="169" y="60"/>
                  </a:lnTo>
                  <a:lnTo>
                    <a:pt x="157" y="48"/>
                  </a:lnTo>
                  <a:lnTo>
                    <a:pt x="157" y="84"/>
                  </a:lnTo>
                  <a:lnTo>
                    <a:pt x="157" y="72"/>
                  </a:lnTo>
                  <a:lnTo>
                    <a:pt x="145" y="84"/>
                  </a:lnTo>
                  <a:lnTo>
                    <a:pt x="145" y="72"/>
                  </a:lnTo>
                  <a:lnTo>
                    <a:pt x="157" y="48"/>
                  </a:lnTo>
                  <a:lnTo>
                    <a:pt x="145" y="60"/>
                  </a:lnTo>
                  <a:lnTo>
                    <a:pt x="157" y="48"/>
                  </a:lnTo>
                  <a:lnTo>
                    <a:pt x="145" y="48"/>
                  </a:lnTo>
                  <a:lnTo>
                    <a:pt x="157" y="36"/>
                  </a:lnTo>
                  <a:lnTo>
                    <a:pt x="169" y="24"/>
                  </a:lnTo>
                  <a:lnTo>
                    <a:pt x="157" y="24"/>
                  </a:lnTo>
                  <a:lnTo>
                    <a:pt x="133" y="36"/>
                  </a:lnTo>
                  <a:lnTo>
                    <a:pt x="133" y="24"/>
                  </a:lnTo>
                  <a:lnTo>
                    <a:pt x="133" y="24"/>
                  </a:lnTo>
                  <a:lnTo>
                    <a:pt x="145" y="24"/>
                  </a:lnTo>
                  <a:lnTo>
                    <a:pt x="133" y="12"/>
                  </a:lnTo>
                  <a:lnTo>
                    <a:pt x="133" y="0"/>
                  </a:lnTo>
                  <a:lnTo>
                    <a:pt x="121" y="12"/>
                  </a:lnTo>
                  <a:lnTo>
                    <a:pt x="121" y="12"/>
                  </a:lnTo>
                  <a:lnTo>
                    <a:pt x="109" y="24"/>
                  </a:lnTo>
                  <a:lnTo>
                    <a:pt x="121" y="24"/>
                  </a:lnTo>
                  <a:lnTo>
                    <a:pt x="109" y="36"/>
                  </a:lnTo>
                  <a:lnTo>
                    <a:pt x="97" y="48"/>
                  </a:lnTo>
                  <a:lnTo>
                    <a:pt x="109" y="48"/>
                  </a:lnTo>
                  <a:lnTo>
                    <a:pt x="97" y="48"/>
                  </a:lnTo>
                  <a:lnTo>
                    <a:pt x="85" y="48"/>
                  </a:lnTo>
                  <a:lnTo>
                    <a:pt x="97" y="60"/>
                  </a:lnTo>
                  <a:lnTo>
                    <a:pt x="85" y="60"/>
                  </a:lnTo>
                  <a:lnTo>
                    <a:pt x="97" y="72"/>
                  </a:lnTo>
                  <a:lnTo>
                    <a:pt x="97" y="84"/>
                  </a:lnTo>
                  <a:lnTo>
                    <a:pt x="97" y="96"/>
                  </a:lnTo>
                  <a:lnTo>
                    <a:pt x="73" y="84"/>
                  </a:lnTo>
                  <a:lnTo>
                    <a:pt x="85" y="96"/>
                  </a:lnTo>
                  <a:lnTo>
                    <a:pt x="109" y="121"/>
                  </a:lnTo>
                  <a:lnTo>
                    <a:pt x="73" y="108"/>
                  </a:lnTo>
                  <a:lnTo>
                    <a:pt x="85" y="121"/>
                  </a:lnTo>
                  <a:lnTo>
                    <a:pt x="97" y="133"/>
                  </a:lnTo>
                  <a:lnTo>
                    <a:pt x="97" y="145"/>
                  </a:lnTo>
                  <a:lnTo>
                    <a:pt x="73" y="133"/>
                  </a:lnTo>
                  <a:lnTo>
                    <a:pt x="48" y="121"/>
                  </a:lnTo>
                  <a:lnTo>
                    <a:pt x="73" y="157"/>
                  </a:lnTo>
                  <a:lnTo>
                    <a:pt x="48" y="145"/>
                  </a:lnTo>
                  <a:lnTo>
                    <a:pt x="73" y="169"/>
                  </a:lnTo>
                  <a:lnTo>
                    <a:pt x="73" y="169"/>
                  </a:lnTo>
                  <a:lnTo>
                    <a:pt x="48" y="157"/>
                  </a:lnTo>
                  <a:lnTo>
                    <a:pt x="36" y="145"/>
                  </a:lnTo>
                  <a:lnTo>
                    <a:pt x="48" y="157"/>
                  </a:lnTo>
                  <a:lnTo>
                    <a:pt x="36" y="157"/>
                  </a:lnTo>
                  <a:lnTo>
                    <a:pt x="48" y="181"/>
                  </a:lnTo>
                  <a:lnTo>
                    <a:pt x="61" y="181"/>
                  </a:lnTo>
                  <a:lnTo>
                    <a:pt x="61" y="193"/>
                  </a:lnTo>
                  <a:lnTo>
                    <a:pt x="73" y="193"/>
                  </a:lnTo>
                  <a:lnTo>
                    <a:pt x="73" y="205"/>
                  </a:lnTo>
                  <a:lnTo>
                    <a:pt x="85" y="205"/>
                  </a:lnTo>
                  <a:lnTo>
                    <a:pt x="61" y="205"/>
                  </a:lnTo>
                  <a:lnTo>
                    <a:pt x="48" y="193"/>
                  </a:lnTo>
                  <a:lnTo>
                    <a:pt x="61" y="205"/>
                  </a:lnTo>
                  <a:lnTo>
                    <a:pt x="48" y="205"/>
                  </a:lnTo>
                  <a:lnTo>
                    <a:pt x="61" y="205"/>
                  </a:lnTo>
                  <a:lnTo>
                    <a:pt x="61" y="217"/>
                  </a:lnTo>
                  <a:lnTo>
                    <a:pt x="61" y="217"/>
                  </a:lnTo>
                  <a:lnTo>
                    <a:pt x="61" y="229"/>
                  </a:lnTo>
                  <a:lnTo>
                    <a:pt x="48" y="229"/>
                  </a:lnTo>
                  <a:lnTo>
                    <a:pt x="48" y="241"/>
                  </a:lnTo>
                  <a:lnTo>
                    <a:pt x="48" y="254"/>
                  </a:lnTo>
                  <a:lnTo>
                    <a:pt x="61" y="254"/>
                  </a:lnTo>
                  <a:lnTo>
                    <a:pt x="48" y="266"/>
                  </a:lnTo>
                  <a:lnTo>
                    <a:pt x="61" y="266"/>
                  </a:lnTo>
                  <a:lnTo>
                    <a:pt x="48" y="278"/>
                  </a:lnTo>
                  <a:lnTo>
                    <a:pt x="73" y="266"/>
                  </a:lnTo>
                  <a:lnTo>
                    <a:pt x="48" y="290"/>
                  </a:lnTo>
                  <a:lnTo>
                    <a:pt x="61" y="29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4" name="Freeform 62">
              <a:extLst>
                <a:ext uri="{FF2B5EF4-FFF2-40B4-BE49-F238E27FC236}">
                  <a16:creationId xmlns:a16="http://schemas.microsoft.com/office/drawing/2014/main" id="{67D8DAE4-F7E8-354E-B9CF-9AC34E68C030}"/>
                </a:ext>
              </a:extLst>
            </p:cNvPr>
            <p:cNvSpPr>
              <a:spLocks/>
            </p:cNvSpPr>
            <p:nvPr/>
          </p:nvSpPr>
          <p:spPr bwMode="auto">
            <a:xfrm>
              <a:off x="3462746" y="1615085"/>
              <a:ext cx="298778" cy="317900"/>
            </a:xfrm>
            <a:custGeom>
              <a:avLst/>
              <a:gdLst/>
              <a:ahLst/>
              <a:cxnLst>
                <a:cxn ang="0">
                  <a:pos x="37" y="254"/>
                </a:cxn>
                <a:cxn ang="0">
                  <a:pos x="0" y="278"/>
                </a:cxn>
                <a:cxn ang="0">
                  <a:pos x="254" y="290"/>
                </a:cxn>
                <a:cxn ang="0">
                  <a:pos x="254" y="278"/>
                </a:cxn>
                <a:cxn ang="0">
                  <a:pos x="254" y="266"/>
                </a:cxn>
                <a:cxn ang="0">
                  <a:pos x="230" y="254"/>
                </a:cxn>
                <a:cxn ang="0">
                  <a:pos x="242" y="242"/>
                </a:cxn>
                <a:cxn ang="0">
                  <a:pos x="242" y="218"/>
                </a:cxn>
                <a:cxn ang="0">
                  <a:pos x="242" y="193"/>
                </a:cxn>
                <a:cxn ang="0">
                  <a:pos x="230" y="169"/>
                </a:cxn>
                <a:cxn ang="0">
                  <a:pos x="230" y="169"/>
                </a:cxn>
                <a:cxn ang="0">
                  <a:pos x="218" y="157"/>
                </a:cxn>
                <a:cxn ang="0">
                  <a:pos x="218" y="133"/>
                </a:cxn>
                <a:cxn ang="0">
                  <a:pos x="206" y="133"/>
                </a:cxn>
                <a:cxn ang="0">
                  <a:pos x="206" y="121"/>
                </a:cxn>
                <a:cxn ang="0">
                  <a:pos x="194" y="109"/>
                </a:cxn>
                <a:cxn ang="0">
                  <a:pos x="194" y="97"/>
                </a:cxn>
                <a:cxn ang="0">
                  <a:pos x="194" y="85"/>
                </a:cxn>
                <a:cxn ang="0">
                  <a:pos x="194" y="73"/>
                </a:cxn>
                <a:cxn ang="0">
                  <a:pos x="181" y="60"/>
                </a:cxn>
                <a:cxn ang="0">
                  <a:pos x="169" y="48"/>
                </a:cxn>
                <a:cxn ang="0">
                  <a:pos x="169" y="36"/>
                </a:cxn>
                <a:cxn ang="0">
                  <a:pos x="169" y="36"/>
                </a:cxn>
                <a:cxn ang="0">
                  <a:pos x="169" y="24"/>
                </a:cxn>
                <a:cxn ang="0">
                  <a:pos x="145" y="36"/>
                </a:cxn>
                <a:cxn ang="0">
                  <a:pos x="145" y="48"/>
                </a:cxn>
                <a:cxn ang="0">
                  <a:pos x="133" y="73"/>
                </a:cxn>
                <a:cxn ang="0">
                  <a:pos x="121" y="73"/>
                </a:cxn>
                <a:cxn ang="0">
                  <a:pos x="145" y="48"/>
                </a:cxn>
                <a:cxn ang="0">
                  <a:pos x="133" y="36"/>
                </a:cxn>
                <a:cxn ang="0">
                  <a:pos x="133" y="24"/>
                </a:cxn>
                <a:cxn ang="0">
                  <a:pos x="133" y="24"/>
                </a:cxn>
                <a:cxn ang="0">
                  <a:pos x="121" y="24"/>
                </a:cxn>
                <a:cxn ang="0">
                  <a:pos x="121" y="12"/>
                </a:cxn>
                <a:cxn ang="0">
                  <a:pos x="109" y="0"/>
                </a:cxn>
                <a:cxn ang="0">
                  <a:pos x="109" y="12"/>
                </a:cxn>
                <a:cxn ang="0">
                  <a:pos x="97" y="24"/>
                </a:cxn>
                <a:cxn ang="0">
                  <a:pos x="85" y="36"/>
                </a:cxn>
                <a:cxn ang="0">
                  <a:pos x="85" y="36"/>
                </a:cxn>
                <a:cxn ang="0">
                  <a:pos x="85" y="48"/>
                </a:cxn>
                <a:cxn ang="0">
                  <a:pos x="85" y="60"/>
                </a:cxn>
                <a:cxn ang="0">
                  <a:pos x="85" y="85"/>
                </a:cxn>
                <a:cxn ang="0">
                  <a:pos x="73" y="85"/>
                </a:cxn>
                <a:cxn ang="0">
                  <a:pos x="61" y="97"/>
                </a:cxn>
                <a:cxn ang="0">
                  <a:pos x="85" y="109"/>
                </a:cxn>
                <a:cxn ang="0">
                  <a:pos x="61" y="109"/>
                </a:cxn>
                <a:cxn ang="0">
                  <a:pos x="61" y="133"/>
                </a:cxn>
                <a:cxn ang="0">
                  <a:pos x="61" y="145"/>
                </a:cxn>
                <a:cxn ang="0">
                  <a:pos x="49" y="133"/>
                </a:cxn>
                <a:cxn ang="0">
                  <a:pos x="37" y="133"/>
                </a:cxn>
                <a:cxn ang="0">
                  <a:pos x="49" y="157"/>
                </a:cxn>
                <a:cxn ang="0">
                  <a:pos x="61" y="157"/>
                </a:cxn>
                <a:cxn ang="0">
                  <a:pos x="61" y="169"/>
                </a:cxn>
                <a:cxn ang="0">
                  <a:pos x="49" y="169"/>
                </a:cxn>
                <a:cxn ang="0">
                  <a:pos x="49" y="169"/>
                </a:cxn>
                <a:cxn ang="0">
                  <a:pos x="49" y="181"/>
                </a:cxn>
                <a:cxn ang="0">
                  <a:pos x="61" y="193"/>
                </a:cxn>
                <a:cxn ang="0">
                  <a:pos x="37" y="193"/>
                </a:cxn>
                <a:cxn ang="0">
                  <a:pos x="37" y="218"/>
                </a:cxn>
                <a:cxn ang="0">
                  <a:pos x="37" y="230"/>
                </a:cxn>
                <a:cxn ang="0">
                  <a:pos x="37" y="242"/>
                </a:cxn>
                <a:cxn ang="0">
                  <a:pos x="49" y="242"/>
                </a:cxn>
              </a:cxnLst>
              <a:rect l="0" t="0" r="r" b="b"/>
              <a:pathLst>
                <a:path w="254" h="290">
                  <a:moveTo>
                    <a:pt x="49" y="242"/>
                  </a:moveTo>
                  <a:lnTo>
                    <a:pt x="37" y="254"/>
                  </a:lnTo>
                  <a:lnTo>
                    <a:pt x="24" y="266"/>
                  </a:lnTo>
                  <a:lnTo>
                    <a:pt x="0" y="278"/>
                  </a:lnTo>
                  <a:lnTo>
                    <a:pt x="24" y="290"/>
                  </a:lnTo>
                  <a:lnTo>
                    <a:pt x="254" y="290"/>
                  </a:lnTo>
                  <a:lnTo>
                    <a:pt x="242" y="278"/>
                  </a:lnTo>
                  <a:lnTo>
                    <a:pt x="254" y="278"/>
                  </a:lnTo>
                  <a:lnTo>
                    <a:pt x="242" y="266"/>
                  </a:lnTo>
                  <a:lnTo>
                    <a:pt x="254" y="266"/>
                  </a:lnTo>
                  <a:lnTo>
                    <a:pt x="230" y="266"/>
                  </a:lnTo>
                  <a:lnTo>
                    <a:pt x="230" y="254"/>
                  </a:lnTo>
                  <a:lnTo>
                    <a:pt x="230" y="242"/>
                  </a:lnTo>
                  <a:lnTo>
                    <a:pt x="242" y="242"/>
                  </a:lnTo>
                  <a:lnTo>
                    <a:pt x="230" y="230"/>
                  </a:lnTo>
                  <a:lnTo>
                    <a:pt x="242" y="218"/>
                  </a:lnTo>
                  <a:lnTo>
                    <a:pt x="242" y="206"/>
                  </a:lnTo>
                  <a:lnTo>
                    <a:pt x="242" y="193"/>
                  </a:lnTo>
                  <a:lnTo>
                    <a:pt x="230" y="193"/>
                  </a:lnTo>
                  <a:lnTo>
                    <a:pt x="230" y="169"/>
                  </a:lnTo>
                  <a:lnTo>
                    <a:pt x="218" y="181"/>
                  </a:lnTo>
                  <a:lnTo>
                    <a:pt x="230" y="169"/>
                  </a:lnTo>
                  <a:lnTo>
                    <a:pt x="218" y="169"/>
                  </a:lnTo>
                  <a:lnTo>
                    <a:pt x="218" y="157"/>
                  </a:lnTo>
                  <a:lnTo>
                    <a:pt x="206" y="157"/>
                  </a:lnTo>
                  <a:lnTo>
                    <a:pt x="218" y="133"/>
                  </a:lnTo>
                  <a:lnTo>
                    <a:pt x="206" y="145"/>
                  </a:lnTo>
                  <a:lnTo>
                    <a:pt x="206" y="133"/>
                  </a:lnTo>
                  <a:lnTo>
                    <a:pt x="194" y="133"/>
                  </a:lnTo>
                  <a:lnTo>
                    <a:pt x="206" y="121"/>
                  </a:lnTo>
                  <a:lnTo>
                    <a:pt x="181" y="121"/>
                  </a:lnTo>
                  <a:lnTo>
                    <a:pt x="194" y="109"/>
                  </a:lnTo>
                  <a:lnTo>
                    <a:pt x="181" y="109"/>
                  </a:lnTo>
                  <a:lnTo>
                    <a:pt x="194" y="97"/>
                  </a:lnTo>
                  <a:lnTo>
                    <a:pt x="194" y="97"/>
                  </a:lnTo>
                  <a:lnTo>
                    <a:pt x="194" y="85"/>
                  </a:lnTo>
                  <a:lnTo>
                    <a:pt x="181" y="85"/>
                  </a:lnTo>
                  <a:lnTo>
                    <a:pt x="194" y="73"/>
                  </a:lnTo>
                  <a:lnTo>
                    <a:pt x="169" y="73"/>
                  </a:lnTo>
                  <a:lnTo>
                    <a:pt x="181" y="60"/>
                  </a:lnTo>
                  <a:lnTo>
                    <a:pt x="169" y="60"/>
                  </a:lnTo>
                  <a:lnTo>
                    <a:pt x="169" y="48"/>
                  </a:lnTo>
                  <a:lnTo>
                    <a:pt x="169" y="48"/>
                  </a:lnTo>
                  <a:lnTo>
                    <a:pt x="169" y="36"/>
                  </a:lnTo>
                  <a:lnTo>
                    <a:pt x="157" y="36"/>
                  </a:lnTo>
                  <a:lnTo>
                    <a:pt x="169" y="36"/>
                  </a:lnTo>
                  <a:lnTo>
                    <a:pt x="157" y="24"/>
                  </a:lnTo>
                  <a:lnTo>
                    <a:pt x="169" y="24"/>
                  </a:lnTo>
                  <a:lnTo>
                    <a:pt x="157" y="12"/>
                  </a:lnTo>
                  <a:lnTo>
                    <a:pt x="145" y="36"/>
                  </a:lnTo>
                  <a:lnTo>
                    <a:pt x="145" y="48"/>
                  </a:lnTo>
                  <a:lnTo>
                    <a:pt x="145" y="48"/>
                  </a:lnTo>
                  <a:lnTo>
                    <a:pt x="133" y="36"/>
                  </a:lnTo>
                  <a:lnTo>
                    <a:pt x="133" y="73"/>
                  </a:lnTo>
                  <a:lnTo>
                    <a:pt x="133" y="60"/>
                  </a:lnTo>
                  <a:lnTo>
                    <a:pt x="121" y="73"/>
                  </a:lnTo>
                  <a:lnTo>
                    <a:pt x="121" y="60"/>
                  </a:lnTo>
                  <a:lnTo>
                    <a:pt x="145" y="48"/>
                  </a:lnTo>
                  <a:lnTo>
                    <a:pt x="121" y="48"/>
                  </a:lnTo>
                  <a:lnTo>
                    <a:pt x="133" y="36"/>
                  </a:lnTo>
                  <a:lnTo>
                    <a:pt x="133" y="36"/>
                  </a:lnTo>
                  <a:lnTo>
                    <a:pt x="133" y="24"/>
                  </a:lnTo>
                  <a:lnTo>
                    <a:pt x="145" y="24"/>
                  </a:lnTo>
                  <a:lnTo>
                    <a:pt x="133" y="24"/>
                  </a:lnTo>
                  <a:lnTo>
                    <a:pt x="109" y="24"/>
                  </a:lnTo>
                  <a:lnTo>
                    <a:pt x="121" y="24"/>
                  </a:lnTo>
                  <a:lnTo>
                    <a:pt x="121" y="12"/>
                  </a:lnTo>
                  <a:lnTo>
                    <a:pt x="121" y="12"/>
                  </a:lnTo>
                  <a:lnTo>
                    <a:pt x="109" y="0"/>
                  </a:lnTo>
                  <a:lnTo>
                    <a:pt x="109" y="0"/>
                  </a:lnTo>
                  <a:lnTo>
                    <a:pt x="97" y="12"/>
                  </a:lnTo>
                  <a:lnTo>
                    <a:pt x="109" y="12"/>
                  </a:lnTo>
                  <a:lnTo>
                    <a:pt x="97" y="24"/>
                  </a:lnTo>
                  <a:lnTo>
                    <a:pt x="97" y="24"/>
                  </a:lnTo>
                  <a:lnTo>
                    <a:pt x="97" y="36"/>
                  </a:lnTo>
                  <a:lnTo>
                    <a:pt x="85" y="36"/>
                  </a:lnTo>
                  <a:lnTo>
                    <a:pt x="97" y="36"/>
                  </a:lnTo>
                  <a:lnTo>
                    <a:pt x="85" y="36"/>
                  </a:lnTo>
                  <a:lnTo>
                    <a:pt x="73" y="48"/>
                  </a:lnTo>
                  <a:lnTo>
                    <a:pt x="85" y="48"/>
                  </a:lnTo>
                  <a:lnTo>
                    <a:pt x="73" y="48"/>
                  </a:lnTo>
                  <a:lnTo>
                    <a:pt x="85" y="60"/>
                  </a:lnTo>
                  <a:lnTo>
                    <a:pt x="85" y="60"/>
                  </a:lnTo>
                  <a:lnTo>
                    <a:pt x="85" y="85"/>
                  </a:lnTo>
                  <a:lnTo>
                    <a:pt x="61" y="73"/>
                  </a:lnTo>
                  <a:lnTo>
                    <a:pt x="73" y="85"/>
                  </a:lnTo>
                  <a:lnTo>
                    <a:pt x="85" y="97"/>
                  </a:lnTo>
                  <a:lnTo>
                    <a:pt x="61" y="97"/>
                  </a:lnTo>
                  <a:lnTo>
                    <a:pt x="73" y="109"/>
                  </a:lnTo>
                  <a:lnTo>
                    <a:pt x="85" y="109"/>
                  </a:lnTo>
                  <a:lnTo>
                    <a:pt x="85" y="121"/>
                  </a:lnTo>
                  <a:lnTo>
                    <a:pt x="61" y="109"/>
                  </a:lnTo>
                  <a:lnTo>
                    <a:pt x="49" y="109"/>
                  </a:lnTo>
                  <a:lnTo>
                    <a:pt x="61" y="133"/>
                  </a:lnTo>
                  <a:lnTo>
                    <a:pt x="49" y="121"/>
                  </a:lnTo>
                  <a:lnTo>
                    <a:pt x="61" y="145"/>
                  </a:lnTo>
                  <a:lnTo>
                    <a:pt x="61" y="145"/>
                  </a:lnTo>
                  <a:lnTo>
                    <a:pt x="49" y="133"/>
                  </a:lnTo>
                  <a:lnTo>
                    <a:pt x="24" y="121"/>
                  </a:lnTo>
                  <a:lnTo>
                    <a:pt x="37" y="133"/>
                  </a:lnTo>
                  <a:lnTo>
                    <a:pt x="37" y="133"/>
                  </a:lnTo>
                  <a:lnTo>
                    <a:pt x="49" y="157"/>
                  </a:lnTo>
                  <a:lnTo>
                    <a:pt x="61" y="157"/>
                  </a:lnTo>
                  <a:lnTo>
                    <a:pt x="61" y="157"/>
                  </a:lnTo>
                  <a:lnTo>
                    <a:pt x="61" y="157"/>
                  </a:lnTo>
                  <a:lnTo>
                    <a:pt x="61" y="169"/>
                  </a:lnTo>
                  <a:lnTo>
                    <a:pt x="73" y="169"/>
                  </a:lnTo>
                  <a:lnTo>
                    <a:pt x="49" y="169"/>
                  </a:lnTo>
                  <a:lnTo>
                    <a:pt x="37" y="157"/>
                  </a:lnTo>
                  <a:lnTo>
                    <a:pt x="49" y="169"/>
                  </a:lnTo>
                  <a:lnTo>
                    <a:pt x="37" y="169"/>
                  </a:lnTo>
                  <a:lnTo>
                    <a:pt x="49" y="181"/>
                  </a:lnTo>
                  <a:lnTo>
                    <a:pt x="49" y="181"/>
                  </a:lnTo>
                  <a:lnTo>
                    <a:pt x="61" y="193"/>
                  </a:lnTo>
                  <a:lnTo>
                    <a:pt x="49" y="193"/>
                  </a:lnTo>
                  <a:lnTo>
                    <a:pt x="37" y="193"/>
                  </a:lnTo>
                  <a:lnTo>
                    <a:pt x="37" y="206"/>
                  </a:lnTo>
                  <a:lnTo>
                    <a:pt x="37" y="218"/>
                  </a:lnTo>
                  <a:lnTo>
                    <a:pt x="49" y="218"/>
                  </a:lnTo>
                  <a:lnTo>
                    <a:pt x="37" y="230"/>
                  </a:lnTo>
                  <a:lnTo>
                    <a:pt x="49" y="230"/>
                  </a:lnTo>
                  <a:lnTo>
                    <a:pt x="37" y="242"/>
                  </a:lnTo>
                  <a:lnTo>
                    <a:pt x="61" y="230"/>
                  </a:lnTo>
                  <a:lnTo>
                    <a:pt x="49" y="242"/>
                  </a:lnTo>
                  <a:lnTo>
                    <a:pt x="49" y="24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5" name="Freeform 63">
              <a:extLst>
                <a:ext uri="{FF2B5EF4-FFF2-40B4-BE49-F238E27FC236}">
                  <a16:creationId xmlns:a16="http://schemas.microsoft.com/office/drawing/2014/main" id="{6E91F5CB-A541-5D46-BFD6-B46C9EF870FE}"/>
                </a:ext>
              </a:extLst>
            </p:cNvPr>
            <p:cNvSpPr>
              <a:spLocks/>
            </p:cNvSpPr>
            <p:nvPr/>
          </p:nvSpPr>
          <p:spPr bwMode="auto">
            <a:xfrm>
              <a:off x="3748379" y="1679619"/>
              <a:ext cx="184047" cy="259340"/>
            </a:xfrm>
            <a:custGeom>
              <a:avLst/>
              <a:gdLst/>
              <a:ahLst/>
              <a:cxnLst>
                <a:cxn ang="0">
                  <a:pos x="145" y="218"/>
                </a:cxn>
                <a:cxn ang="0">
                  <a:pos x="145" y="206"/>
                </a:cxn>
                <a:cxn ang="0">
                  <a:pos x="133" y="194"/>
                </a:cxn>
                <a:cxn ang="0">
                  <a:pos x="145" y="182"/>
                </a:cxn>
                <a:cxn ang="0">
                  <a:pos x="145" y="170"/>
                </a:cxn>
                <a:cxn ang="0">
                  <a:pos x="133" y="158"/>
                </a:cxn>
                <a:cxn ang="0">
                  <a:pos x="133" y="146"/>
                </a:cxn>
                <a:cxn ang="0">
                  <a:pos x="121" y="133"/>
                </a:cxn>
                <a:cxn ang="0">
                  <a:pos x="109" y="121"/>
                </a:cxn>
                <a:cxn ang="0">
                  <a:pos x="109" y="109"/>
                </a:cxn>
                <a:cxn ang="0">
                  <a:pos x="96" y="97"/>
                </a:cxn>
                <a:cxn ang="0">
                  <a:pos x="96" y="85"/>
                </a:cxn>
                <a:cxn ang="0">
                  <a:pos x="96" y="85"/>
                </a:cxn>
                <a:cxn ang="0">
                  <a:pos x="84" y="73"/>
                </a:cxn>
                <a:cxn ang="0">
                  <a:pos x="84" y="61"/>
                </a:cxn>
                <a:cxn ang="0">
                  <a:pos x="72" y="37"/>
                </a:cxn>
                <a:cxn ang="0">
                  <a:pos x="72" y="37"/>
                </a:cxn>
                <a:cxn ang="0">
                  <a:pos x="84" y="25"/>
                </a:cxn>
                <a:cxn ang="0">
                  <a:pos x="72" y="13"/>
                </a:cxn>
                <a:cxn ang="0">
                  <a:pos x="72" y="0"/>
                </a:cxn>
                <a:cxn ang="0">
                  <a:pos x="60" y="0"/>
                </a:cxn>
                <a:cxn ang="0">
                  <a:pos x="60" y="25"/>
                </a:cxn>
                <a:cxn ang="0">
                  <a:pos x="48" y="37"/>
                </a:cxn>
                <a:cxn ang="0">
                  <a:pos x="48" y="49"/>
                </a:cxn>
                <a:cxn ang="0">
                  <a:pos x="48" y="61"/>
                </a:cxn>
                <a:cxn ang="0">
                  <a:pos x="36" y="73"/>
                </a:cxn>
                <a:cxn ang="0">
                  <a:pos x="36" y="73"/>
                </a:cxn>
                <a:cxn ang="0">
                  <a:pos x="36" y="85"/>
                </a:cxn>
                <a:cxn ang="0">
                  <a:pos x="36" y="97"/>
                </a:cxn>
                <a:cxn ang="0">
                  <a:pos x="24" y="109"/>
                </a:cxn>
                <a:cxn ang="0">
                  <a:pos x="24" y="121"/>
                </a:cxn>
                <a:cxn ang="0">
                  <a:pos x="24" y="133"/>
                </a:cxn>
                <a:cxn ang="0">
                  <a:pos x="24" y="146"/>
                </a:cxn>
                <a:cxn ang="0">
                  <a:pos x="24" y="158"/>
                </a:cxn>
                <a:cxn ang="0">
                  <a:pos x="24" y="170"/>
                </a:cxn>
                <a:cxn ang="0">
                  <a:pos x="12" y="182"/>
                </a:cxn>
                <a:cxn ang="0">
                  <a:pos x="0" y="194"/>
                </a:cxn>
                <a:cxn ang="0">
                  <a:pos x="12" y="206"/>
                </a:cxn>
                <a:cxn ang="0">
                  <a:pos x="0" y="230"/>
                </a:cxn>
              </a:cxnLst>
              <a:rect l="0" t="0" r="r" b="b"/>
              <a:pathLst>
                <a:path w="157" h="230">
                  <a:moveTo>
                    <a:pt x="157" y="230"/>
                  </a:moveTo>
                  <a:lnTo>
                    <a:pt x="145" y="218"/>
                  </a:lnTo>
                  <a:lnTo>
                    <a:pt x="145" y="218"/>
                  </a:lnTo>
                  <a:lnTo>
                    <a:pt x="145" y="206"/>
                  </a:lnTo>
                  <a:lnTo>
                    <a:pt x="145" y="206"/>
                  </a:lnTo>
                  <a:lnTo>
                    <a:pt x="133" y="194"/>
                  </a:lnTo>
                  <a:lnTo>
                    <a:pt x="145" y="194"/>
                  </a:lnTo>
                  <a:lnTo>
                    <a:pt x="145" y="182"/>
                  </a:lnTo>
                  <a:lnTo>
                    <a:pt x="145" y="182"/>
                  </a:lnTo>
                  <a:lnTo>
                    <a:pt x="145" y="170"/>
                  </a:lnTo>
                  <a:lnTo>
                    <a:pt x="133" y="170"/>
                  </a:lnTo>
                  <a:lnTo>
                    <a:pt x="133" y="158"/>
                  </a:lnTo>
                  <a:lnTo>
                    <a:pt x="121" y="158"/>
                  </a:lnTo>
                  <a:lnTo>
                    <a:pt x="133" y="146"/>
                  </a:lnTo>
                  <a:lnTo>
                    <a:pt x="121" y="146"/>
                  </a:lnTo>
                  <a:lnTo>
                    <a:pt x="121" y="133"/>
                  </a:lnTo>
                  <a:lnTo>
                    <a:pt x="121" y="133"/>
                  </a:lnTo>
                  <a:lnTo>
                    <a:pt x="109" y="121"/>
                  </a:lnTo>
                  <a:lnTo>
                    <a:pt x="109" y="121"/>
                  </a:lnTo>
                  <a:lnTo>
                    <a:pt x="109" y="109"/>
                  </a:lnTo>
                  <a:lnTo>
                    <a:pt x="109" y="109"/>
                  </a:lnTo>
                  <a:lnTo>
                    <a:pt x="96" y="97"/>
                  </a:lnTo>
                  <a:lnTo>
                    <a:pt x="109" y="97"/>
                  </a:lnTo>
                  <a:lnTo>
                    <a:pt x="96" y="85"/>
                  </a:lnTo>
                  <a:lnTo>
                    <a:pt x="109" y="85"/>
                  </a:lnTo>
                  <a:lnTo>
                    <a:pt x="96" y="85"/>
                  </a:lnTo>
                  <a:lnTo>
                    <a:pt x="84" y="73"/>
                  </a:lnTo>
                  <a:lnTo>
                    <a:pt x="84" y="73"/>
                  </a:lnTo>
                  <a:lnTo>
                    <a:pt x="84" y="73"/>
                  </a:lnTo>
                  <a:lnTo>
                    <a:pt x="84" y="61"/>
                  </a:lnTo>
                  <a:lnTo>
                    <a:pt x="84" y="49"/>
                  </a:lnTo>
                  <a:lnTo>
                    <a:pt x="72" y="37"/>
                  </a:lnTo>
                  <a:lnTo>
                    <a:pt x="84" y="37"/>
                  </a:lnTo>
                  <a:lnTo>
                    <a:pt x="72" y="37"/>
                  </a:lnTo>
                  <a:lnTo>
                    <a:pt x="84" y="37"/>
                  </a:lnTo>
                  <a:lnTo>
                    <a:pt x="84" y="25"/>
                  </a:lnTo>
                  <a:lnTo>
                    <a:pt x="72" y="13"/>
                  </a:lnTo>
                  <a:lnTo>
                    <a:pt x="72" y="13"/>
                  </a:lnTo>
                  <a:lnTo>
                    <a:pt x="72" y="13"/>
                  </a:lnTo>
                  <a:lnTo>
                    <a:pt x="72" y="0"/>
                  </a:lnTo>
                  <a:lnTo>
                    <a:pt x="60" y="0"/>
                  </a:lnTo>
                  <a:lnTo>
                    <a:pt x="60" y="0"/>
                  </a:lnTo>
                  <a:lnTo>
                    <a:pt x="48" y="13"/>
                  </a:lnTo>
                  <a:lnTo>
                    <a:pt x="60" y="25"/>
                  </a:lnTo>
                  <a:lnTo>
                    <a:pt x="48" y="37"/>
                  </a:lnTo>
                  <a:lnTo>
                    <a:pt x="48" y="37"/>
                  </a:lnTo>
                  <a:lnTo>
                    <a:pt x="48" y="49"/>
                  </a:lnTo>
                  <a:lnTo>
                    <a:pt x="48" y="49"/>
                  </a:lnTo>
                  <a:lnTo>
                    <a:pt x="36" y="61"/>
                  </a:lnTo>
                  <a:lnTo>
                    <a:pt x="48" y="61"/>
                  </a:lnTo>
                  <a:lnTo>
                    <a:pt x="36" y="61"/>
                  </a:lnTo>
                  <a:lnTo>
                    <a:pt x="36" y="73"/>
                  </a:lnTo>
                  <a:lnTo>
                    <a:pt x="48" y="61"/>
                  </a:lnTo>
                  <a:lnTo>
                    <a:pt x="36" y="73"/>
                  </a:lnTo>
                  <a:lnTo>
                    <a:pt x="48" y="85"/>
                  </a:lnTo>
                  <a:lnTo>
                    <a:pt x="36" y="85"/>
                  </a:lnTo>
                  <a:lnTo>
                    <a:pt x="36" y="97"/>
                  </a:lnTo>
                  <a:lnTo>
                    <a:pt x="36" y="97"/>
                  </a:lnTo>
                  <a:lnTo>
                    <a:pt x="36" y="109"/>
                  </a:lnTo>
                  <a:lnTo>
                    <a:pt x="24" y="109"/>
                  </a:lnTo>
                  <a:lnTo>
                    <a:pt x="24" y="121"/>
                  </a:lnTo>
                  <a:lnTo>
                    <a:pt x="24" y="121"/>
                  </a:lnTo>
                  <a:lnTo>
                    <a:pt x="24" y="133"/>
                  </a:lnTo>
                  <a:lnTo>
                    <a:pt x="24" y="133"/>
                  </a:lnTo>
                  <a:lnTo>
                    <a:pt x="24" y="133"/>
                  </a:lnTo>
                  <a:lnTo>
                    <a:pt x="24" y="146"/>
                  </a:lnTo>
                  <a:lnTo>
                    <a:pt x="24" y="146"/>
                  </a:lnTo>
                  <a:lnTo>
                    <a:pt x="24" y="158"/>
                  </a:lnTo>
                  <a:lnTo>
                    <a:pt x="24" y="170"/>
                  </a:lnTo>
                  <a:lnTo>
                    <a:pt x="24" y="170"/>
                  </a:lnTo>
                  <a:lnTo>
                    <a:pt x="12" y="170"/>
                  </a:lnTo>
                  <a:lnTo>
                    <a:pt x="12" y="182"/>
                  </a:lnTo>
                  <a:lnTo>
                    <a:pt x="12" y="182"/>
                  </a:lnTo>
                  <a:lnTo>
                    <a:pt x="0" y="194"/>
                  </a:lnTo>
                  <a:lnTo>
                    <a:pt x="12" y="206"/>
                  </a:lnTo>
                  <a:lnTo>
                    <a:pt x="12" y="206"/>
                  </a:lnTo>
                  <a:lnTo>
                    <a:pt x="0" y="218"/>
                  </a:lnTo>
                  <a:lnTo>
                    <a:pt x="0" y="230"/>
                  </a:lnTo>
                  <a:lnTo>
                    <a:pt x="157" y="23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6" name="Freeform 64">
              <a:extLst>
                <a:ext uri="{FF2B5EF4-FFF2-40B4-BE49-F238E27FC236}">
                  <a16:creationId xmlns:a16="http://schemas.microsoft.com/office/drawing/2014/main" id="{22DEC77D-806D-8941-9CA9-E80B24F0E27A}"/>
                </a:ext>
              </a:extLst>
            </p:cNvPr>
            <p:cNvSpPr>
              <a:spLocks/>
            </p:cNvSpPr>
            <p:nvPr/>
          </p:nvSpPr>
          <p:spPr bwMode="auto">
            <a:xfrm>
              <a:off x="3349210" y="1627034"/>
              <a:ext cx="185242" cy="311925"/>
            </a:xfrm>
            <a:custGeom>
              <a:avLst/>
              <a:gdLst/>
              <a:ahLst/>
              <a:cxnLst>
                <a:cxn ang="0">
                  <a:pos x="60" y="12"/>
                </a:cxn>
                <a:cxn ang="0">
                  <a:pos x="48" y="24"/>
                </a:cxn>
                <a:cxn ang="0">
                  <a:pos x="48" y="36"/>
                </a:cxn>
                <a:cxn ang="0">
                  <a:pos x="48" y="48"/>
                </a:cxn>
                <a:cxn ang="0">
                  <a:pos x="48" y="61"/>
                </a:cxn>
                <a:cxn ang="0">
                  <a:pos x="36" y="85"/>
                </a:cxn>
                <a:cxn ang="0">
                  <a:pos x="36" y="97"/>
                </a:cxn>
                <a:cxn ang="0">
                  <a:pos x="36" y="109"/>
                </a:cxn>
                <a:cxn ang="0">
                  <a:pos x="36" y="121"/>
                </a:cxn>
                <a:cxn ang="0">
                  <a:pos x="24" y="133"/>
                </a:cxn>
                <a:cxn ang="0">
                  <a:pos x="12" y="157"/>
                </a:cxn>
                <a:cxn ang="0">
                  <a:pos x="12" y="169"/>
                </a:cxn>
                <a:cxn ang="0">
                  <a:pos x="24" y="181"/>
                </a:cxn>
                <a:cxn ang="0">
                  <a:pos x="24" y="194"/>
                </a:cxn>
                <a:cxn ang="0">
                  <a:pos x="24" y="206"/>
                </a:cxn>
                <a:cxn ang="0">
                  <a:pos x="12" y="218"/>
                </a:cxn>
                <a:cxn ang="0">
                  <a:pos x="12" y="230"/>
                </a:cxn>
                <a:cxn ang="0">
                  <a:pos x="24" y="242"/>
                </a:cxn>
                <a:cxn ang="0">
                  <a:pos x="0" y="266"/>
                </a:cxn>
                <a:cxn ang="0">
                  <a:pos x="133" y="278"/>
                </a:cxn>
                <a:cxn ang="0">
                  <a:pos x="145" y="254"/>
                </a:cxn>
                <a:cxn ang="0">
                  <a:pos x="145" y="242"/>
                </a:cxn>
                <a:cxn ang="0">
                  <a:pos x="145" y="230"/>
                </a:cxn>
                <a:cxn ang="0">
                  <a:pos x="133" y="218"/>
                </a:cxn>
                <a:cxn ang="0">
                  <a:pos x="133" y="206"/>
                </a:cxn>
                <a:cxn ang="0">
                  <a:pos x="133" y="194"/>
                </a:cxn>
                <a:cxn ang="0">
                  <a:pos x="133" y="181"/>
                </a:cxn>
                <a:cxn ang="0">
                  <a:pos x="133" y="169"/>
                </a:cxn>
                <a:cxn ang="0">
                  <a:pos x="120" y="157"/>
                </a:cxn>
                <a:cxn ang="0">
                  <a:pos x="120" y="145"/>
                </a:cxn>
                <a:cxn ang="0">
                  <a:pos x="108" y="109"/>
                </a:cxn>
                <a:cxn ang="0">
                  <a:pos x="96" y="109"/>
                </a:cxn>
                <a:cxn ang="0">
                  <a:pos x="96" y="97"/>
                </a:cxn>
                <a:cxn ang="0">
                  <a:pos x="96" y="85"/>
                </a:cxn>
                <a:cxn ang="0">
                  <a:pos x="84" y="73"/>
                </a:cxn>
                <a:cxn ang="0">
                  <a:pos x="84" y="61"/>
                </a:cxn>
                <a:cxn ang="0">
                  <a:pos x="84" y="48"/>
                </a:cxn>
                <a:cxn ang="0">
                  <a:pos x="84" y="36"/>
                </a:cxn>
                <a:cxn ang="0">
                  <a:pos x="72" y="24"/>
                </a:cxn>
                <a:cxn ang="0">
                  <a:pos x="72" y="0"/>
                </a:cxn>
              </a:cxnLst>
              <a:rect l="0" t="0" r="r" b="b"/>
              <a:pathLst>
                <a:path w="157" h="278">
                  <a:moveTo>
                    <a:pt x="60" y="0"/>
                  </a:moveTo>
                  <a:lnTo>
                    <a:pt x="60" y="12"/>
                  </a:lnTo>
                  <a:lnTo>
                    <a:pt x="48" y="12"/>
                  </a:lnTo>
                  <a:lnTo>
                    <a:pt x="48" y="24"/>
                  </a:lnTo>
                  <a:lnTo>
                    <a:pt x="48" y="36"/>
                  </a:lnTo>
                  <a:lnTo>
                    <a:pt x="48" y="36"/>
                  </a:lnTo>
                  <a:lnTo>
                    <a:pt x="48" y="48"/>
                  </a:lnTo>
                  <a:lnTo>
                    <a:pt x="48" y="48"/>
                  </a:lnTo>
                  <a:lnTo>
                    <a:pt x="36" y="61"/>
                  </a:lnTo>
                  <a:lnTo>
                    <a:pt x="48" y="61"/>
                  </a:lnTo>
                  <a:lnTo>
                    <a:pt x="36" y="73"/>
                  </a:lnTo>
                  <a:lnTo>
                    <a:pt x="36" y="85"/>
                  </a:lnTo>
                  <a:lnTo>
                    <a:pt x="48" y="85"/>
                  </a:lnTo>
                  <a:lnTo>
                    <a:pt x="36" y="97"/>
                  </a:lnTo>
                  <a:lnTo>
                    <a:pt x="48" y="97"/>
                  </a:lnTo>
                  <a:lnTo>
                    <a:pt x="36" y="109"/>
                  </a:lnTo>
                  <a:lnTo>
                    <a:pt x="36" y="121"/>
                  </a:lnTo>
                  <a:lnTo>
                    <a:pt x="36" y="121"/>
                  </a:lnTo>
                  <a:lnTo>
                    <a:pt x="36" y="133"/>
                  </a:lnTo>
                  <a:lnTo>
                    <a:pt x="24" y="133"/>
                  </a:lnTo>
                  <a:lnTo>
                    <a:pt x="12" y="145"/>
                  </a:lnTo>
                  <a:lnTo>
                    <a:pt x="12" y="157"/>
                  </a:lnTo>
                  <a:lnTo>
                    <a:pt x="12" y="157"/>
                  </a:lnTo>
                  <a:lnTo>
                    <a:pt x="12" y="169"/>
                  </a:lnTo>
                  <a:lnTo>
                    <a:pt x="24" y="169"/>
                  </a:lnTo>
                  <a:lnTo>
                    <a:pt x="24" y="181"/>
                  </a:lnTo>
                  <a:lnTo>
                    <a:pt x="12" y="194"/>
                  </a:lnTo>
                  <a:lnTo>
                    <a:pt x="24" y="194"/>
                  </a:lnTo>
                  <a:lnTo>
                    <a:pt x="12" y="206"/>
                  </a:lnTo>
                  <a:lnTo>
                    <a:pt x="24" y="206"/>
                  </a:lnTo>
                  <a:lnTo>
                    <a:pt x="12" y="218"/>
                  </a:lnTo>
                  <a:lnTo>
                    <a:pt x="12" y="218"/>
                  </a:lnTo>
                  <a:lnTo>
                    <a:pt x="12" y="230"/>
                  </a:lnTo>
                  <a:lnTo>
                    <a:pt x="12" y="230"/>
                  </a:lnTo>
                  <a:lnTo>
                    <a:pt x="24" y="230"/>
                  </a:lnTo>
                  <a:lnTo>
                    <a:pt x="24" y="242"/>
                  </a:lnTo>
                  <a:lnTo>
                    <a:pt x="12" y="254"/>
                  </a:lnTo>
                  <a:lnTo>
                    <a:pt x="0" y="266"/>
                  </a:lnTo>
                  <a:lnTo>
                    <a:pt x="12" y="278"/>
                  </a:lnTo>
                  <a:lnTo>
                    <a:pt x="133" y="278"/>
                  </a:lnTo>
                  <a:lnTo>
                    <a:pt x="157" y="266"/>
                  </a:lnTo>
                  <a:lnTo>
                    <a:pt x="145" y="254"/>
                  </a:lnTo>
                  <a:lnTo>
                    <a:pt x="157" y="254"/>
                  </a:lnTo>
                  <a:lnTo>
                    <a:pt x="145" y="242"/>
                  </a:lnTo>
                  <a:lnTo>
                    <a:pt x="157" y="230"/>
                  </a:lnTo>
                  <a:lnTo>
                    <a:pt x="145" y="230"/>
                  </a:lnTo>
                  <a:lnTo>
                    <a:pt x="133" y="218"/>
                  </a:lnTo>
                  <a:lnTo>
                    <a:pt x="133" y="218"/>
                  </a:lnTo>
                  <a:lnTo>
                    <a:pt x="120" y="206"/>
                  </a:lnTo>
                  <a:lnTo>
                    <a:pt x="133" y="206"/>
                  </a:lnTo>
                  <a:lnTo>
                    <a:pt x="133" y="206"/>
                  </a:lnTo>
                  <a:lnTo>
                    <a:pt x="133" y="194"/>
                  </a:lnTo>
                  <a:lnTo>
                    <a:pt x="120" y="194"/>
                  </a:lnTo>
                  <a:lnTo>
                    <a:pt x="133" y="181"/>
                  </a:lnTo>
                  <a:lnTo>
                    <a:pt x="120" y="181"/>
                  </a:lnTo>
                  <a:lnTo>
                    <a:pt x="133" y="169"/>
                  </a:lnTo>
                  <a:lnTo>
                    <a:pt x="108" y="157"/>
                  </a:lnTo>
                  <a:lnTo>
                    <a:pt x="120" y="157"/>
                  </a:lnTo>
                  <a:lnTo>
                    <a:pt x="108" y="145"/>
                  </a:lnTo>
                  <a:lnTo>
                    <a:pt x="120" y="145"/>
                  </a:lnTo>
                  <a:lnTo>
                    <a:pt x="108" y="133"/>
                  </a:lnTo>
                  <a:lnTo>
                    <a:pt x="108" y="109"/>
                  </a:lnTo>
                  <a:lnTo>
                    <a:pt x="108" y="109"/>
                  </a:lnTo>
                  <a:lnTo>
                    <a:pt x="96" y="109"/>
                  </a:lnTo>
                  <a:lnTo>
                    <a:pt x="96" y="97"/>
                  </a:lnTo>
                  <a:lnTo>
                    <a:pt x="96" y="97"/>
                  </a:lnTo>
                  <a:lnTo>
                    <a:pt x="84" y="97"/>
                  </a:lnTo>
                  <a:lnTo>
                    <a:pt x="96" y="85"/>
                  </a:lnTo>
                  <a:lnTo>
                    <a:pt x="96" y="73"/>
                  </a:lnTo>
                  <a:lnTo>
                    <a:pt x="84" y="73"/>
                  </a:lnTo>
                  <a:lnTo>
                    <a:pt x="84" y="61"/>
                  </a:lnTo>
                  <a:lnTo>
                    <a:pt x="84" y="61"/>
                  </a:lnTo>
                  <a:lnTo>
                    <a:pt x="84" y="48"/>
                  </a:lnTo>
                  <a:lnTo>
                    <a:pt x="84" y="48"/>
                  </a:lnTo>
                  <a:lnTo>
                    <a:pt x="84" y="36"/>
                  </a:lnTo>
                  <a:lnTo>
                    <a:pt x="84" y="36"/>
                  </a:lnTo>
                  <a:lnTo>
                    <a:pt x="84" y="24"/>
                  </a:lnTo>
                  <a:lnTo>
                    <a:pt x="72" y="24"/>
                  </a:lnTo>
                  <a:lnTo>
                    <a:pt x="72" y="12"/>
                  </a:lnTo>
                  <a:lnTo>
                    <a:pt x="72" y="0"/>
                  </a:lnTo>
                  <a:lnTo>
                    <a:pt x="6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7" name="Freeform 65">
              <a:extLst>
                <a:ext uri="{FF2B5EF4-FFF2-40B4-BE49-F238E27FC236}">
                  <a16:creationId xmlns:a16="http://schemas.microsoft.com/office/drawing/2014/main" id="{9159DAF5-B176-A447-82AE-B522182E2F0B}"/>
                </a:ext>
              </a:extLst>
            </p:cNvPr>
            <p:cNvSpPr>
              <a:spLocks/>
            </p:cNvSpPr>
            <p:nvPr/>
          </p:nvSpPr>
          <p:spPr bwMode="auto">
            <a:xfrm>
              <a:off x="2666802" y="1520721"/>
              <a:ext cx="114731" cy="40634"/>
            </a:xfrm>
            <a:custGeom>
              <a:avLst/>
              <a:gdLst/>
              <a:ahLst/>
              <a:cxnLst>
                <a:cxn ang="0">
                  <a:pos x="0" y="0"/>
                </a:cxn>
                <a:cxn ang="0">
                  <a:pos x="12" y="0"/>
                </a:cxn>
                <a:cxn ang="0">
                  <a:pos x="24" y="0"/>
                </a:cxn>
                <a:cxn ang="0">
                  <a:pos x="36" y="13"/>
                </a:cxn>
                <a:cxn ang="0">
                  <a:pos x="60" y="13"/>
                </a:cxn>
                <a:cxn ang="0">
                  <a:pos x="73" y="13"/>
                </a:cxn>
                <a:cxn ang="0">
                  <a:pos x="85" y="0"/>
                </a:cxn>
                <a:cxn ang="0">
                  <a:pos x="97" y="0"/>
                </a:cxn>
                <a:cxn ang="0">
                  <a:pos x="85" y="13"/>
                </a:cxn>
                <a:cxn ang="0">
                  <a:pos x="85" y="13"/>
                </a:cxn>
                <a:cxn ang="0">
                  <a:pos x="85" y="13"/>
                </a:cxn>
                <a:cxn ang="0">
                  <a:pos x="85" y="13"/>
                </a:cxn>
                <a:cxn ang="0">
                  <a:pos x="73" y="13"/>
                </a:cxn>
                <a:cxn ang="0">
                  <a:pos x="60" y="25"/>
                </a:cxn>
                <a:cxn ang="0">
                  <a:pos x="73" y="25"/>
                </a:cxn>
                <a:cxn ang="0">
                  <a:pos x="48" y="25"/>
                </a:cxn>
                <a:cxn ang="0">
                  <a:pos x="48" y="25"/>
                </a:cxn>
                <a:cxn ang="0">
                  <a:pos x="48" y="25"/>
                </a:cxn>
                <a:cxn ang="0">
                  <a:pos x="36" y="37"/>
                </a:cxn>
                <a:cxn ang="0">
                  <a:pos x="36" y="25"/>
                </a:cxn>
                <a:cxn ang="0">
                  <a:pos x="36" y="25"/>
                </a:cxn>
                <a:cxn ang="0">
                  <a:pos x="24" y="25"/>
                </a:cxn>
                <a:cxn ang="0">
                  <a:pos x="24" y="25"/>
                </a:cxn>
                <a:cxn ang="0">
                  <a:pos x="12" y="25"/>
                </a:cxn>
                <a:cxn ang="0">
                  <a:pos x="24" y="25"/>
                </a:cxn>
                <a:cxn ang="0">
                  <a:pos x="24" y="13"/>
                </a:cxn>
                <a:cxn ang="0">
                  <a:pos x="24" y="13"/>
                </a:cxn>
                <a:cxn ang="0">
                  <a:pos x="24" y="13"/>
                </a:cxn>
                <a:cxn ang="0">
                  <a:pos x="12" y="13"/>
                </a:cxn>
                <a:cxn ang="0">
                  <a:pos x="12" y="0"/>
                </a:cxn>
                <a:cxn ang="0">
                  <a:pos x="0" y="0"/>
                </a:cxn>
                <a:cxn ang="0">
                  <a:pos x="0" y="0"/>
                </a:cxn>
                <a:cxn ang="0">
                  <a:pos x="0" y="0"/>
                </a:cxn>
              </a:cxnLst>
              <a:rect l="0" t="0" r="r" b="b"/>
              <a:pathLst>
                <a:path w="97" h="37">
                  <a:moveTo>
                    <a:pt x="0" y="0"/>
                  </a:moveTo>
                  <a:lnTo>
                    <a:pt x="12" y="0"/>
                  </a:lnTo>
                  <a:lnTo>
                    <a:pt x="24" y="0"/>
                  </a:lnTo>
                  <a:lnTo>
                    <a:pt x="36" y="13"/>
                  </a:lnTo>
                  <a:lnTo>
                    <a:pt x="60" y="13"/>
                  </a:lnTo>
                  <a:lnTo>
                    <a:pt x="73" y="13"/>
                  </a:lnTo>
                  <a:lnTo>
                    <a:pt x="85" y="0"/>
                  </a:lnTo>
                  <a:lnTo>
                    <a:pt x="97" y="0"/>
                  </a:lnTo>
                  <a:lnTo>
                    <a:pt x="85" y="13"/>
                  </a:lnTo>
                  <a:lnTo>
                    <a:pt x="85" y="13"/>
                  </a:lnTo>
                  <a:lnTo>
                    <a:pt x="85" y="13"/>
                  </a:lnTo>
                  <a:lnTo>
                    <a:pt x="85" y="13"/>
                  </a:lnTo>
                  <a:lnTo>
                    <a:pt x="73" y="13"/>
                  </a:lnTo>
                  <a:lnTo>
                    <a:pt x="60" y="25"/>
                  </a:lnTo>
                  <a:lnTo>
                    <a:pt x="73" y="25"/>
                  </a:lnTo>
                  <a:lnTo>
                    <a:pt x="48" y="25"/>
                  </a:lnTo>
                  <a:lnTo>
                    <a:pt x="48" y="25"/>
                  </a:lnTo>
                  <a:lnTo>
                    <a:pt x="48" y="25"/>
                  </a:lnTo>
                  <a:lnTo>
                    <a:pt x="36" y="37"/>
                  </a:lnTo>
                  <a:lnTo>
                    <a:pt x="36" y="25"/>
                  </a:lnTo>
                  <a:lnTo>
                    <a:pt x="36" y="25"/>
                  </a:lnTo>
                  <a:lnTo>
                    <a:pt x="24" y="25"/>
                  </a:lnTo>
                  <a:lnTo>
                    <a:pt x="24" y="25"/>
                  </a:lnTo>
                  <a:lnTo>
                    <a:pt x="12" y="25"/>
                  </a:lnTo>
                  <a:lnTo>
                    <a:pt x="24" y="25"/>
                  </a:lnTo>
                  <a:lnTo>
                    <a:pt x="24" y="13"/>
                  </a:lnTo>
                  <a:lnTo>
                    <a:pt x="24" y="13"/>
                  </a:lnTo>
                  <a:lnTo>
                    <a:pt x="24" y="13"/>
                  </a:lnTo>
                  <a:lnTo>
                    <a:pt x="12" y="13"/>
                  </a:lnTo>
                  <a:lnTo>
                    <a:pt x="12"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8" name="Line 66">
              <a:extLst>
                <a:ext uri="{FF2B5EF4-FFF2-40B4-BE49-F238E27FC236}">
                  <a16:creationId xmlns:a16="http://schemas.microsoft.com/office/drawing/2014/main" id="{96384E38-8F1E-1A4F-90D7-94759DDC5E79}"/>
                </a:ext>
              </a:extLst>
            </p:cNvPr>
            <p:cNvSpPr>
              <a:spLocks noChangeShapeType="1"/>
            </p:cNvSpPr>
            <p:nvPr/>
          </p:nvSpPr>
          <p:spPr bwMode="auto">
            <a:xfrm>
              <a:off x="2666805" y="1481283"/>
              <a:ext cx="2390" cy="185243"/>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9" name="Freeform 67">
              <a:extLst>
                <a:ext uri="{FF2B5EF4-FFF2-40B4-BE49-F238E27FC236}">
                  <a16:creationId xmlns:a16="http://schemas.microsoft.com/office/drawing/2014/main" id="{4E3B7E8C-E613-C84E-9AAA-D18ED636D5DC}"/>
                </a:ext>
              </a:extLst>
            </p:cNvPr>
            <p:cNvSpPr>
              <a:spLocks/>
            </p:cNvSpPr>
            <p:nvPr/>
          </p:nvSpPr>
          <p:spPr bwMode="auto">
            <a:xfrm>
              <a:off x="2553269" y="1520669"/>
              <a:ext cx="86048" cy="28683"/>
            </a:xfrm>
            <a:custGeom>
              <a:avLst/>
              <a:gdLst/>
              <a:ahLst/>
              <a:cxnLst>
                <a:cxn ang="0">
                  <a:pos x="72" y="13"/>
                </a:cxn>
                <a:cxn ang="0">
                  <a:pos x="60" y="13"/>
                </a:cxn>
                <a:cxn ang="0">
                  <a:pos x="48" y="13"/>
                </a:cxn>
                <a:cxn ang="0">
                  <a:pos x="36" y="13"/>
                </a:cxn>
                <a:cxn ang="0">
                  <a:pos x="24" y="13"/>
                </a:cxn>
                <a:cxn ang="0">
                  <a:pos x="24" y="13"/>
                </a:cxn>
                <a:cxn ang="0">
                  <a:pos x="12" y="13"/>
                </a:cxn>
                <a:cxn ang="0">
                  <a:pos x="0" y="13"/>
                </a:cxn>
                <a:cxn ang="0">
                  <a:pos x="0" y="0"/>
                </a:cxn>
                <a:cxn ang="0">
                  <a:pos x="0" y="13"/>
                </a:cxn>
                <a:cxn ang="0">
                  <a:pos x="12" y="13"/>
                </a:cxn>
                <a:cxn ang="0">
                  <a:pos x="12" y="13"/>
                </a:cxn>
                <a:cxn ang="0">
                  <a:pos x="24" y="13"/>
                </a:cxn>
                <a:cxn ang="0">
                  <a:pos x="36" y="25"/>
                </a:cxn>
                <a:cxn ang="0">
                  <a:pos x="48" y="25"/>
                </a:cxn>
                <a:cxn ang="0">
                  <a:pos x="60" y="25"/>
                </a:cxn>
                <a:cxn ang="0">
                  <a:pos x="72" y="25"/>
                </a:cxn>
                <a:cxn ang="0">
                  <a:pos x="72" y="13"/>
                </a:cxn>
                <a:cxn ang="0">
                  <a:pos x="72" y="13"/>
                </a:cxn>
                <a:cxn ang="0">
                  <a:pos x="72" y="13"/>
                </a:cxn>
              </a:cxnLst>
              <a:rect l="0" t="0" r="r" b="b"/>
              <a:pathLst>
                <a:path w="72" h="25">
                  <a:moveTo>
                    <a:pt x="72" y="13"/>
                  </a:moveTo>
                  <a:lnTo>
                    <a:pt x="60" y="13"/>
                  </a:lnTo>
                  <a:lnTo>
                    <a:pt x="48" y="13"/>
                  </a:lnTo>
                  <a:lnTo>
                    <a:pt x="36" y="13"/>
                  </a:lnTo>
                  <a:lnTo>
                    <a:pt x="24" y="13"/>
                  </a:lnTo>
                  <a:lnTo>
                    <a:pt x="24" y="13"/>
                  </a:lnTo>
                  <a:lnTo>
                    <a:pt x="12" y="13"/>
                  </a:lnTo>
                  <a:lnTo>
                    <a:pt x="0" y="13"/>
                  </a:lnTo>
                  <a:lnTo>
                    <a:pt x="0" y="0"/>
                  </a:lnTo>
                  <a:lnTo>
                    <a:pt x="0" y="13"/>
                  </a:lnTo>
                  <a:lnTo>
                    <a:pt x="12" y="13"/>
                  </a:lnTo>
                  <a:lnTo>
                    <a:pt x="12" y="13"/>
                  </a:lnTo>
                  <a:lnTo>
                    <a:pt x="24" y="13"/>
                  </a:lnTo>
                  <a:lnTo>
                    <a:pt x="36" y="25"/>
                  </a:lnTo>
                  <a:lnTo>
                    <a:pt x="48" y="25"/>
                  </a:lnTo>
                  <a:lnTo>
                    <a:pt x="60" y="25"/>
                  </a:lnTo>
                  <a:lnTo>
                    <a:pt x="72" y="25"/>
                  </a:lnTo>
                  <a:lnTo>
                    <a:pt x="72" y="13"/>
                  </a:lnTo>
                  <a:lnTo>
                    <a:pt x="72" y="13"/>
                  </a:lnTo>
                  <a:lnTo>
                    <a:pt x="72" y="1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0" name="Freeform 68">
              <a:extLst>
                <a:ext uri="{FF2B5EF4-FFF2-40B4-BE49-F238E27FC236}">
                  <a16:creationId xmlns:a16="http://schemas.microsoft.com/office/drawing/2014/main" id="{C69A4893-322D-434F-9C9A-F16E228DF716}"/>
                </a:ext>
              </a:extLst>
            </p:cNvPr>
            <p:cNvSpPr>
              <a:spLocks/>
            </p:cNvSpPr>
            <p:nvPr/>
          </p:nvSpPr>
          <p:spPr bwMode="auto">
            <a:xfrm>
              <a:off x="2666802" y="1561303"/>
              <a:ext cx="114731" cy="23902"/>
            </a:xfrm>
            <a:custGeom>
              <a:avLst/>
              <a:gdLst/>
              <a:ahLst/>
              <a:cxnLst>
                <a:cxn ang="0">
                  <a:pos x="97" y="12"/>
                </a:cxn>
                <a:cxn ang="0">
                  <a:pos x="60" y="12"/>
                </a:cxn>
                <a:cxn ang="0">
                  <a:pos x="48" y="12"/>
                </a:cxn>
                <a:cxn ang="0">
                  <a:pos x="24" y="12"/>
                </a:cxn>
                <a:cxn ang="0">
                  <a:pos x="0" y="0"/>
                </a:cxn>
                <a:cxn ang="0">
                  <a:pos x="12" y="12"/>
                </a:cxn>
                <a:cxn ang="0">
                  <a:pos x="24" y="24"/>
                </a:cxn>
                <a:cxn ang="0">
                  <a:pos x="48" y="24"/>
                </a:cxn>
                <a:cxn ang="0">
                  <a:pos x="60" y="24"/>
                </a:cxn>
                <a:cxn ang="0">
                  <a:pos x="73" y="24"/>
                </a:cxn>
                <a:cxn ang="0">
                  <a:pos x="85" y="12"/>
                </a:cxn>
                <a:cxn ang="0">
                  <a:pos x="97" y="12"/>
                </a:cxn>
              </a:cxnLst>
              <a:rect l="0" t="0" r="r" b="b"/>
              <a:pathLst>
                <a:path w="97" h="24">
                  <a:moveTo>
                    <a:pt x="97" y="12"/>
                  </a:moveTo>
                  <a:lnTo>
                    <a:pt x="60" y="12"/>
                  </a:lnTo>
                  <a:lnTo>
                    <a:pt x="48" y="12"/>
                  </a:lnTo>
                  <a:lnTo>
                    <a:pt x="24" y="12"/>
                  </a:lnTo>
                  <a:lnTo>
                    <a:pt x="0" y="0"/>
                  </a:lnTo>
                  <a:lnTo>
                    <a:pt x="12" y="12"/>
                  </a:lnTo>
                  <a:lnTo>
                    <a:pt x="24" y="24"/>
                  </a:lnTo>
                  <a:lnTo>
                    <a:pt x="48" y="24"/>
                  </a:lnTo>
                  <a:lnTo>
                    <a:pt x="60" y="24"/>
                  </a:lnTo>
                  <a:lnTo>
                    <a:pt x="73" y="24"/>
                  </a:lnTo>
                  <a:lnTo>
                    <a:pt x="85" y="12"/>
                  </a:lnTo>
                  <a:lnTo>
                    <a:pt x="97"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1" name="Freeform 69">
              <a:extLst>
                <a:ext uri="{FF2B5EF4-FFF2-40B4-BE49-F238E27FC236}">
                  <a16:creationId xmlns:a16="http://schemas.microsoft.com/office/drawing/2014/main" id="{946A2EE6-514F-F141-A56A-579239120B10}"/>
                </a:ext>
              </a:extLst>
            </p:cNvPr>
            <p:cNvSpPr>
              <a:spLocks/>
            </p:cNvSpPr>
            <p:nvPr/>
          </p:nvSpPr>
          <p:spPr bwMode="auto">
            <a:xfrm>
              <a:off x="2581949" y="1587648"/>
              <a:ext cx="156559" cy="20317"/>
            </a:xfrm>
            <a:custGeom>
              <a:avLst/>
              <a:gdLst/>
              <a:ahLst/>
              <a:cxnLst>
                <a:cxn ang="0">
                  <a:pos x="0" y="12"/>
                </a:cxn>
                <a:cxn ang="0">
                  <a:pos x="24" y="12"/>
                </a:cxn>
                <a:cxn ang="0">
                  <a:pos x="36" y="0"/>
                </a:cxn>
                <a:cxn ang="0">
                  <a:pos x="36" y="0"/>
                </a:cxn>
                <a:cxn ang="0">
                  <a:pos x="60" y="0"/>
                </a:cxn>
                <a:cxn ang="0">
                  <a:pos x="84" y="0"/>
                </a:cxn>
                <a:cxn ang="0">
                  <a:pos x="84" y="0"/>
                </a:cxn>
                <a:cxn ang="0">
                  <a:pos x="84" y="0"/>
                </a:cxn>
                <a:cxn ang="0">
                  <a:pos x="96" y="12"/>
                </a:cxn>
                <a:cxn ang="0">
                  <a:pos x="108" y="12"/>
                </a:cxn>
                <a:cxn ang="0">
                  <a:pos x="120" y="12"/>
                </a:cxn>
                <a:cxn ang="0">
                  <a:pos x="132" y="12"/>
                </a:cxn>
                <a:cxn ang="0">
                  <a:pos x="120" y="12"/>
                </a:cxn>
                <a:cxn ang="0">
                  <a:pos x="108" y="12"/>
                </a:cxn>
                <a:cxn ang="0">
                  <a:pos x="84" y="12"/>
                </a:cxn>
                <a:cxn ang="0">
                  <a:pos x="84" y="12"/>
                </a:cxn>
                <a:cxn ang="0">
                  <a:pos x="84" y="12"/>
                </a:cxn>
                <a:cxn ang="0">
                  <a:pos x="72" y="12"/>
                </a:cxn>
                <a:cxn ang="0">
                  <a:pos x="60" y="0"/>
                </a:cxn>
                <a:cxn ang="0">
                  <a:pos x="60" y="0"/>
                </a:cxn>
                <a:cxn ang="0">
                  <a:pos x="36" y="0"/>
                </a:cxn>
                <a:cxn ang="0">
                  <a:pos x="36" y="12"/>
                </a:cxn>
                <a:cxn ang="0">
                  <a:pos x="24" y="12"/>
                </a:cxn>
                <a:cxn ang="0">
                  <a:pos x="0" y="12"/>
                </a:cxn>
              </a:cxnLst>
              <a:rect l="0" t="0" r="r" b="b"/>
              <a:pathLst>
                <a:path w="132" h="12">
                  <a:moveTo>
                    <a:pt x="0" y="12"/>
                  </a:moveTo>
                  <a:lnTo>
                    <a:pt x="24" y="12"/>
                  </a:lnTo>
                  <a:lnTo>
                    <a:pt x="36" y="0"/>
                  </a:lnTo>
                  <a:lnTo>
                    <a:pt x="36" y="0"/>
                  </a:lnTo>
                  <a:lnTo>
                    <a:pt x="60" y="0"/>
                  </a:lnTo>
                  <a:lnTo>
                    <a:pt x="84" y="0"/>
                  </a:lnTo>
                  <a:lnTo>
                    <a:pt x="84" y="0"/>
                  </a:lnTo>
                  <a:lnTo>
                    <a:pt x="84" y="0"/>
                  </a:lnTo>
                  <a:lnTo>
                    <a:pt x="96" y="12"/>
                  </a:lnTo>
                  <a:lnTo>
                    <a:pt x="108" y="12"/>
                  </a:lnTo>
                  <a:lnTo>
                    <a:pt x="120" y="12"/>
                  </a:lnTo>
                  <a:lnTo>
                    <a:pt x="132" y="12"/>
                  </a:lnTo>
                  <a:lnTo>
                    <a:pt x="120" y="12"/>
                  </a:lnTo>
                  <a:lnTo>
                    <a:pt x="108" y="12"/>
                  </a:lnTo>
                  <a:lnTo>
                    <a:pt x="84" y="12"/>
                  </a:lnTo>
                  <a:lnTo>
                    <a:pt x="84" y="12"/>
                  </a:lnTo>
                  <a:lnTo>
                    <a:pt x="84" y="12"/>
                  </a:lnTo>
                  <a:lnTo>
                    <a:pt x="72" y="12"/>
                  </a:lnTo>
                  <a:lnTo>
                    <a:pt x="60" y="0"/>
                  </a:lnTo>
                  <a:lnTo>
                    <a:pt x="60" y="0"/>
                  </a:lnTo>
                  <a:lnTo>
                    <a:pt x="36" y="0"/>
                  </a:lnTo>
                  <a:lnTo>
                    <a:pt x="36" y="12"/>
                  </a:lnTo>
                  <a:lnTo>
                    <a:pt x="24"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2" name="Freeform 70">
              <a:extLst>
                <a:ext uri="{FF2B5EF4-FFF2-40B4-BE49-F238E27FC236}">
                  <a16:creationId xmlns:a16="http://schemas.microsoft.com/office/drawing/2014/main" id="{FE060227-F50D-9340-BDCD-62A1D655E819}"/>
                </a:ext>
              </a:extLst>
            </p:cNvPr>
            <p:cNvSpPr>
              <a:spLocks/>
            </p:cNvSpPr>
            <p:nvPr/>
          </p:nvSpPr>
          <p:spPr bwMode="auto">
            <a:xfrm>
              <a:off x="2666802" y="1495571"/>
              <a:ext cx="57365" cy="23902"/>
            </a:xfrm>
            <a:custGeom>
              <a:avLst/>
              <a:gdLst/>
              <a:ahLst/>
              <a:cxnLst>
                <a:cxn ang="0">
                  <a:pos x="0" y="0"/>
                </a:cxn>
                <a:cxn ang="0">
                  <a:pos x="12" y="12"/>
                </a:cxn>
                <a:cxn ang="0">
                  <a:pos x="24" y="12"/>
                </a:cxn>
                <a:cxn ang="0">
                  <a:pos x="48" y="12"/>
                </a:cxn>
                <a:cxn ang="0">
                  <a:pos x="36" y="12"/>
                </a:cxn>
                <a:cxn ang="0">
                  <a:pos x="36" y="12"/>
                </a:cxn>
                <a:cxn ang="0">
                  <a:pos x="24" y="12"/>
                </a:cxn>
                <a:cxn ang="0">
                  <a:pos x="24" y="24"/>
                </a:cxn>
                <a:cxn ang="0">
                  <a:pos x="12" y="12"/>
                </a:cxn>
                <a:cxn ang="0">
                  <a:pos x="12" y="12"/>
                </a:cxn>
                <a:cxn ang="0">
                  <a:pos x="0" y="12"/>
                </a:cxn>
                <a:cxn ang="0">
                  <a:pos x="0" y="0"/>
                </a:cxn>
              </a:cxnLst>
              <a:rect l="0" t="0" r="r" b="b"/>
              <a:pathLst>
                <a:path w="48" h="24">
                  <a:moveTo>
                    <a:pt x="0" y="0"/>
                  </a:moveTo>
                  <a:lnTo>
                    <a:pt x="12" y="12"/>
                  </a:lnTo>
                  <a:lnTo>
                    <a:pt x="24" y="12"/>
                  </a:lnTo>
                  <a:lnTo>
                    <a:pt x="48" y="12"/>
                  </a:lnTo>
                  <a:lnTo>
                    <a:pt x="36" y="12"/>
                  </a:lnTo>
                  <a:lnTo>
                    <a:pt x="36" y="12"/>
                  </a:lnTo>
                  <a:lnTo>
                    <a:pt x="24" y="12"/>
                  </a:lnTo>
                  <a:lnTo>
                    <a:pt x="24" y="24"/>
                  </a:lnTo>
                  <a:lnTo>
                    <a:pt x="12" y="12"/>
                  </a:lnTo>
                  <a:lnTo>
                    <a:pt x="12" y="12"/>
                  </a:lnTo>
                  <a:lnTo>
                    <a:pt x="0" y="12"/>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3" name="Freeform 71">
              <a:extLst>
                <a:ext uri="{FF2B5EF4-FFF2-40B4-BE49-F238E27FC236}">
                  <a16:creationId xmlns:a16="http://schemas.microsoft.com/office/drawing/2014/main" id="{67D9A979-36D7-8C48-BAEB-D08CFA22BD3A}"/>
                </a:ext>
              </a:extLst>
            </p:cNvPr>
            <p:cNvSpPr>
              <a:spLocks/>
            </p:cNvSpPr>
            <p:nvPr/>
          </p:nvSpPr>
          <p:spPr bwMode="auto">
            <a:xfrm>
              <a:off x="2567608" y="1374917"/>
              <a:ext cx="185242" cy="121901"/>
            </a:xfrm>
            <a:custGeom>
              <a:avLst/>
              <a:gdLst/>
              <a:ahLst/>
              <a:cxnLst>
                <a:cxn ang="0">
                  <a:pos x="84" y="13"/>
                </a:cxn>
                <a:cxn ang="0">
                  <a:pos x="96" y="13"/>
                </a:cxn>
                <a:cxn ang="0">
                  <a:pos x="96" y="25"/>
                </a:cxn>
                <a:cxn ang="0">
                  <a:pos x="96" y="25"/>
                </a:cxn>
                <a:cxn ang="0">
                  <a:pos x="84" y="37"/>
                </a:cxn>
                <a:cxn ang="0">
                  <a:pos x="96" y="37"/>
                </a:cxn>
                <a:cxn ang="0">
                  <a:pos x="96" y="49"/>
                </a:cxn>
                <a:cxn ang="0">
                  <a:pos x="96" y="49"/>
                </a:cxn>
                <a:cxn ang="0">
                  <a:pos x="96" y="61"/>
                </a:cxn>
                <a:cxn ang="0">
                  <a:pos x="96" y="61"/>
                </a:cxn>
                <a:cxn ang="0">
                  <a:pos x="108" y="73"/>
                </a:cxn>
                <a:cxn ang="0">
                  <a:pos x="132" y="73"/>
                </a:cxn>
                <a:cxn ang="0">
                  <a:pos x="144" y="85"/>
                </a:cxn>
                <a:cxn ang="0">
                  <a:pos x="157" y="85"/>
                </a:cxn>
                <a:cxn ang="0">
                  <a:pos x="144" y="97"/>
                </a:cxn>
                <a:cxn ang="0">
                  <a:pos x="120" y="109"/>
                </a:cxn>
                <a:cxn ang="0">
                  <a:pos x="84" y="109"/>
                </a:cxn>
                <a:cxn ang="0">
                  <a:pos x="60" y="97"/>
                </a:cxn>
                <a:cxn ang="0">
                  <a:pos x="36" y="109"/>
                </a:cxn>
                <a:cxn ang="0">
                  <a:pos x="0" y="97"/>
                </a:cxn>
                <a:cxn ang="0">
                  <a:pos x="0" y="97"/>
                </a:cxn>
                <a:cxn ang="0">
                  <a:pos x="12" y="85"/>
                </a:cxn>
                <a:cxn ang="0">
                  <a:pos x="0" y="73"/>
                </a:cxn>
                <a:cxn ang="0">
                  <a:pos x="24" y="73"/>
                </a:cxn>
                <a:cxn ang="0">
                  <a:pos x="36" y="73"/>
                </a:cxn>
                <a:cxn ang="0">
                  <a:pos x="48" y="73"/>
                </a:cxn>
                <a:cxn ang="0">
                  <a:pos x="36" y="49"/>
                </a:cxn>
                <a:cxn ang="0">
                  <a:pos x="48" y="37"/>
                </a:cxn>
                <a:cxn ang="0">
                  <a:pos x="48" y="37"/>
                </a:cxn>
                <a:cxn ang="0">
                  <a:pos x="48" y="13"/>
                </a:cxn>
                <a:cxn ang="0">
                  <a:pos x="60" y="13"/>
                </a:cxn>
                <a:cxn ang="0">
                  <a:pos x="60" y="13"/>
                </a:cxn>
              </a:cxnLst>
              <a:rect l="0" t="0" r="r" b="b"/>
              <a:pathLst>
                <a:path w="157" h="109">
                  <a:moveTo>
                    <a:pt x="72" y="0"/>
                  </a:moveTo>
                  <a:lnTo>
                    <a:pt x="84" y="13"/>
                  </a:lnTo>
                  <a:lnTo>
                    <a:pt x="84" y="13"/>
                  </a:lnTo>
                  <a:lnTo>
                    <a:pt x="96" y="13"/>
                  </a:lnTo>
                  <a:lnTo>
                    <a:pt x="84" y="13"/>
                  </a:lnTo>
                  <a:lnTo>
                    <a:pt x="96" y="25"/>
                  </a:lnTo>
                  <a:lnTo>
                    <a:pt x="84" y="25"/>
                  </a:lnTo>
                  <a:lnTo>
                    <a:pt x="96" y="25"/>
                  </a:lnTo>
                  <a:lnTo>
                    <a:pt x="72" y="25"/>
                  </a:lnTo>
                  <a:lnTo>
                    <a:pt x="84" y="37"/>
                  </a:lnTo>
                  <a:lnTo>
                    <a:pt x="96" y="37"/>
                  </a:lnTo>
                  <a:lnTo>
                    <a:pt x="96" y="37"/>
                  </a:lnTo>
                  <a:lnTo>
                    <a:pt x="96" y="37"/>
                  </a:lnTo>
                  <a:lnTo>
                    <a:pt x="96" y="49"/>
                  </a:lnTo>
                  <a:lnTo>
                    <a:pt x="108" y="49"/>
                  </a:lnTo>
                  <a:lnTo>
                    <a:pt x="96" y="49"/>
                  </a:lnTo>
                  <a:lnTo>
                    <a:pt x="108" y="61"/>
                  </a:lnTo>
                  <a:lnTo>
                    <a:pt x="96" y="61"/>
                  </a:lnTo>
                  <a:lnTo>
                    <a:pt x="96" y="61"/>
                  </a:lnTo>
                  <a:lnTo>
                    <a:pt x="96" y="61"/>
                  </a:lnTo>
                  <a:lnTo>
                    <a:pt x="84" y="61"/>
                  </a:lnTo>
                  <a:lnTo>
                    <a:pt x="108" y="73"/>
                  </a:lnTo>
                  <a:lnTo>
                    <a:pt x="120" y="73"/>
                  </a:lnTo>
                  <a:lnTo>
                    <a:pt x="132" y="73"/>
                  </a:lnTo>
                  <a:lnTo>
                    <a:pt x="132" y="73"/>
                  </a:lnTo>
                  <a:lnTo>
                    <a:pt x="144" y="85"/>
                  </a:lnTo>
                  <a:lnTo>
                    <a:pt x="132" y="85"/>
                  </a:lnTo>
                  <a:lnTo>
                    <a:pt x="157" y="85"/>
                  </a:lnTo>
                  <a:lnTo>
                    <a:pt x="144" y="97"/>
                  </a:lnTo>
                  <a:lnTo>
                    <a:pt x="144" y="97"/>
                  </a:lnTo>
                  <a:lnTo>
                    <a:pt x="132" y="97"/>
                  </a:lnTo>
                  <a:lnTo>
                    <a:pt x="120" y="109"/>
                  </a:lnTo>
                  <a:lnTo>
                    <a:pt x="108" y="109"/>
                  </a:lnTo>
                  <a:lnTo>
                    <a:pt x="84" y="109"/>
                  </a:lnTo>
                  <a:lnTo>
                    <a:pt x="72" y="97"/>
                  </a:lnTo>
                  <a:lnTo>
                    <a:pt x="60" y="97"/>
                  </a:lnTo>
                  <a:lnTo>
                    <a:pt x="48" y="109"/>
                  </a:lnTo>
                  <a:lnTo>
                    <a:pt x="36" y="109"/>
                  </a:lnTo>
                  <a:lnTo>
                    <a:pt x="12" y="109"/>
                  </a:lnTo>
                  <a:lnTo>
                    <a:pt x="0" y="97"/>
                  </a:lnTo>
                  <a:lnTo>
                    <a:pt x="0" y="97"/>
                  </a:lnTo>
                  <a:lnTo>
                    <a:pt x="0" y="97"/>
                  </a:lnTo>
                  <a:lnTo>
                    <a:pt x="0" y="85"/>
                  </a:lnTo>
                  <a:lnTo>
                    <a:pt x="12" y="85"/>
                  </a:lnTo>
                  <a:lnTo>
                    <a:pt x="0" y="85"/>
                  </a:lnTo>
                  <a:lnTo>
                    <a:pt x="0" y="73"/>
                  </a:lnTo>
                  <a:lnTo>
                    <a:pt x="12" y="73"/>
                  </a:lnTo>
                  <a:lnTo>
                    <a:pt x="24" y="73"/>
                  </a:lnTo>
                  <a:lnTo>
                    <a:pt x="36" y="73"/>
                  </a:lnTo>
                  <a:lnTo>
                    <a:pt x="36" y="73"/>
                  </a:lnTo>
                  <a:lnTo>
                    <a:pt x="36" y="61"/>
                  </a:lnTo>
                  <a:lnTo>
                    <a:pt x="48" y="73"/>
                  </a:lnTo>
                  <a:lnTo>
                    <a:pt x="36" y="61"/>
                  </a:lnTo>
                  <a:lnTo>
                    <a:pt x="36" y="49"/>
                  </a:lnTo>
                  <a:lnTo>
                    <a:pt x="36" y="37"/>
                  </a:lnTo>
                  <a:lnTo>
                    <a:pt x="48" y="37"/>
                  </a:lnTo>
                  <a:lnTo>
                    <a:pt x="48" y="37"/>
                  </a:lnTo>
                  <a:lnTo>
                    <a:pt x="48" y="37"/>
                  </a:lnTo>
                  <a:lnTo>
                    <a:pt x="60" y="37"/>
                  </a:lnTo>
                  <a:lnTo>
                    <a:pt x="48" y="13"/>
                  </a:lnTo>
                  <a:lnTo>
                    <a:pt x="60" y="25"/>
                  </a:lnTo>
                  <a:lnTo>
                    <a:pt x="60" y="13"/>
                  </a:lnTo>
                  <a:lnTo>
                    <a:pt x="72" y="13"/>
                  </a:lnTo>
                  <a:lnTo>
                    <a:pt x="60" y="13"/>
                  </a:lnTo>
                  <a:lnTo>
                    <a:pt x="7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4" name="Freeform 72">
              <a:extLst>
                <a:ext uri="{FF2B5EF4-FFF2-40B4-BE49-F238E27FC236}">
                  <a16:creationId xmlns:a16="http://schemas.microsoft.com/office/drawing/2014/main" id="{2197D04A-17DB-C94F-9B5C-900A7BA90E67}"/>
                </a:ext>
              </a:extLst>
            </p:cNvPr>
            <p:cNvSpPr>
              <a:spLocks/>
            </p:cNvSpPr>
            <p:nvPr/>
          </p:nvSpPr>
          <p:spPr bwMode="auto">
            <a:xfrm>
              <a:off x="2666802" y="1627034"/>
              <a:ext cx="114731" cy="39439"/>
            </a:xfrm>
            <a:custGeom>
              <a:avLst/>
              <a:gdLst/>
              <a:ahLst/>
              <a:cxnLst>
                <a:cxn ang="0">
                  <a:pos x="0" y="0"/>
                </a:cxn>
                <a:cxn ang="0">
                  <a:pos x="12" y="0"/>
                </a:cxn>
                <a:cxn ang="0">
                  <a:pos x="24" y="0"/>
                </a:cxn>
                <a:cxn ang="0">
                  <a:pos x="48" y="12"/>
                </a:cxn>
                <a:cxn ang="0">
                  <a:pos x="60" y="12"/>
                </a:cxn>
                <a:cxn ang="0">
                  <a:pos x="85" y="12"/>
                </a:cxn>
                <a:cxn ang="0">
                  <a:pos x="85" y="0"/>
                </a:cxn>
                <a:cxn ang="0">
                  <a:pos x="97" y="0"/>
                </a:cxn>
                <a:cxn ang="0">
                  <a:pos x="97" y="12"/>
                </a:cxn>
                <a:cxn ang="0">
                  <a:pos x="85" y="12"/>
                </a:cxn>
                <a:cxn ang="0">
                  <a:pos x="85" y="12"/>
                </a:cxn>
                <a:cxn ang="0">
                  <a:pos x="97" y="12"/>
                </a:cxn>
                <a:cxn ang="0">
                  <a:pos x="85" y="24"/>
                </a:cxn>
                <a:cxn ang="0">
                  <a:pos x="73" y="24"/>
                </a:cxn>
                <a:cxn ang="0">
                  <a:pos x="73" y="24"/>
                </a:cxn>
                <a:cxn ang="0">
                  <a:pos x="60" y="24"/>
                </a:cxn>
                <a:cxn ang="0">
                  <a:pos x="60" y="36"/>
                </a:cxn>
                <a:cxn ang="0">
                  <a:pos x="48" y="24"/>
                </a:cxn>
                <a:cxn ang="0">
                  <a:pos x="48" y="36"/>
                </a:cxn>
                <a:cxn ang="0">
                  <a:pos x="36" y="24"/>
                </a:cxn>
                <a:cxn ang="0">
                  <a:pos x="36" y="24"/>
                </a:cxn>
                <a:cxn ang="0">
                  <a:pos x="24" y="36"/>
                </a:cxn>
                <a:cxn ang="0">
                  <a:pos x="24" y="24"/>
                </a:cxn>
                <a:cxn ang="0">
                  <a:pos x="12" y="24"/>
                </a:cxn>
                <a:cxn ang="0">
                  <a:pos x="24" y="24"/>
                </a:cxn>
                <a:cxn ang="0">
                  <a:pos x="24" y="12"/>
                </a:cxn>
                <a:cxn ang="0">
                  <a:pos x="24" y="12"/>
                </a:cxn>
                <a:cxn ang="0">
                  <a:pos x="24" y="0"/>
                </a:cxn>
                <a:cxn ang="0">
                  <a:pos x="12" y="12"/>
                </a:cxn>
                <a:cxn ang="0">
                  <a:pos x="12" y="0"/>
                </a:cxn>
                <a:cxn ang="0">
                  <a:pos x="0" y="0"/>
                </a:cxn>
                <a:cxn ang="0">
                  <a:pos x="0" y="0"/>
                </a:cxn>
                <a:cxn ang="0">
                  <a:pos x="0" y="0"/>
                </a:cxn>
              </a:cxnLst>
              <a:rect l="0" t="0" r="r" b="b"/>
              <a:pathLst>
                <a:path w="97" h="36">
                  <a:moveTo>
                    <a:pt x="0" y="0"/>
                  </a:moveTo>
                  <a:lnTo>
                    <a:pt x="12" y="0"/>
                  </a:lnTo>
                  <a:lnTo>
                    <a:pt x="24" y="0"/>
                  </a:lnTo>
                  <a:lnTo>
                    <a:pt x="48" y="12"/>
                  </a:lnTo>
                  <a:lnTo>
                    <a:pt x="60" y="12"/>
                  </a:lnTo>
                  <a:lnTo>
                    <a:pt x="85" y="12"/>
                  </a:lnTo>
                  <a:lnTo>
                    <a:pt x="85" y="0"/>
                  </a:lnTo>
                  <a:lnTo>
                    <a:pt x="97" y="0"/>
                  </a:lnTo>
                  <a:lnTo>
                    <a:pt x="97" y="12"/>
                  </a:lnTo>
                  <a:lnTo>
                    <a:pt x="85" y="12"/>
                  </a:lnTo>
                  <a:lnTo>
                    <a:pt x="85" y="12"/>
                  </a:lnTo>
                  <a:lnTo>
                    <a:pt x="97" y="12"/>
                  </a:lnTo>
                  <a:lnTo>
                    <a:pt x="85" y="24"/>
                  </a:lnTo>
                  <a:lnTo>
                    <a:pt x="73" y="24"/>
                  </a:lnTo>
                  <a:lnTo>
                    <a:pt x="73" y="24"/>
                  </a:lnTo>
                  <a:lnTo>
                    <a:pt x="60" y="24"/>
                  </a:lnTo>
                  <a:lnTo>
                    <a:pt x="60" y="36"/>
                  </a:lnTo>
                  <a:lnTo>
                    <a:pt x="48" y="24"/>
                  </a:lnTo>
                  <a:lnTo>
                    <a:pt x="48" y="36"/>
                  </a:lnTo>
                  <a:lnTo>
                    <a:pt x="36" y="24"/>
                  </a:lnTo>
                  <a:lnTo>
                    <a:pt x="36" y="24"/>
                  </a:lnTo>
                  <a:lnTo>
                    <a:pt x="24" y="36"/>
                  </a:lnTo>
                  <a:lnTo>
                    <a:pt x="24" y="24"/>
                  </a:lnTo>
                  <a:lnTo>
                    <a:pt x="12" y="24"/>
                  </a:lnTo>
                  <a:lnTo>
                    <a:pt x="24" y="24"/>
                  </a:lnTo>
                  <a:lnTo>
                    <a:pt x="24" y="12"/>
                  </a:lnTo>
                  <a:lnTo>
                    <a:pt x="24" y="12"/>
                  </a:lnTo>
                  <a:lnTo>
                    <a:pt x="24" y="0"/>
                  </a:lnTo>
                  <a:lnTo>
                    <a:pt x="12" y="12"/>
                  </a:lnTo>
                  <a:lnTo>
                    <a:pt x="12"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5" name="Freeform 73">
              <a:extLst>
                <a:ext uri="{FF2B5EF4-FFF2-40B4-BE49-F238E27FC236}">
                  <a16:creationId xmlns:a16="http://schemas.microsoft.com/office/drawing/2014/main" id="{B94AFE34-0C5C-A74B-81DB-02D967AF246D}"/>
                </a:ext>
              </a:extLst>
            </p:cNvPr>
            <p:cNvSpPr>
              <a:spLocks/>
            </p:cNvSpPr>
            <p:nvPr/>
          </p:nvSpPr>
          <p:spPr bwMode="auto">
            <a:xfrm>
              <a:off x="5398826" y="1362967"/>
              <a:ext cx="669262" cy="169706"/>
            </a:xfrm>
            <a:custGeom>
              <a:avLst/>
              <a:gdLst/>
              <a:ahLst/>
              <a:cxnLst>
                <a:cxn ang="0">
                  <a:pos x="555" y="133"/>
                </a:cxn>
                <a:cxn ang="0">
                  <a:pos x="567" y="109"/>
                </a:cxn>
                <a:cxn ang="0">
                  <a:pos x="555" y="85"/>
                </a:cxn>
                <a:cxn ang="0">
                  <a:pos x="543" y="85"/>
                </a:cxn>
                <a:cxn ang="0">
                  <a:pos x="543" y="85"/>
                </a:cxn>
                <a:cxn ang="0">
                  <a:pos x="519" y="73"/>
                </a:cxn>
                <a:cxn ang="0">
                  <a:pos x="495" y="73"/>
                </a:cxn>
                <a:cxn ang="0">
                  <a:pos x="483" y="85"/>
                </a:cxn>
                <a:cxn ang="0">
                  <a:pos x="471" y="73"/>
                </a:cxn>
                <a:cxn ang="0">
                  <a:pos x="471" y="61"/>
                </a:cxn>
                <a:cxn ang="0">
                  <a:pos x="446" y="61"/>
                </a:cxn>
                <a:cxn ang="0">
                  <a:pos x="434" y="49"/>
                </a:cxn>
                <a:cxn ang="0">
                  <a:pos x="410" y="49"/>
                </a:cxn>
                <a:cxn ang="0">
                  <a:pos x="410" y="49"/>
                </a:cxn>
                <a:cxn ang="0">
                  <a:pos x="398" y="36"/>
                </a:cxn>
                <a:cxn ang="0">
                  <a:pos x="398" y="24"/>
                </a:cxn>
                <a:cxn ang="0">
                  <a:pos x="398" y="12"/>
                </a:cxn>
                <a:cxn ang="0">
                  <a:pos x="374" y="12"/>
                </a:cxn>
                <a:cxn ang="0">
                  <a:pos x="362" y="12"/>
                </a:cxn>
                <a:cxn ang="0">
                  <a:pos x="338" y="12"/>
                </a:cxn>
                <a:cxn ang="0">
                  <a:pos x="326" y="0"/>
                </a:cxn>
                <a:cxn ang="0">
                  <a:pos x="314" y="12"/>
                </a:cxn>
                <a:cxn ang="0">
                  <a:pos x="302" y="12"/>
                </a:cxn>
                <a:cxn ang="0">
                  <a:pos x="289" y="36"/>
                </a:cxn>
                <a:cxn ang="0">
                  <a:pos x="289" y="49"/>
                </a:cxn>
                <a:cxn ang="0">
                  <a:pos x="289" y="61"/>
                </a:cxn>
                <a:cxn ang="0">
                  <a:pos x="277" y="61"/>
                </a:cxn>
                <a:cxn ang="0">
                  <a:pos x="253" y="49"/>
                </a:cxn>
                <a:cxn ang="0">
                  <a:pos x="253" y="36"/>
                </a:cxn>
                <a:cxn ang="0">
                  <a:pos x="241" y="24"/>
                </a:cxn>
                <a:cxn ang="0">
                  <a:pos x="217" y="24"/>
                </a:cxn>
                <a:cxn ang="0">
                  <a:pos x="217" y="24"/>
                </a:cxn>
                <a:cxn ang="0">
                  <a:pos x="193" y="36"/>
                </a:cxn>
                <a:cxn ang="0">
                  <a:pos x="181" y="36"/>
                </a:cxn>
                <a:cxn ang="0">
                  <a:pos x="169" y="36"/>
                </a:cxn>
                <a:cxn ang="0">
                  <a:pos x="157" y="36"/>
                </a:cxn>
                <a:cxn ang="0">
                  <a:pos x="145" y="24"/>
                </a:cxn>
                <a:cxn ang="0">
                  <a:pos x="133" y="36"/>
                </a:cxn>
                <a:cxn ang="0">
                  <a:pos x="120" y="49"/>
                </a:cxn>
                <a:cxn ang="0">
                  <a:pos x="120" y="61"/>
                </a:cxn>
                <a:cxn ang="0">
                  <a:pos x="133" y="61"/>
                </a:cxn>
                <a:cxn ang="0">
                  <a:pos x="133" y="73"/>
                </a:cxn>
                <a:cxn ang="0">
                  <a:pos x="96" y="61"/>
                </a:cxn>
                <a:cxn ang="0">
                  <a:pos x="84" y="49"/>
                </a:cxn>
                <a:cxn ang="0">
                  <a:pos x="72" y="73"/>
                </a:cxn>
                <a:cxn ang="0">
                  <a:pos x="36" y="73"/>
                </a:cxn>
                <a:cxn ang="0">
                  <a:pos x="36" y="97"/>
                </a:cxn>
                <a:cxn ang="0">
                  <a:pos x="0" y="97"/>
                </a:cxn>
                <a:cxn ang="0">
                  <a:pos x="0" y="109"/>
                </a:cxn>
                <a:cxn ang="0">
                  <a:pos x="12" y="121"/>
                </a:cxn>
                <a:cxn ang="0">
                  <a:pos x="0" y="133"/>
                </a:cxn>
                <a:cxn ang="0">
                  <a:pos x="0" y="133"/>
                </a:cxn>
                <a:cxn ang="0">
                  <a:pos x="12" y="145"/>
                </a:cxn>
                <a:cxn ang="0">
                  <a:pos x="24" y="157"/>
                </a:cxn>
                <a:cxn ang="0">
                  <a:pos x="48" y="157"/>
                </a:cxn>
              </a:cxnLst>
              <a:rect l="0" t="0" r="r" b="b"/>
              <a:pathLst>
                <a:path w="567" h="157">
                  <a:moveTo>
                    <a:pt x="531" y="145"/>
                  </a:moveTo>
                  <a:lnTo>
                    <a:pt x="555" y="133"/>
                  </a:lnTo>
                  <a:lnTo>
                    <a:pt x="567" y="109"/>
                  </a:lnTo>
                  <a:lnTo>
                    <a:pt x="567" y="109"/>
                  </a:lnTo>
                  <a:lnTo>
                    <a:pt x="555" y="97"/>
                  </a:lnTo>
                  <a:lnTo>
                    <a:pt x="555" y="85"/>
                  </a:lnTo>
                  <a:lnTo>
                    <a:pt x="555" y="85"/>
                  </a:lnTo>
                  <a:lnTo>
                    <a:pt x="543" y="85"/>
                  </a:lnTo>
                  <a:lnTo>
                    <a:pt x="531" y="73"/>
                  </a:lnTo>
                  <a:lnTo>
                    <a:pt x="543" y="85"/>
                  </a:lnTo>
                  <a:lnTo>
                    <a:pt x="519" y="73"/>
                  </a:lnTo>
                  <a:lnTo>
                    <a:pt x="519" y="73"/>
                  </a:lnTo>
                  <a:lnTo>
                    <a:pt x="507" y="73"/>
                  </a:lnTo>
                  <a:lnTo>
                    <a:pt x="495" y="73"/>
                  </a:lnTo>
                  <a:lnTo>
                    <a:pt x="483" y="85"/>
                  </a:lnTo>
                  <a:lnTo>
                    <a:pt x="483" y="85"/>
                  </a:lnTo>
                  <a:lnTo>
                    <a:pt x="471" y="85"/>
                  </a:lnTo>
                  <a:lnTo>
                    <a:pt x="471" y="73"/>
                  </a:lnTo>
                  <a:lnTo>
                    <a:pt x="471" y="61"/>
                  </a:lnTo>
                  <a:lnTo>
                    <a:pt x="471" y="61"/>
                  </a:lnTo>
                  <a:lnTo>
                    <a:pt x="459" y="61"/>
                  </a:lnTo>
                  <a:lnTo>
                    <a:pt x="446" y="61"/>
                  </a:lnTo>
                  <a:lnTo>
                    <a:pt x="446" y="49"/>
                  </a:lnTo>
                  <a:lnTo>
                    <a:pt x="434" y="49"/>
                  </a:lnTo>
                  <a:lnTo>
                    <a:pt x="422" y="49"/>
                  </a:lnTo>
                  <a:lnTo>
                    <a:pt x="410" y="49"/>
                  </a:lnTo>
                  <a:lnTo>
                    <a:pt x="410" y="49"/>
                  </a:lnTo>
                  <a:lnTo>
                    <a:pt x="410" y="49"/>
                  </a:lnTo>
                  <a:lnTo>
                    <a:pt x="398" y="36"/>
                  </a:lnTo>
                  <a:lnTo>
                    <a:pt x="398" y="36"/>
                  </a:lnTo>
                  <a:lnTo>
                    <a:pt x="398" y="24"/>
                  </a:lnTo>
                  <a:lnTo>
                    <a:pt x="398" y="24"/>
                  </a:lnTo>
                  <a:lnTo>
                    <a:pt x="398" y="12"/>
                  </a:lnTo>
                  <a:lnTo>
                    <a:pt x="398" y="12"/>
                  </a:lnTo>
                  <a:lnTo>
                    <a:pt x="386" y="12"/>
                  </a:lnTo>
                  <a:lnTo>
                    <a:pt x="374" y="12"/>
                  </a:lnTo>
                  <a:lnTo>
                    <a:pt x="362" y="12"/>
                  </a:lnTo>
                  <a:lnTo>
                    <a:pt x="362" y="12"/>
                  </a:lnTo>
                  <a:lnTo>
                    <a:pt x="350" y="12"/>
                  </a:lnTo>
                  <a:lnTo>
                    <a:pt x="338" y="12"/>
                  </a:lnTo>
                  <a:lnTo>
                    <a:pt x="326" y="0"/>
                  </a:lnTo>
                  <a:lnTo>
                    <a:pt x="326" y="0"/>
                  </a:lnTo>
                  <a:lnTo>
                    <a:pt x="314" y="12"/>
                  </a:lnTo>
                  <a:lnTo>
                    <a:pt x="314" y="12"/>
                  </a:lnTo>
                  <a:lnTo>
                    <a:pt x="302" y="12"/>
                  </a:lnTo>
                  <a:lnTo>
                    <a:pt x="302" y="12"/>
                  </a:lnTo>
                  <a:lnTo>
                    <a:pt x="302" y="24"/>
                  </a:lnTo>
                  <a:lnTo>
                    <a:pt x="289" y="36"/>
                  </a:lnTo>
                  <a:lnTo>
                    <a:pt x="289" y="36"/>
                  </a:lnTo>
                  <a:lnTo>
                    <a:pt x="289" y="49"/>
                  </a:lnTo>
                  <a:lnTo>
                    <a:pt x="289" y="49"/>
                  </a:lnTo>
                  <a:lnTo>
                    <a:pt x="289" y="61"/>
                  </a:lnTo>
                  <a:lnTo>
                    <a:pt x="277" y="61"/>
                  </a:lnTo>
                  <a:lnTo>
                    <a:pt x="277" y="61"/>
                  </a:lnTo>
                  <a:lnTo>
                    <a:pt x="265" y="61"/>
                  </a:lnTo>
                  <a:lnTo>
                    <a:pt x="253" y="49"/>
                  </a:lnTo>
                  <a:lnTo>
                    <a:pt x="253" y="49"/>
                  </a:lnTo>
                  <a:lnTo>
                    <a:pt x="253" y="36"/>
                  </a:lnTo>
                  <a:lnTo>
                    <a:pt x="241" y="36"/>
                  </a:lnTo>
                  <a:lnTo>
                    <a:pt x="241" y="24"/>
                  </a:lnTo>
                  <a:lnTo>
                    <a:pt x="229" y="24"/>
                  </a:lnTo>
                  <a:lnTo>
                    <a:pt x="217" y="24"/>
                  </a:lnTo>
                  <a:lnTo>
                    <a:pt x="217" y="24"/>
                  </a:lnTo>
                  <a:lnTo>
                    <a:pt x="217" y="24"/>
                  </a:lnTo>
                  <a:lnTo>
                    <a:pt x="205" y="36"/>
                  </a:lnTo>
                  <a:lnTo>
                    <a:pt x="193" y="36"/>
                  </a:lnTo>
                  <a:lnTo>
                    <a:pt x="193" y="36"/>
                  </a:lnTo>
                  <a:lnTo>
                    <a:pt x="181" y="36"/>
                  </a:lnTo>
                  <a:lnTo>
                    <a:pt x="181" y="36"/>
                  </a:lnTo>
                  <a:lnTo>
                    <a:pt x="169" y="36"/>
                  </a:lnTo>
                  <a:lnTo>
                    <a:pt x="157" y="36"/>
                  </a:lnTo>
                  <a:lnTo>
                    <a:pt x="157" y="36"/>
                  </a:lnTo>
                  <a:lnTo>
                    <a:pt x="145" y="24"/>
                  </a:lnTo>
                  <a:lnTo>
                    <a:pt x="145" y="24"/>
                  </a:lnTo>
                  <a:lnTo>
                    <a:pt x="133" y="36"/>
                  </a:lnTo>
                  <a:lnTo>
                    <a:pt x="133" y="36"/>
                  </a:lnTo>
                  <a:lnTo>
                    <a:pt x="120" y="36"/>
                  </a:lnTo>
                  <a:lnTo>
                    <a:pt x="120" y="49"/>
                  </a:lnTo>
                  <a:lnTo>
                    <a:pt x="120" y="49"/>
                  </a:lnTo>
                  <a:lnTo>
                    <a:pt x="120" y="61"/>
                  </a:lnTo>
                  <a:lnTo>
                    <a:pt x="120" y="61"/>
                  </a:lnTo>
                  <a:lnTo>
                    <a:pt x="133" y="61"/>
                  </a:lnTo>
                  <a:lnTo>
                    <a:pt x="133" y="73"/>
                  </a:lnTo>
                  <a:lnTo>
                    <a:pt x="133" y="73"/>
                  </a:lnTo>
                  <a:lnTo>
                    <a:pt x="120" y="73"/>
                  </a:lnTo>
                  <a:lnTo>
                    <a:pt x="96" y="61"/>
                  </a:lnTo>
                  <a:lnTo>
                    <a:pt x="84" y="49"/>
                  </a:lnTo>
                  <a:lnTo>
                    <a:pt x="84" y="49"/>
                  </a:lnTo>
                  <a:lnTo>
                    <a:pt x="72" y="61"/>
                  </a:lnTo>
                  <a:lnTo>
                    <a:pt x="72" y="73"/>
                  </a:lnTo>
                  <a:lnTo>
                    <a:pt x="36" y="61"/>
                  </a:lnTo>
                  <a:lnTo>
                    <a:pt x="36" y="73"/>
                  </a:lnTo>
                  <a:lnTo>
                    <a:pt x="36" y="73"/>
                  </a:lnTo>
                  <a:lnTo>
                    <a:pt x="36" y="97"/>
                  </a:lnTo>
                  <a:lnTo>
                    <a:pt x="12" y="97"/>
                  </a:lnTo>
                  <a:lnTo>
                    <a:pt x="0" y="97"/>
                  </a:lnTo>
                  <a:lnTo>
                    <a:pt x="0" y="109"/>
                  </a:lnTo>
                  <a:lnTo>
                    <a:pt x="0" y="109"/>
                  </a:lnTo>
                  <a:lnTo>
                    <a:pt x="0" y="121"/>
                  </a:lnTo>
                  <a:lnTo>
                    <a:pt x="12" y="121"/>
                  </a:lnTo>
                  <a:lnTo>
                    <a:pt x="12" y="121"/>
                  </a:lnTo>
                  <a:lnTo>
                    <a:pt x="0" y="133"/>
                  </a:lnTo>
                  <a:lnTo>
                    <a:pt x="0" y="133"/>
                  </a:lnTo>
                  <a:lnTo>
                    <a:pt x="0" y="133"/>
                  </a:lnTo>
                  <a:lnTo>
                    <a:pt x="0" y="145"/>
                  </a:lnTo>
                  <a:lnTo>
                    <a:pt x="12" y="145"/>
                  </a:lnTo>
                  <a:lnTo>
                    <a:pt x="12" y="157"/>
                  </a:lnTo>
                  <a:lnTo>
                    <a:pt x="24" y="157"/>
                  </a:lnTo>
                  <a:lnTo>
                    <a:pt x="36" y="157"/>
                  </a:lnTo>
                  <a:lnTo>
                    <a:pt x="48" y="157"/>
                  </a:lnTo>
                  <a:lnTo>
                    <a:pt x="531" y="145"/>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6" name="Freeform 74">
              <a:extLst>
                <a:ext uri="{FF2B5EF4-FFF2-40B4-BE49-F238E27FC236}">
                  <a16:creationId xmlns:a16="http://schemas.microsoft.com/office/drawing/2014/main" id="{856D16A9-22DC-064C-8B4A-6BE5B6A0D80D}"/>
                </a:ext>
              </a:extLst>
            </p:cNvPr>
            <p:cNvSpPr>
              <a:spLocks/>
            </p:cNvSpPr>
            <p:nvPr/>
          </p:nvSpPr>
          <p:spPr bwMode="auto">
            <a:xfrm>
              <a:off x="5469364" y="1441844"/>
              <a:ext cx="555726" cy="59756"/>
            </a:xfrm>
            <a:custGeom>
              <a:avLst/>
              <a:gdLst/>
              <a:ahLst/>
              <a:cxnLst>
                <a:cxn ang="0">
                  <a:pos x="471" y="36"/>
                </a:cxn>
                <a:cxn ang="0">
                  <a:pos x="471" y="24"/>
                </a:cxn>
                <a:cxn ang="0">
                  <a:pos x="459" y="24"/>
                </a:cxn>
                <a:cxn ang="0">
                  <a:pos x="459" y="24"/>
                </a:cxn>
                <a:cxn ang="0">
                  <a:pos x="447" y="24"/>
                </a:cxn>
                <a:cxn ang="0">
                  <a:pos x="435" y="24"/>
                </a:cxn>
                <a:cxn ang="0">
                  <a:pos x="435" y="24"/>
                </a:cxn>
                <a:cxn ang="0">
                  <a:pos x="411" y="24"/>
                </a:cxn>
                <a:cxn ang="0">
                  <a:pos x="399" y="12"/>
                </a:cxn>
                <a:cxn ang="0">
                  <a:pos x="386" y="12"/>
                </a:cxn>
                <a:cxn ang="0">
                  <a:pos x="374" y="12"/>
                </a:cxn>
                <a:cxn ang="0">
                  <a:pos x="374" y="12"/>
                </a:cxn>
                <a:cxn ang="0">
                  <a:pos x="362" y="24"/>
                </a:cxn>
                <a:cxn ang="0">
                  <a:pos x="338" y="12"/>
                </a:cxn>
                <a:cxn ang="0">
                  <a:pos x="338" y="12"/>
                </a:cxn>
                <a:cxn ang="0">
                  <a:pos x="326" y="12"/>
                </a:cxn>
                <a:cxn ang="0">
                  <a:pos x="326" y="12"/>
                </a:cxn>
                <a:cxn ang="0">
                  <a:pos x="338" y="36"/>
                </a:cxn>
                <a:cxn ang="0">
                  <a:pos x="326" y="36"/>
                </a:cxn>
                <a:cxn ang="0">
                  <a:pos x="254" y="24"/>
                </a:cxn>
                <a:cxn ang="0">
                  <a:pos x="278" y="12"/>
                </a:cxn>
                <a:cxn ang="0">
                  <a:pos x="290" y="12"/>
                </a:cxn>
                <a:cxn ang="0">
                  <a:pos x="278" y="0"/>
                </a:cxn>
                <a:cxn ang="0">
                  <a:pos x="278" y="0"/>
                </a:cxn>
                <a:cxn ang="0">
                  <a:pos x="266" y="0"/>
                </a:cxn>
                <a:cxn ang="0">
                  <a:pos x="229" y="12"/>
                </a:cxn>
                <a:cxn ang="0">
                  <a:pos x="181" y="12"/>
                </a:cxn>
                <a:cxn ang="0">
                  <a:pos x="181" y="0"/>
                </a:cxn>
                <a:cxn ang="0">
                  <a:pos x="181" y="0"/>
                </a:cxn>
                <a:cxn ang="0">
                  <a:pos x="181" y="0"/>
                </a:cxn>
                <a:cxn ang="0">
                  <a:pos x="169" y="0"/>
                </a:cxn>
                <a:cxn ang="0">
                  <a:pos x="157" y="0"/>
                </a:cxn>
                <a:cxn ang="0">
                  <a:pos x="145" y="0"/>
                </a:cxn>
                <a:cxn ang="0">
                  <a:pos x="145" y="0"/>
                </a:cxn>
                <a:cxn ang="0">
                  <a:pos x="133" y="0"/>
                </a:cxn>
                <a:cxn ang="0">
                  <a:pos x="121" y="12"/>
                </a:cxn>
                <a:cxn ang="0">
                  <a:pos x="109" y="0"/>
                </a:cxn>
                <a:cxn ang="0">
                  <a:pos x="97" y="12"/>
                </a:cxn>
                <a:cxn ang="0">
                  <a:pos x="97" y="12"/>
                </a:cxn>
                <a:cxn ang="0">
                  <a:pos x="85" y="24"/>
                </a:cxn>
                <a:cxn ang="0">
                  <a:pos x="60" y="12"/>
                </a:cxn>
                <a:cxn ang="0">
                  <a:pos x="60" y="12"/>
                </a:cxn>
                <a:cxn ang="0">
                  <a:pos x="48" y="12"/>
                </a:cxn>
                <a:cxn ang="0">
                  <a:pos x="36" y="24"/>
                </a:cxn>
                <a:cxn ang="0">
                  <a:pos x="24" y="12"/>
                </a:cxn>
                <a:cxn ang="0">
                  <a:pos x="24" y="12"/>
                </a:cxn>
                <a:cxn ang="0">
                  <a:pos x="12" y="12"/>
                </a:cxn>
                <a:cxn ang="0">
                  <a:pos x="12" y="12"/>
                </a:cxn>
                <a:cxn ang="0">
                  <a:pos x="0" y="12"/>
                </a:cxn>
                <a:cxn ang="0">
                  <a:pos x="0" y="12"/>
                </a:cxn>
                <a:cxn ang="0">
                  <a:pos x="0" y="24"/>
                </a:cxn>
                <a:cxn ang="0">
                  <a:pos x="0" y="24"/>
                </a:cxn>
                <a:cxn ang="0">
                  <a:pos x="24" y="24"/>
                </a:cxn>
                <a:cxn ang="0">
                  <a:pos x="48" y="24"/>
                </a:cxn>
                <a:cxn ang="0">
                  <a:pos x="73" y="48"/>
                </a:cxn>
                <a:cxn ang="0">
                  <a:pos x="447" y="36"/>
                </a:cxn>
                <a:cxn ang="0">
                  <a:pos x="471" y="36"/>
                </a:cxn>
              </a:cxnLst>
              <a:rect l="0" t="0" r="r" b="b"/>
              <a:pathLst>
                <a:path w="471" h="48">
                  <a:moveTo>
                    <a:pt x="471" y="36"/>
                  </a:moveTo>
                  <a:lnTo>
                    <a:pt x="471" y="24"/>
                  </a:lnTo>
                  <a:lnTo>
                    <a:pt x="459" y="24"/>
                  </a:lnTo>
                  <a:lnTo>
                    <a:pt x="459" y="24"/>
                  </a:lnTo>
                  <a:lnTo>
                    <a:pt x="447" y="24"/>
                  </a:lnTo>
                  <a:lnTo>
                    <a:pt x="435" y="24"/>
                  </a:lnTo>
                  <a:lnTo>
                    <a:pt x="435" y="24"/>
                  </a:lnTo>
                  <a:lnTo>
                    <a:pt x="411" y="24"/>
                  </a:lnTo>
                  <a:lnTo>
                    <a:pt x="399" y="12"/>
                  </a:lnTo>
                  <a:lnTo>
                    <a:pt x="386" y="12"/>
                  </a:lnTo>
                  <a:lnTo>
                    <a:pt x="374" y="12"/>
                  </a:lnTo>
                  <a:lnTo>
                    <a:pt x="374" y="12"/>
                  </a:lnTo>
                  <a:lnTo>
                    <a:pt x="362" y="24"/>
                  </a:lnTo>
                  <a:lnTo>
                    <a:pt x="338" y="12"/>
                  </a:lnTo>
                  <a:lnTo>
                    <a:pt x="338" y="12"/>
                  </a:lnTo>
                  <a:lnTo>
                    <a:pt x="326" y="12"/>
                  </a:lnTo>
                  <a:lnTo>
                    <a:pt x="326" y="12"/>
                  </a:lnTo>
                  <a:lnTo>
                    <a:pt x="338" y="36"/>
                  </a:lnTo>
                  <a:lnTo>
                    <a:pt x="326" y="36"/>
                  </a:lnTo>
                  <a:lnTo>
                    <a:pt x="254" y="24"/>
                  </a:lnTo>
                  <a:lnTo>
                    <a:pt x="278" y="12"/>
                  </a:lnTo>
                  <a:lnTo>
                    <a:pt x="290" y="12"/>
                  </a:lnTo>
                  <a:lnTo>
                    <a:pt x="278" y="0"/>
                  </a:lnTo>
                  <a:lnTo>
                    <a:pt x="278" y="0"/>
                  </a:lnTo>
                  <a:lnTo>
                    <a:pt x="266" y="0"/>
                  </a:lnTo>
                  <a:lnTo>
                    <a:pt x="229" y="12"/>
                  </a:lnTo>
                  <a:lnTo>
                    <a:pt x="181" y="12"/>
                  </a:lnTo>
                  <a:lnTo>
                    <a:pt x="181" y="0"/>
                  </a:lnTo>
                  <a:lnTo>
                    <a:pt x="181" y="0"/>
                  </a:lnTo>
                  <a:lnTo>
                    <a:pt x="181" y="0"/>
                  </a:lnTo>
                  <a:lnTo>
                    <a:pt x="169" y="0"/>
                  </a:lnTo>
                  <a:lnTo>
                    <a:pt x="157" y="0"/>
                  </a:lnTo>
                  <a:lnTo>
                    <a:pt x="145" y="0"/>
                  </a:lnTo>
                  <a:lnTo>
                    <a:pt x="145" y="0"/>
                  </a:lnTo>
                  <a:lnTo>
                    <a:pt x="133" y="0"/>
                  </a:lnTo>
                  <a:lnTo>
                    <a:pt x="121" y="12"/>
                  </a:lnTo>
                  <a:lnTo>
                    <a:pt x="109" y="0"/>
                  </a:lnTo>
                  <a:lnTo>
                    <a:pt x="97" y="12"/>
                  </a:lnTo>
                  <a:lnTo>
                    <a:pt x="97" y="12"/>
                  </a:lnTo>
                  <a:lnTo>
                    <a:pt x="85" y="24"/>
                  </a:lnTo>
                  <a:lnTo>
                    <a:pt x="60" y="12"/>
                  </a:lnTo>
                  <a:lnTo>
                    <a:pt x="60" y="12"/>
                  </a:lnTo>
                  <a:lnTo>
                    <a:pt x="48" y="12"/>
                  </a:lnTo>
                  <a:lnTo>
                    <a:pt x="36" y="24"/>
                  </a:lnTo>
                  <a:lnTo>
                    <a:pt x="24" y="12"/>
                  </a:lnTo>
                  <a:lnTo>
                    <a:pt x="24" y="12"/>
                  </a:lnTo>
                  <a:lnTo>
                    <a:pt x="12" y="12"/>
                  </a:lnTo>
                  <a:lnTo>
                    <a:pt x="12" y="12"/>
                  </a:lnTo>
                  <a:lnTo>
                    <a:pt x="0" y="12"/>
                  </a:lnTo>
                  <a:lnTo>
                    <a:pt x="0" y="12"/>
                  </a:lnTo>
                  <a:lnTo>
                    <a:pt x="0" y="24"/>
                  </a:lnTo>
                  <a:lnTo>
                    <a:pt x="0" y="24"/>
                  </a:lnTo>
                  <a:lnTo>
                    <a:pt x="24" y="24"/>
                  </a:lnTo>
                  <a:lnTo>
                    <a:pt x="48" y="24"/>
                  </a:lnTo>
                  <a:lnTo>
                    <a:pt x="73" y="48"/>
                  </a:lnTo>
                  <a:lnTo>
                    <a:pt x="447" y="36"/>
                  </a:lnTo>
                  <a:lnTo>
                    <a:pt x="471" y="3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7" name="Freeform 75">
              <a:extLst>
                <a:ext uri="{FF2B5EF4-FFF2-40B4-BE49-F238E27FC236}">
                  <a16:creationId xmlns:a16="http://schemas.microsoft.com/office/drawing/2014/main" id="{B8C65F46-5B0E-014B-89A1-34818C7ADED8}"/>
                </a:ext>
              </a:extLst>
            </p:cNvPr>
            <p:cNvSpPr>
              <a:spLocks/>
            </p:cNvSpPr>
            <p:nvPr/>
          </p:nvSpPr>
          <p:spPr bwMode="auto">
            <a:xfrm>
              <a:off x="5427509" y="1495571"/>
              <a:ext cx="597556" cy="106365"/>
            </a:xfrm>
            <a:custGeom>
              <a:avLst/>
              <a:gdLst/>
              <a:ahLst/>
              <a:cxnLst>
                <a:cxn ang="0">
                  <a:pos x="507" y="12"/>
                </a:cxn>
                <a:cxn ang="0">
                  <a:pos x="495" y="24"/>
                </a:cxn>
                <a:cxn ang="0">
                  <a:pos x="507" y="36"/>
                </a:cxn>
                <a:cxn ang="0">
                  <a:pos x="507" y="48"/>
                </a:cxn>
                <a:cxn ang="0">
                  <a:pos x="495" y="48"/>
                </a:cxn>
                <a:cxn ang="0">
                  <a:pos x="459" y="61"/>
                </a:cxn>
                <a:cxn ang="0">
                  <a:pos x="447" y="61"/>
                </a:cxn>
                <a:cxn ang="0">
                  <a:pos x="435" y="61"/>
                </a:cxn>
                <a:cxn ang="0">
                  <a:pos x="422" y="61"/>
                </a:cxn>
                <a:cxn ang="0">
                  <a:pos x="410" y="61"/>
                </a:cxn>
                <a:cxn ang="0">
                  <a:pos x="398" y="61"/>
                </a:cxn>
                <a:cxn ang="0">
                  <a:pos x="398" y="73"/>
                </a:cxn>
                <a:cxn ang="0">
                  <a:pos x="374" y="73"/>
                </a:cxn>
                <a:cxn ang="0">
                  <a:pos x="362" y="73"/>
                </a:cxn>
                <a:cxn ang="0">
                  <a:pos x="350" y="73"/>
                </a:cxn>
                <a:cxn ang="0">
                  <a:pos x="338" y="73"/>
                </a:cxn>
                <a:cxn ang="0">
                  <a:pos x="338" y="73"/>
                </a:cxn>
                <a:cxn ang="0">
                  <a:pos x="326" y="73"/>
                </a:cxn>
                <a:cxn ang="0">
                  <a:pos x="314" y="73"/>
                </a:cxn>
                <a:cxn ang="0">
                  <a:pos x="290" y="73"/>
                </a:cxn>
                <a:cxn ang="0">
                  <a:pos x="253" y="61"/>
                </a:cxn>
                <a:cxn ang="0">
                  <a:pos x="241" y="48"/>
                </a:cxn>
                <a:cxn ang="0">
                  <a:pos x="229" y="48"/>
                </a:cxn>
                <a:cxn ang="0">
                  <a:pos x="217" y="61"/>
                </a:cxn>
                <a:cxn ang="0">
                  <a:pos x="205" y="73"/>
                </a:cxn>
                <a:cxn ang="0">
                  <a:pos x="193" y="73"/>
                </a:cxn>
                <a:cxn ang="0">
                  <a:pos x="193" y="85"/>
                </a:cxn>
                <a:cxn ang="0">
                  <a:pos x="181" y="85"/>
                </a:cxn>
                <a:cxn ang="0">
                  <a:pos x="169" y="97"/>
                </a:cxn>
                <a:cxn ang="0">
                  <a:pos x="157" y="85"/>
                </a:cxn>
                <a:cxn ang="0">
                  <a:pos x="145" y="97"/>
                </a:cxn>
                <a:cxn ang="0">
                  <a:pos x="121" y="97"/>
                </a:cxn>
                <a:cxn ang="0">
                  <a:pos x="109" y="85"/>
                </a:cxn>
                <a:cxn ang="0">
                  <a:pos x="84" y="85"/>
                </a:cxn>
                <a:cxn ang="0">
                  <a:pos x="72" y="73"/>
                </a:cxn>
                <a:cxn ang="0">
                  <a:pos x="72" y="61"/>
                </a:cxn>
                <a:cxn ang="0">
                  <a:pos x="60" y="61"/>
                </a:cxn>
                <a:cxn ang="0">
                  <a:pos x="72" y="48"/>
                </a:cxn>
                <a:cxn ang="0">
                  <a:pos x="60" y="48"/>
                </a:cxn>
                <a:cxn ang="0">
                  <a:pos x="36" y="48"/>
                </a:cxn>
                <a:cxn ang="0">
                  <a:pos x="36" y="48"/>
                </a:cxn>
                <a:cxn ang="0">
                  <a:pos x="24" y="48"/>
                </a:cxn>
                <a:cxn ang="0">
                  <a:pos x="24" y="36"/>
                </a:cxn>
                <a:cxn ang="0">
                  <a:pos x="0" y="24"/>
                </a:cxn>
                <a:cxn ang="0">
                  <a:pos x="0" y="12"/>
                </a:cxn>
                <a:cxn ang="0">
                  <a:pos x="12" y="0"/>
                </a:cxn>
                <a:cxn ang="0">
                  <a:pos x="483" y="0"/>
                </a:cxn>
              </a:cxnLst>
              <a:rect l="0" t="0" r="r" b="b"/>
              <a:pathLst>
                <a:path w="507" h="97">
                  <a:moveTo>
                    <a:pt x="507" y="0"/>
                  </a:moveTo>
                  <a:lnTo>
                    <a:pt x="507" y="12"/>
                  </a:lnTo>
                  <a:lnTo>
                    <a:pt x="507" y="24"/>
                  </a:lnTo>
                  <a:lnTo>
                    <a:pt x="495" y="24"/>
                  </a:lnTo>
                  <a:lnTo>
                    <a:pt x="507" y="24"/>
                  </a:lnTo>
                  <a:lnTo>
                    <a:pt x="507" y="36"/>
                  </a:lnTo>
                  <a:lnTo>
                    <a:pt x="507" y="36"/>
                  </a:lnTo>
                  <a:lnTo>
                    <a:pt x="507" y="48"/>
                  </a:lnTo>
                  <a:lnTo>
                    <a:pt x="495" y="48"/>
                  </a:lnTo>
                  <a:lnTo>
                    <a:pt x="495" y="48"/>
                  </a:lnTo>
                  <a:lnTo>
                    <a:pt x="483" y="61"/>
                  </a:lnTo>
                  <a:lnTo>
                    <a:pt x="459" y="61"/>
                  </a:lnTo>
                  <a:lnTo>
                    <a:pt x="459" y="61"/>
                  </a:lnTo>
                  <a:lnTo>
                    <a:pt x="447" y="61"/>
                  </a:lnTo>
                  <a:lnTo>
                    <a:pt x="447" y="61"/>
                  </a:lnTo>
                  <a:lnTo>
                    <a:pt x="435" y="61"/>
                  </a:lnTo>
                  <a:lnTo>
                    <a:pt x="435" y="61"/>
                  </a:lnTo>
                  <a:lnTo>
                    <a:pt x="422" y="61"/>
                  </a:lnTo>
                  <a:lnTo>
                    <a:pt x="422" y="61"/>
                  </a:lnTo>
                  <a:lnTo>
                    <a:pt x="410" y="61"/>
                  </a:lnTo>
                  <a:lnTo>
                    <a:pt x="410" y="61"/>
                  </a:lnTo>
                  <a:lnTo>
                    <a:pt x="398" y="61"/>
                  </a:lnTo>
                  <a:lnTo>
                    <a:pt x="398" y="61"/>
                  </a:lnTo>
                  <a:lnTo>
                    <a:pt x="398" y="73"/>
                  </a:lnTo>
                  <a:lnTo>
                    <a:pt x="386" y="73"/>
                  </a:lnTo>
                  <a:lnTo>
                    <a:pt x="374" y="73"/>
                  </a:lnTo>
                  <a:lnTo>
                    <a:pt x="374" y="73"/>
                  </a:lnTo>
                  <a:lnTo>
                    <a:pt x="362" y="73"/>
                  </a:lnTo>
                  <a:lnTo>
                    <a:pt x="362" y="73"/>
                  </a:lnTo>
                  <a:lnTo>
                    <a:pt x="350" y="73"/>
                  </a:lnTo>
                  <a:lnTo>
                    <a:pt x="350" y="73"/>
                  </a:lnTo>
                  <a:lnTo>
                    <a:pt x="338" y="73"/>
                  </a:lnTo>
                  <a:lnTo>
                    <a:pt x="338" y="73"/>
                  </a:lnTo>
                  <a:lnTo>
                    <a:pt x="338" y="73"/>
                  </a:lnTo>
                  <a:lnTo>
                    <a:pt x="326" y="73"/>
                  </a:lnTo>
                  <a:lnTo>
                    <a:pt x="326" y="73"/>
                  </a:lnTo>
                  <a:lnTo>
                    <a:pt x="326" y="61"/>
                  </a:lnTo>
                  <a:lnTo>
                    <a:pt x="314" y="73"/>
                  </a:lnTo>
                  <a:lnTo>
                    <a:pt x="302" y="73"/>
                  </a:lnTo>
                  <a:lnTo>
                    <a:pt x="290" y="73"/>
                  </a:lnTo>
                  <a:lnTo>
                    <a:pt x="290" y="73"/>
                  </a:lnTo>
                  <a:lnTo>
                    <a:pt x="253" y="61"/>
                  </a:lnTo>
                  <a:lnTo>
                    <a:pt x="241" y="48"/>
                  </a:lnTo>
                  <a:lnTo>
                    <a:pt x="241" y="48"/>
                  </a:lnTo>
                  <a:lnTo>
                    <a:pt x="229" y="48"/>
                  </a:lnTo>
                  <a:lnTo>
                    <a:pt x="229" y="48"/>
                  </a:lnTo>
                  <a:lnTo>
                    <a:pt x="229" y="48"/>
                  </a:lnTo>
                  <a:lnTo>
                    <a:pt x="217" y="61"/>
                  </a:lnTo>
                  <a:lnTo>
                    <a:pt x="217" y="73"/>
                  </a:lnTo>
                  <a:lnTo>
                    <a:pt x="205" y="73"/>
                  </a:lnTo>
                  <a:lnTo>
                    <a:pt x="205" y="73"/>
                  </a:lnTo>
                  <a:lnTo>
                    <a:pt x="193" y="73"/>
                  </a:lnTo>
                  <a:lnTo>
                    <a:pt x="193" y="85"/>
                  </a:lnTo>
                  <a:lnTo>
                    <a:pt x="193" y="85"/>
                  </a:lnTo>
                  <a:lnTo>
                    <a:pt x="181" y="85"/>
                  </a:lnTo>
                  <a:lnTo>
                    <a:pt x="181" y="85"/>
                  </a:lnTo>
                  <a:lnTo>
                    <a:pt x="181" y="85"/>
                  </a:lnTo>
                  <a:lnTo>
                    <a:pt x="169" y="97"/>
                  </a:lnTo>
                  <a:lnTo>
                    <a:pt x="157" y="97"/>
                  </a:lnTo>
                  <a:lnTo>
                    <a:pt x="157" y="85"/>
                  </a:lnTo>
                  <a:lnTo>
                    <a:pt x="145" y="85"/>
                  </a:lnTo>
                  <a:lnTo>
                    <a:pt x="145" y="97"/>
                  </a:lnTo>
                  <a:lnTo>
                    <a:pt x="133" y="97"/>
                  </a:lnTo>
                  <a:lnTo>
                    <a:pt x="121" y="97"/>
                  </a:lnTo>
                  <a:lnTo>
                    <a:pt x="109" y="85"/>
                  </a:lnTo>
                  <a:lnTo>
                    <a:pt x="109" y="85"/>
                  </a:lnTo>
                  <a:lnTo>
                    <a:pt x="96" y="85"/>
                  </a:lnTo>
                  <a:lnTo>
                    <a:pt x="84" y="85"/>
                  </a:lnTo>
                  <a:lnTo>
                    <a:pt x="84" y="85"/>
                  </a:lnTo>
                  <a:lnTo>
                    <a:pt x="72" y="73"/>
                  </a:lnTo>
                  <a:lnTo>
                    <a:pt x="72" y="73"/>
                  </a:lnTo>
                  <a:lnTo>
                    <a:pt x="72" y="61"/>
                  </a:lnTo>
                  <a:lnTo>
                    <a:pt x="60" y="61"/>
                  </a:lnTo>
                  <a:lnTo>
                    <a:pt x="60" y="61"/>
                  </a:lnTo>
                  <a:lnTo>
                    <a:pt x="72" y="61"/>
                  </a:lnTo>
                  <a:lnTo>
                    <a:pt x="72" y="48"/>
                  </a:lnTo>
                  <a:lnTo>
                    <a:pt x="60" y="48"/>
                  </a:lnTo>
                  <a:lnTo>
                    <a:pt x="60" y="48"/>
                  </a:lnTo>
                  <a:lnTo>
                    <a:pt x="48" y="48"/>
                  </a:lnTo>
                  <a:lnTo>
                    <a:pt x="36" y="48"/>
                  </a:lnTo>
                  <a:lnTo>
                    <a:pt x="36" y="48"/>
                  </a:lnTo>
                  <a:lnTo>
                    <a:pt x="36" y="48"/>
                  </a:lnTo>
                  <a:lnTo>
                    <a:pt x="24" y="48"/>
                  </a:lnTo>
                  <a:lnTo>
                    <a:pt x="24" y="48"/>
                  </a:lnTo>
                  <a:lnTo>
                    <a:pt x="24" y="36"/>
                  </a:lnTo>
                  <a:lnTo>
                    <a:pt x="24" y="36"/>
                  </a:lnTo>
                  <a:lnTo>
                    <a:pt x="24" y="36"/>
                  </a:lnTo>
                  <a:lnTo>
                    <a:pt x="0" y="24"/>
                  </a:lnTo>
                  <a:lnTo>
                    <a:pt x="0" y="24"/>
                  </a:lnTo>
                  <a:lnTo>
                    <a:pt x="0" y="12"/>
                  </a:lnTo>
                  <a:lnTo>
                    <a:pt x="12" y="12"/>
                  </a:lnTo>
                  <a:lnTo>
                    <a:pt x="12" y="0"/>
                  </a:lnTo>
                  <a:lnTo>
                    <a:pt x="507" y="0"/>
                  </a:lnTo>
                  <a:lnTo>
                    <a:pt x="483" y="0"/>
                  </a:lnTo>
                  <a:lnTo>
                    <a:pt x="507"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8" name="Freeform 76">
              <a:extLst>
                <a:ext uri="{FF2B5EF4-FFF2-40B4-BE49-F238E27FC236}">
                  <a16:creationId xmlns:a16="http://schemas.microsoft.com/office/drawing/2014/main" id="{FBCC7E8D-55B4-4845-B158-7AE6378C185B}"/>
                </a:ext>
              </a:extLst>
            </p:cNvPr>
            <p:cNvSpPr>
              <a:spLocks/>
            </p:cNvSpPr>
            <p:nvPr/>
          </p:nvSpPr>
          <p:spPr bwMode="auto">
            <a:xfrm>
              <a:off x="5599605" y="1508718"/>
              <a:ext cx="311924" cy="185242"/>
            </a:xfrm>
            <a:custGeom>
              <a:avLst/>
              <a:gdLst/>
              <a:ahLst/>
              <a:cxnLst>
                <a:cxn ang="0">
                  <a:pos x="0" y="12"/>
                </a:cxn>
                <a:cxn ang="0">
                  <a:pos x="24" y="24"/>
                </a:cxn>
                <a:cxn ang="0">
                  <a:pos x="36" y="36"/>
                </a:cxn>
                <a:cxn ang="0">
                  <a:pos x="60" y="49"/>
                </a:cxn>
                <a:cxn ang="0">
                  <a:pos x="72" y="61"/>
                </a:cxn>
                <a:cxn ang="0">
                  <a:pos x="72" y="85"/>
                </a:cxn>
                <a:cxn ang="0">
                  <a:pos x="84" y="97"/>
                </a:cxn>
                <a:cxn ang="0">
                  <a:pos x="84" y="109"/>
                </a:cxn>
                <a:cxn ang="0">
                  <a:pos x="96" y="133"/>
                </a:cxn>
                <a:cxn ang="0">
                  <a:pos x="96" y="145"/>
                </a:cxn>
                <a:cxn ang="0">
                  <a:pos x="108" y="145"/>
                </a:cxn>
                <a:cxn ang="0">
                  <a:pos x="96" y="157"/>
                </a:cxn>
                <a:cxn ang="0">
                  <a:pos x="133" y="169"/>
                </a:cxn>
                <a:cxn ang="0">
                  <a:pos x="265" y="157"/>
                </a:cxn>
                <a:cxn ang="0">
                  <a:pos x="229" y="157"/>
                </a:cxn>
                <a:cxn ang="0">
                  <a:pos x="217" y="157"/>
                </a:cxn>
                <a:cxn ang="0">
                  <a:pos x="181" y="133"/>
                </a:cxn>
                <a:cxn ang="0">
                  <a:pos x="157" y="121"/>
                </a:cxn>
                <a:cxn ang="0">
                  <a:pos x="133" y="109"/>
                </a:cxn>
                <a:cxn ang="0">
                  <a:pos x="133" y="85"/>
                </a:cxn>
                <a:cxn ang="0">
                  <a:pos x="133" y="73"/>
                </a:cxn>
                <a:cxn ang="0">
                  <a:pos x="145" y="49"/>
                </a:cxn>
                <a:cxn ang="0">
                  <a:pos x="157" y="49"/>
                </a:cxn>
                <a:cxn ang="0">
                  <a:pos x="205" y="36"/>
                </a:cxn>
                <a:cxn ang="0">
                  <a:pos x="229" y="36"/>
                </a:cxn>
                <a:cxn ang="0">
                  <a:pos x="265" y="24"/>
                </a:cxn>
                <a:cxn ang="0">
                  <a:pos x="253" y="24"/>
                </a:cxn>
                <a:cxn ang="0">
                  <a:pos x="241" y="36"/>
                </a:cxn>
                <a:cxn ang="0">
                  <a:pos x="217" y="36"/>
                </a:cxn>
                <a:cxn ang="0">
                  <a:pos x="205" y="36"/>
                </a:cxn>
                <a:cxn ang="0">
                  <a:pos x="169" y="36"/>
                </a:cxn>
                <a:cxn ang="0">
                  <a:pos x="169" y="36"/>
                </a:cxn>
                <a:cxn ang="0">
                  <a:pos x="193" y="24"/>
                </a:cxn>
                <a:cxn ang="0">
                  <a:pos x="181" y="24"/>
                </a:cxn>
                <a:cxn ang="0">
                  <a:pos x="157" y="36"/>
                </a:cxn>
                <a:cxn ang="0">
                  <a:pos x="120" y="36"/>
                </a:cxn>
                <a:cxn ang="0">
                  <a:pos x="145" y="12"/>
                </a:cxn>
                <a:cxn ang="0">
                  <a:pos x="133" y="12"/>
                </a:cxn>
                <a:cxn ang="0">
                  <a:pos x="133" y="24"/>
                </a:cxn>
                <a:cxn ang="0">
                  <a:pos x="108" y="12"/>
                </a:cxn>
                <a:cxn ang="0">
                  <a:pos x="108" y="24"/>
                </a:cxn>
                <a:cxn ang="0">
                  <a:pos x="120" y="24"/>
                </a:cxn>
                <a:cxn ang="0">
                  <a:pos x="108" y="36"/>
                </a:cxn>
                <a:cxn ang="0">
                  <a:pos x="108" y="36"/>
                </a:cxn>
                <a:cxn ang="0">
                  <a:pos x="108" y="49"/>
                </a:cxn>
                <a:cxn ang="0">
                  <a:pos x="96" y="49"/>
                </a:cxn>
                <a:cxn ang="0">
                  <a:pos x="84" y="49"/>
                </a:cxn>
                <a:cxn ang="0">
                  <a:pos x="84" y="49"/>
                </a:cxn>
                <a:cxn ang="0">
                  <a:pos x="60" y="36"/>
                </a:cxn>
                <a:cxn ang="0">
                  <a:pos x="48" y="24"/>
                </a:cxn>
                <a:cxn ang="0">
                  <a:pos x="48" y="24"/>
                </a:cxn>
                <a:cxn ang="0">
                  <a:pos x="48" y="24"/>
                </a:cxn>
                <a:cxn ang="0">
                  <a:pos x="36" y="12"/>
                </a:cxn>
                <a:cxn ang="0">
                  <a:pos x="48" y="0"/>
                </a:cxn>
                <a:cxn ang="0">
                  <a:pos x="48" y="0"/>
                </a:cxn>
                <a:cxn ang="0">
                  <a:pos x="36" y="12"/>
                </a:cxn>
                <a:cxn ang="0">
                  <a:pos x="24" y="0"/>
                </a:cxn>
                <a:cxn ang="0">
                  <a:pos x="12" y="0"/>
                </a:cxn>
                <a:cxn ang="0">
                  <a:pos x="24" y="12"/>
                </a:cxn>
                <a:cxn ang="0">
                  <a:pos x="0" y="12"/>
                </a:cxn>
                <a:cxn ang="0">
                  <a:pos x="0" y="12"/>
                </a:cxn>
              </a:cxnLst>
              <a:rect l="0" t="0" r="r" b="b"/>
              <a:pathLst>
                <a:path w="265" h="169">
                  <a:moveTo>
                    <a:pt x="0" y="12"/>
                  </a:moveTo>
                  <a:lnTo>
                    <a:pt x="24" y="24"/>
                  </a:lnTo>
                  <a:lnTo>
                    <a:pt x="36" y="36"/>
                  </a:lnTo>
                  <a:lnTo>
                    <a:pt x="60" y="49"/>
                  </a:lnTo>
                  <a:lnTo>
                    <a:pt x="72" y="61"/>
                  </a:lnTo>
                  <a:lnTo>
                    <a:pt x="72" y="85"/>
                  </a:lnTo>
                  <a:lnTo>
                    <a:pt x="84" y="97"/>
                  </a:lnTo>
                  <a:lnTo>
                    <a:pt x="84" y="109"/>
                  </a:lnTo>
                  <a:lnTo>
                    <a:pt x="96" y="133"/>
                  </a:lnTo>
                  <a:lnTo>
                    <a:pt x="96" y="145"/>
                  </a:lnTo>
                  <a:lnTo>
                    <a:pt x="108" y="145"/>
                  </a:lnTo>
                  <a:lnTo>
                    <a:pt x="96" y="157"/>
                  </a:lnTo>
                  <a:lnTo>
                    <a:pt x="133" y="169"/>
                  </a:lnTo>
                  <a:lnTo>
                    <a:pt x="265" y="157"/>
                  </a:lnTo>
                  <a:lnTo>
                    <a:pt x="229" y="157"/>
                  </a:lnTo>
                  <a:lnTo>
                    <a:pt x="217" y="157"/>
                  </a:lnTo>
                  <a:lnTo>
                    <a:pt x="181" y="133"/>
                  </a:lnTo>
                  <a:lnTo>
                    <a:pt x="157" y="121"/>
                  </a:lnTo>
                  <a:lnTo>
                    <a:pt x="133" y="109"/>
                  </a:lnTo>
                  <a:lnTo>
                    <a:pt x="133" y="85"/>
                  </a:lnTo>
                  <a:lnTo>
                    <a:pt x="133" y="73"/>
                  </a:lnTo>
                  <a:lnTo>
                    <a:pt x="145" y="49"/>
                  </a:lnTo>
                  <a:lnTo>
                    <a:pt x="157" y="49"/>
                  </a:lnTo>
                  <a:lnTo>
                    <a:pt x="205" y="36"/>
                  </a:lnTo>
                  <a:lnTo>
                    <a:pt x="229" y="36"/>
                  </a:lnTo>
                  <a:lnTo>
                    <a:pt x="265" y="24"/>
                  </a:lnTo>
                  <a:lnTo>
                    <a:pt x="253" y="24"/>
                  </a:lnTo>
                  <a:lnTo>
                    <a:pt x="241" y="36"/>
                  </a:lnTo>
                  <a:lnTo>
                    <a:pt x="217" y="36"/>
                  </a:lnTo>
                  <a:lnTo>
                    <a:pt x="205" y="36"/>
                  </a:lnTo>
                  <a:lnTo>
                    <a:pt x="169" y="36"/>
                  </a:lnTo>
                  <a:lnTo>
                    <a:pt x="169" y="36"/>
                  </a:lnTo>
                  <a:lnTo>
                    <a:pt x="193" y="24"/>
                  </a:lnTo>
                  <a:lnTo>
                    <a:pt x="181" y="24"/>
                  </a:lnTo>
                  <a:lnTo>
                    <a:pt x="157" y="36"/>
                  </a:lnTo>
                  <a:lnTo>
                    <a:pt x="120" y="36"/>
                  </a:lnTo>
                  <a:lnTo>
                    <a:pt x="145" y="12"/>
                  </a:lnTo>
                  <a:lnTo>
                    <a:pt x="133" y="12"/>
                  </a:lnTo>
                  <a:lnTo>
                    <a:pt x="133" y="24"/>
                  </a:lnTo>
                  <a:lnTo>
                    <a:pt x="108" y="12"/>
                  </a:lnTo>
                  <a:lnTo>
                    <a:pt x="108" y="24"/>
                  </a:lnTo>
                  <a:lnTo>
                    <a:pt x="120" y="24"/>
                  </a:lnTo>
                  <a:lnTo>
                    <a:pt x="108" y="36"/>
                  </a:lnTo>
                  <a:lnTo>
                    <a:pt x="108" y="36"/>
                  </a:lnTo>
                  <a:lnTo>
                    <a:pt x="108" y="49"/>
                  </a:lnTo>
                  <a:lnTo>
                    <a:pt x="96" y="49"/>
                  </a:lnTo>
                  <a:lnTo>
                    <a:pt x="84" y="49"/>
                  </a:lnTo>
                  <a:lnTo>
                    <a:pt x="84" y="49"/>
                  </a:lnTo>
                  <a:lnTo>
                    <a:pt x="60" y="36"/>
                  </a:lnTo>
                  <a:lnTo>
                    <a:pt x="48" y="24"/>
                  </a:lnTo>
                  <a:lnTo>
                    <a:pt x="48" y="24"/>
                  </a:lnTo>
                  <a:lnTo>
                    <a:pt x="48" y="24"/>
                  </a:lnTo>
                  <a:lnTo>
                    <a:pt x="36" y="12"/>
                  </a:lnTo>
                  <a:lnTo>
                    <a:pt x="48" y="0"/>
                  </a:lnTo>
                  <a:lnTo>
                    <a:pt x="48" y="0"/>
                  </a:lnTo>
                  <a:lnTo>
                    <a:pt x="36" y="12"/>
                  </a:lnTo>
                  <a:lnTo>
                    <a:pt x="24" y="0"/>
                  </a:lnTo>
                  <a:lnTo>
                    <a:pt x="12" y="0"/>
                  </a:lnTo>
                  <a:lnTo>
                    <a:pt x="24" y="12"/>
                  </a:lnTo>
                  <a:lnTo>
                    <a:pt x="0"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9" name="Freeform 77">
              <a:extLst>
                <a:ext uri="{FF2B5EF4-FFF2-40B4-BE49-F238E27FC236}">
                  <a16:creationId xmlns:a16="http://schemas.microsoft.com/office/drawing/2014/main" id="{F951615B-B561-B14C-82A1-857D6F67FD50}"/>
                </a:ext>
              </a:extLst>
            </p:cNvPr>
            <p:cNvSpPr>
              <a:spLocks/>
            </p:cNvSpPr>
            <p:nvPr/>
          </p:nvSpPr>
          <p:spPr bwMode="auto">
            <a:xfrm>
              <a:off x="5697605" y="1574501"/>
              <a:ext cx="100389" cy="121901"/>
            </a:xfrm>
            <a:custGeom>
              <a:avLst/>
              <a:gdLst/>
              <a:ahLst/>
              <a:cxnLst>
                <a:cxn ang="0">
                  <a:pos x="73" y="108"/>
                </a:cxn>
                <a:cxn ang="0">
                  <a:pos x="85" y="84"/>
                </a:cxn>
                <a:cxn ang="0">
                  <a:pos x="85" y="84"/>
                </a:cxn>
                <a:cxn ang="0">
                  <a:pos x="49" y="48"/>
                </a:cxn>
                <a:cxn ang="0">
                  <a:pos x="49" y="48"/>
                </a:cxn>
                <a:cxn ang="0">
                  <a:pos x="49" y="60"/>
                </a:cxn>
                <a:cxn ang="0">
                  <a:pos x="36" y="36"/>
                </a:cxn>
                <a:cxn ang="0">
                  <a:pos x="36" y="36"/>
                </a:cxn>
                <a:cxn ang="0">
                  <a:pos x="36" y="36"/>
                </a:cxn>
                <a:cxn ang="0">
                  <a:pos x="24" y="36"/>
                </a:cxn>
                <a:cxn ang="0">
                  <a:pos x="24" y="24"/>
                </a:cxn>
                <a:cxn ang="0">
                  <a:pos x="12" y="24"/>
                </a:cxn>
                <a:cxn ang="0">
                  <a:pos x="12" y="24"/>
                </a:cxn>
                <a:cxn ang="0">
                  <a:pos x="24" y="24"/>
                </a:cxn>
                <a:cxn ang="0">
                  <a:pos x="12" y="24"/>
                </a:cxn>
                <a:cxn ang="0">
                  <a:pos x="12" y="12"/>
                </a:cxn>
                <a:cxn ang="0">
                  <a:pos x="24" y="0"/>
                </a:cxn>
                <a:cxn ang="0">
                  <a:pos x="12" y="12"/>
                </a:cxn>
                <a:cxn ang="0">
                  <a:pos x="12" y="0"/>
                </a:cxn>
                <a:cxn ang="0">
                  <a:pos x="0" y="0"/>
                </a:cxn>
                <a:cxn ang="0">
                  <a:pos x="0" y="12"/>
                </a:cxn>
                <a:cxn ang="0">
                  <a:pos x="0" y="12"/>
                </a:cxn>
                <a:cxn ang="0">
                  <a:pos x="12" y="12"/>
                </a:cxn>
                <a:cxn ang="0">
                  <a:pos x="0" y="12"/>
                </a:cxn>
                <a:cxn ang="0">
                  <a:pos x="0" y="12"/>
                </a:cxn>
                <a:cxn ang="0">
                  <a:pos x="12" y="24"/>
                </a:cxn>
                <a:cxn ang="0">
                  <a:pos x="0" y="24"/>
                </a:cxn>
                <a:cxn ang="0">
                  <a:pos x="0" y="24"/>
                </a:cxn>
                <a:cxn ang="0">
                  <a:pos x="0" y="24"/>
                </a:cxn>
                <a:cxn ang="0">
                  <a:pos x="12" y="36"/>
                </a:cxn>
                <a:cxn ang="0">
                  <a:pos x="12" y="48"/>
                </a:cxn>
                <a:cxn ang="0">
                  <a:pos x="12" y="48"/>
                </a:cxn>
                <a:cxn ang="0">
                  <a:pos x="12" y="48"/>
                </a:cxn>
                <a:cxn ang="0">
                  <a:pos x="12" y="60"/>
                </a:cxn>
                <a:cxn ang="0">
                  <a:pos x="12" y="60"/>
                </a:cxn>
                <a:cxn ang="0">
                  <a:pos x="24" y="84"/>
                </a:cxn>
                <a:cxn ang="0">
                  <a:pos x="24" y="84"/>
                </a:cxn>
                <a:cxn ang="0">
                  <a:pos x="24" y="96"/>
                </a:cxn>
                <a:cxn ang="0">
                  <a:pos x="73" y="108"/>
                </a:cxn>
              </a:cxnLst>
              <a:rect l="0" t="0" r="r" b="b"/>
              <a:pathLst>
                <a:path w="85" h="108">
                  <a:moveTo>
                    <a:pt x="73" y="108"/>
                  </a:moveTo>
                  <a:lnTo>
                    <a:pt x="85" y="84"/>
                  </a:lnTo>
                  <a:lnTo>
                    <a:pt x="85" y="84"/>
                  </a:lnTo>
                  <a:lnTo>
                    <a:pt x="49" y="48"/>
                  </a:lnTo>
                  <a:lnTo>
                    <a:pt x="49" y="48"/>
                  </a:lnTo>
                  <a:lnTo>
                    <a:pt x="49" y="60"/>
                  </a:lnTo>
                  <a:lnTo>
                    <a:pt x="36" y="36"/>
                  </a:lnTo>
                  <a:lnTo>
                    <a:pt x="36" y="36"/>
                  </a:lnTo>
                  <a:lnTo>
                    <a:pt x="36" y="36"/>
                  </a:lnTo>
                  <a:lnTo>
                    <a:pt x="24" y="36"/>
                  </a:lnTo>
                  <a:lnTo>
                    <a:pt x="24" y="24"/>
                  </a:lnTo>
                  <a:lnTo>
                    <a:pt x="12" y="24"/>
                  </a:lnTo>
                  <a:lnTo>
                    <a:pt x="12" y="24"/>
                  </a:lnTo>
                  <a:lnTo>
                    <a:pt x="24" y="24"/>
                  </a:lnTo>
                  <a:lnTo>
                    <a:pt x="12" y="24"/>
                  </a:lnTo>
                  <a:lnTo>
                    <a:pt x="12" y="12"/>
                  </a:lnTo>
                  <a:lnTo>
                    <a:pt x="24" y="0"/>
                  </a:lnTo>
                  <a:lnTo>
                    <a:pt x="12" y="12"/>
                  </a:lnTo>
                  <a:lnTo>
                    <a:pt x="12" y="0"/>
                  </a:lnTo>
                  <a:lnTo>
                    <a:pt x="0" y="0"/>
                  </a:lnTo>
                  <a:lnTo>
                    <a:pt x="0" y="12"/>
                  </a:lnTo>
                  <a:lnTo>
                    <a:pt x="0" y="12"/>
                  </a:lnTo>
                  <a:lnTo>
                    <a:pt x="12" y="12"/>
                  </a:lnTo>
                  <a:lnTo>
                    <a:pt x="0" y="12"/>
                  </a:lnTo>
                  <a:lnTo>
                    <a:pt x="0" y="12"/>
                  </a:lnTo>
                  <a:lnTo>
                    <a:pt x="12" y="24"/>
                  </a:lnTo>
                  <a:lnTo>
                    <a:pt x="0" y="24"/>
                  </a:lnTo>
                  <a:lnTo>
                    <a:pt x="0" y="24"/>
                  </a:lnTo>
                  <a:lnTo>
                    <a:pt x="0" y="24"/>
                  </a:lnTo>
                  <a:lnTo>
                    <a:pt x="12" y="36"/>
                  </a:lnTo>
                  <a:lnTo>
                    <a:pt x="12" y="48"/>
                  </a:lnTo>
                  <a:lnTo>
                    <a:pt x="12" y="48"/>
                  </a:lnTo>
                  <a:lnTo>
                    <a:pt x="12" y="48"/>
                  </a:lnTo>
                  <a:lnTo>
                    <a:pt x="12" y="60"/>
                  </a:lnTo>
                  <a:lnTo>
                    <a:pt x="12" y="60"/>
                  </a:lnTo>
                  <a:lnTo>
                    <a:pt x="24" y="84"/>
                  </a:lnTo>
                  <a:lnTo>
                    <a:pt x="24" y="84"/>
                  </a:lnTo>
                  <a:lnTo>
                    <a:pt x="24" y="96"/>
                  </a:lnTo>
                  <a:lnTo>
                    <a:pt x="73" y="10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0" name="Freeform 78">
              <a:extLst>
                <a:ext uri="{FF2B5EF4-FFF2-40B4-BE49-F238E27FC236}">
                  <a16:creationId xmlns:a16="http://schemas.microsoft.com/office/drawing/2014/main" id="{44851ACD-A89F-704B-B9E1-7F0605A9041E}"/>
                </a:ext>
              </a:extLst>
            </p:cNvPr>
            <p:cNvSpPr>
              <a:spLocks/>
            </p:cNvSpPr>
            <p:nvPr/>
          </p:nvSpPr>
          <p:spPr bwMode="auto">
            <a:xfrm>
              <a:off x="5441850" y="1441844"/>
              <a:ext cx="583214" cy="92023"/>
            </a:xfrm>
            <a:custGeom>
              <a:avLst/>
              <a:gdLst/>
              <a:ahLst/>
              <a:cxnLst>
                <a:cxn ang="0">
                  <a:pos x="471" y="36"/>
                </a:cxn>
                <a:cxn ang="0">
                  <a:pos x="435" y="36"/>
                </a:cxn>
                <a:cxn ang="0">
                  <a:pos x="423" y="36"/>
                </a:cxn>
                <a:cxn ang="0">
                  <a:pos x="386" y="24"/>
                </a:cxn>
                <a:cxn ang="0">
                  <a:pos x="374" y="36"/>
                </a:cxn>
                <a:cxn ang="0">
                  <a:pos x="350" y="36"/>
                </a:cxn>
                <a:cxn ang="0">
                  <a:pos x="314" y="12"/>
                </a:cxn>
                <a:cxn ang="0">
                  <a:pos x="302" y="12"/>
                </a:cxn>
                <a:cxn ang="0">
                  <a:pos x="253" y="12"/>
                </a:cxn>
                <a:cxn ang="0">
                  <a:pos x="229" y="0"/>
                </a:cxn>
                <a:cxn ang="0">
                  <a:pos x="205" y="0"/>
                </a:cxn>
                <a:cxn ang="0">
                  <a:pos x="181" y="12"/>
                </a:cxn>
                <a:cxn ang="0">
                  <a:pos x="145" y="12"/>
                </a:cxn>
                <a:cxn ang="0">
                  <a:pos x="109" y="12"/>
                </a:cxn>
                <a:cxn ang="0">
                  <a:pos x="84" y="24"/>
                </a:cxn>
                <a:cxn ang="0">
                  <a:pos x="36" y="24"/>
                </a:cxn>
                <a:cxn ang="0">
                  <a:pos x="24" y="24"/>
                </a:cxn>
                <a:cxn ang="0">
                  <a:pos x="36" y="36"/>
                </a:cxn>
                <a:cxn ang="0">
                  <a:pos x="60" y="36"/>
                </a:cxn>
                <a:cxn ang="0">
                  <a:pos x="36" y="36"/>
                </a:cxn>
                <a:cxn ang="0">
                  <a:pos x="12" y="36"/>
                </a:cxn>
                <a:cxn ang="0">
                  <a:pos x="0" y="36"/>
                </a:cxn>
                <a:cxn ang="0">
                  <a:pos x="0" y="48"/>
                </a:cxn>
                <a:cxn ang="0">
                  <a:pos x="0" y="60"/>
                </a:cxn>
                <a:cxn ang="0">
                  <a:pos x="12" y="72"/>
                </a:cxn>
                <a:cxn ang="0">
                  <a:pos x="48" y="72"/>
                </a:cxn>
                <a:cxn ang="0">
                  <a:pos x="72" y="84"/>
                </a:cxn>
                <a:cxn ang="0">
                  <a:pos x="97" y="84"/>
                </a:cxn>
                <a:cxn ang="0">
                  <a:pos x="109" y="84"/>
                </a:cxn>
                <a:cxn ang="0">
                  <a:pos x="133" y="48"/>
                </a:cxn>
                <a:cxn ang="0">
                  <a:pos x="253" y="72"/>
                </a:cxn>
                <a:cxn ang="0">
                  <a:pos x="483" y="48"/>
                </a:cxn>
                <a:cxn ang="0">
                  <a:pos x="495" y="36"/>
                </a:cxn>
                <a:cxn ang="0">
                  <a:pos x="483" y="24"/>
                </a:cxn>
              </a:cxnLst>
              <a:rect l="0" t="0" r="r" b="b"/>
              <a:pathLst>
                <a:path w="495" h="84">
                  <a:moveTo>
                    <a:pt x="471" y="24"/>
                  </a:moveTo>
                  <a:lnTo>
                    <a:pt x="471" y="36"/>
                  </a:lnTo>
                  <a:lnTo>
                    <a:pt x="435" y="36"/>
                  </a:lnTo>
                  <a:lnTo>
                    <a:pt x="435" y="36"/>
                  </a:lnTo>
                  <a:lnTo>
                    <a:pt x="423" y="36"/>
                  </a:lnTo>
                  <a:lnTo>
                    <a:pt x="423" y="36"/>
                  </a:lnTo>
                  <a:lnTo>
                    <a:pt x="410" y="36"/>
                  </a:lnTo>
                  <a:lnTo>
                    <a:pt x="386" y="24"/>
                  </a:lnTo>
                  <a:lnTo>
                    <a:pt x="386" y="24"/>
                  </a:lnTo>
                  <a:lnTo>
                    <a:pt x="374" y="36"/>
                  </a:lnTo>
                  <a:lnTo>
                    <a:pt x="362" y="24"/>
                  </a:lnTo>
                  <a:lnTo>
                    <a:pt x="350" y="36"/>
                  </a:lnTo>
                  <a:lnTo>
                    <a:pt x="350" y="36"/>
                  </a:lnTo>
                  <a:lnTo>
                    <a:pt x="314" y="12"/>
                  </a:lnTo>
                  <a:lnTo>
                    <a:pt x="314" y="12"/>
                  </a:lnTo>
                  <a:lnTo>
                    <a:pt x="302" y="12"/>
                  </a:lnTo>
                  <a:lnTo>
                    <a:pt x="278" y="24"/>
                  </a:lnTo>
                  <a:lnTo>
                    <a:pt x="253" y="12"/>
                  </a:lnTo>
                  <a:lnTo>
                    <a:pt x="229" y="12"/>
                  </a:lnTo>
                  <a:lnTo>
                    <a:pt x="229" y="0"/>
                  </a:lnTo>
                  <a:lnTo>
                    <a:pt x="217" y="0"/>
                  </a:lnTo>
                  <a:lnTo>
                    <a:pt x="205" y="0"/>
                  </a:lnTo>
                  <a:lnTo>
                    <a:pt x="193" y="12"/>
                  </a:lnTo>
                  <a:lnTo>
                    <a:pt x="181" y="12"/>
                  </a:lnTo>
                  <a:lnTo>
                    <a:pt x="157" y="0"/>
                  </a:lnTo>
                  <a:lnTo>
                    <a:pt x="145" y="12"/>
                  </a:lnTo>
                  <a:lnTo>
                    <a:pt x="109" y="12"/>
                  </a:lnTo>
                  <a:lnTo>
                    <a:pt x="109" y="12"/>
                  </a:lnTo>
                  <a:lnTo>
                    <a:pt x="97" y="12"/>
                  </a:lnTo>
                  <a:lnTo>
                    <a:pt x="84" y="24"/>
                  </a:lnTo>
                  <a:lnTo>
                    <a:pt x="48" y="24"/>
                  </a:lnTo>
                  <a:lnTo>
                    <a:pt x="36" y="24"/>
                  </a:lnTo>
                  <a:lnTo>
                    <a:pt x="36" y="24"/>
                  </a:lnTo>
                  <a:lnTo>
                    <a:pt x="24" y="24"/>
                  </a:lnTo>
                  <a:lnTo>
                    <a:pt x="24" y="24"/>
                  </a:lnTo>
                  <a:lnTo>
                    <a:pt x="36" y="36"/>
                  </a:lnTo>
                  <a:lnTo>
                    <a:pt x="48" y="36"/>
                  </a:lnTo>
                  <a:lnTo>
                    <a:pt x="60" y="36"/>
                  </a:lnTo>
                  <a:lnTo>
                    <a:pt x="60" y="36"/>
                  </a:lnTo>
                  <a:lnTo>
                    <a:pt x="36" y="36"/>
                  </a:lnTo>
                  <a:lnTo>
                    <a:pt x="24" y="36"/>
                  </a:lnTo>
                  <a:lnTo>
                    <a:pt x="12" y="36"/>
                  </a:lnTo>
                  <a:lnTo>
                    <a:pt x="0" y="36"/>
                  </a:lnTo>
                  <a:lnTo>
                    <a:pt x="0" y="36"/>
                  </a:lnTo>
                  <a:lnTo>
                    <a:pt x="0" y="48"/>
                  </a:lnTo>
                  <a:lnTo>
                    <a:pt x="0" y="48"/>
                  </a:lnTo>
                  <a:lnTo>
                    <a:pt x="0" y="48"/>
                  </a:lnTo>
                  <a:lnTo>
                    <a:pt x="0" y="60"/>
                  </a:lnTo>
                  <a:lnTo>
                    <a:pt x="0" y="60"/>
                  </a:lnTo>
                  <a:lnTo>
                    <a:pt x="12" y="72"/>
                  </a:lnTo>
                  <a:lnTo>
                    <a:pt x="24" y="72"/>
                  </a:lnTo>
                  <a:lnTo>
                    <a:pt x="48" y="72"/>
                  </a:lnTo>
                  <a:lnTo>
                    <a:pt x="60" y="84"/>
                  </a:lnTo>
                  <a:lnTo>
                    <a:pt x="72" y="84"/>
                  </a:lnTo>
                  <a:lnTo>
                    <a:pt x="84" y="84"/>
                  </a:lnTo>
                  <a:lnTo>
                    <a:pt x="97" y="84"/>
                  </a:lnTo>
                  <a:lnTo>
                    <a:pt x="109" y="84"/>
                  </a:lnTo>
                  <a:lnTo>
                    <a:pt x="109" y="84"/>
                  </a:lnTo>
                  <a:lnTo>
                    <a:pt x="121" y="72"/>
                  </a:lnTo>
                  <a:lnTo>
                    <a:pt x="133" y="48"/>
                  </a:lnTo>
                  <a:lnTo>
                    <a:pt x="253" y="48"/>
                  </a:lnTo>
                  <a:lnTo>
                    <a:pt x="253" y="72"/>
                  </a:lnTo>
                  <a:lnTo>
                    <a:pt x="483" y="60"/>
                  </a:lnTo>
                  <a:lnTo>
                    <a:pt x="483" y="48"/>
                  </a:lnTo>
                  <a:lnTo>
                    <a:pt x="483" y="36"/>
                  </a:lnTo>
                  <a:lnTo>
                    <a:pt x="495" y="36"/>
                  </a:lnTo>
                  <a:lnTo>
                    <a:pt x="495" y="36"/>
                  </a:lnTo>
                  <a:lnTo>
                    <a:pt x="483" y="24"/>
                  </a:lnTo>
                  <a:lnTo>
                    <a:pt x="471"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1" name="Freeform 79">
              <a:extLst>
                <a:ext uri="{FF2B5EF4-FFF2-40B4-BE49-F238E27FC236}">
                  <a16:creationId xmlns:a16="http://schemas.microsoft.com/office/drawing/2014/main" id="{BDC88A79-93F0-C649-9B01-702D507862BC}"/>
                </a:ext>
              </a:extLst>
            </p:cNvPr>
            <p:cNvSpPr>
              <a:spLocks/>
            </p:cNvSpPr>
            <p:nvPr/>
          </p:nvSpPr>
          <p:spPr bwMode="auto">
            <a:xfrm>
              <a:off x="5484874" y="1469332"/>
              <a:ext cx="540190" cy="64536"/>
            </a:xfrm>
            <a:custGeom>
              <a:avLst/>
              <a:gdLst/>
              <a:ahLst/>
              <a:cxnLst>
                <a:cxn ang="0">
                  <a:pos x="459" y="24"/>
                </a:cxn>
                <a:cxn ang="0">
                  <a:pos x="459" y="36"/>
                </a:cxn>
                <a:cxn ang="0">
                  <a:pos x="447" y="36"/>
                </a:cxn>
                <a:cxn ang="0">
                  <a:pos x="435" y="48"/>
                </a:cxn>
                <a:cxn ang="0">
                  <a:pos x="411" y="36"/>
                </a:cxn>
                <a:cxn ang="0">
                  <a:pos x="387" y="48"/>
                </a:cxn>
                <a:cxn ang="0">
                  <a:pos x="350" y="48"/>
                </a:cxn>
                <a:cxn ang="0">
                  <a:pos x="326" y="60"/>
                </a:cxn>
                <a:cxn ang="0">
                  <a:pos x="290" y="60"/>
                </a:cxn>
                <a:cxn ang="0">
                  <a:pos x="242" y="48"/>
                </a:cxn>
                <a:cxn ang="0">
                  <a:pos x="193" y="48"/>
                </a:cxn>
                <a:cxn ang="0">
                  <a:pos x="181" y="60"/>
                </a:cxn>
                <a:cxn ang="0">
                  <a:pos x="157" y="48"/>
                </a:cxn>
                <a:cxn ang="0">
                  <a:pos x="145" y="36"/>
                </a:cxn>
                <a:cxn ang="0">
                  <a:pos x="97" y="36"/>
                </a:cxn>
                <a:cxn ang="0">
                  <a:pos x="73" y="48"/>
                </a:cxn>
                <a:cxn ang="0">
                  <a:pos x="48" y="60"/>
                </a:cxn>
                <a:cxn ang="0">
                  <a:pos x="36" y="60"/>
                </a:cxn>
                <a:cxn ang="0">
                  <a:pos x="48" y="48"/>
                </a:cxn>
                <a:cxn ang="0">
                  <a:pos x="61" y="48"/>
                </a:cxn>
                <a:cxn ang="0">
                  <a:pos x="61" y="36"/>
                </a:cxn>
                <a:cxn ang="0">
                  <a:pos x="85" y="36"/>
                </a:cxn>
                <a:cxn ang="0">
                  <a:pos x="85" y="24"/>
                </a:cxn>
                <a:cxn ang="0">
                  <a:pos x="48" y="24"/>
                </a:cxn>
                <a:cxn ang="0">
                  <a:pos x="24" y="24"/>
                </a:cxn>
                <a:cxn ang="0">
                  <a:pos x="0" y="24"/>
                </a:cxn>
                <a:cxn ang="0">
                  <a:pos x="0" y="12"/>
                </a:cxn>
                <a:cxn ang="0">
                  <a:pos x="24" y="12"/>
                </a:cxn>
                <a:cxn ang="0">
                  <a:pos x="36" y="12"/>
                </a:cxn>
                <a:cxn ang="0">
                  <a:pos x="61" y="12"/>
                </a:cxn>
                <a:cxn ang="0">
                  <a:pos x="97" y="12"/>
                </a:cxn>
                <a:cxn ang="0">
                  <a:pos x="109" y="12"/>
                </a:cxn>
                <a:cxn ang="0">
                  <a:pos x="121" y="0"/>
                </a:cxn>
                <a:cxn ang="0">
                  <a:pos x="133" y="0"/>
                </a:cxn>
                <a:cxn ang="0">
                  <a:pos x="133" y="12"/>
                </a:cxn>
                <a:cxn ang="0">
                  <a:pos x="121" y="24"/>
                </a:cxn>
                <a:cxn ang="0">
                  <a:pos x="145" y="24"/>
                </a:cxn>
                <a:cxn ang="0">
                  <a:pos x="169" y="24"/>
                </a:cxn>
                <a:cxn ang="0">
                  <a:pos x="217" y="24"/>
                </a:cxn>
                <a:cxn ang="0">
                  <a:pos x="217" y="24"/>
                </a:cxn>
                <a:cxn ang="0">
                  <a:pos x="230" y="12"/>
                </a:cxn>
                <a:cxn ang="0">
                  <a:pos x="205" y="12"/>
                </a:cxn>
                <a:cxn ang="0">
                  <a:pos x="181" y="0"/>
                </a:cxn>
                <a:cxn ang="0">
                  <a:pos x="193" y="0"/>
                </a:cxn>
                <a:cxn ang="0">
                  <a:pos x="217" y="0"/>
                </a:cxn>
                <a:cxn ang="0">
                  <a:pos x="242" y="12"/>
                </a:cxn>
                <a:cxn ang="0">
                  <a:pos x="266" y="12"/>
                </a:cxn>
                <a:cxn ang="0">
                  <a:pos x="278" y="12"/>
                </a:cxn>
                <a:cxn ang="0">
                  <a:pos x="266" y="12"/>
                </a:cxn>
                <a:cxn ang="0">
                  <a:pos x="230" y="24"/>
                </a:cxn>
                <a:cxn ang="0">
                  <a:pos x="242" y="36"/>
                </a:cxn>
                <a:cxn ang="0">
                  <a:pos x="278" y="36"/>
                </a:cxn>
                <a:cxn ang="0">
                  <a:pos x="290" y="36"/>
                </a:cxn>
                <a:cxn ang="0">
                  <a:pos x="302" y="36"/>
                </a:cxn>
                <a:cxn ang="0">
                  <a:pos x="326" y="24"/>
                </a:cxn>
                <a:cxn ang="0">
                  <a:pos x="326" y="24"/>
                </a:cxn>
                <a:cxn ang="0">
                  <a:pos x="338" y="24"/>
                </a:cxn>
                <a:cxn ang="0">
                  <a:pos x="387" y="36"/>
                </a:cxn>
                <a:cxn ang="0">
                  <a:pos x="399" y="24"/>
                </a:cxn>
                <a:cxn ang="0">
                  <a:pos x="423" y="36"/>
                </a:cxn>
                <a:cxn ang="0">
                  <a:pos x="435" y="24"/>
                </a:cxn>
                <a:cxn ang="0">
                  <a:pos x="459" y="24"/>
                </a:cxn>
              </a:cxnLst>
              <a:rect l="0" t="0" r="r" b="b"/>
              <a:pathLst>
                <a:path w="459" h="60">
                  <a:moveTo>
                    <a:pt x="459" y="24"/>
                  </a:moveTo>
                  <a:lnTo>
                    <a:pt x="459" y="24"/>
                  </a:lnTo>
                  <a:lnTo>
                    <a:pt x="459" y="24"/>
                  </a:lnTo>
                  <a:lnTo>
                    <a:pt x="459" y="36"/>
                  </a:lnTo>
                  <a:lnTo>
                    <a:pt x="447" y="36"/>
                  </a:lnTo>
                  <a:lnTo>
                    <a:pt x="447" y="36"/>
                  </a:lnTo>
                  <a:lnTo>
                    <a:pt x="447" y="48"/>
                  </a:lnTo>
                  <a:lnTo>
                    <a:pt x="435" y="48"/>
                  </a:lnTo>
                  <a:lnTo>
                    <a:pt x="423" y="48"/>
                  </a:lnTo>
                  <a:lnTo>
                    <a:pt x="411" y="36"/>
                  </a:lnTo>
                  <a:lnTo>
                    <a:pt x="399" y="48"/>
                  </a:lnTo>
                  <a:lnTo>
                    <a:pt x="387" y="48"/>
                  </a:lnTo>
                  <a:lnTo>
                    <a:pt x="374" y="60"/>
                  </a:lnTo>
                  <a:lnTo>
                    <a:pt x="350" y="48"/>
                  </a:lnTo>
                  <a:lnTo>
                    <a:pt x="338" y="60"/>
                  </a:lnTo>
                  <a:lnTo>
                    <a:pt x="326" y="60"/>
                  </a:lnTo>
                  <a:lnTo>
                    <a:pt x="302" y="60"/>
                  </a:lnTo>
                  <a:lnTo>
                    <a:pt x="290" y="60"/>
                  </a:lnTo>
                  <a:lnTo>
                    <a:pt x="254" y="48"/>
                  </a:lnTo>
                  <a:lnTo>
                    <a:pt x="242" y="48"/>
                  </a:lnTo>
                  <a:lnTo>
                    <a:pt x="205" y="48"/>
                  </a:lnTo>
                  <a:lnTo>
                    <a:pt x="193" y="48"/>
                  </a:lnTo>
                  <a:lnTo>
                    <a:pt x="181" y="60"/>
                  </a:lnTo>
                  <a:lnTo>
                    <a:pt x="181" y="60"/>
                  </a:lnTo>
                  <a:lnTo>
                    <a:pt x="169" y="48"/>
                  </a:lnTo>
                  <a:lnTo>
                    <a:pt x="157" y="48"/>
                  </a:lnTo>
                  <a:lnTo>
                    <a:pt x="157" y="48"/>
                  </a:lnTo>
                  <a:lnTo>
                    <a:pt x="145" y="36"/>
                  </a:lnTo>
                  <a:lnTo>
                    <a:pt x="121" y="36"/>
                  </a:lnTo>
                  <a:lnTo>
                    <a:pt x="97" y="36"/>
                  </a:lnTo>
                  <a:lnTo>
                    <a:pt x="85" y="48"/>
                  </a:lnTo>
                  <a:lnTo>
                    <a:pt x="73" y="48"/>
                  </a:lnTo>
                  <a:lnTo>
                    <a:pt x="61" y="60"/>
                  </a:lnTo>
                  <a:lnTo>
                    <a:pt x="48" y="60"/>
                  </a:lnTo>
                  <a:lnTo>
                    <a:pt x="48" y="60"/>
                  </a:lnTo>
                  <a:lnTo>
                    <a:pt x="36" y="60"/>
                  </a:lnTo>
                  <a:lnTo>
                    <a:pt x="36" y="48"/>
                  </a:lnTo>
                  <a:lnTo>
                    <a:pt x="48" y="48"/>
                  </a:lnTo>
                  <a:lnTo>
                    <a:pt x="48" y="48"/>
                  </a:lnTo>
                  <a:lnTo>
                    <a:pt x="61" y="48"/>
                  </a:lnTo>
                  <a:lnTo>
                    <a:pt x="61" y="36"/>
                  </a:lnTo>
                  <a:lnTo>
                    <a:pt x="61" y="36"/>
                  </a:lnTo>
                  <a:lnTo>
                    <a:pt x="85" y="36"/>
                  </a:lnTo>
                  <a:lnTo>
                    <a:pt x="85" y="36"/>
                  </a:lnTo>
                  <a:lnTo>
                    <a:pt x="97" y="24"/>
                  </a:lnTo>
                  <a:lnTo>
                    <a:pt x="85" y="24"/>
                  </a:lnTo>
                  <a:lnTo>
                    <a:pt x="61" y="24"/>
                  </a:lnTo>
                  <a:lnTo>
                    <a:pt x="48" y="24"/>
                  </a:lnTo>
                  <a:lnTo>
                    <a:pt x="36" y="24"/>
                  </a:lnTo>
                  <a:lnTo>
                    <a:pt x="24" y="24"/>
                  </a:lnTo>
                  <a:lnTo>
                    <a:pt x="12" y="24"/>
                  </a:lnTo>
                  <a:lnTo>
                    <a:pt x="0" y="24"/>
                  </a:lnTo>
                  <a:lnTo>
                    <a:pt x="0" y="24"/>
                  </a:lnTo>
                  <a:lnTo>
                    <a:pt x="0" y="12"/>
                  </a:lnTo>
                  <a:lnTo>
                    <a:pt x="12" y="12"/>
                  </a:lnTo>
                  <a:lnTo>
                    <a:pt x="24" y="12"/>
                  </a:lnTo>
                  <a:lnTo>
                    <a:pt x="24" y="12"/>
                  </a:lnTo>
                  <a:lnTo>
                    <a:pt x="36" y="12"/>
                  </a:lnTo>
                  <a:lnTo>
                    <a:pt x="36" y="12"/>
                  </a:lnTo>
                  <a:lnTo>
                    <a:pt x="61" y="12"/>
                  </a:lnTo>
                  <a:lnTo>
                    <a:pt x="85" y="24"/>
                  </a:lnTo>
                  <a:lnTo>
                    <a:pt x="97" y="12"/>
                  </a:lnTo>
                  <a:lnTo>
                    <a:pt x="97" y="12"/>
                  </a:lnTo>
                  <a:lnTo>
                    <a:pt x="109" y="12"/>
                  </a:lnTo>
                  <a:lnTo>
                    <a:pt x="109" y="0"/>
                  </a:lnTo>
                  <a:lnTo>
                    <a:pt x="121" y="0"/>
                  </a:lnTo>
                  <a:lnTo>
                    <a:pt x="133" y="0"/>
                  </a:lnTo>
                  <a:lnTo>
                    <a:pt x="133" y="0"/>
                  </a:lnTo>
                  <a:lnTo>
                    <a:pt x="145" y="0"/>
                  </a:lnTo>
                  <a:lnTo>
                    <a:pt x="133" y="12"/>
                  </a:lnTo>
                  <a:lnTo>
                    <a:pt x="133" y="12"/>
                  </a:lnTo>
                  <a:lnTo>
                    <a:pt x="121" y="24"/>
                  </a:lnTo>
                  <a:lnTo>
                    <a:pt x="133" y="24"/>
                  </a:lnTo>
                  <a:lnTo>
                    <a:pt x="145" y="24"/>
                  </a:lnTo>
                  <a:lnTo>
                    <a:pt x="145" y="24"/>
                  </a:lnTo>
                  <a:lnTo>
                    <a:pt x="169" y="24"/>
                  </a:lnTo>
                  <a:lnTo>
                    <a:pt x="205" y="24"/>
                  </a:lnTo>
                  <a:lnTo>
                    <a:pt x="217" y="24"/>
                  </a:lnTo>
                  <a:lnTo>
                    <a:pt x="217" y="24"/>
                  </a:lnTo>
                  <a:lnTo>
                    <a:pt x="217" y="24"/>
                  </a:lnTo>
                  <a:lnTo>
                    <a:pt x="217" y="12"/>
                  </a:lnTo>
                  <a:lnTo>
                    <a:pt x="230" y="12"/>
                  </a:lnTo>
                  <a:lnTo>
                    <a:pt x="205" y="12"/>
                  </a:lnTo>
                  <a:lnTo>
                    <a:pt x="205" y="12"/>
                  </a:lnTo>
                  <a:lnTo>
                    <a:pt x="193" y="0"/>
                  </a:lnTo>
                  <a:lnTo>
                    <a:pt x="181" y="0"/>
                  </a:lnTo>
                  <a:lnTo>
                    <a:pt x="181" y="0"/>
                  </a:lnTo>
                  <a:lnTo>
                    <a:pt x="193" y="0"/>
                  </a:lnTo>
                  <a:lnTo>
                    <a:pt x="205" y="0"/>
                  </a:lnTo>
                  <a:lnTo>
                    <a:pt x="217" y="0"/>
                  </a:lnTo>
                  <a:lnTo>
                    <a:pt x="230" y="0"/>
                  </a:lnTo>
                  <a:lnTo>
                    <a:pt x="242" y="12"/>
                  </a:lnTo>
                  <a:lnTo>
                    <a:pt x="266" y="12"/>
                  </a:lnTo>
                  <a:lnTo>
                    <a:pt x="266" y="12"/>
                  </a:lnTo>
                  <a:lnTo>
                    <a:pt x="278" y="12"/>
                  </a:lnTo>
                  <a:lnTo>
                    <a:pt x="278" y="12"/>
                  </a:lnTo>
                  <a:lnTo>
                    <a:pt x="266" y="12"/>
                  </a:lnTo>
                  <a:lnTo>
                    <a:pt x="266" y="12"/>
                  </a:lnTo>
                  <a:lnTo>
                    <a:pt x="242" y="12"/>
                  </a:lnTo>
                  <a:lnTo>
                    <a:pt x="230" y="24"/>
                  </a:lnTo>
                  <a:lnTo>
                    <a:pt x="230" y="36"/>
                  </a:lnTo>
                  <a:lnTo>
                    <a:pt x="242" y="36"/>
                  </a:lnTo>
                  <a:lnTo>
                    <a:pt x="254" y="36"/>
                  </a:lnTo>
                  <a:lnTo>
                    <a:pt x="278" y="36"/>
                  </a:lnTo>
                  <a:lnTo>
                    <a:pt x="278" y="36"/>
                  </a:lnTo>
                  <a:lnTo>
                    <a:pt x="290" y="36"/>
                  </a:lnTo>
                  <a:lnTo>
                    <a:pt x="302" y="36"/>
                  </a:lnTo>
                  <a:lnTo>
                    <a:pt x="302" y="36"/>
                  </a:lnTo>
                  <a:lnTo>
                    <a:pt x="326" y="36"/>
                  </a:lnTo>
                  <a:lnTo>
                    <a:pt x="326" y="24"/>
                  </a:lnTo>
                  <a:lnTo>
                    <a:pt x="326" y="24"/>
                  </a:lnTo>
                  <a:lnTo>
                    <a:pt x="326" y="24"/>
                  </a:lnTo>
                  <a:lnTo>
                    <a:pt x="338" y="24"/>
                  </a:lnTo>
                  <a:lnTo>
                    <a:pt x="338" y="24"/>
                  </a:lnTo>
                  <a:lnTo>
                    <a:pt x="362" y="36"/>
                  </a:lnTo>
                  <a:lnTo>
                    <a:pt x="387" y="36"/>
                  </a:lnTo>
                  <a:lnTo>
                    <a:pt x="387" y="24"/>
                  </a:lnTo>
                  <a:lnTo>
                    <a:pt x="399" y="24"/>
                  </a:lnTo>
                  <a:lnTo>
                    <a:pt x="399" y="24"/>
                  </a:lnTo>
                  <a:lnTo>
                    <a:pt x="423" y="36"/>
                  </a:lnTo>
                  <a:lnTo>
                    <a:pt x="435" y="24"/>
                  </a:lnTo>
                  <a:lnTo>
                    <a:pt x="435" y="24"/>
                  </a:lnTo>
                  <a:lnTo>
                    <a:pt x="447" y="24"/>
                  </a:lnTo>
                  <a:lnTo>
                    <a:pt x="459"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2" name="Freeform 80">
              <a:extLst>
                <a:ext uri="{FF2B5EF4-FFF2-40B4-BE49-F238E27FC236}">
                  <a16:creationId xmlns:a16="http://schemas.microsoft.com/office/drawing/2014/main" id="{9630C605-D916-CE47-B805-0D8790B892E0}"/>
                </a:ext>
              </a:extLst>
            </p:cNvPr>
            <p:cNvSpPr>
              <a:spLocks/>
            </p:cNvSpPr>
            <p:nvPr/>
          </p:nvSpPr>
          <p:spPr bwMode="auto">
            <a:xfrm>
              <a:off x="5655775" y="1482426"/>
              <a:ext cx="56170" cy="19122"/>
            </a:xfrm>
            <a:custGeom>
              <a:avLst/>
              <a:gdLst/>
              <a:ahLst/>
              <a:cxnLst>
                <a:cxn ang="0">
                  <a:pos x="36" y="0"/>
                </a:cxn>
                <a:cxn ang="0">
                  <a:pos x="12" y="0"/>
                </a:cxn>
                <a:cxn ang="0">
                  <a:pos x="12" y="0"/>
                </a:cxn>
                <a:cxn ang="0">
                  <a:pos x="0" y="0"/>
                </a:cxn>
                <a:cxn ang="0">
                  <a:pos x="0" y="12"/>
                </a:cxn>
                <a:cxn ang="0">
                  <a:pos x="0" y="12"/>
                </a:cxn>
                <a:cxn ang="0">
                  <a:pos x="0" y="12"/>
                </a:cxn>
                <a:cxn ang="0">
                  <a:pos x="0" y="12"/>
                </a:cxn>
                <a:cxn ang="0">
                  <a:pos x="12" y="12"/>
                </a:cxn>
                <a:cxn ang="0">
                  <a:pos x="12" y="12"/>
                </a:cxn>
                <a:cxn ang="0">
                  <a:pos x="24" y="12"/>
                </a:cxn>
                <a:cxn ang="0">
                  <a:pos x="24" y="12"/>
                </a:cxn>
                <a:cxn ang="0">
                  <a:pos x="36" y="12"/>
                </a:cxn>
                <a:cxn ang="0">
                  <a:pos x="36" y="12"/>
                </a:cxn>
                <a:cxn ang="0">
                  <a:pos x="48" y="12"/>
                </a:cxn>
                <a:cxn ang="0">
                  <a:pos x="48" y="12"/>
                </a:cxn>
                <a:cxn ang="0">
                  <a:pos x="36" y="0"/>
                </a:cxn>
              </a:cxnLst>
              <a:rect l="0" t="0" r="r" b="b"/>
              <a:pathLst>
                <a:path w="48" h="12">
                  <a:moveTo>
                    <a:pt x="36" y="0"/>
                  </a:moveTo>
                  <a:lnTo>
                    <a:pt x="12" y="0"/>
                  </a:lnTo>
                  <a:lnTo>
                    <a:pt x="12" y="0"/>
                  </a:lnTo>
                  <a:lnTo>
                    <a:pt x="0" y="0"/>
                  </a:lnTo>
                  <a:lnTo>
                    <a:pt x="0" y="12"/>
                  </a:lnTo>
                  <a:lnTo>
                    <a:pt x="0" y="12"/>
                  </a:lnTo>
                  <a:lnTo>
                    <a:pt x="0" y="12"/>
                  </a:lnTo>
                  <a:lnTo>
                    <a:pt x="0" y="12"/>
                  </a:lnTo>
                  <a:lnTo>
                    <a:pt x="12" y="12"/>
                  </a:lnTo>
                  <a:lnTo>
                    <a:pt x="12" y="12"/>
                  </a:lnTo>
                  <a:lnTo>
                    <a:pt x="24" y="12"/>
                  </a:lnTo>
                  <a:lnTo>
                    <a:pt x="24" y="12"/>
                  </a:lnTo>
                  <a:lnTo>
                    <a:pt x="36" y="12"/>
                  </a:lnTo>
                  <a:lnTo>
                    <a:pt x="36" y="12"/>
                  </a:lnTo>
                  <a:lnTo>
                    <a:pt x="48" y="12"/>
                  </a:lnTo>
                  <a:lnTo>
                    <a:pt x="48" y="12"/>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3" name="Freeform 81">
              <a:extLst>
                <a:ext uri="{FF2B5EF4-FFF2-40B4-BE49-F238E27FC236}">
                  <a16:creationId xmlns:a16="http://schemas.microsoft.com/office/drawing/2014/main" id="{F93B0A50-D7AA-0345-95EE-E1194EC13D8D}"/>
                </a:ext>
              </a:extLst>
            </p:cNvPr>
            <p:cNvSpPr>
              <a:spLocks/>
            </p:cNvSpPr>
            <p:nvPr/>
          </p:nvSpPr>
          <p:spPr bwMode="auto">
            <a:xfrm>
              <a:off x="6436182" y="1362967"/>
              <a:ext cx="740969" cy="169706"/>
            </a:xfrm>
            <a:custGeom>
              <a:avLst/>
              <a:gdLst/>
              <a:ahLst/>
              <a:cxnLst>
                <a:cxn ang="0">
                  <a:pos x="616" y="133"/>
                </a:cxn>
                <a:cxn ang="0">
                  <a:pos x="628" y="109"/>
                </a:cxn>
                <a:cxn ang="0">
                  <a:pos x="616" y="97"/>
                </a:cxn>
                <a:cxn ang="0">
                  <a:pos x="616" y="85"/>
                </a:cxn>
                <a:cxn ang="0">
                  <a:pos x="616" y="85"/>
                </a:cxn>
                <a:cxn ang="0">
                  <a:pos x="580" y="73"/>
                </a:cxn>
                <a:cxn ang="0">
                  <a:pos x="568" y="73"/>
                </a:cxn>
                <a:cxn ang="0">
                  <a:pos x="544" y="85"/>
                </a:cxn>
                <a:cxn ang="0">
                  <a:pos x="532" y="73"/>
                </a:cxn>
                <a:cxn ang="0">
                  <a:pos x="532" y="61"/>
                </a:cxn>
                <a:cxn ang="0">
                  <a:pos x="507" y="61"/>
                </a:cxn>
                <a:cxn ang="0">
                  <a:pos x="495" y="49"/>
                </a:cxn>
                <a:cxn ang="0">
                  <a:pos x="471" y="61"/>
                </a:cxn>
                <a:cxn ang="0">
                  <a:pos x="459" y="49"/>
                </a:cxn>
                <a:cxn ang="0">
                  <a:pos x="447" y="36"/>
                </a:cxn>
                <a:cxn ang="0">
                  <a:pos x="459" y="24"/>
                </a:cxn>
                <a:cxn ang="0">
                  <a:pos x="447" y="12"/>
                </a:cxn>
                <a:cxn ang="0">
                  <a:pos x="423" y="12"/>
                </a:cxn>
                <a:cxn ang="0">
                  <a:pos x="411" y="12"/>
                </a:cxn>
                <a:cxn ang="0">
                  <a:pos x="387" y="12"/>
                </a:cxn>
                <a:cxn ang="0">
                  <a:pos x="362" y="0"/>
                </a:cxn>
                <a:cxn ang="0">
                  <a:pos x="350" y="12"/>
                </a:cxn>
                <a:cxn ang="0">
                  <a:pos x="338" y="12"/>
                </a:cxn>
                <a:cxn ang="0">
                  <a:pos x="326" y="36"/>
                </a:cxn>
                <a:cxn ang="0">
                  <a:pos x="326" y="49"/>
                </a:cxn>
                <a:cxn ang="0">
                  <a:pos x="326" y="61"/>
                </a:cxn>
                <a:cxn ang="0">
                  <a:pos x="314" y="61"/>
                </a:cxn>
                <a:cxn ang="0">
                  <a:pos x="290" y="49"/>
                </a:cxn>
                <a:cxn ang="0">
                  <a:pos x="278" y="49"/>
                </a:cxn>
                <a:cxn ang="0">
                  <a:pos x="266" y="24"/>
                </a:cxn>
                <a:cxn ang="0">
                  <a:pos x="254" y="24"/>
                </a:cxn>
                <a:cxn ang="0">
                  <a:pos x="242" y="36"/>
                </a:cxn>
                <a:cxn ang="0">
                  <a:pos x="218" y="36"/>
                </a:cxn>
                <a:cxn ang="0">
                  <a:pos x="205" y="36"/>
                </a:cxn>
                <a:cxn ang="0">
                  <a:pos x="193" y="36"/>
                </a:cxn>
                <a:cxn ang="0">
                  <a:pos x="181" y="36"/>
                </a:cxn>
                <a:cxn ang="0">
                  <a:pos x="169" y="36"/>
                </a:cxn>
                <a:cxn ang="0">
                  <a:pos x="157" y="36"/>
                </a:cxn>
                <a:cxn ang="0">
                  <a:pos x="145" y="49"/>
                </a:cxn>
                <a:cxn ang="0">
                  <a:pos x="145" y="61"/>
                </a:cxn>
                <a:cxn ang="0">
                  <a:pos x="157" y="73"/>
                </a:cxn>
                <a:cxn ang="0">
                  <a:pos x="157" y="73"/>
                </a:cxn>
                <a:cxn ang="0">
                  <a:pos x="121" y="61"/>
                </a:cxn>
                <a:cxn ang="0">
                  <a:pos x="97" y="49"/>
                </a:cxn>
                <a:cxn ang="0">
                  <a:pos x="85" y="73"/>
                </a:cxn>
                <a:cxn ang="0">
                  <a:pos x="48" y="73"/>
                </a:cxn>
                <a:cxn ang="0">
                  <a:pos x="48" y="97"/>
                </a:cxn>
                <a:cxn ang="0">
                  <a:pos x="12" y="97"/>
                </a:cxn>
                <a:cxn ang="0">
                  <a:pos x="0" y="109"/>
                </a:cxn>
                <a:cxn ang="0">
                  <a:pos x="12" y="121"/>
                </a:cxn>
                <a:cxn ang="0">
                  <a:pos x="12" y="133"/>
                </a:cxn>
                <a:cxn ang="0">
                  <a:pos x="12" y="145"/>
                </a:cxn>
                <a:cxn ang="0">
                  <a:pos x="12" y="157"/>
                </a:cxn>
                <a:cxn ang="0">
                  <a:pos x="36" y="157"/>
                </a:cxn>
                <a:cxn ang="0">
                  <a:pos x="61" y="157"/>
                </a:cxn>
              </a:cxnLst>
              <a:rect l="0" t="0" r="r" b="b"/>
              <a:pathLst>
                <a:path w="628" h="157">
                  <a:moveTo>
                    <a:pt x="592" y="145"/>
                  </a:moveTo>
                  <a:lnTo>
                    <a:pt x="616" y="133"/>
                  </a:lnTo>
                  <a:lnTo>
                    <a:pt x="628" y="121"/>
                  </a:lnTo>
                  <a:lnTo>
                    <a:pt x="628" y="109"/>
                  </a:lnTo>
                  <a:lnTo>
                    <a:pt x="628" y="97"/>
                  </a:lnTo>
                  <a:lnTo>
                    <a:pt x="616" y="97"/>
                  </a:lnTo>
                  <a:lnTo>
                    <a:pt x="616" y="85"/>
                  </a:lnTo>
                  <a:lnTo>
                    <a:pt x="616" y="85"/>
                  </a:lnTo>
                  <a:lnTo>
                    <a:pt x="604" y="73"/>
                  </a:lnTo>
                  <a:lnTo>
                    <a:pt x="616" y="85"/>
                  </a:lnTo>
                  <a:lnTo>
                    <a:pt x="592" y="73"/>
                  </a:lnTo>
                  <a:lnTo>
                    <a:pt x="580" y="73"/>
                  </a:lnTo>
                  <a:lnTo>
                    <a:pt x="568" y="73"/>
                  </a:lnTo>
                  <a:lnTo>
                    <a:pt x="568" y="73"/>
                  </a:lnTo>
                  <a:lnTo>
                    <a:pt x="544" y="85"/>
                  </a:lnTo>
                  <a:lnTo>
                    <a:pt x="544" y="85"/>
                  </a:lnTo>
                  <a:lnTo>
                    <a:pt x="532" y="85"/>
                  </a:lnTo>
                  <a:lnTo>
                    <a:pt x="532" y="73"/>
                  </a:lnTo>
                  <a:lnTo>
                    <a:pt x="532" y="61"/>
                  </a:lnTo>
                  <a:lnTo>
                    <a:pt x="532" y="61"/>
                  </a:lnTo>
                  <a:lnTo>
                    <a:pt x="519" y="61"/>
                  </a:lnTo>
                  <a:lnTo>
                    <a:pt x="507" y="61"/>
                  </a:lnTo>
                  <a:lnTo>
                    <a:pt x="495" y="49"/>
                  </a:lnTo>
                  <a:lnTo>
                    <a:pt x="495" y="49"/>
                  </a:lnTo>
                  <a:lnTo>
                    <a:pt x="471" y="49"/>
                  </a:lnTo>
                  <a:lnTo>
                    <a:pt x="471" y="61"/>
                  </a:lnTo>
                  <a:lnTo>
                    <a:pt x="459" y="49"/>
                  </a:lnTo>
                  <a:lnTo>
                    <a:pt x="459" y="49"/>
                  </a:lnTo>
                  <a:lnTo>
                    <a:pt x="447" y="36"/>
                  </a:lnTo>
                  <a:lnTo>
                    <a:pt x="447" y="36"/>
                  </a:lnTo>
                  <a:lnTo>
                    <a:pt x="447" y="24"/>
                  </a:lnTo>
                  <a:lnTo>
                    <a:pt x="459" y="24"/>
                  </a:lnTo>
                  <a:lnTo>
                    <a:pt x="447" y="12"/>
                  </a:lnTo>
                  <a:lnTo>
                    <a:pt x="447" y="12"/>
                  </a:lnTo>
                  <a:lnTo>
                    <a:pt x="435" y="12"/>
                  </a:lnTo>
                  <a:lnTo>
                    <a:pt x="423" y="12"/>
                  </a:lnTo>
                  <a:lnTo>
                    <a:pt x="411" y="12"/>
                  </a:lnTo>
                  <a:lnTo>
                    <a:pt x="411" y="12"/>
                  </a:lnTo>
                  <a:lnTo>
                    <a:pt x="399" y="12"/>
                  </a:lnTo>
                  <a:lnTo>
                    <a:pt x="387" y="12"/>
                  </a:lnTo>
                  <a:lnTo>
                    <a:pt x="375" y="0"/>
                  </a:lnTo>
                  <a:lnTo>
                    <a:pt x="362" y="0"/>
                  </a:lnTo>
                  <a:lnTo>
                    <a:pt x="362" y="12"/>
                  </a:lnTo>
                  <a:lnTo>
                    <a:pt x="350" y="12"/>
                  </a:lnTo>
                  <a:lnTo>
                    <a:pt x="350" y="12"/>
                  </a:lnTo>
                  <a:lnTo>
                    <a:pt x="338" y="12"/>
                  </a:lnTo>
                  <a:lnTo>
                    <a:pt x="338" y="24"/>
                  </a:lnTo>
                  <a:lnTo>
                    <a:pt x="326" y="36"/>
                  </a:lnTo>
                  <a:lnTo>
                    <a:pt x="326" y="36"/>
                  </a:lnTo>
                  <a:lnTo>
                    <a:pt x="326" y="49"/>
                  </a:lnTo>
                  <a:lnTo>
                    <a:pt x="326" y="61"/>
                  </a:lnTo>
                  <a:lnTo>
                    <a:pt x="326" y="61"/>
                  </a:lnTo>
                  <a:lnTo>
                    <a:pt x="314" y="61"/>
                  </a:lnTo>
                  <a:lnTo>
                    <a:pt x="314" y="61"/>
                  </a:lnTo>
                  <a:lnTo>
                    <a:pt x="302" y="61"/>
                  </a:lnTo>
                  <a:lnTo>
                    <a:pt x="290" y="49"/>
                  </a:lnTo>
                  <a:lnTo>
                    <a:pt x="290" y="49"/>
                  </a:lnTo>
                  <a:lnTo>
                    <a:pt x="278" y="49"/>
                  </a:lnTo>
                  <a:lnTo>
                    <a:pt x="266" y="36"/>
                  </a:lnTo>
                  <a:lnTo>
                    <a:pt x="266" y="24"/>
                  </a:lnTo>
                  <a:lnTo>
                    <a:pt x="266" y="24"/>
                  </a:lnTo>
                  <a:lnTo>
                    <a:pt x="254" y="24"/>
                  </a:lnTo>
                  <a:lnTo>
                    <a:pt x="254" y="24"/>
                  </a:lnTo>
                  <a:lnTo>
                    <a:pt x="242" y="36"/>
                  </a:lnTo>
                  <a:lnTo>
                    <a:pt x="242" y="36"/>
                  </a:lnTo>
                  <a:lnTo>
                    <a:pt x="218" y="36"/>
                  </a:lnTo>
                  <a:lnTo>
                    <a:pt x="218" y="36"/>
                  </a:lnTo>
                  <a:lnTo>
                    <a:pt x="205" y="36"/>
                  </a:lnTo>
                  <a:lnTo>
                    <a:pt x="205" y="36"/>
                  </a:lnTo>
                  <a:lnTo>
                    <a:pt x="193" y="36"/>
                  </a:lnTo>
                  <a:lnTo>
                    <a:pt x="181" y="36"/>
                  </a:lnTo>
                  <a:lnTo>
                    <a:pt x="181" y="36"/>
                  </a:lnTo>
                  <a:lnTo>
                    <a:pt x="169" y="36"/>
                  </a:lnTo>
                  <a:lnTo>
                    <a:pt x="169" y="36"/>
                  </a:lnTo>
                  <a:lnTo>
                    <a:pt x="157" y="36"/>
                  </a:lnTo>
                  <a:lnTo>
                    <a:pt x="157" y="36"/>
                  </a:lnTo>
                  <a:lnTo>
                    <a:pt x="145" y="36"/>
                  </a:lnTo>
                  <a:lnTo>
                    <a:pt x="145" y="49"/>
                  </a:lnTo>
                  <a:lnTo>
                    <a:pt x="145" y="49"/>
                  </a:lnTo>
                  <a:lnTo>
                    <a:pt x="145" y="61"/>
                  </a:lnTo>
                  <a:lnTo>
                    <a:pt x="145" y="61"/>
                  </a:lnTo>
                  <a:lnTo>
                    <a:pt x="157" y="73"/>
                  </a:lnTo>
                  <a:lnTo>
                    <a:pt x="157" y="73"/>
                  </a:lnTo>
                  <a:lnTo>
                    <a:pt x="157" y="73"/>
                  </a:lnTo>
                  <a:lnTo>
                    <a:pt x="133" y="73"/>
                  </a:lnTo>
                  <a:lnTo>
                    <a:pt x="121" y="61"/>
                  </a:lnTo>
                  <a:lnTo>
                    <a:pt x="97" y="49"/>
                  </a:lnTo>
                  <a:lnTo>
                    <a:pt x="97" y="49"/>
                  </a:lnTo>
                  <a:lnTo>
                    <a:pt x="97" y="61"/>
                  </a:lnTo>
                  <a:lnTo>
                    <a:pt x="85" y="73"/>
                  </a:lnTo>
                  <a:lnTo>
                    <a:pt x="61" y="61"/>
                  </a:lnTo>
                  <a:lnTo>
                    <a:pt x="48" y="73"/>
                  </a:lnTo>
                  <a:lnTo>
                    <a:pt x="48" y="73"/>
                  </a:lnTo>
                  <a:lnTo>
                    <a:pt x="48" y="97"/>
                  </a:lnTo>
                  <a:lnTo>
                    <a:pt x="24" y="97"/>
                  </a:lnTo>
                  <a:lnTo>
                    <a:pt x="12" y="97"/>
                  </a:lnTo>
                  <a:lnTo>
                    <a:pt x="0" y="109"/>
                  </a:lnTo>
                  <a:lnTo>
                    <a:pt x="0" y="109"/>
                  </a:lnTo>
                  <a:lnTo>
                    <a:pt x="0" y="121"/>
                  </a:lnTo>
                  <a:lnTo>
                    <a:pt x="12" y="121"/>
                  </a:lnTo>
                  <a:lnTo>
                    <a:pt x="24" y="133"/>
                  </a:lnTo>
                  <a:lnTo>
                    <a:pt x="12" y="133"/>
                  </a:lnTo>
                  <a:lnTo>
                    <a:pt x="12" y="133"/>
                  </a:lnTo>
                  <a:lnTo>
                    <a:pt x="12" y="145"/>
                  </a:lnTo>
                  <a:lnTo>
                    <a:pt x="12" y="145"/>
                  </a:lnTo>
                  <a:lnTo>
                    <a:pt x="12" y="157"/>
                  </a:lnTo>
                  <a:lnTo>
                    <a:pt x="24" y="157"/>
                  </a:lnTo>
                  <a:lnTo>
                    <a:pt x="36" y="157"/>
                  </a:lnTo>
                  <a:lnTo>
                    <a:pt x="48" y="157"/>
                  </a:lnTo>
                  <a:lnTo>
                    <a:pt x="61" y="157"/>
                  </a:lnTo>
                  <a:lnTo>
                    <a:pt x="592" y="145"/>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4" name="Freeform 83">
              <a:extLst>
                <a:ext uri="{FF2B5EF4-FFF2-40B4-BE49-F238E27FC236}">
                  <a16:creationId xmlns:a16="http://schemas.microsoft.com/office/drawing/2014/main" id="{217CE303-4225-AE47-A025-372971597FA9}"/>
                </a:ext>
              </a:extLst>
            </p:cNvPr>
            <p:cNvSpPr>
              <a:spLocks/>
            </p:cNvSpPr>
            <p:nvPr/>
          </p:nvSpPr>
          <p:spPr bwMode="auto">
            <a:xfrm>
              <a:off x="6479206" y="1495571"/>
              <a:ext cx="670458" cy="106365"/>
            </a:xfrm>
            <a:custGeom>
              <a:avLst/>
              <a:gdLst/>
              <a:ahLst/>
              <a:cxnLst>
                <a:cxn ang="0">
                  <a:pos x="568" y="12"/>
                </a:cxn>
                <a:cxn ang="0">
                  <a:pos x="556" y="24"/>
                </a:cxn>
                <a:cxn ang="0">
                  <a:pos x="556" y="36"/>
                </a:cxn>
                <a:cxn ang="0">
                  <a:pos x="556" y="48"/>
                </a:cxn>
                <a:cxn ang="0">
                  <a:pos x="544" y="48"/>
                </a:cxn>
                <a:cxn ang="0">
                  <a:pos x="520" y="61"/>
                </a:cxn>
                <a:cxn ang="0">
                  <a:pos x="496" y="61"/>
                </a:cxn>
                <a:cxn ang="0">
                  <a:pos x="483" y="73"/>
                </a:cxn>
                <a:cxn ang="0">
                  <a:pos x="471" y="61"/>
                </a:cxn>
                <a:cxn ang="0">
                  <a:pos x="459" y="61"/>
                </a:cxn>
                <a:cxn ang="0">
                  <a:pos x="447" y="61"/>
                </a:cxn>
                <a:cxn ang="0">
                  <a:pos x="435" y="73"/>
                </a:cxn>
                <a:cxn ang="0">
                  <a:pos x="411" y="73"/>
                </a:cxn>
                <a:cxn ang="0">
                  <a:pos x="399" y="73"/>
                </a:cxn>
                <a:cxn ang="0">
                  <a:pos x="399" y="73"/>
                </a:cxn>
                <a:cxn ang="0">
                  <a:pos x="375" y="73"/>
                </a:cxn>
                <a:cxn ang="0">
                  <a:pos x="363" y="73"/>
                </a:cxn>
                <a:cxn ang="0">
                  <a:pos x="363" y="73"/>
                </a:cxn>
                <a:cxn ang="0">
                  <a:pos x="351" y="73"/>
                </a:cxn>
                <a:cxn ang="0">
                  <a:pos x="326" y="73"/>
                </a:cxn>
                <a:cxn ang="0">
                  <a:pos x="278" y="61"/>
                </a:cxn>
                <a:cxn ang="0">
                  <a:pos x="266" y="48"/>
                </a:cxn>
                <a:cxn ang="0">
                  <a:pos x="254" y="48"/>
                </a:cxn>
                <a:cxn ang="0">
                  <a:pos x="242" y="61"/>
                </a:cxn>
                <a:cxn ang="0">
                  <a:pos x="230" y="73"/>
                </a:cxn>
                <a:cxn ang="0">
                  <a:pos x="218" y="85"/>
                </a:cxn>
                <a:cxn ang="0">
                  <a:pos x="218" y="85"/>
                </a:cxn>
                <a:cxn ang="0">
                  <a:pos x="194" y="85"/>
                </a:cxn>
                <a:cxn ang="0">
                  <a:pos x="194" y="97"/>
                </a:cxn>
                <a:cxn ang="0">
                  <a:pos x="182" y="97"/>
                </a:cxn>
                <a:cxn ang="0">
                  <a:pos x="157" y="97"/>
                </a:cxn>
                <a:cxn ang="0">
                  <a:pos x="133" y="97"/>
                </a:cxn>
                <a:cxn ang="0">
                  <a:pos x="121" y="85"/>
                </a:cxn>
                <a:cxn ang="0">
                  <a:pos x="97" y="85"/>
                </a:cxn>
                <a:cxn ang="0">
                  <a:pos x="85" y="85"/>
                </a:cxn>
                <a:cxn ang="0">
                  <a:pos x="73" y="73"/>
                </a:cxn>
                <a:cxn ang="0">
                  <a:pos x="73" y="61"/>
                </a:cxn>
                <a:cxn ang="0">
                  <a:pos x="73" y="61"/>
                </a:cxn>
                <a:cxn ang="0">
                  <a:pos x="61" y="61"/>
                </a:cxn>
                <a:cxn ang="0">
                  <a:pos x="49" y="48"/>
                </a:cxn>
                <a:cxn ang="0">
                  <a:pos x="37" y="48"/>
                </a:cxn>
                <a:cxn ang="0">
                  <a:pos x="25" y="48"/>
                </a:cxn>
                <a:cxn ang="0">
                  <a:pos x="37" y="36"/>
                </a:cxn>
                <a:cxn ang="0">
                  <a:pos x="0" y="24"/>
                </a:cxn>
                <a:cxn ang="0">
                  <a:pos x="0" y="12"/>
                </a:cxn>
                <a:cxn ang="0">
                  <a:pos x="25" y="12"/>
                </a:cxn>
                <a:cxn ang="0">
                  <a:pos x="532" y="0"/>
                </a:cxn>
              </a:cxnLst>
              <a:rect l="0" t="0" r="r" b="b"/>
              <a:pathLst>
                <a:path w="568" h="97">
                  <a:moveTo>
                    <a:pt x="556" y="0"/>
                  </a:moveTo>
                  <a:lnTo>
                    <a:pt x="568" y="12"/>
                  </a:lnTo>
                  <a:lnTo>
                    <a:pt x="556" y="24"/>
                  </a:lnTo>
                  <a:lnTo>
                    <a:pt x="556" y="24"/>
                  </a:lnTo>
                  <a:lnTo>
                    <a:pt x="556" y="24"/>
                  </a:lnTo>
                  <a:lnTo>
                    <a:pt x="556" y="36"/>
                  </a:lnTo>
                  <a:lnTo>
                    <a:pt x="556" y="36"/>
                  </a:lnTo>
                  <a:lnTo>
                    <a:pt x="556" y="48"/>
                  </a:lnTo>
                  <a:lnTo>
                    <a:pt x="556" y="48"/>
                  </a:lnTo>
                  <a:lnTo>
                    <a:pt x="544" y="48"/>
                  </a:lnTo>
                  <a:lnTo>
                    <a:pt x="532" y="61"/>
                  </a:lnTo>
                  <a:lnTo>
                    <a:pt x="520" y="61"/>
                  </a:lnTo>
                  <a:lnTo>
                    <a:pt x="508" y="61"/>
                  </a:lnTo>
                  <a:lnTo>
                    <a:pt x="496" y="61"/>
                  </a:lnTo>
                  <a:lnTo>
                    <a:pt x="496" y="61"/>
                  </a:lnTo>
                  <a:lnTo>
                    <a:pt x="483" y="73"/>
                  </a:lnTo>
                  <a:lnTo>
                    <a:pt x="471" y="73"/>
                  </a:lnTo>
                  <a:lnTo>
                    <a:pt x="471" y="61"/>
                  </a:lnTo>
                  <a:lnTo>
                    <a:pt x="459" y="61"/>
                  </a:lnTo>
                  <a:lnTo>
                    <a:pt x="459" y="61"/>
                  </a:lnTo>
                  <a:lnTo>
                    <a:pt x="447" y="61"/>
                  </a:lnTo>
                  <a:lnTo>
                    <a:pt x="447" y="61"/>
                  </a:lnTo>
                  <a:lnTo>
                    <a:pt x="447" y="61"/>
                  </a:lnTo>
                  <a:lnTo>
                    <a:pt x="435" y="73"/>
                  </a:lnTo>
                  <a:lnTo>
                    <a:pt x="423" y="73"/>
                  </a:lnTo>
                  <a:lnTo>
                    <a:pt x="411" y="73"/>
                  </a:lnTo>
                  <a:lnTo>
                    <a:pt x="411" y="73"/>
                  </a:lnTo>
                  <a:lnTo>
                    <a:pt x="399" y="73"/>
                  </a:lnTo>
                  <a:lnTo>
                    <a:pt x="399" y="73"/>
                  </a:lnTo>
                  <a:lnTo>
                    <a:pt x="399" y="73"/>
                  </a:lnTo>
                  <a:lnTo>
                    <a:pt x="387" y="73"/>
                  </a:lnTo>
                  <a:lnTo>
                    <a:pt x="375" y="73"/>
                  </a:lnTo>
                  <a:lnTo>
                    <a:pt x="375" y="73"/>
                  </a:lnTo>
                  <a:lnTo>
                    <a:pt x="363" y="73"/>
                  </a:lnTo>
                  <a:lnTo>
                    <a:pt x="363" y="73"/>
                  </a:lnTo>
                  <a:lnTo>
                    <a:pt x="363" y="73"/>
                  </a:lnTo>
                  <a:lnTo>
                    <a:pt x="351" y="73"/>
                  </a:lnTo>
                  <a:lnTo>
                    <a:pt x="351" y="73"/>
                  </a:lnTo>
                  <a:lnTo>
                    <a:pt x="339" y="73"/>
                  </a:lnTo>
                  <a:lnTo>
                    <a:pt x="326" y="73"/>
                  </a:lnTo>
                  <a:lnTo>
                    <a:pt x="314" y="73"/>
                  </a:lnTo>
                  <a:lnTo>
                    <a:pt x="278" y="61"/>
                  </a:lnTo>
                  <a:lnTo>
                    <a:pt x="266" y="48"/>
                  </a:lnTo>
                  <a:lnTo>
                    <a:pt x="266" y="48"/>
                  </a:lnTo>
                  <a:lnTo>
                    <a:pt x="266" y="48"/>
                  </a:lnTo>
                  <a:lnTo>
                    <a:pt x="254" y="48"/>
                  </a:lnTo>
                  <a:lnTo>
                    <a:pt x="254" y="61"/>
                  </a:lnTo>
                  <a:lnTo>
                    <a:pt x="242" y="61"/>
                  </a:lnTo>
                  <a:lnTo>
                    <a:pt x="242" y="73"/>
                  </a:lnTo>
                  <a:lnTo>
                    <a:pt x="230" y="73"/>
                  </a:lnTo>
                  <a:lnTo>
                    <a:pt x="230" y="85"/>
                  </a:lnTo>
                  <a:lnTo>
                    <a:pt x="218" y="85"/>
                  </a:lnTo>
                  <a:lnTo>
                    <a:pt x="218" y="85"/>
                  </a:lnTo>
                  <a:lnTo>
                    <a:pt x="218" y="85"/>
                  </a:lnTo>
                  <a:lnTo>
                    <a:pt x="206" y="97"/>
                  </a:lnTo>
                  <a:lnTo>
                    <a:pt x="194" y="85"/>
                  </a:lnTo>
                  <a:lnTo>
                    <a:pt x="194" y="97"/>
                  </a:lnTo>
                  <a:lnTo>
                    <a:pt x="194" y="97"/>
                  </a:lnTo>
                  <a:lnTo>
                    <a:pt x="182" y="97"/>
                  </a:lnTo>
                  <a:lnTo>
                    <a:pt x="182" y="97"/>
                  </a:lnTo>
                  <a:lnTo>
                    <a:pt x="157" y="97"/>
                  </a:lnTo>
                  <a:lnTo>
                    <a:pt x="157" y="97"/>
                  </a:lnTo>
                  <a:lnTo>
                    <a:pt x="145" y="97"/>
                  </a:lnTo>
                  <a:lnTo>
                    <a:pt x="133" y="97"/>
                  </a:lnTo>
                  <a:lnTo>
                    <a:pt x="121" y="97"/>
                  </a:lnTo>
                  <a:lnTo>
                    <a:pt x="121" y="85"/>
                  </a:lnTo>
                  <a:lnTo>
                    <a:pt x="109" y="85"/>
                  </a:lnTo>
                  <a:lnTo>
                    <a:pt x="97" y="85"/>
                  </a:lnTo>
                  <a:lnTo>
                    <a:pt x="85" y="85"/>
                  </a:lnTo>
                  <a:lnTo>
                    <a:pt x="85" y="85"/>
                  </a:lnTo>
                  <a:lnTo>
                    <a:pt x="85" y="73"/>
                  </a:lnTo>
                  <a:lnTo>
                    <a:pt x="73" y="73"/>
                  </a:lnTo>
                  <a:lnTo>
                    <a:pt x="73" y="61"/>
                  </a:lnTo>
                  <a:lnTo>
                    <a:pt x="73" y="61"/>
                  </a:lnTo>
                  <a:lnTo>
                    <a:pt x="73" y="61"/>
                  </a:lnTo>
                  <a:lnTo>
                    <a:pt x="73" y="61"/>
                  </a:lnTo>
                  <a:lnTo>
                    <a:pt x="73" y="48"/>
                  </a:lnTo>
                  <a:lnTo>
                    <a:pt x="61" y="61"/>
                  </a:lnTo>
                  <a:lnTo>
                    <a:pt x="49" y="61"/>
                  </a:lnTo>
                  <a:lnTo>
                    <a:pt x="49" y="48"/>
                  </a:lnTo>
                  <a:lnTo>
                    <a:pt x="49" y="48"/>
                  </a:lnTo>
                  <a:lnTo>
                    <a:pt x="37" y="48"/>
                  </a:lnTo>
                  <a:lnTo>
                    <a:pt x="37" y="48"/>
                  </a:lnTo>
                  <a:lnTo>
                    <a:pt x="25" y="48"/>
                  </a:lnTo>
                  <a:lnTo>
                    <a:pt x="25" y="48"/>
                  </a:lnTo>
                  <a:lnTo>
                    <a:pt x="37" y="36"/>
                  </a:lnTo>
                  <a:lnTo>
                    <a:pt x="25" y="36"/>
                  </a:lnTo>
                  <a:lnTo>
                    <a:pt x="0" y="24"/>
                  </a:lnTo>
                  <a:lnTo>
                    <a:pt x="0" y="24"/>
                  </a:lnTo>
                  <a:lnTo>
                    <a:pt x="0" y="12"/>
                  </a:lnTo>
                  <a:lnTo>
                    <a:pt x="12" y="12"/>
                  </a:lnTo>
                  <a:lnTo>
                    <a:pt x="25" y="12"/>
                  </a:lnTo>
                  <a:lnTo>
                    <a:pt x="556" y="0"/>
                  </a:lnTo>
                  <a:lnTo>
                    <a:pt x="532" y="0"/>
                  </a:lnTo>
                  <a:lnTo>
                    <a:pt x="55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grpSp>
          <p:nvGrpSpPr>
            <p:cNvPr id="85" name="Group 84">
              <a:extLst>
                <a:ext uri="{FF2B5EF4-FFF2-40B4-BE49-F238E27FC236}">
                  <a16:creationId xmlns:a16="http://schemas.microsoft.com/office/drawing/2014/main" id="{BCA2751B-1636-9B4E-B6E6-8D05FD25A925}"/>
                </a:ext>
              </a:extLst>
            </p:cNvPr>
            <p:cNvGrpSpPr>
              <a:grpSpLocks/>
            </p:cNvGrpSpPr>
            <p:nvPr/>
          </p:nvGrpSpPr>
          <p:grpSpPr bwMode="auto">
            <a:xfrm>
              <a:off x="6664475" y="1508718"/>
              <a:ext cx="327460" cy="185242"/>
              <a:chOff x="4417" y="468"/>
              <a:chExt cx="284" cy="235"/>
            </a:xfrm>
          </p:grpSpPr>
          <p:sp>
            <p:nvSpPr>
              <p:cNvPr id="161" name="Freeform 85">
                <a:extLst>
                  <a:ext uri="{FF2B5EF4-FFF2-40B4-BE49-F238E27FC236}">
                    <a16:creationId xmlns:a16="http://schemas.microsoft.com/office/drawing/2014/main" id="{CA75A040-1B54-884B-A4BE-2BBF1B102143}"/>
                  </a:ext>
                </a:extLst>
              </p:cNvPr>
              <p:cNvSpPr>
                <a:spLocks/>
              </p:cNvSpPr>
              <p:nvPr/>
            </p:nvSpPr>
            <p:spPr bwMode="auto">
              <a:xfrm>
                <a:off x="4417" y="468"/>
                <a:ext cx="284" cy="235"/>
              </a:xfrm>
              <a:custGeom>
                <a:avLst/>
                <a:gdLst/>
                <a:ahLst/>
                <a:cxnLst>
                  <a:cxn ang="0">
                    <a:pos x="0" y="12"/>
                  </a:cxn>
                  <a:cxn ang="0">
                    <a:pos x="25" y="24"/>
                  </a:cxn>
                  <a:cxn ang="0">
                    <a:pos x="49" y="36"/>
                  </a:cxn>
                  <a:cxn ang="0">
                    <a:pos x="61" y="49"/>
                  </a:cxn>
                  <a:cxn ang="0">
                    <a:pos x="73" y="61"/>
                  </a:cxn>
                  <a:cxn ang="0">
                    <a:pos x="73" y="85"/>
                  </a:cxn>
                  <a:cxn ang="0">
                    <a:pos x="85" y="97"/>
                  </a:cxn>
                  <a:cxn ang="0">
                    <a:pos x="85" y="109"/>
                  </a:cxn>
                  <a:cxn ang="0">
                    <a:pos x="97" y="133"/>
                  </a:cxn>
                  <a:cxn ang="0">
                    <a:pos x="97" y="145"/>
                  </a:cxn>
                  <a:cxn ang="0">
                    <a:pos x="109" y="145"/>
                  </a:cxn>
                  <a:cxn ang="0">
                    <a:pos x="109" y="157"/>
                  </a:cxn>
                  <a:cxn ang="0">
                    <a:pos x="133" y="169"/>
                  </a:cxn>
                  <a:cxn ang="0">
                    <a:pos x="278" y="157"/>
                  </a:cxn>
                  <a:cxn ang="0">
                    <a:pos x="242" y="157"/>
                  </a:cxn>
                  <a:cxn ang="0">
                    <a:pos x="218" y="157"/>
                  </a:cxn>
                  <a:cxn ang="0">
                    <a:pos x="182" y="133"/>
                  </a:cxn>
                  <a:cxn ang="0">
                    <a:pos x="157" y="121"/>
                  </a:cxn>
                  <a:cxn ang="0">
                    <a:pos x="133" y="109"/>
                  </a:cxn>
                  <a:cxn ang="0">
                    <a:pos x="133" y="85"/>
                  </a:cxn>
                  <a:cxn ang="0">
                    <a:pos x="133" y="73"/>
                  </a:cxn>
                  <a:cxn ang="0">
                    <a:pos x="145" y="49"/>
                  </a:cxn>
                  <a:cxn ang="0">
                    <a:pos x="169" y="49"/>
                  </a:cxn>
                  <a:cxn ang="0">
                    <a:pos x="206" y="36"/>
                  </a:cxn>
                  <a:cxn ang="0">
                    <a:pos x="242" y="36"/>
                  </a:cxn>
                  <a:cxn ang="0">
                    <a:pos x="266" y="24"/>
                  </a:cxn>
                  <a:cxn ang="0">
                    <a:pos x="254" y="24"/>
                  </a:cxn>
                  <a:cxn ang="0">
                    <a:pos x="242" y="36"/>
                  </a:cxn>
                  <a:cxn ang="0">
                    <a:pos x="218" y="36"/>
                  </a:cxn>
                  <a:cxn ang="0">
                    <a:pos x="206" y="36"/>
                  </a:cxn>
                  <a:cxn ang="0">
                    <a:pos x="169" y="36"/>
                  </a:cxn>
                  <a:cxn ang="0">
                    <a:pos x="182" y="36"/>
                  </a:cxn>
                  <a:cxn ang="0">
                    <a:pos x="194" y="24"/>
                  </a:cxn>
                  <a:cxn ang="0">
                    <a:pos x="194" y="24"/>
                  </a:cxn>
                  <a:cxn ang="0">
                    <a:pos x="157" y="36"/>
                  </a:cxn>
                  <a:cxn ang="0">
                    <a:pos x="121" y="36"/>
                  </a:cxn>
                  <a:cxn ang="0">
                    <a:pos x="145" y="12"/>
                  </a:cxn>
                  <a:cxn ang="0">
                    <a:pos x="133" y="12"/>
                  </a:cxn>
                  <a:cxn ang="0">
                    <a:pos x="133" y="24"/>
                  </a:cxn>
                  <a:cxn ang="0">
                    <a:pos x="109" y="12"/>
                  </a:cxn>
                  <a:cxn ang="0">
                    <a:pos x="109" y="24"/>
                  </a:cxn>
                  <a:cxn ang="0">
                    <a:pos x="121" y="24"/>
                  </a:cxn>
                  <a:cxn ang="0">
                    <a:pos x="109" y="36"/>
                  </a:cxn>
                  <a:cxn ang="0">
                    <a:pos x="109" y="36"/>
                  </a:cxn>
                  <a:cxn ang="0">
                    <a:pos x="109" y="49"/>
                  </a:cxn>
                  <a:cxn ang="0">
                    <a:pos x="97" y="49"/>
                  </a:cxn>
                  <a:cxn ang="0">
                    <a:pos x="85" y="49"/>
                  </a:cxn>
                  <a:cxn ang="0">
                    <a:pos x="85" y="49"/>
                  </a:cxn>
                  <a:cxn ang="0">
                    <a:pos x="61" y="36"/>
                  </a:cxn>
                  <a:cxn ang="0">
                    <a:pos x="49" y="24"/>
                  </a:cxn>
                  <a:cxn ang="0">
                    <a:pos x="49" y="24"/>
                  </a:cxn>
                  <a:cxn ang="0">
                    <a:pos x="49" y="24"/>
                  </a:cxn>
                  <a:cxn ang="0">
                    <a:pos x="37" y="12"/>
                  </a:cxn>
                  <a:cxn ang="0">
                    <a:pos x="61" y="0"/>
                  </a:cxn>
                  <a:cxn ang="0">
                    <a:pos x="49" y="0"/>
                  </a:cxn>
                  <a:cxn ang="0">
                    <a:pos x="37" y="12"/>
                  </a:cxn>
                  <a:cxn ang="0">
                    <a:pos x="25" y="0"/>
                  </a:cxn>
                  <a:cxn ang="0">
                    <a:pos x="12" y="0"/>
                  </a:cxn>
                  <a:cxn ang="0">
                    <a:pos x="25" y="12"/>
                  </a:cxn>
                  <a:cxn ang="0">
                    <a:pos x="0" y="12"/>
                  </a:cxn>
                  <a:cxn ang="0">
                    <a:pos x="0" y="12"/>
                  </a:cxn>
                </a:cxnLst>
                <a:rect l="0" t="0" r="r" b="b"/>
                <a:pathLst>
                  <a:path w="278" h="169">
                    <a:moveTo>
                      <a:pt x="0" y="12"/>
                    </a:moveTo>
                    <a:lnTo>
                      <a:pt x="25" y="24"/>
                    </a:lnTo>
                    <a:lnTo>
                      <a:pt x="49" y="36"/>
                    </a:lnTo>
                    <a:lnTo>
                      <a:pt x="61" y="49"/>
                    </a:lnTo>
                    <a:lnTo>
                      <a:pt x="73" y="61"/>
                    </a:lnTo>
                    <a:lnTo>
                      <a:pt x="73" y="85"/>
                    </a:lnTo>
                    <a:lnTo>
                      <a:pt x="85" y="97"/>
                    </a:lnTo>
                    <a:lnTo>
                      <a:pt x="85" y="109"/>
                    </a:lnTo>
                    <a:lnTo>
                      <a:pt x="97" y="133"/>
                    </a:lnTo>
                    <a:lnTo>
                      <a:pt x="97" y="145"/>
                    </a:lnTo>
                    <a:lnTo>
                      <a:pt x="109" y="145"/>
                    </a:lnTo>
                    <a:lnTo>
                      <a:pt x="109" y="157"/>
                    </a:lnTo>
                    <a:lnTo>
                      <a:pt x="133" y="169"/>
                    </a:lnTo>
                    <a:lnTo>
                      <a:pt x="278" y="157"/>
                    </a:lnTo>
                    <a:lnTo>
                      <a:pt x="242" y="157"/>
                    </a:lnTo>
                    <a:lnTo>
                      <a:pt x="218" y="157"/>
                    </a:lnTo>
                    <a:lnTo>
                      <a:pt x="182" y="133"/>
                    </a:lnTo>
                    <a:lnTo>
                      <a:pt x="157" y="121"/>
                    </a:lnTo>
                    <a:lnTo>
                      <a:pt x="133" y="109"/>
                    </a:lnTo>
                    <a:lnTo>
                      <a:pt x="133" y="85"/>
                    </a:lnTo>
                    <a:lnTo>
                      <a:pt x="133" y="73"/>
                    </a:lnTo>
                    <a:lnTo>
                      <a:pt x="145" y="49"/>
                    </a:lnTo>
                    <a:lnTo>
                      <a:pt x="169" y="49"/>
                    </a:lnTo>
                    <a:lnTo>
                      <a:pt x="206" y="36"/>
                    </a:lnTo>
                    <a:lnTo>
                      <a:pt x="242" y="36"/>
                    </a:lnTo>
                    <a:lnTo>
                      <a:pt x="266" y="24"/>
                    </a:lnTo>
                    <a:lnTo>
                      <a:pt x="254" y="24"/>
                    </a:lnTo>
                    <a:lnTo>
                      <a:pt x="242" y="36"/>
                    </a:lnTo>
                    <a:lnTo>
                      <a:pt x="218" y="36"/>
                    </a:lnTo>
                    <a:lnTo>
                      <a:pt x="206" y="36"/>
                    </a:lnTo>
                    <a:lnTo>
                      <a:pt x="169" y="36"/>
                    </a:lnTo>
                    <a:lnTo>
                      <a:pt x="182" y="36"/>
                    </a:lnTo>
                    <a:lnTo>
                      <a:pt x="194" y="24"/>
                    </a:lnTo>
                    <a:lnTo>
                      <a:pt x="194" y="24"/>
                    </a:lnTo>
                    <a:lnTo>
                      <a:pt x="157" y="36"/>
                    </a:lnTo>
                    <a:lnTo>
                      <a:pt x="121" y="36"/>
                    </a:lnTo>
                    <a:lnTo>
                      <a:pt x="145" y="12"/>
                    </a:lnTo>
                    <a:lnTo>
                      <a:pt x="133" y="12"/>
                    </a:lnTo>
                    <a:lnTo>
                      <a:pt x="133" y="24"/>
                    </a:lnTo>
                    <a:lnTo>
                      <a:pt x="109" y="12"/>
                    </a:lnTo>
                    <a:lnTo>
                      <a:pt x="109" y="24"/>
                    </a:lnTo>
                    <a:lnTo>
                      <a:pt x="121" y="24"/>
                    </a:lnTo>
                    <a:lnTo>
                      <a:pt x="109" y="36"/>
                    </a:lnTo>
                    <a:lnTo>
                      <a:pt x="109" y="36"/>
                    </a:lnTo>
                    <a:lnTo>
                      <a:pt x="109" y="49"/>
                    </a:lnTo>
                    <a:lnTo>
                      <a:pt x="97" y="49"/>
                    </a:lnTo>
                    <a:lnTo>
                      <a:pt x="85" y="49"/>
                    </a:lnTo>
                    <a:lnTo>
                      <a:pt x="85" y="49"/>
                    </a:lnTo>
                    <a:lnTo>
                      <a:pt x="61" y="36"/>
                    </a:lnTo>
                    <a:lnTo>
                      <a:pt x="49" y="24"/>
                    </a:lnTo>
                    <a:lnTo>
                      <a:pt x="49" y="24"/>
                    </a:lnTo>
                    <a:lnTo>
                      <a:pt x="49" y="24"/>
                    </a:lnTo>
                    <a:lnTo>
                      <a:pt x="37" y="12"/>
                    </a:lnTo>
                    <a:lnTo>
                      <a:pt x="61" y="0"/>
                    </a:lnTo>
                    <a:lnTo>
                      <a:pt x="49" y="0"/>
                    </a:lnTo>
                    <a:lnTo>
                      <a:pt x="37" y="12"/>
                    </a:lnTo>
                    <a:lnTo>
                      <a:pt x="25" y="0"/>
                    </a:lnTo>
                    <a:lnTo>
                      <a:pt x="12" y="0"/>
                    </a:lnTo>
                    <a:lnTo>
                      <a:pt x="25" y="12"/>
                    </a:lnTo>
                    <a:lnTo>
                      <a:pt x="0"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62" name="Freeform 86">
                <a:extLst>
                  <a:ext uri="{FF2B5EF4-FFF2-40B4-BE49-F238E27FC236}">
                    <a16:creationId xmlns:a16="http://schemas.microsoft.com/office/drawing/2014/main" id="{8B1AE437-3528-8146-B916-E9EE00E29F07}"/>
                  </a:ext>
                </a:extLst>
              </p:cNvPr>
              <p:cNvSpPr>
                <a:spLocks/>
              </p:cNvSpPr>
              <p:nvPr/>
            </p:nvSpPr>
            <p:spPr bwMode="auto">
              <a:xfrm>
                <a:off x="4504" y="553"/>
                <a:ext cx="86" cy="150"/>
              </a:xfrm>
              <a:custGeom>
                <a:avLst/>
                <a:gdLst/>
                <a:ahLst/>
                <a:cxnLst>
                  <a:cxn ang="0">
                    <a:pos x="72" y="108"/>
                  </a:cxn>
                  <a:cxn ang="0">
                    <a:pos x="84" y="84"/>
                  </a:cxn>
                  <a:cxn ang="0">
                    <a:pos x="84" y="84"/>
                  </a:cxn>
                  <a:cxn ang="0">
                    <a:pos x="48" y="48"/>
                  </a:cxn>
                  <a:cxn ang="0">
                    <a:pos x="48" y="48"/>
                  </a:cxn>
                  <a:cxn ang="0">
                    <a:pos x="48" y="60"/>
                  </a:cxn>
                  <a:cxn ang="0">
                    <a:pos x="36" y="36"/>
                  </a:cxn>
                  <a:cxn ang="0">
                    <a:pos x="36" y="36"/>
                  </a:cxn>
                  <a:cxn ang="0">
                    <a:pos x="36" y="36"/>
                  </a:cxn>
                  <a:cxn ang="0">
                    <a:pos x="24" y="36"/>
                  </a:cxn>
                  <a:cxn ang="0">
                    <a:pos x="24" y="24"/>
                  </a:cxn>
                  <a:cxn ang="0">
                    <a:pos x="12" y="24"/>
                  </a:cxn>
                  <a:cxn ang="0">
                    <a:pos x="12" y="24"/>
                  </a:cxn>
                  <a:cxn ang="0">
                    <a:pos x="24" y="24"/>
                  </a:cxn>
                  <a:cxn ang="0">
                    <a:pos x="12" y="24"/>
                  </a:cxn>
                  <a:cxn ang="0">
                    <a:pos x="12" y="12"/>
                  </a:cxn>
                  <a:cxn ang="0">
                    <a:pos x="24" y="0"/>
                  </a:cxn>
                  <a:cxn ang="0">
                    <a:pos x="0" y="12"/>
                  </a:cxn>
                  <a:cxn ang="0">
                    <a:pos x="12" y="0"/>
                  </a:cxn>
                  <a:cxn ang="0">
                    <a:pos x="0" y="0"/>
                  </a:cxn>
                  <a:cxn ang="0">
                    <a:pos x="0" y="12"/>
                  </a:cxn>
                  <a:cxn ang="0">
                    <a:pos x="0" y="12"/>
                  </a:cxn>
                  <a:cxn ang="0">
                    <a:pos x="12" y="12"/>
                  </a:cxn>
                  <a:cxn ang="0">
                    <a:pos x="0" y="12"/>
                  </a:cxn>
                  <a:cxn ang="0">
                    <a:pos x="0" y="12"/>
                  </a:cxn>
                  <a:cxn ang="0">
                    <a:pos x="12" y="24"/>
                  </a:cxn>
                  <a:cxn ang="0">
                    <a:pos x="0" y="24"/>
                  </a:cxn>
                  <a:cxn ang="0">
                    <a:pos x="0" y="24"/>
                  </a:cxn>
                  <a:cxn ang="0">
                    <a:pos x="0" y="24"/>
                  </a:cxn>
                  <a:cxn ang="0">
                    <a:pos x="12" y="36"/>
                  </a:cxn>
                  <a:cxn ang="0">
                    <a:pos x="12" y="48"/>
                  </a:cxn>
                  <a:cxn ang="0">
                    <a:pos x="12" y="48"/>
                  </a:cxn>
                  <a:cxn ang="0">
                    <a:pos x="12" y="48"/>
                  </a:cxn>
                  <a:cxn ang="0">
                    <a:pos x="12" y="60"/>
                  </a:cxn>
                  <a:cxn ang="0">
                    <a:pos x="12" y="60"/>
                  </a:cxn>
                  <a:cxn ang="0">
                    <a:pos x="24" y="84"/>
                  </a:cxn>
                  <a:cxn ang="0">
                    <a:pos x="24" y="84"/>
                  </a:cxn>
                  <a:cxn ang="0">
                    <a:pos x="24" y="96"/>
                  </a:cxn>
                  <a:cxn ang="0">
                    <a:pos x="72" y="108"/>
                  </a:cxn>
                </a:cxnLst>
                <a:rect l="0" t="0" r="r" b="b"/>
                <a:pathLst>
                  <a:path w="84" h="108">
                    <a:moveTo>
                      <a:pt x="72" y="108"/>
                    </a:moveTo>
                    <a:lnTo>
                      <a:pt x="84" y="84"/>
                    </a:lnTo>
                    <a:lnTo>
                      <a:pt x="84" y="84"/>
                    </a:lnTo>
                    <a:lnTo>
                      <a:pt x="48" y="48"/>
                    </a:lnTo>
                    <a:lnTo>
                      <a:pt x="48" y="48"/>
                    </a:lnTo>
                    <a:lnTo>
                      <a:pt x="48" y="60"/>
                    </a:lnTo>
                    <a:lnTo>
                      <a:pt x="36" y="36"/>
                    </a:lnTo>
                    <a:lnTo>
                      <a:pt x="36" y="36"/>
                    </a:lnTo>
                    <a:lnTo>
                      <a:pt x="36" y="36"/>
                    </a:lnTo>
                    <a:lnTo>
                      <a:pt x="24" y="36"/>
                    </a:lnTo>
                    <a:lnTo>
                      <a:pt x="24" y="24"/>
                    </a:lnTo>
                    <a:lnTo>
                      <a:pt x="12" y="24"/>
                    </a:lnTo>
                    <a:lnTo>
                      <a:pt x="12" y="24"/>
                    </a:lnTo>
                    <a:lnTo>
                      <a:pt x="24" y="24"/>
                    </a:lnTo>
                    <a:lnTo>
                      <a:pt x="12" y="24"/>
                    </a:lnTo>
                    <a:lnTo>
                      <a:pt x="12" y="12"/>
                    </a:lnTo>
                    <a:lnTo>
                      <a:pt x="24" y="0"/>
                    </a:lnTo>
                    <a:lnTo>
                      <a:pt x="0" y="12"/>
                    </a:lnTo>
                    <a:lnTo>
                      <a:pt x="12" y="0"/>
                    </a:lnTo>
                    <a:lnTo>
                      <a:pt x="0" y="0"/>
                    </a:lnTo>
                    <a:lnTo>
                      <a:pt x="0" y="12"/>
                    </a:lnTo>
                    <a:lnTo>
                      <a:pt x="0" y="12"/>
                    </a:lnTo>
                    <a:lnTo>
                      <a:pt x="12" y="12"/>
                    </a:lnTo>
                    <a:lnTo>
                      <a:pt x="0" y="12"/>
                    </a:lnTo>
                    <a:lnTo>
                      <a:pt x="0" y="12"/>
                    </a:lnTo>
                    <a:lnTo>
                      <a:pt x="12" y="24"/>
                    </a:lnTo>
                    <a:lnTo>
                      <a:pt x="0" y="24"/>
                    </a:lnTo>
                    <a:lnTo>
                      <a:pt x="0" y="24"/>
                    </a:lnTo>
                    <a:lnTo>
                      <a:pt x="0" y="24"/>
                    </a:lnTo>
                    <a:lnTo>
                      <a:pt x="12" y="36"/>
                    </a:lnTo>
                    <a:lnTo>
                      <a:pt x="12" y="48"/>
                    </a:lnTo>
                    <a:lnTo>
                      <a:pt x="12" y="48"/>
                    </a:lnTo>
                    <a:lnTo>
                      <a:pt x="12" y="48"/>
                    </a:lnTo>
                    <a:lnTo>
                      <a:pt x="12" y="60"/>
                    </a:lnTo>
                    <a:lnTo>
                      <a:pt x="12" y="60"/>
                    </a:lnTo>
                    <a:lnTo>
                      <a:pt x="24" y="84"/>
                    </a:lnTo>
                    <a:lnTo>
                      <a:pt x="24" y="84"/>
                    </a:lnTo>
                    <a:lnTo>
                      <a:pt x="24" y="96"/>
                    </a:lnTo>
                    <a:lnTo>
                      <a:pt x="72" y="10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grpSp>
        <p:sp>
          <p:nvSpPr>
            <p:cNvPr id="86" name="Freeform 87">
              <a:extLst>
                <a:ext uri="{FF2B5EF4-FFF2-40B4-BE49-F238E27FC236}">
                  <a16:creationId xmlns:a16="http://schemas.microsoft.com/office/drawing/2014/main" id="{1DB68C2D-632A-BD48-AA4B-DF973EEDDB46}"/>
                </a:ext>
              </a:extLst>
            </p:cNvPr>
            <p:cNvSpPr>
              <a:spLocks/>
            </p:cNvSpPr>
            <p:nvPr/>
          </p:nvSpPr>
          <p:spPr bwMode="auto">
            <a:xfrm>
              <a:off x="6523427" y="1441844"/>
              <a:ext cx="611897" cy="59756"/>
            </a:xfrm>
            <a:custGeom>
              <a:avLst/>
              <a:gdLst/>
              <a:ahLst/>
              <a:cxnLst>
                <a:cxn ang="0">
                  <a:pos x="519" y="36"/>
                </a:cxn>
                <a:cxn ang="0">
                  <a:pos x="519" y="24"/>
                </a:cxn>
                <a:cxn ang="0">
                  <a:pos x="519" y="24"/>
                </a:cxn>
                <a:cxn ang="0">
                  <a:pos x="507" y="24"/>
                </a:cxn>
                <a:cxn ang="0">
                  <a:pos x="495" y="24"/>
                </a:cxn>
                <a:cxn ang="0">
                  <a:pos x="483" y="24"/>
                </a:cxn>
                <a:cxn ang="0">
                  <a:pos x="483" y="24"/>
                </a:cxn>
                <a:cxn ang="0">
                  <a:pos x="459" y="36"/>
                </a:cxn>
                <a:cxn ang="0">
                  <a:pos x="434" y="12"/>
                </a:cxn>
                <a:cxn ang="0">
                  <a:pos x="422" y="12"/>
                </a:cxn>
                <a:cxn ang="0">
                  <a:pos x="422" y="12"/>
                </a:cxn>
                <a:cxn ang="0">
                  <a:pos x="410" y="12"/>
                </a:cxn>
                <a:cxn ang="0">
                  <a:pos x="398" y="24"/>
                </a:cxn>
                <a:cxn ang="0">
                  <a:pos x="386" y="12"/>
                </a:cxn>
                <a:cxn ang="0">
                  <a:pos x="374" y="12"/>
                </a:cxn>
                <a:cxn ang="0">
                  <a:pos x="362" y="12"/>
                </a:cxn>
                <a:cxn ang="0">
                  <a:pos x="362" y="12"/>
                </a:cxn>
                <a:cxn ang="0">
                  <a:pos x="386" y="36"/>
                </a:cxn>
                <a:cxn ang="0">
                  <a:pos x="362" y="48"/>
                </a:cxn>
                <a:cxn ang="0">
                  <a:pos x="277" y="24"/>
                </a:cxn>
                <a:cxn ang="0">
                  <a:pos x="302" y="12"/>
                </a:cxn>
                <a:cxn ang="0">
                  <a:pos x="314" y="12"/>
                </a:cxn>
                <a:cxn ang="0">
                  <a:pos x="314" y="0"/>
                </a:cxn>
                <a:cxn ang="0">
                  <a:pos x="302" y="0"/>
                </a:cxn>
                <a:cxn ang="0">
                  <a:pos x="289" y="0"/>
                </a:cxn>
                <a:cxn ang="0">
                  <a:pos x="253" y="12"/>
                </a:cxn>
                <a:cxn ang="0">
                  <a:pos x="193" y="12"/>
                </a:cxn>
                <a:cxn ang="0">
                  <a:pos x="205" y="0"/>
                </a:cxn>
                <a:cxn ang="0">
                  <a:pos x="205" y="0"/>
                </a:cxn>
                <a:cxn ang="0">
                  <a:pos x="193" y="0"/>
                </a:cxn>
                <a:cxn ang="0">
                  <a:pos x="181" y="0"/>
                </a:cxn>
                <a:cxn ang="0">
                  <a:pos x="181" y="0"/>
                </a:cxn>
                <a:cxn ang="0">
                  <a:pos x="169" y="0"/>
                </a:cxn>
                <a:cxn ang="0">
                  <a:pos x="157" y="0"/>
                </a:cxn>
                <a:cxn ang="0">
                  <a:pos x="145" y="0"/>
                </a:cxn>
                <a:cxn ang="0">
                  <a:pos x="120" y="12"/>
                </a:cxn>
                <a:cxn ang="0">
                  <a:pos x="108" y="12"/>
                </a:cxn>
                <a:cxn ang="0">
                  <a:pos x="108" y="12"/>
                </a:cxn>
                <a:cxn ang="0">
                  <a:pos x="96" y="12"/>
                </a:cxn>
                <a:cxn ang="0">
                  <a:pos x="84" y="24"/>
                </a:cxn>
                <a:cxn ang="0">
                  <a:pos x="60" y="12"/>
                </a:cxn>
                <a:cxn ang="0">
                  <a:pos x="60" y="12"/>
                </a:cxn>
                <a:cxn ang="0">
                  <a:pos x="48" y="12"/>
                </a:cxn>
                <a:cxn ang="0">
                  <a:pos x="48" y="24"/>
                </a:cxn>
                <a:cxn ang="0">
                  <a:pos x="24" y="12"/>
                </a:cxn>
                <a:cxn ang="0">
                  <a:pos x="24" y="12"/>
                </a:cxn>
                <a:cxn ang="0">
                  <a:pos x="12" y="12"/>
                </a:cxn>
                <a:cxn ang="0">
                  <a:pos x="0" y="12"/>
                </a:cxn>
                <a:cxn ang="0">
                  <a:pos x="0" y="12"/>
                </a:cxn>
                <a:cxn ang="0">
                  <a:pos x="0" y="12"/>
                </a:cxn>
                <a:cxn ang="0">
                  <a:pos x="0" y="24"/>
                </a:cxn>
                <a:cxn ang="0">
                  <a:pos x="0" y="24"/>
                </a:cxn>
                <a:cxn ang="0">
                  <a:pos x="24" y="24"/>
                </a:cxn>
                <a:cxn ang="0">
                  <a:pos x="48" y="24"/>
                </a:cxn>
                <a:cxn ang="0">
                  <a:pos x="84" y="48"/>
                </a:cxn>
                <a:cxn ang="0">
                  <a:pos x="495" y="48"/>
                </a:cxn>
                <a:cxn ang="0">
                  <a:pos x="519" y="36"/>
                </a:cxn>
              </a:cxnLst>
              <a:rect l="0" t="0" r="r" b="b"/>
              <a:pathLst>
                <a:path w="519" h="48">
                  <a:moveTo>
                    <a:pt x="519" y="36"/>
                  </a:moveTo>
                  <a:lnTo>
                    <a:pt x="519" y="24"/>
                  </a:lnTo>
                  <a:lnTo>
                    <a:pt x="519" y="24"/>
                  </a:lnTo>
                  <a:lnTo>
                    <a:pt x="507" y="24"/>
                  </a:lnTo>
                  <a:lnTo>
                    <a:pt x="495" y="24"/>
                  </a:lnTo>
                  <a:lnTo>
                    <a:pt x="483" y="24"/>
                  </a:lnTo>
                  <a:lnTo>
                    <a:pt x="483" y="24"/>
                  </a:lnTo>
                  <a:lnTo>
                    <a:pt x="459" y="36"/>
                  </a:lnTo>
                  <a:lnTo>
                    <a:pt x="434" y="12"/>
                  </a:lnTo>
                  <a:lnTo>
                    <a:pt x="422" y="12"/>
                  </a:lnTo>
                  <a:lnTo>
                    <a:pt x="422" y="12"/>
                  </a:lnTo>
                  <a:lnTo>
                    <a:pt x="410" y="12"/>
                  </a:lnTo>
                  <a:lnTo>
                    <a:pt x="398" y="24"/>
                  </a:lnTo>
                  <a:lnTo>
                    <a:pt x="386" y="12"/>
                  </a:lnTo>
                  <a:lnTo>
                    <a:pt x="374" y="12"/>
                  </a:lnTo>
                  <a:lnTo>
                    <a:pt x="362" y="12"/>
                  </a:lnTo>
                  <a:lnTo>
                    <a:pt x="362" y="12"/>
                  </a:lnTo>
                  <a:lnTo>
                    <a:pt x="386" y="36"/>
                  </a:lnTo>
                  <a:lnTo>
                    <a:pt x="362" y="48"/>
                  </a:lnTo>
                  <a:lnTo>
                    <a:pt x="277" y="24"/>
                  </a:lnTo>
                  <a:lnTo>
                    <a:pt x="302" y="12"/>
                  </a:lnTo>
                  <a:lnTo>
                    <a:pt x="314" y="12"/>
                  </a:lnTo>
                  <a:lnTo>
                    <a:pt x="314" y="0"/>
                  </a:lnTo>
                  <a:lnTo>
                    <a:pt x="302" y="0"/>
                  </a:lnTo>
                  <a:lnTo>
                    <a:pt x="289" y="0"/>
                  </a:lnTo>
                  <a:lnTo>
                    <a:pt x="253" y="12"/>
                  </a:lnTo>
                  <a:lnTo>
                    <a:pt x="193" y="12"/>
                  </a:lnTo>
                  <a:lnTo>
                    <a:pt x="205" y="0"/>
                  </a:lnTo>
                  <a:lnTo>
                    <a:pt x="205" y="0"/>
                  </a:lnTo>
                  <a:lnTo>
                    <a:pt x="193" y="0"/>
                  </a:lnTo>
                  <a:lnTo>
                    <a:pt x="181" y="0"/>
                  </a:lnTo>
                  <a:lnTo>
                    <a:pt x="181" y="0"/>
                  </a:lnTo>
                  <a:lnTo>
                    <a:pt x="169" y="0"/>
                  </a:lnTo>
                  <a:lnTo>
                    <a:pt x="157" y="0"/>
                  </a:lnTo>
                  <a:lnTo>
                    <a:pt x="145" y="0"/>
                  </a:lnTo>
                  <a:lnTo>
                    <a:pt x="120" y="12"/>
                  </a:lnTo>
                  <a:lnTo>
                    <a:pt x="108" y="12"/>
                  </a:lnTo>
                  <a:lnTo>
                    <a:pt x="108" y="12"/>
                  </a:lnTo>
                  <a:lnTo>
                    <a:pt x="96" y="12"/>
                  </a:lnTo>
                  <a:lnTo>
                    <a:pt x="84" y="24"/>
                  </a:lnTo>
                  <a:lnTo>
                    <a:pt x="60" y="12"/>
                  </a:lnTo>
                  <a:lnTo>
                    <a:pt x="60" y="12"/>
                  </a:lnTo>
                  <a:lnTo>
                    <a:pt x="48" y="12"/>
                  </a:lnTo>
                  <a:lnTo>
                    <a:pt x="48" y="24"/>
                  </a:lnTo>
                  <a:lnTo>
                    <a:pt x="24" y="12"/>
                  </a:lnTo>
                  <a:lnTo>
                    <a:pt x="24" y="12"/>
                  </a:lnTo>
                  <a:lnTo>
                    <a:pt x="12" y="12"/>
                  </a:lnTo>
                  <a:lnTo>
                    <a:pt x="0" y="12"/>
                  </a:lnTo>
                  <a:lnTo>
                    <a:pt x="0" y="12"/>
                  </a:lnTo>
                  <a:lnTo>
                    <a:pt x="0" y="12"/>
                  </a:lnTo>
                  <a:lnTo>
                    <a:pt x="0" y="24"/>
                  </a:lnTo>
                  <a:lnTo>
                    <a:pt x="0" y="24"/>
                  </a:lnTo>
                  <a:lnTo>
                    <a:pt x="24" y="24"/>
                  </a:lnTo>
                  <a:lnTo>
                    <a:pt x="48" y="24"/>
                  </a:lnTo>
                  <a:lnTo>
                    <a:pt x="84" y="48"/>
                  </a:lnTo>
                  <a:lnTo>
                    <a:pt x="495" y="48"/>
                  </a:lnTo>
                  <a:lnTo>
                    <a:pt x="519" y="3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7" name="Freeform 88">
              <a:extLst>
                <a:ext uri="{FF2B5EF4-FFF2-40B4-BE49-F238E27FC236}">
                  <a16:creationId xmlns:a16="http://schemas.microsoft.com/office/drawing/2014/main" id="{29C26E1C-1BE1-114C-8C89-A1D5297A4290}"/>
                </a:ext>
              </a:extLst>
            </p:cNvPr>
            <p:cNvSpPr>
              <a:spLocks/>
            </p:cNvSpPr>
            <p:nvPr/>
          </p:nvSpPr>
          <p:spPr bwMode="auto">
            <a:xfrm>
              <a:off x="6493548" y="1441844"/>
              <a:ext cx="641775" cy="92023"/>
            </a:xfrm>
            <a:custGeom>
              <a:avLst/>
              <a:gdLst/>
              <a:ahLst/>
              <a:cxnLst>
                <a:cxn ang="0">
                  <a:pos x="520" y="36"/>
                </a:cxn>
                <a:cxn ang="0">
                  <a:pos x="471" y="36"/>
                </a:cxn>
                <a:cxn ang="0">
                  <a:pos x="459" y="36"/>
                </a:cxn>
                <a:cxn ang="0">
                  <a:pos x="435" y="36"/>
                </a:cxn>
                <a:cxn ang="0">
                  <a:pos x="411" y="36"/>
                </a:cxn>
                <a:cxn ang="0">
                  <a:pos x="387" y="36"/>
                </a:cxn>
                <a:cxn ang="0">
                  <a:pos x="351" y="24"/>
                </a:cxn>
                <a:cxn ang="0">
                  <a:pos x="339" y="12"/>
                </a:cxn>
                <a:cxn ang="0">
                  <a:pos x="278" y="12"/>
                </a:cxn>
                <a:cxn ang="0">
                  <a:pos x="254" y="0"/>
                </a:cxn>
                <a:cxn ang="0">
                  <a:pos x="230" y="0"/>
                </a:cxn>
                <a:cxn ang="0">
                  <a:pos x="194" y="12"/>
                </a:cxn>
                <a:cxn ang="0">
                  <a:pos x="157" y="12"/>
                </a:cxn>
                <a:cxn ang="0">
                  <a:pos x="121" y="12"/>
                </a:cxn>
                <a:cxn ang="0">
                  <a:pos x="97" y="24"/>
                </a:cxn>
                <a:cxn ang="0">
                  <a:pos x="37" y="24"/>
                </a:cxn>
                <a:cxn ang="0">
                  <a:pos x="25" y="24"/>
                </a:cxn>
                <a:cxn ang="0">
                  <a:pos x="37" y="36"/>
                </a:cxn>
                <a:cxn ang="0">
                  <a:pos x="61" y="36"/>
                </a:cxn>
                <a:cxn ang="0">
                  <a:pos x="37" y="36"/>
                </a:cxn>
                <a:cxn ang="0">
                  <a:pos x="13" y="36"/>
                </a:cxn>
                <a:cxn ang="0">
                  <a:pos x="0" y="36"/>
                </a:cxn>
                <a:cxn ang="0">
                  <a:pos x="0" y="48"/>
                </a:cxn>
                <a:cxn ang="0">
                  <a:pos x="0" y="60"/>
                </a:cxn>
                <a:cxn ang="0">
                  <a:pos x="13" y="72"/>
                </a:cxn>
                <a:cxn ang="0">
                  <a:pos x="49" y="84"/>
                </a:cxn>
                <a:cxn ang="0">
                  <a:pos x="73" y="84"/>
                </a:cxn>
                <a:cxn ang="0">
                  <a:pos x="97" y="84"/>
                </a:cxn>
                <a:cxn ang="0">
                  <a:pos x="121" y="84"/>
                </a:cxn>
                <a:cxn ang="0">
                  <a:pos x="145" y="48"/>
                </a:cxn>
                <a:cxn ang="0">
                  <a:pos x="278" y="72"/>
                </a:cxn>
                <a:cxn ang="0">
                  <a:pos x="532" y="48"/>
                </a:cxn>
                <a:cxn ang="0">
                  <a:pos x="544" y="36"/>
                </a:cxn>
                <a:cxn ang="0">
                  <a:pos x="544" y="36"/>
                </a:cxn>
              </a:cxnLst>
              <a:rect l="0" t="0" r="r" b="b"/>
              <a:pathLst>
                <a:path w="544" h="84">
                  <a:moveTo>
                    <a:pt x="532" y="36"/>
                  </a:moveTo>
                  <a:lnTo>
                    <a:pt x="520" y="36"/>
                  </a:lnTo>
                  <a:lnTo>
                    <a:pt x="484" y="36"/>
                  </a:lnTo>
                  <a:lnTo>
                    <a:pt x="471" y="36"/>
                  </a:lnTo>
                  <a:lnTo>
                    <a:pt x="471" y="36"/>
                  </a:lnTo>
                  <a:lnTo>
                    <a:pt x="459" y="36"/>
                  </a:lnTo>
                  <a:lnTo>
                    <a:pt x="447" y="36"/>
                  </a:lnTo>
                  <a:lnTo>
                    <a:pt x="435" y="36"/>
                  </a:lnTo>
                  <a:lnTo>
                    <a:pt x="423" y="24"/>
                  </a:lnTo>
                  <a:lnTo>
                    <a:pt x="411" y="36"/>
                  </a:lnTo>
                  <a:lnTo>
                    <a:pt x="399" y="36"/>
                  </a:lnTo>
                  <a:lnTo>
                    <a:pt x="387" y="36"/>
                  </a:lnTo>
                  <a:lnTo>
                    <a:pt x="387" y="48"/>
                  </a:lnTo>
                  <a:lnTo>
                    <a:pt x="351" y="24"/>
                  </a:lnTo>
                  <a:lnTo>
                    <a:pt x="339" y="12"/>
                  </a:lnTo>
                  <a:lnTo>
                    <a:pt x="339" y="12"/>
                  </a:lnTo>
                  <a:lnTo>
                    <a:pt x="302" y="24"/>
                  </a:lnTo>
                  <a:lnTo>
                    <a:pt x="278" y="12"/>
                  </a:lnTo>
                  <a:lnTo>
                    <a:pt x="254" y="12"/>
                  </a:lnTo>
                  <a:lnTo>
                    <a:pt x="254" y="0"/>
                  </a:lnTo>
                  <a:lnTo>
                    <a:pt x="242" y="0"/>
                  </a:lnTo>
                  <a:lnTo>
                    <a:pt x="230" y="0"/>
                  </a:lnTo>
                  <a:lnTo>
                    <a:pt x="206" y="12"/>
                  </a:lnTo>
                  <a:lnTo>
                    <a:pt x="194" y="12"/>
                  </a:lnTo>
                  <a:lnTo>
                    <a:pt x="170" y="12"/>
                  </a:lnTo>
                  <a:lnTo>
                    <a:pt x="157" y="12"/>
                  </a:lnTo>
                  <a:lnTo>
                    <a:pt x="121" y="12"/>
                  </a:lnTo>
                  <a:lnTo>
                    <a:pt x="121" y="12"/>
                  </a:lnTo>
                  <a:lnTo>
                    <a:pt x="109" y="12"/>
                  </a:lnTo>
                  <a:lnTo>
                    <a:pt x="97" y="24"/>
                  </a:lnTo>
                  <a:lnTo>
                    <a:pt x="49" y="24"/>
                  </a:lnTo>
                  <a:lnTo>
                    <a:pt x="37" y="24"/>
                  </a:lnTo>
                  <a:lnTo>
                    <a:pt x="37" y="24"/>
                  </a:lnTo>
                  <a:lnTo>
                    <a:pt x="25" y="24"/>
                  </a:lnTo>
                  <a:lnTo>
                    <a:pt x="25" y="36"/>
                  </a:lnTo>
                  <a:lnTo>
                    <a:pt x="37" y="36"/>
                  </a:lnTo>
                  <a:lnTo>
                    <a:pt x="49" y="36"/>
                  </a:lnTo>
                  <a:lnTo>
                    <a:pt x="61" y="36"/>
                  </a:lnTo>
                  <a:lnTo>
                    <a:pt x="73" y="36"/>
                  </a:lnTo>
                  <a:lnTo>
                    <a:pt x="37" y="36"/>
                  </a:lnTo>
                  <a:lnTo>
                    <a:pt x="25" y="36"/>
                  </a:lnTo>
                  <a:lnTo>
                    <a:pt x="13" y="36"/>
                  </a:lnTo>
                  <a:lnTo>
                    <a:pt x="0" y="36"/>
                  </a:lnTo>
                  <a:lnTo>
                    <a:pt x="0" y="36"/>
                  </a:lnTo>
                  <a:lnTo>
                    <a:pt x="0" y="48"/>
                  </a:lnTo>
                  <a:lnTo>
                    <a:pt x="0" y="48"/>
                  </a:lnTo>
                  <a:lnTo>
                    <a:pt x="0" y="60"/>
                  </a:lnTo>
                  <a:lnTo>
                    <a:pt x="0" y="60"/>
                  </a:lnTo>
                  <a:lnTo>
                    <a:pt x="0" y="72"/>
                  </a:lnTo>
                  <a:lnTo>
                    <a:pt x="13" y="72"/>
                  </a:lnTo>
                  <a:lnTo>
                    <a:pt x="25" y="72"/>
                  </a:lnTo>
                  <a:lnTo>
                    <a:pt x="49" y="84"/>
                  </a:lnTo>
                  <a:lnTo>
                    <a:pt x="61" y="84"/>
                  </a:lnTo>
                  <a:lnTo>
                    <a:pt x="73" y="84"/>
                  </a:lnTo>
                  <a:lnTo>
                    <a:pt x="85" y="84"/>
                  </a:lnTo>
                  <a:lnTo>
                    <a:pt x="97" y="84"/>
                  </a:lnTo>
                  <a:lnTo>
                    <a:pt x="121" y="84"/>
                  </a:lnTo>
                  <a:lnTo>
                    <a:pt x="121" y="84"/>
                  </a:lnTo>
                  <a:lnTo>
                    <a:pt x="133" y="72"/>
                  </a:lnTo>
                  <a:lnTo>
                    <a:pt x="145" y="48"/>
                  </a:lnTo>
                  <a:lnTo>
                    <a:pt x="278" y="60"/>
                  </a:lnTo>
                  <a:lnTo>
                    <a:pt x="278" y="72"/>
                  </a:lnTo>
                  <a:lnTo>
                    <a:pt x="532" y="60"/>
                  </a:lnTo>
                  <a:lnTo>
                    <a:pt x="532" y="48"/>
                  </a:lnTo>
                  <a:lnTo>
                    <a:pt x="544" y="48"/>
                  </a:lnTo>
                  <a:lnTo>
                    <a:pt x="544" y="36"/>
                  </a:lnTo>
                  <a:lnTo>
                    <a:pt x="544" y="36"/>
                  </a:lnTo>
                  <a:lnTo>
                    <a:pt x="544" y="36"/>
                  </a:lnTo>
                  <a:lnTo>
                    <a:pt x="532" y="3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8" name="Freeform 89">
              <a:extLst>
                <a:ext uri="{FF2B5EF4-FFF2-40B4-BE49-F238E27FC236}">
                  <a16:creationId xmlns:a16="http://schemas.microsoft.com/office/drawing/2014/main" id="{1E8CB669-20A7-5447-81C0-2CEB166302EF}"/>
                </a:ext>
              </a:extLst>
            </p:cNvPr>
            <p:cNvSpPr>
              <a:spLocks/>
            </p:cNvSpPr>
            <p:nvPr/>
          </p:nvSpPr>
          <p:spPr bwMode="auto">
            <a:xfrm>
              <a:off x="6536572" y="1468084"/>
              <a:ext cx="613092" cy="65731"/>
            </a:xfrm>
            <a:custGeom>
              <a:avLst/>
              <a:gdLst/>
              <a:ahLst/>
              <a:cxnLst>
                <a:cxn ang="0">
                  <a:pos x="519" y="24"/>
                </a:cxn>
                <a:cxn ang="0">
                  <a:pos x="519" y="36"/>
                </a:cxn>
                <a:cxn ang="0">
                  <a:pos x="495" y="36"/>
                </a:cxn>
                <a:cxn ang="0">
                  <a:pos x="483" y="48"/>
                </a:cxn>
                <a:cxn ang="0">
                  <a:pos x="459" y="48"/>
                </a:cxn>
                <a:cxn ang="0">
                  <a:pos x="422" y="48"/>
                </a:cxn>
                <a:cxn ang="0">
                  <a:pos x="386" y="60"/>
                </a:cxn>
                <a:cxn ang="0">
                  <a:pos x="350" y="60"/>
                </a:cxn>
                <a:cxn ang="0">
                  <a:pos x="326" y="60"/>
                </a:cxn>
                <a:cxn ang="0">
                  <a:pos x="265" y="48"/>
                </a:cxn>
                <a:cxn ang="0">
                  <a:pos x="217" y="60"/>
                </a:cxn>
                <a:cxn ang="0">
                  <a:pos x="193" y="60"/>
                </a:cxn>
                <a:cxn ang="0">
                  <a:pos x="181" y="60"/>
                </a:cxn>
                <a:cxn ang="0">
                  <a:pos x="157" y="36"/>
                </a:cxn>
                <a:cxn ang="0">
                  <a:pos x="96" y="36"/>
                </a:cxn>
                <a:cxn ang="0">
                  <a:pos x="84" y="48"/>
                </a:cxn>
                <a:cxn ang="0">
                  <a:pos x="60" y="60"/>
                </a:cxn>
                <a:cxn ang="0">
                  <a:pos x="36" y="60"/>
                </a:cxn>
                <a:cxn ang="0">
                  <a:pos x="48" y="48"/>
                </a:cxn>
                <a:cxn ang="0">
                  <a:pos x="60" y="48"/>
                </a:cxn>
                <a:cxn ang="0">
                  <a:pos x="72" y="36"/>
                </a:cxn>
                <a:cxn ang="0">
                  <a:pos x="84" y="36"/>
                </a:cxn>
                <a:cxn ang="0">
                  <a:pos x="84" y="24"/>
                </a:cxn>
                <a:cxn ang="0">
                  <a:pos x="48" y="24"/>
                </a:cxn>
                <a:cxn ang="0">
                  <a:pos x="24" y="36"/>
                </a:cxn>
                <a:cxn ang="0">
                  <a:pos x="0" y="24"/>
                </a:cxn>
                <a:cxn ang="0">
                  <a:pos x="0" y="12"/>
                </a:cxn>
                <a:cxn ang="0">
                  <a:pos x="24" y="12"/>
                </a:cxn>
                <a:cxn ang="0">
                  <a:pos x="36" y="12"/>
                </a:cxn>
                <a:cxn ang="0">
                  <a:pos x="60" y="12"/>
                </a:cxn>
                <a:cxn ang="0">
                  <a:pos x="96" y="12"/>
                </a:cxn>
                <a:cxn ang="0">
                  <a:pos x="120" y="12"/>
                </a:cxn>
                <a:cxn ang="0">
                  <a:pos x="133" y="0"/>
                </a:cxn>
                <a:cxn ang="0">
                  <a:pos x="145" y="0"/>
                </a:cxn>
                <a:cxn ang="0">
                  <a:pos x="145" y="12"/>
                </a:cxn>
                <a:cxn ang="0">
                  <a:pos x="133" y="24"/>
                </a:cxn>
                <a:cxn ang="0">
                  <a:pos x="157" y="24"/>
                </a:cxn>
                <a:cxn ang="0">
                  <a:pos x="193" y="36"/>
                </a:cxn>
                <a:cxn ang="0">
                  <a:pos x="241" y="36"/>
                </a:cxn>
                <a:cxn ang="0">
                  <a:pos x="241" y="24"/>
                </a:cxn>
                <a:cxn ang="0">
                  <a:pos x="253" y="12"/>
                </a:cxn>
                <a:cxn ang="0">
                  <a:pos x="217" y="12"/>
                </a:cxn>
                <a:cxn ang="0">
                  <a:pos x="205" y="0"/>
                </a:cxn>
                <a:cxn ang="0">
                  <a:pos x="217" y="0"/>
                </a:cxn>
                <a:cxn ang="0">
                  <a:pos x="229" y="0"/>
                </a:cxn>
                <a:cxn ang="0">
                  <a:pos x="277" y="12"/>
                </a:cxn>
                <a:cxn ang="0">
                  <a:pos x="302" y="12"/>
                </a:cxn>
                <a:cxn ang="0">
                  <a:pos x="302" y="12"/>
                </a:cxn>
                <a:cxn ang="0">
                  <a:pos x="290" y="12"/>
                </a:cxn>
                <a:cxn ang="0">
                  <a:pos x="253" y="36"/>
                </a:cxn>
                <a:cxn ang="0">
                  <a:pos x="265" y="48"/>
                </a:cxn>
                <a:cxn ang="0">
                  <a:pos x="302" y="36"/>
                </a:cxn>
                <a:cxn ang="0">
                  <a:pos x="326" y="36"/>
                </a:cxn>
                <a:cxn ang="0">
                  <a:pos x="338" y="48"/>
                </a:cxn>
                <a:cxn ang="0">
                  <a:pos x="350" y="36"/>
                </a:cxn>
                <a:cxn ang="0">
                  <a:pos x="362" y="24"/>
                </a:cxn>
                <a:cxn ang="0">
                  <a:pos x="374" y="24"/>
                </a:cxn>
                <a:cxn ang="0">
                  <a:pos x="434" y="36"/>
                </a:cxn>
                <a:cxn ang="0">
                  <a:pos x="447" y="36"/>
                </a:cxn>
                <a:cxn ang="0">
                  <a:pos x="471" y="36"/>
                </a:cxn>
                <a:cxn ang="0">
                  <a:pos x="483" y="24"/>
                </a:cxn>
                <a:cxn ang="0">
                  <a:pos x="507" y="24"/>
                </a:cxn>
              </a:cxnLst>
              <a:rect l="0" t="0" r="r" b="b"/>
              <a:pathLst>
                <a:path w="519" h="60">
                  <a:moveTo>
                    <a:pt x="507" y="24"/>
                  </a:moveTo>
                  <a:lnTo>
                    <a:pt x="519" y="24"/>
                  </a:lnTo>
                  <a:lnTo>
                    <a:pt x="519" y="36"/>
                  </a:lnTo>
                  <a:lnTo>
                    <a:pt x="519" y="36"/>
                  </a:lnTo>
                  <a:lnTo>
                    <a:pt x="495" y="48"/>
                  </a:lnTo>
                  <a:lnTo>
                    <a:pt x="495" y="36"/>
                  </a:lnTo>
                  <a:lnTo>
                    <a:pt x="495" y="48"/>
                  </a:lnTo>
                  <a:lnTo>
                    <a:pt x="483" y="48"/>
                  </a:lnTo>
                  <a:lnTo>
                    <a:pt x="471" y="48"/>
                  </a:lnTo>
                  <a:lnTo>
                    <a:pt x="459" y="48"/>
                  </a:lnTo>
                  <a:lnTo>
                    <a:pt x="447" y="48"/>
                  </a:lnTo>
                  <a:lnTo>
                    <a:pt x="422" y="48"/>
                  </a:lnTo>
                  <a:lnTo>
                    <a:pt x="410" y="60"/>
                  </a:lnTo>
                  <a:lnTo>
                    <a:pt x="386" y="60"/>
                  </a:lnTo>
                  <a:lnTo>
                    <a:pt x="374" y="60"/>
                  </a:lnTo>
                  <a:lnTo>
                    <a:pt x="350" y="60"/>
                  </a:lnTo>
                  <a:lnTo>
                    <a:pt x="338" y="60"/>
                  </a:lnTo>
                  <a:lnTo>
                    <a:pt x="326" y="60"/>
                  </a:lnTo>
                  <a:lnTo>
                    <a:pt x="277" y="48"/>
                  </a:lnTo>
                  <a:lnTo>
                    <a:pt x="265" y="48"/>
                  </a:lnTo>
                  <a:lnTo>
                    <a:pt x="229" y="48"/>
                  </a:lnTo>
                  <a:lnTo>
                    <a:pt x="217" y="60"/>
                  </a:lnTo>
                  <a:lnTo>
                    <a:pt x="205" y="60"/>
                  </a:lnTo>
                  <a:lnTo>
                    <a:pt x="193" y="60"/>
                  </a:lnTo>
                  <a:lnTo>
                    <a:pt x="181" y="60"/>
                  </a:lnTo>
                  <a:lnTo>
                    <a:pt x="181" y="60"/>
                  </a:lnTo>
                  <a:lnTo>
                    <a:pt x="169" y="48"/>
                  </a:lnTo>
                  <a:lnTo>
                    <a:pt x="157" y="36"/>
                  </a:lnTo>
                  <a:lnTo>
                    <a:pt x="133" y="36"/>
                  </a:lnTo>
                  <a:lnTo>
                    <a:pt x="96" y="36"/>
                  </a:lnTo>
                  <a:lnTo>
                    <a:pt x="96" y="48"/>
                  </a:lnTo>
                  <a:lnTo>
                    <a:pt x="84" y="48"/>
                  </a:lnTo>
                  <a:lnTo>
                    <a:pt x="72" y="60"/>
                  </a:lnTo>
                  <a:lnTo>
                    <a:pt x="60" y="60"/>
                  </a:lnTo>
                  <a:lnTo>
                    <a:pt x="48" y="60"/>
                  </a:lnTo>
                  <a:lnTo>
                    <a:pt x="36" y="60"/>
                  </a:lnTo>
                  <a:lnTo>
                    <a:pt x="36" y="48"/>
                  </a:lnTo>
                  <a:lnTo>
                    <a:pt x="48" y="48"/>
                  </a:lnTo>
                  <a:lnTo>
                    <a:pt x="60" y="48"/>
                  </a:lnTo>
                  <a:lnTo>
                    <a:pt x="60" y="48"/>
                  </a:lnTo>
                  <a:lnTo>
                    <a:pt x="72" y="48"/>
                  </a:lnTo>
                  <a:lnTo>
                    <a:pt x="72" y="36"/>
                  </a:lnTo>
                  <a:lnTo>
                    <a:pt x="84" y="36"/>
                  </a:lnTo>
                  <a:lnTo>
                    <a:pt x="84" y="36"/>
                  </a:lnTo>
                  <a:lnTo>
                    <a:pt x="96" y="24"/>
                  </a:lnTo>
                  <a:lnTo>
                    <a:pt x="84" y="24"/>
                  </a:lnTo>
                  <a:lnTo>
                    <a:pt x="60" y="24"/>
                  </a:lnTo>
                  <a:lnTo>
                    <a:pt x="48" y="24"/>
                  </a:lnTo>
                  <a:lnTo>
                    <a:pt x="36" y="24"/>
                  </a:lnTo>
                  <a:lnTo>
                    <a:pt x="24" y="36"/>
                  </a:lnTo>
                  <a:lnTo>
                    <a:pt x="12" y="36"/>
                  </a:lnTo>
                  <a:lnTo>
                    <a:pt x="0" y="24"/>
                  </a:lnTo>
                  <a:lnTo>
                    <a:pt x="0" y="24"/>
                  </a:lnTo>
                  <a:lnTo>
                    <a:pt x="0" y="12"/>
                  </a:lnTo>
                  <a:lnTo>
                    <a:pt x="12" y="12"/>
                  </a:lnTo>
                  <a:lnTo>
                    <a:pt x="24" y="12"/>
                  </a:lnTo>
                  <a:lnTo>
                    <a:pt x="24" y="12"/>
                  </a:lnTo>
                  <a:lnTo>
                    <a:pt x="36" y="12"/>
                  </a:lnTo>
                  <a:lnTo>
                    <a:pt x="48" y="12"/>
                  </a:lnTo>
                  <a:lnTo>
                    <a:pt x="60" y="12"/>
                  </a:lnTo>
                  <a:lnTo>
                    <a:pt x="84" y="24"/>
                  </a:lnTo>
                  <a:lnTo>
                    <a:pt x="96" y="12"/>
                  </a:lnTo>
                  <a:lnTo>
                    <a:pt x="108" y="12"/>
                  </a:lnTo>
                  <a:lnTo>
                    <a:pt x="120" y="12"/>
                  </a:lnTo>
                  <a:lnTo>
                    <a:pt x="120" y="0"/>
                  </a:lnTo>
                  <a:lnTo>
                    <a:pt x="133" y="0"/>
                  </a:lnTo>
                  <a:lnTo>
                    <a:pt x="145" y="0"/>
                  </a:lnTo>
                  <a:lnTo>
                    <a:pt x="145" y="0"/>
                  </a:lnTo>
                  <a:lnTo>
                    <a:pt x="157" y="12"/>
                  </a:lnTo>
                  <a:lnTo>
                    <a:pt x="145" y="12"/>
                  </a:lnTo>
                  <a:lnTo>
                    <a:pt x="145" y="24"/>
                  </a:lnTo>
                  <a:lnTo>
                    <a:pt x="133" y="24"/>
                  </a:lnTo>
                  <a:lnTo>
                    <a:pt x="145" y="24"/>
                  </a:lnTo>
                  <a:lnTo>
                    <a:pt x="157" y="24"/>
                  </a:lnTo>
                  <a:lnTo>
                    <a:pt x="169" y="36"/>
                  </a:lnTo>
                  <a:lnTo>
                    <a:pt x="193" y="36"/>
                  </a:lnTo>
                  <a:lnTo>
                    <a:pt x="217" y="36"/>
                  </a:lnTo>
                  <a:lnTo>
                    <a:pt x="241" y="36"/>
                  </a:lnTo>
                  <a:lnTo>
                    <a:pt x="241" y="24"/>
                  </a:lnTo>
                  <a:lnTo>
                    <a:pt x="241" y="24"/>
                  </a:lnTo>
                  <a:lnTo>
                    <a:pt x="241" y="12"/>
                  </a:lnTo>
                  <a:lnTo>
                    <a:pt x="253" y="12"/>
                  </a:lnTo>
                  <a:lnTo>
                    <a:pt x="229" y="12"/>
                  </a:lnTo>
                  <a:lnTo>
                    <a:pt x="217" y="12"/>
                  </a:lnTo>
                  <a:lnTo>
                    <a:pt x="205" y="0"/>
                  </a:lnTo>
                  <a:lnTo>
                    <a:pt x="205" y="0"/>
                  </a:lnTo>
                  <a:lnTo>
                    <a:pt x="205" y="0"/>
                  </a:lnTo>
                  <a:lnTo>
                    <a:pt x="217" y="0"/>
                  </a:lnTo>
                  <a:lnTo>
                    <a:pt x="229" y="0"/>
                  </a:lnTo>
                  <a:lnTo>
                    <a:pt x="229" y="0"/>
                  </a:lnTo>
                  <a:lnTo>
                    <a:pt x="253" y="0"/>
                  </a:lnTo>
                  <a:lnTo>
                    <a:pt x="277" y="12"/>
                  </a:lnTo>
                  <a:lnTo>
                    <a:pt x="290" y="12"/>
                  </a:lnTo>
                  <a:lnTo>
                    <a:pt x="302" y="12"/>
                  </a:lnTo>
                  <a:lnTo>
                    <a:pt x="302" y="12"/>
                  </a:lnTo>
                  <a:lnTo>
                    <a:pt x="302" y="12"/>
                  </a:lnTo>
                  <a:lnTo>
                    <a:pt x="302" y="12"/>
                  </a:lnTo>
                  <a:lnTo>
                    <a:pt x="290" y="12"/>
                  </a:lnTo>
                  <a:lnTo>
                    <a:pt x="265" y="24"/>
                  </a:lnTo>
                  <a:lnTo>
                    <a:pt x="253" y="36"/>
                  </a:lnTo>
                  <a:lnTo>
                    <a:pt x="253" y="48"/>
                  </a:lnTo>
                  <a:lnTo>
                    <a:pt x="265" y="48"/>
                  </a:lnTo>
                  <a:lnTo>
                    <a:pt x="290" y="48"/>
                  </a:lnTo>
                  <a:lnTo>
                    <a:pt x="302" y="36"/>
                  </a:lnTo>
                  <a:lnTo>
                    <a:pt x="314" y="36"/>
                  </a:lnTo>
                  <a:lnTo>
                    <a:pt x="326" y="36"/>
                  </a:lnTo>
                  <a:lnTo>
                    <a:pt x="326" y="36"/>
                  </a:lnTo>
                  <a:lnTo>
                    <a:pt x="338" y="48"/>
                  </a:lnTo>
                  <a:lnTo>
                    <a:pt x="362" y="36"/>
                  </a:lnTo>
                  <a:lnTo>
                    <a:pt x="350" y="36"/>
                  </a:lnTo>
                  <a:lnTo>
                    <a:pt x="350" y="24"/>
                  </a:lnTo>
                  <a:lnTo>
                    <a:pt x="362" y="24"/>
                  </a:lnTo>
                  <a:lnTo>
                    <a:pt x="374" y="24"/>
                  </a:lnTo>
                  <a:lnTo>
                    <a:pt x="374" y="24"/>
                  </a:lnTo>
                  <a:lnTo>
                    <a:pt x="398" y="36"/>
                  </a:lnTo>
                  <a:lnTo>
                    <a:pt x="434" y="36"/>
                  </a:lnTo>
                  <a:lnTo>
                    <a:pt x="434" y="36"/>
                  </a:lnTo>
                  <a:lnTo>
                    <a:pt x="447" y="36"/>
                  </a:lnTo>
                  <a:lnTo>
                    <a:pt x="434" y="24"/>
                  </a:lnTo>
                  <a:lnTo>
                    <a:pt x="471" y="36"/>
                  </a:lnTo>
                  <a:lnTo>
                    <a:pt x="483" y="36"/>
                  </a:lnTo>
                  <a:lnTo>
                    <a:pt x="483" y="24"/>
                  </a:lnTo>
                  <a:lnTo>
                    <a:pt x="495" y="24"/>
                  </a:lnTo>
                  <a:lnTo>
                    <a:pt x="507"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9" name="Freeform 90">
              <a:extLst>
                <a:ext uri="{FF2B5EF4-FFF2-40B4-BE49-F238E27FC236}">
                  <a16:creationId xmlns:a16="http://schemas.microsoft.com/office/drawing/2014/main" id="{848221C0-0D5E-EF45-897E-04FDE60799F1}"/>
                </a:ext>
              </a:extLst>
            </p:cNvPr>
            <p:cNvSpPr>
              <a:spLocks/>
            </p:cNvSpPr>
            <p:nvPr/>
          </p:nvSpPr>
          <p:spPr bwMode="auto">
            <a:xfrm>
              <a:off x="6721814" y="1481283"/>
              <a:ext cx="57365" cy="27488"/>
            </a:xfrm>
            <a:custGeom>
              <a:avLst/>
              <a:gdLst/>
              <a:ahLst/>
              <a:cxnLst>
                <a:cxn ang="0">
                  <a:pos x="48" y="0"/>
                </a:cxn>
                <a:cxn ang="0">
                  <a:pos x="24" y="0"/>
                </a:cxn>
                <a:cxn ang="0">
                  <a:pos x="12" y="0"/>
                </a:cxn>
                <a:cxn ang="0">
                  <a:pos x="0" y="0"/>
                </a:cxn>
                <a:cxn ang="0">
                  <a:pos x="0" y="12"/>
                </a:cxn>
                <a:cxn ang="0">
                  <a:pos x="0" y="12"/>
                </a:cxn>
                <a:cxn ang="0">
                  <a:pos x="0" y="24"/>
                </a:cxn>
                <a:cxn ang="0">
                  <a:pos x="0" y="24"/>
                </a:cxn>
                <a:cxn ang="0">
                  <a:pos x="12" y="12"/>
                </a:cxn>
                <a:cxn ang="0">
                  <a:pos x="24" y="12"/>
                </a:cxn>
                <a:cxn ang="0">
                  <a:pos x="24" y="24"/>
                </a:cxn>
                <a:cxn ang="0">
                  <a:pos x="36" y="24"/>
                </a:cxn>
                <a:cxn ang="0">
                  <a:pos x="36" y="24"/>
                </a:cxn>
                <a:cxn ang="0">
                  <a:pos x="48" y="24"/>
                </a:cxn>
                <a:cxn ang="0">
                  <a:pos x="48" y="12"/>
                </a:cxn>
                <a:cxn ang="0">
                  <a:pos x="48" y="12"/>
                </a:cxn>
                <a:cxn ang="0">
                  <a:pos x="48" y="0"/>
                </a:cxn>
              </a:cxnLst>
              <a:rect l="0" t="0" r="r" b="b"/>
              <a:pathLst>
                <a:path w="48" h="24">
                  <a:moveTo>
                    <a:pt x="48" y="0"/>
                  </a:moveTo>
                  <a:lnTo>
                    <a:pt x="24" y="0"/>
                  </a:lnTo>
                  <a:lnTo>
                    <a:pt x="12" y="0"/>
                  </a:lnTo>
                  <a:lnTo>
                    <a:pt x="0" y="0"/>
                  </a:lnTo>
                  <a:lnTo>
                    <a:pt x="0" y="12"/>
                  </a:lnTo>
                  <a:lnTo>
                    <a:pt x="0" y="12"/>
                  </a:lnTo>
                  <a:lnTo>
                    <a:pt x="0" y="24"/>
                  </a:lnTo>
                  <a:lnTo>
                    <a:pt x="0" y="24"/>
                  </a:lnTo>
                  <a:lnTo>
                    <a:pt x="12" y="12"/>
                  </a:lnTo>
                  <a:lnTo>
                    <a:pt x="24" y="12"/>
                  </a:lnTo>
                  <a:lnTo>
                    <a:pt x="24" y="24"/>
                  </a:lnTo>
                  <a:lnTo>
                    <a:pt x="36" y="24"/>
                  </a:lnTo>
                  <a:lnTo>
                    <a:pt x="36" y="24"/>
                  </a:lnTo>
                  <a:lnTo>
                    <a:pt x="48" y="24"/>
                  </a:lnTo>
                  <a:lnTo>
                    <a:pt x="48" y="12"/>
                  </a:lnTo>
                  <a:lnTo>
                    <a:pt x="48" y="12"/>
                  </a:lnTo>
                  <a:lnTo>
                    <a:pt x="4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0" name="Freeform 91">
              <a:extLst>
                <a:ext uri="{FF2B5EF4-FFF2-40B4-BE49-F238E27FC236}">
                  <a16:creationId xmlns:a16="http://schemas.microsoft.com/office/drawing/2014/main" id="{4768D68C-9F33-2849-BAC6-753E48290F75}"/>
                </a:ext>
              </a:extLst>
            </p:cNvPr>
            <p:cNvSpPr>
              <a:spLocks/>
            </p:cNvSpPr>
            <p:nvPr/>
          </p:nvSpPr>
          <p:spPr bwMode="auto">
            <a:xfrm>
              <a:off x="7291882" y="1404796"/>
              <a:ext cx="354948" cy="145804"/>
            </a:xfrm>
            <a:custGeom>
              <a:avLst/>
              <a:gdLst/>
              <a:ahLst/>
              <a:cxnLst>
                <a:cxn ang="0">
                  <a:pos x="302" y="108"/>
                </a:cxn>
                <a:cxn ang="0">
                  <a:pos x="302" y="84"/>
                </a:cxn>
                <a:cxn ang="0">
                  <a:pos x="302" y="72"/>
                </a:cxn>
                <a:cxn ang="0">
                  <a:pos x="302" y="60"/>
                </a:cxn>
                <a:cxn ang="0">
                  <a:pos x="302" y="60"/>
                </a:cxn>
                <a:cxn ang="0">
                  <a:pos x="277" y="60"/>
                </a:cxn>
                <a:cxn ang="0">
                  <a:pos x="265" y="60"/>
                </a:cxn>
                <a:cxn ang="0">
                  <a:pos x="253" y="72"/>
                </a:cxn>
                <a:cxn ang="0">
                  <a:pos x="253" y="60"/>
                </a:cxn>
                <a:cxn ang="0">
                  <a:pos x="253" y="48"/>
                </a:cxn>
                <a:cxn ang="0">
                  <a:pos x="241" y="48"/>
                </a:cxn>
                <a:cxn ang="0">
                  <a:pos x="241" y="36"/>
                </a:cxn>
                <a:cxn ang="0">
                  <a:pos x="229" y="48"/>
                </a:cxn>
                <a:cxn ang="0">
                  <a:pos x="217" y="36"/>
                </a:cxn>
                <a:cxn ang="0">
                  <a:pos x="217" y="36"/>
                </a:cxn>
                <a:cxn ang="0">
                  <a:pos x="217" y="12"/>
                </a:cxn>
                <a:cxn ang="0">
                  <a:pos x="217" y="12"/>
                </a:cxn>
                <a:cxn ang="0">
                  <a:pos x="205" y="12"/>
                </a:cxn>
                <a:cxn ang="0">
                  <a:pos x="193" y="12"/>
                </a:cxn>
                <a:cxn ang="0">
                  <a:pos x="181" y="12"/>
                </a:cxn>
                <a:cxn ang="0">
                  <a:pos x="181" y="0"/>
                </a:cxn>
                <a:cxn ang="0">
                  <a:pos x="169" y="12"/>
                </a:cxn>
                <a:cxn ang="0">
                  <a:pos x="169" y="12"/>
                </a:cxn>
                <a:cxn ang="0">
                  <a:pos x="157" y="24"/>
                </a:cxn>
                <a:cxn ang="0">
                  <a:pos x="157" y="36"/>
                </a:cxn>
                <a:cxn ang="0">
                  <a:pos x="157" y="48"/>
                </a:cxn>
                <a:cxn ang="0">
                  <a:pos x="145" y="48"/>
                </a:cxn>
                <a:cxn ang="0">
                  <a:pos x="145" y="48"/>
                </a:cxn>
                <a:cxn ang="0">
                  <a:pos x="133" y="36"/>
                </a:cxn>
                <a:cxn ang="0">
                  <a:pos x="133" y="24"/>
                </a:cxn>
                <a:cxn ang="0">
                  <a:pos x="120" y="24"/>
                </a:cxn>
                <a:cxn ang="0">
                  <a:pos x="120" y="24"/>
                </a:cxn>
                <a:cxn ang="0">
                  <a:pos x="108" y="24"/>
                </a:cxn>
                <a:cxn ang="0">
                  <a:pos x="96" y="24"/>
                </a:cxn>
                <a:cxn ang="0">
                  <a:pos x="96" y="24"/>
                </a:cxn>
                <a:cxn ang="0">
                  <a:pos x="84" y="24"/>
                </a:cxn>
                <a:cxn ang="0">
                  <a:pos x="84" y="24"/>
                </a:cxn>
                <a:cxn ang="0">
                  <a:pos x="72" y="24"/>
                </a:cxn>
                <a:cxn ang="0">
                  <a:pos x="72" y="36"/>
                </a:cxn>
                <a:cxn ang="0">
                  <a:pos x="72" y="48"/>
                </a:cxn>
                <a:cxn ang="0">
                  <a:pos x="72" y="60"/>
                </a:cxn>
                <a:cxn ang="0">
                  <a:pos x="72" y="60"/>
                </a:cxn>
                <a:cxn ang="0">
                  <a:pos x="60" y="48"/>
                </a:cxn>
                <a:cxn ang="0">
                  <a:pos x="48" y="48"/>
                </a:cxn>
                <a:cxn ang="0">
                  <a:pos x="36" y="60"/>
                </a:cxn>
                <a:cxn ang="0">
                  <a:pos x="24" y="60"/>
                </a:cxn>
                <a:cxn ang="0">
                  <a:pos x="24" y="72"/>
                </a:cxn>
                <a:cxn ang="0">
                  <a:pos x="12" y="84"/>
                </a:cxn>
                <a:cxn ang="0">
                  <a:pos x="0" y="96"/>
                </a:cxn>
                <a:cxn ang="0">
                  <a:pos x="12" y="96"/>
                </a:cxn>
                <a:cxn ang="0">
                  <a:pos x="12" y="108"/>
                </a:cxn>
                <a:cxn ang="0">
                  <a:pos x="12" y="121"/>
                </a:cxn>
                <a:cxn ang="0">
                  <a:pos x="12" y="121"/>
                </a:cxn>
                <a:cxn ang="0">
                  <a:pos x="24" y="133"/>
                </a:cxn>
                <a:cxn ang="0">
                  <a:pos x="36" y="133"/>
                </a:cxn>
              </a:cxnLst>
              <a:rect l="0" t="0" r="r" b="b"/>
              <a:pathLst>
                <a:path w="302" h="133">
                  <a:moveTo>
                    <a:pt x="290" y="121"/>
                  </a:moveTo>
                  <a:lnTo>
                    <a:pt x="302" y="108"/>
                  </a:lnTo>
                  <a:lnTo>
                    <a:pt x="302" y="96"/>
                  </a:lnTo>
                  <a:lnTo>
                    <a:pt x="302" y="84"/>
                  </a:lnTo>
                  <a:lnTo>
                    <a:pt x="302" y="84"/>
                  </a:lnTo>
                  <a:lnTo>
                    <a:pt x="302" y="72"/>
                  </a:lnTo>
                  <a:lnTo>
                    <a:pt x="302" y="72"/>
                  </a:lnTo>
                  <a:lnTo>
                    <a:pt x="302" y="60"/>
                  </a:lnTo>
                  <a:lnTo>
                    <a:pt x="290" y="60"/>
                  </a:lnTo>
                  <a:lnTo>
                    <a:pt x="302" y="60"/>
                  </a:lnTo>
                  <a:lnTo>
                    <a:pt x="277" y="60"/>
                  </a:lnTo>
                  <a:lnTo>
                    <a:pt x="277" y="60"/>
                  </a:lnTo>
                  <a:lnTo>
                    <a:pt x="277" y="60"/>
                  </a:lnTo>
                  <a:lnTo>
                    <a:pt x="265" y="60"/>
                  </a:lnTo>
                  <a:lnTo>
                    <a:pt x="265" y="60"/>
                  </a:lnTo>
                  <a:lnTo>
                    <a:pt x="253" y="72"/>
                  </a:lnTo>
                  <a:lnTo>
                    <a:pt x="253" y="60"/>
                  </a:lnTo>
                  <a:lnTo>
                    <a:pt x="253" y="60"/>
                  </a:lnTo>
                  <a:lnTo>
                    <a:pt x="253" y="48"/>
                  </a:lnTo>
                  <a:lnTo>
                    <a:pt x="253" y="48"/>
                  </a:lnTo>
                  <a:lnTo>
                    <a:pt x="253" y="48"/>
                  </a:lnTo>
                  <a:lnTo>
                    <a:pt x="241" y="48"/>
                  </a:lnTo>
                  <a:lnTo>
                    <a:pt x="241" y="48"/>
                  </a:lnTo>
                  <a:lnTo>
                    <a:pt x="241" y="36"/>
                  </a:lnTo>
                  <a:lnTo>
                    <a:pt x="229" y="48"/>
                  </a:lnTo>
                  <a:lnTo>
                    <a:pt x="229" y="48"/>
                  </a:lnTo>
                  <a:lnTo>
                    <a:pt x="217" y="36"/>
                  </a:lnTo>
                  <a:lnTo>
                    <a:pt x="217" y="36"/>
                  </a:lnTo>
                  <a:lnTo>
                    <a:pt x="217" y="36"/>
                  </a:lnTo>
                  <a:lnTo>
                    <a:pt x="217" y="36"/>
                  </a:lnTo>
                  <a:lnTo>
                    <a:pt x="217" y="24"/>
                  </a:lnTo>
                  <a:lnTo>
                    <a:pt x="217" y="12"/>
                  </a:lnTo>
                  <a:lnTo>
                    <a:pt x="217" y="12"/>
                  </a:lnTo>
                  <a:lnTo>
                    <a:pt x="217" y="12"/>
                  </a:lnTo>
                  <a:lnTo>
                    <a:pt x="205" y="12"/>
                  </a:lnTo>
                  <a:lnTo>
                    <a:pt x="205" y="12"/>
                  </a:lnTo>
                  <a:lnTo>
                    <a:pt x="205" y="12"/>
                  </a:lnTo>
                  <a:lnTo>
                    <a:pt x="193" y="12"/>
                  </a:lnTo>
                  <a:lnTo>
                    <a:pt x="193" y="12"/>
                  </a:lnTo>
                  <a:lnTo>
                    <a:pt x="181" y="12"/>
                  </a:lnTo>
                  <a:lnTo>
                    <a:pt x="181" y="0"/>
                  </a:lnTo>
                  <a:lnTo>
                    <a:pt x="181" y="0"/>
                  </a:lnTo>
                  <a:lnTo>
                    <a:pt x="169" y="0"/>
                  </a:lnTo>
                  <a:lnTo>
                    <a:pt x="169" y="12"/>
                  </a:lnTo>
                  <a:lnTo>
                    <a:pt x="169" y="12"/>
                  </a:lnTo>
                  <a:lnTo>
                    <a:pt x="169" y="12"/>
                  </a:lnTo>
                  <a:lnTo>
                    <a:pt x="169" y="12"/>
                  </a:lnTo>
                  <a:lnTo>
                    <a:pt x="157" y="24"/>
                  </a:lnTo>
                  <a:lnTo>
                    <a:pt x="157" y="36"/>
                  </a:lnTo>
                  <a:lnTo>
                    <a:pt x="157" y="36"/>
                  </a:lnTo>
                  <a:lnTo>
                    <a:pt x="157" y="48"/>
                  </a:lnTo>
                  <a:lnTo>
                    <a:pt x="157" y="48"/>
                  </a:lnTo>
                  <a:lnTo>
                    <a:pt x="157" y="48"/>
                  </a:lnTo>
                  <a:lnTo>
                    <a:pt x="145" y="48"/>
                  </a:lnTo>
                  <a:lnTo>
                    <a:pt x="145" y="48"/>
                  </a:lnTo>
                  <a:lnTo>
                    <a:pt x="145" y="48"/>
                  </a:lnTo>
                  <a:lnTo>
                    <a:pt x="145" y="36"/>
                  </a:lnTo>
                  <a:lnTo>
                    <a:pt x="133" y="36"/>
                  </a:lnTo>
                  <a:lnTo>
                    <a:pt x="133" y="24"/>
                  </a:lnTo>
                  <a:lnTo>
                    <a:pt x="133" y="24"/>
                  </a:lnTo>
                  <a:lnTo>
                    <a:pt x="133" y="24"/>
                  </a:lnTo>
                  <a:lnTo>
                    <a:pt x="120" y="24"/>
                  </a:lnTo>
                  <a:lnTo>
                    <a:pt x="120" y="24"/>
                  </a:lnTo>
                  <a:lnTo>
                    <a:pt x="120" y="24"/>
                  </a:lnTo>
                  <a:lnTo>
                    <a:pt x="120" y="24"/>
                  </a:lnTo>
                  <a:lnTo>
                    <a:pt x="108" y="24"/>
                  </a:lnTo>
                  <a:lnTo>
                    <a:pt x="108" y="24"/>
                  </a:lnTo>
                  <a:lnTo>
                    <a:pt x="96" y="24"/>
                  </a:lnTo>
                  <a:lnTo>
                    <a:pt x="96" y="24"/>
                  </a:lnTo>
                  <a:lnTo>
                    <a:pt x="96" y="24"/>
                  </a:lnTo>
                  <a:lnTo>
                    <a:pt x="84" y="36"/>
                  </a:lnTo>
                  <a:lnTo>
                    <a:pt x="84" y="24"/>
                  </a:lnTo>
                  <a:lnTo>
                    <a:pt x="84" y="24"/>
                  </a:lnTo>
                  <a:lnTo>
                    <a:pt x="84" y="24"/>
                  </a:lnTo>
                  <a:lnTo>
                    <a:pt x="72" y="24"/>
                  </a:lnTo>
                  <a:lnTo>
                    <a:pt x="72" y="24"/>
                  </a:lnTo>
                  <a:lnTo>
                    <a:pt x="72" y="36"/>
                  </a:lnTo>
                  <a:lnTo>
                    <a:pt x="72" y="36"/>
                  </a:lnTo>
                  <a:lnTo>
                    <a:pt x="72" y="36"/>
                  </a:lnTo>
                  <a:lnTo>
                    <a:pt x="72" y="48"/>
                  </a:lnTo>
                  <a:lnTo>
                    <a:pt x="72" y="48"/>
                  </a:lnTo>
                  <a:lnTo>
                    <a:pt x="72" y="60"/>
                  </a:lnTo>
                  <a:lnTo>
                    <a:pt x="72" y="60"/>
                  </a:lnTo>
                  <a:lnTo>
                    <a:pt x="72" y="60"/>
                  </a:lnTo>
                  <a:lnTo>
                    <a:pt x="60" y="60"/>
                  </a:lnTo>
                  <a:lnTo>
                    <a:pt x="60" y="48"/>
                  </a:lnTo>
                  <a:lnTo>
                    <a:pt x="48" y="48"/>
                  </a:lnTo>
                  <a:lnTo>
                    <a:pt x="48" y="48"/>
                  </a:lnTo>
                  <a:lnTo>
                    <a:pt x="48" y="48"/>
                  </a:lnTo>
                  <a:lnTo>
                    <a:pt x="36" y="60"/>
                  </a:lnTo>
                  <a:lnTo>
                    <a:pt x="24" y="48"/>
                  </a:lnTo>
                  <a:lnTo>
                    <a:pt x="24" y="60"/>
                  </a:lnTo>
                  <a:lnTo>
                    <a:pt x="24" y="60"/>
                  </a:lnTo>
                  <a:lnTo>
                    <a:pt x="24" y="72"/>
                  </a:lnTo>
                  <a:lnTo>
                    <a:pt x="12" y="72"/>
                  </a:lnTo>
                  <a:lnTo>
                    <a:pt x="12" y="84"/>
                  </a:lnTo>
                  <a:lnTo>
                    <a:pt x="0" y="84"/>
                  </a:lnTo>
                  <a:lnTo>
                    <a:pt x="0" y="96"/>
                  </a:lnTo>
                  <a:lnTo>
                    <a:pt x="0" y="96"/>
                  </a:lnTo>
                  <a:lnTo>
                    <a:pt x="12" y="96"/>
                  </a:lnTo>
                  <a:lnTo>
                    <a:pt x="12" y="108"/>
                  </a:lnTo>
                  <a:lnTo>
                    <a:pt x="12" y="108"/>
                  </a:lnTo>
                  <a:lnTo>
                    <a:pt x="12" y="108"/>
                  </a:lnTo>
                  <a:lnTo>
                    <a:pt x="12" y="121"/>
                  </a:lnTo>
                  <a:lnTo>
                    <a:pt x="12" y="121"/>
                  </a:lnTo>
                  <a:lnTo>
                    <a:pt x="12" y="121"/>
                  </a:lnTo>
                  <a:lnTo>
                    <a:pt x="12" y="133"/>
                  </a:lnTo>
                  <a:lnTo>
                    <a:pt x="24" y="133"/>
                  </a:lnTo>
                  <a:lnTo>
                    <a:pt x="24" y="133"/>
                  </a:lnTo>
                  <a:lnTo>
                    <a:pt x="36" y="133"/>
                  </a:lnTo>
                  <a:lnTo>
                    <a:pt x="290" y="121"/>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1" name="Freeform 92">
              <a:extLst>
                <a:ext uri="{FF2B5EF4-FFF2-40B4-BE49-F238E27FC236}">
                  <a16:creationId xmlns:a16="http://schemas.microsoft.com/office/drawing/2014/main" id="{118EC2A6-A231-984E-A2D5-789328ECF16A}"/>
                </a:ext>
              </a:extLst>
            </p:cNvPr>
            <p:cNvSpPr>
              <a:spLocks/>
            </p:cNvSpPr>
            <p:nvPr/>
          </p:nvSpPr>
          <p:spPr bwMode="auto">
            <a:xfrm>
              <a:off x="7334911" y="1469332"/>
              <a:ext cx="297583" cy="40634"/>
            </a:xfrm>
            <a:custGeom>
              <a:avLst/>
              <a:gdLst/>
              <a:ahLst/>
              <a:cxnLst>
                <a:cxn ang="0">
                  <a:pos x="254" y="24"/>
                </a:cxn>
                <a:cxn ang="0">
                  <a:pos x="254" y="24"/>
                </a:cxn>
                <a:cxn ang="0">
                  <a:pos x="241" y="12"/>
                </a:cxn>
                <a:cxn ang="0">
                  <a:pos x="241" y="12"/>
                </a:cxn>
                <a:cxn ang="0">
                  <a:pos x="241" y="12"/>
                </a:cxn>
                <a:cxn ang="0">
                  <a:pos x="229" y="12"/>
                </a:cxn>
                <a:cxn ang="0">
                  <a:pos x="229" y="24"/>
                </a:cxn>
                <a:cxn ang="0">
                  <a:pos x="217" y="24"/>
                </a:cxn>
                <a:cxn ang="0">
                  <a:pos x="205" y="12"/>
                </a:cxn>
                <a:cxn ang="0">
                  <a:pos x="205" y="12"/>
                </a:cxn>
                <a:cxn ang="0">
                  <a:pos x="205" y="12"/>
                </a:cxn>
                <a:cxn ang="0">
                  <a:pos x="193" y="12"/>
                </a:cxn>
                <a:cxn ang="0">
                  <a:pos x="193" y="12"/>
                </a:cxn>
                <a:cxn ang="0">
                  <a:pos x="181" y="12"/>
                </a:cxn>
                <a:cxn ang="0">
                  <a:pos x="181" y="12"/>
                </a:cxn>
                <a:cxn ang="0">
                  <a:pos x="181" y="12"/>
                </a:cxn>
                <a:cxn ang="0">
                  <a:pos x="169" y="12"/>
                </a:cxn>
                <a:cxn ang="0">
                  <a:pos x="181" y="24"/>
                </a:cxn>
                <a:cxn ang="0">
                  <a:pos x="169" y="36"/>
                </a:cxn>
                <a:cxn ang="0">
                  <a:pos x="133" y="24"/>
                </a:cxn>
                <a:cxn ang="0">
                  <a:pos x="145" y="12"/>
                </a:cxn>
                <a:cxn ang="0">
                  <a:pos x="145" y="0"/>
                </a:cxn>
                <a:cxn ang="0">
                  <a:pos x="145" y="0"/>
                </a:cxn>
                <a:cxn ang="0">
                  <a:pos x="145" y="0"/>
                </a:cxn>
                <a:cxn ang="0">
                  <a:pos x="145" y="0"/>
                </a:cxn>
                <a:cxn ang="0">
                  <a:pos x="121" y="12"/>
                </a:cxn>
                <a:cxn ang="0">
                  <a:pos x="97" y="12"/>
                </a:cxn>
                <a:cxn ang="0">
                  <a:pos x="97" y="0"/>
                </a:cxn>
                <a:cxn ang="0">
                  <a:pos x="97" y="0"/>
                </a:cxn>
                <a:cxn ang="0">
                  <a:pos x="97" y="0"/>
                </a:cxn>
                <a:cxn ang="0">
                  <a:pos x="84" y="0"/>
                </a:cxn>
                <a:cxn ang="0">
                  <a:pos x="84" y="0"/>
                </a:cxn>
                <a:cxn ang="0">
                  <a:pos x="72" y="0"/>
                </a:cxn>
                <a:cxn ang="0">
                  <a:pos x="72" y="0"/>
                </a:cxn>
                <a:cxn ang="0">
                  <a:pos x="72" y="0"/>
                </a:cxn>
                <a:cxn ang="0">
                  <a:pos x="60" y="0"/>
                </a:cxn>
                <a:cxn ang="0">
                  <a:pos x="48" y="0"/>
                </a:cxn>
                <a:cxn ang="0">
                  <a:pos x="48" y="0"/>
                </a:cxn>
                <a:cxn ang="0">
                  <a:pos x="48" y="12"/>
                </a:cxn>
                <a:cxn ang="0">
                  <a:pos x="36" y="24"/>
                </a:cxn>
                <a:cxn ang="0">
                  <a:pos x="36" y="12"/>
                </a:cxn>
                <a:cxn ang="0">
                  <a:pos x="24" y="12"/>
                </a:cxn>
                <a:cxn ang="0">
                  <a:pos x="24" y="12"/>
                </a:cxn>
                <a:cxn ang="0">
                  <a:pos x="24" y="12"/>
                </a:cxn>
                <a:cxn ang="0">
                  <a:pos x="12" y="12"/>
                </a:cxn>
                <a:cxn ang="0">
                  <a:pos x="12" y="12"/>
                </a:cxn>
                <a:cxn ang="0">
                  <a:pos x="0" y="12"/>
                </a:cxn>
                <a:cxn ang="0">
                  <a:pos x="0" y="12"/>
                </a:cxn>
                <a:cxn ang="0">
                  <a:pos x="0" y="12"/>
                </a:cxn>
                <a:cxn ang="0">
                  <a:pos x="0" y="12"/>
                </a:cxn>
                <a:cxn ang="0">
                  <a:pos x="0" y="12"/>
                </a:cxn>
                <a:cxn ang="0">
                  <a:pos x="0" y="24"/>
                </a:cxn>
                <a:cxn ang="0">
                  <a:pos x="12" y="24"/>
                </a:cxn>
                <a:cxn ang="0">
                  <a:pos x="24" y="24"/>
                </a:cxn>
                <a:cxn ang="0">
                  <a:pos x="36" y="36"/>
                </a:cxn>
                <a:cxn ang="0">
                  <a:pos x="241" y="36"/>
                </a:cxn>
                <a:cxn ang="0">
                  <a:pos x="254" y="24"/>
                </a:cxn>
              </a:cxnLst>
              <a:rect l="0" t="0" r="r" b="b"/>
              <a:pathLst>
                <a:path w="254" h="36">
                  <a:moveTo>
                    <a:pt x="254" y="24"/>
                  </a:moveTo>
                  <a:lnTo>
                    <a:pt x="254" y="24"/>
                  </a:lnTo>
                  <a:lnTo>
                    <a:pt x="241" y="12"/>
                  </a:lnTo>
                  <a:lnTo>
                    <a:pt x="241" y="12"/>
                  </a:lnTo>
                  <a:lnTo>
                    <a:pt x="241" y="12"/>
                  </a:lnTo>
                  <a:lnTo>
                    <a:pt x="229" y="12"/>
                  </a:lnTo>
                  <a:lnTo>
                    <a:pt x="229" y="24"/>
                  </a:lnTo>
                  <a:lnTo>
                    <a:pt x="217" y="24"/>
                  </a:lnTo>
                  <a:lnTo>
                    <a:pt x="205" y="12"/>
                  </a:lnTo>
                  <a:lnTo>
                    <a:pt x="205" y="12"/>
                  </a:lnTo>
                  <a:lnTo>
                    <a:pt x="205" y="12"/>
                  </a:lnTo>
                  <a:lnTo>
                    <a:pt x="193" y="12"/>
                  </a:lnTo>
                  <a:lnTo>
                    <a:pt x="193" y="12"/>
                  </a:lnTo>
                  <a:lnTo>
                    <a:pt x="181" y="12"/>
                  </a:lnTo>
                  <a:lnTo>
                    <a:pt x="181" y="12"/>
                  </a:lnTo>
                  <a:lnTo>
                    <a:pt x="181" y="12"/>
                  </a:lnTo>
                  <a:lnTo>
                    <a:pt x="169" y="12"/>
                  </a:lnTo>
                  <a:lnTo>
                    <a:pt x="181" y="24"/>
                  </a:lnTo>
                  <a:lnTo>
                    <a:pt x="169" y="36"/>
                  </a:lnTo>
                  <a:lnTo>
                    <a:pt x="133" y="24"/>
                  </a:lnTo>
                  <a:lnTo>
                    <a:pt x="145" y="12"/>
                  </a:lnTo>
                  <a:lnTo>
                    <a:pt x="145" y="0"/>
                  </a:lnTo>
                  <a:lnTo>
                    <a:pt x="145" y="0"/>
                  </a:lnTo>
                  <a:lnTo>
                    <a:pt x="145" y="0"/>
                  </a:lnTo>
                  <a:lnTo>
                    <a:pt x="145" y="0"/>
                  </a:lnTo>
                  <a:lnTo>
                    <a:pt x="121" y="12"/>
                  </a:lnTo>
                  <a:lnTo>
                    <a:pt x="97" y="12"/>
                  </a:lnTo>
                  <a:lnTo>
                    <a:pt x="97" y="0"/>
                  </a:lnTo>
                  <a:lnTo>
                    <a:pt x="97" y="0"/>
                  </a:lnTo>
                  <a:lnTo>
                    <a:pt x="97" y="0"/>
                  </a:lnTo>
                  <a:lnTo>
                    <a:pt x="84" y="0"/>
                  </a:lnTo>
                  <a:lnTo>
                    <a:pt x="84" y="0"/>
                  </a:lnTo>
                  <a:lnTo>
                    <a:pt x="72" y="0"/>
                  </a:lnTo>
                  <a:lnTo>
                    <a:pt x="72" y="0"/>
                  </a:lnTo>
                  <a:lnTo>
                    <a:pt x="72" y="0"/>
                  </a:lnTo>
                  <a:lnTo>
                    <a:pt x="60" y="0"/>
                  </a:lnTo>
                  <a:lnTo>
                    <a:pt x="48" y="0"/>
                  </a:lnTo>
                  <a:lnTo>
                    <a:pt x="48" y="0"/>
                  </a:lnTo>
                  <a:lnTo>
                    <a:pt x="48" y="12"/>
                  </a:lnTo>
                  <a:lnTo>
                    <a:pt x="36" y="24"/>
                  </a:lnTo>
                  <a:lnTo>
                    <a:pt x="36" y="12"/>
                  </a:lnTo>
                  <a:lnTo>
                    <a:pt x="24" y="12"/>
                  </a:lnTo>
                  <a:lnTo>
                    <a:pt x="24" y="12"/>
                  </a:lnTo>
                  <a:lnTo>
                    <a:pt x="24" y="12"/>
                  </a:lnTo>
                  <a:lnTo>
                    <a:pt x="12" y="12"/>
                  </a:lnTo>
                  <a:lnTo>
                    <a:pt x="12" y="12"/>
                  </a:lnTo>
                  <a:lnTo>
                    <a:pt x="0" y="12"/>
                  </a:lnTo>
                  <a:lnTo>
                    <a:pt x="0" y="12"/>
                  </a:lnTo>
                  <a:lnTo>
                    <a:pt x="0" y="12"/>
                  </a:lnTo>
                  <a:lnTo>
                    <a:pt x="0" y="12"/>
                  </a:lnTo>
                  <a:lnTo>
                    <a:pt x="0" y="12"/>
                  </a:lnTo>
                  <a:lnTo>
                    <a:pt x="0" y="24"/>
                  </a:lnTo>
                  <a:lnTo>
                    <a:pt x="12" y="24"/>
                  </a:lnTo>
                  <a:lnTo>
                    <a:pt x="24" y="24"/>
                  </a:lnTo>
                  <a:lnTo>
                    <a:pt x="36" y="36"/>
                  </a:lnTo>
                  <a:lnTo>
                    <a:pt x="241" y="36"/>
                  </a:lnTo>
                  <a:lnTo>
                    <a:pt x="254"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2" name="Freeform 93">
              <a:extLst>
                <a:ext uri="{FF2B5EF4-FFF2-40B4-BE49-F238E27FC236}">
                  <a16:creationId xmlns:a16="http://schemas.microsoft.com/office/drawing/2014/main" id="{4F7065D7-E0D1-8B49-BBDC-D84D748D8552}"/>
                </a:ext>
              </a:extLst>
            </p:cNvPr>
            <p:cNvSpPr>
              <a:spLocks/>
            </p:cNvSpPr>
            <p:nvPr/>
          </p:nvSpPr>
          <p:spPr bwMode="auto">
            <a:xfrm>
              <a:off x="7306223" y="1509965"/>
              <a:ext cx="326266" cy="93219"/>
            </a:xfrm>
            <a:custGeom>
              <a:avLst/>
              <a:gdLst/>
              <a:ahLst/>
              <a:cxnLst>
                <a:cxn ang="0">
                  <a:pos x="278" y="12"/>
                </a:cxn>
                <a:cxn ang="0">
                  <a:pos x="278" y="25"/>
                </a:cxn>
                <a:cxn ang="0">
                  <a:pos x="278" y="25"/>
                </a:cxn>
                <a:cxn ang="0">
                  <a:pos x="278" y="37"/>
                </a:cxn>
                <a:cxn ang="0">
                  <a:pos x="265" y="49"/>
                </a:cxn>
                <a:cxn ang="0">
                  <a:pos x="253" y="49"/>
                </a:cxn>
                <a:cxn ang="0">
                  <a:pos x="241" y="49"/>
                </a:cxn>
                <a:cxn ang="0">
                  <a:pos x="241" y="61"/>
                </a:cxn>
                <a:cxn ang="0">
                  <a:pos x="229" y="61"/>
                </a:cxn>
                <a:cxn ang="0">
                  <a:pos x="217" y="49"/>
                </a:cxn>
                <a:cxn ang="0">
                  <a:pos x="217" y="49"/>
                </a:cxn>
                <a:cxn ang="0">
                  <a:pos x="217" y="61"/>
                </a:cxn>
                <a:cxn ang="0">
                  <a:pos x="205" y="61"/>
                </a:cxn>
                <a:cxn ang="0">
                  <a:pos x="193" y="61"/>
                </a:cxn>
                <a:cxn ang="0">
                  <a:pos x="193" y="61"/>
                </a:cxn>
                <a:cxn ang="0">
                  <a:pos x="181" y="61"/>
                </a:cxn>
                <a:cxn ang="0">
                  <a:pos x="181" y="61"/>
                </a:cxn>
                <a:cxn ang="0">
                  <a:pos x="181" y="61"/>
                </a:cxn>
                <a:cxn ang="0">
                  <a:pos x="169" y="61"/>
                </a:cxn>
                <a:cxn ang="0">
                  <a:pos x="157" y="61"/>
                </a:cxn>
                <a:cxn ang="0">
                  <a:pos x="133" y="49"/>
                </a:cxn>
                <a:cxn ang="0">
                  <a:pos x="133" y="49"/>
                </a:cxn>
                <a:cxn ang="0">
                  <a:pos x="121" y="49"/>
                </a:cxn>
                <a:cxn ang="0">
                  <a:pos x="121" y="61"/>
                </a:cxn>
                <a:cxn ang="0">
                  <a:pos x="108" y="61"/>
                </a:cxn>
                <a:cxn ang="0">
                  <a:pos x="108" y="73"/>
                </a:cxn>
                <a:cxn ang="0">
                  <a:pos x="96" y="73"/>
                </a:cxn>
                <a:cxn ang="0">
                  <a:pos x="96" y="73"/>
                </a:cxn>
                <a:cxn ang="0">
                  <a:pos x="96" y="73"/>
                </a:cxn>
                <a:cxn ang="0">
                  <a:pos x="84" y="73"/>
                </a:cxn>
                <a:cxn ang="0">
                  <a:pos x="72" y="85"/>
                </a:cxn>
                <a:cxn ang="0">
                  <a:pos x="60" y="73"/>
                </a:cxn>
                <a:cxn ang="0">
                  <a:pos x="60" y="73"/>
                </a:cxn>
                <a:cxn ang="0">
                  <a:pos x="48" y="73"/>
                </a:cxn>
                <a:cxn ang="0">
                  <a:pos x="48" y="61"/>
                </a:cxn>
                <a:cxn ang="0">
                  <a:pos x="36" y="49"/>
                </a:cxn>
                <a:cxn ang="0">
                  <a:pos x="36" y="49"/>
                </a:cxn>
                <a:cxn ang="0">
                  <a:pos x="36" y="49"/>
                </a:cxn>
                <a:cxn ang="0">
                  <a:pos x="24" y="49"/>
                </a:cxn>
                <a:cxn ang="0">
                  <a:pos x="24" y="49"/>
                </a:cxn>
                <a:cxn ang="0">
                  <a:pos x="24" y="49"/>
                </a:cxn>
                <a:cxn ang="0">
                  <a:pos x="12" y="37"/>
                </a:cxn>
                <a:cxn ang="0">
                  <a:pos x="12" y="37"/>
                </a:cxn>
                <a:cxn ang="0">
                  <a:pos x="0" y="25"/>
                </a:cxn>
                <a:cxn ang="0">
                  <a:pos x="12" y="12"/>
                </a:cxn>
                <a:cxn ang="0">
                  <a:pos x="278" y="0"/>
                </a:cxn>
                <a:cxn ang="0">
                  <a:pos x="278" y="0"/>
                </a:cxn>
              </a:cxnLst>
              <a:rect l="0" t="0" r="r" b="b"/>
              <a:pathLst>
                <a:path w="278" h="85">
                  <a:moveTo>
                    <a:pt x="278" y="0"/>
                  </a:moveTo>
                  <a:lnTo>
                    <a:pt x="278" y="12"/>
                  </a:lnTo>
                  <a:lnTo>
                    <a:pt x="278" y="25"/>
                  </a:lnTo>
                  <a:lnTo>
                    <a:pt x="278" y="25"/>
                  </a:lnTo>
                  <a:lnTo>
                    <a:pt x="278" y="25"/>
                  </a:lnTo>
                  <a:lnTo>
                    <a:pt x="278" y="25"/>
                  </a:lnTo>
                  <a:lnTo>
                    <a:pt x="278" y="37"/>
                  </a:lnTo>
                  <a:lnTo>
                    <a:pt x="278" y="37"/>
                  </a:lnTo>
                  <a:lnTo>
                    <a:pt x="265" y="37"/>
                  </a:lnTo>
                  <a:lnTo>
                    <a:pt x="265" y="49"/>
                  </a:lnTo>
                  <a:lnTo>
                    <a:pt x="265" y="49"/>
                  </a:lnTo>
                  <a:lnTo>
                    <a:pt x="253" y="49"/>
                  </a:lnTo>
                  <a:lnTo>
                    <a:pt x="253" y="49"/>
                  </a:lnTo>
                  <a:lnTo>
                    <a:pt x="241" y="49"/>
                  </a:lnTo>
                  <a:lnTo>
                    <a:pt x="241" y="49"/>
                  </a:lnTo>
                  <a:lnTo>
                    <a:pt x="241" y="61"/>
                  </a:lnTo>
                  <a:lnTo>
                    <a:pt x="229" y="61"/>
                  </a:lnTo>
                  <a:lnTo>
                    <a:pt x="229" y="61"/>
                  </a:lnTo>
                  <a:lnTo>
                    <a:pt x="229" y="49"/>
                  </a:lnTo>
                  <a:lnTo>
                    <a:pt x="217" y="49"/>
                  </a:lnTo>
                  <a:lnTo>
                    <a:pt x="217" y="49"/>
                  </a:lnTo>
                  <a:lnTo>
                    <a:pt x="217" y="49"/>
                  </a:lnTo>
                  <a:lnTo>
                    <a:pt x="217" y="61"/>
                  </a:lnTo>
                  <a:lnTo>
                    <a:pt x="217" y="61"/>
                  </a:lnTo>
                  <a:lnTo>
                    <a:pt x="205" y="61"/>
                  </a:lnTo>
                  <a:lnTo>
                    <a:pt x="205" y="61"/>
                  </a:lnTo>
                  <a:lnTo>
                    <a:pt x="205" y="61"/>
                  </a:lnTo>
                  <a:lnTo>
                    <a:pt x="193" y="61"/>
                  </a:lnTo>
                  <a:lnTo>
                    <a:pt x="193" y="61"/>
                  </a:lnTo>
                  <a:lnTo>
                    <a:pt x="193" y="61"/>
                  </a:lnTo>
                  <a:lnTo>
                    <a:pt x="193" y="61"/>
                  </a:lnTo>
                  <a:lnTo>
                    <a:pt x="181" y="61"/>
                  </a:lnTo>
                  <a:lnTo>
                    <a:pt x="181" y="61"/>
                  </a:lnTo>
                  <a:lnTo>
                    <a:pt x="181" y="61"/>
                  </a:lnTo>
                  <a:lnTo>
                    <a:pt x="181" y="61"/>
                  </a:lnTo>
                  <a:lnTo>
                    <a:pt x="181" y="61"/>
                  </a:lnTo>
                  <a:lnTo>
                    <a:pt x="169" y="61"/>
                  </a:lnTo>
                  <a:lnTo>
                    <a:pt x="169" y="61"/>
                  </a:lnTo>
                  <a:lnTo>
                    <a:pt x="169" y="61"/>
                  </a:lnTo>
                  <a:lnTo>
                    <a:pt x="157" y="61"/>
                  </a:lnTo>
                  <a:lnTo>
                    <a:pt x="157" y="61"/>
                  </a:lnTo>
                  <a:lnTo>
                    <a:pt x="133" y="49"/>
                  </a:lnTo>
                  <a:lnTo>
                    <a:pt x="133" y="49"/>
                  </a:lnTo>
                  <a:lnTo>
                    <a:pt x="133" y="49"/>
                  </a:lnTo>
                  <a:lnTo>
                    <a:pt x="133" y="49"/>
                  </a:lnTo>
                  <a:lnTo>
                    <a:pt x="121" y="49"/>
                  </a:lnTo>
                  <a:lnTo>
                    <a:pt x="121" y="49"/>
                  </a:lnTo>
                  <a:lnTo>
                    <a:pt x="121" y="61"/>
                  </a:lnTo>
                  <a:lnTo>
                    <a:pt x="108" y="61"/>
                  </a:lnTo>
                  <a:lnTo>
                    <a:pt x="108" y="61"/>
                  </a:lnTo>
                  <a:lnTo>
                    <a:pt x="108" y="73"/>
                  </a:lnTo>
                  <a:lnTo>
                    <a:pt x="108" y="73"/>
                  </a:lnTo>
                  <a:lnTo>
                    <a:pt x="108" y="73"/>
                  </a:lnTo>
                  <a:lnTo>
                    <a:pt x="96" y="73"/>
                  </a:lnTo>
                  <a:lnTo>
                    <a:pt x="96" y="73"/>
                  </a:lnTo>
                  <a:lnTo>
                    <a:pt x="96" y="73"/>
                  </a:lnTo>
                  <a:lnTo>
                    <a:pt x="96" y="85"/>
                  </a:lnTo>
                  <a:lnTo>
                    <a:pt x="96" y="73"/>
                  </a:lnTo>
                  <a:lnTo>
                    <a:pt x="84" y="73"/>
                  </a:lnTo>
                  <a:lnTo>
                    <a:pt x="84" y="73"/>
                  </a:lnTo>
                  <a:lnTo>
                    <a:pt x="84" y="85"/>
                  </a:lnTo>
                  <a:lnTo>
                    <a:pt x="72" y="85"/>
                  </a:lnTo>
                  <a:lnTo>
                    <a:pt x="72" y="85"/>
                  </a:lnTo>
                  <a:lnTo>
                    <a:pt x="60" y="73"/>
                  </a:lnTo>
                  <a:lnTo>
                    <a:pt x="60" y="73"/>
                  </a:lnTo>
                  <a:lnTo>
                    <a:pt x="60" y="73"/>
                  </a:lnTo>
                  <a:lnTo>
                    <a:pt x="48" y="73"/>
                  </a:lnTo>
                  <a:lnTo>
                    <a:pt x="48" y="73"/>
                  </a:lnTo>
                  <a:lnTo>
                    <a:pt x="36" y="61"/>
                  </a:lnTo>
                  <a:lnTo>
                    <a:pt x="48" y="61"/>
                  </a:lnTo>
                  <a:lnTo>
                    <a:pt x="36" y="61"/>
                  </a:lnTo>
                  <a:lnTo>
                    <a:pt x="36" y="49"/>
                  </a:lnTo>
                  <a:lnTo>
                    <a:pt x="36" y="49"/>
                  </a:lnTo>
                  <a:lnTo>
                    <a:pt x="36" y="49"/>
                  </a:lnTo>
                  <a:lnTo>
                    <a:pt x="36" y="49"/>
                  </a:lnTo>
                  <a:lnTo>
                    <a:pt x="36" y="49"/>
                  </a:lnTo>
                  <a:lnTo>
                    <a:pt x="36" y="49"/>
                  </a:lnTo>
                  <a:lnTo>
                    <a:pt x="24" y="49"/>
                  </a:lnTo>
                  <a:lnTo>
                    <a:pt x="24" y="49"/>
                  </a:lnTo>
                  <a:lnTo>
                    <a:pt x="24" y="49"/>
                  </a:lnTo>
                  <a:lnTo>
                    <a:pt x="24" y="49"/>
                  </a:lnTo>
                  <a:lnTo>
                    <a:pt x="24" y="49"/>
                  </a:lnTo>
                  <a:lnTo>
                    <a:pt x="12" y="37"/>
                  </a:lnTo>
                  <a:lnTo>
                    <a:pt x="12" y="37"/>
                  </a:lnTo>
                  <a:lnTo>
                    <a:pt x="24" y="37"/>
                  </a:lnTo>
                  <a:lnTo>
                    <a:pt x="12" y="37"/>
                  </a:lnTo>
                  <a:lnTo>
                    <a:pt x="12" y="25"/>
                  </a:lnTo>
                  <a:lnTo>
                    <a:pt x="0" y="25"/>
                  </a:lnTo>
                  <a:lnTo>
                    <a:pt x="0" y="12"/>
                  </a:lnTo>
                  <a:lnTo>
                    <a:pt x="12" y="12"/>
                  </a:lnTo>
                  <a:lnTo>
                    <a:pt x="12" y="12"/>
                  </a:lnTo>
                  <a:lnTo>
                    <a:pt x="278" y="0"/>
                  </a:lnTo>
                  <a:lnTo>
                    <a:pt x="265" y="0"/>
                  </a:lnTo>
                  <a:lnTo>
                    <a:pt x="27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3" name="Freeform 94">
              <a:extLst>
                <a:ext uri="{FF2B5EF4-FFF2-40B4-BE49-F238E27FC236}">
                  <a16:creationId xmlns:a16="http://schemas.microsoft.com/office/drawing/2014/main" id="{698B3726-197F-424B-A6E0-C9E5DD6EEC01}"/>
                </a:ext>
              </a:extLst>
            </p:cNvPr>
            <p:cNvSpPr>
              <a:spLocks/>
            </p:cNvSpPr>
            <p:nvPr/>
          </p:nvSpPr>
          <p:spPr bwMode="auto">
            <a:xfrm>
              <a:off x="7389907" y="1521864"/>
              <a:ext cx="170901" cy="158950"/>
            </a:xfrm>
            <a:custGeom>
              <a:avLst/>
              <a:gdLst/>
              <a:ahLst/>
              <a:cxnLst>
                <a:cxn ang="0">
                  <a:pos x="0" y="13"/>
                </a:cxn>
                <a:cxn ang="0">
                  <a:pos x="24" y="25"/>
                </a:cxn>
                <a:cxn ang="0">
                  <a:pos x="24" y="37"/>
                </a:cxn>
                <a:cxn ang="0">
                  <a:pos x="36" y="49"/>
                </a:cxn>
                <a:cxn ang="0">
                  <a:pos x="49" y="61"/>
                </a:cxn>
                <a:cxn ang="0">
                  <a:pos x="49" y="73"/>
                </a:cxn>
                <a:cxn ang="0">
                  <a:pos x="49" y="85"/>
                </a:cxn>
                <a:cxn ang="0">
                  <a:pos x="61" y="97"/>
                </a:cxn>
                <a:cxn ang="0">
                  <a:pos x="61" y="109"/>
                </a:cxn>
                <a:cxn ang="0">
                  <a:pos x="61" y="121"/>
                </a:cxn>
                <a:cxn ang="0">
                  <a:pos x="61" y="121"/>
                </a:cxn>
                <a:cxn ang="0">
                  <a:pos x="61" y="133"/>
                </a:cxn>
                <a:cxn ang="0">
                  <a:pos x="85" y="145"/>
                </a:cxn>
                <a:cxn ang="0">
                  <a:pos x="145" y="133"/>
                </a:cxn>
                <a:cxn ang="0">
                  <a:pos x="133" y="133"/>
                </a:cxn>
                <a:cxn ang="0">
                  <a:pos x="121" y="133"/>
                </a:cxn>
                <a:cxn ang="0">
                  <a:pos x="109" y="109"/>
                </a:cxn>
                <a:cxn ang="0">
                  <a:pos x="97" y="97"/>
                </a:cxn>
                <a:cxn ang="0">
                  <a:pos x="85" y="85"/>
                </a:cxn>
                <a:cxn ang="0">
                  <a:pos x="85" y="73"/>
                </a:cxn>
                <a:cxn ang="0">
                  <a:pos x="73" y="61"/>
                </a:cxn>
                <a:cxn ang="0">
                  <a:pos x="85" y="49"/>
                </a:cxn>
                <a:cxn ang="0">
                  <a:pos x="97" y="37"/>
                </a:cxn>
                <a:cxn ang="0">
                  <a:pos x="121" y="37"/>
                </a:cxn>
                <a:cxn ang="0">
                  <a:pos x="133" y="37"/>
                </a:cxn>
                <a:cxn ang="0">
                  <a:pos x="145" y="25"/>
                </a:cxn>
                <a:cxn ang="0">
                  <a:pos x="145" y="13"/>
                </a:cxn>
                <a:cxn ang="0">
                  <a:pos x="133" y="25"/>
                </a:cxn>
                <a:cxn ang="0">
                  <a:pos x="121" y="25"/>
                </a:cxn>
                <a:cxn ang="0">
                  <a:pos x="121" y="37"/>
                </a:cxn>
                <a:cxn ang="0">
                  <a:pos x="97" y="37"/>
                </a:cxn>
                <a:cxn ang="0">
                  <a:pos x="97" y="37"/>
                </a:cxn>
                <a:cxn ang="0">
                  <a:pos x="109" y="25"/>
                </a:cxn>
                <a:cxn ang="0">
                  <a:pos x="109" y="25"/>
                </a:cxn>
                <a:cxn ang="0">
                  <a:pos x="97" y="37"/>
                </a:cxn>
                <a:cxn ang="0">
                  <a:pos x="73" y="37"/>
                </a:cxn>
                <a:cxn ang="0">
                  <a:pos x="85" y="13"/>
                </a:cxn>
                <a:cxn ang="0">
                  <a:pos x="85" y="13"/>
                </a:cxn>
                <a:cxn ang="0">
                  <a:pos x="73" y="25"/>
                </a:cxn>
                <a:cxn ang="0">
                  <a:pos x="73" y="13"/>
                </a:cxn>
                <a:cxn ang="0">
                  <a:pos x="61" y="13"/>
                </a:cxn>
                <a:cxn ang="0">
                  <a:pos x="73" y="25"/>
                </a:cxn>
                <a:cxn ang="0">
                  <a:pos x="73" y="37"/>
                </a:cxn>
                <a:cxn ang="0">
                  <a:pos x="73" y="37"/>
                </a:cxn>
                <a:cxn ang="0">
                  <a:pos x="61" y="37"/>
                </a:cxn>
                <a:cxn ang="0">
                  <a:pos x="61" y="49"/>
                </a:cxn>
                <a:cxn ang="0">
                  <a:pos x="49" y="49"/>
                </a:cxn>
                <a:cxn ang="0">
                  <a:pos x="49" y="37"/>
                </a:cxn>
                <a:cxn ang="0">
                  <a:pos x="49" y="37"/>
                </a:cxn>
                <a:cxn ang="0">
                  <a:pos x="36" y="25"/>
                </a:cxn>
                <a:cxn ang="0">
                  <a:pos x="36" y="25"/>
                </a:cxn>
                <a:cxn ang="0">
                  <a:pos x="36" y="13"/>
                </a:cxn>
                <a:cxn ang="0">
                  <a:pos x="24" y="13"/>
                </a:cxn>
                <a:cxn ang="0">
                  <a:pos x="36" y="0"/>
                </a:cxn>
                <a:cxn ang="0">
                  <a:pos x="36" y="0"/>
                </a:cxn>
                <a:cxn ang="0">
                  <a:pos x="24" y="13"/>
                </a:cxn>
                <a:cxn ang="0">
                  <a:pos x="24" y="0"/>
                </a:cxn>
                <a:cxn ang="0">
                  <a:pos x="12" y="0"/>
                </a:cxn>
                <a:cxn ang="0">
                  <a:pos x="24" y="13"/>
                </a:cxn>
                <a:cxn ang="0">
                  <a:pos x="12" y="13"/>
                </a:cxn>
                <a:cxn ang="0">
                  <a:pos x="0" y="13"/>
                </a:cxn>
              </a:cxnLst>
              <a:rect l="0" t="0" r="r" b="b"/>
              <a:pathLst>
                <a:path w="145" h="145">
                  <a:moveTo>
                    <a:pt x="0" y="13"/>
                  </a:moveTo>
                  <a:lnTo>
                    <a:pt x="24" y="25"/>
                  </a:lnTo>
                  <a:lnTo>
                    <a:pt x="24" y="37"/>
                  </a:lnTo>
                  <a:lnTo>
                    <a:pt x="36" y="49"/>
                  </a:lnTo>
                  <a:lnTo>
                    <a:pt x="49" y="61"/>
                  </a:lnTo>
                  <a:lnTo>
                    <a:pt x="49" y="73"/>
                  </a:lnTo>
                  <a:lnTo>
                    <a:pt x="49" y="85"/>
                  </a:lnTo>
                  <a:lnTo>
                    <a:pt x="61" y="97"/>
                  </a:lnTo>
                  <a:lnTo>
                    <a:pt x="61" y="109"/>
                  </a:lnTo>
                  <a:lnTo>
                    <a:pt x="61" y="121"/>
                  </a:lnTo>
                  <a:lnTo>
                    <a:pt x="61" y="121"/>
                  </a:lnTo>
                  <a:lnTo>
                    <a:pt x="61" y="133"/>
                  </a:lnTo>
                  <a:lnTo>
                    <a:pt x="85" y="145"/>
                  </a:lnTo>
                  <a:lnTo>
                    <a:pt x="145" y="133"/>
                  </a:lnTo>
                  <a:lnTo>
                    <a:pt x="133" y="133"/>
                  </a:lnTo>
                  <a:lnTo>
                    <a:pt x="121" y="133"/>
                  </a:lnTo>
                  <a:lnTo>
                    <a:pt x="109" y="109"/>
                  </a:lnTo>
                  <a:lnTo>
                    <a:pt x="97" y="97"/>
                  </a:lnTo>
                  <a:lnTo>
                    <a:pt x="85" y="85"/>
                  </a:lnTo>
                  <a:lnTo>
                    <a:pt x="85" y="73"/>
                  </a:lnTo>
                  <a:lnTo>
                    <a:pt x="73" y="61"/>
                  </a:lnTo>
                  <a:lnTo>
                    <a:pt x="85" y="49"/>
                  </a:lnTo>
                  <a:lnTo>
                    <a:pt x="97" y="37"/>
                  </a:lnTo>
                  <a:lnTo>
                    <a:pt x="121" y="37"/>
                  </a:lnTo>
                  <a:lnTo>
                    <a:pt x="133" y="37"/>
                  </a:lnTo>
                  <a:lnTo>
                    <a:pt x="145" y="25"/>
                  </a:lnTo>
                  <a:lnTo>
                    <a:pt x="145" y="13"/>
                  </a:lnTo>
                  <a:lnTo>
                    <a:pt x="133" y="25"/>
                  </a:lnTo>
                  <a:lnTo>
                    <a:pt x="121" y="25"/>
                  </a:lnTo>
                  <a:lnTo>
                    <a:pt x="121" y="37"/>
                  </a:lnTo>
                  <a:lnTo>
                    <a:pt x="97" y="37"/>
                  </a:lnTo>
                  <a:lnTo>
                    <a:pt x="97" y="37"/>
                  </a:lnTo>
                  <a:lnTo>
                    <a:pt x="109" y="25"/>
                  </a:lnTo>
                  <a:lnTo>
                    <a:pt x="109" y="25"/>
                  </a:lnTo>
                  <a:lnTo>
                    <a:pt x="97" y="37"/>
                  </a:lnTo>
                  <a:lnTo>
                    <a:pt x="73" y="37"/>
                  </a:lnTo>
                  <a:lnTo>
                    <a:pt x="85" y="13"/>
                  </a:lnTo>
                  <a:lnTo>
                    <a:pt x="85" y="13"/>
                  </a:lnTo>
                  <a:lnTo>
                    <a:pt x="73" y="25"/>
                  </a:lnTo>
                  <a:lnTo>
                    <a:pt x="73" y="13"/>
                  </a:lnTo>
                  <a:lnTo>
                    <a:pt x="61" y="13"/>
                  </a:lnTo>
                  <a:lnTo>
                    <a:pt x="73" y="25"/>
                  </a:lnTo>
                  <a:lnTo>
                    <a:pt x="73" y="37"/>
                  </a:lnTo>
                  <a:lnTo>
                    <a:pt x="73" y="37"/>
                  </a:lnTo>
                  <a:lnTo>
                    <a:pt x="61" y="37"/>
                  </a:lnTo>
                  <a:lnTo>
                    <a:pt x="61" y="49"/>
                  </a:lnTo>
                  <a:lnTo>
                    <a:pt x="49" y="49"/>
                  </a:lnTo>
                  <a:lnTo>
                    <a:pt x="49" y="37"/>
                  </a:lnTo>
                  <a:lnTo>
                    <a:pt x="49" y="37"/>
                  </a:lnTo>
                  <a:lnTo>
                    <a:pt x="36" y="25"/>
                  </a:lnTo>
                  <a:lnTo>
                    <a:pt x="36" y="25"/>
                  </a:lnTo>
                  <a:lnTo>
                    <a:pt x="36" y="13"/>
                  </a:lnTo>
                  <a:lnTo>
                    <a:pt x="24" y="13"/>
                  </a:lnTo>
                  <a:lnTo>
                    <a:pt x="36" y="0"/>
                  </a:lnTo>
                  <a:lnTo>
                    <a:pt x="36" y="0"/>
                  </a:lnTo>
                  <a:lnTo>
                    <a:pt x="24" y="13"/>
                  </a:lnTo>
                  <a:lnTo>
                    <a:pt x="24" y="0"/>
                  </a:lnTo>
                  <a:lnTo>
                    <a:pt x="12" y="0"/>
                  </a:lnTo>
                  <a:lnTo>
                    <a:pt x="24" y="13"/>
                  </a:lnTo>
                  <a:lnTo>
                    <a:pt x="12" y="13"/>
                  </a:lnTo>
                  <a:lnTo>
                    <a:pt x="0" y="1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4" name="Freeform 95">
              <a:extLst>
                <a:ext uri="{FF2B5EF4-FFF2-40B4-BE49-F238E27FC236}">
                  <a16:creationId xmlns:a16="http://schemas.microsoft.com/office/drawing/2014/main" id="{BD74A3C5-A8CC-DE4B-B522-009E946F7EE8}"/>
                </a:ext>
              </a:extLst>
            </p:cNvPr>
            <p:cNvSpPr>
              <a:spLocks/>
            </p:cNvSpPr>
            <p:nvPr/>
          </p:nvSpPr>
          <p:spPr bwMode="auto">
            <a:xfrm>
              <a:off x="7461588" y="1575697"/>
              <a:ext cx="43024" cy="92023"/>
            </a:xfrm>
            <a:custGeom>
              <a:avLst/>
              <a:gdLst/>
              <a:ahLst/>
              <a:cxnLst>
                <a:cxn ang="0">
                  <a:pos x="24" y="84"/>
                </a:cxn>
                <a:cxn ang="0">
                  <a:pos x="36" y="72"/>
                </a:cxn>
                <a:cxn ang="0">
                  <a:pos x="36" y="72"/>
                </a:cxn>
                <a:cxn ang="0">
                  <a:pos x="24" y="48"/>
                </a:cxn>
                <a:cxn ang="0">
                  <a:pos x="24" y="48"/>
                </a:cxn>
                <a:cxn ang="0">
                  <a:pos x="12" y="48"/>
                </a:cxn>
                <a:cxn ang="0">
                  <a:pos x="12" y="36"/>
                </a:cxn>
                <a:cxn ang="0">
                  <a:pos x="12" y="36"/>
                </a:cxn>
                <a:cxn ang="0">
                  <a:pos x="12" y="36"/>
                </a:cxn>
                <a:cxn ang="0">
                  <a:pos x="12" y="36"/>
                </a:cxn>
                <a:cxn ang="0">
                  <a:pos x="12" y="24"/>
                </a:cxn>
                <a:cxn ang="0">
                  <a:pos x="0" y="24"/>
                </a:cxn>
                <a:cxn ang="0">
                  <a:pos x="0" y="24"/>
                </a:cxn>
                <a:cxn ang="0">
                  <a:pos x="0" y="24"/>
                </a:cxn>
                <a:cxn ang="0">
                  <a:pos x="0" y="24"/>
                </a:cxn>
                <a:cxn ang="0">
                  <a:pos x="0" y="12"/>
                </a:cxn>
                <a:cxn ang="0">
                  <a:pos x="0" y="12"/>
                </a:cxn>
                <a:cxn ang="0">
                  <a:pos x="0" y="12"/>
                </a:cxn>
                <a:cxn ang="0">
                  <a:pos x="0" y="0"/>
                </a:cxn>
                <a:cxn ang="0">
                  <a:pos x="0" y="0"/>
                </a:cxn>
                <a:cxn ang="0">
                  <a:pos x="0" y="12"/>
                </a:cxn>
                <a:cxn ang="0">
                  <a:pos x="0" y="12"/>
                </a:cxn>
                <a:cxn ang="0">
                  <a:pos x="0" y="12"/>
                </a:cxn>
                <a:cxn ang="0">
                  <a:pos x="0" y="12"/>
                </a:cxn>
                <a:cxn ang="0">
                  <a:pos x="0" y="12"/>
                </a:cxn>
                <a:cxn ang="0">
                  <a:pos x="0" y="24"/>
                </a:cxn>
                <a:cxn ang="0">
                  <a:pos x="0" y="24"/>
                </a:cxn>
                <a:cxn ang="0">
                  <a:pos x="0" y="24"/>
                </a:cxn>
                <a:cxn ang="0">
                  <a:pos x="0" y="24"/>
                </a:cxn>
                <a:cxn ang="0">
                  <a:pos x="0" y="36"/>
                </a:cxn>
                <a:cxn ang="0">
                  <a:pos x="0" y="36"/>
                </a:cxn>
                <a:cxn ang="0">
                  <a:pos x="0" y="36"/>
                </a:cxn>
                <a:cxn ang="0">
                  <a:pos x="0" y="48"/>
                </a:cxn>
                <a:cxn ang="0">
                  <a:pos x="0" y="48"/>
                </a:cxn>
                <a:cxn ang="0">
                  <a:pos x="0" y="60"/>
                </a:cxn>
                <a:cxn ang="0">
                  <a:pos x="0" y="72"/>
                </a:cxn>
                <a:cxn ang="0">
                  <a:pos x="0" y="72"/>
                </a:cxn>
                <a:cxn ang="0">
                  <a:pos x="0" y="84"/>
                </a:cxn>
                <a:cxn ang="0">
                  <a:pos x="24" y="84"/>
                </a:cxn>
              </a:cxnLst>
              <a:rect l="0" t="0" r="r" b="b"/>
              <a:pathLst>
                <a:path w="36" h="84">
                  <a:moveTo>
                    <a:pt x="24" y="84"/>
                  </a:moveTo>
                  <a:lnTo>
                    <a:pt x="36" y="72"/>
                  </a:lnTo>
                  <a:lnTo>
                    <a:pt x="36" y="72"/>
                  </a:lnTo>
                  <a:lnTo>
                    <a:pt x="24" y="48"/>
                  </a:lnTo>
                  <a:lnTo>
                    <a:pt x="24" y="48"/>
                  </a:lnTo>
                  <a:lnTo>
                    <a:pt x="12" y="48"/>
                  </a:lnTo>
                  <a:lnTo>
                    <a:pt x="12" y="36"/>
                  </a:lnTo>
                  <a:lnTo>
                    <a:pt x="12" y="36"/>
                  </a:lnTo>
                  <a:lnTo>
                    <a:pt x="12" y="36"/>
                  </a:lnTo>
                  <a:lnTo>
                    <a:pt x="12" y="36"/>
                  </a:lnTo>
                  <a:lnTo>
                    <a:pt x="12" y="24"/>
                  </a:lnTo>
                  <a:lnTo>
                    <a:pt x="0" y="24"/>
                  </a:lnTo>
                  <a:lnTo>
                    <a:pt x="0" y="24"/>
                  </a:lnTo>
                  <a:lnTo>
                    <a:pt x="0" y="24"/>
                  </a:lnTo>
                  <a:lnTo>
                    <a:pt x="0" y="24"/>
                  </a:lnTo>
                  <a:lnTo>
                    <a:pt x="0" y="12"/>
                  </a:lnTo>
                  <a:lnTo>
                    <a:pt x="0" y="12"/>
                  </a:lnTo>
                  <a:lnTo>
                    <a:pt x="0" y="12"/>
                  </a:lnTo>
                  <a:lnTo>
                    <a:pt x="0" y="0"/>
                  </a:lnTo>
                  <a:lnTo>
                    <a:pt x="0" y="0"/>
                  </a:lnTo>
                  <a:lnTo>
                    <a:pt x="0" y="12"/>
                  </a:lnTo>
                  <a:lnTo>
                    <a:pt x="0" y="12"/>
                  </a:lnTo>
                  <a:lnTo>
                    <a:pt x="0" y="12"/>
                  </a:lnTo>
                  <a:lnTo>
                    <a:pt x="0" y="12"/>
                  </a:lnTo>
                  <a:lnTo>
                    <a:pt x="0" y="12"/>
                  </a:lnTo>
                  <a:lnTo>
                    <a:pt x="0" y="24"/>
                  </a:lnTo>
                  <a:lnTo>
                    <a:pt x="0" y="24"/>
                  </a:lnTo>
                  <a:lnTo>
                    <a:pt x="0" y="24"/>
                  </a:lnTo>
                  <a:lnTo>
                    <a:pt x="0" y="24"/>
                  </a:lnTo>
                  <a:lnTo>
                    <a:pt x="0" y="36"/>
                  </a:lnTo>
                  <a:lnTo>
                    <a:pt x="0" y="36"/>
                  </a:lnTo>
                  <a:lnTo>
                    <a:pt x="0" y="36"/>
                  </a:lnTo>
                  <a:lnTo>
                    <a:pt x="0" y="48"/>
                  </a:lnTo>
                  <a:lnTo>
                    <a:pt x="0" y="48"/>
                  </a:lnTo>
                  <a:lnTo>
                    <a:pt x="0" y="60"/>
                  </a:lnTo>
                  <a:lnTo>
                    <a:pt x="0" y="72"/>
                  </a:lnTo>
                  <a:lnTo>
                    <a:pt x="0" y="72"/>
                  </a:lnTo>
                  <a:lnTo>
                    <a:pt x="0" y="84"/>
                  </a:lnTo>
                  <a:lnTo>
                    <a:pt x="24" y="8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5" name="Freeform 96">
              <a:extLst>
                <a:ext uri="{FF2B5EF4-FFF2-40B4-BE49-F238E27FC236}">
                  <a16:creationId xmlns:a16="http://schemas.microsoft.com/office/drawing/2014/main" id="{906AA1E2-7DEB-0548-883C-6F26BDC0921F}"/>
                </a:ext>
              </a:extLst>
            </p:cNvPr>
            <p:cNvSpPr>
              <a:spLocks/>
            </p:cNvSpPr>
            <p:nvPr/>
          </p:nvSpPr>
          <p:spPr bwMode="auto">
            <a:xfrm>
              <a:off x="7306223" y="1469279"/>
              <a:ext cx="326266" cy="81268"/>
            </a:xfrm>
            <a:custGeom>
              <a:avLst/>
              <a:gdLst/>
              <a:ahLst/>
              <a:cxnLst>
                <a:cxn ang="0">
                  <a:pos x="265" y="24"/>
                </a:cxn>
                <a:cxn ang="0">
                  <a:pos x="241" y="24"/>
                </a:cxn>
                <a:cxn ang="0">
                  <a:pos x="229" y="24"/>
                </a:cxn>
                <a:cxn ang="0">
                  <a:pos x="217" y="24"/>
                </a:cxn>
                <a:cxn ang="0">
                  <a:pos x="205" y="24"/>
                </a:cxn>
                <a:cxn ang="0">
                  <a:pos x="205" y="24"/>
                </a:cxn>
                <a:cxn ang="0">
                  <a:pos x="181" y="12"/>
                </a:cxn>
                <a:cxn ang="0">
                  <a:pos x="169" y="12"/>
                </a:cxn>
                <a:cxn ang="0">
                  <a:pos x="145" y="12"/>
                </a:cxn>
                <a:cxn ang="0">
                  <a:pos x="133" y="0"/>
                </a:cxn>
                <a:cxn ang="0">
                  <a:pos x="121" y="0"/>
                </a:cxn>
                <a:cxn ang="0">
                  <a:pos x="108" y="12"/>
                </a:cxn>
                <a:cxn ang="0">
                  <a:pos x="84" y="12"/>
                </a:cxn>
                <a:cxn ang="0">
                  <a:pos x="60" y="12"/>
                </a:cxn>
                <a:cxn ang="0">
                  <a:pos x="60" y="24"/>
                </a:cxn>
                <a:cxn ang="0">
                  <a:pos x="24" y="12"/>
                </a:cxn>
                <a:cxn ang="0">
                  <a:pos x="24" y="24"/>
                </a:cxn>
                <a:cxn ang="0">
                  <a:pos x="24" y="24"/>
                </a:cxn>
                <a:cxn ang="0">
                  <a:pos x="36" y="36"/>
                </a:cxn>
                <a:cxn ang="0">
                  <a:pos x="36" y="36"/>
                </a:cxn>
                <a:cxn ang="0">
                  <a:pos x="12" y="24"/>
                </a:cxn>
                <a:cxn ang="0">
                  <a:pos x="12" y="36"/>
                </a:cxn>
                <a:cxn ang="0">
                  <a:pos x="12" y="36"/>
                </a:cxn>
                <a:cxn ang="0">
                  <a:pos x="0" y="48"/>
                </a:cxn>
                <a:cxn ang="0">
                  <a:pos x="12" y="61"/>
                </a:cxn>
                <a:cxn ang="0">
                  <a:pos x="36" y="61"/>
                </a:cxn>
                <a:cxn ang="0">
                  <a:pos x="48" y="61"/>
                </a:cxn>
                <a:cxn ang="0">
                  <a:pos x="60" y="73"/>
                </a:cxn>
                <a:cxn ang="0">
                  <a:pos x="72" y="73"/>
                </a:cxn>
                <a:cxn ang="0">
                  <a:pos x="84" y="48"/>
                </a:cxn>
                <a:cxn ang="0">
                  <a:pos x="145" y="61"/>
                </a:cxn>
                <a:cxn ang="0">
                  <a:pos x="265" y="36"/>
                </a:cxn>
                <a:cxn ang="0">
                  <a:pos x="278" y="36"/>
                </a:cxn>
                <a:cxn ang="0">
                  <a:pos x="265" y="24"/>
                </a:cxn>
              </a:cxnLst>
              <a:rect l="0" t="0" r="r" b="b"/>
              <a:pathLst>
                <a:path w="278" h="73">
                  <a:moveTo>
                    <a:pt x="265" y="24"/>
                  </a:moveTo>
                  <a:lnTo>
                    <a:pt x="265" y="24"/>
                  </a:lnTo>
                  <a:lnTo>
                    <a:pt x="241" y="36"/>
                  </a:lnTo>
                  <a:lnTo>
                    <a:pt x="241" y="24"/>
                  </a:lnTo>
                  <a:lnTo>
                    <a:pt x="241" y="24"/>
                  </a:lnTo>
                  <a:lnTo>
                    <a:pt x="229" y="24"/>
                  </a:lnTo>
                  <a:lnTo>
                    <a:pt x="229" y="36"/>
                  </a:lnTo>
                  <a:lnTo>
                    <a:pt x="217" y="24"/>
                  </a:lnTo>
                  <a:lnTo>
                    <a:pt x="217" y="24"/>
                  </a:lnTo>
                  <a:lnTo>
                    <a:pt x="205" y="24"/>
                  </a:lnTo>
                  <a:lnTo>
                    <a:pt x="205" y="24"/>
                  </a:lnTo>
                  <a:lnTo>
                    <a:pt x="205" y="24"/>
                  </a:lnTo>
                  <a:lnTo>
                    <a:pt x="193" y="36"/>
                  </a:lnTo>
                  <a:lnTo>
                    <a:pt x="181" y="12"/>
                  </a:lnTo>
                  <a:lnTo>
                    <a:pt x="169" y="12"/>
                  </a:lnTo>
                  <a:lnTo>
                    <a:pt x="169" y="12"/>
                  </a:lnTo>
                  <a:lnTo>
                    <a:pt x="157" y="12"/>
                  </a:lnTo>
                  <a:lnTo>
                    <a:pt x="145" y="12"/>
                  </a:lnTo>
                  <a:lnTo>
                    <a:pt x="133" y="12"/>
                  </a:lnTo>
                  <a:lnTo>
                    <a:pt x="133" y="0"/>
                  </a:lnTo>
                  <a:lnTo>
                    <a:pt x="121" y="0"/>
                  </a:lnTo>
                  <a:lnTo>
                    <a:pt x="121" y="0"/>
                  </a:lnTo>
                  <a:lnTo>
                    <a:pt x="108" y="12"/>
                  </a:lnTo>
                  <a:lnTo>
                    <a:pt x="108" y="12"/>
                  </a:lnTo>
                  <a:lnTo>
                    <a:pt x="96" y="0"/>
                  </a:lnTo>
                  <a:lnTo>
                    <a:pt x="84" y="12"/>
                  </a:lnTo>
                  <a:lnTo>
                    <a:pt x="72" y="12"/>
                  </a:lnTo>
                  <a:lnTo>
                    <a:pt x="60" y="12"/>
                  </a:lnTo>
                  <a:lnTo>
                    <a:pt x="60" y="12"/>
                  </a:lnTo>
                  <a:lnTo>
                    <a:pt x="60" y="24"/>
                  </a:lnTo>
                  <a:lnTo>
                    <a:pt x="36" y="24"/>
                  </a:lnTo>
                  <a:lnTo>
                    <a:pt x="24" y="12"/>
                  </a:lnTo>
                  <a:lnTo>
                    <a:pt x="24" y="12"/>
                  </a:lnTo>
                  <a:lnTo>
                    <a:pt x="24" y="24"/>
                  </a:lnTo>
                  <a:lnTo>
                    <a:pt x="24" y="24"/>
                  </a:lnTo>
                  <a:lnTo>
                    <a:pt x="24" y="24"/>
                  </a:lnTo>
                  <a:lnTo>
                    <a:pt x="36" y="24"/>
                  </a:lnTo>
                  <a:lnTo>
                    <a:pt x="36" y="36"/>
                  </a:lnTo>
                  <a:lnTo>
                    <a:pt x="48" y="36"/>
                  </a:lnTo>
                  <a:lnTo>
                    <a:pt x="36" y="36"/>
                  </a:lnTo>
                  <a:lnTo>
                    <a:pt x="24" y="24"/>
                  </a:lnTo>
                  <a:lnTo>
                    <a:pt x="12" y="24"/>
                  </a:lnTo>
                  <a:lnTo>
                    <a:pt x="12" y="24"/>
                  </a:lnTo>
                  <a:lnTo>
                    <a:pt x="12" y="36"/>
                  </a:lnTo>
                  <a:lnTo>
                    <a:pt x="12" y="36"/>
                  </a:lnTo>
                  <a:lnTo>
                    <a:pt x="12" y="36"/>
                  </a:lnTo>
                  <a:lnTo>
                    <a:pt x="12" y="48"/>
                  </a:lnTo>
                  <a:lnTo>
                    <a:pt x="0" y="48"/>
                  </a:lnTo>
                  <a:lnTo>
                    <a:pt x="12" y="61"/>
                  </a:lnTo>
                  <a:lnTo>
                    <a:pt x="12" y="61"/>
                  </a:lnTo>
                  <a:lnTo>
                    <a:pt x="24" y="61"/>
                  </a:lnTo>
                  <a:lnTo>
                    <a:pt x="36" y="61"/>
                  </a:lnTo>
                  <a:lnTo>
                    <a:pt x="36" y="73"/>
                  </a:lnTo>
                  <a:lnTo>
                    <a:pt x="48" y="61"/>
                  </a:lnTo>
                  <a:lnTo>
                    <a:pt x="48" y="73"/>
                  </a:lnTo>
                  <a:lnTo>
                    <a:pt x="60" y="73"/>
                  </a:lnTo>
                  <a:lnTo>
                    <a:pt x="60" y="73"/>
                  </a:lnTo>
                  <a:lnTo>
                    <a:pt x="72" y="73"/>
                  </a:lnTo>
                  <a:lnTo>
                    <a:pt x="72" y="61"/>
                  </a:lnTo>
                  <a:lnTo>
                    <a:pt x="84" y="48"/>
                  </a:lnTo>
                  <a:lnTo>
                    <a:pt x="145" y="48"/>
                  </a:lnTo>
                  <a:lnTo>
                    <a:pt x="145" y="61"/>
                  </a:lnTo>
                  <a:lnTo>
                    <a:pt x="265" y="48"/>
                  </a:lnTo>
                  <a:lnTo>
                    <a:pt x="265" y="36"/>
                  </a:lnTo>
                  <a:lnTo>
                    <a:pt x="278" y="36"/>
                  </a:lnTo>
                  <a:lnTo>
                    <a:pt x="278" y="36"/>
                  </a:lnTo>
                  <a:lnTo>
                    <a:pt x="278" y="24"/>
                  </a:lnTo>
                  <a:lnTo>
                    <a:pt x="265" y="24"/>
                  </a:lnTo>
                  <a:lnTo>
                    <a:pt x="265"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6" name="Freeform 97">
              <a:extLst>
                <a:ext uri="{FF2B5EF4-FFF2-40B4-BE49-F238E27FC236}">
                  <a16:creationId xmlns:a16="http://schemas.microsoft.com/office/drawing/2014/main" id="{0A65C3E8-D9CF-8C48-9FB5-EFDC418612CF}"/>
                </a:ext>
              </a:extLst>
            </p:cNvPr>
            <p:cNvSpPr>
              <a:spLocks/>
            </p:cNvSpPr>
            <p:nvPr/>
          </p:nvSpPr>
          <p:spPr bwMode="auto">
            <a:xfrm>
              <a:off x="7334911" y="1482478"/>
              <a:ext cx="297583" cy="74097"/>
            </a:xfrm>
            <a:custGeom>
              <a:avLst/>
              <a:gdLst/>
              <a:ahLst/>
              <a:cxnLst>
                <a:cxn ang="0">
                  <a:pos x="254" y="24"/>
                </a:cxn>
                <a:cxn ang="0">
                  <a:pos x="254" y="36"/>
                </a:cxn>
                <a:cxn ang="0">
                  <a:pos x="241" y="36"/>
                </a:cxn>
                <a:cxn ang="0">
                  <a:pos x="229" y="49"/>
                </a:cxn>
                <a:cxn ang="0">
                  <a:pos x="229" y="49"/>
                </a:cxn>
                <a:cxn ang="0">
                  <a:pos x="205" y="49"/>
                </a:cxn>
                <a:cxn ang="0">
                  <a:pos x="193" y="49"/>
                </a:cxn>
                <a:cxn ang="0">
                  <a:pos x="169" y="61"/>
                </a:cxn>
                <a:cxn ang="0">
                  <a:pos x="157" y="49"/>
                </a:cxn>
                <a:cxn ang="0">
                  <a:pos x="133" y="49"/>
                </a:cxn>
                <a:cxn ang="0">
                  <a:pos x="109" y="49"/>
                </a:cxn>
                <a:cxn ang="0">
                  <a:pos x="97" y="49"/>
                </a:cxn>
                <a:cxn ang="0">
                  <a:pos x="84" y="49"/>
                </a:cxn>
                <a:cxn ang="0">
                  <a:pos x="84" y="36"/>
                </a:cxn>
                <a:cxn ang="0">
                  <a:pos x="48" y="36"/>
                </a:cxn>
                <a:cxn ang="0">
                  <a:pos x="48" y="49"/>
                </a:cxn>
                <a:cxn ang="0">
                  <a:pos x="36" y="61"/>
                </a:cxn>
                <a:cxn ang="0">
                  <a:pos x="24" y="61"/>
                </a:cxn>
                <a:cxn ang="0">
                  <a:pos x="24" y="49"/>
                </a:cxn>
                <a:cxn ang="0">
                  <a:pos x="36" y="49"/>
                </a:cxn>
                <a:cxn ang="0">
                  <a:pos x="36" y="36"/>
                </a:cxn>
                <a:cxn ang="0">
                  <a:pos x="48" y="36"/>
                </a:cxn>
                <a:cxn ang="0">
                  <a:pos x="48" y="24"/>
                </a:cxn>
                <a:cxn ang="0">
                  <a:pos x="24" y="24"/>
                </a:cxn>
                <a:cxn ang="0">
                  <a:pos x="12" y="36"/>
                </a:cxn>
                <a:cxn ang="0">
                  <a:pos x="0" y="24"/>
                </a:cxn>
                <a:cxn ang="0">
                  <a:pos x="0" y="24"/>
                </a:cxn>
                <a:cxn ang="0">
                  <a:pos x="12" y="24"/>
                </a:cxn>
                <a:cxn ang="0">
                  <a:pos x="24" y="12"/>
                </a:cxn>
                <a:cxn ang="0">
                  <a:pos x="36" y="24"/>
                </a:cxn>
                <a:cxn ang="0">
                  <a:pos x="48" y="12"/>
                </a:cxn>
                <a:cxn ang="0">
                  <a:pos x="60" y="12"/>
                </a:cxn>
                <a:cxn ang="0">
                  <a:pos x="72" y="12"/>
                </a:cxn>
                <a:cxn ang="0">
                  <a:pos x="72" y="12"/>
                </a:cxn>
                <a:cxn ang="0">
                  <a:pos x="72" y="12"/>
                </a:cxn>
                <a:cxn ang="0">
                  <a:pos x="72" y="24"/>
                </a:cxn>
                <a:cxn ang="0">
                  <a:pos x="84" y="24"/>
                </a:cxn>
                <a:cxn ang="0">
                  <a:pos x="97" y="36"/>
                </a:cxn>
                <a:cxn ang="0">
                  <a:pos x="121" y="36"/>
                </a:cxn>
                <a:cxn ang="0">
                  <a:pos x="121" y="24"/>
                </a:cxn>
                <a:cxn ang="0">
                  <a:pos x="121" y="12"/>
                </a:cxn>
                <a:cxn ang="0">
                  <a:pos x="109" y="12"/>
                </a:cxn>
                <a:cxn ang="0">
                  <a:pos x="109" y="12"/>
                </a:cxn>
                <a:cxn ang="0">
                  <a:pos x="109" y="0"/>
                </a:cxn>
                <a:cxn ang="0">
                  <a:pos x="121" y="12"/>
                </a:cxn>
                <a:cxn ang="0">
                  <a:pos x="133" y="12"/>
                </a:cxn>
                <a:cxn ang="0">
                  <a:pos x="145" y="12"/>
                </a:cxn>
                <a:cxn ang="0">
                  <a:pos x="145" y="24"/>
                </a:cxn>
                <a:cxn ang="0">
                  <a:pos x="145" y="24"/>
                </a:cxn>
                <a:cxn ang="0">
                  <a:pos x="121" y="36"/>
                </a:cxn>
                <a:cxn ang="0">
                  <a:pos x="133" y="36"/>
                </a:cxn>
                <a:cxn ang="0">
                  <a:pos x="145" y="36"/>
                </a:cxn>
                <a:cxn ang="0">
                  <a:pos x="157" y="36"/>
                </a:cxn>
                <a:cxn ang="0">
                  <a:pos x="169" y="36"/>
                </a:cxn>
                <a:cxn ang="0">
                  <a:pos x="169" y="36"/>
                </a:cxn>
                <a:cxn ang="0">
                  <a:pos x="181" y="24"/>
                </a:cxn>
                <a:cxn ang="0">
                  <a:pos x="181" y="24"/>
                </a:cxn>
                <a:cxn ang="0">
                  <a:pos x="217" y="36"/>
                </a:cxn>
                <a:cxn ang="0">
                  <a:pos x="217" y="36"/>
                </a:cxn>
                <a:cxn ang="0">
                  <a:pos x="229" y="36"/>
                </a:cxn>
                <a:cxn ang="0">
                  <a:pos x="241" y="24"/>
                </a:cxn>
                <a:cxn ang="0">
                  <a:pos x="241" y="24"/>
                </a:cxn>
              </a:cxnLst>
              <a:rect l="0" t="0" r="r" b="b"/>
              <a:pathLst>
                <a:path w="254" h="61">
                  <a:moveTo>
                    <a:pt x="241" y="24"/>
                  </a:moveTo>
                  <a:lnTo>
                    <a:pt x="254" y="24"/>
                  </a:lnTo>
                  <a:lnTo>
                    <a:pt x="254" y="36"/>
                  </a:lnTo>
                  <a:lnTo>
                    <a:pt x="254" y="36"/>
                  </a:lnTo>
                  <a:lnTo>
                    <a:pt x="241" y="36"/>
                  </a:lnTo>
                  <a:lnTo>
                    <a:pt x="241" y="36"/>
                  </a:lnTo>
                  <a:lnTo>
                    <a:pt x="241" y="49"/>
                  </a:lnTo>
                  <a:lnTo>
                    <a:pt x="229" y="49"/>
                  </a:lnTo>
                  <a:lnTo>
                    <a:pt x="229" y="49"/>
                  </a:lnTo>
                  <a:lnTo>
                    <a:pt x="229" y="49"/>
                  </a:lnTo>
                  <a:lnTo>
                    <a:pt x="217" y="49"/>
                  </a:lnTo>
                  <a:lnTo>
                    <a:pt x="205" y="49"/>
                  </a:lnTo>
                  <a:lnTo>
                    <a:pt x="205" y="49"/>
                  </a:lnTo>
                  <a:lnTo>
                    <a:pt x="193" y="49"/>
                  </a:lnTo>
                  <a:lnTo>
                    <a:pt x="181" y="61"/>
                  </a:lnTo>
                  <a:lnTo>
                    <a:pt x="169" y="61"/>
                  </a:lnTo>
                  <a:lnTo>
                    <a:pt x="169" y="61"/>
                  </a:lnTo>
                  <a:lnTo>
                    <a:pt x="157" y="49"/>
                  </a:lnTo>
                  <a:lnTo>
                    <a:pt x="133" y="49"/>
                  </a:lnTo>
                  <a:lnTo>
                    <a:pt x="133" y="49"/>
                  </a:lnTo>
                  <a:lnTo>
                    <a:pt x="121" y="49"/>
                  </a:lnTo>
                  <a:lnTo>
                    <a:pt x="109" y="49"/>
                  </a:lnTo>
                  <a:lnTo>
                    <a:pt x="109" y="49"/>
                  </a:lnTo>
                  <a:lnTo>
                    <a:pt x="97" y="49"/>
                  </a:lnTo>
                  <a:lnTo>
                    <a:pt x="97" y="49"/>
                  </a:lnTo>
                  <a:lnTo>
                    <a:pt x="84" y="49"/>
                  </a:lnTo>
                  <a:lnTo>
                    <a:pt x="84" y="49"/>
                  </a:lnTo>
                  <a:lnTo>
                    <a:pt x="84" y="36"/>
                  </a:lnTo>
                  <a:lnTo>
                    <a:pt x="72" y="36"/>
                  </a:lnTo>
                  <a:lnTo>
                    <a:pt x="48" y="36"/>
                  </a:lnTo>
                  <a:lnTo>
                    <a:pt x="48" y="49"/>
                  </a:lnTo>
                  <a:lnTo>
                    <a:pt x="48" y="49"/>
                  </a:lnTo>
                  <a:lnTo>
                    <a:pt x="36" y="61"/>
                  </a:lnTo>
                  <a:lnTo>
                    <a:pt x="36" y="61"/>
                  </a:lnTo>
                  <a:lnTo>
                    <a:pt x="24" y="61"/>
                  </a:lnTo>
                  <a:lnTo>
                    <a:pt x="24" y="61"/>
                  </a:lnTo>
                  <a:lnTo>
                    <a:pt x="24" y="49"/>
                  </a:lnTo>
                  <a:lnTo>
                    <a:pt x="24" y="49"/>
                  </a:lnTo>
                  <a:lnTo>
                    <a:pt x="36" y="49"/>
                  </a:lnTo>
                  <a:lnTo>
                    <a:pt x="36" y="49"/>
                  </a:lnTo>
                  <a:lnTo>
                    <a:pt x="36" y="49"/>
                  </a:lnTo>
                  <a:lnTo>
                    <a:pt x="36" y="36"/>
                  </a:lnTo>
                  <a:lnTo>
                    <a:pt x="48" y="36"/>
                  </a:lnTo>
                  <a:lnTo>
                    <a:pt x="48" y="36"/>
                  </a:lnTo>
                  <a:lnTo>
                    <a:pt x="48" y="24"/>
                  </a:lnTo>
                  <a:lnTo>
                    <a:pt x="48" y="24"/>
                  </a:lnTo>
                  <a:lnTo>
                    <a:pt x="36" y="24"/>
                  </a:lnTo>
                  <a:lnTo>
                    <a:pt x="24" y="24"/>
                  </a:lnTo>
                  <a:lnTo>
                    <a:pt x="24" y="24"/>
                  </a:lnTo>
                  <a:lnTo>
                    <a:pt x="12" y="36"/>
                  </a:lnTo>
                  <a:lnTo>
                    <a:pt x="12" y="36"/>
                  </a:lnTo>
                  <a:lnTo>
                    <a:pt x="0" y="24"/>
                  </a:lnTo>
                  <a:lnTo>
                    <a:pt x="0" y="24"/>
                  </a:lnTo>
                  <a:lnTo>
                    <a:pt x="0" y="24"/>
                  </a:lnTo>
                  <a:lnTo>
                    <a:pt x="12" y="24"/>
                  </a:lnTo>
                  <a:lnTo>
                    <a:pt x="12" y="24"/>
                  </a:lnTo>
                  <a:lnTo>
                    <a:pt x="12" y="12"/>
                  </a:lnTo>
                  <a:lnTo>
                    <a:pt x="24" y="12"/>
                  </a:lnTo>
                  <a:lnTo>
                    <a:pt x="24" y="12"/>
                  </a:lnTo>
                  <a:lnTo>
                    <a:pt x="36" y="24"/>
                  </a:lnTo>
                  <a:lnTo>
                    <a:pt x="48" y="24"/>
                  </a:lnTo>
                  <a:lnTo>
                    <a:pt x="48" y="12"/>
                  </a:lnTo>
                  <a:lnTo>
                    <a:pt x="60" y="12"/>
                  </a:lnTo>
                  <a:lnTo>
                    <a:pt x="60" y="12"/>
                  </a:lnTo>
                  <a:lnTo>
                    <a:pt x="60" y="12"/>
                  </a:lnTo>
                  <a:lnTo>
                    <a:pt x="72" y="12"/>
                  </a:lnTo>
                  <a:lnTo>
                    <a:pt x="72" y="12"/>
                  </a:lnTo>
                  <a:lnTo>
                    <a:pt x="72" y="12"/>
                  </a:lnTo>
                  <a:lnTo>
                    <a:pt x="84" y="12"/>
                  </a:lnTo>
                  <a:lnTo>
                    <a:pt x="72" y="12"/>
                  </a:lnTo>
                  <a:lnTo>
                    <a:pt x="72" y="24"/>
                  </a:lnTo>
                  <a:lnTo>
                    <a:pt x="72" y="24"/>
                  </a:lnTo>
                  <a:lnTo>
                    <a:pt x="72" y="24"/>
                  </a:lnTo>
                  <a:lnTo>
                    <a:pt x="84" y="24"/>
                  </a:lnTo>
                  <a:lnTo>
                    <a:pt x="84" y="36"/>
                  </a:lnTo>
                  <a:lnTo>
                    <a:pt x="97" y="36"/>
                  </a:lnTo>
                  <a:lnTo>
                    <a:pt x="109" y="36"/>
                  </a:lnTo>
                  <a:lnTo>
                    <a:pt x="121" y="36"/>
                  </a:lnTo>
                  <a:lnTo>
                    <a:pt x="121" y="24"/>
                  </a:lnTo>
                  <a:lnTo>
                    <a:pt x="121" y="24"/>
                  </a:lnTo>
                  <a:lnTo>
                    <a:pt x="121" y="24"/>
                  </a:lnTo>
                  <a:lnTo>
                    <a:pt x="121" y="12"/>
                  </a:lnTo>
                  <a:lnTo>
                    <a:pt x="109" y="12"/>
                  </a:lnTo>
                  <a:lnTo>
                    <a:pt x="109" y="12"/>
                  </a:lnTo>
                  <a:lnTo>
                    <a:pt x="109" y="12"/>
                  </a:lnTo>
                  <a:lnTo>
                    <a:pt x="109" y="12"/>
                  </a:lnTo>
                  <a:lnTo>
                    <a:pt x="109" y="0"/>
                  </a:lnTo>
                  <a:lnTo>
                    <a:pt x="109" y="0"/>
                  </a:lnTo>
                  <a:lnTo>
                    <a:pt x="109" y="12"/>
                  </a:lnTo>
                  <a:lnTo>
                    <a:pt x="121" y="12"/>
                  </a:lnTo>
                  <a:lnTo>
                    <a:pt x="121" y="12"/>
                  </a:lnTo>
                  <a:lnTo>
                    <a:pt x="133" y="12"/>
                  </a:lnTo>
                  <a:lnTo>
                    <a:pt x="145" y="12"/>
                  </a:lnTo>
                  <a:lnTo>
                    <a:pt x="145" y="12"/>
                  </a:lnTo>
                  <a:lnTo>
                    <a:pt x="157" y="12"/>
                  </a:lnTo>
                  <a:lnTo>
                    <a:pt x="145" y="24"/>
                  </a:lnTo>
                  <a:lnTo>
                    <a:pt x="145" y="24"/>
                  </a:lnTo>
                  <a:lnTo>
                    <a:pt x="145" y="24"/>
                  </a:lnTo>
                  <a:lnTo>
                    <a:pt x="133" y="24"/>
                  </a:lnTo>
                  <a:lnTo>
                    <a:pt x="121" y="36"/>
                  </a:lnTo>
                  <a:lnTo>
                    <a:pt x="133" y="36"/>
                  </a:lnTo>
                  <a:lnTo>
                    <a:pt x="133" y="36"/>
                  </a:lnTo>
                  <a:lnTo>
                    <a:pt x="145" y="36"/>
                  </a:lnTo>
                  <a:lnTo>
                    <a:pt x="145" y="36"/>
                  </a:lnTo>
                  <a:lnTo>
                    <a:pt x="157" y="36"/>
                  </a:lnTo>
                  <a:lnTo>
                    <a:pt x="157" y="36"/>
                  </a:lnTo>
                  <a:lnTo>
                    <a:pt x="157" y="36"/>
                  </a:lnTo>
                  <a:lnTo>
                    <a:pt x="169" y="36"/>
                  </a:lnTo>
                  <a:lnTo>
                    <a:pt x="181" y="36"/>
                  </a:lnTo>
                  <a:lnTo>
                    <a:pt x="169" y="36"/>
                  </a:lnTo>
                  <a:lnTo>
                    <a:pt x="169" y="24"/>
                  </a:lnTo>
                  <a:lnTo>
                    <a:pt x="181" y="24"/>
                  </a:lnTo>
                  <a:lnTo>
                    <a:pt x="181" y="24"/>
                  </a:lnTo>
                  <a:lnTo>
                    <a:pt x="181" y="24"/>
                  </a:lnTo>
                  <a:lnTo>
                    <a:pt x="193" y="36"/>
                  </a:lnTo>
                  <a:lnTo>
                    <a:pt x="217" y="36"/>
                  </a:lnTo>
                  <a:lnTo>
                    <a:pt x="217" y="36"/>
                  </a:lnTo>
                  <a:lnTo>
                    <a:pt x="217" y="36"/>
                  </a:lnTo>
                  <a:lnTo>
                    <a:pt x="217" y="24"/>
                  </a:lnTo>
                  <a:lnTo>
                    <a:pt x="229" y="36"/>
                  </a:lnTo>
                  <a:lnTo>
                    <a:pt x="229" y="36"/>
                  </a:lnTo>
                  <a:lnTo>
                    <a:pt x="241" y="24"/>
                  </a:lnTo>
                  <a:lnTo>
                    <a:pt x="241" y="24"/>
                  </a:lnTo>
                  <a:lnTo>
                    <a:pt x="241"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7" name="Freeform 98">
              <a:extLst>
                <a:ext uri="{FF2B5EF4-FFF2-40B4-BE49-F238E27FC236}">
                  <a16:creationId xmlns:a16="http://schemas.microsoft.com/office/drawing/2014/main" id="{AAC25BD3-6932-C245-BC39-2905F8DCBB55}"/>
                </a:ext>
              </a:extLst>
            </p:cNvPr>
            <p:cNvSpPr>
              <a:spLocks/>
            </p:cNvSpPr>
            <p:nvPr/>
          </p:nvSpPr>
          <p:spPr bwMode="auto">
            <a:xfrm>
              <a:off x="7414979" y="1509913"/>
              <a:ext cx="32268" cy="1195"/>
            </a:xfrm>
            <a:custGeom>
              <a:avLst/>
              <a:gdLst/>
              <a:ahLst/>
              <a:cxnLst>
                <a:cxn ang="0">
                  <a:pos x="13" y="0"/>
                </a:cxn>
                <a:cxn ang="0">
                  <a:pos x="0" y="0"/>
                </a:cxn>
                <a:cxn ang="0">
                  <a:pos x="0" y="0"/>
                </a:cxn>
                <a:cxn ang="0">
                  <a:pos x="0" y="0"/>
                </a:cxn>
                <a:cxn ang="0">
                  <a:pos x="0" y="0"/>
                </a:cxn>
                <a:cxn ang="0">
                  <a:pos x="0" y="0"/>
                </a:cxn>
                <a:cxn ang="0">
                  <a:pos x="0" y="0"/>
                </a:cxn>
                <a:cxn ang="0">
                  <a:pos x="0" y="0"/>
                </a:cxn>
                <a:cxn ang="0">
                  <a:pos x="0" y="0"/>
                </a:cxn>
                <a:cxn ang="0">
                  <a:pos x="0" y="0"/>
                </a:cxn>
                <a:cxn ang="0">
                  <a:pos x="13" y="0"/>
                </a:cxn>
                <a:cxn ang="0">
                  <a:pos x="13" y="0"/>
                </a:cxn>
                <a:cxn ang="0">
                  <a:pos x="13" y="0"/>
                </a:cxn>
                <a:cxn ang="0">
                  <a:pos x="13" y="0"/>
                </a:cxn>
                <a:cxn ang="0">
                  <a:pos x="13" y="0"/>
                </a:cxn>
                <a:cxn ang="0">
                  <a:pos x="13" y="0"/>
                </a:cxn>
                <a:cxn ang="0">
                  <a:pos x="13" y="0"/>
                </a:cxn>
              </a:cxnLst>
              <a:rect l="0" t="0" r="r" b="b"/>
              <a:pathLst>
                <a:path w="13">
                  <a:moveTo>
                    <a:pt x="13" y="0"/>
                  </a:moveTo>
                  <a:lnTo>
                    <a:pt x="0" y="0"/>
                  </a:lnTo>
                  <a:lnTo>
                    <a:pt x="0" y="0"/>
                  </a:lnTo>
                  <a:lnTo>
                    <a:pt x="0" y="0"/>
                  </a:lnTo>
                  <a:lnTo>
                    <a:pt x="0" y="0"/>
                  </a:lnTo>
                  <a:lnTo>
                    <a:pt x="0" y="0"/>
                  </a:lnTo>
                  <a:lnTo>
                    <a:pt x="0" y="0"/>
                  </a:lnTo>
                  <a:lnTo>
                    <a:pt x="0" y="0"/>
                  </a:lnTo>
                  <a:lnTo>
                    <a:pt x="0" y="0"/>
                  </a:lnTo>
                  <a:lnTo>
                    <a:pt x="0" y="0"/>
                  </a:lnTo>
                  <a:lnTo>
                    <a:pt x="13" y="0"/>
                  </a:lnTo>
                  <a:lnTo>
                    <a:pt x="13" y="0"/>
                  </a:lnTo>
                  <a:lnTo>
                    <a:pt x="13" y="0"/>
                  </a:lnTo>
                  <a:lnTo>
                    <a:pt x="13" y="0"/>
                  </a:lnTo>
                  <a:lnTo>
                    <a:pt x="13" y="0"/>
                  </a:lnTo>
                  <a:lnTo>
                    <a:pt x="13" y="0"/>
                  </a:lnTo>
                  <a:lnTo>
                    <a:pt x="13"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8" name="Freeform 99">
              <a:extLst>
                <a:ext uri="{FF2B5EF4-FFF2-40B4-BE49-F238E27FC236}">
                  <a16:creationId xmlns:a16="http://schemas.microsoft.com/office/drawing/2014/main" id="{91E98402-76AC-8747-883E-16E161EE1380}"/>
                </a:ext>
              </a:extLst>
            </p:cNvPr>
            <p:cNvSpPr>
              <a:spLocks/>
            </p:cNvSpPr>
            <p:nvPr/>
          </p:nvSpPr>
          <p:spPr bwMode="auto">
            <a:xfrm>
              <a:off x="5811140" y="1202796"/>
              <a:ext cx="953699" cy="230656"/>
            </a:xfrm>
            <a:custGeom>
              <a:avLst/>
              <a:gdLst/>
              <a:ahLst/>
              <a:cxnLst>
                <a:cxn ang="0">
                  <a:pos x="12" y="182"/>
                </a:cxn>
                <a:cxn ang="0">
                  <a:pos x="0" y="145"/>
                </a:cxn>
                <a:cxn ang="0">
                  <a:pos x="12" y="121"/>
                </a:cxn>
                <a:cxn ang="0">
                  <a:pos x="24" y="109"/>
                </a:cxn>
                <a:cxn ang="0">
                  <a:pos x="24" y="109"/>
                </a:cxn>
                <a:cxn ang="0">
                  <a:pos x="72" y="97"/>
                </a:cxn>
                <a:cxn ang="0">
                  <a:pos x="84" y="109"/>
                </a:cxn>
                <a:cxn ang="0">
                  <a:pos x="121" y="121"/>
                </a:cxn>
                <a:cxn ang="0">
                  <a:pos x="133" y="97"/>
                </a:cxn>
                <a:cxn ang="0">
                  <a:pos x="133" y="85"/>
                </a:cxn>
                <a:cxn ang="0">
                  <a:pos x="157" y="73"/>
                </a:cxn>
                <a:cxn ang="0">
                  <a:pos x="181" y="73"/>
                </a:cxn>
                <a:cxn ang="0">
                  <a:pos x="217" y="73"/>
                </a:cxn>
                <a:cxn ang="0">
                  <a:pos x="217" y="61"/>
                </a:cxn>
                <a:cxn ang="0">
                  <a:pos x="241" y="49"/>
                </a:cxn>
                <a:cxn ang="0">
                  <a:pos x="229" y="25"/>
                </a:cxn>
                <a:cxn ang="0">
                  <a:pos x="241" y="12"/>
                </a:cxn>
                <a:cxn ang="0">
                  <a:pos x="266" y="12"/>
                </a:cxn>
                <a:cxn ang="0">
                  <a:pos x="278" y="12"/>
                </a:cxn>
                <a:cxn ang="0">
                  <a:pos x="314" y="12"/>
                </a:cxn>
                <a:cxn ang="0">
                  <a:pos x="338" y="0"/>
                </a:cxn>
                <a:cxn ang="0">
                  <a:pos x="362" y="12"/>
                </a:cxn>
                <a:cxn ang="0">
                  <a:pos x="362" y="25"/>
                </a:cxn>
                <a:cxn ang="0">
                  <a:pos x="386" y="49"/>
                </a:cxn>
                <a:cxn ang="0">
                  <a:pos x="398" y="61"/>
                </a:cxn>
                <a:cxn ang="0">
                  <a:pos x="398" y="85"/>
                </a:cxn>
                <a:cxn ang="0">
                  <a:pos x="410" y="85"/>
                </a:cxn>
                <a:cxn ang="0">
                  <a:pos x="435" y="73"/>
                </a:cxn>
                <a:cxn ang="0">
                  <a:pos x="447" y="61"/>
                </a:cxn>
                <a:cxn ang="0">
                  <a:pos x="459" y="37"/>
                </a:cxn>
                <a:cxn ang="0">
                  <a:pos x="483" y="25"/>
                </a:cxn>
                <a:cxn ang="0">
                  <a:pos x="495" y="37"/>
                </a:cxn>
                <a:cxn ang="0">
                  <a:pos x="519" y="49"/>
                </a:cxn>
                <a:cxn ang="0">
                  <a:pos x="543" y="49"/>
                </a:cxn>
                <a:cxn ang="0">
                  <a:pos x="555" y="49"/>
                </a:cxn>
                <a:cxn ang="0">
                  <a:pos x="579" y="37"/>
                </a:cxn>
                <a:cxn ang="0">
                  <a:pos x="592" y="37"/>
                </a:cxn>
                <a:cxn ang="0">
                  <a:pos x="604" y="49"/>
                </a:cxn>
                <a:cxn ang="0">
                  <a:pos x="616" y="61"/>
                </a:cxn>
                <a:cxn ang="0">
                  <a:pos x="616" y="73"/>
                </a:cxn>
                <a:cxn ang="0">
                  <a:pos x="616" y="97"/>
                </a:cxn>
                <a:cxn ang="0">
                  <a:pos x="616" y="97"/>
                </a:cxn>
                <a:cxn ang="0">
                  <a:pos x="652" y="85"/>
                </a:cxn>
                <a:cxn ang="0">
                  <a:pos x="676" y="73"/>
                </a:cxn>
                <a:cxn ang="0">
                  <a:pos x="700" y="97"/>
                </a:cxn>
                <a:cxn ang="0">
                  <a:pos x="749" y="97"/>
                </a:cxn>
                <a:cxn ang="0">
                  <a:pos x="736" y="121"/>
                </a:cxn>
                <a:cxn ang="0">
                  <a:pos x="785" y="133"/>
                </a:cxn>
                <a:cxn ang="0">
                  <a:pos x="809" y="157"/>
                </a:cxn>
                <a:cxn ang="0">
                  <a:pos x="785" y="170"/>
                </a:cxn>
                <a:cxn ang="0">
                  <a:pos x="785" y="182"/>
                </a:cxn>
                <a:cxn ang="0">
                  <a:pos x="785" y="194"/>
                </a:cxn>
                <a:cxn ang="0">
                  <a:pos x="785" y="218"/>
                </a:cxn>
                <a:cxn ang="0">
                  <a:pos x="761" y="218"/>
                </a:cxn>
                <a:cxn ang="0">
                  <a:pos x="724" y="218"/>
                </a:cxn>
              </a:cxnLst>
              <a:rect l="0" t="0" r="r" b="b"/>
              <a:pathLst>
                <a:path w="809" h="218">
                  <a:moveTo>
                    <a:pt x="48" y="194"/>
                  </a:moveTo>
                  <a:lnTo>
                    <a:pt x="12" y="182"/>
                  </a:lnTo>
                  <a:lnTo>
                    <a:pt x="12" y="157"/>
                  </a:lnTo>
                  <a:lnTo>
                    <a:pt x="0" y="145"/>
                  </a:lnTo>
                  <a:lnTo>
                    <a:pt x="12" y="133"/>
                  </a:lnTo>
                  <a:lnTo>
                    <a:pt x="12" y="121"/>
                  </a:lnTo>
                  <a:lnTo>
                    <a:pt x="12" y="121"/>
                  </a:lnTo>
                  <a:lnTo>
                    <a:pt x="24" y="109"/>
                  </a:lnTo>
                  <a:lnTo>
                    <a:pt x="36" y="109"/>
                  </a:lnTo>
                  <a:lnTo>
                    <a:pt x="24" y="109"/>
                  </a:lnTo>
                  <a:lnTo>
                    <a:pt x="60" y="97"/>
                  </a:lnTo>
                  <a:lnTo>
                    <a:pt x="72" y="97"/>
                  </a:lnTo>
                  <a:lnTo>
                    <a:pt x="84" y="97"/>
                  </a:lnTo>
                  <a:lnTo>
                    <a:pt x="84" y="109"/>
                  </a:lnTo>
                  <a:lnTo>
                    <a:pt x="121" y="109"/>
                  </a:lnTo>
                  <a:lnTo>
                    <a:pt x="121" y="121"/>
                  </a:lnTo>
                  <a:lnTo>
                    <a:pt x="133" y="109"/>
                  </a:lnTo>
                  <a:lnTo>
                    <a:pt x="133" y="97"/>
                  </a:lnTo>
                  <a:lnTo>
                    <a:pt x="133" y="85"/>
                  </a:lnTo>
                  <a:lnTo>
                    <a:pt x="133" y="85"/>
                  </a:lnTo>
                  <a:lnTo>
                    <a:pt x="145" y="73"/>
                  </a:lnTo>
                  <a:lnTo>
                    <a:pt x="157" y="73"/>
                  </a:lnTo>
                  <a:lnTo>
                    <a:pt x="169" y="73"/>
                  </a:lnTo>
                  <a:lnTo>
                    <a:pt x="181" y="73"/>
                  </a:lnTo>
                  <a:lnTo>
                    <a:pt x="193" y="73"/>
                  </a:lnTo>
                  <a:lnTo>
                    <a:pt x="217" y="73"/>
                  </a:lnTo>
                  <a:lnTo>
                    <a:pt x="217" y="61"/>
                  </a:lnTo>
                  <a:lnTo>
                    <a:pt x="217" y="61"/>
                  </a:lnTo>
                  <a:lnTo>
                    <a:pt x="229" y="49"/>
                  </a:lnTo>
                  <a:lnTo>
                    <a:pt x="241" y="49"/>
                  </a:lnTo>
                  <a:lnTo>
                    <a:pt x="229" y="37"/>
                  </a:lnTo>
                  <a:lnTo>
                    <a:pt x="229" y="25"/>
                  </a:lnTo>
                  <a:lnTo>
                    <a:pt x="229" y="12"/>
                  </a:lnTo>
                  <a:lnTo>
                    <a:pt x="241" y="12"/>
                  </a:lnTo>
                  <a:lnTo>
                    <a:pt x="253" y="12"/>
                  </a:lnTo>
                  <a:lnTo>
                    <a:pt x="266" y="12"/>
                  </a:lnTo>
                  <a:lnTo>
                    <a:pt x="278" y="12"/>
                  </a:lnTo>
                  <a:lnTo>
                    <a:pt x="278" y="12"/>
                  </a:lnTo>
                  <a:lnTo>
                    <a:pt x="302" y="12"/>
                  </a:lnTo>
                  <a:lnTo>
                    <a:pt x="314" y="12"/>
                  </a:lnTo>
                  <a:lnTo>
                    <a:pt x="326" y="0"/>
                  </a:lnTo>
                  <a:lnTo>
                    <a:pt x="338" y="0"/>
                  </a:lnTo>
                  <a:lnTo>
                    <a:pt x="350" y="0"/>
                  </a:lnTo>
                  <a:lnTo>
                    <a:pt x="362" y="12"/>
                  </a:lnTo>
                  <a:lnTo>
                    <a:pt x="362" y="12"/>
                  </a:lnTo>
                  <a:lnTo>
                    <a:pt x="362" y="25"/>
                  </a:lnTo>
                  <a:lnTo>
                    <a:pt x="374" y="25"/>
                  </a:lnTo>
                  <a:lnTo>
                    <a:pt x="386" y="49"/>
                  </a:lnTo>
                  <a:lnTo>
                    <a:pt x="386" y="61"/>
                  </a:lnTo>
                  <a:lnTo>
                    <a:pt x="398" y="61"/>
                  </a:lnTo>
                  <a:lnTo>
                    <a:pt x="398" y="73"/>
                  </a:lnTo>
                  <a:lnTo>
                    <a:pt x="398" y="85"/>
                  </a:lnTo>
                  <a:lnTo>
                    <a:pt x="398" y="85"/>
                  </a:lnTo>
                  <a:lnTo>
                    <a:pt x="410" y="85"/>
                  </a:lnTo>
                  <a:lnTo>
                    <a:pt x="423" y="85"/>
                  </a:lnTo>
                  <a:lnTo>
                    <a:pt x="435" y="73"/>
                  </a:lnTo>
                  <a:lnTo>
                    <a:pt x="435" y="61"/>
                  </a:lnTo>
                  <a:lnTo>
                    <a:pt x="447" y="61"/>
                  </a:lnTo>
                  <a:lnTo>
                    <a:pt x="459" y="49"/>
                  </a:lnTo>
                  <a:lnTo>
                    <a:pt x="459" y="37"/>
                  </a:lnTo>
                  <a:lnTo>
                    <a:pt x="471" y="25"/>
                  </a:lnTo>
                  <a:lnTo>
                    <a:pt x="483" y="25"/>
                  </a:lnTo>
                  <a:lnTo>
                    <a:pt x="483" y="37"/>
                  </a:lnTo>
                  <a:lnTo>
                    <a:pt x="495" y="37"/>
                  </a:lnTo>
                  <a:lnTo>
                    <a:pt x="495" y="49"/>
                  </a:lnTo>
                  <a:lnTo>
                    <a:pt x="519" y="49"/>
                  </a:lnTo>
                  <a:lnTo>
                    <a:pt x="531" y="49"/>
                  </a:lnTo>
                  <a:lnTo>
                    <a:pt x="543" y="49"/>
                  </a:lnTo>
                  <a:lnTo>
                    <a:pt x="543" y="49"/>
                  </a:lnTo>
                  <a:lnTo>
                    <a:pt x="555" y="49"/>
                  </a:lnTo>
                  <a:lnTo>
                    <a:pt x="567" y="49"/>
                  </a:lnTo>
                  <a:lnTo>
                    <a:pt x="579" y="37"/>
                  </a:lnTo>
                  <a:lnTo>
                    <a:pt x="579" y="37"/>
                  </a:lnTo>
                  <a:lnTo>
                    <a:pt x="592" y="37"/>
                  </a:lnTo>
                  <a:lnTo>
                    <a:pt x="604" y="49"/>
                  </a:lnTo>
                  <a:lnTo>
                    <a:pt x="604" y="49"/>
                  </a:lnTo>
                  <a:lnTo>
                    <a:pt x="616" y="49"/>
                  </a:lnTo>
                  <a:lnTo>
                    <a:pt x="616" y="61"/>
                  </a:lnTo>
                  <a:lnTo>
                    <a:pt x="616" y="73"/>
                  </a:lnTo>
                  <a:lnTo>
                    <a:pt x="616" y="73"/>
                  </a:lnTo>
                  <a:lnTo>
                    <a:pt x="628" y="85"/>
                  </a:lnTo>
                  <a:lnTo>
                    <a:pt x="616" y="97"/>
                  </a:lnTo>
                  <a:lnTo>
                    <a:pt x="604" y="97"/>
                  </a:lnTo>
                  <a:lnTo>
                    <a:pt x="616" y="97"/>
                  </a:lnTo>
                  <a:lnTo>
                    <a:pt x="628" y="97"/>
                  </a:lnTo>
                  <a:lnTo>
                    <a:pt x="652" y="85"/>
                  </a:lnTo>
                  <a:lnTo>
                    <a:pt x="676" y="73"/>
                  </a:lnTo>
                  <a:lnTo>
                    <a:pt x="676" y="73"/>
                  </a:lnTo>
                  <a:lnTo>
                    <a:pt x="688" y="73"/>
                  </a:lnTo>
                  <a:lnTo>
                    <a:pt x="700" y="97"/>
                  </a:lnTo>
                  <a:lnTo>
                    <a:pt x="736" y="85"/>
                  </a:lnTo>
                  <a:lnTo>
                    <a:pt x="749" y="97"/>
                  </a:lnTo>
                  <a:lnTo>
                    <a:pt x="749" y="97"/>
                  </a:lnTo>
                  <a:lnTo>
                    <a:pt x="736" y="121"/>
                  </a:lnTo>
                  <a:lnTo>
                    <a:pt x="773" y="133"/>
                  </a:lnTo>
                  <a:lnTo>
                    <a:pt x="785" y="133"/>
                  </a:lnTo>
                  <a:lnTo>
                    <a:pt x="797" y="145"/>
                  </a:lnTo>
                  <a:lnTo>
                    <a:pt x="809" y="157"/>
                  </a:lnTo>
                  <a:lnTo>
                    <a:pt x="797" y="157"/>
                  </a:lnTo>
                  <a:lnTo>
                    <a:pt x="785" y="170"/>
                  </a:lnTo>
                  <a:lnTo>
                    <a:pt x="773" y="170"/>
                  </a:lnTo>
                  <a:lnTo>
                    <a:pt x="785" y="182"/>
                  </a:lnTo>
                  <a:lnTo>
                    <a:pt x="785" y="194"/>
                  </a:lnTo>
                  <a:lnTo>
                    <a:pt x="785" y="194"/>
                  </a:lnTo>
                  <a:lnTo>
                    <a:pt x="785" y="206"/>
                  </a:lnTo>
                  <a:lnTo>
                    <a:pt x="785" y="218"/>
                  </a:lnTo>
                  <a:lnTo>
                    <a:pt x="773" y="218"/>
                  </a:lnTo>
                  <a:lnTo>
                    <a:pt x="761" y="218"/>
                  </a:lnTo>
                  <a:lnTo>
                    <a:pt x="749" y="218"/>
                  </a:lnTo>
                  <a:lnTo>
                    <a:pt x="724" y="218"/>
                  </a:lnTo>
                  <a:lnTo>
                    <a:pt x="48" y="19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9" name="Freeform 100">
              <a:extLst>
                <a:ext uri="{FF2B5EF4-FFF2-40B4-BE49-F238E27FC236}">
                  <a16:creationId xmlns:a16="http://schemas.microsoft.com/office/drawing/2014/main" id="{32199D5C-8681-8C4F-A800-3959787CCF22}"/>
                </a:ext>
              </a:extLst>
            </p:cNvPr>
            <p:cNvSpPr>
              <a:spLocks/>
            </p:cNvSpPr>
            <p:nvPr/>
          </p:nvSpPr>
          <p:spPr bwMode="auto">
            <a:xfrm>
              <a:off x="5868505" y="1307992"/>
              <a:ext cx="781603" cy="72901"/>
            </a:xfrm>
            <a:custGeom>
              <a:avLst/>
              <a:gdLst/>
              <a:ahLst/>
              <a:cxnLst>
                <a:cxn ang="0">
                  <a:pos x="0" y="48"/>
                </a:cxn>
                <a:cxn ang="0">
                  <a:pos x="0" y="36"/>
                </a:cxn>
                <a:cxn ang="0">
                  <a:pos x="12" y="36"/>
                </a:cxn>
                <a:cxn ang="0">
                  <a:pos x="24" y="24"/>
                </a:cxn>
                <a:cxn ang="0">
                  <a:pos x="36" y="24"/>
                </a:cxn>
                <a:cxn ang="0">
                  <a:pos x="48" y="36"/>
                </a:cxn>
                <a:cxn ang="0">
                  <a:pos x="48" y="36"/>
                </a:cxn>
                <a:cxn ang="0">
                  <a:pos x="85" y="48"/>
                </a:cxn>
                <a:cxn ang="0">
                  <a:pos x="109" y="24"/>
                </a:cxn>
                <a:cxn ang="0">
                  <a:pos x="121" y="24"/>
                </a:cxn>
                <a:cxn ang="0">
                  <a:pos x="133" y="24"/>
                </a:cxn>
                <a:cxn ang="0">
                  <a:pos x="145" y="24"/>
                </a:cxn>
                <a:cxn ang="0">
                  <a:pos x="145" y="36"/>
                </a:cxn>
                <a:cxn ang="0">
                  <a:pos x="181" y="24"/>
                </a:cxn>
                <a:cxn ang="0">
                  <a:pos x="193" y="12"/>
                </a:cxn>
                <a:cxn ang="0">
                  <a:pos x="193" y="24"/>
                </a:cxn>
                <a:cxn ang="0">
                  <a:pos x="193" y="24"/>
                </a:cxn>
                <a:cxn ang="0">
                  <a:pos x="181" y="48"/>
                </a:cxn>
                <a:cxn ang="0">
                  <a:pos x="205" y="60"/>
                </a:cxn>
                <a:cxn ang="0">
                  <a:pos x="302" y="36"/>
                </a:cxn>
                <a:cxn ang="0">
                  <a:pos x="278" y="24"/>
                </a:cxn>
                <a:cxn ang="0">
                  <a:pos x="266" y="12"/>
                </a:cxn>
                <a:cxn ang="0">
                  <a:pos x="266" y="0"/>
                </a:cxn>
                <a:cxn ang="0">
                  <a:pos x="278" y="0"/>
                </a:cxn>
                <a:cxn ang="0">
                  <a:pos x="290" y="0"/>
                </a:cxn>
                <a:cxn ang="0">
                  <a:pos x="350" y="24"/>
                </a:cxn>
                <a:cxn ang="0">
                  <a:pos x="411" y="24"/>
                </a:cxn>
                <a:cxn ang="0">
                  <a:pos x="399" y="0"/>
                </a:cxn>
                <a:cxn ang="0">
                  <a:pos x="411" y="0"/>
                </a:cxn>
                <a:cxn ang="0">
                  <a:pos x="423" y="0"/>
                </a:cxn>
                <a:cxn ang="0">
                  <a:pos x="435" y="0"/>
                </a:cxn>
                <a:cxn ang="0">
                  <a:pos x="435" y="12"/>
                </a:cxn>
                <a:cxn ang="0">
                  <a:pos x="459" y="12"/>
                </a:cxn>
                <a:cxn ang="0">
                  <a:pos x="471" y="0"/>
                </a:cxn>
                <a:cxn ang="0">
                  <a:pos x="483" y="12"/>
                </a:cxn>
                <a:cxn ang="0">
                  <a:pos x="507" y="12"/>
                </a:cxn>
                <a:cxn ang="0">
                  <a:pos x="519" y="12"/>
                </a:cxn>
                <a:cxn ang="0">
                  <a:pos x="531" y="12"/>
                </a:cxn>
                <a:cxn ang="0">
                  <a:pos x="544" y="12"/>
                </a:cxn>
                <a:cxn ang="0">
                  <a:pos x="556" y="36"/>
                </a:cxn>
                <a:cxn ang="0">
                  <a:pos x="580" y="24"/>
                </a:cxn>
                <a:cxn ang="0">
                  <a:pos x="592" y="24"/>
                </a:cxn>
                <a:cxn ang="0">
                  <a:pos x="592" y="24"/>
                </a:cxn>
                <a:cxn ang="0">
                  <a:pos x="604" y="24"/>
                </a:cxn>
                <a:cxn ang="0">
                  <a:pos x="628" y="24"/>
                </a:cxn>
                <a:cxn ang="0">
                  <a:pos x="640" y="24"/>
                </a:cxn>
                <a:cxn ang="0">
                  <a:pos x="640" y="24"/>
                </a:cxn>
                <a:cxn ang="0">
                  <a:pos x="652" y="12"/>
                </a:cxn>
                <a:cxn ang="0">
                  <a:pos x="664" y="24"/>
                </a:cxn>
                <a:cxn ang="0">
                  <a:pos x="664" y="24"/>
                </a:cxn>
                <a:cxn ang="0">
                  <a:pos x="664" y="36"/>
                </a:cxn>
                <a:cxn ang="0">
                  <a:pos x="664" y="36"/>
                </a:cxn>
                <a:cxn ang="0">
                  <a:pos x="640" y="36"/>
                </a:cxn>
                <a:cxn ang="0">
                  <a:pos x="592" y="36"/>
                </a:cxn>
                <a:cxn ang="0">
                  <a:pos x="556" y="73"/>
                </a:cxn>
                <a:cxn ang="0">
                  <a:pos x="24" y="60"/>
                </a:cxn>
                <a:cxn ang="0">
                  <a:pos x="0" y="48"/>
                </a:cxn>
              </a:cxnLst>
              <a:rect l="0" t="0" r="r" b="b"/>
              <a:pathLst>
                <a:path w="664" h="73">
                  <a:moveTo>
                    <a:pt x="0" y="48"/>
                  </a:moveTo>
                  <a:lnTo>
                    <a:pt x="0" y="36"/>
                  </a:lnTo>
                  <a:lnTo>
                    <a:pt x="12" y="36"/>
                  </a:lnTo>
                  <a:lnTo>
                    <a:pt x="24" y="24"/>
                  </a:lnTo>
                  <a:lnTo>
                    <a:pt x="36" y="24"/>
                  </a:lnTo>
                  <a:lnTo>
                    <a:pt x="48" y="36"/>
                  </a:lnTo>
                  <a:lnTo>
                    <a:pt x="48" y="36"/>
                  </a:lnTo>
                  <a:lnTo>
                    <a:pt x="85" y="48"/>
                  </a:lnTo>
                  <a:lnTo>
                    <a:pt x="109" y="24"/>
                  </a:lnTo>
                  <a:lnTo>
                    <a:pt x="121" y="24"/>
                  </a:lnTo>
                  <a:lnTo>
                    <a:pt x="133" y="24"/>
                  </a:lnTo>
                  <a:lnTo>
                    <a:pt x="145" y="24"/>
                  </a:lnTo>
                  <a:lnTo>
                    <a:pt x="145" y="36"/>
                  </a:lnTo>
                  <a:lnTo>
                    <a:pt x="181" y="24"/>
                  </a:lnTo>
                  <a:lnTo>
                    <a:pt x="193" y="12"/>
                  </a:lnTo>
                  <a:lnTo>
                    <a:pt x="193" y="24"/>
                  </a:lnTo>
                  <a:lnTo>
                    <a:pt x="193" y="24"/>
                  </a:lnTo>
                  <a:lnTo>
                    <a:pt x="181" y="48"/>
                  </a:lnTo>
                  <a:lnTo>
                    <a:pt x="205" y="60"/>
                  </a:lnTo>
                  <a:lnTo>
                    <a:pt x="302" y="36"/>
                  </a:lnTo>
                  <a:lnTo>
                    <a:pt x="278" y="24"/>
                  </a:lnTo>
                  <a:lnTo>
                    <a:pt x="266" y="12"/>
                  </a:lnTo>
                  <a:lnTo>
                    <a:pt x="266" y="0"/>
                  </a:lnTo>
                  <a:lnTo>
                    <a:pt x="278" y="0"/>
                  </a:lnTo>
                  <a:lnTo>
                    <a:pt x="290" y="0"/>
                  </a:lnTo>
                  <a:lnTo>
                    <a:pt x="350" y="24"/>
                  </a:lnTo>
                  <a:lnTo>
                    <a:pt x="411" y="24"/>
                  </a:lnTo>
                  <a:lnTo>
                    <a:pt x="399" y="0"/>
                  </a:lnTo>
                  <a:lnTo>
                    <a:pt x="411" y="0"/>
                  </a:lnTo>
                  <a:lnTo>
                    <a:pt x="423" y="0"/>
                  </a:lnTo>
                  <a:lnTo>
                    <a:pt x="435" y="0"/>
                  </a:lnTo>
                  <a:lnTo>
                    <a:pt x="435" y="12"/>
                  </a:lnTo>
                  <a:lnTo>
                    <a:pt x="459" y="12"/>
                  </a:lnTo>
                  <a:lnTo>
                    <a:pt x="471" y="0"/>
                  </a:lnTo>
                  <a:lnTo>
                    <a:pt x="483" y="12"/>
                  </a:lnTo>
                  <a:lnTo>
                    <a:pt x="507" y="12"/>
                  </a:lnTo>
                  <a:lnTo>
                    <a:pt x="519" y="12"/>
                  </a:lnTo>
                  <a:lnTo>
                    <a:pt x="531" y="12"/>
                  </a:lnTo>
                  <a:lnTo>
                    <a:pt x="544" y="12"/>
                  </a:lnTo>
                  <a:lnTo>
                    <a:pt x="556" y="36"/>
                  </a:lnTo>
                  <a:lnTo>
                    <a:pt x="580" y="24"/>
                  </a:lnTo>
                  <a:lnTo>
                    <a:pt x="592" y="24"/>
                  </a:lnTo>
                  <a:lnTo>
                    <a:pt x="592" y="24"/>
                  </a:lnTo>
                  <a:lnTo>
                    <a:pt x="604" y="24"/>
                  </a:lnTo>
                  <a:lnTo>
                    <a:pt x="628" y="24"/>
                  </a:lnTo>
                  <a:lnTo>
                    <a:pt x="640" y="24"/>
                  </a:lnTo>
                  <a:lnTo>
                    <a:pt x="640" y="24"/>
                  </a:lnTo>
                  <a:lnTo>
                    <a:pt x="652" y="12"/>
                  </a:lnTo>
                  <a:lnTo>
                    <a:pt x="664" y="24"/>
                  </a:lnTo>
                  <a:lnTo>
                    <a:pt x="664" y="24"/>
                  </a:lnTo>
                  <a:lnTo>
                    <a:pt x="664" y="36"/>
                  </a:lnTo>
                  <a:lnTo>
                    <a:pt x="664" y="36"/>
                  </a:lnTo>
                  <a:lnTo>
                    <a:pt x="640" y="36"/>
                  </a:lnTo>
                  <a:lnTo>
                    <a:pt x="592" y="36"/>
                  </a:lnTo>
                  <a:lnTo>
                    <a:pt x="556" y="73"/>
                  </a:lnTo>
                  <a:lnTo>
                    <a:pt x="24" y="60"/>
                  </a:lnTo>
                  <a:lnTo>
                    <a:pt x="0" y="4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0" name="Freeform 101">
              <a:extLst>
                <a:ext uri="{FF2B5EF4-FFF2-40B4-BE49-F238E27FC236}">
                  <a16:creationId xmlns:a16="http://schemas.microsoft.com/office/drawing/2014/main" id="{49B4E1B8-E1D6-4247-88E6-41F233854F16}"/>
                </a:ext>
              </a:extLst>
            </p:cNvPr>
            <p:cNvSpPr>
              <a:spLocks/>
            </p:cNvSpPr>
            <p:nvPr/>
          </p:nvSpPr>
          <p:spPr bwMode="auto">
            <a:xfrm>
              <a:off x="5868506" y="1386869"/>
              <a:ext cx="840163" cy="145804"/>
            </a:xfrm>
            <a:custGeom>
              <a:avLst/>
              <a:gdLst/>
              <a:ahLst/>
              <a:cxnLst>
                <a:cxn ang="0">
                  <a:pos x="0" y="12"/>
                </a:cxn>
                <a:cxn ang="0">
                  <a:pos x="12" y="24"/>
                </a:cxn>
                <a:cxn ang="0">
                  <a:pos x="0" y="36"/>
                </a:cxn>
                <a:cxn ang="0">
                  <a:pos x="0" y="60"/>
                </a:cxn>
                <a:cxn ang="0">
                  <a:pos x="12" y="72"/>
                </a:cxn>
                <a:cxn ang="0">
                  <a:pos x="61" y="72"/>
                </a:cxn>
                <a:cxn ang="0">
                  <a:pos x="73" y="84"/>
                </a:cxn>
                <a:cxn ang="0">
                  <a:pos x="97" y="84"/>
                </a:cxn>
                <a:cxn ang="0">
                  <a:pos x="121" y="84"/>
                </a:cxn>
                <a:cxn ang="0">
                  <a:pos x="133" y="72"/>
                </a:cxn>
                <a:cxn ang="0">
                  <a:pos x="145" y="84"/>
                </a:cxn>
                <a:cxn ang="0">
                  <a:pos x="157" y="84"/>
                </a:cxn>
                <a:cxn ang="0">
                  <a:pos x="181" y="96"/>
                </a:cxn>
                <a:cxn ang="0">
                  <a:pos x="205" y="96"/>
                </a:cxn>
                <a:cxn ang="0">
                  <a:pos x="218" y="96"/>
                </a:cxn>
                <a:cxn ang="0">
                  <a:pos x="230" y="96"/>
                </a:cxn>
                <a:cxn ang="0">
                  <a:pos x="242" y="96"/>
                </a:cxn>
                <a:cxn ang="0">
                  <a:pos x="254" y="96"/>
                </a:cxn>
                <a:cxn ang="0">
                  <a:pos x="266" y="84"/>
                </a:cxn>
                <a:cxn ang="0">
                  <a:pos x="302" y="96"/>
                </a:cxn>
                <a:cxn ang="0">
                  <a:pos x="362" y="72"/>
                </a:cxn>
                <a:cxn ang="0">
                  <a:pos x="375" y="72"/>
                </a:cxn>
                <a:cxn ang="0">
                  <a:pos x="387" y="60"/>
                </a:cxn>
                <a:cxn ang="0">
                  <a:pos x="399" y="72"/>
                </a:cxn>
                <a:cxn ang="0">
                  <a:pos x="423" y="96"/>
                </a:cxn>
                <a:cxn ang="0">
                  <a:pos x="435" y="108"/>
                </a:cxn>
                <a:cxn ang="0">
                  <a:pos x="435" y="120"/>
                </a:cxn>
                <a:cxn ang="0">
                  <a:pos x="459" y="120"/>
                </a:cxn>
                <a:cxn ang="0">
                  <a:pos x="471" y="133"/>
                </a:cxn>
                <a:cxn ang="0">
                  <a:pos x="483" y="120"/>
                </a:cxn>
                <a:cxn ang="0">
                  <a:pos x="507" y="133"/>
                </a:cxn>
                <a:cxn ang="0">
                  <a:pos x="544" y="133"/>
                </a:cxn>
                <a:cxn ang="0">
                  <a:pos x="568" y="120"/>
                </a:cxn>
                <a:cxn ang="0">
                  <a:pos x="592" y="108"/>
                </a:cxn>
                <a:cxn ang="0">
                  <a:pos x="604" y="108"/>
                </a:cxn>
                <a:cxn ang="0">
                  <a:pos x="616" y="84"/>
                </a:cxn>
                <a:cxn ang="0">
                  <a:pos x="628" y="72"/>
                </a:cxn>
                <a:cxn ang="0">
                  <a:pos x="616" y="72"/>
                </a:cxn>
                <a:cxn ang="0">
                  <a:pos x="628" y="72"/>
                </a:cxn>
                <a:cxn ang="0">
                  <a:pos x="652" y="72"/>
                </a:cxn>
                <a:cxn ang="0">
                  <a:pos x="664" y="72"/>
                </a:cxn>
                <a:cxn ang="0">
                  <a:pos x="676" y="60"/>
                </a:cxn>
                <a:cxn ang="0">
                  <a:pos x="676" y="48"/>
                </a:cxn>
                <a:cxn ang="0">
                  <a:pos x="701" y="36"/>
                </a:cxn>
                <a:cxn ang="0">
                  <a:pos x="713" y="12"/>
                </a:cxn>
                <a:cxn ang="0">
                  <a:pos x="688" y="0"/>
                </a:cxn>
                <a:cxn ang="0">
                  <a:pos x="24" y="0"/>
                </a:cxn>
              </a:cxnLst>
              <a:rect l="0" t="0" r="r" b="b"/>
              <a:pathLst>
                <a:path w="713" h="133">
                  <a:moveTo>
                    <a:pt x="0" y="0"/>
                  </a:moveTo>
                  <a:lnTo>
                    <a:pt x="0" y="12"/>
                  </a:lnTo>
                  <a:lnTo>
                    <a:pt x="0" y="24"/>
                  </a:lnTo>
                  <a:lnTo>
                    <a:pt x="12" y="24"/>
                  </a:lnTo>
                  <a:lnTo>
                    <a:pt x="0" y="36"/>
                  </a:lnTo>
                  <a:lnTo>
                    <a:pt x="0" y="36"/>
                  </a:lnTo>
                  <a:lnTo>
                    <a:pt x="0" y="48"/>
                  </a:lnTo>
                  <a:lnTo>
                    <a:pt x="0" y="60"/>
                  </a:lnTo>
                  <a:lnTo>
                    <a:pt x="12" y="60"/>
                  </a:lnTo>
                  <a:lnTo>
                    <a:pt x="12" y="72"/>
                  </a:lnTo>
                  <a:lnTo>
                    <a:pt x="36" y="72"/>
                  </a:lnTo>
                  <a:lnTo>
                    <a:pt x="61" y="72"/>
                  </a:lnTo>
                  <a:lnTo>
                    <a:pt x="73" y="72"/>
                  </a:lnTo>
                  <a:lnTo>
                    <a:pt x="73" y="84"/>
                  </a:lnTo>
                  <a:lnTo>
                    <a:pt x="85" y="84"/>
                  </a:lnTo>
                  <a:lnTo>
                    <a:pt x="97" y="84"/>
                  </a:lnTo>
                  <a:lnTo>
                    <a:pt x="109" y="84"/>
                  </a:lnTo>
                  <a:lnTo>
                    <a:pt x="121" y="84"/>
                  </a:lnTo>
                  <a:lnTo>
                    <a:pt x="121" y="84"/>
                  </a:lnTo>
                  <a:lnTo>
                    <a:pt x="133" y="72"/>
                  </a:lnTo>
                  <a:lnTo>
                    <a:pt x="145" y="72"/>
                  </a:lnTo>
                  <a:lnTo>
                    <a:pt x="145" y="84"/>
                  </a:lnTo>
                  <a:lnTo>
                    <a:pt x="145" y="84"/>
                  </a:lnTo>
                  <a:lnTo>
                    <a:pt x="157" y="84"/>
                  </a:lnTo>
                  <a:lnTo>
                    <a:pt x="169" y="96"/>
                  </a:lnTo>
                  <a:lnTo>
                    <a:pt x="181" y="96"/>
                  </a:lnTo>
                  <a:lnTo>
                    <a:pt x="193" y="96"/>
                  </a:lnTo>
                  <a:lnTo>
                    <a:pt x="205" y="96"/>
                  </a:lnTo>
                  <a:lnTo>
                    <a:pt x="205" y="96"/>
                  </a:lnTo>
                  <a:lnTo>
                    <a:pt x="218" y="96"/>
                  </a:lnTo>
                  <a:lnTo>
                    <a:pt x="218" y="96"/>
                  </a:lnTo>
                  <a:lnTo>
                    <a:pt x="230" y="96"/>
                  </a:lnTo>
                  <a:lnTo>
                    <a:pt x="242" y="96"/>
                  </a:lnTo>
                  <a:lnTo>
                    <a:pt x="242" y="96"/>
                  </a:lnTo>
                  <a:lnTo>
                    <a:pt x="242" y="96"/>
                  </a:lnTo>
                  <a:lnTo>
                    <a:pt x="254" y="96"/>
                  </a:lnTo>
                  <a:lnTo>
                    <a:pt x="266" y="84"/>
                  </a:lnTo>
                  <a:lnTo>
                    <a:pt x="266" y="84"/>
                  </a:lnTo>
                  <a:lnTo>
                    <a:pt x="278" y="96"/>
                  </a:lnTo>
                  <a:lnTo>
                    <a:pt x="302" y="96"/>
                  </a:lnTo>
                  <a:lnTo>
                    <a:pt x="302" y="96"/>
                  </a:lnTo>
                  <a:lnTo>
                    <a:pt x="362" y="72"/>
                  </a:lnTo>
                  <a:lnTo>
                    <a:pt x="375" y="72"/>
                  </a:lnTo>
                  <a:lnTo>
                    <a:pt x="375" y="72"/>
                  </a:lnTo>
                  <a:lnTo>
                    <a:pt x="387" y="60"/>
                  </a:lnTo>
                  <a:lnTo>
                    <a:pt x="387" y="60"/>
                  </a:lnTo>
                  <a:lnTo>
                    <a:pt x="399" y="72"/>
                  </a:lnTo>
                  <a:lnTo>
                    <a:pt x="399" y="72"/>
                  </a:lnTo>
                  <a:lnTo>
                    <a:pt x="411" y="96"/>
                  </a:lnTo>
                  <a:lnTo>
                    <a:pt x="423" y="96"/>
                  </a:lnTo>
                  <a:lnTo>
                    <a:pt x="423" y="108"/>
                  </a:lnTo>
                  <a:lnTo>
                    <a:pt x="435" y="108"/>
                  </a:lnTo>
                  <a:lnTo>
                    <a:pt x="435" y="108"/>
                  </a:lnTo>
                  <a:lnTo>
                    <a:pt x="435" y="120"/>
                  </a:lnTo>
                  <a:lnTo>
                    <a:pt x="447" y="120"/>
                  </a:lnTo>
                  <a:lnTo>
                    <a:pt x="459" y="120"/>
                  </a:lnTo>
                  <a:lnTo>
                    <a:pt x="459" y="120"/>
                  </a:lnTo>
                  <a:lnTo>
                    <a:pt x="471" y="133"/>
                  </a:lnTo>
                  <a:lnTo>
                    <a:pt x="483" y="133"/>
                  </a:lnTo>
                  <a:lnTo>
                    <a:pt x="483" y="120"/>
                  </a:lnTo>
                  <a:lnTo>
                    <a:pt x="507" y="120"/>
                  </a:lnTo>
                  <a:lnTo>
                    <a:pt x="507" y="133"/>
                  </a:lnTo>
                  <a:lnTo>
                    <a:pt x="519" y="133"/>
                  </a:lnTo>
                  <a:lnTo>
                    <a:pt x="544" y="133"/>
                  </a:lnTo>
                  <a:lnTo>
                    <a:pt x="556" y="120"/>
                  </a:lnTo>
                  <a:lnTo>
                    <a:pt x="568" y="120"/>
                  </a:lnTo>
                  <a:lnTo>
                    <a:pt x="580" y="120"/>
                  </a:lnTo>
                  <a:lnTo>
                    <a:pt x="592" y="108"/>
                  </a:lnTo>
                  <a:lnTo>
                    <a:pt x="604" y="108"/>
                  </a:lnTo>
                  <a:lnTo>
                    <a:pt x="604" y="108"/>
                  </a:lnTo>
                  <a:lnTo>
                    <a:pt x="604" y="96"/>
                  </a:lnTo>
                  <a:lnTo>
                    <a:pt x="616" y="84"/>
                  </a:lnTo>
                  <a:lnTo>
                    <a:pt x="616" y="84"/>
                  </a:lnTo>
                  <a:lnTo>
                    <a:pt x="628" y="72"/>
                  </a:lnTo>
                  <a:lnTo>
                    <a:pt x="616" y="72"/>
                  </a:lnTo>
                  <a:lnTo>
                    <a:pt x="616" y="72"/>
                  </a:lnTo>
                  <a:lnTo>
                    <a:pt x="628" y="72"/>
                  </a:lnTo>
                  <a:lnTo>
                    <a:pt x="628" y="72"/>
                  </a:lnTo>
                  <a:lnTo>
                    <a:pt x="652" y="72"/>
                  </a:lnTo>
                  <a:lnTo>
                    <a:pt x="652" y="72"/>
                  </a:lnTo>
                  <a:lnTo>
                    <a:pt x="652" y="60"/>
                  </a:lnTo>
                  <a:lnTo>
                    <a:pt x="664" y="72"/>
                  </a:lnTo>
                  <a:lnTo>
                    <a:pt x="676" y="60"/>
                  </a:lnTo>
                  <a:lnTo>
                    <a:pt x="676" y="60"/>
                  </a:lnTo>
                  <a:lnTo>
                    <a:pt x="676" y="48"/>
                  </a:lnTo>
                  <a:lnTo>
                    <a:pt x="676" y="48"/>
                  </a:lnTo>
                  <a:lnTo>
                    <a:pt x="688" y="48"/>
                  </a:lnTo>
                  <a:lnTo>
                    <a:pt x="701" y="36"/>
                  </a:lnTo>
                  <a:lnTo>
                    <a:pt x="713" y="24"/>
                  </a:lnTo>
                  <a:lnTo>
                    <a:pt x="713" y="12"/>
                  </a:lnTo>
                  <a:lnTo>
                    <a:pt x="701" y="12"/>
                  </a:lnTo>
                  <a:lnTo>
                    <a:pt x="688" y="0"/>
                  </a:lnTo>
                  <a:lnTo>
                    <a:pt x="0" y="0"/>
                  </a:lnTo>
                  <a:lnTo>
                    <a:pt x="24"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1" name="Freeform 102">
              <a:extLst>
                <a:ext uri="{FF2B5EF4-FFF2-40B4-BE49-F238E27FC236}">
                  <a16:creationId xmlns:a16="http://schemas.microsoft.com/office/drawing/2014/main" id="{CA24F0BE-1018-1F43-9347-6C618FB46237}"/>
                </a:ext>
              </a:extLst>
            </p:cNvPr>
            <p:cNvSpPr>
              <a:spLocks/>
            </p:cNvSpPr>
            <p:nvPr/>
          </p:nvSpPr>
          <p:spPr bwMode="auto">
            <a:xfrm>
              <a:off x="6025065" y="1401211"/>
              <a:ext cx="454142" cy="264119"/>
            </a:xfrm>
            <a:custGeom>
              <a:avLst/>
              <a:gdLst/>
              <a:ahLst/>
              <a:cxnLst>
                <a:cxn ang="0">
                  <a:pos x="386" y="24"/>
                </a:cxn>
                <a:cxn ang="0">
                  <a:pos x="350" y="24"/>
                </a:cxn>
                <a:cxn ang="0">
                  <a:pos x="326" y="48"/>
                </a:cxn>
                <a:cxn ang="0">
                  <a:pos x="302" y="72"/>
                </a:cxn>
                <a:cxn ang="0">
                  <a:pos x="278" y="96"/>
                </a:cxn>
                <a:cxn ang="0">
                  <a:pos x="278" y="121"/>
                </a:cxn>
                <a:cxn ang="0">
                  <a:pos x="266" y="133"/>
                </a:cxn>
                <a:cxn ang="0">
                  <a:pos x="254" y="169"/>
                </a:cxn>
                <a:cxn ang="0">
                  <a:pos x="242" y="193"/>
                </a:cxn>
                <a:cxn ang="0">
                  <a:pos x="242" y="205"/>
                </a:cxn>
                <a:cxn ang="0">
                  <a:pos x="229" y="217"/>
                </a:cxn>
                <a:cxn ang="0">
                  <a:pos x="242" y="217"/>
                </a:cxn>
                <a:cxn ang="0">
                  <a:pos x="181" y="241"/>
                </a:cxn>
                <a:cxn ang="0">
                  <a:pos x="0" y="229"/>
                </a:cxn>
                <a:cxn ang="0">
                  <a:pos x="48" y="217"/>
                </a:cxn>
                <a:cxn ang="0">
                  <a:pos x="72" y="217"/>
                </a:cxn>
                <a:cxn ang="0">
                  <a:pos x="121" y="193"/>
                </a:cxn>
                <a:cxn ang="0">
                  <a:pos x="157" y="169"/>
                </a:cxn>
                <a:cxn ang="0">
                  <a:pos x="181" y="145"/>
                </a:cxn>
                <a:cxn ang="0">
                  <a:pos x="193" y="121"/>
                </a:cxn>
                <a:cxn ang="0">
                  <a:pos x="193" y="108"/>
                </a:cxn>
                <a:cxn ang="0">
                  <a:pos x="169" y="72"/>
                </a:cxn>
                <a:cxn ang="0">
                  <a:pos x="145" y="72"/>
                </a:cxn>
                <a:cxn ang="0">
                  <a:pos x="85" y="60"/>
                </a:cxn>
                <a:cxn ang="0">
                  <a:pos x="48" y="60"/>
                </a:cxn>
                <a:cxn ang="0">
                  <a:pos x="0" y="36"/>
                </a:cxn>
                <a:cxn ang="0">
                  <a:pos x="12" y="24"/>
                </a:cxn>
                <a:cxn ang="0">
                  <a:pos x="36" y="48"/>
                </a:cxn>
                <a:cxn ang="0">
                  <a:pos x="72" y="48"/>
                </a:cxn>
                <a:cxn ang="0">
                  <a:pos x="85" y="48"/>
                </a:cxn>
                <a:cxn ang="0">
                  <a:pos x="133" y="60"/>
                </a:cxn>
                <a:cxn ang="0">
                  <a:pos x="133" y="48"/>
                </a:cxn>
                <a:cxn ang="0">
                  <a:pos x="97" y="36"/>
                </a:cxn>
                <a:cxn ang="0">
                  <a:pos x="109" y="36"/>
                </a:cxn>
                <a:cxn ang="0">
                  <a:pos x="157" y="48"/>
                </a:cxn>
                <a:cxn ang="0">
                  <a:pos x="205" y="60"/>
                </a:cxn>
                <a:cxn ang="0">
                  <a:pos x="169" y="24"/>
                </a:cxn>
                <a:cxn ang="0">
                  <a:pos x="181" y="24"/>
                </a:cxn>
                <a:cxn ang="0">
                  <a:pos x="193" y="36"/>
                </a:cxn>
                <a:cxn ang="0">
                  <a:pos x="217" y="24"/>
                </a:cxn>
                <a:cxn ang="0">
                  <a:pos x="229" y="24"/>
                </a:cxn>
                <a:cxn ang="0">
                  <a:pos x="205" y="36"/>
                </a:cxn>
                <a:cxn ang="0">
                  <a:pos x="217" y="48"/>
                </a:cxn>
                <a:cxn ang="0">
                  <a:pos x="229" y="60"/>
                </a:cxn>
                <a:cxn ang="0">
                  <a:pos x="229" y="60"/>
                </a:cxn>
                <a:cxn ang="0">
                  <a:pos x="242" y="72"/>
                </a:cxn>
                <a:cxn ang="0">
                  <a:pos x="254" y="72"/>
                </a:cxn>
                <a:cxn ang="0">
                  <a:pos x="266" y="72"/>
                </a:cxn>
                <a:cxn ang="0">
                  <a:pos x="290" y="48"/>
                </a:cxn>
                <a:cxn ang="0">
                  <a:pos x="314" y="36"/>
                </a:cxn>
                <a:cxn ang="0">
                  <a:pos x="314" y="36"/>
                </a:cxn>
                <a:cxn ang="0">
                  <a:pos x="314" y="24"/>
                </a:cxn>
                <a:cxn ang="0">
                  <a:pos x="326" y="12"/>
                </a:cxn>
                <a:cxn ang="0">
                  <a:pos x="302" y="0"/>
                </a:cxn>
                <a:cxn ang="0">
                  <a:pos x="314" y="0"/>
                </a:cxn>
                <a:cxn ang="0">
                  <a:pos x="338" y="12"/>
                </a:cxn>
                <a:cxn ang="0">
                  <a:pos x="338" y="0"/>
                </a:cxn>
                <a:cxn ang="0">
                  <a:pos x="362" y="0"/>
                </a:cxn>
                <a:cxn ang="0">
                  <a:pos x="350" y="24"/>
                </a:cxn>
                <a:cxn ang="0">
                  <a:pos x="386" y="24"/>
                </a:cxn>
                <a:cxn ang="0">
                  <a:pos x="386" y="24"/>
                </a:cxn>
              </a:cxnLst>
              <a:rect l="0" t="0" r="r" b="b"/>
              <a:pathLst>
                <a:path w="386" h="241">
                  <a:moveTo>
                    <a:pt x="386" y="24"/>
                  </a:moveTo>
                  <a:lnTo>
                    <a:pt x="350" y="24"/>
                  </a:lnTo>
                  <a:lnTo>
                    <a:pt x="326" y="48"/>
                  </a:lnTo>
                  <a:lnTo>
                    <a:pt x="302" y="72"/>
                  </a:lnTo>
                  <a:lnTo>
                    <a:pt x="278" y="96"/>
                  </a:lnTo>
                  <a:lnTo>
                    <a:pt x="278" y="121"/>
                  </a:lnTo>
                  <a:lnTo>
                    <a:pt x="266" y="133"/>
                  </a:lnTo>
                  <a:lnTo>
                    <a:pt x="254" y="169"/>
                  </a:lnTo>
                  <a:lnTo>
                    <a:pt x="242" y="193"/>
                  </a:lnTo>
                  <a:lnTo>
                    <a:pt x="242" y="205"/>
                  </a:lnTo>
                  <a:lnTo>
                    <a:pt x="229" y="217"/>
                  </a:lnTo>
                  <a:lnTo>
                    <a:pt x="242" y="217"/>
                  </a:lnTo>
                  <a:lnTo>
                    <a:pt x="181" y="241"/>
                  </a:lnTo>
                  <a:lnTo>
                    <a:pt x="0" y="229"/>
                  </a:lnTo>
                  <a:lnTo>
                    <a:pt x="48" y="217"/>
                  </a:lnTo>
                  <a:lnTo>
                    <a:pt x="72" y="217"/>
                  </a:lnTo>
                  <a:lnTo>
                    <a:pt x="121" y="193"/>
                  </a:lnTo>
                  <a:lnTo>
                    <a:pt x="157" y="169"/>
                  </a:lnTo>
                  <a:lnTo>
                    <a:pt x="181" y="145"/>
                  </a:lnTo>
                  <a:lnTo>
                    <a:pt x="193" y="121"/>
                  </a:lnTo>
                  <a:lnTo>
                    <a:pt x="193" y="108"/>
                  </a:lnTo>
                  <a:lnTo>
                    <a:pt x="169" y="72"/>
                  </a:lnTo>
                  <a:lnTo>
                    <a:pt x="145" y="72"/>
                  </a:lnTo>
                  <a:lnTo>
                    <a:pt x="85" y="60"/>
                  </a:lnTo>
                  <a:lnTo>
                    <a:pt x="48" y="60"/>
                  </a:lnTo>
                  <a:lnTo>
                    <a:pt x="0" y="36"/>
                  </a:lnTo>
                  <a:lnTo>
                    <a:pt x="12" y="24"/>
                  </a:lnTo>
                  <a:lnTo>
                    <a:pt x="36" y="48"/>
                  </a:lnTo>
                  <a:lnTo>
                    <a:pt x="72" y="48"/>
                  </a:lnTo>
                  <a:lnTo>
                    <a:pt x="85" y="48"/>
                  </a:lnTo>
                  <a:lnTo>
                    <a:pt x="133" y="60"/>
                  </a:lnTo>
                  <a:lnTo>
                    <a:pt x="133" y="48"/>
                  </a:lnTo>
                  <a:lnTo>
                    <a:pt x="97" y="36"/>
                  </a:lnTo>
                  <a:lnTo>
                    <a:pt x="109" y="36"/>
                  </a:lnTo>
                  <a:lnTo>
                    <a:pt x="157" y="48"/>
                  </a:lnTo>
                  <a:lnTo>
                    <a:pt x="205" y="60"/>
                  </a:lnTo>
                  <a:lnTo>
                    <a:pt x="169" y="24"/>
                  </a:lnTo>
                  <a:lnTo>
                    <a:pt x="181" y="24"/>
                  </a:lnTo>
                  <a:lnTo>
                    <a:pt x="193" y="36"/>
                  </a:lnTo>
                  <a:lnTo>
                    <a:pt x="217" y="24"/>
                  </a:lnTo>
                  <a:lnTo>
                    <a:pt x="229" y="24"/>
                  </a:lnTo>
                  <a:lnTo>
                    <a:pt x="205" y="36"/>
                  </a:lnTo>
                  <a:lnTo>
                    <a:pt x="217" y="48"/>
                  </a:lnTo>
                  <a:lnTo>
                    <a:pt x="229" y="60"/>
                  </a:lnTo>
                  <a:lnTo>
                    <a:pt x="229" y="60"/>
                  </a:lnTo>
                  <a:lnTo>
                    <a:pt x="242" y="72"/>
                  </a:lnTo>
                  <a:lnTo>
                    <a:pt x="254" y="72"/>
                  </a:lnTo>
                  <a:lnTo>
                    <a:pt x="266" y="72"/>
                  </a:lnTo>
                  <a:lnTo>
                    <a:pt x="290" y="48"/>
                  </a:lnTo>
                  <a:lnTo>
                    <a:pt x="314" y="36"/>
                  </a:lnTo>
                  <a:lnTo>
                    <a:pt x="314" y="36"/>
                  </a:lnTo>
                  <a:lnTo>
                    <a:pt x="314" y="24"/>
                  </a:lnTo>
                  <a:lnTo>
                    <a:pt x="326" y="12"/>
                  </a:lnTo>
                  <a:lnTo>
                    <a:pt x="302" y="0"/>
                  </a:lnTo>
                  <a:lnTo>
                    <a:pt x="314" y="0"/>
                  </a:lnTo>
                  <a:lnTo>
                    <a:pt x="338" y="12"/>
                  </a:lnTo>
                  <a:lnTo>
                    <a:pt x="338" y="0"/>
                  </a:lnTo>
                  <a:lnTo>
                    <a:pt x="362" y="0"/>
                  </a:lnTo>
                  <a:lnTo>
                    <a:pt x="350" y="24"/>
                  </a:lnTo>
                  <a:lnTo>
                    <a:pt x="386" y="24"/>
                  </a:lnTo>
                  <a:lnTo>
                    <a:pt x="386"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2" name="Freeform 103">
              <a:extLst>
                <a:ext uri="{FF2B5EF4-FFF2-40B4-BE49-F238E27FC236}">
                  <a16:creationId xmlns:a16="http://schemas.microsoft.com/office/drawing/2014/main" id="{866550A4-DCD9-E543-909C-DBECFFB6D8A6}"/>
                </a:ext>
              </a:extLst>
            </p:cNvPr>
            <p:cNvSpPr>
              <a:spLocks/>
            </p:cNvSpPr>
            <p:nvPr/>
          </p:nvSpPr>
          <p:spPr bwMode="auto">
            <a:xfrm>
              <a:off x="6181624" y="1494377"/>
              <a:ext cx="156559" cy="157755"/>
            </a:xfrm>
            <a:custGeom>
              <a:avLst/>
              <a:gdLst/>
              <a:ahLst/>
              <a:cxnLst>
                <a:cxn ang="0">
                  <a:pos x="24" y="145"/>
                </a:cxn>
                <a:cxn ang="0">
                  <a:pos x="0" y="133"/>
                </a:cxn>
                <a:cxn ang="0">
                  <a:pos x="12" y="121"/>
                </a:cxn>
                <a:cxn ang="0">
                  <a:pos x="48" y="85"/>
                </a:cxn>
                <a:cxn ang="0">
                  <a:pos x="60" y="73"/>
                </a:cxn>
                <a:cxn ang="0">
                  <a:pos x="60" y="85"/>
                </a:cxn>
                <a:cxn ang="0">
                  <a:pos x="72" y="49"/>
                </a:cxn>
                <a:cxn ang="0">
                  <a:pos x="72" y="49"/>
                </a:cxn>
                <a:cxn ang="0">
                  <a:pos x="84" y="49"/>
                </a:cxn>
                <a:cxn ang="0">
                  <a:pos x="84" y="49"/>
                </a:cxn>
                <a:cxn ang="0">
                  <a:pos x="84" y="37"/>
                </a:cxn>
                <a:cxn ang="0">
                  <a:pos x="109" y="37"/>
                </a:cxn>
                <a:cxn ang="0">
                  <a:pos x="109" y="37"/>
                </a:cxn>
                <a:cxn ang="0">
                  <a:pos x="96" y="24"/>
                </a:cxn>
                <a:cxn ang="0">
                  <a:pos x="109" y="24"/>
                </a:cxn>
                <a:cxn ang="0">
                  <a:pos x="109" y="24"/>
                </a:cxn>
                <a:cxn ang="0">
                  <a:pos x="96" y="12"/>
                </a:cxn>
                <a:cxn ang="0">
                  <a:pos x="121" y="12"/>
                </a:cxn>
                <a:cxn ang="0">
                  <a:pos x="121" y="0"/>
                </a:cxn>
                <a:cxn ang="0">
                  <a:pos x="133" y="0"/>
                </a:cxn>
                <a:cxn ang="0">
                  <a:pos x="133" y="12"/>
                </a:cxn>
                <a:cxn ang="0">
                  <a:pos x="121" y="12"/>
                </a:cxn>
                <a:cxn ang="0">
                  <a:pos x="109" y="24"/>
                </a:cxn>
                <a:cxn ang="0">
                  <a:pos x="133" y="24"/>
                </a:cxn>
                <a:cxn ang="0">
                  <a:pos x="133" y="24"/>
                </a:cxn>
                <a:cxn ang="0">
                  <a:pos x="121" y="24"/>
                </a:cxn>
                <a:cxn ang="0">
                  <a:pos x="133" y="37"/>
                </a:cxn>
                <a:cxn ang="0">
                  <a:pos x="121" y="37"/>
                </a:cxn>
                <a:cxn ang="0">
                  <a:pos x="133" y="37"/>
                </a:cxn>
                <a:cxn ang="0">
                  <a:pos x="121" y="49"/>
                </a:cxn>
                <a:cxn ang="0">
                  <a:pos x="109" y="61"/>
                </a:cxn>
                <a:cxn ang="0">
                  <a:pos x="109" y="61"/>
                </a:cxn>
                <a:cxn ang="0">
                  <a:pos x="109" y="73"/>
                </a:cxn>
                <a:cxn ang="0">
                  <a:pos x="109" y="85"/>
                </a:cxn>
                <a:cxn ang="0">
                  <a:pos x="109" y="97"/>
                </a:cxn>
                <a:cxn ang="0">
                  <a:pos x="96" y="121"/>
                </a:cxn>
                <a:cxn ang="0">
                  <a:pos x="96" y="133"/>
                </a:cxn>
                <a:cxn ang="0">
                  <a:pos x="96" y="145"/>
                </a:cxn>
                <a:cxn ang="0">
                  <a:pos x="24" y="145"/>
                </a:cxn>
              </a:cxnLst>
              <a:rect l="0" t="0" r="r" b="b"/>
              <a:pathLst>
                <a:path w="133" h="145">
                  <a:moveTo>
                    <a:pt x="24" y="145"/>
                  </a:moveTo>
                  <a:lnTo>
                    <a:pt x="0" y="133"/>
                  </a:lnTo>
                  <a:lnTo>
                    <a:pt x="12" y="121"/>
                  </a:lnTo>
                  <a:lnTo>
                    <a:pt x="48" y="85"/>
                  </a:lnTo>
                  <a:lnTo>
                    <a:pt x="60" y="73"/>
                  </a:lnTo>
                  <a:lnTo>
                    <a:pt x="60" y="85"/>
                  </a:lnTo>
                  <a:lnTo>
                    <a:pt x="72" y="49"/>
                  </a:lnTo>
                  <a:lnTo>
                    <a:pt x="72" y="49"/>
                  </a:lnTo>
                  <a:lnTo>
                    <a:pt x="84" y="49"/>
                  </a:lnTo>
                  <a:lnTo>
                    <a:pt x="84" y="49"/>
                  </a:lnTo>
                  <a:lnTo>
                    <a:pt x="84" y="37"/>
                  </a:lnTo>
                  <a:lnTo>
                    <a:pt x="109" y="37"/>
                  </a:lnTo>
                  <a:lnTo>
                    <a:pt x="109" y="37"/>
                  </a:lnTo>
                  <a:lnTo>
                    <a:pt x="96" y="24"/>
                  </a:lnTo>
                  <a:lnTo>
                    <a:pt x="109" y="24"/>
                  </a:lnTo>
                  <a:lnTo>
                    <a:pt x="109" y="24"/>
                  </a:lnTo>
                  <a:lnTo>
                    <a:pt x="96" y="12"/>
                  </a:lnTo>
                  <a:lnTo>
                    <a:pt x="121" y="12"/>
                  </a:lnTo>
                  <a:lnTo>
                    <a:pt x="121" y="0"/>
                  </a:lnTo>
                  <a:lnTo>
                    <a:pt x="133" y="0"/>
                  </a:lnTo>
                  <a:lnTo>
                    <a:pt x="133" y="12"/>
                  </a:lnTo>
                  <a:lnTo>
                    <a:pt x="121" y="12"/>
                  </a:lnTo>
                  <a:lnTo>
                    <a:pt x="109" y="24"/>
                  </a:lnTo>
                  <a:lnTo>
                    <a:pt x="133" y="24"/>
                  </a:lnTo>
                  <a:lnTo>
                    <a:pt x="133" y="24"/>
                  </a:lnTo>
                  <a:lnTo>
                    <a:pt x="121" y="24"/>
                  </a:lnTo>
                  <a:lnTo>
                    <a:pt x="133" y="37"/>
                  </a:lnTo>
                  <a:lnTo>
                    <a:pt x="121" y="37"/>
                  </a:lnTo>
                  <a:lnTo>
                    <a:pt x="133" y="37"/>
                  </a:lnTo>
                  <a:lnTo>
                    <a:pt x="121" y="49"/>
                  </a:lnTo>
                  <a:lnTo>
                    <a:pt x="109" y="61"/>
                  </a:lnTo>
                  <a:lnTo>
                    <a:pt x="109" y="61"/>
                  </a:lnTo>
                  <a:lnTo>
                    <a:pt x="109" y="73"/>
                  </a:lnTo>
                  <a:lnTo>
                    <a:pt x="109" y="85"/>
                  </a:lnTo>
                  <a:lnTo>
                    <a:pt x="109" y="97"/>
                  </a:lnTo>
                  <a:lnTo>
                    <a:pt x="96" y="121"/>
                  </a:lnTo>
                  <a:lnTo>
                    <a:pt x="96" y="133"/>
                  </a:lnTo>
                  <a:lnTo>
                    <a:pt x="96" y="145"/>
                  </a:lnTo>
                  <a:lnTo>
                    <a:pt x="24" y="145"/>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3" name="Freeform 104">
              <a:extLst>
                <a:ext uri="{FF2B5EF4-FFF2-40B4-BE49-F238E27FC236}">
                  <a16:creationId xmlns:a16="http://schemas.microsoft.com/office/drawing/2014/main" id="{3E55D1EA-3D4D-C04C-A824-A6130B31E3C7}"/>
                </a:ext>
              </a:extLst>
            </p:cNvPr>
            <p:cNvSpPr>
              <a:spLocks/>
            </p:cNvSpPr>
            <p:nvPr/>
          </p:nvSpPr>
          <p:spPr bwMode="auto">
            <a:xfrm>
              <a:off x="5868505" y="1307992"/>
              <a:ext cx="825821" cy="145804"/>
            </a:xfrm>
            <a:custGeom>
              <a:avLst/>
              <a:gdLst/>
              <a:ahLst/>
              <a:cxnLst>
                <a:cxn ang="0">
                  <a:pos x="36" y="48"/>
                </a:cxn>
                <a:cxn ang="0">
                  <a:pos x="85" y="48"/>
                </a:cxn>
                <a:cxn ang="0">
                  <a:pos x="109" y="48"/>
                </a:cxn>
                <a:cxn ang="0">
                  <a:pos x="145" y="48"/>
                </a:cxn>
                <a:cxn ang="0">
                  <a:pos x="169" y="48"/>
                </a:cxn>
                <a:cxn ang="0">
                  <a:pos x="193" y="48"/>
                </a:cxn>
                <a:cxn ang="0">
                  <a:pos x="254" y="24"/>
                </a:cxn>
                <a:cxn ang="0">
                  <a:pos x="266" y="24"/>
                </a:cxn>
                <a:cxn ang="0">
                  <a:pos x="338" y="12"/>
                </a:cxn>
                <a:cxn ang="0">
                  <a:pos x="375" y="0"/>
                </a:cxn>
                <a:cxn ang="0">
                  <a:pos x="399" y="0"/>
                </a:cxn>
                <a:cxn ang="0">
                  <a:pos x="447" y="24"/>
                </a:cxn>
                <a:cxn ang="0">
                  <a:pos x="483" y="24"/>
                </a:cxn>
                <a:cxn ang="0">
                  <a:pos x="544" y="24"/>
                </a:cxn>
                <a:cxn ang="0">
                  <a:pos x="580" y="36"/>
                </a:cxn>
                <a:cxn ang="0">
                  <a:pos x="652" y="36"/>
                </a:cxn>
                <a:cxn ang="0">
                  <a:pos x="664" y="36"/>
                </a:cxn>
                <a:cxn ang="0">
                  <a:pos x="652" y="48"/>
                </a:cxn>
                <a:cxn ang="0">
                  <a:pos x="616" y="60"/>
                </a:cxn>
                <a:cxn ang="0">
                  <a:pos x="640" y="60"/>
                </a:cxn>
                <a:cxn ang="0">
                  <a:pos x="688" y="48"/>
                </a:cxn>
                <a:cxn ang="0">
                  <a:pos x="701" y="60"/>
                </a:cxn>
                <a:cxn ang="0">
                  <a:pos x="688" y="73"/>
                </a:cxn>
                <a:cxn ang="0">
                  <a:pos x="701" y="85"/>
                </a:cxn>
                <a:cxn ang="0">
                  <a:pos x="688" y="97"/>
                </a:cxn>
                <a:cxn ang="0">
                  <a:pos x="628" y="109"/>
                </a:cxn>
                <a:cxn ang="0">
                  <a:pos x="592" y="121"/>
                </a:cxn>
                <a:cxn ang="0">
                  <a:pos x="568" y="133"/>
                </a:cxn>
                <a:cxn ang="0">
                  <a:pos x="544" y="121"/>
                </a:cxn>
                <a:cxn ang="0">
                  <a:pos x="519" y="73"/>
                </a:cxn>
                <a:cxn ang="0">
                  <a:pos x="338" y="97"/>
                </a:cxn>
                <a:cxn ang="0">
                  <a:pos x="12" y="60"/>
                </a:cxn>
                <a:cxn ang="0">
                  <a:pos x="0" y="60"/>
                </a:cxn>
                <a:cxn ang="0">
                  <a:pos x="12" y="48"/>
                </a:cxn>
              </a:cxnLst>
              <a:rect l="0" t="0" r="r" b="b"/>
              <a:pathLst>
                <a:path w="701" h="133">
                  <a:moveTo>
                    <a:pt x="24" y="48"/>
                  </a:moveTo>
                  <a:lnTo>
                    <a:pt x="36" y="48"/>
                  </a:lnTo>
                  <a:lnTo>
                    <a:pt x="73" y="60"/>
                  </a:lnTo>
                  <a:lnTo>
                    <a:pt x="85" y="48"/>
                  </a:lnTo>
                  <a:lnTo>
                    <a:pt x="97" y="48"/>
                  </a:lnTo>
                  <a:lnTo>
                    <a:pt x="109" y="48"/>
                  </a:lnTo>
                  <a:lnTo>
                    <a:pt x="121" y="60"/>
                  </a:lnTo>
                  <a:lnTo>
                    <a:pt x="145" y="48"/>
                  </a:lnTo>
                  <a:lnTo>
                    <a:pt x="157" y="36"/>
                  </a:lnTo>
                  <a:lnTo>
                    <a:pt x="169" y="48"/>
                  </a:lnTo>
                  <a:lnTo>
                    <a:pt x="181" y="48"/>
                  </a:lnTo>
                  <a:lnTo>
                    <a:pt x="193" y="48"/>
                  </a:lnTo>
                  <a:lnTo>
                    <a:pt x="205" y="60"/>
                  </a:lnTo>
                  <a:lnTo>
                    <a:pt x="254" y="24"/>
                  </a:lnTo>
                  <a:lnTo>
                    <a:pt x="254" y="24"/>
                  </a:lnTo>
                  <a:lnTo>
                    <a:pt x="266" y="24"/>
                  </a:lnTo>
                  <a:lnTo>
                    <a:pt x="302" y="24"/>
                  </a:lnTo>
                  <a:lnTo>
                    <a:pt x="338" y="12"/>
                  </a:lnTo>
                  <a:lnTo>
                    <a:pt x="375" y="12"/>
                  </a:lnTo>
                  <a:lnTo>
                    <a:pt x="375" y="0"/>
                  </a:lnTo>
                  <a:lnTo>
                    <a:pt x="387" y="0"/>
                  </a:lnTo>
                  <a:lnTo>
                    <a:pt x="399" y="0"/>
                  </a:lnTo>
                  <a:lnTo>
                    <a:pt x="423" y="12"/>
                  </a:lnTo>
                  <a:lnTo>
                    <a:pt x="447" y="24"/>
                  </a:lnTo>
                  <a:lnTo>
                    <a:pt x="483" y="12"/>
                  </a:lnTo>
                  <a:lnTo>
                    <a:pt x="483" y="24"/>
                  </a:lnTo>
                  <a:lnTo>
                    <a:pt x="544" y="24"/>
                  </a:lnTo>
                  <a:lnTo>
                    <a:pt x="544" y="24"/>
                  </a:lnTo>
                  <a:lnTo>
                    <a:pt x="556" y="24"/>
                  </a:lnTo>
                  <a:lnTo>
                    <a:pt x="580" y="36"/>
                  </a:lnTo>
                  <a:lnTo>
                    <a:pt x="628" y="36"/>
                  </a:lnTo>
                  <a:lnTo>
                    <a:pt x="652" y="36"/>
                  </a:lnTo>
                  <a:lnTo>
                    <a:pt x="652" y="36"/>
                  </a:lnTo>
                  <a:lnTo>
                    <a:pt x="664" y="36"/>
                  </a:lnTo>
                  <a:lnTo>
                    <a:pt x="664" y="48"/>
                  </a:lnTo>
                  <a:lnTo>
                    <a:pt x="652" y="48"/>
                  </a:lnTo>
                  <a:lnTo>
                    <a:pt x="628" y="48"/>
                  </a:lnTo>
                  <a:lnTo>
                    <a:pt x="616" y="60"/>
                  </a:lnTo>
                  <a:lnTo>
                    <a:pt x="604" y="60"/>
                  </a:lnTo>
                  <a:lnTo>
                    <a:pt x="640" y="60"/>
                  </a:lnTo>
                  <a:lnTo>
                    <a:pt x="664" y="48"/>
                  </a:lnTo>
                  <a:lnTo>
                    <a:pt x="688" y="48"/>
                  </a:lnTo>
                  <a:lnTo>
                    <a:pt x="701" y="48"/>
                  </a:lnTo>
                  <a:lnTo>
                    <a:pt x="701" y="60"/>
                  </a:lnTo>
                  <a:lnTo>
                    <a:pt x="701" y="60"/>
                  </a:lnTo>
                  <a:lnTo>
                    <a:pt x="688" y="73"/>
                  </a:lnTo>
                  <a:lnTo>
                    <a:pt x="701" y="73"/>
                  </a:lnTo>
                  <a:lnTo>
                    <a:pt x="701" y="85"/>
                  </a:lnTo>
                  <a:lnTo>
                    <a:pt x="701" y="97"/>
                  </a:lnTo>
                  <a:lnTo>
                    <a:pt x="688" y="97"/>
                  </a:lnTo>
                  <a:lnTo>
                    <a:pt x="664" y="97"/>
                  </a:lnTo>
                  <a:lnTo>
                    <a:pt x="628" y="109"/>
                  </a:lnTo>
                  <a:lnTo>
                    <a:pt x="616" y="121"/>
                  </a:lnTo>
                  <a:lnTo>
                    <a:pt x="592" y="121"/>
                  </a:lnTo>
                  <a:lnTo>
                    <a:pt x="580" y="133"/>
                  </a:lnTo>
                  <a:lnTo>
                    <a:pt x="568" y="133"/>
                  </a:lnTo>
                  <a:lnTo>
                    <a:pt x="544" y="121"/>
                  </a:lnTo>
                  <a:lnTo>
                    <a:pt x="544" y="121"/>
                  </a:lnTo>
                  <a:lnTo>
                    <a:pt x="531" y="109"/>
                  </a:lnTo>
                  <a:lnTo>
                    <a:pt x="519" y="73"/>
                  </a:lnTo>
                  <a:lnTo>
                    <a:pt x="350" y="73"/>
                  </a:lnTo>
                  <a:lnTo>
                    <a:pt x="338" y="97"/>
                  </a:lnTo>
                  <a:lnTo>
                    <a:pt x="24" y="85"/>
                  </a:lnTo>
                  <a:lnTo>
                    <a:pt x="12" y="60"/>
                  </a:lnTo>
                  <a:lnTo>
                    <a:pt x="0" y="60"/>
                  </a:lnTo>
                  <a:lnTo>
                    <a:pt x="0" y="60"/>
                  </a:lnTo>
                  <a:lnTo>
                    <a:pt x="0" y="48"/>
                  </a:lnTo>
                  <a:lnTo>
                    <a:pt x="12" y="48"/>
                  </a:lnTo>
                  <a:lnTo>
                    <a:pt x="24" y="4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4" name="Freeform 105">
              <a:extLst>
                <a:ext uri="{FF2B5EF4-FFF2-40B4-BE49-F238E27FC236}">
                  <a16:creationId xmlns:a16="http://schemas.microsoft.com/office/drawing/2014/main" id="{C8F97587-9309-1841-807E-8E6AE41CBE62}"/>
                </a:ext>
              </a:extLst>
            </p:cNvPr>
            <p:cNvSpPr>
              <a:spLocks/>
            </p:cNvSpPr>
            <p:nvPr/>
          </p:nvSpPr>
          <p:spPr bwMode="auto">
            <a:xfrm>
              <a:off x="5854164" y="1334232"/>
              <a:ext cx="782797" cy="105170"/>
            </a:xfrm>
            <a:custGeom>
              <a:avLst/>
              <a:gdLst/>
              <a:ahLst/>
              <a:cxnLst>
                <a:cxn ang="0">
                  <a:pos x="0" y="49"/>
                </a:cxn>
                <a:cxn ang="0">
                  <a:pos x="0" y="61"/>
                </a:cxn>
                <a:cxn ang="0">
                  <a:pos x="36" y="73"/>
                </a:cxn>
                <a:cxn ang="0">
                  <a:pos x="48" y="85"/>
                </a:cxn>
                <a:cxn ang="0">
                  <a:pos x="73" y="73"/>
                </a:cxn>
                <a:cxn ang="0">
                  <a:pos x="121" y="73"/>
                </a:cxn>
                <a:cxn ang="0">
                  <a:pos x="169" y="85"/>
                </a:cxn>
                <a:cxn ang="0">
                  <a:pos x="205" y="97"/>
                </a:cxn>
                <a:cxn ang="0">
                  <a:pos x="242" y="97"/>
                </a:cxn>
                <a:cxn ang="0">
                  <a:pos x="326" y="85"/>
                </a:cxn>
                <a:cxn ang="0">
                  <a:pos x="387" y="85"/>
                </a:cxn>
                <a:cxn ang="0">
                  <a:pos x="411" y="97"/>
                </a:cxn>
                <a:cxn ang="0">
                  <a:pos x="435" y="85"/>
                </a:cxn>
                <a:cxn ang="0">
                  <a:pos x="459" y="61"/>
                </a:cxn>
                <a:cxn ang="0">
                  <a:pos x="531" y="73"/>
                </a:cxn>
                <a:cxn ang="0">
                  <a:pos x="556" y="85"/>
                </a:cxn>
                <a:cxn ang="0">
                  <a:pos x="592" y="97"/>
                </a:cxn>
                <a:cxn ang="0">
                  <a:pos x="604" y="97"/>
                </a:cxn>
                <a:cxn ang="0">
                  <a:pos x="604" y="73"/>
                </a:cxn>
                <a:cxn ang="0">
                  <a:pos x="580" y="73"/>
                </a:cxn>
                <a:cxn ang="0">
                  <a:pos x="568" y="61"/>
                </a:cxn>
                <a:cxn ang="0">
                  <a:pos x="543" y="61"/>
                </a:cxn>
                <a:cxn ang="0">
                  <a:pos x="556" y="49"/>
                </a:cxn>
                <a:cxn ang="0">
                  <a:pos x="604" y="49"/>
                </a:cxn>
                <a:cxn ang="0">
                  <a:pos x="628" y="49"/>
                </a:cxn>
                <a:cxn ang="0">
                  <a:pos x="652" y="49"/>
                </a:cxn>
                <a:cxn ang="0">
                  <a:pos x="664" y="36"/>
                </a:cxn>
                <a:cxn ang="0">
                  <a:pos x="628" y="36"/>
                </a:cxn>
                <a:cxn ang="0">
                  <a:pos x="616" y="24"/>
                </a:cxn>
                <a:cxn ang="0">
                  <a:pos x="580" y="24"/>
                </a:cxn>
                <a:cxn ang="0">
                  <a:pos x="531" y="24"/>
                </a:cxn>
                <a:cxn ang="0">
                  <a:pos x="495" y="24"/>
                </a:cxn>
                <a:cxn ang="0">
                  <a:pos x="495" y="12"/>
                </a:cxn>
                <a:cxn ang="0">
                  <a:pos x="471" y="12"/>
                </a:cxn>
                <a:cxn ang="0">
                  <a:pos x="471" y="24"/>
                </a:cxn>
                <a:cxn ang="0">
                  <a:pos x="483" y="36"/>
                </a:cxn>
                <a:cxn ang="0">
                  <a:pos x="459" y="49"/>
                </a:cxn>
                <a:cxn ang="0">
                  <a:pos x="423" y="61"/>
                </a:cxn>
                <a:cxn ang="0">
                  <a:pos x="350" y="49"/>
                </a:cxn>
                <a:cxn ang="0">
                  <a:pos x="350" y="36"/>
                </a:cxn>
                <a:cxn ang="0">
                  <a:pos x="338" y="24"/>
                </a:cxn>
                <a:cxn ang="0">
                  <a:pos x="374" y="24"/>
                </a:cxn>
                <a:cxn ang="0">
                  <a:pos x="399" y="12"/>
                </a:cxn>
                <a:cxn ang="0">
                  <a:pos x="387" y="0"/>
                </a:cxn>
                <a:cxn ang="0">
                  <a:pos x="362" y="12"/>
                </a:cxn>
                <a:cxn ang="0">
                  <a:pos x="314" y="24"/>
                </a:cxn>
                <a:cxn ang="0">
                  <a:pos x="278" y="24"/>
                </a:cxn>
                <a:cxn ang="0">
                  <a:pos x="266" y="24"/>
                </a:cxn>
                <a:cxn ang="0">
                  <a:pos x="290" y="36"/>
                </a:cxn>
                <a:cxn ang="0">
                  <a:pos x="338" y="61"/>
                </a:cxn>
                <a:cxn ang="0">
                  <a:pos x="326" y="73"/>
                </a:cxn>
                <a:cxn ang="0">
                  <a:pos x="266" y="61"/>
                </a:cxn>
                <a:cxn ang="0">
                  <a:pos x="254" y="61"/>
                </a:cxn>
                <a:cxn ang="0">
                  <a:pos x="230" y="73"/>
                </a:cxn>
                <a:cxn ang="0">
                  <a:pos x="205" y="49"/>
                </a:cxn>
                <a:cxn ang="0">
                  <a:pos x="205" y="36"/>
                </a:cxn>
                <a:cxn ang="0">
                  <a:pos x="181" y="36"/>
                </a:cxn>
                <a:cxn ang="0">
                  <a:pos x="109" y="61"/>
                </a:cxn>
                <a:cxn ang="0">
                  <a:pos x="97" y="49"/>
                </a:cxn>
                <a:cxn ang="0">
                  <a:pos x="60" y="61"/>
                </a:cxn>
                <a:cxn ang="0">
                  <a:pos x="48" y="49"/>
                </a:cxn>
                <a:cxn ang="0">
                  <a:pos x="12" y="36"/>
                </a:cxn>
              </a:cxnLst>
              <a:rect l="0" t="0" r="r" b="b"/>
              <a:pathLst>
                <a:path w="664" h="97">
                  <a:moveTo>
                    <a:pt x="12" y="36"/>
                  </a:moveTo>
                  <a:lnTo>
                    <a:pt x="0" y="49"/>
                  </a:lnTo>
                  <a:lnTo>
                    <a:pt x="0" y="49"/>
                  </a:lnTo>
                  <a:lnTo>
                    <a:pt x="0" y="61"/>
                  </a:lnTo>
                  <a:lnTo>
                    <a:pt x="24" y="73"/>
                  </a:lnTo>
                  <a:lnTo>
                    <a:pt x="36" y="73"/>
                  </a:lnTo>
                  <a:lnTo>
                    <a:pt x="36" y="73"/>
                  </a:lnTo>
                  <a:lnTo>
                    <a:pt x="48" y="85"/>
                  </a:lnTo>
                  <a:lnTo>
                    <a:pt x="60" y="73"/>
                  </a:lnTo>
                  <a:lnTo>
                    <a:pt x="73" y="73"/>
                  </a:lnTo>
                  <a:lnTo>
                    <a:pt x="97" y="73"/>
                  </a:lnTo>
                  <a:lnTo>
                    <a:pt x="121" y="73"/>
                  </a:lnTo>
                  <a:lnTo>
                    <a:pt x="133" y="85"/>
                  </a:lnTo>
                  <a:lnTo>
                    <a:pt x="169" y="85"/>
                  </a:lnTo>
                  <a:lnTo>
                    <a:pt x="193" y="97"/>
                  </a:lnTo>
                  <a:lnTo>
                    <a:pt x="205" y="97"/>
                  </a:lnTo>
                  <a:lnTo>
                    <a:pt x="230" y="97"/>
                  </a:lnTo>
                  <a:lnTo>
                    <a:pt x="242" y="97"/>
                  </a:lnTo>
                  <a:lnTo>
                    <a:pt x="302" y="73"/>
                  </a:lnTo>
                  <a:lnTo>
                    <a:pt x="326" y="85"/>
                  </a:lnTo>
                  <a:lnTo>
                    <a:pt x="374" y="85"/>
                  </a:lnTo>
                  <a:lnTo>
                    <a:pt x="387" y="85"/>
                  </a:lnTo>
                  <a:lnTo>
                    <a:pt x="399" y="97"/>
                  </a:lnTo>
                  <a:lnTo>
                    <a:pt x="411" y="97"/>
                  </a:lnTo>
                  <a:lnTo>
                    <a:pt x="423" y="85"/>
                  </a:lnTo>
                  <a:lnTo>
                    <a:pt x="435" y="85"/>
                  </a:lnTo>
                  <a:lnTo>
                    <a:pt x="435" y="85"/>
                  </a:lnTo>
                  <a:lnTo>
                    <a:pt x="459" y="61"/>
                  </a:lnTo>
                  <a:lnTo>
                    <a:pt x="495" y="61"/>
                  </a:lnTo>
                  <a:lnTo>
                    <a:pt x="531" y="73"/>
                  </a:lnTo>
                  <a:lnTo>
                    <a:pt x="543" y="85"/>
                  </a:lnTo>
                  <a:lnTo>
                    <a:pt x="556" y="85"/>
                  </a:lnTo>
                  <a:lnTo>
                    <a:pt x="568" y="97"/>
                  </a:lnTo>
                  <a:lnTo>
                    <a:pt x="592" y="97"/>
                  </a:lnTo>
                  <a:lnTo>
                    <a:pt x="604" y="97"/>
                  </a:lnTo>
                  <a:lnTo>
                    <a:pt x="604" y="97"/>
                  </a:lnTo>
                  <a:lnTo>
                    <a:pt x="616" y="85"/>
                  </a:lnTo>
                  <a:lnTo>
                    <a:pt x="604" y="73"/>
                  </a:lnTo>
                  <a:lnTo>
                    <a:pt x="592" y="73"/>
                  </a:lnTo>
                  <a:lnTo>
                    <a:pt x="580" y="73"/>
                  </a:lnTo>
                  <a:lnTo>
                    <a:pt x="580" y="73"/>
                  </a:lnTo>
                  <a:lnTo>
                    <a:pt x="568" y="61"/>
                  </a:lnTo>
                  <a:lnTo>
                    <a:pt x="543" y="61"/>
                  </a:lnTo>
                  <a:lnTo>
                    <a:pt x="543" y="61"/>
                  </a:lnTo>
                  <a:lnTo>
                    <a:pt x="531" y="36"/>
                  </a:lnTo>
                  <a:lnTo>
                    <a:pt x="556" y="49"/>
                  </a:lnTo>
                  <a:lnTo>
                    <a:pt x="580" y="49"/>
                  </a:lnTo>
                  <a:lnTo>
                    <a:pt x="604" y="49"/>
                  </a:lnTo>
                  <a:lnTo>
                    <a:pt x="616" y="49"/>
                  </a:lnTo>
                  <a:lnTo>
                    <a:pt x="628" y="49"/>
                  </a:lnTo>
                  <a:lnTo>
                    <a:pt x="640" y="49"/>
                  </a:lnTo>
                  <a:lnTo>
                    <a:pt x="652" y="49"/>
                  </a:lnTo>
                  <a:lnTo>
                    <a:pt x="664" y="36"/>
                  </a:lnTo>
                  <a:lnTo>
                    <a:pt x="664" y="36"/>
                  </a:lnTo>
                  <a:lnTo>
                    <a:pt x="640" y="36"/>
                  </a:lnTo>
                  <a:lnTo>
                    <a:pt x="628" y="36"/>
                  </a:lnTo>
                  <a:lnTo>
                    <a:pt x="628" y="24"/>
                  </a:lnTo>
                  <a:lnTo>
                    <a:pt x="616" y="24"/>
                  </a:lnTo>
                  <a:lnTo>
                    <a:pt x="604" y="24"/>
                  </a:lnTo>
                  <a:lnTo>
                    <a:pt x="580" y="24"/>
                  </a:lnTo>
                  <a:lnTo>
                    <a:pt x="543" y="36"/>
                  </a:lnTo>
                  <a:lnTo>
                    <a:pt x="531" y="24"/>
                  </a:lnTo>
                  <a:lnTo>
                    <a:pt x="519" y="24"/>
                  </a:lnTo>
                  <a:lnTo>
                    <a:pt x="495" y="24"/>
                  </a:lnTo>
                  <a:lnTo>
                    <a:pt x="507" y="12"/>
                  </a:lnTo>
                  <a:lnTo>
                    <a:pt x="495" y="12"/>
                  </a:lnTo>
                  <a:lnTo>
                    <a:pt x="483" y="12"/>
                  </a:lnTo>
                  <a:lnTo>
                    <a:pt x="471" y="12"/>
                  </a:lnTo>
                  <a:lnTo>
                    <a:pt x="459" y="12"/>
                  </a:lnTo>
                  <a:lnTo>
                    <a:pt x="471" y="24"/>
                  </a:lnTo>
                  <a:lnTo>
                    <a:pt x="471" y="36"/>
                  </a:lnTo>
                  <a:lnTo>
                    <a:pt x="483" y="36"/>
                  </a:lnTo>
                  <a:lnTo>
                    <a:pt x="471" y="49"/>
                  </a:lnTo>
                  <a:lnTo>
                    <a:pt x="459" y="49"/>
                  </a:lnTo>
                  <a:lnTo>
                    <a:pt x="447" y="49"/>
                  </a:lnTo>
                  <a:lnTo>
                    <a:pt x="423" y="61"/>
                  </a:lnTo>
                  <a:lnTo>
                    <a:pt x="374" y="61"/>
                  </a:lnTo>
                  <a:lnTo>
                    <a:pt x="350" y="49"/>
                  </a:lnTo>
                  <a:lnTo>
                    <a:pt x="350" y="49"/>
                  </a:lnTo>
                  <a:lnTo>
                    <a:pt x="350" y="36"/>
                  </a:lnTo>
                  <a:lnTo>
                    <a:pt x="350" y="36"/>
                  </a:lnTo>
                  <a:lnTo>
                    <a:pt x="338" y="24"/>
                  </a:lnTo>
                  <a:lnTo>
                    <a:pt x="374" y="24"/>
                  </a:lnTo>
                  <a:lnTo>
                    <a:pt x="374" y="24"/>
                  </a:lnTo>
                  <a:lnTo>
                    <a:pt x="387" y="12"/>
                  </a:lnTo>
                  <a:lnTo>
                    <a:pt x="399" y="12"/>
                  </a:lnTo>
                  <a:lnTo>
                    <a:pt x="399" y="0"/>
                  </a:lnTo>
                  <a:lnTo>
                    <a:pt x="387" y="0"/>
                  </a:lnTo>
                  <a:lnTo>
                    <a:pt x="374" y="0"/>
                  </a:lnTo>
                  <a:lnTo>
                    <a:pt x="362" y="12"/>
                  </a:lnTo>
                  <a:lnTo>
                    <a:pt x="338" y="12"/>
                  </a:lnTo>
                  <a:lnTo>
                    <a:pt x="314" y="24"/>
                  </a:lnTo>
                  <a:lnTo>
                    <a:pt x="290" y="24"/>
                  </a:lnTo>
                  <a:lnTo>
                    <a:pt x="278" y="24"/>
                  </a:lnTo>
                  <a:lnTo>
                    <a:pt x="266" y="24"/>
                  </a:lnTo>
                  <a:lnTo>
                    <a:pt x="266" y="24"/>
                  </a:lnTo>
                  <a:lnTo>
                    <a:pt x="278" y="36"/>
                  </a:lnTo>
                  <a:lnTo>
                    <a:pt x="290" y="36"/>
                  </a:lnTo>
                  <a:lnTo>
                    <a:pt x="314" y="36"/>
                  </a:lnTo>
                  <a:lnTo>
                    <a:pt x="338" y="61"/>
                  </a:lnTo>
                  <a:lnTo>
                    <a:pt x="338" y="73"/>
                  </a:lnTo>
                  <a:lnTo>
                    <a:pt x="326" y="73"/>
                  </a:lnTo>
                  <a:lnTo>
                    <a:pt x="302" y="73"/>
                  </a:lnTo>
                  <a:lnTo>
                    <a:pt x="266" y="61"/>
                  </a:lnTo>
                  <a:lnTo>
                    <a:pt x="266" y="61"/>
                  </a:lnTo>
                  <a:lnTo>
                    <a:pt x="254" y="61"/>
                  </a:lnTo>
                  <a:lnTo>
                    <a:pt x="242" y="61"/>
                  </a:lnTo>
                  <a:lnTo>
                    <a:pt x="230" y="73"/>
                  </a:lnTo>
                  <a:lnTo>
                    <a:pt x="193" y="61"/>
                  </a:lnTo>
                  <a:lnTo>
                    <a:pt x="205" y="49"/>
                  </a:lnTo>
                  <a:lnTo>
                    <a:pt x="205" y="49"/>
                  </a:lnTo>
                  <a:lnTo>
                    <a:pt x="205" y="36"/>
                  </a:lnTo>
                  <a:lnTo>
                    <a:pt x="193" y="36"/>
                  </a:lnTo>
                  <a:lnTo>
                    <a:pt x="181" y="36"/>
                  </a:lnTo>
                  <a:lnTo>
                    <a:pt x="145" y="61"/>
                  </a:lnTo>
                  <a:lnTo>
                    <a:pt x="109" y="61"/>
                  </a:lnTo>
                  <a:lnTo>
                    <a:pt x="109" y="49"/>
                  </a:lnTo>
                  <a:lnTo>
                    <a:pt x="97" y="49"/>
                  </a:lnTo>
                  <a:lnTo>
                    <a:pt x="97" y="49"/>
                  </a:lnTo>
                  <a:lnTo>
                    <a:pt x="60" y="61"/>
                  </a:lnTo>
                  <a:lnTo>
                    <a:pt x="48" y="49"/>
                  </a:lnTo>
                  <a:lnTo>
                    <a:pt x="48" y="49"/>
                  </a:lnTo>
                  <a:lnTo>
                    <a:pt x="24" y="36"/>
                  </a:lnTo>
                  <a:lnTo>
                    <a:pt x="12" y="3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5" name="Freeform 106">
              <a:extLst>
                <a:ext uri="{FF2B5EF4-FFF2-40B4-BE49-F238E27FC236}">
                  <a16:creationId xmlns:a16="http://schemas.microsoft.com/office/drawing/2014/main" id="{4FBBAEAB-F307-DE42-A60C-F4E6CFA09DF2}"/>
                </a:ext>
              </a:extLst>
            </p:cNvPr>
            <p:cNvSpPr>
              <a:spLocks/>
            </p:cNvSpPr>
            <p:nvPr/>
          </p:nvSpPr>
          <p:spPr bwMode="auto">
            <a:xfrm>
              <a:off x="6309527" y="1373723"/>
              <a:ext cx="99195" cy="27488"/>
            </a:xfrm>
            <a:custGeom>
              <a:avLst/>
              <a:gdLst/>
              <a:ahLst/>
              <a:cxnLst>
                <a:cxn ang="0">
                  <a:pos x="12" y="0"/>
                </a:cxn>
                <a:cxn ang="0">
                  <a:pos x="48" y="0"/>
                </a:cxn>
                <a:cxn ang="0">
                  <a:pos x="60" y="0"/>
                </a:cxn>
                <a:cxn ang="0">
                  <a:pos x="60" y="0"/>
                </a:cxn>
                <a:cxn ang="0">
                  <a:pos x="72" y="0"/>
                </a:cxn>
                <a:cxn ang="0">
                  <a:pos x="84" y="13"/>
                </a:cxn>
                <a:cxn ang="0">
                  <a:pos x="72" y="13"/>
                </a:cxn>
                <a:cxn ang="0">
                  <a:pos x="60" y="13"/>
                </a:cxn>
                <a:cxn ang="0">
                  <a:pos x="48" y="13"/>
                </a:cxn>
                <a:cxn ang="0">
                  <a:pos x="48" y="13"/>
                </a:cxn>
                <a:cxn ang="0">
                  <a:pos x="36" y="13"/>
                </a:cxn>
                <a:cxn ang="0">
                  <a:pos x="36" y="25"/>
                </a:cxn>
                <a:cxn ang="0">
                  <a:pos x="24" y="25"/>
                </a:cxn>
                <a:cxn ang="0">
                  <a:pos x="12" y="13"/>
                </a:cxn>
                <a:cxn ang="0">
                  <a:pos x="0" y="13"/>
                </a:cxn>
                <a:cxn ang="0">
                  <a:pos x="0" y="13"/>
                </a:cxn>
                <a:cxn ang="0">
                  <a:pos x="12" y="0"/>
                </a:cxn>
              </a:cxnLst>
              <a:rect l="0" t="0" r="r" b="b"/>
              <a:pathLst>
                <a:path w="84" h="25">
                  <a:moveTo>
                    <a:pt x="12" y="0"/>
                  </a:moveTo>
                  <a:lnTo>
                    <a:pt x="48" y="0"/>
                  </a:lnTo>
                  <a:lnTo>
                    <a:pt x="60" y="0"/>
                  </a:lnTo>
                  <a:lnTo>
                    <a:pt x="60" y="0"/>
                  </a:lnTo>
                  <a:lnTo>
                    <a:pt x="72" y="0"/>
                  </a:lnTo>
                  <a:lnTo>
                    <a:pt x="84" y="13"/>
                  </a:lnTo>
                  <a:lnTo>
                    <a:pt x="72" y="13"/>
                  </a:lnTo>
                  <a:lnTo>
                    <a:pt x="60" y="13"/>
                  </a:lnTo>
                  <a:lnTo>
                    <a:pt x="48" y="13"/>
                  </a:lnTo>
                  <a:lnTo>
                    <a:pt x="48" y="13"/>
                  </a:lnTo>
                  <a:lnTo>
                    <a:pt x="36" y="13"/>
                  </a:lnTo>
                  <a:lnTo>
                    <a:pt x="36" y="25"/>
                  </a:lnTo>
                  <a:lnTo>
                    <a:pt x="24" y="25"/>
                  </a:lnTo>
                  <a:lnTo>
                    <a:pt x="12" y="13"/>
                  </a:lnTo>
                  <a:lnTo>
                    <a:pt x="0" y="13"/>
                  </a:lnTo>
                  <a:lnTo>
                    <a:pt x="0" y="13"/>
                  </a:lnTo>
                  <a:lnTo>
                    <a:pt x="1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6" name="Freeform 107">
              <a:extLst>
                <a:ext uri="{FF2B5EF4-FFF2-40B4-BE49-F238E27FC236}">
                  <a16:creationId xmlns:a16="http://schemas.microsoft.com/office/drawing/2014/main" id="{6B024C72-88C6-2940-B266-AAB21DE500C1}"/>
                </a:ext>
              </a:extLst>
            </p:cNvPr>
            <p:cNvSpPr>
              <a:spLocks/>
            </p:cNvSpPr>
            <p:nvPr/>
          </p:nvSpPr>
          <p:spPr bwMode="auto">
            <a:xfrm>
              <a:off x="5371339" y="1628229"/>
              <a:ext cx="2786999" cy="253364"/>
            </a:xfrm>
            <a:custGeom>
              <a:avLst/>
              <a:gdLst/>
              <a:ahLst/>
              <a:cxnLst>
                <a:cxn ang="0">
                  <a:pos x="0" y="322"/>
                </a:cxn>
                <a:cxn ang="0">
                  <a:pos x="2433" y="322"/>
                </a:cxn>
                <a:cxn ang="0">
                  <a:pos x="2357" y="183"/>
                </a:cxn>
                <a:cxn ang="0">
                  <a:pos x="2284" y="107"/>
                </a:cxn>
                <a:cxn ang="0">
                  <a:pos x="2148" y="54"/>
                </a:cxn>
                <a:cxn ang="0">
                  <a:pos x="2110" y="35"/>
                </a:cxn>
                <a:cxn ang="0">
                  <a:pos x="2085" y="18"/>
                </a:cxn>
                <a:cxn ang="0">
                  <a:pos x="2061" y="18"/>
                </a:cxn>
                <a:cxn ang="0">
                  <a:pos x="2036" y="18"/>
                </a:cxn>
                <a:cxn ang="0">
                  <a:pos x="2011" y="18"/>
                </a:cxn>
                <a:cxn ang="0">
                  <a:pos x="1999" y="18"/>
                </a:cxn>
                <a:cxn ang="0">
                  <a:pos x="1987" y="18"/>
                </a:cxn>
                <a:cxn ang="0">
                  <a:pos x="1974" y="18"/>
                </a:cxn>
                <a:cxn ang="0">
                  <a:pos x="1912" y="18"/>
                </a:cxn>
                <a:cxn ang="0">
                  <a:pos x="1713" y="54"/>
                </a:cxn>
                <a:cxn ang="0">
                  <a:pos x="1638" y="35"/>
                </a:cxn>
                <a:cxn ang="0">
                  <a:pos x="1515" y="35"/>
                </a:cxn>
                <a:cxn ang="0">
                  <a:pos x="1452" y="18"/>
                </a:cxn>
                <a:cxn ang="0">
                  <a:pos x="1427" y="18"/>
                </a:cxn>
                <a:cxn ang="0">
                  <a:pos x="1390" y="18"/>
                </a:cxn>
                <a:cxn ang="0">
                  <a:pos x="1353" y="18"/>
                </a:cxn>
                <a:cxn ang="0">
                  <a:pos x="1329" y="18"/>
                </a:cxn>
                <a:cxn ang="0">
                  <a:pos x="1204" y="18"/>
                </a:cxn>
                <a:cxn ang="0">
                  <a:pos x="1155" y="35"/>
                </a:cxn>
                <a:cxn ang="0">
                  <a:pos x="1141" y="35"/>
                </a:cxn>
                <a:cxn ang="0">
                  <a:pos x="1030" y="54"/>
                </a:cxn>
                <a:cxn ang="0">
                  <a:pos x="931" y="0"/>
                </a:cxn>
                <a:cxn ang="0">
                  <a:pos x="857" y="0"/>
                </a:cxn>
                <a:cxn ang="0">
                  <a:pos x="832" y="0"/>
                </a:cxn>
                <a:cxn ang="0">
                  <a:pos x="794" y="18"/>
                </a:cxn>
                <a:cxn ang="0">
                  <a:pos x="769" y="18"/>
                </a:cxn>
                <a:cxn ang="0">
                  <a:pos x="521" y="18"/>
                </a:cxn>
                <a:cxn ang="0">
                  <a:pos x="360" y="18"/>
                </a:cxn>
                <a:cxn ang="0">
                  <a:pos x="285" y="18"/>
                </a:cxn>
                <a:cxn ang="0">
                  <a:pos x="260" y="18"/>
                </a:cxn>
                <a:cxn ang="0">
                  <a:pos x="143" y="130"/>
                </a:cxn>
                <a:cxn ang="0">
                  <a:pos x="0" y="322"/>
                </a:cxn>
              </a:cxnLst>
              <a:rect l="0" t="0" r="r" b="b"/>
              <a:pathLst>
                <a:path w="2433" h="322">
                  <a:moveTo>
                    <a:pt x="0" y="322"/>
                  </a:moveTo>
                  <a:lnTo>
                    <a:pt x="2433" y="322"/>
                  </a:lnTo>
                  <a:lnTo>
                    <a:pt x="2357" y="183"/>
                  </a:lnTo>
                  <a:lnTo>
                    <a:pt x="2284" y="107"/>
                  </a:lnTo>
                  <a:lnTo>
                    <a:pt x="2148" y="54"/>
                  </a:lnTo>
                  <a:lnTo>
                    <a:pt x="2110" y="35"/>
                  </a:lnTo>
                  <a:lnTo>
                    <a:pt x="2085" y="18"/>
                  </a:lnTo>
                  <a:lnTo>
                    <a:pt x="2061" y="18"/>
                  </a:lnTo>
                  <a:lnTo>
                    <a:pt x="2036" y="18"/>
                  </a:lnTo>
                  <a:lnTo>
                    <a:pt x="2011" y="18"/>
                  </a:lnTo>
                  <a:lnTo>
                    <a:pt x="1999" y="18"/>
                  </a:lnTo>
                  <a:lnTo>
                    <a:pt x="1987" y="18"/>
                  </a:lnTo>
                  <a:lnTo>
                    <a:pt x="1974" y="18"/>
                  </a:lnTo>
                  <a:lnTo>
                    <a:pt x="1912" y="18"/>
                  </a:lnTo>
                  <a:lnTo>
                    <a:pt x="1713" y="54"/>
                  </a:lnTo>
                  <a:lnTo>
                    <a:pt x="1638" y="35"/>
                  </a:lnTo>
                  <a:lnTo>
                    <a:pt x="1515" y="35"/>
                  </a:lnTo>
                  <a:lnTo>
                    <a:pt x="1452" y="18"/>
                  </a:lnTo>
                  <a:lnTo>
                    <a:pt x="1427" y="18"/>
                  </a:lnTo>
                  <a:lnTo>
                    <a:pt x="1390" y="18"/>
                  </a:lnTo>
                  <a:lnTo>
                    <a:pt x="1353" y="18"/>
                  </a:lnTo>
                  <a:lnTo>
                    <a:pt x="1329" y="18"/>
                  </a:lnTo>
                  <a:lnTo>
                    <a:pt x="1204" y="18"/>
                  </a:lnTo>
                  <a:lnTo>
                    <a:pt x="1155" y="35"/>
                  </a:lnTo>
                  <a:lnTo>
                    <a:pt x="1141" y="35"/>
                  </a:lnTo>
                  <a:lnTo>
                    <a:pt x="1030" y="54"/>
                  </a:lnTo>
                  <a:lnTo>
                    <a:pt x="931" y="0"/>
                  </a:lnTo>
                  <a:lnTo>
                    <a:pt x="857" y="0"/>
                  </a:lnTo>
                  <a:lnTo>
                    <a:pt x="832" y="0"/>
                  </a:lnTo>
                  <a:lnTo>
                    <a:pt x="794" y="18"/>
                  </a:lnTo>
                  <a:lnTo>
                    <a:pt x="769" y="18"/>
                  </a:lnTo>
                  <a:lnTo>
                    <a:pt x="521" y="18"/>
                  </a:lnTo>
                  <a:lnTo>
                    <a:pt x="360" y="18"/>
                  </a:lnTo>
                  <a:lnTo>
                    <a:pt x="285" y="18"/>
                  </a:lnTo>
                  <a:lnTo>
                    <a:pt x="260" y="18"/>
                  </a:lnTo>
                  <a:lnTo>
                    <a:pt x="143" y="130"/>
                  </a:lnTo>
                  <a:lnTo>
                    <a:pt x="0" y="32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7" name="Freeform 108">
              <a:extLst>
                <a:ext uri="{FF2B5EF4-FFF2-40B4-BE49-F238E27FC236}">
                  <a16:creationId xmlns:a16="http://schemas.microsoft.com/office/drawing/2014/main" id="{357EDDFD-BD8D-DE4E-B707-31E06F542078}"/>
                </a:ext>
              </a:extLst>
            </p:cNvPr>
            <p:cNvSpPr>
              <a:spLocks/>
            </p:cNvSpPr>
            <p:nvPr/>
          </p:nvSpPr>
          <p:spPr bwMode="auto">
            <a:xfrm>
              <a:off x="5710750" y="1742962"/>
              <a:ext cx="2447588" cy="145804"/>
            </a:xfrm>
            <a:custGeom>
              <a:avLst/>
              <a:gdLst/>
              <a:ahLst/>
              <a:cxnLst>
                <a:cxn ang="0">
                  <a:pos x="1987" y="67"/>
                </a:cxn>
                <a:cxn ang="0">
                  <a:pos x="1950" y="118"/>
                </a:cxn>
                <a:cxn ang="0">
                  <a:pos x="1876" y="67"/>
                </a:cxn>
                <a:cxn ang="0">
                  <a:pos x="1851" y="67"/>
                </a:cxn>
                <a:cxn ang="0">
                  <a:pos x="1739" y="17"/>
                </a:cxn>
                <a:cxn ang="0">
                  <a:pos x="1714" y="17"/>
                </a:cxn>
                <a:cxn ang="0">
                  <a:pos x="1739" y="135"/>
                </a:cxn>
                <a:cxn ang="0">
                  <a:pos x="1590" y="50"/>
                </a:cxn>
                <a:cxn ang="0">
                  <a:pos x="1553" y="33"/>
                </a:cxn>
                <a:cxn ang="0">
                  <a:pos x="1528" y="67"/>
                </a:cxn>
                <a:cxn ang="0">
                  <a:pos x="1478" y="33"/>
                </a:cxn>
                <a:cxn ang="0">
                  <a:pos x="1453" y="50"/>
                </a:cxn>
                <a:cxn ang="0">
                  <a:pos x="1329" y="67"/>
                </a:cxn>
                <a:cxn ang="0">
                  <a:pos x="1304" y="67"/>
                </a:cxn>
                <a:cxn ang="0">
                  <a:pos x="1279" y="67"/>
                </a:cxn>
                <a:cxn ang="0">
                  <a:pos x="1267" y="118"/>
                </a:cxn>
                <a:cxn ang="0">
                  <a:pos x="1130" y="33"/>
                </a:cxn>
                <a:cxn ang="0">
                  <a:pos x="1106" y="50"/>
                </a:cxn>
                <a:cxn ang="0">
                  <a:pos x="1093" y="67"/>
                </a:cxn>
                <a:cxn ang="0">
                  <a:pos x="1069" y="67"/>
                </a:cxn>
                <a:cxn ang="0">
                  <a:pos x="1056" y="118"/>
                </a:cxn>
                <a:cxn ang="0">
                  <a:pos x="993" y="17"/>
                </a:cxn>
                <a:cxn ang="0">
                  <a:pos x="981" y="0"/>
                </a:cxn>
                <a:cxn ang="0">
                  <a:pos x="944" y="17"/>
                </a:cxn>
                <a:cxn ang="0">
                  <a:pos x="932" y="135"/>
                </a:cxn>
                <a:cxn ang="0">
                  <a:pos x="907" y="135"/>
                </a:cxn>
                <a:cxn ang="0">
                  <a:pos x="870" y="118"/>
                </a:cxn>
                <a:cxn ang="0">
                  <a:pos x="870" y="83"/>
                </a:cxn>
                <a:cxn ang="0">
                  <a:pos x="870" y="67"/>
                </a:cxn>
                <a:cxn ang="0">
                  <a:pos x="858" y="50"/>
                </a:cxn>
                <a:cxn ang="0">
                  <a:pos x="832" y="67"/>
                </a:cxn>
                <a:cxn ang="0">
                  <a:pos x="770" y="67"/>
                </a:cxn>
                <a:cxn ang="0">
                  <a:pos x="746" y="50"/>
                </a:cxn>
                <a:cxn ang="0">
                  <a:pos x="709" y="33"/>
                </a:cxn>
                <a:cxn ang="0">
                  <a:pos x="671" y="33"/>
                </a:cxn>
                <a:cxn ang="0">
                  <a:pos x="658" y="33"/>
                </a:cxn>
                <a:cxn ang="0">
                  <a:pos x="522" y="135"/>
                </a:cxn>
                <a:cxn ang="0">
                  <a:pos x="435" y="118"/>
                </a:cxn>
                <a:cxn ang="0">
                  <a:pos x="361" y="83"/>
                </a:cxn>
                <a:cxn ang="0">
                  <a:pos x="323" y="67"/>
                </a:cxn>
                <a:cxn ang="0">
                  <a:pos x="311" y="83"/>
                </a:cxn>
                <a:cxn ang="0">
                  <a:pos x="323" y="118"/>
                </a:cxn>
                <a:cxn ang="0">
                  <a:pos x="311" y="135"/>
                </a:cxn>
                <a:cxn ang="0">
                  <a:pos x="286" y="152"/>
                </a:cxn>
                <a:cxn ang="0">
                  <a:pos x="237" y="152"/>
                </a:cxn>
                <a:cxn ang="0">
                  <a:pos x="200" y="118"/>
                </a:cxn>
                <a:cxn ang="0">
                  <a:pos x="186" y="118"/>
                </a:cxn>
                <a:cxn ang="0">
                  <a:pos x="149" y="152"/>
                </a:cxn>
                <a:cxn ang="0">
                  <a:pos x="75" y="118"/>
                </a:cxn>
                <a:cxn ang="0">
                  <a:pos x="0" y="135"/>
                </a:cxn>
                <a:cxn ang="0">
                  <a:pos x="0" y="168"/>
                </a:cxn>
                <a:cxn ang="0">
                  <a:pos x="161" y="185"/>
                </a:cxn>
                <a:cxn ang="0">
                  <a:pos x="2136" y="168"/>
                </a:cxn>
              </a:cxnLst>
              <a:rect l="0" t="0" r="r" b="b"/>
              <a:pathLst>
                <a:path w="2136" h="185">
                  <a:moveTo>
                    <a:pt x="1999" y="67"/>
                  </a:moveTo>
                  <a:lnTo>
                    <a:pt x="1987" y="67"/>
                  </a:lnTo>
                  <a:lnTo>
                    <a:pt x="1975" y="83"/>
                  </a:lnTo>
                  <a:lnTo>
                    <a:pt x="1950" y="118"/>
                  </a:lnTo>
                  <a:lnTo>
                    <a:pt x="1938" y="118"/>
                  </a:lnTo>
                  <a:lnTo>
                    <a:pt x="1876" y="67"/>
                  </a:lnTo>
                  <a:lnTo>
                    <a:pt x="1863" y="67"/>
                  </a:lnTo>
                  <a:lnTo>
                    <a:pt x="1851" y="67"/>
                  </a:lnTo>
                  <a:lnTo>
                    <a:pt x="1851" y="135"/>
                  </a:lnTo>
                  <a:lnTo>
                    <a:pt x="1739" y="17"/>
                  </a:lnTo>
                  <a:lnTo>
                    <a:pt x="1727" y="17"/>
                  </a:lnTo>
                  <a:lnTo>
                    <a:pt x="1714" y="17"/>
                  </a:lnTo>
                  <a:lnTo>
                    <a:pt x="1702" y="33"/>
                  </a:lnTo>
                  <a:lnTo>
                    <a:pt x="1739" y="135"/>
                  </a:lnTo>
                  <a:lnTo>
                    <a:pt x="1639" y="50"/>
                  </a:lnTo>
                  <a:lnTo>
                    <a:pt x="1590" y="50"/>
                  </a:lnTo>
                  <a:lnTo>
                    <a:pt x="1565" y="33"/>
                  </a:lnTo>
                  <a:lnTo>
                    <a:pt x="1553" y="33"/>
                  </a:lnTo>
                  <a:lnTo>
                    <a:pt x="1541" y="33"/>
                  </a:lnTo>
                  <a:lnTo>
                    <a:pt x="1528" y="67"/>
                  </a:lnTo>
                  <a:lnTo>
                    <a:pt x="1490" y="50"/>
                  </a:lnTo>
                  <a:lnTo>
                    <a:pt x="1478" y="33"/>
                  </a:lnTo>
                  <a:lnTo>
                    <a:pt x="1465" y="33"/>
                  </a:lnTo>
                  <a:lnTo>
                    <a:pt x="1453" y="50"/>
                  </a:lnTo>
                  <a:lnTo>
                    <a:pt x="1428" y="67"/>
                  </a:lnTo>
                  <a:lnTo>
                    <a:pt x="1329" y="67"/>
                  </a:lnTo>
                  <a:lnTo>
                    <a:pt x="1304" y="83"/>
                  </a:lnTo>
                  <a:lnTo>
                    <a:pt x="1304" y="67"/>
                  </a:lnTo>
                  <a:lnTo>
                    <a:pt x="1292" y="67"/>
                  </a:lnTo>
                  <a:lnTo>
                    <a:pt x="1279" y="67"/>
                  </a:lnTo>
                  <a:lnTo>
                    <a:pt x="1267" y="67"/>
                  </a:lnTo>
                  <a:lnTo>
                    <a:pt x="1267" y="118"/>
                  </a:lnTo>
                  <a:lnTo>
                    <a:pt x="1143" y="50"/>
                  </a:lnTo>
                  <a:lnTo>
                    <a:pt x="1130" y="33"/>
                  </a:lnTo>
                  <a:lnTo>
                    <a:pt x="1118" y="50"/>
                  </a:lnTo>
                  <a:lnTo>
                    <a:pt x="1106" y="50"/>
                  </a:lnTo>
                  <a:lnTo>
                    <a:pt x="1130" y="100"/>
                  </a:lnTo>
                  <a:lnTo>
                    <a:pt x="1093" y="67"/>
                  </a:lnTo>
                  <a:lnTo>
                    <a:pt x="1081" y="67"/>
                  </a:lnTo>
                  <a:lnTo>
                    <a:pt x="1069" y="67"/>
                  </a:lnTo>
                  <a:lnTo>
                    <a:pt x="1069" y="83"/>
                  </a:lnTo>
                  <a:lnTo>
                    <a:pt x="1056" y="118"/>
                  </a:lnTo>
                  <a:lnTo>
                    <a:pt x="1006" y="50"/>
                  </a:lnTo>
                  <a:lnTo>
                    <a:pt x="993" y="17"/>
                  </a:lnTo>
                  <a:lnTo>
                    <a:pt x="981" y="0"/>
                  </a:lnTo>
                  <a:lnTo>
                    <a:pt x="981" y="0"/>
                  </a:lnTo>
                  <a:lnTo>
                    <a:pt x="956" y="0"/>
                  </a:lnTo>
                  <a:lnTo>
                    <a:pt x="944" y="17"/>
                  </a:lnTo>
                  <a:lnTo>
                    <a:pt x="944" y="33"/>
                  </a:lnTo>
                  <a:lnTo>
                    <a:pt x="932" y="135"/>
                  </a:lnTo>
                  <a:lnTo>
                    <a:pt x="919" y="135"/>
                  </a:lnTo>
                  <a:lnTo>
                    <a:pt x="907" y="135"/>
                  </a:lnTo>
                  <a:lnTo>
                    <a:pt x="895" y="135"/>
                  </a:lnTo>
                  <a:lnTo>
                    <a:pt x="870" y="118"/>
                  </a:lnTo>
                  <a:lnTo>
                    <a:pt x="870" y="100"/>
                  </a:lnTo>
                  <a:lnTo>
                    <a:pt x="870" y="83"/>
                  </a:lnTo>
                  <a:lnTo>
                    <a:pt x="870" y="83"/>
                  </a:lnTo>
                  <a:lnTo>
                    <a:pt x="870" y="67"/>
                  </a:lnTo>
                  <a:lnTo>
                    <a:pt x="870" y="50"/>
                  </a:lnTo>
                  <a:lnTo>
                    <a:pt x="858" y="50"/>
                  </a:lnTo>
                  <a:lnTo>
                    <a:pt x="844" y="50"/>
                  </a:lnTo>
                  <a:lnTo>
                    <a:pt x="832" y="67"/>
                  </a:lnTo>
                  <a:lnTo>
                    <a:pt x="820" y="67"/>
                  </a:lnTo>
                  <a:lnTo>
                    <a:pt x="770" y="67"/>
                  </a:lnTo>
                  <a:lnTo>
                    <a:pt x="758" y="50"/>
                  </a:lnTo>
                  <a:lnTo>
                    <a:pt x="746" y="50"/>
                  </a:lnTo>
                  <a:lnTo>
                    <a:pt x="733" y="50"/>
                  </a:lnTo>
                  <a:lnTo>
                    <a:pt x="709" y="33"/>
                  </a:lnTo>
                  <a:lnTo>
                    <a:pt x="683" y="33"/>
                  </a:lnTo>
                  <a:lnTo>
                    <a:pt x="671" y="33"/>
                  </a:lnTo>
                  <a:lnTo>
                    <a:pt x="671" y="33"/>
                  </a:lnTo>
                  <a:lnTo>
                    <a:pt x="658" y="33"/>
                  </a:lnTo>
                  <a:lnTo>
                    <a:pt x="709" y="135"/>
                  </a:lnTo>
                  <a:lnTo>
                    <a:pt x="522" y="135"/>
                  </a:lnTo>
                  <a:lnTo>
                    <a:pt x="472" y="67"/>
                  </a:lnTo>
                  <a:lnTo>
                    <a:pt x="435" y="118"/>
                  </a:lnTo>
                  <a:lnTo>
                    <a:pt x="410" y="118"/>
                  </a:lnTo>
                  <a:lnTo>
                    <a:pt x="361" y="83"/>
                  </a:lnTo>
                  <a:lnTo>
                    <a:pt x="335" y="67"/>
                  </a:lnTo>
                  <a:lnTo>
                    <a:pt x="323" y="67"/>
                  </a:lnTo>
                  <a:lnTo>
                    <a:pt x="311" y="67"/>
                  </a:lnTo>
                  <a:lnTo>
                    <a:pt x="311" y="83"/>
                  </a:lnTo>
                  <a:lnTo>
                    <a:pt x="311" y="83"/>
                  </a:lnTo>
                  <a:lnTo>
                    <a:pt x="323" y="118"/>
                  </a:lnTo>
                  <a:lnTo>
                    <a:pt x="348" y="152"/>
                  </a:lnTo>
                  <a:lnTo>
                    <a:pt x="311" y="135"/>
                  </a:lnTo>
                  <a:lnTo>
                    <a:pt x="298" y="152"/>
                  </a:lnTo>
                  <a:lnTo>
                    <a:pt x="286" y="152"/>
                  </a:lnTo>
                  <a:lnTo>
                    <a:pt x="274" y="152"/>
                  </a:lnTo>
                  <a:lnTo>
                    <a:pt x="237" y="152"/>
                  </a:lnTo>
                  <a:lnTo>
                    <a:pt x="212" y="118"/>
                  </a:lnTo>
                  <a:lnTo>
                    <a:pt x="200" y="118"/>
                  </a:lnTo>
                  <a:lnTo>
                    <a:pt x="200" y="118"/>
                  </a:lnTo>
                  <a:lnTo>
                    <a:pt x="186" y="118"/>
                  </a:lnTo>
                  <a:lnTo>
                    <a:pt x="186" y="152"/>
                  </a:lnTo>
                  <a:lnTo>
                    <a:pt x="149" y="152"/>
                  </a:lnTo>
                  <a:lnTo>
                    <a:pt x="100" y="135"/>
                  </a:lnTo>
                  <a:lnTo>
                    <a:pt x="75" y="118"/>
                  </a:lnTo>
                  <a:lnTo>
                    <a:pt x="63" y="118"/>
                  </a:lnTo>
                  <a:lnTo>
                    <a:pt x="0" y="135"/>
                  </a:lnTo>
                  <a:lnTo>
                    <a:pt x="0" y="152"/>
                  </a:lnTo>
                  <a:lnTo>
                    <a:pt x="0" y="168"/>
                  </a:lnTo>
                  <a:lnTo>
                    <a:pt x="25" y="185"/>
                  </a:lnTo>
                  <a:lnTo>
                    <a:pt x="161" y="185"/>
                  </a:lnTo>
                  <a:lnTo>
                    <a:pt x="174" y="168"/>
                  </a:lnTo>
                  <a:lnTo>
                    <a:pt x="2136" y="168"/>
                  </a:lnTo>
                  <a:lnTo>
                    <a:pt x="1999" y="67"/>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8" name="Freeform 109">
              <a:extLst>
                <a:ext uri="{FF2B5EF4-FFF2-40B4-BE49-F238E27FC236}">
                  <a16:creationId xmlns:a16="http://schemas.microsoft.com/office/drawing/2014/main" id="{0ADF880C-87FE-5A46-8640-45A1DECA0790}"/>
                </a:ext>
              </a:extLst>
            </p:cNvPr>
            <p:cNvSpPr>
              <a:spLocks/>
            </p:cNvSpPr>
            <p:nvPr/>
          </p:nvSpPr>
          <p:spPr bwMode="auto">
            <a:xfrm>
              <a:off x="5612756" y="1650989"/>
              <a:ext cx="1963567" cy="65732"/>
            </a:xfrm>
            <a:custGeom>
              <a:avLst/>
              <a:gdLst/>
              <a:ahLst/>
              <a:cxnLst>
                <a:cxn ang="0">
                  <a:pos x="37" y="52"/>
                </a:cxn>
                <a:cxn ang="0">
                  <a:pos x="99" y="68"/>
                </a:cxn>
                <a:cxn ang="0">
                  <a:pos x="174" y="85"/>
                </a:cxn>
                <a:cxn ang="0">
                  <a:pos x="286" y="68"/>
                </a:cxn>
                <a:cxn ang="0">
                  <a:pos x="311" y="52"/>
                </a:cxn>
                <a:cxn ang="0">
                  <a:pos x="298" y="33"/>
                </a:cxn>
                <a:cxn ang="0">
                  <a:pos x="372" y="33"/>
                </a:cxn>
                <a:cxn ang="0">
                  <a:pos x="422" y="52"/>
                </a:cxn>
                <a:cxn ang="0">
                  <a:pos x="497" y="52"/>
                </a:cxn>
                <a:cxn ang="0">
                  <a:pos x="670" y="52"/>
                </a:cxn>
                <a:cxn ang="0">
                  <a:pos x="732" y="52"/>
                </a:cxn>
                <a:cxn ang="0">
                  <a:pos x="695" y="33"/>
                </a:cxn>
                <a:cxn ang="0">
                  <a:pos x="621" y="33"/>
                </a:cxn>
                <a:cxn ang="0">
                  <a:pos x="609" y="17"/>
                </a:cxn>
                <a:cxn ang="0">
                  <a:pos x="757" y="33"/>
                </a:cxn>
                <a:cxn ang="0">
                  <a:pos x="832" y="68"/>
                </a:cxn>
                <a:cxn ang="0">
                  <a:pos x="894" y="68"/>
                </a:cxn>
                <a:cxn ang="0">
                  <a:pos x="944" y="33"/>
                </a:cxn>
                <a:cxn ang="0">
                  <a:pos x="993" y="17"/>
                </a:cxn>
                <a:cxn ang="0">
                  <a:pos x="1130" y="52"/>
                </a:cxn>
                <a:cxn ang="0">
                  <a:pos x="1241" y="33"/>
                </a:cxn>
                <a:cxn ang="0">
                  <a:pos x="1378" y="52"/>
                </a:cxn>
                <a:cxn ang="0">
                  <a:pos x="1402" y="68"/>
                </a:cxn>
                <a:cxn ang="0">
                  <a:pos x="1614" y="52"/>
                </a:cxn>
                <a:cxn ang="0">
                  <a:pos x="1627" y="33"/>
                </a:cxn>
                <a:cxn ang="0">
                  <a:pos x="1688" y="17"/>
                </a:cxn>
                <a:cxn ang="0">
                  <a:pos x="1602" y="33"/>
                </a:cxn>
                <a:cxn ang="0">
                  <a:pos x="1515" y="33"/>
                </a:cxn>
                <a:cxn ang="0">
                  <a:pos x="1453" y="17"/>
                </a:cxn>
                <a:cxn ang="0">
                  <a:pos x="1378" y="33"/>
                </a:cxn>
                <a:cxn ang="0">
                  <a:pos x="1279" y="17"/>
                </a:cxn>
                <a:cxn ang="0">
                  <a:pos x="1216" y="17"/>
                </a:cxn>
                <a:cxn ang="0">
                  <a:pos x="1130" y="17"/>
                </a:cxn>
                <a:cxn ang="0">
                  <a:pos x="956" y="17"/>
                </a:cxn>
                <a:cxn ang="0">
                  <a:pos x="906" y="17"/>
                </a:cxn>
                <a:cxn ang="0">
                  <a:pos x="807" y="33"/>
                </a:cxn>
                <a:cxn ang="0">
                  <a:pos x="683" y="0"/>
                </a:cxn>
                <a:cxn ang="0">
                  <a:pos x="633" y="0"/>
                </a:cxn>
                <a:cxn ang="0">
                  <a:pos x="534" y="0"/>
                </a:cxn>
                <a:cxn ang="0">
                  <a:pos x="472" y="17"/>
                </a:cxn>
                <a:cxn ang="0">
                  <a:pos x="422" y="0"/>
                </a:cxn>
                <a:cxn ang="0">
                  <a:pos x="372" y="0"/>
                </a:cxn>
                <a:cxn ang="0">
                  <a:pos x="286" y="0"/>
                </a:cxn>
                <a:cxn ang="0">
                  <a:pos x="124" y="17"/>
                </a:cxn>
                <a:cxn ang="0">
                  <a:pos x="74" y="17"/>
                </a:cxn>
              </a:cxnLst>
              <a:rect l="0" t="0" r="r" b="b"/>
              <a:pathLst>
                <a:path w="1713" h="85">
                  <a:moveTo>
                    <a:pt x="0" y="52"/>
                  </a:moveTo>
                  <a:lnTo>
                    <a:pt x="12" y="52"/>
                  </a:lnTo>
                  <a:lnTo>
                    <a:pt x="37" y="52"/>
                  </a:lnTo>
                  <a:lnTo>
                    <a:pt x="74" y="52"/>
                  </a:lnTo>
                  <a:lnTo>
                    <a:pt x="86" y="52"/>
                  </a:lnTo>
                  <a:lnTo>
                    <a:pt x="99" y="68"/>
                  </a:lnTo>
                  <a:lnTo>
                    <a:pt x="124" y="85"/>
                  </a:lnTo>
                  <a:lnTo>
                    <a:pt x="161" y="85"/>
                  </a:lnTo>
                  <a:lnTo>
                    <a:pt x="174" y="85"/>
                  </a:lnTo>
                  <a:lnTo>
                    <a:pt x="199" y="85"/>
                  </a:lnTo>
                  <a:lnTo>
                    <a:pt x="260" y="68"/>
                  </a:lnTo>
                  <a:lnTo>
                    <a:pt x="286" y="68"/>
                  </a:lnTo>
                  <a:lnTo>
                    <a:pt x="298" y="68"/>
                  </a:lnTo>
                  <a:lnTo>
                    <a:pt x="311" y="68"/>
                  </a:lnTo>
                  <a:lnTo>
                    <a:pt x="311" y="52"/>
                  </a:lnTo>
                  <a:lnTo>
                    <a:pt x="286" y="33"/>
                  </a:lnTo>
                  <a:lnTo>
                    <a:pt x="286" y="33"/>
                  </a:lnTo>
                  <a:lnTo>
                    <a:pt x="298" y="33"/>
                  </a:lnTo>
                  <a:lnTo>
                    <a:pt x="348" y="17"/>
                  </a:lnTo>
                  <a:lnTo>
                    <a:pt x="360" y="33"/>
                  </a:lnTo>
                  <a:lnTo>
                    <a:pt x="372" y="33"/>
                  </a:lnTo>
                  <a:lnTo>
                    <a:pt x="360" y="33"/>
                  </a:lnTo>
                  <a:lnTo>
                    <a:pt x="348" y="52"/>
                  </a:lnTo>
                  <a:lnTo>
                    <a:pt x="422" y="52"/>
                  </a:lnTo>
                  <a:lnTo>
                    <a:pt x="434" y="52"/>
                  </a:lnTo>
                  <a:lnTo>
                    <a:pt x="447" y="52"/>
                  </a:lnTo>
                  <a:lnTo>
                    <a:pt x="497" y="52"/>
                  </a:lnTo>
                  <a:lnTo>
                    <a:pt x="546" y="52"/>
                  </a:lnTo>
                  <a:lnTo>
                    <a:pt x="595" y="52"/>
                  </a:lnTo>
                  <a:lnTo>
                    <a:pt x="670" y="52"/>
                  </a:lnTo>
                  <a:lnTo>
                    <a:pt x="720" y="52"/>
                  </a:lnTo>
                  <a:lnTo>
                    <a:pt x="732" y="52"/>
                  </a:lnTo>
                  <a:lnTo>
                    <a:pt x="732" y="52"/>
                  </a:lnTo>
                  <a:lnTo>
                    <a:pt x="720" y="33"/>
                  </a:lnTo>
                  <a:lnTo>
                    <a:pt x="707" y="33"/>
                  </a:lnTo>
                  <a:lnTo>
                    <a:pt x="695" y="33"/>
                  </a:lnTo>
                  <a:lnTo>
                    <a:pt x="658" y="52"/>
                  </a:lnTo>
                  <a:lnTo>
                    <a:pt x="558" y="33"/>
                  </a:lnTo>
                  <a:lnTo>
                    <a:pt x="621" y="33"/>
                  </a:lnTo>
                  <a:lnTo>
                    <a:pt x="595" y="17"/>
                  </a:lnTo>
                  <a:lnTo>
                    <a:pt x="595" y="17"/>
                  </a:lnTo>
                  <a:lnTo>
                    <a:pt x="609" y="17"/>
                  </a:lnTo>
                  <a:lnTo>
                    <a:pt x="621" y="0"/>
                  </a:lnTo>
                  <a:lnTo>
                    <a:pt x="633" y="17"/>
                  </a:lnTo>
                  <a:lnTo>
                    <a:pt x="757" y="33"/>
                  </a:lnTo>
                  <a:lnTo>
                    <a:pt x="807" y="68"/>
                  </a:lnTo>
                  <a:lnTo>
                    <a:pt x="820" y="68"/>
                  </a:lnTo>
                  <a:lnTo>
                    <a:pt x="832" y="68"/>
                  </a:lnTo>
                  <a:lnTo>
                    <a:pt x="857" y="52"/>
                  </a:lnTo>
                  <a:lnTo>
                    <a:pt x="881" y="68"/>
                  </a:lnTo>
                  <a:lnTo>
                    <a:pt x="894" y="68"/>
                  </a:lnTo>
                  <a:lnTo>
                    <a:pt x="918" y="68"/>
                  </a:lnTo>
                  <a:lnTo>
                    <a:pt x="906" y="33"/>
                  </a:lnTo>
                  <a:lnTo>
                    <a:pt x="944" y="33"/>
                  </a:lnTo>
                  <a:lnTo>
                    <a:pt x="956" y="33"/>
                  </a:lnTo>
                  <a:lnTo>
                    <a:pt x="981" y="33"/>
                  </a:lnTo>
                  <a:lnTo>
                    <a:pt x="993" y="17"/>
                  </a:lnTo>
                  <a:lnTo>
                    <a:pt x="1092" y="17"/>
                  </a:lnTo>
                  <a:lnTo>
                    <a:pt x="1118" y="52"/>
                  </a:lnTo>
                  <a:lnTo>
                    <a:pt x="1130" y="52"/>
                  </a:lnTo>
                  <a:lnTo>
                    <a:pt x="1142" y="52"/>
                  </a:lnTo>
                  <a:lnTo>
                    <a:pt x="1167" y="33"/>
                  </a:lnTo>
                  <a:lnTo>
                    <a:pt x="1241" y="33"/>
                  </a:lnTo>
                  <a:lnTo>
                    <a:pt x="1316" y="33"/>
                  </a:lnTo>
                  <a:lnTo>
                    <a:pt x="1390" y="33"/>
                  </a:lnTo>
                  <a:lnTo>
                    <a:pt x="1378" y="52"/>
                  </a:lnTo>
                  <a:lnTo>
                    <a:pt x="1378" y="68"/>
                  </a:lnTo>
                  <a:lnTo>
                    <a:pt x="1390" y="68"/>
                  </a:lnTo>
                  <a:lnTo>
                    <a:pt x="1402" y="68"/>
                  </a:lnTo>
                  <a:lnTo>
                    <a:pt x="1427" y="68"/>
                  </a:lnTo>
                  <a:lnTo>
                    <a:pt x="1515" y="68"/>
                  </a:lnTo>
                  <a:lnTo>
                    <a:pt x="1614" y="52"/>
                  </a:lnTo>
                  <a:lnTo>
                    <a:pt x="1589" y="52"/>
                  </a:lnTo>
                  <a:lnTo>
                    <a:pt x="1602" y="33"/>
                  </a:lnTo>
                  <a:lnTo>
                    <a:pt x="1627" y="33"/>
                  </a:lnTo>
                  <a:lnTo>
                    <a:pt x="1651" y="33"/>
                  </a:lnTo>
                  <a:lnTo>
                    <a:pt x="1713" y="17"/>
                  </a:lnTo>
                  <a:lnTo>
                    <a:pt x="1688" y="17"/>
                  </a:lnTo>
                  <a:lnTo>
                    <a:pt x="1664" y="17"/>
                  </a:lnTo>
                  <a:lnTo>
                    <a:pt x="1639" y="17"/>
                  </a:lnTo>
                  <a:lnTo>
                    <a:pt x="1602" y="33"/>
                  </a:lnTo>
                  <a:lnTo>
                    <a:pt x="1564" y="17"/>
                  </a:lnTo>
                  <a:lnTo>
                    <a:pt x="1539" y="17"/>
                  </a:lnTo>
                  <a:lnTo>
                    <a:pt x="1515" y="33"/>
                  </a:lnTo>
                  <a:lnTo>
                    <a:pt x="1478" y="33"/>
                  </a:lnTo>
                  <a:lnTo>
                    <a:pt x="1453" y="17"/>
                  </a:lnTo>
                  <a:lnTo>
                    <a:pt x="1453" y="17"/>
                  </a:lnTo>
                  <a:lnTo>
                    <a:pt x="1427" y="17"/>
                  </a:lnTo>
                  <a:lnTo>
                    <a:pt x="1415" y="17"/>
                  </a:lnTo>
                  <a:lnTo>
                    <a:pt x="1378" y="33"/>
                  </a:lnTo>
                  <a:lnTo>
                    <a:pt x="1328" y="33"/>
                  </a:lnTo>
                  <a:lnTo>
                    <a:pt x="1304" y="17"/>
                  </a:lnTo>
                  <a:lnTo>
                    <a:pt x="1279" y="17"/>
                  </a:lnTo>
                  <a:lnTo>
                    <a:pt x="1253" y="17"/>
                  </a:lnTo>
                  <a:lnTo>
                    <a:pt x="1229" y="17"/>
                  </a:lnTo>
                  <a:lnTo>
                    <a:pt x="1216" y="17"/>
                  </a:lnTo>
                  <a:lnTo>
                    <a:pt x="1192" y="17"/>
                  </a:lnTo>
                  <a:lnTo>
                    <a:pt x="1142" y="17"/>
                  </a:lnTo>
                  <a:lnTo>
                    <a:pt x="1130" y="17"/>
                  </a:lnTo>
                  <a:lnTo>
                    <a:pt x="1118" y="17"/>
                  </a:lnTo>
                  <a:lnTo>
                    <a:pt x="993" y="17"/>
                  </a:lnTo>
                  <a:lnTo>
                    <a:pt x="956" y="17"/>
                  </a:lnTo>
                  <a:lnTo>
                    <a:pt x="931" y="17"/>
                  </a:lnTo>
                  <a:lnTo>
                    <a:pt x="918" y="17"/>
                  </a:lnTo>
                  <a:lnTo>
                    <a:pt x="906" y="17"/>
                  </a:lnTo>
                  <a:lnTo>
                    <a:pt x="857" y="33"/>
                  </a:lnTo>
                  <a:lnTo>
                    <a:pt x="832" y="33"/>
                  </a:lnTo>
                  <a:lnTo>
                    <a:pt x="807" y="33"/>
                  </a:lnTo>
                  <a:lnTo>
                    <a:pt x="720" y="0"/>
                  </a:lnTo>
                  <a:lnTo>
                    <a:pt x="707" y="0"/>
                  </a:lnTo>
                  <a:lnTo>
                    <a:pt x="683" y="0"/>
                  </a:lnTo>
                  <a:lnTo>
                    <a:pt x="670" y="0"/>
                  </a:lnTo>
                  <a:lnTo>
                    <a:pt x="658" y="0"/>
                  </a:lnTo>
                  <a:lnTo>
                    <a:pt x="633" y="0"/>
                  </a:lnTo>
                  <a:lnTo>
                    <a:pt x="621" y="0"/>
                  </a:lnTo>
                  <a:lnTo>
                    <a:pt x="558" y="17"/>
                  </a:lnTo>
                  <a:lnTo>
                    <a:pt x="534" y="0"/>
                  </a:lnTo>
                  <a:lnTo>
                    <a:pt x="509" y="0"/>
                  </a:lnTo>
                  <a:lnTo>
                    <a:pt x="497" y="0"/>
                  </a:lnTo>
                  <a:lnTo>
                    <a:pt x="472" y="17"/>
                  </a:lnTo>
                  <a:lnTo>
                    <a:pt x="460" y="17"/>
                  </a:lnTo>
                  <a:lnTo>
                    <a:pt x="434" y="0"/>
                  </a:lnTo>
                  <a:lnTo>
                    <a:pt x="422" y="0"/>
                  </a:lnTo>
                  <a:lnTo>
                    <a:pt x="409" y="0"/>
                  </a:lnTo>
                  <a:lnTo>
                    <a:pt x="397" y="0"/>
                  </a:lnTo>
                  <a:lnTo>
                    <a:pt x="372" y="0"/>
                  </a:lnTo>
                  <a:lnTo>
                    <a:pt x="335" y="0"/>
                  </a:lnTo>
                  <a:lnTo>
                    <a:pt x="311" y="0"/>
                  </a:lnTo>
                  <a:lnTo>
                    <a:pt x="286" y="0"/>
                  </a:lnTo>
                  <a:lnTo>
                    <a:pt x="260" y="0"/>
                  </a:lnTo>
                  <a:lnTo>
                    <a:pt x="248" y="17"/>
                  </a:lnTo>
                  <a:lnTo>
                    <a:pt x="124" y="17"/>
                  </a:lnTo>
                  <a:lnTo>
                    <a:pt x="99" y="17"/>
                  </a:lnTo>
                  <a:lnTo>
                    <a:pt x="86" y="0"/>
                  </a:lnTo>
                  <a:lnTo>
                    <a:pt x="74" y="17"/>
                  </a:lnTo>
                  <a:lnTo>
                    <a:pt x="74" y="17"/>
                  </a:lnTo>
                  <a:lnTo>
                    <a:pt x="0" y="5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9" name="Freeform 111">
              <a:extLst>
                <a:ext uri="{FF2B5EF4-FFF2-40B4-BE49-F238E27FC236}">
                  <a16:creationId xmlns:a16="http://schemas.microsoft.com/office/drawing/2014/main" id="{3BBB5931-2727-ED40-B4A3-4E5208814C6E}"/>
                </a:ext>
              </a:extLst>
            </p:cNvPr>
            <p:cNvSpPr>
              <a:spLocks/>
            </p:cNvSpPr>
            <p:nvPr/>
          </p:nvSpPr>
          <p:spPr bwMode="auto">
            <a:xfrm>
              <a:off x="4316081" y="1190818"/>
              <a:ext cx="384826" cy="172096"/>
            </a:xfrm>
            <a:custGeom>
              <a:avLst/>
              <a:gdLst/>
              <a:ahLst/>
              <a:cxnLst>
                <a:cxn ang="0">
                  <a:pos x="314" y="24"/>
                </a:cxn>
                <a:cxn ang="0">
                  <a:pos x="314" y="24"/>
                </a:cxn>
                <a:cxn ang="0">
                  <a:pos x="314" y="12"/>
                </a:cxn>
                <a:cxn ang="0">
                  <a:pos x="302" y="0"/>
                </a:cxn>
                <a:cxn ang="0">
                  <a:pos x="278" y="12"/>
                </a:cxn>
                <a:cxn ang="0">
                  <a:pos x="241" y="12"/>
                </a:cxn>
                <a:cxn ang="0">
                  <a:pos x="217" y="12"/>
                </a:cxn>
                <a:cxn ang="0">
                  <a:pos x="205" y="0"/>
                </a:cxn>
                <a:cxn ang="0">
                  <a:pos x="193" y="0"/>
                </a:cxn>
                <a:cxn ang="0">
                  <a:pos x="205" y="12"/>
                </a:cxn>
                <a:cxn ang="0">
                  <a:pos x="181" y="24"/>
                </a:cxn>
                <a:cxn ang="0">
                  <a:pos x="181" y="37"/>
                </a:cxn>
                <a:cxn ang="0">
                  <a:pos x="169" y="37"/>
                </a:cxn>
                <a:cxn ang="0">
                  <a:pos x="145" y="37"/>
                </a:cxn>
                <a:cxn ang="0">
                  <a:pos x="133" y="37"/>
                </a:cxn>
                <a:cxn ang="0">
                  <a:pos x="121" y="37"/>
                </a:cxn>
                <a:cxn ang="0">
                  <a:pos x="109" y="49"/>
                </a:cxn>
                <a:cxn ang="0">
                  <a:pos x="133" y="49"/>
                </a:cxn>
                <a:cxn ang="0">
                  <a:pos x="133" y="61"/>
                </a:cxn>
                <a:cxn ang="0">
                  <a:pos x="121" y="61"/>
                </a:cxn>
                <a:cxn ang="0">
                  <a:pos x="84" y="61"/>
                </a:cxn>
                <a:cxn ang="0">
                  <a:pos x="96" y="73"/>
                </a:cxn>
                <a:cxn ang="0">
                  <a:pos x="84" y="85"/>
                </a:cxn>
                <a:cxn ang="0">
                  <a:pos x="48" y="85"/>
                </a:cxn>
                <a:cxn ang="0">
                  <a:pos x="36" y="97"/>
                </a:cxn>
                <a:cxn ang="0">
                  <a:pos x="36" y="109"/>
                </a:cxn>
                <a:cxn ang="0">
                  <a:pos x="60" y="109"/>
                </a:cxn>
                <a:cxn ang="0">
                  <a:pos x="48" y="121"/>
                </a:cxn>
                <a:cxn ang="0">
                  <a:pos x="24" y="121"/>
                </a:cxn>
                <a:cxn ang="0">
                  <a:pos x="0" y="109"/>
                </a:cxn>
                <a:cxn ang="0">
                  <a:pos x="12" y="133"/>
                </a:cxn>
                <a:cxn ang="0">
                  <a:pos x="36" y="145"/>
                </a:cxn>
                <a:cxn ang="0">
                  <a:pos x="48" y="133"/>
                </a:cxn>
                <a:cxn ang="0">
                  <a:pos x="72" y="133"/>
                </a:cxn>
                <a:cxn ang="0">
                  <a:pos x="48" y="133"/>
                </a:cxn>
                <a:cxn ang="0">
                  <a:pos x="48" y="133"/>
                </a:cxn>
                <a:cxn ang="0">
                  <a:pos x="84" y="145"/>
                </a:cxn>
                <a:cxn ang="0">
                  <a:pos x="109" y="133"/>
                </a:cxn>
                <a:cxn ang="0">
                  <a:pos x="121" y="121"/>
                </a:cxn>
                <a:cxn ang="0">
                  <a:pos x="133" y="121"/>
                </a:cxn>
                <a:cxn ang="0">
                  <a:pos x="121" y="133"/>
                </a:cxn>
                <a:cxn ang="0">
                  <a:pos x="109" y="145"/>
                </a:cxn>
                <a:cxn ang="0">
                  <a:pos x="109" y="157"/>
                </a:cxn>
                <a:cxn ang="0">
                  <a:pos x="121" y="157"/>
                </a:cxn>
                <a:cxn ang="0">
                  <a:pos x="133" y="157"/>
                </a:cxn>
                <a:cxn ang="0">
                  <a:pos x="121" y="145"/>
                </a:cxn>
                <a:cxn ang="0">
                  <a:pos x="145" y="133"/>
                </a:cxn>
                <a:cxn ang="0">
                  <a:pos x="326" y="24"/>
                </a:cxn>
              </a:cxnLst>
              <a:rect l="0" t="0" r="r" b="b"/>
              <a:pathLst>
                <a:path w="326" h="157">
                  <a:moveTo>
                    <a:pt x="326" y="24"/>
                  </a:moveTo>
                  <a:lnTo>
                    <a:pt x="314" y="24"/>
                  </a:lnTo>
                  <a:lnTo>
                    <a:pt x="314" y="24"/>
                  </a:lnTo>
                  <a:lnTo>
                    <a:pt x="314" y="24"/>
                  </a:lnTo>
                  <a:lnTo>
                    <a:pt x="302" y="24"/>
                  </a:lnTo>
                  <a:lnTo>
                    <a:pt x="314" y="24"/>
                  </a:lnTo>
                  <a:lnTo>
                    <a:pt x="314" y="24"/>
                  </a:lnTo>
                  <a:lnTo>
                    <a:pt x="314" y="24"/>
                  </a:lnTo>
                  <a:lnTo>
                    <a:pt x="314" y="24"/>
                  </a:lnTo>
                  <a:lnTo>
                    <a:pt x="314" y="12"/>
                  </a:lnTo>
                  <a:lnTo>
                    <a:pt x="314" y="12"/>
                  </a:lnTo>
                  <a:lnTo>
                    <a:pt x="314" y="12"/>
                  </a:lnTo>
                  <a:lnTo>
                    <a:pt x="314" y="12"/>
                  </a:lnTo>
                  <a:lnTo>
                    <a:pt x="314" y="12"/>
                  </a:lnTo>
                  <a:lnTo>
                    <a:pt x="302" y="0"/>
                  </a:lnTo>
                  <a:lnTo>
                    <a:pt x="302" y="0"/>
                  </a:lnTo>
                  <a:lnTo>
                    <a:pt x="290" y="12"/>
                  </a:lnTo>
                  <a:lnTo>
                    <a:pt x="290" y="12"/>
                  </a:lnTo>
                  <a:lnTo>
                    <a:pt x="290" y="12"/>
                  </a:lnTo>
                  <a:lnTo>
                    <a:pt x="278" y="12"/>
                  </a:lnTo>
                  <a:lnTo>
                    <a:pt x="266" y="12"/>
                  </a:lnTo>
                  <a:lnTo>
                    <a:pt x="266" y="12"/>
                  </a:lnTo>
                  <a:lnTo>
                    <a:pt x="253" y="12"/>
                  </a:lnTo>
                  <a:lnTo>
                    <a:pt x="241" y="12"/>
                  </a:lnTo>
                  <a:lnTo>
                    <a:pt x="241" y="12"/>
                  </a:lnTo>
                  <a:lnTo>
                    <a:pt x="229" y="12"/>
                  </a:lnTo>
                  <a:lnTo>
                    <a:pt x="229" y="12"/>
                  </a:lnTo>
                  <a:lnTo>
                    <a:pt x="217" y="12"/>
                  </a:lnTo>
                  <a:lnTo>
                    <a:pt x="217" y="12"/>
                  </a:lnTo>
                  <a:lnTo>
                    <a:pt x="217" y="0"/>
                  </a:lnTo>
                  <a:lnTo>
                    <a:pt x="217" y="12"/>
                  </a:lnTo>
                  <a:lnTo>
                    <a:pt x="205" y="0"/>
                  </a:lnTo>
                  <a:lnTo>
                    <a:pt x="205" y="12"/>
                  </a:lnTo>
                  <a:lnTo>
                    <a:pt x="193" y="12"/>
                  </a:lnTo>
                  <a:lnTo>
                    <a:pt x="193" y="0"/>
                  </a:lnTo>
                  <a:lnTo>
                    <a:pt x="193" y="0"/>
                  </a:lnTo>
                  <a:lnTo>
                    <a:pt x="181" y="0"/>
                  </a:lnTo>
                  <a:lnTo>
                    <a:pt x="193" y="12"/>
                  </a:lnTo>
                  <a:lnTo>
                    <a:pt x="193" y="12"/>
                  </a:lnTo>
                  <a:lnTo>
                    <a:pt x="205" y="12"/>
                  </a:lnTo>
                  <a:lnTo>
                    <a:pt x="193" y="12"/>
                  </a:lnTo>
                  <a:lnTo>
                    <a:pt x="193" y="24"/>
                  </a:lnTo>
                  <a:lnTo>
                    <a:pt x="193" y="24"/>
                  </a:lnTo>
                  <a:lnTo>
                    <a:pt x="181" y="24"/>
                  </a:lnTo>
                  <a:lnTo>
                    <a:pt x="181" y="24"/>
                  </a:lnTo>
                  <a:lnTo>
                    <a:pt x="169" y="24"/>
                  </a:lnTo>
                  <a:lnTo>
                    <a:pt x="169" y="24"/>
                  </a:lnTo>
                  <a:lnTo>
                    <a:pt x="181" y="37"/>
                  </a:lnTo>
                  <a:lnTo>
                    <a:pt x="181" y="37"/>
                  </a:lnTo>
                  <a:lnTo>
                    <a:pt x="181" y="37"/>
                  </a:lnTo>
                  <a:lnTo>
                    <a:pt x="169" y="37"/>
                  </a:lnTo>
                  <a:lnTo>
                    <a:pt x="169" y="37"/>
                  </a:lnTo>
                  <a:lnTo>
                    <a:pt x="169" y="37"/>
                  </a:lnTo>
                  <a:lnTo>
                    <a:pt x="157" y="37"/>
                  </a:lnTo>
                  <a:lnTo>
                    <a:pt x="157" y="37"/>
                  </a:lnTo>
                  <a:lnTo>
                    <a:pt x="145" y="37"/>
                  </a:lnTo>
                  <a:lnTo>
                    <a:pt x="145" y="37"/>
                  </a:lnTo>
                  <a:lnTo>
                    <a:pt x="145" y="37"/>
                  </a:lnTo>
                  <a:lnTo>
                    <a:pt x="133" y="37"/>
                  </a:lnTo>
                  <a:lnTo>
                    <a:pt x="133" y="37"/>
                  </a:lnTo>
                  <a:lnTo>
                    <a:pt x="133" y="37"/>
                  </a:lnTo>
                  <a:lnTo>
                    <a:pt x="121" y="37"/>
                  </a:lnTo>
                  <a:lnTo>
                    <a:pt x="121" y="37"/>
                  </a:lnTo>
                  <a:lnTo>
                    <a:pt x="121" y="37"/>
                  </a:lnTo>
                  <a:lnTo>
                    <a:pt x="121" y="37"/>
                  </a:lnTo>
                  <a:lnTo>
                    <a:pt x="121" y="37"/>
                  </a:lnTo>
                  <a:lnTo>
                    <a:pt x="109" y="37"/>
                  </a:lnTo>
                  <a:lnTo>
                    <a:pt x="109" y="49"/>
                  </a:lnTo>
                  <a:lnTo>
                    <a:pt x="121" y="49"/>
                  </a:lnTo>
                  <a:lnTo>
                    <a:pt x="133" y="49"/>
                  </a:lnTo>
                  <a:lnTo>
                    <a:pt x="133" y="49"/>
                  </a:lnTo>
                  <a:lnTo>
                    <a:pt x="133" y="49"/>
                  </a:lnTo>
                  <a:lnTo>
                    <a:pt x="133" y="49"/>
                  </a:lnTo>
                  <a:lnTo>
                    <a:pt x="133" y="61"/>
                  </a:lnTo>
                  <a:lnTo>
                    <a:pt x="133" y="61"/>
                  </a:lnTo>
                  <a:lnTo>
                    <a:pt x="133" y="61"/>
                  </a:lnTo>
                  <a:lnTo>
                    <a:pt x="121" y="61"/>
                  </a:lnTo>
                  <a:lnTo>
                    <a:pt x="121" y="61"/>
                  </a:lnTo>
                  <a:lnTo>
                    <a:pt x="121" y="61"/>
                  </a:lnTo>
                  <a:lnTo>
                    <a:pt x="121" y="61"/>
                  </a:lnTo>
                  <a:lnTo>
                    <a:pt x="109" y="61"/>
                  </a:lnTo>
                  <a:lnTo>
                    <a:pt x="109" y="61"/>
                  </a:lnTo>
                  <a:lnTo>
                    <a:pt x="96" y="61"/>
                  </a:lnTo>
                  <a:lnTo>
                    <a:pt x="84" y="61"/>
                  </a:lnTo>
                  <a:lnTo>
                    <a:pt x="84" y="73"/>
                  </a:lnTo>
                  <a:lnTo>
                    <a:pt x="84" y="73"/>
                  </a:lnTo>
                  <a:lnTo>
                    <a:pt x="96" y="73"/>
                  </a:lnTo>
                  <a:lnTo>
                    <a:pt x="96" y="73"/>
                  </a:lnTo>
                  <a:lnTo>
                    <a:pt x="96" y="85"/>
                  </a:lnTo>
                  <a:lnTo>
                    <a:pt x="96" y="85"/>
                  </a:lnTo>
                  <a:lnTo>
                    <a:pt x="72" y="85"/>
                  </a:lnTo>
                  <a:lnTo>
                    <a:pt x="84" y="85"/>
                  </a:lnTo>
                  <a:lnTo>
                    <a:pt x="60" y="85"/>
                  </a:lnTo>
                  <a:lnTo>
                    <a:pt x="60" y="85"/>
                  </a:lnTo>
                  <a:lnTo>
                    <a:pt x="48" y="85"/>
                  </a:lnTo>
                  <a:lnTo>
                    <a:pt x="48" y="85"/>
                  </a:lnTo>
                  <a:lnTo>
                    <a:pt x="36" y="85"/>
                  </a:lnTo>
                  <a:lnTo>
                    <a:pt x="24" y="85"/>
                  </a:lnTo>
                  <a:lnTo>
                    <a:pt x="36" y="97"/>
                  </a:lnTo>
                  <a:lnTo>
                    <a:pt x="36" y="97"/>
                  </a:lnTo>
                  <a:lnTo>
                    <a:pt x="48" y="97"/>
                  </a:lnTo>
                  <a:lnTo>
                    <a:pt x="48" y="97"/>
                  </a:lnTo>
                  <a:lnTo>
                    <a:pt x="48" y="109"/>
                  </a:lnTo>
                  <a:lnTo>
                    <a:pt x="36" y="109"/>
                  </a:lnTo>
                  <a:lnTo>
                    <a:pt x="36" y="109"/>
                  </a:lnTo>
                  <a:lnTo>
                    <a:pt x="36" y="121"/>
                  </a:lnTo>
                  <a:lnTo>
                    <a:pt x="48" y="121"/>
                  </a:lnTo>
                  <a:lnTo>
                    <a:pt x="60" y="109"/>
                  </a:lnTo>
                  <a:lnTo>
                    <a:pt x="60" y="121"/>
                  </a:lnTo>
                  <a:lnTo>
                    <a:pt x="48" y="121"/>
                  </a:lnTo>
                  <a:lnTo>
                    <a:pt x="48" y="121"/>
                  </a:lnTo>
                  <a:lnTo>
                    <a:pt x="48" y="121"/>
                  </a:lnTo>
                  <a:lnTo>
                    <a:pt x="48" y="121"/>
                  </a:lnTo>
                  <a:lnTo>
                    <a:pt x="36" y="121"/>
                  </a:lnTo>
                  <a:lnTo>
                    <a:pt x="36" y="121"/>
                  </a:lnTo>
                  <a:lnTo>
                    <a:pt x="24" y="121"/>
                  </a:lnTo>
                  <a:lnTo>
                    <a:pt x="24" y="109"/>
                  </a:lnTo>
                  <a:lnTo>
                    <a:pt x="24" y="121"/>
                  </a:lnTo>
                  <a:lnTo>
                    <a:pt x="12" y="109"/>
                  </a:lnTo>
                  <a:lnTo>
                    <a:pt x="0" y="109"/>
                  </a:lnTo>
                  <a:lnTo>
                    <a:pt x="12" y="121"/>
                  </a:lnTo>
                  <a:lnTo>
                    <a:pt x="12" y="121"/>
                  </a:lnTo>
                  <a:lnTo>
                    <a:pt x="24" y="121"/>
                  </a:lnTo>
                  <a:lnTo>
                    <a:pt x="12" y="133"/>
                  </a:lnTo>
                  <a:lnTo>
                    <a:pt x="24" y="133"/>
                  </a:lnTo>
                  <a:lnTo>
                    <a:pt x="24" y="145"/>
                  </a:lnTo>
                  <a:lnTo>
                    <a:pt x="24" y="133"/>
                  </a:lnTo>
                  <a:lnTo>
                    <a:pt x="36" y="145"/>
                  </a:lnTo>
                  <a:lnTo>
                    <a:pt x="36" y="133"/>
                  </a:lnTo>
                  <a:lnTo>
                    <a:pt x="36" y="133"/>
                  </a:lnTo>
                  <a:lnTo>
                    <a:pt x="36" y="133"/>
                  </a:lnTo>
                  <a:lnTo>
                    <a:pt x="48" y="133"/>
                  </a:lnTo>
                  <a:lnTo>
                    <a:pt x="48" y="133"/>
                  </a:lnTo>
                  <a:lnTo>
                    <a:pt x="60" y="121"/>
                  </a:lnTo>
                  <a:lnTo>
                    <a:pt x="72" y="121"/>
                  </a:lnTo>
                  <a:lnTo>
                    <a:pt x="72" y="133"/>
                  </a:lnTo>
                  <a:lnTo>
                    <a:pt x="60" y="133"/>
                  </a:lnTo>
                  <a:lnTo>
                    <a:pt x="48" y="133"/>
                  </a:lnTo>
                  <a:lnTo>
                    <a:pt x="48" y="133"/>
                  </a:lnTo>
                  <a:lnTo>
                    <a:pt x="48" y="133"/>
                  </a:lnTo>
                  <a:lnTo>
                    <a:pt x="48" y="133"/>
                  </a:lnTo>
                  <a:lnTo>
                    <a:pt x="48" y="133"/>
                  </a:lnTo>
                  <a:lnTo>
                    <a:pt x="48" y="145"/>
                  </a:lnTo>
                  <a:lnTo>
                    <a:pt x="48" y="133"/>
                  </a:lnTo>
                  <a:lnTo>
                    <a:pt x="60" y="133"/>
                  </a:lnTo>
                  <a:lnTo>
                    <a:pt x="72" y="133"/>
                  </a:lnTo>
                  <a:lnTo>
                    <a:pt x="72" y="145"/>
                  </a:lnTo>
                  <a:lnTo>
                    <a:pt x="84" y="145"/>
                  </a:lnTo>
                  <a:lnTo>
                    <a:pt x="96" y="133"/>
                  </a:lnTo>
                  <a:lnTo>
                    <a:pt x="96" y="133"/>
                  </a:lnTo>
                  <a:lnTo>
                    <a:pt x="96" y="133"/>
                  </a:lnTo>
                  <a:lnTo>
                    <a:pt x="109" y="133"/>
                  </a:lnTo>
                  <a:lnTo>
                    <a:pt x="109" y="133"/>
                  </a:lnTo>
                  <a:lnTo>
                    <a:pt x="109" y="133"/>
                  </a:lnTo>
                  <a:lnTo>
                    <a:pt x="121" y="133"/>
                  </a:lnTo>
                  <a:lnTo>
                    <a:pt x="121" y="121"/>
                  </a:lnTo>
                  <a:lnTo>
                    <a:pt x="121" y="121"/>
                  </a:lnTo>
                  <a:lnTo>
                    <a:pt x="121" y="121"/>
                  </a:lnTo>
                  <a:lnTo>
                    <a:pt x="121" y="121"/>
                  </a:lnTo>
                  <a:lnTo>
                    <a:pt x="133" y="121"/>
                  </a:lnTo>
                  <a:lnTo>
                    <a:pt x="121" y="133"/>
                  </a:lnTo>
                  <a:lnTo>
                    <a:pt x="121" y="133"/>
                  </a:lnTo>
                  <a:lnTo>
                    <a:pt x="121" y="133"/>
                  </a:lnTo>
                  <a:lnTo>
                    <a:pt x="121" y="133"/>
                  </a:lnTo>
                  <a:lnTo>
                    <a:pt x="121" y="133"/>
                  </a:lnTo>
                  <a:lnTo>
                    <a:pt x="121" y="145"/>
                  </a:lnTo>
                  <a:lnTo>
                    <a:pt x="109" y="145"/>
                  </a:lnTo>
                  <a:lnTo>
                    <a:pt x="109" y="145"/>
                  </a:lnTo>
                  <a:lnTo>
                    <a:pt x="96" y="145"/>
                  </a:lnTo>
                  <a:lnTo>
                    <a:pt x="109" y="157"/>
                  </a:lnTo>
                  <a:lnTo>
                    <a:pt x="96" y="157"/>
                  </a:lnTo>
                  <a:lnTo>
                    <a:pt x="109" y="157"/>
                  </a:lnTo>
                  <a:lnTo>
                    <a:pt x="121" y="157"/>
                  </a:lnTo>
                  <a:lnTo>
                    <a:pt x="121" y="157"/>
                  </a:lnTo>
                  <a:lnTo>
                    <a:pt x="121" y="157"/>
                  </a:lnTo>
                  <a:lnTo>
                    <a:pt x="121" y="157"/>
                  </a:lnTo>
                  <a:lnTo>
                    <a:pt x="121" y="157"/>
                  </a:lnTo>
                  <a:lnTo>
                    <a:pt x="133" y="157"/>
                  </a:lnTo>
                  <a:lnTo>
                    <a:pt x="133" y="157"/>
                  </a:lnTo>
                  <a:lnTo>
                    <a:pt x="133" y="157"/>
                  </a:lnTo>
                  <a:lnTo>
                    <a:pt x="133" y="145"/>
                  </a:lnTo>
                  <a:lnTo>
                    <a:pt x="121" y="145"/>
                  </a:lnTo>
                  <a:lnTo>
                    <a:pt x="121" y="145"/>
                  </a:lnTo>
                  <a:lnTo>
                    <a:pt x="121" y="145"/>
                  </a:lnTo>
                  <a:lnTo>
                    <a:pt x="121" y="145"/>
                  </a:lnTo>
                  <a:lnTo>
                    <a:pt x="121" y="145"/>
                  </a:lnTo>
                  <a:lnTo>
                    <a:pt x="133" y="133"/>
                  </a:lnTo>
                  <a:lnTo>
                    <a:pt x="145" y="133"/>
                  </a:lnTo>
                  <a:lnTo>
                    <a:pt x="145" y="133"/>
                  </a:lnTo>
                  <a:lnTo>
                    <a:pt x="145" y="121"/>
                  </a:lnTo>
                  <a:lnTo>
                    <a:pt x="145" y="121"/>
                  </a:lnTo>
                  <a:lnTo>
                    <a:pt x="326"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0" name="Freeform 112">
              <a:extLst>
                <a:ext uri="{FF2B5EF4-FFF2-40B4-BE49-F238E27FC236}">
                  <a16:creationId xmlns:a16="http://schemas.microsoft.com/office/drawing/2014/main" id="{57F5FE93-2441-2A43-95DC-DF0B77536D48}"/>
                </a:ext>
              </a:extLst>
            </p:cNvPr>
            <p:cNvSpPr>
              <a:spLocks/>
            </p:cNvSpPr>
            <p:nvPr/>
          </p:nvSpPr>
          <p:spPr bwMode="auto">
            <a:xfrm>
              <a:off x="4629174" y="1217111"/>
              <a:ext cx="186437" cy="199583"/>
            </a:xfrm>
            <a:custGeom>
              <a:avLst/>
              <a:gdLst>
                <a:gd name="T0" fmla="*/ 2147483647 w 157"/>
                <a:gd name="T1" fmla="*/ 2147483647 h 182"/>
                <a:gd name="T2" fmla="*/ 2147483647 w 157"/>
                <a:gd name="T3" fmla="*/ 2147483647 h 182"/>
                <a:gd name="T4" fmla="*/ 2147483647 w 157"/>
                <a:gd name="T5" fmla="*/ 2147483647 h 182"/>
                <a:gd name="T6" fmla="*/ 2147483647 w 157"/>
                <a:gd name="T7" fmla="*/ 2147483647 h 182"/>
                <a:gd name="T8" fmla="*/ 2147483647 w 157"/>
                <a:gd name="T9" fmla="*/ 2147483647 h 182"/>
                <a:gd name="T10" fmla="*/ 2147483647 w 157"/>
                <a:gd name="T11" fmla="*/ 2147483647 h 182"/>
                <a:gd name="T12" fmla="*/ 2147483647 w 157"/>
                <a:gd name="T13" fmla="*/ 2147483647 h 182"/>
                <a:gd name="T14" fmla="*/ 2147483647 w 157"/>
                <a:gd name="T15" fmla="*/ 2147483647 h 182"/>
                <a:gd name="T16" fmla="*/ 2147483647 w 157"/>
                <a:gd name="T17" fmla="*/ 2147483647 h 182"/>
                <a:gd name="T18" fmla="*/ 2147483647 w 157"/>
                <a:gd name="T19" fmla="*/ 2147483647 h 182"/>
                <a:gd name="T20" fmla="*/ 2147483647 w 157"/>
                <a:gd name="T21" fmla="*/ 2147483647 h 182"/>
                <a:gd name="T22" fmla="*/ 2147483647 w 157"/>
                <a:gd name="T23" fmla="*/ 2147483647 h 182"/>
                <a:gd name="T24" fmla="*/ 2147483647 w 157"/>
                <a:gd name="T25" fmla="*/ 2147483647 h 182"/>
                <a:gd name="T26" fmla="*/ 2147483647 w 157"/>
                <a:gd name="T27" fmla="*/ 2147483647 h 182"/>
                <a:gd name="T28" fmla="*/ 2147483647 w 157"/>
                <a:gd name="T29" fmla="*/ 2147483647 h 182"/>
                <a:gd name="T30" fmla="*/ 2147483647 w 157"/>
                <a:gd name="T31" fmla="*/ 2147483647 h 182"/>
                <a:gd name="T32" fmla="*/ 2147483647 w 157"/>
                <a:gd name="T33" fmla="*/ 2147483647 h 182"/>
                <a:gd name="T34" fmla="*/ 2147483647 w 157"/>
                <a:gd name="T35" fmla="*/ 2147483647 h 182"/>
                <a:gd name="T36" fmla="*/ 2147483647 w 157"/>
                <a:gd name="T37" fmla="*/ 2147483647 h 182"/>
                <a:gd name="T38" fmla="*/ 2147483647 w 157"/>
                <a:gd name="T39" fmla="*/ 2147483647 h 182"/>
                <a:gd name="T40" fmla="*/ 2147483647 w 157"/>
                <a:gd name="T41" fmla="*/ 2147483647 h 182"/>
                <a:gd name="T42" fmla="*/ 2147483647 w 157"/>
                <a:gd name="T43" fmla="*/ 2147483647 h 182"/>
                <a:gd name="T44" fmla="*/ 2147483647 w 157"/>
                <a:gd name="T45" fmla="*/ 2147483647 h 182"/>
                <a:gd name="T46" fmla="*/ 2147483647 w 157"/>
                <a:gd name="T47" fmla="*/ 2147483647 h 182"/>
                <a:gd name="T48" fmla="*/ 2147483647 w 157"/>
                <a:gd name="T49" fmla="*/ 2147483647 h 182"/>
                <a:gd name="T50" fmla="*/ 2147483647 w 157"/>
                <a:gd name="T51" fmla="*/ 2147483647 h 182"/>
                <a:gd name="T52" fmla="*/ 2147483647 w 157"/>
                <a:gd name="T53" fmla="*/ 2147483647 h 182"/>
                <a:gd name="T54" fmla="*/ 2147483647 w 157"/>
                <a:gd name="T55" fmla="*/ 2147483647 h 182"/>
                <a:gd name="T56" fmla="*/ 2147483647 w 157"/>
                <a:gd name="T57" fmla="*/ 2147483647 h 182"/>
                <a:gd name="T58" fmla="*/ 2147483647 w 157"/>
                <a:gd name="T59" fmla="*/ 2147483647 h 182"/>
                <a:gd name="T60" fmla="*/ 2147483647 w 157"/>
                <a:gd name="T61" fmla="*/ 2147483647 h 182"/>
                <a:gd name="T62" fmla="*/ 2147483647 w 157"/>
                <a:gd name="T63" fmla="*/ 2147483647 h 182"/>
                <a:gd name="T64" fmla="*/ 2147483647 w 157"/>
                <a:gd name="T65" fmla="*/ 2147483647 h 182"/>
                <a:gd name="T66" fmla="*/ 2147483647 w 157"/>
                <a:gd name="T67" fmla="*/ 2147483647 h 182"/>
                <a:gd name="T68" fmla="*/ 2147483647 w 157"/>
                <a:gd name="T69" fmla="*/ 2147483647 h 182"/>
                <a:gd name="T70" fmla="*/ 2147483647 w 157"/>
                <a:gd name="T71" fmla="*/ 2147483647 h 182"/>
                <a:gd name="T72" fmla="*/ 0 w 157"/>
                <a:gd name="T73" fmla="*/ 2147483647 h 182"/>
                <a:gd name="T74" fmla="*/ 0 w 157"/>
                <a:gd name="T75" fmla="*/ 2147483647 h 182"/>
                <a:gd name="T76" fmla="*/ 0 w 157"/>
                <a:gd name="T77" fmla="*/ 2147483647 h 1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7"/>
                <a:gd name="T118" fmla="*/ 0 h 182"/>
                <a:gd name="T119" fmla="*/ 157 w 157"/>
                <a:gd name="T120" fmla="*/ 182 h 18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7" h="182">
                  <a:moveTo>
                    <a:pt x="60" y="0"/>
                  </a:moveTo>
                  <a:lnTo>
                    <a:pt x="84" y="25"/>
                  </a:lnTo>
                  <a:lnTo>
                    <a:pt x="96" y="61"/>
                  </a:lnTo>
                  <a:lnTo>
                    <a:pt x="96" y="73"/>
                  </a:lnTo>
                  <a:lnTo>
                    <a:pt x="108" y="73"/>
                  </a:lnTo>
                  <a:lnTo>
                    <a:pt x="120" y="73"/>
                  </a:lnTo>
                  <a:lnTo>
                    <a:pt x="120" y="85"/>
                  </a:lnTo>
                  <a:lnTo>
                    <a:pt x="108" y="85"/>
                  </a:lnTo>
                  <a:lnTo>
                    <a:pt x="120" y="97"/>
                  </a:lnTo>
                  <a:lnTo>
                    <a:pt x="132" y="97"/>
                  </a:lnTo>
                  <a:lnTo>
                    <a:pt x="132" y="85"/>
                  </a:lnTo>
                  <a:lnTo>
                    <a:pt x="132" y="97"/>
                  </a:lnTo>
                  <a:lnTo>
                    <a:pt x="144" y="97"/>
                  </a:lnTo>
                  <a:lnTo>
                    <a:pt x="157" y="97"/>
                  </a:lnTo>
                  <a:lnTo>
                    <a:pt x="157" y="109"/>
                  </a:lnTo>
                  <a:lnTo>
                    <a:pt x="157" y="121"/>
                  </a:lnTo>
                  <a:lnTo>
                    <a:pt x="132" y="109"/>
                  </a:lnTo>
                  <a:lnTo>
                    <a:pt x="120" y="109"/>
                  </a:lnTo>
                  <a:lnTo>
                    <a:pt x="132" y="121"/>
                  </a:lnTo>
                  <a:lnTo>
                    <a:pt x="144" y="121"/>
                  </a:lnTo>
                  <a:lnTo>
                    <a:pt x="157" y="121"/>
                  </a:lnTo>
                  <a:lnTo>
                    <a:pt x="157" y="133"/>
                  </a:lnTo>
                  <a:lnTo>
                    <a:pt x="144" y="133"/>
                  </a:lnTo>
                  <a:lnTo>
                    <a:pt x="132" y="133"/>
                  </a:lnTo>
                  <a:lnTo>
                    <a:pt x="120" y="133"/>
                  </a:lnTo>
                  <a:lnTo>
                    <a:pt x="120" y="145"/>
                  </a:lnTo>
                  <a:lnTo>
                    <a:pt x="120" y="133"/>
                  </a:lnTo>
                  <a:lnTo>
                    <a:pt x="108" y="145"/>
                  </a:lnTo>
                  <a:lnTo>
                    <a:pt x="120" y="145"/>
                  </a:lnTo>
                  <a:lnTo>
                    <a:pt x="132" y="133"/>
                  </a:lnTo>
                  <a:lnTo>
                    <a:pt x="132" y="145"/>
                  </a:lnTo>
                  <a:lnTo>
                    <a:pt x="144" y="145"/>
                  </a:lnTo>
                  <a:lnTo>
                    <a:pt x="157" y="145"/>
                  </a:lnTo>
                  <a:lnTo>
                    <a:pt x="144" y="170"/>
                  </a:lnTo>
                  <a:lnTo>
                    <a:pt x="132" y="170"/>
                  </a:lnTo>
                  <a:lnTo>
                    <a:pt x="120" y="158"/>
                  </a:lnTo>
                  <a:lnTo>
                    <a:pt x="108" y="158"/>
                  </a:lnTo>
                  <a:lnTo>
                    <a:pt x="108" y="170"/>
                  </a:lnTo>
                  <a:lnTo>
                    <a:pt x="120" y="170"/>
                  </a:lnTo>
                  <a:lnTo>
                    <a:pt x="132" y="170"/>
                  </a:lnTo>
                  <a:lnTo>
                    <a:pt x="144" y="182"/>
                  </a:lnTo>
                  <a:lnTo>
                    <a:pt x="132" y="182"/>
                  </a:lnTo>
                  <a:lnTo>
                    <a:pt x="132" y="170"/>
                  </a:lnTo>
                  <a:lnTo>
                    <a:pt x="120" y="170"/>
                  </a:lnTo>
                  <a:lnTo>
                    <a:pt x="108" y="170"/>
                  </a:lnTo>
                  <a:lnTo>
                    <a:pt x="96" y="170"/>
                  </a:lnTo>
                  <a:lnTo>
                    <a:pt x="84" y="170"/>
                  </a:lnTo>
                  <a:lnTo>
                    <a:pt x="72" y="170"/>
                  </a:lnTo>
                  <a:lnTo>
                    <a:pt x="60" y="170"/>
                  </a:lnTo>
                  <a:lnTo>
                    <a:pt x="48" y="170"/>
                  </a:lnTo>
                  <a:lnTo>
                    <a:pt x="48" y="182"/>
                  </a:lnTo>
                  <a:lnTo>
                    <a:pt x="12" y="145"/>
                  </a:lnTo>
                  <a:lnTo>
                    <a:pt x="0" y="145"/>
                  </a:lnTo>
                  <a:lnTo>
                    <a:pt x="0" y="133"/>
                  </a:lnTo>
                  <a:lnTo>
                    <a:pt x="0" y="37"/>
                  </a:lnTo>
                  <a:lnTo>
                    <a:pt x="60" y="0"/>
                  </a:lnTo>
                  <a:close/>
                </a:path>
              </a:pathLst>
            </a:custGeom>
            <a:solidFill>
              <a:schemeClr val="tx1"/>
            </a:solidFill>
            <a:ln w="9525">
              <a:solidFill>
                <a:schemeClr val="tx1"/>
              </a:solidFill>
              <a:round/>
              <a:headEnd/>
              <a:tailEnd/>
            </a:ln>
          </p:spPr>
          <p:txBody>
            <a:bodyPr/>
            <a:lstStyle/>
            <a:p>
              <a:endParaRPr lang="en-US" sz="1801">
                <a:solidFill>
                  <a:srgbClr val="000000"/>
                </a:solidFill>
                <a:latin typeface="Arial"/>
              </a:endParaRPr>
            </a:p>
          </p:txBody>
        </p:sp>
        <p:sp>
          <p:nvSpPr>
            <p:cNvPr id="111" name="Freeform 113">
              <a:extLst>
                <a:ext uri="{FF2B5EF4-FFF2-40B4-BE49-F238E27FC236}">
                  <a16:creationId xmlns:a16="http://schemas.microsoft.com/office/drawing/2014/main" id="{9B80156C-1225-F14D-A365-3C0EE503C2D9}"/>
                </a:ext>
              </a:extLst>
            </p:cNvPr>
            <p:cNvSpPr>
              <a:spLocks/>
            </p:cNvSpPr>
            <p:nvPr/>
          </p:nvSpPr>
          <p:spPr bwMode="auto">
            <a:xfrm>
              <a:off x="4629175" y="1389260"/>
              <a:ext cx="127877" cy="72901"/>
            </a:xfrm>
            <a:custGeom>
              <a:avLst/>
              <a:gdLst/>
              <a:ahLst/>
              <a:cxnLst>
                <a:cxn ang="0">
                  <a:pos x="12" y="0"/>
                </a:cxn>
                <a:cxn ang="0">
                  <a:pos x="0" y="0"/>
                </a:cxn>
                <a:cxn ang="0">
                  <a:pos x="12" y="12"/>
                </a:cxn>
                <a:cxn ang="0">
                  <a:pos x="12" y="12"/>
                </a:cxn>
                <a:cxn ang="0">
                  <a:pos x="12" y="12"/>
                </a:cxn>
                <a:cxn ang="0">
                  <a:pos x="0" y="12"/>
                </a:cxn>
                <a:cxn ang="0">
                  <a:pos x="12" y="12"/>
                </a:cxn>
                <a:cxn ang="0">
                  <a:pos x="12" y="24"/>
                </a:cxn>
                <a:cxn ang="0">
                  <a:pos x="12" y="24"/>
                </a:cxn>
                <a:cxn ang="0">
                  <a:pos x="12" y="24"/>
                </a:cxn>
                <a:cxn ang="0">
                  <a:pos x="0" y="12"/>
                </a:cxn>
                <a:cxn ang="0">
                  <a:pos x="0" y="24"/>
                </a:cxn>
                <a:cxn ang="0">
                  <a:pos x="0" y="24"/>
                </a:cxn>
                <a:cxn ang="0">
                  <a:pos x="0" y="24"/>
                </a:cxn>
                <a:cxn ang="0">
                  <a:pos x="0" y="24"/>
                </a:cxn>
                <a:cxn ang="0">
                  <a:pos x="0" y="36"/>
                </a:cxn>
                <a:cxn ang="0">
                  <a:pos x="0" y="36"/>
                </a:cxn>
                <a:cxn ang="0">
                  <a:pos x="0" y="36"/>
                </a:cxn>
                <a:cxn ang="0">
                  <a:pos x="0" y="36"/>
                </a:cxn>
                <a:cxn ang="0">
                  <a:pos x="0" y="36"/>
                </a:cxn>
                <a:cxn ang="0">
                  <a:pos x="12" y="36"/>
                </a:cxn>
                <a:cxn ang="0">
                  <a:pos x="12" y="48"/>
                </a:cxn>
                <a:cxn ang="0">
                  <a:pos x="0" y="48"/>
                </a:cxn>
                <a:cxn ang="0">
                  <a:pos x="12" y="60"/>
                </a:cxn>
                <a:cxn ang="0">
                  <a:pos x="12" y="48"/>
                </a:cxn>
                <a:cxn ang="0">
                  <a:pos x="12" y="48"/>
                </a:cxn>
                <a:cxn ang="0">
                  <a:pos x="24" y="48"/>
                </a:cxn>
                <a:cxn ang="0">
                  <a:pos x="36" y="48"/>
                </a:cxn>
                <a:cxn ang="0">
                  <a:pos x="48" y="48"/>
                </a:cxn>
                <a:cxn ang="0">
                  <a:pos x="60" y="36"/>
                </a:cxn>
                <a:cxn ang="0">
                  <a:pos x="60" y="48"/>
                </a:cxn>
                <a:cxn ang="0">
                  <a:pos x="72" y="48"/>
                </a:cxn>
                <a:cxn ang="0">
                  <a:pos x="72" y="48"/>
                </a:cxn>
                <a:cxn ang="0">
                  <a:pos x="84" y="48"/>
                </a:cxn>
                <a:cxn ang="0">
                  <a:pos x="84" y="48"/>
                </a:cxn>
                <a:cxn ang="0">
                  <a:pos x="60" y="36"/>
                </a:cxn>
                <a:cxn ang="0">
                  <a:pos x="84" y="36"/>
                </a:cxn>
                <a:cxn ang="0">
                  <a:pos x="96" y="36"/>
                </a:cxn>
                <a:cxn ang="0">
                  <a:pos x="108" y="36"/>
                </a:cxn>
                <a:cxn ang="0">
                  <a:pos x="96" y="24"/>
                </a:cxn>
                <a:cxn ang="0">
                  <a:pos x="84" y="36"/>
                </a:cxn>
                <a:cxn ang="0">
                  <a:pos x="72" y="24"/>
                </a:cxn>
                <a:cxn ang="0">
                  <a:pos x="72" y="24"/>
                </a:cxn>
                <a:cxn ang="0">
                  <a:pos x="72" y="24"/>
                </a:cxn>
                <a:cxn ang="0">
                  <a:pos x="60" y="24"/>
                </a:cxn>
                <a:cxn ang="0">
                  <a:pos x="48" y="24"/>
                </a:cxn>
              </a:cxnLst>
              <a:rect l="0" t="0" r="r" b="b"/>
              <a:pathLst>
                <a:path w="108" h="60">
                  <a:moveTo>
                    <a:pt x="12" y="0"/>
                  </a:moveTo>
                  <a:lnTo>
                    <a:pt x="12" y="0"/>
                  </a:lnTo>
                  <a:lnTo>
                    <a:pt x="12" y="0"/>
                  </a:lnTo>
                  <a:lnTo>
                    <a:pt x="0" y="0"/>
                  </a:lnTo>
                  <a:lnTo>
                    <a:pt x="0" y="12"/>
                  </a:lnTo>
                  <a:lnTo>
                    <a:pt x="12" y="12"/>
                  </a:lnTo>
                  <a:lnTo>
                    <a:pt x="12" y="12"/>
                  </a:lnTo>
                  <a:lnTo>
                    <a:pt x="12" y="12"/>
                  </a:lnTo>
                  <a:lnTo>
                    <a:pt x="12" y="12"/>
                  </a:lnTo>
                  <a:lnTo>
                    <a:pt x="12" y="12"/>
                  </a:lnTo>
                  <a:lnTo>
                    <a:pt x="0" y="12"/>
                  </a:lnTo>
                  <a:lnTo>
                    <a:pt x="0" y="12"/>
                  </a:lnTo>
                  <a:lnTo>
                    <a:pt x="0" y="12"/>
                  </a:lnTo>
                  <a:lnTo>
                    <a:pt x="12" y="12"/>
                  </a:lnTo>
                  <a:lnTo>
                    <a:pt x="12" y="12"/>
                  </a:lnTo>
                  <a:lnTo>
                    <a:pt x="12" y="24"/>
                  </a:lnTo>
                  <a:lnTo>
                    <a:pt x="12" y="24"/>
                  </a:lnTo>
                  <a:lnTo>
                    <a:pt x="12" y="24"/>
                  </a:lnTo>
                  <a:lnTo>
                    <a:pt x="12" y="24"/>
                  </a:lnTo>
                  <a:lnTo>
                    <a:pt x="12" y="24"/>
                  </a:lnTo>
                  <a:lnTo>
                    <a:pt x="0" y="12"/>
                  </a:lnTo>
                  <a:lnTo>
                    <a:pt x="0" y="12"/>
                  </a:lnTo>
                  <a:lnTo>
                    <a:pt x="0" y="24"/>
                  </a:lnTo>
                  <a:lnTo>
                    <a:pt x="0" y="24"/>
                  </a:lnTo>
                  <a:lnTo>
                    <a:pt x="0" y="24"/>
                  </a:lnTo>
                  <a:lnTo>
                    <a:pt x="0" y="24"/>
                  </a:lnTo>
                  <a:lnTo>
                    <a:pt x="0" y="24"/>
                  </a:lnTo>
                  <a:lnTo>
                    <a:pt x="0" y="24"/>
                  </a:lnTo>
                  <a:lnTo>
                    <a:pt x="0" y="24"/>
                  </a:lnTo>
                  <a:lnTo>
                    <a:pt x="0" y="24"/>
                  </a:lnTo>
                  <a:lnTo>
                    <a:pt x="0" y="24"/>
                  </a:lnTo>
                  <a:lnTo>
                    <a:pt x="0" y="36"/>
                  </a:lnTo>
                  <a:lnTo>
                    <a:pt x="0" y="36"/>
                  </a:lnTo>
                  <a:lnTo>
                    <a:pt x="0" y="36"/>
                  </a:lnTo>
                  <a:lnTo>
                    <a:pt x="0" y="36"/>
                  </a:lnTo>
                  <a:lnTo>
                    <a:pt x="0" y="36"/>
                  </a:lnTo>
                  <a:lnTo>
                    <a:pt x="0" y="36"/>
                  </a:lnTo>
                  <a:lnTo>
                    <a:pt x="0" y="36"/>
                  </a:lnTo>
                  <a:lnTo>
                    <a:pt x="0" y="48"/>
                  </a:lnTo>
                  <a:lnTo>
                    <a:pt x="0" y="36"/>
                  </a:lnTo>
                  <a:lnTo>
                    <a:pt x="0" y="36"/>
                  </a:lnTo>
                  <a:lnTo>
                    <a:pt x="12" y="36"/>
                  </a:lnTo>
                  <a:lnTo>
                    <a:pt x="12" y="48"/>
                  </a:lnTo>
                  <a:lnTo>
                    <a:pt x="12" y="48"/>
                  </a:lnTo>
                  <a:lnTo>
                    <a:pt x="12" y="48"/>
                  </a:lnTo>
                  <a:lnTo>
                    <a:pt x="0" y="48"/>
                  </a:lnTo>
                  <a:lnTo>
                    <a:pt x="0" y="60"/>
                  </a:lnTo>
                  <a:lnTo>
                    <a:pt x="12" y="60"/>
                  </a:lnTo>
                  <a:lnTo>
                    <a:pt x="12" y="48"/>
                  </a:lnTo>
                  <a:lnTo>
                    <a:pt x="12" y="48"/>
                  </a:lnTo>
                  <a:lnTo>
                    <a:pt x="12" y="48"/>
                  </a:lnTo>
                  <a:lnTo>
                    <a:pt x="12" y="48"/>
                  </a:lnTo>
                  <a:lnTo>
                    <a:pt x="24" y="48"/>
                  </a:lnTo>
                  <a:lnTo>
                    <a:pt x="24" y="48"/>
                  </a:lnTo>
                  <a:lnTo>
                    <a:pt x="24" y="48"/>
                  </a:lnTo>
                  <a:lnTo>
                    <a:pt x="36" y="48"/>
                  </a:lnTo>
                  <a:lnTo>
                    <a:pt x="36" y="48"/>
                  </a:lnTo>
                  <a:lnTo>
                    <a:pt x="48" y="48"/>
                  </a:lnTo>
                  <a:lnTo>
                    <a:pt x="48" y="48"/>
                  </a:lnTo>
                  <a:lnTo>
                    <a:pt x="60" y="36"/>
                  </a:lnTo>
                  <a:lnTo>
                    <a:pt x="60" y="36"/>
                  </a:lnTo>
                  <a:lnTo>
                    <a:pt x="60" y="48"/>
                  </a:lnTo>
                  <a:lnTo>
                    <a:pt x="60" y="48"/>
                  </a:lnTo>
                  <a:lnTo>
                    <a:pt x="72" y="48"/>
                  </a:lnTo>
                  <a:lnTo>
                    <a:pt x="72" y="48"/>
                  </a:lnTo>
                  <a:lnTo>
                    <a:pt x="72" y="48"/>
                  </a:lnTo>
                  <a:lnTo>
                    <a:pt x="84" y="48"/>
                  </a:lnTo>
                  <a:lnTo>
                    <a:pt x="84" y="48"/>
                  </a:lnTo>
                  <a:lnTo>
                    <a:pt x="84" y="48"/>
                  </a:lnTo>
                  <a:lnTo>
                    <a:pt x="84" y="48"/>
                  </a:lnTo>
                  <a:lnTo>
                    <a:pt x="72" y="48"/>
                  </a:lnTo>
                  <a:lnTo>
                    <a:pt x="60" y="36"/>
                  </a:lnTo>
                  <a:lnTo>
                    <a:pt x="72" y="36"/>
                  </a:lnTo>
                  <a:lnTo>
                    <a:pt x="84" y="36"/>
                  </a:lnTo>
                  <a:lnTo>
                    <a:pt x="84" y="36"/>
                  </a:lnTo>
                  <a:lnTo>
                    <a:pt x="96" y="36"/>
                  </a:lnTo>
                  <a:lnTo>
                    <a:pt x="108" y="36"/>
                  </a:lnTo>
                  <a:lnTo>
                    <a:pt x="108" y="36"/>
                  </a:lnTo>
                  <a:lnTo>
                    <a:pt x="96" y="36"/>
                  </a:lnTo>
                  <a:lnTo>
                    <a:pt x="96" y="24"/>
                  </a:lnTo>
                  <a:lnTo>
                    <a:pt x="96" y="24"/>
                  </a:lnTo>
                  <a:lnTo>
                    <a:pt x="84" y="36"/>
                  </a:lnTo>
                  <a:lnTo>
                    <a:pt x="84" y="24"/>
                  </a:lnTo>
                  <a:lnTo>
                    <a:pt x="72" y="24"/>
                  </a:lnTo>
                  <a:lnTo>
                    <a:pt x="72" y="24"/>
                  </a:lnTo>
                  <a:lnTo>
                    <a:pt x="72" y="24"/>
                  </a:lnTo>
                  <a:lnTo>
                    <a:pt x="72" y="24"/>
                  </a:lnTo>
                  <a:lnTo>
                    <a:pt x="72" y="24"/>
                  </a:lnTo>
                  <a:lnTo>
                    <a:pt x="60" y="24"/>
                  </a:lnTo>
                  <a:lnTo>
                    <a:pt x="60" y="24"/>
                  </a:lnTo>
                  <a:lnTo>
                    <a:pt x="48" y="24"/>
                  </a:lnTo>
                  <a:lnTo>
                    <a:pt x="48" y="24"/>
                  </a:lnTo>
                  <a:lnTo>
                    <a:pt x="1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2" name="Freeform 114">
              <a:extLst>
                <a:ext uri="{FF2B5EF4-FFF2-40B4-BE49-F238E27FC236}">
                  <a16:creationId xmlns:a16="http://schemas.microsoft.com/office/drawing/2014/main" id="{A4FD844A-188F-4D4B-8C5E-4A188B82CA3F}"/>
                </a:ext>
              </a:extLst>
            </p:cNvPr>
            <p:cNvSpPr>
              <a:spLocks/>
            </p:cNvSpPr>
            <p:nvPr/>
          </p:nvSpPr>
          <p:spPr bwMode="auto">
            <a:xfrm>
              <a:off x="4573004" y="1428698"/>
              <a:ext cx="184047" cy="132658"/>
            </a:xfrm>
            <a:custGeom>
              <a:avLst/>
              <a:gdLst/>
              <a:ahLst/>
              <a:cxnLst>
                <a:cxn ang="0">
                  <a:pos x="85" y="12"/>
                </a:cxn>
                <a:cxn ang="0">
                  <a:pos x="121" y="60"/>
                </a:cxn>
                <a:cxn ang="0">
                  <a:pos x="121" y="48"/>
                </a:cxn>
                <a:cxn ang="0">
                  <a:pos x="121" y="60"/>
                </a:cxn>
                <a:cxn ang="0">
                  <a:pos x="133" y="48"/>
                </a:cxn>
                <a:cxn ang="0">
                  <a:pos x="145" y="48"/>
                </a:cxn>
                <a:cxn ang="0">
                  <a:pos x="145" y="48"/>
                </a:cxn>
                <a:cxn ang="0">
                  <a:pos x="121" y="60"/>
                </a:cxn>
                <a:cxn ang="0">
                  <a:pos x="133" y="60"/>
                </a:cxn>
                <a:cxn ang="0">
                  <a:pos x="133" y="72"/>
                </a:cxn>
                <a:cxn ang="0">
                  <a:pos x="133" y="72"/>
                </a:cxn>
                <a:cxn ang="0">
                  <a:pos x="133" y="72"/>
                </a:cxn>
                <a:cxn ang="0">
                  <a:pos x="145" y="60"/>
                </a:cxn>
                <a:cxn ang="0">
                  <a:pos x="145" y="72"/>
                </a:cxn>
                <a:cxn ang="0">
                  <a:pos x="145" y="72"/>
                </a:cxn>
                <a:cxn ang="0">
                  <a:pos x="157" y="97"/>
                </a:cxn>
                <a:cxn ang="0">
                  <a:pos x="157" y="97"/>
                </a:cxn>
                <a:cxn ang="0">
                  <a:pos x="157" y="97"/>
                </a:cxn>
                <a:cxn ang="0">
                  <a:pos x="157" y="109"/>
                </a:cxn>
                <a:cxn ang="0">
                  <a:pos x="145" y="109"/>
                </a:cxn>
                <a:cxn ang="0">
                  <a:pos x="145" y="109"/>
                </a:cxn>
                <a:cxn ang="0">
                  <a:pos x="145" y="109"/>
                </a:cxn>
                <a:cxn ang="0">
                  <a:pos x="145" y="121"/>
                </a:cxn>
                <a:cxn ang="0">
                  <a:pos x="133" y="109"/>
                </a:cxn>
                <a:cxn ang="0">
                  <a:pos x="109" y="109"/>
                </a:cxn>
                <a:cxn ang="0">
                  <a:pos x="109" y="97"/>
                </a:cxn>
                <a:cxn ang="0">
                  <a:pos x="109" y="97"/>
                </a:cxn>
                <a:cxn ang="0">
                  <a:pos x="109" y="97"/>
                </a:cxn>
                <a:cxn ang="0">
                  <a:pos x="97" y="84"/>
                </a:cxn>
                <a:cxn ang="0">
                  <a:pos x="97" y="72"/>
                </a:cxn>
                <a:cxn ang="0">
                  <a:pos x="85" y="72"/>
                </a:cxn>
                <a:cxn ang="0">
                  <a:pos x="85" y="72"/>
                </a:cxn>
                <a:cxn ang="0">
                  <a:pos x="73" y="48"/>
                </a:cxn>
                <a:cxn ang="0">
                  <a:pos x="49" y="24"/>
                </a:cxn>
                <a:cxn ang="0">
                  <a:pos x="0" y="24"/>
                </a:cxn>
                <a:cxn ang="0">
                  <a:pos x="24" y="24"/>
                </a:cxn>
                <a:cxn ang="0">
                  <a:pos x="36" y="24"/>
                </a:cxn>
                <a:cxn ang="0">
                  <a:pos x="49" y="24"/>
                </a:cxn>
                <a:cxn ang="0">
                  <a:pos x="61" y="12"/>
                </a:cxn>
                <a:cxn ang="0">
                  <a:pos x="85" y="0"/>
                </a:cxn>
              </a:cxnLst>
              <a:rect l="0" t="0" r="r" b="b"/>
              <a:pathLst>
                <a:path w="157" h="121">
                  <a:moveTo>
                    <a:pt x="85" y="0"/>
                  </a:moveTo>
                  <a:lnTo>
                    <a:pt x="85" y="12"/>
                  </a:lnTo>
                  <a:lnTo>
                    <a:pt x="97" y="36"/>
                  </a:lnTo>
                  <a:lnTo>
                    <a:pt x="121" y="60"/>
                  </a:lnTo>
                  <a:lnTo>
                    <a:pt x="121" y="60"/>
                  </a:lnTo>
                  <a:lnTo>
                    <a:pt x="121" y="48"/>
                  </a:lnTo>
                  <a:lnTo>
                    <a:pt x="121" y="48"/>
                  </a:lnTo>
                  <a:lnTo>
                    <a:pt x="121" y="60"/>
                  </a:lnTo>
                  <a:lnTo>
                    <a:pt x="121" y="48"/>
                  </a:lnTo>
                  <a:lnTo>
                    <a:pt x="133" y="48"/>
                  </a:lnTo>
                  <a:lnTo>
                    <a:pt x="145" y="48"/>
                  </a:lnTo>
                  <a:lnTo>
                    <a:pt x="145" y="48"/>
                  </a:lnTo>
                  <a:lnTo>
                    <a:pt x="145" y="48"/>
                  </a:lnTo>
                  <a:lnTo>
                    <a:pt x="145" y="48"/>
                  </a:lnTo>
                  <a:lnTo>
                    <a:pt x="121" y="60"/>
                  </a:lnTo>
                  <a:lnTo>
                    <a:pt x="121" y="60"/>
                  </a:lnTo>
                  <a:lnTo>
                    <a:pt x="133" y="60"/>
                  </a:lnTo>
                  <a:lnTo>
                    <a:pt x="133" y="60"/>
                  </a:lnTo>
                  <a:lnTo>
                    <a:pt x="133" y="72"/>
                  </a:lnTo>
                  <a:lnTo>
                    <a:pt x="133" y="72"/>
                  </a:lnTo>
                  <a:lnTo>
                    <a:pt x="133" y="72"/>
                  </a:lnTo>
                  <a:lnTo>
                    <a:pt x="133" y="72"/>
                  </a:lnTo>
                  <a:lnTo>
                    <a:pt x="133" y="72"/>
                  </a:lnTo>
                  <a:lnTo>
                    <a:pt x="133" y="72"/>
                  </a:lnTo>
                  <a:lnTo>
                    <a:pt x="133" y="72"/>
                  </a:lnTo>
                  <a:lnTo>
                    <a:pt x="145" y="60"/>
                  </a:lnTo>
                  <a:lnTo>
                    <a:pt x="145" y="72"/>
                  </a:lnTo>
                  <a:lnTo>
                    <a:pt x="145" y="72"/>
                  </a:lnTo>
                  <a:lnTo>
                    <a:pt x="145" y="72"/>
                  </a:lnTo>
                  <a:lnTo>
                    <a:pt x="145" y="72"/>
                  </a:lnTo>
                  <a:lnTo>
                    <a:pt x="145" y="84"/>
                  </a:lnTo>
                  <a:lnTo>
                    <a:pt x="157" y="97"/>
                  </a:lnTo>
                  <a:lnTo>
                    <a:pt x="145" y="97"/>
                  </a:lnTo>
                  <a:lnTo>
                    <a:pt x="157" y="97"/>
                  </a:lnTo>
                  <a:lnTo>
                    <a:pt x="157" y="97"/>
                  </a:lnTo>
                  <a:lnTo>
                    <a:pt x="157" y="97"/>
                  </a:lnTo>
                  <a:lnTo>
                    <a:pt x="157" y="97"/>
                  </a:lnTo>
                  <a:lnTo>
                    <a:pt x="157" y="109"/>
                  </a:lnTo>
                  <a:lnTo>
                    <a:pt x="157" y="109"/>
                  </a:lnTo>
                  <a:lnTo>
                    <a:pt x="145" y="109"/>
                  </a:lnTo>
                  <a:lnTo>
                    <a:pt x="145" y="109"/>
                  </a:lnTo>
                  <a:lnTo>
                    <a:pt x="145" y="109"/>
                  </a:lnTo>
                  <a:lnTo>
                    <a:pt x="145" y="109"/>
                  </a:lnTo>
                  <a:lnTo>
                    <a:pt x="145" y="109"/>
                  </a:lnTo>
                  <a:lnTo>
                    <a:pt x="145" y="121"/>
                  </a:lnTo>
                  <a:lnTo>
                    <a:pt x="145" y="121"/>
                  </a:lnTo>
                  <a:lnTo>
                    <a:pt x="145" y="121"/>
                  </a:lnTo>
                  <a:lnTo>
                    <a:pt x="133" y="109"/>
                  </a:lnTo>
                  <a:lnTo>
                    <a:pt x="133" y="121"/>
                  </a:lnTo>
                  <a:lnTo>
                    <a:pt x="109" y="109"/>
                  </a:lnTo>
                  <a:lnTo>
                    <a:pt x="109" y="109"/>
                  </a:lnTo>
                  <a:lnTo>
                    <a:pt x="109" y="97"/>
                  </a:lnTo>
                  <a:lnTo>
                    <a:pt x="109" y="97"/>
                  </a:lnTo>
                  <a:lnTo>
                    <a:pt x="109" y="97"/>
                  </a:lnTo>
                  <a:lnTo>
                    <a:pt x="109" y="97"/>
                  </a:lnTo>
                  <a:lnTo>
                    <a:pt x="109" y="97"/>
                  </a:lnTo>
                  <a:lnTo>
                    <a:pt x="109" y="84"/>
                  </a:lnTo>
                  <a:lnTo>
                    <a:pt x="97" y="84"/>
                  </a:lnTo>
                  <a:lnTo>
                    <a:pt x="97" y="84"/>
                  </a:lnTo>
                  <a:lnTo>
                    <a:pt x="97" y="72"/>
                  </a:lnTo>
                  <a:lnTo>
                    <a:pt x="97" y="72"/>
                  </a:lnTo>
                  <a:lnTo>
                    <a:pt x="85" y="72"/>
                  </a:lnTo>
                  <a:lnTo>
                    <a:pt x="85" y="72"/>
                  </a:lnTo>
                  <a:lnTo>
                    <a:pt x="85" y="72"/>
                  </a:lnTo>
                  <a:lnTo>
                    <a:pt x="97" y="72"/>
                  </a:lnTo>
                  <a:lnTo>
                    <a:pt x="73" y="48"/>
                  </a:lnTo>
                  <a:lnTo>
                    <a:pt x="61" y="24"/>
                  </a:lnTo>
                  <a:lnTo>
                    <a:pt x="49" y="24"/>
                  </a:lnTo>
                  <a:lnTo>
                    <a:pt x="24" y="24"/>
                  </a:lnTo>
                  <a:lnTo>
                    <a:pt x="0" y="24"/>
                  </a:lnTo>
                  <a:lnTo>
                    <a:pt x="0" y="24"/>
                  </a:lnTo>
                  <a:lnTo>
                    <a:pt x="24" y="24"/>
                  </a:lnTo>
                  <a:lnTo>
                    <a:pt x="36" y="24"/>
                  </a:lnTo>
                  <a:lnTo>
                    <a:pt x="36" y="24"/>
                  </a:lnTo>
                  <a:lnTo>
                    <a:pt x="49" y="24"/>
                  </a:lnTo>
                  <a:lnTo>
                    <a:pt x="49" y="24"/>
                  </a:lnTo>
                  <a:lnTo>
                    <a:pt x="61" y="24"/>
                  </a:lnTo>
                  <a:lnTo>
                    <a:pt x="61" y="12"/>
                  </a:lnTo>
                  <a:lnTo>
                    <a:pt x="61" y="12"/>
                  </a:lnTo>
                  <a:lnTo>
                    <a:pt x="85"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3" name="Freeform 115">
              <a:extLst>
                <a:ext uri="{FF2B5EF4-FFF2-40B4-BE49-F238E27FC236}">
                  <a16:creationId xmlns:a16="http://schemas.microsoft.com/office/drawing/2014/main" id="{F7E4191F-007D-C144-AF95-DB08E1F2A394}"/>
                </a:ext>
              </a:extLst>
            </p:cNvPr>
            <p:cNvSpPr>
              <a:spLocks/>
            </p:cNvSpPr>
            <p:nvPr/>
          </p:nvSpPr>
          <p:spPr bwMode="auto">
            <a:xfrm>
              <a:off x="4486983" y="1482477"/>
              <a:ext cx="255754" cy="78877"/>
            </a:xfrm>
            <a:custGeom>
              <a:avLst/>
              <a:gdLst/>
              <a:ahLst/>
              <a:cxnLst>
                <a:cxn ang="0">
                  <a:pos x="181" y="49"/>
                </a:cxn>
                <a:cxn ang="0">
                  <a:pos x="157" y="36"/>
                </a:cxn>
                <a:cxn ang="0">
                  <a:pos x="157" y="36"/>
                </a:cxn>
                <a:cxn ang="0">
                  <a:pos x="157" y="36"/>
                </a:cxn>
                <a:cxn ang="0">
                  <a:pos x="169" y="36"/>
                </a:cxn>
                <a:cxn ang="0">
                  <a:pos x="169" y="24"/>
                </a:cxn>
                <a:cxn ang="0">
                  <a:pos x="157" y="24"/>
                </a:cxn>
                <a:cxn ang="0">
                  <a:pos x="145" y="24"/>
                </a:cxn>
                <a:cxn ang="0">
                  <a:pos x="145" y="24"/>
                </a:cxn>
                <a:cxn ang="0">
                  <a:pos x="145" y="24"/>
                </a:cxn>
                <a:cxn ang="0">
                  <a:pos x="145" y="24"/>
                </a:cxn>
                <a:cxn ang="0">
                  <a:pos x="133" y="24"/>
                </a:cxn>
                <a:cxn ang="0">
                  <a:pos x="133" y="24"/>
                </a:cxn>
                <a:cxn ang="0">
                  <a:pos x="133" y="24"/>
                </a:cxn>
                <a:cxn ang="0">
                  <a:pos x="133" y="24"/>
                </a:cxn>
                <a:cxn ang="0">
                  <a:pos x="133" y="24"/>
                </a:cxn>
                <a:cxn ang="0">
                  <a:pos x="121" y="12"/>
                </a:cxn>
                <a:cxn ang="0">
                  <a:pos x="121" y="12"/>
                </a:cxn>
                <a:cxn ang="0">
                  <a:pos x="133" y="12"/>
                </a:cxn>
                <a:cxn ang="0">
                  <a:pos x="121" y="12"/>
                </a:cxn>
                <a:cxn ang="0">
                  <a:pos x="108" y="12"/>
                </a:cxn>
                <a:cxn ang="0">
                  <a:pos x="96" y="24"/>
                </a:cxn>
                <a:cxn ang="0">
                  <a:pos x="96" y="24"/>
                </a:cxn>
                <a:cxn ang="0">
                  <a:pos x="96" y="24"/>
                </a:cxn>
                <a:cxn ang="0">
                  <a:pos x="96" y="12"/>
                </a:cxn>
                <a:cxn ang="0">
                  <a:pos x="84" y="24"/>
                </a:cxn>
                <a:cxn ang="0">
                  <a:pos x="72" y="12"/>
                </a:cxn>
                <a:cxn ang="0">
                  <a:pos x="84" y="24"/>
                </a:cxn>
                <a:cxn ang="0">
                  <a:pos x="72" y="36"/>
                </a:cxn>
                <a:cxn ang="0">
                  <a:pos x="84" y="36"/>
                </a:cxn>
                <a:cxn ang="0">
                  <a:pos x="96" y="36"/>
                </a:cxn>
                <a:cxn ang="0">
                  <a:pos x="96" y="36"/>
                </a:cxn>
                <a:cxn ang="0">
                  <a:pos x="72" y="36"/>
                </a:cxn>
                <a:cxn ang="0">
                  <a:pos x="72" y="36"/>
                </a:cxn>
                <a:cxn ang="0">
                  <a:pos x="48" y="36"/>
                </a:cxn>
                <a:cxn ang="0">
                  <a:pos x="12" y="36"/>
                </a:cxn>
                <a:cxn ang="0">
                  <a:pos x="24" y="36"/>
                </a:cxn>
                <a:cxn ang="0">
                  <a:pos x="36" y="49"/>
                </a:cxn>
                <a:cxn ang="0">
                  <a:pos x="36" y="49"/>
                </a:cxn>
                <a:cxn ang="0">
                  <a:pos x="36" y="49"/>
                </a:cxn>
                <a:cxn ang="0">
                  <a:pos x="48" y="49"/>
                </a:cxn>
                <a:cxn ang="0">
                  <a:pos x="84" y="49"/>
                </a:cxn>
                <a:cxn ang="0">
                  <a:pos x="84" y="49"/>
                </a:cxn>
                <a:cxn ang="0">
                  <a:pos x="108" y="49"/>
                </a:cxn>
                <a:cxn ang="0">
                  <a:pos x="121" y="49"/>
                </a:cxn>
                <a:cxn ang="0">
                  <a:pos x="133" y="49"/>
                </a:cxn>
                <a:cxn ang="0">
                  <a:pos x="169" y="61"/>
                </a:cxn>
                <a:cxn ang="0">
                  <a:pos x="181" y="73"/>
                </a:cxn>
                <a:cxn ang="0">
                  <a:pos x="193" y="49"/>
                </a:cxn>
              </a:cxnLst>
              <a:rect l="0" t="0" r="r" b="b"/>
              <a:pathLst>
                <a:path w="217" h="73">
                  <a:moveTo>
                    <a:pt x="193" y="49"/>
                  </a:moveTo>
                  <a:lnTo>
                    <a:pt x="193" y="49"/>
                  </a:lnTo>
                  <a:lnTo>
                    <a:pt x="181" y="49"/>
                  </a:lnTo>
                  <a:lnTo>
                    <a:pt x="181" y="49"/>
                  </a:lnTo>
                  <a:lnTo>
                    <a:pt x="169" y="36"/>
                  </a:lnTo>
                  <a:lnTo>
                    <a:pt x="157" y="36"/>
                  </a:lnTo>
                  <a:lnTo>
                    <a:pt x="157" y="36"/>
                  </a:lnTo>
                  <a:lnTo>
                    <a:pt x="157" y="36"/>
                  </a:lnTo>
                  <a:lnTo>
                    <a:pt x="157" y="36"/>
                  </a:lnTo>
                  <a:lnTo>
                    <a:pt x="157" y="36"/>
                  </a:lnTo>
                  <a:lnTo>
                    <a:pt x="157" y="36"/>
                  </a:lnTo>
                  <a:lnTo>
                    <a:pt x="157" y="36"/>
                  </a:lnTo>
                  <a:lnTo>
                    <a:pt x="157" y="36"/>
                  </a:lnTo>
                  <a:lnTo>
                    <a:pt x="157" y="24"/>
                  </a:lnTo>
                  <a:lnTo>
                    <a:pt x="169" y="36"/>
                  </a:lnTo>
                  <a:lnTo>
                    <a:pt x="169" y="36"/>
                  </a:lnTo>
                  <a:lnTo>
                    <a:pt x="169" y="36"/>
                  </a:lnTo>
                  <a:lnTo>
                    <a:pt x="169" y="24"/>
                  </a:lnTo>
                  <a:lnTo>
                    <a:pt x="169" y="24"/>
                  </a:lnTo>
                  <a:lnTo>
                    <a:pt x="157" y="24"/>
                  </a:lnTo>
                  <a:lnTo>
                    <a:pt x="157" y="24"/>
                  </a:lnTo>
                  <a:lnTo>
                    <a:pt x="157" y="24"/>
                  </a:lnTo>
                  <a:lnTo>
                    <a:pt x="145" y="24"/>
                  </a:lnTo>
                  <a:lnTo>
                    <a:pt x="145" y="24"/>
                  </a:lnTo>
                  <a:lnTo>
                    <a:pt x="157" y="24"/>
                  </a:lnTo>
                  <a:lnTo>
                    <a:pt x="145" y="36"/>
                  </a:lnTo>
                  <a:lnTo>
                    <a:pt x="145" y="24"/>
                  </a:lnTo>
                  <a:lnTo>
                    <a:pt x="145" y="24"/>
                  </a:lnTo>
                  <a:lnTo>
                    <a:pt x="145" y="24"/>
                  </a:lnTo>
                  <a:lnTo>
                    <a:pt x="145" y="24"/>
                  </a:lnTo>
                  <a:lnTo>
                    <a:pt x="145" y="24"/>
                  </a:lnTo>
                  <a:lnTo>
                    <a:pt x="145" y="24"/>
                  </a:lnTo>
                  <a:lnTo>
                    <a:pt x="145" y="24"/>
                  </a:lnTo>
                  <a:lnTo>
                    <a:pt x="145" y="24"/>
                  </a:lnTo>
                  <a:lnTo>
                    <a:pt x="145" y="24"/>
                  </a:lnTo>
                  <a:lnTo>
                    <a:pt x="133" y="24"/>
                  </a:lnTo>
                  <a:lnTo>
                    <a:pt x="133" y="24"/>
                  </a:lnTo>
                  <a:lnTo>
                    <a:pt x="133" y="24"/>
                  </a:lnTo>
                  <a:lnTo>
                    <a:pt x="133" y="24"/>
                  </a:lnTo>
                  <a:lnTo>
                    <a:pt x="133" y="12"/>
                  </a:lnTo>
                  <a:lnTo>
                    <a:pt x="133" y="12"/>
                  </a:lnTo>
                  <a:lnTo>
                    <a:pt x="133" y="24"/>
                  </a:lnTo>
                  <a:lnTo>
                    <a:pt x="133" y="24"/>
                  </a:lnTo>
                  <a:lnTo>
                    <a:pt x="133" y="24"/>
                  </a:lnTo>
                  <a:lnTo>
                    <a:pt x="133" y="24"/>
                  </a:lnTo>
                  <a:lnTo>
                    <a:pt x="133" y="36"/>
                  </a:lnTo>
                  <a:lnTo>
                    <a:pt x="133" y="36"/>
                  </a:lnTo>
                  <a:lnTo>
                    <a:pt x="133" y="24"/>
                  </a:lnTo>
                  <a:lnTo>
                    <a:pt x="121" y="24"/>
                  </a:lnTo>
                  <a:lnTo>
                    <a:pt x="121" y="24"/>
                  </a:lnTo>
                  <a:lnTo>
                    <a:pt x="121" y="12"/>
                  </a:lnTo>
                  <a:lnTo>
                    <a:pt x="121" y="12"/>
                  </a:lnTo>
                  <a:lnTo>
                    <a:pt x="121" y="12"/>
                  </a:lnTo>
                  <a:lnTo>
                    <a:pt x="121" y="12"/>
                  </a:lnTo>
                  <a:lnTo>
                    <a:pt x="121" y="12"/>
                  </a:lnTo>
                  <a:lnTo>
                    <a:pt x="121" y="12"/>
                  </a:lnTo>
                  <a:lnTo>
                    <a:pt x="133" y="12"/>
                  </a:lnTo>
                  <a:lnTo>
                    <a:pt x="133" y="0"/>
                  </a:lnTo>
                  <a:lnTo>
                    <a:pt x="121" y="12"/>
                  </a:lnTo>
                  <a:lnTo>
                    <a:pt x="121" y="12"/>
                  </a:lnTo>
                  <a:lnTo>
                    <a:pt x="108" y="12"/>
                  </a:lnTo>
                  <a:lnTo>
                    <a:pt x="108" y="12"/>
                  </a:lnTo>
                  <a:lnTo>
                    <a:pt x="108" y="12"/>
                  </a:lnTo>
                  <a:lnTo>
                    <a:pt x="108" y="24"/>
                  </a:lnTo>
                  <a:lnTo>
                    <a:pt x="96" y="12"/>
                  </a:lnTo>
                  <a:lnTo>
                    <a:pt x="96" y="24"/>
                  </a:lnTo>
                  <a:lnTo>
                    <a:pt x="96" y="24"/>
                  </a:lnTo>
                  <a:lnTo>
                    <a:pt x="108" y="24"/>
                  </a:lnTo>
                  <a:lnTo>
                    <a:pt x="96" y="24"/>
                  </a:lnTo>
                  <a:lnTo>
                    <a:pt x="84" y="24"/>
                  </a:lnTo>
                  <a:lnTo>
                    <a:pt x="84" y="24"/>
                  </a:lnTo>
                  <a:lnTo>
                    <a:pt x="96" y="24"/>
                  </a:lnTo>
                  <a:lnTo>
                    <a:pt x="96" y="24"/>
                  </a:lnTo>
                  <a:lnTo>
                    <a:pt x="96" y="12"/>
                  </a:lnTo>
                  <a:lnTo>
                    <a:pt x="96" y="12"/>
                  </a:lnTo>
                  <a:lnTo>
                    <a:pt x="84" y="24"/>
                  </a:lnTo>
                  <a:lnTo>
                    <a:pt x="84" y="24"/>
                  </a:lnTo>
                  <a:lnTo>
                    <a:pt x="84" y="24"/>
                  </a:lnTo>
                  <a:lnTo>
                    <a:pt x="84" y="12"/>
                  </a:lnTo>
                  <a:lnTo>
                    <a:pt x="72" y="12"/>
                  </a:lnTo>
                  <a:lnTo>
                    <a:pt x="72" y="12"/>
                  </a:lnTo>
                  <a:lnTo>
                    <a:pt x="84" y="24"/>
                  </a:lnTo>
                  <a:lnTo>
                    <a:pt x="84" y="24"/>
                  </a:lnTo>
                  <a:lnTo>
                    <a:pt x="84" y="24"/>
                  </a:lnTo>
                  <a:lnTo>
                    <a:pt x="84" y="24"/>
                  </a:lnTo>
                  <a:lnTo>
                    <a:pt x="84" y="24"/>
                  </a:lnTo>
                  <a:lnTo>
                    <a:pt x="72" y="36"/>
                  </a:lnTo>
                  <a:lnTo>
                    <a:pt x="72" y="36"/>
                  </a:lnTo>
                  <a:lnTo>
                    <a:pt x="72" y="36"/>
                  </a:lnTo>
                  <a:lnTo>
                    <a:pt x="84" y="36"/>
                  </a:lnTo>
                  <a:lnTo>
                    <a:pt x="84" y="36"/>
                  </a:lnTo>
                  <a:lnTo>
                    <a:pt x="84" y="36"/>
                  </a:lnTo>
                  <a:lnTo>
                    <a:pt x="96" y="36"/>
                  </a:lnTo>
                  <a:lnTo>
                    <a:pt x="96" y="36"/>
                  </a:lnTo>
                  <a:lnTo>
                    <a:pt x="108" y="36"/>
                  </a:lnTo>
                  <a:lnTo>
                    <a:pt x="96" y="36"/>
                  </a:lnTo>
                  <a:lnTo>
                    <a:pt x="84" y="36"/>
                  </a:lnTo>
                  <a:lnTo>
                    <a:pt x="72" y="36"/>
                  </a:lnTo>
                  <a:lnTo>
                    <a:pt x="72" y="36"/>
                  </a:lnTo>
                  <a:lnTo>
                    <a:pt x="72" y="36"/>
                  </a:lnTo>
                  <a:lnTo>
                    <a:pt x="72" y="36"/>
                  </a:lnTo>
                  <a:lnTo>
                    <a:pt x="72" y="36"/>
                  </a:lnTo>
                  <a:lnTo>
                    <a:pt x="72" y="36"/>
                  </a:lnTo>
                  <a:lnTo>
                    <a:pt x="72" y="36"/>
                  </a:lnTo>
                  <a:lnTo>
                    <a:pt x="48" y="36"/>
                  </a:lnTo>
                  <a:lnTo>
                    <a:pt x="36" y="36"/>
                  </a:lnTo>
                  <a:lnTo>
                    <a:pt x="12" y="36"/>
                  </a:lnTo>
                  <a:lnTo>
                    <a:pt x="12" y="36"/>
                  </a:lnTo>
                  <a:lnTo>
                    <a:pt x="0" y="36"/>
                  </a:lnTo>
                  <a:lnTo>
                    <a:pt x="0" y="36"/>
                  </a:lnTo>
                  <a:lnTo>
                    <a:pt x="24" y="36"/>
                  </a:lnTo>
                  <a:lnTo>
                    <a:pt x="24" y="36"/>
                  </a:lnTo>
                  <a:lnTo>
                    <a:pt x="36" y="36"/>
                  </a:lnTo>
                  <a:lnTo>
                    <a:pt x="36" y="49"/>
                  </a:lnTo>
                  <a:lnTo>
                    <a:pt x="36" y="49"/>
                  </a:lnTo>
                  <a:lnTo>
                    <a:pt x="36" y="49"/>
                  </a:lnTo>
                  <a:lnTo>
                    <a:pt x="36" y="49"/>
                  </a:lnTo>
                  <a:lnTo>
                    <a:pt x="24" y="49"/>
                  </a:lnTo>
                  <a:lnTo>
                    <a:pt x="24" y="49"/>
                  </a:lnTo>
                  <a:lnTo>
                    <a:pt x="36" y="49"/>
                  </a:lnTo>
                  <a:lnTo>
                    <a:pt x="36" y="49"/>
                  </a:lnTo>
                  <a:lnTo>
                    <a:pt x="36" y="49"/>
                  </a:lnTo>
                  <a:lnTo>
                    <a:pt x="48" y="49"/>
                  </a:lnTo>
                  <a:lnTo>
                    <a:pt x="60" y="49"/>
                  </a:lnTo>
                  <a:lnTo>
                    <a:pt x="84" y="49"/>
                  </a:lnTo>
                  <a:lnTo>
                    <a:pt x="84" y="49"/>
                  </a:lnTo>
                  <a:lnTo>
                    <a:pt x="84" y="49"/>
                  </a:lnTo>
                  <a:lnTo>
                    <a:pt x="84" y="49"/>
                  </a:lnTo>
                  <a:lnTo>
                    <a:pt x="84" y="49"/>
                  </a:lnTo>
                  <a:lnTo>
                    <a:pt x="96" y="49"/>
                  </a:lnTo>
                  <a:lnTo>
                    <a:pt x="108" y="49"/>
                  </a:lnTo>
                  <a:lnTo>
                    <a:pt x="108" y="49"/>
                  </a:lnTo>
                  <a:lnTo>
                    <a:pt x="108" y="49"/>
                  </a:lnTo>
                  <a:lnTo>
                    <a:pt x="121" y="49"/>
                  </a:lnTo>
                  <a:lnTo>
                    <a:pt x="121" y="49"/>
                  </a:lnTo>
                  <a:lnTo>
                    <a:pt x="121" y="49"/>
                  </a:lnTo>
                  <a:lnTo>
                    <a:pt x="133" y="49"/>
                  </a:lnTo>
                  <a:lnTo>
                    <a:pt x="133" y="49"/>
                  </a:lnTo>
                  <a:lnTo>
                    <a:pt x="157" y="49"/>
                  </a:lnTo>
                  <a:lnTo>
                    <a:pt x="169" y="61"/>
                  </a:lnTo>
                  <a:lnTo>
                    <a:pt x="169" y="61"/>
                  </a:lnTo>
                  <a:lnTo>
                    <a:pt x="181" y="61"/>
                  </a:lnTo>
                  <a:lnTo>
                    <a:pt x="181" y="73"/>
                  </a:lnTo>
                  <a:lnTo>
                    <a:pt x="181" y="73"/>
                  </a:lnTo>
                  <a:lnTo>
                    <a:pt x="181" y="73"/>
                  </a:lnTo>
                  <a:lnTo>
                    <a:pt x="217" y="73"/>
                  </a:lnTo>
                  <a:lnTo>
                    <a:pt x="193" y="49"/>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4" name="Freeform 116">
              <a:extLst>
                <a:ext uri="{FF2B5EF4-FFF2-40B4-BE49-F238E27FC236}">
                  <a16:creationId xmlns:a16="http://schemas.microsoft.com/office/drawing/2014/main" id="{C186256D-9962-5749-9A55-148CF039E485}"/>
                </a:ext>
              </a:extLst>
            </p:cNvPr>
            <p:cNvSpPr>
              <a:spLocks/>
            </p:cNvSpPr>
            <p:nvPr/>
          </p:nvSpPr>
          <p:spPr bwMode="auto">
            <a:xfrm>
              <a:off x="4714033" y="1549352"/>
              <a:ext cx="101584" cy="52585"/>
            </a:xfrm>
            <a:custGeom>
              <a:avLst/>
              <a:gdLst/>
              <a:ahLst/>
              <a:cxnLst>
                <a:cxn ang="0">
                  <a:pos x="0" y="12"/>
                </a:cxn>
                <a:cxn ang="0">
                  <a:pos x="0" y="24"/>
                </a:cxn>
                <a:cxn ang="0">
                  <a:pos x="0" y="24"/>
                </a:cxn>
                <a:cxn ang="0">
                  <a:pos x="0" y="36"/>
                </a:cxn>
                <a:cxn ang="0">
                  <a:pos x="0" y="36"/>
                </a:cxn>
                <a:cxn ang="0">
                  <a:pos x="24" y="48"/>
                </a:cxn>
                <a:cxn ang="0">
                  <a:pos x="60" y="36"/>
                </a:cxn>
                <a:cxn ang="0">
                  <a:pos x="48" y="36"/>
                </a:cxn>
                <a:cxn ang="0">
                  <a:pos x="60" y="36"/>
                </a:cxn>
                <a:cxn ang="0">
                  <a:pos x="60" y="36"/>
                </a:cxn>
                <a:cxn ang="0">
                  <a:pos x="60" y="36"/>
                </a:cxn>
                <a:cxn ang="0">
                  <a:pos x="60" y="36"/>
                </a:cxn>
                <a:cxn ang="0">
                  <a:pos x="72" y="24"/>
                </a:cxn>
                <a:cxn ang="0">
                  <a:pos x="85" y="24"/>
                </a:cxn>
                <a:cxn ang="0">
                  <a:pos x="85" y="12"/>
                </a:cxn>
                <a:cxn ang="0">
                  <a:pos x="72" y="12"/>
                </a:cxn>
                <a:cxn ang="0">
                  <a:pos x="72" y="12"/>
                </a:cxn>
                <a:cxn ang="0">
                  <a:pos x="85" y="12"/>
                </a:cxn>
                <a:cxn ang="0">
                  <a:pos x="85" y="12"/>
                </a:cxn>
                <a:cxn ang="0">
                  <a:pos x="72" y="12"/>
                </a:cxn>
                <a:cxn ang="0">
                  <a:pos x="72" y="12"/>
                </a:cxn>
                <a:cxn ang="0">
                  <a:pos x="72" y="12"/>
                </a:cxn>
                <a:cxn ang="0">
                  <a:pos x="72" y="12"/>
                </a:cxn>
                <a:cxn ang="0">
                  <a:pos x="72" y="12"/>
                </a:cxn>
                <a:cxn ang="0">
                  <a:pos x="72" y="12"/>
                </a:cxn>
                <a:cxn ang="0">
                  <a:pos x="60" y="24"/>
                </a:cxn>
                <a:cxn ang="0">
                  <a:pos x="60" y="24"/>
                </a:cxn>
                <a:cxn ang="0">
                  <a:pos x="48" y="24"/>
                </a:cxn>
                <a:cxn ang="0">
                  <a:pos x="48" y="24"/>
                </a:cxn>
                <a:cxn ang="0">
                  <a:pos x="36" y="24"/>
                </a:cxn>
                <a:cxn ang="0">
                  <a:pos x="24" y="24"/>
                </a:cxn>
                <a:cxn ang="0">
                  <a:pos x="24" y="12"/>
                </a:cxn>
                <a:cxn ang="0">
                  <a:pos x="24" y="0"/>
                </a:cxn>
                <a:cxn ang="0">
                  <a:pos x="0" y="12"/>
                </a:cxn>
              </a:cxnLst>
              <a:rect l="0" t="0" r="r" b="b"/>
              <a:pathLst>
                <a:path w="85" h="48">
                  <a:moveTo>
                    <a:pt x="0" y="12"/>
                  </a:moveTo>
                  <a:lnTo>
                    <a:pt x="0" y="24"/>
                  </a:lnTo>
                  <a:lnTo>
                    <a:pt x="0" y="24"/>
                  </a:lnTo>
                  <a:lnTo>
                    <a:pt x="0" y="36"/>
                  </a:lnTo>
                  <a:lnTo>
                    <a:pt x="0" y="36"/>
                  </a:lnTo>
                  <a:lnTo>
                    <a:pt x="24" y="48"/>
                  </a:lnTo>
                  <a:lnTo>
                    <a:pt x="60" y="36"/>
                  </a:lnTo>
                  <a:lnTo>
                    <a:pt x="48" y="36"/>
                  </a:lnTo>
                  <a:lnTo>
                    <a:pt x="60" y="36"/>
                  </a:lnTo>
                  <a:lnTo>
                    <a:pt x="60" y="36"/>
                  </a:lnTo>
                  <a:lnTo>
                    <a:pt x="60" y="36"/>
                  </a:lnTo>
                  <a:lnTo>
                    <a:pt x="60" y="36"/>
                  </a:lnTo>
                  <a:lnTo>
                    <a:pt x="72" y="24"/>
                  </a:lnTo>
                  <a:lnTo>
                    <a:pt x="85" y="24"/>
                  </a:lnTo>
                  <a:lnTo>
                    <a:pt x="85" y="12"/>
                  </a:lnTo>
                  <a:lnTo>
                    <a:pt x="72" y="12"/>
                  </a:lnTo>
                  <a:lnTo>
                    <a:pt x="72" y="12"/>
                  </a:lnTo>
                  <a:lnTo>
                    <a:pt x="85" y="12"/>
                  </a:lnTo>
                  <a:lnTo>
                    <a:pt x="85" y="12"/>
                  </a:lnTo>
                  <a:lnTo>
                    <a:pt x="72" y="12"/>
                  </a:lnTo>
                  <a:lnTo>
                    <a:pt x="72" y="12"/>
                  </a:lnTo>
                  <a:lnTo>
                    <a:pt x="72" y="12"/>
                  </a:lnTo>
                  <a:lnTo>
                    <a:pt x="72" y="12"/>
                  </a:lnTo>
                  <a:lnTo>
                    <a:pt x="72" y="12"/>
                  </a:lnTo>
                  <a:lnTo>
                    <a:pt x="72" y="12"/>
                  </a:lnTo>
                  <a:lnTo>
                    <a:pt x="60" y="24"/>
                  </a:lnTo>
                  <a:lnTo>
                    <a:pt x="60" y="24"/>
                  </a:lnTo>
                  <a:lnTo>
                    <a:pt x="48" y="24"/>
                  </a:lnTo>
                  <a:lnTo>
                    <a:pt x="48" y="24"/>
                  </a:lnTo>
                  <a:lnTo>
                    <a:pt x="36" y="24"/>
                  </a:lnTo>
                  <a:lnTo>
                    <a:pt x="24" y="24"/>
                  </a:lnTo>
                  <a:lnTo>
                    <a:pt x="24" y="12"/>
                  </a:lnTo>
                  <a:lnTo>
                    <a:pt x="24" y="0"/>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5" name="Freeform 117">
              <a:extLst>
                <a:ext uri="{FF2B5EF4-FFF2-40B4-BE49-F238E27FC236}">
                  <a16:creationId xmlns:a16="http://schemas.microsoft.com/office/drawing/2014/main" id="{7330761D-11D3-E64A-A1B6-F133ABAE29C3}"/>
                </a:ext>
              </a:extLst>
            </p:cNvPr>
            <p:cNvSpPr>
              <a:spLocks/>
            </p:cNvSpPr>
            <p:nvPr/>
          </p:nvSpPr>
          <p:spPr bwMode="auto">
            <a:xfrm>
              <a:off x="4687736" y="1176501"/>
              <a:ext cx="354948" cy="198389"/>
            </a:xfrm>
            <a:custGeom>
              <a:avLst/>
              <a:gdLst/>
              <a:ahLst/>
              <a:cxnLst>
                <a:cxn ang="0">
                  <a:pos x="12" y="24"/>
                </a:cxn>
                <a:cxn ang="0">
                  <a:pos x="12" y="36"/>
                </a:cxn>
                <a:cxn ang="0">
                  <a:pos x="60" y="85"/>
                </a:cxn>
                <a:cxn ang="0">
                  <a:pos x="60" y="97"/>
                </a:cxn>
                <a:cxn ang="0">
                  <a:pos x="60" y="97"/>
                </a:cxn>
                <a:cxn ang="0">
                  <a:pos x="96" y="109"/>
                </a:cxn>
                <a:cxn ang="0">
                  <a:pos x="96" y="121"/>
                </a:cxn>
                <a:cxn ang="0">
                  <a:pos x="109" y="121"/>
                </a:cxn>
                <a:cxn ang="0">
                  <a:pos x="84" y="121"/>
                </a:cxn>
                <a:cxn ang="0">
                  <a:pos x="109" y="145"/>
                </a:cxn>
                <a:cxn ang="0">
                  <a:pos x="109" y="145"/>
                </a:cxn>
                <a:cxn ang="0">
                  <a:pos x="121" y="157"/>
                </a:cxn>
                <a:cxn ang="0">
                  <a:pos x="145" y="145"/>
                </a:cxn>
                <a:cxn ang="0">
                  <a:pos x="145" y="157"/>
                </a:cxn>
                <a:cxn ang="0">
                  <a:pos x="145" y="169"/>
                </a:cxn>
                <a:cxn ang="0">
                  <a:pos x="157" y="157"/>
                </a:cxn>
                <a:cxn ang="0">
                  <a:pos x="193" y="169"/>
                </a:cxn>
                <a:cxn ang="0">
                  <a:pos x="302" y="85"/>
                </a:cxn>
                <a:cxn ang="0">
                  <a:pos x="278" y="85"/>
                </a:cxn>
                <a:cxn ang="0">
                  <a:pos x="265" y="73"/>
                </a:cxn>
                <a:cxn ang="0">
                  <a:pos x="253" y="73"/>
                </a:cxn>
                <a:cxn ang="0">
                  <a:pos x="265" y="73"/>
                </a:cxn>
                <a:cxn ang="0">
                  <a:pos x="241" y="73"/>
                </a:cxn>
                <a:cxn ang="0">
                  <a:pos x="253" y="61"/>
                </a:cxn>
                <a:cxn ang="0">
                  <a:pos x="265" y="73"/>
                </a:cxn>
                <a:cxn ang="0">
                  <a:pos x="278" y="73"/>
                </a:cxn>
                <a:cxn ang="0">
                  <a:pos x="290" y="61"/>
                </a:cxn>
                <a:cxn ang="0">
                  <a:pos x="302" y="73"/>
                </a:cxn>
                <a:cxn ang="0">
                  <a:pos x="302" y="61"/>
                </a:cxn>
                <a:cxn ang="0">
                  <a:pos x="290" y="61"/>
                </a:cxn>
                <a:cxn ang="0">
                  <a:pos x="265" y="49"/>
                </a:cxn>
                <a:cxn ang="0">
                  <a:pos x="265" y="36"/>
                </a:cxn>
                <a:cxn ang="0">
                  <a:pos x="253" y="36"/>
                </a:cxn>
                <a:cxn ang="0">
                  <a:pos x="253" y="24"/>
                </a:cxn>
                <a:cxn ang="0">
                  <a:pos x="253" y="12"/>
                </a:cxn>
                <a:cxn ang="0">
                  <a:pos x="241" y="12"/>
                </a:cxn>
                <a:cxn ang="0">
                  <a:pos x="217" y="12"/>
                </a:cxn>
                <a:cxn ang="0">
                  <a:pos x="217" y="12"/>
                </a:cxn>
                <a:cxn ang="0">
                  <a:pos x="205" y="12"/>
                </a:cxn>
                <a:cxn ang="0">
                  <a:pos x="205" y="12"/>
                </a:cxn>
                <a:cxn ang="0">
                  <a:pos x="193" y="12"/>
                </a:cxn>
                <a:cxn ang="0">
                  <a:pos x="181" y="12"/>
                </a:cxn>
                <a:cxn ang="0">
                  <a:pos x="181" y="12"/>
                </a:cxn>
                <a:cxn ang="0">
                  <a:pos x="169" y="12"/>
                </a:cxn>
                <a:cxn ang="0">
                  <a:pos x="157" y="12"/>
                </a:cxn>
                <a:cxn ang="0">
                  <a:pos x="133" y="12"/>
                </a:cxn>
                <a:cxn ang="0">
                  <a:pos x="109" y="12"/>
                </a:cxn>
                <a:cxn ang="0">
                  <a:pos x="121" y="12"/>
                </a:cxn>
                <a:cxn ang="0">
                  <a:pos x="133" y="0"/>
                </a:cxn>
                <a:cxn ang="0">
                  <a:pos x="96" y="0"/>
                </a:cxn>
                <a:cxn ang="0">
                  <a:pos x="84" y="0"/>
                </a:cxn>
                <a:cxn ang="0">
                  <a:pos x="72" y="12"/>
                </a:cxn>
                <a:cxn ang="0">
                  <a:pos x="72" y="12"/>
                </a:cxn>
                <a:cxn ang="0">
                  <a:pos x="60" y="12"/>
                </a:cxn>
                <a:cxn ang="0">
                  <a:pos x="60" y="12"/>
                </a:cxn>
                <a:cxn ang="0">
                  <a:pos x="36" y="12"/>
                </a:cxn>
                <a:cxn ang="0">
                  <a:pos x="24" y="12"/>
                </a:cxn>
                <a:cxn ang="0">
                  <a:pos x="12" y="12"/>
                </a:cxn>
                <a:cxn ang="0">
                  <a:pos x="0" y="12"/>
                </a:cxn>
              </a:cxnLst>
              <a:rect l="0" t="0" r="r" b="b"/>
              <a:pathLst>
                <a:path w="302" h="181">
                  <a:moveTo>
                    <a:pt x="0" y="12"/>
                  </a:moveTo>
                  <a:lnTo>
                    <a:pt x="12" y="24"/>
                  </a:lnTo>
                  <a:lnTo>
                    <a:pt x="24" y="24"/>
                  </a:lnTo>
                  <a:lnTo>
                    <a:pt x="12" y="36"/>
                  </a:lnTo>
                  <a:lnTo>
                    <a:pt x="48" y="85"/>
                  </a:lnTo>
                  <a:lnTo>
                    <a:pt x="60" y="85"/>
                  </a:lnTo>
                  <a:lnTo>
                    <a:pt x="60" y="85"/>
                  </a:lnTo>
                  <a:lnTo>
                    <a:pt x="60" y="97"/>
                  </a:lnTo>
                  <a:lnTo>
                    <a:pt x="60" y="97"/>
                  </a:lnTo>
                  <a:lnTo>
                    <a:pt x="60" y="97"/>
                  </a:lnTo>
                  <a:lnTo>
                    <a:pt x="84" y="109"/>
                  </a:lnTo>
                  <a:lnTo>
                    <a:pt x="96" y="109"/>
                  </a:lnTo>
                  <a:lnTo>
                    <a:pt x="84" y="121"/>
                  </a:lnTo>
                  <a:lnTo>
                    <a:pt x="96" y="121"/>
                  </a:lnTo>
                  <a:lnTo>
                    <a:pt x="96" y="109"/>
                  </a:lnTo>
                  <a:lnTo>
                    <a:pt x="109" y="121"/>
                  </a:lnTo>
                  <a:lnTo>
                    <a:pt x="96" y="121"/>
                  </a:lnTo>
                  <a:lnTo>
                    <a:pt x="84" y="121"/>
                  </a:lnTo>
                  <a:lnTo>
                    <a:pt x="96" y="133"/>
                  </a:lnTo>
                  <a:lnTo>
                    <a:pt x="109" y="145"/>
                  </a:lnTo>
                  <a:lnTo>
                    <a:pt x="109" y="145"/>
                  </a:lnTo>
                  <a:lnTo>
                    <a:pt x="109" y="145"/>
                  </a:lnTo>
                  <a:lnTo>
                    <a:pt x="109" y="145"/>
                  </a:lnTo>
                  <a:lnTo>
                    <a:pt x="121" y="157"/>
                  </a:lnTo>
                  <a:lnTo>
                    <a:pt x="133" y="145"/>
                  </a:lnTo>
                  <a:lnTo>
                    <a:pt x="145" y="145"/>
                  </a:lnTo>
                  <a:lnTo>
                    <a:pt x="145" y="157"/>
                  </a:lnTo>
                  <a:lnTo>
                    <a:pt x="145" y="157"/>
                  </a:lnTo>
                  <a:lnTo>
                    <a:pt x="133" y="157"/>
                  </a:lnTo>
                  <a:lnTo>
                    <a:pt x="145" y="169"/>
                  </a:lnTo>
                  <a:lnTo>
                    <a:pt x="157" y="169"/>
                  </a:lnTo>
                  <a:lnTo>
                    <a:pt x="157" y="157"/>
                  </a:lnTo>
                  <a:lnTo>
                    <a:pt x="181" y="157"/>
                  </a:lnTo>
                  <a:lnTo>
                    <a:pt x="193" y="169"/>
                  </a:lnTo>
                  <a:lnTo>
                    <a:pt x="205" y="181"/>
                  </a:lnTo>
                  <a:lnTo>
                    <a:pt x="302" y="85"/>
                  </a:lnTo>
                  <a:lnTo>
                    <a:pt x="290" y="85"/>
                  </a:lnTo>
                  <a:lnTo>
                    <a:pt x="278" y="85"/>
                  </a:lnTo>
                  <a:lnTo>
                    <a:pt x="278" y="73"/>
                  </a:lnTo>
                  <a:lnTo>
                    <a:pt x="265" y="73"/>
                  </a:lnTo>
                  <a:lnTo>
                    <a:pt x="253" y="73"/>
                  </a:lnTo>
                  <a:lnTo>
                    <a:pt x="253" y="73"/>
                  </a:lnTo>
                  <a:lnTo>
                    <a:pt x="265" y="73"/>
                  </a:lnTo>
                  <a:lnTo>
                    <a:pt x="265" y="73"/>
                  </a:lnTo>
                  <a:lnTo>
                    <a:pt x="253" y="73"/>
                  </a:lnTo>
                  <a:lnTo>
                    <a:pt x="241" y="73"/>
                  </a:lnTo>
                  <a:lnTo>
                    <a:pt x="241" y="61"/>
                  </a:lnTo>
                  <a:lnTo>
                    <a:pt x="253" y="61"/>
                  </a:lnTo>
                  <a:lnTo>
                    <a:pt x="265" y="61"/>
                  </a:lnTo>
                  <a:lnTo>
                    <a:pt x="265" y="73"/>
                  </a:lnTo>
                  <a:lnTo>
                    <a:pt x="265" y="73"/>
                  </a:lnTo>
                  <a:lnTo>
                    <a:pt x="278" y="73"/>
                  </a:lnTo>
                  <a:lnTo>
                    <a:pt x="278" y="73"/>
                  </a:lnTo>
                  <a:lnTo>
                    <a:pt x="290" y="61"/>
                  </a:lnTo>
                  <a:lnTo>
                    <a:pt x="302" y="73"/>
                  </a:lnTo>
                  <a:lnTo>
                    <a:pt x="302" y="73"/>
                  </a:lnTo>
                  <a:lnTo>
                    <a:pt x="302" y="73"/>
                  </a:lnTo>
                  <a:lnTo>
                    <a:pt x="302" y="61"/>
                  </a:lnTo>
                  <a:lnTo>
                    <a:pt x="290" y="61"/>
                  </a:lnTo>
                  <a:lnTo>
                    <a:pt x="290" y="61"/>
                  </a:lnTo>
                  <a:lnTo>
                    <a:pt x="278" y="61"/>
                  </a:lnTo>
                  <a:lnTo>
                    <a:pt x="265" y="49"/>
                  </a:lnTo>
                  <a:lnTo>
                    <a:pt x="278" y="36"/>
                  </a:lnTo>
                  <a:lnTo>
                    <a:pt x="265" y="36"/>
                  </a:lnTo>
                  <a:lnTo>
                    <a:pt x="265" y="36"/>
                  </a:lnTo>
                  <a:lnTo>
                    <a:pt x="253" y="36"/>
                  </a:lnTo>
                  <a:lnTo>
                    <a:pt x="253" y="36"/>
                  </a:lnTo>
                  <a:lnTo>
                    <a:pt x="253" y="24"/>
                  </a:lnTo>
                  <a:lnTo>
                    <a:pt x="241" y="24"/>
                  </a:lnTo>
                  <a:lnTo>
                    <a:pt x="253" y="12"/>
                  </a:lnTo>
                  <a:lnTo>
                    <a:pt x="253" y="12"/>
                  </a:lnTo>
                  <a:lnTo>
                    <a:pt x="241" y="12"/>
                  </a:lnTo>
                  <a:lnTo>
                    <a:pt x="229" y="12"/>
                  </a:lnTo>
                  <a:lnTo>
                    <a:pt x="217" y="12"/>
                  </a:lnTo>
                  <a:lnTo>
                    <a:pt x="217" y="12"/>
                  </a:lnTo>
                  <a:lnTo>
                    <a:pt x="217" y="12"/>
                  </a:lnTo>
                  <a:lnTo>
                    <a:pt x="205" y="12"/>
                  </a:lnTo>
                  <a:lnTo>
                    <a:pt x="205" y="12"/>
                  </a:lnTo>
                  <a:lnTo>
                    <a:pt x="205" y="12"/>
                  </a:lnTo>
                  <a:lnTo>
                    <a:pt x="205" y="12"/>
                  </a:lnTo>
                  <a:lnTo>
                    <a:pt x="193" y="12"/>
                  </a:lnTo>
                  <a:lnTo>
                    <a:pt x="193" y="12"/>
                  </a:lnTo>
                  <a:lnTo>
                    <a:pt x="193" y="12"/>
                  </a:lnTo>
                  <a:lnTo>
                    <a:pt x="181" y="12"/>
                  </a:lnTo>
                  <a:lnTo>
                    <a:pt x="181" y="12"/>
                  </a:lnTo>
                  <a:lnTo>
                    <a:pt x="181" y="12"/>
                  </a:lnTo>
                  <a:lnTo>
                    <a:pt x="169" y="12"/>
                  </a:lnTo>
                  <a:lnTo>
                    <a:pt x="169" y="12"/>
                  </a:lnTo>
                  <a:lnTo>
                    <a:pt x="157" y="12"/>
                  </a:lnTo>
                  <a:lnTo>
                    <a:pt x="157" y="12"/>
                  </a:lnTo>
                  <a:lnTo>
                    <a:pt x="145" y="12"/>
                  </a:lnTo>
                  <a:lnTo>
                    <a:pt x="133" y="12"/>
                  </a:lnTo>
                  <a:lnTo>
                    <a:pt x="121" y="12"/>
                  </a:lnTo>
                  <a:lnTo>
                    <a:pt x="109" y="12"/>
                  </a:lnTo>
                  <a:lnTo>
                    <a:pt x="121" y="12"/>
                  </a:lnTo>
                  <a:lnTo>
                    <a:pt x="121" y="12"/>
                  </a:lnTo>
                  <a:lnTo>
                    <a:pt x="121" y="0"/>
                  </a:lnTo>
                  <a:lnTo>
                    <a:pt x="133" y="0"/>
                  </a:lnTo>
                  <a:lnTo>
                    <a:pt x="96" y="0"/>
                  </a:lnTo>
                  <a:lnTo>
                    <a:pt x="96" y="0"/>
                  </a:lnTo>
                  <a:lnTo>
                    <a:pt x="84" y="0"/>
                  </a:lnTo>
                  <a:lnTo>
                    <a:pt x="84" y="0"/>
                  </a:lnTo>
                  <a:lnTo>
                    <a:pt x="84" y="12"/>
                  </a:lnTo>
                  <a:lnTo>
                    <a:pt x="72" y="12"/>
                  </a:lnTo>
                  <a:lnTo>
                    <a:pt x="84" y="12"/>
                  </a:lnTo>
                  <a:lnTo>
                    <a:pt x="72" y="12"/>
                  </a:lnTo>
                  <a:lnTo>
                    <a:pt x="60" y="12"/>
                  </a:lnTo>
                  <a:lnTo>
                    <a:pt x="60" y="12"/>
                  </a:lnTo>
                  <a:lnTo>
                    <a:pt x="48" y="12"/>
                  </a:lnTo>
                  <a:lnTo>
                    <a:pt x="60" y="12"/>
                  </a:lnTo>
                  <a:lnTo>
                    <a:pt x="60" y="12"/>
                  </a:lnTo>
                  <a:lnTo>
                    <a:pt x="36" y="12"/>
                  </a:lnTo>
                  <a:lnTo>
                    <a:pt x="36" y="12"/>
                  </a:lnTo>
                  <a:lnTo>
                    <a:pt x="24" y="12"/>
                  </a:lnTo>
                  <a:lnTo>
                    <a:pt x="12" y="12"/>
                  </a:lnTo>
                  <a:lnTo>
                    <a:pt x="12" y="12"/>
                  </a:lnTo>
                  <a:lnTo>
                    <a:pt x="12"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6" name="Freeform 118">
              <a:extLst>
                <a:ext uri="{FF2B5EF4-FFF2-40B4-BE49-F238E27FC236}">
                  <a16:creationId xmlns:a16="http://schemas.microsoft.com/office/drawing/2014/main" id="{CC05AF09-BEB2-B641-8B72-5FB6A848FD0D}"/>
                </a:ext>
              </a:extLst>
            </p:cNvPr>
            <p:cNvSpPr>
              <a:spLocks/>
            </p:cNvSpPr>
            <p:nvPr/>
          </p:nvSpPr>
          <p:spPr bwMode="auto">
            <a:xfrm>
              <a:off x="4927956" y="1270890"/>
              <a:ext cx="314315" cy="157755"/>
            </a:xfrm>
            <a:custGeom>
              <a:avLst/>
              <a:gdLst/>
              <a:ahLst/>
              <a:cxnLst>
                <a:cxn ang="0">
                  <a:pos x="97" y="0"/>
                </a:cxn>
                <a:cxn ang="0">
                  <a:pos x="109" y="12"/>
                </a:cxn>
                <a:cxn ang="0">
                  <a:pos x="145" y="12"/>
                </a:cxn>
                <a:cxn ang="0">
                  <a:pos x="145" y="12"/>
                </a:cxn>
                <a:cxn ang="0">
                  <a:pos x="169" y="24"/>
                </a:cxn>
                <a:cxn ang="0">
                  <a:pos x="193" y="24"/>
                </a:cxn>
                <a:cxn ang="0">
                  <a:pos x="205" y="24"/>
                </a:cxn>
                <a:cxn ang="0">
                  <a:pos x="193" y="36"/>
                </a:cxn>
                <a:cxn ang="0">
                  <a:pos x="157" y="36"/>
                </a:cxn>
                <a:cxn ang="0">
                  <a:pos x="181" y="48"/>
                </a:cxn>
                <a:cxn ang="0">
                  <a:pos x="217" y="48"/>
                </a:cxn>
                <a:cxn ang="0">
                  <a:pos x="242" y="48"/>
                </a:cxn>
                <a:cxn ang="0">
                  <a:pos x="242" y="60"/>
                </a:cxn>
                <a:cxn ang="0">
                  <a:pos x="217" y="60"/>
                </a:cxn>
                <a:cxn ang="0">
                  <a:pos x="205" y="60"/>
                </a:cxn>
                <a:cxn ang="0">
                  <a:pos x="230" y="60"/>
                </a:cxn>
                <a:cxn ang="0">
                  <a:pos x="242" y="72"/>
                </a:cxn>
                <a:cxn ang="0">
                  <a:pos x="266" y="72"/>
                </a:cxn>
                <a:cxn ang="0">
                  <a:pos x="254" y="84"/>
                </a:cxn>
                <a:cxn ang="0">
                  <a:pos x="242" y="84"/>
                </a:cxn>
                <a:cxn ang="0">
                  <a:pos x="230" y="84"/>
                </a:cxn>
                <a:cxn ang="0">
                  <a:pos x="254" y="96"/>
                </a:cxn>
                <a:cxn ang="0">
                  <a:pos x="266" y="96"/>
                </a:cxn>
                <a:cxn ang="0">
                  <a:pos x="266" y="109"/>
                </a:cxn>
                <a:cxn ang="0">
                  <a:pos x="242" y="96"/>
                </a:cxn>
                <a:cxn ang="0">
                  <a:pos x="217" y="96"/>
                </a:cxn>
                <a:cxn ang="0">
                  <a:pos x="217" y="121"/>
                </a:cxn>
                <a:cxn ang="0">
                  <a:pos x="205" y="96"/>
                </a:cxn>
                <a:cxn ang="0">
                  <a:pos x="193" y="84"/>
                </a:cxn>
                <a:cxn ang="0">
                  <a:pos x="181" y="96"/>
                </a:cxn>
                <a:cxn ang="0">
                  <a:pos x="169" y="96"/>
                </a:cxn>
                <a:cxn ang="0">
                  <a:pos x="157" y="109"/>
                </a:cxn>
                <a:cxn ang="0">
                  <a:pos x="145" y="96"/>
                </a:cxn>
                <a:cxn ang="0">
                  <a:pos x="133" y="109"/>
                </a:cxn>
                <a:cxn ang="0">
                  <a:pos x="121" y="96"/>
                </a:cxn>
                <a:cxn ang="0">
                  <a:pos x="145" y="109"/>
                </a:cxn>
                <a:cxn ang="0">
                  <a:pos x="109" y="109"/>
                </a:cxn>
                <a:cxn ang="0">
                  <a:pos x="85" y="109"/>
                </a:cxn>
                <a:cxn ang="0">
                  <a:pos x="97" y="109"/>
                </a:cxn>
                <a:cxn ang="0">
                  <a:pos x="109" y="121"/>
                </a:cxn>
                <a:cxn ang="0">
                  <a:pos x="97" y="133"/>
                </a:cxn>
                <a:cxn ang="0">
                  <a:pos x="133" y="133"/>
                </a:cxn>
                <a:cxn ang="0">
                  <a:pos x="97" y="133"/>
                </a:cxn>
                <a:cxn ang="0">
                  <a:pos x="121" y="133"/>
                </a:cxn>
                <a:cxn ang="0">
                  <a:pos x="133" y="145"/>
                </a:cxn>
                <a:cxn ang="0">
                  <a:pos x="85" y="145"/>
                </a:cxn>
                <a:cxn ang="0">
                  <a:pos x="48" y="133"/>
                </a:cxn>
                <a:cxn ang="0">
                  <a:pos x="24" y="109"/>
                </a:cxn>
                <a:cxn ang="0">
                  <a:pos x="0" y="84"/>
                </a:cxn>
              </a:cxnLst>
              <a:rect l="0" t="0" r="r" b="b"/>
              <a:pathLst>
                <a:path w="266" h="145">
                  <a:moveTo>
                    <a:pt x="97" y="12"/>
                  </a:moveTo>
                  <a:lnTo>
                    <a:pt x="97" y="12"/>
                  </a:lnTo>
                  <a:lnTo>
                    <a:pt x="97" y="0"/>
                  </a:lnTo>
                  <a:lnTo>
                    <a:pt x="109" y="12"/>
                  </a:lnTo>
                  <a:lnTo>
                    <a:pt x="109" y="12"/>
                  </a:lnTo>
                  <a:lnTo>
                    <a:pt x="109" y="12"/>
                  </a:lnTo>
                  <a:lnTo>
                    <a:pt x="133" y="12"/>
                  </a:lnTo>
                  <a:lnTo>
                    <a:pt x="133" y="0"/>
                  </a:lnTo>
                  <a:lnTo>
                    <a:pt x="145" y="12"/>
                  </a:lnTo>
                  <a:lnTo>
                    <a:pt x="145" y="12"/>
                  </a:lnTo>
                  <a:lnTo>
                    <a:pt x="145" y="12"/>
                  </a:lnTo>
                  <a:lnTo>
                    <a:pt x="145" y="12"/>
                  </a:lnTo>
                  <a:lnTo>
                    <a:pt x="169" y="12"/>
                  </a:lnTo>
                  <a:lnTo>
                    <a:pt x="169" y="24"/>
                  </a:lnTo>
                  <a:lnTo>
                    <a:pt x="169" y="24"/>
                  </a:lnTo>
                  <a:lnTo>
                    <a:pt x="181" y="24"/>
                  </a:lnTo>
                  <a:lnTo>
                    <a:pt x="181" y="12"/>
                  </a:lnTo>
                  <a:lnTo>
                    <a:pt x="193" y="24"/>
                  </a:lnTo>
                  <a:lnTo>
                    <a:pt x="205" y="24"/>
                  </a:lnTo>
                  <a:lnTo>
                    <a:pt x="205" y="24"/>
                  </a:lnTo>
                  <a:lnTo>
                    <a:pt x="205" y="24"/>
                  </a:lnTo>
                  <a:lnTo>
                    <a:pt x="205" y="36"/>
                  </a:lnTo>
                  <a:lnTo>
                    <a:pt x="193" y="36"/>
                  </a:lnTo>
                  <a:lnTo>
                    <a:pt x="193" y="36"/>
                  </a:lnTo>
                  <a:lnTo>
                    <a:pt x="169" y="36"/>
                  </a:lnTo>
                  <a:lnTo>
                    <a:pt x="169" y="36"/>
                  </a:lnTo>
                  <a:lnTo>
                    <a:pt x="157" y="36"/>
                  </a:lnTo>
                  <a:lnTo>
                    <a:pt x="169" y="36"/>
                  </a:lnTo>
                  <a:lnTo>
                    <a:pt x="169" y="48"/>
                  </a:lnTo>
                  <a:lnTo>
                    <a:pt x="181" y="48"/>
                  </a:lnTo>
                  <a:lnTo>
                    <a:pt x="205" y="36"/>
                  </a:lnTo>
                  <a:lnTo>
                    <a:pt x="205" y="48"/>
                  </a:lnTo>
                  <a:lnTo>
                    <a:pt x="217" y="48"/>
                  </a:lnTo>
                  <a:lnTo>
                    <a:pt x="230" y="48"/>
                  </a:lnTo>
                  <a:lnTo>
                    <a:pt x="242" y="48"/>
                  </a:lnTo>
                  <a:lnTo>
                    <a:pt x="242" y="48"/>
                  </a:lnTo>
                  <a:lnTo>
                    <a:pt x="242" y="48"/>
                  </a:lnTo>
                  <a:lnTo>
                    <a:pt x="230" y="48"/>
                  </a:lnTo>
                  <a:lnTo>
                    <a:pt x="242" y="60"/>
                  </a:lnTo>
                  <a:lnTo>
                    <a:pt x="230" y="60"/>
                  </a:lnTo>
                  <a:lnTo>
                    <a:pt x="230" y="60"/>
                  </a:lnTo>
                  <a:lnTo>
                    <a:pt x="217" y="60"/>
                  </a:lnTo>
                  <a:lnTo>
                    <a:pt x="205" y="60"/>
                  </a:lnTo>
                  <a:lnTo>
                    <a:pt x="193" y="60"/>
                  </a:lnTo>
                  <a:lnTo>
                    <a:pt x="205" y="60"/>
                  </a:lnTo>
                  <a:lnTo>
                    <a:pt x="205" y="60"/>
                  </a:lnTo>
                  <a:lnTo>
                    <a:pt x="230" y="60"/>
                  </a:lnTo>
                  <a:lnTo>
                    <a:pt x="230" y="60"/>
                  </a:lnTo>
                  <a:lnTo>
                    <a:pt x="230" y="72"/>
                  </a:lnTo>
                  <a:lnTo>
                    <a:pt x="242" y="60"/>
                  </a:lnTo>
                  <a:lnTo>
                    <a:pt x="242" y="72"/>
                  </a:lnTo>
                  <a:lnTo>
                    <a:pt x="254" y="72"/>
                  </a:lnTo>
                  <a:lnTo>
                    <a:pt x="266" y="72"/>
                  </a:lnTo>
                  <a:lnTo>
                    <a:pt x="266" y="72"/>
                  </a:lnTo>
                  <a:lnTo>
                    <a:pt x="266" y="72"/>
                  </a:lnTo>
                  <a:lnTo>
                    <a:pt x="266" y="84"/>
                  </a:lnTo>
                  <a:lnTo>
                    <a:pt x="254" y="84"/>
                  </a:lnTo>
                  <a:lnTo>
                    <a:pt x="254" y="84"/>
                  </a:lnTo>
                  <a:lnTo>
                    <a:pt x="242" y="84"/>
                  </a:lnTo>
                  <a:lnTo>
                    <a:pt x="242" y="84"/>
                  </a:lnTo>
                  <a:lnTo>
                    <a:pt x="230" y="84"/>
                  </a:lnTo>
                  <a:lnTo>
                    <a:pt x="230" y="84"/>
                  </a:lnTo>
                  <a:lnTo>
                    <a:pt x="230" y="84"/>
                  </a:lnTo>
                  <a:lnTo>
                    <a:pt x="230" y="84"/>
                  </a:lnTo>
                  <a:lnTo>
                    <a:pt x="242" y="84"/>
                  </a:lnTo>
                  <a:lnTo>
                    <a:pt x="254" y="96"/>
                  </a:lnTo>
                  <a:lnTo>
                    <a:pt x="266" y="96"/>
                  </a:lnTo>
                  <a:lnTo>
                    <a:pt x="266" y="96"/>
                  </a:lnTo>
                  <a:lnTo>
                    <a:pt x="266" y="96"/>
                  </a:lnTo>
                  <a:lnTo>
                    <a:pt x="266" y="96"/>
                  </a:lnTo>
                  <a:lnTo>
                    <a:pt x="266" y="96"/>
                  </a:lnTo>
                  <a:lnTo>
                    <a:pt x="266" y="109"/>
                  </a:lnTo>
                  <a:lnTo>
                    <a:pt x="254" y="96"/>
                  </a:lnTo>
                  <a:lnTo>
                    <a:pt x="242" y="109"/>
                  </a:lnTo>
                  <a:lnTo>
                    <a:pt x="242" y="96"/>
                  </a:lnTo>
                  <a:lnTo>
                    <a:pt x="230" y="96"/>
                  </a:lnTo>
                  <a:lnTo>
                    <a:pt x="230" y="96"/>
                  </a:lnTo>
                  <a:lnTo>
                    <a:pt x="217" y="96"/>
                  </a:lnTo>
                  <a:lnTo>
                    <a:pt x="230" y="109"/>
                  </a:lnTo>
                  <a:lnTo>
                    <a:pt x="217" y="109"/>
                  </a:lnTo>
                  <a:lnTo>
                    <a:pt x="217" y="121"/>
                  </a:lnTo>
                  <a:lnTo>
                    <a:pt x="205" y="109"/>
                  </a:lnTo>
                  <a:lnTo>
                    <a:pt x="193" y="96"/>
                  </a:lnTo>
                  <a:lnTo>
                    <a:pt x="205" y="96"/>
                  </a:lnTo>
                  <a:lnTo>
                    <a:pt x="205" y="96"/>
                  </a:lnTo>
                  <a:lnTo>
                    <a:pt x="193" y="96"/>
                  </a:lnTo>
                  <a:lnTo>
                    <a:pt x="193" y="84"/>
                  </a:lnTo>
                  <a:lnTo>
                    <a:pt x="193" y="84"/>
                  </a:lnTo>
                  <a:lnTo>
                    <a:pt x="181" y="96"/>
                  </a:lnTo>
                  <a:lnTo>
                    <a:pt x="181" y="96"/>
                  </a:lnTo>
                  <a:lnTo>
                    <a:pt x="181" y="96"/>
                  </a:lnTo>
                  <a:lnTo>
                    <a:pt x="169" y="96"/>
                  </a:lnTo>
                  <a:lnTo>
                    <a:pt x="169" y="96"/>
                  </a:lnTo>
                  <a:lnTo>
                    <a:pt x="169" y="109"/>
                  </a:lnTo>
                  <a:lnTo>
                    <a:pt x="181" y="109"/>
                  </a:lnTo>
                  <a:lnTo>
                    <a:pt x="157" y="109"/>
                  </a:lnTo>
                  <a:lnTo>
                    <a:pt x="169" y="109"/>
                  </a:lnTo>
                  <a:lnTo>
                    <a:pt x="157" y="96"/>
                  </a:lnTo>
                  <a:lnTo>
                    <a:pt x="145" y="96"/>
                  </a:lnTo>
                  <a:lnTo>
                    <a:pt x="145" y="109"/>
                  </a:lnTo>
                  <a:lnTo>
                    <a:pt x="157" y="109"/>
                  </a:lnTo>
                  <a:lnTo>
                    <a:pt x="133" y="109"/>
                  </a:lnTo>
                  <a:lnTo>
                    <a:pt x="133" y="96"/>
                  </a:lnTo>
                  <a:lnTo>
                    <a:pt x="133" y="96"/>
                  </a:lnTo>
                  <a:lnTo>
                    <a:pt x="121" y="96"/>
                  </a:lnTo>
                  <a:lnTo>
                    <a:pt x="133" y="109"/>
                  </a:lnTo>
                  <a:lnTo>
                    <a:pt x="121" y="109"/>
                  </a:lnTo>
                  <a:lnTo>
                    <a:pt x="145" y="109"/>
                  </a:lnTo>
                  <a:lnTo>
                    <a:pt x="121" y="109"/>
                  </a:lnTo>
                  <a:lnTo>
                    <a:pt x="109" y="109"/>
                  </a:lnTo>
                  <a:lnTo>
                    <a:pt x="109" y="109"/>
                  </a:lnTo>
                  <a:lnTo>
                    <a:pt x="97" y="109"/>
                  </a:lnTo>
                  <a:lnTo>
                    <a:pt x="85" y="96"/>
                  </a:lnTo>
                  <a:lnTo>
                    <a:pt x="85" y="109"/>
                  </a:lnTo>
                  <a:lnTo>
                    <a:pt x="85" y="109"/>
                  </a:lnTo>
                  <a:lnTo>
                    <a:pt x="85" y="109"/>
                  </a:lnTo>
                  <a:lnTo>
                    <a:pt x="97" y="109"/>
                  </a:lnTo>
                  <a:lnTo>
                    <a:pt x="109" y="121"/>
                  </a:lnTo>
                  <a:lnTo>
                    <a:pt x="121" y="121"/>
                  </a:lnTo>
                  <a:lnTo>
                    <a:pt x="109" y="121"/>
                  </a:lnTo>
                  <a:lnTo>
                    <a:pt x="85" y="121"/>
                  </a:lnTo>
                  <a:lnTo>
                    <a:pt x="85" y="133"/>
                  </a:lnTo>
                  <a:lnTo>
                    <a:pt x="97" y="133"/>
                  </a:lnTo>
                  <a:lnTo>
                    <a:pt x="109" y="121"/>
                  </a:lnTo>
                  <a:lnTo>
                    <a:pt x="109" y="133"/>
                  </a:lnTo>
                  <a:lnTo>
                    <a:pt x="133" y="133"/>
                  </a:lnTo>
                  <a:lnTo>
                    <a:pt x="145" y="121"/>
                  </a:lnTo>
                  <a:lnTo>
                    <a:pt x="157" y="133"/>
                  </a:lnTo>
                  <a:lnTo>
                    <a:pt x="97" y="133"/>
                  </a:lnTo>
                  <a:lnTo>
                    <a:pt x="85" y="133"/>
                  </a:lnTo>
                  <a:lnTo>
                    <a:pt x="121" y="133"/>
                  </a:lnTo>
                  <a:lnTo>
                    <a:pt x="121" y="133"/>
                  </a:lnTo>
                  <a:lnTo>
                    <a:pt x="121" y="133"/>
                  </a:lnTo>
                  <a:lnTo>
                    <a:pt x="133" y="145"/>
                  </a:lnTo>
                  <a:lnTo>
                    <a:pt x="133" y="145"/>
                  </a:lnTo>
                  <a:lnTo>
                    <a:pt x="109" y="133"/>
                  </a:lnTo>
                  <a:lnTo>
                    <a:pt x="85" y="145"/>
                  </a:lnTo>
                  <a:lnTo>
                    <a:pt x="85" y="145"/>
                  </a:lnTo>
                  <a:lnTo>
                    <a:pt x="73" y="145"/>
                  </a:lnTo>
                  <a:lnTo>
                    <a:pt x="73" y="145"/>
                  </a:lnTo>
                  <a:lnTo>
                    <a:pt x="48" y="133"/>
                  </a:lnTo>
                  <a:lnTo>
                    <a:pt x="36" y="121"/>
                  </a:lnTo>
                  <a:lnTo>
                    <a:pt x="24" y="121"/>
                  </a:lnTo>
                  <a:lnTo>
                    <a:pt x="24" y="109"/>
                  </a:lnTo>
                  <a:lnTo>
                    <a:pt x="24" y="109"/>
                  </a:lnTo>
                  <a:lnTo>
                    <a:pt x="0" y="96"/>
                  </a:lnTo>
                  <a:lnTo>
                    <a:pt x="0" y="84"/>
                  </a:lnTo>
                  <a:lnTo>
                    <a:pt x="97"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7" name="Freeform 119">
              <a:extLst>
                <a:ext uri="{FF2B5EF4-FFF2-40B4-BE49-F238E27FC236}">
                  <a16:creationId xmlns:a16="http://schemas.microsoft.com/office/drawing/2014/main" id="{B8DFF36B-F265-6F49-9609-F38385A5F779}"/>
                </a:ext>
              </a:extLst>
            </p:cNvPr>
            <p:cNvSpPr>
              <a:spLocks/>
            </p:cNvSpPr>
            <p:nvPr/>
          </p:nvSpPr>
          <p:spPr bwMode="auto">
            <a:xfrm>
              <a:off x="4843100" y="1428698"/>
              <a:ext cx="340606" cy="145804"/>
            </a:xfrm>
            <a:custGeom>
              <a:avLst/>
              <a:gdLst/>
              <a:ahLst/>
              <a:cxnLst>
                <a:cxn ang="0">
                  <a:pos x="84" y="109"/>
                </a:cxn>
                <a:cxn ang="0">
                  <a:pos x="108" y="109"/>
                </a:cxn>
                <a:cxn ang="0">
                  <a:pos x="120" y="109"/>
                </a:cxn>
                <a:cxn ang="0">
                  <a:pos x="84" y="97"/>
                </a:cxn>
                <a:cxn ang="0">
                  <a:pos x="108" y="97"/>
                </a:cxn>
                <a:cxn ang="0">
                  <a:pos x="145" y="84"/>
                </a:cxn>
                <a:cxn ang="0">
                  <a:pos x="96" y="84"/>
                </a:cxn>
                <a:cxn ang="0">
                  <a:pos x="108" y="84"/>
                </a:cxn>
                <a:cxn ang="0">
                  <a:pos x="145" y="60"/>
                </a:cxn>
                <a:cxn ang="0">
                  <a:pos x="229" y="48"/>
                </a:cxn>
                <a:cxn ang="0">
                  <a:pos x="241" y="36"/>
                </a:cxn>
                <a:cxn ang="0">
                  <a:pos x="241" y="36"/>
                </a:cxn>
                <a:cxn ang="0">
                  <a:pos x="265" y="36"/>
                </a:cxn>
                <a:cxn ang="0">
                  <a:pos x="289" y="24"/>
                </a:cxn>
                <a:cxn ang="0">
                  <a:pos x="265" y="24"/>
                </a:cxn>
                <a:cxn ang="0">
                  <a:pos x="253" y="36"/>
                </a:cxn>
                <a:cxn ang="0">
                  <a:pos x="241" y="36"/>
                </a:cxn>
                <a:cxn ang="0">
                  <a:pos x="229" y="36"/>
                </a:cxn>
                <a:cxn ang="0">
                  <a:pos x="217" y="24"/>
                </a:cxn>
                <a:cxn ang="0">
                  <a:pos x="205" y="24"/>
                </a:cxn>
                <a:cxn ang="0">
                  <a:pos x="205" y="24"/>
                </a:cxn>
                <a:cxn ang="0">
                  <a:pos x="193" y="36"/>
                </a:cxn>
                <a:cxn ang="0">
                  <a:pos x="169" y="24"/>
                </a:cxn>
                <a:cxn ang="0">
                  <a:pos x="193" y="24"/>
                </a:cxn>
                <a:cxn ang="0">
                  <a:pos x="193" y="12"/>
                </a:cxn>
                <a:cxn ang="0">
                  <a:pos x="181" y="24"/>
                </a:cxn>
                <a:cxn ang="0">
                  <a:pos x="181" y="24"/>
                </a:cxn>
                <a:cxn ang="0">
                  <a:pos x="181" y="12"/>
                </a:cxn>
                <a:cxn ang="0">
                  <a:pos x="181" y="12"/>
                </a:cxn>
                <a:cxn ang="0">
                  <a:pos x="181" y="0"/>
                </a:cxn>
                <a:cxn ang="0">
                  <a:pos x="169" y="12"/>
                </a:cxn>
                <a:cxn ang="0">
                  <a:pos x="169" y="12"/>
                </a:cxn>
                <a:cxn ang="0">
                  <a:pos x="169" y="24"/>
                </a:cxn>
                <a:cxn ang="0">
                  <a:pos x="132" y="24"/>
                </a:cxn>
                <a:cxn ang="0">
                  <a:pos x="120" y="48"/>
                </a:cxn>
                <a:cxn ang="0">
                  <a:pos x="120" y="60"/>
                </a:cxn>
                <a:cxn ang="0">
                  <a:pos x="84" y="72"/>
                </a:cxn>
                <a:cxn ang="0">
                  <a:pos x="72" y="60"/>
                </a:cxn>
                <a:cxn ang="0">
                  <a:pos x="120" y="60"/>
                </a:cxn>
                <a:cxn ang="0">
                  <a:pos x="108" y="60"/>
                </a:cxn>
                <a:cxn ang="0">
                  <a:pos x="120" y="48"/>
                </a:cxn>
                <a:cxn ang="0">
                  <a:pos x="108" y="48"/>
                </a:cxn>
                <a:cxn ang="0">
                  <a:pos x="108" y="48"/>
                </a:cxn>
                <a:cxn ang="0">
                  <a:pos x="108" y="60"/>
                </a:cxn>
                <a:cxn ang="0">
                  <a:pos x="84" y="60"/>
                </a:cxn>
                <a:cxn ang="0">
                  <a:pos x="84" y="48"/>
                </a:cxn>
                <a:cxn ang="0">
                  <a:pos x="96" y="36"/>
                </a:cxn>
                <a:cxn ang="0">
                  <a:pos x="96" y="12"/>
                </a:cxn>
                <a:cxn ang="0">
                  <a:pos x="84" y="24"/>
                </a:cxn>
                <a:cxn ang="0">
                  <a:pos x="72" y="36"/>
                </a:cxn>
                <a:cxn ang="0">
                  <a:pos x="72" y="60"/>
                </a:cxn>
                <a:cxn ang="0">
                  <a:pos x="60" y="72"/>
                </a:cxn>
                <a:cxn ang="0">
                  <a:pos x="72" y="97"/>
                </a:cxn>
                <a:cxn ang="0">
                  <a:pos x="36" y="121"/>
                </a:cxn>
                <a:cxn ang="0">
                  <a:pos x="24" y="133"/>
                </a:cxn>
                <a:cxn ang="0">
                  <a:pos x="12" y="133"/>
                </a:cxn>
                <a:cxn ang="0">
                  <a:pos x="0" y="133"/>
                </a:cxn>
                <a:cxn ang="0">
                  <a:pos x="48" y="133"/>
                </a:cxn>
              </a:cxnLst>
              <a:rect l="0" t="0" r="r" b="b"/>
              <a:pathLst>
                <a:path w="289" h="133">
                  <a:moveTo>
                    <a:pt x="48" y="133"/>
                  </a:moveTo>
                  <a:lnTo>
                    <a:pt x="84" y="109"/>
                  </a:lnTo>
                  <a:lnTo>
                    <a:pt x="108" y="109"/>
                  </a:lnTo>
                  <a:lnTo>
                    <a:pt x="108" y="109"/>
                  </a:lnTo>
                  <a:lnTo>
                    <a:pt x="120" y="109"/>
                  </a:lnTo>
                  <a:lnTo>
                    <a:pt x="120" y="109"/>
                  </a:lnTo>
                  <a:lnTo>
                    <a:pt x="120" y="97"/>
                  </a:lnTo>
                  <a:lnTo>
                    <a:pt x="84" y="97"/>
                  </a:lnTo>
                  <a:lnTo>
                    <a:pt x="96" y="97"/>
                  </a:lnTo>
                  <a:lnTo>
                    <a:pt x="108" y="97"/>
                  </a:lnTo>
                  <a:lnTo>
                    <a:pt x="132" y="84"/>
                  </a:lnTo>
                  <a:lnTo>
                    <a:pt x="145" y="84"/>
                  </a:lnTo>
                  <a:lnTo>
                    <a:pt x="108" y="84"/>
                  </a:lnTo>
                  <a:lnTo>
                    <a:pt x="96" y="84"/>
                  </a:lnTo>
                  <a:lnTo>
                    <a:pt x="108" y="84"/>
                  </a:lnTo>
                  <a:lnTo>
                    <a:pt x="108" y="84"/>
                  </a:lnTo>
                  <a:lnTo>
                    <a:pt x="120" y="72"/>
                  </a:lnTo>
                  <a:lnTo>
                    <a:pt x="145" y="60"/>
                  </a:lnTo>
                  <a:lnTo>
                    <a:pt x="193" y="60"/>
                  </a:lnTo>
                  <a:lnTo>
                    <a:pt x="229" y="48"/>
                  </a:lnTo>
                  <a:lnTo>
                    <a:pt x="241" y="36"/>
                  </a:lnTo>
                  <a:lnTo>
                    <a:pt x="241" y="36"/>
                  </a:lnTo>
                  <a:lnTo>
                    <a:pt x="241" y="36"/>
                  </a:lnTo>
                  <a:lnTo>
                    <a:pt x="241" y="36"/>
                  </a:lnTo>
                  <a:lnTo>
                    <a:pt x="241" y="36"/>
                  </a:lnTo>
                  <a:lnTo>
                    <a:pt x="265" y="36"/>
                  </a:lnTo>
                  <a:lnTo>
                    <a:pt x="277" y="24"/>
                  </a:lnTo>
                  <a:lnTo>
                    <a:pt x="289" y="24"/>
                  </a:lnTo>
                  <a:lnTo>
                    <a:pt x="289" y="24"/>
                  </a:lnTo>
                  <a:lnTo>
                    <a:pt x="265" y="24"/>
                  </a:lnTo>
                  <a:lnTo>
                    <a:pt x="253" y="24"/>
                  </a:lnTo>
                  <a:lnTo>
                    <a:pt x="253" y="36"/>
                  </a:lnTo>
                  <a:lnTo>
                    <a:pt x="241" y="24"/>
                  </a:lnTo>
                  <a:lnTo>
                    <a:pt x="241" y="36"/>
                  </a:lnTo>
                  <a:lnTo>
                    <a:pt x="241" y="36"/>
                  </a:lnTo>
                  <a:lnTo>
                    <a:pt x="229" y="36"/>
                  </a:lnTo>
                  <a:lnTo>
                    <a:pt x="229" y="24"/>
                  </a:lnTo>
                  <a:lnTo>
                    <a:pt x="217" y="24"/>
                  </a:lnTo>
                  <a:lnTo>
                    <a:pt x="217" y="24"/>
                  </a:lnTo>
                  <a:lnTo>
                    <a:pt x="205" y="24"/>
                  </a:lnTo>
                  <a:lnTo>
                    <a:pt x="205" y="24"/>
                  </a:lnTo>
                  <a:lnTo>
                    <a:pt x="205" y="24"/>
                  </a:lnTo>
                  <a:lnTo>
                    <a:pt x="193" y="24"/>
                  </a:lnTo>
                  <a:lnTo>
                    <a:pt x="193" y="36"/>
                  </a:lnTo>
                  <a:lnTo>
                    <a:pt x="181" y="36"/>
                  </a:lnTo>
                  <a:lnTo>
                    <a:pt x="169" y="24"/>
                  </a:lnTo>
                  <a:lnTo>
                    <a:pt x="193" y="36"/>
                  </a:lnTo>
                  <a:lnTo>
                    <a:pt x="193" y="24"/>
                  </a:lnTo>
                  <a:lnTo>
                    <a:pt x="205" y="12"/>
                  </a:lnTo>
                  <a:lnTo>
                    <a:pt x="193" y="12"/>
                  </a:lnTo>
                  <a:lnTo>
                    <a:pt x="181" y="24"/>
                  </a:lnTo>
                  <a:lnTo>
                    <a:pt x="181" y="24"/>
                  </a:lnTo>
                  <a:lnTo>
                    <a:pt x="181" y="24"/>
                  </a:lnTo>
                  <a:lnTo>
                    <a:pt x="181" y="24"/>
                  </a:lnTo>
                  <a:lnTo>
                    <a:pt x="169" y="12"/>
                  </a:lnTo>
                  <a:lnTo>
                    <a:pt x="181" y="12"/>
                  </a:lnTo>
                  <a:lnTo>
                    <a:pt x="181" y="12"/>
                  </a:lnTo>
                  <a:lnTo>
                    <a:pt x="181" y="12"/>
                  </a:lnTo>
                  <a:lnTo>
                    <a:pt x="181" y="0"/>
                  </a:lnTo>
                  <a:lnTo>
                    <a:pt x="181" y="0"/>
                  </a:lnTo>
                  <a:lnTo>
                    <a:pt x="169" y="0"/>
                  </a:lnTo>
                  <a:lnTo>
                    <a:pt x="169" y="12"/>
                  </a:lnTo>
                  <a:lnTo>
                    <a:pt x="169" y="12"/>
                  </a:lnTo>
                  <a:lnTo>
                    <a:pt x="169" y="12"/>
                  </a:lnTo>
                  <a:lnTo>
                    <a:pt x="169" y="24"/>
                  </a:lnTo>
                  <a:lnTo>
                    <a:pt x="169" y="24"/>
                  </a:lnTo>
                  <a:lnTo>
                    <a:pt x="132" y="36"/>
                  </a:lnTo>
                  <a:lnTo>
                    <a:pt x="132" y="24"/>
                  </a:lnTo>
                  <a:lnTo>
                    <a:pt x="132" y="36"/>
                  </a:lnTo>
                  <a:lnTo>
                    <a:pt x="120" y="48"/>
                  </a:lnTo>
                  <a:lnTo>
                    <a:pt x="120" y="48"/>
                  </a:lnTo>
                  <a:lnTo>
                    <a:pt x="120" y="60"/>
                  </a:lnTo>
                  <a:lnTo>
                    <a:pt x="96" y="72"/>
                  </a:lnTo>
                  <a:lnTo>
                    <a:pt x="84" y="72"/>
                  </a:lnTo>
                  <a:lnTo>
                    <a:pt x="72" y="84"/>
                  </a:lnTo>
                  <a:lnTo>
                    <a:pt x="72" y="60"/>
                  </a:lnTo>
                  <a:lnTo>
                    <a:pt x="120" y="60"/>
                  </a:lnTo>
                  <a:lnTo>
                    <a:pt x="120" y="60"/>
                  </a:lnTo>
                  <a:lnTo>
                    <a:pt x="108" y="60"/>
                  </a:lnTo>
                  <a:lnTo>
                    <a:pt x="108" y="60"/>
                  </a:lnTo>
                  <a:lnTo>
                    <a:pt x="108" y="48"/>
                  </a:lnTo>
                  <a:lnTo>
                    <a:pt x="120" y="48"/>
                  </a:lnTo>
                  <a:lnTo>
                    <a:pt x="120" y="48"/>
                  </a:lnTo>
                  <a:lnTo>
                    <a:pt x="108" y="48"/>
                  </a:lnTo>
                  <a:lnTo>
                    <a:pt x="108" y="48"/>
                  </a:lnTo>
                  <a:lnTo>
                    <a:pt x="108" y="48"/>
                  </a:lnTo>
                  <a:lnTo>
                    <a:pt x="108" y="48"/>
                  </a:lnTo>
                  <a:lnTo>
                    <a:pt x="108" y="60"/>
                  </a:lnTo>
                  <a:lnTo>
                    <a:pt x="84" y="60"/>
                  </a:lnTo>
                  <a:lnTo>
                    <a:pt x="84" y="60"/>
                  </a:lnTo>
                  <a:lnTo>
                    <a:pt x="84" y="60"/>
                  </a:lnTo>
                  <a:lnTo>
                    <a:pt x="84" y="48"/>
                  </a:lnTo>
                  <a:lnTo>
                    <a:pt x="96" y="48"/>
                  </a:lnTo>
                  <a:lnTo>
                    <a:pt x="96" y="36"/>
                  </a:lnTo>
                  <a:lnTo>
                    <a:pt x="84" y="24"/>
                  </a:lnTo>
                  <a:lnTo>
                    <a:pt x="96" y="12"/>
                  </a:lnTo>
                  <a:lnTo>
                    <a:pt x="84" y="24"/>
                  </a:lnTo>
                  <a:lnTo>
                    <a:pt x="84" y="24"/>
                  </a:lnTo>
                  <a:lnTo>
                    <a:pt x="72" y="36"/>
                  </a:lnTo>
                  <a:lnTo>
                    <a:pt x="72" y="36"/>
                  </a:lnTo>
                  <a:lnTo>
                    <a:pt x="72" y="48"/>
                  </a:lnTo>
                  <a:lnTo>
                    <a:pt x="72" y="60"/>
                  </a:lnTo>
                  <a:lnTo>
                    <a:pt x="60" y="72"/>
                  </a:lnTo>
                  <a:lnTo>
                    <a:pt x="60" y="72"/>
                  </a:lnTo>
                  <a:lnTo>
                    <a:pt x="60" y="84"/>
                  </a:lnTo>
                  <a:lnTo>
                    <a:pt x="72" y="97"/>
                  </a:lnTo>
                  <a:lnTo>
                    <a:pt x="72" y="97"/>
                  </a:lnTo>
                  <a:lnTo>
                    <a:pt x="36" y="121"/>
                  </a:lnTo>
                  <a:lnTo>
                    <a:pt x="36" y="121"/>
                  </a:lnTo>
                  <a:lnTo>
                    <a:pt x="24" y="133"/>
                  </a:lnTo>
                  <a:lnTo>
                    <a:pt x="24" y="133"/>
                  </a:lnTo>
                  <a:lnTo>
                    <a:pt x="12" y="133"/>
                  </a:lnTo>
                  <a:lnTo>
                    <a:pt x="12" y="133"/>
                  </a:lnTo>
                  <a:lnTo>
                    <a:pt x="0" y="133"/>
                  </a:lnTo>
                  <a:lnTo>
                    <a:pt x="0" y="133"/>
                  </a:lnTo>
                  <a:lnTo>
                    <a:pt x="48" y="13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8" name="Freeform 120">
              <a:extLst>
                <a:ext uri="{FF2B5EF4-FFF2-40B4-BE49-F238E27FC236}">
                  <a16:creationId xmlns:a16="http://schemas.microsoft.com/office/drawing/2014/main" id="{6C59308C-88A5-3D4C-933E-528555D89313}"/>
                </a:ext>
              </a:extLst>
            </p:cNvPr>
            <p:cNvSpPr>
              <a:spLocks/>
            </p:cNvSpPr>
            <p:nvPr/>
          </p:nvSpPr>
          <p:spPr bwMode="auto">
            <a:xfrm>
              <a:off x="4800075" y="1335426"/>
              <a:ext cx="213925" cy="239022"/>
            </a:xfrm>
            <a:custGeom>
              <a:avLst/>
              <a:gdLst/>
              <a:ahLst/>
              <a:cxnLst>
                <a:cxn ang="0">
                  <a:pos x="13" y="36"/>
                </a:cxn>
                <a:cxn ang="0">
                  <a:pos x="0" y="61"/>
                </a:cxn>
                <a:cxn ang="0">
                  <a:pos x="25" y="85"/>
                </a:cxn>
                <a:cxn ang="0">
                  <a:pos x="61" y="97"/>
                </a:cxn>
                <a:cxn ang="0">
                  <a:pos x="73" y="121"/>
                </a:cxn>
                <a:cxn ang="0">
                  <a:pos x="37" y="109"/>
                </a:cxn>
                <a:cxn ang="0">
                  <a:pos x="25" y="97"/>
                </a:cxn>
                <a:cxn ang="0">
                  <a:pos x="25" y="97"/>
                </a:cxn>
                <a:cxn ang="0">
                  <a:pos x="25" y="85"/>
                </a:cxn>
                <a:cxn ang="0">
                  <a:pos x="0" y="73"/>
                </a:cxn>
                <a:cxn ang="0">
                  <a:pos x="0" y="97"/>
                </a:cxn>
                <a:cxn ang="0">
                  <a:pos x="13" y="97"/>
                </a:cxn>
                <a:cxn ang="0">
                  <a:pos x="25" y="109"/>
                </a:cxn>
                <a:cxn ang="0">
                  <a:pos x="0" y="121"/>
                </a:cxn>
                <a:cxn ang="0">
                  <a:pos x="37" y="121"/>
                </a:cxn>
                <a:cxn ang="0">
                  <a:pos x="61" y="133"/>
                </a:cxn>
                <a:cxn ang="0">
                  <a:pos x="61" y="157"/>
                </a:cxn>
                <a:cxn ang="0">
                  <a:pos x="49" y="169"/>
                </a:cxn>
                <a:cxn ang="0">
                  <a:pos x="37" y="169"/>
                </a:cxn>
                <a:cxn ang="0">
                  <a:pos x="25" y="157"/>
                </a:cxn>
                <a:cxn ang="0">
                  <a:pos x="13" y="145"/>
                </a:cxn>
                <a:cxn ang="0">
                  <a:pos x="13" y="157"/>
                </a:cxn>
                <a:cxn ang="0">
                  <a:pos x="37" y="169"/>
                </a:cxn>
                <a:cxn ang="0">
                  <a:pos x="25" y="182"/>
                </a:cxn>
                <a:cxn ang="0">
                  <a:pos x="13" y="206"/>
                </a:cxn>
                <a:cxn ang="0">
                  <a:pos x="37" y="206"/>
                </a:cxn>
                <a:cxn ang="0">
                  <a:pos x="49" y="206"/>
                </a:cxn>
                <a:cxn ang="0">
                  <a:pos x="85" y="206"/>
                </a:cxn>
                <a:cxn ang="0">
                  <a:pos x="85" y="194"/>
                </a:cxn>
                <a:cxn ang="0">
                  <a:pos x="73" y="194"/>
                </a:cxn>
                <a:cxn ang="0">
                  <a:pos x="85" y="194"/>
                </a:cxn>
                <a:cxn ang="0">
                  <a:pos x="61" y="194"/>
                </a:cxn>
                <a:cxn ang="0">
                  <a:pos x="109" y="169"/>
                </a:cxn>
                <a:cxn ang="0">
                  <a:pos x="85" y="169"/>
                </a:cxn>
                <a:cxn ang="0">
                  <a:pos x="97" y="157"/>
                </a:cxn>
                <a:cxn ang="0">
                  <a:pos x="97" y="157"/>
                </a:cxn>
                <a:cxn ang="0">
                  <a:pos x="97" y="145"/>
                </a:cxn>
                <a:cxn ang="0">
                  <a:pos x="109" y="133"/>
                </a:cxn>
                <a:cxn ang="0">
                  <a:pos x="109" y="109"/>
                </a:cxn>
                <a:cxn ang="0">
                  <a:pos x="133" y="97"/>
                </a:cxn>
                <a:cxn ang="0">
                  <a:pos x="157" y="97"/>
                </a:cxn>
                <a:cxn ang="0">
                  <a:pos x="169" y="85"/>
                </a:cxn>
                <a:cxn ang="0">
                  <a:pos x="157" y="85"/>
                </a:cxn>
                <a:cxn ang="0">
                  <a:pos x="157" y="85"/>
                </a:cxn>
                <a:cxn ang="0">
                  <a:pos x="157" y="73"/>
                </a:cxn>
                <a:cxn ang="0">
                  <a:pos x="133" y="61"/>
                </a:cxn>
                <a:cxn ang="0">
                  <a:pos x="121" y="61"/>
                </a:cxn>
                <a:cxn ang="0">
                  <a:pos x="109" y="49"/>
                </a:cxn>
                <a:cxn ang="0">
                  <a:pos x="97" y="36"/>
                </a:cxn>
                <a:cxn ang="0">
                  <a:pos x="97" y="24"/>
                </a:cxn>
                <a:cxn ang="0">
                  <a:pos x="85" y="24"/>
                </a:cxn>
                <a:cxn ang="0">
                  <a:pos x="73" y="24"/>
                </a:cxn>
                <a:cxn ang="0">
                  <a:pos x="61" y="36"/>
                </a:cxn>
                <a:cxn ang="0">
                  <a:pos x="49" y="36"/>
                </a:cxn>
                <a:cxn ang="0">
                  <a:pos x="37" y="36"/>
                </a:cxn>
                <a:cxn ang="0">
                  <a:pos x="37" y="49"/>
                </a:cxn>
                <a:cxn ang="0">
                  <a:pos x="37" y="49"/>
                </a:cxn>
                <a:cxn ang="0">
                  <a:pos x="37" y="36"/>
                </a:cxn>
                <a:cxn ang="0">
                  <a:pos x="49" y="24"/>
                </a:cxn>
                <a:cxn ang="0">
                  <a:pos x="37" y="24"/>
                </a:cxn>
                <a:cxn ang="0">
                  <a:pos x="49" y="0"/>
                </a:cxn>
              </a:cxnLst>
              <a:rect l="0" t="0" r="r" b="b"/>
              <a:pathLst>
                <a:path w="182" h="218">
                  <a:moveTo>
                    <a:pt x="25" y="12"/>
                  </a:moveTo>
                  <a:lnTo>
                    <a:pt x="13" y="36"/>
                  </a:lnTo>
                  <a:lnTo>
                    <a:pt x="13" y="36"/>
                  </a:lnTo>
                  <a:lnTo>
                    <a:pt x="0" y="61"/>
                  </a:lnTo>
                  <a:lnTo>
                    <a:pt x="0" y="73"/>
                  </a:lnTo>
                  <a:lnTo>
                    <a:pt x="25" y="85"/>
                  </a:lnTo>
                  <a:lnTo>
                    <a:pt x="37" y="85"/>
                  </a:lnTo>
                  <a:lnTo>
                    <a:pt x="61" y="97"/>
                  </a:lnTo>
                  <a:lnTo>
                    <a:pt x="73" y="109"/>
                  </a:lnTo>
                  <a:lnTo>
                    <a:pt x="73" y="121"/>
                  </a:lnTo>
                  <a:lnTo>
                    <a:pt x="37" y="109"/>
                  </a:lnTo>
                  <a:lnTo>
                    <a:pt x="37" y="109"/>
                  </a:lnTo>
                  <a:lnTo>
                    <a:pt x="37" y="109"/>
                  </a:lnTo>
                  <a:lnTo>
                    <a:pt x="25" y="97"/>
                  </a:lnTo>
                  <a:lnTo>
                    <a:pt x="25" y="97"/>
                  </a:lnTo>
                  <a:lnTo>
                    <a:pt x="25" y="97"/>
                  </a:lnTo>
                  <a:lnTo>
                    <a:pt x="13" y="97"/>
                  </a:lnTo>
                  <a:lnTo>
                    <a:pt x="25" y="85"/>
                  </a:lnTo>
                  <a:lnTo>
                    <a:pt x="13" y="73"/>
                  </a:lnTo>
                  <a:lnTo>
                    <a:pt x="0" y="73"/>
                  </a:lnTo>
                  <a:lnTo>
                    <a:pt x="0" y="97"/>
                  </a:lnTo>
                  <a:lnTo>
                    <a:pt x="0" y="97"/>
                  </a:lnTo>
                  <a:lnTo>
                    <a:pt x="0" y="97"/>
                  </a:lnTo>
                  <a:lnTo>
                    <a:pt x="13" y="97"/>
                  </a:lnTo>
                  <a:lnTo>
                    <a:pt x="13" y="109"/>
                  </a:lnTo>
                  <a:lnTo>
                    <a:pt x="25" y="109"/>
                  </a:lnTo>
                  <a:lnTo>
                    <a:pt x="0" y="121"/>
                  </a:lnTo>
                  <a:lnTo>
                    <a:pt x="0" y="121"/>
                  </a:lnTo>
                  <a:lnTo>
                    <a:pt x="25" y="121"/>
                  </a:lnTo>
                  <a:lnTo>
                    <a:pt x="37" y="121"/>
                  </a:lnTo>
                  <a:lnTo>
                    <a:pt x="61" y="133"/>
                  </a:lnTo>
                  <a:lnTo>
                    <a:pt x="61" y="133"/>
                  </a:lnTo>
                  <a:lnTo>
                    <a:pt x="73" y="133"/>
                  </a:lnTo>
                  <a:lnTo>
                    <a:pt x="61" y="157"/>
                  </a:lnTo>
                  <a:lnTo>
                    <a:pt x="49" y="169"/>
                  </a:lnTo>
                  <a:lnTo>
                    <a:pt x="49" y="169"/>
                  </a:lnTo>
                  <a:lnTo>
                    <a:pt x="37" y="169"/>
                  </a:lnTo>
                  <a:lnTo>
                    <a:pt x="37" y="169"/>
                  </a:lnTo>
                  <a:lnTo>
                    <a:pt x="37" y="169"/>
                  </a:lnTo>
                  <a:lnTo>
                    <a:pt x="25" y="157"/>
                  </a:lnTo>
                  <a:lnTo>
                    <a:pt x="25" y="145"/>
                  </a:lnTo>
                  <a:lnTo>
                    <a:pt x="13" y="145"/>
                  </a:lnTo>
                  <a:lnTo>
                    <a:pt x="13" y="157"/>
                  </a:lnTo>
                  <a:lnTo>
                    <a:pt x="13" y="157"/>
                  </a:lnTo>
                  <a:lnTo>
                    <a:pt x="13" y="157"/>
                  </a:lnTo>
                  <a:lnTo>
                    <a:pt x="37" y="169"/>
                  </a:lnTo>
                  <a:lnTo>
                    <a:pt x="37" y="169"/>
                  </a:lnTo>
                  <a:lnTo>
                    <a:pt x="25" y="182"/>
                  </a:lnTo>
                  <a:lnTo>
                    <a:pt x="13" y="194"/>
                  </a:lnTo>
                  <a:lnTo>
                    <a:pt x="13" y="206"/>
                  </a:lnTo>
                  <a:lnTo>
                    <a:pt x="13" y="218"/>
                  </a:lnTo>
                  <a:lnTo>
                    <a:pt x="37" y="206"/>
                  </a:lnTo>
                  <a:lnTo>
                    <a:pt x="49" y="206"/>
                  </a:lnTo>
                  <a:lnTo>
                    <a:pt x="49" y="206"/>
                  </a:lnTo>
                  <a:lnTo>
                    <a:pt x="49" y="206"/>
                  </a:lnTo>
                  <a:lnTo>
                    <a:pt x="85" y="206"/>
                  </a:lnTo>
                  <a:lnTo>
                    <a:pt x="97" y="194"/>
                  </a:lnTo>
                  <a:lnTo>
                    <a:pt x="85" y="194"/>
                  </a:lnTo>
                  <a:lnTo>
                    <a:pt x="73" y="194"/>
                  </a:lnTo>
                  <a:lnTo>
                    <a:pt x="73" y="194"/>
                  </a:lnTo>
                  <a:lnTo>
                    <a:pt x="85" y="194"/>
                  </a:lnTo>
                  <a:lnTo>
                    <a:pt x="85" y="194"/>
                  </a:lnTo>
                  <a:lnTo>
                    <a:pt x="61" y="194"/>
                  </a:lnTo>
                  <a:lnTo>
                    <a:pt x="61" y="194"/>
                  </a:lnTo>
                  <a:lnTo>
                    <a:pt x="85" y="169"/>
                  </a:lnTo>
                  <a:lnTo>
                    <a:pt x="109" y="169"/>
                  </a:lnTo>
                  <a:lnTo>
                    <a:pt x="97" y="169"/>
                  </a:lnTo>
                  <a:lnTo>
                    <a:pt x="85" y="169"/>
                  </a:lnTo>
                  <a:lnTo>
                    <a:pt x="85" y="157"/>
                  </a:lnTo>
                  <a:lnTo>
                    <a:pt x="97" y="157"/>
                  </a:lnTo>
                  <a:lnTo>
                    <a:pt x="97" y="157"/>
                  </a:lnTo>
                  <a:lnTo>
                    <a:pt x="97" y="157"/>
                  </a:lnTo>
                  <a:lnTo>
                    <a:pt x="97" y="145"/>
                  </a:lnTo>
                  <a:lnTo>
                    <a:pt x="97" y="145"/>
                  </a:lnTo>
                  <a:lnTo>
                    <a:pt x="109" y="145"/>
                  </a:lnTo>
                  <a:lnTo>
                    <a:pt x="109" y="133"/>
                  </a:lnTo>
                  <a:lnTo>
                    <a:pt x="97" y="133"/>
                  </a:lnTo>
                  <a:lnTo>
                    <a:pt x="109" y="109"/>
                  </a:lnTo>
                  <a:lnTo>
                    <a:pt x="121" y="109"/>
                  </a:lnTo>
                  <a:lnTo>
                    <a:pt x="133" y="97"/>
                  </a:lnTo>
                  <a:lnTo>
                    <a:pt x="157" y="97"/>
                  </a:lnTo>
                  <a:lnTo>
                    <a:pt x="157" y="97"/>
                  </a:lnTo>
                  <a:lnTo>
                    <a:pt x="182" y="97"/>
                  </a:lnTo>
                  <a:lnTo>
                    <a:pt x="169" y="85"/>
                  </a:lnTo>
                  <a:lnTo>
                    <a:pt x="157" y="97"/>
                  </a:lnTo>
                  <a:lnTo>
                    <a:pt x="157" y="85"/>
                  </a:lnTo>
                  <a:lnTo>
                    <a:pt x="157" y="85"/>
                  </a:lnTo>
                  <a:lnTo>
                    <a:pt x="157" y="85"/>
                  </a:lnTo>
                  <a:lnTo>
                    <a:pt x="145" y="85"/>
                  </a:lnTo>
                  <a:lnTo>
                    <a:pt x="157" y="73"/>
                  </a:lnTo>
                  <a:lnTo>
                    <a:pt x="133" y="73"/>
                  </a:lnTo>
                  <a:lnTo>
                    <a:pt x="133" y="61"/>
                  </a:lnTo>
                  <a:lnTo>
                    <a:pt x="133" y="61"/>
                  </a:lnTo>
                  <a:lnTo>
                    <a:pt x="121" y="61"/>
                  </a:lnTo>
                  <a:lnTo>
                    <a:pt x="121" y="61"/>
                  </a:lnTo>
                  <a:lnTo>
                    <a:pt x="109" y="49"/>
                  </a:lnTo>
                  <a:lnTo>
                    <a:pt x="97" y="49"/>
                  </a:lnTo>
                  <a:lnTo>
                    <a:pt x="97" y="36"/>
                  </a:lnTo>
                  <a:lnTo>
                    <a:pt x="97" y="36"/>
                  </a:lnTo>
                  <a:lnTo>
                    <a:pt x="97" y="24"/>
                  </a:lnTo>
                  <a:lnTo>
                    <a:pt x="85" y="24"/>
                  </a:lnTo>
                  <a:lnTo>
                    <a:pt x="85" y="24"/>
                  </a:lnTo>
                  <a:lnTo>
                    <a:pt x="73" y="24"/>
                  </a:lnTo>
                  <a:lnTo>
                    <a:pt x="73" y="24"/>
                  </a:lnTo>
                  <a:lnTo>
                    <a:pt x="61" y="24"/>
                  </a:lnTo>
                  <a:lnTo>
                    <a:pt x="61" y="36"/>
                  </a:lnTo>
                  <a:lnTo>
                    <a:pt x="61" y="36"/>
                  </a:lnTo>
                  <a:lnTo>
                    <a:pt x="49" y="36"/>
                  </a:lnTo>
                  <a:lnTo>
                    <a:pt x="49" y="36"/>
                  </a:lnTo>
                  <a:lnTo>
                    <a:pt x="37" y="36"/>
                  </a:lnTo>
                  <a:lnTo>
                    <a:pt x="37" y="36"/>
                  </a:lnTo>
                  <a:lnTo>
                    <a:pt x="37" y="49"/>
                  </a:lnTo>
                  <a:lnTo>
                    <a:pt x="37" y="49"/>
                  </a:lnTo>
                  <a:lnTo>
                    <a:pt x="37" y="49"/>
                  </a:lnTo>
                  <a:lnTo>
                    <a:pt x="37" y="36"/>
                  </a:lnTo>
                  <a:lnTo>
                    <a:pt x="37" y="36"/>
                  </a:lnTo>
                  <a:lnTo>
                    <a:pt x="37" y="36"/>
                  </a:lnTo>
                  <a:lnTo>
                    <a:pt x="49" y="24"/>
                  </a:lnTo>
                  <a:lnTo>
                    <a:pt x="49" y="24"/>
                  </a:lnTo>
                  <a:lnTo>
                    <a:pt x="37" y="24"/>
                  </a:lnTo>
                  <a:lnTo>
                    <a:pt x="37" y="12"/>
                  </a:lnTo>
                  <a:lnTo>
                    <a:pt x="49" y="0"/>
                  </a:lnTo>
                  <a:lnTo>
                    <a:pt x="25"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9" name="Freeform 121">
              <a:extLst>
                <a:ext uri="{FF2B5EF4-FFF2-40B4-BE49-F238E27FC236}">
                  <a16:creationId xmlns:a16="http://schemas.microsoft.com/office/drawing/2014/main" id="{F9D131BC-5D7D-4548-B469-32AD07820B2A}"/>
                </a:ext>
              </a:extLst>
            </p:cNvPr>
            <p:cNvSpPr>
              <a:spLocks/>
            </p:cNvSpPr>
            <p:nvPr/>
          </p:nvSpPr>
          <p:spPr bwMode="auto">
            <a:xfrm>
              <a:off x="4501298" y="1257797"/>
              <a:ext cx="127877" cy="117121"/>
            </a:xfrm>
            <a:custGeom>
              <a:avLst/>
              <a:gdLst>
                <a:gd name="T0" fmla="*/ 0 w 109"/>
                <a:gd name="T1" fmla="*/ 2147483647 h 108"/>
                <a:gd name="T2" fmla="*/ 0 w 109"/>
                <a:gd name="T3" fmla="*/ 2147483647 h 108"/>
                <a:gd name="T4" fmla="*/ 2147483647 w 109"/>
                <a:gd name="T5" fmla="*/ 2147483647 h 108"/>
                <a:gd name="T6" fmla="*/ 2147483647 w 109"/>
                <a:gd name="T7" fmla="*/ 2147483647 h 108"/>
                <a:gd name="T8" fmla="*/ 2147483647 w 109"/>
                <a:gd name="T9" fmla="*/ 2147483647 h 108"/>
                <a:gd name="T10" fmla="*/ 2147483647 w 109"/>
                <a:gd name="T11" fmla="*/ 2147483647 h 108"/>
                <a:gd name="T12" fmla="*/ 2147483647 w 109"/>
                <a:gd name="T13" fmla="*/ 2147483647 h 108"/>
                <a:gd name="T14" fmla="*/ 2147483647 w 109"/>
                <a:gd name="T15" fmla="*/ 2147483647 h 108"/>
                <a:gd name="T16" fmla="*/ 2147483647 w 109"/>
                <a:gd name="T17" fmla="*/ 2147483647 h 108"/>
                <a:gd name="T18" fmla="*/ 2147483647 w 109"/>
                <a:gd name="T19" fmla="*/ 2147483647 h 108"/>
                <a:gd name="T20" fmla="*/ 0 w 109"/>
                <a:gd name="T21" fmla="*/ 2147483647 h 108"/>
                <a:gd name="T22" fmla="*/ 2147483647 w 109"/>
                <a:gd name="T23" fmla="*/ 2147483647 h 108"/>
                <a:gd name="T24" fmla="*/ 2147483647 w 109"/>
                <a:gd name="T25" fmla="*/ 2147483647 h 108"/>
                <a:gd name="T26" fmla="*/ 2147483647 w 109"/>
                <a:gd name="T27" fmla="*/ 2147483647 h 108"/>
                <a:gd name="T28" fmla="*/ 2147483647 w 109"/>
                <a:gd name="T29" fmla="*/ 2147483647 h 108"/>
                <a:gd name="T30" fmla="*/ 2147483647 w 109"/>
                <a:gd name="T31" fmla="*/ 2147483647 h 108"/>
                <a:gd name="T32" fmla="*/ 2147483647 w 109"/>
                <a:gd name="T33" fmla="*/ 2147483647 h 108"/>
                <a:gd name="T34" fmla="*/ 2147483647 w 109"/>
                <a:gd name="T35" fmla="*/ 2147483647 h 108"/>
                <a:gd name="T36" fmla="*/ 2147483647 w 109"/>
                <a:gd name="T37" fmla="*/ 2147483647 h 108"/>
                <a:gd name="T38" fmla="*/ 2147483647 w 109"/>
                <a:gd name="T39" fmla="*/ 2147483647 h 108"/>
                <a:gd name="T40" fmla="*/ 2147483647 w 109"/>
                <a:gd name="T41" fmla="*/ 2147483647 h 108"/>
                <a:gd name="T42" fmla="*/ 2147483647 w 109"/>
                <a:gd name="T43" fmla="*/ 2147483647 h 108"/>
                <a:gd name="T44" fmla="*/ 2147483647 w 109"/>
                <a:gd name="T45" fmla="*/ 2147483647 h 108"/>
                <a:gd name="T46" fmla="*/ 2147483647 w 109"/>
                <a:gd name="T47" fmla="*/ 2147483647 h 108"/>
                <a:gd name="T48" fmla="*/ 2147483647 w 109"/>
                <a:gd name="T49" fmla="*/ 2147483647 h 108"/>
                <a:gd name="T50" fmla="*/ 2147483647 w 109"/>
                <a:gd name="T51" fmla="*/ 2147483647 h 108"/>
                <a:gd name="T52" fmla="*/ 2147483647 w 109"/>
                <a:gd name="T53" fmla="*/ 2147483647 h 108"/>
                <a:gd name="T54" fmla="*/ 2147483647 w 109"/>
                <a:gd name="T55" fmla="*/ 2147483647 h 108"/>
                <a:gd name="T56" fmla="*/ 2147483647 w 109"/>
                <a:gd name="T57" fmla="*/ 2147483647 h 108"/>
                <a:gd name="T58" fmla="*/ 2147483647 w 109"/>
                <a:gd name="T59" fmla="*/ 2147483647 h 108"/>
                <a:gd name="T60" fmla="*/ 2147483647 w 109"/>
                <a:gd name="T61" fmla="*/ 2147483647 h 108"/>
                <a:gd name="T62" fmla="*/ 2147483647 w 109"/>
                <a:gd name="T63" fmla="*/ 2147483647 h 108"/>
                <a:gd name="T64" fmla="*/ 2147483647 w 109"/>
                <a:gd name="T65" fmla="*/ 2147483647 h 108"/>
                <a:gd name="T66" fmla="*/ 2147483647 w 109"/>
                <a:gd name="T67" fmla="*/ 2147483647 h 108"/>
                <a:gd name="T68" fmla="*/ 2147483647 w 109"/>
                <a:gd name="T69" fmla="*/ 2147483647 h 108"/>
                <a:gd name="T70" fmla="*/ 2147483647 w 109"/>
                <a:gd name="T71" fmla="*/ 2147483647 h 108"/>
                <a:gd name="T72" fmla="*/ 2147483647 w 109"/>
                <a:gd name="T73" fmla="*/ 2147483647 h 108"/>
                <a:gd name="T74" fmla="*/ 2147483647 w 109"/>
                <a:gd name="T75" fmla="*/ 2147483647 h 108"/>
                <a:gd name="T76" fmla="*/ 2147483647 w 109"/>
                <a:gd name="T77" fmla="*/ 2147483647 h 108"/>
                <a:gd name="T78" fmla="*/ 2147483647 w 109"/>
                <a:gd name="T79" fmla="*/ 2147483647 h 108"/>
                <a:gd name="T80" fmla="*/ 2147483647 w 109"/>
                <a:gd name="T81" fmla="*/ 2147483647 h 108"/>
                <a:gd name="T82" fmla="*/ 2147483647 w 109"/>
                <a:gd name="T83" fmla="*/ 2147483647 h 108"/>
                <a:gd name="T84" fmla="*/ 2147483647 w 109"/>
                <a:gd name="T85" fmla="*/ 2147483647 h 108"/>
                <a:gd name="T86" fmla="*/ 0 w 109"/>
                <a:gd name="T87" fmla="*/ 2147483647 h 10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9"/>
                <a:gd name="T133" fmla="*/ 0 h 108"/>
                <a:gd name="T134" fmla="*/ 109 w 109"/>
                <a:gd name="T135" fmla="*/ 108 h 10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9" h="108">
                  <a:moveTo>
                    <a:pt x="0" y="48"/>
                  </a:moveTo>
                  <a:lnTo>
                    <a:pt x="0" y="48"/>
                  </a:lnTo>
                  <a:lnTo>
                    <a:pt x="0" y="60"/>
                  </a:lnTo>
                  <a:lnTo>
                    <a:pt x="12" y="60"/>
                  </a:lnTo>
                  <a:lnTo>
                    <a:pt x="12" y="72"/>
                  </a:lnTo>
                  <a:lnTo>
                    <a:pt x="24" y="72"/>
                  </a:lnTo>
                  <a:lnTo>
                    <a:pt x="12" y="72"/>
                  </a:lnTo>
                  <a:lnTo>
                    <a:pt x="24" y="72"/>
                  </a:lnTo>
                  <a:lnTo>
                    <a:pt x="12" y="72"/>
                  </a:lnTo>
                  <a:lnTo>
                    <a:pt x="0" y="72"/>
                  </a:lnTo>
                  <a:lnTo>
                    <a:pt x="12" y="84"/>
                  </a:lnTo>
                  <a:lnTo>
                    <a:pt x="12" y="96"/>
                  </a:lnTo>
                  <a:lnTo>
                    <a:pt x="0" y="96"/>
                  </a:lnTo>
                  <a:lnTo>
                    <a:pt x="24" y="96"/>
                  </a:lnTo>
                  <a:lnTo>
                    <a:pt x="24" y="84"/>
                  </a:lnTo>
                  <a:lnTo>
                    <a:pt x="36" y="84"/>
                  </a:lnTo>
                  <a:lnTo>
                    <a:pt x="24" y="84"/>
                  </a:lnTo>
                  <a:lnTo>
                    <a:pt x="36" y="84"/>
                  </a:lnTo>
                  <a:lnTo>
                    <a:pt x="36" y="72"/>
                  </a:lnTo>
                  <a:lnTo>
                    <a:pt x="48" y="72"/>
                  </a:lnTo>
                  <a:lnTo>
                    <a:pt x="48" y="84"/>
                  </a:lnTo>
                  <a:lnTo>
                    <a:pt x="60" y="72"/>
                  </a:lnTo>
                  <a:lnTo>
                    <a:pt x="60" y="84"/>
                  </a:lnTo>
                  <a:lnTo>
                    <a:pt x="48" y="84"/>
                  </a:lnTo>
                  <a:lnTo>
                    <a:pt x="60" y="96"/>
                  </a:lnTo>
                  <a:lnTo>
                    <a:pt x="48" y="84"/>
                  </a:lnTo>
                  <a:lnTo>
                    <a:pt x="48" y="96"/>
                  </a:lnTo>
                  <a:lnTo>
                    <a:pt x="36" y="96"/>
                  </a:lnTo>
                  <a:lnTo>
                    <a:pt x="24" y="96"/>
                  </a:lnTo>
                  <a:lnTo>
                    <a:pt x="36" y="96"/>
                  </a:lnTo>
                  <a:lnTo>
                    <a:pt x="24" y="96"/>
                  </a:lnTo>
                  <a:lnTo>
                    <a:pt x="24" y="108"/>
                  </a:lnTo>
                  <a:lnTo>
                    <a:pt x="36" y="108"/>
                  </a:lnTo>
                  <a:lnTo>
                    <a:pt x="48" y="108"/>
                  </a:lnTo>
                  <a:lnTo>
                    <a:pt x="60" y="108"/>
                  </a:lnTo>
                  <a:lnTo>
                    <a:pt x="72" y="96"/>
                  </a:lnTo>
                  <a:lnTo>
                    <a:pt x="84" y="96"/>
                  </a:lnTo>
                  <a:lnTo>
                    <a:pt x="84" y="108"/>
                  </a:lnTo>
                  <a:lnTo>
                    <a:pt x="96" y="108"/>
                  </a:lnTo>
                  <a:lnTo>
                    <a:pt x="109" y="108"/>
                  </a:lnTo>
                  <a:lnTo>
                    <a:pt x="96" y="96"/>
                  </a:lnTo>
                  <a:lnTo>
                    <a:pt x="109" y="96"/>
                  </a:lnTo>
                  <a:lnTo>
                    <a:pt x="96" y="96"/>
                  </a:lnTo>
                  <a:lnTo>
                    <a:pt x="109" y="96"/>
                  </a:lnTo>
                  <a:lnTo>
                    <a:pt x="109" y="0"/>
                  </a:lnTo>
                  <a:lnTo>
                    <a:pt x="0" y="48"/>
                  </a:lnTo>
                  <a:close/>
                </a:path>
              </a:pathLst>
            </a:custGeom>
            <a:solidFill>
              <a:schemeClr val="tx1"/>
            </a:solidFill>
            <a:ln w="9525">
              <a:solidFill>
                <a:schemeClr val="tx1"/>
              </a:solidFill>
              <a:round/>
              <a:headEnd/>
              <a:tailEnd/>
            </a:ln>
          </p:spPr>
          <p:txBody>
            <a:bodyPr/>
            <a:lstStyle/>
            <a:p>
              <a:endParaRPr lang="en-US" sz="1801">
                <a:solidFill>
                  <a:srgbClr val="000000"/>
                </a:solidFill>
                <a:latin typeface="Arial"/>
              </a:endParaRPr>
            </a:p>
          </p:txBody>
        </p:sp>
        <p:sp>
          <p:nvSpPr>
            <p:cNvPr id="120" name="Freeform 122">
              <a:extLst>
                <a:ext uri="{FF2B5EF4-FFF2-40B4-BE49-F238E27FC236}">
                  <a16:creationId xmlns:a16="http://schemas.microsoft.com/office/drawing/2014/main" id="{D2DC3009-266B-B840-BE0F-650A5DFFCB44}"/>
                </a:ext>
              </a:extLst>
            </p:cNvPr>
            <p:cNvSpPr>
              <a:spLocks/>
            </p:cNvSpPr>
            <p:nvPr/>
          </p:nvSpPr>
          <p:spPr bwMode="auto">
            <a:xfrm>
              <a:off x="4596907" y="1521864"/>
              <a:ext cx="32268" cy="1195"/>
            </a:xfrm>
            <a:custGeom>
              <a:avLst/>
              <a:gdLst/>
              <a:ahLst/>
              <a:cxnLst>
                <a:cxn ang="0">
                  <a:pos x="12" y="0"/>
                </a:cxn>
                <a:cxn ang="0">
                  <a:pos x="25" y="0"/>
                </a:cxn>
                <a:cxn ang="0">
                  <a:pos x="12" y="0"/>
                </a:cxn>
                <a:cxn ang="0">
                  <a:pos x="0" y="0"/>
                </a:cxn>
                <a:cxn ang="0">
                  <a:pos x="12" y="0"/>
                </a:cxn>
              </a:cxnLst>
              <a:rect l="0" t="0" r="r" b="b"/>
              <a:pathLst>
                <a:path w="25">
                  <a:moveTo>
                    <a:pt x="12" y="0"/>
                  </a:moveTo>
                  <a:lnTo>
                    <a:pt x="25" y="0"/>
                  </a:lnTo>
                  <a:lnTo>
                    <a:pt x="12" y="0"/>
                  </a:lnTo>
                  <a:lnTo>
                    <a:pt x="0" y="0"/>
                  </a:lnTo>
                  <a:lnTo>
                    <a:pt x="1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1" name="Freeform 123">
              <a:extLst>
                <a:ext uri="{FF2B5EF4-FFF2-40B4-BE49-F238E27FC236}">
                  <a16:creationId xmlns:a16="http://schemas.microsoft.com/office/drawing/2014/main" id="{E1FC23E9-7776-F84C-A473-9B56ECBB1ED3}"/>
                </a:ext>
              </a:extLst>
            </p:cNvPr>
            <p:cNvSpPr>
              <a:spLocks/>
            </p:cNvSpPr>
            <p:nvPr/>
          </p:nvSpPr>
          <p:spPr bwMode="auto">
            <a:xfrm>
              <a:off x="4596907" y="1521864"/>
              <a:ext cx="32268" cy="1195"/>
            </a:xfrm>
            <a:custGeom>
              <a:avLst/>
              <a:gdLst/>
              <a:ahLst/>
              <a:cxnLst>
                <a:cxn ang="0">
                  <a:pos x="12" y="0"/>
                </a:cxn>
                <a:cxn ang="0">
                  <a:pos x="25" y="0"/>
                </a:cxn>
                <a:cxn ang="0">
                  <a:pos x="12" y="0"/>
                </a:cxn>
                <a:cxn ang="0">
                  <a:pos x="0" y="0"/>
                </a:cxn>
                <a:cxn ang="0">
                  <a:pos x="12" y="0"/>
                </a:cxn>
              </a:cxnLst>
              <a:rect l="0" t="0" r="r" b="b"/>
              <a:pathLst>
                <a:path w="25">
                  <a:moveTo>
                    <a:pt x="12" y="0"/>
                  </a:moveTo>
                  <a:lnTo>
                    <a:pt x="25" y="0"/>
                  </a:lnTo>
                  <a:lnTo>
                    <a:pt x="12" y="0"/>
                  </a:lnTo>
                  <a:lnTo>
                    <a:pt x="0" y="0"/>
                  </a:lnTo>
                  <a:lnTo>
                    <a:pt x="12"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2" name="Freeform 124">
              <a:extLst>
                <a:ext uri="{FF2B5EF4-FFF2-40B4-BE49-F238E27FC236}">
                  <a16:creationId xmlns:a16="http://schemas.microsoft.com/office/drawing/2014/main" id="{48D8BA8D-F34F-2A40-85E4-2A4895591678}"/>
                </a:ext>
              </a:extLst>
            </p:cNvPr>
            <p:cNvSpPr>
              <a:spLocks/>
            </p:cNvSpPr>
            <p:nvPr/>
          </p:nvSpPr>
          <p:spPr bwMode="auto">
            <a:xfrm>
              <a:off x="4596907" y="1482426"/>
              <a:ext cx="32268" cy="19122"/>
            </a:xfrm>
            <a:custGeom>
              <a:avLst/>
              <a:gdLst/>
              <a:ahLst/>
              <a:cxnLst>
                <a:cxn ang="0">
                  <a:pos x="13" y="0"/>
                </a:cxn>
                <a:cxn ang="0">
                  <a:pos x="13" y="12"/>
                </a:cxn>
                <a:cxn ang="0">
                  <a:pos x="13" y="12"/>
                </a:cxn>
                <a:cxn ang="0">
                  <a:pos x="0" y="12"/>
                </a:cxn>
                <a:cxn ang="0">
                  <a:pos x="0" y="12"/>
                </a:cxn>
                <a:cxn ang="0">
                  <a:pos x="13" y="0"/>
                </a:cxn>
              </a:cxnLst>
              <a:rect l="0" t="0" r="r" b="b"/>
              <a:pathLst>
                <a:path w="13" h="12">
                  <a:moveTo>
                    <a:pt x="13" y="0"/>
                  </a:moveTo>
                  <a:lnTo>
                    <a:pt x="13" y="12"/>
                  </a:lnTo>
                  <a:lnTo>
                    <a:pt x="13" y="12"/>
                  </a:lnTo>
                  <a:lnTo>
                    <a:pt x="0" y="12"/>
                  </a:lnTo>
                  <a:lnTo>
                    <a:pt x="0" y="12"/>
                  </a:lnTo>
                  <a:lnTo>
                    <a:pt x="13"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3" name="Freeform 125">
              <a:extLst>
                <a:ext uri="{FF2B5EF4-FFF2-40B4-BE49-F238E27FC236}">
                  <a16:creationId xmlns:a16="http://schemas.microsoft.com/office/drawing/2014/main" id="{CC5716E5-8841-BB4D-924E-FEC1A844F59A}"/>
                </a:ext>
              </a:extLst>
            </p:cNvPr>
            <p:cNvSpPr>
              <a:spLocks/>
            </p:cNvSpPr>
            <p:nvPr/>
          </p:nvSpPr>
          <p:spPr bwMode="auto">
            <a:xfrm>
              <a:off x="4596907" y="1482426"/>
              <a:ext cx="32268" cy="19122"/>
            </a:xfrm>
            <a:custGeom>
              <a:avLst/>
              <a:gdLst/>
              <a:ahLst/>
              <a:cxnLst>
                <a:cxn ang="0">
                  <a:pos x="13" y="0"/>
                </a:cxn>
                <a:cxn ang="0">
                  <a:pos x="13" y="12"/>
                </a:cxn>
                <a:cxn ang="0">
                  <a:pos x="13" y="12"/>
                </a:cxn>
                <a:cxn ang="0">
                  <a:pos x="0" y="12"/>
                </a:cxn>
                <a:cxn ang="0">
                  <a:pos x="0" y="12"/>
                </a:cxn>
                <a:cxn ang="0">
                  <a:pos x="13" y="0"/>
                </a:cxn>
              </a:cxnLst>
              <a:rect l="0" t="0" r="r" b="b"/>
              <a:pathLst>
                <a:path w="13" h="12">
                  <a:moveTo>
                    <a:pt x="13" y="0"/>
                  </a:moveTo>
                  <a:lnTo>
                    <a:pt x="13" y="12"/>
                  </a:lnTo>
                  <a:lnTo>
                    <a:pt x="13" y="12"/>
                  </a:lnTo>
                  <a:lnTo>
                    <a:pt x="0" y="12"/>
                  </a:lnTo>
                  <a:lnTo>
                    <a:pt x="0" y="12"/>
                  </a:lnTo>
                  <a:lnTo>
                    <a:pt x="13"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4" name="Rectangle 126">
              <a:extLst>
                <a:ext uri="{FF2B5EF4-FFF2-40B4-BE49-F238E27FC236}">
                  <a16:creationId xmlns:a16="http://schemas.microsoft.com/office/drawing/2014/main" id="{8C8CD592-68EF-094D-9728-76F8C805AEE6}"/>
                </a:ext>
              </a:extLst>
            </p:cNvPr>
            <p:cNvSpPr>
              <a:spLocks noChangeArrowheads="1"/>
            </p:cNvSpPr>
            <p:nvPr/>
          </p:nvSpPr>
          <p:spPr bwMode="auto">
            <a:xfrm>
              <a:off x="4598128" y="1495571"/>
              <a:ext cx="32268" cy="1195"/>
            </a:xfrm>
            <a:prstGeom prst="rect">
              <a:avLst/>
            </a:prstGeom>
            <a:solidFill>
              <a:schemeClr val="tx1"/>
            </a:solidFill>
            <a:ln w="9525">
              <a:solidFill>
                <a:schemeClr val="tx1"/>
              </a:solidFill>
              <a:miter lim="800000"/>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5" name="Rectangle 127">
              <a:extLst>
                <a:ext uri="{FF2B5EF4-FFF2-40B4-BE49-F238E27FC236}">
                  <a16:creationId xmlns:a16="http://schemas.microsoft.com/office/drawing/2014/main" id="{CDB194AF-70DF-1E4F-AD28-0644C29AEBDB}"/>
                </a:ext>
              </a:extLst>
            </p:cNvPr>
            <p:cNvSpPr>
              <a:spLocks noChangeArrowheads="1"/>
            </p:cNvSpPr>
            <p:nvPr/>
          </p:nvSpPr>
          <p:spPr bwMode="auto">
            <a:xfrm>
              <a:off x="4598128" y="1495571"/>
              <a:ext cx="32268" cy="1195"/>
            </a:xfrm>
            <a:prstGeom prst="rect">
              <a:avLst/>
            </a:prstGeom>
            <a:solidFill>
              <a:schemeClr val="tx1"/>
            </a:solidFill>
            <a:ln w="19050">
              <a:solidFill>
                <a:schemeClr val="tx1"/>
              </a:solidFill>
              <a:miter lim="800000"/>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6" name="Rectangle 128">
              <a:extLst>
                <a:ext uri="{FF2B5EF4-FFF2-40B4-BE49-F238E27FC236}">
                  <a16:creationId xmlns:a16="http://schemas.microsoft.com/office/drawing/2014/main" id="{D6F7A8CE-59B7-0D48-AB06-63A09CF85592}"/>
                </a:ext>
              </a:extLst>
            </p:cNvPr>
            <p:cNvSpPr>
              <a:spLocks noChangeArrowheads="1"/>
            </p:cNvSpPr>
            <p:nvPr/>
          </p:nvSpPr>
          <p:spPr bwMode="auto">
            <a:xfrm>
              <a:off x="4598128" y="1508771"/>
              <a:ext cx="32268" cy="1195"/>
            </a:xfrm>
            <a:prstGeom prst="rect">
              <a:avLst/>
            </a:prstGeom>
            <a:solidFill>
              <a:schemeClr val="tx1"/>
            </a:solidFill>
            <a:ln w="9525">
              <a:solidFill>
                <a:schemeClr val="tx1"/>
              </a:solidFill>
              <a:miter lim="800000"/>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7" name="Rectangle 129">
              <a:extLst>
                <a:ext uri="{FF2B5EF4-FFF2-40B4-BE49-F238E27FC236}">
                  <a16:creationId xmlns:a16="http://schemas.microsoft.com/office/drawing/2014/main" id="{D68BE529-DDC2-B442-89A0-FC3908A97F10}"/>
                </a:ext>
              </a:extLst>
            </p:cNvPr>
            <p:cNvSpPr>
              <a:spLocks noChangeArrowheads="1"/>
            </p:cNvSpPr>
            <p:nvPr/>
          </p:nvSpPr>
          <p:spPr bwMode="auto">
            <a:xfrm>
              <a:off x="4598128" y="1508771"/>
              <a:ext cx="32268" cy="1195"/>
            </a:xfrm>
            <a:prstGeom prst="rect">
              <a:avLst/>
            </a:prstGeom>
            <a:solidFill>
              <a:schemeClr val="tx1"/>
            </a:solidFill>
            <a:ln w="19050">
              <a:solidFill>
                <a:schemeClr val="tx1"/>
              </a:solidFill>
              <a:miter lim="800000"/>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8" name="Freeform 130">
              <a:extLst>
                <a:ext uri="{FF2B5EF4-FFF2-40B4-BE49-F238E27FC236}">
                  <a16:creationId xmlns:a16="http://schemas.microsoft.com/office/drawing/2014/main" id="{D933ED81-BCD2-4C48-8658-48B15BE91485}"/>
                </a:ext>
              </a:extLst>
            </p:cNvPr>
            <p:cNvSpPr>
              <a:spLocks/>
            </p:cNvSpPr>
            <p:nvPr/>
          </p:nvSpPr>
          <p:spPr bwMode="auto">
            <a:xfrm>
              <a:off x="3147263" y="1508718"/>
              <a:ext cx="32268" cy="23902"/>
            </a:xfrm>
            <a:custGeom>
              <a:avLst/>
              <a:gdLst/>
              <a:ahLst/>
              <a:cxnLst>
                <a:cxn ang="0">
                  <a:pos x="0" y="0"/>
                </a:cxn>
                <a:cxn ang="0">
                  <a:pos x="0" y="0"/>
                </a:cxn>
                <a:cxn ang="0">
                  <a:pos x="0" y="0"/>
                </a:cxn>
                <a:cxn ang="0">
                  <a:pos x="0" y="12"/>
                </a:cxn>
                <a:cxn ang="0">
                  <a:pos x="0" y="12"/>
                </a:cxn>
                <a:cxn ang="0">
                  <a:pos x="0" y="12"/>
                </a:cxn>
                <a:cxn ang="0">
                  <a:pos x="0" y="25"/>
                </a:cxn>
                <a:cxn ang="0">
                  <a:pos x="0" y="25"/>
                </a:cxn>
                <a:cxn ang="0">
                  <a:pos x="0" y="25"/>
                </a:cxn>
                <a:cxn ang="0">
                  <a:pos x="0" y="25"/>
                </a:cxn>
                <a:cxn ang="0">
                  <a:pos x="0" y="25"/>
                </a:cxn>
                <a:cxn ang="0">
                  <a:pos x="0" y="25"/>
                </a:cxn>
                <a:cxn ang="0">
                  <a:pos x="0" y="25"/>
                </a:cxn>
                <a:cxn ang="0">
                  <a:pos x="0" y="25"/>
                </a:cxn>
                <a:cxn ang="0">
                  <a:pos x="12" y="25"/>
                </a:cxn>
                <a:cxn ang="0">
                  <a:pos x="12" y="25"/>
                </a:cxn>
                <a:cxn ang="0">
                  <a:pos x="12" y="25"/>
                </a:cxn>
                <a:cxn ang="0">
                  <a:pos x="12" y="25"/>
                </a:cxn>
                <a:cxn ang="0">
                  <a:pos x="12" y="25"/>
                </a:cxn>
                <a:cxn ang="0">
                  <a:pos x="12" y="25"/>
                </a:cxn>
                <a:cxn ang="0">
                  <a:pos x="12" y="25"/>
                </a:cxn>
                <a:cxn ang="0">
                  <a:pos x="12" y="25"/>
                </a:cxn>
                <a:cxn ang="0">
                  <a:pos x="12" y="25"/>
                </a:cxn>
                <a:cxn ang="0">
                  <a:pos x="12" y="25"/>
                </a:cxn>
                <a:cxn ang="0">
                  <a:pos x="12"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12" y="25"/>
                </a:cxn>
                <a:cxn ang="0">
                  <a:pos x="12" y="25"/>
                </a:cxn>
                <a:cxn ang="0">
                  <a:pos x="12" y="25"/>
                </a:cxn>
                <a:cxn ang="0">
                  <a:pos x="12" y="12"/>
                </a:cxn>
                <a:cxn ang="0">
                  <a:pos x="12" y="12"/>
                </a:cxn>
                <a:cxn ang="0">
                  <a:pos x="12" y="12"/>
                </a:cxn>
                <a:cxn ang="0">
                  <a:pos x="12" y="12"/>
                </a:cxn>
                <a:cxn ang="0">
                  <a:pos x="12" y="12"/>
                </a:cxn>
                <a:cxn ang="0">
                  <a:pos x="0" y="0"/>
                </a:cxn>
                <a:cxn ang="0">
                  <a:pos x="0" y="0"/>
                </a:cxn>
              </a:cxnLst>
              <a:rect l="0" t="0" r="r" b="b"/>
              <a:pathLst>
                <a:path w="24" h="25">
                  <a:moveTo>
                    <a:pt x="0" y="0"/>
                  </a:moveTo>
                  <a:lnTo>
                    <a:pt x="0" y="0"/>
                  </a:lnTo>
                  <a:lnTo>
                    <a:pt x="0" y="0"/>
                  </a:lnTo>
                  <a:lnTo>
                    <a:pt x="0" y="12"/>
                  </a:lnTo>
                  <a:lnTo>
                    <a:pt x="0" y="12"/>
                  </a:lnTo>
                  <a:lnTo>
                    <a:pt x="0" y="12"/>
                  </a:lnTo>
                  <a:lnTo>
                    <a:pt x="0" y="25"/>
                  </a:lnTo>
                  <a:lnTo>
                    <a:pt x="0" y="25"/>
                  </a:lnTo>
                  <a:lnTo>
                    <a:pt x="0" y="25"/>
                  </a:lnTo>
                  <a:lnTo>
                    <a:pt x="0" y="25"/>
                  </a:lnTo>
                  <a:lnTo>
                    <a:pt x="0" y="25"/>
                  </a:lnTo>
                  <a:lnTo>
                    <a:pt x="0" y="25"/>
                  </a:lnTo>
                  <a:lnTo>
                    <a:pt x="0" y="25"/>
                  </a:lnTo>
                  <a:lnTo>
                    <a:pt x="0" y="25"/>
                  </a:lnTo>
                  <a:lnTo>
                    <a:pt x="12" y="25"/>
                  </a:lnTo>
                  <a:lnTo>
                    <a:pt x="12" y="25"/>
                  </a:lnTo>
                  <a:lnTo>
                    <a:pt x="12" y="25"/>
                  </a:lnTo>
                  <a:lnTo>
                    <a:pt x="12" y="25"/>
                  </a:lnTo>
                  <a:lnTo>
                    <a:pt x="12" y="25"/>
                  </a:lnTo>
                  <a:lnTo>
                    <a:pt x="12" y="25"/>
                  </a:lnTo>
                  <a:lnTo>
                    <a:pt x="12" y="25"/>
                  </a:lnTo>
                  <a:lnTo>
                    <a:pt x="12" y="25"/>
                  </a:lnTo>
                  <a:lnTo>
                    <a:pt x="12" y="25"/>
                  </a:lnTo>
                  <a:lnTo>
                    <a:pt x="12" y="25"/>
                  </a:lnTo>
                  <a:lnTo>
                    <a:pt x="12"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12" y="25"/>
                  </a:lnTo>
                  <a:lnTo>
                    <a:pt x="12" y="25"/>
                  </a:lnTo>
                  <a:lnTo>
                    <a:pt x="12" y="25"/>
                  </a:lnTo>
                  <a:lnTo>
                    <a:pt x="12" y="12"/>
                  </a:lnTo>
                  <a:lnTo>
                    <a:pt x="12" y="12"/>
                  </a:lnTo>
                  <a:lnTo>
                    <a:pt x="12" y="12"/>
                  </a:lnTo>
                  <a:lnTo>
                    <a:pt x="12" y="12"/>
                  </a:lnTo>
                  <a:lnTo>
                    <a:pt x="12" y="12"/>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9" name="Freeform 131">
              <a:extLst>
                <a:ext uri="{FF2B5EF4-FFF2-40B4-BE49-F238E27FC236}">
                  <a16:creationId xmlns:a16="http://schemas.microsoft.com/office/drawing/2014/main" id="{2E863C7A-E157-E547-9C75-EA1ACA47861E}"/>
                </a:ext>
              </a:extLst>
            </p:cNvPr>
            <p:cNvSpPr>
              <a:spLocks/>
            </p:cNvSpPr>
            <p:nvPr/>
          </p:nvSpPr>
          <p:spPr bwMode="auto">
            <a:xfrm>
              <a:off x="3147263" y="1508718"/>
              <a:ext cx="32268" cy="23902"/>
            </a:xfrm>
            <a:custGeom>
              <a:avLst/>
              <a:gdLst/>
              <a:ahLst/>
              <a:cxnLst>
                <a:cxn ang="0">
                  <a:pos x="0" y="0"/>
                </a:cxn>
                <a:cxn ang="0">
                  <a:pos x="0" y="0"/>
                </a:cxn>
                <a:cxn ang="0">
                  <a:pos x="0" y="0"/>
                </a:cxn>
                <a:cxn ang="0">
                  <a:pos x="0" y="12"/>
                </a:cxn>
                <a:cxn ang="0">
                  <a:pos x="0" y="12"/>
                </a:cxn>
                <a:cxn ang="0">
                  <a:pos x="0" y="12"/>
                </a:cxn>
                <a:cxn ang="0">
                  <a:pos x="0" y="25"/>
                </a:cxn>
                <a:cxn ang="0">
                  <a:pos x="0" y="25"/>
                </a:cxn>
                <a:cxn ang="0">
                  <a:pos x="0" y="25"/>
                </a:cxn>
                <a:cxn ang="0">
                  <a:pos x="0" y="25"/>
                </a:cxn>
                <a:cxn ang="0">
                  <a:pos x="0" y="25"/>
                </a:cxn>
                <a:cxn ang="0">
                  <a:pos x="0" y="25"/>
                </a:cxn>
                <a:cxn ang="0">
                  <a:pos x="0" y="25"/>
                </a:cxn>
                <a:cxn ang="0">
                  <a:pos x="0" y="25"/>
                </a:cxn>
                <a:cxn ang="0">
                  <a:pos x="12" y="25"/>
                </a:cxn>
                <a:cxn ang="0">
                  <a:pos x="12" y="25"/>
                </a:cxn>
                <a:cxn ang="0">
                  <a:pos x="12" y="25"/>
                </a:cxn>
                <a:cxn ang="0">
                  <a:pos x="12" y="25"/>
                </a:cxn>
                <a:cxn ang="0">
                  <a:pos x="12" y="25"/>
                </a:cxn>
                <a:cxn ang="0">
                  <a:pos x="12" y="25"/>
                </a:cxn>
                <a:cxn ang="0">
                  <a:pos x="12" y="25"/>
                </a:cxn>
                <a:cxn ang="0">
                  <a:pos x="12" y="25"/>
                </a:cxn>
                <a:cxn ang="0">
                  <a:pos x="12" y="25"/>
                </a:cxn>
                <a:cxn ang="0">
                  <a:pos x="12" y="25"/>
                </a:cxn>
                <a:cxn ang="0">
                  <a:pos x="12"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12" y="25"/>
                </a:cxn>
                <a:cxn ang="0">
                  <a:pos x="12" y="25"/>
                </a:cxn>
                <a:cxn ang="0">
                  <a:pos x="12" y="25"/>
                </a:cxn>
                <a:cxn ang="0">
                  <a:pos x="12" y="12"/>
                </a:cxn>
                <a:cxn ang="0">
                  <a:pos x="12" y="12"/>
                </a:cxn>
                <a:cxn ang="0">
                  <a:pos x="12" y="12"/>
                </a:cxn>
                <a:cxn ang="0">
                  <a:pos x="12" y="12"/>
                </a:cxn>
                <a:cxn ang="0">
                  <a:pos x="12" y="12"/>
                </a:cxn>
                <a:cxn ang="0">
                  <a:pos x="0" y="0"/>
                </a:cxn>
                <a:cxn ang="0">
                  <a:pos x="0" y="0"/>
                </a:cxn>
              </a:cxnLst>
              <a:rect l="0" t="0" r="r" b="b"/>
              <a:pathLst>
                <a:path w="24" h="25">
                  <a:moveTo>
                    <a:pt x="0" y="0"/>
                  </a:moveTo>
                  <a:lnTo>
                    <a:pt x="0" y="0"/>
                  </a:lnTo>
                  <a:lnTo>
                    <a:pt x="0" y="0"/>
                  </a:lnTo>
                  <a:lnTo>
                    <a:pt x="0" y="12"/>
                  </a:lnTo>
                  <a:lnTo>
                    <a:pt x="0" y="12"/>
                  </a:lnTo>
                  <a:lnTo>
                    <a:pt x="0" y="12"/>
                  </a:lnTo>
                  <a:lnTo>
                    <a:pt x="0" y="25"/>
                  </a:lnTo>
                  <a:lnTo>
                    <a:pt x="0" y="25"/>
                  </a:lnTo>
                  <a:lnTo>
                    <a:pt x="0" y="25"/>
                  </a:lnTo>
                  <a:lnTo>
                    <a:pt x="0" y="25"/>
                  </a:lnTo>
                  <a:lnTo>
                    <a:pt x="0" y="25"/>
                  </a:lnTo>
                  <a:lnTo>
                    <a:pt x="0" y="25"/>
                  </a:lnTo>
                  <a:lnTo>
                    <a:pt x="0" y="25"/>
                  </a:lnTo>
                  <a:lnTo>
                    <a:pt x="0" y="25"/>
                  </a:lnTo>
                  <a:lnTo>
                    <a:pt x="12" y="25"/>
                  </a:lnTo>
                  <a:lnTo>
                    <a:pt x="12" y="25"/>
                  </a:lnTo>
                  <a:lnTo>
                    <a:pt x="12" y="25"/>
                  </a:lnTo>
                  <a:lnTo>
                    <a:pt x="12" y="25"/>
                  </a:lnTo>
                  <a:lnTo>
                    <a:pt x="12" y="25"/>
                  </a:lnTo>
                  <a:lnTo>
                    <a:pt x="12" y="25"/>
                  </a:lnTo>
                  <a:lnTo>
                    <a:pt x="12" y="25"/>
                  </a:lnTo>
                  <a:lnTo>
                    <a:pt x="12" y="25"/>
                  </a:lnTo>
                  <a:lnTo>
                    <a:pt x="12" y="25"/>
                  </a:lnTo>
                  <a:lnTo>
                    <a:pt x="12" y="25"/>
                  </a:lnTo>
                  <a:lnTo>
                    <a:pt x="12"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12" y="25"/>
                  </a:lnTo>
                  <a:lnTo>
                    <a:pt x="12" y="25"/>
                  </a:lnTo>
                  <a:lnTo>
                    <a:pt x="12" y="25"/>
                  </a:lnTo>
                  <a:lnTo>
                    <a:pt x="12" y="12"/>
                  </a:lnTo>
                  <a:lnTo>
                    <a:pt x="12" y="12"/>
                  </a:lnTo>
                  <a:lnTo>
                    <a:pt x="12" y="12"/>
                  </a:lnTo>
                  <a:lnTo>
                    <a:pt x="12" y="12"/>
                  </a:lnTo>
                  <a:lnTo>
                    <a:pt x="12" y="12"/>
                  </a:lnTo>
                  <a:lnTo>
                    <a:pt x="0" y="0"/>
                  </a:lnTo>
                  <a:lnTo>
                    <a:pt x="0"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0" name="Freeform 132">
              <a:extLst>
                <a:ext uri="{FF2B5EF4-FFF2-40B4-BE49-F238E27FC236}">
                  <a16:creationId xmlns:a16="http://schemas.microsoft.com/office/drawing/2014/main" id="{89DD0667-9FAB-EF4D-A094-B40F95BA68F4}"/>
                </a:ext>
              </a:extLst>
            </p:cNvPr>
            <p:cNvSpPr>
              <a:spLocks/>
            </p:cNvSpPr>
            <p:nvPr/>
          </p:nvSpPr>
          <p:spPr bwMode="auto">
            <a:xfrm>
              <a:off x="3119749" y="1535063"/>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1" name="Freeform 133">
              <a:extLst>
                <a:ext uri="{FF2B5EF4-FFF2-40B4-BE49-F238E27FC236}">
                  <a16:creationId xmlns:a16="http://schemas.microsoft.com/office/drawing/2014/main" id="{71320C98-EABF-4143-8D46-E4C396D8663A}"/>
                </a:ext>
              </a:extLst>
            </p:cNvPr>
            <p:cNvSpPr>
              <a:spLocks/>
            </p:cNvSpPr>
            <p:nvPr/>
          </p:nvSpPr>
          <p:spPr bwMode="auto">
            <a:xfrm>
              <a:off x="3134090" y="1535063"/>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2" name="Freeform 134">
              <a:extLst>
                <a:ext uri="{FF2B5EF4-FFF2-40B4-BE49-F238E27FC236}">
                  <a16:creationId xmlns:a16="http://schemas.microsoft.com/office/drawing/2014/main" id="{5BB1D39D-24BA-DF4E-9FF7-9700213AE7B8}"/>
                </a:ext>
              </a:extLst>
            </p:cNvPr>
            <p:cNvSpPr>
              <a:spLocks/>
            </p:cNvSpPr>
            <p:nvPr/>
          </p:nvSpPr>
          <p:spPr bwMode="auto">
            <a:xfrm>
              <a:off x="3148432" y="1535063"/>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3" name="Freeform 135">
              <a:extLst>
                <a:ext uri="{FF2B5EF4-FFF2-40B4-BE49-F238E27FC236}">
                  <a16:creationId xmlns:a16="http://schemas.microsoft.com/office/drawing/2014/main" id="{4910E6CB-BC68-8548-B4C5-9E1570CE032D}"/>
                </a:ext>
              </a:extLst>
            </p:cNvPr>
            <p:cNvSpPr>
              <a:spLocks/>
            </p:cNvSpPr>
            <p:nvPr/>
          </p:nvSpPr>
          <p:spPr bwMode="auto">
            <a:xfrm>
              <a:off x="3148432" y="1535063"/>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4" name="Freeform 136">
              <a:extLst>
                <a:ext uri="{FF2B5EF4-FFF2-40B4-BE49-F238E27FC236}">
                  <a16:creationId xmlns:a16="http://schemas.microsoft.com/office/drawing/2014/main" id="{DADDD02B-9345-DF4A-A470-A44B3450D97E}"/>
                </a:ext>
              </a:extLst>
            </p:cNvPr>
            <p:cNvSpPr>
              <a:spLocks/>
            </p:cNvSpPr>
            <p:nvPr/>
          </p:nvSpPr>
          <p:spPr bwMode="auto">
            <a:xfrm>
              <a:off x="3022971" y="1428645"/>
              <a:ext cx="83658" cy="72902"/>
            </a:xfrm>
            <a:custGeom>
              <a:avLst/>
              <a:gdLst/>
              <a:ahLst/>
              <a:cxnLst>
                <a:cxn ang="0">
                  <a:pos x="60" y="24"/>
                </a:cxn>
                <a:cxn ang="0">
                  <a:pos x="36" y="24"/>
                </a:cxn>
                <a:cxn ang="0">
                  <a:pos x="24" y="12"/>
                </a:cxn>
                <a:cxn ang="0">
                  <a:pos x="12" y="12"/>
                </a:cxn>
                <a:cxn ang="0">
                  <a:pos x="0" y="12"/>
                </a:cxn>
                <a:cxn ang="0">
                  <a:pos x="0" y="0"/>
                </a:cxn>
                <a:cxn ang="0">
                  <a:pos x="0" y="12"/>
                </a:cxn>
                <a:cxn ang="0">
                  <a:pos x="0" y="12"/>
                </a:cxn>
                <a:cxn ang="0">
                  <a:pos x="0" y="12"/>
                </a:cxn>
                <a:cxn ang="0">
                  <a:pos x="0" y="24"/>
                </a:cxn>
                <a:cxn ang="0">
                  <a:pos x="12" y="24"/>
                </a:cxn>
                <a:cxn ang="0">
                  <a:pos x="0" y="24"/>
                </a:cxn>
                <a:cxn ang="0">
                  <a:pos x="12" y="24"/>
                </a:cxn>
                <a:cxn ang="0">
                  <a:pos x="0" y="24"/>
                </a:cxn>
                <a:cxn ang="0">
                  <a:pos x="12" y="36"/>
                </a:cxn>
                <a:cxn ang="0">
                  <a:pos x="12" y="36"/>
                </a:cxn>
                <a:cxn ang="0">
                  <a:pos x="12" y="36"/>
                </a:cxn>
                <a:cxn ang="0">
                  <a:pos x="12" y="36"/>
                </a:cxn>
                <a:cxn ang="0">
                  <a:pos x="24" y="48"/>
                </a:cxn>
                <a:cxn ang="0">
                  <a:pos x="12" y="48"/>
                </a:cxn>
                <a:cxn ang="0">
                  <a:pos x="24" y="48"/>
                </a:cxn>
                <a:cxn ang="0">
                  <a:pos x="24" y="48"/>
                </a:cxn>
                <a:cxn ang="0">
                  <a:pos x="60" y="60"/>
                </a:cxn>
                <a:cxn ang="0">
                  <a:pos x="72" y="48"/>
                </a:cxn>
                <a:cxn ang="0">
                  <a:pos x="60" y="24"/>
                </a:cxn>
              </a:cxnLst>
              <a:rect l="0" t="0" r="r" b="b"/>
              <a:pathLst>
                <a:path w="72" h="60">
                  <a:moveTo>
                    <a:pt x="60" y="24"/>
                  </a:moveTo>
                  <a:lnTo>
                    <a:pt x="36" y="24"/>
                  </a:lnTo>
                  <a:lnTo>
                    <a:pt x="24" y="12"/>
                  </a:lnTo>
                  <a:lnTo>
                    <a:pt x="12" y="12"/>
                  </a:lnTo>
                  <a:lnTo>
                    <a:pt x="0" y="12"/>
                  </a:lnTo>
                  <a:lnTo>
                    <a:pt x="0" y="0"/>
                  </a:lnTo>
                  <a:lnTo>
                    <a:pt x="0" y="12"/>
                  </a:lnTo>
                  <a:lnTo>
                    <a:pt x="0" y="12"/>
                  </a:lnTo>
                  <a:lnTo>
                    <a:pt x="0" y="12"/>
                  </a:lnTo>
                  <a:lnTo>
                    <a:pt x="0" y="24"/>
                  </a:lnTo>
                  <a:lnTo>
                    <a:pt x="12" y="24"/>
                  </a:lnTo>
                  <a:lnTo>
                    <a:pt x="0" y="24"/>
                  </a:lnTo>
                  <a:lnTo>
                    <a:pt x="12" y="24"/>
                  </a:lnTo>
                  <a:lnTo>
                    <a:pt x="0" y="24"/>
                  </a:lnTo>
                  <a:lnTo>
                    <a:pt x="12" y="36"/>
                  </a:lnTo>
                  <a:lnTo>
                    <a:pt x="12" y="36"/>
                  </a:lnTo>
                  <a:lnTo>
                    <a:pt x="12" y="36"/>
                  </a:lnTo>
                  <a:lnTo>
                    <a:pt x="12" y="36"/>
                  </a:lnTo>
                  <a:lnTo>
                    <a:pt x="24" y="48"/>
                  </a:lnTo>
                  <a:lnTo>
                    <a:pt x="12" y="48"/>
                  </a:lnTo>
                  <a:lnTo>
                    <a:pt x="24" y="48"/>
                  </a:lnTo>
                  <a:lnTo>
                    <a:pt x="24" y="48"/>
                  </a:lnTo>
                  <a:lnTo>
                    <a:pt x="60" y="60"/>
                  </a:lnTo>
                  <a:lnTo>
                    <a:pt x="72" y="48"/>
                  </a:lnTo>
                  <a:lnTo>
                    <a:pt x="60"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5" name="Freeform 137">
              <a:extLst>
                <a:ext uri="{FF2B5EF4-FFF2-40B4-BE49-F238E27FC236}">
                  <a16:creationId xmlns:a16="http://schemas.microsoft.com/office/drawing/2014/main" id="{D89AA928-9134-6440-963F-7857829D05C0}"/>
                </a:ext>
              </a:extLst>
            </p:cNvPr>
            <p:cNvSpPr>
              <a:spLocks/>
            </p:cNvSpPr>
            <p:nvPr/>
          </p:nvSpPr>
          <p:spPr bwMode="auto">
            <a:xfrm>
              <a:off x="3051654" y="1469332"/>
              <a:ext cx="41829" cy="26292"/>
            </a:xfrm>
            <a:custGeom>
              <a:avLst/>
              <a:gdLst/>
              <a:ahLst/>
              <a:cxnLst>
                <a:cxn ang="0">
                  <a:pos x="0" y="12"/>
                </a:cxn>
                <a:cxn ang="0">
                  <a:pos x="24" y="0"/>
                </a:cxn>
                <a:cxn ang="0">
                  <a:pos x="36" y="12"/>
                </a:cxn>
                <a:cxn ang="0">
                  <a:pos x="36" y="24"/>
                </a:cxn>
                <a:cxn ang="0">
                  <a:pos x="36" y="24"/>
                </a:cxn>
                <a:cxn ang="0">
                  <a:pos x="24" y="24"/>
                </a:cxn>
                <a:cxn ang="0">
                  <a:pos x="24" y="24"/>
                </a:cxn>
                <a:cxn ang="0">
                  <a:pos x="24" y="24"/>
                </a:cxn>
                <a:cxn ang="0">
                  <a:pos x="24" y="12"/>
                </a:cxn>
                <a:cxn ang="0">
                  <a:pos x="24" y="24"/>
                </a:cxn>
                <a:cxn ang="0">
                  <a:pos x="12" y="24"/>
                </a:cxn>
                <a:cxn ang="0">
                  <a:pos x="12" y="24"/>
                </a:cxn>
                <a:cxn ang="0">
                  <a:pos x="12" y="24"/>
                </a:cxn>
                <a:cxn ang="0">
                  <a:pos x="12" y="24"/>
                </a:cxn>
                <a:cxn ang="0">
                  <a:pos x="12" y="12"/>
                </a:cxn>
                <a:cxn ang="0">
                  <a:pos x="12" y="24"/>
                </a:cxn>
                <a:cxn ang="0">
                  <a:pos x="0" y="12"/>
                </a:cxn>
                <a:cxn ang="0">
                  <a:pos x="0" y="12"/>
                </a:cxn>
                <a:cxn ang="0">
                  <a:pos x="0" y="12"/>
                </a:cxn>
                <a:cxn ang="0">
                  <a:pos x="0" y="12"/>
                </a:cxn>
              </a:cxnLst>
              <a:rect l="0" t="0" r="r" b="b"/>
              <a:pathLst>
                <a:path w="36" h="24">
                  <a:moveTo>
                    <a:pt x="0" y="12"/>
                  </a:moveTo>
                  <a:lnTo>
                    <a:pt x="24" y="0"/>
                  </a:lnTo>
                  <a:lnTo>
                    <a:pt x="36" y="12"/>
                  </a:lnTo>
                  <a:lnTo>
                    <a:pt x="36" y="24"/>
                  </a:lnTo>
                  <a:lnTo>
                    <a:pt x="36" y="24"/>
                  </a:lnTo>
                  <a:lnTo>
                    <a:pt x="24" y="24"/>
                  </a:lnTo>
                  <a:lnTo>
                    <a:pt x="24" y="24"/>
                  </a:lnTo>
                  <a:lnTo>
                    <a:pt x="24" y="24"/>
                  </a:lnTo>
                  <a:lnTo>
                    <a:pt x="24" y="12"/>
                  </a:lnTo>
                  <a:lnTo>
                    <a:pt x="24" y="24"/>
                  </a:lnTo>
                  <a:lnTo>
                    <a:pt x="12" y="24"/>
                  </a:lnTo>
                  <a:lnTo>
                    <a:pt x="12" y="24"/>
                  </a:lnTo>
                  <a:lnTo>
                    <a:pt x="12" y="24"/>
                  </a:lnTo>
                  <a:lnTo>
                    <a:pt x="12" y="24"/>
                  </a:lnTo>
                  <a:lnTo>
                    <a:pt x="12" y="12"/>
                  </a:lnTo>
                  <a:lnTo>
                    <a:pt x="12" y="24"/>
                  </a:lnTo>
                  <a:lnTo>
                    <a:pt x="0" y="12"/>
                  </a:lnTo>
                  <a:lnTo>
                    <a:pt x="0" y="12"/>
                  </a:lnTo>
                  <a:lnTo>
                    <a:pt x="0"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6" name="Freeform 138">
              <a:extLst>
                <a:ext uri="{FF2B5EF4-FFF2-40B4-BE49-F238E27FC236}">
                  <a16:creationId xmlns:a16="http://schemas.microsoft.com/office/drawing/2014/main" id="{30DF5B91-E79C-2040-A2CD-613B57AE0DCA}"/>
                </a:ext>
              </a:extLst>
            </p:cNvPr>
            <p:cNvSpPr>
              <a:spLocks/>
            </p:cNvSpPr>
            <p:nvPr/>
          </p:nvSpPr>
          <p:spPr bwMode="auto">
            <a:xfrm>
              <a:off x="3032532" y="1456186"/>
              <a:ext cx="32268" cy="1195"/>
            </a:xfrm>
            <a:custGeom>
              <a:avLst/>
              <a:gdLst/>
              <a:ahLst/>
              <a:cxnLst>
                <a:cxn ang="0">
                  <a:pos x="0" y="0"/>
                </a:cxn>
                <a:cxn ang="0">
                  <a:pos x="12" y="0"/>
                </a:cxn>
                <a:cxn ang="0">
                  <a:pos x="24" y="0"/>
                </a:cxn>
              </a:cxnLst>
              <a:rect l="0" t="0" r="r" b="b"/>
              <a:pathLst>
                <a:path w="24">
                  <a:moveTo>
                    <a:pt x="0" y="0"/>
                  </a:moveTo>
                  <a:lnTo>
                    <a:pt x="12" y="0"/>
                  </a:lnTo>
                  <a:lnTo>
                    <a:pt x="24"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7" name="Freeform 139">
              <a:extLst>
                <a:ext uri="{FF2B5EF4-FFF2-40B4-BE49-F238E27FC236}">
                  <a16:creationId xmlns:a16="http://schemas.microsoft.com/office/drawing/2014/main" id="{705C1CF0-48A1-3348-984F-5846AE00307A}"/>
                </a:ext>
              </a:extLst>
            </p:cNvPr>
            <p:cNvSpPr>
              <a:spLocks/>
            </p:cNvSpPr>
            <p:nvPr/>
          </p:nvSpPr>
          <p:spPr bwMode="auto">
            <a:xfrm>
              <a:off x="3032532" y="1456186"/>
              <a:ext cx="32268" cy="1195"/>
            </a:xfrm>
            <a:custGeom>
              <a:avLst/>
              <a:gdLst/>
              <a:ahLst/>
              <a:cxnLst>
                <a:cxn ang="0">
                  <a:pos x="0" y="0"/>
                </a:cxn>
                <a:cxn ang="0">
                  <a:pos x="12" y="0"/>
                </a:cxn>
                <a:cxn ang="0">
                  <a:pos x="24" y="0"/>
                </a:cxn>
              </a:cxnLst>
              <a:rect l="0" t="0" r="r" b="b"/>
              <a:pathLst>
                <a:path w="24">
                  <a:moveTo>
                    <a:pt x="0" y="0"/>
                  </a:moveTo>
                  <a:lnTo>
                    <a:pt x="12" y="0"/>
                  </a:lnTo>
                  <a:lnTo>
                    <a:pt x="24"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8" name="Line 140">
              <a:extLst>
                <a:ext uri="{FF2B5EF4-FFF2-40B4-BE49-F238E27FC236}">
                  <a16:creationId xmlns:a16="http://schemas.microsoft.com/office/drawing/2014/main" id="{E38217B3-90E4-E140-ADBC-8B52EB6D0704}"/>
                </a:ext>
              </a:extLst>
            </p:cNvPr>
            <p:cNvSpPr>
              <a:spLocks noChangeShapeType="1"/>
            </p:cNvSpPr>
            <p:nvPr/>
          </p:nvSpPr>
          <p:spPr bwMode="auto">
            <a:xfrm flipV="1">
              <a:off x="3036095" y="1456133"/>
              <a:ext cx="28683" cy="13146"/>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9" name="Line 141">
              <a:extLst>
                <a:ext uri="{FF2B5EF4-FFF2-40B4-BE49-F238E27FC236}">
                  <a16:creationId xmlns:a16="http://schemas.microsoft.com/office/drawing/2014/main" id="{4214B448-B884-1741-8775-62AA76263898}"/>
                </a:ext>
              </a:extLst>
            </p:cNvPr>
            <p:cNvSpPr>
              <a:spLocks noChangeShapeType="1"/>
            </p:cNvSpPr>
            <p:nvPr/>
          </p:nvSpPr>
          <p:spPr bwMode="auto">
            <a:xfrm flipV="1">
              <a:off x="3051627" y="1456133"/>
              <a:ext cx="1195" cy="23902"/>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0" name="Line 142">
              <a:extLst>
                <a:ext uri="{FF2B5EF4-FFF2-40B4-BE49-F238E27FC236}">
                  <a16:creationId xmlns:a16="http://schemas.microsoft.com/office/drawing/2014/main" id="{B47E114B-2A1C-6F45-A9B6-D0BE1769F7A1}"/>
                </a:ext>
              </a:extLst>
            </p:cNvPr>
            <p:cNvSpPr>
              <a:spLocks noChangeShapeType="1"/>
            </p:cNvSpPr>
            <p:nvPr/>
          </p:nvSpPr>
          <p:spPr bwMode="auto">
            <a:xfrm flipV="1">
              <a:off x="3051628" y="1469332"/>
              <a:ext cx="13147" cy="11951"/>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1" name="Line 143">
              <a:extLst>
                <a:ext uri="{FF2B5EF4-FFF2-40B4-BE49-F238E27FC236}">
                  <a16:creationId xmlns:a16="http://schemas.microsoft.com/office/drawing/2014/main" id="{9758BD19-37FB-764C-BA57-634A2F806617}"/>
                </a:ext>
              </a:extLst>
            </p:cNvPr>
            <p:cNvSpPr>
              <a:spLocks noChangeShapeType="1"/>
            </p:cNvSpPr>
            <p:nvPr/>
          </p:nvSpPr>
          <p:spPr bwMode="auto">
            <a:xfrm flipV="1">
              <a:off x="3051628" y="1469332"/>
              <a:ext cx="13147" cy="11951"/>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2" name="Freeform 144">
              <a:extLst>
                <a:ext uri="{FF2B5EF4-FFF2-40B4-BE49-F238E27FC236}">
                  <a16:creationId xmlns:a16="http://schemas.microsoft.com/office/drawing/2014/main" id="{EAF68999-7C99-7B48-807A-95757E5D2E01}"/>
                </a:ext>
              </a:extLst>
            </p:cNvPr>
            <p:cNvSpPr>
              <a:spLocks/>
            </p:cNvSpPr>
            <p:nvPr/>
          </p:nvSpPr>
          <p:spPr bwMode="auto">
            <a:xfrm>
              <a:off x="3008603" y="1217111"/>
              <a:ext cx="84853" cy="218705"/>
            </a:xfrm>
            <a:custGeom>
              <a:avLst/>
              <a:gdLst/>
              <a:ahLst/>
              <a:cxnLst>
                <a:cxn ang="0">
                  <a:pos x="48" y="61"/>
                </a:cxn>
                <a:cxn ang="0">
                  <a:pos x="48" y="37"/>
                </a:cxn>
                <a:cxn ang="0">
                  <a:pos x="48" y="13"/>
                </a:cxn>
                <a:cxn ang="0">
                  <a:pos x="48" y="0"/>
                </a:cxn>
                <a:cxn ang="0">
                  <a:pos x="48" y="13"/>
                </a:cxn>
                <a:cxn ang="0">
                  <a:pos x="48" y="13"/>
                </a:cxn>
                <a:cxn ang="0">
                  <a:pos x="36" y="25"/>
                </a:cxn>
                <a:cxn ang="0">
                  <a:pos x="36" y="37"/>
                </a:cxn>
                <a:cxn ang="0">
                  <a:pos x="36" y="37"/>
                </a:cxn>
                <a:cxn ang="0">
                  <a:pos x="36" y="25"/>
                </a:cxn>
                <a:cxn ang="0">
                  <a:pos x="36" y="13"/>
                </a:cxn>
                <a:cxn ang="0">
                  <a:pos x="36" y="0"/>
                </a:cxn>
                <a:cxn ang="0">
                  <a:pos x="24" y="13"/>
                </a:cxn>
                <a:cxn ang="0">
                  <a:pos x="24" y="25"/>
                </a:cxn>
                <a:cxn ang="0">
                  <a:pos x="24" y="13"/>
                </a:cxn>
                <a:cxn ang="0">
                  <a:pos x="24" y="13"/>
                </a:cxn>
                <a:cxn ang="0">
                  <a:pos x="24" y="25"/>
                </a:cxn>
                <a:cxn ang="0">
                  <a:pos x="24" y="37"/>
                </a:cxn>
                <a:cxn ang="0">
                  <a:pos x="12" y="25"/>
                </a:cxn>
                <a:cxn ang="0">
                  <a:pos x="12" y="25"/>
                </a:cxn>
                <a:cxn ang="0">
                  <a:pos x="12" y="37"/>
                </a:cxn>
                <a:cxn ang="0">
                  <a:pos x="12" y="49"/>
                </a:cxn>
                <a:cxn ang="0">
                  <a:pos x="12" y="49"/>
                </a:cxn>
                <a:cxn ang="0">
                  <a:pos x="12" y="49"/>
                </a:cxn>
                <a:cxn ang="0">
                  <a:pos x="12" y="49"/>
                </a:cxn>
                <a:cxn ang="0">
                  <a:pos x="0" y="49"/>
                </a:cxn>
                <a:cxn ang="0">
                  <a:pos x="0" y="61"/>
                </a:cxn>
                <a:cxn ang="0">
                  <a:pos x="0" y="73"/>
                </a:cxn>
                <a:cxn ang="0">
                  <a:pos x="0" y="73"/>
                </a:cxn>
                <a:cxn ang="0">
                  <a:pos x="0" y="85"/>
                </a:cxn>
                <a:cxn ang="0">
                  <a:pos x="12" y="97"/>
                </a:cxn>
                <a:cxn ang="0">
                  <a:pos x="0" y="97"/>
                </a:cxn>
                <a:cxn ang="0">
                  <a:pos x="12" y="109"/>
                </a:cxn>
                <a:cxn ang="0">
                  <a:pos x="12" y="109"/>
                </a:cxn>
                <a:cxn ang="0">
                  <a:pos x="12" y="121"/>
                </a:cxn>
                <a:cxn ang="0">
                  <a:pos x="24" y="133"/>
                </a:cxn>
                <a:cxn ang="0">
                  <a:pos x="12" y="145"/>
                </a:cxn>
                <a:cxn ang="0">
                  <a:pos x="24" y="158"/>
                </a:cxn>
                <a:cxn ang="0">
                  <a:pos x="24" y="170"/>
                </a:cxn>
                <a:cxn ang="0">
                  <a:pos x="24" y="170"/>
                </a:cxn>
                <a:cxn ang="0">
                  <a:pos x="24" y="194"/>
                </a:cxn>
                <a:cxn ang="0">
                  <a:pos x="36" y="194"/>
                </a:cxn>
                <a:cxn ang="0">
                  <a:pos x="48" y="206"/>
                </a:cxn>
                <a:cxn ang="0">
                  <a:pos x="48" y="206"/>
                </a:cxn>
                <a:cxn ang="0">
                  <a:pos x="60" y="206"/>
                </a:cxn>
                <a:cxn ang="0">
                  <a:pos x="72" y="206"/>
                </a:cxn>
                <a:cxn ang="0">
                  <a:pos x="48" y="73"/>
                </a:cxn>
              </a:cxnLst>
              <a:rect l="0" t="0" r="r" b="b"/>
              <a:pathLst>
                <a:path w="72" h="206">
                  <a:moveTo>
                    <a:pt x="48" y="73"/>
                  </a:moveTo>
                  <a:lnTo>
                    <a:pt x="48" y="61"/>
                  </a:lnTo>
                  <a:lnTo>
                    <a:pt x="48" y="49"/>
                  </a:lnTo>
                  <a:lnTo>
                    <a:pt x="48" y="37"/>
                  </a:lnTo>
                  <a:lnTo>
                    <a:pt x="48" y="25"/>
                  </a:lnTo>
                  <a:lnTo>
                    <a:pt x="48" y="13"/>
                  </a:lnTo>
                  <a:lnTo>
                    <a:pt x="48" y="13"/>
                  </a:lnTo>
                  <a:lnTo>
                    <a:pt x="48" y="0"/>
                  </a:lnTo>
                  <a:lnTo>
                    <a:pt x="48" y="13"/>
                  </a:lnTo>
                  <a:lnTo>
                    <a:pt x="48" y="13"/>
                  </a:lnTo>
                  <a:lnTo>
                    <a:pt x="48" y="13"/>
                  </a:lnTo>
                  <a:lnTo>
                    <a:pt x="48" y="13"/>
                  </a:lnTo>
                  <a:lnTo>
                    <a:pt x="36" y="13"/>
                  </a:lnTo>
                  <a:lnTo>
                    <a:pt x="36" y="25"/>
                  </a:lnTo>
                  <a:lnTo>
                    <a:pt x="36" y="25"/>
                  </a:lnTo>
                  <a:lnTo>
                    <a:pt x="36" y="37"/>
                  </a:lnTo>
                  <a:lnTo>
                    <a:pt x="36" y="37"/>
                  </a:lnTo>
                  <a:lnTo>
                    <a:pt x="36" y="37"/>
                  </a:lnTo>
                  <a:lnTo>
                    <a:pt x="36" y="25"/>
                  </a:lnTo>
                  <a:lnTo>
                    <a:pt x="36" y="25"/>
                  </a:lnTo>
                  <a:lnTo>
                    <a:pt x="36" y="13"/>
                  </a:lnTo>
                  <a:lnTo>
                    <a:pt x="36" y="13"/>
                  </a:lnTo>
                  <a:lnTo>
                    <a:pt x="36" y="0"/>
                  </a:lnTo>
                  <a:lnTo>
                    <a:pt x="36" y="0"/>
                  </a:lnTo>
                  <a:lnTo>
                    <a:pt x="24" y="13"/>
                  </a:lnTo>
                  <a:lnTo>
                    <a:pt x="24" y="13"/>
                  </a:lnTo>
                  <a:lnTo>
                    <a:pt x="24" y="13"/>
                  </a:lnTo>
                  <a:lnTo>
                    <a:pt x="24" y="25"/>
                  </a:lnTo>
                  <a:lnTo>
                    <a:pt x="24" y="25"/>
                  </a:lnTo>
                  <a:lnTo>
                    <a:pt x="24" y="13"/>
                  </a:lnTo>
                  <a:lnTo>
                    <a:pt x="24" y="13"/>
                  </a:lnTo>
                  <a:lnTo>
                    <a:pt x="24" y="13"/>
                  </a:lnTo>
                  <a:lnTo>
                    <a:pt x="24" y="13"/>
                  </a:lnTo>
                  <a:lnTo>
                    <a:pt x="24" y="25"/>
                  </a:lnTo>
                  <a:lnTo>
                    <a:pt x="24" y="25"/>
                  </a:lnTo>
                  <a:lnTo>
                    <a:pt x="24" y="37"/>
                  </a:lnTo>
                  <a:lnTo>
                    <a:pt x="12" y="25"/>
                  </a:lnTo>
                  <a:lnTo>
                    <a:pt x="12" y="25"/>
                  </a:lnTo>
                  <a:lnTo>
                    <a:pt x="12" y="13"/>
                  </a:lnTo>
                  <a:lnTo>
                    <a:pt x="12" y="25"/>
                  </a:lnTo>
                  <a:lnTo>
                    <a:pt x="12" y="25"/>
                  </a:lnTo>
                  <a:lnTo>
                    <a:pt x="12" y="37"/>
                  </a:lnTo>
                  <a:lnTo>
                    <a:pt x="12" y="37"/>
                  </a:lnTo>
                  <a:lnTo>
                    <a:pt x="12" y="49"/>
                  </a:lnTo>
                  <a:lnTo>
                    <a:pt x="12" y="49"/>
                  </a:lnTo>
                  <a:lnTo>
                    <a:pt x="12" y="49"/>
                  </a:lnTo>
                  <a:lnTo>
                    <a:pt x="12" y="49"/>
                  </a:lnTo>
                  <a:lnTo>
                    <a:pt x="12" y="49"/>
                  </a:lnTo>
                  <a:lnTo>
                    <a:pt x="12" y="49"/>
                  </a:lnTo>
                  <a:lnTo>
                    <a:pt x="12" y="49"/>
                  </a:lnTo>
                  <a:lnTo>
                    <a:pt x="0" y="49"/>
                  </a:lnTo>
                  <a:lnTo>
                    <a:pt x="0" y="49"/>
                  </a:lnTo>
                  <a:lnTo>
                    <a:pt x="0" y="61"/>
                  </a:lnTo>
                  <a:lnTo>
                    <a:pt x="0" y="61"/>
                  </a:lnTo>
                  <a:lnTo>
                    <a:pt x="12" y="73"/>
                  </a:lnTo>
                  <a:lnTo>
                    <a:pt x="0" y="73"/>
                  </a:lnTo>
                  <a:lnTo>
                    <a:pt x="0" y="73"/>
                  </a:lnTo>
                  <a:lnTo>
                    <a:pt x="0" y="73"/>
                  </a:lnTo>
                  <a:lnTo>
                    <a:pt x="0" y="73"/>
                  </a:lnTo>
                  <a:lnTo>
                    <a:pt x="0" y="85"/>
                  </a:lnTo>
                  <a:lnTo>
                    <a:pt x="0" y="85"/>
                  </a:lnTo>
                  <a:lnTo>
                    <a:pt x="12" y="97"/>
                  </a:lnTo>
                  <a:lnTo>
                    <a:pt x="0" y="97"/>
                  </a:lnTo>
                  <a:lnTo>
                    <a:pt x="0" y="97"/>
                  </a:lnTo>
                  <a:lnTo>
                    <a:pt x="12" y="109"/>
                  </a:lnTo>
                  <a:lnTo>
                    <a:pt x="12" y="109"/>
                  </a:lnTo>
                  <a:lnTo>
                    <a:pt x="12" y="121"/>
                  </a:lnTo>
                  <a:lnTo>
                    <a:pt x="12" y="109"/>
                  </a:lnTo>
                  <a:lnTo>
                    <a:pt x="12" y="121"/>
                  </a:lnTo>
                  <a:lnTo>
                    <a:pt x="12" y="121"/>
                  </a:lnTo>
                  <a:lnTo>
                    <a:pt x="12" y="133"/>
                  </a:lnTo>
                  <a:lnTo>
                    <a:pt x="24" y="133"/>
                  </a:lnTo>
                  <a:lnTo>
                    <a:pt x="12" y="133"/>
                  </a:lnTo>
                  <a:lnTo>
                    <a:pt x="12" y="145"/>
                  </a:lnTo>
                  <a:lnTo>
                    <a:pt x="24" y="158"/>
                  </a:lnTo>
                  <a:lnTo>
                    <a:pt x="24" y="158"/>
                  </a:lnTo>
                  <a:lnTo>
                    <a:pt x="12" y="158"/>
                  </a:lnTo>
                  <a:lnTo>
                    <a:pt x="24" y="170"/>
                  </a:lnTo>
                  <a:lnTo>
                    <a:pt x="24" y="170"/>
                  </a:lnTo>
                  <a:lnTo>
                    <a:pt x="24" y="170"/>
                  </a:lnTo>
                  <a:lnTo>
                    <a:pt x="24" y="182"/>
                  </a:lnTo>
                  <a:lnTo>
                    <a:pt x="24" y="194"/>
                  </a:lnTo>
                  <a:lnTo>
                    <a:pt x="36" y="194"/>
                  </a:lnTo>
                  <a:lnTo>
                    <a:pt x="36" y="194"/>
                  </a:lnTo>
                  <a:lnTo>
                    <a:pt x="36" y="206"/>
                  </a:lnTo>
                  <a:lnTo>
                    <a:pt x="48" y="206"/>
                  </a:lnTo>
                  <a:lnTo>
                    <a:pt x="48" y="206"/>
                  </a:lnTo>
                  <a:lnTo>
                    <a:pt x="48" y="206"/>
                  </a:lnTo>
                  <a:lnTo>
                    <a:pt x="60" y="206"/>
                  </a:lnTo>
                  <a:lnTo>
                    <a:pt x="60" y="206"/>
                  </a:lnTo>
                  <a:lnTo>
                    <a:pt x="72" y="206"/>
                  </a:lnTo>
                  <a:lnTo>
                    <a:pt x="72" y="206"/>
                  </a:lnTo>
                  <a:lnTo>
                    <a:pt x="60" y="121"/>
                  </a:lnTo>
                  <a:lnTo>
                    <a:pt x="48" y="7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3" name="Freeform 145">
              <a:extLst>
                <a:ext uri="{FF2B5EF4-FFF2-40B4-BE49-F238E27FC236}">
                  <a16:creationId xmlns:a16="http://schemas.microsoft.com/office/drawing/2014/main" id="{8962410C-6BF8-BD4E-85A4-276A9B5A52BF}"/>
                </a:ext>
              </a:extLst>
            </p:cNvPr>
            <p:cNvSpPr>
              <a:spLocks/>
            </p:cNvSpPr>
            <p:nvPr/>
          </p:nvSpPr>
          <p:spPr bwMode="auto">
            <a:xfrm>
              <a:off x="3008603" y="1217111"/>
              <a:ext cx="84853" cy="218705"/>
            </a:xfrm>
            <a:custGeom>
              <a:avLst/>
              <a:gdLst/>
              <a:ahLst/>
              <a:cxnLst>
                <a:cxn ang="0">
                  <a:pos x="48" y="61"/>
                </a:cxn>
                <a:cxn ang="0">
                  <a:pos x="48" y="37"/>
                </a:cxn>
                <a:cxn ang="0">
                  <a:pos x="48" y="13"/>
                </a:cxn>
                <a:cxn ang="0">
                  <a:pos x="48" y="0"/>
                </a:cxn>
                <a:cxn ang="0">
                  <a:pos x="48" y="13"/>
                </a:cxn>
                <a:cxn ang="0">
                  <a:pos x="48" y="13"/>
                </a:cxn>
                <a:cxn ang="0">
                  <a:pos x="36" y="25"/>
                </a:cxn>
                <a:cxn ang="0">
                  <a:pos x="36" y="37"/>
                </a:cxn>
                <a:cxn ang="0">
                  <a:pos x="36" y="37"/>
                </a:cxn>
                <a:cxn ang="0">
                  <a:pos x="36" y="25"/>
                </a:cxn>
                <a:cxn ang="0">
                  <a:pos x="36" y="13"/>
                </a:cxn>
                <a:cxn ang="0">
                  <a:pos x="36" y="0"/>
                </a:cxn>
                <a:cxn ang="0">
                  <a:pos x="24" y="13"/>
                </a:cxn>
                <a:cxn ang="0">
                  <a:pos x="24" y="25"/>
                </a:cxn>
                <a:cxn ang="0">
                  <a:pos x="24" y="13"/>
                </a:cxn>
                <a:cxn ang="0">
                  <a:pos x="24" y="13"/>
                </a:cxn>
                <a:cxn ang="0">
                  <a:pos x="24" y="25"/>
                </a:cxn>
                <a:cxn ang="0">
                  <a:pos x="24" y="37"/>
                </a:cxn>
                <a:cxn ang="0">
                  <a:pos x="12" y="25"/>
                </a:cxn>
                <a:cxn ang="0">
                  <a:pos x="12" y="25"/>
                </a:cxn>
                <a:cxn ang="0">
                  <a:pos x="12" y="37"/>
                </a:cxn>
                <a:cxn ang="0">
                  <a:pos x="12" y="49"/>
                </a:cxn>
                <a:cxn ang="0">
                  <a:pos x="12" y="49"/>
                </a:cxn>
                <a:cxn ang="0">
                  <a:pos x="12" y="49"/>
                </a:cxn>
                <a:cxn ang="0">
                  <a:pos x="12" y="49"/>
                </a:cxn>
                <a:cxn ang="0">
                  <a:pos x="0" y="49"/>
                </a:cxn>
                <a:cxn ang="0">
                  <a:pos x="0" y="61"/>
                </a:cxn>
                <a:cxn ang="0">
                  <a:pos x="0" y="73"/>
                </a:cxn>
                <a:cxn ang="0">
                  <a:pos x="0" y="73"/>
                </a:cxn>
                <a:cxn ang="0">
                  <a:pos x="0" y="85"/>
                </a:cxn>
                <a:cxn ang="0">
                  <a:pos x="12" y="97"/>
                </a:cxn>
                <a:cxn ang="0">
                  <a:pos x="0" y="97"/>
                </a:cxn>
                <a:cxn ang="0">
                  <a:pos x="12" y="109"/>
                </a:cxn>
                <a:cxn ang="0">
                  <a:pos x="12" y="109"/>
                </a:cxn>
                <a:cxn ang="0">
                  <a:pos x="12" y="121"/>
                </a:cxn>
                <a:cxn ang="0">
                  <a:pos x="24" y="133"/>
                </a:cxn>
                <a:cxn ang="0">
                  <a:pos x="12" y="145"/>
                </a:cxn>
                <a:cxn ang="0">
                  <a:pos x="24" y="158"/>
                </a:cxn>
                <a:cxn ang="0">
                  <a:pos x="24" y="170"/>
                </a:cxn>
                <a:cxn ang="0">
                  <a:pos x="24" y="170"/>
                </a:cxn>
                <a:cxn ang="0">
                  <a:pos x="24" y="194"/>
                </a:cxn>
                <a:cxn ang="0">
                  <a:pos x="36" y="194"/>
                </a:cxn>
                <a:cxn ang="0">
                  <a:pos x="48" y="206"/>
                </a:cxn>
                <a:cxn ang="0">
                  <a:pos x="48" y="206"/>
                </a:cxn>
                <a:cxn ang="0">
                  <a:pos x="60" y="206"/>
                </a:cxn>
                <a:cxn ang="0">
                  <a:pos x="72" y="206"/>
                </a:cxn>
                <a:cxn ang="0">
                  <a:pos x="48" y="73"/>
                </a:cxn>
              </a:cxnLst>
              <a:rect l="0" t="0" r="r" b="b"/>
              <a:pathLst>
                <a:path w="72" h="206">
                  <a:moveTo>
                    <a:pt x="48" y="73"/>
                  </a:moveTo>
                  <a:lnTo>
                    <a:pt x="48" y="61"/>
                  </a:lnTo>
                  <a:lnTo>
                    <a:pt x="48" y="49"/>
                  </a:lnTo>
                  <a:lnTo>
                    <a:pt x="48" y="37"/>
                  </a:lnTo>
                  <a:lnTo>
                    <a:pt x="48" y="25"/>
                  </a:lnTo>
                  <a:lnTo>
                    <a:pt x="48" y="13"/>
                  </a:lnTo>
                  <a:lnTo>
                    <a:pt x="48" y="13"/>
                  </a:lnTo>
                  <a:lnTo>
                    <a:pt x="48" y="0"/>
                  </a:lnTo>
                  <a:lnTo>
                    <a:pt x="48" y="13"/>
                  </a:lnTo>
                  <a:lnTo>
                    <a:pt x="48" y="13"/>
                  </a:lnTo>
                  <a:lnTo>
                    <a:pt x="48" y="13"/>
                  </a:lnTo>
                  <a:lnTo>
                    <a:pt x="48" y="13"/>
                  </a:lnTo>
                  <a:lnTo>
                    <a:pt x="36" y="13"/>
                  </a:lnTo>
                  <a:lnTo>
                    <a:pt x="36" y="25"/>
                  </a:lnTo>
                  <a:lnTo>
                    <a:pt x="36" y="25"/>
                  </a:lnTo>
                  <a:lnTo>
                    <a:pt x="36" y="37"/>
                  </a:lnTo>
                  <a:lnTo>
                    <a:pt x="36" y="37"/>
                  </a:lnTo>
                  <a:lnTo>
                    <a:pt x="36" y="37"/>
                  </a:lnTo>
                  <a:lnTo>
                    <a:pt x="36" y="25"/>
                  </a:lnTo>
                  <a:lnTo>
                    <a:pt x="36" y="25"/>
                  </a:lnTo>
                  <a:lnTo>
                    <a:pt x="36" y="13"/>
                  </a:lnTo>
                  <a:lnTo>
                    <a:pt x="36" y="13"/>
                  </a:lnTo>
                  <a:lnTo>
                    <a:pt x="36" y="0"/>
                  </a:lnTo>
                  <a:lnTo>
                    <a:pt x="36" y="0"/>
                  </a:lnTo>
                  <a:lnTo>
                    <a:pt x="24" y="13"/>
                  </a:lnTo>
                  <a:lnTo>
                    <a:pt x="24" y="13"/>
                  </a:lnTo>
                  <a:lnTo>
                    <a:pt x="24" y="13"/>
                  </a:lnTo>
                  <a:lnTo>
                    <a:pt x="24" y="25"/>
                  </a:lnTo>
                  <a:lnTo>
                    <a:pt x="24" y="25"/>
                  </a:lnTo>
                  <a:lnTo>
                    <a:pt x="24" y="13"/>
                  </a:lnTo>
                  <a:lnTo>
                    <a:pt x="24" y="13"/>
                  </a:lnTo>
                  <a:lnTo>
                    <a:pt x="24" y="13"/>
                  </a:lnTo>
                  <a:lnTo>
                    <a:pt x="24" y="13"/>
                  </a:lnTo>
                  <a:lnTo>
                    <a:pt x="24" y="25"/>
                  </a:lnTo>
                  <a:lnTo>
                    <a:pt x="24" y="25"/>
                  </a:lnTo>
                  <a:lnTo>
                    <a:pt x="24" y="37"/>
                  </a:lnTo>
                  <a:lnTo>
                    <a:pt x="12" y="25"/>
                  </a:lnTo>
                  <a:lnTo>
                    <a:pt x="12" y="25"/>
                  </a:lnTo>
                  <a:lnTo>
                    <a:pt x="12" y="13"/>
                  </a:lnTo>
                  <a:lnTo>
                    <a:pt x="12" y="25"/>
                  </a:lnTo>
                  <a:lnTo>
                    <a:pt x="12" y="25"/>
                  </a:lnTo>
                  <a:lnTo>
                    <a:pt x="12" y="37"/>
                  </a:lnTo>
                  <a:lnTo>
                    <a:pt x="12" y="37"/>
                  </a:lnTo>
                  <a:lnTo>
                    <a:pt x="12" y="49"/>
                  </a:lnTo>
                  <a:lnTo>
                    <a:pt x="12" y="49"/>
                  </a:lnTo>
                  <a:lnTo>
                    <a:pt x="12" y="49"/>
                  </a:lnTo>
                  <a:lnTo>
                    <a:pt x="12" y="49"/>
                  </a:lnTo>
                  <a:lnTo>
                    <a:pt x="12" y="49"/>
                  </a:lnTo>
                  <a:lnTo>
                    <a:pt x="12" y="49"/>
                  </a:lnTo>
                  <a:lnTo>
                    <a:pt x="12" y="49"/>
                  </a:lnTo>
                  <a:lnTo>
                    <a:pt x="0" y="49"/>
                  </a:lnTo>
                  <a:lnTo>
                    <a:pt x="0" y="49"/>
                  </a:lnTo>
                  <a:lnTo>
                    <a:pt x="0" y="61"/>
                  </a:lnTo>
                  <a:lnTo>
                    <a:pt x="0" y="61"/>
                  </a:lnTo>
                  <a:lnTo>
                    <a:pt x="12" y="73"/>
                  </a:lnTo>
                  <a:lnTo>
                    <a:pt x="0" y="73"/>
                  </a:lnTo>
                  <a:lnTo>
                    <a:pt x="0" y="73"/>
                  </a:lnTo>
                  <a:lnTo>
                    <a:pt x="0" y="73"/>
                  </a:lnTo>
                  <a:lnTo>
                    <a:pt x="0" y="73"/>
                  </a:lnTo>
                  <a:lnTo>
                    <a:pt x="0" y="85"/>
                  </a:lnTo>
                  <a:lnTo>
                    <a:pt x="0" y="85"/>
                  </a:lnTo>
                  <a:lnTo>
                    <a:pt x="12" y="97"/>
                  </a:lnTo>
                  <a:lnTo>
                    <a:pt x="0" y="97"/>
                  </a:lnTo>
                  <a:lnTo>
                    <a:pt x="0" y="97"/>
                  </a:lnTo>
                  <a:lnTo>
                    <a:pt x="12" y="109"/>
                  </a:lnTo>
                  <a:lnTo>
                    <a:pt x="12" y="109"/>
                  </a:lnTo>
                  <a:lnTo>
                    <a:pt x="12" y="121"/>
                  </a:lnTo>
                  <a:lnTo>
                    <a:pt x="12" y="109"/>
                  </a:lnTo>
                  <a:lnTo>
                    <a:pt x="12" y="121"/>
                  </a:lnTo>
                  <a:lnTo>
                    <a:pt x="12" y="121"/>
                  </a:lnTo>
                  <a:lnTo>
                    <a:pt x="12" y="133"/>
                  </a:lnTo>
                  <a:lnTo>
                    <a:pt x="24" y="133"/>
                  </a:lnTo>
                  <a:lnTo>
                    <a:pt x="12" y="133"/>
                  </a:lnTo>
                  <a:lnTo>
                    <a:pt x="12" y="145"/>
                  </a:lnTo>
                  <a:lnTo>
                    <a:pt x="24" y="158"/>
                  </a:lnTo>
                  <a:lnTo>
                    <a:pt x="24" y="158"/>
                  </a:lnTo>
                  <a:lnTo>
                    <a:pt x="12" y="158"/>
                  </a:lnTo>
                  <a:lnTo>
                    <a:pt x="24" y="170"/>
                  </a:lnTo>
                  <a:lnTo>
                    <a:pt x="24" y="170"/>
                  </a:lnTo>
                  <a:lnTo>
                    <a:pt x="24" y="170"/>
                  </a:lnTo>
                  <a:lnTo>
                    <a:pt x="24" y="182"/>
                  </a:lnTo>
                  <a:lnTo>
                    <a:pt x="24" y="194"/>
                  </a:lnTo>
                  <a:lnTo>
                    <a:pt x="36" y="194"/>
                  </a:lnTo>
                  <a:lnTo>
                    <a:pt x="36" y="194"/>
                  </a:lnTo>
                  <a:lnTo>
                    <a:pt x="36" y="206"/>
                  </a:lnTo>
                  <a:lnTo>
                    <a:pt x="48" y="206"/>
                  </a:lnTo>
                  <a:lnTo>
                    <a:pt x="48" y="206"/>
                  </a:lnTo>
                  <a:lnTo>
                    <a:pt x="48" y="206"/>
                  </a:lnTo>
                  <a:lnTo>
                    <a:pt x="60" y="206"/>
                  </a:lnTo>
                  <a:lnTo>
                    <a:pt x="60" y="206"/>
                  </a:lnTo>
                  <a:lnTo>
                    <a:pt x="72" y="206"/>
                  </a:lnTo>
                  <a:lnTo>
                    <a:pt x="72" y="206"/>
                  </a:lnTo>
                  <a:lnTo>
                    <a:pt x="60" y="121"/>
                  </a:lnTo>
                  <a:lnTo>
                    <a:pt x="48" y="73"/>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4" name="Freeform 146">
              <a:extLst>
                <a:ext uri="{FF2B5EF4-FFF2-40B4-BE49-F238E27FC236}">
                  <a16:creationId xmlns:a16="http://schemas.microsoft.com/office/drawing/2014/main" id="{17FF37F1-4CEC-C64F-AE24-CD5600DF200F}"/>
                </a:ext>
              </a:extLst>
            </p:cNvPr>
            <p:cNvSpPr>
              <a:spLocks/>
            </p:cNvSpPr>
            <p:nvPr/>
          </p:nvSpPr>
          <p:spPr bwMode="auto">
            <a:xfrm>
              <a:off x="3036091" y="1270943"/>
              <a:ext cx="114731" cy="250973"/>
            </a:xfrm>
            <a:custGeom>
              <a:avLst/>
              <a:gdLst/>
              <a:ahLst/>
              <a:cxnLst>
                <a:cxn ang="0">
                  <a:pos x="36" y="0"/>
                </a:cxn>
                <a:cxn ang="0">
                  <a:pos x="36" y="12"/>
                </a:cxn>
                <a:cxn ang="0">
                  <a:pos x="24" y="12"/>
                </a:cxn>
                <a:cxn ang="0">
                  <a:pos x="36" y="24"/>
                </a:cxn>
                <a:cxn ang="0">
                  <a:pos x="24" y="12"/>
                </a:cxn>
                <a:cxn ang="0">
                  <a:pos x="24" y="24"/>
                </a:cxn>
                <a:cxn ang="0">
                  <a:pos x="24" y="36"/>
                </a:cxn>
                <a:cxn ang="0">
                  <a:pos x="12" y="36"/>
                </a:cxn>
                <a:cxn ang="0">
                  <a:pos x="24" y="60"/>
                </a:cxn>
                <a:cxn ang="0">
                  <a:pos x="12" y="48"/>
                </a:cxn>
                <a:cxn ang="0">
                  <a:pos x="12" y="60"/>
                </a:cxn>
                <a:cxn ang="0">
                  <a:pos x="36" y="133"/>
                </a:cxn>
                <a:cxn ang="0">
                  <a:pos x="36" y="133"/>
                </a:cxn>
                <a:cxn ang="0">
                  <a:pos x="36" y="145"/>
                </a:cxn>
                <a:cxn ang="0">
                  <a:pos x="36" y="157"/>
                </a:cxn>
                <a:cxn ang="0">
                  <a:pos x="36" y="145"/>
                </a:cxn>
                <a:cxn ang="0">
                  <a:pos x="24" y="145"/>
                </a:cxn>
                <a:cxn ang="0">
                  <a:pos x="24" y="145"/>
                </a:cxn>
                <a:cxn ang="0">
                  <a:pos x="12" y="145"/>
                </a:cxn>
                <a:cxn ang="0">
                  <a:pos x="12" y="133"/>
                </a:cxn>
                <a:cxn ang="0">
                  <a:pos x="12" y="145"/>
                </a:cxn>
                <a:cxn ang="0">
                  <a:pos x="12" y="145"/>
                </a:cxn>
                <a:cxn ang="0">
                  <a:pos x="12" y="157"/>
                </a:cxn>
                <a:cxn ang="0">
                  <a:pos x="24" y="157"/>
                </a:cxn>
                <a:cxn ang="0">
                  <a:pos x="24" y="157"/>
                </a:cxn>
                <a:cxn ang="0">
                  <a:pos x="36" y="157"/>
                </a:cxn>
                <a:cxn ang="0">
                  <a:pos x="36" y="157"/>
                </a:cxn>
                <a:cxn ang="0">
                  <a:pos x="36" y="169"/>
                </a:cxn>
                <a:cxn ang="0">
                  <a:pos x="36" y="181"/>
                </a:cxn>
                <a:cxn ang="0">
                  <a:pos x="36" y="181"/>
                </a:cxn>
                <a:cxn ang="0">
                  <a:pos x="36" y="181"/>
                </a:cxn>
                <a:cxn ang="0">
                  <a:pos x="36" y="193"/>
                </a:cxn>
                <a:cxn ang="0">
                  <a:pos x="36" y="193"/>
                </a:cxn>
                <a:cxn ang="0">
                  <a:pos x="48" y="193"/>
                </a:cxn>
                <a:cxn ang="0">
                  <a:pos x="48" y="193"/>
                </a:cxn>
                <a:cxn ang="0">
                  <a:pos x="48" y="193"/>
                </a:cxn>
                <a:cxn ang="0">
                  <a:pos x="48" y="205"/>
                </a:cxn>
                <a:cxn ang="0">
                  <a:pos x="48" y="205"/>
                </a:cxn>
                <a:cxn ang="0">
                  <a:pos x="73" y="205"/>
                </a:cxn>
                <a:cxn ang="0">
                  <a:pos x="73" y="205"/>
                </a:cxn>
                <a:cxn ang="0">
                  <a:pos x="85" y="217"/>
                </a:cxn>
                <a:cxn ang="0">
                  <a:pos x="85" y="217"/>
                </a:cxn>
                <a:cxn ang="0">
                  <a:pos x="85" y="217"/>
                </a:cxn>
                <a:cxn ang="0">
                  <a:pos x="85" y="229"/>
                </a:cxn>
                <a:cxn ang="0">
                  <a:pos x="85" y="229"/>
                </a:cxn>
                <a:cxn ang="0">
                  <a:pos x="85" y="229"/>
                </a:cxn>
                <a:cxn ang="0">
                  <a:pos x="85" y="229"/>
                </a:cxn>
                <a:cxn ang="0">
                  <a:pos x="85" y="229"/>
                </a:cxn>
                <a:cxn ang="0">
                  <a:pos x="97" y="229"/>
                </a:cxn>
                <a:cxn ang="0">
                  <a:pos x="97" y="217"/>
                </a:cxn>
                <a:cxn ang="0">
                  <a:pos x="97" y="205"/>
                </a:cxn>
                <a:cxn ang="0">
                  <a:pos x="85" y="181"/>
                </a:cxn>
                <a:cxn ang="0">
                  <a:pos x="73" y="169"/>
                </a:cxn>
                <a:cxn ang="0">
                  <a:pos x="73" y="169"/>
                </a:cxn>
                <a:cxn ang="0">
                  <a:pos x="60" y="133"/>
                </a:cxn>
                <a:cxn ang="0">
                  <a:pos x="48" y="72"/>
                </a:cxn>
                <a:cxn ang="0">
                  <a:pos x="36" y="12"/>
                </a:cxn>
                <a:cxn ang="0">
                  <a:pos x="36" y="0"/>
                </a:cxn>
              </a:cxnLst>
              <a:rect l="0" t="0" r="r" b="b"/>
              <a:pathLst>
                <a:path w="97" h="229">
                  <a:moveTo>
                    <a:pt x="36" y="0"/>
                  </a:moveTo>
                  <a:lnTo>
                    <a:pt x="36" y="0"/>
                  </a:lnTo>
                  <a:lnTo>
                    <a:pt x="36" y="0"/>
                  </a:lnTo>
                  <a:lnTo>
                    <a:pt x="36" y="12"/>
                  </a:lnTo>
                  <a:lnTo>
                    <a:pt x="36" y="12"/>
                  </a:lnTo>
                  <a:lnTo>
                    <a:pt x="24" y="12"/>
                  </a:lnTo>
                  <a:lnTo>
                    <a:pt x="36" y="24"/>
                  </a:lnTo>
                  <a:lnTo>
                    <a:pt x="36" y="24"/>
                  </a:lnTo>
                  <a:lnTo>
                    <a:pt x="24" y="24"/>
                  </a:lnTo>
                  <a:lnTo>
                    <a:pt x="24" y="12"/>
                  </a:lnTo>
                  <a:lnTo>
                    <a:pt x="24" y="24"/>
                  </a:lnTo>
                  <a:lnTo>
                    <a:pt x="24" y="24"/>
                  </a:lnTo>
                  <a:lnTo>
                    <a:pt x="24" y="36"/>
                  </a:lnTo>
                  <a:lnTo>
                    <a:pt x="24" y="36"/>
                  </a:lnTo>
                  <a:lnTo>
                    <a:pt x="12" y="36"/>
                  </a:lnTo>
                  <a:lnTo>
                    <a:pt x="12" y="36"/>
                  </a:lnTo>
                  <a:lnTo>
                    <a:pt x="0" y="36"/>
                  </a:lnTo>
                  <a:lnTo>
                    <a:pt x="24" y="60"/>
                  </a:lnTo>
                  <a:lnTo>
                    <a:pt x="12" y="60"/>
                  </a:lnTo>
                  <a:lnTo>
                    <a:pt x="12" y="48"/>
                  </a:lnTo>
                  <a:lnTo>
                    <a:pt x="12" y="60"/>
                  </a:lnTo>
                  <a:lnTo>
                    <a:pt x="12" y="60"/>
                  </a:lnTo>
                  <a:lnTo>
                    <a:pt x="24" y="72"/>
                  </a:lnTo>
                  <a:lnTo>
                    <a:pt x="36" y="133"/>
                  </a:lnTo>
                  <a:lnTo>
                    <a:pt x="24" y="133"/>
                  </a:lnTo>
                  <a:lnTo>
                    <a:pt x="36" y="133"/>
                  </a:lnTo>
                  <a:lnTo>
                    <a:pt x="36" y="133"/>
                  </a:lnTo>
                  <a:lnTo>
                    <a:pt x="36" y="145"/>
                  </a:lnTo>
                  <a:lnTo>
                    <a:pt x="48" y="157"/>
                  </a:lnTo>
                  <a:lnTo>
                    <a:pt x="36" y="157"/>
                  </a:lnTo>
                  <a:lnTo>
                    <a:pt x="36" y="157"/>
                  </a:lnTo>
                  <a:lnTo>
                    <a:pt x="36" y="145"/>
                  </a:lnTo>
                  <a:lnTo>
                    <a:pt x="24" y="145"/>
                  </a:lnTo>
                  <a:lnTo>
                    <a:pt x="24" y="145"/>
                  </a:lnTo>
                  <a:lnTo>
                    <a:pt x="24" y="145"/>
                  </a:lnTo>
                  <a:lnTo>
                    <a:pt x="24" y="145"/>
                  </a:lnTo>
                  <a:lnTo>
                    <a:pt x="12" y="145"/>
                  </a:lnTo>
                  <a:lnTo>
                    <a:pt x="12" y="145"/>
                  </a:lnTo>
                  <a:lnTo>
                    <a:pt x="12" y="145"/>
                  </a:lnTo>
                  <a:lnTo>
                    <a:pt x="12" y="133"/>
                  </a:lnTo>
                  <a:lnTo>
                    <a:pt x="12" y="145"/>
                  </a:lnTo>
                  <a:lnTo>
                    <a:pt x="12" y="145"/>
                  </a:lnTo>
                  <a:lnTo>
                    <a:pt x="12" y="145"/>
                  </a:lnTo>
                  <a:lnTo>
                    <a:pt x="12" y="145"/>
                  </a:lnTo>
                  <a:lnTo>
                    <a:pt x="12" y="145"/>
                  </a:lnTo>
                  <a:lnTo>
                    <a:pt x="12" y="157"/>
                  </a:lnTo>
                  <a:lnTo>
                    <a:pt x="24" y="157"/>
                  </a:lnTo>
                  <a:lnTo>
                    <a:pt x="24" y="157"/>
                  </a:lnTo>
                  <a:lnTo>
                    <a:pt x="24" y="157"/>
                  </a:lnTo>
                  <a:lnTo>
                    <a:pt x="24" y="157"/>
                  </a:lnTo>
                  <a:lnTo>
                    <a:pt x="36" y="157"/>
                  </a:lnTo>
                  <a:lnTo>
                    <a:pt x="36" y="157"/>
                  </a:lnTo>
                  <a:lnTo>
                    <a:pt x="36" y="157"/>
                  </a:lnTo>
                  <a:lnTo>
                    <a:pt x="36" y="157"/>
                  </a:lnTo>
                  <a:lnTo>
                    <a:pt x="36" y="169"/>
                  </a:lnTo>
                  <a:lnTo>
                    <a:pt x="36" y="169"/>
                  </a:lnTo>
                  <a:lnTo>
                    <a:pt x="36" y="169"/>
                  </a:lnTo>
                  <a:lnTo>
                    <a:pt x="36" y="181"/>
                  </a:lnTo>
                  <a:lnTo>
                    <a:pt x="36" y="181"/>
                  </a:lnTo>
                  <a:lnTo>
                    <a:pt x="36" y="181"/>
                  </a:lnTo>
                  <a:lnTo>
                    <a:pt x="36" y="181"/>
                  </a:lnTo>
                  <a:lnTo>
                    <a:pt x="36" y="181"/>
                  </a:lnTo>
                  <a:lnTo>
                    <a:pt x="36" y="181"/>
                  </a:lnTo>
                  <a:lnTo>
                    <a:pt x="36" y="193"/>
                  </a:lnTo>
                  <a:lnTo>
                    <a:pt x="36" y="193"/>
                  </a:lnTo>
                  <a:lnTo>
                    <a:pt x="36" y="193"/>
                  </a:lnTo>
                  <a:lnTo>
                    <a:pt x="48" y="193"/>
                  </a:lnTo>
                  <a:lnTo>
                    <a:pt x="48" y="193"/>
                  </a:lnTo>
                  <a:lnTo>
                    <a:pt x="48" y="193"/>
                  </a:lnTo>
                  <a:lnTo>
                    <a:pt x="48" y="193"/>
                  </a:lnTo>
                  <a:lnTo>
                    <a:pt x="48" y="193"/>
                  </a:lnTo>
                  <a:lnTo>
                    <a:pt x="48" y="193"/>
                  </a:lnTo>
                  <a:lnTo>
                    <a:pt x="48" y="193"/>
                  </a:lnTo>
                  <a:lnTo>
                    <a:pt x="48" y="205"/>
                  </a:lnTo>
                  <a:lnTo>
                    <a:pt x="48" y="205"/>
                  </a:lnTo>
                  <a:lnTo>
                    <a:pt x="48" y="205"/>
                  </a:lnTo>
                  <a:lnTo>
                    <a:pt x="48" y="205"/>
                  </a:lnTo>
                  <a:lnTo>
                    <a:pt x="73" y="205"/>
                  </a:lnTo>
                  <a:lnTo>
                    <a:pt x="73" y="205"/>
                  </a:lnTo>
                  <a:lnTo>
                    <a:pt x="73" y="205"/>
                  </a:lnTo>
                  <a:lnTo>
                    <a:pt x="85" y="217"/>
                  </a:lnTo>
                  <a:lnTo>
                    <a:pt x="85" y="217"/>
                  </a:lnTo>
                  <a:lnTo>
                    <a:pt x="85" y="217"/>
                  </a:lnTo>
                  <a:lnTo>
                    <a:pt x="85" y="217"/>
                  </a:lnTo>
                  <a:lnTo>
                    <a:pt x="85" y="217"/>
                  </a:lnTo>
                  <a:lnTo>
                    <a:pt x="85" y="217"/>
                  </a:lnTo>
                  <a:lnTo>
                    <a:pt x="85" y="217"/>
                  </a:lnTo>
                  <a:lnTo>
                    <a:pt x="85" y="229"/>
                  </a:lnTo>
                  <a:lnTo>
                    <a:pt x="85" y="229"/>
                  </a:lnTo>
                  <a:lnTo>
                    <a:pt x="85" y="229"/>
                  </a:lnTo>
                  <a:lnTo>
                    <a:pt x="85" y="229"/>
                  </a:lnTo>
                  <a:lnTo>
                    <a:pt x="85" y="229"/>
                  </a:lnTo>
                  <a:lnTo>
                    <a:pt x="85" y="229"/>
                  </a:lnTo>
                  <a:lnTo>
                    <a:pt x="85" y="229"/>
                  </a:lnTo>
                  <a:lnTo>
                    <a:pt x="85" y="229"/>
                  </a:lnTo>
                  <a:lnTo>
                    <a:pt x="85" y="229"/>
                  </a:lnTo>
                  <a:lnTo>
                    <a:pt x="97" y="229"/>
                  </a:lnTo>
                  <a:lnTo>
                    <a:pt x="97" y="229"/>
                  </a:lnTo>
                  <a:lnTo>
                    <a:pt x="97" y="229"/>
                  </a:lnTo>
                  <a:lnTo>
                    <a:pt x="97" y="217"/>
                  </a:lnTo>
                  <a:lnTo>
                    <a:pt x="97" y="217"/>
                  </a:lnTo>
                  <a:lnTo>
                    <a:pt x="97" y="205"/>
                  </a:lnTo>
                  <a:lnTo>
                    <a:pt x="97" y="181"/>
                  </a:lnTo>
                  <a:lnTo>
                    <a:pt x="85" y="181"/>
                  </a:lnTo>
                  <a:lnTo>
                    <a:pt x="73" y="169"/>
                  </a:lnTo>
                  <a:lnTo>
                    <a:pt x="73" y="169"/>
                  </a:lnTo>
                  <a:lnTo>
                    <a:pt x="73" y="169"/>
                  </a:lnTo>
                  <a:lnTo>
                    <a:pt x="73" y="169"/>
                  </a:lnTo>
                  <a:lnTo>
                    <a:pt x="73" y="145"/>
                  </a:lnTo>
                  <a:lnTo>
                    <a:pt x="60" y="133"/>
                  </a:lnTo>
                  <a:lnTo>
                    <a:pt x="48" y="109"/>
                  </a:lnTo>
                  <a:lnTo>
                    <a:pt x="48" y="72"/>
                  </a:lnTo>
                  <a:lnTo>
                    <a:pt x="36" y="36"/>
                  </a:lnTo>
                  <a:lnTo>
                    <a:pt x="36" y="12"/>
                  </a:lnTo>
                  <a:lnTo>
                    <a:pt x="36" y="0"/>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5" name="Freeform 147">
              <a:extLst>
                <a:ext uri="{FF2B5EF4-FFF2-40B4-BE49-F238E27FC236}">
                  <a16:creationId xmlns:a16="http://schemas.microsoft.com/office/drawing/2014/main" id="{22431CB5-0C86-7B41-A859-AC55AF1A7B7B}"/>
                </a:ext>
              </a:extLst>
            </p:cNvPr>
            <p:cNvSpPr>
              <a:spLocks/>
            </p:cNvSpPr>
            <p:nvPr/>
          </p:nvSpPr>
          <p:spPr bwMode="auto">
            <a:xfrm>
              <a:off x="3036091" y="1270943"/>
              <a:ext cx="114731" cy="250973"/>
            </a:xfrm>
            <a:custGeom>
              <a:avLst/>
              <a:gdLst/>
              <a:ahLst/>
              <a:cxnLst>
                <a:cxn ang="0">
                  <a:pos x="36" y="0"/>
                </a:cxn>
                <a:cxn ang="0">
                  <a:pos x="36" y="12"/>
                </a:cxn>
                <a:cxn ang="0">
                  <a:pos x="24" y="12"/>
                </a:cxn>
                <a:cxn ang="0">
                  <a:pos x="36" y="24"/>
                </a:cxn>
                <a:cxn ang="0">
                  <a:pos x="24" y="12"/>
                </a:cxn>
                <a:cxn ang="0">
                  <a:pos x="24" y="24"/>
                </a:cxn>
                <a:cxn ang="0">
                  <a:pos x="24" y="36"/>
                </a:cxn>
                <a:cxn ang="0">
                  <a:pos x="12" y="36"/>
                </a:cxn>
                <a:cxn ang="0">
                  <a:pos x="24" y="60"/>
                </a:cxn>
                <a:cxn ang="0">
                  <a:pos x="12" y="48"/>
                </a:cxn>
                <a:cxn ang="0">
                  <a:pos x="12" y="60"/>
                </a:cxn>
                <a:cxn ang="0">
                  <a:pos x="36" y="133"/>
                </a:cxn>
                <a:cxn ang="0">
                  <a:pos x="36" y="133"/>
                </a:cxn>
                <a:cxn ang="0">
                  <a:pos x="36" y="145"/>
                </a:cxn>
                <a:cxn ang="0">
                  <a:pos x="36" y="157"/>
                </a:cxn>
                <a:cxn ang="0">
                  <a:pos x="36" y="145"/>
                </a:cxn>
                <a:cxn ang="0">
                  <a:pos x="24" y="145"/>
                </a:cxn>
                <a:cxn ang="0">
                  <a:pos x="24" y="145"/>
                </a:cxn>
                <a:cxn ang="0">
                  <a:pos x="12" y="145"/>
                </a:cxn>
                <a:cxn ang="0">
                  <a:pos x="12" y="133"/>
                </a:cxn>
                <a:cxn ang="0">
                  <a:pos x="12" y="145"/>
                </a:cxn>
                <a:cxn ang="0">
                  <a:pos x="12" y="145"/>
                </a:cxn>
                <a:cxn ang="0">
                  <a:pos x="12" y="157"/>
                </a:cxn>
                <a:cxn ang="0">
                  <a:pos x="24" y="157"/>
                </a:cxn>
                <a:cxn ang="0">
                  <a:pos x="24" y="157"/>
                </a:cxn>
                <a:cxn ang="0">
                  <a:pos x="36" y="157"/>
                </a:cxn>
                <a:cxn ang="0">
                  <a:pos x="36" y="157"/>
                </a:cxn>
                <a:cxn ang="0">
                  <a:pos x="36" y="169"/>
                </a:cxn>
                <a:cxn ang="0">
                  <a:pos x="36" y="181"/>
                </a:cxn>
                <a:cxn ang="0">
                  <a:pos x="36" y="181"/>
                </a:cxn>
                <a:cxn ang="0">
                  <a:pos x="36" y="181"/>
                </a:cxn>
                <a:cxn ang="0">
                  <a:pos x="36" y="193"/>
                </a:cxn>
                <a:cxn ang="0">
                  <a:pos x="36" y="193"/>
                </a:cxn>
                <a:cxn ang="0">
                  <a:pos x="48" y="193"/>
                </a:cxn>
                <a:cxn ang="0">
                  <a:pos x="48" y="193"/>
                </a:cxn>
                <a:cxn ang="0">
                  <a:pos x="48" y="193"/>
                </a:cxn>
                <a:cxn ang="0">
                  <a:pos x="48" y="205"/>
                </a:cxn>
                <a:cxn ang="0">
                  <a:pos x="48" y="205"/>
                </a:cxn>
                <a:cxn ang="0">
                  <a:pos x="73" y="205"/>
                </a:cxn>
                <a:cxn ang="0">
                  <a:pos x="73" y="205"/>
                </a:cxn>
                <a:cxn ang="0">
                  <a:pos x="85" y="217"/>
                </a:cxn>
                <a:cxn ang="0">
                  <a:pos x="85" y="217"/>
                </a:cxn>
                <a:cxn ang="0">
                  <a:pos x="85" y="217"/>
                </a:cxn>
                <a:cxn ang="0">
                  <a:pos x="85" y="229"/>
                </a:cxn>
                <a:cxn ang="0">
                  <a:pos x="85" y="229"/>
                </a:cxn>
                <a:cxn ang="0">
                  <a:pos x="85" y="229"/>
                </a:cxn>
                <a:cxn ang="0">
                  <a:pos x="85" y="229"/>
                </a:cxn>
                <a:cxn ang="0">
                  <a:pos x="85" y="229"/>
                </a:cxn>
                <a:cxn ang="0">
                  <a:pos x="97" y="229"/>
                </a:cxn>
                <a:cxn ang="0">
                  <a:pos x="97" y="217"/>
                </a:cxn>
                <a:cxn ang="0">
                  <a:pos x="97" y="205"/>
                </a:cxn>
                <a:cxn ang="0">
                  <a:pos x="85" y="181"/>
                </a:cxn>
                <a:cxn ang="0">
                  <a:pos x="73" y="169"/>
                </a:cxn>
                <a:cxn ang="0">
                  <a:pos x="73" y="169"/>
                </a:cxn>
                <a:cxn ang="0">
                  <a:pos x="60" y="133"/>
                </a:cxn>
                <a:cxn ang="0">
                  <a:pos x="48" y="72"/>
                </a:cxn>
                <a:cxn ang="0">
                  <a:pos x="36" y="12"/>
                </a:cxn>
                <a:cxn ang="0">
                  <a:pos x="36" y="0"/>
                </a:cxn>
              </a:cxnLst>
              <a:rect l="0" t="0" r="r" b="b"/>
              <a:pathLst>
                <a:path w="97" h="229">
                  <a:moveTo>
                    <a:pt x="36" y="0"/>
                  </a:moveTo>
                  <a:lnTo>
                    <a:pt x="36" y="0"/>
                  </a:lnTo>
                  <a:lnTo>
                    <a:pt x="36" y="0"/>
                  </a:lnTo>
                  <a:lnTo>
                    <a:pt x="36" y="12"/>
                  </a:lnTo>
                  <a:lnTo>
                    <a:pt x="36" y="12"/>
                  </a:lnTo>
                  <a:lnTo>
                    <a:pt x="24" y="12"/>
                  </a:lnTo>
                  <a:lnTo>
                    <a:pt x="36" y="24"/>
                  </a:lnTo>
                  <a:lnTo>
                    <a:pt x="36" y="24"/>
                  </a:lnTo>
                  <a:lnTo>
                    <a:pt x="24" y="24"/>
                  </a:lnTo>
                  <a:lnTo>
                    <a:pt x="24" y="12"/>
                  </a:lnTo>
                  <a:lnTo>
                    <a:pt x="24" y="24"/>
                  </a:lnTo>
                  <a:lnTo>
                    <a:pt x="24" y="24"/>
                  </a:lnTo>
                  <a:lnTo>
                    <a:pt x="24" y="36"/>
                  </a:lnTo>
                  <a:lnTo>
                    <a:pt x="24" y="36"/>
                  </a:lnTo>
                  <a:lnTo>
                    <a:pt x="12" y="36"/>
                  </a:lnTo>
                  <a:lnTo>
                    <a:pt x="12" y="36"/>
                  </a:lnTo>
                  <a:lnTo>
                    <a:pt x="0" y="36"/>
                  </a:lnTo>
                  <a:lnTo>
                    <a:pt x="24" y="60"/>
                  </a:lnTo>
                  <a:lnTo>
                    <a:pt x="12" y="60"/>
                  </a:lnTo>
                  <a:lnTo>
                    <a:pt x="12" y="48"/>
                  </a:lnTo>
                  <a:lnTo>
                    <a:pt x="12" y="60"/>
                  </a:lnTo>
                  <a:lnTo>
                    <a:pt x="12" y="60"/>
                  </a:lnTo>
                  <a:lnTo>
                    <a:pt x="24" y="72"/>
                  </a:lnTo>
                  <a:lnTo>
                    <a:pt x="36" y="133"/>
                  </a:lnTo>
                  <a:lnTo>
                    <a:pt x="24" y="133"/>
                  </a:lnTo>
                  <a:lnTo>
                    <a:pt x="36" y="133"/>
                  </a:lnTo>
                  <a:lnTo>
                    <a:pt x="36" y="133"/>
                  </a:lnTo>
                  <a:lnTo>
                    <a:pt x="36" y="145"/>
                  </a:lnTo>
                  <a:lnTo>
                    <a:pt x="48" y="157"/>
                  </a:lnTo>
                  <a:lnTo>
                    <a:pt x="36" y="157"/>
                  </a:lnTo>
                  <a:lnTo>
                    <a:pt x="36" y="157"/>
                  </a:lnTo>
                  <a:lnTo>
                    <a:pt x="36" y="145"/>
                  </a:lnTo>
                  <a:lnTo>
                    <a:pt x="24" y="145"/>
                  </a:lnTo>
                  <a:lnTo>
                    <a:pt x="24" y="145"/>
                  </a:lnTo>
                  <a:lnTo>
                    <a:pt x="24" y="145"/>
                  </a:lnTo>
                  <a:lnTo>
                    <a:pt x="24" y="145"/>
                  </a:lnTo>
                  <a:lnTo>
                    <a:pt x="12" y="145"/>
                  </a:lnTo>
                  <a:lnTo>
                    <a:pt x="12" y="145"/>
                  </a:lnTo>
                  <a:lnTo>
                    <a:pt x="12" y="145"/>
                  </a:lnTo>
                  <a:lnTo>
                    <a:pt x="12" y="133"/>
                  </a:lnTo>
                  <a:lnTo>
                    <a:pt x="12" y="145"/>
                  </a:lnTo>
                  <a:lnTo>
                    <a:pt x="12" y="145"/>
                  </a:lnTo>
                  <a:lnTo>
                    <a:pt x="12" y="145"/>
                  </a:lnTo>
                  <a:lnTo>
                    <a:pt x="12" y="145"/>
                  </a:lnTo>
                  <a:lnTo>
                    <a:pt x="12" y="145"/>
                  </a:lnTo>
                  <a:lnTo>
                    <a:pt x="12" y="157"/>
                  </a:lnTo>
                  <a:lnTo>
                    <a:pt x="24" y="157"/>
                  </a:lnTo>
                  <a:lnTo>
                    <a:pt x="24" y="157"/>
                  </a:lnTo>
                  <a:lnTo>
                    <a:pt x="24" y="157"/>
                  </a:lnTo>
                  <a:lnTo>
                    <a:pt x="24" y="157"/>
                  </a:lnTo>
                  <a:lnTo>
                    <a:pt x="36" y="157"/>
                  </a:lnTo>
                  <a:lnTo>
                    <a:pt x="36" y="157"/>
                  </a:lnTo>
                  <a:lnTo>
                    <a:pt x="36" y="157"/>
                  </a:lnTo>
                  <a:lnTo>
                    <a:pt x="36" y="157"/>
                  </a:lnTo>
                  <a:lnTo>
                    <a:pt x="36" y="169"/>
                  </a:lnTo>
                  <a:lnTo>
                    <a:pt x="36" y="169"/>
                  </a:lnTo>
                  <a:lnTo>
                    <a:pt x="36" y="169"/>
                  </a:lnTo>
                  <a:lnTo>
                    <a:pt x="36" y="181"/>
                  </a:lnTo>
                  <a:lnTo>
                    <a:pt x="36" y="181"/>
                  </a:lnTo>
                  <a:lnTo>
                    <a:pt x="36" y="181"/>
                  </a:lnTo>
                  <a:lnTo>
                    <a:pt x="36" y="181"/>
                  </a:lnTo>
                  <a:lnTo>
                    <a:pt x="36" y="181"/>
                  </a:lnTo>
                  <a:lnTo>
                    <a:pt x="36" y="181"/>
                  </a:lnTo>
                  <a:lnTo>
                    <a:pt x="36" y="193"/>
                  </a:lnTo>
                  <a:lnTo>
                    <a:pt x="36" y="193"/>
                  </a:lnTo>
                  <a:lnTo>
                    <a:pt x="36" y="193"/>
                  </a:lnTo>
                  <a:lnTo>
                    <a:pt x="48" y="193"/>
                  </a:lnTo>
                  <a:lnTo>
                    <a:pt x="48" y="193"/>
                  </a:lnTo>
                  <a:lnTo>
                    <a:pt x="48" y="193"/>
                  </a:lnTo>
                  <a:lnTo>
                    <a:pt x="48" y="193"/>
                  </a:lnTo>
                  <a:lnTo>
                    <a:pt x="48" y="193"/>
                  </a:lnTo>
                  <a:lnTo>
                    <a:pt x="48" y="193"/>
                  </a:lnTo>
                  <a:lnTo>
                    <a:pt x="48" y="193"/>
                  </a:lnTo>
                  <a:lnTo>
                    <a:pt x="48" y="205"/>
                  </a:lnTo>
                  <a:lnTo>
                    <a:pt x="48" y="205"/>
                  </a:lnTo>
                  <a:lnTo>
                    <a:pt x="48" y="205"/>
                  </a:lnTo>
                  <a:lnTo>
                    <a:pt x="48" y="205"/>
                  </a:lnTo>
                  <a:lnTo>
                    <a:pt x="73" y="205"/>
                  </a:lnTo>
                  <a:lnTo>
                    <a:pt x="73" y="205"/>
                  </a:lnTo>
                  <a:lnTo>
                    <a:pt x="73" y="205"/>
                  </a:lnTo>
                  <a:lnTo>
                    <a:pt x="85" y="217"/>
                  </a:lnTo>
                  <a:lnTo>
                    <a:pt x="85" y="217"/>
                  </a:lnTo>
                  <a:lnTo>
                    <a:pt x="85" y="217"/>
                  </a:lnTo>
                  <a:lnTo>
                    <a:pt x="85" y="217"/>
                  </a:lnTo>
                  <a:lnTo>
                    <a:pt x="85" y="217"/>
                  </a:lnTo>
                  <a:lnTo>
                    <a:pt x="85" y="217"/>
                  </a:lnTo>
                  <a:lnTo>
                    <a:pt x="85" y="217"/>
                  </a:lnTo>
                  <a:lnTo>
                    <a:pt x="85" y="229"/>
                  </a:lnTo>
                  <a:lnTo>
                    <a:pt x="85" y="229"/>
                  </a:lnTo>
                  <a:lnTo>
                    <a:pt x="85" y="229"/>
                  </a:lnTo>
                  <a:lnTo>
                    <a:pt x="85" y="229"/>
                  </a:lnTo>
                  <a:lnTo>
                    <a:pt x="85" y="229"/>
                  </a:lnTo>
                  <a:lnTo>
                    <a:pt x="85" y="229"/>
                  </a:lnTo>
                  <a:lnTo>
                    <a:pt x="85" y="229"/>
                  </a:lnTo>
                  <a:lnTo>
                    <a:pt x="85" y="229"/>
                  </a:lnTo>
                  <a:lnTo>
                    <a:pt x="85" y="229"/>
                  </a:lnTo>
                  <a:lnTo>
                    <a:pt x="97" y="229"/>
                  </a:lnTo>
                  <a:lnTo>
                    <a:pt x="97" y="229"/>
                  </a:lnTo>
                  <a:lnTo>
                    <a:pt x="97" y="229"/>
                  </a:lnTo>
                  <a:lnTo>
                    <a:pt x="97" y="217"/>
                  </a:lnTo>
                  <a:lnTo>
                    <a:pt x="97" y="217"/>
                  </a:lnTo>
                  <a:lnTo>
                    <a:pt x="97" y="205"/>
                  </a:lnTo>
                  <a:lnTo>
                    <a:pt x="97" y="181"/>
                  </a:lnTo>
                  <a:lnTo>
                    <a:pt x="85" y="181"/>
                  </a:lnTo>
                  <a:lnTo>
                    <a:pt x="73" y="169"/>
                  </a:lnTo>
                  <a:lnTo>
                    <a:pt x="73" y="169"/>
                  </a:lnTo>
                  <a:lnTo>
                    <a:pt x="73" y="169"/>
                  </a:lnTo>
                  <a:lnTo>
                    <a:pt x="73" y="169"/>
                  </a:lnTo>
                  <a:lnTo>
                    <a:pt x="73" y="145"/>
                  </a:lnTo>
                  <a:lnTo>
                    <a:pt x="60" y="133"/>
                  </a:lnTo>
                  <a:lnTo>
                    <a:pt x="48" y="109"/>
                  </a:lnTo>
                  <a:lnTo>
                    <a:pt x="48" y="72"/>
                  </a:lnTo>
                  <a:lnTo>
                    <a:pt x="36" y="36"/>
                  </a:lnTo>
                  <a:lnTo>
                    <a:pt x="36" y="12"/>
                  </a:lnTo>
                  <a:lnTo>
                    <a:pt x="36" y="0"/>
                  </a:lnTo>
                  <a:lnTo>
                    <a:pt x="36"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6" name="Freeform 148">
              <a:extLst>
                <a:ext uri="{FF2B5EF4-FFF2-40B4-BE49-F238E27FC236}">
                  <a16:creationId xmlns:a16="http://schemas.microsoft.com/office/drawing/2014/main" id="{2B3398B2-97FB-9F4B-BFEA-3A8A4F30B326}"/>
                </a:ext>
              </a:extLst>
            </p:cNvPr>
            <p:cNvSpPr>
              <a:spLocks/>
            </p:cNvSpPr>
            <p:nvPr/>
          </p:nvSpPr>
          <p:spPr bwMode="auto">
            <a:xfrm>
              <a:off x="3036118" y="1257797"/>
              <a:ext cx="313119" cy="264119"/>
            </a:xfrm>
            <a:custGeom>
              <a:avLst/>
              <a:gdLst/>
              <a:ahLst/>
              <a:cxnLst>
                <a:cxn ang="0">
                  <a:pos x="36" y="24"/>
                </a:cxn>
                <a:cxn ang="0">
                  <a:pos x="36" y="48"/>
                </a:cxn>
                <a:cxn ang="0">
                  <a:pos x="48" y="96"/>
                </a:cxn>
                <a:cxn ang="0">
                  <a:pos x="60" y="133"/>
                </a:cxn>
                <a:cxn ang="0">
                  <a:pos x="85" y="145"/>
                </a:cxn>
                <a:cxn ang="0">
                  <a:pos x="97" y="133"/>
                </a:cxn>
                <a:cxn ang="0">
                  <a:pos x="121" y="121"/>
                </a:cxn>
                <a:cxn ang="0">
                  <a:pos x="169" y="108"/>
                </a:cxn>
                <a:cxn ang="0">
                  <a:pos x="193" y="108"/>
                </a:cxn>
                <a:cxn ang="0">
                  <a:pos x="217" y="84"/>
                </a:cxn>
                <a:cxn ang="0">
                  <a:pos x="217" y="96"/>
                </a:cxn>
                <a:cxn ang="0">
                  <a:pos x="242" y="72"/>
                </a:cxn>
                <a:cxn ang="0">
                  <a:pos x="242" y="84"/>
                </a:cxn>
                <a:cxn ang="0">
                  <a:pos x="266" y="60"/>
                </a:cxn>
                <a:cxn ang="0">
                  <a:pos x="254" y="84"/>
                </a:cxn>
                <a:cxn ang="0">
                  <a:pos x="242" y="96"/>
                </a:cxn>
                <a:cxn ang="0">
                  <a:pos x="266" y="84"/>
                </a:cxn>
                <a:cxn ang="0">
                  <a:pos x="242" y="108"/>
                </a:cxn>
                <a:cxn ang="0">
                  <a:pos x="266" y="96"/>
                </a:cxn>
                <a:cxn ang="0">
                  <a:pos x="266" y="108"/>
                </a:cxn>
                <a:cxn ang="0">
                  <a:pos x="266" y="108"/>
                </a:cxn>
                <a:cxn ang="0">
                  <a:pos x="266" y="121"/>
                </a:cxn>
                <a:cxn ang="0">
                  <a:pos x="242" y="133"/>
                </a:cxn>
                <a:cxn ang="0">
                  <a:pos x="242" y="133"/>
                </a:cxn>
                <a:cxn ang="0">
                  <a:pos x="230" y="145"/>
                </a:cxn>
                <a:cxn ang="0">
                  <a:pos x="217" y="145"/>
                </a:cxn>
                <a:cxn ang="0">
                  <a:pos x="193" y="157"/>
                </a:cxn>
                <a:cxn ang="0">
                  <a:pos x="169" y="157"/>
                </a:cxn>
                <a:cxn ang="0">
                  <a:pos x="157" y="157"/>
                </a:cxn>
                <a:cxn ang="0">
                  <a:pos x="133" y="157"/>
                </a:cxn>
                <a:cxn ang="0">
                  <a:pos x="97" y="205"/>
                </a:cxn>
                <a:cxn ang="0">
                  <a:pos x="97" y="241"/>
                </a:cxn>
                <a:cxn ang="0">
                  <a:pos x="97" y="229"/>
                </a:cxn>
                <a:cxn ang="0">
                  <a:pos x="60" y="229"/>
                </a:cxn>
                <a:cxn ang="0">
                  <a:pos x="60" y="205"/>
                </a:cxn>
                <a:cxn ang="0">
                  <a:pos x="48" y="193"/>
                </a:cxn>
                <a:cxn ang="0">
                  <a:pos x="60" y="157"/>
                </a:cxn>
                <a:cxn ang="0">
                  <a:pos x="48" y="145"/>
                </a:cxn>
                <a:cxn ang="0">
                  <a:pos x="24" y="157"/>
                </a:cxn>
                <a:cxn ang="0">
                  <a:pos x="24" y="157"/>
                </a:cxn>
                <a:cxn ang="0">
                  <a:pos x="24" y="145"/>
                </a:cxn>
                <a:cxn ang="0">
                  <a:pos x="24" y="133"/>
                </a:cxn>
                <a:cxn ang="0">
                  <a:pos x="12" y="121"/>
                </a:cxn>
                <a:cxn ang="0">
                  <a:pos x="12" y="108"/>
                </a:cxn>
                <a:cxn ang="0">
                  <a:pos x="12" y="108"/>
                </a:cxn>
                <a:cxn ang="0">
                  <a:pos x="0" y="84"/>
                </a:cxn>
                <a:cxn ang="0">
                  <a:pos x="0" y="84"/>
                </a:cxn>
                <a:cxn ang="0">
                  <a:pos x="0" y="72"/>
                </a:cxn>
                <a:cxn ang="0">
                  <a:pos x="0" y="60"/>
                </a:cxn>
                <a:cxn ang="0">
                  <a:pos x="24" y="72"/>
                </a:cxn>
                <a:cxn ang="0">
                  <a:pos x="0" y="48"/>
                </a:cxn>
                <a:cxn ang="0">
                  <a:pos x="0" y="24"/>
                </a:cxn>
                <a:cxn ang="0">
                  <a:pos x="0" y="12"/>
                </a:cxn>
                <a:cxn ang="0">
                  <a:pos x="12" y="0"/>
                </a:cxn>
                <a:cxn ang="0">
                  <a:pos x="24" y="36"/>
                </a:cxn>
                <a:cxn ang="0">
                  <a:pos x="36" y="84"/>
                </a:cxn>
                <a:cxn ang="0">
                  <a:pos x="36" y="72"/>
                </a:cxn>
                <a:cxn ang="0">
                  <a:pos x="36" y="24"/>
                </a:cxn>
              </a:cxnLst>
              <a:rect l="0" t="0" r="r" b="b"/>
              <a:pathLst>
                <a:path w="266" h="241">
                  <a:moveTo>
                    <a:pt x="48" y="12"/>
                  </a:moveTo>
                  <a:lnTo>
                    <a:pt x="36" y="12"/>
                  </a:lnTo>
                  <a:lnTo>
                    <a:pt x="36" y="12"/>
                  </a:lnTo>
                  <a:lnTo>
                    <a:pt x="36" y="12"/>
                  </a:lnTo>
                  <a:lnTo>
                    <a:pt x="36" y="24"/>
                  </a:lnTo>
                  <a:lnTo>
                    <a:pt x="36" y="24"/>
                  </a:lnTo>
                  <a:lnTo>
                    <a:pt x="36" y="24"/>
                  </a:lnTo>
                  <a:lnTo>
                    <a:pt x="36" y="24"/>
                  </a:lnTo>
                  <a:lnTo>
                    <a:pt x="36" y="24"/>
                  </a:lnTo>
                  <a:lnTo>
                    <a:pt x="36" y="36"/>
                  </a:lnTo>
                  <a:lnTo>
                    <a:pt x="36" y="48"/>
                  </a:lnTo>
                  <a:lnTo>
                    <a:pt x="36" y="48"/>
                  </a:lnTo>
                  <a:lnTo>
                    <a:pt x="36" y="48"/>
                  </a:lnTo>
                  <a:lnTo>
                    <a:pt x="36" y="48"/>
                  </a:lnTo>
                  <a:lnTo>
                    <a:pt x="36" y="60"/>
                  </a:lnTo>
                  <a:lnTo>
                    <a:pt x="36" y="72"/>
                  </a:lnTo>
                  <a:lnTo>
                    <a:pt x="48" y="72"/>
                  </a:lnTo>
                  <a:lnTo>
                    <a:pt x="48" y="84"/>
                  </a:lnTo>
                  <a:lnTo>
                    <a:pt x="48" y="84"/>
                  </a:lnTo>
                  <a:lnTo>
                    <a:pt x="48" y="84"/>
                  </a:lnTo>
                  <a:lnTo>
                    <a:pt x="48" y="96"/>
                  </a:lnTo>
                  <a:lnTo>
                    <a:pt x="48" y="96"/>
                  </a:lnTo>
                  <a:lnTo>
                    <a:pt x="48" y="108"/>
                  </a:lnTo>
                  <a:lnTo>
                    <a:pt x="48" y="121"/>
                  </a:lnTo>
                  <a:lnTo>
                    <a:pt x="48" y="121"/>
                  </a:lnTo>
                  <a:lnTo>
                    <a:pt x="48" y="121"/>
                  </a:lnTo>
                  <a:lnTo>
                    <a:pt x="60" y="133"/>
                  </a:lnTo>
                  <a:lnTo>
                    <a:pt x="60" y="133"/>
                  </a:lnTo>
                  <a:lnTo>
                    <a:pt x="60" y="145"/>
                  </a:lnTo>
                  <a:lnTo>
                    <a:pt x="73" y="145"/>
                  </a:lnTo>
                  <a:lnTo>
                    <a:pt x="73" y="145"/>
                  </a:lnTo>
                  <a:lnTo>
                    <a:pt x="73" y="145"/>
                  </a:lnTo>
                  <a:lnTo>
                    <a:pt x="85" y="145"/>
                  </a:lnTo>
                  <a:lnTo>
                    <a:pt x="85" y="145"/>
                  </a:lnTo>
                  <a:lnTo>
                    <a:pt x="85" y="145"/>
                  </a:lnTo>
                  <a:lnTo>
                    <a:pt x="85" y="145"/>
                  </a:lnTo>
                  <a:lnTo>
                    <a:pt x="97" y="133"/>
                  </a:lnTo>
                  <a:lnTo>
                    <a:pt x="97" y="133"/>
                  </a:lnTo>
                  <a:lnTo>
                    <a:pt x="97" y="133"/>
                  </a:lnTo>
                  <a:lnTo>
                    <a:pt x="97" y="133"/>
                  </a:lnTo>
                  <a:lnTo>
                    <a:pt x="97" y="133"/>
                  </a:lnTo>
                  <a:lnTo>
                    <a:pt x="97" y="133"/>
                  </a:lnTo>
                  <a:lnTo>
                    <a:pt x="97" y="133"/>
                  </a:lnTo>
                  <a:lnTo>
                    <a:pt x="109" y="133"/>
                  </a:lnTo>
                  <a:lnTo>
                    <a:pt x="109" y="133"/>
                  </a:lnTo>
                  <a:lnTo>
                    <a:pt x="109" y="133"/>
                  </a:lnTo>
                  <a:lnTo>
                    <a:pt x="109" y="133"/>
                  </a:lnTo>
                  <a:lnTo>
                    <a:pt x="121" y="121"/>
                  </a:lnTo>
                  <a:lnTo>
                    <a:pt x="121" y="121"/>
                  </a:lnTo>
                  <a:lnTo>
                    <a:pt x="133" y="121"/>
                  </a:lnTo>
                  <a:lnTo>
                    <a:pt x="133" y="121"/>
                  </a:lnTo>
                  <a:lnTo>
                    <a:pt x="145" y="121"/>
                  </a:lnTo>
                  <a:lnTo>
                    <a:pt x="157" y="121"/>
                  </a:lnTo>
                  <a:lnTo>
                    <a:pt x="157" y="108"/>
                  </a:lnTo>
                  <a:lnTo>
                    <a:pt x="169" y="108"/>
                  </a:lnTo>
                  <a:lnTo>
                    <a:pt x="169" y="108"/>
                  </a:lnTo>
                  <a:lnTo>
                    <a:pt x="181" y="108"/>
                  </a:lnTo>
                  <a:lnTo>
                    <a:pt x="181" y="108"/>
                  </a:lnTo>
                  <a:lnTo>
                    <a:pt x="181" y="108"/>
                  </a:lnTo>
                  <a:lnTo>
                    <a:pt x="181" y="108"/>
                  </a:lnTo>
                  <a:lnTo>
                    <a:pt x="193" y="108"/>
                  </a:lnTo>
                  <a:lnTo>
                    <a:pt x="193" y="108"/>
                  </a:lnTo>
                  <a:lnTo>
                    <a:pt x="193" y="108"/>
                  </a:lnTo>
                  <a:lnTo>
                    <a:pt x="193" y="108"/>
                  </a:lnTo>
                  <a:lnTo>
                    <a:pt x="205" y="96"/>
                  </a:lnTo>
                  <a:lnTo>
                    <a:pt x="205" y="96"/>
                  </a:lnTo>
                  <a:lnTo>
                    <a:pt x="205" y="96"/>
                  </a:lnTo>
                  <a:lnTo>
                    <a:pt x="205" y="96"/>
                  </a:lnTo>
                  <a:lnTo>
                    <a:pt x="217" y="84"/>
                  </a:lnTo>
                  <a:lnTo>
                    <a:pt x="217" y="84"/>
                  </a:lnTo>
                  <a:lnTo>
                    <a:pt x="217" y="84"/>
                  </a:lnTo>
                  <a:lnTo>
                    <a:pt x="217" y="84"/>
                  </a:lnTo>
                  <a:lnTo>
                    <a:pt x="217" y="84"/>
                  </a:lnTo>
                  <a:lnTo>
                    <a:pt x="217" y="84"/>
                  </a:lnTo>
                  <a:lnTo>
                    <a:pt x="217" y="96"/>
                  </a:lnTo>
                  <a:lnTo>
                    <a:pt x="217" y="96"/>
                  </a:lnTo>
                  <a:lnTo>
                    <a:pt x="217" y="96"/>
                  </a:lnTo>
                  <a:lnTo>
                    <a:pt x="217" y="96"/>
                  </a:lnTo>
                  <a:lnTo>
                    <a:pt x="217" y="96"/>
                  </a:lnTo>
                  <a:lnTo>
                    <a:pt x="230" y="84"/>
                  </a:lnTo>
                  <a:lnTo>
                    <a:pt x="230" y="84"/>
                  </a:lnTo>
                  <a:lnTo>
                    <a:pt x="230" y="84"/>
                  </a:lnTo>
                  <a:lnTo>
                    <a:pt x="242" y="72"/>
                  </a:lnTo>
                  <a:lnTo>
                    <a:pt x="242" y="72"/>
                  </a:lnTo>
                  <a:lnTo>
                    <a:pt x="242" y="84"/>
                  </a:lnTo>
                  <a:lnTo>
                    <a:pt x="242" y="84"/>
                  </a:lnTo>
                  <a:lnTo>
                    <a:pt x="230" y="84"/>
                  </a:lnTo>
                  <a:lnTo>
                    <a:pt x="230" y="96"/>
                  </a:lnTo>
                  <a:lnTo>
                    <a:pt x="230" y="96"/>
                  </a:lnTo>
                  <a:lnTo>
                    <a:pt x="230" y="96"/>
                  </a:lnTo>
                  <a:lnTo>
                    <a:pt x="242" y="84"/>
                  </a:lnTo>
                  <a:lnTo>
                    <a:pt x="242" y="84"/>
                  </a:lnTo>
                  <a:lnTo>
                    <a:pt x="242" y="72"/>
                  </a:lnTo>
                  <a:lnTo>
                    <a:pt x="254" y="72"/>
                  </a:lnTo>
                  <a:lnTo>
                    <a:pt x="254" y="72"/>
                  </a:lnTo>
                  <a:lnTo>
                    <a:pt x="254" y="60"/>
                  </a:lnTo>
                  <a:lnTo>
                    <a:pt x="266" y="60"/>
                  </a:lnTo>
                  <a:lnTo>
                    <a:pt x="266" y="60"/>
                  </a:lnTo>
                  <a:lnTo>
                    <a:pt x="266" y="60"/>
                  </a:lnTo>
                  <a:lnTo>
                    <a:pt x="254" y="72"/>
                  </a:lnTo>
                  <a:lnTo>
                    <a:pt x="254" y="72"/>
                  </a:lnTo>
                  <a:lnTo>
                    <a:pt x="254" y="72"/>
                  </a:lnTo>
                  <a:lnTo>
                    <a:pt x="254" y="72"/>
                  </a:lnTo>
                  <a:lnTo>
                    <a:pt x="254" y="72"/>
                  </a:lnTo>
                  <a:lnTo>
                    <a:pt x="254" y="84"/>
                  </a:lnTo>
                  <a:lnTo>
                    <a:pt x="254" y="84"/>
                  </a:lnTo>
                  <a:lnTo>
                    <a:pt x="254" y="84"/>
                  </a:lnTo>
                  <a:lnTo>
                    <a:pt x="254" y="84"/>
                  </a:lnTo>
                  <a:lnTo>
                    <a:pt x="242" y="96"/>
                  </a:lnTo>
                  <a:lnTo>
                    <a:pt x="242" y="96"/>
                  </a:lnTo>
                  <a:lnTo>
                    <a:pt x="242" y="96"/>
                  </a:lnTo>
                  <a:lnTo>
                    <a:pt x="242" y="96"/>
                  </a:lnTo>
                  <a:lnTo>
                    <a:pt x="230" y="108"/>
                  </a:lnTo>
                  <a:lnTo>
                    <a:pt x="242" y="96"/>
                  </a:lnTo>
                  <a:lnTo>
                    <a:pt x="242" y="96"/>
                  </a:lnTo>
                  <a:lnTo>
                    <a:pt x="254" y="96"/>
                  </a:lnTo>
                  <a:lnTo>
                    <a:pt x="254" y="96"/>
                  </a:lnTo>
                  <a:lnTo>
                    <a:pt x="266" y="84"/>
                  </a:lnTo>
                  <a:lnTo>
                    <a:pt x="266" y="84"/>
                  </a:lnTo>
                  <a:lnTo>
                    <a:pt x="266" y="84"/>
                  </a:lnTo>
                  <a:lnTo>
                    <a:pt x="266" y="84"/>
                  </a:lnTo>
                  <a:lnTo>
                    <a:pt x="266" y="84"/>
                  </a:lnTo>
                  <a:lnTo>
                    <a:pt x="266" y="96"/>
                  </a:lnTo>
                  <a:lnTo>
                    <a:pt x="254" y="96"/>
                  </a:lnTo>
                  <a:lnTo>
                    <a:pt x="254" y="108"/>
                  </a:lnTo>
                  <a:lnTo>
                    <a:pt x="242" y="108"/>
                  </a:lnTo>
                  <a:lnTo>
                    <a:pt x="254" y="108"/>
                  </a:lnTo>
                  <a:lnTo>
                    <a:pt x="254" y="108"/>
                  </a:lnTo>
                  <a:lnTo>
                    <a:pt x="254" y="108"/>
                  </a:lnTo>
                  <a:lnTo>
                    <a:pt x="266" y="96"/>
                  </a:lnTo>
                  <a:lnTo>
                    <a:pt x="266" y="96"/>
                  </a:lnTo>
                  <a:lnTo>
                    <a:pt x="266" y="96"/>
                  </a:lnTo>
                  <a:lnTo>
                    <a:pt x="266" y="96"/>
                  </a:lnTo>
                  <a:lnTo>
                    <a:pt x="266" y="108"/>
                  </a:lnTo>
                  <a:lnTo>
                    <a:pt x="266" y="108"/>
                  </a:lnTo>
                  <a:lnTo>
                    <a:pt x="266" y="108"/>
                  </a:lnTo>
                  <a:lnTo>
                    <a:pt x="266" y="108"/>
                  </a:lnTo>
                  <a:lnTo>
                    <a:pt x="266" y="108"/>
                  </a:lnTo>
                  <a:lnTo>
                    <a:pt x="266" y="108"/>
                  </a:lnTo>
                  <a:lnTo>
                    <a:pt x="266" y="108"/>
                  </a:lnTo>
                  <a:lnTo>
                    <a:pt x="266" y="108"/>
                  </a:lnTo>
                  <a:lnTo>
                    <a:pt x="254" y="121"/>
                  </a:lnTo>
                  <a:lnTo>
                    <a:pt x="254" y="121"/>
                  </a:lnTo>
                  <a:lnTo>
                    <a:pt x="254" y="121"/>
                  </a:lnTo>
                  <a:lnTo>
                    <a:pt x="266" y="121"/>
                  </a:lnTo>
                  <a:lnTo>
                    <a:pt x="266" y="121"/>
                  </a:lnTo>
                  <a:lnTo>
                    <a:pt x="266" y="108"/>
                  </a:lnTo>
                  <a:lnTo>
                    <a:pt x="266" y="108"/>
                  </a:lnTo>
                  <a:lnTo>
                    <a:pt x="266" y="121"/>
                  </a:lnTo>
                  <a:lnTo>
                    <a:pt x="266" y="121"/>
                  </a:lnTo>
                  <a:lnTo>
                    <a:pt x="266" y="121"/>
                  </a:lnTo>
                  <a:lnTo>
                    <a:pt x="266" y="121"/>
                  </a:lnTo>
                  <a:lnTo>
                    <a:pt x="266" y="121"/>
                  </a:lnTo>
                  <a:lnTo>
                    <a:pt x="266" y="121"/>
                  </a:lnTo>
                  <a:lnTo>
                    <a:pt x="254" y="121"/>
                  </a:lnTo>
                  <a:lnTo>
                    <a:pt x="254" y="133"/>
                  </a:lnTo>
                  <a:lnTo>
                    <a:pt x="254" y="133"/>
                  </a:lnTo>
                  <a:lnTo>
                    <a:pt x="254" y="133"/>
                  </a:lnTo>
                  <a:lnTo>
                    <a:pt x="242" y="133"/>
                  </a:lnTo>
                  <a:lnTo>
                    <a:pt x="242" y="133"/>
                  </a:lnTo>
                  <a:lnTo>
                    <a:pt x="242" y="133"/>
                  </a:lnTo>
                  <a:lnTo>
                    <a:pt x="242" y="133"/>
                  </a:lnTo>
                  <a:lnTo>
                    <a:pt x="242" y="133"/>
                  </a:lnTo>
                  <a:lnTo>
                    <a:pt x="242" y="133"/>
                  </a:lnTo>
                  <a:lnTo>
                    <a:pt x="242" y="133"/>
                  </a:lnTo>
                  <a:lnTo>
                    <a:pt x="242" y="133"/>
                  </a:lnTo>
                  <a:lnTo>
                    <a:pt x="242" y="133"/>
                  </a:lnTo>
                  <a:lnTo>
                    <a:pt x="242" y="133"/>
                  </a:lnTo>
                  <a:lnTo>
                    <a:pt x="242" y="145"/>
                  </a:lnTo>
                  <a:lnTo>
                    <a:pt x="242" y="145"/>
                  </a:lnTo>
                  <a:lnTo>
                    <a:pt x="242" y="145"/>
                  </a:lnTo>
                  <a:lnTo>
                    <a:pt x="230" y="145"/>
                  </a:lnTo>
                  <a:lnTo>
                    <a:pt x="230" y="145"/>
                  </a:lnTo>
                  <a:lnTo>
                    <a:pt x="217" y="145"/>
                  </a:lnTo>
                  <a:lnTo>
                    <a:pt x="230" y="145"/>
                  </a:lnTo>
                  <a:lnTo>
                    <a:pt x="230" y="145"/>
                  </a:lnTo>
                  <a:lnTo>
                    <a:pt x="230" y="145"/>
                  </a:lnTo>
                  <a:lnTo>
                    <a:pt x="230" y="145"/>
                  </a:lnTo>
                  <a:lnTo>
                    <a:pt x="230" y="145"/>
                  </a:lnTo>
                  <a:lnTo>
                    <a:pt x="230" y="145"/>
                  </a:lnTo>
                  <a:lnTo>
                    <a:pt x="230" y="145"/>
                  </a:lnTo>
                  <a:lnTo>
                    <a:pt x="217" y="145"/>
                  </a:lnTo>
                  <a:lnTo>
                    <a:pt x="217" y="145"/>
                  </a:lnTo>
                  <a:lnTo>
                    <a:pt x="217" y="145"/>
                  </a:lnTo>
                  <a:lnTo>
                    <a:pt x="205" y="145"/>
                  </a:lnTo>
                  <a:lnTo>
                    <a:pt x="193" y="145"/>
                  </a:lnTo>
                  <a:lnTo>
                    <a:pt x="193" y="145"/>
                  </a:lnTo>
                  <a:lnTo>
                    <a:pt x="193" y="157"/>
                  </a:lnTo>
                  <a:lnTo>
                    <a:pt x="193" y="157"/>
                  </a:lnTo>
                  <a:lnTo>
                    <a:pt x="181" y="157"/>
                  </a:lnTo>
                  <a:lnTo>
                    <a:pt x="181" y="157"/>
                  </a:lnTo>
                  <a:lnTo>
                    <a:pt x="181" y="157"/>
                  </a:lnTo>
                  <a:lnTo>
                    <a:pt x="181" y="157"/>
                  </a:lnTo>
                  <a:lnTo>
                    <a:pt x="181" y="157"/>
                  </a:lnTo>
                  <a:lnTo>
                    <a:pt x="169" y="157"/>
                  </a:lnTo>
                  <a:lnTo>
                    <a:pt x="169" y="157"/>
                  </a:lnTo>
                  <a:lnTo>
                    <a:pt x="169" y="157"/>
                  </a:lnTo>
                  <a:lnTo>
                    <a:pt x="169" y="157"/>
                  </a:lnTo>
                  <a:lnTo>
                    <a:pt x="169" y="157"/>
                  </a:lnTo>
                  <a:lnTo>
                    <a:pt x="157" y="157"/>
                  </a:lnTo>
                  <a:lnTo>
                    <a:pt x="157" y="157"/>
                  </a:lnTo>
                  <a:lnTo>
                    <a:pt x="157" y="157"/>
                  </a:lnTo>
                  <a:lnTo>
                    <a:pt x="157" y="157"/>
                  </a:lnTo>
                  <a:lnTo>
                    <a:pt x="157" y="157"/>
                  </a:lnTo>
                  <a:lnTo>
                    <a:pt x="145" y="157"/>
                  </a:lnTo>
                  <a:lnTo>
                    <a:pt x="145" y="157"/>
                  </a:lnTo>
                  <a:lnTo>
                    <a:pt x="145" y="157"/>
                  </a:lnTo>
                  <a:lnTo>
                    <a:pt x="133" y="157"/>
                  </a:lnTo>
                  <a:lnTo>
                    <a:pt x="133" y="169"/>
                  </a:lnTo>
                  <a:lnTo>
                    <a:pt x="133" y="157"/>
                  </a:lnTo>
                  <a:lnTo>
                    <a:pt x="121" y="169"/>
                  </a:lnTo>
                  <a:lnTo>
                    <a:pt x="121" y="169"/>
                  </a:lnTo>
                  <a:lnTo>
                    <a:pt x="121" y="169"/>
                  </a:lnTo>
                  <a:lnTo>
                    <a:pt x="121" y="169"/>
                  </a:lnTo>
                  <a:lnTo>
                    <a:pt x="109" y="169"/>
                  </a:lnTo>
                  <a:lnTo>
                    <a:pt x="97" y="205"/>
                  </a:lnTo>
                  <a:lnTo>
                    <a:pt x="97" y="205"/>
                  </a:lnTo>
                  <a:lnTo>
                    <a:pt x="97" y="205"/>
                  </a:lnTo>
                  <a:lnTo>
                    <a:pt x="97" y="217"/>
                  </a:lnTo>
                  <a:lnTo>
                    <a:pt x="97" y="217"/>
                  </a:lnTo>
                  <a:lnTo>
                    <a:pt x="97" y="229"/>
                  </a:lnTo>
                  <a:lnTo>
                    <a:pt x="97" y="241"/>
                  </a:lnTo>
                  <a:lnTo>
                    <a:pt x="97" y="241"/>
                  </a:lnTo>
                  <a:lnTo>
                    <a:pt x="97" y="241"/>
                  </a:lnTo>
                  <a:lnTo>
                    <a:pt x="97" y="241"/>
                  </a:lnTo>
                  <a:lnTo>
                    <a:pt x="97" y="241"/>
                  </a:lnTo>
                  <a:lnTo>
                    <a:pt x="97" y="241"/>
                  </a:lnTo>
                  <a:lnTo>
                    <a:pt x="97" y="229"/>
                  </a:lnTo>
                  <a:lnTo>
                    <a:pt x="97" y="229"/>
                  </a:lnTo>
                  <a:lnTo>
                    <a:pt x="97" y="229"/>
                  </a:lnTo>
                  <a:lnTo>
                    <a:pt x="97" y="229"/>
                  </a:lnTo>
                  <a:lnTo>
                    <a:pt x="85" y="229"/>
                  </a:lnTo>
                  <a:lnTo>
                    <a:pt x="85" y="217"/>
                  </a:lnTo>
                  <a:lnTo>
                    <a:pt x="73" y="217"/>
                  </a:lnTo>
                  <a:lnTo>
                    <a:pt x="73" y="229"/>
                  </a:lnTo>
                  <a:lnTo>
                    <a:pt x="73" y="229"/>
                  </a:lnTo>
                  <a:lnTo>
                    <a:pt x="60" y="229"/>
                  </a:lnTo>
                  <a:lnTo>
                    <a:pt x="60" y="229"/>
                  </a:lnTo>
                  <a:lnTo>
                    <a:pt x="60" y="217"/>
                  </a:lnTo>
                  <a:lnTo>
                    <a:pt x="60" y="217"/>
                  </a:lnTo>
                  <a:lnTo>
                    <a:pt x="60" y="217"/>
                  </a:lnTo>
                  <a:lnTo>
                    <a:pt x="60" y="217"/>
                  </a:lnTo>
                  <a:lnTo>
                    <a:pt x="60" y="205"/>
                  </a:lnTo>
                  <a:lnTo>
                    <a:pt x="60" y="205"/>
                  </a:lnTo>
                  <a:lnTo>
                    <a:pt x="60" y="205"/>
                  </a:lnTo>
                  <a:lnTo>
                    <a:pt x="60" y="205"/>
                  </a:lnTo>
                  <a:lnTo>
                    <a:pt x="60" y="193"/>
                  </a:lnTo>
                  <a:lnTo>
                    <a:pt x="48" y="205"/>
                  </a:lnTo>
                  <a:lnTo>
                    <a:pt x="48" y="205"/>
                  </a:lnTo>
                  <a:lnTo>
                    <a:pt x="48" y="193"/>
                  </a:lnTo>
                  <a:lnTo>
                    <a:pt x="48" y="193"/>
                  </a:lnTo>
                  <a:lnTo>
                    <a:pt x="48" y="193"/>
                  </a:lnTo>
                  <a:lnTo>
                    <a:pt x="48" y="193"/>
                  </a:lnTo>
                  <a:lnTo>
                    <a:pt x="48" y="181"/>
                  </a:lnTo>
                  <a:lnTo>
                    <a:pt x="60" y="181"/>
                  </a:lnTo>
                  <a:lnTo>
                    <a:pt x="60" y="169"/>
                  </a:lnTo>
                  <a:lnTo>
                    <a:pt x="60" y="169"/>
                  </a:lnTo>
                  <a:lnTo>
                    <a:pt x="60" y="169"/>
                  </a:lnTo>
                  <a:lnTo>
                    <a:pt x="60" y="157"/>
                  </a:lnTo>
                  <a:lnTo>
                    <a:pt x="60" y="157"/>
                  </a:lnTo>
                  <a:lnTo>
                    <a:pt x="60" y="157"/>
                  </a:lnTo>
                  <a:lnTo>
                    <a:pt x="60" y="157"/>
                  </a:lnTo>
                  <a:lnTo>
                    <a:pt x="60" y="157"/>
                  </a:lnTo>
                  <a:lnTo>
                    <a:pt x="60" y="157"/>
                  </a:lnTo>
                  <a:lnTo>
                    <a:pt x="48" y="145"/>
                  </a:lnTo>
                  <a:lnTo>
                    <a:pt x="48" y="145"/>
                  </a:lnTo>
                  <a:lnTo>
                    <a:pt x="48" y="145"/>
                  </a:lnTo>
                  <a:lnTo>
                    <a:pt x="48" y="157"/>
                  </a:lnTo>
                  <a:lnTo>
                    <a:pt x="48" y="169"/>
                  </a:lnTo>
                  <a:lnTo>
                    <a:pt x="48" y="169"/>
                  </a:lnTo>
                  <a:lnTo>
                    <a:pt x="36" y="157"/>
                  </a:lnTo>
                  <a:lnTo>
                    <a:pt x="36" y="157"/>
                  </a:lnTo>
                  <a:lnTo>
                    <a:pt x="24" y="157"/>
                  </a:lnTo>
                  <a:lnTo>
                    <a:pt x="24" y="157"/>
                  </a:lnTo>
                  <a:lnTo>
                    <a:pt x="24" y="157"/>
                  </a:lnTo>
                  <a:lnTo>
                    <a:pt x="24" y="157"/>
                  </a:lnTo>
                  <a:lnTo>
                    <a:pt x="36" y="157"/>
                  </a:lnTo>
                  <a:lnTo>
                    <a:pt x="36" y="157"/>
                  </a:lnTo>
                  <a:lnTo>
                    <a:pt x="24" y="157"/>
                  </a:lnTo>
                  <a:lnTo>
                    <a:pt x="24" y="157"/>
                  </a:lnTo>
                  <a:lnTo>
                    <a:pt x="24" y="157"/>
                  </a:lnTo>
                  <a:lnTo>
                    <a:pt x="24" y="157"/>
                  </a:lnTo>
                  <a:lnTo>
                    <a:pt x="24" y="145"/>
                  </a:lnTo>
                  <a:lnTo>
                    <a:pt x="24" y="145"/>
                  </a:lnTo>
                  <a:lnTo>
                    <a:pt x="24" y="145"/>
                  </a:lnTo>
                  <a:lnTo>
                    <a:pt x="24" y="145"/>
                  </a:lnTo>
                  <a:lnTo>
                    <a:pt x="24" y="145"/>
                  </a:lnTo>
                  <a:lnTo>
                    <a:pt x="24" y="145"/>
                  </a:lnTo>
                  <a:lnTo>
                    <a:pt x="36" y="145"/>
                  </a:lnTo>
                  <a:lnTo>
                    <a:pt x="36" y="145"/>
                  </a:lnTo>
                  <a:lnTo>
                    <a:pt x="36" y="145"/>
                  </a:lnTo>
                  <a:lnTo>
                    <a:pt x="36" y="145"/>
                  </a:lnTo>
                  <a:lnTo>
                    <a:pt x="36" y="145"/>
                  </a:lnTo>
                  <a:lnTo>
                    <a:pt x="24" y="133"/>
                  </a:lnTo>
                  <a:lnTo>
                    <a:pt x="24" y="133"/>
                  </a:lnTo>
                  <a:lnTo>
                    <a:pt x="12" y="121"/>
                  </a:lnTo>
                  <a:lnTo>
                    <a:pt x="12" y="121"/>
                  </a:lnTo>
                  <a:lnTo>
                    <a:pt x="12" y="121"/>
                  </a:lnTo>
                  <a:lnTo>
                    <a:pt x="12" y="121"/>
                  </a:lnTo>
                  <a:lnTo>
                    <a:pt x="12" y="121"/>
                  </a:lnTo>
                  <a:lnTo>
                    <a:pt x="12" y="121"/>
                  </a:lnTo>
                  <a:lnTo>
                    <a:pt x="12" y="121"/>
                  </a:lnTo>
                  <a:lnTo>
                    <a:pt x="12" y="121"/>
                  </a:lnTo>
                  <a:lnTo>
                    <a:pt x="12" y="121"/>
                  </a:lnTo>
                  <a:lnTo>
                    <a:pt x="12" y="108"/>
                  </a:lnTo>
                  <a:lnTo>
                    <a:pt x="12" y="108"/>
                  </a:lnTo>
                  <a:lnTo>
                    <a:pt x="12" y="108"/>
                  </a:lnTo>
                  <a:lnTo>
                    <a:pt x="12" y="108"/>
                  </a:lnTo>
                  <a:lnTo>
                    <a:pt x="12" y="108"/>
                  </a:lnTo>
                  <a:lnTo>
                    <a:pt x="12" y="108"/>
                  </a:lnTo>
                  <a:lnTo>
                    <a:pt x="12" y="108"/>
                  </a:lnTo>
                  <a:lnTo>
                    <a:pt x="12" y="108"/>
                  </a:lnTo>
                  <a:lnTo>
                    <a:pt x="12" y="108"/>
                  </a:lnTo>
                  <a:lnTo>
                    <a:pt x="12" y="108"/>
                  </a:lnTo>
                  <a:lnTo>
                    <a:pt x="12" y="108"/>
                  </a:lnTo>
                  <a:lnTo>
                    <a:pt x="12" y="108"/>
                  </a:lnTo>
                  <a:lnTo>
                    <a:pt x="12" y="108"/>
                  </a:lnTo>
                  <a:lnTo>
                    <a:pt x="12" y="96"/>
                  </a:lnTo>
                  <a:lnTo>
                    <a:pt x="12" y="96"/>
                  </a:lnTo>
                  <a:lnTo>
                    <a:pt x="0" y="96"/>
                  </a:lnTo>
                  <a:lnTo>
                    <a:pt x="0" y="96"/>
                  </a:lnTo>
                  <a:lnTo>
                    <a:pt x="0" y="84"/>
                  </a:lnTo>
                  <a:lnTo>
                    <a:pt x="0" y="84"/>
                  </a:lnTo>
                  <a:lnTo>
                    <a:pt x="0" y="84"/>
                  </a:lnTo>
                  <a:lnTo>
                    <a:pt x="12" y="84"/>
                  </a:lnTo>
                  <a:lnTo>
                    <a:pt x="12" y="96"/>
                  </a:lnTo>
                  <a:lnTo>
                    <a:pt x="12" y="84"/>
                  </a:lnTo>
                  <a:lnTo>
                    <a:pt x="0" y="84"/>
                  </a:lnTo>
                  <a:lnTo>
                    <a:pt x="0" y="84"/>
                  </a:lnTo>
                  <a:lnTo>
                    <a:pt x="0" y="84"/>
                  </a:lnTo>
                  <a:lnTo>
                    <a:pt x="0" y="84"/>
                  </a:lnTo>
                  <a:lnTo>
                    <a:pt x="0" y="84"/>
                  </a:lnTo>
                  <a:lnTo>
                    <a:pt x="0" y="84"/>
                  </a:lnTo>
                  <a:lnTo>
                    <a:pt x="12" y="84"/>
                  </a:lnTo>
                  <a:lnTo>
                    <a:pt x="12" y="84"/>
                  </a:lnTo>
                  <a:lnTo>
                    <a:pt x="0" y="72"/>
                  </a:lnTo>
                  <a:lnTo>
                    <a:pt x="0" y="72"/>
                  </a:lnTo>
                  <a:lnTo>
                    <a:pt x="0" y="60"/>
                  </a:lnTo>
                  <a:lnTo>
                    <a:pt x="0" y="60"/>
                  </a:lnTo>
                  <a:lnTo>
                    <a:pt x="0" y="60"/>
                  </a:lnTo>
                  <a:lnTo>
                    <a:pt x="0" y="60"/>
                  </a:lnTo>
                  <a:lnTo>
                    <a:pt x="0" y="60"/>
                  </a:lnTo>
                  <a:lnTo>
                    <a:pt x="0" y="60"/>
                  </a:lnTo>
                  <a:lnTo>
                    <a:pt x="0" y="60"/>
                  </a:lnTo>
                  <a:lnTo>
                    <a:pt x="0" y="60"/>
                  </a:lnTo>
                  <a:lnTo>
                    <a:pt x="12" y="60"/>
                  </a:lnTo>
                  <a:lnTo>
                    <a:pt x="12" y="72"/>
                  </a:lnTo>
                  <a:lnTo>
                    <a:pt x="12" y="72"/>
                  </a:lnTo>
                  <a:lnTo>
                    <a:pt x="12" y="72"/>
                  </a:lnTo>
                  <a:lnTo>
                    <a:pt x="24" y="72"/>
                  </a:lnTo>
                  <a:lnTo>
                    <a:pt x="24" y="72"/>
                  </a:lnTo>
                  <a:lnTo>
                    <a:pt x="24" y="72"/>
                  </a:lnTo>
                  <a:lnTo>
                    <a:pt x="24" y="72"/>
                  </a:lnTo>
                  <a:lnTo>
                    <a:pt x="12" y="60"/>
                  </a:lnTo>
                  <a:lnTo>
                    <a:pt x="12" y="60"/>
                  </a:lnTo>
                  <a:lnTo>
                    <a:pt x="0" y="60"/>
                  </a:lnTo>
                  <a:lnTo>
                    <a:pt x="0" y="48"/>
                  </a:lnTo>
                  <a:lnTo>
                    <a:pt x="0" y="48"/>
                  </a:lnTo>
                  <a:lnTo>
                    <a:pt x="0" y="48"/>
                  </a:lnTo>
                  <a:lnTo>
                    <a:pt x="12" y="48"/>
                  </a:lnTo>
                  <a:lnTo>
                    <a:pt x="12" y="48"/>
                  </a:lnTo>
                  <a:lnTo>
                    <a:pt x="12" y="48"/>
                  </a:lnTo>
                  <a:lnTo>
                    <a:pt x="12" y="36"/>
                  </a:lnTo>
                  <a:lnTo>
                    <a:pt x="0" y="24"/>
                  </a:lnTo>
                  <a:lnTo>
                    <a:pt x="12" y="36"/>
                  </a:lnTo>
                  <a:lnTo>
                    <a:pt x="12" y="36"/>
                  </a:lnTo>
                  <a:lnTo>
                    <a:pt x="12" y="48"/>
                  </a:lnTo>
                  <a:lnTo>
                    <a:pt x="12" y="36"/>
                  </a:lnTo>
                  <a:lnTo>
                    <a:pt x="12" y="24"/>
                  </a:lnTo>
                  <a:lnTo>
                    <a:pt x="0" y="12"/>
                  </a:lnTo>
                  <a:lnTo>
                    <a:pt x="0" y="12"/>
                  </a:lnTo>
                  <a:lnTo>
                    <a:pt x="0" y="12"/>
                  </a:lnTo>
                  <a:lnTo>
                    <a:pt x="12" y="12"/>
                  </a:lnTo>
                  <a:lnTo>
                    <a:pt x="12" y="24"/>
                  </a:lnTo>
                  <a:lnTo>
                    <a:pt x="12" y="24"/>
                  </a:lnTo>
                  <a:lnTo>
                    <a:pt x="12" y="12"/>
                  </a:lnTo>
                  <a:lnTo>
                    <a:pt x="12" y="12"/>
                  </a:lnTo>
                  <a:lnTo>
                    <a:pt x="12" y="0"/>
                  </a:lnTo>
                  <a:lnTo>
                    <a:pt x="12" y="0"/>
                  </a:lnTo>
                  <a:lnTo>
                    <a:pt x="12" y="0"/>
                  </a:lnTo>
                  <a:lnTo>
                    <a:pt x="12" y="0"/>
                  </a:lnTo>
                  <a:lnTo>
                    <a:pt x="12" y="12"/>
                  </a:lnTo>
                  <a:lnTo>
                    <a:pt x="12" y="12"/>
                  </a:lnTo>
                  <a:lnTo>
                    <a:pt x="24" y="24"/>
                  </a:lnTo>
                  <a:lnTo>
                    <a:pt x="24" y="36"/>
                  </a:lnTo>
                  <a:lnTo>
                    <a:pt x="24" y="36"/>
                  </a:lnTo>
                  <a:lnTo>
                    <a:pt x="36" y="48"/>
                  </a:lnTo>
                  <a:lnTo>
                    <a:pt x="36" y="48"/>
                  </a:lnTo>
                  <a:lnTo>
                    <a:pt x="36" y="60"/>
                  </a:lnTo>
                  <a:lnTo>
                    <a:pt x="36" y="72"/>
                  </a:lnTo>
                  <a:lnTo>
                    <a:pt x="36" y="72"/>
                  </a:lnTo>
                  <a:lnTo>
                    <a:pt x="36" y="84"/>
                  </a:lnTo>
                  <a:lnTo>
                    <a:pt x="36" y="84"/>
                  </a:lnTo>
                  <a:lnTo>
                    <a:pt x="36" y="96"/>
                  </a:lnTo>
                  <a:lnTo>
                    <a:pt x="36" y="84"/>
                  </a:lnTo>
                  <a:lnTo>
                    <a:pt x="36" y="84"/>
                  </a:lnTo>
                  <a:lnTo>
                    <a:pt x="36" y="84"/>
                  </a:lnTo>
                  <a:lnTo>
                    <a:pt x="36" y="84"/>
                  </a:lnTo>
                  <a:lnTo>
                    <a:pt x="36" y="72"/>
                  </a:lnTo>
                  <a:lnTo>
                    <a:pt x="36" y="72"/>
                  </a:lnTo>
                  <a:lnTo>
                    <a:pt x="36" y="60"/>
                  </a:lnTo>
                  <a:lnTo>
                    <a:pt x="36" y="48"/>
                  </a:lnTo>
                  <a:lnTo>
                    <a:pt x="36" y="48"/>
                  </a:lnTo>
                  <a:lnTo>
                    <a:pt x="36" y="36"/>
                  </a:lnTo>
                  <a:lnTo>
                    <a:pt x="36" y="24"/>
                  </a:lnTo>
                  <a:lnTo>
                    <a:pt x="36" y="24"/>
                  </a:lnTo>
                  <a:lnTo>
                    <a:pt x="36" y="12"/>
                  </a:lnTo>
                  <a:lnTo>
                    <a:pt x="36" y="12"/>
                  </a:lnTo>
                  <a:lnTo>
                    <a:pt x="36" y="12"/>
                  </a:lnTo>
                  <a:lnTo>
                    <a:pt x="36" y="12"/>
                  </a:lnTo>
                  <a:lnTo>
                    <a:pt x="36" y="12"/>
                  </a:lnTo>
                  <a:lnTo>
                    <a:pt x="48"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7" name="Freeform 149">
              <a:extLst>
                <a:ext uri="{FF2B5EF4-FFF2-40B4-BE49-F238E27FC236}">
                  <a16:creationId xmlns:a16="http://schemas.microsoft.com/office/drawing/2014/main" id="{A5B80EA5-42C4-A447-833E-00ACD4E82354}"/>
                </a:ext>
              </a:extLst>
            </p:cNvPr>
            <p:cNvSpPr>
              <a:spLocks/>
            </p:cNvSpPr>
            <p:nvPr/>
          </p:nvSpPr>
          <p:spPr bwMode="auto">
            <a:xfrm>
              <a:off x="3123360" y="1495571"/>
              <a:ext cx="41829" cy="23902"/>
            </a:xfrm>
            <a:custGeom>
              <a:avLst/>
              <a:gdLst/>
              <a:ahLst/>
              <a:cxnLst>
                <a:cxn ang="0">
                  <a:pos x="0" y="0"/>
                </a:cxn>
                <a:cxn ang="0">
                  <a:pos x="12" y="0"/>
                </a:cxn>
                <a:cxn ang="0">
                  <a:pos x="12" y="0"/>
                </a:cxn>
                <a:cxn ang="0">
                  <a:pos x="24" y="0"/>
                </a:cxn>
                <a:cxn ang="0">
                  <a:pos x="24" y="0"/>
                </a:cxn>
                <a:cxn ang="0">
                  <a:pos x="24" y="0"/>
                </a:cxn>
                <a:cxn ang="0">
                  <a:pos x="36" y="0"/>
                </a:cxn>
                <a:cxn ang="0">
                  <a:pos x="36" y="12"/>
                </a:cxn>
                <a:cxn ang="0">
                  <a:pos x="36" y="12"/>
                </a:cxn>
                <a:cxn ang="0">
                  <a:pos x="36" y="12"/>
                </a:cxn>
                <a:cxn ang="0">
                  <a:pos x="36" y="12"/>
                </a:cxn>
                <a:cxn ang="0">
                  <a:pos x="36" y="12"/>
                </a:cxn>
                <a:cxn ang="0">
                  <a:pos x="36" y="12"/>
                </a:cxn>
                <a:cxn ang="0">
                  <a:pos x="36" y="12"/>
                </a:cxn>
                <a:cxn ang="0">
                  <a:pos x="36" y="12"/>
                </a:cxn>
                <a:cxn ang="0">
                  <a:pos x="36" y="12"/>
                </a:cxn>
                <a:cxn ang="0">
                  <a:pos x="24" y="12"/>
                </a:cxn>
                <a:cxn ang="0">
                  <a:pos x="24" y="12"/>
                </a:cxn>
                <a:cxn ang="0">
                  <a:pos x="24" y="12"/>
                </a:cxn>
                <a:cxn ang="0">
                  <a:pos x="36" y="12"/>
                </a:cxn>
                <a:cxn ang="0">
                  <a:pos x="36" y="12"/>
                </a:cxn>
                <a:cxn ang="0">
                  <a:pos x="36" y="12"/>
                </a:cxn>
                <a:cxn ang="0">
                  <a:pos x="24" y="12"/>
                </a:cxn>
                <a:cxn ang="0">
                  <a:pos x="24" y="12"/>
                </a:cxn>
                <a:cxn ang="0">
                  <a:pos x="24" y="12"/>
                </a:cxn>
                <a:cxn ang="0">
                  <a:pos x="24" y="12"/>
                </a:cxn>
                <a:cxn ang="0">
                  <a:pos x="24" y="12"/>
                </a:cxn>
                <a:cxn ang="0">
                  <a:pos x="24" y="12"/>
                </a:cxn>
                <a:cxn ang="0">
                  <a:pos x="12" y="12"/>
                </a:cxn>
                <a:cxn ang="0">
                  <a:pos x="12" y="12"/>
                </a:cxn>
                <a:cxn ang="0">
                  <a:pos x="12" y="12"/>
                </a:cxn>
                <a:cxn ang="0">
                  <a:pos x="12" y="12"/>
                </a:cxn>
                <a:cxn ang="0">
                  <a:pos x="12" y="24"/>
                </a:cxn>
                <a:cxn ang="0">
                  <a:pos x="12" y="24"/>
                </a:cxn>
                <a:cxn ang="0">
                  <a:pos x="12" y="12"/>
                </a:cxn>
                <a:cxn ang="0">
                  <a:pos x="12" y="12"/>
                </a:cxn>
                <a:cxn ang="0">
                  <a:pos x="12" y="12"/>
                </a:cxn>
                <a:cxn ang="0">
                  <a:pos x="12" y="12"/>
                </a:cxn>
                <a:cxn ang="0">
                  <a:pos x="12" y="12"/>
                </a:cxn>
                <a:cxn ang="0">
                  <a:pos x="12" y="12"/>
                </a:cxn>
                <a:cxn ang="0">
                  <a:pos x="12" y="12"/>
                </a:cxn>
                <a:cxn ang="0">
                  <a:pos x="12" y="12"/>
                </a:cxn>
                <a:cxn ang="0">
                  <a:pos x="12" y="0"/>
                </a:cxn>
                <a:cxn ang="0">
                  <a:pos x="0" y="0"/>
                </a:cxn>
                <a:cxn ang="0">
                  <a:pos x="0" y="0"/>
                </a:cxn>
              </a:cxnLst>
              <a:rect l="0" t="0" r="r" b="b"/>
              <a:pathLst>
                <a:path w="36" h="24">
                  <a:moveTo>
                    <a:pt x="0" y="0"/>
                  </a:moveTo>
                  <a:lnTo>
                    <a:pt x="12" y="0"/>
                  </a:lnTo>
                  <a:lnTo>
                    <a:pt x="12" y="0"/>
                  </a:lnTo>
                  <a:lnTo>
                    <a:pt x="24" y="0"/>
                  </a:lnTo>
                  <a:lnTo>
                    <a:pt x="24" y="0"/>
                  </a:lnTo>
                  <a:lnTo>
                    <a:pt x="24" y="0"/>
                  </a:lnTo>
                  <a:lnTo>
                    <a:pt x="36" y="0"/>
                  </a:lnTo>
                  <a:lnTo>
                    <a:pt x="36" y="12"/>
                  </a:lnTo>
                  <a:lnTo>
                    <a:pt x="36" y="12"/>
                  </a:lnTo>
                  <a:lnTo>
                    <a:pt x="36" y="12"/>
                  </a:lnTo>
                  <a:lnTo>
                    <a:pt x="36" y="12"/>
                  </a:lnTo>
                  <a:lnTo>
                    <a:pt x="36" y="12"/>
                  </a:lnTo>
                  <a:lnTo>
                    <a:pt x="36" y="12"/>
                  </a:lnTo>
                  <a:lnTo>
                    <a:pt x="36" y="12"/>
                  </a:lnTo>
                  <a:lnTo>
                    <a:pt x="36" y="12"/>
                  </a:lnTo>
                  <a:lnTo>
                    <a:pt x="36" y="12"/>
                  </a:lnTo>
                  <a:lnTo>
                    <a:pt x="24" y="12"/>
                  </a:lnTo>
                  <a:lnTo>
                    <a:pt x="24" y="12"/>
                  </a:lnTo>
                  <a:lnTo>
                    <a:pt x="24" y="12"/>
                  </a:lnTo>
                  <a:lnTo>
                    <a:pt x="36" y="12"/>
                  </a:lnTo>
                  <a:lnTo>
                    <a:pt x="36" y="12"/>
                  </a:lnTo>
                  <a:lnTo>
                    <a:pt x="36" y="12"/>
                  </a:lnTo>
                  <a:lnTo>
                    <a:pt x="24" y="12"/>
                  </a:lnTo>
                  <a:lnTo>
                    <a:pt x="24" y="12"/>
                  </a:lnTo>
                  <a:lnTo>
                    <a:pt x="24" y="12"/>
                  </a:lnTo>
                  <a:lnTo>
                    <a:pt x="24" y="12"/>
                  </a:lnTo>
                  <a:lnTo>
                    <a:pt x="24" y="12"/>
                  </a:lnTo>
                  <a:lnTo>
                    <a:pt x="24" y="12"/>
                  </a:lnTo>
                  <a:lnTo>
                    <a:pt x="12" y="12"/>
                  </a:lnTo>
                  <a:lnTo>
                    <a:pt x="12" y="12"/>
                  </a:lnTo>
                  <a:lnTo>
                    <a:pt x="12" y="12"/>
                  </a:lnTo>
                  <a:lnTo>
                    <a:pt x="12" y="12"/>
                  </a:lnTo>
                  <a:lnTo>
                    <a:pt x="12" y="24"/>
                  </a:lnTo>
                  <a:lnTo>
                    <a:pt x="12" y="24"/>
                  </a:lnTo>
                  <a:lnTo>
                    <a:pt x="12" y="12"/>
                  </a:lnTo>
                  <a:lnTo>
                    <a:pt x="12" y="12"/>
                  </a:lnTo>
                  <a:lnTo>
                    <a:pt x="12" y="12"/>
                  </a:lnTo>
                  <a:lnTo>
                    <a:pt x="12" y="12"/>
                  </a:lnTo>
                  <a:lnTo>
                    <a:pt x="12" y="12"/>
                  </a:lnTo>
                  <a:lnTo>
                    <a:pt x="12" y="12"/>
                  </a:lnTo>
                  <a:lnTo>
                    <a:pt x="12" y="12"/>
                  </a:lnTo>
                  <a:lnTo>
                    <a:pt x="12" y="12"/>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8" name="Freeform 150">
              <a:extLst>
                <a:ext uri="{FF2B5EF4-FFF2-40B4-BE49-F238E27FC236}">
                  <a16:creationId xmlns:a16="http://schemas.microsoft.com/office/drawing/2014/main" id="{96C07170-FF3A-2D4B-9295-ACE903AD6EAA}"/>
                </a:ext>
              </a:extLst>
            </p:cNvPr>
            <p:cNvSpPr>
              <a:spLocks/>
            </p:cNvSpPr>
            <p:nvPr/>
          </p:nvSpPr>
          <p:spPr bwMode="auto">
            <a:xfrm>
              <a:off x="3123360" y="1495571"/>
              <a:ext cx="41829" cy="23902"/>
            </a:xfrm>
            <a:custGeom>
              <a:avLst/>
              <a:gdLst/>
              <a:ahLst/>
              <a:cxnLst>
                <a:cxn ang="0">
                  <a:pos x="0" y="0"/>
                </a:cxn>
                <a:cxn ang="0">
                  <a:pos x="12" y="0"/>
                </a:cxn>
                <a:cxn ang="0">
                  <a:pos x="12" y="0"/>
                </a:cxn>
                <a:cxn ang="0">
                  <a:pos x="24" y="0"/>
                </a:cxn>
                <a:cxn ang="0">
                  <a:pos x="24" y="0"/>
                </a:cxn>
                <a:cxn ang="0">
                  <a:pos x="24" y="0"/>
                </a:cxn>
                <a:cxn ang="0">
                  <a:pos x="36" y="0"/>
                </a:cxn>
                <a:cxn ang="0">
                  <a:pos x="36" y="12"/>
                </a:cxn>
                <a:cxn ang="0">
                  <a:pos x="36" y="12"/>
                </a:cxn>
                <a:cxn ang="0">
                  <a:pos x="36" y="12"/>
                </a:cxn>
                <a:cxn ang="0">
                  <a:pos x="36" y="12"/>
                </a:cxn>
                <a:cxn ang="0">
                  <a:pos x="36" y="12"/>
                </a:cxn>
                <a:cxn ang="0">
                  <a:pos x="36" y="12"/>
                </a:cxn>
                <a:cxn ang="0">
                  <a:pos x="36" y="12"/>
                </a:cxn>
                <a:cxn ang="0">
                  <a:pos x="36" y="12"/>
                </a:cxn>
                <a:cxn ang="0">
                  <a:pos x="36" y="12"/>
                </a:cxn>
                <a:cxn ang="0">
                  <a:pos x="24" y="12"/>
                </a:cxn>
                <a:cxn ang="0">
                  <a:pos x="24" y="12"/>
                </a:cxn>
                <a:cxn ang="0">
                  <a:pos x="24" y="12"/>
                </a:cxn>
                <a:cxn ang="0">
                  <a:pos x="36" y="12"/>
                </a:cxn>
                <a:cxn ang="0">
                  <a:pos x="36" y="12"/>
                </a:cxn>
                <a:cxn ang="0">
                  <a:pos x="36" y="12"/>
                </a:cxn>
                <a:cxn ang="0">
                  <a:pos x="24" y="12"/>
                </a:cxn>
                <a:cxn ang="0">
                  <a:pos x="24" y="12"/>
                </a:cxn>
                <a:cxn ang="0">
                  <a:pos x="24" y="12"/>
                </a:cxn>
                <a:cxn ang="0">
                  <a:pos x="24" y="12"/>
                </a:cxn>
                <a:cxn ang="0">
                  <a:pos x="24" y="12"/>
                </a:cxn>
                <a:cxn ang="0">
                  <a:pos x="24" y="12"/>
                </a:cxn>
                <a:cxn ang="0">
                  <a:pos x="12" y="12"/>
                </a:cxn>
                <a:cxn ang="0">
                  <a:pos x="12" y="12"/>
                </a:cxn>
                <a:cxn ang="0">
                  <a:pos x="12" y="12"/>
                </a:cxn>
                <a:cxn ang="0">
                  <a:pos x="12" y="12"/>
                </a:cxn>
                <a:cxn ang="0">
                  <a:pos x="12" y="24"/>
                </a:cxn>
                <a:cxn ang="0">
                  <a:pos x="12" y="24"/>
                </a:cxn>
                <a:cxn ang="0">
                  <a:pos x="12" y="12"/>
                </a:cxn>
                <a:cxn ang="0">
                  <a:pos x="12" y="12"/>
                </a:cxn>
                <a:cxn ang="0">
                  <a:pos x="12" y="12"/>
                </a:cxn>
                <a:cxn ang="0">
                  <a:pos x="12" y="12"/>
                </a:cxn>
                <a:cxn ang="0">
                  <a:pos x="12" y="12"/>
                </a:cxn>
                <a:cxn ang="0">
                  <a:pos x="12" y="12"/>
                </a:cxn>
                <a:cxn ang="0">
                  <a:pos x="12" y="12"/>
                </a:cxn>
                <a:cxn ang="0">
                  <a:pos x="12" y="12"/>
                </a:cxn>
                <a:cxn ang="0">
                  <a:pos x="12" y="0"/>
                </a:cxn>
                <a:cxn ang="0">
                  <a:pos x="0" y="0"/>
                </a:cxn>
                <a:cxn ang="0">
                  <a:pos x="0" y="0"/>
                </a:cxn>
              </a:cxnLst>
              <a:rect l="0" t="0" r="r" b="b"/>
              <a:pathLst>
                <a:path w="36" h="24">
                  <a:moveTo>
                    <a:pt x="0" y="0"/>
                  </a:moveTo>
                  <a:lnTo>
                    <a:pt x="12" y="0"/>
                  </a:lnTo>
                  <a:lnTo>
                    <a:pt x="12" y="0"/>
                  </a:lnTo>
                  <a:lnTo>
                    <a:pt x="24" y="0"/>
                  </a:lnTo>
                  <a:lnTo>
                    <a:pt x="24" y="0"/>
                  </a:lnTo>
                  <a:lnTo>
                    <a:pt x="24" y="0"/>
                  </a:lnTo>
                  <a:lnTo>
                    <a:pt x="36" y="0"/>
                  </a:lnTo>
                  <a:lnTo>
                    <a:pt x="36" y="12"/>
                  </a:lnTo>
                  <a:lnTo>
                    <a:pt x="36" y="12"/>
                  </a:lnTo>
                  <a:lnTo>
                    <a:pt x="36" y="12"/>
                  </a:lnTo>
                  <a:lnTo>
                    <a:pt x="36" y="12"/>
                  </a:lnTo>
                  <a:lnTo>
                    <a:pt x="36" y="12"/>
                  </a:lnTo>
                  <a:lnTo>
                    <a:pt x="36" y="12"/>
                  </a:lnTo>
                  <a:lnTo>
                    <a:pt x="36" y="12"/>
                  </a:lnTo>
                  <a:lnTo>
                    <a:pt x="36" y="12"/>
                  </a:lnTo>
                  <a:lnTo>
                    <a:pt x="36" y="12"/>
                  </a:lnTo>
                  <a:lnTo>
                    <a:pt x="24" y="12"/>
                  </a:lnTo>
                  <a:lnTo>
                    <a:pt x="24" y="12"/>
                  </a:lnTo>
                  <a:lnTo>
                    <a:pt x="24" y="12"/>
                  </a:lnTo>
                  <a:lnTo>
                    <a:pt x="36" y="12"/>
                  </a:lnTo>
                  <a:lnTo>
                    <a:pt x="36" y="12"/>
                  </a:lnTo>
                  <a:lnTo>
                    <a:pt x="36" y="12"/>
                  </a:lnTo>
                  <a:lnTo>
                    <a:pt x="24" y="12"/>
                  </a:lnTo>
                  <a:lnTo>
                    <a:pt x="24" y="12"/>
                  </a:lnTo>
                  <a:lnTo>
                    <a:pt x="24" y="12"/>
                  </a:lnTo>
                  <a:lnTo>
                    <a:pt x="24" y="12"/>
                  </a:lnTo>
                  <a:lnTo>
                    <a:pt x="24" y="12"/>
                  </a:lnTo>
                  <a:lnTo>
                    <a:pt x="24" y="12"/>
                  </a:lnTo>
                  <a:lnTo>
                    <a:pt x="12" y="12"/>
                  </a:lnTo>
                  <a:lnTo>
                    <a:pt x="12" y="12"/>
                  </a:lnTo>
                  <a:lnTo>
                    <a:pt x="12" y="12"/>
                  </a:lnTo>
                  <a:lnTo>
                    <a:pt x="12" y="12"/>
                  </a:lnTo>
                  <a:lnTo>
                    <a:pt x="12" y="24"/>
                  </a:lnTo>
                  <a:lnTo>
                    <a:pt x="12" y="24"/>
                  </a:lnTo>
                  <a:lnTo>
                    <a:pt x="12" y="12"/>
                  </a:lnTo>
                  <a:lnTo>
                    <a:pt x="12" y="12"/>
                  </a:lnTo>
                  <a:lnTo>
                    <a:pt x="12" y="12"/>
                  </a:lnTo>
                  <a:lnTo>
                    <a:pt x="12" y="12"/>
                  </a:lnTo>
                  <a:lnTo>
                    <a:pt x="12" y="12"/>
                  </a:lnTo>
                  <a:lnTo>
                    <a:pt x="12" y="12"/>
                  </a:lnTo>
                  <a:lnTo>
                    <a:pt x="12" y="12"/>
                  </a:lnTo>
                  <a:lnTo>
                    <a:pt x="12" y="12"/>
                  </a:lnTo>
                  <a:lnTo>
                    <a:pt x="12" y="0"/>
                  </a:lnTo>
                  <a:lnTo>
                    <a:pt x="0" y="0"/>
                  </a:lnTo>
                  <a:lnTo>
                    <a:pt x="0"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9" name="Freeform 151">
              <a:extLst>
                <a:ext uri="{FF2B5EF4-FFF2-40B4-BE49-F238E27FC236}">
                  <a16:creationId xmlns:a16="http://schemas.microsoft.com/office/drawing/2014/main" id="{7C352841-F1DB-B544-8FFD-0058D2EE2044}"/>
                </a:ext>
              </a:extLst>
            </p:cNvPr>
            <p:cNvSpPr>
              <a:spLocks/>
            </p:cNvSpPr>
            <p:nvPr/>
          </p:nvSpPr>
          <p:spPr bwMode="auto">
            <a:xfrm>
              <a:off x="3134090" y="1495624"/>
              <a:ext cx="32268" cy="13147"/>
            </a:xfrm>
            <a:custGeom>
              <a:avLst/>
              <a:gdLst/>
              <a:ahLst/>
              <a:cxnLst>
                <a:cxn ang="0">
                  <a:pos x="0" y="0"/>
                </a:cxn>
                <a:cxn ang="0">
                  <a:pos x="0" y="0"/>
                </a:cxn>
                <a:cxn ang="0">
                  <a:pos x="0" y="0"/>
                </a:cxn>
                <a:cxn ang="0">
                  <a:pos x="0" y="12"/>
                </a:cxn>
                <a:cxn ang="0">
                  <a:pos x="0" y="12"/>
                </a:cxn>
                <a:cxn ang="0">
                  <a:pos x="0" y="12"/>
                </a:cxn>
                <a:cxn ang="0">
                  <a:pos x="0" y="12"/>
                </a:cxn>
                <a:cxn ang="0">
                  <a:pos x="0" y="12"/>
                </a:cxn>
                <a:cxn ang="0">
                  <a:pos x="0" y="12"/>
                </a:cxn>
                <a:cxn ang="0">
                  <a:pos x="0" y="12"/>
                </a:cxn>
                <a:cxn ang="0">
                  <a:pos x="0" y="12"/>
                </a:cxn>
                <a:cxn ang="0">
                  <a:pos x="0" y="12"/>
                </a:cxn>
                <a:cxn ang="0">
                  <a:pos x="0" y="0"/>
                </a:cxn>
              </a:cxnLst>
              <a:rect l="0" t="0" r="r" b="b"/>
              <a:pathLst>
                <a:path h="12">
                  <a:moveTo>
                    <a:pt x="0" y="0"/>
                  </a:moveTo>
                  <a:lnTo>
                    <a:pt x="0" y="0"/>
                  </a:lnTo>
                  <a:lnTo>
                    <a:pt x="0" y="0"/>
                  </a:lnTo>
                  <a:lnTo>
                    <a:pt x="0" y="12"/>
                  </a:lnTo>
                  <a:lnTo>
                    <a:pt x="0" y="12"/>
                  </a:lnTo>
                  <a:lnTo>
                    <a:pt x="0" y="12"/>
                  </a:lnTo>
                  <a:lnTo>
                    <a:pt x="0" y="12"/>
                  </a:lnTo>
                  <a:lnTo>
                    <a:pt x="0" y="12"/>
                  </a:lnTo>
                  <a:lnTo>
                    <a:pt x="0" y="12"/>
                  </a:lnTo>
                  <a:lnTo>
                    <a:pt x="0" y="12"/>
                  </a:lnTo>
                  <a:lnTo>
                    <a:pt x="0" y="12"/>
                  </a:lnTo>
                  <a:lnTo>
                    <a:pt x="0" y="12"/>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0" name="Oval 152">
              <a:extLst>
                <a:ext uri="{FF2B5EF4-FFF2-40B4-BE49-F238E27FC236}">
                  <a16:creationId xmlns:a16="http://schemas.microsoft.com/office/drawing/2014/main" id="{0E4E3310-1084-814C-8D90-9CD0E5269635}"/>
                </a:ext>
              </a:extLst>
            </p:cNvPr>
            <p:cNvSpPr>
              <a:spLocks noChangeArrowheads="1"/>
            </p:cNvSpPr>
            <p:nvPr/>
          </p:nvSpPr>
          <p:spPr bwMode="auto">
            <a:xfrm>
              <a:off x="3134090" y="1508771"/>
              <a:ext cx="32268" cy="1195"/>
            </a:xfrm>
            <a:prstGeom prst="ellipse">
              <a:avLst/>
            </a:pr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1" name="Freeform 153">
              <a:extLst>
                <a:ext uri="{FF2B5EF4-FFF2-40B4-BE49-F238E27FC236}">
                  <a16:creationId xmlns:a16="http://schemas.microsoft.com/office/drawing/2014/main" id="{EC9215D9-537C-514D-9A10-412F101CC2BA}"/>
                </a:ext>
              </a:extLst>
            </p:cNvPr>
            <p:cNvSpPr>
              <a:spLocks/>
            </p:cNvSpPr>
            <p:nvPr/>
          </p:nvSpPr>
          <p:spPr bwMode="auto">
            <a:xfrm>
              <a:off x="3132921" y="1508718"/>
              <a:ext cx="32268" cy="13146"/>
            </a:xfrm>
            <a:custGeom>
              <a:avLst/>
              <a:gdLst/>
              <a:ahLst/>
              <a:cxnLst>
                <a:cxn ang="0">
                  <a:pos x="0" y="0"/>
                </a:cxn>
                <a:cxn ang="0">
                  <a:pos x="0" y="0"/>
                </a:cxn>
                <a:cxn ang="0">
                  <a:pos x="0" y="0"/>
                </a:cxn>
                <a:cxn ang="0">
                  <a:pos x="0" y="12"/>
                </a:cxn>
                <a:cxn ang="0">
                  <a:pos x="0" y="12"/>
                </a:cxn>
                <a:cxn ang="0">
                  <a:pos x="0" y="12"/>
                </a:cxn>
                <a:cxn ang="0">
                  <a:pos x="0" y="12"/>
                </a:cxn>
                <a:cxn ang="0">
                  <a:pos x="0" y="12"/>
                </a:cxn>
                <a:cxn ang="0">
                  <a:pos x="0" y="12"/>
                </a:cxn>
                <a:cxn ang="0">
                  <a:pos x="0" y="12"/>
                </a:cxn>
                <a:cxn ang="0">
                  <a:pos x="12" y="12"/>
                </a:cxn>
                <a:cxn ang="0">
                  <a:pos x="12" y="12"/>
                </a:cxn>
                <a:cxn ang="0">
                  <a:pos x="12" y="0"/>
                </a:cxn>
                <a:cxn ang="0">
                  <a:pos x="0" y="0"/>
                </a:cxn>
                <a:cxn ang="0">
                  <a:pos x="0" y="0"/>
                </a:cxn>
              </a:cxnLst>
              <a:rect l="0" t="0" r="r" b="b"/>
              <a:pathLst>
                <a:path w="12" h="12">
                  <a:moveTo>
                    <a:pt x="0" y="0"/>
                  </a:moveTo>
                  <a:lnTo>
                    <a:pt x="0" y="0"/>
                  </a:lnTo>
                  <a:lnTo>
                    <a:pt x="0" y="0"/>
                  </a:lnTo>
                  <a:lnTo>
                    <a:pt x="0" y="12"/>
                  </a:lnTo>
                  <a:lnTo>
                    <a:pt x="0" y="12"/>
                  </a:lnTo>
                  <a:lnTo>
                    <a:pt x="0" y="12"/>
                  </a:lnTo>
                  <a:lnTo>
                    <a:pt x="0" y="12"/>
                  </a:lnTo>
                  <a:lnTo>
                    <a:pt x="0" y="12"/>
                  </a:lnTo>
                  <a:lnTo>
                    <a:pt x="0" y="12"/>
                  </a:lnTo>
                  <a:lnTo>
                    <a:pt x="0" y="12"/>
                  </a:lnTo>
                  <a:lnTo>
                    <a:pt x="12" y="12"/>
                  </a:lnTo>
                  <a:lnTo>
                    <a:pt x="12" y="12"/>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2" name="Freeform 154">
              <a:extLst>
                <a:ext uri="{FF2B5EF4-FFF2-40B4-BE49-F238E27FC236}">
                  <a16:creationId xmlns:a16="http://schemas.microsoft.com/office/drawing/2014/main" id="{3AC5FC71-957F-5B4E-AAA6-00BFB8A3697C}"/>
                </a:ext>
              </a:extLst>
            </p:cNvPr>
            <p:cNvSpPr>
              <a:spLocks/>
            </p:cNvSpPr>
            <p:nvPr/>
          </p:nvSpPr>
          <p:spPr bwMode="auto">
            <a:xfrm>
              <a:off x="3105408" y="1521864"/>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3" name="Freeform 155">
              <a:extLst>
                <a:ext uri="{FF2B5EF4-FFF2-40B4-BE49-F238E27FC236}">
                  <a16:creationId xmlns:a16="http://schemas.microsoft.com/office/drawing/2014/main" id="{C5506ED5-D532-6748-8784-EB7D143FF5F1}"/>
                </a:ext>
              </a:extLst>
            </p:cNvPr>
            <p:cNvSpPr>
              <a:spLocks/>
            </p:cNvSpPr>
            <p:nvPr/>
          </p:nvSpPr>
          <p:spPr bwMode="auto">
            <a:xfrm>
              <a:off x="3123360" y="1428645"/>
              <a:ext cx="56171" cy="52585"/>
            </a:xfrm>
            <a:custGeom>
              <a:avLst/>
              <a:gdLst/>
              <a:ahLst/>
              <a:cxnLst>
                <a:cxn ang="0">
                  <a:pos x="12" y="24"/>
                </a:cxn>
                <a:cxn ang="0">
                  <a:pos x="12" y="24"/>
                </a:cxn>
                <a:cxn ang="0">
                  <a:pos x="0" y="24"/>
                </a:cxn>
                <a:cxn ang="0">
                  <a:pos x="12" y="24"/>
                </a:cxn>
                <a:cxn ang="0">
                  <a:pos x="0" y="24"/>
                </a:cxn>
                <a:cxn ang="0">
                  <a:pos x="12" y="24"/>
                </a:cxn>
                <a:cxn ang="0">
                  <a:pos x="12" y="24"/>
                </a:cxn>
                <a:cxn ang="0">
                  <a:pos x="0" y="12"/>
                </a:cxn>
                <a:cxn ang="0">
                  <a:pos x="12" y="24"/>
                </a:cxn>
                <a:cxn ang="0">
                  <a:pos x="12" y="24"/>
                </a:cxn>
                <a:cxn ang="0">
                  <a:pos x="12" y="12"/>
                </a:cxn>
                <a:cxn ang="0">
                  <a:pos x="12" y="12"/>
                </a:cxn>
                <a:cxn ang="0">
                  <a:pos x="12" y="12"/>
                </a:cxn>
                <a:cxn ang="0">
                  <a:pos x="12" y="12"/>
                </a:cxn>
                <a:cxn ang="0">
                  <a:pos x="12" y="12"/>
                </a:cxn>
                <a:cxn ang="0">
                  <a:pos x="12" y="12"/>
                </a:cxn>
                <a:cxn ang="0">
                  <a:pos x="12" y="12"/>
                </a:cxn>
                <a:cxn ang="0">
                  <a:pos x="12" y="12"/>
                </a:cxn>
                <a:cxn ang="0">
                  <a:pos x="12" y="0"/>
                </a:cxn>
                <a:cxn ang="0">
                  <a:pos x="12" y="0"/>
                </a:cxn>
                <a:cxn ang="0">
                  <a:pos x="12" y="0"/>
                </a:cxn>
                <a:cxn ang="0">
                  <a:pos x="24" y="0"/>
                </a:cxn>
                <a:cxn ang="0">
                  <a:pos x="12" y="0"/>
                </a:cxn>
                <a:cxn ang="0">
                  <a:pos x="12" y="0"/>
                </a:cxn>
                <a:cxn ang="0">
                  <a:pos x="24" y="0"/>
                </a:cxn>
                <a:cxn ang="0">
                  <a:pos x="24" y="0"/>
                </a:cxn>
                <a:cxn ang="0">
                  <a:pos x="24" y="0"/>
                </a:cxn>
                <a:cxn ang="0">
                  <a:pos x="24" y="0"/>
                </a:cxn>
                <a:cxn ang="0">
                  <a:pos x="24" y="0"/>
                </a:cxn>
                <a:cxn ang="0">
                  <a:pos x="24" y="0"/>
                </a:cxn>
                <a:cxn ang="0">
                  <a:pos x="24" y="0"/>
                </a:cxn>
                <a:cxn ang="0">
                  <a:pos x="24" y="0"/>
                </a:cxn>
                <a:cxn ang="0">
                  <a:pos x="24" y="0"/>
                </a:cxn>
                <a:cxn ang="0">
                  <a:pos x="36" y="12"/>
                </a:cxn>
                <a:cxn ang="0">
                  <a:pos x="36" y="12"/>
                </a:cxn>
                <a:cxn ang="0">
                  <a:pos x="36" y="12"/>
                </a:cxn>
                <a:cxn ang="0">
                  <a:pos x="36" y="12"/>
                </a:cxn>
                <a:cxn ang="0">
                  <a:pos x="36" y="12"/>
                </a:cxn>
                <a:cxn ang="0">
                  <a:pos x="36" y="12"/>
                </a:cxn>
                <a:cxn ang="0">
                  <a:pos x="36" y="12"/>
                </a:cxn>
                <a:cxn ang="0">
                  <a:pos x="36" y="12"/>
                </a:cxn>
                <a:cxn ang="0">
                  <a:pos x="36" y="24"/>
                </a:cxn>
                <a:cxn ang="0">
                  <a:pos x="36" y="24"/>
                </a:cxn>
                <a:cxn ang="0">
                  <a:pos x="36" y="24"/>
                </a:cxn>
                <a:cxn ang="0">
                  <a:pos x="48" y="24"/>
                </a:cxn>
                <a:cxn ang="0">
                  <a:pos x="48" y="24"/>
                </a:cxn>
                <a:cxn ang="0">
                  <a:pos x="48" y="24"/>
                </a:cxn>
                <a:cxn ang="0">
                  <a:pos x="48" y="24"/>
                </a:cxn>
                <a:cxn ang="0">
                  <a:pos x="48" y="36"/>
                </a:cxn>
                <a:cxn ang="0">
                  <a:pos x="48" y="36"/>
                </a:cxn>
                <a:cxn ang="0">
                  <a:pos x="48" y="36"/>
                </a:cxn>
                <a:cxn ang="0">
                  <a:pos x="48" y="36"/>
                </a:cxn>
                <a:cxn ang="0">
                  <a:pos x="48" y="36"/>
                </a:cxn>
                <a:cxn ang="0">
                  <a:pos x="48" y="36"/>
                </a:cxn>
                <a:cxn ang="0">
                  <a:pos x="48" y="48"/>
                </a:cxn>
                <a:cxn ang="0">
                  <a:pos x="36" y="48"/>
                </a:cxn>
                <a:cxn ang="0">
                  <a:pos x="36" y="48"/>
                </a:cxn>
                <a:cxn ang="0">
                  <a:pos x="12" y="24"/>
                </a:cxn>
              </a:cxnLst>
              <a:rect l="0" t="0" r="r" b="b"/>
              <a:pathLst>
                <a:path w="48" h="48">
                  <a:moveTo>
                    <a:pt x="12" y="24"/>
                  </a:moveTo>
                  <a:lnTo>
                    <a:pt x="12" y="24"/>
                  </a:lnTo>
                  <a:lnTo>
                    <a:pt x="0" y="24"/>
                  </a:lnTo>
                  <a:lnTo>
                    <a:pt x="12" y="24"/>
                  </a:lnTo>
                  <a:lnTo>
                    <a:pt x="0" y="24"/>
                  </a:lnTo>
                  <a:lnTo>
                    <a:pt x="12" y="24"/>
                  </a:lnTo>
                  <a:lnTo>
                    <a:pt x="12" y="24"/>
                  </a:lnTo>
                  <a:lnTo>
                    <a:pt x="0" y="12"/>
                  </a:lnTo>
                  <a:lnTo>
                    <a:pt x="12" y="24"/>
                  </a:lnTo>
                  <a:lnTo>
                    <a:pt x="12" y="24"/>
                  </a:lnTo>
                  <a:lnTo>
                    <a:pt x="12" y="12"/>
                  </a:lnTo>
                  <a:lnTo>
                    <a:pt x="12" y="12"/>
                  </a:lnTo>
                  <a:lnTo>
                    <a:pt x="12" y="12"/>
                  </a:lnTo>
                  <a:lnTo>
                    <a:pt x="12" y="12"/>
                  </a:lnTo>
                  <a:lnTo>
                    <a:pt x="12" y="12"/>
                  </a:lnTo>
                  <a:lnTo>
                    <a:pt x="12" y="12"/>
                  </a:lnTo>
                  <a:lnTo>
                    <a:pt x="12" y="12"/>
                  </a:lnTo>
                  <a:lnTo>
                    <a:pt x="12" y="12"/>
                  </a:lnTo>
                  <a:lnTo>
                    <a:pt x="12" y="0"/>
                  </a:lnTo>
                  <a:lnTo>
                    <a:pt x="12" y="0"/>
                  </a:lnTo>
                  <a:lnTo>
                    <a:pt x="12" y="0"/>
                  </a:lnTo>
                  <a:lnTo>
                    <a:pt x="24" y="0"/>
                  </a:lnTo>
                  <a:lnTo>
                    <a:pt x="12" y="0"/>
                  </a:lnTo>
                  <a:lnTo>
                    <a:pt x="12" y="0"/>
                  </a:lnTo>
                  <a:lnTo>
                    <a:pt x="24" y="0"/>
                  </a:lnTo>
                  <a:lnTo>
                    <a:pt x="24" y="0"/>
                  </a:lnTo>
                  <a:lnTo>
                    <a:pt x="24" y="0"/>
                  </a:lnTo>
                  <a:lnTo>
                    <a:pt x="24" y="0"/>
                  </a:lnTo>
                  <a:lnTo>
                    <a:pt x="24" y="0"/>
                  </a:lnTo>
                  <a:lnTo>
                    <a:pt x="24" y="0"/>
                  </a:lnTo>
                  <a:lnTo>
                    <a:pt x="24" y="0"/>
                  </a:lnTo>
                  <a:lnTo>
                    <a:pt x="24" y="0"/>
                  </a:lnTo>
                  <a:lnTo>
                    <a:pt x="24" y="0"/>
                  </a:lnTo>
                  <a:lnTo>
                    <a:pt x="36" y="12"/>
                  </a:lnTo>
                  <a:lnTo>
                    <a:pt x="36" y="12"/>
                  </a:lnTo>
                  <a:lnTo>
                    <a:pt x="36" y="12"/>
                  </a:lnTo>
                  <a:lnTo>
                    <a:pt x="36" y="12"/>
                  </a:lnTo>
                  <a:lnTo>
                    <a:pt x="36" y="12"/>
                  </a:lnTo>
                  <a:lnTo>
                    <a:pt x="36" y="12"/>
                  </a:lnTo>
                  <a:lnTo>
                    <a:pt x="36" y="12"/>
                  </a:lnTo>
                  <a:lnTo>
                    <a:pt x="36" y="12"/>
                  </a:lnTo>
                  <a:lnTo>
                    <a:pt x="36" y="24"/>
                  </a:lnTo>
                  <a:lnTo>
                    <a:pt x="36" y="24"/>
                  </a:lnTo>
                  <a:lnTo>
                    <a:pt x="36" y="24"/>
                  </a:lnTo>
                  <a:lnTo>
                    <a:pt x="48" y="24"/>
                  </a:lnTo>
                  <a:lnTo>
                    <a:pt x="48" y="24"/>
                  </a:lnTo>
                  <a:lnTo>
                    <a:pt x="48" y="24"/>
                  </a:lnTo>
                  <a:lnTo>
                    <a:pt x="48" y="24"/>
                  </a:lnTo>
                  <a:lnTo>
                    <a:pt x="48" y="36"/>
                  </a:lnTo>
                  <a:lnTo>
                    <a:pt x="48" y="36"/>
                  </a:lnTo>
                  <a:lnTo>
                    <a:pt x="48" y="36"/>
                  </a:lnTo>
                  <a:lnTo>
                    <a:pt x="48" y="36"/>
                  </a:lnTo>
                  <a:lnTo>
                    <a:pt x="48" y="36"/>
                  </a:lnTo>
                  <a:lnTo>
                    <a:pt x="48" y="36"/>
                  </a:lnTo>
                  <a:lnTo>
                    <a:pt x="48" y="48"/>
                  </a:lnTo>
                  <a:lnTo>
                    <a:pt x="36" y="48"/>
                  </a:lnTo>
                  <a:lnTo>
                    <a:pt x="36" y="48"/>
                  </a:lnTo>
                  <a:lnTo>
                    <a:pt x="12"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4" name="Freeform 156">
              <a:extLst>
                <a:ext uri="{FF2B5EF4-FFF2-40B4-BE49-F238E27FC236}">
                  <a16:creationId xmlns:a16="http://schemas.microsoft.com/office/drawing/2014/main" id="{62DA2D39-31BF-C443-966C-386CF56D2763}"/>
                </a:ext>
              </a:extLst>
            </p:cNvPr>
            <p:cNvSpPr>
              <a:spLocks/>
            </p:cNvSpPr>
            <p:nvPr/>
          </p:nvSpPr>
          <p:spPr bwMode="auto">
            <a:xfrm>
              <a:off x="3123360" y="1428645"/>
              <a:ext cx="56171" cy="52585"/>
            </a:xfrm>
            <a:custGeom>
              <a:avLst/>
              <a:gdLst/>
              <a:ahLst/>
              <a:cxnLst>
                <a:cxn ang="0">
                  <a:pos x="12" y="24"/>
                </a:cxn>
                <a:cxn ang="0">
                  <a:pos x="12" y="24"/>
                </a:cxn>
                <a:cxn ang="0">
                  <a:pos x="0" y="24"/>
                </a:cxn>
                <a:cxn ang="0">
                  <a:pos x="12" y="24"/>
                </a:cxn>
                <a:cxn ang="0">
                  <a:pos x="0" y="24"/>
                </a:cxn>
                <a:cxn ang="0">
                  <a:pos x="12" y="24"/>
                </a:cxn>
                <a:cxn ang="0">
                  <a:pos x="12" y="24"/>
                </a:cxn>
                <a:cxn ang="0">
                  <a:pos x="0" y="12"/>
                </a:cxn>
                <a:cxn ang="0">
                  <a:pos x="12" y="24"/>
                </a:cxn>
                <a:cxn ang="0">
                  <a:pos x="12" y="24"/>
                </a:cxn>
                <a:cxn ang="0">
                  <a:pos x="12" y="12"/>
                </a:cxn>
                <a:cxn ang="0">
                  <a:pos x="12" y="12"/>
                </a:cxn>
                <a:cxn ang="0">
                  <a:pos x="12" y="12"/>
                </a:cxn>
                <a:cxn ang="0">
                  <a:pos x="12" y="12"/>
                </a:cxn>
                <a:cxn ang="0">
                  <a:pos x="12" y="12"/>
                </a:cxn>
                <a:cxn ang="0">
                  <a:pos x="12" y="12"/>
                </a:cxn>
                <a:cxn ang="0">
                  <a:pos x="12" y="12"/>
                </a:cxn>
                <a:cxn ang="0">
                  <a:pos x="12" y="12"/>
                </a:cxn>
                <a:cxn ang="0">
                  <a:pos x="12" y="0"/>
                </a:cxn>
                <a:cxn ang="0">
                  <a:pos x="12" y="0"/>
                </a:cxn>
                <a:cxn ang="0">
                  <a:pos x="12" y="0"/>
                </a:cxn>
                <a:cxn ang="0">
                  <a:pos x="24" y="0"/>
                </a:cxn>
                <a:cxn ang="0">
                  <a:pos x="12" y="0"/>
                </a:cxn>
                <a:cxn ang="0">
                  <a:pos x="12" y="0"/>
                </a:cxn>
                <a:cxn ang="0">
                  <a:pos x="24" y="0"/>
                </a:cxn>
                <a:cxn ang="0">
                  <a:pos x="24" y="0"/>
                </a:cxn>
                <a:cxn ang="0">
                  <a:pos x="24" y="0"/>
                </a:cxn>
                <a:cxn ang="0">
                  <a:pos x="24" y="0"/>
                </a:cxn>
                <a:cxn ang="0">
                  <a:pos x="24" y="0"/>
                </a:cxn>
                <a:cxn ang="0">
                  <a:pos x="24" y="0"/>
                </a:cxn>
                <a:cxn ang="0">
                  <a:pos x="24" y="0"/>
                </a:cxn>
                <a:cxn ang="0">
                  <a:pos x="24" y="0"/>
                </a:cxn>
                <a:cxn ang="0">
                  <a:pos x="24" y="0"/>
                </a:cxn>
                <a:cxn ang="0">
                  <a:pos x="36" y="12"/>
                </a:cxn>
                <a:cxn ang="0">
                  <a:pos x="36" y="12"/>
                </a:cxn>
                <a:cxn ang="0">
                  <a:pos x="36" y="12"/>
                </a:cxn>
                <a:cxn ang="0">
                  <a:pos x="36" y="12"/>
                </a:cxn>
                <a:cxn ang="0">
                  <a:pos x="36" y="12"/>
                </a:cxn>
                <a:cxn ang="0">
                  <a:pos x="36" y="12"/>
                </a:cxn>
                <a:cxn ang="0">
                  <a:pos x="36" y="12"/>
                </a:cxn>
                <a:cxn ang="0">
                  <a:pos x="36" y="12"/>
                </a:cxn>
                <a:cxn ang="0">
                  <a:pos x="36" y="24"/>
                </a:cxn>
                <a:cxn ang="0">
                  <a:pos x="36" y="24"/>
                </a:cxn>
                <a:cxn ang="0">
                  <a:pos x="36" y="24"/>
                </a:cxn>
                <a:cxn ang="0">
                  <a:pos x="48" y="24"/>
                </a:cxn>
                <a:cxn ang="0">
                  <a:pos x="48" y="24"/>
                </a:cxn>
                <a:cxn ang="0">
                  <a:pos x="48" y="24"/>
                </a:cxn>
                <a:cxn ang="0">
                  <a:pos x="48" y="24"/>
                </a:cxn>
                <a:cxn ang="0">
                  <a:pos x="48" y="36"/>
                </a:cxn>
                <a:cxn ang="0">
                  <a:pos x="48" y="36"/>
                </a:cxn>
                <a:cxn ang="0">
                  <a:pos x="48" y="36"/>
                </a:cxn>
                <a:cxn ang="0">
                  <a:pos x="48" y="36"/>
                </a:cxn>
                <a:cxn ang="0">
                  <a:pos x="48" y="36"/>
                </a:cxn>
                <a:cxn ang="0">
                  <a:pos x="48" y="36"/>
                </a:cxn>
                <a:cxn ang="0">
                  <a:pos x="48" y="48"/>
                </a:cxn>
                <a:cxn ang="0">
                  <a:pos x="36" y="48"/>
                </a:cxn>
                <a:cxn ang="0">
                  <a:pos x="36" y="48"/>
                </a:cxn>
                <a:cxn ang="0">
                  <a:pos x="12" y="24"/>
                </a:cxn>
              </a:cxnLst>
              <a:rect l="0" t="0" r="r" b="b"/>
              <a:pathLst>
                <a:path w="48" h="48">
                  <a:moveTo>
                    <a:pt x="12" y="24"/>
                  </a:moveTo>
                  <a:lnTo>
                    <a:pt x="12" y="24"/>
                  </a:lnTo>
                  <a:lnTo>
                    <a:pt x="0" y="24"/>
                  </a:lnTo>
                  <a:lnTo>
                    <a:pt x="12" y="24"/>
                  </a:lnTo>
                  <a:lnTo>
                    <a:pt x="0" y="24"/>
                  </a:lnTo>
                  <a:lnTo>
                    <a:pt x="12" y="24"/>
                  </a:lnTo>
                  <a:lnTo>
                    <a:pt x="12" y="24"/>
                  </a:lnTo>
                  <a:lnTo>
                    <a:pt x="0" y="12"/>
                  </a:lnTo>
                  <a:lnTo>
                    <a:pt x="12" y="24"/>
                  </a:lnTo>
                  <a:lnTo>
                    <a:pt x="12" y="24"/>
                  </a:lnTo>
                  <a:lnTo>
                    <a:pt x="12" y="12"/>
                  </a:lnTo>
                  <a:lnTo>
                    <a:pt x="12" y="12"/>
                  </a:lnTo>
                  <a:lnTo>
                    <a:pt x="12" y="12"/>
                  </a:lnTo>
                  <a:lnTo>
                    <a:pt x="12" y="12"/>
                  </a:lnTo>
                  <a:lnTo>
                    <a:pt x="12" y="12"/>
                  </a:lnTo>
                  <a:lnTo>
                    <a:pt x="12" y="12"/>
                  </a:lnTo>
                  <a:lnTo>
                    <a:pt x="12" y="12"/>
                  </a:lnTo>
                  <a:lnTo>
                    <a:pt x="12" y="12"/>
                  </a:lnTo>
                  <a:lnTo>
                    <a:pt x="12" y="0"/>
                  </a:lnTo>
                  <a:lnTo>
                    <a:pt x="12" y="0"/>
                  </a:lnTo>
                  <a:lnTo>
                    <a:pt x="12" y="0"/>
                  </a:lnTo>
                  <a:lnTo>
                    <a:pt x="24" y="0"/>
                  </a:lnTo>
                  <a:lnTo>
                    <a:pt x="12" y="0"/>
                  </a:lnTo>
                  <a:lnTo>
                    <a:pt x="12" y="0"/>
                  </a:lnTo>
                  <a:lnTo>
                    <a:pt x="24" y="0"/>
                  </a:lnTo>
                  <a:lnTo>
                    <a:pt x="24" y="0"/>
                  </a:lnTo>
                  <a:lnTo>
                    <a:pt x="24" y="0"/>
                  </a:lnTo>
                  <a:lnTo>
                    <a:pt x="24" y="0"/>
                  </a:lnTo>
                  <a:lnTo>
                    <a:pt x="24" y="0"/>
                  </a:lnTo>
                  <a:lnTo>
                    <a:pt x="24" y="0"/>
                  </a:lnTo>
                  <a:lnTo>
                    <a:pt x="24" y="0"/>
                  </a:lnTo>
                  <a:lnTo>
                    <a:pt x="24" y="0"/>
                  </a:lnTo>
                  <a:lnTo>
                    <a:pt x="24" y="0"/>
                  </a:lnTo>
                  <a:lnTo>
                    <a:pt x="36" y="12"/>
                  </a:lnTo>
                  <a:lnTo>
                    <a:pt x="36" y="12"/>
                  </a:lnTo>
                  <a:lnTo>
                    <a:pt x="36" y="12"/>
                  </a:lnTo>
                  <a:lnTo>
                    <a:pt x="36" y="12"/>
                  </a:lnTo>
                  <a:lnTo>
                    <a:pt x="36" y="12"/>
                  </a:lnTo>
                  <a:lnTo>
                    <a:pt x="36" y="12"/>
                  </a:lnTo>
                  <a:lnTo>
                    <a:pt x="36" y="12"/>
                  </a:lnTo>
                  <a:lnTo>
                    <a:pt x="36" y="12"/>
                  </a:lnTo>
                  <a:lnTo>
                    <a:pt x="36" y="24"/>
                  </a:lnTo>
                  <a:lnTo>
                    <a:pt x="36" y="24"/>
                  </a:lnTo>
                  <a:lnTo>
                    <a:pt x="36" y="24"/>
                  </a:lnTo>
                  <a:lnTo>
                    <a:pt x="48" y="24"/>
                  </a:lnTo>
                  <a:lnTo>
                    <a:pt x="48" y="24"/>
                  </a:lnTo>
                  <a:lnTo>
                    <a:pt x="48" y="24"/>
                  </a:lnTo>
                  <a:lnTo>
                    <a:pt x="48" y="24"/>
                  </a:lnTo>
                  <a:lnTo>
                    <a:pt x="48" y="36"/>
                  </a:lnTo>
                  <a:lnTo>
                    <a:pt x="48" y="36"/>
                  </a:lnTo>
                  <a:lnTo>
                    <a:pt x="48" y="36"/>
                  </a:lnTo>
                  <a:lnTo>
                    <a:pt x="48" y="36"/>
                  </a:lnTo>
                  <a:lnTo>
                    <a:pt x="48" y="36"/>
                  </a:lnTo>
                  <a:lnTo>
                    <a:pt x="48" y="36"/>
                  </a:lnTo>
                  <a:lnTo>
                    <a:pt x="48" y="48"/>
                  </a:lnTo>
                  <a:lnTo>
                    <a:pt x="36" y="48"/>
                  </a:lnTo>
                  <a:lnTo>
                    <a:pt x="36" y="48"/>
                  </a:lnTo>
                  <a:lnTo>
                    <a:pt x="12" y="24"/>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5" name="Freeform 157">
              <a:extLst>
                <a:ext uri="{FF2B5EF4-FFF2-40B4-BE49-F238E27FC236}">
                  <a16:creationId xmlns:a16="http://schemas.microsoft.com/office/drawing/2014/main" id="{B0DBAAB6-1715-2744-8406-7F6128DBE08E}"/>
                </a:ext>
              </a:extLst>
            </p:cNvPr>
            <p:cNvSpPr>
              <a:spLocks/>
            </p:cNvSpPr>
            <p:nvPr/>
          </p:nvSpPr>
          <p:spPr bwMode="auto">
            <a:xfrm>
              <a:off x="3132921" y="1469279"/>
              <a:ext cx="32268" cy="1195"/>
            </a:xfrm>
            <a:custGeom>
              <a:avLst/>
              <a:gdLst/>
              <a:ahLst/>
              <a:cxnLst>
                <a:cxn ang="0">
                  <a:pos x="0" y="0"/>
                </a:cxn>
                <a:cxn ang="0">
                  <a:pos x="0" y="0"/>
                </a:cxn>
                <a:cxn ang="0">
                  <a:pos x="0" y="0"/>
                </a:cxn>
                <a:cxn ang="0">
                  <a:pos x="12" y="0"/>
                </a:cxn>
                <a:cxn ang="0">
                  <a:pos x="12" y="0"/>
                </a:cxn>
                <a:cxn ang="0">
                  <a:pos x="12" y="0"/>
                </a:cxn>
                <a:cxn ang="0">
                  <a:pos x="12" y="0"/>
                </a:cxn>
                <a:cxn ang="0">
                  <a:pos x="12" y="0"/>
                </a:cxn>
                <a:cxn ang="0">
                  <a:pos x="12" y="0"/>
                </a:cxn>
                <a:cxn ang="0">
                  <a:pos x="12" y="0"/>
                </a:cxn>
                <a:cxn ang="0">
                  <a:pos x="12" y="0"/>
                </a:cxn>
                <a:cxn ang="0">
                  <a:pos x="0" y="0"/>
                </a:cxn>
                <a:cxn ang="0">
                  <a:pos x="0" y="0"/>
                </a:cxn>
              </a:cxnLst>
              <a:rect l="0" t="0" r="r" b="b"/>
              <a:pathLst>
                <a:path w="12">
                  <a:moveTo>
                    <a:pt x="0" y="0"/>
                  </a:moveTo>
                  <a:lnTo>
                    <a:pt x="0" y="0"/>
                  </a:lnTo>
                  <a:lnTo>
                    <a:pt x="0" y="0"/>
                  </a:lnTo>
                  <a:lnTo>
                    <a:pt x="12" y="0"/>
                  </a:lnTo>
                  <a:lnTo>
                    <a:pt x="12" y="0"/>
                  </a:lnTo>
                  <a:lnTo>
                    <a:pt x="12" y="0"/>
                  </a:lnTo>
                  <a:lnTo>
                    <a:pt x="12" y="0"/>
                  </a:lnTo>
                  <a:lnTo>
                    <a:pt x="12" y="0"/>
                  </a:lnTo>
                  <a:lnTo>
                    <a:pt x="12" y="0"/>
                  </a:lnTo>
                  <a:lnTo>
                    <a:pt x="12" y="0"/>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6" name="Freeform 158">
              <a:extLst>
                <a:ext uri="{FF2B5EF4-FFF2-40B4-BE49-F238E27FC236}">
                  <a16:creationId xmlns:a16="http://schemas.microsoft.com/office/drawing/2014/main" id="{3B8C621D-5CEC-A844-A2CD-17D379123B10}"/>
                </a:ext>
              </a:extLst>
            </p:cNvPr>
            <p:cNvSpPr>
              <a:spLocks/>
            </p:cNvSpPr>
            <p:nvPr/>
          </p:nvSpPr>
          <p:spPr bwMode="auto">
            <a:xfrm>
              <a:off x="3132921" y="1456133"/>
              <a:ext cx="32268" cy="13146"/>
            </a:xfrm>
            <a:custGeom>
              <a:avLst/>
              <a:gdLst/>
              <a:ahLst/>
              <a:cxnLst>
                <a:cxn ang="0">
                  <a:pos x="0" y="0"/>
                </a:cxn>
                <a:cxn ang="0">
                  <a:pos x="12" y="0"/>
                </a:cxn>
                <a:cxn ang="0">
                  <a:pos x="12" y="0"/>
                </a:cxn>
                <a:cxn ang="0">
                  <a:pos x="12" y="0"/>
                </a:cxn>
                <a:cxn ang="0">
                  <a:pos x="12" y="0"/>
                </a:cxn>
                <a:cxn ang="0">
                  <a:pos x="12" y="12"/>
                </a:cxn>
                <a:cxn ang="0">
                  <a:pos x="12" y="0"/>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0" y="12"/>
                </a:cxn>
                <a:cxn ang="0">
                  <a:pos x="12" y="0"/>
                </a:cxn>
                <a:cxn ang="0">
                  <a:pos x="12" y="0"/>
                </a:cxn>
                <a:cxn ang="0">
                  <a:pos x="0" y="0"/>
                </a:cxn>
                <a:cxn ang="0">
                  <a:pos x="0" y="0"/>
                </a:cxn>
              </a:cxnLst>
              <a:rect l="0" t="0" r="r" b="b"/>
              <a:pathLst>
                <a:path w="12" h="12">
                  <a:moveTo>
                    <a:pt x="0" y="0"/>
                  </a:moveTo>
                  <a:lnTo>
                    <a:pt x="12" y="0"/>
                  </a:lnTo>
                  <a:lnTo>
                    <a:pt x="12" y="0"/>
                  </a:lnTo>
                  <a:lnTo>
                    <a:pt x="12" y="0"/>
                  </a:lnTo>
                  <a:lnTo>
                    <a:pt x="12" y="0"/>
                  </a:lnTo>
                  <a:lnTo>
                    <a:pt x="12" y="12"/>
                  </a:lnTo>
                  <a:lnTo>
                    <a:pt x="12" y="0"/>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0" y="12"/>
                  </a:lnTo>
                  <a:lnTo>
                    <a:pt x="12" y="0"/>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7" name="Oval 159">
              <a:extLst>
                <a:ext uri="{FF2B5EF4-FFF2-40B4-BE49-F238E27FC236}">
                  <a16:creationId xmlns:a16="http://schemas.microsoft.com/office/drawing/2014/main" id="{710F7B3E-A0B7-634C-BEDE-3A0A38829F52}"/>
                </a:ext>
              </a:extLst>
            </p:cNvPr>
            <p:cNvSpPr>
              <a:spLocks noChangeArrowheads="1"/>
            </p:cNvSpPr>
            <p:nvPr/>
          </p:nvSpPr>
          <p:spPr bwMode="auto">
            <a:xfrm>
              <a:off x="3134090" y="1469279"/>
              <a:ext cx="32268" cy="1195"/>
            </a:xfrm>
            <a:prstGeom prst="ellipse">
              <a:avLst/>
            </a:pr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8" name="Oval 160">
              <a:extLst>
                <a:ext uri="{FF2B5EF4-FFF2-40B4-BE49-F238E27FC236}">
                  <a16:creationId xmlns:a16="http://schemas.microsoft.com/office/drawing/2014/main" id="{6C2F9EDD-052B-414D-A994-9F83F167C32E}"/>
                </a:ext>
              </a:extLst>
            </p:cNvPr>
            <p:cNvSpPr>
              <a:spLocks noChangeArrowheads="1"/>
            </p:cNvSpPr>
            <p:nvPr/>
          </p:nvSpPr>
          <p:spPr bwMode="auto">
            <a:xfrm>
              <a:off x="3134090" y="1469279"/>
              <a:ext cx="32268" cy="1195"/>
            </a:xfrm>
            <a:prstGeom prst="ellipse">
              <a:avLst/>
            </a:pr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9" name="Freeform 161">
              <a:extLst>
                <a:ext uri="{FF2B5EF4-FFF2-40B4-BE49-F238E27FC236}">
                  <a16:creationId xmlns:a16="http://schemas.microsoft.com/office/drawing/2014/main" id="{7A133F32-51FE-4347-A51A-E6E1A19754A2}"/>
                </a:ext>
              </a:extLst>
            </p:cNvPr>
            <p:cNvSpPr>
              <a:spLocks/>
            </p:cNvSpPr>
            <p:nvPr/>
          </p:nvSpPr>
          <p:spPr bwMode="auto">
            <a:xfrm>
              <a:off x="3147263" y="1469332"/>
              <a:ext cx="32268" cy="26292"/>
            </a:xfrm>
            <a:custGeom>
              <a:avLst/>
              <a:gdLst/>
              <a:ahLst/>
              <a:cxnLst>
                <a:cxn ang="0">
                  <a:pos x="0" y="12"/>
                </a:cxn>
                <a:cxn ang="0">
                  <a:pos x="12" y="12"/>
                </a:cxn>
                <a:cxn ang="0">
                  <a:pos x="0" y="12"/>
                </a:cxn>
                <a:cxn ang="0">
                  <a:pos x="12" y="0"/>
                </a:cxn>
                <a:cxn ang="0">
                  <a:pos x="12" y="12"/>
                </a:cxn>
                <a:cxn ang="0">
                  <a:pos x="12" y="12"/>
                </a:cxn>
                <a:cxn ang="0">
                  <a:pos x="12" y="12"/>
                </a:cxn>
                <a:cxn ang="0">
                  <a:pos x="12" y="12"/>
                </a:cxn>
                <a:cxn ang="0">
                  <a:pos x="12" y="12"/>
                </a:cxn>
                <a:cxn ang="0">
                  <a:pos x="12" y="0"/>
                </a:cxn>
                <a:cxn ang="0">
                  <a:pos x="24" y="0"/>
                </a:cxn>
                <a:cxn ang="0">
                  <a:pos x="24" y="12"/>
                </a:cxn>
                <a:cxn ang="0">
                  <a:pos x="24" y="12"/>
                </a:cxn>
                <a:cxn ang="0">
                  <a:pos x="24" y="12"/>
                </a:cxn>
                <a:cxn ang="0">
                  <a:pos x="24" y="24"/>
                </a:cxn>
                <a:cxn ang="0">
                  <a:pos x="24" y="24"/>
                </a:cxn>
                <a:cxn ang="0">
                  <a:pos x="24" y="24"/>
                </a:cxn>
                <a:cxn ang="0">
                  <a:pos x="12" y="24"/>
                </a:cxn>
                <a:cxn ang="0">
                  <a:pos x="24" y="24"/>
                </a:cxn>
                <a:cxn ang="0">
                  <a:pos x="12" y="24"/>
                </a:cxn>
                <a:cxn ang="0">
                  <a:pos x="12" y="24"/>
                </a:cxn>
                <a:cxn ang="0">
                  <a:pos x="12" y="12"/>
                </a:cxn>
                <a:cxn ang="0">
                  <a:pos x="12" y="12"/>
                </a:cxn>
                <a:cxn ang="0">
                  <a:pos x="12" y="24"/>
                </a:cxn>
                <a:cxn ang="0">
                  <a:pos x="12" y="24"/>
                </a:cxn>
                <a:cxn ang="0">
                  <a:pos x="12" y="24"/>
                </a:cxn>
                <a:cxn ang="0">
                  <a:pos x="12" y="24"/>
                </a:cxn>
                <a:cxn ang="0">
                  <a:pos x="12" y="12"/>
                </a:cxn>
                <a:cxn ang="0">
                  <a:pos x="0" y="12"/>
                </a:cxn>
              </a:cxnLst>
              <a:rect l="0" t="0" r="r" b="b"/>
              <a:pathLst>
                <a:path w="24" h="24">
                  <a:moveTo>
                    <a:pt x="0" y="12"/>
                  </a:moveTo>
                  <a:lnTo>
                    <a:pt x="12" y="12"/>
                  </a:lnTo>
                  <a:lnTo>
                    <a:pt x="0" y="12"/>
                  </a:lnTo>
                  <a:lnTo>
                    <a:pt x="12" y="0"/>
                  </a:lnTo>
                  <a:lnTo>
                    <a:pt x="12" y="12"/>
                  </a:lnTo>
                  <a:lnTo>
                    <a:pt x="12" y="12"/>
                  </a:lnTo>
                  <a:lnTo>
                    <a:pt x="12" y="12"/>
                  </a:lnTo>
                  <a:lnTo>
                    <a:pt x="12" y="12"/>
                  </a:lnTo>
                  <a:lnTo>
                    <a:pt x="12" y="12"/>
                  </a:lnTo>
                  <a:lnTo>
                    <a:pt x="12" y="0"/>
                  </a:lnTo>
                  <a:lnTo>
                    <a:pt x="24" y="0"/>
                  </a:lnTo>
                  <a:lnTo>
                    <a:pt x="24" y="12"/>
                  </a:lnTo>
                  <a:lnTo>
                    <a:pt x="24" y="12"/>
                  </a:lnTo>
                  <a:lnTo>
                    <a:pt x="24" y="12"/>
                  </a:lnTo>
                  <a:lnTo>
                    <a:pt x="24" y="24"/>
                  </a:lnTo>
                  <a:lnTo>
                    <a:pt x="24" y="24"/>
                  </a:lnTo>
                  <a:lnTo>
                    <a:pt x="24" y="24"/>
                  </a:lnTo>
                  <a:lnTo>
                    <a:pt x="12" y="24"/>
                  </a:lnTo>
                  <a:lnTo>
                    <a:pt x="24" y="24"/>
                  </a:lnTo>
                  <a:lnTo>
                    <a:pt x="12" y="24"/>
                  </a:lnTo>
                  <a:lnTo>
                    <a:pt x="12" y="24"/>
                  </a:lnTo>
                  <a:lnTo>
                    <a:pt x="12" y="12"/>
                  </a:lnTo>
                  <a:lnTo>
                    <a:pt x="12" y="12"/>
                  </a:lnTo>
                  <a:lnTo>
                    <a:pt x="12" y="24"/>
                  </a:lnTo>
                  <a:lnTo>
                    <a:pt x="12" y="24"/>
                  </a:lnTo>
                  <a:lnTo>
                    <a:pt x="12" y="24"/>
                  </a:lnTo>
                  <a:lnTo>
                    <a:pt x="12" y="24"/>
                  </a:lnTo>
                  <a:lnTo>
                    <a:pt x="12"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60" name="Freeform 110">
              <a:extLst>
                <a:ext uri="{FF2B5EF4-FFF2-40B4-BE49-F238E27FC236}">
                  <a16:creationId xmlns:a16="http://schemas.microsoft.com/office/drawing/2014/main" id="{7141A6EA-4675-EE4C-8462-F44BEBE185F1}"/>
                </a:ext>
              </a:extLst>
            </p:cNvPr>
            <p:cNvSpPr>
              <a:spLocks/>
            </p:cNvSpPr>
            <p:nvPr/>
          </p:nvSpPr>
          <p:spPr bwMode="auto">
            <a:xfrm>
              <a:off x="4074643" y="1561303"/>
              <a:ext cx="1478353" cy="396777"/>
            </a:xfrm>
            <a:custGeom>
              <a:avLst/>
              <a:gdLst/>
              <a:ahLst/>
              <a:cxnLst>
                <a:cxn ang="0">
                  <a:pos x="132" y="302"/>
                </a:cxn>
                <a:cxn ang="0">
                  <a:pos x="193" y="278"/>
                </a:cxn>
                <a:cxn ang="0">
                  <a:pos x="229" y="193"/>
                </a:cxn>
                <a:cxn ang="0">
                  <a:pos x="229" y="157"/>
                </a:cxn>
                <a:cxn ang="0">
                  <a:pos x="265" y="169"/>
                </a:cxn>
                <a:cxn ang="0">
                  <a:pos x="277" y="133"/>
                </a:cxn>
                <a:cxn ang="0">
                  <a:pos x="301" y="121"/>
                </a:cxn>
                <a:cxn ang="0">
                  <a:pos x="314" y="108"/>
                </a:cxn>
                <a:cxn ang="0">
                  <a:pos x="326" y="84"/>
                </a:cxn>
                <a:cxn ang="0">
                  <a:pos x="350" y="72"/>
                </a:cxn>
                <a:cxn ang="0">
                  <a:pos x="386" y="48"/>
                </a:cxn>
                <a:cxn ang="0">
                  <a:pos x="398" y="36"/>
                </a:cxn>
                <a:cxn ang="0">
                  <a:pos x="422" y="36"/>
                </a:cxn>
                <a:cxn ang="0">
                  <a:pos x="458" y="72"/>
                </a:cxn>
                <a:cxn ang="0">
                  <a:pos x="495" y="60"/>
                </a:cxn>
                <a:cxn ang="0">
                  <a:pos x="519" y="24"/>
                </a:cxn>
                <a:cxn ang="0">
                  <a:pos x="543" y="48"/>
                </a:cxn>
                <a:cxn ang="0">
                  <a:pos x="567" y="36"/>
                </a:cxn>
                <a:cxn ang="0">
                  <a:pos x="615" y="36"/>
                </a:cxn>
                <a:cxn ang="0">
                  <a:pos x="628" y="36"/>
                </a:cxn>
                <a:cxn ang="0">
                  <a:pos x="615" y="12"/>
                </a:cxn>
                <a:cxn ang="0">
                  <a:pos x="652" y="12"/>
                </a:cxn>
                <a:cxn ang="0">
                  <a:pos x="688" y="12"/>
                </a:cxn>
                <a:cxn ang="0">
                  <a:pos x="748" y="24"/>
                </a:cxn>
                <a:cxn ang="0">
                  <a:pos x="784" y="24"/>
                </a:cxn>
                <a:cxn ang="0">
                  <a:pos x="736" y="36"/>
                </a:cxn>
                <a:cxn ang="0">
                  <a:pos x="760" y="36"/>
                </a:cxn>
                <a:cxn ang="0">
                  <a:pos x="809" y="12"/>
                </a:cxn>
                <a:cxn ang="0">
                  <a:pos x="833" y="36"/>
                </a:cxn>
                <a:cxn ang="0">
                  <a:pos x="845" y="72"/>
                </a:cxn>
                <a:cxn ang="0">
                  <a:pos x="857" y="96"/>
                </a:cxn>
                <a:cxn ang="0">
                  <a:pos x="893" y="145"/>
                </a:cxn>
                <a:cxn ang="0">
                  <a:pos x="929" y="157"/>
                </a:cxn>
                <a:cxn ang="0">
                  <a:pos x="966" y="169"/>
                </a:cxn>
                <a:cxn ang="0">
                  <a:pos x="978" y="193"/>
                </a:cxn>
                <a:cxn ang="0">
                  <a:pos x="1002" y="241"/>
                </a:cxn>
                <a:cxn ang="0">
                  <a:pos x="1038" y="229"/>
                </a:cxn>
                <a:cxn ang="0">
                  <a:pos x="1074" y="254"/>
                </a:cxn>
                <a:cxn ang="0">
                  <a:pos x="1086" y="290"/>
                </a:cxn>
                <a:cxn ang="0">
                  <a:pos x="1135" y="278"/>
                </a:cxn>
                <a:cxn ang="0">
                  <a:pos x="1255" y="302"/>
                </a:cxn>
                <a:cxn ang="0">
                  <a:pos x="1050" y="314"/>
                </a:cxn>
                <a:cxn ang="0">
                  <a:pos x="929" y="314"/>
                </a:cxn>
                <a:cxn ang="0">
                  <a:pos x="893" y="302"/>
                </a:cxn>
                <a:cxn ang="0">
                  <a:pos x="929" y="326"/>
                </a:cxn>
                <a:cxn ang="0">
                  <a:pos x="821" y="314"/>
                </a:cxn>
                <a:cxn ang="0">
                  <a:pos x="760" y="326"/>
                </a:cxn>
                <a:cxn ang="0">
                  <a:pos x="821" y="326"/>
                </a:cxn>
                <a:cxn ang="0">
                  <a:pos x="821" y="350"/>
                </a:cxn>
                <a:cxn ang="0">
                  <a:pos x="567" y="362"/>
                </a:cxn>
                <a:cxn ang="0">
                  <a:pos x="446" y="362"/>
                </a:cxn>
                <a:cxn ang="0">
                  <a:pos x="241" y="362"/>
                </a:cxn>
                <a:cxn ang="0">
                  <a:pos x="229" y="326"/>
                </a:cxn>
                <a:cxn ang="0">
                  <a:pos x="193" y="314"/>
                </a:cxn>
                <a:cxn ang="0">
                  <a:pos x="193" y="338"/>
                </a:cxn>
                <a:cxn ang="0">
                  <a:pos x="157" y="350"/>
                </a:cxn>
                <a:cxn ang="0">
                  <a:pos x="84" y="338"/>
                </a:cxn>
                <a:cxn ang="0">
                  <a:pos x="0" y="326"/>
                </a:cxn>
              </a:cxnLst>
              <a:rect l="0" t="0" r="r" b="b"/>
              <a:pathLst>
                <a:path w="1255" h="362">
                  <a:moveTo>
                    <a:pt x="0" y="326"/>
                  </a:moveTo>
                  <a:lnTo>
                    <a:pt x="132" y="302"/>
                  </a:lnTo>
                  <a:lnTo>
                    <a:pt x="181" y="278"/>
                  </a:lnTo>
                  <a:lnTo>
                    <a:pt x="193" y="278"/>
                  </a:lnTo>
                  <a:lnTo>
                    <a:pt x="229" y="217"/>
                  </a:lnTo>
                  <a:lnTo>
                    <a:pt x="229" y="193"/>
                  </a:lnTo>
                  <a:lnTo>
                    <a:pt x="217" y="181"/>
                  </a:lnTo>
                  <a:lnTo>
                    <a:pt x="229" y="157"/>
                  </a:lnTo>
                  <a:lnTo>
                    <a:pt x="253" y="169"/>
                  </a:lnTo>
                  <a:lnTo>
                    <a:pt x="265" y="169"/>
                  </a:lnTo>
                  <a:lnTo>
                    <a:pt x="289" y="157"/>
                  </a:lnTo>
                  <a:lnTo>
                    <a:pt x="277" y="133"/>
                  </a:lnTo>
                  <a:lnTo>
                    <a:pt x="289" y="121"/>
                  </a:lnTo>
                  <a:lnTo>
                    <a:pt x="301" y="121"/>
                  </a:lnTo>
                  <a:lnTo>
                    <a:pt x="314" y="108"/>
                  </a:lnTo>
                  <a:lnTo>
                    <a:pt x="314" y="108"/>
                  </a:lnTo>
                  <a:lnTo>
                    <a:pt x="314" y="96"/>
                  </a:lnTo>
                  <a:lnTo>
                    <a:pt x="326" y="84"/>
                  </a:lnTo>
                  <a:lnTo>
                    <a:pt x="338" y="72"/>
                  </a:lnTo>
                  <a:lnTo>
                    <a:pt x="350" y="72"/>
                  </a:lnTo>
                  <a:lnTo>
                    <a:pt x="398" y="72"/>
                  </a:lnTo>
                  <a:lnTo>
                    <a:pt x="386" y="48"/>
                  </a:lnTo>
                  <a:lnTo>
                    <a:pt x="386" y="36"/>
                  </a:lnTo>
                  <a:lnTo>
                    <a:pt x="398" y="36"/>
                  </a:lnTo>
                  <a:lnTo>
                    <a:pt x="398" y="48"/>
                  </a:lnTo>
                  <a:lnTo>
                    <a:pt x="422" y="36"/>
                  </a:lnTo>
                  <a:lnTo>
                    <a:pt x="446" y="60"/>
                  </a:lnTo>
                  <a:lnTo>
                    <a:pt x="458" y="72"/>
                  </a:lnTo>
                  <a:lnTo>
                    <a:pt x="495" y="72"/>
                  </a:lnTo>
                  <a:lnTo>
                    <a:pt x="495" y="60"/>
                  </a:lnTo>
                  <a:lnTo>
                    <a:pt x="519" y="36"/>
                  </a:lnTo>
                  <a:lnTo>
                    <a:pt x="519" y="24"/>
                  </a:lnTo>
                  <a:lnTo>
                    <a:pt x="531" y="12"/>
                  </a:lnTo>
                  <a:lnTo>
                    <a:pt x="543" y="48"/>
                  </a:lnTo>
                  <a:lnTo>
                    <a:pt x="567" y="48"/>
                  </a:lnTo>
                  <a:lnTo>
                    <a:pt x="567" y="36"/>
                  </a:lnTo>
                  <a:lnTo>
                    <a:pt x="591" y="24"/>
                  </a:lnTo>
                  <a:lnTo>
                    <a:pt x="615" y="36"/>
                  </a:lnTo>
                  <a:lnTo>
                    <a:pt x="628" y="36"/>
                  </a:lnTo>
                  <a:lnTo>
                    <a:pt x="628" y="36"/>
                  </a:lnTo>
                  <a:lnTo>
                    <a:pt x="615" y="24"/>
                  </a:lnTo>
                  <a:lnTo>
                    <a:pt x="615" y="12"/>
                  </a:lnTo>
                  <a:lnTo>
                    <a:pt x="652" y="0"/>
                  </a:lnTo>
                  <a:lnTo>
                    <a:pt x="652" y="12"/>
                  </a:lnTo>
                  <a:lnTo>
                    <a:pt x="676" y="12"/>
                  </a:lnTo>
                  <a:lnTo>
                    <a:pt x="688" y="12"/>
                  </a:lnTo>
                  <a:lnTo>
                    <a:pt x="724" y="36"/>
                  </a:lnTo>
                  <a:lnTo>
                    <a:pt x="748" y="24"/>
                  </a:lnTo>
                  <a:lnTo>
                    <a:pt x="748" y="24"/>
                  </a:lnTo>
                  <a:lnTo>
                    <a:pt x="784" y="24"/>
                  </a:lnTo>
                  <a:lnTo>
                    <a:pt x="784" y="24"/>
                  </a:lnTo>
                  <a:lnTo>
                    <a:pt x="736" y="36"/>
                  </a:lnTo>
                  <a:lnTo>
                    <a:pt x="748" y="36"/>
                  </a:lnTo>
                  <a:lnTo>
                    <a:pt x="760" y="36"/>
                  </a:lnTo>
                  <a:lnTo>
                    <a:pt x="784" y="36"/>
                  </a:lnTo>
                  <a:lnTo>
                    <a:pt x="809" y="12"/>
                  </a:lnTo>
                  <a:lnTo>
                    <a:pt x="821" y="12"/>
                  </a:lnTo>
                  <a:lnTo>
                    <a:pt x="833" y="36"/>
                  </a:lnTo>
                  <a:lnTo>
                    <a:pt x="833" y="48"/>
                  </a:lnTo>
                  <a:lnTo>
                    <a:pt x="845" y="72"/>
                  </a:lnTo>
                  <a:lnTo>
                    <a:pt x="857" y="96"/>
                  </a:lnTo>
                  <a:lnTo>
                    <a:pt x="857" y="96"/>
                  </a:lnTo>
                  <a:lnTo>
                    <a:pt x="893" y="121"/>
                  </a:lnTo>
                  <a:lnTo>
                    <a:pt x="893" y="145"/>
                  </a:lnTo>
                  <a:lnTo>
                    <a:pt x="917" y="169"/>
                  </a:lnTo>
                  <a:lnTo>
                    <a:pt x="929" y="157"/>
                  </a:lnTo>
                  <a:lnTo>
                    <a:pt x="941" y="157"/>
                  </a:lnTo>
                  <a:lnTo>
                    <a:pt x="966" y="169"/>
                  </a:lnTo>
                  <a:lnTo>
                    <a:pt x="966" y="181"/>
                  </a:lnTo>
                  <a:lnTo>
                    <a:pt x="978" y="193"/>
                  </a:lnTo>
                  <a:lnTo>
                    <a:pt x="978" y="205"/>
                  </a:lnTo>
                  <a:lnTo>
                    <a:pt x="1002" y="241"/>
                  </a:lnTo>
                  <a:lnTo>
                    <a:pt x="1014" y="241"/>
                  </a:lnTo>
                  <a:lnTo>
                    <a:pt x="1038" y="229"/>
                  </a:lnTo>
                  <a:lnTo>
                    <a:pt x="1050" y="229"/>
                  </a:lnTo>
                  <a:lnTo>
                    <a:pt x="1074" y="254"/>
                  </a:lnTo>
                  <a:lnTo>
                    <a:pt x="1074" y="278"/>
                  </a:lnTo>
                  <a:lnTo>
                    <a:pt x="1086" y="290"/>
                  </a:lnTo>
                  <a:lnTo>
                    <a:pt x="1123" y="266"/>
                  </a:lnTo>
                  <a:lnTo>
                    <a:pt x="1135" y="278"/>
                  </a:lnTo>
                  <a:lnTo>
                    <a:pt x="1171" y="278"/>
                  </a:lnTo>
                  <a:lnTo>
                    <a:pt x="1255" y="302"/>
                  </a:lnTo>
                  <a:lnTo>
                    <a:pt x="1002" y="302"/>
                  </a:lnTo>
                  <a:lnTo>
                    <a:pt x="1050" y="314"/>
                  </a:lnTo>
                  <a:lnTo>
                    <a:pt x="954" y="314"/>
                  </a:lnTo>
                  <a:lnTo>
                    <a:pt x="929" y="314"/>
                  </a:lnTo>
                  <a:lnTo>
                    <a:pt x="905" y="302"/>
                  </a:lnTo>
                  <a:lnTo>
                    <a:pt x="893" y="302"/>
                  </a:lnTo>
                  <a:lnTo>
                    <a:pt x="929" y="314"/>
                  </a:lnTo>
                  <a:lnTo>
                    <a:pt x="929" y="326"/>
                  </a:lnTo>
                  <a:lnTo>
                    <a:pt x="857" y="326"/>
                  </a:lnTo>
                  <a:lnTo>
                    <a:pt x="821" y="314"/>
                  </a:lnTo>
                  <a:lnTo>
                    <a:pt x="784" y="314"/>
                  </a:lnTo>
                  <a:lnTo>
                    <a:pt x="760" y="326"/>
                  </a:lnTo>
                  <a:lnTo>
                    <a:pt x="797" y="326"/>
                  </a:lnTo>
                  <a:lnTo>
                    <a:pt x="821" y="326"/>
                  </a:lnTo>
                  <a:lnTo>
                    <a:pt x="857" y="338"/>
                  </a:lnTo>
                  <a:lnTo>
                    <a:pt x="821" y="350"/>
                  </a:lnTo>
                  <a:lnTo>
                    <a:pt x="760" y="362"/>
                  </a:lnTo>
                  <a:lnTo>
                    <a:pt x="567" y="362"/>
                  </a:lnTo>
                  <a:lnTo>
                    <a:pt x="519" y="362"/>
                  </a:lnTo>
                  <a:lnTo>
                    <a:pt x="446" y="362"/>
                  </a:lnTo>
                  <a:lnTo>
                    <a:pt x="362" y="362"/>
                  </a:lnTo>
                  <a:lnTo>
                    <a:pt x="241" y="362"/>
                  </a:lnTo>
                  <a:lnTo>
                    <a:pt x="350" y="338"/>
                  </a:lnTo>
                  <a:lnTo>
                    <a:pt x="229" y="326"/>
                  </a:lnTo>
                  <a:lnTo>
                    <a:pt x="241" y="314"/>
                  </a:lnTo>
                  <a:lnTo>
                    <a:pt x="193" y="314"/>
                  </a:lnTo>
                  <a:lnTo>
                    <a:pt x="169" y="326"/>
                  </a:lnTo>
                  <a:lnTo>
                    <a:pt x="193" y="338"/>
                  </a:lnTo>
                  <a:lnTo>
                    <a:pt x="157" y="338"/>
                  </a:lnTo>
                  <a:lnTo>
                    <a:pt x="157" y="350"/>
                  </a:lnTo>
                  <a:lnTo>
                    <a:pt x="132" y="338"/>
                  </a:lnTo>
                  <a:lnTo>
                    <a:pt x="84" y="338"/>
                  </a:lnTo>
                  <a:lnTo>
                    <a:pt x="72" y="326"/>
                  </a:lnTo>
                  <a:lnTo>
                    <a:pt x="0" y="32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grpSp>
      <p:cxnSp>
        <p:nvCxnSpPr>
          <p:cNvPr id="163" name="Shape 166">
            <a:extLst>
              <a:ext uri="{FF2B5EF4-FFF2-40B4-BE49-F238E27FC236}">
                <a16:creationId xmlns:a16="http://schemas.microsoft.com/office/drawing/2014/main" id="{33079FD4-B7A0-5F46-819D-7992FC36FA08}"/>
              </a:ext>
            </a:extLst>
          </p:cNvPr>
          <p:cNvCxnSpPr>
            <a:cxnSpLocks/>
            <a:endCxn id="9" idx="1"/>
          </p:cNvCxnSpPr>
          <p:nvPr/>
        </p:nvCxnSpPr>
        <p:spPr>
          <a:xfrm>
            <a:off x="7244862" y="1969477"/>
            <a:ext cx="980724" cy="620678"/>
          </a:xfrm>
          <a:prstGeom prst="bentConnector3">
            <a:avLst>
              <a:gd name="adj1" fmla="val 50000"/>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5" name="Shape 165">
            <a:extLst>
              <a:ext uri="{FF2B5EF4-FFF2-40B4-BE49-F238E27FC236}">
                <a16:creationId xmlns:a16="http://schemas.microsoft.com/office/drawing/2014/main" id="{56108108-0B82-A64C-8D11-0E2F59FEA452}"/>
              </a:ext>
            </a:extLst>
          </p:cNvPr>
          <p:cNvCxnSpPr>
            <a:cxnSpLocks/>
            <a:endCxn id="10" idx="3"/>
          </p:cNvCxnSpPr>
          <p:nvPr/>
        </p:nvCxnSpPr>
        <p:spPr>
          <a:xfrm rot="10800000" flipV="1">
            <a:off x="5527202" y="2009765"/>
            <a:ext cx="790536" cy="587098"/>
          </a:xfrm>
          <a:prstGeom prst="bentConnector3">
            <a:avLst>
              <a:gd name="adj1" fmla="val 50000"/>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sp>
        <p:nvSpPr>
          <p:cNvPr id="168" name="Teardrop 167">
            <a:extLst>
              <a:ext uri="{FF2B5EF4-FFF2-40B4-BE49-F238E27FC236}">
                <a16:creationId xmlns:a16="http://schemas.microsoft.com/office/drawing/2014/main" id="{FC6B9A87-2AE9-7D46-8535-215A1E09EBB9}"/>
              </a:ext>
            </a:extLst>
          </p:cNvPr>
          <p:cNvSpPr/>
          <p:nvPr/>
        </p:nvSpPr>
        <p:spPr>
          <a:xfrm>
            <a:off x="10284443" y="-11919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69" name="TextBox 168">
            <a:extLst>
              <a:ext uri="{FF2B5EF4-FFF2-40B4-BE49-F238E27FC236}">
                <a16:creationId xmlns:a16="http://schemas.microsoft.com/office/drawing/2014/main" id="{6C5C17EF-BB05-854B-9457-3439146430DC}"/>
              </a:ext>
            </a:extLst>
          </p:cNvPr>
          <p:cNvSpPr txBox="1"/>
          <p:nvPr/>
        </p:nvSpPr>
        <p:spPr>
          <a:xfrm>
            <a:off x="10381009" y="252728"/>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p.15</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sp>
        <p:nvSpPr>
          <p:cNvPr id="3" name="Slide Number Placeholder 2">
            <a:extLst>
              <a:ext uri="{FF2B5EF4-FFF2-40B4-BE49-F238E27FC236}">
                <a16:creationId xmlns:a16="http://schemas.microsoft.com/office/drawing/2014/main" id="{5B553029-37A1-F544-90B6-0D600135CC57}"/>
              </a:ext>
            </a:extLst>
          </p:cNvPr>
          <p:cNvSpPr>
            <a:spLocks noGrp="1"/>
          </p:cNvSpPr>
          <p:nvPr>
            <p:ph type="sldNum" sz="quarter" idx="12"/>
          </p:nvPr>
        </p:nvSpPr>
        <p:spPr/>
        <p:txBody>
          <a:bodyPr/>
          <a:lstStyle/>
          <a:p>
            <a:fld id="{971CEC84-1649-40CE-BFF6-7286506FEA08}" type="slidenum">
              <a:rPr lang="en-GB" smtClean="0"/>
              <a:pPr/>
              <a:t>87</a:t>
            </a:fld>
            <a:endParaRPr lang="en-GB"/>
          </a:p>
        </p:txBody>
      </p:sp>
    </p:spTree>
    <p:extLst>
      <p:ext uri="{BB962C8B-B14F-4D97-AF65-F5344CB8AC3E}">
        <p14:creationId xmlns:p14="http://schemas.microsoft.com/office/powerpoint/2010/main" val="19271662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a:noFill/>
        </p:spPr>
        <p:txBody>
          <a:bodyPr>
            <a:normAutofit/>
          </a:bodyPr>
          <a:lstStyle/>
          <a:p>
            <a:r>
              <a:rPr lang="en-GB"/>
              <a:t>Determining appropriate valuation techniques</a:t>
            </a:r>
          </a:p>
        </p:txBody>
      </p:sp>
      <p:sp>
        <p:nvSpPr>
          <p:cNvPr id="23" name="Teardrop 22">
            <a:extLst>
              <a:ext uri="{FF2B5EF4-FFF2-40B4-BE49-F238E27FC236}">
                <a16:creationId xmlns:a16="http://schemas.microsoft.com/office/drawing/2014/main" id="{78763627-9B24-4B48-8F5E-A3B594F66CCB}"/>
              </a:ext>
            </a:extLst>
          </p:cNvPr>
          <p:cNvSpPr/>
          <p:nvPr/>
        </p:nvSpPr>
        <p:spPr>
          <a:xfrm>
            <a:off x="10302490" y="-15877"/>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4" name="TextBox 23">
            <a:extLst>
              <a:ext uri="{FF2B5EF4-FFF2-40B4-BE49-F238E27FC236}">
                <a16:creationId xmlns:a16="http://schemas.microsoft.com/office/drawing/2014/main" id="{B2CB4492-C1A5-4672-8D72-01ED73E77BCF}"/>
              </a:ext>
            </a:extLst>
          </p:cNvPr>
          <p:cNvSpPr txBox="1"/>
          <p:nvPr/>
        </p:nvSpPr>
        <p:spPr>
          <a:xfrm>
            <a:off x="10302490" y="30019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p.82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4" name="Slide Number Placeholder 3">
            <a:extLst>
              <a:ext uri="{FF2B5EF4-FFF2-40B4-BE49-F238E27FC236}">
                <a16:creationId xmlns:a16="http://schemas.microsoft.com/office/drawing/2014/main" id="{F56E31AA-F1A7-BB44-899E-7011D0C633E2}"/>
              </a:ext>
            </a:extLst>
          </p:cNvPr>
          <p:cNvSpPr>
            <a:spLocks noGrp="1"/>
          </p:cNvSpPr>
          <p:nvPr>
            <p:ph type="sldNum" sz="quarter" idx="12"/>
          </p:nvPr>
        </p:nvSpPr>
        <p:spPr/>
        <p:txBody>
          <a:bodyPr/>
          <a:lstStyle/>
          <a:p>
            <a:fld id="{971CEC84-1649-40CE-BFF6-7286506FEA08}" type="slidenum">
              <a:rPr lang="en-GB" smtClean="0"/>
              <a:pPr/>
              <a:t>88</a:t>
            </a:fld>
            <a:endParaRPr lang="en-GB"/>
          </a:p>
        </p:txBody>
      </p:sp>
      <p:sp>
        <p:nvSpPr>
          <p:cNvPr id="11" name="Rectangle 10">
            <a:extLst>
              <a:ext uri="{FF2B5EF4-FFF2-40B4-BE49-F238E27FC236}">
                <a16:creationId xmlns:a16="http://schemas.microsoft.com/office/drawing/2014/main" id="{E763F5D2-E4BA-4119-AE0F-E6A807D3E65A}"/>
              </a:ext>
            </a:extLst>
          </p:cNvPr>
          <p:cNvSpPr/>
          <p:nvPr/>
        </p:nvSpPr>
        <p:spPr>
          <a:xfrm>
            <a:off x="3475565" y="1793539"/>
            <a:ext cx="6334374" cy="878150"/>
          </a:xfrm>
          <a:prstGeom prst="rect">
            <a:avLst/>
          </a:prstGeom>
        </p:spPr>
        <p:txBody>
          <a:bodyPr vert="horz" lIns="91440" tIns="45720" rIns="91440" bIns="45720" rtlCol="0">
            <a:noAutofit/>
          </a:bodyPr>
          <a:lstStyle/>
          <a:p>
            <a:pPr marL="367608" indent="-367608" defTabSz="914377">
              <a:lnSpc>
                <a:spcPct val="115000"/>
              </a:lnSpc>
              <a:spcBef>
                <a:spcPts val="1000"/>
              </a:spcBef>
              <a:buClr>
                <a:srgbClr val="23BAED"/>
              </a:buClr>
              <a:buFont typeface="Arial" panose="020B0604020202020204" pitchFamily="34" charset="0"/>
              <a:buChar char="•"/>
            </a:pPr>
            <a:r>
              <a:rPr lang="en-GB" sz="2400" b="1">
                <a:solidFill>
                  <a:srgbClr val="23BAED"/>
                </a:solidFill>
              </a:rPr>
              <a:t>Qualitative values </a:t>
            </a:r>
            <a:r>
              <a:rPr lang="en-GB" sz="2400">
                <a:solidFill>
                  <a:schemeClr val="tx1">
                    <a:lumMod val="65000"/>
                    <a:lumOff val="35000"/>
                  </a:schemeClr>
                </a:solidFill>
              </a:rPr>
              <a:t>inform the scale of costs and benefits in non-numerical terms. </a:t>
            </a:r>
          </a:p>
        </p:txBody>
      </p:sp>
      <p:pic>
        <p:nvPicPr>
          <p:cNvPr id="22" name="Picture 21">
            <a:extLst>
              <a:ext uri="{FF2B5EF4-FFF2-40B4-BE49-F238E27FC236}">
                <a16:creationId xmlns:a16="http://schemas.microsoft.com/office/drawing/2014/main" id="{46D93063-76A3-4B77-9FBA-F196FCEBFE8D}"/>
              </a:ext>
            </a:extLst>
          </p:cNvPr>
          <p:cNvPicPr>
            <a:picLocks noChangeAspect="1"/>
          </p:cNvPicPr>
          <p:nvPr/>
        </p:nvPicPr>
        <p:blipFill>
          <a:blip r:embed="rId4"/>
          <a:stretch>
            <a:fillRect/>
          </a:stretch>
        </p:blipFill>
        <p:spPr>
          <a:xfrm>
            <a:off x="1073854" y="1657823"/>
            <a:ext cx="1186035" cy="744748"/>
          </a:xfrm>
          <a:prstGeom prst="rect">
            <a:avLst/>
          </a:prstGeom>
        </p:spPr>
      </p:pic>
      <p:sp>
        <p:nvSpPr>
          <p:cNvPr id="25" name="Rectangle 24">
            <a:extLst>
              <a:ext uri="{FF2B5EF4-FFF2-40B4-BE49-F238E27FC236}">
                <a16:creationId xmlns:a16="http://schemas.microsoft.com/office/drawing/2014/main" id="{6DF43F12-8EB4-4449-BFD3-6FD688DCA3AB}"/>
              </a:ext>
            </a:extLst>
          </p:cNvPr>
          <p:cNvSpPr/>
          <p:nvPr/>
        </p:nvSpPr>
        <p:spPr>
          <a:xfrm>
            <a:off x="373588" y="1597536"/>
            <a:ext cx="2683807" cy="1198540"/>
          </a:xfrm>
          <a:prstGeom prst="rect">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26" name="TextBox 25">
            <a:extLst>
              <a:ext uri="{FF2B5EF4-FFF2-40B4-BE49-F238E27FC236}">
                <a16:creationId xmlns:a16="http://schemas.microsoft.com/office/drawing/2014/main" id="{1B4E8C47-29B9-4479-AEA7-5E5FB7BA50E9}"/>
              </a:ext>
            </a:extLst>
          </p:cNvPr>
          <p:cNvSpPr txBox="1"/>
          <p:nvPr/>
        </p:nvSpPr>
        <p:spPr>
          <a:xfrm>
            <a:off x="698498" y="2358424"/>
            <a:ext cx="2179987" cy="471629"/>
          </a:xfrm>
          <a:prstGeom prst="rect">
            <a:avLst/>
          </a:prstGeom>
          <a:noFill/>
        </p:spPr>
        <p:txBody>
          <a:bodyPr wrap="square" rtlCol="0">
            <a:spAutoFit/>
          </a:bodyPr>
          <a:lstStyle/>
          <a:p>
            <a:pPr lvl="1" defTabSz="914377">
              <a:lnSpc>
                <a:spcPct val="115000"/>
              </a:lnSpc>
            </a:pPr>
            <a:r>
              <a:rPr lang="en-GB" sz="1400" b="1"/>
              <a:t>Qualitative</a:t>
            </a:r>
          </a:p>
        </p:txBody>
      </p:sp>
      <p:pic>
        <p:nvPicPr>
          <p:cNvPr id="28" name="Picture 2" descr="RÃ©sultat de recherche d'images pour &quot;measuring&quot;">
            <a:extLst>
              <a:ext uri="{FF2B5EF4-FFF2-40B4-BE49-F238E27FC236}">
                <a16:creationId xmlns:a16="http://schemas.microsoft.com/office/drawing/2014/main" id="{D6EAE96F-B28C-4C64-ADB9-B9C7263C7ED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5537"/>
          <a:stretch/>
        </p:blipFill>
        <p:spPr bwMode="auto">
          <a:xfrm>
            <a:off x="1044615" y="3061873"/>
            <a:ext cx="1186035" cy="74474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8ABF4E0A-3F60-4680-AC5C-50E2499A78A5}"/>
              </a:ext>
            </a:extLst>
          </p:cNvPr>
          <p:cNvSpPr/>
          <p:nvPr/>
        </p:nvSpPr>
        <p:spPr>
          <a:xfrm>
            <a:off x="374536" y="2991671"/>
            <a:ext cx="2683807" cy="1198540"/>
          </a:xfrm>
          <a:prstGeom prst="rect">
            <a:avLst/>
          </a:prstGeom>
          <a:no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30" name="TextBox 29">
            <a:extLst>
              <a:ext uri="{FF2B5EF4-FFF2-40B4-BE49-F238E27FC236}">
                <a16:creationId xmlns:a16="http://schemas.microsoft.com/office/drawing/2014/main" id="{A00F3C4B-D969-4599-B210-9EAD32ABE8C9}"/>
              </a:ext>
            </a:extLst>
          </p:cNvPr>
          <p:cNvSpPr txBox="1"/>
          <p:nvPr/>
        </p:nvSpPr>
        <p:spPr>
          <a:xfrm>
            <a:off x="626445" y="3781077"/>
            <a:ext cx="2179987" cy="471629"/>
          </a:xfrm>
          <a:prstGeom prst="rect">
            <a:avLst/>
          </a:prstGeom>
          <a:noFill/>
        </p:spPr>
        <p:txBody>
          <a:bodyPr wrap="square" rtlCol="0">
            <a:spAutoFit/>
          </a:bodyPr>
          <a:lstStyle/>
          <a:p>
            <a:pPr lvl="1" defTabSz="914377">
              <a:lnSpc>
                <a:spcPct val="115000"/>
              </a:lnSpc>
            </a:pPr>
            <a:r>
              <a:rPr lang="en-GB" sz="1400" b="1"/>
              <a:t>Quantitative </a:t>
            </a:r>
          </a:p>
        </p:txBody>
      </p:sp>
      <p:sp>
        <p:nvSpPr>
          <p:cNvPr id="31" name="Rectangle 30">
            <a:extLst>
              <a:ext uri="{FF2B5EF4-FFF2-40B4-BE49-F238E27FC236}">
                <a16:creationId xmlns:a16="http://schemas.microsoft.com/office/drawing/2014/main" id="{FC06FD2C-D606-4589-AB51-C02ADA59382B}"/>
              </a:ext>
            </a:extLst>
          </p:cNvPr>
          <p:cNvSpPr/>
          <p:nvPr/>
        </p:nvSpPr>
        <p:spPr>
          <a:xfrm>
            <a:off x="373588" y="4420739"/>
            <a:ext cx="2683807" cy="1198540"/>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32" name="TextBox 31">
            <a:extLst>
              <a:ext uri="{FF2B5EF4-FFF2-40B4-BE49-F238E27FC236}">
                <a16:creationId xmlns:a16="http://schemas.microsoft.com/office/drawing/2014/main" id="{DE7C7756-FF47-46C9-B7CC-11991231E32D}"/>
              </a:ext>
            </a:extLst>
          </p:cNvPr>
          <p:cNvSpPr txBox="1"/>
          <p:nvPr/>
        </p:nvSpPr>
        <p:spPr>
          <a:xfrm>
            <a:off x="822211" y="5230626"/>
            <a:ext cx="2179987" cy="471629"/>
          </a:xfrm>
          <a:prstGeom prst="rect">
            <a:avLst/>
          </a:prstGeom>
          <a:noFill/>
        </p:spPr>
        <p:txBody>
          <a:bodyPr wrap="square" rtlCol="0">
            <a:spAutoFit/>
          </a:bodyPr>
          <a:lstStyle/>
          <a:p>
            <a:pPr lvl="1" defTabSz="914377">
              <a:lnSpc>
                <a:spcPct val="115000"/>
              </a:lnSpc>
            </a:pPr>
            <a:r>
              <a:rPr lang="en-GB" sz="1400" b="1"/>
              <a:t>Monetary</a:t>
            </a:r>
            <a:endParaRPr lang="en-GB" sz="1400"/>
          </a:p>
        </p:txBody>
      </p:sp>
      <p:pic>
        <p:nvPicPr>
          <p:cNvPr id="33" name="Picture 32" descr="A picture containing indoor, table, cake, cup&#10;&#10;Description automatically generated">
            <a:extLst>
              <a:ext uri="{FF2B5EF4-FFF2-40B4-BE49-F238E27FC236}">
                <a16:creationId xmlns:a16="http://schemas.microsoft.com/office/drawing/2014/main" id="{FA8CFA64-5CEF-4482-93E8-BFC0C2AA5A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368"/>
          <a:stretch/>
        </p:blipFill>
        <p:spPr>
          <a:xfrm>
            <a:off x="1122035" y="4490937"/>
            <a:ext cx="1186911" cy="787546"/>
          </a:xfrm>
          <a:prstGeom prst="rect">
            <a:avLst/>
          </a:prstGeom>
        </p:spPr>
      </p:pic>
      <p:sp>
        <p:nvSpPr>
          <p:cNvPr id="3" name="Rectangle 2">
            <a:extLst>
              <a:ext uri="{FF2B5EF4-FFF2-40B4-BE49-F238E27FC236}">
                <a16:creationId xmlns:a16="http://schemas.microsoft.com/office/drawing/2014/main" id="{6A0A3B9E-CCCC-4A6B-A69E-06A71795669D}"/>
              </a:ext>
            </a:extLst>
          </p:cNvPr>
          <p:cNvSpPr/>
          <p:nvPr/>
        </p:nvSpPr>
        <p:spPr>
          <a:xfrm>
            <a:off x="3475564" y="3235946"/>
            <a:ext cx="6334373" cy="905633"/>
          </a:xfrm>
          <a:prstGeom prst="rect">
            <a:avLst/>
          </a:prstGeom>
        </p:spPr>
        <p:txBody>
          <a:bodyPr wrap="square">
            <a:spAutoFit/>
          </a:bodyPr>
          <a:lstStyle/>
          <a:p>
            <a:pPr marL="367608" indent="-367608" defTabSz="914377">
              <a:lnSpc>
                <a:spcPct val="115000"/>
              </a:lnSpc>
              <a:spcBef>
                <a:spcPts val="1000"/>
              </a:spcBef>
              <a:buClr>
                <a:srgbClr val="23BAED"/>
              </a:buClr>
              <a:buFont typeface="Arial" panose="020B0604020202020204" pitchFamily="34" charset="0"/>
              <a:buChar char="•"/>
            </a:pPr>
            <a:r>
              <a:rPr lang="en-GB" sz="2400" b="1">
                <a:solidFill>
                  <a:srgbClr val="23BAED"/>
                </a:solidFill>
              </a:rPr>
              <a:t>Quantitative values </a:t>
            </a:r>
            <a:r>
              <a:rPr lang="en-GB" sz="2400">
                <a:solidFill>
                  <a:schemeClr val="tx1">
                    <a:lumMod val="65000"/>
                    <a:lumOff val="35000"/>
                  </a:schemeClr>
                </a:solidFill>
              </a:rPr>
              <a:t>use numerical data as indicators of costs and benefits. </a:t>
            </a:r>
          </a:p>
        </p:txBody>
      </p:sp>
      <p:sp>
        <p:nvSpPr>
          <p:cNvPr id="5" name="Rectangle 4">
            <a:extLst>
              <a:ext uri="{FF2B5EF4-FFF2-40B4-BE49-F238E27FC236}">
                <a16:creationId xmlns:a16="http://schemas.microsoft.com/office/drawing/2014/main" id="{8C4A3DDF-18A9-457B-92DF-3E7D11B93080}"/>
              </a:ext>
            </a:extLst>
          </p:cNvPr>
          <p:cNvSpPr/>
          <p:nvPr/>
        </p:nvSpPr>
        <p:spPr>
          <a:xfrm>
            <a:off x="3475565" y="4707623"/>
            <a:ext cx="6244168" cy="905633"/>
          </a:xfrm>
          <a:prstGeom prst="rect">
            <a:avLst/>
          </a:prstGeom>
        </p:spPr>
        <p:txBody>
          <a:bodyPr wrap="square">
            <a:spAutoFit/>
          </a:bodyPr>
          <a:lstStyle/>
          <a:p>
            <a:pPr marL="367608" indent="-367608" defTabSz="914377">
              <a:lnSpc>
                <a:spcPct val="115000"/>
              </a:lnSpc>
              <a:spcBef>
                <a:spcPts val="1000"/>
              </a:spcBef>
              <a:buClr>
                <a:srgbClr val="23BAED"/>
              </a:buClr>
              <a:buFont typeface="Arial" panose="020B0604020202020204" pitchFamily="34" charset="0"/>
              <a:buChar char="•"/>
            </a:pPr>
            <a:r>
              <a:rPr lang="en-GB" sz="2400" b="1">
                <a:solidFill>
                  <a:srgbClr val="23BAED"/>
                </a:solidFill>
              </a:rPr>
              <a:t>Monetary values </a:t>
            </a:r>
            <a:r>
              <a:rPr lang="en-GB" sz="2400">
                <a:solidFill>
                  <a:schemeClr val="tx1">
                    <a:lumMod val="65000"/>
                    <a:lumOff val="35000"/>
                  </a:schemeClr>
                </a:solidFill>
              </a:rPr>
              <a:t>translate costs and benefits into a common currency</a:t>
            </a:r>
          </a:p>
        </p:txBody>
      </p:sp>
    </p:spTree>
    <p:extLst>
      <p:ext uri="{BB962C8B-B14F-4D97-AF65-F5344CB8AC3E}">
        <p14:creationId xmlns:p14="http://schemas.microsoft.com/office/powerpoint/2010/main" val="563955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688"/>
        <p:cNvGrpSpPr/>
        <p:nvPr/>
      </p:nvGrpSpPr>
      <p:grpSpPr>
        <a:xfrm>
          <a:off x="0" y="0"/>
          <a:ext cx="0" cy="0"/>
          <a:chOff x="0" y="0"/>
          <a:chExt cx="0" cy="0"/>
        </a:xfrm>
      </p:grpSpPr>
      <p:sp>
        <p:nvSpPr>
          <p:cNvPr id="1703" name="Google Shape;1703;ga5173e3a10_5_0"/>
          <p:cNvSpPr/>
          <p:nvPr/>
        </p:nvSpPr>
        <p:spPr>
          <a:xfrm>
            <a:off x="1480456" y="2310297"/>
            <a:ext cx="2700000" cy="3519003"/>
          </a:xfrm>
          <a:prstGeom prst="rect">
            <a:avLst/>
          </a:prstGeom>
          <a:solidFill>
            <a:schemeClr val="accent1">
              <a:lumMod val="20000"/>
              <a:lumOff val="80000"/>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285750" marR="0" lvl="0" indent="-273050" algn="l" defTabSz="914400" rtl="0" eaLnBrk="1" fontAlgn="auto" latinLnBrk="0" hangingPunct="1">
              <a:lnSpc>
                <a:spcPct val="100000"/>
              </a:lnSpc>
              <a:spcBef>
                <a:spcPts val="600"/>
              </a:spcBef>
              <a:spcAft>
                <a:spcPts val="600"/>
              </a:spcAft>
              <a:buClr>
                <a:srgbClr val="000000"/>
              </a:buClr>
              <a:buSzPts val="1800"/>
              <a:buFont typeface="Arial"/>
              <a:buChar char="•"/>
              <a:tabLst/>
              <a:defRPr/>
            </a:pPr>
            <a:r>
              <a:rPr kumimoji="0" lang="en-GB" sz="1800" b="1" i="0" u="none" strike="noStrike" kern="0" cap="none" spc="0" normalizeH="0" baseline="0" noProof="0">
                <a:ln>
                  <a:noFill/>
                </a:ln>
                <a:solidFill>
                  <a:srgbClr val="000000"/>
                </a:solidFill>
                <a:effectLst/>
                <a:uLnTx/>
                <a:uFillTx/>
                <a:latin typeface="+mj-lt"/>
                <a:ea typeface="Verdana"/>
                <a:cs typeface="Verdana"/>
                <a:sym typeface="Verdana"/>
              </a:rPr>
              <a:t>Non-numerical</a:t>
            </a:r>
            <a:endParaRPr kumimoji="0" sz="1200" b="0" i="0" u="none" strike="noStrike" kern="0" cap="none" spc="0" normalizeH="0" baseline="0" noProof="0">
              <a:ln>
                <a:noFill/>
              </a:ln>
              <a:solidFill>
                <a:srgbClr val="000000"/>
              </a:solidFill>
              <a:effectLst/>
              <a:uLnTx/>
              <a:uFillTx/>
              <a:latin typeface="+mj-lt"/>
              <a:ea typeface="+mn-ea"/>
              <a:cs typeface="Arial"/>
              <a:sym typeface="Arial"/>
            </a:endParaRPr>
          </a:p>
          <a:p>
            <a:pPr marL="285750" marR="0" lvl="0" indent="-273050" algn="l" defTabSz="914400" rtl="0" eaLnBrk="1" fontAlgn="auto" latinLnBrk="0" hangingPunct="1">
              <a:lnSpc>
                <a:spcPct val="100000"/>
              </a:lnSpc>
              <a:spcBef>
                <a:spcPts val="600"/>
              </a:spcBef>
              <a:spcAft>
                <a:spcPts val="60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mj-lt"/>
                <a:ea typeface="Verdana"/>
                <a:cs typeface="Verdana"/>
                <a:sym typeface="Verdana"/>
              </a:rPr>
              <a:t>Opinion surveys </a:t>
            </a:r>
            <a:endParaRPr kumimoji="0" sz="1200" b="0" i="0" u="none" strike="noStrike" kern="0" cap="none" spc="0" normalizeH="0" baseline="0" noProof="0">
              <a:ln>
                <a:noFill/>
              </a:ln>
              <a:solidFill>
                <a:srgbClr val="000000"/>
              </a:solidFill>
              <a:effectLst/>
              <a:uLnTx/>
              <a:uFillTx/>
              <a:latin typeface="+mj-lt"/>
              <a:ea typeface="+mn-ea"/>
              <a:cs typeface="Arial"/>
              <a:sym typeface="Arial"/>
            </a:endParaRPr>
          </a:p>
          <a:p>
            <a:pPr marL="285750" marR="0" lvl="0" indent="-273050" algn="l" defTabSz="914400" rtl="0" eaLnBrk="1" fontAlgn="auto" latinLnBrk="0" hangingPunct="1">
              <a:lnSpc>
                <a:spcPct val="100000"/>
              </a:lnSpc>
              <a:spcBef>
                <a:spcPts val="600"/>
              </a:spcBef>
              <a:spcAft>
                <a:spcPts val="60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mj-lt"/>
                <a:ea typeface="Verdana"/>
                <a:cs typeface="Verdana"/>
                <a:sym typeface="Verdana"/>
              </a:rPr>
              <a:t>Deliberative approaches</a:t>
            </a:r>
            <a:endParaRPr kumimoji="0" sz="1200" b="0" i="0" u="none" strike="noStrike" kern="0" cap="none" spc="0" normalizeH="0" baseline="0" noProof="0">
              <a:ln>
                <a:noFill/>
              </a:ln>
              <a:solidFill>
                <a:srgbClr val="000000"/>
              </a:solidFill>
              <a:effectLst/>
              <a:uLnTx/>
              <a:uFillTx/>
              <a:latin typeface="+mj-lt"/>
              <a:ea typeface="+mn-ea"/>
              <a:cs typeface="Arial"/>
              <a:sym typeface="Arial"/>
            </a:endParaRPr>
          </a:p>
          <a:p>
            <a:pPr marL="285750" marR="0" lvl="0" indent="-273050" algn="l" defTabSz="914400" rtl="0" eaLnBrk="1" fontAlgn="auto" latinLnBrk="0" hangingPunct="1">
              <a:lnSpc>
                <a:spcPct val="100000"/>
              </a:lnSpc>
              <a:spcBef>
                <a:spcPts val="600"/>
              </a:spcBef>
              <a:spcAft>
                <a:spcPts val="60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mj-lt"/>
                <a:ea typeface="Verdana"/>
                <a:cs typeface="Verdana"/>
                <a:sym typeface="Verdana"/>
              </a:rPr>
              <a:t>Relative valuation </a:t>
            </a:r>
            <a:endParaRPr kumimoji="0" sz="1200"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1707" name="Google Shape;1707;ga5173e3a10_5_0"/>
          <p:cNvSpPr/>
          <p:nvPr/>
        </p:nvSpPr>
        <p:spPr>
          <a:xfrm>
            <a:off x="7733133" y="2308195"/>
            <a:ext cx="2700000" cy="3508769"/>
          </a:xfrm>
          <a:prstGeom prst="rect">
            <a:avLst/>
          </a:prstGeom>
          <a:solidFill>
            <a:schemeClr val="accent1">
              <a:lumMod val="20000"/>
              <a:lumOff val="80000"/>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30200" algn="l" defTabSz="914400" rtl="0" eaLnBrk="1" fontAlgn="auto" latinLnBrk="0" hangingPunct="1">
              <a:spcBef>
                <a:spcPts val="600"/>
              </a:spcBef>
              <a:spcAft>
                <a:spcPts val="600"/>
              </a:spcAft>
              <a:buClr>
                <a:srgbClr val="000000"/>
              </a:buClr>
              <a:buSzPts val="1800"/>
              <a:buFont typeface="Arial"/>
              <a:buChar char="•"/>
              <a:tabLst/>
              <a:defRPr/>
            </a:pPr>
            <a:r>
              <a:rPr kumimoji="0" lang="en-GB" sz="1800" b="1" i="0" u="none" strike="noStrike" kern="0" cap="none" spc="0" normalizeH="0" baseline="0" noProof="0">
                <a:ln>
                  <a:noFill/>
                </a:ln>
                <a:solidFill>
                  <a:srgbClr val="000000"/>
                </a:solidFill>
                <a:effectLst/>
                <a:uLnTx/>
                <a:uFillTx/>
                <a:latin typeface="+mj-lt"/>
                <a:ea typeface="Verdana"/>
                <a:cs typeface="Verdana"/>
                <a:sym typeface="Verdana"/>
              </a:rPr>
              <a:t>Common currency </a:t>
            </a:r>
            <a:endParaRPr kumimoji="0" sz="1200" b="0" i="0" u="none" strike="noStrike" kern="0" cap="none" spc="0" normalizeH="0" baseline="0" noProof="0">
              <a:ln>
                <a:noFill/>
              </a:ln>
              <a:solidFill>
                <a:srgbClr val="000000"/>
              </a:solidFill>
              <a:effectLst/>
              <a:uLnTx/>
              <a:uFillTx/>
              <a:latin typeface="+mj-lt"/>
              <a:ea typeface="+mn-ea"/>
              <a:cs typeface="Arial"/>
              <a:sym typeface="Arial"/>
            </a:endParaRPr>
          </a:p>
          <a:p>
            <a:pPr marL="342900" marR="0" lvl="0" indent="-330200" algn="l" defTabSz="914400" rtl="0" eaLnBrk="1" fontAlgn="auto" latinLnBrk="0" hangingPunct="1">
              <a:spcBef>
                <a:spcPts val="600"/>
              </a:spcBef>
              <a:spcAft>
                <a:spcPts val="60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mj-lt"/>
                <a:ea typeface="Verdana"/>
                <a:cs typeface="Verdana"/>
                <a:sym typeface="Verdana"/>
              </a:rPr>
              <a:t>Market prices</a:t>
            </a:r>
          </a:p>
          <a:p>
            <a:pPr marL="342900" marR="0" lvl="0" indent="-330200" algn="l" defTabSz="914400" rtl="0" eaLnBrk="1" fontAlgn="auto" latinLnBrk="0" hangingPunct="1">
              <a:spcBef>
                <a:spcPts val="600"/>
              </a:spcBef>
              <a:spcAft>
                <a:spcPts val="600"/>
              </a:spcAft>
              <a:buClr>
                <a:srgbClr val="000000"/>
              </a:buClr>
              <a:buSzPts val="1800"/>
              <a:buFont typeface="Arial"/>
              <a:buChar char="•"/>
              <a:tabLst/>
              <a:defRPr/>
            </a:pPr>
            <a:r>
              <a:rPr lang="en-GB" kern="0">
                <a:solidFill>
                  <a:srgbClr val="000000"/>
                </a:solidFill>
                <a:latin typeface="+mj-lt"/>
                <a:ea typeface="Verdana"/>
                <a:cs typeface="Arial"/>
                <a:sym typeface="Verdana"/>
              </a:rPr>
              <a:t>Financial prices</a:t>
            </a:r>
            <a:endParaRPr kumimoji="0" sz="1200" b="0" i="0" u="none" strike="noStrike" kern="0" cap="none" spc="0" normalizeH="0" baseline="0" noProof="0">
              <a:ln>
                <a:noFill/>
              </a:ln>
              <a:solidFill>
                <a:srgbClr val="000000"/>
              </a:solidFill>
              <a:effectLst/>
              <a:uLnTx/>
              <a:uFillTx/>
              <a:latin typeface="+mj-lt"/>
              <a:ea typeface="+mn-ea"/>
              <a:cs typeface="Arial"/>
              <a:sym typeface="Arial"/>
            </a:endParaRPr>
          </a:p>
          <a:p>
            <a:pPr marL="342900" marR="0" lvl="0" indent="-330200" algn="l" defTabSz="914400" rtl="0" eaLnBrk="1" fontAlgn="auto" latinLnBrk="0" hangingPunct="1">
              <a:spcBef>
                <a:spcPts val="600"/>
              </a:spcBef>
              <a:spcAft>
                <a:spcPts val="60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mj-lt"/>
                <a:ea typeface="Verdana"/>
                <a:cs typeface="Verdana"/>
                <a:sym typeface="Verdana"/>
              </a:rPr>
              <a:t>Production function </a:t>
            </a:r>
            <a:endParaRPr kumimoji="0" sz="1200" b="0" i="0" u="none" strike="noStrike" kern="0" cap="none" spc="0" normalizeH="0" baseline="0" noProof="0">
              <a:ln>
                <a:noFill/>
              </a:ln>
              <a:solidFill>
                <a:srgbClr val="000000"/>
              </a:solidFill>
              <a:effectLst/>
              <a:uLnTx/>
              <a:uFillTx/>
              <a:latin typeface="+mj-lt"/>
              <a:ea typeface="+mn-ea"/>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mj-lt"/>
              <a:ea typeface="Calibri"/>
              <a:cs typeface="Calibri"/>
              <a:sym typeface="Calibri"/>
            </a:endParaRPr>
          </a:p>
        </p:txBody>
      </p:sp>
      <p:sp>
        <p:nvSpPr>
          <p:cNvPr id="1697" name="Google Shape;1697;ga5173e3a10_5_0"/>
          <p:cNvSpPr txBox="1"/>
          <p:nvPr/>
        </p:nvSpPr>
        <p:spPr>
          <a:xfrm>
            <a:off x="512326" y="306810"/>
            <a:ext cx="11167347" cy="721889"/>
          </a:xfrm>
          <a:prstGeom prst="rect">
            <a:avLst/>
          </a:prstGeom>
          <a:noFill/>
          <a:ln>
            <a:noFill/>
          </a:ln>
        </p:spPr>
        <p:txBody>
          <a:bodyPr spcFirstLastPara="1" wrap="square"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GB" sz="3200">
                <a:solidFill>
                  <a:schemeClr val="tx1">
                    <a:lumMod val="65000"/>
                    <a:lumOff val="35000"/>
                  </a:schemeClr>
                </a:solidFill>
                <a:latin typeface="+mj-lt"/>
                <a:ea typeface="+mj-ea"/>
                <a:cs typeface="+mj-cs"/>
                <a:sym typeface="Calibri"/>
              </a:rPr>
              <a:t>Selecting a method to commission valuation </a:t>
            </a:r>
            <a:endParaRPr sz="3200">
              <a:solidFill>
                <a:schemeClr val="tx1">
                  <a:lumMod val="65000"/>
                  <a:lumOff val="35000"/>
                </a:schemeClr>
              </a:solidFill>
              <a:latin typeface="+mj-lt"/>
              <a:ea typeface="+mj-ea"/>
              <a:cs typeface="+mj-cs"/>
              <a:sym typeface="Calibri"/>
            </a:endParaRPr>
          </a:p>
        </p:txBody>
      </p:sp>
      <p:sp>
        <p:nvSpPr>
          <p:cNvPr id="1698" name="Google Shape;1698;ga5173e3a10_5_0"/>
          <p:cNvSpPr/>
          <p:nvPr/>
        </p:nvSpPr>
        <p:spPr>
          <a:xfrm rot="16200000">
            <a:off x="2576288" y="4478271"/>
            <a:ext cx="394988" cy="1396856"/>
          </a:xfrm>
          <a:prstGeom prst="upDownArrow">
            <a:avLst>
              <a:gd name="adj1" fmla="val 50000"/>
              <a:gd name="adj2" fmla="val 50000"/>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mj-lt"/>
              <a:ea typeface="Calibri"/>
              <a:cs typeface="Calibri"/>
              <a:sym typeface="Calibri"/>
            </a:endParaRPr>
          </a:p>
        </p:txBody>
      </p:sp>
      <p:sp>
        <p:nvSpPr>
          <p:cNvPr id="1699" name="Google Shape;1699;ga5173e3a10_5_0"/>
          <p:cNvSpPr/>
          <p:nvPr/>
        </p:nvSpPr>
        <p:spPr>
          <a:xfrm>
            <a:off x="2576288" y="4564723"/>
            <a:ext cx="394988" cy="1223953"/>
          </a:xfrm>
          <a:prstGeom prst="upDownArrow">
            <a:avLst>
              <a:gd name="adj1" fmla="val 50000"/>
              <a:gd name="adj2" fmla="val 50000"/>
            </a:avLst>
          </a:prstGeom>
          <a:solidFill>
            <a:schemeClr val="accent1">
              <a:lumMod val="20000"/>
              <a:lumOff val="80000"/>
            </a:schemeClr>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mj-lt"/>
              <a:ea typeface="Calibri"/>
              <a:cs typeface="Calibri"/>
              <a:sym typeface="Calibri"/>
            </a:endParaRPr>
          </a:p>
        </p:txBody>
      </p:sp>
      <p:pic>
        <p:nvPicPr>
          <p:cNvPr id="1701" name="Google Shape;1701;ga5173e3a10_5_0"/>
          <p:cNvPicPr preferRelativeResize="0"/>
          <p:nvPr/>
        </p:nvPicPr>
        <p:blipFill rotWithShape="1">
          <a:blip r:embed="rId3">
            <a:alphaModFix amt="85000"/>
          </a:blip>
          <a:srcRect/>
          <a:stretch/>
        </p:blipFill>
        <p:spPr>
          <a:xfrm>
            <a:off x="8279024" y="4564723"/>
            <a:ext cx="1608217" cy="1166555"/>
          </a:xfrm>
          <a:prstGeom prst="rect">
            <a:avLst/>
          </a:prstGeom>
          <a:noFill/>
          <a:ln>
            <a:noFill/>
          </a:ln>
        </p:spPr>
      </p:pic>
      <p:sp>
        <p:nvSpPr>
          <p:cNvPr id="1702" name="Google Shape;1702;ga5173e3a10_5_0"/>
          <p:cNvSpPr/>
          <p:nvPr/>
        </p:nvSpPr>
        <p:spPr>
          <a:xfrm>
            <a:off x="1480456" y="1228195"/>
            <a:ext cx="2700000" cy="1080000"/>
          </a:xfrm>
          <a:prstGeom prst="round2SameRect">
            <a:avLst>
              <a:gd name="adj1" fmla="val 16667"/>
              <a:gd name="adj2" fmla="val 0"/>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mj-lt"/>
                <a:ea typeface="Verdana"/>
                <a:cs typeface="Verdana"/>
                <a:sym typeface="Verdana"/>
              </a:rPr>
              <a:t>Qualitative</a:t>
            </a:r>
            <a:endParaRPr kumimoji="0" sz="2000" b="0" i="0" u="none" strike="noStrike" kern="0" cap="none" spc="0" normalizeH="0" baseline="0" noProof="0">
              <a:ln>
                <a:noFill/>
              </a:ln>
              <a:solidFill>
                <a:srgbClr val="FFFFFF"/>
              </a:solidFill>
              <a:effectLst/>
              <a:uLnTx/>
              <a:uFillTx/>
              <a:latin typeface="+mj-lt"/>
              <a:ea typeface="Verdana"/>
              <a:cs typeface="Verdana"/>
              <a:sym typeface="Verdana"/>
            </a:endParaRPr>
          </a:p>
        </p:txBody>
      </p:sp>
      <p:sp>
        <p:nvSpPr>
          <p:cNvPr id="1704" name="Google Shape;1704;ga5173e3a10_5_0"/>
          <p:cNvSpPr/>
          <p:nvPr/>
        </p:nvSpPr>
        <p:spPr>
          <a:xfrm>
            <a:off x="4621412" y="1228195"/>
            <a:ext cx="2700000" cy="1080000"/>
          </a:xfrm>
          <a:prstGeom prst="round2SameRect">
            <a:avLst>
              <a:gd name="adj1" fmla="val 16667"/>
              <a:gd name="adj2" fmla="val 0"/>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mj-lt"/>
                <a:ea typeface="Verdana"/>
                <a:cs typeface="Verdana"/>
                <a:sym typeface="Verdana"/>
              </a:rPr>
              <a:t>Quantitative</a:t>
            </a:r>
            <a:endParaRPr kumimoji="0" sz="2000" b="0" i="0" u="none" strike="noStrike" kern="0" cap="none" spc="0" normalizeH="0" baseline="0" noProof="0">
              <a:ln>
                <a:noFill/>
              </a:ln>
              <a:solidFill>
                <a:srgbClr val="FFFFFF"/>
              </a:solidFill>
              <a:effectLst/>
              <a:uLnTx/>
              <a:uFillTx/>
              <a:latin typeface="+mj-lt"/>
              <a:ea typeface="Verdana"/>
              <a:cs typeface="Verdana"/>
              <a:sym typeface="Verdana"/>
            </a:endParaRPr>
          </a:p>
        </p:txBody>
      </p:sp>
      <p:sp>
        <p:nvSpPr>
          <p:cNvPr id="1705" name="Google Shape;1705;ga5173e3a10_5_0"/>
          <p:cNvSpPr/>
          <p:nvPr/>
        </p:nvSpPr>
        <p:spPr>
          <a:xfrm>
            <a:off x="4622457" y="2308195"/>
            <a:ext cx="2700000" cy="3519003"/>
          </a:xfrm>
          <a:prstGeom prst="rect">
            <a:avLst/>
          </a:prstGeom>
          <a:solidFill>
            <a:schemeClr val="accent1">
              <a:lumMod val="20000"/>
              <a:lumOff val="80000"/>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30200" algn="l" defTabSz="914400" rtl="0" eaLnBrk="1" fontAlgn="auto" latinLnBrk="0" hangingPunct="1">
              <a:lnSpc>
                <a:spcPct val="100000"/>
              </a:lnSpc>
              <a:spcBef>
                <a:spcPts val="600"/>
              </a:spcBef>
              <a:spcAft>
                <a:spcPts val="600"/>
              </a:spcAft>
              <a:buClr>
                <a:srgbClr val="000000"/>
              </a:buClr>
              <a:buSzPts val="1800"/>
              <a:buFont typeface="Arial"/>
              <a:buChar char="•"/>
              <a:tabLst/>
              <a:defRPr/>
            </a:pPr>
            <a:r>
              <a:rPr kumimoji="0" lang="en-GB" sz="1800" b="1" i="0" u="none" strike="noStrike" kern="0" cap="none" spc="0" normalizeH="0" baseline="0" noProof="0">
                <a:ln>
                  <a:noFill/>
                </a:ln>
                <a:solidFill>
                  <a:srgbClr val="000000"/>
                </a:solidFill>
                <a:effectLst/>
                <a:uLnTx/>
                <a:uFillTx/>
                <a:latin typeface="+mj-lt"/>
                <a:ea typeface="Verdana"/>
                <a:cs typeface="Verdana"/>
                <a:sym typeface="Verdana"/>
              </a:rPr>
              <a:t>Numerical</a:t>
            </a:r>
            <a:endParaRPr kumimoji="0" sz="1200" b="0" i="0" u="none" strike="noStrike" kern="0" cap="none" spc="0" normalizeH="0" baseline="0" noProof="0">
              <a:ln>
                <a:noFill/>
              </a:ln>
              <a:solidFill>
                <a:srgbClr val="000000"/>
              </a:solidFill>
              <a:effectLst/>
              <a:uLnTx/>
              <a:uFillTx/>
              <a:latin typeface="+mj-lt"/>
              <a:ea typeface="+mn-ea"/>
              <a:cs typeface="Arial"/>
              <a:sym typeface="Arial"/>
            </a:endParaRPr>
          </a:p>
          <a:p>
            <a:pPr marL="342900" marR="0" lvl="0" indent="-330200" algn="l" defTabSz="914400" rtl="0" eaLnBrk="1" fontAlgn="auto" latinLnBrk="0" hangingPunct="1">
              <a:lnSpc>
                <a:spcPct val="100000"/>
              </a:lnSpc>
              <a:spcBef>
                <a:spcPts val="600"/>
              </a:spcBef>
              <a:spcAft>
                <a:spcPts val="60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mj-lt"/>
                <a:ea typeface="Verdana"/>
                <a:cs typeface="Verdana"/>
                <a:sym typeface="Verdana"/>
              </a:rPr>
              <a:t>Structured surveys</a:t>
            </a:r>
            <a:endParaRPr kumimoji="0" sz="1200" b="0" i="0" u="none" strike="noStrike" kern="0" cap="none" spc="0" normalizeH="0" baseline="0" noProof="0">
              <a:ln>
                <a:noFill/>
              </a:ln>
              <a:solidFill>
                <a:srgbClr val="000000"/>
              </a:solidFill>
              <a:effectLst/>
              <a:uLnTx/>
              <a:uFillTx/>
              <a:latin typeface="+mj-lt"/>
              <a:ea typeface="+mn-ea"/>
              <a:cs typeface="Arial"/>
              <a:sym typeface="Arial"/>
            </a:endParaRPr>
          </a:p>
          <a:p>
            <a:pPr marL="342900" marR="0" lvl="0" indent="-330200" algn="l" defTabSz="914400" rtl="0" eaLnBrk="1" fontAlgn="auto" latinLnBrk="0" hangingPunct="1">
              <a:lnSpc>
                <a:spcPct val="100000"/>
              </a:lnSpc>
              <a:spcBef>
                <a:spcPts val="600"/>
              </a:spcBef>
              <a:spcAft>
                <a:spcPts val="60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mj-lt"/>
                <a:ea typeface="Verdana"/>
                <a:cs typeface="Verdana"/>
                <a:sym typeface="Verdana"/>
              </a:rPr>
              <a:t>Requires </a:t>
            </a:r>
            <a:r>
              <a:rPr lang="en-GB" kern="0">
                <a:solidFill>
                  <a:srgbClr val="000000"/>
                </a:solidFill>
                <a:latin typeface="+mj-lt"/>
                <a:ea typeface="Verdana"/>
                <a:cs typeface="Verdana"/>
                <a:sym typeface="Verdana"/>
              </a:rPr>
              <a:t>i</a:t>
            </a:r>
            <a:r>
              <a:rPr kumimoji="0" lang="en-GB" sz="1800" b="0" i="0" u="none" strike="noStrike" kern="0" cap="none" spc="0" normalizeH="0" baseline="0" noProof="0" err="1">
                <a:ln>
                  <a:noFill/>
                </a:ln>
                <a:solidFill>
                  <a:srgbClr val="000000"/>
                </a:solidFill>
                <a:effectLst/>
                <a:uLnTx/>
                <a:uFillTx/>
                <a:latin typeface="+mj-lt"/>
                <a:ea typeface="Verdana"/>
                <a:cs typeface="Verdana"/>
                <a:sym typeface="Verdana"/>
              </a:rPr>
              <a:t>ndicators</a:t>
            </a:r>
            <a:endParaRPr kumimoji="0" sz="1200" b="0" i="0" u="none" strike="noStrike" kern="0" cap="none" spc="0" normalizeH="0" baseline="0" noProof="0">
              <a:ln>
                <a:noFill/>
              </a:ln>
              <a:solidFill>
                <a:srgbClr val="000000"/>
              </a:solidFill>
              <a:effectLst/>
              <a:uLnTx/>
              <a:uFillTx/>
              <a:latin typeface="+mj-lt"/>
              <a:ea typeface="+mn-ea"/>
              <a:cs typeface="Arial"/>
              <a:sym typeface="Arial"/>
            </a:endParaRPr>
          </a:p>
          <a:p>
            <a:pPr marL="342900" marR="0" lvl="0" indent="-330200" algn="l" defTabSz="914400" rtl="0" eaLnBrk="1" fontAlgn="auto" latinLnBrk="0" hangingPunct="1">
              <a:lnSpc>
                <a:spcPct val="100000"/>
              </a:lnSpc>
              <a:spcBef>
                <a:spcPts val="600"/>
              </a:spcBef>
              <a:spcAft>
                <a:spcPts val="60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mj-lt"/>
                <a:ea typeface="Verdana"/>
                <a:cs typeface="Verdana"/>
                <a:sym typeface="Verdana"/>
              </a:rPr>
              <a:t>Multicriteria analysis</a:t>
            </a:r>
            <a:endParaRPr kumimoji="0" sz="1800" b="0" i="0" u="none" strike="noStrike" kern="0" cap="none" spc="0" normalizeH="0" baseline="0" noProof="0">
              <a:ln>
                <a:noFill/>
              </a:ln>
              <a:solidFill>
                <a:srgbClr val="FFFFFF"/>
              </a:solidFill>
              <a:effectLst/>
              <a:uLnTx/>
              <a:uFillTx/>
              <a:latin typeface="+mj-lt"/>
              <a:ea typeface="Verdana"/>
              <a:cs typeface="Verdana"/>
              <a:sym typeface="Verdana"/>
            </a:endParaRPr>
          </a:p>
        </p:txBody>
      </p:sp>
      <p:sp>
        <p:nvSpPr>
          <p:cNvPr id="1706" name="Google Shape;1706;ga5173e3a10_5_0"/>
          <p:cNvSpPr/>
          <p:nvPr/>
        </p:nvSpPr>
        <p:spPr>
          <a:xfrm>
            <a:off x="7737071" y="1228195"/>
            <a:ext cx="2700000" cy="1080000"/>
          </a:xfrm>
          <a:prstGeom prst="round2SameRect">
            <a:avLst>
              <a:gd name="adj1" fmla="val 16667"/>
              <a:gd name="adj2" fmla="val 0"/>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mj-lt"/>
                <a:ea typeface="Verdana"/>
                <a:cs typeface="Verdana"/>
                <a:sym typeface="Verdana"/>
              </a:rPr>
              <a:t>Monetary</a:t>
            </a:r>
            <a:endParaRPr kumimoji="0" sz="2000" b="0" i="0" u="none" strike="noStrike" kern="0" cap="none" spc="0" normalizeH="0" baseline="0" noProof="0">
              <a:ln>
                <a:noFill/>
              </a:ln>
              <a:solidFill>
                <a:srgbClr val="FFFFFF"/>
              </a:solidFill>
              <a:effectLst/>
              <a:uLnTx/>
              <a:uFillTx/>
              <a:latin typeface="+mj-lt"/>
              <a:ea typeface="Verdana"/>
              <a:cs typeface="Verdana"/>
              <a:sym typeface="Verdana"/>
            </a:endParaRPr>
          </a:p>
        </p:txBody>
      </p:sp>
      <p:pic>
        <p:nvPicPr>
          <p:cNvPr id="1700" name="Google Shape;1700;ga5173e3a10_5_0"/>
          <p:cNvPicPr preferRelativeResize="0"/>
          <p:nvPr/>
        </p:nvPicPr>
        <p:blipFill rotWithShape="1">
          <a:blip r:embed="rId4">
            <a:alphaModFix amt="85000"/>
          </a:blip>
          <a:srcRect/>
          <a:stretch/>
        </p:blipFill>
        <p:spPr>
          <a:xfrm>
            <a:off x="5168110" y="4445974"/>
            <a:ext cx="1606604" cy="13812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0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0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FAA22-1F47-4677-8068-2FA24918E6B1}"/>
              </a:ext>
            </a:extLst>
          </p:cNvPr>
          <p:cNvSpPr>
            <a:spLocks noGrp="1"/>
          </p:cNvSpPr>
          <p:nvPr>
            <p:ph type="title"/>
          </p:nvPr>
        </p:nvSpPr>
        <p:spPr/>
        <p:txBody>
          <a:bodyPr/>
          <a:lstStyle/>
          <a:p>
            <a:r>
              <a:rPr lang="en-GB"/>
              <a:t>Target audience</a:t>
            </a:r>
          </a:p>
        </p:txBody>
      </p:sp>
      <p:sp>
        <p:nvSpPr>
          <p:cNvPr id="3" name="Content Placeholder 2">
            <a:extLst>
              <a:ext uri="{FF2B5EF4-FFF2-40B4-BE49-F238E27FC236}">
                <a16:creationId xmlns:a16="http://schemas.microsoft.com/office/drawing/2014/main" id="{263BD91D-9EDB-4B12-B9DF-5A90902E8F88}"/>
              </a:ext>
            </a:extLst>
          </p:cNvPr>
          <p:cNvSpPr>
            <a:spLocks noGrp="1"/>
          </p:cNvSpPr>
          <p:nvPr>
            <p:ph idx="1"/>
          </p:nvPr>
        </p:nvSpPr>
        <p:spPr>
          <a:xfrm>
            <a:off x="314194" y="1238491"/>
            <a:ext cx="6792661" cy="4029526"/>
          </a:xfrm>
        </p:spPr>
        <p:txBody>
          <a:bodyPr>
            <a:normAutofit fontScale="92500" lnSpcReduction="10000"/>
          </a:bodyPr>
          <a:lstStyle/>
          <a:p>
            <a:pPr marL="0" indent="0">
              <a:spcBef>
                <a:spcPts val="1200"/>
              </a:spcBef>
              <a:buNone/>
            </a:pPr>
            <a:r>
              <a:rPr lang="en-GB" b="1">
                <a:solidFill>
                  <a:srgbClr val="23BAED"/>
                </a:solidFill>
              </a:rPr>
              <a:t>Assumptions</a:t>
            </a:r>
          </a:p>
          <a:p>
            <a:pPr>
              <a:spcBef>
                <a:spcPts val="1200"/>
              </a:spcBef>
            </a:pPr>
            <a:r>
              <a:rPr lang="en-GB"/>
              <a:t>Initial understanding of </a:t>
            </a:r>
            <a:r>
              <a:rPr lang="en-GB" b="1">
                <a:solidFill>
                  <a:srgbClr val="23BAED"/>
                </a:solidFill>
              </a:rPr>
              <a:t>natural capital</a:t>
            </a:r>
          </a:p>
          <a:p>
            <a:pPr>
              <a:spcBef>
                <a:spcPts val="1200"/>
              </a:spcBef>
            </a:pPr>
            <a:r>
              <a:rPr lang="en-GB"/>
              <a:t>Familiarised with concepts on the </a:t>
            </a:r>
            <a:r>
              <a:rPr lang="en-GB" b="1">
                <a:solidFill>
                  <a:srgbClr val="23BAED"/>
                </a:solidFill>
              </a:rPr>
              <a:t>benefits</a:t>
            </a:r>
            <a:r>
              <a:rPr lang="en-GB"/>
              <a:t> of a natural capital </a:t>
            </a:r>
            <a:r>
              <a:rPr lang="en-GB" b="1">
                <a:solidFill>
                  <a:srgbClr val="23BAED"/>
                </a:solidFill>
              </a:rPr>
              <a:t>assessment</a:t>
            </a:r>
            <a:r>
              <a:rPr lang="en-GB"/>
              <a:t> to business</a:t>
            </a:r>
          </a:p>
          <a:p>
            <a:pPr>
              <a:spcBef>
                <a:spcPts val="1200"/>
              </a:spcBef>
            </a:pPr>
            <a:r>
              <a:rPr lang="en-GB"/>
              <a:t>Aware of steps required to </a:t>
            </a:r>
            <a:r>
              <a:rPr lang="en-GB" b="1">
                <a:solidFill>
                  <a:srgbClr val="23BAED"/>
                </a:solidFill>
              </a:rPr>
              <a:t>scope</a:t>
            </a:r>
            <a:r>
              <a:rPr lang="en-GB"/>
              <a:t> a natural capital assessment</a:t>
            </a:r>
          </a:p>
          <a:p>
            <a:pPr>
              <a:spcBef>
                <a:spcPts val="1200"/>
              </a:spcBef>
            </a:pPr>
            <a:r>
              <a:rPr lang="en-GB"/>
              <a:t>Suggest familiarising yourself with the contents prior to attending the Module 3 workshop:</a:t>
            </a:r>
          </a:p>
          <a:p>
            <a:pPr lvl="1">
              <a:spcBef>
                <a:spcPts val="1200"/>
              </a:spcBef>
            </a:pPr>
            <a:r>
              <a:rPr lang="en-GB" b="1">
                <a:solidFill>
                  <a:srgbClr val="23BAED"/>
                </a:solidFill>
                <a:hlinkClick r:id="rId3">
                  <a:extLst>
                    <a:ext uri="{A12FA001-AC4F-418D-AE19-62706E023703}">
                      <ahyp:hlinkClr xmlns:ahyp="http://schemas.microsoft.com/office/drawing/2018/hyperlinkcolor" val="tx"/>
                    </a:ext>
                  </a:extLst>
                </a:hlinkClick>
              </a:rPr>
              <a:t>Module 1</a:t>
            </a:r>
            <a:r>
              <a:rPr lang="en-GB"/>
              <a:t>: Introduction to natural capital</a:t>
            </a:r>
          </a:p>
          <a:p>
            <a:pPr lvl="1">
              <a:spcBef>
                <a:spcPts val="1200"/>
              </a:spcBef>
            </a:pPr>
            <a:r>
              <a:rPr lang="en-GB" b="1">
                <a:solidFill>
                  <a:srgbClr val="23BAED"/>
                </a:solidFill>
                <a:hlinkClick r:id="rId4">
                  <a:extLst>
                    <a:ext uri="{A12FA001-AC4F-418D-AE19-62706E023703}">
                      <ahyp:hlinkClr xmlns:ahyp="http://schemas.microsoft.com/office/drawing/2018/hyperlinkcolor" val="tx"/>
                    </a:ext>
                  </a:extLst>
                </a:hlinkClick>
              </a:rPr>
              <a:t>Module 2</a:t>
            </a:r>
            <a:r>
              <a:rPr lang="en-GB"/>
              <a:t>: Scoping a first natural capital assessment</a:t>
            </a:r>
          </a:p>
          <a:p>
            <a:pPr marL="0" indent="0">
              <a:spcBef>
                <a:spcPts val="1200"/>
              </a:spcBef>
              <a:buNone/>
            </a:pPr>
            <a:endParaRPr lang="en-GB"/>
          </a:p>
        </p:txBody>
      </p:sp>
      <p:sp>
        <p:nvSpPr>
          <p:cNvPr id="4" name="Slide Number Placeholder 3">
            <a:extLst>
              <a:ext uri="{FF2B5EF4-FFF2-40B4-BE49-F238E27FC236}">
                <a16:creationId xmlns:a16="http://schemas.microsoft.com/office/drawing/2014/main" id="{936EBAFB-B400-4AF7-ACB7-C73217FDADB7}"/>
              </a:ext>
            </a:extLst>
          </p:cNvPr>
          <p:cNvSpPr>
            <a:spLocks noGrp="1"/>
          </p:cNvSpPr>
          <p:nvPr>
            <p:ph type="sldNum" sz="quarter" idx="12"/>
          </p:nvPr>
        </p:nvSpPr>
        <p:spPr/>
        <p:txBody>
          <a:bodyPr/>
          <a:lstStyle/>
          <a:p>
            <a:fld id="{971CEC84-1649-40CE-BFF6-7286506FEA08}" type="slidenum">
              <a:rPr lang="en-GB" smtClean="0"/>
              <a:pPr/>
              <a:t>9</a:t>
            </a:fld>
            <a:endParaRPr lang="en-GB"/>
          </a:p>
        </p:txBody>
      </p:sp>
      <p:sp>
        <p:nvSpPr>
          <p:cNvPr id="5" name="TextBox 4">
            <a:extLst>
              <a:ext uri="{FF2B5EF4-FFF2-40B4-BE49-F238E27FC236}">
                <a16:creationId xmlns:a16="http://schemas.microsoft.com/office/drawing/2014/main" id="{3DDA5230-2698-445F-8415-84817C224442}"/>
              </a:ext>
            </a:extLst>
          </p:cNvPr>
          <p:cNvSpPr txBox="1"/>
          <p:nvPr/>
        </p:nvSpPr>
        <p:spPr>
          <a:xfrm>
            <a:off x="314194" y="5396355"/>
            <a:ext cx="7233756" cy="830997"/>
          </a:xfrm>
          <a:prstGeom prst="rect">
            <a:avLst/>
          </a:prstGeom>
          <a:noFill/>
        </p:spPr>
        <p:txBody>
          <a:bodyPr wrap="square" rtlCol="0">
            <a:spAutoFit/>
          </a:bodyPr>
          <a:lstStyle/>
          <a:p>
            <a:r>
              <a:rPr lang="en-GB" sz="2400" b="1">
                <a:solidFill>
                  <a:srgbClr val="23BAED"/>
                </a:solidFill>
              </a:rPr>
              <a:t>Audience</a:t>
            </a:r>
            <a:r>
              <a:rPr lang="en-GB" sz="2400">
                <a:solidFill>
                  <a:srgbClr val="595959"/>
                </a:solidFill>
              </a:rPr>
              <a:t>: Sustainability practitioners of business</a:t>
            </a:r>
          </a:p>
          <a:p>
            <a:endParaRPr lang="en-GB" sz="2400">
              <a:solidFill>
                <a:srgbClr val="595959"/>
              </a:solidFill>
            </a:endParaRPr>
          </a:p>
        </p:txBody>
      </p:sp>
      <p:pic>
        <p:nvPicPr>
          <p:cNvPr id="7" name="Picture 6">
            <a:extLst>
              <a:ext uri="{FF2B5EF4-FFF2-40B4-BE49-F238E27FC236}">
                <a16:creationId xmlns:a16="http://schemas.microsoft.com/office/drawing/2014/main" id="{3858A5E9-D4DA-45F4-B475-8FE4BBB08315}"/>
              </a:ext>
            </a:extLst>
          </p:cNvPr>
          <p:cNvPicPr>
            <a:picLocks noChangeAspect="1"/>
          </p:cNvPicPr>
          <p:nvPr/>
        </p:nvPicPr>
        <p:blipFill>
          <a:blip r:embed="rId5"/>
          <a:stretch>
            <a:fillRect/>
          </a:stretch>
        </p:blipFill>
        <p:spPr>
          <a:xfrm>
            <a:off x="6836684" y="1271246"/>
            <a:ext cx="5127895" cy="4029526"/>
          </a:xfrm>
          <a:prstGeom prst="rect">
            <a:avLst/>
          </a:prstGeom>
        </p:spPr>
      </p:pic>
      <p:sp>
        <p:nvSpPr>
          <p:cNvPr id="8" name="Teardrop 7">
            <a:extLst>
              <a:ext uri="{FF2B5EF4-FFF2-40B4-BE49-F238E27FC236}">
                <a16:creationId xmlns:a16="http://schemas.microsoft.com/office/drawing/2014/main" id="{9240128C-C400-4A5E-86DC-F87DF9D8B78C}"/>
              </a:ext>
            </a:extLst>
          </p:cNvPr>
          <p:cNvSpPr/>
          <p:nvPr/>
        </p:nvSpPr>
        <p:spPr>
          <a:xfrm rot="650832">
            <a:off x="7609787" y="5180555"/>
            <a:ext cx="1689849" cy="1642976"/>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E9A3A9-B08C-4F03-86B6-0EC4A1C6D568}"/>
              </a:ext>
            </a:extLst>
          </p:cNvPr>
          <p:cNvSpPr txBox="1"/>
          <p:nvPr/>
        </p:nvSpPr>
        <p:spPr>
          <a:xfrm>
            <a:off x="7668719" y="5563461"/>
            <a:ext cx="1571984" cy="877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srgbClr val="FFFFFF"/>
                </a:solidFill>
                <a:effectLst/>
                <a:uLnTx/>
                <a:uFillTx/>
                <a:latin typeface="Calibri" panose="020F0502020204030204"/>
                <a:ea typeface="+mn-ea"/>
                <a:cs typeface="+mn-cs"/>
              </a:rPr>
              <a:t>Check out </a:t>
            </a:r>
            <a:r>
              <a:rPr kumimoji="0" lang="en-GB" sz="1700" b="0" i="0" u="none" strike="noStrike" kern="1200" cap="none" spc="0" normalizeH="0" baseline="0" noProof="0">
                <a:ln>
                  <a:noFill/>
                </a:ln>
                <a:solidFill>
                  <a:schemeClr val="bg1"/>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here</a:t>
            </a:r>
            <a:r>
              <a:rPr kumimoji="0" lang="en-GB" sz="1700" b="0" i="0" u="none" strike="noStrike" kern="1200" cap="none" spc="0" normalizeH="0" baseline="0" noProof="0">
                <a:ln>
                  <a:noFill/>
                </a:ln>
                <a:solidFill>
                  <a:srgbClr val="FFFFFF"/>
                </a:solidFill>
                <a:effectLst/>
                <a:uLnTx/>
                <a:uFillTx/>
                <a:latin typeface="Calibri" panose="020F0502020204030204"/>
                <a:ea typeface="+mn-ea"/>
                <a:cs typeface="+mn-cs"/>
              </a:rPr>
              <a:t> our interactive mountain tool</a:t>
            </a:r>
          </a:p>
        </p:txBody>
      </p:sp>
    </p:spTree>
    <p:extLst>
      <p:ext uri="{BB962C8B-B14F-4D97-AF65-F5344CB8AC3E}">
        <p14:creationId xmlns:p14="http://schemas.microsoft.com/office/powerpoint/2010/main" val="18065884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9330D-DEEB-421B-84D8-1EA7CC2D1C2D}"/>
              </a:ext>
            </a:extLst>
          </p:cNvPr>
          <p:cNvSpPr>
            <a:spLocks noGrp="1"/>
          </p:cNvSpPr>
          <p:nvPr>
            <p:ph type="title"/>
          </p:nvPr>
        </p:nvSpPr>
        <p:spPr>
          <a:noFill/>
        </p:spPr>
        <p:txBody>
          <a:bodyPr/>
          <a:lstStyle/>
          <a:p>
            <a:r>
              <a:rPr lang="en-GB"/>
              <a:t>Strengths and limitations of monetary valuation</a:t>
            </a:r>
            <a:endParaRPr lang="en-US"/>
          </a:p>
        </p:txBody>
      </p:sp>
      <p:graphicFrame>
        <p:nvGraphicFramePr>
          <p:cNvPr id="4" name="Table 11">
            <a:extLst>
              <a:ext uri="{FF2B5EF4-FFF2-40B4-BE49-F238E27FC236}">
                <a16:creationId xmlns:a16="http://schemas.microsoft.com/office/drawing/2014/main" id="{FD804489-3FB0-6346-8507-751186DBE092}"/>
              </a:ext>
            </a:extLst>
          </p:cNvPr>
          <p:cNvGraphicFramePr>
            <a:graphicFrameLocks noGrp="1"/>
          </p:cNvGraphicFramePr>
          <p:nvPr>
            <p:extLst>
              <p:ext uri="{D42A27DB-BD31-4B8C-83A1-F6EECF244321}">
                <p14:modId xmlns:p14="http://schemas.microsoft.com/office/powerpoint/2010/main" val="1176462728"/>
              </p:ext>
            </p:extLst>
          </p:nvPr>
        </p:nvGraphicFramePr>
        <p:xfrm>
          <a:off x="169333" y="1374377"/>
          <a:ext cx="11802534" cy="4450084"/>
        </p:xfrm>
        <a:graphic>
          <a:graphicData uri="http://schemas.openxmlformats.org/drawingml/2006/table">
            <a:tbl>
              <a:tblPr firstRow="1" bandRow="1">
                <a:tableStyleId>{BC89EF96-8CEA-46FF-86C4-4CE0E7609802}</a:tableStyleId>
              </a:tblPr>
              <a:tblGrid>
                <a:gridCol w="5997189">
                  <a:extLst>
                    <a:ext uri="{9D8B030D-6E8A-4147-A177-3AD203B41FA5}">
                      <a16:colId xmlns:a16="http://schemas.microsoft.com/office/drawing/2014/main" val="2429539457"/>
                    </a:ext>
                  </a:extLst>
                </a:gridCol>
                <a:gridCol w="5805345">
                  <a:extLst>
                    <a:ext uri="{9D8B030D-6E8A-4147-A177-3AD203B41FA5}">
                      <a16:colId xmlns:a16="http://schemas.microsoft.com/office/drawing/2014/main" val="1990008112"/>
                    </a:ext>
                  </a:extLst>
                </a:gridCol>
              </a:tblGrid>
              <a:tr h="403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23BAED"/>
                          </a:solidFill>
                        </a:rPr>
                        <a:t>Strengths </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23BAED"/>
                          </a:solidFill>
                        </a:rPr>
                        <a:t>Limitations</a:t>
                      </a:r>
                    </a:p>
                  </a:txBody>
                  <a:tcPr marT="45721" marB="45721" anchor="ctr"/>
                </a:tc>
                <a:extLst>
                  <a:ext uri="{0D108BD9-81ED-4DB2-BD59-A6C34878D82A}">
                    <a16:rowId xmlns:a16="http://schemas.microsoft.com/office/drawing/2014/main" val="1644615665"/>
                  </a:ext>
                </a:extLst>
              </a:tr>
              <a:tr h="3717101">
                <a:tc>
                  <a:txBody>
                    <a:bodyPr/>
                    <a:lstStyle/>
                    <a:p>
                      <a:pPr marL="266700" indent="-266700">
                        <a:lnSpc>
                          <a:spcPct val="100000"/>
                        </a:lnSpc>
                        <a:spcBef>
                          <a:spcPts val="600"/>
                        </a:spcBef>
                        <a:spcAft>
                          <a:spcPts val="600"/>
                        </a:spcAft>
                        <a:buFont typeface="Arial"/>
                        <a:buChar char="•"/>
                      </a:pPr>
                      <a:r>
                        <a:rPr lang="en-US" sz="2500" b="0">
                          <a:solidFill>
                            <a:srgbClr val="595959"/>
                          </a:solidFill>
                        </a:rPr>
                        <a:t>Uses</a:t>
                      </a:r>
                      <a:r>
                        <a:rPr lang="en-US" sz="2500" b="1">
                          <a:solidFill>
                            <a:srgbClr val="23BAED"/>
                          </a:solidFill>
                        </a:rPr>
                        <a:t> common unit</a:t>
                      </a:r>
                      <a:r>
                        <a:rPr lang="en-US" sz="2500" b="0">
                          <a:solidFill>
                            <a:srgbClr val="595959"/>
                          </a:solidFill>
                        </a:rPr>
                        <a:t> of measure</a:t>
                      </a:r>
                    </a:p>
                    <a:p>
                      <a:pPr marL="285750" indent="-285750">
                        <a:lnSpc>
                          <a:spcPct val="100000"/>
                        </a:lnSpc>
                        <a:spcBef>
                          <a:spcPts val="600"/>
                        </a:spcBef>
                        <a:spcAft>
                          <a:spcPts val="600"/>
                        </a:spcAft>
                        <a:buFont typeface="Arial" panose="020B0604020202020204" pitchFamily="34" charset="0"/>
                        <a:buChar char="•"/>
                      </a:pPr>
                      <a:r>
                        <a:rPr lang="en-US" sz="2500" b="0">
                          <a:solidFill>
                            <a:srgbClr val="595959"/>
                          </a:solidFill>
                        </a:rPr>
                        <a:t>Can measure</a:t>
                      </a:r>
                      <a:r>
                        <a:rPr lang="en-US" sz="2500" b="0"/>
                        <a:t> </a:t>
                      </a:r>
                      <a:r>
                        <a:rPr lang="en-US" sz="2500" b="1">
                          <a:solidFill>
                            <a:srgbClr val="23BAED"/>
                          </a:solidFill>
                        </a:rPr>
                        <a:t>social preferences</a:t>
                      </a:r>
                      <a:r>
                        <a:rPr lang="en-US" sz="2500" b="0">
                          <a:solidFill>
                            <a:srgbClr val="23BAED"/>
                          </a:solidFill>
                        </a:rPr>
                        <a:t> </a:t>
                      </a:r>
                    </a:p>
                    <a:p>
                      <a:pPr marL="285750" indent="-285750">
                        <a:lnSpc>
                          <a:spcPct val="100000"/>
                        </a:lnSpc>
                        <a:spcBef>
                          <a:spcPts val="600"/>
                        </a:spcBef>
                        <a:spcAft>
                          <a:spcPts val="600"/>
                        </a:spcAft>
                        <a:buFont typeface="Arial" panose="020B0604020202020204" pitchFamily="34" charset="0"/>
                        <a:buChar char="•"/>
                      </a:pPr>
                      <a:r>
                        <a:rPr lang="en-US" sz="2500" b="0">
                          <a:solidFill>
                            <a:srgbClr val="595959"/>
                          </a:solidFill>
                        </a:rPr>
                        <a:t>Used to determine</a:t>
                      </a:r>
                      <a:r>
                        <a:rPr lang="en-US" sz="2500" b="0"/>
                        <a:t> </a:t>
                      </a:r>
                      <a:r>
                        <a:rPr lang="en-US" sz="2500" b="1">
                          <a:solidFill>
                            <a:srgbClr val="23BAED"/>
                          </a:solidFill>
                        </a:rPr>
                        <a:t>overall value for money of a project</a:t>
                      </a:r>
                      <a:r>
                        <a:rPr lang="en-US" sz="2500" b="0">
                          <a:solidFill>
                            <a:srgbClr val="595959"/>
                          </a:solidFill>
                        </a:rPr>
                        <a:t> (i.e. whether it should go ahead or not; do the benefits exceed the costs?)</a:t>
                      </a:r>
                    </a:p>
                    <a:p>
                      <a:pPr marL="285750" indent="-285750">
                        <a:lnSpc>
                          <a:spcPct val="100000"/>
                        </a:lnSpc>
                        <a:spcBef>
                          <a:spcPts val="600"/>
                        </a:spcBef>
                        <a:spcAft>
                          <a:spcPts val="600"/>
                        </a:spcAft>
                        <a:buFont typeface="Arial" panose="020B0604020202020204" pitchFamily="34" charset="0"/>
                        <a:buChar char="•"/>
                      </a:pPr>
                      <a:r>
                        <a:rPr lang="en-US" sz="2500" b="0">
                          <a:solidFill>
                            <a:srgbClr val="595959"/>
                          </a:solidFill>
                        </a:rPr>
                        <a:t>Can be used to </a:t>
                      </a:r>
                      <a:r>
                        <a:rPr lang="en-US" sz="2500" b="1">
                          <a:solidFill>
                            <a:srgbClr val="23BAED"/>
                          </a:solidFill>
                        </a:rPr>
                        <a:t>measure risks</a:t>
                      </a:r>
                      <a:r>
                        <a:rPr lang="en-US" sz="2500" b="1">
                          <a:solidFill>
                            <a:srgbClr val="595959"/>
                          </a:solidFill>
                        </a:rPr>
                        <a:t> </a:t>
                      </a:r>
                      <a:r>
                        <a:rPr lang="en-US" sz="2500" b="0">
                          <a:solidFill>
                            <a:srgbClr val="595959"/>
                          </a:solidFill>
                        </a:rPr>
                        <a:t>and</a:t>
                      </a:r>
                      <a:r>
                        <a:rPr lang="en-US" sz="2500" b="0"/>
                        <a:t> </a:t>
                      </a:r>
                      <a:r>
                        <a:rPr lang="en-US" sz="2500" b="1">
                          <a:solidFill>
                            <a:srgbClr val="23BAED"/>
                          </a:solidFill>
                        </a:rPr>
                        <a:t>mitigate them </a:t>
                      </a:r>
                      <a:r>
                        <a:rPr lang="en-US" sz="2500" b="0">
                          <a:solidFill>
                            <a:srgbClr val="595959"/>
                          </a:solidFill>
                        </a:rPr>
                        <a:t>before these are quantified by others</a:t>
                      </a:r>
                    </a:p>
                  </a:txBody>
                  <a:tcPr marT="45721" marB="45721"/>
                </a:tc>
                <a:tc>
                  <a:txBody>
                    <a:bodyPr/>
                    <a:lstStyle/>
                    <a:p>
                      <a:pPr marL="285750" indent="-285750">
                        <a:lnSpc>
                          <a:spcPct val="100000"/>
                        </a:lnSpc>
                        <a:spcBef>
                          <a:spcPts val="600"/>
                        </a:spcBef>
                        <a:spcAft>
                          <a:spcPts val="600"/>
                        </a:spcAft>
                        <a:buFont typeface="Arial" panose="020B0604020202020204" pitchFamily="34" charset="0"/>
                        <a:buChar char="•"/>
                      </a:pPr>
                      <a:r>
                        <a:rPr lang="en-US" sz="2500" b="1" i="0" u="none">
                          <a:solidFill>
                            <a:srgbClr val="23BAED"/>
                          </a:solidFill>
                        </a:rPr>
                        <a:t>Unable to quantify everything in monetary terms</a:t>
                      </a:r>
                      <a:r>
                        <a:rPr lang="en-US" sz="2500" b="0" i="0" u="none">
                          <a:solidFill>
                            <a:srgbClr val="595959"/>
                          </a:solidFill>
                        </a:rPr>
                        <a:t> (e.g. biodiversity) </a:t>
                      </a:r>
                    </a:p>
                    <a:p>
                      <a:pPr marL="285750" indent="-285750">
                        <a:lnSpc>
                          <a:spcPct val="100000"/>
                        </a:lnSpc>
                        <a:spcBef>
                          <a:spcPts val="600"/>
                        </a:spcBef>
                        <a:spcAft>
                          <a:spcPts val="600"/>
                        </a:spcAft>
                        <a:buFont typeface="Arial" panose="020B0604020202020204" pitchFamily="34" charset="0"/>
                        <a:buChar char="•"/>
                      </a:pPr>
                      <a:r>
                        <a:rPr lang="en-US" sz="2500" b="0" i="0">
                          <a:solidFill>
                            <a:srgbClr val="595959"/>
                          </a:solidFill>
                        </a:rPr>
                        <a:t>Is often </a:t>
                      </a:r>
                      <a:r>
                        <a:rPr lang="en-US" sz="2500" b="1" i="0">
                          <a:solidFill>
                            <a:srgbClr val="23BAED"/>
                          </a:solidFill>
                        </a:rPr>
                        <a:t>time consuming and expensive</a:t>
                      </a:r>
                      <a:r>
                        <a:rPr lang="en-US" sz="2500" b="0" i="0">
                          <a:solidFill>
                            <a:srgbClr val="23BAED"/>
                          </a:solidFill>
                        </a:rPr>
                        <a:t>, </a:t>
                      </a:r>
                      <a:r>
                        <a:rPr lang="en-US" sz="2500" b="0" i="0">
                          <a:solidFill>
                            <a:srgbClr val="595959"/>
                          </a:solidFill>
                        </a:rPr>
                        <a:t>depending on technique or approach used</a:t>
                      </a:r>
                    </a:p>
                    <a:p>
                      <a:pPr marL="285750" indent="-285750">
                        <a:lnSpc>
                          <a:spcPct val="100000"/>
                        </a:lnSpc>
                        <a:spcBef>
                          <a:spcPts val="600"/>
                        </a:spcBef>
                        <a:spcAft>
                          <a:spcPts val="600"/>
                        </a:spcAft>
                        <a:buFont typeface="Arial" panose="020B0604020202020204" pitchFamily="34" charset="0"/>
                        <a:buChar char="•"/>
                      </a:pPr>
                      <a:r>
                        <a:rPr lang="en-US" sz="2500" b="0" i="0">
                          <a:solidFill>
                            <a:srgbClr val="595959"/>
                          </a:solidFill>
                        </a:rPr>
                        <a:t>Requires attention to avoid</a:t>
                      </a:r>
                      <a:r>
                        <a:rPr lang="en-US" sz="2500" b="0" i="0"/>
                        <a:t> </a:t>
                      </a:r>
                      <a:r>
                        <a:rPr lang="en-US" sz="2500" b="1" i="0">
                          <a:solidFill>
                            <a:srgbClr val="23BAED"/>
                          </a:solidFill>
                        </a:rPr>
                        <a:t>double counting </a:t>
                      </a:r>
                    </a:p>
                    <a:p>
                      <a:pPr marL="285750" indent="-285750">
                        <a:lnSpc>
                          <a:spcPct val="100000"/>
                        </a:lnSpc>
                        <a:spcBef>
                          <a:spcPts val="600"/>
                        </a:spcBef>
                        <a:spcAft>
                          <a:spcPts val="600"/>
                        </a:spcAft>
                        <a:buFont typeface="Arial" panose="020B0604020202020204" pitchFamily="34" charset="0"/>
                        <a:buChar char="•"/>
                      </a:pPr>
                      <a:r>
                        <a:rPr lang="en-GB" sz="2500" b="1" i="0">
                          <a:solidFill>
                            <a:srgbClr val="23BAED"/>
                          </a:solidFill>
                        </a:rPr>
                        <a:t>Cultural and ethical concerns</a:t>
                      </a:r>
                      <a:r>
                        <a:rPr lang="en-GB" sz="2500" b="0" i="0">
                          <a:solidFill>
                            <a:srgbClr val="595959"/>
                          </a:solidFill>
                        </a:rPr>
                        <a:t> with placing value on nature</a:t>
                      </a:r>
                      <a:endParaRPr lang="en-US" sz="2500" b="0" i="0">
                        <a:solidFill>
                          <a:srgbClr val="595959"/>
                        </a:solidFill>
                      </a:endParaRPr>
                    </a:p>
                  </a:txBody>
                  <a:tcPr marT="45721" marB="45721"/>
                </a:tc>
                <a:extLst>
                  <a:ext uri="{0D108BD9-81ED-4DB2-BD59-A6C34878D82A}">
                    <a16:rowId xmlns:a16="http://schemas.microsoft.com/office/drawing/2014/main" val="1000605826"/>
                  </a:ext>
                </a:extLst>
              </a:tr>
            </a:tbl>
          </a:graphicData>
        </a:graphic>
      </p:graphicFrame>
      <p:sp>
        <p:nvSpPr>
          <p:cNvPr id="6" name="Teardrop 5">
            <a:extLst>
              <a:ext uri="{FF2B5EF4-FFF2-40B4-BE49-F238E27FC236}">
                <a16:creationId xmlns:a16="http://schemas.microsoft.com/office/drawing/2014/main" id="{A2E659BD-5700-A442-922F-A1ACD0A956FD}"/>
              </a:ext>
            </a:extLst>
          </p:cNvPr>
          <p:cNvSpPr/>
          <p:nvPr/>
        </p:nvSpPr>
        <p:spPr>
          <a:xfrm>
            <a:off x="10284443" y="-1251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87F8FEA6-59A2-064D-ABBA-80729B41FA2D}"/>
              </a:ext>
            </a:extLst>
          </p:cNvPr>
          <p:cNvSpPr txBox="1"/>
          <p:nvPr/>
        </p:nvSpPr>
        <p:spPr>
          <a:xfrm>
            <a:off x="10381009" y="359408"/>
            <a:ext cx="1907559" cy="1200842"/>
          </a:xfrm>
          <a:prstGeom prst="rect">
            <a:avLst/>
          </a:prstGeom>
          <a:noFill/>
        </p:spPr>
        <p:txBody>
          <a:bodyPr wrap="square" rtlCol="0" anchor="t">
            <a:spAutoFit/>
          </a:bodyPr>
          <a:lstStyle/>
          <a:p>
            <a:pPr algn="ctr" defTabSz="914354">
              <a:defRPr/>
            </a:pPr>
            <a:r>
              <a:rPr lang="en-GB">
                <a:solidFill>
                  <a:schemeClr val="bg1"/>
                </a:solidFill>
                <a:latin typeface="Arial"/>
              </a:rPr>
              <a:t>Refer to </a:t>
            </a:r>
            <a:r>
              <a:rPr lang="en-GB" b="1">
                <a:solidFill>
                  <a:schemeClr val="bg1"/>
                </a:solidFill>
                <a:latin typeface="Arial"/>
              </a:rPr>
              <a:t>p.35-38</a:t>
            </a:r>
            <a:endParaRPr lang="en-US">
              <a:solidFill>
                <a:schemeClr val="bg1"/>
              </a:solidFill>
              <a:cs typeface="Arial"/>
            </a:endParaRPr>
          </a:p>
          <a:p>
            <a:pPr algn="ctr" defTabSz="914354">
              <a:defRPr/>
            </a:pPr>
            <a:r>
              <a:rPr lang="en-GB" sz="1801">
                <a:solidFill>
                  <a:prstClr val="white"/>
                </a:solidFill>
                <a:latin typeface="Arial"/>
              </a:rPr>
              <a:t>of the</a:t>
            </a:r>
          </a:p>
          <a:p>
            <a:pPr algn="ctr" defTabSz="914354">
              <a:defRPr/>
            </a:pPr>
            <a:r>
              <a:rPr lang="en-GB">
                <a:latin typeface="Arial"/>
                <a:hlinkClick r:id="rId3"/>
              </a:rPr>
              <a:t>Natural Capital Protocol</a:t>
            </a:r>
            <a:endParaRPr lang="en-GB">
              <a:latin typeface="Arial"/>
            </a:endParaRPr>
          </a:p>
        </p:txBody>
      </p:sp>
      <p:sp>
        <p:nvSpPr>
          <p:cNvPr id="3" name="Slide Number Placeholder 2">
            <a:extLst>
              <a:ext uri="{FF2B5EF4-FFF2-40B4-BE49-F238E27FC236}">
                <a16:creationId xmlns:a16="http://schemas.microsoft.com/office/drawing/2014/main" id="{5FD40C5A-205C-6C42-A466-8057A9D30C5F}"/>
              </a:ext>
            </a:extLst>
          </p:cNvPr>
          <p:cNvSpPr>
            <a:spLocks noGrp="1"/>
          </p:cNvSpPr>
          <p:nvPr>
            <p:ph type="sldNum" sz="quarter" idx="12"/>
          </p:nvPr>
        </p:nvSpPr>
        <p:spPr/>
        <p:txBody>
          <a:bodyPr/>
          <a:lstStyle/>
          <a:p>
            <a:fld id="{971CEC84-1649-40CE-BFF6-7286506FEA08}" type="slidenum">
              <a:rPr lang="en-GB" smtClean="0"/>
              <a:pPr/>
              <a:t>90</a:t>
            </a:fld>
            <a:endParaRPr lang="en-GB"/>
          </a:p>
        </p:txBody>
      </p:sp>
      <p:sp>
        <p:nvSpPr>
          <p:cNvPr id="8" name="TextBox 7">
            <a:extLst>
              <a:ext uri="{FF2B5EF4-FFF2-40B4-BE49-F238E27FC236}">
                <a16:creationId xmlns:a16="http://schemas.microsoft.com/office/drawing/2014/main" id="{3A296D4E-5407-4D68-A741-2CA4E475D00D}"/>
              </a:ext>
            </a:extLst>
          </p:cNvPr>
          <p:cNvSpPr txBox="1"/>
          <p:nvPr/>
        </p:nvSpPr>
        <p:spPr>
          <a:xfrm>
            <a:off x="314195" y="6047914"/>
            <a:ext cx="8261769" cy="307777"/>
          </a:xfrm>
          <a:prstGeom prst="rect">
            <a:avLst/>
          </a:prstGeom>
          <a:noFill/>
        </p:spPr>
        <p:txBody>
          <a:bodyPr wrap="square" rtlCol="0">
            <a:spAutoFit/>
          </a:bodyPr>
          <a:lstStyle/>
          <a:p>
            <a:r>
              <a:rPr lang="en-GB" sz="1400">
                <a:solidFill>
                  <a:schemeClr val="tx1">
                    <a:lumMod val="65000"/>
                    <a:lumOff val="35000"/>
                  </a:schemeClr>
                </a:solidFill>
              </a:rPr>
              <a:t>Table: Key considerations for monetary valuation (adapted from Natural Capital Protocol) </a:t>
            </a:r>
          </a:p>
        </p:txBody>
      </p:sp>
    </p:spTree>
    <p:extLst>
      <p:ext uri="{BB962C8B-B14F-4D97-AF65-F5344CB8AC3E}">
        <p14:creationId xmlns:p14="http://schemas.microsoft.com/office/powerpoint/2010/main" val="8082952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18AB42-4A4F-6E43-9A36-31BC1C364942}"/>
              </a:ext>
            </a:extLst>
          </p:cNvPr>
          <p:cNvSpPr>
            <a:spLocks noGrp="1"/>
          </p:cNvSpPr>
          <p:nvPr>
            <p:ph type="title"/>
          </p:nvPr>
        </p:nvSpPr>
        <p:spPr>
          <a:xfrm>
            <a:off x="314196" y="125353"/>
            <a:ext cx="11498123" cy="878151"/>
          </a:xfrm>
        </p:spPr>
        <p:txBody>
          <a:bodyPr>
            <a:normAutofit/>
          </a:bodyPr>
          <a:lstStyle/>
          <a:p>
            <a:r>
              <a:rPr lang="en-GB">
                <a:solidFill>
                  <a:srgbClr val="595959"/>
                </a:solidFill>
                <a:cs typeface="Arial"/>
              </a:rPr>
              <a:t>Monetary valuation data sources</a:t>
            </a:r>
          </a:p>
        </p:txBody>
      </p:sp>
      <p:sp>
        <p:nvSpPr>
          <p:cNvPr id="2" name="Slide Number Placeholder 1">
            <a:extLst>
              <a:ext uri="{FF2B5EF4-FFF2-40B4-BE49-F238E27FC236}">
                <a16:creationId xmlns:a16="http://schemas.microsoft.com/office/drawing/2014/main" id="{15794148-BC01-604E-B152-BD613C9C9E9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Content Placeholder 2">
            <a:extLst>
              <a:ext uri="{FF2B5EF4-FFF2-40B4-BE49-F238E27FC236}">
                <a16:creationId xmlns:a16="http://schemas.microsoft.com/office/drawing/2014/main" id="{C5AB764E-5D65-46CF-8E25-3A3C349B44B6}"/>
              </a:ext>
            </a:extLst>
          </p:cNvPr>
          <p:cNvSpPr txBox="1">
            <a:spLocks/>
          </p:cNvSpPr>
          <p:nvPr/>
        </p:nvSpPr>
        <p:spPr>
          <a:xfrm>
            <a:off x="11954654" y="4242965"/>
            <a:ext cx="11498122" cy="4378113"/>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150000"/>
              </a:lnSpc>
              <a:spcBef>
                <a:spcPts val="1000"/>
              </a:spcBef>
              <a:spcAft>
                <a:spcPts val="0"/>
              </a:spcAft>
              <a:buClr>
                <a:srgbClr val="23BAED"/>
              </a:buClr>
              <a:buSzTx/>
              <a:buFont typeface="Arial"/>
              <a:buChar char="•"/>
              <a:tabLst/>
              <a:defRPr/>
            </a:pPr>
            <a:endParaRPr kumimoji="0" lang="fr-FR" sz="1600" b="0" i="0" u="none" strike="noStrike" kern="1200" cap="none" spc="0" normalizeH="0" baseline="0" noProof="0">
              <a:ln>
                <a:noFill/>
              </a:ln>
              <a:solidFill>
                <a:prstClr val="black">
                  <a:lumMod val="65000"/>
                  <a:lumOff val="35000"/>
                </a:prstClr>
              </a:solidFill>
              <a:effectLst/>
              <a:uLnTx/>
              <a:uFillTx/>
              <a:latin typeface="Arial"/>
              <a:ea typeface="+mn-ea"/>
              <a:cs typeface="Times New Roman" panose="02020603050405020304" pitchFamily="18" charset="0"/>
            </a:endParaRPr>
          </a:p>
          <a:p>
            <a:pPr marL="228594" marR="0" lvl="0" indent="-228594" algn="l" defTabSz="914377" rtl="0" eaLnBrk="1" fontAlgn="auto" latinLnBrk="0" hangingPunct="1">
              <a:lnSpc>
                <a:spcPct val="150000"/>
              </a:lnSpc>
              <a:spcBef>
                <a:spcPts val="1000"/>
              </a:spcBef>
              <a:spcAft>
                <a:spcPts val="0"/>
              </a:spcAft>
              <a:buClr>
                <a:srgbClr val="23BAED"/>
              </a:buClr>
              <a:buSzTx/>
              <a:buFont typeface="Arial"/>
              <a:buChar char="•"/>
              <a:tabLst/>
              <a:defRPr/>
            </a:pPr>
            <a:endPar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Times New Roman" panose="02020603050405020304" pitchFamily="18" charset="0"/>
            </a:endParaRPr>
          </a:p>
          <a:p>
            <a:pPr marL="0" marR="0" lvl="0" indent="0" algn="l" defTabSz="914377" rtl="0" eaLnBrk="1" fontAlgn="auto" latinLnBrk="0" hangingPunct="1">
              <a:lnSpc>
                <a:spcPct val="120000"/>
              </a:lnSpc>
              <a:spcBef>
                <a:spcPts val="1000"/>
              </a:spcBef>
              <a:spcAft>
                <a:spcPts val="0"/>
              </a:spcAft>
              <a:buClr>
                <a:srgbClr val="23BAED"/>
              </a:buClr>
              <a:buSzTx/>
              <a:buFont typeface="Arial"/>
              <a:buNone/>
              <a:tabLst/>
              <a:defRPr/>
            </a:pPr>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9" name="Content Placeholder 2">
            <a:extLst>
              <a:ext uri="{FF2B5EF4-FFF2-40B4-BE49-F238E27FC236}">
                <a16:creationId xmlns:a16="http://schemas.microsoft.com/office/drawing/2014/main" id="{FF02AA28-3A56-490B-9A35-2673E7B62BD5}"/>
              </a:ext>
            </a:extLst>
          </p:cNvPr>
          <p:cNvSpPr txBox="1">
            <a:spLocks/>
          </p:cNvSpPr>
          <p:nvPr/>
        </p:nvSpPr>
        <p:spPr>
          <a:xfrm>
            <a:off x="5915286" y="1410301"/>
            <a:ext cx="6299200" cy="518600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800"/>
              </a:spcAft>
              <a:buClr>
                <a:srgbClr val="23BAED"/>
              </a:buClr>
              <a:buSzTx/>
              <a:buFont typeface="Arial"/>
              <a:buNone/>
              <a:tabLst/>
              <a:defRPr/>
            </a:pPr>
            <a:r>
              <a:rPr kumimoji="0" lang="en-GB" sz="2200" b="1" i="0" u="none" strike="noStrike" kern="1200" cap="none" spc="0" normalizeH="0" baseline="0" noProof="0">
                <a:ln>
                  <a:noFill/>
                </a:ln>
                <a:solidFill>
                  <a:srgbClr val="23BAED"/>
                </a:solidFill>
                <a:effectLst/>
                <a:uLnTx/>
                <a:uFillTx/>
                <a:latin typeface="Arial"/>
                <a:ea typeface="+mn-ea"/>
                <a:cs typeface="+mn-cs"/>
              </a:rPr>
              <a:t>Theme specific</a:t>
            </a:r>
            <a:endParaRPr kumimoji="0" lang="en-GB" sz="2200" b="1" i="0" u="none" strike="noStrike" kern="1200" cap="none" spc="0" normalizeH="0" baseline="0" noProof="0">
              <a:ln>
                <a:noFill/>
              </a:ln>
              <a:solidFill>
                <a:srgbClr val="23BAED"/>
              </a:solidFill>
              <a:effectLst/>
              <a:uLnTx/>
              <a:uFillTx/>
              <a:latin typeface="Arial"/>
              <a:ea typeface="+mn-ea"/>
              <a:cs typeface="+mn-cs"/>
              <a:hlinkClick r:id="rId3">
                <a:extLst>
                  <a:ext uri="{A12FA001-AC4F-418D-AE19-62706E023703}">
                    <ahyp:hlinkClr xmlns:ahyp="http://schemas.microsoft.com/office/drawing/2018/hyperlinkcolor" val="tx"/>
                  </a:ext>
                </a:extLst>
              </a:hlinkClick>
            </a:endParaRPr>
          </a:p>
          <a:p>
            <a:pPr marL="228594" marR="0" lvl="0" indent="-228594" algn="l" defTabSz="914377" rtl="0" eaLnBrk="1" fontAlgn="auto" latinLnBrk="0" hangingPunct="1">
              <a:lnSpc>
                <a:spcPct val="100000"/>
              </a:lnSpc>
              <a:spcBef>
                <a:spcPts val="1000"/>
              </a:spcBef>
              <a:spcAft>
                <a:spcPts val="0"/>
              </a:spcAft>
              <a:buClr>
                <a:srgbClr val="23BAED"/>
              </a:buClr>
              <a:buSzTx/>
              <a:buFont typeface="Arial"/>
              <a:buChar char="•"/>
              <a:tabLst/>
              <a:defRPr/>
            </a:pPr>
            <a:r>
              <a:rPr kumimoji="0" lang="en-US" sz="2000" b="1" i="0" u="none" strike="noStrike" kern="1200" cap="none" spc="0" normalizeH="0" baseline="0" noProof="0">
                <a:ln>
                  <a:noFill/>
                </a:ln>
                <a:solidFill>
                  <a:srgbClr val="00BCF2"/>
                </a:solidFill>
                <a:effectLst/>
                <a:uLnTx/>
                <a:uFillTx/>
                <a:latin typeface="Arial"/>
                <a:ea typeface="+mn-ea"/>
                <a:cs typeface="+mn-cs"/>
                <a:hlinkClick r:id="rId4">
                  <a:extLst>
                    <a:ext uri="{A12FA001-AC4F-418D-AE19-62706E023703}">
                      <ahyp:hlinkClr xmlns:ahyp="http://schemas.microsoft.com/office/drawing/2018/hyperlinkcolor" val="tx"/>
                    </a:ext>
                  </a:extLst>
                </a:hlinkClick>
              </a:rPr>
              <a:t>The Economics of Ecosystems and Biodiversity (TEEB)</a:t>
            </a:r>
            <a:r>
              <a:rPr kumimoji="0" lang="en-US" sz="2000" b="1" i="0" u="none" strike="noStrike" kern="1200" cap="none" spc="0" normalizeH="0" baseline="0" noProof="0">
                <a:ln>
                  <a:noFill/>
                </a:ln>
                <a:solidFill>
                  <a:srgbClr val="00BCF2"/>
                </a:solidFill>
                <a:effectLst/>
                <a:uLnTx/>
                <a:uFillTx/>
                <a:latin typeface="Arial"/>
                <a:ea typeface="+mn-ea"/>
                <a:cs typeface="+mn-cs"/>
              </a:rPr>
              <a:t> </a:t>
            </a:r>
            <a:r>
              <a:rPr kumimoji="0" lang="en-US" sz="2000" b="0" i="0" u="none" strike="noStrike" kern="1200" cap="none" spc="0" normalizeH="0" baseline="0" noProof="0">
                <a:ln>
                  <a:noFill/>
                </a:ln>
                <a:solidFill>
                  <a:srgbClr val="23BAED"/>
                </a:solidFill>
                <a:effectLst/>
                <a:uLnTx/>
                <a:uFillTx/>
                <a:latin typeface="Arial"/>
                <a:ea typeface="Calibri" panose="020F0502020204030204" pitchFamily="34" charset="0"/>
                <a:cs typeface="Times New Roman" panose="02020603050405020304" pitchFamily="18" charset="0"/>
              </a:rPr>
              <a:t>–</a:t>
            </a:r>
            <a:r>
              <a:rPr kumimoji="0" lang="en-US" sz="2000" b="0" i="0" u="none" strike="noStrike" kern="1200" cap="none" spc="0" normalizeH="0" baseline="0" noProof="0">
                <a:ln>
                  <a:noFill/>
                </a:ln>
                <a:solidFill>
                  <a:prstClr val="black">
                    <a:lumMod val="65000"/>
                    <a:lumOff val="35000"/>
                  </a:prstClr>
                </a:solidFill>
                <a:effectLst/>
                <a:uLnTx/>
                <a:uFillTx/>
                <a:latin typeface="Arial"/>
                <a:ea typeface="Calibri" panose="020F0502020204030204" pitchFamily="34" charset="0"/>
                <a:cs typeface="Times New Roman" panose="02020603050405020304" pitchFamily="18" charset="0"/>
              </a:rPr>
              <a:t>economic impacts of biodiversity loss</a:t>
            </a:r>
            <a:endParaRPr kumimoji="0" lang="en-US" sz="2000" b="0" i="0" u="none" strike="noStrike" kern="1200" cap="none" spc="0" normalizeH="0" baseline="0" noProof="0">
              <a:ln>
                <a:noFill/>
              </a:ln>
              <a:solidFill>
                <a:srgbClr val="00BCF2"/>
              </a:solidFill>
              <a:effectLst/>
              <a:uLnTx/>
              <a:uFillTx/>
              <a:latin typeface="Arial"/>
              <a:ea typeface="+mn-ea"/>
              <a:cs typeface="+mn-cs"/>
            </a:endParaRPr>
          </a:p>
          <a:p>
            <a:pPr marL="228594" marR="0" lvl="0" indent="-228594" algn="l" defTabSz="914377" rtl="0" eaLnBrk="1" fontAlgn="auto" latinLnBrk="0" hangingPunct="1">
              <a:lnSpc>
                <a:spcPct val="100000"/>
              </a:lnSpc>
              <a:spcBef>
                <a:spcPts val="1000"/>
              </a:spcBef>
              <a:spcAft>
                <a:spcPts val="0"/>
              </a:spcAft>
              <a:buClr>
                <a:srgbClr val="23BAED"/>
              </a:buClr>
              <a:buSzTx/>
              <a:buFont typeface="Arial"/>
              <a:buChar char="•"/>
              <a:tabLst/>
              <a:defRPr/>
            </a:pPr>
            <a:r>
              <a:rPr kumimoji="0" lang="en-US" sz="2000" b="1" i="0" u="none" strike="noStrike" kern="1200" cap="none" spc="0" normalizeH="0" baseline="0" noProof="0">
                <a:ln>
                  <a:noFill/>
                </a:ln>
                <a:solidFill>
                  <a:srgbClr val="00BCF2"/>
                </a:solidFill>
                <a:effectLst/>
                <a:uLnTx/>
                <a:uFillTx/>
                <a:latin typeface="Arial"/>
                <a:ea typeface="+mn-ea"/>
                <a:cs typeface="+mn-cs"/>
                <a:hlinkClick r:id="rId5">
                  <a:extLst>
                    <a:ext uri="{A12FA001-AC4F-418D-AE19-62706E023703}">
                      <ahyp:hlinkClr xmlns:ahyp="http://schemas.microsoft.com/office/drawing/2018/hyperlinkcolor" val="tx"/>
                    </a:ext>
                  </a:extLst>
                </a:hlinkClick>
              </a:rPr>
              <a:t>Ecosystem Services Valuation Database (ESVD) </a:t>
            </a:r>
            <a:r>
              <a:rPr kumimoji="0" lang="en-US" sz="2000" b="0" i="0" u="none" strike="noStrike" kern="1200" cap="none" spc="0" normalizeH="0" baseline="0" noProof="0">
                <a:ln>
                  <a:noFill/>
                </a:ln>
                <a:solidFill>
                  <a:srgbClr val="23BAED"/>
                </a:solidFill>
                <a:effectLst/>
                <a:uLnTx/>
                <a:uFillTx/>
                <a:latin typeface="Arial"/>
                <a:ea typeface="Calibri" panose="020F0502020204030204" pitchFamily="34" charset="0"/>
                <a:cs typeface="Times New Roman" panose="02020603050405020304" pitchFamily="18" charset="0"/>
              </a:rPr>
              <a:t>– </a:t>
            </a: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Times New Roman" panose="02020603050405020304" pitchFamily="18" charset="0"/>
              </a:rPr>
              <a:t>monetary values of ecosystem services across all biomes</a:t>
            </a:r>
          </a:p>
          <a:p>
            <a:pPr marL="228594" marR="0" lvl="0" indent="-228594" algn="l" defTabSz="914377" rtl="0" eaLnBrk="1" fontAlgn="auto" latinLnBrk="0" hangingPunct="1">
              <a:lnSpc>
                <a:spcPct val="100000"/>
              </a:lnSpc>
              <a:spcBef>
                <a:spcPts val="1000"/>
              </a:spcBef>
              <a:spcAft>
                <a:spcPts val="0"/>
              </a:spcAft>
              <a:buClr>
                <a:srgbClr val="23BAED"/>
              </a:buClr>
              <a:buSzTx/>
              <a:buFont typeface="Arial"/>
              <a:buChar char="•"/>
              <a:tabLst/>
              <a:defRPr/>
            </a:pPr>
            <a:r>
              <a:rPr kumimoji="0" lang="en-US" sz="2000" b="1" i="0" u="none" strike="noStrike" kern="1200" cap="none" spc="0" normalizeH="0" baseline="0" noProof="0">
                <a:ln>
                  <a:noFill/>
                </a:ln>
                <a:solidFill>
                  <a:srgbClr val="00BCF2"/>
                </a:solidFill>
                <a:effectLst/>
                <a:uLnTx/>
                <a:uFillTx/>
                <a:latin typeface="Arial"/>
                <a:ea typeface="+mn-ea"/>
                <a:cs typeface="+mn-cs"/>
                <a:hlinkClick r:id="rId6">
                  <a:extLst>
                    <a:ext uri="{A12FA001-AC4F-418D-AE19-62706E023703}">
                      <ahyp:hlinkClr xmlns:ahyp="http://schemas.microsoft.com/office/drawing/2018/hyperlinkcolor" val="tx"/>
                    </a:ext>
                  </a:extLst>
                </a:hlinkClick>
              </a:rPr>
              <a:t>Social Cost of Carbon (SCC)</a:t>
            </a:r>
            <a:r>
              <a:rPr kumimoji="0" lang="en-US" sz="2000" b="1" i="0" u="none" strike="noStrike" kern="1200" cap="none" spc="0" normalizeH="0" baseline="0" noProof="0">
                <a:ln>
                  <a:noFill/>
                </a:ln>
                <a:solidFill>
                  <a:srgbClr val="00BCF2"/>
                </a:solidFill>
                <a:effectLst/>
                <a:uLnTx/>
                <a:uFillTx/>
                <a:latin typeface="Arial"/>
                <a:ea typeface="+mn-ea"/>
                <a:cs typeface="+mn-cs"/>
              </a:rPr>
              <a:t> </a:t>
            </a:r>
            <a:r>
              <a:rPr kumimoji="0" lang="en-US" sz="2000" b="0" i="0" u="none" strike="noStrike" kern="1200" cap="none" spc="0" normalizeH="0" baseline="0" noProof="0">
                <a:ln>
                  <a:noFill/>
                </a:ln>
                <a:solidFill>
                  <a:srgbClr val="23BAED"/>
                </a:solidFill>
                <a:effectLst/>
                <a:uLnTx/>
                <a:uFillTx/>
                <a:latin typeface="Arial"/>
                <a:ea typeface="Calibri" panose="020F0502020204030204" pitchFamily="34" charset="0"/>
                <a:cs typeface="Times New Roman" panose="02020603050405020304" pitchFamily="18" charset="0"/>
              </a:rPr>
              <a:t>– </a:t>
            </a:r>
            <a:r>
              <a:rPr kumimoji="0" lang="en-US" sz="2000" b="0" i="0" u="none" strike="noStrike" kern="1200" cap="none" spc="0" normalizeH="0" baseline="0" noProof="0">
                <a:ln>
                  <a:noFill/>
                </a:ln>
                <a:solidFill>
                  <a:prstClr val="black">
                    <a:lumMod val="65000"/>
                    <a:lumOff val="35000"/>
                  </a:prstClr>
                </a:solidFill>
                <a:effectLst/>
                <a:uLnTx/>
                <a:uFillTx/>
                <a:latin typeface="Arial"/>
                <a:ea typeface="Calibri" panose="020F0502020204030204" pitchFamily="34" charset="0"/>
                <a:cs typeface="Times New Roman" panose="02020603050405020304" pitchFamily="18" charset="0"/>
              </a:rPr>
              <a:t>costs resulting from emitting one additional ton of GHG into the atmosphere</a:t>
            </a:r>
          </a:p>
          <a:p>
            <a:pPr marL="228594" marR="0" lvl="0" indent="-228594" algn="l" defTabSz="914377" rtl="0" eaLnBrk="1" fontAlgn="auto" latinLnBrk="0" hangingPunct="1">
              <a:lnSpc>
                <a:spcPct val="100000"/>
              </a:lnSpc>
              <a:spcBef>
                <a:spcPts val="1000"/>
              </a:spcBef>
              <a:spcAft>
                <a:spcPts val="0"/>
              </a:spcAft>
              <a:buClr>
                <a:srgbClr val="23BAED"/>
              </a:buClr>
              <a:buSzTx/>
              <a:buFont typeface="Arial"/>
              <a:buChar char="•"/>
              <a:tabLst/>
              <a:defRPr/>
            </a:pPr>
            <a:r>
              <a:rPr kumimoji="0" lang="en-US" sz="2000" b="1" i="0" u="none" strike="noStrike" kern="1200" cap="none" spc="0" normalizeH="0" baseline="0" noProof="0">
                <a:ln>
                  <a:noFill/>
                </a:ln>
                <a:solidFill>
                  <a:srgbClr val="00BCF2"/>
                </a:solidFill>
                <a:effectLst/>
                <a:uLnTx/>
                <a:uFillTx/>
                <a:latin typeface="Arial"/>
                <a:ea typeface="+mn-ea"/>
                <a:cs typeface="+mn-cs"/>
                <a:hlinkClick r:id="rId7">
                  <a:extLst>
                    <a:ext uri="{A12FA001-AC4F-418D-AE19-62706E023703}">
                      <ahyp:hlinkClr xmlns:ahyp="http://schemas.microsoft.com/office/drawing/2018/hyperlinkcolor" val="tx"/>
                    </a:ext>
                  </a:extLst>
                </a:hlinkClick>
              </a:rPr>
              <a:t>Social Value UK </a:t>
            </a:r>
            <a:r>
              <a:rPr kumimoji="0" lang="en-US" sz="2000" b="0" i="0" u="none" strike="noStrike" kern="1200" cap="none" spc="0" normalizeH="0" baseline="0" noProof="0">
                <a:ln>
                  <a:noFill/>
                </a:ln>
                <a:solidFill>
                  <a:srgbClr val="23BAED"/>
                </a:solidFill>
                <a:effectLst/>
                <a:uLnTx/>
                <a:uFillTx/>
                <a:latin typeface="Arial"/>
                <a:ea typeface="Calibri" panose="020F0502020204030204" pitchFamily="34" charset="0"/>
                <a:cs typeface="Times New Roman" panose="02020603050405020304" pitchFamily="18" charset="0"/>
              </a:rPr>
              <a:t>– </a:t>
            </a: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Times New Roman" panose="02020603050405020304" pitchFamily="18" charset="0"/>
              </a:rPr>
              <a:t>database on social values, social return on investment, and cost-benefit analysis</a:t>
            </a:r>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1" name="Content Placeholder 2">
            <a:extLst>
              <a:ext uri="{FF2B5EF4-FFF2-40B4-BE49-F238E27FC236}">
                <a16:creationId xmlns:a16="http://schemas.microsoft.com/office/drawing/2014/main" id="{FE8DEC63-40B8-4855-A0E7-B41C9653E800}"/>
              </a:ext>
            </a:extLst>
          </p:cNvPr>
          <p:cNvSpPr txBox="1">
            <a:spLocks/>
          </p:cNvSpPr>
          <p:nvPr/>
        </p:nvSpPr>
        <p:spPr>
          <a:xfrm>
            <a:off x="358645" y="1410301"/>
            <a:ext cx="5500816" cy="4983573"/>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800"/>
              </a:spcAft>
              <a:buClr>
                <a:srgbClr val="23BAED"/>
              </a:buClr>
              <a:buSzTx/>
              <a:buFont typeface="Arial"/>
              <a:buNone/>
              <a:tabLst/>
              <a:defRPr/>
            </a:pPr>
            <a:r>
              <a:rPr kumimoji="0" lang="en-GB" sz="2200" b="1" i="0" u="none" strike="noStrike" kern="1200" cap="none" spc="0" normalizeH="0" baseline="0" noProof="0">
                <a:ln>
                  <a:noFill/>
                </a:ln>
                <a:solidFill>
                  <a:srgbClr val="23BAED"/>
                </a:solidFill>
                <a:effectLst/>
                <a:uLnTx/>
                <a:uFillTx/>
                <a:latin typeface="Arial"/>
                <a:ea typeface="+mn-ea"/>
                <a:cs typeface="+mn-cs"/>
              </a:rPr>
              <a:t>Cross thematic</a:t>
            </a:r>
            <a:endParaRPr kumimoji="0" lang="en-GB" sz="2200" b="1" i="0" u="none" strike="noStrike" kern="1200" cap="none" spc="0" normalizeH="0" baseline="0" noProof="0">
              <a:ln>
                <a:noFill/>
              </a:ln>
              <a:solidFill>
                <a:srgbClr val="23BAED"/>
              </a:solidFill>
              <a:effectLst/>
              <a:uLnTx/>
              <a:uFillTx/>
              <a:latin typeface="Arial"/>
              <a:ea typeface="+mn-ea"/>
              <a:cs typeface="+mn-cs"/>
              <a:hlinkClick r:id="rId3">
                <a:extLst>
                  <a:ext uri="{A12FA001-AC4F-418D-AE19-62706E023703}">
                    <ahyp:hlinkClr xmlns:ahyp="http://schemas.microsoft.com/office/drawing/2018/hyperlinkcolor" val="tx"/>
                  </a:ext>
                </a:extLst>
              </a:hlinkClick>
            </a:endParaRPr>
          </a:p>
          <a:p>
            <a:pPr marL="228594" marR="0" lvl="0" indent="-228594" algn="l" defTabSz="914377" rtl="0" eaLnBrk="1" fontAlgn="auto" latinLnBrk="0" hangingPunct="1">
              <a:lnSpc>
                <a:spcPct val="100000"/>
              </a:lnSpc>
              <a:spcBef>
                <a:spcPts val="1000"/>
              </a:spcBef>
              <a:spcAft>
                <a:spcPts val="800"/>
              </a:spcAft>
              <a:buClr>
                <a:srgbClr val="23BAED"/>
              </a:buClr>
              <a:buSzTx/>
              <a:buFont typeface="Arial"/>
              <a:buChar char="•"/>
              <a:tabLst/>
              <a:defRPr/>
            </a:pPr>
            <a:r>
              <a:rPr kumimoji="0" lang="en-US" sz="2000" b="1" i="0" u="none" strike="noStrike" kern="1200" cap="none" spc="0" normalizeH="0" baseline="0" noProof="0">
                <a:ln>
                  <a:noFill/>
                </a:ln>
                <a:solidFill>
                  <a:srgbClr val="00BCF2"/>
                </a:solidFill>
                <a:effectLst/>
                <a:uLnTx/>
                <a:uFillTx/>
                <a:latin typeface="Arial"/>
                <a:ea typeface="+mn-ea"/>
                <a:cs typeface="+mn-cs"/>
                <a:hlinkClick r:id="rId8">
                  <a:extLst>
                    <a:ext uri="{A12FA001-AC4F-418D-AE19-62706E023703}">
                      <ahyp:hlinkClr xmlns:ahyp="http://schemas.microsoft.com/office/drawing/2018/hyperlinkcolor" val="tx"/>
                    </a:ext>
                  </a:extLst>
                </a:hlinkClick>
              </a:rPr>
              <a:t>Environmental Value Look-up</a:t>
            </a:r>
            <a:r>
              <a:rPr kumimoji="0" lang="en-US" sz="2000" b="1" i="0" u="none" strike="noStrike" kern="1200" cap="none" spc="0" normalizeH="0" baseline="0" noProof="0">
                <a:ln>
                  <a:noFill/>
                </a:ln>
                <a:solidFill>
                  <a:srgbClr val="00BCF2"/>
                </a:solidFill>
                <a:effectLst/>
                <a:uLnTx/>
                <a:uFillTx/>
                <a:latin typeface="Arial"/>
                <a:ea typeface="+mn-ea"/>
                <a:cs typeface="+mn-cs"/>
              </a:rPr>
              <a:t> (EVL) </a:t>
            </a:r>
            <a:r>
              <a:rPr kumimoji="0" lang="en-US" sz="2000" b="0" i="0" u="none" strike="noStrike" kern="1200" cap="none" spc="0" normalizeH="0" baseline="0" noProof="0">
                <a:ln>
                  <a:noFill/>
                </a:ln>
                <a:solidFill>
                  <a:srgbClr val="23BAED"/>
                </a:solidFill>
                <a:effectLst/>
                <a:uLnTx/>
                <a:uFillTx/>
                <a:latin typeface="Arial"/>
                <a:ea typeface="Calibri" panose="020F0502020204030204" pitchFamily="34" charset="0"/>
                <a:cs typeface="Times New Roman" panose="02020603050405020304" pitchFamily="18" charset="0"/>
              </a:rPr>
              <a:t>– </a:t>
            </a: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monetary values for a range of environmental impacts</a:t>
            </a:r>
          </a:p>
          <a:p>
            <a:pPr marL="228594" marR="0" lvl="0" indent="-228594" algn="l" defTabSz="914377" rtl="0" eaLnBrk="1" fontAlgn="auto" latinLnBrk="0" hangingPunct="1">
              <a:lnSpc>
                <a:spcPct val="100000"/>
              </a:lnSpc>
              <a:spcBef>
                <a:spcPts val="1000"/>
              </a:spcBef>
              <a:spcAft>
                <a:spcPts val="800"/>
              </a:spcAft>
              <a:buClr>
                <a:srgbClr val="23BAED"/>
              </a:buClr>
              <a:buSzTx/>
              <a:buFont typeface="Arial"/>
              <a:buChar char="•"/>
              <a:tabLst/>
              <a:defRPr/>
            </a:pPr>
            <a:r>
              <a:rPr kumimoji="0" lang="en-US" sz="2000" b="1" i="0" u="none" strike="noStrike" kern="1200" cap="none" spc="0" normalizeH="0" baseline="0" noProof="0">
                <a:ln>
                  <a:noFill/>
                </a:ln>
                <a:solidFill>
                  <a:srgbClr val="00BCF2"/>
                </a:solidFill>
                <a:effectLst/>
                <a:uLnTx/>
                <a:uFillTx/>
                <a:latin typeface="Arial"/>
                <a:ea typeface="+mn-ea"/>
                <a:cs typeface="+mn-cs"/>
                <a:hlinkClick r:id="rId9">
                  <a:extLst>
                    <a:ext uri="{A12FA001-AC4F-418D-AE19-62706E023703}">
                      <ahyp:hlinkClr xmlns:ahyp="http://schemas.microsoft.com/office/drawing/2018/hyperlinkcolor" val="tx"/>
                    </a:ext>
                  </a:extLst>
                </a:hlinkClick>
              </a:rPr>
              <a:t>EU KIP-INCA</a:t>
            </a:r>
            <a:r>
              <a:rPr kumimoji="0" lang="en-US" sz="2000" b="1" i="0" u="none" strike="noStrike" kern="1200" cap="none" spc="0" normalizeH="0" baseline="0" noProof="0">
                <a:ln>
                  <a:noFill/>
                </a:ln>
                <a:solidFill>
                  <a:srgbClr val="00BCF2"/>
                </a:solidFill>
                <a:effectLst/>
                <a:uLnTx/>
                <a:uFillTx/>
                <a:latin typeface="Arial"/>
                <a:ea typeface="+mn-ea"/>
                <a:cs typeface="+mn-cs"/>
              </a:rPr>
              <a:t> </a:t>
            </a:r>
            <a:r>
              <a:rPr kumimoji="0" lang="en-US" sz="2000" b="0" i="0" u="none" strike="noStrike" kern="1200" cap="none" spc="0" normalizeH="0" baseline="0" noProof="0">
                <a:ln>
                  <a:noFill/>
                </a:ln>
                <a:solidFill>
                  <a:srgbClr val="23BAED"/>
                </a:solidFill>
                <a:effectLst/>
                <a:uLnTx/>
                <a:uFillTx/>
                <a:latin typeface="Arial"/>
                <a:ea typeface="Calibri" panose="020F0502020204030204" pitchFamily="34" charset="0"/>
                <a:cs typeface="Times New Roman" panose="02020603050405020304" pitchFamily="18" charset="0"/>
              </a:rPr>
              <a:t>– </a:t>
            </a: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Datasets on monetary valuation of ecosystems and their services </a:t>
            </a:r>
          </a:p>
          <a:p>
            <a:pPr marL="228594" marR="0" lvl="0" indent="-228594" algn="l" defTabSz="914377" rtl="0" eaLnBrk="1" fontAlgn="auto" latinLnBrk="0" hangingPunct="1">
              <a:lnSpc>
                <a:spcPct val="100000"/>
              </a:lnSpc>
              <a:spcBef>
                <a:spcPts val="1000"/>
              </a:spcBef>
              <a:spcAft>
                <a:spcPts val="800"/>
              </a:spcAft>
              <a:buClr>
                <a:srgbClr val="23BAED"/>
              </a:buClr>
              <a:buSzTx/>
              <a:buFont typeface="Arial"/>
              <a:buChar char="•"/>
              <a:tabLst/>
              <a:defRPr/>
            </a:pPr>
            <a:r>
              <a:rPr kumimoji="0" lang="en-US" sz="2000" b="1" i="0" u="none" strike="noStrike" kern="1200" cap="none" spc="0" normalizeH="0" baseline="0" noProof="0">
                <a:ln>
                  <a:noFill/>
                </a:ln>
                <a:solidFill>
                  <a:srgbClr val="23BAED"/>
                </a:solidFill>
                <a:effectLst/>
                <a:uLnTx/>
                <a:uFillTx/>
                <a:latin typeface="Arial"/>
                <a:ea typeface="+mn-ea"/>
                <a:cs typeface="+mn-cs"/>
                <a:hlinkClick r:id="rId10">
                  <a:extLst>
                    <a:ext uri="{A12FA001-AC4F-418D-AE19-62706E023703}">
                      <ahyp:hlinkClr xmlns:ahyp="http://schemas.microsoft.com/office/drawing/2018/hyperlinkcolor" val="tx"/>
                    </a:ext>
                  </a:extLst>
                </a:hlinkClick>
              </a:rPr>
              <a:t>De Groot, et al. (2012). Global estimates of the value of ecosystems and their services in monetary units. Ecosystem services, 1(1), pp.50-61</a:t>
            </a:r>
            <a:r>
              <a:rPr kumimoji="0" lang="en-US" sz="2000" b="1" i="0" u="none" strike="noStrike" kern="1200" cap="none" spc="0" normalizeH="0" baseline="0" noProof="0">
                <a:ln>
                  <a:noFill/>
                </a:ln>
                <a:solidFill>
                  <a:srgbClr val="23BAED"/>
                </a:solidFill>
                <a:effectLst/>
                <a:uLnTx/>
                <a:uFillTx/>
                <a:latin typeface="Arial"/>
                <a:ea typeface="+mn-ea"/>
                <a:cs typeface="+mn-cs"/>
              </a:rPr>
              <a:t> </a:t>
            </a:r>
            <a:r>
              <a:rPr kumimoji="0" lang="en-US" sz="2000" b="0" i="0" u="none" strike="noStrike" kern="1200" cap="none" spc="0" normalizeH="0" baseline="0" noProof="0">
                <a:ln>
                  <a:noFill/>
                </a:ln>
                <a:solidFill>
                  <a:srgbClr val="23BAED"/>
                </a:solidFill>
                <a:effectLst/>
                <a:uLnTx/>
                <a:uFillTx/>
                <a:latin typeface="Arial"/>
                <a:ea typeface="Calibri" panose="020F0502020204030204" pitchFamily="34" charset="0"/>
                <a:cs typeface="Times New Roman" panose="02020603050405020304" pitchFamily="18" charset="0"/>
              </a:rPr>
              <a:t>– </a:t>
            </a:r>
            <a:r>
              <a:rPr kumimoji="0" lang="en-US" sz="2000" b="0" i="0" u="none" strike="noStrike" kern="1200" cap="none" spc="0" normalizeH="0" baseline="0" noProof="0">
                <a:ln>
                  <a:noFill/>
                </a:ln>
                <a:solidFill>
                  <a:prstClr val="black">
                    <a:lumMod val="65000"/>
                    <a:lumOff val="35000"/>
                  </a:prstClr>
                </a:solidFill>
                <a:effectLst/>
                <a:uLnTx/>
                <a:uFillTx/>
                <a:latin typeface="Arial"/>
                <a:ea typeface="Calibri" panose="020F0502020204030204" pitchFamily="34" charset="0"/>
                <a:cs typeface="Times New Roman" panose="02020603050405020304" pitchFamily="18" charset="0"/>
              </a:rPr>
              <a:t>monetary valuation of ecosystem services</a:t>
            </a:r>
            <a:endParaRPr kumimoji="0" lang="en-US" sz="2000" b="1" i="0" u="none" strike="noStrike" kern="1200" cap="none" spc="0" normalizeH="0" baseline="0" noProof="0">
              <a:ln>
                <a:noFill/>
              </a:ln>
              <a:solidFill>
                <a:srgbClr val="00BCF2"/>
              </a:solidFill>
              <a:effectLst/>
              <a:uLnTx/>
              <a:uFillTx/>
              <a:latin typeface="Arial"/>
              <a:ea typeface="+mn-ea"/>
              <a:cs typeface="+mn-cs"/>
            </a:endParaRPr>
          </a:p>
          <a:p>
            <a:pPr marL="228594" marR="0" lvl="0" indent="-228594" algn="l" defTabSz="914377" rtl="0" eaLnBrk="1" fontAlgn="auto" latinLnBrk="0" hangingPunct="1">
              <a:lnSpc>
                <a:spcPct val="100000"/>
              </a:lnSpc>
              <a:spcBef>
                <a:spcPts val="1000"/>
              </a:spcBef>
              <a:spcAft>
                <a:spcPts val="800"/>
              </a:spcAft>
              <a:buClr>
                <a:srgbClr val="23BAED"/>
              </a:buClr>
              <a:buSzTx/>
              <a:buFont typeface="Arial"/>
              <a:buChar char="•"/>
              <a:tabLst/>
              <a:defRPr/>
            </a:pPr>
            <a:endPar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a:p>
            <a:pPr marL="0" marR="0" lvl="0" indent="0" algn="l" defTabSz="914377" rtl="0" eaLnBrk="1" fontAlgn="auto" latinLnBrk="0" hangingPunct="1">
              <a:lnSpc>
                <a:spcPct val="120000"/>
              </a:lnSpc>
              <a:spcBef>
                <a:spcPts val="1000"/>
              </a:spcBef>
              <a:spcAft>
                <a:spcPts val="0"/>
              </a:spcAft>
              <a:buClr>
                <a:srgbClr val="23BAED"/>
              </a:buClr>
              <a:buSzTx/>
              <a:buFont typeface="Arial"/>
              <a:buNone/>
              <a:tabLst/>
              <a:defRPr/>
            </a:pPr>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3" name="TextBox 7">
            <a:extLst>
              <a:ext uri="{FF2B5EF4-FFF2-40B4-BE49-F238E27FC236}">
                <a16:creationId xmlns:a16="http://schemas.microsoft.com/office/drawing/2014/main" id="{BB6B3E7E-56D4-4404-9487-D616535AFE36}"/>
              </a:ext>
            </a:extLst>
          </p:cNvPr>
          <p:cNvSpPr txBox="1"/>
          <p:nvPr/>
        </p:nvSpPr>
        <p:spPr>
          <a:xfrm>
            <a:off x="10632306" y="153107"/>
            <a:ext cx="1245499" cy="784830"/>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white"/>
                </a:solidFill>
                <a:effectLst/>
                <a:uLnTx/>
                <a:uFillTx/>
                <a:latin typeface="Arial"/>
                <a:ea typeface="+mn-ea"/>
                <a:cs typeface="+mn-cs"/>
              </a:rPr>
              <a:t>Refer to </a:t>
            </a:r>
            <a:r>
              <a:rPr kumimoji="0" lang="en-GB" sz="1500" b="1" i="0" u="none" strike="noStrike" kern="1200" cap="none" spc="0" normalizeH="0" baseline="0" noProof="0">
                <a:ln>
                  <a:noFill/>
                </a:ln>
                <a:solidFill>
                  <a:prstClr val="white"/>
                </a:solidFill>
                <a:effectLst/>
                <a:uLnTx/>
                <a:uFillTx/>
                <a:latin typeface="Arial"/>
                <a:ea typeface="+mn-ea"/>
                <a:cs typeface="+mn-cs"/>
              </a:rPr>
              <a:t>p. 58 </a:t>
            </a:r>
            <a:r>
              <a:rPr kumimoji="0" lang="en-GB" sz="1500" b="0" i="0" u="none" strike="noStrike" kern="1200" cap="none" spc="0" normalizeH="0" baseline="0" noProof="0">
                <a:ln>
                  <a:noFill/>
                </a:ln>
                <a:solidFill>
                  <a:prstClr val="white"/>
                </a:solidFill>
                <a:effectLst/>
                <a:uLnTx/>
                <a:uFillTx/>
                <a:latin typeface="Arial"/>
                <a:ea typeface="+mn-ea"/>
                <a:cs typeface="+mn-cs"/>
              </a:rPr>
              <a:t>of your workbook</a:t>
            </a:r>
            <a:endParaRPr kumimoji="0" lang="en-GB" sz="15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9744666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5" name="Google Shape;1835;ga5173e3a10_5_124"/>
          <p:cNvSpPr/>
          <p:nvPr/>
        </p:nvSpPr>
        <p:spPr>
          <a:xfrm>
            <a:off x="1501287" y="898581"/>
            <a:ext cx="5130479" cy="62280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0000"/>
                </a:solidFill>
                <a:effectLst/>
                <a:uLnTx/>
                <a:uFillTx/>
                <a:latin typeface="+mj-lt"/>
                <a:ea typeface="Verdana"/>
                <a:cs typeface="Verdana"/>
                <a:sym typeface="Verdana"/>
              </a:rPr>
              <a:t>Dependency on the regulation of the physical environment: Flood risk</a:t>
            </a:r>
            <a:endParaRPr kumimoji="0" sz="1400" b="0" i="0" u="none" strike="noStrike" kern="0" cap="none" spc="0" normalizeH="0" baseline="0" noProof="0">
              <a:ln>
                <a:noFill/>
              </a:ln>
              <a:solidFill>
                <a:srgbClr val="000000"/>
              </a:solidFill>
              <a:effectLst/>
              <a:uLnTx/>
              <a:uFillTx/>
              <a:latin typeface="+mj-lt"/>
              <a:cs typeface="Arial"/>
              <a:sym typeface="Arial"/>
            </a:endParaRPr>
          </a:p>
        </p:txBody>
      </p:sp>
      <p:grpSp>
        <p:nvGrpSpPr>
          <p:cNvPr id="1837" name="Google Shape;1837;ga5173e3a10_5_124"/>
          <p:cNvGrpSpPr/>
          <p:nvPr/>
        </p:nvGrpSpPr>
        <p:grpSpPr>
          <a:xfrm>
            <a:off x="1948156" y="1824206"/>
            <a:ext cx="4390892" cy="1830954"/>
            <a:chOff x="2359878" y="1659711"/>
            <a:chExt cx="4390892" cy="1830954"/>
          </a:xfrm>
        </p:grpSpPr>
        <p:sp>
          <p:nvSpPr>
            <p:cNvPr id="1838" name="Google Shape;1838;ga5173e3a10_5_124"/>
            <p:cNvSpPr/>
            <p:nvPr/>
          </p:nvSpPr>
          <p:spPr>
            <a:xfrm>
              <a:off x="2359878" y="1659711"/>
              <a:ext cx="4390892" cy="1048966"/>
            </a:xfrm>
            <a:prstGeom prst="roundRect">
              <a:avLst>
                <a:gd name="adj" fmla="val 21785"/>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b="1" i="1" kern="0">
                  <a:solidFill>
                    <a:srgbClr val="000000"/>
                  </a:solidFill>
                  <a:latin typeface="+mj-lt"/>
                  <a:ea typeface="Verdana"/>
                  <a:cs typeface="Verdana"/>
                  <a:sym typeface="Verdana"/>
                </a:rPr>
                <a:t>Flow of ecosystem service: </a:t>
              </a:r>
              <a:r>
                <a:rPr kumimoji="0" lang="en-GB" b="0" i="0" u="none" strike="noStrike" kern="0" cap="none" spc="0" normalizeH="0" baseline="0" noProof="0">
                  <a:ln>
                    <a:noFill/>
                  </a:ln>
                  <a:solidFill>
                    <a:srgbClr val="000000"/>
                  </a:solidFill>
                  <a:effectLst/>
                  <a:uLnTx/>
                  <a:uFillTx/>
                  <a:latin typeface="+mj-lt"/>
                  <a:ea typeface="Verdana"/>
                  <a:cs typeface="Verdana"/>
                  <a:sym typeface="Verdana"/>
                </a:rPr>
                <a:t>Loss of surrounding forest near manufacturing building leading to increased flood risks</a:t>
              </a:r>
              <a:endParaRPr kumimoji="0" b="0" i="0" u="none" strike="noStrike" kern="0" cap="none" spc="0" normalizeH="0" baseline="0" noProof="0">
                <a:ln>
                  <a:noFill/>
                </a:ln>
                <a:solidFill>
                  <a:srgbClr val="000000"/>
                </a:solidFill>
                <a:effectLst/>
                <a:uLnTx/>
                <a:uFillTx/>
                <a:latin typeface="+mj-lt"/>
                <a:cs typeface="Arial"/>
                <a:sym typeface="Arial"/>
              </a:endParaRPr>
            </a:p>
          </p:txBody>
        </p:sp>
        <p:sp>
          <p:nvSpPr>
            <p:cNvPr id="1830" name="Google Shape;1830;ga5173e3a10_5_124"/>
            <p:cNvSpPr/>
            <p:nvPr/>
          </p:nvSpPr>
          <p:spPr>
            <a:xfrm>
              <a:off x="2777695" y="2884849"/>
              <a:ext cx="3555258" cy="60581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en-GB" kern="0">
                  <a:solidFill>
                    <a:srgbClr val="000000"/>
                  </a:solidFill>
                  <a:ea typeface="Verdana"/>
                  <a:cs typeface="Verdana"/>
                  <a:sym typeface="Verdana"/>
                </a:rPr>
                <a:t>Increased flood risk incurs cost to the business</a:t>
              </a:r>
              <a:endParaRPr kumimoji="0" b="0" i="0" u="none" strike="noStrike" kern="0" cap="none" spc="0" normalizeH="0" baseline="0" noProof="0">
                <a:ln>
                  <a:noFill/>
                </a:ln>
                <a:solidFill>
                  <a:srgbClr val="000000"/>
                </a:solidFill>
                <a:effectLst/>
                <a:uLnTx/>
                <a:uFillTx/>
                <a:latin typeface="+mj-lt"/>
                <a:cs typeface="Arial"/>
                <a:sym typeface="Arial"/>
              </a:endParaRPr>
            </a:p>
          </p:txBody>
        </p:sp>
      </p:grpSp>
      <p:grpSp>
        <p:nvGrpSpPr>
          <p:cNvPr id="1840" name="Google Shape;1840;ga5173e3a10_5_124"/>
          <p:cNvGrpSpPr/>
          <p:nvPr/>
        </p:nvGrpSpPr>
        <p:grpSpPr>
          <a:xfrm>
            <a:off x="6805286" y="1845146"/>
            <a:ext cx="5292879" cy="1845491"/>
            <a:chOff x="6384504" y="1803974"/>
            <a:chExt cx="5134383" cy="1884427"/>
          </a:xfrm>
        </p:grpSpPr>
        <p:sp>
          <p:nvSpPr>
            <p:cNvPr id="1841" name="Google Shape;1841;ga5173e3a10_5_124"/>
            <p:cNvSpPr/>
            <p:nvPr/>
          </p:nvSpPr>
          <p:spPr>
            <a:xfrm>
              <a:off x="6384504" y="1803974"/>
              <a:ext cx="5134383" cy="960460"/>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defRPr/>
              </a:pPr>
              <a:r>
                <a:rPr kumimoji="0" lang="en-GB" b="1" i="1" u="none" strike="noStrike" kern="0" cap="none" spc="0" normalizeH="0" baseline="0" noProof="0">
                  <a:ln>
                    <a:noFill/>
                  </a:ln>
                  <a:solidFill>
                    <a:srgbClr val="000000"/>
                  </a:solidFill>
                  <a:effectLst/>
                  <a:uLnTx/>
                  <a:uFillTx/>
                  <a:latin typeface="+mj-lt"/>
                  <a:ea typeface="Verdana"/>
                  <a:cs typeface="Verdana"/>
                  <a:sym typeface="Verdana"/>
                </a:rPr>
                <a:t>Stock of biodiversity: </a:t>
              </a:r>
              <a:r>
                <a:rPr kumimoji="0" lang="en-GB" b="0" i="0" u="none" strike="noStrike" kern="0" cap="none" spc="0" normalizeH="0" baseline="0" noProof="0">
                  <a:ln>
                    <a:noFill/>
                  </a:ln>
                  <a:solidFill>
                    <a:srgbClr val="000000"/>
                  </a:solidFill>
                  <a:effectLst/>
                  <a:uLnTx/>
                  <a:uFillTx/>
                  <a:latin typeface="+mj-lt"/>
                  <a:ea typeface="Verdana"/>
                  <a:cs typeface="Verdana"/>
                  <a:sym typeface="Verdana"/>
                </a:rPr>
                <a:t>Decrease in local mean species abundance</a:t>
              </a:r>
              <a:r>
                <a:rPr lang="en-GB" kern="0">
                  <a:solidFill>
                    <a:srgbClr val="000000"/>
                  </a:solidFill>
                  <a:latin typeface="+mj-lt"/>
                  <a:ea typeface="Verdana"/>
                  <a:cs typeface="Verdana"/>
                  <a:sym typeface="Verdana"/>
                </a:rPr>
                <a:t> of pollinators </a:t>
              </a:r>
              <a:r>
                <a:rPr kumimoji="0" lang="en-GB" b="0" i="0" u="none" strike="noStrike" kern="0" cap="none" spc="0" normalizeH="0" baseline="0" noProof="0">
                  <a:ln>
                    <a:noFill/>
                  </a:ln>
                  <a:solidFill>
                    <a:srgbClr val="000000"/>
                  </a:solidFill>
                  <a:effectLst/>
                  <a:uLnTx/>
                  <a:uFillTx/>
                  <a:latin typeface="+mj-lt"/>
                  <a:ea typeface="Verdana"/>
                  <a:cs typeface="Verdana"/>
                  <a:sym typeface="Verdana"/>
                </a:rPr>
                <a:t>due to habitat degradation</a:t>
              </a:r>
              <a:r>
                <a:rPr lang="en-GB" kern="0">
                  <a:solidFill>
                    <a:srgbClr val="000000"/>
                  </a:solidFill>
                  <a:latin typeface="+mj-lt"/>
                  <a:ea typeface="Verdana"/>
                  <a:cs typeface="Verdana"/>
                  <a:sym typeface="Verdana"/>
                </a:rPr>
                <a:t> </a:t>
              </a:r>
              <a:endParaRPr kumimoji="0" b="0" i="0" u="none" strike="noStrike" kern="0" cap="none" spc="0" normalizeH="0" baseline="0" noProof="0">
                <a:ln>
                  <a:noFill/>
                </a:ln>
                <a:solidFill>
                  <a:srgbClr val="000000"/>
                </a:solidFill>
                <a:effectLst/>
                <a:uLnTx/>
                <a:uFillTx/>
                <a:latin typeface="+mj-lt"/>
                <a:cs typeface="Arial"/>
                <a:sym typeface="Arial"/>
              </a:endParaRPr>
            </a:p>
          </p:txBody>
        </p:sp>
        <p:sp>
          <p:nvSpPr>
            <p:cNvPr id="1842" name="Google Shape;1842;ga5173e3a10_5_124"/>
            <p:cNvSpPr/>
            <p:nvPr/>
          </p:nvSpPr>
          <p:spPr>
            <a:xfrm>
              <a:off x="6914480" y="3022926"/>
              <a:ext cx="4083501" cy="665475"/>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kern="0">
                  <a:solidFill>
                    <a:srgbClr val="000000"/>
                  </a:solidFill>
                  <a:latin typeface="+mj-lt"/>
                  <a:ea typeface="Verdana"/>
                  <a:sym typeface="Verdana"/>
                </a:rPr>
                <a:t>Collect mean species abundance (MSA) data in-situ using field surveys</a:t>
              </a:r>
              <a:endParaRPr lang="en-US">
                <a:latin typeface="+mj-lt"/>
              </a:endParaRPr>
            </a:p>
          </p:txBody>
        </p:sp>
      </p:grpSp>
      <p:sp>
        <p:nvSpPr>
          <p:cNvPr id="1844" name="Google Shape;1844;ga5173e3a10_5_124"/>
          <p:cNvSpPr/>
          <p:nvPr/>
        </p:nvSpPr>
        <p:spPr>
          <a:xfrm>
            <a:off x="1890651" y="4029488"/>
            <a:ext cx="4505902" cy="102314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b="0" i="0" u="none" strike="noStrike" kern="0" cap="none" spc="0" normalizeH="0" baseline="0" noProof="0">
                <a:ln>
                  <a:noFill/>
                </a:ln>
                <a:solidFill>
                  <a:srgbClr val="000000"/>
                </a:solidFill>
                <a:effectLst/>
                <a:uLnTx/>
                <a:uFillTx/>
                <a:latin typeface="+mj-lt"/>
                <a:cs typeface="Arial"/>
                <a:sym typeface="Arial"/>
              </a:rPr>
              <a:t>Determine</a:t>
            </a:r>
            <a:r>
              <a:rPr kumimoji="0" lang="en-GB" b="0" i="0" u="none" strike="noStrike" kern="0" cap="none" spc="0" normalizeH="0" noProof="0">
                <a:ln>
                  <a:noFill/>
                </a:ln>
                <a:solidFill>
                  <a:srgbClr val="000000"/>
                </a:solidFill>
                <a:effectLst/>
                <a:uLnTx/>
                <a:uFillTx/>
                <a:latin typeface="+mj-lt"/>
                <a:cs typeface="Arial"/>
                <a:sym typeface="Arial"/>
              </a:rPr>
              <a:t> engineering costs of implementing green &amp; hard infrastructure to maintain risk at an acceptable level </a:t>
            </a:r>
            <a:endParaRPr kumimoji="0" b="0" i="0" u="none" strike="noStrike" kern="0" cap="none" spc="0" normalizeH="0" baseline="0" noProof="0">
              <a:ln>
                <a:noFill/>
              </a:ln>
              <a:solidFill>
                <a:srgbClr val="000000"/>
              </a:solidFill>
              <a:effectLst/>
              <a:uLnTx/>
              <a:uFillTx/>
              <a:latin typeface="+mj-lt"/>
              <a:cs typeface="Arial"/>
              <a:sym typeface="Arial"/>
            </a:endParaRPr>
          </a:p>
        </p:txBody>
      </p:sp>
      <p:sp>
        <p:nvSpPr>
          <p:cNvPr id="1851" name="Google Shape;1851;ga5173e3a10_5_124"/>
          <p:cNvSpPr txBox="1"/>
          <p:nvPr/>
        </p:nvSpPr>
        <p:spPr>
          <a:xfrm>
            <a:off x="87743" y="2116552"/>
            <a:ext cx="1860413" cy="40011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b="1" i="0" u="none" strike="noStrike" kern="0" cap="none" spc="0" normalizeH="0" baseline="0" noProof="0">
                <a:ln>
                  <a:noFill/>
                </a:ln>
                <a:solidFill>
                  <a:srgbClr val="00BBF0"/>
                </a:solidFill>
                <a:effectLst/>
                <a:uLnTx/>
                <a:uFillTx/>
                <a:latin typeface="Verdana"/>
                <a:ea typeface="Verdana"/>
                <a:cs typeface="Verdana"/>
                <a:sym typeface="Verdana"/>
              </a:rPr>
              <a:t>What is</a:t>
            </a:r>
            <a:r>
              <a:rPr kumimoji="0" lang="en-GB" b="1" i="0" u="none" strike="noStrike" kern="0" cap="none" spc="0" normalizeH="0" noProof="0">
                <a:ln>
                  <a:noFill/>
                </a:ln>
                <a:solidFill>
                  <a:srgbClr val="00BBF0"/>
                </a:solidFill>
                <a:effectLst/>
                <a:uLnTx/>
                <a:uFillTx/>
                <a:latin typeface="Verdana"/>
                <a:ea typeface="Verdana"/>
                <a:cs typeface="Verdana"/>
                <a:sym typeface="Verdana"/>
              </a:rPr>
              <a:t> happening</a:t>
            </a:r>
            <a:r>
              <a:rPr kumimoji="0" lang="en-GB" b="1" i="0" u="none" strike="noStrike" kern="0" cap="none" spc="0" normalizeH="0" baseline="0" noProof="0">
                <a:ln>
                  <a:noFill/>
                </a:ln>
                <a:solidFill>
                  <a:srgbClr val="00BBF0"/>
                </a:solidFill>
                <a:effectLst/>
                <a:uLnTx/>
                <a:uFillTx/>
                <a:latin typeface="Verdana"/>
                <a:ea typeface="Verdana"/>
                <a:cs typeface="Verdana"/>
                <a:sym typeface="Verdana"/>
              </a:rPr>
              <a:t>?</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852" name="Google Shape;1852;ga5173e3a10_5_124"/>
          <p:cNvSpPr txBox="1"/>
          <p:nvPr/>
        </p:nvSpPr>
        <p:spPr>
          <a:xfrm>
            <a:off x="51580" y="5039718"/>
            <a:ext cx="2244720" cy="40011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b="1" i="0" u="none" strike="noStrike" kern="0" cap="none" spc="0" normalizeH="0" baseline="0" noProof="0">
                <a:ln>
                  <a:noFill/>
                </a:ln>
                <a:solidFill>
                  <a:srgbClr val="00BBF0"/>
                </a:solidFill>
                <a:effectLst/>
                <a:uLnTx/>
                <a:uFillTx/>
                <a:latin typeface="Verdana"/>
                <a:ea typeface="Verdana"/>
                <a:cs typeface="Verdana"/>
                <a:sym typeface="Verdana"/>
              </a:rPr>
              <a:t>How do you value these changes?</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853" name="Google Shape;1853;ga5173e3a10_5_124"/>
          <p:cNvSpPr/>
          <p:nvPr/>
        </p:nvSpPr>
        <p:spPr>
          <a:xfrm>
            <a:off x="7270635" y="3943273"/>
            <a:ext cx="4505902" cy="1287323"/>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US" b="0" i="0" u="none" strike="noStrike" cap="none" spc="0" normalizeH="0" baseline="0" noProof="0">
                <a:ln>
                  <a:noFill/>
                </a:ln>
                <a:effectLst/>
                <a:uLnTx/>
                <a:uFillTx/>
                <a:latin typeface="+mj-lt"/>
                <a:ea typeface="Verdana"/>
                <a:cs typeface="Arial"/>
              </a:rPr>
              <a:t>Conduct quantitative</a:t>
            </a:r>
            <a:r>
              <a:rPr lang="en-US" b="0" i="0" u="none" strike="noStrike" cap="none" spc="0" normalizeH="0" noProof="0">
                <a:ln>
                  <a:noFill/>
                </a:ln>
                <a:effectLst/>
                <a:uLnTx/>
                <a:uFillTx/>
                <a:latin typeface="+mj-lt"/>
                <a:ea typeface="Verdana"/>
                <a:cs typeface="Arial"/>
              </a:rPr>
              <a:t> surveys with </a:t>
            </a:r>
            <a:r>
              <a:rPr lang="en-US">
                <a:latin typeface="+mj-lt"/>
                <a:ea typeface="Verdana"/>
                <a:cs typeface="Arial"/>
              </a:rPr>
              <a:t>surrounding community </a:t>
            </a:r>
            <a:r>
              <a:rPr lang="en-US" b="0" i="0" u="none" strike="noStrike" cap="none" spc="0" normalizeH="0" noProof="0">
                <a:ln>
                  <a:noFill/>
                </a:ln>
                <a:effectLst/>
                <a:uLnTx/>
                <a:uFillTx/>
                <a:latin typeface="+mj-lt"/>
                <a:ea typeface="Verdana"/>
                <a:cs typeface="Arial"/>
              </a:rPr>
              <a:t>to understand impacts of change in local species populations (e.g., </a:t>
            </a:r>
            <a:r>
              <a:rPr lang="en-US">
                <a:latin typeface="+mj-lt"/>
                <a:ea typeface="Verdana"/>
                <a:cs typeface="Arial"/>
              </a:rPr>
              <a:t>affects to harvesting)</a:t>
            </a:r>
            <a:endParaRPr lang="en-US" b="0" i="0" u="none" strike="noStrike" cap="none" spc="0" normalizeH="0" baseline="0" noProof="0">
              <a:ln>
                <a:noFill/>
              </a:ln>
              <a:effectLst/>
              <a:uLnTx/>
              <a:uFillTx/>
              <a:latin typeface="+mj-lt"/>
              <a:ea typeface="Verdana"/>
              <a:cs typeface="Arial"/>
            </a:endParaRPr>
          </a:p>
        </p:txBody>
      </p:sp>
      <p:sp>
        <p:nvSpPr>
          <p:cNvPr id="1855" name="Google Shape;1855;ga5173e3a10_5_124"/>
          <p:cNvSpPr txBox="1"/>
          <p:nvPr/>
        </p:nvSpPr>
        <p:spPr>
          <a:xfrm>
            <a:off x="493083" y="237883"/>
            <a:ext cx="8313946" cy="7865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3DBAEF"/>
              </a:buClr>
              <a:buSzPts val="3600"/>
              <a:buFont typeface="Verdana"/>
              <a:buNone/>
              <a:tabLst/>
              <a:defRPr/>
            </a:pPr>
            <a:r>
              <a:rPr lang="en-GB" sz="3200" dirty="0">
                <a:solidFill>
                  <a:schemeClr val="tx1">
                    <a:lumMod val="65000"/>
                    <a:lumOff val="35000"/>
                  </a:schemeClr>
                </a:solidFill>
                <a:latin typeface="+mj-lt"/>
                <a:ea typeface="+mj-ea"/>
                <a:cs typeface="+mj-cs"/>
                <a:sym typeface="Verdana"/>
              </a:rPr>
              <a:t>Measuring and valuing in practice</a:t>
            </a:r>
            <a:endParaRPr sz="3200" dirty="0">
              <a:solidFill>
                <a:schemeClr val="tx1">
                  <a:lumMod val="65000"/>
                  <a:lumOff val="35000"/>
                </a:schemeClr>
              </a:solidFill>
              <a:latin typeface="+mj-lt"/>
              <a:ea typeface="+mj-ea"/>
              <a:cs typeface="+mj-cs"/>
              <a:sym typeface="Verdana"/>
            </a:endParaRPr>
          </a:p>
        </p:txBody>
      </p:sp>
      <p:sp>
        <p:nvSpPr>
          <p:cNvPr id="1857" name="Google Shape;1857;ga5173e3a10_5_124"/>
          <p:cNvSpPr/>
          <p:nvPr/>
        </p:nvSpPr>
        <p:spPr>
          <a:xfrm>
            <a:off x="7396246" y="5526614"/>
            <a:ext cx="4499947" cy="686981"/>
          </a:xfrm>
          <a:prstGeom prst="roundRect">
            <a:avLst>
              <a:gd name="adj" fmla="val 16667"/>
            </a:avLst>
          </a:prstGeom>
          <a:solidFill>
            <a:schemeClr val="lt1"/>
          </a:solidFill>
          <a:ln w="28575" cap="flat" cmpd="sng">
            <a:solidFill>
              <a:srgbClr val="00BBF0"/>
            </a:solidFill>
            <a:prstDash val="solid"/>
            <a:miter lim="800000"/>
            <a:headEnd type="none" w="sm" len="sm"/>
            <a:tailEnd type="none" w="sm" len="sm"/>
          </a:ln>
        </p:spPr>
        <p:txBody>
          <a:bodyPr spcFirstLastPara="1" wrap="square" lIns="91425" tIns="45700" rIns="91425" bIns="45700" anchor="t" anchorCtr="0">
            <a:noAutofit/>
          </a:bodyPr>
          <a:lstStyle/>
          <a:p>
            <a:pPr algn="ctr">
              <a:buClr>
                <a:srgbClr val="000000"/>
              </a:buClr>
              <a:defRPr/>
            </a:pPr>
            <a:r>
              <a:rPr kumimoji="0" lang="en-GB" b="0" i="0" u="none" strike="noStrike" kern="0" cap="none" spc="0" normalizeH="0" baseline="0" noProof="0">
                <a:ln>
                  <a:noFill/>
                </a:ln>
                <a:solidFill>
                  <a:srgbClr val="000000"/>
                </a:solidFill>
                <a:effectLst/>
                <a:uLnTx/>
                <a:uFillTx/>
                <a:latin typeface="+mj-lt"/>
                <a:ea typeface="Verdana"/>
                <a:cs typeface="Verdana"/>
                <a:sym typeface="Verdana"/>
              </a:rPr>
              <a:t>Estimate cost of food insecurity to local </a:t>
            </a:r>
            <a:r>
              <a:rPr lang="en-GB" kern="0">
                <a:latin typeface="+mj-lt"/>
                <a:ea typeface="Verdana"/>
                <a:cs typeface="Verdana"/>
                <a:sym typeface="Verdana"/>
              </a:rPr>
              <a:t>community due to decreased pollination </a:t>
            </a:r>
            <a:endParaRPr kumimoji="0" lang="en-GB" b="0" i="0" u="none" strike="noStrike" kern="0" cap="none" spc="0" normalizeH="0" baseline="0" noProof="0">
              <a:ln>
                <a:noFill/>
              </a:ln>
              <a:effectLst/>
              <a:uLnTx/>
              <a:uFillTx/>
              <a:latin typeface="+mj-lt"/>
              <a:ea typeface="Verdana"/>
              <a:cs typeface="Verdana"/>
              <a:sym typeface="Verdana"/>
            </a:endParaRPr>
          </a:p>
        </p:txBody>
      </p:sp>
      <p:sp>
        <p:nvSpPr>
          <p:cNvPr id="36" name="Google Shape;1835;ga5173e3a10_5_124">
            <a:extLst>
              <a:ext uri="{FF2B5EF4-FFF2-40B4-BE49-F238E27FC236}">
                <a16:creationId xmlns:a16="http://schemas.microsoft.com/office/drawing/2014/main" id="{92F36C1B-58C6-465D-8F0A-802524375ADB}"/>
              </a:ext>
            </a:extLst>
          </p:cNvPr>
          <p:cNvSpPr/>
          <p:nvPr/>
        </p:nvSpPr>
        <p:spPr>
          <a:xfrm>
            <a:off x="7035324" y="493335"/>
            <a:ext cx="4839976" cy="940615"/>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0000"/>
                </a:solidFill>
                <a:effectLst/>
                <a:uLnTx/>
                <a:uFillTx/>
                <a:latin typeface="+mj-lt"/>
                <a:ea typeface="Verdana"/>
                <a:cs typeface="Verdana"/>
                <a:sym typeface="Verdana"/>
              </a:rPr>
              <a:t>Impact of habitat removal near manufacturing facility on biodiversity</a:t>
            </a:r>
            <a:endParaRPr kumimoji="0" sz="2000" b="0" i="0" u="none" strike="noStrike" kern="0" cap="none" spc="0" normalizeH="0" baseline="0" noProof="0">
              <a:ln>
                <a:noFill/>
              </a:ln>
              <a:solidFill>
                <a:srgbClr val="000000"/>
              </a:solidFill>
              <a:effectLst/>
              <a:uLnTx/>
              <a:uFillTx/>
              <a:latin typeface="+mj-lt"/>
              <a:cs typeface="Arial"/>
              <a:sym typeface="Arial"/>
            </a:endParaRPr>
          </a:p>
        </p:txBody>
      </p:sp>
      <p:sp>
        <p:nvSpPr>
          <p:cNvPr id="38" name="Google Shape;1851;ga5173e3a10_5_124">
            <a:extLst>
              <a:ext uri="{FF2B5EF4-FFF2-40B4-BE49-F238E27FC236}">
                <a16:creationId xmlns:a16="http://schemas.microsoft.com/office/drawing/2014/main" id="{CD9EFFC7-695B-453C-B075-BA216E60A71A}"/>
              </a:ext>
            </a:extLst>
          </p:cNvPr>
          <p:cNvSpPr txBox="1"/>
          <p:nvPr/>
        </p:nvSpPr>
        <p:spPr>
          <a:xfrm>
            <a:off x="78909" y="3765199"/>
            <a:ext cx="2244720" cy="40011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b="1" i="0" u="none" strike="noStrike" kern="0" cap="none" spc="0" normalizeH="0" baseline="0" noProof="0">
                <a:ln>
                  <a:noFill/>
                </a:ln>
                <a:solidFill>
                  <a:srgbClr val="00BBF0"/>
                </a:solidFill>
                <a:effectLst/>
                <a:uLnTx/>
                <a:uFillTx/>
                <a:latin typeface="Verdana"/>
                <a:ea typeface="Verdana"/>
                <a:cs typeface="Verdana"/>
                <a:sym typeface="Verdana"/>
              </a:rPr>
              <a:t>How do you measure?</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857;ga5173e3a10_5_124">
            <a:extLst>
              <a:ext uri="{FF2B5EF4-FFF2-40B4-BE49-F238E27FC236}">
                <a16:creationId xmlns:a16="http://schemas.microsoft.com/office/drawing/2014/main" id="{2A504931-809E-4F1A-875D-6F55B80B3CAC}"/>
              </a:ext>
            </a:extLst>
          </p:cNvPr>
          <p:cNvSpPr/>
          <p:nvPr/>
        </p:nvSpPr>
        <p:spPr>
          <a:xfrm>
            <a:off x="1948156" y="5522432"/>
            <a:ext cx="4505902" cy="791805"/>
          </a:xfrm>
          <a:prstGeom prst="roundRect">
            <a:avLst>
              <a:gd name="adj" fmla="val 16667"/>
            </a:avLst>
          </a:prstGeom>
          <a:solidFill>
            <a:schemeClr val="lt1"/>
          </a:solidFill>
          <a:ln w="28575" cap="flat" cmpd="sng">
            <a:solidFill>
              <a:srgbClr val="00BBF0"/>
            </a:solidFill>
            <a:prstDash val="solid"/>
            <a:miter lim="800000"/>
            <a:headEnd type="none" w="sm" len="sm"/>
            <a:tailEnd type="none" w="sm" len="sm"/>
          </a:ln>
        </p:spPr>
        <p:txBody>
          <a:bodyPr spcFirstLastPara="1" wrap="square" lIns="91425" tIns="45700" rIns="91425" bIns="45700" anchor="t" anchorCtr="0">
            <a:noAutofit/>
          </a:bodyPr>
          <a:lstStyle/>
          <a:p>
            <a:pPr algn="ctr">
              <a:buClr>
                <a:srgbClr val="000000"/>
              </a:buClr>
              <a:defRPr/>
            </a:pPr>
            <a:r>
              <a:rPr lang="en-GB" kern="0">
                <a:solidFill>
                  <a:srgbClr val="000000"/>
                </a:solidFill>
                <a:ea typeface="Verdana"/>
                <a:cs typeface="Arial"/>
                <a:sym typeface="Verdana"/>
              </a:rPr>
              <a:t>Estimate replacement cost to the business over a 10-year period ($ USD)</a:t>
            </a:r>
            <a:endParaRPr lang="en-GB" kern="0">
              <a:solidFill>
                <a:srgbClr val="000000"/>
              </a:solidFil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3DBAEF"/>
              </a:solidFill>
              <a:effectLst/>
              <a:uLnTx/>
              <a:uFillTx/>
              <a:latin typeface="+mj-lt"/>
              <a:ea typeface="Verdana"/>
              <a:cs typeface="Verdana"/>
              <a:sym typeface="Verdana"/>
            </a:endParaRPr>
          </a:p>
        </p:txBody>
      </p:sp>
      <p:cxnSp>
        <p:nvCxnSpPr>
          <p:cNvPr id="37" name="Google Shape;1829;ga5173e3a10_5_124">
            <a:extLst>
              <a:ext uri="{FF2B5EF4-FFF2-40B4-BE49-F238E27FC236}">
                <a16:creationId xmlns:a16="http://schemas.microsoft.com/office/drawing/2014/main" id="{776DD024-2A29-497A-9202-99DB8D155A43}"/>
              </a:ext>
            </a:extLst>
          </p:cNvPr>
          <p:cNvCxnSpPr>
            <a:cxnSpLocks/>
            <a:stCxn id="1844" idx="2"/>
          </p:cNvCxnSpPr>
          <p:nvPr/>
        </p:nvCxnSpPr>
        <p:spPr>
          <a:xfrm>
            <a:off x="4143602" y="5052634"/>
            <a:ext cx="0" cy="583891"/>
          </a:xfrm>
          <a:prstGeom prst="straightConnector1">
            <a:avLst/>
          </a:prstGeom>
          <a:noFill/>
          <a:ln w="57150" cap="flat" cmpd="sng">
            <a:solidFill>
              <a:schemeClr val="accent1"/>
            </a:solidFill>
            <a:prstDash val="solid"/>
            <a:miter lim="800000"/>
            <a:headEnd type="none" w="sm" len="sm"/>
            <a:tailEnd type="triangle" w="med" len="med"/>
          </a:ln>
        </p:spPr>
      </p:cxnSp>
      <p:cxnSp>
        <p:nvCxnSpPr>
          <p:cNvPr id="40" name="Google Shape;1829;ga5173e3a10_5_124">
            <a:extLst>
              <a:ext uri="{FF2B5EF4-FFF2-40B4-BE49-F238E27FC236}">
                <a16:creationId xmlns:a16="http://schemas.microsoft.com/office/drawing/2014/main" id="{DCC5CEA1-F926-49C6-97AB-AD0CA447C030}"/>
              </a:ext>
            </a:extLst>
          </p:cNvPr>
          <p:cNvCxnSpPr>
            <a:cxnSpLocks/>
          </p:cNvCxnSpPr>
          <p:nvPr/>
        </p:nvCxnSpPr>
        <p:spPr>
          <a:xfrm>
            <a:off x="9467001" y="5230596"/>
            <a:ext cx="3043" cy="405929"/>
          </a:xfrm>
          <a:prstGeom prst="straightConnector1">
            <a:avLst/>
          </a:prstGeom>
          <a:noFill/>
          <a:ln w="57150" cap="flat" cmpd="sng">
            <a:solidFill>
              <a:schemeClr val="accent1"/>
            </a:solidFill>
            <a:prstDash val="solid"/>
            <a:miter lim="800000"/>
            <a:headEnd type="none" w="sm" len="sm"/>
            <a:tailEnd type="triangle" w="med" len="med"/>
          </a:ln>
        </p:spPr>
      </p:cxnSp>
      <p:cxnSp>
        <p:nvCxnSpPr>
          <p:cNvPr id="41" name="Google Shape;1829;ga5173e3a10_5_124">
            <a:extLst>
              <a:ext uri="{FF2B5EF4-FFF2-40B4-BE49-F238E27FC236}">
                <a16:creationId xmlns:a16="http://schemas.microsoft.com/office/drawing/2014/main" id="{2BAA15F1-5AF7-4098-B935-D250B7762F93}"/>
              </a:ext>
            </a:extLst>
          </p:cNvPr>
          <p:cNvCxnSpPr>
            <a:cxnSpLocks/>
          </p:cNvCxnSpPr>
          <p:nvPr/>
        </p:nvCxnSpPr>
        <p:spPr>
          <a:xfrm>
            <a:off x="9463958" y="3704391"/>
            <a:ext cx="3043" cy="405929"/>
          </a:xfrm>
          <a:prstGeom prst="straightConnector1">
            <a:avLst/>
          </a:prstGeom>
          <a:noFill/>
          <a:ln w="57150" cap="flat" cmpd="sng">
            <a:solidFill>
              <a:schemeClr val="accent1"/>
            </a:solidFill>
            <a:prstDash val="solid"/>
            <a:miter lim="800000"/>
            <a:headEnd type="none" w="sm" len="sm"/>
            <a:tailEnd type="triangle" w="med" len="med"/>
          </a:ln>
        </p:spPr>
      </p:cxnSp>
      <p:cxnSp>
        <p:nvCxnSpPr>
          <p:cNvPr id="42" name="Google Shape;1829;ga5173e3a10_5_124">
            <a:extLst>
              <a:ext uri="{FF2B5EF4-FFF2-40B4-BE49-F238E27FC236}">
                <a16:creationId xmlns:a16="http://schemas.microsoft.com/office/drawing/2014/main" id="{4ED11E04-E90A-4CD1-B0EA-C3FF6F340431}"/>
              </a:ext>
            </a:extLst>
          </p:cNvPr>
          <p:cNvCxnSpPr>
            <a:cxnSpLocks/>
          </p:cNvCxnSpPr>
          <p:nvPr/>
        </p:nvCxnSpPr>
        <p:spPr>
          <a:xfrm>
            <a:off x="9460915" y="1520960"/>
            <a:ext cx="3043" cy="405929"/>
          </a:xfrm>
          <a:prstGeom prst="straightConnector1">
            <a:avLst/>
          </a:prstGeom>
          <a:noFill/>
          <a:ln w="57150" cap="flat" cmpd="sng">
            <a:solidFill>
              <a:schemeClr val="accent1"/>
            </a:solidFill>
            <a:prstDash val="solid"/>
            <a:miter lim="800000"/>
            <a:headEnd type="none" w="sm" len="sm"/>
            <a:tailEnd type="triangle" w="med" len="med"/>
          </a:ln>
        </p:spPr>
      </p:cxnSp>
      <p:cxnSp>
        <p:nvCxnSpPr>
          <p:cNvPr id="43" name="Google Shape;1829;ga5173e3a10_5_124">
            <a:extLst>
              <a:ext uri="{FF2B5EF4-FFF2-40B4-BE49-F238E27FC236}">
                <a16:creationId xmlns:a16="http://schemas.microsoft.com/office/drawing/2014/main" id="{E640C37E-D3C0-492E-AAA9-43EEC88FFD08}"/>
              </a:ext>
            </a:extLst>
          </p:cNvPr>
          <p:cNvCxnSpPr>
            <a:cxnSpLocks/>
          </p:cNvCxnSpPr>
          <p:nvPr/>
        </p:nvCxnSpPr>
        <p:spPr>
          <a:xfrm>
            <a:off x="4142080" y="1520960"/>
            <a:ext cx="3043" cy="405929"/>
          </a:xfrm>
          <a:prstGeom prst="straightConnector1">
            <a:avLst/>
          </a:prstGeom>
          <a:noFill/>
          <a:ln w="57150" cap="flat" cmpd="sng">
            <a:solidFill>
              <a:schemeClr val="accent1"/>
            </a:solidFill>
            <a:prstDash val="solid"/>
            <a:miter lim="800000"/>
            <a:headEnd type="none" w="sm" len="sm"/>
            <a:tailEnd type="triangle" w="med" len="med"/>
          </a:ln>
        </p:spPr>
      </p:cxnSp>
      <p:cxnSp>
        <p:nvCxnSpPr>
          <p:cNvPr id="44" name="Google Shape;1829;ga5173e3a10_5_124">
            <a:extLst>
              <a:ext uri="{FF2B5EF4-FFF2-40B4-BE49-F238E27FC236}">
                <a16:creationId xmlns:a16="http://schemas.microsoft.com/office/drawing/2014/main" id="{E8F32E63-9082-424D-B7BD-BCF8A39711E3}"/>
              </a:ext>
            </a:extLst>
          </p:cNvPr>
          <p:cNvCxnSpPr>
            <a:cxnSpLocks/>
          </p:cNvCxnSpPr>
          <p:nvPr/>
        </p:nvCxnSpPr>
        <p:spPr>
          <a:xfrm flipH="1">
            <a:off x="4135371" y="3655160"/>
            <a:ext cx="6709" cy="510149"/>
          </a:xfrm>
          <a:prstGeom prst="straightConnector1">
            <a:avLst/>
          </a:prstGeom>
          <a:noFill/>
          <a:ln w="57150" cap="flat" cmpd="sng">
            <a:solidFill>
              <a:schemeClr val="accent1"/>
            </a:solidFill>
            <a:prstDash val="solid"/>
            <a:miter lim="800000"/>
            <a:headEnd type="none" w="sm" len="sm"/>
            <a:tailEnd type="triangle" w="med" len="med"/>
          </a:ln>
        </p:spPr>
      </p:cxnSp>
      <p:sp>
        <p:nvSpPr>
          <p:cNvPr id="45" name="TextBox 44">
            <a:extLst>
              <a:ext uri="{FF2B5EF4-FFF2-40B4-BE49-F238E27FC236}">
                <a16:creationId xmlns:a16="http://schemas.microsoft.com/office/drawing/2014/main" id="{B94F3A9F-3EE1-4C70-9D98-934EC29F6ECF}"/>
              </a:ext>
            </a:extLst>
          </p:cNvPr>
          <p:cNvSpPr txBox="1"/>
          <p:nvPr/>
        </p:nvSpPr>
        <p:spPr>
          <a:xfrm>
            <a:off x="87743" y="6431583"/>
            <a:ext cx="9439406" cy="307777"/>
          </a:xfrm>
          <a:prstGeom prst="rect">
            <a:avLst/>
          </a:prstGeom>
          <a:noFill/>
        </p:spPr>
        <p:txBody>
          <a:bodyPr wrap="square" rtlCol="0">
            <a:spAutoFit/>
          </a:bodyPr>
          <a:lstStyle/>
          <a:p>
            <a:r>
              <a:rPr lang="en-GB" sz="1400">
                <a:solidFill>
                  <a:schemeClr val="tx1">
                    <a:lumMod val="65000"/>
                    <a:lumOff val="35000"/>
                  </a:schemeClr>
                </a:solidFill>
              </a:rPr>
              <a:t>Diagram: Hypothetical example of measuring and valuing in practice (adapted from Natural Capital Protocol, p78) </a:t>
            </a:r>
          </a:p>
        </p:txBody>
      </p:sp>
      <p:cxnSp>
        <p:nvCxnSpPr>
          <p:cNvPr id="26" name="Google Shape;1829;ga5173e3a10_5_124">
            <a:extLst>
              <a:ext uri="{FF2B5EF4-FFF2-40B4-BE49-F238E27FC236}">
                <a16:creationId xmlns:a16="http://schemas.microsoft.com/office/drawing/2014/main" id="{F4E7C640-3970-41F7-97B2-8EE5643F0F63}"/>
              </a:ext>
            </a:extLst>
          </p:cNvPr>
          <p:cNvCxnSpPr>
            <a:cxnSpLocks/>
            <a:stCxn id="1838" idx="2"/>
          </p:cNvCxnSpPr>
          <p:nvPr/>
        </p:nvCxnSpPr>
        <p:spPr>
          <a:xfrm>
            <a:off x="4143602" y="2873172"/>
            <a:ext cx="1521" cy="249277"/>
          </a:xfrm>
          <a:prstGeom prst="straightConnector1">
            <a:avLst/>
          </a:prstGeom>
          <a:noFill/>
          <a:ln w="57150" cap="flat" cmpd="sng">
            <a:solidFill>
              <a:schemeClr val="accent1"/>
            </a:solidFill>
            <a:prstDash val="solid"/>
            <a:miter lim="800000"/>
            <a:headEnd type="none" w="sm" len="sm"/>
            <a:tailEnd type="triangle" w="med" len="med"/>
          </a:ln>
        </p:spPr>
      </p:cxnSp>
      <p:cxnSp>
        <p:nvCxnSpPr>
          <p:cNvPr id="28" name="Google Shape;1829;ga5173e3a10_5_124">
            <a:extLst>
              <a:ext uri="{FF2B5EF4-FFF2-40B4-BE49-F238E27FC236}">
                <a16:creationId xmlns:a16="http://schemas.microsoft.com/office/drawing/2014/main" id="{0861B9F6-206F-46BB-B64B-704C84EB2A67}"/>
              </a:ext>
            </a:extLst>
          </p:cNvPr>
          <p:cNvCxnSpPr>
            <a:cxnSpLocks/>
          </p:cNvCxnSpPr>
          <p:nvPr/>
        </p:nvCxnSpPr>
        <p:spPr>
          <a:xfrm>
            <a:off x="9455312" y="2703543"/>
            <a:ext cx="0" cy="364379"/>
          </a:xfrm>
          <a:prstGeom prst="straightConnector1">
            <a:avLst/>
          </a:prstGeom>
          <a:noFill/>
          <a:ln w="57150" cap="flat" cmpd="sng">
            <a:solidFill>
              <a:schemeClr val="accent1"/>
            </a:solidFill>
            <a:prstDash val="solid"/>
            <a:miter lim="800000"/>
            <a:headEnd type="none" w="sm" len="sm"/>
            <a:tailEnd type="triangle" w="med" len="med"/>
          </a:ln>
        </p:spPr>
      </p:cxn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C42CF8-8C19-4997-980A-47B651A590A8}"/>
              </a:ext>
            </a:extLst>
          </p:cNvPr>
          <p:cNvPicPr>
            <a:picLocks noChangeAspect="1"/>
          </p:cNvPicPr>
          <p:nvPr/>
        </p:nvPicPr>
        <p:blipFill rotWithShape="1">
          <a:blip r:embed="rId3"/>
          <a:srcRect l="17861" r="22322"/>
          <a:stretch/>
        </p:blipFill>
        <p:spPr>
          <a:xfrm>
            <a:off x="8218466" y="1173098"/>
            <a:ext cx="2760301" cy="2730108"/>
          </a:xfrm>
          <a:prstGeom prst="ellipse">
            <a:avLst/>
          </a:prstGeom>
        </p:spPr>
      </p:pic>
      <p:pic>
        <p:nvPicPr>
          <p:cNvPr id="5" name="Picture 4">
            <a:extLst>
              <a:ext uri="{FF2B5EF4-FFF2-40B4-BE49-F238E27FC236}">
                <a16:creationId xmlns:a16="http://schemas.microsoft.com/office/drawing/2014/main" id="{EA45EAAE-B218-4265-AABD-BD38F3A369EC}"/>
              </a:ext>
            </a:extLst>
          </p:cNvPr>
          <p:cNvPicPr>
            <a:picLocks noChangeAspect="1"/>
          </p:cNvPicPr>
          <p:nvPr/>
        </p:nvPicPr>
        <p:blipFill rotWithShape="1">
          <a:blip r:embed="rId4"/>
          <a:srcRect t="3236" r="2363" b="7426"/>
          <a:stretch/>
        </p:blipFill>
        <p:spPr>
          <a:xfrm>
            <a:off x="7620944" y="3637193"/>
            <a:ext cx="4453072" cy="2330246"/>
          </a:xfrm>
          <a:prstGeom prst="rect">
            <a:avLst/>
          </a:prstGeom>
        </p:spPr>
      </p:pic>
      <p:sp>
        <p:nvSpPr>
          <p:cNvPr id="2" name="Title 1">
            <a:extLst>
              <a:ext uri="{FF2B5EF4-FFF2-40B4-BE49-F238E27FC236}">
                <a16:creationId xmlns:a16="http://schemas.microsoft.com/office/drawing/2014/main" id="{52A9428A-D357-43E6-9687-A187C77D3B33}"/>
              </a:ext>
            </a:extLst>
          </p:cNvPr>
          <p:cNvSpPr>
            <a:spLocks noGrp="1"/>
          </p:cNvSpPr>
          <p:nvPr>
            <p:ph type="title"/>
          </p:nvPr>
        </p:nvSpPr>
        <p:spPr/>
        <p:txBody>
          <a:bodyPr/>
          <a:lstStyle/>
          <a:p>
            <a:r>
              <a:rPr lang="en-GB" b="1"/>
              <a:t>Case study: </a:t>
            </a:r>
            <a:r>
              <a:rPr lang="pt-BR"/>
              <a:t>Coca-Cola’s natural capital story</a:t>
            </a:r>
            <a:endParaRPr lang="en-GB"/>
          </a:p>
        </p:txBody>
      </p:sp>
      <p:sp>
        <p:nvSpPr>
          <p:cNvPr id="3" name="Content Placeholder 2">
            <a:extLst>
              <a:ext uri="{FF2B5EF4-FFF2-40B4-BE49-F238E27FC236}">
                <a16:creationId xmlns:a16="http://schemas.microsoft.com/office/drawing/2014/main" id="{34CF46DD-02A8-451A-9499-DEAD62BAFFF8}"/>
              </a:ext>
            </a:extLst>
          </p:cNvPr>
          <p:cNvSpPr>
            <a:spLocks noGrp="1"/>
          </p:cNvSpPr>
          <p:nvPr>
            <p:ph idx="1"/>
          </p:nvPr>
        </p:nvSpPr>
        <p:spPr>
          <a:xfrm>
            <a:off x="314196" y="1461524"/>
            <a:ext cx="7605687" cy="4351338"/>
          </a:xfrm>
        </p:spPr>
        <p:txBody>
          <a:bodyPr>
            <a:normAutofit fontScale="92500"/>
          </a:bodyPr>
          <a:lstStyle/>
          <a:p>
            <a:pPr>
              <a:spcAft>
                <a:spcPts val="600"/>
              </a:spcAft>
            </a:pPr>
            <a:r>
              <a:rPr lang="en-GB"/>
              <a:t>The Coca-Cola Company </a:t>
            </a:r>
            <a:r>
              <a:rPr lang="en-GB" b="1">
                <a:solidFill>
                  <a:srgbClr val="23BAED"/>
                </a:solidFill>
              </a:rPr>
              <a:t>quantified ecosystem services</a:t>
            </a:r>
            <a:r>
              <a:rPr lang="en-GB"/>
              <a:t> related to freshwater sources </a:t>
            </a:r>
          </a:p>
          <a:p>
            <a:pPr algn="just">
              <a:spcAft>
                <a:spcPts val="600"/>
              </a:spcAft>
            </a:pPr>
            <a:r>
              <a:rPr lang="en-GB"/>
              <a:t>A </a:t>
            </a:r>
            <a:r>
              <a:rPr lang="en-GB" b="1">
                <a:solidFill>
                  <a:srgbClr val="23BAED"/>
                </a:solidFill>
              </a:rPr>
              <a:t>natural capital assessment </a:t>
            </a:r>
            <a:r>
              <a:rPr lang="en-GB"/>
              <a:t>was initiated to </a:t>
            </a:r>
            <a:r>
              <a:rPr lang="en-GB" b="1">
                <a:solidFill>
                  <a:srgbClr val="23BAED"/>
                </a:solidFill>
              </a:rPr>
              <a:t>monetize the ecosystem services</a:t>
            </a:r>
            <a:r>
              <a:rPr lang="en-GB"/>
              <a:t> in order to </a:t>
            </a:r>
            <a:r>
              <a:rPr lang="en-GB" b="1">
                <a:solidFill>
                  <a:srgbClr val="23BAED"/>
                </a:solidFill>
              </a:rPr>
              <a:t>identify opportunities and maximize impact</a:t>
            </a:r>
            <a:endParaRPr lang="en-GB"/>
          </a:p>
          <a:p>
            <a:pPr>
              <a:spcAft>
                <a:spcPts val="600"/>
              </a:spcAft>
            </a:pPr>
            <a:r>
              <a:rPr lang="en-GB"/>
              <a:t>Found that </a:t>
            </a:r>
            <a:r>
              <a:rPr lang="en-GB" b="1">
                <a:solidFill>
                  <a:srgbClr val="23BAED"/>
                </a:solidFill>
              </a:rPr>
              <a:t>water restoration projects can enhance a range of other ecosystem services</a:t>
            </a:r>
            <a:endParaRPr lang="en-GB"/>
          </a:p>
          <a:p>
            <a:pPr>
              <a:spcAft>
                <a:spcPts val="600"/>
              </a:spcAft>
            </a:pPr>
            <a:r>
              <a:rPr lang="en-GB"/>
              <a:t>Coca-Cola are now </a:t>
            </a:r>
            <a:r>
              <a:rPr lang="en-GB" b="1">
                <a:solidFill>
                  <a:srgbClr val="23BAED"/>
                </a:solidFill>
              </a:rPr>
              <a:t>exploring how to further integrate natural capital </a:t>
            </a:r>
            <a:r>
              <a:rPr lang="en-GB"/>
              <a:t>into decision-making processes</a:t>
            </a:r>
          </a:p>
          <a:p>
            <a:pPr>
              <a:spcAft>
                <a:spcPts val="600"/>
              </a:spcAft>
            </a:pPr>
            <a:r>
              <a:rPr lang="en-GB"/>
              <a:t>See further examples of Natural Capital stories at: </a:t>
            </a:r>
            <a:r>
              <a:rPr lang="en-GB">
                <a:solidFill>
                  <a:srgbClr val="23BAED"/>
                </a:solidFill>
                <a:hlinkClick r:id="rId5">
                  <a:extLst>
                    <a:ext uri="{A12FA001-AC4F-418D-AE19-62706E023703}">
                      <ahyp:hlinkClr xmlns:ahyp="http://schemas.microsoft.com/office/drawing/2018/hyperlinkcolor" val="tx"/>
                    </a:ext>
                  </a:extLst>
                </a:hlinkClick>
              </a:rPr>
              <a:t>https://wevaluenature.eu/natural-capital-stories</a:t>
            </a:r>
            <a:r>
              <a:rPr lang="en-GB">
                <a:solidFill>
                  <a:srgbClr val="23BAED"/>
                </a:solidFill>
              </a:rPr>
              <a:t> </a:t>
            </a:r>
          </a:p>
        </p:txBody>
      </p:sp>
      <p:sp>
        <p:nvSpPr>
          <p:cNvPr id="4" name="Slide Number Placeholder 3">
            <a:extLst>
              <a:ext uri="{FF2B5EF4-FFF2-40B4-BE49-F238E27FC236}">
                <a16:creationId xmlns:a16="http://schemas.microsoft.com/office/drawing/2014/main" id="{AA081C38-DF3D-4956-B034-1BC64FC390FC}"/>
              </a:ext>
            </a:extLst>
          </p:cNvPr>
          <p:cNvSpPr>
            <a:spLocks noGrp="1"/>
          </p:cNvSpPr>
          <p:nvPr>
            <p:ph type="sldNum" sz="quarter" idx="12"/>
          </p:nvPr>
        </p:nvSpPr>
        <p:spPr/>
        <p:txBody>
          <a:bodyPr/>
          <a:lstStyle/>
          <a:p>
            <a:fld id="{971CEC84-1649-40CE-BFF6-7286506FEA08}" type="slidenum">
              <a:rPr lang="en-GB" smtClean="0"/>
              <a:pPr/>
              <a:t>93</a:t>
            </a:fld>
            <a:endParaRPr lang="en-GB"/>
          </a:p>
        </p:txBody>
      </p:sp>
      <p:sp>
        <p:nvSpPr>
          <p:cNvPr id="9" name="Teardrop 8">
            <a:extLst>
              <a:ext uri="{FF2B5EF4-FFF2-40B4-BE49-F238E27FC236}">
                <a16:creationId xmlns:a16="http://schemas.microsoft.com/office/drawing/2014/main" id="{9CDC4EFA-AFB4-4F01-9CB4-2C8D995232CE}"/>
              </a:ext>
            </a:extLst>
          </p:cNvPr>
          <p:cNvSpPr/>
          <p:nvPr/>
        </p:nvSpPr>
        <p:spPr>
          <a:xfrm>
            <a:off x="10284441" y="0"/>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0" name="TextBox 9">
            <a:extLst>
              <a:ext uri="{FF2B5EF4-FFF2-40B4-BE49-F238E27FC236}">
                <a16:creationId xmlns:a16="http://schemas.microsoft.com/office/drawing/2014/main" id="{A1129D50-9A1A-4D61-B5FB-3C0CF7E48E4A}"/>
              </a:ext>
            </a:extLst>
          </p:cNvPr>
          <p:cNvSpPr txBox="1"/>
          <p:nvPr/>
        </p:nvSpPr>
        <p:spPr>
          <a:xfrm>
            <a:off x="10378247" y="452354"/>
            <a:ext cx="1719945" cy="646587"/>
          </a:xfrm>
          <a:prstGeom prst="rect">
            <a:avLst/>
          </a:prstGeom>
          <a:noFill/>
        </p:spPr>
        <p:txBody>
          <a:bodyPr wrap="square" rtlCol="0">
            <a:spAutoFit/>
          </a:bodyPr>
          <a:lstStyle/>
          <a:p>
            <a:pPr algn="ctr" defTabSz="914354">
              <a:defRPr/>
            </a:pPr>
            <a:r>
              <a:rPr lang="en-GB" sz="1801">
                <a:solidFill>
                  <a:prstClr val="white"/>
                </a:solidFill>
                <a:latin typeface="Arial"/>
                <a:hlinkClick r:id="rId6"/>
              </a:rPr>
              <a:t>Coca-Cola Case Study</a:t>
            </a:r>
            <a:endParaRPr lang="en-GB" sz="1801">
              <a:solidFill>
                <a:prstClr val="white"/>
              </a:solidFill>
              <a:latin typeface="Arial"/>
            </a:endParaRPr>
          </a:p>
        </p:txBody>
      </p:sp>
    </p:spTree>
    <p:extLst>
      <p:ext uri="{BB962C8B-B14F-4D97-AF65-F5344CB8AC3E}">
        <p14:creationId xmlns:p14="http://schemas.microsoft.com/office/powerpoint/2010/main" val="17205639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61DB7-A455-4C80-8BB5-4DCF3C2AD76C}"/>
              </a:ext>
            </a:extLst>
          </p:cNvPr>
          <p:cNvSpPr>
            <a:spLocks noGrp="1"/>
          </p:cNvSpPr>
          <p:nvPr>
            <p:ph type="title"/>
          </p:nvPr>
        </p:nvSpPr>
        <p:spPr/>
        <p:txBody>
          <a:bodyPr/>
          <a:lstStyle/>
          <a:p>
            <a:r>
              <a:rPr lang="en-GB"/>
              <a:t>Case study: Biodiversity</a:t>
            </a:r>
          </a:p>
        </p:txBody>
      </p:sp>
      <p:sp>
        <p:nvSpPr>
          <p:cNvPr id="4" name="Slide Number Placeholder 3">
            <a:extLst>
              <a:ext uri="{FF2B5EF4-FFF2-40B4-BE49-F238E27FC236}">
                <a16:creationId xmlns:a16="http://schemas.microsoft.com/office/drawing/2014/main" id="{242CA09B-F669-4E71-90E6-9958491B5924}"/>
              </a:ext>
            </a:extLst>
          </p:cNvPr>
          <p:cNvSpPr>
            <a:spLocks noGrp="1"/>
          </p:cNvSpPr>
          <p:nvPr>
            <p:ph type="sldNum" sz="quarter" idx="12"/>
          </p:nvPr>
        </p:nvSpPr>
        <p:spPr/>
        <p:txBody>
          <a:bodyPr/>
          <a:lstStyle/>
          <a:p>
            <a:fld id="{971CEC84-1649-40CE-BFF6-7286506FEA08}" type="slidenum">
              <a:rPr lang="en-GB" smtClean="0"/>
              <a:pPr/>
              <a:t>94</a:t>
            </a:fld>
            <a:endParaRPr lang="en-GB"/>
          </a:p>
        </p:txBody>
      </p:sp>
      <p:sp>
        <p:nvSpPr>
          <p:cNvPr id="7" name="Teardrop 6">
            <a:extLst>
              <a:ext uri="{FF2B5EF4-FFF2-40B4-BE49-F238E27FC236}">
                <a16:creationId xmlns:a16="http://schemas.microsoft.com/office/drawing/2014/main" id="{AEF6BA25-537E-49C1-A759-3A462DB71AED}"/>
              </a:ext>
            </a:extLst>
          </p:cNvPr>
          <p:cNvSpPr/>
          <p:nvPr/>
        </p:nvSpPr>
        <p:spPr>
          <a:xfrm>
            <a:off x="10284443" y="1"/>
            <a:ext cx="1907559" cy="1799264"/>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8" name="TextBox 7">
            <a:extLst>
              <a:ext uri="{FF2B5EF4-FFF2-40B4-BE49-F238E27FC236}">
                <a16:creationId xmlns:a16="http://schemas.microsoft.com/office/drawing/2014/main" id="{ABA420BF-DEFB-4416-8CED-466E932B3A8B}"/>
              </a:ext>
            </a:extLst>
          </p:cNvPr>
          <p:cNvSpPr txBox="1"/>
          <p:nvPr/>
        </p:nvSpPr>
        <p:spPr>
          <a:xfrm>
            <a:off x="10284443" y="320952"/>
            <a:ext cx="1907559" cy="147771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p.53</a:t>
            </a:r>
          </a:p>
          <a:p>
            <a:pPr algn="ctr" defTabSz="914354">
              <a:defRPr/>
            </a:pPr>
            <a:r>
              <a:rPr lang="en-GB" sz="1801">
                <a:solidFill>
                  <a:prstClr val="white"/>
                </a:solidFill>
                <a:latin typeface="Arial"/>
              </a:rPr>
              <a:t>of the </a:t>
            </a:r>
            <a:r>
              <a:rPr lang="en-GB">
                <a:solidFill>
                  <a:prstClr val="white"/>
                </a:solidFill>
                <a:hlinkClick r:id="rId3"/>
              </a:rPr>
              <a:t>Biodiversity Guidance</a:t>
            </a:r>
            <a:endParaRPr lang="en-GB">
              <a:solidFill>
                <a:prstClr val="white"/>
              </a:solidFill>
            </a:endParaRPr>
          </a:p>
          <a:p>
            <a:pPr algn="ctr" defTabSz="914354">
              <a:defRPr/>
            </a:pPr>
            <a:endParaRPr lang="en-GB" sz="1801">
              <a:solidFill>
                <a:prstClr val="white"/>
              </a:solidFill>
              <a:latin typeface="Arial"/>
            </a:endParaRPr>
          </a:p>
        </p:txBody>
      </p:sp>
      <p:sp>
        <p:nvSpPr>
          <p:cNvPr id="10" name="Content Placeholder 2">
            <a:extLst>
              <a:ext uri="{FF2B5EF4-FFF2-40B4-BE49-F238E27FC236}">
                <a16:creationId xmlns:a16="http://schemas.microsoft.com/office/drawing/2014/main" id="{16320AD5-A4F5-4863-9B70-FE5132594674}"/>
              </a:ext>
            </a:extLst>
          </p:cNvPr>
          <p:cNvSpPr>
            <a:spLocks noGrp="1"/>
          </p:cNvSpPr>
          <p:nvPr>
            <p:ph idx="1"/>
          </p:nvPr>
        </p:nvSpPr>
        <p:spPr>
          <a:xfrm>
            <a:off x="314195" y="1461523"/>
            <a:ext cx="9689775" cy="4465143"/>
          </a:xfrm>
        </p:spPr>
        <p:txBody>
          <a:bodyPr vert="horz" lIns="91440" tIns="45720" rIns="91440" bIns="45720" rtlCol="0" anchor="t">
            <a:normAutofit lnSpcReduction="10000"/>
          </a:bodyPr>
          <a:lstStyle/>
          <a:p>
            <a:pPr marL="0" indent="0">
              <a:spcBef>
                <a:spcPts val="1200"/>
              </a:spcBef>
              <a:spcAft>
                <a:spcPts val="1200"/>
              </a:spcAft>
              <a:buNone/>
            </a:pPr>
            <a:r>
              <a:rPr lang="en-GB" b="1">
                <a:solidFill>
                  <a:srgbClr val="23BAED"/>
                </a:solidFill>
              </a:rPr>
              <a:t>The United Kingdom’s National Ecosystem Assessment</a:t>
            </a:r>
          </a:p>
          <a:p>
            <a:pPr marL="227965" indent="-227965">
              <a:spcBef>
                <a:spcPts val="1200"/>
              </a:spcBef>
              <a:spcAft>
                <a:spcPts val="1200"/>
              </a:spcAft>
            </a:pPr>
            <a:r>
              <a:rPr lang="en-GB" b="1">
                <a:solidFill>
                  <a:srgbClr val="595959"/>
                </a:solidFill>
              </a:rPr>
              <a:t>Hybrid approach: </a:t>
            </a:r>
            <a:r>
              <a:rPr lang="en-GB" b="1">
                <a:solidFill>
                  <a:srgbClr val="23BAED"/>
                </a:solidFill>
              </a:rPr>
              <a:t>non-monetary valuation techniques </a:t>
            </a:r>
            <a:r>
              <a:rPr lang="en-GB"/>
              <a:t>were used to consider biodiversity’s value, alongside </a:t>
            </a:r>
            <a:r>
              <a:rPr lang="en-GB" b="1">
                <a:solidFill>
                  <a:srgbClr val="23BAED"/>
                </a:solidFill>
              </a:rPr>
              <a:t>monetary values</a:t>
            </a:r>
            <a:endParaRPr lang="en-GB" b="1">
              <a:solidFill>
                <a:srgbClr val="23BAED"/>
              </a:solidFill>
              <a:cs typeface="Arial"/>
            </a:endParaRPr>
          </a:p>
          <a:p>
            <a:pPr marL="227965" indent="-227965">
              <a:spcBef>
                <a:spcPts val="1200"/>
              </a:spcBef>
              <a:spcAft>
                <a:spcPts val="1200"/>
              </a:spcAft>
            </a:pPr>
            <a:r>
              <a:rPr lang="en-GB"/>
              <a:t>Impacts on farmland bird species and bird diversity were valued using </a:t>
            </a:r>
            <a:r>
              <a:rPr lang="en-GB" b="1">
                <a:solidFill>
                  <a:srgbClr val="23BAED"/>
                </a:solidFill>
              </a:rPr>
              <a:t>multi-criteria analysis</a:t>
            </a:r>
            <a:endParaRPr lang="en-GB" b="1">
              <a:solidFill>
                <a:srgbClr val="23BAED"/>
              </a:solidFill>
              <a:cs typeface="Arial"/>
            </a:endParaRPr>
          </a:p>
          <a:p>
            <a:pPr marL="227965" indent="-227965">
              <a:spcBef>
                <a:spcPts val="1200"/>
              </a:spcBef>
              <a:spcAft>
                <a:spcPts val="1200"/>
              </a:spcAft>
            </a:pPr>
            <a:r>
              <a:rPr lang="en-GB"/>
              <a:t>Monetary valuation techniques applied to other impact drivers such as agricultural output and GHG emissions</a:t>
            </a:r>
            <a:endParaRPr lang="en-GB">
              <a:cs typeface="Arial"/>
            </a:endParaRPr>
          </a:p>
          <a:p>
            <a:pPr marL="227965" indent="-227965">
              <a:spcBef>
                <a:spcPts val="1200"/>
              </a:spcBef>
              <a:spcAft>
                <a:spcPts val="1200"/>
              </a:spcAft>
            </a:pPr>
            <a:r>
              <a:rPr lang="en-GB"/>
              <a:t>Difficult to assess cultural goods though monetary techniques alone, emphasizing the importance of </a:t>
            </a:r>
            <a:r>
              <a:rPr lang="en-GB" b="1">
                <a:solidFill>
                  <a:srgbClr val="23BAED"/>
                </a:solidFill>
              </a:rPr>
              <a:t>recognizing values using a range of techniques</a:t>
            </a:r>
            <a:endParaRPr lang="en-GB" b="1">
              <a:solidFill>
                <a:srgbClr val="23BAED"/>
              </a:solidFill>
              <a:cs typeface="Arial"/>
            </a:endParaRPr>
          </a:p>
        </p:txBody>
      </p:sp>
      <p:sp>
        <p:nvSpPr>
          <p:cNvPr id="12" name="Teardrop 11">
            <a:extLst>
              <a:ext uri="{FF2B5EF4-FFF2-40B4-BE49-F238E27FC236}">
                <a16:creationId xmlns:a16="http://schemas.microsoft.com/office/drawing/2014/main" id="{794EE6B7-45C7-410C-AE69-BEA57716CBFE}"/>
              </a:ext>
            </a:extLst>
          </p:cNvPr>
          <p:cNvSpPr/>
          <p:nvPr/>
        </p:nvSpPr>
        <p:spPr>
          <a:xfrm>
            <a:off x="10284443" y="1828222"/>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3" name="TextBox 12">
            <a:extLst>
              <a:ext uri="{FF2B5EF4-FFF2-40B4-BE49-F238E27FC236}">
                <a16:creationId xmlns:a16="http://schemas.microsoft.com/office/drawing/2014/main" id="{C7AD5310-D65B-499C-A2A6-36D687F7F910}"/>
              </a:ext>
            </a:extLst>
          </p:cNvPr>
          <p:cNvSpPr txBox="1"/>
          <p:nvPr/>
        </p:nvSpPr>
        <p:spPr>
          <a:xfrm>
            <a:off x="10378249" y="2404560"/>
            <a:ext cx="1719945" cy="646587"/>
          </a:xfrm>
          <a:prstGeom prst="rect">
            <a:avLst/>
          </a:prstGeom>
          <a:noFill/>
        </p:spPr>
        <p:txBody>
          <a:bodyPr wrap="square" rtlCol="0">
            <a:spAutoFit/>
          </a:bodyPr>
          <a:lstStyle/>
          <a:p>
            <a:pPr algn="ctr" defTabSz="914354">
              <a:defRPr/>
            </a:pPr>
            <a:r>
              <a:rPr lang="en-GB" sz="1801">
                <a:solidFill>
                  <a:prstClr val="white"/>
                </a:solidFill>
                <a:latin typeface="Arial"/>
              </a:rPr>
              <a:t>Refer to the </a:t>
            </a:r>
            <a:r>
              <a:rPr lang="en-GB" sz="1801">
                <a:solidFill>
                  <a:prstClr val="white"/>
                </a:solidFill>
                <a:latin typeface="Arial"/>
                <a:hlinkClick r:id="rId4"/>
              </a:rPr>
              <a:t>UK NEA</a:t>
            </a:r>
            <a:endParaRPr lang="en-GB" sz="1801">
              <a:solidFill>
                <a:prstClr val="white"/>
              </a:solidFill>
              <a:latin typeface="Arial"/>
            </a:endParaRPr>
          </a:p>
        </p:txBody>
      </p:sp>
    </p:spTree>
    <p:extLst>
      <p:ext uri="{BB962C8B-B14F-4D97-AF65-F5344CB8AC3E}">
        <p14:creationId xmlns:p14="http://schemas.microsoft.com/office/powerpoint/2010/main" val="6502421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B95738-A574-4DC7-B160-05E86C6C7205}"/>
              </a:ext>
            </a:extLst>
          </p:cNvPr>
          <p:cNvSpPr txBox="1"/>
          <p:nvPr/>
        </p:nvSpPr>
        <p:spPr>
          <a:xfrm>
            <a:off x="1061223" y="2647198"/>
            <a:ext cx="3053547" cy="2339230"/>
          </a:xfrm>
          <a:prstGeom prst="rect">
            <a:avLst/>
          </a:prstGeom>
          <a:noFill/>
        </p:spPr>
        <p:txBody>
          <a:bodyPr wrap="square" rtlCol="0">
            <a:spAutoFit/>
          </a:bodyPr>
          <a:lstStyle/>
          <a:p>
            <a:pPr algn="ctr"/>
            <a:r>
              <a:rPr lang="en-US" sz="3200">
                <a:solidFill>
                  <a:schemeClr val="bg1"/>
                </a:solidFill>
              </a:rPr>
              <a:t>Is natural capital more of a risk or an opportunity? </a:t>
            </a:r>
          </a:p>
          <a:p>
            <a:endParaRPr lang="en-CH" sz="1801"/>
          </a:p>
        </p:txBody>
      </p:sp>
      <p:pic>
        <p:nvPicPr>
          <p:cNvPr id="9" name="Picture 8">
            <a:extLst>
              <a:ext uri="{FF2B5EF4-FFF2-40B4-BE49-F238E27FC236}">
                <a16:creationId xmlns:a16="http://schemas.microsoft.com/office/drawing/2014/main" id="{9EF45F2F-05D8-484B-B458-E653271E5A3C}"/>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10" name="Rectangle 9">
            <a:extLst>
              <a:ext uri="{FF2B5EF4-FFF2-40B4-BE49-F238E27FC236}">
                <a16:creationId xmlns:a16="http://schemas.microsoft.com/office/drawing/2014/main" id="{448FC2CD-C92F-3343-A89C-AB3B5F2802DD}"/>
              </a:ext>
            </a:extLst>
          </p:cNvPr>
          <p:cNvSpPr/>
          <p:nvPr/>
        </p:nvSpPr>
        <p:spPr>
          <a:xfrm>
            <a:off x="2301348" y="1667916"/>
            <a:ext cx="6140389" cy="3708708"/>
          </a:xfrm>
          <a:prstGeom prst="rect">
            <a:avLst/>
          </a:prstGeom>
        </p:spPr>
        <p:txBody>
          <a:bodyPr wrap="square" lIns="91440" tIns="45720" rIns="91440" bIns="45720" anchor="t">
            <a:spAutoFit/>
          </a:bodyPr>
          <a:lstStyle/>
          <a:p>
            <a:pPr>
              <a:spcBef>
                <a:spcPts val="1200"/>
              </a:spcBef>
              <a:spcAft>
                <a:spcPts val="1200"/>
              </a:spcAft>
            </a:pPr>
            <a:r>
              <a:rPr lang="en-GB" sz="2100" dirty="0"/>
              <a:t>Individually reflect on the following questions in the context of valuing your own assessment:</a:t>
            </a:r>
          </a:p>
          <a:p>
            <a:pPr marL="342265" indent="-342265">
              <a:spcAft>
                <a:spcPts val="600"/>
              </a:spcAft>
              <a:buFont typeface="Arial" panose="020B0604020202020204" pitchFamily="34" charset="0"/>
              <a:buChar char="•"/>
            </a:pPr>
            <a:r>
              <a:rPr lang="en-GB" sz="2100" dirty="0">
                <a:solidFill>
                  <a:srgbClr val="595959"/>
                </a:solidFill>
              </a:rPr>
              <a:t>How could I value the </a:t>
            </a:r>
            <a:r>
              <a:rPr lang="en-GB" sz="2100" b="1" dirty="0">
                <a:solidFill>
                  <a:srgbClr val="23BAED"/>
                </a:solidFill>
              </a:rPr>
              <a:t>role of biodiversity </a:t>
            </a:r>
            <a:r>
              <a:rPr lang="en-GB" sz="2100" dirty="0">
                <a:solidFill>
                  <a:srgbClr val="595959"/>
                </a:solidFill>
              </a:rPr>
              <a:t>in my business activities?</a:t>
            </a:r>
            <a:endParaRPr lang="en-GB" sz="2100" dirty="0">
              <a:solidFill>
                <a:srgbClr val="595959"/>
              </a:solidFill>
              <a:cs typeface="Arial"/>
            </a:endParaRPr>
          </a:p>
          <a:p>
            <a:pPr marL="342265" indent="-342265">
              <a:spcAft>
                <a:spcPts val="600"/>
              </a:spcAft>
              <a:buFont typeface="Arial" panose="020B0604020202020204" pitchFamily="34" charset="0"/>
              <a:buChar char="•"/>
            </a:pPr>
            <a:r>
              <a:rPr lang="en-GB" sz="2100" dirty="0">
                <a:solidFill>
                  <a:srgbClr val="595959"/>
                </a:solidFill>
              </a:rPr>
              <a:t>What </a:t>
            </a:r>
            <a:r>
              <a:rPr lang="en-GB" sz="2100" b="1" dirty="0">
                <a:solidFill>
                  <a:srgbClr val="23BAED"/>
                </a:solidFill>
              </a:rPr>
              <a:t>direct</a:t>
            </a:r>
            <a:r>
              <a:rPr lang="en-GB" sz="2100" dirty="0">
                <a:solidFill>
                  <a:srgbClr val="595959"/>
                </a:solidFill>
              </a:rPr>
              <a:t> vs. </a:t>
            </a:r>
            <a:r>
              <a:rPr lang="en-GB" sz="2100" b="1" dirty="0">
                <a:solidFill>
                  <a:srgbClr val="23BAED"/>
                </a:solidFill>
              </a:rPr>
              <a:t>indirect</a:t>
            </a:r>
            <a:r>
              <a:rPr lang="en-GB" sz="2100" dirty="0">
                <a:solidFill>
                  <a:srgbClr val="595959"/>
                </a:solidFill>
              </a:rPr>
              <a:t> </a:t>
            </a:r>
            <a:r>
              <a:rPr lang="en-GB" sz="2100" b="1" dirty="0">
                <a:solidFill>
                  <a:srgbClr val="23BAED"/>
                </a:solidFill>
              </a:rPr>
              <a:t>values</a:t>
            </a:r>
            <a:r>
              <a:rPr lang="en-GB" sz="2100" dirty="0">
                <a:solidFill>
                  <a:srgbClr val="595959"/>
                </a:solidFill>
              </a:rPr>
              <a:t> </a:t>
            </a:r>
            <a:r>
              <a:rPr lang="en-GB" sz="2100" b="1" dirty="0">
                <a:solidFill>
                  <a:srgbClr val="23BAED"/>
                </a:solidFill>
              </a:rPr>
              <a:t>of</a:t>
            </a:r>
            <a:r>
              <a:rPr lang="en-GB" sz="2100" dirty="0">
                <a:solidFill>
                  <a:srgbClr val="595959"/>
                </a:solidFill>
              </a:rPr>
              <a:t> </a:t>
            </a:r>
            <a:r>
              <a:rPr lang="en-GB" sz="2100" b="1" dirty="0">
                <a:solidFill>
                  <a:srgbClr val="23BAED"/>
                </a:solidFill>
              </a:rPr>
              <a:t>biodiversity</a:t>
            </a:r>
            <a:r>
              <a:rPr lang="en-GB" sz="2100" dirty="0">
                <a:solidFill>
                  <a:srgbClr val="595959"/>
                </a:solidFill>
              </a:rPr>
              <a:t> do I rely upon in my business?</a:t>
            </a:r>
            <a:endParaRPr lang="en-GB" sz="2100" dirty="0">
              <a:solidFill>
                <a:srgbClr val="595959"/>
              </a:solidFill>
              <a:cs typeface="Arial"/>
            </a:endParaRPr>
          </a:p>
          <a:p>
            <a:pPr marL="342265" indent="-342265">
              <a:spcAft>
                <a:spcPts val="600"/>
              </a:spcAft>
              <a:buFont typeface="Arial" panose="020B0604020202020204" pitchFamily="34" charset="0"/>
              <a:buChar char="•"/>
            </a:pPr>
            <a:r>
              <a:rPr lang="en-GB" sz="2100" dirty="0">
                <a:solidFill>
                  <a:srgbClr val="595959"/>
                </a:solidFill>
              </a:rPr>
              <a:t>What </a:t>
            </a:r>
            <a:r>
              <a:rPr lang="en-GB" sz="2100" b="1" dirty="0">
                <a:solidFill>
                  <a:srgbClr val="23BAED"/>
                </a:solidFill>
              </a:rPr>
              <a:t>valuation techniques </a:t>
            </a:r>
            <a:r>
              <a:rPr lang="en-GB" sz="2100" dirty="0">
                <a:solidFill>
                  <a:srgbClr val="595959"/>
                </a:solidFill>
              </a:rPr>
              <a:t>would be useful for my natural capital assessment?</a:t>
            </a:r>
            <a:endParaRPr lang="en-GB" sz="2100" dirty="0">
              <a:solidFill>
                <a:srgbClr val="595959"/>
              </a:solidFill>
              <a:cs typeface="Arial"/>
            </a:endParaRPr>
          </a:p>
          <a:p>
            <a:pPr marL="342265" indent="-342265">
              <a:buFont typeface="Arial" panose="020B0604020202020204" pitchFamily="34" charset="0"/>
              <a:buChar char="•"/>
            </a:pPr>
            <a:endParaRPr lang="en-GB" sz="2100" dirty="0">
              <a:solidFill>
                <a:srgbClr val="595959"/>
              </a:solidFill>
              <a:cs typeface="Arial"/>
            </a:endParaRPr>
          </a:p>
          <a:p>
            <a:pPr marL="342265" indent="-342265">
              <a:buFont typeface="Arial" panose="020B0604020202020204" pitchFamily="34" charset="0"/>
              <a:buChar char="•"/>
            </a:pPr>
            <a:endParaRPr lang="en-GB" sz="2100" dirty="0">
              <a:solidFill>
                <a:srgbClr val="595959"/>
              </a:solidFill>
              <a:cs typeface="Arial"/>
            </a:endParaRPr>
          </a:p>
        </p:txBody>
      </p:sp>
      <p:pic>
        <p:nvPicPr>
          <p:cNvPr id="7" name="Picture 2" descr="RÃ©sultat de recherche d'images pour &quot;reflexion icon&quot;">
            <a:extLst>
              <a:ext uri="{FF2B5EF4-FFF2-40B4-BE49-F238E27FC236}">
                <a16:creationId xmlns:a16="http://schemas.microsoft.com/office/drawing/2014/main" id="{1C97EA27-F7B5-4B4E-A5B7-7CD32041A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5223" y="1732547"/>
            <a:ext cx="2284964" cy="228496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78FF1B04-A334-42DD-B81A-4931D5172C61}"/>
              </a:ext>
            </a:extLst>
          </p:cNvPr>
          <p:cNvSpPr/>
          <p:nvPr/>
        </p:nvSpPr>
        <p:spPr>
          <a:xfrm>
            <a:off x="8262871" y="1523617"/>
            <a:ext cx="655611" cy="3175732"/>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2" name="Right Brace 11">
            <a:extLst>
              <a:ext uri="{FF2B5EF4-FFF2-40B4-BE49-F238E27FC236}">
                <a16:creationId xmlns:a16="http://schemas.microsoft.com/office/drawing/2014/main" id="{0EAC091C-94DC-48E6-BCD2-CB4DA551D07C}"/>
              </a:ext>
            </a:extLst>
          </p:cNvPr>
          <p:cNvSpPr/>
          <p:nvPr/>
        </p:nvSpPr>
        <p:spPr>
          <a:xfrm rot="10800000">
            <a:off x="1465801" y="1439095"/>
            <a:ext cx="686612" cy="3229643"/>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3" name="Title 1">
            <a:extLst>
              <a:ext uri="{FF2B5EF4-FFF2-40B4-BE49-F238E27FC236}">
                <a16:creationId xmlns:a16="http://schemas.microsoft.com/office/drawing/2014/main" id="{F180062F-7D3A-A543-AFC6-030111B379FA}"/>
              </a:ext>
            </a:extLst>
          </p:cNvPr>
          <p:cNvSpPr txBox="1">
            <a:spLocks/>
          </p:cNvSpPr>
          <p:nvPr/>
        </p:nvSpPr>
        <p:spPr>
          <a:xfrm>
            <a:off x="466596" y="277753"/>
            <a:ext cx="11498123" cy="878151"/>
          </a:xfrm>
          <a:prstGeom prst="rect">
            <a:avLst/>
          </a:prstGeom>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Self-reflections </a:t>
            </a:r>
            <a:endParaRPr lang="en-US">
              <a:highlight>
                <a:srgbClr val="FFFF00"/>
              </a:highlight>
            </a:endParaRPr>
          </a:p>
        </p:txBody>
      </p:sp>
      <p:sp>
        <p:nvSpPr>
          <p:cNvPr id="14" name="TextBox 13">
            <a:extLst>
              <a:ext uri="{FF2B5EF4-FFF2-40B4-BE49-F238E27FC236}">
                <a16:creationId xmlns:a16="http://schemas.microsoft.com/office/drawing/2014/main" id="{B55C17E6-5084-DA4E-9034-FE8FFB1D9909}"/>
              </a:ext>
            </a:extLst>
          </p:cNvPr>
          <p:cNvSpPr txBox="1"/>
          <p:nvPr/>
        </p:nvSpPr>
        <p:spPr>
          <a:xfrm>
            <a:off x="292063" y="5154863"/>
            <a:ext cx="11847188" cy="707886"/>
          </a:xfrm>
          <a:prstGeom prst="rect">
            <a:avLst/>
          </a:prstGeom>
          <a:noFill/>
        </p:spPr>
        <p:txBody>
          <a:bodyPr wrap="square" rtlCol="0">
            <a:spAutoFit/>
          </a:bodyPr>
          <a:lstStyle/>
          <a:p>
            <a:pPr>
              <a:spcBef>
                <a:spcPts val="601"/>
              </a:spcBef>
              <a:spcAft>
                <a:spcPts val="601"/>
              </a:spcAft>
            </a:pPr>
            <a:r>
              <a:rPr lang="en-US" sz="2000" b="1">
                <a:solidFill>
                  <a:schemeClr val="tx1">
                    <a:lumMod val="65000"/>
                    <a:lumOff val="35000"/>
                  </a:schemeClr>
                </a:solidFill>
                <a:sym typeface="Wingdings" panose="05000000000000000000" pitchFamily="2" charset="2"/>
              </a:rPr>
              <a:t></a:t>
            </a:r>
            <a:r>
              <a:rPr lang="en-US" sz="2000">
                <a:sym typeface="Wingdings" panose="05000000000000000000" pitchFamily="2" charset="2"/>
              </a:rPr>
              <a:t> </a:t>
            </a:r>
            <a:r>
              <a:rPr lang="en-US" sz="2000" b="1">
                <a:solidFill>
                  <a:srgbClr val="23BAED"/>
                </a:solidFill>
              </a:rPr>
              <a:t>The bottom line is that although valuation seems like a complex task, it is achievable using different techniques </a:t>
            </a:r>
            <a:endParaRPr lang="en-CH" sz="2000">
              <a:solidFill>
                <a:schemeClr val="tx1">
                  <a:lumMod val="65000"/>
                  <a:lumOff val="35000"/>
                </a:schemeClr>
              </a:solidFill>
            </a:endParaRPr>
          </a:p>
        </p:txBody>
      </p:sp>
      <p:sp>
        <p:nvSpPr>
          <p:cNvPr id="2" name="Slide Number Placeholder 1">
            <a:extLst>
              <a:ext uri="{FF2B5EF4-FFF2-40B4-BE49-F238E27FC236}">
                <a16:creationId xmlns:a16="http://schemas.microsoft.com/office/drawing/2014/main" id="{35B400B0-F90C-1F42-8AFA-6419A0ABE1B4}"/>
              </a:ext>
            </a:extLst>
          </p:cNvPr>
          <p:cNvSpPr>
            <a:spLocks noGrp="1"/>
          </p:cNvSpPr>
          <p:nvPr>
            <p:ph type="sldNum" sz="quarter" idx="12"/>
          </p:nvPr>
        </p:nvSpPr>
        <p:spPr/>
        <p:txBody>
          <a:bodyPr/>
          <a:lstStyle/>
          <a:p>
            <a:fld id="{971CEC84-1649-40CE-BFF6-7286506FEA08}" type="slidenum">
              <a:rPr lang="en-GB" smtClean="0"/>
              <a:pPr/>
              <a:t>95</a:t>
            </a:fld>
            <a:endParaRPr lang="en-GB"/>
          </a:p>
        </p:txBody>
      </p:sp>
    </p:spTree>
    <p:extLst>
      <p:ext uri="{BB962C8B-B14F-4D97-AF65-F5344CB8AC3E}">
        <p14:creationId xmlns:p14="http://schemas.microsoft.com/office/powerpoint/2010/main" val="1041415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85928-5921-497C-92BA-9EBDEFF7FCCC}"/>
              </a:ext>
            </a:extLst>
          </p:cNvPr>
          <p:cNvSpPr>
            <a:spLocks noGrp="1"/>
          </p:cNvSpPr>
          <p:nvPr>
            <p:ph type="title"/>
          </p:nvPr>
        </p:nvSpPr>
        <p:spPr/>
        <p:txBody>
          <a:bodyPr/>
          <a:lstStyle/>
          <a:p>
            <a:r>
              <a:rPr lang="en-GB"/>
              <a:t>Commissioning valuation</a:t>
            </a:r>
          </a:p>
        </p:txBody>
      </p:sp>
      <p:sp>
        <p:nvSpPr>
          <p:cNvPr id="3" name="Content Placeholder 2">
            <a:extLst>
              <a:ext uri="{FF2B5EF4-FFF2-40B4-BE49-F238E27FC236}">
                <a16:creationId xmlns:a16="http://schemas.microsoft.com/office/drawing/2014/main" id="{CAFDA660-55A4-41DB-9D46-FD6B92F6869F}"/>
              </a:ext>
            </a:extLst>
          </p:cNvPr>
          <p:cNvSpPr>
            <a:spLocks noGrp="1"/>
          </p:cNvSpPr>
          <p:nvPr>
            <p:ph idx="1"/>
          </p:nvPr>
        </p:nvSpPr>
        <p:spPr>
          <a:xfrm>
            <a:off x="314195" y="1871159"/>
            <a:ext cx="8076769" cy="3287414"/>
          </a:xfrm>
        </p:spPr>
        <p:txBody>
          <a:bodyPr vert="horz" lIns="91440" tIns="45720" rIns="91440" bIns="45720" rtlCol="0" anchor="t">
            <a:normAutofit lnSpcReduction="10000"/>
          </a:bodyPr>
          <a:lstStyle/>
          <a:p>
            <a:pPr marL="227965" indent="-227965">
              <a:spcBef>
                <a:spcPts val="1200"/>
              </a:spcBef>
              <a:spcAft>
                <a:spcPts val="1200"/>
              </a:spcAft>
            </a:pPr>
            <a:r>
              <a:rPr lang="en-GB"/>
              <a:t>Valuation requires significant training and applied experience which may require external consultants</a:t>
            </a:r>
            <a:endParaRPr lang="en-US"/>
          </a:p>
          <a:p>
            <a:pPr marL="227965" indent="-227965">
              <a:spcBef>
                <a:spcPts val="1200"/>
              </a:spcBef>
              <a:spcAft>
                <a:spcPts val="1200"/>
              </a:spcAft>
            </a:pPr>
            <a:r>
              <a:rPr lang="en-GB"/>
              <a:t>The outputs of a valuation assessment should include: </a:t>
            </a:r>
            <a:endParaRPr lang="en-GB">
              <a:cs typeface="Arial"/>
            </a:endParaRPr>
          </a:p>
          <a:p>
            <a:pPr marL="685165" lvl="1" indent="-227965">
              <a:spcBef>
                <a:spcPts val="1200"/>
              </a:spcBef>
              <a:spcAft>
                <a:spcPts val="1200"/>
              </a:spcAft>
            </a:pPr>
            <a:r>
              <a:rPr lang="en-GB"/>
              <a:t>A </a:t>
            </a:r>
            <a:r>
              <a:rPr lang="en-GB" b="1">
                <a:solidFill>
                  <a:srgbClr val="23BAED"/>
                </a:solidFill>
              </a:rPr>
              <a:t>completed valuation </a:t>
            </a:r>
            <a:r>
              <a:rPr lang="en-GB"/>
              <a:t>(whether qualitative, quantitative, and/or monetary) of costs and benefits. </a:t>
            </a:r>
            <a:endParaRPr lang="en-GB">
              <a:cs typeface="Arial"/>
            </a:endParaRPr>
          </a:p>
          <a:p>
            <a:pPr marL="685165" lvl="1" indent="-227965">
              <a:spcBef>
                <a:spcPts val="1200"/>
              </a:spcBef>
              <a:spcAft>
                <a:spcPts val="1200"/>
              </a:spcAft>
            </a:pPr>
            <a:r>
              <a:rPr lang="en-GB"/>
              <a:t>Documentation of all </a:t>
            </a:r>
            <a:r>
              <a:rPr lang="en-GB" b="1">
                <a:solidFill>
                  <a:srgbClr val="23BAED"/>
                </a:solidFill>
              </a:rPr>
              <a:t>key assumptions, sources of data, methods used, and resulting values</a:t>
            </a:r>
            <a:r>
              <a:rPr lang="en-GB"/>
              <a:t>. </a:t>
            </a:r>
            <a:endParaRPr lang="en-GB">
              <a:cs typeface="Arial"/>
            </a:endParaRPr>
          </a:p>
        </p:txBody>
      </p:sp>
      <p:sp>
        <p:nvSpPr>
          <p:cNvPr id="4" name="Slide Number Placeholder 3">
            <a:extLst>
              <a:ext uri="{FF2B5EF4-FFF2-40B4-BE49-F238E27FC236}">
                <a16:creationId xmlns:a16="http://schemas.microsoft.com/office/drawing/2014/main" id="{B9631C74-469F-441B-8305-7B08B1272E5E}"/>
              </a:ext>
            </a:extLst>
          </p:cNvPr>
          <p:cNvSpPr>
            <a:spLocks noGrp="1"/>
          </p:cNvSpPr>
          <p:nvPr>
            <p:ph type="sldNum" sz="quarter" idx="12"/>
          </p:nvPr>
        </p:nvSpPr>
        <p:spPr/>
        <p:txBody>
          <a:bodyPr/>
          <a:lstStyle/>
          <a:p>
            <a:fld id="{971CEC84-1649-40CE-BFF6-7286506FEA08}" type="slidenum">
              <a:rPr lang="en-GB" smtClean="0"/>
              <a:pPr/>
              <a:t>96</a:t>
            </a:fld>
            <a:endParaRPr lang="en-GB"/>
          </a:p>
        </p:txBody>
      </p:sp>
      <p:sp>
        <p:nvSpPr>
          <p:cNvPr id="5" name="Teardrop 4">
            <a:extLst>
              <a:ext uri="{FF2B5EF4-FFF2-40B4-BE49-F238E27FC236}">
                <a16:creationId xmlns:a16="http://schemas.microsoft.com/office/drawing/2014/main" id="{0B4F2542-4DBE-48E5-BC58-DCCCBDFF56DD}"/>
              </a:ext>
            </a:extLst>
          </p:cNvPr>
          <p:cNvSpPr/>
          <p:nvPr/>
        </p:nvSpPr>
        <p:spPr>
          <a:xfrm>
            <a:off x="10302490" y="-15877"/>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4BF1BCFD-316D-4105-A440-8DC5507208A2}"/>
              </a:ext>
            </a:extLst>
          </p:cNvPr>
          <p:cNvSpPr txBox="1"/>
          <p:nvPr/>
        </p:nvSpPr>
        <p:spPr>
          <a:xfrm>
            <a:off x="10302490" y="30019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p.90</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pic>
        <p:nvPicPr>
          <p:cNvPr id="9" name="Picture 8" descr="A bee on a flower&#10;&#10;Description automatically generated">
            <a:extLst>
              <a:ext uri="{FF2B5EF4-FFF2-40B4-BE49-F238E27FC236}">
                <a16:creationId xmlns:a16="http://schemas.microsoft.com/office/drawing/2014/main" id="{1DF9C12A-3ABC-4473-A869-82F7420D0A4F}"/>
              </a:ext>
            </a:extLst>
          </p:cNvPr>
          <p:cNvPicPr>
            <a:picLocks noChangeAspect="1"/>
          </p:cNvPicPr>
          <p:nvPr/>
        </p:nvPicPr>
        <p:blipFill rotWithShape="1">
          <a:blip r:embed="rId4">
            <a:extLst>
              <a:ext uri="{28A0092B-C50C-407E-A947-70E740481C1C}">
                <a14:useLocalDpi xmlns:a14="http://schemas.microsoft.com/office/drawing/2010/main" val="0"/>
              </a:ext>
            </a:extLst>
          </a:blip>
          <a:srcRect t="13253" b="10582"/>
          <a:stretch/>
        </p:blipFill>
        <p:spPr>
          <a:xfrm>
            <a:off x="8239648" y="1675878"/>
            <a:ext cx="3952351" cy="3999208"/>
          </a:xfrm>
          <a:prstGeom prst="ellipse">
            <a:avLst/>
          </a:prstGeom>
        </p:spPr>
      </p:pic>
    </p:spTree>
    <p:extLst>
      <p:ext uri="{BB962C8B-B14F-4D97-AF65-F5344CB8AC3E}">
        <p14:creationId xmlns:p14="http://schemas.microsoft.com/office/powerpoint/2010/main" val="15354081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0B63-7AAB-A449-8FBF-0A09C7C1B315}"/>
              </a:ext>
            </a:extLst>
          </p:cNvPr>
          <p:cNvSpPr>
            <a:spLocks noGrp="1"/>
          </p:cNvSpPr>
          <p:nvPr>
            <p:ph type="title"/>
          </p:nvPr>
        </p:nvSpPr>
        <p:spPr/>
        <p:txBody>
          <a:bodyPr>
            <a:normAutofit/>
          </a:bodyPr>
          <a:lstStyle/>
          <a:p>
            <a:r>
              <a:rPr lang="en-US"/>
              <a:t>Tips for valuation </a:t>
            </a:r>
          </a:p>
        </p:txBody>
      </p:sp>
      <p:sp>
        <p:nvSpPr>
          <p:cNvPr id="7" name="Content Placeholder 2">
            <a:extLst>
              <a:ext uri="{FF2B5EF4-FFF2-40B4-BE49-F238E27FC236}">
                <a16:creationId xmlns:a16="http://schemas.microsoft.com/office/drawing/2014/main" id="{25555FCA-4D81-624E-9605-F95C49B8BBE4}"/>
              </a:ext>
            </a:extLst>
          </p:cNvPr>
          <p:cNvSpPr txBox="1">
            <a:spLocks/>
          </p:cNvSpPr>
          <p:nvPr/>
        </p:nvSpPr>
        <p:spPr>
          <a:xfrm>
            <a:off x="314196" y="1461524"/>
            <a:ext cx="8778575" cy="4382685"/>
          </a:xfrm>
          <a:prstGeom prst="rect">
            <a:avLst/>
          </a:prstGeom>
        </p:spPr>
        <p:txBody>
          <a:bodyPr vert="horz" lIns="91440" tIns="45720" rIns="91440" bIns="45720" rtlCol="0">
            <a:normAutofit fontScale="55000" lnSpcReduction="20000"/>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lnSpc>
                <a:spcPct val="150000"/>
              </a:lnSpc>
            </a:pPr>
            <a:r>
              <a:rPr lang="en-GB" sz="3800" b="1">
                <a:solidFill>
                  <a:srgbClr val="23BAED"/>
                </a:solidFill>
              </a:rPr>
              <a:t>Test more than one value (sensitivity testing)</a:t>
            </a:r>
          </a:p>
          <a:p>
            <a:pPr fontAlgn="t">
              <a:lnSpc>
                <a:spcPct val="150000"/>
              </a:lnSpc>
            </a:pPr>
            <a:r>
              <a:rPr lang="en-GB" sz="3800">
                <a:solidFill>
                  <a:srgbClr val="595959"/>
                </a:solidFill>
              </a:rPr>
              <a:t>Report a </a:t>
            </a:r>
            <a:r>
              <a:rPr lang="en-GB" sz="3800" b="1">
                <a:solidFill>
                  <a:srgbClr val="23BAED"/>
                </a:solidFill>
              </a:rPr>
              <a:t>range</a:t>
            </a:r>
          </a:p>
          <a:p>
            <a:pPr fontAlgn="t">
              <a:lnSpc>
                <a:spcPct val="150000"/>
              </a:lnSpc>
            </a:pPr>
            <a:r>
              <a:rPr lang="en-GB" sz="3800">
                <a:solidFill>
                  <a:srgbClr val="595959"/>
                </a:solidFill>
              </a:rPr>
              <a:t>Convert values to the </a:t>
            </a:r>
            <a:r>
              <a:rPr lang="en-GB" sz="3800" b="1">
                <a:solidFill>
                  <a:srgbClr val="23BAED"/>
                </a:solidFill>
              </a:rPr>
              <a:t>same time period </a:t>
            </a:r>
          </a:p>
          <a:p>
            <a:pPr fontAlgn="t">
              <a:lnSpc>
                <a:spcPct val="150000"/>
              </a:lnSpc>
            </a:pPr>
            <a:r>
              <a:rPr lang="en-GB" sz="3800">
                <a:solidFill>
                  <a:srgbClr val="595959"/>
                </a:solidFill>
              </a:rPr>
              <a:t>Consider</a:t>
            </a:r>
            <a:r>
              <a:rPr lang="en-GB" sz="3800" b="1">
                <a:solidFill>
                  <a:srgbClr val="23BAED"/>
                </a:solidFill>
              </a:rPr>
              <a:t> local country context of values</a:t>
            </a:r>
          </a:p>
          <a:p>
            <a:pPr fontAlgn="t">
              <a:lnSpc>
                <a:spcPct val="150000"/>
              </a:lnSpc>
            </a:pPr>
            <a:r>
              <a:rPr lang="en-GB" sz="3800">
                <a:solidFill>
                  <a:srgbClr val="595959"/>
                </a:solidFill>
              </a:rPr>
              <a:t>Understand where the </a:t>
            </a:r>
            <a:r>
              <a:rPr lang="en-GB" sz="3800" b="1">
                <a:solidFill>
                  <a:srgbClr val="23BAED"/>
                </a:solidFill>
              </a:rPr>
              <a:t>tipping point </a:t>
            </a:r>
            <a:r>
              <a:rPr lang="en-GB" sz="3800">
                <a:solidFill>
                  <a:srgbClr val="595959"/>
                </a:solidFill>
              </a:rPr>
              <a:t>leads to a </a:t>
            </a:r>
            <a:r>
              <a:rPr lang="en-GB" sz="3800" b="1">
                <a:solidFill>
                  <a:srgbClr val="23BAED"/>
                </a:solidFill>
              </a:rPr>
              <a:t>change in a decision</a:t>
            </a:r>
          </a:p>
          <a:p>
            <a:pPr fontAlgn="t">
              <a:lnSpc>
                <a:spcPct val="150000"/>
              </a:lnSpc>
            </a:pPr>
            <a:r>
              <a:rPr lang="en-GB" sz="3800">
                <a:solidFill>
                  <a:srgbClr val="595959"/>
                </a:solidFill>
              </a:rPr>
              <a:t>Consider using </a:t>
            </a:r>
            <a:r>
              <a:rPr lang="en-GB" sz="3800" b="1">
                <a:solidFill>
                  <a:srgbClr val="23BAED"/>
                </a:solidFill>
              </a:rPr>
              <a:t>peer reviewers</a:t>
            </a:r>
          </a:p>
          <a:p>
            <a:pPr fontAlgn="t">
              <a:lnSpc>
                <a:spcPct val="150000"/>
              </a:lnSpc>
            </a:pPr>
            <a:r>
              <a:rPr lang="en-GB" sz="3800"/>
              <a:t>Consider conducting </a:t>
            </a:r>
            <a:r>
              <a:rPr lang="en-GB" sz="3800" b="1">
                <a:solidFill>
                  <a:srgbClr val="23BAED"/>
                </a:solidFill>
              </a:rPr>
              <a:t>annual or quarterly valuations </a:t>
            </a:r>
            <a:r>
              <a:rPr lang="en-GB" sz="3800"/>
              <a:t>to inform </a:t>
            </a:r>
            <a:r>
              <a:rPr lang="en-GB" sz="3800" b="1">
                <a:solidFill>
                  <a:srgbClr val="23BAED"/>
                </a:solidFill>
              </a:rPr>
              <a:t>comparative analysis and trends </a:t>
            </a:r>
            <a:r>
              <a:rPr lang="en-GB" sz="3800"/>
              <a:t>in ecosystem condition</a:t>
            </a:r>
            <a:endParaRPr lang="en-GB" sz="3800" b="1">
              <a:solidFill>
                <a:srgbClr val="23BAED"/>
              </a:solidFill>
            </a:endParaRPr>
          </a:p>
          <a:p>
            <a:pPr marL="0" indent="0" fontAlgn="t">
              <a:buNone/>
            </a:pPr>
            <a:endParaRPr lang="en-US" sz="177"/>
          </a:p>
        </p:txBody>
      </p:sp>
      <p:sp>
        <p:nvSpPr>
          <p:cNvPr id="10" name="Rectangle 9">
            <a:extLst>
              <a:ext uri="{FF2B5EF4-FFF2-40B4-BE49-F238E27FC236}">
                <a16:creationId xmlns:a16="http://schemas.microsoft.com/office/drawing/2014/main" id="{D3187DB1-6263-6641-A681-459B2806BD6D}"/>
              </a:ext>
            </a:extLst>
          </p:cNvPr>
          <p:cNvSpPr/>
          <p:nvPr/>
        </p:nvSpPr>
        <p:spPr>
          <a:xfrm>
            <a:off x="5726727" y="3685799"/>
            <a:ext cx="232212" cy="369460"/>
          </a:xfrm>
          <a:prstGeom prst="rect">
            <a:avLst/>
          </a:prstGeom>
        </p:spPr>
        <p:txBody>
          <a:bodyPr wrap="square">
            <a:spAutoFit/>
          </a:bodyPr>
          <a:lstStyle/>
          <a:p>
            <a:r>
              <a:rPr lang="en-GB" sz="1801">
                <a:solidFill>
                  <a:srgbClr val="000000"/>
                </a:solidFill>
                <a:latin typeface="Times" pitchFamily="2" charset="0"/>
              </a:rPr>
              <a:t> </a:t>
            </a:r>
            <a:endParaRPr lang="en-US" sz="1801"/>
          </a:p>
        </p:txBody>
      </p:sp>
      <p:sp>
        <p:nvSpPr>
          <p:cNvPr id="3" name="Slide Number Placeholder 2">
            <a:extLst>
              <a:ext uri="{FF2B5EF4-FFF2-40B4-BE49-F238E27FC236}">
                <a16:creationId xmlns:a16="http://schemas.microsoft.com/office/drawing/2014/main" id="{3BECB293-4394-E340-B2A3-23E6EAF80E3D}"/>
              </a:ext>
            </a:extLst>
          </p:cNvPr>
          <p:cNvSpPr>
            <a:spLocks noGrp="1"/>
          </p:cNvSpPr>
          <p:nvPr>
            <p:ph type="sldNum" sz="quarter" idx="12"/>
          </p:nvPr>
        </p:nvSpPr>
        <p:spPr/>
        <p:txBody>
          <a:bodyPr/>
          <a:lstStyle/>
          <a:p>
            <a:fld id="{971CEC84-1649-40CE-BFF6-7286506FEA08}" type="slidenum">
              <a:rPr lang="en-GB" smtClean="0"/>
              <a:pPr/>
              <a:t>97</a:t>
            </a:fld>
            <a:endParaRPr lang="en-GB"/>
          </a:p>
        </p:txBody>
      </p:sp>
      <p:pic>
        <p:nvPicPr>
          <p:cNvPr id="14" name="Picture 2" descr="macro photo of green frog">
            <a:extLst>
              <a:ext uri="{FF2B5EF4-FFF2-40B4-BE49-F238E27FC236}">
                <a16:creationId xmlns:a16="http://schemas.microsoft.com/office/drawing/2014/main" id="{6700F20B-5B29-4855-812D-A35D2A6FFA0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3" t="13433" r="-533" b="25269"/>
          <a:stretch/>
        </p:blipFill>
        <p:spPr bwMode="auto">
          <a:xfrm>
            <a:off x="8436944" y="25990"/>
            <a:ext cx="3755056" cy="3659809"/>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7593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9993A-1E8F-4224-83D1-D536DFFC3A22}"/>
              </a:ext>
            </a:extLst>
          </p:cNvPr>
          <p:cNvSpPr>
            <a:spLocks noGrp="1"/>
          </p:cNvSpPr>
          <p:nvPr>
            <p:ph type="title"/>
          </p:nvPr>
        </p:nvSpPr>
        <p:spPr/>
        <p:txBody>
          <a:bodyPr>
            <a:normAutofit fontScale="90000"/>
          </a:bodyPr>
          <a:lstStyle/>
          <a:p>
            <a:r>
              <a:rPr lang="en-GB"/>
              <a:t>Practical considerations &amp; success factors for a valuation assessment</a:t>
            </a:r>
          </a:p>
        </p:txBody>
      </p:sp>
      <p:sp>
        <p:nvSpPr>
          <p:cNvPr id="3" name="Content Placeholder 2">
            <a:extLst>
              <a:ext uri="{FF2B5EF4-FFF2-40B4-BE49-F238E27FC236}">
                <a16:creationId xmlns:a16="http://schemas.microsoft.com/office/drawing/2014/main" id="{ABC59AAB-355A-4755-B8C2-15543FD9FEE7}"/>
              </a:ext>
            </a:extLst>
          </p:cNvPr>
          <p:cNvSpPr>
            <a:spLocks noGrp="1"/>
          </p:cNvSpPr>
          <p:nvPr>
            <p:ph idx="1"/>
          </p:nvPr>
        </p:nvSpPr>
        <p:spPr>
          <a:xfrm>
            <a:off x="314195" y="1230551"/>
            <a:ext cx="9744203" cy="4899449"/>
          </a:xfrm>
        </p:spPr>
        <p:txBody>
          <a:bodyPr>
            <a:normAutofit lnSpcReduction="10000"/>
          </a:bodyPr>
          <a:lstStyle/>
          <a:p>
            <a:r>
              <a:rPr lang="en-GB">
                <a:solidFill>
                  <a:srgbClr val="595959"/>
                </a:solidFill>
              </a:rPr>
              <a:t>Avoid </a:t>
            </a:r>
            <a:r>
              <a:rPr lang="en-GB" b="1">
                <a:solidFill>
                  <a:srgbClr val="23BAED"/>
                </a:solidFill>
              </a:rPr>
              <a:t>double-counting</a:t>
            </a:r>
          </a:p>
          <a:p>
            <a:r>
              <a:rPr lang="en-GB">
                <a:solidFill>
                  <a:srgbClr val="595959"/>
                </a:solidFill>
              </a:rPr>
              <a:t>Use the </a:t>
            </a:r>
            <a:r>
              <a:rPr lang="en-GB" b="1">
                <a:solidFill>
                  <a:srgbClr val="23BAED"/>
                </a:solidFill>
              </a:rPr>
              <a:t>optimal valuation technique </a:t>
            </a:r>
            <a:r>
              <a:rPr lang="en-GB">
                <a:solidFill>
                  <a:srgbClr val="595959"/>
                </a:solidFill>
              </a:rPr>
              <a:t>for the </a:t>
            </a:r>
            <a:r>
              <a:rPr lang="en-GB" b="1">
                <a:solidFill>
                  <a:srgbClr val="23BAED"/>
                </a:solidFill>
              </a:rPr>
              <a:t>ecosystem/objective</a:t>
            </a:r>
          </a:p>
          <a:p>
            <a:r>
              <a:rPr lang="en-GB">
                <a:solidFill>
                  <a:srgbClr val="595959"/>
                </a:solidFill>
              </a:rPr>
              <a:t>Be aware of </a:t>
            </a:r>
            <a:r>
              <a:rPr lang="en-GB" b="1">
                <a:solidFill>
                  <a:srgbClr val="23BAED"/>
                </a:solidFill>
              </a:rPr>
              <a:t>subjectivity</a:t>
            </a:r>
          </a:p>
          <a:p>
            <a:r>
              <a:rPr lang="en-GB">
                <a:solidFill>
                  <a:srgbClr val="595959"/>
                </a:solidFill>
              </a:rPr>
              <a:t>Use the </a:t>
            </a:r>
            <a:r>
              <a:rPr lang="en-GB" b="1">
                <a:solidFill>
                  <a:srgbClr val="23BAED"/>
                </a:solidFill>
              </a:rPr>
              <a:t>correct measure </a:t>
            </a:r>
            <a:r>
              <a:rPr lang="en-GB">
                <a:solidFill>
                  <a:srgbClr val="595959"/>
                </a:solidFill>
              </a:rPr>
              <a:t>of</a:t>
            </a:r>
            <a:r>
              <a:rPr lang="en-GB" b="1">
                <a:solidFill>
                  <a:srgbClr val="23BAED"/>
                </a:solidFill>
              </a:rPr>
              <a:t> monetary unit</a:t>
            </a:r>
          </a:p>
          <a:p>
            <a:r>
              <a:rPr lang="en-GB" b="1">
                <a:solidFill>
                  <a:srgbClr val="23BAED"/>
                </a:solidFill>
              </a:rPr>
              <a:t>Economic uncertainty </a:t>
            </a:r>
            <a:r>
              <a:rPr lang="en-GB">
                <a:solidFill>
                  <a:srgbClr val="595959"/>
                </a:solidFill>
              </a:rPr>
              <a:t>may reduce reliability of results</a:t>
            </a:r>
            <a:endParaRPr lang="en-GB" b="1">
              <a:solidFill>
                <a:srgbClr val="23BAED"/>
              </a:solidFill>
            </a:endParaRPr>
          </a:p>
          <a:p>
            <a:r>
              <a:rPr lang="en-GB">
                <a:solidFill>
                  <a:srgbClr val="595959"/>
                </a:solidFill>
              </a:rPr>
              <a:t>Be wary of </a:t>
            </a:r>
            <a:r>
              <a:rPr lang="en-GB" b="1">
                <a:solidFill>
                  <a:srgbClr val="23BAED"/>
                </a:solidFill>
              </a:rPr>
              <a:t>“commoditization” </a:t>
            </a:r>
            <a:r>
              <a:rPr lang="en-GB">
                <a:solidFill>
                  <a:srgbClr val="595959"/>
                </a:solidFill>
              </a:rPr>
              <a:t>of biodiversity: expressing biodiversity value in monetary units can be misinterpreted as pricing biodiversity</a:t>
            </a:r>
            <a:endParaRPr lang="en-GB" b="1">
              <a:solidFill>
                <a:srgbClr val="23BAED"/>
              </a:solidFill>
            </a:endParaRPr>
          </a:p>
          <a:p>
            <a:r>
              <a:rPr lang="en-GB">
                <a:solidFill>
                  <a:srgbClr val="595959"/>
                </a:solidFill>
              </a:rPr>
              <a:t>Consider wider </a:t>
            </a:r>
            <a:r>
              <a:rPr lang="en-GB" b="1">
                <a:solidFill>
                  <a:srgbClr val="23BAED"/>
                </a:solidFill>
              </a:rPr>
              <a:t>socio-economic, legal, and business context </a:t>
            </a:r>
          </a:p>
          <a:p>
            <a:r>
              <a:rPr lang="en-GB">
                <a:solidFill>
                  <a:srgbClr val="595959"/>
                </a:solidFill>
              </a:rPr>
              <a:t>Document </a:t>
            </a:r>
            <a:r>
              <a:rPr lang="en-GB" b="1">
                <a:solidFill>
                  <a:srgbClr val="23BAED"/>
                </a:solidFill>
              </a:rPr>
              <a:t>limitations </a:t>
            </a:r>
          </a:p>
          <a:p>
            <a:r>
              <a:rPr lang="en-GB">
                <a:solidFill>
                  <a:srgbClr val="595959"/>
                </a:solidFill>
              </a:rPr>
              <a:t>Seek assistance from </a:t>
            </a:r>
            <a:r>
              <a:rPr lang="en-GB" b="1">
                <a:solidFill>
                  <a:srgbClr val="23BAED"/>
                </a:solidFill>
              </a:rPr>
              <a:t>external experts</a:t>
            </a:r>
          </a:p>
          <a:p>
            <a:r>
              <a:rPr lang="en-GB">
                <a:solidFill>
                  <a:srgbClr val="595959"/>
                </a:solidFill>
              </a:rPr>
              <a:t>Do not value for the sake of </a:t>
            </a:r>
            <a:r>
              <a:rPr lang="en-GB" b="1">
                <a:solidFill>
                  <a:srgbClr val="23BAED"/>
                </a:solidFill>
              </a:rPr>
              <a:t>putting a number on nature</a:t>
            </a:r>
          </a:p>
        </p:txBody>
      </p:sp>
      <p:sp>
        <p:nvSpPr>
          <p:cNvPr id="4" name="Slide Number Placeholder 3">
            <a:extLst>
              <a:ext uri="{FF2B5EF4-FFF2-40B4-BE49-F238E27FC236}">
                <a16:creationId xmlns:a16="http://schemas.microsoft.com/office/drawing/2014/main" id="{BC117D2E-E190-44C1-80DB-D187196F013E}"/>
              </a:ext>
            </a:extLst>
          </p:cNvPr>
          <p:cNvSpPr>
            <a:spLocks noGrp="1"/>
          </p:cNvSpPr>
          <p:nvPr>
            <p:ph type="sldNum" sz="quarter" idx="12"/>
          </p:nvPr>
        </p:nvSpPr>
        <p:spPr/>
        <p:txBody>
          <a:bodyPr/>
          <a:lstStyle/>
          <a:p>
            <a:fld id="{971CEC84-1649-40CE-BFF6-7286506FEA08}" type="slidenum">
              <a:rPr lang="en-GB" smtClean="0"/>
              <a:pPr/>
              <a:t>98</a:t>
            </a:fld>
            <a:endParaRPr lang="en-GB"/>
          </a:p>
        </p:txBody>
      </p:sp>
      <p:sp>
        <p:nvSpPr>
          <p:cNvPr id="5" name="Teardrop 4">
            <a:extLst>
              <a:ext uri="{FF2B5EF4-FFF2-40B4-BE49-F238E27FC236}">
                <a16:creationId xmlns:a16="http://schemas.microsoft.com/office/drawing/2014/main" id="{0C57020F-E88D-4FF8-BD0C-7A417E8898F5}"/>
              </a:ext>
            </a:extLst>
          </p:cNvPr>
          <p:cNvSpPr/>
          <p:nvPr/>
        </p:nvSpPr>
        <p:spPr>
          <a:xfrm>
            <a:off x="10284443" y="1"/>
            <a:ext cx="1907559" cy="1799264"/>
          </a:xfrm>
          <a:prstGeom prst="teardrop">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A5ADD9F9-C62E-41ED-AF5F-02967BB1C663}"/>
              </a:ext>
            </a:extLst>
          </p:cNvPr>
          <p:cNvSpPr txBox="1"/>
          <p:nvPr/>
        </p:nvSpPr>
        <p:spPr>
          <a:xfrm>
            <a:off x="10284443" y="320952"/>
            <a:ext cx="1907559" cy="147771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p.55</a:t>
            </a:r>
          </a:p>
          <a:p>
            <a:pPr algn="ctr" defTabSz="914354">
              <a:defRPr/>
            </a:pPr>
            <a:r>
              <a:rPr lang="en-GB" sz="1801">
                <a:solidFill>
                  <a:prstClr val="white"/>
                </a:solidFill>
                <a:latin typeface="Arial"/>
              </a:rPr>
              <a:t>of the </a:t>
            </a:r>
            <a:r>
              <a:rPr lang="en-GB">
                <a:solidFill>
                  <a:prstClr val="white"/>
                </a:solidFill>
                <a:hlinkClick r:id="rId3"/>
              </a:rPr>
              <a:t>Biodiversity Guidance</a:t>
            </a:r>
            <a:endParaRPr lang="en-GB">
              <a:solidFill>
                <a:prstClr val="white"/>
              </a:solidFill>
            </a:endParaRPr>
          </a:p>
          <a:p>
            <a:pPr algn="ctr" defTabSz="914354">
              <a:defRPr/>
            </a:pPr>
            <a:endParaRPr lang="en-GB" sz="1801">
              <a:solidFill>
                <a:prstClr val="white"/>
              </a:solidFill>
              <a:latin typeface="Arial"/>
            </a:endParaRPr>
          </a:p>
        </p:txBody>
      </p:sp>
      <p:pic>
        <p:nvPicPr>
          <p:cNvPr id="1026" name="Picture 2">
            <a:extLst>
              <a:ext uri="{FF2B5EF4-FFF2-40B4-BE49-F238E27FC236}">
                <a16:creationId xmlns:a16="http://schemas.microsoft.com/office/drawing/2014/main" id="{E4F7323C-7FB6-4EFF-896B-8E45A142BBE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 t="11863" r="719" b="22599"/>
          <a:stretch/>
        </p:blipFill>
        <p:spPr bwMode="auto">
          <a:xfrm>
            <a:off x="9710718" y="1924616"/>
            <a:ext cx="2481282" cy="246750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1262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rgbClr val="595959"/>
                </a:solidFill>
              </a:rPr>
              <a:t>Where we are in the learning objectives</a:t>
            </a:r>
            <a:endParaRPr lang="en-GB">
              <a:solidFill>
                <a:srgbClr val="595959"/>
              </a:solidFill>
              <a:highlight>
                <a:srgbClr val="FFFF00"/>
              </a:highlight>
            </a:endParaRPr>
          </a:p>
        </p:txBody>
      </p:sp>
      <p:sp>
        <p:nvSpPr>
          <p:cNvPr id="9" name="Oval 8">
            <a:extLst>
              <a:ext uri="{FF2B5EF4-FFF2-40B4-BE49-F238E27FC236}">
                <a16:creationId xmlns:a16="http://schemas.microsoft.com/office/drawing/2014/main" id="{4C0C29BD-4345-4C24-9D66-D70B5D0AA64D}"/>
              </a:ext>
            </a:extLst>
          </p:cNvPr>
          <p:cNvSpPr/>
          <p:nvPr/>
        </p:nvSpPr>
        <p:spPr>
          <a:xfrm>
            <a:off x="10165080" y="17794"/>
            <a:ext cx="2026922" cy="169350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2D5D8741-01A4-1348-AF59-46E3E1BA5916}"/>
              </a:ext>
            </a:extLst>
          </p:cNvPr>
          <p:cNvSpPr>
            <a:spLocks noGrp="1"/>
          </p:cNvSpPr>
          <p:nvPr>
            <p:ph type="sldNum" sz="quarter" idx="12"/>
          </p:nvPr>
        </p:nvSpPr>
        <p:spPr/>
        <p:txBody>
          <a:bodyPr/>
          <a:lstStyle/>
          <a:p>
            <a:fld id="{971CEC84-1649-40CE-BFF6-7286506FEA08}" type="slidenum">
              <a:rPr lang="en-GB" smtClean="0"/>
              <a:pPr/>
              <a:t>99</a:t>
            </a:fld>
            <a:endParaRPr lang="en-GB"/>
          </a:p>
        </p:txBody>
      </p:sp>
      <p:pic>
        <p:nvPicPr>
          <p:cNvPr id="17" name="Graphic 16" descr="Checkmark">
            <a:extLst>
              <a:ext uri="{FF2B5EF4-FFF2-40B4-BE49-F238E27FC236}">
                <a16:creationId xmlns:a16="http://schemas.microsoft.com/office/drawing/2014/main" id="{4641DEE8-56B4-444C-8061-9A00D59568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4298" y="1764025"/>
            <a:ext cx="444761" cy="444761"/>
          </a:xfrm>
          <a:prstGeom prst="rect">
            <a:avLst/>
          </a:prstGeom>
        </p:spPr>
      </p:pic>
      <p:sp>
        <p:nvSpPr>
          <p:cNvPr id="18" name="Rectangle 17">
            <a:extLst>
              <a:ext uri="{FF2B5EF4-FFF2-40B4-BE49-F238E27FC236}">
                <a16:creationId xmlns:a16="http://schemas.microsoft.com/office/drawing/2014/main" id="{A945B9F5-1A82-4CA2-B871-3830CD7293FF}"/>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9" name="Rectangle 18">
            <a:extLst>
              <a:ext uri="{FF2B5EF4-FFF2-40B4-BE49-F238E27FC236}">
                <a16:creationId xmlns:a16="http://schemas.microsoft.com/office/drawing/2014/main" id="{7F8B8761-5030-466C-85F2-C34CC2A328D0}"/>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20" name="Rectangle 19">
            <a:extLst>
              <a:ext uri="{FF2B5EF4-FFF2-40B4-BE49-F238E27FC236}">
                <a16:creationId xmlns:a16="http://schemas.microsoft.com/office/drawing/2014/main" id="{8F658E3B-7329-4D3C-961A-07892FFAF81C}"/>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21" name="Rectangle 20">
            <a:extLst>
              <a:ext uri="{FF2B5EF4-FFF2-40B4-BE49-F238E27FC236}">
                <a16:creationId xmlns:a16="http://schemas.microsoft.com/office/drawing/2014/main" id="{C0E5A65A-6046-4160-B96D-35655384BB56}"/>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22" name="Content Placeholder 2">
            <a:extLst>
              <a:ext uri="{FF2B5EF4-FFF2-40B4-BE49-F238E27FC236}">
                <a16:creationId xmlns:a16="http://schemas.microsoft.com/office/drawing/2014/main" id="{103044C4-877A-43FB-8DF2-F4E2C87198C5}"/>
              </a:ext>
            </a:extLst>
          </p:cNvPr>
          <p:cNvSpPr txBox="1">
            <a:spLocks/>
          </p:cNvSpPr>
          <p:nvPr/>
        </p:nvSpPr>
        <p:spPr>
          <a:xfrm>
            <a:off x="693877" y="1764025"/>
            <a:ext cx="11498123" cy="3940539"/>
          </a:xfrm>
          <a:prstGeom prst="rect">
            <a:avLst/>
          </a:prstGeom>
        </p:spPr>
        <p:txBody>
          <a:bodyPr vert="horz" lIns="91440" tIns="45720" rIns="91440" bIns="45720" rtlCol="0" anchor="t">
            <a:normAutofit fontScale="40000" lnSpcReduction="20000"/>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20000"/>
              </a:lnSpc>
              <a:spcAft>
                <a:spcPts val="600"/>
              </a:spcAft>
              <a:buNone/>
            </a:pPr>
            <a:r>
              <a:rPr lang="en-GB" sz="4400">
                <a:solidFill>
                  <a:prstClr val="black">
                    <a:lumMod val="65000"/>
                    <a:lumOff val="35000"/>
                  </a:prstClr>
                </a:solidFill>
                <a:cs typeface="Arial"/>
              </a:rPr>
              <a:t>Review process for </a:t>
            </a:r>
            <a:r>
              <a:rPr lang="en-GB" sz="4400" b="1">
                <a:solidFill>
                  <a:srgbClr val="23BAED"/>
                </a:solidFill>
                <a:cs typeface="Arial"/>
              </a:rPr>
              <a:t>mapping</a:t>
            </a:r>
            <a:r>
              <a:rPr lang="en-GB" sz="4400">
                <a:solidFill>
                  <a:prstClr val="black">
                    <a:lumMod val="65000"/>
                    <a:lumOff val="35000"/>
                  </a:prstClr>
                </a:solidFill>
                <a:cs typeface="Arial"/>
              </a:rPr>
              <a:t> </a:t>
            </a:r>
            <a:r>
              <a:rPr lang="en-GB" sz="4400" b="1">
                <a:solidFill>
                  <a:srgbClr val="23BAED"/>
                </a:solidFill>
                <a:cs typeface="Arial"/>
              </a:rPr>
              <a:t>impact drivers </a:t>
            </a:r>
            <a:r>
              <a:rPr lang="en-GB" sz="4400">
                <a:solidFill>
                  <a:prstClr val="black">
                    <a:lumMod val="65000"/>
                    <a:lumOff val="35000"/>
                  </a:prstClr>
                </a:solidFill>
                <a:cs typeface="Arial"/>
              </a:rPr>
              <a:t>and </a:t>
            </a:r>
            <a:r>
              <a:rPr lang="en-GB" sz="4400" b="1">
                <a:solidFill>
                  <a:srgbClr val="23BAED"/>
                </a:solidFill>
                <a:cs typeface="Arial"/>
              </a:rPr>
              <a:t>dependencies</a:t>
            </a:r>
            <a:r>
              <a:rPr lang="en-GB" sz="4400">
                <a:solidFill>
                  <a:srgbClr val="595959"/>
                </a:solidFill>
                <a:cs typeface="Arial"/>
              </a:rPr>
              <a:t>.</a:t>
            </a:r>
            <a:endParaRPr lang="en-GB" sz="4400" b="1">
              <a:solidFill>
                <a:srgbClr val="23BAED"/>
              </a:solidFill>
              <a:cs typeface="Arial"/>
            </a:endParaRPr>
          </a:p>
          <a:p>
            <a:pPr marL="0" lvl="0" indent="0" algn="just">
              <a:lnSpc>
                <a:spcPct val="120000"/>
              </a:lnSpc>
              <a:spcAft>
                <a:spcPts val="600"/>
              </a:spcAft>
              <a:buNone/>
            </a:pPr>
            <a:r>
              <a:rPr lang="en-GB" sz="4400">
                <a:solidFill>
                  <a:prstClr val="black">
                    <a:lumMod val="65000"/>
                    <a:lumOff val="35000"/>
                  </a:prstClr>
                </a:solidFill>
                <a:cs typeface="Arial"/>
              </a:rPr>
              <a:t>Build an understanding on how to </a:t>
            </a:r>
            <a:r>
              <a:rPr lang="en-GB" sz="4400" b="1">
                <a:solidFill>
                  <a:srgbClr val="00B0F0"/>
                </a:solidFill>
                <a:cs typeface="Arial"/>
              </a:rPr>
              <a:t>measure impact drivers</a:t>
            </a:r>
            <a:r>
              <a:rPr lang="en-GB" sz="4400">
                <a:solidFill>
                  <a:srgbClr val="00B0F0"/>
                </a:solidFill>
                <a:cs typeface="Arial"/>
              </a:rPr>
              <a:t> </a:t>
            </a:r>
            <a:r>
              <a:rPr lang="en-GB" sz="4400">
                <a:solidFill>
                  <a:prstClr val="black">
                    <a:lumMod val="65000"/>
                    <a:lumOff val="35000"/>
                  </a:prstClr>
                </a:solidFill>
                <a:cs typeface="Arial"/>
              </a:rPr>
              <a:t>that are material to a business, and the </a:t>
            </a:r>
            <a:r>
              <a:rPr lang="en-GB" sz="4400" b="1">
                <a:solidFill>
                  <a:srgbClr val="00B0F0"/>
                </a:solidFill>
                <a:cs typeface="Arial"/>
              </a:rPr>
              <a:t>associated data requirements</a:t>
            </a:r>
            <a:r>
              <a:rPr lang="en-GB" sz="4400">
                <a:solidFill>
                  <a:prstClr val="black">
                    <a:lumMod val="65000"/>
                    <a:lumOff val="35000"/>
                  </a:prstClr>
                </a:solidFill>
                <a:cs typeface="Arial"/>
              </a:rPr>
              <a:t>. </a:t>
            </a:r>
          </a:p>
          <a:p>
            <a:pPr marL="0" lvl="0" indent="0" algn="just">
              <a:lnSpc>
                <a:spcPct val="120000"/>
              </a:lnSpc>
              <a:spcAft>
                <a:spcPts val="600"/>
              </a:spcAft>
              <a:buNone/>
            </a:pPr>
            <a:r>
              <a:rPr lang="en-GB" sz="4400">
                <a:solidFill>
                  <a:prstClr val="black">
                    <a:lumMod val="65000"/>
                    <a:lumOff val="35000"/>
                  </a:prstClr>
                </a:solidFill>
                <a:cs typeface="Arial"/>
              </a:rPr>
              <a:t>Understand the </a:t>
            </a:r>
            <a:r>
              <a:rPr lang="en-GB" sz="4400" b="1">
                <a:solidFill>
                  <a:srgbClr val="00B0F0"/>
                </a:solidFill>
                <a:cs typeface="Arial"/>
              </a:rPr>
              <a:t>process for determining a change in natural capital assets</a:t>
            </a:r>
            <a:r>
              <a:rPr lang="en-GB" sz="4400">
                <a:solidFill>
                  <a:prstClr val="black">
                    <a:lumMod val="65000"/>
                    <a:lumOff val="35000"/>
                  </a:prstClr>
                </a:solidFill>
                <a:cs typeface="Arial"/>
              </a:rPr>
              <a:t>, assessing trends, and commissioning measurement.</a:t>
            </a:r>
          </a:p>
          <a:p>
            <a:pPr marL="0" lvl="0" indent="0" algn="just">
              <a:lnSpc>
                <a:spcPct val="120000"/>
              </a:lnSpc>
              <a:spcAft>
                <a:spcPts val="600"/>
              </a:spcAft>
              <a:buNone/>
            </a:pPr>
            <a:r>
              <a:rPr lang="en-GB" sz="4400">
                <a:solidFill>
                  <a:prstClr val="black">
                    <a:lumMod val="65000"/>
                    <a:lumOff val="35000"/>
                  </a:prstClr>
                </a:solidFill>
                <a:cs typeface="Arial"/>
              </a:rPr>
              <a:t>Develop an understanding on various </a:t>
            </a:r>
            <a:r>
              <a:rPr lang="en-GB" sz="4400" b="1">
                <a:solidFill>
                  <a:srgbClr val="00B0F0"/>
                </a:solidFill>
                <a:cs typeface="Arial"/>
              </a:rPr>
              <a:t>valuation methods </a:t>
            </a:r>
            <a:r>
              <a:rPr lang="en-GB" sz="4400">
                <a:solidFill>
                  <a:prstClr val="black">
                    <a:lumMod val="65000"/>
                    <a:lumOff val="35000"/>
                  </a:prstClr>
                </a:solidFill>
                <a:cs typeface="Arial"/>
              </a:rPr>
              <a:t>available.</a:t>
            </a:r>
          </a:p>
          <a:p>
            <a:pPr marL="0" lvl="0" indent="0" algn="just">
              <a:lnSpc>
                <a:spcPct val="120000"/>
              </a:lnSpc>
              <a:spcAft>
                <a:spcPts val="600"/>
              </a:spcAft>
              <a:buNone/>
            </a:pPr>
            <a:r>
              <a:rPr lang="en-GB" sz="4400">
                <a:solidFill>
                  <a:prstClr val="black">
                    <a:lumMod val="65000"/>
                    <a:lumOff val="35000"/>
                  </a:prstClr>
                </a:solidFill>
                <a:cs typeface="Arial"/>
              </a:rPr>
              <a:t>Understand how biodiversity is integrated into the </a:t>
            </a:r>
            <a:r>
              <a:rPr lang="en-GB" sz="4400" b="1">
                <a:solidFill>
                  <a:srgbClr val="00B0F0"/>
                </a:solidFill>
                <a:cs typeface="Arial"/>
              </a:rPr>
              <a:t>natural capital assessment processes</a:t>
            </a:r>
            <a:r>
              <a:rPr lang="en-GB" sz="4400">
                <a:solidFill>
                  <a:srgbClr val="595959"/>
                </a:solidFill>
                <a:cs typeface="Arial"/>
              </a:rPr>
              <a:t>,</a:t>
            </a:r>
            <a:r>
              <a:rPr lang="en-GB" sz="4400" b="1">
                <a:solidFill>
                  <a:srgbClr val="00B0F0"/>
                </a:solidFill>
                <a:cs typeface="Arial"/>
              </a:rPr>
              <a:t> </a:t>
            </a:r>
            <a:r>
              <a:rPr lang="en-GB" sz="4400">
                <a:solidFill>
                  <a:prstClr val="black">
                    <a:lumMod val="65000"/>
                    <a:lumOff val="35000"/>
                  </a:prstClr>
                </a:solidFill>
                <a:cs typeface="Arial"/>
              </a:rPr>
              <a:t>and how biodiversity can be </a:t>
            </a:r>
            <a:r>
              <a:rPr lang="en-GB" sz="4400" b="1">
                <a:solidFill>
                  <a:srgbClr val="00B0F0"/>
                </a:solidFill>
                <a:cs typeface="Arial"/>
              </a:rPr>
              <a:t>valued beyond monetisation</a:t>
            </a:r>
            <a:r>
              <a:rPr lang="en-GB" sz="4400">
                <a:solidFill>
                  <a:prstClr val="black">
                    <a:lumMod val="65000"/>
                    <a:lumOff val="35000"/>
                  </a:prstClr>
                </a:solidFill>
                <a:cs typeface="Arial"/>
              </a:rPr>
              <a:t>.  </a:t>
            </a:r>
          </a:p>
          <a:p>
            <a:pPr marL="0" lvl="0" indent="0" algn="just">
              <a:lnSpc>
                <a:spcPct val="120000"/>
              </a:lnSpc>
              <a:spcAft>
                <a:spcPts val="600"/>
              </a:spcAft>
              <a:buNone/>
            </a:pPr>
            <a:r>
              <a:rPr lang="en-GB" sz="4400">
                <a:solidFill>
                  <a:prstClr val="black">
                    <a:lumMod val="65000"/>
                    <a:lumOff val="35000"/>
                  </a:prstClr>
                </a:solidFill>
                <a:cs typeface="Arial"/>
              </a:rPr>
              <a:t>Build confidence on the process to undertake a </a:t>
            </a:r>
            <a:r>
              <a:rPr lang="en-GB" sz="4400" b="1">
                <a:solidFill>
                  <a:srgbClr val="00B0F0"/>
                </a:solidFill>
                <a:cs typeface="Arial"/>
              </a:rPr>
              <a:t>natural capital assessment</a:t>
            </a:r>
            <a:r>
              <a:rPr lang="en-GB" sz="4400" b="1">
                <a:solidFill>
                  <a:srgbClr val="595959"/>
                </a:solidFill>
                <a:cs typeface="Arial"/>
              </a:rPr>
              <a:t>, </a:t>
            </a:r>
            <a:r>
              <a:rPr lang="en-GB" sz="4400">
                <a:solidFill>
                  <a:srgbClr val="595959"/>
                </a:solidFill>
                <a:cs typeface="Arial"/>
              </a:rPr>
              <a:t>and understand available methodologies and datasets.</a:t>
            </a:r>
            <a:endParaRPr lang="en-GB" sz="4400">
              <a:solidFill>
                <a:prstClr val="black">
                  <a:lumMod val="65000"/>
                  <a:lumOff val="35000"/>
                </a:prstClr>
              </a:solidFill>
              <a:highlight>
                <a:srgbClr val="FFFF00"/>
              </a:highlight>
              <a:cs typeface="Arial"/>
            </a:endParaRPr>
          </a:p>
          <a:p>
            <a:pPr marL="0" indent="0" algn="just">
              <a:lnSpc>
                <a:spcPct val="150000"/>
              </a:lnSpc>
              <a:spcAft>
                <a:spcPts val="1200"/>
              </a:spcAft>
              <a:buNone/>
            </a:pPr>
            <a:endParaRPr lang="en-GB" sz="4400">
              <a:cs typeface="Arial"/>
            </a:endParaRPr>
          </a:p>
          <a:p>
            <a:pPr marL="0" indent="0" algn="just">
              <a:lnSpc>
                <a:spcPct val="150000"/>
              </a:lnSpc>
              <a:spcAft>
                <a:spcPts val="1200"/>
              </a:spcAft>
              <a:buNone/>
            </a:pPr>
            <a:endParaRPr lang="en-GB" sz="4400">
              <a:cs typeface="Arial"/>
            </a:endParaRPr>
          </a:p>
          <a:p>
            <a:pPr marL="0" indent="0">
              <a:lnSpc>
                <a:spcPct val="150000"/>
              </a:lnSpc>
              <a:spcAft>
                <a:spcPts val="1200"/>
              </a:spcAft>
              <a:buFont typeface="Arial"/>
              <a:buNone/>
            </a:pPr>
            <a:endParaRPr lang="en-GB" sz="4400">
              <a:cs typeface="Arial"/>
            </a:endParaRPr>
          </a:p>
        </p:txBody>
      </p:sp>
      <p:pic>
        <p:nvPicPr>
          <p:cNvPr id="23" name="Graphic 22" descr="Checkmark">
            <a:extLst>
              <a:ext uri="{FF2B5EF4-FFF2-40B4-BE49-F238E27FC236}">
                <a16:creationId xmlns:a16="http://schemas.microsoft.com/office/drawing/2014/main" id="{882272C2-E9FE-4C3C-A59B-796B52642E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4298" y="2351755"/>
            <a:ext cx="444761" cy="444761"/>
          </a:xfrm>
          <a:prstGeom prst="rect">
            <a:avLst/>
          </a:prstGeom>
        </p:spPr>
      </p:pic>
      <p:pic>
        <p:nvPicPr>
          <p:cNvPr id="24" name="Graphic 23" descr="Checkmark">
            <a:extLst>
              <a:ext uri="{FF2B5EF4-FFF2-40B4-BE49-F238E27FC236}">
                <a16:creationId xmlns:a16="http://schemas.microsoft.com/office/drawing/2014/main" id="{41A176C4-DF8A-4167-B37C-61AE23B251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9116" y="3057359"/>
            <a:ext cx="444761" cy="444761"/>
          </a:xfrm>
          <a:prstGeom prst="rect">
            <a:avLst/>
          </a:prstGeom>
        </p:spPr>
      </p:pic>
      <p:pic>
        <p:nvPicPr>
          <p:cNvPr id="25" name="Graphic 24" descr="Checkmark">
            <a:extLst>
              <a:ext uri="{FF2B5EF4-FFF2-40B4-BE49-F238E27FC236}">
                <a16:creationId xmlns:a16="http://schemas.microsoft.com/office/drawing/2014/main" id="{683239D8-13F6-4C00-8115-F2B28B4FC3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9116" y="3755705"/>
            <a:ext cx="444761" cy="444761"/>
          </a:xfrm>
          <a:prstGeom prst="rect">
            <a:avLst/>
          </a:prstGeom>
        </p:spPr>
      </p:pic>
      <p:pic>
        <p:nvPicPr>
          <p:cNvPr id="26" name="Graphic 25" descr="Checkmark">
            <a:extLst>
              <a:ext uri="{FF2B5EF4-FFF2-40B4-BE49-F238E27FC236}">
                <a16:creationId xmlns:a16="http://schemas.microsoft.com/office/drawing/2014/main" id="{C243139C-044B-4063-849B-9FD8E15C69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4297" y="4278121"/>
            <a:ext cx="444761" cy="444761"/>
          </a:xfrm>
          <a:prstGeom prst="rect">
            <a:avLst/>
          </a:prstGeom>
        </p:spPr>
      </p:pic>
      <p:pic>
        <p:nvPicPr>
          <p:cNvPr id="5" name="Graphic 4" descr="Question mark">
            <a:extLst>
              <a:ext uri="{FF2B5EF4-FFF2-40B4-BE49-F238E27FC236}">
                <a16:creationId xmlns:a16="http://schemas.microsoft.com/office/drawing/2014/main" id="{A32D54A0-14A3-4B6C-9443-6174710026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0315" y="4844289"/>
            <a:ext cx="616106" cy="616106"/>
          </a:xfrm>
          <a:prstGeom prst="rect">
            <a:avLst/>
          </a:prstGeom>
        </p:spPr>
      </p:pic>
    </p:spTree>
    <p:extLst>
      <p:ext uri="{BB962C8B-B14F-4D97-AF65-F5344CB8AC3E}">
        <p14:creationId xmlns:p14="http://schemas.microsoft.com/office/powerpoint/2010/main" val="18066031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DV_TOP" val="241.6504"/>
  <p:tag name="ADV_LEFT" val="14.1348"/>
  <p:tag name="ADV_HEIGHT" val="33.12032"/>
  <p:tag name="ADV_WIDTH" val="334.96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D2E92EA5F24F41B9AC79018400E951" ma:contentTypeVersion="15" ma:contentTypeDescription="Create a new document." ma:contentTypeScope="" ma:versionID="c9aea6be5daa538f29a33965e3b1bcc5">
  <xsd:schema xmlns:xsd="http://www.w3.org/2001/XMLSchema" xmlns:xs="http://www.w3.org/2001/XMLSchema" xmlns:p="http://schemas.microsoft.com/office/2006/metadata/properties" xmlns:ns1="http://schemas.microsoft.com/sharepoint/v3" xmlns:ns2="27657a64-86c2-4c71-aebb-288e310c7206" xmlns:ns3="9d6dd342-95b8-4d64-a82c-3640566df34d" targetNamespace="http://schemas.microsoft.com/office/2006/metadata/properties" ma:root="true" ma:fieldsID="7bb4ca9b94faf2f81731236c63374d66" ns1:_="" ns2:_="" ns3:_="">
    <xsd:import namespace="http://schemas.microsoft.com/sharepoint/v3"/>
    <xsd:import namespace="27657a64-86c2-4c71-aebb-288e310c7206"/>
    <xsd:import namespace="9d6dd342-95b8-4d64-a82c-3640566df34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1:_ip_UnifiedCompliancePolicyProperties" minOccurs="0"/>
                <xsd:element ref="ns1:_ip_UnifiedCompliancePolicyUIActio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657a64-86c2-4c71-aebb-288e310c720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6dd342-95b8-4d64-a82c-3640566df34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265E1D40-F2A2-4CC3-A9A3-32D83739C69C}"/>
</file>

<file path=customXml/itemProps2.xml><?xml version="1.0" encoding="utf-8"?>
<ds:datastoreItem xmlns:ds="http://schemas.openxmlformats.org/officeDocument/2006/customXml" ds:itemID="{9FB6ACDA-4AE5-4B64-AEA3-4B1969DE2405}">
  <ds:schemaRefs>
    <ds:schemaRef ds:uri="http://schemas.microsoft.com/sharepoint/v3/contenttype/forms"/>
  </ds:schemaRefs>
</ds:datastoreItem>
</file>

<file path=customXml/itemProps3.xml><?xml version="1.0" encoding="utf-8"?>
<ds:datastoreItem xmlns:ds="http://schemas.openxmlformats.org/officeDocument/2006/customXml" ds:itemID="{0F88494A-E5AE-4A28-B7D5-E117D33D1BFE}">
  <ds:schemaRefs>
    <ds:schemaRef ds:uri="54a86806-144e-40e2-83e5-f331f141b0c3"/>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6893175b-d02b-4b59-bcab-f04604cd167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2652</TotalTime>
  <Words>26058</Words>
  <Application>Microsoft Office PowerPoint</Application>
  <PresentationFormat>Widescreen</PresentationFormat>
  <Paragraphs>2001</Paragraphs>
  <Slides>109</Slides>
  <Notes>109</Notes>
  <HiddenSlides>2</HiddenSlides>
  <MMClips>0</MMClips>
  <ScaleCrop>false</ScaleCrop>
  <HeadingPairs>
    <vt:vector size="4" baseType="variant">
      <vt:variant>
        <vt:lpstr>Theme</vt:lpstr>
      </vt:variant>
      <vt:variant>
        <vt:i4>2</vt:i4>
      </vt:variant>
      <vt:variant>
        <vt:lpstr>Slide Titles</vt:lpstr>
      </vt:variant>
      <vt:variant>
        <vt:i4>109</vt:i4>
      </vt:variant>
    </vt:vector>
  </HeadingPairs>
  <TitlesOfParts>
    <vt:vector size="111" baseType="lpstr">
      <vt:lpstr>Office Theme</vt:lpstr>
      <vt:lpstr>Office Theme</vt:lpstr>
      <vt:lpstr>Business training on natural capital and biodiversity</vt:lpstr>
      <vt:lpstr>We Value Nature – Who are we?</vt:lpstr>
      <vt:lpstr>Module 3 training development – Acknowledging contributors </vt:lpstr>
      <vt:lpstr>We Value Nature training is open </vt:lpstr>
      <vt:lpstr>A few “house rules”</vt:lpstr>
      <vt:lpstr>A few “house rules” – in person training</vt:lpstr>
      <vt:lpstr>We Value Nature’s business training on natural capital – link to M1 &amp; M2</vt:lpstr>
      <vt:lpstr>Learning objectives of module 3</vt:lpstr>
      <vt:lpstr>Target audience</vt:lpstr>
      <vt:lpstr>Agenda</vt:lpstr>
      <vt:lpstr>Introductions</vt:lpstr>
      <vt:lpstr>Who is your support team for today?</vt:lpstr>
      <vt:lpstr>Who is in the room?</vt:lpstr>
      <vt:lpstr>Introductions – virtual</vt:lpstr>
      <vt:lpstr>Introductions – in person</vt:lpstr>
      <vt:lpstr>Introductions – virtual</vt:lpstr>
      <vt:lpstr>Introductions – in person </vt:lpstr>
      <vt:lpstr>Setting the scene &amp; brief recap on Modules 1&amp;2</vt:lpstr>
      <vt:lpstr>What parts of the Natural Capital Protocol will we cover?</vt:lpstr>
      <vt:lpstr>Biodiversity &amp; the current economic system</vt:lpstr>
      <vt:lpstr>Anticipated private sector inclusion within the post-2020 biodiversity framework</vt:lpstr>
      <vt:lpstr>Anticipated drivers for increased disclosure</vt:lpstr>
      <vt:lpstr>Business case for natural capital assessments</vt:lpstr>
      <vt:lpstr>Business applications (a refresher)</vt:lpstr>
      <vt:lpstr>Defining objectives &amp; scoping an assessment</vt:lpstr>
      <vt:lpstr>Understanding materiality</vt:lpstr>
      <vt:lpstr>Concrete steps to undertaking a 1st natural capital assessment</vt:lpstr>
      <vt:lpstr>Mapping impact drivers &amp; dependencies</vt:lpstr>
      <vt:lpstr>Part 1: Steps to complete before starting on measurement</vt:lpstr>
      <vt:lpstr>PowerPoint Presentation</vt:lpstr>
      <vt:lpstr>Why assess your impacts &amp; dependencies? The business case…</vt:lpstr>
      <vt:lpstr>How to identify impact drivers</vt:lpstr>
      <vt:lpstr>Natural capital impacts</vt:lpstr>
      <vt:lpstr>Examples of identified impact drivers</vt:lpstr>
      <vt:lpstr>Determining dependencies on natural capital</vt:lpstr>
      <vt:lpstr>Menti Question </vt:lpstr>
      <vt:lpstr>Determining dependency pathways</vt:lpstr>
      <vt:lpstr>Quiz time: Identifying impact drivers vs. dependencies</vt:lpstr>
      <vt:lpstr>Mentimeter question</vt:lpstr>
      <vt:lpstr>Mentimeter question</vt:lpstr>
      <vt:lpstr>Mentimeter question</vt:lpstr>
      <vt:lpstr>Mentimeter question</vt:lpstr>
      <vt:lpstr>Mentimeter question</vt:lpstr>
      <vt:lpstr>Mentimeter question</vt:lpstr>
      <vt:lpstr>Practicalities on data collection &amp; available datasets</vt:lpstr>
      <vt:lpstr>Introduction to data needs for an assessment</vt:lpstr>
      <vt:lpstr>How to go about collecting data</vt:lpstr>
      <vt:lpstr>Data considerations </vt:lpstr>
      <vt:lpstr>Determining data sources</vt:lpstr>
      <vt:lpstr> </vt:lpstr>
      <vt:lpstr> </vt:lpstr>
      <vt:lpstr>Exploring available data sources</vt:lpstr>
      <vt:lpstr>Tools &amp; useful resources</vt:lpstr>
      <vt:lpstr>ENCORE: A tool to help identify impacts and dependencies</vt:lpstr>
      <vt:lpstr>IBAT: A tool to help identify priority sites for measuring</vt:lpstr>
      <vt:lpstr>Glancing ahead: biodiversity data needs</vt:lpstr>
      <vt:lpstr>Case study: Yorkshire Water</vt:lpstr>
      <vt:lpstr>Group Exercise</vt:lpstr>
      <vt:lpstr>Exercise: Soy farm, Brazil</vt:lpstr>
      <vt:lpstr>Group exercise in breakout rooms - virtual</vt:lpstr>
      <vt:lpstr>Group exercise in breakout rooms – in person</vt:lpstr>
      <vt:lpstr>Example: Soy farm, Brazil</vt:lpstr>
      <vt:lpstr>Where we are in the learning objectives</vt:lpstr>
      <vt:lpstr>PowerPoint Presentation</vt:lpstr>
      <vt:lpstr>Introduction to Natural Capital Measurement</vt:lpstr>
      <vt:lpstr>Knowledge Check: measuring &amp; valuing natural capital</vt:lpstr>
      <vt:lpstr>Part 2: Steps to complete during measurement</vt:lpstr>
      <vt:lpstr>Determining appropriate measurement methods</vt:lpstr>
      <vt:lpstr>Identifying changes in the state of natural capital:  Impact Drivers</vt:lpstr>
      <vt:lpstr>Identifying changes in the state of natural capital: Dependencies</vt:lpstr>
      <vt:lpstr>Measuring various aspects of natural capital</vt:lpstr>
      <vt:lpstr>Measuring various aspects of natural capital: Examples</vt:lpstr>
      <vt:lpstr>Measuring biodiversity</vt:lpstr>
      <vt:lpstr>SHIFT Platform and the Natural Capital Toolkit</vt:lpstr>
      <vt:lpstr>Biodiversity Guidance Navigation Tool</vt:lpstr>
      <vt:lpstr>Species Threat Abatement &amp; Restoration (STAR) metric</vt:lpstr>
      <vt:lpstr>Considerations when choosing a methodology</vt:lpstr>
      <vt:lpstr>Geographic &amp; resourcing considerations</vt:lpstr>
      <vt:lpstr>Case study on measuring natural capital: Process</vt:lpstr>
      <vt:lpstr>Case study on measuring natural capital: Results</vt:lpstr>
      <vt:lpstr>Discussion</vt:lpstr>
      <vt:lpstr>Where we are in the learning objectives</vt:lpstr>
      <vt:lpstr>Valuing changes to the state of natural capital &amp; biodiversity</vt:lpstr>
      <vt:lpstr>Part 3: Steps to complete during valuation</vt:lpstr>
      <vt:lpstr>What is the value of your natural capital impacts and/or dependencies?</vt:lpstr>
      <vt:lpstr>What is the value of your natural capital impacts and/or dependencies?</vt:lpstr>
      <vt:lpstr>Biodiversity &amp; Total Economic Value (TEV)</vt:lpstr>
      <vt:lpstr>Determining appropriate valuation techniques</vt:lpstr>
      <vt:lpstr>PowerPoint Presentation</vt:lpstr>
      <vt:lpstr>Strengths and limitations of monetary valuation</vt:lpstr>
      <vt:lpstr>Monetary valuation data sources</vt:lpstr>
      <vt:lpstr>PowerPoint Presentation</vt:lpstr>
      <vt:lpstr>Case study: Coca-Cola’s natural capital story</vt:lpstr>
      <vt:lpstr>Case study: Biodiversity</vt:lpstr>
      <vt:lpstr>PowerPoint Presentation</vt:lpstr>
      <vt:lpstr>Commissioning valuation</vt:lpstr>
      <vt:lpstr>Tips for valuation </vt:lpstr>
      <vt:lpstr>Practical considerations &amp; success factors for a valuation assessment</vt:lpstr>
      <vt:lpstr>Where we are in the learning objectives</vt:lpstr>
      <vt:lpstr>PowerPoint Presentation</vt:lpstr>
      <vt:lpstr>Wrap up &amp; close</vt:lpstr>
      <vt:lpstr>Discussion – in person</vt:lpstr>
      <vt:lpstr>Discussion – virtual</vt:lpstr>
      <vt:lpstr>Eager to get started?</vt:lpstr>
      <vt:lpstr>Thank you!</vt:lpstr>
      <vt:lpstr>Questions?</vt:lpstr>
      <vt:lpstr>We are here to help!</vt:lpstr>
      <vt:lpstr>PowerPoint Presentation</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Jonathan Porter</dc:creator>
  <cp:lastModifiedBy>Hannah Nicholas</cp:lastModifiedBy>
  <cp:revision>5</cp:revision>
  <dcterms:created xsi:type="dcterms:W3CDTF">2019-02-27T14:09:40Z</dcterms:created>
  <dcterms:modified xsi:type="dcterms:W3CDTF">2021-12-22T13:08:03Z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0x01010014D2E92EA5F24F41B9AC79018400E951</vt:lpwstr>
  </property>
</Properties>
</file>