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39"/>
  </p:notesMasterIdLst>
  <p:sldIdLst>
    <p:sldId id="259" r:id="rId7"/>
    <p:sldId id="1884" r:id="rId8"/>
    <p:sldId id="1885" r:id="rId9"/>
    <p:sldId id="4396" r:id="rId10"/>
    <p:sldId id="1894" r:id="rId11"/>
    <p:sldId id="4403" r:id="rId12"/>
    <p:sldId id="1895" r:id="rId13"/>
    <p:sldId id="1888" r:id="rId14"/>
    <p:sldId id="867" r:id="rId15"/>
    <p:sldId id="878" r:id="rId16"/>
    <p:sldId id="4377" r:id="rId17"/>
    <p:sldId id="871" r:id="rId18"/>
    <p:sldId id="4364" r:id="rId19"/>
    <p:sldId id="264" r:id="rId20"/>
    <p:sldId id="1881" r:id="rId21"/>
    <p:sldId id="1484" r:id="rId22"/>
    <p:sldId id="4329" r:id="rId23"/>
    <p:sldId id="275" r:id="rId24"/>
    <p:sldId id="4407" r:id="rId25"/>
    <p:sldId id="4378" r:id="rId26"/>
    <p:sldId id="273" r:id="rId27"/>
    <p:sldId id="4352" r:id="rId28"/>
    <p:sldId id="4385" r:id="rId29"/>
    <p:sldId id="4401" r:id="rId30"/>
    <p:sldId id="875" r:id="rId31"/>
    <p:sldId id="4402" r:id="rId32"/>
    <p:sldId id="4406" r:id="rId33"/>
    <p:sldId id="4408" r:id="rId34"/>
    <p:sldId id="4330" r:id="rId35"/>
    <p:sldId id="4349" r:id="rId36"/>
    <p:sldId id="4363" r:id="rId37"/>
    <p:sldId id="2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a Jaworska" initials="FJ" lastIdx="23" clrIdx="0">
    <p:extLst>
      <p:ext uri="{19B8F6BF-5375-455C-9EA6-DF929625EA0E}">
        <p15:presenceInfo xmlns:p15="http://schemas.microsoft.com/office/powerpoint/2012/main" userId="S::Jaworska@wbcsd.org::9ea13185-f500-4e8b-879d-7f5c007fa537" providerId="AD"/>
      </p:ext>
    </p:extLst>
  </p:cmAuthor>
  <p:cmAuthor id="2" name="Katia Bonga" initials="KB" lastIdx="57" clrIdx="1">
    <p:extLst>
      <p:ext uri="{19B8F6BF-5375-455C-9EA6-DF929625EA0E}">
        <p15:presenceInfo xmlns:p15="http://schemas.microsoft.com/office/powerpoint/2012/main" userId="S::Bonga@wbcsd.org::5e24d649-f790-44c8-b336-b53f1207ff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AED"/>
    <a:srgbClr val="B8CF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A2EE8F-DA0F-4292-98F2-5DA6B4AFD3C8}" v="6" dt="2020-01-27T15:56:55.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11-01T12:16:12.145" idx="8">
    <p:pos x="160" y="28"/>
    <p:text>@Nadine feel free to share another example you may know well. This example is from NCC's website - page with collection of case studies. Can highlight when mention the source, that for more examples, they can visit NCC's website or WBCSD's business examples page- link on slide (ppt will be sent to all session participants post event).</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19B8E-6AC2-4860-9695-3D275AB6D973}" type="datetimeFigureOut">
              <a:rPr lang="en-CH" smtClean="0"/>
              <a:t>02/07/2020</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301F5-20D8-456B-8F82-D08BC0ADD896}" type="slidenum">
              <a:rPr lang="en-CH" smtClean="0"/>
              <a:t>‹#›</a:t>
            </a:fld>
            <a:endParaRPr lang="en-CH"/>
          </a:p>
        </p:txBody>
      </p:sp>
    </p:spTree>
    <p:extLst>
      <p:ext uri="{BB962C8B-B14F-4D97-AF65-F5344CB8AC3E}">
        <p14:creationId xmlns:p14="http://schemas.microsoft.com/office/powerpoint/2010/main" val="205348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eforum.org/reports/the-global-risks-report-201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forbes.com/sites/linhanhcat/2019/05/21/soil-erosion-washes-away-8-billion/#25f56dca5b6c" TargetMode="External"/><Relationship Id="rId13" Type="http://schemas.openxmlformats.org/officeDocument/2006/relationships/hyperlink" Target="https://www.fastcompany.com/90288343/bad-air-makes-you-bad-at-your-job" TargetMode="External"/><Relationship Id="rId3" Type="http://schemas.openxmlformats.org/officeDocument/2006/relationships/hyperlink" Target="https://www.apnews.com/28755ad9694c4248b4e0c8fec6605b62" TargetMode="External"/><Relationship Id="rId7" Type="http://schemas.openxmlformats.org/officeDocument/2006/relationships/hyperlink" Target="https://www.sciencedirect.com/science/article/pii/S0264837718319343" TargetMode="External"/><Relationship Id="rId12" Type="http://schemas.openxmlformats.org/officeDocument/2006/relationships/hyperlink" Target="https://fortune.com/2019/09/05/the-worlds-biodiversity-collapse-is-a-business-issu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theguardian.com/environment/2016/apr/04/climate-change-will-blow-a-25tn-hole-in-global-financial-assets-study-warns" TargetMode="External"/><Relationship Id="rId11" Type="http://schemas.openxmlformats.org/officeDocument/2006/relationships/hyperlink" Target="https://www.cnbc.com/2019/09/04/hurricane-dorian-to-cost-retailers-1point5-billion-threaten-back-to-school-sales.html" TargetMode="External"/><Relationship Id="rId5" Type="http://schemas.openxmlformats.org/officeDocument/2006/relationships/hyperlink" Target="https://pitchfornature.org/" TargetMode="External"/><Relationship Id="rId15" Type="http://schemas.openxmlformats.org/officeDocument/2006/relationships/hyperlink" Target="https://www.nytimes.com/2019/09/26/us/louisiana-freeport-mcmoran-deal.html?emc=rss&amp;partner=rss" TargetMode="External"/><Relationship Id="rId10" Type="http://schemas.openxmlformats.org/officeDocument/2006/relationships/hyperlink" Target="https://www.ft.com/content/836e9e4a-b4bc-11e9-8cb2-799a3a8cf37b" TargetMode="External"/><Relationship Id="rId4" Type="http://schemas.openxmlformats.org/officeDocument/2006/relationships/hyperlink" Target="https://uk.reuters.com/article/uk-refining-germany-shell/shell-adjusts-german-refineries-output-because-of-low-rhine-level-idUKKCN1NP1BX?il=0" TargetMode="External"/><Relationship Id="rId9" Type="http://schemas.openxmlformats.org/officeDocument/2006/relationships/hyperlink" Target="https://www.ft.com/video/87defc86-8c45-478b-a9c1-2b3b21e1ad6f" TargetMode="External"/><Relationship Id="rId14" Type="http://schemas.openxmlformats.org/officeDocument/2006/relationships/hyperlink" Target="https://platform.reprisk.com/news/detail/?id=966736"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ytimes.com/2014/04/04/business/energy-environment/anadarko-petroleum-to-pay-5-1-billion-to-settle-pollution-case.html" TargetMode="External"/><Relationship Id="rId7" Type="http://schemas.openxmlformats.org/officeDocument/2006/relationships/hyperlink" Target="https://www.naturalinfrastructureforbusiness.org/wp-content/uploads/2015/11/DowUCC_NI4BizCaseStudy_ConstructedWetlands.pdf"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reuters.com/article/us-ikea-sustainability/ikea-to-use-only-renewable-and-recycled-materials-by-2030-idUSKCN1J31CD" TargetMode="External"/><Relationship Id="rId5" Type="http://schemas.openxmlformats.org/officeDocument/2006/relationships/hyperlink" Target="https://www.wbcsd.org/Programs/Food-Land-Water/Water/Circular-water-management/Resources/Case-studies/Rainwater-harvesting-for-water-reduction" TargetMode="External"/><Relationship Id="rId4" Type="http://schemas.openxmlformats.org/officeDocument/2006/relationships/hyperlink" Target="http://www.kpmg.com/AU/en/IssuesAndInsights/ArticlesPublications/Documents/is-natural-capital-a-material-issue.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bcsd.org/Programs/Food-Land-Water/Water/Circular-water-management/Resources/Case-studies/Rainwater-harvesting-for-water-reduc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naturalinfrastructureforbusiness.org/wp-content/uploads/2015/11/DowUCC_NI4BizCaseStudy_ConstructedWetlands.pdf" TargetMode="External"/><Relationship Id="rId4" Type="http://schemas.openxmlformats.org/officeDocument/2006/relationships/hyperlink" Target="https://www.reuters.com/article/us-ikea-sustainability/ikea-to-use-only-renewable-and-recycled-materials-by-2030-idUSKCN1J31CD"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aturalcapitalcoalition.org/forest-products-sector-guide-case-study-for-interholco/"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aturalcapitalcoalition.org/protocol-train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iucncongress2020.org/"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social-human-capital.or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nestle.com/csv/environmental-sustainability/natural-capital" TargetMode="External"/><Relationship Id="rId7" Type="http://schemas.openxmlformats.org/officeDocument/2006/relationships/hyperlink" Target="https://www.naturabrasil.fr/en/our-values/sustainable-development"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kering.com/en/sustainability/epl" TargetMode="External"/><Relationship Id="rId5" Type="http://schemas.openxmlformats.org/officeDocument/2006/relationships/hyperlink" Target="http://www.dow.com/en-us/science-and-sustainability/2025-sustainability-goals/valuing-nature" TargetMode="External"/><Relationship Id="rId4" Type="http://schemas.openxmlformats.org/officeDocument/2006/relationships/hyperlink" Target="http://www.roche.co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1</a:t>
            </a:fld>
            <a:endParaRPr lang="en-GB"/>
          </a:p>
        </p:txBody>
      </p:sp>
    </p:spTree>
    <p:extLst>
      <p:ext uri="{BB962C8B-B14F-4D97-AF65-F5344CB8AC3E}">
        <p14:creationId xmlns:p14="http://schemas.microsoft.com/office/powerpoint/2010/main" val="351530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Business as usual is no longer possible.</a:t>
            </a:r>
          </a:p>
          <a:p>
            <a:endParaRPr lang="en-GB"/>
          </a:p>
          <a:p>
            <a:r>
              <a:rPr lang="en-GB"/>
              <a:t>Our ‘take-make-dispose’ way of consuming is no longer possible.</a:t>
            </a:r>
          </a:p>
          <a:p>
            <a:endParaRPr lang="en-GB"/>
          </a:p>
          <a:p>
            <a:r>
              <a:rPr lang="en-GB" sz="1200" b="0" i="0" u="none" strike="noStrike" kern="1200" baseline="0">
                <a:solidFill>
                  <a:schemeClr val="tx1"/>
                </a:solidFill>
                <a:latin typeface="+mn-lt"/>
                <a:ea typeface="+mn-ea"/>
                <a:cs typeface="+mn-cs"/>
              </a:rPr>
              <a:t>By destroying our natural world and its resources, we are destroying the critical foundations of our own survival.</a:t>
            </a:r>
            <a:endParaRPr lang="en-GB"/>
          </a:p>
          <a:p>
            <a:endParaRPr lang="en-GB"/>
          </a:p>
          <a:p>
            <a:r>
              <a:rPr lang="en-GB"/>
              <a:t>We are going to see how business is part of the problem but also part of the solution.</a:t>
            </a:r>
          </a:p>
        </p:txBody>
      </p:sp>
      <p:sp>
        <p:nvSpPr>
          <p:cNvPr id="4" name="Slide Number Placeholder 3"/>
          <p:cNvSpPr>
            <a:spLocks noGrp="1"/>
          </p:cNvSpPr>
          <p:nvPr>
            <p:ph type="sldNum" sz="quarter" idx="5"/>
          </p:nvPr>
        </p:nvSpPr>
        <p:spPr/>
        <p:txBody>
          <a:bodyPr/>
          <a:lstStyle/>
          <a:p>
            <a:fld id="{7DBAF288-DB09-4B38-A774-AED1A4768F10}" type="slidenum">
              <a:rPr lang="en-GB" smtClean="0"/>
              <a:t>12</a:t>
            </a:fld>
            <a:endParaRPr lang="en-GB"/>
          </a:p>
        </p:txBody>
      </p:sp>
    </p:spTree>
    <p:extLst>
      <p:ext uri="{BB962C8B-B14F-4D97-AF65-F5344CB8AC3E}">
        <p14:creationId xmlns:p14="http://schemas.microsoft.com/office/powerpoint/2010/main" val="1980878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from World Economic Forum’s global risks report.</a:t>
            </a:r>
          </a:p>
          <a:p>
            <a:endParaRPr lang="en-GB"/>
          </a:p>
          <a:p>
            <a:r>
              <a:rPr lang="en-GB"/>
              <a:t>We can see that there’s been a complete shift of risks from 10 years ago. You can see that 10 years ago, none of the top risks by likelihood or impact fell under the umbrella of “environmental”. Come back to today, and 3 of the top 5 risks by both likelihood and impact are environmental. </a:t>
            </a:r>
          </a:p>
          <a:p>
            <a:endParaRPr lang="en-GB"/>
          </a:p>
          <a:p>
            <a:r>
              <a:rPr lang="en-GB"/>
              <a:t>Companies are increasingly facing natural capital related risks. More than ever, they are having to be able to </a:t>
            </a:r>
            <a:r>
              <a:rPr lang="en-GB" b="1"/>
              <a:t>understand, manage and mitigate </a:t>
            </a:r>
            <a:r>
              <a:rPr lang="en-GB"/>
              <a:t>their natural capital impacts and dependencies.</a:t>
            </a:r>
          </a:p>
          <a:p>
            <a:endParaRPr lang="en-GB"/>
          </a:p>
          <a:p>
            <a:r>
              <a:rPr lang="en-GB"/>
              <a:t>WEF’s </a:t>
            </a:r>
            <a:r>
              <a:rPr lang="en-GB" sz="1200" b="0" i="1" kern="1200">
                <a:solidFill>
                  <a:schemeClr val="tx1"/>
                </a:solidFill>
                <a:effectLst/>
                <a:latin typeface="+mn-lt"/>
                <a:ea typeface="+mn-ea"/>
                <a:cs typeface="+mn-cs"/>
              </a:rPr>
              <a:t>Global Risks Report</a:t>
            </a:r>
            <a:r>
              <a:rPr lang="en-GB" sz="1200" b="0" i="0" kern="1200">
                <a:solidFill>
                  <a:schemeClr val="tx1"/>
                </a:solidFill>
                <a:effectLst/>
                <a:latin typeface="+mn-lt"/>
                <a:ea typeface="+mn-ea"/>
                <a:cs typeface="+mn-cs"/>
              </a:rPr>
              <a:t> </a:t>
            </a:r>
            <a:r>
              <a:rPr lang="en-GB" sz="1200" b="0" i="1" kern="1200">
                <a:solidFill>
                  <a:schemeClr val="tx1"/>
                </a:solidFill>
                <a:effectLst/>
                <a:latin typeface="+mn-lt"/>
                <a:ea typeface="+mn-ea"/>
                <a:cs typeface="+mn-cs"/>
              </a:rPr>
              <a:t>2019</a:t>
            </a:r>
            <a:r>
              <a:rPr lang="en-GB" sz="1200" b="0" i="0" kern="1200">
                <a:solidFill>
                  <a:schemeClr val="tx1"/>
                </a:solidFill>
                <a:effectLst/>
                <a:latin typeface="+mn-lt"/>
                <a:ea typeface="+mn-ea"/>
                <a:cs typeface="+mn-cs"/>
              </a:rPr>
              <a:t> is published against a backdrop of worrying geopolitical and geo-economic tensions. </a:t>
            </a:r>
            <a:r>
              <a:rPr lang="en-GB">
                <a:hlinkClick r:id="rId3"/>
              </a:rPr>
              <a:t>https://www.weforum.org/reports/the-global-risks-report-2019</a:t>
            </a: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933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i="0" u="none" strike="noStrike" kern="1200">
                <a:solidFill>
                  <a:schemeClr val="tx1"/>
                </a:solidFill>
                <a:effectLst/>
                <a:latin typeface="+mn-lt"/>
                <a:ea typeface="+mn-ea"/>
                <a:cs typeface="+mn-cs"/>
              </a:rPr>
              <a:t>Real life examples:</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a:solidFill>
                  <a:schemeClr val="tx1"/>
                </a:solidFill>
                <a:effectLst/>
                <a:latin typeface="+mn-lt"/>
                <a:ea typeface="+mn-ea"/>
                <a:cs typeface="+mn-cs"/>
              </a:rPr>
              <a:t>California fires: Last summer, California faced the deadliest and most destructive wildfire season ever recorded. The same year, a heat wave baked the entire Northern Hemisphere, killing dozens from Quebec to Japan. </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a:solidFill>
                  <a:schemeClr val="tx1"/>
                </a:solidFill>
                <a:effectLst/>
                <a:latin typeface="+mn-lt"/>
                <a:ea typeface="+mn-ea"/>
                <a:cs typeface="+mn-cs"/>
              </a:rPr>
              <a:t>Low Rhine levels:</a:t>
            </a:r>
          </a:p>
          <a:p>
            <a:pPr marL="171450" indent="-171450">
              <a:buFont typeface="Arial" panose="020B0604020202020204" pitchFamily="34" charset="0"/>
              <a:buChar char="•"/>
            </a:pPr>
            <a:r>
              <a:rPr lang="en-US" sz="1000" b="0" i="0" u="none" strike="noStrike" kern="1200">
                <a:solidFill>
                  <a:schemeClr val="tx1"/>
                </a:solidFill>
                <a:effectLst/>
                <a:latin typeface="+mn-lt"/>
                <a:ea typeface="+mn-ea"/>
                <a:cs typeface="+mn-cs"/>
              </a:rPr>
              <a:t>BASF: In 2018, BASF had to </a:t>
            </a:r>
            <a:r>
              <a:rPr lang="en-US" sz="1200" b="0" i="0" kern="1200">
                <a:solidFill>
                  <a:schemeClr val="tx1"/>
                </a:solidFill>
                <a:effectLst/>
                <a:latin typeface="+mn-lt"/>
                <a:ea typeface="+mn-ea"/>
                <a:cs typeface="+mn-cs"/>
              </a:rPr>
              <a:t>stop production of a component of polyurethanes at its main plant in Germany because low water levels in the Rhine river are impeding its ability to transport raw materials to the site. </a:t>
            </a:r>
            <a:r>
              <a:rPr lang="en-GB">
                <a:hlinkClick r:id="rId3"/>
              </a:rPr>
              <a:t>https://www.apnews.com/28755ad9694c4248b4e0c8fec6605b62</a:t>
            </a:r>
            <a:endParaRPr lang="en-US"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Shell: the low levels of the Rhine meant than barges were unable to enter the harbor upon which Shell’s oil refinery depends on in Germany, therefore causing Shell to adjust production levels. </a:t>
            </a:r>
            <a:r>
              <a:rPr lang="en-GB" sz="1000">
                <a:hlinkClick r:id="rId4"/>
              </a:rPr>
              <a:t>https://uk.reuters.com/article/uk-refining-germany-shell/shell-adjusts-german-refineries-output-because-of-low-rhine-level-idUKKCN1NP1BX?il=0</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a:solidFill>
                  <a:schemeClr val="tx1"/>
                </a:solidFill>
                <a:effectLst/>
                <a:latin typeface="+mn-lt"/>
                <a:ea typeface="+mn-ea"/>
                <a:cs typeface="+mn-cs"/>
              </a:rPr>
              <a:t>Pitch for nature: ‘negative impacts on nature cost the economy world-wide around $4.7 trillion a year.’ </a:t>
            </a:r>
            <a:r>
              <a:rPr lang="fr-CH" sz="1000">
                <a:hlinkClick r:id="rId5"/>
              </a:rPr>
              <a:t>https://pitchfornature.org/</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err="1">
                <a:solidFill>
                  <a:schemeClr val="tx1"/>
                </a:solidFill>
                <a:effectLst/>
                <a:latin typeface="+mn-lt"/>
                <a:ea typeface="+mn-ea"/>
                <a:cs typeface="+mn-cs"/>
              </a:rPr>
              <a:t>Climate</a:t>
            </a:r>
            <a:r>
              <a:rPr lang="fr-CH" sz="1000" b="0" i="0" u="none" strike="noStrike" kern="1200">
                <a:solidFill>
                  <a:schemeClr val="tx1"/>
                </a:solidFill>
                <a:effectLst/>
                <a:latin typeface="+mn-lt"/>
                <a:ea typeface="+mn-ea"/>
                <a:cs typeface="+mn-cs"/>
              </a:rPr>
              <a:t> change </a:t>
            </a:r>
            <a:r>
              <a:rPr lang="fr-CH" sz="1000" b="0" i="0" u="none" strike="noStrike" kern="1200" err="1">
                <a:solidFill>
                  <a:schemeClr val="tx1"/>
                </a:solidFill>
                <a:effectLst/>
                <a:latin typeface="+mn-lt"/>
                <a:ea typeface="+mn-ea"/>
                <a:cs typeface="+mn-cs"/>
              </a:rPr>
              <a:t>will</a:t>
            </a:r>
            <a:r>
              <a:rPr lang="fr-CH" sz="1000" b="0" i="0" u="none" strike="noStrike" kern="1200">
                <a:solidFill>
                  <a:schemeClr val="tx1"/>
                </a:solidFill>
                <a:effectLst/>
                <a:latin typeface="+mn-lt"/>
                <a:ea typeface="+mn-ea"/>
                <a:cs typeface="+mn-cs"/>
              </a:rPr>
              <a:t> wipe $2.5tn off: </a:t>
            </a:r>
            <a:r>
              <a:rPr lang="fr-CH" sz="1000" b="0" i="0" u="none" strike="noStrike" kern="1200" err="1">
                <a:solidFill>
                  <a:schemeClr val="tx1"/>
                </a:solidFill>
                <a:effectLst/>
                <a:latin typeface="+mn-lt"/>
                <a:ea typeface="+mn-ea"/>
                <a:cs typeface="+mn-cs"/>
              </a:rPr>
              <a:t>according</a:t>
            </a:r>
            <a:r>
              <a:rPr lang="fr-CH" sz="1000" b="0" i="0" u="none" strike="noStrike" kern="1200">
                <a:solidFill>
                  <a:schemeClr val="tx1"/>
                </a:solidFill>
                <a:effectLst/>
                <a:latin typeface="+mn-lt"/>
                <a:ea typeface="+mn-ea"/>
                <a:cs typeface="+mn-cs"/>
              </a:rPr>
              <a:t> to </a:t>
            </a:r>
            <a:r>
              <a:rPr lang="fr-CH" sz="1000" b="0" i="0" u="none" strike="noStrike" kern="1200" err="1">
                <a:solidFill>
                  <a:schemeClr val="tx1"/>
                </a:solidFill>
                <a:effectLst/>
                <a:latin typeface="+mn-lt"/>
                <a:ea typeface="+mn-ea"/>
                <a:cs typeface="+mn-cs"/>
              </a:rPr>
              <a:t>estimates</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from</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economic</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modelling</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clamate</a:t>
            </a:r>
            <a:r>
              <a:rPr lang="fr-CH" sz="1000" b="0" i="0" u="none" strike="noStrike" kern="1200">
                <a:solidFill>
                  <a:schemeClr val="tx1"/>
                </a:solidFill>
                <a:effectLst/>
                <a:latin typeface="+mn-lt"/>
                <a:ea typeface="+mn-ea"/>
                <a:cs typeface="+mn-cs"/>
              </a:rPr>
              <a:t> change </a:t>
            </a:r>
            <a:r>
              <a:rPr lang="fr-CH" sz="1000" b="0" i="0" u="none" strike="noStrike" kern="1200" err="1">
                <a:solidFill>
                  <a:schemeClr val="tx1"/>
                </a:solidFill>
                <a:effectLst/>
                <a:latin typeface="+mn-lt"/>
                <a:ea typeface="+mn-ea"/>
                <a:cs typeface="+mn-cs"/>
              </a:rPr>
              <a:t>could</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cut</a:t>
            </a:r>
            <a:r>
              <a:rPr lang="fr-CH" sz="1000" b="0" i="0" u="none" strike="noStrike" kern="1200">
                <a:solidFill>
                  <a:schemeClr val="tx1"/>
                </a:solidFill>
                <a:effectLst/>
                <a:latin typeface="+mn-lt"/>
                <a:ea typeface="+mn-ea"/>
                <a:cs typeface="+mn-cs"/>
              </a:rPr>
              <a:t> the value of the world’ </a:t>
            </a:r>
            <a:r>
              <a:rPr lang="fr-CH" sz="1000" b="0" i="0" u="none" strike="noStrike" kern="1200" err="1">
                <a:solidFill>
                  <a:schemeClr val="tx1"/>
                </a:solidFill>
                <a:effectLst/>
                <a:latin typeface="+mn-lt"/>
                <a:ea typeface="+mn-ea"/>
                <a:cs typeface="+mn-cs"/>
              </a:rPr>
              <a:t>financial</a:t>
            </a:r>
            <a:r>
              <a:rPr lang="fr-CH" sz="1000" b="0" i="0" u="none" strike="noStrike" kern="1200">
                <a:solidFill>
                  <a:schemeClr val="tx1"/>
                </a:solidFill>
                <a:effectLst/>
                <a:latin typeface="+mn-lt"/>
                <a:ea typeface="+mn-ea"/>
                <a:cs typeface="+mn-cs"/>
              </a:rPr>
              <a:t> assets by $2.5tn. </a:t>
            </a:r>
            <a:r>
              <a:rPr lang="en-US" sz="1200" b="0" i="0" kern="1200">
                <a:solidFill>
                  <a:schemeClr val="tx1"/>
                </a:solidFill>
                <a:effectLst/>
                <a:latin typeface="+mn-lt"/>
                <a:ea typeface="+mn-ea"/>
                <a:cs typeface="+mn-cs"/>
              </a:rPr>
              <a:t>The research also showed the financial sense in taking action to keep climate change under the 2C danger limit agreed by the world’s nations. In this scenario, the value of financial assets would fall by $315bn less, even when the costs of cutting emissions are included. </a:t>
            </a:r>
            <a:r>
              <a:rPr lang="fr-CH" sz="1000">
                <a:hlinkClick r:id="rId6"/>
              </a:rPr>
              <a:t>https://www.theguardian.com/environment/2016/apr/04/climate-change-will-blow-a-25tn-hole-in-global-financial-assets-study-warns</a:t>
            </a:r>
            <a:endParaRPr lang="fr-CH" sz="10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err="1">
                <a:solidFill>
                  <a:schemeClr val="tx1"/>
                </a:solidFill>
                <a:effectLst/>
                <a:latin typeface="+mn-lt"/>
                <a:ea typeface="+mn-ea"/>
                <a:cs typeface="+mn-cs"/>
              </a:rPr>
              <a:t>Soil</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erosion</a:t>
            </a:r>
            <a:r>
              <a:rPr lang="fr-CH" sz="10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 </a:t>
            </a:r>
            <a:r>
              <a:rPr lang="en-US" sz="1200" b="0" i="0" u="none" strike="noStrike" kern="1200">
                <a:solidFill>
                  <a:schemeClr val="tx1"/>
                </a:solidFill>
                <a:effectLst/>
                <a:latin typeface="+mn-lt"/>
                <a:ea typeface="+mn-ea"/>
                <a:cs typeface="+mn-cs"/>
                <a:hlinkClick r:id="rId7"/>
              </a:rPr>
              <a:t>new study</a:t>
            </a:r>
            <a:r>
              <a:rPr lang="en-US" sz="1200" b="0" i="0" kern="1200">
                <a:solidFill>
                  <a:schemeClr val="tx1"/>
                </a:solidFill>
                <a:effectLst/>
                <a:latin typeface="+mn-lt"/>
                <a:ea typeface="+mn-ea"/>
                <a:cs typeface="+mn-cs"/>
              </a:rPr>
              <a:t> estimates $8 billion in global economic losses caused by soil erosion reducing crop yields and increasing water usage. On average, 24% of arable land globally is undergoing severe erosion, with a severely detrimental effect on global food 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Australia’s sheep farmers in crisis due to severe drought that has caused the sheep population to plummet, leaving some farmers doubtful if the industry can survive at 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GrainCorp shares fall: after group warned it was likely to post a loss due to battling severe drought in Australia. GrainCorp’s stocks fell 10% on the news, leveling out at a 7% fall later in the day. It expected disruption to grain production due to drought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Hurricane Dorian costs retailers 1.5billion dollars: </a:t>
            </a:r>
            <a:r>
              <a:rPr lang="en-US" sz="1200" b="0" i="0" kern="1200">
                <a:solidFill>
                  <a:schemeClr val="tx1"/>
                </a:solidFill>
                <a:effectLst/>
                <a:latin typeface="+mn-lt"/>
                <a:ea typeface="+mn-ea"/>
                <a:cs typeface="+mn-cs"/>
              </a:rPr>
              <a:t>Foot traffic at apparel stores is expected to fall 25%, while visits to outlet centers will decline 32%. Restaurant traffic is expected to decrease 14%, threatening the typical labor day boost retailers in the region normally see at this time of year. </a:t>
            </a:r>
            <a:r>
              <a:rPr lang="en-US" sz="1200" b="0" i="0" u="none" strike="noStrike" kern="1200">
                <a:solidFill>
                  <a:schemeClr val="tx1"/>
                </a:solidFill>
                <a:effectLst/>
                <a:latin typeface="+mn-lt"/>
                <a:ea typeface="+mn-ea"/>
                <a:cs typeface="+mn-cs"/>
              </a:rPr>
              <a:t>The storm also affected ports on the Carolinas coast when many retailers are expecting to get their shipments for Christmas season around this time, disrupting supply chains.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Biodiversity loss is a business issue: speaking at the Forbes Global Sustainability Forum, executive secretary of UNCBD said so because destruction is driven by business, whilst the consequences will also have significant impacts on business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Bad air: researchers at the national university of Singapore studied pollution levels and worker output at two textile factories in China and found that having to work in poor air conditions leads to a decrease in productivity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Freeport-McMoRan: mining company agrees to pay USD 100million to Louisiana communities in response to the damage it has caused to the coast through drilling for oil. Freeport is one of 98 companies that have been sued in 46 lawsuits over the disappearing Louisiana coastline. The agreement is likely to light the way for future litigation and settlements with industry big players such as Shell, Exxon, Chevron </a:t>
            </a:r>
            <a:r>
              <a:rPr lang="en-US" sz="1200" b="0" i="0" u="none" strike="noStrike" kern="1200" err="1">
                <a:solidFill>
                  <a:schemeClr val="tx1"/>
                </a:solidFill>
                <a:effectLst/>
                <a:latin typeface="+mn-lt"/>
                <a:ea typeface="+mn-ea"/>
                <a:cs typeface="+mn-cs"/>
              </a:rPr>
              <a:t>etc</a:t>
            </a:r>
            <a:r>
              <a:rPr lang="en-US" sz="1200" b="0" i="0" u="none" strike="noStrike" kern="1200">
                <a:solidFill>
                  <a:schemeClr val="tx1"/>
                </a:solidFill>
                <a:effectLst/>
                <a:latin typeface="+mn-lt"/>
                <a:ea typeface="+mn-ea"/>
                <a:cs typeface="+mn-cs"/>
              </a:rPr>
              <a:t>… </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a:solidFill>
                  <a:schemeClr val="tx1"/>
                </a:solidFill>
                <a:effectLst/>
                <a:latin typeface="+mn-lt"/>
                <a:ea typeface="+mn-ea"/>
                <a:cs typeface="+mn-cs"/>
              </a:rPr>
              <a:t>ADDITIONAL BACKGROUND: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a:solidFill>
                  <a:schemeClr val="tx1"/>
                </a:solidFill>
                <a:effectLst/>
                <a:latin typeface="+mn-lt"/>
                <a:ea typeface="+mn-ea"/>
                <a:cs typeface="+mn-cs"/>
              </a:rPr>
              <a:t>Climate-related disasters have cost the world $650 billion over the last three years, and NA is shouldering most of the burden, according to a report from Morgan Stanley. 14 weather and climate disasters cost the nation $91 billion in 2018, Earth's fourth hottest year on record. A warmer planet could mean a big hit to G.D.P. in the coming decades. </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a:solidFill>
                  <a:schemeClr val="tx1"/>
                </a:solidFill>
                <a:effectLst/>
                <a:latin typeface="+mn-lt"/>
                <a:ea typeface="+mn-ea"/>
                <a:cs typeface="+mn-cs"/>
              </a:rPr>
              <a:t>IPCC report:</a:t>
            </a:r>
          </a:p>
          <a:p>
            <a:pPr marL="514350" lvl="1" indent="-171450">
              <a:buFont typeface="Wingdings" panose="05000000000000000000" pitchFamily="2" charset="2"/>
              <a:buChar char="§"/>
            </a:pPr>
            <a:r>
              <a:rPr lang="en-US" sz="1000" b="0" i="0" u="none" strike="noStrike" kern="1200">
                <a:solidFill>
                  <a:schemeClr val="tx1"/>
                </a:solidFill>
                <a:effectLst/>
                <a:latin typeface="+mn-lt"/>
                <a:ea typeface="+mn-ea"/>
                <a:cs typeface="+mn-cs"/>
              </a:rPr>
              <a:t>Consequences of 1°C of global warming through extreme weather, rising sea levels and diminishing Arctic sea ice</a:t>
            </a:r>
          </a:p>
          <a:p>
            <a:pPr marL="514350" lvl="1" indent="-171450">
              <a:buFont typeface="Wingdings" panose="05000000000000000000" pitchFamily="2" charset="2"/>
              <a:buChar char="§"/>
            </a:pPr>
            <a:r>
              <a:rPr lang="en-US" sz="1000" b="0" i="0" u="none" strike="noStrike" kern="1200">
                <a:solidFill>
                  <a:schemeClr val="tx1"/>
                </a:solidFill>
                <a:effectLst/>
                <a:latin typeface="+mn-lt"/>
                <a:ea typeface="+mn-ea"/>
                <a:cs typeface="+mn-cs"/>
              </a:rPr>
              <a:t>If the global temp. heats up by 1.5°C , Central and Eastern North America (Toronto, Ottawa and Montreal) will see highest levels of warming of extreme hot days.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b="0" i="0" u="none" strike="noStrike" kern="1200">
                <a:solidFill>
                  <a:schemeClr val="tx1"/>
                </a:solidFill>
                <a:effectLst/>
                <a:latin typeface="+mn-lt"/>
                <a:ea typeface="+mn-ea"/>
                <a:cs typeface="+mn-cs"/>
              </a:rPr>
              <a:t>Grasslands and wetlands that spread across Alberta, Saskatchewan and Manitoba down into the U.S. are breeding grounds for 50-80 percent of waterfowl in NA. Loss of biodiversity if the planet heats up by 2°C.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a:solidFill>
                  <a:schemeClr val="tx1"/>
                </a:solidFill>
                <a:effectLst/>
                <a:latin typeface="+mn-lt"/>
                <a:ea typeface="+mn-ea"/>
                <a:cs typeface="+mn-cs"/>
              </a:rPr>
              <a:t>Heavy taxes or prices on carbon dioxide emissions —as high as $27,000 per ton by 2100 — would be required. Almost politically impossible move in the U.S., world’s largest economy and second-largest greenhouse gas emitter behind China.</a:t>
            </a:r>
            <a:endParaRPr lang="en-US" sz="1000" b="0" i="0" u="none" strike="noStrike" kern="1200">
              <a:solidFill>
                <a:schemeClr val="tx1"/>
              </a:solidFill>
              <a:effectLst/>
              <a:latin typeface="+mn-lt"/>
              <a:ea typeface="+mn-ea"/>
              <a:cs typeface="+mn-cs"/>
            </a:endParaRP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a:solidFill>
                  <a:schemeClr val="tx1"/>
                </a:solidFill>
                <a:effectLst/>
                <a:latin typeface="+mn-lt"/>
                <a:ea typeface="+mn-ea"/>
                <a:cs typeface="+mn-cs"/>
              </a:rPr>
              <a:t>By 2050, use of coal as an electricity source would’ve to drop from nearly 40 percent today to 1-7 percent. Renewable energy such as wind and solar, which make up about 20 percent of the electricity mix today, would have to increase </a:t>
            </a:r>
            <a:endParaRPr lang="en-US"/>
          </a:p>
          <a:p>
            <a:endParaRPr lang="en-US"/>
          </a:p>
          <a:p>
            <a:endParaRPr lang="en-US"/>
          </a:p>
          <a:p>
            <a:r>
              <a:rPr lang="en-US"/>
              <a:t>References: </a:t>
            </a:r>
          </a:p>
          <a:p>
            <a:r>
              <a:rPr lang="en-US">
                <a:hlinkClick r:id="rId8"/>
              </a:rPr>
              <a:t>https://www.forbes.com/sites/linhanhcat/2019/05/21/soil-erosion-washes-away-8-billion/#25f56dca5b6c</a:t>
            </a:r>
            <a:endParaRPr lang="en-US"/>
          </a:p>
          <a:p>
            <a:r>
              <a:rPr lang="en-US">
                <a:hlinkClick r:id="rId9"/>
              </a:rPr>
              <a:t>https://www.ft.com/video/87defc86-8c45-478b-a9c1-2b3b21e1ad6f</a:t>
            </a:r>
            <a:r>
              <a:rPr lang="en-US"/>
              <a:t> </a:t>
            </a:r>
          </a:p>
          <a:p>
            <a:r>
              <a:rPr lang="en-US">
                <a:hlinkClick r:id="rId10"/>
              </a:rPr>
              <a:t>https://www.ft.com/content/836e9e4a-b4bc-11e9-8cb2-799a3a8cf37b</a:t>
            </a:r>
            <a:r>
              <a:rPr lang="en-US"/>
              <a:t> </a:t>
            </a:r>
          </a:p>
          <a:p>
            <a:r>
              <a:rPr lang="en-US">
                <a:hlinkClick r:id="rId11"/>
              </a:rPr>
              <a:t>https://www.cnbc.com/2019/09/04/hurricane-dorian-to-cost-retailers-1point5-billion-threaten-back-to-school-sales.html</a:t>
            </a:r>
            <a:r>
              <a:rPr lang="en-US"/>
              <a:t> </a:t>
            </a:r>
          </a:p>
          <a:p>
            <a:r>
              <a:rPr lang="en-US">
                <a:hlinkClick r:id="rId12"/>
              </a:rPr>
              <a:t>https://fortune.com/2019/09/05/the-worlds-biodiversity-collapse-is-a-business-issue/</a:t>
            </a:r>
            <a:endParaRPr lang="en-US"/>
          </a:p>
          <a:p>
            <a:r>
              <a:rPr lang="en-US">
                <a:hlinkClick r:id="rId13"/>
              </a:rPr>
              <a:t>https://www.fastcompany.com/90288343/bad-air-makes-you-bad-at-your-job</a:t>
            </a:r>
            <a:endParaRPr lang="en-US"/>
          </a:p>
          <a:p>
            <a:r>
              <a:rPr lang="en-US">
                <a:hlinkClick r:id="rId14"/>
              </a:rPr>
              <a:t>https://platform.reprisk.com/news/detail/?id=966736</a:t>
            </a:r>
            <a:r>
              <a:rPr lang="en-US"/>
              <a:t> </a:t>
            </a:r>
            <a:r>
              <a:rPr lang="en-US">
                <a:hlinkClick r:id="rId15"/>
              </a:rPr>
              <a:t>https://www.nytimes.com/2019/09/26/us/louisiana-freeport-mcmoran-deal.html?emc=rss&amp;partner=rss</a:t>
            </a:r>
            <a:endParaRPr lang="en-US"/>
          </a:p>
          <a:p>
            <a:endParaRPr lang="en-US"/>
          </a:p>
          <a:p>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14</a:t>
            </a:fld>
            <a:endParaRPr lang="en-CH"/>
          </a:p>
        </p:txBody>
      </p:sp>
    </p:spTree>
    <p:extLst>
      <p:ext uri="{BB962C8B-B14F-4D97-AF65-F5344CB8AC3E}">
        <p14:creationId xmlns:p14="http://schemas.microsoft.com/office/powerpoint/2010/main" val="3178596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Again, coming back to this idea of interconnectedness. Because it’s all interconnected.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the example shows is that </a:t>
            </a:r>
            <a:r>
              <a:rPr lang="en-US" sz="1200">
                <a:solidFill>
                  <a:schemeClr val="tx1">
                    <a:lumMod val="65000"/>
                    <a:lumOff val="35000"/>
                  </a:schemeClr>
                </a:solidFill>
                <a:latin typeface="Verdana" panose="020B0604030504040204" pitchFamily="34" charset="0"/>
                <a:ea typeface="Verdana" panose="020B0604030504040204" pitchFamily="34" charset="0"/>
              </a:rPr>
              <a:t>n</a:t>
            </a:r>
            <a:r>
              <a:rPr lang="en-US"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atural, social and economic issues are fundamentally interconnected and cannot be separated from one another.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1. All businesses impact and depend upon natural capital in some way. So those stocks and those flows we were talking about earlier, are either used by businesses and are very important to them, or they are impacted (positively or negatively!) by business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a:t>
            </a:r>
            <a:r>
              <a:rPr lang="en-US" sz="1200">
                <a:solidFill>
                  <a:schemeClr val="tx1">
                    <a:lumMod val="50000"/>
                    <a:lumOff val="50000"/>
                  </a:schemeClr>
                </a:solidFill>
              </a:rPr>
              <a:t>These impacts and dependencies translate to costs and benefits, to both businesses and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 </a:t>
            </a:r>
            <a:r>
              <a:rPr lang="en-US" sz="1200">
                <a:solidFill>
                  <a:schemeClr val="tx1">
                    <a:lumMod val="50000"/>
                    <a:lumOff val="50000"/>
                  </a:schemeClr>
                </a:solidFill>
              </a:rPr>
              <a:t>These in turn lead to </a:t>
            </a:r>
            <a:r>
              <a:rPr lang="en-US" sz="1200" b="1">
                <a:solidFill>
                  <a:schemeClr val="tx1">
                    <a:lumMod val="50000"/>
                    <a:lumOff val="50000"/>
                  </a:schemeClr>
                </a:solidFill>
              </a:rPr>
              <a:t>risks and opportunities </a:t>
            </a:r>
            <a:r>
              <a:rPr lang="en-US" sz="1200">
                <a:solidFill>
                  <a:schemeClr val="tx1">
                    <a:lumMod val="50000"/>
                    <a:lumOff val="50000"/>
                  </a:schemeClr>
                </a:solidFill>
              </a:rPr>
              <a:t>to the business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latin typeface="Verdana" panose="020B0604030504040204" pitchFamily="34" charset="0"/>
                <a:ea typeface="Verdana" panose="020B0604030504040204" pitchFamily="34" charset="0"/>
              </a:rPr>
              <a:t>But this isn’t just theory and a nice diagram, these impacts and dependencies have the potential to affect businesses in a real way, and we’re seeing that right now. </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15</a:t>
            </a:fld>
            <a:endParaRPr lang="en-GB"/>
          </a:p>
        </p:txBody>
      </p:sp>
    </p:spTree>
    <p:extLst>
      <p:ext uri="{BB962C8B-B14F-4D97-AF65-F5344CB8AC3E}">
        <p14:creationId xmlns:p14="http://schemas.microsoft.com/office/powerpoint/2010/main" val="2420696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100" b="0"/>
              <a:t>Take opportunity of this slide to mention COSO framework!</a:t>
            </a:r>
          </a:p>
          <a:p>
            <a:pPr marL="0" indent="0">
              <a:buFont typeface="Arial" panose="020B0604020202020204" pitchFamily="34" charset="0"/>
              <a:buNone/>
            </a:pPr>
            <a:endParaRPr lang="en-GB" sz="1100" b="0"/>
          </a:p>
          <a:p>
            <a:pPr marL="0" indent="0">
              <a:buFont typeface="Arial" panose="020B0604020202020204" pitchFamily="34" charset="0"/>
              <a:buNone/>
            </a:pPr>
            <a:r>
              <a:rPr lang="en-GB" sz="1100" b="0"/>
              <a:t>Through your different examples, we can highlight key types or categories of risks.</a:t>
            </a:r>
          </a:p>
          <a:p>
            <a:pPr marL="0" indent="0">
              <a:buFont typeface="Arial" panose="020B0604020202020204" pitchFamily="34" charset="0"/>
              <a:buNone/>
            </a:pPr>
            <a:endParaRPr lang="en-GB" sz="1100" b="0"/>
          </a:p>
          <a:p>
            <a:pPr marL="0" indent="0">
              <a:buFont typeface="Arial" panose="020B0604020202020204" pitchFamily="34" charset="0"/>
              <a:buNone/>
            </a:pPr>
            <a:r>
              <a:rPr lang="en-GB" sz="1100" b="0"/>
              <a:t>In years gone by, sustainability issues have sometimes taken business by surprise and companies have paid the cost. Companies are increasingly being impacted by the changing risk landscape discussed earlier.</a:t>
            </a:r>
          </a:p>
          <a:p>
            <a:pPr marL="0" indent="0">
              <a:buFont typeface="Arial" panose="020B0604020202020204" pitchFamily="34" charset="0"/>
              <a:buNone/>
            </a:pPr>
            <a:endParaRPr lang="en-GB" sz="1100" b="0"/>
          </a:p>
          <a:p>
            <a:pPr marL="0" indent="0">
              <a:buFont typeface="Arial" panose="020B0604020202020204" pitchFamily="34" charset="0"/>
              <a:buNone/>
            </a:pPr>
            <a:r>
              <a:rPr lang="en-GB" sz="1100" b="0"/>
              <a:t>Operational risk – Vale damn collapse</a:t>
            </a:r>
          </a:p>
          <a:p>
            <a:pPr marL="0" indent="0">
              <a:buFont typeface="Arial" panose="020B0604020202020204" pitchFamily="34" charset="0"/>
              <a:buNone/>
            </a:pPr>
            <a:r>
              <a:rPr lang="en-GB" sz="1100" b="0"/>
              <a:t>Reputation risk – increased public &amp; consumer awareness of environmental and social damages + </a:t>
            </a:r>
            <a:r>
              <a:rPr lang="en-GB" sz="1200" b="0" i="0" kern="1200">
                <a:solidFill>
                  <a:schemeClr val="tx1"/>
                </a:solidFill>
                <a:effectLst/>
                <a:latin typeface="+mn-lt"/>
                <a:ea typeface="+mn-ea"/>
                <a:cs typeface="+mn-cs"/>
              </a:rPr>
              <a:t>consumers are increasingly demanding assurance that the products they buy are produced in way that protect our environment and respect human rights – provide Volkswagen example here – link with SOCIETAL risks – health impacts on local communities, social license to operate</a:t>
            </a:r>
            <a:endParaRPr lang="en-GB" sz="1100" b="0"/>
          </a:p>
          <a:p>
            <a:pPr marL="0" indent="0">
              <a:buFont typeface="Arial" panose="020B0604020202020204" pitchFamily="34" charset="0"/>
              <a:buNone/>
            </a:pPr>
            <a:r>
              <a:rPr lang="en-GB" sz="1100" b="0"/>
              <a:t>Legal risk – </a:t>
            </a:r>
            <a:r>
              <a:rPr lang="en-GB" sz="1200" b="0" i="0" kern="1200">
                <a:solidFill>
                  <a:schemeClr val="tx1"/>
                </a:solidFill>
                <a:effectLst/>
                <a:latin typeface="+mn-lt"/>
                <a:ea typeface="+mn-ea"/>
                <a:cs typeface="+mn-cs"/>
              </a:rPr>
              <a:t> giant Texas oil company, Anadarko Petroleum, has agreed to pay $5.1 billion for a vast environmental </a:t>
            </a:r>
            <a:r>
              <a:rPr lang="en-GB" sz="1200" b="0" i="0" kern="1200" err="1">
                <a:solidFill>
                  <a:schemeClr val="tx1"/>
                </a:solidFill>
                <a:effectLst/>
                <a:latin typeface="+mn-lt"/>
                <a:ea typeface="+mn-ea"/>
                <a:cs typeface="+mn-cs"/>
              </a:rPr>
              <a:t>cleanup</a:t>
            </a:r>
            <a:r>
              <a:rPr lang="en-GB" sz="1200" b="0" i="0" kern="1200">
                <a:solidFill>
                  <a:schemeClr val="tx1"/>
                </a:solidFill>
                <a:effectLst/>
                <a:latin typeface="+mn-lt"/>
                <a:ea typeface="+mn-ea"/>
                <a:cs typeface="+mn-cs"/>
              </a:rPr>
              <a:t> - aimed at restoring thousands of sites polluted by toxins and compensating thousands of people with personal injury claims. </a:t>
            </a:r>
            <a:r>
              <a:rPr lang="en-GB" sz="1100">
                <a:hlinkClick r:id="rId3"/>
              </a:rPr>
              <a:t>https://www.nytimes.com/2014/04/04/business/energy-environment/anadarko-petroleum-to-pay-5-1-billion-to-settle-pollution-case.html</a:t>
            </a:r>
            <a:endParaRPr lang="en-GB" sz="1100" b="0"/>
          </a:p>
          <a:p>
            <a:pPr>
              <a:spcBef>
                <a:spcPts val="0"/>
              </a:spcBef>
              <a:spcAft>
                <a:spcPts val="0"/>
              </a:spcAft>
            </a:pPr>
            <a:r>
              <a:rPr lang="en-GB" sz="1100" b="0"/>
              <a:t>Financial risk – Underlying all of these risks &amp; opportunities are financial ones! As we have seen, these risks imply important financial costs. </a:t>
            </a:r>
            <a:r>
              <a:rPr lang="en-US" sz="1100">
                <a:solidFill>
                  <a:schemeClr val="tx1">
                    <a:lumMod val="50000"/>
                  </a:schemeClr>
                </a:solidFill>
                <a:latin typeface="+mn-lt"/>
              </a:rPr>
              <a:t>Canadian gold mining company, </a:t>
            </a:r>
            <a:r>
              <a:rPr lang="en-US" sz="1100" err="1">
                <a:solidFill>
                  <a:schemeClr val="tx1">
                    <a:lumMod val="50000"/>
                  </a:schemeClr>
                </a:solidFill>
                <a:latin typeface="+mn-lt"/>
              </a:rPr>
              <a:t>Infinito</a:t>
            </a:r>
            <a:r>
              <a:rPr lang="en-US" sz="1100">
                <a:solidFill>
                  <a:schemeClr val="tx1">
                    <a:lumMod val="50000"/>
                  </a:schemeClr>
                </a:solidFill>
                <a:latin typeface="+mn-lt"/>
              </a:rPr>
              <a:t> Gold, lost over 50% of its share value as a result of the withdrawal of a mining concession in Costa Rica due to concerns about the potential impacts on agriculture, endangered</a:t>
            </a:r>
            <a:r>
              <a:rPr lang="en-US" sz="1100" baseline="0">
                <a:solidFill>
                  <a:schemeClr val="tx1">
                    <a:lumMod val="50000"/>
                  </a:schemeClr>
                </a:solidFill>
                <a:latin typeface="+mn-lt"/>
              </a:rPr>
              <a:t> </a:t>
            </a:r>
            <a:r>
              <a:rPr lang="en-US" sz="1100">
                <a:solidFill>
                  <a:schemeClr val="tx1">
                    <a:lumMod val="50000"/>
                  </a:schemeClr>
                </a:solidFill>
                <a:latin typeface="+mn-lt"/>
              </a:rPr>
              <a:t>species and forests. This led to a reference in the audit accounts to material uncertainties regarding the company’s ability to continue as a going concern</a:t>
            </a:r>
          </a:p>
          <a:p>
            <a:pPr defTabSz="924916">
              <a:spcBef>
                <a:spcPts val="0"/>
              </a:spcBef>
              <a:spcAft>
                <a:spcPts val="0"/>
              </a:spcAft>
              <a:defRPr/>
            </a:pPr>
            <a:r>
              <a:rPr lang="en-US" sz="1100">
                <a:solidFill>
                  <a:schemeClr val="tx1">
                    <a:lumMod val="50000"/>
                  </a:schemeClr>
                </a:solidFill>
                <a:latin typeface="+mn-lt"/>
                <a:cs typeface="Arial" pitchFamily="34" charset="0"/>
              </a:rPr>
              <a:t>Source: KPMG, Flora and Fauna International, </a:t>
            </a:r>
            <a:r>
              <a:rPr lang="en-US" sz="1100" err="1">
                <a:solidFill>
                  <a:schemeClr val="tx1">
                    <a:lumMod val="50000"/>
                  </a:schemeClr>
                </a:solidFill>
                <a:latin typeface="+mn-lt"/>
                <a:cs typeface="Arial" pitchFamily="34" charset="0"/>
              </a:rPr>
              <a:t>Acca</a:t>
            </a:r>
            <a:r>
              <a:rPr lang="en-US" sz="1100">
                <a:solidFill>
                  <a:schemeClr val="tx1">
                    <a:lumMod val="50000"/>
                  </a:schemeClr>
                </a:solidFill>
                <a:latin typeface="+mn-lt"/>
                <a:cs typeface="Arial" pitchFamily="34" charset="0"/>
              </a:rPr>
              <a:t>, </a:t>
            </a:r>
            <a:r>
              <a:rPr lang="en-US" sz="1100" i="1">
                <a:solidFill>
                  <a:schemeClr val="tx1">
                    <a:lumMod val="50000"/>
                  </a:schemeClr>
                </a:solidFill>
                <a:latin typeface="+mn-lt"/>
                <a:cs typeface="Arial" pitchFamily="34" charset="0"/>
                <a:hlinkClick r:id="rId4"/>
              </a:rPr>
              <a:t>Is natural capital a material issue? </a:t>
            </a:r>
            <a:r>
              <a:rPr lang="en-US" sz="1100">
                <a:solidFill>
                  <a:schemeClr val="tx1">
                    <a:lumMod val="50000"/>
                  </a:schemeClr>
                </a:solidFill>
                <a:latin typeface="+mn-lt"/>
                <a:cs typeface="Arial" pitchFamily="34" charset="0"/>
              </a:rPr>
              <a:t>(2012)</a:t>
            </a:r>
          </a:p>
          <a:p>
            <a:pPr marL="0" indent="0">
              <a:buFont typeface="Arial" panose="020B0604020202020204" pitchFamily="34" charset="0"/>
              <a:buNone/>
            </a:pPr>
            <a:endParaRPr lang="en-GB" sz="1100" b="0"/>
          </a:p>
          <a:p>
            <a:pPr marL="0" indent="0" defTabSz="914377">
              <a:lnSpc>
                <a:spcPct val="120000"/>
              </a:lnSpc>
              <a:buFont typeface="Arial" panose="020B0604020202020204" pitchFamily="34" charset="0"/>
              <a:buNone/>
            </a:pPr>
            <a:r>
              <a:rPr lang="en-GB" sz="1100" b="0"/>
              <a:t>But good news is that, where there is risk, there is opportunity to:</a:t>
            </a:r>
          </a:p>
          <a:p>
            <a:pPr marL="171450" indent="-171450" defTabSz="914377">
              <a:lnSpc>
                <a:spcPct val="120000"/>
              </a:lnSpc>
              <a:buFont typeface="Arial" panose="020B0604020202020204" pitchFamily="34" charset="0"/>
              <a:buChar char="•"/>
            </a:pPr>
            <a:r>
              <a:rPr lang="en-US" sz="1100"/>
              <a:t>Secure natural resources</a:t>
            </a:r>
          </a:p>
          <a:p>
            <a:pPr marL="171450" indent="-171450" defTabSz="914377">
              <a:lnSpc>
                <a:spcPct val="120000"/>
              </a:lnSpc>
              <a:buFont typeface="Arial" panose="020B0604020202020204" pitchFamily="34" charset="0"/>
              <a:buChar char="•"/>
            </a:pPr>
            <a:r>
              <a:rPr lang="en-US" sz="1100"/>
              <a:t>Save costs</a:t>
            </a:r>
          </a:p>
          <a:p>
            <a:pPr marL="171450" indent="-171450" defTabSz="914377">
              <a:lnSpc>
                <a:spcPct val="120000"/>
              </a:lnSpc>
              <a:buFont typeface="Arial" panose="020B0604020202020204" pitchFamily="34" charset="0"/>
              <a:buChar char="•"/>
            </a:pPr>
            <a:r>
              <a:rPr lang="en-US" sz="1100"/>
              <a:t>Manage future risks</a:t>
            </a:r>
          </a:p>
          <a:p>
            <a:pPr marL="171450" indent="-171450" defTabSz="914377">
              <a:lnSpc>
                <a:spcPct val="120000"/>
              </a:lnSpc>
              <a:buFont typeface="Arial" panose="020B0604020202020204" pitchFamily="34" charset="0"/>
              <a:buChar char="•"/>
            </a:pPr>
            <a:r>
              <a:rPr lang="en-US" sz="1100"/>
              <a:t>Engage stakeholders</a:t>
            </a:r>
            <a:endParaRPr lang="en-GB" sz="1100" b="0" i="0" kern="1200">
              <a:solidFill>
                <a:schemeClr val="tx1"/>
              </a:solidFill>
              <a:effectLst/>
              <a:latin typeface="+mn-lt"/>
              <a:ea typeface="+mn-ea"/>
              <a:cs typeface="+mn-cs"/>
            </a:endParaRPr>
          </a:p>
          <a:p>
            <a:pPr marL="0" indent="0">
              <a:buFont typeface="Arial" panose="020B0604020202020204" pitchFamily="34" charset="0"/>
              <a:buNone/>
            </a:pPr>
            <a:endParaRPr lang="en-GB" sz="1100" b="0"/>
          </a:p>
          <a:p>
            <a:pPr marL="0" indent="0">
              <a:buFont typeface="Arial" panose="020B0604020202020204" pitchFamily="34" charset="0"/>
              <a:buNone/>
            </a:pPr>
            <a:r>
              <a:rPr lang="en-GB" sz="1100" b="0"/>
              <a:t>Operational opportunity – EDF rainwater harvesting to manage water scarcity risks leading to reduction in water consumption, economical &amp; energy savings </a:t>
            </a:r>
            <a:r>
              <a:rPr lang="en-GB" sz="1100">
                <a:hlinkClick r:id="rId5"/>
              </a:rPr>
              <a:t>https://www.wbcsd.org/Programs/Food-Land-Water/Water/Circular-water-management/Resources/Case-studies/Rainwater-harvesting-for-water-reduction</a:t>
            </a:r>
            <a:endParaRPr lang="en-GB" sz="11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Reputation opportunity – </a:t>
            </a:r>
            <a:r>
              <a:rPr lang="en-GB" sz="1200" b="0" i="0" kern="1200">
                <a:solidFill>
                  <a:schemeClr val="tx1"/>
                </a:solidFill>
                <a:effectLst/>
                <a:latin typeface="+mn-lt"/>
                <a:ea typeface="+mn-ea"/>
                <a:cs typeface="+mn-cs"/>
              </a:rPr>
              <a:t>IKEA to use only renewable and recycled materials by 2030 </a:t>
            </a:r>
            <a:r>
              <a:rPr lang="en-GB" sz="1100">
                <a:hlinkClick r:id="rId6"/>
              </a:rPr>
              <a:t>https://www.reuters.com/article/us-ikea-sustainability/ikea-to-use-only-renewable-and-recycled-materials-by-2030-idUSKCN1J31CD</a:t>
            </a:r>
            <a:endParaRPr lang="en-GB" sz="11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Legal opportunity – </a:t>
            </a:r>
            <a:r>
              <a:rPr lang="en-GB" sz="1100"/>
              <a:t>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100" err="1"/>
              <a:t>startup</a:t>
            </a:r>
            <a:r>
              <a:rPr lang="en-GB" sz="1100"/>
              <a:t> and for the last 15 years. </a:t>
            </a:r>
            <a:r>
              <a:rPr lang="en-GB" sz="1100">
                <a:hlinkClick r:id="rId7"/>
              </a:rPr>
              <a:t>https://www.naturalinfrastructureforbusiness.org/wp-content/uploads/2015/11/DowUCC_NI4BizCaseStudy_ConstructedWetlands.pdf</a:t>
            </a:r>
            <a:endParaRPr lang="en-GB" sz="11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Financial opportunity – But when these risks are taken into account, we saw how it can also lead to reduced financial costs, or improve access to finance. Companies like those you can see here have managed to secure substantial billion dollar loan facilities where the interest rate of repayments is linked to ESG performance. That is to say if the company has string environmental and social performance they pay back less on the loan.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295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77">
              <a:lnSpc>
                <a:spcPct val="120000"/>
              </a:lnSpc>
              <a:buFont typeface="Arial" panose="020B0604020202020204" pitchFamily="34" charset="0"/>
              <a:buNone/>
            </a:pPr>
            <a:r>
              <a:rPr lang="en-GB" sz="1100" b="0"/>
              <a:t>But good news is that, where there is risk, there is opportunity to:</a:t>
            </a:r>
          </a:p>
          <a:p>
            <a:pPr marL="171450" indent="-171450" defTabSz="914377">
              <a:lnSpc>
                <a:spcPct val="120000"/>
              </a:lnSpc>
              <a:buFont typeface="Arial" panose="020B0604020202020204" pitchFamily="34" charset="0"/>
              <a:buChar char="•"/>
            </a:pPr>
            <a:r>
              <a:rPr lang="en-US" sz="1100"/>
              <a:t>Secure natural resources</a:t>
            </a:r>
          </a:p>
          <a:p>
            <a:pPr marL="171450" indent="-171450" defTabSz="914377">
              <a:lnSpc>
                <a:spcPct val="120000"/>
              </a:lnSpc>
              <a:buFont typeface="Arial" panose="020B0604020202020204" pitchFamily="34" charset="0"/>
              <a:buChar char="•"/>
            </a:pPr>
            <a:r>
              <a:rPr lang="en-US" sz="1100"/>
              <a:t>Save costs</a:t>
            </a:r>
          </a:p>
          <a:p>
            <a:pPr marL="171450" indent="-171450" defTabSz="914377">
              <a:lnSpc>
                <a:spcPct val="120000"/>
              </a:lnSpc>
              <a:buFont typeface="Arial" panose="020B0604020202020204" pitchFamily="34" charset="0"/>
              <a:buChar char="•"/>
            </a:pPr>
            <a:r>
              <a:rPr lang="en-US" sz="1100"/>
              <a:t>Manage future risks</a:t>
            </a:r>
          </a:p>
          <a:p>
            <a:pPr marL="171450" indent="-171450" defTabSz="914377">
              <a:lnSpc>
                <a:spcPct val="120000"/>
              </a:lnSpc>
              <a:buFont typeface="Arial" panose="020B0604020202020204" pitchFamily="34" charset="0"/>
              <a:buChar char="•"/>
            </a:pPr>
            <a:r>
              <a:rPr lang="en-US" sz="1100"/>
              <a:t>Engage stakeholders</a:t>
            </a:r>
            <a:endParaRPr lang="en-GB" sz="1100" b="0" i="0" kern="1200">
              <a:solidFill>
                <a:schemeClr val="tx1"/>
              </a:solidFill>
              <a:effectLst/>
              <a:latin typeface="+mn-lt"/>
              <a:ea typeface="+mn-ea"/>
              <a:cs typeface="+mn-cs"/>
            </a:endParaRPr>
          </a:p>
          <a:p>
            <a:pPr marL="0" indent="0">
              <a:buFont typeface="Arial" panose="020B0604020202020204" pitchFamily="34" charset="0"/>
              <a:buNone/>
            </a:pPr>
            <a:endParaRPr lang="en-GB" sz="1100" b="0"/>
          </a:p>
          <a:p>
            <a:pPr marL="0" indent="0">
              <a:buFont typeface="Arial" panose="020B0604020202020204" pitchFamily="34" charset="0"/>
              <a:buNone/>
            </a:pPr>
            <a:r>
              <a:rPr lang="en-GB" sz="1100" b="0"/>
              <a:t>Operational opportunity – EDF rainwater harvesting to manage water scarcity risks leading to reduction in water consumption, economical &amp; energy savings </a:t>
            </a:r>
            <a:r>
              <a:rPr lang="en-GB" sz="1100">
                <a:hlinkClick r:id="rId3"/>
              </a:rPr>
              <a:t>https://www.wbcsd.org/Programs/Food-Land-Water/Water/Circular-water-management/Resources/Case-studies/Rainwater-harvesting-for-water-reduction</a:t>
            </a:r>
            <a:endParaRPr lang="en-GB" sz="11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Reputation opportunity – </a:t>
            </a:r>
            <a:r>
              <a:rPr lang="en-GB" sz="1200" b="0" i="0" kern="1200">
                <a:solidFill>
                  <a:schemeClr val="tx1"/>
                </a:solidFill>
                <a:effectLst/>
                <a:latin typeface="+mn-lt"/>
                <a:ea typeface="+mn-ea"/>
                <a:cs typeface="+mn-cs"/>
              </a:rPr>
              <a:t>IKEA to use only renewable and recycled materials by 2030 </a:t>
            </a:r>
            <a:r>
              <a:rPr lang="en-GB" sz="1100">
                <a:hlinkClick r:id="rId4"/>
              </a:rPr>
              <a:t>https://www.reuters.com/article/us-ikea-sustainability/ikea-to-use-only-renewable-and-recycled-materials-by-2030-idUSKCN1J31CD</a:t>
            </a:r>
            <a:endParaRPr lang="en-GB" sz="11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Legal opportunity – </a:t>
            </a:r>
            <a:r>
              <a:rPr lang="en-GB" sz="1100"/>
              <a:t>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100" err="1"/>
              <a:t>startup</a:t>
            </a:r>
            <a:r>
              <a:rPr lang="en-GB" sz="1100"/>
              <a:t> and for the last 15 years. </a:t>
            </a:r>
            <a:r>
              <a:rPr lang="en-GB" sz="1100">
                <a:hlinkClick r:id="rId5"/>
              </a:rPr>
              <a:t>https://www.naturalinfrastructureforbusiness.org/wp-content/uploads/2015/11/DowUCC_NI4BizCaseStudy_ConstructedWetlands.pdf</a:t>
            </a:r>
            <a:endParaRPr lang="en-GB" sz="11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Financial opportunity – But when these risks are taken into account, we saw how it can also lead to reduced financial costs, or improve access to finance. Companies like those you can see here have managed to secure substantial billion dollar loan facilities where the interest rate of repayments is linked to ESG performance. That is to say if the company has string environmental and social performance they pay back less on the loan.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626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evidently a lot of pertinent risks around nature and the environment facing businesses today. Where does natural capital come into this - how can it help you manage these risks? </a:t>
            </a:r>
          </a:p>
          <a:p>
            <a:endParaRPr lang="en-US"/>
          </a:p>
          <a:p>
            <a:r>
              <a:rPr lang="en-US" b="1"/>
              <a:t>To assess natural capital is to assess your company’s impacts and dependencies on nature. </a:t>
            </a:r>
          </a:p>
          <a:p>
            <a:r>
              <a:rPr lang="en-US"/>
              <a:t>It provides information that will help you to understand your relationship with nature. By focusing on impacts and dependencies, natural capital provides structure to this understanding. </a:t>
            </a:r>
          </a:p>
          <a:p>
            <a:r>
              <a:rPr lang="en-US"/>
              <a:t>Once you have a better understanding of your relationship with nature, you can use this to challenge your business model, mitigate risks and create opportunities. Natural capital can also be a valuable tool for broadening the conversation to include all parts of your business, including the finance team. </a:t>
            </a:r>
          </a:p>
          <a:p>
            <a:endParaRPr lang="en-US"/>
          </a:p>
        </p:txBody>
      </p:sp>
      <p:sp>
        <p:nvSpPr>
          <p:cNvPr id="4" name="Slide Number Placeholder 3"/>
          <p:cNvSpPr>
            <a:spLocks noGrp="1"/>
          </p:cNvSpPr>
          <p:nvPr>
            <p:ph type="sldNum" sz="quarter" idx="5"/>
          </p:nvPr>
        </p:nvSpPr>
        <p:spPr/>
        <p:txBody>
          <a:bodyPr/>
          <a:lstStyle/>
          <a:p>
            <a:fld id="{9E447784-F7B0-422E-AF2C-2EF2220A930A}" type="slidenum">
              <a:rPr lang="en-CH" smtClean="0"/>
              <a:t>18</a:t>
            </a:fld>
            <a:endParaRPr lang="en-CH"/>
          </a:p>
        </p:txBody>
      </p:sp>
    </p:spTree>
    <p:extLst>
      <p:ext uri="{BB962C8B-B14F-4D97-AF65-F5344CB8AC3E}">
        <p14:creationId xmlns:p14="http://schemas.microsoft.com/office/powerpoint/2010/main" val="1107281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endParaRPr lang="en-CH"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19</a:t>
            </a:fld>
            <a:endParaRPr lang="en-GB"/>
          </a:p>
        </p:txBody>
      </p:sp>
    </p:spTree>
    <p:extLst>
      <p:ext uri="{BB962C8B-B14F-4D97-AF65-F5344CB8AC3E}">
        <p14:creationId xmlns:p14="http://schemas.microsoft.com/office/powerpoint/2010/main" val="2722728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hope we’ve whetted your appetite</a:t>
            </a:r>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20</a:t>
            </a:fld>
            <a:endParaRPr lang="en-CH"/>
          </a:p>
        </p:txBody>
      </p:sp>
    </p:spTree>
    <p:extLst>
      <p:ext uri="{BB962C8B-B14F-4D97-AF65-F5344CB8AC3E}">
        <p14:creationId xmlns:p14="http://schemas.microsoft.com/office/powerpoint/2010/main" val="1489592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Natural Capital Protocol has been produced by the Natural Capital Coalition (a network of more than 300 </a:t>
            </a:r>
            <a:r>
              <a:rPr lang="en-US" err="1"/>
              <a:t>organisations</a:t>
            </a:r>
            <a:r>
              <a:rPr lang="en-US"/>
              <a:t> across research, science, academia, accountancy, reporting and many others…) in order to </a:t>
            </a:r>
            <a:r>
              <a:rPr lang="en-US" sz="1200" b="0" i="0" u="none" strike="noStrike" kern="1200" baseline="0">
                <a:solidFill>
                  <a:schemeClr val="tx1"/>
                </a:solidFill>
                <a:latin typeface="+mn-lt"/>
                <a:ea typeface="+mn-ea"/>
                <a:cs typeface="+mn-cs"/>
              </a:rPr>
              <a:t>harmonize approaches to natural capital and</a:t>
            </a:r>
            <a:r>
              <a:rPr lang="en-US"/>
              <a:t> help businesses get to grips with a crowded and confusing landscape.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NCP build upon many approaches and seeks to present a standardized, harmonized, global approach to applying natural capital and ultimately, supporting better and more informed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GB" sz="1200" b="0" i="0" u="none" strike="noStrike" kern="1200" baseline="0">
                <a:solidFill>
                  <a:schemeClr val="tx1"/>
                </a:solidFill>
                <a:latin typeface="+mn-lt"/>
                <a:ea typeface="+mn-ea"/>
                <a:cs typeface="+mn-cs"/>
              </a:rPr>
              <a:t>STRUCTURE of the Protocol:</a:t>
            </a:r>
          </a:p>
          <a:p>
            <a:r>
              <a:rPr lang="en-GB" sz="1200" b="0" i="0" u="none" strike="noStrike" kern="1200" baseline="0">
                <a:solidFill>
                  <a:schemeClr val="tx1"/>
                </a:solidFill>
                <a:latin typeface="+mn-lt"/>
                <a:ea typeface="+mn-ea"/>
                <a:cs typeface="+mn-cs"/>
              </a:rPr>
              <a:t>4 overarching stages of frame (why), scope (what), measure and value (how) and apply (so what) and 09 logical steps. It should be easy to follow and should be suitable for any business across any sector or geography. The stages and steps are iterative so expect that you may need to revisit a previous 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The NCP is a framework – it lays out the steps, helps to structure your thinking and your research. However, in order to actually assess natural capital in your business, you will need to make use of specific methodologies or tools. The Protocol does not recommend any specific tools, because this is highly dependent on your particular business context and what you want to get out of your assessment. What the protocol does do is help you </a:t>
            </a:r>
            <a:r>
              <a:rPr lang="en-US" err="1"/>
              <a:t>realise</a:t>
            </a:r>
            <a:r>
              <a:rPr lang="en-US"/>
              <a:t> your business context, to frame your assessment and prepare you to select the right tools for your assessment. NCC also provides a toolkit, which we will share the link for after this presentation, which collates a few of these useful resources and tools in one place. </a:t>
            </a:r>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21</a:t>
            </a:fld>
            <a:endParaRPr lang="en-CH"/>
          </a:p>
        </p:txBody>
      </p:sp>
    </p:spTree>
    <p:extLst>
      <p:ext uri="{BB962C8B-B14F-4D97-AF65-F5344CB8AC3E}">
        <p14:creationId xmlns:p14="http://schemas.microsoft.com/office/powerpoint/2010/main" val="249553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kicking-off the training, introduce that this training is being given as part of the We Value Nature Campaign and explain what it is, its purpose, objectives and partners involved:</a:t>
            </a:r>
          </a:p>
          <a:p>
            <a:endParaRPr lang="en-GB"/>
          </a:p>
          <a:p>
            <a:r>
              <a:rPr lang="en-GB"/>
              <a:t>The We Value Nature Campaign is a €2 million EU-funded campaign supporting </a:t>
            </a:r>
            <a:r>
              <a:rPr lang="en-US"/>
              <a:t>businesses and the natural capital community across Europe</a:t>
            </a:r>
            <a:r>
              <a:rPr lang="en-GB"/>
              <a:t> with the aim of making valuing nature the new normal for business. As we will have a chance to explore during today’s training, </a:t>
            </a:r>
            <a:r>
              <a:rPr lang="en-US"/>
              <a:t>by valuing nature, businesses can make smarter decisions that benefit themselves, society and the planet as a whole. </a:t>
            </a:r>
          </a:p>
          <a:p>
            <a:endParaRPr lang="en-US"/>
          </a:p>
          <a:p>
            <a:r>
              <a:rPr lang="en-US"/>
              <a:t>The campaign is coordinated by the Institute of Chartered Accountants in England and Wales (ICAEW), World Business Council for Sustainable Development (WBCSD), The International Union for Conservation of Nature (IUCN) and </a:t>
            </a:r>
            <a:r>
              <a:rPr lang="en-US" err="1"/>
              <a:t>Oppla</a:t>
            </a:r>
            <a:r>
              <a:rPr lang="en-US"/>
              <a:t>. And it is supporting the Natural Capital Coalition, which has recently merged with the Social &amp; Human Capital Coalition to become now the ‘Capitals Coalition’.</a:t>
            </a:r>
          </a:p>
          <a:p>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 campaign will aim to increase the uptake of the natural capital approach (</a:t>
            </a:r>
            <a:r>
              <a:rPr kumimoji="0" lang="en-GB" sz="12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including: natural capital assessment, natural capital accounting, nature-based solutions and green infrastructure</a:t>
            </a:r>
            <a:r>
              <a:rPr lang="en-US"/>
              <a:t>) by identifying barriers and opportunities, providing practical support to business through activities (such as webinars, helpdesk calls, etc.) and training such as this one, as well as by inspiring businesses to adopt the NCP.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a:solidFill>
                  <a:schemeClr val="tx1"/>
                </a:solidFill>
                <a:effectLst/>
                <a:latin typeface="+mn-lt"/>
                <a:ea typeface="+mn-ea"/>
                <a:cs typeface="+mn-cs"/>
              </a:rPr>
              <a:t>Take this opportunity to also thank the different stakeholders that supported the training (if relevant).</a:t>
            </a:r>
            <a:endParaRPr lang="en-CH"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a:t>
            </a:fld>
            <a:endParaRPr lang="en-GB"/>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natural capital assessment provides information. Whilst this can be valuable in its own right, this means there are also numerous ways to use this information for further purposes. </a:t>
            </a:r>
          </a:p>
          <a:p>
            <a:endParaRPr lang="en-US"/>
          </a:p>
          <a:p>
            <a:r>
              <a:rPr lang="en-US"/>
              <a:t>The NCP focuses on using natural capital for decision-making, measurement and valuation, but it can also be used for disclosure and communication, or to help formulate strategy. </a:t>
            </a:r>
          </a:p>
          <a:p>
            <a:endParaRPr lang="en-US"/>
          </a:p>
          <a:p>
            <a:r>
              <a:rPr lang="en-US"/>
              <a:t>The best way for your company to use natural capital information is highly individual – think back to the challenges and risks you identified earlier in the training and consider how exactly how more information could help you meet these challenges. </a:t>
            </a:r>
          </a:p>
        </p:txBody>
      </p:sp>
      <p:sp>
        <p:nvSpPr>
          <p:cNvPr id="4" name="Slide Number Placeholder 3"/>
          <p:cNvSpPr>
            <a:spLocks noGrp="1"/>
          </p:cNvSpPr>
          <p:nvPr>
            <p:ph type="sldNum" sz="quarter" idx="5"/>
          </p:nvPr>
        </p:nvSpPr>
        <p:spPr/>
        <p:txBody>
          <a:bodyPr/>
          <a:lstStyle/>
          <a:p>
            <a:fld id="{7DBAF288-DB09-4B38-A774-AED1A4768F10}" type="slidenum">
              <a:rPr lang="en-GB" smtClean="0"/>
              <a:t>22</a:t>
            </a:fld>
            <a:endParaRPr lang="en-GB"/>
          </a:p>
        </p:txBody>
      </p:sp>
    </p:spTree>
    <p:extLst>
      <p:ext uri="{BB962C8B-B14F-4D97-AF65-F5344CB8AC3E}">
        <p14:creationId xmlns:p14="http://schemas.microsoft.com/office/powerpoint/2010/main" val="853193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https://naturalcapitalcoalition.org/forest-products-sector-guide-case-study-for-interholco/</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200" kern="1200" err="1">
                <a:solidFill>
                  <a:schemeClr val="tx1"/>
                </a:solidFill>
                <a:effectLst/>
                <a:latin typeface="+mn-lt"/>
                <a:ea typeface="+mn-ea"/>
                <a:cs typeface="+mn-cs"/>
              </a:rPr>
              <a:t>Interholco</a:t>
            </a:r>
            <a:r>
              <a:rPr lang="en-US" sz="1200" kern="1200">
                <a:solidFill>
                  <a:schemeClr val="tx1"/>
                </a:solidFill>
                <a:effectLst/>
                <a:latin typeface="+mn-lt"/>
                <a:ea typeface="+mn-ea"/>
                <a:cs typeface="+mn-cs"/>
              </a:rPr>
              <a:t> (IHC) specializes in forest management and wood production and is one of the largest producers of African tropical hardwood   </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IHC undertook a study comparing the effects on the forest of undertaking sustainable forest management in the Congo basin vs pristine conservation and palm oil production. </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They found that SFM provided more economic value and comparable natural value as conservation. Palm oil theoretically provides 700x economic value than conservation and 40x more than SFM, but this is outweighed by significant co2 emissions associated with deforestation for palm oil and irreversible loss of ecosystem (showing benefit of taking NC approach). </a:t>
            </a:r>
            <a:endParaRPr lang="en-CH" sz="1200" kern="1200">
              <a:solidFill>
                <a:schemeClr val="tx1"/>
              </a:solidFill>
              <a:effectLst/>
              <a:latin typeface="+mn-lt"/>
              <a:ea typeface="+mn-ea"/>
              <a:cs typeface="+mn-cs"/>
            </a:endParaRPr>
          </a:p>
          <a:p>
            <a:br>
              <a:rPr lang="en-CH" sz="1200" kern="1200">
                <a:solidFill>
                  <a:schemeClr val="tx1"/>
                </a:solidFill>
                <a:effectLst/>
                <a:latin typeface="+mn-lt"/>
                <a:ea typeface="+mn-ea"/>
                <a:cs typeface="+mn-cs"/>
              </a:rPr>
            </a:br>
            <a:r>
              <a:rPr lang="en-US" sz="1200" kern="1200">
                <a:solidFill>
                  <a:schemeClr val="tx1"/>
                </a:solidFill>
                <a:effectLst/>
                <a:latin typeface="+mn-lt"/>
                <a:ea typeface="+mn-ea"/>
                <a:cs typeface="+mn-cs"/>
              </a:rPr>
              <a:t>Going forward: the assessment will be used to provide insight on impacts and dependencies, and guide future monitoring indicators to be integrated into business decision making. IHC may in future undertake specific NC assessment for new business development scenarios. </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23</a:t>
            </a:fld>
            <a:endParaRPr lang="en-GB"/>
          </a:p>
        </p:txBody>
      </p:sp>
    </p:spTree>
    <p:extLst>
      <p:ext uri="{BB962C8B-B14F-4D97-AF65-F5344CB8AC3E}">
        <p14:creationId xmlns:p14="http://schemas.microsoft.com/office/powerpoint/2010/main" val="2029060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baseline="0"/>
              <a:t>We can see from this slide, the wealth of intellectual content, tools and approaches that already exist in the natural capital field.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baseline="0"/>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certainly highlights the need for standardization, and a process into which all of these existing resources can input. As we have seen, the Natural Capital Protocol does NOT aim to recreate or invent any new methodologies – instead leverages what we already have.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a:solidFill>
                <a:schemeClr val="tx1"/>
              </a:solidFill>
              <a:latin typeface="+mn-lt"/>
              <a:ea typeface="+mn-ea"/>
              <a:cs typeface="+mn-cs"/>
            </a:endParaRP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also shows that while there are many tools, methodologies and resources out there, this can add to the confusion hence the importance to have a good understanding of what it is you are trying to achieve, what kind of information you are trying to collect or decision you are trying to inform in order to chose the most appropriate tool / resource.</a:t>
            </a:r>
          </a:p>
        </p:txBody>
      </p:sp>
      <p:sp>
        <p:nvSpPr>
          <p:cNvPr id="4" name="Slide Number Placeholder 3"/>
          <p:cNvSpPr>
            <a:spLocks noGrp="1"/>
          </p:cNvSpPr>
          <p:nvPr>
            <p:ph type="sldNum" sz="quarter" idx="5"/>
          </p:nvPr>
        </p:nvSpPr>
        <p:spPr/>
        <p:txBody>
          <a:bodyPr/>
          <a:lstStyle/>
          <a:p>
            <a:fld id="{7DBAF288-DB09-4B38-A774-AED1A4768F10}" type="slidenum">
              <a:rPr lang="en-GB" smtClean="0"/>
              <a:t>24</a:t>
            </a:fld>
            <a:endParaRPr lang="en-GB"/>
          </a:p>
        </p:txBody>
      </p:sp>
    </p:spTree>
    <p:extLst>
      <p:ext uri="{BB962C8B-B14F-4D97-AF65-F5344CB8AC3E}">
        <p14:creationId xmlns:p14="http://schemas.microsoft.com/office/powerpoint/2010/main" val="407152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shows that there are many tools out there, many of which are freely accessible and readily available for companies to use and start assessing their natural capital impacts and dependencies.</a:t>
            </a:r>
          </a:p>
        </p:txBody>
      </p:sp>
      <p:sp>
        <p:nvSpPr>
          <p:cNvPr id="4" name="Slide Number Placeholder 3"/>
          <p:cNvSpPr>
            <a:spLocks noGrp="1"/>
          </p:cNvSpPr>
          <p:nvPr>
            <p:ph type="sldNum" sz="quarter" idx="5"/>
          </p:nvPr>
        </p:nvSpPr>
        <p:spPr/>
        <p:txBody>
          <a:bodyPr/>
          <a:lstStyle/>
          <a:p>
            <a:fld id="{7DBAF288-DB09-4B38-A774-AED1A4768F10}" type="slidenum">
              <a:rPr lang="en-GB" smtClean="0"/>
              <a:t>25</a:t>
            </a:fld>
            <a:endParaRPr lang="en-GB"/>
          </a:p>
        </p:txBody>
      </p:sp>
    </p:spTree>
    <p:extLst>
      <p:ext uri="{BB962C8B-B14F-4D97-AF65-F5344CB8AC3E}">
        <p14:creationId xmlns:p14="http://schemas.microsoft.com/office/powerpoint/2010/main" val="407152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example of how the platform works, providing a fictive scenario.</a:t>
            </a:r>
          </a:p>
          <a:p>
            <a:r>
              <a:rPr lang="en-US" sz="1200" kern="1200">
                <a:solidFill>
                  <a:schemeClr val="tx1"/>
                </a:solidFill>
                <a:effectLst/>
                <a:latin typeface="+mn-lt"/>
                <a:ea typeface="+mn-ea"/>
                <a:cs typeface="+mn-cs"/>
              </a:rPr>
              <a:t>Conclusion is that:</a:t>
            </a:r>
            <a:endParaRPr lang="en-CH"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There are no perfect answers!</a:t>
            </a:r>
            <a:endParaRPr lang="en-CH"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choice of tool will depend on various factors:</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What is the objective / what are you trying to achieve? / What decision are you trying to inform? – Is it to inform business strategy? Business management? Or operating decision?</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What is the scope? Are you looking at product, corporate level?</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What perspective are you looking at? Business? Societal? Both?</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How much resources do you have available to conduct the assessment?</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How much information / data do you already have?</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Will you need external help?</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Etc.</a:t>
            </a:r>
            <a:endParaRPr lang="en-CH"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A301F5-20D8-456B-8F82-D08BC0ADD896}" type="slidenum">
              <a:rPr lang="en-CH" smtClean="0"/>
              <a:t>26</a:t>
            </a:fld>
            <a:endParaRPr lang="en-CH"/>
          </a:p>
        </p:txBody>
      </p:sp>
    </p:spTree>
    <p:extLst>
      <p:ext uri="{BB962C8B-B14F-4D97-AF65-F5344CB8AC3E}">
        <p14:creationId xmlns:p14="http://schemas.microsoft.com/office/powerpoint/2010/main" val="369290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a:solidFill>
                  <a:schemeClr val="tx1"/>
                </a:solidFill>
                <a:effectLst/>
                <a:latin typeface="+mn-lt"/>
                <a:ea typeface="+mn-ea"/>
                <a:cs typeface="+mn-cs"/>
              </a:rPr>
              <a:t>The Natural Capital Coalition has recently launched a set of training videos that will guide you in an interactive way </a:t>
            </a:r>
            <a:r>
              <a:rPr lang="en-CH" sz="1200" i="0" kern="1200">
                <a:solidFill>
                  <a:schemeClr val="tx1"/>
                </a:solidFill>
                <a:effectLst/>
                <a:latin typeface="+mn-lt"/>
                <a:ea typeface="+mn-ea"/>
                <a:cs typeface="+mn-cs"/>
              </a:rPr>
              <a:t>through a light natural capital assessment to explore just how much can be achieved with limited resources.</a:t>
            </a:r>
            <a:r>
              <a:rPr lang="en-US" sz="1200" i="0" kern="1200">
                <a:solidFill>
                  <a:schemeClr val="tx1"/>
                </a:solidFill>
                <a:effectLst/>
                <a:latin typeface="+mn-lt"/>
                <a:ea typeface="+mn-ea"/>
                <a:cs typeface="+mn-cs"/>
              </a:rPr>
              <a:t> Interested to learn more? Check out these videos </a:t>
            </a:r>
            <a:r>
              <a:rPr lang="en-US" sz="1200" i="0" u="sng" kern="1200">
                <a:solidFill>
                  <a:schemeClr val="tx1"/>
                </a:solidFill>
                <a:effectLst/>
                <a:latin typeface="+mn-lt"/>
                <a:ea typeface="+mn-ea"/>
                <a:cs typeface="+mn-cs"/>
                <a:hlinkClick r:id="rId3"/>
              </a:rPr>
              <a:t>here</a:t>
            </a:r>
            <a:r>
              <a:rPr lang="en-US" sz="1200" i="0" kern="1200">
                <a:solidFill>
                  <a:schemeClr val="tx1"/>
                </a:solidFill>
                <a:effectLst/>
                <a:latin typeface="+mn-lt"/>
                <a:ea typeface="+mn-ea"/>
                <a:cs typeface="+mn-cs"/>
              </a:rPr>
              <a:t>. </a:t>
            </a:r>
            <a:endParaRPr lang="en-CH" sz="120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27</a:t>
            </a:fld>
            <a:endParaRPr lang="en-GB"/>
          </a:p>
        </p:txBody>
      </p:sp>
    </p:spTree>
    <p:extLst>
      <p:ext uri="{BB962C8B-B14F-4D97-AF65-F5344CB8AC3E}">
        <p14:creationId xmlns:p14="http://schemas.microsoft.com/office/powerpoint/2010/main" val="1508263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endParaRPr lang="en-CH"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28</a:t>
            </a:fld>
            <a:endParaRPr lang="en-GB"/>
          </a:p>
        </p:txBody>
      </p:sp>
    </p:spTree>
    <p:extLst>
      <p:ext uri="{BB962C8B-B14F-4D97-AF65-F5344CB8AC3E}">
        <p14:creationId xmlns:p14="http://schemas.microsoft.com/office/powerpoint/2010/main" val="707329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kern="1200">
                <a:solidFill>
                  <a:srgbClr val="FF0000"/>
                </a:solidFill>
                <a:effectLst/>
                <a:highlight>
                  <a:srgbClr val="FFFF00"/>
                </a:highlight>
                <a:latin typeface="+mn-lt"/>
                <a:ea typeface="+mn-ea"/>
                <a:cs typeface="+mn-cs"/>
              </a:rPr>
              <a:t>Not assume that everyone will know these initiatives so also make sure to explain these and why business should care about them / keep an eye out.</a:t>
            </a:r>
          </a:p>
          <a:p>
            <a:pPr marL="0" indent="0" algn="l">
              <a:spcBef>
                <a:spcPts val="0"/>
              </a:spcBef>
              <a:buFont typeface="Arial" panose="020B0604020202020204" pitchFamily="34" charset="0"/>
              <a:buNone/>
            </a:pPr>
            <a:endParaRPr lang="en-US" sz="1200">
              <a:solidFill>
                <a:srgbClr val="1B1A5B"/>
              </a:solidFill>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a:solidFill>
                  <a:schemeClr val="tx1"/>
                </a:solidFill>
                <a:effectLst/>
                <a:latin typeface="+mn-lt"/>
                <a:ea typeface="+mn-ea"/>
                <a:cs typeface="+mn-cs"/>
              </a:rPr>
              <a:t>While the IPBES Global assessment report warns that nature is declining globally at rates unprecedented in human history, it also tells us that it is not too late to make a difference, but only if we start now at every level from local to global, and through transformative change, that is, system-wide reorganization across technological, economic and social factors, including paradigms, goals and values.</a:t>
            </a:r>
          </a:p>
          <a:p>
            <a:pPr marL="0" indent="0" algn="l">
              <a:spcBef>
                <a:spcPts val="0"/>
              </a:spcBef>
              <a:buFont typeface="Arial" panose="020B0604020202020204" pitchFamily="34" charset="0"/>
              <a:buNone/>
            </a:pPr>
            <a:endParaRPr lang="en-US" sz="1200">
              <a:solidFill>
                <a:srgbClr val="1B1A5B"/>
              </a:solidFill>
              <a:cs typeface="Arial" charset="0"/>
            </a:endParaRPr>
          </a:p>
          <a:p>
            <a:pPr marL="0" indent="0" algn="l">
              <a:spcBef>
                <a:spcPts val="0"/>
              </a:spcBef>
              <a:buFont typeface="Arial" panose="020B0604020202020204" pitchFamily="34" charset="0"/>
              <a:buNone/>
            </a:pPr>
            <a:r>
              <a:rPr lang="en-US" sz="1200" b="0">
                <a:solidFill>
                  <a:srgbClr val="1B1A5B"/>
                </a:solidFill>
                <a:cs typeface="Arial" charset="0"/>
              </a:rPr>
              <a:t>2020 is set to be a ‘super year’ for nature, there is a strong call for a global agenda for action on nature and biodiversity with </a:t>
            </a:r>
            <a:r>
              <a:rPr lang="en-GB" sz="1200" b="0" i="0" u="none" strike="noStrike" kern="1200" baseline="0">
                <a:solidFill>
                  <a:schemeClr val="tx1"/>
                </a:solidFill>
                <a:latin typeface="+mn-lt"/>
                <a:ea typeface="+mn-ea"/>
                <a:cs typeface="+mn-cs"/>
              </a:rPr>
              <a:t>several crucial political decision milestones in 2020, providing key opportunities to address the frightening loss of nature. </a:t>
            </a:r>
            <a:endParaRPr lang="en-GB" sz="1200" b="0" i="0" kern="1200">
              <a:solidFill>
                <a:schemeClr val="tx1"/>
              </a:solidFill>
              <a:effectLst/>
              <a:latin typeface="+mn-lt"/>
              <a:ea typeface="+mn-ea"/>
              <a:cs typeface="+mn-cs"/>
            </a:endParaRPr>
          </a:p>
          <a:p>
            <a:pPr marL="0" indent="0" algn="l">
              <a:spcBef>
                <a:spcPts val="0"/>
              </a:spcBef>
              <a:buFont typeface="Arial" panose="020B0604020202020204" pitchFamily="34" charset="0"/>
              <a:buNone/>
            </a:pPr>
            <a:endParaRPr lang="en-GB"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SDGs &amp; Paris Agreement: </a:t>
            </a:r>
            <a:r>
              <a:rPr lang="en-CH" sz="1200" kern="1200">
                <a:solidFill>
                  <a:schemeClr val="tx1"/>
                </a:solidFill>
                <a:effectLst/>
                <a:latin typeface="+mn-lt"/>
                <a:ea typeface="+mn-ea"/>
                <a:cs typeface="+mn-cs"/>
              </a:rPr>
              <a:t>World leaders are expected to review the progress made on the UN Sustainable Development Goals</a:t>
            </a:r>
            <a:r>
              <a:rPr lang="en-US" sz="1200" kern="1200">
                <a:solidFill>
                  <a:schemeClr val="tx1"/>
                </a:solidFill>
                <a:effectLst/>
                <a:latin typeface="+mn-lt"/>
                <a:ea typeface="+mn-ea"/>
                <a:cs typeface="+mn-cs"/>
              </a:rPr>
              <a:t> and</a:t>
            </a:r>
            <a:r>
              <a:rPr lang="en-CH" sz="1200" kern="1200">
                <a:solidFill>
                  <a:schemeClr val="tx1"/>
                </a:solidFill>
                <a:effectLst/>
                <a:latin typeface="+mn-lt"/>
                <a:ea typeface="+mn-ea"/>
                <a:cs typeface="+mn-cs"/>
              </a:rPr>
              <a:t> the Paris Agreement</a:t>
            </a: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15th </a:t>
            </a:r>
            <a:r>
              <a:rPr lang="en-CH" sz="1200" kern="1200">
                <a:solidFill>
                  <a:schemeClr val="tx1"/>
                </a:solidFill>
                <a:effectLst/>
                <a:latin typeface="+mn-lt"/>
                <a:ea typeface="+mn-ea"/>
                <a:cs typeface="+mn-cs"/>
              </a:rPr>
              <a:t>Convention on Biological Diversity (CBD)</a:t>
            </a:r>
            <a:r>
              <a:rPr lang="en-GB" sz="1200" b="0" i="0" kern="1200">
                <a:solidFill>
                  <a:schemeClr val="tx1"/>
                </a:solidFill>
                <a:effectLst/>
                <a:latin typeface="+mn-lt"/>
                <a:ea typeface="+mn-ea"/>
                <a:cs typeface="+mn-cs"/>
              </a:rPr>
              <a:t> COP meeting in Kunming, China in 2020: - This is a very important conference, as targets for nature for the decade 2020 to 2030 are to be agreed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1B1A5B"/>
                </a:solidFill>
                <a:ea typeface="Arial" charset="0"/>
                <a:cs typeface="Arial" charset="0"/>
              </a:rPr>
              <a:t>Unified business voice through Business for Nature coalition: B4N is a global coalition hosted by WBCS that </a:t>
            </a:r>
            <a:r>
              <a:rPr lang="en-GB" sz="1200" b="0" i="0" u="none" strike="noStrike" kern="1200" baseline="0">
                <a:solidFill>
                  <a:schemeClr val="tx1"/>
                </a:solidFill>
                <a:latin typeface="+mn-lt"/>
                <a:ea typeface="+mn-ea"/>
                <a:cs typeface="+mn-cs"/>
              </a:rPr>
              <a:t>will champion radical collaboration to unite the vast network of business initiatives for nature in a somewhat similar way to the We Mean Business coalition did/does for climate. It will complement and drive business momentum for the Nature Action Agenda. A diverse, and powerful group of stakeholders including WBCSD, We Mean Business, the Consumer Goods Forum, the World Economic Forum, the Natural Capital Coalition and WWF have come together to initiate this coalition. </a:t>
            </a:r>
            <a:endParaRPr lang="en-US" sz="1200" b="0" i="0" u="none" strike="noStrike" kern="1200" baseline="0">
              <a:solidFill>
                <a:srgbClr val="1B1A5B"/>
              </a:solidFill>
              <a:latin typeface="+mn-lt"/>
              <a:ea typeface="+mn-ea"/>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rgbClr val="1B1A5B"/>
                </a:solidFill>
                <a:latin typeface="+mn-lt"/>
                <a:ea typeface="+mn-ea"/>
                <a:cs typeface="Arial" charset="0"/>
              </a:rPr>
              <a:t>IUCN World Congress: </a:t>
            </a:r>
            <a:r>
              <a:rPr lang="en-US" sz="1200" b="0" i="0" kern="1200">
                <a:solidFill>
                  <a:schemeClr val="tx1"/>
                </a:solidFill>
                <a:effectLst/>
                <a:latin typeface="+mn-lt"/>
                <a:ea typeface="+mn-ea"/>
                <a:cs typeface="+mn-cs"/>
              </a:rPr>
              <a:t>Held once every four years, the </a:t>
            </a:r>
            <a:r>
              <a:rPr lang="en-US" sz="1200" b="0" i="0" u="none" strike="noStrike" kern="1200">
                <a:solidFill>
                  <a:schemeClr val="tx1"/>
                </a:solidFill>
                <a:effectLst/>
                <a:latin typeface="+mn-lt"/>
                <a:ea typeface="+mn-ea"/>
                <a:cs typeface="+mn-cs"/>
                <a:hlinkClick r:id="rId3"/>
              </a:rPr>
              <a:t>IUCN World Conservation Congress</a:t>
            </a:r>
            <a:r>
              <a:rPr lang="en-US" sz="1200" b="0" i="0" kern="1200">
                <a:solidFill>
                  <a:schemeClr val="tx1"/>
                </a:solidFill>
                <a:effectLst/>
                <a:latin typeface="+mn-lt"/>
                <a:ea typeface="+mn-ea"/>
                <a:cs typeface="+mn-cs"/>
              </a:rPr>
              <a:t> brings together several thousand leaders and decision-makers from government, civil society, indigenous peoples, business, and academia, with the goal of conserving the environment and harnessing the solutions nature offers to global challenges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Capitals Coalition: As natural capital thinking and the Coalition continue to flourish, it is becoming impossible to ignore the fact that natural, social, human and economic issues are fundamentally interconnected, and that they must be addressed together. For this reason, the Natural Capital Coalition and the </a:t>
            </a:r>
            <a:r>
              <a:rPr lang="en-US" sz="1200" b="0" i="0" u="sng" kern="1200">
                <a:solidFill>
                  <a:schemeClr val="tx1"/>
                </a:solidFill>
                <a:effectLst/>
                <a:latin typeface="+mn-lt"/>
                <a:ea typeface="+mn-ea"/>
                <a:cs typeface="+mn-cs"/>
                <a:hlinkClick r:id="rId4"/>
              </a:rPr>
              <a:t>Social &amp; Human Capital Coalition</a:t>
            </a:r>
            <a:r>
              <a:rPr lang="en-US" sz="1200" b="0" i="0" kern="1200">
                <a:solidFill>
                  <a:schemeClr val="tx1"/>
                </a:solidFill>
                <a:effectLst/>
                <a:latin typeface="+mn-lt"/>
                <a:ea typeface="+mn-ea"/>
                <a:cs typeface="+mn-cs"/>
              </a:rPr>
              <a:t> now unite as the ‘Capitals Coalition’. This integrated approach and initiative will be key if we are to reach the required goals in 2020.</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29</a:t>
            </a:fld>
            <a:endParaRPr lang="en-GB"/>
          </a:p>
        </p:txBody>
      </p:sp>
    </p:spTree>
    <p:extLst>
      <p:ext uri="{BB962C8B-B14F-4D97-AF65-F5344CB8AC3E}">
        <p14:creationId xmlns:p14="http://schemas.microsoft.com/office/powerpoint/2010/main" val="3491823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mj-lt"/>
              <a:buAutoNum type="arabicPeriod"/>
            </a:pPr>
            <a:r>
              <a:rPr lang="en-US" sz="1200" b="1" dirty="0"/>
              <a:t>Business impacts and depends on nature </a:t>
            </a:r>
            <a:r>
              <a:rPr lang="en-US" sz="1200" dirty="0"/>
              <a:t>– the NCP provides the framework to identify and assess impacts and dependencies,</a:t>
            </a:r>
          </a:p>
          <a:p>
            <a:pPr marL="457200" indent="-457200">
              <a:lnSpc>
                <a:spcPct val="100000"/>
              </a:lnSpc>
              <a:buFont typeface="+mj-lt"/>
              <a:buAutoNum type="arabicPeriod"/>
            </a:pPr>
            <a:r>
              <a:rPr lang="en-US" sz="1200" dirty="0"/>
              <a:t>Understanding, measuring and valuing natural capital (i.e. taking into account) will help business </a:t>
            </a:r>
            <a:r>
              <a:rPr lang="en-US" sz="1200" b="1" dirty="0"/>
              <a:t>make better decisions</a:t>
            </a:r>
            <a:r>
              <a:rPr lang="en-US" sz="1200" dirty="0"/>
              <a:t>, </a:t>
            </a:r>
          </a:p>
          <a:p>
            <a:pPr marL="457200" indent="-457200">
              <a:lnSpc>
                <a:spcPct val="100000"/>
              </a:lnSpc>
              <a:buFont typeface="+mj-lt"/>
              <a:buAutoNum type="arabicPeriod"/>
            </a:pPr>
            <a:r>
              <a:rPr lang="en-US" sz="1200" b="1" dirty="0"/>
              <a:t>There are many existing tools &amp; resources</a:t>
            </a:r>
            <a:r>
              <a:rPr lang="en-US" sz="1200" dirty="0"/>
              <a:t> to measure and value impacts and dependencies. The one you chose </a:t>
            </a:r>
            <a:r>
              <a:rPr lang="en-GB" sz="1200" dirty="0"/>
              <a:t>depends on the information you are aiming to get or the decision you are trying to inform,</a:t>
            </a:r>
          </a:p>
          <a:p>
            <a:pPr marL="457200" indent="-457200">
              <a:lnSpc>
                <a:spcPct val="100000"/>
              </a:lnSpc>
              <a:buFont typeface="+mj-lt"/>
              <a:buAutoNum type="arabicPeriod"/>
            </a:pPr>
            <a:r>
              <a:rPr lang="en-US" sz="1200" b="1" dirty="0"/>
              <a:t>Companies can start to conduct an assessment themselves </a:t>
            </a:r>
            <a:r>
              <a:rPr lang="en-US" sz="1200" dirty="0"/>
              <a:t>by getting the project going, scoping the assessment and integrating natural capital considerations into internal processes,</a:t>
            </a:r>
          </a:p>
          <a:p>
            <a:pPr marL="457200" indent="-457200">
              <a:lnSpc>
                <a:spcPct val="100000"/>
              </a:lnSpc>
              <a:buFont typeface="+mj-lt"/>
              <a:buAutoNum type="arabicPeriod"/>
            </a:pPr>
            <a:r>
              <a:rPr lang="en-US" sz="1200" dirty="0"/>
              <a:t>For natural capital to become strategically important, </a:t>
            </a:r>
            <a:r>
              <a:rPr lang="en-US" sz="1200" b="1" dirty="0"/>
              <a:t>buy-in must extend beyond the sustainability team.</a:t>
            </a:r>
          </a:p>
          <a:p>
            <a:endParaRPr lang="en-US" b="1" dirty="0"/>
          </a:p>
          <a:p>
            <a:r>
              <a:rPr lang="en-US" b="0" i="1" dirty="0"/>
              <a:t>ADDITIONAL BACKGROUND INFORMATION</a:t>
            </a:r>
          </a:p>
          <a:p>
            <a:r>
              <a:rPr lang="en-US" b="1" dirty="0"/>
              <a:t>How much will an assessment cost?</a:t>
            </a:r>
          </a:p>
          <a:p>
            <a:r>
              <a:rPr lang="en-US" sz="1200" b="0" i="0" kern="1200" dirty="0">
                <a:solidFill>
                  <a:schemeClr val="tx1"/>
                </a:solidFill>
                <a:effectLst/>
                <a:latin typeface="+mn-lt"/>
                <a:ea typeface="+mn-ea"/>
                <a:cs typeface="+mn-cs"/>
              </a:rPr>
              <a:t>Some of the Protocol pilot testers - like our members </a:t>
            </a:r>
            <a:r>
              <a:rPr lang="en-US" sz="1200" b="0" i="0" u="sng" kern="1200" dirty="0">
                <a:solidFill>
                  <a:schemeClr val="tx1"/>
                </a:solidFill>
                <a:effectLst/>
                <a:latin typeface="+mn-lt"/>
                <a:ea typeface="+mn-ea"/>
                <a:cs typeface="+mn-cs"/>
                <a:hlinkClick r:id="rId3"/>
              </a:rPr>
              <a:t>Nestlé</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4"/>
              </a:rPr>
              <a:t>Roche</a:t>
            </a:r>
            <a:r>
              <a:rPr lang="en-US" sz="1200" b="0" i="0" kern="1200" dirty="0">
                <a:solidFill>
                  <a:schemeClr val="tx1"/>
                </a:solidFill>
                <a:effectLst/>
                <a:latin typeface="+mn-lt"/>
                <a:ea typeface="+mn-ea"/>
                <a:cs typeface="+mn-cs"/>
              </a:rPr>
              <a:t> - estimated they spent about USD $50,000 on consulting services for their assessments over a six-month period. Some companies spend less, others spend more.</a:t>
            </a:r>
          </a:p>
          <a:p>
            <a:r>
              <a:rPr lang="en-US" sz="1200" b="0" i="0" u="sng" kern="1200" dirty="0">
                <a:solidFill>
                  <a:schemeClr val="tx1"/>
                </a:solidFill>
                <a:effectLst/>
                <a:latin typeface="+mn-lt"/>
                <a:ea typeface="+mn-ea"/>
                <a:cs typeface="+mn-cs"/>
                <a:hlinkClick r:id="rId5"/>
              </a:rPr>
              <a:t>Dow</a:t>
            </a:r>
            <a:r>
              <a:rPr lang="en-US" sz="1200" b="0" i="0"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hlinkClick r:id="rId6"/>
              </a:rPr>
              <a:t>Kering</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7"/>
              </a:rPr>
              <a:t>Natura</a:t>
            </a:r>
            <a:r>
              <a:rPr lang="en-US" sz="1200" b="0" i="0" kern="1200" dirty="0">
                <a:solidFill>
                  <a:schemeClr val="tx1"/>
                </a:solidFill>
                <a:effectLst/>
                <a:latin typeface="+mn-lt"/>
                <a:ea typeface="+mn-ea"/>
                <a:cs typeface="+mn-cs"/>
              </a:rPr>
              <a:t> have invested significantly more over a longer term, for in-depth assessments that contribute to their multi-year strategic ambitions</a:t>
            </a:r>
          </a:p>
          <a:p>
            <a:r>
              <a:rPr lang="en-US" sz="1200" b="0" i="0" kern="1200" dirty="0">
                <a:solidFill>
                  <a:schemeClr val="tx1"/>
                </a:solidFill>
                <a:effectLst/>
                <a:latin typeface="+mn-lt"/>
                <a:ea typeface="+mn-ea"/>
                <a:cs typeface="+mn-cs"/>
              </a:rPr>
              <a:t>The Protocol can help companies navigate these kinds of situations by making sure the services required align with the assessment's objective.</a:t>
            </a:r>
            <a:endParaRPr lang="en-CH" dirty="0"/>
          </a:p>
          <a:p>
            <a:endParaRPr lang="en-US" dirty="0"/>
          </a:p>
          <a:p>
            <a:r>
              <a:rPr lang="en-US" b="1" dirty="0"/>
              <a:t>Skills &amp; data needed:</a:t>
            </a:r>
          </a:p>
          <a:p>
            <a:r>
              <a:rPr lang="en-US" sz="1200" b="0" i="0" kern="1200" dirty="0">
                <a:solidFill>
                  <a:schemeClr val="tx1"/>
                </a:solidFill>
                <a:effectLst/>
                <a:latin typeface="+mn-lt"/>
                <a:ea typeface="+mn-ea"/>
                <a:cs typeface="+mn-cs"/>
              </a:rPr>
              <a:t>It's usually much more efficient to build on existing data that's readily available in-house, and the Protocol provides guidance on gathering and using that data too.</a:t>
            </a:r>
          </a:p>
          <a:p>
            <a:r>
              <a:rPr lang="en-US" sz="1200" b="0" i="0" kern="1200" dirty="0">
                <a:solidFill>
                  <a:schemeClr val="tx1"/>
                </a:solidFill>
                <a:effectLst/>
                <a:latin typeface="+mn-lt"/>
                <a:ea typeface="+mn-ea"/>
                <a:cs typeface="+mn-cs"/>
              </a:rPr>
              <a:t>For example, many companies have data on their own GHG emissions, water, waste, and some also have results of product Life Cycle Assessments - this existing information can provide a really good starting point for a natural capital assessment. How applicable it is will depend on the objectives and scope of the assessment though, so it's important to find the balance between getting perfect data (e.g. from monitoring in the field) and using proxies that are not as accurate but can be more practical and still lead to better decisions.</a:t>
            </a:r>
          </a:p>
          <a:p>
            <a:endParaRPr lang="en-US" dirty="0"/>
          </a:p>
          <a:p>
            <a:r>
              <a:rPr lang="en-US" b="1" dirty="0"/>
              <a:t>Internal buy-in:</a:t>
            </a:r>
          </a:p>
          <a:p>
            <a:r>
              <a:rPr lang="en-US" sz="1200" b="0" i="0" kern="1200" dirty="0">
                <a:solidFill>
                  <a:schemeClr val="tx1"/>
                </a:solidFill>
                <a:effectLst/>
                <a:latin typeface="+mn-lt"/>
                <a:ea typeface="+mn-ea"/>
                <a:cs typeface="+mn-cs"/>
              </a:rPr>
              <a:t>In many cases, natural capital assessments can be a bottom-up effort. Trying to drive natural capital assessments from sustainability, environment or health and safety departments is sometimes difficult, but nevertheless, the Protocol provides guidance on integrating the assessment into the business itself.</a:t>
            </a:r>
          </a:p>
          <a:p>
            <a:r>
              <a:rPr lang="en-US" sz="1200" b="0" i="0" kern="1200" dirty="0">
                <a:solidFill>
                  <a:schemeClr val="tx1"/>
                </a:solidFill>
                <a:effectLst/>
                <a:latin typeface="+mn-lt"/>
                <a:ea typeface="+mn-ea"/>
                <a:cs typeface="+mn-cs"/>
              </a:rPr>
              <a:t>One way to facilitate engagement internally can be to show that "many companies are already doing natural capital assessments; they're just using different terminology and steps. </a:t>
            </a:r>
          </a:p>
          <a:p>
            <a:r>
              <a:rPr lang="en-US" sz="1200" b="0" i="0" kern="1200" dirty="0">
                <a:solidFill>
                  <a:schemeClr val="tx1"/>
                </a:solidFill>
                <a:effectLst/>
                <a:latin typeface="+mn-lt"/>
                <a:ea typeface="+mn-ea"/>
                <a:cs typeface="+mn-cs"/>
              </a:rPr>
              <a:t>To support this engagement, it is important to look beyond those benefits that can be valued through the natural capital assessment itself, and acknowledge how a natural capital approach can motivate organizational change in support of broader business goals." This means that there will be more leadership from the top to better measure, value and then integrate natural capital into business.</a:t>
            </a:r>
          </a:p>
          <a:p>
            <a:endParaRPr lang="en-US" sz="1200" b="0" i="0"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rPr>
              <a:t>The bottom line is</a:t>
            </a:r>
            <a:r>
              <a:rPr lang="en-US" sz="1200" b="0" i="0" kern="1200" dirty="0">
                <a:solidFill>
                  <a:schemeClr val="tx1"/>
                </a:solidFill>
                <a:effectLst/>
                <a:latin typeface="+mn-lt"/>
                <a:ea typeface="+mn-ea"/>
                <a:cs typeface="+mn-cs"/>
              </a:rPr>
              <a:t> that although carrying out a natural capital assessment is technical, it's also achievable. Not every assessment has to be a huge undertaking, so companies should start off with a scope that makes most sense to their situation. The Protocol will help you do this.</a:t>
            </a:r>
          </a:p>
          <a:p>
            <a:r>
              <a:rPr lang="en-US" sz="1200" b="0" i="0" kern="1200" dirty="0">
                <a:solidFill>
                  <a:schemeClr val="tx1"/>
                </a:solidFill>
                <a:effectLst/>
                <a:latin typeface="+mn-lt"/>
                <a:ea typeface="+mn-ea"/>
                <a:cs typeface="+mn-cs"/>
              </a:rPr>
              <a:t>Finally, we must make sure the information obtained from the assessment is included in core business decision-making. This will ensure you have the best possible impact on your business, and on the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69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mn-lt"/>
                <a:ea typeface="+mn-ea"/>
                <a:cs typeface="+mn-cs"/>
              </a:rPr>
              <a:t>5’ for participants to write these down – can place their post-its on flipchart as they exist room (to save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mn-lt"/>
                <a:ea typeface="+mn-ea"/>
                <a:cs typeface="+mn-cs"/>
              </a:rPr>
              <a:t>ATTENTION not forget to then ask participants fill out training survey (google sheet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305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endParaRPr lang="en-CH"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3</a:t>
            </a:fld>
            <a:endParaRPr lang="en-GB"/>
          </a:p>
        </p:txBody>
      </p:sp>
    </p:spTree>
    <p:extLst>
      <p:ext uri="{BB962C8B-B14F-4D97-AF65-F5344CB8AC3E}">
        <p14:creationId xmlns:p14="http://schemas.microsoft.com/office/powerpoint/2010/main" val="131790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Mention that they should all have a ‘Participant handbook’ and explain that its purpose is to use it throughout the training. We have included in there some of the slides from the training but also additional information. There is space for them to regularly take note as well as write down their key learnings through each chapter. The aim is that at the end of the training they have a useful resource to look back to when wanting to get stated on the natural capital journey.</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8BA301F5-20D8-456B-8F82-D08BC0ADD896}" type="slidenum">
              <a:rPr lang="en-CH" smtClean="0"/>
              <a:t>4</a:t>
            </a:fld>
            <a:endParaRPr lang="en-CH"/>
          </a:p>
        </p:txBody>
      </p:sp>
    </p:spTree>
    <p:extLst>
      <p:ext uri="{BB962C8B-B14F-4D97-AF65-F5344CB8AC3E}">
        <p14:creationId xmlns:p14="http://schemas.microsoft.com/office/powerpoint/2010/main" val="89821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Run through the training ‘house riles’ re common courtesy, what is expected of participants.</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5</a:t>
            </a:fld>
            <a:endParaRPr lang="en-GB"/>
          </a:p>
        </p:txBody>
      </p:sp>
    </p:spTree>
    <p:extLst>
      <p:ext uri="{BB962C8B-B14F-4D97-AF65-F5344CB8AC3E}">
        <p14:creationId xmlns:p14="http://schemas.microsoft.com/office/powerpoint/2010/main" val="312847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Run through the training program for the session.</a:t>
            </a:r>
            <a:endParaRPr lang="en-CH"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6</a:t>
            </a:fld>
            <a:endParaRPr lang="en-GB"/>
          </a:p>
        </p:txBody>
      </p:sp>
    </p:spTree>
    <p:extLst>
      <p:ext uri="{BB962C8B-B14F-4D97-AF65-F5344CB8AC3E}">
        <p14:creationId xmlns:p14="http://schemas.microsoft.com/office/powerpoint/2010/main" val="249069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After showing video, open the floor to anyone that wishes to share something</a:t>
            </a:r>
          </a:p>
          <a:p>
            <a:r>
              <a:rPr lang="en-GB"/>
              <a:t>Potential questions that can be asked to participants:</a:t>
            </a:r>
          </a:p>
          <a:p>
            <a:pPr marL="171450" indent="-171450">
              <a:buFontTx/>
              <a:buChar char="-"/>
            </a:pPr>
            <a:r>
              <a:rPr lang="en-GB"/>
              <a:t>Has anyone of you seen this video before? Show of hands</a:t>
            </a:r>
          </a:p>
          <a:p>
            <a:pPr marL="171450" indent="-171450">
              <a:buFontTx/>
              <a:buChar char="-"/>
            </a:pPr>
            <a:r>
              <a:rPr lang="en-GB"/>
              <a:t>What did you think of the video? </a:t>
            </a:r>
          </a:p>
          <a:p>
            <a:pPr marL="171450" indent="-171450">
              <a:buFontTx/>
              <a:buChar char="-"/>
            </a:pPr>
            <a:r>
              <a:rPr lang="en-GB"/>
              <a:t>What feelings or perceptions were perhaps triggered when viewing the video?</a:t>
            </a:r>
          </a:p>
        </p:txBody>
      </p:sp>
      <p:sp>
        <p:nvSpPr>
          <p:cNvPr id="4" name="Slide Number Placeholder 3"/>
          <p:cNvSpPr>
            <a:spLocks noGrp="1"/>
          </p:cNvSpPr>
          <p:nvPr>
            <p:ph type="sldNum" sz="quarter" idx="5"/>
          </p:nvPr>
        </p:nvSpPr>
        <p:spPr/>
        <p:txBody>
          <a:bodyPr/>
          <a:lstStyle/>
          <a:p>
            <a:fld id="{7DBAF288-DB09-4B38-A774-AED1A4768F10}" type="slidenum">
              <a:rPr lang="en-GB" smtClean="0"/>
              <a:t>8</a:t>
            </a:fld>
            <a:endParaRPr lang="en-GB"/>
          </a:p>
        </p:txBody>
      </p:sp>
    </p:spTree>
    <p:extLst>
      <p:ext uri="{BB962C8B-B14F-4D97-AF65-F5344CB8AC3E}">
        <p14:creationId xmlns:p14="http://schemas.microsoft.com/office/powerpoint/2010/main" val="903758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 participants 3’ to reflect on both questions at their respective table and then offer </a:t>
            </a:r>
            <a:r>
              <a:rPr lang="en-US" sz="1200" kern="1200">
                <a:solidFill>
                  <a:schemeClr val="tx1"/>
                </a:solidFill>
                <a:effectLst/>
                <a:latin typeface="+mn-lt"/>
                <a:ea typeface="+mn-ea"/>
                <a:cs typeface="+mn-cs"/>
              </a:rPr>
              <a:t>participants to share in plenary some of the ideas that came out – 2’.</a:t>
            </a:r>
          </a:p>
          <a:p>
            <a:r>
              <a:rPr lang="en-US"/>
              <a:t>Reflect on responses:</a:t>
            </a:r>
          </a:p>
          <a:p>
            <a:pPr marL="171450" indent="-171450">
              <a:buFontTx/>
              <a:buChar char="-"/>
            </a:pPr>
            <a:r>
              <a:rPr lang="en-US"/>
              <a:t>Reference of resources </a:t>
            </a:r>
          </a:p>
          <a:p>
            <a:pPr marL="171450" indent="-171450">
              <a:buFontTx/>
              <a:buChar char="-"/>
            </a:pPr>
            <a:r>
              <a:rPr lang="en-US"/>
              <a:t>Scope of impacts – some examples referenced at product level others at supply chain level – direct operations or through supply chain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Some may be directly related to the business. Others more indirect: water use through the process and noise/disturbances in extracting and manufacturing process, small particles</a:t>
            </a:r>
          </a:p>
          <a:p>
            <a:pPr marL="171450" indent="-171450">
              <a:buFontTx/>
              <a:buChar char="-"/>
            </a:pPr>
            <a:r>
              <a:rPr lang="en-US"/>
              <a:t>Manufacturing process, customer phase – thinking about full suit</a:t>
            </a:r>
          </a:p>
          <a:p>
            <a:pPr marL="171450" indent="-171450">
              <a:buFontTx/>
              <a:buChar char="-"/>
            </a:pPr>
            <a:r>
              <a:rPr lang="en-US"/>
              <a:t>How may depend on nature: if car manufacturing downstream from a forest for example, it depends on it to protect from flooding which if didn’t have that forest, factory could be at risk of being swamped</a:t>
            </a:r>
          </a:p>
          <a:p>
            <a:pPr marL="0" indent="0">
              <a:buFontTx/>
              <a:buNone/>
            </a:pPr>
            <a:endParaRPr lang="en-US"/>
          </a:p>
          <a:p>
            <a:pPr marL="0" indent="0">
              <a:buFontTx/>
              <a:buNone/>
            </a:pPr>
            <a:r>
              <a:rPr lang="en-US"/>
              <a:t>Potential answers: </a:t>
            </a:r>
          </a:p>
          <a:p>
            <a:pPr marL="0" indent="0">
              <a:buFontTx/>
              <a:buNone/>
            </a:pPr>
            <a:r>
              <a:rPr lang="en-US"/>
              <a:t>Impacts: water use, soil degradation through overuse, (but also health: preventing too much rainwater runoff etc., absorbing carbon, biodiversity (loss because of monoculture, or helping through providing habitats), use of fertilizer</a:t>
            </a:r>
          </a:p>
          <a:p>
            <a:pPr marL="0" indent="0">
              <a:buFontTx/>
              <a:buNone/>
            </a:pPr>
            <a:r>
              <a:rPr lang="en-US"/>
              <a:t>Dependencies: water, fertile soil, appropriate temperature and climate, </a:t>
            </a:r>
          </a:p>
          <a:p>
            <a:pPr marL="0" indent="0">
              <a:buFontTx/>
              <a:buNone/>
            </a:pPr>
            <a:endParaRPr lang="en-US"/>
          </a:p>
          <a:p>
            <a:pPr marL="0" indent="0">
              <a:buFontTx/>
              <a:buNone/>
            </a:pPr>
            <a:r>
              <a:rPr lang="en-US"/>
              <a:t>Elements to be considered: </a:t>
            </a:r>
          </a:p>
          <a:p>
            <a:pPr marL="0" indent="0">
              <a:buFontTx/>
              <a:buNone/>
            </a:pPr>
            <a:r>
              <a:rPr lang="en-US"/>
              <a:t>What stages of value chain are we considering, where is farm based, is it organic or mass production? </a:t>
            </a:r>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9</a:t>
            </a:fld>
            <a:endParaRPr lang="en-GB"/>
          </a:p>
        </p:txBody>
      </p:sp>
    </p:spTree>
    <p:extLst>
      <p:ext uri="{BB962C8B-B14F-4D97-AF65-F5344CB8AC3E}">
        <p14:creationId xmlns:p14="http://schemas.microsoft.com/office/powerpoint/2010/main" val="393838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have started thinking about natural resources an agricultural producer relies and impacts on but what do we mean when we talk about natural capital?</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Well in fact, everything you have discussed through the previous example is natural capital is some form or another. Whether it is the assets/resources it represents (such as water and soil you have identified as needed for the farm) or the services it brings (e.g. pollination, etc.).</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From climate adaptation to ecosystem services, the environmental jargon is everywhere. What is important, is not to remember all the terminology used, but rather that these are all connected to the value of nature and that people have different entry points and priorities and will use one or another terminology based on that. But fundamentally, we are all speaking about the same things, just in different ways.</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This is the definition according to the Natural Capital Protocol. Refer to p. 12 of Natural Capital Protocol.</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stocks refer to the natural resources available to us while the flows refer to the different benefits people receive from ecosystems such as: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timber,</a:t>
            </a:r>
            <a:endParaRPr lang="en-CH" sz="1200" kern="1200">
              <a:solidFill>
                <a:schemeClr val="tx1"/>
              </a:solidFill>
              <a:effectLst/>
              <a:latin typeface="+mn-lt"/>
              <a:ea typeface="+mn-ea"/>
              <a:cs typeface="+mn-cs"/>
            </a:endParaRPr>
          </a:p>
          <a:p>
            <a:pPr lvl="0"/>
            <a:r>
              <a:rPr lang="en-GB" sz="1200" kern="1200" err="1">
                <a:solidFill>
                  <a:schemeClr val="tx1"/>
                </a:solidFill>
                <a:effectLst/>
                <a:latin typeface="+mn-lt"/>
                <a:ea typeface="+mn-ea"/>
                <a:cs typeface="+mn-cs"/>
              </a:rPr>
              <a:t>fiber</a:t>
            </a:r>
            <a:r>
              <a:rPr lang="en-GB" sz="1200" kern="1200">
                <a:solidFill>
                  <a:schemeClr val="tx1"/>
                </a:solidFill>
                <a:effectLst/>
                <a:latin typeface="+mn-lt"/>
                <a:ea typeface="+mn-ea"/>
                <a:cs typeface="+mn-cs"/>
              </a:rPr>
              <a:t>,</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pollination,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water regulation,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climate regulation,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recreation,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etc.</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Abiotic services are benefits to people that do not depend on ecological processes but arise from fundamental geological processes e.g. – supply of minerals, metals and oil and gas, as well as geothermal heat, wind, tides, etc.</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In the Protocol biodiversity (part of stocks) is considered to be critical to the health and also the stability of natural capital in so much that it provides resilience to shocks like:</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Floods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Droughts</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As well as supports fundamental processes such as: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carbon and water cycles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soil formation</a:t>
            </a:r>
            <a:endParaRPr lang="en-CH"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ADDITIONAL BACKGROUND:</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Ecosystem services – key distinction between:</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Supporting services: fundamental ecological processes that support the delivery of our ecosystem services</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Regulating services: indirect benefits from nature generated through regulation of ecosystem processes e.g. – mitigation of climate change through carbon sequestration, water filtration by wetlands, erosion control and protection from storms</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10</a:t>
            </a:fld>
            <a:endParaRPr lang="en-GB"/>
          </a:p>
        </p:txBody>
      </p:sp>
    </p:spTree>
    <p:extLst>
      <p:ext uri="{BB962C8B-B14F-4D97-AF65-F5344CB8AC3E}">
        <p14:creationId xmlns:p14="http://schemas.microsoft.com/office/powerpoint/2010/main" val="2029511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F504E8DA-39F8-5E43-9F53-9F040BCA5AC1}"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504E8DA-39F8-5E43-9F53-9F040BCA5AC1}"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F504E8DA-39F8-5E43-9F53-9F040BCA5AC1}" type="datetimeFigureOut">
              <a:rPr lang="en-GB" smtClean="0"/>
              <a:t>07/02/2020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F504E8DA-39F8-5E43-9F53-9F040BCA5AC1}" type="datetimeFigureOut">
              <a:rPr lang="en-GB" smtClean="0"/>
              <a:t>07/02/2020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F504E8DA-39F8-5E43-9F53-9F040BCA5AC1}" type="datetimeFigureOut">
              <a:rPr lang="en-GB" smtClean="0"/>
              <a:t>07/02/2020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4E8DA-39F8-5E43-9F53-9F040BCA5AC1}" type="datetimeFigureOut">
              <a:rPr lang="en-GB" smtClean="0"/>
              <a:t>07/02/2020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04E8DA-39F8-5E43-9F53-9F040BCA5AC1}" type="datetimeFigureOut">
              <a:rPr lang="en-GB" smtClean="0"/>
              <a:t>07/02/2020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04E8DA-39F8-5E43-9F53-9F040BCA5AC1}" type="datetimeFigureOut">
              <a:rPr lang="en-GB" smtClean="0"/>
              <a:t>07/02/2020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2 Rectángulo"/>
          <p:cNvSpPr/>
          <p:nvPr userDrawn="1"/>
        </p:nvSpPr>
        <p:spPr>
          <a:xfrm>
            <a:off x="-34060" y="0"/>
            <a:ext cx="1222606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en-GB" sz="1800"/>
          </a:p>
        </p:txBody>
      </p:sp>
      <p:pic>
        <p:nvPicPr>
          <p:cNvPr id="4" name="3 Imagen"/>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484" y="1612769"/>
            <a:ext cx="2129257" cy="970022"/>
          </a:xfrm>
          <a:prstGeom prst="rect">
            <a:avLst/>
          </a:prstGeom>
        </p:spPr>
      </p:pic>
      <p:sp>
        <p:nvSpPr>
          <p:cNvPr id="5" name="4 Rectángulo"/>
          <p:cNvSpPr/>
          <p:nvPr userDrawn="1"/>
        </p:nvSpPr>
        <p:spPr>
          <a:xfrm rot="5400000">
            <a:off x="6059993" y="-2875417"/>
            <a:ext cx="72017" cy="10988433"/>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6" name="2 Marcador de texto"/>
          <p:cNvSpPr>
            <a:spLocks noGrp="1"/>
          </p:cNvSpPr>
          <p:nvPr>
            <p:ph type="body" sz="quarter" idx="10" hasCustomPrompt="1"/>
          </p:nvPr>
        </p:nvSpPr>
        <p:spPr>
          <a:xfrm>
            <a:off x="5652875" y="1772816"/>
            <a:ext cx="5923890" cy="432048"/>
          </a:xfrm>
          <a:prstGeom prst="rect">
            <a:avLst/>
          </a:prstGeom>
        </p:spPr>
        <p:txBody>
          <a:bodyPr lIns="0" bIns="46800" anchor="ctr" anchorCtr="0"/>
          <a:lstStyle>
            <a:lvl1pPr marL="0" indent="0">
              <a:buNone/>
              <a:defRPr sz="1800" b="1" baseline="0">
                <a:solidFill>
                  <a:srgbClr val="5C881A"/>
                </a:solidFill>
                <a:latin typeface="Arial" panose="020B0604020202020204" pitchFamily="34" charset="0"/>
                <a:cs typeface="Arial" panose="020B0604020202020204" pitchFamily="34" charset="0"/>
              </a:defRPr>
            </a:lvl1pPr>
          </a:lstStyle>
          <a:p>
            <a:pPr lvl="0"/>
            <a:r>
              <a:rPr lang="en-GB">
                <a:effectLst/>
              </a:rPr>
              <a:t>Business Management or Corporate</a:t>
            </a:r>
            <a:endParaRPr lang="en-GB"/>
          </a:p>
        </p:txBody>
      </p:sp>
      <p:sp>
        <p:nvSpPr>
          <p:cNvPr id="7" name="6 Título"/>
          <p:cNvSpPr>
            <a:spLocks noGrp="1"/>
          </p:cNvSpPr>
          <p:nvPr>
            <p:ph type="title" hasCustomPrompt="1"/>
          </p:nvPr>
        </p:nvSpPr>
        <p:spPr>
          <a:xfrm>
            <a:off x="5652478" y="2654809"/>
            <a:ext cx="5937737" cy="4158443"/>
          </a:xfrm>
          <a:prstGeom prst="rect">
            <a:avLst/>
          </a:prstGeom>
        </p:spPr>
        <p:txBody>
          <a:bodyPr lIns="0" tIns="108000" rIns="91419" bIns="45709"/>
          <a:lstStyle>
            <a:lvl1pPr algn="l">
              <a:defRPr sz="4400" b="1" baseline="0">
                <a:solidFill>
                  <a:srgbClr val="5C881A"/>
                </a:solidFill>
                <a:latin typeface="Arial" pitchFamily="34" charset="0"/>
                <a:cs typeface="Arial" pitchFamily="34" charset="0"/>
              </a:defRPr>
            </a:lvl1pPr>
          </a:lstStyle>
          <a:p>
            <a:r>
              <a:rPr lang="en-GB">
                <a:effectLst/>
              </a:rPr>
              <a:t>Title</a:t>
            </a:r>
            <a:endParaRPr lang="en-US"/>
          </a:p>
        </p:txBody>
      </p:sp>
      <p:sp>
        <p:nvSpPr>
          <p:cNvPr id="9" name="8 Marcador de texto"/>
          <p:cNvSpPr>
            <a:spLocks noGrp="1"/>
          </p:cNvSpPr>
          <p:nvPr>
            <p:ph type="body" sz="quarter" idx="12" hasCustomPrompt="1"/>
          </p:nvPr>
        </p:nvSpPr>
        <p:spPr>
          <a:xfrm>
            <a:off x="5652874" y="2204864"/>
            <a:ext cx="5937344" cy="377927"/>
          </a:xfrm>
          <a:prstGeom prst="rect">
            <a:avLst/>
          </a:prstGeom>
        </p:spPr>
        <p:txBody>
          <a:bodyPr lIns="0"/>
          <a:lstStyle>
            <a:lvl1pPr marL="342822" indent="-342822">
              <a:buNone/>
              <a:defRPr lang="en-GB" sz="18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s-ES"/>
              <a:t>Date</a:t>
            </a:r>
            <a:endParaRPr lang="en-GB"/>
          </a:p>
        </p:txBody>
      </p:sp>
    </p:spTree>
    <p:extLst>
      <p:ext uri="{BB962C8B-B14F-4D97-AF65-F5344CB8AC3E}">
        <p14:creationId xmlns:p14="http://schemas.microsoft.com/office/powerpoint/2010/main" val="924332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COVER">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1" y="116634"/>
            <a:ext cx="5229042" cy="576063"/>
          </a:xfrm>
          <a:prstGeom prst="rect">
            <a:avLst/>
          </a:prstGeom>
        </p:spPr>
        <p:txBody>
          <a:bodyPr lIns="0" anchor="ctr" anchorCtr="0"/>
          <a:lstStyle>
            <a:lvl1pPr marL="0" indent="0">
              <a:buNone/>
              <a:defRPr sz="1800" b="1">
                <a:solidFill>
                  <a:srgbClr val="5C881A"/>
                </a:solidFill>
                <a:latin typeface="Arial" panose="020B0604020202020204" pitchFamily="34" charset="0"/>
                <a:cs typeface="Arial" panose="020B0604020202020204" pitchFamily="34" charset="0"/>
              </a:defRPr>
            </a:lvl1pPr>
          </a:lstStyle>
          <a:p>
            <a:pPr lvl="0"/>
            <a:r>
              <a:rPr lang="en-GB" noProof="0"/>
              <a:t>Title</a:t>
            </a:r>
          </a:p>
        </p:txBody>
      </p:sp>
      <p:sp>
        <p:nvSpPr>
          <p:cNvPr id="4" name="6 Título"/>
          <p:cNvSpPr>
            <a:spLocks noGrp="1"/>
          </p:cNvSpPr>
          <p:nvPr>
            <p:ph type="title" hasCustomPrompt="1"/>
          </p:nvPr>
        </p:nvSpPr>
        <p:spPr>
          <a:xfrm>
            <a:off x="6361721" y="764709"/>
            <a:ext cx="5228494" cy="5617041"/>
          </a:xfrm>
          <a:prstGeom prst="rect">
            <a:avLst/>
          </a:prstGeom>
        </p:spPr>
        <p:txBody>
          <a:bodyPr lIns="0" tIns="108000" rIns="91419" bIns="45709"/>
          <a:lstStyle>
            <a:lvl1pPr algn="l">
              <a:defRPr sz="4400" b="1">
                <a:solidFill>
                  <a:srgbClr val="5C881A"/>
                </a:solidFill>
                <a:latin typeface="Arial" pitchFamily="34" charset="0"/>
                <a:cs typeface="Arial" pitchFamily="34" charset="0"/>
              </a:defRPr>
            </a:lvl1pPr>
          </a:lstStyle>
          <a:p>
            <a:r>
              <a:rPr lang="en-GB" noProof="0">
                <a:effectLst/>
              </a:rPr>
              <a:t>Title Chapter</a:t>
            </a:r>
            <a:endParaRPr lang="en-GB" noProof="0"/>
          </a:p>
        </p:txBody>
      </p:sp>
      <p:sp>
        <p:nvSpPr>
          <p:cNvPr id="5" name="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705684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TITLE ">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a:effectLst/>
              </a:rPr>
              <a:t>Title </a:t>
            </a:r>
            <a:endParaRPr lang="en-US"/>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4381776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 TITLE WITH A COLUMN">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5" name="2 Marcador de texto"/>
          <p:cNvSpPr>
            <a:spLocks noGrp="1"/>
          </p:cNvSpPr>
          <p:nvPr>
            <p:ph type="body" sz="quarter" idx="10" hasCustomPrompt="1"/>
          </p:nvPr>
        </p:nvSpPr>
        <p:spPr>
          <a:xfrm>
            <a:off x="601785" y="836612"/>
            <a:ext cx="10988431" cy="5400699"/>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effectLst/>
              </a:rPr>
              <a:t>Text </a:t>
            </a:r>
            <a:endParaRPr lang="en-GB" noProof="0"/>
          </a:p>
        </p:txBody>
      </p:sp>
      <p:sp>
        <p:nvSpPr>
          <p:cNvPr id="6"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baseline="0">
                <a:solidFill>
                  <a:srgbClr val="5C881A"/>
                </a:solidFill>
                <a:latin typeface="Arial" pitchFamily="34" charset="0"/>
                <a:cs typeface="Arial" pitchFamily="34" charset="0"/>
              </a:defRPr>
            </a:lvl1pPr>
          </a:lstStyle>
          <a:p>
            <a:r>
              <a:rPr lang="en-GB" noProof="0">
                <a:effectLst/>
              </a:rPr>
              <a:t>Title </a:t>
            </a:r>
            <a:endParaRPr lang="en-GB" noProof="0"/>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9682570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 PHOTO LEFT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5"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361723"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12" name="8 Marcador de texto"/>
          <p:cNvSpPr>
            <a:spLocks noGrp="1"/>
          </p:cNvSpPr>
          <p:nvPr>
            <p:ph type="body" sz="quarter" idx="16" hasCustomPrompt="1"/>
          </p:nvPr>
        </p:nvSpPr>
        <p:spPr>
          <a:xfrm>
            <a:off x="6362273" y="594995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18 Marcador de texto"/>
          <p:cNvSpPr>
            <a:spLocks noGrp="1"/>
          </p:cNvSpPr>
          <p:nvPr>
            <p:ph type="body" sz="quarter" idx="11" hasCustomPrompt="1"/>
          </p:nvPr>
        </p:nvSpPr>
        <p:spPr>
          <a:xfrm>
            <a:off x="636581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11" name="4 Marcador de texto"/>
          <p:cNvSpPr>
            <a:spLocks noGrp="1"/>
          </p:cNvSpPr>
          <p:nvPr>
            <p:ph type="body" sz="quarter" idx="15" hasCustomPrompt="1"/>
          </p:nvPr>
        </p:nvSpPr>
        <p:spPr>
          <a:xfrm>
            <a:off x="601235" y="2133601"/>
            <a:ext cx="5228492" cy="3743325"/>
          </a:xfrm>
          <a:prstGeom prst="rect">
            <a:avLst/>
          </a:prstGeom>
        </p:spPr>
        <p:txBody>
          <a:bodyPr/>
          <a:lstStyle>
            <a:lvl1pPr marL="0"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00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t>Text</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02466016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 PHOTO ABOVE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2 Marcador de texto"/>
          <p:cNvSpPr>
            <a:spLocks noGrp="1"/>
          </p:cNvSpPr>
          <p:nvPr>
            <p:ph type="body" sz="quarter" idx="10" hasCustomPrompt="1"/>
          </p:nvPr>
        </p:nvSpPr>
        <p:spPr>
          <a:xfrm>
            <a:off x="601785" y="836614"/>
            <a:ext cx="10988431" cy="2448371"/>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posición de imagen"/>
          <p:cNvSpPr>
            <a:spLocks noGrp="1"/>
          </p:cNvSpPr>
          <p:nvPr>
            <p:ph type="pic" sz="quarter" idx="13" hasCustomPrompt="1"/>
          </p:nvPr>
        </p:nvSpPr>
        <p:spPr>
          <a:xfrm>
            <a:off x="601785" y="3429000"/>
            <a:ext cx="10988431" cy="2448272"/>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9" name="8 Marcador de texto"/>
          <p:cNvSpPr>
            <a:spLocks noGrp="1"/>
          </p:cNvSpPr>
          <p:nvPr>
            <p:ph type="body" sz="quarter" idx="16" hasCustomPrompt="1"/>
          </p:nvPr>
        </p:nvSpPr>
        <p:spPr>
          <a:xfrm>
            <a:off x="601785" y="5949951"/>
            <a:ext cx="10988431"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26343865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HOTOS AND TWO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01785"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4" name="3 Marcador de posición de imagen"/>
          <p:cNvSpPr>
            <a:spLocks noGrp="1"/>
          </p:cNvSpPr>
          <p:nvPr>
            <p:ph type="pic" sz="quarter" idx="15" hasCustomPrompt="1"/>
          </p:nvPr>
        </p:nvSpPr>
        <p:spPr>
          <a:xfrm>
            <a:off x="6361723"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9" name="8 Marcador de texto"/>
          <p:cNvSpPr>
            <a:spLocks noGrp="1"/>
          </p:cNvSpPr>
          <p:nvPr>
            <p:ph type="body" sz="quarter" idx="16" hasCustomPrompt="1"/>
          </p:nvPr>
        </p:nvSpPr>
        <p:spPr>
          <a:xfrm>
            <a:off x="6366181"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4" name="8 Marcador de texto"/>
          <p:cNvSpPr>
            <a:spLocks noGrp="1"/>
          </p:cNvSpPr>
          <p:nvPr>
            <p:ph type="body" sz="quarter" idx="17" hasCustomPrompt="1"/>
          </p:nvPr>
        </p:nvSpPr>
        <p:spPr>
          <a:xfrm>
            <a:off x="601786"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1470911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PHOTOS AND TWO TEXT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01785" y="2133602"/>
            <a:ext cx="5228492" cy="1655439"/>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18" name="8 Marcador de texto"/>
          <p:cNvSpPr>
            <a:spLocks noGrp="1"/>
          </p:cNvSpPr>
          <p:nvPr>
            <p:ph type="body" sz="quarter" idx="18" hasCustomPrompt="1"/>
          </p:nvPr>
        </p:nvSpPr>
        <p:spPr>
          <a:xfrm>
            <a:off x="601786" y="3861048"/>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0" name="2 Marcador de posición de imagen"/>
          <p:cNvSpPr>
            <a:spLocks noGrp="1"/>
          </p:cNvSpPr>
          <p:nvPr>
            <p:ph type="pic" sz="quarter" idx="19" hasCustomPrompt="1"/>
          </p:nvPr>
        </p:nvSpPr>
        <p:spPr>
          <a:xfrm>
            <a:off x="601784" y="4293097"/>
            <a:ext cx="5228492" cy="1582737"/>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1" name="8 Marcador de texto"/>
          <p:cNvSpPr>
            <a:spLocks noGrp="1"/>
          </p:cNvSpPr>
          <p:nvPr>
            <p:ph type="body" sz="quarter" idx="20" hasCustomPrompt="1"/>
          </p:nvPr>
        </p:nvSpPr>
        <p:spPr>
          <a:xfrm>
            <a:off x="601785"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2" name="2 Marcador de posición de imagen"/>
          <p:cNvSpPr>
            <a:spLocks noGrp="1"/>
          </p:cNvSpPr>
          <p:nvPr>
            <p:ph type="pic" sz="quarter" idx="21" hasCustomPrompt="1"/>
          </p:nvPr>
        </p:nvSpPr>
        <p:spPr>
          <a:xfrm>
            <a:off x="6361722" y="2132857"/>
            <a:ext cx="5228492"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3" name="8 Marcador de texto"/>
          <p:cNvSpPr>
            <a:spLocks noGrp="1"/>
          </p:cNvSpPr>
          <p:nvPr>
            <p:ph type="body" sz="quarter" idx="22" hasCustomPrompt="1"/>
          </p:nvPr>
        </p:nvSpPr>
        <p:spPr>
          <a:xfrm>
            <a:off x="6361723" y="3860304"/>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4" name="2 Marcador de posición de imagen"/>
          <p:cNvSpPr>
            <a:spLocks noGrp="1"/>
          </p:cNvSpPr>
          <p:nvPr>
            <p:ph type="pic" sz="quarter" idx="23" hasCustomPrompt="1"/>
          </p:nvPr>
        </p:nvSpPr>
        <p:spPr>
          <a:xfrm>
            <a:off x="6361721" y="4292352"/>
            <a:ext cx="5228492" cy="1582737"/>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5" name="8 Marcador de texto"/>
          <p:cNvSpPr>
            <a:spLocks noGrp="1"/>
          </p:cNvSpPr>
          <p:nvPr>
            <p:ph type="body" sz="quarter" idx="24" hasCustomPrompt="1"/>
          </p:nvPr>
        </p:nvSpPr>
        <p:spPr>
          <a:xfrm>
            <a:off x="6361722" y="5948536"/>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04721812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IGHT PHOTOS AND TWO  TEXT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3" name="2 Marcador de posición de imagen"/>
          <p:cNvSpPr>
            <a:spLocks noGrp="1"/>
          </p:cNvSpPr>
          <p:nvPr>
            <p:ph type="pic" sz="quarter" idx="14" hasCustomPrompt="1"/>
          </p:nvPr>
        </p:nvSpPr>
        <p:spPr>
          <a:xfrm>
            <a:off x="601784" y="2133602"/>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18" name="8 Marcador de texto"/>
          <p:cNvSpPr>
            <a:spLocks noGrp="1"/>
          </p:cNvSpPr>
          <p:nvPr>
            <p:ph type="body" sz="quarter" idx="18" hasCustomPrompt="1"/>
          </p:nvPr>
        </p:nvSpPr>
        <p:spPr>
          <a:xfrm>
            <a:off x="601786" y="3862314"/>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6" name="2 Marcador de posición de imagen"/>
          <p:cNvSpPr>
            <a:spLocks noGrp="1"/>
          </p:cNvSpPr>
          <p:nvPr>
            <p:ph type="pic" sz="quarter" idx="25" hasCustomPrompt="1"/>
          </p:nvPr>
        </p:nvSpPr>
        <p:spPr>
          <a:xfrm>
            <a:off x="3349319" y="2132857"/>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7" name="8 Marcador de texto"/>
          <p:cNvSpPr>
            <a:spLocks noGrp="1"/>
          </p:cNvSpPr>
          <p:nvPr>
            <p:ph type="body" sz="quarter" idx="26" hasCustomPrompt="1"/>
          </p:nvPr>
        </p:nvSpPr>
        <p:spPr>
          <a:xfrm>
            <a:off x="3349320" y="3861569"/>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36" name="2 Marcador de posición de imagen"/>
          <p:cNvSpPr>
            <a:spLocks noGrp="1"/>
          </p:cNvSpPr>
          <p:nvPr>
            <p:ph type="pic" sz="quarter" idx="27" hasCustomPrompt="1"/>
          </p:nvPr>
        </p:nvSpPr>
        <p:spPr>
          <a:xfrm>
            <a:off x="601786" y="4221089"/>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37" name="8 Marcador de texto"/>
          <p:cNvSpPr>
            <a:spLocks noGrp="1"/>
          </p:cNvSpPr>
          <p:nvPr>
            <p:ph type="body" sz="quarter" idx="28" hasCustomPrompt="1"/>
          </p:nvPr>
        </p:nvSpPr>
        <p:spPr>
          <a:xfrm>
            <a:off x="601787" y="5949801"/>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38" name="2 Marcador de posición de imagen"/>
          <p:cNvSpPr>
            <a:spLocks noGrp="1"/>
          </p:cNvSpPr>
          <p:nvPr>
            <p:ph type="pic" sz="quarter" idx="29" hasCustomPrompt="1"/>
          </p:nvPr>
        </p:nvSpPr>
        <p:spPr>
          <a:xfrm>
            <a:off x="3349320" y="4220344"/>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39" name="8 Marcador de texto"/>
          <p:cNvSpPr>
            <a:spLocks noGrp="1"/>
          </p:cNvSpPr>
          <p:nvPr>
            <p:ph type="body" sz="quarter" idx="30" hasCustomPrompt="1"/>
          </p:nvPr>
        </p:nvSpPr>
        <p:spPr>
          <a:xfrm>
            <a:off x="3349322" y="5949056"/>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0" name="2 Marcador de posición de imagen"/>
          <p:cNvSpPr>
            <a:spLocks noGrp="1"/>
          </p:cNvSpPr>
          <p:nvPr>
            <p:ph type="pic" sz="quarter" idx="31" hasCustomPrompt="1"/>
          </p:nvPr>
        </p:nvSpPr>
        <p:spPr>
          <a:xfrm>
            <a:off x="6361723" y="2132857"/>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1" name="8 Marcador de texto"/>
          <p:cNvSpPr>
            <a:spLocks noGrp="1"/>
          </p:cNvSpPr>
          <p:nvPr>
            <p:ph type="body" sz="quarter" idx="32" hasCustomPrompt="1"/>
          </p:nvPr>
        </p:nvSpPr>
        <p:spPr>
          <a:xfrm>
            <a:off x="6361724" y="3861569"/>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2" name="2 Marcador de posición de imagen"/>
          <p:cNvSpPr>
            <a:spLocks noGrp="1"/>
          </p:cNvSpPr>
          <p:nvPr>
            <p:ph type="pic" sz="quarter" idx="33" hasCustomPrompt="1"/>
          </p:nvPr>
        </p:nvSpPr>
        <p:spPr>
          <a:xfrm>
            <a:off x="9109258" y="2132112"/>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3" name="8 Marcador de texto"/>
          <p:cNvSpPr>
            <a:spLocks noGrp="1"/>
          </p:cNvSpPr>
          <p:nvPr>
            <p:ph type="body" sz="quarter" idx="34" hasCustomPrompt="1"/>
          </p:nvPr>
        </p:nvSpPr>
        <p:spPr>
          <a:xfrm>
            <a:off x="9109259" y="3860824"/>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4" name="2 Marcador de posición de imagen"/>
          <p:cNvSpPr>
            <a:spLocks noGrp="1"/>
          </p:cNvSpPr>
          <p:nvPr>
            <p:ph type="pic" sz="quarter" idx="35" hasCustomPrompt="1"/>
          </p:nvPr>
        </p:nvSpPr>
        <p:spPr>
          <a:xfrm>
            <a:off x="6361724" y="4220344"/>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5" name="8 Marcador de texto"/>
          <p:cNvSpPr>
            <a:spLocks noGrp="1"/>
          </p:cNvSpPr>
          <p:nvPr>
            <p:ph type="body" sz="quarter" idx="36" hasCustomPrompt="1"/>
          </p:nvPr>
        </p:nvSpPr>
        <p:spPr>
          <a:xfrm>
            <a:off x="6361725" y="5949056"/>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6" name="2 Marcador de posición de imagen"/>
          <p:cNvSpPr>
            <a:spLocks noGrp="1"/>
          </p:cNvSpPr>
          <p:nvPr>
            <p:ph type="pic" sz="quarter" idx="37" hasCustomPrompt="1"/>
          </p:nvPr>
        </p:nvSpPr>
        <p:spPr>
          <a:xfrm>
            <a:off x="9109259" y="4219599"/>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7" name="8 Marcador de texto"/>
          <p:cNvSpPr>
            <a:spLocks noGrp="1"/>
          </p:cNvSpPr>
          <p:nvPr>
            <p:ph type="body" sz="quarter" idx="38" hasCustomPrompt="1"/>
          </p:nvPr>
        </p:nvSpPr>
        <p:spPr>
          <a:xfrm>
            <a:off x="9109260" y="5948311"/>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22"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782739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 BIG PHOTO AND TEXT ABOV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7" name="2 Marcador de texto"/>
          <p:cNvSpPr>
            <a:spLocks noGrp="1"/>
          </p:cNvSpPr>
          <p:nvPr>
            <p:ph type="body" sz="quarter" idx="10" hasCustomPrompt="1"/>
          </p:nvPr>
        </p:nvSpPr>
        <p:spPr>
          <a:xfrm>
            <a:off x="601785" y="836614"/>
            <a:ext cx="10988431" cy="576163"/>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posición de imagen"/>
          <p:cNvSpPr>
            <a:spLocks noGrp="1"/>
          </p:cNvSpPr>
          <p:nvPr>
            <p:ph type="pic" sz="quarter" idx="13" hasCustomPrompt="1"/>
          </p:nvPr>
        </p:nvSpPr>
        <p:spPr>
          <a:xfrm>
            <a:off x="601785" y="1484784"/>
            <a:ext cx="10988431" cy="4392488"/>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8" name="8 Marcador de texto"/>
          <p:cNvSpPr>
            <a:spLocks noGrp="1"/>
          </p:cNvSpPr>
          <p:nvPr>
            <p:ph type="body" sz="quarter" idx="16" hasCustomPrompt="1"/>
          </p:nvPr>
        </p:nvSpPr>
        <p:spPr>
          <a:xfrm>
            <a:off x="601785" y="5949951"/>
            <a:ext cx="10988431"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56911264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PHOTO">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posición de imagen"/>
          <p:cNvSpPr>
            <a:spLocks noGrp="1"/>
          </p:cNvSpPr>
          <p:nvPr>
            <p:ph type="pic" sz="quarter" idx="13" hasCustomPrompt="1"/>
          </p:nvPr>
        </p:nvSpPr>
        <p:spPr>
          <a:xfrm>
            <a:off x="601785" y="764708"/>
            <a:ext cx="10988431" cy="5617043"/>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8"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9408089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 BIG PHOTO">
    <p:spTree>
      <p:nvGrpSpPr>
        <p:cNvPr id="1" name=""/>
        <p:cNvGrpSpPr/>
        <p:nvPr/>
      </p:nvGrpSpPr>
      <p:grpSpPr>
        <a:xfrm>
          <a:off x="0" y="0"/>
          <a:ext cx="0" cy="0"/>
          <a:chOff x="0" y="0"/>
          <a:chExt cx="0" cy="0"/>
        </a:xfrm>
      </p:grpSpPr>
      <p:sp>
        <p:nvSpPr>
          <p:cNvPr id="3" name="2 Marcador de posición de imagen"/>
          <p:cNvSpPr>
            <a:spLocks noGrp="1"/>
          </p:cNvSpPr>
          <p:nvPr>
            <p:ph type="pic" sz="quarter" idx="13" hasCustomPrompt="1"/>
          </p:nvPr>
        </p:nvSpPr>
        <p:spPr>
          <a:xfrm>
            <a:off x="0" y="692696"/>
            <a:ext cx="12192000" cy="5689054"/>
          </a:xfrm>
          <a:prstGeom prst="rect">
            <a:avLst/>
          </a:prstGeom>
          <a:ln w="28575">
            <a:noFill/>
          </a:ln>
        </p:spPr>
        <p:txBody>
          <a:bodyPr/>
          <a:lstStyle>
            <a:lvl1pPr>
              <a:defRPr>
                <a:latin typeface="Arial" panose="020B0604020202020204" pitchFamily="34" charset="0"/>
                <a:cs typeface="Arial" panose="020B0604020202020204" pitchFamily="34" charset="0"/>
              </a:defRPr>
            </a:lvl1pPr>
          </a:lstStyle>
          <a:p>
            <a:r>
              <a:rPr lang="en-GB" noProof="0"/>
              <a:t>Image</a:t>
            </a:r>
          </a:p>
        </p:txBody>
      </p:sp>
      <p:cxnSp>
        <p:nvCxnSpPr>
          <p:cNvPr id="7" name="6 Conector recto"/>
          <p:cNvCxnSpPr/>
          <p:nvPr userDrawn="1"/>
        </p:nvCxnSpPr>
        <p:spPr>
          <a:xfrm flipV="1">
            <a:off x="0" y="6381328"/>
            <a:ext cx="12192000" cy="422"/>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userDrawn="1"/>
        </p:nvCxnSpPr>
        <p:spPr>
          <a:xfrm flipV="1">
            <a:off x="-26647" y="692696"/>
            <a:ext cx="12192000" cy="422"/>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60969649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IN TWO BLOCKS-1">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93620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cxnSp>
        <p:nvCxnSpPr>
          <p:cNvPr id="9" name="8 Conector recto"/>
          <p:cNvCxnSpPr/>
          <p:nvPr userDrawn="1"/>
        </p:nvCxnSpPr>
        <p:spPr>
          <a:xfrm flipH="1">
            <a:off x="601783" y="1844824"/>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exto"/>
          <p:cNvSpPr>
            <a:spLocks noGrp="1"/>
          </p:cNvSpPr>
          <p:nvPr>
            <p:ph type="body" sz="quarter" idx="13" hasCustomPrompt="1"/>
          </p:nvPr>
        </p:nvSpPr>
        <p:spPr>
          <a:xfrm>
            <a:off x="601785" y="1916833"/>
            <a:ext cx="11078308" cy="4175993"/>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69509978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IN TWO BLOCKS-2">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3"/>
            <a:ext cx="10988431" cy="2808412"/>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cxnSp>
        <p:nvCxnSpPr>
          <p:cNvPr id="9" name="8 Conector recto"/>
          <p:cNvCxnSpPr/>
          <p:nvPr userDrawn="1"/>
        </p:nvCxnSpPr>
        <p:spPr>
          <a:xfrm flipH="1">
            <a:off x="601783" y="371703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exto"/>
          <p:cNvSpPr>
            <a:spLocks noGrp="1"/>
          </p:cNvSpPr>
          <p:nvPr>
            <p:ph type="body" sz="quarter" idx="13" hasCustomPrompt="1"/>
          </p:nvPr>
        </p:nvSpPr>
        <p:spPr>
          <a:xfrm>
            <a:off x="601785" y="3789041"/>
            <a:ext cx="11078308" cy="2303785"/>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90532194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IN THREE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584275"/>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564446"/>
            <a:ext cx="10988981" cy="1800659"/>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49289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43711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4509120"/>
            <a:ext cx="10988431" cy="1799605"/>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sp>
        <p:nvSpPr>
          <p:cNvPr id="14" name="6 Título"/>
          <p:cNvSpPr>
            <a:spLocks noGrp="1"/>
          </p:cNvSpPr>
          <p:nvPr>
            <p:ph type="title" hasCustomPrompt="1"/>
          </p:nvPr>
        </p:nvSpPr>
        <p:spPr>
          <a:xfrm>
            <a:off x="601784" y="116632"/>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33225860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COLOR IN THREE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584275"/>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564446"/>
            <a:ext cx="10988981" cy="1800659"/>
          </a:xfrm>
          <a:prstGeom prst="rect">
            <a:avLst/>
          </a:prstGeom>
        </p:spPr>
        <p:txBody>
          <a:bodyPr lIns="0" rIns="0"/>
          <a:lstStyle>
            <a:lvl1pPr marL="342900" indent="-342900">
              <a:buNone/>
              <a:defRPr lang="en-GB" sz="2400" b="1" kern="1200" baseline="0" dirty="0">
                <a:solidFill>
                  <a:srgbClr val="0070C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49289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43711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4509120"/>
            <a:ext cx="10988431" cy="1799605"/>
          </a:xfrm>
          <a:prstGeom prst="rect">
            <a:avLst/>
          </a:prstGeom>
        </p:spPr>
        <p:txBody>
          <a:bodyPr lIns="0" rIns="0"/>
          <a:lstStyle>
            <a:lvl1pPr marL="0" indent="0" algn="l" defTabSz="457097" rtl="0" eaLnBrk="0" fontAlgn="base" hangingPunct="0">
              <a:spcBef>
                <a:spcPct val="20000"/>
              </a:spcBef>
              <a:spcAft>
                <a:spcPct val="0"/>
              </a:spcAft>
              <a:buNone/>
              <a:defRPr lang="en-GB" sz="2400" b="1" kern="1200" baseline="0" dirty="0">
                <a:solidFill>
                  <a:srgbClr val="FF5A0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sp>
        <p:nvSpPr>
          <p:cNvPr id="1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30363811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N FOUR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152227"/>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132858"/>
            <a:ext cx="10988981" cy="1368151"/>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06084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94116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230039"/>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5013325"/>
            <a:ext cx="10988431" cy="1295400"/>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Fourth text</a:t>
            </a:r>
            <a:endParaRPr lang="en-GB" noProof="0"/>
          </a:p>
        </p:txBody>
      </p:sp>
      <p:sp>
        <p:nvSpPr>
          <p:cNvPr id="15"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23078205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COLOR IN FOUR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132858"/>
            <a:ext cx="10988981" cy="1368151"/>
          </a:xfrm>
          <a:prstGeom prst="rect">
            <a:avLst/>
          </a:prstGeom>
        </p:spPr>
        <p:txBody>
          <a:bodyPr lIns="0" rIns="0"/>
          <a:lstStyle>
            <a:lvl1pPr marL="342900" indent="-342900">
              <a:buNone/>
              <a:defRPr lang="en-GB" sz="2400" b="1" kern="1200" baseline="0" dirty="0">
                <a:solidFill>
                  <a:srgbClr val="73A616"/>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06084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94116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230039"/>
          </a:xfrm>
          <a:prstGeom prst="rect">
            <a:avLst/>
          </a:prstGeom>
        </p:spPr>
        <p:txBody>
          <a:bodyPr lIns="0" rIns="0"/>
          <a:lstStyle>
            <a:lvl1pPr marL="342822" indent="-342822">
              <a:buNone/>
              <a:defRPr lang="en-GB" sz="2400" b="1" kern="1200" baseline="0" dirty="0">
                <a:solidFill>
                  <a:srgbClr val="0070C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5013325"/>
            <a:ext cx="10988431" cy="1295400"/>
          </a:xfrm>
          <a:prstGeom prst="rect">
            <a:avLst/>
          </a:prstGeom>
        </p:spPr>
        <p:txBody>
          <a:bodyPr lIns="0" rIns="0"/>
          <a:lstStyle>
            <a:lvl1pPr marL="342822" indent="-342822">
              <a:buNone/>
              <a:defRPr lang="en-GB" sz="2400" b="1" kern="1200" baseline="0" dirty="0">
                <a:solidFill>
                  <a:srgbClr val="FF5A0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5"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171946346"/>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N FOUR BLOCKS-2">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3" name="2 Marcador de texto"/>
          <p:cNvSpPr>
            <a:spLocks noGrp="1"/>
          </p:cNvSpPr>
          <p:nvPr>
            <p:ph type="body" sz="quarter" idx="13" hasCustomPrompt="1"/>
          </p:nvPr>
        </p:nvSpPr>
        <p:spPr>
          <a:xfrm>
            <a:off x="601785" y="2348880"/>
            <a:ext cx="10988981" cy="1152129"/>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158031"/>
          </a:xfrm>
          <a:prstGeom prst="rect">
            <a:avLst/>
          </a:prstGeom>
        </p:spPr>
        <p:txBody>
          <a:bodyPr lIns="0" rIns="0"/>
          <a:lstStyle>
            <a:lvl1pPr marL="342822" indent="-342822">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4941169"/>
            <a:ext cx="10988431" cy="1224136"/>
          </a:xfrm>
          <a:prstGeom prst="rect">
            <a:avLst/>
          </a:prstGeom>
        </p:spPr>
        <p:txBody>
          <a:bodyPr lIns="0" rIns="0"/>
          <a:lstStyle>
            <a:lvl1pPr marL="342822" indent="-342822">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4"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cxnSp>
        <p:nvCxnSpPr>
          <p:cNvPr id="16" name="15 Conector recto"/>
          <p:cNvCxnSpPr/>
          <p:nvPr userDrawn="1"/>
        </p:nvCxnSpPr>
        <p:spPr>
          <a:xfrm flipH="1">
            <a:off x="601785" y="4869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7" name="16 Conector recto"/>
          <p:cNvCxnSpPr/>
          <p:nvPr userDrawn="1"/>
        </p:nvCxnSpPr>
        <p:spPr>
          <a:xfrm flipH="1">
            <a:off x="602335" y="623731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8"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5489109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N FOUR BLOCKS-3">
    <p:spTree>
      <p:nvGrpSpPr>
        <p:cNvPr id="1" name=""/>
        <p:cNvGrpSpPr/>
        <p:nvPr/>
      </p:nvGrpSpPr>
      <p:grpSpPr>
        <a:xfrm>
          <a:off x="0" y="0"/>
          <a:ext cx="0" cy="0"/>
          <a:chOff x="0" y="0"/>
          <a:chExt cx="0" cy="0"/>
        </a:xfrm>
      </p:grpSpPr>
      <p:sp>
        <p:nvSpPr>
          <p:cNvPr id="5"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3" name="2 Marcador de texto"/>
          <p:cNvSpPr>
            <a:spLocks noGrp="1"/>
          </p:cNvSpPr>
          <p:nvPr>
            <p:ph type="body" sz="quarter" idx="13" hasCustomPrompt="1"/>
          </p:nvPr>
        </p:nvSpPr>
        <p:spPr>
          <a:xfrm>
            <a:off x="601785" y="2348880"/>
            <a:ext cx="10988981" cy="2520281"/>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5085185"/>
            <a:ext cx="10988431" cy="1158031"/>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sp>
        <p:nvSpPr>
          <p:cNvPr id="14"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cxnSp>
        <p:nvCxnSpPr>
          <p:cNvPr id="16" name="15 Conector recto"/>
          <p:cNvCxnSpPr/>
          <p:nvPr userDrawn="1"/>
        </p:nvCxnSpPr>
        <p:spPr>
          <a:xfrm flipH="1">
            <a:off x="601785" y="501317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14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8" name="17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1"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33928932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N TWO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2 Marcador de texto"/>
          <p:cNvSpPr>
            <a:spLocks noGrp="1"/>
          </p:cNvSpPr>
          <p:nvPr>
            <p:ph type="body" sz="quarter" idx="13" hasCustomPrompt="1"/>
          </p:nvPr>
        </p:nvSpPr>
        <p:spPr>
          <a:xfrm>
            <a:off x="601785" y="2348880"/>
            <a:ext cx="10988981" cy="3960441"/>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2"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15"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30681841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N THREE BLOCKS-2">
    <p:spTree>
      <p:nvGrpSpPr>
        <p:cNvPr id="1" name=""/>
        <p:cNvGrpSpPr/>
        <p:nvPr/>
      </p:nvGrpSpPr>
      <p:grpSpPr>
        <a:xfrm>
          <a:off x="0" y="0"/>
          <a:ext cx="0" cy="0"/>
          <a:chOff x="0" y="0"/>
          <a:chExt cx="0" cy="0"/>
        </a:xfrm>
      </p:grpSpPr>
      <p:sp>
        <p:nvSpPr>
          <p:cNvPr id="3" name="2 Marcador de texto"/>
          <p:cNvSpPr>
            <a:spLocks noGrp="1"/>
          </p:cNvSpPr>
          <p:nvPr>
            <p:ph type="body" sz="quarter" idx="13" hasCustomPrompt="1"/>
          </p:nvPr>
        </p:nvSpPr>
        <p:spPr>
          <a:xfrm>
            <a:off x="601785" y="2348880"/>
            <a:ext cx="10988981" cy="936105"/>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9" name="16 Marcador de texto"/>
          <p:cNvSpPr>
            <a:spLocks noGrp="1"/>
          </p:cNvSpPr>
          <p:nvPr>
            <p:ph type="body" sz="quarter" idx="14" hasCustomPrompt="1"/>
          </p:nvPr>
        </p:nvSpPr>
        <p:spPr>
          <a:xfrm>
            <a:off x="601787" y="3356992"/>
            <a:ext cx="5228491" cy="2808312"/>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1" name="18 Marcador de texto"/>
          <p:cNvSpPr>
            <a:spLocks noGrp="1"/>
          </p:cNvSpPr>
          <p:nvPr>
            <p:ph type="body" sz="quarter" idx="15" hasCustomPrompt="1"/>
          </p:nvPr>
        </p:nvSpPr>
        <p:spPr>
          <a:xfrm>
            <a:off x="6361724" y="3356992"/>
            <a:ext cx="5229042" cy="2808312"/>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5" name="1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6"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7"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18"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sp>
        <p:nvSpPr>
          <p:cNvPr id="13"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86314772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EXT IN TWO BLOCKS">
    <p:spTree>
      <p:nvGrpSpPr>
        <p:cNvPr id="1" name=""/>
        <p:cNvGrpSpPr/>
        <p:nvPr/>
      </p:nvGrpSpPr>
      <p:grpSpPr>
        <a:xfrm>
          <a:off x="0" y="0"/>
          <a:ext cx="0" cy="0"/>
          <a:chOff x="0" y="0"/>
          <a:chExt cx="0" cy="0"/>
        </a:xfrm>
      </p:grpSpPr>
      <p:sp>
        <p:nvSpPr>
          <p:cNvPr id="7" name="6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0" name="9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2 Marcador de texto"/>
          <p:cNvSpPr>
            <a:spLocks noGrp="1"/>
          </p:cNvSpPr>
          <p:nvPr>
            <p:ph type="body" sz="quarter" idx="10" hasCustomPrompt="1"/>
          </p:nvPr>
        </p:nvSpPr>
        <p:spPr>
          <a:xfrm>
            <a:off x="601784" y="836612"/>
            <a:ext cx="5228494" cy="5402690"/>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1 Marcador de texto"/>
          <p:cNvSpPr>
            <a:spLocks noGrp="1"/>
          </p:cNvSpPr>
          <p:nvPr>
            <p:ph type="body" sz="quarter" idx="11" hasCustomPrompt="1"/>
          </p:nvPr>
        </p:nvSpPr>
        <p:spPr>
          <a:xfrm>
            <a:off x="6361722" y="836612"/>
            <a:ext cx="5228494" cy="5400699"/>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646740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TEXT IN TWO BLOCKS-2">
    <p:spTree>
      <p:nvGrpSpPr>
        <p:cNvPr id="1" name=""/>
        <p:cNvGrpSpPr/>
        <p:nvPr/>
      </p:nvGrpSpPr>
      <p:grpSpPr>
        <a:xfrm>
          <a:off x="0" y="0"/>
          <a:ext cx="0" cy="0"/>
          <a:chOff x="0" y="0"/>
          <a:chExt cx="0" cy="0"/>
        </a:xfrm>
      </p:grpSpPr>
      <p:sp>
        <p:nvSpPr>
          <p:cNvPr id="17" name="16 Marcador de texto"/>
          <p:cNvSpPr>
            <a:spLocks noGrp="1"/>
          </p:cNvSpPr>
          <p:nvPr>
            <p:ph type="body" sz="quarter" idx="10" hasCustomPrompt="1"/>
          </p:nvPr>
        </p:nvSpPr>
        <p:spPr>
          <a:xfrm>
            <a:off x="601787" y="836614"/>
            <a:ext cx="5228491"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cxnSp>
        <p:nvCxnSpPr>
          <p:cNvPr id="9" name="8 Conector recto"/>
          <p:cNvCxnSpPr/>
          <p:nvPr userDrawn="1"/>
        </p:nvCxnSpPr>
        <p:spPr>
          <a:xfrm flipH="1">
            <a:off x="601784" y="1628800"/>
            <a:ext cx="5228494"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userDrawn="1"/>
        </p:nvCxnSpPr>
        <p:spPr>
          <a:xfrm flipH="1">
            <a:off x="6352322" y="1628800"/>
            <a:ext cx="522849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1" name="16 Marcador de texto"/>
          <p:cNvSpPr>
            <a:spLocks noGrp="1"/>
          </p:cNvSpPr>
          <p:nvPr>
            <p:ph type="body" sz="quarter" idx="14" hasCustomPrompt="1"/>
          </p:nvPr>
        </p:nvSpPr>
        <p:spPr>
          <a:xfrm>
            <a:off x="601787" y="1700808"/>
            <a:ext cx="5228491" cy="446449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8 Marcador de texto"/>
          <p:cNvSpPr>
            <a:spLocks noGrp="1"/>
          </p:cNvSpPr>
          <p:nvPr>
            <p:ph type="body" sz="quarter" idx="15" hasCustomPrompt="1"/>
          </p:nvPr>
        </p:nvSpPr>
        <p:spPr>
          <a:xfrm>
            <a:off x="6361724" y="1700808"/>
            <a:ext cx="5229042" cy="446449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4" name="13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5" name="1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8796939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ICAL TEXT IN TWO BLOCKS WITH FRAM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7" name="16 Marcador de texto"/>
          <p:cNvSpPr>
            <a:spLocks noGrp="1"/>
          </p:cNvSpPr>
          <p:nvPr>
            <p:ph type="body" sz="quarter" idx="10" hasCustomPrompt="1"/>
          </p:nvPr>
        </p:nvSpPr>
        <p:spPr>
          <a:xfrm>
            <a:off x="601786" y="836614"/>
            <a:ext cx="10988430"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Title</a:t>
            </a:r>
          </a:p>
        </p:txBody>
      </p:sp>
      <p:sp>
        <p:nvSpPr>
          <p:cNvPr id="11" name="16 Marcador de texto"/>
          <p:cNvSpPr>
            <a:spLocks noGrp="1"/>
          </p:cNvSpPr>
          <p:nvPr>
            <p:ph type="body" sz="quarter" idx="14" hasCustomPrompt="1"/>
          </p:nvPr>
        </p:nvSpPr>
        <p:spPr>
          <a:xfrm>
            <a:off x="601787" y="1700808"/>
            <a:ext cx="5228491" cy="4464496"/>
          </a:xfrm>
          <a:prstGeom prst="rect">
            <a:avLst/>
          </a:prstGeom>
          <a:ln w="28575">
            <a:solidFill>
              <a:srgbClr val="5C881A"/>
            </a:solidFill>
          </a:ln>
        </p:spPr>
        <p:txBody>
          <a:bodyPr lIns="108000" tIns="3600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8 Marcador de texto"/>
          <p:cNvSpPr>
            <a:spLocks noGrp="1"/>
          </p:cNvSpPr>
          <p:nvPr>
            <p:ph type="body" sz="quarter" idx="15" hasCustomPrompt="1"/>
          </p:nvPr>
        </p:nvSpPr>
        <p:spPr>
          <a:xfrm>
            <a:off x="6361724" y="1700808"/>
            <a:ext cx="5229042" cy="4464496"/>
          </a:xfrm>
          <a:prstGeom prst="rect">
            <a:avLst/>
          </a:prstGeom>
          <a:ln w="28575">
            <a:solidFill>
              <a:srgbClr val="5C881A"/>
            </a:solidFill>
          </a:ln>
        </p:spPr>
        <p:txBody>
          <a:bodyPr lIns="108000" tIns="3600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9"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22439225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EXT IN TWO BLOCKS-2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7" name="16 Marcador de texto"/>
          <p:cNvSpPr>
            <a:spLocks noGrp="1"/>
          </p:cNvSpPr>
          <p:nvPr>
            <p:ph type="body" sz="quarter" idx="10" hasCustomPrompt="1"/>
          </p:nvPr>
        </p:nvSpPr>
        <p:spPr>
          <a:xfrm>
            <a:off x="601787" y="836614"/>
            <a:ext cx="5228491"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2" name="18 Marcador de texto"/>
          <p:cNvSpPr>
            <a:spLocks noGrp="1"/>
          </p:cNvSpPr>
          <p:nvPr>
            <p:ph type="body" sz="quarter" idx="15" hasCustomPrompt="1"/>
          </p:nvPr>
        </p:nvSpPr>
        <p:spPr>
          <a:xfrm>
            <a:off x="6361724" y="1700808"/>
            <a:ext cx="5229042" cy="4464496"/>
          </a:xfrm>
          <a:prstGeom prst="rect">
            <a:avLst/>
          </a:prstGeom>
          <a:ln w="28575">
            <a:solidFill>
              <a:srgbClr val="5C881A"/>
            </a:solidFill>
          </a:ln>
        </p:spPr>
        <p:txBody>
          <a:bodyPr lIns="108000" tIns="3600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9" name="16 Marcador de texto"/>
          <p:cNvSpPr>
            <a:spLocks noGrp="1"/>
          </p:cNvSpPr>
          <p:nvPr>
            <p:ph type="body" sz="quarter" idx="14" hasCustomPrompt="1"/>
          </p:nvPr>
        </p:nvSpPr>
        <p:spPr>
          <a:xfrm>
            <a:off x="601787" y="1700808"/>
            <a:ext cx="5228491" cy="446449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14884170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IN A BLOCK WITH GRAPHIC">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3816424"/>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4" name="3 Marcador de gráfico"/>
          <p:cNvSpPr>
            <a:spLocks noGrp="1"/>
          </p:cNvSpPr>
          <p:nvPr>
            <p:ph type="chart" sz="quarter" idx="13" hasCustomPrompt="1"/>
          </p:nvPr>
        </p:nvSpPr>
        <p:spPr>
          <a:xfrm>
            <a:off x="6361723"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Graphic</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152199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IN A BLOCK WITH GRAPHIC-2">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4" name="3 Marcador de gráfico"/>
          <p:cNvSpPr>
            <a:spLocks noGrp="1"/>
          </p:cNvSpPr>
          <p:nvPr>
            <p:ph type="chart" sz="quarter" idx="13" hasCustomPrompt="1"/>
          </p:nvPr>
        </p:nvSpPr>
        <p:spPr>
          <a:xfrm>
            <a:off x="6361723" y="2349501"/>
            <a:ext cx="5228492" cy="2952271"/>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Graphic</a:t>
            </a:r>
          </a:p>
          <a:p>
            <a:endParaRPr lang="en-GB" noProof="0"/>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880485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IN A BLOCK WITH TABLE">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5" name="4 Marcador de tabla"/>
          <p:cNvSpPr>
            <a:spLocks noGrp="1"/>
          </p:cNvSpPr>
          <p:nvPr>
            <p:ph type="tbl" sz="quarter" idx="16" hasCustomPrompt="1"/>
          </p:nvPr>
        </p:nvSpPr>
        <p:spPr>
          <a:xfrm>
            <a:off x="6361723" y="2349500"/>
            <a:ext cx="5228492" cy="2951708"/>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402802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IN A BLOCK WITH GRAPHIC-3">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3" y="2348880"/>
            <a:ext cx="5228492" cy="3816424"/>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4" name="3 Marcador de gráfico"/>
          <p:cNvSpPr>
            <a:spLocks noGrp="1"/>
          </p:cNvSpPr>
          <p:nvPr>
            <p:ph type="chart" sz="quarter" idx="13"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01625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IN A BLOCK WITH GRAPHIC-4">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2" y="2348880"/>
            <a:ext cx="5228494"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4" name="3 Marcador de gráfico"/>
          <p:cNvSpPr>
            <a:spLocks noGrp="1"/>
          </p:cNvSpPr>
          <p:nvPr>
            <p:ph type="chart" sz="quarter" idx="13" hasCustomPrompt="1"/>
          </p:nvPr>
        </p:nvSpPr>
        <p:spPr>
          <a:xfrm>
            <a:off x="601784" y="2349500"/>
            <a:ext cx="5228494" cy="2952271"/>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982563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IN A BLOCK WITH TABLE-2">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2" y="2348880"/>
            <a:ext cx="5228494" cy="2952328"/>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5" name="4 Marcador de tabla"/>
          <p:cNvSpPr>
            <a:spLocks noGrp="1"/>
          </p:cNvSpPr>
          <p:nvPr>
            <p:ph type="tbl" sz="quarter" idx="16" hasCustomPrompt="1"/>
          </p:nvPr>
        </p:nvSpPr>
        <p:spPr>
          <a:xfrm>
            <a:off x="601785" y="2348880"/>
            <a:ext cx="5228492" cy="2951783"/>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9"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20"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805766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IN A BLOCK WITH TWO GRAPHIC">
    <p:spTree>
      <p:nvGrpSpPr>
        <p:cNvPr id="1" name=""/>
        <p:cNvGrpSpPr/>
        <p:nvPr/>
      </p:nvGrpSpPr>
      <p:grpSpPr>
        <a:xfrm>
          <a:off x="0" y="0"/>
          <a:ext cx="0" cy="0"/>
          <a:chOff x="0" y="0"/>
          <a:chExt cx="0" cy="0"/>
        </a:xfrm>
      </p:grpSpPr>
      <p:sp>
        <p:nvSpPr>
          <p:cNvPr id="4" name="3 Marcador de gráfico"/>
          <p:cNvSpPr>
            <a:spLocks noGrp="1"/>
          </p:cNvSpPr>
          <p:nvPr>
            <p:ph type="chart" sz="quarter" idx="13" hasCustomPrompt="1"/>
          </p:nvPr>
        </p:nvSpPr>
        <p:spPr>
          <a:xfrm>
            <a:off x="6361723"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6" name="5 Marcador de gráfico"/>
          <p:cNvSpPr>
            <a:spLocks noGrp="1"/>
          </p:cNvSpPr>
          <p:nvPr>
            <p:ph type="chart" sz="quarter" idx="15"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849553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IN A BLOCK WITH TWO TABLES">
    <p:spTree>
      <p:nvGrpSpPr>
        <p:cNvPr id="1" name=""/>
        <p:cNvGrpSpPr/>
        <p:nvPr/>
      </p:nvGrpSpPr>
      <p:grpSpPr>
        <a:xfrm>
          <a:off x="0" y="0"/>
          <a:ext cx="0" cy="0"/>
          <a:chOff x="0" y="0"/>
          <a:chExt cx="0" cy="0"/>
        </a:xfrm>
      </p:grpSpPr>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tabla"/>
          <p:cNvSpPr>
            <a:spLocks noGrp="1"/>
          </p:cNvSpPr>
          <p:nvPr>
            <p:ph type="tbl" sz="quarter" idx="16"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5" name="2 Marcador de tabla"/>
          <p:cNvSpPr>
            <a:spLocks noGrp="1"/>
          </p:cNvSpPr>
          <p:nvPr>
            <p:ph type="tbl" sz="quarter" idx="17" hasCustomPrompt="1"/>
          </p:nvPr>
        </p:nvSpPr>
        <p:spPr>
          <a:xfrm>
            <a:off x="6340214" y="234888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6"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7"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8"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250305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IN A BLOCK WITH A GRAPHIC AND A TABLE">
    <p:spTree>
      <p:nvGrpSpPr>
        <p:cNvPr id="1" name=""/>
        <p:cNvGrpSpPr/>
        <p:nvPr/>
      </p:nvGrpSpPr>
      <p:grpSpPr>
        <a:xfrm>
          <a:off x="0" y="0"/>
          <a:ext cx="0" cy="0"/>
          <a:chOff x="0" y="0"/>
          <a:chExt cx="0" cy="0"/>
        </a:xfrm>
      </p:grpSpPr>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6" name="5 Marcador de gráfico"/>
          <p:cNvSpPr>
            <a:spLocks noGrp="1"/>
          </p:cNvSpPr>
          <p:nvPr>
            <p:ph type="chart" sz="quarter" idx="15"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tabla"/>
          <p:cNvSpPr>
            <a:spLocks noGrp="1"/>
          </p:cNvSpPr>
          <p:nvPr>
            <p:ph type="tbl" sz="quarter" idx="16" hasCustomPrompt="1"/>
          </p:nvPr>
        </p:nvSpPr>
        <p:spPr>
          <a:xfrm>
            <a:off x="6361723" y="2348880"/>
            <a:ext cx="5228492" cy="381697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71569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 A TABLE">
    <p:spTree>
      <p:nvGrpSpPr>
        <p:cNvPr id="1" name=""/>
        <p:cNvGrpSpPr/>
        <p:nvPr/>
      </p:nvGrpSpPr>
      <p:grpSpPr>
        <a:xfrm>
          <a:off x="0" y="0"/>
          <a:ext cx="0" cy="0"/>
          <a:chOff x="0" y="0"/>
          <a:chExt cx="0" cy="0"/>
        </a:xfrm>
      </p:grpSpPr>
      <p:sp>
        <p:nvSpPr>
          <p:cNvPr id="9" name="16 Marcador de texto"/>
          <p:cNvSpPr>
            <a:spLocks noGrp="1"/>
          </p:cNvSpPr>
          <p:nvPr>
            <p:ph type="body" sz="quarter" idx="14" hasCustomPrompt="1"/>
          </p:nvPr>
        </p:nvSpPr>
        <p:spPr>
          <a:xfrm>
            <a:off x="601786" y="836614"/>
            <a:ext cx="10988980" cy="93620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cxnSp>
        <p:nvCxnSpPr>
          <p:cNvPr id="11" name="10 Conector recto"/>
          <p:cNvCxnSpPr/>
          <p:nvPr userDrawn="1"/>
        </p:nvCxnSpPr>
        <p:spPr>
          <a:xfrm flipH="1">
            <a:off x="636812" y="191683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abla"/>
          <p:cNvSpPr>
            <a:spLocks noGrp="1"/>
          </p:cNvSpPr>
          <p:nvPr>
            <p:ph type="tbl" sz="quarter" idx="16" hasCustomPrompt="1"/>
          </p:nvPr>
        </p:nvSpPr>
        <p:spPr>
          <a:xfrm>
            <a:off x="601786" y="2060848"/>
            <a:ext cx="10988430" cy="4105002"/>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4" name="13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92048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IN A BLOCK WITH A TABLE-2">
    <p:spTree>
      <p:nvGrpSpPr>
        <p:cNvPr id="1" name=""/>
        <p:cNvGrpSpPr/>
        <p:nvPr/>
      </p:nvGrpSpPr>
      <p:grpSpPr>
        <a:xfrm>
          <a:off x="0" y="0"/>
          <a:ext cx="0" cy="0"/>
          <a:chOff x="0" y="0"/>
          <a:chExt cx="0" cy="0"/>
        </a:xfrm>
      </p:grpSpPr>
      <p:sp>
        <p:nvSpPr>
          <p:cNvPr id="9" name="16 Marcador de texto"/>
          <p:cNvSpPr>
            <a:spLocks noGrp="1"/>
          </p:cNvSpPr>
          <p:nvPr>
            <p:ph type="body" sz="quarter" idx="14" hasCustomPrompt="1"/>
          </p:nvPr>
        </p:nvSpPr>
        <p:spPr>
          <a:xfrm>
            <a:off x="601786" y="836614"/>
            <a:ext cx="10988980" cy="864195"/>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cxnSp>
        <p:nvCxnSpPr>
          <p:cNvPr id="11" name="10 Conector recto"/>
          <p:cNvCxnSpPr/>
          <p:nvPr userDrawn="1"/>
        </p:nvCxnSpPr>
        <p:spPr>
          <a:xfrm flipH="1">
            <a:off x="601785" y="1844824"/>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abla"/>
          <p:cNvSpPr>
            <a:spLocks noGrp="1"/>
          </p:cNvSpPr>
          <p:nvPr>
            <p:ph type="tbl" sz="quarter" idx="16" hasCustomPrompt="1"/>
          </p:nvPr>
        </p:nvSpPr>
        <p:spPr>
          <a:xfrm>
            <a:off x="601786" y="1916832"/>
            <a:ext cx="10988430" cy="3384376"/>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4" name="13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8" name="7 Conector recto"/>
          <p:cNvCxnSpPr/>
          <p:nvPr userDrawn="1"/>
        </p:nvCxnSpPr>
        <p:spPr>
          <a:xfrm>
            <a:off x="601787" y="53732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0" name="6 Marcador de texto"/>
          <p:cNvSpPr>
            <a:spLocks noGrp="1"/>
          </p:cNvSpPr>
          <p:nvPr>
            <p:ph type="body" sz="quarter" idx="15" hasCustomPrompt="1"/>
          </p:nvPr>
        </p:nvSpPr>
        <p:spPr>
          <a:xfrm>
            <a:off x="601785" y="5445225"/>
            <a:ext cx="10988431" cy="863500"/>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3"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2"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79030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image" Target="../media/image3.png"/><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hyperlink" Target="https://www.iberdrola.com/" TargetMode="Externa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4E8DA-39F8-5E43-9F53-9F040BCA5AC1}" type="datetimeFigureOut">
              <a:rPr lang="en-GB" smtClean="0"/>
              <a:t>07/02/2020</a:t>
            </a:fld>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Marcador de pie de página 4"/>
          <p:cNvSpPr txBox="1">
            <a:spLocks/>
          </p:cNvSpPr>
          <p:nvPr userDrawn="1"/>
        </p:nvSpPr>
        <p:spPr bwMode="auto">
          <a:xfrm>
            <a:off x="10261386" y="6536378"/>
            <a:ext cx="1329378" cy="19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u="sng">
                <a:solidFill>
                  <a:schemeClr val="tx1"/>
                </a:solidFill>
                <a:latin typeface="Arial" charset="0"/>
                <a:ea typeface="ＭＳ Ｐゴシック" pitchFamily="34" charset="-128"/>
              </a:defRPr>
            </a:lvl1pPr>
            <a:lvl2pPr marL="742950" indent="-285750" eaLnBrk="0" hangingPunct="0">
              <a:defRPr sz="2400" u="sng">
                <a:solidFill>
                  <a:schemeClr val="tx1"/>
                </a:solidFill>
                <a:latin typeface="Arial" charset="0"/>
                <a:ea typeface="ＭＳ Ｐゴシック" pitchFamily="34" charset="-128"/>
              </a:defRPr>
            </a:lvl2pPr>
            <a:lvl3pPr marL="1143000" indent="-228600" eaLnBrk="0" hangingPunct="0">
              <a:defRPr sz="2400" u="sng">
                <a:solidFill>
                  <a:schemeClr val="tx1"/>
                </a:solidFill>
                <a:latin typeface="Arial" charset="0"/>
                <a:ea typeface="ＭＳ Ｐゴシック" pitchFamily="34" charset="-128"/>
              </a:defRPr>
            </a:lvl3pPr>
            <a:lvl4pPr marL="1600200" indent="-228600" eaLnBrk="0" hangingPunct="0">
              <a:defRPr sz="2400" u="sng">
                <a:solidFill>
                  <a:schemeClr val="tx1"/>
                </a:solidFill>
                <a:latin typeface="Arial" charset="0"/>
                <a:ea typeface="ＭＳ Ｐゴシック" pitchFamily="34" charset="-128"/>
              </a:defRPr>
            </a:lvl4pPr>
            <a:lvl5pPr marL="2057400" indent="-228600" eaLnBrk="0" hangingPunct="0">
              <a:defRPr sz="2400" u="sng">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9pPr>
          </a:lstStyle>
          <a:p>
            <a:pPr algn="r" defTabSz="457097" eaLnBrk="1" hangingPunct="1">
              <a:defRPr/>
            </a:pPr>
            <a:fld id="{BCC43BAD-7094-4F33-911B-25DEEFED1FB5}" type="slidenum">
              <a:rPr lang="en-US" altLang="es-ES" sz="900" b="1" u="none" smtClean="0">
                <a:solidFill>
                  <a:srgbClr val="5C881A"/>
                </a:solidFill>
                <a:cs typeface="Arial" charset="0"/>
              </a:rPr>
              <a:pPr algn="r" defTabSz="457097" eaLnBrk="1" hangingPunct="1">
                <a:defRPr/>
              </a:pPr>
              <a:t>‹#›</a:t>
            </a:fld>
            <a:endParaRPr lang="en-US" altLang="es-ES" sz="900" b="1" u="none">
              <a:solidFill>
                <a:srgbClr val="5C881A"/>
              </a:solidFill>
              <a:cs typeface="Arial" charset="0"/>
            </a:endParaRPr>
          </a:p>
        </p:txBody>
      </p:sp>
      <p:cxnSp>
        <p:nvCxnSpPr>
          <p:cNvPr id="26" name="25 Conector recto"/>
          <p:cNvCxnSpPr/>
          <p:nvPr userDrawn="1"/>
        </p:nvCxnSpPr>
        <p:spPr>
          <a:xfrm>
            <a:off x="601785" y="6381328"/>
            <a:ext cx="10988981" cy="0"/>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pic>
        <p:nvPicPr>
          <p:cNvPr id="8" name="7 Imagen"/>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511908" y="6399049"/>
            <a:ext cx="1626118" cy="401734"/>
          </a:xfrm>
          <a:prstGeom prst="rect">
            <a:avLst/>
          </a:prstGeom>
        </p:spPr>
      </p:pic>
      <p:sp>
        <p:nvSpPr>
          <p:cNvPr id="10" name="9 Rectángulo"/>
          <p:cNvSpPr/>
          <p:nvPr userDrawn="1"/>
        </p:nvSpPr>
        <p:spPr>
          <a:xfrm>
            <a:off x="3234511" y="6381328"/>
            <a:ext cx="1403146" cy="476673"/>
          </a:xfrm>
          <a:prstGeom prst="rect">
            <a:avLst/>
          </a:prstGeom>
        </p:spPr>
        <p:txBody>
          <a:bodyPr wrap="none" anchor="ctr" anchorCtr="0">
            <a:noAutofit/>
          </a:bodyPr>
          <a:lstStyle/>
          <a:p>
            <a:pPr marL="0" marR="0" indent="0" algn="l" defTabSz="914192" rtl="0" eaLnBrk="1" fontAlgn="base" latinLnBrk="0" hangingPunct="1">
              <a:lnSpc>
                <a:spcPct val="100000"/>
              </a:lnSpc>
              <a:spcBef>
                <a:spcPct val="0"/>
              </a:spcBef>
              <a:spcAft>
                <a:spcPct val="0"/>
              </a:spcAft>
              <a:buClrTx/>
              <a:buSzTx/>
              <a:buFontTx/>
              <a:buNone/>
              <a:tabLst/>
              <a:defRPr/>
            </a:pPr>
            <a:r>
              <a:rPr lang="es-ES" sz="900" b="1" u="none" kern="1200" baseline="0">
                <a:solidFill>
                  <a:srgbClr val="5C881A"/>
                </a:solidFill>
                <a:latin typeface="Arial" panose="020B0604020202020204" pitchFamily="34" charset="0"/>
                <a:ea typeface="ＭＳ Ｐゴシック" pitchFamily="34" charset="-128"/>
                <a:cs typeface="Arial" panose="020B0604020202020204" pitchFamily="34" charset="0"/>
              </a:rPr>
              <a:t>iberdrola.com</a:t>
            </a:r>
            <a:endParaRPr lang="es-ES" sz="900" b="1" u="none" kern="1200">
              <a:solidFill>
                <a:srgbClr val="5C881A"/>
              </a:solidFill>
              <a:latin typeface="Arial" panose="020B0604020202020204" pitchFamily="34" charset="0"/>
              <a:ea typeface="ＭＳ Ｐゴシック" pitchFamily="34" charset="-128"/>
              <a:cs typeface="Arial" panose="020B0604020202020204" pitchFamily="34" charset="0"/>
            </a:endParaRPr>
          </a:p>
        </p:txBody>
      </p:sp>
      <p:pic>
        <p:nvPicPr>
          <p:cNvPr id="11" name="8 Imagen">
            <a:hlinkClick r:id="rId40"/>
          </p:cNvPr>
          <p:cNvPicPr>
            <a:picLocks noChangeAspect="1"/>
          </p:cNvPicPr>
          <p:nvPr userDrawn="1"/>
        </p:nvPicPr>
        <p:blipFill rotWithShape="1">
          <a:blip r:embed="rId41" cstate="screen">
            <a:extLst>
              <a:ext uri="{28A0092B-C50C-407E-A947-70E740481C1C}">
                <a14:useLocalDpi xmlns:a14="http://schemas.microsoft.com/office/drawing/2010/main"/>
              </a:ext>
            </a:extLst>
          </a:blip>
          <a:srcRect/>
          <a:stretch/>
        </p:blipFill>
        <p:spPr>
          <a:xfrm>
            <a:off x="2728242" y="6434239"/>
            <a:ext cx="444398" cy="366544"/>
          </a:xfrm>
          <a:prstGeom prst="rect">
            <a:avLst/>
          </a:prstGeom>
        </p:spPr>
      </p:pic>
    </p:spTree>
    <p:extLst>
      <p:ext uri="{BB962C8B-B14F-4D97-AF65-F5344CB8AC3E}">
        <p14:creationId xmlns:p14="http://schemas.microsoft.com/office/powerpoint/2010/main" val="1193182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Lst>
  <p:hf hdr="0" ftr="0" dt="0"/>
  <p:txStyles>
    <p:titleStyle>
      <a:lvl1pPr algn="ctr" defTabSz="457097" rtl="0" eaLnBrk="0" fontAlgn="base" hangingPunct="0">
        <a:spcBef>
          <a:spcPct val="0"/>
        </a:spcBef>
        <a:spcAft>
          <a:spcPct val="0"/>
        </a:spcAft>
        <a:defRPr sz="4300" kern="1200">
          <a:solidFill>
            <a:schemeClr val="tx1"/>
          </a:solidFill>
          <a:latin typeface="+mj-lt"/>
          <a:ea typeface="ＭＳ Ｐゴシック" charset="-128"/>
          <a:cs typeface="ＭＳ Ｐゴシック" charset="-128"/>
        </a:defRPr>
      </a:lvl1pPr>
      <a:lvl2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2pPr>
      <a:lvl3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3pPr>
      <a:lvl4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4pPr>
      <a:lvl5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5pPr>
      <a:lvl6pPr marL="457097"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6pPr>
      <a:lvl7pPr marL="914192"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7pPr>
      <a:lvl8pPr marL="1371289"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8pPr>
      <a:lvl9pPr marL="1828384"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9pPr>
    </p:titleStyle>
    <p:bodyStyle>
      <a:lvl1pPr marL="342822" indent="-342822" algn="l" defTabSz="457097"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781" indent="-285684" algn="l" defTabSz="457097"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740" indent="-228548" algn="l" defTabSz="457097" rtl="0" eaLnBrk="0" fontAlgn="base" hangingPunct="0">
        <a:spcBef>
          <a:spcPct val="20000"/>
        </a:spcBef>
        <a:spcAft>
          <a:spcPct val="0"/>
        </a:spcAft>
        <a:buFont typeface="Arial" charset="0"/>
        <a:buChar char="•"/>
        <a:defRPr sz="2300" kern="1200">
          <a:solidFill>
            <a:schemeClr val="tx1"/>
          </a:solidFill>
          <a:latin typeface="+mn-lt"/>
          <a:ea typeface="ＭＳ Ｐゴシック" charset="-128"/>
          <a:cs typeface="+mn-cs"/>
        </a:defRPr>
      </a:lvl3pPr>
      <a:lvl4pPr marL="1599834" indent="-228548" algn="l" defTabSz="45709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932" indent="-228548" algn="l" defTabSz="45709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028" indent="-228548" algn="l" defTabSz="457097"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7"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7"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2" algn="l" defTabSz="457097" rtl="0" eaLnBrk="1" latinLnBrk="0" hangingPunct="1">
        <a:defRPr sz="1800" kern="1200">
          <a:solidFill>
            <a:schemeClr val="tx1"/>
          </a:solidFill>
          <a:latin typeface="+mn-lt"/>
          <a:ea typeface="+mn-ea"/>
          <a:cs typeface="+mn-cs"/>
        </a:defRPr>
      </a:lvl3pPr>
      <a:lvl4pPr marL="1371289" algn="l" defTabSz="457097" rtl="0" eaLnBrk="1" latinLnBrk="0" hangingPunct="1">
        <a:defRPr sz="1800" kern="1200">
          <a:solidFill>
            <a:schemeClr val="tx1"/>
          </a:solidFill>
          <a:latin typeface="+mn-lt"/>
          <a:ea typeface="+mn-ea"/>
          <a:cs typeface="+mn-cs"/>
        </a:defRPr>
      </a:lvl4pPr>
      <a:lvl5pPr marL="1828384" algn="l" defTabSz="457097" rtl="0" eaLnBrk="1" latinLnBrk="0" hangingPunct="1">
        <a:defRPr sz="1800" kern="1200">
          <a:solidFill>
            <a:schemeClr val="tx1"/>
          </a:solidFill>
          <a:latin typeface="+mn-lt"/>
          <a:ea typeface="+mn-ea"/>
          <a:cs typeface="+mn-cs"/>
        </a:defRPr>
      </a:lvl5pPr>
      <a:lvl6pPr marL="2285480" algn="l" defTabSz="457097" rtl="0" eaLnBrk="1" latinLnBrk="0" hangingPunct="1">
        <a:defRPr sz="1800" kern="1200">
          <a:solidFill>
            <a:schemeClr val="tx1"/>
          </a:solidFill>
          <a:latin typeface="+mn-lt"/>
          <a:ea typeface="+mn-ea"/>
          <a:cs typeface="+mn-cs"/>
        </a:defRPr>
      </a:lvl6pPr>
      <a:lvl7pPr marL="2742576" algn="l" defTabSz="457097" rtl="0" eaLnBrk="1" latinLnBrk="0" hangingPunct="1">
        <a:defRPr sz="1800" kern="1200">
          <a:solidFill>
            <a:schemeClr val="tx1"/>
          </a:solidFill>
          <a:latin typeface="+mn-lt"/>
          <a:ea typeface="+mn-ea"/>
          <a:cs typeface="+mn-cs"/>
        </a:defRPr>
      </a:lvl7pPr>
      <a:lvl8pPr marL="3199672" algn="l" defTabSz="457097" rtl="0" eaLnBrk="1" latinLnBrk="0" hangingPunct="1">
        <a:defRPr sz="1800" kern="1200">
          <a:solidFill>
            <a:schemeClr val="tx1"/>
          </a:solidFill>
          <a:latin typeface="+mn-lt"/>
          <a:ea typeface="+mn-ea"/>
          <a:cs typeface="+mn-cs"/>
        </a:defRPr>
      </a:lvl8pPr>
      <a:lvl9pPr marL="3656768" algn="l" defTabSz="45709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jpe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8.pn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4.jpeg"/><Relationship Id="rId7" Type="http://schemas.openxmlformats.org/officeDocument/2006/relationships/hyperlink" Target="https://www.wbcsd.org/Programs/Redefining-Value/Business-Decision-Making/Measurement-Valuation/Business-Example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naturalcapitalcoalition.org/category/protocol-case-studies/" TargetMode="External"/><Relationship Id="rId5" Type="http://schemas.openxmlformats.org/officeDocument/2006/relationships/hyperlink" Target="https://naturalcapitalcoalition.org/forest-products-sector-guide-case-study-for-interholco/" TargetMode="Externa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shift.tools/contributors/551" TargetMode="External"/><Relationship Id="rId5" Type="http://schemas.openxmlformats.org/officeDocument/2006/relationships/hyperlink" Target="https://shift.tools/" TargetMode="Externa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naturalcapitalcoalition.org/protocol-traini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emf"/><Relationship Id="rId7"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UXZhlJyuw8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7C2662-5442-4363-B6D7-46438C5B13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422271" y="1362528"/>
            <a:ext cx="9769727" cy="5495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97630"/>
            <a:ext cx="6095999" cy="6033475"/>
          </a:xfrm>
          <a:prstGeom prst="rect">
            <a:avLst/>
          </a:prstGeom>
        </p:spPr>
      </p:pic>
      <p:sp>
        <p:nvSpPr>
          <p:cNvPr id="2" name="Title 1"/>
          <p:cNvSpPr>
            <a:spLocks noGrp="1"/>
          </p:cNvSpPr>
          <p:nvPr>
            <p:ph type="ctrTitle"/>
          </p:nvPr>
        </p:nvSpPr>
        <p:spPr>
          <a:xfrm>
            <a:off x="162188" y="2225389"/>
            <a:ext cx="4808646" cy="1371492"/>
          </a:xfrm>
        </p:spPr>
        <p:txBody>
          <a:bodyPr>
            <a:normAutofit/>
          </a:bodyPr>
          <a:lstStyle/>
          <a:p>
            <a:r>
              <a:rPr lang="en-GB" sz="4000">
                <a:solidFill>
                  <a:schemeClr val="tx1">
                    <a:lumMod val="65000"/>
                    <a:lumOff val="35000"/>
                  </a:schemeClr>
                </a:solidFill>
              </a:rPr>
              <a:t>Business training on natural capital</a:t>
            </a:r>
          </a:p>
        </p:txBody>
      </p:sp>
      <p:sp>
        <p:nvSpPr>
          <p:cNvPr id="3" name="Subtitle 2"/>
          <p:cNvSpPr>
            <a:spLocks noGrp="1"/>
          </p:cNvSpPr>
          <p:nvPr>
            <p:ph type="subTitle" idx="1"/>
          </p:nvPr>
        </p:nvSpPr>
        <p:spPr>
          <a:xfrm>
            <a:off x="660352" y="5305907"/>
            <a:ext cx="3977687" cy="944243"/>
          </a:xfrm>
        </p:spPr>
        <p:txBody>
          <a:bodyPr>
            <a:normAutofit/>
          </a:bodyPr>
          <a:lstStyle/>
          <a:p>
            <a:pPr algn="l"/>
            <a:endParaRPr lang="en-GB" dirty="0"/>
          </a:p>
          <a:p>
            <a:pPr algn="l"/>
            <a:r>
              <a:rPr lang="en-GB" b="1" i="1" dirty="0"/>
              <a:t>Location, Date</a:t>
            </a: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8965"/>
            <a:ext cx="12192000" cy="1371493"/>
          </a:xfrm>
          <a:prstGeom prst="rect">
            <a:avLst/>
          </a:prstGeom>
        </p:spPr>
      </p:pic>
      <p:sp>
        <p:nvSpPr>
          <p:cNvPr id="8" name="Subtitle 2">
            <a:extLst>
              <a:ext uri="{FF2B5EF4-FFF2-40B4-BE49-F238E27FC236}">
                <a16:creationId xmlns:a16="http://schemas.microsoft.com/office/drawing/2014/main" id="{67B71D77-5916-4679-9B04-2FD369B8FEC6}"/>
              </a:ext>
            </a:extLst>
          </p:cNvPr>
          <p:cNvSpPr txBox="1">
            <a:spLocks/>
          </p:cNvSpPr>
          <p:nvPr/>
        </p:nvSpPr>
        <p:spPr>
          <a:xfrm>
            <a:off x="162188" y="4046679"/>
            <a:ext cx="4974016" cy="1371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GB" i="1">
                <a:solidFill>
                  <a:srgbClr val="23BAED"/>
                </a:solidFill>
              </a:rPr>
              <a:t>What are the relationships between business and nature?</a:t>
            </a:r>
          </a:p>
        </p:txBody>
      </p:sp>
    </p:spTree>
    <p:extLst>
      <p:ext uri="{BB962C8B-B14F-4D97-AF65-F5344CB8AC3E}">
        <p14:creationId xmlns:p14="http://schemas.microsoft.com/office/powerpoint/2010/main" val="539552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0760A8-2650-4D1F-AB49-BAD23A47D941}"/>
              </a:ext>
            </a:extLst>
          </p:cNvPr>
          <p:cNvPicPr>
            <a:picLocks noChangeAspect="1"/>
          </p:cNvPicPr>
          <p:nvPr/>
        </p:nvPicPr>
        <p:blipFill>
          <a:blip r:embed="rId3"/>
          <a:stretch>
            <a:fillRect/>
          </a:stretch>
        </p:blipFill>
        <p:spPr>
          <a:xfrm>
            <a:off x="2618526" y="3321995"/>
            <a:ext cx="6594687" cy="26335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1" y="1435619"/>
            <a:ext cx="11203355" cy="1962845"/>
          </a:xfrm>
          <a:prstGeom prst="rect">
            <a:avLst/>
          </a:prstGeom>
        </p:spPr>
        <p:txBody>
          <a:bodyPr wrap="square">
            <a:spAutoFit/>
          </a:bodyPr>
          <a:lstStyle/>
          <a:p>
            <a:pPr>
              <a:lnSpc>
                <a:spcPct val="130000"/>
              </a:lnSpc>
            </a:pPr>
            <a:r>
              <a:rPr lang="en-GB" sz="2400" b="1">
                <a:solidFill>
                  <a:schemeClr val="tx1">
                    <a:lumMod val="65000"/>
                    <a:lumOff val="35000"/>
                  </a:schemeClr>
                </a:solidFill>
              </a:rPr>
              <a:t>Natural capital </a:t>
            </a:r>
            <a:r>
              <a:rPr lang="en-GB" sz="2400">
                <a:solidFill>
                  <a:schemeClr val="tx1">
                    <a:lumMod val="65000"/>
                    <a:lumOff val="35000"/>
                  </a:schemeClr>
                </a:solidFill>
              </a:rPr>
              <a:t>is the stock of </a:t>
            </a:r>
            <a:r>
              <a:rPr lang="en-GB" sz="2400" b="1">
                <a:solidFill>
                  <a:srgbClr val="23BAED"/>
                </a:solidFill>
              </a:rPr>
              <a:t>renewable and non-renewable natural resources</a:t>
            </a:r>
            <a:r>
              <a:rPr lang="en-GB" sz="2400">
                <a:solidFill>
                  <a:schemeClr val="tx1">
                    <a:lumMod val="65000"/>
                    <a:lumOff val="35000"/>
                  </a:schemeClr>
                </a:solidFill>
              </a:rPr>
              <a:t>, (e.g. plants, animals, air water, soils, minerals) that combine to yield a </a:t>
            </a:r>
            <a:r>
              <a:rPr lang="en-GB" sz="2400" b="1">
                <a:solidFill>
                  <a:srgbClr val="23BAED"/>
                </a:solidFill>
              </a:rPr>
              <a:t>flow of “services” </a:t>
            </a:r>
            <a:r>
              <a:rPr lang="en-GB" sz="2400">
                <a:solidFill>
                  <a:schemeClr val="tx1">
                    <a:lumMod val="65000"/>
                    <a:lumOff val="35000"/>
                  </a:schemeClr>
                </a:solidFill>
              </a:rPr>
              <a:t>to people.</a:t>
            </a:r>
            <a:r>
              <a:rPr lang="en-GB" sz="2400" b="1">
                <a:solidFill>
                  <a:srgbClr val="23BAED"/>
                </a:solidFill>
              </a:rPr>
              <a:t> </a:t>
            </a:r>
            <a:r>
              <a:rPr lang="en-GB" sz="2400">
                <a:solidFill>
                  <a:schemeClr val="tx1">
                    <a:lumMod val="65000"/>
                    <a:lumOff val="35000"/>
                  </a:schemeClr>
                </a:solidFill>
              </a:rPr>
              <a:t>In turn, these flows provide </a:t>
            </a:r>
            <a:r>
              <a:rPr lang="en-GB" sz="2400" b="1">
                <a:solidFill>
                  <a:srgbClr val="23BAED"/>
                </a:solidFill>
              </a:rPr>
              <a:t>value</a:t>
            </a:r>
            <a:r>
              <a:rPr lang="en-GB" sz="2400">
                <a:solidFill>
                  <a:schemeClr val="tx1">
                    <a:lumMod val="65000"/>
                    <a:lumOff val="35000"/>
                  </a:schemeClr>
                </a:solidFill>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189214" y="103870"/>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2D1165B-2F4A-4687-8567-9B333D77AE2A}"/>
                </a:ext>
              </a:extLst>
            </p:cNvPr>
            <p:cNvSpPr txBox="1"/>
            <p:nvPr/>
          </p:nvSpPr>
          <p:spPr>
            <a:xfrm>
              <a:off x="4311944" y="3784447"/>
              <a:ext cx="1139086" cy="887229"/>
            </a:xfrm>
            <a:prstGeom prst="rect">
              <a:avLst/>
            </a:prstGeom>
            <a:noFill/>
          </p:spPr>
          <p:txBody>
            <a:bodyPr wrap="square" rtlCol="0">
              <a:spAutoFit/>
            </a:bodyPr>
            <a:lstStyle/>
            <a:p>
              <a:pPr algn="ctr"/>
              <a:r>
                <a:rPr lang="en-GB" sz="1600">
                  <a:solidFill>
                    <a:schemeClr val="bg1"/>
                  </a:solidFill>
                </a:rPr>
                <a:t>Refer to </a:t>
              </a:r>
              <a:r>
                <a:rPr lang="en-GB" sz="1600" b="1">
                  <a:solidFill>
                    <a:schemeClr val="bg1"/>
                  </a:solidFill>
                </a:rPr>
                <a:t>p. 5 </a:t>
              </a:r>
              <a:r>
                <a:rPr lang="en-GB" sz="1600">
                  <a:solidFill>
                    <a:schemeClr val="bg1"/>
                  </a:solidFill>
                </a:rPr>
                <a:t>of your handbook &amp; </a:t>
              </a:r>
              <a:r>
                <a:rPr lang="en-GB" sz="1600" b="1">
                  <a:solidFill>
                    <a:schemeClr val="bg1"/>
                  </a:solidFill>
                </a:rPr>
                <a:t>p.12 </a:t>
              </a:r>
              <a:r>
                <a:rPr lang="en-GB" sz="1600">
                  <a:solidFill>
                    <a:schemeClr val="bg1"/>
                  </a:solidFill>
                </a:rPr>
                <a:t>of the Natural Capital Protocol</a:t>
              </a:r>
            </a:p>
          </p:txBody>
        </p:sp>
      </p:grpSp>
      <p:sp>
        <p:nvSpPr>
          <p:cNvPr id="4" name="Slide Number Placeholder 3">
            <a:extLst>
              <a:ext uri="{FF2B5EF4-FFF2-40B4-BE49-F238E27FC236}">
                <a16:creationId xmlns:a16="http://schemas.microsoft.com/office/drawing/2014/main" id="{9A181B66-FFC7-4F4B-B2DC-53D6FBCFF328}"/>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10</a:t>
            </a:fld>
            <a:endParaRPr lang="en-GB" sz="1600">
              <a:solidFill>
                <a:prstClr val="black">
                  <a:lumMod val="65000"/>
                  <a:lumOff val="35000"/>
                </a:prstClr>
              </a:solidFill>
              <a:latin typeface="Arial"/>
            </a:endParaRPr>
          </a:p>
        </p:txBody>
      </p:sp>
      <p:sp>
        <p:nvSpPr>
          <p:cNvPr id="3" name="Oval 2">
            <a:extLst>
              <a:ext uri="{FF2B5EF4-FFF2-40B4-BE49-F238E27FC236}">
                <a16:creationId xmlns:a16="http://schemas.microsoft.com/office/drawing/2014/main" id="{8E58EF38-F390-4047-AE46-453CE96F05E0}"/>
              </a:ext>
            </a:extLst>
          </p:cNvPr>
          <p:cNvSpPr/>
          <p:nvPr/>
        </p:nvSpPr>
        <p:spPr>
          <a:xfrm>
            <a:off x="549052" y="3604036"/>
            <a:ext cx="2069474" cy="2069474"/>
          </a:xfrm>
          <a:prstGeom prst="ellipse">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Biodiversity underpins both stocks and ecosystem services </a:t>
            </a:r>
            <a:endParaRPr lang="en-CH"/>
          </a:p>
        </p:txBody>
      </p:sp>
      <p:sp>
        <p:nvSpPr>
          <p:cNvPr id="8" name="Rectangle 7">
            <a:extLst>
              <a:ext uri="{FF2B5EF4-FFF2-40B4-BE49-F238E27FC236}">
                <a16:creationId xmlns:a16="http://schemas.microsoft.com/office/drawing/2014/main" id="{C9B3BD47-660E-4F71-8151-4A9BCE61E5F4}"/>
              </a:ext>
            </a:extLst>
          </p:cNvPr>
          <p:cNvSpPr/>
          <p:nvPr/>
        </p:nvSpPr>
        <p:spPr>
          <a:xfrm>
            <a:off x="2811294" y="5340485"/>
            <a:ext cx="2069474" cy="457200"/>
          </a:xfrm>
          <a:prstGeom prst="rect">
            <a:avLst/>
          </a:prstGeom>
          <a:noFill/>
          <a:ln w="28575">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0B7A89D0-B76F-4872-A3F8-97059C4A59FF}"/>
              </a:ext>
            </a:extLst>
          </p:cNvPr>
          <p:cNvSpPr txBox="1"/>
          <p:nvPr/>
        </p:nvSpPr>
        <p:spPr>
          <a:xfrm>
            <a:off x="9877754" y="5684251"/>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802496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744153" y="-579018"/>
            <a:ext cx="6539714"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655282"/>
            <a:ext cx="4314321" cy="1604484"/>
          </a:xfrm>
        </p:spPr>
        <p:txBody>
          <a:bodyPr>
            <a:noAutofit/>
          </a:bodyPr>
          <a:lstStyle/>
          <a:p>
            <a:pPr algn="l"/>
            <a:r>
              <a:rPr lang="en-GB" sz="4000" b="1">
                <a:solidFill>
                  <a:srgbClr val="23BAED"/>
                </a:solidFill>
              </a:rPr>
              <a:t>Why</a:t>
            </a:r>
            <a:r>
              <a:rPr lang="en-GB" sz="4000">
                <a:solidFill>
                  <a:schemeClr val="tx1">
                    <a:lumMod val="65000"/>
                    <a:lumOff val="35000"/>
                  </a:schemeClr>
                </a:solidFill>
              </a:rPr>
              <a:t> is natural capital important? </a:t>
            </a:r>
          </a:p>
        </p:txBody>
      </p:sp>
      <p:pic>
        <p:nvPicPr>
          <p:cNvPr id="4" name="Picture 3" descr="FrontHead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4105340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lstStyle/>
          <a:p>
            <a:r>
              <a:rPr lang="en-GB"/>
              <a:t>Why should business care about natural capital?</a:t>
            </a:r>
          </a:p>
        </p:txBody>
      </p:sp>
      <p:pic>
        <p:nvPicPr>
          <p:cNvPr id="3" name="Picture 2">
            <a:extLst>
              <a:ext uri="{FF2B5EF4-FFF2-40B4-BE49-F238E27FC236}">
                <a16:creationId xmlns:a16="http://schemas.microsoft.com/office/drawing/2014/main" id="{743A0DB3-4E2B-4881-92E9-F5EF7B21326D}"/>
              </a:ext>
            </a:extLst>
          </p:cNvPr>
          <p:cNvPicPr>
            <a:picLocks noChangeAspect="1"/>
          </p:cNvPicPr>
          <p:nvPr/>
        </p:nvPicPr>
        <p:blipFill rotWithShape="1">
          <a:blip r:embed="rId3"/>
          <a:srcRect t="8663" b="2676"/>
          <a:stretch/>
        </p:blipFill>
        <p:spPr>
          <a:xfrm>
            <a:off x="3505707" y="1946448"/>
            <a:ext cx="5115095" cy="4592463"/>
          </a:xfrm>
          <a:prstGeom prst="rect">
            <a:avLst/>
          </a:prstGeom>
        </p:spPr>
      </p:pic>
      <p:sp>
        <p:nvSpPr>
          <p:cNvPr id="7" name="Slide Number Placeholder 6">
            <a:extLst>
              <a:ext uri="{FF2B5EF4-FFF2-40B4-BE49-F238E27FC236}">
                <a16:creationId xmlns:a16="http://schemas.microsoft.com/office/drawing/2014/main" id="{CCA92AA3-9351-487B-9FD2-73D524A4E58F}"/>
              </a:ext>
            </a:extLst>
          </p:cNvPr>
          <p:cNvSpPr>
            <a:spLocks noGrp="1"/>
          </p:cNvSpPr>
          <p:nvPr>
            <p:ph type="sldNum" sz="quarter" idx="12"/>
          </p:nvPr>
        </p:nvSpPr>
        <p:spPr>
          <a:xfrm>
            <a:off x="8811322" y="6356348"/>
            <a:ext cx="2743200" cy="365125"/>
          </a:xfrm>
        </p:spPr>
        <p:txBody>
          <a:bodyPr/>
          <a:lstStyle/>
          <a:p>
            <a:fld id="{971CEC84-1649-40CE-BFF6-7286506FEA08}" type="slidenum">
              <a:rPr lang="en-GB" sz="1600">
                <a:solidFill>
                  <a:prstClr val="black">
                    <a:lumMod val="65000"/>
                    <a:lumOff val="35000"/>
                  </a:prstClr>
                </a:solidFill>
                <a:latin typeface="Arial"/>
              </a:rPr>
              <a:pPr/>
              <a:t>12</a:t>
            </a:fld>
            <a:endParaRPr lang="en-GB" sz="1600">
              <a:solidFill>
                <a:prstClr val="black">
                  <a:lumMod val="65000"/>
                  <a:lumOff val="35000"/>
                </a:prstClr>
              </a:solidFill>
              <a:latin typeface="Arial"/>
            </a:endParaRPr>
          </a:p>
        </p:txBody>
      </p:sp>
      <p:sp>
        <p:nvSpPr>
          <p:cNvPr id="5" name="Rectangle 4">
            <a:extLst>
              <a:ext uri="{FF2B5EF4-FFF2-40B4-BE49-F238E27FC236}">
                <a16:creationId xmlns:a16="http://schemas.microsoft.com/office/drawing/2014/main" id="{F113D100-3D64-4AE8-9BA3-1438EA4CA5D7}"/>
              </a:ext>
            </a:extLst>
          </p:cNvPr>
          <p:cNvSpPr/>
          <p:nvPr/>
        </p:nvSpPr>
        <p:spPr>
          <a:xfrm>
            <a:off x="1708193" y="1244931"/>
            <a:ext cx="9440932" cy="523220"/>
          </a:xfrm>
          <a:prstGeom prst="rect">
            <a:avLst/>
          </a:prstGeom>
        </p:spPr>
        <p:txBody>
          <a:bodyPr wrap="square">
            <a:spAutoFit/>
          </a:bodyPr>
          <a:lstStyle/>
          <a:p>
            <a:r>
              <a:rPr lang="en-US" sz="2800" b="1">
                <a:solidFill>
                  <a:srgbClr val="003399"/>
                </a:solidFill>
              </a:rPr>
              <a:t>Financial performance is irrelevant on a dead planet</a:t>
            </a:r>
            <a:endParaRPr lang="en-GB" sz="2800" b="1">
              <a:solidFill>
                <a:srgbClr val="003399"/>
              </a:solidFill>
            </a:endParaRPr>
          </a:p>
        </p:txBody>
      </p:sp>
    </p:spTree>
    <p:extLst>
      <p:ext uri="{BB962C8B-B14F-4D97-AF65-F5344CB8AC3E}">
        <p14:creationId xmlns:p14="http://schemas.microsoft.com/office/powerpoint/2010/main" val="429848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a:t>The global risk landscape continues to shift</a:t>
            </a:r>
          </a:p>
        </p:txBody>
      </p:sp>
      <p:graphicFrame>
        <p:nvGraphicFramePr>
          <p:cNvPr id="4" name="Content Placeholder 5">
            <a:extLst>
              <a:ext uri="{FF2B5EF4-FFF2-40B4-BE49-F238E27FC236}">
                <a16:creationId xmlns:a16="http://schemas.microsoft.com/office/drawing/2014/main" id="{213C17BB-0231-44FA-A43A-D8E0AE1BD605}"/>
              </a:ext>
            </a:extLst>
          </p:cNvPr>
          <p:cNvGraphicFramePr>
            <a:graphicFrameLocks/>
          </p:cNvGraphicFramePr>
          <p:nvPr/>
        </p:nvGraphicFramePr>
        <p:xfrm>
          <a:off x="972767" y="1287474"/>
          <a:ext cx="10843588" cy="4200607"/>
        </p:xfrm>
        <a:graphic>
          <a:graphicData uri="http://schemas.openxmlformats.org/drawingml/2006/table">
            <a:tbl>
              <a:tblPr firstRow="1" bandRow="1"/>
              <a:tblGrid>
                <a:gridCol w="2434703">
                  <a:extLst>
                    <a:ext uri="{9D8B030D-6E8A-4147-A177-3AD203B41FA5}">
                      <a16:colId xmlns:a16="http://schemas.microsoft.com/office/drawing/2014/main" val="20000"/>
                    </a:ext>
                  </a:extLst>
                </a:gridCol>
                <a:gridCol w="663798">
                  <a:extLst>
                    <a:ext uri="{9D8B030D-6E8A-4147-A177-3AD203B41FA5}">
                      <a16:colId xmlns:a16="http://schemas.microsoft.com/office/drawing/2014/main" val="20001"/>
                    </a:ext>
                  </a:extLst>
                </a:gridCol>
                <a:gridCol w="663798">
                  <a:extLst>
                    <a:ext uri="{9D8B030D-6E8A-4147-A177-3AD203B41FA5}">
                      <a16:colId xmlns:a16="http://schemas.microsoft.com/office/drawing/2014/main" val="20002"/>
                    </a:ext>
                  </a:extLst>
                </a:gridCol>
                <a:gridCol w="663798">
                  <a:extLst>
                    <a:ext uri="{9D8B030D-6E8A-4147-A177-3AD203B41FA5}">
                      <a16:colId xmlns:a16="http://schemas.microsoft.com/office/drawing/2014/main" val="4018841798"/>
                    </a:ext>
                  </a:extLst>
                </a:gridCol>
                <a:gridCol w="663798">
                  <a:extLst>
                    <a:ext uri="{9D8B030D-6E8A-4147-A177-3AD203B41FA5}">
                      <a16:colId xmlns:a16="http://schemas.microsoft.com/office/drawing/2014/main" val="3911538392"/>
                    </a:ext>
                  </a:extLst>
                </a:gridCol>
                <a:gridCol w="663798">
                  <a:extLst>
                    <a:ext uri="{9D8B030D-6E8A-4147-A177-3AD203B41FA5}">
                      <a16:colId xmlns:a16="http://schemas.microsoft.com/office/drawing/2014/main" val="640585476"/>
                    </a:ext>
                  </a:extLst>
                </a:gridCol>
                <a:gridCol w="663798">
                  <a:extLst>
                    <a:ext uri="{9D8B030D-6E8A-4147-A177-3AD203B41FA5}">
                      <a16:colId xmlns:a16="http://schemas.microsoft.com/office/drawing/2014/main" val="1169577229"/>
                    </a:ext>
                  </a:extLst>
                </a:gridCol>
                <a:gridCol w="663798">
                  <a:extLst>
                    <a:ext uri="{9D8B030D-6E8A-4147-A177-3AD203B41FA5}">
                      <a16:colId xmlns:a16="http://schemas.microsoft.com/office/drawing/2014/main" val="2114804561"/>
                    </a:ext>
                  </a:extLst>
                </a:gridCol>
                <a:gridCol w="663798">
                  <a:extLst>
                    <a:ext uri="{9D8B030D-6E8A-4147-A177-3AD203B41FA5}">
                      <a16:colId xmlns:a16="http://schemas.microsoft.com/office/drawing/2014/main" val="3419674692"/>
                    </a:ext>
                  </a:extLst>
                </a:gridCol>
                <a:gridCol w="663798">
                  <a:extLst>
                    <a:ext uri="{9D8B030D-6E8A-4147-A177-3AD203B41FA5}">
                      <a16:colId xmlns:a16="http://schemas.microsoft.com/office/drawing/2014/main" val="3293626145"/>
                    </a:ext>
                  </a:extLst>
                </a:gridCol>
                <a:gridCol w="2434703">
                  <a:extLst>
                    <a:ext uri="{9D8B030D-6E8A-4147-A177-3AD203B41FA5}">
                      <a16:colId xmlns:a16="http://schemas.microsoft.com/office/drawing/2014/main" val="3826489592"/>
                    </a:ext>
                  </a:extLst>
                </a:gridCol>
              </a:tblGrid>
              <a:tr h="295125">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100">
                          <a:latin typeface="Arial" panose="020B0604020202020204" pitchFamily="34" charset="0"/>
                          <a:cs typeface="Arial" panose="020B0604020202020204" pitchFamily="34" charset="0"/>
                        </a:rPr>
                        <a:t>2009</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2010</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2011</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2012</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2013</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2014</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2015</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2016</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2017</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2018</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2019</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271599">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algn="l" defTabSz="914400" rtl="0" eaLnBrk="1" latinLnBrk="0" hangingPunct="1">
                        <a:lnSpc>
                          <a:spcPct val="90000"/>
                        </a:lnSpc>
                        <a:spcAft>
                          <a:spcPts val="0"/>
                        </a:spcAft>
                      </a:pPr>
                      <a:r>
                        <a:rPr lang="en-US" sz="1200" kern="1200">
                          <a:solidFill>
                            <a:schemeClr val="bg1"/>
                          </a:solidFill>
                          <a:latin typeface="Arial" panose="020B0604020202020204" pitchFamily="34" charset="0"/>
                          <a:ea typeface="+mn-ea"/>
                          <a:cs typeface="Arial" panose="020B0604020202020204" pitchFamily="34" charset="0"/>
                        </a:rPr>
                        <a:t>Asset price collapse</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Extreme</a:t>
                      </a:r>
                      <a:r>
                        <a:rPr lang="en-US" sz="1200" baseline="0">
                          <a:solidFill>
                            <a:schemeClr val="bg1"/>
                          </a:solidFill>
                          <a:latin typeface="Arial" panose="020B0604020202020204" pitchFamily="34" charset="0"/>
                          <a:cs typeface="Arial" panose="020B0604020202020204" pitchFamily="34" charset="0"/>
                        </a:rPr>
                        <a:t> weather events</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extLst>
                  <a:ext uri="{0D108BD9-81ED-4DB2-BD59-A6C34878D82A}">
                    <a16:rowId xmlns:a16="http://schemas.microsoft.com/office/drawing/2014/main" val="10001"/>
                  </a:ext>
                </a:extLst>
              </a:tr>
              <a:tr h="430929">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Slowing</a:t>
                      </a:r>
                      <a:r>
                        <a:rPr lang="en-US" sz="1200" baseline="0">
                          <a:solidFill>
                            <a:schemeClr val="bg1"/>
                          </a:solidFill>
                          <a:latin typeface="Arial" panose="020B0604020202020204" pitchFamily="34" charset="0"/>
                          <a:cs typeface="Arial" panose="020B0604020202020204" pitchFamily="34" charset="0"/>
                        </a:rPr>
                        <a:t> Chinese economy (&lt;6%)</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8B2"/>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Failure of climate-change</a:t>
                      </a:r>
                      <a:r>
                        <a:rPr lang="en-US" sz="1200" baseline="0">
                          <a:solidFill>
                            <a:schemeClr val="bg1"/>
                          </a:solidFill>
                          <a:latin typeface="Arial" panose="020B0604020202020204" pitchFamily="34" charset="0"/>
                          <a:cs typeface="Arial" panose="020B0604020202020204" pitchFamily="34" charset="0"/>
                        </a:rPr>
                        <a:t> mitigation and adaptation</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39596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Chronic</a:t>
                      </a:r>
                      <a:r>
                        <a:rPr lang="en-US" sz="1200" baseline="0">
                          <a:solidFill>
                            <a:schemeClr val="bg1"/>
                          </a:solidFill>
                          <a:latin typeface="Arial" panose="020B0604020202020204" pitchFamily="34" charset="0"/>
                          <a:cs typeface="Arial" panose="020B0604020202020204" pitchFamily="34" charset="0"/>
                        </a:rPr>
                        <a:t> disease</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Natural disasters</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271599">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tx1">
                              <a:lumMod val="65000"/>
                              <a:lumOff val="35000"/>
                            </a:schemeClr>
                          </a:solidFill>
                          <a:latin typeface="Arial" panose="020B0604020202020204" pitchFamily="34" charset="0"/>
                          <a:cs typeface="Arial" panose="020B0604020202020204" pitchFamily="34" charset="0"/>
                        </a:rPr>
                        <a:t>Global governance gaps</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Data fraud or theft</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extLst>
                  <a:ext uri="{0D108BD9-81ED-4DB2-BD59-A6C34878D82A}">
                    <a16:rowId xmlns:a16="http://schemas.microsoft.com/office/drawing/2014/main" val="10004"/>
                  </a:ext>
                </a:extLst>
              </a:tr>
              <a:tr h="44445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Retrenchment from globalization</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Cyberattacks</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extLst>
                  <a:ext uri="{0D108BD9-81ED-4DB2-BD59-A6C34878D82A}">
                    <a16:rowId xmlns:a16="http://schemas.microsoft.com/office/drawing/2014/main" val="10005"/>
                  </a:ext>
                </a:extLst>
              </a:tr>
              <a:tr h="17328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6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71599">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Asset price collapse</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8B2"/>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tx1">
                              <a:lumMod val="65000"/>
                              <a:lumOff val="35000"/>
                            </a:schemeClr>
                          </a:solidFill>
                          <a:latin typeface="Arial" panose="020B0604020202020204" pitchFamily="34" charset="0"/>
                          <a:cs typeface="Arial" panose="020B0604020202020204" pitchFamily="34" charset="0"/>
                        </a:rPr>
                        <a:t>Weapons of mass destruction</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extLst>
                  <a:ext uri="{0D108BD9-81ED-4DB2-BD59-A6C34878D82A}">
                    <a16:rowId xmlns:a16="http://schemas.microsoft.com/office/drawing/2014/main" val="10007"/>
                  </a:ext>
                </a:extLst>
              </a:tr>
              <a:tr h="430929">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Retrenchment from globalization (developed)</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Failure of climate-change</a:t>
                      </a:r>
                      <a:r>
                        <a:rPr lang="en-US" sz="1200" baseline="0">
                          <a:solidFill>
                            <a:schemeClr val="bg1"/>
                          </a:solidFill>
                          <a:latin typeface="Arial" panose="020B0604020202020204" pitchFamily="34" charset="0"/>
                          <a:cs typeface="Arial" panose="020B0604020202020204" pitchFamily="34" charset="0"/>
                        </a:rPr>
                        <a:t> mitigation and adaptation</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8"/>
                  </a:ext>
                </a:extLst>
              </a:tr>
              <a:tr h="39596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kern="1200">
                          <a:solidFill>
                            <a:schemeClr val="bg1"/>
                          </a:solidFill>
                          <a:latin typeface="Arial" panose="020B0604020202020204" pitchFamily="34" charset="0"/>
                          <a:ea typeface="+mn-ea"/>
                          <a:cs typeface="Arial" panose="020B0604020202020204" pitchFamily="34" charset="0"/>
                        </a:rPr>
                        <a:t>Oil and gas price spike</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Extreme</a:t>
                      </a:r>
                      <a:r>
                        <a:rPr lang="en-US" sz="1200" baseline="0">
                          <a:solidFill>
                            <a:schemeClr val="bg1"/>
                          </a:solidFill>
                          <a:latin typeface="Arial" panose="020B0604020202020204" pitchFamily="34" charset="0"/>
                          <a:cs typeface="Arial" panose="020B0604020202020204" pitchFamily="34" charset="0"/>
                        </a:rPr>
                        <a:t> weather events</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9"/>
                  </a:ext>
                </a:extLst>
              </a:tr>
              <a:tr h="409584">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410813"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Chronic</a:t>
                      </a:r>
                      <a:r>
                        <a:rPr lang="en-US" sz="1200" baseline="0">
                          <a:solidFill>
                            <a:schemeClr val="bg1"/>
                          </a:solidFill>
                          <a:latin typeface="Arial" panose="020B0604020202020204" pitchFamily="34" charset="0"/>
                          <a:cs typeface="Arial" panose="020B0604020202020204" pitchFamily="34" charset="0"/>
                        </a:rPr>
                        <a:t> disease</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Water crises</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10"/>
                  </a:ext>
                </a:extLst>
              </a:tr>
              <a:tr h="409584">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Fiscal crises</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Natural disasters</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1"/>
                  </a:ext>
                </a:extLst>
              </a:tr>
            </a:tbl>
          </a:graphicData>
        </a:graphic>
      </p:graphicFrame>
      <p:sp>
        <p:nvSpPr>
          <p:cNvPr id="5" name="Rectangle 4">
            <a:extLst>
              <a:ext uri="{FF2B5EF4-FFF2-40B4-BE49-F238E27FC236}">
                <a16:creationId xmlns:a16="http://schemas.microsoft.com/office/drawing/2014/main" id="{BD7436B1-4DEE-4919-8C8D-DF03D6F19464}"/>
              </a:ext>
            </a:extLst>
          </p:cNvPr>
          <p:cNvSpPr/>
          <p:nvPr/>
        </p:nvSpPr>
        <p:spPr>
          <a:xfrm>
            <a:off x="308807" y="1605064"/>
            <a:ext cx="489146" cy="1801203"/>
          </a:xfrm>
          <a:prstGeom prst="rect">
            <a:avLst/>
          </a:prstGeom>
          <a:solidFill>
            <a:schemeClr val="tx1">
              <a:lumMod val="50000"/>
              <a:lumOff val="50000"/>
            </a:schemeClr>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 5 Global Risks: likelihood</a:t>
            </a:r>
          </a:p>
        </p:txBody>
      </p:sp>
      <p:sp>
        <p:nvSpPr>
          <p:cNvPr id="6" name="Rectangle 5">
            <a:extLst>
              <a:ext uri="{FF2B5EF4-FFF2-40B4-BE49-F238E27FC236}">
                <a16:creationId xmlns:a16="http://schemas.microsoft.com/office/drawing/2014/main" id="{48ACDC39-B994-456A-92BB-D8F1A55E7E78}"/>
              </a:ext>
            </a:extLst>
          </p:cNvPr>
          <p:cNvSpPr/>
          <p:nvPr/>
        </p:nvSpPr>
        <p:spPr>
          <a:xfrm>
            <a:off x="308807" y="3558155"/>
            <a:ext cx="489146" cy="1894844"/>
          </a:xfrm>
          <a:prstGeom prst="rect">
            <a:avLst/>
          </a:prstGeom>
          <a:solidFill>
            <a:schemeClr val="tx1">
              <a:lumMod val="50000"/>
              <a:lumOff val="50000"/>
            </a:schemeClr>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 5 Global Risks: impact</a:t>
            </a:r>
          </a:p>
        </p:txBody>
      </p:sp>
      <p:grpSp>
        <p:nvGrpSpPr>
          <p:cNvPr id="14" name="Group 13">
            <a:extLst>
              <a:ext uri="{FF2B5EF4-FFF2-40B4-BE49-F238E27FC236}">
                <a16:creationId xmlns:a16="http://schemas.microsoft.com/office/drawing/2014/main" id="{B166B7F2-28B7-451C-9111-3AA711303E3D}"/>
              </a:ext>
            </a:extLst>
          </p:cNvPr>
          <p:cNvGrpSpPr/>
          <p:nvPr/>
        </p:nvGrpSpPr>
        <p:grpSpPr>
          <a:xfrm>
            <a:off x="1110263" y="5525062"/>
            <a:ext cx="7487255" cy="289503"/>
            <a:chOff x="1130439" y="5025176"/>
            <a:chExt cx="7487255" cy="289503"/>
          </a:xfrm>
        </p:grpSpPr>
        <p:sp>
          <p:nvSpPr>
            <p:cNvPr id="7" name="TextBox 6">
              <a:extLst>
                <a:ext uri="{FF2B5EF4-FFF2-40B4-BE49-F238E27FC236}">
                  <a16:creationId xmlns:a16="http://schemas.microsoft.com/office/drawing/2014/main" id="{8232BB78-F764-4B65-B7BD-25D2C6A52433}"/>
                </a:ext>
              </a:extLst>
            </p:cNvPr>
            <p:cNvSpPr txBox="1"/>
            <p:nvPr/>
          </p:nvSpPr>
          <p:spPr>
            <a:xfrm>
              <a:off x="1331368" y="5025176"/>
              <a:ext cx="7286326" cy="28950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Economic         Environmental         Geopolitical          Societal          Technological</a:t>
              </a:r>
            </a:p>
          </p:txBody>
        </p:sp>
        <p:sp>
          <p:nvSpPr>
            <p:cNvPr id="8" name="Rectangle 7">
              <a:extLst>
                <a:ext uri="{FF2B5EF4-FFF2-40B4-BE49-F238E27FC236}">
                  <a16:creationId xmlns:a16="http://schemas.microsoft.com/office/drawing/2014/main" id="{A47DD150-1BEE-4CDE-AB73-AF357DCD0CEE}"/>
                </a:ext>
              </a:extLst>
            </p:cNvPr>
            <p:cNvSpPr/>
            <p:nvPr/>
          </p:nvSpPr>
          <p:spPr>
            <a:xfrm>
              <a:off x="1130439" y="5085046"/>
              <a:ext cx="176721" cy="192652"/>
            </a:xfrm>
            <a:prstGeom prst="rect">
              <a:avLst/>
            </a:prstGeom>
            <a:solidFill>
              <a:srgbClr val="3366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EF3F175-4DF4-459A-B82D-0BA9D5901262}"/>
                </a:ext>
              </a:extLst>
            </p:cNvPr>
            <p:cNvSpPr/>
            <p:nvPr/>
          </p:nvSpPr>
          <p:spPr>
            <a:xfrm>
              <a:off x="2132697" y="5085046"/>
              <a:ext cx="176721" cy="19265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E18F174-6D7E-41DD-BF1F-433AE716E95B}"/>
                </a:ext>
              </a:extLst>
            </p:cNvPr>
            <p:cNvSpPr/>
            <p:nvPr/>
          </p:nvSpPr>
          <p:spPr>
            <a:xfrm>
              <a:off x="3358941" y="5085046"/>
              <a:ext cx="176721" cy="192652"/>
            </a:xfrm>
            <a:prstGeom prst="rect">
              <a:avLst/>
            </a:prstGeom>
            <a:solidFill>
              <a:srgbClr val="FBB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9F4AEF-64B9-4E27-B18B-F1848373045A}"/>
                </a:ext>
              </a:extLst>
            </p:cNvPr>
            <p:cNvSpPr/>
            <p:nvPr/>
          </p:nvSpPr>
          <p:spPr>
            <a:xfrm>
              <a:off x="4496824" y="5085046"/>
              <a:ext cx="176721" cy="192652"/>
            </a:xfrm>
            <a:prstGeom prst="rect">
              <a:avLst/>
            </a:prstGeom>
            <a:solidFill>
              <a:srgbClr val="C7007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3E7E64F-BCBE-4A93-A877-8F6796B779A5}"/>
                </a:ext>
              </a:extLst>
            </p:cNvPr>
            <p:cNvSpPr/>
            <p:nvPr/>
          </p:nvSpPr>
          <p:spPr>
            <a:xfrm>
              <a:off x="5386514" y="5085046"/>
              <a:ext cx="176721" cy="192652"/>
            </a:xfrm>
            <a:prstGeom prst="rect">
              <a:avLst/>
            </a:prstGeom>
            <a:solidFill>
              <a:srgbClr val="009F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463A4ECE-5AE8-47D2-B697-B71A0D5C7707}"/>
              </a:ext>
            </a:extLst>
          </p:cNvPr>
          <p:cNvSpPr txBox="1"/>
          <p:nvPr/>
        </p:nvSpPr>
        <p:spPr>
          <a:xfrm>
            <a:off x="9016540" y="5664799"/>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WEF’s Global Risks Report 2019</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9069117" y="6289612"/>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schemeClr val="tx1">
                    <a:lumMod val="65000"/>
                    <a:lumOff val="35000"/>
                  </a:scheme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1600" b="0" i="0" u="none" strike="noStrike" kern="1200" cap="none" spc="0" normalizeH="0" baseline="0" noProof="0">
              <a:ln>
                <a:noFill/>
              </a:ln>
              <a:solidFill>
                <a:schemeClr val="tx1">
                  <a:lumMod val="65000"/>
                  <a:lumOff val="35000"/>
                </a:schemeClr>
              </a:solidFill>
              <a:effectLst/>
              <a:uLnTx/>
              <a:uFillTx/>
              <a:latin typeface="Arial"/>
              <a:ea typeface="+mn-ea"/>
              <a:cs typeface="+mn-cs"/>
            </a:endParaRPr>
          </a:p>
        </p:txBody>
      </p:sp>
      <p:sp>
        <p:nvSpPr>
          <p:cNvPr id="3" name="Rectangle 2">
            <a:extLst>
              <a:ext uri="{FF2B5EF4-FFF2-40B4-BE49-F238E27FC236}">
                <a16:creationId xmlns:a16="http://schemas.microsoft.com/office/drawing/2014/main" id="{95D36320-7E0B-4BF2-B8FF-18270EF45DB6}"/>
              </a:ext>
            </a:extLst>
          </p:cNvPr>
          <p:cNvSpPr/>
          <p:nvPr/>
        </p:nvSpPr>
        <p:spPr>
          <a:xfrm>
            <a:off x="9365381" y="1593189"/>
            <a:ext cx="2446936" cy="106113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EAB7F943-8C0D-4003-8CB4-2DB0D50FA955}"/>
              </a:ext>
            </a:extLst>
          </p:cNvPr>
          <p:cNvSpPr/>
          <p:nvPr/>
        </p:nvSpPr>
        <p:spPr>
          <a:xfrm>
            <a:off x="9361749" y="3820979"/>
            <a:ext cx="2454605" cy="83414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B05AD7E9-C7F3-4F8B-A07C-97F3F3C53535}"/>
              </a:ext>
            </a:extLst>
          </p:cNvPr>
          <p:cNvSpPr/>
          <p:nvPr/>
        </p:nvSpPr>
        <p:spPr>
          <a:xfrm>
            <a:off x="9385958" y="5071550"/>
            <a:ext cx="2426359" cy="4165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5718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45EE9E-439D-4E06-B000-683923CE67D6}"/>
              </a:ext>
            </a:extLst>
          </p:cNvPr>
          <p:cNvPicPr>
            <a:picLocks noChangeAspect="1"/>
          </p:cNvPicPr>
          <p:nvPr/>
        </p:nvPicPr>
        <p:blipFill rotWithShape="1">
          <a:blip r:embed="rId3">
            <a:extLst>
              <a:ext uri="{28A0092B-C50C-407E-A947-70E740481C1C}">
                <a14:useLocalDpi xmlns:a14="http://schemas.microsoft.com/office/drawing/2010/main" val="0"/>
              </a:ext>
            </a:extLst>
          </a:blip>
          <a:srcRect l="23" t="36028" r="-23" b="25437"/>
          <a:stretch/>
        </p:blipFill>
        <p:spPr>
          <a:xfrm>
            <a:off x="0" y="0"/>
            <a:ext cx="12219077" cy="6858000"/>
          </a:xfrm>
          <a:prstGeom prst="rect">
            <a:avLst/>
          </a:prstGeom>
        </p:spPr>
      </p:pic>
      <p:pic>
        <p:nvPicPr>
          <p:cNvPr id="9" name="Picture 8">
            <a:extLst>
              <a:ext uri="{FF2B5EF4-FFF2-40B4-BE49-F238E27FC236}">
                <a16:creationId xmlns:a16="http://schemas.microsoft.com/office/drawing/2014/main" id="{531639BF-CC01-4263-B1E9-16A8DB05C1D9}"/>
              </a:ext>
            </a:extLst>
          </p:cNvPr>
          <p:cNvPicPr>
            <a:picLocks noChangeAspect="1"/>
          </p:cNvPicPr>
          <p:nvPr/>
        </p:nvPicPr>
        <p:blipFill>
          <a:blip r:embed="rId4"/>
          <a:stretch>
            <a:fillRect/>
          </a:stretch>
        </p:blipFill>
        <p:spPr>
          <a:xfrm>
            <a:off x="5157416" y="735564"/>
            <a:ext cx="6502915" cy="1243957"/>
          </a:xfrm>
          <a:prstGeom prst="rect">
            <a:avLst/>
          </a:prstGeom>
          <a:effectLst/>
        </p:spPr>
      </p:pic>
      <p:pic>
        <p:nvPicPr>
          <p:cNvPr id="8" name="Picture 7">
            <a:extLst>
              <a:ext uri="{FF2B5EF4-FFF2-40B4-BE49-F238E27FC236}">
                <a16:creationId xmlns:a16="http://schemas.microsoft.com/office/drawing/2014/main" id="{BCE7C36C-5ADE-4FDA-A637-277CC9F0099B}"/>
              </a:ext>
            </a:extLst>
          </p:cNvPr>
          <p:cNvPicPr>
            <a:picLocks noChangeAspect="1"/>
          </p:cNvPicPr>
          <p:nvPr/>
        </p:nvPicPr>
        <p:blipFill rotWithShape="1">
          <a:blip r:embed="rId5"/>
          <a:srcRect l="3738" b="51852"/>
          <a:stretch/>
        </p:blipFill>
        <p:spPr>
          <a:xfrm>
            <a:off x="156569" y="1572163"/>
            <a:ext cx="4483609" cy="125201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5CD10D31-D589-41E2-83E6-2C9D9F1905A1}"/>
              </a:ext>
            </a:extLst>
          </p:cNvPr>
          <p:cNvPicPr>
            <a:picLocks noChangeAspect="1"/>
          </p:cNvPicPr>
          <p:nvPr/>
        </p:nvPicPr>
        <p:blipFill rotWithShape="1">
          <a:blip r:embed="rId6"/>
          <a:srcRect b="76932"/>
          <a:stretch/>
        </p:blipFill>
        <p:spPr>
          <a:xfrm>
            <a:off x="7095837" y="1943508"/>
            <a:ext cx="4305673" cy="1209448"/>
          </a:xfrm>
          <a:prstGeom prst="rect">
            <a:avLst/>
          </a:prstGeom>
        </p:spPr>
      </p:pic>
      <p:pic>
        <p:nvPicPr>
          <p:cNvPr id="17" name="Picture 16">
            <a:extLst>
              <a:ext uri="{FF2B5EF4-FFF2-40B4-BE49-F238E27FC236}">
                <a16:creationId xmlns:a16="http://schemas.microsoft.com/office/drawing/2014/main" id="{C4144484-2E65-499A-B56F-0A93CF9AABE7}"/>
              </a:ext>
            </a:extLst>
          </p:cNvPr>
          <p:cNvPicPr>
            <a:picLocks noChangeAspect="1"/>
          </p:cNvPicPr>
          <p:nvPr/>
        </p:nvPicPr>
        <p:blipFill>
          <a:blip r:embed="rId7"/>
          <a:stretch>
            <a:fillRect/>
          </a:stretch>
        </p:blipFill>
        <p:spPr>
          <a:xfrm>
            <a:off x="3033690" y="2281522"/>
            <a:ext cx="3718882" cy="1028789"/>
          </a:xfrm>
          <a:prstGeom prst="rect">
            <a:avLst/>
          </a:prstGeom>
        </p:spPr>
      </p:pic>
      <p:pic>
        <p:nvPicPr>
          <p:cNvPr id="10" name="Picture 9">
            <a:extLst>
              <a:ext uri="{FF2B5EF4-FFF2-40B4-BE49-F238E27FC236}">
                <a16:creationId xmlns:a16="http://schemas.microsoft.com/office/drawing/2014/main" id="{CA414170-6254-4066-BEAF-D41AE140870D}"/>
              </a:ext>
            </a:extLst>
          </p:cNvPr>
          <p:cNvPicPr>
            <a:picLocks noChangeAspect="1"/>
          </p:cNvPicPr>
          <p:nvPr/>
        </p:nvPicPr>
        <p:blipFill>
          <a:blip r:embed="rId8"/>
          <a:stretch>
            <a:fillRect/>
          </a:stretch>
        </p:blipFill>
        <p:spPr>
          <a:xfrm>
            <a:off x="13343" y="3840889"/>
            <a:ext cx="6490689" cy="1391070"/>
          </a:xfrm>
          <a:prstGeom prst="rect">
            <a:avLst/>
          </a:prstGeom>
          <a:ln w="6350">
            <a:solidFill>
              <a:srgbClr val="747480"/>
            </a:solidFill>
          </a:ln>
          <a:effectLst/>
        </p:spPr>
      </p:pic>
      <p:pic>
        <p:nvPicPr>
          <p:cNvPr id="19" name="Picture Placeholder 5" descr="Pitch for Nature">
            <a:extLst>
              <a:ext uri="{FF2B5EF4-FFF2-40B4-BE49-F238E27FC236}">
                <a16:creationId xmlns:a16="http://schemas.microsoft.com/office/drawing/2014/main" id="{3EA27908-4CB5-42F3-A1F5-EAE8AFFDA77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642236" y="76335"/>
            <a:ext cx="4655194" cy="965250"/>
          </a:xfrm>
          <a:prstGeom prst="rect">
            <a:avLst/>
          </a:prstGeom>
        </p:spPr>
      </p:pic>
      <p:pic>
        <p:nvPicPr>
          <p:cNvPr id="22" name="Picture 21">
            <a:extLst>
              <a:ext uri="{FF2B5EF4-FFF2-40B4-BE49-F238E27FC236}">
                <a16:creationId xmlns:a16="http://schemas.microsoft.com/office/drawing/2014/main" id="{EB590A83-00CE-452D-A9E3-E101E2233C3C}"/>
              </a:ext>
            </a:extLst>
          </p:cNvPr>
          <p:cNvPicPr>
            <a:picLocks noChangeAspect="1"/>
          </p:cNvPicPr>
          <p:nvPr/>
        </p:nvPicPr>
        <p:blipFill>
          <a:blip r:embed="rId10"/>
          <a:stretch>
            <a:fillRect/>
          </a:stretch>
        </p:blipFill>
        <p:spPr>
          <a:xfrm>
            <a:off x="20469" y="5482186"/>
            <a:ext cx="5342083" cy="960203"/>
          </a:xfrm>
          <a:prstGeom prst="rect">
            <a:avLst/>
          </a:prstGeom>
        </p:spPr>
      </p:pic>
      <p:pic>
        <p:nvPicPr>
          <p:cNvPr id="23" name="Picture 22">
            <a:extLst>
              <a:ext uri="{FF2B5EF4-FFF2-40B4-BE49-F238E27FC236}">
                <a16:creationId xmlns:a16="http://schemas.microsoft.com/office/drawing/2014/main" id="{955CC2A2-6521-4125-9972-79576263605B}"/>
              </a:ext>
            </a:extLst>
          </p:cNvPr>
          <p:cNvPicPr>
            <a:picLocks noChangeAspect="1"/>
          </p:cNvPicPr>
          <p:nvPr/>
        </p:nvPicPr>
        <p:blipFill>
          <a:blip r:embed="rId11"/>
          <a:stretch>
            <a:fillRect/>
          </a:stretch>
        </p:blipFill>
        <p:spPr>
          <a:xfrm>
            <a:off x="7252512" y="4341200"/>
            <a:ext cx="4407819" cy="540314"/>
          </a:xfrm>
          <a:prstGeom prst="rect">
            <a:avLst/>
          </a:prstGeom>
        </p:spPr>
      </p:pic>
      <p:pic>
        <p:nvPicPr>
          <p:cNvPr id="20" name="Picture 19">
            <a:extLst>
              <a:ext uri="{FF2B5EF4-FFF2-40B4-BE49-F238E27FC236}">
                <a16:creationId xmlns:a16="http://schemas.microsoft.com/office/drawing/2014/main" id="{E8B5B8DE-32FB-46E0-9C17-7D773E511916}"/>
              </a:ext>
            </a:extLst>
          </p:cNvPr>
          <p:cNvPicPr>
            <a:picLocks noChangeAspect="1"/>
          </p:cNvPicPr>
          <p:nvPr/>
        </p:nvPicPr>
        <p:blipFill rotWithShape="1">
          <a:blip r:embed="rId12"/>
          <a:srcRect b="41494"/>
          <a:stretch/>
        </p:blipFill>
        <p:spPr>
          <a:xfrm>
            <a:off x="5297430" y="5012820"/>
            <a:ext cx="6894570" cy="884333"/>
          </a:xfrm>
          <a:prstGeom prst="rect">
            <a:avLst/>
          </a:prstGeom>
        </p:spPr>
      </p:pic>
      <p:pic>
        <p:nvPicPr>
          <p:cNvPr id="21" name="Picture 20">
            <a:extLst>
              <a:ext uri="{FF2B5EF4-FFF2-40B4-BE49-F238E27FC236}">
                <a16:creationId xmlns:a16="http://schemas.microsoft.com/office/drawing/2014/main" id="{4AD8CBBA-5893-45B0-A714-A64A7AA8FEB6}"/>
              </a:ext>
            </a:extLst>
          </p:cNvPr>
          <p:cNvPicPr>
            <a:picLocks noChangeAspect="1"/>
          </p:cNvPicPr>
          <p:nvPr/>
        </p:nvPicPr>
        <p:blipFill rotWithShape="1">
          <a:blip r:embed="rId13"/>
          <a:srcRect l="1751" t="21287"/>
          <a:stretch/>
        </p:blipFill>
        <p:spPr>
          <a:xfrm>
            <a:off x="6264928" y="3152956"/>
            <a:ext cx="5967492" cy="1063050"/>
          </a:xfrm>
          <a:prstGeom prst="rect">
            <a:avLst/>
          </a:prstGeom>
        </p:spPr>
      </p:pic>
      <p:sp>
        <p:nvSpPr>
          <p:cNvPr id="2" name="Slide Number Placeholder 1">
            <a:extLst>
              <a:ext uri="{FF2B5EF4-FFF2-40B4-BE49-F238E27FC236}">
                <a16:creationId xmlns:a16="http://schemas.microsoft.com/office/drawing/2014/main" id="{D4BCDECA-EE6B-4E22-8423-0357718A58CA}"/>
              </a:ext>
            </a:extLst>
          </p:cNvPr>
          <p:cNvSpPr>
            <a:spLocks noGrp="1"/>
          </p:cNvSpPr>
          <p:nvPr>
            <p:ph type="sldNum" sz="quarter" idx="12"/>
          </p:nvPr>
        </p:nvSpPr>
        <p:spPr/>
        <p:txBody>
          <a:bodyPr/>
          <a:lstStyle/>
          <a:p>
            <a:fld id="{971CEC84-1649-40CE-BFF6-7286506FEA08}" type="slidenum">
              <a:rPr lang="en-GB" smtClean="0"/>
              <a:pPr/>
              <a:t>14</a:t>
            </a:fld>
            <a:endParaRPr lang="en-GB"/>
          </a:p>
        </p:txBody>
      </p:sp>
      <p:pic>
        <p:nvPicPr>
          <p:cNvPr id="18" name="Picture 17">
            <a:extLst>
              <a:ext uri="{FF2B5EF4-FFF2-40B4-BE49-F238E27FC236}">
                <a16:creationId xmlns:a16="http://schemas.microsoft.com/office/drawing/2014/main" id="{E24F8D49-CEBB-4723-A0C9-F174B328E8A2}"/>
              </a:ext>
            </a:extLst>
          </p:cNvPr>
          <p:cNvPicPr>
            <a:picLocks noChangeAspect="1"/>
          </p:cNvPicPr>
          <p:nvPr/>
        </p:nvPicPr>
        <p:blipFill rotWithShape="1">
          <a:blip r:embed="rId14"/>
          <a:srcRect t="19233"/>
          <a:stretch/>
        </p:blipFill>
        <p:spPr>
          <a:xfrm>
            <a:off x="6504032" y="5476743"/>
            <a:ext cx="5395428" cy="1120214"/>
          </a:xfrm>
          <a:prstGeom prst="rect">
            <a:avLst/>
          </a:prstGeom>
        </p:spPr>
      </p:pic>
    </p:spTree>
    <p:extLst>
      <p:ext uri="{BB962C8B-B14F-4D97-AF65-F5344CB8AC3E}">
        <p14:creationId xmlns:p14="http://schemas.microsoft.com/office/powerpoint/2010/main" val="3336348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a:t>Business depends on &amp; impacts natural capital</a:t>
            </a:r>
          </a:p>
        </p:txBody>
      </p:sp>
      <p:pic>
        <p:nvPicPr>
          <p:cNvPr id="5" name="Picture 4">
            <a:extLst>
              <a:ext uri="{FF2B5EF4-FFF2-40B4-BE49-F238E27FC236}">
                <a16:creationId xmlns:a16="http://schemas.microsoft.com/office/drawing/2014/main" id="{F745858F-AD8E-4E6E-BC50-71925C5F67F4}"/>
              </a:ext>
            </a:extLst>
          </p:cNvPr>
          <p:cNvPicPr>
            <a:picLocks noChangeAspect="1"/>
          </p:cNvPicPr>
          <p:nvPr/>
        </p:nvPicPr>
        <p:blipFill rotWithShape="1">
          <a:blip r:embed="rId3">
            <a:extLst>
              <a:ext uri="{28A0092B-C50C-407E-A947-70E740481C1C}">
                <a14:useLocalDpi xmlns:a14="http://schemas.microsoft.com/office/drawing/2010/main"/>
              </a:ext>
            </a:extLst>
          </a:blip>
          <a:srcRect t="5862"/>
          <a:stretch/>
        </p:blipFill>
        <p:spPr>
          <a:xfrm>
            <a:off x="2189703" y="1199802"/>
            <a:ext cx="7345068" cy="3977728"/>
          </a:xfrm>
          <a:prstGeom prst="rect">
            <a:avLst/>
          </a:prstGeom>
        </p:spPr>
      </p:pic>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a:xfrm>
            <a:off x="8163171" y="6311417"/>
            <a:ext cx="2743200" cy="365125"/>
          </a:xfrm>
        </p:spPr>
        <p:txBody>
          <a:bodyPr/>
          <a:lstStyle/>
          <a:p>
            <a:fld id="{971CEC84-1649-40CE-BFF6-7286506FEA08}" type="slidenum">
              <a:rPr lang="en-GB" sz="1600">
                <a:solidFill>
                  <a:prstClr val="black">
                    <a:lumMod val="65000"/>
                    <a:lumOff val="35000"/>
                  </a:prstClr>
                </a:solidFill>
                <a:latin typeface="Arial"/>
              </a:rPr>
              <a:pPr/>
              <a:t>15</a:t>
            </a:fld>
            <a:endParaRPr lang="en-GB" sz="1600">
              <a:solidFill>
                <a:prstClr val="black">
                  <a:lumMod val="65000"/>
                  <a:lumOff val="35000"/>
                </a:prstClr>
              </a:solidFill>
              <a:latin typeface="Arial"/>
            </a:endParaRPr>
          </a:p>
        </p:txBody>
      </p:sp>
      <p:sp>
        <p:nvSpPr>
          <p:cNvPr id="24" name="Oval 23">
            <a:extLst>
              <a:ext uri="{FF2B5EF4-FFF2-40B4-BE49-F238E27FC236}">
                <a16:creationId xmlns:a16="http://schemas.microsoft.com/office/drawing/2014/main" id="{6B718C8D-00BB-4FF8-816B-69261E034BAC}"/>
              </a:ext>
            </a:extLst>
          </p:cNvPr>
          <p:cNvSpPr/>
          <p:nvPr/>
        </p:nvSpPr>
        <p:spPr>
          <a:xfrm>
            <a:off x="5335044" y="2685456"/>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1</a:t>
            </a:r>
          </a:p>
        </p:txBody>
      </p:sp>
      <p:sp>
        <p:nvSpPr>
          <p:cNvPr id="25" name="Rectangle 24">
            <a:extLst>
              <a:ext uri="{FF2B5EF4-FFF2-40B4-BE49-F238E27FC236}">
                <a16:creationId xmlns:a16="http://schemas.microsoft.com/office/drawing/2014/main" id="{82F0432A-E017-416B-B14B-26577522AFAA}"/>
              </a:ext>
            </a:extLst>
          </p:cNvPr>
          <p:cNvSpPr/>
          <p:nvPr/>
        </p:nvSpPr>
        <p:spPr>
          <a:xfrm>
            <a:off x="157800" y="5034630"/>
            <a:ext cx="3081043" cy="584775"/>
          </a:xfrm>
          <a:prstGeom prst="rect">
            <a:avLst/>
          </a:prstGeom>
        </p:spPr>
        <p:txBody>
          <a:bodyPr wrap="square">
            <a:spAutoFit/>
          </a:bodyPr>
          <a:lstStyle/>
          <a:p>
            <a:pPr marL="266536" indent="-266536">
              <a:buClr>
                <a:srgbClr val="660066"/>
              </a:buClr>
              <a:buFont typeface="+mj-lt"/>
              <a:buAutoNum type="arabicPeriod"/>
            </a:pPr>
            <a:r>
              <a:rPr lang="en-US" sz="1600">
                <a:solidFill>
                  <a:schemeClr val="tx1">
                    <a:lumMod val="65000"/>
                    <a:lumOff val="35000"/>
                  </a:schemeClr>
                </a:solidFill>
              </a:rPr>
              <a:t>All businesses </a:t>
            </a:r>
            <a:r>
              <a:rPr lang="en-US" sz="1600" b="1">
                <a:solidFill>
                  <a:schemeClr val="tx1">
                    <a:lumMod val="65000"/>
                    <a:lumOff val="35000"/>
                  </a:schemeClr>
                </a:solidFill>
              </a:rPr>
              <a:t>impact</a:t>
            </a:r>
            <a:r>
              <a:rPr lang="en-US" sz="1600">
                <a:solidFill>
                  <a:schemeClr val="tx1">
                    <a:lumMod val="65000"/>
                    <a:lumOff val="35000"/>
                  </a:schemeClr>
                </a:solidFill>
              </a:rPr>
              <a:t> and </a:t>
            </a:r>
            <a:r>
              <a:rPr lang="en-US" sz="1600" b="1">
                <a:solidFill>
                  <a:schemeClr val="tx1">
                    <a:lumMod val="65000"/>
                    <a:lumOff val="35000"/>
                  </a:schemeClr>
                </a:solidFill>
              </a:rPr>
              <a:t>depend</a:t>
            </a:r>
            <a:r>
              <a:rPr lang="en-US" sz="1600">
                <a:solidFill>
                  <a:schemeClr val="tx1">
                    <a:lumMod val="65000"/>
                    <a:lumOff val="35000"/>
                  </a:schemeClr>
                </a:solidFill>
              </a:rPr>
              <a:t> upon natural capital. </a:t>
            </a:r>
          </a:p>
        </p:txBody>
      </p:sp>
      <p:sp>
        <p:nvSpPr>
          <p:cNvPr id="27" name="Rectangle 26">
            <a:extLst>
              <a:ext uri="{FF2B5EF4-FFF2-40B4-BE49-F238E27FC236}">
                <a16:creationId xmlns:a16="http://schemas.microsoft.com/office/drawing/2014/main" id="{17ACBA91-39BE-4100-BEB6-1DC339BEDD08}"/>
              </a:ext>
            </a:extLst>
          </p:cNvPr>
          <p:cNvSpPr/>
          <p:nvPr/>
        </p:nvSpPr>
        <p:spPr>
          <a:xfrm>
            <a:off x="3997223" y="5008326"/>
            <a:ext cx="4458941" cy="584775"/>
          </a:xfrm>
          <a:prstGeom prst="rect">
            <a:avLst/>
          </a:prstGeom>
        </p:spPr>
        <p:txBody>
          <a:bodyPr wrap="square">
            <a:spAutoFit/>
          </a:bodyPr>
          <a:lstStyle/>
          <a:p>
            <a:pPr marL="266536" indent="-266536">
              <a:buClr>
                <a:srgbClr val="660066"/>
              </a:buClr>
              <a:buFont typeface="+mj-lt"/>
              <a:buAutoNum type="arabicPeriod" startAt="2"/>
            </a:pPr>
            <a:r>
              <a:rPr lang="en-US" sz="1600">
                <a:solidFill>
                  <a:schemeClr val="tx1">
                    <a:lumMod val="65000"/>
                    <a:lumOff val="35000"/>
                  </a:schemeClr>
                </a:solidFill>
              </a:rPr>
              <a:t>This relationship delivers </a:t>
            </a:r>
            <a:r>
              <a:rPr lang="en-US" sz="1600" b="1">
                <a:solidFill>
                  <a:schemeClr val="tx1">
                    <a:lumMod val="65000"/>
                    <a:lumOff val="35000"/>
                  </a:schemeClr>
                </a:solidFill>
              </a:rPr>
              <a:t>costs and benefits</a:t>
            </a:r>
            <a:r>
              <a:rPr lang="en-US" sz="1600">
                <a:solidFill>
                  <a:schemeClr val="tx1">
                    <a:lumMod val="65000"/>
                    <a:lumOff val="35000"/>
                  </a:schemeClr>
                </a:solidFill>
              </a:rPr>
              <a:t> back to themselves and to society. </a:t>
            </a:r>
          </a:p>
        </p:txBody>
      </p:sp>
      <p:sp>
        <p:nvSpPr>
          <p:cNvPr id="29" name="Rectangle 28">
            <a:extLst>
              <a:ext uri="{FF2B5EF4-FFF2-40B4-BE49-F238E27FC236}">
                <a16:creationId xmlns:a16="http://schemas.microsoft.com/office/drawing/2014/main" id="{7E3CDAF5-A14F-44CE-AFEC-6AC8691E1FAE}"/>
              </a:ext>
            </a:extLst>
          </p:cNvPr>
          <p:cNvSpPr/>
          <p:nvPr/>
        </p:nvSpPr>
        <p:spPr>
          <a:xfrm>
            <a:off x="8610600" y="5008325"/>
            <a:ext cx="3304749" cy="584775"/>
          </a:xfrm>
          <a:prstGeom prst="rect">
            <a:avLst/>
          </a:prstGeom>
        </p:spPr>
        <p:txBody>
          <a:bodyPr wrap="square">
            <a:spAutoFit/>
          </a:bodyPr>
          <a:lstStyle/>
          <a:p>
            <a:pPr marL="266536" indent="-266536">
              <a:buClr>
                <a:srgbClr val="660066"/>
              </a:buClr>
              <a:buFont typeface="+mj-lt"/>
              <a:buAutoNum type="arabicPeriod" startAt="3"/>
            </a:pPr>
            <a:r>
              <a:rPr lang="en-US" sz="1600">
                <a:solidFill>
                  <a:schemeClr val="tx1">
                    <a:lumMod val="65000"/>
                    <a:lumOff val="35000"/>
                  </a:schemeClr>
                </a:solidFill>
              </a:rPr>
              <a:t>These in turn lead to </a:t>
            </a:r>
            <a:r>
              <a:rPr lang="en-US" sz="1600" b="1">
                <a:solidFill>
                  <a:schemeClr val="tx1">
                    <a:lumMod val="65000"/>
                    <a:lumOff val="35000"/>
                  </a:schemeClr>
                </a:solidFill>
              </a:rPr>
              <a:t>risks and opportunities </a:t>
            </a:r>
            <a:r>
              <a:rPr lang="en-US" sz="1600">
                <a:solidFill>
                  <a:schemeClr val="tx1">
                    <a:lumMod val="65000"/>
                    <a:lumOff val="35000"/>
                  </a:schemeClr>
                </a:solidFill>
              </a:rPr>
              <a:t>to the business</a:t>
            </a:r>
          </a:p>
        </p:txBody>
      </p:sp>
      <p:sp>
        <p:nvSpPr>
          <p:cNvPr id="11" name="Oval 10">
            <a:extLst>
              <a:ext uri="{FF2B5EF4-FFF2-40B4-BE49-F238E27FC236}">
                <a16:creationId xmlns:a16="http://schemas.microsoft.com/office/drawing/2014/main" id="{9BC93D99-52F3-49F8-8EC8-B5FE48E99460}"/>
              </a:ext>
            </a:extLst>
          </p:cNvPr>
          <p:cNvSpPr/>
          <p:nvPr/>
        </p:nvSpPr>
        <p:spPr>
          <a:xfrm>
            <a:off x="2512630" y="4384433"/>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3</a:t>
            </a:r>
          </a:p>
        </p:txBody>
      </p:sp>
      <p:sp>
        <p:nvSpPr>
          <p:cNvPr id="12" name="Oval 11">
            <a:extLst>
              <a:ext uri="{FF2B5EF4-FFF2-40B4-BE49-F238E27FC236}">
                <a16:creationId xmlns:a16="http://schemas.microsoft.com/office/drawing/2014/main" id="{277F2CD3-6869-4B4C-BEE0-ABF4006543E8}"/>
              </a:ext>
            </a:extLst>
          </p:cNvPr>
          <p:cNvSpPr/>
          <p:nvPr/>
        </p:nvSpPr>
        <p:spPr>
          <a:xfrm>
            <a:off x="5951401" y="3846891"/>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2</a:t>
            </a:r>
          </a:p>
        </p:txBody>
      </p:sp>
      <p:sp>
        <p:nvSpPr>
          <p:cNvPr id="13" name="TextBox 12">
            <a:extLst>
              <a:ext uri="{FF2B5EF4-FFF2-40B4-BE49-F238E27FC236}">
                <a16:creationId xmlns:a16="http://schemas.microsoft.com/office/drawing/2014/main" id="{4F04E174-E579-407B-8B31-EE139207FFDD}"/>
              </a:ext>
            </a:extLst>
          </p:cNvPr>
          <p:cNvSpPr txBox="1"/>
          <p:nvPr/>
        </p:nvSpPr>
        <p:spPr>
          <a:xfrm>
            <a:off x="9824703" y="5749499"/>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grpSp>
        <p:nvGrpSpPr>
          <p:cNvPr id="16" name="Group 15">
            <a:extLst>
              <a:ext uri="{FF2B5EF4-FFF2-40B4-BE49-F238E27FC236}">
                <a16:creationId xmlns:a16="http://schemas.microsoft.com/office/drawing/2014/main" id="{0FE080ED-2ECF-4173-8F42-765B25E080C5}"/>
              </a:ext>
            </a:extLst>
          </p:cNvPr>
          <p:cNvGrpSpPr/>
          <p:nvPr/>
        </p:nvGrpSpPr>
        <p:grpSpPr>
          <a:xfrm>
            <a:off x="10189214" y="103870"/>
            <a:ext cx="1907559" cy="1799264"/>
            <a:chOff x="4164440" y="3621813"/>
            <a:chExt cx="1371155" cy="1212497"/>
          </a:xfrm>
        </p:grpSpPr>
        <p:sp>
          <p:nvSpPr>
            <p:cNvPr id="17" name="Teardrop 16">
              <a:extLst>
                <a:ext uri="{FF2B5EF4-FFF2-40B4-BE49-F238E27FC236}">
                  <a16:creationId xmlns:a16="http://schemas.microsoft.com/office/drawing/2014/main" id="{BAC7E625-C510-4452-8579-7161F93CD010}"/>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97658B8-9D23-4D4C-9A7E-3779FE38E2C0}"/>
                </a:ext>
              </a:extLst>
            </p:cNvPr>
            <p:cNvSpPr txBox="1"/>
            <p:nvPr/>
          </p:nvSpPr>
          <p:spPr>
            <a:xfrm>
              <a:off x="4311944" y="3784447"/>
              <a:ext cx="1139086" cy="887229"/>
            </a:xfrm>
            <a:prstGeom prst="rect">
              <a:avLst/>
            </a:prstGeom>
            <a:noFill/>
          </p:spPr>
          <p:txBody>
            <a:bodyPr wrap="square" rtlCol="0">
              <a:spAutoFit/>
            </a:bodyPr>
            <a:lstStyle/>
            <a:p>
              <a:pPr algn="ctr"/>
              <a:r>
                <a:rPr lang="en-GB" sz="1600">
                  <a:solidFill>
                    <a:schemeClr val="bg1"/>
                  </a:solidFill>
                </a:rPr>
                <a:t>Refer to </a:t>
              </a:r>
              <a:r>
                <a:rPr lang="en-GB" sz="1600" b="1">
                  <a:solidFill>
                    <a:schemeClr val="bg1"/>
                  </a:solidFill>
                </a:rPr>
                <a:t>p. 6 </a:t>
              </a:r>
              <a:r>
                <a:rPr lang="en-GB" sz="1600">
                  <a:solidFill>
                    <a:schemeClr val="bg1"/>
                  </a:solidFill>
                </a:rPr>
                <a:t>of your handbook &amp; </a:t>
              </a:r>
              <a:r>
                <a:rPr lang="en-GB" sz="1600" b="1">
                  <a:solidFill>
                    <a:schemeClr val="bg1"/>
                  </a:solidFill>
                </a:rPr>
                <a:t>p.15 </a:t>
              </a:r>
              <a:r>
                <a:rPr lang="en-GB" sz="1600">
                  <a:solidFill>
                    <a:schemeClr val="bg1"/>
                  </a:solidFill>
                </a:rPr>
                <a:t>of the Natural Capital Protocol</a:t>
              </a:r>
            </a:p>
          </p:txBody>
        </p:sp>
      </p:grpSp>
    </p:spTree>
    <p:extLst>
      <p:ext uri="{BB962C8B-B14F-4D97-AF65-F5344CB8AC3E}">
        <p14:creationId xmlns:p14="http://schemas.microsoft.com/office/powerpoint/2010/main" val="355264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7" grpId="0"/>
      <p:bldP spid="29" grpId="0"/>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3" y="3075059"/>
            <a:ext cx="12191999" cy="707886"/>
          </a:xfrm>
          <a:prstGeom prst="rect">
            <a:avLst/>
          </a:prstGeom>
          <a:solidFill>
            <a:srgbClr val="23BAED"/>
          </a:solidFill>
        </p:spPr>
        <p:txBody>
          <a:bodyPr wrap="square" rtlCol="0" anchor="ctr">
            <a:spAutoFit/>
          </a:bodyPr>
          <a:lstStyle/>
          <a:p>
            <a:pPr algn="ctr" defTabSz="913235">
              <a:defRPr/>
            </a:pPr>
            <a:r>
              <a:rPr lang="en-US" sz="4000">
                <a:solidFill>
                  <a:prstClr val="white"/>
                </a:solidFill>
                <a:latin typeface="Calibri" panose="020F0502020204030204" pitchFamily="34" charset="0"/>
                <a:cs typeface="Calibri" panose="020F0502020204030204" pitchFamily="34" charset="0"/>
              </a:rPr>
              <a:t>Risks &amp; Opportunities for business</a:t>
            </a:r>
            <a:endParaRPr lang="en-US" sz="4000">
              <a:solidFill>
                <a:srgbClr val="EE386C"/>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A7B926C-5DE3-4AE7-9C4D-B08EEC3BA3C2}"/>
              </a:ext>
            </a:extLst>
          </p:cNvPr>
          <p:cNvSpPr/>
          <p:nvPr/>
        </p:nvSpPr>
        <p:spPr>
          <a:xfrm>
            <a:off x="-4233" y="3040592"/>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7F5F0A-5C02-45BE-ABC3-D2D455E65194}"/>
              </a:ext>
            </a:extLst>
          </p:cNvPr>
          <p:cNvSpPr/>
          <p:nvPr/>
        </p:nvSpPr>
        <p:spPr>
          <a:xfrm>
            <a:off x="12095393"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8" name="Rectangle 17">
            <a:extLst>
              <a:ext uri="{FF2B5EF4-FFF2-40B4-BE49-F238E27FC236}">
                <a16:creationId xmlns:a16="http://schemas.microsoft.com/office/drawing/2014/main" id="{A126B6D0-D6F1-47D9-91E3-E526ADBDCCA4}"/>
              </a:ext>
            </a:extLst>
          </p:cNvPr>
          <p:cNvSpPr/>
          <p:nvPr/>
        </p:nvSpPr>
        <p:spPr>
          <a:xfrm rot="5400000">
            <a:off x="6049690" y="688425"/>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9" name="Rectangle 18">
            <a:extLst>
              <a:ext uri="{FF2B5EF4-FFF2-40B4-BE49-F238E27FC236}">
                <a16:creationId xmlns:a16="http://schemas.microsoft.com/office/drawing/2014/main" id="{355CF138-1FC8-47F1-BF26-337ACE68FF7B}"/>
              </a:ext>
            </a:extLst>
          </p:cNvPr>
          <p:cNvSpPr/>
          <p:nvPr/>
        </p:nvSpPr>
        <p:spPr>
          <a:xfrm>
            <a:off x="6071945" y="3824336"/>
            <a:ext cx="67601" cy="303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grpSp>
        <p:nvGrpSpPr>
          <p:cNvPr id="5" name="Group 4">
            <a:extLst>
              <a:ext uri="{FF2B5EF4-FFF2-40B4-BE49-F238E27FC236}">
                <a16:creationId xmlns:a16="http://schemas.microsoft.com/office/drawing/2014/main" id="{4ED19EC0-7109-46BF-B266-D5E3B76710F7}"/>
              </a:ext>
            </a:extLst>
          </p:cNvPr>
          <p:cNvGrpSpPr/>
          <p:nvPr/>
        </p:nvGrpSpPr>
        <p:grpSpPr>
          <a:xfrm>
            <a:off x="10408518" y="5074916"/>
            <a:ext cx="1655687" cy="1538611"/>
            <a:chOff x="10408518" y="5074916"/>
            <a:chExt cx="1655687" cy="1538611"/>
          </a:xfrm>
        </p:grpSpPr>
        <p:sp>
          <p:nvSpPr>
            <p:cNvPr id="33" name="Oval 32">
              <a:extLst>
                <a:ext uri="{FF2B5EF4-FFF2-40B4-BE49-F238E27FC236}">
                  <a16:creationId xmlns:a16="http://schemas.microsoft.com/office/drawing/2014/main" id="{22B229C9-9665-40A3-A375-A1F76F2C913B}"/>
                </a:ext>
              </a:extLst>
            </p:cNvPr>
            <p:cNvSpPr/>
            <p:nvPr/>
          </p:nvSpPr>
          <p:spPr>
            <a:xfrm>
              <a:off x="10455277" y="5074916"/>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34" name="TextBox 33">
              <a:extLst>
                <a:ext uri="{FF2B5EF4-FFF2-40B4-BE49-F238E27FC236}">
                  <a16:creationId xmlns:a16="http://schemas.microsoft.com/office/drawing/2014/main" id="{0C145C07-8AFE-4F33-9719-62E07BC3CBE4}"/>
                </a:ext>
              </a:extLst>
            </p:cNvPr>
            <p:cNvSpPr txBox="1"/>
            <p:nvPr/>
          </p:nvSpPr>
          <p:spPr>
            <a:xfrm>
              <a:off x="10408518" y="5371698"/>
              <a:ext cx="1655687"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Financial Risk</a:t>
              </a:r>
              <a:endParaRPr lang="en-GB" sz="1600">
                <a:solidFill>
                  <a:prstClr val="white"/>
                </a:solidFill>
                <a:latin typeface="Calibri" panose="020F0502020204030204"/>
              </a:endParaRPr>
            </a:p>
          </p:txBody>
        </p:sp>
      </p:gr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a:srcRect l="2841" t="5336" b="17649"/>
          <a:stretch/>
        </p:blipFill>
        <p:spPr>
          <a:xfrm>
            <a:off x="124893" y="97680"/>
            <a:ext cx="5942816" cy="2955372"/>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47942" y="105816"/>
            <a:ext cx="1749231" cy="1538611"/>
            <a:chOff x="251990" y="30151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354681" y="30151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251990" y="745165"/>
              <a:ext cx="1749231"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Operational Opportunity</a:t>
              </a:r>
              <a:endParaRPr lang="en-GB" sz="2200">
                <a:solidFill>
                  <a:prstClr val="white"/>
                </a:solidFill>
                <a:latin typeface="Calibri" panose="020F0502020204030204"/>
              </a:endParaRPr>
            </a:p>
          </p:txBody>
        </p:sp>
      </p:grpSp>
      <p:pic>
        <p:nvPicPr>
          <p:cNvPr id="1026" name="Picture 2" descr="RÃ©sultat de recherche d'images pour &quot;vale dam collapse&quot;">
            <a:extLst>
              <a:ext uri="{FF2B5EF4-FFF2-40B4-BE49-F238E27FC236}">
                <a16:creationId xmlns:a16="http://schemas.microsoft.com/office/drawing/2014/main" id="{80690397-FA82-47A5-8AF0-830295D81B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27"/>
          <a:stretch/>
        </p:blipFill>
        <p:spPr bwMode="auto">
          <a:xfrm>
            <a:off x="135781" y="99860"/>
            <a:ext cx="5903563" cy="295537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09C971D-5C01-44D6-966B-59A0C34165E3}"/>
              </a:ext>
            </a:extLst>
          </p:cNvPr>
          <p:cNvGrpSpPr/>
          <p:nvPr/>
        </p:nvGrpSpPr>
        <p:grpSpPr>
          <a:xfrm>
            <a:off x="153334" y="208240"/>
            <a:ext cx="1749231" cy="1538611"/>
            <a:chOff x="251990" y="301513"/>
            <a:chExt cx="1749231" cy="1538611"/>
          </a:xfrm>
        </p:grpSpPr>
        <p:sp>
          <p:nvSpPr>
            <p:cNvPr id="28" name="Oval 27">
              <a:extLst>
                <a:ext uri="{FF2B5EF4-FFF2-40B4-BE49-F238E27FC236}">
                  <a16:creationId xmlns:a16="http://schemas.microsoft.com/office/drawing/2014/main" id="{E7946935-016A-4B68-B2C4-11C16D9962BB}"/>
                </a:ext>
              </a:extLst>
            </p:cNvPr>
            <p:cNvSpPr/>
            <p:nvPr/>
          </p:nvSpPr>
          <p:spPr>
            <a:xfrm>
              <a:off x="354681" y="30151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29" name="TextBox 28">
              <a:extLst>
                <a:ext uri="{FF2B5EF4-FFF2-40B4-BE49-F238E27FC236}">
                  <a16:creationId xmlns:a16="http://schemas.microsoft.com/office/drawing/2014/main" id="{CD68FE22-2B1E-4F1C-96F7-97FDC853CC23}"/>
                </a:ext>
              </a:extLst>
            </p:cNvPr>
            <p:cNvSpPr txBox="1"/>
            <p:nvPr/>
          </p:nvSpPr>
          <p:spPr>
            <a:xfrm>
              <a:off x="251990" y="745165"/>
              <a:ext cx="1749231"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Operational Risk</a:t>
              </a:r>
              <a:endParaRPr lang="en-GB" sz="2200">
                <a:solidFill>
                  <a:prstClr val="white"/>
                </a:solidFill>
                <a:latin typeface="Calibri" panose="020F0502020204030204"/>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5" t="3364" r="1870" b="11147"/>
          <a:stretch/>
        </p:blipFill>
        <p:spPr bwMode="auto">
          <a:xfrm>
            <a:off x="6139546" y="115931"/>
            <a:ext cx="5937916" cy="2946247"/>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408518" y="182864"/>
            <a:ext cx="1607337" cy="1538611"/>
            <a:chOff x="10437305"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7305" y="651758"/>
              <a:ext cx="1607337"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Reputation Opportunity</a:t>
              </a:r>
              <a:endParaRPr lang="en-GB" sz="2200">
                <a:solidFill>
                  <a:prstClr val="white"/>
                </a:solidFill>
                <a:latin typeface="Calibri" panose="020F0502020204030204"/>
              </a:endParaRPr>
            </a:p>
          </p:txBody>
        </p:sp>
      </p:grpSp>
      <p:pic>
        <p:nvPicPr>
          <p:cNvPr id="12290" name="Picture 2" descr="Image result for climate protest">
            <a:extLst>
              <a:ext uri="{FF2B5EF4-FFF2-40B4-BE49-F238E27FC236}">
                <a16:creationId xmlns:a16="http://schemas.microsoft.com/office/drawing/2014/main" id="{C1920EE8-6375-4B8B-942A-1F8FEAE48C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24" b="14728"/>
          <a:stretch/>
        </p:blipFill>
        <p:spPr bwMode="auto">
          <a:xfrm>
            <a:off x="6161154" y="109820"/>
            <a:ext cx="5903051" cy="294800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463E1D5-5A68-44A4-AB18-11B4B22E47B5}"/>
              </a:ext>
            </a:extLst>
          </p:cNvPr>
          <p:cNvGrpSpPr/>
          <p:nvPr/>
        </p:nvGrpSpPr>
        <p:grpSpPr>
          <a:xfrm>
            <a:off x="10448882" y="156528"/>
            <a:ext cx="1607337" cy="1538611"/>
            <a:chOff x="10437305" y="226073"/>
            <a:chExt cx="1607337" cy="1538611"/>
          </a:xfrm>
        </p:grpSpPr>
        <p:sp>
          <p:nvSpPr>
            <p:cNvPr id="31" name="Oval 30">
              <a:extLst>
                <a:ext uri="{FF2B5EF4-FFF2-40B4-BE49-F238E27FC236}">
                  <a16:creationId xmlns:a16="http://schemas.microsoft.com/office/drawing/2014/main" id="{67E94A87-64F5-4FB7-BA43-A558A5CA5BF0}"/>
                </a:ext>
              </a:extLst>
            </p:cNvPr>
            <p:cNvSpPr/>
            <p:nvPr/>
          </p:nvSpPr>
          <p:spPr>
            <a:xfrm>
              <a:off x="10455277" y="22607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32" name="TextBox 31">
              <a:extLst>
                <a:ext uri="{FF2B5EF4-FFF2-40B4-BE49-F238E27FC236}">
                  <a16:creationId xmlns:a16="http://schemas.microsoft.com/office/drawing/2014/main" id="{486D0C6D-905E-4912-A72C-E68B57668C28}"/>
                </a:ext>
              </a:extLst>
            </p:cNvPr>
            <p:cNvSpPr txBox="1"/>
            <p:nvPr/>
          </p:nvSpPr>
          <p:spPr>
            <a:xfrm>
              <a:off x="10437305" y="651758"/>
              <a:ext cx="1607337"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Reputation Risk</a:t>
              </a:r>
              <a:endParaRPr lang="en-GB" sz="2400">
                <a:solidFill>
                  <a:prstClr val="white"/>
                </a:solidFill>
                <a:latin typeface="Calibri" panose="020F0502020204030204"/>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4" r="12050" b="21705"/>
          <a:stretch/>
        </p:blipFill>
        <p:spPr>
          <a:xfrm>
            <a:off x="6161154" y="3839230"/>
            <a:ext cx="5934235" cy="2880630"/>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6053" y="4021497"/>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9480" y="4526172"/>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3367" y="5928090"/>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24093" y="4968583"/>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36066" y="5362369"/>
            <a:ext cx="1731987"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Financial Opportunity</a:t>
            </a:r>
            <a:endParaRPr lang="en-GB" sz="2200">
              <a:solidFill>
                <a:prstClr val="white"/>
              </a:solidFill>
              <a:latin typeface="Calibri" panose="020F0502020204030204"/>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3169" b="19017"/>
          <a:stretch/>
        </p:blipFill>
        <p:spPr bwMode="auto">
          <a:xfrm>
            <a:off x="145723" y="3831426"/>
            <a:ext cx="5850327" cy="2906685"/>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197919" y="5004816"/>
            <a:ext cx="1627576" cy="16087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53436" y="5393672"/>
            <a:ext cx="1716541"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Legal Opportunity</a:t>
            </a:r>
            <a:endParaRPr lang="en-GB" sz="2400">
              <a:solidFill>
                <a:prstClr val="white"/>
              </a:solidFill>
              <a:latin typeface="Calibri" panose="020F0502020204030204"/>
            </a:endParaRPr>
          </a:p>
        </p:txBody>
      </p:sp>
      <p:grpSp>
        <p:nvGrpSpPr>
          <p:cNvPr id="7" name="Group 6">
            <a:extLst>
              <a:ext uri="{FF2B5EF4-FFF2-40B4-BE49-F238E27FC236}">
                <a16:creationId xmlns:a16="http://schemas.microsoft.com/office/drawing/2014/main" id="{52162BC8-76F5-4F1E-BB61-AE4D23CA53A9}"/>
              </a:ext>
            </a:extLst>
          </p:cNvPr>
          <p:cNvGrpSpPr/>
          <p:nvPr/>
        </p:nvGrpSpPr>
        <p:grpSpPr>
          <a:xfrm>
            <a:off x="123947" y="3824666"/>
            <a:ext cx="5912986" cy="2913445"/>
            <a:chOff x="141888" y="3625795"/>
            <a:chExt cx="5912986" cy="2913445"/>
          </a:xfrm>
        </p:grpSpPr>
        <p:pic>
          <p:nvPicPr>
            <p:cNvPr id="25" name="Picture 24" descr="Image result for new laws">
              <a:extLst>
                <a:ext uri="{FF2B5EF4-FFF2-40B4-BE49-F238E27FC236}">
                  <a16:creationId xmlns:a16="http://schemas.microsoft.com/office/drawing/2014/main" id="{E07B335D-E266-45F5-97D1-658D15FE905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113" t="6207" r="1506" b="9176"/>
            <a:stretch/>
          </p:blipFill>
          <p:spPr bwMode="auto">
            <a:xfrm>
              <a:off x="141888" y="3625795"/>
              <a:ext cx="5912986" cy="291344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F5281A0-B4A0-47A1-88F5-40F4796C3AE2}"/>
                </a:ext>
              </a:extLst>
            </p:cNvPr>
            <p:cNvGrpSpPr/>
            <p:nvPr/>
          </p:nvGrpSpPr>
          <p:grpSpPr>
            <a:xfrm>
              <a:off x="267968" y="4860294"/>
              <a:ext cx="1538611" cy="1538611"/>
              <a:chOff x="267968" y="4860294"/>
              <a:chExt cx="1538611" cy="1538611"/>
            </a:xfrm>
          </p:grpSpPr>
          <p:sp>
            <p:nvSpPr>
              <p:cNvPr id="27" name="Oval 26">
                <a:extLst>
                  <a:ext uri="{FF2B5EF4-FFF2-40B4-BE49-F238E27FC236}">
                    <a16:creationId xmlns:a16="http://schemas.microsoft.com/office/drawing/2014/main" id="{7B0A8267-C35E-454C-B2AF-CC2AF104BDC0}"/>
                  </a:ext>
                </a:extLst>
              </p:cNvPr>
              <p:cNvSpPr/>
              <p:nvPr/>
            </p:nvSpPr>
            <p:spPr>
              <a:xfrm>
                <a:off x="267968" y="4860294"/>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30" name="TextBox 29">
                <a:extLst>
                  <a:ext uri="{FF2B5EF4-FFF2-40B4-BE49-F238E27FC236}">
                    <a16:creationId xmlns:a16="http://schemas.microsoft.com/office/drawing/2014/main" id="{7D59CA6D-7F42-4A5B-BA2F-187C48737A5F}"/>
                  </a:ext>
                </a:extLst>
              </p:cNvPr>
              <p:cNvSpPr txBox="1"/>
              <p:nvPr/>
            </p:nvSpPr>
            <p:spPr>
              <a:xfrm>
                <a:off x="386541" y="5231169"/>
                <a:ext cx="1329429"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Legal Risk</a:t>
                </a:r>
                <a:endParaRPr lang="en-GB" sz="2400">
                  <a:solidFill>
                    <a:prstClr val="white"/>
                  </a:solidFill>
                  <a:latin typeface="Calibri" panose="020F0502020204030204"/>
                </a:endParaRPr>
              </a:p>
            </p:txBody>
          </p:sp>
        </p:grpSp>
        <p:pic>
          <p:nvPicPr>
            <p:cNvPr id="49" name="Picture 2" descr="RÃ©sultat de recherche d'images pour &quot;Anadarko Petroleum logo&quot;">
              <a:extLst>
                <a:ext uri="{FF2B5EF4-FFF2-40B4-BE49-F238E27FC236}">
                  <a16:creationId xmlns:a16="http://schemas.microsoft.com/office/drawing/2014/main" id="{C568DE2F-14AC-485E-85C3-E6130F6CA85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4774" y="3789220"/>
              <a:ext cx="2542391" cy="675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1F77AB7-303D-4809-8B15-CA8AA4FA47C8}"/>
              </a:ext>
            </a:extLst>
          </p:cNvPr>
          <p:cNvGrpSpPr/>
          <p:nvPr/>
        </p:nvGrpSpPr>
        <p:grpSpPr>
          <a:xfrm>
            <a:off x="6176543" y="3849167"/>
            <a:ext cx="5887661" cy="3008248"/>
            <a:chOff x="6176543" y="3849167"/>
            <a:chExt cx="5887661" cy="3008248"/>
          </a:xfrm>
        </p:grpSpPr>
        <p:pic>
          <p:nvPicPr>
            <p:cNvPr id="8" name="Picture 7">
              <a:extLst>
                <a:ext uri="{FF2B5EF4-FFF2-40B4-BE49-F238E27FC236}">
                  <a16:creationId xmlns:a16="http://schemas.microsoft.com/office/drawing/2014/main" id="{608F2ED0-B50B-419F-8F51-06875CDA9727}"/>
                </a:ext>
              </a:extLst>
            </p:cNvPr>
            <p:cNvPicPr>
              <a:picLocks noChangeAspect="1"/>
            </p:cNvPicPr>
            <p:nvPr/>
          </p:nvPicPr>
          <p:blipFill rotWithShape="1">
            <a:blip r:embed="rId15"/>
            <a:srcRect l="4986" t="34496" r="8103" b="6139"/>
            <a:stretch/>
          </p:blipFill>
          <p:spPr>
            <a:xfrm>
              <a:off x="6176543" y="3849167"/>
              <a:ext cx="5887661" cy="3008248"/>
            </a:xfrm>
            <a:prstGeom prst="rect">
              <a:avLst/>
            </a:prstGeom>
          </p:spPr>
        </p:pic>
        <p:sp>
          <p:nvSpPr>
            <p:cNvPr id="53" name="Oval 52">
              <a:extLst>
                <a:ext uri="{FF2B5EF4-FFF2-40B4-BE49-F238E27FC236}">
                  <a16:creationId xmlns:a16="http://schemas.microsoft.com/office/drawing/2014/main" id="{EB79364F-427A-432C-BC4C-BAB201FEF577}"/>
                </a:ext>
              </a:extLst>
            </p:cNvPr>
            <p:cNvSpPr/>
            <p:nvPr/>
          </p:nvSpPr>
          <p:spPr>
            <a:xfrm>
              <a:off x="10404670" y="5054339"/>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54" name="TextBox 53">
              <a:extLst>
                <a:ext uri="{FF2B5EF4-FFF2-40B4-BE49-F238E27FC236}">
                  <a16:creationId xmlns:a16="http://schemas.microsoft.com/office/drawing/2014/main" id="{71131DE3-5F77-4AF9-833E-D8FE83D63B69}"/>
                </a:ext>
              </a:extLst>
            </p:cNvPr>
            <p:cNvSpPr txBox="1"/>
            <p:nvPr/>
          </p:nvSpPr>
          <p:spPr>
            <a:xfrm>
              <a:off x="10509260" y="5422914"/>
              <a:ext cx="1329429"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Financial Risk</a:t>
              </a:r>
              <a:endParaRPr lang="en-GB" sz="2400">
                <a:solidFill>
                  <a:prstClr val="white"/>
                </a:solidFill>
                <a:latin typeface="Calibri" panose="020F0502020204030204"/>
              </a:endParaRPr>
            </a:p>
          </p:txBody>
        </p:sp>
      </p:grpSp>
      <p:sp>
        <p:nvSpPr>
          <p:cNvPr id="13" name="Slide Number Placeholder 12">
            <a:extLst>
              <a:ext uri="{FF2B5EF4-FFF2-40B4-BE49-F238E27FC236}">
                <a16:creationId xmlns:a16="http://schemas.microsoft.com/office/drawing/2014/main" id="{9B61D97C-7E82-4A1E-A373-07859803BE84}"/>
              </a:ext>
            </a:extLst>
          </p:cNvPr>
          <p:cNvSpPr>
            <a:spLocks noGrp="1"/>
          </p:cNvSpPr>
          <p:nvPr>
            <p:ph type="sldNum" sz="quarter" idx="12"/>
          </p:nvPr>
        </p:nvSpPr>
        <p:spPr>
          <a:xfrm>
            <a:off x="108726" y="6400891"/>
            <a:ext cx="2743200" cy="365125"/>
          </a:xfrm>
        </p:spPr>
        <p:txBody>
          <a:bodyPr/>
          <a:lstStyle/>
          <a:p>
            <a:fld id="{971CEC84-1649-40CE-BFF6-7286506FEA08}" type="slidenum">
              <a:rPr lang="en-GB" smtClean="0"/>
              <a:pPr/>
              <a:t>16</a:t>
            </a:fld>
            <a:endParaRPr lang="en-GB"/>
          </a:p>
        </p:txBody>
      </p:sp>
    </p:spTree>
    <p:extLst>
      <p:ext uri="{BB962C8B-B14F-4D97-AF65-F5344CB8AC3E}">
        <p14:creationId xmlns:p14="http://schemas.microsoft.com/office/powerpoint/2010/main" val="1770302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3" y="3075059"/>
            <a:ext cx="12191999" cy="707886"/>
          </a:xfrm>
          <a:prstGeom prst="rect">
            <a:avLst/>
          </a:prstGeom>
          <a:solidFill>
            <a:srgbClr val="23BAED"/>
          </a:solidFill>
        </p:spPr>
        <p:txBody>
          <a:bodyPr wrap="square" rtlCol="0" anchor="ctr">
            <a:spAutoFit/>
          </a:bodyPr>
          <a:lstStyle/>
          <a:p>
            <a:pPr algn="ctr" defTabSz="913235">
              <a:defRPr/>
            </a:pPr>
            <a:r>
              <a:rPr lang="en-US" sz="4000">
                <a:solidFill>
                  <a:prstClr val="white"/>
                </a:solidFill>
                <a:latin typeface="Calibri" panose="020F0502020204030204" pitchFamily="34" charset="0"/>
                <a:cs typeface="Calibri" panose="020F0502020204030204" pitchFamily="34" charset="0"/>
              </a:rPr>
              <a:t>Risks &amp; Opportunities for business</a:t>
            </a:r>
            <a:endParaRPr lang="en-US" sz="4000">
              <a:solidFill>
                <a:srgbClr val="EE386C"/>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A7B926C-5DE3-4AE7-9C4D-B08EEC3BA3C2}"/>
              </a:ext>
            </a:extLst>
          </p:cNvPr>
          <p:cNvSpPr/>
          <p:nvPr/>
        </p:nvSpPr>
        <p:spPr>
          <a:xfrm>
            <a:off x="-4233" y="3040592"/>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7F5F0A-5C02-45BE-ABC3-D2D455E65194}"/>
              </a:ext>
            </a:extLst>
          </p:cNvPr>
          <p:cNvSpPr/>
          <p:nvPr/>
        </p:nvSpPr>
        <p:spPr>
          <a:xfrm>
            <a:off x="12095393"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8" name="Rectangle 17">
            <a:extLst>
              <a:ext uri="{FF2B5EF4-FFF2-40B4-BE49-F238E27FC236}">
                <a16:creationId xmlns:a16="http://schemas.microsoft.com/office/drawing/2014/main" id="{A126B6D0-D6F1-47D9-91E3-E526ADBDCCA4}"/>
              </a:ext>
            </a:extLst>
          </p:cNvPr>
          <p:cNvSpPr/>
          <p:nvPr/>
        </p:nvSpPr>
        <p:spPr>
          <a:xfrm rot="5400000">
            <a:off x="6049690" y="688425"/>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9" name="Rectangle 18">
            <a:extLst>
              <a:ext uri="{FF2B5EF4-FFF2-40B4-BE49-F238E27FC236}">
                <a16:creationId xmlns:a16="http://schemas.microsoft.com/office/drawing/2014/main" id="{355CF138-1FC8-47F1-BF26-337ACE68FF7B}"/>
              </a:ext>
            </a:extLst>
          </p:cNvPr>
          <p:cNvSpPr/>
          <p:nvPr/>
        </p:nvSpPr>
        <p:spPr>
          <a:xfrm>
            <a:off x="6071945" y="3824336"/>
            <a:ext cx="67601" cy="303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grpSp>
        <p:nvGrpSpPr>
          <p:cNvPr id="5" name="Group 4">
            <a:extLst>
              <a:ext uri="{FF2B5EF4-FFF2-40B4-BE49-F238E27FC236}">
                <a16:creationId xmlns:a16="http://schemas.microsoft.com/office/drawing/2014/main" id="{4ED19EC0-7109-46BF-B266-D5E3B76710F7}"/>
              </a:ext>
            </a:extLst>
          </p:cNvPr>
          <p:cNvGrpSpPr/>
          <p:nvPr/>
        </p:nvGrpSpPr>
        <p:grpSpPr>
          <a:xfrm>
            <a:off x="10408518" y="5074916"/>
            <a:ext cx="1655687" cy="1538611"/>
            <a:chOff x="10408518" y="5074916"/>
            <a:chExt cx="1655687" cy="1538611"/>
          </a:xfrm>
        </p:grpSpPr>
        <p:sp>
          <p:nvSpPr>
            <p:cNvPr id="33" name="Oval 32">
              <a:extLst>
                <a:ext uri="{FF2B5EF4-FFF2-40B4-BE49-F238E27FC236}">
                  <a16:creationId xmlns:a16="http://schemas.microsoft.com/office/drawing/2014/main" id="{22B229C9-9665-40A3-A375-A1F76F2C913B}"/>
                </a:ext>
              </a:extLst>
            </p:cNvPr>
            <p:cNvSpPr/>
            <p:nvPr/>
          </p:nvSpPr>
          <p:spPr>
            <a:xfrm>
              <a:off x="10455277" y="5074916"/>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34" name="TextBox 33">
              <a:extLst>
                <a:ext uri="{FF2B5EF4-FFF2-40B4-BE49-F238E27FC236}">
                  <a16:creationId xmlns:a16="http://schemas.microsoft.com/office/drawing/2014/main" id="{0C145C07-8AFE-4F33-9719-62E07BC3CBE4}"/>
                </a:ext>
              </a:extLst>
            </p:cNvPr>
            <p:cNvSpPr txBox="1"/>
            <p:nvPr/>
          </p:nvSpPr>
          <p:spPr>
            <a:xfrm>
              <a:off x="10408518" y="5371698"/>
              <a:ext cx="1655687"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Financial Risk</a:t>
              </a:r>
              <a:endParaRPr lang="en-GB" sz="1600">
                <a:solidFill>
                  <a:prstClr val="white"/>
                </a:solidFill>
                <a:latin typeface="Calibri" panose="020F0502020204030204"/>
              </a:endParaRPr>
            </a:p>
          </p:txBody>
        </p:sp>
      </p:gr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a:srcRect l="2841" t="5336" b="17649"/>
          <a:stretch/>
        </p:blipFill>
        <p:spPr>
          <a:xfrm>
            <a:off x="124893" y="97680"/>
            <a:ext cx="5942816" cy="2955372"/>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47942" y="105816"/>
            <a:ext cx="1749231" cy="1538611"/>
            <a:chOff x="251990" y="30151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354681" y="30151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251990" y="745165"/>
              <a:ext cx="1749231"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Operational Opportunity</a:t>
              </a:r>
              <a:endParaRPr lang="en-GB" sz="2200">
                <a:solidFill>
                  <a:prstClr val="white"/>
                </a:solidFill>
                <a:latin typeface="Calibri" panose="020F0502020204030204"/>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5" t="3364" r="1870" b="11147"/>
          <a:stretch/>
        </p:blipFill>
        <p:spPr bwMode="auto">
          <a:xfrm>
            <a:off x="6139546" y="115931"/>
            <a:ext cx="5937916" cy="2946247"/>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408518" y="182864"/>
            <a:ext cx="1607337" cy="1538611"/>
            <a:chOff x="10437305"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7305" y="651758"/>
              <a:ext cx="1607337"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Reputation Opportunity</a:t>
              </a:r>
              <a:endParaRPr lang="en-GB" sz="2200">
                <a:solidFill>
                  <a:prstClr val="white"/>
                </a:solidFill>
                <a:latin typeface="Calibri" panose="020F0502020204030204"/>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4" r="12050" b="21705"/>
          <a:stretch/>
        </p:blipFill>
        <p:spPr>
          <a:xfrm>
            <a:off x="6161154" y="3839230"/>
            <a:ext cx="5934235" cy="2880630"/>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6053" y="4021497"/>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9480" y="4526172"/>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3367" y="5928090"/>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24093" y="4968583"/>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36066" y="5362369"/>
            <a:ext cx="1731987"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Financial Opportunity</a:t>
            </a:r>
            <a:endParaRPr lang="en-GB" sz="2200">
              <a:solidFill>
                <a:prstClr val="white"/>
              </a:solidFill>
              <a:latin typeface="Calibri" panose="020F0502020204030204"/>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3169" b="19017"/>
          <a:stretch/>
        </p:blipFill>
        <p:spPr bwMode="auto">
          <a:xfrm>
            <a:off x="145723" y="3831426"/>
            <a:ext cx="5850327" cy="2906685"/>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197919" y="5004816"/>
            <a:ext cx="1627576" cy="16087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53436" y="5393672"/>
            <a:ext cx="1716541"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Legal Opportunity</a:t>
            </a:r>
            <a:endParaRPr lang="en-GB" sz="2400">
              <a:solidFill>
                <a:prstClr val="white"/>
              </a:solidFill>
              <a:latin typeface="Calibri" panose="020F0502020204030204"/>
            </a:endParaRPr>
          </a:p>
        </p:txBody>
      </p:sp>
      <p:sp>
        <p:nvSpPr>
          <p:cNvPr id="13" name="Slide Number Placeholder 12">
            <a:extLst>
              <a:ext uri="{FF2B5EF4-FFF2-40B4-BE49-F238E27FC236}">
                <a16:creationId xmlns:a16="http://schemas.microsoft.com/office/drawing/2014/main" id="{9B61D97C-7E82-4A1E-A373-07859803BE84}"/>
              </a:ext>
            </a:extLst>
          </p:cNvPr>
          <p:cNvSpPr>
            <a:spLocks noGrp="1"/>
          </p:cNvSpPr>
          <p:nvPr>
            <p:ph type="sldNum" sz="quarter" idx="12"/>
          </p:nvPr>
        </p:nvSpPr>
        <p:spPr>
          <a:xfrm>
            <a:off x="828217" y="6310694"/>
            <a:ext cx="2743200" cy="365125"/>
          </a:xfrm>
        </p:spPr>
        <p:txBody>
          <a:bodyPr/>
          <a:lstStyle/>
          <a:p>
            <a:fld id="{971CEC84-1649-40CE-BFF6-7286506FEA08}" type="slidenum">
              <a:rPr lang="en-GB" smtClean="0"/>
              <a:pPr/>
              <a:t>17</a:t>
            </a:fld>
            <a:endParaRPr lang="en-GB"/>
          </a:p>
        </p:txBody>
      </p:sp>
    </p:spTree>
    <p:extLst>
      <p:ext uri="{BB962C8B-B14F-4D97-AF65-F5344CB8AC3E}">
        <p14:creationId xmlns:p14="http://schemas.microsoft.com/office/powerpoint/2010/main" val="245237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790F82-BAAA-4E3C-88CB-89BDD7E86A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8619" y="4935828"/>
            <a:ext cx="6811096" cy="1922172"/>
          </a:xfrm>
          <a:prstGeom prst="rect">
            <a:avLst/>
          </a:prstGeom>
        </p:spPr>
      </p:pic>
      <p:sp>
        <p:nvSpPr>
          <p:cNvPr id="2" name="Title 1">
            <a:extLst>
              <a:ext uri="{FF2B5EF4-FFF2-40B4-BE49-F238E27FC236}">
                <a16:creationId xmlns:a16="http://schemas.microsoft.com/office/drawing/2014/main" id="{612DCC2D-2492-4F99-9EE7-CF72417638D1}"/>
              </a:ext>
            </a:extLst>
          </p:cNvPr>
          <p:cNvSpPr>
            <a:spLocks noGrp="1"/>
          </p:cNvSpPr>
          <p:nvPr>
            <p:ph type="title"/>
          </p:nvPr>
        </p:nvSpPr>
        <p:spPr/>
        <p:txBody>
          <a:bodyPr>
            <a:normAutofit fontScale="90000"/>
          </a:bodyPr>
          <a:lstStyle/>
          <a:p>
            <a:r>
              <a:rPr lang="en-US"/>
              <a:t>Why should business assess its impacts &amp; dependencies on nature?</a:t>
            </a:r>
            <a:endParaRPr lang="en-CH"/>
          </a:p>
        </p:txBody>
      </p:sp>
      <p:sp>
        <p:nvSpPr>
          <p:cNvPr id="4" name="TextBox 3">
            <a:extLst>
              <a:ext uri="{FF2B5EF4-FFF2-40B4-BE49-F238E27FC236}">
                <a16:creationId xmlns:a16="http://schemas.microsoft.com/office/drawing/2014/main" id="{5317EE28-4AEF-468B-847C-352E59CA69AB}"/>
              </a:ext>
            </a:extLst>
          </p:cNvPr>
          <p:cNvSpPr txBox="1"/>
          <p:nvPr/>
        </p:nvSpPr>
        <p:spPr>
          <a:xfrm>
            <a:off x="314194" y="1297037"/>
            <a:ext cx="10834574" cy="830997"/>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 needs a way to understand and manage these. </a:t>
            </a:r>
            <a:endParaRPr lang="en-GB" sz="2400" b="1">
              <a:solidFill>
                <a:srgbClr val="23BAED"/>
              </a:solidFill>
            </a:endParaRPr>
          </a:p>
        </p:txBody>
      </p:sp>
      <p:sp>
        <p:nvSpPr>
          <p:cNvPr id="5" name="Content Placeholder 2">
            <a:extLst>
              <a:ext uri="{FF2B5EF4-FFF2-40B4-BE49-F238E27FC236}">
                <a16:creationId xmlns:a16="http://schemas.microsoft.com/office/drawing/2014/main" id="{185381B5-AC11-41D9-8BFC-15DC0216380C}"/>
              </a:ext>
            </a:extLst>
          </p:cNvPr>
          <p:cNvSpPr txBox="1">
            <a:spLocks/>
          </p:cNvSpPr>
          <p:nvPr/>
        </p:nvSpPr>
        <p:spPr>
          <a:xfrm>
            <a:off x="548347" y="2294495"/>
            <a:ext cx="11029815" cy="2269009"/>
          </a:xfrm>
          <a:prstGeom prst="rect">
            <a:avLst/>
          </a:prstGeom>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to </a:t>
            </a:r>
            <a:r>
              <a:rPr lang="en-GB" b="1">
                <a:solidFill>
                  <a:srgbClr val="BBD151"/>
                </a:solidFill>
              </a:rPr>
              <a:t>finance</a:t>
            </a:r>
          </a:p>
          <a:p>
            <a:pPr>
              <a:lnSpc>
                <a:spcPct val="100000"/>
              </a:lnSpc>
              <a:buClr>
                <a:srgbClr val="BBD151"/>
              </a:buClr>
              <a:buFont typeface="Wingdings" panose="05000000000000000000" pitchFamily="2" charset="2"/>
              <a:buChar char="§"/>
            </a:pPr>
            <a:r>
              <a:rPr lang="en-GB" b="1">
                <a:solidFill>
                  <a:srgbClr val="BBD151"/>
                </a:solidFill>
              </a:rPr>
              <a:t>Recruitment &amp; retention </a:t>
            </a:r>
            <a:r>
              <a:rPr lang="en-GB"/>
              <a:t>of staff</a:t>
            </a:r>
          </a:p>
        </p:txBody>
      </p:sp>
      <p:sp>
        <p:nvSpPr>
          <p:cNvPr id="3" name="Slide Number Placeholder 2">
            <a:extLst>
              <a:ext uri="{FF2B5EF4-FFF2-40B4-BE49-F238E27FC236}">
                <a16:creationId xmlns:a16="http://schemas.microsoft.com/office/drawing/2014/main" id="{0A40E0E6-08DA-4C1F-912B-542904B0D4EB}"/>
              </a:ext>
            </a:extLst>
          </p:cNvPr>
          <p:cNvSpPr>
            <a:spLocks noGrp="1"/>
          </p:cNvSpPr>
          <p:nvPr>
            <p:ph type="sldNum" sz="quarter" idx="12"/>
          </p:nvPr>
        </p:nvSpPr>
        <p:spPr>
          <a:xfrm>
            <a:off x="9681219" y="6278291"/>
            <a:ext cx="2743200" cy="365125"/>
          </a:xfrm>
        </p:spPr>
        <p:txBody>
          <a:bodyPr/>
          <a:lstStyle/>
          <a:p>
            <a:fld id="{971CEC84-1649-40CE-BFF6-7286506FEA08}" type="slidenum">
              <a:rPr lang="en-GB" sz="1600">
                <a:solidFill>
                  <a:prstClr val="black">
                    <a:lumMod val="65000"/>
                    <a:lumOff val="35000"/>
                  </a:prstClr>
                </a:solidFill>
                <a:latin typeface="Arial"/>
              </a:rPr>
              <a:pPr/>
              <a:t>18</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4089872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595820" y="160236"/>
            <a:ext cx="2515139" cy="258296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1299868" y="2245558"/>
            <a:ext cx="9526773" cy="3101618"/>
          </a:xfrm>
          <a:prstGeom prst="rect">
            <a:avLst/>
          </a:prstGeom>
          <a:ln>
            <a:noFill/>
          </a:ln>
        </p:spPr>
        <p:txBody>
          <a:bodyPr wrap="square">
            <a:spAutoFit/>
          </a:bodyPr>
          <a:lstStyle/>
          <a:p>
            <a:pPr>
              <a:lnSpc>
                <a:spcPct val="150000"/>
              </a:lnSpc>
              <a:spcAft>
                <a:spcPts val="1200"/>
              </a:spcAft>
              <a:buClr>
                <a:srgbClr val="23BAED"/>
              </a:buClr>
            </a:pPr>
            <a:r>
              <a:rPr lang="en-GB" sz="2400">
                <a:solidFill>
                  <a:schemeClr val="tx1">
                    <a:lumMod val="65000"/>
                    <a:lumOff val="35000"/>
                  </a:schemeClr>
                </a:solidFill>
              </a:rPr>
              <a:t>What is </a:t>
            </a:r>
            <a:r>
              <a:rPr lang="en-GB" sz="2400" b="1">
                <a:solidFill>
                  <a:srgbClr val="23BAED"/>
                </a:solidFill>
              </a:rPr>
              <a:t>natural capital </a:t>
            </a:r>
            <a:r>
              <a:rPr lang="en-GB" sz="2400">
                <a:solidFill>
                  <a:schemeClr val="tx1">
                    <a:lumMod val="65000"/>
                    <a:lumOff val="35000"/>
                  </a:schemeClr>
                </a:solidFill>
              </a:rPr>
              <a:t>and its </a:t>
            </a:r>
            <a:r>
              <a:rPr lang="en-GB" sz="2400" b="1">
                <a:solidFill>
                  <a:srgbClr val="23BAED"/>
                </a:solidFill>
              </a:rPr>
              <a:t>linkages with business</a:t>
            </a:r>
            <a:r>
              <a:rPr lang="en-GB" sz="2400">
                <a:solidFill>
                  <a:schemeClr val="tx1">
                    <a:lumMod val="65000"/>
                    <a:lumOff val="35000"/>
                  </a:schemeClr>
                </a:solidFill>
              </a:rPr>
              <a:t>,</a:t>
            </a:r>
          </a:p>
          <a:p>
            <a:pPr>
              <a:lnSpc>
                <a:spcPct val="150000"/>
              </a:lnSpc>
              <a:spcAft>
                <a:spcPts val="1200"/>
              </a:spcAft>
              <a:buClr>
                <a:srgbClr val="23BAED"/>
              </a:buClr>
            </a:pPr>
            <a:r>
              <a:rPr lang="en-GB" sz="2400">
                <a:solidFill>
                  <a:schemeClr val="tx1">
                    <a:lumMod val="65000"/>
                    <a:lumOff val="35000"/>
                  </a:schemeClr>
                </a:solidFill>
              </a:rPr>
              <a:t>Why it is important for </a:t>
            </a:r>
            <a:r>
              <a:rPr lang="en-GB" sz="2400" b="1">
                <a:solidFill>
                  <a:srgbClr val="23BAED"/>
                </a:solidFill>
              </a:rPr>
              <a:t>business decision-making and risk management</a:t>
            </a:r>
            <a:r>
              <a:rPr lang="en-GB" sz="240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bg2">
                    <a:lumMod val="75000"/>
                  </a:schemeClr>
                </a:solidFill>
                <a:latin typeface="Arial"/>
              </a:rPr>
              <a:t>How business can </a:t>
            </a:r>
            <a:r>
              <a:rPr lang="en-GB" sz="2400" b="1">
                <a:solidFill>
                  <a:schemeClr val="accent1">
                    <a:lumMod val="60000"/>
                    <a:lumOff val="40000"/>
                  </a:schemeClr>
                </a:solidFill>
                <a:latin typeface="Arial"/>
              </a:rPr>
              <a:t>start applying a natural capital approach </a:t>
            </a:r>
            <a:r>
              <a:rPr lang="en-GB" sz="2400">
                <a:solidFill>
                  <a:schemeClr val="bg2">
                    <a:lumMod val="75000"/>
                  </a:schemeClr>
                </a:solidFill>
                <a:latin typeface="Arial"/>
              </a:rPr>
              <a:t>to support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19</a:t>
            </a:fld>
            <a:endParaRPr lang="en-GB" sz="1600">
              <a:solidFill>
                <a:prstClr val="black">
                  <a:lumMod val="65000"/>
                  <a:lumOff val="35000"/>
                </a:prstClr>
              </a:solidFill>
              <a:latin typeface="Arial"/>
            </a:endParaRPr>
          </a:p>
        </p:txBody>
      </p:sp>
      <p:pic>
        <p:nvPicPr>
          <p:cNvPr id="9" name="Graphic 8" descr="Checkmark">
            <a:extLst>
              <a:ext uri="{FF2B5EF4-FFF2-40B4-BE49-F238E27FC236}">
                <a16:creationId xmlns:a16="http://schemas.microsoft.com/office/drawing/2014/main" id="{3C0823CC-9AD4-45C5-8F85-342BC7919A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3" y="2381039"/>
            <a:ext cx="444761" cy="444761"/>
          </a:xfrm>
          <a:prstGeom prst="rect">
            <a:avLst/>
          </a:prstGeom>
        </p:spPr>
      </p:pic>
      <p:pic>
        <p:nvPicPr>
          <p:cNvPr id="11" name="Graphic 10" descr="Checkmark">
            <a:extLst>
              <a:ext uri="{FF2B5EF4-FFF2-40B4-BE49-F238E27FC236}">
                <a16:creationId xmlns:a16="http://schemas.microsoft.com/office/drawing/2014/main" id="{5F4AE26E-EDCB-426E-A560-139DAC7154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3" y="3044873"/>
            <a:ext cx="444761" cy="444761"/>
          </a:xfrm>
          <a:prstGeom prst="rect">
            <a:avLst/>
          </a:prstGeom>
        </p:spPr>
      </p:pic>
    </p:spTree>
    <p:extLst>
      <p:ext uri="{BB962C8B-B14F-4D97-AF65-F5344CB8AC3E}">
        <p14:creationId xmlns:p14="http://schemas.microsoft.com/office/powerpoint/2010/main" val="3208434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4" y="1222183"/>
            <a:ext cx="11712102" cy="1146814"/>
          </a:xfrm>
        </p:spPr>
        <p:txBody>
          <a:bodyPr>
            <a:normAutofit/>
          </a:bodyPr>
          <a:lstStyle/>
          <a:p>
            <a:pPr marL="0" indent="0">
              <a:lnSpc>
                <a:spcPct val="150000"/>
              </a:lnSpc>
              <a:buNone/>
            </a:pPr>
            <a:r>
              <a:rPr lang="en-GB" sz="2200" dirty="0"/>
              <a:t>We Value Nature is a campaign </a:t>
            </a:r>
            <a:r>
              <a:rPr lang="en-GB" sz="2200" b="1" dirty="0"/>
              <a:t>supporting businesses </a:t>
            </a:r>
            <a:r>
              <a:rPr lang="en-GB" sz="2200" dirty="0"/>
              <a:t>and the </a:t>
            </a:r>
            <a:r>
              <a:rPr lang="en-GB" sz="2200" b="1" dirty="0"/>
              <a:t>natural capital community</a:t>
            </a:r>
            <a:r>
              <a:rPr lang="en-GB" sz="2200" dirty="0"/>
              <a:t> to </a:t>
            </a:r>
            <a:r>
              <a:rPr lang="en-GB" sz="2200" b="1" dirty="0"/>
              <a:t>make valuing nature the new normal </a:t>
            </a:r>
            <a:r>
              <a:rPr lang="en-GB" sz="2200" dirty="0"/>
              <a:t>for business across Europe, by</a:t>
            </a:r>
            <a:r>
              <a:rPr lang="en-GB" sz="2200" dirty="0">
                <a:solidFill>
                  <a:schemeClr val="accent1">
                    <a:lumMod val="50000"/>
                  </a:schemeClr>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0"/>
          </a:xfrm>
          <a:prstGeom prst="rect">
            <a:avLst/>
          </a:prstGeom>
        </p:spPr>
      </p:pic>
      <p:sp>
        <p:nvSpPr>
          <p:cNvPr id="4" name="Slide Number Placeholder 3">
            <a:extLst>
              <a:ext uri="{FF2B5EF4-FFF2-40B4-BE49-F238E27FC236}">
                <a16:creationId xmlns:a16="http://schemas.microsoft.com/office/drawing/2014/main" id="{D4058407-97A0-4215-ADD0-3B5233A1DA71}"/>
              </a:ext>
            </a:extLst>
          </p:cNvPr>
          <p:cNvSpPr>
            <a:spLocks noGrp="1"/>
          </p:cNvSpPr>
          <p:nvPr>
            <p:ph type="sldNum" sz="quarter" idx="12"/>
          </p:nvPr>
        </p:nvSpPr>
        <p:spPr>
          <a:xfrm>
            <a:off x="9069117" y="6284111"/>
            <a:ext cx="2743200" cy="365125"/>
          </a:xfrm>
        </p:spPr>
        <p:txBody>
          <a:bodyPr/>
          <a:lstStyle/>
          <a:p>
            <a:fld id="{971CEC84-1649-40CE-BFF6-7286506FEA08}" type="slidenum">
              <a:rPr lang="en-GB" sz="1600">
                <a:solidFill>
                  <a:prstClr val="black">
                    <a:lumMod val="65000"/>
                    <a:lumOff val="35000"/>
                  </a:prstClr>
                </a:solidFill>
                <a:latin typeface="Arial"/>
              </a:rPr>
              <a:pPr/>
              <a:t>2</a:t>
            </a:fld>
            <a:endParaRPr lang="en-GB" sz="1600">
              <a:solidFill>
                <a:prstClr val="black">
                  <a:lumMod val="65000"/>
                  <a:lumOff val="35000"/>
                </a:prstClr>
              </a:solidFill>
              <a:latin typeface="Arial"/>
            </a:endParaRPr>
          </a:p>
        </p:txBody>
      </p:sp>
      <p:sp>
        <p:nvSpPr>
          <p:cNvPr id="3" name="TextBox 2">
            <a:extLst>
              <a:ext uri="{FF2B5EF4-FFF2-40B4-BE49-F238E27FC236}">
                <a16:creationId xmlns:a16="http://schemas.microsoft.com/office/drawing/2014/main" id="{AD469F9E-D08B-4C2D-AC7B-D6649D664E25}"/>
              </a:ext>
            </a:extLst>
          </p:cNvPr>
          <p:cNvSpPr txBox="1"/>
          <p:nvPr/>
        </p:nvSpPr>
        <p:spPr>
          <a:xfrm>
            <a:off x="239949" y="2498103"/>
            <a:ext cx="11712101" cy="2582245"/>
          </a:xfrm>
          <a:prstGeom prst="rect">
            <a:avLst/>
          </a:prstGeom>
          <a:noFill/>
        </p:spPr>
        <p:txBody>
          <a:bodyPr wrap="square" rtlCol="0">
            <a:spAutoFit/>
          </a:bodyPr>
          <a:lstStyle/>
          <a:p>
            <a:pPr marL="457200" lvl="0" indent="-457200" algn="ctr">
              <a:spcBef>
                <a:spcPts val="1000"/>
              </a:spcBef>
              <a:buClr>
                <a:srgbClr val="23BAED"/>
              </a:buClr>
              <a:buFont typeface="+mj-lt"/>
              <a:buAutoNum type="arabicPeriod"/>
            </a:pPr>
            <a:r>
              <a:rPr lang="en-GB" sz="2200" dirty="0">
                <a:solidFill>
                  <a:prstClr val="black">
                    <a:lumMod val="65000"/>
                    <a:lumOff val="35000"/>
                  </a:prstClr>
                </a:solidFill>
              </a:rPr>
              <a:t>Sharing</a:t>
            </a:r>
            <a:r>
              <a:rPr lang="en-GB" sz="2200" b="1" dirty="0">
                <a:solidFill>
                  <a:prstClr val="black">
                    <a:lumMod val="65000"/>
                    <a:lumOff val="35000"/>
                  </a:prstClr>
                </a:solidFill>
              </a:rPr>
              <a:t> research, resources &amp; best practices</a:t>
            </a:r>
            <a:r>
              <a:rPr lang="en-GB" sz="2200" dirty="0">
                <a:solidFill>
                  <a:prstClr val="black">
                    <a:lumMod val="65000"/>
                    <a:lumOff val="35000"/>
                  </a:prstClr>
                </a:solidFill>
              </a:rPr>
              <a:t>;</a:t>
            </a:r>
          </a:p>
          <a:p>
            <a:pPr marL="457200" lvl="0" indent="-457200" algn="ctr">
              <a:spcBef>
                <a:spcPts val="1000"/>
              </a:spcBef>
              <a:buClr>
                <a:srgbClr val="23BAED"/>
              </a:buClr>
              <a:buFont typeface="+mj-lt"/>
              <a:buAutoNum type="arabicPeriod"/>
            </a:pPr>
            <a:r>
              <a:rPr lang="en-GB" sz="2200" dirty="0">
                <a:solidFill>
                  <a:prstClr val="black">
                    <a:lumMod val="65000"/>
                    <a:lumOff val="35000"/>
                  </a:prstClr>
                </a:solidFill>
              </a:rPr>
              <a:t>Identifying </a:t>
            </a:r>
            <a:r>
              <a:rPr lang="en-GB" sz="2200" b="1" dirty="0">
                <a:solidFill>
                  <a:prstClr val="black">
                    <a:lumMod val="65000"/>
                    <a:lumOff val="35000"/>
                  </a:prstClr>
                </a:solidFill>
              </a:rPr>
              <a:t>barriers &amp; opportunities </a:t>
            </a:r>
            <a:r>
              <a:rPr lang="en-GB" sz="2200" dirty="0">
                <a:solidFill>
                  <a:prstClr val="black">
                    <a:lumMod val="65000"/>
                    <a:lumOff val="35000"/>
                  </a:prstClr>
                </a:solidFill>
              </a:rPr>
              <a:t>for adopting a natural capital approach;</a:t>
            </a:r>
          </a:p>
          <a:p>
            <a:pPr marL="457200" lvl="0" indent="-457200" algn="ctr">
              <a:lnSpc>
                <a:spcPct val="120000"/>
              </a:lnSpc>
              <a:spcBef>
                <a:spcPts val="1000"/>
              </a:spcBef>
              <a:buClr>
                <a:srgbClr val="23BAED"/>
              </a:buClr>
              <a:buFont typeface="+mj-lt"/>
              <a:buAutoNum type="arabicPeriod"/>
            </a:pPr>
            <a:r>
              <a:rPr lang="en-GB" sz="2200" b="1" dirty="0">
                <a:solidFill>
                  <a:prstClr val="black">
                    <a:lumMod val="65000"/>
                    <a:lumOff val="35000"/>
                  </a:prstClr>
                </a:solidFill>
              </a:rPr>
              <a:t>Providing practical support </a:t>
            </a:r>
            <a:r>
              <a:rPr lang="en-GB" sz="2200" dirty="0">
                <a:solidFill>
                  <a:prstClr val="black">
                    <a:lumMod val="65000"/>
                    <a:lumOff val="35000"/>
                  </a:prstClr>
                </a:solidFill>
              </a:rPr>
              <a:t>to help business improve their risk management, communication &amp; stakeholder engagement;</a:t>
            </a:r>
          </a:p>
          <a:p>
            <a:pPr marL="457200" lvl="0" indent="-457200" algn="ctr">
              <a:spcBef>
                <a:spcPts val="1000"/>
              </a:spcBef>
              <a:buClr>
                <a:srgbClr val="23BAED"/>
              </a:buClr>
              <a:buFont typeface="+mj-lt"/>
              <a:buAutoNum type="arabicPeriod"/>
            </a:pPr>
            <a:r>
              <a:rPr lang="en-GB" sz="2200" dirty="0">
                <a:solidFill>
                  <a:prstClr val="black">
                    <a:lumMod val="65000"/>
                    <a:lumOff val="35000"/>
                  </a:prstClr>
                </a:solidFill>
              </a:rPr>
              <a:t>Reinforcing &amp; boosting the work of the </a:t>
            </a:r>
            <a:r>
              <a:rPr lang="en-GB" sz="2200" b="1" dirty="0">
                <a:solidFill>
                  <a:prstClr val="black">
                    <a:lumMod val="65000"/>
                    <a:lumOff val="35000"/>
                  </a:prstClr>
                </a:solidFill>
              </a:rPr>
              <a:t>Natural Capital Coalition.</a:t>
            </a:r>
          </a:p>
          <a:p>
            <a:endParaRPr lang="en-CH" dirty="0"/>
          </a:p>
        </p:txBody>
      </p:sp>
    </p:spTree>
    <p:extLst>
      <p:ext uri="{BB962C8B-B14F-4D97-AF65-F5344CB8AC3E}">
        <p14:creationId xmlns:p14="http://schemas.microsoft.com/office/powerpoint/2010/main" val="282133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AA89BE-A56F-472B-874D-60AAE45408C6}"/>
              </a:ext>
            </a:extLst>
          </p:cNvPr>
          <p:cNvPicPr>
            <a:picLocks noChangeAspect="1"/>
          </p:cNvPicPr>
          <p:nvPr/>
        </p:nvPicPr>
        <p:blipFill rotWithShape="1">
          <a:blip r:embed="rId3"/>
          <a:srcRect t="2047" r="4288"/>
          <a:stretch/>
        </p:blipFill>
        <p:spPr>
          <a:xfrm>
            <a:off x="2619612" y="140420"/>
            <a:ext cx="9572387" cy="6717579"/>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855307"/>
            <a:ext cx="4314321" cy="1604484"/>
          </a:xfrm>
        </p:spPr>
        <p:txBody>
          <a:bodyPr>
            <a:noAutofit/>
          </a:bodyPr>
          <a:lstStyle/>
          <a:p>
            <a:pPr algn="l"/>
            <a:r>
              <a:rPr lang="en-GB" sz="4000" b="1">
                <a:solidFill>
                  <a:srgbClr val="23BAED"/>
                </a:solidFill>
              </a:rPr>
              <a:t>How</a:t>
            </a:r>
            <a:r>
              <a:rPr lang="en-GB" sz="4000">
                <a:solidFill>
                  <a:schemeClr val="tx1">
                    <a:lumMod val="65000"/>
                    <a:lumOff val="35000"/>
                  </a:schemeClr>
                </a:solidFill>
              </a:rPr>
              <a:t> </a:t>
            </a:r>
            <a:r>
              <a:rPr lang="en-GB" sz="4000"/>
              <a:t>can business apply natural capital? </a:t>
            </a:r>
            <a:endParaRPr lang="en-GB" sz="4000">
              <a:solidFill>
                <a:schemeClr val="tx1">
                  <a:lumMod val="65000"/>
                  <a:lumOff val="35000"/>
                </a:schemeClr>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1482078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AB8B-3343-4F59-ADFB-CAB6919B452E}"/>
              </a:ext>
            </a:extLst>
          </p:cNvPr>
          <p:cNvSpPr>
            <a:spLocks noGrp="1"/>
          </p:cNvSpPr>
          <p:nvPr>
            <p:ph type="title"/>
          </p:nvPr>
        </p:nvSpPr>
        <p:spPr/>
        <p:txBody>
          <a:bodyPr/>
          <a:lstStyle/>
          <a:p>
            <a:r>
              <a:rPr lang="en-US"/>
              <a:t>The Natural Capital Protocol</a:t>
            </a:r>
            <a:endParaRPr lang="en-CH"/>
          </a:p>
        </p:txBody>
      </p:sp>
      <p:sp>
        <p:nvSpPr>
          <p:cNvPr id="3" name="Content Placeholder 2">
            <a:extLst>
              <a:ext uri="{FF2B5EF4-FFF2-40B4-BE49-F238E27FC236}">
                <a16:creationId xmlns:a16="http://schemas.microsoft.com/office/drawing/2014/main" id="{7BA81B11-C427-44DF-BCE1-87B6934924F3}"/>
              </a:ext>
            </a:extLst>
          </p:cNvPr>
          <p:cNvSpPr>
            <a:spLocks noGrp="1"/>
          </p:cNvSpPr>
          <p:nvPr>
            <p:ph idx="1"/>
          </p:nvPr>
        </p:nvSpPr>
        <p:spPr>
          <a:xfrm>
            <a:off x="4146751" y="1402749"/>
            <a:ext cx="6342244" cy="2520322"/>
          </a:xfrm>
        </p:spPr>
        <p:txBody>
          <a:bodyPr>
            <a:normAutofit fontScale="85000" lnSpcReduction="20000"/>
          </a:bodyPr>
          <a:lstStyle/>
          <a:p>
            <a:pPr marL="0" indent="0">
              <a:lnSpc>
                <a:spcPct val="150000"/>
              </a:lnSpc>
              <a:buNone/>
            </a:pPr>
            <a:r>
              <a:rPr lang="en-US" sz="2800"/>
              <a:t>The Natural Capital Protocol is a </a:t>
            </a:r>
            <a:r>
              <a:rPr lang="en-US" sz="2800" b="1">
                <a:solidFill>
                  <a:srgbClr val="BBD151"/>
                </a:solidFill>
              </a:rPr>
              <a:t>standardized framework</a:t>
            </a:r>
            <a:r>
              <a:rPr lang="en-US" sz="2800"/>
              <a:t> for businesses to </a:t>
            </a:r>
            <a:r>
              <a:rPr lang="en-US" sz="2800" b="1">
                <a:solidFill>
                  <a:srgbClr val="BBD151"/>
                </a:solidFill>
              </a:rPr>
              <a:t>identify, measure and value</a:t>
            </a:r>
            <a:r>
              <a:rPr lang="en-US" sz="2800">
                <a:solidFill>
                  <a:srgbClr val="BBD151"/>
                </a:solidFill>
              </a:rPr>
              <a:t> </a:t>
            </a:r>
            <a:r>
              <a:rPr lang="en-US" sz="2800"/>
              <a:t>their direct and indirect </a:t>
            </a:r>
            <a:r>
              <a:rPr lang="en-US" sz="2800" b="1">
                <a:solidFill>
                  <a:srgbClr val="BBD151"/>
                </a:solidFill>
              </a:rPr>
              <a:t>impacts and dependencies</a:t>
            </a:r>
            <a:r>
              <a:rPr lang="en-US" sz="2800"/>
              <a:t> on natural capital. </a:t>
            </a:r>
            <a:endParaRPr lang="en-CH" sz="2800"/>
          </a:p>
        </p:txBody>
      </p:sp>
      <p:pic>
        <p:nvPicPr>
          <p:cNvPr id="4" name="Picture 3">
            <a:extLst>
              <a:ext uri="{FF2B5EF4-FFF2-40B4-BE49-F238E27FC236}">
                <a16:creationId xmlns:a16="http://schemas.microsoft.com/office/drawing/2014/main" id="{4F25FB87-156E-4A15-8B86-616BF7FD02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3005" y="1402749"/>
            <a:ext cx="1608442" cy="2285023"/>
          </a:xfrm>
          <a:prstGeom prst="rect">
            <a:avLst/>
          </a:prstGeom>
          <a:ln w="9525" cap="flat">
            <a:solidFill>
              <a:srgbClr val="000000"/>
            </a:solidFill>
            <a:prstDash val="solid"/>
            <a:round/>
          </a:ln>
          <a:effectLst>
            <a:outerShdw blurRad="292100" dist="139700" dir="2700000" rotWithShape="0">
              <a:srgbClr val="333333">
                <a:alpha val="64999"/>
              </a:srgbClr>
            </a:outerShdw>
          </a:effectLst>
        </p:spPr>
      </p:pic>
      <p:pic>
        <p:nvPicPr>
          <p:cNvPr id="5" name="Picture 4">
            <a:extLst>
              <a:ext uri="{FF2B5EF4-FFF2-40B4-BE49-F238E27FC236}">
                <a16:creationId xmlns:a16="http://schemas.microsoft.com/office/drawing/2014/main" id="{C0256854-2582-4264-97D3-D3B5EE7D3E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917457" y="4034504"/>
            <a:ext cx="10357085" cy="1815348"/>
          </a:xfrm>
          <a:prstGeom prst="rect">
            <a:avLst/>
          </a:prstGeom>
        </p:spPr>
      </p:pic>
      <p:sp>
        <p:nvSpPr>
          <p:cNvPr id="6" name="Slide Number Placeholder 5">
            <a:extLst>
              <a:ext uri="{FF2B5EF4-FFF2-40B4-BE49-F238E27FC236}">
                <a16:creationId xmlns:a16="http://schemas.microsoft.com/office/drawing/2014/main" id="{AE60000A-1797-4F08-AEB8-2E9252C928A5}"/>
              </a:ext>
            </a:extLst>
          </p:cNvPr>
          <p:cNvSpPr>
            <a:spLocks noGrp="1"/>
          </p:cNvSpPr>
          <p:nvPr>
            <p:ph type="sldNum" sz="quarter" idx="12"/>
          </p:nvPr>
        </p:nvSpPr>
        <p:spPr>
          <a:xfrm>
            <a:off x="9016418" y="6285794"/>
            <a:ext cx="2743200" cy="365125"/>
          </a:xfrm>
        </p:spPr>
        <p:txBody>
          <a:bodyPr/>
          <a:lstStyle/>
          <a:p>
            <a:fld id="{971CEC84-1649-40CE-BFF6-7286506FEA08}" type="slidenum">
              <a:rPr lang="en-GB" sz="1600">
                <a:solidFill>
                  <a:prstClr val="black">
                    <a:lumMod val="65000"/>
                    <a:lumOff val="35000"/>
                  </a:prstClr>
                </a:solidFill>
                <a:latin typeface="Arial"/>
              </a:rPr>
              <a:pPr/>
              <a:t>21</a:t>
            </a:fld>
            <a:endParaRPr lang="en-GB" sz="1600">
              <a:solidFill>
                <a:prstClr val="black">
                  <a:lumMod val="65000"/>
                  <a:lumOff val="35000"/>
                </a:prstClr>
              </a:solidFill>
              <a:latin typeface="Arial"/>
            </a:endParaRPr>
          </a:p>
        </p:txBody>
      </p:sp>
      <p:pic>
        <p:nvPicPr>
          <p:cNvPr id="7" name="Picture 6">
            <a:extLst>
              <a:ext uri="{FF2B5EF4-FFF2-40B4-BE49-F238E27FC236}">
                <a16:creationId xmlns:a16="http://schemas.microsoft.com/office/drawing/2014/main" id="{7C8844C7-A442-437B-80D7-0A64774FB179}"/>
              </a:ext>
            </a:extLst>
          </p:cNvPr>
          <p:cNvPicPr>
            <a:picLocks noChangeAspect="1"/>
          </p:cNvPicPr>
          <p:nvPr/>
        </p:nvPicPr>
        <p:blipFill>
          <a:blip r:embed="rId5"/>
          <a:stretch>
            <a:fillRect/>
          </a:stretch>
        </p:blipFill>
        <p:spPr>
          <a:xfrm>
            <a:off x="9671538" y="0"/>
            <a:ext cx="2346945" cy="1087006"/>
          </a:xfrm>
          <a:prstGeom prst="rect">
            <a:avLst/>
          </a:prstGeom>
        </p:spPr>
      </p:pic>
    </p:spTree>
    <p:extLst>
      <p:ext uri="{BB962C8B-B14F-4D97-AF65-F5344CB8AC3E}">
        <p14:creationId xmlns:p14="http://schemas.microsoft.com/office/powerpoint/2010/main" val="277748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p:txBody>
          <a:bodyPr/>
          <a:lstStyle/>
          <a:p>
            <a:r>
              <a:rPr lang="en-US"/>
              <a:t>Business applications</a:t>
            </a:r>
            <a:endParaRPr lang="en-CH"/>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4" name="Slide Number Placeholder 3">
            <a:extLst>
              <a:ext uri="{FF2B5EF4-FFF2-40B4-BE49-F238E27FC236}">
                <a16:creationId xmlns:a16="http://schemas.microsoft.com/office/drawing/2014/main" id="{38992653-94E4-4FDF-B960-D24889E5AD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lang="en-GB" sz="1600">
                <a:solidFill>
                  <a:prstClr val="black">
                    <a:lumMod val="65000"/>
                    <a:lumOff val="35000"/>
                  </a:prstClr>
                </a:solidFill>
                <a:latin typeface="Arial"/>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lang="en-GB" sz="1600">
              <a:solidFill>
                <a:prstClr val="black">
                  <a:lumMod val="65000"/>
                  <a:lumOff val="35000"/>
                </a:prstClr>
              </a:solidFill>
              <a:latin typeface="Arial"/>
            </a:endParaRPr>
          </a:p>
        </p:txBody>
      </p:sp>
      <p:grpSp>
        <p:nvGrpSpPr>
          <p:cNvPr id="18" name="Group 17">
            <a:extLst>
              <a:ext uri="{FF2B5EF4-FFF2-40B4-BE49-F238E27FC236}">
                <a16:creationId xmlns:a16="http://schemas.microsoft.com/office/drawing/2014/main" id="{FFD9A5A0-1312-450D-B07B-DA9EAD9A27F1}"/>
              </a:ext>
            </a:extLst>
          </p:cNvPr>
          <p:cNvGrpSpPr/>
          <p:nvPr/>
        </p:nvGrpSpPr>
        <p:grpSpPr>
          <a:xfrm>
            <a:off x="3617661" y="2478897"/>
            <a:ext cx="4956677" cy="3303347"/>
            <a:chOff x="6286325" y="2078017"/>
            <a:chExt cx="4956677" cy="3303347"/>
          </a:xfrm>
        </p:grpSpPr>
        <p:grpSp>
          <p:nvGrpSpPr>
            <p:cNvPr id="19" name="Group 18">
              <a:extLst>
                <a:ext uri="{FF2B5EF4-FFF2-40B4-BE49-F238E27FC236}">
                  <a16:creationId xmlns:a16="http://schemas.microsoft.com/office/drawing/2014/main" id="{FFC66CA3-F401-4C53-A4FA-132963006D44}"/>
                </a:ext>
              </a:extLst>
            </p:cNvPr>
            <p:cNvGrpSpPr/>
            <p:nvPr/>
          </p:nvGrpSpPr>
          <p:grpSpPr>
            <a:xfrm>
              <a:off x="6286326" y="2508905"/>
              <a:ext cx="4956676" cy="2872459"/>
              <a:chOff x="904862" y="2704643"/>
              <a:chExt cx="4910321" cy="2154435"/>
            </a:xfrm>
          </p:grpSpPr>
          <p:sp>
            <p:nvSpPr>
              <p:cNvPr id="21" name="TextBox 20">
                <a:extLst>
                  <a:ext uri="{FF2B5EF4-FFF2-40B4-BE49-F238E27FC236}">
                    <a16:creationId xmlns:a16="http://schemas.microsoft.com/office/drawing/2014/main" id="{70AE8016-5A06-48F7-9CDB-2DB5975EBCAA}"/>
                  </a:ext>
                </a:extLst>
              </p:cNvPr>
              <p:cNvSpPr txBox="1"/>
              <p:nvPr/>
            </p:nvSpPr>
            <p:spPr>
              <a:xfrm>
                <a:off x="904862" y="2704643"/>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risks and opportunities </a:t>
                </a:r>
                <a:endParaRPr lang="en-CH" sz="2200">
                  <a:solidFill>
                    <a:schemeClr val="tx1">
                      <a:lumMod val="65000"/>
                      <a:lumOff val="35000"/>
                    </a:schemeClr>
                  </a:solidFill>
                </a:endParaRPr>
              </a:p>
            </p:txBody>
          </p:sp>
          <p:sp>
            <p:nvSpPr>
              <p:cNvPr id="22" name="TextBox 21">
                <a:extLst>
                  <a:ext uri="{FF2B5EF4-FFF2-40B4-BE49-F238E27FC236}">
                    <a16:creationId xmlns:a16="http://schemas.microsoft.com/office/drawing/2014/main" id="{E6AB2175-8D57-4D00-8FD7-52E49B086038}"/>
                  </a:ext>
                </a:extLst>
              </p:cNvPr>
              <p:cNvSpPr txBox="1"/>
              <p:nvPr/>
            </p:nvSpPr>
            <p:spPr>
              <a:xfrm>
                <a:off x="904863" y="3135530"/>
                <a:ext cx="4910318" cy="430887"/>
              </a:xfrm>
              <a:prstGeom prst="rect">
                <a:avLst/>
              </a:prstGeom>
              <a:solidFill>
                <a:srgbClr val="BBD151">
                  <a:alpha val="38000"/>
                </a:srgbClr>
              </a:solidFill>
            </p:spPr>
            <p:txBody>
              <a:bodyPr wrap="square" rtlCol="0">
                <a:spAutoFit/>
              </a:bodyPr>
              <a:lstStyle/>
              <a:p>
                <a:r>
                  <a:rPr lang="en-US" sz="2200">
                    <a:solidFill>
                      <a:schemeClr val="tx1">
                        <a:lumMod val="65000"/>
                        <a:lumOff val="35000"/>
                      </a:schemeClr>
                    </a:solidFill>
                  </a:rPr>
                  <a:t>Compare options</a:t>
                </a:r>
                <a:endParaRPr lang="en-CH" sz="2200">
                  <a:solidFill>
                    <a:schemeClr val="tx1">
                      <a:lumMod val="65000"/>
                      <a:lumOff val="35000"/>
                    </a:schemeClr>
                  </a:solidFill>
                </a:endParaRPr>
              </a:p>
            </p:txBody>
          </p:sp>
          <p:sp>
            <p:nvSpPr>
              <p:cNvPr id="23" name="TextBox 22">
                <a:extLst>
                  <a:ext uri="{FF2B5EF4-FFF2-40B4-BE49-F238E27FC236}">
                    <a16:creationId xmlns:a16="http://schemas.microsoft.com/office/drawing/2014/main" id="{C501F864-A76F-48AD-B2DF-AA424169DD46}"/>
                  </a:ext>
                </a:extLst>
              </p:cNvPr>
              <p:cNvSpPr txBox="1"/>
              <p:nvPr/>
            </p:nvSpPr>
            <p:spPr>
              <a:xfrm>
                <a:off x="904864" y="3566417"/>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impacts on stakeholders</a:t>
                </a:r>
                <a:endParaRPr lang="en-CH" sz="2200">
                  <a:solidFill>
                    <a:schemeClr val="tx1">
                      <a:lumMod val="65000"/>
                      <a:lumOff val="35000"/>
                    </a:schemeClr>
                  </a:solidFill>
                </a:endParaRPr>
              </a:p>
            </p:txBody>
          </p:sp>
          <p:sp>
            <p:nvSpPr>
              <p:cNvPr id="24" name="TextBox 23">
                <a:extLst>
                  <a:ext uri="{FF2B5EF4-FFF2-40B4-BE49-F238E27FC236}">
                    <a16:creationId xmlns:a16="http://schemas.microsoft.com/office/drawing/2014/main" id="{879C6F50-FECC-408C-A9FD-E4C92BF01CA4}"/>
                  </a:ext>
                </a:extLst>
              </p:cNvPr>
              <p:cNvSpPr txBox="1"/>
              <p:nvPr/>
            </p:nvSpPr>
            <p:spPr>
              <a:xfrm>
                <a:off x="904864" y="3997304"/>
                <a:ext cx="4910319" cy="430887"/>
              </a:xfrm>
              <a:prstGeom prst="rect">
                <a:avLst/>
              </a:prstGeom>
              <a:solidFill>
                <a:srgbClr val="BBD151">
                  <a:alpha val="38000"/>
                </a:srgbClr>
              </a:solidFill>
            </p:spPr>
            <p:txBody>
              <a:bodyPr wrap="none" rtlCol="0">
                <a:spAutoFit/>
              </a:bodyPr>
              <a:lstStyle/>
              <a:p>
                <a:r>
                  <a:rPr lang="en-US" sz="2200">
                    <a:solidFill>
                      <a:schemeClr val="tx1">
                        <a:lumMod val="65000"/>
                        <a:lumOff val="35000"/>
                      </a:schemeClr>
                    </a:solidFill>
                  </a:rPr>
                  <a:t>Estimate total value and/or net impact</a:t>
                </a:r>
                <a:endParaRPr lang="en-CH" sz="2200">
                  <a:solidFill>
                    <a:schemeClr val="tx1">
                      <a:lumMod val="65000"/>
                      <a:lumOff val="35000"/>
                    </a:schemeClr>
                  </a:solidFill>
                </a:endParaRPr>
              </a:p>
            </p:txBody>
          </p:sp>
          <p:sp>
            <p:nvSpPr>
              <p:cNvPr id="25" name="TextBox 24">
                <a:extLst>
                  <a:ext uri="{FF2B5EF4-FFF2-40B4-BE49-F238E27FC236}">
                    <a16:creationId xmlns:a16="http://schemas.microsoft.com/office/drawing/2014/main" id="{DC30F7C5-2555-4F6F-A9CA-3D15ED7C51A9}"/>
                  </a:ext>
                </a:extLst>
              </p:cNvPr>
              <p:cNvSpPr txBox="1"/>
              <p:nvPr/>
            </p:nvSpPr>
            <p:spPr>
              <a:xfrm>
                <a:off x="904864" y="4428191"/>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p:txBody>
          </p:sp>
        </p:grpSp>
        <p:sp>
          <p:nvSpPr>
            <p:cNvPr id="20" name="TextBox 19">
              <a:extLst>
                <a:ext uri="{FF2B5EF4-FFF2-40B4-BE49-F238E27FC236}">
                  <a16:creationId xmlns:a16="http://schemas.microsoft.com/office/drawing/2014/main" id="{2D0654B0-1736-480E-A267-B2ACC6DD6C74}"/>
                </a:ext>
              </a:extLst>
            </p:cNvPr>
            <p:cNvSpPr txBox="1"/>
            <p:nvPr/>
          </p:nvSpPr>
          <p:spPr>
            <a:xfrm>
              <a:off x="6286325" y="2078017"/>
              <a:ext cx="4956673" cy="430887"/>
            </a:xfrm>
            <a:prstGeom prst="rect">
              <a:avLst/>
            </a:prstGeom>
            <a:solidFill>
              <a:srgbClr val="BBD151">
                <a:alpha val="38000"/>
              </a:srgbClr>
            </a:solidFill>
          </p:spPr>
          <p:txBody>
            <a:bodyPr wrap="square" rtlCol="0">
              <a:spAutoFit/>
            </a:bodyPr>
            <a:lstStyle/>
            <a:p>
              <a:pPr algn="ctr"/>
              <a:r>
                <a:rPr lang="en-US" sz="2200" b="1">
                  <a:solidFill>
                    <a:schemeClr val="tx1">
                      <a:lumMod val="65000"/>
                      <a:lumOff val="35000"/>
                    </a:schemeClr>
                  </a:solidFill>
                </a:rPr>
                <a:t>Potential Business Applications </a:t>
              </a:r>
              <a:endParaRPr lang="en-CH" sz="2200" b="1">
                <a:solidFill>
                  <a:schemeClr val="tx1">
                    <a:lumMod val="65000"/>
                    <a:lumOff val="35000"/>
                  </a:schemeClr>
                </a:solidFill>
              </a:endParaRPr>
            </a:p>
          </p:txBody>
        </p:sp>
      </p:grpSp>
      <p:grpSp>
        <p:nvGrpSpPr>
          <p:cNvPr id="15" name="Group 14">
            <a:extLst>
              <a:ext uri="{FF2B5EF4-FFF2-40B4-BE49-F238E27FC236}">
                <a16:creationId xmlns:a16="http://schemas.microsoft.com/office/drawing/2014/main" id="{15DAED48-6584-43E9-927F-A6C2EE39390C}"/>
              </a:ext>
            </a:extLst>
          </p:cNvPr>
          <p:cNvGrpSpPr/>
          <p:nvPr/>
        </p:nvGrpSpPr>
        <p:grpSpPr>
          <a:xfrm>
            <a:off x="10086697" y="62885"/>
            <a:ext cx="2029103" cy="1881233"/>
            <a:chOff x="4164440" y="3621812"/>
            <a:chExt cx="1458521" cy="1327851"/>
          </a:xfrm>
        </p:grpSpPr>
        <p:sp>
          <p:nvSpPr>
            <p:cNvPr id="16" name="Teardrop 15">
              <a:extLst>
                <a:ext uri="{FF2B5EF4-FFF2-40B4-BE49-F238E27FC236}">
                  <a16:creationId xmlns:a16="http://schemas.microsoft.com/office/drawing/2014/main" id="{8E7F8362-BAA0-4087-8581-0FEF2300C664}"/>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DDBF07B-4774-4EBD-9700-6AD7F0CB27FF}"/>
                </a:ext>
              </a:extLst>
            </p:cNvPr>
            <p:cNvSpPr txBox="1"/>
            <p:nvPr/>
          </p:nvSpPr>
          <p:spPr>
            <a:xfrm>
              <a:off x="4238191" y="3846512"/>
              <a:ext cx="1311017" cy="934137"/>
            </a:xfrm>
            <a:prstGeom prst="rect">
              <a:avLst/>
            </a:prstGeom>
            <a:noFill/>
          </p:spPr>
          <p:txBody>
            <a:bodyPr wrap="square" rtlCol="0">
              <a:spAutoFit/>
            </a:bodyPr>
            <a:lstStyle/>
            <a:p>
              <a:pPr algn="ctr"/>
              <a:r>
                <a:rPr lang="en-GB" sz="1600">
                  <a:solidFill>
                    <a:schemeClr val="bg1"/>
                  </a:solidFill>
                </a:rPr>
                <a:t>Refer to </a:t>
              </a:r>
              <a:r>
                <a:rPr lang="en-GB" sz="1600" b="1">
                  <a:solidFill>
                    <a:schemeClr val="bg1"/>
                  </a:solidFill>
                </a:rPr>
                <a:t>p. 9-10 </a:t>
              </a:r>
              <a:r>
                <a:rPr lang="en-GB" sz="1600">
                  <a:solidFill>
                    <a:schemeClr val="bg1"/>
                  </a:solidFill>
                </a:rPr>
                <a:t>of your handbook &amp; </a:t>
              </a:r>
              <a:r>
                <a:rPr lang="en-GB" sz="1600" b="1">
                  <a:solidFill>
                    <a:schemeClr val="bg1"/>
                  </a:solidFill>
                </a:rPr>
                <a:t>p. 20 </a:t>
              </a:r>
              <a:r>
                <a:rPr lang="en-GB" sz="1600">
                  <a:solidFill>
                    <a:schemeClr val="bg1"/>
                  </a:solidFill>
                </a:rPr>
                <a:t>of the Natural Capital Protocol</a:t>
              </a:r>
            </a:p>
          </p:txBody>
        </p:sp>
      </p:grpSp>
    </p:spTree>
    <p:extLst>
      <p:ext uri="{BB962C8B-B14F-4D97-AF65-F5344CB8AC3E}">
        <p14:creationId xmlns:p14="http://schemas.microsoft.com/office/powerpoint/2010/main" val="3456274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50FC-72FC-448F-A051-78094DF14A72}"/>
              </a:ext>
            </a:extLst>
          </p:cNvPr>
          <p:cNvSpPr>
            <a:spLocks noGrp="1"/>
          </p:cNvSpPr>
          <p:nvPr>
            <p:ph type="title"/>
          </p:nvPr>
        </p:nvSpPr>
        <p:spPr>
          <a:xfrm>
            <a:off x="314194" y="94872"/>
            <a:ext cx="11498123" cy="878150"/>
          </a:xfrm>
        </p:spPr>
        <p:txBody>
          <a:bodyPr/>
          <a:lstStyle/>
          <a:p>
            <a:r>
              <a:rPr lang="en-US"/>
              <a:t>Business example –	</a:t>
            </a:r>
            <a:endParaRPr lang="en-CH"/>
          </a:p>
        </p:txBody>
      </p:sp>
      <p:sp>
        <p:nvSpPr>
          <p:cNvPr id="3" name="Content Placeholder 2">
            <a:extLst>
              <a:ext uri="{FF2B5EF4-FFF2-40B4-BE49-F238E27FC236}">
                <a16:creationId xmlns:a16="http://schemas.microsoft.com/office/drawing/2014/main" id="{B74C21B1-56C2-4431-8765-3314AE110C37}"/>
              </a:ext>
            </a:extLst>
          </p:cNvPr>
          <p:cNvSpPr>
            <a:spLocks noGrp="1"/>
          </p:cNvSpPr>
          <p:nvPr>
            <p:ph idx="1"/>
          </p:nvPr>
        </p:nvSpPr>
        <p:spPr>
          <a:xfrm>
            <a:off x="180283" y="1485213"/>
            <a:ext cx="6866576" cy="3802881"/>
          </a:xfrm>
        </p:spPr>
        <p:txBody>
          <a:bodyPr>
            <a:normAutofit/>
          </a:bodyPr>
          <a:lstStyle/>
          <a:p>
            <a:pPr marL="0" indent="0">
              <a:buNone/>
            </a:pPr>
            <a:r>
              <a:rPr lang="en-US" sz="1900" b="1">
                <a:solidFill>
                  <a:srgbClr val="23BAED"/>
                </a:solidFill>
              </a:rPr>
              <a:t>What was assessed</a:t>
            </a:r>
            <a:r>
              <a:rPr lang="en-US" sz="1900"/>
              <a:t>: a </a:t>
            </a:r>
            <a:r>
              <a:rPr lang="en-US" sz="1900" b="1"/>
              <a:t>comparison</a:t>
            </a:r>
            <a:r>
              <a:rPr lang="en-US" sz="1900" b="1">
                <a:solidFill>
                  <a:srgbClr val="23BAED"/>
                </a:solidFill>
              </a:rPr>
              <a:t> </a:t>
            </a:r>
            <a:r>
              <a:rPr lang="en-US" sz="1900"/>
              <a:t>of the effects of sustainable forest management vs pristine conservation and palm oil production. </a:t>
            </a:r>
          </a:p>
          <a:p>
            <a:pPr marL="0" indent="0">
              <a:buNone/>
            </a:pPr>
            <a:endParaRPr lang="en-US" sz="1200"/>
          </a:p>
          <a:p>
            <a:pPr marL="0" indent="0">
              <a:buNone/>
            </a:pPr>
            <a:r>
              <a:rPr lang="en-US" sz="1900" b="1">
                <a:solidFill>
                  <a:srgbClr val="23BAED"/>
                </a:solidFill>
              </a:rPr>
              <a:t>How this was used</a:t>
            </a:r>
            <a:r>
              <a:rPr lang="en-US" sz="1900"/>
              <a:t>: Results were communicated with </a:t>
            </a:r>
            <a:r>
              <a:rPr lang="en-US" sz="1900" b="1"/>
              <a:t>internal and external stakeholders </a:t>
            </a:r>
          </a:p>
          <a:p>
            <a:pPr lvl="1"/>
            <a:r>
              <a:rPr lang="en-US" sz="1900"/>
              <a:t>Sustainable forest management by IHC allowed the preservation of integrity of forest and associated values (provision of </a:t>
            </a:r>
            <a:r>
              <a:rPr lang="en-US" sz="1900" b="1"/>
              <a:t>economic and social benefits</a:t>
            </a:r>
            <a:r>
              <a:rPr lang="en-US" sz="1900"/>
              <a:t>)</a:t>
            </a:r>
          </a:p>
          <a:p>
            <a:pPr marL="457200" lvl="1" indent="0">
              <a:buNone/>
            </a:pPr>
            <a:endParaRPr lang="en-US" sz="1900"/>
          </a:p>
          <a:p>
            <a:pPr marL="457200" lvl="1" indent="0">
              <a:buNone/>
            </a:pPr>
            <a:endParaRPr lang="en-US" sz="1900"/>
          </a:p>
          <a:p>
            <a:pPr marL="457200" lvl="1" indent="0">
              <a:buNone/>
            </a:pPr>
            <a:endParaRPr lang="en-US" sz="1900"/>
          </a:p>
        </p:txBody>
      </p:sp>
      <p:sp>
        <p:nvSpPr>
          <p:cNvPr id="4" name="Slide Number Placeholder 3">
            <a:extLst>
              <a:ext uri="{FF2B5EF4-FFF2-40B4-BE49-F238E27FC236}">
                <a16:creationId xmlns:a16="http://schemas.microsoft.com/office/drawing/2014/main" id="{153F4A4F-6447-4994-9650-28763397FCE2}"/>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23</a:t>
            </a:fld>
            <a:endParaRPr lang="en-GB" sz="1600">
              <a:solidFill>
                <a:prstClr val="black">
                  <a:lumMod val="65000"/>
                  <a:lumOff val="35000"/>
                </a:prstClr>
              </a:solidFill>
              <a:latin typeface="Arial"/>
            </a:endParaRPr>
          </a:p>
        </p:txBody>
      </p:sp>
      <p:sp>
        <p:nvSpPr>
          <p:cNvPr id="5" name="TextBox 4">
            <a:extLst>
              <a:ext uri="{FF2B5EF4-FFF2-40B4-BE49-F238E27FC236}">
                <a16:creationId xmlns:a16="http://schemas.microsoft.com/office/drawing/2014/main" id="{5EBF294D-87F3-49FD-805B-A84B7EE3BF8E}"/>
              </a:ext>
            </a:extLst>
          </p:cNvPr>
          <p:cNvSpPr txBox="1"/>
          <p:nvPr/>
        </p:nvSpPr>
        <p:spPr>
          <a:xfrm>
            <a:off x="7002832" y="4915339"/>
            <a:ext cx="5048244" cy="430887"/>
          </a:xfrm>
          <a:prstGeom prst="rect">
            <a:avLst/>
          </a:prstGeom>
          <a:solidFill>
            <a:srgbClr val="BBD151">
              <a:alpha val="38000"/>
            </a:srgbClr>
          </a:solidFill>
        </p:spPr>
        <p:txBody>
          <a:bodyPr wrap="square" rtlCol="0">
            <a:spAutoFit/>
          </a:bodyPr>
          <a:lstStyle/>
          <a:p>
            <a:r>
              <a:rPr lang="en-US" sz="2200">
                <a:solidFill>
                  <a:schemeClr val="tx1">
                    <a:lumMod val="65000"/>
                    <a:lumOff val="35000"/>
                  </a:schemeClr>
                </a:solidFill>
              </a:rPr>
              <a:t>Compare options</a:t>
            </a:r>
            <a:endParaRPr lang="en-CH" sz="2200">
              <a:solidFill>
                <a:schemeClr val="tx1">
                  <a:lumMod val="65000"/>
                  <a:lumOff val="35000"/>
                </a:schemeClr>
              </a:solidFill>
            </a:endParaRPr>
          </a:p>
        </p:txBody>
      </p:sp>
      <p:sp>
        <p:nvSpPr>
          <p:cNvPr id="8" name="TextBox 7">
            <a:extLst>
              <a:ext uri="{FF2B5EF4-FFF2-40B4-BE49-F238E27FC236}">
                <a16:creationId xmlns:a16="http://schemas.microsoft.com/office/drawing/2014/main" id="{76285A9E-A6A9-421E-97CD-F54A818082F3}"/>
              </a:ext>
            </a:extLst>
          </p:cNvPr>
          <p:cNvSpPr txBox="1"/>
          <p:nvPr/>
        </p:nvSpPr>
        <p:spPr>
          <a:xfrm>
            <a:off x="7002832" y="5347529"/>
            <a:ext cx="5048244"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p:txBody>
      </p:sp>
      <p:pic>
        <p:nvPicPr>
          <p:cNvPr id="3074" name="Picture 2">
            <a:extLst>
              <a:ext uri="{FF2B5EF4-FFF2-40B4-BE49-F238E27FC236}">
                <a16:creationId xmlns:a16="http://schemas.microsoft.com/office/drawing/2014/main" id="{5E3FF19D-D25D-41E3-9C50-7C91AF337F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7143" y="1679193"/>
            <a:ext cx="5013930" cy="32165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11CD6DC-4D9A-4CA1-BDE1-75DC0005E7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68" r="42172" b="90553"/>
          <a:stretch/>
        </p:blipFill>
        <p:spPr bwMode="auto">
          <a:xfrm>
            <a:off x="4329112" y="93149"/>
            <a:ext cx="1072232" cy="942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645D5E-1A01-4A4E-9736-A9A297F4FC08}"/>
              </a:ext>
            </a:extLst>
          </p:cNvPr>
          <p:cNvSpPr txBox="1"/>
          <p:nvPr/>
        </p:nvSpPr>
        <p:spPr>
          <a:xfrm>
            <a:off x="133069" y="4418680"/>
            <a:ext cx="6731513" cy="954107"/>
          </a:xfrm>
          <a:prstGeom prst="rect">
            <a:avLst/>
          </a:prstGeom>
          <a:noFill/>
        </p:spPr>
        <p:txBody>
          <a:bodyPr wrap="square" rtlCol="0">
            <a:spAutoFit/>
          </a:bodyPr>
          <a:lstStyle/>
          <a:p>
            <a:r>
              <a:rPr lang="en-US" sz="1900" b="1">
                <a:solidFill>
                  <a:srgbClr val="23BAED"/>
                </a:solidFill>
              </a:rPr>
              <a:t>Going forward</a:t>
            </a:r>
            <a:r>
              <a:rPr lang="en-US" sz="1900">
                <a:solidFill>
                  <a:schemeClr val="tx1">
                    <a:lumMod val="65000"/>
                    <a:lumOff val="35000"/>
                  </a:schemeClr>
                </a:solidFill>
              </a:rPr>
              <a:t>: The assessment will guide future monitoring indicators to be integrated into business decision-making. </a:t>
            </a:r>
          </a:p>
          <a:p>
            <a:endParaRPr lang="en-CH"/>
          </a:p>
        </p:txBody>
      </p:sp>
      <p:sp>
        <p:nvSpPr>
          <p:cNvPr id="11" name="TextBox 10">
            <a:extLst>
              <a:ext uri="{FF2B5EF4-FFF2-40B4-BE49-F238E27FC236}">
                <a16:creationId xmlns:a16="http://schemas.microsoft.com/office/drawing/2014/main" id="{CAFAFE43-D6AA-49BB-85C8-1F687E63B5CD}"/>
              </a:ext>
            </a:extLst>
          </p:cNvPr>
          <p:cNvSpPr txBox="1"/>
          <p:nvPr/>
        </p:nvSpPr>
        <p:spPr>
          <a:xfrm>
            <a:off x="180283" y="5409083"/>
            <a:ext cx="5915717" cy="800219"/>
          </a:xfrm>
          <a:prstGeom prst="rect">
            <a:avLst/>
          </a:prstGeom>
          <a:noFill/>
        </p:spPr>
        <p:txBody>
          <a:bodyPr wrap="square" rtlCol="0">
            <a:spAutoFit/>
          </a:bodyPr>
          <a:lstStyle/>
          <a:p>
            <a:r>
              <a:rPr lang="en-US" sz="1400">
                <a:solidFill>
                  <a:schemeClr val="tx1">
                    <a:lumMod val="65000"/>
                    <a:lumOff val="35000"/>
                  </a:schemeClr>
                </a:solidFill>
              </a:rPr>
              <a:t>Source: </a:t>
            </a:r>
            <a:r>
              <a:rPr lang="en-US" sz="1400">
                <a:hlinkClick r:id="rId5"/>
              </a:rPr>
              <a:t>https://naturalcapitalcoalition.org/forest-products-sector-guide-case-study-for-interholco/</a:t>
            </a:r>
            <a:r>
              <a:rPr lang="en-US" sz="1400"/>
              <a:t> </a:t>
            </a:r>
          </a:p>
          <a:p>
            <a:endParaRPr lang="en-CH"/>
          </a:p>
        </p:txBody>
      </p:sp>
      <p:grpSp>
        <p:nvGrpSpPr>
          <p:cNvPr id="13" name="Group 12">
            <a:extLst>
              <a:ext uri="{FF2B5EF4-FFF2-40B4-BE49-F238E27FC236}">
                <a16:creationId xmlns:a16="http://schemas.microsoft.com/office/drawing/2014/main" id="{40177AE1-93FD-490C-BB71-68214F51F21D}"/>
              </a:ext>
            </a:extLst>
          </p:cNvPr>
          <p:cNvGrpSpPr/>
          <p:nvPr/>
        </p:nvGrpSpPr>
        <p:grpSpPr>
          <a:xfrm>
            <a:off x="10317062" y="3941"/>
            <a:ext cx="1961026" cy="1665554"/>
            <a:chOff x="4164440" y="3621812"/>
            <a:chExt cx="1531299" cy="1327851"/>
          </a:xfrm>
        </p:grpSpPr>
        <p:sp>
          <p:nvSpPr>
            <p:cNvPr id="14" name="Teardrop 13">
              <a:extLst>
                <a:ext uri="{FF2B5EF4-FFF2-40B4-BE49-F238E27FC236}">
                  <a16:creationId xmlns:a16="http://schemas.microsoft.com/office/drawing/2014/main" id="{42BBE27D-12AB-405C-8A5F-DEC3E9BE9E03}"/>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5961CE6-4A2A-4122-AF04-C2735EA26CAF}"/>
                </a:ext>
              </a:extLst>
            </p:cNvPr>
            <p:cNvSpPr txBox="1"/>
            <p:nvPr/>
          </p:nvSpPr>
          <p:spPr>
            <a:xfrm>
              <a:off x="4237218" y="3809621"/>
              <a:ext cx="1458521" cy="1055102"/>
            </a:xfrm>
            <a:prstGeom prst="rect">
              <a:avLst/>
            </a:prstGeom>
            <a:noFill/>
          </p:spPr>
          <p:txBody>
            <a:bodyPr wrap="square" rtlCol="0">
              <a:spAutoFit/>
            </a:bodyPr>
            <a:lstStyle/>
            <a:p>
              <a:pPr algn="ctr"/>
              <a:r>
                <a:rPr lang="en-GB" sz="1600">
                  <a:solidFill>
                    <a:schemeClr val="bg1"/>
                  </a:solidFill>
                </a:rPr>
                <a:t>Check the </a:t>
              </a:r>
              <a:r>
                <a:rPr lang="en-GB" sz="1600">
                  <a:solidFill>
                    <a:schemeClr val="bg1"/>
                  </a:solidFill>
                  <a:hlinkClick r:id="rId6"/>
                </a:rPr>
                <a:t>NCC’s</a:t>
              </a:r>
              <a:r>
                <a:rPr lang="en-GB" sz="1600">
                  <a:solidFill>
                    <a:schemeClr val="bg1"/>
                  </a:solidFill>
                </a:rPr>
                <a:t> website or </a:t>
              </a:r>
              <a:r>
                <a:rPr lang="en-GB" sz="1600">
                  <a:solidFill>
                    <a:schemeClr val="bg1"/>
                  </a:solidFill>
                  <a:hlinkClick r:id="rId7"/>
                </a:rPr>
                <a:t>WBCSD’s</a:t>
              </a:r>
              <a:r>
                <a:rPr lang="en-GB" sz="1600">
                  <a:solidFill>
                    <a:schemeClr val="bg1"/>
                  </a:solidFill>
                </a:rPr>
                <a:t> website for more case studies</a:t>
              </a:r>
            </a:p>
          </p:txBody>
        </p:sp>
      </p:grpSp>
    </p:spTree>
    <p:extLst>
      <p:ext uri="{BB962C8B-B14F-4D97-AF65-F5344CB8AC3E}">
        <p14:creationId xmlns:p14="http://schemas.microsoft.com/office/powerpoint/2010/main" val="3817276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252EF03-7FFE-4C4B-9F85-F766A474E062}"/>
              </a:ext>
            </a:extLst>
          </p:cNvPr>
          <p:cNvGrpSpPr/>
          <p:nvPr/>
        </p:nvGrpSpPr>
        <p:grpSpPr>
          <a:xfrm>
            <a:off x="272473" y="203200"/>
            <a:ext cx="11647054" cy="5911271"/>
            <a:chOff x="133402" y="-28706"/>
            <a:chExt cx="9105182" cy="4683715"/>
          </a:xfrm>
        </p:grpSpPr>
        <p:pic>
          <p:nvPicPr>
            <p:cNvPr id="8" name="Picture 7">
              <a:extLst>
                <a:ext uri="{FF2B5EF4-FFF2-40B4-BE49-F238E27FC236}">
                  <a16:creationId xmlns:a16="http://schemas.microsoft.com/office/drawing/2014/main" id="{55D15115-C01F-4858-B2CA-498ED43426F1}"/>
                </a:ext>
              </a:extLst>
            </p:cNvPr>
            <p:cNvPicPr>
              <a:picLocks noChangeAspect="1"/>
            </p:cNvPicPr>
            <p:nvPr/>
          </p:nvPicPr>
          <p:blipFill rotWithShape="1">
            <a:blip r:embed="rId3"/>
            <a:srcRect b="5980"/>
            <a:stretch/>
          </p:blipFill>
          <p:spPr>
            <a:xfrm>
              <a:off x="2391286" y="-28706"/>
              <a:ext cx="6847298" cy="4683715"/>
            </a:xfrm>
            <a:prstGeom prst="rect">
              <a:avLst/>
            </a:prstGeom>
          </p:spPr>
        </p:pic>
        <p:pic>
          <p:nvPicPr>
            <p:cNvPr id="9" name="Picture 8">
              <a:extLst>
                <a:ext uri="{FF2B5EF4-FFF2-40B4-BE49-F238E27FC236}">
                  <a16:creationId xmlns:a16="http://schemas.microsoft.com/office/drawing/2014/main" id="{52F99444-08AB-4832-B930-B433F0A880C1}"/>
                </a:ext>
              </a:extLst>
            </p:cNvPr>
            <p:cNvPicPr>
              <a:picLocks noChangeAspect="1"/>
            </p:cNvPicPr>
            <p:nvPr/>
          </p:nvPicPr>
          <p:blipFill>
            <a:blip r:embed="rId4"/>
            <a:stretch>
              <a:fillRect/>
            </a:stretch>
          </p:blipFill>
          <p:spPr>
            <a:xfrm>
              <a:off x="133402" y="220673"/>
              <a:ext cx="2710260" cy="155504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B705AD7-C47A-40E3-94A7-D16DEEAA117B}"/>
                </a:ext>
              </a:extLst>
            </p:cNvPr>
            <p:cNvPicPr>
              <a:picLocks noChangeAspect="1"/>
            </p:cNvPicPr>
            <p:nvPr/>
          </p:nvPicPr>
          <p:blipFill>
            <a:blip r:embed="rId5"/>
            <a:stretch>
              <a:fillRect/>
            </a:stretch>
          </p:blipFill>
          <p:spPr>
            <a:xfrm rot="214970">
              <a:off x="954245" y="929487"/>
              <a:ext cx="3030259" cy="219646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B8D3244-B583-4863-964B-209534E096ED}"/>
                </a:ext>
              </a:extLst>
            </p:cNvPr>
            <p:cNvPicPr>
              <a:picLocks noChangeAspect="1"/>
            </p:cNvPicPr>
            <p:nvPr/>
          </p:nvPicPr>
          <p:blipFill>
            <a:blip r:embed="rId6"/>
            <a:stretch>
              <a:fillRect/>
            </a:stretch>
          </p:blipFill>
          <p:spPr>
            <a:xfrm rot="21175197">
              <a:off x="209886" y="1645931"/>
              <a:ext cx="2849483" cy="141735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37B146D-D34C-4F65-8D07-6B39131A530C}"/>
                </a:ext>
              </a:extLst>
            </p:cNvPr>
            <p:cNvPicPr>
              <a:picLocks noChangeAspect="1"/>
            </p:cNvPicPr>
            <p:nvPr/>
          </p:nvPicPr>
          <p:blipFill>
            <a:blip r:embed="rId7"/>
            <a:stretch>
              <a:fillRect/>
            </a:stretch>
          </p:blipFill>
          <p:spPr>
            <a:xfrm>
              <a:off x="267570" y="3194255"/>
              <a:ext cx="2441924" cy="146075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70A7F48-980B-4C23-8A7A-5E2543E663E6}"/>
                </a:ext>
              </a:extLst>
            </p:cNvPr>
            <p:cNvPicPr>
              <a:picLocks noChangeAspect="1"/>
            </p:cNvPicPr>
            <p:nvPr/>
          </p:nvPicPr>
          <p:blipFill>
            <a:blip r:embed="rId8"/>
            <a:stretch>
              <a:fillRect/>
            </a:stretch>
          </p:blipFill>
          <p:spPr>
            <a:xfrm rot="709914">
              <a:off x="1985361" y="2796792"/>
              <a:ext cx="2569327" cy="1593755"/>
            </a:xfrm>
            <a:prstGeom prst="rect">
              <a:avLst/>
            </a:prstGeom>
            <a:ln>
              <a:noFill/>
            </a:ln>
            <a:effectLst>
              <a:outerShdw blurRad="292100" dist="139700" dir="2700000" algn="tl" rotWithShape="0">
                <a:srgbClr val="333333">
                  <a:alpha val="65000"/>
                </a:srgbClr>
              </a:outerShdw>
            </a:effectLst>
          </p:spPr>
        </p:pic>
      </p:grpSp>
      <p:sp>
        <p:nvSpPr>
          <p:cNvPr id="3" name="Slide Number Placeholder 2">
            <a:extLst>
              <a:ext uri="{FF2B5EF4-FFF2-40B4-BE49-F238E27FC236}">
                <a16:creationId xmlns:a16="http://schemas.microsoft.com/office/drawing/2014/main" id="{65CC7A37-9AC9-42F9-AEE4-A94E08D15F3B}"/>
              </a:ext>
            </a:extLst>
          </p:cNvPr>
          <p:cNvSpPr>
            <a:spLocks noGrp="1"/>
          </p:cNvSpPr>
          <p:nvPr>
            <p:ph type="sldNum" sz="quarter" idx="12"/>
          </p:nvPr>
        </p:nvSpPr>
        <p:spPr/>
        <p:txBody>
          <a:bodyPr/>
          <a:lstStyle/>
          <a:p>
            <a:fld id="{971CEC84-1649-40CE-BFF6-7286506FEA08}" type="slidenum">
              <a:rPr lang="en-GB" smtClean="0"/>
              <a:pPr/>
              <a:t>24</a:t>
            </a:fld>
            <a:endParaRPr lang="en-GB"/>
          </a:p>
        </p:txBody>
      </p:sp>
    </p:spTree>
    <p:extLst>
      <p:ext uri="{BB962C8B-B14F-4D97-AF65-F5344CB8AC3E}">
        <p14:creationId xmlns:p14="http://schemas.microsoft.com/office/powerpoint/2010/main" val="569411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CC7A37-9AC9-42F9-AEE4-A94E08D15F3B}"/>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25</a:t>
            </a:fld>
            <a:endParaRPr lang="en-GB" sz="1600">
              <a:solidFill>
                <a:prstClr val="black">
                  <a:lumMod val="65000"/>
                  <a:lumOff val="35000"/>
                </a:prstClr>
              </a:solidFill>
              <a:latin typeface="Arial"/>
            </a:endParaRPr>
          </a:p>
        </p:txBody>
      </p:sp>
      <p:pic>
        <p:nvPicPr>
          <p:cNvPr id="14" name="Picture Placeholder 5" descr="SHIFT">
            <a:extLst>
              <a:ext uri="{FF2B5EF4-FFF2-40B4-BE49-F238E27FC236}">
                <a16:creationId xmlns:a16="http://schemas.microsoft.com/office/drawing/2014/main" id="{514A6CC4-9903-4E16-9AEF-AFB3DC9DBD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903154" y="2142070"/>
            <a:ext cx="2158085" cy="652647"/>
          </a:xfrm>
          <a:prstGeom prst="rect">
            <a:avLst/>
          </a:prstGeom>
        </p:spPr>
      </p:pic>
      <p:pic>
        <p:nvPicPr>
          <p:cNvPr id="15" name="Picture Placeholder 6" descr="Natural Capital Toolkit">
            <a:extLst>
              <a:ext uri="{FF2B5EF4-FFF2-40B4-BE49-F238E27FC236}">
                <a16:creationId xmlns:a16="http://schemas.microsoft.com/office/drawing/2014/main" id="{3E67B801-3C8E-4A27-AC54-89CE65464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290411" y="3532086"/>
            <a:ext cx="3383573" cy="350550"/>
          </a:xfrm>
          <a:prstGeom prst="rect">
            <a:avLst/>
          </a:prstGeom>
        </p:spPr>
      </p:pic>
      <p:sp>
        <p:nvSpPr>
          <p:cNvPr id="16" name="Title 1">
            <a:extLst>
              <a:ext uri="{FF2B5EF4-FFF2-40B4-BE49-F238E27FC236}">
                <a16:creationId xmlns:a16="http://schemas.microsoft.com/office/drawing/2014/main" id="{3BEA4ABC-1F3D-4BD2-839D-942FF597F126}"/>
              </a:ext>
            </a:extLst>
          </p:cNvPr>
          <p:cNvSpPr>
            <a:spLocks noGrp="1"/>
          </p:cNvSpPr>
          <p:nvPr>
            <p:ph type="title"/>
          </p:nvPr>
        </p:nvSpPr>
        <p:spPr>
          <a:xfrm>
            <a:off x="314194" y="125352"/>
            <a:ext cx="11498123" cy="878150"/>
          </a:xfrm>
        </p:spPr>
        <p:txBody>
          <a:bodyPr/>
          <a:lstStyle/>
          <a:p>
            <a:r>
              <a:rPr lang="en-US"/>
              <a:t>Useful tools &amp; resources </a:t>
            </a:r>
            <a:endParaRPr lang="en-CH"/>
          </a:p>
        </p:txBody>
      </p:sp>
      <p:sp>
        <p:nvSpPr>
          <p:cNvPr id="7" name="Content Placeholder 2">
            <a:extLst>
              <a:ext uri="{FF2B5EF4-FFF2-40B4-BE49-F238E27FC236}">
                <a16:creationId xmlns:a16="http://schemas.microsoft.com/office/drawing/2014/main" id="{7D7AAACA-BAE1-4F7D-9932-30D79E30AD6D}"/>
              </a:ext>
            </a:extLst>
          </p:cNvPr>
          <p:cNvSpPr>
            <a:spLocks noGrp="1"/>
          </p:cNvSpPr>
          <p:nvPr>
            <p:ph idx="1"/>
          </p:nvPr>
        </p:nvSpPr>
        <p:spPr>
          <a:xfrm>
            <a:off x="314194" y="1404701"/>
            <a:ext cx="9510030" cy="4402667"/>
          </a:xfrm>
        </p:spPr>
        <p:txBody>
          <a:bodyPr>
            <a:normAutofit/>
          </a:bodyPr>
          <a:lstStyle/>
          <a:p>
            <a:pPr marL="0" indent="0">
              <a:lnSpc>
                <a:spcPct val="100000"/>
              </a:lnSpc>
              <a:buNone/>
            </a:pPr>
            <a:r>
              <a:rPr lang="en-US"/>
              <a:t>There are lots of useful tools out there. </a:t>
            </a:r>
            <a:r>
              <a:rPr lang="en-US">
                <a:hlinkClick r:id="rId5"/>
              </a:rPr>
              <a:t>SHIFT.tools </a:t>
            </a:r>
            <a:r>
              <a:rPr lang="en-US"/>
              <a:t>is a searchable repository of tools, including the </a:t>
            </a:r>
            <a:r>
              <a:rPr lang="en-US">
                <a:hlinkClick r:id="rId6"/>
              </a:rPr>
              <a:t>Natural Capital Toolkit</a:t>
            </a:r>
            <a:r>
              <a:rPr lang="en-US"/>
              <a:t>.  </a:t>
            </a:r>
            <a:endParaRPr lang="en-GB" sz="400"/>
          </a:p>
        </p:txBody>
      </p:sp>
      <p:pic>
        <p:nvPicPr>
          <p:cNvPr id="2" name="Picture 1">
            <a:extLst>
              <a:ext uri="{FF2B5EF4-FFF2-40B4-BE49-F238E27FC236}">
                <a16:creationId xmlns:a16="http://schemas.microsoft.com/office/drawing/2014/main" id="{7EB967DB-617C-449F-93F2-0BF462D021E7}"/>
              </a:ext>
            </a:extLst>
          </p:cNvPr>
          <p:cNvPicPr>
            <a:picLocks noChangeAspect="1"/>
          </p:cNvPicPr>
          <p:nvPr/>
        </p:nvPicPr>
        <p:blipFill>
          <a:blip r:embed="rId7"/>
          <a:stretch>
            <a:fillRect/>
          </a:stretch>
        </p:blipFill>
        <p:spPr>
          <a:xfrm>
            <a:off x="1232245" y="2609385"/>
            <a:ext cx="6278744" cy="3086554"/>
          </a:xfrm>
          <a:prstGeom prst="rect">
            <a:avLst/>
          </a:prstGeom>
        </p:spPr>
      </p:pic>
      <p:sp>
        <p:nvSpPr>
          <p:cNvPr id="8" name="Teardrop 7">
            <a:extLst>
              <a:ext uri="{FF2B5EF4-FFF2-40B4-BE49-F238E27FC236}">
                <a16:creationId xmlns:a16="http://schemas.microsoft.com/office/drawing/2014/main" id="{A65975B8-78F0-4B8A-AC47-F0A27C0EBF9F}"/>
              </a:ext>
            </a:extLst>
          </p:cNvPr>
          <p:cNvSpPr/>
          <p:nvPr/>
        </p:nvSpPr>
        <p:spPr>
          <a:xfrm>
            <a:off x="10573907"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ardrop 8">
            <a:extLst>
              <a:ext uri="{FF2B5EF4-FFF2-40B4-BE49-F238E27FC236}">
                <a16:creationId xmlns:a16="http://schemas.microsoft.com/office/drawing/2014/main" id="{BFF44ABA-2A9F-45C8-8AA1-ACCC8A619B71}"/>
              </a:ext>
            </a:extLst>
          </p:cNvPr>
          <p:cNvSpPr/>
          <p:nvPr/>
        </p:nvSpPr>
        <p:spPr>
          <a:xfrm>
            <a:off x="10573907" y="62289"/>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B252C2D2-52D5-4151-AC51-7F188CBACEA2}"/>
              </a:ext>
            </a:extLst>
          </p:cNvPr>
          <p:cNvSpPr txBox="1"/>
          <p:nvPr/>
        </p:nvSpPr>
        <p:spPr>
          <a:xfrm>
            <a:off x="10617757" y="415503"/>
            <a:ext cx="1354443" cy="830997"/>
          </a:xfrm>
          <a:prstGeom prst="rect">
            <a:avLst/>
          </a:prstGeom>
          <a:noFill/>
        </p:spPr>
        <p:txBody>
          <a:bodyPr wrap="square" rtlCol="0">
            <a:spAutoFit/>
          </a:bodyPr>
          <a:lstStyle/>
          <a:p>
            <a:pPr algn="ctr"/>
            <a:r>
              <a:rPr lang="en-US" sz="1600">
                <a:solidFill>
                  <a:schemeClr val="bg1"/>
                </a:solidFill>
              </a:rPr>
              <a:t>Use </a:t>
            </a:r>
            <a:r>
              <a:rPr lang="en-US" sz="1600" b="1">
                <a:solidFill>
                  <a:schemeClr val="bg1"/>
                </a:solidFill>
              </a:rPr>
              <a:t>p. 11 </a:t>
            </a:r>
            <a:r>
              <a:rPr lang="en-US" sz="1600">
                <a:solidFill>
                  <a:schemeClr val="bg1"/>
                </a:solidFill>
              </a:rPr>
              <a:t>in your handbook</a:t>
            </a:r>
            <a:endParaRPr lang="en-CH" sz="1600">
              <a:solidFill>
                <a:schemeClr val="bg1"/>
              </a:solidFill>
            </a:endParaRPr>
          </a:p>
        </p:txBody>
      </p:sp>
    </p:spTree>
    <p:extLst>
      <p:ext uri="{BB962C8B-B14F-4D97-AF65-F5344CB8AC3E}">
        <p14:creationId xmlns:p14="http://schemas.microsoft.com/office/powerpoint/2010/main" val="2463237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96DE465-F87E-497C-866C-0ACF9977F712}"/>
              </a:ext>
            </a:extLst>
          </p:cNvPr>
          <p:cNvGrpSpPr/>
          <p:nvPr/>
        </p:nvGrpSpPr>
        <p:grpSpPr>
          <a:xfrm>
            <a:off x="2587999" y="2742216"/>
            <a:ext cx="2508578" cy="2819670"/>
            <a:chOff x="0" y="2564638"/>
            <a:chExt cx="2508578" cy="2819670"/>
          </a:xfrm>
        </p:grpSpPr>
        <p:pic>
          <p:nvPicPr>
            <p:cNvPr id="11" name="Picture Placeholder 5" descr="Natural Capital Toolkit">
              <a:extLst>
                <a:ext uri="{FF2B5EF4-FFF2-40B4-BE49-F238E27FC236}">
                  <a16:creationId xmlns:a16="http://schemas.microsoft.com/office/drawing/2014/main" id="{7FA742DA-A333-45FD-98F8-9571DCEBC2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3125824"/>
              <a:ext cx="2394445" cy="2258484"/>
            </a:xfrm>
            <a:prstGeom prst="rect">
              <a:avLst/>
            </a:prstGeom>
          </p:spPr>
        </p:pic>
        <p:pic>
          <p:nvPicPr>
            <p:cNvPr id="16" name="Picture Placeholder 5" descr="Natural Capital Toolkit">
              <a:extLst>
                <a:ext uri="{FF2B5EF4-FFF2-40B4-BE49-F238E27FC236}">
                  <a16:creationId xmlns:a16="http://schemas.microsoft.com/office/drawing/2014/main" id="{CA182D27-EC65-4804-93F7-285C4C3E5F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14133" y="2649642"/>
              <a:ext cx="2394445" cy="306175"/>
            </a:xfrm>
            <a:prstGeom prst="rect">
              <a:avLst/>
            </a:prstGeom>
          </p:spPr>
        </p:pic>
        <p:sp>
          <p:nvSpPr>
            <p:cNvPr id="17" name="Oval 16">
              <a:extLst>
                <a:ext uri="{FF2B5EF4-FFF2-40B4-BE49-F238E27FC236}">
                  <a16:creationId xmlns:a16="http://schemas.microsoft.com/office/drawing/2014/main" id="{C62D2D66-9641-4105-8140-153698545651}"/>
                </a:ext>
              </a:extLst>
            </p:cNvPr>
            <p:cNvSpPr/>
            <p:nvPr/>
          </p:nvSpPr>
          <p:spPr>
            <a:xfrm>
              <a:off x="31696" y="2564638"/>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ectangle 21">
              <a:extLst>
                <a:ext uri="{FF2B5EF4-FFF2-40B4-BE49-F238E27FC236}">
                  <a16:creationId xmlns:a16="http://schemas.microsoft.com/office/drawing/2014/main" id="{0A93DD4E-7BA0-4B87-BB81-AB6B0F247410}"/>
                </a:ext>
              </a:extLst>
            </p:cNvPr>
            <p:cNvSpPr/>
            <p:nvPr/>
          </p:nvSpPr>
          <p:spPr>
            <a:xfrm>
              <a:off x="200722" y="5040351"/>
              <a:ext cx="1494263" cy="21187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 name="Title 1">
            <a:extLst>
              <a:ext uri="{FF2B5EF4-FFF2-40B4-BE49-F238E27FC236}">
                <a16:creationId xmlns:a16="http://schemas.microsoft.com/office/drawing/2014/main" id="{8BB1BD2B-9929-4763-811E-14A13BB8D5D6}"/>
              </a:ext>
            </a:extLst>
          </p:cNvPr>
          <p:cNvSpPr>
            <a:spLocks noGrp="1"/>
          </p:cNvSpPr>
          <p:nvPr>
            <p:ph type="title"/>
          </p:nvPr>
        </p:nvSpPr>
        <p:spPr/>
        <p:txBody>
          <a:bodyPr/>
          <a:lstStyle/>
          <a:p>
            <a:r>
              <a:rPr lang="en-US"/>
              <a:t>Natural Capital Toolkit example</a:t>
            </a:r>
            <a:endParaRPr lang="en-CH"/>
          </a:p>
        </p:txBody>
      </p:sp>
      <p:sp>
        <p:nvSpPr>
          <p:cNvPr id="3" name="Content Placeholder 2">
            <a:extLst>
              <a:ext uri="{FF2B5EF4-FFF2-40B4-BE49-F238E27FC236}">
                <a16:creationId xmlns:a16="http://schemas.microsoft.com/office/drawing/2014/main" id="{8EB68AE5-115C-438B-B562-8B4C2BBEC80B}"/>
              </a:ext>
            </a:extLst>
          </p:cNvPr>
          <p:cNvSpPr>
            <a:spLocks noGrp="1"/>
          </p:cNvSpPr>
          <p:nvPr>
            <p:ph idx="1"/>
          </p:nvPr>
        </p:nvSpPr>
        <p:spPr>
          <a:xfrm>
            <a:off x="314194" y="1318239"/>
            <a:ext cx="3388010" cy="590300"/>
          </a:xfrm>
        </p:spPr>
        <p:txBody>
          <a:bodyPr>
            <a:normAutofit/>
          </a:bodyPr>
          <a:lstStyle/>
          <a:p>
            <a:pPr marL="457200" indent="-457200">
              <a:lnSpc>
                <a:spcPct val="120000"/>
              </a:lnSpc>
              <a:buAutoNum type="arabicPeriod"/>
            </a:pPr>
            <a:r>
              <a:rPr lang="en-US" sz="2000"/>
              <a:t>Mining company</a:t>
            </a:r>
            <a:endParaRPr lang="en-US" sz="100"/>
          </a:p>
        </p:txBody>
      </p:sp>
      <p:sp>
        <p:nvSpPr>
          <p:cNvPr id="4" name="Content Placeholder 2">
            <a:extLst>
              <a:ext uri="{FF2B5EF4-FFF2-40B4-BE49-F238E27FC236}">
                <a16:creationId xmlns:a16="http://schemas.microsoft.com/office/drawing/2014/main" id="{7D6B9A3A-0BCF-4427-80A1-5D34C5356984}"/>
              </a:ext>
            </a:extLst>
          </p:cNvPr>
          <p:cNvSpPr txBox="1">
            <a:spLocks/>
          </p:cNvSpPr>
          <p:nvPr/>
        </p:nvSpPr>
        <p:spPr>
          <a:xfrm>
            <a:off x="3331849" y="1296114"/>
            <a:ext cx="4908293" cy="1014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ctr">
              <a:lnSpc>
                <a:spcPct val="120000"/>
              </a:lnSpc>
              <a:buFont typeface="+mj-lt"/>
              <a:buAutoNum type="arabicPeriod" startAt="2"/>
            </a:pPr>
            <a:r>
              <a:rPr lang="en-US" sz="2000"/>
              <a:t>Conduct a company-wide assessment on its use of water </a:t>
            </a:r>
            <a:endParaRPr lang="en-US" sz="100"/>
          </a:p>
        </p:txBody>
      </p:sp>
      <p:sp>
        <p:nvSpPr>
          <p:cNvPr id="5" name="Content Placeholder 2">
            <a:extLst>
              <a:ext uri="{FF2B5EF4-FFF2-40B4-BE49-F238E27FC236}">
                <a16:creationId xmlns:a16="http://schemas.microsoft.com/office/drawing/2014/main" id="{6FF13AB0-B27B-46FB-A604-DA73F4265C96}"/>
              </a:ext>
            </a:extLst>
          </p:cNvPr>
          <p:cNvSpPr txBox="1">
            <a:spLocks/>
          </p:cNvSpPr>
          <p:nvPr/>
        </p:nvSpPr>
        <p:spPr>
          <a:xfrm>
            <a:off x="8629289" y="1318306"/>
            <a:ext cx="4205766" cy="683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Font typeface="+mj-lt"/>
              <a:buAutoNum type="arabicPeriod" startAt="3"/>
            </a:pPr>
            <a:r>
              <a:rPr lang="en-US" sz="2000"/>
              <a:t>Sustainability team</a:t>
            </a:r>
            <a:endParaRPr lang="en-US" sz="100"/>
          </a:p>
        </p:txBody>
      </p:sp>
      <p:grpSp>
        <p:nvGrpSpPr>
          <p:cNvPr id="10" name="Group 9">
            <a:extLst>
              <a:ext uri="{FF2B5EF4-FFF2-40B4-BE49-F238E27FC236}">
                <a16:creationId xmlns:a16="http://schemas.microsoft.com/office/drawing/2014/main" id="{D0D9BDE6-73DE-4080-B96D-7AF12A9A6CFC}"/>
              </a:ext>
            </a:extLst>
          </p:cNvPr>
          <p:cNvGrpSpPr/>
          <p:nvPr/>
        </p:nvGrpSpPr>
        <p:grpSpPr>
          <a:xfrm>
            <a:off x="10009165" y="2227400"/>
            <a:ext cx="2131336" cy="3615948"/>
            <a:chOff x="10009165" y="2227400"/>
            <a:chExt cx="2131336" cy="3615948"/>
          </a:xfrm>
        </p:grpSpPr>
        <p:pic>
          <p:nvPicPr>
            <p:cNvPr id="15" name="Picture Placeholder 5" descr="Natural Capital Toolkit">
              <a:extLst>
                <a:ext uri="{FF2B5EF4-FFF2-40B4-BE49-F238E27FC236}">
                  <a16:creationId xmlns:a16="http://schemas.microsoft.com/office/drawing/2014/main" id="{05C4CDF4-3E0B-4B7D-A8EE-E65D3BE4B5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136231" y="2352304"/>
              <a:ext cx="2004270" cy="3491044"/>
            </a:xfrm>
            <a:prstGeom prst="rect">
              <a:avLst/>
            </a:prstGeom>
          </p:spPr>
        </p:pic>
        <p:sp>
          <p:nvSpPr>
            <p:cNvPr id="21" name="Oval 20">
              <a:extLst>
                <a:ext uri="{FF2B5EF4-FFF2-40B4-BE49-F238E27FC236}">
                  <a16:creationId xmlns:a16="http://schemas.microsoft.com/office/drawing/2014/main" id="{ADDC20CB-A9C9-4ECB-B461-D6A459394A92}"/>
                </a:ext>
              </a:extLst>
            </p:cNvPr>
            <p:cNvSpPr/>
            <p:nvPr/>
          </p:nvSpPr>
          <p:spPr>
            <a:xfrm>
              <a:off x="10009165" y="2227400"/>
              <a:ext cx="1269652" cy="402306"/>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6" name="Group 5">
            <a:extLst>
              <a:ext uri="{FF2B5EF4-FFF2-40B4-BE49-F238E27FC236}">
                <a16:creationId xmlns:a16="http://schemas.microsoft.com/office/drawing/2014/main" id="{1A91B4F4-92A2-41A0-9CCE-0F6E8A658ACF}"/>
              </a:ext>
            </a:extLst>
          </p:cNvPr>
          <p:cNvGrpSpPr/>
          <p:nvPr/>
        </p:nvGrpSpPr>
        <p:grpSpPr>
          <a:xfrm>
            <a:off x="74185" y="2032155"/>
            <a:ext cx="2480919" cy="4169570"/>
            <a:chOff x="2343896" y="2479634"/>
            <a:chExt cx="2480919" cy="4169570"/>
          </a:xfrm>
        </p:grpSpPr>
        <p:pic>
          <p:nvPicPr>
            <p:cNvPr id="12" name="Picture Placeholder 5" descr="Natural Capital Toolkit">
              <a:extLst>
                <a:ext uri="{FF2B5EF4-FFF2-40B4-BE49-F238E27FC236}">
                  <a16:creationId xmlns:a16="http://schemas.microsoft.com/office/drawing/2014/main" id="{902521F8-E44E-45E5-9C39-745542773E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508578" y="2556437"/>
              <a:ext cx="2316237" cy="4092767"/>
            </a:xfrm>
            <a:prstGeom prst="rect">
              <a:avLst/>
            </a:prstGeom>
          </p:spPr>
        </p:pic>
        <p:sp>
          <p:nvSpPr>
            <p:cNvPr id="18" name="Oval 17">
              <a:extLst>
                <a:ext uri="{FF2B5EF4-FFF2-40B4-BE49-F238E27FC236}">
                  <a16:creationId xmlns:a16="http://schemas.microsoft.com/office/drawing/2014/main" id="{41B6C348-9F8C-4730-9DBD-D090C0639F42}"/>
                </a:ext>
              </a:extLst>
            </p:cNvPr>
            <p:cNvSpPr/>
            <p:nvPr/>
          </p:nvSpPr>
          <p:spPr>
            <a:xfrm>
              <a:off x="2343896" y="2479634"/>
              <a:ext cx="811900" cy="338945"/>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ectangle 22">
              <a:extLst>
                <a:ext uri="{FF2B5EF4-FFF2-40B4-BE49-F238E27FC236}">
                  <a16:creationId xmlns:a16="http://schemas.microsoft.com/office/drawing/2014/main" id="{253F1897-7F1E-4AC0-AE55-8A8F27D5D176}"/>
                </a:ext>
              </a:extLst>
            </p:cNvPr>
            <p:cNvSpPr/>
            <p:nvPr/>
          </p:nvSpPr>
          <p:spPr>
            <a:xfrm>
              <a:off x="2640487" y="5644950"/>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8" name="Group 7">
            <a:extLst>
              <a:ext uri="{FF2B5EF4-FFF2-40B4-BE49-F238E27FC236}">
                <a16:creationId xmlns:a16="http://schemas.microsoft.com/office/drawing/2014/main" id="{90889FC1-1EA8-4ECC-ACCC-91B2A6CC2DAF}"/>
              </a:ext>
            </a:extLst>
          </p:cNvPr>
          <p:cNvGrpSpPr/>
          <p:nvPr/>
        </p:nvGrpSpPr>
        <p:grpSpPr>
          <a:xfrm>
            <a:off x="4930797" y="2670959"/>
            <a:ext cx="2599646" cy="2558060"/>
            <a:chOff x="4849560" y="2818579"/>
            <a:chExt cx="2599646" cy="2558060"/>
          </a:xfrm>
        </p:grpSpPr>
        <p:pic>
          <p:nvPicPr>
            <p:cNvPr id="13" name="Picture Placeholder 5" descr="Natural Capital Toolkit">
              <a:extLst>
                <a:ext uri="{FF2B5EF4-FFF2-40B4-BE49-F238E27FC236}">
                  <a16:creationId xmlns:a16="http://schemas.microsoft.com/office/drawing/2014/main" id="{CB9FC4E8-561A-4225-A36A-3FB18704BD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938948" y="2948148"/>
              <a:ext cx="2510258" cy="2428491"/>
            </a:xfrm>
            <a:prstGeom prst="rect">
              <a:avLst/>
            </a:prstGeom>
          </p:spPr>
        </p:pic>
        <p:sp>
          <p:nvSpPr>
            <p:cNvPr id="19" name="Oval 18">
              <a:extLst>
                <a:ext uri="{FF2B5EF4-FFF2-40B4-BE49-F238E27FC236}">
                  <a16:creationId xmlns:a16="http://schemas.microsoft.com/office/drawing/2014/main" id="{2BE978A2-BB3D-486E-B0B8-13E280B7DCB0}"/>
                </a:ext>
              </a:extLst>
            </p:cNvPr>
            <p:cNvSpPr/>
            <p:nvPr/>
          </p:nvSpPr>
          <p:spPr>
            <a:xfrm>
              <a:off x="4849560" y="2818579"/>
              <a:ext cx="1662752" cy="404124"/>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Rectangle 23">
              <a:extLst>
                <a:ext uri="{FF2B5EF4-FFF2-40B4-BE49-F238E27FC236}">
                  <a16:creationId xmlns:a16="http://schemas.microsoft.com/office/drawing/2014/main" id="{ABC30664-9DE6-4B8E-AED9-6635A6183FFA}"/>
                </a:ext>
              </a:extLst>
            </p:cNvPr>
            <p:cNvSpPr/>
            <p:nvPr/>
          </p:nvSpPr>
          <p:spPr>
            <a:xfrm>
              <a:off x="5083299" y="4991567"/>
              <a:ext cx="681881" cy="24893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9" name="Group 8">
            <a:extLst>
              <a:ext uri="{FF2B5EF4-FFF2-40B4-BE49-F238E27FC236}">
                <a16:creationId xmlns:a16="http://schemas.microsoft.com/office/drawing/2014/main" id="{42E6F91A-168D-4E65-9753-7D646D40DC0E}"/>
              </a:ext>
            </a:extLst>
          </p:cNvPr>
          <p:cNvGrpSpPr/>
          <p:nvPr/>
        </p:nvGrpSpPr>
        <p:grpSpPr>
          <a:xfrm>
            <a:off x="7447525" y="2108958"/>
            <a:ext cx="2556880" cy="4777745"/>
            <a:chOff x="7465218" y="2080255"/>
            <a:chExt cx="2556880" cy="4777745"/>
          </a:xfrm>
        </p:grpSpPr>
        <p:pic>
          <p:nvPicPr>
            <p:cNvPr id="14" name="Picture Placeholder 5" descr="Natural Capital Toolkit">
              <a:extLst>
                <a:ext uri="{FF2B5EF4-FFF2-40B4-BE49-F238E27FC236}">
                  <a16:creationId xmlns:a16="http://schemas.microsoft.com/office/drawing/2014/main" id="{863925FD-2B05-42BB-92A5-63ACC88AECD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63339" y="2223277"/>
              <a:ext cx="2458759" cy="4634723"/>
            </a:xfrm>
            <a:prstGeom prst="rect">
              <a:avLst/>
            </a:prstGeom>
          </p:spPr>
        </p:pic>
        <p:sp>
          <p:nvSpPr>
            <p:cNvPr id="20" name="Oval 19">
              <a:extLst>
                <a:ext uri="{FF2B5EF4-FFF2-40B4-BE49-F238E27FC236}">
                  <a16:creationId xmlns:a16="http://schemas.microsoft.com/office/drawing/2014/main" id="{F32A60A1-9728-4AC7-B092-ACF7349F3B62}"/>
                </a:ext>
              </a:extLst>
            </p:cNvPr>
            <p:cNvSpPr/>
            <p:nvPr/>
          </p:nvSpPr>
          <p:spPr>
            <a:xfrm>
              <a:off x="7465218" y="2080255"/>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Rectangle 24">
              <a:extLst>
                <a:ext uri="{FF2B5EF4-FFF2-40B4-BE49-F238E27FC236}">
                  <a16:creationId xmlns:a16="http://schemas.microsoft.com/office/drawing/2014/main" id="{FDD359C9-6012-483A-B754-40A04480F1A5}"/>
                </a:ext>
              </a:extLst>
            </p:cNvPr>
            <p:cNvSpPr/>
            <p:nvPr/>
          </p:nvSpPr>
          <p:spPr>
            <a:xfrm>
              <a:off x="7742724" y="6510803"/>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Tree>
    <p:extLst>
      <p:ext uri="{BB962C8B-B14F-4D97-AF65-F5344CB8AC3E}">
        <p14:creationId xmlns:p14="http://schemas.microsoft.com/office/powerpoint/2010/main" val="236448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Eager to get started?</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27</a:t>
            </a:fld>
            <a:endParaRPr lang="en-GB" sz="1600">
              <a:solidFill>
                <a:prstClr val="black">
                  <a:lumMod val="65000"/>
                  <a:lumOff val="35000"/>
                </a:prstClr>
              </a:solidFill>
              <a:latin typeface="Arial"/>
            </a:endParaRP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1597" y="1467482"/>
            <a:ext cx="6684362" cy="4458286"/>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0" y="136525"/>
            <a:ext cx="1945887" cy="1782642"/>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099"/>
            </a:xfrm>
            <a:prstGeom prst="rect">
              <a:avLst/>
            </a:prstGeom>
            <a:noFill/>
          </p:spPr>
          <p:txBody>
            <a:bodyPr wrap="square" rtlCol="0">
              <a:spAutoFit/>
            </a:bodyPr>
            <a:lstStyle/>
            <a:p>
              <a:pPr algn="ctr"/>
              <a:r>
                <a:rPr lang="en-GB">
                  <a:solidFill>
                    <a:schemeClr val="bg1"/>
                  </a:solidFill>
                </a:rPr>
                <a:t>Check out NCC’s interactive </a:t>
              </a:r>
              <a:r>
                <a:rPr lang="en-GB">
                  <a:solidFill>
                    <a:schemeClr val="bg1"/>
                  </a:solidFill>
                  <a:hlinkClick r:id="rId4"/>
                </a:rPr>
                <a:t>training videos</a:t>
              </a:r>
              <a:endParaRPr lang="en-GB">
                <a:solidFill>
                  <a:schemeClr val="bg1"/>
                </a:solidFill>
              </a:endParaRPr>
            </a:p>
          </p:txBody>
        </p:sp>
      </p:grpSp>
      <p:pic>
        <p:nvPicPr>
          <p:cNvPr id="22" name="Picture Placeholder 5" descr="Natural Capital Coalition Training | Just another WordPress site">
            <a:extLst>
              <a:ext uri="{FF2B5EF4-FFF2-40B4-BE49-F238E27FC236}">
                <a16:creationId xmlns:a16="http://schemas.microsoft.com/office/drawing/2014/main" id="{DE9C4245-44EE-4121-8790-F1CD27E159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036419" y="2246247"/>
            <a:ext cx="3722485" cy="2074362"/>
          </a:xfrm>
          <a:prstGeom prst="rect">
            <a:avLst/>
          </a:prstGeom>
        </p:spPr>
      </p:pic>
      <p:pic>
        <p:nvPicPr>
          <p:cNvPr id="23" name="Picture Placeholder 5" descr="Scope Your Assessment | Natural Capital Coalition Training">
            <a:extLst>
              <a:ext uri="{FF2B5EF4-FFF2-40B4-BE49-F238E27FC236}">
                <a16:creationId xmlns:a16="http://schemas.microsoft.com/office/drawing/2014/main" id="{FE4F4BDE-ABB2-4470-AAA3-31EDB08920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017097" y="4529024"/>
            <a:ext cx="3722485" cy="1396744"/>
          </a:xfrm>
          <a:prstGeom prst="rect">
            <a:avLst/>
          </a:prstGeom>
        </p:spPr>
      </p:pic>
    </p:spTree>
    <p:extLst>
      <p:ext uri="{BB962C8B-B14F-4D97-AF65-F5344CB8AC3E}">
        <p14:creationId xmlns:p14="http://schemas.microsoft.com/office/powerpoint/2010/main" val="3045167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367758" y="160236"/>
            <a:ext cx="2743201" cy="266556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1299868" y="2245558"/>
            <a:ext cx="9526773" cy="3101618"/>
          </a:xfrm>
          <a:prstGeom prst="rect">
            <a:avLst/>
          </a:prstGeom>
          <a:ln>
            <a:noFill/>
          </a:ln>
        </p:spPr>
        <p:txBody>
          <a:bodyPr wrap="square">
            <a:spAutoFit/>
          </a:bodyPr>
          <a:lstStyle/>
          <a:p>
            <a:pPr>
              <a:lnSpc>
                <a:spcPct val="150000"/>
              </a:lnSpc>
              <a:spcAft>
                <a:spcPts val="1200"/>
              </a:spcAft>
              <a:buClr>
                <a:srgbClr val="23BAED"/>
              </a:buClr>
            </a:pPr>
            <a:r>
              <a:rPr lang="en-GB" sz="2400">
                <a:solidFill>
                  <a:schemeClr val="tx1">
                    <a:lumMod val="65000"/>
                    <a:lumOff val="35000"/>
                  </a:schemeClr>
                </a:solidFill>
              </a:rPr>
              <a:t>What is </a:t>
            </a:r>
            <a:r>
              <a:rPr lang="en-GB" sz="2400" b="1">
                <a:solidFill>
                  <a:srgbClr val="23BAED"/>
                </a:solidFill>
              </a:rPr>
              <a:t>natural capital </a:t>
            </a:r>
            <a:r>
              <a:rPr lang="en-GB" sz="2400">
                <a:solidFill>
                  <a:schemeClr val="tx1">
                    <a:lumMod val="65000"/>
                    <a:lumOff val="35000"/>
                  </a:schemeClr>
                </a:solidFill>
              </a:rPr>
              <a:t>and its </a:t>
            </a:r>
            <a:r>
              <a:rPr lang="en-GB" sz="2400" b="1">
                <a:solidFill>
                  <a:srgbClr val="23BAED"/>
                </a:solidFill>
              </a:rPr>
              <a:t>linkages with business</a:t>
            </a:r>
            <a:r>
              <a:rPr lang="en-GB" sz="2400">
                <a:solidFill>
                  <a:schemeClr val="tx1">
                    <a:lumMod val="65000"/>
                    <a:lumOff val="35000"/>
                  </a:schemeClr>
                </a:solidFill>
              </a:rPr>
              <a:t>,</a:t>
            </a:r>
          </a:p>
          <a:p>
            <a:pPr>
              <a:lnSpc>
                <a:spcPct val="150000"/>
              </a:lnSpc>
              <a:spcAft>
                <a:spcPts val="1200"/>
              </a:spcAft>
              <a:buClr>
                <a:srgbClr val="23BAED"/>
              </a:buClr>
            </a:pPr>
            <a:r>
              <a:rPr lang="en-GB" sz="2400">
                <a:solidFill>
                  <a:schemeClr val="tx1">
                    <a:lumMod val="65000"/>
                    <a:lumOff val="35000"/>
                  </a:schemeClr>
                </a:solidFill>
              </a:rPr>
              <a:t>Why it is important for </a:t>
            </a:r>
            <a:r>
              <a:rPr lang="en-GB" sz="2400" b="1">
                <a:solidFill>
                  <a:srgbClr val="23BAED"/>
                </a:solidFill>
              </a:rPr>
              <a:t>business decision-making and risk management</a:t>
            </a:r>
            <a:r>
              <a:rPr lang="en-GB" sz="2400">
                <a:solidFill>
                  <a:schemeClr val="tx1">
                    <a:lumMod val="65000"/>
                    <a:lumOff val="35000"/>
                  </a:schemeClr>
                </a:solidFill>
              </a:rPr>
              <a:t>,</a:t>
            </a:r>
          </a:p>
          <a:p>
            <a:pPr>
              <a:lnSpc>
                <a:spcPct val="150000"/>
              </a:lnSpc>
              <a:spcAft>
                <a:spcPts val="1200"/>
              </a:spcAft>
              <a:buClr>
                <a:srgbClr val="23BAED"/>
              </a:buClr>
            </a:pPr>
            <a:r>
              <a:rPr lang="en-GB" sz="2400">
                <a:solidFill>
                  <a:schemeClr val="tx1">
                    <a:lumMod val="65000"/>
                    <a:lumOff val="35000"/>
                  </a:schemeClr>
                </a:solidFill>
              </a:rPr>
              <a:t>How business can </a:t>
            </a:r>
            <a:r>
              <a:rPr lang="en-GB" sz="2400" b="1">
                <a:solidFill>
                  <a:srgbClr val="23BAED"/>
                </a:solidFill>
              </a:rPr>
              <a:t>start applying a natural capital approach </a:t>
            </a:r>
            <a:r>
              <a:rPr lang="en-GB" sz="2400">
                <a:solidFill>
                  <a:schemeClr val="tx1">
                    <a:lumMod val="65000"/>
                    <a:lumOff val="35000"/>
                  </a:schemeClr>
                </a:solidFill>
              </a:rPr>
              <a:t>to support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28</a:t>
            </a:fld>
            <a:endParaRPr lang="en-GB" sz="1600">
              <a:solidFill>
                <a:prstClr val="black">
                  <a:lumMod val="65000"/>
                  <a:lumOff val="35000"/>
                </a:prstClr>
              </a:solidFill>
              <a:latin typeface="Arial"/>
            </a:endParaRPr>
          </a:p>
        </p:txBody>
      </p:sp>
      <p:pic>
        <p:nvPicPr>
          <p:cNvPr id="9" name="Graphic 8" descr="Checkmark">
            <a:extLst>
              <a:ext uri="{FF2B5EF4-FFF2-40B4-BE49-F238E27FC236}">
                <a16:creationId xmlns:a16="http://schemas.microsoft.com/office/drawing/2014/main" id="{3C0823CC-9AD4-45C5-8F85-342BC7919A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3" y="2381039"/>
            <a:ext cx="444761" cy="444761"/>
          </a:xfrm>
          <a:prstGeom prst="rect">
            <a:avLst/>
          </a:prstGeom>
        </p:spPr>
      </p:pic>
      <p:pic>
        <p:nvPicPr>
          <p:cNvPr id="11" name="Graphic 10" descr="Checkmark">
            <a:extLst>
              <a:ext uri="{FF2B5EF4-FFF2-40B4-BE49-F238E27FC236}">
                <a16:creationId xmlns:a16="http://schemas.microsoft.com/office/drawing/2014/main" id="{5F4AE26E-EDCB-426E-A560-139DAC7154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3" y="3044873"/>
            <a:ext cx="444761" cy="444761"/>
          </a:xfrm>
          <a:prstGeom prst="rect">
            <a:avLst/>
          </a:prstGeom>
        </p:spPr>
      </p:pic>
      <p:pic>
        <p:nvPicPr>
          <p:cNvPr id="10" name="Graphic 9" descr="Checkmark">
            <a:extLst>
              <a:ext uri="{FF2B5EF4-FFF2-40B4-BE49-F238E27FC236}">
                <a16:creationId xmlns:a16="http://schemas.microsoft.com/office/drawing/2014/main" id="{9A762F91-E0D4-42BD-AF20-CD140C0E34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3" y="4240765"/>
            <a:ext cx="444761" cy="444761"/>
          </a:xfrm>
          <a:prstGeom prst="rect">
            <a:avLst/>
          </a:prstGeom>
        </p:spPr>
      </p:pic>
    </p:spTree>
    <p:extLst>
      <p:ext uri="{BB962C8B-B14F-4D97-AF65-F5344CB8AC3E}">
        <p14:creationId xmlns:p14="http://schemas.microsoft.com/office/powerpoint/2010/main" val="1902145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2020 and a New Deal for Nature and People</a:t>
            </a:r>
          </a:p>
        </p:txBody>
      </p:sp>
      <p:pic>
        <p:nvPicPr>
          <p:cNvPr id="4" name="Picture 3">
            <a:extLst>
              <a:ext uri="{FF2B5EF4-FFF2-40B4-BE49-F238E27FC236}">
                <a16:creationId xmlns:a16="http://schemas.microsoft.com/office/drawing/2014/main" id="{73EEF45C-0D77-47FB-ADAF-2017D45BD9FF}"/>
              </a:ext>
            </a:extLst>
          </p:cNvPr>
          <p:cNvPicPr>
            <a:picLocks noChangeAspect="1"/>
          </p:cNvPicPr>
          <p:nvPr/>
        </p:nvPicPr>
        <p:blipFill>
          <a:blip r:embed="rId3"/>
          <a:stretch>
            <a:fillRect/>
          </a:stretch>
        </p:blipFill>
        <p:spPr>
          <a:xfrm>
            <a:off x="4368998" y="4235125"/>
            <a:ext cx="2927699" cy="1126812"/>
          </a:xfrm>
          <a:prstGeom prst="rect">
            <a:avLst/>
          </a:prstGeom>
        </p:spPr>
      </p:pic>
      <p:pic>
        <p:nvPicPr>
          <p:cNvPr id="6" name="Picture 5">
            <a:extLst>
              <a:ext uri="{FF2B5EF4-FFF2-40B4-BE49-F238E27FC236}">
                <a16:creationId xmlns:a16="http://schemas.microsoft.com/office/drawing/2014/main" id="{65CA0987-F6DA-4295-A066-25FC427B9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8684" y="3139856"/>
            <a:ext cx="1462842" cy="2801240"/>
          </a:xfrm>
          <a:prstGeom prst="rect">
            <a:avLst/>
          </a:prstGeom>
        </p:spPr>
      </p:pic>
      <p:pic>
        <p:nvPicPr>
          <p:cNvPr id="7" name="Picture 6">
            <a:extLst>
              <a:ext uri="{FF2B5EF4-FFF2-40B4-BE49-F238E27FC236}">
                <a16:creationId xmlns:a16="http://schemas.microsoft.com/office/drawing/2014/main" id="{A27FBC47-FA62-40AE-945A-F83032CE2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204" y="1944547"/>
            <a:ext cx="2371480" cy="2290578"/>
          </a:xfrm>
          <a:prstGeom prst="rect">
            <a:avLst/>
          </a:prstGeom>
        </p:spPr>
      </p:pic>
      <p:pic>
        <p:nvPicPr>
          <p:cNvPr id="4098" name="Picture 2" descr="RÃ©sultat de recherche d'images pour &quot;convention on biological diversity&quot;">
            <a:extLst>
              <a:ext uri="{FF2B5EF4-FFF2-40B4-BE49-F238E27FC236}">
                <a16:creationId xmlns:a16="http://schemas.microsoft.com/office/drawing/2014/main" id="{E34D7374-2BA0-4E0B-A107-BEE34E1351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9438" y="2040055"/>
            <a:ext cx="4348935" cy="16529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7EACC5-A0E7-4B55-9E29-F4B7558DEEC2}"/>
              </a:ext>
            </a:extLst>
          </p:cNvPr>
          <p:cNvSpPr txBox="1"/>
          <p:nvPr/>
        </p:nvSpPr>
        <p:spPr>
          <a:xfrm>
            <a:off x="6341304" y="3681120"/>
            <a:ext cx="5628492" cy="584775"/>
          </a:xfrm>
          <a:prstGeom prst="rect">
            <a:avLst/>
          </a:prstGeom>
          <a:noFill/>
        </p:spPr>
        <p:txBody>
          <a:bodyPr wrap="square" rtlCol="0">
            <a:spAutoFit/>
          </a:bodyPr>
          <a:lstStyle/>
          <a:p>
            <a:pPr algn="r"/>
            <a:r>
              <a:rPr lang="en-GB">
                <a:solidFill>
                  <a:srgbClr val="003399"/>
                </a:solidFill>
              </a:rPr>
              <a:t>COP15 </a:t>
            </a:r>
            <a:r>
              <a:rPr lang="en-CH">
                <a:solidFill>
                  <a:schemeClr val="accent5">
                    <a:lumMod val="75000"/>
                  </a:schemeClr>
                </a:solidFill>
              </a:rPr>
              <a:t>|</a:t>
            </a:r>
            <a:r>
              <a:rPr lang="en-GB">
                <a:solidFill>
                  <a:srgbClr val="003399"/>
                </a:solidFill>
              </a:rPr>
              <a:t> 19-31 Oct </a:t>
            </a:r>
            <a:r>
              <a:rPr lang="en-CH">
                <a:solidFill>
                  <a:schemeClr val="accent5">
                    <a:lumMod val="75000"/>
                  </a:schemeClr>
                </a:solidFill>
              </a:rPr>
              <a:t>|</a:t>
            </a:r>
            <a:r>
              <a:rPr lang="en-GB">
                <a:solidFill>
                  <a:srgbClr val="003399"/>
                </a:solidFill>
              </a:rPr>
              <a:t> Kunming, China</a:t>
            </a:r>
          </a:p>
          <a:p>
            <a:pPr algn="r"/>
            <a:r>
              <a:rPr lang="en-GB" sz="1400">
                <a:solidFill>
                  <a:srgbClr val="003399"/>
                </a:solidFill>
              </a:rPr>
              <a:t>“Ecological Civilisation – building a shared future for all life on Earth”</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29</a:t>
            </a:fld>
            <a:endParaRPr lang="en-GB" sz="1600">
              <a:solidFill>
                <a:prstClr val="black">
                  <a:lumMod val="65000"/>
                  <a:lumOff val="35000"/>
                </a:prstClr>
              </a:solidFill>
              <a:latin typeface="Arial"/>
            </a:endParaRPr>
          </a:p>
        </p:txBody>
      </p:sp>
      <p:pic>
        <p:nvPicPr>
          <p:cNvPr id="12" name="Picture 11">
            <a:extLst>
              <a:ext uri="{FF2B5EF4-FFF2-40B4-BE49-F238E27FC236}">
                <a16:creationId xmlns:a16="http://schemas.microsoft.com/office/drawing/2014/main" id="{94FA66D1-688D-4382-8619-388B4F434BCD}"/>
              </a:ext>
            </a:extLst>
          </p:cNvPr>
          <p:cNvPicPr>
            <a:picLocks noChangeAspect="1"/>
          </p:cNvPicPr>
          <p:nvPr/>
        </p:nvPicPr>
        <p:blipFill>
          <a:blip r:embed="rId7"/>
          <a:stretch>
            <a:fillRect/>
          </a:stretch>
        </p:blipFill>
        <p:spPr>
          <a:xfrm>
            <a:off x="3423458" y="2193475"/>
            <a:ext cx="3837451" cy="1429386"/>
          </a:xfrm>
          <a:prstGeom prst="rect">
            <a:avLst/>
          </a:prstGeom>
        </p:spPr>
      </p:pic>
      <p:pic>
        <p:nvPicPr>
          <p:cNvPr id="2" name="Picture 1">
            <a:extLst>
              <a:ext uri="{FF2B5EF4-FFF2-40B4-BE49-F238E27FC236}">
                <a16:creationId xmlns:a16="http://schemas.microsoft.com/office/drawing/2014/main" id="{10EDDA5E-F0FD-497B-860A-85B0CF4D79E8}"/>
              </a:ext>
            </a:extLst>
          </p:cNvPr>
          <p:cNvPicPr>
            <a:picLocks noChangeAspect="1"/>
          </p:cNvPicPr>
          <p:nvPr/>
        </p:nvPicPr>
        <p:blipFill>
          <a:blip r:embed="rId8"/>
          <a:stretch>
            <a:fillRect/>
          </a:stretch>
        </p:blipFill>
        <p:spPr>
          <a:xfrm>
            <a:off x="8731642" y="4482965"/>
            <a:ext cx="2228842" cy="1285446"/>
          </a:xfrm>
          <a:prstGeom prst="rect">
            <a:avLst/>
          </a:prstGeom>
        </p:spPr>
      </p:pic>
      <p:sp>
        <p:nvSpPr>
          <p:cNvPr id="11" name="TextBox 10">
            <a:extLst>
              <a:ext uri="{FF2B5EF4-FFF2-40B4-BE49-F238E27FC236}">
                <a16:creationId xmlns:a16="http://schemas.microsoft.com/office/drawing/2014/main" id="{4DDF70C0-ABFC-4B0A-A415-044E182C5A0D}"/>
              </a:ext>
            </a:extLst>
          </p:cNvPr>
          <p:cNvSpPr txBox="1"/>
          <p:nvPr/>
        </p:nvSpPr>
        <p:spPr>
          <a:xfrm>
            <a:off x="314193" y="1261636"/>
            <a:ext cx="3028953" cy="523220"/>
          </a:xfrm>
          <a:prstGeom prst="rect">
            <a:avLst/>
          </a:prstGeom>
          <a:noFill/>
        </p:spPr>
        <p:txBody>
          <a:bodyPr wrap="square" rtlCol="0">
            <a:spAutoFit/>
          </a:bodyPr>
          <a:lstStyle/>
          <a:p>
            <a:r>
              <a:rPr lang="en-US" sz="2800" b="1">
                <a:solidFill>
                  <a:srgbClr val="BBD151"/>
                </a:solidFill>
              </a:rPr>
              <a:t>5 years since…</a:t>
            </a:r>
            <a:endParaRPr lang="en-CH" sz="2800" b="1">
              <a:solidFill>
                <a:srgbClr val="BBD151"/>
              </a:solidFill>
            </a:endParaRPr>
          </a:p>
        </p:txBody>
      </p:sp>
      <p:sp>
        <p:nvSpPr>
          <p:cNvPr id="13" name="Content Placeholder 2">
            <a:extLst>
              <a:ext uri="{FF2B5EF4-FFF2-40B4-BE49-F238E27FC236}">
                <a16:creationId xmlns:a16="http://schemas.microsoft.com/office/drawing/2014/main" id="{3096297F-9FF8-44A4-A050-8CFC8D466E04}"/>
              </a:ext>
            </a:extLst>
          </p:cNvPr>
          <p:cNvSpPr txBox="1">
            <a:spLocks/>
          </p:cNvSpPr>
          <p:nvPr/>
        </p:nvSpPr>
        <p:spPr>
          <a:xfrm>
            <a:off x="3650705" y="1320408"/>
            <a:ext cx="9173924" cy="567716"/>
          </a:xfrm>
          <a:prstGeom prst="rect">
            <a:avLst/>
          </a:prstGeom>
        </p:spPr>
        <p:txBody>
          <a:bodyPr>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a:buNone/>
            </a:pPr>
            <a:r>
              <a:rPr lang="en-US" sz="2800"/>
              <a:t>2020 is gearing up to a </a:t>
            </a:r>
            <a:r>
              <a:rPr lang="en-US" sz="2800" b="1">
                <a:solidFill>
                  <a:srgbClr val="BBD151"/>
                </a:solidFill>
              </a:rPr>
              <a:t>“super year for nature” </a:t>
            </a:r>
            <a:endParaRPr lang="en-CH" sz="2800" b="1">
              <a:solidFill>
                <a:srgbClr val="BBD151"/>
              </a:solidFill>
            </a:endParaRPr>
          </a:p>
        </p:txBody>
      </p:sp>
      <p:sp>
        <p:nvSpPr>
          <p:cNvPr id="9" name="Rectangle 8">
            <a:extLst>
              <a:ext uri="{FF2B5EF4-FFF2-40B4-BE49-F238E27FC236}">
                <a16:creationId xmlns:a16="http://schemas.microsoft.com/office/drawing/2014/main" id="{2D6ECD61-8CD6-4944-8137-156AFB6A2C25}"/>
              </a:ext>
            </a:extLst>
          </p:cNvPr>
          <p:cNvSpPr/>
          <p:nvPr/>
        </p:nvSpPr>
        <p:spPr>
          <a:xfrm>
            <a:off x="6495047" y="4038779"/>
            <a:ext cx="5474749" cy="206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939196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104234" y="160236"/>
            <a:ext cx="3006726" cy="290139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314194" y="2134288"/>
            <a:ext cx="9526773" cy="3101618"/>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What is </a:t>
            </a:r>
            <a:r>
              <a:rPr lang="en-GB" sz="2400" b="1">
                <a:solidFill>
                  <a:srgbClr val="23BAED"/>
                </a:solidFill>
              </a:rPr>
              <a:t>natural capital </a:t>
            </a:r>
            <a:r>
              <a:rPr lang="en-GB" sz="2400">
                <a:solidFill>
                  <a:schemeClr val="tx1">
                    <a:lumMod val="65000"/>
                    <a:lumOff val="35000"/>
                  </a:schemeClr>
                </a:solidFill>
              </a:rPr>
              <a:t>and its </a:t>
            </a:r>
            <a:r>
              <a:rPr lang="en-GB" sz="2400" b="1">
                <a:solidFill>
                  <a:srgbClr val="23BAED"/>
                </a:solidFill>
              </a:rPr>
              <a:t>linkages with business</a:t>
            </a:r>
            <a:r>
              <a:rPr lang="en-GB" sz="240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Why it is important for </a:t>
            </a:r>
            <a:r>
              <a:rPr lang="en-GB" sz="2400" b="1">
                <a:solidFill>
                  <a:srgbClr val="23BAED"/>
                </a:solidFill>
              </a:rPr>
              <a:t>business decision-making and risk management</a:t>
            </a:r>
            <a:r>
              <a:rPr lang="en-GB" sz="240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How business can </a:t>
            </a:r>
            <a:r>
              <a:rPr lang="en-GB" sz="2400" b="1">
                <a:solidFill>
                  <a:srgbClr val="23BAED"/>
                </a:solidFill>
              </a:rPr>
              <a:t>start applying a natural capital approach </a:t>
            </a:r>
            <a:r>
              <a:rPr lang="en-GB" sz="2400">
                <a:solidFill>
                  <a:schemeClr val="tx1">
                    <a:lumMod val="65000"/>
                    <a:lumOff val="35000"/>
                  </a:schemeClr>
                </a:solidFill>
              </a:rPr>
              <a:t>to support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3</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4011999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spirals plant">
            <a:extLst>
              <a:ext uri="{FF2B5EF4-FFF2-40B4-BE49-F238E27FC236}">
                <a16:creationId xmlns:a16="http://schemas.microsoft.com/office/drawing/2014/main" id="{7BA487BB-1407-41F3-9EFB-309941C2AA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948"/>
          <a:stretch/>
        </p:blipFill>
        <p:spPr bwMode="auto">
          <a:xfrm>
            <a:off x="6461757" y="1151511"/>
            <a:ext cx="5730244" cy="48586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wooshMask.png">
            <a:extLst>
              <a:ext uri="{FF2B5EF4-FFF2-40B4-BE49-F238E27FC236}">
                <a16:creationId xmlns:a16="http://schemas.microsoft.com/office/drawing/2014/main" id="{304CF8E8-5A96-4EE5-9528-E28E5AE171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84233" y="1151511"/>
            <a:ext cx="4909006" cy="48586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a:xfrm>
            <a:off x="314194" y="116021"/>
            <a:ext cx="11498123" cy="878150"/>
          </a:xfrm>
        </p:spPr>
        <p:txBody>
          <a:bodyPr/>
          <a:lstStyle/>
          <a:p>
            <a:r>
              <a:rPr lang="en-GB"/>
              <a:t>Key </a:t>
            </a:r>
            <a:r>
              <a:rPr lang="en-US"/>
              <a:t>t</a:t>
            </a:r>
            <a:r>
              <a:rPr lang="en-GB" err="1"/>
              <a:t>akeaways</a:t>
            </a:r>
            <a:r>
              <a:rPr lang="en-GB"/>
              <a:t> / Closing word</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101641" y="1628019"/>
            <a:ext cx="8216819" cy="4002055"/>
          </a:xfrm>
        </p:spPr>
        <p:txBody>
          <a:bodyPr>
            <a:noAutofit/>
          </a:bodyPr>
          <a:lstStyle/>
          <a:p>
            <a:pPr marL="457200" indent="-457200">
              <a:lnSpc>
                <a:spcPct val="200000"/>
              </a:lnSpc>
              <a:buFont typeface="+mj-lt"/>
              <a:buAutoNum type="arabicPeriod"/>
            </a:pPr>
            <a:r>
              <a:rPr lang="en-US" sz="1900" b="1" dirty="0"/>
              <a:t>Business impacts and depends on nature </a:t>
            </a:r>
          </a:p>
          <a:p>
            <a:pPr marL="457200" indent="-457200">
              <a:lnSpc>
                <a:spcPct val="200000"/>
              </a:lnSpc>
              <a:buFont typeface="+mj-lt"/>
              <a:buAutoNum type="arabicPeriod"/>
            </a:pPr>
            <a:r>
              <a:rPr lang="en-US" sz="1900" b="1" dirty="0"/>
              <a:t>Applying a natural capital approach helps make better &amp; more informed decisions</a:t>
            </a:r>
            <a:endParaRPr lang="en-US" sz="1900" dirty="0"/>
          </a:p>
          <a:p>
            <a:pPr marL="457200" indent="-457200">
              <a:lnSpc>
                <a:spcPct val="200000"/>
              </a:lnSpc>
              <a:buFont typeface="+mj-lt"/>
              <a:buAutoNum type="arabicPeriod"/>
            </a:pPr>
            <a:r>
              <a:rPr lang="en-US" sz="1900" b="1" dirty="0"/>
              <a:t>There are many existing tools &amp; resources</a:t>
            </a:r>
            <a:r>
              <a:rPr lang="en-US" sz="1900" dirty="0"/>
              <a:t> </a:t>
            </a:r>
          </a:p>
          <a:p>
            <a:pPr marL="457200" indent="-457200">
              <a:lnSpc>
                <a:spcPct val="200000"/>
              </a:lnSpc>
              <a:buFont typeface="+mj-lt"/>
              <a:buAutoNum type="arabicPeriod"/>
            </a:pPr>
            <a:r>
              <a:rPr lang="en-US" sz="1900" b="1" dirty="0"/>
              <a:t>Companies can start to conduct an assessment themselves</a:t>
            </a:r>
            <a:endParaRPr lang="en-US" sz="1900" dirty="0"/>
          </a:p>
          <a:p>
            <a:pPr marL="457200" indent="-457200">
              <a:lnSpc>
                <a:spcPct val="200000"/>
              </a:lnSpc>
              <a:buFont typeface="+mj-lt"/>
              <a:buAutoNum type="arabicPeriod"/>
            </a:pPr>
            <a:r>
              <a:rPr lang="en-US" sz="1900" b="1" dirty="0"/>
              <a:t>Buy-in must extend beyond the sustainability team</a:t>
            </a:r>
          </a:p>
        </p:txBody>
      </p:sp>
      <p:sp>
        <p:nvSpPr>
          <p:cNvPr id="5" name="Slide Number Placeholder 4">
            <a:extLst>
              <a:ext uri="{FF2B5EF4-FFF2-40B4-BE49-F238E27FC236}">
                <a16:creationId xmlns:a16="http://schemas.microsoft.com/office/drawing/2014/main" id="{D9698FDE-0908-4553-9F4A-9C623189F5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Teardrop 9">
            <a:extLst>
              <a:ext uri="{FF2B5EF4-FFF2-40B4-BE49-F238E27FC236}">
                <a16:creationId xmlns:a16="http://schemas.microsoft.com/office/drawing/2014/main" id="{B2360C2F-11ED-4335-8B4A-26D3EA01E11E}"/>
              </a:ext>
            </a:extLst>
          </p:cNvPr>
          <p:cNvSpPr/>
          <p:nvPr/>
        </p:nvSpPr>
        <p:spPr>
          <a:xfrm>
            <a:off x="10573907"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6314CA5-EBAC-4399-8BB6-8E517D81CC2C}"/>
              </a:ext>
            </a:extLst>
          </p:cNvPr>
          <p:cNvSpPr txBox="1"/>
          <p:nvPr/>
        </p:nvSpPr>
        <p:spPr>
          <a:xfrm>
            <a:off x="10616178" y="378238"/>
            <a:ext cx="1354443" cy="830997"/>
          </a:xfrm>
          <a:prstGeom prst="rect">
            <a:avLst/>
          </a:prstGeom>
          <a:noFill/>
        </p:spPr>
        <p:txBody>
          <a:bodyPr wrap="square" rtlCol="0">
            <a:spAutoFit/>
          </a:bodyPr>
          <a:lstStyle/>
          <a:p>
            <a:pPr algn="ctr"/>
            <a:r>
              <a:rPr lang="en-US" sz="1600">
                <a:solidFill>
                  <a:schemeClr val="bg1"/>
                </a:solidFill>
              </a:rPr>
              <a:t>See </a:t>
            </a:r>
            <a:r>
              <a:rPr lang="en-US" sz="1600" b="1">
                <a:solidFill>
                  <a:schemeClr val="bg1"/>
                </a:solidFill>
              </a:rPr>
              <a:t>p. 15 </a:t>
            </a:r>
            <a:r>
              <a:rPr lang="en-US" sz="1600">
                <a:solidFill>
                  <a:schemeClr val="bg1"/>
                </a:solidFill>
              </a:rPr>
              <a:t>in your handbook</a:t>
            </a:r>
            <a:endParaRPr lang="en-CH" sz="1600">
              <a:solidFill>
                <a:schemeClr val="bg1"/>
              </a:solidFill>
            </a:endParaRPr>
          </a:p>
        </p:txBody>
      </p:sp>
    </p:spTree>
    <p:extLst>
      <p:ext uri="{BB962C8B-B14F-4D97-AF65-F5344CB8AC3E}">
        <p14:creationId xmlns:p14="http://schemas.microsoft.com/office/powerpoint/2010/main" val="122943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Wrap-up</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314194" y="1567497"/>
            <a:ext cx="6402695" cy="4402667"/>
          </a:xfrm>
        </p:spPr>
        <p:txBody>
          <a:bodyPr>
            <a:normAutofit/>
          </a:bodyPr>
          <a:lstStyle/>
          <a:p>
            <a:pPr marL="0" indent="0">
              <a:lnSpc>
                <a:spcPct val="100000"/>
              </a:lnSpc>
              <a:buNone/>
            </a:pPr>
            <a:r>
              <a:rPr lang="en-US"/>
              <a:t>On </a:t>
            </a:r>
            <a:r>
              <a:rPr lang="en-US" b="1"/>
              <a:t>post-its</a:t>
            </a:r>
            <a:r>
              <a:rPr lang="en-US"/>
              <a:t>, take note of:</a:t>
            </a:r>
          </a:p>
          <a:p>
            <a:pPr marL="0" indent="0">
              <a:lnSpc>
                <a:spcPct val="100000"/>
              </a:lnSpc>
              <a:buNone/>
            </a:pPr>
            <a:endParaRPr lang="en-GB" sz="400"/>
          </a:p>
          <a:p>
            <a:pPr>
              <a:lnSpc>
                <a:spcPct val="100000"/>
              </a:lnSpc>
            </a:pPr>
            <a:r>
              <a:rPr lang="en-US" b="1"/>
              <a:t>1</a:t>
            </a:r>
            <a:r>
              <a:rPr lang="en-US"/>
              <a:t> </a:t>
            </a:r>
            <a:r>
              <a:rPr lang="en-US" b="1"/>
              <a:t>key learnings </a:t>
            </a:r>
            <a:r>
              <a:rPr lang="en-US"/>
              <a:t>that were most useful to you today,</a:t>
            </a:r>
          </a:p>
          <a:p>
            <a:pPr marL="0" indent="0">
              <a:lnSpc>
                <a:spcPct val="100000"/>
              </a:lnSpc>
              <a:buNone/>
            </a:pPr>
            <a:endParaRPr lang="en-US" sz="800"/>
          </a:p>
          <a:p>
            <a:pPr>
              <a:lnSpc>
                <a:spcPct val="100000"/>
              </a:lnSpc>
            </a:pPr>
            <a:r>
              <a:rPr lang="en-GB" b="1"/>
              <a:t>1</a:t>
            </a:r>
            <a:r>
              <a:rPr lang="en-GB"/>
              <a:t> </a:t>
            </a:r>
            <a:r>
              <a:rPr lang="en-GB" b="1"/>
              <a:t>concrete next step / activity </a:t>
            </a:r>
            <a:r>
              <a:rPr lang="en-GB"/>
              <a:t>you could take to move your company / member companies forward in the natural capital journey? </a:t>
            </a:r>
            <a:endParaRPr lang="en-US"/>
          </a:p>
        </p:txBody>
      </p:sp>
      <p:pic>
        <p:nvPicPr>
          <p:cNvPr id="4" name="Picture 3">
            <a:extLst>
              <a:ext uri="{FF2B5EF4-FFF2-40B4-BE49-F238E27FC236}">
                <a16:creationId xmlns:a16="http://schemas.microsoft.com/office/drawing/2014/main" id="{3F748637-A3FB-4C8F-9CF4-02220FCE4BAD}"/>
              </a:ext>
            </a:extLst>
          </p:cNvPr>
          <p:cNvPicPr>
            <a:picLocks noChangeAspect="1"/>
          </p:cNvPicPr>
          <p:nvPr/>
        </p:nvPicPr>
        <p:blipFill>
          <a:blip r:embed="rId3"/>
          <a:stretch>
            <a:fillRect/>
          </a:stretch>
        </p:blipFill>
        <p:spPr>
          <a:xfrm>
            <a:off x="6840486" y="1756500"/>
            <a:ext cx="5351514" cy="3567676"/>
          </a:xfrm>
          <a:prstGeom prst="rect">
            <a:avLst/>
          </a:prstGeom>
        </p:spPr>
      </p:pic>
      <p:sp>
        <p:nvSpPr>
          <p:cNvPr id="6" name="Slide Number Placeholder 5">
            <a:extLst>
              <a:ext uri="{FF2B5EF4-FFF2-40B4-BE49-F238E27FC236}">
                <a16:creationId xmlns:a16="http://schemas.microsoft.com/office/drawing/2014/main" id="{2132DE5E-81D4-43E9-AF89-F38C77CFA2C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 name="Teardrop 6">
            <a:extLst>
              <a:ext uri="{FF2B5EF4-FFF2-40B4-BE49-F238E27FC236}">
                <a16:creationId xmlns:a16="http://schemas.microsoft.com/office/drawing/2014/main" id="{06AAF32E-DA9F-407E-BA3E-0E45AD261864}"/>
              </a:ext>
            </a:extLst>
          </p:cNvPr>
          <p:cNvSpPr/>
          <p:nvPr/>
        </p:nvSpPr>
        <p:spPr>
          <a:xfrm>
            <a:off x="10573907"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213D64DE-B35D-4786-9887-AFA53BBA317B}"/>
              </a:ext>
            </a:extLst>
          </p:cNvPr>
          <p:cNvSpPr txBox="1"/>
          <p:nvPr/>
        </p:nvSpPr>
        <p:spPr>
          <a:xfrm>
            <a:off x="10617757" y="415503"/>
            <a:ext cx="1354443" cy="830997"/>
          </a:xfrm>
          <a:prstGeom prst="rect">
            <a:avLst/>
          </a:prstGeom>
          <a:noFill/>
        </p:spPr>
        <p:txBody>
          <a:bodyPr wrap="square" rtlCol="0">
            <a:spAutoFit/>
          </a:bodyPr>
          <a:lstStyle/>
          <a:p>
            <a:pPr algn="ctr"/>
            <a:r>
              <a:rPr lang="en-US" sz="1600">
                <a:solidFill>
                  <a:schemeClr val="bg1"/>
                </a:solidFill>
              </a:rPr>
              <a:t>Use </a:t>
            </a:r>
            <a:r>
              <a:rPr lang="en-US" sz="1600" b="1">
                <a:solidFill>
                  <a:schemeClr val="bg1"/>
                </a:solidFill>
              </a:rPr>
              <a:t>p. 14 </a:t>
            </a:r>
            <a:r>
              <a:rPr lang="en-US" sz="1600">
                <a:solidFill>
                  <a:schemeClr val="bg1"/>
                </a:solidFill>
              </a:rPr>
              <a:t>in your handbook</a:t>
            </a:r>
            <a:endParaRPr lang="en-CH" sz="1600">
              <a:solidFill>
                <a:schemeClr val="bg1"/>
              </a:solidFill>
            </a:endParaRPr>
          </a:p>
        </p:txBody>
      </p:sp>
    </p:spTree>
    <p:extLst>
      <p:ext uri="{BB962C8B-B14F-4D97-AF65-F5344CB8AC3E}">
        <p14:creationId xmlns:p14="http://schemas.microsoft.com/office/powerpoint/2010/main" val="2277705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2"/>
          <a:stretch>
            <a:fillRect/>
          </a:stretch>
        </p:blipFill>
        <p:spPr>
          <a:xfrm>
            <a:off x="-1432" y="0"/>
            <a:ext cx="12194864"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p:nvPr>
        </p:nvSpPr>
        <p:spPr/>
        <p:txBody>
          <a:bodyPr/>
          <a:lstStyle/>
          <a:p>
            <a:r>
              <a:rPr lang="en-US"/>
              <a:t>Training material</a:t>
            </a:r>
            <a:endParaRPr lang="en-CH"/>
          </a:p>
        </p:txBody>
      </p:sp>
      <p:sp>
        <p:nvSpPr>
          <p:cNvPr id="4" name="Slide Number Placeholder 3">
            <a:extLst>
              <a:ext uri="{FF2B5EF4-FFF2-40B4-BE49-F238E27FC236}">
                <a16:creationId xmlns:a16="http://schemas.microsoft.com/office/drawing/2014/main" id="{C7316359-1437-48A0-BBE7-D2F485268932}"/>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4</a:t>
            </a:fld>
            <a:endParaRPr lang="en-GB" sz="1600">
              <a:solidFill>
                <a:prstClr val="black">
                  <a:lumMod val="65000"/>
                  <a:lumOff val="35000"/>
                </a:prstClr>
              </a:solidFill>
              <a:latin typeface="Arial"/>
            </a:endParaRPr>
          </a:p>
        </p:txBody>
      </p:sp>
      <p:grpSp>
        <p:nvGrpSpPr>
          <p:cNvPr id="5" name="Group 4">
            <a:extLst>
              <a:ext uri="{FF2B5EF4-FFF2-40B4-BE49-F238E27FC236}">
                <a16:creationId xmlns:a16="http://schemas.microsoft.com/office/drawing/2014/main" id="{A7A074BF-9C7B-408B-8327-7DA23B772652}"/>
              </a:ext>
            </a:extLst>
          </p:cNvPr>
          <p:cNvGrpSpPr/>
          <p:nvPr/>
        </p:nvGrpSpPr>
        <p:grpSpPr>
          <a:xfrm>
            <a:off x="8074641" y="1880662"/>
            <a:ext cx="1903749" cy="1959818"/>
            <a:chOff x="4164440" y="3621813"/>
            <a:chExt cx="1371155" cy="1212497"/>
          </a:xfrm>
        </p:grpSpPr>
        <p:sp>
          <p:nvSpPr>
            <p:cNvPr id="6" name="Teardrop 5">
              <a:extLst>
                <a:ext uri="{FF2B5EF4-FFF2-40B4-BE49-F238E27FC236}">
                  <a16:creationId xmlns:a16="http://schemas.microsoft.com/office/drawing/2014/main" id="{2F04DDC5-3318-4958-9CF3-E3F725EC1E53}"/>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71D9711-CCF3-45B5-922B-4886B820858F}"/>
                </a:ext>
              </a:extLst>
            </p:cNvPr>
            <p:cNvSpPr txBox="1"/>
            <p:nvPr/>
          </p:nvSpPr>
          <p:spPr>
            <a:xfrm>
              <a:off x="4339091" y="3894728"/>
              <a:ext cx="1139086" cy="247539"/>
            </a:xfrm>
            <a:prstGeom prst="rect">
              <a:avLst/>
            </a:prstGeom>
            <a:noFill/>
          </p:spPr>
          <p:txBody>
            <a:bodyPr wrap="square" rtlCol="0">
              <a:spAutoFit/>
            </a:bodyPr>
            <a:lstStyle/>
            <a:p>
              <a:pPr algn="ctr"/>
              <a:r>
                <a:rPr lang="en-GB" sz="2000" b="1">
                  <a:solidFill>
                    <a:schemeClr val="bg1"/>
                  </a:solidFill>
                </a:rPr>
                <a:t>Take notes!</a:t>
              </a:r>
            </a:p>
          </p:txBody>
        </p:sp>
      </p:grpSp>
      <p:pic>
        <p:nvPicPr>
          <p:cNvPr id="9" name="Graphic 8" descr="Pencil">
            <a:extLst>
              <a:ext uri="{FF2B5EF4-FFF2-40B4-BE49-F238E27FC236}">
                <a16:creationId xmlns:a16="http://schemas.microsoft.com/office/drawing/2014/main" id="{83DE6CE6-B174-4C84-8347-9C2C434AB1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2455" y="2780294"/>
            <a:ext cx="571929" cy="571929"/>
          </a:xfrm>
          <a:prstGeom prst="rect">
            <a:avLst/>
          </a:prstGeom>
        </p:spPr>
      </p:pic>
      <p:pic>
        <p:nvPicPr>
          <p:cNvPr id="3" name="Picture 2">
            <a:extLst>
              <a:ext uri="{FF2B5EF4-FFF2-40B4-BE49-F238E27FC236}">
                <a16:creationId xmlns:a16="http://schemas.microsoft.com/office/drawing/2014/main" id="{225B39B7-8C98-45F4-B42B-F0FAF4EC73D3}"/>
              </a:ext>
            </a:extLst>
          </p:cNvPr>
          <p:cNvPicPr>
            <a:picLocks noChangeAspect="1"/>
          </p:cNvPicPr>
          <p:nvPr/>
        </p:nvPicPr>
        <p:blipFill>
          <a:blip r:embed="rId5"/>
          <a:stretch>
            <a:fillRect/>
          </a:stretch>
        </p:blipFill>
        <p:spPr>
          <a:xfrm>
            <a:off x="2795085" y="1268453"/>
            <a:ext cx="3171375" cy="4525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07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 few house rules </a:t>
            </a:r>
          </a:p>
        </p:txBody>
      </p:sp>
      <p:sp>
        <p:nvSpPr>
          <p:cNvPr id="5" name="Slide Number Placeholder 4">
            <a:extLst>
              <a:ext uri="{FF2B5EF4-FFF2-40B4-BE49-F238E27FC236}">
                <a16:creationId xmlns:a16="http://schemas.microsoft.com/office/drawing/2014/main" id="{AC6CACA4-93C0-4454-9C9F-6FEDAD9DC83B}"/>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5</a:t>
            </a:fld>
            <a:endParaRPr lang="en-GB" sz="1600">
              <a:solidFill>
                <a:prstClr val="black">
                  <a:lumMod val="65000"/>
                  <a:lumOff val="35000"/>
                </a:prstClr>
              </a:solidFill>
              <a:latin typeface="Arial"/>
            </a:endParaRPr>
          </a:p>
        </p:txBody>
      </p:sp>
      <p:graphicFrame>
        <p:nvGraphicFramePr>
          <p:cNvPr id="3" name="Table 3">
            <a:extLst>
              <a:ext uri="{FF2B5EF4-FFF2-40B4-BE49-F238E27FC236}">
                <a16:creationId xmlns:a16="http://schemas.microsoft.com/office/drawing/2014/main" id="{0F1F9868-CA69-4FF6-A520-5482716CEB30}"/>
              </a:ext>
            </a:extLst>
          </p:cNvPr>
          <p:cNvGraphicFramePr>
            <a:graphicFrameLocks noGrp="1"/>
          </p:cNvGraphicFramePr>
          <p:nvPr/>
        </p:nvGraphicFramePr>
        <p:xfrm>
          <a:off x="1704481" y="1541942"/>
          <a:ext cx="3670709" cy="3985980"/>
        </p:xfrm>
        <a:graphic>
          <a:graphicData uri="http://schemas.openxmlformats.org/drawingml/2006/table">
            <a:tbl>
              <a:tblPr firstRow="1" bandRow="1">
                <a:tableStyleId>{5C22544A-7EE6-4342-B048-85BDC9FD1C3A}</a:tableStyleId>
              </a:tblPr>
              <a:tblGrid>
                <a:gridCol w="671871">
                  <a:extLst>
                    <a:ext uri="{9D8B030D-6E8A-4147-A177-3AD203B41FA5}">
                      <a16:colId xmlns:a16="http://schemas.microsoft.com/office/drawing/2014/main" val="4157851987"/>
                    </a:ext>
                  </a:extLst>
                </a:gridCol>
                <a:gridCol w="2998838">
                  <a:extLst>
                    <a:ext uri="{9D8B030D-6E8A-4147-A177-3AD203B41FA5}">
                      <a16:colId xmlns:a16="http://schemas.microsoft.com/office/drawing/2014/main" val="747019873"/>
                    </a:ext>
                  </a:extLst>
                </a:gridCol>
              </a:tblGrid>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b="0">
                          <a:solidFill>
                            <a:schemeClr val="tx1">
                              <a:lumMod val="65000"/>
                              <a:lumOff val="35000"/>
                            </a:schemeClr>
                          </a:solidFill>
                        </a:rPr>
                        <a:t>Participate</a:t>
                      </a:r>
                      <a:endParaRPr lang="en-CH" sz="2400" b="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6103299"/>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Contribute</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0258300"/>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Listen</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2161107"/>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Take note</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392894"/>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Respect</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4192402"/>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Have fun!</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5843207"/>
                  </a:ext>
                </a:extLst>
              </a:tr>
            </a:tbl>
          </a:graphicData>
        </a:graphic>
      </p:graphicFrame>
      <p:grpSp>
        <p:nvGrpSpPr>
          <p:cNvPr id="13" name="Group 12">
            <a:extLst>
              <a:ext uri="{FF2B5EF4-FFF2-40B4-BE49-F238E27FC236}">
                <a16:creationId xmlns:a16="http://schemas.microsoft.com/office/drawing/2014/main" id="{F8E993C8-36D8-47DC-A311-554CD80F1B39}"/>
              </a:ext>
            </a:extLst>
          </p:cNvPr>
          <p:cNvGrpSpPr/>
          <p:nvPr/>
        </p:nvGrpSpPr>
        <p:grpSpPr>
          <a:xfrm>
            <a:off x="1787480" y="1541942"/>
            <a:ext cx="380756" cy="3699414"/>
            <a:chOff x="2377412" y="1541942"/>
            <a:chExt cx="380756" cy="3699414"/>
          </a:xfrm>
        </p:grpSpPr>
        <p:sp>
          <p:nvSpPr>
            <p:cNvPr id="7" name="Star: 5 Points 6">
              <a:extLst>
                <a:ext uri="{FF2B5EF4-FFF2-40B4-BE49-F238E27FC236}">
                  <a16:creationId xmlns:a16="http://schemas.microsoft.com/office/drawing/2014/main" id="{79DF9154-60A4-41C2-B6BE-6348289974D4}"/>
                </a:ext>
              </a:extLst>
            </p:cNvPr>
            <p:cNvSpPr/>
            <p:nvPr/>
          </p:nvSpPr>
          <p:spPr>
            <a:xfrm>
              <a:off x="2377413" y="1541942"/>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8" name="Star: 5 Points 7">
              <a:extLst>
                <a:ext uri="{FF2B5EF4-FFF2-40B4-BE49-F238E27FC236}">
                  <a16:creationId xmlns:a16="http://schemas.microsoft.com/office/drawing/2014/main" id="{B54F652D-752F-4563-8C69-FB74B619CDA9}"/>
                </a:ext>
              </a:extLst>
            </p:cNvPr>
            <p:cNvSpPr/>
            <p:nvPr/>
          </p:nvSpPr>
          <p:spPr>
            <a:xfrm>
              <a:off x="2377413" y="2216272"/>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9" name="Star: 5 Points 8">
              <a:extLst>
                <a:ext uri="{FF2B5EF4-FFF2-40B4-BE49-F238E27FC236}">
                  <a16:creationId xmlns:a16="http://schemas.microsoft.com/office/drawing/2014/main" id="{84A53B06-C1AB-4C55-A42E-C839D6D5AA3F}"/>
                </a:ext>
              </a:extLst>
            </p:cNvPr>
            <p:cNvSpPr/>
            <p:nvPr/>
          </p:nvSpPr>
          <p:spPr>
            <a:xfrm>
              <a:off x="2377413" y="2880177"/>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0" name="Star: 5 Points 9">
              <a:extLst>
                <a:ext uri="{FF2B5EF4-FFF2-40B4-BE49-F238E27FC236}">
                  <a16:creationId xmlns:a16="http://schemas.microsoft.com/office/drawing/2014/main" id="{70C87008-93B0-466D-B5D5-26675A91BC93}"/>
                </a:ext>
              </a:extLst>
            </p:cNvPr>
            <p:cNvSpPr/>
            <p:nvPr/>
          </p:nvSpPr>
          <p:spPr>
            <a:xfrm>
              <a:off x="2377413" y="3539454"/>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1" name="Star: 5 Points 10">
              <a:extLst>
                <a:ext uri="{FF2B5EF4-FFF2-40B4-BE49-F238E27FC236}">
                  <a16:creationId xmlns:a16="http://schemas.microsoft.com/office/drawing/2014/main" id="{C05F3418-63B8-4CD7-B8C9-037711BE20F6}"/>
                </a:ext>
              </a:extLst>
            </p:cNvPr>
            <p:cNvSpPr/>
            <p:nvPr/>
          </p:nvSpPr>
          <p:spPr>
            <a:xfrm>
              <a:off x="2377412" y="4198731"/>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2" name="Star: 5 Points 11">
              <a:extLst>
                <a:ext uri="{FF2B5EF4-FFF2-40B4-BE49-F238E27FC236}">
                  <a16:creationId xmlns:a16="http://schemas.microsoft.com/office/drawing/2014/main" id="{5815598D-698A-43E5-AE32-EE49B2DA6E12}"/>
                </a:ext>
              </a:extLst>
            </p:cNvPr>
            <p:cNvSpPr/>
            <p:nvPr/>
          </p:nvSpPr>
          <p:spPr>
            <a:xfrm>
              <a:off x="2377412" y="4873061"/>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3742599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Programme </a:t>
            </a: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6</a:t>
            </a:fld>
            <a:endParaRPr lang="en-GB" sz="1600">
              <a:solidFill>
                <a:prstClr val="black">
                  <a:lumMod val="65000"/>
                  <a:lumOff val="35000"/>
                </a:prstClr>
              </a:solidFill>
              <a:latin typeface="Arial"/>
            </a:endParaRPr>
          </a:p>
        </p:txBody>
      </p:sp>
      <p:graphicFrame>
        <p:nvGraphicFramePr>
          <p:cNvPr id="6" name="Table 5">
            <a:extLst>
              <a:ext uri="{FF2B5EF4-FFF2-40B4-BE49-F238E27FC236}">
                <a16:creationId xmlns:a16="http://schemas.microsoft.com/office/drawing/2014/main" id="{0B514B5B-F74D-4811-BC47-269EB308001C}"/>
              </a:ext>
            </a:extLst>
          </p:cNvPr>
          <p:cNvGraphicFramePr>
            <a:graphicFrameLocks noGrp="1"/>
          </p:cNvGraphicFramePr>
          <p:nvPr>
            <p:extLst>
              <p:ext uri="{D42A27DB-BD31-4B8C-83A1-F6EECF244321}">
                <p14:modId xmlns:p14="http://schemas.microsoft.com/office/powerpoint/2010/main" val="3310033230"/>
              </p:ext>
            </p:extLst>
          </p:nvPr>
        </p:nvGraphicFramePr>
        <p:xfrm>
          <a:off x="1096210" y="1905000"/>
          <a:ext cx="9999579" cy="2667000"/>
        </p:xfrm>
        <a:graphic>
          <a:graphicData uri="http://schemas.openxmlformats.org/drawingml/2006/table">
            <a:tbl>
              <a:tblPr firstRow="1" bandRow="1">
                <a:tableStyleId>{68D230F3-CF80-4859-8CE7-A43EE81993B5}</a:tableStyleId>
              </a:tblPr>
              <a:tblGrid>
                <a:gridCol w="3508123">
                  <a:extLst>
                    <a:ext uri="{9D8B030D-6E8A-4147-A177-3AD203B41FA5}">
                      <a16:colId xmlns:a16="http://schemas.microsoft.com/office/drawing/2014/main" val="1023688113"/>
                    </a:ext>
                  </a:extLst>
                </a:gridCol>
                <a:gridCol w="649145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Time</a:t>
                      </a:r>
                      <a:endParaRPr lang="en-CH" sz="1900" kern="120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Session</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900" b="0" kern="1200">
                          <a:solidFill>
                            <a:schemeClr val="tx1">
                              <a:lumMod val="65000"/>
                              <a:lumOff val="35000"/>
                            </a:schemeClr>
                          </a:solidFill>
                          <a:latin typeface="+mn-lt"/>
                          <a:ea typeface="+mn-ea"/>
                          <a:cs typeface="+mn-cs"/>
                        </a:rPr>
                        <a:t>14:00</a:t>
                      </a:r>
                      <a:endParaRPr lang="en-CH" sz="1900" b="0" kern="1200">
                        <a:solidFill>
                          <a:schemeClr val="tx1">
                            <a:lumMod val="65000"/>
                            <a:lumOff val="35000"/>
                          </a:schemeClr>
                        </a:solidFill>
                        <a:latin typeface="+mn-lt"/>
                        <a:ea typeface="+mn-ea"/>
                        <a:cs typeface="+mn-cs"/>
                      </a:endParaRPr>
                    </a:p>
                  </a:txBody>
                  <a:tcPr/>
                </a:tc>
                <a:tc>
                  <a:txBody>
                    <a:bodyPr/>
                    <a:lstStyle/>
                    <a:p>
                      <a:r>
                        <a:rPr lang="en-US" sz="1900" b="0" kern="1200">
                          <a:solidFill>
                            <a:schemeClr val="tx1">
                              <a:lumMod val="65000"/>
                              <a:lumOff val="35000"/>
                            </a:schemeClr>
                          </a:solidFill>
                          <a:latin typeface="+mn-lt"/>
                          <a:ea typeface="+mn-ea"/>
                          <a:cs typeface="+mn-cs"/>
                        </a:rPr>
                        <a:t>Welcome</a:t>
                      </a:r>
                      <a:endParaRPr lang="en-CH" sz="1900" b="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617627756"/>
                  </a:ext>
                </a:extLst>
              </a:tr>
              <a:tr h="353086">
                <a:tc>
                  <a:txBody>
                    <a:bodyPr/>
                    <a:lstStyle/>
                    <a:p>
                      <a:r>
                        <a:rPr lang="en-GB" sz="1900" kern="1200">
                          <a:solidFill>
                            <a:schemeClr val="tx1">
                              <a:lumMod val="65000"/>
                              <a:lumOff val="35000"/>
                            </a:schemeClr>
                          </a:solidFill>
                          <a:latin typeface="+mn-lt"/>
                          <a:ea typeface="+mn-ea"/>
                          <a:cs typeface="+mn-cs"/>
                        </a:rPr>
                        <a:t>14:10 – 14:20</a:t>
                      </a:r>
                      <a:endParaRPr lang="en-CH" sz="1900" kern="1200">
                        <a:solidFill>
                          <a:schemeClr val="tx1">
                            <a:lumMod val="65000"/>
                            <a:lumOff val="35000"/>
                          </a:schemeClr>
                        </a:solidFill>
                        <a:latin typeface="+mn-lt"/>
                        <a:ea typeface="+mn-ea"/>
                        <a:cs typeface="+mn-cs"/>
                      </a:endParaRPr>
                    </a:p>
                  </a:txBody>
                  <a:tcPr/>
                </a:tc>
                <a:tc>
                  <a:txBody>
                    <a:bodyPr/>
                    <a:lstStyle/>
                    <a:p>
                      <a:r>
                        <a:rPr lang="en-US" sz="1900" kern="1200">
                          <a:solidFill>
                            <a:schemeClr val="tx1">
                              <a:lumMod val="65000"/>
                              <a:lumOff val="35000"/>
                            </a:schemeClr>
                          </a:solidFill>
                          <a:latin typeface="+mn-lt"/>
                          <a:ea typeface="+mn-ea"/>
                          <a:cs typeface="+mn-cs"/>
                        </a:rPr>
                        <a:t>Introduction to natural capital</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3778939251"/>
                  </a:ext>
                </a:extLst>
              </a:tr>
              <a:tr h="353086">
                <a:tc>
                  <a:txBody>
                    <a:bodyPr/>
                    <a:lstStyle/>
                    <a:p>
                      <a:r>
                        <a:rPr lang="en-GB" sz="1900" kern="1200">
                          <a:solidFill>
                            <a:schemeClr val="tx1">
                              <a:lumMod val="65000"/>
                              <a:lumOff val="35000"/>
                            </a:schemeClr>
                          </a:solidFill>
                          <a:latin typeface="+mn-lt"/>
                          <a:ea typeface="+mn-ea"/>
                          <a:cs typeface="+mn-cs"/>
                        </a:rPr>
                        <a:t>14:20 – 14:35</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US" sz="1900" kern="1200">
                          <a:solidFill>
                            <a:schemeClr val="tx1">
                              <a:lumMod val="65000"/>
                              <a:lumOff val="35000"/>
                            </a:schemeClr>
                          </a:solidFill>
                          <a:latin typeface="+mn-lt"/>
                          <a:ea typeface="+mn-ea"/>
                          <a:cs typeface="+mn-cs"/>
                        </a:rPr>
                        <a:t>Why is natural capital important?</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888569436"/>
                  </a:ext>
                </a:extLst>
              </a:tr>
              <a:tr h="353086">
                <a:tc>
                  <a:txBody>
                    <a:bodyPr/>
                    <a:lstStyle/>
                    <a:p>
                      <a:r>
                        <a:rPr lang="en-US" sz="1900" kern="1200">
                          <a:solidFill>
                            <a:schemeClr val="tx1">
                              <a:lumMod val="65000"/>
                              <a:lumOff val="35000"/>
                            </a:schemeClr>
                          </a:solidFill>
                          <a:latin typeface="+mn-lt"/>
                          <a:ea typeface="+mn-ea"/>
                          <a:cs typeface="+mn-cs"/>
                        </a:rPr>
                        <a:t>14:35 – 14:50</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US" sz="1900" kern="1200">
                          <a:solidFill>
                            <a:schemeClr val="tx1">
                              <a:lumMod val="65000"/>
                              <a:lumOff val="35000"/>
                            </a:schemeClr>
                          </a:solidFill>
                          <a:latin typeface="+mn-lt"/>
                          <a:ea typeface="+mn-ea"/>
                          <a:cs typeface="+mn-cs"/>
                        </a:rPr>
                        <a:t>Exploring practical approaches</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676740707"/>
                  </a:ext>
                </a:extLst>
              </a:tr>
              <a:tr h="353086">
                <a:tc>
                  <a:txBody>
                    <a:bodyPr/>
                    <a:lstStyle/>
                    <a:p>
                      <a:r>
                        <a:rPr lang="en-US" sz="1900" kern="1200" dirty="0">
                          <a:solidFill>
                            <a:schemeClr val="tx1">
                              <a:lumMod val="65000"/>
                              <a:lumOff val="35000"/>
                            </a:schemeClr>
                          </a:solidFill>
                          <a:latin typeface="+mn-lt"/>
                          <a:ea typeface="+mn-ea"/>
                          <a:cs typeface="+mn-cs"/>
                        </a:rPr>
                        <a:t>14:50 – 15:00</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Lessons learned &amp; wrap up</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1756029505"/>
                  </a:ext>
                </a:extLst>
              </a:tr>
              <a:tr h="353086">
                <a:tc>
                  <a:txBody>
                    <a:bodyPr/>
                    <a:lstStyle/>
                    <a:p>
                      <a:pPr marL="0" algn="l" defTabSz="914400" rtl="0" eaLnBrk="1" latinLnBrk="0" hangingPunct="1"/>
                      <a:r>
                        <a:rPr lang="en-US" sz="1900" b="0" kern="1200" dirty="0">
                          <a:solidFill>
                            <a:schemeClr val="tx1">
                              <a:lumMod val="65000"/>
                              <a:lumOff val="35000"/>
                            </a:schemeClr>
                          </a:solidFill>
                          <a:latin typeface="+mn-lt"/>
                          <a:ea typeface="+mn-ea"/>
                          <a:cs typeface="+mn-cs"/>
                        </a:rPr>
                        <a:t>15:00</a:t>
                      </a:r>
                      <a:endParaRPr lang="en-CH" sz="1900" b="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End of training</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2799672547"/>
                  </a:ext>
                </a:extLst>
              </a:tr>
            </a:tbl>
          </a:graphicData>
        </a:graphic>
      </p:graphicFrame>
    </p:spTree>
    <p:extLst>
      <p:ext uri="{BB962C8B-B14F-4D97-AF65-F5344CB8AC3E}">
        <p14:creationId xmlns:p14="http://schemas.microsoft.com/office/powerpoint/2010/main" val="149817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in traveling over a bridge&#10;&#10;Description automatically generated">
            <a:extLst>
              <a:ext uri="{FF2B5EF4-FFF2-40B4-BE49-F238E27FC236}">
                <a16:creationId xmlns:a16="http://schemas.microsoft.com/office/drawing/2014/main" id="{4908F3F8-8CC8-4061-85B1-F6D4225253C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4000" b="1">
                <a:solidFill>
                  <a:srgbClr val="23BAED"/>
                </a:solidFill>
              </a:rPr>
              <a:t>Introduction</a:t>
            </a:r>
            <a:r>
              <a:rPr lang="en-GB" sz="3600" b="1">
                <a:solidFill>
                  <a:srgbClr val="23BAED"/>
                </a:solidFill>
              </a:rPr>
              <a:t> </a:t>
            </a:r>
            <a:r>
              <a:rPr lang="en-GB" sz="4000"/>
              <a:t>to natural capital</a:t>
            </a:r>
          </a:p>
        </p:txBody>
      </p:sp>
      <p:pic>
        <p:nvPicPr>
          <p:cNvPr id="4" name="Picture 3" descr="FrontHeade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3619340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CAB7B7-0FA0-4FC2-B5BF-E788F2AF4E54}"/>
              </a:ext>
            </a:extLst>
          </p:cNvPr>
          <p:cNvSpPr>
            <a:spLocks noGrp="1"/>
          </p:cNvSpPr>
          <p:nvPr>
            <p:ph type="sldNum" sz="quarter" idx="12"/>
          </p:nvPr>
        </p:nvSpPr>
        <p:spPr/>
        <p:txBody>
          <a:bodyPr/>
          <a:lstStyle/>
          <a:p>
            <a:fld id="{971CEC84-1649-40CE-BFF6-7286506FEA08}" type="slidenum">
              <a:rPr lang="en-GB" smtClean="0"/>
              <a:pPr/>
              <a:t>8</a:t>
            </a:fld>
            <a:endParaRPr lang="en-GB"/>
          </a:p>
        </p:txBody>
      </p:sp>
      <p:sp>
        <p:nvSpPr>
          <p:cNvPr id="2" name="Rectangle 1">
            <a:extLst>
              <a:ext uri="{FF2B5EF4-FFF2-40B4-BE49-F238E27FC236}">
                <a16:creationId xmlns:a16="http://schemas.microsoft.com/office/drawing/2014/main" id="{4B256809-44A4-4FA3-941D-CEA7C803CB62}"/>
              </a:ext>
            </a:extLst>
          </p:cNvPr>
          <p:cNvSpPr/>
          <p:nvPr/>
        </p:nvSpPr>
        <p:spPr>
          <a:xfrm>
            <a:off x="9189096" y="3105834"/>
            <a:ext cx="2820024" cy="646331"/>
          </a:xfrm>
          <a:prstGeom prst="rect">
            <a:avLst/>
          </a:prstGeom>
        </p:spPr>
        <p:txBody>
          <a:bodyPr wrap="square">
            <a:spAutoFit/>
          </a:bodyPr>
          <a:lstStyle/>
          <a:p>
            <a:r>
              <a:rPr lang="fr-CH" dirty="0">
                <a:hlinkClick r:id="rId3"/>
              </a:rPr>
              <a:t>https://www.youtube.com/watch?v=UXZhlJyuw8A</a:t>
            </a:r>
            <a:endParaRPr lang="en-CH" dirty="0"/>
          </a:p>
        </p:txBody>
      </p:sp>
    </p:spTree>
    <p:extLst>
      <p:ext uri="{BB962C8B-B14F-4D97-AF65-F5344CB8AC3E}">
        <p14:creationId xmlns:p14="http://schemas.microsoft.com/office/powerpoint/2010/main" val="2093582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Hypothetical example</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475136" y="2485411"/>
            <a:ext cx="5588119" cy="3396172"/>
          </a:xfrm>
        </p:spPr>
        <p:txBody>
          <a:bodyPr>
            <a:normAutofit/>
          </a:bodyPr>
          <a:lstStyle/>
          <a:p>
            <a:pPr marL="457200" indent="-457200">
              <a:lnSpc>
                <a:spcPct val="150000"/>
              </a:lnSpc>
              <a:buAutoNum type="arabicPeriod"/>
            </a:pPr>
            <a:r>
              <a:rPr lang="en-GB" sz="2200"/>
              <a:t>What could be your </a:t>
            </a:r>
            <a:r>
              <a:rPr lang="en-GB" sz="2200" b="1">
                <a:solidFill>
                  <a:srgbClr val="23BAED"/>
                </a:solidFill>
              </a:rPr>
              <a:t>impacts</a:t>
            </a:r>
            <a:r>
              <a:rPr lang="en-GB" sz="2200"/>
              <a:t> on nature (+ or -)?</a:t>
            </a:r>
          </a:p>
          <a:p>
            <a:pPr marL="457200" indent="-457200">
              <a:lnSpc>
                <a:spcPct val="150000"/>
              </a:lnSpc>
              <a:buAutoNum type="arabicPeriod"/>
            </a:pPr>
            <a:r>
              <a:rPr lang="en-GB" sz="2200"/>
              <a:t>What could be your </a:t>
            </a:r>
            <a:r>
              <a:rPr lang="en-GB" sz="2200" b="1">
                <a:solidFill>
                  <a:srgbClr val="23BAED"/>
                </a:solidFill>
              </a:rPr>
              <a:t>dependencies</a:t>
            </a:r>
            <a:r>
              <a:rPr lang="en-GB" sz="2200"/>
              <a:t> on nature (</a:t>
            </a:r>
            <a:r>
              <a:rPr lang="en-GB" sz="2200" err="1"/>
              <a:t>i.e</a:t>
            </a:r>
            <a:r>
              <a:rPr lang="en-GB" sz="2200"/>
              <a:t> what natural resources you depend on to run your business)?</a:t>
            </a:r>
          </a:p>
        </p:txBody>
      </p:sp>
      <p:sp>
        <p:nvSpPr>
          <p:cNvPr id="4" name="TextBox 3">
            <a:extLst>
              <a:ext uri="{FF2B5EF4-FFF2-40B4-BE49-F238E27FC236}">
                <a16:creationId xmlns:a16="http://schemas.microsoft.com/office/drawing/2014/main" id="{605A1DEC-8B07-4F94-8208-2B45A555308A}"/>
              </a:ext>
            </a:extLst>
          </p:cNvPr>
          <p:cNvSpPr txBox="1"/>
          <p:nvPr/>
        </p:nvSpPr>
        <p:spPr>
          <a:xfrm>
            <a:off x="877801" y="1267403"/>
            <a:ext cx="10436397" cy="954107"/>
          </a:xfrm>
          <a:prstGeom prst="rect">
            <a:avLst/>
          </a:prstGeom>
          <a:noFill/>
        </p:spPr>
        <p:txBody>
          <a:bodyPr wrap="square" rtlCol="0">
            <a:spAutoFit/>
          </a:bodyPr>
          <a:lstStyle/>
          <a:p>
            <a:r>
              <a:rPr lang="en-GB" sz="2800" b="1" kern="0">
                <a:solidFill>
                  <a:srgbClr val="B0D360"/>
                </a:solidFill>
                <a:ea typeface="Verdana" panose="020B0604030504040204" pitchFamily="34" charset="0"/>
              </a:rPr>
              <a:t>Let’s start by imagining that you work for an agribusiness, producing crops such as oranges</a:t>
            </a:r>
            <a:endParaRPr lang="en-GB" sz="2800" b="1" kern="0">
              <a:solidFill>
                <a:srgbClr val="B0D360"/>
              </a:solidFill>
              <a:highlight>
                <a:srgbClr val="FFFF00"/>
              </a:highlight>
              <a:ea typeface="Verdana" panose="020B0604030504040204" pitchFamily="34" charset="0"/>
            </a:endParaRPr>
          </a:p>
        </p:txBody>
      </p:sp>
      <p:pic>
        <p:nvPicPr>
          <p:cNvPr id="6" name="Picture 5">
            <a:extLst>
              <a:ext uri="{FF2B5EF4-FFF2-40B4-BE49-F238E27FC236}">
                <a16:creationId xmlns:a16="http://schemas.microsoft.com/office/drawing/2014/main" id="{071C36A6-AF8C-482E-9D19-35D67A16A055}"/>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1" y="206595"/>
            <a:ext cx="1202771" cy="1202771"/>
          </a:xfrm>
          <a:prstGeom prst="rect">
            <a:avLst/>
          </a:prstGeom>
        </p:spPr>
      </p:pic>
      <p:sp>
        <p:nvSpPr>
          <p:cNvPr id="7" name="Slide Number Placeholder 6">
            <a:extLst>
              <a:ext uri="{FF2B5EF4-FFF2-40B4-BE49-F238E27FC236}">
                <a16:creationId xmlns:a16="http://schemas.microsoft.com/office/drawing/2014/main" id="{57C3488F-A271-4A8A-9E5E-67C9A3F1D1A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9</a:t>
            </a:fld>
            <a:endParaRPr lang="en-GB" sz="1600">
              <a:solidFill>
                <a:prstClr val="black">
                  <a:lumMod val="65000"/>
                  <a:lumOff val="35000"/>
                </a:prstClr>
              </a:solidFill>
              <a:latin typeface="Arial"/>
            </a:endParaRPr>
          </a:p>
        </p:txBody>
      </p:sp>
      <p:pic>
        <p:nvPicPr>
          <p:cNvPr id="8" name="Picture 7" descr="A close up of a fruit hanging from a branch&#10;&#10;Description automatically generated">
            <a:extLst>
              <a:ext uri="{FF2B5EF4-FFF2-40B4-BE49-F238E27FC236}">
                <a16:creationId xmlns:a16="http://schemas.microsoft.com/office/drawing/2014/main" id="{FD11A3CF-6CC4-406F-966E-C9CAD8847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1964" y="2354686"/>
            <a:ext cx="4853867" cy="3235911"/>
          </a:xfrm>
          <a:prstGeom prst="rect">
            <a:avLst/>
          </a:prstGeom>
        </p:spPr>
      </p:pic>
    </p:spTree>
    <p:extLst>
      <p:ext uri="{BB962C8B-B14F-4D97-AF65-F5344CB8AC3E}">
        <p14:creationId xmlns:p14="http://schemas.microsoft.com/office/powerpoint/2010/main" val="3446519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NTILLA GENERAL IBERDROLA">
  <a:themeElements>
    <a:clrScheme name="Iberdrola">
      <a:dk1>
        <a:srgbClr val="707070"/>
      </a:dk1>
      <a:lt1>
        <a:sysClr val="window" lastClr="FFFFFF"/>
      </a:lt1>
      <a:dk2>
        <a:srgbClr val="5C881A"/>
      </a:dk2>
      <a:lt2>
        <a:srgbClr val="A4BA08"/>
      </a:lt2>
      <a:accent1>
        <a:srgbClr val="ADC187"/>
      </a:accent1>
      <a:accent2>
        <a:srgbClr val="D3DB97"/>
      </a:accent2>
      <a:accent3>
        <a:srgbClr val="53672A"/>
      </a:accent3>
      <a:accent4>
        <a:srgbClr val="F0F0F0"/>
      </a:accent4>
      <a:accent5>
        <a:srgbClr val="8BABD5"/>
      </a:accent5>
      <a:accent6>
        <a:srgbClr val="F6B283"/>
      </a:accent6>
      <a:hlink>
        <a:srgbClr val="A4BA08"/>
      </a:hlink>
      <a:folHlink>
        <a:srgbClr val="D3DB9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Tema de Office 2">
        <a:dk1>
          <a:srgbClr val="094FA4"/>
        </a:dk1>
        <a:lt1>
          <a:srgbClr val="FFFFFF"/>
        </a:lt1>
        <a:dk2>
          <a:srgbClr val="89D1F3"/>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C8175E"/>
        </a:folHlink>
      </a:clrScheme>
      <a:clrMap bg1="lt1" tx1="dk1" bg2="lt2" tx2="dk2" accent1="accent1" accent2="accent2" accent3="accent3" accent4="accent4" accent5="accent5" accent6="accent6" hlink="hlink" folHlink="folHlink"/>
    </a:extraClrScheme>
    <a:extraClrScheme>
      <a:clrScheme name="5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Tema de Office 2">
        <a:dk1>
          <a:srgbClr val="094FA4"/>
        </a:dk1>
        <a:lt1>
          <a:srgbClr val="FFFFFF"/>
        </a:lt1>
        <a:dk2>
          <a:srgbClr val="89D1F3"/>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C8175E"/>
        </a:folHlink>
      </a:clrScheme>
      <a:clrMap bg1="lt1" tx1="dk1" bg2="lt2" tx2="dk2" accent1="accent1" accent2="accent2" accent3="accent3" accent4="accent4" accent5="accent5" accent6="accent6" hlink="hlink" folHlink="folHlink"/>
    </a:extraClrScheme>
    <a:extraClrScheme>
      <a:clrScheme name="5_Tema de Office 3">
        <a:dk1>
          <a:srgbClr val="094FA4"/>
        </a:dk1>
        <a:lt1>
          <a:srgbClr val="FFFFFF"/>
        </a:lt1>
        <a:dk2>
          <a:srgbClr val="88D1F2"/>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3EB6B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E296C5389E654895E202BCE214B6D7" ma:contentTypeVersion="15" ma:contentTypeDescription="Create a new document." ma:contentTypeScope="" ma:versionID="1e85e17c14b594d00908934ebeccd9da">
  <xsd:schema xmlns:xsd="http://www.w3.org/2001/XMLSchema" xmlns:xs="http://www.w3.org/2001/XMLSchema" xmlns:p="http://schemas.microsoft.com/office/2006/metadata/properties" xmlns:ns2="db185941-f237-4bef-8eef-8164a58502c7" xmlns:ns3="ee1e98a6-b89d-4cff-948a-8b85dd671d8e" xmlns:ns4="d1afe113-7c30-4daf-aec9-be8375744a6f" targetNamespace="http://schemas.microsoft.com/office/2006/metadata/properties" ma:root="true" ma:fieldsID="1cdca7b8fd548e7f48d1f00f839130e5" ns2:_="" ns3:_="" ns4:_="">
    <xsd:import namespace="db185941-f237-4bef-8eef-8164a58502c7"/>
    <xsd:import namespace="ee1e98a6-b89d-4cff-948a-8b85dd671d8e"/>
    <xsd:import namespace="d1afe113-7c30-4daf-aec9-be8375744a6f"/>
    <xsd:element name="properties">
      <xsd:complexType>
        <xsd:sequence>
          <xsd:element name="documentManagement">
            <xsd:complexType>
              <xsd:all>
                <xsd:element ref="ns2:SharedWithUsers" minOccurs="0"/>
                <xsd:element ref="ns3:SharingHintHash" minOccurs="0"/>
                <xsd:element ref="ns2:SharedWithDetails"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185941-f237-4bef-8eef-8164a58502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e1e98a6-b89d-4cff-948a-8b85dd671d8e"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afe113-7c30-4daf-aec9-be8375744a6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ABC7924-A558-4B07-9E06-996EF9938A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185941-f237-4bef-8eef-8164a58502c7"/>
    <ds:schemaRef ds:uri="ee1e98a6-b89d-4cff-948a-8b85dd671d8e"/>
    <ds:schemaRef ds:uri="d1afe113-7c30-4daf-aec9-be8375744a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3.xml><?xml version="1.0" encoding="utf-8"?>
<ds:datastoreItem xmlns:ds="http://schemas.openxmlformats.org/officeDocument/2006/customXml" ds:itemID="{0F88494A-E5AE-4A28-B7D5-E117D33D1BF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6725</Words>
  <Application>Microsoft Office PowerPoint</Application>
  <PresentationFormat>Widescreen</PresentationFormat>
  <Paragraphs>484</Paragraphs>
  <Slides>32</Slides>
  <Notes>29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Arial</vt:lpstr>
      <vt:lpstr>Calibri</vt:lpstr>
      <vt:lpstr>Verdana</vt:lpstr>
      <vt:lpstr>Wingdings</vt:lpstr>
      <vt:lpstr>Office Theme</vt:lpstr>
      <vt:lpstr>Office Theme</vt:lpstr>
      <vt:lpstr>PLANTILLA GENERAL IBERDROLA</vt:lpstr>
      <vt:lpstr>Business training on natural capital</vt:lpstr>
      <vt:lpstr>We Value Nature – Who are we?</vt:lpstr>
      <vt:lpstr>Objectives</vt:lpstr>
      <vt:lpstr>Training material</vt:lpstr>
      <vt:lpstr>A few house rules </vt:lpstr>
      <vt:lpstr>Programme </vt:lpstr>
      <vt:lpstr>Introduction to natural capital</vt:lpstr>
      <vt:lpstr>PowerPoint Presentation</vt:lpstr>
      <vt:lpstr>Hypothetical example</vt:lpstr>
      <vt:lpstr>Natural Capital Definition</vt:lpstr>
      <vt:lpstr>Why is natural capital important? </vt:lpstr>
      <vt:lpstr>Why should business care about natural capital?</vt:lpstr>
      <vt:lpstr>The global risk landscape continues to shift</vt:lpstr>
      <vt:lpstr>PowerPoint Presentation</vt:lpstr>
      <vt:lpstr>Business depends on &amp; impacts natural capital</vt:lpstr>
      <vt:lpstr>PowerPoint Presentation</vt:lpstr>
      <vt:lpstr>PowerPoint Presentation</vt:lpstr>
      <vt:lpstr>Why should business assess its impacts &amp; dependencies on nature?</vt:lpstr>
      <vt:lpstr>Objectives</vt:lpstr>
      <vt:lpstr>How can business apply natural capital? </vt:lpstr>
      <vt:lpstr>The Natural Capital Protocol</vt:lpstr>
      <vt:lpstr>Business applications</vt:lpstr>
      <vt:lpstr>Business example – </vt:lpstr>
      <vt:lpstr>PowerPoint Presentation</vt:lpstr>
      <vt:lpstr>Useful tools &amp; resources </vt:lpstr>
      <vt:lpstr>Natural Capital Toolkit example</vt:lpstr>
      <vt:lpstr>PowerPoint Presentation</vt:lpstr>
      <vt:lpstr>Objectives</vt:lpstr>
      <vt:lpstr>PowerPoint Presentation</vt:lpstr>
      <vt:lpstr>Key takeaways / Closing word</vt:lpstr>
      <vt:lpstr>Wrap-up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James Atkinson</cp:lastModifiedBy>
  <cp:revision>3</cp:revision>
  <dcterms:created xsi:type="dcterms:W3CDTF">2019-02-27T14:09:40Z</dcterms:created>
  <dcterms:modified xsi:type="dcterms:W3CDTF">2020-02-07T14:30:38Z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0x01010051E296C5389E654895E202BCE214B6D7</vt:lpwstr>
  </property>
</Properties>
</file>