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2.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3.xml" ContentType="application/vnd.openxmlformats-officedocument.presentationml.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11"/>
  </p:notesMasterIdLst>
  <p:sldIdLst>
    <p:sldId id="256" r:id="rId6"/>
    <p:sldId id="1884" r:id="rId7"/>
    <p:sldId id="2134804232" r:id="rId8"/>
    <p:sldId id="265" r:id="rId9"/>
    <p:sldId id="272" r:id="rId10"/>
    <p:sldId id="4603" r:id="rId11"/>
    <p:sldId id="2134804233" r:id="rId12"/>
    <p:sldId id="4561" r:id="rId13"/>
    <p:sldId id="263" r:id="rId14"/>
    <p:sldId id="1887" r:id="rId15"/>
    <p:sldId id="259" r:id="rId16"/>
    <p:sldId id="4412" r:id="rId17"/>
    <p:sldId id="4395" r:id="rId18"/>
    <p:sldId id="4604" r:id="rId19"/>
    <p:sldId id="4411" r:id="rId20"/>
    <p:sldId id="4465" r:id="rId21"/>
    <p:sldId id="2134804227" r:id="rId22"/>
    <p:sldId id="4576" r:id="rId23"/>
    <p:sldId id="4555" r:id="rId24"/>
    <p:sldId id="4577" r:id="rId25"/>
    <p:sldId id="878" r:id="rId26"/>
    <p:sldId id="4571" r:id="rId27"/>
    <p:sldId id="1881" r:id="rId28"/>
    <p:sldId id="4578" r:id="rId29"/>
    <p:sldId id="4559" r:id="rId30"/>
    <p:sldId id="4560" r:id="rId31"/>
    <p:sldId id="4414" r:id="rId32"/>
    <p:sldId id="4508" r:id="rId33"/>
    <p:sldId id="4410" r:id="rId34"/>
    <p:sldId id="4553" r:id="rId35"/>
    <p:sldId id="4418" r:id="rId36"/>
    <p:sldId id="2134804223" r:id="rId37"/>
    <p:sldId id="2134804234" r:id="rId38"/>
    <p:sldId id="4510" r:id="rId39"/>
    <p:sldId id="4511" r:id="rId40"/>
    <p:sldId id="4619" r:id="rId41"/>
    <p:sldId id="4525" r:id="rId42"/>
    <p:sldId id="4377" r:id="rId43"/>
    <p:sldId id="4620" r:id="rId44"/>
    <p:sldId id="2134804244" r:id="rId45"/>
    <p:sldId id="4429" r:id="rId46"/>
    <p:sldId id="4580" r:id="rId47"/>
    <p:sldId id="4427" r:id="rId48"/>
    <p:sldId id="4579" r:id="rId49"/>
    <p:sldId id="4572" r:id="rId50"/>
    <p:sldId id="4483" r:id="rId51"/>
    <p:sldId id="4423" r:id="rId52"/>
    <p:sldId id="4504" r:id="rId53"/>
    <p:sldId id="2134804231" r:id="rId54"/>
    <p:sldId id="4484" r:id="rId55"/>
    <p:sldId id="4606" r:id="rId56"/>
    <p:sldId id="4464" r:id="rId57"/>
    <p:sldId id="2134804235" r:id="rId58"/>
    <p:sldId id="4505" r:id="rId59"/>
    <p:sldId id="4328" r:id="rId60"/>
    <p:sldId id="4471" r:id="rId61"/>
    <p:sldId id="4415" r:id="rId62"/>
    <p:sldId id="4621" r:id="rId63"/>
    <p:sldId id="4526" r:id="rId64"/>
    <p:sldId id="4582" r:id="rId65"/>
    <p:sldId id="2134804236" r:id="rId66"/>
    <p:sldId id="4607" r:id="rId67"/>
    <p:sldId id="4616" r:id="rId68"/>
    <p:sldId id="4596" r:id="rId69"/>
    <p:sldId id="4608" r:id="rId70"/>
    <p:sldId id="4593" r:id="rId71"/>
    <p:sldId id="4503" r:id="rId72"/>
    <p:sldId id="4524" r:id="rId73"/>
    <p:sldId id="4574" r:id="rId74"/>
    <p:sldId id="4617" r:id="rId75"/>
    <p:sldId id="4583" r:id="rId76"/>
    <p:sldId id="4618" r:id="rId77"/>
    <p:sldId id="4584" r:id="rId78"/>
    <p:sldId id="4516" r:id="rId79"/>
    <p:sldId id="4622" r:id="rId80"/>
    <p:sldId id="4588" r:id="rId81"/>
    <p:sldId id="4589" r:id="rId82"/>
    <p:sldId id="4500" r:id="rId83"/>
    <p:sldId id="875" r:id="rId84"/>
    <p:sldId id="4402" r:id="rId85"/>
    <p:sldId id="4624" r:id="rId86"/>
    <p:sldId id="4575" r:id="rId87"/>
    <p:sldId id="4540" r:id="rId88"/>
    <p:sldId id="4623" r:id="rId89"/>
    <p:sldId id="4424" r:id="rId90"/>
    <p:sldId id="4435" r:id="rId91"/>
    <p:sldId id="4426" r:id="rId92"/>
    <p:sldId id="4466" r:id="rId93"/>
    <p:sldId id="4461" r:id="rId94"/>
    <p:sldId id="4585" r:id="rId95"/>
    <p:sldId id="4543" r:id="rId96"/>
    <p:sldId id="4627" r:id="rId97"/>
    <p:sldId id="2134804228" r:id="rId98"/>
    <p:sldId id="4550" r:id="rId99"/>
    <p:sldId id="4548" r:id="rId100"/>
    <p:sldId id="4599" r:id="rId101"/>
    <p:sldId id="4586" r:id="rId102"/>
    <p:sldId id="4497" r:id="rId103"/>
    <p:sldId id="4601" r:id="rId104"/>
    <p:sldId id="2134804221" r:id="rId105"/>
    <p:sldId id="2134804222" r:id="rId106"/>
    <p:sldId id="4498" r:id="rId107"/>
    <p:sldId id="2134804245" r:id="rId108"/>
    <p:sldId id="4506" r:id="rId109"/>
    <p:sldId id="213480424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1" name="Katia Bonga" initials="KB" lastIdx="84"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64" clrIdx="3">
    <p:extLst>
      <p:ext uri="{19B8F6BF-5375-455C-9EA6-DF929625EA0E}">
        <p15:presenceInfo xmlns:p15="http://schemas.microsoft.com/office/powerpoint/2012/main" userId="Stephanie Hime" providerId="None"/>
      </p:ext>
    </p:extLst>
  </p:cmAuthor>
  <p:cmAuthor id="5" name="Ryan Twyford" initials="RT [2]" lastIdx="7"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3BAED"/>
    <a:srgbClr val="FCA904"/>
    <a:srgbClr val="BBD151"/>
    <a:srgbClr val="FFFFFF"/>
    <a:srgbClr val="AFABAB"/>
    <a:srgbClr val="E2EFDA"/>
    <a:srgbClr val="5B9BD5"/>
    <a:srgbClr val="D3F1F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81D9A-C789-43CE-BB85-C380C1465C98}" v="6" dt="2020-09-29T21:15:37.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76263" autoAdjust="0"/>
  </p:normalViewPr>
  <p:slideViewPr>
    <p:cSldViewPr snapToGrid="0">
      <p:cViewPr varScale="1">
        <p:scale>
          <a:sx n="65" d="100"/>
          <a:sy n="65" d="100"/>
        </p:scale>
        <p:origin x="845" y="5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6/11/relationships/changesInfo" Target="changesInfos/changesInfo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ime" userId="6858e115-b1dd-49cc-9a9e-953eb7212ff6" providerId="ADAL" clId="{3ECAE698-08E9-436C-B52F-6BDA431F3567}"/>
    <pc:docChg chg="custSel modSld">
      <pc:chgData name="Stephanie Hime" userId="6858e115-b1dd-49cc-9a9e-953eb7212ff6" providerId="ADAL" clId="{3ECAE698-08E9-436C-B52F-6BDA431F3567}" dt="2020-07-23T11:00:49.056" v="111" actId="478"/>
      <pc:docMkLst>
        <pc:docMk/>
      </pc:docMkLst>
      <pc:sldChg chg="modNotesTx">
        <pc:chgData name="Stephanie Hime" userId="6858e115-b1dd-49cc-9a9e-953eb7212ff6" providerId="ADAL" clId="{3ECAE698-08E9-436C-B52F-6BDA431F3567}" dt="2020-07-23T10:55:08.200" v="1" actId="6549"/>
        <pc:sldMkLst>
          <pc:docMk/>
          <pc:sldMk cId="2654139006" sldId="256"/>
        </pc:sldMkLst>
      </pc:sldChg>
      <pc:sldChg chg="modNotesTx">
        <pc:chgData name="Stephanie Hime" userId="6858e115-b1dd-49cc-9a9e-953eb7212ff6" providerId="ADAL" clId="{3ECAE698-08E9-436C-B52F-6BDA431F3567}" dt="2020-07-23T10:55:46.394" v="13" actId="6549"/>
        <pc:sldMkLst>
          <pc:docMk/>
          <pc:sldMk cId="4277668620" sldId="259"/>
        </pc:sldMkLst>
      </pc:sldChg>
      <pc:sldChg chg="modNotesTx">
        <pc:chgData name="Stephanie Hime" userId="6858e115-b1dd-49cc-9a9e-953eb7212ff6" providerId="ADAL" clId="{3ECAE698-08E9-436C-B52F-6BDA431F3567}" dt="2020-07-23T10:55:41.364" v="11" actId="6549"/>
        <pc:sldMkLst>
          <pc:docMk/>
          <pc:sldMk cId="779107203" sldId="263"/>
        </pc:sldMkLst>
      </pc:sldChg>
      <pc:sldChg chg="modNotesTx">
        <pc:chgData name="Stephanie Hime" userId="6858e115-b1dd-49cc-9a9e-953eb7212ff6" providerId="ADAL" clId="{3ECAE698-08E9-436C-B52F-6BDA431F3567}" dt="2020-07-23T10:55:13.823" v="3" actId="6549"/>
        <pc:sldMkLst>
          <pc:docMk/>
          <pc:sldMk cId="1707266578" sldId="265"/>
        </pc:sldMkLst>
      </pc:sldChg>
      <pc:sldChg chg="modNotesTx">
        <pc:chgData name="Stephanie Hime" userId="6858e115-b1dd-49cc-9a9e-953eb7212ff6" providerId="ADAL" clId="{3ECAE698-08E9-436C-B52F-6BDA431F3567}" dt="2020-07-23T10:55:25.539" v="6" actId="6549"/>
        <pc:sldMkLst>
          <pc:docMk/>
          <pc:sldMk cId="2727235468" sldId="272"/>
        </pc:sldMkLst>
      </pc:sldChg>
      <pc:sldChg chg="modNotesTx">
        <pc:chgData name="Stephanie Hime" userId="6858e115-b1dd-49cc-9a9e-953eb7212ff6" providerId="ADAL" clId="{3ECAE698-08E9-436C-B52F-6BDA431F3567}" dt="2020-07-23T10:59:21.983" v="85" actId="6549"/>
        <pc:sldMkLst>
          <pc:docMk/>
          <pc:sldMk cId="1729010818" sldId="875"/>
        </pc:sldMkLst>
      </pc:sldChg>
      <pc:sldChg chg="modNotesTx">
        <pc:chgData name="Stephanie Hime" userId="6858e115-b1dd-49cc-9a9e-953eb7212ff6" providerId="ADAL" clId="{3ECAE698-08E9-436C-B52F-6BDA431F3567}" dt="2020-07-23T10:56:13.979" v="22" actId="6549"/>
        <pc:sldMkLst>
          <pc:docMk/>
          <pc:sldMk cId="4247713349" sldId="878"/>
        </pc:sldMkLst>
      </pc:sldChg>
      <pc:sldChg chg="modNotesTx">
        <pc:chgData name="Stephanie Hime" userId="6858e115-b1dd-49cc-9a9e-953eb7212ff6" providerId="ADAL" clId="{3ECAE698-08E9-436C-B52F-6BDA431F3567}" dt="2020-07-23T10:56:20.337" v="25" actId="6549"/>
        <pc:sldMkLst>
          <pc:docMk/>
          <pc:sldMk cId="3552640305" sldId="1881"/>
        </pc:sldMkLst>
      </pc:sldChg>
      <pc:sldChg chg="modNotesTx">
        <pc:chgData name="Stephanie Hime" userId="6858e115-b1dd-49cc-9a9e-953eb7212ff6" providerId="ADAL" clId="{3ECAE698-08E9-436C-B52F-6BDA431F3567}" dt="2020-07-23T10:55:10.496" v="2" actId="6549"/>
        <pc:sldMkLst>
          <pc:docMk/>
          <pc:sldMk cId="2821334544" sldId="1884"/>
        </pc:sldMkLst>
      </pc:sldChg>
      <pc:sldChg chg="modNotesTx">
        <pc:chgData name="Stephanie Hime" userId="6858e115-b1dd-49cc-9a9e-953eb7212ff6" providerId="ADAL" clId="{3ECAE698-08E9-436C-B52F-6BDA431F3567}" dt="2020-07-23T10:55:43.535" v="12" actId="6549"/>
        <pc:sldMkLst>
          <pc:docMk/>
          <pc:sldMk cId="2096450849" sldId="1887"/>
        </pc:sldMkLst>
      </pc:sldChg>
      <pc:sldChg chg="modNotesTx">
        <pc:chgData name="Stephanie Hime" userId="6858e115-b1dd-49cc-9a9e-953eb7212ff6" providerId="ADAL" clId="{3ECAE698-08E9-436C-B52F-6BDA431F3567}" dt="2020-07-23T10:57:55.593" v="58" actId="6549"/>
        <pc:sldMkLst>
          <pc:docMk/>
          <pc:sldMk cId="640015954" sldId="4328"/>
        </pc:sldMkLst>
      </pc:sldChg>
      <pc:sldChg chg="modNotesTx">
        <pc:chgData name="Stephanie Hime" userId="6858e115-b1dd-49cc-9a9e-953eb7212ff6" providerId="ADAL" clId="{3ECAE698-08E9-436C-B52F-6BDA431F3567}" dt="2020-07-23T10:57:04.779" v="42" actId="6549"/>
        <pc:sldMkLst>
          <pc:docMk/>
          <pc:sldMk cId="4105340486" sldId="4377"/>
        </pc:sldMkLst>
      </pc:sldChg>
      <pc:sldChg chg="modNotesTx">
        <pc:chgData name="Stephanie Hime" userId="6858e115-b1dd-49cc-9a9e-953eb7212ff6" providerId="ADAL" clId="{3ECAE698-08E9-436C-B52F-6BDA431F3567}" dt="2020-07-23T10:55:51.455" v="15" actId="6549"/>
        <pc:sldMkLst>
          <pc:docMk/>
          <pc:sldMk cId="4218241006" sldId="4395"/>
        </pc:sldMkLst>
      </pc:sldChg>
      <pc:sldChg chg="modNotesTx">
        <pc:chgData name="Stephanie Hime" userId="6858e115-b1dd-49cc-9a9e-953eb7212ff6" providerId="ADAL" clId="{3ECAE698-08E9-436C-B52F-6BDA431F3567}" dt="2020-07-23T10:59:25.701" v="86" actId="6549"/>
        <pc:sldMkLst>
          <pc:docMk/>
          <pc:sldMk cId="3680834342" sldId="4402"/>
        </pc:sldMkLst>
      </pc:sldChg>
      <pc:sldChg chg="modNotesTx">
        <pc:chgData name="Stephanie Hime" userId="6858e115-b1dd-49cc-9a9e-953eb7212ff6" providerId="ADAL" clId="{3ECAE698-08E9-436C-B52F-6BDA431F3567}" dt="2020-07-23T10:56:36.388" v="31" actId="6549"/>
        <pc:sldMkLst>
          <pc:docMk/>
          <pc:sldMk cId="3593523055" sldId="4410"/>
        </pc:sldMkLst>
      </pc:sldChg>
      <pc:sldChg chg="modNotesTx">
        <pc:chgData name="Stephanie Hime" userId="6858e115-b1dd-49cc-9a9e-953eb7212ff6" providerId="ADAL" clId="{3ECAE698-08E9-436C-B52F-6BDA431F3567}" dt="2020-07-23T10:55:56.688" v="17" actId="6549"/>
        <pc:sldMkLst>
          <pc:docMk/>
          <pc:sldMk cId="3846306157" sldId="4411"/>
        </pc:sldMkLst>
      </pc:sldChg>
      <pc:sldChg chg="modNotesTx">
        <pc:chgData name="Stephanie Hime" userId="6858e115-b1dd-49cc-9a9e-953eb7212ff6" providerId="ADAL" clId="{3ECAE698-08E9-436C-B52F-6BDA431F3567}" dt="2020-07-23T10:55:48.721" v="14" actId="6549"/>
        <pc:sldMkLst>
          <pc:docMk/>
          <pc:sldMk cId="109825083" sldId="4412"/>
        </pc:sldMkLst>
      </pc:sldChg>
      <pc:sldChg chg="modNotesTx">
        <pc:chgData name="Stephanie Hime" userId="6858e115-b1dd-49cc-9a9e-953eb7212ff6" providerId="ADAL" clId="{3ECAE698-08E9-436C-B52F-6BDA431F3567}" dt="2020-07-23T10:56:30.233" v="29" actId="6549"/>
        <pc:sldMkLst>
          <pc:docMk/>
          <pc:sldMk cId="433230480" sldId="4414"/>
        </pc:sldMkLst>
      </pc:sldChg>
      <pc:sldChg chg="modNotesTx">
        <pc:chgData name="Stephanie Hime" userId="6858e115-b1dd-49cc-9a9e-953eb7212ff6" providerId="ADAL" clId="{3ECAE698-08E9-436C-B52F-6BDA431F3567}" dt="2020-07-23T10:58:01.107" v="60" actId="6549"/>
        <pc:sldMkLst>
          <pc:docMk/>
          <pc:sldMk cId="537368733" sldId="4415"/>
        </pc:sldMkLst>
      </pc:sldChg>
      <pc:sldChg chg="modNotesTx">
        <pc:chgData name="Stephanie Hime" userId="6858e115-b1dd-49cc-9a9e-953eb7212ff6" providerId="ADAL" clId="{3ECAE698-08E9-436C-B52F-6BDA431F3567}" dt="2020-07-23T10:56:42.668" v="33" actId="6549"/>
        <pc:sldMkLst>
          <pc:docMk/>
          <pc:sldMk cId="2442154358" sldId="4418"/>
        </pc:sldMkLst>
      </pc:sldChg>
      <pc:sldChg chg="modNotesTx">
        <pc:chgData name="Stephanie Hime" userId="6858e115-b1dd-49cc-9a9e-953eb7212ff6" providerId="ADAL" clId="{3ECAE698-08E9-436C-B52F-6BDA431F3567}" dt="2020-07-23T10:57:27.696" v="50" actId="6549"/>
        <pc:sldMkLst>
          <pc:docMk/>
          <pc:sldMk cId="1704469199" sldId="4423"/>
        </pc:sldMkLst>
      </pc:sldChg>
      <pc:sldChg chg="modNotesTx">
        <pc:chgData name="Stephanie Hime" userId="6858e115-b1dd-49cc-9a9e-953eb7212ff6" providerId="ADAL" clId="{3ECAE698-08E9-436C-B52F-6BDA431F3567}" dt="2020-07-23T10:59:43.978" v="91" actId="6549"/>
        <pc:sldMkLst>
          <pc:docMk/>
          <pc:sldMk cId="375299960" sldId="4424"/>
        </pc:sldMkLst>
      </pc:sldChg>
      <pc:sldChg chg="modNotesTx">
        <pc:chgData name="Stephanie Hime" userId="6858e115-b1dd-49cc-9a9e-953eb7212ff6" providerId="ADAL" clId="{3ECAE698-08E9-436C-B52F-6BDA431F3567}" dt="2020-07-23T10:59:48.914" v="93" actId="6549"/>
        <pc:sldMkLst>
          <pc:docMk/>
          <pc:sldMk cId="3355789100" sldId="4426"/>
        </pc:sldMkLst>
      </pc:sldChg>
      <pc:sldChg chg="modNotesTx">
        <pc:chgData name="Stephanie Hime" userId="6858e115-b1dd-49cc-9a9e-953eb7212ff6" providerId="ADAL" clId="{3ECAE698-08E9-436C-B52F-6BDA431F3567}" dt="2020-07-23T10:57:17.386" v="46" actId="6549"/>
        <pc:sldMkLst>
          <pc:docMk/>
          <pc:sldMk cId="3939974634" sldId="4427"/>
        </pc:sldMkLst>
      </pc:sldChg>
      <pc:sldChg chg="modNotesTx">
        <pc:chgData name="Stephanie Hime" userId="6858e115-b1dd-49cc-9a9e-953eb7212ff6" providerId="ADAL" clId="{3ECAE698-08E9-436C-B52F-6BDA431F3567}" dt="2020-07-23T10:57:11.021" v="44" actId="6549"/>
        <pc:sldMkLst>
          <pc:docMk/>
          <pc:sldMk cId="2848891301" sldId="4429"/>
        </pc:sldMkLst>
      </pc:sldChg>
      <pc:sldChg chg="modNotesTx">
        <pc:chgData name="Stephanie Hime" userId="6858e115-b1dd-49cc-9a9e-953eb7212ff6" providerId="ADAL" clId="{3ECAE698-08E9-436C-B52F-6BDA431F3567}" dt="2020-07-23T10:59:46.586" v="92" actId="6549"/>
        <pc:sldMkLst>
          <pc:docMk/>
          <pc:sldMk cId="722001436" sldId="4435"/>
        </pc:sldMkLst>
      </pc:sldChg>
      <pc:sldChg chg="modNotesTx">
        <pc:chgData name="Stephanie Hime" userId="6858e115-b1dd-49cc-9a9e-953eb7212ff6" providerId="ADAL" clId="{3ECAE698-08E9-436C-B52F-6BDA431F3567}" dt="2020-07-23T10:59:57.115" v="95" actId="6549"/>
        <pc:sldMkLst>
          <pc:docMk/>
          <pc:sldMk cId="1634566077" sldId="4461"/>
        </pc:sldMkLst>
      </pc:sldChg>
      <pc:sldChg chg="modNotesTx">
        <pc:chgData name="Stephanie Hime" userId="6858e115-b1dd-49cc-9a9e-953eb7212ff6" providerId="ADAL" clId="{3ECAE698-08E9-436C-B52F-6BDA431F3567}" dt="2020-07-23T10:57:47.446" v="55" actId="6549"/>
        <pc:sldMkLst>
          <pc:docMk/>
          <pc:sldMk cId="960964593" sldId="4464"/>
        </pc:sldMkLst>
      </pc:sldChg>
      <pc:sldChg chg="modNotesTx">
        <pc:chgData name="Stephanie Hime" userId="6858e115-b1dd-49cc-9a9e-953eb7212ff6" providerId="ADAL" clId="{3ECAE698-08E9-436C-B52F-6BDA431F3567}" dt="2020-07-23T10:55:59.953" v="18" actId="6549"/>
        <pc:sldMkLst>
          <pc:docMk/>
          <pc:sldMk cId="1560995076" sldId="4465"/>
        </pc:sldMkLst>
      </pc:sldChg>
      <pc:sldChg chg="modNotesTx">
        <pc:chgData name="Stephanie Hime" userId="6858e115-b1dd-49cc-9a9e-953eb7212ff6" providerId="ADAL" clId="{3ECAE698-08E9-436C-B52F-6BDA431F3567}" dt="2020-07-23T10:59:53.725" v="94" actId="6549"/>
        <pc:sldMkLst>
          <pc:docMk/>
          <pc:sldMk cId="3842276047" sldId="4466"/>
        </pc:sldMkLst>
      </pc:sldChg>
      <pc:sldChg chg="modNotesTx">
        <pc:chgData name="Stephanie Hime" userId="6858e115-b1dd-49cc-9a9e-953eb7212ff6" providerId="ADAL" clId="{3ECAE698-08E9-436C-B52F-6BDA431F3567}" dt="2020-07-23T10:57:58.046" v="59" actId="6549"/>
        <pc:sldMkLst>
          <pc:docMk/>
          <pc:sldMk cId="1920130836" sldId="4471"/>
        </pc:sldMkLst>
      </pc:sldChg>
      <pc:sldChg chg="modNotesTx">
        <pc:chgData name="Stephanie Hime" userId="6858e115-b1dd-49cc-9a9e-953eb7212ff6" providerId="ADAL" clId="{3ECAE698-08E9-436C-B52F-6BDA431F3567}" dt="2020-07-23T10:57:24.087" v="49" actId="6549"/>
        <pc:sldMkLst>
          <pc:docMk/>
          <pc:sldMk cId="2650468696" sldId="4483"/>
        </pc:sldMkLst>
      </pc:sldChg>
      <pc:sldChg chg="modNotesTx">
        <pc:chgData name="Stephanie Hime" userId="6858e115-b1dd-49cc-9a9e-953eb7212ff6" providerId="ADAL" clId="{3ECAE698-08E9-436C-B52F-6BDA431F3567}" dt="2020-07-23T10:57:35.933" v="53" actId="6549"/>
        <pc:sldMkLst>
          <pc:docMk/>
          <pc:sldMk cId="681796472" sldId="4484"/>
        </pc:sldMkLst>
      </pc:sldChg>
      <pc:sldChg chg="modNotesTx">
        <pc:chgData name="Stephanie Hime" userId="6858e115-b1dd-49cc-9a9e-953eb7212ff6" providerId="ADAL" clId="{3ECAE698-08E9-436C-B52F-6BDA431F3567}" dt="2020-07-23T11:00:25.218" v="104" actId="6549"/>
        <pc:sldMkLst>
          <pc:docMk/>
          <pc:sldMk cId="1986908344" sldId="4497"/>
        </pc:sldMkLst>
      </pc:sldChg>
      <pc:sldChg chg="delSp mod modNotesTx">
        <pc:chgData name="Stephanie Hime" userId="6858e115-b1dd-49cc-9a9e-953eb7212ff6" providerId="ADAL" clId="{3ECAE698-08E9-436C-B52F-6BDA431F3567}" dt="2020-07-23T11:00:49.056" v="111" actId="478"/>
        <pc:sldMkLst>
          <pc:docMk/>
          <pc:sldMk cId="3045167082" sldId="4498"/>
        </pc:sldMkLst>
        <pc:picChg chg="del">
          <ac:chgData name="Stephanie Hime" userId="6858e115-b1dd-49cc-9a9e-953eb7212ff6" providerId="ADAL" clId="{3ECAE698-08E9-436C-B52F-6BDA431F3567}" dt="2020-07-23T11:00:49.056" v="111" actId="478"/>
          <ac:picMkLst>
            <pc:docMk/>
            <pc:sldMk cId="3045167082" sldId="4498"/>
            <ac:picMk id="16" creationId="{7A747DB1-7058-441A-B4A8-94222153384E}"/>
          </ac:picMkLst>
        </pc:picChg>
      </pc:sldChg>
      <pc:sldChg chg="modNotesTx">
        <pc:chgData name="Stephanie Hime" userId="6858e115-b1dd-49cc-9a9e-953eb7212ff6" providerId="ADAL" clId="{3ECAE698-08E9-436C-B52F-6BDA431F3567}" dt="2020-07-23T10:59:18.733" v="84" actId="6549"/>
        <pc:sldMkLst>
          <pc:docMk/>
          <pc:sldMk cId="3182786044" sldId="4500"/>
        </pc:sldMkLst>
      </pc:sldChg>
      <pc:sldChg chg="modNotesTx">
        <pc:chgData name="Stephanie Hime" userId="6858e115-b1dd-49cc-9a9e-953eb7212ff6" providerId="ADAL" clId="{3ECAE698-08E9-436C-B52F-6BDA431F3567}" dt="2020-07-23T11:00:38.355" v="109" actId="6549"/>
        <pc:sldMkLst>
          <pc:docMk/>
          <pc:sldMk cId="2680327535" sldId="4501"/>
        </pc:sldMkLst>
      </pc:sldChg>
      <pc:sldChg chg="modNotesTx">
        <pc:chgData name="Stephanie Hime" userId="6858e115-b1dd-49cc-9a9e-953eb7212ff6" providerId="ADAL" clId="{3ECAE698-08E9-436C-B52F-6BDA431F3567}" dt="2020-07-23T10:58:38.070" v="70" actId="6549"/>
        <pc:sldMkLst>
          <pc:docMk/>
          <pc:sldMk cId="171228771" sldId="4503"/>
        </pc:sldMkLst>
      </pc:sldChg>
      <pc:sldChg chg="modNotesTx">
        <pc:chgData name="Stephanie Hime" userId="6858e115-b1dd-49cc-9a9e-953eb7212ff6" providerId="ADAL" clId="{3ECAE698-08E9-436C-B52F-6BDA431F3567}" dt="2020-07-23T10:57:30.466" v="51" actId="6549"/>
        <pc:sldMkLst>
          <pc:docMk/>
          <pc:sldMk cId="2634290622" sldId="4504"/>
        </pc:sldMkLst>
      </pc:sldChg>
      <pc:sldChg chg="modNotesTx">
        <pc:chgData name="Stephanie Hime" userId="6858e115-b1dd-49cc-9a9e-953eb7212ff6" providerId="ADAL" clId="{3ECAE698-08E9-436C-B52F-6BDA431F3567}" dt="2020-07-23T10:57:53.828" v="57" actId="6549"/>
        <pc:sldMkLst>
          <pc:docMk/>
          <pc:sldMk cId="2674222263" sldId="4505"/>
        </pc:sldMkLst>
      </pc:sldChg>
      <pc:sldChg chg="delSp modSp modNotesTx">
        <pc:chgData name="Stephanie Hime" userId="6858e115-b1dd-49cc-9a9e-953eb7212ff6" providerId="ADAL" clId="{3ECAE698-08E9-436C-B52F-6BDA431F3567}" dt="2020-07-23T11:00:40.917" v="110" actId="6549"/>
        <pc:sldMkLst>
          <pc:docMk/>
          <pc:sldMk cId="425708941" sldId="4506"/>
        </pc:sldMkLst>
        <pc:graphicFrameChg chg="del mod">
          <ac:chgData name="Stephanie Hime" userId="6858e115-b1dd-49cc-9a9e-953eb7212ff6" providerId="ADAL" clId="{3ECAE698-08E9-436C-B52F-6BDA431F3567}" dt="2020-07-23T10:54:36.935" v="0"/>
          <ac:graphicFrameMkLst>
            <pc:docMk/>
            <pc:sldMk cId="425708941" sldId="4506"/>
            <ac:graphicFrameMk id="3" creationId="{1DDEF78B-B508-4C14-93F5-DA922CBED27B}"/>
          </ac:graphicFrameMkLst>
        </pc:graphicFrameChg>
      </pc:sldChg>
      <pc:sldChg chg="modNotesTx">
        <pc:chgData name="Stephanie Hime" userId="6858e115-b1dd-49cc-9a9e-953eb7212ff6" providerId="ADAL" clId="{3ECAE698-08E9-436C-B52F-6BDA431F3567}" dt="2020-07-23T10:56:33.029" v="30" actId="6549"/>
        <pc:sldMkLst>
          <pc:docMk/>
          <pc:sldMk cId="3616945180" sldId="4508"/>
        </pc:sldMkLst>
      </pc:sldChg>
      <pc:sldChg chg="modNotesTx">
        <pc:chgData name="Stephanie Hime" userId="6858e115-b1dd-49cc-9a9e-953eb7212ff6" providerId="ADAL" clId="{3ECAE698-08E9-436C-B52F-6BDA431F3567}" dt="2020-07-23T10:56:53" v="38" actId="6549"/>
        <pc:sldMkLst>
          <pc:docMk/>
          <pc:sldMk cId="1294129269" sldId="4510"/>
        </pc:sldMkLst>
      </pc:sldChg>
      <pc:sldChg chg="modNotesTx">
        <pc:chgData name="Stephanie Hime" userId="6858e115-b1dd-49cc-9a9e-953eb7212ff6" providerId="ADAL" clId="{3ECAE698-08E9-436C-B52F-6BDA431F3567}" dt="2020-07-23T10:56:56.874" v="39" actId="6549"/>
        <pc:sldMkLst>
          <pc:docMk/>
          <pc:sldMk cId="2217213518" sldId="4511"/>
        </pc:sldMkLst>
      </pc:sldChg>
      <pc:sldChg chg="modNotesTx">
        <pc:chgData name="Stephanie Hime" userId="6858e115-b1dd-49cc-9a9e-953eb7212ff6" providerId="ADAL" clId="{3ECAE698-08E9-436C-B52F-6BDA431F3567}" dt="2020-07-23T10:59:02.666" v="78" actId="6549"/>
        <pc:sldMkLst>
          <pc:docMk/>
          <pc:sldMk cId="1811027831" sldId="4516"/>
        </pc:sldMkLst>
      </pc:sldChg>
      <pc:sldChg chg="modNotesTx">
        <pc:chgData name="Stephanie Hime" userId="6858e115-b1dd-49cc-9a9e-953eb7212ff6" providerId="ADAL" clId="{3ECAE698-08E9-436C-B52F-6BDA431F3567}" dt="2020-07-23T10:58:43.209" v="72" actId="6549"/>
        <pc:sldMkLst>
          <pc:docMk/>
          <pc:sldMk cId="247826119" sldId="4524"/>
        </pc:sldMkLst>
      </pc:sldChg>
      <pc:sldChg chg="modNotesTx">
        <pc:chgData name="Stephanie Hime" userId="6858e115-b1dd-49cc-9a9e-953eb7212ff6" providerId="ADAL" clId="{3ECAE698-08E9-436C-B52F-6BDA431F3567}" dt="2020-07-23T10:57:01.514" v="41" actId="6549"/>
        <pc:sldMkLst>
          <pc:docMk/>
          <pc:sldMk cId="3685024255" sldId="4525"/>
        </pc:sldMkLst>
      </pc:sldChg>
      <pc:sldChg chg="modNotesTx">
        <pc:chgData name="Stephanie Hime" userId="6858e115-b1dd-49cc-9a9e-953eb7212ff6" providerId="ADAL" clId="{3ECAE698-08E9-436C-B52F-6BDA431F3567}" dt="2020-07-23T10:58:06.809" v="62" actId="6549"/>
        <pc:sldMkLst>
          <pc:docMk/>
          <pc:sldMk cId="1123446414" sldId="4526"/>
        </pc:sldMkLst>
      </pc:sldChg>
      <pc:sldChg chg="modNotesTx">
        <pc:chgData name="Stephanie Hime" userId="6858e115-b1dd-49cc-9a9e-953eb7212ff6" providerId="ADAL" clId="{3ECAE698-08E9-436C-B52F-6BDA431F3567}" dt="2020-07-23T10:59:36.714" v="89" actId="6549"/>
        <pc:sldMkLst>
          <pc:docMk/>
          <pc:sldMk cId="945801804" sldId="4540"/>
        </pc:sldMkLst>
      </pc:sldChg>
      <pc:sldChg chg="modNotesTx">
        <pc:chgData name="Stephanie Hime" userId="6858e115-b1dd-49cc-9a9e-953eb7212ff6" providerId="ADAL" clId="{3ECAE698-08E9-436C-B52F-6BDA431F3567}" dt="2020-07-23T11:00:03.285" v="97" actId="6549"/>
        <pc:sldMkLst>
          <pc:docMk/>
          <pc:sldMk cId="326516123" sldId="4543"/>
        </pc:sldMkLst>
      </pc:sldChg>
      <pc:sldChg chg="modNotesTx">
        <pc:chgData name="Stephanie Hime" userId="6858e115-b1dd-49cc-9a9e-953eb7212ff6" providerId="ADAL" clId="{3ECAE698-08E9-436C-B52F-6BDA431F3567}" dt="2020-07-23T11:00:16.048" v="101" actId="6549"/>
        <pc:sldMkLst>
          <pc:docMk/>
          <pc:sldMk cId="1927166247" sldId="4548"/>
        </pc:sldMkLst>
      </pc:sldChg>
      <pc:sldChg chg="modNotesTx">
        <pc:chgData name="Stephanie Hime" userId="6858e115-b1dd-49cc-9a9e-953eb7212ff6" providerId="ADAL" clId="{3ECAE698-08E9-436C-B52F-6BDA431F3567}" dt="2020-07-23T11:00:11.737" v="100" actId="6549"/>
        <pc:sldMkLst>
          <pc:docMk/>
          <pc:sldMk cId="3674456132" sldId="4550"/>
        </pc:sldMkLst>
      </pc:sldChg>
      <pc:sldChg chg="modNotesTx">
        <pc:chgData name="Stephanie Hime" userId="6858e115-b1dd-49cc-9a9e-953eb7212ff6" providerId="ADAL" clId="{3ECAE698-08E9-436C-B52F-6BDA431F3567}" dt="2020-07-23T10:56:39.590" v="32" actId="6549"/>
        <pc:sldMkLst>
          <pc:docMk/>
          <pc:sldMk cId="4260460914" sldId="4553"/>
        </pc:sldMkLst>
      </pc:sldChg>
      <pc:sldChg chg="modNotesTx">
        <pc:chgData name="Stephanie Hime" userId="6858e115-b1dd-49cc-9a9e-953eb7212ff6" providerId="ADAL" clId="{3ECAE698-08E9-436C-B52F-6BDA431F3567}" dt="2020-07-23T10:56:08.393" v="20" actId="6549"/>
        <pc:sldMkLst>
          <pc:docMk/>
          <pc:sldMk cId="998197566" sldId="4555"/>
        </pc:sldMkLst>
      </pc:sldChg>
      <pc:sldChg chg="modNotesTx">
        <pc:chgData name="Stephanie Hime" userId="6858e115-b1dd-49cc-9a9e-953eb7212ff6" providerId="ADAL" clId="{3ECAE698-08E9-436C-B52F-6BDA431F3567}" dt="2020-07-23T10:56:25.484" v="27" actId="6549"/>
        <pc:sldMkLst>
          <pc:docMk/>
          <pc:sldMk cId="261222178" sldId="4559"/>
        </pc:sldMkLst>
      </pc:sldChg>
      <pc:sldChg chg="modNotesTx">
        <pc:chgData name="Stephanie Hime" userId="6858e115-b1dd-49cc-9a9e-953eb7212ff6" providerId="ADAL" clId="{3ECAE698-08E9-436C-B52F-6BDA431F3567}" dt="2020-07-23T10:56:27.671" v="28" actId="6549"/>
        <pc:sldMkLst>
          <pc:docMk/>
          <pc:sldMk cId="331275819" sldId="4560"/>
        </pc:sldMkLst>
      </pc:sldChg>
      <pc:sldChg chg="modNotesTx">
        <pc:chgData name="Stephanie Hime" userId="6858e115-b1dd-49cc-9a9e-953eb7212ff6" providerId="ADAL" clId="{3ECAE698-08E9-436C-B52F-6BDA431F3567}" dt="2020-07-23T10:55:37.068" v="9" actId="6549"/>
        <pc:sldMkLst>
          <pc:docMk/>
          <pc:sldMk cId="2811532454" sldId="4561"/>
        </pc:sldMkLst>
      </pc:sldChg>
      <pc:sldChg chg="modNotesTx">
        <pc:chgData name="Stephanie Hime" userId="6858e115-b1dd-49cc-9a9e-953eb7212ff6" providerId="ADAL" clId="{3ECAE698-08E9-436C-B52F-6BDA431F3567}" dt="2020-07-23T10:56:17.682" v="24" actId="6549"/>
        <pc:sldMkLst>
          <pc:docMk/>
          <pc:sldMk cId="2067014637" sldId="4571"/>
        </pc:sldMkLst>
      </pc:sldChg>
      <pc:sldChg chg="modNotesTx">
        <pc:chgData name="Stephanie Hime" userId="6858e115-b1dd-49cc-9a9e-953eb7212ff6" providerId="ADAL" clId="{3ECAE698-08E9-436C-B52F-6BDA431F3567}" dt="2020-07-23T10:57:21.791" v="48" actId="6549"/>
        <pc:sldMkLst>
          <pc:docMk/>
          <pc:sldMk cId="561068080" sldId="4572"/>
        </pc:sldMkLst>
      </pc:sldChg>
      <pc:sldChg chg="modNotesTx">
        <pc:chgData name="Stephanie Hime" userId="6858e115-b1dd-49cc-9a9e-953eb7212ff6" providerId="ADAL" clId="{3ECAE698-08E9-436C-B52F-6BDA431F3567}" dt="2020-07-23T10:58:45.912" v="73" actId="6549"/>
        <pc:sldMkLst>
          <pc:docMk/>
          <pc:sldMk cId="3371785906" sldId="4574"/>
        </pc:sldMkLst>
      </pc:sldChg>
      <pc:sldChg chg="modNotesTx">
        <pc:chgData name="Stephanie Hime" userId="6858e115-b1dd-49cc-9a9e-953eb7212ff6" providerId="ADAL" clId="{3ECAE698-08E9-436C-B52F-6BDA431F3567}" dt="2020-07-23T10:59:34.308" v="88" actId="6549"/>
        <pc:sldMkLst>
          <pc:docMk/>
          <pc:sldMk cId="3259515462" sldId="4575"/>
        </pc:sldMkLst>
      </pc:sldChg>
      <pc:sldChg chg="modNotesTx">
        <pc:chgData name="Stephanie Hime" userId="6858e115-b1dd-49cc-9a9e-953eb7212ff6" providerId="ADAL" clId="{3ECAE698-08E9-436C-B52F-6BDA431F3567}" dt="2020-07-23T10:56:04.738" v="19" actId="6549"/>
        <pc:sldMkLst>
          <pc:docMk/>
          <pc:sldMk cId="3811895337" sldId="4576"/>
        </pc:sldMkLst>
      </pc:sldChg>
      <pc:sldChg chg="modNotesTx">
        <pc:chgData name="Stephanie Hime" userId="6858e115-b1dd-49cc-9a9e-953eb7212ff6" providerId="ADAL" clId="{3ECAE698-08E9-436C-B52F-6BDA431F3567}" dt="2020-07-23T10:56:10.861" v="21" actId="6549"/>
        <pc:sldMkLst>
          <pc:docMk/>
          <pc:sldMk cId="1787008079" sldId="4577"/>
        </pc:sldMkLst>
      </pc:sldChg>
      <pc:sldChg chg="modNotesTx">
        <pc:chgData name="Stephanie Hime" userId="6858e115-b1dd-49cc-9a9e-953eb7212ff6" providerId="ADAL" clId="{3ECAE698-08E9-436C-B52F-6BDA431F3567}" dt="2020-07-23T10:56:22.532" v="26" actId="6549"/>
        <pc:sldMkLst>
          <pc:docMk/>
          <pc:sldMk cId="4192492019" sldId="4578"/>
        </pc:sldMkLst>
      </pc:sldChg>
      <pc:sldChg chg="modNotesTx">
        <pc:chgData name="Stephanie Hime" userId="6858e115-b1dd-49cc-9a9e-953eb7212ff6" providerId="ADAL" clId="{3ECAE698-08E9-436C-B52F-6BDA431F3567}" dt="2020-07-23T10:57:19.495" v="47" actId="6549"/>
        <pc:sldMkLst>
          <pc:docMk/>
          <pc:sldMk cId="2308617609" sldId="4579"/>
        </pc:sldMkLst>
      </pc:sldChg>
      <pc:sldChg chg="modNotesTx">
        <pc:chgData name="Stephanie Hime" userId="6858e115-b1dd-49cc-9a9e-953eb7212ff6" providerId="ADAL" clId="{3ECAE698-08E9-436C-B52F-6BDA431F3567}" dt="2020-07-23T10:57:14.380" v="45" actId="6549"/>
        <pc:sldMkLst>
          <pc:docMk/>
          <pc:sldMk cId="4168884421" sldId="4580"/>
        </pc:sldMkLst>
      </pc:sldChg>
      <pc:sldChg chg="modNotesTx">
        <pc:chgData name="Stephanie Hime" userId="6858e115-b1dd-49cc-9a9e-953eb7212ff6" providerId="ADAL" clId="{3ECAE698-08E9-436C-B52F-6BDA431F3567}" dt="2020-07-23T10:58:10.449" v="63" actId="6549"/>
        <pc:sldMkLst>
          <pc:docMk/>
          <pc:sldMk cId="2624097575" sldId="4582"/>
        </pc:sldMkLst>
      </pc:sldChg>
      <pc:sldChg chg="modNotesTx">
        <pc:chgData name="Stephanie Hime" userId="6858e115-b1dd-49cc-9a9e-953eb7212ff6" providerId="ADAL" clId="{3ECAE698-08E9-436C-B52F-6BDA431F3567}" dt="2020-07-23T10:58:53.153" v="75" actId="6549"/>
        <pc:sldMkLst>
          <pc:docMk/>
          <pc:sldMk cId="55970704" sldId="4583"/>
        </pc:sldMkLst>
      </pc:sldChg>
      <pc:sldChg chg="modNotesTx">
        <pc:chgData name="Stephanie Hime" userId="6858e115-b1dd-49cc-9a9e-953eb7212ff6" providerId="ADAL" clId="{3ECAE698-08E9-436C-B52F-6BDA431F3567}" dt="2020-07-23T10:58:59.933" v="77" actId="6549"/>
        <pc:sldMkLst>
          <pc:docMk/>
          <pc:sldMk cId="868878006" sldId="4584"/>
        </pc:sldMkLst>
      </pc:sldChg>
      <pc:sldChg chg="modNotesTx">
        <pc:chgData name="Stephanie Hime" userId="6858e115-b1dd-49cc-9a9e-953eb7212ff6" providerId="ADAL" clId="{3ECAE698-08E9-436C-B52F-6BDA431F3567}" dt="2020-07-23T11:00:00.380" v="96" actId="6549"/>
        <pc:sldMkLst>
          <pc:docMk/>
          <pc:sldMk cId="4264603481" sldId="4585"/>
        </pc:sldMkLst>
      </pc:sldChg>
      <pc:sldChg chg="modNotesTx">
        <pc:chgData name="Stephanie Hime" userId="6858e115-b1dd-49cc-9a9e-953eb7212ff6" providerId="ADAL" clId="{3ECAE698-08E9-436C-B52F-6BDA431F3567}" dt="2020-07-23T11:00:22.328" v="103" actId="6549"/>
        <pc:sldMkLst>
          <pc:docMk/>
          <pc:sldMk cId="2851630130" sldId="4586"/>
        </pc:sldMkLst>
      </pc:sldChg>
      <pc:sldChg chg="modNotesTx">
        <pc:chgData name="Stephanie Hime" userId="6858e115-b1dd-49cc-9a9e-953eb7212ff6" providerId="ADAL" clId="{3ECAE698-08E9-436C-B52F-6BDA431F3567}" dt="2020-07-23T10:59:13.008" v="82" actId="6549"/>
        <pc:sldMkLst>
          <pc:docMk/>
          <pc:sldMk cId="2158147500" sldId="4588"/>
        </pc:sldMkLst>
      </pc:sldChg>
      <pc:sldChg chg="modNotesTx">
        <pc:chgData name="Stephanie Hime" userId="6858e115-b1dd-49cc-9a9e-953eb7212ff6" providerId="ADAL" clId="{3ECAE698-08E9-436C-B52F-6BDA431F3567}" dt="2020-07-23T10:59:16.125" v="83" actId="6549"/>
        <pc:sldMkLst>
          <pc:docMk/>
          <pc:sldMk cId="3266028134" sldId="4589"/>
        </pc:sldMkLst>
      </pc:sldChg>
      <pc:sldChg chg="modNotesTx">
        <pc:chgData name="Stephanie Hime" userId="6858e115-b1dd-49cc-9a9e-953eb7212ff6" providerId="ADAL" clId="{3ECAE698-08E9-436C-B52F-6BDA431F3567}" dt="2020-07-23T10:58:32.681" v="69" actId="6549"/>
        <pc:sldMkLst>
          <pc:docMk/>
          <pc:sldMk cId="1562521647" sldId="4593"/>
        </pc:sldMkLst>
      </pc:sldChg>
      <pc:sldChg chg="modNotesTx">
        <pc:chgData name="Stephanie Hime" userId="6858e115-b1dd-49cc-9a9e-953eb7212ff6" providerId="ADAL" clId="{3ECAE698-08E9-436C-B52F-6BDA431F3567}" dt="2020-07-23T10:58:23.558" v="67" actId="6549"/>
        <pc:sldMkLst>
          <pc:docMk/>
          <pc:sldMk cId="3678809111" sldId="4596"/>
        </pc:sldMkLst>
      </pc:sldChg>
      <pc:sldChg chg="modNotesTx">
        <pc:chgData name="Stephanie Hime" userId="6858e115-b1dd-49cc-9a9e-953eb7212ff6" providerId="ADAL" clId="{3ECAE698-08E9-436C-B52F-6BDA431F3567}" dt="2020-07-23T11:00:18.829" v="102" actId="6549"/>
        <pc:sldMkLst>
          <pc:docMk/>
          <pc:sldMk cId="3729882842" sldId="4599"/>
        </pc:sldMkLst>
      </pc:sldChg>
      <pc:sldChg chg="modNotesTx">
        <pc:chgData name="Stephanie Hime" userId="6858e115-b1dd-49cc-9a9e-953eb7212ff6" providerId="ADAL" clId="{3ECAE698-08E9-436C-B52F-6BDA431F3567}" dt="2020-07-23T11:00:27.936" v="105" actId="6549"/>
        <pc:sldMkLst>
          <pc:docMk/>
          <pc:sldMk cId="1809505568" sldId="4601"/>
        </pc:sldMkLst>
      </pc:sldChg>
      <pc:sldChg chg="modNotesTx">
        <pc:chgData name="Stephanie Hime" userId="6858e115-b1dd-49cc-9a9e-953eb7212ff6" providerId="ADAL" clId="{3ECAE698-08E9-436C-B52F-6BDA431F3567}" dt="2020-07-23T10:55:30.288" v="7" actId="6549"/>
        <pc:sldMkLst>
          <pc:docMk/>
          <pc:sldMk cId="846743024" sldId="4603"/>
        </pc:sldMkLst>
      </pc:sldChg>
      <pc:sldChg chg="modNotesTx">
        <pc:chgData name="Stephanie Hime" userId="6858e115-b1dd-49cc-9a9e-953eb7212ff6" providerId="ADAL" clId="{3ECAE698-08E9-436C-B52F-6BDA431F3567}" dt="2020-07-23T10:55:54.392" v="16" actId="6549"/>
        <pc:sldMkLst>
          <pc:docMk/>
          <pc:sldMk cId="821500579" sldId="4604"/>
        </pc:sldMkLst>
      </pc:sldChg>
      <pc:sldChg chg="modNotesTx">
        <pc:chgData name="Stephanie Hime" userId="6858e115-b1dd-49cc-9a9e-953eb7212ff6" providerId="ADAL" clId="{3ECAE698-08E9-436C-B52F-6BDA431F3567}" dt="2020-07-23T10:57:40.870" v="54" actId="6549"/>
        <pc:sldMkLst>
          <pc:docMk/>
          <pc:sldMk cId="4082285933" sldId="4606"/>
        </pc:sldMkLst>
      </pc:sldChg>
      <pc:sldChg chg="modNotesTx">
        <pc:chgData name="Stephanie Hime" userId="6858e115-b1dd-49cc-9a9e-953eb7212ff6" providerId="ADAL" clId="{3ECAE698-08E9-436C-B52F-6BDA431F3567}" dt="2020-07-23T10:58:16.151" v="65" actId="6549"/>
        <pc:sldMkLst>
          <pc:docMk/>
          <pc:sldMk cId="2985451032" sldId="4607"/>
        </pc:sldMkLst>
      </pc:sldChg>
      <pc:sldChg chg="modNotesTx">
        <pc:chgData name="Stephanie Hime" userId="6858e115-b1dd-49cc-9a9e-953eb7212ff6" providerId="ADAL" clId="{3ECAE698-08E9-436C-B52F-6BDA431F3567}" dt="2020-07-23T10:58:27.994" v="68" actId="6549"/>
        <pc:sldMkLst>
          <pc:docMk/>
          <pc:sldMk cId="3549105524" sldId="4608"/>
        </pc:sldMkLst>
      </pc:sldChg>
      <pc:sldChg chg="modNotesTx">
        <pc:chgData name="Stephanie Hime" userId="6858e115-b1dd-49cc-9a9e-953eb7212ff6" providerId="ADAL" clId="{3ECAE698-08E9-436C-B52F-6BDA431F3567}" dt="2020-07-23T10:58:19.696" v="66" actId="6549"/>
        <pc:sldMkLst>
          <pc:docMk/>
          <pc:sldMk cId="2238148855" sldId="4616"/>
        </pc:sldMkLst>
      </pc:sldChg>
      <pc:sldChg chg="modNotesTx">
        <pc:chgData name="Stephanie Hime" userId="6858e115-b1dd-49cc-9a9e-953eb7212ff6" providerId="ADAL" clId="{3ECAE698-08E9-436C-B52F-6BDA431F3567}" dt="2020-07-23T10:58:49.865" v="74" actId="6549"/>
        <pc:sldMkLst>
          <pc:docMk/>
          <pc:sldMk cId="771893316" sldId="4617"/>
        </pc:sldMkLst>
      </pc:sldChg>
      <pc:sldChg chg="modNotesTx">
        <pc:chgData name="Stephanie Hime" userId="6858e115-b1dd-49cc-9a9e-953eb7212ff6" providerId="ADAL" clId="{3ECAE698-08E9-436C-B52F-6BDA431F3567}" dt="2020-07-23T10:58:56.902" v="76" actId="6549"/>
        <pc:sldMkLst>
          <pc:docMk/>
          <pc:sldMk cId="1494318053" sldId="4618"/>
        </pc:sldMkLst>
      </pc:sldChg>
      <pc:sldChg chg="modNotesTx">
        <pc:chgData name="Stephanie Hime" userId="6858e115-b1dd-49cc-9a9e-953eb7212ff6" providerId="ADAL" clId="{3ECAE698-08E9-436C-B52F-6BDA431F3567}" dt="2020-07-23T10:56:59.545" v="40" actId="6549"/>
        <pc:sldMkLst>
          <pc:docMk/>
          <pc:sldMk cId="443615739" sldId="4619"/>
        </pc:sldMkLst>
      </pc:sldChg>
      <pc:sldChg chg="modNotesTx">
        <pc:chgData name="Stephanie Hime" userId="6858e115-b1dd-49cc-9a9e-953eb7212ff6" providerId="ADAL" clId="{3ECAE698-08E9-436C-B52F-6BDA431F3567}" dt="2020-07-23T10:57:07.317" v="43" actId="6549"/>
        <pc:sldMkLst>
          <pc:docMk/>
          <pc:sldMk cId="2173959768" sldId="4620"/>
        </pc:sldMkLst>
      </pc:sldChg>
      <pc:sldChg chg="modNotesTx">
        <pc:chgData name="Stephanie Hime" userId="6858e115-b1dd-49cc-9a9e-953eb7212ff6" providerId="ADAL" clId="{3ECAE698-08E9-436C-B52F-6BDA431F3567}" dt="2020-07-23T10:58:03.310" v="61" actId="6549"/>
        <pc:sldMkLst>
          <pc:docMk/>
          <pc:sldMk cId="779989120" sldId="4621"/>
        </pc:sldMkLst>
      </pc:sldChg>
      <pc:sldChg chg="modNotesTx">
        <pc:chgData name="Stephanie Hime" userId="6858e115-b1dd-49cc-9a9e-953eb7212ff6" providerId="ADAL" clId="{3ECAE698-08E9-436C-B52F-6BDA431F3567}" dt="2020-07-23T10:59:10.446" v="81" actId="6549"/>
        <pc:sldMkLst>
          <pc:docMk/>
          <pc:sldMk cId="2505690153" sldId="4622"/>
        </pc:sldMkLst>
      </pc:sldChg>
      <pc:sldChg chg="modNotesTx">
        <pc:chgData name="Stephanie Hime" userId="6858e115-b1dd-49cc-9a9e-953eb7212ff6" providerId="ADAL" clId="{3ECAE698-08E9-436C-B52F-6BDA431F3567}" dt="2020-07-23T10:59:41.009" v="90" actId="6549"/>
        <pc:sldMkLst>
          <pc:docMk/>
          <pc:sldMk cId="3661081565" sldId="4623"/>
        </pc:sldMkLst>
      </pc:sldChg>
      <pc:sldChg chg="modNotesTx">
        <pc:chgData name="Stephanie Hime" userId="6858e115-b1dd-49cc-9a9e-953eb7212ff6" providerId="ADAL" clId="{3ECAE698-08E9-436C-B52F-6BDA431F3567}" dt="2020-07-23T10:59:30.559" v="87" actId="6549"/>
        <pc:sldMkLst>
          <pc:docMk/>
          <pc:sldMk cId="1399955777" sldId="4624"/>
        </pc:sldMkLst>
      </pc:sldChg>
      <pc:sldChg chg="modNotesTx">
        <pc:chgData name="Stephanie Hime" userId="6858e115-b1dd-49cc-9a9e-953eb7212ff6" providerId="ADAL" clId="{3ECAE698-08E9-436C-B52F-6BDA431F3567}" dt="2020-07-23T11:00:05.988" v="98" actId="6549"/>
        <pc:sldMkLst>
          <pc:docMk/>
          <pc:sldMk cId="3904049620" sldId="4627"/>
        </pc:sldMkLst>
      </pc:sldChg>
      <pc:sldChg chg="modNotesTx">
        <pc:chgData name="Stephanie Hime" userId="6858e115-b1dd-49cc-9a9e-953eb7212ff6" providerId="ADAL" clId="{3ECAE698-08E9-436C-B52F-6BDA431F3567}" dt="2020-07-23T11:00:30.232" v="106" actId="6549"/>
        <pc:sldMkLst>
          <pc:docMk/>
          <pc:sldMk cId="2295467188" sldId="2134804221"/>
        </pc:sldMkLst>
      </pc:sldChg>
      <pc:sldChg chg="modNotesTx">
        <pc:chgData name="Stephanie Hime" userId="6858e115-b1dd-49cc-9a9e-953eb7212ff6" providerId="ADAL" clId="{3ECAE698-08E9-436C-B52F-6BDA431F3567}" dt="2020-07-23T11:00:32.294" v="107" actId="6549"/>
        <pc:sldMkLst>
          <pc:docMk/>
          <pc:sldMk cId="2261191606" sldId="2134804222"/>
        </pc:sldMkLst>
      </pc:sldChg>
      <pc:sldChg chg="modNotesTx">
        <pc:chgData name="Stephanie Hime" userId="6858e115-b1dd-49cc-9a9e-953eb7212ff6" providerId="ADAL" clId="{3ECAE698-08E9-436C-B52F-6BDA431F3567}" dt="2020-07-23T10:56:47.549" v="35" actId="6549"/>
        <pc:sldMkLst>
          <pc:docMk/>
          <pc:sldMk cId="417898175" sldId="2134804223"/>
        </pc:sldMkLst>
      </pc:sldChg>
      <pc:sldChg chg="modNotesTx">
        <pc:chgData name="Stephanie Hime" userId="6858e115-b1dd-49cc-9a9e-953eb7212ff6" providerId="ADAL" clId="{3ECAE698-08E9-436C-B52F-6BDA431F3567}" dt="2020-07-23T11:00:08.769" v="99" actId="6549"/>
        <pc:sldMkLst>
          <pc:docMk/>
          <pc:sldMk cId="1417274933" sldId="2134804228"/>
        </pc:sldMkLst>
      </pc:sldChg>
      <pc:sldChg chg="modNotesTx">
        <pc:chgData name="Stephanie Hime" userId="6858e115-b1dd-49cc-9a9e-953eb7212ff6" providerId="ADAL" clId="{3ECAE698-08E9-436C-B52F-6BDA431F3567}" dt="2020-07-23T10:57:33.512" v="52" actId="6549"/>
        <pc:sldMkLst>
          <pc:docMk/>
          <pc:sldMk cId="1288693384" sldId="2134804231"/>
        </pc:sldMkLst>
      </pc:sldChg>
      <pc:sldChg chg="modNotesTx">
        <pc:chgData name="Stephanie Hime" userId="6858e115-b1dd-49cc-9a9e-953eb7212ff6" providerId="ADAL" clId="{3ECAE698-08E9-436C-B52F-6BDA431F3567}" dt="2020-07-23T10:55:33.819" v="8" actId="6549"/>
        <pc:sldMkLst>
          <pc:docMk/>
          <pc:sldMk cId="3589455271" sldId="2134804233"/>
        </pc:sldMkLst>
      </pc:sldChg>
      <pc:sldChg chg="modNotesTx">
        <pc:chgData name="Stephanie Hime" userId="6858e115-b1dd-49cc-9a9e-953eb7212ff6" providerId="ADAL" clId="{3ECAE698-08E9-436C-B52F-6BDA431F3567}" dt="2020-07-23T10:56:49.720" v="36" actId="6549"/>
        <pc:sldMkLst>
          <pc:docMk/>
          <pc:sldMk cId="4238205009" sldId="2134804234"/>
        </pc:sldMkLst>
      </pc:sldChg>
      <pc:sldChg chg="modNotesTx">
        <pc:chgData name="Stephanie Hime" userId="6858e115-b1dd-49cc-9a9e-953eb7212ff6" providerId="ADAL" clId="{3ECAE698-08E9-436C-B52F-6BDA431F3567}" dt="2020-07-23T10:57:50.836" v="56" actId="6549"/>
        <pc:sldMkLst>
          <pc:docMk/>
          <pc:sldMk cId="3788791983" sldId="2134804235"/>
        </pc:sldMkLst>
      </pc:sldChg>
      <pc:sldChg chg="modNotesTx">
        <pc:chgData name="Stephanie Hime" userId="6858e115-b1dd-49cc-9a9e-953eb7212ff6" providerId="ADAL" clId="{3ECAE698-08E9-436C-B52F-6BDA431F3567}" dt="2020-07-23T10:58:13.120" v="64" actId="6549"/>
        <pc:sldMkLst>
          <pc:docMk/>
          <pc:sldMk cId="485530627" sldId="2134804236"/>
        </pc:sldMkLst>
      </pc:sldChg>
    </pc:docChg>
  </pc:docChgLst>
  <pc:docChgLst>
    <pc:chgData name="sabinagordon@hotmail.com" userId="S::urn:spo:guest#sabinagordon@hotmail.com::" providerId="AD" clId="Web-{C4E076B3-E244-60D5-EB2B-28F222452498}"/>
    <pc:docChg chg="modSld sldOrd">
      <pc:chgData name="sabinagordon@hotmail.com" userId="S::urn:spo:guest#sabinagordon@hotmail.com::" providerId="AD" clId="Web-{C4E076B3-E244-60D5-EB2B-28F222452498}" dt="2020-07-23T09:28:11.957" v="49"/>
      <pc:docMkLst>
        <pc:docMk/>
      </pc:docMkLst>
      <pc:sldChg chg="modSp">
        <pc:chgData name="sabinagordon@hotmail.com" userId="S::urn:spo:guest#sabinagordon@hotmail.com::" providerId="AD" clId="Web-{C4E076B3-E244-60D5-EB2B-28F222452498}" dt="2020-07-23T09:26:51.862" v="46" actId="20577"/>
        <pc:sldMkLst>
          <pc:docMk/>
          <pc:sldMk cId="1123446414" sldId="4526"/>
        </pc:sldMkLst>
        <pc:spChg chg="mod">
          <ac:chgData name="sabinagordon@hotmail.com" userId="S::urn:spo:guest#sabinagordon@hotmail.com::" providerId="AD" clId="Web-{C4E076B3-E244-60D5-EB2B-28F222452498}" dt="2020-07-23T09:26:51.862" v="46" actId="20577"/>
          <ac:spMkLst>
            <pc:docMk/>
            <pc:sldMk cId="1123446414" sldId="4526"/>
            <ac:spMk id="2" creationId="{D5C0B3E2-1707-4F81-B598-5E77EB63B3D1}"/>
          </ac:spMkLst>
        </pc:spChg>
      </pc:sldChg>
      <pc:sldChg chg="ord">
        <pc:chgData name="sabinagordon@hotmail.com" userId="S::urn:spo:guest#sabinagordon@hotmail.com::" providerId="AD" clId="Web-{C4E076B3-E244-60D5-EB2B-28F222452498}" dt="2020-07-23T09:28:11.957" v="49"/>
        <pc:sldMkLst>
          <pc:docMk/>
          <pc:sldMk cId="3678809111" sldId="4596"/>
        </pc:sldMkLst>
      </pc:sldChg>
    </pc:docChg>
  </pc:docChgLst>
  <pc:docChgLst>
    <pc:chgData name="Katia Bonga" userId="5e24d649-f790-44c8-b336-b53f1207ffb2" providerId="ADAL" clId="{DF481D9A-C789-43CE-BB85-C380C1465C98}"/>
    <pc:docChg chg="undo redo custSel addSld delSld modSld">
      <pc:chgData name="Katia Bonga" userId="5e24d649-f790-44c8-b336-b53f1207ffb2" providerId="ADAL" clId="{DF481D9A-C789-43CE-BB85-C380C1465C98}" dt="2020-09-29T21:36:52.424" v="305" actId="1076"/>
      <pc:docMkLst>
        <pc:docMk/>
      </pc:docMkLst>
      <pc:sldChg chg="addSp modSp mod">
        <pc:chgData name="Katia Bonga" userId="5e24d649-f790-44c8-b336-b53f1207ffb2" providerId="ADAL" clId="{DF481D9A-C789-43CE-BB85-C380C1465C98}" dt="2020-09-29T16:39:56.088" v="241" actId="1076"/>
        <pc:sldMkLst>
          <pc:docMk/>
          <pc:sldMk cId="3552640305" sldId="1881"/>
        </pc:sldMkLst>
        <pc:spChg chg="add mod">
          <ac:chgData name="Katia Bonga" userId="5e24d649-f790-44c8-b336-b53f1207ffb2" providerId="ADAL" clId="{DF481D9A-C789-43CE-BB85-C380C1465C98}" dt="2020-09-29T16:39:56.088" v="241" actId="1076"/>
          <ac:spMkLst>
            <pc:docMk/>
            <pc:sldMk cId="3552640305" sldId="1881"/>
            <ac:spMk id="4" creationId="{D1DEFFC1-06E3-4105-BAE2-F38F27C5B3E8}"/>
          </ac:spMkLst>
        </pc:spChg>
      </pc:sldChg>
      <pc:sldChg chg="modNotesTx">
        <pc:chgData name="Katia Bonga" userId="5e24d649-f790-44c8-b336-b53f1207ffb2" providerId="ADAL" clId="{DF481D9A-C789-43CE-BB85-C380C1465C98}" dt="2020-09-29T16:49:42.563" v="244"/>
        <pc:sldMkLst>
          <pc:docMk/>
          <pc:sldMk cId="3593523055" sldId="4410"/>
        </pc:sldMkLst>
      </pc:sldChg>
      <pc:sldChg chg="addSp modSp mod">
        <pc:chgData name="Katia Bonga" userId="5e24d649-f790-44c8-b336-b53f1207ffb2" providerId="ADAL" clId="{DF481D9A-C789-43CE-BB85-C380C1465C98}" dt="2020-09-29T16:40:07.780" v="243" actId="1076"/>
        <pc:sldMkLst>
          <pc:docMk/>
          <pc:sldMk cId="433230480" sldId="4414"/>
        </pc:sldMkLst>
        <pc:spChg chg="add mod">
          <ac:chgData name="Katia Bonga" userId="5e24d649-f790-44c8-b336-b53f1207ffb2" providerId="ADAL" clId="{DF481D9A-C789-43CE-BB85-C380C1465C98}" dt="2020-09-29T16:40:07.780" v="243" actId="1076"/>
          <ac:spMkLst>
            <pc:docMk/>
            <pc:sldMk cId="433230480" sldId="4414"/>
            <ac:spMk id="12" creationId="{9000F69F-011F-479C-8CC9-B5945F3DC3E8}"/>
          </ac:spMkLst>
        </pc:spChg>
      </pc:sldChg>
      <pc:sldChg chg="addSp modSp mod">
        <pc:chgData name="Katia Bonga" userId="5e24d649-f790-44c8-b336-b53f1207ffb2" providerId="ADAL" clId="{DF481D9A-C789-43CE-BB85-C380C1465C98}" dt="2020-09-29T21:23:19.315" v="297" actId="1076"/>
        <pc:sldMkLst>
          <pc:docMk/>
          <pc:sldMk cId="2442154358" sldId="4418"/>
        </pc:sldMkLst>
        <pc:spChg chg="add mod">
          <ac:chgData name="Katia Bonga" userId="5e24d649-f790-44c8-b336-b53f1207ffb2" providerId="ADAL" clId="{DF481D9A-C789-43CE-BB85-C380C1465C98}" dt="2020-09-29T21:23:19.315" v="297" actId="1076"/>
          <ac:spMkLst>
            <pc:docMk/>
            <pc:sldMk cId="2442154358" sldId="4418"/>
            <ac:spMk id="7" creationId="{51413D3F-F63E-41AB-99F5-3066AACD03CE}"/>
          </ac:spMkLst>
        </pc:spChg>
      </pc:sldChg>
      <pc:sldChg chg="addSp modSp mod">
        <pc:chgData name="Katia Bonga" userId="5e24d649-f790-44c8-b336-b53f1207ffb2" providerId="ADAL" clId="{DF481D9A-C789-43CE-BB85-C380C1465C98}" dt="2020-09-29T21:14:41.650" v="253" actId="1076"/>
        <pc:sldMkLst>
          <pc:docMk/>
          <pc:sldMk cId="1704469199" sldId="4423"/>
        </pc:sldMkLst>
        <pc:spChg chg="add mod">
          <ac:chgData name="Katia Bonga" userId="5e24d649-f790-44c8-b336-b53f1207ffb2" providerId="ADAL" clId="{DF481D9A-C789-43CE-BB85-C380C1465C98}" dt="2020-09-29T21:14:41.650" v="253" actId="1076"/>
          <ac:spMkLst>
            <pc:docMk/>
            <pc:sldMk cId="1704469199" sldId="4423"/>
            <ac:spMk id="7" creationId="{D5A15B73-6887-46F1-A24E-56E9BB43A9BE}"/>
          </ac:spMkLst>
        </pc:spChg>
      </pc:sldChg>
      <pc:sldChg chg="addSp mod">
        <pc:chgData name="Katia Bonga" userId="5e24d649-f790-44c8-b336-b53f1207ffb2" providerId="ADAL" clId="{DF481D9A-C789-43CE-BB85-C380C1465C98}" dt="2020-09-29T16:54:22.086" v="250" actId="22"/>
        <pc:sldMkLst>
          <pc:docMk/>
          <pc:sldMk cId="3939974634" sldId="4427"/>
        </pc:sldMkLst>
        <pc:spChg chg="add">
          <ac:chgData name="Katia Bonga" userId="5e24d649-f790-44c8-b336-b53f1207ffb2" providerId="ADAL" clId="{DF481D9A-C789-43CE-BB85-C380C1465C98}" dt="2020-09-29T16:54:22.086" v="250" actId="22"/>
          <ac:spMkLst>
            <pc:docMk/>
            <pc:sldMk cId="3939974634" sldId="4427"/>
            <ac:spMk id="10" creationId="{4D55E019-AA49-4EF3-9393-2E0694D66DE2}"/>
          </ac:spMkLst>
        </pc:spChg>
      </pc:sldChg>
      <pc:sldChg chg="addSp mod">
        <pc:chgData name="Katia Bonga" userId="5e24d649-f790-44c8-b336-b53f1207ffb2" providerId="ADAL" clId="{DF481D9A-C789-43CE-BB85-C380C1465C98}" dt="2020-09-29T16:54:00.897" v="248" actId="22"/>
        <pc:sldMkLst>
          <pc:docMk/>
          <pc:sldMk cId="2848891301" sldId="4429"/>
        </pc:sldMkLst>
        <pc:spChg chg="add">
          <ac:chgData name="Katia Bonga" userId="5e24d649-f790-44c8-b336-b53f1207ffb2" providerId="ADAL" clId="{DF481D9A-C789-43CE-BB85-C380C1465C98}" dt="2020-09-29T16:54:00.897" v="248" actId="22"/>
          <ac:spMkLst>
            <pc:docMk/>
            <pc:sldMk cId="2848891301" sldId="4429"/>
            <ac:spMk id="9" creationId="{E1ADB7F0-C3D3-46B1-9F52-3644B25606E1}"/>
          </ac:spMkLst>
        </pc:spChg>
      </pc:sldChg>
      <pc:sldChg chg="del">
        <pc:chgData name="Katia Bonga" userId="5e24d649-f790-44c8-b336-b53f1207ffb2" providerId="ADAL" clId="{DF481D9A-C789-43CE-BB85-C380C1465C98}" dt="2020-09-29T16:20:47.583" v="234" actId="47"/>
        <pc:sldMkLst>
          <pc:docMk/>
          <pc:sldMk cId="2680327535" sldId="4501"/>
        </pc:sldMkLst>
      </pc:sldChg>
      <pc:sldChg chg="addSp mod">
        <pc:chgData name="Katia Bonga" userId="5e24d649-f790-44c8-b336-b53f1207ffb2" providerId="ADAL" clId="{DF481D9A-C789-43CE-BB85-C380C1465C98}" dt="2020-09-29T21:35:51.563" v="298" actId="22"/>
        <pc:sldMkLst>
          <pc:docMk/>
          <pc:sldMk cId="171228771" sldId="4503"/>
        </pc:sldMkLst>
        <pc:spChg chg="add">
          <ac:chgData name="Katia Bonga" userId="5e24d649-f790-44c8-b336-b53f1207ffb2" providerId="ADAL" clId="{DF481D9A-C789-43CE-BB85-C380C1465C98}" dt="2020-09-29T21:35:51.563" v="298" actId="22"/>
          <ac:spMkLst>
            <pc:docMk/>
            <pc:sldMk cId="171228771" sldId="4503"/>
            <ac:spMk id="4" creationId="{4CE3438E-1844-46A3-80DD-81F85B213EED}"/>
          </ac:spMkLst>
        </pc:spChg>
      </pc:sldChg>
      <pc:sldChg chg="addSp mod">
        <pc:chgData name="Katia Bonga" userId="5e24d649-f790-44c8-b336-b53f1207ffb2" providerId="ADAL" clId="{DF481D9A-C789-43CE-BB85-C380C1465C98}" dt="2020-09-29T21:14:43.340" v="254" actId="22"/>
        <pc:sldMkLst>
          <pc:docMk/>
          <pc:sldMk cId="2634290622" sldId="4504"/>
        </pc:sldMkLst>
        <pc:spChg chg="add">
          <ac:chgData name="Katia Bonga" userId="5e24d649-f790-44c8-b336-b53f1207ffb2" providerId="ADAL" clId="{DF481D9A-C789-43CE-BB85-C380C1465C98}" dt="2020-09-29T21:14:43.340" v="254" actId="22"/>
          <ac:spMkLst>
            <pc:docMk/>
            <pc:sldMk cId="2634290622" sldId="4504"/>
            <ac:spMk id="5" creationId="{A9E7B87E-D2F1-46C0-A3EE-565A3C564DB4}"/>
          </ac:spMkLst>
        </pc:spChg>
      </pc:sldChg>
      <pc:sldChg chg="addSp modSp mod">
        <pc:chgData name="Katia Bonga" userId="5e24d649-f790-44c8-b336-b53f1207ffb2" providerId="ADAL" clId="{DF481D9A-C789-43CE-BB85-C380C1465C98}" dt="2020-09-29T21:15:13.527" v="278" actId="14100"/>
        <pc:sldMkLst>
          <pc:docMk/>
          <pc:sldMk cId="2674222263" sldId="4505"/>
        </pc:sldMkLst>
        <pc:spChg chg="add mod">
          <ac:chgData name="Katia Bonga" userId="5e24d649-f790-44c8-b336-b53f1207ffb2" providerId="ADAL" clId="{DF481D9A-C789-43CE-BB85-C380C1465C98}" dt="2020-09-29T21:15:13.527" v="278" actId="14100"/>
          <ac:spMkLst>
            <pc:docMk/>
            <pc:sldMk cId="2674222263" sldId="4505"/>
            <ac:spMk id="5" creationId="{6DF319D7-0101-4729-A4E8-1547DC0E75F4}"/>
          </ac:spMkLst>
        </pc:spChg>
      </pc:sldChg>
      <pc:sldChg chg="addSp mod">
        <pc:chgData name="Katia Bonga" userId="5e24d649-f790-44c8-b336-b53f1207ffb2" providerId="ADAL" clId="{DF481D9A-C789-43CE-BB85-C380C1465C98}" dt="2020-09-29T16:52:48.371" v="245" actId="22"/>
        <pc:sldMkLst>
          <pc:docMk/>
          <pc:sldMk cId="1294129269" sldId="4510"/>
        </pc:sldMkLst>
        <pc:spChg chg="add">
          <ac:chgData name="Katia Bonga" userId="5e24d649-f790-44c8-b336-b53f1207ffb2" providerId="ADAL" clId="{DF481D9A-C789-43CE-BB85-C380C1465C98}" dt="2020-09-29T16:52:48.371" v="245" actId="22"/>
          <ac:spMkLst>
            <pc:docMk/>
            <pc:sldMk cId="1294129269" sldId="4510"/>
            <ac:spMk id="5" creationId="{C89A8C42-EC27-4F87-A1F4-702632F3D964}"/>
          </ac:spMkLst>
        </pc:spChg>
      </pc:sldChg>
      <pc:sldChg chg="addSp modSp mod">
        <pc:chgData name="Katia Bonga" userId="5e24d649-f790-44c8-b336-b53f1207ffb2" providerId="ADAL" clId="{DF481D9A-C789-43CE-BB85-C380C1465C98}" dt="2020-09-29T16:52:54.917" v="247" actId="1076"/>
        <pc:sldMkLst>
          <pc:docMk/>
          <pc:sldMk cId="2217213518" sldId="4511"/>
        </pc:sldMkLst>
        <pc:spChg chg="add mod">
          <ac:chgData name="Katia Bonga" userId="5e24d649-f790-44c8-b336-b53f1207ffb2" providerId="ADAL" clId="{DF481D9A-C789-43CE-BB85-C380C1465C98}" dt="2020-09-29T16:52:54.917" v="247" actId="1076"/>
          <ac:spMkLst>
            <pc:docMk/>
            <pc:sldMk cId="2217213518" sldId="4511"/>
            <ac:spMk id="4" creationId="{ED19CFD5-506E-48B6-AA4D-A5222123505E}"/>
          </ac:spMkLst>
        </pc:spChg>
      </pc:sldChg>
      <pc:sldChg chg="addSp modSp mod">
        <pc:chgData name="Katia Bonga" userId="5e24d649-f790-44c8-b336-b53f1207ffb2" providerId="ADAL" clId="{DF481D9A-C789-43CE-BB85-C380C1465C98}" dt="2020-09-29T21:35:57.467" v="300" actId="1076"/>
        <pc:sldMkLst>
          <pc:docMk/>
          <pc:sldMk cId="247826119" sldId="4524"/>
        </pc:sldMkLst>
        <pc:spChg chg="add mod">
          <ac:chgData name="Katia Bonga" userId="5e24d649-f790-44c8-b336-b53f1207ffb2" providerId="ADAL" clId="{DF481D9A-C789-43CE-BB85-C380C1465C98}" dt="2020-09-29T21:35:57.467" v="300" actId="1076"/>
          <ac:spMkLst>
            <pc:docMk/>
            <pc:sldMk cId="247826119" sldId="4524"/>
            <ac:spMk id="4" creationId="{E8425FAA-5331-40F6-ACDD-C630DA075E0E}"/>
          </ac:spMkLst>
        </pc:spChg>
      </pc:sldChg>
      <pc:sldChg chg="addSp modSp mod">
        <pc:chgData name="Katia Bonga" userId="5e24d649-f790-44c8-b336-b53f1207ffb2" providerId="ADAL" clId="{DF481D9A-C789-43CE-BB85-C380C1465C98}" dt="2020-09-29T21:21:36.014" v="284" actId="1076"/>
        <pc:sldMkLst>
          <pc:docMk/>
          <pc:sldMk cId="1123446414" sldId="4526"/>
        </pc:sldMkLst>
        <pc:spChg chg="add mod">
          <ac:chgData name="Katia Bonga" userId="5e24d649-f790-44c8-b336-b53f1207ffb2" providerId="ADAL" clId="{DF481D9A-C789-43CE-BB85-C380C1465C98}" dt="2020-09-29T21:21:36.014" v="284" actId="1076"/>
          <ac:spMkLst>
            <pc:docMk/>
            <pc:sldMk cId="1123446414" sldId="4526"/>
            <ac:spMk id="4" creationId="{1FF70F56-4901-4D90-BA36-C8753A0059D5}"/>
          </ac:spMkLst>
        </pc:spChg>
      </pc:sldChg>
      <pc:sldChg chg="addSp modSp mod">
        <pc:chgData name="Katia Bonga" userId="5e24d649-f790-44c8-b336-b53f1207ffb2" providerId="ADAL" clId="{DF481D9A-C789-43CE-BB85-C380C1465C98}" dt="2020-09-29T21:36:05.204" v="302" actId="1076"/>
        <pc:sldMkLst>
          <pc:docMk/>
          <pc:sldMk cId="3371785906" sldId="4574"/>
        </pc:sldMkLst>
        <pc:spChg chg="add mod">
          <ac:chgData name="Katia Bonga" userId="5e24d649-f790-44c8-b336-b53f1207ffb2" providerId="ADAL" clId="{DF481D9A-C789-43CE-BB85-C380C1465C98}" dt="2020-09-29T21:36:05.204" v="302" actId="1076"/>
          <ac:spMkLst>
            <pc:docMk/>
            <pc:sldMk cId="3371785906" sldId="4574"/>
            <ac:spMk id="5" creationId="{926EDA2A-8941-4B19-8994-5E2FC83181F4}"/>
          </ac:spMkLst>
        </pc:spChg>
      </pc:sldChg>
      <pc:sldChg chg="addSp mod">
        <pc:chgData name="Katia Bonga" userId="5e24d649-f790-44c8-b336-b53f1207ffb2" providerId="ADAL" clId="{DF481D9A-C789-43CE-BB85-C380C1465C98}" dt="2020-09-29T21:14:23.717" v="251" actId="22"/>
        <pc:sldMkLst>
          <pc:docMk/>
          <pc:sldMk cId="2308617609" sldId="4579"/>
        </pc:sldMkLst>
        <pc:spChg chg="add">
          <ac:chgData name="Katia Bonga" userId="5e24d649-f790-44c8-b336-b53f1207ffb2" providerId="ADAL" clId="{DF481D9A-C789-43CE-BB85-C380C1465C98}" dt="2020-09-29T21:14:23.717" v="251" actId="22"/>
          <ac:spMkLst>
            <pc:docMk/>
            <pc:sldMk cId="2308617609" sldId="4579"/>
            <ac:spMk id="9" creationId="{1BFD24D6-AD04-48FB-ABBC-5AE453740A91}"/>
          </ac:spMkLst>
        </pc:spChg>
      </pc:sldChg>
      <pc:sldChg chg="addSp mod">
        <pc:chgData name="Katia Bonga" userId="5e24d649-f790-44c8-b336-b53f1207ffb2" providerId="ADAL" clId="{DF481D9A-C789-43CE-BB85-C380C1465C98}" dt="2020-09-29T16:54:20.119" v="249" actId="22"/>
        <pc:sldMkLst>
          <pc:docMk/>
          <pc:sldMk cId="4168884421" sldId="4580"/>
        </pc:sldMkLst>
        <pc:spChg chg="add">
          <ac:chgData name="Katia Bonga" userId="5e24d649-f790-44c8-b336-b53f1207ffb2" providerId="ADAL" clId="{DF481D9A-C789-43CE-BB85-C380C1465C98}" dt="2020-09-29T16:54:20.119" v="249" actId="22"/>
          <ac:spMkLst>
            <pc:docMk/>
            <pc:sldMk cId="4168884421" sldId="4580"/>
            <ac:spMk id="9" creationId="{A736ABA9-F6B7-4491-9497-D090E0B30013}"/>
          </ac:spMkLst>
        </pc:spChg>
      </pc:sldChg>
      <pc:sldChg chg="addSp modSp mod">
        <pc:chgData name="Katia Bonga" userId="5e24d649-f790-44c8-b336-b53f1207ffb2" providerId="ADAL" clId="{DF481D9A-C789-43CE-BB85-C380C1465C98}" dt="2020-09-29T21:21:48.590" v="289" actId="1076"/>
        <pc:sldMkLst>
          <pc:docMk/>
          <pc:sldMk cId="2624097575" sldId="4582"/>
        </pc:sldMkLst>
        <pc:spChg chg="add mod">
          <ac:chgData name="Katia Bonga" userId="5e24d649-f790-44c8-b336-b53f1207ffb2" providerId="ADAL" clId="{DF481D9A-C789-43CE-BB85-C380C1465C98}" dt="2020-09-29T21:21:48.590" v="289" actId="1076"/>
          <ac:spMkLst>
            <pc:docMk/>
            <pc:sldMk cId="2624097575" sldId="4582"/>
            <ac:spMk id="2" creationId="{234A7BAD-876B-4D0B-A34E-12FAB8BCB1B5}"/>
          </ac:spMkLst>
        </pc:spChg>
      </pc:sldChg>
      <pc:sldChg chg="addSp modSp mod">
        <pc:chgData name="Katia Bonga" userId="5e24d649-f790-44c8-b336-b53f1207ffb2" providerId="ADAL" clId="{DF481D9A-C789-43CE-BB85-C380C1465C98}" dt="2020-09-29T21:22:25.174" v="293" actId="1076"/>
        <pc:sldMkLst>
          <pc:docMk/>
          <pc:sldMk cId="2158147500" sldId="4588"/>
        </pc:sldMkLst>
        <pc:spChg chg="add mod">
          <ac:chgData name="Katia Bonga" userId="5e24d649-f790-44c8-b336-b53f1207ffb2" providerId="ADAL" clId="{DF481D9A-C789-43CE-BB85-C380C1465C98}" dt="2020-09-29T21:22:25.174" v="293" actId="1076"/>
          <ac:spMkLst>
            <pc:docMk/>
            <pc:sldMk cId="2158147500" sldId="4588"/>
            <ac:spMk id="8" creationId="{E18F02AA-5C51-4E6D-81B2-2CAF5B5F0E42}"/>
          </ac:spMkLst>
        </pc:spChg>
      </pc:sldChg>
      <pc:sldChg chg="addSp modSp mod">
        <pc:chgData name="Katia Bonga" userId="5e24d649-f790-44c8-b336-b53f1207ffb2" providerId="ADAL" clId="{DF481D9A-C789-43CE-BB85-C380C1465C98}" dt="2020-09-29T21:22:30.666" v="295" actId="1076"/>
        <pc:sldMkLst>
          <pc:docMk/>
          <pc:sldMk cId="3266028134" sldId="4589"/>
        </pc:sldMkLst>
        <pc:spChg chg="add mod">
          <ac:chgData name="Katia Bonga" userId="5e24d649-f790-44c8-b336-b53f1207ffb2" providerId="ADAL" clId="{DF481D9A-C789-43CE-BB85-C380C1465C98}" dt="2020-09-29T21:22:30.666" v="295" actId="1076"/>
          <ac:spMkLst>
            <pc:docMk/>
            <pc:sldMk cId="3266028134" sldId="4589"/>
            <ac:spMk id="8" creationId="{8F9CC1D7-1E2D-4EFF-8728-74300A16D3D0}"/>
          </ac:spMkLst>
        </pc:spChg>
      </pc:sldChg>
      <pc:sldChg chg="addSp delSp mod">
        <pc:chgData name="Katia Bonga" userId="5e24d649-f790-44c8-b336-b53f1207ffb2" providerId="ADAL" clId="{DF481D9A-C789-43CE-BB85-C380C1465C98}" dt="2020-09-29T21:22:03.767" v="291" actId="22"/>
        <pc:sldMkLst>
          <pc:docMk/>
          <pc:sldMk cId="3678809111" sldId="4596"/>
        </pc:sldMkLst>
        <pc:spChg chg="add del">
          <ac:chgData name="Katia Bonga" userId="5e24d649-f790-44c8-b336-b53f1207ffb2" providerId="ADAL" clId="{DF481D9A-C789-43CE-BB85-C380C1465C98}" dt="2020-09-29T21:22:03.767" v="291" actId="22"/>
          <ac:spMkLst>
            <pc:docMk/>
            <pc:sldMk cId="3678809111" sldId="4596"/>
            <ac:spMk id="8" creationId="{1AD4EA9B-E688-46B9-B2D3-4AE8A23ED07C}"/>
          </ac:spMkLst>
        </pc:spChg>
      </pc:sldChg>
      <pc:sldChg chg="addSp modSp mod">
        <pc:chgData name="Katia Bonga" userId="5e24d649-f790-44c8-b336-b53f1207ffb2" providerId="ADAL" clId="{DF481D9A-C789-43CE-BB85-C380C1465C98}" dt="2020-09-29T21:36:52.424" v="305" actId="1076"/>
        <pc:sldMkLst>
          <pc:docMk/>
          <pc:sldMk cId="2985451032" sldId="4607"/>
        </pc:sldMkLst>
        <pc:spChg chg="add mod">
          <ac:chgData name="Katia Bonga" userId="5e24d649-f790-44c8-b336-b53f1207ffb2" providerId="ADAL" clId="{DF481D9A-C789-43CE-BB85-C380C1465C98}" dt="2020-09-29T21:36:52.424" v="305" actId="1076"/>
          <ac:spMkLst>
            <pc:docMk/>
            <pc:sldMk cId="2985451032" sldId="4607"/>
            <ac:spMk id="7" creationId="{5872EF3A-FC27-4B58-8CD4-D360A0C32620}"/>
          </ac:spMkLst>
        </pc:spChg>
      </pc:sldChg>
      <pc:sldChg chg="modSp add del mod">
        <pc:chgData name="Katia Bonga" userId="5e24d649-f790-44c8-b336-b53f1207ffb2" providerId="ADAL" clId="{DF481D9A-C789-43CE-BB85-C380C1465C98}" dt="2020-09-29T16:19:49.788" v="230" actId="47"/>
        <pc:sldMkLst>
          <pc:docMk/>
          <pc:sldMk cId="1649903811" sldId="2134804227"/>
        </pc:sldMkLst>
        <pc:spChg chg="mod">
          <ac:chgData name="Katia Bonga" userId="5e24d649-f790-44c8-b336-b53f1207ffb2" providerId="ADAL" clId="{DF481D9A-C789-43CE-BB85-C380C1465C98}" dt="2020-09-29T16:14:44.659" v="73" actId="13926"/>
          <ac:spMkLst>
            <pc:docMk/>
            <pc:sldMk cId="1649903811" sldId="2134804227"/>
            <ac:spMk id="2" creationId="{B4A476DE-9F48-4CD5-B3BC-C59788205D8E}"/>
          </ac:spMkLst>
        </pc:spChg>
        <pc:spChg chg="mod">
          <ac:chgData name="Katia Bonga" userId="5e24d649-f790-44c8-b336-b53f1207ffb2" providerId="ADAL" clId="{DF481D9A-C789-43CE-BB85-C380C1465C98}" dt="2020-09-29T16:19:08.152" v="228" actId="1076"/>
          <ac:spMkLst>
            <pc:docMk/>
            <pc:sldMk cId="1649903811" sldId="2134804227"/>
            <ac:spMk id="3" creationId="{5A2C9AFB-2124-4DA2-BB02-DCE46A890F39}"/>
          </ac:spMkLst>
        </pc:spChg>
      </pc:sldChg>
      <pc:sldChg chg="del">
        <pc:chgData name="Katia Bonga" userId="5e24d649-f790-44c8-b336-b53f1207ffb2" providerId="ADAL" clId="{DF481D9A-C789-43CE-BB85-C380C1465C98}" dt="2020-09-29T16:20:05.044" v="232" actId="47"/>
        <pc:sldMkLst>
          <pc:docMk/>
          <pc:sldMk cId="4058124139" sldId="2134804229"/>
        </pc:sldMkLst>
      </pc:sldChg>
      <pc:sldChg chg="addSp modSp mod">
        <pc:chgData name="Katia Bonga" userId="5e24d649-f790-44c8-b336-b53f1207ffb2" providerId="ADAL" clId="{DF481D9A-C789-43CE-BB85-C380C1465C98}" dt="2020-09-29T21:21:06.298" v="280" actId="1076"/>
        <pc:sldMkLst>
          <pc:docMk/>
          <pc:sldMk cId="4238205009" sldId="2134804234"/>
        </pc:sldMkLst>
        <pc:spChg chg="add mod">
          <ac:chgData name="Katia Bonga" userId="5e24d649-f790-44c8-b336-b53f1207ffb2" providerId="ADAL" clId="{DF481D9A-C789-43CE-BB85-C380C1465C98}" dt="2020-09-29T21:21:06.298" v="280" actId="1076"/>
          <ac:spMkLst>
            <pc:docMk/>
            <pc:sldMk cId="4238205009" sldId="2134804234"/>
            <ac:spMk id="4" creationId="{B109C78C-63F0-4E36-8FCE-234A4762A5F0}"/>
          </ac:spMkLst>
        </pc:spChg>
      </pc:sldChg>
      <pc:sldChg chg="add">
        <pc:chgData name="Katia Bonga" userId="5e24d649-f790-44c8-b336-b53f1207ffb2" providerId="ADAL" clId="{DF481D9A-C789-43CE-BB85-C380C1465C98}" dt="2020-09-29T16:20:03.408" v="231"/>
        <pc:sldMkLst>
          <pc:docMk/>
          <pc:sldMk cId="4201599015" sldId="2134804244"/>
        </pc:sldMkLst>
      </pc:sldChg>
      <pc:sldChg chg="add">
        <pc:chgData name="Katia Bonga" userId="5e24d649-f790-44c8-b336-b53f1207ffb2" providerId="ADAL" clId="{DF481D9A-C789-43CE-BB85-C380C1465C98}" dt="2020-09-29T16:20:45.987" v="233"/>
        <pc:sldMkLst>
          <pc:docMk/>
          <pc:sldMk cId="3027469936" sldId="2134804245"/>
        </pc:sldMkLst>
      </pc:sldChg>
    </pc:docChg>
  </pc:docChgLst>
  <pc:docChgLst>
    <pc:chgData name="ryan@littleblueresearch.com" userId="S::urn:spo:guest#ryan@littleblueresearch.com::" providerId="AD" clId="Web-{C923A2A4-A398-7542-E202-04B947041CF2}"/>
    <pc:docChg chg="modSld">
      <pc:chgData name="ryan@littleblueresearch.com" userId="S::urn:spo:guest#ryan@littleblueresearch.com::" providerId="AD" clId="Web-{C923A2A4-A398-7542-E202-04B947041CF2}" dt="2020-07-23T09:50:10.968" v="45" actId="20577"/>
      <pc:docMkLst>
        <pc:docMk/>
      </pc:docMkLst>
      <pc:sldChg chg="modSp">
        <pc:chgData name="ryan@littleblueresearch.com" userId="S::urn:spo:guest#ryan@littleblueresearch.com::" providerId="AD" clId="Web-{C923A2A4-A398-7542-E202-04B947041CF2}" dt="2020-07-23T09:46:32.448" v="18" actId="20577"/>
        <pc:sldMkLst>
          <pc:docMk/>
          <pc:sldMk cId="3939974634" sldId="4427"/>
        </pc:sldMkLst>
        <pc:spChg chg="mod">
          <ac:chgData name="ryan@littleblueresearch.com" userId="S::urn:spo:guest#ryan@littleblueresearch.com::" providerId="AD" clId="Web-{C923A2A4-A398-7542-E202-04B947041CF2}" dt="2020-07-23T09:46:32.448" v="18" actId="20577"/>
          <ac:spMkLst>
            <pc:docMk/>
            <pc:sldMk cId="3939974634" sldId="4427"/>
            <ac:spMk id="2" creationId="{23616B86-C6E1-4CAE-8D35-100EE9267F73}"/>
          </ac:spMkLst>
        </pc:spChg>
      </pc:sldChg>
      <pc:sldChg chg="modSp">
        <pc:chgData name="ryan@littleblueresearch.com" userId="S::urn:spo:guest#ryan@littleblueresearch.com::" providerId="AD" clId="Web-{C923A2A4-A398-7542-E202-04B947041CF2}" dt="2020-07-23T09:47:37.465" v="38" actId="20577"/>
        <pc:sldMkLst>
          <pc:docMk/>
          <pc:sldMk cId="960964593" sldId="4464"/>
        </pc:sldMkLst>
        <pc:spChg chg="mod">
          <ac:chgData name="ryan@littleblueresearch.com" userId="S::urn:spo:guest#ryan@littleblueresearch.com::" providerId="AD" clId="Web-{C923A2A4-A398-7542-E202-04B947041CF2}" dt="2020-07-23T09:47:37.465" v="38" actId="20577"/>
          <ac:spMkLst>
            <pc:docMk/>
            <pc:sldMk cId="960964593" sldId="4464"/>
            <ac:spMk id="3" creationId="{EDA92873-49B5-C14E-9632-6E5E438089BE}"/>
          </ac:spMkLst>
        </pc:spChg>
      </pc:sldChg>
      <pc:sldChg chg="modSp">
        <pc:chgData name="ryan@littleblueresearch.com" userId="S::urn:spo:guest#ryan@littleblueresearch.com::" providerId="AD" clId="Web-{C923A2A4-A398-7542-E202-04B947041CF2}" dt="2020-07-23T09:49:56.156" v="40" actId="20577"/>
        <pc:sldMkLst>
          <pc:docMk/>
          <pc:sldMk cId="1811027831" sldId="4516"/>
        </pc:sldMkLst>
        <pc:spChg chg="mod">
          <ac:chgData name="ryan@littleblueresearch.com" userId="S::urn:spo:guest#ryan@littleblueresearch.com::" providerId="AD" clId="Web-{C923A2A4-A398-7542-E202-04B947041CF2}" dt="2020-07-23T09:49:56.156" v="40" actId="20577"/>
          <ac:spMkLst>
            <pc:docMk/>
            <pc:sldMk cId="1811027831" sldId="4516"/>
            <ac:spMk id="2" creationId="{DB4FEC87-1688-4608-A216-AF6FB100F0DC}"/>
          </ac:spMkLst>
        </pc:spChg>
      </pc:sldChg>
      <pc:sldChg chg="modSp">
        <pc:chgData name="ryan@littleblueresearch.com" userId="S::urn:spo:guest#ryan@littleblueresearch.com::" providerId="AD" clId="Web-{C923A2A4-A398-7542-E202-04B947041CF2}" dt="2020-07-23T09:50:09.531" v="43" actId="20577"/>
        <pc:sldMkLst>
          <pc:docMk/>
          <pc:sldMk cId="3259515462" sldId="4575"/>
        </pc:sldMkLst>
        <pc:spChg chg="mod">
          <ac:chgData name="ryan@littleblueresearch.com" userId="S::urn:spo:guest#ryan@littleblueresearch.com::" providerId="AD" clId="Web-{C923A2A4-A398-7542-E202-04B947041CF2}" dt="2020-07-23T09:50:09.531" v="43" actId="20577"/>
          <ac:spMkLst>
            <pc:docMk/>
            <pc:sldMk cId="3259515462" sldId="4575"/>
            <ac:spMk id="2" creationId="{DB4FEC87-1688-4608-A216-AF6FB100F0DC}"/>
          </ac:spMkLst>
        </pc:spChg>
      </pc:sldChg>
      <pc:sldChg chg="modSp">
        <pc:chgData name="ryan@littleblueresearch.com" userId="S::urn:spo:guest#ryan@littleblueresearch.com::" providerId="AD" clId="Web-{C923A2A4-A398-7542-E202-04B947041CF2}" dt="2020-07-23T09:47:18.918" v="31" actId="20577"/>
        <pc:sldMkLst>
          <pc:docMk/>
          <pc:sldMk cId="2308617609" sldId="4579"/>
        </pc:sldMkLst>
        <pc:spChg chg="mod">
          <ac:chgData name="ryan@littleblueresearch.com" userId="S::urn:spo:guest#ryan@littleblueresearch.com::" providerId="AD" clId="Web-{C923A2A4-A398-7542-E202-04B947041CF2}" dt="2020-07-23T09:47:18.918" v="31" actId="20577"/>
          <ac:spMkLst>
            <pc:docMk/>
            <pc:sldMk cId="2308617609" sldId="4579"/>
            <ac:spMk id="2" creationId="{E3C43E87-6928-4911-A822-1824601FF78E}"/>
          </ac:spMkLst>
        </pc:spChg>
        <pc:spChg chg="mod">
          <ac:chgData name="ryan@littleblueresearch.com" userId="S::urn:spo:guest#ryan@littleblueresearch.com::" providerId="AD" clId="Web-{C923A2A4-A398-7542-E202-04B947041CF2}" dt="2020-07-23T09:47:14.574" v="29" actId="20577"/>
          <ac:spMkLst>
            <pc:docMk/>
            <pc:sldMk cId="2308617609" sldId="4579"/>
            <ac:spMk id="5" creationId="{C29B4453-D808-405D-9D1A-575C4F4B7E8F}"/>
          </ac:spMkLst>
        </pc:spChg>
      </pc:sldChg>
      <pc:sldChg chg="modSp">
        <pc:chgData name="ryan@littleblueresearch.com" userId="S::urn:spo:guest#ryan@littleblueresearch.com::" providerId="AD" clId="Web-{C923A2A4-A398-7542-E202-04B947041CF2}" dt="2020-07-23T09:46:24.917" v="15" actId="20577"/>
        <pc:sldMkLst>
          <pc:docMk/>
          <pc:sldMk cId="4168884421" sldId="4580"/>
        </pc:sldMkLst>
        <pc:spChg chg="mod">
          <ac:chgData name="ryan@littleblueresearch.com" userId="S::urn:spo:guest#ryan@littleblueresearch.com::" providerId="AD" clId="Web-{C923A2A4-A398-7542-E202-04B947041CF2}" dt="2020-07-23T09:46:11.010" v="2" actId="20577"/>
          <ac:spMkLst>
            <pc:docMk/>
            <pc:sldMk cId="4168884421" sldId="4580"/>
            <ac:spMk id="2" creationId="{23616B86-C6E1-4CAE-8D35-100EE9267F73}"/>
          </ac:spMkLst>
        </pc:spChg>
        <pc:spChg chg="mod">
          <ac:chgData name="ryan@littleblueresearch.com" userId="S::urn:spo:guest#ryan@littleblueresearch.com::" providerId="AD" clId="Web-{C923A2A4-A398-7542-E202-04B947041CF2}" dt="2020-07-23T09:46:24.917" v="15" actId="20577"/>
          <ac:spMkLst>
            <pc:docMk/>
            <pc:sldMk cId="4168884421" sldId="4580"/>
            <ac:spMk id="3" creationId="{008B785F-A7F4-47F8-8B73-E94773F96C5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36-4C4F-818C-627915D28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36-4C4F-818C-627915D288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36-4C4F-818C-627915D288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36-4C4F-818C-627915D288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36-4C4F-818C-627915D288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36-4C4F-818C-627915D288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36-4C4F-818C-627915D288AB}"/>
              </c:ext>
            </c:extLst>
          </c:dPt>
          <c:dLbls>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436-4C4F-818C-627915D288A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apps'!$B$2:$B$11</c:f>
              <c:strCache>
                <c:ptCount val="7"/>
                <c:pt idx="0">
                  <c:v>Assess impacts on stakeholders</c:v>
                </c:pt>
                <c:pt idx="1">
                  <c:v>Assess risks and opportunities</c:v>
                </c:pt>
                <c:pt idx="2">
                  <c:v>Compare options</c:v>
                </c:pt>
                <c:pt idx="3">
                  <c:v>Create and support insights </c:v>
                </c:pt>
                <c:pt idx="4">
                  <c:v>Estimate total value and/or net impact</c:v>
                </c:pt>
                <c:pt idx="5">
                  <c:v>Integrate and mainstream natural capital into policy</c:v>
                </c:pt>
                <c:pt idx="6">
                  <c:v>Other</c:v>
                </c:pt>
              </c:strCache>
            </c:strRef>
          </c:cat>
          <c:val>
            <c:numRef>
              <c:f>'Business apps'!$C$2:$C$11</c:f>
              <c:numCache>
                <c:formatCode>General</c:formatCode>
                <c:ptCount val="7"/>
                <c:pt idx="0">
                  <c:v>17</c:v>
                </c:pt>
                <c:pt idx="1">
                  <c:v>37</c:v>
                </c:pt>
                <c:pt idx="2">
                  <c:v>7</c:v>
                </c:pt>
                <c:pt idx="3">
                  <c:v>7</c:v>
                </c:pt>
                <c:pt idx="4">
                  <c:v>46</c:v>
                </c:pt>
                <c:pt idx="5">
                  <c:v>10</c:v>
                </c:pt>
                <c:pt idx="6">
                  <c:v>12</c:v>
                </c:pt>
              </c:numCache>
            </c:numRef>
          </c:val>
          <c:extLst>
            <c:ext xmlns:c16="http://schemas.microsoft.com/office/drawing/2014/chart" uri="{C3380CC4-5D6E-409C-BE32-E72D297353CC}">
              <c16:uniqueId val="{0000000E-F436-4C4F-818C-627915D288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5" dt="2020-07-22T15:52:59.439" idx="5">
    <p:pos x="10" y="10"/>
    <p:text>'...to help undertake an assessment' added to all LO slides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0-07-22T15:53:49.094" idx="7">
    <p:pos x="10" y="10"/>
    <p:text>Table made slightly bigger to be more visible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0-07-22T17:49:20.560" idx="61">
    <p:pos x="3535" y="354"/>
    <p:text>I've taken out optional</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dirty="0">
              <a:solidFill>
                <a:prstClr val="white"/>
              </a:solidFill>
              <a:latin typeface="Arial"/>
              <a:ea typeface="+mn-ea"/>
              <a:cs typeface="+mn-cs"/>
            </a:rPr>
            <a:t>Module 1</a:t>
          </a:r>
        </a:p>
        <a:p>
          <a:pPr algn="ct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dirty="0"/>
            <a:t>Module 2</a:t>
          </a:r>
        </a:p>
        <a:p>
          <a:pPr algn="ctr"/>
          <a:r>
            <a:rPr lang="en-GB" sz="2000" dirty="0"/>
            <a:t>Acquiring the resources &amp; understanding needed to scope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GB" sz="45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dirty="0"/>
            <a:t>Module 2</a:t>
          </a:r>
        </a:p>
        <a:p>
          <a:pPr marL="0" lvl="0" indent="0" algn="ctr" defTabSz="1155700">
            <a:lnSpc>
              <a:spcPct val="90000"/>
            </a:lnSpc>
            <a:spcBef>
              <a:spcPct val="0"/>
            </a:spcBef>
            <a:spcAft>
              <a:spcPct val="35000"/>
            </a:spcAft>
            <a:buNone/>
          </a:pPr>
          <a:r>
            <a:rPr lang="en-GB" sz="2000" kern="1200" dirty="0"/>
            <a:t>Acquiring the resources &amp; understanding needed to scope a first natural capital assessment</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100</a:t>
            </a:fld>
            <a:endParaRPr lang="en-US"/>
          </a:p>
        </p:txBody>
      </p:sp>
    </p:spTree>
    <p:extLst>
      <p:ext uri="{BB962C8B-B14F-4D97-AF65-F5344CB8AC3E}">
        <p14:creationId xmlns:p14="http://schemas.microsoft.com/office/powerpoint/2010/main" val="35554324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101</a:t>
            </a:fld>
            <a:endParaRPr lang="en-US"/>
          </a:p>
        </p:txBody>
      </p:sp>
    </p:spTree>
    <p:extLst>
      <p:ext uri="{BB962C8B-B14F-4D97-AF65-F5344CB8AC3E}">
        <p14:creationId xmlns:p14="http://schemas.microsoft.com/office/powerpoint/2010/main" val="36704716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102</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1752723"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723" rtl="0" eaLnBrk="1" fontAlgn="auto" latinLnBrk="0" hangingPunct="1">
                <a:lnSpc>
                  <a:spcPct val="100000"/>
                </a:lnSpc>
                <a:spcBef>
                  <a:spcPts val="0"/>
                </a:spcBef>
                <a:spcAft>
                  <a:spcPts val="0"/>
                </a:spcAft>
                <a:buClrTx/>
                <a:buSzTx/>
                <a:buFontTx/>
                <a:buNone/>
                <a:tabLst/>
                <a:defRPr/>
              </a:pPr>
              <a:t>103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1474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104</a:t>
            </a:fld>
            <a:endParaRPr lang="en-US"/>
          </a:p>
        </p:txBody>
      </p:sp>
    </p:spTree>
    <p:extLst>
      <p:ext uri="{BB962C8B-B14F-4D97-AF65-F5344CB8AC3E}">
        <p14:creationId xmlns:p14="http://schemas.microsoft.com/office/powerpoint/2010/main" val="27675933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681CC-C11B-3645-8C41-4F5A9A85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440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14</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15</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17</a:t>
            </a:fld>
            <a:endParaRPr lang="en-US"/>
          </a:p>
        </p:txBody>
      </p:sp>
    </p:spTree>
    <p:extLst>
      <p:ext uri="{BB962C8B-B14F-4D97-AF65-F5344CB8AC3E}">
        <p14:creationId xmlns:p14="http://schemas.microsoft.com/office/powerpoint/2010/main" val="259859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239221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805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825420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22</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9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24</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321696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5"/>
          </p:nvPr>
        </p:nvSpPr>
        <p:spPr/>
        <p:txBody>
          <a:bodyPr/>
          <a:lstStyle/>
          <a:p>
            <a:fld id="{3D8C6B78-E725-420E-9A4E-2F78CBAA16FC}" type="slidenum">
              <a:rPr lang="en-US" smtClean="0"/>
              <a:t>26</a:t>
            </a:fld>
            <a:endParaRPr lang="en-US"/>
          </a:p>
        </p:txBody>
      </p:sp>
    </p:spTree>
    <p:extLst>
      <p:ext uri="{BB962C8B-B14F-4D97-AF65-F5344CB8AC3E}">
        <p14:creationId xmlns:p14="http://schemas.microsoft.com/office/powerpoint/2010/main" val="2725301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27</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28</a:t>
            </a:fld>
            <a:endParaRPr lang="en-US"/>
          </a:p>
        </p:txBody>
      </p:sp>
    </p:spTree>
    <p:extLst>
      <p:ext uri="{BB962C8B-B14F-4D97-AF65-F5344CB8AC3E}">
        <p14:creationId xmlns:p14="http://schemas.microsoft.com/office/powerpoint/2010/main" val="1937622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Ope</a:t>
            </a:r>
            <a:r>
              <a:rPr lang="en-GB" sz="1800" dirty="0">
                <a:effectLst/>
                <a:latin typeface="Calibri" panose="020F0502020204030204" pitchFamily="34" charset="0"/>
                <a:ea typeface="Calibri" panose="020F0502020204030204" pitchFamily="34" charset="0"/>
                <a:cs typeface="Arial" panose="020B0604020202020204" pitchFamily="34" charset="0"/>
              </a:rPr>
              <a:t>rational risk – Vale damn collapse</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Reputation risk – increased public &amp; consumer awareness of environmental and social damages + </a:t>
            </a:r>
            <a:r>
              <a:rPr lang="en-GB" sz="1800" kern="1200" dirty="0">
                <a:effectLst/>
                <a:latin typeface="Calibri" panose="020F0502020204030204" pitchFamily="34" charset="0"/>
                <a:ea typeface="Calibri" panose="020F0502020204030204" pitchFamily="34" charset="0"/>
                <a:cs typeface="Arial" panose="020B0604020202020204" pitchFamily="34" charset="0"/>
              </a:rPr>
              <a:t>consumers are increasingly demanding assurance that the products they buy are produced in way that protect our environment and respect human rights – link with SOCIETAL risks – health impacts on local communities, social license to operate</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Legal risk –</a:t>
            </a:r>
            <a:r>
              <a:rPr lang="en-GB" sz="1800" kern="1200" dirty="0">
                <a:effectLst/>
                <a:latin typeface="Calibri" panose="020F0502020204030204" pitchFamily="34" charset="0"/>
                <a:ea typeface="Calibri" panose="020F0502020204030204" pitchFamily="34" charset="0"/>
                <a:cs typeface="Arial" panose="020B0604020202020204" pitchFamily="34" charset="0"/>
              </a:rPr>
              <a:t> Texas oil company, Anadarko Petroleum, has agreed to pay $5.1 billion for a vast environmental clean-up - aimed at restoring thousands of sites polluted by toxins and compensating thousands of people with personal injury claims. </a:t>
            </a:r>
            <a:r>
              <a:rPr lang="en-GB" sz="1800" u="sng" dirty="0">
                <a:effectLst/>
                <a:latin typeface="Calibri" panose="020F0502020204030204" pitchFamily="34" charset="0"/>
                <a:ea typeface="Calibri" panose="020F0502020204030204" pitchFamily="34" charset="0"/>
                <a:cs typeface="Arial" panose="020B0604020202020204" pitchFamily="34" charset="0"/>
              </a:rPr>
              <a:t>https://www.nytimes.com/2014/04/04/business/energy-environment/anadarko-petroleum-to-pay-5-1-billion-to-settle-pollution-case.html</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Financial risk – Underlying all of these risks &amp; opportunities are financial ones! As we have seen, these risks imply important financial costs. </a:t>
            </a:r>
            <a:r>
              <a:rPr lang="en-US" sz="1800" dirty="0">
                <a:effectLst/>
                <a:latin typeface="Calibri" panose="020F0502020204030204" pitchFamily="34" charset="0"/>
                <a:ea typeface="Calibri" panose="020F0502020204030204" pitchFamily="34" charset="0"/>
                <a:cs typeface="Arial" panose="020B0604020202020204" pitchFamily="34" charset="0"/>
              </a:rPr>
              <a:t>Canadian gold mining company, </a:t>
            </a:r>
            <a:r>
              <a:rPr lang="en-US" sz="1800" dirty="0" err="1">
                <a:effectLst/>
                <a:latin typeface="Calibri" panose="020F0502020204030204" pitchFamily="34" charset="0"/>
                <a:ea typeface="Calibri" panose="020F0502020204030204" pitchFamily="34" charset="0"/>
                <a:cs typeface="Arial" panose="020B0604020202020204" pitchFamily="34" charset="0"/>
              </a:rPr>
              <a:t>Infinito</a:t>
            </a:r>
            <a:r>
              <a:rPr lang="en-US" sz="1800" dirty="0">
                <a:effectLst/>
                <a:latin typeface="Calibri" panose="020F0502020204030204" pitchFamily="34" charset="0"/>
                <a:ea typeface="Calibri" panose="020F0502020204030204" pitchFamily="34" charset="0"/>
                <a:cs typeface="Arial" panose="020B0604020202020204" pitchFamily="34" charset="0"/>
              </a:rPr>
              <a:t> Gold, lost over 50% of its share value as a result of the withdrawal of a mining concession in Costa Rica due to concerns about the potential impacts on agriculture, endangered species and forests. This led to a reference in the audit accounts to material uncertainties regarding the company’s ability to continue as a going concern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Source: KPMG, Flora and Fauna International, Acca, </a:t>
            </a:r>
            <a:r>
              <a:rPr lang="en-US" sz="1800" i="1" u="sng" dirty="0">
                <a:effectLst/>
                <a:latin typeface="Calibri" panose="020F0502020204030204" pitchFamily="34" charset="0"/>
                <a:ea typeface="Calibri" panose="020F0502020204030204" pitchFamily="34" charset="0"/>
                <a:cs typeface="Arial" panose="020B0604020202020204" pitchFamily="34" charset="0"/>
              </a:rPr>
              <a:t>Is natural capital a material issue </a:t>
            </a:r>
            <a:r>
              <a:rPr lang="en-US" sz="1800" dirty="0">
                <a:effectLst/>
                <a:latin typeface="Calibri" panose="020F0502020204030204" pitchFamily="34" charset="0"/>
                <a:ea typeface="Calibri" panose="020F0502020204030204" pitchFamily="34" charset="0"/>
                <a:cs typeface="Arial" panose="020B0604020202020204" pitchFamily="34" charset="0"/>
              </a:rPr>
              <a:t>(2012) 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natural disasters unmitigated by appropriate ecosystems), associated regulatory and legal risk, market risk from changing consumer preference as consumers become more aware &amp; discerning RE biodiversity, and supply chain risks. Examples: “Deforestation in the Agno River basin in the Philippines has led to such extensive river and reservoir siltation that the 100-megawatt </a:t>
            </a:r>
            <a:r>
              <a:rPr lang="en-US"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Binga</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hydroelectric facility can only operate intermittently”, Studies have shown that the total economic impact of Hurricane Katrina (approximately US$150 billion), was significantly higher than would have been the case if coastal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https://www.pwc.co.uk/assets/pdf/wef-biodiversity-and-business-risk.pdf</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the good news is that, where there is risk, there is opportunity to:</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Secure natural resources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Save costs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Manage future risks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Engage stakeholders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Operational opportunity – EDF rainwater harvesting to manage water scarcity risks leading to reduction in water consumption, economical &amp; energy savings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https://www.wbcsd.org/Programs/Food-Land-Water/Water/Circular-water-management/Resources/Case-studies/Rainwater-harvesting-for-water-reduction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Reputation opportunity – </a:t>
            </a:r>
            <a:r>
              <a:rPr lang="en-GB" sz="18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IKEA to use only renewable and recycled materials by 2030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https://www.reuters.com/article/us-ikea-sustainability/ikea-to-use-only-renewable-and-recycled-materials-by-2030-idUSKCN1J31CD</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Legal opportunity – 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startup</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for the last 15 years.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https://www.naturalinfrastructureforbusiness.org/wp-content/uploads/2015/11/DowUCC_NI4BizCaseStudy_ConstructedWetlands.pdf</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Image sources, clockwise from top left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Risks: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EPA via the BBC (</a:t>
            </a:r>
            <a:r>
              <a:rPr lang="en-US"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https://www.bbc.com/news/business-47432134</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Li-An Lim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Bill Oxford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Markus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Spiske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Opportunities: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EDP; Ikea; Union Carbide Corporation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79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3931144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32</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39591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34</a:t>
            </a:fld>
            <a:endParaRPr lang="en-US"/>
          </a:p>
        </p:txBody>
      </p:sp>
    </p:spTree>
    <p:extLst>
      <p:ext uri="{BB962C8B-B14F-4D97-AF65-F5344CB8AC3E}">
        <p14:creationId xmlns:p14="http://schemas.microsoft.com/office/powerpoint/2010/main" val="3002893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264094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525767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37</a:t>
            </a:fld>
            <a:endParaRPr lang="en-US"/>
          </a:p>
        </p:txBody>
      </p:sp>
    </p:spTree>
    <p:extLst>
      <p:ext uri="{BB962C8B-B14F-4D97-AF65-F5344CB8AC3E}">
        <p14:creationId xmlns:p14="http://schemas.microsoft.com/office/powerpoint/2010/main" val="3728777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38</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39</a:t>
            </a:fld>
            <a:endParaRPr lang="en-US"/>
          </a:p>
        </p:txBody>
      </p:sp>
    </p:spTree>
    <p:extLst>
      <p:ext uri="{BB962C8B-B14F-4D97-AF65-F5344CB8AC3E}">
        <p14:creationId xmlns:p14="http://schemas.microsoft.com/office/powerpoint/2010/main" val="173021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2523099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41</a:t>
            </a:fld>
            <a:endParaRPr lang="en-US"/>
          </a:p>
        </p:txBody>
      </p:sp>
    </p:spTree>
    <p:extLst>
      <p:ext uri="{BB962C8B-B14F-4D97-AF65-F5344CB8AC3E}">
        <p14:creationId xmlns:p14="http://schemas.microsoft.com/office/powerpoint/2010/main" val="925824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1434054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581387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44</a:t>
            </a:fld>
            <a:endParaRPr lang="en-US"/>
          </a:p>
        </p:txBody>
      </p:sp>
    </p:spTree>
    <p:extLst>
      <p:ext uri="{BB962C8B-B14F-4D97-AF65-F5344CB8AC3E}">
        <p14:creationId xmlns:p14="http://schemas.microsoft.com/office/powerpoint/2010/main" val="3234698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45</a:t>
            </a:fld>
            <a:endParaRPr lang="en-US"/>
          </a:p>
        </p:txBody>
      </p:sp>
    </p:spTree>
    <p:extLst>
      <p:ext uri="{BB962C8B-B14F-4D97-AF65-F5344CB8AC3E}">
        <p14:creationId xmlns:p14="http://schemas.microsoft.com/office/powerpoint/2010/main" val="3558177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4294522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47</a:t>
            </a:fld>
            <a:endParaRPr lang="en-US"/>
          </a:p>
        </p:txBody>
      </p:sp>
    </p:spTree>
    <p:extLst>
      <p:ext uri="{BB962C8B-B14F-4D97-AF65-F5344CB8AC3E}">
        <p14:creationId xmlns:p14="http://schemas.microsoft.com/office/powerpoint/2010/main" val="2945238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3134492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196611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67801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50</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51</a:t>
            </a:fld>
            <a:endParaRPr lang="en-US"/>
          </a:p>
        </p:txBody>
      </p:sp>
    </p:spTree>
    <p:extLst>
      <p:ext uri="{BB962C8B-B14F-4D97-AF65-F5344CB8AC3E}">
        <p14:creationId xmlns:p14="http://schemas.microsoft.com/office/powerpoint/2010/main" val="3008125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52</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53</a:t>
            </a:fld>
            <a:endParaRPr lang="en-US"/>
          </a:p>
        </p:txBody>
      </p:sp>
    </p:spTree>
    <p:extLst>
      <p:ext uri="{BB962C8B-B14F-4D97-AF65-F5344CB8AC3E}">
        <p14:creationId xmlns:p14="http://schemas.microsoft.com/office/powerpoint/2010/main" val="3463571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54</a:t>
            </a:fld>
            <a:endParaRPr lang="en-US"/>
          </a:p>
        </p:txBody>
      </p:sp>
    </p:spTree>
    <p:extLst>
      <p:ext uri="{BB962C8B-B14F-4D97-AF65-F5344CB8AC3E}">
        <p14:creationId xmlns:p14="http://schemas.microsoft.com/office/powerpoint/2010/main" val="1167923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b="1"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907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1463307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58</a:t>
            </a:fld>
            <a:endParaRPr lang="en-US"/>
          </a:p>
        </p:txBody>
      </p:sp>
    </p:spTree>
    <p:extLst>
      <p:ext uri="{BB962C8B-B14F-4D97-AF65-F5344CB8AC3E}">
        <p14:creationId xmlns:p14="http://schemas.microsoft.com/office/powerpoint/2010/main" val="1962300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i="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60</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US" b="0"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61</a:t>
            </a:fld>
            <a:endParaRPr lang="en-US"/>
          </a:p>
        </p:txBody>
      </p:sp>
    </p:spTree>
    <p:extLst>
      <p:ext uri="{BB962C8B-B14F-4D97-AF65-F5344CB8AC3E}">
        <p14:creationId xmlns:p14="http://schemas.microsoft.com/office/powerpoint/2010/main" val="1876469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62</a:t>
            </a:fld>
            <a:endParaRPr lang="en-US"/>
          </a:p>
        </p:txBody>
      </p:sp>
    </p:spTree>
    <p:extLst>
      <p:ext uri="{BB962C8B-B14F-4D97-AF65-F5344CB8AC3E}">
        <p14:creationId xmlns:p14="http://schemas.microsoft.com/office/powerpoint/2010/main" val="26583901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63</a:t>
            </a:fld>
            <a:endParaRPr lang="en-US"/>
          </a:p>
        </p:txBody>
      </p:sp>
    </p:spTree>
    <p:extLst>
      <p:ext uri="{BB962C8B-B14F-4D97-AF65-F5344CB8AC3E}">
        <p14:creationId xmlns:p14="http://schemas.microsoft.com/office/powerpoint/2010/main" val="40789117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25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64</a:t>
            </a:fld>
            <a:endParaRPr lang="en-US"/>
          </a:p>
        </p:txBody>
      </p:sp>
    </p:spTree>
    <p:extLst>
      <p:ext uri="{BB962C8B-B14F-4D97-AF65-F5344CB8AC3E}">
        <p14:creationId xmlns:p14="http://schemas.microsoft.com/office/powerpoint/2010/main" val="42758764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65</a:t>
            </a:fld>
            <a:endParaRPr lang="en-US"/>
          </a:p>
        </p:txBody>
      </p:sp>
    </p:spTree>
    <p:extLst>
      <p:ext uri="{BB962C8B-B14F-4D97-AF65-F5344CB8AC3E}">
        <p14:creationId xmlns:p14="http://schemas.microsoft.com/office/powerpoint/2010/main" val="3410752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1258580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67</a:t>
            </a:fld>
            <a:endParaRPr lang="en-US"/>
          </a:p>
        </p:txBody>
      </p:sp>
    </p:spTree>
    <p:extLst>
      <p:ext uri="{BB962C8B-B14F-4D97-AF65-F5344CB8AC3E}">
        <p14:creationId xmlns:p14="http://schemas.microsoft.com/office/powerpoint/2010/main" val="970759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3089316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75072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u="none" dirty="0">
              <a:solidFill>
                <a:srgbClr val="FF0000"/>
              </a:solidFill>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a:t>
            </a:fld>
            <a:endParaRPr lang="en-US"/>
          </a:p>
        </p:txBody>
      </p:sp>
    </p:spTree>
    <p:extLst>
      <p:ext uri="{BB962C8B-B14F-4D97-AF65-F5344CB8AC3E}">
        <p14:creationId xmlns:p14="http://schemas.microsoft.com/office/powerpoint/2010/main" val="25758224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70</a:t>
            </a:fld>
            <a:endParaRPr lang="en-US"/>
          </a:p>
        </p:txBody>
      </p:sp>
    </p:spTree>
    <p:extLst>
      <p:ext uri="{BB962C8B-B14F-4D97-AF65-F5344CB8AC3E}">
        <p14:creationId xmlns:p14="http://schemas.microsoft.com/office/powerpoint/2010/main" val="39213275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71</a:t>
            </a:fld>
            <a:endParaRPr lang="en-US"/>
          </a:p>
        </p:txBody>
      </p:sp>
    </p:spTree>
    <p:extLst>
      <p:ext uri="{BB962C8B-B14F-4D97-AF65-F5344CB8AC3E}">
        <p14:creationId xmlns:p14="http://schemas.microsoft.com/office/powerpoint/2010/main" val="12944067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72</a:t>
            </a:fld>
            <a:endParaRPr lang="en-US"/>
          </a:p>
        </p:txBody>
      </p:sp>
    </p:spTree>
    <p:extLst>
      <p:ext uri="{BB962C8B-B14F-4D97-AF65-F5344CB8AC3E}">
        <p14:creationId xmlns:p14="http://schemas.microsoft.com/office/powerpoint/2010/main" val="3322453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73</a:t>
            </a:fld>
            <a:endParaRPr lang="en-US"/>
          </a:p>
        </p:txBody>
      </p:sp>
    </p:spTree>
    <p:extLst>
      <p:ext uri="{BB962C8B-B14F-4D97-AF65-F5344CB8AC3E}">
        <p14:creationId xmlns:p14="http://schemas.microsoft.com/office/powerpoint/2010/main" val="13013493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3408085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75</a:t>
            </a:fld>
            <a:endParaRPr lang="en-US"/>
          </a:p>
        </p:txBody>
      </p:sp>
    </p:spTree>
    <p:extLst>
      <p:ext uri="{BB962C8B-B14F-4D97-AF65-F5344CB8AC3E}">
        <p14:creationId xmlns:p14="http://schemas.microsoft.com/office/powerpoint/2010/main" val="1902060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76</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0815" indent="-170815">
              <a:buFont typeface="Arial" panose="020B0604020202020204" pitchFamily="34" charset="0"/>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77</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78</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5695" lvl="8" indent="-308555" defTabSz="914258">
              <a:spcAft>
                <a:spcPts val="405"/>
              </a:spcAft>
              <a:buClr>
                <a:srgbClr val="00B050"/>
              </a:buClr>
              <a:defRPr/>
            </a:pPr>
            <a:endParaRPr lang="en-US" dirty="0"/>
          </a:p>
        </p:txBody>
      </p:sp>
      <p:sp>
        <p:nvSpPr>
          <p:cNvPr id="4" name="Slide Number Placeholder 3"/>
          <p:cNvSpPr>
            <a:spLocks noGrp="1"/>
          </p:cNvSpPr>
          <p:nvPr>
            <p:ph type="sldNum" sz="quarter" idx="5"/>
          </p:nvPr>
        </p:nvSpPr>
        <p:spPr/>
        <p:txBody>
          <a:bodyPr/>
          <a:lstStyle/>
          <a:p>
            <a:fld id="{7DBAF288-DB09-4B38-A774-AED1A4768F10}" type="slidenum">
              <a:rPr lang="en-GB" smtClean="0"/>
              <a:t>79</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38536207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80</a:t>
            </a:fld>
            <a:endParaRPr lang="en-CH"/>
          </a:p>
        </p:txBody>
      </p:sp>
    </p:spTree>
    <p:extLst>
      <p:ext uri="{BB962C8B-B14F-4D97-AF65-F5344CB8AC3E}">
        <p14:creationId xmlns:p14="http://schemas.microsoft.com/office/powerpoint/2010/main" val="33737171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19059984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82</a:t>
            </a:fld>
            <a:endParaRPr lang="en-US">
              <a:solidFill>
                <a:prstClr val="black"/>
              </a:solidFill>
              <a:latin typeface="Calibri" panose="020F0502020204030204"/>
            </a:endParaRPr>
          </a:p>
        </p:txBody>
      </p:sp>
    </p:spTree>
    <p:extLst>
      <p:ext uri="{BB962C8B-B14F-4D97-AF65-F5344CB8AC3E}">
        <p14:creationId xmlns:p14="http://schemas.microsoft.com/office/powerpoint/2010/main" val="33526759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83</a:t>
            </a:fld>
            <a:endParaRPr lang="en-CH"/>
          </a:p>
        </p:txBody>
      </p:sp>
    </p:spTree>
    <p:extLst>
      <p:ext uri="{BB962C8B-B14F-4D97-AF65-F5344CB8AC3E}">
        <p14:creationId xmlns:p14="http://schemas.microsoft.com/office/powerpoint/2010/main" val="1465361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84</a:t>
            </a:fld>
            <a:endParaRPr lang="en-US"/>
          </a:p>
        </p:txBody>
      </p:sp>
    </p:spTree>
    <p:extLst>
      <p:ext uri="{BB962C8B-B14F-4D97-AF65-F5344CB8AC3E}">
        <p14:creationId xmlns:p14="http://schemas.microsoft.com/office/powerpoint/2010/main" val="12022033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85</a:t>
            </a:fld>
            <a:endParaRPr lang="en-US"/>
          </a:p>
        </p:txBody>
      </p:sp>
    </p:spTree>
    <p:extLst>
      <p:ext uri="{BB962C8B-B14F-4D97-AF65-F5344CB8AC3E}">
        <p14:creationId xmlns:p14="http://schemas.microsoft.com/office/powerpoint/2010/main" val="3912136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86</a:t>
            </a:fld>
            <a:endParaRPr lang="en-US"/>
          </a:p>
        </p:txBody>
      </p:sp>
    </p:spTree>
    <p:extLst>
      <p:ext uri="{BB962C8B-B14F-4D97-AF65-F5344CB8AC3E}">
        <p14:creationId xmlns:p14="http://schemas.microsoft.com/office/powerpoint/2010/main" val="18520891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22405708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28671998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89</a:t>
            </a:fld>
            <a:endParaRPr lang="en-US"/>
          </a:p>
        </p:txBody>
      </p:sp>
    </p:spTree>
    <p:extLst>
      <p:ext uri="{BB962C8B-B14F-4D97-AF65-F5344CB8AC3E}">
        <p14:creationId xmlns:p14="http://schemas.microsoft.com/office/powerpoint/2010/main" val="157879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90</a:t>
            </a:fld>
            <a:endParaRPr lang="en-US">
              <a:solidFill>
                <a:prstClr val="black"/>
              </a:solidFill>
              <a:latin typeface="Calibri" panose="020F0502020204030204"/>
            </a:endParaRPr>
          </a:p>
        </p:txBody>
      </p:sp>
    </p:spTree>
    <p:extLst>
      <p:ext uri="{BB962C8B-B14F-4D97-AF65-F5344CB8AC3E}">
        <p14:creationId xmlns:p14="http://schemas.microsoft.com/office/powerpoint/2010/main" val="14651385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91</a:t>
            </a:fld>
            <a:endParaRPr lang="en-CH"/>
          </a:p>
        </p:txBody>
      </p:sp>
    </p:spTree>
    <p:extLst>
      <p:ext uri="{BB962C8B-B14F-4D97-AF65-F5344CB8AC3E}">
        <p14:creationId xmlns:p14="http://schemas.microsoft.com/office/powerpoint/2010/main" val="1946688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92</a:t>
            </a:fld>
            <a:endParaRPr lang="en-US"/>
          </a:p>
        </p:txBody>
      </p:sp>
    </p:spTree>
    <p:extLst>
      <p:ext uri="{BB962C8B-B14F-4D97-AF65-F5344CB8AC3E}">
        <p14:creationId xmlns:p14="http://schemas.microsoft.com/office/powerpoint/2010/main" val="9212314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93</a:t>
            </a:fld>
            <a:endParaRPr lang="en-GB"/>
          </a:p>
        </p:txBody>
      </p:sp>
    </p:spTree>
    <p:extLst>
      <p:ext uri="{BB962C8B-B14F-4D97-AF65-F5344CB8AC3E}">
        <p14:creationId xmlns:p14="http://schemas.microsoft.com/office/powerpoint/2010/main" val="26643207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94</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defTabSz="914258">
              <a:buFont typeface="Arial" panose="020B0604020202020204" pitchFamily="34" charset="0"/>
              <a:buChar char="•"/>
              <a:defRPr/>
            </a:pPr>
            <a:endParaRPr lang="en-GB" dirty="0">
              <a:highlight>
                <a:srgbClr val="00FF00"/>
              </a:highlight>
            </a:endParaRPr>
          </a:p>
          <a:p>
            <a:pPr marL="171424" indent="-171424">
              <a:buFont typeface="Arial" panose="020B0604020202020204" pitchFamily="34" charset="0"/>
              <a:buChar char="•"/>
            </a:pPr>
            <a:endParaRPr lang="en-US" b="0"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95</a:t>
            </a:fld>
            <a:endParaRPr lang="en-US"/>
          </a:p>
        </p:txBody>
      </p:sp>
    </p:spTree>
    <p:extLst>
      <p:ext uri="{BB962C8B-B14F-4D97-AF65-F5344CB8AC3E}">
        <p14:creationId xmlns:p14="http://schemas.microsoft.com/office/powerpoint/2010/main" val="32268106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96</a:t>
            </a:fld>
            <a:endParaRPr lang="en-US"/>
          </a:p>
        </p:txBody>
      </p:sp>
    </p:spTree>
    <p:extLst>
      <p:ext uri="{BB962C8B-B14F-4D97-AF65-F5344CB8AC3E}">
        <p14:creationId xmlns:p14="http://schemas.microsoft.com/office/powerpoint/2010/main" val="15961352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3329410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98</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99</a:t>
            </a:fld>
            <a:endParaRPr lang="en-US"/>
          </a:p>
        </p:txBody>
      </p:sp>
    </p:spTree>
    <p:extLst>
      <p:ext uri="{BB962C8B-B14F-4D97-AF65-F5344CB8AC3E}">
        <p14:creationId xmlns:p14="http://schemas.microsoft.com/office/powerpoint/2010/main" val="3201199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961406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89.svg"/><Relationship Id="rId11" Type="http://schemas.openxmlformats.org/officeDocument/2006/relationships/image" Target="../media/image93.sv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svg"/><Relationship Id="rId9" Type="http://schemas.openxmlformats.org/officeDocument/2006/relationships/hyperlink" Target="https://wevaluenature.eu/"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LcVGh_UlqlE" TargetMode="External"/><Relationship Id="rId4" Type="http://schemas.openxmlformats.org/officeDocument/2006/relationships/hyperlink" Target="https://www.youtube.com/watch?v=3nLuyyFUlI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image" Target="../media/image30.png"/><Relationship Id="rId5" Type="http://schemas.openxmlformats.org/officeDocument/2006/relationships/hyperlink" Target="https://naturalcapitalcoalition.org/natural-capital-protocol/"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s://social-human-capital.org/wp-content/uploads/2020/01/Social-Human-Capital-Protocol_26.02.19.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hyperlink" Target="https://events.wbcsd.org/virtual-meeting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littleblueresearch.com/"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qtgm-3EQOU4"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sostenibilidad.argos.co/en/Value-Added-Statement-to-Society-VA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sv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group.hugoboss.com/en/responsibility/we-vision-strategy/natural-capital-evaluation" TargetMode="Externa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group.hugoboss.com/en/responsibility/we-vision-strategy/natural-capital-evaluatio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group.hugoboss.com/en/responsibility/we-vision-strategy/natural-capital-evaluation"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sv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8.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svg"/></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svg"/></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82.jpeg"/><Relationship Id="rId4"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https://naturalcapitalcoalition.org/natural-capital-protoco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svg"/></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a:srcRect r="4411"/>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708063"/>
          </a:xfrm>
        </p:spPr>
        <p:txBody>
          <a:bodyPr>
            <a:noAutofit/>
          </a:bodyPr>
          <a:lstStyle/>
          <a:p>
            <a:r>
              <a:rPr lang="en-GB" sz="4000"/>
              <a:t>Business training on natural capital</a:t>
            </a:r>
            <a:endParaRPr lang="en-GB" sz="4000">
              <a:cs typeface="Arial"/>
            </a:endParaRPr>
          </a:p>
        </p:txBody>
      </p:sp>
      <p:sp>
        <p:nvSpPr>
          <p:cNvPr id="3" name="Subtitle 2"/>
          <p:cNvSpPr>
            <a:spLocks noGrp="1"/>
          </p:cNvSpPr>
          <p:nvPr>
            <p:ph type="subTitle" idx="1"/>
          </p:nvPr>
        </p:nvSpPr>
        <p:spPr>
          <a:xfrm>
            <a:off x="346892" y="3429000"/>
            <a:ext cx="3641392" cy="914400"/>
          </a:xfrm>
        </p:spPr>
        <p:txBody>
          <a:bodyPr vert="horz" lIns="91440" tIns="45721" rIns="91440" bIns="45721" rtlCol="0" anchor="t">
            <a:normAutofit/>
          </a:bodyPr>
          <a:lstStyle/>
          <a:p>
            <a:r>
              <a:rPr lang="en-GB" i="1">
                <a:solidFill>
                  <a:srgbClr val="23BAED"/>
                </a:solidFill>
              </a:rPr>
              <a:t>Scoping a natural capital assessment</a:t>
            </a:r>
            <a:endParaRPr lang="en-GB" i="1">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TextBox 5">
            <a:extLst>
              <a:ext uri="{FF2B5EF4-FFF2-40B4-BE49-F238E27FC236}">
                <a16:creationId xmlns:a16="http://schemas.microsoft.com/office/drawing/2014/main" id="{1FEE10DD-01B4-4746-B190-AAB00F696D13}"/>
              </a:ext>
            </a:extLst>
          </p:cNvPr>
          <p:cNvSpPr txBox="1"/>
          <p:nvPr/>
        </p:nvSpPr>
        <p:spPr>
          <a:xfrm>
            <a:off x="996013" y="4781552"/>
            <a:ext cx="2429415" cy="1217769"/>
          </a:xfrm>
          <a:prstGeom prst="rect">
            <a:avLst/>
          </a:prstGeom>
          <a:noFill/>
        </p:spPr>
        <p:txBody>
          <a:bodyPr wrap="square" rtlCol="0" anchor="t">
            <a:spAutoFit/>
          </a:bodyPr>
          <a:lstStyle/>
          <a:p>
            <a:pPr algn="ctr">
              <a:lnSpc>
                <a:spcPct val="90000"/>
              </a:lnSpc>
              <a:spcBef>
                <a:spcPts val="1001"/>
              </a:spcBef>
              <a:buClr>
                <a:srgbClr val="23BAED"/>
              </a:buClr>
            </a:pPr>
            <a:r>
              <a:rPr lang="en-GB" sz="2400" dirty="0">
                <a:solidFill>
                  <a:schemeClr val="tx1">
                    <a:lumMod val="65000"/>
                    <a:lumOff val="35000"/>
                  </a:schemeClr>
                </a:solidFill>
                <a:latin typeface="+mj-lt"/>
                <a:ea typeface="+mj-ea"/>
                <a:cs typeface="+mj-cs"/>
              </a:rPr>
              <a:t>Two-hour training session</a:t>
            </a:r>
            <a:endParaRPr lang="en-GB" sz="2400"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sz="2400" b="1" dirty="0">
                <a:solidFill>
                  <a:schemeClr val="tx1">
                    <a:lumMod val="65000"/>
                    <a:lumOff val="35000"/>
                  </a:schemeClr>
                </a:solidFill>
                <a:latin typeface="+mj-lt"/>
                <a:ea typeface="+mj-ea"/>
                <a:cs typeface="Arial"/>
              </a:rPr>
              <a:t>DATE</a:t>
            </a: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12"/>
          </p:nvPr>
        </p:nvSpPr>
        <p:spPr/>
        <p:txBody>
          <a:bodyPr/>
          <a:lstStyle/>
          <a:p>
            <a:fld id="{971CEC84-1649-40CE-BFF6-7286506FEA08}" type="slidenum">
              <a:rPr lang="en-GB" smtClean="0"/>
              <a:pPr/>
              <a:t>1</a:t>
            </a:fld>
            <a:endParaRPr lang="en-GB"/>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lide Number Placeholder 5">
            <a:extLst>
              <a:ext uri="{FF2B5EF4-FFF2-40B4-BE49-F238E27FC236}">
                <a16:creationId xmlns:a16="http://schemas.microsoft.com/office/drawing/2014/main" id="{5D6369CE-101F-FA40-831C-74719BD06B35}"/>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2096450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err="1">
                <a:solidFill>
                  <a:schemeClr val="tx1">
                    <a:lumMod val="65000"/>
                    <a:lumOff val="35000"/>
                  </a:schemeClr>
                </a:solidFill>
                <a:latin typeface="+mj-lt"/>
                <a:cs typeface="+mj-cs"/>
              </a:rPr>
              <a:t>Mentimeter</a:t>
            </a:r>
            <a:r>
              <a:rPr lang="en-GB" sz="3200" dirty="0">
                <a:solidFill>
                  <a:schemeClr val="tx1">
                    <a:lumMod val="65000"/>
                    <a:lumOff val="35000"/>
                  </a:schemeClr>
                </a:solidFill>
                <a:latin typeface="+mj-lt"/>
                <a:cs typeface="+mj-cs"/>
              </a:rPr>
              <a:t> question</a:t>
            </a:r>
            <a:endParaRPr lang="en-CH" sz="3200" dirty="0">
              <a:solidFill>
                <a:schemeClr val="tx1">
                  <a:lumMod val="65000"/>
                  <a:lumOff val="35000"/>
                </a:schemeClr>
              </a:solidFill>
              <a:latin typeface="+mj-lt"/>
              <a:cs typeface="+mj-cs"/>
            </a:endParaRPr>
          </a:p>
        </p:txBody>
      </p:sp>
      <p:pic>
        <p:nvPicPr>
          <p:cNvPr id="7" name="Picture 6">
            <a:extLst>
              <a:ext uri="{FF2B5EF4-FFF2-40B4-BE49-F238E27FC236}">
                <a16:creationId xmlns:a16="http://schemas.microsoft.com/office/drawing/2014/main" id="{186FB0CC-D3C7-4E53-B0B4-8FEDFDA3CD2A}"/>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200433" y="345932"/>
            <a:ext cx="1603696" cy="1603696"/>
          </a:xfrm>
          <a:prstGeom prst="rect">
            <a:avLst/>
          </a:prstGeom>
        </p:spPr>
      </p:pic>
      <p:sp>
        <p:nvSpPr>
          <p:cNvPr id="8" name="Oval 7">
            <a:extLst>
              <a:ext uri="{FF2B5EF4-FFF2-40B4-BE49-F238E27FC236}">
                <a16:creationId xmlns:a16="http://schemas.microsoft.com/office/drawing/2014/main" id="{F1BD9FF3-A424-4633-801B-CBBBBB27EE8E}"/>
              </a:ext>
            </a:extLst>
          </p:cNvPr>
          <p:cNvSpPr/>
          <p:nvPr/>
        </p:nvSpPr>
        <p:spPr>
          <a:xfrm>
            <a:off x="3886200" y="1376385"/>
            <a:ext cx="4419600" cy="4406900"/>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p>
        </p:txBody>
      </p:sp>
      <p:sp>
        <p:nvSpPr>
          <p:cNvPr id="9" name="TextBox 8">
            <a:extLst>
              <a:ext uri="{FF2B5EF4-FFF2-40B4-BE49-F238E27FC236}">
                <a16:creationId xmlns:a16="http://schemas.microsoft.com/office/drawing/2014/main" id="{AA0411DD-189E-42BF-BC7F-C2C10DAF9F62}"/>
              </a:ext>
            </a:extLst>
          </p:cNvPr>
          <p:cNvSpPr txBox="1"/>
          <p:nvPr/>
        </p:nvSpPr>
        <p:spPr>
          <a:xfrm>
            <a:off x="4158069" y="2394893"/>
            <a:ext cx="3875863" cy="3088281"/>
          </a:xfrm>
          <a:prstGeom prst="rect">
            <a:avLst/>
          </a:prstGeom>
          <a:noFill/>
        </p:spPr>
        <p:txBody>
          <a:bodyPr wrap="square" rtlCol="0" anchor="t">
            <a:spAutoFit/>
          </a:bodyPr>
          <a:lstStyle/>
          <a:p>
            <a:pPr algn="ctr"/>
            <a:r>
              <a:rPr lang="en-US" sz="4267">
                <a:solidFill>
                  <a:schemeClr val="lt1"/>
                </a:solidFill>
              </a:rPr>
              <a:t>What is your key takeaway or learning point?</a:t>
            </a:r>
          </a:p>
          <a:p>
            <a:endParaRPr lang="en-CH" sz="2400"/>
          </a:p>
        </p:txBody>
      </p:sp>
      <p:sp>
        <p:nvSpPr>
          <p:cNvPr id="3" name="Slide Number Placeholder 2">
            <a:extLst>
              <a:ext uri="{FF2B5EF4-FFF2-40B4-BE49-F238E27FC236}">
                <a16:creationId xmlns:a16="http://schemas.microsoft.com/office/drawing/2014/main" id="{FF4CBF55-0BE1-E34A-9BAD-C88305748E32}"/>
              </a:ext>
            </a:extLst>
          </p:cNvPr>
          <p:cNvSpPr>
            <a:spLocks noGrp="1"/>
          </p:cNvSpPr>
          <p:nvPr>
            <p:ph type="sldNum" sz="quarter" idx="4"/>
          </p:nvPr>
        </p:nvSpPr>
        <p:spPr/>
        <p:txBody>
          <a:bodyPr/>
          <a:lstStyle/>
          <a:p>
            <a:fld id="{7E076861-E7BF-D14C-B9B6-EBEFBE139BBC}" type="slidenum">
              <a:rPr lang="en-US" smtClean="0"/>
              <a:pPr/>
              <a:t>100</a:t>
            </a:fld>
            <a:endParaRPr lang="en-US"/>
          </a:p>
        </p:txBody>
      </p:sp>
    </p:spTree>
    <p:extLst>
      <p:ext uri="{BB962C8B-B14F-4D97-AF65-F5344CB8AC3E}">
        <p14:creationId xmlns:p14="http://schemas.microsoft.com/office/powerpoint/2010/main" val="22954671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1CBD90BC-D8E3-4A41-B8A9-C4B83F4E9A26}"/>
              </a:ext>
            </a:extLst>
          </p:cNvPr>
          <p:cNvSpPr>
            <a:spLocks noGrp="1"/>
          </p:cNvSpPr>
          <p:nvPr>
            <p:ph type="sldNum" sz="quarter" idx="12"/>
          </p:nvPr>
        </p:nvSpPr>
        <p:spPr/>
        <p:txBody>
          <a:bodyPr/>
          <a:lstStyle/>
          <a:p>
            <a:fld id="{971CEC84-1649-40CE-BFF6-7286506FEA08}" type="slidenum">
              <a:rPr lang="en-GB" smtClean="0"/>
              <a:pPr/>
              <a:t>101</a:t>
            </a:fld>
            <a:endParaRPr lang="en-GB"/>
          </a:p>
        </p:txBody>
      </p:sp>
    </p:spTree>
    <p:extLst>
      <p:ext uri="{BB962C8B-B14F-4D97-AF65-F5344CB8AC3E}">
        <p14:creationId xmlns:p14="http://schemas.microsoft.com/office/powerpoint/2010/main" val="22611916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102</a:t>
            </a:fld>
            <a:endParaRPr lang="en-GB"/>
          </a:p>
        </p:txBody>
      </p:sp>
    </p:spTree>
    <p:extLst>
      <p:ext uri="{BB962C8B-B14F-4D97-AF65-F5344CB8AC3E}">
        <p14:creationId xmlns:p14="http://schemas.microsoft.com/office/powerpoint/2010/main" val="3045167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Q&amp;A</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1" b="0" i="0" u="sng" strike="noStrike" kern="1200" cap="none" spc="0" normalizeH="0" baseline="0" noProof="0">
                <a:ln>
                  <a:noFill/>
                </a:ln>
                <a:solidFill>
                  <a:srgbClr val="23BAED"/>
                </a:solidFill>
                <a:effectLst/>
                <a:uLnTx/>
                <a:uFillTx/>
                <a:latin typeface="Arial"/>
                <a:ea typeface="+mn-ea"/>
                <a:cs typeface="+mn-cs"/>
              </a:rPr>
              <a:t>https://</a:t>
            </a:r>
            <a:r>
              <a:rPr kumimoji="0" lang="en-US" sz="1801" b="0" i="0" u="sng"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1" b="0" i="0" u="sng" strike="noStrike" kern="1200" cap="none" spc="0" normalizeH="0" baseline="0" noProof="0">
                <a:ln>
                  <a:noFill/>
                </a:ln>
                <a:solidFill>
                  <a:srgbClr val="23BAED"/>
                </a:solidFill>
                <a:effectLst/>
                <a:uLnTx/>
                <a:uFillTx/>
                <a:latin typeface="Arial"/>
                <a:ea typeface="+mn-ea"/>
                <a:cs typeface="+mn-cs"/>
              </a:rPr>
              <a:t>/</a:t>
            </a:r>
            <a:r>
              <a:rPr kumimoji="0" lang="en-US" sz="1801"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 (</a:t>
            </a:r>
            <a:r>
              <a:rPr kumimoji="0" lang="en-US" sz="1801" b="1" i="0" u="none" strike="noStrike" kern="1200" cap="none" spc="0" normalizeH="0" baseline="0" noProof="0" err="1">
                <a:ln>
                  <a:noFill/>
                </a:ln>
                <a:solidFill>
                  <a:prstClr val="black">
                    <a:lumMod val="65000"/>
                    <a:lumOff val="35000"/>
                  </a:prstClr>
                </a:solidFill>
                <a:effectLst/>
                <a:uLnTx/>
                <a:uFillTx/>
                <a:latin typeface="Arial"/>
                <a:ea typeface="+mn-ea"/>
                <a:cs typeface="+mn-cs"/>
              </a:rPr>
              <a:t>Linkedin</a:t>
            </a: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 group):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kumimoji="0" lang="en-US" sz="1801" b="1" i="0" u="none" strike="noStrike" kern="1200" cap="none" spc="0" normalizeH="0" baseline="0" noProof="0" dirty="0">
                <a:ln>
                  <a:noFill/>
                </a:ln>
                <a:solidFill>
                  <a:srgbClr val="23BAED"/>
                </a:solidFill>
                <a:effectLst/>
                <a:uLnTx/>
                <a:uFillTx/>
                <a:latin typeface="Arial"/>
                <a:ea typeface="+mn-ea"/>
                <a:cs typeface="+mn-cs"/>
              </a:rPr>
              <a:t>Survey</a:t>
            </a:r>
            <a:endParaRPr kumimoji="0" lang="en-CH" sz="1801"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74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p:txBody>
          <a:bodyPr/>
          <a:lstStyle/>
          <a:p>
            <a:fld id="{49E25147-DE81-FF4F-8B41-9AFE3F3B3D97}" type="slidenum">
              <a:rPr lang="en-GB" smtClean="0"/>
              <a:t>104</a:t>
            </a:fld>
            <a:endParaRPr lang="en-GB"/>
          </a:p>
        </p:txBody>
      </p:sp>
    </p:spTree>
    <p:extLst>
      <p:ext uri="{BB962C8B-B14F-4D97-AF65-F5344CB8AC3E}">
        <p14:creationId xmlns:p14="http://schemas.microsoft.com/office/powerpoint/2010/main" val="425708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a:solidFill>
                  <a:schemeClr val="tx1">
                    <a:lumMod val="65000"/>
                    <a:lumOff val="35000"/>
                  </a:schemeClr>
                </a:solidFill>
                <a:latin typeface="+mj-lt"/>
                <a:cs typeface="+mj-cs"/>
              </a:rPr>
              <a:t>Disclaimer</a:t>
            </a:r>
            <a:endParaRPr lang="en-CH" sz="3200" dirty="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a:ea typeface="+mn-ea"/>
                <a:cs typeface="+mn-cs"/>
              </a:rPr>
              <a:t>Disclaimer </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WVN module 2 is a capacity building program released in the name of the WVN network. It is the result of a collaborative effort by WBCSD, Little Blue Research, Ltd. with input from an Advisory Board composed of experts on natural capital, businesses, NGOs, academic institutions, and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 or implied) is given as to the accuracy or completeness of the information contained in the WVN module 2 training and its translations in different languages, and, to the extent permitted by law, WBCSD,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kumimoji="0" lang="en-GB"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Copyright © WVN</a:t>
            </a:r>
            <a:endParaRPr kumimoji="0" lang="en-GB"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July 2020</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Tree>
    <p:extLst>
      <p:ext uri="{BB962C8B-B14F-4D97-AF65-F5344CB8AC3E}">
        <p14:creationId xmlns:p14="http://schemas.microsoft.com/office/powerpoint/2010/main" val="193410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427766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lstStyle/>
          <a:p>
            <a:r>
              <a:rPr lang="en-GB">
                <a:solidFill>
                  <a:srgbClr val="595959"/>
                </a:solidFill>
              </a:rPr>
              <a:t>Who is in the room</a:t>
            </a:r>
            <a:endParaRPr lang="en-GB">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extLst>
              <p:ext uri="{D42A27DB-BD31-4B8C-83A1-F6EECF244321}">
                <p14:modId xmlns:p14="http://schemas.microsoft.com/office/powerpoint/2010/main" val="3169783402"/>
              </p:ext>
            </p:extLst>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6" name="Slide Number Placeholder 5">
            <a:extLst>
              <a:ext uri="{FF2B5EF4-FFF2-40B4-BE49-F238E27FC236}">
                <a16:creationId xmlns:a16="http://schemas.microsoft.com/office/drawing/2014/main" id="{D6F2A0AA-E8E8-2C41-9628-3441214E4B9C}"/>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10982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a:t>Please tell us more by sharing :</a:t>
            </a:r>
          </a:p>
          <a:p>
            <a:pPr marL="457177" lvl="1" indent="0">
              <a:lnSpc>
                <a:spcPct val="150000"/>
              </a:lnSpc>
              <a:buNone/>
            </a:pPr>
            <a:endParaRPr lang="en-US"/>
          </a:p>
          <a:p>
            <a:pPr lvl="1">
              <a:lnSpc>
                <a:spcPct val="150000"/>
              </a:lnSpc>
            </a:pPr>
            <a:r>
              <a:rPr lang="en-US"/>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5906447" y="4499180"/>
            <a:ext cx="4562475" cy="485739"/>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6866231" y="4429882"/>
            <a:ext cx="690283" cy="624335"/>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421824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a:t>Ice breaker</a:t>
            </a:r>
            <a:endParaRPr lang="en-US"/>
          </a:p>
          <a:p>
            <a:pPr marL="456565" lvl="1" indent="0">
              <a:lnSpc>
                <a:spcPct val="150000"/>
              </a:lnSpc>
              <a:buNone/>
            </a:pPr>
            <a:endParaRPr lang="en-US">
              <a:cs typeface="Arial"/>
            </a:endParaRPr>
          </a:p>
          <a:p>
            <a:pPr marL="685165" lvl="1" indent="-227965">
              <a:lnSpc>
                <a:spcPct val="150000"/>
              </a:lnSpc>
            </a:pPr>
            <a:r>
              <a:rPr lang="en-US"/>
              <a:t>On your tables please introduce yourselves by sharing your name, company, role and why you are interested in scoping a natural capital assessment</a:t>
            </a:r>
            <a:endParaRPr lang="en-US">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14</a:t>
            </a:fld>
            <a:endParaRPr lang="en-GB"/>
          </a:p>
        </p:txBody>
      </p:sp>
    </p:spTree>
    <p:extLst>
      <p:ext uri="{BB962C8B-B14F-4D97-AF65-F5344CB8AC3E}">
        <p14:creationId xmlns:p14="http://schemas.microsoft.com/office/powerpoint/2010/main" val="82150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a:solidFill>
                  <a:srgbClr val="23BAED"/>
                </a:solidFill>
              </a:rPr>
              <a:t>Setting the scene </a:t>
            </a:r>
            <a:br>
              <a:rPr lang="en-GB" sz="4000" b="1">
                <a:solidFill>
                  <a:srgbClr val="23BAED"/>
                </a:solidFill>
              </a:rPr>
            </a:br>
            <a:r>
              <a:rPr lang="en-GB" sz="4000" b="1">
                <a:solidFill>
                  <a:srgbClr val="23BAED"/>
                </a:solidFill>
              </a:rPr>
              <a:t>and a brief re-cap on natural capital</a:t>
            </a:r>
            <a:endParaRPr lang="en-GB" sz="40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384630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dirty="0"/>
              <a:t>Keeping up momentum during the COVID-19 crisis</a:t>
            </a:r>
            <a:endParaRPr lang="en-GB" dirty="0">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332128"/>
            <a:ext cx="8945308" cy="4351339"/>
          </a:xfrm>
        </p:spPr>
        <p:txBody>
          <a:bodyPr vert="horz" lIns="91440" tIns="45720" rIns="91440" bIns="45720" rtlCol="0" anchor="t">
            <a:noAutofit/>
          </a:bodyPr>
          <a:lstStyle/>
          <a:p>
            <a:pPr marL="227965" indent="-227965"/>
            <a:r>
              <a:rPr lang="en-GB" sz="2800" dirty="0">
                <a:solidFill>
                  <a:srgbClr val="595959"/>
                </a:solidFill>
              </a:rPr>
              <a:t>Institutions urging a</a:t>
            </a:r>
            <a:r>
              <a:rPr lang="en-GB" sz="2800" dirty="0">
                <a:solidFill>
                  <a:srgbClr val="23BAED"/>
                </a:solidFill>
              </a:rPr>
              <a:t> green recovery from covid-19</a:t>
            </a:r>
            <a:endParaRPr lang="en-US" sz="2800" dirty="0">
              <a:cs typeface="Arial"/>
            </a:endParaRPr>
          </a:p>
          <a:p>
            <a:pPr marL="227965" indent="-227965"/>
            <a:r>
              <a:rPr lang="en-GB" sz="2800" dirty="0">
                <a:solidFill>
                  <a:srgbClr val="595959"/>
                </a:solidFill>
                <a:cs typeface="Arial"/>
              </a:rPr>
              <a:t>Christine Lagarde, President of ECB:</a:t>
            </a:r>
            <a:r>
              <a:rPr lang="en-GB" sz="2800" dirty="0">
                <a:solidFill>
                  <a:srgbClr val="23BAED"/>
                </a:solidFill>
                <a:cs typeface="Arial"/>
              </a:rPr>
              <a:t> "transition towards a greener economy is a crucial part of economic recovery"</a:t>
            </a:r>
          </a:p>
          <a:p>
            <a:pPr marL="227965" indent="-227965"/>
            <a:r>
              <a:rPr lang="en-GB" sz="2800" dirty="0">
                <a:solidFill>
                  <a:srgbClr val="23BAED"/>
                </a:solidFill>
              </a:rPr>
              <a:t>"Business as usual" is vulnerable </a:t>
            </a:r>
            <a:r>
              <a:rPr lang="en-GB" sz="2800" dirty="0"/>
              <a:t>to a range of outside influences, not just market forces</a:t>
            </a:r>
            <a:endParaRPr lang="en-GB" sz="2800" dirty="0">
              <a:solidFill>
                <a:srgbClr val="23BAED"/>
              </a:solidFill>
              <a:cs typeface="Arial"/>
            </a:endParaRPr>
          </a:p>
          <a:p>
            <a:pPr marL="227965" indent="-227965"/>
            <a:r>
              <a:rPr lang="en-GB" sz="2800" dirty="0"/>
              <a:t>The need for business to take into consideration </a:t>
            </a:r>
            <a:r>
              <a:rPr lang="en-GB" sz="2800" dirty="0">
                <a:solidFill>
                  <a:srgbClr val="23BAED"/>
                </a:solidFill>
              </a:rPr>
              <a:t>all capitals</a:t>
            </a:r>
            <a:endParaRPr lang="en-GB" sz="2800" dirty="0">
              <a:solidFill>
                <a:srgbClr val="23BAED"/>
              </a:solidFill>
              <a:cs typeface="Arial"/>
            </a:endParaRPr>
          </a:p>
          <a:p>
            <a:pPr marL="227965" indent="-227965"/>
            <a:r>
              <a:rPr lang="en-GB" sz="2800" dirty="0"/>
              <a:t>The crisis shows why understanding </a:t>
            </a:r>
            <a:r>
              <a:rPr lang="en-GB" sz="2800" dirty="0">
                <a:solidFill>
                  <a:srgbClr val="23BAED"/>
                </a:solidFill>
              </a:rPr>
              <a:t>stakeholder values </a:t>
            </a:r>
            <a:r>
              <a:rPr lang="en-GB" sz="2800" dirty="0"/>
              <a:t>is important for decision making</a:t>
            </a:r>
            <a:endParaRPr lang="en-GB" sz="2800" dirty="0">
              <a:cs typeface="Arial"/>
            </a:endParaRPr>
          </a:p>
        </p:txBody>
      </p:sp>
      <p:sp>
        <p:nvSpPr>
          <p:cNvPr id="5" name="Oval 4">
            <a:extLst>
              <a:ext uri="{FF2B5EF4-FFF2-40B4-BE49-F238E27FC236}">
                <a16:creationId xmlns:a16="http://schemas.microsoft.com/office/drawing/2014/main" id="{54932BC6-45B7-44B2-B053-460C275A961C}"/>
              </a:ext>
            </a:extLst>
          </p:cNvPr>
          <p:cNvSpPr/>
          <p:nvPr/>
        </p:nvSpPr>
        <p:spPr>
          <a:xfrm>
            <a:off x="9259505" y="1896181"/>
            <a:ext cx="2358191" cy="230043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6" name="TextBox 5">
            <a:extLst>
              <a:ext uri="{FF2B5EF4-FFF2-40B4-BE49-F238E27FC236}">
                <a16:creationId xmlns:a16="http://schemas.microsoft.com/office/drawing/2014/main" id="{DBA5C3A0-921A-4200-B205-E49DDBF1B6D4}"/>
              </a:ext>
            </a:extLst>
          </p:cNvPr>
          <p:cNvSpPr txBox="1"/>
          <p:nvPr/>
        </p:nvSpPr>
        <p:spPr>
          <a:xfrm>
            <a:off x="9572326" y="2446235"/>
            <a:ext cx="1732548" cy="1200329"/>
          </a:xfrm>
          <a:prstGeom prst="rect">
            <a:avLst/>
          </a:prstGeom>
          <a:noFill/>
        </p:spPr>
        <p:txBody>
          <a:bodyPr wrap="square" rtlCol="0">
            <a:spAutoFit/>
          </a:bodyPr>
          <a:lstStyle/>
          <a:p>
            <a:pPr algn="ctr"/>
            <a:r>
              <a:rPr lang="en-US" sz="2400">
                <a:solidFill>
                  <a:schemeClr val="tx1">
                    <a:lumMod val="65000"/>
                    <a:lumOff val="35000"/>
                  </a:schemeClr>
                </a:solidFill>
              </a:rPr>
              <a:t>What have we learnt so far?</a:t>
            </a:r>
            <a:endParaRPr lang="en-CH" sz="240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156099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76DE-9F48-4CD5-B3BC-C59788205D8E}"/>
              </a:ext>
            </a:extLst>
          </p:cNvPr>
          <p:cNvSpPr>
            <a:spLocks noGrp="1"/>
          </p:cNvSpPr>
          <p:nvPr>
            <p:ph type="title"/>
          </p:nvPr>
        </p:nvSpPr>
        <p:spPr/>
        <p:txBody>
          <a:bodyPr/>
          <a:lstStyle/>
          <a:p>
            <a:r>
              <a:rPr lang="en-US" dirty="0"/>
              <a:t>Optional videos to set the scene</a:t>
            </a:r>
            <a:endParaRPr lang="en-CH" dirty="0"/>
          </a:p>
        </p:txBody>
      </p:sp>
      <p:sp>
        <p:nvSpPr>
          <p:cNvPr id="3" name="Content Placeholder 2">
            <a:extLst>
              <a:ext uri="{FF2B5EF4-FFF2-40B4-BE49-F238E27FC236}">
                <a16:creationId xmlns:a16="http://schemas.microsoft.com/office/drawing/2014/main" id="{5A2C9AFB-2124-4DA2-BB02-DCE46A890F39}"/>
              </a:ext>
            </a:extLst>
          </p:cNvPr>
          <p:cNvSpPr>
            <a:spLocks noGrp="1"/>
          </p:cNvSpPr>
          <p:nvPr>
            <p:ph idx="1"/>
          </p:nvPr>
        </p:nvSpPr>
        <p:spPr>
          <a:xfrm>
            <a:off x="314195" y="1853410"/>
            <a:ext cx="9923818" cy="4351338"/>
          </a:xfrm>
        </p:spPr>
        <p:txBody>
          <a:bodyPr/>
          <a:lstStyle/>
          <a:p>
            <a:r>
              <a:rPr lang="en-US" dirty="0"/>
              <a:t>Pitch for nature video: </a:t>
            </a:r>
            <a:r>
              <a:rPr lang="en-US" dirty="0">
                <a:hlinkClick r:id="rId3"/>
              </a:rPr>
              <a:t>https://www.youtube.com/watch?v=IyL272Q1N0s</a:t>
            </a:r>
            <a:endParaRPr lang="en-US" dirty="0"/>
          </a:p>
          <a:p>
            <a:r>
              <a:rPr lang="en-US" dirty="0"/>
              <a:t>WBCSD video – what’s you relationship with nature?</a:t>
            </a:r>
          </a:p>
          <a:p>
            <a:pPr marL="0" indent="0">
              <a:buNone/>
            </a:pPr>
            <a:r>
              <a:rPr lang="en-US" dirty="0">
                <a:hlinkClick r:id="rId4"/>
              </a:rPr>
              <a:t>https://www.youtube.com/watch?v=3nLuyyFUlIk</a:t>
            </a:r>
            <a:endParaRPr lang="en-US" dirty="0"/>
          </a:p>
          <a:p>
            <a:r>
              <a:rPr lang="en-US" dirty="0"/>
              <a:t>GSFA 2019, WBCSD video – Business is investing in nature</a:t>
            </a:r>
          </a:p>
          <a:p>
            <a:pPr marL="0" indent="0">
              <a:buNone/>
            </a:pPr>
            <a:r>
              <a:rPr lang="en-US" dirty="0">
                <a:hlinkClick r:id="rId5"/>
              </a:rPr>
              <a:t>https://www.youtube.com/watch?v=LcVGh_UlqlE</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E67A752-A1E8-2248-9B21-46D89EF76804}"/>
              </a:ext>
            </a:extLst>
          </p:cNvPr>
          <p:cNvSpPr>
            <a:spLocks noGrp="1"/>
          </p:cNvSpPr>
          <p:nvPr>
            <p:ph type="sldNum" sz="quarter" idx="12"/>
          </p:nvPr>
        </p:nvSpPr>
        <p:spPr/>
        <p:txBody>
          <a:bodyPr/>
          <a:lstStyle/>
          <a:p>
            <a:fld id="{971CEC84-1649-40CE-BFF6-7286506FEA08}" type="slidenum">
              <a:rPr lang="en-GB" smtClean="0"/>
              <a:pPr/>
              <a:t>17</a:t>
            </a:fld>
            <a:endParaRPr lang="en-GB"/>
          </a:p>
        </p:txBody>
      </p:sp>
    </p:spTree>
    <p:extLst>
      <p:ext uri="{BB962C8B-B14F-4D97-AF65-F5344CB8AC3E}">
        <p14:creationId xmlns:p14="http://schemas.microsoft.com/office/powerpoint/2010/main" val="164990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792651"/>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644170"/>
            <a:ext cx="2906897" cy="1569660"/>
          </a:xfrm>
          <a:prstGeom prst="rect">
            <a:avLst/>
          </a:prstGeom>
          <a:noFill/>
        </p:spPr>
        <p:txBody>
          <a:bodyPr wrap="square" rtlCol="0" anchor="t">
            <a:spAutoFit/>
          </a:bodyPr>
          <a:lstStyle/>
          <a:p>
            <a:pPr algn="ctr"/>
            <a:r>
              <a:rPr lang="en-US" sz="3200">
                <a:solidFill>
                  <a:schemeClr val="lt1"/>
                </a:solidFill>
              </a:rPr>
              <a:t>How do you define natural capital?</a:t>
            </a: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18</a:t>
            </a:fld>
            <a:endParaRPr lang="en-GB"/>
          </a:p>
        </p:txBody>
      </p:sp>
    </p:spTree>
    <p:extLst>
      <p:ext uri="{BB962C8B-B14F-4D97-AF65-F5344CB8AC3E}">
        <p14:creationId xmlns:p14="http://schemas.microsoft.com/office/powerpoint/2010/main" val="381189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612E8E-95F8-5C4D-B5F8-E0AB665DE1C7}"/>
              </a:ext>
            </a:extLst>
          </p:cNvPr>
          <p:cNvSpPr/>
          <p:nvPr/>
        </p:nvSpPr>
        <p:spPr>
          <a:xfrm>
            <a:off x="4179673" y="1893374"/>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Title 1">
            <a:extLst>
              <a:ext uri="{FF2B5EF4-FFF2-40B4-BE49-F238E27FC236}">
                <a16:creationId xmlns:a16="http://schemas.microsoft.com/office/drawing/2014/main" id="{54753AEB-D431-924C-A96E-77FCF6771308}"/>
              </a:ext>
            </a:extLst>
          </p:cNvPr>
          <p:cNvSpPr>
            <a:spLocks noGrp="1"/>
          </p:cNvSpPr>
          <p:nvPr>
            <p:ph type="title"/>
          </p:nvPr>
        </p:nvSpPr>
        <p:spPr/>
        <p:txBody>
          <a:bodyPr/>
          <a:lstStyle/>
          <a:p>
            <a:r>
              <a:rPr lang="en-US"/>
              <a:t>Knowledge check</a:t>
            </a:r>
            <a:endParaRPr lang="en-CH"/>
          </a:p>
        </p:txBody>
      </p:sp>
      <p:pic>
        <p:nvPicPr>
          <p:cNvPr id="6" name="Picture 5">
            <a:extLst>
              <a:ext uri="{FF2B5EF4-FFF2-40B4-BE49-F238E27FC236}">
                <a16:creationId xmlns:a16="http://schemas.microsoft.com/office/drawing/2014/main" id="{99028C12-3A59-AB41-887F-D0B0203AB1A9}"/>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8" name="TextBox 7">
            <a:extLst>
              <a:ext uri="{FF2B5EF4-FFF2-40B4-BE49-F238E27FC236}">
                <a16:creationId xmlns:a16="http://schemas.microsoft.com/office/drawing/2014/main" id="{17C6DE35-A4C3-4445-A928-ACEDF263CEA4}"/>
              </a:ext>
            </a:extLst>
          </p:cNvPr>
          <p:cNvSpPr txBox="1"/>
          <p:nvPr/>
        </p:nvSpPr>
        <p:spPr>
          <a:xfrm>
            <a:off x="4383574" y="2825829"/>
            <a:ext cx="2906897" cy="1846788"/>
          </a:xfrm>
          <a:prstGeom prst="rect">
            <a:avLst/>
          </a:prstGeom>
          <a:noFill/>
        </p:spPr>
        <p:txBody>
          <a:bodyPr wrap="square" rtlCol="0" anchor="t">
            <a:spAutoFit/>
          </a:bodyPr>
          <a:lstStyle/>
          <a:p>
            <a:pPr algn="ctr"/>
            <a:r>
              <a:rPr lang="en-US" sz="3200">
                <a:solidFill>
                  <a:schemeClr val="lt1"/>
                </a:solidFill>
              </a:rPr>
              <a:t>What is NOT a form of natural capital?</a:t>
            </a:r>
          </a:p>
          <a:p>
            <a:endParaRPr lang="en-CH" sz="1801"/>
          </a:p>
        </p:txBody>
      </p:sp>
      <p:sp>
        <p:nvSpPr>
          <p:cNvPr id="2" name="Slide Number Placeholder 1">
            <a:extLst>
              <a:ext uri="{FF2B5EF4-FFF2-40B4-BE49-F238E27FC236}">
                <a16:creationId xmlns:a16="http://schemas.microsoft.com/office/drawing/2014/main" id="{224A0084-F34D-2D48-B262-19178E125429}"/>
              </a:ext>
            </a:extLst>
          </p:cNvPr>
          <p:cNvSpPr>
            <a:spLocks noGrp="1"/>
          </p:cNvSpPr>
          <p:nvPr>
            <p:ph type="sldNum" sz="quarter" idx="12"/>
          </p:nvPr>
        </p:nvSpPr>
        <p:spPr/>
        <p:txBody>
          <a:bodyPr/>
          <a:lstStyle/>
          <a:p>
            <a:fld id="{971CEC84-1649-40CE-BFF6-7286506FEA08}" type="slidenum">
              <a:rPr lang="en-GB" smtClean="0"/>
              <a:pPr/>
              <a:t>19</a:t>
            </a:fld>
            <a:endParaRPr lang="en-GB"/>
          </a:p>
        </p:txBody>
      </p:sp>
    </p:spTree>
    <p:extLst>
      <p:ext uri="{BB962C8B-B14F-4D97-AF65-F5344CB8AC3E}">
        <p14:creationId xmlns:p14="http://schemas.microsoft.com/office/powerpoint/2010/main" val="998197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a:solidFill>
                  <a:srgbClr val="595959"/>
                </a:solidFill>
                <a:latin typeface="Arial"/>
              </a:rPr>
              <a:t>Sharing</a:t>
            </a:r>
            <a:r>
              <a:rPr lang="en-GB" sz="2201" b="1">
                <a:solidFill>
                  <a:srgbClr val="595959"/>
                </a:solidFill>
                <a:latin typeface="Arial"/>
              </a:rPr>
              <a:t> research, resources &amp; best practices</a:t>
            </a:r>
            <a:r>
              <a:rPr lang="en-GB" sz="2201">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Identifying </a:t>
            </a:r>
            <a:r>
              <a:rPr lang="en-GB" sz="2201" b="1">
                <a:solidFill>
                  <a:srgbClr val="595959"/>
                </a:solidFill>
                <a:latin typeface="Arial"/>
              </a:rPr>
              <a:t>barriers &amp; opportunities </a:t>
            </a:r>
            <a:r>
              <a:rPr lang="en-GB" sz="2201">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a:solidFill>
                  <a:srgbClr val="595959"/>
                </a:solidFill>
                <a:latin typeface="Arial"/>
              </a:rPr>
              <a:t>Providing practical support </a:t>
            </a:r>
            <a:r>
              <a:rPr lang="en-GB" sz="2201">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Reinforcing &amp; boosting the work of the </a:t>
            </a:r>
            <a:r>
              <a:rPr lang="en-GB" sz="2201" b="1">
                <a:solidFill>
                  <a:srgbClr val="595959"/>
                </a:solidFill>
                <a:latin typeface="Arial"/>
              </a:rPr>
              <a:t>Natural Capital Coalition.</a:t>
            </a:r>
          </a:p>
          <a:p>
            <a:pPr defTabSz="914354">
              <a:defRPr/>
            </a:pPr>
            <a:endParaRPr lang="en-CH" sz="1801">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F4A14B49-C4E4-D741-A2C5-122E3205B6FD}"/>
              </a:ext>
            </a:extLst>
          </p:cNvPr>
          <p:cNvSpPr>
            <a:spLocks noGrp="1"/>
          </p:cNvSpPr>
          <p:nvPr>
            <p:ph type="sldNum" sz="quarter" idx="12"/>
          </p:nvPr>
        </p:nvSpPr>
        <p:spPr/>
        <p:txBody>
          <a:bodyPr/>
          <a:lstStyle/>
          <a:p>
            <a:fld id="{971CEC84-1649-40CE-BFF6-7286506FEA08}" type="slidenum">
              <a:rPr lang="en-GB" smtClean="0"/>
              <a:pPr/>
              <a:t>20</a:t>
            </a:fld>
            <a:endParaRPr lang="en-GB"/>
          </a:p>
        </p:txBody>
      </p:sp>
    </p:spTree>
    <p:extLst>
      <p:ext uri="{BB962C8B-B14F-4D97-AF65-F5344CB8AC3E}">
        <p14:creationId xmlns:p14="http://schemas.microsoft.com/office/powerpoint/2010/main" val="1787008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3594530" y="3222971"/>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solidFill>
                  <a:srgbClr val="595959"/>
                </a:solidFill>
              </a:rPr>
              <a:t>Answer: 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11203355" cy="1962845"/>
          </a:xfrm>
          <a:prstGeom prst="rect">
            <a:avLst/>
          </a:prstGeom>
        </p:spPr>
        <p:txBody>
          <a:bodyPr wrap="square">
            <a:spAutoFit/>
          </a:bodyPr>
          <a:lstStyle/>
          <a:p>
            <a:pPr defTabSz="914354">
              <a:lnSpc>
                <a:spcPct val="130000"/>
              </a:lnSpc>
              <a:defRPr/>
            </a:pPr>
            <a:r>
              <a:rPr lang="en-GB" sz="2400" b="1">
                <a:solidFill>
                  <a:srgbClr val="595959"/>
                </a:solidFill>
                <a:latin typeface="Arial"/>
              </a:rPr>
              <a:t>Natural capital </a:t>
            </a:r>
            <a:r>
              <a:rPr lang="en-GB" sz="2400">
                <a:solidFill>
                  <a:srgbClr val="595959"/>
                </a:solidFill>
                <a:latin typeface="Arial"/>
              </a:rPr>
              <a:t>is the stock of </a:t>
            </a:r>
            <a:r>
              <a:rPr lang="en-GB" sz="2400" b="1">
                <a:solidFill>
                  <a:srgbClr val="23BAED"/>
                </a:solidFill>
                <a:latin typeface="Arial"/>
              </a:rPr>
              <a:t>renewable and non-renewable natural resources</a:t>
            </a:r>
            <a:r>
              <a:rPr lang="en-GB" sz="2400">
                <a:latin typeface="Arial"/>
              </a:rPr>
              <a:t>, </a:t>
            </a:r>
            <a:r>
              <a:rPr lang="en-GB" sz="2400">
                <a:solidFill>
                  <a:srgbClr val="595959"/>
                </a:solidFill>
                <a:latin typeface="Arial"/>
              </a:rPr>
              <a:t>(e.g. plants, animals, air water, soils, minerals) that combine to yield a </a:t>
            </a:r>
            <a:r>
              <a:rPr lang="en-GB" sz="2400" b="1">
                <a:solidFill>
                  <a:srgbClr val="23BAED"/>
                </a:solidFill>
                <a:latin typeface="Arial"/>
              </a:rPr>
              <a:t>flow of “services” </a:t>
            </a:r>
            <a:r>
              <a:rPr lang="en-GB" sz="2400">
                <a:solidFill>
                  <a:srgbClr val="595959"/>
                </a:solidFill>
                <a:latin typeface="Arial"/>
              </a:rPr>
              <a:t>to people.</a:t>
            </a:r>
            <a:r>
              <a:rPr lang="en-GB" sz="2400" b="1">
                <a:solidFill>
                  <a:srgbClr val="595959"/>
                </a:solidFill>
                <a:latin typeface="Arial"/>
              </a:rPr>
              <a:t> </a:t>
            </a:r>
            <a:r>
              <a:rPr lang="en-GB" sz="2400">
                <a:solidFill>
                  <a:srgbClr val="595959"/>
                </a:solidFill>
                <a:latin typeface="Arial"/>
              </a:rPr>
              <a:t>In turn, these flows provide </a:t>
            </a:r>
            <a:r>
              <a:rPr lang="en-GB" sz="2400" b="1">
                <a:solidFill>
                  <a:srgbClr val="595959"/>
                </a:solidFill>
                <a:latin typeface="Arial"/>
              </a:rPr>
              <a:t>value</a:t>
            </a:r>
            <a:r>
              <a:rPr lang="en-GB" sz="2400">
                <a:solidFill>
                  <a:srgbClr val="595959"/>
                </a:solidFill>
                <a:latin typeface="Aria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7" y="103874"/>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1439740" y="3602428"/>
            <a:ext cx="2069476" cy="2069476"/>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a:solidFill>
                  <a:prstClr val="white"/>
                </a:solidFill>
                <a:latin typeface="Arial"/>
              </a:rPr>
              <a:t>Biodiversity underpins both stocks and ecosystem services </a:t>
            </a:r>
            <a:endParaRPr lang="en-CH" sz="1801">
              <a:solidFill>
                <a:prstClr val="white"/>
              </a:solidFill>
              <a:latin typeface="Arial"/>
            </a:endParaRPr>
          </a:p>
        </p:txBody>
      </p:sp>
      <p:sp>
        <p:nvSpPr>
          <p:cNvPr id="12" name="TextBox 11">
            <a:extLst>
              <a:ext uri="{FF2B5EF4-FFF2-40B4-BE49-F238E27FC236}">
                <a16:creationId xmlns:a16="http://schemas.microsoft.com/office/drawing/2014/main" id="{0B7A89D0-B76F-4872-A3F8-97059C4A59FF}"/>
              </a:ext>
            </a:extLst>
          </p:cNvPr>
          <p:cNvSpPr txBox="1"/>
          <p:nvPr/>
        </p:nvSpPr>
        <p:spPr>
          <a:xfrm>
            <a:off x="6892047" y="568103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21</a:t>
            </a:fld>
            <a:endParaRPr lang="en-GB"/>
          </a:p>
        </p:txBody>
      </p:sp>
    </p:spTree>
    <p:extLst>
      <p:ext uri="{BB962C8B-B14F-4D97-AF65-F5344CB8AC3E}">
        <p14:creationId xmlns:p14="http://schemas.microsoft.com/office/powerpoint/2010/main" val="4247713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solidFill>
                  <a:srgbClr val="595959"/>
                </a:solidFill>
              </a:rPr>
              <a:t>Ecosystems Services</a:t>
            </a: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189214" y="103872"/>
            <a:ext cx="1907561" cy="1799263"/>
            <a:chOff x="4164440" y="3621813"/>
            <a:chExt cx="1371155" cy="1212497"/>
          </a:xfrm>
        </p:grpSpPr>
        <p:sp>
          <p:nvSpPr>
            <p:cNvPr id="6" name="Teardrop 5">
              <a:extLst>
                <a:ext uri="{FF2B5EF4-FFF2-40B4-BE49-F238E27FC236}">
                  <a16:creationId xmlns:a16="http://schemas.microsoft.com/office/drawing/2014/main" id="{53EF5CD5-CF5E-9E4B-99CE-62BE350664D1}"/>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60673" y="3823446"/>
              <a:ext cx="1227461" cy="809230"/>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 &amp; p.111 </a:t>
              </a: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categorised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 and</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10" name="TextBox 9">
            <a:extLst>
              <a:ext uri="{FF2B5EF4-FFF2-40B4-BE49-F238E27FC236}">
                <a16:creationId xmlns:a16="http://schemas.microsoft.com/office/drawing/2014/main" id="{9CBA9017-6D1B-7D47-9C45-BD3BE37F47A9}"/>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
        <p:nvSpPr>
          <p:cNvPr id="11" name="Oval 10">
            <a:extLst>
              <a:ext uri="{FF2B5EF4-FFF2-40B4-BE49-F238E27FC236}">
                <a16:creationId xmlns:a16="http://schemas.microsoft.com/office/drawing/2014/main" id="{3AE2697C-6854-4582-953D-4BC77DB91F15}"/>
              </a:ext>
            </a:extLst>
          </p:cNvPr>
          <p:cNvSpPr/>
          <p:nvPr/>
        </p:nvSpPr>
        <p:spPr>
          <a:xfrm>
            <a:off x="4675095" y="3366891"/>
            <a:ext cx="1451112"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EBC42A7C-A542-42F8-929A-B39E0F039B9D}"/>
              </a:ext>
            </a:extLst>
          </p:cNvPr>
          <p:cNvSpPr/>
          <p:nvPr/>
        </p:nvSpPr>
        <p:spPr>
          <a:xfrm>
            <a:off x="6886398" y="4243038"/>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0D65424F-0EA8-4DDC-90D3-83D38A2E9445}"/>
              </a:ext>
            </a:extLst>
          </p:cNvPr>
          <p:cNvSpPr/>
          <p:nvPr/>
        </p:nvSpPr>
        <p:spPr>
          <a:xfrm>
            <a:off x="8871981" y="3367417"/>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22</a:t>
            </a:fld>
            <a:endParaRPr lang="en-GB"/>
          </a:p>
        </p:txBody>
      </p:sp>
    </p:spTree>
    <p:extLst>
      <p:ext uri="{BB962C8B-B14F-4D97-AF65-F5344CB8AC3E}">
        <p14:creationId xmlns:p14="http://schemas.microsoft.com/office/powerpoint/2010/main" val="2067014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300144" y="1259612"/>
            <a:ext cx="7526222" cy="4075833"/>
          </a:xfrm>
          <a:prstGeom prst="rect">
            <a:avLst/>
          </a:prstGeom>
        </p:spPr>
      </p:pic>
      <p:grpSp>
        <p:nvGrpSpPr>
          <p:cNvPr id="3" name="Group 2">
            <a:extLst>
              <a:ext uri="{FF2B5EF4-FFF2-40B4-BE49-F238E27FC236}">
                <a16:creationId xmlns:a16="http://schemas.microsoft.com/office/drawing/2014/main" id="{C03270F5-05D6-4F4B-AF83-7611244BD77E}"/>
              </a:ext>
            </a:extLst>
          </p:cNvPr>
          <p:cNvGrpSpPr/>
          <p:nvPr/>
        </p:nvGrpSpPr>
        <p:grpSpPr>
          <a:xfrm>
            <a:off x="314194" y="3149412"/>
            <a:ext cx="11243511" cy="2770543"/>
            <a:chOff x="314194" y="3149412"/>
            <a:chExt cx="11243511" cy="2770543"/>
          </a:xfrm>
        </p:grpSpPr>
        <p:sp>
          <p:nvSpPr>
            <p:cNvPr id="24" name="Oval 23">
              <a:extLst>
                <a:ext uri="{FF2B5EF4-FFF2-40B4-BE49-F238E27FC236}">
                  <a16:creationId xmlns:a16="http://schemas.microsoft.com/office/drawing/2014/main" id="{6B718C8D-00BB-4FF8-816B-69261E034BAC}"/>
                </a:ext>
              </a:extLst>
            </p:cNvPr>
            <p:cNvSpPr/>
            <p:nvPr/>
          </p:nvSpPr>
          <p:spPr>
            <a:xfrm>
              <a:off x="5491161" y="3149412"/>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314194" y="5088958"/>
              <a:ext cx="240936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upon natural capital. </a:t>
              </a:r>
            </a:p>
          </p:txBody>
        </p:sp>
        <p:sp>
          <p:nvSpPr>
            <p:cNvPr id="26" name="Oval 25">
              <a:extLst>
                <a:ext uri="{FF2B5EF4-FFF2-40B4-BE49-F238E27FC236}">
                  <a16:creationId xmlns:a16="http://schemas.microsoft.com/office/drawing/2014/main" id="{4D55DF2C-0121-489C-9A1B-A0128D5C0A05}"/>
                </a:ext>
              </a:extLst>
            </p:cNvPr>
            <p:cNvSpPr/>
            <p:nvPr/>
          </p:nvSpPr>
          <p:spPr>
            <a:xfrm>
              <a:off x="6159060" y="3984772"/>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27" name="Rectangle 26">
              <a:extLst>
                <a:ext uri="{FF2B5EF4-FFF2-40B4-BE49-F238E27FC236}">
                  <a16:creationId xmlns:a16="http://schemas.microsoft.com/office/drawing/2014/main" id="{17ACBA91-39BE-4100-BEB6-1DC339BEDD08}"/>
                </a:ext>
              </a:extLst>
            </p:cNvPr>
            <p:cNvSpPr/>
            <p:nvPr/>
          </p:nvSpPr>
          <p:spPr>
            <a:xfrm>
              <a:off x="4601263" y="5088958"/>
              <a:ext cx="3285448"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28" name="Oval 27">
              <a:extLst>
                <a:ext uri="{FF2B5EF4-FFF2-40B4-BE49-F238E27FC236}">
                  <a16:creationId xmlns:a16="http://schemas.microsoft.com/office/drawing/2014/main" id="{ACF89603-0FA5-4F94-BA16-EA40E3267E63}"/>
                </a:ext>
              </a:extLst>
            </p:cNvPr>
            <p:cNvSpPr/>
            <p:nvPr/>
          </p:nvSpPr>
          <p:spPr>
            <a:xfrm>
              <a:off x="3395237" y="5187329"/>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29" name="Rectangle 28">
              <a:extLst>
                <a:ext uri="{FF2B5EF4-FFF2-40B4-BE49-F238E27FC236}">
                  <a16:creationId xmlns:a16="http://schemas.microsoft.com/office/drawing/2014/main" id="{7E3CDAF5-A14F-44CE-AFEC-6AC8691E1FAE}"/>
                </a:ext>
              </a:extLst>
            </p:cNvPr>
            <p:cNvSpPr/>
            <p:nvPr/>
          </p:nvSpPr>
          <p:spPr>
            <a:xfrm>
              <a:off x="8803540" y="5088958"/>
              <a:ext cx="2754165"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grpSp>
      <p:sp>
        <p:nvSpPr>
          <p:cNvPr id="6" name="Teardrop 5">
            <a:extLst>
              <a:ext uri="{FF2B5EF4-FFF2-40B4-BE49-F238E27FC236}">
                <a16:creationId xmlns:a16="http://schemas.microsoft.com/office/drawing/2014/main" id="{16509DBB-C64D-46C2-8E90-D99D1D052B59}"/>
              </a:ext>
            </a:extLst>
          </p:cNvPr>
          <p:cNvSpPr/>
          <p:nvPr/>
        </p:nvSpPr>
        <p:spPr>
          <a:xfrm>
            <a:off x="10479505" y="87075"/>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323439"/>
          </a:xfrm>
          <a:prstGeom prst="rect">
            <a:avLst/>
          </a:prstGeom>
          <a:noFill/>
        </p:spPr>
        <p:txBody>
          <a:bodyPr wrap="square" rtlCol="0">
            <a:spAutoFit/>
          </a:bodyPr>
          <a:lstStyle/>
          <a:p>
            <a:pPr algn="ctr">
              <a:defRPr/>
            </a:pPr>
            <a:r>
              <a:rPr kumimoji="0" lang="en-GB" sz="1600" b="1" i="0" u="none" strike="noStrike" kern="1200" cap="none" spc="0" normalizeH="0" baseline="0" noProof="0">
                <a:ln>
                  <a:noFill/>
                </a:ln>
                <a:solidFill>
                  <a:prstClr val="white"/>
                </a:solidFill>
                <a:effectLst/>
                <a:uLnTx/>
                <a:uFillTx/>
                <a:latin typeface="Arial"/>
                <a:ea typeface="+mn-ea"/>
                <a:cs typeface="+mn-cs"/>
              </a:rPr>
              <a:t>Refer to p.15 </a:t>
            </a:r>
            <a:r>
              <a:rPr kumimoji="0" lang="en-GB" sz="1600" b="0" i="0" u="none" strike="noStrike" kern="1200" cap="none" spc="0" normalizeH="0" baseline="0" noProof="0">
                <a:ln>
                  <a:noFill/>
                </a:ln>
                <a:solidFill>
                  <a:prstClr val="white"/>
                </a:solidFill>
                <a:effectLst/>
                <a:uLnTx/>
                <a:uFillTx/>
                <a:latin typeface="Arial"/>
                <a:ea typeface="+mn-ea"/>
                <a:cs typeface="+mn-cs"/>
              </a:rPr>
              <a:t>of the  </a:t>
            </a:r>
            <a:r>
              <a:rPr lang="en-GB" sz="1600">
                <a:solidFill>
                  <a:prstClr val="white"/>
                </a:solidFill>
                <a:hlinkClick r:id="rId4"/>
              </a:rPr>
              <a:t>Natural Capital Protocol</a:t>
            </a:r>
            <a:endParaRPr lang="en-GB" sz="160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23</a:t>
            </a:fld>
            <a:endParaRPr lang="en-GB"/>
          </a:p>
        </p:txBody>
      </p:sp>
      <p:sp>
        <p:nvSpPr>
          <p:cNvPr id="4" name="TextBox 3">
            <a:extLst>
              <a:ext uri="{FF2B5EF4-FFF2-40B4-BE49-F238E27FC236}">
                <a16:creationId xmlns:a16="http://schemas.microsoft.com/office/drawing/2014/main" id="{D1DEFFC1-06E3-4105-BAE2-F38F27C5B3E8}"/>
              </a:ext>
            </a:extLst>
          </p:cNvPr>
          <p:cNvSpPr txBox="1"/>
          <p:nvPr/>
        </p:nvSpPr>
        <p:spPr>
          <a:xfrm>
            <a:off x="106092" y="3680411"/>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55264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a:solidFill>
                  <a:srgbClr val="595959"/>
                </a:solidFill>
              </a:rPr>
              <a:t>Integrating approaches and building links between protocols </a:t>
            </a:r>
            <a:endParaRPr lang="en-US">
              <a:solidFill>
                <a:srgbClr val="595959"/>
              </a:solidFill>
              <a:highlight>
                <a:srgbClr val="FFFF00"/>
              </a:highlight>
            </a:endParaRPr>
          </a:p>
        </p:txBody>
      </p:sp>
      <p:sp>
        <p:nvSpPr>
          <p:cNvPr id="4" name="Rectangle: Rounded Corners 3">
            <a:extLst>
              <a:ext uri="{FF2B5EF4-FFF2-40B4-BE49-F238E27FC236}">
                <a16:creationId xmlns:a16="http://schemas.microsoft.com/office/drawing/2014/main" id="{6ACF1957-4E8C-49AF-B721-6F26217A26A0}"/>
              </a:ext>
            </a:extLst>
          </p:cNvPr>
          <p:cNvSpPr/>
          <p:nvPr/>
        </p:nvSpPr>
        <p:spPr>
          <a:xfrm>
            <a:off x="3119122" y="1641971"/>
            <a:ext cx="8885956" cy="698205"/>
          </a:xfrm>
          <a:prstGeom prst="roundRect">
            <a:avLst/>
          </a:prstGeom>
          <a:solidFill>
            <a:schemeClr val="bg1">
              <a:lumMod val="85000"/>
            </a:schemeClr>
          </a:solidFill>
          <a:ln w="28575">
            <a:noFill/>
          </a:ln>
        </p:spPr>
        <p:txBody>
          <a:bodyPr wrap="square">
            <a:spAutoFit/>
          </a:bodyPr>
          <a:lstStyle/>
          <a:p>
            <a:pPr algn="ctr">
              <a:defRPr/>
            </a:pPr>
            <a:r>
              <a:rPr lang="en-GB" sz="1700" b="1">
                <a:latin typeface="Arial" panose="020B0604020202020204" pitchFamily="34" charset="0"/>
                <a:cs typeface="Arial" panose="020B0604020202020204" pitchFamily="34" charset="0"/>
              </a:rPr>
              <a:t>Generally-accepted frameworks </a:t>
            </a:r>
            <a:r>
              <a:rPr lang="en-GB" sz="1700">
                <a:latin typeface="Arial" panose="020B0604020202020204" pitchFamily="34" charset="0"/>
                <a:cs typeface="Arial" panose="020B0604020202020204" pitchFamily="34" charset="0"/>
              </a:rPr>
              <a:t>for</a:t>
            </a:r>
            <a:r>
              <a:rPr lang="en-GB" sz="1700" b="1">
                <a:latin typeface="Arial" panose="020B0604020202020204" pitchFamily="34" charset="0"/>
                <a:cs typeface="Arial" panose="020B0604020202020204" pitchFamily="34" charset="0"/>
              </a:rPr>
              <a:t> business </a:t>
            </a:r>
            <a:r>
              <a:rPr lang="en-GB" sz="1700">
                <a:latin typeface="Arial" panose="020B0604020202020204" pitchFamily="34" charset="0"/>
                <a:cs typeface="Arial" panose="020B0604020202020204" pitchFamily="34" charset="0"/>
              </a:rPr>
              <a:t>to identify, measure and value its </a:t>
            </a:r>
            <a:r>
              <a:rPr lang="en-GB" sz="1700" b="1">
                <a:latin typeface="Arial" panose="020B0604020202020204" pitchFamily="34" charset="0"/>
                <a:cs typeface="Arial" panose="020B0604020202020204" pitchFamily="34" charset="0"/>
              </a:rPr>
              <a:t>impacts </a:t>
            </a:r>
            <a:r>
              <a:rPr lang="en-GB" sz="1700">
                <a:latin typeface="Arial" panose="020B0604020202020204" pitchFamily="34" charset="0"/>
                <a:cs typeface="Arial" panose="020B0604020202020204" pitchFamily="34" charset="0"/>
              </a:rPr>
              <a:t>and </a:t>
            </a:r>
            <a:r>
              <a:rPr lang="en-GB" sz="1700" b="1">
                <a:latin typeface="Arial" panose="020B0604020202020204" pitchFamily="34" charset="0"/>
                <a:cs typeface="Arial" panose="020B0604020202020204" pitchFamily="34" charset="0"/>
              </a:rPr>
              <a:t>dependencies </a:t>
            </a:r>
            <a:r>
              <a:rPr lang="en-GB" sz="1700">
                <a:latin typeface="Arial" panose="020B0604020202020204" pitchFamily="34" charset="0"/>
                <a:cs typeface="Arial" panose="020B0604020202020204" pitchFamily="34" charset="0"/>
              </a:rPr>
              <a:t>on</a:t>
            </a:r>
            <a:r>
              <a:rPr lang="en-GB" sz="1700" b="1">
                <a:latin typeface="Arial" panose="020B0604020202020204" pitchFamily="34" charset="0"/>
                <a:cs typeface="Arial" panose="020B0604020202020204" pitchFamily="34" charset="0"/>
              </a:rPr>
              <a:t> natural, social and human capital</a:t>
            </a:r>
            <a:r>
              <a:rPr lang="en-GB" sz="1801" b="1">
                <a:latin typeface="Arial" panose="020B0604020202020204" pitchFamily="34" charset="0"/>
                <a:cs typeface="Arial" panose="020B0604020202020204" pitchFamily="34" charset="0"/>
              </a:rPr>
              <a:t>.</a:t>
            </a:r>
          </a:p>
        </p:txBody>
      </p:sp>
      <p:pic>
        <p:nvPicPr>
          <p:cNvPr id="5" name="Picture 2" descr="Résultat de recherche d'images pour &quot;natural capital coalition&quot;">
            <a:extLst>
              <a:ext uri="{FF2B5EF4-FFF2-40B4-BE49-F238E27FC236}">
                <a16:creationId xmlns:a16="http://schemas.microsoft.com/office/drawing/2014/main" id="{7422B6E8-3749-4A46-9B1E-0FB0C19D67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5682" y="2623684"/>
            <a:ext cx="1566703" cy="644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043237-1896-4302-B442-B906E27B2E6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9935" y="2623685"/>
            <a:ext cx="1657696" cy="576164"/>
          </a:xfrm>
          <a:prstGeom prst="rect">
            <a:avLst/>
          </a:prstGeom>
          <a:noFill/>
          <a:ln>
            <a:noFill/>
          </a:ln>
        </p:spPr>
      </p:pic>
      <p:sp>
        <p:nvSpPr>
          <p:cNvPr id="9" name="Rectangle 8">
            <a:extLst>
              <a:ext uri="{FF2B5EF4-FFF2-40B4-BE49-F238E27FC236}">
                <a16:creationId xmlns:a16="http://schemas.microsoft.com/office/drawing/2014/main" id="{1932BFA6-5A33-43AB-BB9F-B1CF27DFB325}"/>
              </a:ext>
            </a:extLst>
          </p:cNvPr>
          <p:cNvSpPr/>
          <p:nvPr/>
        </p:nvSpPr>
        <p:spPr>
          <a:xfrm>
            <a:off x="5375451" y="5216031"/>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2016</a:t>
            </a:r>
          </a:p>
        </p:txBody>
      </p:sp>
      <p:sp>
        <p:nvSpPr>
          <p:cNvPr id="10" name="Arrow: Right 9">
            <a:extLst>
              <a:ext uri="{FF2B5EF4-FFF2-40B4-BE49-F238E27FC236}">
                <a16:creationId xmlns:a16="http://schemas.microsoft.com/office/drawing/2014/main" id="{48CEB7C7-6828-4FF8-9FDD-3AC2823C94AD}"/>
              </a:ext>
            </a:extLst>
          </p:cNvPr>
          <p:cNvSpPr/>
          <p:nvPr/>
        </p:nvSpPr>
        <p:spPr>
          <a:xfrm>
            <a:off x="10457817" y="3726927"/>
            <a:ext cx="521716" cy="48923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Flowchart: Off-page Connector 11">
            <a:extLst>
              <a:ext uri="{FF2B5EF4-FFF2-40B4-BE49-F238E27FC236}">
                <a16:creationId xmlns:a16="http://schemas.microsoft.com/office/drawing/2014/main" id="{F7D97BE9-2A49-4CCB-9E2D-200C2A0305D1}"/>
              </a:ext>
            </a:extLst>
          </p:cNvPr>
          <p:cNvSpPr/>
          <p:nvPr/>
        </p:nvSpPr>
        <p:spPr>
          <a:xfrm rot="16200000">
            <a:off x="3828136" y="294521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TextBox 12">
            <a:extLst>
              <a:ext uri="{FF2B5EF4-FFF2-40B4-BE49-F238E27FC236}">
                <a16:creationId xmlns:a16="http://schemas.microsoft.com/office/drawing/2014/main" id="{55D8CA77-F51B-4549-9F01-062321F4523F}"/>
              </a:ext>
            </a:extLst>
          </p:cNvPr>
          <p:cNvSpPr txBox="1"/>
          <p:nvPr/>
        </p:nvSpPr>
        <p:spPr>
          <a:xfrm>
            <a:off x="3304210" y="3528963"/>
            <a:ext cx="1447060" cy="338554"/>
          </a:xfrm>
          <a:prstGeom prst="rect">
            <a:avLst/>
          </a:prstGeom>
          <a:noFill/>
        </p:spPr>
        <p:txBody>
          <a:bodyPr wrap="square" rtlCol="0">
            <a:spAutoFit/>
          </a:bodyPr>
          <a:lstStyle/>
          <a:p>
            <a:r>
              <a:rPr lang="en-US" sz="1600" b="1">
                <a:solidFill>
                  <a:schemeClr val="bg1"/>
                </a:solidFill>
                <a:hlinkClick r:id="rId5"/>
              </a:rPr>
              <a:t>Full version</a:t>
            </a:r>
            <a:endParaRPr lang="en-CH" sz="1600" b="1">
              <a:solidFill>
                <a:schemeClr val="bg1"/>
              </a:solidFill>
            </a:endParaRPr>
          </a:p>
        </p:txBody>
      </p:sp>
      <p:sp>
        <p:nvSpPr>
          <p:cNvPr id="14" name="Flowchart: Off-page Connector 13">
            <a:extLst>
              <a:ext uri="{FF2B5EF4-FFF2-40B4-BE49-F238E27FC236}">
                <a16:creationId xmlns:a16="http://schemas.microsoft.com/office/drawing/2014/main" id="{076A4D45-1E97-4883-A96B-78D368874382}"/>
              </a:ext>
            </a:extLst>
          </p:cNvPr>
          <p:cNvSpPr/>
          <p:nvPr/>
        </p:nvSpPr>
        <p:spPr>
          <a:xfrm rot="16200000">
            <a:off x="3716223" y="3767343"/>
            <a:ext cx="584775" cy="142894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5" name="TextBox 14">
            <a:extLst>
              <a:ext uri="{FF2B5EF4-FFF2-40B4-BE49-F238E27FC236}">
                <a16:creationId xmlns:a16="http://schemas.microsoft.com/office/drawing/2014/main" id="{5598F15E-BF98-49C7-8CCD-DC912209D1D2}"/>
              </a:ext>
            </a:extLst>
          </p:cNvPr>
          <p:cNvSpPr txBox="1"/>
          <p:nvPr/>
        </p:nvSpPr>
        <p:spPr>
          <a:xfrm>
            <a:off x="3315986" y="4189427"/>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18" name="Picture Placeholder 5">
            <a:extLst>
              <a:ext uri="{FF2B5EF4-FFF2-40B4-BE49-F238E27FC236}">
                <a16:creationId xmlns:a16="http://schemas.microsoft.com/office/drawing/2014/main" id="{8CADDB9C-C18F-4A02-A14F-006F41FC52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078077" y="3063712"/>
            <a:ext cx="1491355" cy="2107028"/>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8"/>
          <a:stretch>
            <a:fillRect/>
          </a:stretch>
        </p:blipFill>
        <p:spPr>
          <a:xfrm>
            <a:off x="11059456" y="3726927"/>
            <a:ext cx="848277" cy="489231"/>
          </a:xfrm>
          <a:prstGeom prst="rect">
            <a:avLst/>
          </a:prstGeom>
        </p:spPr>
      </p:pic>
      <p:sp>
        <p:nvSpPr>
          <p:cNvPr id="20" name="Rectangle 19">
            <a:extLst>
              <a:ext uri="{FF2B5EF4-FFF2-40B4-BE49-F238E27FC236}">
                <a16:creationId xmlns:a16="http://schemas.microsoft.com/office/drawing/2014/main" id="{24BAF9E3-6CB0-4273-A7FB-651A27B210A4}"/>
              </a:ext>
            </a:extLst>
          </p:cNvPr>
          <p:cNvSpPr/>
          <p:nvPr/>
        </p:nvSpPr>
        <p:spPr>
          <a:xfrm>
            <a:off x="9142667" y="5216032"/>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2019</a:t>
            </a:r>
          </a:p>
        </p:txBody>
      </p:sp>
      <p:sp>
        <p:nvSpPr>
          <p:cNvPr id="24" name="Flowchart: Off-page Connector 23">
            <a:extLst>
              <a:ext uri="{FF2B5EF4-FFF2-40B4-BE49-F238E27FC236}">
                <a16:creationId xmlns:a16="http://schemas.microsoft.com/office/drawing/2014/main" id="{8069B3D2-7956-48D1-94B4-BB9F78A5B18A}"/>
              </a:ext>
            </a:extLst>
          </p:cNvPr>
          <p:cNvSpPr/>
          <p:nvPr/>
        </p:nvSpPr>
        <p:spPr>
          <a:xfrm rot="16200000">
            <a:off x="7508174" y="3276962"/>
            <a:ext cx="399209" cy="1566703"/>
          </a:xfrm>
          <a:prstGeom prst="flowChartOffpageConnector">
            <a:avLst/>
          </a:prstGeom>
          <a:solidFill>
            <a:srgbClr val="FCA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TextBox 24">
            <a:extLst>
              <a:ext uri="{FF2B5EF4-FFF2-40B4-BE49-F238E27FC236}">
                <a16:creationId xmlns:a16="http://schemas.microsoft.com/office/drawing/2014/main" id="{A918096A-F614-4205-966F-71E25DDBCD14}"/>
              </a:ext>
            </a:extLst>
          </p:cNvPr>
          <p:cNvSpPr txBox="1"/>
          <p:nvPr/>
        </p:nvSpPr>
        <p:spPr>
          <a:xfrm>
            <a:off x="7026169" y="3867518"/>
            <a:ext cx="1506273"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28" name="Picture Placeholder 5" descr="Social-Human-Capital-Protocol_26.02.19.pdf">
            <a:extLst>
              <a:ext uri="{FF2B5EF4-FFF2-40B4-BE49-F238E27FC236}">
                <a16:creationId xmlns:a16="http://schemas.microsoft.com/office/drawing/2014/main" id="{16AD84C9-92D1-4BB8-B3D9-70B3CC23CF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8808836" y="3052536"/>
            <a:ext cx="1482455" cy="2118204"/>
          </a:xfrm>
          <a:prstGeom prst="rect">
            <a:avLst/>
          </a:prstGeom>
          <a:ln>
            <a:solidFill>
              <a:schemeClr val="bg1">
                <a:lumMod val="75000"/>
              </a:schemeClr>
            </a:solidFill>
          </a:ln>
        </p:spPr>
      </p:pic>
      <p:sp>
        <p:nvSpPr>
          <p:cNvPr id="22" name="TextBox 21">
            <a:extLst>
              <a:ext uri="{FF2B5EF4-FFF2-40B4-BE49-F238E27FC236}">
                <a16:creationId xmlns:a16="http://schemas.microsoft.com/office/drawing/2014/main" id="{42802F7C-D032-6E42-A154-8C47F63F4500}"/>
              </a:ext>
            </a:extLst>
          </p:cNvPr>
          <p:cNvSpPr txBox="1"/>
          <p:nvPr/>
        </p:nvSpPr>
        <p:spPr>
          <a:xfrm>
            <a:off x="87362" y="1337726"/>
            <a:ext cx="2934863" cy="1815882"/>
          </a:xfrm>
          <a:prstGeom prst="rect">
            <a:avLst/>
          </a:prstGeom>
          <a:noFill/>
        </p:spPr>
        <p:txBody>
          <a:bodyPr wrap="square" rtlCol="0">
            <a:spAutoFit/>
          </a:bodyPr>
          <a:lstStyle/>
          <a:p>
            <a:r>
              <a:rPr lang="en-GB" sz="1600" b="1">
                <a:solidFill>
                  <a:srgbClr val="595959"/>
                </a:solidFill>
              </a:rPr>
              <a:t>Brundtland - Sustainable Development </a:t>
            </a:r>
            <a:r>
              <a:rPr lang="en-GB" sz="1600">
                <a:solidFill>
                  <a:srgbClr val="595959"/>
                </a:solidFill>
              </a:rPr>
              <a:t>is development that meets the needs of the present without compromising the ability of future generations to meet their own needs. </a:t>
            </a:r>
            <a:endParaRPr lang="en-US" sz="1600">
              <a:solidFill>
                <a:srgbClr val="595959"/>
              </a:solidFill>
            </a:endParaRPr>
          </a:p>
        </p:txBody>
      </p:sp>
      <p:pic>
        <p:nvPicPr>
          <p:cNvPr id="26" name="Picture 2">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8844"/>
          <a:stretch/>
        </p:blipFill>
        <p:spPr bwMode="auto">
          <a:xfrm>
            <a:off x="284270" y="3429002"/>
            <a:ext cx="2459519" cy="24955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24</a:t>
            </a:fld>
            <a:endParaRPr lang="en-GB"/>
          </a:p>
        </p:txBody>
      </p:sp>
    </p:spTree>
    <p:extLst>
      <p:ext uri="{BB962C8B-B14F-4D97-AF65-F5344CB8AC3E}">
        <p14:creationId xmlns:p14="http://schemas.microsoft.com/office/powerpoint/2010/main" val="419249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893374"/>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521910"/>
            <a:ext cx="2906897" cy="2339230"/>
          </a:xfrm>
          <a:prstGeom prst="rect">
            <a:avLst/>
          </a:prstGeom>
          <a:noFill/>
        </p:spPr>
        <p:txBody>
          <a:bodyPr wrap="square" rtlCol="0" anchor="t">
            <a:spAutoFit/>
          </a:bodyPr>
          <a:lstStyle/>
          <a:p>
            <a:pPr algn="ctr"/>
            <a:r>
              <a:rPr lang="en-US" sz="3200">
                <a:solidFill>
                  <a:schemeClr val="lt1"/>
                </a:solidFill>
              </a:rPr>
              <a:t>How do you define the Natural Capital Protocol?</a:t>
            </a:r>
          </a:p>
          <a:p>
            <a:endParaRPr lang="en-CH" sz="1801"/>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5D7E4D2-DB1C-E94B-87CA-EF5410033D99}"/>
              </a:ext>
            </a:extLst>
          </p:cNvPr>
          <p:cNvSpPr>
            <a:spLocks noGrp="1"/>
          </p:cNvSpPr>
          <p:nvPr>
            <p:ph type="sldNum" sz="quarter" idx="12"/>
          </p:nvPr>
        </p:nvSpPr>
        <p:spPr/>
        <p:txBody>
          <a:bodyPr/>
          <a:lstStyle/>
          <a:p>
            <a:fld id="{971CEC84-1649-40CE-BFF6-7286506FEA08}" type="slidenum">
              <a:rPr lang="en-GB" smtClean="0"/>
              <a:pPr/>
              <a:t>25</a:t>
            </a:fld>
            <a:endParaRPr lang="en-GB"/>
          </a:p>
        </p:txBody>
      </p:sp>
    </p:spTree>
    <p:extLst>
      <p:ext uri="{BB962C8B-B14F-4D97-AF65-F5344CB8AC3E}">
        <p14:creationId xmlns:p14="http://schemas.microsoft.com/office/powerpoint/2010/main" val="261222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2B6E1EB-F5B7-9041-973D-3DFF9E244666}"/>
              </a:ext>
            </a:extLst>
          </p:cNvPr>
          <p:cNvSpPr>
            <a:spLocks noGrp="1"/>
          </p:cNvSpPr>
          <p:nvPr>
            <p:ph type="sldNum" sz="quarter" idx="12"/>
          </p:nvPr>
        </p:nvSpPr>
        <p:spPr/>
        <p:txBody>
          <a:bodyPr/>
          <a:lstStyle/>
          <a:p>
            <a:fld id="{971CEC84-1649-40CE-BFF6-7286506FEA08}" type="slidenum">
              <a:rPr lang="en-GB" smtClean="0"/>
              <a:pPr/>
              <a:t>26</a:t>
            </a:fld>
            <a:endParaRPr lang="en-GB"/>
          </a:p>
        </p:txBody>
      </p:sp>
    </p:spTree>
    <p:extLst>
      <p:ext uri="{BB962C8B-B14F-4D97-AF65-F5344CB8AC3E}">
        <p14:creationId xmlns:p14="http://schemas.microsoft.com/office/powerpoint/2010/main" val="33127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solidFill>
                  <a:srgbClr val="595959"/>
                </a:solidFill>
              </a:rPr>
              <a:t>What parts of the Natural Capital Protocol will we cover?</a:t>
            </a:r>
            <a:endParaRPr lang="en-US">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624575" y="1739896"/>
            <a:ext cx="8942852" cy="4161177"/>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5010644"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6809556"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2950825"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382502" y="1284014"/>
            <a:ext cx="1133644" cy="369460"/>
          </a:xfrm>
          <a:prstGeom prst="rect">
            <a:avLst/>
          </a:prstGeom>
          <a:noFill/>
        </p:spPr>
        <p:txBody>
          <a:bodyPr wrap="none" rtlCol="0">
            <a:spAutoFit/>
          </a:bodyPr>
          <a:lstStyle/>
          <a:p>
            <a:r>
              <a:rPr lang="en-GB" sz="1801"/>
              <a:t>Module 1</a:t>
            </a:r>
            <a:endParaRPr lang="en-US" sz="1801"/>
          </a:p>
        </p:txBody>
      </p:sp>
      <p:sp>
        <p:nvSpPr>
          <p:cNvPr id="9" name="TextBox 8">
            <a:extLst>
              <a:ext uri="{FF2B5EF4-FFF2-40B4-BE49-F238E27FC236}">
                <a16:creationId xmlns:a16="http://schemas.microsoft.com/office/drawing/2014/main" id="{08ED46DF-3A0F-4191-BA47-894A79EF836E}"/>
              </a:ext>
            </a:extLst>
          </p:cNvPr>
          <p:cNvSpPr txBox="1"/>
          <p:nvPr/>
        </p:nvSpPr>
        <p:spPr>
          <a:xfrm>
            <a:off x="4511896" y="1256686"/>
            <a:ext cx="1133644" cy="369460"/>
          </a:xfrm>
          <a:prstGeom prst="rect">
            <a:avLst/>
          </a:prstGeom>
          <a:noFill/>
        </p:spPr>
        <p:txBody>
          <a:bodyPr wrap="none" rtlCol="0">
            <a:spAutoFit/>
          </a:bodyPr>
          <a:lstStyle/>
          <a:p>
            <a:r>
              <a:rPr lang="en-GB" sz="1801"/>
              <a:t>Module 2</a:t>
            </a:r>
            <a:endParaRPr lang="en-US" sz="1801"/>
          </a:p>
        </p:txBody>
      </p:sp>
      <p:sp>
        <p:nvSpPr>
          <p:cNvPr id="10" name="TextBox 9">
            <a:extLst>
              <a:ext uri="{FF2B5EF4-FFF2-40B4-BE49-F238E27FC236}">
                <a16:creationId xmlns:a16="http://schemas.microsoft.com/office/drawing/2014/main" id="{EA0D6C61-6117-41F1-8EAC-ECE593D7F9BD}"/>
              </a:ext>
            </a:extLst>
          </p:cNvPr>
          <p:cNvSpPr txBox="1"/>
          <p:nvPr/>
        </p:nvSpPr>
        <p:spPr>
          <a:xfrm>
            <a:off x="5893088" y="1246775"/>
            <a:ext cx="2646878" cy="369460"/>
          </a:xfrm>
          <a:prstGeom prst="rect">
            <a:avLst/>
          </a:prstGeom>
          <a:noFill/>
        </p:spPr>
        <p:txBody>
          <a:bodyPr wrap="none" rtlCol="0">
            <a:spAutoFit/>
          </a:bodyPr>
          <a:lstStyle/>
          <a:p>
            <a:r>
              <a:rPr lang="en-GB" sz="1801"/>
              <a:t>Introduction in module 2</a:t>
            </a:r>
            <a:endParaRPr lang="en-US" sz="1801"/>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27</a:t>
            </a:fld>
            <a:endParaRPr lang="en-GB"/>
          </a:p>
        </p:txBody>
      </p:sp>
      <p:sp>
        <p:nvSpPr>
          <p:cNvPr id="12" name="TextBox 11">
            <a:extLst>
              <a:ext uri="{FF2B5EF4-FFF2-40B4-BE49-F238E27FC236}">
                <a16:creationId xmlns:a16="http://schemas.microsoft.com/office/drawing/2014/main" id="{9000F69F-011F-479C-8CC9-B5945F3DC3E8}"/>
              </a:ext>
            </a:extLst>
          </p:cNvPr>
          <p:cNvSpPr txBox="1"/>
          <p:nvPr/>
        </p:nvSpPr>
        <p:spPr>
          <a:xfrm>
            <a:off x="94369" y="522785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3323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719DF8-CB5E-4648-A3B5-9598569088ED}"/>
              </a:ext>
            </a:extLst>
          </p:cNvPr>
          <p:cNvPicPr>
            <a:picLocks noChangeAspect="1"/>
          </p:cNvPicPr>
          <p:nvPr/>
        </p:nvPicPr>
        <p:blipFill rotWithShape="1">
          <a:blip r:embed="rId3"/>
          <a:srcRect t="20255" r="1664"/>
          <a:stretch/>
        </p:blipFill>
        <p:spPr>
          <a:xfrm>
            <a:off x="3182549" y="1380202"/>
            <a:ext cx="9009455" cy="54866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88945" y="3873314"/>
            <a:ext cx="4314321" cy="1604484"/>
          </a:xfrm>
        </p:spPr>
        <p:txBody>
          <a:bodyPr>
            <a:noAutofit/>
          </a:bodyPr>
          <a:lstStyle/>
          <a:p>
            <a:pPr algn="l"/>
            <a:r>
              <a:rPr lang="en-GB" sz="4000" b="1">
                <a:solidFill>
                  <a:srgbClr val="23BAED"/>
                </a:solidFill>
              </a:rPr>
              <a:t>The business case for assessing natural capital &amp; common assessments</a:t>
            </a:r>
            <a:endParaRPr lang="en-GB" sz="4000">
              <a:solidFill>
                <a:srgbClr val="23BAED"/>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28</a:t>
            </a:fld>
            <a:endParaRPr lang="en-GB"/>
          </a:p>
        </p:txBody>
      </p:sp>
    </p:spTree>
    <p:extLst>
      <p:ext uri="{BB962C8B-B14F-4D97-AF65-F5344CB8AC3E}">
        <p14:creationId xmlns:p14="http://schemas.microsoft.com/office/powerpoint/2010/main" val="3616945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1" y="6162362"/>
            <a:ext cx="12191999" cy="707886"/>
          </a:xfrm>
          <a:prstGeom prst="rect">
            <a:avLst/>
          </a:prstGeom>
          <a:solidFill>
            <a:srgbClr val="B8CF4A"/>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9503" y="1"/>
            <a:ext cx="6238327" cy="3102330"/>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7217" y="54036"/>
            <a:ext cx="1749231" cy="1538611"/>
            <a:chOff x="121265" y="24973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223956" y="24973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121265" y="69338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 t="3364" r="1870" b="11147"/>
          <a:stretch/>
        </p:blipFill>
        <p:spPr bwMode="auto">
          <a:xfrm>
            <a:off x="6153598" y="0"/>
            <a:ext cx="6327601" cy="313959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584663" y="125949"/>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032485" y="3105451"/>
            <a:ext cx="6289540" cy="3053104"/>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8126" y="3457759"/>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1553" y="3962434"/>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5440" y="5364352"/>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86248" y="4502501"/>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98221" y="4896287"/>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169" b="19017"/>
          <a:stretch/>
        </p:blipFill>
        <p:spPr bwMode="auto">
          <a:xfrm>
            <a:off x="9504" y="3110435"/>
            <a:ext cx="6136380" cy="3048808"/>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61700" y="4426490"/>
            <a:ext cx="1672188" cy="1608168"/>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7217" y="4815083"/>
            <a:ext cx="1763591" cy="830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2" descr="RÃ©sultat de recherche d'images pour &quot;vale dam collapse&quot;">
            <a:extLst>
              <a:ext uri="{FF2B5EF4-FFF2-40B4-BE49-F238E27FC236}">
                <a16:creationId xmlns:a16="http://schemas.microsoft.com/office/drawing/2014/main" id="{D16AC7B9-15E5-42F3-968D-8A62109BD5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227"/>
          <a:stretch/>
        </p:blipFill>
        <p:spPr bwMode="auto">
          <a:xfrm>
            <a:off x="-4233" y="-8103"/>
            <a:ext cx="6209008" cy="31082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958DA4B9-B0C2-449F-9A9B-62A2332CE9A8}"/>
              </a:ext>
            </a:extLst>
          </p:cNvPr>
          <p:cNvGrpSpPr/>
          <p:nvPr/>
        </p:nvGrpSpPr>
        <p:grpSpPr>
          <a:xfrm>
            <a:off x="61700" y="62177"/>
            <a:ext cx="1749231" cy="1538611"/>
            <a:chOff x="251990" y="301513"/>
            <a:chExt cx="1749231" cy="1538611"/>
          </a:xfrm>
        </p:grpSpPr>
        <p:sp>
          <p:nvSpPr>
            <p:cNvPr id="55" name="Oval 54">
              <a:extLst>
                <a:ext uri="{FF2B5EF4-FFF2-40B4-BE49-F238E27FC236}">
                  <a16:creationId xmlns:a16="http://schemas.microsoft.com/office/drawing/2014/main" id="{A88B8E57-D10F-4520-9E4E-659079D007EA}"/>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F3842DA-D3FE-4326-8A96-F08ABCD0B5C5}"/>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2">
            <a:extLst>
              <a:ext uri="{FF2B5EF4-FFF2-40B4-BE49-F238E27FC236}">
                <a16:creationId xmlns:a16="http://schemas.microsoft.com/office/drawing/2014/main" id="{66C8DC3B-ADC0-4054-8750-0AB68DB9AB9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4742"/>
          <a:stretch/>
        </p:blipFill>
        <p:spPr bwMode="auto">
          <a:xfrm>
            <a:off x="6198080" y="4559"/>
            <a:ext cx="6176041" cy="3095539"/>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4B1A616A-D299-4C02-B27F-F877C1007939}"/>
              </a:ext>
            </a:extLst>
          </p:cNvPr>
          <p:cNvGrpSpPr/>
          <p:nvPr/>
        </p:nvGrpSpPr>
        <p:grpSpPr>
          <a:xfrm>
            <a:off x="10655371" y="94484"/>
            <a:ext cx="1607337" cy="1538611"/>
            <a:chOff x="10445293" y="226073"/>
            <a:chExt cx="1607337" cy="1538611"/>
          </a:xfrm>
        </p:grpSpPr>
        <p:sp>
          <p:nvSpPr>
            <p:cNvPr id="59" name="Oval 58">
              <a:extLst>
                <a:ext uri="{FF2B5EF4-FFF2-40B4-BE49-F238E27FC236}">
                  <a16:creationId xmlns:a16="http://schemas.microsoft.com/office/drawing/2014/main" id="{751BFE40-9BCA-4B3D-9E17-39B98653B9A8}"/>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B776186-E7E2-4C52-92AC-08F3CB19CA07}"/>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2" name="Picture 61">
            <a:extLst>
              <a:ext uri="{FF2B5EF4-FFF2-40B4-BE49-F238E27FC236}">
                <a16:creationId xmlns:a16="http://schemas.microsoft.com/office/drawing/2014/main" id="{3CF78D40-64E5-42B6-8149-A3B54DBC63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5495" y="3090401"/>
            <a:ext cx="6136380" cy="3076946"/>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extLst>
              <a:ext uri="{FF2B5EF4-FFF2-40B4-BE49-F238E27FC236}">
                <a16:creationId xmlns:a16="http://schemas.microsoft.com/office/drawing/2014/main" id="{0FB5DDDE-7521-4C3B-BA64-11443CC57A2B}"/>
              </a:ext>
            </a:extLst>
          </p:cNvPr>
          <p:cNvSpPr/>
          <p:nvPr/>
        </p:nvSpPr>
        <p:spPr>
          <a:xfrm>
            <a:off x="107606" y="4451456"/>
            <a:ext cx="1591045" cy="1562909"/>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DA2CE41-57AD-4698-9B95-EDF7D37076A8}"/>
              </a:ext>
            </a:extLst>
          </p:cNvPr>
          <p:cNvSpPr txBox="1"/>
          <p:nvPr/>
        </p:nvSpPr>
        <p:spPr>
          <a:xfrm>
            <a:off x="230220" y="4828188"/>
            <a:ext cx="1374734" cy="844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2363274A-25F3-4CA2-8EA7-739614F58CAA}"/>
              </a:ext>
            </a:extLst>
          </p:cNvPr>
          <p:cNvGrpSpPr/>
          <p:nvPr/>
        </p:nvGrpSpPr>
        <p:grpSpPr>
          <a:xfrm>
            <a:off x="6153596" y="3106889"/>
            <a:ext cx="6130951" cy="3042535"/>
            <a:chOff x="6170731" y="3802773"/>
            <a:chExt cx="5924658" cy="2917088"/>
          </a:xfrm>
        </p:grpSpPr>
        <p:pic>
          <p:nvPicPr>
            <p:cNvPr id="66" name="Picture 65">
              <a:extLst>
                <a:ext uri="{FF2B5EF4-FFF2-40B4-BE49-F238E27FC236}">
                  <a16:creationId xmlns:a16="http://schemas.microsoft.com/office/drawing/2014/main" id="{32E6CCF7-4FF7-472A-AD1A-A3A72B5ED2AF}"/>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67" name="Oval 66">
              <a:extLst>
                <a:ext uri="{FF2B5EF4-FFF2-40B4-BE49-F238E27FC236}">
                  <a16:creationId xmlns:a16="http://schemas.microsoft.com/office/drawing/2014/main" id="{261216ED-73B4-4B27-B435-4D3E699C3B84}"/>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FF67DF-C36A-4C54-99FC-E16609AC17D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684BBD0-24AC-4A41-A0E7-9F4469EF89B7}"/>
              </a:ext>
            </a:extLst>
          </p:cNvPr>
          <p:cNvSpPr txBox="1"/>
          <p:nvPr/>
        </p:nvSpPr>
        <p:spPr>
          <a:xfrm>
            <a:off x="-4233" y="6159108"/>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2" name="Slide Number Placeholder 1">
            <a:extLst>
              <a:ext uri="{FF2B5EF4-FFF2-40B4-BE49-F238E27FC236}">
                <a16:creationId xmlns:a16="http://schemas.microsoft.com/office/drawing/2014/main" id="{8ECD2D36-1180-7145-88EB-EBB6C3602AB5}"/>
              </a:ext>
            </a:extLst>
          </p:cNvPr>
          <p:cNvSpPr>
            <a:spLocks noGrp="1"/>
          </p:cNvSpPr>
          <p:nvPr>
            <p:ph type="sldNum" sz="quarter" idx="12"/>
          </p:nvPr>
        </p:nvSpPr>
        <p:spPr/>
        <p:txBody>
          <a:bodyPr/>
          <a:lstStyle/>
          <a:p>
            <a:fld id="{971CEC84-1649-40CE-BFF6-7286506FEA08}" type="slidenum">
              <a:rPr lang="en-GB" smtClean="0"/>
              <a:pPr/>
              <a:t>29</a:t>
            </a:fld>
            <a:endParaRPr lang="en-GB"/>
          </a:p>
        </p:txBody>
      </p:sp>
    </p:spTree>
    <p:extLst>
      <p:ext uri="{BB962C8B-B14F-4D97-AF65-F5344CB8AC3E}">
        <p14:creationId xmlns:p14="http://schemas.microsoft.com/office/powerpoint/2010/main" val="35935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7"/>
                                        </p:tgtEl>
                                      </p:cBhvr>
                                    </p:animEffect>
                                    <p:set>
                                      <p:cBhvr>
                                        <p:cTn id="20" dur="1" fill="hold">
                                          <p:stCondLst>
                                            <p:cond delay="499"/>
                                          </p:stCondLst>
                                        </p:cTn>
                                        <p:tgtEl>
                                          <p:spTgt spid="5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2"/>
                                        </p:tgtEl>
                                      </p:cBhvr>
                                    </p:animEffect>
                                    <p:set>
                                      <p:cBhvr>
                                        <p:cTn id="28" dur="1" fill="hold">
                                          <p:stCondLst>
                                            <p:cond delay="499"/>
                                          </p:stCondLst>
                                        </p:cTn>
                                        <p:tgtEl>
                                          <p:spTgt spid="6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5"/>
                                        </p:tgtEl>
                                      </p:cBhvr>
                                    </p:animEffect>
                                    <p:set>
                                      <p:cBhvr>
                                        <p:cTn id="39"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dirty="0"/>
              <a:t>Module 2 training development – Acknowledging contributors</a:t>
            </a:r>
            <a:endParaRPr lang="en-CH" dirty="0"/>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r>
              <a:rPr lang="en-US" sz="2200" b="1" dirty="0"/>
              <a:t>We Value Nature’s module 2 training </a:t>
            </a:r>
            <a:r>
              <a:rPr lang="en-US" sz="2200" dirty="0"/>
              <a:t>is based on the </a:t>
            </a:r>
            <a:r>
              <a:rPr lang="en-US" sz="2200" dirty="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dirty="0">
                <a:solidFill>
                  <a:srgbClr val="23BAED"/>
                </a:solidFill>
              </a:rPr>
              <a:t> </a:t>
            </a:r>
            <a:r>
              <a:rPr lang="en-US" sz="2200" dirty="0"/>
              <a:t>and WBCSD’s </a:t>
            </a:r>
            <a:r>
              <a:rPr lang="en-US" sz="2200" dirty="0">
                <a:solidFill>
                  <a:srgbClr val="23BAED"/>
                </a:solidFill>
                <a:hlinkClick r:id="rId4">
                  <a:extLst>
                    <a:ext uri="{A12FA001-AC4F-418D-AE19-62706E023703}">
                      <ahyp:hlinkClr xmlns:ahyp="http://schemas.microsoft.com/office/drawing/2018/hyperlinkcolor" val="tx"/>
                    </a:ext>
                  </a:extLst>
                </a:hlinkClick>
              </a:rPr>
              <a:t>BET training material</a:t>
            </a:r>
            <a:r>
              <a:rPr lang="en-US" sz="2200" dirty="0"/>
              <a:t>.</a:t>
            </a:r>
          </a:p>
          <a:p>
            <a:pPr marL="0" indent="0">
              <a:buNone/>
            </a:pPr>
            <a:endParaRPr lang="en-US" sz="1000" dirty="0"/>
          </a:p>
          <a:p>
            <a:pPr marL="0" indent="0" algn="ctr">
              <a:buNone/>
            </a:pPr>
            <a:r>
              <a:rPr lang="en-US" sz="2200" dirty="0"/>
              <a:t>Module 2 training content and material was developed in collaboration with </a:t>
            </a:r>
            <a:r>
              <a:rPr lang="en-US" sz="2200" b="1" dirty="0">
                <a:solidFill>
                  <a:srgbClr val="23BAED"/>
                </a:solidFill>
                <a:hlinkClick r:id="rId5">
                  <a:extLst>
                    <a:ext uri="{A12FA001-AC4F-418D-AE19-62706E023703}">
                      <ahyp:hlinkClr xmlns:ahyp="http://schemas.microsoft.com/office/drawing/2018/hyperlinkcolor" val="tx"/>
                    </a:ext>
                  </a:extLst>
                </a:hlinkClick>
              </a:rPr>
              <a:t>Little Blue Research Ltd</a:t>
            </a:r>
            <a:r>
              <a:rPr lang="en-US" sz="2200" b="1" dirty="0">
                <a:solidFill>
                  <a:srgbClr val="23BAED"/>
                </a:solidFill>
              </a:rPr>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6"/>
          <a:srcRect t="12833" b="15315"/>
          <a:stretch/>
        </p:blipFill>
        <p:spPr>
          <a:xfrm>
            <a:off x="5262597" y="3125070"/>
            <a:ext cx="1666806" cy="1197640"/>
          </a:xfrm>
          <a:prstGeom prst="rect">
            <a:avLst/>
          </a:prstGeom>
        </p:spPr>
      </p:pic>
      <p:sp>
        <p:nvSpPr>
          <p:cNvPr id="6" name="TextBox 5">
            <a:extLst>
              <a:ext uri="{FF2B5EF4-FFF2-40B4-BE49-F238E27FC236}">
                <a16:creationId xmlns:a16="http://schemas.microsoft.com/office/drawing/2014/main" id="{7553A651-5B62-4904-986B-47DDDD033CF5}"/>
              </a:ext>
            </a:extLst>
          </p:cNvPr>
          <p:cNvSpPr txBox="1"/>
          <p:nvPr/>
        </p:nvSpPr>
        <p:spPr>
          <a:xfrm>
            <a:off x="-25400" y="4282070"/>
            <a:ext cx="12242800" cy="1615827"/>
          </a:xfrm>
          <a:prstGeom prst="rect">
            <a:avLst/>
          </a:prstGeom>
          <a:noFill/>
        </p:spPr>
        <p:txBody>
          <a:bodyPr wrap="square" rtlCol="0">
            <a:spAutoFit/>
          </a:bodyPr>
          <a:lstStyle/>
          <a:p>
            <a:pPr marL="0" indent="0" algn="ctr">
              <a:buNone/>
            </a:pPr>
            <a:r>
              <a:rPr lang="en-US" sz="2200" dirty="0">
                <a:solidFill>
                  <a:schemeClr val="tx1">
                    <a:lumMod val="65000"/>
                    <a:lumOff val="35000"/>
                  </a:schemeClr>
                </a:solidFill>
              </a:rPr>
              <a:t>The training material has been </a:t>
            </a:r>
            <a:r>
              <a:rPr lang="en-US" sz="2200" b="1" dirty="0">
                <a:solidFill>
                  <a:srgbClr val="23BAED"/>
                </a:solidFill>
              </a:rPr>
              <a:t>reviewed by and tested with a group of 10 businesses from a variety of sectors </a:t>
            </a:r>
            <a:r>
              <a:rPr lang="en-US" sz="2200" dirty="0">
                <a:solidFill>
                  <a:schemeClr val="tx1">
                    <a:lumMod val="65000"/>
                    <a:lumOff val="35000"/>
                  </a:schemeClr>
                </a:solidFill>
              </a:rPr>
              <a:t>as well as delivered as a test trial to nearly 90 participants representing businesses, NGOs, consultancies as part of </a:t>
            </a:r>
            <a:r>
              <a:rPr lang="en-US" sz="2200" dirty="0">
                <a:solidFill>
                  <a:srgbClr val="23BAED"/>
                </a:solidFill>
                <a:hlinkClick r:id="rId7">
                  <a:extLst>
                    <a:ext uri="{A12FA001-AC4F-418D-AE19-62706E023703}">
                      <ahyp:hlinkClr xmlns:ahyp="http://schemas.microsoft.com/office/drawing/2018/hyperlinkcolor" val="tx"/>
                    </a:ext>
                  </a:extLst>
                </a:hlinkClick>
              </a:rPr>
              <a:t>WBCSD’s virtual event series</a:t>
            </a:r>
            <a:r>
              <a:rPr lang="en-US" sz="2200" dirty="0">
                <a:solidFill>
                  <a:schemeClr val="tx1">
                    <a:lumMod val="65000"/>
                    <a:lumOff val="35000"/>
                  </a:schemeClr>
                </a:solidFill>
              </a:rPr>
              <a:t>.</a:t>
            </a:r>
          </a:p>
          <a:p>
            <a:pPr marL="0" indent="0" algn="ctr">
              <a:buNone/>
            </a:pPr>
            <a:endParaRPr lang="en-US" sz="1100" dirty="0">
              <a:solidFill>
                <a:schemeClr val="tx1">
                  <a:lumMod val="65000"/>
                  <a:lumOff val="35000"/>
                </a:schemeClr>
              </a:solidFill>
            </a:endParaRPr>
          </a:p>
          <a:p>
            <a:pPr marL="0" indent="0" algn="ctr">
              <a:buNone/>
            </a:pPr>
            <a:r>
              <a:rPr lang="en-US" sz="2200" dirty="0">
                <a:solidFill>
                  <a:schemeClr val="tx1">
                    <a:lumMod val="65000"/>
                    <a:lumOff val="35000"/>
                  </a:schemeClr>
                </a:solidFill>
              </a:rPr>
              <a:t>Finally, </a:t>
            </a:r>
            <a:r>
              <a:rPr lang="en-US" sz="2200" b="1" dirty="0">
                <a:solidFill>
                  <a:srgbClr val="23BAED"/>
                </a:solidFill>
              </a:rPr>
              <a:t>12 experts from the Advisory Board </a:t>
            </a:r>
            <a:r>
              <a:rPr lang="en-US" sz="2200" dirty="0">
                <a:solidFill>
                  <a:schemeClr val="tx1">
                    <a:lumMod val="65000"/>
                    <a:lumOff val="35000"/>
                  </a:schemeClr>
                </a:solidFill>
              </a:rPr>
              <a:t>have provided their input into the training material.</a:t>
            </a:r>
            <a:endParaRPr lang="en-CH" sz="22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a:noFill/>
        </p:spPr>
        <p:txBody>
          <a:bodyPr/>
          <a:lstStyle/>
          <a:p>
            <a:r>
              <a:rPr lang="en-US" dirty="0"/>
              <a:t>Reflections, risks and opportunities</a:t>
            </a:r>
            <a:endParaRPr lang="en-CH" dirty="0"/>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582483" y="2012529"/>
            <a:ext cx="6140389" cy="3224729"/>
          </a:xfrm>
          <a:prstGeom prst="rect">
            <a:avLst/>
          </a:prstGeom>
        </p:spPr>
        <p:txBody>
          <a:bodyPr wrap="square" anchor="t">
            <a:spAutoFit/>
          </a:bodyPr>
          <a:lstStyle/>
          <a:p>
            <a:r>
              <a:rPr lang="en-GB" sz="2400" dirty="0">
                <a:solidFill>
                  <a:prstClr val="black">
                    <a:lumMod val="65000"/>
                    <a:lumOff val="35000"/>
                  </a:prstClr>
                </a:solidFill>
              </a:rPr>
              <a:t>Individually reflect on whether each of these ecosystem services pose more of a risk or opportunity? </a:t>
            </a:r>
          </a:p>
          <a:p>
            <a:endParaRPr lang="en-GB" sz="2400" dirty="0">
              <a:solidFill>
                <a:prstClr val="black">
                  <a:lumMod val="65000"/>
                  <a:lumOff val="35000"/>
                </a:prstClr>
              </a:solidFill>
            </a:endParaRPr>
          </a:p>
          <a:p>
            <a:endParaRPr lang="en-GB" sz="400" dirty="0">
              <a:solidFill>
                <a:srgbClr val="595959"/>
              </a:solidFill>
            </a:endParaRPr>
          </a:p>
          <a:p>
            <a:pPr marL="285115" indent="-285115">
              <a:lnSpc>
                <a:spcPct val="150000"/>
              </a:lnSpc>
              <a:buClr>
                <a:srgbClr val="23BAED"/>
              </a:buClr>
              <a:buFont typeface="Arial" panose="020B0604020202020204" pitchFamily="34" charset="0"/>
              <a:buChar char="•"/>
            </a:pPr>
            <a:r>
              <a:rPr lang="en-GB" sz="2400" b="1" dirty="0">
                <a:solidFill>
                  <a:srgbClr val="23BAED"/>
                </a:solidFill>
              </a:rPr>
              <a:t>Soil regulation: </a:t>
            </a:r>
          </a:p>
          <a:p>
            <a:pPr marL="285115" indent="-285115">
              <a:lnSpc>
                <a:spcPct val="150000"/>
              </a:lnSpc>
              <a:buClr>
                <a:srgbClr val="23BAED"/>
              </a:buClr>
              <a:buFont typeface="Arial" panose="020B0604020202020204" pitchFamily="34" charset="0"/>
              <a:buChar char="•"/>
            </a:pPr>
            <a:r>
              <a:rPr lang="en-GB" sz="2400" b="1" dirty="0">
                <a:solidFill>
                  <a:srgbClr val="23BAED"/>
                </a:solidFill>
              </a:rPr>
              <a:t>Pollination </a:t>
            </a:r>
            <a:endParaRPr lang="en-GB" sz="2400" b="1" dirty="0">
              <a:solidFill>
                <a:srgbClr val="23BAED"/>
              </a:solidFill>
              <a:cs typeface="Arial"/>
            </a:endParaRPr>
          </a:p>
          <a:p>
            <a:pPr marL="285115" indent="-285115">
              <a:lnSpc>
                <a:spcPct val="150000"/>
              </a:lnSpc>
              <a:buClr>
                <a:srgbClr val="23BAED"/>
              </a:buClr>
              <a:buFont typeface="Arial" panose="020B0604020202020204" pitchFamily="34" charset="0"/>
              <a:buChar char="•"/>
            </a:pPr>
            <a:r>
              <a:rPr lang="en-GB" sz="2400" b="1" dirty="0">
                <a:solidFill>
                  <a:srgbClr val="23BAED"/>
                </a:solidFill>
              </a:rPr>
              <a:t>Water extraction</a:t>
            </a:r>
            <a:endParaRPr lang="en-GB" sz="2400" b="1" dirty="0">
              <a:solidFill>
                <a:srgbClr val="23BAED"/>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7870069" y="1521396"/>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061223" y="153945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3" name="Slide Number Placeholder 2">
            <a:extLst>
              <a:ext uri="{FF2B5EF4-FFF2-40B4-BE49-F238E27FC236}">
                <a16:creationId xmlns:a16="http://schemas.microsoft.com/office/drawing/2014/main" id="{D5485BF0-F971-804C-A9CD-41309A9CF756}"/>
              </a:ext>
            </a:extLst>
          </p:cNvPr>
          <p:cNvSpPr>
            <a:spLocks noGrp="1"/>
          </p:cNvSpPr>
          <p:nvPr>
            <p:ph type="sldNum" sz="quarter" idx="12"/>
          </p:nvPr>
        </p:nvSpPr>
        <p:spPr/>
        <p:txBody>
          <a:bodyPr/>
          <a:lstStyle/>
          <a:p>
            <a:fld id="{971CEC84-1649-40CE-BFF6-7286506FEA08}" type="slidenum">
              <a:rPr lang="en-GB" smtClean="0"/>
              <a:pPr/>
              <a:t>30</a:t>
            </a:fld>
            <a:endParaRPr lang="en-GB"/>
          </a:p>
        </p:txBody>
      </p:sp>
    </p:spTree>
    <p:extLst>
      <p:ext uri="{BB962C8B-B14F-4D97-AF65-F5344CB8AC3E}">
        <p14:creationId xmlns:p14="http://schemas.microsoft.com/office/powerpoint/2010/main" val="426046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31</a:t>
            </a:fld>
            <a:endParaRPr lang="en-GB"/>
          </a:p>
        </p:txBody>
      </p:sp>
      <p:sp>
        <p:nvSpPr>
          <p:cNvPr id="7" name="TextBox 6">
            <a:extLst>
              <a:ext uri="{FF2B5EF4-FFF2-40B4-BE49-F238E27FC236}">
                <a16:creationId xmlns:a16="http://schemas.microsoft.com/office/drawing/2014/main" id="{51413D3F-F63E-41AB-99F5-3066AACD03CE}"/>
              </a:ext>
            </a:extLst>
          </p:cNvPr>
          <p:cNvSpPr txBox="1"/>
          <p:nvPr/>
        </p:nvSpPr>
        <p:spPr>
          <a:xfrm>
            <a:off x="10481015" y="529258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44215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dirty="0"/>
              <a:t>To measure: </a:t>
            </a:r>
            <a:r>
              <a:rPr lang="en-GB" sz="2000" dirty="0"/>
              <a:t>determine the </a:t>
            </a:r>
            <a:r>
              <a:rPr lang="en-GB" sz="2000" b="1" dirty="0"/>
              <a:t>amounts, extent and condition</a:t>
            </a:r>
            <a:r>
              <a:rPr lang="en-GB" sz="2000" dirty="0"/>
              <a:t> in physical terms</a:t>
            </a:r>
          </a:p>
          <a:p>
            <a:pPr marL="824808" lvl="1" indent="-367608" defTabSz="914377">
              <a:lnSpc>
                <a:spcPct val="115000"/>
              </a:lnSpc>
              <a:buFont typeface="Arial" panose="020B0604020202020204" pitchFamily="34" charset="0"/>
              <a:buChar char="•"/>
            </a:pPr>
            <a:r>
              <a:rPr lang="en-GB" sz="2000" dirty="0"/>
              <a:t>e.g. m3, tons, number of injuries, number of jobs</a:t>
            </a:r>
          </a:p>
          <a:p>
            <a:pPr marL="367608" indent="-367608" defTabSz="914377">
              <a:lnSpc>
                <a:spcPct val="115000"/>
              </a:lnSpc>
              <a:buFont typeface="Arial" panose="020B0604020202020204" pitchFamily="34" charset="0"/>
              <a:buChar char="•"/>
            </a:pPr>
            <a:r>
              <a:rPr lang="en-GB" sz="2000" b="1" dirty="0"/>
              <a:t>To value: </a:t>
            </a:r>
            <a:r>
              <a:rPr lang="en-GB" sz="2000" dirty="0"/>
              <a:t>estimate the </a:t>
            </a:r>
            <a:r>
              <a:rPr lang="en-GB" sz="2000" b="1" dirty="0"/>
              <a:t>relative importance, worth, or usefulness </a:t>
            </a:r>
            <a:r>
              <a:rPr lang="en-GB" sz="2000" dirty="0"/>
              <a:t>of natural / social / human capital to people (or to a business), in a particular context. </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dirty="0">
                  <a:solidFill>
                    <a:srgbClr val="595959"/>
                  </a:solidFill>
                </a:rPr>
                <a:t>Costs and benefits to the business, and to society</a:t>
              </a:r>
              <a:endParaRPr lang="en-US" sz="2400" dirty="0">
                <a:solidFill>
                  <a:srgbClr val="595959"/>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32</a:t>
            </a:fld>
            <a:endParaRPr lang="en-GB"/>
          </a:p>
        </p:txBody>
      </p:sp>
    </p:spTree>
    <p:extLst>
      <p:ext uri="{BB962C8B-B14F-4D97-AF65-F5344CB8AC3E}">
        <p14:creationId xmlns:p14="http://schemas.microsoft.com/office/powerpoint/2010/main" val="41789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dirty="0"/>
              <a:t>Business application</a:t>
            </a:r>
            <a:endParaRPr lang="en-CH" dirty="0"/>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5" name="Teardrop 4">
            <a:extLst>
              <a:ext uri="{FF2B5EF4-FFF2-40B4-BE49-F238E27FC236}">
                <a16:creationId xmlns:a16="http://schemas.microsoft.com/office/drawing/2014/main" id="{415CAFAA-061C-4183-8654-90E8A639D379}"/>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494831" y="457444"/>
            <a:ext cx="1362529" cy="1138773"/>
          </a:xfrm>
          <a:prstGeom prst="rect">
            <a:avLst/>
          </a:prstGeom>
          <a:noFill/>
        </p:spPr>
        <p:txBody>
          <a:bodyPr wrap="square" rtlCol="0">
            <a:spAutoFit/>
          </a:bodyPr>
          <a:lstStyle/>
          <a:p>
            <a:pPr algn="ctr">
              <a:defRPr/>
            </a:pPr>
            <a:r>
              <a:rPr kumimoji="0" lang="en-GB" sz="1700" i="0" u="none" strike="noStrike" kern="1200" cap="none" spc="0" normalizeH="0" baseline="0" noProof="0">
                <a:ln>
                  <a:noFill/>
                </a:ln>
                <a:solidFill>
                  <a:prstClr val="white"/>
                </a:solidFill>
                <a:effectLst/>
                <a:uLnTx/>
                <a:uFillTx/>
                <a:latin typeface="Arial"/>
                <a:ea typeface="+mn-ea"/>
                <a:cs typeface="+mn-cs"/>
              </a:rPr>
              <a:t>See</a:t>
            </a:r>
            <a:r>
              <a:rPr kumimoji="0" lang="en-GB" sz="1700" b="1" i="0" u="none" strike="noStrike" kern="1200" cap="none" spc="0" normalizeH="0" baseline="0" noProof="0">
                <a:ln>
                  <a:noFill/>
                </a:ln>
                <a:solidFill>
                  <a:prstClr val="white"/>
                </a:solidFill>
                <a:effectLst/>
                <a:uLnTx/>
                <a:uFillTx/>
                <a:latin typeface="Arial"/>
                <a:ea typeface="+mn-ea"/>
                <a:cs typeface="+mn-cs"/>
              </a:rPr>
              <a:t> p. 20 </a:t>
            </a:r>
            <a:r>
              <a:rPr lang="en-GB" sz="1700">
                <a:solidFill>
                  <a:prstClr val="white"/>
                </a:solidFill>
                <a:latin typeface="Arial"/>
              </a:rPr>
              <a:t>in the </a:t>
            </a:r>
            <a:r>
              <a:rPr lang="en-GB" sz="1700">
                <a:solidFill>
                  <a:prstClr val="white"/>
                </a:solidFill>
                <a:hlinkClick r:id="rId3"/>
              </a:rPr>
              <a:t>Natural Capital Protocol</a:t>
            </a:r>
            <a:endParaRPr lang="en-GB" sz="1700">
              <a:solidFill>
                <a:prstClr val="white"/>
              </a:solidFill>
            </a:endParaRPr>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33</a:t>
            </a:fld>
            <a:endParaRPr lang="en-GB"/>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nvGraphicFramePr>
        <p:xfrm>
          <a:off x="185607" y="2102141"/>
          <a:ext cx="11222621" cy="3900818"/>
        </p:xfrm>
        <a:graphic>
          <a:graphicData uri="http://schemas.openxmlformats.org/drawingml/2006/table">
            <a:tbl>
              <a:tblPr firstRow="1" bandRow="1">
                <a:tableStyleId>{BC89EF96-8CEA-46FF-86C4-4CE0E7609802}</a:tableStyleId>
              </a:tblPr>
              <a:tblGrid>
                <a:gridCol w="11222621">
                  <a:extLst>
                    <a:ext uri="{9D8B030D-6E8A-4147-A177-3AD203B41FA5}">
                      <a16:colId xmlns:a16="http://schemas.microsoft.com/office/drawing/2014/main" val="2429539457"/>
                    </a:ext>
                  </a:extLst>
                </a:gridCol>
              </a:tblGrid>
              <a:tr h="574532">
                <a:tc>
                  <a:txBody>
                    <a:bodyPr/>
                    <a:lstStyle/>
                    <a:p>
                      <a:pPr algn="ctr"/>
                      <a:r>
                        <a:rPr lang="en-US" sz="2000" b="1" dirty="0">
                          <a:solidFill>
                            <a:schemeClr val="tx1">
                              <a:lumMod val="65000"/>
                              <a:lumOff val="35000"/>
                            </a:schemeClr>
                          </a:solidFill>
                        </a:rPr>
                        <a:t>Potential Business Applications </a:t>
                      </a:r>
                      <a:endParaRPr lang="en-CH" sz="2000" b="1" dirty="0">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0939">
                <a:tc>
                  <a:txBody>
                    <a:bodyPr/>
                    <a:lstStyle/>
                    <a:p>
                      <a:r>
                        <a:rPr lang="en-US" sz="2200" dirty="0">
                          <a:solidFill>
                            <a:schemeClr val="tx1">
                              <a:lumMod val="65000"/>
                              <a:lumOff val="35000"/>
                            </a:schemeClr>
                          </a:solidFill>
                        </a:rPr>
                        <a:t>Assess risks and opportunities for the company or a department (new options for ecological product development, the risk associated with increased water stress, etc.)</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65748">
                <a:tc>
                  <a:txBody>
                    <a:bodyPr/>
                    <a:lstStyle/>
                    <a:p>
                      <a:r>
                        <a:rPr lang="en-US" sz="2200" dirty="0">
                          <a:solidFill>
                            <a:schemeClr val="tx1">
                              <a:lumMod val="65000"/>
                              <a:lumOff val="35000"/>
                            </a:schemeClr>
                          </a:solidFill>
                        </a:rPr>
                        <a:t>Compare options e.g. choosing between flood solutions </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0939">
                <a:tc>
                  <a:txBody>
                    <a:bodyPr/>
                    <a:lstStyle/>
                    <a:p>
                      <a:r>
                        <a:rPr lang="en-US" sz="2200" dirty="0">
                          <a:solidFill>
                            <a:schemeClr val="tx1">
                              <a:lumMod val="65000"/>
                              <a:lumOff val="35000"/>
                            </a:schemeClr>
                          </a:solidFill>
                        </a:rPr>
                        <a:t>Assess impacts on stakeholders, how are nearby communities impacted by different factory policies</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574532">
                <a:tc>
                  <a:txBody>
                    <a:bodyPr/>
                    <a:lstStyle/>
                    <a:p>
                      <a:r>
                        <a:rPr lang="en-US" sz="2200" dirty="0">
                          <a:solidFill>
                            <a:schemeClr val="tx1">
                              <a:lumMod val="65000"/>
                              <a:lumOff val="35000"/>
                            </a:schemeClr>
                          </a:solidFill>
                        </a:rPr>
                        <a:t>Estimate total value and/or net impact</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7109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dirty="0">
                          <a:solidFill>
                            <a:schemeClr val="tx1">
                              <a:lumMod val="65000"/>
                              <a:lumOff val="35000"/>
                            </a:schemeClr>
                          </a:solidFill>
                        </a:rPr>
                        <a:t>Communicate internally or externally </a:t>
                      </a:r>
                      <a:endParaRPr lang="en-CH" sz="2200" dirty="0">
                        <a:solidFill>
                          <a:schemeClr val="tx1">
                            <a:lumMod val="65000"/>
                            <a:lumOff val="35000"/>
                          </a:schemeClr>
                        </a:solidFill>
                      </a:endParaRPr>
                    </a:p>
                    <a:p>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4" name="TextBox 3">
            <a:extLst>
              <a:ext uri="{FF2B5EF4-FFF2-40B4-BE49-F238E27FC236}">
                <a16:creationId xmlns:a16="http://schemas.microsoft.com/office/drawing/2014/main" id="{B109C78C-63F0-4E36-8FCE-234A4762A5F0}"/>
              </a:ext>
            </a:extLst>
          </p:cNvPr>
          <p:cNvSpPr txBox="1"/>
          <p:nvPr/>
        </p:nvSpPr>
        <p:spPr>
          <a:xfrm>
            <a:off x="10844431" y="5356811"/>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238205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Overview of current assessments</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1" y="1917375"/>
          <a:ext cx="5067001" cy="3523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3" y="1917375"/>
          <a:ext cx="5067547" cy="3523183"/>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22" y="5276654"/>
            <a:ext cx="1484001" cy="203279"/>
          </a:xfrm>
        </p:spPr>
        <p:txBody>
          <a:bodyPr>
            <a:noAutofit/>
          </a:bodyPr>
          <a:lstStyle/>
          <a:p>
            <a:pPr marL="0" indent="0">
              <a:buNone/>
            </a:pPr>
            <a:r>
              <a:rPr lang="en-GB" sz="1801" b="1"/>
              <a:t>NC or SHC</a:t>
            </a:r>
            <a:endParaRPr lang="en-US" sz="1801"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1" y="5276656"/>
            <a:ext cx="2237244" cy="245769"/>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1" b="1"/>
              <a:t>Organization type</a:t>
            </a:r>
            <a:endParaRPr lang="en-US" sz="1801" b="1"/>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3CF2B26C-937E-C64B-B092-27ECE6DB1B29}"/>
              </a:ext>
            </a:extLst>
          </p:cNvPr>
          <p:cNvSpPr>
            <a:spLocks noGrp="1"/>
          </p:cNvSpPr>
          <p:nvPr>
            <p:ph type="sldNum" sz="quarter" idx="12"/>
          </p:nvPr>
        </p:nvSpPr>
        <p:spPr/>
        <p:txBody>
          <a:bodyPr/>
          <a:lstStyle/>
          <a:p>
            <a:fld id="{971CEC84-1649-40CE-BFF6-7286506FEA08}" type="slidenum">
              <a:rPr lang="en-GB" smtClean="0"/>
              <a:pPr/>
              <a:t>34</a:t>
            </a:fld>
            <a:endParaRPr lang="en-GB"/>
          </a:p>
        </p:txBody>
      </p:sp>
      <p:sp>
        <p:nvSpPr>
          <p:cNvPr id="5" name="TextBox 4">
            <a:extLst>
              <a:ext uri="{FF2B5EF4-FFF2-40B4-BE49-F238E27FC236}">
                <a16:creationId xmlns:a16="http://schemas.microsoft.com/office/drawing/2014/main" id="{C89A8C42-EC27-4F87-A1F4-702632F3D964}"/>
              </a:ext>
            </a:extLst>
          </p:cNvPr>
          <p:cNvSpPr txBox="1"/>
          <p:nvPr/>
        </p:nvSpPr>
        <p:spPr>
          <a:xfrm>
            <a:off x="5115189" y="5522425"/>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Capitals Coalition</a:t>
            </a:r>
          </a:p>
        </p:txBody>
      </p:sp>
    </p:spTree>
    <p:extLst>
      <p:ext uri="{BB962C8B-B14F-4D97-AF65-F5344CB8AC3E}">
        <p14:creationId xmlns:p14="http://schemas.microsoft.com/office/powerpoint/2010/main" val="1294129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C51CD95-0872-47D9-912D-4962F5FE8702}"/>
              </a:ext>
            </a:extLst>
          </p:cNvPr>
          <p:cNvGraphicFramePr>
            <a:graphicFrameLocks/>
          </p:cNvGraphicFramePr>
          <p:nvPr/>
        </p:nvGraphicFramePr>
        <p:xfrm>
          <a:off x="6869415" y="1461525"/>
          <a:ext cx="5067547" cy="3523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Business applications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7" y="1461524"/>
            <a:ext cx="7075167" cy="4351339"/>
          </a:xfrm>
        </p:spPr>
        <p:txBody>
          <a:bodyPr>
            <a:normAutofit/>
          </a:bodyPr>
          <a:lstStyle/>
          <a:p>
            <a:pPr marL="457177" indent="-457177">
              <a:buFont typeface="+mj-lt"/>
              <a:buAutoNum type="arabicPeriod"/>
            </a:pPr>
            <a:r>
              <a:rPr lang="en-GB" b="1" dirty="0">
                <a:solidFill>
                  <a:srgbClr val="595959"/>
                </a:solidFill>
              </a:rPr>
              <a:t>Estimate total value and/or net impact, 34%</a:t>
            </a:r>
          </a:p>
          <a:p>
            <a:pPr marL="457177" indent="-457177">
              <a:buFont typeface="+mj-lt"/>
              <a:buAutoNum type="arabicPeriod"/>
            </a:pPr>
            <a:r>
              <a:rPr lang="en-GB" b="1" dirty="0">
                <a:solidFill>
                  <a:srgbClr val="595959"/>
                </a:solidFill>
              </a:rPr>
              <a:t>Assess risks and opportunities, 27%</a:t>
            </a:r>
          </a:p>
          <a:p>
            <a:pPr marL="457177" indent="-457177">
              <a:buFont typeface="+mj-lt"/>
              <a:buAutoNum type="arabicPeriod"/>
            </a:pPr>
            <a:r>
              <a:rPr lang="en-GB" dirty="0">
                <a:solidFill>
                  <a:srgbClr val="595959"/>
                </a:solidFill>
              </a:rPr>
              <a:t>Assess impacts on stakeholders, 13%</a:t>
            </a:r>
          </a:p>
          <a:p>
            <a:pPr marL="457177" indent="-457177">
              <a:buFont typeface="+mj-lt"/>
              <a:buAutoNum type="arabicPeriod"/>
            </a:pPr>
            <a:r>
              <a:rPr lang="en-GB" dirty="0">
                <a:solidFill>
                  <a:srgbClr val="595959"/>
                </a:solidFill>
              </a:rPr>
              <a:t>Integrate and mainstream natural capital into policy, 7%</a:t>
            </a:r>
          </a:p>
          <a:p>
            <a:pPr marL="457177" indent="-457177">
              <a:buFont typeface="+mj-lt"/>
              <a:buAutoNum type="arabicPeriod"/>
            </a:pPr>
            <a:r>
              <a:rPr lang="en-GB" dirty="0">
                <a:solidFill>
                  <a:srgbClr val="595959"/>
                </a:solidFill>
              </a:rPr>
              <a:t>Compare options, 5%</a:t>
            </a:r>
          </a:p>
          <a:p>
            <a:pPr marL="457177" indent="-457177">
              <a:buAutoNum type="arabicPeriod" startAt="6"/>
            </a:pPr>
            <a:r>
              <a:rPr lang="en-GB" dirty="0">
                <a:solidFill>
                  <a:srgbClr val="595959"/>
                </a:solidFill>
              </a:rPr>
              <a:t>Create and support insights, 5%</a:t>
            </a:r>
          </a:p>
          <a:p>
            <a:pPr marL="457177" indent="-457177">
              <a:buAutoNum type="arabicPeriod" startAt="6"/>
            </a:pPr>
            <a:r>
              <a:rPr lang="en-GB" dirty="0">
                <a:solidFill>
                  <a:srgbClr val="595959"/>
                </a:solidFill>
              </a:rPr>
              <a:t>Other, 9%</a:t>
            </a:r>
          </a:p>
          <a:p>
            <a:pPr marL="0" indent="0">
              <a:buNone/>
            </a:pPr>
            <a:endParaRPr lang="en-US" dirty="0"/>
          </a:p>
        </p:txBody>
      </p:sp>
      <p:pic>
        <p:nvPicPr>
          <p:cNvPr id="7" name="Picture 6">
            <a:extLst>
              <a:ext uri="{FF2B5EF4-FFF2-40B4-BE49-F238E27FC236}">
                <a16:creationId xmlns:a16="http://schemas.microsoft.com/office/drawing/2014/main" id="{A8A46E46-7EB2-411B-A301-9A0A672778BC}"/>
              </a:ext>
            </a:extLst>
          </p:cNvPr>
          <p:cNvPicPr>
            <a:picLocks noChangeAspect="1"/>
          </p:cNvPicPr>
          <p:nvPr/>
        </p:nvPicPr>
        <p:blipFill>
          <a:blip r:embed="rId4"/>
          <a:stretch>
            <a:fillRect/>
          </a:stretch>
        </p:blipFill>
        <p:spPr>
          <a:xfrm>
            <a:off x="9949158" y="113687"/>
            <a:ext cx="1563087" cy="901483"/>
          </a:xfrm>
          <a:prstGeom prst="rect">
            <a:avLst/>
          </a:prstGeom>
        </p:spPr>
      </p:pic>
      <p:sp>
        <p:nvSpPr>
          <p:cNvPr id="3" name="Slide Number Placeholder 2">
            <a:extLst>
              <a:ext uri="{FF2B5EF4-FFF2-40B4-BE49-F238E27FC236}">
                <a16:creationId xmlns:a16="http://schemas.microsoft.com/office/drawing/2014/main" id="{412DDEEA-6914-EE4A-8C0A-2B9435A3FBBC}"/>
              </a:ext>
            </a:extLst>
          </p:cNvPr>
          <p:cNvSpPr>
            <a:spLocks noGrp="1"/>
          </p:cNvSpPr>
          <p:nvPr>
            <p:ph type="sldNum" sz="quarter" idx="12"/>
          </p:nvPr>
        </p:nvSpPr>
        <p:spPr/>
        <p:txBody>
          <a:bodyPr/>
          <a:lstStyle/>
          <a:p>
            <a:fld id="{971CEC84-1649-40CE-BFF6-7286506FEA08}" type="slidenum">
              <a:rPr lang="en-GB" smtClean="0"/>
              <a:pPr/>
              <a:t>35</a:t>
            </a:fld>
            <a:endParaRPr lang="en-GB"/>
          </a:p>
        </p:txBody>
      </p:sp>
      <p:sp>
        <p:nvSpPr>
          <p:cNvPr id="4" name="TextBox 3">
            <a:extLst>
              <a:ext uri="{FF2B5EF4-FFF2-40B4-BE49-F238E27FC236}">
                <a16:creationId xmlns:a16="http://schemas.microsoft.com/office/drawing/2014/main" id="{ED19CFD5-506E-48B6-AA4D-A5222123505E}"/>
              </a:ext>
            </a:extLst>
          </p:cNvPr>
          <p:cNvSpPr txBox="1"/>
          <p:nvPr/>
        </p:nvSpPr>
        <p:spPr>
          <a:xfrm>
            <a:off x="8693610" y="5396475"/>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Capitals Coalition</a:t>
            </a:r>
          </a:p>
        </p:txBody>
      </p:sp>
    </p:spTree>
    <p:extLst>
      <p:ext uri="{BB962C8B-B14F-4D97-AF65-F5344CB8AC3E}">
        <p14:creationId xmlns:p14="http://schemas.microsoft.com/office/powerpoint/2010/main" val="221721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latin typeface="Arial"/>
              </a:rPr>
              <a:t>Define</a:t>
            </a:r>
            <a:r>
              <a:rPr lang="en-US" sz="2400">
                <a:latin typeface="Arial"/>
              </a:rPr>
              <a:t> </a:t>
            </a:r>
            <a:r>
              <a:rPr lang="en-US" sz="2000">
                <a:latin typeface="Arial"/>
              </a:rPr>
              <a:t>your objective (module1)</a:t>
            </a:r>
            <a:endParaRPr lang="en-CH" sz="2000">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latin typeface="Arial"/>
              </a:rPr>
              <a:t>Practicalities</a:t>
            </a:r>
          </a:p>
          <a:p>
            <a:pPr marL="342882" indent="-342882">
              <a:buClr>
                <a:srgbClr val="23BAED"/>
              </a:buClr>
              <a:buFont typeface="Arial" panose="020B0604020202020204" pitchFamily="34" charset="0"/>
              <a:buChar char="•"/>
            </a:pPr>
            <a:r>
              <a:rPr lang="en-US" sz="2000">
                <a:latin typeface="Arial"/>
              </a:rPr>
              <a:t>Baseline, scenarios, spatial &amp; temporal boundaries, etc.  </a:t>
            </a:r>
            <a:endParaRPr lang="en-CH" sz="2000">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357275"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EC0F0F-DC8B-0A4C-B34D-F003EA2146FB}"/>
              </a:ext>
            </a:extLst>
          </p:cNvPr>
          <p:cNvSpPr>
            <a:spLocks noGrp="1"/>
          </p:cNvSpPr>
          <p:nvPr>
            <p:ph type="sldNum" sz="quarter" idx="12"/>
          </p:nvPr>
        </p:nvSpPr>
        <p:spPr/>
        <p:txBody>
          <a:bodyPr/>
          <a:lstStyle/>
          <a:p>
            <a:fld id="{971CEC84-1649-40CE-BFF6-7286506FEA08}" type="slidenum">
              <a:rPr lang="en-GB" smtClean="0"/>
              <a:pPr/>
              <a:t>36</a:t>
            </a:fld>
            <a:endParaRPr lang="en-GB"/>
          </a:p>
        </p:txBody>
      </p:sp>
    </p:spTree>
    <p:extLst>
      <p:ext uri="{BB962C8B-B14F-4D97-AF65-F5344CB8AC3E}">
        <p14:creationId xmlns:p14="http://schemas.microsoft.com/office/powerpoint/2010/main" val="443615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t>Re-cap of the learning objectives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145770" y="1323121"/>
            <a:ext cx="11498123" cy="4211758"/>
          </a:xfrm>
        </p:spPr>
        <p:txBody>
          <a:bodyPr>
            <a:noAutofit/>
          </a:bodyPr>
          <a:lstStyle/>
          <a:p>
            <a:pPr marL="342882" indent="-342882">
              <a:lnSpc>
                <a:spcPct val="100000"/>
              </a:lnSpc>
              <a:spcAft>
                <a:spcPts val="1200"/>
              </a:spcAft>
              <a:buFont typeface="Wingdings" panose="05000000000000000000" pitchFamily="2" charset="2"/>
              <a:buChar char="v"/>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342882" indent="-342882">
              <a:lnSpc>
                <a:spcPct val="100000"/>
              </a:lnSpc>
              <a:spcAft>
                <a:spcPts val="1200"/>
              </a:spcAft>
              <a:buFont typeface="Wingdings" panose="05000000000000000000" pitchFamily="2" charset="2"/>
              <a:buChar char="v"/>
            </a:pPr>
            <a:r>
              <a:rPr lang="en-GB" sz="2201" dirty="0"/>
              <a:t> Acquire the necessary tools, resources and understanding to </a:t>
            </a:r>
            <a:r>
              <a:rPr lang="en-GB" sz="2201" b="1" dirty="0">
                <a:solidFill>
                  <a:srgbClr val="23BAED"/>
                </a:solidFill>
              </a:rPr>
              <a:t>scope your own assessment</a:t>
            </a:r>
            <a:r>
              <a:rPr lang="en-GB" sz="2201" dirty="0"/>
              <a:t>,</a:t>
            </a:r>
          </a:p>
          <a:p>
            <a:pPr marL="342882" indent="-342882">
              <a:lnSpc>
                <a:spcPct val="100000"/>
              </a:lnSpc>
              <a:spcAft>
                <a:spcPts val="1200"/>
              </a:spcAft>
              <a:buFont typeface="Wingdings" panose="05000000000000000000" pitchFamily="2" charset="2"/>
              <a:buChar char="v"/>
            </a:pPr>
            <a:r>
              <a:rPr lang="en-GB" sz="2201" dirty="0"/>
              <a:t> To be introduced to the key </a:t>
            </a:r>
            <a:r>
              <a:rPr lang="en-GB" sz="2201" b="1" dirty="0">
                <a:solidFill>
                  <a:srgbClr val="23BAED"/>
                </a:solidFill>
              </a:rPr>
              <a:t>practical considerations and steps</a:t>
            </a:r>
            <a:r>
              <a:rPr lang="en-GB" sz="2201" dirty="0"/>
              <a:t> to take when undertaking a first natural capital assessment as well as some </a:t>
            </a:r>
            <a:r>
              <a:rPr lang="en-GB" sz="2201" b="1" dirty="0">
                <a:solidFill>
                  <a:srgbClr val="23BAED"/>
                </a:solidFill>
              </a:rPr>
              <a:t>tools </a:t>
            </a:r>
            <a:r>
              <a:rPr lang="en-GB" sz="2000" dirty="0"/>
              <a:t>to help undertake an assessment </a:t>
            </a:r>
          </a:p>
          <a:p>
            <a:pPr marL="342882" indent="-342882">
              <a:lnSpc>
                <a:spcPct val="100000"/>
              </a:lnSpc>
              <a:spcAft>
                <a:spcPts val="1200"/>
              </a:spcAft>
              <a:buFont typeface="Wingdings" panose="05000000000000000000" pitchFamily="2" charset="2"/>
              <a:buChar char="v"/>
            </a:pPr>
            <a:r>
              <a:rPr lang="en-GB" sz="2201" dirty="0"/>
              <a:t>To understand </a:t>
            </a:r>
            <a:r>
              <a:rPr lang="en-GB" sz="2201" b="1" dirty="0">
                <a:solidFill>
                  <a:srgbClr val="23BAED"/>
                </a:solidFill>
              </a:rPr>
              <a:t>materiality assessments </a:t>
            </a:r>
            <a:r>
              <a:rPr lang="en-GB" sz="2201" dirty="0"/>
              <a:t>in the context of </a:t>
            </a:r>
            <a:r>
              <a:rPr lang="en-GB" sz="2201" b="1" dirty="0">
                <a:solidFill>
                  <a:srgbClr val="23BAED"/>
                </a:solidFill>
              </a:rPr>
              <a:t>impacts and dependencies </a:t>
            </a:r>
            <a:r>
              <a:rPr lang="en-GB" sz="2201" dirty="0"/>
              <a:t>and how to undertake them</a:t>
            </a:r>
          </a:p>
          <a:p>
            <a:pPr marL="342882" indent="-342882">
              <a:lnSpc>
                <a:spcPct val="100000"/>
              </a:lnSpc>
              <a:spcAft>
                <a:spcPts val="1200"/>
              </a:spcAft>
              <a:buFont typeface="Wingdings" panose="05000000000000000000" pitchFamily="2" charset="2"/>
              <a:buChar char="v"/>
            </a:pPr>
            <a:r>
              <a:rPr lang="en-GB" sz="2201" dirty="0"/>
              <a:t>To </a:t>
            </a:r>
            <a:r>
              <a:rPr lang="en-GB" sz="2201" b="1" dirty="0">
                <a:solidFill>
                  <a:srgbClr val="23BAED"/>
                </a:solidFill>
              </a:rPr>
              <a:t>introduce valuation </a:t>
            </a:r>
            <a:r>
              <a:rPr lang="en-GB" sz="2201" dirty="0"/>
              <a:t>following on from the brief overview provided in module one</a:t>
            </a:r>
          </a:p>
        </p:txBody>
      </p:sp>
      <p:sp>
        <p:nvSpPr>
          <p:cNvPr id="4" name="Oval 3">
            <a:extLst>
              <a:ext uri="{FF2B5EF4-FFF2-40B4-BE49-F238E27FC236}">
                <a16:creationId xmlns:a16="http://schemas.microsoft.com/office/drawing/2014/main" id="{4A3A1A8A-CBF3-4929-BE7E-38FC0B01C217}"/>
              </a:ext>
            </a:extLst>
          </p:cNvPr>
          <p:cNvSpPr/>
          <p:nvPr/>
        </p:nvSpPr>
        <p:spPr>
          <a:xfrm>
            <a:off x="9885147" y="17793"/>
            <a:ext cx="2306855" cy="213827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Slide Number Placeholder 4">
            <a:extLst>
              <a:ext uri="{FF2B5EF4-FFF2-40B4-BE49-F238E27FC236}">
                <a16:creationId xmlns:a16="http://schemas.microsoft.com/office/drawing/2014/main" id="{2CE08518-5242-8543-8976-789B307107A3}"/>
              </a:ext>
            </a:extLst>
          </p:cNvPr>
          <p:cNvSpPr>
            <a:spLocks noGrp="1"/>
          </p:cNvSpPr>
          <p:nvPr>
            <p:ph type="sldNum" sz="quarter" idx="12"/>
          </p:nvPr>
        </p:nvSpPr>
        <p:spPr/>
        <p:txBody>
          <a:bodyPr/>
          <a:lstStyle/>
          <a:p>
            <a:fld id="{971CEC84-1649-40CE-BFF6-7286506FEA08}" type="slidenum">
              <a:rPr lang="en-GB" smtClean="0"/>
              <a:pPr/>
              <a:t>37</a:t>
            </a:fld>
            <a:endParaRPr lang="en-GB"/>
          </a:p>
        </p:txBody>
      </p:sp>
    </p:spTree>
    <p:extLst>
      <p:ext uri="{BB962C8B-B14F-4D97-AF65-F5344CB8AC3E}">
        <p14:creationId xmlns:p14="http://schemas.microsoft.com/office/powerpoint/2010/main" val="3685024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a:solidFill>
                  <a:srgbClr val="23BAED"/>
                </a:solidFill>
              </a:rPr>
              <a:t>Identifying your natural capital impacts &amp; dependencies</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a:solidFill>
                  <a:srgbClr val="BBD151"/>
                </a:solidFill>
                <a:latin typeface="Arial"/>
                <a:ea typeface="Verdana" panose="020B0604030504040204" pitchFamily="34" charset="0"/>
              </a:rPr>
              <a:t>Impact drivers and dependency pathways</a:t>
            </a:r>
            <a:endParaRPr lang="en-CH" sz="2400" b="1" i="1" kern="0">
              <a:solidFill>
                <a:srgbClr val="BBD151"/>
              </a:solidFill>
              <a:latin typeface="Arial"/>
              <a:ea typeface="Verdana" panose="020B0604030504040204" pitchFamily="34" charset="0"/>
            </a:endParaRPr>
          </a:p>
        </p:txBody>
      </p:sp>
      <p:sp>
        <p:nvSpPr>
          <p:cNvPr id="6" name="Slide Number Placeholder 5">
            <a:extLst>
              <a:ext uri="{FF2B5EF4-FFF2-40B4-BE49-F238E27FC236}">
                <a16:creationId xmlns:a16="http://schemas.microsoft.com/office/drawing/2014/main" id="{C9CDD139-752B-0E40-A5E8-4BA3EB532ED5}"/>
              </a:ext>
            </a:extLst>
          </p:cNvPr>
          <p:cNvSpPr>
            <a:spLocks noGrp="1"/>
          </p:cNvSpPr>
          <p:nvPr>
            <p:ph type="sldNum" sz="quarter" idx="12"/>
          </p:nvPr>
        </p:nvSpPr>
        <p:spPr/>
        <p:txBody>
          <a:bodyPr/>
          <a:lstStyle/>
          <a:p>
            <a:fld id="{971CEC84-1649-40CE-BFF6-7286506FEA08}" type="slidenum">
              <a:rPr lang="en-GB" smtClean="0"/>
              <a:pPr/>
              <a:t>38</a:t>
            </a:fld>
            <a:endParaRPr lang="en-GB"/>
          </a:p>
        </p:txBody>
      </p:sp>
    </p:spTree>
    <p:extLst>
      <p:ext uri="{BB962C8B-B14F-4D97-AF65-F5344CB8AC3E}">
        <p14:creationId xmlns:p14="http://schemas.microsoft.com/office/powerpoint/2010/main" val="4105340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C770A5D-3D10-4047-8F19-79617F5C6002}"/>
              </a:ext>
            </a:extLst>
          </p:cNvPr>
          <p:cNvSpPr>
            <a:spLocks noGrp="1"/>
          </p:cNvSpPr>
          <p:nvPr>
            <p:ph type="sldNum" sz="quarter" idx="12"/>
          </p:nvPr>
        </p:nvSpPr>
        <p:spPr/>
        <p:txBody>
          <a:bodyPr/>
          <a:lstStyle/>
          <a:p>
            <a:fld id="{971CEC84-1649-40CE-BFF6-7286506FEA08}" type="slidenum">
              <a:rPr lang="en-GB" smtClean="0"/>
              <a:pPr/>
              <a:t>39</a:t>
            </a:fld>
            <a:endParaRPr lang="en-GB"/>
          </a:p>
        </p:txBody>
      </p:sp>
    </p:spTree>
    <p:extLst>
      <p:ext uri="{BB962C8B-B14F-4D97-AF65-F5344CB8AC3E}">
        <p14:creationId xmlns:p14="http://schemas.microsoft.com/office/powerpoint/2010/main" val="2173959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Value Nature training is open</a:t>
            </a: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license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dirty="0">
                <a:solidFill>
                  <a:srgbClr val="23BAED"/>
                </a:solidFill>
              </a:rPr>
              <a:t>CC BY 4.0</a:t>
            </a:r>
            <a:br>
              <a:rPr lang="en-GB" sz="2400" dirty="0">
                <a:solidFill>
                  <a:srgbClr val="23BAED"/>
                </a:solidFill>
              </a:rPr>
            </a:br>
            <a:r>
              <a:rPr lang="en-GB" sz="2400" dirty="0">
                <a:solidFill>
                  <a:srgbClr val="23BAED"/>
                </a:solidFill>
              </a:rPr>
              <a:t>Creative Commons Attribution 4.0 International </a:t>
            </a:r>
          </a:p>
          <a:p>
            <a:endParaRPr lang="en-GB" sz="2400" dirty="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323439"/>
          </a:xfrm>
          <a:prstGeom prst="rect">
            <a:avLst/>
          </a:prstGeom>
          <a:noFill/>
        </p:spPr>
        <p:txBody>
          <a:bodyPr wrap="square" rtlCol="0">
            <a:spAutoFit/>
          </a:bodyPr>
          <a:lstStyle/>
          <a:p>
            <a:r>
              <a:rPr lang="en-GB" sz="2000" dirty="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dirty="0">
                <a:solidFill>
                  <a:schemeClr val="tx1">
                    <a:lumMod val="65000"/>
                    <a:lumOff val="35000"/>
                  </a:schemeClr>
                </a:solidFill>
              </a:rPr>
              <a:t> module 2 (We Value Nature and Little Blue Research, Ltd., YEAR) and licensed under </a:t>
            </a:r>
            <a:r>
              <a:rPr lang="en-GB" sz="2000" dirty="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170726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dirty="0"/>
              <a:t>Optional video – practical example of impacts/dependencies</a:t>
            </a:r>
            <a:endParaRPr lang="en-CH" dirty="0"/>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a:xfrm>
            <a:off x="3619098" y="5615498"/>
            <a:ext cx="7075165" cy="524030"/>
          </a:xfrm>
        </p:spPr>
        <p:txBody>
          <a:bodyPr/>
          <a:lstStyle/>
          <a:p>
            <a:pPr marL="0" indent="0">
              <a:spcAft>
                <a:spcPts val="0"/>
              </a:spcAft>
              <a:buNone/>
            </a:pPr>
            <a:r>
              <a:rPr lang="en-AU" sz="1800" u="sng" dirty="0">
                <a:solidFill>
                  <a:srgbClr val="0563C1"/>
                </a:solidFill>
                <a:effectLst/>
                <a:latin typeface="Calibri" panose="020F0502020204030204" pitchFamily="34" charset="0"/>
                <a:ea typeface="Calibri" panose="020F0502020204030204" pitchFamily="34" charset="0"/>
                <a:hlinkClick r:id="rId3"/>
              </a:rPr>
              <a:t>https://www.youtube.com/watch?v=qtgm-3EQOU4</a:t>
            </a:r>
            <a:endParaRPr lang="en-CH" sz="1800" dirty="0">
              <a:effectLst/>
              <a:latin typeface="Calibri" panose="020F0502020204030204" pitchFamily="34" charset="0"/>
              <a:ea typeface="Calibri" panose="020F0502020204030204" pitchFamily="34" charset="0"/>
            </a:endParaRPr>
          </a:p>
          <a:p>
            <a:pPr marL="0" indent="0">
              <a:buNone/>
            </a:pPr>
            <a:endParaRPr lang="en-CH" dirty="0"/>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fld id="{971CEC84-1649-40CE-BFF6-7286506FEA08}" type="slidenum">
              <a:rPr lang="en-GB" smtClean="0"/>
              <a:pPr/>
              <a:t>40</a:t>
            </a:fld>
            <a:endParaRPr lang="en-GB" dirty="0"/>
          </a:p>
        </p:txBody>
      </p:sp>
      <p:pic>
        <p:nvPicPr>
          <p:cNvPr id="5" name="Picture Placeholder 5" descr="Haagen-Dazs ❤️ Honey Bees - Pollinator Habitat - YouTube">
            <a:extLst>
              <a:ext uri="{FF2B5EF4-FFF2-40B4-BE49-F238E27FC236}">
                <a16:creationId xmlns:a16="http://schemas.microsoft.com/office/drawing/2014/main" id="{733598AA-50A7-496A-9979-F20A4C1F8B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725332" y="1193186"/>
            <a:ext cx="6675848" cy="3809615"/>
          </a:xfrm>
          <a:prstGeom prst="rect">
            <a:avLst/>
          </a:prstGeom>
        </p:spPr>
      </p:pic>
      <p:sp>
        <p:nvSpPr>
          <p:cNvPr id="6" name="TextBox 5">
            <a:extLst>
              <a:ext uri="{FF2B5EF4-FFF2-40B4-BE49-F238E27FC236}">
                <a16:creationId xmlns:a16="http://schemas.microsoft.com/office/drawing/2014/main" id="{96C44F48-6721-4815-8676-AD05BD7F7CDC}"/>
              </a:ext>
            </a:extLst>
          </p:cNvPr>
          <p:cNvSpPr txBox="1"/>
          <p:nvPr/>
        </p:nvSpPr>
        <p:spPr>
          <a:xfrm>
            <a:off x="2284234" y="5237569"/>
            <a:ext cx="8621486" cy="369332"/>
          </a:xfrm>
          <a:prstGeom prst="rect">
            <a:avLst/>
          </a:prstGeom>
          <a:noFill/>
        </p:spPr>
        <p:txBody>
          <a:bodyPr wrap="square" rtlCol="0">
            <a:spAutoFit/>
          </a:bodyPr>
          <a:lstStyle/>
          <a:p>
            <a:r>
              <a:rPr lang="en-US" dirty="0">
                <a:solidFill>
                  <a:schemeClr val="tx1">
                    <a:lumMod val="65000"/>
                    <a:lumOff val="35000"/>
                  </a:schemeClr>
                </a:solidFill>
              </a:rPr>
              <a:t>Source: example from Haagen-Dazs on their honey bees pollinator habitat project</a:t>
            </a:r>
            <a:endParaRPr lang="en-CH" dirty="0">
              <a:solidFill>
                <a:schemeClr val="tx1">
                  <a:lumMod val="65000"/>
                  <a:lumOff val="35000"/>
                </a:schemeClr>
              </a:solidFill>
            </a:endParaRPr>
          </a:p>
        </p:txBody>
      </p:sp>
    </p:spTree>
    <p:extLst>
      <p:ext uri="{BB962C8B-B14F-4D97-AF65-F5344CB8AC3E}">
        <p14:creationId xmlns:p14="http://schemas.microsoft.com/office/powerpoint/2010/main" val="4201599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chemeClr val="tx1"/>
                </a:solidFill>
              </a:rPr>
              <a:t>Natural capital dependencies</a:t>
            </a:r>
            <a:endParaRPr lang="en-US">
              <a:solidFill>
                <a:schemeClr val="tx1"/>
              </a:solidFil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p.34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a:solidFill>
                  <a:srgbClr val="23BAED"/>
                </a:solidFill>
              </a:rPr>
              <a:t>A business reliance on or use of natural capital</a:t>
            </a:r>
            <a:endParaRPr lang="en-CH" sz="2400" b="1">
              <a:solidFill>
                <a:srgbClr val="23BAED"/>
              </a:solidFill>
              <a:latin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41</a:t>
            </a:fld>
            <a:endParaRPr lang="en-GB"/>
          </a:p>
        </p:txBody>
      </p:sp>
      <p:sp>
        <p:nvSpPr>
          <p:cNvPr id="9" name="TextBox 8">
            <a:extLst>
              <a:ext uri="{FF2B5EF4-FFF2-40B4-BE49-F238E27FC236}">
                <a16:creationId xmlns:a16="http://schemas.microsoft.com/office/drawing/2014/main" id="{E1ADB7F0-C3D3-46B1-9F52-3644B25606E1}"/>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848891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solidFill>
                  <a:srgbClr val="595959"/>
                </a:solidFill>
              </a:rPr>
              <a:t>Dependency pathways</a:t>
            </a:r>
            <a:endParaRPr lang="en-US" dirty="0">
              <a:solidFill>
                <a:srgbClr val="595959"/>
              </a:solidFill>
            </a:endParaRPr>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7" y="1461524"/>
            <a:ext cx="6293703" cy="4351339"/>
          </a:xfrm>
        </p:spPr>
        <p:txBody>
          <a:bodyPr vert="horz" lIns="91440" tIns="45720" rIns="91440" bIns="45720" rtlCol="0" anchor="t">
            <a:normAutofit/>
          </a:bodyPr>
          <a:lstStyle/>
          <a:p>
            <a:pPr marL="227965" indent="-227965">
              <a:lnSpc>
                <a:spcPct val="100000"/>
              </a:lnSpc>
            </a:pPr>
            <a:r>
              <a:rPr lang="en-US" dirty="0">
                <a:solidFill>
                  <a:srgbClr val="595959"/>
                </a:solidFill>
              </a:rPr>
              <a:t>Business activities can be </a:t>
            </a:r>
            <a:r>
              <a:rPr lang="en-US" b="1" dirty="0">
                <a:solidFill>
                  <a:srgbClr val="23BAED"/>
                </a:solidFill>
              </a:rPr>
              <a:t>dependent on specific features</a:t>
            </a:r>
            <a:r>
              <a:rPr lang="en-US" dirty="0">
                <a:solidFill>
                  <a:schemeClr val="tx1"/>
                </a:solidFill>
              </a:rPr>
              <a:t> </a:t>
            </a:r>
            <a:r>
              <a:rPr lang="en-US" dirty="0">
                <a:solidFill>
                  <a:srgbClr val="595959"/>
                </a:solidFill>
              </a:rPr>
              <a:t>of natural capital</a:t>
            </a:r>
          </a:p>
          <a:p>
            <a:pPr marL="0" indent="0">
              <a:buNone/>
            </a:pPr>
            <a:endParaRPr lang="en-US" sz="1401"/>
          </a:p>
          <a:p>
            <a:pPr marL="227965" indent="-227965">
              <a:lnSpc>
                <a:spcPct val="100000"/>
              </a:lnSpc>
            </a:pPr>
            <a:r>
              <a:rPr lang="en-US" dirty="0">
                <a:solidFill>
                  <a:srgbClr val="595959"/>
                </a:solidFill>
              </a:rPr>
              <a:t>A dependency pathway can </a:t>
            </a:r>
            <a:r>
              <a:rPr lang="en-US" b="1" dirty="0">
                <a:solidFill>
                  <a:srgbClr val="23BAED"/>
                </a:solidFill>
              </a:rPr>
              <a:t>identify how changes</a:t>
            </a:r>
            <a:r>
              <a:rPr lang="en-US" dirty="0">
                <a:solidFill>
                  <a:schemeClr val="tx1"/>
                </a:solidFill>
              </a:rPr>
              <a:t> </a:t>
            </a:r>
            <a:r>
              <a:rPr lang="en-US" dirty="0">
                <a:solidFill>
                  <a:srgbClr val="595959"/>
                </a:solidFill>
              </a:rPr>
              <a:t>in specific features of natural capital can</a:t>
            </a:r>
            <a:r>
              <a:rPr lang="en-US" dirty="0">
                <a:solidFill>
                  <a:schemeClr val="tx1"/>
                </a:solidFill>
              </a:rPr>
              <a:t> </a:t>
            </a:r>
            <a:r>
              <a:rPr lang="en-US" b="1" dirty="0">
                <a:solidFill>
                  <a:srgbClr val="23BAED"/>
                </a:solidFill>
              </a:rPr>
              <a:t>affect these activities</a:t>
            </a:r>
            <a:endParaRPr lang="en-US" b="1" dirty="0">
              <a:solidFill>
                <a:srgbClr val="23BAED"/>
              </a:solidFill>
              <a:cs typeface="Arial"/>
            </a:endParaRPr>
          </a:p>
          <a:p>
            <a:pPr marL="0" indent="0">
              <a:buNone/>
            </a:pPr>
            <a:endParaRPr lang="en-US" sz="1401"/>
          </a:p>
          <a:p>
            <a:pPr marL="227965" indent="-227965">
              <a:lnSpc>
                <a:spcPct val="100000"/>
              </a:lnSpc>
            </a:pPr>
            <a:r>
              <a:rPr lang="en-US" dirty="0">
                <a:solidFill>
                  <a:srgbClr val="595959"/>
                </a:solidFill>
              </a:rPr>
              <a:t>Knowing how changes affect business activities helps you identify the</a:t>
            </a:r>
            <a:r>
              <a:rPr lang="en-US" dirty="0">
                <a:solidFill>
                  <a:schemeClr val="tx1"/>
                </a:solidFill>
              </a:rPr>
              <a:t> </a:t>
            </a:r>
            <a:r>
              <a:rPr lang="en-US" b="1" dirty="0">
                <a:solidFill>
                  <a:srgbClr val="23BAED"/>
                </a:solidFill>
              </a:rPr>
              <a:t>cost of doing business</a:t>
            </a:r>
            <a:endParaRPr lang="en-US" b="1" dirty="0">
              <a:solidFill>
                <a:srgbClr val="23BAED"/>
              </a:solidFill>
              <a:cs typeface="Arial"/>
            </a:endParaRPr>
          </a:p>
          <a:p>
            <a:pPr marL="227965" indent="-227965"/>
            <a:endParaRPr lang="en-US">
              <a:cs typeface="Arial"/>
            </a:endParaRPr>
          </a:p>
          <a:p>
            <a:pPr marL="227965" indent="-227965"/>
            <a:endParaRPr lang="en-US">
              <a:cs typeface="Arial"/>
            </a:endParaRPr>
          </a:p>
        </p:txBody>
      </p:sp>
      <p:grpSp>
        <p:nvGrpSpPr>
          <p:cNvPr id="6" name="Group 5">
            <a:extLst>
              <a:ext uri="{FF2B5EF4-FFF2-40B4-BE49-F238E27FC236}">
                <a16:creationId xmlns:a16="http://schemas.microsoft.com/office/drawing/2014/main" id="{B8EE84E8-441D-47F3-959A-E84D2DA39ADF}"/>
              </a:ext>
            </a:extLst>
          </p:cNvPr>
          <p:cNvGrpSpPr/>
          <p:nvPr/>
        </p:nvGrpSpPr>
        <p:grpSpPr>
          <a:xfrm>
            <a:off x="6607899" y="2008354"/>
            <a:ext cx="5504092" cy="3892857"/>
            <a:chOff x="6432391" y="1710812"/>
            <a:chExt cx="4909119" cy="3213715"/>
          </a:xfrm>
        </p:grpSpPr>
        <p:pic>
          <p:nvPicPr>
            <p:cNvPr id="4" name="Picture 3">
              <a:extLst>
                <a:ext uri="{FF2B5EF4-FFF2-40B4-BE49-F238E27FC236}">
                  <a16:creationId xmlns:a16="http://schemas.microsoft.com/office/drawing/2014/main" id="{6E7D16E3-4C8A-49A1-97D1-8C8A07281806}"/>
                </a:ext>
              </a:extLst>
            </p:cNvPr>
            <p:cNvPicPr>
              <a:picLocks noChangeAspect="1"/>
            </p:cNvPicPr>
            <p:nvPr/>
          </p:nvPicPr>
          <p:blipFill rotWithShape="1">
            <a:blip r:embed="rId3"/>
            <a:srcRect l="36923" t="27672" r="33048" b="37380"/>
            <a:stretch/>
          </p:blipFill>
          <p:spPr>
            <a:xfrm>
              <a:off x="6432391" y="1710812"/>
              <a:ext cx="4909119" cy="3213715"/>
            </a:xfrm>
            <a:prstGeom prst="rect">
              <a:avLst/>
            </a:prstGeom>
          </p:spPr>
        </p:pic>
        <p:sp>
          <p:nvSpPr>
            <p:cNvPr id="5" name="Rectangle 4">
              <a:extLst>
                <a:ext uri="{FF2B5EF4-FFF2-40B4-BE49-F238E27FC236}">
                  <a16:creationId xmlns:a16="http://schemas.microsoft.com/office/drawing/2014/main" id="{3FD8D906-EBB9-455D-AB73-9F994DC681E2}"/>
                </a:ext>
              </a:extLst>
            </p:cNvPr>
            <p:cNvSpPr/>
            <p:nvPr/>
          </p:nvSpPr>
          <p:spPr>
            <a:xfrm>
              <a:off x="6432391" y="2905432"/>
              <a:ext cx="1251519" cy="185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
        <p:nvSpPr>
          <p:cNvPr id="7" name="Teardrop 6">
            <a:extLst>
              <a:ext uri="{FF2B5EF4-FFF2-40B4-BE49-F238E27FC236}">
                <a16:creationId xmlns:a16="http://schemas.microsoft.com/office/drawing/2014/main" id="{01B1B6E9-1DB8-4AB2-BB5B-3820413171B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1A5FCFE4-7D0A-4932-B31C-153FDBE9EDC7}"/>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11" name="Slide Number Placeholder 10">
            <a:extLst>
              <a:ext uri="{FF2B5EF4-FFF2-40B4-BE49-F238E27FC236}">
                <a16:creationId xmlns:a16="http://schemas.microsoft.com/office/drawing/2014/main" id="{60A4E226-8EFF-394D-8ADA-FD73C13408B4}"/>
              </a:ext>
            </a:extLst>
          </p:cNvPr>
          <p:cNvSpPr>
            <a:spLocks noGrp="1"/>
          </p:cNvSpPr>
          <p:nvPr>
            <p:ph type="sldNum" sz="quarter" idx="12"/>
          </p:nvPr>
        </p:nvSpPr>
        <p:spPr/>
        <p:txBody>
          <a:bodyPr/>
          <a:lstStyle/>
          <a:p>
            <a:fld id="{971CEC84-1649-40CE-BFF6-7286506FEA08}" type="slidenum">
              <a:rPr lang="en-GB" smtClean="0"/>
              <a:pPr/>
              <a:t>42</a:t>
            </a:fld>
            <a:endParaRPr lang="en-GB"/>
          </a:p>
        </p:txBody>
      </p:sp>
      <p:sp>
        <p:nvSpPr>
          <p:cNvPr id="9" name="TextBox 8">
            <a:extLst>
              <a:ext uri="{FF2B5EF4-FFF2-40B4-BE49-F238E27FC236}">
                <a16:creationId xmlns:a16="http://schemas.microsoft.com/office/drawing/2014/main" id="{A736ABA9-F6B7-4491-9497-D090E0B30013}"/>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168884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solidFill>
                  <a:srgbClr val="595959"/>
                </a:solidFill>
              </a:rPr>
              <a:t>Natural capital impacts</a:t>
            </a:r>
            <a:endParaRPr lang="en-US" dirty="0">
              <a:solidFill>
                <a:srgbClr val="595959"/>
              </a:solidFill>
              <a:cs typeface="Arial"/>
            </a:endParaRPr>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70" y="2548235"/>
            <a:ext cx="8451063" cy="3294484"/>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3"/>
            <a:ext cx="10157637" cy="461665"/>
          </a:xfrm>
          <a:prstGeom prst="rect">
            <a:avLst/>
          </a:prstGeom>
          <a:noFill/>
        </p:spPr>
        <p:txBody>
          <a:bodyPr wrap="square" rtlCol="0">
            <a:spAutoFit/>
          </a:bodyPr>
          <a:lstStyle/>
          <a:p>
            <a:pPr algn="ctr"/>
            <a:r>
              <a:rPr lang="en-GB" sz="2400" b="1">
                <a:solidFill>
                  <a:srgbClr val="23BAED"/>
                </a:solidFill>
              </a:rPr>
              <a:t>The negative or positive effect of business activity on natural capital</a:t>
            </a:r>
            <a:endParaRPr lang="en-CH" sz="2400" b="1">
              <a:solidFill>
                <a:srgbClr val="23BAED"/>
              </a:solidFill>
              <a:latin typeface="Arial"/>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fld id="{971CEC84-1649-40CE-BFF6-7286506FEA08}" type="slidenum">
              <a:rPr lang="en-GB" smtClean="0"/>
              <a:pPr/>
              <a:t>43</a:t>
            </a:fld>
            <a:endParaRPr lang="en-GB"/>
          </a:p>
        </p:txBody>
      </p:sp>
      <p:sp>
        <p:nvSpPr>
          <p:cNvPr id="10" name="TextBox 9">
            <a:extLst>
              <a:ext uri="{FF2B5EF4-FFF2-40B4-BE49-F238E27FC236}">
                <a16:creationId xmlns:a16="http://schemas.microsoft.com/office/drawing/2014/main" id="{4D55E019-AA49-4EF3-9393-2E0694D66DE2}"/>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939974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solidFill>
                  <a:srgbClr val="595959"/>
                </a:solidFill>
              </a:rPr>
              <a:t>Impact drivers</a:t>
            </a:r>
            <a:endParaRPr lang="en-US" dirty="0">
              <a:solidFill>
                <a:srgbClr val="595959"/>
              </a:solidFill>
              <a:cs typeface="Arial"/>
            </a:endParaRPr>
          </a:p>
        </p:txBody>
      </p:sp>
      <p:pic>
        <p:nvPicPr>
          <p:cNvPr id="4" name="Picture 3">
            <a:extLst>
              <a:ext uri="{FF2B5EF4-FFF2-40B4-BE49-F238E27FC236}">
                <a16:creationId xmlns:a16="http://schemas.microsoft.com/office/drawing/2014/main" id="{B14A5BDD-B1AE-4C28-A3AF-F3FE3E7E10FA}"/>
              </a:ext>
            </a:extLst>
          </p:cNvPr>
          <p:cNvPicPr>
            <a:picLocks noChangeAspect="1"/>
          </p:cNvPicPr>
          <p:nvPr/>
        </p:nvPicPr>
        <p:blipFill rotWithShape="1">
          <a:blip r:embed="rId3"/>
          <a:srcRect l="29684" t="39145" r="30288" b="29231"/>
          <a:stretch/>
        </p:blipFill>
        <p:spPr>
          <a:xfrm>
            <a:off x="5717482" y="2198547"/>
            <a:ext cx="6474521" cy="2877295"/>
          </a:xfrm>
          <a:prstGeom prst="rect">
            <a:avLst/>
          </a:prstGeom>
        </p:spPr>
      </p:pic>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6" y="1461524"/>
            <a:ext cx="5217925" cy="4351339"/>
          </a:xfrm>
        </p:spPr>
        <p:txBody>
          <a:bodyPr vert="horz" lIns="91440" tIns="45720" rIns="91440" bIns="45720" rtlCol="0" anchor="t">
            <a:normAutofit/>
          </a:bodyPr>
          <a:lstStyle/>
          <a:p>
            <a:pPr marL="0" indent="0">
              <a:buNone/>
            </a:pPr>
            <a:r>
              <a:rPr lang="en-US" b="1" dirty="0">
                <a:solidFill>
                  <a:srgbClr val="23BAED"/>
                </a:solidFill>
              </a:rPr>
              <a:t>Impact drivers </a:t>
            </a:r>
            <a:r>
              <a:rPr lang="en-US" dirty="0">
                <a:solidFill>
                  <a:srgbClr val="595959"/>
                </a:solidFill>
              </a:rPr>
              <a:t>are:</a:t>
            </a:r>
          </a:p>
          <a:p>
            <a:pPr marL="227965" indent="-227965"/>
            <a:r>
              <a:rPr lang="en-US" b="1" dirty="0">
                <a:solidFill>
                  <a:srgbClr val="23BAED"/>
                </a:solidFill>
              </a:rPr>
              <a:t>Measurable quantities </a:t>
            </a:r>
            <a:r>
              <a:rPr lang="en-US" dirty="0">
                <a:solidFill>
                  <a:srgbClr val="595959"/>
                </a:solidFill>
              </a:rPr>
              <a:t>of a natural resource used as an</a:t>
            </a:r>
            <a:r>
              <a:rPr lang="en-US" dirty="0">
                <a:solidFill>
                  <a:schemeClr val="tx1"/>
                </a:solidFill>
              </a:rPr>
              <a:t> </a:t>
            </a:r>
            <a:r>
              <a:rPr lang="en-US" b="1" dirty="0">
                <a:solidFill>
                  <a:srgbClr val="23BAED"/>
                </a:solidFill>
              </a:rPr>
              <a:t>input</a:t>
            </a:r>
            <a:r>
              <a:rPr lang="en-US" dirty="0">
                <a:solidFill>
                  <a:schemeClr val="tx1"/>
                </a:solidFill>
              </a:rPr>
              <a:t> </a:t>
            </a:r>
            <a:r>
              <a:rPr lang="en-US" dirty="0">
                <a:solidFill>
                  <a:srgbClr val="595959"/>
                </a:solidFill>
              </a:rPr>
              <a:t>to production</a:t>
            </a:r>
            <a:endParaRPr lang="en-US" dirty="0">
              <a:solidFill>
                <a:srgbClr val="595959"/>
              </a:solidFill>
              <a:cs typeface="Arial"/>
            </a:endParaRPr>
          </a:p>
          <a:p>
            <a:pPr marL="0" indent="0">
              <a:buNone/>
            </a:pPr>
            <a:r>
              <a:rPr lang="en-US" dirty="0">
                <a:solidFill>
                  <a:srgbClr val="595959"/>
                </a:solidFill>
              </a:rPr>
              <a:t>  (e.g. fresh water)</a:t>
            </a:r>
            <a:endParaRPr lang="en-US" dirty="0">
              <a:solidFill>
                <a:srgbClr val="595959"/>
              </a:solidFill>
              <a:cs typeface="Arial"/>
            </a:endParaRPr>
          </a:p>
          <a:p>
            <a:pPr marL="0" indent="0">
              <a:buNone/>
            </a:pPr>
            <a:r>
              <a:rPr lang="en-US" dirty="0">
                <a:solidFill>
                  <a:srgbClr val="595959"/>
                </a:solidFill>
              </a:rPr>
              <a:t>Or:</a:t>
            </a:r>
            <a:endParaRPr lang="en-US" dirty="0">
              <a:solidFill>
                <a:srgbClr val="595959"/>
              </a:solidFill>
              <a:cs typeface="Arial"/>
            </a:endParaRPr>
          </a:p>
          <a:p>
            <a:pPr marL="227965" indent="-227965"/>
            <a:r>
              <a:rPr lang="en-US" dirty="0">
                <a:solidFill>
                  <a:srgbClr val="595959"/>
                </a:solidFill>
              </a:rPr>
              <a:t>Measurable non-product </a:t>
            </a:r>
            <a:r>
              <a:rPr lang="en-US" b="1" dirty="0">
                <a:solidFill>
                  <a:srgbClr val="23BAED"/>
                </a:solidFill>
              </a:rPr>
              <a:t>output</a:t>
            </a:r>
            <a:r>
              <a:rPr lang="en-US" dirty="0">
                <a:solidFill>
                  <a:schemeClr val="tx1"/>
                </a:solidFill>
              </a:rPr>
              <a:t> </a:t>
            </a:r>
            <a:r>
              <a:rPr lang="en-US" dirty="0">
                <a:solidFill>
                  <a:srgbClr val="595959"/>
                </a:solidFill>
              </a:rPr>
              <a:t>of a business activity</a:t>
            </a:r>
            <a:endParaRPr lang="en-US" dirty="0">
              <a:solidFill>
                <a:srgbClr val="595959"/>
              </a:solidFill>
              <a:cs typeface="Arial"/>
            </a:endParaRPr>
          </a:p>
          <a:p>
            <a:pPr marL="0" indent="0">
              <a:buNone/>
            </a:pPr>
            <a:r>
              <a:rPr lang="en-US" dirty="0">
                <a:solidFill>
                  <a:srgbClr val="595959"/>
                </a:solidFill>
              </a:rPr>
              <a:t>  (e.g. water discharges)</a:t>
            </a:r>
            <a:endParaRPr lang="en-US">
              <a:solidFill>
                <a:srgbClr val="595959"/>
              </a:solidFill>
              <a:cs typeface="Arial"/>
            </a:endParaRPr>
          </a:p>
          <a:p>
            <a:pPr marL="227965" indent="-227965"/>
            <a:endParaRPr lang="en-US">
              <a:cs typeface="Arial"/>
            </a:endParaRPr>
          </a:p>
          <a:p>
            <a:pPr marL="227965" indent="-227965"/>
            <a:endParaRPr lang="en-US">
              <a:cs typeface="Arial"/>
            </a:endParaRPr>
          </a:p>
        </p:txBody>
      </p:sp>
      <p:sp>
        <p:nvSpPr>
          <p:cNvPr id="6" name="Teardrop 5">
            <a:extLst>
              <a:ext uri="{FF2B5EF4-FFF2-40B4-BE49-F238E27FC236}">
                <a16:creationId xmlns:a16="http://schemas.microsoft.com/office/drawing/2014/main" id="{52785EBB-8637-47F1-B8EC-7D6391BA7F33}"/>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pp.44-55 </a:t>
            </a: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4C90482F-9D8C-6A4B-8AD3-D053D5ECC33C}"/>
              </a:ext>
            </a:extLst>
          </p:cNvPr>
          <p:cNvSpPr>
            <a:spLocks noGrp="1"/>
          </p:cNvSpPr>
          <p:nvPr>
            <p:ph type="sldNum" sz="quarter" idx="12"/>
          </p:nvPr>
        </p:nvSpPr>
        <p:spPr/>
        <p:txBody>
          <a:bodyPr/>
          <a:lstStyle/>
          <a:p>
            <a:fld id="{971CEC84-1649-40CE-BFF6-7286506FEA08}" type="slidenum">
              <a:rPr lang="en-GB" smtClean="0"/>
              <a:pPr/>
              <a:t>44</a:t>
            </a:fld>
            <a:endParaRPr lang="en-GB"/>
          </a:p>
        </p:txBody>
      </p:sp>
      <p:sp>
        <p:nvSpPr>
          <p:cNvPr id="9" name="TextBox 8">
            <a:extLst>
              <a:ext uri="{FF2B5EF4-FFF2-40B4-BE49-F238E27FC236}">
                <a16:creationId xmlns:a16="http://schemas.microsoft.com/office/drawing/2014/main" id="{1BFD24D6-AD04-48FB-ABBC-5AE453740A91}"/>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308617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 (optional depending on time)</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785778" y="1461812"/>
            <a:ext cx="3604436" cy="3518603"/>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1092931" y="2378778"/>
            <a:ext cx="3053547" cy="1846788"/>
          </a:xfrm>
          <a:prstGeom prst="rect">
            <a:avLst/>
          </a:prstGeom>
          <a:noFill/>
        </p:spPr>
        <p:txBody>
          <a:bodyPr wrap="square" rtlCol="0">
            <a:spAutoFit/>
          </a:bodyPr>
          <a:lstStyle/>
          <a:p>
            <a:pPr algn="ctr"/>
            <a:r>
              <a:rPr lang="en-US" sz="3200">
                <a:solidFill>
                  <a:schemeClr val="lt1"/>
                </a:solidFill>
              </a:rPr>
              <a:t>Impacts, dependencies, or both?</a:t>
            </a:r>
          </a:p>
          <a:p>
            <a:endParaRPr lang="en-CH" sz="1801"/>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Rectangle 2">
            <a:extLst>
              <a:ext uri="{FF2B5EF4-FFF2-40B4-BE49-F238E27FC236}">
                <a16:creationId xmlns:a16="http://schemas.microsoft.com/office/drawing/2014/main" id="{A25AD6D1-4CAB-4E8B-852E-507B741DC5F2}"/>
              </a:ext>
            </a:extLst>
          </p:cNvPr>
          <p:cNvSpPr/>
          <p:nvPr/>
        </p:nvSpPr>
        <p:spPr>
          <a:xfrm>
            <a:off x="4958680" y="1708723"/>
            <a:ext cx="6140389" cy="2516843"/>
          </a:xfrm>
          <a:prstGeom prst="rect">
            <a:avLst/>
          </a:prstGeom>
        </p:spPr>
        <p:txBody>
          <a:bodyPr wrap="square">
            <a:spAutoFit/>
          </a:bodyPr>
          <a:lstStyle/>
          <a:p>
            <a:r>
              <a:rPr lang="en-GB" sz="2400" b="1">
                <a:solidFill>
                  <a:srgbClr val="595959"/>
                </a:solidFill>
              </a:rPr>
              <a:t>Are the following examples of impacts or dependencies, or both?</a:t>
            </a:r>
          </a:p>
          <a:p>
            <a:pPr>
              <a:lnSpc>
                <a:spcPct val="150000"/>
              </a:lnSpc>
              <a:buClr>
                <a:srgbClr val="23BAED"/>
              </a:buClr>
            </a:pPr>
            <a:endParaRPr lang="en-GB" sz="400">
              <a:solidFill>
                <a:srgbClr val="595959"/>
              </a:solidFill>
            </a:endParaRPr>
          </a:p>
          <a:p>
            <a:pPr marL="285737" indent="-285737">
              <a:lnSpc>
                <a:spcPct val="150000"/>
              </a:lnSpc>
              <a:buClr>
                <a:srgbClr val="23BAED"/>
              </a:buClr>
              <a:buFont typeface="Arial" panose="020B0604020202020204" pitchFamily="34" charset="0"/>
              <a:buChar char="•"/>
            </a:pPr>
            <a:r>
              <a:rPr lang="en-GB" sz="2400" b="1">
                <a:solidFill>
                  <a:srgbClr val="23BAED"/>
                </a:solidFill>
              </a:rPr>
              <a:t>Soil regulation </a:t>
            </a:r>
          </a:p>
          <a:p>
            <a:pPr marL="285737" indent="-285737">
              <a:lnSpc>
                <a:spcPct val="150000"/>
              </a:lnSpc>
              <a:buClr>
                <a:srgbClr val="23BAED"/>
              </a:buClr>
              <a:buFont typeface="Arial" panose="020B0604020202020204" pitchFamily="34" charset="0"/>
              <a:buChar char="•"/>
            </a:pPr>
            <a:r>
              <a:rPr lang="en-GB" sz="2400" b="1">
                <a:solidFill>
                  <a:srgbClr val="23BAED"/>
                </a:solidFill>
              </a:rPr>
              <a:t>Pollination </a:t>
            </a:r>
          </a:p>
          <a:p>
            <a:pPr marL="285737" indent="-285737">
              <a:lnSpc>
                <a:spcPct val="150000"/>
              </a:lnSpc>
              <a:buClr>
                <a:srgbClr val="23BAED"/>
              </a:buClr>
              <a:buFont typeface="Arial" panose="020B0604020202020204" pitchFamily="34" charset="0"/>
              <a:buChar char="•"/>
            </a:pPr>
            <a:r>
              <a:rPr lang="en-GB" sz="2400" b="1">
                <a:solidFill>
                  <a:srgbClr val="23BAED"/>
                </a:solidFill>
              </a:rPr>
              <a:t>Water extraction</a:t>
            </a:r>
          </a:p>
        </p:txBody>
      </p:sp>
      <p:sp>
        <p:nvSpPr>
          <p:cNvPr id="11" name="Rectangle 10">
            <a:extLst>
              <a:ext uri="{FF2B5EF4-FFF2-40B4-BE49-F238E27FC236}">
                <a16:creationId xmlns:a16="http://schemas.microsoft.com/office/drawing/2014/main" id="{A048C6D8-F663-0B4D-A60F-267BA599E79B}"/>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17" name="Rectangle 16">
            <a:extLst>
              <a:ext uri="{FF2B5EF4-FFF2-40B4-BE49-F238E27FC236}">
                <a16:creationId xmlns:a16="http://schemas.microsoft.com/office/drawing/2014/main" id="{42FE4510-072D-604D-A85C-F8E6A12E1E5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grpSp>
        <p:nvGrpSpPr>
          <p:cNvPr id="22" name="Group 21">
            <a:extLst>
              <a:ext uri="{FF2B5EF4-FFF2-40B4-BE49-F238E27FC236}">
                <a16:creationId xmlns:a16="http://schemas.microsoft.com/office/drawing/2014/main" id="{18F8686A-5E6A-42DE-8FAD-29AD9FCC1942}"/>
              </a:ext>
            </a:extLst>
          </p:cNvPr>
          <p:cNvGrpSpPr/>
          <p:nvPr/>
        </p:nvGrpSpPr>
        <p:grpSpPr>
          <a:xfrm>
            <a:off x="4958680" y="4607397"/>
            <a:ext cx="4530760" cy="1142044"/>
            <a:chOff x="4774145" y="2559569"/>
            <a:chExt cx="4530760" cy="1142044"/>
          </a:xfrm>
        </p:grpSpPr>
        <p:cxnSp>
          <p:nvCxnSpPr>
            <p:cNvPr id="23" name="Straight Connector 22">
              <a:extLst>
                <a:ext uri="{FF2B5EF4-FFF2-40B4-BE49-F238E27FC236}">
                  <a16:creationId xmlns:a16="http://schemas.microsoft.com/office/drawing/2014/main" id="{38136772-0EE9-4586-9D9F-016945E819FD}"/>
                </a:ext>
              </a:extLst>
            </p:cNvPr>
            <p:cNvCxnSpPr>
              <a:cxnSpLocks/>
            </p:cNvCxnSpPr>
            <p:nvPr/>
          </p:nvCxnSpPr>
          <p:spPr>
            <a:xfrm>
              <a:off x="5424406" y="3403065"/>
              <a:ext cx="2970029" cy="0"/>
            </a:xfrm>
            <a:prstGeom prst="line">
              <a:avLst/>
            </a:prstGeom>
            <a:ln w="38100"/>
          </p:spPr>
          <p:style>
            <a:lnRef idx="2">
              <a:schemeClr val="accent4"/>
            </a:lnRef>
            <a:fillRef idx="0">
              <a:schemeClr val="accent4"/>
            </a:fillRef>
            <a:effectRef idx="1">
              <a:schemeClr val="accent4"/>
            </a:effectRef>
            <a:fontRef idx="minor">
              <a:schemeClr val="tx1"/>
            </a:fontRef>
          </p:style>
        </p:cxnSp>
        <p:sp>
          <p:nvSpPr>
            <p:cNvPr id="24" name="Oval 23">
              <a:extLst>
                <a:ext uri="{FF2B5EF4-FFF2-40B4-BE49-F238E27FC236}">
                  <a16:creationId xmlns:a16="http://schemas.microsoft.com/office/drawing/2014/main" id="{5F81A269-62BE-435C-A7F1-A8C74B491C7F}"/>
                </a:ext>
              </a:extLst>
            </p:cNvPr>
            <p:cNvSpPr/>
            <p:nvPr/>
          </p:nvSpPr>
          <p:spPr>
            <a:xfrm>
              <a:off x="5254592" y="3239948"/>
              <a:ext cx="339628" cy="3262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6BDDE8FB-8C1B-41C8-83D7-7FA08C778518}"/>
                </a:ext>
              </a:extLst>
            </p:cNvPr>
            <p:cNvSpPr txBox="1"/>
            <p:nvPr/>
          </p:nvSpPr>
          <p:spPr>
            <a:xfrm>
              <a:off x="4774145" y="3239948"/>
              <a:ext cx="480447" cy="369332"/>
            </a:xfrm>
            <a:prstGeom prst="rect">
              <a:avLst/>
            </a:prstGeom>
            <a:noFill/>
          </p:spPr>
          <p:txBody>
            <a:bodyPr wrap="square" rtlCol="0">
              <a:spAutoFit/>
            </a:bodyPr>
            <a:lstStyle>
              <a:defPPr>
                <a:defRPr lang="en-US"/>
              </a:defPPr>
              <a:lvl1pPr>
                <a:defRPr sz="2400" b="1">
                  <a:solidFill>
                    <a:srgbClr val="595959"/>
                  </a:solidFill>
                </a:defRPr>
              </a:lvl1pPr>
            </a:lstStyle>
            <a:p>
              <a:r>
                <a:rPr lang="en-US"/>
                <a:t>0</a:t>
              </a:r>
              <a:endParaRPr lang="en-CH"/>
            </a:p>
          </p:txBody>
        </p:sp>
        <p:sp>
          <p:nvSpPr>
            <p:cNvPr id="26" name="TextBox 25">
              <a:extLst>
                <a:ext uri="{FF2B5EF4-FFF2-40B4-BE49-F238E27FC236}">
                  <a16:creationId xmlns:a16="http://schemas.microsoft.com/office/drawing/2014/main" id="{05919845-6851-4A5E-ADFE-8F5B7CF3727E}"/>
                </a:ext>
              </a:extLst>
            </p:cNvPr>
            <p:cNvSpPr txBox="1"/>
            <p:nvPr/>
          </p:nvSpPr>
          <p:spPr>
            <a:xfrm>
              <a:off x="8394435" y="3218398"/>
              <a:ext cx="910470" cy="461665"/>
            </a:xfrm>
            <a:prstGeom prst="rect">
              <a:avLst/>
            </a:prstGeom>
            <a:noFill/>
          </p:spPr>
          <p:txBody>
            <a:bodyPr wrap="square" rtlCol="0">
              <a:spAutoFit/>
            </a:bodyPr>
            <a:lstStyle/>
            <a:p>
              <a:r>
                <a:rPr lang="en-US" sz="2400" b="1">
                  <a:solidFill>
                    <a:srgbClr val="595959"/>
                  </a:solidFill>
                </a:rPr>
                <a:t>10</a:t>
              </a:r>
              <a:endParaRPr lang="en-CH" sz="2400" b="1">
                <a:solidFill>
                  <a:srgbClr val="595959"/>
                </a:solidFill>
              </a:endParaRPr>
            </a:p>
          </p:txBody>
        </p:sp>
        <p:sp>
          <p:nvSpPr>
            <p:cNvPr id="27" name="TextBox 26">
              <a:extLst>
                <a:ext uri="{FF2B5EF4-FFF2-40B4-BE49-F238E27FC236}">
                  <a16:creationId xmlns:a16="http://schemas.microsoft.com/office/drawing/2014/main" id="{4AA48DC6-FFD0-4582-A276-916B0F0B4C9E}"/>
                </a:ext>
              </a:extLst>
            </p:cNvPr>
            <p:cNvSpPr txBox="1"/>
            <p:nvPr/>
          </p:nvSpPr>
          <p:spPr>
            <a:xfrm>
              <a:off x="5014368" y="2559569"/>
              <a:ext cx="3477005" cy="461665"/>
            </a:xfrm>
            <a:prstGeom prst="rect">
              <a:avLst/>
            </a:prstGeom>
            <a:noFill/>
          </p:spPr>
          <p:txBody>
            <a:bodyPr wrap="square" rtlCol="0">
              <a:spAutoFit/>
            </a:bodyPr>
            <a:lstStyle/>
            <a:p>
              <a:r>
                <a:rPr lang="en-US" sz="2400" b="1">
                  <a:solidFill>
                    <a:srgbClr val="595959"/>
                  </a:solidFill>
                </a:rPr>
                <a:t>Dependency / Impact</a:t>
              </a:r>
              <a:endParaRPr lang="en-CH" sz="2400" b="1">
                <a:solidFill>
                  <a:srgbClr val="595959"/>
                </a:solidFill>
              </a:endParaRPr>
            </a:p>
          </p:txBody>
        </p:sp>
      </p:grpSp>
      <p:sp>
        <p:nvSpPr>
          <p:cNvPr id="4" name="Slide Number Placeholder 3">
            <a:extLst>
              <a:ext uri="{FF2B5EF4-FFF2-40B4-BE49-F238E27FC236}">
                <a16:creationId xmlns:a16="http://schemas.microsoft.com/office/drawing/2014/main" id="{56D57CE1-F025-7A48-AF00-43003C8FFFD0}"/>
              </a:ext>
            </a:extLst>
          </p:cNvPr>
          <p:cNvSpPr>
            <a:spLocks noGrp="1"/>
          </p:cNvSpPr>
          <p:nvPr>
            <p:ph type="sldNum" sz="quarter" idx="12"/>
          </p:nvPr>
        </p:nvSpPr>
        <p:spPr/>
        <p:txBody>
          <a:bodyPr/>
          <a:lstStyle/>
          <a:p>
            <a:fld id="{971CEC84-1649-40CE-BFF6-7286506FEA08}" type="slidenum">
              <a:rPr lang="en-GB" smtClean="0"/>
              <a:pPr/>
              <a:t>45</a:t>
            </a:fld>
            <a:endParaRPr lang="en-GB"/>
          </a:p>
        </p:txBody>
      </p:sp>
    </p:spTree>
    <p:extLst>
      <p:ext uri="{BB962C8B-B14F-4D97-AF65-F5344CB8AC3E}">
        <p14:creationId xmlns:p14="http://schemas.microsoft.com/office/powerpoint/2010/main" val="561068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8CADAF9-62BD-1144-B337-6E16CE9B0A33}"/>
              </a:ext>
            </a:extLst>
          </p:cNvPr>
          <p:cNvSpPr>
            <a:spLocks noGrp="1"/>
          </p:cNvSpPr>
          <p:nvPr>
            <p:ph type="sldNum" sz="quarter" idx="12"/>
          </p:nvPr>
        </p:nvSpPr>
        <p:spPr/>
        <p:txBody>
          <a:bodyPr/>
          <a:lstStyle/>
          <a:p>
            <a:fld id="{971CEC84-1649-40CE-BFF6-7286506FEA08}" type="slidenum">
              <a:rPr lang="en-GB" smtClean="0"/>
              <a:pPr/>
              <a:t>46</a:t>
            </a:fld>
            <a:endParaRPr lang="en-GB"/>
          </a:p>
        </p:txBody>
      </p:sp>
    </p:spTree>
    <p:extLst>
      <p:ext uri="{BB962C8B-B14F-4D97-AF65-F5344CB8AC3E}">
        <p14:creationId xmlns:p14="http://schemas.microsoft.com/office/powerpoint/2010/main" val="2650468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a:solidFill>
                  <a:srgbClr val="595959"/>
                </a:solidFill>
              </a:rPr>
              <a:t>Case study example – </a:t>
            </a:r>
            <a:r>
              <a:rPr lang="en-GB" err="1">
                <a:solidFill>
                  <a:srgbClr val="595959"/>
                </a:solidFill>
              </a:rPr>
              <a:t>Cementos</a:t>
            </a:r>
            <a:r>
              <a:rPr lang="en-GB">
                <a:solidFill>
                  <a:srgbClr val="595959"/>
                </a:solidFill>
              </a:rPr>
              <a:t> Argos</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lnSpcReduction="10000"/>
          </a:bodyPr>
          <a:lstStyle/>
          <a:p>
            <a:pPr>
              <a:lnSpc>
                <a:spcPct val="100000"/>
              </a:lnSpc>
            </a:pPr>
            <a:r>
              <a:rPr lang="en-GB" err="1">
                <a:solidFill>
                  <a:srgbClr val="595959"/>
                </a:solidFill>
              </a:rPr>
              <a:t>Cementos</a:t>
            </a:r>
            <a:r>
              <a:rPr lang="en-GB">
                <a:solidFill>
                  <a:srgbClr val="595959"/>
                </a:solidFill>
              </a:rPr>
              <a:t> Argos is a leading </a:t>
            </a:r>
            <a:r>
              <a:rPr lang="en-GB" b="1">
                <a:solidFill>
                  <a:srgbClr val="23BAED"/>
                </a:solidFill>
              </a:rPr>
              <a:t>cement and ready-mix concrete producer &amp; distributor</a:t>
            </a:r>
            <a:endParaRPr lang="en-GB" sz="1401"/>
          </a:p>
          <a:p>
            <a:pPr>
              <a:lnSpc>
                <a:spcPct val="100000"/>
              </a:lnSpc>
            </a:pPr>
            <a:r>
              <a:rPr lang="en-US">
                <a:solidFill>
                  <a:srgbClr val="595959"/>
                </a:solidFill>
              </a:rPr>
              <a:t>It is a </a:t>
            </a:r>
            <a:r>
              <a:rPr lang="en-US" b="1">
                <a:solidFill>
                  <a:srgbClr val="23BAED"/>
                </a:solidFill>
              </a:rPr>
              <a:t>conglomerate</a:t>
            </a:r>
            <a:r>
              <a:rPr lang="en-US">
                <a:solidFill>
                  <a:schemeClr val="tx1"/>
                </a:solidFill>
              </a:rPr>
              <a:t> </a:t>
            </a:r>
            <a:r>
              <a:rPr lang="en-US" b="1">
                <a:solidFill>
                  <a:srgbClr val="23BAED"/>
                </a:solidFill>
              </a:rPr>
              <a:t>operating in different countries</a:t>
            </a:r>
            <a:r>
              <a:rPr lang="en-US">
                <a:solidFill>
                  <a:schemeClr val="tx1"/>
                </a:solidFill>
              </a:rPr>
              <a:t>, </a:t>
            </a:r>
            <a:r>
              <a:rPr lang="en-US">
                <a:solidFill>
                  <a:srgbClr val="595959"/>
                </a:solidFill>
              </a:rPr>
              <a:t>including </a:t>
            </a:r>
            <a:r>
              <a:rPr lang="en-GB">
                <a:solidFill>
                  <a:srgbClr val="595959"/>
                </a:solidFill>
              </a:rPr>
              <a:t>Colombia, the US, Central America and the Caribbean</a:t>
            </a:r>
            <a:endParaRPr lang="en-US" sz="1401"/>
          </a:p>
          <a:p>
            <a:pPr>
              <a:lnSpc>
                <a:spcPct val="100000"/>
              </a:lnSpc>
            </a:pPr>
            <a:r>
              <a:rPr lang="en-US">
                <a:solidFill>
                  <a:srgbClr val="595959"/>
                </a:solidFill>
                <a:cs typeface="Arial"/>
              </a:rPr>
              <a:t>The cement production process </a:t>
            </a:r>
            <a:r>
              <a:rPr lang="en-US" b="1">
                <a:solidFill>
                  <a:srgbClr val="23BAED"/>
                </a:solidFill>
                <a:cs typeface="Arial"/>
              </a:rPr>
              <a:t>involves grinding, mixing and heating limestone and clay</a:t>
            </a:r>
          </a:p>
          <a:p>
            <a:pPr>
              <a:lnSpc>
                <a:spcPct val="100000"/>
              </a:lnSpc>
            </a:pPr>
            <a:r>
              <a:rPr lang="en-US" b="1">
                <a:solidFill>
                  <a:srgbClr val="23BAED"/>
                </a:solidFill>
                <a:cs typeface="Arial"/>
              </a:rPr>
              <a:t>Water, sand and gravel</a:t>
            </a:r>
            <a:r>
              <a:rPr lang="en-US">
                <a:solidFill>
                  <a:srgbClr val="595959"/>
                </a:solidFill>
                <a:cs typeface="Arial"/>
              </a:rPr>
              <a:t> are added to the cement to form concrete</a:t>
            </a:r>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3"/>
          <a:stretch>
            <a:fillRect/>
          </a:stretch>
        </p:blipFill>
        <p:spPr>
          <a:xfrm>
            <a:off x="7003709" y="1556166"/>
            <a:ext cx="5188292" cy="3745673"/>
          </a:xfrm>
          <a:prstGeom prst="rect">
            <a:avLst/>
          </a:prstGeom>
        </p:spPr>
      </p:pic>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47</a:t>
            </a:fld>
            <a:endParaRPr lang="en-GB"/>
          </a:p>
        </p:txBody>
      </p:sp>
      <p:sp>
        <p:nvSpPr>
          <p:cNvPr id="7" name="TextBox 6">
            <a:extLst>
              <a:ext uri="{FF2B5EF4-FFF2-40B4-BE49-F238E27FC236}">
                <a16:creationId xmlns:a16="http://schemas.microsoft.com/office/drawing/2014/main" id="{D5A15B73-6887-46F1-A24E-56E9BB43A9BE}"/>
              </a:ext>
            </a:extLst>
          </p:cNvPr>
          <p:cNvSpPr txBox="1"/>
          <p:nvPr/>
        </p:nvSpPr>
        <p:spPr>
          <a:xfrm>
            <a:off x="9893005" y="5606270"/>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1704469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a:t>
            </a:r>
            <a:r>
              <a:rPr lang="en-GB" err="1">
                <a:solidFill>
                  <a:srgbClr val="595959"/>
                </a:solidFill>
              </a:rPr>
              <a:t>Cementos</a:t>
            </a:r>
            <a:r>
              <a:rPr lang="en-GB">
                <a:solidFill>
                  <a:srgbClr val="595959"/>
                </a:solidFill>
              </a:rPr>
              <a:t> Argos (continued)</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534349"/>
            <a:ext cx="6933631" cy="4351339"/>
          </a:xfrm>
        </p:spPr>
        <p:txBody>
          <a:bodyPr>
            <a:normAutofit/>
          </a:bodyPr>
          <a:lstStyle/>
          <a:p>
            <a:pPr>
              <a:lnSpc>
                <a:spcPct val="100000"/>
              </a:lnSpc>
            </a:pPr>
            <a:r>
              <a:rPr lang="en-US">
                <a:solidFill>
                  <a:srgbClr val="595959"/>
                </a:solidFill>
              </a:rPr>
              <a:t>The company is involved in both the</a:t>
            </a:r>
            <a:r>
              <a:rPr lang="en-US">
                <a:solidFill>
                  <a:schemeClr val="tx1"/>
                </a:solidFill>
              </a:rPr>
              <a:t> </a:t>
            </a:r>
            <a:r>
              <a:rPr lang="en-US" b="1">
                <a:solidFill>
                  <a:srgbClr val="23BAED"/>
                </a:solidFill>
              </a:rPr>
              <a:t>mining and processing stages </a:t>
            </a:r>
            <a:r>
              <a:rPr lang="en-US">
                <a:solidFill>
                  <a:srgbClr val="595959"/>
                </a:solidFill>
              </a:rPr>
              <a:t>of cement, concrete and aggregate production</a:t>
            </a:r>
          </a:p>
          <a:p>
            <a:pPr>
              <a:lnSpc>
                <a:spcPct val="100000"/>
              </a:lnSpc>
            </a:pPr>
            <a:r>
              <a:rPr lang="en-US">
                <a:solidFill>
                  <a:srgbClr val="595959"/>
                </a:solidFill>
              </a:rPr>
              <a:t>The company operates in 15 countries </a:t>
            </a:r>
            <a:r>
              <a:rPr lang="en-US" b="1">
                <a:solidFill>
                  <a:srgbClr val="23BAED"/>
                </a:solidFill>
              </a:rPr>
              <a:t>across the Americas</a:t>
            </a:r>
          </a:p>
          <a:p>
            <a:pPr>
              <a:lnSpc>
                <a:spcPct val="100000"/>
              </a:lnSpc>
            </a:pPr>
            <a:r>
              <a:rPr lang="en-US">
                <a:solidFill>
                  <a:srgbClr val="595959"/>
                </a:solidFill>
              </a:rPr>
              <a:t>The company reaches over </a:t>
            </a:r>
            <a:r>
              <a:rPr lang="en-US" b="1">
                <a:solidFill>
                  <a:srgbClr val="23BAED"/>
                </a:solidFill>
              </a:rPr>
              <a:t>34 destinations</a:t>
            </a:r>
          </a:p>
          <a:p>
            <a:pPr>
              <a:lnSpc>
                <a:spcPct val="100000"/>
              </a:lnSpc>
            </a:pPr>
            <a:r>
              <a:rPr lang="en-US">
                <a:solidFill>
                  <a:srgbClr val="595959"/>
                </a:solidFill>
              </a:rPr>
              <a:t>It is the largest cement and concrete company in </a:t>
            </a:r>
            <a:r>
              <a:rPr lang="en-US" b="1">
                <a:solidFill>
                  <a:srgbClr val="23BAED"/>
                </a:solidFill>
              </a:rPr>
              <a:t>Colombia</a:t>
            </a:r>
          </a:p>
        </p:txBody>
      </p:sp>
      <p:pic>
        <p:nvPicPr>
          <p:cNvPr id="9" name="Picture 8">
            <a:extLst>
              <a:ext uri="{FF2B5EF4-FFF2-40B4-BE49-F238E27FC236}">
                <a16:creationId xmlns:a16="http://schemas.microsoft.com/office/drawing/2014/main" id="{802CBE44-D5AE-44DF-9073-917410E9EAE7}"/>
              </a:ext>
            </a:extLst>
          </p:cNvPr>
          <p:cNvPicPr>
            <a:picLocks noChangeAspect="1"/>
          </p:cNvPicPr>
          <p:nvPr/>
        </p:nvPicPr>
        <p:blipFill rotWithShape="1">
          <a:blip r:embed="rId3"/>
          <a:srcRect l="5874" t="40556" r="86001" b="28328"/>
          <a:stretch/>
        </p:blipFill>
        <p:spPr>
          <a:xfrm>
            <a:off x="10082547" y="1259721"/>
            <a:ext cx="1355711" cy="2450299"/>
          </a:xfrm>
          <a:prstGeom prst="rect">
            <a:avLst/>
          </a:prstGeom>
        </p:spPr>
      </p:pic>
      <p:pic>
        <p:nvPicPr>
          <p:cNvPr id="10" name="Picture 9">
            <a:extLst>
              <a:ext uri="{FF2B5EF4-FFF2-40B4-BE49-F238E27FC236}">
                <a16:creationId xmlns:a16="http://schemas.microsoft.com/office/drawing/2014/main" id="{9BE0A026-0136-4A8C-966A-91AD4841A4AA}"/>
              </a:ext>
            </a:extLst>
          </p:cNvPr>
          <p:cNvPicPr>
            <a:picLocks noChangeAspect="1"/>
          </p:cNvPicPr>
          <p:nvPr/>
        </p:nvPicPr>
        <p:blipFill rotWithShape="1">
          <a:blip r:embed="rId3"/>
          <a:srcRect l="47874" t="13854" r="42626" b="54556"/>
          <a:stretch/>
        </p:blipFill>
        <p:spPr>
          <a:xfrm>
            <a:off x="8000823" y="1393433"/>
            <a:ext cx="1585140" cy="2706809"/>
          </a:xfrm>
          <a:prstGeom prst="rect">
            <a:avLst/>
          </a:prstGeom>
        </p:spPr>
      </p:pic>
      <p:pic>
        <p:nvPicPr>
          <p:cNvPr id="11" name="Picture 10">
            <a:extLst>
              <a:ext uri="{FF2B5EF4-FFF2-40B4-BE49-F238E27FC236}">
                <a16:creationId xmlns:a16="http://schemas.microsoft.com/office/drawing/2014/main" id="{2E7DC483-AA9D-4BB5-BF78-A6632F1938A3}"/>
              </a:ext>
            </a:extLst>
          </p:cNvPr>
          <p:cNvPicPr>
            <a:picLocks noChangeAspect="1"/>
          </p:cNvPicPr>
          <p:nvPr/>
        </p:nvPicPr>
        <p:blipFill rotWithShape="1">
          <a:blip r:embed="rId3"/>
          <a:srcRect l="16999" t="74555" r="69751" b="9890"/>
          <a:stretch/>
        </p:blipFill>
        <p:spPr>
          <a:xfrm>
            <a:off x="8549551" y="4238341"/>
            <a:ext cx="2210852" cy="1459995"/>
          </a:xfrm>
          <a:prstGeom prst="rect">
            <a:avLst/>
          </a:prstGeom>
          <a:solidFill>
            <a:srgbClr val="FFFF00"/>
          </a:solidFill>
          <a:ln>
            <a:solidFill>
              <a:srgbClr val="FF0000"/>
            </a:solidFill>
          </a:ln>
        </p:spPr>
      </p:pic>
      <p:sp>
        <p:nvSpPr>
          <p:cNvPr id="4" name="Slide Number Placeholder 3">
            <a:extLst>
              <a:ext uri="{FF2B5EF4-FFF2-40B4-BE49-F238E27FC236}">
                <a16:creationId xmlns:a16="http://schemas.microsoft.com/office/drawing/2014/main" id="{3E72907B-FF6C-1146-83DA-D6591291DF54}"/>
              </a:ext>
            </a:extLst>
          </p:cNvPr>
          <p:cNvSpPr>
            <a:spLocks noGrp="1"/>
          </p:cNvSpPr>
          <p:nvPr>
            <p:ph type="sldNum" sz="quarter" idx="12"/>
          </p:nvPr>
        </p:nvSpPr>
        <p:spPr/>
        <p:txBody>
          <a:bodyPr/>
          <a:lstStyle/>
          <a:p>
            <a:fld id="{971CEC84-1649-40CE-BFF6-7286506FEA08}" type="slidenum">
              <a:rPr lang="en-GB" smtClean="0"/>
              <a:pPr/>
              <a:t>48</a:t>
            </a:fld>
            <a:endParaRPr lang="en-GB"/>
          </a:p>
        </p:txBody>
      </p:sp>
      <p:sp>
        <p:nvSpPr>
          <p:cNvPr id="5" name="TextBox 4">
            <a:extLst>
              <a:ext uri="{FF2B5EF4-FFF2-40B4-BE49-F238E27FC236}">
                <a16:creationId xmlns:a16="http://schemas.microsoft.com/office/drawing/2014/main" id="{A9E7B87E-D2F1-46C0-A3EE-565A3C564DB4}"/>
              </a:ext>
            </a:extLst>
          </p:cNvPr>
          <p:cNvSpPr txBox="1"/>
          <p:nvPr/>
        </p:nvSpPr>
        <p:spPr>
          <a:xfrm>
            <a:off x="6282297" y="5632089"/>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634290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CA5-CAAE-49B3-807A-AC79A8D37FFF}"/>
              </a:ext>
            </a:extLst>
          </p:cNvPr>
          <p:cNvSpPr>
            <a:spLocks noGrp="1"/>
          </p:cNvSpPr>
          <p:nvPr>
            <p:ph type="title"/>
          </p:nvPr>
        </p:nvSpPr>
        <p:spPr>
          <a:noFill/>
        </p:spPr>
        <p:txBody>
          <a:bodyPr>
            <a:normAutofit/>
          </a:bodyPr>
          <a:lstStyle/>
          <a:p>
            <a:r>
              <a:rPr lang="en-GB" dirty="0"/>
              <a:t>Examples of ecosystem services to consider </a:t>
            </a:r>
            <a:endParaRPr lang="en-US" dirty="0">
              <a:cs typeface="Arial"/>
            </a:endParaRPr>
          </a:p>
        </p:txBody>
      </p:sp>
      <p:sp>
        <p:nvSpPr>
          <p:cNvPr id="3" name="Content Placeholder 2">
            <a:extLst>
              <a:ext uri="{FF2B5EF4-FFF2-40B4-BE49-F238E27FC236}">
                <a16:creationId xmlns:a16="http://schemas.microsoft.com/office/drawing/2014/main" id="{A59C3371-A2ED-4FEA-83AA-7A680698D73E}"/>
              </a:ext>
            </a:extLst>
          </p:cNvPr>
          <p:cNvSpPr>
            <a:spLocks noGrp="1"/>
          </p:cNvSpPr>
          <p:nvPr>
            <p:ph idx="1"/>
          </p:nvPr>
        </p:nvSpPr>
        <p:spPr>
          <a:xfrm>
            <a:off x="170423" y="1353851"/>
            <a:ext cx="5686430" cy="4624509"/>
          </a:xfrm>
        </p:spPr>
        <p:txBody>
          <a:bodyPr vert="horz" lIns="91440" tIns="45720" rIns="91440" bIns="45720" rtlCol="0" anchor="t">
            <a:normAutofit fontScale="92500" lnSpcReduction="10000"/>
          </a:bodyPr>
          <a:lstStyle/>
          <a:p>
            <a:pPr marL="227965" indent="-227965"/>
            <a:r>
              <a:rPr lang="en-US" b="1" dirty="0"/>
              <a:t>Provisioning services</a:t>
            </a:r>
            <a:r>
              <a:rPr lang="en-US" dirty="0"/>
              <a:t>: Goods produced or provided by ecosystems </a:t>
            </a:r>
            <a:endParaRPr lang="en-US" dirty="0">
              <a:cs typeface="Arial"/>
            </a:endParaRPr>
          </a:p>
          <a:p>
            <a:pPr marL="685165" lvl="1" indent="-227965"/>
            <a:r>
              <a:rPr lang="en-US" dirty="0"/>
              <a:t>Food</a:t>
            </a:r>
            <a:endParaRPr lang="en-US" dirty="0">
              <a:cs typeface="Arial"/>
            </a:endParaRPr>
          </a:p>
          <a:p>
            <a:pPr marL="685165" lvl="1" indent="-227965"/>
            <a:r>
              <a:rPr lang="en-US" dirty="0">
                <a:cs typeface="Arial"/>
              </a:rPr>
              <a:t>Raw materials</a:t>
            </a:r>
          </a:p>
          <a:p>
            <a:pPr marL="685165" lvl="1" indent="-227965"/>
            <a:r>
              <a:rPr lang="en-US" dirty="0">
                <a:cs typeface="Arial"/>
              </a:rPr>
              <a:t>Fresh water</a:t>
            </a:r>
          </a:p>
          <a:p>
            <a:pPr marL="685165" lvl="1" indent="-227965"/>
            <a:r>
              <a:rPr lang="en-US" dirty="0">
                <a:cs typeface="Arial"/>
              </a:rPr>
              <a:t>Medicinal resources</a:t>
            </a:r>
          </a:p>
          <a:p>
            <a:pPr marL="685165" lvl="1" indent="-227965"/>
            <a:endParaRPr lang="en-US" dirty="0">
              <a:cs typeface="Arial"/>
            </a:endParaRPr>
          </a:p>
          <a:p>
            <a:pPr marL="227965" indent="-227965"/>
            <a:r>
              <a:rPr lang="en-GB" b="1" dirty="0">
                <a:ea typeface="+mn-lt"/>
                <a:cs typeface="+mn-lt"/>
              </a:rPr>
              <a:t>Cultural services</a:t>
            </a:r>
            <a:r>
              <a:rPr lang="en-GB" dirty="0">
                <a:ea typeface="+mn-lt"/>
                <a:cs typeface="+mn-lt"/>
              </a:rPr>
              <a:t>: cultural and social benefits obtained from ecosystems </a:t>
            </a:r>
            <a:endParaRPr lang="en-US" dirty="0">
              <a:ea typeface="+mn-lt"/>
              <a:cs typeface="+mn-lt"/>
            </a:endParaRPr>
          </a:p>
          <a:p>
            <a:pPr marL="970915" lvl="1" indent="-285750"/>
            <a:r>
              <a:rPr lang="en-GB" dirty="0">
                <a:ea typeface="+mn-lt"/>
                <a:cs typeface="+mn-lt"/>
              </a:rPr>
              <a:t>Recreation/ mental and physical health</a:t>
            </a:r>
            <a:endParaRPr lang="en-US" dirty="0">
              <a:ea typeface="+mn-lt"/>
              <a:cs typeface="+mn-lt"/>
            </a:endParaRPr>
          </a:p>
          <a:p>
            <a:pPr marL="970915" lvl="1" indent="-285750"/>
            <a:r>
              <a:rPr lang="en-GB" dirty="0">
                <a:ea typeface="+mn-lt"/>
                <a:cs typeface="+mn-lt"/>
              </a:rPr>
              <a:t>(Eco)tourism</a:t>
            </a:r>
          </a:p>
          <a:p>
            <a:pPr marL="970915" lvl="1" indent="-285750"/>
            <a:r>
              <a:rPr lang="en-GB" dirty="0">
                <a:cs typeface="Arial"/>
              </a:rPr>
              <a:t>Aesthetic appreciation</a:t>
            </a:r>
          </a:p>
          <a:p>
            <a:pPr marL="970915" lvl="1" indent="-285750"/>
            <a:r>
              <a:rPr lang="en-GB" dirty="0">
                <a:cs typeface="Arial"/>
              </a:rPr>
              <a:t>Spiritual experience</a:t>
            </a:r>
          </a:p>
        </p:txBody>
      </p:sp>
      <p:sp>
        <p:nvSpPr>
          <p:cNvPr id="5" name="Content Placeholder 2">
            <a:extLst>
              <a:ext uri="{FF2B5EF4-FFF2-40B4-BE49-F238E27FC236}">
                <a16:creationId xmlns:a16="http://schemas.microsoft.com/office/drawing/2014/main" id="{B46D2134-46DE-42C2-9DA2-7D2745F61B5A}"/>
              </a:ext>
            </a:extLst>
          </p:cNvPr>
          <p:cNvSpPr txBox="1">
            <a:spLocks/>
          </p:cNvSpPr>
          <p:nvPr/>
        </p:nvSpPr>
        <p:spPr>
          <a:xfrm>
            <a:off x="5941374" y="1253452"/>
            <a:ext cx="6254150" cy="435133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sz="2200" b="1" dirty="0"/>
              <a:t>Regulating services</a:t>
            </a:r>
            <a:r>
              <a:rPr lang="en-US" sz="2200" dirty="0"/>
              <a:t>: natural processes regulated by ecosystems </a:t>
            </a:r>
            <a:endParaRPr lang="en-US" sz="2200" dirty="0">
              <a:cs typeface="Arial"/>
            </a:endParaRPr>
          </a:p>
          <a:p>
            <a:pPr marL="685165" lvl="1" indent="-227965"/>
            <a:r>
              <a:rPr lang="en-US" sz="2200" dirty="0"/>
              <a:t>Local climate and air quality </a:t>
            </a:r>
            <a:endParaRPr lang="en-US" sz="2200" dirty="0">
              <a:cs typeface="Arial"/>
            </a:endParaRPr>
          </a:p>
          <a:p>
            <a:pPr marL="685165" lvl="1" indent="-227965"/>
            <a:r>
              <a:rPr lang="en-US" sz="2200" dirty="0">
                <a:solidFill>
                  <a:srgbClr val="595959"/>
                </a:solidFill>
                <a:cs typeface="Arial"/>
              </a:rPr>
              <a:t>Moderation of extreme events </a:t>
            </a:r>
          </a:p>
          <a:p>
            <a:pPr marL="685165" lvl="1" indent="-227965"/>
            <a:r>
              <a:rPr lang="en-US" sz="2200" dirty="0">
                <a:solidFill>
                  <a:srgbClr val="595959"/>
                </a:solidFill>
                <a:cs typeface="Arial"/>
              </a:rPr>
              <a:t>Waste-water treatment </a:t>
            </a:r>
          </a:p>
          <a:p>
            <a:pPr marL="685165" lvl="1" indent="-227965"/>
            <a:r>
              <a:rPr lang="en-US" sz="2200" dirty="0">
                <a:solidFill>
                  <a:srgbClr val="595959"/>
                </a:solidFill>
                <a:cs typeface="Arial"/>
              </a:rPr>
              <a:t>Soil regulation/ erosion prevention</a:t>
            </a:r>
          </a:p>
          <a:p>
            <a:pPr marL="685165" lvl="1" indent="-227965"/>
            <a:r>
              <a:rPr lang="en-US" sz="2200" dirty="0">
                <a:solidFill>
                  <a:srgbClr val="595959"/>
                </a:solidFill>
                <a:cs typeface="Arial"/>
              </a:rPr>
              <a:t>Pollination </a:t>
            </a:r>
          </a:p>
          <a:p>
            <a:pPr marL="685165" lvl="1" indent="-227965"/>
            <a:r>
              <a:rPr lang="en-US" sz="2200" dirty="0">
                <a:solidFill>
                  <a:srgbClr val="595959"/>
                </a:solidFill>
                <a:cs typeface="Arial"/>
              </a:rPr>
              <a:t>Biological control </a:t>
            </a:r>
          </a:p>
          <a:p>
            <a:pPr marL="685165" lvl="1" indent="-227965"/>
            <a:endParaRPr lang="en-US" sz="2200" dirty="0">
              <a:solidFill>
                <a:srgbClr val="595959"/>
              </a:solidFill>
              <a:cs typeface="Arial"/>
            </a:endParaRPr>
          </a:p>
          <a:p>
            <a:pPr marL="227965" indent="-227965"/>
            <a:r>
              <a:rPr lang="en-GB" sz="2200" b="1" dirty="0">
                <a:ea typeface="+mn-lt"/>
                <a:cs typeface="+mn-lt"/>
              </a:rPr>
              <a:t>Habitat or supporting services</a:t>
            </a:r>
            <a:r>
              <a:rPr lang="en-GB" sz="2200" dirty="0">
                <a:ea typeface="+mn-lt"/>
                <a:cs typeface="+mn-lt"/>
              </a:rPr>
              <a:t>: functions that maintain all other services </a:t>
            </a:r>
            <a:endParaRPr lang="en-US" sz="2200" dirty="0">
              <a:ea typeface="+mn-lt"/>
              <a:cs typeface="+mn-lt"/>
            </a:endParaRPr>
          </a:p>
          <a:p>
            <a:pPr marL="685165" lvl="1" indent="-227965"/>
            <a:r>
              <a:rPr lang="en-GB" sz="2200" dirty="0">
                <a:ea typeface="+mn-lt"/>
                <a:cs typeface="+mn-lt"/>
              </a:rPr>
              <a:t>Habitats for species </a:t>
            </a:r>
            <a:endParaRPr lang="en-US" sz="2200" dirty="0">
              <a:cs typeface="Arial"/>
            </a:endParaRPr>
          </a:p>
          <a:p>
            <a:pPr marL="685165" lvl="1" indent="-227965"/>
            <a:r>
              <a:rPr lang="en-GB" sz="2200" dirty="0">
                <a:solidFill>
                  <a:srgbClr val="595959"/>
                </a:solidFill>
                <a:cs typeface="Arial"/>
              </a:rPr>
              <a:t>Maintenance of genetic diversity</a:t>
            </a:r>
          </a:p>
          <a:p>
            <a:pPr marL="685165" lvl="1" indent="-227965"/>
            <a:endParaRPr lang="en-US" sz="2200" dirty="0">
              <a:solidFill>
                <a:srgbClr val="FF0000"/>
              </a:solidFill>
              <a:cs typeface="Arial"/>
            </a:endParaRPr>
          </a:p>
        </p:txBody>
      </p:sp>
      <p:sp>
        <p:nvSpPr>
          <p:cNvPr id="4" name="Slide Number Placeholder 3">
            <a:extLst>
              <a:ext uri="{FF2B5EF4-FFF2-40B4-BE49-F238E27FC236}">
                <a16:creationId xmlns:a16="http://schemas.microsoft.com/office/drawing/2014/main" id="{7A39C654-D62B-9D49-BF32-98468E622FA9}"/>
              </a:ext>
            </a:extLst>
          </p:cNvPr>
          <p:cNvSpPr>
            <a:spLocks noGrp="1"/>
          </p:cNvSpPr>
          <p:nvPr>
            <p:ph type="sldNum" sz="quarter" idx="12"/>
          </p:nvPr>
        </p:nvSpPr>
        <p:spPr/>
        <p:txBody>
          <a:bodyPr/>
          <a:lstStyle/>
          <a:p>
            <a:fld id="{971CEC84-1649-40CE-BFF6-7286506FEA08}" type="slidenum">
              <a:rPr lang="en-GB" smtClean="0"/>
              <a:pPr/>
              <a:t>49</a:t>
            </a:fld>
            <a:endParaRPr lang="en-GB"/>
          </a:p>
        </p:txBody>
      </p:sp>
    </p:spTree>
    <p:extLst>
      <p:ext uri="{BB962C8B-B14F-4D97-AF65-F5344CB8AC3E}">
        <p14:creationId xmlns:p14="http://schemas.microsoft.com/office/powerpoint/2010/main" val="128869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virtual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978938" y="1340450"/>
            <a:ext cx="10176620" cy="4704633"/>
            <a:chOff x="1111141" y="1982131"/>
            <a:chExt cx="10176620" cy="4704632"/>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20" cy="524108"/>
              <a:chOff x="1111141" y="2801977"/>
              <a:chExt cx="10176620"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3" y="2827632"/>
                <a:ext cx="9220128" cy="461665"/>
              </a:xfrm>
              <a:prstGeom prst="rect">
                <a:avLst/>
              </a:prstGeom>
              <a:noFill/>
            </p:spPr>
            <p:txBody>
              <a:bodyPr wrap="square" rtlCol="0" anchor="t">
                <a:spAutoFit/>
              </a:bodyPr>
              <a:lstStyle/>
              <a:p>
                <a:r>
                  <a:rPr lang="en-GB" sz="240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704632"/>
              <a:chOff x="1111141" y="2047880"/>
              <a:chExt cx="10064859" cy="4704632"/>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752110"/>
                <a:chOff x="729303" y="1763989"/>
                <a:chExt cx="10064859" cy="3752110"/>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461665"/>
                </a:xfrm>
                <a:prstGeom prst="rect">
                  <a:avLst/>
                </a:prstGeom>
                <a:noFill/>
              </p:spPr>
              <p:txBody>
                <a:bodyPr wrap="square" rtlCol="0" anchor="t">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351053"/>
                  <a:ext cx="9108368" cy="830997"/>
                </a:xfrm>
                <a:prstGeom prst="rect">
                  <a:avLst/>
                </a:prstGeom>
                <a:noFill/>
              </p:spPr>
              <p:txBody>
                <a:bodyPr wrap="square" rtlCol="0" anchor="t">
                  <a:spAutoFit/>
                </a:bodyPr>
                <a:lstStyle/>
                <a:p>
                  <a:r>
                    <a:rPr lang="en-GB" sz="2400">
                      <a:solidFill>
                        <a:schemeClr val="tx1">
                          <a:lumMod val="65000"/>
                          <a:lumOff val="35000"/>
                        </a:schemeClr>
                      </a:solidFill>
                    </a:rPr>
                    <a:t>We will be using some polling and breakout rooms – be ready for some interaction!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1200329"/>
                </a:xfrm>
                <a:prstGeom prst="rect">
                  <a:avLst/>
                </a:prstGeom>
                <a:noFill/>
              </p:spPr>
              <p:txBody>
                <a:bodyPr wrap="square" rtlCol="0" anchor="t">
                  <a:spAutoFit/>
                </a:bodyPr>
                <a:lstStyle/>
                <a:p>
                  <a:r>
                    <a:rPr lang="en-US" sz="2400" dirty="0">
                      <a:solidFill>
                        <a:schemeClr val="tx1">
                          <a:lumMod val="65000"/>
                          <a:lumOff val="35000"/>
                        </a:schemeClr>
                      </a:solidFill>
                      <a:ea typeface="+mn-lt"/>
                      <a:cs typeface="+mn-lt"/>
                    </a:rPr>
                    <a:t>Please type any questions in chat and we will respond in chat, live or address during the feedback session – please note that the chat may be saved for future reference</a:t>
                  </a:r>
                  <a:endParaRPr lang="en-US"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921515"/>
                <a:ext cx="9156471" cy="830997"/>
                <a:chOff x="1111141" y="5921515"/>
                <a:chExt cx="9156471" cy="830997"/>
              </a:xfrm>
            </p:grpSpPr>
            <p:sp>
              <p:nvSpPr>
                <p:cNvPr id="17" name="TextBox 16">
                  <a:extLst>
                    <a:ext uri="{FF2B5EF4-FFF2-40B4-BE49-F238E27FC236}">
                      <a16:creationId xmlns:a16="http://schemas.microsoft.com/office/drawing/2014/main" id="{B561B18E-62DB-44A6-84E9-AFE9CED1BF5F}"/>
                    </a:ext>
                  </a:extLst>
                </p:cNvPr>
                <p:cNvSpPr txBox="1"/>
                <p:nvPr/>
              </p:nvSpPr>
              <p:spPr>
                <a:xfrm>
                  <a:off x="1966990" y="5921515"/>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941088"/>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16" name="Slide Number Placeholder 15">
            <a:extLst>
              <a:ext uri="{FF2B5EF4-FFF2-40B4-BE49-F238E27FC236}">
                <a16:creationId xmlns:a16="http://schemas.microsoft.com/office/drawing/2014/main" id="{638F75E0-678E-2240-AF9C-0B454164DAD5}"/>
              </a:ext>
            </a:extLst>
          </p:cNvPr>
          <p:cNvSpPr>
            <a:spLocks noGrp="1"/>
          </p:cNvSpPr>
          <p:nvPr>
            <p:ph type="sldNum" sz="quarter" idx="12"/>
          </p:nvPr>
        </p:nvSpPr>
        <p:spPr/>
        <p:txBody>
          <a:bodyPr/>
          <a:lstStyle/>
          <a:p>
            <a:fld id="{971CEC84-1649-40CE-BFF6-7286506FEA08}" type="slidenum">
              <a:rPr lang="en-GB" smtClean="0"/>
              <a:pPr/>
              <a:t>5</a:t>
            </a:fld>
            <a:endParaRPr lang="en-GB"/>
          </a:p>
        </p:txBody>
      </p:sp>
    </p:spTree>
    <p:extLst>
      <p:ext uri="{BB962C8B-B14F-4D97-AF65-F5344CB8AC3E}">
        <p14:creationId xmlns:p14="http://schemas.microsoft.com/office/powerpoint/2010/main" val="272723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424344"/>
            <a:ext cx="7265699" cy="4009311"/>
          </a:xfrm>
        </p:spPr>
        <p:txBody>
          <a:bodyPr>
            <a:noAutofit/>
          </a:bodyPr>
          <a:lstStyle/>
          <a:p>
            <a:pPr>
              <a:lnSpc>
                <a:spcPct val="120000"/>
              </a:lnSpc>
            </a:pPr>
            <a:r>
              <a:rPr lang="en-US" sz="2000"/>
              <a:t>We will now split into </a:t>
            </a:r>
            <a:r>
              <a:rPr lang="en-US" sz="2000" b="1">
                <a:solidFill>
                  <a:srgbClr val="23BAED"/>
                </a:solidFill>
              </a:rPr>
              <a:t>breakout rooms</a:t>
            </a:r>
          </a:p>
          <a:p>
            <a:pPr lvl="1">
              <a:lnSpc>
                <a:spcPct val="120000"/>
              </a:lnSpc>
            </a:pPr>
            <a:r>
              <a:rPr lang="en-US" sz="2000"/>
              <a:t>Approx. 3 groups of 4</a:t>
            </a:r>
            <a:endParaRPr lang="en-US" sz="2000">
              <a:highlight>
                <a:srgbClr val="FFFF00"/>
              </a:highlight>
            </a:endParaRPr>
          </a:p>
          <a:p>
            <a:pPr>
              <a:lnSpc>
                <a:spcPct val="120000"/>
              </a:lnSpc>
            </a:pPr>
            <a:r>
              <a:rPr lang="en-US" sz="2000"/>
              <a:t>You will work through a table of </a:t>
            </a:r>
            <a:r>
              <a:rPr lang="en-US" sz="2000" b="1">
                <a:solidFill>
                  <a:srgbClr val="23BAED"/>
                </a:solidFill>
              </a:rPr>
              <a:t>impacts &amp; dependencies for </a:t>
            </a:r>
            <a:r>
              <a:rPr lang="en-US" sz="2000" b="1" err="1">
                <a:solidFill>
                  <a:srgbClr val="23BAED"/>
                </a:solidFill>
              </a:rPr>
              <a:t>Cementos</a:t>
            </a:r>
            <a:r>
              <a:rPr lang="en-US" sz="2000" b="1">
                <a:solidFill>
                  <a:srgbClr val="23BAED"/>
                </a:solidFill>
              </a:rPr>
              <a:t> Argos operations in Colombia</a:t>
            </a:r>
            <a:endParaRPr lang="en-US" sz="2000"/>
          </a:p>
          <a:p>
            <a:pPr>
              <a:lnSpc>
                <a:spcPct val="120000"/>
              </a:lnSpc>
            </a:pPr>
            <a:r>
              <a:rPr lang="en-US" sz="2000"/>
              <a:t>You will have </a:t>
            </a:r>
            <a:r>
              <a:rPr lang="en-US" sz="2000" b="1">
                <a:solidFill>
                  <a:srgbClr val="23BAED"/>
                </a:solidFill>
              </a:rPr>
              <a:t>10 minutes </a:t>
            </a:r>
            <a:r>
              <a:rPr lang="en-US" sz="2000"/>
              <a:t>to discuss in your group</a:t>
            </a:r>
          </a:p>
          <a:p>
            <a:pPr>
              <a:lnSpc>
                <a:spcPct val="120000"/>
              </a:lnSpc>
            </a:pPr>
            <a:r>
              <a:rPr lang="en-US" sz="2000"/>
              <a:t>You will be notified when you have </a:t>
            </a:r>
            <a:r>
              <a:rPr lang="en-US" sz="2000" b="1">
                <a:solidFill>
                  <a:srgbClr val="23BAED"/>
                </a:solidFill>
              </a:rPr>
              <a:t>5’ </a:t>
            </a:r>
            <a:r>
              <a:rPr lang="en-US" sz="2000"/>
              <a:t>of the time left</a:t>
            </a:r>
          </a:p>
          <a:p>
            <a:pPr>
              <a:lnSpc>
                <a:spcPct val="120000"/>
              </a:lnSpc>
            </a:pPr>
            <a:r>
              <a:rPr lang="en-US" sz="2000"/>
              <a:t>Each group will have one of the </a:t>
            </a:r>
            <a:r>
              <a:rPr lang="en-US" sz="2000" b="1">
                <a:solidFill>
                  <a:srgbClr val="23BAED"/>
                </a:solidFill>
              </a:rPr>
              <a:t>support team member to take notes</a:t>
            </a:r>
          </a:p>
          <a:p>
            <a:pPr>
              <a:lnSpc>
                <a:spcPct val="120000"/>
              </a:lnSpc>
            </a:pPr>
            <a:r>
              <a:rPr lang="en-US" sz="2000"/>
              <a:t>One member per group will be asked to </a:t>
            </a:r>
            <a:r>
              <a:rPr lang="en-US" sz="2000" b="1">
                <a:solidFill>
                  <a:srgbClr val="23BAED"/>
                </a:solidFill>
              </a:rPr>
              <a:t>feedback in plenary </a:t>
            </a:r>
            <a:r>
              <a:rPr lang="en-US" sz="2000"/>
              <a:t>on the main points &amp; reflections that came out</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500" cy="3176587"/>
          </a:xfrm>
          <a:prstGeom prst="rect">
            <a:avLst/>
          </a:prstGeom>
        </p:spPr>
      </p:pic>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50</a:t>
            </a:fld>
            <a:endParaRPr lang="en-GB"/>
          </a:p>
        </p:txBody>
      </p:sp>
    </p:spTree>
    <p:extLst>
      <p:ext uri="{BB962C8B-B14F-4D97-AF65-F5344CB8AC3E}">
        <p14:creationId xmlns:p14="http://schemas.microsoft.com/office/powerpoint/2010/main" val="68179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at tables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248022" y="1428293"/>
            <a:ext cx="7115305" cy="4502606"/>
          </a:xfrm>
        </p:spPr>
        <p:txBody>
          <a:bodyPr>
            <a:normAutofit fontScale="40000" lnSpcReduction="20000"/>
          </a:bodyPr>
          <a:lstStyle/>
          <a:p>
            <a:pPr>
              <a:lnSpc>
                <a:spcPct val="120000"/>
              </a:lnSpc>
            </a:pPr>
            <a:r>
              <a:rPr lang="en-US" sz="4900"/>
              <a:t>In your groups of 3-4 at your tables</a:t>
            </a:r>
            <a:endParaRPr lang="en-US" sz="4900">
              <a:highlight>
                <a:srgbClr val="FFFF00"/>
              </a:highlight>
            </a:endParaRPr>
          </a:p>
          <a:p>
            <a:pPr>
              <a:lnSpc>
                <a:spcPct val="120000"/>
              </a:lnSpc>
            </a:pPr>
            <a:r>
              <a:rPr lang="en-US" sz="4900"/>
              <a:t>You will work through a cut-down table of </a:t>
            </a:r>
            <a:r>
              <a:rPr lang="en-US" sz="4900" b="1">
                <a:solidFill>
                  <a:srgbClr val="23BAED"/>
                </a:solidFill>
              </a:rPr>
              <a:t>impacts &amp; dependencies and decide whether </a:t>
            </a:r>
            <a:r>
              <a:rPr lang="en-US" sz="4900" b="1" err="1">
                <a:solidFill>
                  <a:srgbClr val="23BAED"/>
                </a:solidFill>
              </a:rPr>
              <a:t>Cementos</a:t>
            </a:r>
            <a:r>
              <a:rPr lang="en-US" sz="4900" b="1">
                <a:solidFill>
                  <a:srgbClr val="23BAED"/>
                </a:solidFill>
              </a:rPr>
              <a:t> Argos has high, medium or low impacts and/or dependencies for its operations in Colombia</a:t>
            </a:r>
            <a:endParaRPr lang="en-US" sz="4900"/>
          </a:p>
          <a:p>
            <a:pPr>
              <a:lnSpc>
                <a:spcPct val="120000"/>
              </a:lnSpc>
            </a:pPr>
            <a:r>
              <a:rPr lang="en-US" sz="4900"/>
              <a:t>You will have </a:t>
            </a:r>
            <a:r>
              <a:rPr lang="en-US" sz="4900" b="1">
                <a:solidFill>
                  <a:srgbClr val="23BAED"/>
                </a:solidFill>
              </a:rPr>
              <a:t>10 minutes </a:t>
            </a:r>
            <a:r>
              <a:rPr lang="en-US" sz="4900"/>
              <a:t>to discuss in your group</a:t>
            </a:r>
          </a:p>
          <a:p>
            <a:pPr>
              <a:lnSpc>
                <a:spcPct val="120000"/>
              </a:lnSpc>
            </a:pPr>
            <a:r>
              <a:rPr lang="en-US" sz="4900"/>
              <a:t>You will be notified when you have </a:t>
            </a:r>
            <a:r>
              <a:rPr lang="en-US" sz="4900" b="1">
                <a:solidFill>
                  <a:srgbClr val="23BAED"/>
                </a:solidFill>
              </a:rPr>
              <a:t>5’ </a:t>
            </a:r>
            <a:r>
              <a:rPr lang="en-US" sz="4900"/>
              <a:t>of the time left</a:t>
            </a:r>
          </a:p>
          <a:p>
            <a:pPr>
              <a:lnSpc>
                <a:spcPct val="120000"/>
              </a:lnSpc>
            </a:pPr>
            <a:r>
              <a:rPr lang="en-US" sz="4900"/>
              <a:t>Each group will have one of the </a:t>
            </a:r>
            <a:r>
              <a:rPr lang="en-US" sz="4900" b="1">
                <a:solidFill>
                  <a:srgbClr val="23BAED"/>
                </a:solidFill>
              </a:rPr>
              <a:t>support team member to take notes</a:t>
            </a:r>
          </a:p>
          <a:p>
            <a:pPr>
              <a:lnSpc>
                <a:spcPct val="120000"/>
              </a:lnSpc>
            </a:pPr>
            <a:r>
              <a:rPr lang="en-US" sz="4900"/>
              <a:t>One member per group will be asked to </a:t>
            </a:r>
            <a:r>
              <a:rPr lang="en-US" sz="4900" b="1">
                <a:solidFill>
                  <a:srgbClr val="23BAED"/>
                </a:solidFill>
              </a:rPr>
              <a:t>feedback in plenary </a:t>
            </a:r>
            <a:r>
              <a:rPr lang="en-US" sz="4900"/>
              <a:t>on the main points &amp; reflections that came out</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500" cy="3176587"/>
          </a:xfrm>
          <a:prstGeom prst="rect">
            <a:avLst/>
          </a:prstGeom>
        </p:spPr>
      </p:pic>
      <p:sp>
        <p:nvSpPr>
          <p:cNvPr id="6" name="Slide Number Placeholder 5">
            <a:extLst>
              <a:ext uri="{FF2B5EF4-FFF2-40B4-BE49-F238E27FC236}">
                <a16:creationId xmlns:a16="http://schemas.microsoft.com/office/drawing/2014/main" id="{2B150F47-1820-2648-A48D-DDC80BC9DAB0}"/>
              </a:ext>
            </a:extLst>
          </p:cNvPr>
          <p:cNvSpPr>
            <a:spLocks noGrp="1"/>
          </p:cNvSpPr>
          <p:nvPr>
            <p:ph type="sldNum" sz="quarter" idx="12"/>
          </p:nvPr>
        </p:nvSpPr>
        <p:spPr/>
        <p:txBody>
          <a:bodyPr/>
          <a:lstStyle/>
          <a:p>
            <a:fld id="{971CEC84-1649-40CE-BFF6-7286506FEA08}" type="slidenum">
              <a:rPr lang="en-GB" smtClean="0"/>
              <a:pPr/>
              <a:t>51</a:t>
            </a:fld>
            <a:endParaRPr lang="en-GB"/>
          </a:p>
        </p:txBody>
      </p:sp>
    </p:spTree>
    <p:extLst>
      <p:ext uri="{BB962C8B-B14F-4D97-AF65-F5344CB8AC3E}">
        <p14:creationId xmlns:p14="http://schemas.microsoft.com/office/powerpoint/2010/main" val="4082285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a:solidFill>
                  <a:srgbClr val="595959"/>
                </a:solidFill>
              </a:rPr>
              <a:t>Case study example – </a:t>
            </a:r>
            <a:r>
              <a:rPr lang="en-GB" err="1">
                <a:solidFill>
                  <a:srgbClr val="595959"/>
                </a:solidFill>
              </a:rPr>
              <a:t>Cementos</a:t>
            </a:r>
            <a:r>
              <a:rPr lang="en-GB">
                <a:solidFill>
                  <a:srgbClr val="595959"/>
                </a:solidFill>
              </a:rPr>
              <a:t> Argos, Colombia</a:t>
            </a:r>
            <a:endParaRPr lang="en-US">
              <a:solidFill>
                <a:srgbClr val="595959"/>
              </a:solidFill>
            </a:endParaRPr>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extLst>
              <p:ext uri="{D42A27DB-BD31-4B8C-83A1-F6EECF244321}">
                <p14:modId xmlns:p14="http://schemas.microsoft.com/office/powerpoint/2010/main" val="3267051680"/>
              </p:ext>
            </p:extLst>
          </p:nvPr>
        </p:nvGraphicFramePr>
        <p:xfrm>
          <a:off x="4996613" y="1419647"/>
          <a:ext cx="6926475" cy="3340652"/>
        </p:xfrm>
        <a:graphic>
          <a:graphicData uri="http://schemas.openxmlformats.org/drawingml/2006/table">
            <a:tbl>
              <a:tblPr firstRow="1" bandRow="1">
                <a:tableStyleId>{5C22544A-7EE6-4342-B048-85BDC9FD1C3A}</a:tableStyleId>
              </a:tblPr>
              <a:tblGrid>
                <a:gridCol w="2308825">
                  <a:extLst>
                    <a:ext uri="{9D8B030D-6E8A-4147-A177-3AD203B41FA5}">
                      <a16:colId xmlns:a16="http://schemas.microsoft.com/office/drawing/2014/main" val="2039228777"/>
                    </a:ext>
                  </a:extLst>
                </a:gridCol>
                <a:gridCol w="2308825">
                  <a:extLst>
                    <a:ext uri="{9D8B030D-6E8A-4147-A177-3AD203B41FA5}">
                      <a16:colId xmlns:a16="http://schemas.microsoft.com/office/drawing/2014/main" val="979064148"/>
                    </a:ext>
                  </a:extLst>
                </a:gridCol>
                <a:gridCol w="2308825">
                  <a:extLst>
                    <a:ext uri="{9D8B030D-6E8A-4147-A177-3AD203B41FA5}">
                      <a16:colId xmlns:a16="http://schemas.microsoft.com/office/drawing/2014/main" val="1110811223"/>
                    </a:ext>
                  </a:extLst>
                </a:gridCol>
              </a:tblGrid>
              <a:tr h="342631">
                <a:tc gridSpan="3">
                  <a:txBody>
                    <a:bodyPr/>
                    <a:lstStyle/>
                    <a:p>
                      <a:r>
                        <a:rPr lang="en-GB" sz="1500" err="1">
                          <a:solidFill>
                            <a:srgbClr val="FFFFFF"/>
                          </a:solidFill>
                        </a:rPr>
                        <a:t>Cementos</a:t>
                      </a:r>
                      <a:r>
                        <a:rPr lang="en-GB" sz="1500">
                          <a:solidFill>
                            <a:srgbClr val="FFFFFF"/>
                          </a:solidFill>
                        </a:rPr>
                        <a:t> Argos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extLst>
                  <a:ext uri="{0D108BD9-81ED-4DB2-BD59-A6C34878D82A}">
                    <a16:rowId xmlns:a16="http://schemas.microsoft.com/office/drawing/2014/main" val="3961567480"/>
                  </a:ext>
                </a:extLst>
              </a:tr>
              <a:tr h="599604">
                <a:tc>
                  <a:txBody>
                    <a:bodyPr/>
                    <a:lstStyle/>
                    <a:p>
                      <a:r>
                        <a:rPr lang="en-GB" sz="15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42631">
                <a:tc gridSpan="3">
                  <a:txBody>
                    <a:bodyPr/>
                    <a:lstStyle/>
                    <a:p>
                      <a:r>
                        <a:rPr lang="en-GB" sz="1500" b="1">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42631">
                <a:tc>
                  <a:txBody>
                    <a:bodyPr/>
                    <a:lstStyle/>
                    <a:p>
                      <a:r>
                        <a:rPr lang="en-GB" sz="1500">
                          <a:solidFill>
                            <a:srgbClr val="595959"/>
                          </a:solidFill>
                        </a:rPr>
                        <a:t>Energy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42631">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42631">
                <a:tc gridSpan="3">
                  <a:txBody>
                    <a:bodyPr/>
                    <a:lstStyle/>
                    <a:p>
                      <a:r>
                        <a:rPr lang="en-GB" sz="1500" b="1">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42631">
                <a:tc>
                  <a:txBody>
                    <a:bodyPr/>
                    <a:lstStyle/>
                    <a:p>
                      <a:r>
                        <a:rPr lang="en-GB" sz="1500">
                          <a:solidFill>
                            <a:srgbClr val="595959"/>
                          </a:solidFill>
                        </a:rPr>
                        <a:t>Climate regulation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42631">
                <a:tc>
                  <a:txBody>
                    <a:bodyPr/>
                    <a:lstStyle/>
                    <a:p>
                      <a:r>
                        <a:rPr lang="en-GB" sz="1500">
                          <a:solidFill>
                            <a:srgbClr val="595959"/>
                          </a:solidFill>
                        </a:rPr>
                        <a:t>Air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42631">
                <a:tc>
                  <a:txBody>
                    <a:bodyPr/>
                    <a:lstStyle/>
                    <a:p>
                      <a:r>
                        <a:rPr lang="en-GB" sz="1500">
                          <a:solidFill>
                            <a:srgbClr val="595959"/>
                          </a:solidFill>
                        </a:rPr>
                        <a:t>Soli erosion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bl>
          </a:graphicData>
        </a:graphic>
      </p:graphicFrame>
      <p:sp>
        <p:nvSpPr>
          <p:cNvPr id="3" name="TextBox 2">
            <a:extLst>
              <a:ext uri="{FF2B5EF4-FFF2-40B4-BE49-F238E27FC236}">
                <a16:creationId xmlns:a16="http://schemas.microsoft.com/office/drawing/2014/main" id="{EDA92873-49B5-C14E-9632-6E5E438089BE}"/>
              </a:ext>
            </a:extLst>
          </p:cNvPr>
          <p:cNvSpPr txBox="1"/>
          <p:nvPr/>
        </p:nvSpPr>
        <p:spPr>
          <a:xfrm>
            <a:off x="314195" y="1419647"/>
            <a:ext cx="4424063" cy="2923877"/>
          </a:xfrm>
          <a:prstGeom prst="rect">
            <a:avLst/>
          </a:prstGeom>
          <a:noFill/>
        </p:spPr>
        <p:txBody>
          <a:bodyPr wrap="square" rtlCol="0" anchor="t">
            <a:spAutoFit/>
          </a:bodyPr>
          <a:lstStyle/>
          <a:p>
            <a:r>
              <a:rPr lang="en-US" sz="2300" b="1" dirty="0">
                <a:solidFill>
                  <a:srgbClr val="23BAED"/>
                </a:solidFill>
              </a:rPr>
              <a:t>Natural Capital Impact:</a:t>
            </a:r>
          </a:p>
          <a:p>
            <a:r>
              <a:rPr lang="en-US" sz="2300" dirty="0">
                <a:solidFill>
                  <a:srgbClr val="595959"/>
                </a:solidFill>
              </a:rPr>
              <a:t>The negative or positive effect of business activity on natural capital (e.g. water extraction)</a:t>
            </a:r>
            <a:endParaRPr lang="en-US" sz="2300" dirty="0">
              <a:solidFill>
                <a:srgbClr val="595959"/>
              </a:solidFill>
              <a:cs typeface="Arial"/>
            </a:endParaRPr>
          </a:p>
          <a:p>
            <a:endParaRPr lang="en-US" sz="2300"/>
          </a:p>
          <a:p>
            <a:r>
              <a:rPr lang="en-US" sz="2300" b="1" dirty="0">
                <a:solidFill>
                  <a:srgbClr val="23BAED"/>
                </a:solidFill>
              </a:rPr>
              <a:t>Natural Capital Dependency:</a:t>
            </a:r>
            <a:endParaRPr lang="en-US" sz="2300" b="1" dirty="0">
              <a:solidFill>
                <a:srgbClr val="23BAED"/>
              </a:solidFill>
              <a:cs typeface="Arial"/>
            </a:endParaRPr>
          </a:p>
          <a:p>
            <a:r>
              <a:rPr lang="en-US" sz="2300" dirty="0">
                <a:solidFill>
                  <a:srgbClr val="595959"/>
                </a:solidFill>
              </a:rPr>
              <a:t>Business reliance on or use of natural capital (e.g. pollination)</a:t>
            </a:r>
            <a:endParaRPr lang="en-US" sz="2300" dirty="0">
              <a:solidFill>
                <a:srgbClr val="595959"/>
              </a:solidFill>
              <a:cs typeface="Aria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52</a:t>
            </a:fld>
            <a:endParaRPr lang="en-GB"/>
          </a:p>
        </p:txBody>
      </p:sp>
    </p:spTree>
    <p:extLst>
      <p:ext uri="{BB962C8B-B14F-4D97-AF65-F5344CB8AC3E}">
        <p14:creationId xmlns:p14="http://schemas.microsoft.com/office/powerpoint/2010/main" val="960964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normAutofit/>
          </a:bodyPr>
          <a:lstStyle/>
          <a:p>
            <a:r>
              <a:rPr lang="en-GB">
                <a:solidFill>
                  <a:srgbClr val="595959"/>
                </a:solidFill>
              </a:rPr>
              <a:t>Case study example – </a:t>
            </a:r>
            <a:r>
              <a:rPr lang="en-GB" err="1">
                <a:solidFill>
                  <a:srgbClr val="595959"/>
                </a:solidFill>
              </a:rPr>
              <a:t>Cementos</a:t>
            </a:r>
            <a:r>
              <a:rPr lang="en-GB">
                <a:solidFill>
                  <a:srgbClr val="595959"/>
                </a:solidFill>
              </a:rPr>
              <a:t> Argos, Colombia</a:t>
            </a:r>
            <a:endParaRPr lang="en-US">
              <a:solidFill>
                <a:srgbClr val="595959"/>
              </a:solidFill>
            </a:endParaRPr>
          </a:p>
        </p:txBody>
      </p:sp>
      <p:graphicFrame>
        <p:nvGraphicFramePr>
          <p:cNvPr id="6" name="Table 5">
            <a:extLst>
              <a:ext uri="{FF2B5EF4-FFF2-40B4-BE49-F238E27FC236}">
                <a16:creationId xmlns:a16="http://schemas.microsoft.com/office/drawing/2014/main" id="{C85635FB-D157-8D43-8586-FC28C4635CD9}"/>
              </a:ext>
            </a:extLst>
          </p:cNvPr>
          <p:cNvGraphicFramePr>
            <a:graphicFrameLocks noGrp="1"/>
          </p:cNvGraphicFramePr>
          <p:nvPr/>
        </p:nvGraphicFramePr>
        <p:xfrm>
          <a:off x="1099146" y="1455686"/>
          <a:ext cx="9993708" cy="3946627"/>
        </p:xfrm>
        <a:graphic>
          <a:graphicData uri="http://schemas.openxmlformats.org/drawingml/2006/table">
            <a:tbl>
              <a:tblPr firstRow="1" bandRow="1">
                <a:tableStyleId>{5C22544A-7EE6-4342-B048-85BDC9FD1C3A}</a:tableStyleId>
              </a:tblPr>
              <a:tblGrid>
                <a:gridCol w="3331236">
                  <a:extLst>
                    <a:ext uri="{9D8B030D-6E8A-4147-A177-3AD203B41FA5}">
                      <a16:colId xmlns:a16="http://schemas.microsoft.com/office/drawing/2014/main" val="2039228777"/>
                    </a:ext>
                  </a:extLst>
                </a:gridCol>
                <a:gridCol w="3331236">
                  <a:extLst>
                    <a:ext uri="{9D8B030D-6E8A-4147-A177-3AD203B41FA5}">
                      <a16:colId xmlns:a16="http://schemas.microsoft.com/office/drawing/2014/main" val="979064148"/>
                    </a:ext>
                  </a:extLst>
                </a:gridCol>
                <a:gridCol w="3331236">
                  <a:extLst>
                    <a:ext uri="{9D8B030D-6E8A-4147-A177-3AD203B41FA5}">
                      <a16:colId xmlns:a16="http://schemas.microsoft.com/office/drawing/2014/main" val="1110811223"/>
                    </a:ext>
                  </a:extLst>
                </a:gridCol>
              </a:tblGrid>
              <a:tr h="351290">
                <a:tc gridSpan="3">
                  <a:txBody>
                    <a:bodyPr/>
                    <a:lstStyle/>
                    <a:p>
                      <a:r>
                        <a:rPr lang="en-GB" sz="2000" dirty="0" err="1">
                          <a:solidFill>
                            <a:schemeClr val="bg1"/>
                          </a:solidFill>
                        </a:rPr>
                        <a:t>Cementos</a:t>
                      </a:r>
                      <a:r>
                        <a:rPr lang="en-GB" sz="2000" dirty="0">
                          <a:solidFill>
                            <a:schemeClr val="bg1"/>
                          </a:solidFill>
                        </a:rPr>
                        <a:t> Argos key impacts and dependencies - Colombia</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extLst>
                  <a:ext uri="{0D108BD9-81ED-4DB2-BD59-A6C34878D82A}">
                    <a16:rowId xmlns:a16="http://schemas.microsoft.com/office/drawing/2014/main" val="3961567480"/>
                  </a:ext>
                </a:extLst>
              </a:tr>
              <a:tr h="407049">
                <a:tc>
                  <a:txBody>
                    <a:bodyPr/>
                    <a:lstStyle/>
                    <a:p>
                      <a:r>
                        <a:rPr lang="en-GB" sz="20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rgbClr val="595959"/>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a:solidFill>
                            <a:srgbClr val="595959"/>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407049">
                <a:tc gridSpan="3">
                  <a:txBody>
                    <a:bodyPr/>
                    <a:lstStyle/>
                    <a:p>
                      <a:r>
                        <a:rPr lang="en-GB" sz="2000" b="1">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407049">
                <a:tc>
                  <a:txBody>
                    <a:bodyPr/>
                    <a:lstStyle/>
                    <a:p>
                      <a:r>
                        <a:rPr lang="en-GB" sz="2000">
                          <a:solidFill>
                            <a:srgbClr val="595959"/>
                          </a:solidFill>
                        </a:rPr>
                        <a:t>Energy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407049">
                <a:tc>
                  <a:txBody>
                    <a:bodyPr/>
                    <a:lstStyle/>
                    <a:p>
                      <a:r>
                        <a:rPr lang="en-GB" sz="20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407049">
                <a:tc gridSpan="3">
                  <a:txBody>
                    <a:bodyPr/>
                    <a:lstStyle/>
                    <a:p>
                      <a:r>
                        <a:rPr lang="en-GB" sz="2000" b="1">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602210">
                <a:tc>
                  <a:txBody>
                    <a:bodyPr/>
                    <a:lstStyle/>
                    <a:p>
                      <a:r>
                        <a:rPr lang="en-GB" sz="2000" dirty="0">
                          <a:solidFill>
                            <a:srgbClr val="595959"/>
                          </a:solidFill>
                        </a:rPr>
                        <a:t>Climate regulation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rgbClr val="595959"/>
                          </a:solidFill>
                        </a:rPr>
                        <a:t>Med/High (depending on specific location)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407049">
                <a:tc>
                  <a:txBody>
                    <a:bodyPr/>
                    <a:lstStyle/>
                    <a:p>
                      <a:r>
                        <a:rPr lang="en-GB" sz="2000" dirty="0">
                          <a:solidFill>
                            <a:srgbClr val="595959"/>
                          </a:solidFill>
                        </a:rPr>
                        <a:t>Air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407049">
                <a:tc>
                  <a:txBody>
                    <a:bodyPr/>
                    <a:lstStyle/>
                    <a:p>
                      <a:r>
                        <a:rPr lang="en-GB" sz="2000">
                          <a:solidFill>
                            <a:srgbClr val="595959"/>
                          </a:solidFill>
                        </a:rPr>
                        <a:t>Soil erosion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bl>
          </a:graphicData>
        </a:graphic>
      </p:graphicFrame>
      <p:sp>
        <p:nvSpPr>
          <p:cNvPr id="3" name="Slide Number Placeholder 2">
            <a:extLst>
              <a:ext uri="{FF2B5EF4-FFF2-40B4-BE49-F238E27FC236}">
                <a16:creationId xmlns:a16="http://schemas.microsoft.com/office/drawing/2014/main" id="{670F9BFF-3ACA-C742-B34B-3A2FF685343F}"/>
              </a:ext>
            </a:extLst>
          </p:cNvPr>
          <p:cNvSpPr>
            <a:spLocks noGrp="1"/>
          </p:cNvSpPr>
          <p:nvPr>
            <p:ph type="sldNum" sz="quarter" idx="12"/>
          </p:nvPr>
        </p:nvSpPr>
        <p:spPr/>
        <p:txBody>
          <a:bodyPr/>
          <a:lstStyle/>
          <a:p>
            <a:fld id="{971CEC84-1649-40CE-BFF6-7286506FEA08}" type="slidenum">
              <a:rPr lang="en-GB" smtClean="0"/>
              <a:pPr/>
              <a:t>53</a:t>
            </a:fld>
            <a:endParaRPr lang="en-GB"/>
          </a:p>
        </p:txBody>
      </p:sp>
    </p:spTree>
    <p:extLst>
      <p:ext uri="{BB962C8B-B14F-4D97-AF65-F5344CB8AC3E}">
        <p14:creationId xmlns:p14="http://schemas.microsoft.com/office/powerpoint/2010/main" val="3788791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err="1">
                <a:solidFill>
                  <a:srgbClr val="595959"/>
                </a:solidFill>
              </a:rPr>
              <a:t>Cementos</a:t>
            </a:r>
            <a:r>
              <a:rPr lang="en-GB">
                <a:solidFill>
                  <a:srgbClr val="595959"/>
                </a:solidFill>
              </a:rPr>
              <a:t> Argos’ Value Added Statement</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5643844" cy="4351339"/>
          </a:xfrm>
        </p:spPr>
        <p:txBody>
          <a:bodyPr>
            <a:normAutofit lnSpcReduction="10000"/>
          </a:bodyPr>
          <a:lstStyle/>
          <a:p>
            <a:pPr>
              <a:lnSpc>
                <a:spcPct val="100000"/>
              </a:lnSpc>
            </a:pPr>
            <a:r>
              <a:rPr lang="en-US" dirty="0">
                <a:solidFill>
                  <a:srgbClr val="595959"/>
                </a:solidFill>
              </a:rPr>
              <a:t>Grupo Argos has applied their assessments </a:t>
            </a:r>
            <a:r>
              <a:rPr lang="en-US" b="1" dirty="0">
                <a:solidFill>
                  <a:srgbClr val="23BAED"/>
                </a:solidFill>
              </a:rPr>
              <a:t>since 2016</a:t>
            </a:r>
          </a:p>
          <a:p>
            <a:pPr>
              <a:lnSpc>
                <a:spcPct val="100000"/>
              </a:lnSpc>
            </a:pPr>
            <a:r>
              <a:rPr lang="en-GB" dirty="0"/>
              <a:t>They assess </a:t>
            </a:r>
            <a:r>
              <a:rPr lang="en-GB" b="1" dirty="0">
                <a:solidFill>
                  <a:srgbClr val="23BAED"/>
                </a:solidFill>
              </a:rPr>
              <a:t>11 externalities </a:t>
            </a:r>
            <a:r>
              <a:rPr lang="en-GB" dirty="0"/>
              <a:t>whose contributions increase or reduce the value generated to their stakeholders</a:t>
            </a:r>
          </a:p>
          <a:p>
            <a:pPr>
              <a:lnSpc>
                <a:spcPct val="100000"/>
              </a:lnSpc>
            </a:pPr>
            <a:r>
              <a:rPr lang="en-GB" dirty="0"/>
              <a:t>The analysis includes information from </a:t>
            </a:r>
            <a:r>
              <a:rPr lang="en-GB" b="1" dirty="0">
                <a:solidFill>
                  <a:srgbClr val="23BAED"/>
                </a:solidFill>
              </a:rPr>
              <a:t>all of their regions </a:t>
            </a:r>
            <a:r>
              <a:rPr lang="en-GB" dirty="0"/>
              <a:t>and across </a:t>
            </a:r>
            <a:r>
              <a:rPr lang="en-GB" b="1" dirty="0">
                <a:solidFill>
                  <a:srgbClr val="23BAED"/>
                </a:solidFill>
              </a:rPr>
              <a:t>all their business lines</a:t>
            </a:r>
          </a:p>
          <a:p>
            <a:pPr>
              <a:lnSpc>
                <a:spcPct val="100000"/>
              </a:lnSpc>
            </a:pPr>
            <a:r>
              <a:rPr lang="en-GB" dirty="0"/>
              <a:t>The result of the total sum of their externalities is the </a:t>
            </a:r>
            <a:r>
              <a:rPr lang="en-GB" b="1" dirty="0">
                <a:solidFill>
                  <a:srgbClr val="23BAED"/>
                </a:solidFill>
              </a:rPr>
              <a:t>net value </a:t>
            </a:r>
            <a:r>
              <a:rPr lang="en-GB" dirty="0"/>
              <a:t>generated to society</a:t>
            </a:r>
            <a:endParaRPr lang="en-US" dirty="0">
              <a:solidFill>
                <a:srgbClr val="C00000"/>
              </a:solidFill>
            </a:endParaRPr>
          </a:p>
        </p:txBody>
      </p:sp>
      <p:sp>
        <p:nvSpPr>
          <p:cNvPr id="7" name="Teardrop 6">
            <a:extLst>
              <a:ext uri="{FF2B5EF4-FFF2-40B4-BE49-F238E27FC236}">
                <a16:creationId xmlns:a16="http://schemas.microsoft.com/office/drawing/2014/main" id="{902418B6-F5E2-47DC-8EE0-635C31EC1940}"/>
              </a:ext>
            </a:extLst>
          </p:cNvPr>
          <p:cNvSpPr/>
          <p:nvPr/>
        </p:nvSpPr>
        <p:spPr>
          <a:xfrm>
            <a:off x="10284443" y="4"/>
            <a:ext cx="1907559" cy="18488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E6809B23-9A73-485E-9E0F-F573B34E8C63}"/>
              </a:ext>
            </a:extLst>
          </p:cNvPr>
          <p:cNvSpPr txBox="1"/>
          <p:nvPr/>
        </p:nvSpPr>
        <p:spPr>
          <a:xfrm>
            <a:off x="10284443" y="320951"/>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Find further information about their VAS </a:t>
            </a:r>
            <a:r>
              <a:rPr lang="en-GB" sz="1801">
                <a:solidFill>
                  <a:prstClr val="white"/>
                </a:solidFill>
                <a:latin typeface="Arial"/>
                <a:hlinkClick r:id="rId3"/>
              </a:rPr>
              <a:t>here</a:t>
            </a:r>
            <a:r>
              <a:rPr lang="en-GB" sz="1801">
                <a:solidFill>
                  <a:prstClr val="white"/>
                </a:solidFill>
                <a:latin typeface="Arial"/>
              </a:rPr>
              <a:t>.</a:t>
            </a:r>
          </a:p>
        </p:txBody>
      </p:sp>
      <p:pic>
        <p:nvPicPr>
          <p:cNvPr id="11" name="Picture 10">
            <a:extLst>
              <a:ext uri="{FF2B5EF4-FFF2-40B4-BE49-F238E27FC236}">
                <a16:creationId xmlns:a16="http://schemas.microsoft.com/office/drawing/2014/main" id="{D2934DAC-24A9-B548-8636-781953A5CB85}"/>
              </a:ext>
            </a:extLst>
          </p:cNvPr>
          <p:cNvPicPr>
            <a:picLocks noChangeAspect="1"/>
          </p:cNvPicPr>
          <p:nvPr/>
        </p:nvPicPr>
        <p:blipFill>
          <a:blip r:embed="rId4"/>
          <a:stretch>
            <a:fillRect/>
          </a:stretch>
        </p:blipFill>
        <p:spPr>
          <a:xfrm>
            <a:off x="6414474" y="2044496"/>
            <a:ext cx="4823748" cy="3482491"/>
          </a:xfrm>
          <a:prstGeom prst="rect">
            <a:avLst/>
          </a:prstGeom>
        </p:spPr>
      </p:pic>
      <p:sp>
        <p:nvSpPr>
          <p:cNvPr id="4" name="Slide Number Placeholder 3">
            <a:extLst>
              <a:ext uri="{FF2B5EF4-FFF2-40B4-BE49-F238E27FC236}">
                <a16:creationId xmlns:a16="http://schemas.microsoft.com/office/drawing/2014/main" id="{639FC096-D6B2-C447-A453-356ACCA0C453}"/>
              </a:ext>
            </a:extLst>
          </p:cNvPr>
          <p:cNvSpPr>
            <a:spLocks noGrp="1"/>
          </p:cNvSpPr>
          <p:nvPr>
            <p:ph type="sldNum" sz="quarter" idx="12"/>
          </p:nvPr>
        </p:nvSpPr>
        <p:spPr/>
        <p:txBody>
          <a:bodyPr/>
          <a:lstStyle/>
          <a:p>
            <a:fld id="{971CEC84-1649-40CE-BFF6-7286506FEA08}" type="slidenum">
              <a:rPr lang="en-GB" smtClean="0"/>
              <a:pPr/>
              <a:t>54</a:t>
            </a:fld>
            <a:endParaRPr lang="en-GB"/>
          </a:p>
        </p:txBody>
      </p:sp>
      <p:sp>
        <p:nvSpPr>
          <p:cNvPr id="5" name="TextBox 4">
            <a:extLst>
              <a:ext uri="{FF2B5EF4-FFF2-40B4-BE49-F238E27FC236}">
                <a16:creationId xmlns:a16="http://schemas.microsoft.com/office/drawing/2014/main" id="{6DF319D7-0101-4729-A4E8-1547DC0E75F4}"/>
              </a:ext>
            </a:extLst>
          </p:cNvPr>
          <p:cNvSpPr txBox="1"/>
          <p:nvPr/>
        </p:nvSpPr>
        <p:spPr>
          <a:xfrm>
            <a:off x="6282297" y="5632089"/>
            <a:ext cx="3611980"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Cementos Argos </a:t>
            </a:r>
            <a:r>
              <a:rPr lang="en-GB" sz="1200" dirty="0">
                <a:solidFill>
                  <a:prstClr val="black">
                    <a:lumMod val="65000"/>
                    <a:lumOff val="35000"/>
                  </a:prstClr>
                </a:solidFill>
                <a:latin typeface="Arial"/>
                <a:hlinkClick r:id="rId3"/>
              </a:rPr>
              <a:t>Value Added Statement</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674222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11039607" cy="878151"/>
          </a:xfrm>
        </p:spPr>
        <p:txBody>
          <a:bodyPr>
            <a:normAutofit fontScale="90000"/>
          </a:bodyPr>
          <a:lstStyle/>
          <a:p>
            <a:r>
              <a:rPr lang="en-GB" dirty="0"/>
              <a:t>What may be the most material natural capital impact and dependency for your business? </a:t>
            </a:r>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354765"/>
          </a:xfrm>
          <a:prstGeom prst="rect">
            <a:avLst/>
          </a:prstGeom>
          <a:noFill/>
        </p:spPr>
        <p:txBody>
          <a:bodyPr wrap="square" rtlCol="0" anchor="t">
            <a:spAutoFit/>
          </a:bodyPr>
          <a:lstStyle/>
          <a:p>
            <a:pPr defTabSz="914354">
              <a:defRPr/>
            </a:pPr>
            <a:endParaRPr lang="en-GB" sz="1200" dirty="0">
              <a:solidFill>
                <a:prstClr val="white"/>
              </a:solidFill>
              <a:latin typeface="Arial"/>
            </a:endParaRPr>
          </a:p>
          <a:p>
            <a:pPr algn="ctr" defTabSz="914354">
              <a:defRPr/>
            </a:pPr>
            <a:r>
              <a:rPr lang="en-GB" sz="2400" dirty="0">
                <a:solidFill>
                  <a:schemeClr val="tx1">
                    <a:lumMod val="65000"/>
                    <a:lumOff val="35000"/>
                  </a:schemeClr>
                </a:solidFill>
                <a:latin typeface="Arial"/>
              </a:rPr>
              <a:t>Individually reflect on what would be your business’ natural capital impacts &amp; dependencies</a:t>
            </a:r>
          </a:p>
          <a:p>
            <a:pPr algn="ctr" defTabSz="914354">
              <a:defRPr/>
            </a:pPr>
            <a:endParaRPr lang="en-GB" sz="1600" dirty="0">
              <a:solidFill>
                <a:schemeClr val="tx1">
                  <a:lumMod val="65000"/>
                  <a:lumOff val="35000"/>
                </a:schemeClr>
              </a:solidFill>
              <a:latin typeface="Arial"/>
            </a:endParaRPr>
          </a:p>
          <a:p>
            <a:pPr algn="ctr" defTabSz="914354">
              <a:defRPr/>
            </a:pPr>
            <a:endParaRPr lang="en-GB" sz="1600" dirty="0">
              <a:solidFill>
                <a:schemeClr val="tx1">
                  <a:lumMod val="65000"/>
                  <a:lumOff val="35000"/>
                </a:schemeClr>
              </a:solidFill>
              <a:latin typeface="Arial"/>
            </a:endParaRPr>
          </a:p>
          <a:p>
            <a:pPr algn="ctr" defTabSz="914354">
              <a:defRPr/>
            </a:pPr>
            <a:r>
              <a:rPr lang="en-GB" sz="2400" dirty="0">
                <a:solidFill>
                  <a:schemeClr val="tx1">
                    <a:lumMod val="65000"/>
                    <a:lumOff val="35000"/>
                  </a:schemeClr>
                </a:solidFill>
                <a:latin typeface="Arial"/>
              </a:rPr>
              <a:t> Write down </a:t>
            </a:r>
            <a:r>
              <a:rPr lang="en-GB" sz="2400" b="1" dirty="0">
                <a:solidFill>
                  <a:srgbClr val="23BAED"/>
                </a:solidFill>
                <a:latin typeface="Arial"/>
              </a:rPr>
              <a:t>1 impact &amp; 1 dependency</a:t>
            </a:r>
            <a:r>
              <a:rPr lang="en-GB" sz="2400" dirty="0">
                <a:solidFill>
                  <a:schemeClr val="tx1">
                    <a:lumMod val="65000"/>
                    <a:lumOff val="35000"/>
                  </a:schemeClr>
                </a:solidFill>
                <a:latin typeface="Arial"/>
              </a:rPr>
              <a:t> that seem most material to your business at the moment.</a:t>
            </a:r>
            <a:endParaRPr lang="en-GB" sz="2400" dirty="0">
              <a:solidFill>
                <a:schemeClr val="tx1">
                  <a:lumMod val="65000"/>
                  <a:lumOff val="35000"/>
                </a:schemeClr>
              </a:solidFill>
              <a:latin typeface="Arial"/>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2" y="297504"/>
            <a:ext cx="1697012" cy="1569660"/>
          </a:xfrm>
          <a:prstGeom prst="rect">
            <a:avLst/>
          </a:prstGeom>
          <a:noFill/>
        </p:spPr>
        <p:txBody>
          <a:bodyPr wrap="square" rtlCol="0">
            <a:spAutoFit/>
          </a:bodyPr>
          <a:lstStyle/>
          <a:p>
            <a:pPr algn="ctr" defTabSz="914354">
              <a:defRPr/>
            </a:pPr>
            <a:r>
              <a:rPr lang="en-GB" sz="1600">
                <a:solidFill>
                  <a:prstClr val="white"/>
                </a:solidFill>
                <a:latin typeface="Arial"/>
              </a:rPr>
              <a:t>Use the blank spaces in your workbook </a:t>
            </a:r>
            <a:r>
              <a:rPr lang="en-GB" sz="1600" b="1">
                <a:solidFill>
                  <a:prstClr val="white"/>
                </a:solidFill>
                <a:latin typeface="Arial"/>
              </a:rPr>
              <a:t>p. 8 </a:t>
            </a:r>
            <a:r>
              <a:rPr lang="en-GB" sz="1600">
                <a:solidFill>
                  <a:prstClr val="white"/>
                </a:solidFill>
                <a:latin typeface="Arial"/>
              </a:rPr>
              <a:t>and refer to </a:t>
            </a:r>
            <a:r>
              <a:rPr lang="en-GB" sz="1600" b="1">
                <a:solidFill>
                  <a:prstClr val="white"/>
                </a:solidFill>
                <a:latin typeface="Arial"/>
              </a:rPr>
              <a:t>pp. 47-48 </a:t>
            </a:r>
            <a:r>
              <a:rPr lang="en-GB" sz="1600">
                <a:solidFill>
                  <a:prstClr val="white"/>
                </a:solidFill>
                <a:latin typeface="Arial"/>
              </a:rPr>
              <a:t>of the NCP</a:t>
            </a:r>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fld id="{971CEC84-1649-40CE-BFF6-7286506FEA08}" type="slidenum">
              <a:rPr lang="en-GB" smtClean="0"/>
              <a:pPr/>
              <a:t>55</a:t>
            </a:fld>
            <a:endParaRPr lang="en-GB"/>
          </a:p>
        </p:txBody>
      </p:sp>
    </p:spTree>
    <p:extLst>
      <p:ext uri="{BB962C8B-B14F-4D97-AF65-F5344CB8AC3E}">
        <p14:creationId xmlns:p14="http://schemas.microsoft.com/office/powerpoint/2010/main" val="640015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711301"/>
            <a:ext cx="444761" cy="444761"/>
          </a:xfrm>
          <a:prstGeom prst="rect">
            <a:avLst/>
          </a:prstGeom>
        </p:spPr>
      </p:pic>
      <p:sp>
        <p:nvSpPr>
          <p:cNvPr id="9" name="Oval 8">
            <a:extLst>
              <a:ext uri="{FF2B5EF4-FFF2-40B4-BE49-F238E27FC236}">
                <a16:creationId xmlns:a16="http://schemas.microsoft.com/office/drawing/2014/main" id="{4C0C29BD-4345-4C24-9D66-D70B5D0AA64D}"/>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Content Placeholder 2">
            <a:extLst>
              <a:ext uri="{FF2B5EF4-FFF2-40B4-BE49-F238E27FC236}">
                <a16:creationId xmlns:a16="http://schemas.microsoft.com/office/drawing/2014/main" id="{B744D73D-241F-D649-A106-29AEFFDA8BBB}"/>
              </a:ext>
            </a:extLst>
          </p:cNvPr>
          <p:cNvSpPr>
            <a:spLocks noGrp="1"/>
          </p:cNvSpPr>
          <p:nvPr>
            <p:ph idx="1"/>
          </p:nvPr>
        </p:nvSpPr>
        <p:spPr>
          <a:xfrm>
            <a:off x="693877" y="1640402"/>
            <a:ext cx="11498123" cy="3577201"/>
          </a:xfrm>
        </p:spPr>
        <p:txBody>
          <a:bodyPr>
            <a:noAutofit/>
          </a:bodyPr>
          <a:lstStyle/>
          <a:p>
            <a:pPr marL="0" indent="0">
              <a:lnSpc>
                <a:spcPct val="100000"/>
              </a:lnSpc>
              <a:spcAft>
                <a:spcPts val="1200"/>
              </a:spcAft>
              <a:buNone/>
            </a:pPr>
            <a:r>
              <a:rPr lang="en-GB" sz="2100" dirty="0"/>
              <a:t>To understand how to </a:t>
            </a:r>
            <a:r>
              <a:rPr lang="en-GB" sz="2100" b="1" dirty="0">
                <a:solidFill>
                  <a:srgbClr val="23BAED"/>
                </a:solidFill>
              </a:rPr>
              <a:t>identify natural capital impacts and dependencies                          </a:t>
            </a:r>
            <a:r>
              <a:rPr lang="en-GB" sz="2100" dirty="0"/>
              <a:t>that are </a:t>
            </a:r>
            <a:r>
              <a:rPr lang="en-GB" sz="2100" b="1" dirty="0">
                <a:solidFill>
                  <a:srgbClr val="23BAED"/>
                </a:solidFill>
              </a:rPr>
              <a:t>important</a:t>
            </a:r>
            <a:r>
              <a:rPr lang="en-GB" sz="2100" dirty="0"/>
              <a:t> to your business,</a:t>
            </a:r>
          </a:p>
          <a:p>
            <a:pPr marL="800060" lvl="1" indent="-342882">
              <a:lnSpc>
                <a:spcPct val="100000"/>
              </a:lnSpc>
              <a:spcAft>
                <a:spcPts val="1200"/>
              </a:spcAft>
              <a:buFont typeface="Wingdings" panose="05000000000000000000" pitchFamily="2" charset="2"/>
              <a:buChar char="v"/>
            </a:pPr>
            <a:r>
              <a:rPr lang="en-GB" sz="2100" dirty="0"/>
              <a:t> Acquire the necessary tools, resources and understanding to </a:t>
            </a:r>
            <a:r>
              <a:rPr lang="en-GB" sz="2100" b="1" dirty="0">
                <a:solidFill>
                  <a:srgbClr val="23BAED"/>
                </a:solidFill>
              </a:rPr>
              <a:t>scope your own assessment</a:t>
            </a:r>
            <a:r>
              <a:rPr lang="en-GB" sz="2100" dirty="0"/>
              <a:t>,</a:t>
            </a:r>
          </a:p>
          <a:p>
            <a:pPr marL="800060" lvl="1" indent="-342882">
              <a:lnSpc>
                <a:spcPct val="100000"/>
              </a:lnSpc>
              <a:spcAft>
                <a:spcPts val="1200"/>
              </a:spcAft>
              <a:buFont typeface="Wingdings" panose="05000000000000000000" pitchFamily="2" charset="2"/>
              <a:buChar char="v"/>
            </a:pPr>
            <a:r>
              <a:rPr lang="en-GB" sz="2100" dirty="0"/>
              <a:t> To be introduced to the key </a:t>
            </a:r>
            <a:r>
              <a:rPr lang="en-GB" sz="2100" b="1" dirty="0">
                <a:solidFill>
                  <a:srgbClr val="23BAED"/>
                </a:solidFill>
              </a:rPr>
              <a:t>practical considerations and steps</a:t>
            </a:r>
            <a:r>
              <a:rPr lang="en-GB" sz="2100" dirty="0"/>
              <a:t> to take when undertaking a first natural capital assessment </a:t>
            </a:r>
            <a:r>
              <a:rPr lang="en-GB" sz="2000" dirty="0"/>
              <a:t>as well as some </a:t>
            </a:r>
            <a:r>
              <a:rPr lang="en-GB" sz="2000" b="1" dirty="0">
                <a:solidFill>
                  <a:srgbClr val="23BAED"/>
                </a:solidFill>
              </a:rPr>
              <a:t>tools </a:t>
            </a:r>
            <a:r>
              <a:rPr lang="en-GB" sz="2000" dirty="0">
                <a:solidFill>
                  <a:srgbClr val="595959"/>
                </a:solidFill>
              </a:rPr>
              <a:t>to help undertake an assessment </a:t>
            </a:r>
          </a:p>
          <a:p>
            <a:pPr marL="800060" lvl="1" indent="-342882">
              <a:lnSpc>
                <a:spcPct val="100000"/>
              </a:lnSpc>
              <a:spcAft>
                <a:spcPts val="1200"/>
              </a:spcAft>
              <a:buFont typeface="Wingdings" panose="05000000000000000000" pitchFamily="2" charset="2"/>
              <a:buChar char="v"/>
            </a:pPr>
            <a:r>
              <a:rPr lang="en-GB" sz="2100" dirty="0"/>
              <a:t>To understand </a:t>
            </a:r>
            <a:r>
              <a:rPr lang="en-GB" sz="2100" b="1" dirty="0">
                <a:solidFill>
                  <a:srgbClr val="23BAED"/>
                </a:solidFill>
              </a:rPr>
              <a:t>materiality assessments </a:t>
            </a:r>
            <a:r>
              <a:rPr lang="en-GB" sz="2100" dirty="0"/>
              <a:t>in the context of </a:t>
            </a:r>
            <a:r>
              <a:rPr lang="en-GB" sz="2100" b="1" dirty="0">
                <a:solidFill>
                  <a:srgbClr val="23BAED"/>
                </a:solidFill>
              </a:rPr>
              <a:t>impacts and dependencies </a:t>
            </a:r>
            <a:r>
              <a:rPr lang="en-GB" sz="2100" dirty="0"/>
              <a:t>and how to undertake them</a:t>
            </a:r>
          </a:p>
          <a:p>
            <a:pPr marL="800060" lvl="1" indent="-342882">
              <a:lnSpc>
                <a:spcPct val="100000"/>
              </a:lnSpc>
              <a:spcAft>
                <a:spcPts val="1200"/>
              </a:spcAft>
              <a:buFont typeface="Wingdings" panose="05000000000000000000" pitchFamily="2" charset="2"/>
              <a:buChar char="v"/>
            </a:pPr>
            <a:r>
              <a:rPr lang="en-GB" sz="2100" dirty="0"/>
              <a:t>To </a:t>
            </a:r>
            <a:r>
              <a:rPr lang="en-GB" sz="2100" b="1" dirty="0">
                <a:solidFill>
                  <a:srgbClr val="23BAED"/>
                </a:solidFill>
              </a:rPr>
              <a:t>introduce valuation </a:t>
            </a:r>
            <a:r>
              <a:rPr lang="en-GB" sz="2100" dirty="0"/>
              <a:t>following on from the brief overview provided in module one</a:t>
            </a:r>
          </a:p>
        </p:txBody>
      </p:sp>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56</a:t>
            </a:fld>
            <a:endParaRPr lang="en-GB"/>
          </a:p>
        </p:txBody>
      </p:sp>
    </p:spTree>
    <p:extLst>
      <p:ext uri="{BB962C8B-B14F-4D97-AF65-F5344CB8AC3E}">
        <p14:creationId xmlns:p14="http://schemas.microsoft.com/office/powerpoint/2010/main" val="1920130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E627-F108-4227-BF44-913A09AFE83F}"/>
              </a:ext>
            </a:extLst>
          </p:cNvPr>
          <p:cNvPicPr>
            <a:picLocks noChangeAspect="1"/>
          </p:cNvPicPr>
          <p:nvPr/>
        </p:nvPicPr>
        <p:blipFill rotWithShape="1">
          <a:blip r:embed="rId3"/>
          <a:srcRect t="27374" b="2424"/>
          <a:stretch/>
        </p:blipFill>
        <p:spPr>
          <a:xfrm>
            <a:off x="467671" y="1389082"/>
            <a:ext cx="11724332" cy="5468921"/>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a:solidFill>
                  <a:srgbClr val="23BAED"/>
                </a:solidFill>
              </a:rPr>
              <a:t>Scoping an assessment</a:t>
            </a:r>
            <a:endParaRPr lang="en-GB" sz="400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12"/>
          </p:nvPr>
        </p:nvSpPr>
        <p:spPr/>
        <p:txBody>
          <a:bodyPr/>
          <a:lstStyle/>
          <a:p>
            <a:fld id="{971CEC84-1649-40CE-BFF6-7286506FEA08}" type="slidenum">
              <a:rPr lang="en-GB" smtClean="0"/>
              <a:pPr/>
              <a:t>57</a:t>
            </a:fld>
            <a:endParaRPr lang="en-GB"/>
          </a:p>
        </p:txBody>
      </p:sp>
    </p:spTree>
    <p:extLst>
      <p:ext uri="{BB962C8B-B14F-4D97-AF65-F5344CB8AC3E}">
        <p14:creationId xmlns:p14="http://schemas.microsoft.com/office/powerpoint/2010/main" val="537368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rgbClr val="AFABAB"/>
                </a:solidFill>
                <a:latin typeface="Arial"/>
              </a:rPr>
              <a:t>Practicalities</a:t>
            </a:r>
          </a:p>
          <a:p>
            <a:pPr marL="342882" indent="-342882">
              <a:buClr>
                <a:srgbClr val="23BAED"/>
              </a:buClr>
              <a:buFont typeface="Arial" panose="020B0604020202020204" pitchFamily="34" charset="0"/>
              <a:buChar char="•"/>
            </a:pPr>
            <a:r>
              <a:rPr lang="en-US" sz="2000">
                <a:solidFill>
                  <a:srgbClr val="AFABAB"/>
                </a:solidFill>
                <a:latin typeface="Arial"/>
              </a:rPr>
              <a:t>Baseline, scenarios, spatial &amp; temporal boundaries, etc.  </a:t>
            </a:r>
            <a:endParaRPr lang="en-CH" sz="2000">
              <a:solidFill>
                <a:srgbClr val="AFABAB"/>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58</a:t>
            </a:fld>
            <a:endParaRPr lang="en-GB"/>
          </a:p>
        </p:txBody>
      </p:sp>
    </p:spTree>
    <p:extLst>
      <p:ext uri="{BB962C8B-B14F-4D97-AF65-F5344CB8AC3E}">
        <p14:creationId xmlns:p14="http://schemas.microsoft.com/office/powerpoint/2010/main" val="779989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dirty="0">
                <a:solidFill>
                  <a:srgbClr val="595959"/>
                </a:solidFill>
              </a:rPr>
              <a:t>Project ambition: scoping an assessment</a:t>
            </a:r>
            <a:endParaRPr lang="en-US" dirty="0">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2574123149"/>
              </p:ext>
            </p:extLst>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product / project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which </a:t>
                      </a:r>
                      <a:r>
                        <a:rPr lang="en-GB" sz="2500" b="1">
                          <a:solidFill>
                            <a:srgbClr val="23BAED"/>
                          </a:solidFill>
                        </a:rPr>
                        <a:t>types of value</a:t>
                      </a:r>
                      <a:r>
                        <a:rPr lang="en-GB" sz="2500" b="1">
                          <a:solidFill>
                            <a:schemeClr val="tx1"/>
                          </a:solidFill>
                        </a:rPr>
                        <a:t> </a:t>
                      </a:r>
                      <a:r>
                        <a:rPr lang="en-GB" sz="2500" b="1">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59</a:t>
            </a:fld>
            <a:endParaRPr lang="en-GB"/>
          </a:p>
        </p:txBody>
      </p:sp>
      <p:sp>
        <p:nvSpPr>
          <p:cNvPr id="4" name="TextBox 3">
            <a:extLst>
              <a:ext uri="{FF2B5EF4-FFF2-40B4-BE49-F238E27FC236}">
                <a16:creationId xmlns:a16="http://schemas.microsoft.com/office/drawing/2014/main" id="{1FF70F56-4901-4D90-BA36-C8753A0059D5}"/>
              </a:ext>
            </a:extLst>
          </p:cNvPr>
          <p:cNvSpPr txBox="1"/>
          <p:nvPr/>
        </p:nvSpPr>
        <p:spPr>
          <a:xfrm>
            <a:off x="11361017" y="4227739"/>
            <a:ext cx="1114464" cy="830997"/>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12344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20" cy="4417086"/>
            <a:chOff x="1111141" y="1982131"/>
            <a:chExt cx="10176620"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20" cy="524108"/>
              <a:chOff x="1111141" y="2801977"/>
              <a:chExt cx="10176620"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3" y="2827632"/>
                <a:ext cx="9220128" cy="461665"/>
              </a:xfrm>
              <a:prstGeom prst="rect">
                <a:avLst/>
              </a:prstGeom>
              <a:noFill/>
            </p:spPr>
            <p:txBody>
              <a:bodyPr wrap="square" rtlCol="0" anchor="t">
                <a:spAutoFit/>
              </a:bodyPr>
              <a:lstStyle/>
              <a:p>
                <a:r>
                  <a:rPr lang="en-GB" sz="240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351053"/>
                  <a:ext cx="9108368" cy="461665"/>
                </a:xfrm>
                <a:prstGeom prst="rect">
                  <a:avLst/>
                </a:prstGeom>
                <a:noFill/>
              </p:spPr>
              <p:txBody>
                <a:bodyPr wrap="square" rtlCol="0" anchor="t">
                  <a:spAutoFit/>
                </a:bodyPr>
                <a:lstStyle/>
                <a:p>
                  <a:r>
                    <a:rPr lang="en-GB" sz="240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a:solidFill>
                        <a:schemeClr val="tx1">
                          <a:lumMod val="65000"/>
                          <a:lumOff val="35000"/>
                        </a:schemeClr>
                      </a:solidFill>
                    </a:rPr>
                    <a:t>Please ask any questions during the relevant points in presentations and exercises.</a:t>
                  </a:r>
                  <a:endParaRPr lang="en-CH" sz="240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573456931"/>
              </p:ext>
            </p:extLst>
          </p:nvPr>
        </p:nvGraphicFramePr>
        <p:xfrm>
          <a:off x="324884" y="1536414"/>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Examples of Internal Stakeholders:</a:t>
                      </a:r>
                    </a:p>
                  </a:txBody>
                  <a:tcPr marT="45721" marB="45721" anchor="ctr"/>
                </a:tc>
                <a:tc>
                  <a:txBody>
                    <a:bodyPr/>
                    <a:lstStyle/>
                    <a:p>
                      <a:r>
                        <a:rPr lang="en-GB" sz="2300" b="1">
                          <a:solidFill>
                            <a:srgbClr val="23BAED"/>
                          </a:solidFill>
                        </a:rPr>
                        <a:t>Examples of External 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Shareholders (if applicable)</a:t>
                      </a:r>
                    </a:p>
                  </a:txBody>
                  <a:tcPr marT="45721" marB="45721" anchor="ctr"/>
                </a:tc>
                <a:tc>
                  <a:txBody>
                    <a:bodyPr/>
                    <a:lstStyle/>
                    <a:p>
                      <a:r>
                        <a:rPr lang="en-GB" sz="2000" b="0">
                          <a:solidFill>
                            <a:schemeClr val="tx1"/>
                          </a:solidFill>
                        </a:rPr>
                        <a:t>Shareholders (if applicable) </a:t>
                      </a:r>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Senior executives and directors </a:t>
                      </a:r>
                    </a:p>
                  </a:txBody>
                  <a:tcPr marT="45721" marB="45721" anchor="ctr"/>
                </a:tc>
                <a:tc>
                  <a:txBody>
                    <a:bodyPr/>
                    <a:lstStyle/>
                    <a:p>
                      <a:r>
                        <a:rPr lang="en-GB" sz="2000" b="0">
                          <a:solidFill>
                            <a:schemeClr val="tx1"/>
                          </a:solidFill>
                        </a:rPr>
                        <a:t>Investors </a:t>
                      </a:r>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tx1"/>
                          </a:solidFill>
                        </a:rPr>
                        <a:t>Heads of sustainability, environment etc. </a:t>
                      </a:r>
                    </a:p>
                  </a:txBody>
                  <a:tcPr marT="45721" marB="45721" anchor="ctr"/>
                </a:tc>
                <a:tc>
                  <a:txBody>
                    <a:bodyPr/>
                    <a:lstStyle/>
                    <a:p>
                      <a:r>
                        <a:rPr lang="en-GB" sz="2000" b="0" kern="1200">
                          <a:solidFill>
                            <a:schemeClr val="tx1"/>
                          </a:solidFill>
                          <a:latin typeface="+mn-lt"/>
                          <a:ea typeface="+mn-ea"/>
                          <a:cs typeface="+mn-cs"/>
                        </a:rPr>
                        <a:t>Suppliers</a:t>
                      </a:r>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Human resources or auditing and compliance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Government, regulators, customers etc. </a:t>
                      </a:r>
                      <a:endParaRPr lang="en-CH" sz="2000" b="0">
                        <a:solidFill>
                          <a:schemeClr val="tx1"/>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Experts (e.g. academics, engineers etc.)</a:t>
                      </a:r>
                      <a:endParaRPr lang="en-CH" sz="2000" b="0">
                        <a:solidFill>
                          <a:schemeClr val="tx1"/>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Departments like finance, strategy, procurement, marketing, communications, reporting, public affairs, investor relations etc. </a:t>
                      </a:r>
                    </a:p>
                  </a:txBody>
                  <a:tcPr marT="45721" marB="45721"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solidFill>
                            <a:schemeClr val="tx1"/>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solidFill>
                            <a:schemeClr val="tx1"/>
                          </a:solidFill>
                        </a:rPr>
                        <a:t>Civil society (NGO, labour unions etc.)</a:t>
                      </a:r>
                      <a:endParaRPr lang="en-CH" sz="2000" b="0" dirty="0">
                        <a:solidFill>
                          <a:schemeClr val="tx1"/>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stakeholders</a:t>
            </a:r>
            <a:endParaRPr lang="en-US">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60</a:t>
            </a:fld>
            <a:endParaRPr lang="en-GB"/>
          </a:p>
        </p:txBody>
      </p:sp>
      <p:sp>
        <p:nvSpPr>
          <p:cNvPr id="2" name="TextBox 1">
            <a:extLst>
              <a:ext uri="{FF2B5EF4-FFF2-40B4-BE49-F238E27FC236}">
                <a16:creationId xmlns:a16="http://schemas.microsoft.com/office/drawing/2014/main" id="{234A7BAD-876B-4D0B-A34E-12FAB8BCB1B5}"/>
              </a:ext>
            </a:extLst>
          </p:cNvPr>
          <p:cNvSpPr txBox="1"/>
          <p:nvPr/>
        </p:nvSpPr>
        <p:spPr>
          <a:xfrm>
            <a:off x="11448717" y="4222106"/>
            <a:ext cx="1032004" cy="830997"/>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624097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target audience and obtaining buy-in</a:t>
            </a:r>
            <a:endParaRPr lang="en-US">
              <a:solidFill>
                <a:srgbClr val="595959"/>
              </a:solidFill>
              <a:highlight>
                <a:srgbClr val="FFFF00"/>
              </a:highlight>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TextBox 1">
            <a:extLst>
              <a:ext uri="{FF2B5EF4-FFF2-40B4-BE49-F238E27FC236}">
                <a16:creationId xmlns:a16="http://schemas.microsoft.com/office/drawing/2014/main" id="{1DF1D86F-0D76-4A5C-ABF4-D87CF6C8A170}"/>
              </a:ext>
            </a:extLst>
          </p:cNvPr>
          <p:cNvSpPr txBox="1"/>
          <p:nvPr/>
        </p:nvSpPr>
        <p:spPr>
          <a:xfrm>
            <a:off x="314195" y="2140890"/>
            <a:ext cx="3830412" cy="2862322"/>
          </a:xfrm>
          <a:prstGeom prst="rect">
            <a:avLst/>
          </a:prstGeom>
          <a:noFill/>
        </p:spPr>
        <p:txBody>
          <a:bodyPr wrap="square" rtlCol="0" anchor="t">
            <a:spAutoFit/>
          </a:bodyPr>
          <a:lstStyle/>
          <a:p>
            <a:pPr marL="170815" indent="-170815">
              <a:buFont typeface="Arial" panose="020B0604020202020204" pitchFamily="34" charset="0"/>
              <a:buChar char="•"/>
            </a:pPr>
            <a:r>
              <a:rPr lang="en-US" sz="2000">
                <a:solidFill>
                  <a:srgbClr val="595959"/>
                </a:solidFill>
              </a:rPr>
              <a:t>In order to help define your objective, you need to identify the target audience and understand what drives them</a:t>
            </a:r>
            <a:endParaRPr lang="en-US" sz="2000">
              <a:solidFill>
                <a:srgbClr val="595959"/>
              </a:solidFill>
              <a:cs typeface="Arial"/>
            </a:endParaRPr>
          </a:p>
          <a:p>
            <a:pPr marL="170815" indent="-170815">
              <a:buFont typeface="Arial" panose="020B0604020202020204" pitchFamily="34" charset="0"/>
              <a:buChar char="•"/>
            </a:pPr>
            <a:r>
              <a:rPr lang="en-US" sz="2000">
                <a:solidFill>
                  <a:srgbClr val="595959"/>
                </a:solidFill>
              </a:rPr>
              <a:t>The target audience is the main user of the assessment output, this means that outputs must be written with them in mind </a:t>
            </a:r>
            <a:endParaRPr lang="en-US" sz="2000">
              <a:solidFill>
                <a:srgbClr val="595959"/>
              </a:solidFill>
              <a:cs typeface="Arial"/>
            </a:endParaRPr>
          </a:p>
        </p:txBody>
      </p:sp>
      <p:sp>
        <p:nvSpPr>
          <p:cNvPr id="3" name="TextBox 2">
            <a:extLst>
              <a:ext uri="{FF2B5EF4-FFF2-40B4-BE49-F238E27FC236}">
                <a16:creationId xmlns:a16="http://schemas.microsoft.com/office/drawing/2014/main" id="{16C61F15-D1CD-4895-A406-DF4105579D28}"/>
              </a:ext>
            </a:extLst>
          </p:cNvPr>
          <p:cNvSpPr txBox="1"/>
          <p:nvPr/>
        </p:nvSpPr>
        <p:spPr>
          <a:xfrm>
            <a:off x="314195" y="1364499"/>
            <a:ext cx="3830412" cy="707886"/>
          </a:xfrm>
          <a:prstGeom prst="rect">
            <a:avLst/>
          </a:prstGeom>
          <a:noFill/>
        </p:spPr>
        <p:txBody>
          <a:bodyPr wrap="square" rtlCol="0">
            <a:spAutoFit/>
          </a:bodyPr>
          <a:lstStyle/>
          <a:p>
            <a:pPr algn="ctr"/>
            <a:r>
              <a:rPr lang="en-GB" sz="2000" b="1">
                <a:solidFill>
                  <a:srgbClr val="23BAED"/>
                </a:solidFill>
              </a:rPr>
              <a:t>Why do you need to identify a target audience?</a:t>
            </a:r>
            <a:endParaRPr lang="en-US" sz="2000" b="1">
              <a:solidFill>
                <a:srgbClr val="23BAED"/>
              </a:solidFill>
            </a:endParaRPr>
          </a:p>
        </p:txBody>
      </p:sp>
      <p:sp>
        <p:nvSpPr>
          <p:cNvPr id="8" name="TextBox 7">
            <a:extLst>
              <a:ext uri="{FF2B5EF4-FFF2-40B4-BE49-F238E27FC236}">
                <a16:creationId xmlns:a16="http://schemas.microsoft.com/office/drawing/2014/main" id="{9844EB60-7200-4BFC-A7EB-892E821FCB90}"/>
              </a:ext>
            </a:extLst>
          </p:cNvPr>
          <p:cNvSpPr txBox="1"/>
          <p:nvPr/>
        </p:nvSpPr>
        <p:spPr>
          <a:xfrm>
            <a:off x="6993723" y="1435411"/>
            <a:ext cx="2064989" cy="400110"/>
          </a:xfrm>
          <a:prstGeom prst="rect">
            <a:avLst/>
          </a:prstGeom>
          <a:noFill/>
        </p:spPr>
        <p:txBody>
          <a:bodyPr wrap="none" rtlCol="0">
            <a:spAutoFit/>
          </a:bodyPr>
          <a:lstStyle/>
          <a:p>
            <a:pPr algn="ctr"/>
            <a:r>
              <a:rPr lang="en-GB" sz="2000" b="1">
                <a:solidFill>
                  <a:srgbClr val="23BAED"/>
                </a:solidFill>
              </a:rPr>
              <a:t>Creating buy-in</a:t>
            </a:r>
            <a:endParaRPr lang="en-US" sz="2000" b="1">
              <a:solidFill>
                <a:srgbClr val="23BAED"/>
              </a:solidFil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4553180" y="2015424"/>
            <a:ext cx="7259139" cy="4093428"/>
          </a:xfrm>
          <a:prstGeom prst="rect">
            <a:avLst/>
          </a:prstGeom>
          <a:noFill/>
        </p:spPr>
        <p:txBody>
          <a:bodyPr wrap="square" rtlCol="0" anchor="t">
            <a:spAutoFit/>
          </a:bodyPr>
          <a:lstStyle/>
          <a:p>
            <a:pPr marL="170815" indent="-170815">
              <a:buFont typeface="Arial" panose="020B0604020202020204" pitchFamily="34" charset="0"/>
              <a:buChar char="•"/>
            </a:pPr>
            <a:r>
              <a:rPr lang="en-US" sz="2000">
                <a:solidFill>
                  <a:srgbClr val="595959"/>
                </a:solidFill>
              </a:rPr>
              <a:t>In order to help drive your project forward you will need to get internal buy-in this can be achieved by:</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individuals with an interest in the project and getting them involved</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where company operations may be vulnerable in terms of dependencies</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areas of opportunity that fit within the remit of department leaders in product development, etc.</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Demonstrating how the outputs of an assessment can help with decision making where investment decisions are currently being discussed</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Knowing how to adapt your language for the relevant department, to make options easy to understand</a:t>
            </a:r>
            <a:endParaRPr lang="en-US" sz="2000">
              <a:solidFill>
                <a:srgbClr val="595959"/>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61</a:t>
            </a:fld>
            <a:endParaRPr lang="en-GB"/>
          </a:p>
        </p:txBody>
      </p:sp>
    </p:spTree>
    <p:extLst>
      <p:ext uri="{BB962C8B-B14F-4D97-AF65-F5344CB8AC3E}">
        <p14:creationId xmlns:p14="http://schemas.microsoft.com/office/powerpoint/2010/main" val="485530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Re-cap case study example – </a:t>
            </a:r>
            <a:r>
              <a:rPr lang="en-GB" dirty="0" err="1">
                <a:solidFill>
                  <a:srgbClr val="595959"/>
                </a:solidFill>
              </a:rPr>
              <a:t>Cementos</a:t>
            </a:r>
            <a:r>
              <a:rPr lang="en-GB" dirty="0">
                <a:solidFill>
                  <a:srgbClr val="595959"/>
                </a:solidFill>
              </a:rPr>
              <a:t> Argos </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lnSpcReduction="10000"/>
          </a:bodyPr>
          <a:lstStyle/>
          <a:p>
            <a:pPr>
              <a:lnSpc>
                <a:spcPct val="100000"/>
              </a:lnSpc>
            </a:pPr>
            <a:r>
              <a:rPr lang="en-GB" err="1">
                <a:solidFill>
                  <a:srgbClr val="595959"/>
                </a:solidFill>
              </a:rPr>
              <a:t>Cementos</a:t>
            </a:r>
            <a:r>
              <a:rPr lang="en-GB">
                <a:solidFill>
                  <a:srgbClr val="595959"/>
                </a:solidFill>
              </a:rPr>
              <a:t> Argos is a leading </a:t>
            </a:r>
            <a:r>
              <a:rPr lang="en-GB" b="1">
                <a:solidFill>
                  <a:srgbClr val="23BAED"/>
                </a:solidFill>
              </a:rPr>
              <a:t>cement and ready-mix concrete producer &amp; distributor</a:t>
            </a:r>
            <a:endParaRPr lang="en-GB" sz="1401"/>
          </a:p>
          <a:p>
            <a:pPr>
              <a:lnSpc>
                <a:spcPct val="100000"/>
              </a:lnSpc>
            </a:pPr>
            <a:r>
              <a:rPr lang="en-US">
                <a:solidFill>
                  <a:srgbClr val="595959"/>
                </a:solidFill>
              </a:rPr>
              <a:t>It is a </a:t>
            </a:r>
            <a:r>
              <a:rPr lang="en-US" b="1">
                <a:solidFill>
                  <a:srgbClr val="23BAED"/>
                </a:solidFill>
              </a:rPr>
              <a:t>conglomerate</a:t>
            </a:r>
            <a:r>
              <a:rPr lang="en-US">
                <a:solidFill>
                  <a:schemeClr val="tx1"/>
                </a:solidFill>
              </a:rPr>
              <a:t> </a:t>
            </a:r>
            <a:r>
              <a:rPr lang="en-US" b="1">
                <a:solidFill>
                  <a:srgbClr val="23BAED"/>
                </a:solidFill>
              </a:rPr>
              <a:t>operating in different countries</a:t>
            </a:r>
            <a:r>
              <a:rPr lang="en-US">
                <a:solidFill>
                  <a:schemeClr val="tx1"/>
                </a:solidFill>
              </a:rPr>
              <a:t>, </a:t>
            </a:r>
            <a:r>
              <a:rPr lang="en-US">
                <a:solidFill>
                  <a:srgbClr val="595959"/>
                </a:solidFill>
              </a:rPr>
              <a:t>including </a:t>
            </a:r>
            <a:r>
              <a:rPr lang="en-GB">
                <a:solidFill>
                  <a:srgbClr val="595959"/>
                </a:solidFill>
              </a:rPr>
              <a:t>Colombia, the US, Central America and the Caribbean</a:t>
            </a:r>
            <a:endParaRPr lang="en-US" sz="1401"/>
          </a:p>
          <a:p>
            <a:pPr>
              <a:lnSpc>
                <a:spcPct val="100000"/>
              </a:lnSpc>
            </a:pPr>
            <a:r>
              <a:rPr lang="en-US">
                <a:solidFill>
                  <a:srgbClr val="595959"/>
                </a:solidFill>
                <a:cs typeface="Arial"/>
              </a:rPr>
              <a:t>The cement production process </a:t>
            </a:r>
            <a:r>
              <a:rPr lang="en-US" b="1">
                <a:solidFill>
                  <a:srgbClr val="23BAED"/>
                </a:solidFill>
                <a:cs typeface="Arial"/>
              </a:rPr>
              <a:t>involves grinding, mixing and heating limestone and clay</a:t>
            </a:r>
          </a:p>
          <a:p>
            <a:pPr>
              <a:lnSpc>
                <a:spcPct val="100000"/>
              </a:lnSpc>
            </a:pPr>
            <a:r>
              <a:rPr lang="en-US" b="1">
                <a:solidFill>
                  <a:srgbClr val="23BAED"/>
                </a:solidFill>
                <a:cs typeface="Arial"/>
              </a:rPr>
              <a:t>Water, sand and gravel</a:t>
            </a:r>
            <a:r>
              <a:rPr lang="en-US">
                <a:solidFill>
                  <a:srgbClr val="595959"/>
                </a:solidFill>
                <a:cs typeface="Arial"/>
              </a:rPr>
              <a:t> are added to the cement to form concrete</a:t>
            </a:r>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3"/>
          <a:stretch>
            <a:fillRect/>
          </a:stretch>
        </p:blipFill>
        <p:spPr>
          <a:xfrm>
            <a:off x="7003709" y="1556166"/>
            <a:ext cx="5188292" cy="3745673"/>
          </a:xfrm>
          <a:prstGeom prst="rect">
            <a:avLst/>
          </a:prstGeom>
        </p:spPr>
      </p:pic>
      <p:sp>
        <p:nvSpPr>
          <p:cNvPr id="4" name="Slide Number Placeholder 3">
            <a:extLst>
              <a:ext uri="{FF2B5EF4-FFF2-40B4-BE49-F238E27FC236}">
                <a16:creationId xmlns:a16="http://schemas.microsoft.com/office/drawing/2014/main" id="{B006121C-A526-364B-B060-A8E7A6C70639}"/>
              </a:ext>
            </a:extLst>
          </p:cNvPr>
          <p:cNvSpPr>
            <a:spLocks noGrp="1"/>
          </p:cNvSpPr>
          <p:nvPr>
            <p:ph type="sldNum" sz="quarter" idx="12"/>
          </p:nvPr>
        </p:nvSpPr>
        <p:spPr/>
        <p:txBody>
          <a:bodyPr/>
          <a:lstStyle/>
          <a:p>
            <a:fld id="{971CEC84-1649-40CE-BFF6-7286506FEA08}" type="slidenum">
              <a:rPr lang="en-GB" smtClean="0"/>
              <a:pPr/>
              <a:t>62</a:t>
            </a:fld>
            <a:endParaRPr lang="en-GB"/>
          </a:p>
        </p:txBody>
      </p:sp>
      <p:sp>
        <p:nvSpPr>
          <p:cNvPr id="7" name="TextBox 6">
            <a:extLst>
              <a:ext uri="{FF2B5EF4-FFF2-40B4-BE49-F238E27FC236}">
                <a16:creationId xmlns:a16="http://schemas.microsoft.com/office/drawing/2014/main" id="{5872EF3A-FC27-4B58-8CD4-D360A0C32620}"/>
              </a:ext>
            </a:extLst>
          </p:cNvPr>
          <p:cNvSpPr txBox="1"/>
          <p:nvPr/>
        </p:nvSpPr>
        <p:spPr>
          <a:xfrm>
            <a:off x="7003709" y="5467771"/>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985451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Cementos Argos, Colombia</a:t>
            </a:r>
            <a:endParaRPr lang="en-US">
              <a:solidFill>
                <a:srgbClr val="595959"/>
              </a:solidFill>
            </a:endParaRPr>
          </a:p>
        </p:txBody>
      </p:sp>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5708076" y="1569603"/>
            <a:ext cx="6363034" cy="2523768"/>
          </a:xfrm>
          <a:prstGeom prst="rect">
            <a:avLst/>
          </a:prstGeom>
          <a:noFill/>
        </p:spPr>
        <p:txBody>
          <a:bodyPr wrap="square" rtlCol="0" anchor="t">
            <a:spAutoFit/>
          </a:bodyPr>
          <a:lstStyle/>
          <a:p>
            <a:r>
              <a:rPr lang="en-GB" sz="2000" b="1" dirty="0">
                <a:solidFill>
                  <a:srgbClr val="23BAED"/>
                </a:solidFill>
              </a:rPr>
              <a:t>Target Audience </a:t>
            </a:r>
            <a:r>
              <a:rPr lang="en-GB" sz="2000" dirty="0">
                <a:solidFill>
                  <a:srgbClr val="595959"/>
                </a:solidFill>
              </a:rPr>
              <a:t>= main user of the </a:t>
            </a:r>
          </a:p>
          <a:p>
            <a:r>
              <a:rPr lang="en-GB" sz="2000" dirty="0">
                <a:solidFill>
                  <a:srgbClr val="595959"/>
                </a:solidFill>
              </a:rPr>
              <a:t>assessment output (i.e. those people that </a:t>
            </a:r>
          </a:p>
          <a:p>
            <a:r>
              <a:rPr lang="en-GB" sz="2000" dirty="0">
                <a:solidFill>
                  <a:srgbClr val="595959"/>
                </a:solidFill>
              </a:rPr>
              <a:t>will read and use the output to make decisions)</a:t>
            </a:r>
            <a:endParaRPr lang="en-GB" sz="2000" dirty="0">
              <a:solidFill>
                <a:srgbClr val="595959"/>
              </a:solidFill>
              <a:cs typeface="Arial"/>
            </a:endParaRPr>
          </a:p>
          <a:p>
            <a:endParaRPr lang="en-GB" sz="2000" dirty="0">
              <a:cs typeface="Arial"/>
            </a:endParaRPr>
          </a:p>
          <a:p>
            <a:r>
              <a:rPr lang="en-GB" sz="2000" b="1" dirty="0">
                <a:solidFill>
                  <a:srgbClr val="23BAED"/>
                </a:solidFill>
              </a:rPr>
              <a:t>Stakeholder </a:t>
            </a:r>
            <a:r>
              <a:rPr lang="en-GB" sz="2000" dirty="0">
                <a:solidFill>
                  <a:srgbClr val="595959"/>
                </a:solidFill>
              </a:rPr>
              <a:t>= any individual, organisation, sector or community with an interest or stake in the outcome of a decision or process  </a:t>
            </a:r>
            <a:endParaRPr lang="en-GB" sz="2000" dirty="0">
              <a:solidFill>
                <a:srgbClr val="595959"/>
              </a:solidFill>
              <a:cs typeface="Arial"/>
            </a:endParaRPr>
          </a:p>
          <a:p>
            <a:endParaRPr lang="en-GB" dirty="0">
              <a:cs typeface="Arial"/>
            </a:endParaRPr>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3654370068"/>
              </p:ext>
            </p:extLst>
          </p:nvPr>
        </p:nvGraphicFramePr>
        <p:xfrm>
          <a:off x="347007" y="1506342"/>
          <a:ext cx="5179582" cy="2398058"/>
        </p:xfrm>
        <a:graphic>
          <a:graphicData uri="http://schemas.openxmlformats.org/drawingml/2006/table">
            <a:tbl>
              <a:tblPr firstRow="1" bandRow="1">
                <a:tableStyleId>{BC89EF96-8CEA-46FF-86C4-4CE0E7609802}</a:tableStyleId>
              </a:tblPr>
              <a:tblGrid>
                <a:gridCol w="2592948">
                  <a:extLst>
                    <a:ext uri="{9D8B030D-6E8A-4147-A177-3AD203B41FA5}">
                      <a16:colId xmlns:a16="http://schemas.microsoft.com/office/drawing/2014/main" val="2429539457"/>
                    </a:ext>
                  </a:extLst>
                </a:gridCol>
                <a:gridCol w="2586634">
                  <a:extLst>
                    <a:ext uri="{9D8B030D-6E8A-4147-A177-3AD203B41FA5}">
                      <a16:colId xmlns:a16="http://schemas.microsoft.com/office/drawing/2014/main" val="1990008112"/>
                    </a:ext>
                  </a:extLst>
                </a:gridCol>
              </a:tblGrid>
              <a:tr h="705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rgbClr val="23BAED"/>
                          </a:solidFill>
                        </a:rPr>
                        <a:t>Target Audience:</a:t>
                      </a:r>
                    </a:p>
                  </a:txBody>
                  <a:tcPr marT="45721" marB="45721" anchor="ctr"/>
                </a:tc>
                <a:tc>
                  <a:txBody>
                    <a:bodyPr/>
                    <a:lstStyle/>
                    <a:p>
                      <a:r>
                        <a:rPr lang="en-GB" sz="2300" b="1" dirty="0">
                          <a:solidFill>
                            <a:srgbClr val="23BAED"/>
                          </a:solidFill>
                        </a:rPr>
                        <a:t>Stakeholders:</a:t>
                      </a:r>
                      <a:endParaRPr lang="en-CH" sz="2300" b="1" dirty="0">
                        <a:solidFill>
                          <a:srgbClr val="23BAED"/>
                        </a:solidFill>
                      </a:endParaRPr>
                    </a:p>
                  </a:txBody>
                  <a:tcPr marT="45721" marB="45721" anchor="ctr"/>
                </a:tc>
                <a:extLst>
                  <a:ext uri="{0D108BD9-81ED-4DB2-BD59-A6C34878D82A}">
                    <a16:rowId xmlns:a16="http://schemas.microsoft.com/office/drawing/2014/main" val="1644615665"/>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TextBox 2">
            <a:extLst>
              <a:ext uri="{FF2B5EF4-FFF2-40B4-BE49-F238E27FC236}">
                <a16:creationId xmlns:a16="http://schemas.microsoft.com/office/drawing/2014/main" id="{A1753B5A-58F3-469D-AE03-7AA0AE7D6F70}"/>
              </a:ext>
            </a:extLst>
          </p:cNvPr>
          <p:cNvSpPr txBox="1"/>
          <p:nvPr/>
        </p:nvSpPr>
        <p:spPr>
          <a:xfrm>
            <a:off x="310551" y="4178060"/>
            <a:ext cx="1162840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3BAED"/>
                </a:solidFill>
              </a:rPr>
              <a:t>Natural Capital Impact:</a:t>
            </a:r>
            <a:endParaRPr lang="en-US" sz="2000" dirty="0">
              <a:ea typeface="+mn-lt"/>
              <a:cs typeface="+mn-lt"/>
            </a:endParaRPr>
          </a:p>
          <a:p>
            <a:r>
              <a:rPr lang="en-US" sz="2000" dirty="0">
                <a:solidFill>
                  <a:srgbClr val="595959"/>
                </a:solidFill>
              </a:rPr>
              <a:t>The negative or positive effect of business activity on natural capital (e.g. water extraction)</a:t>
            </a:r>
            <a:endParaRPr lang="en-US" sz="2000" dirty="0">
              <a:solidFill>
                <a:srgbClr val="595959"/>
              </a:solidFill>
              <a:ea typeface="+mn-lt"/>
              <a:cs typeface="+mn-lt"/>
            </a:endParaRPr>
          </a:p>
          <a:p>
            <a:endParaRPr lang="en-US" sz="2000" dirty="0">
              <a:ea typeface="+mn-lt"/>
              <a:cs typeface="+mn-lt"/>
            </a:endParaRPr>
          </a:p>
          <a:p>
            <a:r>
              <a:rPr lang="en-US" sz="2000" b="1" dirty="0">
                <a:solidFill>
                  <a:srgbClr val="23BAED"/>
                </a:solidFill>
              </a:rPr>
              <a:t>Natural Capital Dependency:</a:t>
            </a:r>
            <a:endParaRPr lang="en-US" sz="2000" dirty="0">
              <a:ea typeface="+mn-lt"/>
              <a:cs typeface="+mn-lt"/>
            </a:endParaRPr>
          </a:p>
          <a:p>
            <a:r>
              <a:rPr lang="en-US" sz="2000" dirty="0">
                <a:solidFill>
                  <a:srgbClr val="595959"/>
                </a:solidFill>
              </a:rPr>
              <a:t>Business reliance on or use of natural capital (e.g. pollination)</a:t>
            </a:r>
            <a:endParaRPr lang="en-GB" sz="2000" dirty="0">
              <a:solidFill>
                <a:srgbClr val="595959"/>
              </a:solidFill>
              <a:ea typeface="+mn-lt"/>
              <a:cs typeface="+mn-lt"/>
            </a:endParaRPr>
          </a:p>
          <a:p>
            <a:pPr algn="l"/>
            <a:endParaRPr lang="en-US" dirty="0">
              <a:cs typeface="Arial"/>
            </a:endParaRPr>
          </a:p>
        </p:txBody>
      </p:sp>
      <p:sp>
        <p:nvSpPr>
          <p:cNvPr id="4" name="Slide Number Placeholder 3">
            <a:extLst>
              <a:ext uri="{FF2B5EF4-FFF2-40B4-BE49-F238E27FC236}">
                <a16:creationId xmlns:a16="http://schemas.microsoft.com/office/drawing/2014/main" id="{B8AC8815-69D0-6A46-8035-10DC6A0078FB}"/>
              </a:ext>
            </a:extLst>
          </p:cNvPr>
          <p:cNvSpPr>
            <a:spLocks noGrp="1"/>
          </p:cNvSpPr>
          <p:nvPr>
            <p:ph type="sldNum" sz="quarter" idx="12"/>
          </p:nvPr>
        </p:nvSpPr>
        <p:spPr/>
        <p:txBody>
          <a:bodyPr/>
          <a:lstStyle/>
          <a:p>
            <a:fld id="{971CEC84-1649-40CE-BFF6-7286506FEA08}" type="slidenum">
              <a:rPr lang="en-GB" smtClean="0"/>
              <a:pPr/>
              <a:t>63</a:t>
            </a:fld>
            <a:endParaRPr lang="en-GB"/>
          </a:p>
        </p:txBody>
      </p:sp>
    </p:spTree>
    <p:extLst>
      <p:ext uri="{BB962C8B-B14F-4D97-AF65-F5344CB8AC3E}">
        <p14:creationId xmlns:p14="http://schemas.microsoft.com/office/powerpoint/2010/main" val="2238148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EA0F-3D74-8D4D-8C65-6DB5BA03932E}"/>
              </a:ext>
            </a:extLst>
          </p:cNvPr>
          <p:cNvSpPr>
            <a:spLocks noGrp="1"/>
          </p:cNvSpPr>
          <p:nvPr>
            <p:ph type="title"/>
          </p:nvPr>
        </p:nvSpPr>
        <p:spPr/>
        <p:txBody>
          <a:bodyPr>
            <a:normAutofit fontScale="90000"/>
          </a:bodyPr>
          <a:lstStyle/>
          <a:p>
            <a:r>
              <a:rPr lang="en-US" dirty="0"/>
              <a:t>Who could the stakeholders and target audience be for</a:t>
            </a:r>
            <a:br>
              <a:rPr lang="en-US" dirty="0"/>
            </a:br>
            <a:r>
              <a:rPr lang="en-US" dirty="0" err="1"/>
              <a:t>Cementos</a:t>
            </a:r>
            <a:r>
              <a:rPr lang="en-US" dirty="0"/>
              <a:t> Argos?</a:t>
            </a:r>
          </a:p>
        </p:txBody>
      </p:sp>
      <p:graphicFrame>
        <p:nvGraphicFramePr>
          <p:cNvPr id="4" name="Table 11">
            <a:extLst>
              <a:ext uri="{FF2B5EF4-FFF2-40B4-BE49-F238E27FC236}">
                <a16:creationId xmlns:a16="http://schemas.microsoft.com/office/drawing/2014/main" id="{B8479309-B33B-4E44-9619-A4DBB2626D69}"/>
              </a:ext>
            </a:extLst>
          </p:cNvPr>
          <p:cNvGraphicFramePr>
            <a:graphicFrameLocks noGrp="1"/>
          </p:cNvGraphicFramePr>
          <p:nvPr>
            <p:extLst>
              <p:ext uri="{D42A27DB-BD31-4B8C-83A1-F6EECF244321}">
                <p14:modId xmlns:p14="http://schemas.microsoft.com/office/powerpoint/2010/main" val="524548210"/>
              </p:ext>
            </p:extLst>
          </p:nvPr>
        </p:nvGraphicFramePr>
        <p:xfrm>
          <a:off x="314194" y="1301610"/>
          <a:ext cx="11078736" cy="4296538"/>
        </p:xfrm>
        <a:graphic>
          <a:graphicData uri="http://schemas.openxmlformats.org/drawingml/2006/table">
            <a:tbl>
              <a:tblPr firstRow="1" bandRow="1">
                <a:tableStyleId>{BC89EF96-8CEA-46FF-86C4-4CE0E7609802}</a:tableStyleId>
              </a:tblPr>
              <a:tblGrid>
                <a:gridCol w="5467175">
                  <a:extLst>
                    <a:ext uri="{9D8B030D-6E8A-4147-A177-3AD203B41FA5}">
                      <a16:colId xmlns:a16="http://schemas.microsoft.com/office/drawing/2014/main" val="2429539457"/>
                    </a:ext>
                  </a:extLst>
                </a:gridCol>
                <a:gridCol w="5611561">
                  <a:extLst>
                    <a:ext uri="{9D8B030D-6E8A-4147-A177-3AD203B41FA5}">
                      <a16:colId xmlns:a16="http://schemas.microsoft.com/office/drawing/2014/main" val="1990008112"/>
                    </a:ext>
                  </a:extLst>
                </a:gridCol>
              </a:tblGrid>
              <a:tr h="630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Stakeholders:</a:t>
                      </a:r>
                    </a:p>
                  </a:txBody>
                  <a:tcPr marT="45721" marB="45721" anchor="ctr"/>
                </a:tc>
                <a:extLst>
                  <a:ext uri="{0D108BD9-81ED-4DB2-BD59-A6C34878D82A}">
                    <a16:rowId xmlns:a16="http://schemas.microsoft.com/office/drawing/2014/main" val="1644615665"/>
                  </a:ext>
                </a:extLst>
              </a:tr>
              <a:tr h="1161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CEO and Board of Directors</a:t>
                      </a:r>
                    </a:p>
                  </a:txBody>
                  <a:tcPr marT="45721" marB="45721" anchor="ctr"/>
                </a:tc>
                <a:tc>
                  <a:txBody>
                    <a:bodyPr/>
                    <a:lstStyle/>
                    <a:p>
                      <a:pPr marL="0" marR="0" lvl="0" indent="0" algn="l" rtl="0">
                        <a:lnSpc>
                          <a:spcPct val="100000"/>
                        </a:lnSpc>
                        <a:spcBef>
                          <a:spcPts val="0"/>
                        </a:spcBef>
                        <a:spcAft>
                          <a:spcPts val="0"/>
                        </a:spcAft>
                        <a:buFontTx/>
                        <a:buNone/>
                      </a:pPr>
                      <a:r>
                        <a:rPr lang="en-US" sz="2200" b="0">
                          <a:solidFill>
                            <a:srgbClr val="595959"/>
                          </a:solidFill>
                        </a:rPr>
                        <a:t>Departments of Finance, Communications, HR, Investor Relations, Operations and Environment</a:t>
                      </a:r>
                    </a:p>
                  </a:txBody>
                  <a:tcPr marT="45721" marB="45721" anchor="ctr"/>
                </a:tc>
                <a:extLst>
                  <a:ext uri="{0D108BD9-81ED-4DB2-BD59-A6C34878D82A}">
                    <a16:rowId xmlns:a16="http://schemas.microsoft.com/office/drawing/2014/main" val="1000605826"/>
                  </a:ext>
                </a:extLst>
              </a:tr>
              <a:tr h="49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Shareholders Committee</a:t>
                      </a:r>
                    </a:p>
                  </a:txBody>
                  <a:tcPr marT="45721" marB="45721" anchor="ctr"/>
                </a:tc>
                <a:tc>
                  <a:txBody>
                    <a:bodyPr/>
                    <a:lstStyle/>
                    <a:p>
                      <a:pPr lvl="0">
                        <a:buNone/>
                      </a:pPr>
                      <a:r>
                        <a:rPr lang="en-US" sz="2200" b="0">
                          <a:solidFill>
                            <a:srgbClr val="595959"/>
                          </a:solidFill>
                        </a:rPr>
                        <a:t>External consultants </a:t>
                      </a:r>
                    </a:p>
                  </a:txBody>
                  <a:tcPr marT="45721" marB="45721" anchor="ctr"/>
                </a:tc>
                <a:extLst>
                  <a:ext uri="{0D108BD9-81ED-4DB2-BD59-A6C34878D82A}">
                    <a16:rowId xmlns:a16="http://schemas.microsoft.com/office/drawing/2014/main" val="1457011255"/>
                  </a:ext>
                </a:extLst>
              </a:tr>
              <a:tr h="612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Steering Committee</a:t>
                      </a:r>
                    </a:p>
                  </a:txBody>
                  <a:tcPr marT="45721" marB="45721" anchor="ctr"/>
                </a:tc>
                <a:tc>
                  <a:txBody>
                    <a:bodyPr/>
                    <a:lstStyle/>
                    <a:p>
                      <a:pPr marL="0" marR="0" lvl="0" indent="0" algn="l" rtl="0">
                        <a:lnSpc>
                          <a:spcPct val="100000"/>
                        </a:lnSpc>
                        <a:spcBef>
                          <a:spcPts val="0"/>
                        </a:spcBef>
                        <a:spcAft>
                          <a:spcPts val="0"/>
                        </a:spcAft>
                        <a:buFontTx/>
                        <a:buNone/>
                      </a:pPr>
                      <a:r>
                        <a:rPr lang="en-US" sz="2200">
                          <a:solidFill>
                            <a:srgbClr val="595959"/>
                          </a:solidFill>
                        </a:rPr>
                        <a:t>Investors, partners, regulators, suppliers</a:t>
                      </a:r>
                    </a:p>
                  </a:txBody>
                  <a:tcPr marT="45721" marB="45721" anchor="ctr"/>
                </a:tc>
                <a:extLst>
                  <a:ext uri="{0D108BD9-81ED-4DB2-BD59-A6C34878D82A}">
                    <a16:rowId xmlns:a16="http://schemas.microsoft.com/office/drawing/2014/main" val="2332023089"/>
                  </a:ext>
                </a:extLst>
              </a:tr>
              <a:tr h="21822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a:solidFill>
                            <a:srgbClr val="595959"/>
                          </a:solidFill>
                        </a:rPr>
                        <a:t>Sustainability Team</a:t>
                      </a:r>
                    </a:p>
                  </a:txBody>
                  <a:tcPr marT="45721" marB="45721" anchor="ctr"/>
                </a:tc>
                <a:tc>
                  <a:txBody>
                    <a:bodyPr/>
                    <a:lstStyle/>
                    <a:p>
                      <a:pPr marL="0" marR="0" lvl="0" indent="0" algn="l" rtl="0">
                        <a:lnSpc>
                          <a:spcPct val="100000"/>
                        </a:lnSpc>
                        <a:spcBef>
                          <a:spcPts val="0"/>
                        </a:spcBef>
                        <a:spcAft>
                          <a:spcPts val="0"/>
                        </a:spcAft>
                        <a:buFontTx/>
                        <a:buNone/>
                      </a:pPr>
                      <a:r>
                        <a:rPr lang="en-US" sz="2200">
                          <a:solidFill>
                            <a:srgbClr val="595959"/>
                          </a:solidFill>
                        </a:rPr>
                        <a:t>Employees</a:t>
                      </a:r>
                    </a:p>
                  </a:txBody>
                  <a:tcPr marT="45721" marB="45721" anchor="ctr"/>
                </a:tc>
                <a:extLst>
                  <a:ext uri="{0D108BD9-81ED-4DB2-BD59-A6C34878D82A}">
                    <a16:rowId xmlns:a16="http://schemas.microsoft.com/office/drawing/2014/main" val="3527171476"/>
                  </a:ext>
                </a:extLst>
              </a:tr>
              <a:tr h="863603">
                <a:tc>
                  <a:txBody>
                    <a:bodyPr/>
                    <a:lstStyle/>
                    <a:p>
                      <a:pPr marL="0" marR="0" lvl="0" indent="0" algn="l" rtl="0">
                        <a:lnSpc>
                          <a:spcPct val="100000"/>
                        </a:lnSpc>
                        <a:spcBef>
                          <a:spcPts val="0"/>
                        </a:spcBef>
                        <a:spcAft>
                          <a:spcPts val="0"/>
                        </a:spcAft>
                        <a:buFontTx/>
                        <a:buNone/>
                      </a:pPr>
                      <a:endParaRPr lang="en-GB" sz="2200" b="0" i="0" u="none" strike="noStrike" kern="1200" dirty="0">
                        <a:solidFill>
                          <a:srgbClr val="595959"/>
                        </a:solidFill>
                        <a:effectLst/>
                        <a:latin typeface="+mn-lt"/>
                        <a:ea typeface="+mn-ea"/>
                        <a:cs typeface="+mn-cs"/>
                      </a:endParaRPr>
                    </a:p>
                  </a:txBody>
                  <a:tcPr marT="45721" marB="45721" anchor="ctr"/>
                </a:tc>
                <a:tc>
                  <a:txBody>
                    <a:bodyPr/>
                    <a:lstStyle/>
                    <a:p>
                      <a:pPr lvl="0">
                        <a:buNone/>
                      </a:pPr>
                      <a:r>
                        <a:rPr lang="en-US" sz="2200" dirty="0">
                          <a:solidFill>
                            <a:srgbClr val="595959"/>
                          </a:solidFill>
                        </a:rPr>
                        <a:t>Local communities (e.g. those who live near to the cement factories)</a:t>
                      </a:r>
                    </a:p>
                  </a:txBody>
                  <a:tcPr marT="45721" marB="45721" anchor="ctr"/>
                </a:tc>
                <a:extLst>
                  <a:ext uri="{0D108BD9-81ED-4DB2-BD59-A6C34878D82A}">
                    <a16:rowId xmlns:a16="http://schemas.microsoft.com/office/drawing/2014/main" val="337523904"/>
                  </a:ext>
                </a:extLst>
              </a:tr>
            </a:tbl>
          </a:graphicData>
        </a:graphic>
      </p:graphicFrame>
      <p:sp>
        <p:nvSpPr>
          <p:cNvPr id="5" name="Teardrop 4">
            <a:extLst>
              <a:ext uri="{FF2B5EF4-FFF2-40B4-BE49-F238E27FC236}">
                <a16:creationId xmlns:a16="http://schemas.microsoft.com/office/drawing/2014/main" id="{3EF9C3DB-235F-F94A-991A-EBAAE2873D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CA3388D1-898F-F242-85A5-BC5B70BF8AF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43FA7B30-D352-6447-A977-F5F01BEA08EF}"/>
              </a:ext>
            </a:extLst>
          </p:cNvPr>
          <p:cNvSpPr>
            <a:spLocks noGrp="1"/>
          </p:cNvSpPr>
          <p:nvPr>
            <p:ph type="sldNum" sz="quarter" idx="12"/>
          </p:nvPr>
        </p:nvSpPr>
        <p:spPr/>
        <p:txBody>
          <a:bodyPr/>
          <a:lstStyle/>
          <a:p>
            <a:fld id="{971CEC84-1649-40CE-BFF6-7286506FEA08}" type="slidenum">
              <a:rPr lang="en-GB" smtClean="0"/>
              <a:pPr/>
              <a:t>64</a:t>
            </a:fld>
            <a:endParaRPr lang="en-GB"/>
          </a:p>
        </p:txBody>
      </p:sp>
    </p:spTree>
    <p:extLst>
      <p:ext uri="{BB962C8B-B14F-4D97-AF65-F5344CB8AC3E}">
        <p14:creationId xmlns:p14="http://schemas.microsoft.com/office/powerpoint/2010/main" val="3678809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Cementos Argos, Colombia</a:t>
            </a:r>
            <a:endParaRPr lang="en-US">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extLst>
              <p:ext uri="{D42A27DB-BD31-4B8C-83A1-F6EECF244321}">
                <p14:modId xmlns:p14="http://schemas.microsoft.com/office/powerpoint/2010/main" val="1545540379"/>
              </p:ext>
            </p:extLst>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95959"/>
                          </a:solidFill>
                        </a:rPr>
                        <a:t>Determine the </a:t>
                      </a:r>
                      <a:r>
                        <a:rPr lang="en-GB" sz="2200" b="1" dirty="0">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Specify whose </a:t>
                      </a:r>
                      <a:r>
                        <a:rPr lang="en-GB" sz="2200" b="1" dirty="0">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on assessing </a:t>
                      </a:r>
                      <a:r>
                        <a:rPr lang="en-GB" sz="2200" b="1" dirty="0">
                          <a:solidFill>
                            <a:srgbClr val="23BAED"/>
                          </a:solidFill>
                        </a:rPr>
                        <a:t>impacts and/or dependencies</a:t>
                      </a:r>
                      <a:endParaRPr lang="en-US" sz="2200" b="1" dirty="0">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which </a:t>
                      </a:r>
                      <a:r>
                        <a:rPr lang="en-GB" sz="2200" b="1" dirty="0">
                          <a:solidFill>
                            <a:srgbClr val="23BAED"/>
                          </a:solidFill>
                        </a:rPr>
                        <a:t>types of value</a:t>
                      </a:r>
                      <a:r>
                        <a:rPr lang="en-GB" sz="2200" b="1" dirty="0">
                          <a:solidFill>
                            <a:schemeClr val="tx1"/>
                          </a:solidFill>
                        </a:rPr>
                        <a:t> </a:t>
                      </a:r>
                      <a:r>
                        <a:rPr lang="en-GB" sz="2200" b="1" dirty="0">
                          <a:solidFill>
                            <a:srgbClr val="595959"/>
                          </a:solidFill>
                        </a:rPr>
                        <a:t>you will consider</a:t>
                      </a:r>
                    </a:p>
                  </a:txBody>
                  <a:tcPr marT="45721" marB="45721" anchor="ctr"/>
                </a:tc>
                <a:tc>
                  <a:txBody>
                    <a:bodyPr/>
                    <a:lstStyle/>
                    <a:p>
                      <a:r>
                        <a:rPr lang="en-GB" sz="2200" dirty="0">
                          <a:solidFill>
                            <a:srgbClr val="595959"/>
                          </a:solidFill>
                        </a:rPr>
                        <a:t>Qualitative / quantitative / Monetary</a:t>
                      </a:r>
                      <a:endParaRPr lang="en-CH" sz="2200" dirty="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153970"/>
            <a:ext cx="11498122" cy="707886"/>
          </a:xfrm>
          <a:prstGeom prst="rect">
            <a:avLst/>
          </a:prstGeom>
          <a:noFill/>
        </p:spPr>
        <p:txBody>
          <a:bodyPr wrap="square" rtlCol="0">
            <a:spAutoFit/>
          </a:bodyPr>
          <a:lstStyle/>
          <a:p>
            <a:r>
              <a:rPr lang="en-US" sz="2000" b="1" dirty="0">
                <a:solidFill>
                  <a:srgbClr val="23BAED"/>
                </a:solidFill>
              </a:rPr>
              <a:t>Objective</a:t>
            </a:r>
            <a:r>
              <a:rPr lang="en-US" sz="2000" b="1" dirty="0"/>
              <a:t> </a:t>
            </a:r>
            <a:r>
              <a:rPr lang="en-US" sz="2000" dirty="0">
                <a:solidFill>
                  <a:srgbClr val="595959"/>
                </a:solidFill>
              </a:rPr>
              <a:t>=</a:t>
            </a:r>
            <a:r>
              <a:rPr lang="en-US" sz="2000" b="1" dirty="0">
                <a:solidFill>
                  <a:srgbClr val="595959"/>
                </a:solidFill>
              </a:rPr>
              <a:t> </a:t>
            </a:r>
            <a:r>
              <a:rPr lang="en-GB" sz="2000" dirty="0">
                <a:solidFill>
                  <a:srgbClr val="595959"/>
                </a:solidFill>
              </a:rPr>
              <a:t>calculate the net value generated to society from their externalities to provide the company with a comprehensive view on how to retain, add or reduce value. </a:t>
            </a:r>
            <a:endParaRPr lang="en-US" sz="2000" dirty="0">
              <a:solidFill>
                <a:srgbClr val="595959"/>
              </a:solidFill>
            </a:endParaRP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DBE1A1CD-E12B-D448-86B4-481B285FC966}"/>
              </a:ext>
            </a:extLst>
          </p:cNvPr>
          <p:cNvSpPr>
            <a:spLocks noGrp="1"/>
          </p:cNvSpPr>
          <p:nvPr>
            <p:ph type="sldNum" sz="quarter" idx="12"/>
          </p:nvPr>
        </p:nvSpPr>
        <p:spPr/>
        <p:txBody>
          <a:bodyPr/>
          <a:lstStyle/>
          <a:p>
            <a:fld id="{971CEC84-1649-40CE-BFF6-7286506FEA08}" type="slidenum">
              <a:rPr lang="en-GB" smtClean="0"/>
              <a:pPr/>
              <a:t>65</a:t>
            </a:fld>
            <a:endParaRPr lang="en-GB"/>
          </a:p>
        </p:txBody>
      </p:sp>
    </p:spTree>
    <p:extLst>
      <p:ext uri="{BB962C8B-B14F-4D97-AF65-F5344CB8AC3E}">
        <p14:creationId xmlns:p14="http://schemas.microsoft.com/office/powerpoint/2010/main" val="3549105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0574-B8BC-2547-BA78-08ADA3520BDC}"/>
              </a:ext>
            </a:extLst>
          </p:cNvPr>
          <p:cNvSpPr>
            <a:spLocks noGrp="1"/>
          </p:cNvSpPr>
          <p:nvPr>
            <p:ph type="title"/>
          </p:nvPr>
        </p:nvSpPr>
        <p:spPr/>
        <p:txBody>
          <a:bodyPr>
            <a:normAutofit fontScale="90000"/>
          </a:bodyPr>
          <a:lstStyle/>
          <a:p>
            <a:r>
              <a:rPr lang="en-US" dirty="0"/>
              <a:t>So what could the scope of work look like for </a:t>
            </a:r>
            <a:br>
              <a:rPr lang="en-US" dirty="0"/>
            </a:br>
            <a:r>
              <a:rPr lang="en-US" dirty="0" err="1"/>
              <a:t>Cementos</a:t>
            </a:r>
            <a:r>
              <a:rPr lang="en-US" dirty="0"/>
              <a:t> Argos based on the information we have? </a:t>
            </a:r>
          </a:p>
        </p:txBody>
      </p:sp>
      <p:sp>
        <p:nvSpPr>
          <p:cNvPr id="4" name="Teardrop 3">
            <a:extLst>
              <a:ext uri="{FF2B5EF4-FFF2-40B4-BE49-F238E27FC236}">
                <a16:creationId xmlns:a16="http://schemas.microsoft.com/office/drawing/2014/main" id="{02C26A21-4AF9-4F46-817E-A146E18C4AD6}"/>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D36254BE-A556-294E-A066-E21A6ED53BF1}"/>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aphicFrame>
        <p:nvGraphicFramePr>
          <p:cNvPr id="6" name="Table 11">
            <a:extLst>
              <a:ext uri="{FF2B5EF4-FFF2-40B4-BE49-F238E27FC236}">
                <a16:creationId xmlns:a16="http://schemas.microsoft.com/office/drawing/2014/main" id="{75F8A2E7-7941-6840-97B4-A1F7BA8B56AD}"/>
              </a:ext>
            </a:extLst>
          </p:cNvPr>
          <p:cNvGraphicFramePr>
            <a:graphicFrameLocks noGrp="1"/>
          </p:cNvGraphicFramePr>
          <p:nvPr>
            <p:extLst>
              <p:ext uri="{D42A27DB-BD31-4B8C-83A1-F6EECF244321}">
                <p14:modId xmlns:p14="http://schemas.microsoft.com/office/powerpoint/2010/main" val="330915711"/>
              </p:ext>
            </p:extLst>
          </p:nvPr>
        </p:nvGraphicFramePr>
        <p:xfrm>
          <a:off x="830980" y="1531058"/>
          <a:ext cx="10530039" cy="4102717"/>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694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95959"/>
                          </a:solidFill>
                        </a:rPr>
                        <a:t>Determine the </a:t>
                      </a:r>
                      <a:r>
                        <a:rPr lang="en-GB" sz="2200" b="1" dirty="0">
                          <a:solidFill>
                            <a:srgbClr val="23BAED"/>
                          </a:solidFill>
                        </a:rPr>
                        <a:t>organizational focus</a:t>
                      </a:r>
                    </a:p>
                  </a:txBody>
                  <a:tcPr marT="45721" marB="45721" anchor="ctr"/>
                </a:tc>
                <a:tc>
                  <a:txBody>
                    <a:bodyPr/>
                    <a:lstStyle/>
                    <a:p>
                      <a:r>
                        <a:rPr lang="en-GB" sz="2200" b="0" dirty="0">
                          <a:solidFill>
                            <a:srgbClr val="595959"/>
                          </a:solidFill>
                        </a:rPr>
                        <a:t>Corporate </a:t>
                      </a:r>
                      <a:endParaRPr lang="en-CH" sz="2200" b="0" dirty="0">
                        <a:solidFill>
                          <a:srgbClr val="595959"/>
                        </a:solidFill>
                      </a:endParaRPr>
                    </a:p>
                  </a:txBody>
                  <a:tcPr marT="45721" marB="45721" anchor="ctr"/>
                </a:tc>
                <a:extLst>
                  <a:ext uri="{0D108BD9-81ED-4DB2-BD59-A6C34878D82A}">
                    <a16:rowId xmlns:a16="http://schemas.microsoft.com/office/drawing/2014/main" val="1644615665"/>
                  </a:ext>
                </a:extLst>
              </a:tr>
              <a:tr h="1089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Determine the </a:t>
                      </a:r>
                      <a:r>
                        <a:rPr lang="en-GB" sz="2200" b="1" dirty="0">
                          <a:solidFill>
                            <a:srgbClr val="23BAED"/>
                          </a:solidFill>
                        </a:rPr>
                        <a:t>value-chain boundary</a:t>
                      </a:r>
                    </a:p>
                  </a:txBody>
                  <a:tcPr marT="45721" marB="45721" anchor="ctr"/>
                </a:tc>
                <a:tc>
                  <a:txBody>
                    <a:bodyPr/>
                    <a:lstStyle/>
                    <a:p>
                      <a:r>
                        <a:rPr lang="en-GB" sz="2200">
                          <a:solidFill>
                            <a:srgbClr val="595959"/>
                          </a:solidFill>
                        </a:rPr>
                        <a:t>Upstream / direct operations / downstream – the entire value chain</a:t>
                      </a:r>
                      <a:endParaRPr lang="en-CH" sz="2200">
                        <a:solidFill>
                          <a:srgbClr val="595959"/>
                        </a:solidFill>
                      </a:endParaRPr>
                    </a:p>
                  </a:txBody>
                  <a:tcPr marT="45721" marB="45721" anchor="ctr"/>
                </a:tc>
                <a:extLst>
                  <a:ext uri="{0D108BD9-81ED-4DB2-BD59-A6C34878D82A}">
                    <a16:rowId xmlns:a16="http://schemas.microsoft.com/office/drawing/2014/main" val="1000605826"/>
                  </a:ext>
                </a:extLst>
              </a:tr>
              <a:tr h="70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Specify whose </a:t>
                      </a:r>
                      <a:r>
                        <a:rPr lang="en-GB" sz="2200" b="1" dirty="0">
                          <a:solidFill>
                            <a:srgbClr val="23BAED"/>
                          </a:solidFill>
                        </a:rPr>
                        <a:t>value perspective</a:t>
                      </a:r>
                    </a:p>
                  </a:txBody>
                  <a:tcPr marT="45721" marB="45721" anchor="ctr"/>
                </a:tc>
                <a:tc>
                  <a:txBody>
                    <a:bodyPr/>
                    <a:lstStyle/>
                    <a:p>
                      <a:r>
                        <a:rPr lang="en-GB" sz="2200">
                          <a:solidFill>
                            <a:srgbClr val="595959"/>
                          </a:solidFill>
                        </a:rPr>
                        <a:t>Value is a mix of business and societal</a:t>
                      </a:r>
                      <a:endParaRPr lang="en-CH" sz="2200">
                        <a:solidFill>
                          <a:srgbClr val="595959"/>
                        </a:solidFill>
                      </a:endParaRPr>
                    </a:p>
                  </a:txBody>
                  <a:tcPr marT="45721" marB="45721" anchor="ctr"/>
                </a:tc>
                <a:extLst>
                  <a:ext uri="{0D108BD9-81ED-4DB2-BD59-A6C34878D82A}">
                    <a16:rowId xmlns:a16="http://schemas.microsoft.com/office/drawing/2014/main" val="2687481232"/>
                  </a:ext>
                </a:extLst>
              </a:tr>
              <a:tr h="856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on assessing </a:t>
                      </a:r>
                      <a:r>
                        <a:rPr lang="en-GB" sz="2200" b="1" dirty="0">
                          <a:solidFill>
                            <a:srgbClr val="23BAED"/>
                          </a:solidFill>
                        </a:rPr>
                        <a:t>impacts and/or dependencies</a:t>
                      </a:r>
                      <a:endParaRPr lang="en-US" sz="2200" b="1" dirty="0">
                        <a:solidFill>
                          <a:srgbClr val="23BAED"/>
                        </a:solidFill>
                      </a:endParaRPr>
                    </a:p>
                  </a:txBody>
                  <a:tcPr marT="45721" marB="45721" anchor="ctr"/>
                </a:tc>
                <a:tc>
                  <a:txBody>
                    <a:bodyPr/>
                    <a:lstStyle/>
                    <a:p>
                      <a:r>
                        <a:rPr lang="en-GB"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64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95959"/>
                          </a:solidFill>
                        </a:rPr>
                        <a:t>Decide which </a:t>
                      </a:r>
                      <a:r>
                        <a:rPr lang="en-GB" sz="2200" b="1" dirty="0">
                          <a:solidFill>
                            <a:srgbClr val="23BAED"/>
                          </a:solidFill>
                        </a:rPr>
                        <a:t>types of value</a:t>
                      </a:r>
                      <a:r>
                        <a:rPr lang="en-GB" sz="2200" b="1" dirty="0">
                          <a:solidFill>
                            <a:schemeClr val="tx1"/>
                          </a:solidFill>
                        </a:rPr>
                        <a:t> </a:t>
                      </a:r>
                      <a:r>
                        <a:rPr lang="en-GB" sz="2200" b="1" dirty="0">
                          <a:solidFill>
                            <a:srgbClr val="595959"/>
                          </a:solidFill>
                        </a:rPr>
                        <a:t>you will consider</a:t>
                      </a:r>
                    </a:p>
                  </a:txBody>
                  <a:tcPr marT="45721" marB="45721" anchor="ctr"/>
                </a:tc>
                <a:tc>
                  <a:txBody>
                    <a:bodyPr/>
                    <a:lstStyle/>
                    <a:p>
                      <a:r>
                        <a:rPr lang="en-GB" sz="2200" dirty="0">
                          <a:solidFill>
                            <a:srgbClr val="595959"/>
                          </a:solidFill>
                        </a:rPr>
                        <a:t>Monetary </a:t>
                      </a:r>
                      <a:endParaRPr lang="en-CH" sz="2200" dirty="0">
                        <a:solidFill>
                          <a:srgbClr val="595959"/>
                        </a:solidFill>
                      </a:endParaRPr>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2B5B13AE-83AC-254F-AF50-F6BCF29DED00}"/>
              </a:ext>
            </a:extLst>
          </p:cNvPr>
          <p:cNvSpPr>
            <a:spLocks noGrp="1"/>
          </p:cNvSpPr>
          <p:nvPr>
            <p:ph type="sldNum" sz="quarter" idx="12"/>
          </p:nvPr>
        </p:nvSpPr>
        <p:spPr/>
        <p:txBody>
          <a:bodyPr/>
          <a:lstStyle/>
          <a:p>
            <a:fld id="{971CEC84-1649-40CE-BFF6-7286506FEA08}" type="slidenum">
              <a:rPr lang="en-GB" smtClean="0"/>
              <a:pPr/>
              <a:t>66</a:t>
            </a:fld>
            <a:endParaRPr lang="en-GB"/>
          </a:p>
        </p:txBody>
      </p:sp>
    </p:spTree>
    <p:extLst>
      <p:ext uri="{BB962C8B-B14F-4D97-AF65-F5344CB8AC3E}">
        <p14:creationId xmlns:p14="http://schemas.microsoft.com/office/powerpoint/2010/main" val="1562521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6562857" cy="4319596"/>
          </a:xfrm>
        </p:spPr>
        <p:txBody>
          <a:bodyPr>
            <a:noAutofit/>
          </a:bodyPr>
          <a:lstStyle/>
          <a:p>
            <a:pPr>
              <a:lnSpc>
                <a:spcPct val="100000"/>
              </a:lnSpc>
            </a:pPr>
            <a:r>
              <a:rPr lang="en-GB"/>
              <a:t>Hugo Boss is one of the leading companies in the premium segment of the </a:t>
            </a:r>
            <a:r>
              <a:rPr lang="en-GB" b="1">
                <a:solidFill>
                  <a:srgbClr val="23BAED"/>
                </a:solidFill>
              </a:rPr>
              <a:t>global apparel market</a:t>
            </a:r>
          </a:p>
          <a:p>
            <a:pPr marL="0" indent="0">
              <a:lnSpc>
                <a:spcPct val="100000"/>
              </a:lnSpc>
              <a:buNone/>
            </a:pPr>
            <a:endParaRPr lang="en-GB" sz="1001" b="1">
              <a:solidFill>
                <a:srgbClr val="23BAED"/>
              </a:solidFill>
            </a:endParaRPr>
          </a:p>
          <a:p>
            <a:pPr>
              <a:lnSpc>
                <a:spcPct val="100000"/>
              </a:lnSpc>
            </a:pPr>
            <a:r>
              <a:rPr lang="en-GB"/>
              <a:t>Around </a:t>
            </a:r>
            <a:r>
              <a:rPr lang="en-GB" b="1">
                <a:solidFill>
                  <a:srgbClr val="23BAED"/>
                </a:solidFill>
              </a:rPr>
              <a:t>17%</a:t>
            </a:r>
            <a:r>
              <a:rPr lang="en-GB"/>
              <a:t> of Hugo Boss products in total are produced at their own factories in </a:t>
            </a:r>
            <a:r>
              <a:rPr lang="en-GB" b="1">
                <a:solidFill>
                  <a:srgbClr val="23BAED"/>
                </a:solidFill>
              </a:rPr>
              <a:t>Germany, Poland, Turkey, and Italy</a:t>
            </a:r>
          </a:p>
          <a:p>
            <a:pPr marL="0" indent="0">
              <a:lnSpc>
                <a:spcPct val="100000"/>
              </a:lnSpc>
              <a:buNone/>
            </a:pPr>
            <a:endParaRPr lang="en-GB" sz="1001" b="1">
              <a:solidFill>
                <a:srgbClr val="23BAED"/>
              </a:solidFill>
            </a:endParaRPr>
          </a:p>
          <a:p>
            <a:pPr>
              <a:lnSpc>
                <a:spcPct val="100000"/>
              </a:lnSpc>
            </a:pPr>
            <a:r>
              <a:rPr lang="en-GB"/>
              <a:t>83% of their finished products and a majority of the refined raw materials are </a:t>
            </a:r>
            <a:r>
              <a:rPr lang="en-GB" b="1">
                <a:solidFill>
                  <a:srgbClr val="23BAED"/>
                </a:solidFill>
              </a:rPr>
              <a:t>sourced from suppliers all over the world</a:t>
            </a:r>
          </a:p>
        </p:txBody>
      </p:sp>
      <p:pic>
        <p:nvPicPr>
          <p:cNvPr id="5" name="Picture 4">
            <a:extLst>
              <a:ext uri="{FF2B5EF4-FFF2-40B4-BE49-F238E27FC236}">
                <a16:creationId xmlns:a16="http://schemas.microsoft.com/office/drawing/2014/main" id="{F0C8B039-9F2B-4438-9FEA-6E1091919010}"/>
              </a:ext>
            </a:extLst>
          </p:cNvPr>
          <p:cNvPicPr>
            <a:picLocks noChangeAspect="1"/>
          </p:cNvPicPr>
          <p:nvPr/>
        </p:nvPicPr>
        <p:blipFill>
          <a:blip r:embed="rId3"/>
          <a:stretch>
            <a:fillRect/>
          </a:stretch>
        </p:blipFill>
        <p:spPr>
          <a:xfrm>
            <a:off x="7001007" y="2291044"/>
            <a:ext cx="4876800" cy="3548353"/>
          </a:xfrm>
          <a:prstGeom prst="rect">
            <a:avLst/>
          </a:prstGeom>
        </p:spPr>
      </p:pic>
      <p:pic>
        <p:nvPicPr>
          <p:cNvPr id="6" name="Picture 5">
            <a:extLst>
              <a:ext uri="{FF2B5EF4-FFF2-40B4-BE49-F238E27FC236}">
                <a16:creationId xmlns:a16="http://schemas.microsoft.com/office/drawing/2014/main" id="{15E4EF3E-34EB-4DB8-B2EF-DC127F0BF899}"/>
              </a:ext>
            </a:extLst>
          </p:cNvPr>
          <p:cNvPicPr>
            <a:picLocks noChangeAspect="1"/>
          </p:cNvPicPr>
          <p:nvPr/>
        </p:nvPicPr>
        <p:blipFill rotWithShape="1">
          <a:blip r:embed="rId4"/>
          <a:srcRect t="16400" b="16400"/>
          <a:stretch/>
        </p:blipFill>
        <p:spPr>
          <a:xfrm>
            <a:off x="8026401" y="716785"/>
            <a:ext cx="3281680" cy="1225161"/>
          </a:xfrm>
          <a:prstGeom prst="rect">
            <a:avLst/>
          </a:prstGeom>
        </p:spPr>
      </p:pic>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fld id="{971CEC84-1649-40CE-BFF6-7286506FEA08}" type="slidenum">
              <a:rPr lang="en-GB" smtClean="0"/>
              <a:pPr/>
              <a:t>67</a:t>
            </a:fld>
            <a:endParaRPr lang="en-GB"/>
          </a:p>
        </p:txBody>
      </p:sp>
      <p:sp>
        <p:nvSpPr>
          <p:cNvPr id="4" name="TextBox 3">
            <a:extLst>
              <a:ext uri="{FF2B5EF4-FFF2-40B4-BE49-F238E27FC236}">
                <a16:creationId xmlns:a16="http://schemas.microsoft.com/office/drawing/2014/main" id="{4CE3438E-1844-46A3-80DD-81F85B213EED}"/>
              </a:ext>
            </a:extLst>
          </p:cNvPr>
          <p:cNvSpPr txBox="1"/>
          <p:nvPr/>
        </p:nvSpPr>
        <p:spPr>
          <a:xfrm>
            <a:off x="3595624" y="5700897"/>
            <a:ext cx="3483042"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Hugo Boss, </a:t>
            </a:r>
            <a:r>
              <a:rPr lang="en-GB" sz="1200" dirty="0">
                <a:solidFill>
                  <a:prstClr val="black">
                    <a:lumMod val="65000"/>
                    <a:lumOff val="35000"/>
                  </a:prstClr>
                </a:solidFill>
                <a:latin typeface="Arial"/>
                <a:hlinkClick r:id="rId5"/>
              </a:rPr>
              <a:t>Natural Capital Evaluation</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171228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227766"/>
            <a:ext cx="6909567" cy="4766636"/>
          </a:xfrm>
        </p:spPr>
        <p:txBody>
          <a:bodyPr>
            <a:noAutofit/>
          </a:bodyPr>
          <a:lstStyle/>
          <a:p>
            <a:pPr>
              <a:lnSpc>
                <a:spcPct val="100000"/>
              </a:lnSpc>
            </a:pPr>
            <a:r>
              <a:rPr lang="en-GB" dirty="0">
                <a:solidFill>
                  <a:srgbClr val="595959"/>
                </a:solidFill>
              </a:rPr>
              <a:t>Started using the NCP in 2016 to conduct </a:t>
            </a:r>
            <a:r>
              <a:rPr lang="en-GB" b="1" dirty="0">
                <a:solidFill>
                  <a:srgbClr val="23BAED"/>
                </a:solidFill>
              </a:rPr>
              <a:t>monetary valuation</a:t>
            </a:r>
          </a:p>
          <a:p>
            <a:pPr>
              <a:lnSpc>
                <a:spcPct val="100000"/>
              </a:lnSpc>
            </a:pPr>
            <a:r>
              <a:rPr lang="en-GB" dirty="0">
                <a:solidFill>
                  <a:srgbClr val="595959"/>
                </a:solidFill>
              </a:rPr>
              <a:t>Overall responsibility for sustainability lies with the CEO of Hugo Boss, but the </a:t>
            </a:r>
            <a:r>
              <a:rPr lang="en-GB" b="1" dirty="0">
                <a:solidFill>
                  <a:srgbClr val="23BAED"/>
                </a:solidFill>
              </a:rPr>
              <a:t>Managing Board handles sustainability topics</a:t>
            </a:r>
            <a:r>
              <a:rPr lang="en-GB" dirty="0">
                <a:solidFill>
                  <a:srgbClr val="595959"/>
                </a:solidFill>
              </a:rPr>
              <a:t> along the value chain and approves the standards that apply Group-wide.</a:t>
            </a:r>
          </a:p>
          <a:p>
            <a:pPr>
              <a:lnSpc>
                <a:spcPct val="100000"/>
              </a:lnSpc>
            </a:pPr>
            <a:r>
              <a:rPr lang="en-GB" dirty="0">
                <a:solidFill>
                  <a:srgbClr val="595959"/>
                </a:solidFill>
              </a:rPr>
              <a:t>The objective of the assessment is to provide the foundation for Hugo Boss to implement targeted measures to </a:t>
            </a:r>
            <a:r>
              <a:rPr lang="en-GB" b="1" dirty="0">
                <a:solidFill>
                  <a:srgbClr val="23BAED"/>
                </a:solidFill>
              </a:rPr>
              <a:t>achieve more environmentally-friendly production and distribution of its products.</a:t>
            </a:r>
          </a:p>
        </p:txBody>
      </p:sp>
      <p:pic>
        <p:nvPicPr>
          <p:cNvPr id="5" name="Picture Placeholder 5" descr="HUGO BOSS Group: Action areas of our CSR">
            <a:extLst>
              <a:ext uri="{FF2B5EF4-FFF2-40B4-BE49-F238E27FC236}">
                <a16:creationId xmlns:a16="http://schemas.microsoft.com/office/drawing/2014/main" id="{003288A3-2544-4DDC-8BFB-E3018B57E2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467602" y="1537820"/>
            <a:ext cx="4605807" cy="3782363"/>
          </a:xfrm>
          <a:prstGeom prst="rect">
            <a:avLst/>
          </a:prstGeom>
        </p:spPr>
      </p:pic>
      <p:sp>
        <p:nvSpPr>
          <p:cNvPr id="6" name="Slide Number Placeholder 5">
            <a:extLst>
              <a:ext uri="{FF2B5EF4-FFF2-40B4-BE49-F238E27FC236}">
                <a16:creationId xmlns:a16="http://schemas.microsoft.com/office/drawing/2014/main" id="{C574552B-5A4A-5D4F-8F04-70AC8B8B798E}"/>
              </a:ext>
            </a:extLst>
          </p:cNvPr>
          <p:cNvSpPr>
            <a:spLocks noGrp="1"/>
          </p:cNvSpPr>
          <p:nvPr>
            <p:ph type="sldNum" sz="quarter" idx="12"/>
          </p:nvPr>
        </p:nvSpPr>
        <p:spPr/>
        <p:txBody>
          <a:bodyPr/>
          <a:lstStyle/>
          <a:p>
            <a:fld id="{971CEC84-1649-40CE-BFF6-7286506FEA08}" type="slidenum">
              <a:rPr lang="en-GB" smtClean="0"/>
              <a:pPr/>
              <a:t>68</a:t>
            </a:fld>
            <a:endParaRPr lang="en-GB"/>
          </a:p>
        </p:txBody>
      </p:sp>
      <p:sp>
        <p:nvSpPr>
          <p:cNvPr id="4" name="TextBox 3">
            <a:extLst>
              <a:ext uri="{FF2B5EF4-FFF2-40B4-BE49-F238E27FC236}">
                <a16:creationId xmlns:a16="http://schemas.microsoft.com/office/drawing/2014/main" id="{E8425FAA-5331-40F6-ACDD-C630DA075E0E}"/>
              </a:ext>
            </a:extLst>
          </p:cNvPr>
          <p:cNvSpPr txBox="1"/>
          <p:nvPr/>
        </p:nvSpPr>
        <p:spPr>
          <a:xfrm>
            <a:off x="8028984" y="5577502"/>
            <a:ext cx="3483042"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Hugo Boss, </a:t>
            </a:r>
            <a:r>
              <a:rPr lang="en-GB" sz="1200" dirty="0">
                <a:solidFill>
                  <a:prstClr val="black">
                    <a:lumMod val="65000"/>
                    <a:lumOff val="35000"/>
                  </a:prstClr>
                </a:solidFill>
                <a:latin typeface="Arial"/>
                <a:hlinkClick r:id="rId4"/>
              </a:rPr>
              <a:t>Natural Capital Evaluation</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478261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E750-9497-4687-9020-37B92EFCFDE6}"/>
              </a:ext>
            </a:extLst>
          </p:cNvPr>
          <p:cNvSpPr>
            <a:spLocks noGrp="1"/>
          </p:cNvSpPr>
          <p:nvPr>
            <p:ph type="title"/>
          </p:nvPr>
        </p:nvSpPr>
        <p:spPr/>
        <p:txBody>
          <a:bodyPr/>
          <a:lstStyle/>
          <a:p>
            <a:r>
              <a:rPr lang="en-GB"/>
              <a:t>HUGO BOSS’ Natural Capital evaluation</a:t>
            </a:r>
            <a:endParaRPr lang="en-CH"/>
          </a:p>
        </p:txBody>
      </p:sp>
      <p:sp>
        <p:nvSpPr>
          <p:cNvPr id="3" name="Content Placeholder 2">
            <a:extLst>
              <a:ext uri="{FF2B5EF4-FFF2-40B4-BE49-F238E27FC236}">
                <a16:creationId xmlns:a16="http://schemas.microsoft.com/office/drawing/2014/main" id="{B2334444-345C-4C58-A07B-4ABD26860B8A}"/>
              </a:ext>
            </a:extLst>
          </p:cNvPr>
          <p:cNvSpPr>
            <a:spLocks noGrp="1"/>
          </p:cNvSpPr>
          <p:nvPr>
            <p:ph idx="1"/>
          </p:nvPr>
        </p:nvSpPr>
        <p:spPr>
          <a:xfrm>
            <a:off x="314196" y="1622987"/>
            <a:ext cx="5984240" cy="4634303"/>
          </a:xfrm>
        </p:spPr>
        <p:txBody>
          <a:bodyPr>
            <a:normAutofit/>
          </a:bodyPr>
          <a:lstStyle/>
          <a:p>
            <a:r>
              <a:rPr lang="en-GB" sz="2601" dirty="0">
                <a:solidFill>
                  <a:srgbClr val="595959"/>
                </a:solidFill>
              </a:rPr>
              <a:t>They have conducted LCAs since 2009 to </a:t>
            </a:r>
            <a:r>
              <a:rPr lang="en-GB" sz="2601" b="1" dirty="0">
                <a:solidFill>
                  <a:srgbClr val="23BAED"/>
                </a:solidFill>
              </a:rPr>
              <a:t>determine the environmental impact </a:t>
            </a:r>
            <a:r>
              <a:rPr lang="en-GB" sz="2601" dirty="0">
                <a:solidFill>
                  <a:srgbClr val="595959"/>
                </a:solidFill>
              </a:rPr>
              <a:t>of their clothing products</a:t>
            </a:r>
          </a:p>
          <a:p>
            <a:r>
              <a:rPr lang="en-GB" sz="2601" dirty="0"/>
              <a:t>Allows Hugo Boss to </a:t>
            </a:r>
            <a:r>
              <a:rPr lang="en-GB" sz="2601" b="1" dirty="0">
                <a:solidFill>
                  <a:srgbClr val="23BAED"/>
                </a:solidFill>
              </a:rPr>
              <a:t>compare impacts </a:t>
            </a:r>
          </a:p>
          <a:p>
            <a:r>
              <a:rPr lang="en-GB" sz="2601" dirty="0"/>
              <a:t>The </a:t>
            </a:r>
            <a:r>
              <a:rPr lang="en-GB" sz="2601" b="1" dirty="0">
                <a:solidFill>
                  <a:srgbClr val="23BAED"/>
                </a:solidFill>
              </a:rPr>
              <a:t>greatest environmental impacts </a:t>
            </a:r>
            <a:r>
              <a:rPr lang="en-GB" sz="2601" dirty="0"/>
              <a:t>arise during </a:t>
            </a:r>
            <a:r>
              <a:rPr lang="en-GB" sz="2601" b="1" dirty="0">
                <a:solidFill>
                  <a:srgbClr val="23BAED"/>
                </a:solidFill>
              </a:rPr>
              <a:t>production</a:t>
            </a:r>
            <a:r>
              <a:rPr lang="en-GB" sz="2601" dirty="0"/>
              <a:t> </a:t>
            </a:r>
          </a:p>
          <a:p>
            <a:r>
              <a:rPr lang="en-GB" sz="2601" dirty="0"/>
              <a:t>They have now set special </a:t>
            </a:r>
            <a:r>
              <a:rPr lang="en-GB" sz="2601" b="1" dirty="0">
                <a:solidFill>
                  <a:srgbClr val="23BAED"/>
                </a:solidFill>
              </a:rPr>
              <a:t>targets</a:t>
            </a:r>
            <a:r>
              <a:rPr lang="en-GB" sz="2601" dirty="0"/>
              <a:t> in these areas to reduce their impact </a:t>
            </a:r>
            <a:endParaRPr lang="en-CH" sz="2601" dirty="0"/>
          </a:p>
        </p:txBody>
      </p:sp>
      <p:pic>
        <p:nvPicPr>
          <p:cNvPr id="7" name="Picture 6">
            <a:extLst>
              <a:ext uri="{FF2B5EF4-FFF2-40B4-BE49-F238E27FC236}">
                <a16:creationId xmlns:a16="http://schemas.microsoft.com/office/drawing/2014/main" id="{B214BA02-8232-0B46-A9FD-3817CF6E643B}"/>
              </a:ext>
            </a:extLst>
          </p:cNvPr>
          <p:cNvPicPr>
            <a:picLocks noChangeAspect="1"/>
          </p:cNvPicPr>
          <p:nvPr/>
        </p:nvPicPr>
        <p:blipFill>
          <a:blip r:embed="rId3"/>
          <a:stretch>
            <a:fillRect/>
          </a:stretch>
        </p:blipFill>
        <p:spPr>
          <a:xfrm>
            <a:off x="6497369" y="1622986"/>
            <a:ext cx="5314951" cy="3867151"/>
          </a:xfrm>
          <a:prstGeom prst="rect">
            <a:avLst/>
          </a:prstGeom>
        </p:spPr>
      </p:pic>
      <p:sp>
        <p:nvSpPr>
          <p:cNvPr id="4" name="Slide Number Placeholder 3">
            <a:extLst>
              <a:ext uri="{FF2B5EF4-FFF2-40B4-BE49-F238E27FC236}">
                <a16:creationId xmlns:a16="http://schemas.microsoft.com/office/drawing/2014/main" id="{6011DB5A-D137-5B46-9D9C-E30B0F6D2262}"/>
              </a:ext>
            </a:extLst>
          </p:cNvPr>
          <p:cNvSpPr>
            <a:spLocks noGrp="1"/>
          </p:cNvSpPr>
          <p:nvPr>
            <p:ph type="sldNum" sz="quarter" idx="12"/>
          </p:nvPr>
        </p:nvSpPr>
        <p:spPr/>
        <p:txBody>
          <a:bodyPr/>
          <a:lstStyle/>
          <a:p>
            <a:fld id="{971CEC84-1649-40CE-BFF6-7286506FEA08}" type="slidenum">
              <a:rPr lang="en-GB" smtClean="0"/>
              <a:pPr/>
              <a:t>69</a:t>
            </a:fld>
            <a:endParaRPr lang="en-GB"/>
          </a:p>
        </p:txBody>
      </p:sp>
      <p:sp>
        <p:nvSpPr>
          <p:cNvPr id="5" name="TextBox 4">
            <a:extLst>
              <a:ext uri="{FF2B5EF4-FFF2-40B4-BE49-F238E27FC236}">
                <a16:creationId xmlns:a16="http://schemas.microsoft.com/office/drawing/2014/main" id="{926EDA2A-8941-4B19-8994-5E2FC83181F4}"/>
              </a:ext>
            </a:extLst>
          </p:cNvPr>
          <p:cNvSpPr txBox="1"/>
          <p:nvPr/>
        </p:nvSpPr>
        <p:spPr>
          <a:xfrm>
            <a:off x="6497369" y="5607113"/>
            <a:ext cx="3483042"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Hugo Boss, </a:t>
            </a:r>
            <a:r>
              <a:rPr lang="en-GB" sz="1200" dirty="0">
                <a:solidFill>
                  <a:prstClr val="black">
                    <a:lumMod val="65000"/>
                    <a:lumOff val="35000"/>
                  </a:prstClr>
                </a:solidFill>
                <a:latin typeface="Arial"/>
                <a:hlinkClick r:id="rId4"/>
              </a:rPr>
              <a:t>Natural Capital Evaluation</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337178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dirty="0">
                <a:solidFill>
                  <a:srgbClr val="FCA904"/>
                </a:solidFill>
              </a:rPr>
              <a:t>Today’s training</a:t>
            </a:r>
            <a:endParaRPr lang="en-CH" sz="2000" b="1" dirty="0">
              <a:solidFill>
                <a:srgbClr val="FCA904"/>
              </a:solidFil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dirty="0"/>
              <a:t>I</a:t>
            </a:r>
            <a:r>
              <a:rPr lang="en-GB" sz="2000" dirty="0">
                <a:cs typeface="Arial"/>
              </a:rPr>
              <a:t>dentify and measure impact drivers and/or dependencies </a:t>
            </a:r>
            <a:endParaRPr lang="en-US" sz="20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dirty="0">
                <a:cs typeface="Arial"/>
              </a:rPr>
              <a:t>Introduction to valuation techniques </a:t>
            </a:r>
            <a:r>
              <a:rPr lang="en-GB" sz="2000" dirty="0"/>
              <a:t> </a:t>
            </a:r>
            <a:endParaRPr lang="en-GB" sz="2000" dirty="0">
              <a:cs typeface="Arial"/>
            </a:endParaRPr>
          </a:p>
          <a:p>
            <a:pPr marL="799465" lvl="1" indent="-342265">
              <a:lnSpc>
                <a:spcPct val="150000"/>
              </a:lnSpc>
              <a:spcAft>
                <a:spcPts val="1200"/>
              </a:spcAft>
              <a:buFont typeface="Wingdings" panose="05000000000000000000" pitchFamily="2" charset="2"/>
              <a:buChar char="v"/>
            </a:pPr>
            <a:endParaRPr lang="en-GB" sz="2601" dirty="0">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dirty="0"/>
              <a:t>Understand the concept of natural capital and related risks &amp; opportunities </a:t>
            </a:r>
            <a:endParaRPr lang="en-GB" sz="20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t>Linkages with business decision-making &amp; risk management</a:t>
            </a:r>
            <a:endParaRPr lang="en-GB"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t>Introduction to a few key approaches</a:t>
            </a:r>
            <a:endParaRPr lang="en-GB" sz="2000" dirty="0">
              <a:cs typeface="Arial"/>
            </a:endParaRPr>
          </a:p>
          <a:p>
            <a:pPr marL="799465" lvl="1" indent="-342265">
              <a:lnSpc>
                <a:spcPct val="150000"/>
              </a:lnSpc>
              <a:spcAft>
                <a:spcPts val="1200"/>
              </a:spcAft>
              <a:buFont typeface="Wingdings" panose="05000000000000000000" pitchFamily="2" charset="2"/>
              <a:buChar char="v"/>
            </a:pPr>
            <a:endParaRPr lang="en-GB" sz="2601" dirty="0">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9455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95959"/>
                          </a:solidFill>
                        </a:rPr>
                        <a:t>Determine the </a:t>
                      </a:r>
                      <a:r>
                        <a:rPr lang="en-GB" sz="2200" b="1" dirty="0">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dirty="0">
                          <a:solidFill>
                            <a:srgbClr val="595959"/>
                          </a:solidFill>
                        </a:rPr>
                        <a:t>Qualitative / quantitative / Monetary</a:t>
                      </a:r>
                      <a:endParaRPr lang="en-CH" sz="2200" dirty="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058736"/>
            <a:ext cx="11498122" cy="707886"/>
          </a:xfrm>
          <a:prstGeom prst="rect">
            <a:avLst/>
          </a:prstGeom>
          <a:noFill/>
        </p:spPr>
        <p:txBody>
          <a:bodyPr wrap="square" rtlCol="0">
            <a:spAutoFit/>
          </a:bodyPr>
          <a:lstStyle/>
          <a:p>
            <a:r>
              <a:rPr lang="en-US" sz="2000" b="1" dirty="0">
                <a:solidFill>
                  <a:srgbClr val="23BAED"/>
                </a:solidFill>
              </a:rPr>
              <a:t>Objective</a:t>
            </a:r>
            <a:r>
              <a:rPr lang="en-US" sz="2000" b="1" dirty="0"/>
              <a:t> </a:t>
            </a:r>
            <a:r>
              <a:rPr lang="en-US" sz="2000" dirty="0">
                <a:solidFill>
                  <a:srgbClr val="595959"/>
                </a:solidFill>
              </a:rPr>
              <a:t>= provide the foundation for Hugo Boss to implement targeted measures to achieve more environmentally-friendly production and distribution of its products.</a:t>
            </a: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3C9CBDA4-5C58-6849-9D59-82E4CA739C29}"/>
              </a:ext>
            </a:extLst>
          </p:cNvPr>
          <p:cNvSpPr>
            <a:spLocks noGrp="1"/>
          </p:cNvSpPr>
          <p:nvPr>
            <p:ph type="sldNum" sz="quarter" idx="12"/>
          </p:nvPr>
        </p:nvSpPr>
        <p:spPr/>
        <p:txBody>
          <a:bodyPr/>
          <a:lstStyle/>
          <a:p>
            <a:fld id="{971CEC84-1649-40CE-BFF6-7286506FEA08}" type="slidenum">
              <a:rPr lang="en-GB" smtClean="0"/>
              <a:pPr/>
              <a:t>70</a:t>
            </a:fld>
            <a:endParaRPr lang="en-GB"/>
          </a:p>
        </p:txBody>
      </p:sp>
    </p:spTree>
    <p:extLst>
      <p:ext uri="{BB962C8B-B14F-4D97-AF65-F5344CB8AC3E}">
        <p14:creationId xmlns:p14="http://schemas.microsoft.com/office/powerpoint/2010/main" val="771893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normAutofit fontScale="90000"/>
          </a:bodyPr>
          <a:lstStyle/>
          <a:p>
            <a:r>
              <a:rPr lang="en-US" dirty="0"/>
              <a:t>So what could the scope of work look like for </a:t>
            </a:r>
            <a:br>
              <a:rPr lang="en-US" dirty="0"/>
            </a:br>
            <a:r>
              <a:rPr lang="en-GB" dirty="0">
                <a:solidFill>
                  <a:srgbClr val="595959"/>
                </a:solidFill>
              </a:rPr>
              <a:t>Hugo Boss </a:t>
            </a:r>
            <a:r>
              <a:rPr lang="en-US" dirty="0"/>
              <a:t>based on the information we have? </a:t>
            </a:r>
            <a:endParaRPr lang="en-US" dirty="0">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3249098065"/>
              </p:ext>
            </p:extLst>
          </p:nvPr>
        </p:nvGraphicFramePr>
        <p:xfrm>
          <a:off x="986626" y="1233992"/>
          <a:ext cx="10530039" cy="4391014"/>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1020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595959"/>
                          </a:solidFill>
                        </a:rPr>
                        <a:t>Determine the </a:t>
                      </a:r>
                      <a:r>
                        <a:rPr lang="en-GB" sz="2200" b="1" dirty="0">
                          <a:solidFill>
                            <a:srgbClr val="23BAED"/>
                          </a:solidFill>
                        </a:rPr>
                        <a:t>organizational focus</a:t>
                      </a:r>
                    </a:p>
                  </a:txBody>
                  <a:tcPr marT="45721" marB="45721" anchor="ctr"/>
                </a:tc>
                <a:tc>
                  <a:txBody>
                    <a:bodyPr/>
                    <a:lstStyle/>
                    <a:p>
                      <a:r>
                        <a:rPr lang="en-GB" sz="2200" b="0" dirty="0">
                          <a:solidFill>
                            <a:srgbClr val="595959"/>
                          </a:solidFill>
                        </a:rPr>
                        <a:t>Corporate but move to detailed </a:t>
                      </a:r>
                    </a:p>
                    <a:p>
                      <a:r>
                        <a:rPr lang="en-GB" sz="2200" b="0" dirty="0">
                          <a:solidFill>
                            <a:srgbClr val="595959"/>
                          </a:solidFill>
                        </a:rPr>
                        <a:t>analysis for products (latest silk ties </a:t>
                      </a:r>
                    </a:p>
                    <a:p>
                      <a:r>
                        <a:rPr lang="en-GB" sz="2200" b="0" dirty="0">
                          <a:solidFill>
                            <a:srgbClr val="595959"/>
                          </a:solidFill>
                        </a:rPr>
                        <a:t>and wool suits)</a:t>
                      </a:r>
                      <a:endParaRPr lang="en-CH" sz="2200" b="0" dirty="0"/>
                    </a:p>
                  </a:txBody>
                  <a:tcPr marT="45721" marB="45721" anchor="ctr"/>
                </a:tc>
                <a:extLst>
                  <a:ext uri="{0D108BD9-81ED-4DB2-BD59-A6C34878D82A}">
                    <a16:rowId xmlns:a16="http://schemas.microsoft.com/office/drawing/2014/main" val="1644615665"/>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 – the entire value chain</a:t>
                      </a:r>
                      <a:endParaRPr lang="en-CH" sz="2200"/>
                    </a:p>
                  </a:txBody>
                  <a:tcPr marT="45721" marB="45721" anchor="ctr"/>
                </a:tc>
                <a:extLst>
                  <a:ext uri="{0D108BD9-81ED-4DB2-BD59-A6C34878D82A}">
                    <a16:rowId xmlns:a16="http://schemas.microsoft.com/office/drawing/2014/main" val="1000605826"/>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Value looks to be a mix of social and business value – hard to make out</a:t>
                      </a:r>
                      <a:endParaRPr lang="en-CH" sz="2200"/>
                    </a:p>
                  </a:txBody>
                  <a:tcPr marT="45721" marB="45721" anchor="ctr"/>
                </a:tc>
                <a:extLst>
                  <a:ext uri="{0D108BD9-81ED-4DB2-BD59-A6C34878D82A}">
                    <a16:rowId xmlns:a16="http://schemas.microsoft.com/office/drawing/2014/main" val="2687481232"/>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dirty="0">
                          <a:solidFill>
                            <a:srgbClr val="595959"/>
                          </a:solidFill>
                        </a:rPr>
                        <a:t>Monetary (making environmental impacts comparable)</a:t>
                      </a:r>
                      <a:endParaRPr lang="en-CH" sz="2200" dirty="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fld id="{971CEC84-1649-40CE-BFF6-7286506FEA08}" type="slidenum">
              <a:rPr lang="en-GB" smtClean="0"/>
              <a:pPr/>
              <a:t>71</a:t>
            </a:fld>
            <a:endParaRPr lang="en-GB"/>
          </a:p>
        </p:txBody>
      </p:sp>
    </p:spTree>
    <p:extLst>
      <p:ext uri="{BB962C8B-B14F-4D97-AF65-F5344CB8AC3E}">
        <p14:creationId xmlns:p14="http://schemas.microsoft.com/office/powerpoint/2010/main" val="55970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Hugo Boss </a:t>
            </a:r>
            <a:endParaRPr lang="en-US">
              <a:solidFill>
                <a:srgbClr val="595959"/>
              </a:solidFill>
            </a:endParaRPr>
          </a:p>
        </p:txBody>
      </p:sp>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6398189" y="1713376"/>
            <a:ext cx="5414129" cy="2554545"/>
          </a:xfrm>
          <a:prstGeom prst="rect">
            <a:avLst/>
          </a:prstGeom>
          <a:noFill/>
        </p:spPr>
        <p:txBody>
          <a:bodyPr wrap="square" rtlCol="0" anchor="t">
            <a:spAutoFit/>
          </a:bodyPr>
          <a:lstStyle/>
          <a:p>
            <a:r>
              <a:rPr lang="en-GB" sz="2000" b="1" dirty="0">
                <a:solidFill>
                  <a:srgbClr val="23BAED"/>
                </a:solidFill>
              </a:rPr>
              <a:t>Target Audience </a:t>
            </a:r>
            <a:r>
              <a:rPr lang="en-GB" sz="2000" dirty="0">
                <a:solidFill>
                  <a:srgbClr val="595959"/>
                </a:solidFill>
              </a:rPr>
              <a:t>= main user of </a:t>
            </a:r>
            <a:endParaRPr lang="en-US" dirty="0">
              <a:solidFill>
                <a:srgbClr val="595959"/>
              </a:solidFill>
            </a:endParaRPr>
          </a:p>
          <a:p>
            <a:r>
              <a:rPr lang="en-GB" sz="2000" dirty="0">
                <a:solidFill>
                  <a:srgbClr val="595959"/>
                </a:solidFill>
              </a:rPr>
              <a:t>the assessment output (i.e. those people that will read and use the output to make decisions)</a:t>
            </a:r>
            <a:endParaRPr lang="en-GB" dirty="0">
              <a:solidFill>
                <a:srgbClr val="595959"/>
              </a:solidFill>
            </a:endParaRPr>
          </a:p>
          <a:p>
            <a:endParaRPr lang="en-GB" sz="2000" dirty="0"/>
          </a:p>
          <a:p>
            <a:r>
              <a:rPr lang="en-GB" sz="2000" b="1" dirty="0">
                <a:solidFill>
                  <a:srgbClr val="23BAED"/>
                </a:solidFill>
              </a:rPr>
              <a:t>Stakeholder </a:t>
            </a:r>
            <a:r>
              <a:rPr lang="en-GB" sz="2000" dirty="0">
                <a:solidFill>
                  <a:srgbClr val="595959"/>
                </a:solidFill>
              </a:rPr>
              <a:t>= any individual, organisation, sector or community with an interest or stake in the outcome of a decision or process  </a:t>
            </a:r>
            <a:endParaRPr lang="en-US" sz="2000" dirty="0">
              <a:solidFill>
                <a:srgbClr val="595959"/>
              </a:solidFill>
            </a:endParaRPr>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1471267270"/>
              </p:ext>
            </p:extLst>
          </p:nvPr>
        </p:nvGraphicFramePr>
        <p:xfrm>
          <a:off x="433271" y="1520719"/>
          <a:ext cx="5629985" cy="2683741"/>
        </p:xfrm>
        <a:graphic>
          <a:graphicData uri="http://schemas.openxmlformats.org/drawingml/2006/table">
            <a:tbl>
              <a:tblPr firstRow="1" bandRow="1">
                <a:tableStyleId>{BC89EF96-8CEA-46FF-86C4-4CE0E7609802}</a:tableStyleId>
              </a:tblPr>
              <a:tblGrid>
                <a:gridCol w="2818424">
                  <a:extLst>
                    <a:ext uri="{9D8B030D-6E8A-4147-A177-3AD203B41FA5}">
                      <a16:colId xmlns:a16="http://schemas.microsoft.com/office/drawing/2014/main" val="2429539457"/>
                    </a:ext>
                  </a:extLst>
                </a:gridCol>
                <a:gridCol w="2811561">
                  <a:extLst>
                    <a:ext uri="{9D8B030D-6E8A-4147-A177-3AD203B41FA5}">
                      <a16:colId xmlns:a16="http://schemas.microsoft.com/office/drawing/2014/main" val="1990008112"/>
                    </a:ext>
                  </a:extLst>
                </a:gridCol>
              </a:tblGrid>
              <a:tr h="785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Target Audience:</a:t>
                      </a:r>
                    </a:p>
                  </a:txBody>
                  <a:tcPr marT="45721" marB="45721" anchor="ctr"/>
                </a:tc>
                <a:tc>
                  <a:txBody>
                    <a:bodyPr/>
                    <a:lstStyle/>
                    <a:p>
                      <a:r>
                        <a:rPr lang="en-GB" sz="2300" b="1">
                          <a:solidFill>
                            <a:srgbClr val="23BAED"/>
                          </a:solidFill>
                        </a:rPr>
                        <a:t>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4" name="TextBox 3">
            <a:extLst>
              <a:ext uri="{FF2B5EF4-FFF2-40B4-BE49-F238E27FC236}">
                <a16:creationId xmlns:a16="http://schemas.microsoft.com/office/drawing/2014/main" id="{A4645CBB-EF30-4A27-A305-50EF89CB70B3}"/>
              </a:ext>
            </a:extLst>
          </p:cNvPr>
          <p:cNvSpPr txBox="1"/>
          <p:nvPr/>
        </p:nvSpPr>
        <p:spPr>
          <a:xfrm>
            <a:off x="433271" y="4405960"/>
            <a:ext cx="115277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3BAED"/>
                </a:solidFill>
              </a:rPr>
              <a:t>Natural</a:t>
            </a:r>
            <a:r>
              <a:rPr lang="en-US" b="1" dirty="0">
                <a:solidFill>
                  <a:srgbClr val="23BAED"/>
                </a:solidFill>
                <a:ea typeface="+mn-lt"/>
                <a:cs typeface="+mn-lt"/>
              </a:rPr>
              <a:t> Capital Impact:</a:t>
            </a:r>
            <a:endParaRPr lang="en-US" dirty="0">
              <a:ea typeface="+mn-lt"/>
              <a:cs typeface="+mn-lt"/>
            </a:endParaRPr>
          </a:p>
          <a:p>
            <a:r>
              <a:rPr lang="en-US" dirty="0">
                <a:solidFill>
                  <a:srgbClr val="595959"/>
                </a:solidFill>
                <a:ea typeface="+mn-lt"/>
                <a:cs typeface="+mn-lt"/>
              </a:rPr>
              <a:t>The negative or positive effect of business activity on natural capital (e.g. water extraction)</a:t>
            </a:r>
          </a:p>
          <a:p>
            <a:endParaRPr lang="en-US" dirty="0">
              <a:ea typeface="+mn-lt"/>
              <a:cs typeface="+mn-lt"/>
            </a:endParaRPr>
          </a:p>
          <a:p>
            <a:r>
              <a:rPr lang="en-US" b="1" dirty="0">
                <a:solidFill>
                  <a:srgbClr val="23BAED"/>
                </a:solidFill>
                <a:ea typeface="+mn-lt"/>
                <a:cs typeface="+mn-lt"/>
              </a:rPr>
              <a:t>Natural Capital Dependency:</a:t>
            </a:r>
            <a:endParaRPr lang="en-US" dirty="0">
              <a:ea typeface="+mn-lt"/>
              <a:cs typeface="+mn-lt"/>
            </a:endParaRPr>
          </a:p>
          <a:p>
            <a:r>
              <a:rPr lang="en-US" dirty="0">
                <a:solidFill>
                  <a:srgbClr val="595959"/>
                </a:solidFill>
                <a:ea typeface="+mn-lt"/>
                <a:cs typeface="+mn-lt"/>
              </a:rPr>
              <a:t>Business reliance on or use of natural capital (e.g. pollination)</a:t>
            </a:r>
            <a:endParaRPr lang="en-US" dirty="0">
              <a:solidFill>
                <a:srgbClr val="595959"/>
              </a:solidFill>
            </a:endParaRPr>
          </a:p>
        </p:txBody>
      </p:sp>
      <p:sp>
        <p:nvSpPr>
          <p:cNvPr id="3" name="Slide Number Placeholder 2">
            <a:extLst>
              <a:ext uri="{FF2B5EF4-FFF2-40B4-BE49-F238E27FC236}">
                <a16:creationId xmlns:a16="http://schemas.microsoft.com/office/drawing/2014/main" id="{CEB8E355-4985-244A-85FF-C0856BD95039}"/>
              </a:ext>
            </a:extLst>
          </p:cNvPr>
          <p:cNvSpPr>
            <a:spLocks noGrp="1"/>
          </p:cNvSpPr>
          <p:nvPr>
            <p:ph type="sldNum" sz="quarter" idx="12"/>
          </p:nvPr>
        </p:nvSpPr>
        <p:spPr/>
        <p:txBody>
          <a:bodyPr/>
          <a:lstStyle/>
          <a:p>
            <a:fld id="{971CEC84-1649-40CE-BFF6-7286506FEA08}" type="slidenum">
              <a:rPr lang="en-GB" smtClean="0"/>
              <a:pPr/>
              <a:t>72</a:t>
            </a:fld>
            <a:endParaRPr lang="en-GB"/>
          </a:p>
        </p:txBody>
      </p:sp>
    </p:spTree>
    <p:extLst>
      <p:ext uri="{BB962C8B-B14F-4D97-AF65-F5344CB8AC3E}">
        <p14:creationId xmlns:p14="http://schemas.microsoft.com/office/powerpoint/2010/main" val="1494318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99D326F5-14D3-7541-AD61-6B9282BF5661}"/>
              </a:ext>
            </a:extLst>
          </p:cNvPr>
          <p:cNvGraphicFramePr>
            <a:graphicFrameLocks noGrp="1"/>
          </p:cNvGraphicFramePr>
          <p:nvPr>
            <p:extLst>
              <p:ext uri="{D42A27DB-BD31-4B8C-83A1-F6EECF244321}">
                <p14:modId xmlns:p14="http://schemas.microsoft.com/office/powerpoint/2010/main" val="1034273787"/>
              </p:ext>
            </p:extLst>
          </p:nvPr>
        </p:nvGraphicFramePr>
        <p:xfrm>
          <a:off x="314194" y="1457726"/>
          <a:ext cx="11078735" cy="4105143"/>
        </p:xfrm>
        <a:graphic>
          <a:graphicData uri="http://schemas.openxmlformats.org/drawingml/2006/table">
            <a:tbl>
              <a:tblPr firstRow="1" bandRow="1">
                <a:tableStyleId>{BC89EF96-8CEA-46FF-86C4-4CE0E7609802}</a:tableStyleId>
              </a:tblPr>
              <a:tblGrid>
                <a:gridCol w="5629407">
                  <a:extLst>
                    <a:ext uri="{9D8B030D-6E8A-4147-A177-3AD203B41FA5}">
                      <a16:colId xmlns:a16="http://schemas.microsoft.com/office/drawing/2014/main" val="2429539457"/>
                    </a:ext>
                  </a:extLst>
                </a:gridCol>
                <a:gridCol w="5449328">
                  <a:extLst>
                    <a:ext uri="{9D8B030D-6E8A-4147-A177-3AD203B41FA5}">
                      <a16:colId xmlns:a16="http://schemas.microsoft.com/office/drawing/2014/main" val="1990008112"/>
                    </a:ext>
                  </a:extLst>
                </a:gridCol>
              </a:tblGrid>
              <a:tr h="1249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b="1">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Stakeholders:</a:t>
                      </a:r>
                    </a:p>
                    <a:p>
                      <a:endParaRPr lang="en-CH" sz="2500" b="0"/>
                    </a:p>
                  </a:txBody>
                  <a:tcPr marT="45721" marB="45721" anchor="ctr"/>
                </a:tc>
                <a:extLst>
                  <a:ext uri="{0D108BD9-81ED-4DB2-BD59-A6C34878D82A}">
                    <a16:rowId xmlns:a16="http://schemas.microsoft.com/office/drawing/2014/main" val="1644615665"/>
                  </a:ext>
                </a:extLst>
              </a:tr>
              <a:tr h="677567">
                <a:tc>
                  <a:txBody>
                    <a:bodyPr/>
                    <a:lstStyle/>
                    <a:p>
                      <a:pPr marL="0" marR="0" lvl="0" indent="0" algn="l" rtl="0">
                        <a:lnSpc>
                          <a:spcPct val="100000"/>
                        </a:lnSpc>
                        <a:spcBef>
                          <a:spcPts val="0"/>
                        </a:spcBef>
                        <a:spcAft>
                          <a:spcPts val="0"/>
                        </a:spcAft>
                        <a:buFontTx/>
                        <a:buNone/>
                      </a:pPr>
                      <a:r>
                        <a:rPr lang="en-US" sz="2300" dirty="0">
                          <a:solidFill>
                            <a:srgbClr val="595959"/>
                          </a:solidFill>
                        </a:rPr>
                        <a:t>Hugo Boss CEO and Managing Board </a:t>
                      </a:r>
                    </a:p>
                  </a:txBody>
                  <a:tcPr marT="45721" marB="45721" anchor="ctr"/>
                </a:tc>
                <a:tc>
                  <a:txBody>
                    <a:bodyPr/>
                    <a:lstStyle/>
                    <a:p>
                      <a:pPr marL="0" marR="0" lvl="0" indent="0" algn="l" rtl="0">
                        <a:lnSpc>
                          <a:spcPct val="100000"/>
                        </a:lnSpc>
                        <a:spcBef>
                          <a:spcPts val="0"/>
                        </a:spcBef>
                        <a:spcAft>
                          <a:spcPts val="0"/>
                        </a:spcAft>
                        <a:buFontTx/>
                        <a:buNone/>
                      </a:pPr>
                      <a:r>
                        <a:rPr lang="en-US" sz="2300" b="0">
                          <a:solidFill>
                            <a:srgbClr val="595959"/>
                          </a:solidFill>
                        </a:rPr>
                        <a:t>Farmers</a:t>
                      </a:r>
                    </a:p>
                  </a:txBody>
                  <a:tcPr marT="45721" marB="45721" anchor="ctr"/>
                </a:tc>
                <a:extLst>
                  <a:ext uri="{0D108BD9-81ED-4DB2-BD59-A6C34878D82A}">
                    <a16:rowId xmlns:a16="http://schemas.microsoft.com/office/drawing/2014/main" val="1000605826"/>
                  </a:ext>
                </a:extLst>
              </a:tr>
              <a:tr h="677567">
                <a:tc>
                  <a:txBody>
                    <a:bodyPr/>
                    <a:lstStyle/>
                    <a:p>
                      <a:pPr marL="0" marR="0" lvl="0" indent="0" algn="l" rtl="0">
                        <a:lnSpc>
                          <a:spcPct val="100000"/>
                        </a:lnSpc>
                        <a:spcBef>
                          <a:spcPts val="0"/>
                        </a:spcBef>
                        <a:spcAft>
                          <a:spcPts val="0"/>
                        </a:spcAft>
                        <a:buFontTx/>
                        <a:buNone/>
                      </a:pPr>
                      <a:endParaRPr lang="en-US" sz="2300">
                        <a:solidFill>
                          <a:srgbClr val="595959"/>
                        </a:solidFill>
                      </a:endParaRPr>
                    </a:p>
                  </a:txBody>
                  <a:tcPr marT="45721" marB="45721" anchor="ctr"/>
                </a:tc>
                <a:tc>
                  <a:txBody>
                    <a:bodyPr/>
                    <a:lstStyle/>
                    <a:p>
                      <a:pPr lvl="0">
                        <a:buNone/>
                      </a:pPr>
                      <a:r>
                        <a:rPr lang="en-US" sz="2300" b="0">
                          <a:solidFill>
                            <a:srgbClr val="595959"/>
                          </a:solidFill>
                        </a:rPr>
                        <a:t>Manufacturers</a:t>
                      </a:r>
                    </a:p>
                  </a:txBody>
                  <a:tcPr marT="45721" marB="45721" anchor="ctr"/>
                </a:tc>
                <a:extLst>
                  <a:ext uri="{0D108BD9-81ED-4DB2-BD59-A6C34878D82A}">
                    <a16:rowId xmlns:a16="http://schemas.microsoft.com/office/drawing/2014/main" val="1457011255"/>
                  </a:ext>
                </a:extLst>
              </a:tr>
              <a:tr h="822759">
                <a:tc>
                  <a:txBody>
                    <a:bodyPr/>
                    <a:lstStyle/>
                    <a:p>
                      <a:pPr marL="0" marR="0" lvl="0" indent="0" algn="l" rtl="0">
                        <a:lnSpc>
                          <a:spcPct val="100000"/>
                        </a:lnSpc>
                        <a:spcBef>
                          <a:spcPts val="0"/>
                        </a:spcBef>
                        <a:spcAft>
                          <a:spcPts val="0"/>
                        </a:spcAft>
                        <a:buFontTx/>
                        <a:buNone/>
                      </a:pPr>
                      <a:endParaRPr lang="en-US" sz="2300">
                        <a:solidFill>
                          <a:srgbClr val="595959"/>
                        </a:solidFill>
                      </a:endParaRPr>
                    </a:p>
                  </a:txBody>
                  <a:tcPr marT="45721" marB="45721" anchor="ctr"/>
                </a:tc>
                <a:tc>
                  <a:txBody>
                    <a:bodyPr/>
                    <a:lstStyle/>
                    <a:p>
                      <a:pPr marL="0" marR="0" lvl="0" indent="0" algn="l" rtl="0">
                        <a:lnSpc>
                          <a:spcPct val="100000"/>
                        </a:lnSpc>
                        <a:spcBef>
                          <a:spcPts val="0"/>
                        </a:spcBef>
                        <a:spcAft>
                          <a:spcPts val="0"/>
                        </a:spcAft>
                        <a:buFontTx/>
                        <a:buNone/>
                      </a:pPr>
                      <a:r>
                        <a:rPr lang="en-US" sz="2300" b="0" i="0" kern="1200">
                          <a:solidFill>
                            <a:srgbClr val="595959"/>
                          </a:solidFill>
                          <a:effectLst/>
                          <a:latin typeface="+mn-lt"/>
                          <a:ea typeface="+mn-ea"/>
                          <a:cs typeface="+mn-cs"/>
                        </a:rPr>
                        <a:t>Retailers </a:t>
                      </a:r>
                      <a:endParaRPr lang="en-US" sz="2300">
                        <a:solidFill>
                          <a:srgbClr val="595959"/>
                        </a:solidFill>
                      </a:endParaRPr>
                    </a:p>
                  </a:txBody>
                  <a:tcPr marT="45721" marB="45721" anchor="ctr"/>
                </a:tc>
                <a:extLst>
                  <a:ext uri="{0D108BD9-81ED-4DB2-BD59-A6C34878D82A}">
                    <a16:rowId xmlns:a16="http://schemas.microsoft.com/office/drawing/2014/main" val="2332023089"/>
                  </a:ext>
                </a:extLst>
              </a:tr>
              <a:tr h="677567">
                <a:tc>
                  <a:txBody>
                    <a:bodyPr/>
                    <a:lstStyle/>
                    <a:p>
                      <a:pPr marL="0" marR="0" lvl="0" indent="0" algn="l" rtl="0">
                        <a:lnSpc>
                          <a:spcPct val="100000"/>
                        </a:lnSpc>
                        <a:spcBef>
                          <a:spcPts val="0"/>
                        </a:spcBef>
                        <a:spcAft>
                          <a:spcPts val="0"/>
                        </a:spcAft>
                        <a:buFontTx/>
                        <a:buNone/>
                      </a:pPr>
                      <a:endParaRPr lang="en-GB" sz="2300" b="0" i="0" u="none" strike="noStrike" kern="1200">
                        <a:solidFill>
                          <a:srgbClr val="595959"/>
                        </a:solidFill>
                        <a:effectLst/>
                        <a:latin typeface="+mn-lt"/>
                        <a:ea typeface="+mn-ea"/>
                        <a:cs typeface="+mn-cs"/>
                      </a:endParaRPr>
                    </a:p>
                  </a:txBody>
                  <a:tcPr marT="45721" marB="45721" anchor="ctr"/>
                </a:tc>
                <a:tc>
                  <a:txBody>
                    <a:bodyPr/>
                    <a:lstStyle/>
                    <a:p>
                      <a:pPr lvl="0">
                        <a:buNone/>
                      </a:pPr>
                      <a:r>
                        <a:rPr lang="en-US" sz="2300" dirty="0">
                          <a:solidFill>
                            <a:srgbClr val="595959"/>
                          </a:solidFill>
                        </a:rPr>
                        <a:t>Customers</a:t>
                      </a:r>
                    </a:p>
                  </a:txBody>
                  <a:tcPr marT="45721" marB="45721" anchor="ctr"/>
                </a:tc>
                <a:extLst>
                  <a:ext uri="{0D108BD9-81ED-4DB2-BD59-A6C34878D82A}">
                    <a16:rowId xmlns:a16="http://schemas.microsoft.com/office/drawing/2014/main" val="337523904"/>
                  </a:ext>
                </a:extLst>
              </a:tr>
            </a:tbl>
          </a:graphicData>
        </a:graphic>
      </p:graphicFrame>
      <p:sp>
        <p:nvSpPr>
          <p:cNvPr id="7" name="Title 1">
            <a:extLst>
              <a:ext uri="{FF2B5EF4-FFF2-40B4-BE49-F238E27FC236}">
                <a16:creationId xmlns:a16="http://schemas.microsoft.com/office/drawing/2014/main" id="{6E37795C-A42E-A648-A653-68C113E9BE2A}"/>
              </a:ext>
            </a:extLst>
          </p:cNvPr>
          <p:cNvSpPr txBox="1">
            <a:spLocks/>
          </p:cNvSpPr>
          <p:nvPr/>
        </p:nvSpPr>
        <p:spPr>
          <a:xfrm>
            <a:off x="314195" y="155627"/>
            <a:ext cx="9556639" cy="878151"/>
          </a:xfrm>
          <a:prstGeom prst="rect">
            <a:avLst/>
          </a:prstGeom>
        </p:spPr>
        <p:txBody>
          <a:bodyPr vert="horz" lIns="91440" tIns="45721" rIns="91440" bIns="45721" rtlCol="0" anchor="ctr">
            <a:normAutofit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dirty="0"/>
              <a:t>Who could the stakeholders and target audience be for </a:t>
            </a:r>
            <a:r>
              <a:rPr lang="en-GB" dirty="0">
                <a:solidFill>
                  <a:srgbClr val="595959"/>
                </a:solidFill>
              </a:rPr>
              <a:t>Hugo Boss?</a:t>
            </a:r>
            <a:endParaRPr lang="en-US" dirty="0">
              <a:solidFill>
                <a:srgbClr val="595959"/>
              </a:solidFill>
            </a:endParaRPr>
          </a:p>
        </p:txBody>
      </p:sp>
      <p:sp>
        <p:nvSpPr>
          <p:cNvPr id="8" name="Teardrop 7">
            <a:extLst>
              <a:ext uri="{FF2B5EF4-FFF2-40B4-BE49-F238E27FC236}">
                <a16:creationId xmlns:a16="http://schemas.microsoft.com/office/drawing/2014/main" id="{692D9AF5-71B2-C441-9C46-73B2E2359A4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E3D4F6D6-0D90-FD44-8EDD-F79F2E7630AC}"/>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Slide Number Placeholder 1">
            <a:extLst>
              <a:ext uri="{FF2B5EF4-FFF2-40B4-BE49-F238E27FC236}">
                <a16:creationId xmlns:a16="http://schemas.microsoft.com/office/drawing/2014/main" id="{0C30671C-1F70-9F4D-BC59-3ED2769BEBAC}"/>
              </a:ext>
            </a:extLst>
          </p:cNvPr>
          <p:cNvSpPr>
            <a:spLocks noGrp="1"/>
          </p:cNvSpPr>
          <p:nvPr>
            <p:ph type="sldNum" sz="quarter" idx="12"/>
          </p:nvPr>
        </p:nvSpPr>
        <p:spPr/>
        <p:txBody>
          <a:bodyPr/>
          <a:lstStyle/>
          <a:p>
            <a:fld id="{971CEC84-1649-40CE-BFF6-7286506FEA08}" type="slidenum">
              <a:rPr lang="en-GB" smtClean="0"/>
              <a:pPr/>
              <a:t>73</a:t>
            </a:fld>
            <a:endParaRPr lang="en-GB"/>
          </a:p>
        </p:txBody>
      </p:sp>
    </p:spTree>
    <p:extLst>
      <p:ext uri="{BB962C8B-B14F-4D97-AF65-F5344CB8AC3E}">
        <p14:creationId xmlns:p14="http://schemas.microsoft.com/office/powerpoint/2010/main" val="8688780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dirty="0">
                <a:solidFill>
                  <a:srgbClr val="595959"/>
                </a:solidFill>
              </a:rPr>
              <a:t>Where we are in the learning objectives</a:t>
            </a:r>
            <a:endParaRPr lang="en-GB" dirty="0">
              <a:solidFill>
                <a:srgbClr val="595959"/>
              </a:solidFill>
              <a:cs typeface="Arial"/>
            </a:endParaRP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2513042"/>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1557572"/>
            <a:ext cx="444761" cy="444761"/>
          </a:xfrm>
          <a:prstGeom prst="rect">
            <a:avLst/>
          </a:prstGeom>
        </p:spPr>
      </p:pic>
      <p:sp>
        <p:nvSpPr>
          <p:cNvPr id="11" name="Oval 10">
            <a:extLst>
              <a:ext uri="{FF2B5EF4-FFF2-40B4-BE49-F238E27FC236}">
                <a16:creationId xmlns:a16="http://schemas.microsoft.com/office/drawing/2014/main" id="{EED7BEC2-B2EA-434B-A826-1B126174E808}"/>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Content Placeholder 2">
            <a:extLst>
              <a:ext uri="{FF2B5EF4-FFF2-40B4-BE49-F238E27FC236}">
                <a16:creationId xmlns:a16="http://schemas.microsoft.com/office/drawing/2014/main" id="{A3DDF963-3962-7D4C-BC16-4B8FE8979E4C}"/>
              </a:ext>
            </a:extLst>
          </p:cNvPr>
          <p:cNvSpPr txBox="1">
            <a:spLocks/>
          </p:cNvSpPr>
          <p:nvPr/>
        </p:nvSpPr>
        <p:spPr>
          <a:xfrm>
            <a:off x="1037353" y="1365158"/>
            <a:ext cx="11154647"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0" indent="0">
              <a:lnSpc>
                <a:spcPct val="100000"/>
              </a:lnSpc>
              <a:spcAft>
                <a:spcPts val="1200"/>
              </a:spcAft>
              <a:buNone/>
            </a:pPr>
            <a:r>
              <a:rPr lang="en-GB" sz="2201" dirty="0"/>
              <a:t>Acquire the necessary tools, resources and understanding to </a:t>
            </a:r>
            <a:r>
              <a:rPr lang="en-GB" sz="2201" b="1" dirty="0">
                <a:solidFill>
                  <a:srgbClr val="23BAED"/>
                </a:solidFill>
              </a:rPr>
              <a:t>scope your own assessment</a:t>
            </a:r>
            <a:r>
              <a:rPr lang="en-GB" sz="2201" dirty="0"/>
              <a:t>,</a:t>
            </a:r>
          </a:p>
          <a:p>
            <a:pPr marL="800060" lvl="1" indent="-342882">
              <a:lnSpc>
                <a:spcPct val="100000"/>
              </a:lnSpc>
              <a:spcAft>
                <a:spcPts val="1200"/>
              </a:spcAft>
              <a:buFont typeface="Wingdings" panose="05000000000000000000" pitchFamily="2" charset="2"/>
              <a:buChar char="v"/>
            </a:pPr>
            <a:r>
              <a:rPr lang="en-GB" sz="2201" dirty="0"/>
              <a:t> To be introduced to the key </a:t>
            </a:r>
            <a:r>
              <a:rPr lang="en-GB" sz="2201" b="1" dirty="0">
                <a:solidFill>
                  <a:srgbClr val="23BAED"/>
                </a:solidFill>
              </a:rPr>
              <a:t>practical considerations and steps</a:t>
            </a:r>
            <a:r>
              <a:rPr lang="en-GB" sz="2201" dirty="0"/>
              <a:t> to take when undertaking a first natural capital assessment as well as some </a:t>
            </a:r>
            <a:r>
              <a:rPr lang="en-GB" sz="2201" b="1" dirty="0">
                <a:solidFill>
                  <a:srgbClr val="23BAED"/>
                </a:solidFill>
              </a:rPr>
              <a:t>tools </a:t>
            </a:r>
            <a:r>
              <a:rPr lang="en-GB" sz="2000" dirty="0"/>
              <a:t>to help undertake an assessment </a:t>
            </a:r>
          </a:p>
          <a:p>
            <a:pPr marL="800060" lvl="1" indent="-342882">
              <a:lnSpc>
                <a:spcPct val="100000"/>
              </a:lnSpc>
              <a:spcAft>
                <a:spcPts val="1200"/>
              </a:spcAft>
              <a:buFont typeface="Wingdings" panose="05000000000000000000" pitchFamily="2" charset="2"/>
              <a:buChar char="v"/>
            </a:pPr>
            <a:r>
              <a:rPr lang="en-GB" sz="2201" dirty="0"/>
              <a:t>To understand </a:t>
            </a:r>
            <a:r>
              <a:rPr lang="en-GB" sz="2201" b="1" dirty="0">
                <a:solidFill>
                  <a:srgbClr val="23BAED"/>
                </a:solidFill>
              </a:rPr>
              <a:t>materiality assessments </a:t>
            </a:r>
            <a:r>
              <a:rPr lang="en-GB" sz="2201" dirty="0"/>
              <a:t>in the context of </a:t>
            </a:r>
            <a:r>
              <a:rPr lang="en-GB" sz="2201" b="1" dirty="0">
                <a:solidFill>
                  <a:srgbClr val="23BAED"/>
                </a:solidFill>
              </a:rPr>
              <a:t>impacts and dependencies </a:t>
            </a:r>
            <a:r>
              <a:rPr lang="en-GB" sz="2201" dirty="0"/>
              <a:t>and how to undertake them</a:t>
            </a:r>
          </a:p>
          <a:p>
            <a:pPr marL="800060" lvl="1" indent="-342882">
              <a:lnSpc>
                <a:spcPct val="100000"/>
              </a:lnSpc>
              <a:spcAft>
                <a:spcPts val="1200"/>
              </a:spcAft>
              <a:buFont typeface="Wingdings" panose="05000000000000000000" pitchFamily="2" charset="2"/>
              <a:buChar char="v"/>
            </a:pPr>
            <a:r>
              <a:rPr lang="en-GB" sz="2201" dirty="0"/>
              <a:t>To </a:t>
            </a:r>
            <a:r>
              <a:rPr lang="en-GB" sz="2201" b="1" dirty="0">
                <a:solidFill>
                  <a:srgbClr val="23BAED"/>
                </a:solidFill>
              </a:rPr>
              <a:t>introduce valuation </a:t>
            </a:r>
            <a:r>
              <a:rPr lang="en-GB" sz="2201" dirty="0"/>
              <a:t>following on from the brief overview provided in module   one</a:t>
            </a:r>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74</a:t>
            </a:fld>
            <a:endParaRPr lang="en-GB"/>
          </a:p>
        </p:txBody>
      </p:sp>
    </p:spTree>
    <p:extLst>
      <p:ext uri="{BB962C8B-B14F-4D97-AF65-F5344CB8AC3E}">
        <p14:creationId xmlns:p14="http://schemas.microsoft.com/office/powerpoint/2010/main" val="1811027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2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25000"/>
                  </a:schemeClr>
                </a:solidFill>
                <a:latin typeface="Arial"/>
              </a:rPr>
              <a:t>Baseline, scenarios, spatial &amp; temporal boundaries, etc.  </a:t>
            </a:r>
            <a:endParaRPr lang="en-CH" sz="2000">
              <a:solidFill>
                <a:schemeClr val="bg2">
                  <a:lumMod val="2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07AD1C8-4321-744C-AB1F-73C9FAD8B108}"/>
              </a:ext>
            </a:extLst>
          </p:cNvPr>
          <p:cNvSpPr/>
          <p:nvPr/>
        </p:nvSpPr>
        <p:spPr>
          <a:xfrm>
            <a:off x="9263529" y="2478404"/>
            <a:ext cx="2303825" cy="2176432"/>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A7F1CA81-648C-6F47-BFA0-D9AE10702BD1}"/>
              </a:ext>
            </a:extLst>
          </p:cNvPr>
          <p:cNvSpPr>
            <a:spLocks noGrp="1"/>
          </p:cNvSpPr>
          <p:nvPr>
            <p:ph type="sldNum" sz="quarter" idx="12"/>
          </p:nvPr>
        </p:nvSpPr>
        <p:spPr/>
        <p:txBody>
          <a:bodyPr/>
          <a:lstStyle/>
          <a:p>
            <a:fld id="{971CEC84-1649-40CE-BFF6-7286506FEA08}" type="slidenum">
              <a:rPr lang="en-GB" smtClean="0"/>
              <a:pPr/>
              <a:t>75</a:t>
            </a:fld>
            <a:endParaRPr lang="en-GB"/>
          </a:p>
        </p:txBody>
      </p:sp>
    </p:spTree>
    <p:extLst>
      <p:ext uri="{BB962C8B-B14F-4D97-AF65-F5344CB8AC3E}">
        <p14:creationId xmlns:p14="http://schemas.microsoft.com/office/powerpoint/2010/main" val="2505690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382464" cy="4351339"/>
          </a:xfrm>
        </p:spPr>
        <p:txBody>
          <a:bodyPr>
            <a:normAutofit lnSpcReduction="10000"/>
          </a:bodyPr>
          <a:lstStyle/>
          <a:p>
            <a:pPr fontAlgn="t"/>
            <a:r>
              <a:rPr lang="en-GB" b="1">
                <a:solidFill>
                  <a:srgbClr val="23BAED"/>
                </a:solidFill>
              </a:rPr>
              <a:t>Timescale: </a:t>
            </a:r>
            <a:r>
              <a:rPr lang="en-GB">
                <a:solidFill>
                  <a:srgbClr val="595959"/>
                </a:solidFill>
              </a:rPr>
              <a:t>How quickly does the assessment need to be completed</a:t>
            </a:r>
          </a:p>
          <a:p>
            <a:pPr marL="0" indent="0" fontAlgn="t">
              <a:buNone/>
            </a:pPr>
            <a:endParaRPr lang="en-US" sz="177"/>
          </a:p>
          <a:p>
            <a:pPr fontAlgn="t"/>
            <a:r>
              <a:rPr lang="en-GB" b="1">
                <a:solidFill>
                  <a:srgbClr val="23BAED"/>
                </a:solidFill>
              </a:rPr>
              <a:t>Funding/resources: </a:t>
            </a:r>
            <a:r>
              <a:rPr lang="en-GB">
                <a:solidFill>
                  <a:srgbClr val="595959"/>
                </a:solidFill>
              </a:rPr>
              <a:t>What budget and human resources are available?</a:t>
            </a:r>
          </a:p>
          <a:p>
            <a:pPr marL="0" indent="0" fontAlgn="t">
              <a:buNone/>
            </a:pPr>
            <a:endParaRPr lang="en-US" sz="177"/>
          </a:p>
          <a:p>
            <a:pPr fontAlgn="t"/>
            <a:r>
              <a:rPr lang="en-GB" b="1">
                <a:solidFill>
                  <a:srgbClr val="23BAED"/>
                </a:solidFill>
              </a:rPr>
              <a:t>Capacity: </a:t>
            </a:r>
            <a:r>
              <a:rPr lang="en-GB">
                <a:solidFill>
                  <a:srgbClr val="595959"/>
                </a:solidFill>
              </a:rPr>
              <a:t>What skills are available within the business to undertake an assessment?</a:t>
            </a:r>
          </a:p>
          <a:p>
            <a:pPr marL="0" indent="0" fontAlgn="t">
              <a:buNone/>
            </a:pPr>
            <a:endParaRPr lang="en-US" sz="177"/>
          </a:p>
          <a:p>
            <a:pPr fontAlgn="t"/>
            <a:r>
              <a:rPr lang="en-GB" b="1">
                <a:solidFill>
                  <a:srgbClr val="23BAED"/>
                </a:solidFill>
              </a:rPr>
              <a:t>Data availability and accessibility: </a:t>
            </a:r>
            <a:r>
              <a:rPr lang="en-GB">
                <a:solidFill>
                  <a:srgbClr val="595959"/>
                </a:solidFill>
              </a:rPr>
              <a:t>What constraints on data are anticipated?</a:t>
            </a:r>
          </a:p>
          <a:p>
            <a:pPr marL="0" indent="0" fontAlgn="t">
              <a:buNone/>
            </a:pPr>
            <a:endParaRPr lang="en-US" sz="177"/>
          </a:p>
          <a:p>
            <a:pPr fontAlgn="t"/>
            <a:r>
              <a:rPr lang="en-GB" b="1">
                <a:solidFill>
                  <a:srgbClr val="23BAED"/>
                </a:solidFill>
              </a:rPr>
              <a:t>Stakeholder relationships: </a:t>
            </a:r>
            <a:r>
              <a:rPr lang="en-GB">
                <a:solidFill>
                  <a:srgbClr val="595959"/>
                </a:solidFill>
              </a:rPr>
              <a:t>To what extent do you need to identify and establish relationships with stakeholders?</a:t>
            </a:r>
            <a:endParaRPr lang="en-US">
              <a:solidFill>
                <a:srgbClr val="595959"/>
              </a:solidFill>
            </a:endParaRPr>
          </a:p>
          <a:p>
            <a:endParaRPr lang="en-US"/>
          </a:p>
        </p:txBody>
      </p:sp>
      <p:sp>
        <p:nvSpPr>
          <p:cNvPr id="5" name="Teardrop 4">
            <a:extLst>
              <a:ext uri="{FF2B5EF4-FFF2-40B4-BE49-F238E27FC236}">
                <a16:creationId xmlns:a16="http://schemas.microsoft.com/office/drawing/2014/main" id="{2BE97252-9D06-468B-A96B-77567969D18A}"/>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0A8B9789-3355-42E2-AFD4-E024B18ED321}"/>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76</a:t>
            </a:fld>
            <a:endParaRPr lang="en-GB"/>
          </a:p>
        </p:txBody>
      </p:sp>
      <p:sp>
        <p:nvSpPr>
          <p:cNvPr id="8" name="TextBox 7">
            <a:extLst>
              <a:ext uri="{FF2B5EF4-FFF2-40B4-BE49-F238E27FC236}">
                <a16:creationId xmlns:a16="http://schemas.microsoft.com/office/drawing/2014/main" id="{E18F02AA-5C51-4E6D-81B2-2CAF5B5F0E42}"/>
              </a:ext>
            </a:extLst>
          </p:cNvPr>
          <p:cNvSpPr txBox="1"/>
          <p:nvPr/>
        </p:nvSpPr>
        <p:spPr>
          <a:xfrm>
            <a:off x="10668584" y="5239580"/>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158147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8900143" cy="4351339"/>
          </a:xfrm>
        </p:spPr>
        <p:txBody>
          <a:bodyPr vert="horz" lIns="91440" tIns="45720" rIns="91440" bIns="45720" rtlCol="0" anchor="t">
            <a:normAutofit/>
          </a:bodyPr>
          <a:lstStyle/>
          <a:p>
            <a:pPr marL="227965" indent="-227965">
              <a:lnSpc>
                <a:spcPct val="100000"/>
              </a:lnSpc>
            </a:pPr>
            <a:r>
              <a:rPr lang="en-GB" b="1">
                <a:solidFill>
                  <a:srgbClr val="23BAED"/>
                </a:solidFill>
              </a:rPr>
              <a:t>Baseline</a:t>
            </a:r>
            <a:r>
              <a:rPr lang="en-GB">
                <a:solidFill>
                  <a:schemeClr val="tx1"/>
                </a:solidFill>
              </a:rPr>
              <a:t> </a:t>
            </a:r>
            <a:r>
              <a:rPr lang="en-GB">
                <a:solidFill>
                  <a:srgbClr val="595959"/>
                </a:solidFill>
              </a:rPr>
              <a:t>e.g. current conditions</a:t>
            </a:r>
            <a:endParaRPr lang="en-US"/>
          </a:p>
          <a:p>
            <a:pPr marL="0" indent="0">
              <a:lnSpc>
                <a:spcPct val="100000"/>
              </a:lnSpc>
              <a:buNone/>
            </a:pPr>
            <a:endParaRPr lang="en-US" sz="177"/>
          </a:p>
          <a:p>
            <a:pPr marL="227965" indent="-227965">
              <a:lnSpc>
                <a:spcPct val="100000"/>
              </a:lnSpc>
            </a:pPr>
            <a:r>
              <a:rPr lang="en-GB" b="1">
                <a:solidFill>
                  <a:srgbClr val="23BAED"/>
                </a:solidFill>
              </a:rPr>
              <a:t>Scenarios </a:t>
            </a:r>
            <a:r>
              <a:rPr lang="en-GB">
                <a:solidFill>
                  <a:srgbClr val="595959"/>
                </a:solidFill>
              </a:rPr>
              <a:t>e.g. climate change based on published IPCC predictions</a:t>
            </a:r>
            <a:endParaRPr lang="en-GB">
              <a:solidFill>
                <a:srgbClr val="595959"/>
              </a:solidFill>
              <a:cs typeface="Arial"/>
            </a:endParaRPr>
          </a:p>
          <a:p>
            <a:pPr marL="0" indent="0">
              <a:lnSpc>
                <a:spcPct val="100000"/>
              </a:lnSpc>
              <a:buNone/>
            </a:pPr>
            <a:endParaRPr lang="en-US" sz="177"/>
          </a:p>
          <a:p>
            <a:pPr marL="227965" indent="-227965">
              <a:lnSpc>
                <a:spcPct val="100000"/>
              </a:lnSpc>
            </a:pPr>
            <a:r>
              <a:rPr lang="en-GB" b="1">
                <a:solidFill>
                  <a:srgbClr val="23BAED"/>
                </a:solidFill>
              </a:rPr>
              <a:t>Spatial boundary </a:t>
            </a:r>
            <a:r>
              <a:rPr lang="en-GB">
                <a:solidFill>
                  <a:srgbClr val="595959"/>
                </a:solidFill>
              </a:rPr>
              <a:t>e.g. 3 largest manufacturing facilities, 3 largest plantations in Kenya</a:t>
            </a:r>
            <a:endParaRPr lang="en-GB">
              <a:solidFill>
                <a:srgbClr val="595959"/>
              </a:solidFill>
              <a:cs typeface="Arial"/>
            </a:endParaRPr>
          </a:p>
          <a:p>
            <a:pPr marL="0" indent="0">
              <a:lnSpc>
                <a:spcPct val="100000"/>
              </a:lnSpc>
              <a:buNone/>
            </a:pPr>
            <a:endParaRPr lang="en-US" sz="177"/>
          </a:p>
          <a:p>
            <a:pPr marL="227965" indent="-227965" fontAlgn="t">
              <a:lnSpc>
                <a:spcPct val="100000"/>
              </a:lnSpc>
            </a:pPr>
            <a:r>
              <a:rPr lang="en-GB">
                <a:solidFill>
                  <a:srgbClr val="595959"/>
                </a:solidFill>
              </a:rPr>
              <a:t>What are the </a:t>
            </a:r>
            <a:r>
              <a:rPr lang="en-GB" b="1">
                <a:solidFill>
                  <a:srgbClr val="23BAED"/>
                </a:solidFill>
              </a:rPr>
              <a:t>corporate boundaries </a:t>
            </a:r>
            <a:r>
              <a:rPr lang="en-GB">
                <a:solidFill>
                  <a:srgbClr val="595959"/>
                </a:solidFill>
              </a:rPr>
              <a:t>(i.e. suppliers/ contractors)</a:t>
            </a:r>
            <a:endParaRPr lang="en-GB">
              <a:solidFill>
                <a:srgbClr val="595959"/>
              </a:solidFill>
              <a:cs typeface="Arial"/>
            </a:endParaRPr>
          </a:p>
          <a:p>
            <a:pPr marL="0" indent="0" fontAlgn="t">
              <a:lnSpc>
                <a:spcPct val="100000"/>
              </a:lnSpc>
              <a:buNone/>
            </a:pPr>
            <a:endParaRPr lang="en-US" sz="177"/>
          </a:p>
          <a:p>
            <a:pPr marL="227965" indent="-227965" fontAlgn="t">
              <a:lnSpc>
                <a:spcPct val="100000"/>
              </a:lnSpc>
            </a:pPr>
            <a:r>
              <a:rPr lang="en-GB" b="1">
                <a:solidFill>
                  <a:srgbClr val="23BAED"/>
                </a:solidFill>
              </a:rPr>
              <a:t>Temporal boundary </a:t>
            </a:r>
            <a:r>
              <a:rPr lang="en-GB">
                <a:solidFill>
                  <a:srgbClr val="595959"/>
                </a:solidFill>
              </a:rPr>
              <a:t>e.g. next 10 years</a:t>
            </a:r>
            <a:endParaRPr lang="en-US">
              <a:solidFill>
                <a:srgbClr val="595959"/>
              </a:solidFill>
              <a:cs typeface="Arial"/>
            </a:endParaRPr>
          </a:p>
          <a:p>
            <a:pPr marL="227965" indent="-227965"/>
            <a:endParaRPr lang="en-US">
              <a:cs typeface="Arial"/>
            </a:endParaRPr>
          </a:p>
        </p:txBody>
      </p:sp>
      <p:sp>
        <p:nvSpPr>
          <p:cNvPr id="5" name="Teardrop 4">
            <a:extLst>
              <a:ext uri="{FF2B5EF4-FFF2-40B4-BE49-F238E27FC236}">
                <a16:creationId xmlns:a16="http://schemas.microsoft.com/office/drawing/2014/main" id="{DF23C827-39B0-4197-8889-E1E947584BA3}"/>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77</a:t>
            </a:fld>
            <a:endParaRPr lang="en-GB"/>
          </a:p>
        </p:txBody>
      </p:sp>
      <p:sp>
        <p:nvSpPr>
          <p:cNvPr id="8" name="TextBox 7">
            <a:extLst>
              <a:ext uri="{FF2B5EF4-FFF2-40B4-BE49-F238E27FC236}">
                <a16:creationId xmlns:a16="http://schemas.microsoft.com/office/drawing/2014/main" id="{8F9CC1D7-1E2D-4EFF-8728-74300A16D3D0}"/>
              </a:ext>
            </a:extLst>
          </p:cNvPr>
          <p:cNvSpPr txBox="1"/>
          <p:nvPr/>
        </p:nvSpPr>
        <p:spPr>
          <a:xfrm>
            <a:off x="10692031" y="526302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266028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dirty="0"/>
              <a:t>Define a clear </a:t>
            </a:r>
            <a:r>
              <a:rPr lang="en-US" b="1" dirty="0"/>
              <a:t>purpose</a:t>
            </a:r>
            <a:endParaRPr lang="en-US" dirty="0"/>
          </a:p>
          <a:p>
            <a:pPr marL="227965" indent="-227965">
              <a:lnSpc>
                <a:spcPct val="150000"/>
              </a:lnSpc>
            </a:pPr>
            <a:r>
              <a:rPr lang="en-US" b="1" dirty="0"/>
              <a:t>Engage stakeholders</a:t>
            </a:r>
            <a:endParaRPr lang="en-US" b="1" dirty="0">
              <a:cs typeface="Arial"/>
            </a:endParaRPr>
          </a:p>
          <a:p>
            <a:pPr marL="227965" indent="-227965">
              <a:lnSpc>
                <a:spcPct val="150000"/>
              </a:lnSpc>
            </a:pPr>
            <a:r>
              <a:rPr lang="en-US" dirty="0"/>
              <a:t>Address relevant issues, make your project </a:t>
            </a:r>
            <a:r>
              <a:rPr lang="en-US" b="1" dirty="0"/>
              <a:t>tailor-made</a:t>
            </a:r>
            <a:endParaRPr lang="en-US" b="1" dirty="0">
              <a:cs typeface="Arial"/>
            </a:endParaRPr>
          </a:p>
          <a:p>
            <a:pPr marL="227965" indent="-227965">
              <a:lnSpc>
                <a:spcPct val="150000"/>
              </a:lnSpc>
            </a:pPr>
            <a:r>
              <a:rPr lang="en-US" b="1" dirty="0"/>
              <a:t>Simple and accessible </a:t>
            </a:r>
            <a:r>
              <a:rPr lang="en-US" dirty="0"/>
              <a:t>results</a:t>
            </a:r>
            <a:endParaRPr lang="en-US" dirty="0">
              <a:cs typeface="Arial"/>
            </a:endParaRPr>
          </a:p>
          <a:p>
            <a:pPr marL="227965" indent="-227965">
              <a:lnSpc>
                <a:spcPct val="150000"/>
              </a:lnSpc>
            </a:pPr>
            <a:r>
              <a:rPr lang="en-US" dirty="0"/>
              <a:t>Develop clear </a:t>
            </a:r>
            <a:r>
              <a:rPr lang="en-US" b="1" dirty="0"/>
              <a:t>recommendations and action plan</a:t>
            </a:r>
            <a:endParaRPr lang="en-US" b="1" dirty="0">
              <a:cs typeface="Arial"/>
            </a:endParaRPr>
          </a:p>
          <a:p>
            <a:pPr marL="0" indent="0">
              <a:lnSpc>
                <a:spcPct val="150000"/>
              </a:lnSpc>
              <a:buNone/>
            </a:pPr>
            <a:r>
              <a:rPr lang="en-US" dirty="0">
                <a:solidFill>
                  <a:srgbClr val="23BAED"/>
                </a:solidFill>
                <a:sym typeface="Wingdings" panose="05000000000000000000" pitchFamily="2" charset="2"/>
              </a:rPr>
              <a:t></a:t>
            </a:r>
            <a:r>
              <a:rPr lang="en-US" dirty="0">
                <a:sym typeface="Wingdings" panose="05000000000000000000" pitchFamily="2" charset="2"/>
              </a:rPr>
              <a:t> Highlight </a:t>
            </a:r>
            <a:r>
              <a:rPr lang="en-US" b="1" dirty="0">
                <a:solidFill>
                  <a:srgbClr val="23BAED"/>
                </a:solidFill>
                <a:sym typeface="Wingdings" panose="05000000000000000000" pitchFamily="2" charset="2"/>
              </a:rPr>
              <a:t>insights</a:t>
            </a:r>
            <a:r>
              <a:rPr lang="en-US" dirty="0">
                <a:sym typeface="Wingdings" panose="05000000000000000000" pitchFamily="2" charset="2"/>
              </a:rPr>
              <a:t> rather than absolute numbers</a:t>
            </a:r>
            <a:endParaRPr lang="en-CH" dirty="0"/>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a:solidFill>
                  <a:prstClr val="white"/>
                </a:solidFill>
                <a:latin typeface="Arial"/>
              </a:rPr>
              <a:t>p.25 </a:t>
            </a:r>
            <a:r>
              <a:rPr lang="en-GB" sz="1801">
                <a:solidFill>
                  <a:prstClr val="white"/>
                </a:solidFill>
                <a:latin typeface="Arial"/>
              </a:rPr>
              <a:t>in the workbook</a:t>
            </a:r>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78</a:t>
            </a:fld>
            <a:endParaRPr lang="en-GB"/>
          </a:p>
        </p:txBody>
      </p:sp>
    </p:spTree>
    <p:extLst>
      <p:ext uri="{BB962C8B-B14F-4D97-AF65-F5344CB8AC3E}">
        <p14:creationId xmlns:p14="http://schemas.microsoft.com/office/powerpoint/2010/main" val="31827860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6" y="2142073"/>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2" y="3532089"/>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en-US"/>
              <a:t>SHIFT platform and the Natural Capital Toolkit</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a:t>There are lots of useful tools out there. </a:t>
            </a:r>
            <a:r>
              <a:rPr lang="en-US">
                <a:hlinkClick r:id="rId5"/>
              </a:rPr>
              <a:t>SHIFT.tools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6" y="2609387"/>
            <a:ext cx="6278745" cy="30865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79</a:t>
            </a:fld>
            <a:endParaRPr lang="en-GB"/>
          </a:p>
        </p:txBody>
      </p:sp>
    </p:spTree>
    <p:extLst>
      <p:ext uri="{BB962C8B-B14F-4D97-AF65-F5344CB8AC3E}">
        <p14:creationId xmlns:p14="http://schemas.microsoft.com/office/powerpoint/2010/main" val="172901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solidFill>
                  <a:srgbClr val="595959"/>
                </a:solidFill>
              </a:rPr>
              <a:t>Learning objectives of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9" y="2016095"/>
            <a:ext cx="11498123" cy="3940539"/>
          </a:xfrm>
        </p:spPr>
        <p:txBody>
          <a:bodyPr>
            <a:normAutofit fontScale="25000" lnSpcReduction="20000"/>
          </a:bodyPr>
          <a:lstStyle/>
          <a:p>
            <a:pPr marL="342882" indent="-342882">
              <a:lnSpc>
                <a:spcPct val="120000"/>
              </a:lnSpc>
              <a:spcAft>
                <a:spcPts val="1200"/>
              </a:spcAft>
              <a:buFont typeface="Wingdings" panose="05000000000000000000" pitchFamily="2" charset="2"/>
              <a:buChar char="v"/>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342882" indent="-342882">
              <a:lnSpc>
                <a:spcPct val="120000"/>
              </a:lnSpc>
              <a:spcAft>
                <a:spcPts val="1200"/>
              </a:spcAft>
              <a:buFont typeface="Wingdings" panose="05000000000000000000" pitchFamily="2" charset="2"/>
              <a:buChar char="v"/>
            </a:pPr>
            <a:r>
              <a:rPr lang="en-GB" sz="8000" dirty="0"/>
              <a:t> Acquire the necessary tools, resources and understanding to </a:t>
            </a:r>
            <a:r>
              <a:rPr lang="en-GB" sz="8000" b="1" dirty="0">
                <a:solidFill>
                  <a:srgbClr val="23BAED"/>
                </a:solidFill>
              </a:rPr>
              <a:t>scope your own assessment</a:t>
            </a:r>
            <a:r>
              <a:rPr lang="en-GB" sz="8000" dirty="0"/>
              <a:t>,</a:t>
            </a:r>
          </a:p>
          <a:p>
            <a:pPr marL="342882" indent="-342882">
              <a:lnSpc>
                <a:spcPct val="120000"/>
              </a:lnSpc>
              <a:spcAft>
                <a:spcPts val="1200"/>
              </a:spcAft>
              <a:buFont typeface="Wingdings" panose="05000000000000000000" pitchFamily="2" charset="2"/>
              <a:buChar char="v"/>
            </a:pPr>
            <a:r>
              <a:rPr lang="en-GB" sz="8000" dirty="0"/>
              <a:t> 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p>
          <a:p>
            <a:pPr marL="342882" indent="-342882">
              <a:lnSpc>
                <a:spcPct val="120000"/>
              </a:lnSpc>
              <a:spcAft>
                <a:spcPts val="1200"/>
              </a:spcAft>
              <a:buFont typeface="Wingdings" panose="05000000000000000000" pitchFamily="2" charset="2"/>
              <a:buChar char="v"/>
            </a:pPr>
            <a:r>
              <a:rPr lang="en-GB" sz="8000" dirty="0"/>
              <a:t>To understand </a:t>
            </a:r>
            <a:r>
              <a:rPr lang="en-GB" sz="8000" b="1" dirty="0">
                <a:solidFill>
                  <a:srgbClr val="23BAED"/>
                </a:solidFill>
              </a:rPr>
              <a:t>materiality assessments </a:t>
            </a:r>
            <a:r>
              <a:rPr lang="en-GB" sz="8000" dirty="0"/>
              <a:t>in the context of </a:t>
            </a:r>
            <a:r>
              <a:rPr lang="en-GB" sz="8000" b="1" dirty="0">
                <a:solidFill>
                  <a:srgbClr val="23BAED"/>
                </a:solidFill>
              </a:rPr>
              <a:t>impacts and dependencies </a:t>
            </a:r>
            <a:r>
              <a:rPr lang="en-GB" sz="8000" dirty="0"/>
              <a:t>and how to undertake them</a:t>
            </a:r>
          </a:p>
          <a:p>
            <a:pPr marL="342882" indent="-342882">
              <a:lnSpc>
                <a:spcPct val="120000"/>
              </a:lnSpc>
              <a:spcAft>
                <a:spcPts val="1200"/>
              </a:spcAft>
              <a:buFont typeface="Wingdings" panose="05000000000000000000" pitchFamily="2" charset="2"/>
              <a:buChar char="v"/>
            </a:pPr>
            <a:r>
              <a:rPr lang="en-GB" sz="8000" dirty="0"/>
              <a:t>To </a:t>
            </a:r>
            <a:r>
              <a:rPr lang="en-GB" sz="8000" b="1" dirty="0">
                <a:solidFill>
                  <a:srgbClr val="23BAED"/>
                </a:solidFill>
              </a:rPr>
              <a:t>introduce valuation </a:t>
            </a:r>
            <a:r>
              <a:rPr lang="en-GB" sz="8000" dirty="0"/>
              <a:t>following on from the brief overview provided in module one</a:t>
            </a:r>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a:solidFill>
                  <a:schemeClr val="tx1">
                    <a:lumMod val="65000"/>
                    <a:lumOff val="35000"/>
                  </a:schemeClr>
                </a:solidFill>
              </a:rPr>
              <a:t>The aim of We Value Nature’s module 2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2811532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8"/>
            <a:ext cx="2508580" cy="2819671"/>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dirty="0"/>
              <a:t>Natural Capital Toolkit example</a:t>
            </a:r>
            <a:endParaRPr lang="en-CH" dirty="0"/>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3" y="1318241"/>
            <a:ext cx="3388011" cy="590300"/>
          </a:xfrm>
        </p:spPr>
        <p:txBody>
          <a:bodyPr>
            <a:normAutofit/>
          </a:bodyPr>
          <a:lstStyle/>
          <a:p>
            <a:pPr marL="457177" indent="-457177">
              <a:lnSpc>
                <a:spcPct val="120000"/>
              </a:lnSpc>
              <a:buAutoNum type="arabicPeriod"/>
            </a:pPr>
            <a:r>
              <a:rPr lang="en-US" sz="2000" dirty="0"/>
              <a:t>Mining company</a:t>
            </a:r>
            <a:endParaRPr lang="en-US" sz="177" dirty="0"/>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50" y="1296118"/>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a:t>Conduct a company-wide assessment on its use of water </a:t>
            </a:r>
            <a:endParaRPr lang="en-US" sz="177"/>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91" y="1318307"/>
            <a:ext cx="4205767" cy="68322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nSpc>
                <a:spcPct val="120000"/>
              </a:lnSpc>
              <a:buFont typeface="+mj-lt"/>
              <a:buAutoNum type="arabicPeriod" startAt="3"/>
            </a:pPr>
            <a:r>
              <a:rPr lang="en-US" sz="2000"/>
              <a:t>Sustainability team</a:t>
            </a:r>
            <a:endParaRPr lang="en-US" sz="177"/>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6" y="2227402"/>
            <a:ext cx="2131337"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9" y="2032154"/>
            <a:ext cx="2480919" cy="4169572"/>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9" y="2670961"/>
            <a:ext cx="2599647"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7" y="2108961"/>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80</a:t>
            </a:fld>
            <a:endParaRPr lang="en-GB"/>
          </a:p>
        </p:txBody>
      </p:sp>
    </p:spTree>
    <p:extLst>
      <p:ext uri="{BB962C8B-B14F-4D97-AF65-F5344CB8AC3E}">
        <p14:creationId xmlns:p14="http://schemas.microsoft.com/office/powerpoint/2010/main" val="36808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a:t>Tools to Determine Impacts and Dependencies</a:t>
            </a:r>
          </a:p>
        </p:txBody>
      </p:sp>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314196" y="1461524"/>
            <a:ext cx="11067678" cy="4351338"/>
          </a:xfrm>
        </p:spPr>
        <p:txBody>
          <a:bodyPr>
            <a:normAutofit fontScale="85000" lnSpcReduction="10000"/>
          </a:bodyPr>
          <a:lstStyle/>
          <a:p>
            <a:pPr marL="0" indent="0">
              <a:buNone/>
            </a:pPr>
            <a:r>
              <a:rPr lang="en-GB" b="1">
                <a:solidFill>
                  <a:srgbClr val="23BAED"/>
                </a:solidFill>
              </a:rPr>
              <a:t>ENCORE (Natural Capital Finance Alliance) </a:t>
            </a:r>
          </a:p>
          <a:p>
            <a:r>
              <a:rPr lang="en-GB"/>
              <a:t>Impact and dependencies at economic sector level – qualitative</a:t>
            </a:r>
          </a:p>
          <a:p>
            <a:endParaRPr lang="en-GB"/>
          </a:p>
          <a:p>
            <a:pPr marL="0" indent="0">
              <a:buNone/>
            </a:pPr>
            <a:r>
              <a:rPr lang="en-GB" b="1">
                <a:solidFill>
                  <a:srgbClr val="23BAED"/>
                </a:solidFill>
              </a:rPr>
              <a:t>SASB (Sustainability Accounting Standards Board) </a:t>
            </a:r>
          </a:p>
          <a:p>
            <a:r>
              <a:rPr lang="en-GB"/>
              <a:t>Impacts at a sector level – qualitative</a:t>
            </a:r>
          </a:p>
          <a:p>
            <a:pPr marL="0" indent="0">
              <a:buNone/>
            </a:pPr>
            <a:endParaRPr lang="en-GB"/>
          </a:p>
          <a:p>
            <a:pPr marL="0" indent="0">
              <a:buNone/>
            </a:pPr>
            <a:r>
              <a:rPr lang="en-GB" b="1">
                <a:solidFill>
                  <a:srgbClr val="23BAED"/>
                </a:solidFill>
              </a:rPr>
              <a:t>Natural Capital Protocol Sector Guides</a:t>
            </a:r>
          </a:p>
          <a:p>
            <a:r>
              <a:rPr lang="en-GB"/>
              <a:t>Impacts and dependencies but for limited sectors (food and beverage, apparel and forests)</a:t>
            </a:r>
          </a:p>
          <a:p>
            <a:pPr marL="0" indent="0">
              <a:buNone/>
            </a:pPr>
            <a:endParaRPr lang="en-GB"/>
          </a:p>
          <a:p>
            <a:pPr marL="0" indent="0">
              <a:buNone/>
            </a:pPr>
            <a:r>
              <a:rPr lang="en-GB" b="1">
                <a:solidFill>
                  <a:srgbClr val="23BAED"/>
                </a:solidFill>
              </a:rPr>
              <a:t>I360X (Impact 360)</a:t>
            </a:r>
          </a:p>
          <a:p>
            <a:r>
              <a:rPr lang="en-GB"/>
              <a:t>Impacts across all  natural, human, social and financial capital – quantitative and qualitative </a:t>
            </a:r>
          </a:p>
          <a:p>
            <a:endParaRPr lang="en-US"/>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fld id="{971CEC84-1649-40CE-BFF6-7286506FEA08}" type="slidenum">
              <a:rPr lang="en-GB" smtClean="0"/>
              <a:pPr/>
              <a:t>81</a:t>
            </a:fld>
            <a:endParaRPr lang="en-GB"/>
          </a:p>
        </p:txBody>
      </p:sp>
    </p:spTree>
    <p:extLst>
      <p:ext uri="{BB962C8B-B14F-4D97-AF65-F5344CB8AC3E}">
        <p14:creationId xmlns:p14="http://schemas.microsoft.com/office/powerpoint/2010/main" val="1399955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dirty="0">
                <a:solidFill>
                  <a:srgbClr val="595959"/>
                </a:solidFill>
              </a:rPr>
              <a:t>Where we are in the learning objectives</a:t>
            </a:r>
            <a:endParaRPr lang="en-GB" dirty="0">
              <a:solidFill>
                <a:srgbClr val="595959"/>
              </a:solidFill>
              <a:cs typeface="Arial"/>
            </a:endParaRP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material</a:t>
            </a:r>
            <a:r>
              <a:rPr lang="en-GB" sz="2201"/>
              <a:t> to your business,</a:t>
            </a:r>
          </a:p>
          <a:p>
            <a:pPr marL="0" indent="0">
              <a:lnSpc>
                <a:spcPct val="100000"/>
              </a:lnSpc>
              <a:spcAft>
                <a:spcPts val="1200"/>
              </a:spcAft>
              <a:buNone/>
            </a:pPr>
            <a:r>
              <a:rPr lang="en-GB" sz="2201"/>
              <a:t>Acquire the necessary tools, resources and understanding to </a:t>
            </a:r>
            <a:r>
              <a:rPr lang="en-GB" sz="2201" b="1">
                <a:solidFill>
                  <a:srgbClr val="23BAED"/>
                </a:solidFill>
              </a:rPr>
              <a:t>scope your own assessment</a:t>
            </a:r>
            <a:r>
              <a:rPr lang="en-GB" sz="2201"/>
              <a:t>,</a:t>
            </a:r>
          </a:p>
          <a:p>
            <a:pPr marL="0" indent="0">
              <a:lnSpc>
                <a:spcPct val="100000"/>
              </a:lnSpc>
              <a:spcAft>
                <a:spcPts val="1200"/>
              </a:spcAft>
              <a:buNone/>
            </a:pPr>
            <a:r>
              <a:rPr lang="en-GB" sz="2201"/>
              <a:t>To be introduced to the key </a:t>
            </a:r>
            <a:r>
              <a:rPr lang="en-GB" sz="2201" b="1">
                <a:solidFill>
                  <a:srgbClr val="23BAED"/>
                </a:solidFill>
              </a:rPr>
              <a:t>practical considerations and steps</a:t>
            </a:r>
            <a:r>
              <a:rPr lang="en-GB" sz="2201"/>
              <a:t> to take when   undertaking a first natural capital assessment as well as some </a:t>
            </a:r>
            <a:r>
              <a:rPr lang="en-GB" sz="2201" b="1">
                <a:solidFill>
                  <a:srgbClr val="23BAED"/>
                </a:solidFill>
              </a:rPr>
              <a:t>tools </a:t>
            </a:r>
            <a:endParaRPr lang="en-GB" sz="2201"/>
          </a:p>
          <a:p>
            <a:pPr marL="800060" lvl="1" indent="-342882">
              <a:lnSpc>
                <a:spcPct val="100000"/>
              </a:lnSpc>
              <a:spcAft>
                <a:spcPts val="1200"/>
              </a:spcAft>
              <a:buFont typeface="Wingdings" panose="05000000000000000000" pitchFamily="2" charset="2"/>
              <a:buChar char="v"/>
            </a:pPr>
            <a:r>
              <a:rPr lang="en-GB" sz="2201"/>
              <a:t>To understand </a:t>
            </a:r>
            <a:r>
              <a:rPr lang="en-GB" sz="2201" b="1">
                <a:solidFill>
                  <a:srgbClr val="23BAED"/>
                </a:solidFill>
              </a:rPr>
              <a:t>materiality assessments </a:t>
            </a:r>
            <a:r>
              <a:rPr lang="en-GB" sz="2201"/>
              <a:t>in the context of </a:t>
            </a:r>
            <a:r>
              <a:rPr lang="en-GB" sz="2201" b="1">
                <a:solidFill>
                  <a:srgbClr val="23BAED"/>
                </a:solidFill>
              </a:rPr>
              <a:t>impacts and dependencies </a:t>
            </a:r>
            <a:r>
              <a:rPr lang="en-GB" sz="2201"/>
              <a:t>and how to undertake them</a:t>
            </a:r>
          </a:p>
          <a:p>
            <a:pPr marL="800060" lvl="1" indent="-342882">
              <a:lnSpc>
                <a:spcPct val="100000"/>
              </a:lnSpc>
              <a:spcAft>
                <a:spcPts val="1200"/>
              </a:spcAft>
              <a:buFont typeface="Wingdings" panose="05000000000000000000" pitchFamily="2" charset="2"/>
              <a:buChar char="v"/>
            </a:pPr>
            <a:r>
              <a:rPr lang="en-GB" sz="2201"/>
              <a:t>To </a:t>
            </a:r>
            <a:r>
              <a:rPr lang="en-GB" sz="2201" b="1">
                <a:solidFill>
                  <a:srgbClr val="23BAED"/>
                </a:solidFill>
              </a:rPr>
              <a:t>introduce valuation </a:t>
            </a:r>
            <a:r>
              <a:rPr lang="en-GB" sz="2201"/>
              <a:t>following on from the brief overview provided in module   one</a:t>
            </a:r>
          </a:p>
        </p:txBody>
      </p:sp>
      <p:sp>
        <p:nvSpPr>
          <p:cNvPr id="3" name="Slide Number Placeholder 2">
            <a:extLst>
              <a:ext uri="{FF2B5EF4-FFF2-40B4-BE49-F238E27FC236}">
                <a16:creationId xmlns:a16="http://schemas.microsoft.com/office/drawing/2014/main" id="{B3DF048D-EBA7-C34C-87B5-0C80DDACA825}"/>
              </a:ext>
            </a:extLst>
          </p:cNvPr>
          <p:cNvSpPr>
            <a:spLocks noGrp="1"/>
          </p:cNvSpPr>
          <p:nvPr>
            <p:ph type="sldNum" sz="quarter" idx="12"/>
          </p:nvPr>
        </p:nvSpPr>
        <p:spPr/>
        <p:txBody>
          <a:bodyPr/>
          <a:lstStyle/>
          <a:p>
            <a:fld id="{971CEC84-1649-40CE-BFF6-7286506FEA08}" type="slidenum">
              <a:rPr lang="en-GB" smtClean="0"/>
              <a:pPr/>
              <a:t>82</a:t>
            </a:fld>
            <a:endParaRPr lang="en-GB"/>
          </a:p>
        </p:txBody>
      </p:sp>
    </p:spTree>
    <p:extLst>
      <p:ext uri="{BB962C8B-B14F-4D97-AF65-F5344CB8AC3E}">
        <p14:creationId xmlns:p14="http://schemas.microsoft.com/office/powerpoint/2010/main" val="3259515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655285"/>
            <a:ext cx="4314321" cy="1604484"/>
          </a:xfrm>
        </p:spPr>
        <p:txBody>
          <a:bodyPr>
            <a:noAutofit/>
          </a:bodyPr>
          <a:lstStyle/>
          <a:p>
            <a:pPr algn="l"/>
            <a:r>
              <a:rPr lang="en-GB" sz="4000" b="1">
                <a:solidFill>
                  <a:srgbClr val="23BAED"/>
                </a:solidFill>
              </a:rPr>
              <a:t>Materiality</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CC2ED6CC-CB74-6949-B0A1-EDB55C440FC4}"/>
              </a:ext>
            </a:extLst>
          </p:cNvPr>
          <p:cNvSpPr>
            <a:spLocks noGrp="1"/>
          </p:cNvSpPr>
          <p:nvPr>
            <p:ph type="sldNum" sz="quarter" idx="12"/>
          </p:nvPr>
        </p:nvSpPr>
        <p:spPr/>
        <p:txBody>
          <a:bodyPr/>
          <a:lstStyle/>
          <a:p>
            <a:fld id="{971CEC84-1649-40CE-BFF6-7286506FEA08}" type="slidenum">
              <a:rPr lang="en-GB" smtClean="0"/>
              <a:pPr/>
              <a:t>83</a:t>
            </a:fld>
            <a:endParaRPr lang="en-GB"/>
          </a:p>
        </p:txBody>
      </p:sp>
    </p:spTree>
    <p:extLst>
      <p:ext uri="{BB962C8B-B14F-4D97-AF65-F5344CB8AC3E}">
        <p14:creationId xmlns:p14="http://schemas.microsoft.com/office/powerpoint/2010/main" val="945801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D52787CB-7BB9-0A40-99D9-C7C12B2C45D4}"/>
              </a:ext>
            </a:extLst>
          </p:cNvPr>
          <p:cNvSpPr>
            <a:spLocks noGrp="1"/>
          </p:cNvSpPr>
          <p:nvPr>
            <p:ph type="sldNum" sz="quarter" idx="12"/>
          </p:nvPr>
        </p:nvSpPr>
        <p:spPr/>
        <p:txBody>
          <a:bodyPr/>
          <a:lstStyle/>
          <a:p>
            <a:fld id="{971CEC84-1649-40CE-BFF6-7286506FEA08}" type="slidenum">
              <a:rPr lang="en-GB" smtClean="0"/>
              <a:pPr/>
              <a:t>84</a:t>
            </a:fld>
            <a:endParaRPr lang="en-GB"/>
          </a:p>
        </p:txBody>
      </p:sp>
    </p:spTree>
    <p:extLst>
      <p:ext uri="{BB962C8B-B14F-4D97-AF65-F5344CB8AC3E}">
        <p14:creationId xmlns:p14="http://schemas.microsoft.com/office/powerpoint/2010/main" val="3661081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DA5A-0378-404F-B668-8584DD6D4C9C}"/>
              </a:ext>
            </a:extLst>
          </p:cNvPr>
          <p:cNvSpPr>
            <a:spLocks noGrp="1"/>
          </p:cNvSpPr>
          <p:nvPr>
            <p:ph type="title"/>
          </p:nvPr>
        </p:nvSpPr>
        <p:spPr/>
        <p:txBody>
          <a:bodyPr/>
          <a:lstStyle/>
          <a:p>
            <a:r>
              <a:rPr lang="en-GB"/>
              <a:t>Definition from Protocol</a:t>
            </a:r>
            <a:endParaRPr lang="en-US"/>
          </a:p>
        </p:txBody>
      </p:sp>
      <p:sp>
        <p:nvSpPr>
          <p:cNvPr id="3" name="Content Placeholder 2">
            <a:extLst>
              <a:ext uri="{FF2B5EF4-FFF2-40B4-BE49-F238E27FC236}">
                <a16:creationId xmlns:a16="http://schemas.microsoft.com/office/drawing/2014/main" id="{32B079F4-7B1F-4AE6-908D-76F8D662D4DE}"/>
              </a:ext>
            </a:extLst>
          </p:cNvPr>
          <p:cNvSpPr>
            <a:spLocks noGrp="1"/>
          </p:cNvSpPr>
          <p:nvPr>
            <p:ph idx="1"/>
          </p:nvPr>
        </p:nvSpPr>
        <p:spPr>
          <a:xfrm>
            <a:off x="379687" y="1472733"/>
            <a:ext cx="7931735" cy="4351339"/>
          </a:xfrm>
        </p:spPr>
        <p:txBody>
          <a:bodyPr/>
          <a:lstStyle/>
          <a:p>
            <a:pPr marL="0" indent="0">
              <a:buNone/>
            </a:pPr>
            <a:r>
              <a:rPr lang="en-GB" b="1" dirty="0">
                <a:solidFill>
                  <a:srgbClr val="23BAED"/>
                </a:solidFill>
              </a:rPr>
              <a:t>Materiality – </a:t>
            </a:r>
          </a:p>
          <a:p>
            <a:pPr marL="0" indent="0">
              <a:buNone/>
            </a:pPr>
            <a:r>
              <a:rPr lang="en-GB" dirty="0">
                <a:solidFill>
                  <a:srgbClr val="595959"/>
                </a:solidFill>
              </a:rPr>
              <a:t>an impact or dependency on natural capital is material if consideration of its value, as part of the set of information used for decision making, has the potential to alter that decision</a:t>
            </a:r>
          </a:p>
          <a:p>
            <a:endParaRPr lang="en-US" dirty="0">
              <a:solidFill>
                <a:schemeClr val="tx1"/>
              </a:solidFill>
            </a:endParaRPr>
          </a:p>
          <a:p>
            <a:pPr marL="0" indent="0">
              <a:buNone/>
            </a:pPr>
            <a:r>
              <a:rPr lang="en-US" b="1" dirty="0">
                <a:solidFill>
                  <a:srgbClr val="23BAED"/>
                </a:solidFill>
              </a:rPr>
              <a:t>Materiality assessment – </a:t>
            </a:r>
          </a:p>
          <a:p>
            <a:pPr marL="0" indent="0">
              <a:buNone/>
            </a:pPr>
            <a:r>
              <a:rPr lang="en-US" dirty="0">
                <a:solidFill>
                  <a:srgbClr val="595959"/>
                </a:solidFill>
              </a:rPr>
              <a:t>the process that involves identifying what is (or is potentially) material in relation to the natural capital assessment’s objective and application</a:t>
            </a:r>
          </a:p>
        </p:txBody>
      </p:sp>
      <p:pic>
        <p:nvPicPr>
          <p:cNvPr id="4" name="Picture 4" descr="photography of pathway">
            <a:extLst>
              <a:ext uri="{FF2B5EF4-FFF2-40B4-BE49-F238E27FC236}">
                <a16:creationId xmlns:a16="http://schemas.microsoft.com/office/drawing/2014/main" id="{7FC55856-B47A-4AFA-AA87-B3C7A5C2E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9067835" y="136525"/>
            <a:ext cx="2744484" cy="2672416"/>
          </a:xfrm>
          <a:prstGeom prst="ellipse">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04D7B7-3239-0642-9528-15D6CA297129}"/>
              </a:ext>
            </a:extLst>
          </p:cNvPr>
          <p:cNvSpPr>
            <a:spLocks noGrp="1"/>
          </p:cNvSpPr>
          <p:nvPr>
            <p:ph type="sldNum" sz="quarter" idx="12"/>
          </p:nvPr>
        </p:nvSpPr>
        <p:spPr/>
        <p:txBody>
          <a:bodyPr/>
          <a:lstStyle/>
          <a:p>
            <a:fld id="{971CEC84-1649-40CE-BFF6-7286506FEA08}" type="slidenum">
              <a:rPr lang="en-GB" smtClean="0"/>
              <a:pPr/>
              <a:t>85</a:t>
            </a:fld>
            <a:endParaRPr lang="en-GB"/>
          </a:p>
        </p:txBody>
      </p:sp>
    </p:spTree>
    <p:extLst>
      <p:ext uri="{BB962C8B-B14F-4D97-AF65-F5344CB8AC3E}">
        <p14:creationId xmlns:p14="http://schemas.microsoft.com/office/powerpoint/2010/main" val="3752999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FA0A-48DD-4288-8BDF-48F1D157B054}"/>
              </a:ext>
            </a:extLst>
          </p:cNvPr>
          <p:cNvSpPr>
            <a:spLocks noGrp="1"/>
          </p:cNvSpPr>
          <p:nvPr>
            <p:ph type="title"/>
          </p:nvPr>
        </p:nvSpPr>
        <p:spPr/>
        <p:txBody>
          <a:bodyPr>
            <a:normAutofit/>
          </a:bodyPr>
          <a:lstStyle/>
          <a:p>
            <a:r>
              <a:rPr lang="en-GB" dirty="0"/>
              <a:t>How to measure and links to guidance </a:t>
            </a:r>
            <a:endParaRPr lang="en-US" dirty="0"/>
          </a:p>
        </p:txBody>
      </p:sp>
      <p:sp>
        <p:nvSpPr>
          <p:cNvPr id="3" name="Content Placeholder 2">
            <a:extLst>
              <a:ext uri="{FF2B5EF4-FFF2-40B4-BE49-F238E27FC236}">
                <a16:creationId xmlns:a16="http://schemas.microsoft.com/office/drawing/2014/main" id="{C29C6C31-E522-46E9-84AE-0B617561A5A2}"/>
              </a:ext>
            </a:extLst>
          </p:cNvPr>
          <p:cNvSpPr>
            <a:spLocks noGrp="1"/>
          </p:cNvSpPr>
          <p:nvPr>
            <p:ph idx="1"/>
          </p:nvPr>
        </p:nvSpPr>
        <p:spPr>
          <a:xfrm>
            <a:off x="314197" y="1461524"/>
            <a:ext cx="5781807" cy="4351339"/>
          </a:xfrm>
        </p:spPr>
        <p:txBody>
          <a:bodyPr>
            <a:normAutofit/>
          </a:bodyPr>
          <a:lstStyle/>
          <a:p>
            <a:r>
              <a:rPr lang="en-US" dirty="0">
                <a:solidFill>
                  <a:srgbClr val="595959"/>
                </a:solidFill>
              </a:rPr>
              <a:t>Identify the </a:t>
            </a:r>
            <a:r>
              <a:rPr lang="en-US" b="1" dirty="0">
                <a:solidFill>
                  <a:srgbClr val="23BAED"/>
                </a:solidFill>
              </a:rPr>
              <a:t>criteria</a:t>
            </a:r>
            <a:r>
              <a:rPr lang="en-US" dirty="0">
                <a:solidFill>
                  <a:schemeClr val="tx1"/>
                </a:solidFill>
              </a:rPr>
              <a:t> </a:t>
            </a:r>
            <a:r>
              <a:rPr lang="en-US" dirty="0">
                <a:solidFill>
                  <a:srgbClr val="595959"/>
                </a:solidFill>
              </a:rPr>
              <a:t>for your assessment to identify which </a:t>
            </a:r>
            <a:r>
              <a:rPr lang="en-US" b="1" dirty="0">
                <a:solidFill>
                  <a:srgbClr val="23BAED"/>
                </a:solidFill>
              </a:rPr>
              <a:t>impacts and dependencies</a:t>
            </a:r>
            <a:r>
              <a:rPr lang="en-US" dirty="0">
                <a:solidFill>
                  <a:schemeClr val="tx1"/>
                </a:solidFill>
              </a:rPr>
              <a:t> </a:t>
            </a:r>
            <a:r>
              <a:rPr lang="en-US" dirty="0">
                <a:solidFill>
                  <a:srgbClr val="595959"/>
                </a:solidFill>
              </a:rPr>
              <a:t>are most significant</a:t>
            </a:r>
          </a:p>
          <a:p>
            <a:r>
              <a:rPr lang="en-US" dirty="0">
                <a:solidFill>
                  <a:srgbClr val="595959"/>
                </a:solidFill>
              </a:rPr>
              <a:t>Potential criteria may include: </a:t>
            </a:r>
            <a:r>
              <a:rPr lang="en-US" b="1" dirty="0">
                <a:solidFill>
                  <a:srgbClr val="23BAED"/>
                </a:solidFill>
              </a:rPr>
              <a:t>operational; legal and regulatory; financing; reputational and marketing; and societal</a:t>
            </a:r>
          </a:p>
          <a:p>
            <a:r>
              <a:rPr lang="en-US" dirty="0">
                <a:solidFill>
                  <a:srgbClr val="595959"/>
                </a:solidFill>
              </a:rPr>
              <a:t>Gather relevant information and use this to </a:t>
            </a:r>
            <a:r>
              <a:rPr lang="en-US" b="1" dirty="0">
                <a:solidFill>
                  <a:srgbClr val="23BAED"/>
                </a:solidFill>
              </a:rPr>
              <a:t>assess which impacts and/or dependencies are most material </a:t>
            </a:r>
            <a:r>
              <a:rPr lang="en-US" dirty="0">
                <a:solidFill>
                  <a:srgbClr val="595959"/>
                </a:solidFill>
              </a:rPr>
              <a:t>to include in your assessment</a:t>
            </a:r>
          </a:p>
          <a:p>
            <a:endParaRPr lang="en-US" dirty="0">
              <a:solidFill>
                <a:srgbClr val="FF0000"/>
              </a:solidFill>
            </a:endParaRPr>
          </a:p>
          <a:p>
            <a:endParaRPr lang="en-US" dirty="0">
              <a:solidFill>
                <a:srgbClr val="FF0000"/>
              </a:solidFill>
            </a:endParaRPr>
          </a:p>
        </p:txBody>
      </p:sp>
      <p:pic>
        <p:nvPicPr>
          <p:cNvPr id="9" name="Picture 8">
            <a:extLst>
              <a:ext uri="{FF2B5EF4-FFF2-40B4-BE49-F238E27FC236}">
                <a16:creationId xmlns:a16="http://schemas.microsoft.com/office/drawing/2014/main" id="{96B78B31-32FE-4B41-A7E3-33B13E869F68}"/>
              </a:ext>
            </a:extLst>
          </p:cNvPr>
          <p:cNvPicPr>
            <a:picLocks noChangeAspect="1"/>
          </p:cNvPicPr>
          <p:nvPr/>
        </p:nvPicPr>
        <p:blipFill rotWithShape="1">
          <a:blip r:embed="rId3"/>
          <a:srcRect l="14737" t="44912" r="55744" b="37310"/>
          <a:stretch/>
        </p:blipFill>
        <p:spPr>
          <a:xfrm>
            <a:off x="6047216" y="2426369"/>
            <a:ext cx="5919537" cy="2005264"/>
          </a:xfrm>
          <a:prstGeom prst="rect">
            <a:avLst/>
          </a:prstGeom>
        </p:spPr>
      </p:pic>
      <p:sp>
        <p:nvSpPr>
          <p:cNvPr id="5" name="Content Placeholder 2">
            <a:extLst>
              <a:ext uri="{FF2B5EF4-FFF2-40B4-BE49-F238E27FC236}">
                <a16:creationId xmlns:a16="http://schemas.microsoft.com/office/drawing/2014/main" id="{1DC1DB35-DE44-4713-AF2F-84AAC1874FBA}"/>
              </a:ext>
            </a:extLst>
          </p:cNvPr>
          <p:cNvSpPr txBox="1">
            <a:spLocks/>
          </p:cNvSpPr>
          <p:nvPr/>
        </p:nvSpPr>
        <p:spPr>
          <a:xfrm>
            <a:off x="6746878" y="4636734"/>
            <a:ext cx="5065441" cy="121776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i="1" dirty="0">
                <a:solidFill>
                  <a:srgbClr val="595959"/>
                </a:solidFill>
              </a:rPr>
              <a:t>A matrix may be useful to plot potentially material impacts and dependencies</a:t>
            </a:r>
          </a:p>
          <a:p>
            <a:endParaRPr lang="en-US" dirty="0">
              <a:solidFill>
                <a:srgbClr val="595959"/>
              </a:solidFill>
            </a:endParaRPr>
          </a:p>
          <a:p>
            <a:endParaRPr lang="en-US" dirty="0">
              <a:solidFill>
                <a:srgbClr val="595959"/>
              </a:solidFill>
            </a:endParaRPr>
          </a:p>
        </p:txBody>
      </p:sp>
      <p:sp>
        <p:nvSpPr>
          <p:cNvPr id="6" name="Teardrop 5">
            <a:extLst>
              <a:ext uri="{FF2B5EF4-FFF2-40B4-BE49-F238E27FC236}">
                <a16:creationId xmlns:a16="http://schemas.microsoft.com/office/drawing/2014/main" id="{72B0C69B-C236-D543-B07E-2FAB20CADF94}"/>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151FB9F4-2CD4-CD4A-8BB8-4E35C8904D14}"/>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p.48-50</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5325E065-165A-1345-A4B7-7DD8708400A4}"/>
              </a:ext>
            </a:extLst>
          </p:cNvPr>
          <p:cNvSpPr>
            <a:spLocks noGrp="1"/>
          </p:cNvSpPr>
          <p:nvPr>
            <p:ph type="sldNum" sz="quarter" idx="12"/>
          </p:nvPr>
        </p:nvSpPr>
        <p:spPr/>
        <p:txBody>
          <a:bodyPr/>
          <a:lstStyle/>
          <a:p>
            <a:fld id="{971CEC84-1649-40CE-BFF6-7286506FEA08}" type="slidenum">
              <a:rPr lang="en-GB" smtClean="0"/>
              <a:pPr/>
              <a:t>86</a:t>
            </a:fld>
            <a:endParaRPr lang="en-GB"/>
          </a:p>
        </p:txBody>
      </p:sp>
    </p:spTree>
    <p:extLst>
      <p:ext uri="{BB962C8B-B14F-4D97-AF65-F5344CB8AC3E}">
        <p14:creationId xmlns:p14="http://schemas.microsoft.com/office/powerpoint/2010/main" val="722001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normAutofit/>
          </a:bodyPr>
          <a:lstStyle/>
          <a:p>
            <a:r>
              <a:rPr lang="en-GB" dirty="0"/>
              <a:t>Food Industry Example – Dutch Seafood Company </a:t>
            </a:r>
            <a:endParaRPr lang="en-US" dirty="0"/>
          </a:p>
        </p:txBody>
      </p:sp>
      <p:sp>
        <p:nvSpPr>
          <p:cNvPr id="3" name="Content Placeholder 2">
            <a:extLst>
              <a:ext uri="{FF2B5EF4-FFF2-40B4-BE49-F238E27FC236}">
                <a16:creationId xmlns:a16="http://schemas.microsoft.com/office/drawing/2014/main" id="{1640EC74-2967-4179-B0DF-9D09D70D6870}"/>
              </a:ext>
            </a:extLst>
          </p:cNvPr>
          <p:cNvSpPr>
            <a:spLocks noGrp="1"/>
          </p:cNvSpPr>
          <p:nvPr>
            <p:ph idx="1"/>
          </p:nvPr>
        </p:nvSpPr>
        <p:spPr>
          <a:xfrm>
            <a:off x="314195" y="1472733"/>
            <a:ext cx="8535892" cy="4351339"/>
          </a:xfrm>
        </p:spPr>
        <p:txBody>
          <a:bodyPr>
            <a:normAutofit/>
          </a:bodyPr>
          <a:lstStyle/>
          <a:p>
            <a:pPr marL="0" indent="0">
              <a:buNone/>
            </a:pPr>
            <a:r>
              <a:rPr lang="en-US" dirty="0">
                <a:solidFill>
                  <a:srgbClr val="595959"/>
                </a:solidFill>
              </a:rPr>
              <a:t>Based on the following points, which impacts, and dependencies would be material?</a:t>
            </a:r>
          </a:p>
          <a:p>
            <a:pPr marL="0" indent="0">
              <a:buNone/>
            </a:pPr>
            <a:endParaRPr lang="en-US" dirty="0">
              <a:solidFill>
                <a:srgbClr val="595959"/>
              </a:solidFill>
            </a:endParaRPr>
          </a:p>
          <a:p>
            <a:r>
              <a:rPr lang="en-US" dirty="0">
                <a:solidFill>
                  <a:srgbClr val="595959"/>
                </a:solidFill>
              </a:rPr>
              <a:t>A </a:t>
            </a:r>
            <a:r>
              <a:rPr lang="en-US" b="1" dirty="0">
                <a:solidFill>
                  <a:srgbClr val="595959"/>
                </a:solidFill>
              </a:rPr>
              <a:t>small seafood company</a:t>
            </a:r>
            <a:r>
              <a:rPr lang="en-US" dirty="0">
                <a:solidFill>
                  <a:srgbClr val="595959"/>
                </a:solidFill>
              </a:rPr>
              <a:t> based in Amsterdam undertook a materiality assessment to see where their biggest impacts and dependencies were</a:t>
            </a:r>
          </a:p>
          <a:p>
            <a:r>
              <a:rPr lang="en-US" dirty="0">
                <a:solidFill>
                  <a:srgbClr val="595959"/>
                </a:solidFill>
              </a:rPr>
              <a:t>The company </a:t>
            </a:r>
            <a:r>
              <a:rPr lang="en-US" b="1" dirty="0">
                <a:solidFill>
                  <a:srgbClr val="595959"/>
                </a:solidFill>
              </a:rPr>
              <a:t>grows vegetables and herbs </a:t>
            </a:r>
            <a:r>
              <a:rPr lang="en-US" dirty="0">
                <a:solidFill>
                  <a:srgbClr val="595959"/>
                </a:solidFill>
              </a:rPr>
              <a:t>and is also involved in </a:t>
            </a:r>
            <a:r>
              <a:rPr lang="en-US" b="1" dirty="0">
                <a:solidFill>
                  <a:srgbClr val="595959"/>
                </a:solidFill>
              </a:rPr>
              <a:t>local fishing in the North Sea</a:t>
            </a:r>
            <a:endParaRPr lang="en-US" dirty="0">
              <a:solidFill>
                <a:srgbClr val="595959"/>
              </a:solidFill>
            </a:endParaRPr>
          </a:p>
          <a:p>
            <a:r>
              <a:rPr lang="en-US" dirty="0">
                <a:solidFill>
                  <a:srgbClr val="595959"/>
                </a:solidFill>
              </a:rPr>
              <a:t>The company also </a:t>
            </a:r>
            <a:r>
              <a:rPr lang="en-US" b="1" dirty="0">
                <a:solidFill>
                  <a:srgbClr val="595959"/>
                </a:solidFill>
              </a:rPr>
              <a:t>processes food </a:t>
            </a:r>
            <a:r>
              <a:rPr lang="en-US" dirty="0">
                <a:solidFill>
                  <a:srgbClr val="595959"/>
                </a:solidFill>
              </a:rPr>
              <a:t>and </a:t>
            </a:r>
            <a:r>
              <a:rPr lang="en-US" b="1" dirty="0">
                <a:solidFill>
                  <a:srgbClr val="595959"/>
                </a:solidFill>
              </a:rPr>
              <a:t>packages the food</a:t>
            </a:r>
            <a:r>
              <a:rPr lang="en-US" dirty="0">
                <a:solidFill>
                  <a:srgbClr val="595959"/>
                </a:solidFill>
              </a:rPr>
              <a:t> and is involved in </a:t>
            </a:r>
            <a:r>
              <a:rPr lang="en-US" b="1" dirty="0">
                <a:solidFill>
                  <a:srgbClr val="595959"/>
                </a:solidFill>
              </a:rPr>
              <a:t>transporting the food </a:t>
            </a:r>
            <a:r>
              <a:rPr lang="en-US" dirty="0">
                <a:solidFill>
                  <a:srgbClr val="595959"/>
                </a:solidFill>
              </a:rPr>
              <a:t>to and from storage</a:t>
            </a:r>
          </a:p>
          <a:p>
            <a:endParaRPr lang="en-US" dirty="0"/>
          </a:p>
        </p:txBody>
      </p:sp>
      <p:sp>
        <p:nvSpPr>
          <p:cNvPr id="4" name="Slide Number Placeholder 3">
            <a:extLst>
              <a:ext uri="{FF2B5EF4-FFF2-40B4-BE49-F238E27FC236}">
                <a16:creationId xmlns:a16="http://schemas.microsoft.com/office/drawing/2014/main" id="{5B310EA0-77ED-6C46-90C9-DABFAEB4633E}"/>
              </a:ext>
            </a:extLst>
          </p:cNvPr>
          <p:cNvSpPr>
            <a:spLocks noGrp="1"/>
          </p:cNvSpPr>
          <p:nvPr>
            <p:ph type="sldNum" sz="quarter" idx="12"/>
          </p:nvPr>
        </p:nvSpPr>
        <p:spPr/>
        <p:txBody>
          <a:bodyPr/>
          <a:lstStyle/>
          <a:p>
            <a:fld id="{971CEC84-1649-40CE-BFF6-7286506FEA08}" type="slidenum">
              <a:rPr lang="en-GB" smtClean="0"/>
              <a:pPr/>
              <a:t>87</a:t>
            </a:fld>
            <a:endParaRPr lang="en-GB"/>
          </a:p>
        </p:txBody>
      </p:sp>
    </p:spTree>
    <p:extLst>
      <p:ext uri="{BB962C8B-B14F-4D97-AF65-F5344CB8AC3E}">
        <p14:creationId xmlns:p14="http://schemas.microsoft.com/office/powerpoint/2010/main" val="33557891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dirty="0">
                <a:solidFill>
                  <a:srgbClr val="595959"/>
                </a:solidFill>
              </a:rPr>
              <a:t>Food industry example - material impacts</a:t>
            </a:r>
            <a:endParaRPr lang="en-US" dirty="0">
              <a:solidFill>
                <a:srgbClr val="595959"/>
              </a:solidFil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2531017" y="1276261"/>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9588461" y="1294021"/>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9709403" y="5563984"/>
            <a:ext cx="2482599" cy="232670"/>
          </a:xfrm>
          <a:prstGeom prst="rect">
            <a:avLst/>
          </a:prstGeom>
        </p:spPr>
        <p:txBody>
          <a:bodyPr vert="horz" wrap="square" lIns="0" tIns="16933" rIns="0" bIns="0" rtlCol="0">
            <a:spAutoFit/>
          </a:bodyPr>
          <a:lstStyle/>
          <a:p>
            <a:pPr marL="16933" defTabSz="1219079">
              <a:spcBef>
                <a:spcPts val="133"/>
              </a:spcBef>
              <a:defRPr/>
            </a:pPr>
            <a:r>
              <a:rPr lang="en-GB" sz="1401"/>
              <a:t>Source: Nature Squared</a:t>
            </a:r>
            <a:endParaRPr sz="1401"/>
          </a:p>
        </p:txBody>
      </p:sp>
      <p:graphicFrame>
        <p:nvGraphicFramePr>
          <p:cNvPr id="3" name="Table 3">
            <a:extLst>
              <a:ext uri="{FF2B5EF4-FFF2-40B4-BE49-F238E27FC236}">
                <a16:creationId xmlns:a16="http://schemas.microsoft.com/office/drawing/2014/main" id="{DADFA642-A147-4D9A-BB4C-27AD5DC2B8BB}"/>
              </a:ext>
            </a:extLst>
          </p:cNvPr>
          <p:cNvGraphicFramePr>
            <a:graphicFrameLocks noGrp="1"/>
          </p:cNvGraphicFramePr>
          <p:nvPr/>
        </p:nvGraphicFramePr>
        <p:xfrm>
          <a:off x="3988191" y="1899140"/>
          <a:ext cx="5209008" cy="3988831"/>
        </p:xfrm>
        <a:graphic>
          <a:graphicData uri="http://schemas.openxmlformats.org/drawingml/2006/table">
            <a:tbl>
              <a:tblPr firstRow="1" bandRow="1">
                <a:tableStyleId>{5C22544A-7EE6-4342-B048-85BDC9FD1C3A}</a:tableStyleId>
              </a:tblPr>
              <a:tblGrid>
                <a:gridCol w="744144">
                  <a:extLst>
                    <a:ext uri="{9D8B030D-6E8A-4147-A177-3AD203B41FA5}">
                      <a16:colId xmlns:a16="http://schemas.microsoft.com/office/drawing/2014/main" val="2167027937"/>
                    </a:ext>
                  </a:extLst>
                </a:gridCol>
                <a:gridCol w="744144">
                  <a:extLst>
                    <a:ext uri="{9D8B030D-6E8A-4147-A177-3AD203B41FA5}">
                      <a16:colId xmlns:a16="http://schemas.microsoft.com/office/drawing/2014/main" val="93585222"/>
                    </a:ext>
                  </a:extLst>
                </a:gridCol>
                <a:gridCol w="744144">
                  <a:extLst>
                    <a:ext uri="{9D8B030D-6E8A-4147-A177-3AD203B41FA5}">
                      <a16:colId xmlns:a16="http://schemas.microsoft.com/office/drawing/2014/main" val="3141296790"/>
                    </a:ext>
                  </a:extLst>
                </a:gridCol>
                <a:gridCol w="744144">
                  <a:extLst>
                    <a:ext uri="{9D8B030D-6E8A-4147-A177-3AD203B41FA5}">
                      <a16:colId xmlns:a16="http://schemas.microsoft.com/office/drawing/2014/main" val="3092036240"/>
                    </a:ext>
                  </a:extLst>
                </a:gridCol>
                <a:gridCol w="744144">
                  <a:extLst>
                    <a:ext uri="{9D8B030D-6E8A-4147-A177-3AD203B41FA5}">
                      <a16:colId xmlns:a16="http://schemas.microsoft.com/office/drawing/2014/main" val="777061007"/>
                    </a:ext>
                  </a:extLst>
                </a:gridCol>
                <a:gridCol w="744144">
                  <a:extLst>
                    <a:ext uri="{9D8B030D-6E8A-4147-A177-3AD203B41FA5}">
                      <a16:colId xmlns:a16="http://schemas.microsoft.com/office/drawing/2014/main" val="51411381"/>
                    </a:ext>
                  </a:extLst>
                </a:gridCol>
                <a:gridCol w="744144">
                  <a:extLst>
                    <a:ext uri="{9D8B030D-6E8A-4147-A177-3AD203B41FA5}">
                      <a16:colId xmlns:a16="http://schemas.microsoft.com/office/drawing/2014/main" val="3325856110"/>
                    </a:ext>
                  </a:extLst>
                </a:gridCol>
              </a:tblGrid>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0255232"/>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317390"/>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171516"/>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943837"/>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1776644"/>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7375208"/>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0868454"/>
                  </a:ext>
                </a:extLst>
              </a:tr>
            </a:tbl>
          </a:graphicData>
        </a:graphic>
      </p:graphicFrame>
      <p:sp>
        <p:nvSpPr>
          <p:cNvPr id="4" name="Slide Number Placeholder 3">
            <a:extLst>
              <a:ext uri="{FF2B5EF4-FFF2-40B4-BE49-F238E27FC236}">
                <a16:creationId xmlns:a16="http://schemas.microsoft.com/office/drawing/2014/main" id="{8E4DE2D3-F110-7F4E-8E97-623712A7F315}"/>
              </a:ext>
            </a:extLst>
          </p:cNvPr>
          <p:cNvSpPr>
            <a:spLocks noGrp="1"/>
          </p:cNvSpPr>
          <p:nvPr>
            <p:ph type="sldNum" sz="quarter" idx="12"/>
          </p:nvPr>
        </p:nvSpPr>
        <p:spPr/>
        <p:txBody>
          <a:bodyPr/>
          <a:lstStyle/>
          <a:p>
            <a:fld id="{971CEC84-1649-40CE-BFF6-7286506FEA08}" type="slidenum">
              <a:rPr lang="en-GB" smtClean="0"/>
              <a:pPr/>
              <a:t>88</a:t>
            </a:fld>
            <a:endParaRPr lang="en-GB"/>
          </a:p>
        </p:txBody>
      </p:sp>
    </p:spTree>
    <p:extLst>
      <p:ext uri="{BB962C8B-B14F-4D97-AF65-F5344CB8AC3E}">
        <p14:creationId xmlns:p14="http://schemas.microsoft.com/office/powerpoint/2010/main" val="3842276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dirty="0">
                <a:solidFill>
                  <a:srgbClr val="595959"/>
                </a:solidFill>
              </a:rPr>
              <a:t>Food industry example - material impacts</a:t>
            </a:r>
            <a:endParaRPr lang="en-US" dirty="0">
              <a:solidFill>
                <a:srgbClr val="595959"/>
              </a:solidFil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5272086" y="1156196"/>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10047334" y="0"/>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10047334" y="5785451"/>
            <a:ext cx="2482599" cy="232670"/>
          </a:xfrm>
          <a:prstGeom prst="rect">
            <a:avLst/>
          </a:prstGeom>
        </p:spPr>
        <p:txBody>
          <a:bodyPr vert="horz" wrap="square" lIns="0" tIns="16933" rIns="0" bIns="0" rtlCol="0">
            <a:spAutoFit/>
          </a:bodyPr>
          <a:lstStyle/>
          <a:p>
            <a:pPr marL="16933" defTabSz="1219079">
              <a:spcBef>
                <a:spcPts val="133"/>
              </a:spcBef>
              <a:defRPr/>
            </a:pPr>
            <a:r>
              <a:rPr lang="en-GB" sz="1401"/>
              <a:t>Source: Nature Squared</a:t>
            </a:r>
            <a:endParaRPr sz="1401"/>
          </a:p>
        </p:txBody>
      </p:sp>
      <p:pic>
        <p:nvPicPr>
          <p:cNvPr id="1026" name="Picture 2">
            <a:extLst>
              <a:ext uri="{FF2B5EF4-FFF2-40B4-BE49-F238E27FC236}">
                <a16:creationId xmlns:a16="http://schemas.microsoft.com/office/drawing/2014/main" id="{FBFA745D-3356-D645-8F40-57364C081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09" y="1156196"/>
            <a:ext cx="4141593" cy="56334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0E2AD0-21F8-884C-8A2B-0E816D2DF02C}"/>
              </a:ext>
            </a:extLst>
          </p:cNvPr>
          <p:cNvSpPr>
            <a:spLocks noGrp="1"/>
          </p:cNvSpPr>
          <p:nvPr>
            <p:ph type="sldNum" sz="quarter" idx="12"/>
          </p:nvPr>
        </p:nvSpPr>
        <p:spPr/>
        <p:txBody>
          <a:bodyPr/>
          <a:lstStyle/>
          <a:p>
            <a:fld id="{971CEC84-1649-40CE-BFF6-7286506FEA08}" type="slidenum">
              <a:rPr lang="en-GB" smtClean="0"/>
              <a:pPr/>
              <a:t>89</a:t>
            </a:fld>
            <a:endParaRPr lang="en-GB"/>
          </a:p>
        </p:txBody>
      </p:sp>
    </p:spTree>
    <p:extLst>
      <p:ext uri="{BB962C8B-B14F-4D97-AF65-F5344CB8AC3E}">
        <p14:creationId xmlns:p14="http://schemas.microsoft.com/office/powerpoint/2010/main" val="1634566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extLst>
              <p:ext uri="{D42A27DB-BD31-4B8C-83A1-F6EECF244321}">
                <p14:modId xmlns:p14="http://schemas.microsoft.com/office/powerpoint/2010/main" val="3857299372"/>
              </p:ext>
            </p:extLst>
          </p:nvPr>
        </p:nvGraphicFramePr>
        <p:xfrm>
          <a:off x="906263" y="1608351"/>
          <a:ext cx="10379474" cy="3882840"/>
        </p:xfrm>
        <a:graphic>
          <a:graphicData uri="http://schemas.openxmlformats.org/drawingml/2006/table">
            <a:tbl>
              <a:tblPr/>
              <a:tblGrid>
                <a:gridCol w="1841865">
                  <a:extLst>
                    <a:ext uri="{9D8B030D-6E8A-4147-A177-3AD203B41FA5}">
                      <a16:colId xmlns:a16="http://schemas.microsoft.com/office/drawing/2014/main" val="1152875789"/>
                    </a:ext>
                  </a:extLst>
                </a:gridCol>
                <a:gridCol w="8537609">
                  <a:extLst>
                    <a:ext uri="{9D8B030D-6E8A-4147-A177-3AD203B41FA5}">
                      <a16:colId xmlns:a16="http://schemas.microsoft.com/office/drawing/2014/main" val="903109589"/>
                    </a:ext>
                  </a:extLst>
                </a:gridCol>
              </a:tblGrid>
              <a:tr h="318425">
                <a:tc>
                  <a:txBody>
                    <a:bodyPr/>
                    <a:lstStyle/>
                    <a:p>
                      <a:pPr marL="0" algn="l" defTabSz="914400" rtl="0" eaLnBrk="1" fontAlgn="b" latinLnBrk="0" hangingPunct="1">
                        <a:lnSpc>
                          <a:spcPct val="150000"/>
                        </a:lnSpc>
                      </a:pPr>
                      <a:r>
                        <a:rPr lang="en-GB" sz="1700" b="1" kern="1200" dirty="0">
                          <a:solidFill>
                            <a:schemeClr val="tx1">
                              <a:lumMod val="65000"/>
                              <a:lumOff val="35000"/>
                            </a:schemeClr>
                          </a:solidFill>
                          <a:latin typeface="+mn-lt"/>
                          <a:ea typeface="+mn-ea"/>
                          <a:cs typeface="+mn-cs"/>
                        </a:rPr>
                        <a:t>Time </a:t>
                      </a:r>
                      <a:r>
                        <a:rPr lang="en-GB" sz="1700" b="0" kern="1200" dirty="0">
                          <a:solidFill>
                            <a:schemeClr val="tx1">
                              <a:lumMod val="65000"/>
                              <a:lumOff val="35000"/>
                            </a:schemeClr>
                          </a:solidFill>
                          <a:latin typeface="+mn-lt"/>
                          <a:ea typeface="+mn-ea"/>
                          <a:cs typeface="+mn-cs"/>
                        </a:rPr>
                        <a:t>(XXX)</a:t>
                      </a:r>
                    </a:p>
                  </a:txBody>
                  <a:tcPr marL="6903" marR="6903" marT="6903" marB="0" anchor="b">
                    <a:lnL w="6350" cap="flat" cmpd="sng" algn="ctr">
                      <a:solidFill>
                        <a:srgbClr val="000000"/>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1700" b="1" kern="1200" dirty="0">
                          <a:solidFill>
                            <a:schemeClr val="tx1">
                              <a:lumMod val="65000"/>
                              <a:lumOff val="35000"/>
                            </a:schemeClr>
                          </a:solidFill>
                          <a:latin typeface="+mn-lt"/>
                          <a:ea typeface="+mn-ea"/>
                          <a:cs typeface="+mn-cs"/>
                        </a:rPr>
                        <a:t>Session</a:t>
                      </a:r>
                    </a:p>
                  </a:txBody>
                  <a:tcPr marL="6903" marR="6903" marT="6903"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73372179"/>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Introductions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948394790"/>
                  </a:ext>
                </a:extLst>
              </a:tr>
              <a:tr h="389913">
                <a:tc>
                  <a:txBody>
                    <a:bodyPr/>
                    <a:lstStyle/>
                    <a:p>
                      <a:pPr algn="l" fontAlgn="b">
                        <a:lnSpc>
                          <a:spcPct val="150000"/>
                        </a:lnSpc>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tcPr>
                </a:tc>
                <a:tc>
                  <a:txBody>
                    <a:bodyPr/>
                    <a:lstStyle/>
                    <a:p>
                      <a:pPr algn="l" rtl="0" fontAlgn="ctr">
                        <a:lnSpc>
                          <a:spcPct val="150000"/>
                        </a:lnSpc>
                      </a:pPr>
                      <a:r>
                        <a:rPr lang="en-GB" sz="1700" b="0" kern="1200" dirty="0">
                          <a:solidFill>
                            <a:srgbClr val="595959"/>
                          </a:solidFill>
                          <a:latin typeface="+mn-lt"/>
                          <a:ea typeface="+mn-ea"/>
                          <a:cs typeface="+mn-cs"/>
                        </a:rPr>
                        <a:t>Setting the scene and a brief re-cap on natural capital </a:t>
                      </a:r>
                    </a:p>
                  </a:txBody>
                  <a:tcPr marL="6903" marR="6903" marT="6903" marB="0" anchor="ctr">
                    <a:lnL>
                      <a:noFill/>
                    </a:lnL>
                    <a:lnR>
                      <a:noFill/>
                    </a:lnR>
                    <a:lnT>
                      <a:noFill/>
                    </a:lnT>
                    <a:lnB>
                      <a:noFill/>
                    </a:lnB>
                  </a:tcPr>
                </a:tc>
                <a:extLst>
                  <a:ext uri="{0D108BD9-81ED-4DB2-BD59-A6C34878D82A}">
                    <a16:rowId xmlns:a16="http://schemas.microsoft.com/office/drawing/2014/main" val="3401744223"/>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The business case for assessing natural capital &amp; common assessments </a:t>
                      </a:r>
                      <a:endParaRPr lang="en-US" dirty="0"/>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389913">
                <a:tc>
                  <a:txBody>
                    <a:bodyPr/>
                    <a:lstStyle/>
                    <a:p>
                      <a:pPr algn="l" fontAlgn="b">
                        <a:lnSpc>
                          <a:spcPct val="150000"/>
                        </a:lnSpc>
                      </a:pPr>
                      <a:r>
                        <a:rPr lang="en-GB" sz="1700" b="0" kern="1200" dirty="0">
                          <a:solidFill>
                            <a:srgbClr val="595959"/>
                          </a:solidFill>
                          <a:latin typeface="+mn-lt"/>
                          <a:ea typeface="+mn-ea"/>
                          <a:cs typeface="+mn-cs"/>
                        </a:rPr>
                        <a:t>25 mins</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Identifying your natural capital impacts &amp; dependencies</a:t>
                      </a:r>
                      <a:endParaRPr lang="en-GB" sz="1700" b="0" strike="noStrike" kern="1200" dirty="0">
                        <a:solidFill>
                          <a:srgbClr val="595959"/>
                        </a:solidFill>
                        <a:latin typeface="+mn-lt"/>
                        <a:ea typeface="+mn-ea"/>
                        <a:cs typeface="+mn-cs"/>
                      </a:endParaRP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990186820"/>
                  </a:ext>
                </a:extLst>
              </a:tr>
              <a:tr h="389913">
                <a:tc>
                  <a:txBody>
                    <a:bodyPr/>
                    <a:lstStyle/>
                    <a:p>
                      <a:pPr algn="l" fontAlgn="b">
                        <a:lnSpc>
                          <a:spcPct val="150000"/>
                        </a:lnSpc>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Scoping an assessment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115728591"/>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Materiality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52214420"/>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Introduction to monetary valuation for scoping an assessment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063745586"/>
                  </a:ext>
                </a:extLst>
              </a:tr>
              <a:tr h="389913">
                <a:tc>
                  <a:txBody>
                    <a:bodyPr/>
                    <a:lstStyle/>
                    <a:p>
                      <a:pPr algn="l" fontAlgn="b">
                        <a:lnSpc>
                          <a:spcPct val="150000"/>
                        </a:lnSpc>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Case study presentation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394848597"/>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Wrap ups &amp; next steps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093258787"/>
                  </a:ext>
                </a:extLst>
              </a:tr>
            </a:tbl>
          </a:graphicData>
        </a:graphic>
      </p:graphicFrame>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9</a:t>
            </a:fld>
            <a:endParaRPr lang="en-GB"/>
          </a:p>
        </p:txBody>
      </p:sp>
    </p:spTree>
    <p:extLst>
      <p:ext uri="{BB962C8B-B14F-4D97-AF65-F5344CB8AC3E}">
        <p14:creationId xmlns:p14="http://schemas.microsoft.com/office/powerpoint/2010/main" val="779107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dirty="0">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important</a:t>
            </a:r>
            <a:r>
              <a:rPr lang="en-GB" sz="2201"/>
              <a:t> to your business,</a:t>
            </a:r>
          </a:p>
          <a:p>
            <a:pPr marL="0" indent="0">
              <a:lnSpc>
                <a:spcPct val="100000"/>
              </a:lnSpc>
              <a:spcAft>
                <a:spcPts val="1200"/>
              </a:spcAft>
              <a:buNone/>
            </a:pPr>
            <a:r>
              <a:rPr lang="en-GB" sz="2201"/>
              <a:t>Acquire the necessary tools, resources and understanding to </a:t>
            </a:r>
            <a:r>
              <a:rPr lang="en-GB" sz="2201" b="1">
                <a:solidFill>
                  <a:srgbClr val="23BAED"/>
                </a:solidFill>
              </a:rPr>
              <a:t>scope your own assessment</a:t>
            </a:r>
            <a:r>
              <a:rPr lang="en-GB" sz="2201"/>
              <a:t>,</a:t>
            </a:r>
          </a:p>
          <a:p>
            <a:pPr marL="0" indent="0">
              <a:lnSpc>
                <a:spcPct val="100000"/>
              </a:lnSpc>
              <a:spcAft>
                <a:spcPts val="1200"/>
              </a:spcAft>
              <a:buNone/>
            </a:pPr>
            <a:r>
              <a:rPr lang="en-GB" sz="2201"/>
              <a:t>To be introduced to the key </a:t>
            </a:r>
            <a:r>
              <a:rPr lang="en-GB" sz="2201" b="1">
                <a:solidFill>
                  <a:srgbClr val="23BAED"/>
                </a:solidFill>
              </a:rPr>
              <a:t>practical considerations and steps</a:t>
            </a:r>
            <a:r>
              <a:rPr lang="en-GB" sz="2201"/>
              <a:t> to take when   undertaking a first natural capital assessment as well as some </a:t>
            </a:r>
            <a:r>
              <a:rPr lang="en-GB" sz="2201" b="1">
                <a:solidFill>
                  <a:srgbClr val="23BAED"/>
                </a:solidFill>
              </a:rPr>
              <a:t>tools </a:t>
            </a:r>
            <a:endParaRPr lang="en-GB" sz="2201"/>
          </a:p>
          <a:p>
            <a:pPr marL="0" indent="0">
              <a:lnSpc>
                <a:spcPct val="100000"/>
              </a:lnSpc>
              <a:spcAft>
                <a:spcPts val="1200"/>
              </a:spcAft>
              <a:buNone/>
            </a:pPr>
            <a:r>
              <a:rPr lang="en-GB" sz="2201"/>
              <a:t>To understand </a:t>
            </a:r>
            <a:r>
              <a:rPr lang="en-GB" sz="2201" b="1">
                <a:solidFill>
                  <a:srgbClr val="23BAED"/>
                </a:solidFill>
              </a:rPr>
              <a:t>materiality assessments </a:t>
            </a:r>
            <a:r>
              <a:rPr lang="en-GB" sz="2201"/>
              <a:t>in the context of </a:t>
            </a:r>
            <a:r>
              <a:rPr lang="en-GB" sz="2201" b="1">
                <a:solidFill>
                  <a:srgbClr val="23BAED"/>
                </a:solidFill>
              </a:rPr>
              <a:t>impacts and dependencies </a:t>
            </a:r>
            <a:r>
              <a:rPr lang="en-GB" sz="2201"/>
              <a:t>and how to undertake them</a:t>
            </a:r>
          </a:p>
          <a:p>
            <a:pPr marL="800060" lvl="1" indent="-342882">
              <a:lnSpc>
                <a:spcPct val="100000"/>
              </a:lnSpc>
              <a:spcAft>
                <a:spcPts val="1200"/>
              </a:spcAft>
              <a:buFont typeface="Wingdings" panose="05000000000000000000" pitchFamily="2" charset="2"/>
              <a:buChar char="v"/>
            </a:pPr>
            <a:r>
              <a:rPr lang="en-GB" sz="2201"/>
              <a:t>To </a:t>
            </a:r>
            <a:r>
              <a:rPr lang="en-GB" sz="2201" b="1">
                <a:solidFill>
                  <a:srgbClr val="23BAED"/>
                </a:solidFill>
              </a:rPr>
              <a:t>introduce valuation </a:t>
            </a:r>
            <a:r>
              <a:rPr lang="en-GB" sz="2201"/>
              <a:t>following on from the brief overview provided in module   one</a:t>
            </a:r>
          </a:p>
        </p:txBody>
      </p:sp>
      <p:pic>
        <p:nvPicPr>
          <p:cNvPr id="14" name="Graphic 13" descr="Checkmark">
            <a:extLst>
              <a:ext uri="{FF2B5EF4-FFF2-40B4-BE49-F238E27FC236}">
                <a16:creationId xmlns:a16="http://schemas.microsoft.com/office/drawing/2014/main" id="{872BBAFE-4706-0B41-B728-01CD134D2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6" y="4173056"/>
            <a:ext cx="444761" cy="444761"/>
          </a:xfrm>
          <a:prstGeom prst="rect">
            <a:avLst/>
          </a:prstGeom>
        </p:spPr>
      </p:pic>
      <p:sp>
        <p:nvSpPr>
          <p:cNvPr id="3" name="Slide Number Placeholder 2">
            <a:extLst>
              <a:ext uri="{FF2B5EF4-FFF2-40B4-BE49-F238E27FC236}">
                <a16:creationId xmlns:a16="http://schemas.microsoft.com/office/drawing/2014/main" id="{3B0FB5EE-6A47-7748-8970-645A90617DC7}"/>
              </a:ext>
            </a:extLst>
          </p:cNvPr>
          <p:cNvSpPr>
            <a:spLocks noGrp="1"/>
          </p:cNvSpPr>
          <p:nvPr>
            <p:ph type="sldNum" sz="quarter" idx="12"/>
          </p:nvPr>
        </p:nvSpPr>
        <p:spPr/>
        <p:txBody>
          <a:bodyPr/>
          <a:lstStyle/>
          <a:p>
            <a:fld id="{971CEC84-1649-40CE-BFF6-7286506FEA08}" type="slidenum">
              <a:rPr lang="en-GB" smtClean="0"/>
              <a:pPr/>
              <a:t>90</a:t>
            </a:fld>
            <a:endParaRPr lang="en-GB"/>
          </a:p>
        </p:txBody>
      </p:sp>
    </p:spTree>
    <p:extLst>
      <p:ext uri="{BB962C8B-B14F-4D97-AF65-F5344CB8AC3E}">
        <p14:creationId xmlns:p14="http://schemas.microsoft.com/office/powerpoint/2010/main" val="42646034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926213"/>
            <a:ext cx="4467158" cy="1575730"/>
          </a:xfrm>
        </p:spPr>
        <p:txBody>
          <a:bodyPr>
            <a:noAutofit/>
          </a:bodyPr>
          <a:lstStyle/>
          <a:p>
            <a:pPr algn="l"/>
            <a:r>
              <a:rPr lang="en-GB" sz="3600" b="1" dirty="0">
                <a:solidFill>
                  <a:srgbClr val="23BAED"/>
                </a:solidFill>
              </a:rPr>
              <a:t>Introduction to monetary valuation for scoping an assessment</a:t>
            </a:r>
            <a:endParaRPr lang="en-GB" sz="3600"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5BAA7C46-0F00-B04D-9414-DBEFBED31D4D}"/>
              </a:ext>
            </a:extLst>
          </p:cNvPr>
          <p:cNvSpPr>
            <a:spLocks noGrp="1"/>
          </p:cNvSpPr>
          <p:nvPr>
            <p:ph type="sldNum" sz="quarter" idx="12"/>
          </p:nvPr>
        </p:nvSpPr>
        <p:spPr/>
        <p:txBody>
          <a:bodyPr/>
          <a:lstStyle/>
          <a:p>
            <a:fld id="{971CEC84-1649-40CE-BFF6-7286506FEA08}" type="slidenum">
              <a:rPr lang="en-GB" smtClean="0"/>
              <a:pPr/>
              <a:t>91</a:t>
            </a:fld>
            <a:endParaRPr lang="en-GB"/>
          </a:p>
        </p:txBody>
      </p:sp>
    </p:spTree>
    <p:extLst>
      <p:ext uri="{BB962C8B-B14F-4D97-AF65-F5344CB8AC3E}">
        <p14:creationId xmlns:p14="http://schemas.microsoft.com/office/powerpoint/2010/main" val="3265161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6E50404-5DAE-DD46-8494-04135C48536D}"/>
              </a:ext>
            </a:extLst>
          </p:cNvPr>
          <p:cNvSpPr>
            <a:spLocks noGrp="1"/>
          </p:cNvSpPr>
          <p:nvPr>
            <p:ph type="sldNum" sz="quarter" idx="12"/>
          </p:nvPr>
        </p:nvSpPr>
        <p:spPr/>
        <p:txBody>
          <a:bodyPr/>
          <a:lstStyle/>
          <a:p>
            <a:fld id="{971CEC84-1649-40CE-BFF6-7286506FEA08}" type="slidenum">
              <a:rPr lang="en-GB" smtClean="0"/>
              <a:pPr/>
              <a:t>92</a:t>
            </a:fld>
            <a:endParaRPr lang="en-GB"/>
          </a:p>
        </p:txBody>
      </p:sp>
    </p:spTree>
    <p:extLst>
      <p:ext uri="{BB962C8B-B14F-4D97-AF65-F5344CB8AC3E}">
        <p14:creationId xmlns:p14="http://schemas.microsoft.com/office/powerpoint/2010/main" val="39040496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r>
              <a:rPr lang="en-GB" dirty="0"/>
              <a:t>Assessments: </a:t>
            </a:r>
            <a:r>
              <a:rPr lang="en-GB" b="1" dirty="0"/>
              <a:t>Measure &amp; Value</a:t>
            </a:r>
            <a:endParaRPr lang="en-GB" dirty="0"/>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dirty="0"/>
              <a:t>Before monetary valuation can occur impacts and/or dependencies must be measured i.e. </a:t>
            </a:r>
            <a:r>
              <a:rPr lang="en-GB" sz="2000" dirty="0"/>
              <a:t>the </a:t>
            </a:r>
            <a:r>
              <a:rPr lang="en-GB" sz="2000" b="1" dirty="0"/>
              <a:t>amount of change determined, extent and condition</a:t>
            </a:r>
            <a:r>
              <a:rPr lang="en-GB" sz="2000" dirty="0"/>
              <a:t> in physical terms e.g. m3, tons, number of injuries, number of jobs.</a:t>
            </a:r>
          </a:p>
          <a:p>
            <a:pPr marL="367608" indent="-367608" defTabSz="914377">
              <a:lnSpc>
                <a:spcPct val="115000"/>
              </a:lnSpc>
              <a:buFont typeface="Arial" panose="020B0604020202020204" pitchFamily="34" charset="0"/>
              <a:buChar char="•"/>
            </a:pPr>
            <a:r>
              <a:rPr lang="en-GB" sz="2000" b="1" dirty="0"/>
              <a:t>It is worth noting that we do not detail the complications of measurement within this section i.e. data availability, accuracy and calculations.  </a:t>
            </a:r>
            <a:r>
              <a:rPr lang="en-GB" sz="2000" dirty="0"/>
              <a:t>However, this can be a complex process in its own right.</a:t>
            </a:r>
          </a:p>
          <a:p>
            <a:pPr marL="367608" indent="-367608" defTabSz="914377">
              <a:lnSpc>
                <a:spcPct val="115000"/>
              </a:lnSpc>
              <a:buFont typeface="Arial" panose="020B0604020202020204" pitchFamily="34" charset="0"/>
              <a:buChar char="•"/>
            </a:pPr>
            <a:r>
              <a:rPr lang="en-GB" sz="2000" dirty="0"/>
              <a:t>This section provides an introduction to monetary valuation so that those considering an assessment may consider whether they want to include this approach as part of their project ambition.</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grpSp>
        <p:nvGrpSpPr>
          <p:cNvPr id="10" name="Group 9">
            <a:extLst>
              <a:ext uri="{FF2B5EF4-FFF2-40B4-BE49-F238E27FC236}">
                <a16:creationId xmlns:a16="http://schemas.microsoft.com/office/drawing/2014/main" id="{10D40380-0496-4055-BB38-66041A4DF49A}"/>
              </a:ext>
            </a:extLst>
          </p:cNvPr>
          <p:cNvGrpSpPr/>
          <p:nvPr/>
        </p:nvGrpSpPr>
        <p:grpSpPr>
          <a:xfrm>
            <a:off x="2759826" y="5076305"/>
            <a:ext cx="8479404" cy="874918"/>
            <a:chOff x="858304" y="3863079"/>
            <a:chExt cx="10495496" cy="1244004"/>
          </a:xfrm>
        </p:grpSpPr>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1400" b="1" dirty="0"/>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14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1400" b="1"/>
                <a:t>Monetary</a:t>
              </a:r>
              <a:endParaRPr lang="en-GB" sz="14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grpSp>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93</a:t>
            </a:fld>
            <a:endParaRPr lang="en-GB"/>
          </a:p>
        </p:txBody>
      </p:sp>
    </p:spTree>
    <p:extLst>
      <p:ext uri="{BB962C8B-B14F-4D97-AF65-F5344CB8AC3E}">
        <p14:creationId xmlns:p14="http://schemas.microsoft.com/office/powerpoint/2010/main" val="14172749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noFill/>
        </p:spPr>
        <p:txBody>
          <a:bodyPr/>
          <a:lstStyle/>
          <a:p>
            <a:r>
              <a:rPr lang="en-GB" dirty="0"/>
              <a:t>Why is monetary valuation useful and/or contentious?</a:t>
            </a:r>
            <a:endParaRPr lang="en-US" dirty="0"/>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4281268844"/>
              </p:ext>
            </p:extLst>
          </p:nvPr>
        </p:nvGraphicFramePr>
        <p:xfrm>
          <a:off x="314194" y="1457729"/>
          <a:ext cx="11369085" cy="4288964"/>
        </p:xfrm>
        <a:graphic>
          <a:graphicData uri="http://schemas.openxmlformats.org/drawingml/2006/table">
            <a:tbl>
              <a:tblPr firstRow="1" bandRow="1">
                <a:tableStyleId>{BC89EF96-8CEA-46FF-86C4-4CE0E7609802}</a:tableStyleId>
              </a:tblPr>
              <a:tblGrid>
                <a:gridCol w="5776942">
                  <a:extLst>
                    <a:ext uri="{9D8B030D-6E8A-4147-A177-3AD203B41FA5}">
                      <a16:colId xmlns:a16="http://schemas.microsoft.com/office/drawing/2014/main" val="2429539457"/>
                    </a:ext>
                  </a:extLst>
                </a:gridCol>
                <a:gridCol w="5592143">
                  <a:extLst>
                    <a:ext uri="{9D8B030D-6E8A-4147-A177-3AD203B41FA5}">
                      <a16:colId xmlns:a16="http://schemas.microsoft.com/office/drawing/2014/main" val="1990008112"/>
                    </a:ext>
                  </a:extLst>
                </a:gridCol>
              </a:tblGrid>
              <a:tr h="571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23BAED"/>
                          </a:solidFill>
                        </a:rPr>
                        <a:t>Useful</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23BAED"/>
                          </a:solidFill>
                        </a:rPr>
                        <a:t>Contentious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buFont typeface="Arial"/>
                        <a:buChar char="•"/>
                      </a:pPr>
                      <a:r>
                        <a:rPr lang="en-US" sz="2500" b="1" dirty="0">
                          <a:solidFill>
                            <a:srgbClr val="23BAED"/>
                          </a:solidFill>
                        </a:rPr>
                        <a:t>Common unit</a:t>
                      </a:r>
                      <a:r>
                        <a:rPr lang="en-US" sz="2500" b="0" dirty="0">
                          <a:solidFill>
                            <a:srgbClr val="23BAED"/>
                          </a:solidFill>
                        </a:rPr>
                        <a:t> </a:t>
                      </a:r>
                      <a:r>
                        <a:rPr lang="en-US" sz="2500" b="0" dirty="0">
                          <a:solidFill>
                            <a:srgbClr val="595959"/>
                          </a:solidFill>
                        </a:rPr>
                        <a:t>of measure</a:t>
                      </a:r>
                    </a:p>
                    <a:p>
                      <a:pPr marL="285750" indent="-285750">
                        <a:lnSpc>
                          <a:spcPct val="100000"/>
                        </a:lnSpc>
                        <a:buFont typeface="Arial" panose="020B0604020202020204" pitchFamily="34" charset="0"/>
                        <a:buChar char="•"/>
                      </a:pPr>
                      <a:r>
                        <a:rPr lang="en-US" sz="2500" b="0" dirty="0">
                          <a:solidFill>
                            <a:srgbClr val="595959"/>
                          </a:solidFill>
                        </a:rPr>
                        <a:t>Can measure </a:t>
                      </a:r>
                      <a:r>
                        <a:rPr lang="en-US" sz="2500" b="1" dirty="0">
                          <a:solidFill>
                            <a:srgbClr val="23BAED"/>
                          </a:solidFill>
                        </a:rPr>
                        <a:t>social preferences</a:t>
                      </a:r>
                      <a:r>
                        <a:rPr lang="en-US" sz="2500" b="0" dirty="0">
                          <a:solidFill>
                            <a:srgbClr val="23BAED"/>
                          </a:solidFill>
                        </a:rPr>
                        <a:t> </a:t>
                      </a:r>
                    </a:p>
                    <a:p>
                      <a:pPr marL="285750" indent="-285750">
                        <a:lnSpc>
                          <a:spcPct val="100000"/>
                        </a:lnSpc>
                        <a:buFont typeface="Arial" panose="020B0604020202020204" pitchFamily="34" charset="0"/>
                        <a:buChar char="•"/>
                      </a:pPr>
                      <a:r>
                        <a:rPr lang="en-US" sz="2500" b="0" dirty="0">
                          <a:solidFill>
                            <a:srgbClr val="595959"/>
                          </a:solidFill>
                        </a:rPr>
                        <a:t>Used to determine </a:t>
                      </a:r>
                      <a:r>
                        <a:rPr lang="en-US" sz="2500" b="1" dirty="0">
                          <a:solidFill>
                            <a:srgbClr val="23BAED"/>
                          </a:solidFill>
                        </a:rPr>
                        <a:t>overall value for money of a project</a:t>
                      </a:r>
                      <a:r>
                        <a:rPr lang="en-US" sz="2500" b="0" dirty="0"/>
                        <a:t> </a:t>
                      </a:r>
                      <a:r>
                        <a:rPr lang="en-US" sz="2500" b="0" dirty="0">
                          <a:solidFill>
                            <a:srgbClr val="595959"/>
                          </a:solidFill>
                        </a:rPr>
                        <a:t>(i.e. whether it should go ahead or not; do the benefits exceed the costs)</a:t>
                      </a:r>
                    </a:p>
                    <a:p>
                      <a:pPr marL="285750" indent="-285750">
                        <a:lnSpc>
                          <a:spcPct val="100000"/>
                        </a:lnSpc>
                        <a:buFont typeface="Arial" panose="020B0604020202020204" pitchFamily="34" charset="0"/>
                        <a:buChar char="•"/>
                      </a:pPr>
                      <a:r>
                        <a:rPr lang="en-US" sz="2500" b="0" dirty="0">
                          <a:solidFill>
                            <a:srgbClr val="595959"/>
                          </a:solidFill>
                        </a:rPr>
                        <a:t>Can be used to </a:t>
                      </a:r>
                      <a:r>
                        <a:rPr lang="en-US" sz="2500" b="1" dirty="0">
                          <a:solidFill>
                            <a:srgbClr val="23BAED"/>
                          </a:solidFill>
                        </a:rPr>
                        <a:t>measure risks </a:t>
                      </a:r>
                      <a:r>
                        <a:rPr lang="en-US" sz="2500" b="0" dirty="0">
                          <a:solidFill>
                            <a:srgbClr val="595959"/>
                          </a:solidFill>
                        </a:rPr>
                        <a:t>and</a:t>
                      </a:r>
                      <a:r>
                        <a:rPr lang="en-US" sz="2500" b="0" dirty="0"/>
                        <a:t> </a:t>
                      </a:r>
                      <a:r>
                        <a:rPr lang="en-US" sz="2500" b="1" dirty="0">
                          <a:solidFill>
                            <a:srgbClr val="23BAED"/>
                          </a:solidFill>
                        </a:rPr>
                        <a:t>mitigate them </a:t>
                      </a:r>
                      <a:r>
                        <a:rPr lang="en-US" sz="2500" b="0" dirty="0">
                          <a:solidFill>
                            <a:srgbClr val="595959"/>
                          </a:solidFill>
                        </a:rPr>
                        <a:t>before these are quantified by others</a:t>
                      </a:r>
                    </a:p>
                  </a:txBody>
                  <a:tcPr marT="45721" marB="45721"/>
                </a:tc>
                <a:tc>
                  <a:txBody>
                    <a:bodyPr/>
                    <a:lstStyle/>
                    <a:p>
                      <a:pPr marL="285750" indent="-285750">
                        <a:lnSpc>
                          <a:spcPct val="100000"/>
                        </a:lnSpc>
                        <a:buFont typeface="Arial" panose="020B0604020202020204" pitchFamily="34" charset="0"/>
                        <a:buChar char="•"/>
                      </a:pPr>
                      <a:r>
                        <a:rPr lang="en-US" sz="2500" b="1" i="0" u="none" dirty="0">
                          <a:solidFill>
                            <a:srgbClr val="23BAED"/>
                          </a:solidFill>
                        </a:rPr>
                        <a:t>Not everything can be quantified in monetary terms</a:t>
                      </a:r>
                      <a:r>
                        <a:rPr lang="en-US" sz="2500" b="0" i="0" u="none" dirty="0">
                          <a:solidFill>
                            <a:srgbClr val="595959"/>
                          </a:solidFill>
                        </a:rPr>
                        <a:t> (e.g. biodiversity) </a:t>
                      </a:r>
                    </a:p>
                    <a:p>
                      <a:pPr marL="285750" indent="-285750">
                        <a:lnSpc>
                          <a:spcPct val="100000"/>
                        </a:lnSpc>
                        <a:buFont typeface="Arial" panose="020B0604020202020204" pitchFamily="34" charset="0"/>
                        <a:buChar char="•"/>
                      </a:pPr>
                      <a:r>
                        <a:rPr lang="en-US" sz="2500" b="0" i="0" dirty="0">
                          <a:solidFill>
                            <a:srgbClr val="595959"/>
                          </a:solidFill>
                        </a:rPr>
                        <a:t>Can be </a:t>
                      </a:r>
                      <a:r>
                        <a:rPr lang="en-US" sz="2500" b="1" i="0" dirty="0">
                          <a:solidFill>
                            <a:srgbClr val="23BAED"/>
                          </a:solidFill>
                        </a:rPr>
                        <a:t>time consuming/ expensive</a:t>
                      </a:r>
                      <a:r>
                        <a:rPr lang="en-US" sz="2500" b="0" i="0" dirty="0">
                          <a:solidFill>
                            <a:srgbClr val="23BAED"/>
                          </a:solidFill>
                        </a:rPr>
                        <a:t> </a:t>
                      </a:r>
                      <a:r>
                        <a:rPr lang="en-US" sz="2500" b="0" i="0" dirty="0">
                          <a:solidFill>
                            <a:srgbClr val="595959"/>
                          </a:solidFill>
                        </a:rPr>
                        <a:t>depending on technique or approach used</a:t>
                      </a:r>
                    </a:p>
                    <a:p>
                      <a:pPr marL="285750" indent="-285750">
                        <a:lnSpc>
                          <a:spcPct val="100000"/>
                        </a:lnSpc>
                        <a:buFont typeface="Arial" panose="020B0604020202020204" pitchFamily="34" charset="0"/>
                        <a:buChar char="•"/>
                      </a:pPr>
                      <a:r>
                        <a:rPr lang="en-US" sz="2500" b="0" i="0" dirty="0">
                          <a:solidFill>
                            <a:srgbClr val="595959"/>
                          </a:solidFill>
                        </a:rPr>
                        <a:t>Need to avoid </a:t>
                      </a:r>
                      <a:r>
                        <a:rPr lang="en-US" sz="2500" b="1" i="0" dirty="0">
                          <a:solidFill>
                            <a:srgbClr val="23BAED"/>
                          </a:solidFill>
                        </a:rPr>
                        <a:t>double counting </a:t>
                      </a:r>
                    </a:p>
                    <a:p>
                      <a:pPr marL="285750" lvl="0" indent="-285750">
                        <a:lnSpc>
                          <a:spcPct val="100000"/>
                        </a:lnSpc>
                        <a:buFont typeface="Arial" panose="020B0604020202020204" pitchFamily="34" charset="0"/>
                        <a:buChar char="•"/>
                      </a:pPr>
                      <a:r>
                        <a:rPr lang="en-US" sz="2500" b="0" i="0" dirty="0">
                          <a:solidFill>
                            <a:srgbClr val="595959"/>
                          </a:solidFill>
                        </a:rPr>
                        <a:t>Potential </a:t>
                      </a:r>
                      <a:r>
                        <a:rPr lang="en-US" sz="2500" b="1" i="0" dirty="0">
                          <a:solidFill>
                            <a:srgbClr val="23BAED"/>
                          </a:solidFill>
                        </a:rPr>
                        <a:t>reputational impacts</a:t>
                      </a:r>
                    </a:p>
                  </a:txBody>
                  <a:tcPr marT="45721" marB="45721"/>
                </a:tc>
                <a:extLst>
                  <a:ext uri="{0D108BD9-81ED-4DB2-BD59-A6C34878D82A}">
                    <a16:rowId xmlns:a16="http://schemas.microsoft.com/office/drawing/2014/main" val="1000605826"/>
                  </a:ext>
                </a:extLst>
              </a:tr>
            </a:tbl>
          </a:graphicData>
        </a:graphic>
      </p:graphicFrame>
      <p:sp>
        <p:nvSpPr>
          <p:cNvPr id="6" name="Teardrop 5">
            <a:extLst>
              <a:ext uri="{FF2B5EF4-FFF2-40B4-BE49-F238E27FC236}">
                <a16:creationId xmlns:a16="http://schemas.microsoft.com/office/drawing/2014/main" id="{A2E659BD-5700-A442-922F-A1ACD0A956FD}"/>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87F8FEA6-59A2-064D-ABBA-80729B41FA2D}"/>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p.37-38</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smtClean="0"/>
              <a:pPr/>
              <a:t>94</a:t>
            </a:fld>
            <a:endParaRPr lang="en-GB"/>
          </a:p>
        </p:txBody>
      </p:sp>
    </p:spTree>
    <p:extLst>
      <p:ext uri="{BB962C8B-B14F-4D97-AF65-F5344CB8AC3E}">
        <p14:creationId xmlns:p14="http://schemas.microsoft.com/office/powerpoint/2010/main" val="3674456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51EF-8663-4F4A-B385-21B1598D3F0F}"/>
              </a:ext>
            </a:extLst>
          </p:cNvPr>
          <p:cNvSpPr>
            <a:spLocks noGrp="1"/>
          </p:cNvSpPr>
          <p:nvPr>
            <p:ph type="title"/>
          </p:nvPr>
        </p:nvSpPr>
        <p:spPr>
          <a:noFill/>
        </p:spPr>
        <p:txBody>
          <a:bodyPr/>
          <a:lstStyle/>
          <a:p>
            <a:r>
              <a:rPr lang="en-GB"/>
              <a:t>Intro to Total Economic Value (TEV)</a:t>
            </a:r>
            <a:endParaRPr lang="en-US"/>
          </a:p>
        </p:txBody>
      </p:sp>
      <p:sp>
        <p:nvSpPr>
          <p:cNvPr id="5" name="Rectangle 6">
            <a:extLst>
              <a:ext uri="{FF2B5EF4-FFF2-40B4-BE49-F238E27FC236}">
                <a16:creationId xmlns:a16="http://schemas.microsoft.com/office/drawing/2014/main" id="{45E33434-75EC-2546-8FAA-F8FC12214136}"/>
              </a:ext>
            </a:extLst>
          </p:cNvPr>
          <p:cNvSpPr>
            <a:spLocks noChangeArrowheads="1"/>
          </p:cNvSpPr>
          <p:nvPr/>
        </p:nvSpPr>
        <p:spPr bwMode="auto">
          <a:xfrm>
            <a:off x="2073285" y="3204093"/>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dirty="0">
                <a:solidFill>
                  <a:srgbClr val="23BAED"/>
                </a:solidFill>
                <a:latin typeface="Arial"/>
              </a:rPr>
              <a:t>Direct values </a:t>
            </a:r>
          </a:p>
          <a:p>
            <a:pPr eaLnBrk="0" hangingPunct="0"/>
            <a:r>
              <a:rPr lang="en-GB" sz="1401" dirty="0">
                <a:solidFill>
                  <a:srgbClr val="595959"/>
                </a:solidFill>
                <a:latin typeface="Arial"/>
              </a:rPr>
              <a:t>Outputs that can be consumed directly, such as fish, medicines, wild foods, recreation, etc.</a:t>
            </a:r>
          </a:p>
        </p:txBody>
      </p:sp>
      <p:sp>
        <p:nvSpPr>
          <p:cNvPr id="6" name="Rectangle 8">
            <a:extLst>
              <a:ext uri="{FF2B5EF4-FFF2-40B4-BE49-F238E27FC236}">
                <a16:creationId xmlns:a16="http://schemas.microsoft.com/office/drawing/2014/main" id="{E71EE55B-06E1-6243-B59F-A2825C26280F}"/>
              </a:ext>
            </a:extLst>
          </p:cNvPr>
          <p:cNvSpPr>
            <a:spLocks noChangeArrowheads="1"/>
          </p:cNvSpPr>
          <p:nvPr/>
        </p:nvSpPr>
        <p:spPr bwMode="auto">
          <a:xfrm>
            <a:off x="5981867"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dirty="0">
                <a:solidFill>
                  <a:srgbClr val="23BAED"/>
                </a:solidFill>
                <a:latin typeface="Arial"/>
              </a:rPr>
              <a:t>Option values</a:t>
            </a:r>
          </a:p>
          <a:p>
            <a:pPr eaLnBrk="0" hangingPunct="0"/>
            <a:r>
              <a:rPr lang="en-GB" sz="1401" dirty="0">
                <a:solidFill>
                  <a:srgbClr val="595959"/>
                </a:solidFill>
                <a:latin typeface="Arial"/>
              </a:rPr>
              <a:t>The premium placed on maintaining resources and landscapes for future possible direct and indirect uses, some of which may not be known now</a:t>
            </a:r>
            <a:r>
              <a:rPr lang="en-GB" sz="1401" dirty="0">
                <a:solidFill>
                  <a:srgbClr val="414042"/>
                </a:solidFill>
                <a:latin typeface="Arial"/>
              </a:rPr>
              <a:t>.</a:t>
            </a:r>
          </a:p>
        </p:txBody>
      </p:sp>
      <p:sp>
        <p:nvSpPr>
          <p:cNvPr id="7" name="Rectangle 9">
            <a:extLst>
              <a:ext uri="{FF2B5EF4-FFF2-40B4-BE49-F238E27FC236}">
                <a16:creationId xmlns:a16="http://schemas.microsoft.com/office/drawing/2014/main" id="{EABA1462-CA77-4847-ADFB-4A723C21595B}"/>
              </a:ext>
            </a:extLst>
          </p:cNvPr>
          <p:cNvSpPr>
            <a:spLocks noChangeArrowheads="1"/>
          </p:cNvSpPr>
          <p:nvPr/>
        </p:nvSpPr>
        <p:spPr bwMode="auto">
          <a:xfrm>
            <a:off x="7925661" y="3204232"/>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dirty="0">
                <a:solidFill>
                  <a:srgbClr val="23BAED"/>
                </a:solidFill>
                <a:latin typeface="Arial"/>
              </a:rPr>
              <a:t>Existence, altruistic and bequest values</a:t>
            </a:r>
          </a:p>
          <a:p>
            <a:pPr eaLnBrk="0" hangingPunct="0"/>
            <a:r>
              <a:rPr lang="en-GB" sz="1401" dirty="0">
                <a:solidFill>
                  <a:srgbClr val="595959"/>
                </a:solidFill>
                <a:latin typeface="Arial"/>
              </a:rPr>
              <a:t>The intrinsic value of resources and landscapes, irrespective of their use.</a:t>
            </a:r>
          </a:p>
        </p:txBody>
      </p:sp>
      <p:sp>
        <p:nvSpPr>
          <p:cNvPr id="8" name="Rectangle 7">
            <a:extLst>
              <a:ext uri="{FF2B5EF4-FFF2-40B4-BE49-F238E27FC236}">
                <a16:creationId xmlns:a16="http://schemas.microsoft.com/office/drawing/2014/main" id="{743B72CC-E589-DF41-897F-46EDD7393C96}"/>
              </a:ext>
            </a:extLst>
          </p:cNvPr>
          <p:cNvSpPr>
            <a:spLocks noChangeArrowheads="1"/>
          </p:cNvSpPr>
          <p:nvPr/>
        </p:nvSpPr>
        <p:spPr bwMode="auto">
          <a:xfrm>
            <a:off x="4038073"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dirty="0">
                <a:solidFill>
                  <a:srgbClr val="23BAED"/>
                </a:solidFill>
                <a:latin typeface="Arial"/>
              </a:rPr>
              <a:t>Indirect values</a:t>
            </a:r>
          </a:p>
          <a:p>
            <a:pPr eaLnBrk="0" hangingPunct="0"/>
            <a:r>
              <a:rPr lang="en-GB" sz="1401" dirty="0">
                <a:solidFill>
                  <a:srgbClr val="595959"/>
                </a:solidFill>
                <a:latin typeface="Arial"/>
              </a:rPr>
              <a:t>Ecological services, </a:t>
            </a:r>
          </a:p>
          <a:p>
            <a:pPr eaLnBrk="0" hangingPunct="0"/>
            <a:r>
              <a:rPr lang="en-GB" sz="1401" dirty="0">
                <a:solidFill>
                  <a:srgbClr val="595959"/>
                </a:solidFill>
                <a:latin typeface="Arial"/>
              </a:rPr>
              <a:t>such as catchment protection, flood control, carbon sequestration, climatic control, aesthetics, etc.</a:t>
            </a:r>
          </a:p>
        </p:txBody>
      </p:sp>
      <p:sp>
        <p:nvSpPr>
          <p:cNvPr id="9" name="Rectangle 13">
            <a:extLst>
              <a:ext uri="{FF2B5EF4-FFF2-40B4-BE49-F238E27FC236}">
                <a16:creationId xmlns:a16="http://schemas.microsoft.com/office/drawing/2014/main" id="{7CD9CAC2-7073-714B-8EF5-9A9F819ADD42}"/>
              </a:ext>
            </a:extLst>
          </p:cNvPr>
          <p:cNvSpPr>
            <a:spLocks noChangeArrowheads="1"/>
          </p:cNvSpPr>
          <p:nvPr/>
        </p:nvSpPr>
        <p:spPr bwMode="auto">
          <a:xfrm>
            <a:off x="8225586" y="2386158"/>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Non-use</a:t>
            </a:r>
          </a:p>
        </p:txBody>
      </p:sp>
      <p:sp>
        <p:nvSpPr>
          <p:cNvPr id="10" name="Rectangle 18">
            <a:extLst>
              <a:ext uri="{FF2B5EF4-FFF2-40B4-BE49-F238E27FC236}">
                <a16:creationId xmlns:a16="http://schemas.microsoft.com/office/drawing/2014/main" id="{A6AA597F-A5C2-BE4C-9C40-D826F9770E52}"/>
              </a:ext>
            </a:extLst>
          </p:cNvPr>
          <p:cNvSpPr>
            <a:spLocks noChangeArrowheads="1"/>
          </p:cNvSpPr>
          <p:nvPr/>
        </p:nvSpPr>
        <p:spPr bwMode="auto">
          <a:xfrm>
            <a:off x="4327053" y="2392866"/>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Use</a:t>
            </a:r>
          </a:p>
        </p:txBody>
      </p:sp>
      <p:cxnSp>
        <p:nvCxnSpPr>
          <p:cNvPr id="11" name="Shape 165">
            <a:extLst>
              <a:ext uri="{FF2B5EF4-FFF2-40B4-BE49-F238E27FC236}">
                <a16:creationId xmlns:a16="http://schemas.microsoft.com/office/drawing/2014/main" id="{D135ABDD-6D05-A841-984F-DA92A7961B7B}"/>
              </a:ext>
            </a:extLst>
          </p:cNvPr>
          <p:cNvCxnSpPr>
            <a:stCxn id="9" idx="2"/>
            <a:endCxn id="7" idx="0"/>
          </p:cNvCxnSpPr>
          <p:nvPr/>
        </p:nvCxnSpPr>
        <p:spPr>
          <a:xfrm>
            <a:off x="8825661" y="2794151"/>
            <a:ext cx="0" cy="410081"/>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hape 166">
            <a:extLst>
              <a:ext uri="{FF2B5EF4-FFF2-40B4-BE49-F238E27FC236}">
                <a16:creationId xmlns:a16="http://schemas.microsoft.com/office/drawing/2014/main" id="{1BDCE435-FE74-6A46-888F-D9434403D931}"/>
              </a:ext>
            </a:extLst>
          </p:cNvPr>
          <p:cNvCxnSpPr>
            <a:stCxn id="10" idx="2"/>
            <a:endCxn id="5" idx="0"/>
          </p:cNvCxnSpPr>
          <p:nvPr/>
        </p:nvCxnSpPr>
        <p:spPr>
          <a:xfrm rot="5400000">
            <a:off x="3748590" y="2025555"/>
            <a:ext cx="403234" cy="1953843"/>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hape 166">
            <a:extLst>
              <a:ext uri="{FF2B5EF4-FFF2-40B4-BE49-F238E27FC236}">
                <a16:creationId xmlns:a16="http://schemas.microsoft.com/office/drawing/2014/main" id="{2A8DF185-2A02-7442-A9C0-AE4F30E04F9E}"/>
              </a:ext>
            </a:extLst>
          </p:cNvPr>
          <p:cNvCxnSpPr>
            <a:stCxn id="10" idx="2"/>
            <a:endCxn id="8" idx="0"/>
          </p:cNvCxnSpPr>
          <p:nvPr/>
        </p:nvCxnSpPr>
        <p:spPr>
          <a:xfrm>
            <a:off x="4927128" y="2800859"/>
            <a:ext cx="10945" cy="396806"/>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hape 166">
            <a:extLst>
              <a:ext uri="{FF2B5EF4-FFF2-40B4-BE49-F238E27FC236}">
                <a16:creationId xmlns:a16="http://schemas.microsoft.com/office/drawing/2014/main" id="{DB8033C7-9673-2F43-A874-3C993F7EE033}"/>
              </a:ext>
            </a:extLst>
          </p:cNvPr>
          <p:cNvCxnSpPr>
            <a:stCxn id="10" idx="2"/>
            <a:endCxn id="6" idx="0"/>
          </p:cNvCxnSpPr>
          <p:nvPr/>
        </p:nvCxnSpPr>
        <p:spPr>
          <a:xfrm rot="16200000" flipH="1">
            <a:off x="5706094" y="2021892"/>
            <a:ext cx="396806" cy="1954739"/>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 Box 8">
            <a:extLst>
              <a:ext uri="{FF2B5EF4-FFF2-40B4-BE49-F238E27FC236}">
                <a16:creationId xmlns:a16="http://schemas.microsoft.com/office/drawing/2014/main" id="{05AC1995-8D5A-C54E-9047-9D6D02D38A5E}"/>
              </a:ext>
            </a:extLst>
          </p:cNvPr>
          <p:cNvSpPr txBox="1">
            <a:spLocks noChangeArrowheads="1"/>
          </p:cNvSpPr>
          <p:nvPr>
            <p:custDataLst>
              <p:tags r:id="rId1"/>
            </p:custDataLst>
          </p:nvPr>
        </p:nvSpPr>
        <p:spPr bwMode="auto">
          <a:xfrm>
            <a:off x="2107554" y="5482456"/>
            <a:ext cx="7701483" cy="307777"/>
          </a:xfrm>
          <a:prstGeom prst="rect">
            <a:avLst/>
          </a:prstGeom>
          <a:noFill/>
          <a:ln w="6350">
            <a:noFill/>
            <a:miter lim="800000"/>
            <a:headEnd type="none" w="sm" len="sm"/>
            <a:tailEnd type="none" w="sm" len="sm"/>
          </a:ln>
          <a:effectLst/>
        </p:spPr>
        <p:txBody>
          <a:bodyPr wrap="square" lIns="0" tIns="0" rIns="0" bIns="0" anchor="b">
            <a:noAutofit/>
          </a:bodyPr>
          <a:lstStyle/>
          <a:p>
            <a:pPr marL="450829" indent="-450829" defTabSz="761962" eaLnBrk="0" hangingPunct="0">
              <a:spcBef>
                <a:spcPts val="201"/>
              </a:spcBef>
              <a:tabLst>
                <a:tab pos="447653" algn="l"/>
              </a:tabLst>
            </a:pPr>
            <a:r>
              <a:rPr lang="en-GB" sz="1001">
                <a:solidFill>
                  <a:srgbClr val="7F7F7F"/>
                </a:solidFill>
                <a:latin typeface="Arial"/>
                <a:cs typeface="Arial" pitchFamily="34" charset="0"/>
              </a:rPr>
              <a:t>Source:	Pearce, D.W., Markandya, A. and Barbier, E. (1989). Blueprint for a green economy. Earthscan, London WBCSD Connecting the dots</a:t>
            </a:r>
          </a:p>
        </p:txBody>
      </p:sp>
      <p:grpSp>
        <p:nvGrpSpPr>
          <p:cNvPr id="25" name="Group 179">
            <a:extLst>
              <a:ext uri="{FF2B5EF4-FFF2-40B4-BE49-F238E27FC236}">
                <a16:creationId xmlns:a16="http://schemas.microsoft.com/office/drawing/2014/main" id="{E0083EAC-5A54-A64E-B50B-25BC3A080618}"/>
              </a:ext>
            </a:extLst>
          </p:cNvPr>
          <p:cNvGrpSpPr/>
          <p:nvPr/>
        </p:nvGrpSpPr>
        <p:grpSpPr>
          <a:xfrm>
            <a:off x="2486029" y="1192393"/>
            <a:ext cx="6367571" cy="869763"/>
            <a:chOff x="1616303" y="1176501"/>
            <a:chExt cx="6542035" cy="781579"/>
          </a:xfrm>
        </p:grpSpPr>
        <p:sp>
          <p:nvSpPr>
            <p:cNvPr id="26" name="Freeform 24">
              <a:extLst>
                <a:ext uri="{FF2B5EF4-FFF2-40B4-BE49-F238E27FC236}">
                  <a16:creationId xmlns:a16="http://schemas.microsoft.com/office/drawing/2014/main" id="{770CC6FB-89E1-4A43-B667-02A3922D7B8B}"/>
                </a:ext>
              </a:extLst>
            </p:cNvPr>
            <p:cNvSpPr>
              <a:spLocks/>
            </p:cNvSpPr>
            <p:nvPr/>
          </p:nvSpPr>
          <p:spPr bwMode="auto">
            <a:xfrm>
              <a:off x="1616303" y="1441844"/>
              <a:ext cx="2798950" cy="488800"/>
            </a:xfrm>
            <a:custGeom>
              <a:avLst/>
              <a:gdLst/>
              <a:ahLst/>
              <a:cxnLst>
                <a:cxn ang="0">
                  <a:pos x="25" y="185"/>
                </a:cxn>
                <a:cxn ang="0">
                  <a:pos x="74" y="168"/>
                </a:cxn>
                <a:cxn ang="0">
                  <a:pos x="123" y="168"/>
                </a:cxn>
                <a:cxn ang="0">
                  <a:pos x="136" y="168"/>
                </a:cxn>
                <a:cxn ang="0">
                  <a:pos x="149" y="185"/>
                </a:cxn>
                <a:cxn ang="0">
                  <a:pos x="161" y="185"/>
                </a:cxn>
                <a:cxn ang="0">
                  <a:pos x="186" y="185"/>
                </a:cxn>
                <a:cxn ang="0">
                  <a:pos x="223" y="185"/>
                </a:cxn>
                <a:cxn ang="0">
                  <a:pos x="223" y="168"/>
                </a:cxn>
                <a:cxn ang="0">
                  <a:pos x="223" y="151"/>
                </a:cxn>
                <a:cxn ang="0">
                  <a:pos x="235" y="118"/>
                </a:cxn>
                <a:cxn ang="0">
                  <a:pos x="235" y="118"/>
                </a:cxn>
                <a:cxn ang="0">
                  <a:pos x="248" y="83"/>
                </a:cxn>
                <a:cxn ang="0">
                  <a:pos x="272" y="67"/>
                </a:cxn>
                <a:cxn ang="0">
                  <a:pos x="272" y="50"/>
                </a:cxn>
                <a:cxn ang="0">
                  <a:pos x="297" y="50"/>
                </a:cxn>
                <a:cxn ang="0">
                  <a:pos x="309" y="33"/>
                </a:cxn>
                <a:cxn ang="0">
                  <a:pos x="323" y="0"/>
                </a:cxn>
                <a:cxn ang="0">
                  <a:pos x="335" y="17"/>
                </a:cxn>
                <a:cxn ang="0">
                  <a:pos x="360" y="33"/>
                </a:cxn>
                <a:cxn ang="0">
                  <a:pos x="360" y="33"/>
                </a:cxn>
                <a:cxn ang="0">
                  <a:pos x="397" y="33"/>
                </a:cxn>
                <a:cxn ang="0">
                  <a:pos x="397" y="17"/>
                </a:cxn>
                <a:cxn ang="0">
                  <a:pos x="422" y="17"/>
                </a:cxn>
                <a:cxn ang="0">
                  <a:pos x="422" y="17"/>
                </a:cxn>
                <a:cxn ang="0">
                  <a:pos x="446" y="33"/>
                </a:cxn>
                <a:cxn ang="0">
                  <a:pos x="446" y="50"/>
                </a:cxn>
                <a:cxn ang="0">
                  <a:pos x="459" y="67"/>
                </a:cxn>
                <a:cxn ang="0">
                  <a:pos x="459" y="100"/>
                </a:cxn>
                <a:cxn ang="0">
                  <a:pos x="459" y="118"/>
                </a:cxn>
                <a:cxn ang="0">
                  <a:pos x="509" y="100"/>
                </a:cxn>
                <a:cxn ang="0">
                  <a:pos x="534" y="100"/>
                </a:cxn>
                <a:cxn ang="0">
                  <a:pos x="546" y="100"/>
                </a:cxn>
                <a:cxn ang="0">
                  <a:pos x="558" y="118"/>
                </a:cxn>
                <a:cxn ang="0">
                  <a:pos x="558" y="135"/>
                </a:cxn>
                <a:cxn ang="0">
                  <a:pos x="583" y="151"/>
                </a:cxn>
                <a:cxn ang="0">
                  <a:pos x="595" y="185"/>
                </a:cxn>
                <a:cxn ang="0">
                  <a:pos x="595" y="218"/>
                </a:cxn>
                <a:cxn ang="0">
                  <a:pos x="608" y="235"/>
                </a:cxn>
                <a:cxn ang="0">
                  <a:pos x="658" y="251"/>
                </a:cxn>
                <a:cxn ang="0">
                  <a:pos x="720" y="251"/>
                </a:cxn>
                <a:cxn ang="0">
                  <a:pos x="819" y="268"/>
                </a:cxn>
                <a:cxn ang="0">
                  <a:pos x="1005" y="268"/>
                </a:cxn>
                <a:cxn ang="0">
                  <a:pos x="1155" y="268"/>
                </a:cxn>
                <a:cxn ang="0">
                  <a:pos x="1241" y="301"/>
                </a:cxn>
                <a:cxn ang="0">
                  <a:pos x="1290" y="285"/>
                </a:cxn>
                <a:cxn ang="0">
                  <a:pos x="1328" y="301"/>
                </a:cxn>
                <a:cxn ang="0">
                  <a:pos x="1365" y="336"/>
                </a:cxn>
                <a:cxn ang="0">
                  <a:pos x="1439" y="386"/>
                </a:cxn>
                <a:cxn ang="0">
                  <a:pos x="1514" y="403"/>
                </a:cxn>
                <a:cxn ang="0">
                  <a:pos x="1639" y="453"/>
                </a:cxn>
                <a:cxn ang="0">
                  <a:pos x="1774" y="470"/>
                </a:cxn>
                <a:cxn ang="0">
                  <a:pos x="2155" y="517"/>
                </a:cxn>
                <a:cxn ang="0">
                  <a:pos x="0" y="621"/>
                </a:cxn>
              </a:cxnLst>
              <a:rect l="0" t="0" r="r" b="b"/>
              <a:pathLst>
                <a:path w="2431" h="621">
                  <a:moveTo>
                    <a:pt x="0" y="201"/>
                  </a:moveTo>
                  <a:lnTo>
                    <a:pt x="12" y="185"/>
                  </a:lnTo>
                  <a:lnTo>
                    <a:pt x="25" y="185"/>
                  </a:lnTo>
                  <a:lnTo>
                    <a:pt x="37" y="185"/>
                  </a:lnTo>
                  <a:lnTo>
                    <a:pt x="49" y="185"/>
                  </a:lnTo>
                  <a:lnTo>
                    <a:pt x="74" y="168"/>
                  </a:lnTo>
                  <a:lnTo>
                    <a:pt x="86" y="185"/>
                  </a:lnTo>
                  <a:lnTo>
                    <a:pt x="111" y="168"/>
                  </a:lnTo>
                  <a:lnTo>
                    <a:pt x="123" y="168"/>
                  </a:lnTo>
                  <a:lnTo>
                    <a:pt x="123" y="168"/>
                  </a:lnTo>
                  <a:lnTo>
                    <a:pt x="123" y="168"/>
                  </a:lnTo>
                  <a:lnTo>
                    <a:pt x="136" y="168"/>
                  </a:lnTo>
                  <a:lnTo>
                    <a:pt x="136" y="168"/>
                  </a:lnTo>
                  <a:lnTo>
                    <a:pt x="136" y="185"/>
                  </a:lnTo>
                  <a:lnTo>
                    <a:pt x="149" y="185"/>
                  </a:lnTo>
                  <a:lnTo>
                    <a:pt x="161" y="185"/>
                  </a:lnTo>
                  <a:lnTo>
                    <a:pt x="174" y="185"/>
                  </a:lnTo>
                  <a:lnTo>
                    <a:pt x="161" y="185"/>
                  </a:lnTo>
                  <a:lnTo>
                    <a:pt x="174" y="201"/>
                  </a:lnTo>
                  <a:lnTo>
                    <a:pt x="174" y="185"/>
                  </a:lnTo>
                  <a:lnTo>
                    <a:pt x="186" y="185"/>
                  </a:lnTo>
                  <a:lnTo>
                    <a:pt x="186" y="185"/>
                  </a:lnTo>
                  <a:lnTo>
                    <a:pt x="211" y="185"/>
                  </a:lnTo>
                  <a:lnTo>
                    <a:pt x="223" y="185"/>
                  </a:lnTo>
                  <a:lnTo>
                    <a:pt x="223" y="168"/>
                  </a:lnTo>
                  <a:lnTo>
                    <a:pt x="235" y="168"/>
                  </a:lnTo>
                  <a:lnTo>
                    <a:pt x="223" y="168"/>
                  </a:lnTo>
                  <a:lnTo>
                    <a:pt x="223" y="168"/>
                  </a:lnTo>
                  <a:lnTo>
                    <a:pt x="235" y="151"/>
                  </a:lnTo>
                  <a:lnTo>
                    <a:pt x="223" y="151"/>
                  </a:lnTo>
                  <a:lnTo>
                    <a:pt x="235" y="135"/>
                  </a:lnTo>
                  <a:lnTo>
                    <a:pt x="223" y="135"/>
                  </a:lnTo>
                  <a:lnTo>
                    <a:pt x="235" y="118"/>
                  </a:lnTo>
                  <a:lnTo>
                    <a:pt x="235" y="118"/>
                  </a:lnTo>
                  <a:lnTo>
                    <a:pt x="248" y="118"/>
                  </a:lnTo>
                  <a:lnTo>
                    <a:pt x="235" y="118"/>
                  </a:lnTo>
                  <a:lnTo>
                    <a:pt x="248" y="100"/>
                  </a:lnTo>
                  <a:lnTo>
                    <a:pt x="260" y="100"/>
                  </a:lnTo>
                  <a:lnTo>
                    <a:pt x="248" y="83"/>
                  </a:lnTo>
                  <a:lnTo>
                    <a:pt x="272" y="83"/>
                  </a:lnTo>
                  <a:lnTo>
                    <a:pt x="260" y="83"/>
                  </a:lnTo>
                  <a:lnTo>
                    <a:pt x="272" y="67"/>
                  </a:lnTo>
                  <a:lnTo>
                    <a:pt x="272" y="67"/>
                  </a:lnTo>
                  <a:lnTo>
                    <a:pt x="285" y="67"/>
                  </a:lnTo>
                  <a:lnTo>
                    <a:pt x="272" y="50"/>
                  </a:lnTo>
                  <a:lnTo>
                    <a:pt x="285" y="50"/>
                  </a:lnTo>
                  <a:lnTo>
                    <a:pt x="285" y="50"/>
                  </a:lnTo>
                  <a:lnTo>
                    <a:pt x="297" y="50"/>
                  </a:lnTo>
                  <a:lnTo>
                    <a:pt x="309" y="33"/>
                  </a:lnTo>
                  <a:lnTo>
                    <a:pt x="309" y="33"/>
                  </a:lnTo>
                  <a:lnTo>
                    <a:pt x="309" y="33"/>
                  </a:lnTo>
                  <a:lnTo>
                    <a:pt x="309" y="17"/>
                  </a:lnTo>
                  <a:lnTo>
                    <a:pt x="323" y="17"/>
                  </a:lnTo>
                  <a:lnTo>
                    <a:pt x="323" y="0"/>
                  </a:lnTo>
                  <a:lnTo>
                    <a:pt x="323" y="0"/>
                  </a:lnTo>
                  <a:lnTo>
                    <a:pt x="335" y="0"/>
                  </a:lnTo>
                  <a:lnTo>
                    <a:pt x="335" y="17"/>
                  </a:lnTo>
                  <a:lnTo>
                    <a:pt x="347" y="17"/>
                  </a:lnTo>
                  <a:lnTo>
                    <a:pt x="347" y="17"/>
                  </a:lnTo>
                  <a:lnTo>
                    <a:pt x="360" y="33"/>
                  </a:lnTo>
                  <a:lnTo>
                    <a:pt x="347" y="33"/>
                  </a:lnTo>
                  <a:lnTo>
                    <a:pt x="347" y="33"/>
                  </a:lnTo>
                  <a:lnTo>
                    <a:pt x="360" y="33"/>
                  </a:lnTo>
                  <a:lnTo>
                    <a:pt x="360" y="50"/>
                  </a:lnTo>
                  <a:lnTo>
                    <a:pt x="372" y="50"/>
                  </a:lnTo>
                  <a:lnTo>
                    <a:pt x="397" y="33"/>
                  </a:lnTo>
                  <a:lnTo>
                    <a:pt x="384" y="33"/>
                  </a:lnTo>
                  <a:lnTo>
                    <a:pt x="397" y="33"/>
                  </a:lnTo>
                  <a:lnTo>
                    <a:pt x="397" y="17"/>
                  </a:lnTo>
                  <a:lnTo>
                    <a:pt x="409" y="17"/>
                  </a:lnTo>
                  <a:lnTo>
                    <a:pt x="409" y="0"/>
                  </a:lnTo>
                  <a:lnTo>
                    <a:pt x="422" y="17"/>
                  </a:lnTo>
                  <a:lnTo>
                    <a:pt x="422" y="17"/>
                  </a:lnTo>
                  <a:lnTo>
                    <a:pt x="434" y="17"/>
                  </a:lnTo>
                  <a:lnTo>
                    <a:pt x="422" y="17"/>
                  </a:lnTo>
                  <a:lnTo>
                    <a:pt x="446" y="33"/>
                  </a:lnTo>
                  <a:lnTo>
                    <a:pt x="434" y="33"/>
                  </a:lnTo>
                  <a:lnTo>
                    <a:pt x="446" y="33"/>
                  </a:lnTo>
                  <a:lnTo>
                    <a:pt x="434" y="33"/>
                  </a:lnTo>
                  <a:lnTo>
                    <a:pt x="446" y="50"/>
                  </a:lnTo>
                  <a:lnTo>
                    <a:pt x="446" y="50"/>
                  </a:lnTo>
                  <a:lnTo>
                    <a:pt x="459" y="67"/>
                  </a:lnTo>
                  <a:lnTo>
                    <a:pt x="446" y="67"/>
                  </a:lnTo>
                  <a:lnTo>
                    <a:pt x="459" y="67"/>
                  </a:lnTo>
                  <a:lnTo>
                    <a:pt x="459" y="67"/>
                  </a:lnTo>
                  <a:lnTo>
                    <a:pt x="459" y="83"/>
                  </a:lnTo>
                  <a:lnTo>
                    <a:pt x="459" y="100"/>
                  </a:lnTo>
                  <a:lnTo>
                    <a:pt x="459" y="100"/>
                  </a:lnTo>
                  <a:lnTo>
                    <a:pt x="459" y="118"/>
                  </a:lnTo>
                  <a:lnTo>
                    <a:pt x="459" y="118"/>
                  </a:lnTo>
                  <a:lnTo>
                    <a:pt x="471" y="118"/>
                  </a:lnTo>
                  <a:lnTo>
                    <a:pt x="497" y="118"/>
                  </a:lnTo>
                  <a:lnTo>
                    <a:pt x="509" y="100"/>
                  </a:lnTo>
                  <a:lnTo>
                    <a:pt x="521" y="100"/>
                  </a:lnTo>
                  <a:lnTo>
                    <a:pt x="521" y="83"/>
                  </a:lnTo>
                  <a:lnTo>
                    <a:pt x="534" y="100"/>
                  </a:lnTo>
                  <a:lnTo>
                    <a:pt x="546" y="100"/>
                  </a:lnTo>
                  <a:lnTo>
                    <a:pt x="534" y="100"/>
                  </a:lnTo>
                  <a:lnTo>
                    <a:pt x="546" y="100"/>
                  </a:lnTo>
                  <a:lnTo>
                    <a:pt x="546" y="118"/>
                  </a:lnTo>
                  <a:lnTo>
                    <a:pt x="558" y="118"/>
                  </a:lnTo>
                  <a:lnTo>
                    <a:pt x="558" y="118"/>
                  </a:lnTo>
                  <a:lnTo>
                    <a:pt x="558" y="135"/>
                  </a:lnTo>
                  <a:lnTo>
                    <a:pt x="558" y="135"/>
                  </a:lnTo>
                  <a:lnTo>
                    <a:pt x="558" y="135"/>
                  </a:lnTo>
                  <a:lnTo>
                    <a:pt x="571" y="135"/>
                  </a:lnTo>
                  <a:lnTo>
                    <a:pt x="571" y="151"/>
                  </a:lnTo>
                  <a:lnTo>
                    <a:pt x="583" y="151"/>
                  </a:lnTo>
                  <a:lnTo>
                    <a:pt x="583" y="168"/>
                  </a:lnTo>
                  <a:lnTo>
                    <a:pt x="583" y="168"/>
                  </a:lnTo>
                  <a:lnTo>
                    <a:pt x="595" y="185"/>
                  </a:lnTo>
                  <a:lnTo>
                    <a:pt x="595" y="185"/>
                  </a:lnTo>
                  <a:lnTo>
                    <a:pt x="595" y="201"/>
                  </a:lnTo>
                  <a:lnTo>
                    <a:pt x="595" y="218"/>
                  </a:lnTo>
                  <a:lnTo>
                    <a:pt x="595" y="218"/>
                  </a:lnTo>
                  <a:lnTo>
                    <a:pt x="608" y="235"/>
                  </a:lnTo>
                  <a:lnTo>
                    <a:pt x="608" y="235"/>
                  </a:lnTo>
                  <a:lnTo>
                    <a:pt x="620" y="251"/>
                  </a:lnTo>
                  <a:lnTo>
                    <a:pt x="646" y="251"/>
                  </a:lnTo>
                  <a:lnTo>
                    <a:pt x="658" y="251"/>
                  </a:lnTo>
                  <a:lnTo>
                    <a:pt x="683" y="251"/>
                  </a:lnTo>
                  <a:lnTo>
                    <a:pt x="695" y="251"/>
                  </a:lnTo>
                  <a:lnTo>
                    <a:pt x="720" y="251"/>
                  </a:lnTo>
                  <a:lnTo>
                    <a:pt x="744" y="268"/>
                  </a:lnTo>
                  <a:lnTo>
                    <a:pt x="757" y="268"/>
                  </a:lnTo>
                  <a:lnTo>
                    <a:pt x="819" y="268"/>
                  </a:lnTo>
                  <a:lnTo>
                    <a:pt x="906" y="285"/>
                  </a:lnTo>
                  <a:lnTo>
                    <a:pt x="955" y="285"/>
                  </a:lnTo>
                  <a:lnTo>
                    <a:pt x="1005" y="268"/>
                  </a:lnTo>
                  <a:lnTo>
                    <a:pt x="1067" y="268"/>
                  </a:lnTo>
                  <a:lnTo>
                    <a:pt x="1104" y="268"/>
                  </a:lnTo>
                  <a:lnTo>
                    <a:pt x="1155" y="268"/>
                  </a:lnTo>
                  <a:lnTo>
                    <a:pt x="1192" y="285"/>
                  </a:lnTo>
                  <a:lnTo>
                    <a:pt x="1216" y="285"/>
                  </a:lnTo>
                  <a:lnTo>
                    <a:pt x="1241" y="301"/>
                  </a:lnTo>
                  <a:lnTo>
                    <a:pt x="1253" y="301"/>
                  </a:lnTo>
                  <a:lnTo>
                    <a:pt x="1278" y="285"/>
                  </a:lnTo>
                  <a:lnTo>
                    <a:pt x="1290" y="285"/>
                  </a:lnTo>
                  <a:lnTo>
                    <a:pt x="1304" y="285"/>
                  </a:lnTo>
                  <a:lnTo>
                    <a:pt x="1316" y="320"/>
                  </a:lnTo>
                  <a:lnTo>
                    <a:pt x="1328" y="301"/>
                  </a:lnTo>
                  <a:lnTo>
                    <a:pt x="1341" y="336"/>
                  </a:lnTo>
                  <a:lnTo>
                    <a:pt x="1353" y="336"/>
                  </a:lnTo>
                  <a:lnTo>
                    <a:pt x="1365" y="336"/>
                  </a:lnTo>
                  <a:lnTo>
                    <a:pt x="1390" y="353"/>
                  </a:lnTo>
                  <a:lnTo>
                    <a:pt x="1415" y="370"/>
                  </a:lnTo>
                  <a:lnTo>
                    <a:pt x="1439" y="386"/>
                  </a:lnTo>
                  <a:lnTo>
                    <a:pt x="1465" y="386"/>
                  </a:lnTo>
                  <a:lnTo>
                    <a:pt x="1490" y="386"/>
                  </a:lnTo>
                  <a:lnTo>
                    <a:pt x="1514" y="403"/>
                  </a:lnTo>
                  <a:lnTo>
                    <a:pt x="1539" y="420"/>
                  </a:lnTo>
                  <a:lnTo>
                    <a:pt x="1588" y="436"/>
                  </a:lnTo>
                  <a:lnTo>
                    <a:pt x="1639" y="453"/>
                  </a:lnTo>
                  <a:lnTo>
                    <a:pt x="1688" y="453"/>
                  </a:lnTo>
                  <a:lnTo>
                    <a:pt x="1725" y="470"/>
                  </a:lnTo>
                  <a:lnTo>
                    <a:pt x="1774" y="470"/>
                  </a:lnTo>
                  <a:lnTo>
                    <a:pt x="1862" y="470"/>
                  </a:lnTo>
                  <a:lnTo>
                    <a:pt x="1936" y="470"/>
                  </a:lnTo>
                  <a:lnTo>
                    <a:pt x="2155" y="517"/>
                  </a:lnTo>
                  <a:lnTo>
                    <a:pt x="2312" y="547"/>
                  </a:lnTo>
                  <a:lnTo>
                    <a:pt x="2431" y="607"/>
                  </a:lnTo>
                  <a:lnTo>
                    <a:pt x="0" y="621"/>
                  </a:lnTo>
                  <a:lnTo>
                    <a:pt x="0" y="20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7" name="Line 25">
              <a:extLst>
                <a:ext uri="{FF2B5EF4-FFF2-40B4-BE49-F238E27FC236}">
                  <a16:creationId xmlns:a16="http://schemas.microsoft.com/office/drawing/2014/main" id="{3CB8D8EC-452C-EF48-80C3-EC6D9BD05DF8}"/>
                </a:ext>
              </a:extLst>
            </p:cNvPr>
            <p:cNvSpPr>
              <a:spLocks noChangeShapeType="1"/>
            </p:cNvSpPr>
            <p:nvPr/>
          </p:nvSpPr>
          <p:spPr bwMode="auto">
            <a:xfrm flipV="1">
              <a:off x="1927054" y="1275671"/>
              <a:ext cx="1195" cy="632214"/>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8" name="Freeform 26">
              <a:extLst>
                <a:ext uri="{FF2B5EF4-FFF2-40B4-BE49-F238E27FC236}">
                  <a16:creationId xmlns:a16="http://schemas.microsoft.com/office/drawing/2014/main" id="{769B0A16-D608-F64D-8ACE-24B2D70F9236}"/>
                </a:ext>
              </a:extLst>
            </p:cNvPr>
            <p:cNvSpPr>
              <a:spLocks/>
            </p:cNvSpPr>
            <p:nvPr/>
          </p:nvSpPr>
          <p:spPr bwMode="auto">
            <a:xfrm>
              <a:off x="1942564" y="1324723"/>
              <a:ext cx="84853" cy="11951"/>
            </a:xfrm>
            <a:custGeom>
              <a:avLst/>
              <a:gdLst/>
              <a:ahLst/>
              <a:cxnLst>
                <a:cxn ang="0">
                  <a:pos x="0" y="0"/>
                </a:cxn>
                <a:cxn ang="0">
                  <a:pos x="12" y="0"/>
                </a:cxn>
                <a:cxn ang="0">
                  <a:pos x="12" y="0"/>
                </a:cxn>
                <a:cxn ang="0">
                  <a:pos x="24" y="0"/>
                </a:cxn>
                <a:cxn ang="0">
                  <a:pos x="36" y="0"/>
                </a:cxn>
                <a:cxn ang="0">
                  <a:pos x="49" y="0"/>
                </a:cxn>
                <a:cxn ang="0">
                  <a:pos x="61" y="0"/>
                </a:cxn>
                <a:cxn ang="0">
                  <a:pos x="61" y="0"/>
                </a:cxn>
                <a:cxn ang="0">
                  <a:pos x="73" y="0"/>
                </a:cxn>
                <a:cxn ang="0">
                  <a:pos x="61" y="0"/>
                </a:cxn>
                <a:cxn ang="0">
                  <a:pos x="61" y="0"/>
                </a:cxn>
                <a:cxn ang="0">
                  <a:pos x="49" y="0"/>
                </a:cxn>
                <a:cxn ang="0">
                  <a:pos x="36" y="12"/>
                </a:cxn>
                <a:cxn ang="0">
                  <a:pos x="36" y="12"/>
                </a:cxn>
                <a:cxn ang="0">
                  <a:pos x="24" y="12"/>
                </a:cxn>
                <a:cxn ang="0">
                  <a:pos x="12" y="12"/>
                </a:cxn>
                <a:cxn ang="0">
                  <a:pos x="0" y="12"/>
                </a:cxn>
                <a:cxn ang="0">
                  <a:pos x="0" y="12"/>
                </a:cxn>
                <a:cxn ang="0">
                  <a:pos x="0" y="12"/>
                </a:cxn>
                <a:cxn ang="0">
                  <a:pos x="0" y="0"/>
                </a:cxn>
              </a:cxnLst>
              <a:rect l="0" t="0" r="r" b="b"/>
              <a:pathLst>
                <a:path w="73" h="12">
                  <a:moveTo>
                    <a:pt x="0" y="0"/>
                  </a:moveTo>
                  <a:lnTo>
                    <a:pt x="12" y="0"/>
                  </a:lnTo>
                  <a:lnTo>
                    <a:pt x="12" y="0"/>
                  </a:lnTo>
                  <a:lnTo>
                    <a:pt x="24" y="0"/>
                  </a:lnTo>
                  <a:lnTo>
                    <a:pt x="36" y="0"/>
                  </a:lnTo>
                  <a:lnTo>
                    <a:pt x="49" y="0"/>
                  </a:lnTo>
                  <a:lnTo>
                    <a:pt x="61" y="0"/>
                  </a:lnTo>
                  <a:lnTo>
                    <a:pt x="61" y="0"/>
                  </a:lnTo>
                  <a:lnTo>
                    <a:pt x="73" y="0"/>
                  </a:lnTo>
                  <a:lnTo>
                    <a:pt x="61" y="0"/>
                  </a:lnTo>
                  <a:lnTo>
                    <a:pt x="61" y="0"/>
                  </a:lnTo>
                  <a:lnTo>
                    <a:pt x="49" y="0"/>
                  </a:lnTo>
                  <a:lnTo>
                    <a:pt x="36" y="12"/>
                  </a:lnTo>
                  <a:lnTo>
                    <a:pt x="36" y="12"/>
                  </a:lnTo>
                  <a:lnTo>
                    <a:pt x="24"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9" name="Freeform 27">
              <a:extLst>
                <a:ext uri="{FF2B5EF4-FFF2-40B4-BE49-F238E27FC236}">
                  <a16:creationId xmlns:a16="http://schemas.microsoft.com/office/drawing/2014/main" id="{03A53A03-FCBB-7C4F-92DD-C7627D4B6A60}"/>
                </a:ext>
              </a:extLst>
            </p:cNvPr>
            <p:cNvSpPr>
              <a:spLocks/>
            </p:cNvSpPr>
            <p:nvPr/>
          </p:nvSpPr>
          <p:spPr bwMode="auto">
            <a:xfrm>
              <a:off x="1814710" y="1349768"/>
              <a:ext cx="97999" cy="23902"/>
            </a:xfrm>
            <a:custGeom>
              <a:avLst/>
              <a:gdLst/>
              <a:ahLst/>
              <a:cxnLst>
                <a:cxn ang="0">
                  <a:pos x="0" y="12"/>
                </a:cxn>
                <a:cxn ang="0">
                  <a:pos x="36" y="0"/>
                </a:cxn>
                <a:cxn ang="0">
                  <a:pos x="36" y="12"/>
                </a:cxn>
                <a:cxn ang="0">
                  <a:pos x="60" y="12"/>
                </a:cxn>
                <a:cxn ang="0">
                  <a:pos x="84" y="0"/>
                </a:cxn>
                <a:cxn ang="0">
                  <a:pos x="72" y="12"/>
                </a:cxn>
                <a:cxn ang="0">
                  <a:pos x="60" y="12"/>
                </a:cxn>
                <a:cxn ang="0">
                  <a:pos x="36" y="12"/>
                </a:cxn>
                <a:cxn ang="0">
                  <a:pos x="24" y="24"/>
                </a:cxn>
                <a:cxn ang="0">
                  <a:pos x="12" y="12"/>
                </a:cxn>
                <a:cxn ang="0">
                  <a:pos x="12" y="12"/>
                </a:cxn>
                <a:cxn ang="0">
                  <a:pos x="0" y="12"/>
                </a:cxn>
              </a:cxnLst>
              <a:rect l="0" t="0" r="r" b="b"/>
              <a:pathLst>
                <a:path w="84" h="24">
                  <a:moveTo>
                    <a:pt x="0" y="12"/>
                  </a:moveTo>
                  <a:lnTo>
                    <a:pt x="36" y="0"/>
                  </a:lnTo>
                  <a:lnTo>
                    <a:pt x="36" y="12"/>
                  </a:lnTo>
                  <a:lnTo>
                    <a:pt x="60" y="12"/>
                  </a:lnTo>
                  <a:lnTo>
                    <a:pt x="84" y="0"/>
                  </a:lnTo>
                  <a:lnTo>
                    <a:pt x="72" y="12"/>
                  </a:lnTo>
                  <a:lnTo>
                    <a:pt x="60" y="12"/>
                  </a:lnTo>
                  <a:lnTo>
                    <a:pt x="36" y="12"/>
                  </a:lnTo>
                  <a:lnTo>
                    <a:pt x="24" y="24"/>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0" name="Freeform 28">
              <a:extLst>
                <a:ext uri="{FF2B5EF4-FFF2-40B4-BE49-F238E27FC236}">
                  <a16:creationId xmlns:a16="http://schemas.microsoft.com/office/drawing/2014/main" id="{0C21B83D-60B0-994E-817D-14C833665B90}"/>
                </a:ext>
              </a:extLst>
            </p:cNvPr>
            <p:cNvSpPr>
              <a:spLocks/>
            </p:cNvSpPr>
            <p:nvPr/>
          </p:nvSpPr>
          <p:spPr bwMode="auto">
            <a:xfrm>
              <a:off x="1857712" y="1373670"/>
              <a:ext cx="125486" cy="10756"/>
            </a:xfrm>
            <a:custGeom>
              <a:avLst/>
              <a:gdLst/>
              <a:ahLst/>
              <a:cxnLst>
                <a:cxn ang="0">
                  <a:pos x="108" y="12"/>
                </a:cxn>
                <a:cxn ang="0">
                  <a:pos x="96" y="0"/>
                </a:cxn>
                <a:cxn ang="0">
                  <a:pos x="84" y="0"/>
                </a:cxn>
                <a:cxn ang="0">
                  <a:pos x="72" y="0"/>
                </a:cxn>
                <a:cxn ang="0">
                  <a:pos x="60" y="0"/>
                </a:cxn>
                <a:cxn ang="0">
                  <a:pos x="36" y="0"/>
                </a:cxn>
                <a:cxn ang="0">
                  <a:pos x="36" y="0"/>
                </a:cxn>
                <a:cxn ang="0">
                  <a:pos x="36" y="0"/>
                </a:cxn>
                <a:cxn ang="0">
                  <a:pos x="24" y="0"/>
                </a:cxn>
                <a:cxn ang="0">
                  <a:pos x="12" y="0"/>
                </a:cxn>
                <a:cxn ang="0">
                  <a:pos x="0" y="0"/>
                </a:cxn>
                <a:cxn ang="0">
                  <a:pos x="0" y="12"/>
                </a:cxn>
                <a:cxn ang="0">
                  <a:pos x="0" y="12"/>
                </a:cxn>
                <a:cxn ang="0">
                  <a:pos x="12" y="12"/>
                </a:cxn>
                <a:cxn ang="0">
                  <a:pos x="36" y="12"/>
                </a:cxn>
                <a:cxn ang="0">
                  <a:pos x="36" y="0"/>
                </a:cxn>
                <a:cxn ang="0">
                  <a:pos x="36" y="0"/>
                </a:cxn>
                <a:cxn ang="0">
                  <a:pos x="48" y="0"/>
                </a:cxn>
                <a:cxn ang="0">
                  <a:pos x="60" y="0"/>
                </a:cxn>
                <a:cxn ang="0">
                  <a:pos x="60" y="0"/>
                </a:cxn>
                <a:cxn ang="0">
                  <a:pos x="72" y="0"/>
                </a:cxn>
                <a:cxn ang="0">
                  <a:pos x="72" y="0"/>
                </a:cxn>
                <a:cxn ang="0">
                  <a:pos x="84" y="12"/>
                </a:cxn>
                <a:cxn ang="0">
                  <a:pos x="108" y="12"/>
                </a:cxn>
              </a:cxnLst>
              <a:rect l="0" t="0" r="r" b="b"/>
              <a:pathLst>
                <a:path w="108" h="12">
                  <a:moveTo>
                    <a:pt x="108" y="12"/>
                  </a:moveTo>
                  <a:lnTo>
                    <a:pt x="96" y="0"/>
                  </a:lnTo>
                  <a:lnTo>
                    <a:pt x="84" y="0"/>
                  </a:lnTo>
                  <a:lnTo>
                    <a:pt x="72" y="0"/>
                  </a:lnTo>
                  <a:lnTo>
                    <a:pt x="60" y="0"/>
                  </a:lnTo>
                  <a:lnTo>
                    <a:pt x="36" y="0"/>
                  </a:lnTo>
                  <a:lnTo>
                    <a:pt x="36" y="0"/>
                  </a:lnTo>
                  <a:lnTo>
                    <a:pt x="36" y="0"/>
                  </a:lnTo>
                  <a:lnTo>
                    <a:pt x="24" y="0"/>
                  </a:lnTo>
                  <a:lnTo>
                    <a:pt x="12" y="0"/>
                  </a:lnTo>
                  <a:lnTo>
                    <a:pt x="0" y="0"/>
                  </a:lnTo>
                  <a:lnTo>
                    <a:pt x="0" y="12"/>
                  </a:lnTo>
                  <a:lnTo>
                    <a:pt x="0" y="12"/>
                  </a:lnTo>
                  <a:lnTo>
                    <a:pt x="12" y="12"/>
                  </a:lnTo>
                  <a:lnTo>
                    <a:pt x="36" y="12"/>
                  </a:lnTo>
                  <a:lnTo>
                    <a:pt x="36" y="0"/>
                  </a:lnTo>
                  <a:lnTo>
                    <a:pt x="36" y="0"/>
                  </a:lnTo>
                  <a:lnTo>
                    <a:pt x="48" y="0"/>
                  </a:lnTo>
                  <a:lnTo>
                    <a:pt x="60" y="0"/>
                  </a:lnTo>
                  <a:lnTo>
                    <a:pt x="60" y="0"/>
                  </a:lnTo>
                  <a:lnTo>
                    <a:pt x="72" y="0"/>
                  </a:lnTo>
                  <a:lnTo>
                    <a:pt x="72" y="0"/>
                  </a:lnTo>
                  <a:lnTo>
                    <a:pt x="84" y="12"/>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1" name="Freeform 29">
              <a:extLst>
                <a:ext uri="{FF2B5EF4-FFF2-40B4-BE49-F238E27FC236}">
                  <a16:creationId xmlns:a16="http://schemas.microsoft.com/office/drawing/2014/main" id="{EDBDE452-70D5-8947-9DCB-BAD0F646BFC4}"/>
                </a:ext>
              </a:extLst>
            </p:cNvPr>
            <p:cNvSpPr>
              <a:spLocks/>
            </p:cNvSpPr>
            <p:nvPr/>
          </p:nvSpPr>
          <p:spPr bwMode="auto">
            <a:xfrm>
              <a:off x="1872079" y="1300821"/>
              <a:ext cx="40634" cy="11951"/>
            </a:xfrm>
            <a:custGeom>
              <a:avLst/>
              <a:gdLst/>
              <a:ahLst/>
              <a:cxnLst>
                <a:cxn ang="0">
                  <a:pos x="36" y="0"/>
                </a:cxn>
                <a:cxn ang="0">
                  <a:pos x="24" y="0"/>
                </a:cxn>
                <a:cxn ang="0">
                  <a:pos x="12" y="0"/>
                </a:cxn>
                <a:cxn ang="0">
                  <a:pos x="0" y="0"/>
                </a:cxn>
                <a:cxn ang="0">
                  <a:pos x="0" y="12"/>
                </a:cxn>
                <a:cxn ang="0">
                  <a:pos x="0" y="12"/>
                </a:cxn>
                <a:cxn ang="0">
                  <a:pos x="12" y="12"/>
                </a:cxn>
                <a:cxn ang="0">
                  <a:pos x="12" y="12"/>
                </a:cxn>
                <a:cxn ang="0">
                  <a:pos x="12" y="12"/>
                </a:cxn>
                <a:cxn ang="0">
                  <a:pos x="24" y="12"/>
                </a:cxn>
                <a:cxn ang="0">
                  <a:pos x="36" y="0"/>
                </a:cxn>
                <a:cxn ang="0">
                  <a:pos x="36" y="0"/>
                </a:cxn>
              </a:cxnLst>
              <a:rect l="0" t="0" r="r" b="b"/>
              <a:pathLst>
                <a:path w="36" h="12">
                  <a:moveTo>
                    <a:pt x="36" y="0"/>
                  </a:moveTo>
                  <a:lnTo>
                    <a:pt x="24" y="0"/>
                  </a:lnTo>
                  <a:lnTo>
                    <a:pt x="12" y="0"/>
                  </a:lnTo>
                  <a:lnTo>
                    <a:pt x="0" y="0"/>
                  </a:lnTo>
                  <a:lnTo>
                    <a:pt x="0" y="12"/>
                  </a:lnTo>
                  <a:lnTo>
                    <a:pt x="0" y="12"/>
                  </a:lnTo>
                  <a:lnTo>
                    <a:pt x="12" y="12"/>
                  </a:lnTo>
                  <a:lnTo>
                    <a:pt x="12" y="12"/>
                  </a:lnTo>
                  <a:lnTo>
                    <a:pt x="12" y="12"/>
                  </a:lnTo>
                  <a:lnTo>
                    <a:pt x="24"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2" name="Freeform 30">
              <a:extLst>
                <a:ext uri="{FF2B5EF4-FFF2-40B4-BE49-F238E27FC236}">
                  <a16:creationId xmlns:a16="http://schemas.microsoft.com/office/drawing/2014/main" id="{BCA4FCDF-37EA-484B-8877-D1366E7A4013}"/>
                </a:ext>
              </a:extLst>
            </p:cNvPr>
            <p:cNvSpPr>
              <a:spLocks/>
            </p:cNvSpPr>
            <p:nvPr/>
          </p:nvSpPr>
          <p:spPr bwMode="auto">
            <a:xfrm>
              <a:off x="1829034" y="1190821"/>
              <a:ext cx="184047" cy="96804"/>
            </a:xfrm>
            <a:custGeom>
              <a:avLst/>
              <a:gdLst/>
              <a:ahLst/>
              <a:cxnLst>
                <a:cxn ang="0">
                  <a:pos x="60" y="12"/>
                </a:cxn>
                <a:cxn ang="0">
                  <a:pos x="60" y="24"/>
                </a:cxn>
                <a:cxn ang="0">
                  <a:pos x="60" y="24"/>
                </a:cxn>
                <a:cxn ang="0">
                  <a:pos x="60" y="36"/>
                </a:cxn>
                <a:cxn ang="0">
                  <a:pos x="72" y="36"/>
                </a:cxn>
                <a:cxn ang="0">
                  <a:pos x="60" y="36"/>
                </a:cxn>
                <a:cxn ang="0">
                  <a:pos x="60" y="48"/>
                </a:cxn>
                <a:cxn ang="0">
                  <a:pos x="60" y="48"/>
                </a:cxn>
                <a:cxn ang="0">
                  <a:pos x="60" y="61"/>
                </a:cxn>
                <a:cxn ang="0">
                  <a:pos x="48" y="61"/>
                </a:cxn>
                <a:cxn ang="0">
                  <a:pos x="48" y="61"/>
                </a:cxn>
                <a:cxn ang="0">
                  <a:pos x="24" y="73"/>
                </a:cxn>
                <a:cxn ang="0">
                  <a:pos x="12" y="73"/>
                </a:cxn>
                <a:cxn ang="0">
                  <a:pos x="0" y="85"/>
                </a:cxn>
                <a:cxn ang="0">
                  <a:pos x="12" y="85"/>
                </a:cxn>
                <a:cxn ang="0">
                  <a:pos x="36" y="97"/>
                </a:cxn>
                <a:cxn ang="0">
                  <a:pos x="60" y="97"/>
                </a:cxn>
                <a:cxn ang="0">
                  <a:pos x="96" y="97"/>
                </a:cxn>
                <a:cxn ang="0">
                  <a:pos x="120" y="97"/>
                </a:cxn>
                <a:cxn ang="0">
                  <a:pos x="145" y="97"/>
                </a:cxn>
                <a:cxn ang="0">
                  <a:pos x="145" y="85"/>
                </a:cxn>
                <a:cxn ang="0">
                  <a:pos x="132" y="85"/>
                </a:cxn>
                <a:cxn ang="0">
                  <a:pos x="157" y="61"/>
                </a:cxn>
                <a:cxn ang="0">
                  <a:pos x="120" y="73"/>
                </a:cxn>
                <a:cxn ang="0">
                  <a:pos x="108" y="73"/>
                </a:cxn>
                <a:cxn ang="0">
                  <a:pos x="96" y="61"/>
                </a:cxn>
                <a:cxn ang="0">
                  <a:pos x="108" y="48"/>
                </a:cxn>
                <a:cxn ang="0">
                  <a:pos x="96" y="36"/>
                </a:cxn>
                <a:cxn ang="0">
                  <a:pos x="96" y="36"/>
                </a:cxn>
                <a:cxn ang="0">
                  <a:pos x="108" y="24"/>
                </a:cxn>
                <a:cxn ang="0">
                  <a:pos x="84" y="24"/>
                </a:cxn>
                <a:cxn ang="0">
                  <a:pos x="84" y="12"/>
                </a:cxn>
              </a:cxnLst>
              <a:rect l="0" t="0" r="r" b="b"/>
              <a:pathLst>
                <a:path w="157" h="97">
                  <a:moveTo>
                    <a:pt x="72" y="0"/>
                  </a:moveTo>
                  <a:lnTo>
                    <a:pt x="60" y="12"/>
                  </a:lnTo>
                  <a:lnTo>
                    <a:pt x="72" y="12"/>
                  </a:lnTo>
                  <a:lnTo>
                    <a:pt x="60" y="24"/>
                  </a:lnTo>
                  <a:lnTo>
                    <a:pt x="60" y="24"/>
                  </a:lnTo>
                  <a:lnTo>
                    <a:pt x="60" y="24"/>
                  </a:lnTo>
                  <a:lnTo>
                    <a:pt x="72" y="24"/>
                  </a:lnTo>
                  <a:lnTo>
                    <a:pt x="60" y="36"/>
                  </a:lnTo>
                  <a:lnTo>
                    <a:pt x="72" y="36"/>
                  </a:lnTo>
                  <a:lnTo>
                    <a:pt x="72" y="36"/>
                  </a:lnTo>
                  <a:lnTo>
                    <a:pt x="60" y="36"/>
                  </a:lnTo>
                  <a:lnTo>
                    <a:pt x="60" y="36"/>
                  </a:lnTo>
                  <a:lnTo>
                    <a:pt x="60" y="36"/>
                  </a:lnTo>
                  <a:lnTo>
                    <a:pt x="60" y="48"/>
                  </a:lnTo>
                  <a:lnTo>
                    <a:pt x="48" y="48"/>
                  </a:lnTo>
                  <a:lnTo>
                    <a:pt x="60" y="48"/>
                  </a:lnTo>
                  <a:lnTo>
                    <a:pt x="48" y="61"/>
                  </a:lnTo>
                  <a:lnTo>
                    <a:pt x="60" y="61"/>
                  </a:lnTo>
                  <a:lnTo>
                    <a:pt x="60" y="61"/>
                  </a:lnTo>
                  <a:lnTo>
                    <a:pt x="48" y="61"/>
                  </a:lnTo>
                  <a:lnTo>
                    <a:pt x="60" y="61"/>
                  </a:lnTo>
                  <a:lnTo>
                    <a:pt x="48" y="61"/>
                  </a:lnTo>
                  <a:lnTo>
                    <a:pt x="36" y="73"/>
                  </a:lnTo>
                  <a:lnTo>
                    <a:pt x="24" y="73"/>
                  </a:lnTo>
                  <a:lnTo>
                    <a:pt x="24" y="73"/>
                  </a:lnTo>
                  <a:lnTo>
                    <a:pt x="12" y="73"/>
                  </a:lnTo>
                  <a:lnTo>
                    <a:pt x="24" y="73"/>
                  </a:lnTo>
                  <a:lnTo>
                    <a:pt x="0" y="85"/>
                  </a:lnTo>
                  <a:lnTo>
                    <a:pt x="12" y="85"/>
                  </a:lnTo>
                  <a:lnTo>
                    <a:pt x="12" y="85"/>
                  </a:lnTo>
                  <a:lnTo>
                    <a:pt x="24" y="97"/>
                  </a:lnTo>
                  <a:lnTo>
                    <a:pt x="36" y="97"/>
                  </a:lnTo>
                  <a:lnTo>
                    <a:pt x="48" y="97"/>
                  </a:lnTo>
                  <a:lnTo>
                    <a:pt x="60" y="97"/>
                  </a:lnTo>
                  <a:lnTo>
                    <a:pt x="84" y="97"/>
                  </a:lnTo>
                  <a:lnTo>
                    <a:pt x="96" y="97"/>
                  </a:lnTo>
                  <a:lnTo>
                    <a:pt x="108" y="97"/>
                  </a:lnTo>
                  <a:lnTo>
                    <a:pt x="120" y="97"/>
                  </a:lnTo>
                  <a:lnTo>
                    <a:pt x="132" y="97"/>
                  </a:lnTo>
                  <a:lnTo>
                    <a:pt x="145" y="97"/>
                  </a:lnTo>
                  <a:lnTo>
                    <a:pt x="157" y="85"/>
                  </a:lnTo>
                  <a:lnTo>
                    <a:pt x="145" y="85"/>
                  </a:lnTo>
                  <a:lnTo>
                    <a:pt x="145" y="85"/>
                  </a:lnTo>
                  <a:lnTo>
                    <a:pt x="132" y="85"/>
                  </a:lnTo>
                  <a:lnTo>
                    <a:pt x="145" y="73"/>
                  </a:lnTo>
                  <a:lnTo>
                    <a:pt x="157" y="61"/>
                  </a:lnTo>
                  <a:lnTo>
                    <a:pt x="132" y="73"/>
                  </a:lnTo>
                  <a:lnTo>
                    <a:pt x="120" y="73"/>
                  </a:lnTo>
                  <a:lnTo>
                    <a:pt x="120" y="73"/>
                  </a:lnTo>
                  <a:lnTo>
                    <a:pt x="108" y="73"/>
                  </a:lnTo>
                  <a:lnTo>
                    <a:pt x="120" y="61"/>
                  </a:lnTo>
                  <a:lnTo>
                    <a:pt x="96" y="61"/>
                  </a:lnTo>
                  <a:lnTo>
                    <a:pt x="108" y="61"/>
                  </a:lnTo>
                  <a:lnTo>
                    <a:pt x="108" y="48"/>
                  </a:lnTo>
                  <a:lnTo>
                    <a:pt x="120" y="36"/>
                  </a:lnTo>
                  <a:lnTo>
                    <a:pt x="96" y="36"/>
                  </a:lnTo>
                  <a:lnTo>
                    <a:pt x="108" y="36"/>
                  </a:lnTo>
                  <a:lnTo>
                    <a:pt x="96" y="36"/>
                  </a:lnTo>
                  <a:lnTo>
                    <a:pt x="96" y="36"/>
                  </a:lnTo>
                  <a:lnTo>
                    <a:pt x="108" y="24"/>
                  </a:lnTo>
                  <a:lnTo>
                    <a:pt x="84" y="24"/>
                  </a:lnTo>
                  <a:lnTo>
                    <a:pt x="84" y="24"/>
                  </a:lnTo>
                  <a:lnTo>
                    <a:pt x="84" y="12"/>
                  </a:lnTo>
                  <a:lnTo>
                    <a:pt x="84" y="12"/>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3" name="Freeform 31">
              <a:extLst>
                <a:ext uri="{FF2B5EF4-FFF2-40B4-BE49-F238E27FC236}">
                  <a16:creationId xmlns:a16="http://schemas.microsoft.com/office/drawing/2014/main" id="{5D3D63EA-F71F-674C-8A12-61D9D73BDC1A}"/>
                </a:ext>
              </a:extLst>
            </p:cNvPr>
            <p:cNvSpPr>
              <a:spLocks/>
            </p:cNvSpPr>
            <p:nvPr/>
          </p:nvSpPr>
          <p:spPr bwMode="auto">
            <a:xfrm>
              <a:off x="1842177" y="1447767"/>
              <a:ext cx="70512" cy="1195"/>
            </a:xfrm>
            <a:custGeom>
              <a:avLst/>
              <a:gdLst/>
              <a:ahLst/>
              <a:cxnLst>
                <a:cxn ang="0">
                  <a:pos x="60" y="0"/>
                </a:cxn>
                <a:cxn ang="0">
                  <a:pos x="48" y="0"/>
                </a:cxn>
                <a:cxn ang="0">
                  <a:pos x="48" y="0"/>
                </a:cxn>
                <a:cxn ang="0">
                  <a:pos x="36" y="0"/>
                </a:cxn>
                <a:cxn ang="0">
                  <a:pos x="24" y="0"/>
                </a:cxn>
                <a:cxn ang="0">
                  <a:pos x="12" y="0"/>
                </a:cxn>
                <a:cxn ang="0">
                  <a:pos x="12" y="0"/>
                </a:cxn>
                <a:cxn ang="0">
                  <a:pos x="0" y="0"/>
                </a:cxn>
                <a:cxn ang="0">
                  <a:pos x="0" y="0"/>
                </a:cxn>
                <a:cxn ang="0">
                  <a:pos x="0" y="0"/>
                </a:cxn>
                <a:cxn ang="0">
                  <a:pos x="12" y="0"/>
                </a:cxn>
                <a:cxn ang="0">
                  <a:pos x="12" y="0"/>
                </a:cxn>
                <a:cxn ang="0">
                  <a:pos x="24" y="0"/>
                </a:cxn>
                <a:cxn ang="0">
                  <a:pos x="36" y="0"/>
                </a:cxn>
                <a:cxn ang="0">
                  <a:pos x="48" y="0"/>
                </a:cxn>
                <a:cxn ang="0">
                  <a:pos x="60" y="0"/>
                </a:cxn>
                <a:cxn ang="0">
                  <a:pos x="60" y="0"/>
                </a:cxn>
                <a:cxn ang="0">
                  <a:pos x="60" y="0"/>
                </a:cxn>
                <a:cxn ang="0">
                  <a:pos x="60" y="0"/>
                </a:cxn>
                <a:cxn ang="0">
                  <a:pos x="60" y="0"/>
                </a:cxn>
              </a:cxnLst>
              <a:rect l="0" t="0" r="r" b="b"/>
              <a:pathLst>
                <a:path w="60">
                  <a:moveTo>
                    <a:pt x="60" y="0"/>
                  </a:moveTo>
                  <a:lnTo>
                    <a:pt x="48" y="0"/>
                  </a:lnTo>
                  <a:lnTo>
                    <a:pt x="48" y="0"/>
                  </a:lnTo>
                  <a:lnTo>
                    <a:pt x="36" y="0"/>
                  </a:lnTo>
                  <a:lnTo>
                    <a:pt x="24" y="0"/>
                  </a:lnTo>
                  <a:lnTo>
                    <a:pt x="12" y="0"/>
                  </a:lnTo>
                  <a:lnTo>
                    <a:pt x="12" y="0"/>
                  </a:lnTo>
                  <a:lnTo>
                    <a:pt x="0" y="0"/>
                  </a:lnTo>
                  <a:lnTo>
                    <a:pt x="0" y="0"/>
                  </a:lnTo>
                  <a:lnTo>
                    <a:pt x="0" y="0"/>
                  </a:lnTo>
                  <a:lnTo>
                    <a:pt x="12" y="0"/>
                  </a:lnTo>
                  <a:lnTo>
                    <a:pt x="12" y="0"/>
                  </a:lnTo>
                  <a:lnTo>
                    <a:pt x="24" y="0"/>
                  </a:lnTo>
                  <a:lnTo>
                    <a:pt x="36" y="0"/>
                  </a:lnTo>
                  <a:lnTo>
                    <a:pt x="48" y="0"/>
                  </a:lnTo>
                  <a:lnTo>
                    <a:pt x="60" y="0"/>
                  </a:lnTo>
                  <a:lnTo>
                    <a:pt x="60" y="0"/>
                  </a:lnTo>
                  <a:lnTo>
                    <a:pt x="60" y="0"/>
                  </a:lnTo>
                  <a:lnTo>
                    <a:pt x="60"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4" name="Freeform 32">
              <a:extLst>
                <a:ext uri="{FF2B5EF4-FFF2-40B4-BE49-F238E27FC236}">
                  <a16:creationId xmlns:a16="http://schemas.microsoft.com/office/drawing/2014/main" id="{B0A9601F-17E1-DD41-ACDB-3F287DE34552}"/>
                </a:ext>
              </a:extLst>
            </p:cNvPr>
            <p:cNvSpPr>
              <a:spLocks/>
            </p:cNvSpPr>
            <p:nvPr/>
          </p:nvSpPr>
          <p:spPr bwMode="auto">
            <a:xfrm>
              <a:off x="1941369" y="1470527"/>
              <a:ext cx="113535" cy="11951"/>
            </a:xfrm>
            <a:custGeom>
              <a:avLst/>
              <a:gdLst/>
              <a:ahLst/>
              <a:cxnLst>
                <a:cxn ang="0">
                  <a:pos x="97" y="0"/>
                </a:cxn>
                <a:cxn ang="0">
                  <a:pos x="61" y="0"/>
                </a:cxn>
                <a:cxn ang="0">
                  <a:pos x="49" y="0"/>
                </a:cxn>
                <a:cxn ang="0">
                  <a:pos x="24" y="0"/>
                </a:cxn>
                <a:cxn ang="0">
                  <a:pos x="0" y="0"/>
                </a:cxn>
                <a:cxn ang="0">
                  <a:pos x="12" y="12"/>
                </a:cxn>
                <a:cxn ang="0">
                  <a:pos x="24" y="12"/>
                </a:cxn>
                <a:cxn ang="0">
                  <a:pos x="49" y="12"/>
                </a:cxn>
                <a:cxn ang="0">
                  <a:pos x="61" y="12"/>
                </a:cxn>
                <a:cxn ang="0">
                  <a:pos x="73" y="12"/>
                </a:cxn>
                <a:cxn ang="0">
                  <a:pos x="73" y="12"/>
                </a:cxn>
                <a:cxn ang="0">
                  <a:pos x="97" y="0"/>
                </a:cxn>
              </a:cxnLst>
              <a:rect l="0" t="0" r="r" b="b"/>
              <a:pathLst>
                <a:path w="97" h="12">
                  <a:moveTo>
                    <a:pt x="97" y="0"/>
                  </a:moveTo>
                  <a:lnTo>
                    <a:pt x="61" y="0"/>
                  </a:lnTo>
                  <a:lnTo>
                    <a:pt x="49" y="0"/>
                  </a:lnTo>
                  <a:lnTo>
                    <a:pt x="24" y="0"/>
                  </a:lnTo>
                  <a:lnTo>
                    <a:pt x="0" y="0"/>
                  </a:lnTo>
                  <a:lnTo>
                    <a:pt x="12" y="12"/>
                  </a:lnTo>
                  <a:lnTo>
                    <a:pt x="24" y="12"/>
                  </a:lnTo>
                  <a:lnTo>
                    <a:pt x="49" y="12"/>
                  </a:lnTo>
                  <a:lnTo>
                    <a:pt x="61" y="12"/>
                  </a:lnTo>
                  <a:lnTo>
                    <a:pt x="73" y="12"/>
                  </a:lnTo>
                  <a:lnTo>
                    <a:pt x="73" y="12"/>
                  </a:lnTo>
                  <a:lnTo>
                    <a:pt x="9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5" name="Freeform 33">
              <a:extLst>
                <a:ext uri="{FF2B5EF4-FFF2-40B4-BE49-F238E27FC236}">
                  <a16:creationId xmlns:a16="http://schemas.microsoft.com/office/drawing/2014/main" id="{386B9C3A-6E3E-084C-A398-B7BD6DADBFD9}"/>
                </a:ext>
              </a:extLst>
            </p:cNvPr>
            <p:cNvSpPr>
              <a:spLocks/>
            </p:cNvSpPr>
            <p:nvPr/>
          </p:nvSpPr>
          <p:spPr bwMode="auto">
            <a:xfrm>
              <a:off x="1870860" y="1495571"/>
              <a:ext cx="127877" cy="1195"/>
            </a:xfrm>
            <a:custGeom>
              <a:avLst/>
              <a:gdLst/>
              <a:ahLst/>
              <a:cxnLst>
                <a:cxn ang="0">
                  <a:pos x="0" y="0"/>
                </a:cxn>
                <a:cxn ang="0">
                  <a:pos x="12" y="0"/>
                </a:cxn>
                <a:cxn ang="0">
                  <a:pos x="24" y="0"/>
                </a:cxn>
                <a:cxn ang="0">
                  <a:pos x="36" y="0"/>
                </a:cxn>
                <a:cxn ang="0">
                  <a:pos x="48" y="0"/>
                </a:cxn>
                <a:cxn ang="0">
                  <a:pos x="72" y="0"/>
                </a:cxn>
                <a:cxn ang="0">
                  <a:pos x="72" y="0"/>
                </a:cxn>
                <a:cxn ang="0">
                  <a:pos x="72" y="0"/>
                </a:cxn>
                <a:cxn ang="0">
                  <a:pos x="84" y="0"/>
                </a:cxn>
                <a:cxn ang="0">
                  <a:pos x="96" y="0"/>
                </a:cxn>
                <a:cxn ang="0">
                  <a:pos x="109" y="0"/>
                </a:cxn>
                <a:cxn ang="0">
                  <a:pos x="109" y="0"/>
                </a:cxn>
                <a:cxn ang="0">
                  <a:pos x="109" y="0"/>
                </a:cxn>
                <a:cxn ang="0">
                  <a:pos x="96" y="0"/>
                </a:cxn>
                <a:cxn ang="0">
                  <a:pos x="72" y="0"/>
                </a:cxn>
                <a:cxn ang="0">
                  <a:pos x="72" y="0"/>
                </a:cxn>
                <a:cxn ang="0">
                  <a:pos x="72" y="0"/>
                </a:cxn>
                <a:cxn ang="0">
                  <a:pos x="60" y="0"/>
                </a:cxn>
                <a:cxn ang="0">
                  <a:pos x="48" y="0"/>
                </a:cxn>
                <a:cxn ang="0">
                  <a:pos x="48" y="0"/>
                </a:cxn>
                <a:cxn ang="0">
                  <a:pos x="36" y="0"/>
                </a:cxn>
                <a:cxn ang="0">
                  <a:pos x="36" y="0"/>
                </a:cxn>
                <a:cxn ang="0">
                  <a:pos x="24" y="0"/>
                </a:cxn>
                <a:cxn ang="0">
                  <a:pos x="0" y="0"/>
                </a:cxn>
              </a:cxnLst>
              <a:rect l="0" t="0" r="r" b="b"/>
              <a:pathLst>
                <a:path w="109">
                  <a:moveTo>
                    <a:pt x="0" y="0"/>
                  </a:moveTo>
                  <a:lnTo>
                    <a:pt x="12" y="0"/>
                  </a:lnTo>
                  <a:lnTo>
                    <a:pt x="24" y="0"/>
                  </a:lnTo>
                  <a:lnTo>
                    <a:pt x="36" y="0"/>
                  </a:lnTo>
                  <a:lnTo>
                    <a:pt x="48" y="0"/>
                  </a:lnTo>
                  <a:lnTo>
                    <a:pt x="72" y="0"/>
                  </a:lnTo>
                  <a:lnTo>
                    <a:pt x="72" y="0"/>
                  </a:lnTo>
                  <a:lnTo>
                    <a:pt x="72" y="0"/>
                  </a:lnTo>
                  <a:lnTo>
                    <a:pt x="84" y="0"/>
                  </a:lnTo>
                  <a:lnTo>
                    <a:pt x="96" y="0"/>
                  </a:lnTo>
                  <a:lnTo>
                    <a:pt x="109" y="0"/>
                  </a:lnTo>
                  <a:lnTo>
                    <a:pt x="109" y="0"/>
                  </a:lnTo>
                  <a:lnTo>
                    <a:pt x="109" y="0"/>
                  </a:lnTo>
                  <a:lnTo>
                    <a:pt x="96" y="0"/>
                  </a:lnTo>
                  <a:lnTo>
                    <a:pt x="72" y="0"/>
                  </a:lnTo>
                  <a:lnTo>
                    <a:pt x="72" y="0"/>
                  </a:lnTo>
                  <a:lnTo>
                    <a:pt x="72" y="0"/>
                  </a:lnTo>
                  <a:lnTo>
                    <a:pt x="60" y="0"/>
                  </a:lnTo>
                  <a:lnTo>
                    <a:pt x="48" y="0"/>
                  </a:lnTo>
                  <a:lnTo>
                    <a:pt x="48" y="0"/>
                  </a:lnTo>
                  <a:lnTo>
                    <a:pt x="36" y="0"/>
                  </a:lnTo>
                  <a:lnTo>
                    <a:pt x="36"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6" name="Freeform 34">
              <a:extLst>
                <a:ext uri="{FF2B5EF4-FFF2-40B4-BE49-F238E27FC236}">
                  <a16:creationId xmlns:a16="http://schemas.microsoft.com/office/drawing/2014/main" id="{41A3FD10-EDC9-EE46-82D7-5993AE6D088D}"/>
                </a:ext>
              </a:extLst>
            </p:cNvPr>
            <p:cNvSpPr>
              <a:spLocks/>
            </p:cNvSpPr>
            <p:nvPr/>
          </p:nvSpPr>
          <p:spPr bwMode="auto">
            <a:xfrm>
              <a:off x="1941369" y="1422723"/>
              <a:ext cx="57365" cy="10756"/>
            </a:xfrm>
            <a:custGeom>
              <a:avLst/>
              <a:gdLst/>
              <a:ahLst/>
              <a:cxnLst>
                <a:cxn ang="0">
                  <a:pos x="0" y="0"/>
                </a:cxn>
                <a:cxn ang="0">
                  <a:pos x="12" y="0"/>
                </a:cxn>
                <a:cxn ang="0">
                  <a:pos x="24" y="0"/>
                </a:cxn>
                <a:cxn ang="0">
                  <a:pos x="49" y="0"/>
                </a:cxn>
                <a:cxn ang="0">
                  <a:pos x="36" y="0"/>
                </a:cxn>
                <a:cxn ang="0">
                  <a:pos x="36" y="0"/>
                </a:cxn>
                <a:cxn ang="0">
                  <a:pos x="24" y="0"/>
                </a:cxn>
                <a:cxn ang="0">
                  <a:pos x="24" y="12"/>
                </a:cxn>
                <a:cxn ang="0">
                  <a:pos x="24" y="0"/>
                </a:cxn>
                <a:cxn ang="0">
                  <a:pos x="12" y="0"/>
                </a:cxn>
                <a:cxn ang="0">
                  <a:pos x="0" y="0"/>
                </a:cxn>
                <a:cxn ang="0">
                  <a:pos x="0" y="0"/>
                </a:cxn>
              </a:cxnLst>
              <a:rect l="0" t="0" r="r" b="b"/>
              <a:pathLst>
                <a:path w="49" h="12">
                  <a:moveTo>
                    <a:pt x="0" y="0"/>
                  </a:moveTo>
                  <a:lnTo>
                    <a:pt x="12" y="0"/>
                  </a:lnTo>
                  <a:lnTo>
                    <a:pt x="24" y="0"/>
                  </a:lnTo>
                  <a:lnTo>
                    <a:pt x="49" y="0"/>
                  </a:lnTo>
                  <a:lnTo>
                    <a:pt x="36" y="0"/>
                  </a:lnTo>
                  <a:lnTo>
                    <a:pt x="36" y="0"/>
                  </a:lnTo>
                  <a:lnTo>
                    <a:pt x="24" y="0"/>
                  </a:lnTo>
                  <a:lnTo>
                    <a:pt x="24" y="12"/>
                  </a:lnTo>
                  <a:lnTo>
                    <a:pt x="24"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7" name="Freeform 35">
              <a:extLst>
                <a:ext uri="{FF2B5EF4-FFF2-40B4-BE49-F238E27FC236}">
                  <a16:creationId xmlns:a16="http://schemas.microsoft.com/office/drawing/2014/main" id="{AD1283E9-A8C3-4D45-97F7-0CE1523A6BBF}"/>
                </a:ext>
              </a:extLst>
            </p:cNvPr>
            <p:cNvSpPr>
              <a:spLocks/>
            </p:cNvSpPr>
            <p:nvPr/>
          </p:nvSpPr>
          <p:spPr bwMode="auto">
            <a:xfrm>
              <a:off x="2781559" y="1615085"/>
              <a:ext cx="212730" cy="317900"/>
            </a:xfrm>
            <a:custGeom>
              <a:avLst/>
              <a:gdLst/>
              <a:ahLst/>
              <a:cxnLst>
                <a:cxn ang="0">
                  <a:pos x="72" y="12"/>
                </a:cxn>
                <a:cxn ang="0">
                  <a:pos x="72" y="12"/>
                </a:cxn>
                <a:cxn ang="0">
                  <a:pos x="72" y="36"/>
                </a:cxn>
                <a:cxn ang="0">
                  <a:pos x="72" y="48"/>
                </a:cxn>
                <a:cxn ang="0">
                  <a:pos x="60" y="73"/>
                </a:cxn>
                <a:cxn ang="0">
                  <a:pos x="60" y="85"/>
                </a:cxn>
                <a:cxn ang="0">
                  <a:pos x="60" y="97"/>
                </a:cxn>
                <a:cxn ang="0">
                  <a:pos x="60" y="109"/>
                </a:cxn>
                <a:cxn ang="0">
                  <a:pos x="60" y="109"/>
                </a:cxn>
                <a:cxn ang="0">
                  <a:pos x="60" y="133"/>
                </a:cxn>
                <a:cxn ang="0">
                  <a:pos x="48" y="145"/>
                </a:cxn>
                <a:cxn ang="0">
                  <a:pos x="48" y="145"/>
                </a:cxn>
                <a:cxn ang="0">
                  <a:pos x="24" y="157"/>
                </a:cxn>
                <a:cxn ang="0">
                  <a:pos x="24" y="169"/>
                </a:cxn>
                <a:cxn ang="0">
                  <a:pos x="48" y="193"/>
                </a:cxn>
                <a:cxn ang="0">
                  <a:pos x="24" y="193"/>
                </a:cxn>
                <a:cxn ang="0">
                  <a:pos x="36" y="218"/>
                </a:cxn>
                <a:cxn ang="0">
                  <a:pos x="36" y="242"/>
                </a:cxn>
                <a:cxn ang="0">
                  <a:pos x="36" y="266"/>
                </a:cxn>
                <a:cxn ang="0">
                  <a:pos x="12" y="254"/>
                </a:cxn>
                <a:cxn ang="0">
                  <a:pos x="24" y="278"/>
                </a:cxn>
                <a:cxn ang="0">
                  <a:pos x="0" y="290"/>
                </a:cxn>
                <a:cxn ang="0">
                  <a:pos x="181" y="290"/>
                </a:cxn>
                <a:cxn ang="0">
                  <a:pos x="181" y="266"/>
                </a:cxn>
                <a:cxn ang="0">
                  <a:pos x="181" y="254"/>
                </a:cxn>
                <a:cxn ang="0">
                  <a:pos x="157" y="230"/>
                </a:cxn>
                <a:cxn ang="0">
                  <a:pos x="169" y="206"/>
                </a:cxn>
                <a:cxn ang="0">
                  <a:pos x="157" y="181"/>
                </a:cxn>
                <a:cxn ang="0">
                  <a:pos x="133" y="157"/>
                </a:cxn>
                <a:cxn ang="0">
                  <a:pos x="145" y="133"/>
                </a:cxn>
                <a:cxn ang="0">
                  <a:pos x="145" y="121"/>
                </a:cxn>
                <a:cxn ang="0">
                  <a:pos x="108" y="97"/>
                </a:cxn>
                <a:cxn ang="0">
                  <a:pos x="108" y="73"/>
                </a:cxn>
                <a:cxn ang="0">
                  <a:pos x="108" y="60"/>
                </a:cxn>
                <a:cxn ang="0">
                  <a:pos x="96" y="48"/>
                </a:cxn>
                <a:cxn ang="0">
                  <a:pos x="96" y="24"/>
                </a:cxn>
                <a:cxn ang="0">
                  <a:pos x="84" y="0"/>
                </a:cxn>
              </a:cxnLst>
              <a:rect l="0" t="0" r="r" b="b"/>
              <a:pathLst>
                <a:path w="181" h="290">
                  <a:moveTo>
                    <a:pt x="84" y="0"/>
                  </a:moveTo>
                  <a:lnTo>
                    <a:pt x="72" y="12"/>
                  </a:lnTo>
                  <a:lnTo>
                    <a:pt x="72" y="12"/>
                  </a:lnTo>
                  <a:lnTo>
                    <a:pt x="72" y="12"/>
                  </a:lnTo>
                  <a:lnTo>
                    <a:pt x="60" y="24"/>
                  </a:lnTo>
                  <a:lnTo>
                    <a:pt x="72" y="36"/>
                  </a:lnTo>
                  <a:lnTo>
                    <a:pt x="72" y="48"/>
                  </a:lnTo>
                  <a:lnTo>
                    <a:pt x="72" y="48"/>
                  </a:lnTo>
                  <a:lnTo>
                    <a:pt x="60" y="60"/>
                  </a:lnTo>
                  <a:lnTo>
                    <a:pt x="60" y="73"/>
                  </a:lnTo>
                  <a:lnTo>
                    <a:pt x="48" y="85"/>
                  </a:lnTo>
                  <a:lnTo>
                    <a:pt x="60" y="85"/>
                  </a:lnTo>
                  <a:lnTo>
                    <a:pt x="48" y="97"/>
                  </a:lnTo>
                  <a:lnTo>
                    <a:pt x="60" y="97"/>
                  </a:lnTo>
                  <a:lnTo>
                    <a:pt x="48" y="97"/>
                  </a:lnTo>
                  <a:lnTo>
                    <a:pt x="60" y="109"/>
                  </a:lnTo>
                  <a:lnTo>
                    <a:pt x="48" y="109"/>
                  </a:lnTo>
                  <a:lnTo>
                    <a:pt x="60" y="109"/>
                  </a:lnTo>
                  <a:lnTo>
                    <a:pt x="36" y="121"/>
                  </a:lnTo>
                  <a:lnTo>
                    <a:pt x="60" y="133"/>
                  </a:lnTo>
                  <a:lnTo>
                    <a:pt x="48" y="133"/>
                  </a:lnTo>
                  <a:lnTo>
                    <a:pt x="48" y="145"/>
                  </a:lnTo>
                  <a:lnTo>
                    <a:pt x="60" y="145"/>
                  </a:lnTo>
                  <a:lnTo>
                    <a:pt x="48" y="145"/>
                  </a:lnTo>
                  <a:lnTo>
                    <a:pt x="36" y="145"/>
                  </a:lnTo>
                  <a:lnTo>
                    <a:pt x="24" y="157"/>
                  </a:lnTo>
                  <a:lnTo>
                    <a:pt x="36" y="169"/>
                  </a:lnTo>
                  <a:lnTo>
                    <a:pt x="24" y="169"/>
                  </a:lnTo>
                  <a:lnTo>
                    <a:pt x="24" y="181"/>
                  </a:lnTo>
                  <a:lnTo>
                    <a:pt x="48" y="193"/>
                  </a:lnTo>
                  <a:lnTo>
                    <a:pt x="36" y="193"/>
                  </a:lnTo>
                  <a:lnTo>
                    <a:pt x="24" y="193"/>
                  </a:lnTo>
                  <a:lnTo>
                    <a:pt x="24" y="206"/>
                  </a:lnTo>
                  <a:lnTo>
                    <a:pt x="36" y="218"/>
                  </a:lnTo>
                  <a:lnTo>
                    <a:pt x="36" y="230"/>
                  </a:lnTo>
                  <a:lnTo>
                    <a:pt x="36" y="242"/>
                  </a:lnTo>
                  <a:lnTo>
                    <a:pt x="36" y="242"/>
                  </a:lnTo>
                  <a:lnTo>
                    <a:pt x="36" y="266"/>
                  </a:lnTo>
                  <a:lnTo>
                    <a:pt x="24" y="266"/>
                  </a:lnTo>
                  <a:lnTo>
                    <a:pt x="12" y="254"/>
                  </a:lnTo>
                  <a:lnTo>
                    <a:pt x="24" y="266"/>
                  </a:lnTo>
                  <a:lnTo>
                    <a:pt x="24" y="278"/>
                  </a:lnTo>
                  <a:lnTo>
                    <a:pt x="12" y="266"/>
                  </a:lnTo>
                  <a:lnTo>
                    <a:pt x="0" y="290"/>
                  </a:lnTo>
                  <a:lnTo>
                    <a:pt x="24" y="290"/>
                  </a:lnTo>
                  <a:lnTo>
                    <a:pt x="181" y="290"/>
                  </a:lnTo>
                  <a:lnTo>
                    <a:pt x="181" y="278"/>
                  </a:lnTo>
                  <a:lnTo>
                    <a:pt x="181" y="266"/>
                  </a:lnTo>
                  <a:lnTo>
                    <a:pt x="181" y="266"/>
                  </a:lnTo>
                  <a:lnTo>
                    <a:pt x="181" y="254"/>
                  </a:lnTo>
                  <a:lnTo>
                    <a:pt x="181" y="242"/>
                  </a:lnTo>
                  <a:lnTo>
                    <a:pt x="157" y="230"/>
                  </a:lnTo>
                  <a:lnTo>
                    <a:pt x="169" y="218"/>
                  </a:lnTo>
                  <a:lnTo>
                    <a:pt x="169" y="206"/>
                  </a:lnTo>
                  <a:lnTo>
                    <a:pt x="157" y="193"/>
                  </a:lnTo>
                  <a:lnTo>
                    <a:pt x="157" y="181"/>
                  </a:lnTo>
                  <a:lnTo>
                    <a:pt x="133" y="169"/>
                  </a:lnTo>
                  <a:lnTo>
                    <a:pt x="133" y="157"/>
                  </a:lnTo>
                  <a:lnTo>
                    <a:pt x="145" y="145"/>
                  </a:lnTo>
                  <a:lnTo>
                    <a:pt x="145" y="133"/>
                  </a:lnTo>
                  <a:lnTo>
                    <a:pt x="133" y="121"/>
                  </a:lnTo>
                  <a:lnTo>
                    <a:pt x="145" y="121"/>
                  </a:lnTo>
                  <a:lnTo>
                    <a:pt x="133" y="109"/>
                  </a:lnTo>
                  <a:lnTo>
                    <a:pt x="108" y="97"/>
                  </a:lnTo>
                  <a:lnTo>
                    <a:pt x="108" y="85"/>
                  </a:lnTo>
                  <a:lnTo>
                    <a:pt x="108" y="73"/>
                  </a:lnTo>
                  <a:lnTo>
                    <a:pt x="108" y="60"/>
                  </a:lnTo>
                  <a:lnTo>
                    <a:pt x="108" y="60"/>
                  </a:lnTo>
                  <a:lnTo>
                    <a:pt x="108" y="48"/>
                  </a:lnTo>
                  <a:lnTo>
                    <a:pt x="96" y="48"/>
                  </a:lnTo>
                  <a:lnTo>
                    <a:pt x="108" y="36"/>
                  </a:lnTo>
                  <a:lnTo>
                    <a:pt x="96" y="24"/>
                  </a:lnTo>
                  <a:lnTo>
                    <a:pt x="96" y="12"/>
                  </a:lnTo>
                  <a:lnTo>
                    <a:pt x="84"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8" name="Freeform 36">
              <a:extLst>
                <a:ext uri="{FF2B5EF4-FFF2-40B4-BE49-F238E27FC236}">
                  <a16:creationId xmlns:a16="http://schemas.microsoft.com/office/drawing/2014/main" id="{CF730E22-4A01-A249-A9EB-53B09A2DF00A}"/>
                </a:ext>
              </a:extLst>
            </p:cNvPr>
            <p:cNvSpPr>
              <a:spLocks/>
            </p:cNvSpPr>
            <p:nvPr/>
          </p:nvSpPr>
          <p:spPr bwMode="auto">
            <a:xfrm>
              <a:off x="2880727" y="1561303"/>
              <a:ext cx="284436" cy="371679"/>
            </a:xfrm>
            <a:custGeom>
              <a:avLst/>
              <a:gdLst/>
              <a:ahLst/>
              <a:cxnLst>
                <a:cxn ang="0">
                  <a:pos x="0" y="326"/>
                </a:cxn>
                <a:cxn ang="0">
                  <a:pos x="12" y="314"/>
                </a:cxn>
                <a:cxn ang="0">
                  <a:pos x="0" y="290"/>
                </a:cxn>
                <a:cxn ang="0">
                  <a:pos x="0" y="278"/>
                </a:cxn>
                <a:cxn ang="0">
                  <a:pos x="0" y="266"/>
                </a:cxn>
                <a:cxn ang="0">
                  <a:pos x="0" y="254"/>
                </a:cxn>
                <a:cxn ang="0">
                  <a:pos x="0" y="241"/>
                </a:cxn>
                <a:cxn ang="0">
                  <a:pos x="12" y="241"/>
                </a:cxn>
                <a:cxn ang="0">
                  <a:pos x="24" y="229"/>
                </a:cxn>
                <a:cxn ang="0">
                  <a:pos x="24" y="217"/>
                </a:cxn>
                <a:cxn ang="0">
                  <a:pos x="12" y="217"/>
                </a:cxn>
                <a:cxn ang="0">
                  <a:pos x="0" y="193"/>
                </a:cxn>
                <a:cxn ang="0">
                  <a:pos x="12" y="181"/>
                </a:cxn>
                <a:cxn ang="0">
                  <a:pos x="12" y="181"/>
                </a:cxn>
                <a:cxn ang="0">
                  <a:pos x="24" y="169"/>
                </a:cxn>
                <a:cxn ang="0">
                  <a:pos x="36" y="169"/>
                </a:cxn>
                <a:cxn ang="0">
                  <a:pos x="61" y="157"/>
                </a:cxn>
                <a:cxn ang="0">
                  <a:pos x="49" y="145"/>
                </a:cxn>
                <a:cxn ang="0">
                  <a:pos x="36" y="133"/>
                </a:cxn>
                <a:cxn ang="0">
                  <a:pos x="36" y="121"/>
                </a:cxn>
                <a:cxn ang="0">
                  <a:pos x="49" y="108"/>
                </a:cxn>
                <a:cxn ang="0">
                  <a:pos x="49" y="96"/>
                </a:cxn>
                <a:cxn ang="0">
                  <a:pos x="49" y="84"/>
                </a:cxn>
                <a:cxn ang="0">
                  <a:pos x="49" y="72"/>
                </a:cxn>
                <a:cxn ang="0">
                  <a:pos x="61" y="48"/>
                </a:cxn>
                <a:cxn ang="0">
                  <a:pos x="61" y="36"/>
                </a:cxn>
                <a:cxn ang="0">
                  <a:pos x="73" y="24"/>
                </a:cxn>
                <a:cxn ang="0">
                  <a:pos x="85" y="0"/>
                </a:cxn>
                <a:cxn ang="0">
                  <a:pos x="97" y="24"/>
                </a:cxn>
                <a:cxn ang="0">
                  <a:pos x="109" y="36"/>
                </a:cxn>
                <a:cxn ang="0">
                  <a:pos x="109" y="60"/>
                </a:cxn>
                <a:cxn ang="0">
                  <a:pos x="109" y="60"/>
                </a:cxn>
                <a:cxn ang="0">
                  <a:pos x="109" y="72"/>
                </a:cxn>
                <a:cxn ang="0">
                  <a:pos x="109" y="84"/>
                </a:cxn>
                <a:cxn ang="0">
                  <a:pos x="121" y="108"/>
                </a:cxn>
                <a:cxn ang="0">
                  <a:pos x="133" y="121"/>
                </a:cxn>
                <a:cxn ang="0">
                  <a:pos x="157" y="121"/>
                </a:cxn>
                <a:cxn ang="0">
                  <a:pos x="157" y="133"/>
                </a:cxn>
                <a:cxn ang="0">
                  <a:pos x="169" y="157"/>
                </a:cxn>
                <a:cxn ang="0">
                  <a:pos x="169" y="169"/>
                </a:cxn>
                <a:cxn ang="0">
                  <a:pos x="157" y="181"/>
                </a:cxn>
                <a:cxn ang="0">
                  <a:pos x="181" y="205"/>
                </a:cxn>
                <a:cxn ang="0">
                  <a:pos x="193" y="229"/>
                </a:cxn>
                <a:cxn ang="0">
                  <a:pos x="206" y="241"/>
                </a:cxn>
                <a:cxn ang="0">
                  <a:pos x="218" y="266"/>
                </a:cxn>
                <a:cxn ang="0">
                  <a:pos x="230" y="278"/>
                </a:cxn>
                <a:cxn ang="0">
                  <a:pos x="218" y="290"/>
                </a:cxn>
                <a:cxn ang="0">
                  <a:pos x="218" y="314"/>
                </a:cxn>
                <a:cxn ang="0">
                  <a:pos x="242" y="338"/>
                </a:cxn>
                <a:cxn ang="0">
                  <a:pos x="0" y="338"/>
                </a:cxn>
              </a:cxnLst>
              <a:rect l="0" t="0" r="r" b="b"/>
              <a:pathLst>
                <a:path w="242" h="338">
                  <a:moveTo>
                    <a:pt x="0" y="338"/>
                  </a:moveTo>
                  <a:lnTo>
                    <a:pt x="0" y="326"/>
                  </a:lnTo>
                  <a:lnTo>
                    <a:pt x="12" y="326"/>
                  </a:lnTo>
                  <a:lnTo>
                    <a:pt x="12" y="314"/>
                  </a:lnTo>
                  <a:lnTo>
                    <a:pt x="24" y="314"/>
                  </a:lnTo>
                  <a:lnTo>
                    <a:pt x="0" y="290"/>
                  </a:lnTo>
                  <a:lnTo>
                    <a:pt x="12" y="290"/>
                  </a:lnTo>
                  <a:lnTo>
                    <a:pt x="0" y="278"/>
                  </a:lnTo>
                  <a:lnTo>
                    <a:pt x="24" y="278"/>
                  </a:lnTo>
                  <a:lnTo>
                    <a:pt x="0" y="266"/>
                  </a:lnTo>
                  <a:lnTo>
                    <a:pt x="12" y="266"/>
                  </a:lnTo>
                  <a:lnTo>
                    <a:pt x="0" y="254"/>
                  </a:lnTo>
                  <a:lnTo>
                    <a:pt x="12" y="254"/>
                  </a:lnTo>
                  <a:lnTo>
                    <a:pt x="0" y="241"/>
                  </a:lnTo>
                  <a:lnTo>
                    <a:pt x="0" y="229"/>
                  </a:lnTo>
                  <a:lnTo>
                    <a:pt x="12" y="241"/>
                  </a:lnTo>
                  <a:lnTo>
                    <a:pt x="12" y="229"/>
                  </a:lnTo>
                  <a:lnTo>
                    <a:pt x="24" y="229"/>
                  </a:lnTo>
                  <a:lnTo>
                    <a:pt x="24" y="229"/>
                  </a:lnTo>
                  <a:lnTo>
                    <a:pt x="24" y="217"/>
                  </a:lnTo>
                  <a:lnTo>
                    <a:pt x="24" y="217"/>
                  </a:lnTo>
                  <a:lnTo>
                    <a:pt x="12" y="217"/>
                  </a:lnTo>
                  <a:lnTo>
                    <a:pt x="12" y="205"/>
                  </a:lnTo>
                  <a:lnTo>
                    <a:pt x="0" y="193"/>
                  </a:lnTo>
                  <a:lnTo>
                    <a:pt x="12" y="193"/>
                  </a:lnTo>
                  <a:lnTo>
                    <a:pt x="12" y="181"/>
                  </a:lnTo>
                  <a:lnTo>
                    <a:pt x="24" y="193"/>
                  </a:lnTo>
                  <a:lnTo>
                    <a:pt x="12" y="181"/>
                  </a:lnTo>
                  <a:lnTo>
                    <a:pt x="12" y="169"/>
                  </a:lnTo>
                  <a:lnTo>
                    <a:pt x="24" y="169"/>
                  </a:lnTo>
                  <a:lnTo>
                    <a:pt x="24" y="169"/>
                  </a:lnTo>
                  <a:lnTo>
                    <a:pt x="36" y="169"/>
                  </a:lnTo>
                  <a:lnTo>
                    <a:pt x="36" y="157"/>
                  </a:lnTo>
                  <a:lnTo>
                    <a:pt x="61" y="157"/>
                  </a:lnTo>
                  <a:lnTo>
                    <a:pt x="36" y="145"/>
                  </a:lnTo>
                  <a:lnTo>
                    <a:pt x="49" y="145"/>
                  </a:lnTo>
                  <a:lnTo>
                    <a:pt x="61" y="145"/>
                  </a:lnTo>
                  <a:lnTo>
                    <a:pt x="36" y="133"/>
                  </a:lnTo>
                  <a:lnTo>
                    <a:pt x="49" y="133"/>
                  </a:lnTo>
                  <a:lnTo>
                    <a:pt x="36" y="121"/>
                  </a:lnTo>
                  <a:lnTo>
                    <a:pt x="61" y="121"/>
                  </a:lnTo>
                  <a:lnTo>
                    <a:pt x="49" y="108"/>
                  </a:lnTo>
                  <a:lnTo>
                    <a:pt x="49" y="108"/>
                  </a:lnTo>
                  <a:lnTo>
                    <a:pt x="49" y="96"/>
                  </a:lnTo>
                  <a:lnTo>
                    <a:pt x="36" y="84"/>
                  </a:lnTo>
                  <a:lnTo>
                    <a:pt x="49" y="84"/>
                  </a:lnTo>
                  <a:lnTo>
                    <a:pt x="61" y="84"/>
                  </a:lnTo>
                  <a:lnTo>
                    <a:pt x="49" y="72"/>
                  </a:lnTo>
                  <a:lnTo>
                    <a:pt x="61" y="60"/>
                  </a:lnTo>
                  <a:lnTo>
                    <a:pt x="61" y="48"/>
                  </a:lnTo>
                  <a:lnTo>
                    <a:pt x="61" y="48"/>
                  </a:lnTo>
                  <a:lnTo>
                    <a:pt x="61" y="36"/>
                  </a:lnTo>
                  <a:lnTo>
                    <a:pt x="61" y="36"/>
                  </a:lnTo>
                  <a:lnTo>
                    <a:pt x="73" y="24"/>
                  </a:lnTo>
                  <a:lnTo>
                    <a:pt x="73" y="12"/>
                  </a:lnTo>
                  <a:lnTo>
                    <a:pt x="85" y="0"/>
                  </a:lnTo>
                  <a:lnTo>
                    <a:pt x="85" y="12"/>
                  </a:lnTo>
                  <a:lnTo>
                    <a:pt x="97" y="24"/>
                  </a:lnTo>
                  <a:lnTo>
                    <a:pt x="97" y="36"/>
                  </a:lnTo>
                  <a:lnTo>
                    <a:pt x="109" y="36"/>
                  </a:lnTo>
                  <a:lnTo>
                    <a:pt x="109" y="48"/>
                  </a:lnTo>
                  <a:lnTo>
                    <a:pt x="109" y="60"/>
                  </a:lnTo>
                  <a:lnTo>
                    <a:pt x="109" y="60"/>
                  </a:lnTo>
                  <a:lnTo>
                    <a:pt x="109" y="60"/>
                  </a:lnTo>
                  <a:lnTo>
                    <a:pt x="109" y="72"/>
                  </a:lnTo>
                  <a:lnTo>
                    <a:pt x="109" y="72"/>
                  </a:lnTo>
                  <a:lnTo>
                    <a:pt x="121" y="84"/>
                  </a:lnTo>
                  <a:lnTo>
                    <a:pt x="109" y="84"/>
                  </a:lnTo>
                  <a:lnTo>
                    <a:pt x="109" y="96"/>
                  </a:lnTo>
                  <a:lnTo>
                    <a:pt x="121" y="108"/>
                  </a:lnTo>
                  <a:lnTo>
                    <a:pt x="121" y="108"/>
                  </a:lnTo>
                  <a:lnTo>
                    <a:pt x="133" y="121"/>
                  </a:lnTo>
                  <a:lnTo>
                    <a:pt x="145" y="121"/>
                  </a:lnTo>
                  <a:lnTo>
                    <a:pt x="157" y="121"/>
                  </a:lnTo>
                  <a:lnTo>
                    <a:pt x="145" y="133"/>
                  </a:lnTo>
                  <a:lnTo>
                    <a:pt x="157" y="133"/>
                  </a:lnTo>
                  <a:lnTo>
                    <a:pt x="157" y="145"/>
                  </a:lnTo>
                  <a:lnTo>
                    <a:pt x="169" y="157"/>
                  </a:lnTo>
                  <a:lnTo>
                    <a:pt x="157" y="157"/>
                  </a:lnTo>
                  <a:lnTo>
                    <a:pt x="169" y="169"/>
                  </a:lnTo>
                  <a:lnTo>
                    <a:pt x="157" y="169"/>
                  </a:lnTo>
                  <a:lnTo>
                    <a:pt x="157" y="181"/>
                  </a:lnTo>
                  <a:lnTo>
                    <a:pt x="169" y="193"/>
                  </a:lnTo>
                  <a:lnTo>
                    <a:pt x="181" y="205"/>
                  </a:lnTo>
                  <a:lnTo>
                    <a:pt x="193" y="217"/>
                  </a:lnTo>
                  <a:lnTo>
                    <a:pt x="193" y="229"/>
                  </a:lnTo>
                  <a:lnTo>
                    <a:pt x="193" y="229"/>
                  </a:lnTo>
                  <a:lnTo>
                    <a:pt x="206" y="241"/>
                  </a:lnTo>
                  <a:lnTo>
                    <a:pt x="206" y="254"/>
                  </a:lnTo>
                  <a:lnTo>
                    <a:pt x="218" y="266"/>
                  </a:lnTo>
                  <a:lnTo>
                    <a:pt x="218" y="278"/>
                  </a:lnTo>
                  <a:lnTo>
                    <a:pt x="230" y="278"/>
                  </a:lnTo>
                  <a:lnTo>
                    <a:pt x="230" y="290"/>
                  </a:lnTo>
                  <a:lnTo>
                    <a:pt x="218" y="290"/>
                  </a:lnTo>
                  <a:lnTo>
                    <a:pt x="230" y="302"/>
                  </a:lnTo>
                  <a:lnTo>
                    <a:pt x="218" y="314"/>
                  </a:lnTo>
                  <a:lnTo>
                    <a:pt x="230" y="326"/>
                  </a:lnTo>
                  <a:lnTo>
                    <a:pt x="242" y="338"/>
                  </a:lnTo>
                  <a:lnTo>
                    <a:pt x="230" y="338"/>
                  </a:lnTo>
                  <a:lnTo>
                    <a:pt x="0" y="33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9" name="Freeform 37">
              <a:extLst>
                <a:ext uri="{FF2B5EF4-FFF2-40B4-BE49-F238E27FC236}">
                  <a16:creationId xmlns:a16="http://schemas.microsoft.com/office/drawing/2014/main" id="{3B2B66B8-2774-8843-A4AF-DDCD27EFE3E7}"/>
                </a:ext>
              </a:extLst>
            </p:cNvPr>
            <p:cNvSpPr>
              <a:spLocks/>
            </p:cNvSpPr>
            <p:nvPr/>
          </p:nvSpPr>
          <p:spPr bwMode="auto">
            <a:xfrm>
              <a:off x="2909410" y="1813473"/>
              <a:ext cx="114731" cy="65732"/>
            </a:xfrm>
            <a:custGeom>
              <a:avLst/>
              <a:gdLst/>
              <a:ahLst/>
              <a:cxnLst>
                <a:cxn ang="0">
                  <a:pos x="37" y="12"/>
                </a:cxn>
                <a:cxn ang="0">
                  <a:pos x="49" y="0"/>
                </a:cxn>
                <a:cxn ang="0">
                  <a:pos x="49" y="0"/>
                </a:cxn>
                <a:cxn ang="0">
                  <a:pos x="61" y="0"/>
                </a:cxn>
                <a:cxn ang="0">
                  <a:pos x="49" y="12"/>
                </a:cxn>
                <a:cxn ang="0">
                  <a:pos x="61" y="0"/>
                </a:cxn>
                <a:cxn ang="0">
                  <a:pos x="61" y="12"/>
                </a:cxn>
                <a:cxn ang="0">
                  <a:pos x="73" y="0"/>
                </a:cxn>
                <a:cxn ang="0">
                  <a:pos x="73" y="12"/>
                </a:cxn>
                <a:cxn ang="0">
                  <a:pos x="73" y="0"/>
                </a:cxn>
                <a:cxn ang="0">
                  <a:pos x="73" y="0"/>
                </a:cxn>
                <a:cxn ang="0">
                  <a:pos x="97" y="0"/>
                </a:cxn>
                <a:cxn ang="0">
                  <a:pos x="85" y="0"/>
                </a:cxn>
                <a:cxn ang="0">
                  <a:pos x="97" y="0"/>
                </a:cxn>
                <a:cxn ang="0">
                  <a:pos x="85" y="12"/>
                </a:cxn>
                <a:cxn ang="0">
                  <a:pos x="97" y="12"/>
                </a:cxn>
                <a:cxn ang="0">
                  <a:pos x="85" y="12"/>
                </a:cxn>
                <a:cxn ang="0">
                  <a:pos x="97" y="12"/>
                </a:cxn>
                <a:cxn ang="0">
                  <a:pos x="85" y="25"/>
                </a:cxn>
                <a:cxn ang="0">
                  <a:pos x="97" y="25"/>
                </a:cxn>
                <a:cxn ang="0">
                  <a:pos x="73" y="37"/>
                </a:cxn>
                <a:cxn ang="0">
                  <a:pos x="85" y="37"/>
                </a:cxn>
                <a:cxn ang="0">
                  <a:pos x="73" y="49"/>
                </a:cxn>
                <a:cxn ang="0">
                  <a:pos x="61" y="49"/>
                </a:cxn>
                <a:cxn ang="0">
                  <a:pos x="61" y="49"/>
                </a:cxn>
                <a:cxn ang="0">
                  <a:pos x="49" y="61"/>
                </a:cxn>
                <a:cxn ang="0">
                  <a:pos x="49" y="49"/>
                </a:cxn>
                <a:cxn ang="0">
                  <a:pos x="37" y="61"/>
                </a:cxn>
                <a:cxn ang="0">
                  <a:pos x="25" y="61"/>
                </a:cxn>
                <a:cxn ang="0">
                  <a:pos x="25" y="49"/>
                </a:cxn>
                <a:cxn ang="0">
                  <a:pos x="12" y="61"/>
                </a:cxn>
                <a:cxn ang="0">
                  <a:pos x="0" y="61"/>
                </a:cxn>
                <a:cxn ang="0">
                  <a:pos x="12" y="49"/>
                </a:cxn>
                <a:cxn ang="0">
                  <a:pos x="25" y="49"/>
                </a:cxn>
                <a:cxn ang="0">
                  <a:pos x="37" y="37"/>
                </a:cxn>
                <a:cxn ang="0">
                  <a:pos x="12" y="37"/>
                </a:cxn>
                <a:cxn ang="0">
                  <a:pos x="12" y="37"/>
                </a:cxn>
                <a:cxn ang="0">
                  <a:pos x="0" y="37"/>
                </a:cxn>
                <a:cxn ang="0">
                  <a:pos x="0" y="25"/>
                </a:cxn>
                <a:cxn ang="0">
                  <a:pos x="12" y="25"/>
                </a:cxn>
                <a:cxn ang="0">
                  <a:pos x="0" y="25"/>
                </a:cxn>
                <a:cxn ang="0">
                  <a:pos x="12" y="12"/>
                </a:cxn>
                <a:cxn ang="0">
                  <a:pos x="0" y="12"/>
                </a:cxn>
                <a:cxn ang="0">
                  <a:pos x="25" y="0"/>
                </a:cxn>
                <a:cxn ang="0">
                  <a:pos x="25" y="0"/>
                </a:cxn>
                <a:cxn ang="0">
                  <a:pos x="37" y="0"/>
                </a:cxn>
                <a:cxn ang="0">
                  <a:pos x="37" y="0"/>
                </a:cxn>
                <a:cxn ang="0">
                  <a:pos x="37" y="12"/>
                </a:cxn>
                <a:cxn ang="0">
                  <a:pos x="37" y="12"/>
                </a:cxn>
              </a:cxnLst>
              <a:rect l="0" t="0" r="r" b="b"/>
              <a:pathLst>
                <a:path w="97" h="61">
                  <a:moveTo>
                    <a:pt x="37" y="12"/>
                  </a:moveTo>
                  <a:lnTo>
                    <a:pt x="49" y="0"/>
                  </a:lnTo>
                  <a:lnTo>
                    <a:pt x="49" y="0"/>
                  </a:lnTo>
                  <a:lnTo>
                    <a:pt x="61" y="0"/>
                  </a:lnTo>
                  <a:lnTo>
                    <a:pt x="49" y="12"/>
                  </a:lnTo>
                  <a:lnTo>
                    <a:pt x="61" y="0"/>
                  </a:lnTo>
                  <a:lnTo>
                    <a:pt x="61" y="12"/>
                  </a:lnTo>
                  <a:lnTo>
                    <a:pt x="73" y="0"/>
                  </a:lnTo>
                  <a:lnTo>
                    <a:pt x="73" y="12"/>
                  </a:lnTo>
                  <a:lnTo>
                    <a:pt x="73" y="0"/>
                  </a:lnTo>
                  <a:lnTo>
                    <a:pt x="73" y="0"/>
                  </a:lnTo>
                  <a:lnTo>
                    <a:pt x="97" y="0"/>
                  </a:lnTo>
                  <a:lnTo>
                    <a:pt x="85" y="0"/>
                  </a:lnTo>
                  <a:lnTo>
                    <a:pt x="97" y="0"/>
                  </a:lnTo>
                  <a:lnTo>
                    <a:pt x="85" y="12"/>
                  </a:lnTo>
                  <a:lnTo>
                    <a:pt x="97" y="12"/>
                  </a:lnTo>
                  <a:lnTo>
                    <a:pt x="85" y="12"/>
                  </a:lnTo>
                  <a:lnTo>
                    <a:pt x="97" y="12"/>
                  </a:lnTo>
                  <a:lnTo>
                    <a:pt x="85" y="25"/>
                  </a:lnTo>
                  <a:lnTo>
                    <a:pt x="97" y="25"/>
                  </a:lnTo>
                  <a:lnTo>
                    <a:pt x="73" y="37"/>
                  </a:lnTo>
                  <a:lnTo>
                    <a:pt x="85" y="37"/>
                  </a:lnTo>
                  <a:lnTo>
                    <a:pt x="73" y="49"/>
                  </a:lnTo>
                  <a:lnTo>
                    <a:pt x="61" y="49"/>
                  </a:lnTo>
                  <a:lnTo>
                    <a:pt x="61" y="49"/>
                  </a:lnTo>
                  <a:lnTo>
                    <a:pt x="49" y="61"/>
                  </a:lnTo>
                  <a:lnTo>
                    <a:pt x="49" y="49"/>
                  </a:lnTo>
                  <a:lnTo>
                    <a:pt x="37" y="61"/>
                  </a:lnTo>
                  <a:lnTo>
                    <a:pt x="25" y="61"/>
                  </a:lnTo>
                  <a:lnTo>
                    <a:pt x="25" y="49"/>
                  </a:lnTo>
                  <a:lnTo>
                    <a:pt x="12" y="61"/>
                  </a:lnTo>
                  <a:lnTo>
                    <a:pt x="0" y="61"/>
                  </a:lnTo>
                  <a:lnTo>
                    <a:pt x="12" y="49"/>
                  </a:lnTo>
                  <a:lnTo>
                    <a:pt x="25" y="49"/>
                  </a:lnTo>
                  <a:lnTo>
                    <a:pt x="37" y="37"/>
                  </a:lnTo>
                  <a:lnTo>
                    <a:pt x="12" y="37"/>
                  </a:lnTo>
                  <a:lnTo>
                    <a:pt x="12" y="37"/>
                  </a:lnTo>
                  <a:lnTo>
                    <a:pt x="0" y="37"/>
                  </a:lnTo>
                  <a:lnTo>
                    <a:pt x="0" y="25"/>
                  </a:lnTo>
                  <a:lnTo>
                    <a:pt x="12" y="25"/>
                  </a:lnTo>
                  <a:lnTo>
                    <a:pt x="0" y="25"/>
                  </a:lnTo>
                  <a:lnTo>
                    <a:pt x="12" y="12"/>
                  </a:lnTo>
                  <a:lnTo>
                    <a:pt x="0" y="12"/>
                  </a:lnTo>
                  <a:lnTo>
                    <a:pt x="25" y="0"/>
                  </a:lnTo>
                  <a:lnTo>
                    <a:pt x="25" y="0"/>
                  </a:lnTo>
                  <a:lnTo>
                    <a:pt x="37" y="0"/>
                  </a:lnTo>
                  <a:lnTo>
                    <a:pt x="37" y="0"/>
                  </a:lnTo>
                  <a:lnTo>
                    <a:pt x="37" y="12"/>
                  </a:lnTo>
                  <a:lnTo>
                    <a:pt x="3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0" name="Freeform 38">
              <a:extLst>
                <a:ext uri="{FF2B5EF4-FFF2-40B4-BE49-F238E27FC236}">
                  <a16:creationId xmlns:a16="http://schemas.microsoft.com/office/drawing/2014/main" id="{3A8FB046-4913-A948-AA76-CE58C8D8F495}"/>
                </a:ext>
              </a:extLst>
            </p:cNvPr>
            <p:cNvSpPr>
              <a:spLocks/>
            </p:cNvSpPr>
            <p:nvPr/>
          </p:nvSpPr>
          <p:spPr bwMode="auto">
            <a:xfrm>
              <a:off x="2965579" y="1852910"/>
              <a:ext cx="157755" cy="65731"/>
            </a:xfrm>
            <a:custGeom>
              <a:avLst/>
              <a:gdLst/>
              <a:ahLst/>
              <a:cxnLst>
                <a:cxn ang="0">
                  <a:pos x="60" y="12"/>
                </a:cxn>
                <a:cxn ang="0">
                  <a:pos x="60" y="0"/>
                </a:cxn>
                <a:cxn ang="0">
                  <a:pos x="72" y="0"/>
                </a:cxn>
                <a:cxn ang="0">
                  <a:pos x="84" y="0"/>
                </a:cxn>
                <a:cxn ang="0">
                  <a:pos x="84" y="0"/>
                </a:cxn>
                <a:cxn ang="0">
                  <a:pos x="96" y="0"/>
                </a:cxn>
                <a:cxn ang="0">
                  <a:pos x="96" y="12"/>
                </a:cxn>
                <a:cxn ang="0">
                  <a:pos x="108" y="12"/>
                </a:cxn>
                <a:cxn ang="0">
                  <a:pos x="108" y="12"/>
                </a:cxn>
                <a:cxn ang="0">
                  <a:pos x="120" y="12"/>
                </a:cxn>
                <a:cxn ang="0">
                  <a:pos x="120" y="24"/>
                </a:cxn>
                <a:cxn ang="0">
                  <a:pos x="133" y="24"/>
                </a:cxn>
                <a:cxn ang="0">
                  <a:pos x="133" y="36"/>
                </a:cxn>
                <a:cxn ang="0">
                  <a:pos x="108" y="36"/>
                </a:cxn>
                <a:cxn ang="0">
                  <a:pos x="133" y="36"/>
                </a:cxn>
                <a:cxn ang="0">
                  <a:pos x="96" y="36"/>
                </a:cxn>
                <a:cxn ang="0">
                  <a:pos x="120" y="48"/>
                </a:cxn>
                <a:cxn ang="0">
                  <a:pos x="96" y="48"/>
                </a:cxn>
                <a:cxn ang="0">
                  <a:pos x="84" y="48"/>
                </a:cxn>
                <a:cxn ang="0">
                  <a:pos x="72" y="60"/>
                </a:cxn>
                <a:cxn ang="0">
                  <a:pos x="72" y="60"/>
                </a:cxn>
                <a:cxn ang="0">
                  <a:pos x="48" y="60"/>
                </a:cxn>
                <a:cxn ang="0">
                  <a:pos x="48" y="48"/>
                </a:cxn>
                <a:cxn ang="0">
                  <a:pos x="24" y="60"/>
                </a:cxn>
                <a:cxn ang="0">
                  <a:pos x="24" y="48"/>
                </a:cxn>
                <a:cxn ang="0">
                  <a:pos x="0" y="48"/>
                </a:cxn>
                <a:cxn ang="0">
                  <a:pos x="12" y="36"/>
                </a:cxn>
                <a:cxn ang="0">
                  <a:pos x="0" y="36"/>
                </a:cxn>
                <a:cxn ang="0">
                  <a:pos x="24" y="36"/>
                </a:cxn>
                <a:cxn ang="0">
                  <a:pos x="36" y="24"/>
                </a:cxn>
                <a:cxn ang="0">
                  <a:pos x="12" y="24"/>
                </a:cxn>
                <a:cxn ang="0">
                  <a:pos x="36" y="24"/>
                </a:cxn>
                <a:cxn ang="0">
                  <a:pos x="24" y="12"/>
                </a:cxn>
                <a:cxn ang="0">
                  <a:pos x="48" y="12"/>
                </a:cxn>
                <a:cxn ang="0">
                  <a:pos x="36" y="12"/>
                </a:cxn>
                <a:cxn ang="0">
                  <a:pos x="60" y="12"/>
                </a:cxn>
              </a:cxnLst>
              <a:rect l="0" t="0" r="r" b="b"/>
              <a:pathLst>
                <a:path w="133" h="60">
                  <a:moveTo>
                    <a:pt x="60" y="12"/>
                  </a:moveTo>
                  <a:lnTo>
                    <a:pt x="60" y="0"/>
                  </a:lnTo>
                  <a:lnTo>
                    <a:pt x="72" y="0"/>
                  </a:lnTo>
                  <a:lnTo>
                    <a:pt x="84" y="0"/>
                  </a:lnTo>
                  <a:lnTo>
                    <a:pt x="84" y="0"/>
                  </a:lnTo>
                  <a:lnTo>
                    <a:pt x="96" y="0"/>
                  </a:lnTo>
                  <a:lnTo>
                    <a:pt x="96" y="12"/>
                  </a:lnTo>
                  <a:lnTo>
                    <a:pt x="108" y="12"/>
                  </a:lnTo>
                  <a:lnTo>
                    <a:pt x="108" y="12"/>
                  </a:lnTo>
                  <a:lnTo>
                    <a:pt x="120" y="12"/>
                  </a:lnTo>
                  <a:lnTo>
                    <a:pt x="120" y="24"/>
                  </a:lnTo>
                  <a:lnTo>
                    <a:pt x="133" y="24"/>
                  </a:lnTo>
                  <a:lnTo>
                    <a:pt x="133" y="36"/>
                  </a:lnTo>
                  <a:lnTo>
                    <a:pt x="108" y="36"/>
                  </a:lnTo>
                  <a:lnTo>
                    <a:pt x="133" y="36"/>
                  </a:lnTo>
                  <a:lnTo>
                    <a:pt x="96" y="36"/>
                  </a:lnTo>
                  <a:lnTo>
                    <a:pt x="120" y="48"/>
                  </a:lnTo>
                  <a:lnTo>
                    <a:pt x="96" y="48"/>
                  </a:lnTo>
                  <a:lnTo>
                    <a:pt x="84" y="48"/>
                  </a:lnTo>
                  <a:lnTo>
                    <a:pt x="72" y="60"/>
                  </a:lnTo>
                  <a:lnTo>
                    <a:pt x="72" y="60"/>
                  </a:lnTo>
                  <a:lnTo>
                    <a:pt x="48" y="60"/>
                  </a:lnTo>
                  <a:lnTo>
                    <a:pt x="48" y="48"/>
                  </a:lnTo>
                  <a:lnTo>
                    <a:pt x="24" y="60"/>
                  </a:lnTo>
                  <a:lnTo>
                    <a:pt x="24" y="48"/>
                  </a:lnTo>
                  <a:lnTo>
                    <a:pt x="0" y="48"/>
                  </a:lnTo>
                  <a:lnTo>
                    <a:pt x="12" y="36"/>
                  </a:lnTo>
                  <a:lnTo>
                    <a:pt x="0" y="36"/>
                  </a:lnTo>
                  <a:lnTo>
                    <a:pt x="24" y="36"/>
                  </a:lnTo>
                  <a:lnTo>
                    <a:pt x="36" y="24"/>
                  </a:lnTo>
                  <a:lnTo>
                    <a:pt x="12" y="24"/>
                  </a:lnTo>
                  <a:lnTo>
                    <a:pt x="36" y="24"/>
                  </a:lnTo>
                  <a:lnTo>
                    <a:pt x="24" y="12"/>
                  </a:lnTo>
                  <a:lnTo>
                    <a:pt x="48" y="12"/>
                  </a:lnTo>
                  <a:lnTo>
                    <a:pt x="36" y="12"/>
                  </a:lnTo>
                  <a:lnTo>
                    <a:pt x="6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1" name="Freeform 39">
              <a:extLst>
                <a:ext uri="{FF2B5EF4-FFF2-40B4-BE49-F238E27FC236}">
                  <a16:creationId xmlns:a16="http://schemas.microsoft.com/office/drawing/2014/main" id="{2AE12182-5A6B-FD47-B96B-FD8DF7FAC904}"/>
                </a:ext>
              </a:extLst>
            </p:cNvPr>
            <p:cNvSpPr>
              <a:spLocks/>
            </p:cNvSpPr>
            <p:nvPr/>
          </p:nvSpPr>
          <p:spPr bwMode="auto">
            <a:xfrm>
              <a:off x="2965580" y="1772840"/>
              <a:ext cx="127877" cy="40634"/>
            </a:xfrm>
            <a:custGeom>
              <a:avLst/>
              <a:gdLst/>
              <a:ahLst/>
              <a:cxnLst>
                <a:cxn ang="0">
                  <a:pos x="60" y="0"/>
                </a:cxn>
                <a:cxn ang="0">
                  <a:pos x="72" y="0"/>
                </a:cxn>
                <a:cxn ang="0">
                  <a:pos x="72" y="0"/>
                </a:cxn>
                <a:cxn ang="0">
                  <a:pos x="84" y="0"/>
                </a:cxn>
                <a:cxn ang="0">
                  <a:pos x="84" y="0"/>
                </a:cxn>
                <a:cxn ang="0">
                  <a:pos x="96" y="0"/>
                </a:cxn>
                <a:cxn ang="0">
                  <a:pos x="84" y="0"/>
                </a:cxn>
                <a:cxn ang="0">
                  <a:pos x="84" y="12"/>
                </a:cxn>
                <a:cxn ang="0">
                  <a:pos x="84" y="12"/>
                </a:cxn>
                <a:cxn ang="0">
                  <a:pos x="108" y="12"/>
                </a:cxn>
                <a:cxn ang="0">
                  <a:pos x="96" y="12"/>
                </a:cxn>
                <a:cxn ang="0">
                  <a:pos x="96" y="24"/>
                </a:cxn>
                <a:cxn ang="0">
                  <a:pos x="96" y="24"/>
                </a:cxn>
                <a:cxn ang="0">
                  <a:pos x="108" y="24"/>
                </a:cxn>
                <a:cxn ang="0">
                  <a:pos x="72" y="24"/>
                </a:cxn>
                <a:cxn ang="0">
                  <a:pos x="108" y="24"/>
                </a:cxn>
                <a:cxn ang="0">
                  <a:pos x="96" y="24"/>
                </a:cxn>
                <a:cxn ang="0">
                  <a:pos x="108" y="24"/>
                </a:cxn>
                <a:cxn ang="0">
                  <a:pos x="84" y="24"/>
                </a:cxn>
                <a:cxn ang="0">
                  <a:pos x="96" y="36"/>
                </a:cxn>
                <a:cxn ang="0">
                  <a:pos x="60" y="24"/>
                </a:cxn>
                <a:cxn ang="0">
                  <a:pos x="60" y="36"/>
                </a:cxn>
                <a:cxn ang="0">
                  <a:pos x="48" y="24"/>
                </a:cxn>
                <a:cxn ang="0">
                  <a:pos x="48" y="24"/>
                </a:cxn>
                <a:cxn ang="0">
                  <a:pos x="36" y="24"/>
                </a:cxn>
                <a:cxn ang="0">
                  <a:pos x="24" y="24"/>
                </a:cxn>
                <a:cxn ang="0">
                  <a:pos x="24" y="24"/>
                </a:cxn>
                <a:cxn ang="0">
                  <a:pos x="12" y="24"/>
                </a:cxn>
                <a:cxn ang="0">
                  <a:pos x="12" y="12"/>
                </a:cxn>
                <a:cxn ang="0">
                  <a:pos x="0" y="12"/>
                </a:cxn>
                <a:cxn ang="0">
                  <a:pos x="0" y="12"/>
                </a:cxn>
                <a:cxn ang="0">
                  <a:pos x="12" y="0"/>
                </a:cxn>
                <a:cxn ang="0">
                  <a:pos x="24" y="0"/>
                </a:cxn>
                <a:cxn ang="0">
                  <a:pos x="12" y="0"/>
                </a:cxn>
                <a:cxn ang="0">
                  <a:pos x="36" y="0"/>
                </a:cxn>
                <a:cxn ang="0">
                  <a:pos x="36" y="0"/>
                </a:cxn>
                <a:cxn ang="0">
                  <a:pos x="60" y="0"/>
                </a:cxn>
              </a:cxnLst>
              <a:rect l="0" t="0" r="r" b="b"/>
              <a:pathLst>
                <a:path w="108" h="36">
                  <a:moveTo>
                    <a:pt x="60" y="0"/>
                  </a:moveTo>
                  <a:lnTo>
                    <a:pt x="72" y="0"/>
                  </a:lnTo>
                  <a:lnTo>
                    <a:pt x="72" y="0"/>
                  </a:lnTo>
                  <a:lnTo>
                    <a:pt x="84" y="0"/>
                  </a:lnTo>
                  <a:lnTo>
                    <a:pt x="84" y="0"/>
                  </a:lnTo>
                  <a:lnTo>
                    <a:pt x="96" y="0"/>
                  </a:lnTo>
                  <a:lnTo>
                    <a:pt x="84" y="0"/>
                  </a:lnTo>
                  <a:lnTo>
                    <a:pt x="84" y="12"/>
                  </a:lnTo>
                  <a:lnTo>
                    <a:pt x="84" y="12"/>
                  </a:lnTo>
                  <a:lnTo>
                    <a:pt x="108" y="12"/>
                  </a:lnTo>
                  <a:lnTo>
                    <a:pt x="96" y="12"/>
                  </a:lnTo>
                  <a:lnTo>
                    <a:pt x="96" y="24"/>
                  </a:lnTo>
                  <a:lnTo>
                    <a:pt x="96" y="24"/>
                  </a:lnTo>
                  <a:lnTo>
                    <a:pt x="108" y="24"/>
                  </a:lnTo>
                  <a:lnTo>
                    <a:pt x="72" y="24"/>
                  </a:lnTo>
                  <a:lnTo>
                    <a:pt x="108" y="24"/>
                  </a:lnTo>
                  <a:lnTo>
                    <a:pt x="96" y="24"/>
                  </a:lnTo>
                  <a:lnTo>
                    <a:pt x="108" y="24"/>
                  </a:lnTo>
                  <a:lnTo>
                    <a:pt x="84" y="24"/>
                  </a:lnTo>
                  <a:lnTo>
                    <a:pt x="96" y="36"/>
                  </a:lnTo>
                  <a:lnTo>
                    <a:pt x="60" y="24"/>
                  </a:lnTo>
                  <a:lnTo>
                    <a:pt x="60" y="36"/>
                  </a:lnTo>
                  <a:lnTo>
                    <a:pt x="48" y="24"/>
                  </a:lnTo>
                  <a:lnTo>
                    <a:pt x="48" y="24"/>
                  </a:lnTo>
                  <a:lnTo>
                    <a:pt x="36" y="24"/>
                  </a:lnTo>
                  <a:lnTo>
                    <a:pt x="24" y="24"/>
                  </a:lnTo>
                  <a:lnTo>
                    <a:pt x="24" y="24"/>
                  </a:lnTo>
                  <a:lnTo>
                    <a:pt x="12" y="24"/>
                  </a:lnTo>
                  <a:lnTo>
                    <a:pt x="12" y="12"/>
                  </a:lnTo>
                  <a:lnTo>
                    <a:pt x="0" y="12"/>
                  </a:lnTo>
                  <a:lnTo>
                    <a:pt x="0" y="12"/>
                  </a:lnTo>
                  <a:lnTo>
                    <a:pt x="12" y="0"/>
                  </a:lnTo>
                  <a:lnTo>
                    <a:pt x="24" y="0"/>
                  </a:lnTo>
                  <a:lnTo>
                    <a:pt x="12" y="0"/>
                  </a:lnTo>
                  <a:lnTo>
                    <a:pt x="36" y="0"/>
                  </a:lnTo>
                  <a:lnTo>
                    <a:pt x="36"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2" name="Freeform 40">
              <a:extLst>
                <a:ext uri="{FF2B5EF4-FFF2-40B4-BE49-F238E27FC236}">
                  <a16:creationId xmlns:a16="http://schemas.microsoft.com/office/drawing/2014/main" id="{364EFC9E-6ED1-944F-A128-0C6037DA3B1F}"/>
                </a:ext>
              </a:extLst>
            </p:cNvPr>
            <p:cNvSpPr>
              <a:spLocks/>
            </p:cNvSpPr>
            <p:nvPr/>
          </p:nvSpPr>
          <p:spPr bwMode="auto">
            <a:xfrm>
              <a:off x="2893877" y="1747745"/>
              <a:ext cx="100389" cy="39438"/>
            </a:xfrm>
            <a:custGeom>
              <a:avLst/>
              <a:gdLst/>
              <a:ahLst/>
              <a:cxnLst>
                <a:cxn ang="0">
                  <a:pos x="85" y="0"/>
                </a:cxn>
                <a:cxn ang="0">
                  <a:pos x="73" y="0"/>
                </a:cxn>
                <a:cxn ang="0">
                  <a:pos x="73" y="0"/>
                </a:cxn>
                <a:cxn ang="0">
                  <a:pos x="61" y="0"/>
                </a:cxn>
                <a:cxn ang="0">
                  <a:pos x="61" y="0"/>
                </a:cxn>
                <a:cxn ang="0">
                  <a:pos x="49" y="0"/>
                </a:cxn>
                <a:cxn ang="0">
                  <a:pos x="61" y="0"/>
                </a:cxn>
                <a:cxn ang="0">
                  <a:pos x="37" y="0"/>
                </a:cxn>
                <a:cxn ang="0">
                  <a:pos x="49" y="0"/>
                </a:cxn>
                <a:cxn ang="0">
                  <a:pos x="24" y="0"/>
                </a:cxn>
                <a:cxn ang="0">
                  <a:pos x="24" y="0"/>
                </a:cxn>
                <a:cxn ang="0">
                  <a:pos x="24" y="0"/>
                </a:cxn>
                <a:cxn ang="0">
                  <a:pos x="12" y="12"/>
                </a:cxn>
                <a:cxn ang="0">
                  <a:pos x="24" y="12"/>
                </a:cxn>
                <a:cxn ang="0">
                  <a:pos x="12" y="12"/>
                </a:cxn>
                <a:cxn ang="0">
                  <a:pos x="24" y="12"/>
                </a:cxn>
                <a:cxn ang="0">
                  <a:pos x="0" y="24"/>
                </a:cxn>
                <a:cxn ang="0">
                  <a:pos x="12" y="24"/>
                </a:cxn>
                <a:cxn ang="0">
                  <a:pos x="24" y="24"/>
                </a:cxn>
                <a:cxn ang="0">
                  <a:pos x="12" y="24"/>
                </a:cxn>
                <a:cxn ang="0">
                  <a:pos x="24" y="24"/>
                </a:cxn>
                <a:cxn ang="0">
                  <a:pos x="0" y="36"/>
                </a:cxn>
                <a:cxn ang="0">
                  <a:pos x="12" y="36"/>
                </a:cxn>
                <a:cxn ang="0">
                  <a:pos x="12" y="36"/>
                </a:cxn>
                <a:cxn ang="0">
                  <a:pos x="24" y="36"/>
                </a:cxn>
                <a:cxn ang="0">
                  <a:pos x="24" y="36"/>
                </a:cxn>
                <a:cxn ang="0">
                  <a:pos x="37" y="36"/>
                </a:cxn>
                <a:cxn ang="0">
                  <a:pos x="37" y="36"/>
                </a:cxn>
                <a:cxn ang="0">
                  <a:pos x="49" y="36"/>
                </a:cxn>
                <a:cxn ang="0">
                  <a:pos x="49" y="36"/>
                </a:cxn>
                <a:cxn ang="0">
                  <a:pos x="49" y="36"/>
                </a:cxn>
                <a:cxn ang="0">
                  <a:pos x="61" y="36"/>
                </a:cxn>
                <a:cxn ang="0">
                  <a:pos x="61" y="24"/>
                </a:cxn>
                <a:cxn ang="0">
                  <a:pos x="73" y="24"/>
                </a:cxn>
                <a:cxn ang="0">
                  <a:pos x="73" y="24"/>
                </a:cxn>
                <a:cxn ang="0">
                  <a:pos x="85" y="24"/>
                </a:cxn>
                <a:cxn ang="0">
                  <a:pos x="85" y="12"/>
                </a:cxn>
                <a:cxn ang="0">
                  <a:pos x="85" y="0"/>
                </a:cxn>
                <a:cxn ang="0">
                  <a:pos x="61" y="12"/>
                </a:cxn>
                <a:cxn ang="0">
                  <a:pos x="73" y="0"/>
                </a:cxn>
                <a:cxn ang="0">
                  <a:pos x="85" y="0"/>
                </a:cxn>
              </a:cxnLst>
              <a:rect l="0" t="0" r="r" b="b"/>
              <a:pathLst>
                <a:path w="85" h="36">
                  <a:moveTo>
                    <a:pt x="85" y="0"/>
                  </a:moveTo>
                  <a:lnTo>
                    <a:pt x="73" y="0"/>
                  </a:lnTo>
                  <a:lnTo>
                    <a:pt x="73" y="0"/>
                  </a:lnTo>
                  <a:lnTo>
                    <a:pt x="61" y="0"/>
                  </a:lnTo>
                  <a:lnTo>
                    <a:pt x="61" y="0"/>
                  </a:lnTo>
                  <a:lnTo>
                    <a:pt x="49" y="0"/>
                  </a:lnTo>
                  <a:lnTo>
                    <a:pt x="61" y="0"/>
                  </a:lnTo>
                  <a:lnTo>
                    <a:pt x="37" y="0"/>
                  </a:lnTo>
                  <a:lnTo>
                    <a:pt x="49" y="0"/>
                  </a:lnTo>
                  <a:lnTo>
                    <a:pt x="24" y="0"/>
                  </a:lnTo>
                  <a:lnTo>
                    <a:pt x="24" y="0"/>
                  </a:lnTo>
                  <a:lnTo>
                    <a:pt x="24" y="0"/>
                  </a:lnTo>
                  <a:lnTo>
                    <a:pt x="12" y="12"/>
                  </a:lnTo>
                  <a:lnTo>
                    <a:pt x="24" y="12"/>
                  </a:lnTo>
                  <a:lnTo>
                    <a:pt x="12" y="12"/>
                  </a:lnTo>
                  <a:lnTo>
                    <a:pt x="24" y="12"/>
                  </a:lnTo>
                  <a:lnTo>
                    <a:pt x="0" y="24"/>
                  </a:lnTo>
                  <a:lnTo>
                    <a:pt x="12" y="24"/>
                  </a:lnTo>
                  <a:lnTo>
                    <a:pt x="24" y="24"/>
                  </a:lnTo>
                  <a:lnTo>
                    <a:pt x="12" y="24"/>
                  </a:lnTo>
                  <a:lnTo>
                    <a:pt x="24" y="24"/>
                  </a:lnTo>
                  <a:lnTo>
                    <a:pt x="0" y="36"/>
                  </a:lnTo>
                  <a:lnTo>
                    <a:pt x="12" y="36"/>
                  </a:lnTo>
                  <a:lnTo>
                    <a:pt x="12" y="36"/>
                  </a:lnTo>
                  <a:lnTo>
                    <a:pt x="24" y="36"/>
                  </a:lnTo>
                  <a:lnTo>
                    <a:pt x="24" y="36"/>
                  </a:lnTo>
                  <a:lnTo>
                    <a:pt x="37" y="36"/>
                  </a:lnTo>
                  <a:lnTo>
                    <a:pt x="37" y="36"/>
                  </a:lnTo>
                  <a:lnTo>
                    <a:pt x="49" y="36"/>
                  </a:lnTo>
                  <a:lnTo>
                    <a:pt x="49" y="36"/>
                  </a:lnTo>
                  <a:lnTo>
                    <a:pt x="49" y="36"/>
                  </a:lnTo>
                  <a:lnTo>
                    <a:pt x="61" y="36"/>
                  </a:lnTo>
                  <a:lnTo>
                    <a:pt x="61" y="24"/>
                  </a:lnTo>
                  <a:lnTo>
                    <a:pt x="73" y="24"/>
                  </a:lnTo>
                  <a:lnTo>
                    <a:pt x="73" y="24"/>
                  </a:lnTo>
                  <a:lnTo>
                    <a:pt x="85" y="24"/>
                  </a:lnTo>
                  <a:lnTo>
                    <a:pt x="85" y="12"/>
                  </a:lnTo>
                  <a:lnTo>
                    <a:pt x="85" y="0"/>
                  </a:lnTo>
                  <a:lnTo>
                    <a:pt x="61" y="12"/>
                  </a:lnTo>
                  <a:lnTo>
                    <a:pt x="73" y="0"/>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3" name="Freeform 41">
              <a:extLst>
                <a:ext uri="{FF2B5EF4-FFF2-40B4-BE49-F238E27FC236}">
                  <a16:creationId xmlns:a16="http://schemas.microsoft.com/office/drawing/2014/main" id="{C6D2F928-C7A8-BE40-8808-40BAF72FABF3}"/>
                </a:ext>
              </a:extLst>
            </p:cNvPr>
            <p:cNvSpPr>
              <a:spLocks/>
            </p:cNvSpPr>
            <p:nvPr/>
          </p:nvSpPr>
          <p:spPr bwMode="auto">
            <a:xfrm>
              <a:off x="2952434" y="1707107"/>
              <a:ext cx="84853" cy="13146"/>
            </a:xfrm>
            <a:custGeom>
              <a:avLst/>
              <a:gdLst/>
              <a:ahLst/>
              <a:cxnLst>
                <a:cxn ang="0">
                  <a:pos x="48" y="0"/>
                </a:cxn>
                <a:cxn ang="0">
                  <a:pos x="48" y="0"/>
                </a:cxn>
                <a:cxn ang="0">
                  <a:pos x="36" y="0"/>
                </a:cxn>
                <a:cxn ang="0">
                  <a:pos x="36" y="0"/>
                </a:cxn>
                <a:cxn ang="0">
                  <a:pos x="24" y="0"/>
                </a:cxn>
                <a:cxn ang="0">
                  <a:pos x="24" y="0"/>
                </a:cxn>
                <a:cxn ang="0">
                  <a:pos x="12" y="0"/>
                </a:cxn>
                <a:cxn ang="0">
                  <a:pos x="12" y="0"/>
                </a:cxn>
                <a:cxn ang="0">
                  <a:pos x="0" y="0"/>
                </a:cxn>
                <a:cxn ang="0">
                  <a:pos x="0" y="0"/>
                </a:cxn>
                <a:cxn ang="0">
                  <a:pos x="0" y="0"/>
                </a:cxn>
                <a:cxn ang="0">
                  <a:pos x="0" y="0"/>
                </a:cxn>
                <a:cxn ang="0">
                  <a:pos x="0" y="12"/>
                </a:cxn>
                <a:cxn ang="0">
                  <a:pos x="12" y="12"/>
                </a:cxn>
                <a:cxn ang="0">
                  <a:pos x="0" y="12"/>
                </a:cxn>
                <a:cxn ang="0">
                  <a:pos x="12" y="12"/>
                </a:cxn>
                <a:cxn ang="0">
                  <a:pos x="12" y="12"/>
                </a:cxn>
                <a:cxn ang="0">
                  <a:pos x="24" y="12"/>
                </a:cxn>
                <a:cxn ang="0">
                  <a:pos x="24" y="12"/>
                </a:cxn>
                <a:cxn ang="0">
                  <a:pos x="36" y="12"/>
                </a:cxn>
                <a:cxn ang="0">
                  <a:pos x="36" y="12"/>
                </a:cxn>
                <a:cxn ang="0">
                  <a:pos x="36" y="12"/>
                </a:cxn>
                <a:cxn ang="0">
                  <a:pos x="48" y="12"/>
                </a:cxn>
                <a:cxn ang="0">
                  <a:pos x="48" y="12"/>
                </a:cxn>
                <a:cxn ang="0">
                  <a:pos x="60" y="0"/>
                </a:cxn>
                <a:cxn ang="0">
                  <a:pos x="72" y="0"/>
                </a:cxn>
                <a:cxn ang="0">
                  <a:pos x="48" y="0"/>
                </a:cxn>
                <a:cxn ang="0">
                  <a:pos x="48" y="0"/>
                </a:cxn>
                <a:cxn ang="0">
                  <a:pos x="48" y="0"/>
                </a:cxn>
              </a:cxnLst>
              <a:rect l="0" t="0" r="r" b="b"/>
              <a:pathLst>
                <a:path w="72" h="12">
                  <a:moveTo>
                    <a:pt x="48" y="0"/>
                  </a:moveTo>
                  <a:lnTo>
                    <a:pt x="48" y="0"/>
                  </a:lnTo>
                  <a:lnTo>
                    <a:pt x="36" y="0"/>
                  </a:lnTo>
                  <a:lnTo>
                    <a:pt x="36" y="0"/>
                  </a:lnTo>
                  <a:lnTo>
                    <a:pt x="24" y="0"/>
                  </a:lnTo>
                  <a:lnTo>
                    <a:pt x="24" y="0"/>
                  </a:lnTo>
                  <a:lnTo>
                    <a:pt x="12" y="0"/>
                  </a:lnTo>
                  <a:lnTo>
                    <a:pt x="12" y="0"/>
                  </a:lnTo>
                  <a:lnTo>
                    <a:pt x="0" y="0"/>
                  </a:lnTo>
                  <a:lnTo>
                    <a:pt x="0" y="0"/>
                  </a:lnTo>
                  <a:lnTo>
                    <a:pt x="0" y="0"/>
                  </a:lnTo>
                  <a:lnTo>
                    <a:pt x="0" y="0"/>
                  </a:lnTo>
                  <a:lnTo>
                    <a:pt x="0" y="12"/>
                  </a:lnTo>
                  <a:lnTo>
                    <a:pt x="12" y="12"/>
                  </a:lnTo>
                  <a:lnTo>
                    <a:pt x="0" y="12"/>
                  </a:lnTo>
                  <a:lnTo>
                    <a:pt x="12" y="12"/>
                  </a:lnTo>
                  <a:lnTo>
                    <a:pt x="12" y="12"/>
                  </a:lnTo>
                  <a:lnTo>
                    <a:pt x="24" y="12"/>
                  </a:lnTo>
                  <a:lnTo>
                    <a:pt x="24" y="12"/>
                  </a:lnTo>
                  <a:lnTo>
                    <a:pt x="36" y="12"/>
                  </a:lnTo>
                  <a:lnTo>
                    <a:pt x="36" y="12"/>
                  </a:lnTo>
                  <a:lnTo>
                    <a:pt x="36" y="12"/>
                  </a:lnTo>
                  <a:lnTo>
                    <a:pt x="48" y="12"/>
                  </a:lnTo>
                  <a:lnTo>
                    <a:pt x="48" y="12"/>
                  </a:lnTo>
                  <a:lnTo>
                    <a:pt x="60" y="0"/>
                  </a:lnTo>
                  <a:lnTo>
                    <a:pt x="72" y="0"/>
                  </a:lnTo>
                  <a:lnTo>
                    <a:pt x="48" y="0"/>
                  </a:lnTo>
                  <a:lnTo>
                    <a:pt x="48"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4" name="Freeform 42">
              <a:extLst>
                <a:ext uri="{FF2B5EF4-FFF2-40B4-BE49-F238E27FC236}">
                  <a16:creationId xmlns:a16="http://schemas.microsoft.com/office/drawing/2014/main" id="{ACBF4BCA-5EBF-EB4A-AA38-92C0127AA381}"/>
                </a:ext>
              </a:extLst>
            </p:cNvPr>
            <p:cNvSpPr>
              <a:spLocks/>
            </p:cNvSpPr>
            <p:nvPr/>
          </p:nvSpPr>
          <p:spPr bwMode="auto">
            <a:xfrm>
              <a:off x="2965579" y="1720305"/>
              <a:ext cx="86048" cy="27488"/>
            </a:xfrm>
            <a:custGeom>
              <a:avLst/>
              <a:gdLst/>
              <a:ahLst/>
              <a:cxnLst>
                <a:cxn ang="0">
                  <a:pos x="48" y="0"/>
                </a:cxn>
                <a:cxn ang="0">
                  <a:pos x="60" y="0"/>
                </a:cxn>
                <a:cxn ang="0">
                  <a:pos x="72" y="12"/>
                </a:cxn>
                <a:cxn ang="0">
                  <a:pos x="72" y="24"/>
                </a:cxn>
                <a:cxn ang="0">
                  <a:pos x="72" y="24"/>
                </a:cxn>
                <a:cxn ang="0">
                  <a:pos x="60" y="12"/>
                </a:cxn>
                <a:cxn ang="0">
                  <a:pos x="60" y="24"/>
                </a:cxn>
                <a:cxn ang="0">
                  <a:pos x="48" y="12"/>
                </a:cxn>
                <a:cxn ang="0">
                  <a:pos x="48" y="24"/>
                </a:cxn>
                <a:cxn ang="0">
                  <a:pos x="36" y="24"/>
                </a:cxn>
                <a:cxn ang="0">
                  <a:pos x="36" y="24"/>
                </a:cxn>
                <a:cxn ang="0">
                  <a:pos x="24" y="12"/>
                </a:cxn>
                <a:cxn ang="0">
                  <a:pos x="24" y="24"/>
                </a:cxn>
                <a:cxn ang="0">
                  <a:pos x="24" y="12"/>
                </a:cxn>
                <a:cxn ang="0">
                  <a:pos x="0" y="24"/>
                </a:cxn>
                <a:cxn ang="0">
                  <a:pos x="0" y="12"/>
                </a:cxn>
                <a:cxn ang="0">
                  <a:pos x="0" y="12"/>
                </a:cxn>
                <a:cxn ang="0">
                  <a:pos x="0" y="12"/>
                </a:cxn>
                <a:cxn ang="0">
                  <a:pos x="12" y="0"/>
                </a:cxn>
                <a:cxn ang="0">
                  <a:pos x="24" y="0"/>
                </a:cxn>
                <a:cxn ang="0">
                  <a:pos x="36" y="0"/>
                </a:cxn>
                <a:cxn ang="0">
                  <a:pos x="48" y="0"/>
                </a:cxn>
              </a:cxnLst>
              <a:rect l="0" t="0" r="r" b="b"/>
              <a:pathLst>
                <a:path w="72" h="24">
                  <a:moveTo>
                    <a:pt x="48" y="0"/>
                  </a:moveTo>
                  <a:lnTo>
                    <a:pt x="60" y="0"/>
                  </a:lnTo>
                  <a:lnTo>
                    <a:pt x="72" y="12"/>
                  </a:lnTo>
                  <a:lnTo>
                    <a:pt x="72" y="24"/>
                  </a:lnTo>
                  <a:lnTo>
                    <a:pt x="72" y="24"/>
                  </a:lnTo>
                  <a:lnTo>
                    <a:pt x="60" y="12"/>
                  </a:lnTo>
                  <a:lnTo>
                    <a:pt x="60" y="24"/>
                  </a:lnTo>
                  <a:lnTo>
                    <a:pt x="48" y="12"/>
                  </a:lnTo>
                  <a:lnTo>
                    <a:pt x="48" y="24"/>
                  </a:lnTo>
                  <a:lnTo>
                    <a:pt x="36" y="24"/>
                  </a:lnTo>
                  <a:lnTo>
                    <a:pt x="36" y="24"/>
                  </a:lnTo>
                  <a:lnTo>
                    <a:pt x="24" y="12"/>
                  </a:lnTo>
                  <a:lnTo>
                    <a:pt x="24" y="24"/>
                  </a:lnTo>
                  <a:lnTo>
                    <a:pt x="24" y="12"/>
                  </a:lnTo>
                  <a:lnTo>
                    <a:pt x="0" y="24"/>
                  </a:lnTo>
                  <a:lnTo>
                    <a:pt x="0" y="12"/>
                  </a:lnTo>
                  <a:lnTo>
                    <a:pt x="0" y="12"/>
                  </a:lnTo>
                  <a:lnTo>
                    <a:pt x="0" y="12"/>
                  </a:lnTo>
                  <a:lnTo>
                    <a:pt x="12" y="0"/>
                  </a:lnTo>
                  <a:lnTo>
                    <a:pt x="24" y="0"/>
                  </a:lnTo>
                  <a:lnTo>
                    <a:pt x="36"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5" name="Freeform 43">
              <a:extLst>
                <a:ext uri="{FF2B5EF4-FFF2-40B4-BE49-F238E27FC236}">
                  <a16:creationId xmlns:a16="http://schemas.microsoft.com/office/drawing/2014/main" id="{D77FCD66-2819-0440-AE1D-D305E395C4B4}"/>
                </a:ext>
              </a:extLst>
            </p:cNvPr>
            <p:cNvSpPr>
              <a:spLocks/>
            </p:cNvSpPr>
            <p:nvPr/>
          </p:nvSpPr>
          <p:spPr bwMode="auto">
            <a:xfrm>
              <a:off x="2952434" y="1666473"/>
              <a:ext cx="56170" cy="13146"/>
            </a:xfrm>
            <a:custGeom>
              <a:avLst/>
              <a:gdLst/>
              <a:ahLst/>
              <a:cxnLst>
                <a:cxn ang="0">
                  <a:pos x="0" y="0"/>
                </a:cxn>
                <a:cxn ang="0">
                  <a:pos x="12" y="0"/>
                </a:cxn>
                <a:cxn ang="0">
                  <a:pos x="24" y="0"/>
                </a:cxn>
                <a:cxn ang="0">
                  <a:pos x="36" y="0"/>
                </a:cxn>
                <a:cxn ang="0">
                  <a:pos x="36" y="0"/>
                </a:cxn>
                <a:cxn ang="0">
                  <a:pos x="36" y="0"/>
                </a:cxn>
                <a:cxn ang="0">
                  <a:pos x="48" y="0"/>
                </a:cxn>
                <a:cxn ang="0">
                  <a:pos x="48" y="0"/>
                </a:cxn>
                <a:cxn ang="0">
                  <a:pos x="48" y="0"/>
                </a:cxn>
                <a:cxn ang="0">
                  <a:pos x="36" y="12"/>
                </a:cxn>
                <a:cxn ang="0">
                  <a:pos x="36" y="12"/>
                </a:cxn>
                <a:cxn ang="0">
                  <a:pos x="24" y="12"/>
                </a:cxn>
                <a:cxn ang="0">
                  <a:pos x="24" y="12"/>
                </a:cxn>
                <a:cxn ang="0">
                  <a:pos x="12" y="12"/>
                </a:cxn>
                <a:cxn ang="0">
                  <a:pos x="12" y="12"/>
                </a:cxn>
                <a:cxn ang="0">
                  <a:pos x="0" y="12"/>
                </a:cxn>
                <a:cxn ang="0">
                  <a:pos x="0" y="12"/>
                </a:cxn>
                <a:cxn ang="0">
                  <a:pos x="0" y="12"/>
                </a:cxn>
                <a:cxn ang="0">
                  <a:pos x="0" y="12"/>
                </a:cxn>
                <a:cxn ang="0">
                  <a:pos x="0" y="12"/>
                </a:cxn>
                <a:cxn ang="0">
                  <a:pos x="0" y="12"/>
                </a:cxn>
                <a:cxn ang="0">
                  <a:pos x="0" y="12"/>
                </a:cxn>
                <a:cxn ang="0">
                  <a:pos x="0" y="0"/>
                </a:cxn>
                <a:cxn ang="0">
                  <a:pos x="0" y="0"/>
                </a:cxn>
                <a:cxn ang="0">
                  <a:pos x="0" y="0"/>
                </a:cxn>
              </a:cxnLst>
              <a:rect l="0" t="0" r="r" b="b"/>
              <a:pathLst>
                <a:path w="48" h="12">
                  <a:moveTo>
                    <a:pt x="0" y="0"/>
                  </a:moveTo>
                  <a:lnTo>
                    <a:pt x="12" y="0"/>
                  </a:lnTo>
                  <a:lnTo>
                    <a:pt x="24" y="0"/>
                  </a:lnTo>
                  <a:lnTo>
                    <a:pt x="36" y="0"/>
                  </a:lnTo>
                  <a:lnTo>
                    <a:pt x="36" y="0"/>
                  </a:lnTo>
                  <a:lnTo>
                    <a:pt x="36" y="0"/>
                  </a:lnTo>
                  <a:lnTo>
                    <a:pt x="48" y="0"/>
                  </a:lnTo>
                  <a:lnTo>
                    <a:pt x="48" y="0"/>
                  </a:lnTo>
                  <a:lnTo>
                    <a:pt x="48" y="0"/>
                  </a:lnTo>
                  <a:lnTo>
                    <a:pt x="36" y="12"/>
                  </a:lnTo>
                  <a:lnTo>
                    <a:pt x="36" y="12"/>
                  </a:lnTo>
                  <a:lnTo>
                    <a:pt x="24" y="12"/>
                  </a:lnTo>
                  <a:lnTo>
                    <a:pt x="24" y="12"/>
                  </a:lnTo>
                  <a:lnTo>
                    <a:pt x="12" y="12"/>
                  </a:lnTo>
                  <a:lnTo>
                    <a:pt x="12" y="12"/>
                  </a:lnTo>
                  <a:lnTo>
                    <a:pt x="0" y="12"/>
                  </a:lnTo>
                  <a:lnTo>
                    <a:pt x="0" y="12"/>
                  </a:lnTo>
                  <a:lnTo>
                    <a:pt x="0" y="12"/>
                  </a:lnTo>
                  <a:lnTo>
                    <a:pt x="0" y="12"/>
                  </a:lnTo>
                  <a:lnTo>
                    <a:pt x="0" y="12"/>
                  </a:lnTo>
                  <a:lnTo>
                    <a:pt x="0" y="12"/>
                  </a:lnTo>
                  <a:lnTo>
                    <a:pt x="0" y="12"/>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6" name="Freeform 44">
              <a:extLst>
                <a:ext uri="{FF2B5EF4-FFF2-40B4-BE49-F238E27FC236}">
                  <a16:creationId xmlns:a16="http://schemas.microsoft.com/office/drawing/2014/main" id="{6CFC260E-F057-3E45-8954-E88FAA2FF1C8}"/>
                </a:ext>
              </a:extLst>
            </p:cNvPr>
            <p:cNvSpPr>
              <a:spLocks/>
            </p:cNvSpPr>
            <p:nvPr/>
          </p:nvSpPr>
          <p:spPr bwMode="auto">
            <a:xfrm>
              <a:off x="2947653" y="1574501"/>
              <a:ext cx="32268" cy="27488"/>
            </a:xfrm>
            <a:custGeom>
              <a:avLst/>
              <a:gdLst/>
              <a:ahLst/>
              <a:cxnLst>
                <a:cxn ang="0">
                  <a:pos x="12" y="12"/>
                </a:cxn>
                <a:cxn ang="0">
                  <a:pos x="12" y="12"/>
                </a:cxn>
                <a:cxn ang="0">
                  <a:pos x="12" y="0"/>
                </a:cxn>
                <a:cxn ang="0">
                  <a:pos x="0" y="12"/>
                </a:cxn>
                <a:cxn ang="0">
                  <a:pos x="0" y="12"/>
                </a:cxn>
                <a:cxn ang="0">
                  <a:pos x="0" y="12"/>
                </a:cxn>
                <a:cxn ang="0">
                  <a:pos x="0" y="12"/>
                </a:cxn>
                <a:cxn ang="0">
                  <a:pos x="0" y="24"/>
                </a:cxn>
                <a:cxn ang="0">
                  <a:pos x="0" y="24"/>
                </a:cxn>
                <a:cxn ang="0">
                  <a:pos x="0" y="24"/>
                </a:cxn>
                <a:cxn ang="0">
                  <a:pos x="0" y="24"/>
                </a:cxn>
                <a:cxn ang="0">
                  <a:pos x="12" y="12"/>
                </a:cxn>
                <a:cxn ang="0">
                  <a:pos x="12" y="24"/>
                </a:cxn>
                <a:cxn ang="0">
                  <a:pos x="12" y="12"/>
                </a:cxn>
                <a:cxn ang="0">
                  <a:pos x="12" y="12"/>
                </a:cxn>
                <a:cxn ang="0">
                  <a:pos x="12" y="12"/>
                </a:cxn>
                <a:cxn ang="0">
                  <a:pos x="12" y="12"/>
                </a:cxn>
              </a:cxnLst>
              <a:rect l="0" t="0" r="r" b="b"/>
              <a:pathLst>
                <a:path w="12" h="24">
                  <a:moveTo>
                    <a:pt x="12" y="12"/>
                  </a:moveTo>
                  <a:lnTo>
                    <a:pt x="12" y="12"/>
                  </a:lnTo>
                  <a:lnTo>
                    <a:pt x="12" y="0"/>
                  </a:lnTo>
                  <a:lnTo>
                    <a:pt x="0" y="12"/>
                  </a:lnTo>
                  <a:lnTo>
                    <a:pt x="0" y="12"/>
                  </a:lnTo>
                  <a:lnTo>
                    <a:pt x="0" y="12"/>
                  </a:lnTo>
                  <a:lnTo>
                    <a:pt x="0" y="12"/>
                  </a:lnTo>
                  <a:lnTo>
                    <a:pt x="0" y="24"/>
                  </a:lnTo>
                  <a:lnTo>
                    <a:pt x="0" y="24"/>
                  </a:lnTo>
                  <a:lnTo>
                    <a:pt x="0" y="24"/>
                  </a:lnTo>
                  <a:lnTo>
                    <a:pt x="0" y="24"/>
                  </a:lnTo>
                  <a:lnTo>
                    <a:pt x="12" y="12"/>
                  </a:lnTo>
                  <a:lnTo>
                    <a:pt x="12" y="24"/>
                  </a:lnTo>
                  <a:lnTo>
                    <a:pt x="12" y="12"/>
                  </a:lnTo>
                  <a:lnTo>
                    <a:pt x="12" y="12"/>
                  </a:lnTo>
                  <a:lnTo>
                    <a:pt x="12" y="12"/>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7" name="Freeform 45">
              <a:extLst>
                <a:ext uri="{FF2B5EF4-FFF2-40B4-BE49-F238E27FC236}">
                  <a16:creationId xmlns:a16="http://schemas.microsoft.com/office/drawing/2014/main" id="{B1CBB278-1039-A941-AA0A-3761F0178425}"/>
                </a:ext>
              </a:extLst>
            </p:cNvPr>
            <p:cNvSpPr>
              <a:spLocks/>
            </p:cNvSpPr>
            <p:nvPr/>
          </p:nvSpPr>
          <p:spPr bwMode="auto">
            <a:xfrm>
              <a:off x="2952434" y="1601937"/>
              <a:ext cx="41829" cy="23902"/>
            </a:xfrm>
            <a:custGeom>
              <a:avLst/>
              <a:gdLst/>
              <a:ahLst/>
              <a:cxnLst>
                <a:cxn ang="0">
                  <a:pos x="36" y="0"/>
                </a:cxn>
                <a:cxn ang="0">
                  <a:pos x="24" y="0"/>
                </a:cxn>
                <a:cxn ang="0">
                  <a:pos x="24" y="0"/>
                </a:cxn>
                <a:cxn ang="0">
                  <a:pos x="24" y="0"/>
                </a:cxn>
                <a:cxn ang="0">
                  <a:pos x="24" y="0"/>
                </a:cxn>
                <a:cxn ang="0">
                  <a:pos x="12" y="12"/>
                </a:cxn>
                <a:cxn ang="0">
                  <a:pos x="12" y="12"/>
                </a:cxn>
                <a:cxn ang="0">
                  <a:pos x="12" y="12"/>
                </a:cxn>
                <a:cxn ang="0">
                  <a:pos x="12" y="12"/>
                </a:cxn>
                <a:cxn ang="0">
                  <a:pos x="0" y="12"/>
                </a:cxn>
                <a:cxn ang="0">
                  <a:pos x="12" y="24"/>
                </a:cxn>
                <a:cxn ang="0">
                  <a:pos x="12" y="12"/>
                </a:cxn>
                <a:cxn ang="0">
                  <a:pos x="12" y="12"/>
                </a:cxn>
                <a:cxn ang="0">
                  <a:pos x="12" y="12"/>
                </a:cxn>
                <a:cxn ang="0">
                  <a:pos x="12" y="12"/>
                </a:cxn>
                <a:cxn ang="0">
                  <a:pos x="12" y="12"/>
                </a:cxn>
                <a:cxn ang="0">
                  <a:pos x="24" y="12"/>
                </a:cxn>
                <a:cxn ang="0">
                  <a:pos x="24" y="12"/>
                </a:cxn>
                <a:cxn ang="0">
                  <a:pos x="24" y="12"/>
                </a:cxn>
                <a:cxn ang="0">
                  <a:pos x="36" y="12"/>
                </a:cxn>
                <a:cxn ang="0">
                  <a:pos x="24" y="0"/>
                </a:cxn>
                <a:cxn ang="0">
                  <a:pos x="36" y="12"/>
                </a:cxn>
                <a:cxn ang="0">
                  <a:pos x="36" y="0"/>
                </a:cxn>
              </a:cxnLst>
              <a:rect l="0" t="0" r="r" b="b"/>
              <a:pathLst>
                <a:path w="36" h="24">
                  <a:moveTo>
                    <a:pt x="36" y="0"/>
                  </a:moveTo>
                  <a:lnTo>
                    <a:pt x="24" y="0"/>
                  </a:lnTo>
                  <a:lnTo>
                    <a:pt x="24" y="0"/>
                  </a:lnTo>
                  <a:lnTo>
                    <a:pt x="24" y="0"/>
                  </a:lnTo>
                  <a:lnTo>
                    <a:pt x="24" y="0"/>
                  </a:lnTo>
                  <a:lnTo>
                    <a:pt x="12" y="12"/>
                  </a:lnTo>
                  <a:lnTo>
                    <a:pt x="12" y="12"/>
                  </a:lnTo>
                  <a:lnTo>
                    <a:pt x="12" y="12"/>
                  </a:lnTo>
                  <a:lnTo>
                    <a:pt x="12" y="12"/>
                  </a:lnTo>
                  <a:lnTo>
                    <a:pt x="0" y="12"/>
                  </a:lnTo>
                  <a:lnTo>
                    <a:pt x="12" y="24"/>
                  </a:lnTo>
                  <a:lnTo>
                    <a:pt x="12" y="12"/>
                  </a:lnTo>
                  <a:lnTo>
                    <a:pt x="12" y="12"/>
                  </a:lnTo>
                  <a:lnTo>
                    <a:pt x="12" y="12"/>
                  </a:lnTo>
                  <a:lnTo>
                    <a:pt x="12" y="12"/>
                  </a:lnTo>
                  <a:lnTo>
                    <a:pt x="12" y="12"/>
                  </a:lnTo>
                  <a:lnTo>
                    <a:pt x="24" y="12"/>
                  </a:lnTo>
                  <a:lnTo>
                    <a:pt x="24" y="12"/>
                  </a:lnTo>
                  <a:lnTo>
                    <a:pt x="24" y="12"/>
                  </a:lnTo>
                  <a:lnTo>
                    <a:pt x="36" y="12"/>
                  </a:lnTo>
                  <a:lnTo>
                    <a:pt x="24" y="0"/>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8" name="Freeform 46">
              <a:extLst>
                <a:ext uri="{FF2B5EF4-FFF2-40B4-BE49-F238E27FC236}">
                  <a16:creationId xmlns:a16="http://schemas.microsoft.com/office/drawing/2014/main" id="{6764570A-EECF-B641-85CA-62E9EA456AEC}"/>
                </a:ext>
              </a:extLst>
            </p:cNvPr>
            <p:cNvSpPr>
              <a:spLocks/>
            </p:cNvSpPr>
            <p:nvPr/>
          </p:nvSpPr>
          <p:spPr bwMode="auto">
            <a:xfrm>
              <a:off x="2947653" y="1627034"/>
              <a:ext cx="32268" cy="1195"/>
            </a:xfrm>
            <a:custGeom>
              <a:avLst/>
              <a:gdLst/>
              <a:ahLst/>
              <a:cxnLst>
                <a:cxn ang="0">
                  <a:pos x="12" y="0"/>
                </a:cxn>
                <a:cxn ang="0">
                  <a:pos x="12" y="0"/>
                </a:cxn>
                <a:cxn ang="0">
                  <a:pos x="0" y="0"/>
                </a:cxn>
                <a:cxn ang="0">
                  <a:pos x="0" y="0"/>
                </a:cxn>
                <a:cxn ang="0">
                  <a:pos x="0" y="0"/>
                </a:cxn>
                <a:cxn ang="0">
                  <a:pos x="0" y="0"/>
                </a:cxn>
                <a:cxn ang="0">
                  <a:pos x="0" y="0"/>
                </a:cxn>
                <a:cxn ang="0">
                  <a:pos x="0" y="0"/>
                </a:cxn>
                <a:cxn ang="0">
                  <a:pos x="0" y="0"/>
                </a:cxn>
                <a:cxn ang="0">
                  <a:pos x="12" y="0"/>
                </a:cxn>
                <a:cxn ang="0">
                  <a:pos x="12" y="0"/>
                </a:cxn>
                <a:cxn ang="0">
                  <a:pos x="12" y="0"/>
                </a:cxn>
                <a:cxn ang="0">
                  <a:pos x="12" y="0"/>
                </a:cxn>
                <a:cxn ang="0">
                  <a:pos x="12" y="0"/>
                </a:cxn>
                <a:cxn ang="0">
                  <a:pos x="12" y="0"/>
                </a:cxn>
                <a:cxn ang="0">
                  <a:pos x="12" y="0"/>
                </a:cxn>
              </a:cxnLst>
              <a:rect l="0" t="0" r="r" b="b"/>
              <a:pathLst>
                <a:path w="12">
                  <a:moveTo>
                    <a:pt x="12" y="0"/>
                  </a:moveTo>
                  <a:lnTo>
                    <a:pt x="12" y="0"/>
                  </a:lnTo>
                  <a:lnTo>
                    <a:pt x="0" y="0"/>
                  </a:lnTo>
                  <a:lnTo>
                    <a:pt x="0" y="0"/>
                  </a:lnTo>
                  <a:lnTo>
                    <a:pt x="0" y="0"/>
                  </a:lnTo>
                  <a:lnTo>
                    <a:pt x="0" y="0"/>
                  </a:lnTo>
                  <a:lnTo>
                    <a:pt x="0" y="0"/>
                  </a:lnTo>
                  <a:lnTo>
                    <a:pt x="0" y="0"/>
                  </a:lnTo>
                  <a:lnTo>
                    <a:pt x="0" y="0"/>
                  </a:lnTo>
                  <a:lnTo>
                    <a:pt x="12" y="0"/>
                  </a:lnTo>
                  <a:lnTo>
                    <a:pt x="12" y="0"/>
                  </a:lnTo>
                  <a:lnTo>
                    <a:pt x="12" y="0"/>
                  </a:lnTo>
                  <a:lnTo>
                    <a:pt x="12" y="0"/>
                  </a:lnTo>
                  <a:lnTo>
                    <a:pt x="12" y="0"/>
                  </a:lnTo>
                  <a:lnTo>
                    <a:pt x="12"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9" name="Freeform 47">
              <a:extLst>
                <a:ext uri="{FF2B5EF4-FFF2-40B4-BE49-F238E27FC236}">
                  <a16:creationId xmlns:a16="http://schemas.microsoft.com/office/drawing/2014/main" id="{9FF40092-198E-5346-ADDB-37B913BEC1B9}"/>
                </a:ext>
              </a:extLst>
            </p:cNvPr>
            <p:cNvSpPr>
              <a:spLocks/>
            </p:cNvSpPr>
            <p:nvPr/>
          </p:nvSpPr>
          <p:spPr bwMode="auto">
            <a:xfrm>
              <a:off x="2952434" y="1641428"/>
              <a:ext cx="41829" cy="13147"/>
            </a:xfrm>
            <a:custGeom>
              <a:avLst/>
              <a:gdLst/>
              <a:ahLst/>
              <a:cxnLst>
                <a:cxn ang="0">
                  <a:pos x="0" y="0"/>
                </a:cxn>
                <a:cxn ang="0">
                  <a:pos x="12" y="0"/>
                </a:cxn>
                <a:cxn ang="0">
                  <a:pos x="24" y="0"/>
                </a:cxn>
                <a:cxn ang="0">
                  <a:pos x="24" y="0"/>
                </a:cxn>
                <a:cxn ang="0">
                  <a:pos x="24" y="0"/>
                </a:cxn>
                <a:cxn ang="0">
                  <a:pos x="36" y="0"/>
                </a:cxn>
                <a:cxn ang="0">
                  <a:pos x="36" y="0"/>
                </a:cxn>
                <a:cxn ang="0">
                  <a:pos x="36" y="0"/>
                </a:cxn>
                <a:cxn ang="0">
                  <a:pos x="36" y="0"/>
                </a:cxn>
                <a:cxn ang="0">
                  <a:pos x="36" y="0"/>
                </a:cxn>
                <a:cxn ang="0">
                  <a:pos x="24" y="12"/>
                </a:cxn>
                <a:cxn ang="0">
                  <a:pos x="24" y="12"/>
                </a:cxn>
                <a:cxn ang="0">
                  <a:pos x="12" y="12"/>
                </a:cxn>
                <a:cxn ang="0">
                  <a:pos x="12" y="12"/>
                </a:cxn>
                <a:cxn ang="0">
                  <a:pos x="12" y="12"/>
                </a:cxn>
                <a:cxn ang="0">
                  <a:pos x="12" y="12"/>
                </a:cxn>
                <a:cxn ang="0">
                  <a:pos x="0" y="12"/>
                </a:cxn>
                <a:cxn ang="0">
                  <a:pos x="12" y="0"/>
                </a:cxn>
                <a:cxn ang="0">
                  <a:pos x="0" y="0"/>
                </a:cxn>
                <a:cxn ang="0">
                  <a:pos x="0" y="0"/>
                </a:cxn>
              </a:cxnLst>
              <a:rect l="0" t="0" r="r" b="b"/>
              <a:pathLst>
                <a:path w="36" h="12">
                  <a:moveTo>
                    <a:pt x="0" y="0"/>
                  </a:moveTo>
                  <a:lnTo>
                    <a:pt x="12" y="0"/>
                  </a:lnTo>
                  <a:lnTo>
                    <a:pt x="24" y="0"/>
                  </a:lnTo>
                  <a:lnTo>
                    <a:pt x="24" y="0"/>
                  </a:lnTo>
                  <a:lnTo>
                    <a:pt x="24" y="0"/>
                  </a:lnTo>
                  <a:lnTo>
                    <a:pt x="36" y="0"/>
                  </a:lnTo>
                  <a:lnTo>
                    <a:pt x="36" y="0"/>
                  </a:lnTo>
                  <a:lnTo>
                    <a:pt x="36" y="0"/>
                  </a:lnTo>
                  <a:lnTo>
                    <a:pt x="36" y="0"/>
                  </a:lnTo>
                  <a:lnTo>
                    <a:pt x="36" y="0"/>
                  </a:lnTo>
                  <a:lnTo>
                    <a:pt x="24" y="12"/>
                  </a:lnTo>
                  <a:lnTo>
                    <a:pt x="24" y="12"/>
                  </a:lnTo>
                  <a:lnTo>
                    <a:pt x="12" y="12"/>
                  </a:lnTo>
                  <a:lnTo>
                    <a:pt x="12" y="12"/>
                  </a:lnTo>
                  <a:lnTo>
                    <a:pt x="12" y="12"/>
                  </a:lnTo>
                  <a:lnTo>
                    <a:pt x="12" y="12"/>
                  </a:lnTo>
                  <a:lnTo>
                    <a:pt x="0"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0" name="Freeform 48">
              <a:extLst>
                <a:ext uri="{FF2B5EF4-FFF2-40B4-BE49-F238E27FC236}">
                  <a16:creationId xmlns:a16="http://schemas.microsoft.com/office/drawing/2014/main" id="{BC5824F7-09CC-C046-AEE5-467CE9549192}"/>
                </a:ext>
              </a:extLst>
            </p:cNvPr>
            <p:cNvSpPr>
              <a:spLocks/>
            </p:cNvSpPr>
            <p:nvPr/>
          </p:nvSpPr>
          <p:spPr bwMode="auto">
            <a:xfrm>
              <a:off x="1741808" y="1296041"/>
              <a:ext cx="442191" cy="642970"/>
            </a:xfrm>
            <a:custGeom>
              <a:avLst/>
              <a:gdLst/>
              <a:ahLst/>
              <a:cxnLst>
                <a:cxn ang="0">
                  <a:pos x="0" y="556"/>
                </a:cxn>
                <a:cxn ang="0">
                  <a:pos x="12" y="532"/>
                </a:cxn>
                <a:cxn ang="0">
                  <a:pos x="12" y="508"/>
                </a:cxn>
                <a:cxn ang="0">
                  <a:pos x="0" y="471"/>
                </a:cxn>
                <a:cxn ang="0">
                  <a:pos x="0" y="459"/>
                </a:cxn>
                <a:cxn ang="0">
                  <a:pos x="12" y="435"/>
                </a:cxn>
                <a:cxn ang="0">
                  <a:pos x="0" y="423"/>
                </a:cxn>
                <a:cxn ang="0">
                  <a:pos x="12" y="411"/>
                </a:cxn>
                <a:cxn ang="0">
                  <a:pos x="24" y="399"/>
                </a:cxn>
                <a:cxn ang="0">
                  <a:pos x="24" y="375"/>
                </a:cxn>
                <a:cxn ang="0">
                  <a:pos x="12" y="363"/>
                </a:cxn>
                <a:cxn ang="0">
                  <a:pos x="12" y="338"/>
                </a:cxn>
                <a:cxn ang="0">
                  <a:pos x="12" y="314"/>
                </a:cxn>
                <a:cxn ang="0">
                  <a:pos x="24" y="302"/>
                </a:cxn>
                <a:cxn ang="0">
                  <a:pos x="36" y="302"/>
                </a:cxn>
                <a:cxn ang="0">
                  <a:pos x="61" y="290"/>
                </a:cxn>
                <a:cxn ang="0">
                  <a:pos x="97" y="278"/>
                </a:cxn>
                <a:cxn ang="0">
                  <a:pos x="73" y="254"/>
                </a:cxn>
                <a:cxn ang="0">
                  <a:pos x="61" y="218"/>
                </a:cxn>
                <a:cxn ang="0">
                  <a:pos x="49" y="205"/>
                </a:cxn>
                <a:cxn ang="0">
                  <a:pos x="73" y="181"/>
                </a:cxn>
                <a:cxn ang="0">
                  <a:pos x="85" y="169"/>
                </a:cxn>
                <a:cxn ang="0">
                  <a:pos x="85" y="145"/>
                </a:cxn>
                <a:cxn ang="0">
                  <a:pos x="73" y="121"/>
                </a:cxn>
                <a:cxn ang="0">
                  <a:pos x="85" y="85"/>
                </a:cxn>
                <a:cxn ang="0">
                  <a:pos x="97" y="72"/>
                </a:cxn>
                <a:cxn ang="0">
                  <a:pos x="109" y="48"/>
                </a:cxn>
                <a:cxn ang="0">
                  <a:pos x="121" y="0"/>
                </a:cxn>
                <a:cxn ang="0">
                  <a:pos x="145" y="36"/>
                </a:cxn>
                <a:cxn ang="0">
                  <a:pos x="157" y="60"/>
                </a:cxn>
                <a:cxn ang="0">
                  <a:pos x="169" y="97"/>
                </a:cxn>
                <a:cxn ang="0">
                  <a:pos x="157" y="109"/>
                </a:cxn>
                <a:cxn ang="0">
                  <a:pos x="157" y="121"/>
                </a:cxn>
                <a:cxn ang="0">
                  <a:pos x="169" y="133"/>
                </a:cxn>
                <a:cxn ang="0">
                  <a:pos x="193" y="181"/>
                </a:cxn>
                <a:cxn ang="0">
                  <a:pos x="193" y="193"/>
                </a:cxn>
                <a:cxn ang="0">
                  <a:pos x="242" y="218"/>
                </a:cxn>
                <a:cxn ang="0">
                  <a:pos x="242" y="230"/>
                </a:cxn>
                <a:cxn ang="0">
                  <a:pos x="254" y="266"/>
                </a:cxn>
                <a:cxn ang="0">
                  <a:pos x="254" y="290"/>
                </a:cxn>
                <a:cxn ang="0">
                  <a:pos x="242" y="314"/>
                </a:cxn>
                <a:cxn ang="0">
                  <a:pos x="278" y="350"/>
                </a:cxn>
                <a:cxn ang="0">
                  <a:pos x="302" y="387"/>
                </a:cxn>
                <a:cxn ang="0">
                  <a:pos x="314" y="411"/>
                </a:cxn>
                <a:cxn ang="0">
                  <a:pos x="338" y="447"/>
                </a:cxn>
                <a:cxn ang="0">
                  <a:pos x="350" y="483"/>
                </a:cxn>
                <a:cxn ang="0">
                  <a:pos x="338" y="496"/>
                </a:cxn>
                <a:cxn ang="0">
                  <a:pos x="338" y="532"/>
                </a:cxn>
                <a:cxn ang="0">
                  <a:pos x="375" y="580"/>
                </a:cxn>
                <a:cxn ang="0">
                  <a:pos x="0" y="580"/>
                </a:cxn>
              </a:cxnLst>
              <a:rect l="0" t="0" r="r" b="b"/>
              <a:pathLst>
                <a:path w="375" h="580">
                  <a:moveTo>
                    <a:pt x="0" y="580"/>
                  </a:moveTo>
                  <a:lnTo>
                    <a:pt x="0" y="556"/>
                  </a:lnTo>
                  <a:lnTo>
                    <a:pt x="12" y="568"/>
                  </a:lnTo>
                  <a:lnTo>
                    <a:pt x="12" y="532"/>
                  </a:lnTo>
                  <a:lnTo>
                    <a:pt x="36" y="544"/>
                  </a:lnTo>
                  <a:lnTo>
                    <a:pt x="12" y="508"/>
                  </a:lnTo>
                  <a:lnTo>
                    <a:pt x="24" y="508"/>
                  </a:lnTo>
                  <a:lnTo>
                    <a:pt x="0" y="471"/>
                  </a:lnTo>
                  <a:lnTo>
                    <a:pt x="24" y="471"/>
                  </a:lnTo>
                  <a:lnTo>
                    <a:pt x="0" y="459"/>
                  </a:lnTo>
                  <a:lnTo>
                    <a:pt x="24" y="447"/>
                  </a:lnTo>
                  <a:lnTo>
                    <a:pt x="12" y="435"/>
                  </a:lnTo>
                  <a:lnTo>
                    <a:pt x="24" y="435"/>
                  </a:lnTo>
                  <a:lnTo>
                    <a:pt x="0" y="423"/>
                  </a:lnTo>
                  <a:lnTo>
                    <a:pt x="12" y="399"/>
                  </a:lnTo>
                  <a:lnTo>
                    <a:pt x="12" y="411"/>
                  </a:lnTo>
                  <a:lnTo>
                    <a:pt x="24" y="387"/>
                  </a:lnTo>
                  <a:lnTo>
                    <a:pt x="24" y="399"/>
                  </a:lnTo>
                  <a:lnTo>
                    <a:pt x="36" y="387"/>
                  </a:lnTo>
                  <a:lnTo>
                    <a:pt x="24" y="375"/>
                  </a:lnTo>
                  <a:lnTo>
                    <a:pt x="49" y="375"/>
                  </a:lnTo>
                  <a:lnTo>
                    <a:pt x="12" y="363"/>
                  </a:lnTo>
                  <a:lnTo>
                    <a:pt x="24" y="350"/>
                  </a:lnTo>
                  <a:lnTo>
                    <a:pt x="12" y="338"/>
                  </a:lnTo>
                  <a:lnTo>
                    <a:pt x="24" y="338"/>
                  </a:lnTo>
                  <a:lnTo>
                    <a:pt x="12" y="314"/>
                  </a:lnTo>
                  <a:lnTo>
                    <a:pt x="24" y="326"/>
                  </a:lnTo>
                  <a:lnTo>
                    <a:pt x="24" y="302"/>
                  </a:lnTo>
                  <a:lnTo>
                    <a:pt x="24" y="290"/>
                  </a:lnTo>
                  <a:lnTo>
                    <a:pt x="36" y="302"/>
                  </a:lnTo>
                  <a:lnTo>
                    <a:pt x="49" y="278"/>
                  </a:lnTo>
                  <a:lnTo>
                    <a:pt x="61" y="290"/>
                  </a:lnTo>
                  <a:lnTo>
                    <a:pt x="61" y="278"/>
                  </a:lnTo>
                  <a:lnTo>
                    <a:pt x="97" y="278"/>
                  </a:lnTo>
                  <a:lnTo>
                    <a:pt x="61" y="242"/>
                  </a:lnTo>
                  <a:lnTo>
                    <a:pt x="73" y="254"/>
                  </a:lnTo>
                  <a:lnTo>
                    <a:pt x="85" y="242"/>
                  </a:lnTo>
                  <a:lnTo>
                    <a:pt x="61" y="218"/>
                  </a:lnTo>
                  <a:lnTo>
                    <a:pt x="73" y="218"/>
                  </a:lnTo>
                  <a:lnTo>
                    <a:pt x="49" y="205"/>
                  </a:lnTo>
                  <a:lnTo>
                    <a:pt x="85" y="205"/>
                  </a:lnTo>
                  <a:lnTo>
                    <a:pt x="73" y="181"/>
                  </a:lnTo>
                  <a:lnTo>
                    <a:pt x="61" y="169"/>
                  </a:lnTo>
                  <a:lnTo>
                    <a:pt x="85" y="169"/>
                  </a:lnTo>
                  <a:lnTo>
                    <a:pt x="61" y="145"/>
                  </a:lnTo>
                  <a:lnTo>
                    <a:pt x="85" y="145"/>
                  </a:lnTo>
                  <a:lnTo>
                    <a:pt x="85" y="133"/>
                  </a:lnTo>
                  <a:lnTo>
                    <a:pt x="73" y="121"/>
                  </a:lnTo>
                  <a:lnTo>
                    <a:pt x="97" y="109"/>
                  </a:lnTo>
                  <a:lnTo>
                    <a:pt x="85" y="85"/>
                  </a:lnTo>
                  <a:lnTo>
                    <a:pt x="97" y="85"/>
                  </a:lnTo>
                  <a:lnTo>
                    <a:pt x="97" y="72"/>
                  </a:lnTo>
                  <a:lnTo>
                    <a:pt x="97" y="48"/>
                  </a:lnTo>
                  <a:lnTo>
                    <a:pt x="109" y="48"/>
                  </a:lnTo>
                  <a:lnTo>
                    <a:pt x="121" y="24"/>
                  </a:lnTo>
                  <a:lnTo>
                    <a:pt x="121" y="0"/>
                  </a:lnTo>
                  <a:lnTo>
                    <a:pt x="133" y="24"/>
                  </a:lnTo>
                  <a:lnTo>
                    <a:pt x="145" y="36"/>
                  </a:lnTo>
                  <a:lnTo>
                    <a:pt x="145" y="48"/>
                  </a:lnTo>
                  <a:lnTo>
                    <a:pt x="157" y="60"/>
                  </a:lnTo>
                  <a:lnTo>
                    <a:pt x="157" y="72"/>
                  </a:lnTo>
                  <a:lnTo>
                    <a:pt x="169" y="97"/>
                  </a:lnTo>
                  <a:lnTo>
                    <a:pt x="181" y="109"/>
                  </a:lnTo>
                  <a:lnTo>
                    <a:pt x="157" y="109"/>
                  </a:lnTo>
                  <a:lnTo>
                    <a:pt x="169" y="121"/>
                  </a:lnTo>
                  <a:lnTo>
                    <a:pt x="157" y="121"/>
                  </a:lnTo>
                  <a:lnTo>
                    <a:pt x="181" y="133"/>
                  </a:lnTo>
                  <a:lnTo>
                    <a:pt x="169" y="133"/>
                  </a:lnTo>
                  <a:lnTo>
                    <a:pt x="169" y="157"/>
                  </a:lnTo>
                  <a:lnTo>
                    <a:pt x="193" y="181"/>
                  </a:lnTo>
                  <a:lnTo>
                    <a:pt x="193" y="181"/>
                  </a:lnTo>
                  <a:lnTo>
                    <a:pt x="193" y="193"/>
                  </a:lnTo>
                  <a:lnTo>
                    <a:pt x="218" y="205"/>
                  </a:lnTo>
                  <a:lnTo>
                    <a:pt x="242" y="218"/>
                  </a:lnTo>
                  <a:lnTo>
                    <a:pt x="230" y="218"/>
                  </a:lnTo>
                  <a:lnTo>
                    <a:pt x="242" y="230"/>
                  </a:lnTo>
                  <a:lnTo>
                    <a:pt x="242" y="242"/>
                  </a:lnTo>
                  <a:lnTo>
                    <a:pt x="254" y="266"/>
                  </a:lnTo>
                  <a:lnTo>
                    <a:pt x="230" y="266"/>
                  </a:lnTo>
                  <a:lnTo>
                    <a:pt x="254" y="290"/>
                  </a:lnTo>
                  <a:lnTo>
                    <a:pt x="230" y="290"/>
                  </a:lnTo>
                  <a:lnTo>
                    <a:pt x="242" y="314"/>
                  </a:lnTo>
                  <a:lnTo>
                    <a:pt x="254" y="338"/>
                  </a:lnTo>
                  <a:lnTo>
                    <a:pt x="278" y="350"/>
                  </a:lnTo>
                  <a:lnTo>
                    <a:pt x="302" y="375"/>
                  </a:lnTo>
                  <a:lnTo>
                    <a:pt x="302" y="387"/>
                  </a:lnTo>
                  <a:lnTo>
                    <a:pt x="290" y="399"/>
                  </a:lnTo>
                  <a:lnTo>
                    <a:pt x="314" y="411"/>
                  </a:lnTo>
                  <a:lnTo>
                    <a:pt x="314" y="435"/>
                  </a:lnTo>
                  <a:lnTo>
                    <a:pt x="338" y="447"/>
                  </a:lnTo>
                  <a:lnTo>
                    <a:pt x="338" y="471"/>
                  </a:lnTo>
                  <a:lnTo>
                    <a:pt x="350" y="483"/>
                  </a:lnTo>
                  <a:lnTo>
                    <a:pt x="350" y="508"/>
                  </a:lnTo>
                  <a:lnTo>
                    <a:pt x="338" y="496"/>
                  </a:lnTo>
                  <a:lnTo>
                    <a:pt x="362" y="532"/>
                  </a:lnTo>
                  <a:lnTo>
                    <a:pt x="338" y="532"/>
                  </a:lnTo>
                  <a:lnTo>
                    <a:pt x="350" y="556"/>
                  </a:lnTo>
                  <a:lnTo>
                    <a:pt x="375" y="580"/>
                  </a:lnTo>
                  <a:lnTo>
                    <a:pt x="350" y="580"/>
                  </a:lnTo>
                  <a:lnTo>
                    <a:pt x="0" y="58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1" name="Freeform 49">
              <a:extLst>
                <a:ext uri="{FF2B5EF4-FFF2-40B4-BE49-F238E27FC236}">
                  <a16:creationId xmlns:a16="http://schemas.microsoft.com/office/drawing/2014/main" id="{E0AA2352-E02C-7347-9996-323F438680D6}"/>
                </a:ext>
              </a:extLst>
            </p:cNvPr>
            <p:cNvSpPr>
              <a:spLocks/>
            </p:cNvSpPr>
            <p:nvPr/>
          </p:nvSpPr>
          <p:spPr bwMode="auto">
            <a:xfrm>
              <a:off x="1870858" y="1787180"/>
              <a:ext cx="254559" cy="118316"/>
            </a:xfrm>
            <a:custGeom>
              <a:avLst/>
              <a:gdLst/>
              <a:ahLst/>
              <a:cxnLst>
                <a:cxn ang="0">
                  <a:pos x="84" y="24"/>
                </a:cxn>
                <a:cxn ang="0">
                  <a:pos x="96" y="0"/>
                </a:cxn>
                <a:cxn ang="0">
                  <a:pos x="109" y="12"/>
                </a:cxn>
                <a:cxn ang="0">
                  <a:pos x="121" y="0"/>
                </a:cxn>
                <a:cxn ang="0">
                  <a:pos x="133" y="12"/>
                </a:cxn>
                <a:cxn ang="0">
                  <a:pos x="157" y="0"/>
                </a:cxn>
                <a:cxn ang="0">
                  <a:pos x="157" y="12"/>
                </a:cxn>
                <a:cxn ang="0">
                  <a:pos x="169" y="12"/>
                </a:cxn>
                <a:cxn ang="0">
                  <a:pos x="169" y="24"/>
                </a:cxn>
                <a:cxn ang="0">
                  <a:pos x="193" y="24"/>
                </a:cxn>
                <a:cxn ang="0">
                  <a:pos x="193" y="49"/>
                </a:cxn>
                <a:cxn ang="0">
                  <a:pos x="205" y="49"/>
                </a:cxn>
                <a:cxn ang="0">
                  <a:pos x="205" y="61"/>
                </a:cxn>
                <a:cxn ang="0">
                  <a:pos x="181" y="61"/>
                </a:cxn>
                <a:cxn ang="0">
                  <a:pos x="217" y="73"/>
                </a:cxn>
                <a:cxn ang="0">
                  <a:pos x="157" y="73"/>
                </a:cxn>
                <a:cxn ang="0">
                  <a:pos x="193" y="97"/>
                </a:cxn>
                <a:cxn ang="0">
                  <a:pos x="157" y="97"/>
                </a:cxn>
                <a:cxn ang="0">
                  <a:pos x="133" y="85"/>
                </a:cxn>
                <a:cxn ang="0">
                  <a:pos x="121" y="109"/>
                </a:cxn>
                <a:cxn ang="0">
                  <a:pos x="109" y="109"/>
                </a:cxn>
                <a:cxn ang="0">
                  <a:pos x="72" y="109"/>
                </a:cxn>
                <a:cxn ang="0">
                  <a:pos x="72" y="97"/>
                </a:cxn>
                <a:cxn ang="0">
                  <a:pos x="48" y="109"/>
                </a:cxn>
                <a:cxn ang="0">
                  <a:pos x="36" y="85"/>
                </a:cxn>
                <a:cxn ang="0">
                  <a:pos x="0" y="85"/>
                </a:cxn>
                <a:cxn ang="0">
                  <a:pos x="24" y="73"/>
                </a:cxn>
                <a:cxn ang="0">
                  <a:pos x="0" y="61"/>
                </a:cxn>
                <a:cxn ang="0">
                  <a:pos x="36" y="61"/>
                </a:cxn>
                <a:cxn ang="0">
                  <a:pos x="48" y="49"/>
                </a:cxn>
                <a:cxn ang="0">
                  <a:pos x="24" y="49"/>
                </a:cxn>
                <a:cxn ang="0">
                  <a:pos x="60" y="36"/>
                </a:cxn>
                <a:cxn ang="0">
                  <a:pos x="48" y="36"/>
                </a:cxn>
                <a:cxn ang="0">
                  <a:pos x="84" y="24"/>
                </a:cxn>
                <a:cxn ang="0">
                  <a:pos x="60" y="24"/>
                </a:cxn>
                <a:cxn ang="0">
                  <a:pos x="84" y="24"/>
                </a:cxn>
              </a:cxnLst>
              <a:rect l="0" t="0" r="r" b="b"/>
              <a:pathLst>
                <a:path w="217" h="109">
                  <a:moveTo>
                    <a:pt x="84" y="24"/>
                  </a:moveTo>
                  <a:lnTo>
                    <a:pt x="96" y="0"/>
                  </a:lnTo>
                  <a:lnTo>
                    <a:pt x="109" y="12"/>
                  </a:lnTo>
                  <a:lnTo>
                    <a:pt x="121" y="0"/>
                  </a:lnTo>
                  <a:lnTo>
                    <a:pt x="133" y="12"/>
                  </a:lnTo>
                  <a:lnTo>
                    <a:pt x="157" y="0"/>
                  </a:lnTo>
                  <a:lnTo>
                    <a:pt x="157" y="12"/>
                  </a:lnTo>
                  <a:lnTo>
                    <a:pt x="169" y="12"/>
                  </a:lnTo>
                  <a:lnTo>
                    <a:pt x="169" y="24"/>
                  </a:lnTo>
                  <a:lnTo>
                    <a:pt x="193" y="24"/>
                  </a:lnTo>
                  <a:lnTo>
                    <a:pt x="193" y="49"/>
                  </a:lnTo>
                  <a:lnTo>
                    <a:pt x="205" y="49"/>
                  </a:lnTo>
                  <a:lnTo>
                    <a:pt x="205" y="61"/>
                  </a:lnTo>
                  <a:lnTo>
                    <a:pt x="181" y="61"/>
                  </a:lnTo>
                  <a:lnTo>
                    <a:pt x="217" y="73"/>
                  </a:lnTo>
                  <a:lnTo>
                    <a:pt x="157" y="73"/>
                  </a:lnTo>
                  <a:lnTo>
                    <a:pt x="193" y="97"/>
                  </a:lnTo>
                  <a:lnTo>
                    <a:pt x="157" y="97"/>
                  </a:lnTo>
                  <a:lnTo>
                    <a:pt x="133" y="85"/>
                  </a:lnTo>
                  <a:lnTo>
                    <a:pt x="121" y="109"/>
                  </a:lnTo>
                  <a:lnTo>
                    <a:pt x="109" y="109"/>
                  </a:lnTo>
                  <a:lnTo>
                    <a:pt x="72" y="109"/>
                  </a:lnTo>
                  <a:lnTo>
                    <a:pt x="72" y="97"/>
                  </a:lnTo>
                  <a:lnTo>
                    <a:pt x="48" y="109"/>
                  </a:lnTo>
                  <a:lnTo>
                    <a:pt x="36" y="85"/>
                  </a:lnTo>
                  <a:lnTo>
                    <a:pt x="0" y="85"/>
                  </a:lnTo>
                  <a:lnTo>
                    <a:pt x="24" y="73"/>
                  </a:lnTo>
                  <a:lnTo>
                    <a:pt x="0" y="61"/>
                  </a:lnTo>
                  <a:lnTo>
                    <a:pt x="36" y="61"/>
                  </a:lnTo>
                  <a:lnTo>
                    <a:pt x="48" y="49"/>
                  </a:lnTo>
                  <a:lnTo>
                    <a:pt x="24" y="49"/>
                  </a:lnTo>
                  <a:lnTo>
                    <a:pt x="60" y="36"/>
                  </a:lnTo>
                  <a:lnTo>
                    <a:pt x="48" y="36"/>
                  </a:lnTo>
                  <a:lnTo>
                    <a:pt x="84" y="24"/>
                  </a:lnTo>
                  <a:lnTo>
                    <a:pt x="60" y="24"/>
                  </a:lnTo>
                  <a:lnTo>
                    <a:pt x="8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2" name="Freeform 50">
              <a:extLst>
                <a:ext uri="{FF2B5EF4-FFF2-40B4-BE49-F238E27FC236}">
                  <a16:creationId xmlns:a16="http://schemas.microsoft.com/office/drawing/2014/main" id="{2A53BB4E-CDA0-E449-895D-D25A3BAE5829}"/>
                </a:ext>
              </a:extLst>
            </p:cNvPr>
            <p:cNvSpPr>
              <a:spLocks/>
            </p:cNvSpPr>
            <p:nvPr/>
          </p:nvSpPr>
          <p:spPr bwMode="auto">
            <a:xfrm>
              <a:off x="1856543" y="1654574"/>
              <a:ext cx="213925" cy="72901"/>
            </a:xfrm>
            <a:custGeom>
              <a:avLst/>
              <a:gdLst/>
              <a:ahLst/>
              <a:cxnLst>
                <a:cxn ang="0">
                  <a:pos x="108" y="12"/>
                </a:cxn>
                <a:cxn ang="0">
                  <a:pos x="133" y="0"/>
                </a:cxn>
                <a:cxn ang="0">
                  <a:pos x="133" y="12"/>
                </a:cxn>
                <a:cxn ang="0">
                  <a:pos x="145" y="0"/>
                </a:cxn>
                <a:cxn ang="0">
                  <a:pos x="145" y="12"/>
                </a:cxn>
                <a:cxn ang="0">
                  <a:pos x="157" y="12"/>
                </a:cxn>
                <a:cxn ang="0">
                  <a:pos x="133" y="12"/>
                </a:cxn>
                <a:cxn ang="0">
                  <a:pos x="157" y="24"/>
                </a:cxn>
                <a:cxn ang="0">
                  <a:pos x="145" y="24"/>
                </a:cxn>
                <a:cxn ang="0">
                  <a:pos x="181" y="37"/>
                </a:cxn>
                <a:cxn ang="0">
                  <a:pos x="157" y="37"/>
                </a:cxn>
                <a:cxn ang="0">
                  <a:pos x="169" y="37"/>
                </a:cxn>
                <a:cxn ang="0">
                  <a:pos x="157" y="37"/>
                </a:cxn>
                <a:cxn ang="0">
                  <a:pos x="181" y="49"/>
                </a:cxn>
                <a:cxn ang="0">
                  <a:pos x="133" y="49"/>
                </a:cxn>
                <a:cxn ang="0">
                  <a:pos x="181" y="61"/>
                </a:cxn>
                <a:cxn ang="0">
                  <a:pos x="157" y="61"/>
                </a:cxn>
                <a:cxn ang="0">
                  <a:pos x="181" y="61"/>
                </a:cxn>
                <a:cxn ang="0">
                  <a:pos x="157" y="61"/>
                </a:cxn>
                <a:cxn ang="0">
                  <a:pos x="157" y="73"/>
                </a:cxn>
                <a:cxn ang="0">
                  <a:pos x="108" y="61"/>
                </a:cxn>
                <a:cxn ang="0">
                  <a:pos x="108" y="61"/>
                </a:cxn>
                <a:cxn ang="0">
                  <a:pos x="96" y="49"/>
                </a:cxn>
                <a:cxn ang="0">
                  <a:pos x="84" y="61"/>
                </a:cxn>
                <a:cxn ang="0">
                  <a:pos x="60" y="49"/>
                </a:cxn>
                <a:cxn ang="0">
                  <a:pos x="48" y="61"/>
                </a:cxn>
                <a:cxn ang="0">
                  <a:pos x="48" y="49"/>
                </a:cxn>
                <a:cxn ang="0">
                  <a:pos x="24" y="49"/>
                </a:cxn>
                <a:cxn ang="0">
                  <a:pos x="24" y="37"/>
                </a:cxn>
                <a:cxn ang="0">
                  <a:pos x="0" y="37"/>
                </a:cxn>
                <a:cxn ang="0">
                  <a:pos x="24" y="24"/>
                </a:cxn>
                <a:cxn ang="0">
                  <a:pos x="24" y="12"/>
                </a:cxn>
                <a:cxn ang="0">
                  <a:pos x="60" y="12"/>
                </a:cxn>
                <a:cxn ang="0">
                  <a:pos x="36" y="12"/>
                </a:cxn>
                <a:cxn ang="0">
                  <a:pos x="72" y="12"/>
                </a:cxn>
                <a:cxn ang="0">
                  <a:pos x="72" y="0"/>
                </a:cxn>
                <a:cxn ang="0">
                  <a:pos x="108" y="12"/>
                </a:cxn>
              </a:cxnLst>
              <a:rect l="0" t="0" r="r" b="b"/>
              <a:pathLst>
                <a:path w="181" h="73">
                  <a:moveTo>
                    <a:pt x="108" y="12"/>
                  </a:moveTo>
                  <a:lnTo>
                    <a:pt x="133" y="0"/>
                  </a:lnTo>
                  <a:lnTo>
                    <a:pt x="133" y="12"/>
                  </a:lnTo>
                  <a:lnTo>
                    <a:pt x="145" y="0"/>
                  </a:lnTo>
                  <a:lnTo>
                    <a:pt x="145" y="12"/>
                  </a:lnTo>
                  <a:lnTo>
                    <a:pt x="157" y="12"/>
                  </a:lnTo>
                  <a:lnTo>
                    <a:pt x="133" y="12"/>
                  </a:lnTo>
                  <a:lnTo>
                    <a:pt x="157" y="24"/>
                  </a:lnTo>
                  <a:lnTo>
                    <a:pt x="145" y="24"/>
                  </a:lnTo>
                  <a:lnTo>
                    <a:pt x="181" y="37"/>
                  </a:lnTo>
                  <a:lnTo>
                    <a:pt x="157" y="37"/>
                  </a:lnTo>
                  <a:lnTo>
                    <a:pt x="169" y="37"/>
                  </a:lnTo>
                  <a:lnTo>
                    <a:pt x="157" y="37"/>
                  </a:lnTo>
                  <a:lnTo>
                    <a:pt x="181" y="49"/>
                  </a:lnTo>
                  <a:lnTo>
                    <a:pt x="133" y="49"/>
                  </a:lnTo>
                  <a:lnTo>
                    <a:pt x="181" y="61"/>
                  </a:lnTo>
                  <a:lnTo>
                    <a:pt x="157" y="61"/>
                  </a:lnTo>
                  <a:lnTo>
                    <a:pt x="181" y="61"/>
                  </a:lnTo>
                  <a:lnTo>
                    <a:pt x="157" y="61"/>
                  </a:lnTo>
                  <a:lnTo>
                    <a:pt x="157" y="73"/>
                  </a:lnTo>
                  <a:lnTo>
                    <a:pt x="108" y="61"/>
                  </a:lnTo>
                  <a:lnTo>
                    <a:pt x="108" y="61"/>
                  </a:lnTo>
                  <a:lnTo>
                    <a:pt x="96" y="49"/>
                  </a:lnTo>
                  <a:lnTo>
                    <a:pt x="84" y="61"/>
                  </a:lnTo>
                  <a:lnTo>
                    <a:pt x="60" y="49"/>
                  </a:lnTo>
                  <a:lnTo>
                    <a:pt x="48" y="61"/>
                  </a:lnTo>
                  <a:lnTo>
                    <a:pt x="48" y="49"/>
                  </a:lnTo>
                  <a:lnTo>
                    <a:pt x="24" y="49"/>
                  </a:lnTo>
                  <a:lnTo>
                    <a:pt x="24" y="37"/>
                  </a:lnTo>
                  <a:lnTo>
                    <a:pt x="0" y="37"/>
                  </a:lnTo>
                  <a:lnTo>
                    <a:pt x="24" y="24"/>
                  </a:lnTo>
                  <a:lnTo>
                    <a:pt x="24" y="12"/>
                  </a:lnTo>
                  <a:lnTo>
                    <a:pt x="60" y="12"/>
                  </a:lnTo>
                  <a:lnTo>
                    <a:pt x="36" y="12"/>
                  </a:lnTo>
                  <a:lnTo>
                    <a:pt x="72" y="12"/>
                  </a:lnTo>
                  <a:lnTo>
                    <a:pt x="72" y="0"/>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3" name="Freeform 51">
              <a:extLst>
                <a:ext uri="{FF2B5EF4-FFF2-40B4-BE49-F238E27FC236}">
                  <a16:creationId xmlns:a16="http://schemas.microsoft.com/office/drawing/2014/main" id="{8DFE3C3A-A165-8D42-834C-5FD9673F9BB8}"/>
                </a:ext>
              </a:extLst>
            </p:cNvPr>
            <p:cNvSpPr>
              <a:spLocks/>
            </p:cNvSpPr>
            <p:nvPr/>
          </p:nvSpPr>
          <p:spPr bwMode="auto">
            <a:xfrm>
              <a:off x="1771664" y="1601989"/>
              <a:ext cx="156559" cy="93219"/>
            </a:xfrm>
            <a:custGeom>
              <a:avLst/>
              <a:gdLst/>
              <a:ahLst/>
              <a:cxnLst>
                <a:cxn ang="0">
                  <a:pos x="133" y="0"/>
                </a:cxn>
                <a:cxn ang="0">
                  <a:pos x="109" y="12"/>
                </a:cxn>
                <a:cxn ang="0">
                  <a:pos x="109" y="0"/>
                </a:cxn>
                <a:cxn ang="0">
                  <a:pos x="97" y="12"/>
                </a:cxn>
                <a:cxn ang="0">
                  <a:pos x="85" y="12"/>
                </a:cxn>
                <a:cxn ang="0">
                  <a:pos x="85" y="12"/>
                </a:cxn>
                <a:cxn ang="0">
                  <a:pos x="85" y="0"/>
                </a:cxn>
                <a:cxn ang="0">
                  <a:pos x="61" y="12"/>
                </a:cxn>
                <a:cxn ang="0">
                  <a:pos x="61" y="0"/>
                </a:cxn>
                <a:cxn ang="0">
                  <a:pos x="37" y="12"/>
                </a:cxn>
                <a:cxn ang="0">
                  <a:pos x="37" y="12"/>
                </a:cxn>
                <a:cxn ang="0">
                  <a:pos x="25" y="12"/>
                </a:cxn>
                <a:cxn ang="0">
                  <a:pos x="25" y="24"/>
                </a:cxn>
                <a:cxn ang="0">
                  <a:pos x="37" y="24"/>
                </a:cxn>
                <a:cxn ang="0">
                  <a:pos x="12" y="36"/>
                </a:cxn>
                <a:cxn ang="0">
                  <a:pos x="25" y="36"/>
                </a:cxn>
                <a:cxn ang="0">
                  <a:pos x="0" y="48"/>
                </a:cxn>
                <a:cxn ang="0">
                  <a:pos x="12" y="48"/>
                </a:cxn>
                <a:cxn ang="0">
                  <a:pos x="25" y="60"/>
                </a:cxn>
                <a:cxn ang="0">
                  <a:pos x="0" y="60"/>
                </a:cxn>
                <a:cxn ang="0">
                  <a:pos x="37" y="60"/>
                </a:cxn>
                <a:cxn ang="0">
                  <a:pos x="0" y="72"/>
                </a:cxn>
                <a:cxn ang="0">
                  <a:pos x="25" y="72"/>
                </a:cxn>
                <a:cxn ang="0">
                  <a:pos x="25" y="85"/>
                </a:cxn>
                <a:cxn ang="0">
                  <a:pos x="37" y="72"/>
                </a:cxn>
                <a:cxn ang="0">
                  <a:pos x="25" y="85"/>
                </a:cxn>
                <a:cxn ang="0">
                  <a:pos x="49" y="72"/>
                </a:cxn>
                <a:cxn ang="0">
                  <a:pos x="49" y="72"/>
                </a:cxn>
                <a:cxn ang="0">
                  <a:pos x="61" y="72"/>
                </a:cxn>
                <a:cxn ang="0">
                  <a:pos x="61" y="72"/>
                </a:cxn>
                <a:cxn ang="0">
                  <a:pos x="73" y="60"/>
                </a:cxn>
                <a:cxn ang="0">
                  <a:pos x="85" y="72"/>
                </a:cxn>
                <a:cxn ang="0">
                  <a:pos x="97" y="60"/>
                </a:cxn>
                <a:cxn ang="0">
                  <a:pos x="109" y="60"/>
                </a:cxn>
                <a:cxn ang="0">
                  <a:pos x="109" y="36"/>
                </a:cxn>
                <a:cxn ang="0">
                  <a:pos x="121" y="36"/>
                </a:cxn>
                <a:cxn ang="0">
                  <a:pos x="121" y="24"/>
                </a:cxn>
                <a:cxn ang="0">
                  <a:pos x="133" y="12"/>
                </a:cxn>
                <a:cxn ang="0">
                  <a:pos x="97" y="24"/>
                </a:cxn>
                <a:cxn ang="0">
                  <a:pos x="121" y="12"/>
                </a:cxn>
                <a:cxn ang="0">
                  <a:pos x="133" y="0"/>
                </a:cxn>
              </a:cxnLst>
              <a:rect l="0" t="0" r="r" b="b"/>
              <a:pathLst>
                <a:path w="133" h="85">
                  <a:moveTo>
                    <a:pt x="133" y="0"/>
                  </a:moveTo>
                  <a:lnTo>
                    <a:pt x="109" y="12"/>
                  </a:lnTo>
                  <a:lnTo>
                    <a:pt x="109" y="0"/>
                  </a:lnTo>
                  <a:lnTo>
                    <a:pt x="97" y="12"/>
                  </a:lnTo>
                  <a:lnTo>
                    <a:pt x="85" y="12"/>
                  </a:lnTo>
                  <a:lnTo>
                    <a:pt x="85" y="12"/>
                  </a:lnTo>
                  <a:lnTo>
                    <a:pt x="85" y="0"/>
                  </a:lnTo>
                  <a:lnTo>
                    <a:pt x="61" y="12"/>
                  </a:lnTo>
                  <a:lnTo>
                    <a:pt x="61" y="0"/>
                  </a:lnTo>
                  <a:lnTo>
                    <a:pt x="37" y="12"/>
                  </a:lnTo>
                  <a:lnTo>
                    <a:pt x="37" y="12"/>
                  </a:lnTo>
                  <a:lnTo>
                    <a:pt x="25" y="12"/>
                  </a:lnTo>
                  <a:lnTo>
                    <a:pt x="25" y="24"/>
                  </a:lnTo>
                  <a:lnTo>
                    <a:pt x="37" y="24"/>
                  </a:lnTo>
                  <a:lnTo>
                    <a:pt x="12" y="36"/>
                  </a:lnTo>
                  <a:lnTo>
                    <a:pt x="25" y="36"/>
                  </a:lnTo>
                  <a:lnTo>
                    <a:pt x="0" y="48"/>
                  </a:lnTo>
                  <a:lnTo>
                    <a:pt x="12" y="48"/>
                  </a:lnTo>
                  <a:lnTo>
                    <a:pt x="25" y="60"/>
                  </a:lnTo>
                  <a:lnTo>
                    <a:pt x="0" y="60"/>
                  </a:lnTo>
                  <a:lnTo>
                    <a:pt x="37" y="60"/>
                  </a:lnTo>
                  <a:lnTo>
                    <a:pt x="0" y="72"/>
                  </a:lnTo>
                  <a:lnTo>
                    <a:pt x="25" y="72"/>
                  </a:lnTo>
                  <a:lnTo>
                    <a:pt x="25" y="85"/>
                  </a:lnTo>
                  <a:lnTo>
                    <a:pt x="37" y="72"/>
                  </a:lnTo>
                  <a:lnTo>
                    <a:pt x="25" y="85"/>
                  </a:lnTo>
                  <a:lnTo>
                    <a:pt x="49" y="72"/>
                  </a:lnTo>
                  <a:lnTo>
                    <a:pt x="49" y="72"/>
                  </a:lnTo>
                  <a:lnTo>
                    <a:pt x="61" y="72"/>
                  </a:lnTo>
                  <a:lnTo>
                    <a:pt x="61" y="72"/>
                  </a:lnTo>
                  <a:lnTo>
                    <a:pt x="73" y="60"/>
                  </a:lnTo>
                  <a:lnTo>
                    <a:pt x="85" y="72"/>
                  </a:lnTo>
                  <a:lnTo>
                    <a:pt x="97" y="60"/>
                  </a:lnTo>
                  <a:lnTo>
                    <a:pt x="109" y="60"/>
                  </a:lnTo>
                  <a:lnTo>
                    <a:pt x="109" y="36"/>
                  </a:lnTo>
                  <a:lnTo>
                    <a:pt x="121" y="36"/>
                  </a:lnTo>
                  <a:lnTo>
                    <a:pt x="121" y="24"/>
                  </a:lnTo>
                  <a:lnTo>
                    <a:pt x="133" y="12"/>
                  </a:lnTo>
                  <a:lnTo>
                    <a:pt x="97" y="24"/>
                  </a:lnTo>
                  <a:lnTo>
                    <a:pt x="121" y="12"/>
                  </a:lnTo>
                  <a:lnTo>
                    <a:pt x="13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4" name="Freeform 52">
              <a:extLst>
                <a:ext uri="{FF2B5EF4-FFF2-40B4-BE49-F238E27FC236}">
                  <a16:creationId xmlns:a16="http://schemas.microsoft.com/office/drawing/2014/main" id="{C40E0384-CDB0-1444-B07B-56F83590E787}"/>
                </a:ext>
              </a:extLst>
            </p:cNvPr>
            <p:cNvSpPr>
              <a:spLocks/>
            </p:cNvSpPr>
            <p:nvPr/>
          </p:nvSpPr>
          <p:spPr bwMode="auto">
            <a:xfrm>
              <a:off x="1842179" y="1521864"/>
              <a:ext cx="126682" cy="39439"/>
            </a:xfrm>
            <a:custGeom>
              <a:avLst/>
              <a:gdLst/>
              <a:ahLst/>
              <a:cxnLst>
                <a:cxn ang="0">
                  <a:pos x="84" y="13"/>
                </a:cxn>
                <a:cxn ang="0">
                  <a:pos x="84" y="0"/>
                </a:cxn>
                <a:cxn ang="0">
                  <a:pos x="60" y="13"/>
                </a:cxn>
                <a:cxn ang="0">
                  <a:pos x="60" y="0"/>
                </a:cxn>
                <a:cxn ang="0">
                  <a:pos x="48" y="13"/>
                </a:cxn>
                <a:cxn ang="0">
                  <a:pos x="48" y="0"/>
                </a:cxn>
                <a:cxn ang="0">
                  <a:pos x="24" y="13"/>
                </a:cxn>
                <a:cxn ang="0">
                  <a:pos x="24" y="0"/>
                </a:cxn>
                <a:cxn ang="0">
                  <a:pos x="12" y="13"/>
                </a:cxn>
                <a:cxn ang="0">
                  <a:pos x="12" y="0"/>
                </a:cxn>
                <a:cxn ang="0">
                  <a:pos x="0" y="13"/>
                </a:cxn>
                <a:cxn ang="0">
                  <a:pos x="12" y="13"/>
                </a:cxn>
                <a:cxn ang="0">
                  <a:pos x="0" y="25"/>
                </a:cxn>
                <a:cxn ang="0">
                  <a:pos x="24" y="25"/>
                </a:cxn>
                <a:cxn ang="0">
                  <a:pos x="0" y="37"/>
                </a:cxn>
                <a:cxn ang="0">
                  <a:pos x="24" y="25"/>
                </a:cxn>
                <a:cxn ang="0">
                  <a:pos x="24" y="37"/>
                </a:cxn>
                <a:cxn ang="0">
                  <a:pos x="36" y="25"/>
                </a:cxn>
                <a:cxn ang="0">
                  <a:pos x="36" y="37"/>
                </a:cxn>
                <a:cxn ang="0">
                  <a:pos x="60" y="25"/>
                </a:cxn>
                <a:cxn ang="0">
                  <a:pos x="60" y="37"/>
                </a:cxn>
                <a:cxn ang="0">
                  <a:pos x="72" y="25"/>
                </a:cxn>
                <a:cxn ang="0">
                  <a:pos x="72" y="37"/>
                </a:cxn>
                <a:cxn ang="0">
                  <a:pos x="84" y="25"/>
                </a:cxn>
                <a:cxn ang="0">
                  <a:pos x="108" y="25"/>
                </a:cxn>
                <a:cxn ang="0">
                  <a:pos x="108" y="0"/>
                </a:cxn>
                <a:cxn ang="0">
                  <a:pos x="84" y="13"/>
                </a:cxn>
                <a:cxn ang="0">
                  <a:pos x="96" y="0"/>
                </a:cxn>
                <a:cxn ang="0">
                  <a:pos x="84" y="13"/>
                </a:cxn>
              </a:cxnLst>
              <a:rect l="0" t="0" r="r" b="b"/>
              <a:pathLst>
                <a:path w="108" h="37">
                  <a:moveTo>
                    <a:pt x="84" y="13"/>
                  </a:moveTo>
                  <a:lnTo>
                    <a:pt x="84" y="0"/>
                  </a:lnTo>
                  <a:lnTo>
                    <a:pt x="60" y="13"/>
                  </a:lnTo>
                  <a:lnTo>
                    <a:pt x="60" y="0"/>
                  </a:lnTo>
                  <a:lnTo>
                    <a:pt x="48" y="13"/>
                  </a:lnTo>
                  <a:lnTo>
                    <a:pt x="48" y="0"/>
                  </a:lnTo>
                  <a:lnTo>
                    <a:pt x="24" y="13"/>
                  </a:lnTo>
                  <a:lnTo>
                    <a:pt x="24" y="0"/>
                  </a:lnTo>
                  <a:lnTo>
                    <a:pt x="12" y="13"/>
                  </a:lnTo>
                  <a:lnTo>
                    <a:pt x="12" y="0"/>
                  </a:lnTo>
                  <a:lnTo>
                    <a:pt x="0" y="13"/>
                  </a:lnTo>
                  <a:lnTo>
                    <a:pt x="12" y="13"/>
                  </a:lnTo>
                  <a:lnTo>
                    <a:pt x="0" y="25"/>
                  </a:lnTo>
                  <a:lnTo>
                    <a:pt x="24" y="25"/>
                  </a:lnTo>
                  <a:lnTo>
                    <a:pt x="0" y="37"/>
                  </a:lnTo>
                  <a:lnTo>
                    <a:pt x="24" y="25"/>
                  </a:lnTo>
                  <a:lnTo>
                    <a:pt x="24" y="37"/>
                  </a:lnTo>
                  <a:lnTo>
                    <a:pt x="36" y="25"/>
                  </a:lnTo>
                  <a:lnTo>
                    <a:pt x="36" y="37"/>
                  </a:lnTo>
                  <a:lnTo>
                    <a:pt x="60" y="25"/>
                  </a:lnTo>
                  <a:lnTo>
                    <a:pt x="60" y="37"/>
                  </a:lnTo>
                  <a:lnTo>
                    <a:pt x="72" y="25"/>
                  </a:lnTo>
                  <a:lnTo>
                    <a:pt x="72" y="37"/>
                  </a:lnTo>
                  <a:lnTo>
                    <a:pt x="84" y="25"/>
                  </a:lnTo>
                  <a:lnTo>
                    <a:pt x="108" y="25"/>
                  </a:lnTo>
                  <a:lnTo>
                    <a:pt x="108" y="0"/>
                  </a:lnTo>
                  <a:lnTo>
                    <a:pt x="84" y="13"/>
                  </a:lnTo>
                  <a:lnTo>
                    <a:pt x="96" y="0"/>
                  </a:lnTo>
                  <a:lnTo>
                    <a:pt x="84"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5" name="Freeform 53">
              <a:extLst>
                <a:ext uri="{FF2B5EF4-FFF2-40B4-BE49-F238E27FC236}">
                  <a16:creationId xmlns:a16="http://schemas.microsoft.com/office/drawing/2014/main" id="{EF6AEF78-8CD4-F340-85AC-39FFE7605A66}"/>
                </a:ext>
              </a:extLst>
            </p:cNvPr>
            <p:cNvSpPr>
              <a:spLocks/>
            </p:cNvSpPr>
            <p:nvPr/>
          </p:nvSpPr>
          <p:spPr bwMode="auto">
            <a:xfrm>
              <a:off x="1870860" y="1561356"/>
              <a:ext cx="127877" cy="53780"/>
            </a:xfrm>
            <a:custGeom>
              <a:avLst/>
              <a:gdLst/>
              <a:ahLst/>
              <a:cxnLst>
                <a:cxn ang="0">
                  <a:pos x="72" y="0"/>
                </a:cxn>
                <a:cxn ang="0">
                  <a:pos x="96" y="12"/>
                </a:cxn>
                <a:cxn ang="0">
                  <a:pos x="109" y="24"/>
                </a:cxn>
                <a:cxn ang="0">
                  <a:pos x="109" y="36"/>
                </a:cxn>
                <a:cxn ang="0">
                  <a:pos x="109" y="48"/>
                </a:cxn>
                <a:cxn ang="0">
                  <a:pos x="96" y="36"/>
                </a:cxn>
                <a:cxn ang="0">
                  <a:pos x="96" y="48"/>
                </a:cxn>
                <a:cxn ang="0">
                  <a:pos x="84" y="36"/>
                </a:cxn>
                <a:cxn ang="0">
                  <a:pos x="84" y="48"/>
                </a:cxn>
                <a:cxn ang="0">
                  <a:pos x="60" y="36"/>
                </a:cxn>
                <a:cxn ang="0">
                  <a:pos x="60" y="48"/>
                </a:cxn>
                <a:cxn ang="0">
                  <a:pos x="48" y="24"/>
                </a:cxn>
                <a:cxn ang="0">
                  <a:pos x="36" y="48"/>
                </a:cxn>
                <a:cxn ang="0">
                  <a:pos x="36" y="36"/>
                </a:cxn>
                <a:cxn ang="0">
                  <a:pos x="12" y="48"/>
                </a:cxn>
                <a:cxn ang="0">
                  <a:pos x="12" y="24"/>
                </a:cxn>
                <a:cxn ang="0">
                  <a:pos x="0" y="36"/>
                </a:cxn>
                <a:cxn ang="0">
                  <a:pos x="12" y="12"/>
                </a:cxn>
                <a:cxn ang="0">
                  <a:pos x="24" y="12"/>
                </a:cxn>
                <a:cxn ang="0">
                  <a:pos x="48" y="0"/>
                </a:cxn>
                <a:cxn ang="0">
                  <a:pos x="60" y="0"/>
                </a:cxn>
                <a:cxn ang="0">
                  <a:pos x="72" y="0"/>
                </a:cxn>
              </a:cxnLst>
              <a:rect l="0" t="0" r="r" b="b"/>
              <a:pathLst>
                <a:path w="109" h="48">
                  <a:moveTo>
                    <a:pt x="72" y="0"/>
                  </a:moveTo>
                  <a:lnTo>
                    <a:pt x="96" y="12"/>
                  </a:lnTo>
                  <a:lnTo>
                    <a:pt x="109" y="24"/>
                  </a:lnTo>
                  <a:lnTo>
                    <a:pt x="109" y="36"/>
                  </a:lnTo>
                  <a:lnTo>
                    <a:pt x="109" y="48"/>
                  </a:lnTo>
                  <a:lnTo>
                    <a:pt x="96" y="36"/>
                  </a:lnTo>
                  <a:lnTo>
                    <a:pt x="96" y="48"/>
                  </a:lnTo>
                  <a:lnTo>
                    <a:pt x="84" y="36"/>
                  </a:lnTo>
                  <a:lnTo>
                    <a:pt x="84" y="48"/>
                  </a:lnTo>
                  <a:lnTo>
                    <a:pt x="60" y="36"/>
                  </a:lnTo>
                  <a:lnTo>
                    <a:pt x="60" y="48"/>
                  </a:lnTo>
                  <a:lnTo>
                    <a:pt x="48" y="24"/>
                  </a:lnTo>
                  <a:lnTo>
                    <a:pt x="36" y="48"/>
                  </a:lnTo>
                  <a:lnTo>
                    <a:pt x="36" y="36"/>
                  </a:lnTo>
                  <a:lnTo>
                    <a:pt x="12" y="48"/>
                  </a:lnTo>
                  <a:lnTo>
                    <a:pt x="12" y="24"/>
                  </a:lnTo>
                  <a:lnTo>
                    <a:pt x="0" y="36"/>
                  </a:lnTo>
                  <a:lnTo>
                    <a:pt x="12" y="12"/>
                  </a:lnTo>
                  <a:lnTo>
                    <a:pt x="24" y="12"/>
                  </a:lnTo>
                  <a:lnTo>
                    <a:pt x="48" y="0"/>
                  </a:lnTo>
                  <a:lnTo>
                    <a:pt x="60" y="0"/>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6" name="Freeform 54">
              <a:extLst>
                <a:ext uri="{FF2B5EF4-FFF2-40B4-BE49-F238E27FC236}">
                  <a16:creationId xmlns:a16="http://schemas.microsoft.com/office/drawing/2014/main" id="{023DCDA3-FD30-6340-A584-3D90F0CFB6C4}"/>
                </a:ext>
              </a:extLst>
            </p:cNvPr>
            <p:cNvSpPr>
              <a:spLocks/>
            </p:cNvSpPr>
            <p:nvPr/>
          </p:nvSpPr>
          <p:spPr bwMode="auto">
            <a:xfrm>
              <a:off x="1842175" y="1469279"/>
              <a:ext cx="86048" cy="38244"/>
            </a:xfrm>
            <a:custGeom>
              <a:avLst/>
              <a:gdLst/>
              <a:ahLst/>
              <a:cxnLst>
                <a:cxn ang="0">
                  <a:pos x="12" y="12"/>
                </a:cxn>
                <a:cxn ang="0">
                  <a:pos x="24" y="12"/>
                </a:cxn>
                <a:cxn ang="0">
                  <a:pos x="36" y="12"/>
                </a:cxn>
                <a:cxn ang="0">
                  <a:pos x="48" y="12"/>
                </a:cxn>
                <a:cxn ang="0">
                  <a:pos x="48" y="12"/>
                </a:cxn>
                <a:cxn ang="0">
                  <a:pos x="60" y="0"/>
                </a:cxn>
                <a:cxn ang="0">
                  <a:pos x="60" y="0"/>
                </a:cxn>
                <a:cxn ang="0">
                  <a:pos x="72" y="0"/>
                </a:cxn>
                <a:cxn ang="0">
                  <a:pos x="72" y="12"/>
                </a:cxn>
                <a:cxn ang="0">
                  <a:pos x="60" y="24"/>
                </a:cxn>
                <a:cxn ang="0">
                  <a:pos x="48" y="36"/>
                </a:cxn>
                <a:cxn ang="0">
                  <a:pos x="36" y="36"/>
                </a:cxn>
                <a:cxn ang="0">
                  <a:pos x="36" y="24"/>
                </a:cxn>
                <a:cxn ang="0">
                  <a:pos x="24" y="36"/>
                </a:cxn>
                <a:cxn ang="0">
                  <a:pos x="24" y="24"/>
                </a:cxn>
                <a:cxn ang="0">
                  <a:pos x="0" y="24"/>
                </a:cxn>
                <a:cxn ang="0">
                  <a:pos x="0" y="24"/>
                </a:cxn>
                <a:cxn ang="0">
                  <a:pos x="0" y="24"/>
                </a:cxn>
                <a:cxn ang="0">
                  <a:pos x="12" y="24"/>
                </a:cxn>
                <a:cxn ang="0">
                  <a:pos x="0" y="24"/>
                </a:cxn>
                <a:cxn ang="0">
                  <a:pos x="0" y="24"/>
                </a:cxn>
                <a:cxn ang="0">
                  <a:pos x="0" y="24"/>
                </a:cxn>
                <a:cxn ang="0">
                  <a:pos x="0" y="24"/>
                </a:cxn>
                <a:cxn ang="0">
                  <a:pos x="0" y="12"/>
                </a:cxn>
                <a:cxn ang="0">
                  <a:pos x="0" y="0"/>
                </a:cxn>
                <a:cxn ang="0">
                  <a:pos x="12" y="12"/>
                </a:cxn>
              </a:cxnLst>
              <a:rect l="0" t="0" r="r" b="b"/>
              <a:pathLst>
                <a:path w="72" h="36">
                  <a:moveTo>
                    <a:pt x="12" y="12"/>
                  </a:moveTo>
                  <a:lnTo>
                    <a:pt x="24" y="12"/>
                  </a:lnTo>
                  <a:lnTo>
                    <a:pt x="36" y="12"/>
                  </a:lnTo>
                  <a:lnTo>
                    <a:pt x="48" y="12"/>
                  </a:lnTo>
                  <a:lnTo>
                    <a:pt x="48" y="12"/>
                  </a:lnTo>
                  <a:lnTo>
                    <a:pt x="60" y="0"/>
                  </a:lnTo>
                  <a:lnTo>
                    <a:pt x="60" y="0"/>
                  </a:lnTo>
                  <a:lnTo>
                    <a:pt x="72" y="0"/>
                  </a:lnTo>
                  <a:lnTo>
                    <a:pt x="72" y="12"/>
                  </a:lnTo>
                  <a:lnTo>
                    <a:pt x="60" y="24"/>
                  </a:lnTo>
                  <a:lnTo>
                    <a:pt x="48" y="36"/>
                  </a:lnTo>
                  <a:lnTo>
                    <a:pt x="36" y="36"/>
                  </a:lnTo>
                  <a:lnTo>
                    <a:pt x="36" y="24"/>
                  </a:lnTo>
                  <a:lnTo>
                    <a:pt x="24" y="36"/>
                  </a:lnTo>
                  <a:lnTo>
                    <a:pt x="24" y="24"/>
                  </a:lnTo>
                  <a:lnTo>
                    <a:pt x="0" y="24"/>
                  </a:lnTo>
                  <a:lnTo>
                    <a:pt x="0" y="24"/>
                  </a:lnTo>
                  <a:lnTo>
                    <a:pt x="0" y="24"/>
                  </a:lnTo>
                  <a:lnTo>
                    <a:pt x="12" y="24"/>
                  </a:lnTo>
                  <a:lnTo>
                    <a:pt x="0" y="24"/>
                  </a:lnTo>
                  <a:lnTo>
                    <a:pt x="0" y="24"/>
                  </a:lnTo>
                  <a:lnTo>
                    <a:pt x="0" y="24"/>
                  </a:lnTo>
                  <a:lnTo>
                    <a:pt x="0" y="24"/>
                  </a:lnTo>
                  <a:lnTo>
                    <a:pt x="0" y="12"/>
                  </a:lnTo>
                  <a:lnTo>
                    <a:pt x="0" y="0"/>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7" name="Freeform 55">
              <a:extLst>
                <a:ext uri="{FF2B5EF4-FFF2-40B4-BE49-F238E27FC236}">
                  <a16:creationId xmlns:a16="http://schemas.microsoft.com/office/drawing/2014/main" id="{056BEBEF-03EB-8645-B47A-D40B45937950}"/>
                </a:ext>
              </a:extLst>
            </p:cNvPr>
            <p:cNvSpPr>
              <a:spLocks/>
            </p:cNvSpPr>
            <p:nvPr/>
          </p:nvSpPr>
          <p:spPr bwMode="auto">
            <a:xfrm>
              <a:off x="1856543" y="1362966"/>
              <a:ext cx="56171" cy="40634"/>
            </a:xfrm>
            <a:custGeom>
              <a:avLst/>
              <a:gdLst/>
              <a:ahLst/>
              <a:cxnLst>
                <a:cxn ang="0">
                  <a:pos x="48" y="0"/>
                </a:cxn>
                <a:cxn ang="0">
                  <a:pos x="36" y="12"/>
                </a:cxn>
                <a:cxn ang="0">
                  <a:pos x="36" y="0"/>
                </a:cxn>
                <a:cxn ang="0">
                  <a:pos x="24" y="12"/>
                </a:cxn>
                <a:cxn ang="0">
                  <a:pos x="24" y="0"/>
                </a:cxn>
                <a:cxn ang="0">
                  <a:pos x="24" y="12"/>
                </a:cxn>
                <a:cxn ang="0">
                  <a:pos x="24" y="12"/>
                </a:cxn>
                <a:cxn ang="0">
                  <a:pos x="12" y="25"/>
                </a:cxn>
                <a:cxn ang="0">
                  <a:pos x="12" y="12"/>
                </a:cxn>
                <a:cxn ang="0">
                  <a:pos x="0" y="25"/>
                </a:cxn>
                <a:cxn ang="0">
                  <a:pos x="0" y="37"/>
                </a:cxn>
                <a:cxn ang="0">
                  <a:pos x="12" y="25"/>
                </a:cxn>
                <a:cxn ang="0">
                  <a:pos x="12" y="25"/>
                </a:cxn>
                <a:cxn ang="0">
                  <a:pos x="12" y="37"/>
                </a:cxn>
                <a:cxn ang="0">
                  <a:pos x="24" y="37"/>
                </a:cxn>
                <a:cxn ang="0">
                  <a:pos x="24" y="37"/>
                </a:cxn>
                <a:cxn ang="0">
                  <a:pos x="36" y="25"/>
                </a:cxn>
                <a:cxn ang="0">
                  <a:pos x="36" y="37"/>
                </a:cxn>
                <a:cxn ang="0">
                  <a:pos x="36" y="12"/>
                </a:cxn>
                <a:cxn ang="0">
                  <a:pos x="48" y="25"/>
                </a:cxn>
                <a:cxn ang="0">
                  <a:pos x="48" y="12"/>
                </a:cxn>
                <a:cxn ang="0">
                  <a:pos x="48" y="12"/>
                </a:cxn>
                <a:cxn ang="0">
                  <a:pos x="48" y="0"/>
                </a:cxn>
              </a:cxnLst>
              <a:rect l="0" t="0" r="r" b="b"/>
              <a:pathLst>
                <a:path w="48" h="37">
                  <a:moveTo>
                    <a:pt x="48" y="0"/>
                  </a:moveTo>
                  <a:lnTo>
                    <a:pt x="36" y="12"/>
                  </a:lnTo>
                  <a:lnTo>
                    <a:pt x="36" y="0"/>
                  </a:lnTo>
                  <a:lnTo>
                    <a:pt x="24" y="12"/>
                  </a:lnTo>
                  <a:lnTo>
                    <a:pt x="24" y="0"/>
                  </a:lnTo>
                  <a:lnTo>
                    <a:pt x="24" y="12"/>
                  </a:lnTo>
                  <a:lnTo>
                    <a:pt x="24" y="12"/>
                  </a:lnTo>
                  <a:lnTo>
                    <a:pt x="12" y="25"/>
                  </a:lnTo>
                  <a:lnTo>
                    <a:pt x="12" y="12"/>
                  </a:lnTo>
                  <a:lnTo>
                    <a:pt x="0" y="25"/>
                  </a:lnTo>
                  <a:lnTo>
                    <a:pt x="0" y="37"/>
                  </a:lnTo>
                  <a:lnTo>
                    <a:pt x="12" y="25"/>
                  </a:lnTo>
                  <a:lnTo>
                    <a:pt x="12" y="25"/>
                  </a:lnTo>
                  <a:lnTo>
                    <a:pt x="12" y="37"/>
                  </a:lnTo>
                  <a:lnTo>
                    <a:pt x="24" y="37"/>
                  </a:lnTo>
                  <a:lnTo>
                    <a:pt x="24" y="37"/>
                  </a:lnTo>
                  <a:lnTo>
                    <a:pt x="36" y="25"/>
                  </a:lnTo>
                  <a:lnTo>
                    <a:pt x="36" y="37"/>
                  </a:lnTo>
                  <a:lnTo>
                    <a:pt x="36" y="12"/>
                  </a:lnTo>
                  <a:lnTo>
                    <a:pt x="48" y="25"/>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8" name="Freeform 56">
              <a:extLst>
                <a:ext uri="{FF2B5EF4-FFF2-40B4-BE49-F238E27FC236}">
                  <a16:creationId xmlns:a16="http://schemas.microsoft.com/office/drawing/2014/main" id="{5A37C2D2-6F17-2442-BEF6-F0DCACA49386}"/>
                </a:ext>
              </a:extLst>
            </p:cNvPr>
            <p:cNvSpPr>
              <a:spLocks/>
            </p:cNvSpPr>
            <p:nvPr/>
          </p:nvSpPr>
          <p:spPr bwMode="auto">
            <a:xfrm>
              <a:off x="1870884" y="1403548"/>
              <a:ext cx="41829" cy="13146"/>
            </a:xfrm>
            <a:custGeom>
              <a:avLst/>
              <a:gdLst/>
              <a:ahLst/>
              <a:cxnLst>
                <a:cxn ang="0">
                  <a:pos x="36" y="0"/>
                </a:cxn>
                <a:cxn ang="0">
                  <a:pos x="24" y="12"/>
                </a:cxn>
                <a:cxn ang="0">
                  <a:pos x="12" y="12"/>
                </a:cxn>
                <a:cxn ang="0">
                  <a:pos x="0" y="12"/>
                </a:cxn>
                <a:cxn ang="0">
                  <a:pos x="0" y="12"/>
                </a:cxn>
                <a:cxn ang="0">
                  <a:pos x="0" y="12"/>
                </a:cxn>
                <a:cxn ang="0">
                  <a:pos x="0" y="12"/>
                </a:cxn>
                <a:cxn ang="0">
                  <a:pos x="12" y="12"/>
                </a:cxn>
                <a:cxn ang="0">
                  <a:pos x="12" y="12"/>
                </a:cxn>
                <a:cxn ang="0">
                  <a:pos x="24" y="12"/>
                </a:cxn>
                <a:cxn ang="0">
                  <a:pos x="36" y="12"/>
                </a:cxn>
                <a:cxn ang="0">
                  <a:pos x="36" y="12"/>
                </a:cxn>
                <a:cxn ang="0">
                  <a:pos x="36" y="12"/>
                </a:cxn>
                <a:cxn ang="0">
                  <a:pos x="36" y="12"/>
                </a:cxn>
                <a:cxn ang="0">
                  <a:pos x="36" y="12"/>
                </a:cxn>
                <a:cxn ang="0">
                  <a:pos x="36" y="0"/>
                </a:cxn>
              </a:cxnLst>
              <a:rect l="0" t="0" r="r" b="b"/>
              <a:pathLst>
                <a:path w="36" h="12">
                  <a:moveTo>
                    <a:pt x="36" y="0"/>
                  </a:moveTo>
                  <a:lnTo>
                    <a:pt x="24" y="12"/>
                  </a:lnTo>
                  <a:lnTo>
                    <a:pt x="12" y="12"/>
                  </a:lnTo>
                  <a:lnTo>
                    <a:pt x="0" y="12"/>
                  </a:lnTo>
                  <a:lnTo>
                    <a:pt x="0" y="12"/>
                  </a:lnTo>
                  <a:lnTo>
                    <a:pt x="0" y="12"/>
                  </a:lnTo>
                  <a:lnTo>
                    <a:pt x="0" y="12"/>
                  </a:lnTo>
                  <a:lnTo>
                    <a:pt x="12" y="12"/>
                  </a:lnTo>
                  <a:lnTo>
                    <a:pt x="12" y="12"/>
                  </a:lnTo>
                  <a:lnTo>
                    <a:pt x="24" y="12"/>
                  </a:lnTo>
                  <a:lnTo>
                    <a:pt x="36" y="12"/>
                  </a:lnTo>
                  <a:lnTo>
                    <a:pt x="36" y="12"/>
                  </a:lnTo>
                  <a:lnTo>
                    <a:pt x="36" y="12"/>
                  </a:lnTo>
                  <a:lnTo>
                    <a:pt x="36" y="12"/>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9" name="Freeform 57">
              <a:extLst>
                <a:ext uri="{FF2B5EF4-FFF2-40B4-BE49-F238E27FC236}">
                  <a16:creationId xmlns:a16="http://schemas.microsoft.com/office/drawing/2014/main" id="{E6A8A00B-E316-774D-BCB3-250A79B9FB08}"/>
                </a:ext>
              </a:extLst>
            </p:cNvPr>
            <p:cNvSpPr>
              <a:spLocks/>
            </p:cNvSpPr>
            <p:nvPr/>
          </p:nvSpPr>
          <p:spPr bwMode="auto">
            <a:xfrm>
              <a:off x="1856543" y="1428698"/>
              <a:ext cx="56171" cy="27488"/>
            </a:xfrm>
            <a:custGeom>
              <a:avLst/>
              <a:gdLst/>
              <a:ahLst/>
              <a:cxnLst>
                <a:cxn ang="0">
                  <a:pos x="0" y="0"/>
                </a:cxn>
                <a:cxn ang="0">
                  <a:pos x="12" y="0"/>
                </a:cxn>
                <a:cxn ang="0">
                  <a:pos x="24" y="12"/>
                </a:cxn>
                <a:cxn ang="0">
                  <a:pos x="24" y="12"/>
                </a:cxn>
                <a:cxn ang="0">
                  <a:pos x="36" y="0"/>
                </a:cxn>
                <a:cxn ang="0">
                  <a:pos x="48" y="0"/>
                </a:cxn>
                <a:cxn ang="0">
                  <a:pos x="48" y="0"/>
                </a:cxn>
                <a:cxn ang="0">
                  <a:pos x="48" y="0"/>
                </a:cxn>
                <a:cxn ang="0">
                  <a:pos x="48" y="12"/>
                </a:cxn>
                <a:cxn ang="0">
                  <a:pos x="48" y="12"/>
                </a:cxn>
                <a:cxn ang="0">
                  <a:pos x="36" y="12"/>
                </a:cxn>
                <a:cxn ang="0">
                  <a:pos x="36" y="24"/>
                </a:cxn>
                <a:cxn ang="0">
                  <a:pos x="12" y="24"/>
                </a:cxn>
                <a:cxn ang="0">
                  <a:pos x="12" y="24"/>
                </a:cxn>
                <a:cxn ang="0">
                  <a:pos x="0" y="12"/>
                </a:cxn>
                <a:cxn ang="0">
                  <a:pos x="12" y="12"/>
                </a:cxn>
                <a:cxn ang="0">
                  <a:pos x="0" y="12"/>
                </a:cxn>
                <a:cxn ang="0">
                  <a:pos x="0" y="12"/>
                </a:cxn>
                <a:cxn ang="0">
                  <a:pos x="0" y="12"/>
                </a:cxn>
                <a:cxn ang="0">
                  <a:pos x="0" y="0"/>
                </a:cxn>
              </a:cxnLst>
              <a:rect l="0" t="0" r="r" b="b"/>
              <a:pathLst>
                <a:path w="48" h="24">
                  <a:moveTo>
                    <a:pt x="0" y="0"/>
                  </a:moveTo>
                  <a:lnTo>
                    <a:pt x="12" y="0"/>
                  </a:lnTo>
                  <a:lnTo>
                    <a:pt x="24" y="12"/>
                  </a:lnTo>
                  <a:lnTo>
                    <a:pt x="24" y="12"/>
                  </a:lnTo>
                  <a:lnTo>
                    <a:pt x="36" y="0"/>
                  </a:lnTo>
                  <a:lnTo>
                    <a:pt x="48" y="0"/>
                  </a:lnTo>
                  <a:lnTo>
                    <a:pt x="48" y="0"/>
                  </a:lnTo>
                  <a:lnTo>
                    <a:pt x="48" y="0"/>
                  </a:lnTo>
                  <a:lnTo>
                    <a:pt x="48" y="12"/>
                  </a:lnTo>
                  <a:lnTo>
                    <a:pt x="48" y="12"/>
                  </a:lnTo>
                  <a:lnTo>
                    <a:pt x="36" y="12"/>
                  </a:lnTo>
                  <a:lnTo>
                    <a:pt x="36" y="24"/>
                  </a:lnTo>
                  <a:lnTo>
                    <a:pt x="12" y="24"/>
                  </a:lnTo>
                  <a:lnTo>
                    <a:pt x="12" y="24"/>
                  </a:lnTo>
                  <a:lnTo>
                    <a:pt x="0"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0" name="Freeform 58">
              <a:extLst>
                <a:ext uri="{FF2B5EF4-FFF2-40B4-BE49-F238E27FC236}">
                  <a16:creationId xmlns:a16="http://schemas.microsoft.com/office/drawing/2014/main" id="{80FA0AAC-302A-5A42-8DAB-6082835D88C9}"/>
                </a:ext>
              </a:extLst>
            </p:cNvPr>
            <p:cNvSpPr>
              <a:spLocks/>
            </p:cNvSpPr>
            <p:nvPr/>
          </p:nvSpPr>
          <p:spPr bwMode="auto">
            <a:xfrm>
              <a:off x="1867273" y="1323528"/>
              <a:ext cx="32268" cy="51390"/>
            </a:xfrm>
            <a:custGeom>
              <a:avLst/>
              <a:gdLst/>
              <a:ahLst/>
              <a:cxnLst>
                <a:cxn ang="0">
                  <a:pos x="12" y="12"/>
                </a:cxn>
                <a:cxn ang="0">
                  <a:pos x="12" y="12"/>
                </a:cxn>
                <a:cxn ang="0">
                  <a:pos x="12" y="0"/>
                </a:cxn>
                <a:cxn ang="0">
                  <a:pos x="12" y="24"/>
                </a:cxn>
                <a:cxn ang="0">
                  <a:pos x="12" y="24"/>
                </a:cxn>
                <a:cxn ang="0">
                  <a:pos x="0" y="24"/>
                </a:cxn>
                <a:cxn ang="0">
                  <a:pos x="12" y="24"/>
                </a:cxn>
                <a:cxn ang="0">
                  <a:pos x="0" y="36"/>
                </a:cxn>
                <a:cxn ang="0">
                  <a:pos x="0" y="48"/>
                </a:cxn>
                <a:cxn ang="0">
                  <a:pos x="12" y="36"/>
                </a:cxn>
                <a:cxn ang="0">
                  <a:pos x="12" y="36"/>
                </a:cxn>
                <a:cxn ang="0">
                  <a:pos x="12" y="24"/>
                </a:cxn>
                <a:cxn ang="0">
                  <a:pos x="24" y="36"/>
                </a:cxn>
                <a:cxn ang="0">
                  <a:pos x="12" y="24"/>
                </a:cxn>
                <a:cxn ang="0">
                  <a:pos x="12" y="24"/>
                </a:cxn>
                <a:cxn ang="0">
                  <a:pos x="24" y="24"/>
                </a:cxn>
                <a:cxn ang="0">
                  <a:pos x="12" y="12"/>
                </a:cxn>
              </a:cxnLst>
              <a:rect l="0" t="0" r="r" b="b"/>
              <a:pathLst>
                <a:path w="24" h="48">
                  <a:moveTo>
                    <a:pt x="12" y="12"/>
                  </a:moveTo>
                  <a:lnTo>
                    <a:pt x="12" y="12"/>
                  </a:lnTo>
                  <a:lnTo>
                    <a:pt x="12" y="0"/>
                  </a:lnTo>
                  <a:lnTo>
                    <a:pt x="12" y="24"/>
                  </a:lnTo>
                  <a:lnTo>
                    <a:pt x="12" y="24"/>
                  </a:lnTo>
                  <a:lnTo>
                    <a:pt x="0" y="24"/>
                  </a:lnTo>
                  <a:lnTo>
                    <a:pt x="12" y="24"/>
                  </a:lnTo>
                  <a:lnTo>
                    <a:pt x="0" y="36"/>
                  </a:lnTo>
                  <a:lnTo>
                    <a:pt x="0" y="48"/>
                  </a:lnTo>
                  <a:lnTo>
                    <a:pt x="12" y="36"/>
                  </a:lnTo>
                  <a:lnTo>
                    <a:pt x="12" y="36"/>
                  </a:lnTo>
                  <a:lnTo>
                    <a:pt x="12" y="24"/>
                  </a:lnTo>
                  <a:lnTo>
                    <a:pt x="24" y="36"/>
                  </a:lnTo>
                  <a:lnTo>
                    <a:pt x="12" y="24"/>
                  </a:lnTo>
                  <a:lnTo>
                    <a:pt x="12" y="24"/>
                  </a:lnTo>
                  <a:lnTo>
                    <a:pt x="24" y="24"/>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1" name="Freeform 59">
              <a:extLst>
                <a:ext uri="{FF2B5EF4-FFF2-40B4-BE49-F238E27FC236}">
                  <a16:creationId xmlns:a16="http://schemas.microsoft.com/office/drawing/2014/main" id="{FC796769-923F-F342-9AC8-5F7C0F2D12ED}"/>
                </a:ext>
              </a:extLst>
            </p:cNvPr>
            <p:cNvSpPr>
              <a:spLocks/>
            </p:cNvSpPr>
            <p:nvPr/>
          </p:nvSpPr>
          <p:spPr bwMode="auto">
            <a:xfrm>
              <a:off x="3363578" y="1441792"/>
              <a:ext cx="484020" cy="497166"/>
            </a:xfrm>
            <a:custGeom>
              <a:avLst/>
              <a:gdLst/>
              <a:ahLst/>
              <a:cxnLst>
                <a:cxn ang="0">
                  <a:pos x="24" y="423"/>
                </a:cxn>
                <a:cxn ang="0">
                  <a:pos x="410" y="447"/>
                </a:cxn>
                <a:cxn ang="0">
                  <a:pos x="386" y="411"/>
                </a:cxn>
                <a:cxn ang="0">
                  <a:pos x="362" y="399"/>
                </a:cxn>
                <a:cxn ang="0">
                  <a:pos x="374" y="350"/>
                </a:cxn>
                <a:cxn ang="0">
                  <a:pos x="386" y="302"/>
                </a:cxn>
                <a:cxn ang="0">
                  <a:pos x="350" y="290"/>
                </a:cxn>
                <a:cxn ang="0">
                  <a:pos x="350" y="242"/>
                </a:cxn>
                <a:cxn ang="0">
                  <a:pos x="326" y="217"/>
                </a:cxn>
                <a:cxn ang="0">
                  <a:pos x="314" y="193"/>
                </a:cxn>
                <a:cxn ang="0">
                  <a:pos x="302" y="169"/>
                </a:cxn>
                <a:cxn ang="0">
                  <a:pos x="302" y="157"/>
                </a:cxn>
                <a:cxn ang="0">
                  <a:pos x="302" y="133"/>
                </a:cxn>
                <a:cxn ang="0">
                  <a:pos x="278" y="109"/>
                </a:cxn>
                <a:cxn ang="0">
                  <a:pos x="253" y="85"/>
                </a:cxn>
                <a:cxn ang="0">
                  <a:pos x="229" y="72"/>
                </a:cxn>
                <a:cxn ang="0">
                  <a:pos x="217" y="97"/>
                </a:cxn>
                <a:cxn ang="0">
                  <a:pos x="217" y="72"/>
                </a:cxn>
                <a:cxn ang="0">
                  <a:pos x="193" y="60"/>
                </a:cxn>
                <a:cxn ang="0">
                  <a:pos x="193" y="48"/>
                </a:cxn>
                <a:cxn ang="0">
                  <a:pos x="181" y="36"/>
                </a:cxn>
                <a:cxn ang="0">
                  <a:pos x="181" y="0"/>
                </a:cxn>
                <a:cxn ang="0">
                  <a:pos x="169" y="24"/>
                </a:cxn>
                <a:cxn ang="0">
                  <a:pos x="169" y="48"/>
                </a:cxn>
                <a:cxn ang="0">
                  <a:pos x="169" y="60"/>
                </a:cxn>
                <a:cxn ang="0">
                  <a:pos x="133" y="72"/>
                </a:cxn>
                <a:cxn ang="0">
                  <a:pos x="145" y="97"/>
                </a:cxn>
                <a:cxn ang="0">
                  <a:pos x="133" y="109"/>
                </a:cxn>
                <a:cxn ang="0">
                  <a:pos x="96" y="109"/>
                </a:cxn>
                <a:cxn ang="0">
                  <a:pos x="108" y="133"/>
                </a:cxn>
                <a:cxn ang="0">
                  <a:pos x="108" y="145"/>
                </a:cxn>
                <a:cxn ang="0">
                  <a:pos x="96" y="157"/>
                </a:cxn>
                <a:cxn ang="0">
                  <a:pos x="108" y="169"/>
                </a:cxn>
                <a:cxn ang="0">
                  <a:pos x="108" y="193"/>
                </a:cxn>
                <a:cxn ang="0">
                  <a:pos x="84" y="169"/>
                </a:cxn>
                <a:cxn ang="0">
                  <a:pos x="60" y="181"/>
                </a:cxn>
                <a:cxn ang="0">
                  <a:pos x="96" y="217"/>
                </a:cxn>
                <a:cxn ang="0">
                  <a:pos x="36" y="193"/>
                </a:cxn>
                <a:cxn ang="0">
                  <a:pos x="60" y="242"/>
                </a:cxn>
                <a:cxn ang="0">
                  <a:pos x="96" y="254"/>
                </a:cxn>
                <a:cxn ang="0">
                  <a:pos x="72" y="266"/>
                </a:cxn>
                <a:cxn ang="0">
                  <a:pos x="48" y="278"/>
                </a:cxn>
                <a:cxn ang="0">
                  <a:pos x="72" y="290"/>
                </a:cxn>
                <a:cxn ang="0">
                  <a:pos x="48" y="314"/>
                </a:cxn>
                <a:cxn ang="0">
                  <a:pos x="48" y="350"/>
                </a:cxn>
                <a:cxn ang="0">
                  <a:pos x="84" y="350"/>
                </a:cxn>
              </a:cxnLst>
              <a:rect l="0" t="0" r="r" b="b"/>
              <a:pathLst>
                <a:path w="410" h="447">
                  <a:moveTo>
                    <a:pt x="72" y="375"/>
                  </a:moveTo>
                  <a:lnTo>
                    <a:pt x="36" y="387"/>
                  </a:lnTo>
                  <a:lnTo>
                    <a:pt x="24" y="423"/>
                  </a:lnTo>
                  <a:lnTo>
                    <a:pt x="0" y="423"/>
                  </a:lnTo>
                  <a:lnTo>
                    <a:pt x="24" y="447"/>
                  </a:lnTo>
                  <a:lnTo>
                    <a:pt x="410" y="447"/>
                  </a:lnTo>
                  <a:lnTo>
                    <a:pt x="386" y="435"/>
                  </a:lnTo>
                  <a:lnTo>
                    <a:pt x="410" y="423"/>
                  </a:lnTo>
                  <a:lnTo>
                    <a:pt x="386" y="411"/>
                  </a:lnTo>
                  <a:lnTo>
                    <a:pt x="410" y="411"/>
                  </a:lnTo>
                  <a:lnTo>
                    <a:pt x="374" y="411"/>
                  </a:lnTo>
                  <a:lnTo>
                    <a:pt x="362" y="399"/>
                  </a:lnTo>
                  <a:lnTo>
                    <a:pt x="362" y="375"/>
                  </a:lnTo>
                  <a:lnTo>
                    <a:pt x="386" y="363"/>
                  </a:lnTo>
                  <a:lnTo>
                    <a:pt x="374" y="350"/>
                  </a:lnTo>
                  <a:lnTo>
                    <a:pt x="386" y="338"/>
                  </a:lnTo>
                  <a:lnTo>
                    <a:pt x="386" y="314"/>
                  </a:lnTo>
                  <a:lnTo>
                    <a:pt x="386" y="302"/>
                  </a:lnTo>
                  <a:lnTo>
                    <a:pt x="374" y="290"/>
                  </a:lnTo>
                  <a:lnTo>
                    <a:pt x="374" y="278"/>
                  </a:lnTo>
                  <a:lnTo>
                    <a:pt x="350" y="290"/>
                  </a:lnTo>
                  <a:lnTo>
                    <a:pt x="374" y="254"/>
                  </a:lnTo>
                  <a:lnTo>
                    <a:pt x="350" y="254"/>
                  </a:lnTo>
                  <a:lnTo>
                    <a:pt x="350" y="242"/>
                  </a:lnTo>
                  <a:lnTo>
                    <a:pt x="338" y="242"/>
                  </a:lnTo>
                  <a:lnTo>
                    <a:pt x="338" y="217"/>
                  </a:lnTo>
                  <a:lnTo>
                    <a:pt x="326" y="217"/>
                  </a:lnTo>
                  <a:lnTo>
                    <a:pt x="326" y="205"/>
                  </a:lnTo>
                  <a:lnTo>
                    <a:pt x="314" y="193"/>
                  </a:lnTo>
                  <a:lnTo>
                    <a:pt x="314" y="193"/>
                  </a:lnTo>
                  <a:lnTo>
                    <a:pt x="314" y="181"/>
                  </a:lnTo>
                  <a:lnTo>
                    <a:pt x="314" y="169"/>
                  </a:lnTo>
                  <a:lnTo>
                    <a:pt x="302" y="169"/>
                  </a:lnTo>
                  <a:lnTo>
                    <a:pt x="302" y="169"/>
                  </a:lnTo>
                  <a:lnTo>
                    <a:pt x="314" y="157"/>
                  </a:lnTo>
                  <a:lnTo>
                    <a:pt x="302" y="157"/>
                  </a:lnTo>
                  <a:lnTo>
                    <a:pt x="314" y="145"/>
                  </a:lnTo>
                  <a:lnTo>
                    <a:pt x="314" y="133"/>
                  </a:lnTo>
                  <a:lnTo>
                    <a:pt x="302" y="133"/>
                  </a:lnTo>
                  <a:lnTo>
                    <a:pt x="302" y="121"/>
                  </a:lnTo>
                  <a:lnTo>
                    <a:pt x="278" y="109"/>
                  </a:lnTo>
                  <a:lnTo>
                    <a:pt x="278" y="109"/>
                  </a:lnTo>
                  <a:lnTo>
                    <a:pt x="265" y="97"/>
                  </a:lnTo>
                  <a:lnTo>
                    <a:pt x="278" y="97"/>
                  </a:lnTo>
                  <a:lnTo>
                    <a:pt x="253" y="85"/>
                  </a:lnTo>
                  <a:lnTo>
                    <a:pt x="253" y="72"/>
                  </a:lnTo>
                  <a:lnTo>
                    <a:pt x="241" y="60"/>
                  </a:lnTo>
                  <a:lnTo>
                    <a:pt x="229" y="72"/>
                  </a:lnTo>
                  <a:lnTo>
                    <a:pt x="217" y="85"/>
                  </a:lnTo>
                  <a:lnTo>
                    <a:pt x="217" y="85"/>
                  </a:lnTo>
                  <a:lnTo>
                    <a:pt x="217" y="97"/>
                  </a:lnTo>
                  <a:lnTo>
                    <a:pt x="217" y="85"/>
                  </a:lnTo>
                  <a:lnTo>
                    <a:pt x="205" y="85"/>
                  </a:lnTo>
                  <a:lnTo>
                    <a:pt x="217" y="72"/>
                  </a:lnTo>
                  <a:lnTo>
                    <a:pt x="205" y="72"/>
                  </a:lnTo>
                  <a:lnTo>
                    <a:pt x="217" y="60"/>
                  </a:lnTo>
                  <a:lnTo>
                    <a:pt x="193" y="60"/>
                  </a:lnTo>
                  <a:lnTo>
                    <a:pt x="205" y="48"/>
                  </a:lnTo>
                  <a:lnTo>
                    <a:pt x="217" y="36"/>
                  </a:lnTo>
                  <a:lnTo>
                    <a:pt x="193" y="48"/>
                  </a:lnTo>
                  <a:lnTo>
                    <a:pt x="205" y="36"/>
                  </a:lnTo>
                  <a:lnTo>
                    <a:pt x="181" y="36"/>
                  </a:lnTo>
                  <a:lnTo>
                    <a:pt x="181" y="36"/>
                  </a:lnTo>
                  <a:lnTo>
                    <a:pt x="193" y="36"/>
                  </a:lnTo>
                  <a:lnTo>
                    <a:pt x="181" y="12"/>
                  </a:lnTo>
                  <a:lnTo>
                    <a:pt x="181" y="0"/>
                  </a:lnTo>
                  <a:lnTo>
                    <a:pt x="169" y="24"/>
                  </a:lnTo>
                  <a:lnTo>
                    <a:pt x="157" y="12"/>
                  </a:lnTo>
                  <a:lnTo>
                    <a:pt x="169" y="24"/>
                  </a:lnTo>
                  <a:lnTo>
                    <a:pt x="169" y="36"/>
                  </a:lnTo>
                  <a:lnTo>
                    <a:pt x="157" y="36"/>
                  </a:lnTo>
                  <a:lnTo>
                    <a:pt x="169" y="48"/>
                  </a:lnTo>
                  <a:lnTo>
                    <a:pt x="169" y="48"/>
                  </a:lnTo>
                  <a:lnTo>
                    <a:pt x="145" y="48"/>
                  </a:lnTo>
                  <a:lnTo>
                    <a:pt x="169" y="60"/>
                  </a:lnTo>
                  <a:lnTo>
                    <a:pt x="145" y="60"/>
                  </a:lnTo>
                  <a:lnTo>
                    <a:pt x="157" y="72"/>
                  </a:lnTo>
                  <a:lnTo>
                    <a:pt x="133" y="72"/>
                  </a:lnTo>
                  <a:lnTo>
                    <a:pt x="145" y="85"/>
                  </a:lnTo>
                  <a:lnTo>
                    <a:pt x="121" y="85"/>
                  </a:lnTo>
                  <a:lnTo>
                    <a:pt x="145" y="97"/>
                  </a:lnTo>
                  <a:lnTo>
                    <a:pt x="133" y="97"/>
                  </a:lnTo>
                  <a:lnTo>
                    <a:pt x="145" y="109"/>
                  </a:lnTo>
                  <a:lnTo>
                    <a:pt x="133" y="109"/>
                  </a:lnTo>
                  <a:lnTo>
                    <a:pt x="145" y="121"/>
                  </a:lnTo>
                  <a:lnTo>
                    <a:pt x="108" y="109"/>
                  </a:lnTo>
                  <a:lnTo>
                    <a:pt x="96" y="109"/>
                  </a:lnTo>
                  <a:lnTo>
                    <a:pt x="121" y="133"/>
                  </a:lnTo>
                  <a:lnTo>
                    <a:pt x="96" y="121"/>
                  </a:lnTo>
                  <a:lnTo>
                    <a:pt x="108" y="133"/>
                  </a:lnTo>
                  <a:lnTo>
                    <a:pt x="96" y="133"/>
                  </a:lnTo>
                  <a:lnTo>
                    <a:pt x="121" y="145"/>
                  </a:lnTo>
                  <a:lnTo>
                    <a:pt x="108" y="145"/>
                  </a:lnTo>
                  <a:lnTo>
                    <a:pt x="133" y="157"/>
                  </a:lnTo>
                  <a:lnTo>
                    <a:pt x="84" y="145"/>
                  </a:lnTo>
                  <a:lnTo>
                    <a:pt x="96" y="157"/>
                  </a:lnTo>
                  <a:lnTo>
                    <a:pt x="84" y="157"/>
                  </a:lnTo>
                  <a:lnTo>
                    <a:pt x="96" y="169"/>
                  </a:lnTo>
                  <a:lnTo>
                    <a:pt x="108" y="169"/>
                  </a:lnTo>
                  <a:lnTo>
                    <a:pt x="121" y="181"/>
                  </a:lnTo>
                  <a:lnTo>
                    <a:pt x="121" y="193"/>
                  </a:lnTo>
                  <a:lnTo>
                    <a:pt x="108" y="193"/>
                  </a:lnTo>
                  <a:lnTo>
                    <a:pt x="96" y="181"/>
                  </a:lnTo>
                  <a:lnTo>
                    <a:pt x="84" y="181"/>
                  </a:lnTo>
                  <a:lnTo>
                    <a:pt x="84" y="169"/>
                  </a:lnTo>
                  <a:lnTo>
                    <a:pt x="60" y="169"/>
                  </a:lnTo>
                  <a:lnTo>
                    <a:pt x="72" y="181"/>
                  </a:lnTo>
                  <a:lnTo>
                    <a:pt x="60" y="181"/>
                  </a:lnTo>
                  <a:lnTo>
                    <a:pt x="84" y="205"/>
                  </a:lnTo>
                  <a:lnTo>
                    <a:pt x="60" y="193"/>
                  </a:lnTo>
                  <a:lnTo>
                    <a:pt x="96" y="217"/>
                  </a:lnTo>
                  <a:lnTo>
                    <a:pt x="84" y="230"/>
                  </a:lnTo>
                  <a:lnTo>
                    <a:pt x="60" y="217"/>
                  </a:lnTo>
                  <a:lnTo>
                    <a:pt x="36" y="193"/>
                  </a:lnTo>
                  <a:lnTo>
                    <a:pt x="48" y="217"/>
                  </a:lnTo>
                  <a:lnTo>
                    <a:pt x="36" y="217"/>
                  </a:lnTo>
                  <a:lnTo>
                    <a:pt x="60" y="242"/>
                  </a:lnTo>
                  <a:lnTo>
                    <a:pt x="84" y="242"/>
                  </a:lnTo>
                  <a:lnTo>
                    <a:pt x="72" y="254"/>
                  </a:lnTo>
                  <a:lnTo>
                    <a:pt x="96" y="254"/>
                  </a:lnTo>
                  <a:lnTo>
                    <a:pt x="96" y="266"/>
                  </a:lnTo>
                  <a:lnTo>
                    <a:pt x="108" y="266"/>
                  </a:lnTo>
                  <a:lnTo>
                    <a:pt x="72" y="266"/>
                  </a:lnTo>
                  <a:lnTo>
                    <a:pt x="48" y="254"/>
                  </a:lnTo>
                  <a:lnTo>
                    <a:pt x="60" y="278"/>
                  </a:lnTo>
                  <a:lnTo>
                    <a:pt x="48" y="278"/>
                  </a:lnTo>
                  <a:lnTo>
                    <a:pt x="60" y="278"/>
                  </a:lnTo>
                  <a:lnTo>
                    <a:pt x="72" y="290"/>
                  </a:lnTo>
                  <a:lnTo>
                    <a:pt x="72" y="290"/>
                  </a:lnTo>
                  <a:lnTo>
                    <a:pt x="72" y="302"/>
                  </a:lnTo>
                  <a:lnTo>
                    <a:pt x="48" y="302"/>
                  </a:lnTo>
                  <a:lnTo>
                    <a:pt x="48" y="314"/>
                  </a:lnTo>
                  <a:lnTo>
                    <a:pt x="48" y="326"/>
                  </a:lnTo>
                  <a:lnTo>
                    <a:pt x="60" y="338"/>
                  </a:lnTo>
                  <a:lnTo>
                    <a:pt x="48" y="350"/>
                  </a:lnTo>
                  <a:lnTo>
                    <a:pt x="72" y="350"/>
                  </a:lnTo>
                  <a:lnTo>
                    <a:pt x="48" y="375"/>
                  </a:lnTo>
                  <a:lnTo>
                    <a:pt x="84" y="350"/>
                  </a:lnTo>
                  <a:lnTo>
                    <a:pt x="60" y="375"/>
                  </a:lnTo>
                  <a:lnTo>
                    <a:pt x="72" y="37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2" name="Freeform 60">
              <a:extLst>
                <a:ext uri="{FF2B5EF4-FFF2-40B4-BE49-F238E27FC236}">
                  <a16:creationId xmlns:a16="http://schemas.microsoft.com/office/drawing/2014/main" id="{89EDD325-9C5B-8140-95F4-65DF404FE6D7}"/>
                </a:ext>
              </a:extLst>
            </p:cNvPr>
            <p:cNvSpPr>
              <a:spLocks/>
            </p:cNvSpPr>
            <p:nvPr/>
          </p:nvSpPr>
          <p:spPr bwMode="auto">
            <a:xfrm>
              <a:off x="3406576" y="1495624"/>
              <a:ext cx="412313" cy="437411"/>
            </a:xfrm>
            <a:custGeom>
              <a:avLst/>
              <a:gdLst/>
              <a:ahLst/>
              <a:cxnLst>
                <a:cxn ang="0">
                  <a:pos x="36" y="351"/>
                </a:cxn>
                <a:cxn ang="0">
                  <a:pos x="0" y="375"/>
                </a:cxn>
                <a:cxn ang="0">
                  <a:pos x="350" y="399"/>
                </a:cxn>
                <a:cxn ang="0">
                  <a:pos x="350" y="387"/>
                </a:cxn>
                <a:cxn ang="0">
                  <a:pos x="338" y="363"/>
                </a:cxn>
                <a:cxn ang="0">
                  <a:pos x="302" y="351"/>
                </a:cxn>
                <a:cxn ang="0">
                  <a:pos x="326" y="327"/>
                </a:cxn>
                <a:cxn ang="0">
                  <a:pos x="326" y="302"/>
                </a:cxn>
                <a:cxn ang="0">
                  <a:pos x="326" y="266"/>
                </a:cxn>
                <a:cxn ang="0">
                  <a:pos x="314" y="242"/>
                </a:cxn>
                <a:cxn ang="0">
                  <a:pos x="302" y="230"/>
                </a:cxn>
                <a:cxn ang="0">
                  <a:pos x="290" y="218"/>
                </a:cxn>
                <a:cxn ang="0">
                  <a:pos x="290" y="194"/>
                </a:cxn>
                <a:cxn ang="0">
                  <a:pos x="278" y="182"/>
                </a:cxn>
                <a:cxn ang="0">
                  <a:pos x="266" y="169"/>
                </a:cxn>
                <a:cxn ang="0">
                  <a:pos x="266" y="157"/>
                </a:cxn>
                <a:cxn ang="0">
                  <a:pos x="254" y="145"/>
                </a:cxn>
                <a:cxn ang="0">
                  <a:pos x="266" y="121"/>
                </a:cxn>
                <a:cxn ang="0">
                  <a:pos x="254" y="97"/>
                </a:cxn>
                <a:cxn ang="0">
                  <a:pos x="242" y="97"/>
                </a:cxn>
                <a:cxn ang="0">
                  <a:pos x="229" y="85"/>
                </a:cxn>
                <a:cxn ang="0">
                  <a:pos x="229" y="61"/>
                </a:cxn>
                <a:cxn ang="0">
                  <a:pos x="217" y="49"/>
                </a:cxn>
                <a:cxn ang="0">
                  <a:pos x="217" y="37"/>
                </a:cxn>
                <a:cxn ang="0">
                  <a:pos x="193" y="49"/>
                </a:cxn>
                <a:cxn ang="0">
                  <a:pos x="193" y="73"/>
                </a:cxn>
                <a:cxn ang="0">
                  <a:pos x="181" y="97"/>
                </a:cxn>
                <a:cxn ang="0">
                  <a:pos x="169" y="97"/>
                </a:cxn>
                <a:cxn ang="0">
                  <a:pos x="193" y="61"/>
                </a:cxn>
                <a:cxn ang="0">
                  <a:pos x="181" y="61"/>
                </a:cxn>
                <a:cxn ang="0">
                  <a:pos x="181" y="49"/>
                </a:cxn>
                <a:cxn ang="0">
                  <a:pos x="193" y="37"/>
                </a:cxn>
                <a:cxn ang="0">
                  <a:pos x="157" y="37"/>
                </a:cxn>
                <a:cxn ang="0">
                  <a:pos x="169" y="24"/>
                </a:cxn>
                <a:cxn ang="0">
                  <a:pos x="145" y="0"/>
                </a:cxn>
                <a:cxn ang="0">
                  <a:pos x="145" y="24"/>
                </a:cxn>
                <a:cxn ang="0">
                  <a:pos x="133" y="37"/>
                </a:cxn>
                <a:cxn ang="0">
                  <a:pos x="109" y="49"/>
                </a:cxn>
                <a:cxn ang="0">
                  <a:pos x="109" y="61"/>
                </a:cxn>
                <a:cxn ang="0">
                  <a:pos x="109" y="73"/>
                </a:cxn>
                <a:cxn ang="0">
                  <a:pos x="109" y="85"/>
                </a:cxn>
                <a:cxn ang="0">
                  <a:pos x="109" y="109"/>
                </a:cxn>
                <a:cxn ang="0">
                  <a:pos x="97" y="121"/>
                </a:cxn>
                <a:cxn ang="0">
                  <a:pos x="72" y="133"/>
                </a:cxn>
                <a:cxn ang="0">
                  <a:pos x="109" y="157"/>
                </a:cxn>
                <a:cxn ang="0">
                  <a:pos x="72" y="157"/>
                </a:cxn>
                <a:cxn ang="0">
                  <a:pos x="72" y="182"/>
                </a:cxn>
                <a:cxn ang="0">
                  <a:pos x="85" y="194"/>
                </a:cxn>
                <a:cxn ang="0">
                  <a:pos x="60" y="194"/>
                </a:cxn>
                <a:cxn ang="0">
                  <a:pos x="48" y="194"/>
                </a:cxn>
                <a:cxn ang="0">
                  <a:pos x="48" y="206"/>
                </a:cxn>
                <a:cxn ang="0">
                  <a:pos x="72" y="230"/>
                </a:cxn>
                <a:cxn ang="0">
                  <a:pos x="85" y="230"/>
                </a:cxn>
                <a:cxn ang="0">
                  <a:pos x="72" y="242"/>
                </a:cxn>
                <a:cxn ang="0">
                  <a:pos x="60" y="242"/>
                </a:cxn>
                <a:cxn ang="0">
                  <a:pos x="60" y="242"/>
                </a:cxn>
                <a:cxn ang="0">
                  <a:pos x="72" y="266"/>
                </a:cxn>
                <a:cxn ang="0">
                  <a:pos x="48" y="266"/>
                </a:cxn>
                <a:cxn ang="0">
                  <a:pos x="48" y="290"/>
                </a:cxn>
                <a:cxn ang="0">
                  <a:pos x="48" y="315"/>
                </a:cxn>
                <a:cxn ang="0">
                  <a:pos x="48" y="327"/>
                </a:cxn>
                <a:cxn ang="0">
                  <a:pos x="60" y="339"/>
                </a:cxn>
              </a:cxnLst>
              <a:rect l="0" t="0" r="r" b="b"/>
              <a:pathLst>
                <a:path w="350" h="399">
                  <a:moveTo>
                    <a:pt x="72" y="339"/>
                  </a:moveTo>
                  <a:lnTo>
                    <a:pt x="36" y="351"/>
                  </a:lnTo>
                  <a:lnTo>
                    <a:pt x="36" y="375"/>
                  </a:lnTo>
                  <a:lnTo>
                    <a:pt x="0" y="375"/>
                  </a:lnTo>
                  <a:lnTo>
                    <a:pt x="24" y="399"/>
                  </a:lnTo>
                  <a:lnTo>
                    <a:pt x="350" y="399"/>
                  </a:lnTo>
                  <a:lnTo>
                    <a:pt x="326" y="387"/>
                  </a:lnTo>
                  <a:lnTo>
                    <a:pt x="350" y="387"/>
                  </a:lnTo>
                  <a:lnTo>
                    <a:pt x="326" y="375"/>
                  </a:lnTo>
                  <a:lnTo>
                    <a:pt x="338" y="363"/>
                  </a:lnTo>
                  <a:lnTo>
                    <a:pt x="314" y="363"/>
                  </a:lnTo>
                  <a:lnTo>
                    <a:pt x="302" y="351"/>
                  </a:lnTo>
                  <a:lnTo>
                    <a:pt x="314" y="339"/>
                  </a:lnTo>
                  <a:lnTo>
                    <a:pt x="326" y="327"/>
                  </a:lnTo>
                  <a:lnTo>
                    <a:pt x="314" y="315"/>
                  </a:lnTo>
                  <a:lnTo>
                    <a:pt x="326" y="302"/>
                  </a:lnTo>
                  <a:lnTo>
                    <a:pt x="326" y="278"/>
                  </a:lnTo>
                  <a:lnTo>
                    <a:pt x="326" y="266"/>
                  </a:lnTo>
                  <a:lnTo>
                    <a:pt x="314" y="254"/>
                  </a:lnTo>
                  <a:lnTo>
                    <a:pt x="314" y="242"/>
                  </a:lnTo>
                  <a:lnTo>
                    <a:pt x="290" y="254"/>
                  </a:lnTo>
                  <a:lnTo>
                    <a:pt x="302" y="230"/>
                  </a:lnTo>
                  <a:lnTo>
                    <a:pt x="290" y="230"/>
                  </a:lnTo>
                  <a:lnTo>
                    <a:pt x="290" y="218"/>
                  </a:lnTo>
                  <a:lnTo>
                    <a:pt x="278" y="218"/>
                  </a:lnTo>
                  <a:lnTo>
                    <a:pt x="290" y="194"/>
                  </a:lnTo>
                  <a:lnTo>
                    <a:pt x="266" y="206"/>
                  </a:lnTo>
                  <a:lnTo>
                    <a:pt x="278" y="182"/>
                  </a:lnTo>
                  <a:lnTo>
                    <a:pt x="254" y="182"/>
                  </a:lnTo>
                  <a:lnTo>
                    <a:pt x="266" y="169"/>
                  </a:lnTo>
                  <a:lnTo>
                    <a:pt x="254" y="169"/>
                  </a:lnTo>
                  <a:lnTo>
                    <a:pt x="266" y="157"/>
                  </a:lnTo>
                  <a:lnTo>
                    <a:pt x="254" y="157"/>
                  </a:lnTo>
                  <a:lnTo>
                    <a:pt x="254" y="145"/>
                  </a:lnTo>
                  <a:lnTo>
                    <a:pt x="254" y="133"/>
                  </a:lnTo>
                  <a:lnTo>
                    <a:pt x="266" y="121"/>
                  </a:lnTo>
                  <a:lnTo>
                    <a:pt x="254" y="109"/>
                  </a:lnTo>
                  <a:lnTo>
                    <a:pt x="254" y="97"/>
                  </a:lnTo>
                  <a:lnTo>
                    <a:pt x="229" y="109"/>
                  </a:lnTo>
                  <a:lnTo>
                    <a:pt x="242" y="97"/>
                  </a:lnTo>
                  <a:lnTo>
                    <a:pt x="217" y="85"/>
                  </a:lnTo>
                  <a:lnTo>
                    <a:pt x="229" y="85"/>
                  </a:lnTo>
                  <a:lnTo>
                    <a:pt x="217" y="73"/>
                  </a:lnTo>
                  <a:lnTo>
                    <a:pt x="229" y="61"/>
                  </a:lnTo>
                  <a:lnTo>
                    <a:pt x="205" y="49"/>
                  </a:lnTo>
                  <a:lnTo>
                    <a:pt x="217" y="49"/>
                  </a:lnTo>
                  <a:lnTo>
                    <a:pt x="205" y="49"/>
                  </a:lnTo>
                  <a:lnTo>
                    <a:pt x="217" y="37"/>
                  </a:lnTo>
                  <a:lnTo>
                    <a:pt x="217" y="24"/>
                  </a:lnTo>
                  <a:lnTo>
                    <a:pt x="193" y="49"/>
                  </a:lnTo>
                  <a:lnTo>
                    <a:pt x="205" y="61"/>
                  </a:lnTo>
                  <a:lnTo>
                    <a:pt x="193" y="73"/>
                  </a:lnTo>
                  <a:lnTo>
                    <a:pt x="181" y="49"/>
                  </a:lnTo>
                  <a:lnTo>
                    <a:pt x="181" y="97"/>
                  </a:lnTo>
                  <a:lnTo>
                    <a:pt x="181" y="85"/>
                  </a:lnTo>
                  <a:lnTo>
                    <a:pt x="169" y="97"/>
                  </a:lnTo>
                  <a:lnTo>
                    <a:pt x="169" y="85"/>
                  </a:lnTo>
                  <a:lnTo>
                    <a:pt x="193" y="61"/>
                  </a:lnTo>
                  <a:lnTo>
                    <a:pt x="169" y="73"/>
                  </a:lnTo>
                  <a:lnTo>
                    <a:pt x="181" y="61"/>
                  </a:lnTo>
                  <a:lnTo>
                    <a:pt x="169" y="61"/>
                  </a:lnTo>
                  <a:lnTo>
                    <a:pt x="181" y="49"/>
                  </a:lnTo>
                  <a:lnTo>
                    <a:pt x="205" y="37"/>
                  </a:lnTo>
                  <a:lnTo>
                    <a:pt x="193" y="37"/>
                  </a:lnTo>
                  <a:lnTo>
                    <a:pt x="157" y="49"/>
                  </a:lnTo>
                  <a:lnTo>
                    <a:pt x="157" y="37"/>
                  </a:lnTo>
                  <a:lnTo>
                    <a:pt x="157" y="24"/>
                  </a:lnTo>
                  <a:lnTo>
                    <a:pt x="169" y="24"/>
                  </a:lnTo>
                  <a:lnTo>
                    <a:pt x="157" y="12"/>
                  </a:lnTo>
                  <a:lnTo>
                    <a:pt x="145" y="0"/>
                  </a:lnTo>
                  <a:lnTo>
                    <a:pt x="133" y="24"/>
                  </a:lnTo>
                  <a:lnTo>
                    <a:pt x="145" y="24"/>
                  </a:lnTo>
                  <a:lnTo>
                    <a:pt x="121" y="37"/>
                  </a:lnTo>
                  <a:lnTo>
                    <a:pt x="133" y="37"/>
                  </a:lnTo>
                  <a:lnTo>
                    <a:pt x="133" y="49"/>
                  </a:lnTo>
                  <a:lnTo>
                    <a:pt x="109" y="49"/>
                  </a:lnTo>
                  <a:lnTo>
                    <a:pt x="121" y="61"/>
                  </a:lnTo>
                  <a:lnTo>
                    <a:pt x="109" y="61"/>
                  </a:lnTo>
                  <a:lnTo>
                    <a:pt x="97" y="61"/>
                  </a:lnTo>
                  <a:lnTo>
                    <a:pt x="109" y="73"/>
                  </a:lnTo>
                  <a:lnTo>
                    <a:pt x="97" y="73"/>
                  </a:lnTo>
                  <a:lnTo>
                    <a:pt x="109" y="85"/>
                  </a:lnTo>
                  <a:lnTo>
                    <a:pt x="109" y="97"/>
                  </a:lnTo>
                  <a:lnTo>
                    <a:pt x="109" y="109"/>
                  </a:lnTo>
                  <a:lnTo>
                    <a:pt x="85" y="97"/>
                  </a:lnTo>
                  <a:lnTo>
                    <a:pt x="97" y="121"/>
                  </a:lnTo>
                  <a:lnTo>
                    <a:pt x="121" y="145"/>
                  </a:lnTo>
                  <a:lnTo>
                    <a:pt x="72" y="133"/>
                  </a:lnTo>
                  <a:lnTo>
                    <a:pt x="97" y="145"/>
                  </a:lnTo>
                  <a:lnTo>
                    <a:pt x="109" y="157"/>
                  </a:lnTo>
                  <a:lnTo>
                    <a:pt x="109" y="169"/>
                  </a:lnTo>
                  <a:lnTo>
                    <a:pt x="72" y="157"/>
                  </a:lnTo>
                  <a:lnTo>
                    <a:pt x="60" y="145"/>
                  </a:lnTo>
                  <a:lnTo>
                    <a:pt x="72" y="182"/>
                  </a:lnTo>
                  <a:lnTo>
                    <a:pt x="60" y="169"/>
                  </a:lnTo>
                  <a:lnTo>
                    <a:pt x="85" y="194"/>
                  </a:lnTo>
                  <a:lnTo>
                    <a:pt x="72" y="194"/>
                  </a:lnTo>
                  <a:lnTo>
                    <a:pt x="60" y="194"/>
                  </a:lnTo>
                  <a:lnTo>
                    <a:pt x="36" y="182"/>
                  </a:lnTo>
                  <a:lnTo>
                    <a:pt x="48" y="194"/>
                  </a:lnTo>
                  <a:lnTo>
                    <a:pt x="36" y="194"/>
                  </a:lnTo>
                  <a:lnTo>
                    <a:pt x="48" y="206"/>
                  </a:lnTo>
                  <a:lnTo>
                    <a:pt x="72" y="218"/>
                  </a:lnTo>
                  <a:lnTo>
                    <a:pt x="72" y="230"/>
                  </a:lnTo>
                  <a:lnTo>
                    <a:pt x="85" y="230"/>
                  </a:lnTo>
                  <a:lnTo>
                    <a:pt x="85" y="230"/>
                  </a:lnTo>
                  <a:lnTo>
                    <a:pt x="97" y="242"/>
                  </a:lnTo>
                  <a:lnTo>
                    <a:pt x="72" y="242"/>
                  </a:lnTo>
                  <a:lnTo>
                    <a:pt x="48" y="230"/>
                  </a:lnTo>
                  <a:lnTo>
                    <a:pt x="60" y="242"/>
                  </a:lnTo>
                  <a:lnTo>
                    <a:pt x="48" y="242"/>
                  </a:lnTo>
                  <a:lnTo>
                    <a:pt x="60" y="242"/>
                  </a:lnTo>
                  <a:lnTo>
                    <a:pt x="60" y="254"/>
                  </a:lnTo>
                  <a:lnTo>
                    <a:pt x="72" y="266"/>
                  </a:lnTo>
                  <a:lnTo>
                    <a:pt x="60" y="266"/>
                  </a:lnTo>
                  <a:lnTo>
                    <a:pt x="48" y="266"/>
                  </a:lnTo>
                  <a:lnTo>
                    <a:pt x="48" y="278"/>
                  </a:lnTo>
                  <a:lnTo>
                    <a:pt x="48" y="290"/>
                  </a:lnTo>
                  <a:lnTo>
                    <a:pt x="60" y="302"/>
                  </a:lnTo>
                  <a:lnTo>
                    <a:pt x="48" y="315"/>
                  </a:lnTo>
                  <a:lnTo>
                    <a:pt x="60" y="315"/>
                  </a:lnTo>
                  <a:lnTo>
                    <a:pt x="48" y="327"/>
                  </a:lnTo>
                  <a:lnTo>
                    <a:pt x="72" y="315"/>
                  </a:lnTo>
                  <a:lnTo>
                    <a:pt x="60" y="339"/>
                  </a:lnTo>
                  <a:lnTo>
                    <a:pt x="72" y="33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3" name="Freeform 61">
              <a:extLst>
                <a:ext uri="{FF2B5EF4-FFF2-40B4-BE49-F238E27FC236}">
                  <a16:creationId xmlns:a16="http://schemas.microsoft.com/office/drawing/2014/main" id="{363A6977-0558-114F-9D54-D0E30FC65256}"/>
                </a:ext>
              </a:extLst>
            </p:cNvPr>
            <p:cNvSpPr>
              <a:spLocks/>
            </p:cNvSpPr>
            <p:nvPr/>
          </p:nvSpPr>
          <p:spPr bwMode="auto">
            <a:xfrm>
              <a:off x="3434063" y="1561303"/>
              <a:ext cx="357339" cy="371679"/>
            </a:xfrm>
            <a:custGeom>
              <a:avLst/>
              <a:gdLst/>
              <a:ahLst/>
              <a:cxnLst>
                <a:cxn ang="0">
                  <a:pos x="36" y="302"/>
                </a:cxn>
                <a:cxn ang="0">
                  <a:pos x="0" y="314"/>
                </a:cxn>
                <a:cxn ang="0">
                  <a:pos x="290" y="338"/>
                </a:cxn>
                <a:cxn ang="0">
                  <a:pos x="302" y="326"/>
                </a:cxn>
                <a:cxn ang="0">
                  <a:pos x="290" y="314"/>
                </a:cxn>
                <a:cxn ang="0">
                  <a:pos x="266" y="302"/>
                </a:cxn>
                <a:cxn ang="0">
                  <a:pos x="278" y="278"/>
                </a:cxn>
                <a:cxn ang="0">
                  <a:pos x="278" y="254"/>
                </a:cxn>
                <a:cxn ang="0">
                  <a:pos x="278" y="229"/>
                </a:cxn>
                <a:cxn ang="0">
                  <a:pos x="266" y="205"/>
                </a:cxn>
                <a:cxn ang="0">
                  <a:pos x="254" y="193"/>
                </a:cxn>
                <a:cxn ang="0">
                  <a:pos x="254" y="181"/>
                </a:cxn>
                <a:cxn ang="0">
                  <a:pos x="242" y="169"/>
                </a:cxn>
                <a:cxn ang="0">
                  <a:pos x="242" y="145"/>
                </a:cxn>
                <a:cxn ang="0">
                  <a:pos x="230" y="145"/>
                </a:cxn>
                <a:cxn ang="0">
                  <a:pos x="230" y="133"/>
                </a:cxn>
                <a:cxn ang="0">
                  <a:pos x="218" y="121"/>
                </a:cxn>
                <a:cxn ang="0">
                  <a:pos x="218" y="108"/>
                </a:cxn>
                <a:cxn ang="0">
                  <a:pos x="218" y="84"/>
                </a:cxn>
                <a:cxn ang="0">
                  <a:pos x="205" y="72"/>
                </a:cxn>
                <a:cxn ang="0">
                  <a:pos x="193" y="60"/>
                </a:cxn>
                <a:cxn ang="0">
                  <a:pos x="193" y="48"/>
                </a:cxn>
                <a:cxn ang="0">
                  <a:pos x="193" y="36"/>
                </a:cxn>
                <a:cxn ang="0">
                  <a:pos x="193" y="24"/>
                </a:cxn>
                <a:cxn ang="0">
                  <a:pos x="169" y="36"/>
                </a:cxn>
                <a:cxn ang="0">
                  <a:pos x="169" y="60"/>
                </a:cxn>
                <a:cxn ang="0">
                  <a:pos x="157" y="84"/>
                </a:cxn>
                <a:cxn ang="0">
                  <a:pos x="145" y="84"/>
                </a:cxn>
                <a:cxn ang="0">
                  <a:pos x="157" y="48"/>
                </a:cxn>
                <a:cxn ang="0">
                  <a:pos x="157" y="48"/>
                </a:cxn>
                <a:cxn ang="0">
                  <a:pos x="157" y="36"/>
                </a:cxn>
                <a:cxn ang="0">
                  <a:pos x="157" y="24"/>
                </a:cxn>
                <a:cxn ang="0">
                  <a:pos x="133" y="24"/>
                </a:cxn>
                <a:cxn ang="0">
                  <a:pos x="145" y="24"/>
                </a:cxn>
                <a:cxn ang="0">
                  <a:pos x="133" y="0"/>
                </a:cxn>
                <a:cxn ang="0">
                  <a:pos x="121" y="12"/>
                </a:cxn>
                <a:cxn ang="0">
                  <a:pos x="121" y="24"/>
                </a:cxn>
                <a:cxn ang="0">
                  <a:pos x="97" y="48"/>
                </a:cxn>
                <a:cxn ang="0">
                  <a:pos x="97" y="48"/>
                </a:cxn>
                <a:cxn ang="0">
                  <a:pos x="97" y="60"/>
                </a:cxn>
                <a:cxn ang="0">
                  <a:pos x="97" y="72"/>
                </a:cxn>
                <a:cxn ang="0">
                  <a:pos x="97" y="96"/>
                </a:cxn>
                <a:cxn ang="0">
                  <a:pos x="85" y="96"/>
                </a:cxn>
                <a:cxn ang="0">
                  <a:pos x="73" y="108"/>
                </a:cxn>
                <a:cxn ang="0">
                  <a:pos x="97" y="133"/>
                </a:cxn>
                <a:cxn ang="0">
                  <a:pos x="73" y="133"/>
                </a:cxn>
                <a:cxn ang="0">
                  <a:pos x="73" y="157"/>
                </a:cxn>
                <a:cxn ang="0">
                  <a:pos x="73" y="169"/>
                </a:cxn>
                <a:cxn ang="0">
                  <a:pos x="48" y="157"/>
                </a:cxn>
                <a:cxn ang="0">
                  <a:pos x="48" y="157"/>
                </a:cxn>
                <a:cxn ang="0">
                  <a:pos x="48" y="181"/>
                </a:cxn>
                <a:cxn ang="0">
                  <a:pos x="61" y="193"/>
                </a:cxn>
                <a:cxn ang="0">
                  <a:pos x="73" y="205"/>
                </a:cxn>
                <a:cxn ang="0">
                  <a:pos x="61" y="205"/>
                </a:cxn>
                <a:cxn ang="0">
                  <a:pos x="61" y="205"/>
                </a:cxn>
                <a:cxn ang="0">
                  <a:pos x="61" y="205"/>
                </a:cxn>
                <a:cxn ang="0">
                  <a:pos x="61" y="217"/>
                </a:cxn>
                <a:cxn ang="0">
                  <a:pos x="48" y="229"/>
                </a:cxn>
                <a:cxn ang="0">
                  <a:pos x="48" y="254"/>
                </a:cxn>
                <a:cxn ang="0">
                  <a:pos x="48" y="266"/>
                </a:cxn>
                <a:cxn ang="0">
                  <a:pos x="48" y="278"/>
                </a:cxn>
                <a:cxn ang="0">
                  <a:pos x="48" y="290"/>
                </a:cxn>
              </a:cxnLst>
              <a:rect l="0" t="0" r="r" b="b"/>
              <a:pathLst>
                <a:path w="302" h="338">
                  <a:moveTo>
                    <a:pt x="61" y="290"/>
                  </a:moveTo>
                  <a:lnTo>
                    <a:pt x="36" y="302"/>
                  </a:lnTo>
                  <a:lnTo>
                    <a:pt x="24" y="314"/>
                  </a:lnTo>
                  <a:lnTo>
                    <a:pt x="0" y="314"/>
                  </a:lnTo>
                  <a:lnTo>
                    <a:pt x="24" y="338"/>
                  </a:lnTo>
                  <a:lnTo>
                    <a:pt x="290" y="338"/>
                  </a:lnTo>
                  <a:lnTo>
                    <a:pt x="278" y="326"/>
                  </a:lnTo>
                  <a:lnTo>
                    <a:pt x="302" y="326"/>
                  </a:lnTo>
                  <a:lnTo>
                    <a:pt x="278" y="314"/>
                  </a:lnTo>
                  <a:lnTo>
                    <a:pt x="290" y="314"/>
                  </a:lnTo>
                  <a:lnTo>
                    <a:pt x="266" y="314"/>
                  </a:lnTo>
                  <a:lnTo>
                    <a:pt x="266" y="302"/>
                  </a:lnTo>
                  <a:lnTo>
                    <a:pt x="266" y="290"/>
                  </a:lnTo>
                  <a:lnTo>
                    <a:pt x="278" y="278"/>
                  </a:lnTo>
                  <a:lnTo>
                    <a:pt x="278" y="266"/>
                  </a:lnTo>
                  <a:lnTo>
                    <a:pt x="278" y="254"/>
                  </a:lnTo>
                  <a:lnTo>
                    <a:pt x="278" y="241"/>
                  </a:lnTo>
                  <a:lnTo>
                    <a:pt x="278" y="229"/>
                  </a:lnTo>
                  <a:lnTo>
                    <a:pt x="278" y="217"/>
                  </a:lnTo>
                  <a:lnTo>
                    <a:pt x="266" y="205"/>
                  </a:lnTo>
                  <a:lnTo>
                    <a:pt x="254" y="217"/>
                  </a:lnTo>
                  <a:lnTo>
                    <a:pt x="254" y="193"/>
                  </a:lnTo>
                  <a:lnTo>
                    <a:pt x="242" y="193"/>
                  </a:lnTo>
                  <a:lnTo>
                    <a:pt x="254" y="181"/>
                  </a:lnTo>
                  <a:lnTo>
                    <a:pt x="242" y="181"/>
                  </a:lnTo>
                  <a:lnTo>
                    <a:pt x="242" y="169"/>
                  </a:lnTo>
                  <a:lnTo>
                    <a:pt x="230" y="169"/>
                  </a:lnTo>
                  <a:lnTo>
                    <a:pt x="242" y="145"/>
                  </a:lnTo>
                  <a:lnTo>
                    <a:pt x="218" y="157"/>
                  </a:lnTo>
                  <a:lnTo>
                    <a:pt x="230" y="145"/>
                  </a:lnTo>
                  <a:lnTo>
                    <a:pt x="218" y="145"/>
                  </a:lnTo>
                  <a:lnTo>
                    <a:pt x="230" y="133"/>
                  </a:lnTo>
                  <a:lnTo>
                    <a:pt x="218" y="133"/>
                  </a:lnTo>
                  <a:lnTo>
                    <a:pt x="218" y="121"/>
                  </a:lnTo>
                  <a:lnTo>
                    <a:pt x="218" y="108"/>
                  </a:lnTo>
                  <a:lnTo>
                    <a:pt x="218" y="108"/>
                  </a:lnTo>
                  <a:lnTo>
                    <a:pt x="218" y="96"/>
                  </a:lnTo>
                  <a:lnTo>
                    <a:pt x="218" y="84"/>
                  </a:lnTo>
                  <a:lnTo>
                    <a:pt x="205" y="84"/>
                  </a:lnTo>
                  <a:lnTo>
                    <a:pt x="205" y="72"/>
                  </a:lnTo>
                  <a:lnTo>
                    <a:pt x="193" y="72"/>
                  </a:lnTo>
                  <a:lnTo>
                    <a:pt x="193" y="60"/>
                  </a:lnTo>
                  <a:lnTo>
                    <a:pt x="193" y="60"/>
                  </a:lnTo>
                  <a:lnTo>
                    <a:pt x="193" y="48"/>
                  </a:lnTo>
                  <a:lnTo>
                    <a:pt x="181" y="36"/>
                  </a:lnTo>
                  <a:lnTo>
                    <a:pt x="193" y="36"/>
                  </a:lnTo>
                  <a:lnTo>
                    <a:pt x="181" y="36"/>
                  </a:lnTo>
                  <a:lnTo>
                    <a:pt x="193" y="24"/>
                  </a:lnTo>
                  <a:lnTo>
                    <a:pt x="181" y="24"/>
                  </a:lnTo>
                  <a:lnTo>
                    <a:pt x="169" y="36"/>
                  </a:lnTo>
                  <a:lnTo>
                    <a:pt x="169" y="48"/>
                  </a:lnTo>
                  <a:lnTo>
                    <a:pt x="169" y="60"/>
                  </a:lnTo>
                  <a:lnTo>
                    <a:pt x="157" y="48"/>
                  </a:lnTo>
                  <a:lnTo>
                    <a:pt x="157" y="84"/>
                  </a:lnTo>
                  <a:lnTo>
                    <a:pt x="157" y="72"/>
                  </a:lnTo>
                  <a:lnTo>
                    <a:pt x="145" y="84"/>
                  </a:lnTo>
                  <a:lnTo>
                    <a:pt x="145" y="72"/>
                  </a:lnTo>
                  <a:lnTo>
                    <a:pt x="157" y="48"/>
                  </a:lnTo>
                  <a:lnTo>
                    <a:pt x="145" y="60"/>
                  </a:lnTo>
                  <a:lnTo>
                    <a:pt x="157" y="48"/>
                  </a:lnTo>
                  <a:lnTo>
                    <a:pt x="145" y="48"/>
                  </a:lnTo>
                  <a:lnTo>
                    <a:pt x="157" y="36"/>
                  </a:lnTo>
                  <a:lnTo>
                    <a:pt x="169" y="24"/>
                  </a:lnTo>
                  <a:lnTo>
                    <a:pt x="157" y="24"/>
                  </a:lnTo>
                  <a:lnTo>
                    <a:pt x="133" y="36"/>
                  </a:lnTo>
                  <a:lnTo>
                    <a:pt x="133" y="24"/>
                  </a:lnTo>
                  <a:lnTo>
                    <a:pt x="133" y="24"/>
                  </a:lnTo>
                  <a:lnTo>
                    <a:pt x="145" y="24"/>
                  </a:lnTo>
                  <a:lnTo>
                    <a:pt x="133" y="12"/>
                  </a:lnTo>
                  <a:lnTo>
                    <a:pt x="133" y="0"/>
                  </a:lnTo>
                  <a:lnTo>
                    <a:pt x="121" y="12"/>
                  </a:lnTo>
                  <a:lnTo>
                    <a:pt x="121" y="12"/>
                  </a:lnTo>
                  <a:lnTo>
                    <a:pt x="109" y="24"/>
                  </a:lnTo>
                  <a:lnTo>
                    <a:pt x="121" y="24"/>
                  </a:lnTo>
                  <a:lnTo>
                    <a:pt x="109" y="36"/>
                  </a:lnTo>
                  <a:lnTo>
                    <a:pt x="97" y="48"/>
                  </a:lnTo>
                  <a:lnTo>
                    <a:pt x="109" y="48"/>
                  </a:lnTo>
                  <a:lnTo>
                    <a:pt x="97" y="48"/>
                  </a:lnTo>
                  <a:lnTo>
                    <a:pt x="85" y="48"/>
                  </a:lnTo>
                  <a:lnTo>
                    <a:pt x="97" y="60"/>
                  </a:lnTo>
                  <a:lnTo>
                    <a:pt x="85" y="60"/>
                  </a:lnTo>
                  <a:lnTo>
                    <a:pt x="97" y="72"/>
                  </a:lnTo>
                  <a:lnTo>
                    <a:pt x="97" y="84"/>
                  </a:lnTo>
                  <a:lnTo>
                    <a:pt x="97" y="96"/>
                  </a:lnTo>
                  <a:lnTo>
                    <a:pt x="73" y="84"/>
                  </a:lnTo>
                  <a:lnTo>
                    <a:pt x="85" y="96"/>
                  </a:lnTo>
                  <a:lnTo>
                    <a:pt x="109" y="121"/>
                  </a:lnTo>
                  <a:lnTo>
                    <a:pt x="73" y="108"/>
                  </a:lnTo>
                  <a:lnTo>
                    <a:pt x="85" y="121"/>
                  </a:lnTo>
                  <a:lnTo>
                    <a:pt x="97" y="133"/>
                  </a:lnTo>
                  <a:lnTo>
                    <a:pt x="97" y="145"/>
                  </a:lnTo>
                  <a:lnTo>
                    <a:pt x="73" y="133"/>
                  </a:lnTo>
                  <a:lnTo>
                    <a:pt x="48" y="121"/>
                  </a:lnTo>
                  <a:lnTo>
                    <a:pt x="73" y="157"/>
                  </a:lnTo>
                  <a:lnTo>
                    <a:pt x="48" y="145"/>
                  </a:lnTo>
                  <a:lnTo>
                    <a:pt x="73" y="169"/>
                  </a:lnTo>
                  <a:lnTo>
                    <a:pt x="73" y="169"/>
                  </a:lnTo>
                  <a:lnTo>
                    <a:pt x="48" y="157"/>
                  </a:lnTo>
                  <a:lnTo>
                    <a:pt x="36" y="145"/>
                  </a:lnTo>
                  <a:lnTo>
                    <a:pt x="48" y="157"/>
                  </a:lnTo>
                  <a:lnTo>
                    <a:pt x="36" y="157"/>
                  </a:lnTo>
                  <a:lnTo>
                    <a:pt x="48" y="181"/>
                  </a:lnTo>
                  <a:lnTo>
                    <a:pt x="61" y="181"/>
                  </a:lnTo>
                  <a:lnTo>
                    <a:pt x="61" y="193"/>
                  </a:lnTo>
                  <a:lnTo>
                    <a:pt x="73" y="193"/>
                  </a:lnTo>
                  <a:lnTo>
                    <a:pt x="73" y="205"/>
                  </a:lnTo>
                  <a:lnTo>
                    <a:pt x="85" y="205"/>
                  </a:lnTo>
                  <a:lnTo>
                    <a:pt x="61" y="205"/>
                  </a:lnTo>
                  <a:lnTo>
                    <a:pt x="48" y="193"/>
                  </a:lnTo>
                  <a:lnTo>
                    <a:pt x="61" y="205"/>
                  </a:lnTo>
                  <a:lnTo>
                    <a:pt x="48" y="205"/>
                  </a:lnTo>
                  <a:lnTo>
                    <a:pt x="61" y="205"/>
                  </a:lnTo>
                  <a:lnTo>
                    <a:pt x="61" y="217"/>
                  </a:lnTo>
                  <a:lnTo>
                    <a:pt x="61" y="217"/>
                  </a:lnTo>
                  <a:lnTo>
                    <a:pt x="61" y="229"/>
                  </a:lnTo>
                  <a:lnTo>
                    <a:pt x="48" y="229"/>
                  </a:lnTo>
                  <a:lnTo>
                    <a:pt x="48" y="241"/>
                  </a:lnTo>
                  <a:lnTo>
                    <a:pt x="48" y="254"/>
                  </a:lnTo>
                  <a:lnTo>
                    <a:pt x="61" y="254"/>
                  </a:lnTo>
                  <a:lnTo>
                    <a:pt x="48" y="266"/>
                  </a:lnTo>
                  <a:lnTo>
                    <a:pt x="61" y="266"/>
                  </a:lnTo>
                  <a:lnTo>
                    <a:pt x="48" y="278"/>
                  </a:lnTo>
                  <a:lnTo>
                    <a:pt x="73" y="266"/>
                  </a:lnTo>
                  <a:lnTo>
                    <a:pt x="48" y="290"/>
                  </a:lnTo>
                  <a:lnTo>
                    <a:pt x="61" y="29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4" name="Freeform 62">
              <a:extLst>
                <a:ext uri="{FF2B5EF4-FFF2-40B4-BE49-F238E27FC236}">
                  <a16:creationId xmlns:a16="http://schemas.microsoft.com/office/drawing/2014/main" id="{67D8DAE4-F7E8-354E-B9CF-9AC34E68C030}"/>
                </a:ext>
              </a:extLst>
            </p:cNvPr>
            <p:cNvSpPr>
              <a:spLocks/>
            </p:cNvSpPr>
            <p:nvPr/>
          </p:nvSpPr>
          <p:spPr bwMode="auto">
            <a:xfrm>
              <a:off x="3462746" y="1615085"/>
              <a:ext cx="298778" cy="317900"/>
            </a:xfrm>
            <a:custGeom>
              <a:avLst/>
              <a:gdLst/>
              <a:ahLst/>
              <a:cxnLst>
                <a:cxn ang="0">
                  <a:pos x="37" y="254"/>
                </a:cxn>
                <a:cxn ang="0">
                  <a:pos x="0" y="278"/>
                </a:cxn>
                <a:cxn ang="0">
                  <a:pos x="254" y="290"/>
                </a:cxn>
                <a:cxn ang="0">
                  <a:pos x="254" y="278"/>
                </a:cxn>
                <a:cxn ang="0">
                  <a:pos x="254" y="266"/>
                </a:cxn>
                <a:cxn ang="0">
                  <a:pos x="230" y="254"/>
                </a:cxn>
                <a:cxn ang="0">
                  <a:pos x="242" y="242"/>
                </a:cxn>
                <a:cxn ang="0">
                  <a:pos x="242" y="218"/>
                </a:cxn>
                <a:cxn ang="0">
                  <a:pos x="242" y="193"/>
                </a:cxn>
                <a:cxn ang="0">
                  <a:pos x="230" y="169"/>
                </a:cxn>
                <a:cxn ang="0">
                  <a:pos x="230" y="169"/>
                </a:cxn>
                <a:cxn ang="0">
                  <a:pos x="218" y="157"/>
                </a:cxn>
                <a:cxn ang="0">
                  <a:pos x="218" y="133"/>
                </a:cxn>
                <a:cxn ang="0">
                  <a:pos x="206" y="133"/>
                </a:cxn>
                <a:cxn ang="0">
                  <a:pos x="206" y="121"/>
                </a:cxn>
                <a:cxn ang="0">
                  <a:pos x="194" y="109"/>
                </a:cxn>
                <a:cxn ang="0">
                  <a:pos x="194" y="97"/>
                </a:cxn>
                <a:cxn ang="0">
                  <a:pos x="194" y="85"/>
                </a:cxn>
                <a:cxn ang="0">
                  <a:pos x="194" y="73"/>
                </a:cxn>
                <a:cxn ang="0">
                  <a:pos x="181" y="60"/>
                </a:cxn>
                <a:cxn ang="0">
                  <a:pos x="169" y="48"/>
                </a:cxn>
                <a:cxn ang="0">
                  <a:pos x="169" y="36"/>
                </a:cxn>
                <a:cxn ang="0">
                  <a:pos x="169" y="36"/>
                </a:cxn>
                <a:cxn ang="0">
                  <a:pos x="169" y="24"/>
                </a:cxn>
                <a:cxn ang="0">
                  <a:pos x="145" y="36"/>
                </a:cxn>
                <a:cxn ang="0">
                  <a:pos x="145" y="48"/>
                </a:cxn>
                <a:cxn ang="0">
                  <a:pos x="133" y="73"/>
                </a:cxn>
                <a:cxn ang="0">
                  <a:pos x="121" y="73"/>
                </a:cxn>
                <a:cxn ang="0">
                  <a:pos x="145" y="48"/>
                </a:cxn>
                <a:cxn ang="0">
                  <a:pos x="133" y="36"/>
                </a:cxn>
                <a:cxn ang="0">
                  <a:pos x="133" y="24"/>
                </a:cxn>
                <a:cxn ang="0">
                  <a:pos x="133" y="24"/>
                </a:cxn>
                <a:cxn ang="0">
                  <a:pos x="121" y="24"/>
                </a:cxn>
                <a:cxn ang="0">
                  <a:pos x="121" y="12"/>
                </a:cxn>
                <a:cxn ang="0">
                  <a:pos x="109" y="0"/>
                </a:cxn>
                <a:cxn ang="0">
                  <a:pos x="109" y="12"/>
                </a:cxn>
                <a:cxn ang="0">
                  <a:pos x="97" y="24"/>
                </a:cxn>
                <a:cxn ang="0">
                  <a:pos x="85" y="36"/>
                </a:cxn>
                <a:cxn ang="0">
                  <a:pos x="85" y="36"/>
                </a:cxn>
                <a:cxn ang="0">
                  <a:pos x="85" y="48"/>
                </a:cxn>
                <a:cxn ang="0">
                  <a:pos x="85" y="60"/>
                </a:cxn>
                <a:cxn ang="0">
                  <a:pos x="85" y="85"/>
                </a:cxn>
                <a:cxn ang="0">
                  <a:pos x="73" y="85"/>
                </a:cxn>
                <a:cxn ang="0">
                  <a:pos x="61" y="97"/>
                </a:cxn>
                <a:cxn ang="0">
                  <a:pos x="85" y="109"/>
                </a:cxn>
                <a:cxn ang="0">
                  <a:pos x="61" y="109"/>
                </a:cxn>
                <a:cxn ang="0">
                  <a:pos x="61" y="133"/>
                </a:cxn>
                <a:cxn ang="0">
                  <a:pos x="61" y="145"/>
                </a:cxn>
                <a:cxn ang="0">
                  <a:pos x="49" y="133"/>
                </a:cxn>
                <a:cxn ang="0">
                  <a:pos x="37" y="133"/>
                </a:cxn>
                <a:cxn ang="0">
                  <a:pos x="49" y="157"/>
                </a:cxn>
                <a:cxn ang="0">
                  <a:pos x="61" y="157"/>
                </a:cxn>
                <a:cxn ang="0">
                  <a:pos x="61" y="169"/>
                </a:cxn>
                <a:cxn ang="0">
                  <a:pos x="49" y="169"/>
                </a:cxn>
                <a:cxn ang="0">
                  <a:pos x="49" y="169"/>
                </a:cxn>
                <a:cxn ang="0">
                  <a:pos x="49" y="181"/>
                </a:cxn>
                <a:cxn ang="0">
                  <a:pos x="61" y="193"/>
                </a:cxn>
                <a:cxn ang="0">
                  <a:pos x="37" y="193"/>
                </a:cxn>
                <a:cxn ang="0">
                  <a:pos x="37" y="218"/>
                </a:cxn>
                <a:cxn ang="0">
                  <a:pos x="37" y="230"/>
                </a:cxn>
                <a:cxn ang="0">
                  <a:pos x="37" y="242"/>
                </a:cxn>
                <a:cxn ang="0">
                  <a:pos x="49" y="242"/>
                </a:cxn>
              </a:cxnLst>
              <a:rect l="0" t="0" r="r" b="b"/>
              <a:pathLst>
                <a:path w="254" h="290">
                  <a:moveTo>
                    <a:pt x="49" y="242"/>
                  </a:moveTo>
                  <a:lnTo>
                    <a:pt x="37" y="254"/>
                  </a:lnTo>
                  <a:lnTo>
                    <a:pt x="24" y="266"/>
                  </a:lnTo>
                  <a:lnTo>
                    <a:pt x="0" y="278"/>
                  </a:lnTo>
                  <a:lnTo>
                    <a:pt x="24" y="290"/>
                  </a:lnTo>
                  <a:lnTo>
                    <a:pt x="254" y="290"/>
                  </a:lnTo>
                  <a:lnTo>
                    <a:pt x="242" y="278"/>
                  </a:lnTo>
                  <a:lnTo>
                    <a:pt x="254" y="278"/>
                  </a:lnTo>
                  <a:lnTo>
                    <a:pt x="242" y="266"/>
                  </a:lnTo>
                  <a:lnTo>
                    <a:pt x="254" y="266"/>
                  </a:lnTo>
                  <a:lnTo>
                    <a:pt x="230" y="266"/>
                  </a:lnTo>
                  <a:lnTo>
                    <a:pt x="230" y="254"/>
                  </a:lnTo>
                  <a:lnTo>
                    <a:pt x="230" y="242"/>
                  </a:lnTo>
                  <a:lnTo>
                    <a:pt x="242" y="242"/>
                  </a:lnTo>
                  <a:lnTo>
                    <a:pt x="230" y="230"/>
                  </a:lnTo>
                  <a:lnTo>
                    <a:pt x="242" y="218"/>
                  </a:lnTo>
                  <a:lnTo>
                    <a:pt x="242" y="206"/>
                  </a:lnTo>
                  <a:lnTo>
                    <a:pt x="242" y="193"/>
                  </a:lnTo>
                  <a:lnTo>
                    <a:pt x="230" y="193"/>
                  </a:lnTo>
                  <a:lnTo>
                    <a:pt x="230" y="169"/>
                  </a:lnTo>
                  <a:lnTo>
                    <a:pt x="218" y="181"/>
                  </a:lnTo>
                  <a:lnTo>
                    <a:pt x="230" y="169"/>
                  </a:lnTo>
                  <a:lnTo>
                    <a:pt x="218" y="169"/>
                  </a:lnTo>
                  <a:lnTo>
                    <a:pt x="218" y="157"/>
                  </a:lnTo>
                  <a:lnTo>
                    <a:pt x="206" y="157"/>
                  </a:lnTo>
                  <a:lnTo>
                    <a:pt x="218" y="133"/>
                  </a:lnTo>
                  <a:lnTo>
                    <a:pt x="206" y="145"/>
                  </a:lnTo>
                  <a:lnTo>
                    <a:pt x="206" y="133"/>
                  </a:lnTo>
                  <a:lnTo>
                    <a:pt x="194" y="133"/>
                  </a:lnTo>
                  <a:lnTo>
                    <a:pt x="206" y="121"/>
                  </a:lnTo>
                  <a:lnTo>
                    <a:pt x="181" y="121"/>
                  </a:lnTo>
                  <a:lnTo>
                    <a:pt x="194" y="109"/>
                  </a:lnTo>
                  <a:lnTo>
                    <a:pt x="181" y="109"/>
                  </a:lnTo>
                  <a:lnTo>
                    <a:pt x="194" y="97"/>
                  </a:lnTo>
                  <a:lnTo>
                    <a:pt x="194" y="97"/>
                  </a:lnTo>
                  <a:lnTo>
                    <a:pt x="194" y="85"/>
                  </a:lnTo>
                  <a:lnTo>
                    <a:pt x="181" y="85"/>
                  </a:lnTo>
                  <a:lnTo>
                    <a:pt x="194" y="73"/>
                  </a:lnTo>
                  <a:lnTo>
                    <a:pt x="169" y="73"/>
                  </a:lnTo>
                  <a:lnTo>
                    <a:pt x="181" y="60"/>
                  </a:lnTo>
                  <a:lnTo>
                    <a:pt x="169" y="60"/>
                  </a:lnTo>
                  <a:lnTo>
                    <a:pt x="169" y="48"/>
                  </a:lnTo>
                  <a:lnTo>
                    <a:pt x="169" y="48"/>
                  </a:lnTo>
                  <a:lnTo>
                    <a:pt x="169" y="36"/>
                  </a:lnTo>
                  <a:lnTo>
                    <a:pt x="157" y="36"/>
                  </a:lnTo>
                  <a:lnTo>
                    <a:pt x="169" y="36"/>
                  </a:lnTo>
                  <a:lnTo>
                    <a:pt x="157" y="24"/>
                  </a:lnTo>
                  <a:lnTo>
                    <a:pt x="169" y="24"/>
                  </a:lnTo>
                  <a:lnTo>
                    <a:pt x="157" y="12"/>
                  </a:lnTo>
                  <a:lnTo>
                    <a:pt x="145" y="36"/>
                  </a:lnTo>
                  <a:lnTo>
                    <a:pt x="145" y="48"/>
                  </a:lnTo>
                  <a:lnTo>
                    <a:pt x="145" y="48"/>
                  </a:lnTo>
                  <a:lnTo>
                    <a:pt x="133" y="36"/>
                  </a:lnTo>
                  <a:lnTo>
                    <a:pt x="133" y="73"/>
                  </a:lnTo>
                  <a:lnTo>
                    <a:pt x="133" y="60"/>
                  </a:lnTo>
                  <a:lnTo>
                    <a:pt x="121" y="73"/>
                  </a:lnTo>
                  <a:lnTo>
                    <a:pt x="121" y="60"/>
                  </a:lnTo>
                  <a:lnTo>
                    <a:pt x="145" y="48"/>
                  </a:lnTo>
                  <a:lnTo>
                    <a:pt x="121" y="48"/>
                  </a:lnTo>
                  <a:lnTo>
                    <a:pt x="133" y="36"/>
                  </a:lnTo>
                  <a:lnTo>
                    <a:pt x="133" y="36"/>
                  </a:lnTo>
                  <a:lnTo>
                    <a:pt x="133" y="24"/>
                  </a:lnTo>
                  <a:lnTo>
                    <a:pt x="145" y="24"/>
                  </a:lnTo>
                  <a:lnTo>
                    <a:pt x="133" y="24"/>
                  </a:lnTo>
                  <a:lnTo>
                    <a:pt x="109" y="24"/>
                  </a:lnTo>
                  <a:lnTo>
                    <a:pt x="121" y="24"/>
                  </a:lnTo>
                  <a:lnTo>
                    <a:pt x="121" y="12"/>
                  </a:lnTo>
                  <a:lnTo>
                    <a:pt x="121" y="12"/>
                  </a:lnTo>
                  <a:lnTo>
                    <a:pt x="109" y="0"/>
                  </a:lnTo>
                  <a:lnTo>
                    <a:pt x="109" y="0"/>
                  </a:lnTo>
                  <a:lnTo>
                    <a:pt x="97" y="12"/>
                  </a:lnTo>
                  <a:lnTo>
                    <a:pt x="109" y="12"/>
                  </a:lnTo>
                  <a:lnTo>
                    <a:pt x="97" y="24"/>
                  </a:lnTo>
                  <a:lnTo>
                    <a:pt x="97" y="24"/>
                  </a:lnTo>
                  <a:lnTo>
                    <a:pt x="97" y="36"/>
                  </a:lnTo>
                  <a:lnTo>
                    <a:pt x="85" y="36"/>
                  </a:lnTo>
                  <a:lnTo>
                    <a:pt x="97" y="36"/>
                  </a:lnTo>
                  <a:lnTo>
                    <a:pt x="85" y="36"/>
                  </a:lnTo>
                  <a:lnTo>
                    <a:pt x="73" y="48"/>
                  </a:lnTo>
                  <a:lnTo>
                    <a:pt x="85" y="48"/>
                  </a:lnTo>
                  <a:lnTo>
                    <a:pt x="73" y="48"/>
                  </a:lnTo>
                  <a:lnTo>
                    <a:pt x="85" y="60"/>
                  </a:lnTo>
                  <a:lnTo>
                    <a:pt x="85" y="60"/>
                  </a:lnTo>
                  <a:lnTo>
                    <a:pt x="85" y="85"/>
                  </a:lnTo>
                  <a:lnTo>
                    <a:pt x="61" y="73"/>
                  </a:lnTo>
                  <a:lnTo>
                    <a:pt x="73" y="85"/>
                  </a:lnTo>
                  <a:lnTo>
                    <a:pt x="85" y="97"/>
                  </a:lnTo>
                  <a:lnTo>
                    <a:pt x="61" y="97"/>
                  </a:lnTo>
                  <a:lnTo>
                    <a:pt x="73" y="109"/>
                  </a:lnTo>
                  <a:lnTo>
                    <a:pt x="85" y="109"/>
                  </a:lnTo>
                  <a:lnTo>
                    <a:pt x="85" y="121"/>
                  </a:lnTo>
                  <a:lnTo>
                    <a:pt x="61" y="109"/>
                  </a:lnTo>
                  <a:lnTo>
                    <a:pt x="49" y="109"/>
                  </a:lnTo>
                  <a:lnTo>
                    <a:pt x="61" y="133"/>
                  </a:lnTo>
                  <a:lnTo>
                    <a:pt x="49" y="121"/>
                  </a:lnTo>
                  <a:lnTo>
                    <a:pt x="61" y="145"/>
                  </a:lnTo>
                  <a:lnTo>
                    <a:pt x="61" y="145"/>
                  </a:lnTo>
                  <a:lnTo>
                    <a:pt x="49" y="133"/>
                  </a:lnTo>
                  <a:lnTo>
                    <a:pt x="24" y="121"/>
                  </a:lnTo>
                  <a:lnTo>
                    <a:pt x="37" y="133"/>
                  </a:lnTo>
                  <a:lnTo>
                    <a:pt x="37" y="133"/>
                  </a:lnTo>
                  <a:lnTo>
                    <a:pt x="49" y="157"/>
                  </a:lnTo>
                  <a:lnTo>
                    <a:pt x="61" y="157"/>
                  </a:lnTo>
                  <a:lnTo>
                    <a:pt x="61" y="157"/>
                  </a:lnTo>
                  <a:lnTo>
                    <a:pt x="61" y="157"/>
                  </a:lnTo>
                  <a:lnTo>
                    <a:pt x="61" y="169"/>
                  </a:lnTo>
                  <a:lnTo>
                    <a:pt x="73" y="169"/>
                  </a:lnTo>
                  <a:lnTo>
                    <a:pt x="49" y="169"/>
                  </a:lnTo>
                  <a:lnTo>
                    <a:pt x="37" y="157"/>
                  </a:lnTo>
                  <a:lnTo>
                    <a:pt x="49" y="169"/>
                  </a:lnTo>
                  <a:lnTo>
                    <a:pt x="37" y="169"/>
                  </a:lnTo>
                  <a:lnTo>
                    <a:pt x="49" y="181"/>
                  </a:lnTo>
                  <a:lnTo>
                    <a:pt x="49" y="181"/>
                  </a:lnTo>
                  <a:lnTo>
                    <a:pt x="61" y="193"/>
                  </a:lnTo>
                  <a:lnTo>
                    <a:pt x="49" y="193"/>
                  </a:lnTo>
                  <a:lnTo>
                    <a:pt x="37" y="193"/>
                  </a:lnTo>
                  <a:lnTo>
                    <a:pt x="37" y="206"/>
                  </a:lnTo>
                  <a:lnTo>
                    <a:pt x="37" y="218"/>
                  </a:lnTo>
                  <a:lnTo>
                    <a:pt x="49" y="218"/>
                  </a:lnTo>
                  <a:lnTo>
                    <a:pt x="37" y="230"/>
                  </a:lnTo>
                  <a:lnTo>
                    <a:pt x="49" y="230"/>
                  </a:lnTo>
                  <a:lnTo>
                    <a:pt x="37" y="242"/>
                  </a:lnTo>
                  <a:lnTo>
                    <a:pt x="61" y="230"/>
                  </a:lnTo>
                  <a:lnTo>
                    <a:pt x="49" y="242"/>
                  </a:lnTo>
                  <a:lnTo>
                    <a:pt x="49" y="24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5" name="Freeform 63">
              <a:extLst>
                <a:ext uri="{FF2B5EF4-FFF2-40B4-BE49-F238E27FC236}">
                  <a16:creationId xmlns:a16="http://schemas.microsoft.com/office/drawing/2014/main" id="{6E91F5CB-A541-5D46-BFD6-B46C9EF870FE}"/>
                </a:ext>
              </a:extLst>
            </p:cNvPr>
            <p:cNvSpPr>
              <a:spLocks/>
            </p:cNvSpPr>
            <p:nvPr/>
          </p:nvSpPr>
          <p:spPr bwMode="auto">
            <a:xfrm>
              <a:off x="3748379" y="1679619"/>
              <a:ext cx="184047" cy="259340"/>
            </a:xfrm>
            <a:custGeom>
              <a:avLst/>
              <a:gdLst/>
              <a:ahLst/>
              <a:cxnLst>
                <a:cxn ang="0">
                  <a:pos x="145" y="218"/>
                </a:cxn>
                <a:cxn ang="0">
                  <a:pos x="145" y="206"/>
                </a:cxn>
                <a:cxn ang="0">
                  <a:pos x="133" y="194"/>
                </a:cxn>
                <a:cxn ang="0">
                  <a:pos x="145" y="182"/>
                </a:cxn>
                <a:cxn ang="0">
                  <a:pos x="145" y="170"/>
                </a:cxn>
                <a:cxn ang="0">
                  <a:pos x="133" y="158"/>
                </a:cxn>
                <a:cxn ang="0">
                  <a:pos x="133" y="146"/>
                </a:cxn>
                <a:cxn ang="0">
                  <a:pos x="121" y="133"/>
                </a:cxn>
                <a:cxn ang="0">
                  <a:pos x="109" y="121"/>
                </a:cxn>
                <a:cxn ang="0">
                  <a:pos x="109" y="109"/>
                </a:cxn>
                <a:cxn ang="0">
                  <a:pos x="96" y="97"/>
                </a:cxn>
                <a:cxn ang="0">
                  <a:pos x="96" y="85"/>
                </a:cxn>
                <a:cxn ang="0">
                  <a:pos x="96" y="85"/>
                </a:cxn>
                <a:cxn ang="0">
                  <a:pos x="84" y="73"/>
                </a:cxn>
                <a:cxn ang="0">
                  <a:pos x="84" y="61"/>
                </a:cxn>
                <a:cxn ang="0">
                  <a:pos x="72" y="37"/>
                </a:cxn>
                <a:cxn ang="0">
                  <a:pos x="72" y="37"/>
                </a:cxn>
                <a:cxn ang="0">
                  <a:pos x="84" y="25"/>
                </a:cxn>
                <a:cxn ang="0">
                  <a:pos x="72" y="13"/>
                </a:cxn>
                <a:cxn ang="0">
                  <a:pos x="72" y="0"/>
                </a:cxn>
                <a:cxn ang="0">
                  <a:pos x="60" y="0"/>
                </a:cxn>
                <a:cxn ang="0">
                  <a:pos x="60" y="25"/>
                </a:cxn>
                <a:cxn ang="0">
                  <a:pos x="48" y="37"/>
                </a:cxn>
                <a:cxn ang="0">
                  <a:pos x="48" y="49"/>
                </a:cxn>
                <a:cxn ang="0">
                  <a:pos x="48" y="61"/>
                </a:cxn>
                <a:cxn ang="0">
                  <a:pos x="36" y="73"/>
                </a:cxn>
                <a:cxn ang="0">
                  <a:pos x="36" y="73"/>
                </a:cxn>
                <a:cxn ang="0">
                  <a:pos x="36" y="85"/>
                </a:cxn>
                <a:cxn ang="0">
                  <a:pos x="36" y="97"/>
                </a:cxn>
                <a:cxn ang="0">
                  <a:pos x="24" y="109"/>
                </a:cxn>
                <a:cxn ang="0">
                  <a:pos x="24" y="121"/>
                </a:cxn>
                <a:cxn ang="0">
                  <a:pos x="24" y="133"/>
                </a:cxn>
                <a:cxn ang="0">
                  <a:pos x="24" y="146"/>
                </a:cxn>
                <a:cxn ang="0">
                  <a:pos x="24" y="158"/>
                </a:cxn>
                <a:cxn ang="0">
                  <a:pos x="24" y="170"/>
                </a:cxn>
                <a:cxn ang="0">
                  <a:pos x="12" y="182"/>
                </a:cxn>
                <a:cxn ang="0">
                  <a:pos x="0" y="194"/>
                </a:cxn>
                <a:cxn ang="0">
                  <a:pos x="12" y="206"/>
                </a:cxn>
                <a:cxn ang="0">
                  <a:pos x="0" y="230"/>
                </a:cxn>
              </a:cxnLst>
              <a:rect l="0" t="0" r="r" b="b"/>
              <a:pathLst>
                <a:path w="157" h="230">
                  <a:moveTo>
                    <a:pt x="157" y="230"/>
                  </a:moveTo>
                  <a:lnTo>
                    <a:pt x="145" y="218"/>
                  </a:lnTo>
                  <a:lnTo>
                    <a:pt x="145" y="218"/>
                  </a:lnTo>
                  <a:lnTo>
                    <a:pt x="145" y="206"/>
                  </a:lnTo>
                  <a:lnTo>
                    <a:pt x="145" y="206"/>
                  </a:lnTo>
                  <a:lnTo>
                    <a:pt x="133" y="194"/>
                  </a:lnTo>
                  <a:lnTo>
                    <a:pt x="145" y="194"/>
                  </a:lnTo>
                  <a:lnTo>
                    <a:pt x="145" y="182"/>
                  </a:lnTo>
                  <a:lnTo>
                    <a:pt x="145" y="182"/>
                  </a:lnTo>
                  <a:lnTo>
                    <a:pt x="145" y="170"/>
                  </a:lnTo>
                  <a:lnTo>
                    <a:pt x="133" y="170"/>
                  </a:lnTo>
                  <a:lnTo>
                    <a:pt x="133" y="158"/>
                  </a:lnTo>
                  <a:lnTo>
                    <a:pt x="121" y="158"/>
                  </a:lnTo>
                  <a:lnTo>
                    <a:pt x="133" y="146"/>
                  </a:lnTo>
                  <a:lnTo>
                    <a:pt x="121" y="146"/>
                  </a:lnTo>
                  <a:lnTo>
                    <a:pt x="121" y="133"/>
                  </a:lnTo>
                  <a:lnTo>
                    <a:pt x="121" y="133"/>
                  </a:lnTo>
                  <a:lnTo>
                    <a:pt x="109" y="121"/>
                  </a:lnTo>
                  <a:lnTo>
                    <a:pt x="109" y="121"/>
                  </a:lnTo>
                  <a:lnTo>
                    <a:pt x="109" y="109"/>
                  </a:lnTo>
                  <a:lnTo>
                    <a:pt x="109" y="109"/>
                  </a:lnTo>
                  <a:lnTo>
                    <a:pt x="96" y="97"/>
                  </a:lnTo>
                  <a:lnTo>
                    <a:pt x="109" y="97"/>
                  </a:lnTo>
                  <a:lnTo>
                    <a:pt x="96" y="85"/>
                  </a:lnTo>
                  <a:lnTo>
                    <a:pt x="109" y="85"/>
                  </a:lnTo>
                  <a:lnTo>
                    <a:pt x="96" y="85"/>
                  </a:lnTo>
                  <a:lnTo>
                    <a:pt x="84" y="73"/>
                  </a:lnTo>
                  <a:lnTo>
                    <a:pt x="84" y="73"/>
                  </a:lnTo>
                  <a:lnTo>
                    <a:pt x="84" y="73"/>
                  </a:lnTo>
                  <a:lnTo>
                    <a:pt x="84" y="61"/>
                  </a:lnTo>
                  <a:lnTo>
                    <a:pt x="84" y="49"/>
                  </a:lnTo>
                  <a:lnTo>
                    <a:pt x="72" y="37"/>
                  </a:lnTo>
                  <a:lnTo>
                    <a:pt x="84" y="37"/>
                  </a:lnTo>
                  <a:lnTo>
                    <a:pt x="72" y="37"/>
                  </a:lnTo>
                  <a:lnTo>
                    <a:pt x="84" y="37"/>
                  </a:lnTo>
                  <a:lnTo>
                    <a:pt x="84" y="25"/>
                  </a:lnTo>
                  <a:lnTo>
                    <a:pt x="72" y="13"/>
                  </a:lnTo>
                  <a:lnTo>
                    <a:pt x="72" y="13"/>
                  </a:lnTo>
                  <a:lnTo>
                    <a:pt x="72" y="13"/>
                  </a:lnTo>
                  <a:lnTo>
                    <a:pt x="72" y="0"/>
                  </a:lnTo>
                  <a:lnTo>
                    <a:pt x="60" y="0"/>
                  </a:lnTo>
                  <a:lnTo>
                    <a:pt x="60" y="0"/>
                  </a:lnTo>
                  <a:lnTo>
                    <a:pt x="48" y="13"/>
                  </a:lnTo>
                  <a:lnTo>
                    <a:pt x="60" y="25"/>
                  </a:lnTo>
                  <a:lnTo>
                    <a:pt x="48" y="37"/>
                  </a:lnTo>
                  <a:lnTo>
                    <a:pt x="48" y="37"/>
                  </a:lnTo>
                  <a:lnTo>
                    <a:pt x="48" y="49"/>
                  </a:lnTo>
                  <a:lnTo>
                    <a:pt x="48" y="49"/>
                  </a:lnTo>
                  <a:lnTo>
                    <a:pt x="36" y="61"/>
                  </a:lnTo>
                  <a:lnTo>
                    <a:pt x="48" y="61"/>
                  </a:lnTo>
                  <a:lnTo>
                    <a:pt x="36" y="61"/>
                  </a:lnTo>
                  <a:lnTo>
                    <a:pt x="36" y="73"/>
                  </a:lnTo>
                  <a:lnTo>
                    <a:pt x="48" y="61"/>
                  </a:lnTo>
                  <a:lnTo>
                    <a:pt x="36" y="73"/>
                  </a:lnTo>
                  <a:lnTo>
                    <a:pt x="48" y="85"/>
                  </a:lnTo>
                  <a:lnTo>
                    <a:pt x="36" y="85"/>
                  </a:lnTo>
                  <a:lnTo>
                    <a:pt x="36" y="97"/>
                  </a:lnTo>
                  <a:lnTo>
                    <a:pt x="36" y="97"/>
                  </a:lnTo>
                  <a:lnTo>
                    <a:pt x="36" y="109"/>
                  </a:lnTo>
                  <a:lnTo>
                    <a:pt x="24" y="109"/>
                  </a:lnTo>
                  <a:lnTo>
                    <a:pt x="24" y="121"/>
                  </a:lnTo>
                  <a:lnTo>
                    <a:pt x="24" y="121"/>
                  </a:lnTo>
                  <a:lnTo>
                    <a:pt x="24" y="133"/>
                  </a:lnTo>
                  <a:lnTo>
                    <a:pt x="24" y="133"/>
                  </a:lnTo>
                  <a:lnTo>
                    <a:pt x="24" y="133"/>
                  </a:lnTo>
                  <a:lnTo>
                    <a:pt x="24" y="146"/>
                  </a:lnTo>
                  <a:lnTo>
                    <a:pt x="24" y="146"/>
                  </a:lnTo>
                  <a:lnTo>
                    <a:pt x="24" y="158"/>
                  </a:lnTo>
                  <a:lnTo>
                    <a:pt x="24" y="170"/>
                  </a:lnTo>
                  <a:lnTo>
                    <a:pt x="24" y="170"/>
                  </a:lnTo>
                  <a:lnTo>
                    <a:pt x="12" y="170"/>
                  </a:lnTo>
                  <a:lnTo>
                    <a:pt x="12" y="182"/>
                  </a:lnTo>
                  <a:lnTo>
                    <a:pt x="12" y="182"/>
                  </a:lnTo>
                  <a:lnTo>
                    <a:pt x="0" y="194"/>
                  </a:lnTo>
                  <a:lnTo>
                    <a:pt x="12" y="206"/>
                  </a:lnTo>
                  <a:lnTo>
                    <a:pt x="12" y="206"/>
                  </a:lnTo>
                  <a:lnTo>
                    <a:pt x="0" y="218"/>
                  </a:lnTo>
                  <a:lnTo>
                    <a:pt x="0" y="230"/>
                  </a:lnTo>
                  <a:lnTo>
                    <a:pt x="157" y="23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6" name="Freeform 64">
              <a:extLst>
                <a:ext uri="{FF2B5EF4-FFF2-40B4-BE49-F238E27FC236}">
                  <a16:creationId xmlns:a16="http://schemas.microsoft.com/office/drawing/2014/main" id="{22DEC77D-806D-8941-9CA9-E80B24F0E27A}"/>
                </a:ext>
              </a:extLst>
            </p:cNvPr>
            <p:cNvSpPr>
              <a:spLocks/>
            </p:cNvSpPr>
            <p:nvPr/>
          </p:nvSpPr>
          <p:spPr bwMode="auto">
            <a:xfrm>
              <a:off x="3349210" y="1627034"/>
              <a:ext cx="185242" cy="311925"/>
            </a:xfrm>
            <a:custGeom>
              <a:avLst/>
              <a:gdLst/>
              <a:ahLst/>
              <a:cxnLst>
                <a:cxn ang="0">
                  <a:pos x="60" y="12"/>
                </a:cxn>
                <a:cxn ang="0">
                  <a:pos x="48" y="24"/>
                </a:cxn>
                <a:cxn ang="0">
                  <a:pos x="48" y="36"/>
                </a:cxn>
                <a:cxn ang="0">
                  <a:pos x="48" y="48"/>
                </a:cxn>
                <a:cxn ang="0">
                  <a:pos x="48" y="61"/>
                </a:cxn>
                <a:cxn ang="0">
                  <a:pos x="36" y="85"/>
                </a:cxn>
                <a:cxn ang="0">
                  <a:pos x="36" y="97"/>
                </a:cxn>
                <a:cxn ang="0">
                  <a:pos x="36" y="109"/>
                </a:cxn>
                <a:cxn ang="0">
                  <a:pos x="36" y="121"/>
                </a:cxn>
                <a:cxn ang="0">
                  <a:pos x="24" y="133"/>
                </a:cxn>
                <a:cxn ang="0">
                  <a:pos x="12" y="157"/>
                </a:cxn>
                <a:cxn ang="0">
                  <a:pos x="12" y="169"/>
                </a:cxn>
                <a:cxn ang="0">
                  <a:pos x="24" y="181"/>
                </a:cxn>
                <a:cxn ang="0">
                  <a:pos x="24" y="194"/>
                </a:cxn>
                <a:cxn ang="0">
                  <a:pos x="24" y="206"/>
                </a:cxn>
                <a:cxn ang="0">
                  <a:pos x="12" y="218"/>
                </a:cxn>
                <a:cxn ang="0">
                  <a:pos x="12" y="230"/>
                </a:cxn>
                <a:cxn ang="0">
                  <a:pos x="24" y="242"/>
                </a:cxn>
                <a:cxn ang="0">
                  <a:pos x="0" y="266"/>
                </a:cxn>
                <a:cxn ang="0">
                  <a:pos x="133" y="278"/>
                </a:cxn>
                <a:cxn ang="0">
                  <a:pos x="145" y="254"/>
                </a:cxn>
                <a:cxn ang="0">
                  <a:pos x="145" y="242"/>
                </a:cxn>
                <a:cxn ang="0">
                  <a:pos x="145" y="230"/>
                </a:cxn>
                <a:cxn ang="0">
                  <a:pos x="133" y="218"/>
                </a:cxn>
                <a:cxn ang="0">
                  <a:pos x="133" y="206"/>
                </a:cxn>
                <a:cxn ang="0">
                  <a:pos x="133" y="194"/>
                </a:cxn>
                <a:cxn ang="0">
                  <a:pos x="133" y="181"/>
                </a:cxn>
                <a:cxn ang="0">
                  <a:pos x="133" y="169"/>
                </a:cxn>
                <a:cxn ang="0">
                  <a:pos x="120" y="157"/>
                </a:cxn>
                <a:cxn ang="0">
                  <a:pos x="120" y="145"/>
                </a:cxn>
                <a:cxn ang="0">
                  <a:pos x="108" y="109"/>
                </a:cxn>
                <a:cxn ang="0">
                  <a:pos x="96" y="109"/>
                </a:cxn>
                <a:cxn ang="0">
                  <a:pos x="96" y="97"/>
                </a:cxn>
                <a:cxn ang="0">
                  <a:pos x="96" y="85"/>
                </a:cxn>
                <a:cxn ang="0">
                  <a:pos x="84" y="73"/>
                </a:cxn>
                <a:cxn ang="0">
                  <a:pos x="84" y="61"/>
                </a:cxn>
                <a:cxn ang="0">
                  <a:pos x="84" y="48"/>
                </a:cxn>
                <a:cxn ang="0">
                  <a:pos x="84" y="36"/>
                </a:cxn>
                <a:cxn ang="0">
                  <a:pos x="72" y="24"/>
                </a:cxn>
                <a:cxn ang="0">
                  <a:pos x="72" y="0"/>
                </a:cxn>
              </a:cxnLst>
              <a:rect l="0" t="0" r="r" b="b"/>
              <a:pathLst>
                <a:path w="157" h="278">
                  <a:moveTo>
                    <a:pt x="60" y="0"/>
                  </a:moveTo>
                  <a:lnTo>
                    <a:pt x="60" y="12"/>
                  </a:lnTo>
                  <a:lnTo>
                    <a:pt x="48" y="12"/>
                  </a:lnTo>
                  <a:lnTo>
                    <a:pt x="48" y="24"/>
                  </a:lnTo>
                  <a:lnTo>
                    <a:pt x="48" y="36"/>
                  </a:lnTo>
                  <a:lnTo>
                    <a:pt x="48" y="36"/>
                  </a:lnTo>
                  <a:lnTo>
                    <a:pt x="48" y="48"/>
                  </a:lnTo>
                  <a:lnTo>
                    <a:pt x="48" y="48"/>
                  </a:lnTo>
                  <a:lnTo>
                    <a:pt x="36" y="61"/>
                  </a:lnTo>
                  <a:lnTo>
                    <a:pt x="48" y="61"/>
                  </a:lnTo>
                  <a:lnTo>
                    <a:pt x="36" y="73"/>
                  </a:lnTo>
                  <a:lnTo>
                    <a:pt x="36" y="85"/>
                  </a:lnTo>
                  <a:lnTo>
                    <a:pt x="48" y="85"/>
                  </a:lnTo>
                  <a:lnTo>
                    <a:pt x="36" y="97"/>
                  </a:lnTo>
                  <a:lnTo>
                    <a:pt x="48" y="97"/>
                  </a:lnTo>
                  <a:lnTo>
                    <a:pt x="36" y="109"/>
                  </a:lnTo>
                  <a:lnTo>
                    <a:pt x="36" y="121"/>
                  </a:lnTo>
                  <a:lnTo>
                    <a:pt x="36" y="121"/>
                  </a:lnTo>
                  <a:lnTo>
                    <a:pt x="36" y="133"/>
                  </a:lnTo>
                  <a:lnTo>
                    <a:pt x="24" y="133"/>
                  </a:lnTo>
                  <a:lnTo>
                    <a:pt x="12" y="145"/>
                  </a:lnTo>
                  <a:lnTo>
                    <a:pt x="12" y="157"/>
                  </a:lnTo>
                  <a:lnTo>
                    <a:pt x="12" y="157"/>
                  </a:lnTo>
                  <a:lnTo>
                    <a:pt x="12" y="169"/>
                  </a:lnTo>
                  <a:lnTo>
                    <a:pt x="24" y="169"/>
                  </a:lnTo>
                  <a:lnTo>
                    <a:pt x="24" y="181"/>
                  </a:lnTo>
                  <a:lnTo>
                    <a:pt x="12" y="194"/>
                  </a:lnTo>
                  <a:lnTo>
                    <a:pt x="24" y="194"/>
                  </a:lnTo>
                  <a:lnTo>
                    <a:pt x="12" y="206"/>
                  </a:lnTo>
                  <a:lnTo>
                    <a:pt x="24" y="206"/>
                  </a:lnTo>
                  <a:lnTo>
                    <a:pt x="12" y="218"/>
                  </a:lnTo>
                  <a:lnTo>
                    <a:pt x="12" y="218"/>
                  </a:lnTo>
                  <a:lnTo>
                    <a:pt x="12" y="230"/>
                  </a:lnTo>
                  <a:lnTo>
                    <a:pt x="12" y="230"/>
                  </a:lnTo>
                  <a:lnTo>
                    <a:pt x="24" y="230"/>
                  </a:lnTo>
                  <a:lnTo>
                    <a:pt x="24" y="242"/>
                  </a:lnTo>
                  <a:lnTo>
                    <a:pt x="12" y="254"/>
                  </a:lnTo>
                  <a:lnTo>
                    <a:pt x="0" y="266"/>
                  </a:lnTo>
                  <a:lnTo>
                    <a:pt x="12" y="278"/>
                  </a:lnTo>
                  <a:lnTo>
                    <a:pt x="133" y="278"/>
                  </a:lnTo>
                  <a:lnTo>
                    <a:pt x="157" y="266"/>
                  </a:lnTo>
                  <a:lnTo>
                    <a:pt x="145" y="254"/>
                  </a:lnTo>
                  <a:lnTo>
                    <a:pt x="157" y="254"/>
                  </a:lnTo>
                  <a:lnTo>
                    <a:pt x="145" y="242"/>
                  </a:lnTo>
                  <a:lnTo>
                    <a:pt x="157" y="230"/>
                  </a:lnTo>
                  <a:lnTo>
                    <a:pt x="145" y="230"/>
                  </a:lnTo>
                  <a:lnTo>
                    <a:pt x="133" y="218"/>
                  </a:lnTo>
                  <a:lnTo>
                    <a:pt x="133" y="218"/>
                  </a:lnTo>
                  <a:lnTo>
                    <a:pt x="120" y="206"/>
                  </a:lnTo>
                  <a:lnTo>
                    <a:pt x="133" y="206"/>
                  </a:lnTo>
                  <a:lnTo>
                    <a:pt x="133" y="206"/>
                  </a:lnTo>
                  <a:lnTo>
                    <a:pt x="133" y="194"/>
                  </a:lnTo>
                  <a:lnTo>
                    <a:pt x="120" y="194"/>
                  </a:lnTo>
                  <a:lnTo>
                    <a:pt x="133" y="181"/>
                  </a:lnTo>
                  <a:lnTo>
                    <a:pt x="120" y="181"/>
                  </a:lnTo>
                  <a:lnTo>
                    <a:pt x="133" y="169"/>
                  </a:lnTo>
                  <a:lnTo>
                    <a:pt x="108" y="157"/>
                  </a:lnTo>
                  <a:lnTo>
                    <a:pt x="120" y="157"/>
                  </a:lnTo>
                  <a:lnTo>
                    <a:pt x="108" y="145"/>
                  </a:lnTo>
                  <a:lnTo>
                    <a:pt x="120" y="145"/>
                  </a:lnTo>
                  <a:lnTo>
                    <a:pt x="108" y="133"/>
                  </a:lnTo>
                  <a:lnTo>
                    <a:pt x="108" y="109"/>
                  </a:lnTo>
                  <a:lnTo>
                    <a:pt x="108" y="109"/>
                  </a:lnTo>
                  <a:lnTo>
                    <a:pt x="96" y="109"/>
                  </a:lnTo>
                  <a:lnTo>
                    <a:pt x="96" y="97"/>
                  </a:lnTo>
                  <a:lnTo>
                    <a:pt x="96" y="97"/>
                  </a:lnTo>
                  <a:lnTo>
                    <a:pt x="84" y="97"/>
                  </a:lnTo>
                  <a:lnTo>
                    <a:pt x="96" y="85"/>
                  </a:lnTo>
                  <a:lnTo>
                    <a:pt x="96" y="73"/>
                  </a:lnTo>
                  <a:lnTo>
                    <a:pt x="84" y="73"/>
                  </a:lnTo>
                  <a:lnTo>
                    <a:pt x="84" y="61"/>
                  </a:lnTo>
                  <a:lnTo>
                    <a:pt x="84" y="61"/>
                  </a:lnTo>
                  <a:lnTo>
                    <a:pt x="84" y="48"/>
                  </a:lnTo>
                  <a:lnTo>
                    <a:pt x="84" y="48"/>
                  </a:lnTo>
                  <a:lnTo>
                    <a:pt x="84" y="36"/>
                  </a:lnTo>
                  <a:lnTo>
                    <a:pt x="84" y="36"/>
                  </a:lnTo>
                  <a:lnTo>
                    <a:pt x="84" y="24"/>
                  </a:lnTo>
                  <a:lnTo>
                    <a:pt x="72" y="24"/>
                  </a:lnTo>
                  <a:lnTo>
                    <a:pt x="72" y="12"/>
                  </a:lnTo>
                  <a:lnTo>
                    <a:pt x="72"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7" name="Freeform 65">
              <a:extLst>
                <a:ext uri="{FF2B5EF4-FFF2-40B4-BE49-F238E27FC236}">
                  <a16:creationId xmlns:a16="http://schemas.microsoft.com/office/drawing/2014/main" id="{9159DAF5-B176-A447-82AE-B522182E2F0B}"/>
                </a:ext>
              </a:extLst>
            </p:cNvPr>
            <p:cNvSpPr>
              <a:spLocks/>
            </p:cNvSpPr>
            <p:nvPr/>
          </p:nvSpPr>
          <p:spPr bwMode="auto">
            <a:xfrm>
              <a:off x="2666802" y="1520721"/>
              <a:ext cx="114731" cy="40634"/>
            </a:xfrm>
            <a:custGeom>
              <a:avLst/>
              <a:gdLst/>
              <a:ahLst/>
              <a:cxnLst>
                <a:cxn ang="0">
                  <a:pos x="0" y="0"/>
                </a:cxn>
                <a:cxn ang="0">
                  <a:pos x="12" y="0"/>
                </a:cxn>
                <a:cxn ang="0">
                  <a:pos x="24" y="0"/>
                </a:cxn>
                <a:cxn ang="0">
                  <a:pos x="36" y="13"/>
                </a:cxn>
                <a:cxn ang="0">
                  <a:pos x="60" y="13"/>
                </a:cxn>
                <a:cxn ang="0">
                  <a:pos x="73" y="13"/>
                </a:cxn>
                <a:cxn ang="0">
                  <a:pos x="85" y="0"/>
                </a:cxn>
                <a:cxn ang="0">
                  <a:pos x="97" y="0"/>
                </a:cxn>
                <a:cxn ang="0">
                  <a:pos x="85" y="13"/>
                </a:cxn>
                <a:cxn ang="0">
                  <a:pos x="85" y="13"/>
                </a:cxn>
                <a:cxn ang="0">
                  <a:pos x="85" y="13"/>
                </a:cxn>
                <a:cxn ang="0">
                  <a:pos x="85" y="13"/>
                </a:cxn>
                <a:cxn ang="0">
                  <a:pos x="73" y="13"/>
                </a:cxn>
                <a:cxn ang="0">
                  <a:pos x="60" y="25"/>
                </a:cxn>
                <a:cxn ang="0">
                  <a:pos x="73" y="25"/>
                </a:cxn>
                <a:cxn ang="0">
                  <a:pos x="48" y="25"/>
                </a:cxn>
                <a:cxn ang="0">
                  <a:pos x="48" y="25"/>
                </a:cxn>
                <a:cxn ang="0">
                  <a:pos x="48" y="25"/>
                </a:cxn>
                <a:cxn ang="0">
                  <a:pos x="36" y="37"/>
                </a:cxn>
                <a:cxn ang="0">
                  <a:pos x="36" y="25"/>
                </a:cxn>
                <a:cxn ang="0">
                  <a:pos x="36" y="25"/>
                </a:cxn>
                <a:cxn ang="0">
                  <a:pos x="24" y="25"/>
                </a:cxn>
                <a:cxn ang="0">
                  <a:pos x="24" y="25"/>
                </a:cxn>
                <a:cxn ang="0">
                  <a:pos x="12" y="25"/>
                </a:cxn>
                <a:cxn ang="0">
                  <a:pos x="24" y="25"/>
                </a:cxn>
                <a:cxn ang="0">
                  <a:pos x="24" y="13"/>
                </a:cxn>
                <a:cxn ang="0">
                  <a:pos x="24" y="13"/>
                </a:cxn>
                <a:cxn ang="0">
                  <a:pos x="24" y="13"/>
                </a:cxn>
                <a:cxn ang="0">
                  <a:pos x="12" y="13"/>
                </a:cxn>
                <a:cxn ang="0">
                  <a:pos x="12" y="0"/>
                </a:cxn>
                <a:cxn ang="0">
                  <a:pos x="0" y="0"/>
                </a:cxn>
                <a:cxn ang="0">
                  <a:pos x="0" y="0"/>
                </a:cxn>
                <a:cxn ang="0">
                  <a:pos x="0" y="0"/>
                </a:cxn>
              </a:cxnLst>
              <a:rect l="0" t="0" r="r" b="b"/>
              <a:pathLst>
                <a:path w="97" h="37">
                  <a:moveTo>
                    <a:pt x="0" y="0"/>
                  </a:moveTo>
                  <a:lnTo>
                    <a:pt x="12" y="0"/>
                  </a:lnTo>
                  <a:lnTo>
                    <a:pt x="24" y="0"/>
                  </a:lnTo>
                  <a:lnTo>
                    <a:pt x="36" y="13"/>
                  </a:lnTo>
                  <a:lnTo>
                    <a:pt x="60" y="13"/>
                  </a:lnTo>
                  <a:lnTo>
                    <a:pt x="73" y="13"/>
                  </a:lnTo>
                  <a:lnTo>
                    <a:pt x="85" y="0"/>
                  </a:lnTo>
                  <a:lnTo>
                    <a:pt x="97" y="0"/>
                  </a:lnTo>
                  <a:lnTo>
                    <a:pt x="85" y="13"/>
                  </a:lnTo>
                  <a:lnTo>
                    <a:pt x="85" y="13"/>
                  </a:lnTo>
                  <a:lnTo>
                    <a:pt x="85" y="13"/>
                  </a:lnTo>
                  <a:lnTo>
                    <a:pt x="85" y="13"/>
                  </a:lnTo>
                  <a:lnTo>
                    <a:pt x="73" y="13"/>
                  </a:lnTo>
                  <a:lnTo>
                    <a:pt x="60" y="25"/>
                  </a:lnTo>
                  <a:lnTo>
                    <a:pt x="73" y="25"/>
                  </a:lnTo>
                  <a:lnTo>
                    <a:pt x="48" y="25"/>
                  </a:lnTo>
                  <a:lnTo>
                    <a:pt x="48" y="25"/>
                  </a:lnTo>
                  <a:lnTo>
                    <a:pt x="48" y="25"/>
                  </a:lnTo>
                  <a:lnTo>
                    <a:pt x="36" y="37"/>
                  </a:lnTo>
                  <a:lnTo>
                    <a:pt x="36" y="25"/>
                  </a:lnTo>
                  <a:lnTo>
                    <a:pt x="36" y="25"/>
                  </a:lnTo>
                  <a:lnTo>
                    <a:pt x="24" y="25"/>
                  </a:lnTo>
                  <a:lnTo>
                    <a:pt x="24" y="25"/>
                  </a:lnTo>
                  <a:lnTo>
                    <a:pt x="12" y="25"/>
                  </a:lnTo>
                  <a:lnTo>
                    <a:pt x="24" y="25"/>
                  </a:lnTo>
                  <a:lnTo>
                    <a:pt x="24" y="13"/>
                  </a:lnTo>
                  <a:lnTo>
                    <a:pt x="24" y="13"/>
                  </a:lnTo>
                  <a:lnTo>
                    <a:pt x="24" y="13"/>
                  </a:lnTo>
                  <a:lnTo>
                    <a:pt x="12" y="13"/>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8" name="Line 66">
              <a:extLst>
                <a:ext uri="{FF2B5EF4-FFF2-40B4-BE49-F238E27FC236}">
                  <a16:creationId xmlns:a16="http://schemas.microsoft.com/office/drawing/2014/main" id="{96384E38-8F1E-1A4F-90D7-94759DDC5E79}"/>
                </a:ext>
              </a:extLst>
            </p:cNvPr>
            <p:cNvSpPr>
              <a:spLocks noChangeShapeType="1"/>
            </p:cNvSpPr>
            <p:nvPr/>
          </p:nvSpPr>
          <p:spPr bwMode="auto">
            <a:xfrm>
              <a:off x="2666805" y="1481283"/>
              <a:ext cx="2390" cy="185243"/>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9" name="Freeform 67">
              <a:extLst>
                <a:ext uri="{FF2B5EF4-FFF2-40B4-BE49-F238E27FC236}">
                  <a16:creationId xmlns:a16="http://schemas.microsoft.com/office/drawing/2014/main" id="{4E3B7E8C-E613-C84E-9AAA-D18ED636D5DC}"/>
                </a:ext>
              </a:extLst>
            </p:cNvPr>
            <p:cNvSpPr>
              <a:spLocks/>
            </p:cNvSpPr>
            <p:nvPr/>
          </p:nvSpPr>
          <p:spPr bwMode="auto">
            <a:xfrm>
              <a:off x="2553269" y="1520669"/>
              <a:ext cx="86048" cy="28683"/>
            </a:xfrm>
            <a:custGeom>
              <a:avLst/>
              <a:gdLst/>
              <a:ahLst/>
              <a:cxnLst>
                <a:cxn ang="0">
                  <a:pos x="72" y="13"/>
                </a:cxn>
                <a:cxn ang="0">
                  <a:pos x="60" y="13"/>
                </a:cxn>
                <a:cxn ang="0">
                  <a:pos x="48" y="13"/>
                </a:cxn>
                <a:cxn ang="0">
                  <a:pos x="36" y="13"/>
                </a:cxn>
                <a:cxn ang="0">
                  <a:pos x="24" y="13"/>
                </a:cxn>
                <a:cxn ang="0">
                  <a:pos x="24" y="13"/>
                </a:cxn>
                <a:cxn ang="0">
                  <a:pos x="12" y="13"/>
                </a:cxn>
                <a:cxn ang="0">
                  <a:pos x="0" y="13"/>
                </a:cxn>
                <a:cxn ang="0">
                  <a:pos x="0" y="0"/>
                </a:cxn>
                <a:cxn ang="0">
                  <a:pos x="0" y="13"/>
                </a:cxn>
                <a:cxn ang="0">
                  <a:pos x="12" y="13"/>
                </a:cxn>
                <a:cxn ang="0">
                  <a:pos x="12" y="13"/>
                </a:cxn>
                <a:cxn ang="0">
                  <a:pos x="24" y="13"/>
                </a:cxn>
                <a:cxn ang="0">
                  <a:pos x="36" y="25"/>
                </a:cxn>
                <a:cxn ang="0">
                  <a:pos x="48" y="25"/>
                </a:cxn>
                <a:cxn ang="0">
                  <a:pos x="60" y="25"/>
                </a:cxn>
                <a:cxn ang="0">
                  <a:pos x="72" y="25"/>
                </a:cxn>
                <a:cxn ang="0">
                  <a:pos x="72" y="13"/>
                </a:cxn>
                <a:cxn ang="0">
                  <a:pos x="72" y="13"/>
                </a:cxn>
                <a:cxn ang="0">
                  <a:pos x="72" y="13"/>
                </a:cxn>
              </a:cxnLst>
              <a:rect l="0" t="0" r="r" b="b"/>
              <a:pathLst>
                <a:path w="72" h="25">
                  <a:moveTo>
                    <a:pt x="72" y="13"/>
                  </a:moveTo>
                  <a:lnTo>
                    <a:pt x="60" y="13"/>
                  </a:lnTo>
                  <a:lnTo>
                    <a:pt x="48" y="13"/>
                  </a:lnTo>
                  <a:lnTo>
                    <a:pt x="36" y="13"/>
                  </a:lnTo>
                  <a:lnTo>
                    <a:pt x="24" y="13"/>
                  </a:lnTo>
                  <a:lnTo>
                    <a:pt x="24" y="13"/>
                  </a:lnTo>
                  <a:lnTo>
                    <a:pt x="12" y="13"/>
                  </a:lnTo>
                  <a:lnTo>
                    <a:pt x="0" y="13"/>
                  </a:lnTo>
                  <a:lnTo>
                    <a:pt x="0" y="0"/>
                  </a:lnTo>
                  <a:lnTo>
                    <a:pt x="0" y="13"/>
                  </a:lnTo>
                  <a:lnTo>
                    <a:pt x="12" y="13"/>
                  </a:lnTo>
                  <a:lnTo>
                    <a:pt x="12" y="13"/>
                  </a:lnTo>
                  <a:lnTo>
                    <a:pt x="24" y="13"/>
                  </a:lnTo>
                  <a:lnTo>
                    <a:pt x="36" y="25"/>
                  </a:lnTo>
                  <a:lnTo>
                    <a:pt x="48" y="25"/>
                  </a:lnTo>
                  <a:lnTo>
                    <a:pt x="60" y="25"/>
                  </a:lnTo>
                  <a:lnTo>
                    <a:pt x="72" y="25"/>
                  </a:lnTo>
                  <a:lnTo>
                    <a:pt x="72" y="13"/>
                  </a:lnTo>
                  <a:lnTo>
                    <a:pt x="72" y="13"/>
                  </a:lnTo>
                  <a:lnTo>
                    <a:pt x="72"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0" name="Freeform 68">
              <a:extLst>
                <a:ext uri="{FF2B5EF4-FFF2-40B4-BE49-F238E27FC236}">
                  <a16:creationId xmlns:a16="http://schemas.microsoft.com/office/drawing/2014/main" id="{C69A4893-322D-434F-9C9A-F16E228DF716}"/>
                </a:ext>
              </a:extLst>
            </p:cNvPr>
            <p:cNvSpPr>
              <a:spLocks/>
            </p:cNvSpPr>
            <p:nvPr/>
          </p:nvSpPr>
          <p:spPr bwMode="auto">
            <a:xfrm>
              <a:off x="2666802" y="1561303"/>
              <a:ext cx="114731" cy="23902"/>
            </a:xfrm>
            <a:custGeom>
              <a:avLst/>
              <a:gdLst/>
              <a:ahLst/>
              <a:cxnLst>
                <a:cxn ang="0">
                  <a:pos x="97" y="12"/>
                </a:cxn>
                <a:cxn ang="0">
                  <a:pos x="60" y="12"/>
                </a:cxn>
                <a:cxn ang="0">
                  <a:pos x="48" y="12"/>
                </a:cxn>
                <a:cxn ang="0">
                  <a:pos x="24" y="12"/>
                </a:cxn>
                <a:cxn ang="0">
                  <a:pos x="0" y="0"/>
                </a:cxn>
                <a:cxn ang="0">
                  <a:pos x="12" y="12"/>
                </a:cxn>
                <a:cxn ang="0">
                  <a:pos x="24" y="24"/>
                </a:cxn>
                <a:cxn ang="0">
                  <a:pos x="48" y="24"/>
                </a:cxn>
                <a:cxn ang="0">
                  <a:pos x="60" y="24"/>
                </a:cxn>
                <a:cxn ang="0">
                  <a:pos x="73" y="24"/>
                </a:cxn>
                <a:cxn ang="0">
                  <a:pos x="85" y="12"/>
                </a:cxn>
                <a:cxn ang="0">
                  <a:pos x="97" y="12"/>
                </a:cxn>
              </a:cxnLst>
              <a:rect l="0" t="0" r="r" b="b"/>
              <a:pathLst>
                <a:path w="97" h="24">
                  <a:moveTo>
                    <a:pt x="97" y="12"/>
                  </a:moveTo>
                  <a:lnTo>
                    <a:pt x="60" y="12"/>
                  </a:lnTo>
                  <a:lnTo>
                    <a:pt x="48" y="12"/>
                  </a:lnTo>
                  <a:lnTo>
                    <a:pt x="24" y="12"/>
                  </a:lnTo>
                  <a:lnTo>
                    <a:pt x="0" y="0"/>
                  </a:lnTo>
                  <a:lnTo>
                    <a:pt x="12" y="12"/>
                  </a:lnTo>
                  <a:lnTo>
                    <a:pt x="24" y="24"/>
                  </a:lnTo>
                  <a:lnTo>
                    <a:pt x="48" y="24"/>
                  </a:lnTo>
                  <a:lnTo>
                    <a:pt x="60" y="24"/>
                  </a:lnTo>
                  <a:lnTo>
                    <a:pt x="73" y="24"/>
                  </a:lnTo>
                  <a:lnTo>
                    <a:pt x="85" y="12"/>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1" name="Freeform 69">
              <a:extLst>
                <a:ext uri="{FF2B5EF4-FFF2-40B4-BE49-F238E27FC236}">
                  <a16:creationId xmlns:a16="http://schemas.microsoft.com/office/drawing/2014/main" id="{946A2EE6-514F-F141-A56A-579239120B10}"/>
                </a:ext>
              </a:extLst>
            </p:cNvPr>
            <p:cNvSpPr>
              <a:spLocks/>
            </p:cNvSpPr>
            <p:nvPr/>
          </p:nvSpPr>
          <p:spPr bwMode="auto">
            <a:xfrm>
              <a:off x="2581949" y="1587648"/>
              <a:ext cx="156559" cy="20317"/>
            </a:xfrm>
            <a:custGeom>
              <a:avLst/>
              <a:gdLst/>
              <a:ahLst/>
              <a:cxnLst>
                <a:cxn ang="0">
                  <a:pos x="0" y="12"/>
                </a:cxn>
                <a:cxn ang="0">
                  <a:pos x="24" y="12"/>
                </a:cxn>
                <a:cxn ang="0">
                  <a:pos x="36" y="0"/>
                </a:cxn>
                <a:cxn ang="0">
                  <a:pos x="36" y="0"/>
                </a:cxn>
                <a:cxn ang="0">
                  <a:pos x="60" y="0"/>
                </a:cxn>
                <a:cxn ang="0">
                  <a:pos x="84" y="0"/>
                </a:cxn>
                <a:cxn ang="0">
                  <a:pos x="84" y="0"/>
                </a:cxn>
                <a:cxn ang="0">
                  <a:pos x="84" y="0"/>
                </a:cxn>
                <a:cxn ang="0">
                  <a:pos x="96" y="12"/>
                </a:cxn>
                <a:cxn ang="0">
                  <a:pos x="108" y="12"/>
                </a:cxn>
                <a:cxn ang="0">
                  <a:pos x="120" y="12"/>
                </a:cxn>
                <a:cxn ang="0">
                  <a:pos x="132" y="12"/>
                </a:cxn>
                <a:cxn ang="0">
                  <a:pos x="120" y="12"/>
                </a:cxn>
                <a:cxn ang="0">
                  <a:pos x="108" y="12"/>
                </a:cxn>
                <a:cxn ang="0">
                  <a:pos x="84" y="12"/>
                </a:cxn>
                <a:cxn ang="0">
                  <a:pos x="84" y="12"/>
                </a:cxn>
                <a:cxn ang="0">
                  <a:pos x="84" y="12"/>
                </a:cxn>
                <a:cxn ang="0">
                  <a:pos x="72" y="12"/>
                </a:cxn>
                <a:cxn ang="0">
                  <a:pos x="60" y="0"/>
                </a:cxn>
                <a:cxn ang="0">
                  <a:pos x="60" y="0"/>
                </a:cxn>
                <a:cxn ang="0">
                  <a:pos x="36" y="0"/>
                </a:cxn>
                <a:cxn ang="0">
                  <a:pos x="36" y="12"/>
                </a:cxn>
                <a:cxn ang="0">
                  <a:pos x="24" y="12"/>
                </a:cxn>
                <a:cxn ang="0">
                  <a:pos x="0" y="12"/>
                </a:cxn>
              </a:cxnLst>
              <a:rect l="0" t="0" r="r" b="b"/>
              <a:pathLst>
                <a:path w="132" h="12">
                  <a:moveTo>
                    <a:pt x="0" y="12"/>
                  </a:moveTo>
                  <a:lnTo>
                    <a:pt x="24" y="12"/>
                  </a:lnTo>
                  <a:lnTo>
                    <a:pt x="36" y="0"/>
                  </a:lnTo>
                  <a:lnTo>
                    <a:pt x="36" y="0"/>
                  </a:lnTo>
                  <a:lnTo>
                    <a:pt x="60" y="0"/>
                  </a:lnTo>
                  <a:lnTo>
                    <a:pt x="84" y="0"/>
                  </a:lnTo>
                  <a:lnTo>
                    <a:pt x="84" y="0"/>
                  </a:lnTo>
                  <a:lnTo>
                    <a:pt x="84" y="0"/>
                  </a:lnTo>
                  <a:lnTo>
                    <a:pt x="96" y="12"/>
                  </a:lnTo>
                  <a:lnTo>
                    <a:pt x="108" y="12"/>
                  </a:lnTo>
                  <a:lnTo>
                    <a:pt x="120" y="12"/>
                  </a:lnTo>
                  <a:lnTo>
                    <a:pt x="132" y="12"/>
                  </a:lnTo>
                  <a:lnTo>
                    <a:pt x="120" y="12"/>
                  </a:lnTo>
                  <a:lnTo>
                    <a:pt x="108" y="12"/>
                  </a:lnTo>
                  <a:lnTo>
                    <a:pt x="84" y="12"/>
                  </a:lnTo>
                  <a:lnTo>
                    <a:pt x="84" y="12"/>
                  </a:lnTo>
                  <a:lnTo>
                    <a:pt x="84" y="12"/>
                  </a:lnTo>
                  <a:lnTo>
                    <a:pt x="72" y="12"/>
                  </a:lnTo>
                  <a:lnTo>
                    <a:pt x="60" y="0"/>
                  </a:lnTo>
                  <a:lnTo>
                    <a:pt x="60" y="0"/>
                  </a:lnTo>
                  <a:lnTo>
                    <a:pt x="36" y="0"/>
                  </a:lnTo>
                  <a:lnTo>
                    <a:pt x="36" y="12"/>
                  </a:lnTo>
                  <a:lnTo>
                    <a:pt x="24"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2" name="Freeform 70">
              <a:extLst>
                <a:ext uri="{FF2B5EF4-FFF2-40B4-BE49-F238E27FC236}">
                  <a16:creationId xmlns:a16="http://schemas.microsoft.com/office/drawing/2014/main" id="{FE060227-F50D-9340-BDCD-62A1D655E819}"/>
                </a:ext>
              </a:extLst>
            </p:cNvPr>
            <p:cNvSpPr>
              <a:spLocks/>
            </p:cNvSpPr>
            <p:nvPr/>
          </p:nvSpPr>
          <p:spPr bwMode="auto">
            <a:xfrm>
              <a:off x="2666802" y="1495571"/>
              <a:ext cx="57365" cy="23902"/>
            </a:xfrm>
            <a:custGeom>
              <a:avLst/>
              <a:gdLst/>
              <a:ahLst/>
              <a:cxnLst>
                <a:cxn ang="0">
                  <a:pos x="0" y="0"/>
                </a:cxn>
                <a:cxn ang="0">
                  <a:pos x="12" y="12"/>
                </a:cxn>
                <a:cxn ang="0">
                  <a:pos x="24" y="12"/>
                </a:cxn>
                <a:cxn ang="0">
                  <a:pos x="48" y="12"/>
                </a:cxn>
                <a:cxn ang="0">
                  <a:pos x="36" y="12"/>
                </a:cxn>
                <a:cxn ang="0">
                  <a:pos x="36" y="12"/>
                </a:cxn>
                <a:cxn ang="0">
                  <a:pos x="24" y="12"/>
                </a:cxn>
                <a:cxn ang="0">
                  <a:pos x="24" y="24"/>
                </a:cxn>
                <a:cxn ang="0">
                  <a:pos x="12" y="12"/>
                </a:cxn>
                <a:cxn ang="0">
                  <a:pos x="12" y="12"/>
                </a:cxn>
                <a:cxn ang="0">
                  <a:pos x="0" y="12"/>
                </a:cxn>
                <a:cxn ang="0">
                  <a:pos x="0" y="0"/>
                </a:cxn>
              </a:cxnLst>
              <a:rect l="0" t="0" r="r" b="b"/>
              <a:pathLst>
                <a:path w="48" h="24">
                  <a:moveTo>
                    <a:pt x="0" y="0"/>
                  </a:moveTo>
                  <a:lnTo>
                    <a:pt x="12" y="12"/>
                  </a:lnTo>
                  <a:lnTo>
                    <a:pt x="24" y="12"/>
                  </a:lnTo>
                  <a:lnTo>
                    <a:pt x="48" y="12"/>
                  </a:lnTo>
                  <a:lnTo>
                    <a:pt x="36" y="12"/>
                  </a:lnTo>
                  <a:lnTo>
                    <a:pt x="36" y="12"/>
                  </a:lnTo>
                  <a:lnTo>
                    <a:pt x="24" y="12"/>
                  </a:lnTo>
                  <a:lnTo>
                    <a:pt x="24" y="24"/>
                  </a:lnTo>
                  <a:lnTo>
                    <a:pt x="12" y="12"/>
                  </a:lnTo>
                  <a:lnTo>
                    <a:pt x="12"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3" name="Freeform 71">
              <a:extLst>
                <a:ext uri="{FF2B5EF4-FFF2-40B4-BE49-F238E27FC236}">
                  <a16:creationId xmlns:a16="http://schemas.microsoft.com/office/drawing/2014/main" id="{67D9A979-36D7-8C48-BAEB-D08CFA22BD3A}"/>
                </a:ext>
              </a:extLst>
            </p:cNvPr>
            <p:cNvSpPr>
              <a:spLocks/>
            </p:cNvSpPr>
            <p:nvPr/>
          </p:nvSpPr>
          <p:spPr bwMode="auto">
            <a:xfrm>
              <a:off x="2567608" y="1374917"/>
              <a:ext cx="185242" cy="121901"/>
            </a:xfrm>
            <a:custGeom>
              <a:avLst/>
              <a:gdLst/>
              <a:ahLst/>
              <a:cxnLst>
                <a:cxn ang="0">
                  <a:pos x="84" y="13"/>
                </a:cxn>
                <a:cxn ang="0">
                  <a:pos x="96" y="13"/>
                </a:cxn>
                <a:cxn ang="0">
                  <a:pos x="96" y="25"/>
                </a:cxn>
                <a:cxn ang="0">
                  <a:pos x="96" y="25"/>
                </a:cxn>
                <a:cxn ang="0">
                  <a:pos x="84" y="37"/>
                </a:cxn>
                <a:cxn ang="0">
                  <a:pos x="96" y="37"/>
                </a:cxn>
                <a:cxn ang="0">
                  <a:pos x="96" y="49"/>
                </a:cxn>
                <a:cxn ang="0">
                  <a:pos x="96" y="49"/>
                </a:cxn>
                <a:cxn ang="0">
                  <a:pos x="96" y="61"/>
                </a:cxn>
                <a:cxn ang="0">
                  <a:pos x="96" y="61"/>
                </a:cxn>
                <a:cxn ang="0">
                  <a:pos x="108" y="73"/>
                </a:cxn>
                <a:cxn ang="0">
                  <a:pos x="132" y="73"/>
                </a:cxn>
                <a:cxn ang="0">
                  <a:pos x="144" y="85"/>
                </a:cxn>
                <a:cxn ang="0">
                  <a:pos x="157" y="85"/>
                </a:cxn>
                <a:cxn ang="0">
                  <a:pos x="144" y="97"/>
                </a:cxn>
                <a:cxn ang="0">
                  <a:pos x="120" y="109"/>
                </a:cxn>
                <a:cxn ang="0">
                  <a:pos x="84" y="109"/>
                </a:cxn>
                <a:cxn ang="0">
                  <a:pos x="60" y="97"/>
                </a:cxn>
                <a:cxn ang="0">
                  <a:pos x="36" y="109"/>
                </a:cxn>
                <a:cxn ang="0">
                  <a:pos x="0" y="97"/>
                </a:cxn>
                <a:cxn ang="0">
                  <a:pos x="0" y="97"/>
                </a:cxn>
                <a:cxn ang="0">
                  <a:pos x="12" y="85"/>
                </a:cxn>
                <a:cxn ang="0">
                  <a:pos x="0" y="73"/>
                </a:cxn>
                <a:cxn ang="0">
                  <a:pos x="24" y="73"/>
                </a:cxn>
                <a:cxn ang="0">
                  <a:pos x="36" y="73"/>
                </a:cxn>
                <a:cxn ang="0">
                  <a:pos x="48" y="73"/>
                </a:cxn>
                <a:cxn ang="0">
                  <a:pos x="36" y="49"/>
                </a:cxn>
                <a:cxn ang="0">
                  <a:pos x="48" y="37"/>
                </a:cxn>
                <a:cxn ang="0">
                  <a:pos x="48" y="37"/>
                </a:cxn>
                <a:cxn ang="0">
                  <a:pos x="48" y="13"/>
                </a:cxn>
                <a:cxn ang="0">
                  <a:pos x="60" y="13"/>
                </a:cxn>
                <a:cxn ang="0">
                  <a:pos x="60" y="13"/>
                </a:cxn>
              </a:cxnLst>
              <a:rect l="0" t="0" r="r" b="b"/>
              <a:pathLst>
                <a:path w="157" h="109">
                  <a:moveTo>
                    <a:pt x="72" y="0"/>
                  </a:moveTo>
                  <a:lnTo>
                    <a:pt x="84" y="13"/>
                  </a:lnTo>
                  <a:lnTo>
                    <a:pt x="84" y="13"/>
                  </a:lnTo>
                  <a:lnTo>
                    <a:pt x="96" y="13"/>
                  </a:lnTo>
                  <a:lnTo>
                    <a:pt x="84" y="13"/>
                  </a:lnTo>
                  <a:lnTo>
                    <a:pt x="96" y="25"/>
                  </a:lnTo>
                  <a:lnTo>
                    <a:pt x="84" y="25"/>
                  </a:lnTo>
                  <a:lnTo>
                    <a:pt x="96" y="25"/>
                  </a:lnTo>
                  <a:lnTo>
                    <a:pt x="72" y="25"/>
                  </a:lnTo>
                  <a:lnTo>
                    <a:pt x="84" y="37"/>
                  </a:lnTo>
                  <a:lnTo>
                    <a:pt x="96" y="37"/>
                  </a:lnTo>
                  <a:lnTo>
                    <a:pt x="96" y="37"/>
                  </a:lnTo>
                  <a:lnTo>
                    <a:pt x="96" y="37"/>
                  </a:lnTo>
                  <a:lnTo>
                    <a:pt x="96" y="49"/>
                  </a:lnTo>
                  <a:lnTo>
                    <a:pt x="108" y="49"/>
                  </a:lnTo>
                  <a:lnTo>
                    <a:pt x="96" y="49"/>
                  </a:lnTo>
                  <a:lnTo>
                    <a:pt x="108" y="61"/>
                  </a:lnTo>
                  <a:lnTo>
                    <a:pt x="96" y="61"/>
                  </a:lnTo>
                  <a:lnTo>
                    <a:pt x="96" y="61"/>
                  </a:lnTo>
                  <a:lnTo>
                    <a:pt x="96" y="61"/>
                  </a:lnTo>
                  <a:lnTo>
                    <a:pt x="84" y="61"/>
                  </a:lnTo>
                  <a:lnTo>
                    <a:pt x="108" y="73"/>
                  </a:lnTo>
                  <a:lnTo>
                    <a:pt x="120" y="73"/>
                  </a:lnTo>
                  <a:lnTo>
                    <a:pt x="132" y="73"/>
                  </a:lnTo>
                  <a:lnTo>
                    <a:pt x="132" y="73"/>
                  </a:lnTo>
                  <a:lnTo>
                    <a:pt x="144" y="85"/>
                  </a:lnTo>
                  <a:lnTo>
                    <a:pt x="132" y="85"/>
                  </a:lnTo>
                  <a:lnTo>
                    <a:pt x="157" y="85"/>
                  </a:lnTo>
                  <a:lnTo>
                    <a:pt x="144" y="97"/>
                  </a:lnTo>
                  <a:lnTo>
                    <a:pt x="144" y="97"/>
                  </a:lnTo>
                  <a:lnTo>
                    <a:pt x="132" y="97"/>
                  </a:lnTo>
                  <a:lnTo>
                    <a:pt x="120" y="109"/>
                  </a:lnTo>
                  <a:lnTo>
                    <a:pt x="108" y="109"/>
                  </a:lnTo>
                  <a:lnTo>
                    <a:pt x="84" y="109"/>
                  </a:lnTo>
                  <a:lnTo>
                    <a:pt x="72" y="97"/>
                  </a:lnTo>
                  <a:lnTo>
                    <a:pt x="60" y="97"/>
                  </a:lnTo>
                  <a:lnTo>
                    <a:pt x="48" y="109"/>
                  </a:lnTo>
                  <a:lnTo>
                    <a:pt x="36" y="109"/>
                  </a:lnTo>
                  <a:lnTo>
                    <a:pt x="12" y="109"/>
                  </a:lnTo>
                  <a:lnTo>
                    <a:pt x="0" y="97"/>
                  </a:lnTo>
                  <a:lnTo>
                    <a:pt x="0" y="97"/>
                  </a:lnTo>
                  <a:lnTo>
                    <a:pt x="0" y="97"/>
                  </a:lnTo>
                  <a:lnTo>
                    <a:pt x="0" y="85"/>
                  </a:lnTo>
                  <a:lnTo>
                    <a:pt x="12" y="85"/>
                  </a:lnTo>
                  <a:lnTo>
                    <a:pt x="0" y="85"/>
                  </a:lnTo>
                  <a:lnTo>
                    <a:pt x="0" y="73"/>
                  </a:lnTo>
                  <a:lnTo>
                    <a:pt x="12" y="73"/>
                  </a:lnTo>
                  <a:lnTo>
                    <a:pt x="24" y="73"/>
                  </a:lnTo>
                  <a:lnTo>
                    <a:pt x="36" y="73"/>
                  </a:lnTo>
                  <a:lnTo>
                    <a:pt x="36" y="73"/>
                  </a:lnTo>
                  <a:lnTo>
                    <a:pt x="36" y="61"/>
                  </a:lnTo>
                  <a:lnTo>
                    <a:pt x="48" y="73"/>
                  </a:lnTo>
                  <a:lnTo>
                    <a:pt x="36" y="61"/>
                  </a:lnTo>
                  <a:lnTo>
                    <a:pt x="36" y="49"/>
                  </a:lnTo>
                  <a:lnTo>
                    <a:pt x="36" y="37"/>
                  </a:lnTo>
                  <a:lnTo>
                    <a:pt x="48" y="37"/>
                  </a:lnTo>
                  <a:lnTo>
                    <a:pt x="48" y="37"/>
                  </a:lnTo>
                  <a:lnTo>
                    <a:pt x="48" y="37"/>
                  </a:lnTo>
                  <a:lnTo>
                    <a:pt x="60" y="37"/>
                  </a:lnTo>
                  <a:lnTo>
                    <a:pt x="48" y="13"/>
                  </a:lnTo>
                  <a:lnTo>
                    <a:pt x="60" y="25"/>
                  </a:lnTo>
                  <a:lnTo>
                    <a:pt x="60" y="13"/>
                  </a:lnTo>
                  <a:lnTo>
                    <a:pt x="72" y="13"/>
                  </a:lnTo>
                  <a:lnTo>
                    <a:pt x="60" y="13"/>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4" name="Freeform 72">
              <a:extLst>
                <a:ext uri="{FF2B5EF4-FFF2-40B4-BE49-F238E27FC236}">
                  <a16:creationId xmlns:a16="http://schemas.microsoft.com/office/drawing/2014/main" id="{2197D04A-17DB-C94F-9B5C-900A7BA90E67}"/>
                </a:ext>
              </a:extLst>
            </p:cNvPr>
            <p:cNvSpPr>
              <a:spLocks/>
            </p:cNvSpPr>
            <p:nvPr/>
          </p:nvSpPr>
          <p:spPr bwMode="auto">
            <a:xfrm>
              <a:off x="2666802" y="1627034"/>
              <a:ext cx="114731" cy="39439"/>
            </a:xfrm>
            <a:custGeom>
              <a:avLst/>
              <a:gdLst/>
              <a:ahLst/>
              <a:cxnLst>
                <a:cxn ang="0">
                  <a:pos x="0" y="0"/>
                </a:cxn>
                <a:cxn ang="0">
                  <a:pos x="12" y="0"/>
                </a:cxn>
                <a:cxn ang="0">
                  <a:pos x="24" y="0"/>
                </a:cxn>
                <a:cxn ang="0">
                  <a:pos x="48" y="12"/>
                </a:cxn>
                <a:cxn ang="0">
                  <a:pos x="60" y="12"/>
                </a:cxn>
                <a:cxn ang="0">
                  <a:pos x="85" y="12"/>
                </a:cxn>
                <a:cxn ang="0">
                  <a:pos x="85" y="0"/>
                </a:cxn>
                <a:cxn ang="0">
                  <a:pos x="97" y="0"/>
                </a:cxn>
                <a:cxn ang="0">
                  <a:pos x="97" y="12"/>
                </a:cxn>
                <a:cxn ang="0">
                  <a:pos x="85" y="12"/>
                </a:cxn>
                <a:cxn ang="0">
                  <a:pos x="85" y="12"/>
                </a:cxn>
                <a:cxn ang="0">
                  <a:pos x="97" y="12"/>
                </a:cxn>
                <a:cxn ang="0">
                  <a:pos x="85" y="24"/>
                </a:cxn>
                <a:cxn ang="0">
                  <a:pos x="73" y="24"/>
                </a:cxn>
                <a:cxn ang="0">
                  <a:pos x="73" y="24"/>
                </a:cxn>
                <a:cxn ang="0">
                  <a:pos x="60" y="24"/>
                </a:cxn>
                <a:cxn ang="0">
                  <a:pos x="60" y="36"/>
                </a:cxn>
                <a:cxn ang="0">
                  <a:pos x="48" y="24"/>
                </a:cxn>
                <a:cxn ang="0">
                  <a:pos x="48" y="36"/>
                </a:cxn>
                <a:cxn ang="0">
                  <a:pos x="36" y="24"/>
                </a:cxn>
                <a:cxn ang="0">
                  <a:pos x="36" y="24"/>
                </a:cxn>
                <a:cxn ang="0">
                  <a:pos x="24" y="36"/>
                </a:cxn>
                <a:cxn ang="0">
                  <a:pos x="24" y="24"/>
                </a:cxn>
                <a:cxn ang="0">
                  <a:pos x="12" y="24"/>
                </a:cxn>
                <a:cxn ang="0">
                  <a:pos x="24" y="24"/>
                </a:cxn>
                <a:cxn ang="0">
                  <a:pos x="24" y="12"/>
                </a:cxn>
                <a:cxn ang="0">
                  <a:pos x="24" y="12"/>
                </a:cxn>
                <a:cxn ang="0">
                  <a:pos x="24" y="0"/>
                </a:cxn>
                <a:cxn ang="0">
                  <a:pos x="12" y="12"/>
                </a:cxn>
                <a:cxn ang="0">
                  <a:pos x="12" y="0"/>
                </a:cxn>
                <a:cxn ang="0">
                  <a:pos x="0" y="0"/>
                </a:cxn>
                <a:cxn ang="0">
                  <a:pos x="0" y="0"/>
                </a:cxn>
                <a:cxn ang="0">
                  <a:pos x="0" y="0"/>
                </a:cxn>
              </a:cxnLst>
              <a:rect l="0" t="0" r="r" b="b"/>
              <a:pathLst>
                <a:path w="97" h="36">
                  <a:moveTo>
                    <a:pt x="0" y="0"/>
                  </a:moveTo>
                  <a:lnTo>
                    <a:pt x="12" y="0"/>
                  </a:lnTo>
                  <a:lnTo>
                    <a:pt x="24" y="0"/>
                  </a:lnTo>
                  <a:lnTo>
                    <a:pt x="48" y="12"/>
                  </a:lnTo>
                  <a:lnTo>
                    <a:pt x="60" y="12"/>
                  </a:lnTo>
                  <a:lnTo>
                    <a:pt x="85" y="12"/>
                  </a:lnTo>
                  <a:lnTo>
                    <a:pt x="85" y="0"/>
                  </a:lnTo>
                  <a:lnTo>
                    <a:pt x="97" y="0"/>
                  </a:lnTo>
                  <a:lnTo>
                    <a:pt x="97" y="12"/>
                  </a:lnTo>
                  <a:lnTo>
                    <a:pt x="85" y="12"/>
                  </a:lnTo>
                  <a:lnTo>
                    <a:pt x="85" y="12"/>
                  </a:lnTo>
                  <a:lnTo>
                    <a:pt x="97" y="12"/>
                  </a:lnTo>
                  <a:lnTo>
                    <a:pt x="85" y="24"/>
                  </a:lnTo>
                  <a:lnTo>
                    <a:pt x="73" y="24"/>
                  </a:lnTo>
                  <a:lnTo>
                    <a:pt x="73" y="24"/>
                  </a:lnTo>
                  <a:lnTo>
                    <a:pt x="60" y="24"/>
                  </a:lnTo>
                  <a:lnTo>
                    <a:pt x="60" y="36"/>
                  </a:lnTo>
                  <a:lnTo>
                    <a:pt x="48" y="24"/>
                  </a:lnTo>
                  <a:lnTo>
                    <a:pt x="48" y="36"/>
                  </a:lnTo>
                  <a:lnTo>
                    <a:pt x="36" y="24"/>
                  </a:lnTo>
                  <a:lnTo>
                    <a:pt x="36" y="24"/>
                  </a:lnTo>
                  <a:lnTo>
                    <a:pt x="24" y="36"/>
                  </a:lnTo>
                  <a:lnTo>
                    <a:pt x="24" y="24"/>
                  </a:lnTo>
                  <a:lnTo>
                    <a:pt x="12" y="24"/>
                  </a:lnTo>
                  <a:lnTo>
                    <a:pt x="24" y="24"/>
                  </a:lnTo>
                  <a:lnTo>
                    <a:pt x="24" y="12"/>
                  </a:lnTo>
                  <a:lnTo>
                    <a:pt x="24" y="12"/>
                  </a:lnTo>
                  <a:lnTo>
                    <a:pt x="24" y="0"/>
                  </a:lnTo>
                  <a:lnTo>
                    <a:pt x="12" y="12"/>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5" name="Freeform 73">
              <a:extLst>
                <a:ext uri="{FF2B5EF4-FFF2-40B4-BE49-F238E27FC236}">
                  <a16:creationId xmlns:a16="http://schemas.microsoft.com/office/drawing/2014/main" id="{B94AFE34-0C5C-A74B-81DB-02D967AF246D}"/>
                </a:ext>
              </a:extLst>
            </p:cNvPr>
            <p:cNvSpPr>
              <a:spLocks/>
            </p:cNvSpPr>
            <p:nvPr/>
          </p:nvSpPr>
          <p:spPr bwMode="auto">
            <a:xfrm>
              <a:off x="5398826" y="1362967"/>
              <a:ext cx="669262" cy="169706"/>
            </a:xfrm>
            <a:custGeom>
              <a:avLst/>
              <a:gdLst/>
              <a:ahLst/>
              <a:cxnLst>
                <a:cxn ang="0">
                  <a:pos x="555" y="133"/>
                </a:cxn>
                <a:cxn ang="0">
                  <a:pos x="567" y="109"/>
                </a:cxn>
                <a:cxn ang="0">
                  <a:pos x="555" y="85"/>
                </a:cxn>
                <a:cxn ang="0">
                  <a:pos x="543" y="85"/>
                </a:cxn>
                <a:cxn ang="0">
                  <a:pos x="543" y="85"/>
                </a:cxn>
                <a:cxn ang="0">
                  <a:pos x="519" y="73"/>
                </a:cxn>
                <a:cxn ang="0">
                  <a:pos x="495" y="73"/>
                </a:cxn>
                <a:cxn ang="0">
                  <a:pos x="483" y="85"/>
                </a:cxn>
                <a:cxn ang="0">
                  <a:pos x="471" y="73"/>
                </a:cxn>
                <a:cxn ang="0">
                  <a:pos x="471" y="61"/>
                </a:cxn>
                <a:cxn ang="0">
                  <a:pos x="446" y="61"/>
                </a:cxn>
                <a:cxn ang="0">
                  <a:pos x="434" y="49"/>
                </a:cxn>
                <a:cxn ang="0">
                  <a:pos x="410" y="49"/>
                </a:cxn>
                <a:cxn ang="0">
                  <a:pos x="410" y="49"/>
                </a:cxn>
                <a:cxn ang="0">
                  <a:pos x="398" y="36"/>
                </a:cxn>
                <a:cxn ang="0">
                  <a:pos x="398" y="24"/>
                </a:cxn>
                <a:cxn ang="0">
                  <a:pos x="398" y="12"/>
                </a:cxn>
                <a:cxn ang="0">
                  <a:pos x="374" y="12"/>
                </a:cxn>
                <a:cxn ang="0">
                  <a:pos x="362" y="12"/>
                </a:cxn>
                <a:cxn ang="0">
                  <a:pos x="338" y="12"/>
                </a:cxn>
                <a:cxn ang="0">
                  <a:pos x="326" y="0"/>
                </a:cxn>
                <a:cxn ang="0">
                  <a:pos x="314" y="12"/>
                </a:cxn>
                <a:cxn ang="0">
                  <a:pos x="302" y="12"/>
                </a:cxn>
                <a:cxn ang="0">
                  <a:pos x="289" y="36"/>
                </a:cxn>
                <a:cxn ang="0">
                  <a:pos x="289" y="49"/>
                </a:cxn>
                <a:cxn ang="0">
                  <a:pos x="289" y="61"/>
                </a:cxn>
                <a:cxn ang="0">
                  <a:pos x="277" y="61"/>
                </a:cxn>
                <a:cxn ang="0">
                  <a:pos x="253" y="49"/>
                </a:cxn>
                <a:cxn ang="0">
                  <a:pos x="253" y="36"/>
                </a:cxn>
                <a:cxn ang="0">
                  <a:pos x="241" y="24"/>
                </a:cxn>
                <a:cxn ang="0">
                  <a:pos x="217" y="24"/>
                </a:cxn>
                <a:cxn ang="0">
                  <a:pos x="217" y="24"/>
                </a:cxn>
                <a:cxn ang="0">
                  <a:pos x="193" y="36"/>
                </a:cxn>
                <a:cxn ang="0">
                  <a:pos x="181" y="36"/>
                </a:cxn>
                <a:cxn ang="0">
                  <a:pos x="169" y="36"/>
                </a:cxn>
                <a:cxn ang="0">
                  <a:pos x="157" y="36"/>
                </a:cxn>
                <a:cxn ang="0">
                  <a:pos x="145" y="24"/>
                </a:cxn>
                <a:cxn ang="0">
                  <a:pos x="133" y="36"/>
                </a:cxn>
                <a:cxn ang="0">
                  <a:pos x="120" y="49"/>
                </a:cxn>
                <a:cxn ang="0">
                  <a:pos x="120" y="61"/>
                </a:cxn>
                <a:cxn ang="0">
                  <a:pos x="133" y="61"/>
                </a:cxn>
                <a:cxn ang="0">
                  <a:pos x="133" y="73"/>
                </a:cxn>
                <a:cxn ang="0">
                  <a:pos x="96" y="61"/>
                </a:cxn>
                <a:cxn ang="0">
                  <a:pos x="84" y="49"/>
                </a:cxn>
                <a:cxn ang="0">
                  <a:pos x="72" y="73"/>
                </a:cxn>
                <a:cxn ang="0">
                  <a:pos x="36" y="73"/>
                </a:cxn>
                <a:cxn ang="0">
                  <a:pos x="36" y="97"/>
                </a:cxn>
                <a:cxn ang="0">
                  <a:pos x="0" y="97"/>
                </a:cxn>
                <a:cxn ang="0">
                  <a:pos x="0" y="109"/>
                </a:cxn>
                <a:cxn ang="0">
                  <a:pos x="12" y="121"/>
                </a:cxn>
                <a:cxn ang="0">
                  <a:pos x="0" y="133"/>
                </a:cxn>
                <a:cxn ang="0">
                  <a:pos x="0" y="133"/>
                </a:cxn>
                <a:cxn ang="0">
                  <a:pos x="12" y="145"/>
                </a:cxn>
                <a:cxn ang="0">
                  <a:pos x="24" y="157"/>
                </a:cxn>
                <a:cxn ang="0">
                  <a:pos x="48" y="157"/>
                </a:cxn>
              </a:cxnLst>
              <a:rect l="0" t="0" r="r" b="b"/>
              <a:pathLst>
                <a:path w="567" h="157">
                  <a:moveTo>
                    <a:pt x="531" y="145"/>
                  </a:moveTo>
                  <a:lnTo>
                    <a:pt x="555" y="133"/>
                  </a:lnTo>
                  <a:lnTo>
                    <a:pt x="567" y="109"/>
                  </a:lnTo>
                  <a:lnTo>
                    <a:pt x="567" y="109"/>
                  </a:lnTo>
                  <a:lnTo>
                    <a:pt x="555" y="97"/>
                  </a:lnTo>
                  <a:lnTo>
                    <a:pt x="555" y="85"/>
                  </a:lnTo>
                  <a:lnTo>
                    <a:pt x="555" y="85"/>
                  </a:lnTo>
                  <a:lnTo>
                    <a:pt x="543" y="85"/>
                  </a:lnTo>
                  <a:lnTo>
                    <a:pt x="531" y="73"/>
                  </a:lnTo>
                  <a:lnTo>
                    <a:pt x="543" y="85"/>
                  </a:lnTo>
                  <a:lnTo>
                    <a:pt x="519" y="73"/>
                  </a:lnTo>
                  <a:lnTo>
                    <a:pt x="519" y="73"/>
                  </a:lnTo>
                  <a:lnTo>
                    <a:pt x="507" y="73"/>
                  </a:lnTo>
                  <a:lnTo>
                    <a:pt x="495" y="73"/>
                  </a:lnTo>
                  <a:lnTo>
                    <a:pt x="483" y="85"/>
                  </a:lnTo>
                  <a:lnTo>
                    <a:pt x="483" y="85"/>
                  </a:lnTo>
                  <a:lnTo>
                    <a:pt x="471" y="85"/>
                  </a:lnTo>
                  <a:lnTo>
                    <a:pt x="471" y="73"/>
                  </a:lnTo>
                  <a:lnTo>
                    <a:pt x="471" y="61"/>
                  </a:lnTo>
                  <a:lnTo>
                    <a:pt x="471" y="61"/>
                  </a:lnTo>
                  <a:lnTo>
                    <a:pt x="459" y="61"/>
                  </a:lnTo>
                  <a:lnTo>
                    <a:pt x="446" y="61"/>
                  </a:lnTo>
                  <a:lnTo>
                    <a:pt x="446" y="49"/>
                  </a:lnTo>
                  <a:lnTo>
                    <a:pt x="434" y="49"/>
                  </a:lnTo>
                  <a:lnTo>
                    <a:pt x="422" y="49"/>
                  </a:lnTo>
                  <a:lnTo>
                    <a:pt x="410" y="49"/>
                  </a:lnTo>
                  <a:lnTo>
                    <a:pt x="410" y="49"/>
                  </a:lnTo>
                  <a:lnTo>
                    <a:pt x="410" y="49"/>
                  </a:lnTo>
                  <a:lnTo>
                    <a:pt x="398" y="36"/>
                  </a:lnTo>
                  <a:lnTo>
                    <a:pt x="398" y="36"/>
                  </a:lnTo>
                  <a:lnTo>
                    <a:pt x="398" y="24"/>
                  </a:lnTo>
                  <a:lnTo>
                    <a:pt x="398" y="24"/>
                  </a:lnTo>
                  <a:lnTo>
                    <a:pt x="398" y="12"/>
                  </a:lnTo>
                  <a:lnTo>
                    <a:pt x="398" y="12"/>
                  </a:lnTo>
                  <a:lnTo>
                    <a:pt x="386" y="12"/>
                  </a:lnTo>
                  <a:lnTo>
                    <a:pt x="374" y="12"/>
                  </a:lnTo>
                  <a:lnTo>
                    <a:pt x="362" y="12"/>
                  </a:lnTo>
                  <a:lnTo>
                    <a:pt x="362" y="12"/>
                  </a:lnTo>
                  <a:lnTo>
                    <a:pt x="350" y="12"/>
                  </a:lnTo>
                  <a:lnTo>
                    <a:pt x="338" y="12"/>
                  </a:lnTo>
                  <a:lnTo>
                    <a:pt x="326" y="0"/>
                  </a:lnTo>
                  <a:lnTo>
                    <a:pt x="326" y="0"/>
                  </a:lnTo>
                  <a:lnTo>
                    <a:pt x="314" y="12"/>
                  </a:lnTo>
                  <a:lnTo>
                    <a:pt x="314" y="12"/>
                  </a:lnTo>
                  <a:lnTo>
                    <a:pt x="302" y="12"/>
                  </a:lnTo>
                  <a:lnTo>
                    <a:pt x="302" y="12"/>
                  </a:lnTo>
                  <a:lnTo>
                    <a:pt x="302" y="24"/>
                  </a:lnTo>
                  <a:lnTo>
                    <a:pt x="289" y="36"/>
                  </a:lnTo>
                  <a:lnTo>
                    <a:pt x="289" y="36"/>
                  </a:lnTo>
                  <a:lnTo>
                    <a:pt x="289" y="49"/>
                  </a:lnTo>
                  <a:lnTo>
                    <a:pt x="289" y="49"/>
                  </a:lnTo>
                  <a:lnTo>
                    <a:pt x="289" y="61"/>
                  </a:lnTo>
                  <a:lnTo>
                    <a:pt x="277" y="61"/>
                  </a:lnTo>
                  <a:lnTo>
                    <a:pt x="277" y="61"/>
                  </a:lnTo>
                  <a:lnTo>
                    <a:pt x="265" y="61"/>
                  </a:lnTo>
                  <a:lnTo>
                    <a:pt x="253" y="49"/>
                  </a:lnTo>
                  <a:lnTo>
                    <a:pt x="253" y="49"/>
                  </a:lnTo>
                  <a:lnTo>
                    <a:pt x="253" y="36"/>
                  </a:lnTo>
                  <a:lnTo>
                    <a:pt x="241" y="36"/>
                  </a:lnTo>
                  <a:lnTo>
                    <a:pt x="241" y="24"/>
                  </a:lnTo>
                  <a:lnTo>
                    <a:pt x="229" y="24"/>
                  </a:lnTo>
                  <a:lnTo>
                    <a:pt x="217" y="24"/>
                  </a:lnTo>
                  <a:lnTo>
                    <a:pt x="217" y="24"/>
                  </a:lnTo>
                  <a:lnTo>
                    <a:pt x="217" y="24"/>
                  </a:lnTo>
                  <a:lnTo>
                    <a:pt x="205" y="36"/>
                  </a:lnTo>
                  <a:lnTo>
                    <a:pt x="193" y="36"/>
                  </a:lnTo>
                  <a:lnTo>
                    <a:pt x="193" y="36"/>
                  </a:lnTo>
                  <a:lnTo>
                    <a:pt x="181" y="36"/>
                  </a:lnTo>
                  <a:lnTo>
                    <a:pt x="181" y="36"/>
                  </a:lnTo>
                  <a:lnTo>
                    <a:pt x="169" y="36"/>
                  </a:lnTo>
                  <a:lnTo>
                    <a:pt x="157" y="36"/>
                  </a:lnTo>
                  <a:lnTo>
                    <a:pt x="157" y="36"/>
                  </a:lnTo>
                  <a:lnTo>
                    <a:pt x="145" y="24"/>
                  </a:lnTo>
                  <a:lnTo>
                    <a:pt x="145" y="24"/>
                  </a:lnTo>
                  <a:lnTo>
                    <a:pt x="133" y="36"/>
                  </a:lnTo>
                  <a:lnTo>
                    <a:pt x="133" y="36"/>
                  </a:lnTo>
                  <a:lnTo>
                    <a:pt x="120" y="36"/>
                  </a:lnTo>
                  <a:lnTo>
                    <a:pt x="120" y="49"/>
                  </a:lnTo>
                  <a:lnTo>
                    <a:pt x="120" y="49"/>
                  </a:lnTo>
                  <a:lnTo>
                    <a:pt x="120" y="61"/>
                  </a:lnTo>
                  <a:lnTo>
                    <a:pt x="120" y="61"/>
                  </a:lnTo>
                  <a:lnTo>
                    <a:pt x="133" y="61"/>
                  </a:lnTo>
                  <a:lnTo>
                    <a:pt x="133" y="73"/>
                  </a:lnTo>
                  <a:lnTo>
                    <a:pt x="133" y="73"/>
                  </a:lnTo>
                  <a:lnTo>
                    <a:pt x="120" y="73"/>
                  </a:lnTo>
                  <a:lnTo>
                    <a:pt x="96" y="61"/>
                  </a:lnTo>
                  <a:lnTo>
                    <a:pt x="84" y="49"/>
                  </a:lnTo>
                  <a:lnTo>
                    <a:pt x="84" y="49"/>
                  </a:lnTo>
                  <a:lnTo>
                    <a:pt x="72" y="61"/>
                  </a:lnTo>
                  <a:lnTo>
                    <a:pt x="72" y="73"/>
                  </a:lnTo>
                  <a:lnTo>
                    <a:pt x="36" y="61"/>
                  </a:lnTo>
                  <a:lnTo>
                    <a:pt x="36" y="73"/>
                  </a:lnTo>
                  <a:lnTo>
                    <a:pt x="36" y="73"/>
                  </a:lnTo>
                  <a:lnTo>
                    <a:pt x="36" y="97"/>
                  </a:lnTo>
                  <a:lnTo>
                    <a:pt x="12" y="97"/>
                  </a:lnTo>
                  <a:lnTo>
                    <a:pt x="0" y="97"/>
                  </a:lnTo>
                  <a:lnTo>
                    <a:pt x="0" y="109"/>
                  </a:lnTo>
                  <a:lnTo>
                    <a:pt x="0" y="109"/>
                  </a:lnTo>
                  <a:lnTo>
                    <a:pt x="0" y="121"/>
                  </a:lnTo>
                  <a:lnTo>
                    <a:pt x="12" y="121"/>
                  </a:lnTo>
                  <a:lnTo>
                    <a:pt x="12" y="121"/>
                  </a:lnTo>
                  <a:lnTo>
                    <a:pt x="0" y="133"/>
                  </a:lnTo>
                  <a:lnTo>
                    <a:pt x="0" y="133"/>
                  </a:lnTo>
                  <a:lnTo>
                    <a:pt x="0" y="133"/>
                  </a:lnTo>
                  <a:lnTo>
                    <a:pt x="0" y="145"/>
                  </a:lnTo>
                  <a:lnTo>
                    <a:pt x="12" y="145"/>
                  </a:lnTo>
                  <a:lnTo>
                    <a:pt x="12" y="157"/>
                  </a:lnTo>
                  <a:lnTo>
                    <a:pt x="24" y="157"/>
                  </a:lnTo>
                  <a:lnTo>
                    <a:pt x="36" y="157"/>
                  </a:lnTo>
                  <a:lnTo>
                    <a:pt x="48" y="157"/>
                  </a:lnTo>
                  <a:lnTo>
                    <a:pt x="531"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6" name="Freeform 74">
              <a:extLst>
                <a:ext uri="{FF2B5EF4-FFF2-40B4-BE49-F238E27FC236}">
                  <a16:creationId xmlns:a16="http://schemas.microsoft.com/office/drawing/2014/main" id="{856D16A9-22DC-064C-8B4A-6BE5B6A0D80D}"/>
                </a:ext>
              </a:extLst>
            </p:cNvPr>
            <p:cNvSpPr>
              <a:spLocks/>
            </p:cNvSpPr>
            <p:nvPr/>
          </p:nvSpPr>
          <p:spPr bwMode="auto">
            <a:xfrm>
              <a:off x="5469364" y="1441844"/>
              <a:ext cx="555726" cy="59756"/>
            </a:xfrm>
            <a:custGeom>
              <a:avLst/>
              <a:gdLst/>
              <a:ahLst/>
              <a:cxnLst>
                <a:cxn ang="0">
                  <a:pos x="471" y="36"/>
                </a:cxn>
                <a:cxn ang="0">
                  <a:pos x="471" y="24"/>
                </a:cxn>
                <a:cxn ang="0">
                  <a:pos x="459" y="24"/>
                </a:cxn>
                <a:cxn ang="0">
                  <a:pos x="459" y="24"/>
                </a:cxn>
                <a:cxn ang="0">
                  <a:pos x="447" y="24"/>
                </a:cxn>
                <a:cxn ang="0">
                  <a:pos x="435" y="24"/>
                </a:cxn>
                <a:cxn ang="0">
                  <a:pos x="435" y="24"/>
                </a:cxn>
                <a:cxn ang="0">
                  <a:pos x="411" y="24"/>
                </a:cxn>
                <a:cxn ang="0">
                  <a:pos x="399" y="12"/>
                </a:cxn>
                <a:cxn ang="0">
                  <a:pos x="386" y="12"/>
                </a:cxn>
                <a:cxn ang="0">
                  <a:pos x="374" y="12"/>
                </a:cxn>
                <a:cxn ang="0">
                  <a:pos x="374" y="12"/>
                </a:cxn>
                <a:cxn ang="0">
                  <a:pos x="362" y="24"/>
                </a:cxn>
                <a:cxn ang="0">
                  <a:pos x="338" y="12"/>
                </a:cxn>
                <a:cxn ang="0">
                  <a:pos x="338" y="12"/>
                </a:cxn>
                <a:cxn ang="0">
                  <a:pos x="326" y="12"/>
                </a:cxn>
                <a:cxn ang="0">
                  <a:pos x="326" y="12"/>
                </a:cxn>
                <a:cxn ang="0">
                  <a:pos x="338" y="36"/>
                </a:cxn>
                <a:cxn ang="0">
                  <a:pos x="326" y="36"/>
                </a:cxn>
                <a:cxn ang="0">
                  <a:pos x="254" y="24"/>
                </a:cxn>
                <a:cxn ang="0">
                  <a:pos x="278" y="12"/>
                </a:cxn>
                <a:cxn ang="0">
                  <a:pos x="290" y="12"/>
                </a:cxn>
                <a:cxn ang="0">
                  <a:pos x="278" y="0"/>
                </a:cxn>
                <a:cxn ang="0">
                  <a:pos x="278" y="0"/>
                </a:cxn>
                <a:cxn ang="0">
                  <a:pos x="266" y="0"/>
                </a:cxn>
                <a:cxn ang="0">
                  <a:pos x="229" y="12"/>
                </a:cxn>
                <a:cxn ang="0">
                  <a:pos x="181" y="12"/>
                </a:cxn>
                <a:cxn ang="0">
                  <a:pos x="181" y="0"/>
                </a:cxn>
                <a:cxn ang="0">
                  <a:pos x="181" y="0"/>
                </a:cxn>
                <a:cxn ang="0">
                  <a:pos x="181" y="0"/>
                </a:cxn>
                <a:cxn ang="0">
                  <a:pos x="169" y="0"/>
                </a:cxn>
                <a:cxn ang="0">
                  <a:pos x="157" y="0"/>
                </a:cxn>
                <a:cxn ang="0">
                  <a:pos x="145" y="0"/>
                </a:cxn>
                <a:cxn ang="0">
                  <a:pos x="145" y="0"/>
                </a:cxn>
                <a:cxn ang="0">
                  <a:pos x="133" y="0"/>
                </a:cxn>
                <a:cxn ang="0">
                  <a:pos x="121" y="12"/>
                </a:cxn>
                <a:cxn ang="0">
                  <a:pos x="109" y="0"/>
                </a:cxn>
                <a:cxn ang="0">
                  <a:pos x="97" y="12"/>
                </a:cxn>
                <a:cxn ang="0">
                  <a:pos x="97" y="12"/>
                </a:cxn>
                <a:cxn ang="0">
                  <a:pos x="85" y="24"/>
                </a:cxn>
                <a:cxn ang="0">
                  <a:pos x="60" y="12"/>
                </a:cxn>
                <a:cxn ang="0">
                  <a:pos x="60" y="12"/>
                </a:cxn>
                <a:cxn ang="0">
                  <a:pos x="48" y="12"/>
                </a:cxn>
                <a:cxn ang="0">
                  <a:pos x="36" y="24"/>
                </a:cxn>
                <a:cxn ang="0">
                  <a:pos x="24" y="12"/>
                </a:cxn>
                <a:cxn ang="0">
                  <a:pos x="24" y="12"/>
                </a:cxn>
                <a:cxn ang="0">
                  <a:pos x="12" y="12"/>
                </a:cxn>
                <a:cxn ang="0">
                  <a:pos x="12" y="12"/>
                </a:cxn>
                <a:cxn ang="0">
                  <a:pos x="0" y="12"/>
                </a:cxn>
                <a:cxn ang="0">
                  <a:pos x="0" y="12"/>
                </a:cxn>
                <a:cxn ang="0">
                  <a:pos x="0" y="24"/>
                </a:cxn>
                <a:cxn ang="0">
                  <a:pos x="0" y="24"/>
                </a:cxn>
                <a:cxn ang="0">
                  <a:pos x="24" y="24"/>
                </a:cxn>
                <a:cxn ang="0">
                  <a:pos x="48" y="24"/>
                </a:cxn>
                <a:cxn ang="0">
                  <a:pos x="73" y="48"/>
                </a:cxn>
                <a:cxn ang="0">
                  <a:pos x="447" y="36"/>
                </a:cxn>
                <a:cxn ang="0">
                  <a:pos x="471" y="36"/>
                </a:cxn>
              </a:cxnLst>
              <a:rect l="0" t="0" r="r" b="b"/>
              <a:pathLst>
                <a:path w="471" h="48">
                  <a:moveTo>
                    <a:pt x="471" y="36"/>
                  </a:moveTo>
                  <a:lnTo>
                    <a:pt x="471" y="24"/>
                  </a:lnTo>
                  <a:lnTo>
                    <a:pt x="459" y="24"/>
                  </a:lnTo>
                  <a:lnTo>
                    <a:pt x="459" y="24"/>
                  </a:lnTo>
                  <a:lnTo>
                    <a:pt x="447" y="24"/>
                  </a:lnTo>
                  <a:lnTo>
                    <a:pt x="435" y="24"/>
                  </a:lnTo>
                  <a:lnTo>
                    <a:pt x="435" y="24"/>
                  </a:lnTo>
                  <a:lnTo>
                    <a:pt x="411" y="24"/>
                  </a:lnTo>
                  <a:lnTo>
                    <a:pt x="399" y="12"/>
                  </a:lnTo>
                  <a:lnTo>
                    <a:pt x="386" y="12"/>
                  </a:lnTo>
                  <a:lnTo>
                    <a:pt x="374" y="12"/>
                  </a:lnTo>
                  <a:lnTo>
                    <a:pt x="374" y="12"/>
                  </a:lnTo>
                  <a:lnTo>
                    <a:pt x="362" y="24"/>
                  </a:lnTo>
                  <a:lnTo>
                    <a:pt x="338" y="12"/>
                  </a:lnTo>
                  <a:lnTo>
                    <a:pt x="338" y="12"/>
                  </a:lnTo>
                  <a:lnTo>
                    <a:pt x="326" y="12"/>
                  </a:lnTo>
                  <a:lnTo>
                    <a:pt x="326" y="12"/>
                  </a:lnTo>
                  <a:lnTo>
                    <a:pt x="338" y="36"/>
                  </a:lnTo>
                  <a:lnTo>
                    <a:pt x="326" y="36"/>
                  </a:lnTo>
                  <a:lnTo>
                    <a:pt x="254" y="24"/>
                  </a:lnTo>
                  <a:lnTo>
                    <a:pt x="278" y="12"/>
                  </a:lnTo>
                  <a:lnTo>
                    <a:pt x="290" y="12"/>
                  </a:lnTo>
                  <a:lnTo>
                    <a:pt x="278" y="0"/>
                  </a:lnTo>
                  <a:lnTo>
                    <a:pt x="278" y="0"/>
                  </a:lnTo>
                  <a:lnTo>
                    <a:pt x="266" y="0"/>
                  </a:lnTo>
                  <a:lnTo>
                    <a:pt x="229" y="12"/>
                  </a:lnTo>
                  <a:lnTo>
                    <a:pt x="181" y="12"/>
                  </a:lnTo>
                  <a:lnTo>
                    <a:pt x="181" y="0"/>
                  </a:lnTo>
                  <a:lnTo>
                    <a:pt x="181" y="0"/>
                  </a:lnTo>
                  <a:lnTo>
                    <a:pt x="181" y="0"/>
                  </a:lnTo>
                  <a:lnTo>
                    <a:pt x="169" y="0"/>
                  </a:lnTo>
                  <a:lnTo>
                    <a:pt x="157" y="0"/>
                  </a:lnTo>
                  <a:lnTo>
                    <a:pt x="145" y="0"/>
                  </a:lnTo>
                  <a:lnTo>
                    <a:pt x="145" y="0"/>
                  </a:lnTo>
                  <a:lnTo>
                    <a:pt x="133" y="0"/>
                  </a:lnTo>
                  <a:lnTo>
                    <a:pt x="121" y="12"/>
                  </a:lnTo>
                  <a:lnTo>
                    <a:pt x="109" y="0"/>
                  </a:lnTo>
                  <a:lnTo>
                    <a:pt x="97" y="12"/>
                  </a:lnTo>
                  <a:lnTo>
                    <a:pt x="97" y="12"/>
                  </a:lnTo>
                  <a:lnTo>
                    <a:pt x="85" y="24"/>
                  </a:lnTo>
                  <a:lnTo>
                    <a:pt x="60" y="12"/>
                  </a:lnTo>
                  <a:lnTo>
                    <a:pt x="60" y="12"/>
                  </a:lnTo>
                  <a:lnTo>
                    <a:pt x="48" y="12"/>
                  </a:lnTo>
                  <a:lnTo>
                    <a:pt x="36" y="24"/>
                  </a:lnTo>
                  <a:lnTo>
                    <a:pt x="24" y="12"/>
                  </a:lnTo>
                  <a:lnTo>
                    <a:pt x="24" y="12"/>
                  </a:lnTo>
                  <a:lnTo>
                    <a:pt x="12" y="12"/>
                  </a:lnTo>
                  <a:lnTo>
                    <a:pt x="12" y="12"/>
                  </a:lnTo>
                  <a:lnTo>
                    <a:pt x="0" y="12"/>
                  </a:lnTo>
                  <a:lnTo>
                    <a:pt x="0" y="12"/>
                  </a:lnTo>
                  <a:lnTo>
                    <a:pt x="0" y="24"/>
                  </a:lnTo>
                  <a:lnTo>
                    <a:pt x="0" y="24"/>
                  </a:lnTo>
                  <a:lnTo>
                    <a:pt x="24" y="24"/>
                  </a:lnTo>
                  <a:lnTo>
                    <a:pt x="48" y="24"/>
                  </a:lnTo>
                  <a:lnTo>
                    <a:pt x="73" y="48"/>
                  </a:lnTo>
                  <a:lnTo>
                    <a:pt x="447" y="36"/>
                  </a:lnTo>
                  <a:lnTo>
                    <a:pt x="471"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7" name="Freeform 75">
              <a:extLst>
                <a:ext uri="{FF2B5EF4-FFF2-40B4-BE49-F238E27FC236}">
                  <a16:creationId xmlns:a16="http://schemas.microsoft.com/office/drawing/2014/main" id="{B8C65F46-5B0E-014B-89A1-34818C7ADED8}"/>
                </a:ext>
              </a:extLst>
            </p:cNvPr>
            <p:cNvSpPr>
              <a:spLocks/>
            </p:cNvSpPr>
            <p:nvPr/>
          </p:nvSpPr>
          <p:spPr bwMode="auto">
            <a:xfrm>
              <a:off x="5427509" y="1495571"/>
              <a:ext cx="597556" cy="106365"/>
            </a:xfrm>
            <a:custGeom>
              <a:avLst/>
              <a:gdLst/>
              <a:ahLst/>
              <a:cxnLst>
                <a:cxn ang="0">
                  <a:pos x="507" y="12"/>
                </a:cxn>
                <a:cxn ang="0">
                  <a:pos x="495" y="24"/>
                </a:cxn>
                <a:cxn ang="0">
                  <a:pos x="507" y="36"/>
                </a:cxn>
                <a:cxn ang="0">
                  <a:pos x="507" y="48"/>
                </a:cxn>
                <a:cxn ang="0">
                  <a:pos x="495" y="48"/>
                </a:cxn>
                <a:cxn ang="0">
                  <a:pos x="459" y="61"/>
                </a:cxn>
                <a:cxn ang="0">
                  <a:pos x="447" y="61"/>
                </a:cxn>
                <a:cxn ang="0">
                  <a:pos x="435" y="61"/>
                </a:cxn>
                <a:cxn ang="0">
                  <a:pos x="422" y="61"/>
                </a:cxn>
                <a:cxn ang="0">
                  <a:pos x="410" y="61"/>
                </a:cxn>
                <a:cxn ang="0">
                  <a:pos x="398" y="61"/>
                </a:cxn>
                <a:cxn ang="0">
                  <a:pos x="398" y="73"/>
                </a:cxn>
                <a:cxn ang="0">
                  <a:pos x="374" y="73"/>
                </a:cxn>
                <a:cxn ang="0">
                  <a:pos x="362" y="73"/>
                </a:cxn>
                <a:cxn ang="0">
                  <a:pos x="350" y="73"/>
                </a:cxn>
                <a:cxn ang="0">
                  <a:pos x="338" y="73"/>
                </a:cxn>
                <a:cxn ang="0">
                  <a:pos x="338" y="73"/>
                </a:cxn>
                <a:cxn ang="0">
                  <a:pos x="326" y="73"/>
                </a:cxn>
                <a:cxn ang="0">
                  <a:pos x="314" y="73"/>
                </a:cxn>
                <a:cxn ang="0">
                  <a:pos x="290" y="73"/>
                </a:cxn>
                <a:cxn ang="0">
                  <a:pos x="253" y="61"/>
                </a:cxn>
                <a:cxn ang="0">
                  <a:pos x="241" y="48"/>
                </a:cxn>
                <a:cxn ang="0">
                  <a:pos x="229" y="48"/>
                </a:cxn>
                <a:cxn ang="0">
                  <a:pos x="217" y="61"/>
                </a:cxn>
                <a:cxn ang="0">
                  <a:pos x="205" y="73"/>
                </a:cxn>
                <a:cxn ang="0">
                  <a:pos x="193" y="73"/>
                </a:cxn>
                <a:cxn ang="0">
                  <a:pos x="193" y="85"/>
                </a:cxn>
                <a:cxn ang="0">
                  <a:pos x="181" y="85"/>
                </a:cxn>
                <a:cxn ang="0">
                  <a:pos x="169" y="97"/>
                </a:cxn>
                <a:cxn ang="0">
                  <a:pos x="157" y="85"/>
                </a:cxn>
                <a:cxn ang="0">
                  <a:pos x="145" y="97"/>
                </a:cxn>
                <a:cxn ang="0">
                  <a:pos x="121" y="97"/>
                </a:cxn>
                <a:cxn ang="0">
                  <a:pos x="109" y="85"/>
                </a:cxn>
                <a:cxn ang="0">
                  <a:pos x="84" y="85"/>
                </a:cxn>
                <a:cxn ang="0">
                  <a:pos x="72" y="73"/>
                </a:cxn>
                <a:cxn ang="0">
                  <a:pos x="72" y="61"/>
                </a:cxn>
                <a:cxn ang="0">
                  <a:pos x="60" y="61"/>
                </a:cxn>
                <a:cxn ang="0">
                  <a:pos x="72" y="48"/>
                </a:cxn>
                <a:cxn ang="0">
                  <a:pos x="60" y="48"/>
                </a:cxn>
                <a:cxn ang="0">
                  <a:pos x="36" y="48"/>
                </a:cxn>
                <a:cxn ang="0">
                  <a:pos x="36" y="48"/>
                </a:cxn>
                <a:cxn ang="0">
                  <a:pos x="24" y="48"/>
                </a:cxn>
                <a:cxn ang="0">
                  <a:pos x="24" y="36"/>
                </a:cxn>
                <a:cxn ang="0">
                  <a:pos x="0" y="24"/>
                </a:cxn>
                <a:cxn ang="0">
                  <a:pos x="0" y="12"/>
                </a:cxn>
                <a:cxn ang="0">
                  <a:pos x="12" y="0"/>
                </a:cxn>
                <a:cxn ang="0">
                  <a:pos x="483" y="0"/>
                </a:cxn>
              </a:cxnLst>
              <a:rect l="0" t="0" r="r" b="b"/>
              <a:pathLst>
                <a:path w="507" h="97">
                  <a:moveTo>
                    <a:pt x="507" y="0"/>
                  </a:moveTo>
                  <a:lnTo>
                    <a:pt x="507" y="12"/>
                  </a:lnTo>
                  <a:lnTo>
                    <a:pt x="507" y="24"/>
                  </a:lnTo>
                  <a:lnTo>
                    <a:pt x="495" y="24"/>
                  </a:lnTo>
                  <a:lnTo>
                    <a:pt x="507" y="24"/>
                  </a:lnTo>
                  <a:lnTo>
                    <a:pt x="507" y="36"/>
                  </a:lnTo>
                  <a:lnTo>
                    <a:pt x="507" y="36"/>
                  </a:lnTo>
                  <a:lnTo>
                    <a:pt x="507" y="48"/>
                  </a:lnTo>
                  <a:lnTo>
                    <a:pt x="495" y="48"/>
                  </a:lnTo>
                  <a:lnTo>
                    <a:pt x="495" y="48"/>
                  </a:lnTo>
                  <a:lnTo>
                    <a:pt x="483" y="61"/>
                  </a:lnTo>
                  <a:lnTo>
                    <a:pt x="459" y="61"/>
                  </a:lnTo>
                  <a:lnTo>
                    <a:pt x="459" y="61"/>
                  </a:lnTo>
                  <a:lnTo>
                    <a:pt x="447" y="61"/>
                  </a:lnTo>
                  <a:lnTo>
                    <a:pt x="447" y="61"/>
                  </a:lnTo>
                  <a:lnTo>
                    <a:pt x="435" y="61"/>
                  </a:lnTo>
                  <a:lnTo>
                    <a:pt x="435" y="61"/>
                  </a:lnTo>
                  <a:lnTo>
                    <a:pt x="422" y="61"/>
                  </a:lnTo>
                  <a:lnTo>
                    <a:pt x="422" y="61"/>
                  </a:lnTo>
                  <a:lnTo>
                    <a:pt x="410" y="61"/>
                  </a:lnTo>
                  <a:lnTo>
                    <a:pt x="410" y="61"/>
                  </a:lnTo>
                  <a:lnTo>
                    <a:pt x="398" y="61"/>
                  </a:lnTo>
                  <a:lnTo>
                    <a:pt x="398" y="61"/>
                  </a:lnTo>
                  <a:lnTo>
                    <a:pt x="398" y="73"/>
                  </a:lnTo>
                  <a:lnTo>
                    <a:pt x="386" y="73"/>
                  </a:lnTo>
                  <a:lnTo>
                    <a:pt x="374" y="73"/>
                  </a:lnTo>
                  <a:lnTo>
                    <a:pt x="374" y="73"/>
                  </a:lnTo>
                  <a:lnTo>
                    <a:pt x="362" y="73"/>
                  </a:lnTo>
                  <a:lnTo>
                    <a:pt x="362" y="73"/>
                  </a:lnTo>
                  <a:lnTo>
                    <a:pt x="350" y="73"/>
                  </a:lnTo>
                  <a:lnTo>
                    <a:pt x="350" y="73"/>
                  </a:lnTo>
                  <a:lnTo>
                    <a:pt x="338" y="73"/>
                  </a:lnTo>
                  <a:lnTo>
                    <a:pt x="338" y="73"/>
                  </a:lnTo>
                  <a:lnTo>
                    <a:pt x="338" y="73"/>
                  </a:lnTo>
                  <a:lnTo>
                    <a:pt x="326" y="73"/>
                  </a:lnTo>
                  <a:lnTo>
                    <a:pt x="326" y="73"/>
                  </a:lnTo>
                  <a:lnTo>
                    <a:pt x="326" y="61"/>
                  </a:lnTo>
                  <a:lnTo>
                    <a:pt x="314" y="73"/>
                  </a:lnTo>
                  <a:lnTo>
                    <a:pt x="302" y="73"/>
                  </a:lnTo>
                  <a:lnTo>
                    <a:pt x="290" y="73"/>
                  </a:lnTo>
                  <a:lnTo>
                    <a:pt x="290" y="73"/>
                  </a:lnTo>
                  <a:lnTo>
                    <a:pt x="253" y="61"/>
                  </a:lnTo>
                  <a:lnTo>
                    <a:pt x="241" y="48"/>
                  </a:lnTo>
                  <a:lnTo>
                    <a:pt x="241" y="48"/>
                  </a:lnTo>
                  <a:lnTo>
                    <a:pt x="229" y="48"/>
                  </a:lnTo>
                  <a:lnTo>
                    <a:pt x="229" y="48"/>
                  </a:lnTo>
                  <a:lnTo>
                    <a:pt x="229" y="48"/>
                  </a:lnTo>
                  <a:lnTo>
                    <a:pt x="217" y="61"/>
                  </a:lnTo>
                  <a:lnTo>
                    <a:pt x="217" y="73"/>
                  </a:lnTo>
                  <a:lnTo>
                    <a:pt x="205" y="73"/>
                  </a:lnTo>
                  <a:lnTo>
                    <a:pt x="205" y="73"/>
                  </a:lnTo>
                  <a:lnTo>
                    <a:pt x="193" y="73"/>
                  </a:lnTo>
                  <a:lnTo>
                    <a:pt x="193" y="85"/>
                  </a:lnTo>
                  <a:lnTo>
                    <a:pt x="193" y="85"/>
                  </a:lnTo>
                  <a:lnTo>
                    <a:pt x="181" y="85"/>
                  </a:lnTo>
                  <a:lnTo>
                    <a:pt x="181" y="85"/>
                  </a:lnTo>
                  <a:lnTo>
                    <a:pt x="181" y="85"/>
                  </a:lnTo>
                  <a:lnTo>
                    <a:pt x="169" y="97"/>
                  </a:lnTo>
                  <a:lnTo>
                    <a:pt x="157" y="97"/>
                  </a:lnTo>
                  <a:lnTo>
                    <a:pt x="157" y="85"/>
                  </a:lnTo>
                  <a:lnTo>
                    <a:pt x="145" y="85"/>
                  </a:lnTo>
                  <a:lnTo>
                    <a:pt x="145" y="97"/>
                  </a:lnTo>
                  <a:lnTo>
                    <a:pt x="133" y="97"/>
                  </a:lnTo>
                  <a:lnTo>
                    <a:pt x="121" y="97"/>
                  </a:lnTo>
                  <a:lnTo>
                    <a:pt x="109" y="85"/>
                  </a:lnTo>
                  <a:lnTo>
                    <a:pt x="109" y="85"/>
                  </a:lnTo>
                  <a:lnTo>
                    <a:pt x="96" y="85"/>
                  </a:lnTo>
                  <a:lnTo>
                    <a:pt x="84" y="85"/>
                  </a:lnTo>
                  <a:lnTo>
                    <a:pt x="84" y="85"/>
                  </a:lnTo>
                  <a:lnTo>
                    <a:pt x="72" y="73"/>
                  </a:lnTo>
                  <a:lnTo>
                    <a:pt x="72" y="73"/>
                  </a:lnTo>
                  <a:lnTo>
                    <a:pt x="72" y="61"/>
                  </a:lnTo>
                  <a:lnTo>
                    <a:pt x="60" y="61"/>
                  </a:lnTo>
                  <a:lnTo>
                    <a:pt x="60" y="61"/>
                  </a:lnTo>
                  <a:lnTo>
                    <a:pt x="72" y="61"/>
                  </a:lnTo>
                  <a:lnTo>
                    <a:pt x="72" y="48"/>
                  </a:lnTo>
                  <a:lnTo>
                    <a:pt x="60" y="48"/>
                  </a:lnTo>
                  <a:lnTo>
                    <a:pt x="60" y="48"/>
                  </a:lnTo>
                  <a:lnTo>
                    <a:pt x="48" y="48"/>
                  </a:lnTo>
                  <a:lnTo>
                    <a:pt x="36" y="48"/>
                  </a:lnTo>
                  <a:lnTo>
                    <a:pt x="36" y="48"/>
                  </a:lnTo>
                  <a:lnTo>
                    <a:pt x="36" y="48"/>
                  </a:lnTo>
                  <a:lnTo>
                    <a:pt x="24" y="48"/>
                  </a:lnTo>
                  <a:lnTo>
                    <a:pt x="24" y="48"/>
                  </a:lnTo>
                  <a:lnTo>
                    <a:pt x="24" y="36"/>
                  </a:lnTo>
                  <a:lnTo>
                    <a:pt x="24" y="36"/>
                  </a:lnTo>
                  <a:lnTo>
                    <a:pt x="24" y="36"/>
                  </a:lnTo>
                  <a:lnTo>
                    <a:pt x="0" y="24"/>
                  </a:lnTo>
                  <a:lnTo>
                    <a:pt x="0" y="24"/>
                  </a:lnTo>
                  <a:lnTo>
                    <a:pt x="0" y="12"/>
                  </a:lnTo>
                  <a:lnTo>
                    <a:pt x="12" y="12"/>
                  </a:lnTo>
                  <a:lnTo>
                    <a:pt x="12" y="0"/>
                  </a:lnTo>
                  <a:lnTo>
                    <a:pt x="507" y="0"/>
                  </a:lnTo>
                  <a:lnTo>
                    <a:pt x="483" y="0"/>
                  </a:lnTo>
                  <a:lnTo>
                    <a:pt x="50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8" name="Freeform 76">
              <a:extLst>
                <a:ext uri="{FF2B5EF4-FFF2-40B4-BE49-F238E27FC236}">
                  <a16:creationId xmlns:a16="http://schemas.microsoft.com/office/drawing/2014/main" id="{FBCC7E8D-55B4-4845-B158-7AE6378C185B}"/>
                </a:ext>
              </a:extLst>
            </p:cNvPr>
            <p:cNvSpPr>
              <a:spLocks/>
            </p:cNvSpPr>
            <p:nvPr/>
          </p:nvSpPr>
          <p:spPr bwMode="auto">
            <a:xfrm>
              <a:off x="5599605" y="1508718"/>
              <a:ext cx="311924" cy="185242"/>
            </a:xfrm>
            <a:custGeom>
              <a:avLst/>
              <a:gdLst/>
              <a:ahLst/>
              <a:cxnLst>
                <a:cxn ang="0">
                  <a:pos x="0" y="12"/>
                </a:cxn>
                <a:cxn ang="0">
                  <a:pos x="24" y="24"/>
                </a:cxn>
                <a:cxn ang="0">
                  <a:pos x="36" y="36"/>
                </a:cxn>
                <a:cxn ang="0">
                  <a:pos x="60" y="49"/>
                </a:cxn>
                <a:cxn ang="0">
                  <a:pos x="72" y="61"/>
                </a:cxn>
                <a:cxn ang="0">
                  <a:pos x="72" y="85"/>
                </a:cxn>
                <a:cxn ang="0">
                  <a:pos x="84" y="97"/>
                </a:cxn>
                <a:cxn ang="0">
                  <a:pos x="84" y="109"/>
                </a:cxn>
                <a:cxn ang="0">
                  <a:pos x="96" y="133"/>
                </a:cxn>
                <a:cxn ang="0">
                  <a:pos x="96" y="145"/>
                </a:cxn>
                <a:cxn ang="0">
                  <a:pos x="108" y="145"/>
                </a:cxn>
                <a:cxn ang="0">
                  <a:pos x="96" y="157"/>
                </a:cxn>
                <a:cxn ang="0">
                  <a:pos x="133" y="169"/>
                </a:cxn>
                <a:cxn ang="0">
                  <a:pos x="265" y="157"/>
                </a:cxn>
                <a:cxn ang="0">
                  <a:pos x="229" y="157"/>
                </a:cxn>
                <a:cxn ang="0">
                  <a:pos x="217" y="157"/>
                </a:cxn>
                <a:cxn ang="0">
                  <a:pos x="181" y="133"/>
                </a:cxn>
                <a:cxn ang="0">
                  <a:pos x="157" y="121"/>
                </a:cxn>
                <a:cxn ang="0">
                  <a:pos x="133" y="109"/>
                </a:cxn>
                <a:cxn ang="0">
                  <a:pos x="133" y="85"/>
                </a:cxn>
                <a:cxn ang="0">
                  <a:pos x="133" y="73"/>
                </a:cxn>
                <a:cxn ang="0">
                  <a:pos x="145" y="49"/>
                </a:cxn>
                <a:cxn ang="0">
                  <a:pos x="157" y="49"/>
                </a:cxn>
                <a:cxn ang="0">
                  <a:pos x="205" y="36"/>
                </a:cxn>
                <a:cxn ang="0">
                  <a:pos x="229" y="36"/>
                </a:cxn>
                <a:cxn ang="0">
                  <a:pos x="265" y="24"/>
                </a:cxn>
                <a:cxn ang="0">
                  <a:pos x="253" y="24"/>
                </a:cxn>
                <a:cxn ang="0">
                  <a:pos x="241" y="36"/>
                </a:cxn>
                <a:cxn ang="0">
                  <a:pos x="217" y="36"/>
                </a:cxn>
                <a:cxn ang="0">
                  <a:pos x="205" y="36"/>
                </a:cxn>
                <a:cxn ang="0">
                  <a:pos x="169" y="36"/>
                </a:cxn>
                <a:cxn ang="0">
                  <a:pos x="169" y="36"/>
                </a:cxn>
                <a:cxn ang="0">
                  <a:pos x="193" y="24"/>
                </a:cxn>
                <a:cxn ang="0">
                  <a:pos x="181" y="24"/>
                </a:cxn>
                <a:cxn ang="0">
                  <a:pos x="157" y="36"/>
                </a:cxn>
                <a:cxn ang="0">
                  <a:pos x="120" y="36"/>
                </a:cxn>
                <a:cxn ang="0">
                  <a:pos x="145" y="12"/>
                </a:cxn>
                <a:cxn ang="0">
                  <a:pos x="133" y="12"/>
                </a:cxn>
                <a:cxn ang="0">
                  <a:pos x="133" y="24"/>
                </a:cxn>
                <a:cxn ang="0">
                  <a:pos x="108" y="12"/>
                </a:cxn>
                <a:cxn ang="0">
                  <a:pos x="108" y="24"/>
                </a:cxn>
                <a:cxn ang="0">
                  <a:pos x="120" y="24"/>
                </a:cxn>
                <a:cxn ang="0">
                  <a:pos x="108" y="36"/>
                </a:cxn>
                <a:cxn ang="0">
                  <a:pos x="108" y="36"/>
                </a:cxn>
                <a:cxn ang="0">
                  <a:pos x="108" y="49"/>
                </a:cxn>
                <a:cxn ang="0">
                  <a:pos x="96" y="49"/>
                </a:cxn>
                <a:cxn ang="0">
                  <a:pos x="84" y="49"/>
                </a:cxn>
                <a:cxn ang="0">
                  <a:pos x="84" y="49"/>
                </a:cxn>
                <a:cxn ang="0">
                  <a:pos x="60" y="36"/>
                </a:cxn>
                <a:cxn ang="0">
                  <a:pos x="48" y="24"/>
                </a:cxn>
                <a:cxn ang="0">
                  <a:pos x="48" y="24"/>
                </a:cxn>
                <a:cxn ang="0">
                  <a:pos x="48" y="24"/>
                </a:cxn>
                <a:cxn ang="0">
                  <a:pos x="36" y="12"/>
                </a:cxn>
                <a:cxn ang="0">
                  <a:pos x="48" y="0"/>
                </a:cxn>
                <a:cxn ang="0">
                  <a:pos x="48" y="0"/>
                </a:cxn>
                <a:cxn ang="0">
                  <a:pos x="36" y="12"/>
                </a:cxn>
                <a:cxn ang="0">
                  <a:pos x="24" y="0"/>
                </a:cxn>
                <a:cxn ang="0">
                  <a:pos x="12" y="0"/>
                </a:cxn>
                <a:cxn ang="0">
                  <a:pos x="24" y="12"/>
                </a:cxn>
                <a:cxn ang="0">
                  <a:pos x="0" y="12"/>
                </a:cxn>
                <a:cxn ang="0">
                  <a:pos x="0" y="12"/>
                </a:cxn>
              </a:cxnLst>
              <a:rect l="0" t="0" r="r" b="b"/>
              <a:pathLst>
                <a:path w="265" h="169">
                  <a:moveTo>
                    <a:pt x="0" y="12"/>
                  </a:moveTo>
                  <a:lnTo>
                    <a:pt x="24" y="24"/>
                  </a:lnTo>
                  <a:lnTo>
                    <a:pt x="36" y="36"/>
                  </a:lnTo>
                  <a:lnTo>
                    <a:pt x="60" y="49"/>
                  </a:lnTo>
                  <a:lnTo>
                    <a:pt x="72" y="61"/>
                  </a:lnTo>
                  <a:lnTo>
                    <a:pt x="72" y="85"/>
                  </a:lnTo>
                  <a:lnTo>
                    <a:pt x="84" y="97"/>
                  </a:lnTo>
                  <a:lnTo>
                    <a:pt x="84" y="109"/>
                  </a:lnTo>
                  <a:lnTo>
                    <a:pt x="96" y="133"/>
                  </a:lnTo>
                  <a:lnTo>
                    <a:pt x="96" y="145"/>
                  </a:lnTo>
                  <a:lnTo>
                    <a:pt x="108" y="145"/>
                  </a:lnTo>
                  <a:lnTo>
                    <a:pt x="96" y="157"/>
                  </a:lnTo>
                  <a:lnTo>
                    <a:pt x="133" y="169"/>
                  </a:lnTo>
                  <a:lnTo>
                    <a:pt x="265" y="157"/>
                  </a:lnTo>
                  <a:lnTo>
                    <a:pt x="229" y="157"/>
                  </a:lnTo>
                  <a:lnTo>
                    <a:pt x="217" y="157"/>
                  </a:lnTo>
                  <a:lnTo>
                    <a:pt x="181" y="133"/>
                  </a:lnTo>
                  <a:lnTo>
                    <a:pt x="157" y="121"/>
                  </a:lnTo>
                  <a:lnTo>
                    <a:pt x="133" y="109"/>
                  </a:lnTo>
                  <a:lnTo>
                    <a:pt x="133" y="85"/>
                  </a:lnTo>
                  <a:lnTo>
                    <a:pt x="133" y="73"/>
                  </a:lnTo>
                  <a:lnTo>
                    <a:pt x="145" y="49"/>
                  </a:lnTo>
                  <a:lnTo>
                    <a:pt x="157" y="49"/>
                  </a:lnTo>
                  <a:lnTo>
                    <a:pt x="205" y="36"/>
                  </a:lnTo>
                  <a:lnTo>
                    <a:pt x="229" y="36"/>
                  </a:lnTo>
                  <a:lnTo>
                    <a:pt x="265" y="24"/>
                  </a:lnTo>
                  <a:lnTo>
                    <a:pt x="253" y="24"/>
                  </a:lnTo>
                  <a:lnTo>
                    <a:pt x="241" y="36"/>
                  </a:lnTo>
                  <a:lnTo>
                    <a:pt x="217" y="36"/>
                  </a:lnTo>
                  <a:lnTo>
                    <a:pt x="205" y="36"/>
                  </a:lnTo>
                  <a:lnTo>
                    <a:pt x="169" y="36"/>
                  </a:lnTo>
                  <a:lnTo>
                    <a:pt x="169" y="36"/>
                  </a:lnTo>
                  <a:lnTo>
                    <a:pt x="193" y="24"/>
                  </a:lnTo>
                  <a:lnTo>
                    <a:pt x="181" y="24"/>
                  </a:lnTo>
                  <a:lnTo>
                    <a:pt x="157" y="36"/>
                  </a:lnTo>
                  <a:lnTo>
                    <a:pt x="120" y="36"/>
                  </a:lnTo>
                  <a:lnTo>
                    <a:pt x="145" y="12"/>
                  </a:lnTo>
                  <a:lnTo>
                    <a:pt x="133" y="12"/>
                  </a:lnTo>
                  <a:lnTo>
                    <a:pt x="133" y="24"/>
                  </a:lnTo>
                  <a:lnTo>
                    <a:pt x="108" y="12"/>
                  </a:lnTo>
                  <a:lnTo>
                    <a:pt x="108" y="24"/>
                  </a:lnTo>
                  <a:lnTo>
                    <a:pt x="120" y="24"/>
                  </a:lnTo>
                  <a:lnTo>
                    <a:pt x="108" y="36"/>
                  </a:lnTo>
                  <a:lnTo>
                    <a:pt x="108" y="36"/>
                  </a:lnTo>
                  <a:lnTo>
                    <a:pt x="108" y="49"/>
                  </a:lnTo>
                  <a:lnTo>
                    <a:pt x="96" y="49"/>
                  </a:lnTo>
                  <a:lnTo>
                    <a:pt x="84" y="49"/>
                  </a:lnTo>
                  <a:lnTo>
                    <a:pt x="84" y="49"/>
                  </a:lnTo>
                  <a:lnTo>
                    <a:pt x="60" y="36"/>
                  </a:lnTo>
                  <a:lnTo>
                    <a:pt x="48" y="24"/>
                  </a:lnTo>
                  <a:lnTo>
                    <a:pt x="48" y="24"/>
                  </a:lnTo>
                  <a:lnTo>
                    <a:pt x="48" y="24"/>
                  </a:lnTo>
                  <a:lnTo>
                    <a:pt x="36" y="12"/>
                  </a:lnTo>
                  <a:lnTo>
                    <a:pt x="48" y="0"/>
                  </a:lnTo>
                  <a:lnTo>
                    <a:pt x="48" y="0"/>
                  </a:lnTo>
                  <a:lnTo>
                    <a:pt x="36" y="12"/>
                  </a:lnTo>
                  <a:lnTo>
                    <a:pt x="24" y="0"/>
                  </a:lnTo>
                  <a:lnTo>
                    <a:pt x="12" y="0"/>
                  </a:lnTo>
                  <a:lnTo>
                    <a:pt x="24"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9" name="Freeform 77">
              <a:extLst>
                <a:ext uri="{FF2B5EF4-FFF2-40B4-BE49-F238E27FC236}">
                  <a16:creationId xmlns:a16="http://schemas.microsoft.com/office/drawing/2014/main" id="{F951615B-B561-B14C-82A1-857D6F67FD50}"/>
                </a:ext>
              </a:extLst>
            </p:cNvPr>
            <p:cNvSpPr>
              <a:spLocks/>
            </p:cNvSpPr>
            <p:nvPr/>
          </p:nvSpPr>
          <p:spPr bwMode="auto">
            <a:xfrm>
              <a:off x="5697605" y="1574501"/>
              <a:ext cx="100389" cy="121901"/>
            </a:xfrm>
            <a:custGeom>
              <a:avLst/>
              <a:gdLst/>
              <a:ahLst/>
              <a:cxnLst>
                <a:cxn ang="0">
                  <a:pos x="73" y="108"/>
                </a:cxn>
                <a:cxn ang="0">
                  <a:pos x="85" y="84"/>
                </a:cxn>
                <a:cxn ang="0">
                  <a:pos x="85" y="84"/>
                </a:cxn>
                <a:cxn ang="0">
                  <a:pos x="49" y="48"/>
                </a:cxn>
                <a:cxn ang="0">
                  <a:pos x="49" y="48"/>
                </a:cxn>
                <a:cxn ang="0">
                  <a:pos x="49"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12"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3" y="108"/>
                </a:cxn>
              </a:cxnLst>
              <a:rect l="0" t="0" r="r" b="b"/>
              <a:pathLst>
                <a:path w="85" h="108">
                  <a:moveTo>
                    <a:pt x="73" y="108"/>
                  </a:moveTo>
                  <a:lnTo>
                    <a:pt x="85" y="84"/>
                  </a:lnTo>
                  <a:lnTo>
                    <a:pt x="85" y="84"/>
                  </a:lnTo>
                  <a:lnTo>
                    <a:pt x="49" y="48"/>
                  </a:lnTo>
                  <a:lnTo>
                    <a:pt x="49" y="48"/>
                  </a:lnTo>
                  <a:lnTo>
                    <a:pt x="49"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12"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3"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0" name="Freeform 78">
              <a:extLst>
                <a:ext uri="{FF2B5EF4-FFF2-40B4-BE49-F238E27FC236}">
                  <a16:creationId xmlns:a16="http://schemas.microsoft.com/office/drawing/2014/main" id="{44851ACD-A89F-704B-B9E1-7F0605A9041E}"/>
                </a:ext>
              </a:extLst>
            </p:cNvPr>
            <p:cNvSpPr>
              <a:spLocks/>
            </p:cNvSpPr>
            <p:nvPr/>
          </p:nvSpPr>
          <p:spPr bwMode="auto">
            <a:xfrm>
              <a:off x="5441850" y="1441844"/>
              <a:ext cx="583214" cy="92023"/>
            </a:xfrm>
            <a:custGeom>
              <a:avLst/>
              <a:gdLst/>
              <a:ahLst/>
              <a:cxnLst>
                <a:cxn ang="0">
                  <a:pos x="471" y="36"/>
                </a:cxn>
                <a:cxn ang="0">
                  <a:pos x="435" y="36"/>
                </a:cxn>
                <a:cxn ang="0">
                  <a:pos x="423" y="36"/>
                </a:cxn>
                <a:cxn ang="0">
                  <a:pos x="386" y="24"/>
                </a:cxn>
                <a:cxn ang="0">
                  <a:pos x="374" y="36"/>
                </a:cxn>
                <a:cxn ang="0">
                  <a:pos x="350" y="36"/>
                </a:cxn>
                <a:cxn ang="0">
                  <a:pos x="314" y="12"/>
                </a:cxn>
                <a:cxn ang="0">
                  <a:pos x="302" y="12"/>
                </a:cxn>
                <a:cxn ang="0">
                  <a:pos x="253" y="12"/>
                </a:cxn>
                <a:cxn ang="0">
                  <a:pos x="229" y="0"/>
                </a:cxn>
                <a:cxn ang="0">
                  <a:pos x="205" y="0"/>
                </a:cxn>
                <a:cxn ang="0">
                  <a:pos x="181" y="12"/>
                </a:cxn>
                <a:cxn ang="0">
                  <a:pos x="145" y="12"/>
                </a:cxn>
                <a:cxn ang="0">
                  <a:pos x="109" y="12"/>
                </a:cxn>
                <a:cxn ang="0">
                  <a:pos x="84" y="24"/>
                </a:cxn>
                <a:cxn ang="0">
                  <a:pos x="36" y="24"/>
                </a:cxn>
                <a:cxn ang="0">
                  <a:pos x="24" y="24"/>
                </a:cxn>
                <a:cxn ang="0">
                  <a:pos x="36" y="36"/>
                </a:cxn>
                <a:cxn ang="0">
                  <a:pos x="60" y="36"/>
                </a:cxn>
                <a:cxn ang="0">
                  <a:pos x="36" y="36"/>
                </a:cxn>
                <a:cxn ang="0">
                  <a:pos x="12" y="36"/>
                </a:cxn>
                <a:cxn ang="0">
                  <a:pos x="0" y="36"/>
                </a:cxn>
                <a:cxn ang="0">
                  <a:pos x="0" y="48"/>
                </a:cxn>
                <a:cxn ang="0">
                  <a:pos x="0" y="60"/>
                </a:cxn>
                <a:cxn ang="0">
                  <a:pos x="12" y="72"/>
                </a:cxn>
                <a:cxn ang="0">
                  <a:pos x="48" y="72"/>
                </a:cxn>
                <a:cxn ang="0">
                  <a:pos x="72" y="84"/>
                </a:cxn>
                <a:cxn ang="0">
                  <a:pos x="97" y="84"/>
                </a:cxn>
                <a:cxn ang="0">
                  <a:pos x="109" y="84"/>
                </a:cxn>
                <a:cxn ang="0">
                  <a:pos x="133" y="48"/>
                </a:cxn>
                <a:cxn ang="0">
                  <a:pos x="253" y="72"/>
                </a:cxn>
                <a:cxn ang="0">
                  <a:pos x="483" y="48"/>
                </a:cxn>
                <a:cxn ang="0">
                  <a:pos x="495" y="36"/>
                </a:cxn>
                <a:cxn ang="0">
                  <a:pos x="483" y="24"/>
                </a:cxn>
              </a:cxnLst>
              <a:rect l="0" t="0" r="r" b="b"/>
              <a:pathLst>
                <a:path w="495" h="84">
                  <a:moveTo>
                    <a:pt x="471" y="24"/>
                  </a:moveTo>
                  <a:lnTo>
                    <a:pt x="471" y="36"/>
                  </a:lnTo>
                  <a:lnTo>
                    <a:pt x="435" y="36"/>
                  </a:lnTo>
                  <a:lnTo>
                    <a:pt x="435" y="36"/>
                  </a:lnTo>
                  <a:lnTo>
                    <a:pt x="423" y="36"/>
                  </a:lnTo>
                  <a:lnTo>
                    <a:pt x="423" y="36"/>
                  </a:lnTo>
                  <a:lnTo>
                    <a:pt x="410" y="36"/>
                  </a:lnTo>
                  <a:lnTo>
                    <a:pt x="386" y="24"/>
                  </a:lnTo>
                  <a:lnTo>
                    <a:pt x="386" y="24"/>
                  </a:lnTo>
                  <a:lnTo>
                    <a:pt x="374" y="36"/>
                  </a:lnTo>
                  <a:lnTo>
                    <a:pt x="362" y="24"/>
                  </a:lnTo>
                  <a:lnTo>
                    <a:pt x="350" y="36"/>
                  </a:lnTo>
                  <a:lnTo>
                    <a:pt x="350" y="36"/>
                  </a:lnTo>
                  <a:lnTo>
                    <a:pt x="314" y="12"/>
                  </a:lnTo>
                  <a:lnTo>
                    <a:pt x="314" y="12"/>
                  </a:lnTo>
                  <a:lnTo>
                    <a:pt x="302" y="12"/>
                  </a:lnTo>
                  <a:lnTo>
                    <a:pt x="278" y="24"/>
                  </a:lnTo>
                  <a:lnTo>
                    <a:pt x="253" y="12"/>
                  </a:lnTo>
                  <a:lnTo>
                    <a:pt x="229" y="12"/>
                  </a:lnTo>
                  <a:lnTo>
                    <a:pt x="229" y="0"/>
                  </a:lnTo>
                  <a:lnTo>
                    <a:pt x="217" y="0"/>
                  </a:lnTo>
                  <a:lnTo>
                    <a:pt x="205" y="0"/>
                  </a:lnTo>
                  <a:lnTo>
                    <a:pt x="193" y="12"/>
                  </a:lnTo>
                  <a:lnTo>
                    <a:pt x="181" y="12"/>
                  </a:lnTo>
                  <a:lnTo>
                    <a:pt x="157" y="0"/>
                  </a:lnTo>
                  <a:lnTo>
                    <a:pt x="145" y="12"/>
                  </a:lnTo>
                  <a:lnTo>
                    <a:pt x="109" y="12"/>
                  </a:lnTo>
                  <a:lnTo>
                    <a:pt x="109" y="12"/>
                  </a:lnTo>
                  <a:lnTo>
                    <a:pt x="97" y="12"/>
                  </a:lnTo>
                  <a:lnTo>
                    <a:pt x="84" y="24"/>
                  </a:lnTo>
                  <a:lnTo>
                    <a:pt x="48" y="24"/>
                  </a:lnTo>
                  <a:lnTo>
                    <a:pt x="36" y="24"/>
                  </a:lnTo>
                  <a:lnTo>
                    <a:pt x="36" y="24"/>
                  </a:lnTo>
                  <a:lnTo>
                    <a:pt x="24" y="24"/>
                  </a:lnTo>
                  <a:lnTo>
                    <a:pt x="24" y="24"/>
                  </a:lnTo>
                  <a:lnTo>
                    <a:pt x="36" y="36"/>
                  </a:lnTo>
                  <a:lnTo>
                    <a:pt x="48" y="36"/>
                  </a:lnTo>
                  <a:lnTo>
                    <a:pt x="60" y="36"/>
                  </a:lnTo>
                  <a:lnTo>
                    <a:pt x="60" y="36"/>
                  </a:lnTo>
                  <a:lnTo>
                    <a:pt x="36" y="36"/>
                  </a:lnTo>
                  <a:lnTo>
                    <a:pt x="24" y="36"/>
                  </a:lnTo>
                  <a:lnTo>
                    <a:pt x="12" y="36"/>
                  </a:lnTo>
                  <a:lnTo>
                    <a:pt x="0" y="36"/>
                  </a:lnTo>
                  <a:lnTo>
                    <a:pt x="0" y="36"/>
                  </a:lnTo>
                  <a:lnTo>
                    <a:pt x="0" y="48"/>
                  </a:lnTo>
                  <a:lnTo>
                    <a:pt x="0" y="48"/>
                  </a:lnTo>
                  <a:lnTo>
                    <a:pt x="0" y="48"/>
                  </a:lnTo>
                  <a:lnTo>
                    <a:pt x="0" y="60"/>
                  </a:lnTo>
                  <a:lnTo>
                    <a:pt x="0" y="60"/>
                  </a:lnTo>
                  <a:lnTo>
                    <a:pt x="12" y="72"/>
                  </a:lnTo>
                  <a:lnTo>
                    <a:pt x="24" y="72"/>
                  </a:lnTo>
                  <a:lnTo>
                    <a:pt x="48" y="72"/>
                  </a:lnTo>
                  <a:lnTo>
                    <a:pt x="60" y="84"/>
                  </a:lnTo>
                  <a:lnTo>
                    <a:pt x="72" y="84"/>
                  </a:lnTo>
                  <a:lnTo>
                    <a:pt x="84" y="84"/>
                  </a:lnTo>
                  <a:lnTo>
                    <a:pt x="97" y="84"/>
                  </a:lnTo>
                  <a:lnTo>
                    <a:pt x="109" y="84"/>
                  </a:lnTo>
                  <a:lnTo>
                    <a:pt x="109" y="84"/>
                  </a:lnTo>
                  <a:lnTo>
                    <a:pt x="121" y="72"/>
                  </a:lnTo>
                  <a:lnTo>
                    <a:pt x="133" y="48"/>
                  </a:lnTo>
                  <a:lnTo>
                    <a:pt x="253" y="48"/>
                  </a:lnTo>
                  <a:lnTo>
                    <a:pt x="253" y="72"/>
                  </a:lnTo>
                  <a:lnTo>
                    <a:pt x="483" y="60"/>
                  </a:lnTo>
                  <a:lnTo>
                    <a:pt x="483" y="48"/>
                  </a:lnTo>
                  <a:lnTo>
                    <a:pt x="483" y="36"/>
                  </a:lnTo>
                  <a:lnTo>
                    <a:pt x="495" y="36"/>
                  </a:lnTo>
                  <a:lnTo>
                    <a:pt x="495" y="36"/>
                  </a:lnTo>
                  <a:lnTo>
                    <a:pt x="483" y="24"/>
                  </a:lnTo>
                  <a:lnTo>
                    <a:pt x="47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1" name="Freeform 79">
              <a:extLst>
                <a:ext uri="{FF2B5EF4-FFF2-40B4-BE49-F238E27FC236}">
                  <a16:creationId xmlns:a16="http://schemas.microsoft.com/office/drawing/2014/main" id="{BDC88A79-93F0-C649-9B01-702D507862BC}"/>
                </a:ext>
              </a:extLst>
            </p:cNvPr>
            <p:cNvSpPr>
              <a:spLocks/>
            </p:cNvSpPr>
            <p:nvPr/>
          </p:nvSpPr>
          <p:spPr bwMode="auto">
            <a:xfrm>
              <a:off x="5484874" y="1469332"/>
              <a:ext cx="540190" cy="64536"/>
            </a:xfrm>
            <a:custGeom>
              <a:avLst/>
              <a:gdLst/>
              <a:ahLst/>
              <a:cxnLst>
                <a:cxn ang="0">
                  <a:pos x="459" y="24"/>
                </a:cxn>
                <a:cxn ang="0">
                  <a:pos x="459" y="36"/>
                </a:cxn>
                <a:cxn ang="0">
                  <a:pos x="447" y="36"/>
                </a:cxn>
                <a:cxn ang="0">
                  <a:pos x="435" y="48"/>
                </a:cxn>
                <a:cxn ang="0">
                  <a:pos x="411" y="36"/>
                </a:cxn>
                <a:cxn ang="0">
                  <a:pos x="387" y="48"/>
                </a:cxn>
                <a:cxn ang="0">
                  <a:pos x="350" y="48"/>
                </a:cxn>
                <a:cxn ang="0">
                  <a:pos x="326" y="60"/>
                </a:cxn>
                <a:cxn ang="0">
                  <a:pos x="290" y="60"/>
                </a:cxn>
                <a:cxn ang="0">
                  <a:pos x="242" y="48"/>
                </a:cxn>
                <a:cxn ang="0">
                  <a:pos x="193" y="48"/>
                </a:cxn>
                <a:cxn ang="0">
                  <a:pos x="181" y="60"/>
                </a:cxn>
                <a:cxn ang="0">
                  <a:pos x="157" y="48"/>
                </a:cxn>
                <a:cxn ang="0">
                  <a:pos x="145" y="36"/>
                </a:cxn>
                <a:cxn ang="0">
                  <a:pos x="97" y="36"/>
                </a:cxn>
                <a:cxn ang="0">
                  <a:pos x="73" y="48"/>
                </a:cxn>
                <a:cxn ang="0">
                  <a:pos x="48" y="60"/>
                </a:cxn>
                <a:cxn ang="0">
                  <a:pos x="36" y="60"/>
                </a:cxn>
                <a:cxn ang="0">
                  <a:pos x="48" y="48"/>
                </a:cxn>
                <a:cxn ang="0">
                  <a:pos x="61" y="48"/>
                </a:cxn>
                <a:cxn ang="0">
                  <a:pos x="61" y="36"/>
                </a:cxn>
                <a:cxn ang="0">
                  <a:pos x="85" y="36"/>
                </a:cxn>
                <a:cxn ang="0">
                  <a:pos x="85" y="24"/>
                </a:cxn>
                <a:cxn ang="0">
                  <a:pos x="48" y="24"/>
                </a:cxn>
                <a:cxn ang="0">
                  <a:pos x="24" y="24"/>
                </a:cxn>
                <a:cxn ang="0">
                  <a:pos x="0" y="24"/>
                </a:cxn>
                <a:cxn ang="0">
                  <a:pos x="0" y="12"/>
                </a:cxn>
                <a:cxn ang="0">
                  <a:pos x="24" y="12"/>
                </a:cxn>
                <a:cxn ang="0">
                  <a:pos x="36" y="12"/>
                </a:cxn>
                <a:cxn ang="0">
                  <a:pos x="61" y="12"/>
                </a:cxn>
                <a:cxn ang="0">
                  <a:pos x="97" y="12"/>
                </a:cxn>
                <a:cxn ang="0">
                  <a:pos x="109" y="12"/>
                </a:cxn>
                <a:cxn ang="0">
                  <a:pos x="121" y="0"/>
                </a:cxn>
                <a:cxn ang="0">
                  <a:pos x="133" y="0"/>
                </a:cxn>
                <a:cxn ang="0">
                  <a:pos x="133" y="12"/>
                </a:cxn>
                <a:cxn ang="0">
                  <a:pos x="121" y="24"/>
                </a:cxn>
                <a:cxn ang="0">
                  <a:pos x="145" y="24"/>
                </a:cxn>
                <a:cxn ang="0">
                  <a:pos x="169" y="24"/>
                </a:cxn>
                <a:cxn ang="0">
                  <a:pos x="217" y="24"/>
                </a:cxn>
                <a:cxn ang="0">
                  <a:pos x="217" y="24"/>
                </a:cxn>
                <a:cxn ang="0">
                  <a:pos x="230" y="12"/>
                </a:cxn>
                <a:cxn ang="0">
                  <a:pos x="205" y="12"/>
                </a:cxn>
                <a:cxn ang="0">
                  <a:pos x="181" y="0"/>
                </a:cxn>
                <a:cxn ang="0">
                  <a:pos x="193" y="0"/>
                </a:cxn>
                <a:cxn ang="0">
                  <a:pos x="217" y="0"/>
                </a:cxn>
                <a:cxn ang="0">
                  <a:pos x="242" y="12"/>
                </a:cxn>
                <a:cxn ang="0">
                  <a:pos x="266" y="12"/>
                </a:cxn>
                <a:cxn ang="0">
                  <a:pos x="278" y="12"/>
                </a:cxn>
                <a:cxn ang="0">
                  <a:pos x="266" y="12"/>
                </a:cxn>
                <a:cxn ang="0">
                  <a:pos x="230" y="24"/>
                </a:cxn>
                <a:cxn ang="0">
                  <a:pos x="242" y="36"/>
                </a:cxn>
                <a:cxn ang="0">
                  <a:pos x="278" y="36"/>
                </a:cxn>
                <a:cxn ang="0">
                  <a:pos x="290" y="36"/>
                </a:cxn>
                <a:cxn ang="0">
                  <a:pos x="302" y="36"/>
                </a:cxn>
                <a:cxn ang="0">
                  <a:pos x="326" y="24"/>
                </a:cxn>
                <a:cxn ang="0">
                  <a:pos x="326" y="24"/>
                </a:cxn>
                <a:cxn ang="0">
                  <a:pos x="338" y="24"/>
                </a:cxn>
                <a:cxn ang="0">
                  <a:pos x="387" y="36"/>
                </a:cxn>
                <a:cxn ang="0">
                  <a:pos x="399" y="24"/>
                </a:cxn>
                <a:cxn ang="0">
                  <a:pos x="423" y="36"/>
                </a:cxn>
                <a:cxn ang="0">
                  <a:pos x="435" y="24"/>
                </a:cxn>
                <a:cxn ang="0">
                  <a:pos x="459" y="24"/>
                </a:cxn>
              </a:cxnLst>
              <a:rect l="0" t="0" r="r" b="b"/>
              <a:pathLst>
                <a:path w="459" h="60">
                  <a:moveTo>
                    <a:pt x="459" y="24"/>
                  </a:moveTo>
                  <a:lnTo>
                    <a:pt x="459" y="24"/>
                  </a:lnTo>
                  <a:lnTo>
                    <a:pt x="459" y="24"/>
                  </a:lnTo>
                  <a:lnTo>
                    <a:pt x="459" y="36"/>
                  </a:lnTo>
                  <a:lnTo>
                    <a:pt x="447" y="36"/>
                  </a:lnTo>
                  <a:lnTo>
                    <a:pt x="447" y="36"/>
                  </a:lnTo>
                  <a:lnTo>
                    <a:pt x="447" y="48"/>
                  </a:lnTo>
                  <a:lnTo>
                    <a:pt x="435" y="48"/>
                  </a:lnTo>
                  <a:lnTo>
                    <a:pt x="423" y="48"/>
                  </a:lnTo>
                  <a:lnTo>
                    <a:pt x="411" y="36"/>
                  </a:lnTo>
                  <a:lnTo>
                    <a:pt x="399" y="48"/>
                  </a:lnTo>
                  <a:lnTo>
                    <a:pt x="387" y="48"/>
                  </a:lnTo>
                  <a:lnTo>
                    <a:pt x="374" y="60"/>
                  </a:lnTo>
                  <a:lnTo>
                    <a:pt x="350" y="48"/>
                  </a:lnTo>
                  <a:lnTo>
                    <a:pt x="338" y="60"/>
                  </a:lnTo>
                  <a:lnTo>
                    <a:pt x="326" y="60"/>
                  </a:lnTo>
                  <a:lnTo>
                    <a:pt x="302" y="60"/>
                  </a:lnTo>
                  <a:lnTo>
                    <a:pt x="290" y="60"/>
                  </a:lnTo>
                  <a:lnTo>
                    <a:pt x="254" y="48"/>
                  </a:lnTo>
                  <a:lnTo>
                    <a:pt x="242" y="48"/>
                  </a:lnTo>
                  <a:lnTo>
                    <a:pt x="205" y="48"/>
                  </a:lnTo>
                  <a:lnTo>
                    <a:pt x="193" y="48"/>
                  </a:lnTo>
                  <a:lnTo>
                    <a:pt x="181" y="60"/>
                  </a:lnTo>
                  <a:lnTo>
                    <a:pt x="181" y="60"/>
                  </a:lnTo>
                  <a:lnTo>
                    <a:pt x="169" y="48"/>
                  </a:lnTo>
                  <a:lnTo>
                    <a:pt x="157" y="48"/>
                  </a:lnTo>
                  <a:lnTo>
                    <a:pt x="157" y="48"/>
                  </a:lnTo>
                  <a:lnTo>
                    <a:pt x="145" y="36"/>
                  </a:lnTo>
                  <a:lnTo>
                    <a:pt x="121" y="36"/>
                  </a:lnTo>
                  <a:lnTo>
                    <a:pt x="97" y="36"/>
                  </a:lnTo>
                  <a:lnTo>
                    <a:pt x="85" y="48"/>
                  </a:lnTo>
                  <a:lnTo>
                    <a:pt x="73" y="48"/>
                  </a:lnTo>
                  <a:lnTo>
                    <a:pt x="61" y="60"/>
                  </a:lnTo>
                  <a:lnTo>
                    <a:pt x="48" y="60"/>
                  </a:lnTo>
                  <a:lnTo>
                    <a:pt x="48" y="60"/>
                  </a:lnTo>
                  <a:lnTo>
                    <a:pt x="36" y="60"/>
                  </a:lnTo>
                  <a:lnTo>
                    <a:pt x="36" y="48"/>
                  </a:lnTo>
                  <a:lnTo>
                    <a:pt x="48" y="48"/>
                  </a:lnTo>
                  <a:lnTo>
                    <a:pt x="48" y="48"/>
                  </a:lnTo>
                  <a:lnTo>
                    <a:pt x="61" y="48"/>
                  </a:lnTo>
                  <a:lnTo>
                    <a:pt x="61" y="36"/>
                  </a:lnTo>
                  <a:lnTo>
                    <a:pt x="61" y="36"/>
                  </a:lnTo>
                  <a:lnTo>
                    <a:pt x="85" y="36"/>
                  </a:lnTo>
                  <a:lnTo>
                    <a:pt x="85" y="36"/>
                  </a:lnTo>
                  <a:lnTo>
                    <a:pt x="97" y="24"/>
                  </a:lnTo>
                  <a:lnTo>
                    <a:pt x="85" y="24"/>
                  </a:lnTo>
                  <a:lnTo>
                    <a:pt x="61" y="24"/>
                  </a:lnTo>
                  <a:lnTo>
                    <a:pt x="48" y="24"/>
                  </a:lnTo>
                  <a:lnTo>
                    <a:pt x="36" y="24"/>
                  </a:lnTo>
                  <a:lnTo>
                    <a:pt x="24" y="24"/>
                  </a:lnTo>
                  <a:lnTo>
                    <a:pt x="12" y="24"/>
                  </a:lnTo>
                  <a:lnTo>
                    <a:pt x="0" y="24"/>
                  </a:lnTo>
                  <a:lnTo>
                    <a:pt x="0" y="24"/>
                  </a:lnTo>
                  <a:lnTo>
                    <a:pt x="0" y="12"/>
                  </a:lnTo>
                  <a:lnTo>
                    <a:pt x="12" y="12"/>
                  </a:lnTo>
                  <a:lnTo>
                    <a:pt x="24" y="12"/>
                  </a:lnTo>
                  <a:lnTo>
                    <a:pt x="24" y="12"/>
                  </a:lnTo>
                  <a:lnTo>
                    <a:pt x="36" y="12"/>
                  </a:lnTo>
                  <a:lnTo>
                    <a:pt x="36" y="12"/>
                  </a:lnTo>
                  <a:lnTo>
                    <a:pt x="61" y="12"/>
                  </a:lnTo>
                  <a:lnTo>
                    <a:pt x="85" y="24"/>
                  </a:lnTo>
                  <a:lnTo>
                    <a:pt x="97" y="12"/>
                  </a:lnTo>
                  <a:lnTo>
                    <a:pt x="97" y="12"/>
                  </a:lnTo>
                  <a:lnTo>
                    <a:pt x="109" y="12"/>
                  </a:lnTo>
                  <a:lnTo>
                    <a:pt x="109" y="0"/>
                  </a:lnTo>
                  <a:lnTo>
                    <a:pt x="121" y="0"/>
                  </a:lnTo>
                  <a:lnTo>
                    <a:pt x="133" y="0"/>
                  </a:lnTo>
                  <a:lnTo>
                    <a:pt x="133" y="0"/>
                  </a:lnTo>
                  <a:lnTo>
                    <a:pt x="145" y="0"/>
                  </a:lnTo>
                  <a:lnTo>
                    <a:pt x="133" y="12"/>
                  </a:lnTo>
                  <a:lnTo>
                    <a:pt x="133" y="12"/>
                  </a:lnTo>
                  <a:lnTo>
                    <a:pt x="121" y="24"/>
                  </a:lnTo>
                  <a:lnTo>
                    <a:pt x="133" y="24"/>
                  </a:lnTo>
                  <a:lnTo>
                    <a:pt x="145" y="24"/>
                  </a:lnTo>
                  <a:lnTo>
                    <a:pt x="145" y="24"/>
                  </a:lnTo>
                  <a:lnTo>
                    <a:pt x="169" y="24"/>
                  </a:lnTo>
                  <a:lnTo>
                    <a:pt x="205" y="24"/>
                  </a:lnTo>
                  <a:lnTo>
                    <a:pt x="217" y="24"/>
                  </a:lnTo>
                  <a:lnTo>
                    <a:pt x="217" y="24"/>
                  </a:lnTo>
                  <a:lnTo>
                    <a:pt x="217" y="24"/>
                  </a:lnTo>
                  <a:lnTo>
                    <a:pt x="217" y="12"/>
                  </a:lnTo>
                  <a:lnTo>
                    <a:pt x="230" y="12"/>
                  </a:lnTo>
                  <a:lnTo>
                    <a:pt x="205" y="12"/>
                  </a:lnTo>
                  <a:lnTo>
                    <a:pt x="205" y="12"/>
                  </a:lnTo>
                  <a:lnTo>
                    <a:pt x="193" y="0"/>
                  </a:lnTo>
                  <a:lnTo>
                    <a:pt x="181" y="0"/>
                  </a:lnTo>
                  <a:lnTo>
                    <a:pt x="181" y="0"/>
                  </a:lnTo>
                  <a:lnTo>
                    <a:pt x="193" y="0"/>
                  </a:lnTo>
                  <a:lnTo>
                    <a:pt x="205" y="0"/>
                  </a:lnTo>
                  <a:lnTo>
                    <a:pt x="217" y="0"/>
                  </a:lnTo>
                  <a:lnTo>
                    <a:pt x="230" y="0"/>
                  </a:lnTo>
                  <a:lnTo>
                    <a:pt x="242" y="12"/>
                  </a:lnTo>
                  <a:lnTo>
                    <a:pt x="266" y="12"/>
                  </a:lnTo>
                  <a:lnTo>
                    <a:pt x="266" y="12"/>
                  </a:lnTo>
                  <a:lnTo>
                    <a:pt x="278" y="12"/>
                  </a:lnTo>
                  <a:lnTo>
                    <a:pt x="278" y="12"/>
                  </a:lnTo>
                  <a:lnTo>
                    <a:pt x="266" y="12"/>
                  </a:lnTo>
                  <a:lnTo>
                    <a:pt x="266" y="12"/>
                  </a:lnTo>
                  <a:lnTo>
                    <a:pt x="242" y="12"/>
                  </a:lnTo>
                  <a:lnTo>
                    <a:pt x="230" y="24"/>
                  </a:lnTo>
                  <a:lnTo>
                    <a:pt x="230" y="36"/>
                  </a:lnTo>
                  <a:lnTo>
                    <a:pt x="242" y="36"/>
                  </a:lnTo>
                  <a:lnTo>
                    <a:pt x="254" y="36"/>
                  </a:lnTo>
                  <a:lnTo>
                    <a:pt x="278" y="36"/>
                  </a:lnTo>
                  <a:lnTo>
                    <a:pt x="278" y="36"/>
                  </a:lnTo>
                  <a:lnTo>
                    <a:pt x="290" y="36"/>
                  </a:lnTo>
                  <a:lnTo>
                    <a:pt x="302" y="36"/>
                  </a:lnTo>
                  <a:lnTo>
                    <a:pt x="302" y="36"/>
                  </a:lnTo>
                  <a:lnTo>
                    <a:pt x="326" y="36"/>
                  </a:lnTo>
                  <a:lnTo>
                    <a:pt x="326" y="24"/>
                  </a:lnTo>
                  <a:lnTo>
                    <a:pt x="326" y="24"/>
                  </a:lnTo>
                  <a:lnTo>
                    <a:pt x="326" y="24"/>
                  </a:lnTo>
                  <a:lnTo>
                    <a:pt x="338" y="24"/>
                  </a:lnTo>
                  <a:lnTo>
                    <a:pt x="338" y="24"/>
                  </a:lnTo>
                  <a:lnTo>
                    <a:pt x="362" y="36"/>
                  </a:lnTo>
                  <a:lnTo>
                    <a:pt x="387" y="36"/>
                  </a:lnTo>
                  <a:lnTo>
                    <a:pt x="387" y="24"/>
                  </a:lnTo>
                  <a:lnTo>
                    <a:pt x="399" y="24"/>
                  </a:lnTo>
                  <a:lnTo>
                    <a:pt x="399" y="24"/>
                  </a:lnTo>
                  <a:lnTo>
                    <a:pt x="423" y="36"/>
                  </a:lnTo>
                  <a:lnTo>
                    <a:pt x="435" y="24"/>
                  </a:lnTo>
                  <a:lnTo>
                    <a:pt x="435" y="24"/>
                  </a:lnTo>
                  <a:lnTo>
                    <a:pt x="447" y="24"/>
                  </a:lnTo>
                  <a:lnTo>
                    <a:pt x="459"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2" name="Freeform 80">
              <a:extLst>
                <a:ext uri="{FF2B5EF4-FFF2-40B4-BE49-F238E27FC236}">
                  <a16:creationId xmlns:a16="http://schemas.microsoft.com/office/drawing/2014/main" id="{9630C605-D916-CE47-B805-0D8790B892E0}"/>
                </a:ext>
              </a:extLst>
            </p:cNvPr>
            <p:cNvSpPr>
              <a:spLocks/>
            </p:cNvSpPr>
            <p:nvPr/>
          </p:nvSpPr>
          <p:spPr bwMode="auto">
            <a:xfrm>
              <a:off x="5655775" y="1482426"/>
              <a:ext cx="56170" cy="19122"/>
            </a:xfrm>
            <a:custGeom>
              <a:avLst/>
              <a:gdLst/>
              <a:ahLst/>
              <a:cxnLst>
                <a:cxn ang="0">
                  <a:pos x="36" y="0"/>
                </a:cxn>
                <a:cxn ang="0">
                  <a:pos x="12" y="0"/>
                </a:cxn>
                <a:cxn ang="0">
                  <a:pos x="12" y="0"/>
                </a:cxn>
                <a:cxn ang="0">
                  <a:pos x="0" y="0"/>
                </a:cxn>
                <a:cxn ang="0">
                  <a:pos x="0" y="12"/>
                </a:cxn>
                <a:cxn ang="0">
                  <a:pos x="0" y="12"/>
                </a:cxn>
                <a:cxn ang="0">
                  <a:pos x="0" y="12"/>
                </a:cxn>
                <a:cxn ang="0">
                  <a:pos x="0" y="12"/>
                </a:cxn>
                <a:cxn ang="0">
                  <a:pos x="12" y="12"/>
                </a:cxn>
                <a:cxn ang="0">
                  <a:pos x="12" y="12"/>
                </a:cxn>
                <a:cxn ang="0">
                  <a:pos x="24" y="12"/>
                </a:cxn>
                <a:cxn ang="0">
                  <a:pos x="24" y="12"/>
                </a:cxn>
                <a:cxn ang="0">
                  <a:pos x="36" y="12"/>
                </a:cxn>
                <a:cxn ang="0">
                  <a:pos x="36" y="12"/>
                </a:cxn>
                <a:cxn ang="0">
                  <a:pos x="48" y="12"/>
                </a:cxn>
                <a:cxn ang="0">
                  <a:pos x="48" y="12"/>
                </a:cxn>
                <a:cxn ang="0">
                  <a:pos x="36" y="0"/>
                </a:cxn>
              </a:cxnLst>
              <a:rect l="0" t="0" r="r" b="b"/>
              <a:pathLst>
                <a:path w="48" h="12">
                  <a:moveTo>
                    <a:pt x="36" y="0"/>
                  </a:moveTo>
                  <a:lnTo>
                    <a:pt x="12" y="0"/>
                  </a:lnTo>
                  <a:lnTo>
                    <a:pt x="12" y="0"/>
                  </a:lnTo>
                  <a:lnTo>
                    <a:pt x="0" y="0"/>
                  </a:lnTo>
                  <a:lnTo>
                    <a:pt x="0" y="12"/>
                  </a:lnTo>
                  <a:lnTo>
                    <a:pt x="0" y="12"/>
                  </a:lnTo>
                  <a:lnTo>
                    <a:pt x="0" y="12"/>
                  </a:lnTo>
                  <a:lnTo>
                    <a:pt x="0" y="12"/>
                  </a:lnTo>
                  <a:lnTo>
                    <a:pt x="12" y="12"/>
                  </a:lnTo>
                  <a:lnTo>
                    <a:pt x="12" y="12"/>
                  </a:lnTo>
                  <a:lnTo>
                    <a:pt x="24" y="12"/>
                  </a:lnTo>
                  <a:lnTo>
                    <a:pt x="24" y="12"/>
                  </a:lnTo>
                  <a:lnTo>
                    <a:pt x="36" y="12"/>
                  </a:lnTo>
                  <a:lnTo>
                    <a:pt x="36" y="12"/>
                  </a:lnTo>
                  <a:lnTo>
                    <a:pt x="48" y="12"/>
                  </a:lnTo>
                  <a:lnTo>
                    <a:pt x="48"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3" name="Freeform 81">
              <a:extLst>
                <a:ext uri="{FF2B5EF4-FFF2-40B4-BE49-F238E27FC236}">
                  <a16:creationId xmlns:a16="http://schemas.microsoft.com/office/drawing/2014/main" id="{F93B0A50-D7AA-0345-95EE-E1194EC13D8D}"/>
                </a:ext>
              </a:extLst>
            </p:cNvPr>
            <p:cNvSpPr>
              <a:spLocks/>
            </p:cNvSpPr>
            <p:nvPr/>
          </p:nvSpPr>
          <p:spPr bwMode="auto">
            <a:xfrm>
              <a:off x="6436182" y="1362967"/>
              <a:ext cx="740969" cy="169706"/>
            </a:xfrm>
            <a:custGeom>
              <a:avLst/>
              <a:gdLst/>
              <a:ahLst/>
              <a:cxnLst>
                <a:cxn ang="0">
                  <a:pos x="616" y="133"/>
                </a:cxn>
                <a:cxn ang="0">
                  <a:pos x="628" y="109"/>
                </a:cxn>
                <a:cxn ang="0">
                  <a:pos x="616" y="97"/>
                </a:cxn>
                <a:cxn ang="0">
                  <a:pos x="616" y="85"/>
                </a:cxn>
                <a:cxn ang="0">
                  <a:pos x="616" y="85"/>
                </a:cxn>
                <a:cxn ang="0">
                  <a:pos x="580" y="73"/>
                </a:cxn>
                <a:cxn ang="0">
                  <a:pos x="568" y="73"/>
                </a:cxn>
                <a:cxn ang="0">
                  <a:pos x="544" y="85"/>
                </a:cxn>
                <a:cxn ang="0">
                  <a:pos x="532" y="73"/>
                </a:cxn>
                <a:cxn ang="0">
                  <a:pos x="532" y="61"/>
                </a:cxn>
                <a:cxn ang="0">
                  <a:pos x="507" y="61"/>
                </a:cxn>
                <a:cxn ang="0">
                  <a:pos x="495" y="49"/>
                </a:cxn>
                <a:cxn ang="0">
                  <a:pos x="471" y="61"/>
                </a:cxn>
                <a:cxn ang="0">
                  <a:pos x="459" y="49"/>
                </a:cxn>
                <a:cxn ang="0">
                  <a:pos x="447" y="36"/>
                </a:cxn>
                <a:cxn ang="0">
                  <a:pos x="459" y="24"/>
                </a:cxn>
                <a:cxn ang="0">
                  <a:pos x="447" y="12"/>
                </a:cxn>
                <a:cxn ang="0">
                  <a:pos x="423" y="12"/>
                </a:cxn>
                <a:cxn ang="0">
                  <a:pos x="411" y="12"/>
                </a:cxn>
                <a:cxn ang="0">
                  <a:pos x="387" y="12"/>
                </a:cxn>
                <a:cxn ang="0">
                  <a:pos x="362" y="0"/>
                </a:cxn>
                <a:cxn ang="0">
                  <a:pos x="350" y="12"/>
                </a:cxn>
                <a:cxn ang="0">
                  <a:pos x="338" y="12"/>
                </a:cxn>
                <a:cxn ang="0">
                  <a:pos x="326" y="36"/>
                </a:cxn>
                <a:cxn ang="0">
                  <a:pos x="326" y="49"/>
                </a:cxn>
                <a:cxn ang="0">
                  <a:pos x="326" y="61"/>
                </a:cxn>
                <a:cxn ang="0">
                  <a:pos x="314" y="61"/>
                </a:cxn>
                <a:cxn ang="0">
                  <a:pos x="290" y="49"/>
                </a:cxn>
                <a:cxn ang="0">
                  <a:pos x="278" y="49"/>
                </a:cxn>
                <a:cxn ang="0">
                  <a:pos x="266" y="24"/>
                </a:cxn>
                <a:cxn ang="0">
                  <a:pos x="254" y="24"/>
                </a:cxn>
                <a:cxn ang="0">
                  <a:pos x="242" y="36"/>
                </a:cxn>
                <a:cxn ang="0">
                  <a:pos x="218" y="36"/>
                </a:cxn>
                <a:cxn ang="0">
                  <a:pos x="205" y="36"/>
                </a:cxn>
                <a:cxn ang="0">
                  <a:pos x="193" y="36"/>
                </a:cxn>
                <a:cxn ang="0">
                  <a:pos x="181" y="36"/>
                </a:cxn>
                <a:cxn ang="0">
                  <a:pos x="169" y="36"/>
                </a:cxn>
                <a:cxn ang="0">
                  <a:pos x="157" y="36"/>
                </a:cxn>
                <a:cxn ang="0">
                  <a:pos x="145" y="49"/>
                </a:cxn>
                <a:cxn ang="0">
                  <a:pos x="145" y="61"/>
                </a:cxn>
                <a:cxn ang="0">
                  <a:pos x="157" y="73"/>
                </a:cxn>
                <a:cxn ang="0">
                  <a:pos x="157" y="73"/>
                </a:cxn>
                <a:cxn ang="0">
                  <a:pos x="121" y="61"/>
                </a:cxn>
                <a:cxn ang="0">
                  <a:pos x="97" y="49"/>
                </a:cxn>
                <a:cxn ang="0">
                  <a:pos x="85" y="73"/>
                </a:cxn>
                <a:cxn ang="0">
                  <a:pos x="48" y="73"/>
                </a:cxn>
                <a:cxn ang="0">
                  <a:pos x="48" y="97"/>
                </a:cxn>
                <a:cxn ang="0">
                  <a:pos x="12" y="97"/>
                </a:cxn>
                <a:cxn ang="0">
                  <a:pos x="0" y="109"/>
                </a:cxn>
                <a:cxn ang="0">
                  <a:pos x="12" y="121"/>
                </a:cxn>
                <a:cxn ang="0">
                  <a:pos x="12" y="133"/>
                </a:cxn>
                <a:cxn ang="0">
                  <a:pos x="12" y="145"/>
                </a:cxn>
                <a:cxn ang="0">
                  <a:pos x="12" y="157"/>
                </a:cxn>
                <a:cxn ang="0">
                  <a:pos x="36" y="157"/>
                </a:cxn>
                <a:cxn ang="0">
                  <a:pos x="61" y="157"/>
                </a:cxn>
              </a:cxnLst>
              <a:rect l="0" t="0" r="r" b="b"/>
              <a:pathLst>
                <a:path w="628" h="157">
                  <a:moveTo>
                    <a:pt x="592" y="145"/>
                  </a:moveTo>
                  <a:lnTo>
                    <a:pt x="616" y="133"/>
                  </a:lnTo>
                  <a:lnTo>
                    <a:pt x="628" y="121"/>
                  </a:lnTo>
                  <a:lnTo>
                    <a:pt x="628" y="109"/>
                  </a:lnTo>
                  <a:lnTo>
                    <a:pt x="628" y="97"/>
                  </a:lnTo>
                  <a:lnTo>
                    <a:pt x="616" y="97"/>
                  </a:lnTo>
                  <a:lnTo>
                    <a:pt x="616" y="85"/>
                  </a:lnTo>
                  <a:lnTo>
                    <a:pt x="616" y="85"/>
                  </a:lnTo>
                  <a:lnTo>
                    <a:pt x="604" y="73"/>
                  </a:lnTo>
                  <a:lnTo>
                    <a:pt x="616" y="85"/>
                  </a:lnTo>
                  <a:lnTo>
                    <a:pt x="592" y="73"/>
                  </a:lnTo>
                  <a:lnTo>
                    <a:pt x="580" y="73"/>
                  </a:lnTo>
                  <a:lnTo>
                    <a:pt x="568" y="73"/>
                  </a:lnTo>
                  <a:lnTo>
                    <a:pt x="568" y="73"/>
                  </a:lnTo>
                  <a:lnTo>
                    <a:pt x="544" y="85"/>
                  </a:lnTo>
                  <a:lnTo>
                    <a:pt x="544" y="85"/>
                  </a:lnTo>
                  <a:lnTo>
                    <a:pt x="532" y="85"/>
                  </a:lnTo>
                  <a:lnTo>
                    <a:pt x="532" y="73"/>
                  </a:lnTo>
                  <a:lnTo>
                    <a:pt x="532" y="61"/>
                  </a:lnTo>
                  <a:lnTo>
                    <a:pt x="532" y="61"/>
                  </a:lnTo>
                  <a:lnTo>
                    <a:pt x="519" y="61"/>
                  </a:lnTo>
                  <a:lnTo>
                    <a:pt x="507" y="61"/>
                  </a:lnTo>
                  <a:lnTo>
                    <a:pt x="495" y="49"/>
                  </a:lnTo>
                  <a:lnTo>
                    <a:pt x="495" y="49"/>
                  </a:lnTo>
                  <a:lnTo>
                    <a:pt x="471" y="49"/>
                  </a:lnTo>
                  <a:lnTo>
                    <a:pt x="471" y="61"/>
                  </a:lnTo>
                  <a:lnTo>
                    <a:pt x="459" y="49"/>
                  </a:lnTo>
                  <a:lnTo>
                    <a:pt x="459" y="49"/>
                  </a:lnTo>
                  <a:lnTo>
                    <a:pt x="447" y="36"/>
                  </a:lnTo>
                  <a:lnTo>
                    <a:pt x="447" y="36"/>
                  </a:lnTo>
                  <a:lnTo>
                    <a:pt x="447" y="24"/>
                  </a:lnTo>
                  <a:lnTo>
                    <a:pt x="459" y="24"/>
                  </a:lnTo>
                  <a:lnTo>
                    <a:pt x="447" y="12"/>
                  </a:lnTo>
                  <a:lnTo>
                    <a:pt x="447" y="12"/>
                  </a:lnTo>
                  <a:lnTo>
                    <a:pt x="435" y="12"/>
                  </a:lnTo>
                  <a:lnTo>
                    <a:pt x="423" y="12"/>
                  </a:lnTo>
                  <a:lnTo>
                    <a:pt x="411" y="12"/>
                  </a:lnTo>
                  <a:lnTo>
                    <a:pt x="411" y="12"/>
                  </a:lnTo>
                  <a:lnTo>
                    <a:pt x="399" y="12"/>
                  </a:lnTo>
                  <a:lnTo>
                    <a:pt x="387" y="12"/>
                  </a:lnTo>
                  <a:lnTo>
                    <a:pt x="375" y="0"/>
                  </a:lnTo>
                  <a:lnTo>
                    <a:pt x="362" y="0"/>
                  </a:lnTo>
                  <a:lnTo>
                    <a:pt x="362" y="12"/>
                  </a:lnTo>
                  <a:lnTo>
                    <a:pt x="350" y="12"/>
                  </a:lnTo>
                  <a:lnTo>
                    <a:pt x="350" y="12"/>
                  </a:lnTo>
                  <a:lnTo>
                    <a:pt x="338" y="12"/>
                  </a:lnTo>
                  <a:lnTo>
                    <a:pt x="338" y="24"/>
                  </a:lnTo>
                  <a:lnTo>
                    <a:pt x="326" y="36"/>
                  </a:lnTo>
                  <a:lnTo>
                    <a:pt x="326" y="36"/>
                  </a:lnTo>
                  <a:lnTo>
                    <a:pt x="326" y="49"/>
                  </a:lnTo>
                  <a:lnTo>
                    <a:pt x="326" y="61"/>
                  </a:lnTo>
                  <a:lnTo>
                    <a:pt x="326" y="61"/>
                  </a:lnTo>
                  <a:lnTo>
                    <a:pt x="314" y="61"/>
                  </a:lnTo>
                  <a:lnTo>
                    <a:pt x="314" y="61"/>
                  </a:lnTo>
                  <a:lnTo>
                    <a:pt x="302" y="61"/>
                  </a:lnTo>
                  <a:lnTo>
                    <a:pt x="290" y="49"/>
                  </a:lnTo>
                  <a:lnTo>
                    <a:pt x="290" y="49"/>
                  </a:lnTo>
                  <a:lnTo>
                    <a:pt x="278" y="49"/>
                  </a:lnTo>
                  <a:lnTo>
                    <a:pt x="266" y="36"/>
                  </a:lnTo>
                  <a:lnTo>
                    <a:pt x="266" y="24"/>
                  </a:lnTo>
                  <a:lnTo>
                    <a:pt x="266" y="24"/>
                  </a:lnTo>
                  <a:lnTo>
                    <a:pt x="254" y="24"/>
                  </a:lnTo>
                  <a:lnTo>
                    <a:pt x="254" y="24"/>
                  </a:lnTo>
                  <a:lnTo>
                    <a:pt x="242" y="36"/>
                  </a:lnTo>
                  <a:lnTo>
                    <a:pt x="242" y="36"/>
                  </a:lnTo>
                  <a:lnTo>
                    <a:pt x="218" y="36"/>
                  </a:lnTo>
                  <a:lnTo>
                    <a:pt x="218" y="36"/>
                  </a:lnTo>
                  <a:lnTo>
                    <a:pt x="205" y="36"/>
                  </a:lnTo>
                  <a:lnTo>
                    <a:pt x="205" y="36"/>
                  </a:lnTo>
                  <a:lnTo>
                    <a:pt x="193" y="36"/>
                  </a:lnTo>
                  <a:lnTo>
                    <a:pt x="181" y="36"/>
                  </a:lnTo>
                  <a:lnTo>
                    <a:pt x="181" y="36"/>
                  </a:lnTo>
                  <a:lnTo>
                    <a:pt x="169" y="36"/>
                  </a:lnTo>
                  <a:lnTo>
                    <a:pt x="169" y="36"/>
                  </a:lnTo>
                  <a:lnTo>
                    <a:pt x="157" y="36"/>
                  </a:lnTo>
                  <a:lnTo>
                    <a:pt x="157" y="36"/>
                  </a:lnTo>
                  <a:lnTo>
                    <a:pt x="145" y="36"/>
                  </a:lnTo>
                  <a:lnTo>
                    <a:pt x="145" y="49"/>
                  </a:lnTo>
                  <a:lnTo>
                    <a:pt x="145" y="49"/>
                  </a:lnTo>
                  <a:lnTo>
                    <a:pt x="145" y="61"/>
                  </a:lnTo>
                  <a:lnTo>
                    <a:pt x="145" y="61"/>
                  </a:lnTo>
                  <a:lnTo>
                    <a:pt x="157" y="73"/>
                  </a:lnTo>
                  <a:lnTo>
                    <a:pt x="157" y="73"/>
                  </a:lnTo>
                  <a:lnTo>
                    <a:pt x="157" y="73"/>
                  </a:lnTo>
                  <a:lnTo>
                    <a:pt x="133" y="73"/>
                  </a:lnTo>
                  <a:lnTo>
                    <a:pt x="121" y="61"/>
                  </a:lnTo>
                  <a:lnTo>
                    <a:pt x="97" y="49"/>
                  </a:lnTo>
                  <a:lnTo>
                    <a:pt x="97" y="49"/>
                  </a:lnTo>
                  <a:lnTo>
                    <a:pt x="97" y="61"/>
                  </a:lnTo>
                  <a:lnTo>
                    <a:pt x="85" y="73"/>
                  </a:lnTo>
                  <a:lnTo>
                    <a:pt x="61" y="61"/>
                  </a:lnTo>
                  <a:lnTo>
                    <a:pt x="48" y="73"/>
                  </a:lnTo>
                  <a:lnTo>
                    <a:pt x="48" y="73"/>
                  </a:lnTo>
                  <a:lnTo>
                    <a:pt x="48" y="97"/>
                  </a:lnTo>
                  <a:lnTo>
                    <a:pt x="24" y="97"/>
                  </a:lnTo>
                  <a:lnTo>
                    <a:pt x="12" y="97"/>
                  </a:lnTo>
                  <a:lnTo>
                    <a:pt x="0" y="109"/>
                  </a:lnTo>
                  <a:lnTo>
                    <a:pt x="0" y="109"/>
                  </a:lnTo>
                  <a:lnTo>
                    <a:pt x="0" y="121"/>
                  </a:lnTo>
                  <a:lnTo>
                    <a:pt x="12" y="121"/>
                  </a:lnTo>
                  <a:lnTo>
                    <a:pt x="24" y="133"/>
                  </a:lnTo>
                  <a:lnTo>
                    <a:pt x="12" y="133"/>
                  </a:lnTo>
                  <a:lnTo>
                    <a:pt x="12" y="133"/>
                  </a:lnTo>
                  <a:lnTo>
                    <a:pt x="12" y="145"/>
                  </a:lnTo>
                  <a:lnTo>
                    <a:pt x="12" y="145"/>
                  </a:lnTo>
                  <a:lnTo>
                    <a:pt x="12" y="157"/>
                  </a:lnTo>
                  <a:lnTo>
                    <a:pt x="24" y="157"/>
                  </a:lnTo>
                  <a:lnTo>
                    <a:pt x="36" y="157"/>
                  </a:lnTo>
                  <a:lnTo>
                    <a:pt x="48" y="157"/>
                  </a:lnTo>
                  <a:lnTo>
                    <a:pt x="61" y="157"/>
                  </a:lnTo>
                  <a:lnTo>
                    <a:pt x="592"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4" name="Freeform 83">
              <a:extLst>
                <a:ext uri="{FF2B5EF4-FFF2-40B4-BE49-F238E27FC236}">
                  <a16:creationId xmlns:a16="http://schemas.microsoft.com/office/drawing/2014/main" id="{217CE303-4225-AE47-A025-372971597FA9}"/>
                </a:ext>
              </a:extLst>
            </p:cNvPr>
            <p:cNvSpPr>
              <a:spLocks/>
            </p:cNvSpPr>
            <p:nvPr/>
          </p:nvSpPr>
          <p:spPr bwMode="auto">
            <a:xfrm>
              <a:off x="6479206" y="1495571"/>
              <a:ext cx="670458" cy="106365"/>
            </a:xfrm>
            <a:custGeom>
              <a:avLst/>
              <a:gdLst/>
              <a:ahLst/>
              <a:cxnLst>
                <a:cxn ang="0">
                  <a:pos x="568" y="12"/>
                </a:cxn>
                <a:cxn ang="0">
                  <a:pos x="556" y="24"/>
                </a:cxn>
                <a:cxn ang="0">
                  <a:pos x="556" y="36"/>
                </a:cxn>
                <a:cxn ang="0">
                  <a:pos x="556" y="48"/>
                </a:cxn>
                <a:cxn ang="0">
                  <a:pos x="544" y="48"/>
                </a:cxn>
                <a:cxn ang="0">
                  <a:pos x="520" y="61"/>
                </a:cxn>
                <a:cxn ang="0">
                  <a:pos x="496" y="61"/>
                </a:cxn>
                <a:cxn ang="0">
                  <a:pos x="483" y="73"/>
                </a:cxn>
                <a:cxn ang="0">
                  <a:pos x="471" y="61"/>
                </a:cxn>
                <a:cxn ang="0">
                  <a:pos x="459" y="61"/>
                </a:cxn>
                <a:cxn ang="0">
                  <a:pos x="447" y="61"/>
                </a:cxn>
                <a:cxn ang="0">
                  <a:pos x="435" y="73"/>
                </a:cxn>
                <a:cxn ang="0">
                  <a:pos x="411" y="73"/>
                </a:cxn>
                <a:cxn ang="0">
                  <a:pos x="399" y="73"/>
                </a:cxn>
                <a:cxn ang="0">
                  <a:pos x="399" y="73"/>
                </a:cxn>
                <a:cxn ang="0">
                  <a:pos x="375" y="73"/>
                </a:cxn>
                <a:cxn ang="0">
                  <a:pos x="363" y="73"/>
                </a:cxn>
                <a:cxn ang="0">
                  <a:pos x="363" y="73"/>
                </a:cxn>
                <a:cxn ang="0">
                  <a:pos x="351" y="73"/>
                </a:cxn>
                <a:cxn ang="0">
                  <a:pos x="326" y="73"/>
                </a:cxn>
                <a:cxn ang="0">
                  <a:pos x="278" y="61"/>
                </a:cxn>
                <a:cxn ang="0">
                  <a:pos x="266" y="48"/>
                </a:cxn>
                <a:cxn ang="0">
                  <a:pos x="254" y="48"/>
                </a:cxn>
                <a:cxn ang="0">
                  <a:pos x="242" y="61"/>
                </a:cxn>
                <a:cxn ang="0">
                  <a:pos x="230" y="73"/>
                </a:cxn>
                <a:cxn ang="0">
                  <a:pos x="218" y="85"/>
                </a:cxn>
                <a:cxn ang="0">
                  <a:pos x="218" y="85"/>
                </a:cxn>
                <a:cxn ang="0">
                  <a:pos x="194" y="85"/>
                </a:cxn>
                <a:cxn ang="0">
                  <a:pos x="194" y="97"/>
                </a:cxn>
                <a:cxn ang="0">
                  <a:pos x="182" y="97"/>
                </a:cxn>
                <a:cxn ang="0">
                  <a:pos x="157" y="97"/>
                </a:cxn>
                <a:cxn ang="0">
                  <a:pos x="133" y="97"/>
                </a:cxn>
                <a:cxn ang="0">
                  <a:pos x="121" y="85"/>
                </a:cxn>
                <a:cxn ang="0">
                  <a:pos x="97" y="85"/>
                </a:cxn>
                <a:cxn ang="0">
                  <a:pos x="85" y="85"/>
                </a:cxn>
                <a:cxn ang="0">
                  <a:pos x="73" y="73"/>
                </a:cxn>
                <a:cxn ang="0">
                  <a:pos x="73" y="61"/>
                </a:cxn>
                <a:cxn ang="0">
                  <a:pos x="73" y="61"/>
                </a:cxn>
                <a:cxn ang="0">
                  <a:pos x="61" y="61"/>
                </a:cxn>
                <a:cxn ang="0">
                  <a:pos x="49" y="48"/>
                </a:cxn>
                <a:cxn ang="0">
                  <a:pos x="37" y="48"/>
                </a:cxn>
                <a:cxn ang="0">
                  <a:pos x="25" y="48"/>
                </a:cxn>
                <a:cxn ang="0">
                  <a:pos x="37" y="36"/>
                </a:cxn>
                <a:cxn ang="0">
                  <a:pos x="0" y="24"/>
                </a:cxn>
                <a:cxn ang="0">
                  <a:pos x="0" y="12"/>
                </a:cxn>
                <a:cxn ang="0">
                  <a:pos x="25" y="12"/>
                </a:cxn>
                <a:cxn ang="0">
                  <a:pos x="532" y="0"/>
                </a:cxn>
              </a:cxnLst>
              <a:rect l="0" t="0" r="r" b="b"/>
              <a:pathLst>
                <a:path w="568" h="97">
                  <a:moveTo>
                    <a:pt x="556" y="0"/>
                  </a:moveTo>
                  <a:lnTo>
                    <a:pt x="568" y="12"/>
                  </a:lnTo>
                  <a:lnTo>
                    <a:pt x="556" y="24"/>
                  </a:lnTo>
                  <a:lnTo>
                    <a:pt x="556" y="24"/>
                  </a:lnTo>
                  <a:lnTo>
                    <a:pt x="556" y="24"/>
                  </a:lnTo>
                  <a:lnTo>
                    <a:pt x="556" y="36"/>
                  </a:lnTo>
                  <a:lnTo>
                    <a:pt x="556" y="36"/>
                  </a:lnTo>
                  <a:lnTo>
                    <a:pt x="556" y="48"/>
                  </a:lnTo>
                  <a:lnTo>
                    <a:pt x="556" y="48"/>
                  </a:lnTo>
                  <a:lnTo>
                    <a:pt x="544" y="48"/>
                  </a:lnTo>
                  <a:lnTo>
                    <a:pt x="532" y="61"/>
                  </a:lnTo>
                  <a:lnTo>
                    <a:pt x="520" y="61"/>
                  </a:lnTo>
                  <a:lnTo>
                    <a:pt x="508" y="61"/>
                  </a:lnTo>
                  <a:lnTo>
                    <a:pt x="496" y="61"/>
                  </a:lnTo>
                  <a:lnTo>
                    <a:pt x="496" y="61"/>
                  </a:lnTo>
                  <a:lnTo>
                    <a:pt x="483" y="73"/>
                  </a:lnTo>
                  <a:lnTo>
                    <a:pt x="471" y="73"/>
                  </a:lnTo>
                  <a:lnTo>
                    <a:pt x="471" y="61"/>
                  </a:lnTo>
                  <a:lnTo>
                    <a:pt x="459" y="61"/>
                  </a:lnTo>
                  <a:lnTo>
                    <a:pt x="459" y="61"/>
                  </a:lnTo>
                  <a:lnTo>
                    <a:pt x="447" y="61"/>
                  </a:lnTo>
                  <a:lnTo>
                    <a:pt x="447" y="61"/>
                  </a:lnTo>
                  <a:lnTo>
                    <a:pt x="447" y="61"/>
                  </a:lnTo>
                  <a:lnTo>
                    <a:pt x="435" y="73"/>
                  </a:lnTo>
                  <a:lnTo>
                    <a:pt x="423" y="73"/>
                  </a:lnTo>
                  <a:lnTo>
                    <a:pt x="411" y="73"/>
                  </a:lnTo>
                  <a:lnTo>
                    <a:pt x="411" y="73"/>
                  </a:lnTo>
                  <a:lnTo>
                    <a:pt x="399" y="73"/>
                  </a:lnTo>
                  <a:lnTo>
                    <a:pt x="399" y="73"/>
                  </a:lnTo>
                  <a:lnTo>
                    <a:pt x="399" y="73"/>
                  </a:lnTo>
                  <a:lnTo>
                    <a:pt x="387" y="73"/>
                  </a:lnTo>
                  <a:lnTo>
                    <a:pt x="375" y="73"/>
                  </a:lnTo>
                  <a:lnTo>
                    <a:pt x="375" y="73"/>
                  </a:lnTo>
                  <a:lnTo>
                    <a:pt x="363" y="73"/>
                  </a:lnTo>
                  <a:lnTo>
                    <a:pt x="363" y="73"/>
                  </a:lnTo>
                  <a:lnTo>
                    <a:pt x="363" y="73"/>
                  </a:lnTo>
                  <a:lnTo>
                    <a:pt x="351" y="73"/>
                  </a:lnTo>
                  <a:lnTo>
                    <a:pt x="351" y="73"/>
                  </a:lnTo>
                  <a:lnTo>
                    <a:pt x="339" y="73"/>
                  </a:lnTo>
                  <a:lnTo>
                    <a:pt x="326" y="73"/>
                  </a:lnTo>
                  <a:lnTo>
                    <a:pt x="314" y="73"/>
                  </a:lnTo>
                  <a:lnTo>
                    <a:pt x="278" y="61"/>
                  </a:lnTo>
                  <a:lnTo>
                    <a:pt x="266" y="48"/>
                  </a:lnTo>
                  <a:lnTo>
                    <a:pt x="266" y="48"/>
                  </a:lnTo>
                  <a:lnTo>
                    <a:pt x="266" y="48"/>
                  </a:lnTo>
                  <a:lnTo>
                    <a:pt x="254" y="48"/>
                  </a:lnTo>
                  <a:lnTo>
                    <a:pt x="254" y="61"/>
                  </a:lnTo>
                  <a:lnTo>
                    <a:pt x="242" y="61"/>
                  </a:lnTo>
                  <a:lnTo>
                    <a:pt x="242" y="73"/>
                  </a:lnTo>
                  <a:lnTo>
                    <a:pt x="230" y="73"/>
                  </a:lnTo>
                  <a:lnTo>
                    <a:pt x="230" y="85"/>
                  </a:lnTo>
                  <a:lnTo>
                    <a:pt x="218" y="85"/>
                  </a:lnTo>
                  <a:lnTo>
                    <a:pt x="218" y="85"/>
                  </a:lnTo>
                  <a:lnTo>
                    <a:pt x="218" y="85"/>
                  </a:lnTo>
                  <a:lnTo>
                    <a:pt x="206" y="97"/>
                  </a:lnTo>
                  <a:lnTo>
                    <a:pt x="194" y="85"/>
                  </a:lnTo>
                  <a:lnTo>
                    <a:pt x="194" y="97"/>
                  </a:lnTo>
                  <a:lnTo>
                    <a:pt x="194" y="97"/>
                  </a:lnTo>
                  <a:lnTo>
                    <a:pt x="182" y="97"/>
                  </a:lnTo>
                  <a:lnTo>
                    <a:pt x="182" y="97"/>
                  </a:lnTo>
                  <a:lnTo>
                    <a:pt x="157" y="97"/>
                  </a:lnTo>
                  <a:lnTo>
                    <a:pt x="157" y="97"/>
                  </a:lnTo>
                  <a:lnTo>
                    <a:pt x="145" y="97"/>
                  </a:lnTo>
                  <a:lnTo>
                    <a:pt x="133" y="97"/>
                  </a:lnTo>
                  <a:lnTo>
                    <a:pt x="121" y="97"/>
                  </a:lnTo>
                  <a:lnTo>
                    <a:pt x="121" y="85"/>
                  </a:lnTo>
                  <a:lnTo>
                    <a:pt x="109" y="85"/>
                  </a:lnTo>
                  <a:lnTo>
                    <a:pt x="97" y="85"/>
                  </a:lnTo>
                  <a:lnTo>
                    <a:pt x="85" y="85"/>
                  </a:lnTo>
                  <a:lnTo>
                    <a:pt x="85" y="85"/>
                  </a:lnTo>
                  <a:lnTo>
                    <a:pt x="85" y="73"/>
                  </a:lnTo>
                  <a:lnTo>
                    <a:pt x="73" y="73"/>
                  </a:lnTo>
                  <a:lnTo>
                    <a:pt x="73" y="61"/>
                  </a:lnTo>
                  <a:lnTo>
                    <a:pt x="73" y="61"/>
                  </a:lnTo>
                  <a:lnTo>
                    <a:pt x="73" y="61"/>
                  </a:lnTo>
                  <a:lnTo>
                    <a:pt x="73" y="61"/>
                  </a:lnTo>
                  <a:lnTo>
                    <a:pt x="73" y="48"/>
                  </a:lnTo>
                  <a:lnTo>
                    <a:pt x="61" y="61"/>
                  </a:lnTo>
                  <a:lnTo>
                    <a:pt x="49" y="61"/>
                  </a:lnTo>
                  <a:lnTo>
                    <a:pt x="49" y="48"/>
                  </a:lnTo>
                  <a:lnTo>
                    <a:pt x="49" y="48"/>
                  </a:lnTo>
                  <a:lnTo>
                    <a:pt x="37" y="48"/>
                  </a:lnTo>
                  <a:lnTo>
                    <a:pt x="37" y="48"/>
                  </a:lnTo>
                  <a:lnTo>
                    <a:pt x="25" y="48"/>
                  </a:lnTo>
                  <a:lnTo>
                    <a:pt x="25" y="48"/>
                  </a:lnTo>
                  <a:lnTo>
                    <a:pt x="37" y="36"/>
                  </a:lnTo>
                  <a:lnTo>
                    <a:pt x="25" y="36"/>
                  </a:lnTo>
                  <a:lnTo>
                    <a:pt x="0" y="24"/>
                  </a:lnTo>
                  <a:lnTo>
                    <a:pt x="0" y="24"/>
                  </a:lnTo>
                  <a:lnTo>
                    <a:pt x="0" y="12"/>
                  </a:lnTo>
                  <a:lnTo>
                    <a:pt x="12" y="12"/>
                  </a:lnTo>
                  <a:lnTo>
                    <a:pt x="25" y="12"/>
                  </a:lnTo>
                  <a:lnTo>
                    <a:pt x="556" y="0"/>
                  </a:lnTo>
                  <a:lnTo>
                    <a:pt x="532" y="0"/>
                  </a:lnTo>
                  <a:lnTo>
                    <a:pt x="55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nvGrpSpPr>
            <p:cNvPr id="85" name="Group 84">
              <a:extLst>
                <a:ext uri="{FF2B5EF4-FFF2-40B4-BE49-F238E27FC236}">
                  <a16:creationId xmlns:a16="http://schemas.microsoft.com/office/drawing/2014/main" id="{BCA2751B-1636-9B4E-B6E6-8D05FD25A925}"/>
                </a:ext>
              </a:extLst>
            </p:cNvPr>
            <p:cNvGrpSpPr>
              <a:grpSpLocks/>
            </p:cNvGrpSpPr>
            <p:nvPr/>
          </p:nvGrpSpPr>
          <p:grpSpPr bwMode="auto">
            <a:xfrm>
              <a:off x="6664475" y="1508718"/>
              <a:ext cx="327460" cy="185242"/>
              <a:chOff x="4417" y="468"/>
              <a:chExt cx="284" cy="235"/>
            </a:xfrm>
          </p:grpSpPr>
          <p:sp>
            <p:nvSpPr>
              <p:cNvPr id="161" name="Freeform 85">
                <a:extLst>
                  <a:ext uri="{FF2B5EF4-FFF2-40B4-BE49-F238E27FC236}">
                    <a16:creationId xmlns:a16="http://schemas.microsoft.com/office/drawing/2014/main" id="{CA75A040-1B54-884B-A4BE-2BBF1B102143}"/>
                  </a:ext>
                </a:extLst>
              </p:cNvPr>
              <p:cNvSpPr>
                <a:spLocks/>
              </p:cNvSpPr>
              <p:nvPr/>
            </p:nvSpPr>
            <p:spPr bwMode="auto">
              <a:xfrm>
                <a:off x="4417" y="468"/>
                <a:ext cx="284" cy="235"/>
              </a:xfrm>
              <a:custGeom>
                <a:avLst/>
                <a:gdLst/>
                <a:ahLst/>
                <a:cxnLst>
                  <a:cxn ang="0">
                    <a:pos x="0" y="12"/>
                  </a:cxn>
                  <a:cxn ang="0">
                    <a:pos x="25" y="24"/>
                  </a:cxn>
                  <a:cxn ang="0">
                    <a:pos x="49" y="36"/>
                  </a:cxn>
                  <a:cxn ang="0">
                    <a:pos x="61" y="49"/>
                  </a:cxn>
                  <a:cxn ang="0">
                    <a:pos x="73" y="61"/>
                  </a:cxn>
                  <a:cxn ang="0">
                    <a:pos x="73" y="85"/>
                  </a:cxn>
                  <a:cxn ang="0">
                    <a:pos x="85" y="97"/>
                  </a:cxn>
                  <a:cxn ang="0">
                    <a:pos x="85" y="109"/>
                  </a:cxn>
                  <a:cxn ang="0">
                    <a:pos x="97" y="133"/>
                  </a:cxn>
                  <a:cxn ang="0">
                    <a:pos x="97" y="145"/>
                  </a:cxn>
                  <a:cxn ang="0">
                    <a:pos x="109" y="145"/>
                  </a:cxn>
                  <a:cxn ang="0">
                    <a:pos x="109" y="157"/>
                  </a:cxn>
                  <a:cxn ang="0">
                    <a:pos x="133" y="169"/>
                  </a:cxn>
                  <a:cxn ang="0">
                    <a:pos x="278" y="157"/>
                  </a:cxn>
                  <a:cxn ang="0">
                    <a:pos x="242" y="157"/>
                  </a:cxn>
                  <a:cxn ang="0">
                    <a:pos x="218" y="157"/>
                  </a:cxn>
                  <a:cxn ang="0">
                    <a:pos x="182" y="133"/>
                  </a:cxn>
                  <a:cxn ang="0">
                    <a:pos x="157" y="121"/>
                  </a:cxn>
                  <a:cxn ang="0">
                    <a:pos x="133" y="109"/>
                  </a:cxn>
                  <a:cxn ang="0">
                    <a:pos x="133" y="85"/>
                  </a:cxn>
                  <a:cxn ang="0">
                    <a:pos x="133" y="73"/>
                  </a:cxn>
                  <a:cxn ang="0">
                    <a:pos x="145" y="49"/>
                  </a:cxn>
                  <a:cxn ang="0">
                    <a:pos x="169" y="49"/>
                  </a:cxn>
                  <a:cxn ang="0">
                    <a:pos x="206" y="36"/>
                  </a:cxn>
                  <a:cxn ang="0">
                    <a:pos x="242" y="36"/>
                  </a:cxn>
                  <a:cxn ang="0">
                    <a:pos x="266" y="24"/>
                  </a:cxn>
                  <a:cxn ang="0">
                    <a:pos x="254" y="24"/>
                  </a:cxn>
                  <a:cxn ang="0">
                    <a:pos x="242" y="36"/>
                  </a:cxn>
                  <a:cxn ang="0">
                    <a:pos x="218" y="36"/>
                  </a:cxn>
                  <a:cxn ang="0">
                    <a:pos x="206" y="36"/>
                  </a:cxn>
                  <a:cxn ang="0">
                    <a:pos x="169" y="36"/>
                  </a:cxn>
                  <a:cxn ang="0">
                    <a:pos x="182" y="36"/>
                  </a:cxn>
                  <a:cxn ang="0">
                    <a:pos x="194" y="24"/>
                  </a:cxn>
                  <a:cxn ang="0">
                    <a:pos x="194" y="24"/>
                  </a:cxn>
                  <a:cxn ang="0">
                    <a:pos x="157" y="36"/>
                  </a:cxn>
                  <a:cxn ang="0">
                    <a:pos x="121" y="36"/>
                  </a:cxn>
                  <a:cxn ang="0">
                    <a:pos x="145" y="12"/>
                  </a:cxn>
                  <a:cxn ang="0">
                    <a:pos x="133" y="12"/>
                  </a:cxn>
                  <a:cxn ang="0">
                    <a:pos x="133" y="24"/>
                  </a:cxn>
                  <a:cxn ang="0">
                    <a:pos x="109" y="12"/>
                  </a:cxn>
                  <a:cxn ang="0">
                    <a:pos x="109" y="24"/>
                  </a:cxn>
                  <a:cxn ang="0">
                    <a:pos x="121" y="24"/>
                  </a:cxn>
                  <a:cxn ang="0">
                    <a:pos x="109" y="36"/>
                  </a:cxn>
                  <a:cxn ang="0">
                    <a:pos x="109" y="36"/>
                  </a:cxn>
                  <a:cxn ang="0">
                    <a:pos x="109" y="49"/>
                  </a:cxn>
                  <a:cxn ang="0">
                    <a:pos x="97" y="49"/>
                  </a:cxn>
                  <a:cxn ang="0">
                    <a:pos x="85" y="49"/>
                  </a:cxn>
                  <a:cxn ang="0">
                    <a:pos x="85" y="49"/>
                  </a:cxn>
                  <a:cxn ang="0">
                    <a:pos x="61" y="36"/>
                  </a:cxn>
                  <a:cxn ang="0">
                    <a:pos x="49" y="24"/>
                  </a:cxn>
                  <a:cxn ang="0">
                    <a:pos x="49" y="24"/>
                  </a:cxn>
                  <a:cxn ang="0">
                    <a:pos x="49" y="24"/>
                  </a:cxn>
                  <a:cxn ang="0">
                    <a:pos x="37" y="12"/>
                  </a:cxn>
                  <a:cxn ang="0">
                    <a:pos x="61" y="0"/>
                  </a:cxn>
                  <a:cxn ang="0">
                    <a:pos x="49" y="0"/>
                  </a:cxn>
                  <a:cxn ang="0">
                    <a:pos x="37" y="12"/>
                  </a:cxn>
                  <a:cxn ang="0">
                    <a:pos x="25" y="0"/>
                  </a:cxn>
                  <a:cxn ang="0">
                    <a:pos x="12" y="0"/>
                  </a:cxn>
                  <a:cxn ang="0">
                    <a:pos x="25" y="12"/>
                  </a:cxn>
                  <a:cxn ang="0">
                    <a:pos x="0" y="12"/>
                  </a:cxn>
                  <a:cxn ang="0">
                    <a:pos x="0" y="12"/>
                  </a:cxn>
                </a:cxnLst>
                <a:rect l="0" t="0" r="r" b="b"/>
                <a:pathLst>
                  <a:path w="278" h="169">
                    <a:moveTo>
                      <a:pt x="0" y="12"/>
                    </a:moveTo>
                    <a:lnTo>
                      <a:pt x="25" y="24"/>
                    </a:lnTo>
                    <a:lnTo>
                      <a:pt x="49" y="36"/>
                    </a:lnTo>
                    <a:lnTo>
                      <a:pt x="61" y="49"/>
                    </a:lnTo>
                    <a:lnTo>
                      <a:pt x="73" y="61"/>
                    </a:lnTo>
                    <a:lnTo>
                      <a:pt x="73" y="85"/>
                    </a:lnTo>
                    <a:lnTo>
                      <a:pt x="85" y="97"/>
                    </a:lnTo>
                    <a:lnTo>
                      <a:pt x="85" y="109"/>
                    </a:lnTo>
                    <a:lnTo>
                      <a:pt x="97" y="133"/>
                    </a:lnTo>
                    <a:lnTo>
                      <a:pt x="97" y="145"/>
                    </a:lnTo>
                    <a:lnTo>
                      <a:pt x="109" y="145"/>
                    </a:lnTo>
                    <a:lnTo>
                      <a:pt x="109" y="157"/>
                    </a:lnTo>
                    <a:lnTo>
                      <a:pt x="133" y="169"/>
                    </a:lnTo>
                    <a:lnTo>
                      <a:pt x="278" y="157"/>
                    </a:lnTo>
                    <a:lnTo>
                      <a:pt x="242" y="157"/>
                    </a:lnTo>
                    <a:lnTo>
                      <a:pt x="218" y="157"/>
                    </a:lnTo>
                    <a:lnTo>
                      <a:pt x="182" y="133"/>
                    </a:lnTo>
                    <a:lnTo>
                      <a:pt x="157" y="121"/>
                    </a:lnTo>
                    <a:lnTo>
                      <a:pt x="133" y="109"/>
                    </a:lnTo>
                    <a:lnTo>
                      <a:pt x="133" y="85"/>
                    </a:lnTo>
                    <a:lnTo>
                      <a:pt x="133" y="73"/>
                    </a:lnTo>
                    <a:lnTo>
                      <a:pt x="145" y="49"/>
                    </a:lnTo>
                    <a:lnTo>
                      <a:pt x="169" y="49"/>
                    </a:lnTo>
                    <a:lnTo>
                      <a:pt x="206" y="36"/>
                    </a:lnTo>
                    <a:lnTo>
                      <a:pt x="242" y="36"/>
                    </a:lnTo>
                    <a:lnTo>
                      <a:pt x="266" y="24"/>
                    </a:lnTo>
                    <a:lnTo>
                      <a:pt x="254" y="24"/>
                    </a:lnTo>
                    <a:lnTo>
                      <a:pt x="242" y="36"/>
                    </a:lnTo>
                    <a:lnTo>
                      <a:pt x="218" y="36"/>
                    </a:lnTo>
                    <a:lnTo>
                      <a:pt x="206" y="36"/>
                    </a:lnTo>
                    <a:lnTo>
                      <a:pt x="169" y="36"/>
                    </a:lnTo>
                    <a:lnTo>
                      <a:pt x="182" y="36"/>
                    </a:lnTo>
                    <a:lnTo>
                      <a:pt x="194" y="24"/>
                    </a:lnTo>
                    <a:lnTo>
                      <a:pt x="194" y="24"/>
                    </a:lnTo>
                    <a:lnTo>
                      <a:pt x="157" y="36"/>
                    </a:lnTo>
                    <a:lnTo>
                      <a:pt x="121" y="36"/>
                    </a:lnTo>
                    <a:lnTo>
                      <a:pt x="145" y="12"/>
                    </a:lnTo>
                    <a:lnTo>
                      <a:pt x="133" y="12"/>
                    </a:lnTo>
                    <a:lnTo>
                      <a:pt x="133" y="24"/>
                    </a:lnTo>
                    <a:lnTo>
                      <a:pt x="109" y="12"/>
                    </a:lnTo>
                    <a:lnTo>
                      <a:pt x="109" y="24"/>
                    </a:lnTo>
                    <a:lnTo>
                      <a:pt x="121" y="24"/>
                    </a:lnTo>
                    <a:lnTo>
                      <a:pt x="109" y="36"/>
                    </a:lnTo>
                    <a:lnTo>
                      <a:pt x="109" y="36"/>
                    </a:lnTo>
                    <a:lnTo>
                      <a:pt x="109" y="49"/>
                    </a:lnTo>
                    <a:lnTo>
                      <a:pt x="97" y="49"/>
                    </a:lnTo>
                    <a:lnTo>
                      <a:pt x="85" y="49"/>
                    </a:lnTo>
                    <a:lnTo>
                      <a:pt x="85" y="49"/>
                    </a:lnTo>
                    <a:lnTo>
                      <a:pt x="61" y="36"/>
                    </a:lnTo>
                    <a:lnTo>
                      <a:pt x="49" y="24"/>
                    </a:lnTo>
                    <a:lnTo>
                      <a:pt x="49" y="24"/>
                    </a:lnTo>
                    <a:lnTo>
                      <a:pt x="49" y="24"/>
                    </a:lnTo>
                    <a:lnTo>
                      <a:pt x="37" y="12"/>
                    </a:lnTo>
                    <a:lnTo>
                      <a:pt x="61" y="0"/>
                    </a:lnTo>
                    <a:lnTo>
                      <a:pt x="49" y="0"/>
                    </a:lnTo>
                    <a:lnTo>
                      <a:pt x="37" y="12"/>
                    </a:lnTo>
                    <a:lnTo>
                      <a:pt x="25" y="0"/>
                    </a:lnTo>
                    <a:lnTo>
                      <a:pt x="12" y="0"/>
                    </a:lnTo>
                    <a:lnTo>
                      <a:pt x="25"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2" name="Freeform 86">
                <a:extLst>
                  <a:ext uri="{FF2B5EF4-FFF2-40B4-BE49-F238E27FC236}">
                    <a16:creationId xmlns:a16="http://schemas.microsoft.com/office/drawing/2014/main" id="{8B1AE437-3528-8146-B916-E9EE00E29F07}"/>
                  </a:ext>
                </a:extLst>
              </p:cNvPr>
              <p:cNvSpPr>
                <a:spLocks/>
              </p:cNvSpPr>
              <p:nvPr/>
            </p:nvSpPr>
            <p:spPr bwMode="auto">
              <a:xfrm>
                <a:off x="4504" y="553"/>
                <a:ext cx="86" cy="150"/>
              </a:xfrm>
              <a:custGeom>
                <a:avLst/>
                <a:gdLst/>
                <a:ahLst/>
                <a:cxnLst>
                  <a:cxn ang="0">
                    <a:pos x="72" y="108"/>
                  </a:cxn>
                  <a:cxn ang="0">
                    <a:pos x="84" y="84"/>
                  </a:cxn>
                  <a:cxn ang="0">
                    <a:pos x="84" y="84"/>
                  </a:cxn>
                  <a:cxn ang="0">
                    <a:pos x="48" y="48"/>
                  </a:cxn>
                  <a:cxn ang="0">
                    <a:pos x="48" y="48"/>
                  </a:cxn>
                  <a:cxn ang="0">
                    <a:pos x="48"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0"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2" y="108"/>
                  </a:cxn>
                </a:cxnLst>
                <a:rect l="0" t="0" r="r" b="b"/>
                <a:pathLst>
                  <a:path w="84" h="108">
                    <a:moveTo>
                      <a:pt x="72" y="108"/>
                    </a:moveTo>
                    <a:lnTo>
                      <a:pt x="84" y="84"/>
                    </a:lnTo>
                    <a:lnTo>
                      <a:pt x="84" y="84"/>
                    </a:lnTo>
                    <a:lnTo>
                      <a:pt x="48" y="48"/>
                    </a:lnTo>
                    <a:lnTo>
                      <a:pt x="48" y="48"/>
                    </a:lnTo>
                    <a:lnTo>
                      <a:pt x="48"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0"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2"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sp>
          <p:nvSpPr>
            <p:cNvPr id="86" name="Freeform 87">
              <a:extLst>
                <a:ext uri="{FF2B5EF4-FFF2-40B4-BE49-F238E27FC236}">
                  <a16:creationId xmlns:a16="http://schemas.microsoft.com/office/drawing/2014/main" id="{1DB68C2D-632A-BD48-AA4B-DF973EEDDB46}"/>
                </a:ext>
              </a:extLst>
            </p:cNvPr>
            <p:cNvSpPr>
              <a:spLocks/>
            </p:cNvSpPr>
            <p:nvPr/>
          </p:nvSpPr>
          <p:spPr bwMode="auto">
            <a:xfrm>
              <a:off x="6523427" y="1441844"/>
              <a:ext cx="611897" cy="59756"/>
            </a:xfrm>
            <a:custGeom>
              <a:avLst/>
              <a:gdLst/>
              <a:ahLst/>
              <a:cxnLst>
                <a:cxn ang="0">
                  <a:pos x="519" y="36"/>
                </a:cxn>
                <a:cxn ang="0">
                  <a:pos x="519" y="24"/>
                </a:cxn>
                <a:cxn ang="0">
                  <a:pos x="519" y="24"/>
                </a:cxn>
                <a:cxn ang="0">
                  <a:pos x="507" y="24"/>
                </a:cxn>
                <a:cxn ang="0">
                  <a:pos x="495" y="24"/>
                </a:cxn>
                <a:cxn ang="0">
                  <a:pos x="483" y="24"/>
                </a:cxn>
                <a:cxn ang="0">
                  <a:pos x="483" y="24"/>
                </a:cxn>
                <a:cxn ang="0">
                  <a:pos x="459" y="36"/>
                </a:cxn>
                <a:cxn ang="0">
                  <a:pos x="434" y="12"/>
                </a:cxn>
                <a:cxn ang="0">
                  <a:pos x="422" y="12"/>
                </a:cxn>
                <a:cxn ang="0">
                  <a:pos x="422" y="12"/>
                </a:cxn>
                <a:cxn ang="0">
                  <a:pos x="410" y="12"/>
                </a:cxn>
                <a:cxn ang="0">
                  <a:pos x="398" y="24"/>
                </a:cxn>
                <a:cxn ang="0">
                  <a:pos x="386" y="12"/>
                </a:cxn>
                <a:cxn ang="0">
                  <a:pos x="374" y="12"/>
                </a:cxn>
                <a:cxn ang="0">
                  <a:pos x="362" y="12"/>
                </a:cxn>
                <a:cxn ang="0">
                  <a:pos x="362" y="12"/>
                </a:cxn>
                <a:cxn ang="0">
                  <a:pos x="386" y="36"/>
                </a:cxn>
                <a:cxn ang="0">
                  <a:pos x="362" y="48"/>
                </a:cxn>
                <a:cxn ang="0">
                  <a:pos x="277" y="24"/>
                </a:cxn>
                <a:cxn ang="0">
                  <a:pos x="302" y="12"/>
                </a:cxn>
                <a:cxn ang="0">
                  <a:pos x="314" y="12"/>
                </a:cxn>
                <a:cxn ang="0">
                  <a:pos x="314" y="0"/>
                </a:cxn>
                <a:cxn ang="0">
                  <a:pos x="302" y="0"/>
                </a:cxn>
                <a:cxn ang="0">
                  <a:pos x="289" y="0"/>
                </a:cxn>
                <a:cxn ang="0">
                  <a:pos x="253" y="12"/>
                </a:cxn>
                <a:cxn ang="0">
                  <a:pos x="193" y="12"/>
                </a:cxn>
                <a:cxn ang="0">
                  <a:pos x="205" y="0"/>
                </a:cxn>
                <a:cxn ang="0">
                  <a:pos x="205" y="0"/>
                </a:cxn>
                <a:cxn ang="0">
                  <a:pos x="193" y="0"/>
                </a:cxn>
                <a:cxn ang="0">
                  <a:pos x="181" y="0"/>
                </a:cxn>
                <a:cxn ang="0">
                  <a:pos x="181" y="0"/>
                </a:cxn>
                <a:cxn ang="0">
                  <a:pos x="169" y="0"/>
                </a:cxn>
                <a:cxn ang="0">
                  <a:pos x="157" y="0"/>
                </a:cxn>
                <a:cxn ang="0">
                  <a:pos x="145" y="0"/>
                </a:cxn>
                <a:cxn ang="0">
                  <a:pos x="120" y="12"/>
                </a:cxn>
                <a:cxn ang="0">
                  <a:pos x="108" y="12"/>
                </a:cxn>
                <a:cxn ang="0">
                  <a:pos x="108" y="12"/>
                </a:cxn>
                <a:cxn ang="0">
                  <a:pos x="96" y="12"/>
                </a:cxn>
                <a:cxn ang="0">
                  <a:pos x="84" y="24"/>
                </a:cxn>
                <a:cxn ang="0">
                  <a:pos x="60" y="12"/>
                </a:cxn>
                <a:cxn ang="0">
                  <a:pos x="60" y="12"/>
                </a:cxn>
                <a:cxn ang="0">
                  <a:pos x="48" y="12"/>
                </a:cxn>
                <a:cxn ang="0">
                  <a:pos x="48" y="24"/>
                </a:cxn>
                <a:cxn ang="0">
                  <a:pos x="24" y="12"/>
                </a:cxn>
                <a:cxn ang="0">
                  <a:pos x="24" y="12"/>
                </a:cxn>
                <a:cxn ang="0">
                  <a:pos x="12" y="12"/>
                </a:cxn>
                <a:cxn ang="0">
                  <a:pos x="0" y="12"/>
                </a:cxn>
                <a:cxn ang="0">
                  <a:pos x="0" y="12"/>
                </a:cxn>
                <a:cxn ang="0">
                  <a:pos x="0" y="12"/>
                </a:cxn>
                <a:cxn ang="0">
                  <a:pos x="0" y="24"/>
                </a:cxn>
                <a:cxn ang="0">
                  <a:pos x="0" y="24"/>
                </a:cxn>
                <a:cxn ang="0">
                  <a:pos x="24" y="24"/>
                </a:cxn>
                <a:cxn ang="0">
                  <a:pos x="48" y="24"/>
                </a:cxn>
                <a:cxn ang="0">
                  <a:pos x="84" y="48"/>
                </a:cxn>
                <a:cxn ang="0">
                  <a:pos x="495" y="48"/>
                </a:cxn>
                <a:cxn ang="0">
                  <a:pos x="519" y="36"/>
                </a:cxn>
              </a:cxnLst>
              <a:rect l="0" t="0" r="r" b="b"/>
              <a:pathLst>
                <a:path w="519" h="48">
                  <a:moveTo>
                    <a:pt x="519" y="36"/>
                  </a:moveTo>
                  <a:lnTo>
                    <a:pt x="519" y="24"/>
                  </a:lnTo>
                  <a:lnTo>
                    <a:pt x="519" y="24"/>
                  </a:lnTo>
                  <a:lnTo>
                    <a:pt x="507" y="24"/>
                  </a:lnTo>
                  <a:lnTo>
                    <a:pt x="495" y="24"/>
                  </a:lnTo>
                  <a:lnTo>
                    <a:pt x="483" y="24"/>
                  </a:lnTo>
                  <a:lnTo>
                    <a:pt x="483" y="24"/>
                  </a:lnTo>
                  <a:lnTo>
                    <a:pt x="459" y="36"/>
                  </a:lnTo>
                  <a:lnTo>
                    <a:pt x="434" y="12"/>
                  </a:lnTo>
                  <a:lnTo>
                    <a:pt x="422" y="12"/>
                  </a:lnTo>
                  <a:lnTo>
                    <a:pt x="422" y="12"/>
                  </a:lnTo>
                  <a:lnTo>
                    <a:pt x="410" y="12"/>
                  </a:lnTo>
                  <a:lnTo>
                    <a:pt x="398" y="24"/>
                  </a:lnTo>
                  <a:lnTo>
                    <a:pt x="386" y="12"/>
                  </a:lnTo>
                  <a:lnTo>
                    <a:pt x="374" y="12"/>
                  </a:lnTo>
                  <a:lnTo>
                    <a:pt x="362" y="12"/>
                  </a:lnTo>
                  <a:lnTo>
                    <a:pt x="362" y="12"/>
                  </a:lnTo>
                  <a:lnTo>
                    <a:pt x="386" y="36"/>
                  </a:lnTo>
                  <a:lnTo>
                    <a:pt x="362" y="48"/>
                  </a:lnTo>
                  <a:lnTo>
                    <a:pt x="277" y="24"/>
                  </a:lnTo>
                  <a:lnTo>
                    <a:pt x="302" y="12"/>
                  </a:lnTo>
                  <a:lnTo>
                    <a:pt x="314" y="12"/>
                  </a:lnTo>
                  <a:lnTo>
                    <a:pt x="314" y="0"/>
                  </a:lnTo>
                  <a:lnTo>
                    <a:pt x="302" y="0"/>
                  </a:lnTo>
                  <a:lnTo>
                    <a:pt x="289" y="0"/>
                  </a:lnTo>
                  <a:lnTo>
                    <a:pt x="253" y="12"/>
                  </a:lnTo>
                  <a:lnTo>
                    <a:pt x="193" y="12"/>
                  </a:lnTo>
                  <a:lnTo>
                    <a:pt x="205" y="0"/>
                  </a:lnTo>
                  <a:lnTo>
                    <a:pt x="205" y="0"/>
                  </a:lnTo>
                  <a:lnTo>
                    <a:pt x="193" y="0"/>
                  </a:lnTo>
                  <a:lnTo>
                    <a:pt x="181" y="0"/>
                  </a:lnTo>
                  <a:lnTo>
                    <a:pt x="181" y="0"/>
                  </a:lnTo>
                  <a:lnTo>
                    <a:pt x="169" y="0"/>
                  </a:lnTo>
                  <a:lnTo>
                    <a:pt x="157" y="0"/>
                  </a:lnTo>
                  <a:lnTo>
                    <a:pt x="145" y="0"/>
                  </a:lnTo>
                  <a:lnTo>
                    <a:pt x="120" y="12"/>
                  </a:lnTo>
                  <a:lnTo>
                    <a:pt x="108" y="12"/>
                  </a:lnTo>
                  <a:lnTo>
                    <a:pt x="108" y="12"/>
                  </a:lnTo>
                  <a:lnTo>
                    <a:pt x="96" y="12"/>
                  </a:lnTo>
                  <a:lnTo>
                    <a:pt x="84" y="24"/>
                  </a:lnTo>
                  <a:lnTo>
                    <a:pt x="60" y="12"/>
                  </a:lnTo>
                  <a:lnTo>
                    <a:pt x="60" y="12"/>
                  </a:lnTo>
                  <a:lnTo>
                    <a:pt x="48" y="12"/>
                  </a:lnTo>
                  <a:lnTo>
                    <a:pt x="48" y="24"/>
                  </a:lnTo>
                  <a:lnTo>
                    <a:pt x="24" y="12"/>
                  </a:lnTo>
                  <a:lnTo>
                    <a:pt x="24" y="12"/>
                  </a:lnTo>
                  <a:lnTo>
                    <a:pt x="12" y="12"/>
                  </a:lnTo>
                  <a:lnTo>
                    <a:pt x="0" y="12"/>
                  </a:lnTo>
                  <a:lnTo>
                    <a:pt x="0" y="12"/>
                  </a:lnTo>
                  <a:lnTo>
                    <a:pt x="0" y="12"/>
                  </a:lnTo>
                  <a:lnTo>
                    <a:pt x="0" y="24"/>
                  </a:lnTo>
                  <a:lnTo>
                    <a:pt x="0" y="24"/>
                  </a:lnTo>
                  <a:lnTo>
                    <a:pt x="24" y="24"/>
                  </a:lnTo>
                  <a:lnTo>
                    <a:pt x="48" y="24"/>
                  </a:lnTo>
                  <a:lnTo>
                    <a:pt x="84" y="48"/>
                  </a:lnTo>
                  <a:lnTo>
                    <a:pt x="495" y="48"/>
                  </a:lnTo>
                  <a:lnTo>
                    <a:pt x="519"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7" name="Freeform 88">
              <a:extLst>
                <a:ext uri="{FF2B5EF4-FFF2-40B4-BE49-F238E27FC236}">
                  <a16:creationId xmlns:a16="http://schemas.microsoft.com/office/drawing/2014/main" id="{29C26E1C-1BE1-114C-8C89-A1D5297A4290}"/>
                </a:ext>
              </a:extLst>
            </p:cNvPr>
            <p:cNvSpPr>
              <a:spLocks/>
            </p:cNvSpPr>
            <p:nvPr/>
          </p:nvSpPr>
          <p:spPr bwMode="auto">
            <a:xfrm>
              <a:off x="6493548" y="1441844"/>
              <a:ext cx="641775" cy="92023"/>
            </a:xfrm>
            <a:custGeom>
              <a:avLst/>
              <a:gdLst/>
              <a:ahLst/>
              <a:cxnLst>
                <a:cxn ang="0">
                  <a:pos x="520" y="36"/>
                </a:cxn>
                <a:cxn ang="0">
                  <a:pos x="471" y="36"/>
                </a:cxn>
                <a:cxn ang="0">
                  <a:pos x="459" y="36"/>
                </a:cxn>
                <a:cxn ang="0">
                  <a:pos x="435" y="36"/>
                </a:cxn>
                <a:cxn ang="0">
                  <a:pos x="411" y="36"/>
                </a:cxn>
                <a:cxn ang="0">
                  <a:pos x="387" y="36"/>
                </a:cxn>
                <a:cxn ang="0">
                  <a:pos x="351" y="24"/>
                </a:cxn>
                <a:cxn ang="0">
                  <a:pos x="339" y="12"/>
                </a:cxn>
                <a:cxn ang="0">
                  <a:pos x="278" y="12"/>
                </a:cxn>
                <a:cxn ang="0">
                  <a:pos x="254" y="0"/>
                </a:cxn>
                <a:cxn ang="0">
                  <a:pos x="230" y="0"/>
                </a:cxn>
                <a:cxn ang="0">
                  <a:pos x="194" y="12"/>
                </a:cxn>
                <a:cxn ang="0">
                  <a:pos x="157" y="12"/>
                </a:cxn>
                <a:cxn ang="0">
                  <a:pos x="121" y="12"/>
                </a:cxn>
                <a:cxn ang="0">
                  <a:pos x="97" y="24"/>
                </a:cxn>
                <a:cxn ang="0">
                  <a:pos x="37" y="24"/>
                </a:cxn>
                <a:cxn ang="0">
                  <a:pos x="25" y="24"/>
                </a:cxn>
                <a:cxn ang="0">
                  <a:pos x="37" y="36"/>
                </a:cxn>
                <a:cxn ang="0">
                  <a:pos x="61" y="36"/>
                </a:cxn>
                <a:cxn ang="0">
                  <a:pos x="37" y="36"/>
                </a:cxn>
                <a:cxn ang="0">
                  <a:pos x="13" y="36"/>
                </a:cxn>
                <a:cxn ang="0">
                  <a:pos x="0" y="36"/>
                </a:cxn>
                <a:cxn ang="0">
                  <a:pos x="0" y="48"/>
                </a:cxn>
                <a:cxn ang="0">
                  <a:pos x="0" y="60"/>
                </a:cxn>
                <a:cxn ang="0">
                  <a:pos x="13" y="72"/>
                </a:cxn>
                <a:cxn ang="0">
                  <a:pos x="49" y="84"/>
                </a:cxn>
                <a:cxn ang="0">
                  <a:pos x="73" y="84"/>
                </a:cxn>
                <a:cxn ang="0">
                  <a:pos x="97" y="84"/>
                </a:cxn>
                <a:cxn ang="0">
                  <a:pos x="121" y="84"/>
                </a:cxn>
                <a:cxn ang="0">
                  <a:pos x="145" y="48"/>
                </a:cxn>
                <a:cxn ang="0">
                  <a:pos x="278" y="72"/>
                </a:cxn>
                <a:cxn ang="0">
                  <a:pos x="532" y="48"/>
                </a:cxn>
                <a:cxn ang="0">
                  <a:pos x="544" y="36"/>
                </a:cxn>
                <a:cxn ang="0">
                  <a:pos x="544" y="36"/>
                </a:cxn>
              </a:cxnLst>
              <a:rect l="0" t="0" r="r" b="b"/>
              <a:pathLst>
                <a:path w="544" h="84">
                  <a:moveTo>
                    <a:pt x="532" y="36"/>
                  </a:moveTo>
                  <a:lnTo>
                    <a:pt x="520" y="36"/>
                  </a:lnTo>
                  <a:lnTo>
                    <a:pt x="484" y="36"/>
                  </a:lnTo>
                  <a:lnTo>
                    <a:pt x="471" y="36"/>
                  </a:lnTo>
                  <a:lnTo>
                    <a:pt x="471" y="36"/>
                  </a:lnTo>
                  <a:lnTo>
                    <a:pt x="459" y="36"/>
                  </a:lnTo>
                  <a:lnTo>
                    <a:pt x="447" y="36"/>
                  </a:lnTo>
                  <a:lnTo>
                    <a:pt x="435" y="36"/>
                  </a:lnTo>
                  <a:lnTo>
                    <a:pt x="423" y="24"/>
                  </a:lnTo>
                  <a:lnTo>
                    <a:pt x="411" y="36"/>
                  </a:lnTo>
                  <a:lnTo>
                    <a:pt x="399" y="36"/>
                  </a:lnTo>
                  <a:lnTo>
                    <a:pt x="387" y="36"/>
                  </a:lnTo>
                  <a:lnTo>
                    <a:pt x="387" y="48"/>
                  </a:lnTo>
                  <a:lnTo>
                    <a:pt x="351" y="24"/>
                  </a:lnTo>
                  <a:lnTo>
                    <a:pt x="339" y="12"/>
                  </a:lnTo>
                  <a:lnTo>
                    <a:pt x="339" y="12"/>
                  </a:lnTo>
                  <a:lnTo>
                    <a:pt x="302" y="24"/>
                  </a:lnTo>
                  <a:lnTo>
                    <a:pt x="278" y="12"/>
                  </a:lnTo>
                  <a:lnTo>
                    <a:pt x="254" y="12"/>
                  </a:lnTo>
                  <a:lnTo>
                    <a:pt x="254" y="0"/>
                  </a:lnTo>
                  <a:lnTo>
                    <a:pt x="242" y="0"/>
                  </a:lnTo>
                  <a:lnTo>
                    <a:pt x="230" y="0"/>
                  </a:lnTo>
                  <a:lnTo>
                    <a:pt x="206" y="12"/>
                  </a:lnTo>
                  <a:lnTo>
                    <a:pt x="194" y="12"/>
                  </a:lnTo>
                  <a:lnTo>
                    <a:pt x="170" y="12"/>
                  </a:lnTo>
                  <a:lnTo>
                    <a:pt x="157" y="12"/>
                  </a:lnTo>
                  <a:lnTo>
                    <a:pt x="121" y="12"/>
                  </a:lnTo>
                  <a:lnTo>
                    <a:pt x="121" y="12"/>
                  </a:lnTo>
                  <a:lnTo>
                    <a:pt x="109" y="12"/>
                  </a:lnTo>
                  <a:lnTo>
                    <a:pt x="97" y="24"/>
                  </a:lnTo>
                  <a:lnTo>
                    <a:pt x="49" y="24"/>
                  </a:lnTo>
                  <a:lnTo>
                    <a:pt x="37" y="24"/>
                  </a:lnTo>
                  <a:lnTo>
                    <a:pt x="37" y="24"/>
                  </a:lnTo>
                  <a:lnTo>
                    <a:pt x="25" y="24"/>
                  </a:lnTo>
                  <a:lnTo>
                    <a:pt x="25" y="36"/>
                  </a:lnTo>
                  <a:lnTo>
                    <a:pt x="37" y="36"/>
                  </a:lnTo>
                  <a:lnTo>
                    <a:pt x="49" y="36"/>
                  </a:lnTo>
                  <a:lnTo>
                    <a:pt x="61" y="36"/>
                  </a:lnTo>
                  <a:lnTo>
                    <a:pt x="73" y="36"/>
                  </a:lnTo>
                  <a:lnTo>
                    <a:pt x="37" y="36"/>
                  </a:lnTo>
                  <a:lnTo>
                    <a:pt x="25" y="36"/>
                  </a:lnTo>
                  <a:lnTo>
                    <a:pt x="13" y="36"/>
                  </a:lnTo>
                  <a:lnTo>
                    <a:pt x="0" y="36"/>
                  </a:lnTo>
                  <a:lnTo>
                    <a:pt x="0" y="36"/>
                  </a:lnTo>
                  <a:lnTo>
                    <a:pt x="0" y="48"/>
                  </a:lnTo>
                  <a:lnTo>
                    <a:pt x="0" y="48"/>
                  </a:lnTo>
                  <a:lnTo>
                    <a:pt x="0" y="60"/>
                  </a:lnTo>
                  <a:lnTo>
                    <a:pt x="0" y="60"/>
                  </a:lnTo>
                  <a:lnTo>
                    <a:pt x="0" y="72"/>
                  </a:lnTo>
                  <a:lnTo>
                    <a:pt x="13" y="72"/>
                  </a:lnTo>
                  <a:lnTo>
                    <a:pt x="25" y="72"/>
                  </a:lnTo>
                  <a:lnTo>
                    <a:pt x="49" y="84"/>
                  </a:lnTo>
                  <a:lnTo>
                    <a:pt x="61" y="84"/>
                  </a:lnTo>
                  <a:lnTo>
                    <a:pt x="73" y="84"/>
                  </a:lnTo>
                  <a:lnTo>
                    <a:pt x="85" y="84"/>
                  </a:lnTo>
                  <a:lnTo>
                    <a:pt x="97" y="84"/>
                  </a:lnTo>
                  <a:lnTo>
                    <a:pt x="121" y="84"/>
                  </a:lnTo>
                  <a:lnTo>
                    <a:pt x="121" y="84"/>
                  </a:lnTo>
                  <a:lnTo>
                    <a:pt x="133" y="72"/>
                  </a:lnTo>
                  <a:lnTo>
                    <a:pt x="145" y="48"/>
                  </a:lnTo>
                  <a:lnTo>
                    <a:pt x="278" y="60"/>
                  </a:lnTo>
                  <a:lnTo>
                    <a:pt x="278" y="72"/>
                  </a:lnTo>
                  <a:lnTo>
                    <a:pt x="532" y="60"/>
                  </a:lnTo>
                  <a:lnTo>
                    <a:pt x="532" y="48"/>
                  </a:lnTo>
                  <a:lnTo>
                    <a:pt x="544" y="48"/>
                  </a:lnTo>
                  <a:lnTo>
                    <a:pt x="544" y="36"/>
                  </a:lnTo>
                  <a:lnTo>
                    <a:pt x="544" y="36"/>
                  </a:lnTo>
                  <a:lnTo>
                    <a:pt x="544" y="36"/>
                  </a:lnTo>
                  <a:lnTo>
                    <a:pt x="53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8" name="Freeform 89">
              <a:extLst>
                <a:ext uri="{FF2B5EF4-FFF2-40B4-BE49-F238E27FC236}">
                  <a16:creationId xmlns:a16="http://schemas.microsoft.com/office/drawing/2014/main" id="{1E8CB669-20A7-5447-81C0-2CEB166302EF}"/>
                </a:ext>
              </a:extLst>
            </p:cNvPr>
            <p:cNvSpPr>
              <a:spLocks/>
            </p:cNvSpPr>
            <p:nvPr/>
          </p:nvSpPr>
          <p:spPr bwMode="auto">
            <a:xfrm>
              <a:off x="6536572" y="1468084"/>
              <a:ext cx="613092" cy="65731"/>
            </a:xfrm>
            <a:custGeom>
              <a:avLst/>
              <a:gdLst/>
              <a:ahLst/>
              <a:cxnLst>
                <a:cxn ang="0">
                  <a:pos x="519" y="24"/>
                </a:cxn>
                <a:cxn ang="0">
                  <a:pos x="519" y="36"/>
                </a:cxn>
                <a:cxn ang="0">
                  <a:pos x="495" y="36"/>
                </a:cxn>
                <a:cxn ang="0">
                  <a:pos x="483" y="48"/>
                </a:cxn>
                <a:cxn ang="0">
                  <a:pos x="459" y="48"/>
                </a:cxn>
                <a:cxn ang="0">
                  <a:pos x="422" y="48"/>
                </a:cxn>
                <a:cxn ang="0">
                  <a:pos x="386" y="60"/>
                </a:cxn>
                <a:cxn ang="0">
                  <a:pos x="350" y="60"/>
                </a:cxn>
                <a:cxn ang="0">
                  <a:pos x="326" y="60"/>
                </a:cxn>
                <a:cxn ang="0">
                  <a:pos x="265" y="48"/>
                </a:cxn>
                <a:cxn ang="0">
                  <a:pos x="217" y="60"/>
                </a:cxn>
                <a:cxn ang="0">
                  <a:pos x="193" y="60"/>
                </a:cxn>
                <a:cxn ang="0">
                  <a:pos x="181" y="60"/>
                </a:cxn>
                <a:cxn ang="0">
                  <a:pos x="157" y="36"/>
                </a:cxn>
                <a:cxn ang="0">
                  <a:pos x="96" y="36"/>
                </a:cxn>
                <a:cxn ang="0">
                  <a:pos x="84" y="48"/>
                </a:cxn>
                <a:cxn ang="0">
                  <a:pos x="60" y="60"/>
                </a:cxn>
                <a:cxn ang="0">
                  <a:pos x="36" y="60"/>
                </a:cxn>
                <a:cxn ang="0">
                  <a:pos x="48" y="48"/>
                </a:cxn>
                <a:cxn ang="0">
                  <a:pos x="60" y="48"/>
                </a:cxn>
                <a:cxn ang="0">
                  <a:pos x="72" y="36"/>
                </a:cxn>
                <a:cxn ang="0">
                  <a:pos x="84" y="36"/>
                </a:cxn>
                <a:cxn ang="0">
                  <a:pos x="84" y="24"/>
                </a:cxn>
                <a:cxn ang="0">
                  <a:pos x="48" y="24"/>
                </a:cxn>
                <a:cxn ang="0">
                  <a:pos x="24" y="36"/>
                </a:cxn>
                <a:cxn ang="0">
                  <a:pos x="0" y="24"/>
                </a:cxn>
                <a:cxn ang="0">
                  <a:pos x="0" y="12"/>
                </a:cxn>
                <a:cxn ang="0">
                  <a:pos x="24" y="12"/>
                </a:cxn>
                <a:cxn ang="0">
                  <a:pos x="36" y="12"/>
                </a:cxn>
                <a:cxn ang="0">
                  <a:pos x="60" y="12"/>
                </a:cxn>
                <a:cxn ang="0">
                  <a:pos x="96" y="12"/>
                </a:cxn>
                <a:cxn ang="0">
                  <a:pos x="120" y="12"/>
                </a:cxn>
                <a:cxn ang="0">
                  <a:pos x="133" y="0"/>
                </a:cxn>
                <a:cxn ang="0">
                  <a:pos x="145" y="0"/>
                </a:cxn>
                <a:cxn ang="0">
                  <a:pos x="145" y="12"/>
                </a:cxn>
                <a:cxn ang="0">
                  <a:pos x="133" y="24"/>
                </a:cxn>
                <a:cxn ang="0">
                  <a:pos x="157" y="24"/>
                </a:cxn>
                <a:cxn ang="0">
                  <a:pos x="193" y="36"/>
                </a:cxn>
                <a:cxn ang="0">
                  <a:pos x="241" y="36"/>
                </a:cxn>
                <a:cxn ang="0">
                  <a:pos x="241" y="24"/>
                </a:cxn>
                <a:cxn ang="0">
                  <a:pos x="253" y="12"/>
                </a:cxn>
                <a:cxn ang="0">
                  <a:pos x="217" y="12"/>
                </a:cxn>
                <a:cxn ang="0">
                  <a:pos x="205" y="0"/>
                </a:cxn>
                <a:cxn ang="0">
                  <a:pos x="217" y="0"/>
                </a:cxn>
                <a:cxn ang="0">
                  <a:pos x="229" y="0"/>
                </a:cxn>
                <a:cxn ang="0">
                  <a:pos x="277" y="12"/>
                </a:cxn>
                <a:cxn ang="0">
                  <a:pos x="302" y="12"/>
                </a:cxn>
                <a:cxn ang="0">
                  <a:pos x="302" y="12"/>
                </a:cxn>
                <a:cxn ang="0">
                  <a:pos x="290" y="12"/>
                </a:cxn>
                <a:cxn ang="0">
                  <a:pos x="253" y="36"/>
                </a:cxn>
                <a:cxn ang="0">
                  <a:pos x="265" y="48"/>
                </a:cxn>
                <a:cxn ang="0">
                  <a:pos x="302" y="36"/>
                </a:cxn>
                <a:cxn ang="0">
                  <a:pos x="326" y="36"/>
                </a:cxn>
                <a:cxn ang="0">
                  <a:pos x="338" y="48"/>
                </a:cxn>
                <a:cxn ang="0">
                  <a:pos x="350" y="36"/>
                </a:cxn>
                <a:cxn ang="0">
                  <a:pos x="362" y="24"/>
                </a:cxn>
                <a:cxn ang="0">
                  <a:pos x="374" y="24"/>
                </a:cxn>
                <a:cxn ang="0">
                  <a:pos x="434" y="36"/>
                </a:cxn>
                <a:cxn ang="0">
                  <a:pos x="447" y="36"/>
                </a:cxn>
                <a:cxn ang="0">
                  <a:pos x="471" y="36"/>
                </a:cxn>
                <a:cxn ang="0">
                  <a:pos x="483" y="24"/>
                </a:cxn>
                <a:cxn ang="0">
                  <a:pos x="507" y="24"/>
                </a:cxn>
              </a:cxnLst>
              <a:rect l="0" t="0" r="r" b="b"/>
              <a:pathLst>
                <a:path w="519" h="60">
                  <a:moveTo>
                    <a:pt x="507" y="24"/>
                  </a:moveTo>
                  <a:lnTo>
                    <a:pt x="519" y="24"/>
                  </a:lnTo>
                  <a:lnTo>
                    <a:pt x="519" y="36"/>
                  </a:lnTo>
                  <a:lnTo>
                    <a:pt x="519" y="36"/>
                  </a:lnTo>
                  <a:lnTo>
                    <a:pt x="495" y="48"/>
                  </a:lnTo>
                  <a:lnTo>
                    <a:pt x="495" y="36"/>
                  </a:lnTo>
                  <a:lnTo>
                    <a:pt x="495" y="48"/>
                  </a:lnTo>
                  <a:lnTo>
                    <a:pt x="483" y="48"/>
                  </a:lnTo>
                  <a:lnTo>
                    <a:pt x="471" y="48"/>
                  </a:lnTo>
                  <a:lnTo>
                    <a:pt x="459" y="48"/>
                  </a:lnTo>
                  <a:lnTo>
                    <a:pt x="447" y="48"/>
                  </a:lnTo>
                  <a:lnTo>
                    <a:pt x="422" y="48"/>
                  </a:lnTo>
                  <a:lnTo>
                    <a:pt x="410" y="60"/>
                  </a:lnTo>
                  <a:lnTo>
                    <a:pt x="386" y="60"/>
                  </a:lnTo>
                  <a:lnTo>
                    <a:pt x="374" y="60"/>
                  </a:lnTo>
                  <a:lnTo>
                    <a:pt x="350" y="60"/>
                  </a:lnTo>
                  <a:lnTo>
                    <a:pt x="338" y="60"/>
                  </a:lnTo>
                  <a:lnTo>
                    <a:pt x="326" y="60"/>
                  </a:lnTo>
                  <a:lnTo>
                    <a:pt x="277" y="48"/>
                  </a:lnTo>
                  <a:lnTo>
                    <a:pt x="265" y="48"/>
                  </a:lnTo>
                  <a:lnTo>
                    <a:pt x="229" y="48"/>
                  </a:lnTo>
                  <a:lnTo>
                    <a:pt x="217" y="60"/>
                  </a:lnTo>
                  <a:lnTo>
                    <a:pt x="205" y="60"/>
                  </a:lnTo>
                  <a:lnTo>
                    <a:pt x="193" y="60"/>
                  </a:lnTo>
                  <a:lnTo>
                    <a:pt x="181" y="60"/>
                  </a:lnTo>
                  <a:lnTo>
                    <a:pt x="181" y="60"/>
                  </a:lnTo>
                  <a:lnTo>
                    <a:pt x="169" y="48"/>
                  </a:lnTo>
                  <a:lnTo>
                    <a:pt x="157" y="36"/>
                  </a:lnTo>
                  <a:lnTo>
                    <a:pt x="133" y="36"/>
                  </a:lnTo>
                  <a:lnTo>
                    <a:pt x="96" y="36"/>
                  </a:lnTo>
                  <a:lnTo>
                    <a:pt x="96" y="48"/>
                  </a:lnTo>
                  <a:lnTo>
                    <a:pt x="84" y="48"/>
                  </a:lnTo>
                  <a:lnTo>
                    <a:pt x="72" y="60"/>
                  </a:lnTo>
                  <a:lnTo>
                    <a:pt x="60" y="60"/>
                  </a:lnTo>
                  <a:lnTo>
                    <a:pt x="48" y="60"/>
                  </a:lnTo>
                  <a:lnTo>
                    <a:pt x="36" y="60"/>
                  </a:lnTo>
                  <a:lnTo>
                    <a:pt x="36" y="48"/>
                  </a:lnTo>
                  <a:lnTo>
                    <a:pt x="48" y="48"/>
                  </a:lnTo>
                  <a:lnTo>
                    <a:pt x="60" y="48"/>
                  </a:lnTo>
                  <a:lnTo>
                    <a:pt x="60" y="48"/>
                  </a:lnTo>
                  <a:lnTo>
                    <a:pt x="72" y="48"/>
                  </a:lnTo>
                  <a:lnTo>
                    <a:pt x="72" y="36"/>
                  </a:lnTo>
                  <a:lnTo>
                    <a:pt x="84" y="36"/>
                  </a:lnTo>
                  <a:lnTo>
                    <a:pt x="84" y="36"/>
                  </a:lnTo>
                  <a:lnTo>
                    <a:pt x="96" y="24"/>
                  </a:lnTo>
                  <a:lnTo>
                    <a:pt x="84" y="24"/>
                  </a:lnTo>
                  <a:lnTo>
                    <a:pt x="60" y="24"/>
                  </a:lnTo>
                  <a:lnTo>
                    <a:pt x="48" y="24"/>
                  </a:lnTo>
                  <a:lnTo>
                    <a:pt x="36" y="24"/>
                  </a:lnTo>
                  <a:lnTo>
                    <a:pt x="24" y="36"/>
                  </a:lnTo>
                  <a:lnTo>
                    <a:pt x="12" y="36"/>
                  </a:lnTo>
                  <a:lnTo>
                    <a:pt x="0" y="24"/>
                  </a:lnTo>
                  <a:lnTo>
                    <a:pt x="0" y="24"/>
                  </a:lnTo>
                  <a:lnTo>
                    <a:pt x="0" y="12"/>
                  </a:lnTo>
                  <a:lnTo>
                    <a:pt x="12" y="12"/>
                  </a:lnTo>
                  <a:lnTo>
                    <a:pt x="24" y="12"/>
                  </a:lnTo>
                  <a:lnTo>
                    <a:pt x="24" y="12"/>
                  </a:lnTo>
                  <a:lnTo>
                    <a:pt x="36" y="12"/>
                  </a:lnTo>
                  <a:lnTo>
                    <a:pt x="48" y="12"/>
                  </a:lnTo>
                  <a:lnTo>
                    <a:pt x="60" y="12"/>
                  </a:lnTo>
                  <a:lnTo>
                    <a:pt x="84" y="24"/>
                  </a:lnTo>
                  <a:lnTo>
                    <a:pt x="96" y="12"/>
                  </a:lnTo>
                  <a:lnTo>
                    <a:pt x="108" y="12"/>
                  </a:lnTo>
                  <a:lnTo>
                    <a:pt x="120" y="12"/>
                  </a:lnTo>
                  <a:lnTo>
                    <a:pt x="120" y="0"/>
                  </a:lnTo>
                  <a:lnTo>
                    <a:pt x="133" y="0"/>
                  </a:lnTo>
                  <a:lnTo>
                    <a:pt x="145" y="0"/>
                  </a:lnTo>
                  <a:lnTo>
                    <a:pt x="145" y="0"/>
                  </a:lnTo>
                  <a:lnTo>
                    <a:pt x="157" y="12"/>
                  </a:lnTo>
                  <a:lnTo>
                    <a:pt x="145" y="12"/>
                  </a:lnTo>
                  <a:lnTo>
                    <a:pt x="145" y="24"/>
                  </a:lnTo>
                  <a:lnTo>
                    <a:pt x="133" y="24"/>
                  </a:lnTo>
                  <a:lnTo>
                    <a:pt x="145" y="24"/>
                  </a:lnTo>
                  <a:lnTo>
                    <a:pt x="157" y="24"/>
                  </a:lnTo>
                  <a:lnTo>
                    <a:pt x="169" y="36"/>
                  </a:lnTo>
                  <a:lnTo>
                    <a:pt x="193" y="36"/>
                  </a:lnTo>
                  <a:lnTo>
                    <a:pt x="217" y="36"/>
                  </a:lnTo>
                  <a:lnTo>
                    <a:pt x="241" y="36"/>
                  </a:lnTo>
                  <a:lnTo>
                    <a:pt x="241" y="24"/>
                  </a:lnTo>
                  <a:lnTo>
                    <a:pt x="241" y="24"/>
                  </a:lnTo>
                  <a:lnTo>
                    <a:pt x="241" y="12"/>
                  </a:lnTo>
                  <a:lnTo>
                    <a:pt x="253" y="12"/>
                  </a:lnTo>
                  <a:lnTo>
                    <a:pt x="229" y="12"/>
                  </a:lnTo>
                  <a:lnTo>
                    <a:pt x="217" y="12"/>
                  </a:lnTo>
                  <a:lnTo>
                    <a:pt x="205" y="0"/>
                  </a:lnTo>
                  <a:lnTo>
                    <a:pt x="205" y="0"/>
                  </a:lnTo>
                  <a:lnTo>
                    <a:pt x="205" y="0"/>
                  </a:lnTo>
                  <a:lnTo>
                    <a:pt x="217" y="0"/>
                  </a:lnTo>
                  <a:lnTo>
                    <a:pt x="229" y="0"/>
                  </a:lnTo>
                  <a:lnTo>
                    <a:pt x="229" y="0"/>
                  </a:lnTo>
                  <a:lnTo>
                    <a:pt x="253" y="0"/>
                  </a:lnTo>
                  <a:lnTo>
                    <a:pt x="277" y="12"/>
                  </a:lnTo>
                  <a:lnTo>
                    <a:pt x="290" y="12"/>
                  </a:lnTo>
                  <a:lnTo>
                    <a:pt x="302" y="12"/>
                  </a:lnTo>
                  <a:lnTo>
                    <a:pt x="302" y="12"/>
                  </a:lnTo>
                  <a:lnTo>
                    <a:pt x="302" y="12"/>
                  </a:lnTo>
                  <a:lnTo>
                    <a:pt x="302" y="12"/>
                  </a:lnTo>
                  <a:lnTo>
                    <a:pt x="290" y="12"/>
                  </a:lnTo>
                  <a:lnTo>
                    <a:pt x="265" y="24"/>
                  </a:lnTo>
                  <a:lnTo>
                    <a:pt x="253" y="36"/>
                  </a:lnTo>
                  <a:lnTo>
                    <a:pt x="253" y="48"/>
                  </a:lnTo>
                  <a:lnTo>
                    <a:pt x="265" y="48"/>
                  </a:lnTo>
                  <a:lnTo>
                    <a:pt x="290" y="48"/>
                  </a:lnTo>
                  <a:lnTo>
                    <a:pt x="302" y="36"/>
                  </a:lnTo>
                  <a:lnTo>
                    <a:pt x="314" y="36"/>
                  </a:lnTo>
                  <a:lnTo>
                    <a:pt x="326" y="36"/>
                  </a:lnTo>
                  <a:lnTo>
                    <a:pt x="326" y="36"/>
                  </a:lnTo>
                  <a:lnTo>
                    <a:pt x="338" y="48"/>
                  </a:lnTo>
                  <a:lnTo>
                    <a:pt x="362" y="36"/>
                  </a:lnTo>
                  <a:lnTo>
                    <a:pt x="350" y="36"/>
                  </a:lnTo>
                  <a:lnTo>
                    <a:pt x="350" y="24"/>
                  </a:lnTo>
                  <a:lnTo>
                    <a:pt x="362" y="24"/>
                  </a:lnTo>
                  <a:lnTo>
                    <a:pt x="374" y="24"/>
                  </a:lnTo>
                  <a:lnTo>
                    <a:pt x="374" y="24"/>
                  </a:lnTo>
                  <a:lnTo>
                    <a:pt x="398" y="36"/>
                  </a:lnTo>
                  <a:lnTo>
                    <a:pt x="434" y="36"/>
                  </a:lnTo>
                  <a:lnTo>
                    <a:pt x="434" y="36"/>
                  </a:lnTo>
                  <a:lnTo>
                    <a:pt x="447" y="36"/>
                  </a:lnTo>
                  <a:lnTo>
                    <a:pt x="434" y="24"/>
                  </a:lnTo>
                  <a:lnTo>
                    <a:pt x="471" y="36"/>
                  </a:lnTo>
                  <a:lnTo>
                    <a:pt x="483" y="36"/>
                  </a:lnTo>
                  <a:lnTo>
                    <a:pt x="483" y="24"/>
                  </a:lnTo>
                  <a:lnTo>
                    <a:pt x="495" y="24"/>
                  </a:lnTo>
                  <a:lnTo>
                    <a:pt x="507"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9" name="Freeform 90">
              <a:extLst>
                <a:ext uri="{FF2B5EF4-FFF2-40B4-BE49-F238E27FC236}">
                  <a16:creationId xmlns:a16="http://schemas.microsoft.com/office/drawing/2014/main" id="{848221C0-0D5E-EF45-897E-04FDE60799F1}"/>
                </a:ext>
              </a:extLst>
            </p:cNvPr>
            <p:cNvSpPr>
              <a:spLocks/>
            </p:cNvSpPr>
            <p:nvPr/>
          </p:nvSpPr>
          <p:spPr bwMode="auto">
            <a:xfrm>
              <a:off x="6721814" y="1481283"/>
              <a:ext cx="57365" cy="27488"/>
            </a:xfrm>
            <a:custGeom>
              <a:avLst/>
              <a:gdLst/>
              <a:ahLst/>
              <a:cxnLst>
                <a:cxn ang="0">
                  <a:pos x="48" y="0"/>
                </a:cxn>
                <a:cxn ang="0">
                  <a:pos x="24" y="0"/>
                </a:cxn>
                <a:cxn ang="0">
                  <a:pos x="12" y="0"/>
                </a:cxn>
                <a:cxn ang="0">
                  <a:pos x="0" y="0"/>
                </a:cxn>
                <a:cxn ang="0">
                  <a:pos x="0" y="12"/>
                </a:cxn>
                <a:cxn ang="0">
                  <a:pos x="0" y="12"/>
                </a:cxn>
                <a:cxn ang="0">
                  <a:pos x="0" y="24"/>
                </a:cxn>
                <a:cxn ang="0">
                  <a:pos x="0" y="24"/>
                </a:cxn>
                <a:cxn ang="0">
                  <a:pos x="12" y="12"/>
                </a:cxn>
                <a:cxn ang="0">
                  <a:pos x="24" y="12"/>
                </a:cxn>
                <a:cxn ang="0">
                  <a:pos x="24" y="24"/>
                </a:cxn>
                <a:cxn ang="0">
                  <a:pos x="36" y="24"/>
                </a:cxn>
                <a:cxn ang="0">
                  <a:pos x="36" y="24"/>
                </a:cxn>
                <a:cxn ang="0">
                  <a:pos x="48" y="24"/>
                </a:cxn>
                <a:cxn ang="0">
                  <a:pos x="48" y="12"/>
                </a:cxn>
                <a:cxn ang="0">
                  <a:pos x="48" y="12"/>
                </a:cxn>
                <a:cxn ang="0">
                  <a:pos x="48" y="0"/>
                </a:cxn>
              </a:cxnLst>
              <a:rect l="0" t="0" r="r" b="b"/>
              <a:pathLst>
                <a:path w="48" h="24">
                  <a:moveTo>
                    <a:pt x="48" y="0"/>
                  </a:moveTo>
                  <a:lnTo>
                    <a:pt x="24" y="0"/>
                  </a:lnTo>
                  <a:lnTo>
                    <a:pt x="12" y="0"/>
                  </a:lnTo>
                  <a:lnTo>
                    <a:pt x="0" y="0"/>
                  </a:lnTo>
                  <a:lnTo>
                    <a:pt x="0" y="12"/>
                  </a:lnTo>
                  <a:lnTo>
                    <a:pt x="0" y="12"/>
                  </a:lnTo>
                  <a:lnTo>
                    <a:pt x="0" y="24"/>
                  </a:lnTo>
                  <a:lnTo>
                    <a:pt x="0" y="24"/>
                  </a:lnTo>
                  <a:lnTo>
                    <a:pt x="12" y="12"/>
                  </a:lnTo>
                  <a:lnTo>
                    <a:pt x="24" y="12"/>
                  </a:lnTo>
                  <a:lnTo>
                    <a:pt x="24" y="24"/>
                  </a:lnTo>
                  <a:lnTo>
                    <a:pt x="36" y="24"/>
                  </a:lnTo>
                  <a:lnTo>
                    <a:pt x="36" y="24"/>
                  </a:lnTo>
                  <a:lnTo>
                    <a:pt x="48" y="24"/>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0" name="Freeform 91">
              <a:extLst>
                <a:ext uri="{FF2B5EF4-FFF2-40B4-BE49-F238E27FC236}">
                  <a16:creationId xmlns:a16="http://schemas.microsoft.com/office/drawing/2014/main" id="{4768D68C-9F33-2849-BAC6-753E48290F75}"/>
                </a:ext>
              </a:extLst>
            </p:cNvPr>
            <p:cNvSpPr>
              <a:spLocks/>
            </p:cNvSpPr>
            <p:nvPr/>
          </p:nvSpPr>
          <p:spPr bwMode="auto">
            <a:xfrm>
              <a:off x="7291882" y="1404796"/>
              <a:ext cx="354948" cy="145804"/>
            </a:xfrm>
            <a:custGeom>
              <a:avLst/>
              <a:gdLst/>
              <a:ahLst/>
              <a:cxnLst>
                <a:cxn ang="0">
                  <a:pos x="302" y="108"/>
                </a:cxn>
                <a:cxn ang="0">
                  <a:pos x="302" y="84"/>
                </a:cxn>
                <a:cxn ang="0">
                  <a:pos x="302" y="72"/>
                </a:cxn>
                <a:cxn ang="0">
                  <a:pos x="302" y="60"/>
                </a:cxn>
                <a:cxn ang="0">
                  <a:pos x="302" y="60"/>
                </a:cxn>
                <a:cxn ang="0">
                  <a:pos x="277" y="60"/>
                </a:cxn>
                <a:cxn ang="0">
                  <a:pos x="265" y="60"/>
                </a:cxn>
                <a:cxn ang="0">
                  <a:pos x="253" y="72"/>
                </a:cxn>
                <a:cxn ang="0">
                  <a:pos x="253" y="60"/>
                </a:cxn>
                <a:cxn ang="0">
                  <a:pos x="253" y="48"/>
                </a:cxn>
                <a:cxn ang="0">
                  <a:pos x="241" y="48"/>
                </a:cxn>
                <a:cxn ang="0">
                  <a:pos x="241" y="36"/>
                </a:cxn>
                <a:cxn ang="0">
                  <a:pos x="229" y="48"/>
                </a:cxn>
                <a:cxn ang="0">
                  <a:pos x="217" y="36"/>
                </a:cxn>
                <a:cxn ang="0">
                  <a:pos x="217" y="36"/>
                </a:cxn>
                <a:cxn ang="0">
                  <a:pos x="217" y="12"/>
                </a:cxn>
                <a:cxn ang="0">
                  <a:pos x="217" y="12"/>
                </a:cxn>
                <a:cxn ang="0">
                  <a:pos x="205" y="12"/>
                </a:cxn>
                <a:cxn ang="0">
                  <a:pos x="193" y="12"/>
                </a:cxn>
                <a:cxn ang="0">
                  <a:pos x="181" y="12"/>
                </a:cxn>
                <a:cxn ang="0">
                  <a:pos x="181" y="0"/>
                </a:cxn>
                <a:cxn ang="0">
                  <a:pos x="169" y="12"/>
                </a:cxn>
                <a:cxn ang="0">
                  <a:pos x="169" y="12"/>
                </a:cxn>
                <a:cxn ang="0">
                  <a:pos x="157" y="24"/>
                </a:cxn>
                <a:cxn ang="0">
                  <a:pos x="157" y="36"/>
                </a:cxn>
                <a:cxn ang="0">
                  <a:pos x="157" y="48"/>
                </a:cxn>
                <a:cxn ang="0">
                  <a:pos x="145" y="48"/>
                </a:cxn>
                <a:cxn ang="0">
                  <a:pos x="145" y="48"/>
                </a:cxn>
                <a:cxn ang="0">
                  <a:pos x="133" y="36"/>
                </a:cxn>
                <a:cxn ang="0">
                  <a:pos x="133" y="24"/>
                </a:cxn>
                <a:cxn ang="0">
                  <a:pos x="120" y="24"/>
                </a:cxn>
                <a:cxn ang="0">
                  <a:pos x="120" y="24"/>
                </a:cxn>
                <a:cxn ang="0">
                  <a:pos x="108" y="24"/>
                </a:cxn>
                <a:cxn ang="0">
                  <a:pos x="96" y="24"/>
                </a:cxn>
                <a:cxn ang="0">
                  <a:pos x="96" y="24"/>
                </a:cxn>
                <a:cxn ang="0">
                  <a:pos x="84" y="24"/>
                </a:cxn>
                <a:cxn ang="0">
                  <a:pos x="84" y="24"/>
                </a:cxn>
                <a:cxn ang="0">
                  <a:pos x="72" y="24"/>
                </a:cxn>
                <a:cxn ang="0">
                  <a:pos x="72" y="36"/>
                </a:cxn>
                <a:cxn ang="0">
                  <a:pos x="72" y="48"/>
                </a:cxn>
                <a:cxn ang="0">
                  <a:pos x="72" y="60"/>
                </a:cxn>
                <a:cxn ang="0">
                  <a:pos x="72" y="60"/>
                </a:cxn>
                <a:cxn ang="0">
                  <a:pos x="60" y="48"/>
                </a:cxn>
                <a:cxn ang="0">
                  <a:pos x="48" y="48"/>
                </a:cxn>
                <a:cxn ang="0">
                  <a:pos x="36" y="60"/>
                </a:cxn>
                <a:cxn ang="0">
                  <a:pos x="24" y="60"/>
                </a:cxn>
                <a:cxn ang="0">
                  <a:pos x="24" y="72"/>
                </a:cxn>
                <a:cxn ang="0">
                  <a:pos x="12" y="84"/>
                </a:cxn>
                <a:cxn ang="0">
                  <a:pos x="0" y="96"/>
                </a:cxn>
                <a:cxn ang="0">
                  <a:pos x="12" y="96"/>
                </a:cxn>
                <a:cxn ang="0">
                  <a:pos x="12" y="108"/>
                </a:cxn>
                <a:cxn ang="0">
                  <a:pos x="12" y="121"/>
                </a:cxn>
                <a:cxn ang="0">
                  <a:pos x="12" y="121"/>
                </a:cxn>
                <a:cxn ang="0">
                  <a:pos x="24" y="133"/>
                </a:cxn>
                <a:cxn ang="0">
                  <a:pos x="36" y="133"/>
                </a:cxn>
              </a:cxnLst>
              <a:rect l="0" t="0" r="r" b="b"/>
              <a:pathLst>
                <a:path w="302" h="133">
                  <a:moveTo>
                    <a:pt x="290" y="121"/>
                  </a:moveTo>
                  <a:lnTo>
                    <a:pt x="302" y="108"/>
                  </a:lnTo>
                  <a:lnTo>
                    <a:pt x="302" y="96"/>
                  </a:lnTo>
                  <a:lnTo>
                    <a:pt x="302" y="84"/>
                  </a:lnTo>
                  <a:lnTo>
                    <a:pt x="302" y="84"/>
                  </a:lnTo>
                  <a:lnTo>
                    <a:pt x="302" y="72"/>
                  </a:lnTo>
                  <a:lnTo>
                    <a:pt x="302" y="72"/>
                  </a:lnTo>
                  <a:lnTo>
                    <a:pt x="302" y="60"/>
                  </a:lnTo>
                  <a:lnTo>
                    <a:pt x="290" y="60"/>
                  </a:lnTo>
                  <a:lnTo>
                    <a:pt x="302" y="60"/>
                  </a:lnTo>
                  <a:lnTo>
                    <a:pt x="277" y="60"/>
                  </a:lnTo>
                  <a:lnTo>
                    <a:pt x="277" y="60"/>
                  </a:lnTo>
                  <a:lnTo>
                    <a:pt x="277" y="60"/>
                  </a:lnTo>
                  <a:lnTo>
                    <a:pt x="265" y="60"/>
                  </a:lnTo>
                  <a:lnTo>
                    <a:pt x="265" y="60"/>
                  </a:lnTo>
                  <a:lnTo>
                    <a:pt x="253" y="72"/>
                  </a:lnTo>
                  <a:lnTo>
                    <a:pt x="253" y="60"/>
                  </a:lnTo>
                  <a:lnTo>
                    <a:pt x="253" y="60"/>
                  </a:lnTo>
                  <a:lnTo>
                    <a:pt x="253" y="48"/>
                  </a:lnTo>
                  <a:lnTo>
                    <a:pt x="253" y="48"/>
                  </a:lnTo>
                  <a:lnTo>
                    <a:pt x="253" y="48"/>
                  </a:lnTo>
                  <a:lnTo>
                    <a:pt x="241" y="48"/>
                  </a:lnTo>
                  <a:lnTo>
                    <a:pt x="241" y="48"/>
                  </a:lnTo>
                  <a:lnTo>
                    <a:pt x="241" y="36"/>
                  </a:lnTo>
                  <a:lnTo>
                    <a:pt x="229" y="48"/>
                  </a:lnTo>
                  <a:lnTo>
                    <a:pt x="229" y="48"/>
                  </a:lnTo>
                  <a:lnTo>
                    <a:pt x="217" y="36"/>
                  </a:lnTo>
                  <a:lnTo>
                    <a:pt x="217" y="36"/>
                  </a:lnTo>
                  <a:lnTo>
                    <a:pt x="217" y="36"/>
                  </a:lnTo>
                  <a:lnTo>
                    <a:pt x="217" y="36"/>
                  </a:lnTo>
                  <a:lnTo>
                    <a:pt x="217" y="24"/>
                  </a:lnTo>
                  <a:lnTo>
                    <a:pt x="217" y="12"/>
                  </a:lnTo>
                  <a:lnTo>
                    <a:pt x="217" y="12"/>
                  </a:lnTo>
                  <a:lnTo>
                    <a:pt x="217" y="12"/>
                  </a:lnTo>
                  <a:lnTo>
                    <a:pt x="205" y="12"/>
                  </a:lnTo>
                  <a:lnTo>
                    <a:pt x="205" y="12"/>
                  </a:lnTo>
                  <a:lnTo>
                    <a:pt x="205" y="12"/>
                  </a:lnTo>
                  <a:lnTo>
                    <a:pt x="193" y="12"/>
                  </a:lnTo>
                  <a:lnTo>
                    <a:pt x="193" y="12"/>
                  </a:lnTo>
                  <a:lnTo>
                    <a:pt x="181" y="12"/>
                  </a:lnTo>
                  <a:lnTo>
                    <a:pt x="181" y="0"/>
                  </a:lnTo>
                  <a:lnTo>
                    <a:pt x="181" y="0"/>
                  </a:lnTo>
                  <a:lnTo>
                    <a:pt x="169" y="0"/>
                  </a:lnTo>
                  <a:lnTo>
                    <a:pt x="169" y="12"/>
                  </a:lnTo>
                  <a:lnTo>
                    <a:pt x="169" y="12"/>
                  </a:lnTo>
                  <a:lnTo>
                    <a:pt x="169" y="12"/>
                  </a:lnTo>
                  <a:lnTo>
                    <a:pt x="169" y="12"/>
                  </a:lnTo>
                  <a:lnTo>
                    <a:pt x="157" y="24"/>
                  </a:lnTo>
                  <a:lnTo>
                    <a:pt x="157" y="36"/>
                  </a:lnTo>
                  <a:lnTo>
                    <a:pt x="157" y="36"/>
                  </a:lnTo>
                  <a:lnTo>
                    <a:pt x="157" y="48"/>
                  </a:lnTo>
                  <a:lnTo>
                    <a:pt x="157" y="48"/>
                  </a:lnTo>
                  <a:lnTo>
                    <a:pt x="157" y="48"/>
                  </a:lnTo>
                  <a:lnTo>
                    <a:pt x="145" y="48"/>
                  </a:lnTo>
                  <a:lnTo>
                    <a:pt x="145" y="48"/>
                  </a:lnTo>
                  <a:lnTo>
                    <a:pt x="145" y="48"/>
                  </a:lnTo>
                  <a:lnTo>
                    <a:pt x="145" y="36"/>
                  </a:lnTo>
                  <a:lnTo>
                    <a:pt x="133" y="36"/>
                  </a:lnTo>
                  <a:lnTo>
                    <a:pt x="133" y="24"/>
                  </a:lnTo>
                  <a:lnTo>
                    <a:pt x="133" y="24"/>
                  </a:lnTo>
                  <a:lnTo>
                    <a:pt x="133" y="24"/>
                  </a:lnTo>
                  <a:lnTo>
                    <a:pt x="120" y="24"/>
                  </a:lnTo>
                  <a:lnTo>
                    <a:pt x="120" y="24"/>
                  </a:lnTo>
                  <a:lnTo>
                    <a:pt x="120" y="24"/>
                  </a:lnTo>
                  <a:lnTo>
                    <a:pt x="120" y="24"/>
                  </a:lnTo>
                  <a:lnTo>
                    <a:pt x="108" y="24"/>
                  </a:lnTo>
                  <a:lnTo>
                    <a:pt x="108" y="24"/>
                  </a:lnTo>
                  <a:lnTo>
                    <a:pt x="96" y="24"/>
                  </a:lnTo>
                  <a:lnTo>
                    <a:pt x="96" y="24"/>
                  </a:lnTo>
                  <a:lnTo>
                    <a:pt x="96" y="24"/>
                  </a:lnTo>
                  <a:lnTo>
                    <a:pt x="84" y="36"/>
                  </a:lnTo>
                  <a:lnTo>
                    <a:pt x="84" y="24"/>
                  </a:lnTo>
                  <a:lnTo>
                    <a:pt x="84" y="24"/>
                  </a:lnTo>
                  <a:lnTo>
                    <a:pt x="84" y="24"/>
                  </a:lnTo>
                  <a:lnTo>
                    <a:pt x="72" y="24"/>
                  </a:lnTo>
                  <a:lnTo>
                    <a:pt x="72" y="24"/>
                  </a:lnTo>
                  <a:lnTo>
                    <a:pt x="72" y="36"/>
                  </a:lnTo>
                  <a:lnTo>
                    <a:pt x="72" y="36"/>
                  </a:lnTo>
                  <a:lnTo>
                    <a:pt x="72" y="36"/>
                  </a:lnTo>
                  <a:lnTo>
                    <a:pt x="72" y="48"/>
                  </a:lnTo>
                  <a:lnTo>
                    <a:pt x="72" y="48"/>
                  </a:lnTo>
                  <a:lnTo>
                    <a:pt x="72" y="60"/>
                  </a:lnTo>
                  <a:lnTo>
                    <a:pt x="72" y="60"/>
                  </a:lnTo>
                  <a:lnTo>
                    <a:pt x="72" y="60"/>
                  </a:lnTo>
                  <a:lnTo>
                    <a:pt x="60" y="60"/>
                  </a:lnTo>
                  <a:lnTo>
                    <a:pt x="60" y="48"/>
                  </a:lnTo>
                  <a:lnTo>
                    <a:pt x="48" y="48"/>
                  </a:lnTo>
                  <a:lnTo>
                    <a:pt x="48" y="48"/>
                  </a:lnTo>
                  <a:lnTo>
                    <a:pt x="48" y="48"/>
                  </a:lnTo>
                  <a:lnTo>
                    <a:pt x="36" y="60"/>
                  </a:lnTo>
                  <a:lnTo>
                    <a:pt x="24" y="48"/>
                  </a:lnTo>
                  <a:lnTo>
                    <a:pt x="24" y="60"/>
                  </a:lnTo>
                  <a:lnTo>
                    <a:pt x="24" y="60"/>
                  </a:lnTo>
                  <a:lnTo>
                    <a:pt x="24" y="72"/>
                  </a:lnTo>
                  <a:lnTo>
                    <a:pt x="12" y="72"/>
                  </a:lnTo>
                  <a:lnTo>
                    <a:pt x="12" y="84"/>
                  </a:lnTo>
                  <a:lnTo>
                    <a:pt x="0" y="84"/>
                  </a:lnTo>
                  <a:lnTo>
                    <a:pt x="0" y="96"/>
                  </a:lnTo>
                  <a:lnTo>
                    <a:pt x="0" y="96"/>
                  </a:lnTo>
                  <a:lnTo>
                    <a:pt x="12" y="96"/>
                  </a:lnTo>
                  <a:lnTo>
                    <a:pt x="12" y="108"/>
                  </a:lnTo>
                  <a:lnTo>
                    <a:pt x="12" y="108"/>
                  </a:lnTo>
                  <a:lnTo>
                    <a:pt x="12" y="108"/>
                  </a:lnTo>
                  <a:lnTo>
                    <a:pt x="12" y="121"/>
                  </a:lnTo>
                  <a:lnTo>
                    <a:pt x="12" y="121"/>
                  </a:lnTo>
                  <a:lnTo>
                    <a:pt x="12" y="121"/>
                  </a:lnTo>
                  <a:lnTo>
                    <a:pt x="12" y="133"/>
                  </a:lnTo>
                  <a:lnTo>
                    <a:pt x="24" y="133"/>
                  </a:lnTo>
                  <a:lnTo>
                    <a:pt x="24" y="133"/>
                  </a:lnTo>
                  <a:lnTo>
                    <a:pt x="36" y="133"/>
                  </a:lnTo>
                  <a:lnTo>
                    <a:pt x="290" y="12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1" name="Freeform 92">
              <a:extLst>
                <a:ext uri="{FF2B5EF4-FFF2-40B4-BE49-F238E27FC236}">
                  <a16:creationId xmlns:a16="http://schemas.microsoft.com/office/drawing/2014/main" id="{118EC2A6-A231-984E-A2D5-789328ECF16A}"/>
                </a:ext>
              </a:extLst>
            </p:cNvPr>
            <p:cNvSpPr>
              <a:spLocks/>
            </p:cNvSpPr>
            <p:nvPr/>
          </p:nvSpPr>
          <p:spPr bwMode="auto">
            <a:xfrm>
              <a:off x="7334911" y="1469332"/>
              <a:ext cx="297583" cy="40634"/>
            </a:xfrm>
            <a:custGeom>
              <a:avLst/>
              <a:gdLst/>
              <a:ahLst/>
              <a:cxnLst>
                <a:cxn ang="0">
                  <a:pos x="254" y="24"/>
                </a:cxn>
                <a:cxn ang="0">
                  <a:pos x="254" y="24"/>
                </a:cxn>
                <a:cxn ang="0">
                  <a:pos x="241" y="12"/>
                </a:cxn>
                <a:cxn ang="0">
                  <a:pos x="241" y="12"/>
                </a:cxn>
                <a:cxn ang="0">
                  <a:pos x="241" y="12"/>
                </a:cxn>
                <a:cxn ang="0">
                  <a:pos x="229" y="12"/>
                </a:cxn>
                <a:cxn ang="0">
                  <a:pos x="229" y="24"/>
                </a:cxn>
                <a:cxn ang="0">
                  <a:pos x="217" y="24"/>
                </a:cxn>
                <a:cxn ang="0">
                  <a:pos x="205" y="12"/>
                </a:cxn>
                <a:cxn ang="0">
                  <a:pos x="205" y="12"/>
                </a:cxn>
                <a:cxn ang="0">
                  <a:pos x="205" y="12"/>
                </a:cxn>
                <a:cxn ang="0">
                  <a:pos x="193" y="12"/>
                </a:cxn>
                <a:cxn ang="0">
                  <a:pos x="193" y="12"/>
                </a:cxn>
                <a:cxn ang="0">
                  <a:pos x="181" y="12"/>
                </a:cxn>
                <a:cxn ang="0">
                  <a:pos x="181" y="12"/>
                </a:cxn>
                <a:cxn ang="0">
                  <a:pos x="181" y="12"/>
                </a:cxn>
                <a:cxn ang="0">
                  <a:pos x="169" y="12"/>
                </a:cxn>
                <a:cxn ang="0">
                  <a:pos x="181" y="24"/>
                </a:cxn>
                <a:cxn ang="0">
                  <a:pos x="169" y="36"/>
                </a:cxn>
                <a:cxn ang="0">
                  <a:pos x="133" y="24"/>
                </a:cxn>
                <a:cxn ang="0">
                  <a:pos x="145" y="12"/>
                </a:cxn>
                <a:cxn ang="0">
                  <a:pos x="145" y="0"/>
                </a:cxn>
                <a:cxn ang="0">
                  <a:pos x="145" y="0"/>
                </a:cxn>
                <a:cxn ang="0">
                  <a:pos x="145" y="0"/>
                </a:cxn>
                <a:cxn ang="0">
                  <a:pos x="145" y="0"/>
                </a:cxn>
                <a:cxn ang="0">
                  <a:pos x="121" y="12"/>
                </a:cxn>
                <a:cxn ang="0">
                  <a:pos x="97" y="12"/>
                </a:cxn>
                <a:cxn ang="0">
                  <a:pos x="97" y="0"/>
                </a:cxn>
                <a:cxn ang="0">
                  <a:pos x="97" y="0"/>
                </a:cxn>
                <a:cxn ang="0">
                  <a:pos x="97" y="0"/>
                </a:cxn>
                <a:cxn ang="0">
                  <a:pos x="84" y="0"/>
                </a:cxn>
                <a:cxn ang="0">
                  <a:pos x="84" y="0"/>
                </a:cxn>
                <a:cxn ang="0">
                  <a:pos x="72" y="0"/>
                </a:cxn>
                <a:cxn ang="0">
                  <a:pos x="72" y="0"/>
                </a:cxn>
                <a:cxn ang="0">
                  <a:pos x="72" y="0"/>
                </a:cxn>
                <a:cxn ang="0">
                  <a:pos x="60" y="0"/>
                </a:cxn>
                <a:cxn ang="0">
                  <a:pos x="48" y="0"/>
                </a:cxn>
                <a:cxn ang="0">
                  <a:pos x="48" y="0"/>
                </a:cxn>
                <a:cxn ang="0">
                  <a:pos x="48" y="12"/>
                </a:cxn>
                <a:cxn ang="0">
                  <a:pos x="36" y="24"/>
                </a:cxn>
                <a:cxn ang="0">
                  <a:pos x="36" y="12"/>
                </a:cxn>
                <a:cxn ang="0">
                  <a:pos x="24" y="12"/>
                </a:cxn>
                <a:cxn ang="0">
                  <a:pos x="24" y="12"/>
                </a:cxn>
                <a:cxn ang="0">
                  <a:pos x="24" y="12"/>
                </a:cxn>
                <a:cxn ang="0">
                  <a:pos x="12" y="12"/>
                </a:cxn>
                <a:cxn ang="0">
                  <a:pos x="12" y="12"/>
                </a:cxn>
                <a:cxn ang="0">
                  <a:pos x="0" y="12"/>
                </a:cxn>
                <a:cxn ang="0">
                  <a:pos x="0" y="12"/>
                </a:cxn>
                <a:cxn ang="0">
                  <a:pos x="0" y="12"/>
                </a:cxn>
                <a:cxn ang="0">
                  <a:pos x="0" y="12"/>
                </a:cxn>
                <a:cxn ang="0">
                  <a:pos x="0" y="12"/>
                </a:cxn>
                <a:cxn ang="0">
                  <a:pos x="0" y="24"/>
                </a:cxn>
                <a:cxn ang="0">
                  <a:pos x="12" y="24"/>
                </a:cxn>
                <a:cxn ang="0">
                  <a:pos x="24" y="24"/>
                </a:cxn>
                <a:cxn ang="0">
                  <a:pos x="36" y="36"/>
                </a:cxn>
                <a:cxn ang="0">
                  <a:pos x="241" y="36"/>
                </a:cxn>
                <a:cxn ang="0">
                  <a:pos x="254" y="24"/>
                </a:cxn>
              </a:cxnLst>
              <a:rect l="0" t="0" r="r" b="b"/>
              <a:pathLst>
                <a:path w="254" h="36">
                  <a:moveTo>
                    <a:pt x="254" y="24"/>
                  </a:moveTo>
                  <a:lnTo>
                    <a:pt x="254" y="24"/>
                  </a:lnTo>
                  <a:lnTo>
                    <a:pt x="241" y="12"/>
                  </a:lnTo>
                  <a:lnTo>
                    <a:pt x="241" y="12"/>
                  </a:lnTo>
                  <a:lnTo>
                    <a:pt x="241" y="12"/>
                  </a:lnTo>
                  <a:lnTo>
                    <a:pt x="229" y="12"/>
                  </a:lnTo>
                  <a:lnTo>
                    <a:pt x="229" y="24"/>
                  </a:lnTo>
                  <a:lnTo>
                    <a:pt x="217" y="24"/>
                  </a:lnTo>
                  <a:lnTo>
                    <a:pt x="205" y="12"/>
                  </a:lnTo>
                  <a:lnTo>
                    <a:pt x="205" y="12"/>
                  </a:lnTo>
                  <a:lnTo>
                    <a:pt x="205" y="12"/>
                  </a:lnTo>
                  <a:lnTo>
                    <a:pt x="193" y="12"/>
                  </a:lnTo>
                  <a:lnTo>
                    <a:pt x="193" y="12"/>
                  </a:lnTo>
                  <a:lnTo>
                    <a:pt x="181" y="12"/>
                  </a:lnTo>
                  <a:lnTo>
                    <a:pt x="181" y="12"/>
                  </a:lnTo>
                  <a:lnTo>
                    <a:pt x="181" y="12"/>
                  </a:lnTo>
                  <a:lnTo>
                    <a:pt x="169" y="12"/>
                  </a:lnTo>
                  <a:lnTo>
                    <a:pt x="181" y="24"/>
                  </a:lnTo>
                  <a:lnTo>
                    <a:pt x="169" y="36"/>
                  </a:lnTo>
                  <a:lnTo>
                    <a:pt x="133" y="24"/>
                  </a:lnTo>
                  <a:lnTo>
                    <a:pt x="145" y="12"/>
                  </a:lnTo>
                  <a:lnTo>
                    <a:pt x="145" y="0"/>
                  </a:lnTo>
                  <a:lnTo>
                    <a:pt x="145" y="0"/>
                  </a:lnTo>
                  <a:lnTo>
                    <a:pt x="145" y="0"/>
                  </a:lnTo>
                  <a:lnTo>
                    <a:pt x="145" y="0"/>
                  </a:lnTo>
                  <a:lnTo>
                    <a:pt x="121" y="12"/>
                  </a:lnTo>
                  <a:lnTo>
                    <a:pt x="97" y="12"/>
                  </a:lnTo>
                  <a:lnTo>
                    <a:pt x="97" y="0"/>
                  </a:lnTo>
                  <a:lnTo>
                    <a:pt x="97" y="0"/>
                  </a:lnTo>
                  <a:lnTo>
                    <a:pt x="97" y="0"/>
                  </a:lnTo>
                  <a:lnTo>
                    <a:pt x="84" y="0"/>
                  </a:lnTo>
                  <a:lnTo>
                    <a:pt x="84" y="0"/>
                  </a:lnTo>
                  <a:lnTo>
                    <a:pt x="72" y="0"/>
                  </a:lnTo>
                  <a:lnTo>
                    <a:pt x="72" y="0"/>
                  </a:lnTo>
                  <a:lnTo>
                    <a:pt x="72" y="0"/>
                  </a:lnTo>
                  <a:lnTo>
                    <a:pt x="60" y="0"/>
                  </a:lnTo>
                  <a:lnTo>
                    <a:pt x="48" y="0"/>
                  </a:lnTo>
                  <a:lnTo>
                    <a:pt x="48" y="0"/>
                  </a:lnTo>
                  <a:lnTo>
                    <a:pt x="48" y="12"/>
                  </a:lnTo>
                  <a:lnTo>
                    <a:pt x="36" y="24"/>
                  </a:lnTo>
                  <a:lnTo>
                    <a:pt x="36" y="12"/>
                  </a:lnTo>
                  <a:lnTo>
                    <a:pt x="24" y="12"/>
                  </a:lnTo>
                  <a:lnTo>
                    <a:pt x="24" y="12"/>
                  </a:lnTo>
                  <a:lnTo>
                    <a:pt x="24" y="12"/>
                  </a:lnTo>
                  <a:lnTo>
                    <a:pt x="12" y="12"/>
                  </a:lnTo>
                  <a:lnTo>
                    <a:pt x="12" y="12"/>
                  </a:lnTo>
                  <a:lnTo>
                    <a:pt x="0" y="12"/>
                  </a:lnTo>
                  <a:lnTo>
                    <a:pt x="0" y="12"/>
                  </a:lnTo>
                  <a:lnTo>
                    <a:pt x="0" y="12"/>
                  </a:lnTo>
                  <a:lnTo>
                    <a:pt x="0" y="12"/>
                  </a:lnTo>
                  <a:lnTo>
                    <a:pt x="0" y="12"/>
                  </a:lnTo>
                  <a:lnTo>
                    <a:pt x="0" y="24"/>
                  </a:lnTo>
                  <a:lnTo>
                    <a:pt x="12" y="24"/>
                  </a:lnTo>
                  <a:lnTo>
                    <a:pt x="24" y="24"/>
                  </a:lnTo>
                  <a:lnTo>
                    <a:pt x="36" y="36"/>
                  </a:lnTo>
                  <a:lnTo>
                    <a:pt x="241" y="36"/>
                  </a:lnTo>
                  <a:lnTo>
                    <a:pt x="25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2" name="Freeform 93">
              <a:extLst>
                <a:ext uri="{FF2B5EF4-FFF2-40B4-BE49-F238E27FC236}">
                  <a16:creationId xmlns:a16="http://schemas.microsoft.com/office/drawing/2014/main" id="{4F7065D7-E0D1-8B49-BBDC-D84D748D8552}"/>
                </a:ext>
              </a:extLst>
            </p:cNvPr>
            <p:cNvSpPr>
              <a:spLocks/>
            </p:cNvSpPr>
            <p:nvPr/>
          </p:nvSpPr>
          <p:spPr bwMode="auto">
            <a:xfrm>
              <a:off x="7306223" y="1509965"/>
              <a:ext cx="326266" cy="93219"/>
            </a:xfrm>
            <a:custGeom>
              <a:avLst/>
              <a:gdLst/>
              <a:ahLst/>
              <a:cxnLst>
                <a:cxn ang="0">
                  <a:pos x="278" y="12"/>
                </a:cxn>
                <a:cxn ang="0">
                  <a:pos x="278" y="25"/>
                </a:cxn>
                <a:cxn ang="0">
                  <a:pos x="278" y="25"/>
                </a:cxn>
                <a:cxn ang="0">
                  <a:pos x="278" y="37"/>
                </a:cxn>
                <a:cxn ang="0">
                  <a:pos x="265" y="49"/>
                </a:cxn>
                <a:cxn ang="0">
                  <a:pos x="253" y="49"/>
                </a:cxn>
                <a:cxn ang="0">
                  <a:pos x="241" y="49"/>
                </a:cxn>
                <a:cxn ang="0">
                  <a:pos x="241" y="61"/>
                </a:cxn>
                <a:cxn ang="0">
                  <a:pos x="229" y="61"/>
                </a:cxn>
                <a:cxn ang="0">
                  <a:pos x="217" y="49"/>
                </a:cxn>
                <a:cxn ang="0">
                  <a:pos x="217" y="49"/>
                </a:cxn>
                <a:cxn ang="0">
                  <a:pos x="217" y="61"/>
                </a:cxn>
                <a:cxn ang="0">
                  <a:pos x="205" y="61"/>
                </a:cxn>
                <a:cxn ang="0">
                  <a:pos x="193" y="61"/>
                </a:cxn>
                <a:cxn ang="0">
                  <a:pos x="193" y="61"/>
                </a:cxn>
                <a:cxn ang="0">
                  <a:pos x="181" y="61"/>
                </a:cxn>
                <a:cxn ang="0">
                  <a:pos x="181" y="61"/>
                </a:cxn>
                <a:cxn ang="0">
                  <a:pos x="181" y="61"/>
                </a:cxn>
                <a:cxn ang="0">
                  <a:pos x="169" y="61"/>
                </a:cxn>
                <a:cxn ang="0">
                  <a:pos x="157" y="61"/>
                </a:cxn>
                <a:cxn ang="0">
                  <a:pos x="133" y="49"/>
                </a:cxn>
                <a:cxn ang="0">
                  <a:pos x="133" y="49"/>
                </a:cxn>
                <a:cxn ang="0">
                  <a:pos x="121" y="49"/>
                </a:cxn>
                <a:cxn ang="0">
                  <a:pos x="121" y="61"/>
                </a:cxn>
                <a:cxn ang="0">
                  <a:pos x="108" y="61"/>
                </a:cxn>
                <a:cxn ang="0">
                  <a:pos x="108" y="73"/>
                </a:cxn>
                <a:cxn ang="0">
                  <a:pos x="96" y="73"/>
                </a:cxn>
                <a:cxn ang="0">
                  <a:pos x="96" y="73"/>
                </a:cxn>
                <a:cxn ang="0">
                  <a:pos x="96" y="73"/>
                </a:cxn>
                <a:cxn ang="0">
                  <a:pos x="84" y="73"/>
                </a:cxn>
                <a:cxn ang="0">
                  <a:pos x="72" y="85"/>
                </a:cxn>
                <a:cxn ang="0">
                  <a:pos x="60" y="73"/>
                </a:cxn>
                <a:cxn ang="0">
                  <a:pos x="60" y="73"/>
                </a:cxn>
                <a:cxn ang="0">
                  <a:pos x="48" y="73"/>
                </a:cxn>
                <a:cxn ang="0">
                  <a:pos x="48" y="61"/>
                </a:cxn>
                <a:cxn ang="0">
                  <a:pos x="36" y="49"/>
                </a:cxn>
                <a:cxn ang="0">
                  <a:pos x="36" y="49"/>
                </a:cxn>
                <a:cxn ang="0">
                  <a:pos x="36" y="49"/>
                </a:cxn>
                <a:cxn ang="0">
                  <a:pos x="24" y="49"/>
                </a:cxn>
                <a:cxn ang="0">
                  <a:pos x="24" y="49"/>
                </a:cxn>
                <a:cxn ang="0">
                  <a:pos x="24" y="49"/>
                </a:cxn>
                <a:cxn ang="0">
                  <a:pos x="12" y="37"/>
                </a:cxn>
                <a:cxn ang="0">
                  <a:pos x="12" y="37"/>
                </a:cxn>
                <a:cxn ang="0">
                  <a:pos x="0" y="25"/>
                </a:cxn>
                <a:cxn ang="0">
                  <a:pos x="12" y="12"/>
                </a:cxn>
                <a:cxn ang="0">
                  <a:pos x="278" y="0"/>
                </a:cxn>
                <a:cxn ang="0">
                  <a:pos x="278" y="0"/>
                </a:cxn>
              </a:cxnLst>
              <a:rect l="0" t="0" r="r" b="b"/>
              <a:pathLst>
                <a:path w="278" h="85">
                  <a:moveTo>
                    <a:pt x="278" y="0"/>
                  </a:moveTo>
                  <a:lnTo>
                    <a:pt x="278" y="12"/>
                  </a:lnTo>
                  <a:lnTo>
                    <a:pt x="278" y="25"/>
                  </a:lnTo>
                  <a:lnTo>
                    <a:pt x="278" y="25"/>
                  </a:lnTo>
                  <a:lnTo>
                    <a:pt x="278" y="25"/>
                  </a:lnTo>
                  <a:lnTo>
                    <a:pt x="278" y="25"/>
                  </a:lnTo>
                  <a:lnTo>
                    <a:pt x="278" y="37"/>
                  </a:lnTo>
                  <a:lnTo>
                    <a:pt x="278" y="37"/>
                  </a:lnTo>
                  <a:lnTo>
                    <a:pt x="265" y="37"/>
                  </a:lnTo>
                  <a:lnTo>
                    <a:pt x="265" y="49"/>
                  </a:lnTo>
                  <a:lnTo>
                    <a:pt x="265" y="49"/>
                  </a:lnTo>
                  <a:lnTo>
                    <a:pt x="253" y="49"/>
                  </a:lnTo>
                  <a:lnTo>
                    <a:pt x="253" y="49"/>
                  </a:lnTo>
                  <a:lnTo>
                    <a:pt x="241" y="49"/>
                  </a:lnTo>
                  <a:lnTo>
                    <a:pt x="241" y="49"/>
                  </a:lnTo>
                  <a:lnTo>
                    <a:pt x="241" y="61"/>
                  </a:lnTo>
                  <a:lnTo>
                    <a:pt x="229" y="61"/>
                  </a:lnTo>
                  <a:lnTo>
                    <a:pt x="229" y="61"/>
                  </a:lnTo>
                  <a:lnTo>
                    <a:pt x="229" y="49"/>
                  </a:lnTo>
                  <a:lnTo>
                    <a:pt x="217" y="49"/>
                  </a:lnTo>
                  <a:lnTo>
                    <a:pt x="217" y="49"/>
                  </a:lnTo>
                  <a:lnTo>
                    <a:pt x="217" y="49"/>
                  </a:lnTo>
                  <a:lnTo>
                    <a:pt x="217" y="61"/>
                  </a:lnTo>
                  <a:lnTo>
                    <a:pt x="217" y="61"/>
                  </a:lnTo>
                  <a:lnTo>
                    <a:pt x="205" y="61"/>
                  </a:lnTo>
                  <a:lnTo>
                    <a:pt x="205" y="61"/>
                  </a:lnTo>
                  <a:lnTo>
                    <a:pt x="205" y="61"/>
                  </a:lnTo>
                  <a:lnTo>
                    <a:pt x="193" y="61"/>
                  </a:lnTo>
                  <a:lnTo>
                    <a:pt x="193" y="61"/>
                  </a:lnTo>
                  <a:lnTo>
                    <a:pt x="193" y="61"/>
                  </a:lnTo>
                  <a:lnTo>
                    <a:pt x="193" y="61"/>
                  </a:lnTo>
                  <a:lnTo>
                    <a:pt x="181" y="61"/>
                  </a:lnTo>
                  <a:lnTo>
                    <a:pt x="181" y="61"/>
                  </a:lnTo>
                  <a:lnTo>
                    <a:pt x="181" y="61"/>
                  </a:lnTo>
                  <a:lnTo>
                    <a:pt x="181" y="61"/>
                  </a:lnTo>
                  <a:lnTo>
                    <a:pt x="181" y="61"/>
                  </a:lnTo>
                  <a:lnTo>
                    <a:pt x="169" y="61"/>
                  </a:lnTo>
                  <a:lnTo>
                    <a:pt x="169" y="61"/>
                  </a:lnTo>
                  <a:lnTo>
                    <a:pt x="169" y="61"/>
                  </a:lnTo>
                  <a:lnTo>
                    <a:pt x="157" y="61"/>
                  </a:lnTo>
                  <a:lnTo>
                    <a:pt x="157" y="61"/>
                  </a:lnTo>
                  <a:lnTo>
                    <a:pt x="133" y="49"/>
                  </a:lnTo>
                  <a:lnTo>
                    <a:pt x="133" y="49"/>
                  </a:lnTo>
                  <a:lnTo>
                    <a:pt x="133" y="49"/>
                  </a:lnTo>
                  <a:lnTo>
                    <a:pt x="133" y="49"/>
                  </a:lnTo>
                  <a:lnTo>
                    <a:pt x="121" y="49"/>
                  </a:lnTo>
                  <a:lnTo>
                    <a:pt x="121" y="49"/>
                  </a:lnTo>
                  <a:lnTo>
                    <a:pt x="121" y="61"/>
                  </a:lnTo>
                  <a:lnTo>
                    <a:pt x="108" y="61"/>
                  </a:lnTo>
                  <a:lnTo>
                    <a:pt x="108" y="61"/>
                  </a:lnTo>
                  <a:lnTo>
                    <a:pt x="108" y="73"/>
                  </a:lnTo>
                  <a:lnTo>
                    <a:pt x="108" y="73"/>
                  </a:lnTo>
                  <a:lnTo>
                    <a:pt x="108" y="73"/>
                  </a:lnTo>
                  <a:lnTo>
                    <a:pt x="96" y="73"/>
                  </a:lnTo>
                  <a:lnTo>
                    <a:pt x="96" y="73"/>
                  </a:lnTo>
                  <a:lnTo>
                    <a:pt x="96" y="73"/>
                  </a:lnTo>
                  <a:lnTo>
                    <a:pt x="96" y="85"/>
                  </a:lnTo>
                  <a:lnTo>
                    <a:pt x="96" y="73"/>
                  </a:lnTo>
                  <a:lnTo>
                    <a:pt x="84" y="73"/>
                  </a:lnTo>
                  <a:lnTo>
                    <a:pt x="84" y="73"/>
                  </a:lnTo>
                  <a:lnTo>
                    <a:pt x="84" y="85"/>
                  </a:lnTo>
                  <a:lnTo>
                    <a:pt x="72" y="85"/>
                  </a:lnTo>
                  <a:lnTo>
                    <a:pt x="72" y="85"/>
                  </a:lnTo>
                  <a:lnTo>
                    <a:pt x="60" y="73"/>
                  </a:lnTo>
                  <a:lnTo>
                    <a:pt x="60" y="73"/>
                  </a:lnTo>
                  <a:lnTo>
                    <a:pt x="60" y="73"/>
                  </a:lnTo>
                  <a:lnTo>
                    <a:pt x="48" y="73"/>
                  </a:lnTo>
                  <a:lnTo>
                    <a:pt x="48" y="73"/>
                  </a:lnTo>
                  <a:lnTo>
                    <a:pt x="36" y="61"/>
                  </a:lnTo>
                  <a:lnTo>
                    <a:pt x="48" y="61"/>
                  </a:lnTo>
                  <a:lnTo>
                    <a:pt x="36" y="61"/>
                  </a:lnTo>
                  <a:lnTo>
                    <a:pt x="36" y="49"/>
                  </a:lnTo>
                  <a:lnTo>
                    <a:pt x="36" y="49"/>
                  </a:lnTo>
                  <a:lnTo>
                    <a:pt x="36" y="49"/>
                  </a:lnTo>
                  <a:lnTo>
                    <a:pt x="36" y="49"/>
                  </a:lnTo>
                  <a:lnTo>
                    <a:pt x="36" y="49"/>
                  </a:lnTo>
                  <a:lnTo>
                    <a:pt x="36" y="49"/>
                  </a:lnTo>
                  <a:lnTo>
                    <a:pt x="24" y="49"/>
                  </a:lnTo>
                  <a:lnTo>
                    <a:pt x="24" y="49"/>
                  </a:lnTo>
                  <a:lnTo>
                    <a:pt x="24" y="49"/>
                  </a:lnTo>
                  <a:lnTo>
                    <a:pt x="24" y="49"/>
                  </a:lnTo>
                  <a:lnTo>
                    <a:pt x="24" y="49"/>
                  </a:lnTo>
                  <a:lnTo>
                    <a:pt x="12" y="37"/>
                  </a:lnTo>
                  <a:lnTo>
                    <a:pt x="12" y="37"/>
                  </a:lnTo>
                  <a:lnTo>
                    <a:pt x="24" y="37"/>
                  </a:lnTo>
                  <a:lnTo>
                    <a:pt x="12" y="37"/>
                  </a:lnTo>
                  <a:lnTo>
                    <a:pt x="12" y="25"/>
                  </a:lnTo>
                  <a:lnTo>
                    <a:pt x="0" y="25"/>
                  </a:lnTo>
                  <a:lnTo>
                    <a:pt x="0" y="12"/>
                  </a:lnTo>
                  <a:lnTo>
                    <a:pt x="12" y="12"/>
                  </a:lnTo>
                  <a:lnTo>
                    <a:pt x="12" y="12"/>
                  </a:lnTo>
                  <a:lnTo>
                    <a:pt x="278" y="0"/>
                  </a:lnTo>
                  <a:lnTo>
                    <a:pt x="265" y="0"/>
                  </a:lnTo>
                  <a:lnTo>
                    <a:pt x="27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3" name="Freeform 94">
              <a:extLst>
                <a:ext uri="{FF2B5EF4-FFF2-40B4-BE49-F238E27FC236}">
                  <a16:creationId xmlns:a16="http://schemas.microsoft.com/office/drawing/2014/main" id="{698B3726-197F-424B-A6E0-C9E5DD6EEC01}"/>
                </a:ext>
              </a:extLst>
            </p:cNvPr>
            <p:cNvSpPr>
              <a:spLocks/>
            </p:cNvSpPr>
            <p:nvPr/>
          </p:nvSpPr>
          <p:spPr bwMode="auto">
            <a:xfrm>
              <a:off x="7389907" y="1521864"/>
              <a:ext cx="170901" cy="158950"/>
            </a:xfrm>
            <a:custGeom>
              <a:avLst/>
              <a:gdLst/>
              <a:ahLst/>
              <a:cxnLst>
                <a:cxn ang="0">
                  <a:pos x="0" y="13"/>
                </a:cxn>
                <a:cxn ang="0">
                  <a:pos x="24" y="25"/>
                </a:cxn>
                <a:cxn ang="0">
                  <a:pos x="24" y="37"/>
                </a:cxn>
                <a:cxn ang="0">
                  <a:pos x="36" y="49"/>
                </a:cxn>
                <a:cxn ang="0">
                  <a:pos x="49" y="61"/>
                </a:cxn>
                <a:cxn ang="0">
                  <a:pos x="49" y="73"/>
                </a:cxn>
                <a:cxn ang="0">
                  <a:pos x="49" y="85"/>
                </a:cxn>
                <a:cxn ang="0">
                  <a:pos x="61" y="97"/>
                </a:cxn>
                <a:cxn ang="0">
                  <a:pos x="61" y="109"/>
                </a:cxn>
                <a:cxn ang="0">
                  <a:pos x="61" y="121"/>
                </a:cxn>
                <a:cxn ang="0">
                  <a:pos x="61" y="121"/>
                </a:cxn>
                <a:cxn ang="0">
                  <a:pos x="61" y="133"/>
                </a:cxn>
                <a:cxn ang="0">
                  <a:pos x="85" y="145"/>
                </a:cxn>
                <a:cxn ang="0">
                  <a:pos x="145" y="133"/>
                </a:cxn>
                <a:cxn ang="0">
                  <a:pos x="133" y="133"/>
                </a:cxn>
                <a:cxn ang="0">
                  <a:pos x="121" y="133"/>
                </a:cxn>
                <a:cxn ang="0">
                  <a:pos x="109" y="109"/>
                </a:cxn>
                <a:cxn ang="0">
                  <a:pos x="97" y="97"/>
                </a:cxn>
                <a:cxn ang="0">
                  <a:pos x="85" y="85"/>
                </a:cxn>
                <a:cxn ang="0">
                  <a:pos x="85" y="73"/>
                </a:cxn>
                <a:cxn ang="0">
                  <a:pos x="73" y="61"/>
                </a:cxn>
                <a:cxn ang="0">
                  <a:pos x="85" y="49"/>
                </a:cxn>
                <a:cxn ang="0">
                  <a:pos x="97" y="37"/>
                </a:cxn>
                <a:cxn ang="0">
                  <a:pos x="121" y="37"/>
                </a:cxn>
                <a:cxn ang="0">
                  <a:pos x="133" y="37"/>
                </a:cxn>
                <a:cxn ang="0">
                  <a:pos x="145" y="25"/>
                </a:cxn>
                <a:cxn ang="0">
                  <a:pos x="145" y="13"/>
                </a:cxn>
                <a:cxn ang="0">
                  <a:pos x="133" y="25"/>
                </a:cxn>
                <a:cxn ang="0">
                  <a:pos x="121" y="25"/>
                </a:cxn>
                <a:cxn ang="0">
                  <a:pos x="121" y="37"/>
                </a:cxn>
                <a:cxn ang="0">
                  <a:pos x="97" y="37"/>
                </a:cxn>
                <a:cxn ang="0">
                  <a:pos x="97" y="37"/>
                </a:cxn>
                <a:cxn ang="0">
                  <a:pos x="109" y="25"/>
                </a:cxn>
                <a:cxn ang="0">
                  <a:pos x="109" y="25"/>
                </a:cxn>
                <a:cxn ang="0">
                  <a:pos x="97" y="37"/>
                </a:cxn>
                <a:cxn ang="0">
                  <a:pos x="73" y="37"/>
                </a:cxn>
                <a:cxn ang="0">
                  <a:pos x="85" y="13"/>
                </a:cxn>
                <a:cxn ang="0">
                  <a:pos x="85" y="13"/>
                </a:cxn>
                <a:cxn ang="0">
                  <a:pos x="73" y="25"/>
                </a:cxn>
                <a:cxn ang="0">
                  <a:pos x="73" y="13"/>
                </a:cxn>
                <a:cxn ang="0">
                  <a:pos x="61" y="13"/>
                </a:cxn>
                <a:cxn ang="0">
                  <a:pos x="73" y="25"/>
                </a:cxn>
                <a:cxn ang="0">
                  <a:pos x="73" y="37"/>
                </a:cxn>
                <a:cxn ang="0">
                  <a:pos x="73" y="37"/>
                </a:cxn>
                <a:cxn ang="0">
                  <a:pos x="61" y="37"/>
                </a:cxn>
                <a:cxn ang="0">
                  <a:pos x="61" y="49"/>
                </a:cxn>
                <a:cxn ang="0">
                  <a:pos x="49" y="49"/>
                </a:cxn>
                <a:cxn ang="0">
                  <a:pos x="49" y="37"/>
                </a:cxn>
                <a:cxn ang="0">
                  <a:pos x="49" y="37"/>
                </a:cxn>
                <a:cxn ang="0">
                  <a:pos x="36" y="25"/>
                </a:cxn>
                <a:cxn ang="0">
                  <a:pos x="36" y="25"/>
                </a:cxn>
                <a:cxn ang="0">
                  <a:pos x="36" y="13"/>
                </a:cxn>
                <a:cxn ang="0">
                  <a:pos x="24" y="13"/>
                </a:cxn>
                <a:cxn ang="0">
                  <a:pos x="36" y="0"/>
                </a:cxn>
                <a:cxn ang="0">
                  <a:pos x="36" y="0"/>
                </a:cxn>
                <a:cxn ang="0">
                  <a:pos x="24" y="13"/>
                </a:cxn>
                <a:cxn ang="0">
                  <a:pos x="24" y="0"/>
                </a:cxn>
                <a:cxn ang="0">
                  <a:pos x="12" y="0"/>
                </a:cxn>
                <a:cxn ang="0">
                  <a:pos x="24" y="13"/>
                </a:cxn>
                <a:cxn ang="0">
                  <a:pos x="12" y="13"/>
                </a:cxn>
                <a:cxn ang="0">
                  <a:pos x="0" y="13"/>
                </a:cxn>
              </a:cxnLst>
              <a:rect l="0" t="0" r="r" b="b"/>
              <a:pathLst>
                <a:path w="145" h="145">
                  <a:moveTo>
                    <a:pt x="0" y="13"/>
                  </a:moveTo>
                  <a:lnTo>
                    <a:pt x="24" y="25"/>
                  </a:lnTo>
                  <a:lnTo>
                    <a:pt x="24" y="37"/>
                  </a:lnTo>
                  <a:lnTo>
                    <a:pt x="36" y="49"/>
                  </a:lnTo>
                  <a:lnTo>
                    <a:pt x="49" y="61"/>
                  </a:lnTo>
                  <a:lnTo>
                    <a:pt x="49" y="73"/>
                  </a:lnTo>
                  <a:lnTo>
                    <a:pt x="49" y="85"/>
                  </a:lnTo>
                  <a:lnTo>
                    <a:pt x="61" y="97"/>
                  </a:lnTo>
                  <a:lnTo>
                    <a:pt x="61" y="109"/>
                  </a:lnTo>
                  <a:lnTo>
                    <a:pt x="61" y="121"/>
                  </a:lnTo>
                  <a:lnTo>
                    <a:pt x="61" y="121"/>
                  </a:lnTo>
                  <a:lnTo>
                    <a:pt x="61" y="133"/>
                  </a:lnTo>
                  <a:lnTo>
                    <a:pt x="85" y="145"/>
                  </a:lnTo>
                  <a:lnTo>
                    <a:pt x="145" y="133"/>
                  </a:lnTo>
                  <a:lnTo>
                    <a:pt x="133" y="133"/>
                  </a:lnTo>
                  <a:lnTo>
                    <a:pt x="121" y="133"/>
                  </a:lnTo>
                  <a:lnTo>
                    <a:pt x="109" y="109"/>
                  </a:lnTo>
                  <a:lnTo>
                    <a:pt x="97" y="97"/>
                  </a:lnTo>
                  <a:lnTo>
                    <a:pt x="85" y="85"/>
                  </a:lnTo>
                  <a:lnTo>
                    <a:pt x="85" y="73"/>
                  </a:lnTo>
                  <a:lnTo>
                    <a:pt x="73" y="61"/>
                  </a:lnTo>
                  <a:lnTo>
                    <a:pt x="85" y="49"/>
                  </a:lnTo>
                  <a:lnTo>
                    <a:pt x="97" y="37"/>
                  </a:lnTo>
                  <a:lnTo>
                    <a:pt x="121" y="37"/>
                  </a:lnTo>
                  <a:lnTo>
                    <a:pt x="133" y="37"/>
                  </a:lnTo>
                  <a:lnTo>
                    <a:pt x="145" y="25"/>
                  </a:lnTo>
                  <a:lnTo>
                    <a:pt x="145" y="13"/>
                  </a:lnTo>
                  <a:lnTo>
                    <a:pt x="133" y="25"/>
                  </a:lnTo>
                  <a:lnTo>
                    <a:pt x="121" y="25"/>
                  </a:lnTo>
                  <a:lnTo>
                    <a:pt x="121" y="37"/>
                  </a:lnTo>
                  <a:lnTo>
                    <a:pt x="97" y="37"/>
                  </a:lnTo>
                  <a:lnTo>
                    <a:pt x="97" y="37"/>
                  </a:lnTo>
                  <a:lnTo>
                    <a:pt x="109" y="25"/>
                  </a:lnTo>
                  <a:lnTo>
                    <a:pt x="109" y="25"/>
                  </a:lnTo>
                  <a:lnTo>
                    <a:pt x="97" y="37"/>
                  </a:lnTo>
                  <a:lnTo>
                    <a:pt x="73" y="37"/>
                  </a:lnTo>
                  <a:lnTo>
                    <a:pt x="85" y="13"/>
                  </a:lnTo>
                  <a:lnTo>
                    <a:pt x="85" y="13"/>
                  </a:lnTo>
                  <a:lnTo>
                    <a:pt x="73" y="25"/>
                  </a:lnTo>
                  <a:lnTo>
                    <a:pt x="73" y="13"/>
                  </a:lnTo>
                  <a:lnTo>
                    <a:pt x="61" y="13"/>
                  </a:lnTo>
                  <a:lnTo>
                    <a:pt x="73" y="25"/>
                  </a:lnTo>
                  <a:lnTo>
                    <a:pt x="73" y="37"/>
                  </a:lnTo>
                  <a:lnTo>
                    <a:pt x="73" y="37"/>
                  </a:lnTo>
                  <a:lnTo>
                    <a:pt x="61" y="37"/>
                  </a:lnTo>
                  <a:lnTo>
                    <a:pt x="61" y="49"/>
                  </a:lnTo>
                  <a:lnTo>
                    <a:pt x="49" y="49"/>
                  </a:lnTo>
                  <a:lnTo>
                    <a:pt x="49" y="37"/>
                  </a:lnTo>
                  <a:lnTo>
                    <a:pt x="49" y="37"/>
                  </a:lnTo>
                  <a:lnTo>
                    <a:pt x="36" y="25"/>
                  </a:lnTo>
                  <a:lnTo>
                    <a:pt x="36" y="25"/>
                  </a:lnTo>
                  <a:lnTo>
                    <a:pt x="36" y="13"/>
                  </a:lnTo>
                  <a:lnTo>
                    <a:pt x="24" y="13"/>
                  </a:lnTo>
                  <a:lnTo>
                    <a:pt x="36" y="0"/>
                  </a:lnTo>
                  <a:lnTo>
                    <a:pt x="36" y="0"/>
                  </a:lnTo>
                  <a:lnTo>
                    <a:pt x="24" y="13"/>
                  </a:lnTo>
                  <a:lnTo>
                    <a:pt x="24" y="0"/>
                  </a:lnTo>
                  <a:lnTo>
                    <a:pt x="12" y="0"/>
                  </a:lnTo>
                  <a:lnTo>
                    <a:pt x="24" y="13"/>
                  </a:lnTo>
                  <a:lnTo>
                    <a:pt x="12" y="13"/>
                  </a:lnTo>
                  <a:lnTo>
                    <a:pt x="0"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4" name="Freeform 95">
              <a:extLst>
                <a:ext uri="{FF2B5EF4-FFF2-40B4-BE49-F238E27FC236}">
                  <a16:creationId xmlns:a16="http://schemas.microsoft.com/office/drawing/2014/main" id="{BD74A3C5-A8CC-DE4B-B522-009E946F7EE8}"/>
                </a:ext>
              </a:extLst>
            </p:cNvPr>
            <p:cNvSpPr>
              <a:spLocks/>
            </p:cNvSpPr>
            <p:nvPr/>
          </p:nvSpPr>
          <p:spPr bwMode="auto">
            <a:xfrm>
              <a:off x="7461588" y="1575697"/>
              <a:ext cx="43024" cy="92023"/>
            </a:xfrm>
            <a:custGeom>
              <a:avLst/>
              <a:gdLst/>
              <a:ahLst/>
              <a:cxnLst>
                <a:cxn ang="0">
                  <a:pos x="24" y="84"/>
                </a:cxn>
                <a:cxn ang="0">
                  <a:pos x="36" y="72"/>
                </a:cxn>
                <a:cxn ang="0">
                  <a:pos x="36" y="72"/>
                </a:cxn>
                <a:cxn ang="0">
                  <a:pos x="24" y="48"/>
                </a:cxn>
                <a:cxn ang="0">
                  <a:pos x="24" y="48"/>
                </a:cxn>
                <a:cxn ang="0">
                  <a:pos x="12" y="48"/>
                </a:cxn>
                <a:cxn ang="0">
                  <a:pos x="12" y="36"/>
                </a:cxn>
                <a:cxn ang="0">
                  <a:pos x="12" y="36"/>
                </a:cxn>
                <a:cxn ang="0">
                  <a:pos x="12" y="36"/>
                </a:cxn>
                <a:cxn ang="0">
                  <a:pos x="12" y="36"/>
                </a:cxn>
                <a:cxn ang="0">
                  <a:pos x="12" y="24"/>
                </a:cxn>
                <a:cxn ang="0">
                  <a:pos x="0" y="24"/>
                </a:cxn>
                <a:cxn ang="0">
                  <a:pos x="0" y="24"/>
                </a:cxn>
                <a:cxn ang="0">
                  <a:pos x="0" y="24"/>
                </a:cxn>
                <a:cxn ang="0">
                  <a:pos x="0" y="24"/>
                </a:cxn>
                <a:cxn ang="0">
                  <a:pos x="0" y="12"/>
                </a:cxn>
                <a:cxn ang="0">
                  <a:pos x="0" y="12"/>
                </a:cxn>
                <a:cxn ang="0">
                  <a:pos x="0" y="12"/>
                </a:cxn>
                <a:cxn ang="0">
                  <a:pos x="0" y="0"/>
                </a:cxn>
                <a:cxn ang="0">
                  <a:pos x="0" y="0"/>
                </a:cxn>
                <a:cxn ang="0">
                  <a:pos x="0" y="12"/>
                </a:cxn>
                <a:cxn ang="0">
                  <a:pos x="0" y="12"/>
                </a:cxn>
                <a:cxn ang="0">
                  <a:pos x="0" y="12"/>
                </a:cxn>
                <a:cxn ang="0">
                  <a:pos x="0" y="12"/>
                </a:cxn>
                <a:cxn ang="0">
                  <a:pos x="0" y="12"/>
                </a:cxn>
                <a:cxn ang="0">
                  <a:pos x="0" y="24"/>
                </a:cxn>
                <a:cxn ang="0">
                  <a:pos x="0" y="24"/>
                </a:cxn>
                <a:cxn ang="0">
                  <a:pos x="0" y="24"/>
                </a:cxn>
                <a:cxn ang="0">
                  <a:pos x="0" y="24"/>
                </a:cxn>
                <a:cxn ang="0">
                  <a:pos x="0" y="36"/>
                </a:cxn>
                <a:cxn ang="0">
                  <a:pos x="0" y="36"/>
                </a:cxn>
                <a:cxn ang="0">
                  <a:pos x="0" y="36"/>
                </a:cxn>
                <a:cxn ang="0">
                  <a:pos x="0" y="48"/>
                </a:cxn>
                <a:cxn ang="0">
                  <a:pos x="0" y="48"/>
                </a:cxn>
                <a:cxn ang="0">
                  <a:pos x="0" y="60"/>
                </a:cxn>
                <a:cxn ang="0">
                  <a:pos x="0" y="72"/>
                </a:cxn>
                <a:cxn ang="0">
                  <a:pos x="0" y="72"/>
                </a:cxn>
                <a:cxn ang="0">
                  <a:pos x="0" y="84"/>
                </a:cxn>
                <a:cxn ang="0">
                  <a:pos x="24" y="84"/>
                </a:cxn>
              </a:cxnLst>
              <a:rect l="0" t="0" r="r" b="b"/>
              <a:pathLst>
                <a:path w="36" h="84">
                  <a:moveTo>
                    <a:pt x="24" y="84"/>
                  </a:moveTo>
                  <a:lnTo>
                    <a:pt x="36" y="72"/>
                  </a:lnTo>
                  <a:lnTo>
                    <a:pt x="36" y="72"/>
                  </a:lnTo>
                  <a:lnTo>
                    <a:pt x="24" y="48"/>
                  </a:lnTo>
                  <a:lnTo>
                    <a:pt x="24" y="48"/>
                  </a:lnTo>
                  <a:lnTo>
                    <a:pt x="12" y="48"/>
                  </a:lnTo>
                  <a:lnTo>
                    <a:pt x="12" y="36"/>
                  </a:lnTo>
                  <a:lnTo>
                    <a:pt x="12" y="36"/>
                  </a:lnTo>
                  <a:lnTo>
                    <a:pt x="12" y="36"/>
                  </a:lnTo>
                  <a:lnTo>
                    <a:pt x="12" y="36"/>
                  </a:lnTo>
                  <a:lnTo>
                    <a:pt x="12" y="24"/>
                  </a:lnTo>
                  <a:lnTo>
                    <a:pt x="0" y="24"/>
                  </a:lnTo>
                  <a:lnTo>
                    <a:pt x="0" y="24"/>
                  </a:lnTo>
                  <a:lnTo>
                    <a:pt x="0" y="24"/>
                  </a:lnTo>
                  <a:lnTo>
                    <a:pt x="0" y="24"/>
                  </a:lnTo>
                  <a:lnTo>
                    <a:pt x="0" y="12"/>
                  </a:lnTo>
                  <a:lnTo>
                    <a:pt x="0" y="12"/>
                  </a:lnTo>
                  <a:lnTo>
                    <a:pt x="0" y="12"/>
                  </a:lnTo>
                  <a:lnTo>
                    <a:pt x="0" y="0"/>
                  </a:lnTo>
                  <a:lnTo>
                    <a:pt x="0" y="0"/>
                  </a:lnTo>
                  <a:lnTo>
                    <a:pt x="0" y="12"/>
                  </a:lnTo>
                  <a:lnTo>
                    <a:pt x="0" y="12"/>
                  </a:lnTo>
                  <a:lnTo>
                    <a:pt x="0" y="12"/>
                  </a:lnTo>
                  <a:lnTo>
                    <a:pt x="0" y="12"/>
                  </a:lnTo>
                  <a:lnTo>
                    <a:pt x="0" y="12"/>
                  </a:lnTo>
                  <a:lnTo>
                    <a:pt x="0" y="24"/>
                  </a:lnTo>
                  <a:lnTo>
                    <a:pt x="0" y="24"/>
                  </a:lnTo>
                  <a:lnTo>
                    <a:pt x="0" y="24"/>
                  </a:lnTo>
                  <a:lnTo>
                    <a:pt x="0" y="24"/>
                  </a:lnTo>
                  <a:lnTo>
                    <a:pt x="0" y="36"/>
                  </a:lnTo>
                  <a:lnTo>
                    <a:pt x="0" y="36"/>
                  </a:lnTo>
                  <a:lnTo>
                    <a:pt x="0" y="36"/>
                  </a:lnTo>
                  <a:lnTo>
                    <a:pt x="0" y="48"/>
                  </a:lnTo>
                  <a:lnTo>
                    <a:pt x="0" y="48"/>
                  </a:lnTo>
                  <a:lnTo>
                    <a:pt x="0" y="60"/>
                  </a:lnTo>
                  <a:lnTo>
                    <a:pt x="0" y="72"/>
                  </a:lnTo>
                  <a:lnTo>
                    <a:pt x="0" y="72"/>
                  </a:lnTo>
                  <a:lnTo>
                    <a:pt x="0" y="84"/>
                  </a:lnTo>
                  <a:lnTo>
                    <a:pt x="24" y="8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5" name="Freeform 96">
              <a:extLst>
                <a:ext uri="{FF2B5EF4-FFF2-40B4-BE49-F238E27FC236}">
                  <a16:creationId xmlns:a16="http://schemas.microsoft.com/office/drawing/2014/main" id="{906AA1E2-7DEB-0548-883C-6F26BDC0921F}"/>
                </a:ext>
              </a:extLst>
            </p:cNvPr>
            <p:cNvSpPr>
              <a:spLocks/>
            </p:cNvSpPr>
            <p:nvPr/>
          </p:nvSpPr>
          <p:spPr bwMode="auto">
            <a:xfrm>
              <a:off x="7306223" y="1469279"/>
              <a:ext cx="326266" cy="81268"/>
            </a:xfrm>
            <a:custGeom>
              <a:avLst/>
              <a:gdLst/>
              <a:ahLst/>
              <a:cxnLst>
                <a:cxn ang="0">
                  <a:pos x="265" y="24"/>
                </a:cxn>
                <a:cxn ang="0">
                  <a:pos x="241" y="24"/>
                </a:cxn>
                <a:cxn ang="0">
                  <a:pos x="229" y="24"/>
                </a:cxn>
                <a:cxn ang="0">
                  <a:pos x="217" y="24"/>
                </a:cxn>
                <a:cxn ang="0">
                  <a:pos x="205" y="24"/>
                </a:cxn>
                <a:cxn ang="0">
                  <a:pos x="205" y="24"/>
                </a:cxn>
                <a:cxn ang="0">
                  <a:pos x="181" y="12"/>
                </a:cxn>
                <a:cxn ang="0">
                  <a:pos x="169" y="12"/>
                </a:cxn>
                <a:cxn ang="0">
                  <a:pos x="145" y="12"/>
                </a:cxn>
                <a:cxn ang="0">
                  <a:pos x="133" y="0"/>
                </a:cxn>
                <a:cxn ang="0">
                  <a:pos x="121" y="0"/>
                </a:cxn>
                <a:cxn ang="0">
                  <a:pos x="108" y="12"/>
                </a:cxn>
                <a:cxn ang="0">
                  <a:pos x="84" y="12"/>
                </a:cxn>
                <a:cxn ang="0">
                  <a:pos x="60" y="12"/>
                </a:cxn>
                <a:cxn ang="0">
                  <a:pos x="60" y="24"/>
                </a:cxn>
                <a:cxn ang="0">
                  <a:pos x="24" y="12"/>
                </a:cxn>
                <a:cxn ang="0">
                  <a:pos x="24" y="24"/>
                </a:cxn>
                <a:cxn ang="0">
                  <a:pos x="24" y="24"/>
                </a:cxn>
                <a:cxn ang="0">
                  <a:pos x="36" y="36"/>
                </a:cxn>
                <a:cxn ang="0">
                  <a:pos x="36" y="36"/>
                </a:cxn>
                <a:cxn ang="0">
                  <a:pos x="12" y="24"/>
                </a:cxn>
                <a:cxn ang="0">
                  <a:pos x="12" y="36"/>
                </a:cxn>
                <a:cxn ang="0">
                  <a:pos x="12" y="36"/>
                </a:cxn>
                <a:cxn ang="0">
                  <a:pos x="0" y="48"/>
                </a:cxn>
                <a:cxn ang="0">
                  <a:pos x="12" y="61"/>
                </a:cxn>
                <a:cxn ang="0">
                  <a:pos x="36" y="61"/>
                </a:cxn>
                <a:cxn ang="0">
                  <a:pos x="48" y="61"/>
                </a:cxn>
                <a:cxn ang="0">
                  <a:pos x="60" y="73"/>
                </a:cxn>
                <a:cxn ang="0">
                  <a:pos x="72" y="73"/>
                </a:cxn>
                <a:cxn ang="0">
                  <a:pos x="84" y="48"/>
                </a:cxn>
                <a:cxn ang="0">
                  <a:pos x="145" y="61"/>
                </a:cxn>
                <a:cxn ang="0">
                  <a:pos x="265" y="36"/>
                </a:cxn>
                <a:cxn ang="0">
                  <a:pos x="278" y="36"/>
                </a:cxn>
                <a:cxn ang="0">
                  <a:pos x="265" y="24"/>
                </a:cxn>
              </a:cxnLst>
              <a:rect l="0" t="0" r="r" b="b"/>
              <a:pathLst>
                <a:path w="278" h="73">
                  <a:moveTo>
                    <a:pt x="265" y="24"/>
                  </a:moveTo>
                  <a:lnTo>
                    <a:pt x="265" y="24"/>
                  </a:lnTo>
                  <a:lnTo>
                    <a:pt x="241" y="36"/>
                  </a:lnTo>
                  <a:lnTo>
                    <a:pt x="241" y="24"/>
                  </a:lnTo>
                  <a:lnTo>
                    <a:pt x="241" y="24"/>
                  </a:lnTo>
                  <a:lnTo>
                    <a:pt x="229" y="24"/>
                  </a:lnTo>
                  <a:lnTo>
                    <a:pt x="229" y="36"/>
                  </a:lnTo>
                  <a:lnTo>
                    <a:pt x="217" y="24"/>
                  </a:lnTo>
                  <a:lnTo>
                    <a:pt x="217" y="24"/>
                  </a:lnTo>
                  <a:lnTo>
                    <a:pt x="205" y="24"/>
                  </a:lnTo>
                  <a:lnTo>
                    <a:pt x="205" y="24"/>
                  </a:lnTo>
                  <a:lnTo>
                    <a:pt x="205" y="24"/>
                  </a:lnTo>
                  <a:lnTo>
                    <a:pt x="193" y="36"/>
                  </a:lnTo>
                  <a:lnTo>
                    <a:pt x="181" y="12"/>
                  </a:lnTo>
                  <a:lnTo>
                    <a:pt x="169" y="12"/>
                  </a:lnTo>
                  <a:lnTo>
                    <a:pt x="169" y="12"/>
                  </a:lnTo>
                  <a:lnTo>
                    <a:pt x="157" y="12"/>
                  </a:lnTo>
                  <a:lnTo>
                    <a:pt x="145" y="12"/>
                  </a:lnTo>
                  <a:lnTo>
                    <a:pt x="133" y="12"/>
                  </a:lnTo>
                  <a:lnTo>
                    <a:pt x="133" y="0"/>
                  </a:lnTo>
                  <a:lnTo>
                    <a:pt x="121" y="0"/>
                  </a:lnTo>
                  <a:lnTo>
                    <a:pt x="121" y="0"/>
                  </a:lnTo>
                  <a:lnTo>
                    <a:pt x="108" y="12"/>
                  </a:lnTo>
                  <a:lnTo>
                    <a:pt x="108" y="12"/>
                  </a:lnTo>
                  <a:lnTo>
                    <a:pt x="96" y="0"/>
                  </a:lnTo>
                  <a:lnTo>
                    <a:pt x="84" y="12"/>
                  </a:lnTo>
                  <a:lnTo>
                    <a:pt x="72" y="12"/>
                  </a:lnTo>
                  <a:lnTo>
                    <a:pt x="60" y="12"/>
                  </a:lnTo>
                  <a:lnTo>
                    <a:pt x="60" y="12"/>
                  </a:lnTo>
                  <a:lnTo>
                    <a:pt x="60" y="24"/>
                  </a:lnTo>
                  <a:lnTo>
                    <a:pt x="36" y="24"/>
                  </a:lnTo>
                  <a:lnTo>
                    <a:pt x="24" y="12"/>
                  </a:lnTo>
                  <a:lnTo>
                    <a:pt x="24" y="12"/>
                  </a:lnTo>
                  <a:lnTo>
                    <a:pt x="24" y="24"/>
                  </a:lnTo>
                  <a:lnTo>
                    <a:pt x="24" y="24"/>
                  </a:lnTo>
                  <a:lnTo>
                    <a:pt x="24" y="24"/>
                  </a:lnTo>
                  <a:lnTo>
                    <a:pt x="36" y="24"/>
                  </a:lnTo>
                  <a:lnTo>
                    <a:pt x="36" y="36"/>
                  </a:lnTo>
                  <a:lnTo>
                    <a:pt x="48" y="36"/>
                  </a:lnTo>
                  <a:lnTo>
                    <a:pt x="36" y="36"/>
                  </a:lnTo>
                  <a:lnTo>
                    <a:pt x="24" y="24"/>
                  </a:lnTo>
                  <a:lnTo>
                    <a:pt x="12" y="24"/>
                  </a:lnTo>
                  <a:lnTo>
                    <a:pt x="12" y="24"/>
                  </a:lnTo>
                  <a:lnTo>
                    <a:pt x="12" y="36"/>
                  </a:lnTo>
                  <a:lnTo>
                    <a:pt x="12" y="36"/>
                  </a:lnTo>
                  <a:lnTo>
                    <a:pt x="12" y="36"/>
                  </a:lnTo>
                  <a:lnTo>
                    <a:pt x="12" y="48"/>
                  </a:lnTo>
                  <a:lnTo>
                    <a:pt x="0" y="48"/>
                  </a:lnTo>
                  <a:lnTo>
                    <a:pt x="12" y="61"/>
                  </a:lnTo>
                  <a:lnTo>
                    <a:pt x="12" y="61"/>
                  </a:lnTo>
                  <a:lnTo>
                    <a:pt x="24" y="61"/>
                  </a:lnTo>
                  <a:lnTo>
                    <a:pt x="36" y="61"/>
                  </a:lnTo>
                  <a:lnTo>
                    <a:pt x="36" y="73"/>
                  </a:lnTo>
                  <a:lnTo>
                    <a:pt x="48" y="61"/>
                  </a:lnTo>
                  <a:lnTo>
                    <a:pt x="48" y="73"/>
                  </a:lnTo>
                  <a:lnTo>
                    <a:pt x="60" y="73"/>
                  </a:lnTo>
                  <a:lnTo>
                    <a:pt x="60" y="73"/>
                  </a:lnTo>
                  <a:lnTo>
                    <a:pt x="72" y="73"/>
                  </a:lnTo>
                  <a:lnTo>
                    <a:pt x="72" y="61"/>
                  </a:lnTo>
                  <a:lnTo>
                    <a:pt x="84" y="48"/>
                  </a:lnTo>
                  <a:lnTo>
                    <a:pt x="145" y="48"/>
                  </a:lnTo>
                  <a:lnTo>
                    <a:pt x="145" y="61"/>
                  </a:lnTo>
                  <a:lnTo>
                    <a:pt x="265" y="48"/>
                  </a:lnTo>
                  <a:lnTo>
                    <a:pt x="265" y="36"/>
                  </a:lnTo>
                  <a:lnTo>
                    <a:pt x="278" y="36"/>
                  </a:lnTo>
                  <a:lnTo>
                    <a:pt x="278" y="36"/>
                  </a:lnTo>
                  <a:lnTo>
                    <a:pt x="278" y="24"/>
                  </a:lnTo>
                  <a:lnTo>
                    <a:pt x="265" y="24"/>
                  </a:lnTo>
                  <a:lnTo>
                    <a:pt x="265"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6" name="Freeform 97">
              <a:extLst>
                <a:ext uri="{FF2B5EF4-FFF2-40B4-BE49-F238E27FC236}">
                  <a16:creationId xmlns:a16="http://schemas.microsoft.com/office/drawing/2014/main" id="{0A65C3E8-D9CF-8C48-9FB5-EFDC418612CF}"/>
                </a:ext>
              </a:extLst>
            </p:cNvPr>
            <p:cNvSpPr>
              <a:spLocks/>
            </p:cNvSpPr>
            <p:nvPr/>
          </p:nvSpPr>
          <p:spPr bwMode="auto">
            <a:xfrm>
              <a:off x="7334911" y="1482478"/>
              <a:ext cx="297583" cy="74097"/>
            </a:xfrm>
            <a:custGeom>
              <a:avLst/>
              <a:gdLst/>
              <a:ahLst/>
              <a:cxnLst>
                <a:cxn ang="0">
                  <a:pos x="254" y="24"/>
                </a:cxn>
                <a:cxn ang="0">
                  <a:pos x="254" y="36"/>
                </a:cxn>
                <a:cxn ang="0">
                  <a:pos x="241" y="36"/>
                </a:cxn>
                <a:cxn ang="0">
                  <a:pos x="229" y="49"/>
                </a:cxn>
                <a:cxn ang="0">
                  <a:pos x="229" y="49"/>
                </a:cxn>
                <a:cxn ang="0">
                  <a:pos x="205" y="49"/>
                </a:cxn>
                <a:cxn ang="0">
                  <a:pos x="193" y="49"/>
                </a:cxn>
                <a:cxn ang="0">
                  <a:pos x="169" y="61"/>
                </a:cxn>
                <a:cxn ang="0">
                  <a:pos x="157" y="49"/>
                </a:cxn>
                <a:cxn ang="0">
                  <a:pos x="133" y="49"/>
                </a:cxn>
                <a:cxn ang="0">
                  <a:pos x="109" y="49"/>
                </a:cxn>
                <a:cxn ang="0">
                  <a:pos x="97" y="49"/>
                </a:cxn>
                <a:cxn ang="0">
                  <a:pos x="84" y="49"/>
                </a:cxn>
                <a:cxn ang="0">
                  <a:pos x="84" y="36"/>
                </a:cxn>
                <a:cxn ang="0">
                  <a:pos x="48" y="36"/>
                </a:cxn>
                <a:cxn ang="0">
                  <a:pos x="48" y="49"/>
                </a:cxn>
                <a:cxn ang="0">
                  <a:pos x="36" y="61"/>
                </a:cxn>
                <a:cxn ang="0">
                  <a:pos x="24" y="61"/>
                </a:cxn>
                <a:cxn ang="0">
                  <a:pos x="24" y="49"/>
                </a:cxn>
                <a:cxn ang="0">
                  <a:pos x="36" y="49"/>
                </a:cxn>
                <a:cxn ang="0">
                  <a:pos x="36" y="36"/>
                </a:cxn>
                <a:cxn ang="0">
                  <a:pos x="48" y="36"/>
                </a:cxn>
                <a:cxn ang="0">
                  <a:pos x="48" y="24"/>
                </a:cxn>
                <a:cxn ang="0">
                  <a:pos x="24" y="24"/>
                </a:cxn>
                <a:cxn ang="0">
                  <a:pos x="12" y="36"/>
                </a:cxn>
                <a:cxn ang="0">
                  <a:pos x="0" y="24"/>
                </a:cxn>
                <a:cxn ang="0">
                  <a:pos x="0" y="24"/>
                </a:cxn>
                <a:cxn ang="0">
                  <a:pos x="12" y="24"/>
                </a:cxn>
                <a:cxn ang="0">
                  <a:pos x="24" y="12"/>
                </a:cxn>
                <a:cxn ang="0">
                  <a:pos x="36" y="24"/>
                </a:cxn>
                <a:cxn ang="0">
                  <a:pos x="48" y="12"/>
                </a:cxn>
                <a:cxn ang="0">
                  <a:pos x="60" y="12"/>
                </a:cxn>
                <a:cxn ang="0">
                  <a:pos x="72" y="12"/>
                </a:cxn>
                <a:cxn ang="0">
                  <a:pos x="72" y="12"/>
                </a:cxn>
                <a:cxn ang="0">
                  <a:pos x="72" y="12"/>
                </a:cxn>
                <a:cxn ang="0">
                  <a:pos x="72" y="24"/>
                </a:cxn>
                <a:cxn ang="0">
                  <a:pos x="84" y="24"/>
                </a:cxn>
                <a:cxn ang="0">
                  <a:pos x="97" y="36"/>
                </a:cxn>
                <a:cxn ang="0">
                  <a:pos x="121" y="36"/>
                </a:cxn>
                <a:cxn ang="0">
                  <a:pos x="121" y="24"/>
                </a:cxn>
                <a:cxn ang="0">
                  <a:pos x="121" y="12"/>
                </a:cxn>
                <a:cxn ang="0">
                  <a:pos x="109" y="12"/>
                </a:cxn>
                <a:cxn ang="0">
                  <a:pos x="109" y="12"/>
                </a:cxn>
                <a:cxn ang="0">
                  <a:pos x="109" y="0"/>
                </a:cxn>
                <a:cxn ang="0">
                  <a:pos x="121" y="12"/>
                </a:cxn>
                <a:cxn ang="0">
                  <a:pos x="133" y="12"/>
                </a:cxn>
                <a:cxn ang="0">
                  <a:pos x="145" y="12"/>
                </a:cxn>
                <a:cxn ang="0">
                  <a:pos x="145" y="24"/>
                </a:cxn>
                <a:cxn ang="0">
                  <a:pos x="145" y="24"/>
                </a:cxn>
                <a:cxn ang="0">
                  <a:pos x="121" y="36"/>
                </a:cxn>
                <a:cxn ang="0">
                  <a:pos x="133" y="36"/>
                </a:cxn>
                <a:cxn ang="0">
                  <a:pos x="145" y="36"/>
                </a:cxn>
                <a:cxn ang="0">
                  <a:pos x="157" y="36"/>
                </a:cxn>
                <a:cxn ang="0">
                  <a:pos x="169" y="36"/>
                </a:cxn>
                <a:cxn ang="0">
                  <a:pos x="169" y="36"/>
                </a:cxn>
                <a:cxn ang="0">
                  <a:pos x="181" y="24"/>
                </a:cxn>
                <a:cxn ang="0">
                  <a:pos x="181" y="24"/>
                </a:cxn>
                <a:cxn ang="0">
                  <a:pos x="217" y="36"/>
                </a:cxn>
                <a:cxn ang="0">
                  <a:pos x="217" y="36"/>
                </a:cxn>
                <a:cxn ang="0">
                  <a:pos x="229" y="36"/>
                </a:cxn>
                <a:cxn ang="0">
                  <a:pos x="241" y="24"/>
                </a:cxn>
                <a:cxn ang="0">
                  <a:pos x="241" y="24"/>
                </a:cxn>
              </a:cxnLst>
              <a:rect l="0" t="0" r="r" b="b"/>
              <a:pathLst>
                <a:path w="254" h="61">
                  <a:moveTo>
                    <a:pt x="241" y="24"/>
                  </a:moveTo>
                  <a:lnTo>
                    <a:pt x="254" y="24"/>
                  </a:lnTo>
                  <a:lnTo>
                    <a:pt x="254" y="36"/>
                  </a:lnTo>
                  <a:lnTo>
                    <a:pt x="254" y="36"/>
                  </a:lnTo>
                  <a:lnTo>
                    <a:pt x="241" y="36"/>
                  </a:lnTo>
                  <a:lnTo>
                    <a:pt x="241" y="36"/>
                  </a:lnTo>
                  <a:lnTo>
                    <a:pt x="241" y="49"/>
                  </a:lnTo>
                  <a:lnTo>
                    <a:pt x="229" y="49"/>
                  </a:lnTo>
                  <a:lnTo>
                    <a:pt x="229" y="49"/>
                  </a:lnTo>
                  <a:lnTo>
                    <a:pt x="229" y="49"/>
                  </a:lnTo>
                  <a:lnTo>
                    <a:pt x="217" y="49"/>
                  </a:lnTo>
                  <a:lnTo>
                    <a:pt x="205" y="49"/>
                  </a:lnTo>
                  <a:lnTo>
                    <a:pt x="205" y="49"/>
                  </a:lnTo>
                  <a:lnTo>
                    <a:pt x="193" y="49"/>
                  </a:lnTo>
                  <a:lnTo>
                    <a:pt x="181" y="61"/>
                  </a:lnTo>
                  <a:lnTo>
                    <a:pt x="169" y="61"/>
                  </a:lnTo>
                  <a:lnTo>
                    <a:pt x="169" y="61"/>
                  </a:lnTo>
                  <a:lnTo>
                    <a:pt x="157" y="49"/>
                  </a:lnTo>
                  <a:lnTo>
                    <a:pt x="133" y="49"/>
                  </a:lnTo>
                  <a:lnTo>
                    <a:pt x="133" y="49"/>
                  </a:lnTo>
                  <a:lnTo>
                    <a:pt x="121" y="49"/>
                  </a:lnTo>
                  <a:lnTo>
                    <a:pt x="109" y="49"/>
                  </a:lnTo>
                  <a:lnTo>
                    <a:pt x="109" y="49"/>
                  </a:lnTo>
                  <a:lnTo>
                    <a:pt x="97" y="49"/>
                  </a:lnTo>
                  <a:lnTo>
                    <a:pt x="97" y="49"/>
                  </a:lnTo>
                  <a:lnTo>
                    <a:pt x="84" y="49"/>
                  </a:lnTo>
                  <a:lnTo>
                    <a:pt x="84" y="49"/>
                  </a:lnTo>
                  <a:lnTo>
                    <a:pt x="84" y="36"/>
                  </a:lnTo>
                  <a:lnTo>
                    <a:pt x="72" y="36"/>
                  </a:lnTo>
                  <a:lnTo>
                    <a:pt x="48" y="36"/>
                  </a:lnTo>
                  <a:lnTo>
                    <a:pt x="48" y="49"/>
                  </a:lnTo>
                  <a:lnTo>
                    <a:pt x="48" y="49"/>
                  </a:lnTo>
                  <a:lnTo>
                    <a:pt x="36" y="61"/>
                  </a:lnTo>
                  <a:lnTo>
                    <a:pt x="36" y="61"/>
                  </a:lnTo>
                  <a:lnTo>
                    <a:pt x="24" y="61"/>
                  </a:lnTo>
                  <a:lnTo>
                    <a:pt x="24" y="61"/>
                  </a:lnTo>
                  <a:lnTo>
                    <a:pt x="24" y="49"/>
                  </a:lnTo>
                  <a:lnTo>
                    <a:pt x="24" y="49"/>
                  </a:lnTo>
                  <a:lnTo>
                    <a:pt x="36" y="49"/>
                  </a:lnTo>
                  <a:lnTo>
                    <a:pt x="36" y="49"/>
                  </a:lnTo>
                  <a:lnTo>
                    <a:pt x="36" y="49"/>
                  </a:lnTo>
                  <a:lnTo>
                    <a:pt x="36" y="36"/>
                  </a:lnTo>
                  <a:lnTo>
                    <a:pt x="48" y="36"/>
                  </a:lnTo>
                  <a:lnTo>
                    <a:pt x="48" y="36"/>
                  </a:lnTo>
                  <a:lnTo>
                    <a:pt x="48" y="24"/>
                  </a:lnTo>
                  <a:lnTo>
                    <a:pt x="48" y="24"/>
                  </a:lnTo>
                  <a:lnTo>
                    <a:pt x="36" y="24"/>
                  </a:lnTo>
                  <a:lnTo>
                    <a:pt x="24" y="24"/>
                  </a:lnTo>
                  <a:lnTo>
                    <a:pt x="24" y="24"/>
                  </a:lnTo>
                  <a:lnTo>
                    <a:pt x="12" y="36"/>
                  </a:lnTo>
                  <a:lnTo>
                    <a:pt x="12" y="36"/>
                  </a:lnTo>
                  <a:lnTo>
                    <a:pt x="0" y="24"/>
                  </a:lnTo>
                  <a:lnTo>
                    <a:pt x="0" y="24"/>
                  </a:lnTo>
                  <a:lnTo>
                    <a:pt x="0" y="24"/>
                  </a:lnTo>
                  <a:lnTo>
                    <a:pt x="12" y="24"/>
                  </a:lnTo>
                  <a:lnTo>
                    <a:pt x="12" y="24"/>
                  </a:lnTo>
                  <a:lnTo>
                    <a:pt x="12" y="12"/>
                  </a:lnTo>
                  <a:lnTo>
                    <a:pt x="24" y="12"/>
                  </a:lnTo>
                  <a:lnTo>
                    <a:pt x="24" y="12"/>
                  </a:lnTo>
                  <a:lnTo>
                    <a:pt x="36" y="24"/>
                  </a:lnTo>
                  <a:lnTo>
                    <a:pt x="48" y="24"/>
                  </a:lnTo>
                  <a:lnTo>
                    <a:pt x="48" y="12"/>
                  </a:lnTo>
                  <a:lnTo>
                    <a:pt x="60" y="12"/>
                  </a:lnTo>
                  <a:lnTo>
                    <a:pt x="60" y="12"/>
                  </a:lnTo>
                  <a:lnTo>
                    <a:pt x="60" y="12"/>
                  </a:lnTo>
                  <a:lnTo>
                    <a:pt x="72" y="12"/>
                  </a:lnTo>
                  <a:lnTo>
                    <a:pt x="72" y="12"/>
                  </a:lnTo>
                  <a:lnTo>
                    <a:pt x="72" y="12"/>
                  </a:lnTo>
                  <a:lnTo>
                    <a:pt x="84" y="12"/>
                  </a:lnTo>
                  <a:lnTo>
                    <a:pt x="72" y="12"/>
                  </a:lnTo>
                  <a:lnTo>
                    <a:pt x="72" y="24"/>
                  </a:lnTo>
                  <a:lnTo>
                    <a:pt x="72" y="24"/>
                  </a:lnTo>
                  <a:lnTo>
                    <a:pt x="72" y="24"/>
                  </a:lnTo>
                  <a:lnTo>
                    <a:pt x="84" y="24"/>
                  </a:lnTo>
                  <a:lnTo>
                    <a:pt x="84" y="36"/>
                  </a:lnTo>
                  <a:lnTo>
                    <a:pt x="97" y="36"/>
                  </a:lnTo>
                  <a:lnTo>
                    <a:pt x="109" y="36"/>
                  </a:lnTo>
                  <a:lnTo>
                    <a:pt x="121" y="36"/>
                  </a:lnTo>
                  <a:lnTo>
                    <a:pt x="121" y="24"/>
                  </a:lnTo>
                  <a:lnTo>
                    <a:pt x="121" y="24"/>
                  </a:lnTo>
                  <a:lnTo>
                    <a:pt x="121" y="24"/>
                  </a:lnTo>
                  <a:lnTo>
                    <a:pt x="121" y="12"/>
                  </a:lnTo>
                  <a:lnTo>
                    <a:pt x="109" y="12"/>
                  </a:lnTo>
                  <a:lnTo>
                    <a:pt x="109" y="12"/>
                  </a:lnTo>
                  <a:lnTo>
                    <a:pt x="109" y="12"/>
                  </a:lnTo>
                  <a:lnTo>
                    <a:pt x="109" y="12"/>
                  </a:lnTo>
                  <a:lnTo>
                    <a:pt x="109" y="0"/>
                  </a:lnTo>
                  <a:lnTo>
                    <a:pt x="109" y="0"/>
                  </a:lnTo>
                  <a:lnTo>
                    <a:pt x="109" y="12"/>
                  </a:lnTo>
                  <a:lnTo>
                    <a:pt x="121" y="12"/>
                  </a:lnTo>
                  <a:lnTo>
                    <a:pt x="121" y="12"/>
                  </a:lnTo>
                  <a:lnTo>
                    <a:pt x="133" y="12"/>
                  </a:lnTo>
                  <a:lnTo>
                    <a:pt x="145" y="12"/>
                  </a:lnTo>
                  <a:lnTo>
                    <a:pt x="145" y="12"/>
                  </a:lnTo>
                  <a:lnTo>
                    <a:pt x="157" y="12"/>
                  </a:lnTo>
                  <a:lnTo>
                    <a:pt x="145" y="24"/>
                  </a:lnTo>
                  <a:lnTo>
                    <a:pt x="145" y="24"/>
                  </a:lnTo>
                  <a:lnTo>
                    <a:pt x="145" y="24"/>
                  </a:lnTo>
                  <a:lnTo>
                    <a:pt x="133" y="24"/>
                  </a:lnTo>
                  <a:lnTo>
                    <a:pt x="121" y="36"/>
                  </a:lnTo>
                  <a:lnTo>
                    <a:pt x="133" y="36"/>
                  </a:lnTo>
                  <a:lnTo>
                    <a:pt x="133" y="36"/>
                  </a:lnTo>
                  <a:lnTo>
                    <a:pt x="145" y="36"/>
                  </a:lnTo>
                  <a:lnTo>
                    <a:pt x="145" y="36"/>
                  </a:lnTo>
                  <a:lnTo>
                    <a:pt x="157" y="36"/>
                  </a:lnTo>
                  <a:lnTo>
                    <a:pt x="157" y="36"/>
                  </a:lnTo>
                  <a:lnTo>
                    <a:pt x="157" y="36"/>
                  </a:lnTo>
                  <a:lnTo>
                    <a:pt x="169" y="36"/>
                  </a:lnTo>
                  <a:lnTo>
                    <a:pt x="181" y="36"/>
                  </a:lnTo>
                  <a:lnTo>
                    <a:pt x="169" y="36"/>
                  </a:lnTo>
                  <a:lnTo>
                    <a:pt x="169" y="24"/>
                  </a:lnTo>
                  <a:lnTo>
                    <a:pt x="181" y="24"/>
                  </a:lnTo>
                  <a:lnTo>
                    <a:pt x="181" y="24"/>
                  </a:lnTo>
                  <a:lnTo>
                    <a:pt x="181" y="24"/>
                  </a:lnTo>
                  <a:lnTo>
                    <a:pt x="193" y="36"/>
                  </a:lnTo>
                  <a:lnTo>
                    <a:pt x="217" y="36"/>
                  </a:lnTo>
                  <a:lnTo>
                    <a:pt x="217" y="36"/>
                  </a:lnTo>
                  <a:lnTo>
                    <a:pt x="217" y="36"/>
                  </a:lnTo>
                  <a:lnTo>
                    <a:pt x="217" y="24"/>
                  </a:lnTo>
                  <a:lnTo>
                    <a:pt x="229" y="36"/>
                  </a:lnTo>
                  <a:lnTo>
                    <a:pt x="229" y="36"/>
                  </a:lnTo>
                  <a:lnTo>
                    <a:pt x="241" y="24"/>
                  </a:lnTo>
                  <a:lnTo>
                    <a:pt x="241" y="24"/>
                  </a:lnTo>
                  <a:lnTo>
                    <a:pt x="24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7" name="Freeform 98">
              <a:extLst>
                <a:ext uri="{FF2B5EF4-FFF2-40B4-BE49-F238E27FC236}">
                  <a16:creationId xmlns:a16="http://schemas.microsoft.com/office/drawing/2014/main" id="{AAC25BD3-6932-C245-BC39-2905F8DCBB55}"/>
                </a:ext>
              </a:extLst>
            </p:cNvPr>
            <p:cNvSpPr>
              <a:spLocks/>
            </p:cNvSpPr>
            <p:nvPr/>
          </p:nvSpPr>
          <p:spPr bwMode="auto">
            <a:xfrm>
              <a:off x="7414979" y="1509913"/>
              <a:ext cx="32268" cy="1195"/>
            </a:xfrm>
            <a:custGeom>
              <a:avLst/>
              <a:gdLst/>
              <a:ahLst/>
              <a:cxnLst>
                <a:cxn ang="0">
                  <a:pos x="13" y="0"/>
                </a:cxn>
                <a:cxn ang="0">
                  <a:pos x="0" y="0"/>
                </a:cxn>
                <a:cxn ang="0">
                  <a:pos x="0" y="0"/>
                </a:cxn>
                <a:cxn ang="0">
                  <a:pos x="0" y="0"/>
                </a:cxn>
                <a:cxn ang="0">
                  <a:pos x="0" y="0"/>
                </a:cxn>
                <a:cxn ang="0">
                  <a:pos x="0" y="0"/>
                </a:cxn>
                <a:cxn ang="0">
                  <a:pos x="0" y="0"/>
                </a:cxn>
                <a:cxn ang="0">
                  <a:pos x="0" y="0"/>
                </a:cxn>
                <a:cxn ang="0">
                  <a:pos x="0" y="0"/>
                </a:cxn>
                <a:cxn ang="0">
                  <a:pos x="0" y="0"/>
                </a:cxn>
                <a:cxn ang="0">
                  <a:pos x="13" y="0"/>
                </a:cxn>
                <a:cxn ang="0">
                  <a:pos x="13" y="0"/>
                </a:cxn>
                <a:cxn ang="0">
                  <a:pos x="13" y="0"/>
                </a:cxn>
                <a:cxn ang="0">
                  <a:pos x="13" y="0"/>
                </a:cxn>
                <a:cxn ang="0">
                  <a:pos x="13" y="0"/>
                </a:cxn>
                <a:cxn ang="0">
                  <a:pos x="13" y="0"/>
                </a:cxn>
                <a:cxn ang="0">
                  <a:pos x="13" y="0"/>
                </a:cxn>
              </a:cxnLst>
              <a:rect l="0" t="0" r="r" b="b"/>
              <a:pathLst>
                <a:path w="13">
                  <a:moveTo>
                    <a:pt x="13" y="0"/>
                  </a:moveTo>
                  <a:lnTo>
                    <a:pt x="0" y="0"/>
                  </a:lnTo>
                  <a:lnTo>
                    <a:pt x="0" y="0"/>
                  </a:lnTo>
                  <a:lnTo>
                    <a:pt x="0" y="0"/>
                  </a:lnTo>
                  <a:lnTo>
                    <a:pt x="0" y="0"/>
                  </a:lnTo>
                  <a:lnTo>
                    <a:pt x="0" y="0"/>
                  </a:lnTo>
                  <a:lnTo>
                    <a:pt x="0" y="0"/>
                  </a:lnTo>
                  <a:lnTo>
                    <a:pt x="0" y="0"/>
                  </a:lnTo>
                  <a:lnTo>
                    <a:pt x="0" y="0"/>
                  </a:lnTo>
                  <a:lnTo>
                    <a:pt x="0" y="0"/>
                  </a:lnTo>
                  <a:lnTo>
                    <a:pt x="13" y="0"/>
                  </a:lnTo>
                  <a:lnTo>
                    <a:pt x="13" y="0"/>
                  </a:lnTo>
                  <a:lnTo>
                    <a:pt x="13" y="0"/>
                  </a:lnTo>
                  <a:lnTo>
                    <a:pt x="13" y="0"/>
                  </a:lnTo>
                  <a:lnTo>
                    <a:pt x="13" y="0"/>
                  </a:lnTo>
                  <a:lnTo>
                    <a:pt x="13" y="0"/>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8" name="Freeform 99">
              <a:extLst>
                <a:ext uri="{FF2B5EF4-FFF2-40B4-BE49-F238E27FC236}">
                  <a16:creationId xmlns:a16="http://schemas.microsoft.com/office/drawing/2014/main" id="{91E98402-76AC-8747-883E-16E161EE1380}"/>
                </a:ext>
              </a:extLst>
            </p:cNvPr>
            <p:cNvSpPr>
              <a:spLocks/>
            </p:cNvSpPr>
            <p:nvPr/>
          </p:nvSpPr>
          <p:spPr bwMode="auto">
            <a:xfrm>
              <a:off x="5811140" y="1202796"/>
              <a:ext cx="953699" cy="230656"/>
            </a:xfrm>
            <a:custGeom>
              <a:avLst/>
              <a:gdLst/>
              <a:ahLst/>
              <a:cxnLst>
                <a:cxn ang="0">
                  <a:pos x="12" y="182"/>
                </a:cxn>
                <a:cxn ang="0">
                  <a:pos x="0" y="145"/>
                </a:cxn>
                <a:cxn ang="0">
                  <a:pos x="12" y="121"/>
                </a:cxn>
                <a:cxn ang="0">
                  <a:pos x="24" y="109"/>
                </a:cxn>
                <a:cxn ang="0">
                  <a:pos x="24" y="109"/>
                </a:cxn>
                <a:cxn ang="0">
                  <a:pos x="72" y="97"/>
                </a:cxn>
                <a:cxn ang="0">
                  <a:pos x="84" y="109"/>
                </a:cxn>
                <a:cxn ang="0">
                  <a:pos x="121" y="121"/>
                </a:cxn>
                <a:cxn ang="0">
                  <a:pos x="133" y="97"/>
                </a:cxn>
                <a:cxn ang="0">
                  <a:pos x="133" y="85"/>
                </a:cxn>
                <a:cxn ang="0">
                  <a:pos x="157" y="73"/>
                </a:cxn>
                <a:cxn ang="0">
                  <a:pos x="181" y="73"/>
                </a:cxn>
                <a:cxn ang="0">
                  <a:pos x="217" y="73"/>
                </a:cxn>
                <a:cxn ang="0">
                  <a:pos x="217" y="61"/>
                </a:cxn>
                <a:cxn ang="0">
                  <a:pos x="241" y="49"/>
                </a:cxn>
                <a:cxn ang="0">
                  <a:pos x="229" y="25"/>
                </a:cxn>
                <a:cxn ang="0">
                  <a:pos x="241" y="12"/>
                </a:cxn>
                <a:cxn ang="0">
                  <a:pos x="266" y="12"/>
                </a:cxn>
                <a:cxn ang="0">
                  <a:pos x="278" y="12"/>
                </a:cxn>
                <a:cxn ang="0">
                  <a:pos x="314" y="12"/>
                </a:cxn>
                <a:cxn ang="0">
                  <a:pos x="338" y="0"/>
                </a:cxn>
                <a:cxn ang="0">
                  <a:pos x="362" y="12"/>
                </a:cxn>
                <a:cxn ang="0">
                  <a:pos x="362" y="25"/>
                </a:cxn>
                <a:cxn ang="0">
                  <a:pos x="386" y="49"/>
                </a:cxn>
                <a:cxn ang="0">
                  <a:pos x="398" y="61"/>
                </a:cxn>
                <a:cxn ang="0">
                  <a:pos x="398" y="85"/>
                </a:cxn>
                <a:cxn ang="0">
                  <a:pos x="410" y="85"/>
                </a:cxn>
                <a:cxn ang="0">
                  <a:pos x="435" y="73"/>
                </a:cxn>
                <a:cxn ang="0">
                  <a:pos x="447" y="61"/>
                </a:cxn>
                <a:cxn ang="0">
                  <a:pos x="459" y="37"/>
                </a:cxn>
                <a:cxn ang="0">
                  <a:pos x="483" y="25"/>
                </a:cxn>
                <a:cxn ang="0">
                  <a:pos x="495" y="37"/>
                </a:cxn>
                <a:cxn ang="0">
                  <a:pos x="519" y="49"/>
                </a:cxn>
                <a:cxn ang="0">
                  <a:pos x="543" y="49"/>
                </a:cxn>
                <a:cxn ang="0">
                  <a:pos x="555" y="49"/>
                </a:cxn>
                <a:cxn ang="0">
                  <a:pos x="579" y="37"/>
                </a:cxn>
                <a:cxn ang="0">
                  <a:pos x="592" y="37"/>
                </a:cxn>
                <a:cxn ang="0">
                  <a:pos x="604" y="49"/>
                </a:cxn>
                <a:cxn ang="0">
                  <a:pos x="616" y="61"/>
                </a:cxn>
                <a:cxn ang="0">
                  <a:pos x="616" y="73"/>
                </a:cxn>
                <a:cxn ang="0">
                  <a:pos x="616" y="97"/>
                </a:cxn>
                <a:cxn ang="0">
                  <a:pos x="616" y="97"/>
                </a:cxn>
                <a:cxn ang="0">
                  <a:pos x="652" y="85"/>
                </a:cxn>
                <a:cxn ang="0">
                  <a:pos x="676" y="73"/>
                </a:cxn>
                <a:cxn ang="0">
                  <a:pos x="700" y="97"/>
                </a:cxn>
                <a:cxn ang="0">
                  <a:pos x="749" y="97"/>
                </a:cxn>
                <a:cxn ang="0">
                  <a:pos x="736" y="121"/>
                </a:cxn>
                <a:cxn ang="0">
                  <a:pos x="785" y="133"/>
                </a:cxn>
                <a:cxn ang="0">
                  <a:pos x="809" y="157"/>
                </a:cxn>
                <a:cxn ang="0">
                  <a:pos x="785" y="170"/>
                </a:cxn>
                <a:cxn ang="0">
                  <a:pos x="785" y="182"/>
                </a:cxn>
                <a:cxn ang="0">
                  <a:pos x="785" y="194"/>
                </a:cxn>
                <a:cxn ang="0">
                  <a:pos x="785" y="218"/>
                </a:cxn>
                <a:cxn ang="0">
                  <a:pos x="761" y="218"/>
                </a:cxn>
                <a:cxn ang="0">
                  <a:pos x="724" y="218"/>
                </a:cxn>
              </a:cxnLst>
              <a:rect l="0" t="0" r="r" b="b"/>
              <a:pathLst>
                <a:path w="809" h="218">
                  <a:moveTo>
                    <a:pt x="48" y="194"/>
                  </a:moveTo>
                  <a:lnTo>
                    <a:pt x="12" y="182"/>
                  </a:lnTo>
                  <a:lnTo>
                    <a:pt x="12" y="157"/>
                  </a:lnTo>
                  <a:lnTo>
                    <a:pt x="0" y="145"/>
                  </a:lnTo>
                  <a:lnTo>
                    <a:pt x="12" y="133"/>
                  </a:lnTo>
                  <a:lnTo>
                    <a:pt x="12" y="121"/>
                  </a:lnTo>
                  <a:lnTo>
                    <a:pt x="12" y="121"/>
                  </a:lnTo>
                  <a:lnTo>
                    <a:pt x="24" y="109"/>
                  </a:lnTo>
                  <a:lnTo>
                    <a:pt x="36" y="109"/>
                  </a:lnTo>
                  <a:lnTo>
                    <a:pt x="24" y="109"/>
                  </a:lnTo>
                  <a:lnTo>
                    <a:pt x="60" y="97"/>
                  </a:lnTo>
                  <a:lnTo>
                    <a:pt x="72" y="97"/>
                  </a:lnTo>
                  <a:lnTo>
                    <a:pt x="84" y="97"/>
                  </a:lnTo>
                  <a:lnTo>
                    <a:pt x="84" y="109"/>
                  </a:lnTo>
                  <a:lnTo>
                    <a:pt x="121" y="109"/>
                  </a:lnTo>
                  <a:lnTo>
                    <a:pt x="121" y="121"/>
                  </a:lnTo>
                  <a:lnTo>
                    <a:pt x="133" y="109"/>
                  </a:lnTo>
                  <a:lnTo>
                    <a:pt x="133" y="97"/>
                  </a:lnTo>
                  <a:lnTo>
                    <a:pt x="133" y="85"/>
                  </a:lnTo>
                  <a:lnTo>
                    <a:pt x="133" y="85"/>
                  </a:lnTo>
                  <a:lnTo>
                    <a:pt x="145" y="73"/>
                  </a:lnTo>
                  <a:lnTo>
                    <a:pt x="157" y="73"/>
                  </a:lnTo>
                  <a:lnTo>
                    <a:pt x="169" y="73"/>
                  </a:lnTo>
                  <a:lnTo>
                    <a:pt x="181" y="73"/>
                  </a:lnTo>
                  <a:lnTo>
                    <a:pt x="193" y="73"/>
                  </a:lnTo>
                  <a:lnTo>
                    <a:pt x="217" y="73"/>
                  </a:lnTo>
                  <a:lnTo>
                    <a:pt x="217" y="61"/>
                  </a:lnTo>
                  <a:lnTo>
                    <a:pt x="217" y="61"/>
                  </a:lnTo>
                  <a:lnTo>
                    <a:pt x="229" y="49"/>
                  </a:lnTo>
                  <a:lnTo>
                    <a:pt x="241" y="49"/>
                  </a:lnTo>
                  <a:lnTo>
                    <a:pt x="229" y="37"/>
                  </a:lnTo>
                  <a:lnTo>
                    <a:pt x="229" y="25"/>
                  </a:lnTo>
                  <a:lnTo>
                    <a:pt x="229" y="12"/>
                  </a:lnTo>
                  <a:lnTo>
                    <a:pt x="241" y="12"/>
                  </a:lnTo>
                  <a:lnTo>
                    <a:pt x="253" y="12"/>
                  </a:lnTo>
                  <a:lnTo>
                    <a:pt x="266" y="12"/>
                  </a:lnTo>
                  <a:lnTo>
                    <a:pt x="278" y="12"/>
                  </a:lnTo>
                  <a:lnTo>
                    <a:pt x="278" y="12"/>
                  </a:lnTo>
                  <a:lnTo>
                    <a:pt x="302" y="12"/>
                  </a:lnTo>
                  <a:lnTo>
                    <a:pt x="314" y="12"/>
                  </a:lnTo>
                  <a:lnTo>
                    <a:pt x="326" y="0"/>
                  </a:lnTo>
                  <a:lnTo>
                    <a:pt x="338" y="0"/>
                  </a:lnTo>
                  <a:lnTo>
                    <a:pt x="350" y="0"/>
                  </a:lnTo>
                  <a:lnTo>
                    <a:pt x="362" y="12"/>
                  </a:lnTo>
                  <a:lnTo>
                    <a:pt x="362" y="12"/>
                  </a:lnTo>
                  <a:lnTo>
                    <a:pt x="362" y="25"/>
                  </a:lnTo>
                  <a:lnTo>
                    <a:pt x="374" y="25"/>
                  </a:lnTo>
                  <a:lnTo>
                    <a:pt x="386" y="49"/>
                  </a:lnTo>
                  <a:lnTo>
                    <a:pt x="386" y="61"/>
                  </a:lnTo>
                  <a:lnTo>
                    <a:pt x="398" y="61"/>
                  </a:lnTo>
                  <a:lnTo>
                    <a:pt x="398" y="73"/>
                  </a:lnTo>
                  <a:lnTo>
                    <a:pt x="398" y="85"/>
                  </a:lnTo>
                  <a:lnTo>
                    <a:pt x="398" y="85"/>
                  </a:lnTo>
                  <a:lnTo>
                    <a:pt x="410" y="85"/>
                  </a:lnTo>
                  <a:lnTo>
                    <a:pt x="423" y="85"/>
                  </a:lnTo>
                  <a:lnTo>
                    <a:pt x="435" y="73"/>
                  </a:lnTo>
                  <a:lnTo>
                    <a:pt x="435" y="61"/>
                  </a:lnTo>
                  <a:lnTo>
                    <a:pt x="447" y="61"/>
                  </a:lnTo>
                  <a:lnTo>
                    <a:pt x="459" y="49"/>
                  </a:lnTo>
                  <a:lnTo>
                    <a:pt x="459" y="37"/>
                  </a:lnTo>
                  <a:lnTo>
                    <a:pt x="471" y="25"/>
                  </a:lnTo>
                  <a:lnTo>
                    <a:pt x="483" y="25"/>
                  </a:lnTo>
                  <a:lnTo>
                    <a:pt x="483" y="37"/>
                  </a:lnTo>
                  <a:lnTo>
                    <a:pt x="495" y="37"/>
                  </a:lnTo>
                  <a:lnTo>
                    <a:pt x="495" y="49"/>
                  </a:lnTo>
                  <a:lnTo>
                    <a:pt x="519" y="49"/>
                  </a:lnTo>
                  <a:lnTo>
                    <a:pt x="531" y="49"/>
                  </a:lnTo>
                  <a:lnTo>
                    <a:pt x="543" y="49"/>
                  </a:lnTo>
                  <a:lnTo>
                    <a:pt x="543" y="49"/>
                  </a:lnTo>
                  <a:lnTo>
                    <a:pt x="555" y="49"/>
                  </a:lnTo>
                  <a:lnTo>
                    <a:pt x="567" y="49"/>
                  </a:lnTo>
                  <a:lnTo>
                    <a:pt x="579" y="37"/>
                  </a:lnTo>
                  <a:lnTo>
                    <a:pt x="579" y="37"/>
                  </a:lnTo>
                  <a:lnTo>
                    <a:pt x="592" y="37"/>
                  </a:lnTo>
                  <a:lnTo>
                    <a:pt x="604" y="49"/>
                  </a:lnTo>
                  <a:lnTo>
                    <a:pt x="604" y="49"/>
                  </a:lnTo>
                  <a:lnTo>
                    <a:pt x="616" y="49"/>
                  </a:lnTo>
                  <a:lnTo>
                    <a:pt x="616" y="61"/>
                  </a:lnTo>
                  <a:lnTo>
                    <a:pt x="616" y="73"/>
                  </a:lnTo>
                  <a:lnTo>
                    <a:pt x="616" y="73"/>
                  </a:lnTo>
                  <a:lnTo>
                    <a:pt x="628" y="85"/>
                  </a:lnTo>
                  <a:lnTo>
                    <a:pt x="616" y="97"/>
                  </a:lnTo>
                  <a:lnTo>
                    <a:pt x="604" y="97"/>
                  </a:lnTo>
                  <a:lnTo>
                    <a:pt x="616" y="97"/>
                  </a:lnTo>
                  <a:lnTo>
                    <a:pt x="628" y="97"/>
                  </a:lnTo>
                  <a:lnTo>
                    <a:pt x="652" y="85"/>
                  </a:lnTo>
                  <a:lnTo>
                    <a:pt x="676" y="73"/>
                  </a:lnTo>
                  <a:lnTo>
                    <a:pt x="676" y="73"/>
                  </a:lnTo>
                  <a:lnTo>
                    <a:pt x="688" y="73"/>
                  </a:lnTo>
                  <a:lnTo>
                    <a:pt x="700" y="97"/>
                  </a:lnTo>
                  <a:lnTo>
                    <a:pt x="736" y="85"/>
                  </a:lnTo>
                  <a:lnTo>
                    <a:pt x="749" y="97"/>
                  </a:lnTo>
                  <a:lnTo>
                    <a:pt x="749" y="97"/>
                  </a:lnTo>
                  <a:lnTo>
                    <a:pt x="736" y="121"/>
                  </a:lnTo>
                  <a:lnTo>
                    <a:pt x="773" y="133"/>
                  </a:lnTo>
                  <a:lnTo>
                    <a:pt x="785" y="133"/>
                  </a:lnTo>
                  <a:lnTo>
                    <a:pt x="797" y="145"/>
                  </a:lnTo>
                  <a:lnTo>
                    <a:pt x="809" y="157"/>
                  </a:lnTo>
                  <a:lnTo>
                    <a:pt x="797" y="157"/>
                  </a:lnTo>
                  <a:lnTo>
                    <a:pt x="785" y="170"/>
                  </a:lnTo>
                  <a:lnTo>
                    <a:pt x="773" y="170"/>
                  </a:lnTo>
                  <a:lnTo>
                    <a:pt x="785" y="182"/>
                  </a:lnTo>
                  <a:lnTo>
                    <a:pt x="785" y="194"/>
                  </a:lnTo>
                  <a:lnTo>
                    <a:pt x="785" y="194"/>
                  </a:lnTo>
                  <a:lnTo>
                    <a:pt x="785" y="206"/>
                  </a:lnTo>
                  <a:lnTo>
                    <a:pt x="785" y="218"/>
                  </a:lnTo>
                  <a:lnTo>
                    <a:pt x="773" y="218"/>
                  </a:lnTo>
                  <a:lnTo>
                    <a:pt x="761" y="218"/>
                  </a:lnTo>
                  <a:lnTo>
                    <a:pt x="749" y="218"/>
                  </a:lnTo>
                  <a:lnTo>
                    <a:pt x="724" y="218"/>
                  </a:lnTo>
                  <a:lnTo>
                    <a:pt x="48" y="19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9" name="Freeform 100">
              <a:extLst>
                <a:ext uri="{FF2B5EF4-FFF2-40B4-BE49-F238E27FC236}">
                  <a16:creationId xmlns:a16="http://schemas.microsoft.com/office/drawing/2014/main" id="{32199D5C-8681-8C4F-A800-3959787CCF22}"/>
                </a:ext>
              </a:extLst>
            </p:cNvPr>
            <p:cNvSpPr>
              <a:spLocks/>
            </p:cNvSpPr>
            <p:nvPr/>
          </p:nvSpPr>
          <p:spPr bwMode="auto">
            <a:xfrm>
              <a:off x="5868505" y="1307992"/>
              <a:ext cx="781603" cy="72901"/>
            </a:xfrm>
            <a:custGeom>
              <a:avLst/>
              <a:gdLst/>
              <a:ahLst/>
              <a:cxnLst>
                <a:cxn ang="0">
                  <a:pos x="0" y="48"/>
                </a:cxn>
                <a:cxn ang="0">
                  <a:pos x="0" y="36"/>
                </a:cxn>
                <a:cxn ang="0">
                  <a:pos x="12" y="36"/>
                </a:cxn>
                <a:cxn ang="0">
                  <a:pos x="24" y="24"/>
                </a:cxn>
                <a:cxn ang="0">
                  <a:pos x="36" y="24"/>
                </a:cxn>
                <a:cxn ang="0">
                  <a:pos x="48" y="36"/>
                </a:cxn>
                <a:cxn ang="0">
                  <a:pos x="48" y="36"/>
                </a:cxn>
                <a:cxn ang="0">
                  <a:pos x="85" y="48"/>
                </a:cxn>
                <a:cxn ang="0">
                  <a:pos x="109" y="24"/>
                </a:cxn>
                <a:cxn ang="0">
                  <a:pos x="121" y="24"/>
                </a:cxn>
                <a:cxn ang="0">
                  <a:pos x="133" y="24"/>
                </a:cxn>
                <a:cxn ang="0">
                  <a:pos x="145" y="24"/>
                </a:cxn>
                <a:cxn ang="0">
                  <a:pos x="145" y="36"/>
                </a:cxn>
                <a:cxn ang="0">
                  <a:pos x="181" y="24"/>
                </a:cxn>
                <a:cxn ang="0">
                  <a:pos x="193" y="12"/>
                </a:cxn>
                <a:cxn ang="0">
                  <a:pos x="193" y="24"/>
                </a:cxn>
                <a:cxn ang="0">
                  <a:pos x="193" y="24"/>
                </a:cxn>
                <a:cxn ang="0">
                  <a:pos x="181" y="48"/>
                </a:cxn>
                <a:cxn ang="0">
                  <a:pos x="205" y="60"/>
                </a:cxn>
                <a:cxn ang="0">
                  <a:pos x="302" y="36"/>
                </a:cxn>
                <a:cxn ang="0">
                  <a:pos x="278" y="24"/>
                </a:cxn>
                <a:cxn ang="0">
                  <a:pos x="266" y="12"/>
                </a:cxn>
                <a:cxn ang="0">
                  <a:pos x="266" y="0"/>
                </a:cxn>
                <a:cxn ang="0">
                  <a:pos x="278" y="0"/>
                </a:cxn>
                <a:cxn ang="0">
                  <a:pos x="290" y="0"/>
                </a:cxn>
                <a:cxn ang="0">
                  <a:pos x="350" y="24"/>
                </a:cxn>
                <a:cxn ang="0">
                  <a:pos x="411" y="24"/>
                </a:cxn>
                <a:cxn ang="0">
                  <a:pos x="399" y="0"/>
                </a:cxn>
                <a:cxn ang="0">
                  <a:pos x="411" y="0"/>
                </a:cxn>
                <a:cxn ang="0">
                  <a:pos x="423" y="0"/>
                </a:cxn>
                <a:cxn ang="0">
                  <a:pos x="435" y="0"/>
                </a:cxn>
                <a:cxn ang="0">
                  <a:pos x="435" y="12"/>
                </a:cxn>
                <a:cxn ang="0">
                  <a:pos x="459" y="12"/>
                </a:cxn>
                <a:cxn ang="0">
                  <a:pos x="471" y="0"/>
                </a:cxn>
                <a:cxn ang="0">
                  <a:pos x="483" y="12"/>
                </a:cxn>
                <a:cxn ang="0">
                  <a:pos x="507" y="12"/>
                </a:cxn>
                <a:cxn ang="0">
                  <a:pos x="519" y="12"/>
                </a:cxn>
                <a:cxn ang="0">
                  <a:pos x="531" y="12"/>
                </a:cxn>
                <a:cxn ang="0">
                  <a:pos x="544" y="12"/>
                </a:cxn>
                <a:cxn ang="0">
                  <a:pos x="556" y="36"/>
                </a:cxn>
                <a:cxn ang="0">
                  <a:pos x="580" y="24"/>
                </a:cxn>
                <a:cxn ang="0">
                  <a:pos x="592" y="24"/>
                </a:cxn>
                <a:cxn ang="0">
                  <a:pos x="592" y="24"/>
                </a:cxn>
                <a:cxn ang="0">
                  <a:pos x="604" y="24"/>
                </a:cxn>
                <a:cxn ang="0">
                  <a:pos x="628" y="24"/>
                </a:cxn>
                <a:cxn ang="0">
                  <a:pos x="640" y="24"/>
                </a:cxn>
                <a:cxn ang="0">
                  <a:pos x="640" y="24"/>
                </a:cxn>
                <a:cxn ang="0">
                  <a:pos x="652" y="12"/>
                </a:cxn>
                <a:cxn ang="0">
                  <a:pos x="664" y="24"/>
                </a:cxn>
                <a:cxn ang="0">
                  <a:pos x="664" y="24"/>
                </a:cxn>
                <a:cxn ang="0">
                  <a:pos x="664" y="36"/>
                </a:cxn>
                <a:cxn ang="0">
                  <a:pos x="664" y="36"/>
                </a:cxn>
                <a:cxn ang="0">
                  <a:pos x="640" y="36"/>
                </a:cxn>
                <a:cxn ang="0">
                  <a:pos x="592" y="36"/>
                </a:cxn>
                <a:cxn ang="0">
                  <a:pos x="556" y="73"/>
                </a:cxn>
                <a:cxn ang="0">
                  <a:pos x="24" y="60"/>
                </a:cxn>
                <a:cxn ang="0">
                  <a:pos x="0" y="48"/>
                </a:cxn>
              </a:cxnLst>
              <a:rect l="0" t="0" r="r" b="b"/>
              <a:pathLst>
                <a:path w="664" h="73">
                  <a:moveTo>
                    <a:pt x="0" y="48"/>
                  </a:moveTo>
                  <a:lnTo>
                    <a:pt x="0" y="36"/>
                  </a:lnTo>
                  <a:lnTo>
                    <a:pt x="12" y="36"/>
                  </a:lnTo>
                  <a:lnTo>
                    <a:pt x="24" y="24"/>
                  </a:lnTo>
                  <a:lnTo>
                    <a:pt x="36" y="24"/>
                  </a:lnTo>
                  <a:lnTo>
                    <a:pt x="48" y="36"/>
                  </a:lnTo>
                  <a:lnTo>
                    <a:pt x="48" y="36"/>
                  </a:lnTo>
                  <a:lnTo>
                    <a:pt x="85" y="48"/>
                  </a:lnTo>
                  <a:lnTo>
                    <a:pt x="109" y="24"/>
                  </a:lnTo>
                  <a:lnTo>
                    <a:pt x="121" y="24"/>
                  </a:lnTo>
                  <a:lnTo>
                    <a:pt x="133" y="24"/>
                  </a:lnTo>
                  <a:lnTo>
                    <a:pt x="145" y="24"/>
                  </a:lnTo>
                  <a:lnTo>
                    <a:pt x="145" y="36"/>
                  </a:lnTo>
                  <a:lnTo>
                    <a:pt x="181" y="24"/>
                  </a:lnTo>
                  <a:lnTo>
                    <a:pt x="193" y="12"/>
                  </a:lnTo>
                  <a:lnTo>
                    <a:pt x="193" y="24"/>
                  </a:lnTo>
                  <a:lnTo>
                    <a:pt x="193" y="24"/>
                  </a:lnTo>
                  <a:lnTo>
                    <a:pt x="181" y="48"/>
                  </a:lnTo>
                  <a:lnTo>
                    <a:pt x="205" y="60"/>
                  </a:lnTo>
                  <a:lnTo>
                    <a:pt x="302" y="36"/>
                  </a:lnTo>
                  <a:lnTo>
                    <a:pt x="278" y="24"/>
                  </a:lnTo>
                  <a:lnTo>
                    <a:pt x="266" y="12"/>
                  </a:lnTo>
                  <a:lnTo>
                    <a:pt x="266" y="0"/>
                  </a:lnTo>
                  <a:lnTo>
                    <a:pt x="278" y="0"/>
                  </a:lnTo>
                  <a:lnTo>
                    <a:pt x="290" y="0"/>
                  </a:lnTo>
                  <a:lnTo>
                    <a:pt x="350" y="24"/>
                  </a:lnTo>
                  <a:lnTo>
                    <a:pt x="411" y="24"/>
                  </a:lnTo>
                  <a:lnTo>
                    <a:pt x="399" y="0"/>
                  </a:lnTo>
                  <a:lnTo>
                    <a:pt x="411" y="0"/>
                  </a:lnTo>
                  <a:lnTo>
                    <a:pt x="423" y="0"/>
                  </a:lnTo>
                  <a:lnTo>
                    <a:pt x="435" y="0"/>
                  </a:lnTo>
                  <a:lnTo>
                    <a:pt x="435" y="12"/>
                  </a:lnTo>
                  <a:lnTo>
                    <a:pt x="459" y="12"/>
                  </a:lnTo>
                  <a:lnTo>
                    <a:pt x="471" y="0"/>
                  </a:lnTo>
                  <a:lnTo>
                    <a:pt x="483" y="12"/>
                  </a:lnTo>
                  <a:lnTo>
                    <a:pt x="507" y="12"/>
                  </a:lnTo>
                  <a:lnTo>
                    <a:pt x="519" y="12"/>
                  </a:lnTo>
                  <a:lnTo>
                    <a:pt x="531" y="12"/>
                  </a:lnTo>
                  <a:lnTo>
                    <a:pt x="544" y="12"/>
                  </a:lnTo>
                  <a:lnTo>
                    <a:pt x="556" y="36"/>
                  </a:lnTo>
                  <a:lnTo>
                    <a:pt x="580" y="24"/>
                  </a:lnTo>
                  <a:lnTo>
                    <a:pt x="592" y="24"/>
                  </a:lnTo>
                  <a:lnTo>
                    <a:pt x="592" y="24"/>
                  </a:lnTo>
                  <a:lnTo>
                    <a:pt x="604" y="24"/>
                  </a:lnTo>
                  <a:lnTo>
                    <a:pt x="628" y="24"/>
                  </a:lnTo>
                  <a:lnTo>
                    <a:pt x="640" y="24"/>
                  </a:lnTo>
                  <a:lnTo>
                    <a:pt x="640" y="24"/>
                  </a:lnTo>
                  <a:lnTo>
                    <a:pt x="652" y="12"/>
                  </a:lnTo>
                  <a:lnTo>
                    <a:pt x="664" y="24"/>
                  </a:lnTo>
                  <a:lnTo>
                    <a:pt x="664" y="24"/>
                  </a:lnTo>
                  <a:lnTo>
                    <a:pt x="664" y="36"/>
                  </a:lnTo>
                  <a:lnTo>
                    <a:pt x="664" y="36"/>
                  </a:lnTo>
                  <a:lnTo>
                    <a:pt x="640" y="36"/>
                  </a:lnTo>
                  <a:lnTo>
                    <a:pt x="592" y="36"/>
                  </a:lnTo>
                  <a:lnTo>
                    <a:pt x="556" y="73"/>
                  </a:lnTo>
                  <a:lnTo>
                    <a:pt x="24" y="60"/>
                  </a:lnTo>
                  <a:lnTo>
                    <a:pt x="0"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0" name="Freeform 101">
              <a:extLst>
                <a:ext uri="{FF2B5EF4-FFF2-40B4-BE49-F238E27FC236}">
                  <a16:creationId xmlns:a16="http://schemas.microsoft.com/office/drawing/2014/main" id="{49B4E1B8-E1D6-4247-88E6-41F233854F16}"/>
                </a:ext>
              </a:extLst>
            </p:cNvPr>
            <p:cNvSpPr>
              <a:spLocks/>
            </p:cNvSpPr>
            <p:nvPr/>
          </p:nvSpPr>
          <p:spPr bwMode="auto">
            <a:xfrm>
              <a:off x="5868506" y="1386869"/>
              <a:ext cx="840163" cy="145804"/>
            </a:xfrm>
            <a:custGeom>
              <a:avLst/>
              <a:gdLst/>
              <a:ahLst/>
              <a:cxnLst>
                <a:cxn ang="0">
                  <a:pos x="0" y="12"/>
                </a:cxn>
                <a:cxn ang="0">
                  <a:pos x="12" y="24"/>
                </a:cxn>
                <a:cxn ang="0">
                  <a:pos x="0" y="36"/>
                </a:cxn>
                <a:cxn ang="0">
                  <a:pos x="0" y="60"/>
                </a:cxn>
                <a:cxn ang="0">
                  <a:pos x="12" y="72"/>
                </a:cxn>
                <a:cxn ang="0">
                  <a:pos x="61" y="72"/>
                </a:cxn>
                <a:cxn ang="0">
                  <a:pos x="73" y="84"/>
                </a:cxn>
                <a:cxn ang="0">
                  <a:pos x="97" y="84"/>
                </a:cxn>
                <a:cxn ang="0">
                  <a:pos x="121" y="84"/>
                </a:cxn>
                <a:cxn ang="0">
                  <a:pos x="133" y="72"/>
                </a:cxn>
                <a:cxn ang="0">
                  <a:pos x="145" y="84"/>
                </a:cxn>
                <a:cxn ang="0">
                  <a:pos x="157" y="84"/>
                </a:cxn>
                <a:cxn ang="0">
                  <a:pos x="181" y="96"/>
                </a:cxn>
                <a:cxn ang="0">
                  <a:pos x="205" y="96"/>
                </a:cxn>
                <a:cxn ang="0">
                  <a:pos x="218" y="96"/>
                </a:cxn>
                <a:cxn ang="0">
                  <a:pos x="230" y="96"/>
                </a:cxn>
                <a:cxn ang="0">
                  <a:pos x="242" y="96"/>
                </a:cxn>
                <a:cxn ang="0">
                  <a:pos x="254" y="96"/>
                </a:cxn>
                <a:cxn ang="0">
                  <a:pos x="266" y="84"/>
                </a:cxn>
                <a:cxn ang="0">
                  <a:pos x="302" y="96"/>
                </a:cxn>
                <a:cxn ang="0">
                  <a:pos x="362" y="72"/>
                </a:cxn>
                <a:cxn ang="0">
                  <a:pos x="375" y="72"/>
                </a:cxn>
                <a:cxn ang="0">
                  <a:pos x="387" y="60"/>
                </a:cxn>
                <a:cxn ang="0">
                  <a:pos x="399" y="72"/>
                </a:cxn>
                <a:cxn ang="0">
                  <a:pos x="423" y="96"/>
                </a:cxn>
                <a:cxn ang="0">
                  <a:pos x="435" y="108"/>
                </a:cxn>
                <a:cxn ang="0">
                  <a:pos x="435" y="120"/>
                </a:cxn>
                <a:cxn ang="0">
                  <a:pos x="459" y="120"/>
                </a:cxn>
                <a:cxn ang="0">
                  <a:pos x="471" y="133"/>
                </a:cxn>
                <a:cxn ang="0">
                  <a:pos x="483" y="120"/>
                </a:cxn>
                <a:cxn ang="0">
                  <a:pos x="507" y="133"/>
                </a:cxn>
                <a:cxn ang="0">
                  <a:pos x="544" y="133"/>
                </a:cxn>
                <a:cxn ang="0">
                  <a:pos x="568" y="120"/>
                </a:cxn>
                <a:cxn ang="0">
                  <a:pos x="592" y="108"/>
                </a:cxn>
                <a:cxn ang="0">
                  <a:pos x="604" y="108"/>
                </a:cxn>
                <a:cxn ang="0">
                  <a:pos x="616" y="84"/>
                </a:cxn>
                <a:cxn ang="0">
                  <a:pos x="628" y="72"/>
                </a:cxn>
                <a:cxn ang="0">
                  <a:pos x="616" y="72"/>
                </a:cxn>
                <a:cxn ang="0">
                  <a:pos x="628" y="72"/>
                </a:cxn>
                <a:cxn ang="0">
                  <a:pos x="652" y="72"/>
                </a:cxn>
                <a:cxn ang="0">
                  <a:pos x="664" y="72"/>
                </a:cxn>
                <a:cxn ang="0">
                  <a:pos x="676" y="60"/>
                </a:cxn>
                <a:cxn ang="0">
                  <a:pos x="676" y="48"/>
                </a:cxn>
                <a:cxn ang="0">
                  <a:pos x="701" y="36"/>
                </a:cxn>
                <a:cxn ang="0">
                  <a:pos x="713" y="12"/>
                </a:cxn>
                <a:cxn ang="0">
                  <a:pos x="688" y="0"/>
                </a:cxn>
                <a:cxn ang="0">
                  <a:pos x="24" y="0"/>
                </a:cxn>
              </a:cxnLst>
              <a:rect l="0" t="0" r="r" b="b"/>
              <a:pathLst>
                <a:path w="713" h="133">
                  <a:moveTo>
                    <a:pt x="0" y="0"/>
                  </a:moveTo>
                  <a:lnTo>
                    <a:pt x="0" y="12"/>
                  </a:lnTo>
                  <a:lnTo>
                    <a:pt x="0" y="24"/>
                  </a:lnTo>
                  <a:lnTo>
                    <a:pt x="12" y="24"/>
                  </a:lnTo>
                  <a:lnTo>
                    <a:pt x="0" y="36"/>
                  </a:lnTo>
                  <a:lnTo>
                    <a:pt x="0" y="36"/>
                  </a:lnTo>
                  <a:lnTo>
                    <a:pt x="0" y="48"/>
                  </a:lnTo>
                  <a:lnTo>
                    <a:pt x="0" y="60"/>
                  </a:lnTo>
                  <a:lnTo>
                    <a:pt x="12" y="60"/>
                  </a:lnTo>
                  <a:lnTo>
                    <a:pt x="12" y="72"/>
                  </a:lnTo>
                  <a:lnTo>
                    <a:pt x="36" y="72"/>
                  </a:lnTo>
                  <a:lnTo>
                    <a:pt x="61" y="72"/>
                  </a:lnTo>
                  <a:lnTo>
                    <a:pt x="73" y="72"/>
                  </a:lnTo>
                  <a:lnTo>
                    <a:pt x="73" y="84"/>
                  </a:lnTo>
                  <a:lnTo>
                    <a:pt x="85" y="84"/>
                  </a:lnTo>
                  <a:lnTo>
                    <a:pt x="97" y="84"/>
                  </a:lnTo>
                  <a:lnTo>
                    <a:pt x="109" y="84"/>
                  </a:lnTo>
                  <a:lnTo>
                    <a:pt x="121" y="84"/>
                  </a:lnTo>
                  <a:lnTo>
                    <a:pt x="121" y="84"/>
                  </a:lnTo>
                  <a:lnTo>
                    <a:pt x="133" y="72"/>
                  </a:lnTo>
                  <a:lnTo>
                    <a:pt x="145" y="72"/>
                  </a:lnTo>
                  <a:lnTo>
                    <a:pt x="145" y="84"/>
                  </a:lnTo>
                  <a:lnTo>
                    <a:pt x="145" y="84"/>
                  </a:lnTo>
                  <a:lnTo>
                    <a:pt x="157" y="84"/>
                  </a:lnTo>
                  <a:lnTo>
                    <a:pt x="169" y="96"/>
                  </a:lnTo>
                  <a:lnTo>
                    <a:pt x="181" y="96"/>
                  </a:lnTo>
                  <a:lnTo>
                    <a:pt x="193" y="96"/>
                  </a:lnTo>
                  <a:lnTo>
                    <a:pt x="205" y="96"/>
                  </a:lnTo>
                  <a:lnTo>
                    <a:pt x="205" y="96"/>
                  </a:lnTo>
                  <a:lnTo>
                    <a:pt x="218" y="96"/>
                  </a:lnTo>
                  <a:lnTo>
                    <a:pt x="218" y="96"/>
                  </a:lnTo>
                  <a:lnTo>
                    <a:pt x="230" y="96"/>
                  </a:lnTo>
                  <a:lnTo>
                    <a:pt x="242" y="96"/>
                  </a:lnTo>
                  <a:lnTo>
                    <a:pt x="242" y="96"/>
                  </a:lnTo>
                  <a:lnTo>
                    <a:pt x="242" y="96"/>
                  </a:lnTo>
                  <a:lnTo>
                    <a:pt x="254" y="96"/>
                  </a:lnTo>
                  <a:lnTo>
                    <a:pt x="266" y="84"/>
                  </a:lnTo>
                  <a:lnTo>
                    <a:pt x="266" y="84"/>
                  </a:lnTo>
                  <a:lnTo>
                    <a:pt x="278" y="96"/>
                  </a:lnTo>
                  <a:lnTo>
                    <a:pt x="302" y="96"/>
                  </a:lnTo>
                  <a:lnTo>
                    <a:pt x="302" y="96"/>
                  </a:lnTo>
                  <a:lnTo>
                    <a:pt x="362" y="72"/>
                  </a:lnTo>
                  <a:lnTo>
                    <a:pt x="375" y="72"/>
                  </a:lnTo>
                  <a:lnTo>
                    <a:pt x="375" y="72"/>
                  </a:lnTo>
                  <a:lnTo>
                    <a:pt x="387" y="60"/>
                  </a:lnTo>
                  <a:lnTo>
                    <a:pt x="387" y="60"/>
                  </a:lnTo>
                  <a:lnTo>
                    <a:pt x="399" y="72"/>
                  </a:lnTo>
                  <a:lnTo>
                    <a:pt x="399" y="72"/>
                  </a:lnTo>
                  <a:lnTo>
                    <a:pt x="411" y="96"/>
                  </a:lnTo>
                  <a:lnTo>
                    <a:pt x="423" y="96"/>
                  </a:lnTo>
                  <a:lnTo>
                    <a:pt x="423" y="108"/>
                  </a:lnTo>
                  <a:lnTo>
                    <a:pt x="435" y="108"/>
                  </a:lnTo>
                  <a:lnTo>
                    <a:pt x="435" y="108"/>
                  </a:lnTo>
                  <a:lnTo>
                    <a:pt x="435" y="120"/>
                  </a:lnTo>
                  <a:lnTo>
                    <a:pt x="447" y="120"/>
                  </a:lnTo>
                  <a:lnTo>
                    <a:pt x="459" y="120"/>
                  </a:lnTo>
                  <a:lnTo>
                    <a:pt x="459" y="120"/>
                  </a:lnTo>
                  <a:lnTo>
                    <a:pt x="471" y="133"/>
                  </a:lnTo>
                  <a:lnTo>
                    <a:pt x="483" y="133"/>
                  </a:lnTo>
                  <a:lnTo>
                    <a:pt x="483" y="120"/>
                  </a:lnTo>
                  <a:lnTo>
                    <a:pt x="507" y="120"/>
                  </a:lnTo>
                  <a:lnTo>
                    <a:pt x="507" y="133"/>
                  </a:lnTo>
                  <a:lnTo>
                    <a:pt x="519" y="133"/>
                  </a:lnTo>
                  <a:lnTo>
                    <a:pt x="544" y="133"/>
                  </a:lnTo>
                  <a:lnTo>
                    <a:pt x="556" y="120"/>
                  </a:lnTo>
                  <a:lnTo>
                    <a:pt x="568" y="120"/>
                  </a:lnTo>
                  <a:lnTo>
                    <a:pt x="580" y="120"/>
                  </a:lnTo>
                  <a:lnTo>
                    <a:pt x="592" y="108"/>
                  </a:lnTo>
                  <a:lnTo>
                    <a:pt x="604" y="108"/>
                  </a:lnTo>
                  <a:lnTo>
                    <a:pt x="604" y="108"/>
                  </a:lnTo>
                  <a:lnTo>
                    <a:pt x="604" y="96"/>
                  </a:lnTo>
                  <a:lnTo>
                    <a:pt x="616" y="84"/>
                  </a:lnTo>
                  <a:lnTo>
                    <a:pt x="616" y="84"/>
                  </a:lnTo>
                  <a:lnTo>
                    <a:pt x="628" y="72"/>
                  </a:lnTo>
                  <a:lnTo>
                    <a:pt x="616" y="72"/>
                  </a:lnTo>
                  <a:lnTo>
                    <a:pt x="616" y="72"/>
                  </a:lnTo>
                  <a:lnTo>
                    <a:pt x="628" y="72"/>
                  </a:lnTo>
                  <a:lnTo>
                    <a:pt x="628" y="72"/>
                  </a:lnTo>
                  <a:lnTo>
                    <a:pt x="652" y="72"/>
                  </a:lnTo>
                  <a:lnTo>
                    <a:pt x="652" y="72"/>
                  </a:lnTo>
                  <a:lnTo>
                    <a:pt x="652" y="60"/>
                  </a:lnTo>
                  <a:lnTo>
                    <a:pt x="664" y="72"/>
                  </a:lnTo>
                  <a:lnTo>
                    <a:pt x="676" y="60"/>
                  </a:lnTo>
                  <a:lnTo>
                    <a:pt x="676" y="60"/>
                  </a:lnTo>
                  <a:lnTo>
                    <a:pt x="676" y="48"/>
                  </a:lnTo>
                  <a:lnTo>
                    <a:pt x="676" y="48"/>
                  </a:lnTo>
                  <a:lnTo>
                    <a:pt x="688" y="48"/>
                  </a:lnTo>
                  <a:lnTo>
                    <a:pt x="701" y="36"/>
                  </a:lnTo>
                  <a:lnTo>
                    <a:pt x="713" y="24"/>
                  </a:lnTo>
                  <a:lnTo>
                    <a:pt x="713" y="12"/>
                  </a:lnTo>
                  <a:lnTo>
                    <a:pt x="701" y="12"/>
                  </a:lnTo>
                  <a:lnTo>
                    <a:pt x="688" y="0"/>
                  </a:lnTo>
                  <a:lnTo>
                    <a:pt x="0"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1" name="Freeform 102">
              <a:extLst>
                <a:ext uri="{FF2B5EF4-FFF2-40B4-BE49-F238E27FC236}">
                  <a16:creationId xmlns:a16="http://schemas.microsoft.com/office/drawing/2014/main" id="{CA24F0BE-1018-1F43-9347-6C618FB46237}"/>
                </a:ext>
              </a:extLst>
            </p:cNvPr>
            <p:cNvSpPr>
              <a:spLocks/>
            </p:cNvSpPr>
            <p:nvPr/>
          </p:nvSpPr>
          <p:spPr bwMode="auto">
            <a:xfrm>
              <a:off x="6025065" y="1401211"/>
              <a:ext cx="454142" cy="264119"/>
            </a:xfrm>
            <a:custGeom>
              <a:avLst/>
              <a:gdLst/>
              <a:ahLst/>
              <a:cxnLst>
                <a:cxn ang="0">
                  <a:pos x="386" y="24"/>
                </a:cxn>
                <a:cxn ang="0">
                  <a:pos x="350" y="24"/>
                </a:cxn>
                <a:cxn ang="0">
                  <a:pos x="326" y="48"/>
                </a:cxn>
                <a:cxn ang="0">
                  <a:pos x="302" y="72"/>
                </a:cxn>
                <a:cxn ang="0">
                  <a:pos x="278" y="96"/>
                </a:cxn>
                <a:cxn ang="0">
                  <a:pos x="278" y="121"/>
                </a:cxn>
                <a:cxn ang="0">
                  <a:pos x="266" y="133"/>
                </a:cxn>
                <a:cxn ang="0">
                  <a:pos x="254" y="169"/>
                </a:cxn>
                <a:cxn ang="0">
                  <a:pos x="242" y="193"/>
                </a:cxn>
                <a:cxn ang="0">
                  <a:pos x="242" y="205"/>
                </a:cxn>
                <a:cxn ang="0">
                  <a:pos x="229" y="217"/>
                </a:cxn>
                <a:cxn ang="0">
                  <a:pos x="242" y="217"/>
                </a:cxn>
                <a:cxn ang="0">
                  <a:pos x="181" y="241"/>
                </a:cxn>
                <a:cxn ang="0">
                  <a:pos x="0" y="229"/>
                </a:cxn>
                <a:cxn ang="0">
                  <a:pos x="48" y="217"/>
                </a:cxn>
                <a:cxn ang="0">
                  <a:pos x="72" y="217"/>
                </a:cxn>
                <a:cxn ang="0">
                  <a:pos x="121" y="193"/>
                </a:cxn>
                <a:cxn ang="0">
                  <a:pos x="157" y="169"/>
                </a:cxn>
                <a:cxn ang="0">
                  <a:pos x="181" y="145"/>
                </a:cxn>
                <a:cxn ang="0">
                  <a:pos x="193" y="121"/>
                </a:cxn>
                <a:cxn ang="0">
                  <a:pos x="193" y="108"/>
                </a:cxn>
                <a:cxn ang="0">
                  <a:pos x="169" y="72"/>
                </a:cxn>
                <a:cxn ang="0">
                  <a:pos x="145" y="72"/>
                </a:cxn>
                <a:cxn ang="0">
                  <a:pos x="85" y="60"/>
                </a:cxn>
                <a:cxn ang="0">
                  <a:pos x="48" y="60"/>
                </a:cxn>
                <a:cxn ang="0">
                  <a:pos x="0" y="36"/>
                </a:cxn>
                <a:cxn ang="0">
                  <a:pos x="12" y="24"/>
                </a:cxn>
                <a:cxn ang="0">
                  <a:pos x="36" y="48"/>
                </a:cxn>
                <a:cxn ang="0">
                  <a:pos x="72" y="48"/>
                </a:cxn>
                <a:cxn ang="0">
                  <a:pos x="85" y="48"/>
                </a:cxn>
                <a:cxn ang="0">
                  <a:pos x="133" y="60"/>
                </a:cxn>
                <a:cxn ang="0">
                  <a:pos x="133" y="48"/>
                </a:cxn>
                <a:cxn ang="0">
                  <a:pos x="97" y="36"/>
                </a:cxn>
                <a:cxn ang="0">
                  <a:pos x="109" y="36"/>
                </a:cxn>
                <a:cxn ang="0">
                  <a:pos x="157" y="48"/>
                </a:cxn>
                <a:cxn ang="0">
                  <a:pos x="205" y="60"/>
                </a:cxn>
                <a:cxn ang="0">
                  <a:pos x="169" y="24"/>
                </a:cxn>
                <a:cxn ang="0">
                  <a:pos x="181" y="24"/>
                </a:cxn>
                <a:cxn ang="0">
                  <a:pos x="193" y="36"/>
                </a:cxn>
                <a:cxn ang="0">
                  <a:pos x="217" y="24"/>
                </a:cxn>
                <a:cxn ang="0">
                  <a:pos x="229" y="24"/>
                </a:cxn>
                <a:cxn ang="0">
                  <a:pos x="205" y="36"/>
                </a:cxn>
                <a:cxn ang="0">
                  <a:pos x="217" y="48"/>
                </a:cxn>
                <a:cxn ang="0">
                  <a:pos x="229" y="60"/>
                </a:cxn>
                <a:cxn ang="0">
                  <a:pos x="229" y="60"/>
                </a:cxn>
                <a:cxn ang="0">
                  <a:pos x="242" y="72"/>
                </a:cxn>
                <a:cxn ang="0">
                  <a:pos x="254" y="72"/>
                </a:cxn>
                <a:cxn ang="0">
                  <a:pos x="266" y="72"/>
                </a:cxn>
                <a:cxn ang="0">
                  <a:pos x="290" y="48"/>
                </a:cxn>
                <a:cxn ang="0">
                  <a:pos x="314" y="36"/>
                </a:cxn>
                <a:cxn ang="0">
                  <a:pos x="314" y="36"/>
                </a:cxn>
                <a:cxn ang="0">
                  <a:pos x="314" y="24"/>
                </a:cxn>
                <a:cxn ang="0">
                  <a:pos x="326" y="12"/>
                </a:cxn>
                <a:cxn ang="0">
                  <a:pos x="302" y="0"/>
                </a:cxn>
                <a:cxn ang="0">
                  <a:pos x="314" y="0"/>
                </a:cxn>
                <a:cxn ang="0">
                  <a:pos x="338" y="12"/>
                </a:cxn>
                <a:cxn ang="0">
                  <a:pos x="338" y="0"/>
                </a:cxn>
                <a:cxn ang="0">
                  <a:pos x="362" y="0"/>
                </a:cxn>
                <a:cxn ang="0">
                  <a:pos x="350" y="24"/>
                </a:cxn>
                <a:cxn ang="0">
                  <a:pos x="386" y="24"/>
                </a:cxn>
                <a:cxn ang="0">
                  <a:pos x="386" y="24"/>
                </a:cxn>
              </a:cxnLst>
              <a:rect l="0" t="0" r="r" b="b"/>
              <a:pathLst>
                <a:path w="386" h="241">
                  <a:moveTo>
                    <a:pt x="386" y="24"/>
                  </a:moveTo>
                  <a:lnTo>
                    <a:pt x="350" y="24"/>
                  </a:lnTo>
                  <a:lnTo>
                    <a:pt x="326" y="48"/>
                  </a:lnTo>
                  <a:lnTo>
                    <a:pt x="302" y="72"/>
                  </a:lnTo>
                  <a:lnTo>
                    <a:pt x="278" y="96"/>
                  </a:lnTo>
                  <a:lnTo>
                    <a:pt x="278" y="121"/>
                  </a:lnTo>
                  <a:lnTo>
                    <a:pt x="266" y="133"/>
                  </a:lnTo>
                  <a:lnTo>
                    <a:pt x="254" y="169"/>
                  </a:lnTo>
                  <a:lnTo>
                    <a:pt x="242" y="193"/>
                  </a:lnTo>
                  <a:lnTo>
                    <a:pt x="242" y="205"/>
                  </a:lnTo>
                  <a:lnTo>
                    <a:pt x="229" y="217"/>
                  </a:lnTo>
                  <a:lnTo>
                    <a:pt x="242" y="217"/>
                  </a:lnTo>
                  <a:lnTo>
                    <a:pt x="181" y="241"/>
                  </a:lnTo>
                  <a:lnTo>
                    <a:pt x="0" y="229"/>
                  </a:lnTo>
                  <a:lnTo>
                    <a:pt x="48" y="217"/>
                  </a:lnTo>
                  <a:lnTo>
                    <a:pt x="72" y="217"/>
                  </a:lnTo>
                  <a:lnTo>
                    <a:pt x="121" y="193"/>
                  </a:lnTo>
                  <a:lnTo>
                    <a:pt x="157" y="169"/>
                  </a:lnTo>
                  <a:lnTo>
                    <a:pt x="181" y="145"/>
                  </a:lnTo>
                  <a:lnTo>
                    <a:pt x="193" y="121"/>
                  </a:lnTo>
                  <a:lnTo>
                    <a:pt x="193" y="108"/>
                  </a:lnTo>
                  <a:lnTo>
                    <a:pt x="169" y="72"/>
                  </a:lnTo>
                  <a:lnTo>
                    <a:pt x="145" y="72"/>
                  </a:lnTo>
                  <a:lnTo>
                    <a:pt x="85" y="60"/>
                  </a:lnTo>
                  <a:lnTo>
                    <a:pt x="48" y="60"/>
                  </a:lnTo>
                  <a:lnTo>
                    <a:pt x="0" y="36"/>
                  </a:lnTo>
                  <a:lnTo>
                    <a:pt x="12" y="24"/>
                  </a:lnTo>
                  <a:lnTo>
                    <a:pt x="36" y="48"/>
                  </a:lnTo>
                  <a:lnTo>
                    <a:pt x="72" y="48"/>
                  </a:lnTo>
                  <a:lnTo>
                    <a:pt x="85" y="48"/>
                  </a:lnTo>
                  <a:lnTo>
                    <a:pt x="133" y="60"/>
                  </a:lnTo>
                  <a:lnTo>
                    <a:pt x="133" y="48"/>
                  </a:lnTo>
                  <a:lnTo>
                    <a:pt x="97" y="36"/>
                  </a:lnTo>
                  <a:lnTo>
                    <a:pt x="109" y="36"/>
                  </a:lnTo>
                  <a:lnTo>
                    <a:pt x="157" y="48"/>
                  </a:lnTo>
                  <a:lnTo>
                    <a:pt x="205" y="60"/>
                  </a:lnTo>
                  <a:lnTo>
                    <a:pt x="169" y="24"/>
                  </a:lnTo>
                  <a:lnTo>
                    <a:pt x="181" y="24"/>
                  </a:lnTo>
                  <a:lnTo>
                    <a:pt x="193" y="36"/>
                  </a:lnTo>
                  <a:lnTo>
                    <a:pt x="217" y="24"/>
                  </a:lnTo>
                  <a:lnTo>
                    <a:pt x="229" y="24"/>
                  </a:lnTo>
                  <a:lnTo>
                    <a:pt x="205" y="36"/>
                  </a:lnTo>
                  <a:lnTo>
                    <a:pt x="217" y="48"/>
                  </a:lnTo>
                  <a:lnTo>
                    <a:pt x="229" y="60"/>
                  </a:lnTo>
                  <a:lnTo>
                    <a:pt x="229" y="60"/>
                  </a:lnTo>
                  <a:lnTo>
                    <a:pt x="242" y="72"/>
                  </a:lnTo>
                  <a:lnTo>
                    <a:pt x="254" y="72"/>
                  </a:lnTo>
                  <a:lnTo>
                    <a:pt x="266" y="72"/>
                  </a:lnTo>
                  <a:lnTo>
                    <a:pt x="290" y="48"/>
                  </a:lnTo>
                  <a:lnTo>
                    <a:pt x="314" y="36"/>
                  </a:lnTo>
                  <a:lnTo>
                    <a:pt x="314" y="36"/>
                  </a:lnTo>
                  <a:lnTo>
                    <a:pt x="314" y="24"/>
                  </a:lnTo>
                  <a:lnTo>
                    <a:pt x="326" y="12"/>
                  </a:lnTo>
                  <a:lnTo>
                    <a:pt x="302" y="0"/>
                  </a:lnTo>
                  <a:lnTo>
                    <a:pt x="314" y="0"/>
                  </a:lnTo>
                  <a:lnTo>
                    <a:pt x="338" y="12"/>
                  </a:lnTo>
                  <a:lnTo>
                    <a:pt x="338" y="0"/>
                  </a:lnTo>
                  <a:lnTo>
                    <a:pt x="362" y="0"/>
                  </a:lnTo>
                  <a:lnTo>
                    <a:pt x="350" y="24"/>
                  </a:lnTo>
                  <a:lnTo>
                    <a:pt x="386" y="24"/>
                  </a:lnTo>
                  <a:lnTo>
                    <a:pt x="38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2" name="Freeform 103">
              <a:extLst>
                <a:ext uri="{FF2B5EF4-FFF2-40B4-BE49-F238E27FC236}">
                  <a16:creationId xmlns:a16="http://schemas.microsoft.com/office/drawing/2014/main" id="{866550A4-DCD9-E543-909C-DBECFFB6D8A6}"/>
                </a:ext>
              </a:extLst>
            </p:cNvPr>
            <p:cNvSpPr>
              <a:spLocks/>
            </p:cNvSpPr>
            <p:nvPr/>
          </p:nvSpPr>
          <p:spPr bwMode="auto">
            <a:xfrm>
              <a:off x="6181624" y="1494377"/>
              <a:ext cx="156559" cy="157755"/>
            </a:xfrm>
            <a:custGeom>
              <a:avLst/>
              <a:gdLst/>
              <a:ahLst/>
              <a:cxnLst>
                <a:cxn ang="0">
                  <a:pos x="24" y="145"/>
                </a:cxn>
                <a:cxn ang="0">
                  <a:pos x="0" y="133"/>
                </a:cxn>
                <a:cxn ang="0">
                  <a:pos x="12" y="121"/>
                </a:cxn>
                <a:cxn ang="0">
                  <a:pos x="48" y="85"/>
                </a:cxn>
                <a:cxn ang="0">
                  <a:pos x="60" y="73"/>
                </a:cxn>
                <a:cxn ang="0">
                  <a:pos x="60" y="85"/>
                </a:cxn>
                <a:cxn ang="0">
                  <a:pos x="72" y="49"/>
                </a:cxn>
                <a:cxn ang="0">
                  <a:pos x="72" y="49"/>
                </a:cxn>
                <a:cxn ang="0">
                  <a:pos x="84" y="49"/>
                </a:cxn>
                <a:cxn ang="0">
                  <a:pos x="84" y="49"/>
                </a:cxn>
                <a:cxn ang="0">
                  <a:pos x="84" y="37"/>
                </a:cxn>
                <a:cxn ang="0">
                  <a:pos x="109" y="37"/>
                </a:cxn>
                <a:cxn ang="0">
                  <a:pos x="109" y="37"/>
                </a:cxn>
                <a:cxn ang="0">
                  <a:pos x="96" y="24"/>
                </a:cxn>
                <a:cxn ang="0">
                  <a:pos x="109" y="24"/>
                </a:cxn>
                <a:cxn ang="0">
                  <a:pos x="109" y="24"/>
                </a:cxn>
                <a:cxn ang="0">
                  <a:pos x="96" y="12"/>
                </a:cxn>
                <a:cxn ang="0">
                  <a:pos x="121" y="12"/>
                </a:cxn>
                <a:cxn ang="0">
                  <a:pos x="121" y="0"/>
                </a:cxn>
                <a:cxn ang="0">
                  <a:pos x="133" y="0"/>
                </a:cxn>
                <a:cxn ang="0">
                  <a:pos x="133" y="12"/>
                </a:cxn>
                <a:cxn ang="0">
                  <a:pos x="121" y="12"/>
                </a:cxn>
                <a:cxn ang="0">
                  <a:pos x="109" y="24"/>
                </a:cxn>
                <a:cxn ang="0">
                  <a:pos x="133" y="24"/>
                </a:cxn>
                <a:cxn ang="0">
                  <a:pos x="133" y="24"/>
                </a:cxn>
                <a:cxn ang="0">
                  <a:pos x="121" y="24"/>
                </a:cxn>
                <a:cxn ang="0">
                  <a:pos x="133" y="37"/>
                </a:cxn>
                <a:cxn ang="0">
                  <a:pos x="121" y="37"/>
                </a:cxn>
                <a:cxn ang="0">
                  <a:pos x="133" y="37"/>
                </a:cxn>
                <a:cxn ang="0">
                  <a:pos x="121" y="49"/>
                </a:cxn>
                <a:cxn ang="0">
                  <a:pos x="109" y="61"/>
                </a:cxn>
                <a:cxn ang="0">
                  <a:pos x="109" y="61"/>
                </a:cxn>
                <a:cxn ang="0">
                  <a:pos x="109" y="73"/>
                </a:cxn>
                <a:cxn ang="0">
                  <a:pos x="109" y="85"/>
                </a:cxn>
                <a:cxn ang="0">
                  <a:pos x="109" y="97"/>
                </a:cxn>
                <a:cxn ang="0">
                  <a:pos x="96" y="121"/>
                </a:cxn>
                <a:cxn ang="0">
                  <a:pos x="96" y="133"/>
                </a:cxn>
                <a:cxn ang="0">
                  <a:pos x="96" y="145"/>
                </a:cxn>
                <a:cxn ang="0">
                  <a:pos x="24" y="145"/>
                </a:cxn>
              </a:cxnLst>
              <a:rect l="0" t="0" r="r" b="b"/>
              <a:pathLst>
                <a:path w="133" h="145">
                  <a:moveTo>
                    <a:pt x="24" y="145"/>
                  </a:moveTo>
                  <a:lnTo>
                    <a:pt x="0" y="133"/>
                  </a:lnTo>
                  <a:lnTo>
                    <a:pt x="12" y="121"/>
                  </a:lnTo>
                  <a:lnTo>
                    <a:pt x="48" y="85"/>
                  </a:lnTo>
                  <a:lnTo>
                    <a:pt x="60" y="73"/>
                  </a:lnTo>
                  <a:lnTo>
                    <a:pt x="60" y="85"/>
                  </a:lnTo>
                  <a:lnTo>
                    <a:pt x="72" y="49"/>
                  </a:lnTo>
                  <a:lnTo>
                    <a:pt x="72" y="49"/>
                  </a:lnTo>
                  <a:lnTo>
                    <a:pt x="84" y="49"/>
                  </a:lnTo>
                  <a:lnTo>
                    <a:pt x="84" y="49"/>
                  </a:lnTo>
                  <a:lnTo>
                    <a:pt x="84" y="37"/>
                  </a:lnTo>
                  <a:lnTo>
                    <a:pt x="109" y="37"/>
                  </a:lnTo>
                  <a:lnTo>
                    <a:pt x="109" y="37"/>
                  </a:lnTo>
                  <a:lnTo>
                    <a:pt x="96" y="24"/>
                  </a:lnTo>
                  <a:lnTo>
                    <a:pt x="109" y="24"/>
                  </a:lnTo>
                  <a:lnTo>
                    <a:pt x="109" y="24"/>
                  </a:lnTo>
                  <a:lnTo>
                    <a:pt x="96" y="12"/>
                  </a:lnTo>
                  <a:lnTo>
                    <a:pt x="121" y="12"/>
                  </a:lnTo>
                  <a:lnTo>
                    <a:pt x="121" y="0"/>
                  </a:lnTo>
                  <a:lnTo>
                    <a:pt x="133" y="0"/>
                  </a:lnTo>
                  <a:lnTo>
                    <a:pt x="133" y="12"/>
                  </a:lnTo>
                  <a:lnTo>
                    <a:pt x="121" y="12"/>
                  </a:lnTo>
                  <a:lnTo>
                    <a:pt x="109" y="24"/>
                  </a:lnTo>
                  <a:lnTo>
                    <a:pt x="133" y="24"/>
                  </a:lnTo>
                  <a:lnTo>
                    <a:pt x="133" y="24"/>
                  </a:lnTo>
                  <a:lnTo>
                    <a:pt x="121" y="24"/>
                  </a:lnTo>
                  <a:lnTo>
                    <a:pt x="133" y="37"/>
                  </a:lnTo>
                  <a:lnTo>
                    <a:pt x="121" y="37"/>
                  </a:lnTo>
                  <a:lnTo>
                    <a:pt x="133" y="37"/>
                  </a:lnTo>
                  <a:lnTo>
                    <a:pt x="121" y="49"/>
                  </a:lnTo>
                  <a:lnTo>
                    <a:pt x="109" y="61"/>
                  </a:lnTo>
                  <a:lnTo>
                    <a:pt x="109" y="61"/>
                  </a:lnTo>
                  <a:lnTo>
                    <a:pt x="109" y="73"/>
                  </a:lnTo>
                  <a:lnTo>
                    <a:pt x="109" y="85"/>
                  </a:lnTo>
                  <a:lnTo>
                    <a:pt x="109" y="97"/>
                  </a:lnTo>
                  <a:lnTo>
                    <a:pt x="96" y="121"/>
                  </a:lnTo>
                  <a:lnTo>
                    <a:pt x="96" y="133"/>
                  </a:lnTo>
                  <a:lnTo>
                    <a:pt x="96" y="145"/>
                  </a:lnTo>
                  <a:lnTo>
                    <a:pt x="24"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3" name="Freeform 104">
              <a:extLst>
                <a:ext uri="{FF2B5EF4-FFF2-40B4-BE49-F238E27FC236}">
                  <a16:creationId xmlns:a16="http://schemas.microsoft.com/office/drawing/2014/main" id="{3E55D1EA-3D4D-C04C-A824-A6130B31E3C7}"/>
                </a:ext>
              </a:extLst>
            </p:cNvPr>
            <p:cNvSpPr>
              <a:spLocks/>
            </p:cNvSpPr>
            <p:nvPr/>
          </p:nvSpPr>
          <p:spPr bwMode="auto">
            <a:xfrm>
              <a:off x="5868505" y="1307992"/>
              <a:ext cx="825821" cy="145804"/>
            </a:xfrm>
            <a:custGeom>
              <a:avLst/>
              <a:gdLst/>
              <a:ahLst/>
              <a:cxnLst>
                <a:cxn ang="0">
                  <a:pos x="36" y="48"/>
                </a:cxn>
                <a:cxn ang="0">
                  <a:pos x="85" y="48"/>
                </a:cxn>
                <a:cxn ang="0">
                  <a:pos x="109" y="48"/>
                </a:cxn>
                <a:cxn ang="0">
                  <a:pos x="145" y="48"/>
                </a:cxn>
                <a:cxn ang="0">
                  <a:pos x="169" y="48"/>
                </a:cxn>
                <a:cxn ang="0">
                  <a:pos x="193" y="48"/>
                </a:cxn>
                <a:cxn ang="0">
                  <a:pos x="254" y="24"/>
                </a:cxn>
                <a:cxn ang="0">
                  <a:pos x="266" y="24"/>
                </a:cxn>
                <a:cxn ang="0">
                  <a:pos x="338" y="12"/>
                </a:cxn>
                <a:cxn ang="0">
                  <a:pos x="375" y="0"/>
                </a:cxn>
                <a:cxn ang="0">
                  <a:pos x="399" y="0"/>
                </a:cxn>
                <a:cxn ang="0">
                  <a:pos x="447" y="24"/>
                </a:cxn>
                <a:cxn ang="0">
                  <a:pos x="483" y="24"/>
                </a:cxn>
                <a:cxn ang="0">
                  <a:pos x="544" y="24"/>
                </a:cxn>
                <a:cxn ang="0">
                  <a:pos x="580" y="36"/>
                </a:cxn>
                <a:cxn ang="0">
                  <a:pos x="652" y="36"/>
                </a:cxn>
                <a:cxn ang="0">
                  <a:pos x="664" y="36"/>
                </a:cxn>
                <a:cxn ang="0">
                  <a:pos x="652" y="48"/>
                </a:cxn>
                <a:cxn ang="0">
                  <a:pos x="616" y="60"/>
                </a:cxn>
                <a:cxn ang="0">
                  <a:pos x="640" y="60"/>
                </a:cxn>
                <a:cxn ang="0">
                  <a:pos x="688" y="48"/>
                </a:cxn>
                <a:cxn ang="0">
                  <a:pos x="701" y="60"/>
                </a:cxn>
                <a:cxn ang="0">
                  <a:pos x="688" y="73"/>
                </a:cxn>
                <a:cxn ang="0">
                  <a:pos x="701" y="85"/>
                </a:cxn>
                <a:cxn ang="0">
                  <a:pos x="688" y="97"/>
                </a:cxn>
                <a:cxn ang="0">
                  <a:pos x="628" y="109"/>
                </a:cxn>
                <a:cxn ang="0">
                  <a:pos x="592" y="121"/>
                </a:cxn>
                <a:cxn ang="0">
                  <a:pos x="568" y="133"/>
                </a:cxn>
                <a:cxn ang="0">
                  <a:pos x="544" y="121"/>
                </a:cxn>
                <a:cxn ang="0">
                  <a:pos x="519" y="73"/>
                </a:cxn>
                <a:cxn ang="0">
                  <a:pos x="338" y="97"/>
                </a:cxn>
                <a:cxn ang="0">
                  <a:pos x="12" y="60"/>
                </a:cxn>
                <a:cxn ang="0">
                  <a:pos x="0" y="60"/>
                </a:cxn>
                <a:cxn ang="0">
                  <a:pos x="12" y="48"/>
                </a:cxn>
              </a:cxnLst>
              <a:rect l="0" t="0" r="r" b="b"/>
              <a:pathLst>
                <a:path w="701" h="133">
                  <a:moveTo>
                    <a:pt x="24" y="48"/>
                  </a:moveTo>
                  <a:lnTo>
                    <a:pt x="36" y="48"/>
                  </a:lnTo>
                  <a:lnTo>
                    <a:pt x="73" y="60"/>
                  </a:lnTo>
                  <a:lnTo>
                    <a:pt x="85" y="48"/>
                  </a:lnTo>
                  <a:lnTo>
                    <a:pt x="97" y="48"/>
                  </a:lnTo>
                  <a:lnTo>
                    <a:pt x="109" y="48"/>
                  </a:lnTo>
                  <a:lnTo>
                    <a:pt x="121" y="60"/>
                  </a:lnTo>
                  <a:lnTo>
                    <a:pt x="145" y="48"/>
                  </a:lnTo>
                  <a:lnTo>
                    <a:pt x="157" y="36"/>
                  </a:lnTo>
                  <a:lnTo>
                    <a:pt x="169" y="48"/>
                  </a:lnTo>
                  <a:lnTo>
                    <a:pt x="181" y="48"/>
                  </a:lnTo>
                  <a:lnTo>
                    <a:pt x="193" y="48"/>
                  </a:lnTo>
                  <a:lnTo>
                    <a:pt x="205" y="60"/>
                  </a:lnTo>
                  <a:lnTo>
                    <a:pt x="254" y="24"/>
                  </a:lnTo>
                  <a:lnTo>
                    <a:pt x="254" y="24"/>
                  </a:lnTo>
                  <a:lnTo>
                    <a:pt x="266" y="24"/>
                  </a:lnTo>
                  <a:lnTo>
                    <a:pt x="302" y="24"/>
                  </a:lnTo>
                  <a:lnTo>
                    <a:pt x="338" y="12"/>
                  </a:lnTo>
                  <a:lnTo>
                    <a:pt x="375" y="12"/>
                  </a:lnTo>
                  <a:lnTo>
                    <a:pt x="375" y="0"/>
                  </a:lnTo>
                  <a:lnTo>
                    <a:pt x="387" y="0"/>
                  </a:lnTo>
                  <a:lnTo>
                    <a:pt x="399" y="0"/>
                  </a:lnTo>
                  <a:lnTo>
                    <a:pt x="423" y="12"/>
                  </a:lnTo>
                  <a:lnTo>
                    <a:pt x="447" y="24"/>
                  </a:lnTo>
                  <a:lnTo>
                    <a:pt x="483" y="12"/>
                  </a:lnTo>
                  <a:lnTo>
                    <a:pt x="483" y="24"/>
                  </a:lnTo>
                  <a:lnTo>
                    <a:pt x="544" y="24"/>
                  </a:lnTo>
                  <a:lnTo>
                    <a:pt x="544" y="24"/>
                  </a:lnTo>
                  <a:lnTo>
                    <a:pt x="556" y="24"/>
                  </a:lnTo>
                  <a:lnTo>
                    <a:pt x="580" y="36"/>
                  </a:lnTo>
                  <a:lnTo>
                    <a:pt x="628" y="36"/>
                  </a:lnTo>
                  <a:lnTo>
                    <a:pt x="652" y="36"/>
                  </a:lnTo>
                  <a:lnTo>
                    <a:pt x="652" y="36"/>
                  </a:lnTo>
                  <a:lnTo>
                    <a:pt x="664" y="36"/>
                  </a:lnTo>
                  <a:lnTo>
                    <a:pt x="664" y="48"/>
                  </a:lnTo>
                  <a:lnTo>
                    <a:pt x="652" y="48"/>
                  </a:lnTo>
                  <a:lnTo>
                    <a:pt x="628" y="48"/>
                  </a:lnTo>
                  <a:lnTo>
                    <a:pt x="616" y="60"/>
                  </a:lnTo>
                  <a:lnTo>
                    <a:pt x="604" y="60"/>
                  </a:lnTo>
                  <a:lnTo>
                    <a:pt x="640" y="60"/>
                  </a:lnTo>
                  <a:lnTo>
                    <a:pt x="664" y="48"/>
                  </a:lnTo>
                  <a:lnTo>
                    <a:pt x="688" y="48"/>
                  </a:lnTo>
                  <a:lnTo>
                    <a:pt x="701" y="48"/>
                  </a:lnTo>
                  <a:lnTo>
                    <a:pt x="701" y="60"/>
                  </a:lnTo>
                  <a:lnTo>
                    <a:pt x="701" y="60"/>
                  </a:lnTo>
                  <a:lnTo>
                    <a:pt x="688" y="73"/>
                  </a:lnTo>
                  <a:lnTo>
                    <a:pt x="701" y="73"/>
                  </a:lnTo>
                  <a:lnTo>
                    <a:pt x="701" y="85"/>
                  </a:lnTo>
                  <a:lnTo>
                    <a:pt x="701" y="97"/>
                  </a:lnTo>
                  <a:lnTo>
                    <a:pt x="688" y="97"/>
                  </a:lnTo>
                  <a:lnTo>
                    <a:pt x="664" y="97"/>
                  </a:lnTo>
                  <a:lnTo>
                    <a:pt x="628" y="109"/>
                  </a:lnTo>
                  <a:lnTo>
                    <a:pt x="616" y="121"/>
                  </a:lnTo>
                  <a:lnTo>
                    <a:pt x="592" y="121"/>
                  </a:lnTo>
                  <a:lnTo>
                    <a:pt x="580" y="133"/>
                  </a:lnTo>
                  <a:lnTo>
                    <a:pt x="568" y="133"/>
                  </a:lnTo>
                  <a:lnTo>
                    <a:pt x="544" y="121"/>
                  </a:lnTo>
                  <a:lnTo>
                    <a:pt x="544" y="121"/>
                  </a:lnTo>
                  <a:lnTo>
                    <a:pt x="531" y="109"/>
                  </a:lnTo>
                  <a:lnTo>
                    <a:pt x="519" y="73"/>
                  </a:lnTo>
                  <a:lnTo>
                    <a:pt x="350" y="73"/>
                  </a:lnTo>
                  <a:lnTo>
                    <a:pt x="338" y="97"/>
                  </a:lnTo>
                  <a:lnTo>
                    <a:pt x="24" y="85"/>
                  </a:lnTo>
                  <a:lnTo>
                    <a:pt x="12" y="60"/>
                  </a:lnTo>
                  <a:lnTo>
                    <a:pt x="0" y="60"/>
                  </a:lnTo>
                  <a:lnTo>
                    <a:pt x="0" y="60"/>
                  </a:lnTo>
                  <a:lnTo>
                    <a:pt x="0" y="48"/>
                  </a:lnTo>
                  <a:lnTo>
                    <a:pt x="12" y="48"/>
                  </a:lnTo>
                  <a:lnTo>
                    <a:pt x="24"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4" name="Freeform 105">
              <a:extLst>
                <a:ext uri="{FF2B5EF4-FFF2-40B4-BE49-F238E27FC236}">
                  <a16:creationId xmlns:a16="http://schemas.microsoft.com/office/drawing/2014/main" id="{C8F97587-9309-1841-807E-8E6AE41CBE62}"/>
                </a:ext>
              </a:extLst>
            </p:cNvPr>
            <p:cNvSpPr>
              <a:spLocks/>
            </p:cNvSpPr>
            <p:nvPr/>
          </p:nvSpPr>
          <p:spPr bwMode="auto">
            <a:xfrm>
              <a:off x="5854164" y="1334232"/>
              <a:ext cx="782797" cy="105170"/>
            </a:xfrm>
            <a:custGeom>
              <a:avLst/>
              <a:gdLst/>
              <a:ahLst/>
              <a:cxnLst>
                <a:cxn ang="0">
                  <a:pos x="0" y="49"/>
                </a:cxn>
                <a:cxn ang="0">
                  <a:pos x="0" y="61"/>
                </a:cxn>
                <a:cxn ang="0">
                  <a:pos x="36" y="73"/>
                </a:cxn>
                <a:cxn ang="0">
                  <a:pos x="48" y="85"/>
                </a:cxn>
                <a:cxn ang="0">
                  <a:pos x="73" y="73"/>
                </a:cxn>
                <a:cxn ang="0">
                  <a:pos x="121" y="73"/>
                </a:cxn>
                <a:cxn ang="0">
                  <a:pos x="169" y="85"/>
                </a:cxn>
                <a:cxn ang="0">
                  <a:pos x="205" y="97"/>
                </a:cxn>
                <a:cxn ang="0">
                  <a:pos x="242" y="97"/>
                </a:cxn>
                <a:cxn ang="0">
                  <a:pos x="326" y="85"/>
                </a:cxn>
                <a:cxn ang="0">
                  <a:pos x="387" y="85"/>
                </a:cxn>
                <a:cxn ang="0">
                  <a:pos x="411" y="97"/>
                </a:cxn>
                <a:cxn ang="0">
                  <a:pos x="435" y="85"/>
                </a:cxn>
                <a:cxn ang="0">
                  <a:pos x="459" y="61"/>
                </a:cxn>
                <a:cxn ang="0">
                  <a:pos x="531" y="73"/>
                </a:cxn>
                <a:cxn ang="0">
                  <a:pos x="556" y="85"/>
                </a:cxn>
                <a:cxn ang="0">
                  <a:pos x="592" y="97"/>
                </a:cxn>
                <a:cxn ang="0">
                  <a:pos x="604" y="97"/>
                </a:cxn>
                <a:cxn ang="0">
                  <a:pos x="604" y="73"/>
                </a:cxn>
                <a:cxn ang="0">
                  <a:pos x="580" y="73"/>
                </a:cxn>
                <a:cxn ang="0">
                  <a:pos x="568" y="61"/>
                </a:cxn>
                <a:cxn ang="0">
                  <a:pos x="543" y="61"/>
                </a:cxn>
                <a:cxn ang="0">
                  <a:pos x="556" y="49"/>
                </a:cxn>
                <a:cxn ang="0">
                  <a:pos x="604" y="49"/>
                </a:cxn>
                <a:cxn ang="0">
                  <a:pos x="628" y="49"/>
                </a:cxn>
                <a:cxn ang="0">
                  <a:pos x="652" y="49"/>
                </a:cxn>
                <a:cxn ang="0">
                  <a:pos x="664" y="36"/>
                </a:cxn>
                <a:cxn ang="0">
                  <a:pos x="628" y="36"/>
                </a:cxn>
                <a:cxn ang="0">
                  <a:pos x="616" y="24"/>
                </a:cxn>
                <a:cxn ang="0">
                  <a:pos x="580" y="24"/>
                </a:cxn>
                <a:cxn ang="0">
                  <a:pos x="531" y="24"/>
                </a:cxn>
                <a:cxn ang="0">
                  <a:pos x="495" y="24"/>
                </a:cxn>
                <a:cxn ang="0">
                  <a:pos x="495" y="12"/>
                </a:cxn>
                <a:cxn ang="0">
                  <a:pos x="471" y="12"/>
                </a:cxn>
                <a:cxn ang="0">
                  <a:pos x="471" y="24"/>
                </a:cxn>
                <a:cxn ang="0">
                  <a:pos x="483" y="36"/>
                </a:cxn>
                <a:cxn ang="0">
                  <a:pos x="459" y="49"/>
                </a:cxn>
                <a:cxn ang="0">
                  <a:pos x="423" y="61"/>
                </a:cxn>
                <a:cxn ang="0">
                  <a:pos x="350" y="49"/>
                </a:cxn>
                <a:cxn ang="0">
                  <a:pos x="350" y="36"/>
                </a:cxn>
                <a:cxn ang="0">
                  <a:pos x="338" y="24"/>
                </a:cxn>
                <a:cxn ang="0">
                  <a:pos x="374" y="24"/>
                </a:cxn>
                <a:cxn ang="0">
                  <a:pos x="399" y="12"/>
                </a:cxn>
                <a:cxn ang="0">
                  <a:pos x="387" y="0"/>
                </a:cxn>
                <a:cxn ang="0">
                  <a:pos x="362" y="12"/>
                </a:cxn>
                <a:cxn ang="0">
                  <a:pos x="314" y="24"/>
                </a:cxn>
                <a:cxn ang="0">
                  <a:pos x="278" y="24"/>
                </a:cxn>
                <a:cxn ang="0">
                  <a:pos x="266" y="24"/>
                </a:cxn>
                <a:cxn ang="0">
                  <a:pos x="290" y="36"/>
                </a:cxn>
                <a:cxn ang="0">
                  <a:pos x="338" y="61"/>
                </a:cxn>
                <a:cxn ang="0">
                  <a:pos x="326" y="73"/>
                </a:cxn>
                <a:cxn ang="0">
                  <a:pos x="266" y="61"/>
                </a:cxn>
                <a:cxn ang="0">
                  <a:pos x="254" y="61"/>
                </a:cxn>
                <a:cxn ang="0">
                  <a:pos x="230" y="73"/>
                </a:cxn>
                <a:cxn ang="0">
                  <a:pos x="205" y="49"/>
                </a:cxn>
                <a:cxn ang="0">
                  <a:pos x="205" y="36"/>
                </a:cxn>
                <a:cxn ang="0">
                  <a:pos x="181" y="36"/>
                </a:cxn>
                <a:cxn ang="0">
                  <a:pos x="109" y="61"/>
                </a:cxn>
                <a:cxn ang="0">
                  <a:pos x="97" y="49"/>
                </a:cxn>
                <a:cxn ang="0">
                  <a:pos x="60" y="61"/>
                </a:cxn>
                <a:cxn ang="0">
                  <a:pos x="48" y="49"/>
                </a:cxn>
                <a:cxn ang="0">
                  <a:pos x="12" y="36"/>
                </a:cxn>
              </a:cxnLst>
              <a:rect l="0" t="0" r="r" b="b"/>
              <a:pathLst>
                <a:path w="664" h="97">
                  <a:moveTo>
                    <a:pt x="12" y="36"/>
                  </a:moveTo>
                  <a:lnTo>
                    <a:pt x="0" y="49"/>
                  </a:lnTo>
                  <a:lnTo>
                    <a:pt x="0" y="49"/>
                  </a:lnTo>
                  <a:lnTo>
                    <a:pt x="0" y="61"/>
                  </a:lnTo>
                  <a:lnTo>
                    <a:pt x="24" y="73"/>
                  </a:lnTo>
                  <a:lnTo>
                    <a:pt x="36" y="73"/>
                  </a:lnTo>
                  <a:lnTo>
                    <a:pt x="36" y="73"/>
                  </a:lnTo>
                  <a:lnTo>
                    <a:pt x="48" y="85"/>
                  </a:lnTo>
                  <a:lnTo>
                    <a:pt x="60" y="73"/>
                  </a:lnTo>
                  <a:lnTo>
                    <a:pt x="73" y="73"/>
                  </a:lnTo>
                  <a:lnTo>
                    <a:pt x="97" y="73"/>
                  </a:lnTo>
                  <a:lnTo>
                    <a:pt x="121" y="73"/>
                  </a:lnTo>
                  <a:lnTo>
                    <a:pt x="133" y="85"/>
                  </a:lnTo>
                  <a:lnTo>
                    <a:pt x="169" y="85"/>
                  </a:lnTo>
                  <a:lnTo>
                    <a:pt x="193" y="97"/>
                  </a:lnTo>
                  <a:lnTo>
                    <a:pt x="205" y="97"/>
                  </a:lnTo>
                  <a:lnTo>
                    <a:pt x="230" y="97"/>
                  </a:lnTo>
                  <a:lnTo>
                    <a:pt x="242" y="97"/>
                  </a:lnTo>
                  <a:lnTo>
                    <a:pt x="302" y="73"/>
                  </a:lnTo>
                  <a:lnTo>
                    <a:pt x="326" y="85"/>
                  </a:lnTo>
                  <a:lnTo>
                    <a:pt x="374" y="85"/>
                  </a:lnTo>
                  <a:lnTo>
                    <a:pt x="387" y="85"/>
                  </a:lnTo>
                  <a:lnTo>
                    <a:pt x="399" y="97"/>
                  </a:lnTo>
                  <a:lnTo>
                    <a:pt x="411" y="97"/>
                  </a:lnTo>
                  <a:lnTo>
                    <a:pt x="423" y="85"/>
                  </a:lnTo>
                  <a:lnTo>
                    <a:pt x="435" y="85"/>
                  </a:lnTo>
                  <a:lnTo>
                    <a:pt x="435" y="85"/>
                  </a:lnTo>
                  <a:lnTo>
                    <a:pt x="459" y="61"/>
                  </a:lnTo>
                  <a:lnTo>
                    <a:pt x="495" y="61"/>
                  </a:lnTo>
                  <a:lnTo>
                    <a:pt x="531" y="73"/>
                  </a:lnTo>
                  <a:lnTo>
                    <a:pt x="543" y="85"/>
                  </a:lnTo>
                  <a:lnTo>
                    <a:pt x="556" y="85"/>
                  </a:lnTo>
                  <a:lnTo>
                    <a:pt x="568" y="97"/>
                  </a:lnTo>
                  <a:lnTo>
                    <a:pt x="592" y="97"/>
                  </a:lnTo>
                  <a:lnTo>
                    <a:pt x="604" y="97"/>
                  </a:lnTo>
                  <a:lnTo>
                    <a:pt x="604" y="97"/>
                  </a:lnTo>
                  <a:lnTo>
                    <a:pt x="616" y="85"/>
                  </a:lnTo>
                  <a:lnTo>
                    <a:pt x="604" y="73"/>
                  </a:lnTo>
                  <a:lnTo>
                    <a:pt x="592" y="73"/>
                  </a:lnTo>
                  <a:lnTo>
                    <a:pt x="580" y="73"/>
                  </a:lnTo>
                  <a:lnTo>
                    <a:pt x="580" y="73"/>
                  </a:lnTo>
                  <a:lnTo>
                    <a:pt x="568" y="61"/>
                  </a:lnTo>
                  <a:lnTo>
                    <a:pt x="543" y="61"/>
                  </a:lnTo>
                  <a:lnTo>
                    <a:pt x="543" y="61"/>
                  </a:lnTo>
                  <a:lnTo>
                    <a:pt x="531" y="36"/>
                  </a:lnTo>
                  <a:lnTo>
                    <a:pt x="556" y="49"/>
                  </a:lnTo>
                  <a:lnTo>
                    <a:pt x="580" y="49"/>
                  </a:lnTo>
                  <a:lnTo>
                    <a:pt x="604" y="49"/>
                  </a:lnTo>
                  <a:lnTo>
                    <a:pt x="616" y="49"/>
                  </a:lnTo>
                  <a:lnTo>
                    <a:pt x="628" y="49"/>
                  </a:lnTo>
                  <a:lnTo>
                    <a:pt x="640" y="49"/>
                  </a:lnTo>
                  <a:lnTo>
                    <a:pt x="652" y="49"/>
                  </a:lnTo>
                  <a:lnTo>
                    <a:pt x="664" y="36"/>
                  </a:lnTo>
                  <a:lnTo>
                    <a:pt x="664" y="36"/>
                  </a:lnTo>
                  <a:lnTo>
                    <a:pt x="640" y="36"/>
                  </a:lnTo>
                  <a:lnTo>
                    <a:pt x="628" y="36"/>
                  </a:lnTo>
                  <a:lnTo>
                    <a:pt x="628" y="24"/>
                  </a:lnTo>
                  <a:lnTo>
                    <a:pt x="616" y="24"/>
                  </a:lnTo>
                  <a:lnTo>
                    <a:pt x="604" y="24"/>
                  </a:lnTo>
                  <a:lnTo>
                    <a:pt x="580" y="24"/>
                  </a:lnTo>
                  <a:lnTo>
                    <a:pt x="543" y="36"/>
                  </a:lnTo>
                  <a:lnTo>
                    <a:pt x="531" y="24"/>
                  </a:lnTo>
                  <a:lnTo>
                    <a:pt x="519" y="24"/>
                  </a:lnTo>
                  <a:lnTo>
                    <a:pt x="495" y="24"/>
                  </a:lnTo>
                  <a:lnTo>
                    <a:pt x="507" y="12"/>
                  </a:lnTo>
                  <a:lnTo>
                    <a:pt x="495" y="12"/>
                  </a:lnTo>
                  <a:lnTo>
                    <a:pt x="483" y="12"/>
                  </a:lnTo>
                  <a:lnTo>
                    <a:pt x="471" y="12"/>
                  </a:lnTo>
                  <a:lnTo>
                    <a:pt x="459" y="12"/>
                  </a:lnTo>
                  <a:lnTo>
                    <a:pt x="471" y="24"/>
                  </a:lnTo>
                  <a:lnTo>
                    <a:pt x="471" y="36"/>
                  </a:lnTo>
                  <a:lnTo>
                    <a:pt x="483" y="36"/>
                  </a:lnTo>
                  <a:lnTo>
                    <a:pt x="471" y="49"/>
                  </a:lnTo>
                  <a:lnTo>
                    <a:pt x="459" y="49"/>
                  </a:lnTo>
                  <a:lnTo>
                    <a:pt x="447" y="49"/>
                  </a:lnTo>
                  <a:lnTo>
                    <a:pt x="423" y="61"/>
                  </a:lnTo>
                  <a:lnTo>
                    <a:pt x="374" y="61"/>
                  </a:lnTo>
                  <a:lnTo>
                    <a:pt x="350" y="49"/>
                  </a:lnTo>
                  <a:lnTo>
                    <a:pt x="350" y="49"/>
                  </a:lnTo>
                  <a:lnTo>
                    <a:pt x="350" y="36"/>
                  </a:lnTo>
                  <a:lnTo>
                    <a:pt x="350" y="36"/>
                  </a:lnTo>
                  <a:lnTo>
                    <a:pt x="338" y="24"/>
                  </a:lnTo>
                  <a:lnTo>
                    <a:pt x="374" y="24"/>
                  </a:lnTo>
                  <a:lnTo>
                    <a:pt x="374" y="24"/>
                  </a:lnTo>
                  <a:lnTo>
                    <a:pt x="387" y="12"/>
                  </a:lnTo>
                  <a:lnTo>
                    <a:pt x="399" y="12"/>
                  </a:lnTo>
                  <a:lnTo>
                    <a:pt x="399" y="0"/>
                  </a:lnTo>
                  <a:lnTo>
                    <a:pt x="387" y="0"/>
                  </a:lnTo>
                  <a:lnTo>
                    <a:pt x="374" y="0"/>
                  </a:lnTo>
                  <a:lnTo>
                    <a:pt x="362" y="12"/>
                  </a:lnTo>
                  <a:lnTo>
                    <a:pt x="338" y="12"/>
                  </a:lnTo>
                  <a:lnTo>
                    <a:pt x="314" y="24"/>
                  </a:lnTo>
                  <a:lnTo>
                    <a:pt x="290" y="24"/>
                  </a:lnTo>
                  <a:lnTo>
                    <a:pt x="278" y="24"/>
                  </a:lnTo>
                  <a:lnTo>
                    <a:pt x="266" y="24"/>
                  </a:lnTo>
                  <a:lnTo>
                    <a:pt x="266" y="24"/>
                  </a:lnTo>
                  <a:lnTo>
                    <a:pt x="278" y="36"/>
                  </a:lnTo>
                  <a:lnTo>
                    <a:pt x="290" y="36"/>
                  </a:lnTo>
                  <a:lnTo>
                    <a:pt x="314" y="36"/>
                  </a:lnTo>
                  <a:lnTo>
                    <a:pt x="338" y="61"/>
                  </a:lnTo>
                  <a:lnTo>
                    <a:pt x="338" y="73"/>
                  </a:lnTo>
                  <a:lnTo>
                    <a:pt x="326" y="73"/>
                  </a:lnTo>
                  <a:lnTo>
                    <a:pt x="302" y="73"/>
                  </a:lnTo>
                  <a:lnTo>
                    <a:pt x="266" y="61"/>
                  </a:lnTo>
                  <a:lnTo>
                    <a:pt x="266" y="61"/>
                  </a:lnTo>
                  <a:lnTo>
                    <a:pt x="254" y="61"/>
                  </a:lnTo>
                  <a:lnTo>
                    <a:pt x="242" y="61"/>
                  </a:lnTo>
                  <a:lnTo>
                    <a:pt x="230" y="73"/>
                  </a:lnTo>
                  <a:lnTo>
                    <a:pt x="193" y="61"/>
                  </a:lnTo>
                  <a:lnTo>
                    <a:pt x="205" y="49"/>
                  </a:lnTo>
                  <a:lnTo>
                    <a:pt x="205" y="49"/>
                  </a:lnTo>
                  <a:lnTo>
                    <a:pt x="205" y="36"/>
                  </a:lnTo>
                  <a:lnTo>
                    <a:pt x="193" y="36"/>
                  </a:lnTo>
                  <a:lnTo>
                    <a:pt x="181" y="36"/>
                  </a:lnTo>
                  <a:lnTo>
                    <a:pt x="145" y="61"/>
                  </a:lnTo>
                  <a:lnTo>
                    <a:pt x="109" y="61"/>
                  </a:lnTo>
                  <a:lnTo>
                    <a:pt x="109" y="49"/>
                  </a:lnTo>
                  <a:lnTo>
                    <a:pt x="97" y="49"/>
                  </a:lnTo>
                  <a:lnTo>
                    <a:pt x="97" y="49"/>
                  </a:lnTo>
                  <a:lnTo>
                    <a:pt x="60" y="61"/>
                  </a:lnTo>
                  <a:lnTo>
                    <a:pt x="48" y="49"/>
                  </a:lnTo>
                  <a:lnTo>
                    <a:pt x="48" y="49"/>
                  </a:lnTo>
                  <a:lnTo>
                    <a:pt x="24" y="36"/>
                  </a:lnTo>
                  <a:lnTo>
                    <a:pt x="1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5" name="Freeform 106">
              <a:extLst>
                <a:ext uri="{FF2B5EF4-FFF2-40B4-BE49-F238E27FC236}">
                  <a16:creationId xmlns:a16="http://schemas.microsoft.com/office/drawing/2014/main" id="{4FBBAEAB-F307-DE42-A60C-F4E6CFA09DF2}"/>
                </a:ext>
              </a:extLst>
            </p:cNvPr>
            <p:cNvSpPr>
              <a:spLocks/>
            </p:cNvSpPr>
            <p:nvPr/>
          </p:nvSpPr>
          <p:spPr bwMode="auto">
            <a:xfrm>
              <a:off x="6309527" y="1373723"/>
              <a:ext cx="99195" cy="27488"/>
            </a:xfrm>
            <a:custGeom>
              <a:avLst/>
              <a:gdLst/>
              <a:ahLst/>
              <a:cxnLst>
                <a:cxn ang="0">
                  <a:pos x="12" y="0"/>
                </a:cxn>
                <a:cxn ang="0">
                  <a:pos x="48" y="0"/>
                </a:cxn>
                <a:cxn ang="0">
                  <a:pos x="60" y="0"/>
                </a:cxn>
                <a:cxn ang="0">
                  <a:pos x="60" y="0"/>
                </a:cxn>
                <a:cxn ang="0">
                  <a:pos x="72" y="0"/>
                </a:cxn>
                <a:cxn ang="0">
                  <a:pos x="84" y="13"/>
                </a:cxn>
                <a:cxn ang="0">
                  <a:pos x="72" y="13"/>
                </a:cxn>
                <a:cxn ang="0">
                  <a:pos x="60" y="13"/>
                </a:cxn>
                <a:cxn ang="0">
                  <a:pos x="48" y="13"/>
                </a:cxn>
                <a:cxn ang="0">
                  <a:pos x="48" y="13"/>
                </a:cxn>
                <a:cxn ang="0">
                  <a:pos x="36" y="13"/>
                </a:cxn>
                <a:cxn ang="0">
                  <a:pos x="36" y="25"/>
                </a:cxn>
                <a:cxn ang="0">
                  <a:pos x="24" y="25"/>
                </a:cxn>
                <a:cxn ang="0">
                  <a:pos x="12" y="13"/>
                </a:cxn>
                <a:cxn ang="0">
                  <a:pos x="0" y="13"/>
                </a:cxn>
                <a:cxn ang="0">
                  <a:pos x="0" y="13"/>
                </a:cxn>
                <a:cxn ang="0">
                  <a:pos x="12" y="0"/>
                </a:cxn>
              </a:cxnLst>
              <a:rect l="0" t="0" r="r" b="b"/>
              <a:pathLst>
                <a:path w="84" h="25">
                  <a:moveTo>
                    <a:pt x="12" y="0"/>
                  </a:moveTo>
                  <a:lnTo>
                    <a:pt x="48" y="0"/>
                  </a:lnTo>
                  <a:lnTo>
                    <a:pt x="60" y="0"/>
                  </a:lnTo>
                  <a:lnTo>
                    <a:pt x="60" y="0"/>
                  </a:lnTo>
                  <a:lnTo>
                    <a:pt x="72" y="0"/>
                  </a:lnTo>
                  <a:lnTo>
                    <a:pt x="84" y="13"/>
                  </a:lnTo>
                  <a:lnTo>
                    <a:pt x="72" y="13"/>
                  </a:lnTo>
                  <a:lnTo>
                    <a:pt x="60" y="13"/>
                  </a:lnTo>
                  <a:lnTo>
                    <a:pt x="48" y="13"/>
                  </a:lnTo>
                  <a:lnTo>
                    <a:pt x="48" y="13"/>
                  </a:lnTo>
                  <a:lnTo>
                    <a:pt x="36" y="13"/>
                  </a:lnTo>
                  <a:lnTo>
                    <a:pt x="36" y="25"/>
                  </a:lnTo>
                  <a:lnTo>
                    <a:pt x="24" y="25"/>
                  </a:lnTo>
                  <a:lnTo>
                    <a:pt x="12" y="13"/>
                  </a:lnTo>
                  <a:lnTo>
                    <a:pt x="0" y="13"/>
                  </a:lnTo>
                  <a:lnTo>
                    <a:pt x="0" y="13"/>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6" name="Freeform 107">
              <a:extLst>
                <a:ext uri="{FF2B5EF4-FFF2-40B4-BE49-F238E27FC236}">
                  <a16:creationId xmlns:a16="http://schemas.microsoft.com/office/drawing/2014/main" id="{6B024C72-88C6-2940-B266-AAB21DE500C1}"/>
                </a:ext>
              </a:extLst>
            </p:cNvPr>
            <p:cNvSpPr>
              <a:spLocks/>
            </p:cNvSpPr>
            <p:nvPr/>
          </p:nvSpPr>
          <p:spPr bwMode="auto">
            <a:xfrm>
              <a:off x="5371339" y="1628229"/>
              <a:ext cx="2786999" cy="253364"/>
            </a:xfrm>
            <a:custGeom>
              <a:avLst/>
              <a:gdLst/>
              <a:ahLst/>
              <a:cxnLst>
                <a:cxn ang="0">
                  <a:pos x="0" y="322"/>
                </a:cxn>
                <a:cxn ang="0">
                  <a:pos x="2433" y="322"/>
                </a:cxn>
                <a:cxn ang="0">
                  <a:pos x="2357" y="183"/>
                </a:cxn>
                <a:cxn ang="0">
                  <a:pos x="2284" y="107"/>
                </a:cxn>
                <a:cxn ang="0">
                  <a:pos x="2148" y="54"/>
                </a:cxn>
                <a:cxn ang="0">
                  <a:pos x="2110" y="35"/>
                </a:cxn>
                <a:cxn ang="0">
                  <a:pos x="2085" y="18"/>
                </a:cxn>
                <a:cxn ang="0">
                  <a:pos x="2061" y="18"/>
                </a:cxn>
                <a:cxn ang="0">
                  <a:pos x="2036" y="18"/>
                </a:cxn>
                <a:cxn ang="0">
                  <a:pos x="2011" y="18"/>
                </a:cxn>
                <a:cxn ang="0">
                  <a:pos x="1999" y="18"/>
                </a:cxn>
                <a:cxn ang="0">
                  <a:pos x="1987" y="18"/>
                </a:cxn>
                <a:cxn ang="0">
                  <a:pos x="1974" y="18"/>
                </a:cxn>
                <a:cxn ang="0">
                  <a:pos x="1912" y="18"/>
                </a:cxn>
                <a:cxn ang="0">
                  <a:pos x="1713" y="54"/>
                </a:cxn>
                <a:cxn ang="0">
                  <a:pos x="1638" y="35"/>
                </a:cxn>
                <a:cxn ang="0">
                  <a:pos x="1515" y="35"/>
                </a:cxn>
                <a:cxn ang="0">
                  <a:pos x="1452" y="18"/>
                </a:cxn>
                <a:cxn ang="0">
                  <a:pos x="1427" y="18"/>
                </a:cxn>
                <a:cxn ang="0">
                  <a:pos x="1390" y="18"/>
                </a:cxn>
                <a:cxn ang="0">
                  <a:pos x="1353" y="18"/>
                </a:cxn>
                <a:cxn ang="0">
                  <a:pos x="1329" y="18"/>
                </a:cxn>
                <a:cxn ang="0">
                  <a:pos x="1204" y="18"/>
                </a:cxn>
                <a:cxn ang="0">
                  <a:pos x="1155" y="35"/>
                </a:cxn>
                <a:cxn ang="0">
                  <a:pos x="1141" y="35"/>
                </a:cxn>
                <a:cxn ang="0">
                  <a:pos x="1030" y="54"/>
                </a:cxn>
                <a:cxn ang="0">
                  <a:pos x="931" y="0"/>
                </a:cxn>
                <a:cxn ang="0">
                  <a:pos x="857" y="0"/>
                </a:cxn>
                <a:cxn ang="0">
                  <a:pos x="832" y="0"/>
                </a:cxn>
                <a:cxn ang="0">
                  <a:pos x="794" y="18"/>
                </a:cxn>
                <a:cxn ang="0">
                  <a:pos x="769" y="18"/>
                </a:cxn>
                <a:cxn ang="0">
                  <a:pos x="521" y="18"/>
                </a:cxn>
                <a:cxn ang="0">
                  <a:pos x="360" y="18"/>
                </a:cxn>
                <a:cxn ang="0">
                  <a:pos x="285" y="18"/>
                </a:cxn>
                <a:cxn ang="0">
                  <a:pos x="260" y="18"/>
                </a:cxn>
                <a:cxn ang="0">
                  <a:pos x="143" y="130"/>
                </a:cxn>
                <a:cxn ang="0">
                  <a:pos x="0" y="322"/>
                </a:cxn>
              </a:cxnLst>
              <a:rect l="0" t="0" r="r" b="b"/>
              <a:pathLst>
                <a:path w="2433" h="322">
                  <a:moveTo>
                    <a:pt x="0" y="322"/>
                  </a:moveTo>
                  <a:lnTo>
                    <a:pt x="2433" y="322"/>
                  </a:lnTo>
                  <a:lnTo>
                    <a:pt x="2357" y="183"/>
                  </a:lnTo>
                  <a:lnTo>
                    <a:pt x="2284" y="107"/>
                  </a:lnTo>
                  <a:lnTo>
                    <a:pt x="2148" y="54"/>
                  </a:lnTo>
                  <a:lnTo>
                    <a:pt x="2110" y="35"/>
                  </a:lnTo>
                  <a:lnTo>
                    <a:pt x="2085" y="18"/>
                  </a:lnTo>
                  <a:lnTo>
                    <a:pt x="2061" y="18"/>
                  </a:lnTo>
                  <a:lnTo>
                    <a:pt x="2036" y="18"/>
                  </a:lnTo>
                  <a:lnTo>
                    <a:pt x="2011" y="18"/>
                  </a:lnTo>
                  <a:lnTo>
                    <a:pt x="1999" y="18"/>
                  </a:lnTo>
                  <a:lnTo>
                    <a:pt x="1987" y="18"/>
                  </a:lnTo>
                  <a:lnTo>
                    <a:pt x="1974" y="18"/>
                  </a:lnTo>
                  <a:lnTo>
                    <a:pt x="1912" y="18"/>
                  </a:lnTo>
                  <a:lnTo>
                    <a:pt x="1713" y="54"/>
                  </a:lnTo>
                  <a:lnTo>
                    <a:pt x="1638" y="35"/>
                  </a:lnTo>
                  <a:lnTo>
                    <a:pt x="1515" y="35"/>
                  </a:lnTo>
                  <a:lnTo>
                    <a:pt x="1452" y="18"/>
                  </a:lnTo>
                  <a:lnTo>
                    <a:pt x="1427" y="18"/>
                  </a:lnTo>
                  <a:lnTo>
                    <a:pt x="1390" y="18"/>
                  </a:lnTo>
                  <a:lnTo>
                    <a:pt x="1353" y="18"/>
                  </a:lnTo>
                  <a:lnTo>
                    <a:pt x="1329" y="18"/>
                  </a:lnTo>
                  <a:lnTo>
                    <a:pt x="1204" y="18"/>
                  </a:lnTo>
                  <a:lnTo>
                    <a:pt x="1155" y="35"/>
                  </a:lnTo>
                  <a:lnTo>
                    <a:pt x="1141" y="35"/>
                  </a:lnTo>
                  <a:lnTo>
                    <a:pt x="1030" y="54"/>
                  </a:lnTo>
                  <a:lnTo>
                    <a:pt x="931" y="0"/>
                  </a:lnTo>
                  <a:lnTo>
                    <a:pt x="857" y="0"/>
                  </a:lnTo>
                  <a:lnTo>
                    <a:pt x="832" y="0"/>
                  </a:lnTo>
                  <a:lnTo>
                    <a:pt x="794" y="18"/>
                  </a:lnTo>
                  <a:lnTo>
                    <a:pt x="769" y="18"/>
                  </a:lnTo>
                  <a:lnTo>
                    <a:pt x="521" y="18"/>
                  </a:lnTo>
                  <a:lnTo>
                    <a:pt x="360" y="18"/>
                  </a:lnTo>
                  <a:lnTo>
                    <a:pt x="285" y="18"/>
                  </a:lnTo>
                  <a:lnTo>
                    <a:pt x="260" y="18"/>
                  </a:lnTo>
                  <a:lnTo>
                    <a:pt x="143" y="130"/>
                  </a:lnTo>
                  <a:lnTo>
                    <a:pt x="0" y="32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7" name="Freeform 108">
              <a:extLst>
                <a:ext uri="{FF2B5EF4-FFF2-40B4-BE49-F238E27FC236}">
                  <a16:creationId xmlns:a16="http://schemas.microsoft.com/office/drawing/2014/main" id="{357EDDFD-BD8D-DE4E-B707-31E06F542078}"/>
                </a:ext>
              </a:extLst>
            </p:cNvPr>
            <p:cNvSpPr>
              <a:spLocks/>
            </p:cNvSpPr>
            <p:nvPr/>
          </p:nvSpPr>
          <p:spPr bwMode="auto">
            <a:xfrm>
              <a:off x="5710750" y="1742962"/>
              <a:ext cx="2447588" cy="145804"/>
            </a:xfrm>
            <a:custGeom>
              <a:avLst/>
              <a:gdLst/>
              <a:ahLst/>
              <a:cxnLst>
                <a:cxn ang="0">
                  <a:pos x="1987" y="67"/>
                </a:cxn>
                <a:cxn ang="0">
                  <a:pos x="1950" y="118"/>
                </a:cxn>
                <a:cxn ang="0">
                  <a:pos x="1876" y="67"/>
                </a:cxn>
                <a:cxn ang="0">
                  <a:pos x="1851" y="67"/>
                </a:cxn>
                <a:cxn ang="0">
                  <a:pos x="1739" y="17"/>
                </a:cxn>
                <a:cxn ang="0">
                  <a:pos x="1714" y="17"/>
                </a:cxn>
                <a:cxn ang="0">
                  <a:pos x="1739" y="135"/>
                </a:cxn>
                <a:cxn ang="0">
                  <a:pos x="1590" y="50"/>
                </a:cxn>
                <a:cxn ang="0">
                  <a:pos x="1553" y="33"/>
                </a:cxn>
                <a:cxn ang="0">
                  <a:pos x="1528" y="67"/>
                </a:cxn>
                <a:cxn ang="0">
                  <a:pos x="1478" y="33"/>
                </a:cxn>
                <a:cxn ang="0">
                  <a:pos x="1453" y="50"/>
                </a:cxn>
                <a:cxn ang="0">
                  <a:pos x="1329" y="67"/>
                </a:cxn>
                <a:cxn ang="0">
                  <a:pos x="1304" y="67"/>
                </a:cxn>
                <a:cxn ang="0">
                  <a:pos x="1279" y="67"/>
                </a:cxn>
                <a:cxn ang="0">
                  <a:pos x="1267" y="118"/>
                </a:cxn>
                <a:cxn ang="0">
                  <a:pos x="1130" y="33"/>
                </a:cxn>
                <a:cxn ang="0">
                  <a:pos x="1106" y="50"/>
                </a:cxn>
                <a:cxn ang="0">
                  <a:pos x="1093" y="67"/>
                </a:cxn>
                <a:cxn ang="0">
                  <a:pos x="1069" y="67"/>
                </a:cxn>
                <a:cxn ang="0">
                  <a:pos x="1056" y="118"/>
                </a:cxn>
                <a:cxn ang="0">
                  <a:pos x="993" y="17"/>
                </a:cxn>
                <a:cxn ang="0">
                  <a:pos x="981" y="0"/>
                </a:cxn>
                <a:cxn ang="0">
                  <a:pos x="944" y="17"/>
                </a:cxn>
                <a:cxn ang="0">
                  <a:pos x="932" y="135"/>
                </a:cxn>
                <a:cxn ang="0">
                  <a:pos x="907" y="135"/>
                </a:cxn>
                <a:cxn ang="0">
                  <a:pos x="870" y="118"/>
                </a:cxn>
                <a:cxn ang="0">
                  <a:pos x="870" y="83"/>
                </a:cxn>
                <a:cxn ang="0">
                  <a:pos x="870" y="67"/>
                </a:cxn>
                <a:cxn ang="0">
                  <a:pos x="858" y="50"/>
                </a:cxn>
                <a:cxn ang="0">
                  <a:pos x="832" y="67"/>
                </a:cxn>
                <a:cxn ang="0">
                  <a:pos x="770" y="67"/>
                </a:cxn>
                <a:cxn ang="0">
                  <a:pos x="746" y="50"/>
                </a:cxn>
                <a:cxn ang="0">
                  <a:pos x="709" y="33"/>
                </a:cxn>
                <a:cxn ang="0">
                  <a:pos x="671" y="33"/>
                </a:cxn>
                <a:cxn ang="0">
                  <a:pos x="658" y="33"/>
                </a:cxn>
                <a:cxn ang="0">
                  <a:pos x="522" y="135"/>
                </a:cxn>
                <a:cxn ang="0">
                  <a:pos x="435" y="118"/>
                </a:cxn>
                <a:cxn ang="0">
                  <a:pos x="361" y="83"/>
                </a:cxn>
                <a:cxn ang="0">
                  <a:pos x="323" y="67"/>
                </a:cxn>
                <a:cxn ang="0">
                  <a:pos x="311" y="83"/>
                </a:cxn>
                <a:cxn ang="0">
                  <a:pos x="323" y="118"/>
                </a:cxn>
                <a:cxn ang="0">
                  <a:pos x="311" y="135"/>
                </a:cxn>
                <a:cxn ang="0">
                  <a:pos x="286" y="152"/>
                </a:cxn>
                <a:cxn ang="0">
                  <a:pos x="237" y="152"/>
                </a:cxn>
                <a:cxn ang="0">
                  <a:pos x="200" y="118"/>
                </a:cxn>
                <a:cxn ang="0">
                  <a:pos x="186" y="118"/>
                </a:cxn>
                <a:cxn ang="0">
                  <a:pos x="149" y="152"/>
                </a:cxn>
                <a:cxn ang="0">
                  <a:pos x="75" y="118"/>
                </a:cxn>
                <a:cxn ang="0">
                  <a:pos x="0" y="135"/>
                </a:cxn>
                <a:cxn ang="0">
                  <a:pos x="0" y="168"/>
                </a:cxn>
                <a:cxn ang="0">
                  <a:pos x="161" y="185"/>
                </a:cxn>
                <a:cxn ang="0">
                  <a:pos x="2136" y="168"/>
                </a:cxn>
              </a:cxnLst>
              <a:rect l="0" t="0" r="r" b="b"/>
              <a:pathLst>
                <a:path w="2136" h="185">
                  <a:moveTo>
                    <a:pt x="1999" y="67"/>
                  </a:moveTo>
                  <a:lnTo>
                    <a:pt x="1987" y="67"/>
                  </a:lnTo>
                  <a:lnTo>
                    <a:pt x="1975" y="83"/>
                  </a:lnTo>
                  <a:lnTo>
                    <a:pt x="1950" y="118"/>
                  </a:lnTo>
                  <a:lnTo>
                    <a:pt x="1938" y="118"/>
                  </a:lnTo>
                  <a:lnTo>
                    <a:pt x="1876" y="67"/>
                  </a:lnTo>
                  <a:lnTo>
                    <a:pt x="1863" y="67"/>
                  </a:lnTo>
                  <a:lnTo>
                    <a:pt x="1851" y="67"/>
                  </a:lnTo>
                  <a:lnTo>
                    <a:pt x="1851" y="135"/>
                  </a:lnTo>
                  <a:lnTo>
                    <a:pt x="1739" y="17"/>
                  </a:lnTo>
                  <a:lnTo>
                    <a:pt x="1727" y="17"/>
                  </a:lnTo>
                  <a:lnTo>
                    <a:pt x="1714" y="17"/>
                  </a:lnTo>
                  <a:lnTo>
                    <a:pt x="1702" y="33"/>
                  </a:lnTo>
                  <a:lnTo>
                    <a:pt x="1739" y="135"/>
                  </a:lnTo>
                  <a:lnTo>
                    <a:pt x="1639" y="50"/>
                  </a:lnTo>
                  <a:lnTo>
                    <a:pt x="1590" y="50"/>
                  </a:lnTo>
                  <a:lnTo>
                    <a:pt x="1565" y="33"/>
                  </a:lnTo>
                  <a:lnTo>
                    <a:pt x="1553" y="33"/>
                  </a:lnTo>
                  <a:lnTo>
                    <a:pt x="1541" y="33"/>
                  </a:lnTo>
                  <a:lnTo>
                    <a:pt x="1528" y="67"/>
                  </a:lnTo>
                  <a:lnTo>
                    <a:pt x="1490" y="50"/>
                  </a:lnTo>
                  <a:lnTo>
                    <a:pt x="1478" y="33"/>
                  </a:lnTo>
                  <a:lnTo>
                    <a:pt x="1465" y="33"/>
                  </a:lnTo>
                  <a:lnTo>
                    <a:pt x="1453" y="50"/>
                  </a:lnTo>
                  <a:lnTo>
                    <a:pt x="1428" y="67"/>
                  </a:lnTo>
                  <a:lnTo>
                    <a:pt x="1329" y="67"/>
                  </a:lnTo>
                  <a:lnTo>
                    <a:pt x="1304" y="83"/>
                  </a:lnTo>
                  <a:lnTo>
                    <a:pt x="1304" y="67"/>
                  </a:lnTo>
                  <a:lnTo>
                    <a:pt x="1292" y="67"/>
                  </a:lnTo>
                  <a:lnTo>
                    <a:pt x="1279" y="67"/>
                  </a:lnTo>
                  <a:lnTo>
                    <a:pt x="1267" y="67"/>
                  </a:lnTo>
                  <a:lnTo>
                    <a:pt x="1267" y="118"/>
                  </a:lnTo>
                  <a:lnTo>
                    <a:pt x="1143" y="50"/>
                  </a:lnTo>
                  <a:lnTo>
                    <a:pt x="1130" y="33"/>
                  </a:lnTo>
                  <a:lnTo>
                    <a:pt x="1118" y="50"/>
                  </a:lnTo>
                  <a:lnTo>
                    <a:pt x="1106" y="50"/>
                  </a:lnTo>
                  <a:lnTo>
                    <a:pt x="1130" y="100"/>
                  </a:lnTo>
                  <a:lnTo>
                    <a:pt x="1093" y="67"/>
                  </a:lnTo>
                  <a:lnTo>
                    <a:pt x="1081" y="67"/>
                  </a:lnTo>
                  <a:lnTo>
                    <a:pt x="1069" y="67"/>
                  </a:lnTo>
                  <a:lnTo>
                    <a:pt x="1069" y="83"/>
                  </a:lnTo>
                  <a:lnTo>
                    <a:pt x="1056" y="118"/>
                  </a:lnTo>
                  <a:lnTo>
                    <a:pt x="1006" y="50"/>
                  </a:lnTo>
                  <a:lnTo>
                    <a:pt x="993" y="17"/>
                  </a:lnTo>
                  <a:lnTo>
                    <a:pt x="981" y="0"/>
                  </a:lnTo>
                  <a:lnTo>
                    <a:pt x="981" y="0"/>
                  </a:lnTo>
                  <a:lnTo>
                    <a:pt x="956" y="0"/>
                  </a:lnTo>
                  <a:lnTo>
                    <a:pt x="944" y="17"/>
                  </a:lnTo>
                  <a:lnTo>
                    <a:pt x="944" y="33"/>
                  </a:lnTo>
                  <a:lnTo>
                    <a:pt x="932" y="135"/>
                  </a:lnTo>
                  <a:lnTo>
                    <a:pt x="919" y="135"/>
                  </a:lnTo>
                  <a:lnTo>
                    <a:pt x="907" y="135"/>
                  </a:lnTo>
                  <a:lnTo>
                    <a:pt x="895" y="135"/>
                  </a:lnTo>
                  <a:lnTo>
                    <a:pt x="870" y="118"/>
                  </a:lnTo>
                  <a:lnTo>
                    <a:pt x="870" y="100"/>
                  </a:lnTo>
                  <a:lnTo>
                    <a:pt x="870" y="83"/>
                  </a:lnTo>
                  <a:lnTo>
                    <a:pt x="870" y="83"/>
                  </a:lnTo>
                  <a:lnTo>
                    <a:pt x="870" y="67"/>
                  </a:lnTo>
                  <a:lnTo>
                    <a:pt x="870" y="50"/>
                  </a:lnTo>
                  <a:lnTo>
                    <a:pt x="858" y="50"/>
                  </a:lnTo>
                  <a:lnTo>
                    <a:pt x="844" y="50"/>
                  </a:lnTo>
                  <a:lnTo>
                    <a:pt x="832" y="67"/>
                  </a:lnTo>
                  <a:lnTo>
                    <a:pt x="820" y="67"/>
                  </a:lnTo>
                  <a:lnTo>
                    <a:pt x="770" y="67"/>
                  </a:lnTo>
                  <a:lnTo>
                    <a:pt x="758" y="50"/>
                  </a:lnTo>
                  <a:lnTo>
                    <a:pt x="746" y="50"/>
                  </a:lnTo>
                  <a:lnTo>
                    <a:pt x="733" y="50"/>
                  </a:lnTo>
                  <a:lnTo>
                    <a:pt x="709" y="33"/>
                  </a:lnTo>
                  <a:lnTo>
                    <a:pt x="683" y="33"/>
                  </a:lnTo>
                  <a:lnTo>
                    <a:pt x="671" y="33"/>
                  </a:lnTo>
                  <a:lnTo>
                    <a:pt x="671" y="33"/>
                  </a:lnTo>
                  <a:lnTo>
                    <a:pt x="658" y="33"/>
                  </a:lnTo>
                  <a:lnTo>
                    <a:pt x="709" y="135"/>
                  </a:lnTo>
                  <a:lnTo>
                    <a:pt x="522" y="135"/>
                  </a:lnTo>
                  <a:lnTo>
                    <a:pt x="472" y="67"/>
                  </a:lnTo>
                  <a:lnTo>
                    <a:pt x="435" y="118"/>
                  </a:lnTo>
                  <a:lnTo>
                    <a:pt x="410" y="118"/>
                  </a:lnTo>
                  <a:lnTo>
                    <a:pt x="361" y="83"/>
                  </a:lnTo>
                  <a:lnTo>
                    <a:pt x="335" y="67"/>
                  </a:lnTo>
                  <a:lnTo>
                    <a:pt x="323" y="67"/>
                  </a:lnTo>
                  <a:lnTo>
                    <a:pt x="311" y="67"/>
                  </a:lnTo>
                  <a:lnTo>
                    <a:pt x="311" y="83"/>
                  </a:lnTo>
                  <a:lnTo>
                    <a:pt x="311" y="83"/>
                  </a:lnTo>
                  <a:lnTo>
                    <a:pt x="323" y="118"/>
                  </a:lnTo>
                  <a:lnTo>
                    <a:pt x="348" y="152"/>
                  </a:lnTo>
                  <a:lnTo>
                    <a:pt x="311" y="135"/>
                  </a:lnTo>
                  <a:lnTo>
                    <a:pt x="298" y="152"/>
                  </a:lnTo>
                  <a:lnTo>
                    <a:pt x="286" y="152"/>
                  </a:lnTo>
                  <a:lnTo>
                    <a:pt x="274" y="152"/>
                  </a:lnTo>
                  <a:lnTo>
                    <a:pt x="237" y="152"/>
                  </a:lnTo>
                  <a:lnTo>
                    <a:pt x="212" y="118"/>
                  </a:lnTo>
                  <a:lnTo>
                    <a:pt x="200" y="118"/>
                  </a:lnTo>
                  <a:lnTo>
                    <a:pt x="200" y="118"/>
                  </a:lnTo>
                  <a:lnTo>
                    <a:pt x="186" y="118"/>
                  </a:lnTo>
                  <a:lnTo>
                    <a:pt x="186" y="152"/>
                  </a:lnTo>
                  <a:lnTo>
                    <a:pt x="149" y="152"/>
                  </a:lnTo>
                  <a:lnTo>
                    <a:pt x="100" y="135"/>
                  </a:lnTo>
                  <a:lnTo>
                    <a:pt x="75" y="118"/>
                  </a:lnTo>
                  <a:lnTo>
                    <a:pt x="63" y="118"/>
                  </a:lnTo>
                  <a:lnTo>
                    <a:pt x="0" y="135"/>
                  </a:lnTo>
                  <a:lnTo>
                    <a:pt x="0" y="152"/>
                  </a:lnTo>
                  <a:lnTo>
                    <a:pt x="0" y="168"/>
                  </a:lnTo>
                  <a:lnTo>
                    <a:pt x="25" y="185"/>
                  </a:lnTo>
                  <a:lnTo>
                    <a:pt x="161" y="185"/>
                  </a:lnTo>
                  <a:lnTo>
                    <a:pt x="174" y="168"/>
                  </a:lnTo>
                  <a:lnTo>
                    <a:pt x="2136" y="168"/>
                  </a:lnTo>
                  <a:lnTo>
                    <a:pt x="1999" y="67"/>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8" name="Freeform 109">
              <a:extLst>
                <a:ext uri="{FF2B5EF4-FFF2-40B4-BE49-F238E27FC236}">
                  <a16:creationId xmlns:a16="http://schemas.microsoft.com/office/drawing/2014/main" id="{0ADF880C-87FE-5A46-8640-45A1DECA0790}"/>
                </a:ext>
              </a:extLst>
            </p:cNvPr>
            <p:cNvSpPr>
              <a:spLocks/>
            </p:cNvSpPr>
            <p:nvPr/>
          </p:nvSpPr>
          <p:spPr bwMode="auto">
            <a:xfrm>
              <a:off x="5612756" y="1650989"/>
              <a:ext cx="1963567" cy="65732"/>
            </a:xfrm>
            <a:custGeom>
              <a:avLst/>
              <a:gdLst/>
              <a:ahLst/>
              <a:cxnLst>
                <a:cxn ang="0">
                  <a:pos x="37" y="52"/>
                </a:cxn>
                <a:cxn ang="0">
                  <a:pos x="99" y="68"/>
                </a:cxn>
                <a:cxn ang="0">
                  <a:pos x="174" y="85"/>
                </a:cxn>
                <a:cxn ang="0">
                  <a:pos x="286" y="68"/>
                </a:cxn>
                <a:cxn ang="0">
                  <a:pos x="311" y="52"/>
                </a:cxn>
                <a:cxn ang="0">
                  <a:pos x="298" y="33"/>
                </a:cxn>
                <a:cxn ang="0">
                  <a:pos x="372" y="33"/>
                </a:cxn>
                <a:cxn ang="0">
                  <a:pos x="422" y="52"/>
                </a:cxn>
                <a:cxn ang="0">
                  <a:pos x="497" y="52"/>
                </a:cxn>
                <a:cxn ang="0">
                  <a:pos x="670" y="52"/>
                </a:cxn>
                <a:cxn ang="0">
                  <a:pos x="732" y="52"/>
                </a:cxn>
                <a:cxn ang="0">
                  <a:pos x="695" y="33"/>
                </a:cxn>
                <a:cxn ang="0">
                  <a:pos x="621" y="33"/>
                </a:cxn>
                <a:cxn ang="0">
                  <a:pos x="609" y="17"/>
                </a:cxn>
                <a:cxn ang="0">
                  <a:pos x="757" y="33"/>
                </a:cxn>
                <a:cxn ang="0">
                  <a:pos x="832" y="68"/>
                </a:cxn>
                <a:cxn ang="0">
                  <a:pos x="894" y="68"/>
                </a:cxn>
                <a:cxn ang="0">
                  <a:pos x="944" y="33"/>
                </a:cxn>
                <a:cxn ang="0">
                  <a:pos x="993" y="17"/>
                </a:cxn>
                <a:cxn ang="0">
                  <a:pos x="1130" y="52"/>
                </a:cxn>
                <a:cxn ang="0">
                  <a:pos x="1241" y="33"/>
                </a:cxn>
                <a:cxn ang="0">
                  <a:pos x="1378" y="52"/>
                </a:cxn>
                <a:cxn ang="0">
                  <a:pos x="1402" y="68"/>
                </a:cxn>
                <a:cxn ang="0">
                  <a:pos x="1614" y="52"/>
                </a:cxn>
                <a:cxn ang="0">
                  <a:pos x="1627" y="33"/>
                </a:cxn>
                <a:cxn ang="0">
                  <a:pos x="1688" y="17"/>
                </a:cxn>
                <a:cxn ang="0">
                  <a:pos x="1602" y="33"/>
                </a:cxn>
                <a:cxn ang="0">
                  <a:pos x="1515" y="33"/>
                </a:cxn>
                <a:cxn ang="0">
                  <a:pos x="1453" y="17"/>
                </a:cxn>
                <a:cxn ang="0">
                  <a:pos x="1378" y="33"/>
                </a:cxn>
                <a:cxn ang="0">
                  <a:pos x="1279" y="17"/>
                </a:cxn>
                <a:cxn ang="0">
                  <a:pos x="1216" y="17"/>
                </a:cxn>
                <a:cxn ang="0">
                  <a:pos x="1130" y="17"/>
                </a:cxn>
                <a:cxn ang="0">
                  <a:pos x="956" y="17"/>
                </a:cxn>
                <a:cxn ang="0">
                  <a:pos x="906" y="17"/>
                </a:cxn>
                <a:cxn ang="0">
                  <a:pos x="807" y="33"/>
                </a:cxn>
                <a:cxn ang="0">
                  <a:pos x="683" y="0"/>
                </a:cxn>
                <a:cxn ang="0">
                  <a:pos x="633" y="0"/>
                </a:cxn>
                <a:cxn ang="0">
                  <a:pos x="534" y="0"/>
                </a:cxn>
                <a:cxn ang="0">
                  <a:pos x="472" y="17"/>
                </a:cxn>
                <a:cxn ang="0">
                  <a:pos x="422" y="0"/>
                </a:cxn>
                <a:cxn ang="0">
                  <a:pos x="372" y="0"/>
                </a:cxn>
                <a:cxn ang="0">
                  <a:pos x="286" y="0"/>
                </a:cxn>
                <a:cxn ang="0">
                  <a:pos x="124" y="17"/>
                </a:cxn>
                <a:cxn ang="0">
                  <a:pos x="74" y="17"/>
                </a:cxn>
              </a:cxnLst>
              <a:rect l="0" t="0" r="r" b="b"/>
              <a:pathLst>
                <a:path w="1713" h="85">
                  <a:moveTo>
                    <a:pt x="0" y="52"/>
                  </a:moveTo>
                  <a:lnTo>
                    <a:pt x="12" y="52"/>
                  </a:lnTo>
                  <a:lnTo>
                    <a:pt x="37" y="52"/>
                  </a:lnTo>
                  <a:lnTo>
                    <a:pt x="74" y="52"/>
                  </a:lnTo>
                  <a:lnTo>
                    <a:pt x="86" y="52"/>
                  </a:lnTo>
                  <a:lnTo>
                    <a:pt x="99" y="68"/>
                  </a:lnTo>
                  <a:lnTo>
                    <a:pt x="124" y="85"/>
                  </a:lnTo>
                  <a:lnTo>
                    <a:pt x="161" y="85"/>
                  </a:lnTo>
                  <a:lnTo>
                    <a:pt x="174" y="85"/>
                  </a:lnTo>
                  <a:lnTo>
                    <a:pt x="199" y="85"/>
                  </a:lnTo>
                  <a:lnTo>
                    <a:pt x="260" y="68"/>
                  </a:lnTo>
                  <a:lnTo>
                    <a:pt x="286" y="68"/>
                  </a:lnTo>
                  <a:lnTo>
                    <a:pt x="298" y="68"/>
                  </a:lnTo>
                  <a:lnTo>
                    <a:pt x="311" y="68"/>
                  </a:lnTo>
                  <a:lnTo>
                    <a:pt x="311" y="52"/>
                  </a:lnTo>
                  <a:lnTo>
                    <a:pt x="286" y="33"/>
                  </a:lnTo>
                  <a:lnTo>
                    <a:pt x="286" y="33"/>
                  </a:lnTo>
                  <a:lnTo>
                    <a:pt x="298" y="33"/>
                  </a:lnTo>
                  <a:lnTo>
                    <a:pt x="348" y="17"/>
                  </a:lnTo>
                  <a:lnTo>
                    <a:pt x="360" y="33"/>
                  </a:lnTo>
                  <a:lnTo>
                    <a:pt x="372" y="33"/>
                  </a:lnTo>
                  <a:lnTo>
                    <a:pt x="360" y="33"/>
                  </a:lnTo>
                  <a:lnTo>
                    <a:pt x="348" y="52"/>
                  </a:lnTo>
                  <a:lnTo>
                    <a:pt x="422" y="52"/>
                  </a:lnTo>
                  <a:lnTo>
                    <a:pt x="434" y="52"/>
                  </a:lnTo>
                  <a:lnTo>
                    <a:pt x="447" y="52"/>
                  </a:lnTo>
                  <a:lnTo>
                    <a:pt x="497" y="52"/>
                  </a:lnTo>
                  <a:lnTo>
                    <a:pt x="546" y="52"/>
                  </a:lnTo>
                  <a:lnTo>
                    <a:pt x="595" y="52"/>
                  </a:lnTo>
                  <a:lnTo>
                    <a:pt x="670" y="52"/>
                  </a:lnTo>
                  <a:lnTo>
                    <a:pt x="720" y="52"/>
                  </a:lnTo>
                  <a:lnTo>
                    <a:pt x="732" y="52"/>
                  </a:lnTo>
                  <a:lnTo>
                    <a:pt x="732" y="52"/>
                  </a:lnTo>
                  <a:lnTo>
                    <a:pt x="720" y="33"/>
                  </a:lnTo>
                  <a:lnTo>
                    <a:pt x="707" y="33"/>
                  </a:lnTo>
                  <a:lnTo>
                    <a:pt x="695" y="33"/>
                  </a:lnTo>
                  <a:lnTo>
                    <a:pt x="658" y="52"/>
                  </a:lnTo>
                  <a:lnTo>
                    <a:pt x="558" y="33"/>
                  </a:lnTo>
                  <a:lnTo>
                    <a:pt x="621" y="33"/>
                  </a:lnTo>
                  <a:lnTo>
                    <a:pt x="595" y="17"/>
                  </a:lnTo>
                  <a:lnTo>
                    <a:pt x="595" y="17"/>
                  </a:lnTo>
                  <a:lnTo>
                    <a:pt x="609" y="17"/>
                  </a:lnTo>
                  <a:lnTo>
                    <a:pt x="621" y="0"/>
                  </a:lnTo>
                  <a:lnTo>
                    <a:pt x="633" y="17"/>
                  </a:lnTo>
                  <a:lnTo>
                    <a:pt x="757" y="33"/>
                  </a:lnTo>
                  <a:lnTo>
                    <a:pt x="807" y="68"/>
                  </a:lnTo>
                  <a:lnTo>
                    <a:pt x="820" y="68"/>
                  </a:lnTo>
                  <a:lnTo>
                    <a:pt x="832" y="68"/>
                  </a:lnTo>
                  <a:lnTo>
                    <a:pt x="857" y="52"/>
                  </a:lnTo>
                  <a:lnTo>
                    <a:pt x="881" y="68"/>
                  </a:lnTo>
                  <a:lnTo>
                    <a:pt x="894" y="68"/>
                  </a:lnTo>
                  <a:lnTo>
                    <a:pt x="918" y="68"/>
                  </a:lnTo>
                  <a:lnTo>
                    <a:pt x="906" y="33"/>
                  </a:lnTo>
                  <a:lnTo>
                    <a:pt x="944" y="33"/>
                  </a:lnTo>
                  <a:lnTo>
                    <a:pt x="956" y="33"/>
                  </a:lnTo>
                  <a:lnTo>
                    <a:pt x="981" y="33"/>
                  </a:lnTo>
                  <a:lnTo>
                    <a:pt x="993" y="17"/>
                  </a:lnTo>
                  <a:lnTo>
                    <a:pt x="1092" y="17"/>
                  </a:lnTo>
                  <a:lnTo>
                    <a:pt x="1118" y="52"/>
                  </a:lnTo>
                  <a:lnTo>
                    <a:pt x="1130" y="52"/>
                  </a:lnTo>
                  <a:lnTo>
                    <a:pt x="1142" y="52"/>
                  </a:lnTo>
                  <a:lnTo>
                    <a:pt x="1167" y="33"/>
                  </a:lnTo>
                  <a:lnTo>
                    <a:pt x="1241" y="33"/>
                  </a:lnTo>
                  <a:lnTo>
                    <a:pt x="1316" y="33"/>
                  </a:lnTo>
                  <a:lnTo>
                    <a:pt x="1390" y="33"/>
                  </a:lnTo>
                  <a:lnTo>
                    <a:pt x="1378" y="52"/>
                  </a:lnTo>
                  <a:lnTo>
                    <a:pt x="1378" y="68"/>
                  </a:lnTo>
                  <a:lnTo>
                    <a:pt x="1390" y="68"/>
                  </a:lnTo>
                  <a:lnTo>
                    <a:pt x="1402" y="68"/>
                  </a:lnTo>
                  <a:lnTo>
                    <a:pt x="1427" y="68"/>
                  </a:lnTo>
                  <a:lnTo>
                    <a:pt x="1515" y="68"/>
                  </a:lnTo>
                  <a:lnTo>
                    <a:pt x="1614" y="52"/>
                  </a:lnTo>
                  <a:lnTo>
                    <a:pt x="1589" y="52"/>
                  </a:lnTo>
                  <a:lnTo>
                    <a:pt x="1602" y="33"/>
                  </a:lnTo>
                  <a:lnTo>
                    <a:pt x="1627" y="33"/>
                  </a:lnTo>
                  <a:lnTo>
                    <a:pt x="1651" y="33"/>
                  </a:lnTo>
                  <a:lnTo>
                    <a:pt x="1713" y="17"/>
                  </a:lnTo>
                  <a:lnTo>
                    <a:pt x="1688" y="17"/>
                  </a:lnTo>
                  <a:lnTo>
                    <a:pt x="1664" y="17"/>
                  </a:lnTo>
                  <a:lnTo>
                    <a:pt x="1639" y="17"/>
                  </a:lnTo>
                  <a:lnTo>
                    <a:pt x="1602" y="33"/>
                  </a:lnTo>
                  <a:lnTo>
                    <a:pt x="1564" y="17"/>
                  </a:lnTo>
                  <a:lnTo>
                    <a:pt x="1539" y="17"/>
                  </a:lnTo>
                  <a:lnTo>
                    <a:pt x="1515" y="33"/>
                  </a:lnTo>
                  <a:lnTo>
                    <a:pt x="1478" y="33"/>
                  </a:lnTo>
                  <a:lnTo>
                    <a:pt x="1453" y="17"/>
                  </a:lnTo>
                  <a:lnTo>
                    <a:pt x="1453" y="17"/>
                  </a:lnTo>
                  <a:lnTo>
                    <a:pt x="1427" y="17"/>
                  </a:lnTo>
                  <a:lnTo>
                    <a:pt x="1415" y="17"/>
                  </a:lnTo>
                  <a:lnTo>
                    <a:pt x="1378" y="33"/>
                  </a:lnTo>
                  <a:lnTo>
                    <a:pt x="1328" y="33"/>
                  </a:lnTo>
                  <a:lnTo>
                    <a:pt x="1304" y="17"/>
                  </a:lnTo>
                  <a:lnTo>
                    <a:pt x="1279" y="17"/>
                  </a:lnTo>
                  <a:lnTo>
                    <a:pt x="1253" y="17"/>
                  </a:lnTo>
                  <a:lnTo>
                    <a:pt x="1229" y="17"/>
                  </a:lnTo>
                  <a:lnTo>
                    <a:pt x="1216" y="17"/>
                  </a:lnTo>
                  <a:lnTo>
                    <a:pt x="1192" y="17"/>
                  </a:lnTo>
                  <a:lnTo>
                    <a:pt x="1142" y="17"/>
                  </a:lnTo>
                  <a:lnTo>
                    <a:pt x="1130" y="17"/>
                  </a:lnTo>
                  <a:lnTo>
                    <a:pt x="1118" y="17"/>
                  </a:lnTo>
                  <a:lnTo>
                    <a:pt x="993" y="17"/>
                  </a:lnTo>
                  <a:lnTo>
                    <a:pt x="956" y="17"/>
                  </a:lnTo>
                  <a:lnTo>
                    <a:pt x="931" y="17"/>
                  </a:lnTo>
                  <a:lnTo>
                    <a:pt x="918" y="17"/>
                  </a:lnTo>
                  <a:lnTo>
                    <a:pt x="906" y="17"/>
                  </a:lnTo>
                  <a:lnTo>
                    <a:pt x="857" y="33"/>
                  </a:lnTo>
                  <a:lnTo>
                    <a:pt x="832" y="33"/>
                  </a:lnTo>
                  <a:lnTo>
                    <a:pt x="807" y="33"/>
                  </a:lnTo>
                  <a:lnTo>
                    <a:pt x="720" y="0"/>
                  </a:lnTo>
                  <a:lnTo>
                    <a:pt x="707" y="0"/>
                  </a:lnTo>
                  <a:lnTo>
                    <a:pt x="683" y="0"/>
                  </a:lnTo>
                  <a:lnTo>
                    <a:pt x="670" y="0"/>
                  </a:lnTo>
                  <a:lnTo>
                    <a:pt x="658" y="0"/>
                  </a:lnTo>
                  <a:lnTo>
                    <a:pt x="633" y="0"/>
                  </a:lnTo>
                  <a:lnTo>
                    <a:pt x="621" y="0"/>
                  </a:lnTo>
                  <a:lnTo>
                    <a:pt x="558" y="17"/>
                  </a:lnTo>
                  <a:lnTo>
                    <a:pt x="534" y="0"/>
                  </a:lnTo>
                  <a:lnTo>
                    <a:pt x="509" y="0"/>
                  </a:lnTo>
                  <a:lnTo>
                    <a:pt x="497" y="0"/>
                  </a:lnTo>
                  <a:lnTo>
                    <a:pt x="472" y="17"/>
                  </a:lnTo>
                  <a:lnTo>
                    <a:pt x="460" y="17"/>
                  </a:lnTo>
                  <a:lnTo>
                    <a:pt x="434" y="0"/>
                  </a:lnTo>
                  <a:lnTo>
                    <a:pt x="422" y="0"/>
                  </a:lnTo>
                  <a:lnTo>
                    <a:pt x="409" y="0"/>
                  </a:lnTo>
                  <a:lnTo>
                    <a:pt x="397" y="0"/>
                  </a:lnTo>
                  <a:lnTo>
                    <a:pt x="372" y="0"/>
                  </a:lnTo>
                  <a:lnTo>
                    <a:pt x="335" y="0"/>
                  </a:lnTo>
                  <a:lnTo>
                    <a:pt x="311" y="0"/>
                  </a:lnTo>
                  <a:lnTo>
                    <a:pt x="286" y="0"/>
                  </a:lnTo>
                  <a:lnTo>
                    <a:pt x="260" y="0"/>
                  </a:lnTo>
                  <a:lnTo>
                    <a:pt x="248" y="17"/>
                  </a:lnTo>
                  <a:lnTo>
                    <a:pt x="124" y="17"/>
                  </a:lnTo>
                  <a:lnTo>
                    <a:pt x="99" y="17"/>
                  </a:lnTo>
                  <a:lnTo>
                    <a:pt x="86" y="0"/>
                  </a:lnTo>
                  <a:lnTo>
                    <a:pt x="74" y="17"/>
                  </a:lnTo>
                  <a:lnTo>
                    <a:pt x="74" y="17"/>
                  </a:lnTo>
                  <a:lnTo>
                    <a:pt x="0" y="5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9" name="Freeform 111">
              <a:extLst>
                <a:ext uri="{FF2B5EF4-FFF2-40B4-BE49-F238E27FC236}">
                  <a16:creationId xmlns:a16="http://schemas.microsoft.com/office/drawing/2014/main" id="{3BBB5931-2727-ED40-B4A3-4E5208814C6E}"/>
                </a:ext>
              </a:extLst>
            </p:cNvPr>
            <p:cNvSpPr>
              <a:spLocks/>
            </p:cNvSpPr>
            <p:nvPr/>
          </p:nvSpPr>
          <p:spPr bwMode="auto">
            <a:xfrm>
              <a:off x="4316081" y="1190818"/>
              <a:ext cx="384826" cy="172096"/>
            </a:xfrm>
            <a:custGeom>
              <a:avLst/>
              <a:gdLst/>
              <a:ahLst/>
              <a:cxnLst>
                <a:cxn ang="0">
                  <a:pos x="314" y="24"/>
                </a:cxn>
                <a:cxn ang="0">
                  <a:pos x="314" y="24"/>
                </a:cxn>
                <a:cxn ang="0">
                  <a:pos x="314" y="12"/>
                </a:cxn>
                <a:cxn ang="0">
                  <a:pos x="302" y="0"/>
                </a:cxn>
                <a:cxn ang="0">
                  <a:pos x="278" y="12"/>
                </a:cxn>
                <a:cxn ang="0">
                  <a:pos x="241" y="12"/>
                </a:cxn>
                <a:cxn ang="0">
                  <a:pos x="217" y="12"/>
                </a:cxn>
                <a:cxn ang="0">
                  <a:pos x="205" y="0"/>
                </a:cxn>
                <a:cxn ang="0">
                  <a:pos x="193" y="0"/>
                </a:cxn>
                <a:cxn ang="0">
                  <a:pos x="205" y="12"/>
                </a:cxn>
                <a:cxn ang="0">
                  <a:pos x="181" y="24"/>
                </a:cxn>
                <a:cxn ang="0">
                  <a:pos x="181" y="37"/>
                </a:cxn>
                <a:cxn ang="0">
                  <a:pos x="169" y="37"/>
                </a:cxn>
                <a:cxn ang="0">
                  <a:pos x="145" y="37"/>
                </a:cxn>
                <a:cxn ang="0">
                  <a:pos x="133" y="37"/>
                </a:cxn>
                <a:cxn ang="0">
                  <a:pos x="121" y="37"/>
                </a:cxn>
                <a:cxn ang="0">
                  <a:pos x="109" y="49"/>
                </a:cxn>
                <a:cxn ang="0">
                  <a:pos x="133" y="49"/>
                </a:cxn>
                <a:cxn ang="0">
                  <a:pos x="133" y="61"/>
                </a:cxn>
                <a:cxn ang="0">
                  <a:pos x="121" y="61"/>
                </a:cxn>
                <a:cxn ang="0">
                  <a:pos x="84" y="61"/>
                </a:cxn>
                <a:cxn ang="0">
                  <a:pos x="96" y="73"/>
                </a:cxn>
                <a:cxn ang="0">
                  <a:pos x="84" y="85"/>
                </a:cxn>
                <a:cxn ang="0">
                  <a:pos x="48" y="85"/>
                </a:cxn>
                <a:cxn ang="0">
                  <a:pos x="36" y="97"/>
                </a:cxn>
                <a:cxn ang="0">
                  <a:pos x="36" y="109"/>
                </a:cxn>
                <a:cxn ang="0">
                  <a:pos x="60" y="109"/>
                </a:cxn>
                <a:cxn ang="0">
                  <a:pos x="48" y="121"/>
                </a:cxn>
                <a:cxn ang="0">
                  <a:pos x="24" y="121"/>
                </a:cxn>
                <a:cxn ang="0">
                  <a:pos x="0" y="109"/>
                </a:cxn>
                <a:cxn ang="0">
                  <a:pos x="12" y="133"/>
                </a:cxn>
                <a:cxn ang="0">
                  <a:pos x="36" y="145"/>
                </a:cxn>
                <a:cxn ang="0">
                  <a:pos x="48" y="133"/>
                </a:cxn>
                <a:cxn ang="0">
                  <a:pos x="72" y="133"/>
                </a:cxn>
                <a:cxn ang="0">
                  <a:pos x="48" y="133"/>
                </a:cxn>
                <a:cxn ang="0">
                  <a:pos x="48" y="133"/>
                </a:cxn>
                <a:cxn ang="0">
                  <a:pos x="84" y="145"/>
                </a:cxn>
                <a:cxn ang="0">
                  <a:pos x="109" y="133"/>
                </a:cxn>
                <a:cxn ang="0">
                  <a:pos x="121" y="121"/>
                </a:cxn>
                <a:cxn ang="0">
                  <a:pos x="133" y="121"/>
                </a:cxn>
                <a:cxn ang="0">
                  <a:pos x="121" y="133"/>
                </a:cxn>
                <a:cxn ang="0">
                  <a:pos x="109" y="145"/>
                </a:cxn>
                <a:cxn ang="0">
                  <a:pos x="109" y="157"/>
                </a:cxn>
                <a:cxn ang="0">
                  <a:pos x="121" y="157"/>
                </a:cxn>
                <a:cxn ang="0">
                  <a:pos x="133" y="157"/>
                </a:cxn>
                <a:cxn ang="0">
                  <a:pos x="121" y="145"/>
                </a:cxn>
                <a:cxn ang="0">
                  <a:pos x="145" y="133"/>
                </a:cxn>
                <a:cxn ang="0">
                  <a:pos x="326" y="24"/>
                </a:cxn>
              </a:cxnLst>
              <a:rect l="0" t="0" r="r" b="b"/>
              <a:pathLst>
                <a:path w="326" h="157">
                  <a:moveTo>
                    <a:pt x="326" y="24"/>
                  </a:moveTo>
                  <a:lnTo>
                    <a:pt x="314" y="24"/>
                  </a:lnTo>
                  <a:lnTo>
                    <a:pt x="314" y="24"/>
                  </a:lnTo>
                  <a:lnTo>
                    <a:pt x="314" y="24"/>
                  </a:lnTo>
                  <a:lnTo>
                    <a:pt x="302" y="24"/>
                  </a:lnTo>
                  <a:lnTo>
                    <a:pt x="314" y="24"/>
                  </a:lnTo>
                  <a:lnTo>
                    <a:pt x="314" y="24"/>
                  </a:lnTo>
                  <a:lnTo>
                    <a:pt x="314" y="24"/>
                  </a:lnTo>
                  <a:lnTo>
                    <a:pt x="314" y="24"/>
                  </a:lnTo>
                  <a:lnTo>
                    <a:pt x="314" y="12"/>
                  </a:lnTo>
                  <a:lnTo>
                    <a:pt x="314" y="12"/>
                  </a:lnTo>
                  <a:lnTo>
                    <a:pt x="314" y="12"/>
                  </a:lnTo>
                  <a:lnTo>
                    <a:pt x="314" y="12"/>
                  </a:lnTo>
                  <a:lnTo>
                    <a:pt x="314" y="12"/>
                  </a:lnTo>
                  <a:lnTo>
                    <a:pt x="302" y="0"/>
                  </a:lnTo>
                  <a:lnTo>
                    <a:pt x="302" y="0"/>
                  </a:lnTo>
                  <a:lnTo>
                    <a:pt x="290" y="12"/>
                  </a:lnTo>
                  <a:lnTo>
                    <a:pt x="290" y="12"/>
                  </a:lnTo>
                  <a:lnTo>
                    <a:pt x="290" y="12"/>
                  </a:lnTo>
                  <a:lnTo>
                    <a:pt x="278" y="12"/>
                  </a:lnTo>
                  <a:lnTo>
                    <a:pt x="266" y="12"/>
                  </a:lnTo>
                  <a:lnTo>
                    <a:pt x="266" y="12"/>
                  </a:lnTo>
                  <a:lnTo>
                    <a:pt x="253" y="12"/>
                  </a:lnTo>
                  <a:lnTo>
                    <a:pt x="241" y="12"/>
                  </a:lnTo>
                  <a:lnTo>
                    <a:pt x="241" y="12"/>
                  </a:lnTo>
                  <a:lnTo>
                    <a:pt x="229" y="12"/>
                  </a:lnTo>
                  <a:lnTo>
                    <a:pt x="229" y="12"/>
                  </a:lnTo>
                  <a:lnTo>
                    <a:pt x="217" y="12"/>
                  </a:lnTo>
                  <a:lnTo>
                    <a:pt x="217" y="12"/>
                  </a:lnTo>
                  <a:lnTo>
                    <a:pt x="217" y="0"/>
                  </a:lnTo>
                  <a:lnTo>
                    <a:pt x="217" y="12"/>
                  </a:lnTo>
                  <a:lnTo>
                    <a:pt x="205" y="0"/>
                  </a:lnTo>
                  <a:lnTo>
                    <a:pt x="205" y="12"/>
                  </a:lnTo>
                  <a:lnTo>
                    <a:pt x="193" y="12"/>
                  </a:lnTo>
                  <a:lnTo>
                    <a:pt x="193" y="0"/>
                  </a:lnTo>
                  <a:lnTo>
                    <a:pt x="193" y="0"/>
                  </a:lnTo>
                  <a:lnTo>
                    <a:pt x="181" y="0"/>
                  </a:lnTo>
                  <a:lnTo>
                    <a:pt x="193" y="12"/>
                  </a:lnTo>
                  <a:lnTo>
                    <a:pt x="193" y="12"/>
                  </a:lnTo>
                  <a:lnTo>
                    <a:pt x="205" y="12"/>
                  </a:lnTo>
                  <a:lnTo>
                    <a:pt x="193" y="12"/>
                  </a:lnTo>
                  <a:lnTo>
                    <a:pt x="193" y="24"/>
                  </a:lnTo>
                  <a:lnTo>
                    <a:pt x="193" y="24"/>
                  </a:lnTo>
                  <a:lnTo>
                    <a:pt x="181" y="24"/>
                  </a:lnTo>
                  <a:lnTo>
                    <a:pt x="181" y="24"/>
                  </a:lnTo>
                  <a:lnTo>
                    <a:pt x="169" y="24"/>
                  </a:lnTo>
                  <a:lnTo>
                    <a:pt x="169" y="24"/>
                  </a:lnTo>
                  <a:lnTo>
                    <a:pt x="181" y="37"/>
                  </a:lnTo>
                  <a:lnTo>
                    <a:pt x="181" y="37"/>
                  </a:lnTo>
                  <a:lnTo>
                    <a:pt x="181" y="37"/>
                  </a:lnTo>
                  <a:lnTo>
                    <a:pt x="169" y="37"/>
                  </a:lnTo>
                  <a:lnTo>
                    <a:pt x="169" y="37"/>
                  </a:lnTo>
                  <a:lnTo>
                    <a:pt x="169" y="37"/>
                  </a:lnTo>
                  <a:lnTo>
                    <a:pt x="157" y="37"/>
                  </a:lnTo>
                  <a:lnTo>
                    <a:pt x="157" y="37"/>
                  </a:lnTo>
                  <a:lnTo>
                    <a:pt x="145" y="37"/>
                  </a:lnTo>
                  <a:lnTo>
                    <a:pt x="145" y="37"/>
                  </a:lnTo>
                  <a:lnTo>
                    <a:pt x="145" y="37"/>
                  </a:lnTo>
                  <a:lnTo>
                    <a:pt x="133" y="37"/>
                  </a:lnTo>
                  <a:lnTo>
                    <a:pt x="133" y="37"/>
                  </a:lnTo>
                  <a:lnTo>
                    <a:pt x="133" y="37"/>
                  </a:lnTo>
                  <a:lnTo>
                    <a:pt x="121" y="37"/>
                  </a:lnTo>
                  <a:lnTo>
                    <a:pt x="121" y="37"/>
                  </a:lnTo>
                  <a:lnTo>
                    <a:pt x="121" y="37"/>
                  </a:lnTo>
                  <a:lnTo>
                    <a:pt x="121" y="37"/>
                  </a:lnTo>
                  <a:lnTo>
                    <a:pt x="121" y="37"/>
                  </a:lnTo>
                  <a:lnTo>
                    <a:pt x="109" y="37"/>
                  </a:lnTo>
                  <a:lnTo>
                    <a:pt x="109" y="49"/>
                  </a:lnTo>
                  <a:lnTo>
                    <a:pt x="121" y="49"/>
                  </a:lnTo>
                  <a:lnTo>
                    <a:pt x="133" y="49"/>
                  </a:lnTo>
                  <a:lnTo>
                    <a:pt x="133" y="49"/>
                  </a:lnTo>
                  <a:lnTo>
                    <a:pt x="133" y="49"/>
                  </a:lnTo>
                  <a:lnTo>
                    <a:pt x="133" y="49"/>
                  </a:lnTo>
                  <a:lnTo>
                    <a:pt x="133" y="61"/>
                  </a:lnTo>
                  <a:lnTo>
                    <a:pt x="133" y="61"/>
                  </a:lnTo>
                  <a:lnTo>
                    <a:pt x="133" y="61"/>
                  </a:lnTo>
                  <a:lnTo>
                    <a:pt x="121" y="61"/>
                  </a:lnTo>
                  <a:lnTo>
                    <a:pt x="121" y="61"/>
                  </a:lnTo>
                  <a:lnTo>
                    <a:pt x="121" y="61"/>
                  </a:lnTo>
                  <a:lnTo>
                    <a:pt x="121" y="61"/>
                  </a:lnTo>
                  <a:lnTo>
                    <a:pt x="109" y="61"/>
                  </a:lnTo>
                  <a:lnTo>
                    <a:pt x="109" y="61"/>
                  </a:lnTo>
                  <a:lnTo>
                    <a:pt x="96" y="61"/>
                  </a:lnTo>
                  <a:lnTo>
                    <a:pt x="84" y="61"/>
                  </a:lnTo>
                  <a:lnTo>
                    <a:pt x="84" y="73"/>
                  </a:lnTo>
                  <a:lnTo>
                    <a:pt x="84" y="73"/>
                  </a:lnTo>
                  <a:lnTo>
                    <a:pt x="96" y="73"/>
                  </a:lnTo>
                  <a:lnTo>
                    <a:pt x="96" y="73"/>
                  </a:lnTo>
                  <a:lnTo>
                    <a:pt x="96" y="85"/>
                  </a:lnTo>
                  <a:lnTo>
                    <a:pt x="96" y="85"/>
                  </a:lnTo>
                  <a:lnTo>
                    <a:pt x="72" y="85"/>
                  </a:lnTo>
                  <a:lnTo>
                    <a:pt x="84" y="85"/>
                  </a:lnTo>
                  <a:lnTo>
                    <a:pt x="60" y="85"/>
                  </a:lnTo>
                  <a:lnTo>
                    <a:pt x="60" y="85"/>
                  </a:lnTo>
                  <a:lnTo>
                    <a:pt x="48" y="85"/>
                  </a:lnTo>
                  <a:lnTo>
                    <a:pt x="48" y="85"/>
                  </a:lnTo>
                  <a:lnTo>
                    <a:pt x="36" y="85"/>
                  </a:lnTo>
                  <a:lnTo>
                    <a:pt x="24" y="85"/>
                  </a:lnTo>
                  <a:lnTo>
                    <a:pt x="36" y="97"/>
                  </a:lnTo>
                  <a:lnTo>
                    <a:pt x="36" y="97"/>
                  </a:lnTo>
                  <a:lnTo>
                    <a:pt x="48" y="97"/>
                  </a:lnTo>
                  <a:lnTo>
                    <a:pt x="48" y="97"/>
                  </a:lnTo>
                  <a:lnTo>
                    <a:pt x="48" y="109"/>
                  </a:lnTo>
                  <a:lnTo>
                    <a:pt x="36" y="109"/>
                  </a:lnTo>
                  <a:lnTo>
                    <a:pt x="36" y="109"/>
                  </a:lnTo>
                  <a:lnTo>
                    <a:pt x="36" y="121"/>
                  </a:lnTo>
                  <a:lnTo>
                    <a:pt x="48" y="121"/>
                  </a:lnTo>
                  <a:lnTo>
                    <a:pt x="60" y="109"/>
                  </a:lnTo>
                  <a:lnTo>
                    <a:pt x="60" y="121"/>
                  </a:lnTo>
                  <a:lnTo>
                    <a:pt x="48" y="121"/>
                  </a:lnTo>
                  <a:lnTo>
                    <a:pt x="48" y="121"/>
                  </a:lnTo>
                  <a:lnTo>
                    <a:pt x="48" y="121"/>
                  </a:lnTo>
                  <a:lnTo>
                    <a:pt x="48" y="121"/>
                  </a:lnTo>
                  <a:lnTo>
                    <a:pt x="36" y="121"/>
                  </a:lnTo>
                  <a:lnTo>
                    <a:pt x="36" y="121"/>
                  </a:lnTo>
                  <a:lnTo>
                    <a:pt x="24" y="121"/>
                  </a:lnTo>
                  <a:lnTo>
                    <a:pt x="24" y="109"/>
                  </a:lnTo>
                  <a:lnTo>
                    <a:pt x="24" y="121"/>
                  </a:lnTo>
                  <a:lnTo>
                    <a:pt x="12" y="109"/>
                  </a:lnTo>
                  <a:lnTo>
                    <a:pt x="0" y="109"/>
                  </a:lnTo>
                  <a:lnTo>
                    <a:pt x="12" y="121"/>
                  </a:lnTo>
                  <a:lnTo>
                    <a:pt x="12" y="121"/>
                  </a:lnTo>
                  <a:lnTo>
                    <a:pt x="24" y="121"/>
                  </a:lnTo>
                  <a:lnTo>
                    <a:pt x="12" y="133"/>
                  </a:lnTo>
                  <a:lnTo>
                    <a:pt x="24" y="133"/>
                  </a:lnTo>
                  <a:lnTo>
                    <a:pt x="24" y="145"/>
                  </a:lnTo>
                  <a:lnTo>
                    <a:pt x="24" y="133"/>
                  </a:lnTo>
                  <a:lnTo>
                    <a:pt x="36" y="145"/>
                  </a:lnTo>
                  <a:lnTo>
                    <a:pt x="36" y="133"/>
                  </a:lnTo>
                  <a:lnTo>
                    <a:pt x="36" y="133"/>
                  </a:lnTo>
                  <a:lnTo>
                    <a:pt x="36" y="133"/>
                  </a:lnTo>
                  <a:lnTo>
                    <a:pt x="48" y="133"/>
                  </a:lnTo>
                  <a:lnTo>
                    <a:pt x="48" y="133"/>
                  </a:lnTo>
                  <a:lnTo>
                    <a:pt x="60" y="121"/>
                  </a:lnTo>
                  <a:lnTo>
                    <a:pt x="72" y="121"/>
                  </a:lnTo>
                  <a:lnTo>
                    <a:pt x="72" y="133"/>
                  </a:lnTo>
                  <a:lnTo>
                    <a:pt x="60" y="133"/>
                  </a:lnTo>
                  <a:lnTo>
                    <a:pt x="48" y="133"/>
                  </a:lnTo>
                  <a:lnTo>
                    <a:pt x="48" y="133"/>
                  </a:lnTo>
                  <a:lnTo>
                    <a:pt x="48" y="133"/>
                  </a:lnTo>
                  <a:lnTo>
                    <a:pt x="48" y="133"/>
                  </a:lnTo>
                  <a:lnTo>
                    <a:pt x="48" y="133"/>
                  </a:lnTo>
                  <a:lnTo>
                    <a:pt x="48" y="145"/>
                  </a:lnTo>
                  <a:lnTo>
                    <a:pt x="48" y="133"/>
                  </a:lnTo>
                  <a:lnTo>
                    <a:pt x="60" y="133"/>
                  </a:lnTo>
                  <a:lnTo>
                    <a:pt x="72" y="133"/>
                  </a:lnTo>
                  <a:lnTo>
                    <a:pt x="72" y="145"/>
                  </a:lnTo>
                  <a:lnTo>
                    <a:pt x="84" y="145"/>
                  </a:lnTo>
                  <a:lnTo>
                    <a:pt x="96" y="133"/>
                  </a:lnTo>
                  <a:lnTo>
                    <a:pt x="96" y="133"/>
                  </a:lnTo>
                  <a:lnTo>
                    <a:pt x="96" y="133"/>
                  </a:lnTo>
                  <a:lnTo>
                    <a:pt x="109" y="133"/>
                  </a:lnTo>
                  <a:lnTo>
                    <a:pt x="109" y="133"/>
                  </a:lnTo>
                  <a:lnTo>
                    <a:pt x="109" y="133"/>
                  </a:lnTo>
                  <a:lnTo>
                    <a:pt x="121" y="133"/>
                  </a:lnTo>
                  <a:lnTo>
                    <a:pt x="121" y="121"/>
                  </a:lnTo>
                  <a:lnTo>
                    <a:pt x="121" y="121"/>
                  </a:lnTo>
                  <a:lnTo>
                    <a:pt x="121" y="121"/>
                  </a:lnTo>
                  <a:lnTo>
                    <a:pt x="121" y="121"/>
                  </a:lnTo>
                  <a:lnTo>
                    <a:pt x="133" y="121"/>
                  </a:lnTo>
                  <a:lnTo>
                    <a:pt x="121" y="133"/>
                  </a:lnTo>
                  <a:lnTo>
                    <a:pt x="121" y="133"/>
                  </a:lnTo>
                  <a:lnTo>
                    <a:pt x="121" y="133"/>
                  </a:lnTo>
                  <a:lnTo>
                    <a:pt x="121" y="133"/>
                  </a:lnTo>
                  <a:lnTo>
                    <a:pt x="121" y="133"/>
                  </a:lnTo>
                  <a:lnTo>
                    <a:pt x="121" y="145"/>
                  </a:lnTo>
                  <a:lnTo>
                    <a:pt x="109" y="145"/>
                  </a:lnTo>
                  <a:lnTo>
                    <a:pt x="109" y="145"/>
                  </a:lnTo>
                  <a:lnTo>
                    <a:pt x="96" y="145"/>
                  </a:lnTo>
                  <a:lnTo>
                    <a:pt x="109" y="157"/>
                  </a:lnTo>
                  <a:lnTo>
                    <a:pt x="96" y="157"/>
                  </a:lnTo>
                  <a:lnTo>
                    <a:pt x="109" y="157"/>
                  </a:lnTo>
                  <a:lnTo>
                    <a:pt x="121" y="157"/>
                  </a:lnTo>
                  <a:lnTo>
                    <a:pt x="121" y="157"/>
                  </a:lnTo>
                  <a:lnTo>
                    <a:pt x="121" y="157"/>
                  </a:lnTo>
                  <a:lnTo>
                    <a:pt x="121" y="157"/>
                  </a:lnTo>
                  <a:lnTo>
                    <a:pt x="121" y="157"/>
                  </a:lnTo>
                  <a:lnTo>
                    <a:pt x="133" y="157"/>
                  </a:lnTo>
                  <a:lnTo>
                    <a:pt x="133" y="157"/>
                  </a:lnTo>
                  <a:lnTo>
                    <a:pt x="133" y="157"/>
                  </a:lnTo>
                  <a:lnTo>
                    <a:pt x="133" y="145"/>
                  </a:lnTo>
                  <a:lnTo>
                    <a:pt x="121" y="145"/>
                  </a:lnTo>
                  <a:lnTo>
                    <a:pt x="121" y="145"/>
                  </a:lnTo>
                  <a:lnTo>
                    <a:pt x="121" y="145"/>
                  </a:lnTo>
                  <a:lnTo>
                    <a:pt x="121" y="145"/>
                  </a:lnTo>
                  <a:lnTo>
                    <a:pt x="121" y="145"/>
                  </a:lnTo>
                  <a:lnTo>
                    <a:pt x="133" y="133"/>
                  </a:lnTo>
                  <a:lnTo>
                    <a:pt x="145" y="133"/>
                  </a:lnTo>
                  <a:lnTo>
                    <a:pt x="145" y="133"/>
                  </a:lnTo>
                  <a:lnTo>
                    <a:pt x="145" y="121"/>
                  </a:lnTo>
                  <a:lnTo>
                    <a:pt x="145" y="121"/>
                  </a:lnTo>
                  <a:lnTo>
                    <a:pt x="32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0" name="Freeform 112">
              <a:extLst>
                <a:ext uri="{FF2B5EF4-FFF2-40B4-BE49-F238E27FC236}">
                  <a16:creationId xmlns:a16="http://schemas.microsoft.com/office/drawing/2014/main" id="{57F5FE93-2441-2A43-95DC-DF0B77536D48}"/>
                </a:ext>
              </a:extLst>
            </p:cNvPr>
            <p:cNvSpPr>
              <a:spLocks/>
            </p:cNvSpPr>
            <p:nvPr/>
          </p:nvSpPr>
          <p:spPr bwMode="auto">
            <a:xfrm>
              <a:off x="4629174" y="1217111"/>
              <a:ext cx="186437" cy="199583"/>
            </a:xfrm>
            <a:custGeom>
              <a:avLst/>
              <a:gdLst>
                <a:gd name="T0" fmla="*/ 2147483647 w 157"/>
                <a:gd name="T1" fmla="*/ 2147483647 h 182"/>
                <a:gd name="T2" fmla="*/ 2147483647 w 157"/>
                <a:gd name="T3" fmla="*/ 2147483647 h 182"/>
                <a:gd name="T4" fmla="*/ 2147483647 w 157"/>
                <a:gd name="T5" fmla="*/ 2147483647 h 182"/>
                <a:gd name="T6" fmla="*/ 2147483647 w 157"/>
                <a:gd name="T7" fmla="*/ 2147483647 h 182"/>
                <a:gd name="T8" fmla="*/ 2147483647 w 157"/>
                <a:gd name="T9" fmla="*/ 2147483647 h 182"/>
                <a:gd name="T10" fmla="*/ 2147483647 w 157"/>
                <a:gd name="T11" fmla="*/ 2147483647 h 182"/>
                <a:gd name="T12" fmla="*/ 2147483647 w 157"/>
                <a:gd name="T13" fmla="*/ 2147483647 h 182"/>
                <a:gd name="T14" fmla="*/ 2147483647 w 157"/>
                <a:gd name="T15" fmla="*/ 2147483647 h 182"/>
                <a:gd name="T16" fmla="*/ 2147483647 w 157"/>
                <a:gd name="T17" fmla="*/ 2147483647 h 182"/>
                <a:gd name="T18" fmla="*/ 2147483647 w 157"/>
                <a:gd name="T19" fmla="*/ 2147483647 h 182"/>
                <a:gd name="T20" fmla="*/ 2147483647 w 157"/>
                <a:gd name="T21" fmla="*/ 2147483647 h 182"/>
                <a:gd name="T22" fmla="*/ 2147483647 w 157"/>
                <a:gd name="T23" fmla="*/ 2147483647 h 182"/>
                <a:gd name="T24" fmla="*/ 2147483647 w 157"/>
                <a:gd name="T25" fmla="*/ 2147483647 h 182"/>
                <a:gd name="T26" fmla="*/ 2147483647 w 157"/>
                <a:gd name="T27" fmla="*/ 2147483647 h 182"/>
                <a:gd name="T28" fmla="*/ 2147483647 w 157"/>
                <a:gd name="T29" fmla="*/ 2147483647 h 182"/>
                <a:gd name="T30" fmla="*/ 2147483647 w 157"/>
                <a:gd name="T31" fmla="*/ 2147483647 h 182"/>
                <a:gd name="T32" fmla="*/ 2147483647 w 157"/>
                <a:gd name="T33" fmla="*/ 2147483647 h 182"/>
                <a:gd name="T34" fmla="*/ 2147483647 w 157"/>
                <a:gd name="T35" fmla="*/ 2147483647 h 182"/>
                <a:gd name="T36" fmla="*/ 2147483647 w 157"/>
                <a:gd name="T37" fmla="*/ 2147483647 h 182"/>
                <a:gd name="T38" fmla="*/ 2147483647 w 157"/>
                <a:gd name="T39" fmla="*/ 2147483647 h 182"/>
                <a:gd name="T40" fmla="*/ 2147483647 w 157"/>
                <a:gd name="T41" fmla="*/ 2147483647 h 182"/>
                <a:gd name="T42" fmla="*/ 2147483647 w 157"/>
                <a:gd name="T43" fmla="*/ 2147483647 h 182"/>
                <a:gd name="T44" fmla="*/ 2147483647 w 157"/>
                <a:gd name="T45" fmla="*/ 2147483647 h 182"/>
                <a:gd name="T46" fmla="*/ 2147483647 w 157"/>
                <a:gd name="T47" fmla="*/ 2147483647 h 182"/>
                <a:gd name="T48" fmla="*/ 2147483647 w 157"/>
                <a:gd name="T49" fmla="*/ 2147483647 h 182"/>
                <a:gd name="T50" fmla="*/ 2147483647 w 157"/>
                <a:gd name="T51" fmla="*/ 2147483647 h 182"/>
                <a:gd name="T52" fmla="*/ 2147483647 w 157"/>
                <a:gd name="T53" fmla="*/ 2147483647 h 182"/>
                <a:gd name="T54" fmla="*/ 2147483647 w 157"/>
                <a:gd name="T55" fmla="*/ 2147483647 h 182"/>
                <a:gd name="T56" fmla="*/ 2147483647 w 157"/>
                <a:gd name="T57" fmla="*/ 2147483647 h 182"/>
                <a:gd name="T58" fmla="*/ 2147483647 w 157"/>
                <a:gd name="T59" fmla="*/ 2147483647 h 182"/>
                <a:gd name="T60" fmla="*/ 2147483647 w 157"/>
                <a:gd name="T61" fmla="*/ 2147483647 h 182"/>
                <a:gd name="T62" fmla="*/ 2147483647 w 157"/>
                <a:gd name="T63" fmla="*/ 2147483647 h 182"/>
                <a:gd name="T64" fmla="*/ 2147483647 w 157"/>
                <a:gd name="T65" fmla="*/ 2147483647 h 182"/>
                <a:gd name="T66" fmla="*/ 2147483647 w 157"/>
                <a:gd name="T67" fmla="*/ 2147483647 h 182"/>
                <a:gd name="T68" fmla="*/ 2147483647 w 157"/>
                <a:gd name="T69" fmla="*/ 2147483647 h 182"/>
                <a:gd name="T70" fmla="*/ 2147483647 w 157"/>
                <a:gd name="T71" fmla="*/ 2147483647 h 182"/>
                <a:gd name="T72" fmla="*/ 0 w 157"/>
                <a:gd name="T73" fmla="*/ 2147483647 h 182"/>
                <a:gd name="T74" fmla="*/ 0 w 157"/>
                <a:gd name="T75" fmla="*/ 2147483647 h 182"/>
                <a:gd name="T76" fmla="*/ 0 w 157"/>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182"/>
                <a:gd name="T119" fmla="*/ 157 w 157"/>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182">
                  <a:moveTo>
                    <a:pt x="60" y="0"/>
                  </a:moveTo>
                  <a:lnTo>
                    <a:pt x="84" y="25"/>
                  </a:lnTo>
                  <a:lnTo>
                    <a:pt x="96" y="61"/>
                  </a:lnTo>
                  <a:lnTo>
                    <a:pt x="96" y="73"/>
                  </a:lnTo>
                  <a:lnTo>
                    <a:pt x="108" y="73"/>
                  </a:lnTo>
                  <a:lnTo>
                    <a:pt x="120" y="73"/>
                  </a:lnTo>
                  <a:lnTo>
                    <a:pt x="120" y="85"/>
                  </a:lnTo>
                  <a:lnTo>
                    <a:pt x="108" y="85"/>
                  </a:lnTo>
                  <a:lnTo>
                    <a:pt x="120" y="97"/>
                  </a:lnTo>
                  <a:lnTo>
                    <a:pt x="132" y="97"/>
                  </a:lnTo>
                  <a:lnTo>
                    <a:pt x="132" y="85"/>
                  </a:lnTo>
                  <a:lnTo>
                    <a:pt x="132" y="97"/>
                  </a:lnTo>
                  <a:lnTo>
                    <a:pt x="144" y="97"/>
                  </a:lnTo>
                  <a:lnTo>
                    <a:pt x="157" y="97"/>
                  </a:lnTo>
                  <a:lnTo>
                    <a:pt x="157" y="109"/>
                  </a:lnTo>
                  <a:lnTo>
                    <a:pt x="157" y="121"/>
                  </a:lnTo>
                  <a:lnTo>
                    <a:pt x="132" y="109"/>
                  </a:lnTo>
                  <a:lnTo>
                    <a:pt x="120" y="109"/>
                  </a:lnTo>
                  <a:lnTo>
                    <a:pt x="132" y="121"/>
                  </a:lnTo>
                  <a:lnTo>
                    <a:pt x="144" y="121"/>
                  </a:lnTo>
                  <a:lnTo>
                    <a:pt x="157" y="121"/>
                  </a:lnTo>
                  <a:lnTo>
                    <a:pt x="157" y="133"/>
                  </a:lnTo>
                  <a:lnTo>
                    <a:pt x="144" y="133"/>
                  </a:lnTo>
                  <a:lnTo>
                    <a:pt x="132" y="133"/>
                  </a:lnTo>
                  <a:lnTo>
                    <a:pt x="120" y="133"/>
                  </a:lnTo>
                  <a:lnTo>
                    <a:pt x="120" y="145"/>
                  </a:lnTo>
                  <a:lnTo>
                    <a:pt x="120" y="133"/>
                  </a:lnTo>
                  <a:lnTo>
                    <a:pt x="108" y="145"/>
                  </a:lnTo>
                  <a:lnTo>
                    <a:pt x="120" y="145"/>
                  </a:lnTo>
                  <a:lnTo>
                    <a:pt x="132" y="133"/>
                  </a:lnTo>
                  <a:lnTo>
                    <a:pt x="132" y="145"/>
                  </a:lnTo>
                  <a:lnTo>
                    <a:pt x="144" y="145"/>
                  </a:lnTo>
                  <a:lnTo>
                    <a:pt x="157" y="145"/>
                  </a:lnTo>
                  <a:lnTo>
                    <a:pt x="144" y="170"/>
                  </a:lnTo>
                  <a:lnTo>
                    <a:pt x="132" y="170"/>
                  </a:lnTo>
                  <a:lnTo>
                    <a:pt x="120" y="158"/>
                  </a:lnTo>
                  <a:lnTo>
                    <a:pt x="108" y="158"/>
                  </a:lnTo>
                  <a:lnTo>
                    <a:pt x="108" y="170"/>
                  </a:lnTo>
                  <a:lnTo>
                    <a:pt x="120" y="170"/>
                  </a:lnTo>
                  <a:lnTo>
                    <a:pt x="132" y="170"/>
                  </a:lnTo>
                  <a:lnTo>
                    <a:pt x="144" y="182"/>
                  </a:lnTo>
                  <a:lnTo>
                    <a:pt x="132" y="182"/>
                  </a:lnTo>
                  <a:lnTo>
                    <a:pt x="132" y="170"/>
                  </a:lnTo>
                  <a:lnTo>
                    <a:pt x="120" y="170"/>
                  </a:lnTo>
                  <a:lnTo>
                    <a:pt x="108" y="170"/>
                  </a:lnTo>
                  <a:lnTo>
                    <a:pt x="96" y="170"/>
                  </a:lnTo>
                  <a:lnTo>
                    <a:pt x="84" y="170"/>
                  </a:lnTo>
                  <a:lnTo>
                    <a:pt x="72" y="170"/>
                  </a:lnTo>
                  <a:lnTo>
                    <a:pt x="60" y="170"/>
                  </a:lnTo>
                  <a:lnTo>
                    <a:pt x="48" y="170"/>
                  </a:lnTo>
                  <a:lnTo>
                    <a:pt x="48" y="182"/>
                  </a:lnTo>
                  <a:lnTo>
                    <a:pt x="12" y="145"/>
                  </a:lnTo>
                  <a:lnTo>
                    <a:pt x="0" y="145"/>
                  </a:lnTo>
                  <a:lnTo>
                    <a:pt x="0" y="133"/>
                  </a:lnTo>
                  <a:lnTo>
                    <a:pt x="0" y="37"/>
                  </a:lnTo>
                  <a:lnTo>
                    <a:pt x="60" y="0"/>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11" name="Freeform 113">
              <a:extLst>
                <a:ext uri="{FF2B5EF4-FFF2-40B4-BE49-F238E27FC236}">
                  <a16:creationId xmlns:a16="http://schemas.microsoft.com/office/drawing/2014/main" id="{9B80156C-1225-F14D-A365-3C0EE503C2D9}"/>
                </a:ext>
              </a:extLst>
            </p:cNvPr>
            <p:cNvSpPr>
              <a:spLocks/>
            </p:cNvSpPr>
            <p:nvPr/>
          </p:nvSpPr>
          <p:spPr bwMode="auto">
            <a:xfrm>
              <a:off x="4629175" y="1389260"/>
              <a:ext cx="127877" cy="72901"/>
            </a:xfrm>
            <a:custGeom>
              <a:avLst/>
              <a:gdLst/>
              <a:ahLst/>
              <a:cxnLst>
                <a:cxn ang="0">
                  <a:pos x="12" y="0"/>
                </a:cxn>
                <a:cxn ang="0">
                  <a:pos x="0" y="0"/>
                </a:cxn>
                <a:cxn ang="0">
                  <a:pos x="12" y="12"/>
                </a:cxn>
                <a:cxn ang="0">
                  <a:pos x="12" y="12"/>
                </a:cxn>
                <a:cxn ang="0">
                  <a:pos x="12" y="12"/>
                </a:cxn>
                <a:cxn ang="0">
                  <a:pos x="0" y="12"/>
                </a:cxn>
                <a:cxn ang="0">
                  <a:pos x="12" y="12"/>
                </a:cxn>
                <a:cxn ang="0">
                  <a:pos x="12" y="24"/>
                </a:cxn>
                <a:cxn ang="0">
                  <a:pos x="12" y="24"/>
                </a:cxn>
                <a:cxn ang="0">
                  <a:pos x="12" y="24"/>
                </a:cxn>
                <a:cxn ang="0">
                  <a:pos x="0" y="12"/>
                </a:cxn>
                <a:cxn ang="0">
                  <a:pos x="0" y="24"/>
                </a:cxn>
                <a:cxn ang="0">
                  <a:pos x="0" y="24"/>
                </a:cxn>
                <a:cxn ang="0">
                  <a:pos x="0" y="24"/>
                </a:cxn>
                <a:cxn ang="0">
                  <a:pos x="0" y="24"/>
                </a:cxn>
                <a:cxn ang="0">
                  <a:pos x="0" y="36"/>
                </a:cxn>
                <a:cxn ang="0">
                  <a:pos x="0" y="36"/>
                </a:cxn>
                <a:cxn ang="0">
                  <a:pos x="0" y="36"/>
                </a:cxn>
                <a:cxn ang="0">
                  <a:pos x="0" y="36"/>
                </a:cxn>
                <a:cxn ang="0">
                  <a:pos x="0" y="36"/>
                </a:cxn>
                <a:cxn ang="0">
                  <a:pos x="12" y="36"/>
                </a:cxn>
                <a:cxn ang="0">
                  <a:pos x="12" y="48"/>
                </a:cxn>
                <a:cxn ang="0">
                  <a:pos x="0" y="48"/>
                </a:cxn>
                <a:cxn ang="0">
                  <a:pos x="12" y="60"/>
                </a:cxn>
                <a:cxn ang="0">
                  <a:pos x="12" y="48"/>
                </a:cxn>
                <a:cxn ang="0">
                  <a:pos x="12" y="48"/>
                </a:cxn>
                <a:cxn ang="0">
                  <a:pos x="24" y="48"/>
                </a:cxn>
                <a:cxn ang="0">
                  <a:pos x="36" y="48"/>
                </a:cxn>
                <a:cxn ang="0">
                  <a:pos x="48" y="48"/>
                </a:cxn>
                <a:cxn ang="0">
                  <a:pos x="60" y="36"/>
                </a:cxn>
                <a:cxn ang="0">
                  <a:pos x="60" y="48"/>
                </a:cxn>
                <a:cxn ang="0">
                  <a:pos x="72" y="48"/>
                </a:cxn>
                <a:cxn ang="0">
                  <a:pos x="72" y="48"/>
                </a:cxn>
                <a:cxn ang="0">
                  <a:pos x="84" y="48"/>
                </a:cxn>
                <a:cxn ang="0">
                  <a:pos x="84" y="48"/>
                </a:cxn>
                <a:cxn ang="0">
                  <a:pos x="60" y="36"/>
                </a:cxn>
                <a:cxn ang="0">
                  <a:pos x="84" y="36"/>
                </a:cxn>
                <a:cxn ang="0">
                  <a:pos x="96" y="36"/>
                </a:cxn>
                <a:cxn ang="0">
                  <a:pos x="108" y="36"/>
                </a:cxn>
                <a:cxn ang="0">
                  <a:pos x="96" y="24"/>
                </a:cxn>
                <a:cxn ang="0">
                  <a:pos x="84" y="36"/>
                </a:cxn>
                <a:cxn ang="0">
                  <a:pos x="72" y="24"/>
                </a:cxn>
                <a:cxn ang="0">
                  <a:pos x="72" y="24"/>
                </a:cxn>
                <a:cxn ang="0">
                  <a:pos x="72" y="24"/>
                </a:cxn>
                <a:cxn ang="0">
                  <a:pos x="60" y="24"/>
                </a:cxn>
                <a:cxn ang="0">
                  <a:pos x="48" y="24"/>
                </a:cxn>
              </a:cxnLst>
              <a:rect l="0" t="0" r="r" b="b"/>
              <a:pathLst>
                <a:path w="108" h="60">
                  <a:moveTo>
                    <a:pt x="12" y="0"/>
                  </a:moveTo>
                  <a:lnTo>
                    <a:pt x="12" y="0"/>
                  </a:lnTo>
                  <a:lnTo>
                    <a:pt x="12" y="0"/>
                  </a:lnTo>
                  <a:lnTo>
                    <a:pt x="0" y="0"/>
                  </a:lnTo>
                  <a:lnTo>
                    <a:pt x="0" y="12"/>
                  </a:lnTo>
                  <a:lnTo>
                    <a:pt x="12" y="12"/>
                  </a:lnTo>
                  <a:lnTo>
                    <a:pt x="12" y="12"/>
                  </a:lnTo>
                  <a:lnTo>
                    <a:pt x="12" y="12"/>
                  </a:lnTo>
                  <a:lnTo>
                    <a:pt x="12" y="12"/>
                  </a:lnTo>
                  <a:lnTo>
                    <a:pt x="12" y="12"/>
                  </a:lnTo>
                  <a:lnTo>
                    <a:pt x="0" y="12"/>
                  </a:lnTo>
                  <a:lnTo>
                    <a:pt x="0" y="12"/>
                  </a:lnTo>
                  <a:lnTo>
                    <a:pt x="0" y="12"/>
                  </a:lnTo>
                  <a:lnTo>
                    <a:pt x="12" y="12"/>
                  </a:lnTo>
                  <a:lnTo>
                    <a:pt x="12" y="12"/>
                  </a:lnTo>
                  <a:lnTo>
                    <a:pt x="12" y="24"/>
                  </a:lnTo>
                  <a:lnTo>
                    <a:pt x="12" y="24"/>
                  </a:lnTo>
                  <a:lnTo>
                    <a:pt x="12" y="24"/>
                  </a:lnTo>
                  <a:lnTo>
                    <a:pt x="12" y="24"/>
                  </a:lnTo>
                  <a:lnTo>
                    <a:pt x="12" y="24"/>
                  </a:lnTo>
                  <a:lnTo>
                    <a:pt x="0" y="12"/>
                  </a:lnTo>
                  <a:lnTo>
                    <a:pt x="0" y="12"/>
                  </a:lnTo>
                  <a:lnTo>
                    <a:pt x="0" y="24"/>
                  </a:lnTo>
                  <a:lnTo>
                    <a:pt x="0" y="24"/>
                  </a:lnTo>
                  <a:lnTo>
                    <a:pt x="0" y="24"/>
                  </a:lnTo>
                  <a:lnTo>
                    <a:pt x="0" y="24"/>
                  </a:lnTo>
                  <a:lnTo>
                    <a:pt x="0" y="24"/>
                  </a:lnTo>
                  <a:lnTo>
                    <a:pt x="0" y="24"/>
                  </a:lnTo>
                  <a:lnTo>
                    <a:pt x="0" y="24"/>
                  </a:lnTo>
                  <a:lnTo>
                    <a:pt x="0" y="24"/>
                  </a:lnTo>
                  <a:lnTo>
                    <a:pt x="0" y="24"/>
                  </a:lnTo>
                  <a:lnTo>
                    <a:pt x="0" y="36"/>
                  </a:lnTo>
                  <a:lnTo>
                    <a:pt x="0" y="36"/>
                  </a:lnTo>
                  <a:lnTo>
                    <a:pt x="0" y="36"/>
                  </a:lnTo>
                  <a:lnTo>
                    <a:pt x="0" y="36"/>
                  </a:lnTo>
                  <a:lnTo>
                    <a:pt x="0" y="36"/>
                  </a:lnTo>
                  <a:lnTo>
                    <a:pt x="0" y="36"/>
                  </a:lnTo>
                  <a:lnTo>
                    <a:pt x="0" y="36"/>
                  </a:lnTo>
                  <a:lnTo>
                    <a:pt x="0" y="48"/>
                  </a:lnTo>
                  <a:lnTo>
                    <a:pt x="0" y="36"/>
                  </a:lnTo>
                  <a:lnTo>
                    <a:pt x="0" y="36"/>
                  </a:lnTo>
                  <a:lnTo>
                    <a:pt x="12" y="36"/>
                  </a:lnTo>
                  <a:lnTo>
                    <a:pt x="12" y="48"/>
                  </a:lnTo>
                  <a:lnTo>
                    <a:pt x="12" y="48"/>
                  </a:lnTo>
                  <a:lnTo>
                    <a:pt x="12" y="48"/>
                  </a:lnTo>
                  <a:lnTo>
                    <a:pt x="0" y="48"/>
                  </a:lnTo>
                  <a:lnTo>
                    <a:pt x="0" y="60"/>
                  </a:lnTo>
                  <a:lnTo>
                    <a:pt x="12" y="60"/>
                  </a:lnTo>
                  <a:lnTo>
                    <a:pt x="12" y="48"/>
                  </a:lnTo>
                  <a:lnTo>
                    <a:pt x="12" y="48"/>
                  </a:lnTo>
                  <a:lnTo>
                    <a:pt x="12" y="48"/>
                  </a:lnTo>
                  <a:lnTo>
                    <a:pt x="12" y="48"/>
                  </a:lnTo>
                  <a:lnTo>
                    <a:pt x="24" y="48"/>
                  </a:lnTo>
                  <a:lnTo>
                    <a:pt x="24" y="48"/>
                  </a:lnTo>
                  <a:lnTo>
                    <a:pt x="24" y="48"/>
                  </a:lnTo>
                  <a:lnTo>
                    <a:pt x="36" y="48"/>
                  </a:lnTo>
                  <a:lnTo>
                    <a:pt x="36" y="48"/>
                  </a:lnTo>
                  <a:lnTo>
                    <a:pt x="48" y="48"/>
                  </a:lnTo>
                  <a:lnTo>
                    <a:pt x="48" y="48"/>
                  </a:lnTo>
                  <a:lnTo>
                    <a:pt x="60" y="36"/>
                  </a:lnTo>
                  <a:lnTo>
                    <a:pt x="60" y="36"/>
                  </a:lnTo>
                  <a:lnTo>
                    <a:pt x="60" y="48"/>
                  </a:lnTo>
                  <a:lnTo>
                    <a:pt x="60" y="48"/>
                  </a:lnTo>
                  <a:lnTo>
                    <a:pt x="72" y="48"/>
                  </a:lnTo>
                  <a:lnTo>
                    <a:pt x="72" y="48"/>
                  </a:lnTo>
                  <a:lnTo>
                    <a:pt x="72" y="48"/>
                  </a:lnTo>
                  <a:lnTo>
                    <a:pt x="84" y="48"/>
                  </a:lnTo>
                  <a:lnTo>
                    <a:pt x="84" y="48"/>
                  </a:lnTo>
                  <a:lnTo>
                    <a:pt x="84" y="48"/>
                  </a:lnTo>
                  <a:lnTo>
                    <a:pt x="84" y="48"/>
                  </a:lnTo>
                  <a:lnTo>
                    <a:pt x="72" y="48"/>
                  </a:lnTo>
                  <a:lnTo>
                    <a:pt x="60" y="36"/>
                  </a:lnTo>
                  <a:lnTo>
                    <a:pt x="72" y="36"/>
                  </a:lnTo>
                  <a:lnTo>
                    <a:pt x="84" y="36"/>
                  </a:lnTo>
                  <a:lnTo>
                    <a:pt x="84" y="36"/>
                  </a:lnTo>
                  <a:lnTo>
                    <a:pt x="96" y="36"/>
                  </a:lnTo>
                  <a:lnTo>
                    <a:pt x="108" y="36"/>
                  </a:lnTo>
                  <a:lnTo>
                    <a:pt x="108" y="36"/>
                  </a:lnTo>
                  <a:lnTo>
                    <a:pt x="96" y="36"/>
                  </a:lnTo>
                  <a:lnTo>
                    <a:pt x="96" y="24"/>
                  </a:lnTo>
                  <a:lnTo>
                    <a:pt x="96" y="24"/>
                  </a:lnTo>
                  <a:lnTo>
                    <a:pt x="84" y="36"/>
                  </a:lnTo>
                  <a:lnTo>
                    <a:pt x="84" y="24"/>
                  </a:lnTo>
                  <a:lnTo>
                    <a:pt x="72" y="24"/>
                  </a:lnTo>
                  <a:lnTo>
                    <a:pt x="72" y="24"/>
                  </a:lnTo>
                  <a:lnTo>
                    <a:pt x="72" y="24"/>
                  </a:lnTo>
                  <a:lnTo>
                    <a:pt x="72" y="24"/>
                  </a:lnTo>
                  <a:lnTo>
                    <a:pt x="72" y="24"/>
                  </a:lnTo>
                  <a:lnTo>
                    <a:pt x="60" y="24"/>
                  </a:lnTo>
                  <a:lnTo>
                    <a:pt x="60" y="24"/>
                  </a:lnTo>
                  <a:lnTo>
                    <a:pt x="48" y="24"/>
                  </a:lnTo>
                  <a:lnTo>
                    <a:pt x="48" y="24"/>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2" name="Freeform 114">
              <a:extLst>
                <a:ext uri="{FF2B5EF4-FFF2-40B4-BE49-F238E27FC236}">
                  <a16:creationId xmlns:a16="http://schemas.microsoft.com/office/drawing/2014/main" id="{A4FD844A-188F-4D4B-8C5E-4A188B82CA3F}"/>
                </a:ext>
              </a:extLst>
            </p:cNvPr>
            <p:cNvSpPr>
              <a:spLocks/>
            </p:cNvSpPr>
            <p:nvPr/>
          </p:nvSpPr>
          <p:spPr bwMode="auto">
            <a:xfrm>
              <a:off x="4573004" y="1428698"/>
              <a:ext cx="184047" cy="132658"/>
            </a:xfrm>
            <a:custGeom>
              <a:avLst/>
              <a:gdLst/>
              <a:ahLst/>
              <a:cxnLst>
                <a:cxn ang="0">
                  <a:pos x="85" y="12"/>
                </a:cxn>
                <a:cxn ang="0">
                  <a:pos x="121" y="60"/>
                </a:cxn>
                <a:cxn ang="0">
                  <a:pos x="121" y="48"/>
                </a:cxn>
                <a:cxn ang="0">
                  <a:pos x="121" y="60"/>
                </a:cxn>
                <a:cxn ang="0">
                  <a:pos x="133" y="48"/>
                </a:cxn>
                <a:cxn ang="0">
                  <a:pos x="145" y="48"/>
                </a:cxn>
                <a:cxn ang="0">
                  <a:pos x="145" y="48"/>
                </a:cxn>
                <a:cxn ang="0">
                  <a:pos x="121" y="60"/>
                </a:cxn>
                <a:cxn ang="0">
                  <a:pos x="133" y="60"/>
                </a:cxn>
                <a:cxn ang="0">
                  <a:pos x="133" y="72"/>
                </a:cxn>
                <a:cxn ang="0">
                  <a:pos x="133" y="72"/>
                </a:cxn>
                <a:cxn ang="0">
                  <a:pos x="133" y="72"/>
                </a:cxn>
                <a:cxn ang="0">
                  <a:pos x="145" y="60"/>
                </a:cxn>
                <a:cxn ang="0">
                  <a:pos x="145" y="72"/>
                </a:cxn>
                <a:cxn ang="0">
                  <a:pos x="145" y="72"/>
                </a:cxn>
                <a:cxn ang="0">
                  <a:pos x="157" y="97"/>
                </a:cxn>
                <a:cxn ang="0">
                  <a:pos x="157" y="97"/>
                </a:cxn>
                <a:cxn ang="0">
                  <a:pos x="157" y="97"/>
                </a:cxn>
                <a:cxn ang="0">
                  <a:pos x="157" y="109"/>
                </a:cxn>
                <a:cxn ang="0">
                  <a:pos x="145" y="109"/>
                </a:cxn>
                <a:cxn ang="0">
                  <a:pos x="145" y="109"/>
                </a:cxn>
                <a:cxn ang="0">
                  <a:pos x="145" y="109"/>
                </a:cxn>
                <a:cxn ang="0">
                  <a:pos x="145" y="121"/>
                </a:cxn>
                <a:cxn ang="0">
                  <a:pos x="133" y="109"/>
                </a:cxn>
                <a:cxn ang="0">
                  <a:pos x="109" y="109"/>
                </a:cxn>
                <a:cxn ang="0">
                  <a:pos x="109" y="97"/>
                </a:cxn>
                <a:cxn ang="0">
                  <a:pos x="109" y="97"/>
                </a:cxn>
                <a:cxn ang="0">
                  <a:pos x="109" y="97"/>
                </a:cxn>
                <a:cxn ang="0">
                  <a:pos x="97" y="84"/>
                </a:cxn>
                <a:cxn ang="0">
                  <a:pos x="97" y="72"/>
                </a:cxn>
                <a:cxn ang="0">
                  <a:pos x="85" y="72"/>
                </a:cxn>
                <a:cxn ang="0">
                  <a:pos x="85" y="72"/>
                </a:cxn>
                <a:cxn ang="0">
                  <a:pos x="73" y="48"/>
                </a:cxn>
                <a:cxn ang="0">
                  <a:pos x="49" y="24"/>
                </a:cxn>
                <a:cxn ang="0">
                  <a:pos x="0" y="24"/>
                </a:cxn>
                <a:cxn ang="0">
                  <a:pos x="24" y="24"/>
                </a:cxn>
                <a:cxn ang="0">
                  <a:pos x="36" y="24"/>
                </a:cxn>
                <a:cxn ang="0">
                  <a:pos x="49" y="24"/>
                </a:cxn>
                <a:cxn ang="0">
                  <a:pos x="61" y="12"/>
                </a:cxn>
                <a:cxn ang="0">
                  <a:pos x="85" y="0"/>
                </a:cxn>
              </a:cxnLst>
              <a:rect l="0" t="0" r="r" b="b"/>
              <a:pathLst>
                <a:path w="157" h="121">
                  <a:moveTo>
                    <a:pt x="85" y="0"/>
                  </a:moveTo>
                  <a:lnTo>
                    <a:pt x="85" y="12"/>
                  </a:lnTo>
                  <a:lnTo>
                    <a:pt x="97" y="36"/>
                  </a:lnTo>
                  <a:lnTo>
                    <a:pt x="121" y="60"/>
                  </a:lnTo>
                  <a:lnTo>
                    <a:pt x="121" y="60"/>
                  </a:lnTo>
                  <a:lnTo>
                    <a:pt x="121" y="48"/>
                  </a:lnTo>
                  <a:lnTo>
                    <a:pt x="121" y="48"/>
                  </a:lnTo>
                  <a:lnTo>
                    <a:pt x="121" y="60"/>
                  </a:lnTo>
                  <a:lnTo>
                    <a:pt x="121" y="48"/>
                  </a:lnTo>
                  <a:lnTo>
                    <a:pt x="133" y="48"/>
                  </a:lnTo>
                  <a:lnTo>
                    <a:pt x="145" y="48"/>
                  </a:lnTo>
                  <a:lnTo>
                    <a:pt x="145" y="48"/>
                  </a:lnTo>
                  <a:lnTo>
                    <a:pt x="145" y="48"/>
                  </a:lnTo>
                  <a:lnTo>
                    <a:pt x="145" y="48"/>
                  </a:lnTo>
                  <a:lnTo>
                    <a:pt x="121" y="60"/>
                  </a:lnTo>
                  <a:lnTo>
                    <a:pt x="121" y="60"/>
                  </a:lnTo>
                  <a:lnTo>
                    <a:pt x="133" y="60"/>
                  </a:lnTo>
                  <a:lnTo>
                    <a:pt x="133" y="60"/>
                  </a:lnTo>
                  <a:lnTo>
                    <a:pt x="133" y="72"/>
                  </a:lnTo>
                  <a:lnTo>
                    <a:pt x="133" y="72"/>
                  </a:lnTo>
                  <a:lnTo>
                    <a:pt x="133" y="72"/>
                  </a:lnTo>
                  <a:lnTo>
                    <a:pt x="133" y="72"/>
                  </a:lnTo>
                  <a:lnTo>
                    <a:pt x="133" y="72"/>
                  </a:lnTo>
                  <a:lnTo>
                    <a:pt x="133" y="72"/>
                  </a:lnTo>
                  <a:lnTo>
                    <a:pt x="133" y="72"/>
                  </a:lnTo>
                  <a:lnTo>
                    <a:pt x="145" y="60"/>
                  </a:lnTo>
                  <a:lnTo>
                    <a:pt x="145" y="72"/>
                  </a:lnTo>
                  <a:lnTo>
                    <a:pt x="145" y="72"/>
                  </a:lnTo>
                  <a:lnTo>
                    <a:pt x="145" y="72"/>
                  </a:lnTo>
                  <a:lnTo>
                    <a:pt x="145" y="72"/>
                  </a:lnTo>
                  <a:lnTo>
                    <a:pt x="145" y="84"/>
                  </a:lnTo>
                  <a:lnTo>
                    <a:pt x="157" y="97"/>
                  </a:lnTo>
                  <a:lnTo>
                    <a:pt x="145" y="97"/>
                  </a:lnTo>
                  <a:lnTo>
                    <a:pt x="157" y="97"/>
                  </a:lnTo>
                  <a:lnTo>
                    <a:pt x="157" y="97"/>
                  </a:lnTo>
                  <a:lnTo>
                    <a:pt x="157" y="97"/>
                  </a:lnTo>
                  <a:lnTo>
                    <a:pt x="157" y="97"/>
                  </a:lnTo>
                  <a:lnTo>
                    <a:pt x="157" y="109"/>
                  </a:lnTo>
                  <a:lnTo>
                    <a:pt x="157" y="109"/>
                  </a:lnTo>
                  <a:lnTo>
                    <a:pt x="145" y="109"/>
                  </a:lnTo>
                  <a:lnTo>
                    <a:pt x="145" y="109"/>
                  </a:lnTo>
                  <a:lnTo>
                    <a:pt x="145" y="109"/>
                  </a:lnTo>
                  <a:lnTo>
                    <a:pt x="145" y="109"/>
                  </a:lnTo>
                  <a:lnTo>
                    <a:pt x="145" y="109"/>
                  </a:lnTo>
                  <a:lnTo>
                    <a:pt x="145" y="121"/>
                  </a:lnTo>
                  <a:lnTo>
                    <a:pt x="145" y="121"/>
                  </a:lnTo>
                  <a:lnTo>
                    <a:pt x="145" y="121"/>
                  </a:lnTo>
                  <a:lnTo>
                    <a:pt x="133" y="109"/>
                  </a:lnTo>
                  <a:lnTo>
                    <a:pt x="133" y="121"/>
                  </a:lnTo>
                  <a:lnTo>
                    <a:pt x="109" y="109"/>
                  </a:lnTo>
                  <a:lnTo>
                    <a:pt x="109" y="109"/>
                  </a:lnTo>
                  <a:lnTo>
                    <a:pt x="109" y="97"/>
                  </a:lnTo>
                  <a:lnTo>
                    <a:pt x="109" y="97"/>
                  </a:lnTo>
                  <a:lnTo>
                    <a:pt x="109" y="97"/>
                  </a:lnTo>
                  <a:lnTo>
                    <a:pt x="109" y="97"/>
                  </a:lnTo>
                  <a:lnTo>
                    <a:pt x="109" y="97"/>
                  </a:lnTo>
                  <a:lnTo>
                    <a:pt x="109" y="84"/>
                  </a:lnTo>
                  <a:lnTo>
                    <a:pt x="97" y="84"/>
                  </a:lnTo>
                  <a:lnTo>
                    <a:pt x="97" y="84"/>
                  </a:lnTo>
                  <a:lnTo>
                    <a:pt x="97" y="72"/>
                  </a:lnTo>
                  <a:lnTo>
                    <a:pt x="97" y="72"/>
                  </a:lnTo>
                  <a:lnTo>
                    <a:pt x="85" y="72"/>
                  </a:lnTo>
                  <a:lnTo>
                    <a:pt x="85" y="72"/>
                  </a:lnTo>
                  <a:lnTo>
                    <a:pt x="85" y="72"/>
                  </a:lnTo>
                  <a:lnTo>
                    <a:pt x="97" y="72"/>
                  </a:lnTo>
                  <a:lnTo>
                    <a:pt x="73" y="48"/>
                  </a:lnTo>
                  <a:lnTo>
                    <a:pt x="61" y="24"/>
                  </a:lnTo>
                  <a:lnTo>
                    <a:pt x="49" y="24"/>
                  </a:lnTo>
                  <a:lnTo>
                    <a:pt x="24" y="24"/>
                  </a:lnTo>
                  <a:lnTo>
                    <a:pt x="0" y="24"/>
                  </a:lnTo>
                  <a:lnTo>
                    <a:pt x="0" y="24"/>
                  </a:lnTo>
                  <a:lnTo>
                    <a:pt x="24" y="24"/>
                  </a:lnTo>
                  <a:lnTo>
                    <a:pt x="36" y="24"/>
                  </a:lnTo>
                  <a:lnTo>
                    <a:pt x="36" y="24"/>
                  </a:lnTo>
                  <a:lnTo>
                    <a:pt x="49" y="24"/>
                  </a:lnTo>
                  <a:lnTo>
                    <a:pt x="49" y="24"/>
                  </a:lnTo>
                  <a:lnTo>
                    <a:pt x="61" y="24"/>
                  </a:lnTo>
                  <a:lnTo>
                    <a:pt x="61" y="12"/>
                  </a:lnTo>
                  <a:lnTo>
                    <a:pt x="61" y="12"/>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3" name="Freeform 115">
              <a:extLst>
                <a:ext uri="{FF2B5EF4-FFF2-40B4-BE49-F238E27FC236}">
                  <a16:creationId xmlns:a16="http://schemas.microsoft.com/office/drawing/2014/main" id="{F7E4191F-007D-C144-AF95-DB08E1F2A394}"/>
                </a:ext>
              </a:extLst>
            </p:cNvPr>
            <p:cNvSpPr>
              <a:spLocks/>
            </p:cNvSpPr>
            <p:nvPr/>
          </p:nvSpPr>
          <p:spPr bwMode="auto">
            <a:xfrm>
              <a:off x="4486983" y="1482477"/>
              <a:ext cx="255754" cy="78877"/>
            </a:xfrm>
            <a:custGeom>
              <a:avLst/>
              <a:gdLst/>
              <a:ahLst/>
              <a:cxnLst>
                <a:cxn ang="0">
                  <a:pos x="181" y="49"/>
                </a:cxn>
                <a:cxn ang="0">
                  <a:pos x="157" y="36"/>
                </a:cxn>
                <a:cxn ang="0">
                  <a:pos x="157" y="36"/>
                </a:cxn>
                <a:cxn ang="0">
                  <a:pos x="157" y="36"/>
                </a:cxn>
                <a:cxn ang="0">
                  <a:pos x="169" y="36"/>
                </a:cxn>
                <a:cxn ang="0">
                  <a:pos x="169" y="24"/>
                </a:cxn>
                <a:cxn ang="0">
                  <a:pos x="157" y="24"/>
                </a:cxn>
                <a:cxn ang="0">
                  <a:pos x="145" y="24"/>
                </a:cxn>
                <a:cxn ang="0">
                  <a:pos x="145" y="24"/>
                </a:cxn>
                <a:cxn ang="0">
                  <a:pos x="145" y="24"/>
                </a:cxn>
                <a:cxn ang="0">
                  <a:pos x="145" y="24"/>
                </a:cxn>
                <a:cxn ang="0">
                  <a:pos x="133" y="24"/>
                </a:cxn>
                <a:cxn ang="0">
                  <a:pos x="133" y="24"/>
                </a:cxn>
                <a:cxn ang="0">
                  <a:pos x="133" y="24"/>
                </a:cxn>
                <a:cxn ang="0">
                  <a:pos x="133" y="24"/>
                </a:cxn>
                <a:cxn ang="0">
                  <a:pos x="133" y="24"/>
                </a:cxn>
                <a:cxn ang="0">
                  <a:pos x="121" y="12"/>
                </a:cxn>
                <a:cxn ang="0">
                  <a:pos x="121" y="12"/>
                </a:cxn>
                <a:cxn ang="0">
                  <a:pos x="133" y="12"/>
                </a:cxn>
                <a:cxn ang="0">
                  <a:pos x="121" y="12"/>
                </a:cxn>
                <a:cxn ang="0">
                  <a:pos x="108" y="12"/>
                </a:cxn>
                <a:cxn ang="0">
                  <a:pos x="96" y="24"/>
                </a:cxn>
                <a:cxn ang="0">
                  <a:pos x="96" y="24"/>
                </a:cxn>
                <a:cxn ang="0">
                  <a:pos x="96" y="24"/>
                </a:cxn>
                <a:cxn ang="0">
                  <a:pos x="96" y="12"/>
                </a:cxn>
                <a:cxn ang="0">
                  <a:pos x="84" y="24"/>
                </a:cxn>
                <a:cxn ang="0">
                  <a:pos x="72" y="12"/>
                </a:cxn>
                <a:cxn ang="0">
                  <a:pos x="84" y="24"/>
                </a:cxn>
                <a:cxn ang="0">
                  <a:pos x="72" y="36"/>
                </a:cxn>
                <a:cxn ang="0">
                  <a:pos x="84" y="36"/>
                </a:cxn>
                <a:cxn ang="0">
                  <a:pos x="96" y="36"/>
                </a:cxn>
                <a:cxn ang="0">
                  <a:pos x="96" y="36"/>
                </a:cxn>
                <a:cxn ang="0">
                  <a:pos x="72" y="36"/>
                </a:cxn>
                <a:cxn ang="0">
                  <a:pos x="72" y="36"/>
                </a:cxn>
                <a:cxn ang="0">
                  <a:pos x="48" y="36"/>
                </a:cxn>
                <a:cxn ang="0">
                  <a:pos x="12" y="36"/>
                </a:cxn>
                <a:cxn ang="0">
                  <a:pos x="24" y="36"/>
                </a:cxn>
                <a:cxn ang="0">
                  <a:pos x="36" y="49"/>
                </a:cxn>
                <a:cxn ang="0">
                  <a:pos x="36" y="49"/>
                </a:cxn>
                <a:cxn ang="0">
                  <a:pos x="36" y="49"/>
                </a:cxn>
                <a:cxn ang="0">
                  <a:pos x="48" y="49"/>
                </a:cxn>
                <a:cxn ang="0">
                  <a:pos x="84" y="49"/>
                </a:cxn>
                <a:cxn ang="0">
                  <a:pos x="84" y="49"/>
                </a:cxn>
                <a:cxn ang="0">
                  <a:pos x="108" y="49"/>
                </a:cxn>
                <a:cxn ang="0">
                  <a:pos x="121" y="49"/>
                </a:cxn>
                <a:cxn ang="0">
                  <a:pos x="133" y="49"/>
                </a:cxn>
                <a:cxn ang="0">
                  <a:pos x="169" y="61"/>
                </a:cxn>
                <a:cxn ang="0">
                  <a:pos x="181" y="73"/>
                </a:cxn>
                <a:cxn ang="0">
                  <a:pos x="193" y="49"/>
                </a:cxn>
              </a:cxnLst>
              <a:rect l="0" t="0" r="r" b="b"/>
              <a:pathLst>
                <a:path w="217" h="73">
                  <a:moveTo>
                    <a:pt x="193" y="49"/>
                  </a:moveTo>
                  <a:lnTo>
                    <a:pt x="193" y="49"/>
                  </a:lnTo>
                  <a:lnTo>
                    <a:pt x="181" y="49"/>
                  </a:lnTo>
                  <a:lnTo>
                    <a:pt x="181" y="49"/>
                  </a:lnTo>
                  <a:lnTo>
                    <a:pt x="169" y="36"/>
                  </a:lnTo>
                  <a:lnTo>
                    <a:pt x="157" y="36"/>
                  </a:lnTo>
                  <a:lnTo>
                    <a:pt x="157" y="36"/>
                  </a:lnTo>
                  <a:lnTo>
                    <a:pt x="157" y="36"/>
                  </a:lnTo>
                  <a:lnTo>
                    <a:pt x="157" y="36"/>
                  </a:lnTo>
                  <a:lnTo>
                    <a:pt x="157" y="36"/>
                  </a:lnTo>
                  <a:lnTo>
                    <a:pt x="157" y="36"/>
                  </a:lnTo>
                  <a:lnTo>
                    <a:pt x="157" y="36"/>
                  </a:lnTo>
                  <a:lnTo>
                    <a:pt x="157" y="36"/>
                  </a:lnTo>
                  <a:lnTo>
                    <a:pt x="157" y="24"/>
                  </a:lnTo>
                  <a:lnTo>
                    <a:pt x="169" y="36"/>
                  </a:lnTo>
                  <a:lnTo>
                    <a:pt x="169" y="36"/>
                  </a:lnTo>
                  <a:lnTo>
                    <a:pt x="169" y="36"/>
                  </a:lnTo>
                  <a:lnTo>
                    <a:pt x="169" y="24"/>
                  </a:lnTo>
                  <a:lnTo>
                    <a:pt x="169" y="24"/>
                  </a:lnTo>
                  <a:lnTo>
                    <a:pt x="157" y="24"/>
                  </a:lnTo>
                  <a:lnTo>
                    <a:pt x="157" y="24"/>
                  </a:lnTo>
                  <a:lnTo>
                    <a:pt x="157" y="24"/>
                  </a:lnTo>
                  <a:lnTo>
                    <a:pt x="145" y="24"/>
                  </a:lnTo>
                  <a:lnTo>
                    <a:pt x="145" y="24"/>
                  </a:lnTo>
                  <a:lnTo>
                    <a:pt x="157" y="24"/>
                  </a:lnTo>
                  <a:lnTo>
                    <a:pt x="145" y="36"/>
                  </a:lnTo>
                  <a:lnTo>
                    <a:pt x="145" y="24"/>
                  </a:lnTo>
                  <a:lnTo>
                    <a:pt x="145" y="24"/>
                  </a:lnTo>
                  <a:lnTo>
                    <a:pt x="145" y="24"/>
                  </a:lnTo>
                  <a:lnTo>
                    <a:pt x="145" y="24"/>
                  </a:lnTo>
                  <a:lnTo>
                    <a:pt x="145" y="24"/>
                  </a:lnTo>
                  <a:lnTo>
                    <a:pt x="145" y="24"/>
                  </a:lnTo>
                  <a:lnTo>
                    <a:pt x="145" y="24"/>
                  </a:lnTo>
                  <a:lnTo>
                    <a:pt x="145" y="24"/>
                  </a:lnTo>
                  <a:lnTo>
                    <a:pt x="145" y="24"/>
                  </a:lnTo>
                  <a:lnTo>
                    <a:pt x="133" y="24"/>
                  </a:lnTo>
                  <a:lnTo>
                    <a:pt x="133" y="24"/>
                  </a:lnTo>
                  <a:lnTo>
                    <a:pt x="133" y="24"/>
                  </a:lnTo>
                  <a:lnTo>
                    <a:pt x="133" y="24"/>
                  </a:lnTo>
                  <a:lnTo>
                    <a:pt x="133" y="12"/>
                  </a:lnTo>
                  <a:lnTo>
                    <a:pt x="133" y="12"/>
                  </a:lnTo>
                  <a:lnTo>
                    <a:pt x="133" y="24"/>
                  </a:lnTo>
                  <a:lnTo>
                    <a:pt x="133" y="24"/>
                  </a:lnTo>
                  <a:lnTo>
                    <a:pt x="133" y="24"/>
                  </a:lnTo>
                  <a:lnTo>
                    <a:pt x="133" y="24"/>
                  </a:lnTo>
                  <a:lnTo>
                    <a:pt x="133" y="36"/>
                  </a:lnTo>
                  <a:lnTo>
                    <a:pt x="133" y="36"/>
                  </a:lnTo>
                  <a:lnTo>
                    <a:pt x="133" y="24"/>
                  </a:lnTo>
                  <a:lnTo>
                    <a:pt x="121" y="24"/>
                  </a:lnTo>
                  <a:lnTo>
                    <a:pt x="121" y="24"/>
                  </a:lnTo>
                  <a:lnTo>
                    <a:pt x="121" y="12"/>
                  </a:lnTo>
                  <a:lnTo>
                    <a:pt x="121" y="12"/>
                  </a:lnTo>
                  <a:lnTo>
                    <a:pt x="121" y="12"/>
                  </a:lnTo>
                  <a:lnTo>
                    <a:pt x="121" y="12"/>
                  </a:lnTo>
                  <a:lnTo>
                    <a:pt x="121" y="12"/>
                  </a:lnTo>
                  <a:lnTo>
                    <a:pt x="121" y="12"/>
                  </a:lnTo>
                  <a:lnTo>
                    <a:pt x="133" y="12"/>
                  </a:lnTo>
                  <a:lnTo>
                    <a:pt x="133" y="0"/>
                  </a:lnTo>
                  <a:lnTo>
                    <a:pt x="121" y="12"/>
                  </a:lnTo>
                  <a:lnTo>
                    <a:pt x="121" y="12"/>
                  </a:lnTo>
                  <a:lnTo>
                    <a:pt x="108" y="12"/>
                  </a:lnTo>
                  <a:lnTo>
                    <a:pt x="108" y="12"/>
                  </a:lnTo>
                  <a:lnTo>
                    <a:pt x="108" y="12"/>
                  </a:lnTo>
                  <a:lnTo>
                    <a:pt x="108" y="24"/>
                  </a:lnTo>
                  <a:lnTo>
                    <a:pt x="96" y="12"/>
                  </a:lnTo>
                  <a:lnTo>
                    <a:pt x="96" y="24"/>
                  </a:lnTo>
                  <a:lnTo>
                    <a:pt x="96" y="24"/>
                  </a:lnTo>
                  <a:lnTo>
                    <a:pt x="108" y="24"/>
                  </a:lnTo>
                  <a:lnTo>
                    <a:pt x="96" y="24"/>
                  </a:lnTo>
                  <a:lnTo>
                    <a:pt x="84" y="24"/>
                  </a:lnTo>
                  <a:lnTo>
                    <a:pt x="84" y="24"/>
                  </a:lnTo>
                  <a:lnTo>
                    <a:pt x="96" y="24"/>
                  </a:lnTo>
                  <a:lnTo>
                    <a:pt x="96" y="24"/>
                  </a:lnTo>
                  <a:lnTo>
                    <a:pt x="96" y="12"/>
                  </a:lnTo>
                  <a:lnTo>
                    <a:pt x="96" y="12"/>
                  </a:lnTo>
                  <a:lnTo>
                    <a:pt x="84" y="24"/>
                  </a:lnTo>
                  <a:lnTo>
                    <a:pt x="84" y="24"/>
                  </a:lnTo>
                  <a:lnTo>
                    <a:pt x="84" y="24"/>
                  </a:lnTo>
                  <a:lnTo>
                    <a:pt x="84" y="12"/>
                  </a:lnTo>
                  <a:lnTo>
                    <a:pt x="72" y="12"/>
                  </a:lnTo>
                  <a:lnTo>
                    <a:pt x="72" y="12"/>
                  </a:lnTo>
                  <a:lnTo>
                    <a:pt x="84" y="24"/>
                  </a:lnTo>
                  <a:lnTo>
                    <a:pt x="84" y="24"/>
                  </a:lnTo>
                  <a:lnTo>
                    <a:pt x="84" y="24"/>
                  </a:lnTo>
                  <a:lnTo>
                    <a:pt x="84" y="24"/>
                  </a:lnTo>
                  <a:lnTo>
                    <a:pt x="84" y="24"/>
                  </a:lnTo>
                  <a:lnTo>
                    <a:pt x="72" y="36"/>
                  </a:lnTo>
                  <a:lnTo>
                    <a:pt x="72" y="36"/>
                  </a:lnTo>
                  <a:lnTo>
                    <a:pt x="72" y="36"/>
                  </a:lnTo>
                  <a:lnTo>
                    <a:pt x="84" y="36"/>
                  </a:lnTo>
                  <a:lnTo>
                    <a:pt x="84" y="36"/>
                  </a:lnTo>
                  <a:lnTo>
                    <a:pt x="84" y="36"/>
                  </a:lnTo>
                  <a:lnTo>
                    <a:pt x="96" y="36"/>
                  </a:lnTo>
                  <a:lnTo>
                    <a:pt x="96" y="36"/>
                  </a:lnTo>
                  <a:lnTo>
                    <a:pt x="108" y="36"/>
                  </a:lnTo>
                  <a:lnTo>
                    <a:pt x="96" y="36"/>
                  </a:lnTo>
                  <a:lnTo>
                    <a:pt x="84" y="36"/>
                  </a:lnTo>
                  <a:lnTo>
                    <a:pt x="72" y="36"/>
                  </a:lnTo>
                  <a:lnTo>
                    <a:pt x="72" y="36"/>
                  </a:lnTo>
                  <a:lnTo>
                    <a:pt x="72" y="36"/>
                  </a:lnTo>
                  <a:lnTo>
                    <a:pt x="72" y="36"/>
                  </a:lnTo>
                  <a:lnTo>
                    <a:pt x="72" y="36"/>
                  </a:lnTo>
                  <a:lnTo>
                    <a:pt x="72" y="36"/>
                  </a:lnTo>
                  <a:lnTo>
                    <a:pt x="72" y="36"/>
                  </a:lnTo>
                  <a:lnTo>
                    <a:pt x="48" y="36"/>
                  </a:lnTo>
                  <a:lnTo>
                    <a:pt x="36" y="36"/>
                  </a:lnTo>
                  <a:lnTo>
                    <a:pt x="12" y="36"/>
                  </a:lnTo>
                  <a:lnTo>
                    <a:pt x="12" y="36"/>
                  </a:lnTo>
                  <a:lnTo>
                    <a:pt x="0" y="36"/>
                  </a:lnTo>
                  <a:lnTo>
                    <a:pt x="0" y="36"/>
                  </a:lnTo>
                  <a:lnTo>
                    <a:pt x="24" y="36"/>
                  </a:lnTo>
                  <a:lnTo>
                    <a:pt x="24" y="36"/>
                  </a:lnTo>
                  <a:lnTo>
                    <a:pt x="36" y="36"/>
                  </a:lnTo>
                  <a:lnTo>
                    <a:pt x="36" y="49"/>
                  </a:lnTo>
                  <a:lnTo>
                    <a:pt x="36" y="49"/>
                  </a:lnTo>
                  <a:lnTo>
                    <a:pt x="36" y="49"/>
                  </a:lnTo>
                  <a:lnTo>
                    <a:pt x="36" y="49"/>
                  </a:lnTo>
                  <a:lnTo>
                    <a:pt x="24" y="49"/>
                  </a:lnTo>
                  <a:lnTo>
                    <a:pt x="24" y="49"/>
                  </a:lnTo>
                  <a:lnTo>
                    <a:pt x="36" y="49"/>
                  </a:lnTo>
                  <a:lnTo>
                    <a:pt x="36" y="49"/>
                  </a:lnTo>
                  <a:lnTo>
                    <a:pt x="36" y="49"/>
                  </a:lnTo>
                  <a:lnTo>
                    <a:pt x="48" y="49"/>
                  </a:lnTo>
                  <a:lnTo>
                    <a:pt x="60" y="49"/>
                  </a:lnTo>
                  <a:lnTo>
                    <a:pt x="84" y="49"/>
                  </a:lnTo>
                  <a:lnTo>
                    <a:pt x="84" y="49"/>
                  </a:lnTo>
                  <a:lnTo>
                    <a:pt x="84" y="49"/>
                  </a:lnTo>
                  <a:lnTo>
                    <a:pt x="84" y="49"/>
                  </a:lnTo>
                  <a:lnTo>
                    <a:pt x="84" y="49"/>
                  </a:lnTo>
                  <a:lnTo>
                    <a:pt x="96" y="49"/>
                  </a:lnTo>
                  <a:lnTo>
                    <a:pt x="108" y="49"/>
                  </a:lnTo>
                  <a:lnTo>
                    <a:pt x="108" y="49"/>
                  </a:lnTo>
                  <a:lnTo>
                    <a:pt x="108" y="49"/>
                  </a:lnTo>
                  <a:lnTo>
                    <a:pt x="121" y="49"/>
                  </a:lnTo>
                  <a:lnTo>
                    <a:pt x="121" y="49"/>
                  </a:lnTo>
                  <a:lnTo>
                    <a:pt x="121" y="49"/>
                  </a:lnTo>
                  <a:lnTo>
                    <a:pt x="133" y="49"/>
                  </a:lnTo>
                  <a:lnTo>
                    <a:pt x="133" y="49"/>
                  </a:lnTo>
                  <a:lnTo>
                    <a:pt x="157" y="49"/>
                  </a:lnTo>
                  <a:lnTo>
                    <a:pt x="169" y="61"/>
                  </a:lnTo>
                  <a:lnTo>
                    <a:pt x="169" y="61"/>
                  </a:lnTo>
                  <a:lnTo>
                    <a:pt x="181" y="61"/>
                  </a:lnTo>
                  <a:lnTo>
                    <a:pt x="181" y="73"/>
                  </a:lnTo>
                  <a:lnTo>
                    <a:pt x="181" y="73"/>
                  </a:lnTo>
                  <a:lnTo>
                    <a:pt x="181" y="73"/>
                  </a:lnTo>
                  <a:lnTo>
                    <a:pt x="217" y="73"/>
                  </a:lnTo>
                  <a:lnTo>
                    <a:pt x="193" y="4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4" name="Freeform 116">
              <a:extLst>
                <a:ext uri="{FF2B5EF4-FFF2-40B4-BE49-F238E27FC236}">
                  <a16:creationId xmlns:a16="http://schemas.microsoft.com/office/drawing/2014/main" id="{C186256D-9962-5749-9A55-148CF039E485}"/>
                </a:ext>
              </a:extLst>
            </p:cNvPr>
            <p:cNvSpPr>
              <a:spLocks/>
            </p:cNvSpPr>
            <p:nvPr/>
          </p:nvSpPr>
          <p:spPr bwMode="auto">
            <a:xfrm>
              <a:off x="4714033" y="1549352"/>
              <a:ext cx="101584" cy="52585"/>
            </a:xfrm>
            <a:custGeom>
              <a:avLst/>
              <a:gdLst/>
              <a:ahLst/>
              <a:cxnLst>
                <a:cxn ang="0">
                  <a:pos x="0" y="12"/>
                </a:cxn>
                <a:cxn ang="0">
                  <a:pos x="0" y="24"/>
                </a:cxn>
                <a:cxn ang="0">
                  <a:pos x="0" y="24"/>
                </a:cxn>
                <a:cxn ang="0">
                  <a:pos x="0" y="36"/>
                </a:cxn>
                <a:cxn ang="0">
                  <a:pos x="0" y="36"/>
                </a:cxn>
                <a:cxn ang="0">
                  <a:pos x="24" y="48"/>
                </a:cxn>
                <a:cxn ang="0">
                  <a:pos x="60" y="36"/>
                </a:cxn>
                <a:cxn ang="0">
                  <a:pos x="48" y="36"/>
                </a:cxn>
                <a:cxn ang="0">
                  <a:pos x="60" y="36"/>
                </a:cxn>
                <a:cxn ang="0">
                  <a:pos x="60" y="36"/>
                </a:cxn>
                <a:cxn ang="0">
                  <a:pos x="60" y="36"/>
                </a:cxn>
                <a:cxn ang="0">
                  <a:pos x="60" y="36"/>
                </a:cxn>
                <a:cxn ang="0">
                  <a:pos x="72" y="24"/>
                </a:cxn>
                <a:cxn ang="0">
                  <a:pos x="85" y="24"/>
                </a:cxn>
                <a:cxn ang="0">
                  <a:pos x="85" y="12"/>
                </a:cxn>
                <a:cxn ang="0">
                  <a:pos x="72" y="12"/>
                </a:cxn>
                <a:cxn ang="0">
                  <a:pos x="72" y="12"/>
                </a:cxn>
                <a:cxn ang="0">
                  <a:pos x="85" y="12"/>
                </a:cxn>
                <a:cxn ang="0">
                  <a:pos x="85" y="12"/>
                </a:cxn>
                <a:cxn ang="0">
                  <a:pos x="72" y="12"/>
                </a:cxn>
                <a:cxn ang="0">
                  <a:pos x="72" y="12"/>
                </a:cxn>
                <a:cxn ang="0">
                  <a:pos x="72" y="12"/>
                </a:cxn>
                <a:cxn ang="0">
                  <a:pos x="72" y="12"/>
                </a:cxn>
                <a:cxn ang="0">
                  <a:pos x="72" y="12"/>
                </a:cxn>
                <a:cxn ang="0">
                  <a:pos x="72" y="12"/>
                </a:cxn>
                <a:cxn ang="0">
                  <a:pos x="60" y="24"/>
                </a:cxn>
                <a:cxn ang="0">
                  <a:pos x="60" y="24"/>
                </a:cxn>
                <a:cxn ang="0">
                  <a:pos x="48" y="24"/>
                </a:cxn>
                <a:cxn ang="0">
                  <a:pos x="48" y="24"/>
                </a:cxn>
                <a:cxn ang="0">
                  <a:pos x="36" y="24"/>
                </a:cxn>
                <a:cxn ang="0">
                  <a:pos x="24" y="24"/>
                </a:cxn>
                <a:cxn ang="0">
                  <a:pos x="24" y="12"/>
                </a:cxn>
                <a:cxn ang="0">
                  <a:pos x="24" y="0"/>
                </a:cxn>
                <a:cxn ang="0">
                  <a:pos x="0" y="12"/>
                </a:cxn>
              </a:cxnLst>
              <a:rect l="0" t="0" r="r" b="b"/>
              <a:pathLst>
                <a:path w="85" h="48">
                  <a:moveTo>
                    <a:pt x="0" y="12"/>
                  </a:moveTo>
                  <a:lnTo>
                    <a:pt x="0" y="24"/>
                  </a:lnTo>
                  <a:lnTo>
                    <a:pt x="0" y="24"/>
                  </a:lnTo>
                  <a:lnTo>
                    <a:pt x="0" y="36"/>
                  </a:lnTo>
                  <a:lnTo>
                    <a:pt x="0" y="36"/>
                  </a:lnTo>
                  <a:lnTo>
                    <a:pt x="24" y="48"/>
                  </a:lnTo>
                  <a:lnTo>
                    <a:pt x="60" y="36"/>
                  </a:lnTo>
                  <a:lnTo>
                    <a:pt x="48" y="36"/>
                  </a:lnTo>
                  <a:lnTo>
                    <a:pt x="60" y="36"/>
                  </a:lnTo>
                  <a:lnTo>
                    <a:pt x="60" y="36"/>
                  </a:lnTo>
                  <a:lnTo>
                    <a:pt x="60" y="36"/>
                  </a:lnTo>
                  <a:lnTo>
                    <a:pt x="60" y="36"/>
                  </a:lnTo>
                  <a:lnTo>
                    <a:pt x="72" y="24"/>
                  </a:lnTo>
                  <a:lnTo>
                    <a:pt x="85" y="24"/>
                  </a:lnTo>
                  <a:lnTo>
                    <a:pt x="85" y="12"/>
                  </a:lnTo>
                  <a:lnTo>
                    <a:pt x="72" y="12"/>
                  </a:lnTo>
                  <a:lnTo>
                    <a:pt x="72" y="12"/>
                  </a:lnTo>
                  <a:lnTo>
                    <a:pt x="85" y="12"/>
                  </a:lnTo>
                  <a:lnTo>
                    <a:pt x="85" y="12"/>
                  </a:lnTo>
                  <a:lnTo>
                    <a:pt x="72" y="12"/>
                  </a:lnTo>
                  <a:lnTo>
                    <a:pt x="72" y="12"/>
                  </a:lnTo>
                  <a:lnTo>
                    <a:pt x="72" y="12"/>
                  </a:lnTo>
                  <a:lnTo>
                    <a:pt x="72" y="12"/>
                  </a:lnTo>
                  <a:lnTo>
                    <a:pt x="72" y="12"/>
                  </a:lnTo>
                  <a:lnTo>
                    <a:pt x="72" y="12"/>
                  </a:lnTo>
                  <a:lnTo>
                    <a:pt x="60" y="24"/>
                  </a:lnTo>
                  <a:lnTo>
                    <a:pt x="60" y="24"/>
                  </a:lnTo>
                  <a:lnTo>
                    <a:pt x="48" y="24"/>
                  </a:lnTo>
                  <a:lnTo>
                    <a:pt x="48" y="24"/>
                  </a:lnTo>
                  <a:lnTo>
                    <a:pt x="36" y="24"/>
                  </a:lnTo>
                  <a:lnTo>
                    <a:pt x="24" y="24"/>
                  </a:lnTo>
                  <a:lnTo>
                    <a:pt x="24" y="12"/>
                  </a:lnTo>
                  <a:lnTo>
                    <a:pt x="24" y="0"/>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5" name="Freeform 117">
              <a:extLst>
                <a:ext uri="{FF2B5EF4-FFF2-40B4-BE49-F238E27FC236}">
                  <a16:creationId xmlns:a16="http://schemas.microsoft.com/office/drawing/2014/main" id="{7330761D-11D3-E64A-A1B6-F133ABAE29C3}"/>
                </a:ext>
              </a:extLst>
            </p:cNvPr>
            <p:cNvSpPr>
              <a:spLocks/>
            </p:cNvSpPr>
            <p:nvPr/>
          </p:nvSpPr>
          <p:spPr bwMode="auto">
            <a:xfrm>
              <a:off x="4687736" y="1176501"/>
              <a:ext cx="354948" cy="198389"/>
            </a:xfrm>
            <a:custGeom>
              <a:avLst/>
              <a:gdLst/>
              <a:ahLst/>
              <a:cxnLst>
                <a:cxn ang="0">
                  <a:pos x="12" y="24"/>
                </a:cxn>
                <a:cxn ang="0">
                  <a:pos x="12" y="36"/>
                </a:cxn>
                <a:cxn ang="0">
                  <a:pos x="60" y="85"/>
                </a:cxn>
                <a:cxn ang="0">
                  <a:pos x="60" y="97"/>
                </a:cxn>
                <a:cxn ang="0">
                  <a:pos x="60" y="97"/>
                </a:cxn>
                <a:cxn ang="0">
                  <a:pos x="96" y="109"/>
                </a:cxn>
                <a:cxn ang="0">
                  <a:pos x="96" y="121"/>
                </a:cxn>
                <a:cxn ang="0">
                  <a:pos x="109" y="121"/>
                </a:cxn>
                <a:cxn ang="0">
                  <a:pos x="84" y="121"/>
                </a:cxn>
                <a:cxn ang="0">
                  <a:pos x="109" y="145"/>
                </a:cxn>
                <a:cxn ang="0">
                  <a:pos x="109" y="145"/>
                </a:cxn>
                <a:cxn ang="0">
                  <a:pos x="121" y="157"/>
                </a:cxn>
                <a:cxn ang="0">
                  <a:pos x="145" y="145"/>
                </a:cxn>
                <a:cxn ang="0">
                  <a:pos x="145" y="157"/>
                </a:cxn>
                <a:cxn ang="0">
                  <a:pos x="145" y="169"/>
                </a:cxn>
                <a:cxn ang="0">
                  <a:pos x="157" y="157"/>
                </a:cxn>
                <a:cxn ang="0">
                  <a:pos x="193" y="169"/>
                </a:cxn>
                <a:cxn ang="0">
                  <a:pos x="302" y="85"/>
                </a:cxn>
                <a:cxn ang="0">
                  <a:pos x="278" y="85"/>
                </a:cxn>
                <a:cxn ang="0">
                  <a:pos x="265" y="73"/>
                </a:cxn>
                <a:cxn ang="0">
                  <a:pos x="253" y="73"/>
                </a:cxn>
                <a:cxn ang="0">
                  <a:pos x="265" y="73"/>
                </a:cxn>
                <a:cxn ang="0">
                  <a:pos x="241" y="73"/>
                </a:cxn>
                <a:cxn ang="0">
                  <a:pos x="253" y="61"/>
                </a:cxn>
                <a:cxn ang="0">
                  <a:pos x="265" y="73"/>
                </a:cxn>
                <a:cxn ang="0">
                  <a:pos x="278" y="73"/>
                </a:cxn>
                <a:cxn ang="0">
                  <a:pos x="290" y="61"/>
                </a:cxn>
                <a:cxn ang="0">
                  <a:pos x="302" y="73"/>
                </a:cxn>
                <a:cxn ang="0">
                  <a:pos x="302" y="61"/>
                </a:cxn>
                <a:cxn ang="0">
                  <a:pos x="290" y="61"/>
                </a:cxn>
                <a:cxn ang="0">
                  <a:pos x="265" y="49"/>
                </a:cxn>
                <a:cxn ang="0">
                  <a:pos x="265" y="36"/>
                </a:cxn>
                <a:cxn ang="0">
                  <a:pos x="253" y="36"/>
                </a:cxn>
                <a:cxn ang="0">
                  <a:pos x="253" y="24"/>
                </a:cxn>
                <a:cxn ang="0">
                  <a:pos x="253" y="12"/>
                </a:cxn>
                <a:cxn ang="0">
                  <a:pos x="241" y="12"/>
                </a:cxn>
                <a:cxn ang="0">
                  <a:pos x="217" y="12"/>
                </a:cxn>
                <a:cxn ang="0">
                  <a:pos x="217" y="12"/>
                </a:cxn>
                <a:cxn ang="0">
                  <a:pos x="205" y="12"/>
                </a:cxn>
                <a:cxn ang="0">
                  <a:pos x="205" y="12"/>
                </a:cxn>
                <a:cxn ang="0">
                  <a:pos x="193" y="12"/>
                </a:cxn>
                <a:cxn ang="0">
                  <a:pos x="181" y="12"/>
                </a:cxn>
                <a:cxn ang="0">
                  <a:pos x="181" y="12"/>
                </a:cxn>
                <a:cxn ang="0">
                  <a:pos x="169" y="12"/>
                </a:cxn>
                <a:cxn ang="0">
                  <a:pos x="157" y="12"/>
                </a:cxn>
                <a:cxn ang="0">
                  <a:pos x="133" y="12"/>
                </a:cxn>
                <a:cxn ang="0">
                  <a:pos x="109" y="12"/>
                </a:cxn>
                <a:cxn ang="0">
                  <a:pos x="121" y="12"/>
                </a:cxn>
                <a:cxn ang="0">
                  <a:pos x="133" y="0"/>
                </a:cxn>
                <a:cxn ang="0">
                  <a:pos x="96" y="0"/>
                </a:cxn>
                <a:cxn ang="0">
                  <a:pos x="84" y="0"/>
                </a:cxn>
                <a:cxn ang="0">
                  <a:pos x="72" y="12"/>
                </a:cxn>
                <a:cxn ang="0">
                  <a:pos x="72" y="12"/>
                </a:cxn>
                <a:cxn ang="0">
                  <a:pos x="60" y="12"/>
                </a:cxn>
                <a:cxn ang="0">
                  <a:pos x="60" y="12"/>
                </a:cxn>
                <a:cxn ang="0">
                  <a:pos x="36" y="12"/>
                </a:cxn>
                <a:cxn ang="0">
                  <a:pos x="24" y="12"/>
                </a:cxn>
                <a:cxn ang="0">
                  <a:pos x="12" y="12"/>
                </a:cxn>
                <a:cxn ang="0">
                  <a:pos x="0" y="12"/>
                </a:cxn>
              </a:cxnLst>
              <a:rect l="0" t="0" r="r" b="b"/>
              <a:pathLst>
                <a:path w="302" h="181">
                  <a:moveTo>
                    <a:pt x="0" y="12"/>
                  </a:moveTo>
                  <a:lnTo>
                    <a:pt x="12" y="24"/>
                  </a:lnTo>
                  <a:lnTo>
                    <a:pt x="24" y="24"/>
                  </a:lnTo>
                  <a:lnTo>
                    <a:pt x="12" y="36"/>
                  </a:lnTo>
                  <a:lnTo>
                    <a:pt x="48" y="85"/>
                  </a:lnTo>
                  <a:lnTo>
                    <a:pt x="60" y="85"/>
                  </a:lnTo>
                  <a:lnTo>
                    <a:pt x="60" y="85"/>
                  </a:lnTo>
                  <a:lnTo>
                    <a:pt x="60" y="97"/>
                  </a:lnTo>
                  <a:lnTo>
                    <a:pt x="60" y="97"/>
                  </a:lnTo>
                  <a:lnTo>
                    <a:pt x="60" y="97"/>
                  </a:lnTo>
                  <a:lnTo>
                    <a:pt x="84" y="109"/>
                  </a:lnTo>
                  <a:lnTo>
                    <a:pt x="96" y="109"/>
                  </a:lnTo>
                  <a:lnTo>
                    <a:pt x="84" y="121"/>
                  </a:lnTo>
                  <a:lnTo>
                    <a:pt x="96" y="121"/>
                  </a:lnTo>
                  <a:lnTo>
                    <a:pt x="96" y="109"/>
                  </a:lnTo>
                  <a:lnTo>
                    <a:pt x="109" y="121"/>
                  </a:lnTo>
                  <a:lnTo>
                    <a:pt x="96" y="121"/>
                  </a:lnTo>
                  <a:lnTo>
                    <a:pt x="84" y="121"/>
                  </a:lnTo>
                  <a:lnTo>
                    <a:pt x="96" y="133"/>
                  </a:lnTo>
                  <a:lnTo>
                    <a:pt x="109" y="145"/>
                  </a:lnTo>
                  <a:lnTo>
                    <a:pt x="109" y="145"/>
                  </a:lnTo>
                  <a:lnTo>
                    <a:pt x="109" y="145"/>
                  </a:lnTo>
                  <a:lnTo>
                    <a:pt x="109" y="145"/>
                  </a:lnTo>
                  <a:lnTo>
                    <a:pt x="121" y="157"/>
                  </a:lnTo>
                  <a:lnTo>
                    <a:pt x="133" y="145"/>
                  </a:lnTo>
                  <a:lnTo>
                    <a:pt x="145" y="145"/>
                  </a:lnTo>
                  <a:lnTo>
                    <a:pt x="145" y="157"/>
                  </a:lnTo>
                  <a:lnTo>
                    <a:pt x="145" y="157"/>
                  </a:lnTo>
                  <a:lnTo>
                    <a:pt x="133" y="157"/>
                  </a:lnTo>
                  <a:lnTo>
                    <a:pt x="145" y="169"/>
                  </a:lnTo>
                  <a:lnTo>
                    <a:pt x="157" y="169"/>
                  </a:lnTo>
                  <a:lnTo>
                    <a:pt x="157" y="157"/>
                  </a:lnTo>
                  <a:lnTo>
                    <a:pt x="181" y="157"/>
                  </a:lnTo>
                  <a:lnTo>
                    <a:pt x="193" y="169"/>
                  </a:lnTo>
                  <a:lnTo>
                    <a:pt x="205" y="181"/>
                  </a:lnTo>
                  <a:lnTo>
                    <a:pt x="302" y="85"/>
                  </a:lnTo>
                  <a:lnTo>
                    <a:pt x="290" y="85"/>
                  </a:lnTo>
                  <a:lnTo>
                    <a:pt x="278" y="85"/>
                  </a:lnTo>
                  <a:lnTo>
                    <a:pt x="278" y="73"/>
                  </a:lnTo>
                  <a:lnTo>
                    <a:pt x="265" y="73"/>
                  </a:lnTo>
                  <a:lnTo>
                    <a:pt x="253" y="73"/>
                  </a:lnTo>
                  <a:lnTo>
                    <a:pt x="253" y="73"/>
                  </a:lnTo>
                  <a:lnTo>
                    <a:pt x="265" y="73"/>
                  </a:lnTo>
                  <a:lnTo>
                    <a:pt x="265" y="73"/>
                  </a:lnTo>
                  <a:lnTo>
                    <a:pt x="253" y="73"/>
                  </a:lnTo>
                  <a:lnTo>
                    <a:pt x="241" y="73"/>
                  </a:lnTo>
                  <a:lnTo>
                    <a:pt x="241" y="61"/>
                  </a:lnTo>
                  <a:lnTo>
                    <a:pt x="253" y="61"/>
                  </a:lnTo>
                  <a:lnTo>
                    <a:pt x="265" y="61"/>
                  </a:lnTo>
                  <a:lnTo>
                    <a:pt x="265" y="73"/>
                  </a:lnTo>
                  <a:lnTo>
                    <a:pt x="265" y="73"/>
                  </a:lnTo>
                  <a:lnTo>
                    <a:pt x="278" y="73"/>
                  </a:lnTo>
                  <a:lnTo>
                    <a:pt x="278" y="73"/>
                  </a:lnTo>
                  <a:lnTo>
                    <a:pt x="290" y="61"/>
                  </a:lnTo>
                  <a:lnTo>
                    <a:pt x="302" y="73"/>
                  </a:lnTo>
                  <a:lnTo>
                    <a:pt x="302" y="73"/>
                  </a:lnTo>
                  <a:lnTo>
                    <a:pt x="302" y="73"/>
                  </a:lnTo>
                  <a:lnTo>
                    <a:pt x="302" y="61"/>
                  </a:lnTo>
                  <a:lnTo>
                    <a:pt x="290" y="61"/>
                  </a:lnTo>
                  <a:lnTo>
                    <a:pt x="290" y="61"/>
                  </a:lnTo>
                  <a:lnTo>
                    <a:pt x="278" y="61"/>
                  </a:lnTo>
                  <a:lnTo>
                    <a:pt x="265" y="49"/>
                  </a:lnTo>
                  <a:lnTo>
                    <a:pt x="278" y="36"/>
                  </a:lnTo>
                  <a:lnTo>
                    <a:pt x="265" y="36"/>
                  </a:lnTo>
                  <a:lnTo>
                    <a:pt x="265" y="36"/>
                  </a:lnTo>
                  <a:lnTo>
                    <a:pt x="253" y="36"/>
                  </a:lnTo>
                  <a:lnTo>
                    <a:pt x="253" y="36"/>
                  </a:lnTo>
                  <a:lnTo>
                    <a:pt x="253" y="24"/>
                  </a:lnTo>
                  <a:lnTo>
                    <a:pt x="241" y="24"/>
                  </a:lnTo>
                  <a:lnTo>
                    <a:pt x="253" y="12"/>
                  </a:lnTo>
                  <a:lnTo>
                    <a:pt x="253" y="12"/>
                  </a:lnTo>
                  <a:lnTo>
                    <a:pt x="241" y="12"/>
                  </a:lnTo>
                  <a:lnTo>
                    <a:pt x="229" y="12"/>
                  </a:lnTo>
                  <a:lnTo>
                    <a:pt x="217" y="12"/>
                  </a:lnTo>
                  <a:lnTo>
                    <a:pt x="217" y="12"/>
                  </a:lnTo>
                  <a:lnTo>
                    <a:pt x="217" y="12"/>
                  </a:lnTo>
                  <a:lnTo>
                    <a:pt x="205" y="12"/>
                  </a:lnTo>
                  <a:lnTo>
                    <a:pt x="205" y="12"/>
                  </a:lnTo>
                  <a:lnTo>
                    <a:pt x="205" y="12"/>
                  </a:lnTo>
                  <a:lnTo>
                    <a:pt x="205" y="12"/>
                  </a:lnTo>
                  <a:lnTo>
                    <a:pt x="193" y="12"/>
                  </a:lnTo>
                  <a:lnTo>
                    <a:pt x="193" y="12"/>
                  </a:lnTo>
                  <a:lnTo>
                    <a:pt x="193" y="12"/>
                  </a:lnTo>
                  <a:lnTo>
                    <a:pt x="181" y="12"/>
                  </a:lnTo>
                  <a:lnTo>
                    <a:pt x="181" y="12"/>
                  </a:lnTo>
                  <a:lnTo>
                    <a:pt x="181" y="12"/>
                  </a:lnTo>
                  <a:lnTo>
                    <a:pt x="169" y="12"/>
                  </a:lnTo>
                  <a:lnTo>
                    <a:pt x="169" y="12"/>
                  </a:lnTo>
                  <a:lnTo>
                    <a:pt x="157" y="12"/>
                  </a:lnTo>
                  <a:lnTo>
                    <a:pt x="157" y="12"/>
                  </a:lnTo>
                  <a:lnTo>
                    <a:pt x="145" y="12"/>
                  </a:lnTo>
                  <a:lnTo>
                    <a:pt x="133" y="12"/>
                  </a:lnTo>
                  <a:lnTo>
                    <a:pt x="121" y="12"/>
                  </a:lnTo>
                  <a:lnTo>
                    <a:pt x="109" y="12"/>
                  </a:lnTo>
                  <a:lnTo>
                    <a:pt x="121" y="12"/>
                  </a:lnTo>
                  <a:lnTo>
                    <a:pt x="121" y="12"/>
                  </a:lnTo>
                  <a:lnTo>
                    <a:pt x="121" y="0"/>
                  </a:lnTo>
                  <a:lnTo>
                    <a:pt x="133" y="0"/>
                  </a:lnTo>
                  <a:lnTo>
                    <a:pt x="96" y="0"/>
                  </a:lnTo>
                  <a:lnTo>
                    <a:pt x="96" y="0"/>
                  </a:lnTo>
                  <a:lnTo>
                    <a:pt x="84" y="0"/>
                  </a:lnTo>
                  <a:lnTo>
                    <a:pt x="84" y="0"/>
                  </a:lnTo>
                  <a:lnTo>
                    <a:pt x="84" y="12"/>
                  </a:lnTo>
                  <a:lnTo>
                    <a:pt x="72" y="12"/>
                  </a:lnTo>
                  <a:lnTo>
                    <a:pt x="84" y="12"/>
                  </a:lnTo>
                  <a:lnTo>
                    <a:pt x="72" y="12"/>
                  </a:lnTo>
                  <a:lnTo>
                    <a:pt x="60" y="12"/>
                  </a:lnTo>
                  <a:lnTo>
                    <a:pt x="60" y="12"/>
                  </a:lnTo>
                  <a:lnTo>
                    <a:pt x="48" y="12"/>
                  </a:lnTo>
                  <a:lnTo>
                    <a:pt x="60" y="12"/>
                  </a:lnTo>
                  <a:lnTo>
                    <a:pt x="60" y="12"/>
                  </a:lnTo>
                  <a:lnTo>
                    <a:pt x="36" y="12"/>
                  </a:lnTo>
                  <a:lnTo>
                    <a:pt x="36" y="12"/>
                  </a:lnTo>
                  <a:lnTo>
                    <a:pt x="24" y="12"/>
                  </a:lnTo>
                  <a:lnTo>
                    <a:pt x="12" y="12"/>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6" name="Freeform 118">
              <a:extLst>
                <a:ext uri="{FF2B5EF4-FFF2-40B4-BE49-F238E27FC236}">
                  <a16:creationId xmlns:a16="http://schemas.microsoft.com/office/drawing/2014/main" id="{CC05AF09-BEB2-B641-8B72-5FB6A848FD0D}"/>
                </a:ext>
              </a:extLst>
            </p:cNvPr>
            <p:cNvSpPr>
              <a:spLocks/>
            </p:cNvSpPr>
            <p:nvPr/>
          </p:nvSpPr>
          <p:spPr bwMode="auto">
            <a:xfrm>
              <a:off x="4927956" y="1270890"/>
              <a:ext cx="314315" cy="157755"/>
            </a:xfrm>
            <a:custGeom>
              <a:avLst/>
              <a:gdLst/>
              <a:ahLst/>
              <a:cxnLst>
                <a:cxn ang="0">
                  <a:pos x="97" y="0"/>
                </a:cxn>
                <a:cxn ang="0">
                  <a:pos x="109" y="12"/>
                </a:cxn>
                <a:cxn ang="0">
                  <a:pos x="145" y="12"/>
                </a:cxn>
                <a:cxn ang="0">
                  <a:pos x="145" y="12"/>
                </a:cxn>
                <a:cxn ang="0">
                  <a:pos x="169" y="24"/>
                </a:cxn>
                <a:cxn ang="0">
                  <a:pos x="193" y="24"/>
                </a:cxn>
                <a:cxn ang="0">
                  <a:pos x="205" y="24"/>
                </a:cxn>
                <a:cxn ang="0">
                  <a:pos x="193" y="36"/>
                </a:cxn>
                <a:cxn ang="0">
                  <a:pos x="157" y="36"/>
                </a:cxn>
                <a:cxn ang="0">
                  <a:pos x="181" y="48"/>
                </a:cxn>
                <a:cxn ang="0">
                  <a:pos x="217" y="48"/>
                </a:cxn>
                <a:cxn ang="0">
                  <a:pos x="242" y="48"/>
                </a:cxn>
                <a:cxn ang="0">
                  <a:pos x="242" y="60"/>
                </a:cxn>
                <a:cxn ang="0">
                  <a:pos x="217" y="60"/>
                </a:cxn>
                <a:cxn ang="0">
                  <a:pos x="205" y="60"/>
                </a:cxn>
                <a:cxn ang="0">
                  <a:pos x="230" y="60"/>
                </a:cxn>
                <a:cxn ang="0">
                  <a:pos x="242" y="72"/>
                </a:cxn>
                <a:cxn ang="0">
                  <a:pos x="266" y="72"/>
                </a:cxn>
                <a:cxn ang="0">
                  <a:pos x="254" y="84"/>
                </a:cxn>
                <a:cxn ang="0">
                  <a:pos x="242" y="84"/>
                </a:cxn>
                <a:cxn ang="0">
                  <a:pos x="230" y="84"/>
                </a:cxn>
                <a:cxn ang="0">
                  <a:pos x="254" y="96"/>
                </a:cxn>
                <a:cxn ang="0">
                  <a:pos x="266" y="96"/>
                </a:cxn>
                <a:cxn ang="0">
                  <a:pos x="266" y="109"/>
                </a:cxn>
                <a:cxn ang="0">
                  <a:pos x="242" y="96"/>
                </a:cxn>
                <a:cxn ang="0">
                  <a:pos x="217" y="96"/>
                </a:cxn>
                <a:cxn ang="0">
                  <a:pos x="217" y="121"/>
                </a:cxn>
                <a:cxn ang="0">
                  <a:pos x="205" y="96"/>
                </a:cxn>
                <a:cxn ang="0">
                  <a:pos x="193" y="84"/>
                </a:cxn>
                <a:cxn ang="0">
                  <a:pos x="181" y="96"/>
                </a:cxn>
                <a:cxn ang="0">
                  <a:pos x="169" y="96"/>
                </a:cxn>
                <a:cxn ang="0">
                  <a:pos x="157" y="109"/>
                </a:cxn>
                <a:cxn ang="0">
                  <a:pos x="145" y="96"/>
                </a:cxn>
                <a:cxn ang="0">
                  <a:pos x="133" y="109"/>
                </a:cxn>
                <a:cxn ang="0">
                  <a:pos x="121" y="96"/>
                </a:cxn>
                <a:cxn ang="0">
                  <a:pos x="145" y="109"/>
                </a:cxn>
                <a:cxn ang="0">
                  <a:pos x="109" y="109"/>
                </a:cxn>
                <a:cxn ang="0">
                  <a:pos x="85" y="109"/>
                </a:cxn>
                <a:cxn ang="0">
                  <a:pos x="97" y="109"/>
                </a:cxn>
                <a:cxn ang="0">
                  <a:pos x="109" y="121"/>
                </a:cxn>
                <a:cxn ang="0">
                  <a:pos x="97" y="133"/>
                </a:cxn>
                <a:cxn ang="0">
                  <a:pos x="133" y="133"/>
                </a:cxn>
                <a:cxn ang="0">
                  <a:pos x="97" y="133"/>
                </a:cxn>
                <a:cxn ang="0">
                  <a:pos x="121" y="133"/>
                </a:cxn>
                <a:cxn ang="0">
                  <a:pos x="133" y="145"/>
                </a:cxn>
                <a:cxn ang="0">
                  <a:pos x="85" y="145"/>
                </a:cxn>
                <a:cxn ang="0">
                  <a:pos x="48" y="133"/>
                </a:cxn>
                <a:cxn ang="0">
                  <a:pos x="24" y="109"/>
                </a:cxn>
                <a:cxn ang="0">
                  <a:pos x="0" y="84"/>
                </a:cxn>
              </a:cxnLst>
              <a:rect l="0" t="0" r="r" b="b"/>
              <a:pathLst>
                <a:path w="266" h="145">
                  <a:moveTo>
                    <a:pt x="97" y="12"/>
                  </a:moveTo>
                  <a:lnTo>
                    <a:pt x="97" y="12"/>
                  </a:lnTo>
                  <a:lnTo>
                    <a:pt x="97" y="0"/>
                  </a:lnTo>
                  <a:lnTo>
                    <a:pt x="109" y="12"/>
                  </a:lnTo>
                  <a:lnTo>
                    <a:pt x="109" y="12"/>
                  </a:lnTo>
                  <a:lnTo>
                    <a:pt x="109" y="12"/>
                  </a:lnTo>
                  <a:lnTo>
                    <a:pt x="133" y="12"/>
                  </a:lnTo>
                  <a:lnTo>
                    <a:pt x="133" y="0"/>
                  </a:lnTo>
                  <a:lnTo>
                    <a:pt x="145" y="12"/>
                  </a:lnTo>
                  <a:lnTo>
                    <a:pt x="145" y="12"/>
                  </a:lnTo>
                  <a:lnTo>
                    <a:pt x="145" y="12"/>
                  </a:lnTo>
                  <a:lnTo>
                    <a:pt x="145" y="12"/>
                  </a:lnTo>
                  <a:lnTo>
                    <a:pt x="169" y="12"/>
                  </a:lnTo>
                  <a:lnTo>
                    <a:pt x="169" y="24"/>
                  </a:lnTo>
                  <a:lnTo>
                    <a:pt x="169" y="24"/>
                  </a:lnTo>
                  <a:lnTo>
                    <a:pt x="181" y="24"/>
                  </a:lnTo>
                  <a:lnTo>
                    <a:pt x="181" y="12"/>
                  </a:lnTo>
                  <a:lnTo>
                    <a:pt x="193" y="24"/>
                  </a:lnTo>
                  <a:lnTo>
                    <a:pt x="205" y="24"/>
                  </a:lnTo>
                  <a:lnTo>
                    <a:pt x="205" y="24"/>
                  </a:lnTo>
                  <a:lnTo>
                    <a:pt x="205" y="24"/>
                  </a:lnTo>
                  <a:lnTo>
                    <a:pt x="205" y="36"/>
                  </a:lnTo>
                  <a:lnTo>
                    <a:pt x="193" y="36"/>
                  </a:lnTo>
                  <a:lnTo>
                    <a:pt x="193" y="36"/>
                  </a:lnTo>
                  <a:lnTo>
                    <a:pt x="169" y="36"/>
                  </a:lnTo>
                  <a:lnTo>
                    <a:pt x="169" y="36"/>
                  </a:lnTo>
                  <a:lnTo>
                    <a:pt x="157" y="36"/>
                  </a:lnTo>
                  <a:lnTo>
                    <a:pt x="169" y="36"/>
                  </a:lnTo>
                  <a:lnTo>
                    <a:pt x="169" y="48"/>
                  </a:lnTo>
                  <a:lnTo>
                    <a:pt x="181" y="48"/>
                  </a:lnTo>
                  <a:lnTo>
                    <a:pt x="205" y="36"/>
                  </a:lnTo>
                  <a:lnTo>
                    <a:pt x="205" y="48"/>
                  </a:lnTo>
                  <a:lnTo>
                    <a:pt x="217" y="48"/>
                  </a:lnTo>
                  <a:lnTo>
                    <a:pt x="230" y="48"/>
                  </a:lnTo>
                  <a:lnTo>
                    <a:pt x="242" y="48"/>
                  </a:lnTo>
                  <a:lnTo>
                    <a:pt x="242" y="48"/>
                  </a:lnTo>
                  <a:lnTo>
                    <a:pt x="242" y="48"/>
                  </a:lnTo>
                  <a:lnTo>
                    <a:pt x="230" y="48"/>
                  </a:lnTo>
                  <a:lnTo>
                    <a:pt x="242" y="60"/>
                  </a:lnTo>
                  <a:lnTo>
                    <a:pt x="230" y="60"/>
                  </a:lnTo>
                  <a:lnTo>
                    <a:pt x="230" y="60"/>
                  </a:lnTo>
                  <a:lnTo>
                    <a:pt x="217" y="60"/>
                  </a:lnTo>
                  <a:lnTo>
                    <a:pt x="205" y="60"/>
                  </a:lnTo>
                  <a:lnTo>
                    <a:pt x="193" y="60"/>
                  </a:lnTo>
                  <a:lnTo>
                    <a:pt x="205" y="60"/>
                  </a:lnTo>
                  <a:lnTo>
                    <a:pt x="205" y="60"/>
                  </a:lnTo>
                  <a:lnTo>
                    <a:pt x="230" y="60"/>
                  </a:lnTo>
                  <a:lnTo>
                    <a:pt x="230" y="60"/>
                  </a:lnTo>
                  <a:lnTo>
                    <a:pt x="230" y="72"/>
                  </a:lnTo>
                  <a:lnTo>
                    <a:pt x="242" y="60"/>
                  </a:lnTo>
                  <a:lnTo>
                    <a:pt x="242" y="72"/>
                  </a:lnTo>
                  <a:lnTo>
                    <a:pt x="254" y="72"/>
                  </a:lnTo>
                  <a:lnTo>
                    <a:pt x="266" y="72"/>
                  </a:lnTo>
                  <a:lnTo>
                    <a:pt x="266" y="72"/>
                  </a:lnTo>
                  <a:lnTo>
                    <a:pt x="266" y="72"/>
                  </a:lnTo>
                  <a:lnTo>
                    <a:pt x="266" y="84"/>
                  </a:lnTo>
                  <a:lnTo>
                    <a:pt x="254" y="84"/>
                  </a:lnTo>
                  <a:lnTo>
                    <a:pt x="254" y="84"/>
                  </a:lnTo>
                  <a:lnTo>
                    <a:pt x="242" y="84"/>
                  </a:lnTo>
                  <a:lnTo>
                    <a:pt x="242" y="84"/>
                  </a:lnTo>
                  <a:lnTo>
                    <a:pt x="230" y="84"/>
                  </a:lnTo>
                  <a:lnTo>
                    <a:pt x="230" y="84"/>
                  </a:lnTo>
                  <a:lnTo>
                    <a:pt x="230" y="84"/>
                  </a:lnTo>
                  <a:lnTo>
                    <a:pt x="230" y="84"/>
                  </a:lnTo>
                  <a:lnTo>
                    <a:pt x="242" y="84"/>
                  </a:lnTo>
                  <a:lnTo>
                    <a:pt x="254" y="96"/>
                  </a:lnTo>
                  <a:lnTo>
                    <a:pt x="266" y="96"/>
                  </a:lnTo>
                  <a:lnTo>
                    <a:pt x="266" y="96"/>
                  </a:lnTo>
                  <a:lnTo>
                    <a:pt x="266" y="96"/>
                  </a:lnTo>
                  <a:lnTo>
                    <a:pt x="266" y="96"/>
                  </a:lnTo>
                  <a:lnTo>
                    <a:pt x="266" y="96"/>
                  </a:lnTo>
                  <a:lnTo>
                    <a:pt x="266" y="109"/>
                  </a:lnTo>
                  <a:lnTo>
                    <a:pt x="254" y="96"/>
                  </a:lnTo>
                  <a:lnTo>
                    <a:pt x="242" y="109"/>
                  </a:lnTo>
                  <a:lnTo>
                    <a:pt x="242" y="96"/>
                  </a:lnTo>
                  <a:lnTo>
                    <a:pt x="230" y="96"/>
                  </a:lnTo>
                  <a:lnTo>
                    <a:pt x="230" y="96"/>
                  </a:lnTo>
                  <a:lnTo>
                    <a:pt x="217" y="96"/>
                  </a:lnTo>
                  <a:lnTo>
                    <a:pt x="230" y="109"/>
                  </a:lnTo>
                  <a:lnTo>
                    <a:pt x="217" y="109"/>
                  </a:lnTo>
                  <a:lnTo>
                    <a:pt x="217" y="121"/>
                  </a:lnTo>
                  <a:lnTo>
                    <a:pt x="205" y="109"/>
                  </a:lnTo>
                  <a:lnTo>
                    <a:pt x="193" y="96"/>
                  </a:lnTo>
                  <a:lnTo>
                    <a:pt x="205" y="96"/>
                  </a:lnTo>
                  <a:lnTo>
                    <a:pt x="205" y="96"/>
                  </a:lnTo>
                  <a:lnTo>
                    <a:pt x="193" y="96"/>
                  </a:lnTo>
                  <a:lnTo>
                    <a:pt x="193" y="84"/>
                  </a:lnTo>
                  <a:lnTo>
                    <a:pt x="193" y="84"/>
                  </a:lnTo>
                  <a:lnTo>
                    <a:pt x="181" y="96"/>
                  </a:lnTo>
                  <a:lnTo>
                    <a:pt x="181" y="96"/>
                  </a:lnTo>
                  <a:lnTo>
                    <a:pt x="181" y="96"/>
                  </a:lnTo>
                  <a:lnTo>
                    <a:pt x="169" y="96"/>
                  </a:lnTo>
                  <a:lnTo>
                    <a:pt x="169" y="96"/>
                  </a:lnTo>
                  <a:lnTo>
                    <a:pt x="169" y="109"/>
                  </a:lnTo>
                  <a:lnTo>
                    <a:pt x="181" y="109"/>
                  </a:lnTo>
                  <a:lnTo>
                    <a:pt x="157" y="109"/>
                  </a:lnTo>
                  <a:lnTo>
                    <a:pt x="169" y="109"/>
                  </a:lnTo>
                  <a:lnTo>
                    <a:pt x="157" y="96"/>
                  </a:lnTo>
                  <a:lnTo>
                    <a:pt x="145" y="96"/>
                  </a:lnTo>
                  <a:lnTo>
                    <a:pt x="145" y="109"/>
                  </a:lnTo>
                  <a:lnTo>
                    <a:pt x="157" y="109"/>
                  </a:lnTo>
                  <a:lnTo>
                    <a:pt x="133" y="109"/>
                  </a:lnTo>
                  <a:lnTo>
                    <a:pt x="133" y="96"/>
                  </a:lnTo>
                  <a:lnTo>
                    <a:pt x="133" y="96"/>
                  </a:lnTo>
                  <a:lnTo>
                    <a:pt x="121" y="96"/>
                  </a:lnTo>
                  <a:lnTo>
                    <a:pt x="133" y="109"/>
                  </a:lnTo>
                  <a:lnTo>
                    <a:pt x="121" y="109"/>
                  </a:lnTo>
                  <a:lnTo>
                    <a:pt x="145" y="109"/>
                  </a:lnTo>
                  <a:lnTo>
                    <a:pt x="121" y="109"/>
                  </a:lnTo>
                  <a:lnTo>
                    <a:pt x="109" y="109"/>
                  </a:lnTo>
                  <a:lnTo>
                    <a:pt x="109" y="109"/>
                  </a:lnTo>
                  <a:lnTo>
                    <a:pt x="97" y="109"/>
                  </a:lnTo>
                  <a:lnTo>
                    <a:pt x="85" y="96"/>
                  </a:lnTo>
                  <a:lnTo>
                    <a:pt x="85" y="109"/>
                  </a:lnTo>
                  <a:lnTo>
                    <a:pt x="85" y="109"/>
                  </a:lnTo>
                  <a:lnTo>
                    <a:pt x="85" y="109"/>
                  </a:lnTo>
                  <a:lnTo>
                    <a:pt x="97" y="109"/>
                  </a:lnTo>
                  <a:lnTo>
                    <a:pt x="109" y="121"/>
                  </a:lnTo>
                  <a:lnTo>
                    <a:pt x="121" y="121"/>
                  </a:lnTo>
                  <a:lnTo>
                    <a:pt x="109" y="121"/>
                  </a:lnTo>
                  <a:lnTo>
                    <a:pt x="85" y="121"/>
                  </a:lnTo>
                  <a:lnTo>
                    <a:pt x="85" y="133"/>
                  </a:lnTo>
                  <a:lnTo>
                    <a:pt x="97" y="133"/>
                  </a:lnTo>
                  <a:lnTo>
                    <a:pt x="109" y="121"/>
                  </a:lnTo>
                  <a:lnTo>
                    <a:pt x="109" y="133"/>
                  </a:lnTo>
                  <a:lnTo>
                    <a:pt x="133" y="133"/>
                  </a:lnTo>
                  <a:lnTo>
                    <a:pt x="145" y="121"/>
                  </a:lnTo>
                  <a:lnTo>
                    <a:pt x="157" y="133"/>
                  </a:lnTo>
                  <a:lnTo>
                    <a:pt x="97" y="133"/>
                  </a:lnTo>
                  <a:lnTo>
                    <a:pt x="85" y="133"/>
                  </a:lnTo>
                  <a:lnTo>
                    <a:pt x="121" y="133"/>
                  </a:lnTo>
                  <a:lnTo>
                    <a:pt x="121" y="133"/>
                  </a:lnTo>
                  <a:lnTo>
                    <a:pt x="121" y="133"/>
                  </a:lnTo>
                  <a:lnTo>
                    <a:pt x="133" y="145"/>
                  </a:lnTo>
                  <a:lnTo>
                    <a:pt x="133" y="145"/>
                  </a:lnTo>
                  <a:lnTo>
                    <a:pt x="109" y="133"/>
                  </a:lnTo>
                  <a:lnTo>
                    <a:pt x="85" y="145"/>
                  </a:lnTo>
                  <a:lnTo>
                    <a:pt x="85" y="145"/>
                  </a:lnTo>
                  <a:lnTo>
                    <a:pt x="73" y="145"/>
                  </a:lnTo>
                  <a:lnTo>
                    <a:pt x="73" y="145"/>
                  </a:lnTo>
                  <a:lnTo>
                    <a:pt x="48" y="133"/>
                  </a:lnTo>
                  <a:lnTo>
                    <a:pt x="36" y="121"/>
                  </a:lnTo>
                  <a:lnTo>
                    <a:pt x="24" y="121"/>
                  </a:lnTo>
                  <a:lnTo>
                    <a:pt x="24" y="109"/>
                  </a:lnTo>
                  <a:lnTo>
                    <a:pt x="24" y="109"/>
                  </a:lnTo>
                  <a:lnTo>
                    <a:pt x="0" y="96"/>
                  </a:lnTo>
                  <a:lnTo>
                    <a:pt x="0" y="84"/>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7" name="Freeform 119">
              <a:extLst>
                <a:ext uri="{FF2B5EF4-FFF2-40B4-BE49-F238E27FC236}">
                  <a16:creationId xmlns:a16="http://schemas.microsoft.com/office/drawing/2014/main" id="{B8DFF36B-F265-6F49-9609-F38385A5F779}"/>
                </a:ext>
              </a:extLst>
            </p:cNvPr>
            <p:cNvSpPr>
              <a:spLocks/>
            </p:cNvSpPr>
            <p:nvPr/>
          </p:nvSpPr>
          <p:spPr bwMode="auto">
            <a:xfrm>
              <a:off x="4843100" y="1428698"/>
              <a:ext cx="340606" cy="145804"/>
            </a:xfrm>
            <a:custGeom>
              <a:avLst/>
              <a:gdLst/>
              <a:ahLst/>
              <a:cxnLst>
                <a:cxn ang="0">
                  <a:pos x="84" y="109"/>
                </a:cxn>
                <a:cxn ang="0">
                  <a:pos x="108" y="109"/>
                </a:cxn>
                <a:cxn ang="0">
                  <a:pos x="120" y="109"/>
                </a:cxn>
                <a:cxn ang="0">
                  <a:pos x="84" y="97"/>
                </a:cxn>
                <a:cxn ang="0">
                  <a:pos x="108" y="97"/>
                </a:cxn>
                <a:cxn ang="0">
                  <a:pos x="145" y="84"/>
                </a:cxn>
                <a:cxn ang="0">
                  <a:pos x="96" y="84"/>
                </a:cxn>
                <a:cxn ang="0">
                  <a:pos x="108" y="84"/>
                </a:cxn>
                <a:cxn ang="0">
                  <a:pos x="145" y="60"/>
                </a:cxn>
                <a:cxn ang="0">
                  <a:pos x="229" y="48"/>
                </a:cxn>
                <a:cxn ang="0">
                  <a:pos x="241" y="36"/>
                </a:cxn>
                <a:cxn ang="0">
                  <a:pos x="241" y="36"/>
                </a:cxn>
                <a:cxn ang="0">
                  <a:pos x="265" y="36"/>
                </a:cxn>
                <a:cxn ang="0">
                  <a:pos x="289" y="24"/>
                </a:cxn>
                <a:cxn ang="0">
                  <a:pos x="265" y="24"/>
                </a:cxn>
                <a:cxn ang="0">
                  <a:pos x="253" y="36"/>
                </a:cxn>
                <a:cxn ang="0">
                  <a:pos x="241" y="36"/>
                </a:cxn>
                <a:cxn ang="0">
                  <a:pos x="229" y="36"/>
                </a:cxn>
                <a:cxn ang="0">
                  <a:pos x="217" y="24"/>
                </a:cxn>
                <a:cxn ang="0">
                  <a:pos x="205" y="24"/>
                </a:cxn>
                <a:cxn ang="0">
                  <a:pos x="205" y="24"/>
                </a:cxn>
                <a:cxn ang="0">
                  <a:pos x="193" y="36"/>
                </a:cxn>
                <a:cxn ang="0">
                  <a:pos x="169" y="24"/>
                </a:cxn>
                <a:cxn ang="0">
                  <a:pos x="193" y="24"/>
                </a:cxn>
                <a:cxn ang="0">
                  <a:pos x="193" y="12"/>
                </a:cxn>
                <a:cxn ang="0">
                  <a:pos x="181" y="24"/>
                </a:cxn>
                <a:cxn ang="0">
                  <a:pos x="181" y="24"/>
                </a:cxn>
                <a:cxn ang="0">
                  <a:pos x="181" y="12"/>
                </a:cxn>
                <a:cxn ang="0">
                  <a:pos x="181" y="12"/>
                </a:cxn>
                <a:cxn ang="0">
                  <a:pos x="181" y="0"/>
                </a:cxn>
                <a:cxn ang="0">
                  <a:pos x="169" y="12"/>
                </a:cxn>
                <a:cxn ang="0">
                  <a:pos x="169" y="12"/>
                </a:cxn>
                <a:cxn ang="0">
                  <a:pos x="169" y="24"/>
                </a:cxn>
                <a:cxn ang="0">
                  <a:pos x="132" y="24"/>
                </a:cxn>
                <a:cxn ang="0">
                  <a:pos x="120" y="48"/>
                </a:cxn>
                <a:cxn ang="0">
                  <a:pos x="120" y="60"/>
                </a:cxn>
                <a:cxn ang="0">
                  <a:pos x="84" y="72"/>
                </a:cxn>
                <a:cxn ang="0">
                  <a:pos x="72" y="60"/>
                </a:cxn>
                <a:cxn ang="0">
                  <a:pos x="120" y="60"/>
                </a:cxn>
                <a:cxn ang="0">
                  <a:pos x="108" y="60"/>
                </a:cxn>
                <a:cxn ang="0">
                  <a:pos x="120" y="48"/>
                </a:cxn>
                <a:cxn ang="0">
                  <a:pos x="108" y="48"/>
                </a:cxn>
                <a:cxn ang="0">
                  <a:pos x="108" y="48"/>
                </a:cxn>
                <a:cxn ang="0">
                  <a:pos x="108" y="60"/>
                </a:cxn>
                <a:cxn ang="0">
                  <a:pos x="84" y="60"/>
                </a:cxn>
                <a:cxn ang="0">
                  <a:pos x="84" y="48"/>
                </a:cxn>
                <a:cxn ang="0">
                  <a:pos x="96" y="36"/>
                </a:cxn>
                <a:cxn ang="0">
                  <a:pos x="96" y="12"/>
                </a:cxn>
                <a:cxn ang="0">
                  <a:pos x="84" y="24"/>
                </a:cxn>
                <a:cxn ang="0">
                  <a:pos x="72" y="36"/>
                </a:cxn>
                <a:cxn ang="0">
                  <a:pos x="72" y="60"/>
                </a:cxn>
                <a:cxn ang="0">
                  <a:pos x="60" y="72"/>
                </a:cxn>
                <a:cxn ang="0">
                  <a:pos x="72" y="97"/>
                </a:cxn>
                <a:cxn ang="0">
                  <a:pos x="36" y="121"/>
                </a:cxn>
                <a:cxn ang="0">
                  <a:pos x="24" y="133"/>
                </a:cxn>
                <a:cxn ang="0">
                  <a:pos x="12" y="133"/>
                </a:cxn>
                <a:cxn ang="0">
                  <a:pos x="0" y="133"/>
                </a:cxn>
                <a:cxn ang="0">
                  <a:pos x="48" y="133"/>
                </a:cxn>
              </a:cxnLst>
              <a:rect l="0" t="0" r="r" b="b"/>
              <a:pathLst>
                <a:path w="289" h="133">
                  <a:moveTo>
                    <a:pt x="48" y="133"/>
                  </a:moveTo>
                  <a:lnTo>
                    <a:pt x="84" y="109"/>
                  </a:lnTo>
                  <a:lnTo>
                    <a:pt x="108" y="109"/>
                  </a:lnTo>
                  <a:lnTo>
                    <a:pt x="108" y="109"/>
                  </a:lnTo>
                  <a:lnTo>
                    <a:pt x="120" y="109"/>
                  </a:lnTo>
                  <a:lnTo>
                    <a:pt x="120" y="109"/>
                  </a:lnTo>
                  <a:lnTo>
                    <a:pt x="120" y="97"/>
                  </a:lnTo>
                  <a:lnTo>
                    <a:pt x="84" y="97"/>
                  </a:lnTo>
                  <a:lnTo>
                    <a:pt x="96" y="97"/>
                  </a:lnTo>
                  <a:lnTo>
                    <a:pt x="108" y="97"/>
                  </a:lnTo>
                  <a:lnTo>
                    <a:pt x="132" y="84"/>
                  </a:lnTo>
                  <a:lnTo>
                    <a:pt x="145" y="84"/>
                  </a:lnTo>
                  <a:lnTo>
                    <a:pt x="108" y="84"/>
                  </a:lnTo>
                  <a:lnTo>
                    <a:pt x="96" y="84"/>
                  </a:lnTo>
                  <a:lnTo>
                    <a:pt x="108" y="84"/>
                  </a:lnTo>
                  <a:lnTo>
                    <a:pt x="108" y="84"/>
                  </a:lnTo>
                  <a:lnTo>
                    <a:pt x="120" y="72"/>
                  </a:lnTo>
                  <a:lnTo>
                    <a:pt x="145" y="60"/>
                  </a:lnTo>
                  <a:lnTo>
                    <a:pt x="193" y="60"/>
                  </a:lnTo>
                  <a:lnTo>
                    <a:pt x="229" y="48"/>
                  </a:lnTo>
                  <a:lnTo>
                    <a:pt x="241" y="36"/>
                  </a:lnTo>
                  <a:lnTo>
                    <a:pt x="241" y="36"/>
                  </a:lnTo>
                  <a:lnTo>
                    <a:pt x="241" y="36"/>
                  </a:lnTo>
                  <a:lnTo>
                    <a:pt x="241" y="36"/>
                  </a:lnTo>
                  <a:lnTo>
                    <a:pt x="241" y="36"/>
                  </a:lnTo>
                  <a:lnTo>
                    <a:pt x="265" y="36"/>
                  </a:lnTo>
                  <a:lnTo>
                    <a:pt x="277" y="24"/>
                  </a:lnTo>
                  <a:lnTo>
                    <a:pt x="289" y="24"/>
                  </a:lnTo>
                  <a:lnTo>
                    <a:pt x="289" y="24"/>
                  </a:lnTo>
                  <a:lnTo>
                    <a:pt x="265" y="24"/>
                  </a:lnTo>
                  <a:lnTo>
                    <a:pt x="253" y="24"/>
                  </a:lnTo>
                  <a:lnTo>
                    <a:pt x="253" y="36"/>
                  </a:lnTo>
                  <a:lnTo>
                    <a:pt x="241" y="24"/>
                  </a:lnTo>
                  <a:lnTo>
                    <a:pt x="241" y="36"/>
                  </a:lnTo>
                  <a:lnTo>
                    <a:pt x="241" y="36"/>
                  </a:lnTo>
                  <a:lnTo>
                    <a:pt x="229" y="36"/>
                  </a:lnTo>
                  <a:lnTo>
                    <a:pt x="229" y="24"/>
                  </a:lnTo>
                  <a:lnTo>
                    <a:pt x="217" y="24"/>
                  </a:lnTo>
                  <a:lnTo>
                    <a:pt x="217" y="24"/>
                  </a:lnTo>
                  <a:lnTo>
                    <a:pt x="205" y="24"/>
                  </a:lnTo>
                  <a:lnTo>
                    <a:pt x="205" y="24"/>
                  </a:lnTo>
                  <a:lnTo>
                    <a:pt x="205" y="24"/>
                  </a:lnTo>
                  <a:lnTo>
                    <a:pt x="193" y="24"/>
                  </a:lnTo>
                  <a:lnTo>
                    <a:pt x="193" y="36"/>
                  </a:lnTo>
                  <a:lnTo>
                    <a:pt x="181" y="36"/>
                  </a:lnTo>
                  <a:lnTo>
                    <a:pt x="169" y="24"/>
                  </a:lnTo>
                  <a:lnTo>
                    <a:pt x="193" y="36"/>
                  </a:lnTo>
                  <a:lnTo>
                    <a:pt x="193" y="24"/>
                  </a:lnTo>
                  <a:lnTo>
                    <a:pt x="205" y="12"/>
                  </a:lnTo>
                  <a:lnTo>
                    <a:pt x="193" y="12"/>
                  </a:lnTo>
                  <a:lnTo>
                    <a:pt x="181" y="24"/>
                  </a:lnTo>
                  <a:lnTo>
                    <a:pt x="181" y="24"/>
                  </a:lnTo>
                  <a:lnTo>
                    <a:pt x="181" y="24"/>
                  </a:lnTo>
                  <a:lnTo>
                    <a:pt x="181" y="24"/>
                  </a:lnTo>
                  <a:lnTo>
                    <a:pt x="169" y="12"/>
                  </a:lnTo>
                  <a:lnTo>
                    <a:pt x="181" y="12"/>
                  </a:lnTo>
                  <a:lnTo>
                    <a:pt x="181" y="12"/>
                  </a:lnTo>
                  <a:lnTo>
                    <a:pt x="181" y="12"/>
                  </a:lnTo>
                  <a:lnTo>
                    <a:pt x="181" y="0"/>
                  </a:lnTo>
                  <a:lnTo>
                    <a:pt x="181" y="0"/>
                  </a:lnTo>
                  <a:lnTo>
                    <a:pt x="169" y="0"/>
                  </a:lnTo>
                  <a:lnTo>
                    <a:pt x="169" y="12"/>
                  </a:lnTo>
                  <a:lnTo>
                    <a:pt x="169" y="12"/>
                  </a:lnTo>
                  <a:lnTo>
                    <a:pt x="169" y="12"/>
                  </a:lnTo>
                  <a:lnTo>
                    <a:pt x="169" y="24"/>
                  </a:lnTo>
                  <a:lnTo>
                    <a:pt x="169" y="24"/>
                  </a:lnTo>
                  <a:lnTo>
                    <a:pt x="132" y="36"/>
                  </a:lnTo>
                  <a:lnTo>
                    <a:pt x="132" y="24"/>
                  </a:lnTo>
                  <a:lnTo>
                    <a:pt x="132" y="36"/>
                  </a:lnTo>
                  <a:lnTo>
                    <a:pt x="120" y="48"/>
                  </a:lnTo>
                  <a:lnTo>
                    <a:pt x="120" y="48"/>
                  </a:lnTo>
                  <a:lnTo>
                    <a:pt x="120" y="60"/>
                  </a:lnTo>
                  <a:lnTo>
                    <a:pt x="96" y="72"/>
                  </a:lnTo>
                  <a:lnTo>
                    <a:pt x="84" y="72"/>
                  </a:lnTo>
                  <a:lnTo>
                    <a:pt x="72" y="84"/>
                  </a:lnTo>
                  <a:lnTo>
                    <a:pt x="72" y="60"/>
                  </a:lnTo>
                  <a:lnTo>
                    <a:pt x="120" y="60"/>
                  </a:lnTo>
                  <a:lnTo>
                    <a:pt x="120" y="60"/>
                  </a:lnTo>
                  <a:lnTo>
                    <a:pt x="108" y="60"/>
                  </a:lnTo>
                  <a:lnTo>
                    <a:pt x="108" y="60"/>
                  </a:lnTo>
                  <a:lnTo>
                    <a:pt x="108" y="48"/>
                  </a:lnTo>
                  <a:lnTo>
                    <a:pt x="120" y="48"/>
                  </a:lnTo>
                  <a:lnTo>
                    <a:pt x="120" y="48"/>
                  </a:lnTo>
                  <a:lnTo>
                    <a:pt x="108" y="48"/>
                  </a:lnTo>
                  <a:lnTo>
                    <a:pt x="108" y="48"/>
                  </a:lnTo>
                  <a:lnTo>
                    <a:pt x="108" y="48"/>
                  </a:lnTo>
                  <a:lnTo>
                    <a:pt x="108" y="48"/>
                  </a:lnTo>
                  <a:lnTo>
                    <a:pt x="108" y="60"/>
                  </a:lnTo>
                  <a:lnTo>
                    <a:pt x="84" y="60"/>
                  </a:lnTo>
                  <a:lnTo>
                    <a:pt x="84" y="60"/>
                  </a:lnTo>
                  <a:lnTo>
                    <a:pt x="84" y="60"/>
                  </a:lnTo>
                  <a:lnTo>
                    <a:pt x="84" y="48"/>
                  </a:lnTo>
                  <a:lnTo>
                    <a:pt x="96" y="48"/>
                  </a:lnTo>
                  <a:lnTo>
                    <a:pt x="96" y="36"/>
                  </a:lnTo>
                  <a:lnTo>
                    <a:pt x="84" y="24"/>
                  </a:lnTo>
                  <a:lnTo>
                    <a:pt x="96" y="12"/>
                  </a:lnTo>
                  <a:lnTo>
                    <a:pt x="84" y="24"/>
                  </a:lnTo>
                  <a:lnTo>
                    <a:pt x="84" y="24"/>
                  </a:lnTo>
                  <a:lnTo>
                    <a:pt x="72" y="36"/>
                  </a:lnTo>
                  <a:lnTo>
                    <a:pt x="72" y="36"/>
                  </a:lnTo>
                  <a:lnTo>
                    <a:pt x="72" y="48"/>
                  </a:lnTo>
                  <a:lnTo>
                    <a:pt x="72" y="60"/>
                  </a:lnTo>
                  <a:lnTo>
                    <a:pt x="60" y="72"/>
                  </a:lnTo>
                  <a:lnTo>
                    <a:pt x="60" y="72"/>
                  </a:lnTo>
                  <a:lnTo>
                    <a:pt x="60" y="84"/>
                  </a:lnTo>
                  <a:lnTo>
                    <a:pt x="72" y="97"/>
                  </a:lnTo>
                  <a:lnTo>
                    <a:pt x="72" y="97"/>
                  </a:lnTo>
                  <a:lnTo>
                    <a:pt x="36" y="121"/>
                  </a:lnTo>
                  <a:lnTo>
                    <a:pt x="36" y="121"/>
                  </a:lnTo>
                  <a:lnTo>
                    <a:pt x="24" y="133"/>
                  </a:lnTo>
                  <a:lnTo>
                    <a:pt x="24" y="133"/>
                  </a:lnTo>
                  <a:lnTo>
                    <a:pt x="12" y="133"/>
                  </a:lnTo>
                  <a:lnTo>
                    <a:pt x="12" y="133"/>
                  </a:lnTo>
                  <a:lnTo>
                    <a:pt x="0" y="133"/>
                  </a:lnTo>
                  <a:lnTo>
                    <a:pt x="0" y="133"/>
                  </a:lnTo>
                  <a:lnTo>
                    <a:pt x="48" y="13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8" name="Freeform 120">
              <a:extLst>
                <a:ext uri="{FF2B5EF4-FFF2-40B4-BE49-F238E27FC236}">
                  <a16:creationId xmlns:a16="http://schemas.microsoft.com/office/drawing/2014/main" id="{6C59308C-88A5-3D4C-933E-528555D89313}"/>
                </a:ext>
              </a:extLst>
            </p:cNvPr>
            <p:cNvSpPr>
              <a:spLocks/>
            </p:cNvSpPr>
            <p:nvPr/>
          </p:nvSpPr>
          <p:spPr bwMode="auto">
            <a:xfrm>
              <a:off x="4800075" y="1335426"/>
              <a:ext cx="213925" cy="239022"/>
            </a:xfrm>
            <a:custGeom>
              <a:avLst/>
              <a:gdLst/>
              <a:ahLst/>
              <a:cxnLst>
                <a:cxn ang="0">
                  <a:pos x="13" y="36"/>
                </a:cxn>
                <a:cxn ang="0">
                  <a:pos x="0" y="61"/>
                </a:cxn>
                <a:cxn ang="0">
                  <a:pos x="25" y="85"/>
                </a:cxn>
                <a:cxn ang="0">
                  <a:pos x="61" y="97"/>
                </a:cxn>
                <a:cxn ang="0">
                  <a:pos x="73" y="121"/>
                </a:cxn>
                <a:cxn ang="0">
                  <a:pos x="37" y="109"/>
                </a:cxn>
                <a:cxn ang="0">
                  <a:pos x="25" y="97"/>
                </a:cxn>
                <a:cxn ang="0">
                  <a:pos x="25" y="97"/>
                </a:cxn>
                <a:cxn ang="0">
                  <a:pos x="25" y="85"/>
                </a:cxn>
                <a:cxn ang="0">
                  <a:pos x="0" y="73"/>
                </a:cxn>
                <a:cxn ang="0">
                  <a:pos x="0" y="97"/>
                </a:cxn>
                <a:cxn ang="0">
                  <a:pos x="13" y="97"/>
                </a:cxn>
                <a:cxn ang="0">
                  <a:pos x="25" y="109"/>
                </a:cxn>
                <a:cxn ang="0">
                  <a:pos x="0" y="121"/>
                </a:cxn>
                <a:cxn ang="0">
                  <a:pos x="37" y="121"/>
                </a:cxn>
                <a:cxn ang="0">
                  <a:pos x="61" y="133"/>
                </a:cxn>
                <a:cxn ang="0">
                  <a:pos x="61" y="157"/>
                </a:cxn>
                <a:cxn ang="0">
                  <a:pos x="49" y="169"/>
                </a:cxn>
                <a:cxn ang="0">
                  <a:pos x="37" y="169"/>
                </a:cxn>
                <a:cxn ang="0">
                  <a:pos x="25" y="157"/>
                </a:cxn>
                <a:cxn ang="0">
                  <a:pos x="13" y="145"/>
                </a:cxn>
                <a:cxn ang="0">
                  <a:pos x="13" y="157"/>
                </a:cxn>
                <a:cxn ang="0">
                  <a:pos x="37" y="169"/>
                </a:cxn>
                <a:cxn ang="0">
                  <a:pos x="25" y="182"/>
                </a:cxn>
                <a:cxn ang="0">
                  <a:pos x="13" y="206"/>
                </a:cxn>
                <a:cxn ang="0">
                  <a:pos x="37" y="206"/>
                </a:cxn>
                <a:cxn ang="0">
                  <a:pos x="49" y="206"/>
                </a:cxn>
                <a:cxn ang="0">
                  <a:pos x="85" y="206"/>
                </a:cxn>
                <a:cxn ang="0">
                  <a:pos x="85" y="194"/>
                </a:cxn>
                <a:cxn ang="0">
                  <a:pos x="73" y="194"/>
                </a:cxn>
                <a:cxn ang="0">
                  <a:pos x="85" y="194"/>
                </a:cxn>
                <a:cxn ang="0">
                  <a:pos x="61" y="194"/>
                </a:cxn>
                <a:cxn ang="0">
                  <a:pos x="109" y="169"/>
                </a:cxn>
                <a:cxn ang="0">
                  <a:pos x="85" y="169"/>
                </a:cxn>
                <a:cxn ang="0">
                  <a:pos x="97" y="157"/>
                </a:cxn>
                <a:cxn ang="0">
                  <a:pos x="97" y="157"/>
                </a:cxn>
                <a:cxn ang="0">
                  <a:pos x="97" y="145"/>
                </a:cxn>
                <a:cxn ang="0">
                  <a:pos x="109" y="133"/>
                </a:cxn>
                <a:cxn ang="0">
                  <a:pos x="109" y="109"/>
                </a:cxn>
                <a:cxn ang="0">
                  <a:pos x="133" y="97"/>
                </a:cxn>
                <a:cxn ang="0">
                  <a:pos x="157" y="97"/>
                </a:cxn>
                <a:cxn ang="0">
                  <a:pos x="169" y="85"/>
                </a:cxn>
                <a:cxn ang="0">
                  <a:pos x="157" y="85"/>
                </a:cxn>
                <a:cxn ang="0">
                  <a:pos x="157" y="85"/>
                </a:cxn>
                <a:cxn ang="0">
                  <a:pos x="157" y="73"/>
                </a:cxn>
                <a:cxn ang="0">
                  <a:pos x="133" y="61"/>
                </a:cxn>
                <a:cxn ang="0">
                  <a:pos x="121" y="61"/>
                </a:cxn>
                <a:cxn ang="0">
                  <a:pos x="109" y="49"/>
                </a:cxn>
                <a:cxn ang="0">
                  <a:pos x="97" y="36"/>
                </a:cxn>
                <a:cxn ang="0">
                  <a:pos x="97" y="24"/>
                </a:cxn>
                <a:cxn ang="0">
                  <a:pos x="85" y="24"/>
                </a:cxn>
                <a:cxn ang="0">
                  <a:pos x="73" y="24"/>
                </a:cxn>
                <a:cxn ang="0">
                  <a:pos x="61" y="36"/>
                </a:cxn>
                <a:cxn ang="0">
                  <a:pos x="49" y="36"/>
                </a:cxn>
                <a:cxn ang="0">
                  <a:pos x="37" y="36"/>
                </a:cxn>
                <a:cxn ang="0">
                  <a:pos x="37" y="49"/>
                </a:cxn>
                <a:cxn ang="0">
                  <a:pos x="37" y="49"/>
                </a:cxn>
                <a:cxn ang="0">
                  <a:pos x="37" y="36"/>
                </a:cxn>
                <a:cxn ang="0">
                  <a:pos x="49" y="24"/>
                </a:cxn>
                <a:cxn ang="0">
                  <a:pos x="37" y="24"/>
                </a:cxn>
                <a:cxn ang="0">
                  <a:pos x="49" y="0"/>
                </a:cxn>
              </a:cxnLst>
              <a:rect l="0" t="0" r="r" b="b"/>
              <a:pathLst>
                <a:path w="182" h="218">
                  <a:moveTo>
                    <a:pt x="25" y="12"/>
                  </a:moveTo>
                  <a:lnTo>
                    <a:pt x="13" y="36"/>
                  </a:lnTo>
                  <a:lnTo>
                    <a:pt x="13" y="36"/>
                  </a:lnTo>
                  <a:lnTo>
                    <a:pt x="0" y="61"/>
                  </a:lnTo>
                  <a:lnTo>
                    <a:pt x="0" y="73"/>
                  </a:lnTo>
                  <a:lnTo>
                    <a:pt x="25" y="85"/>
                  </a:lnTo>
                  <a:lnTo>
                    <a:pt x="37" y="85"/>
                  </a:lnTo>
                  <a:lnTo>
                    <a:pt x="61" y="97"/>
                  </a:lnTo>
                  <a:lnTo>
                    <a:pt x="73" y="109"/>
                  </a:lnTo>
                  <a:lnTo>
                    <a:pt x="73" y="121"/>
                  </a:lnTo>
                  <a:lnTo>
                    <a:pt x="37" y="109"/>
                  </a:lnTo>
                  <a:lnTo>
                    <a:pt x="37" y="109"/>
                  </a:lnTo>
                  <a:lnTo>
                    <a:pt x="37" y="109"/>
                  </a:lnTo>
                  <a:lnTo>
                    <a:pt x="25" y="97"/>
                  </a:lnTo>
                  <a:lnTo>
                    <a:pt x="25" y="97"/>
                  </a:lnTo>
                  <a:lnTo>
                    <a:pt x="25" y="97"/>
                  </a:lnTo>
                  <a:lnTo>
                    <a:pt x="13" y="97"/>
                  </a:lnTo>
                  <a:lnTo>
                    <a:pt x="25" y="85"/>
                  </a:lnTo>
                  <a:lnTo>
                    <a:pt x="13" y="73"/>
                  </a:lnTo>
                  <a:lnTo>
                    <a:pt x="0" y="73"/>
                  </a:lnTo>
                  <a:lnTo>
                    <a:pt x="0" y="97"/>
                  </a:lnTo>
                  <a:lnTo>
                    <a:pt x="0" y="97"/>
                  </a:lnTo>
                  <a:lnTo>
                    <a:pt x="0" y="97"/>
                  </a:lnTo>
                  <a:lnTo>
                    <a:pt x="13" y="97"/>
                  </a:lnTo>
                  <a:lnTo>
                    <a:pt x="13" y="109"/>
                  </a:lnTo>
                  <a:lnTo>
                    <a:pt x="25" y="109"/>
                  </a:lnTo>
                  <a:lnTo>
                    <a:pt x="0" y="121"/>
                  </a:lnTo>
                  <a:lnTo>
                    <a:pt x="0" y="121"/>
                  </a:lnTo>
                  <a:lnTo>
                    <a:pt x="25" y="121"/>
                  </a:lnTo>
                  <a:lnTo>
                    <a:pt x="37" y="121"/>
                  </a:lnTo>
                  <a:lnTo>
                    <a:pt x="61" y="133"/>
                  </a:lnTo>
                  <a:lnTo>
                    <a:pt x="61" y="133"/>
                  </a:lnTo>
                  <a:lnTo>
                    <a:pt x="73" y="133"/>
                  </a:lnTo>
                  <a:lnTo>
                    <a:pt x="61" y="157"/>
                  </a:lnTo>
                  <a:lnTo>
                    <a:pt x="49" y="169"/>
                  </a:lnTo>
                  <a:lnTo>
                    <a:pt x="49" y="169"/>
                  </a:lnTo>
                  <a:lnTo>
                    <a:pt x="37" y="169"/>
                  </a:lnTo>
                  <a:lnTo>
                    <a:pt x="37" y="169"/>
                  </a:lnTo>
                  <a:lnTo>
                    <a:pt x="37" y="169"/>
                  </a:lnTo>
                  <a:lnTo>
                    <a:pt x="25" y="157"/>
                  </a:lnTo>
                  <a:lnTo>
                    <a:pt x="25" y="145"/>
                  </a:lnTo>
                  <a:lnTo>
                    <a:pt x="13" y="145"/>
                  </a:lnTo>
                  <a:lnTo>
                    <a:pt x="13" y="157"/>
                  </a:lnTo>
                  <a:lnTo>
                    <a:pt x="13" y="157"/>
                  </a:lnTo>
                  <a:lnTo>
                    <a:pt x="13" y="157"/>
                  </a:lnTo>
                  <a:lnTo>
                    <a:pt x="37" y="169"/>
                  </a:lnTo>
                  <a:lnTo>
                    <a:pt x="37" y="169"/>
                  </a:lnTo>
                  <a:lnTo>
                    <a:pt x="25" y="182"/>
                  </a:lnTo>
                  <a:lnTo>
                    <a:pt x="13" y="194"/>
                  </a:lnTo>
                  <a:lnTo>
                    <a:pt x="13" y="206"/>
                  </a:lnTo>
                  <a:lnTo>
                    <a:pt x="13" y="218"/>
                  </a:lnTo>
                  <a:lnTo>
                    <a:pt x="37" y="206"/>
                  </a:lnTo>
                  <a:lnTo>
                    <a:pt x="49" y="206"/>
                  </a:lnTo>
                  <a:lnTo>
                    <a:pt x="49" y="206"/>
                  </a:lnTo>
                  <a:lnTo>
                    <a:pt x="49" y="206"/>
                  </a:lnTo>
                  <a:lnTo>
                    <a:pt x="85" y="206"/>
                  </a:lnTo>
                  <a:lnTo>
                    <a:pt x="97" y="194"/>
                  </a:lnTo>
                  <a:lnTo>
                    <a:pt x="85" y="194"/>
                  </a:lnTo>
                  <a:lnTo>
                    <a:pt x="73" y="194"/>
                  </a:lnTo>
                  <a:lnTo>
                    <a:pt x="73" y="194"/>
                  </a:lnTo>
                  <a:lnTo>
                    <a:pt x="85" y="194"/>
                  </a:lnTo>
                  <a:lnTo>
                    <a:pt x="85" y="194"/>
                  </a:lnTo>
                  <a:lnTo>
                    <a:pt x="61" y="194"/>
                  </a:lnTo>
                  <a:lnTo>
                    <a:pt x="61" y="194"/>
                  </a:lnTo>
                  <a:lnTo>
                    <a:pt x="85" y="169"/>
                  </a:lnTo>
                  <a:lnTo>
                    <a:pt x="109" y="169"/>
                  </a:lnTo>
                  <a:lnTo>
                    <a:pt x="97" y="169"/>
                  </a:lnTo>
                  <a:lnTo>
                    <a:pt x="85" y="169"/>
                  </a:lnTo>
                  <a:lnTo>
                    <a:pt x="85" y="157"/>
                  </a:lnTo>
                  <a:lnTo>
                    <a:pt x="97" y="157"/>
                  </a:lnTo>
                  <a:lnTo>
                    <a:pt x="97" y="157"/>
                  </a:lnTo>
                  <a:lnTo>
                    <a:pt x="97" y="157"/>
                  </a:lnTo>
                  <a:lnTo>
                    <a:pt x="97" y="145"/>
                  </a:lnTo>
                  <a:lnTo>
                    <a:pt x="97" y="145"/>
                  </a:lnTo>
                  <a:lnTo>
                    <a:pt x="109" y="145"/>
                  </a:lnTo>
                  <a:lnTo>
                    <a:pt x="109" y="133"/>
                  </a:lnTo>
                  <a:lnTo>
                    <a:pt x="97" y="133"/>
                  </a:lnTo>
                  <a:lnTo>
                    <a:pt x="109" y="109"/>
                  </a:lnTo>
                  <a:lnTo>
                    <a:pt x="121" y="109"/>
                  </a:lnTo>
                  <a:lnTo>
                    <a:pt x="133" y="97"/>
                  </a:lnTo>
                  <a:lnTo>
                    <a:pt x="157" y="97"/>
                  </a:lnTo>
                  <a:lnTo>
                    <a:pt x="157" y="97"/>
                  </a:lnTo>
                  <a:lnTo>
                    <a:pt x="182" y="97"/>
                  </a:lnTo>
                  <a:lnTo>
                    <a:pt x="169" y="85"/>
                  </a:lnTo>
                  <a:lnTo>
                    <a:pt x="157" y="97"/>
                  </a:lnTo>
                  <a:lnTo>
                    <a:pt x="157" y="85"/>
                  </a:lnTo>
                  <a:lnTo>
                    <a:pt x="157" y="85"/>
                  </a:lnTo>
                  <a:lnTo>
                    <a:pt x="157" y="85"/>
                  </a:lnTo>
                  <a:lnTo>
                    <a:pt x="145" y="85"/>
                  </a:lnTo>
                  <a:lnTo>
                    <a:pt x="157" y="73"/>
                  </a:lnTo>
                  <a:lnTo>
                    <a:pt x="133" y="73"/>
                  </a:lnTo>
                  <a:lnTo>
                    <a:pt x="133" y="61"/>
                  </a:lnTo>
                  <a:lnTo>
                    <a:pt x="133" y="61"/>
                  </a:lnTo>
                  <a:lnTo>
                    <a:pt x="121" y="61"/>
                  </a:lnTo>
                  <a:lnTo>
                    <a:pt x="121" y="61"/>
                  </a:lnTo>
                  <a:lnTo>
                    <a:pt x="109" y="49"/>
                  </a:lnTo>
                  <a:lnTo>
                    <a:pt x="97" y="49"/>
                  </a:lnTo>
                  <a:lnTo>
                    <a:pt x="97" y="36"/>
                  </a:lnTo>
                  <a:lnTo>
                    <a:pt x="97" y="36"/>
                  </a:lnTo>
                  <a:lnTo>
                    <a:pt x="97" y="24"/>
                  </a:lnTo>
                  <a:lnTo>
                    <a:pt x="85" y="24"/>
                  </a:lnTo>
                  <a:lnTo>
                    <a:pt x="85" y="24"/>
                  </a:lnTo>
                  <a:lnTo>
                    <a:pt x="73" y="24"/>
                  </a:lnTo>
                  <a:lnTo>
                    <a:pt x="73" y="24"/>
                  </a:lnTo>
                  <a:lnTo>
                    <a:pt x="61" y="24"/>
                  </a:lnTo>
                  <a:lnTo>
                    <a:pt x="61" y="36"/>
                  </a:lnTo>
                  <a:lnTo>
                    <a:pt x="61" y="36"/>
                  </a:lnTo>
                  <a:lnTo>
                    <a:pt x="49" y="36"/>
                  </a:lnTo>
                  <a:lnTo>
                    <a:pt x="49" y="36"/>
                  </a:lnTo>
                  <a:lnTo>
                    <a:pt x="37" y="36"/>
                  </a:lnTo>
                  <a:lnTo>
                    <a:pt x="37" y="36"/>
                  </a:lnTo>
                  <a:lnTo>
                    <a:pt x="37" y="49"/>
                  </a:lnTo>
                  <a:lnTo>
                    <a:pt x="37" y="49"/>
                  </a:lnTo>
                  <a:lnTo>
                    <a:pt x="37" y="49"/>
                  </a:lnTo>
                  <a:lnTo>
                    <a:pt x="37" y="36"/>
                  </a:lnTo>
                  <a:lnTo>
                    <a:pt x="37" y="36"/>
                  </a:lnTo>
                  <a:lnTo>
                    <a:pt x="37" y="36"/>
                  </a:lnTo>
                  <a:lnTo>
                    <a:pt x="49" y="24"/>
                  </a:lnTo>
                  <a:lnTo>
                    <a:pt x="49" y="24"/>
                  </a:lnTo>
                  <a:lnTo>
                    <a:pt x="37" y="24"/>
                  </a:lnTo>
                  <a:lnTo>
                    <a:pt x="37" y="12"/>
                  </a:lnTo>
                  <a:lnTo>
                    <a:pt x="49" y="0"/>
                  </a:lnTo>
                  <a:lnTo>
                    <a:pt x="25"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9" name="Freeform 121">
              <a:extLst>
                <a:ext uri="{FF2B5EF4-FFF2-40B4-BE49-F238E27FC236}">
                  <a16:creationId xmlns:a16="http://schemas.microsoft.com/office/drawing/2014/main" id="{F9D131BC-5D7D-4548-B469-32AD07820B2A}"/>
                </a:ext>
              </a:extLst>
            </p:cNvPr>
            <p:cNvSpPr>
              <a:spLocks/>
            </p:cNvSpPr>
            <p:nvPr/>
          </p:nvSpPr>
          <p:spPr bwMode="auto">
            <a:xfrm>
              <a:off x="4501298" y="1257797"/>
              <a:ext cx="127877" cy="117121"/>
            </a:xfrm>
            <a:custGeom>
              <a:avLst/>
              <a:gdLst>
                <a:gd name="T0" fmla="*/ 0 w 109"/>
                <a:gd name="T1" fmla="*/ 2147483647 h 108"/>
                <a:gd name="T2" fmla="*/ 0 w 109"/>
                <a:gd name="T3" fmla="*/ 2147483647 h 108"/>
                <a:gd name="T4" fmla="*/ 2147483647 w 109"/>
                <a:gd name="T5" fmla="*/ 2147483647 h 108"/>
                <a:gd name="T6" fmla="*/ 2147483647 w 109"/>
                <a:gd name="T7" fmla="*/ 2147483647 h 108"/>
                <a:gd name="T8" fmla="*/ 2147483647 w 109"/>
                <a:gd name="T9" fmla="*/ 2147483647 h 108"/>
                <a:gd name="T10" fmla="*/ 2147483647 w 109"/>
                <a:gd name="T11" fmla="*/ 2147483647 h 108"/>
                <a:gd name="T12" fmla="*/ 2147483647 w 109"/>
                <a:gd name="T13" fmla="*/ 2147483647 h 108"/>
                <a:gd name="T14" fmla="*/ 2147483647 w 109"/>
                <a:gd name="T15" fmla="*/ 2147483647 h 108"/>
                <a:gd name="T16" fmla="*/ 2147483647 w 109"/>
                <a:gd name="T17" fmla="*/ 2147483647 h 108"/>
                <a:gd name="T18" fmla="*/ 2147483647 w 109"/>
                <a:gd name="T19" fmla="*/ 2147483647 h 108"/>
                <a:gd name="T20" fmla="*/ 0 w 109"/>
                <a:gd name="T21" fmla="*/ 2147483647 h 108"/>
                <a:gd name="T22" fmla="*/ 2147483647 w 109"/>
                <a:gd name="T23" fmla="*/ 2147483647 h 108"/>
                <a:gd name="T24" fmla="*/ 2147483647 w 109"/>
                <a:gd name="T25" fmla="*/ 2147483647 h 108"/>
                <a:gd name="T26" fmla="*/ 2147483647 w 109"/>
                <a:gd name="T27" fmla="*/ 2147483647 h 108"/>
                <a:gd name="T28" fmla="*/ 2147483647 w 109"/>
                <a:gd name="T29" fmla="*/ 2147483647 h 108"/>
                <a:gd name="T30" fmla="*/ 2147483647 w 109"/>
                <a:gd name="T31" fmla="*/ 2147483647 h 108"/>
                <a:gd name="T32" fmla="*/ 2147483647 w 109"/>
                <a:gd name="T33" fmla="*/ 2147483647 h 108"/>
                <a:gd name="T34" fmla="*/ 2147483647 w 109"/>
                <a:gd name="T35" fmla="*/ 2147483647 h 108"/>
                <a:gd name="T36" fmla="*/ 2147483647 w 109"/>
                <a:gd name="T37" fmla="*/ 2147483647 h 108"/>
                <a:gd name="T38" fmla="*/ 2147483647 w 109"/>
                <a:gd name="T39" fmla="*/ 2147483647 h 108"/>
                <a:gd name="T40" fmla="*/ 2147483647 w 109"/>
                <a:gd name="T41" fmla="*/ 2147483647 h 108"/>
                <a:gd name="T42" fmla="*/ 2147483647 w 109"/>
                <a:gd name="T43" fmla="*/ 2147483647 h 108"/>
                <a:gd name="T44" fmla="*/ 2147483647 w 109"/>
                <a:gd name="T45" fmla="*/ 2147483647 h 108"/>
                <a:gd name="T46" fmla="*/ 2147483647 w 109"/>
                <a:gd name="T47" fmla="*/ 2147483647 h 108"/>
                <a:gd name="T48" fmla="*/ 2147483647 w 109"/>
                <a:gd name="T49" fmla="*/ 2147483647 h 108"/>
                <a:gd name="T50" fmla="*/ 2147483647 w 109"/>
                <a:gd name="T51" fmla="*/ 2147483647 h 108"/>
                <a:gd name="T52" fmla="*/ 2147483647 w 109"/>
                <a:gd name="T53" fmla="*/ 2147483647 h 108"/>
                <a:gd name="T54" fmla="*/ 2147483647 w 109"/>
                <a:gd name="T55" fmla="*/ 2147483647 h 108"/>
                <a:gd name="T56" fmla="*/ 2147483647 w 109"/>
                <a:gd name="T57" fmla="*/ 2147483647 h 108"/>
                <a:gd name="T58" fmla="*/ 2147483647 w 109"/>
                <a:gd name="T59" fmla="*/ 2147483647 h 108"/>
                <a:gd name="T60" fmla="*/ 2147483647 w 109"/>
                <a:gd name="T61" fmla="*/ 2147483647 h 108"/>
                <a:gd name="T62" fmla="*/ 2147483647 w 109"/>
                <a:gd name="T63" fmla="*/ 2147483647 h 108"/>
                <a:gd name="T64" fmla="*/ 2147483647 w 109"/>
                <a:gd name="T65" fmla="*/ 2147483647 h 108"/>
                <a:gd name="T66" fmla="*/ 2147483647 w 109"/>
                <a:gd name="T67" fmla="*/ 2147483647 h 108"/>
                <a:gd name="T68" fmla="*/ 2147483647 w 109"/>
                <a:gd name="T69" fmla="*/ 2147483647 h 108"/>
                <a:gd name="T70" fmla="*/ 2147483647 w 109"/>
                <a:gd name="T71" fmla="*/ 2147483647 h 108"/>
                <a:gd name="T72" fmla="*/ 2147483647 w 109"/>
                <a:gd name="T73" fmla="*/ 2147483647 h 108"/>
                <a:gd name="T74" fmla="*/ 2147483647 w 109"/>
                <a:gd name="T75" fmla="*/ 2147483647 h 108"/>
                <a:gd name="T76" fmla="*/ 2147483647 w 109"/>
                <a:gd name="T77" fmla="*/ 2147483647 h 108"/>
                <a:gd name="T78" fmla="*/ 2147483647 w 109"/>
                <a:gd name="T79" fmla="*/ 2147483647 h 108"/>
                <a:gd name="T80" fmla="*/ 2147483647 w 109"/>
                <a:gd name="T81" fmla="*/ 2147483647 h 108"/>
                <a:gd name="T82" fmla="*/ 2147483647 w 109"/>
                <a:gd name="T83" fmla="*/ 2147483647 h 108"/>
                <a:gd name="T84" fmla="*/ 2147483647 w 109"/>
                <a:gd name="T85" fmla="*/ 2147483647 h 108"/>
                <a:gd name="T86" fmla="*/ 0 w 109"/>
                <a:gd name="T87" fmla="*/ 2147483647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108"/>
                <a:gd name="T134" fmla="*/ 109 w 109"/>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108">
                  <a:moveTo>
                    <a:pt x="0" y="48"/>
                  </a:moveTo>
                  <a:lnTo>
                    <a:pt x="0" y="48"/>
                  </a:lnTo>
                  <a:lnTo>
                    <a:pt x="0" y="60"/>
                  </a:lnTo>
                  <a:lnTo>
                    <a:pt x="12" y="60"/>
                  </a:lnTo>
                  <a:lnTo>
                    <a:pt x="12" y="72"/>
                  </a:lnTo>
                  <a:lnTo>
                    <a:pt x="24" y="72"/>
                  </a:lnTo>
                  <a:lnTo>
                    <a:pt x="12" y="72"/>
                  </a:lnTo>
                  <a:lnTo>
                    <a:pt x="24" y="72"/>
                  </a:lnTo>
                  <a:lnTo>
                    <a:pt x="12" y="72"/>
                  </a:lnTo>
                  <a:lnTo>
                    <a:pt x="0" y="72"/>
                  </a:lnTo>
                  <a:lnTo>
                    <a:pt x="12" y="84"/>
                  </a:lnTo>
                  <a:lnTo>
                    <a:pt x="12" y="96"/>
                  </a:lnTo>
                  <a:lnTo>
                    <a:pt x="0" y="96"/>
                  </a:lnTo>
                  <a:lnTo>
                    <a:pt x="24" y="96"/>
                  </a:lnTo>
                  <a:lnTo>
                    <a:pt x="24" y="84"/>
                  </a:lnTo>
                  <a:lnTo>
                    <a:pt x="36" y="84"/>
                  </a:lnTo>
                  <a:lnTo>
                    <a:pt x="24" y="84"/>
                  </a:lnTo>
                  <a:lnTo>
                    <a:pt x="36" y="84"/>
                  </a:lnTo>
                  <a:lnTo>
                    <a:pt x="36" y="72"/>
                  </a:lnTo>
                  <a:lnTo>
                    <a:pt x="48" y="72"/>
                  </a:lnTo>
                  <a:lnTo>
                    <a:pt x="48" y="84"/>
                  </a:lnTo>
                  <a:lnTo>
                    <a:pt x="60" y="72"/>
                  </a:lnTo>
                  <a:lnTo>
                    <a:pt x="60" y="84"/>
                  </a:lnTo>
                  <a:lnTo>
                    <a:pt x="48" y="84"/>
                  </a:lnTo>
                  <a:lnTo>
                    <a:pt x="60" y="96"/>
                  </a:lnTo>
                  <a:lnTo>
                    <a:pt x="48" y="84"/>
                  </a:lnTo>
                  <a:lnTo>
                    <a:pt x="48" y="96"/>
                  </a:lnTo>
                  <a:lnTo>
                    <a:pt x="36" y="96"/>
                  </a:lnTo>
                  <a:lnTo>
                    <a:pt x="24" y="96"/>
                  </a:lnTo>
                  <a:lnTo>
                    <a:pt x="36" y="96"/>
                  </a:lnTo>
                  <a:lnTo>
                    <a:pt x="24" y="96"/>
                  </a:lnTo>
                  <a:lnTo>
                    <a:pt x="24" y="108"/>
                  </a:lnTo>
                  <a:lnTo>
                    <a:pt x="36" y="108"/>
                  </a:lnTo>
                  <a:lnTo>
                    <a:pt x="48" y="108"/>
                  </a:lnTo>
                  <a:lnTo>
                    <a:pt x="60" y="108"/>
                  </a:lnTo>
                  <a:lnTo>
                    <a:pt x="72" y="96"/>
                  </a:lnTo>
                  <a:lnTo>
                    <a:pt x="84" y="96"/>
                  </a:lnTo>
                  <a:lnTo>
                    <a:pt x="84" y="108"/>
                  </a:lnTo>
                  <a:lnTo>
                    <a:pt x="96" y="108"/>
                  </a:lnTo>
                  <a:lnTo>
                    <a:pt x="109" y="108"/>
                  </a:lnTo>
                  <a:lnTo>
                    <a:pt x="96" y="96"/>
                  </a:lnTo>
                  <a:lnTo>
                    <a:pt x="109" y="96"/>
                  </a:lnTo>
                  <a:lnTo>
                    <a:pt x="96" y="96"/>
                  </a:lnTo>
                  <a:lnTo>
                    <a:pt x="109" y="96"/>
                  </a:lnTo>
                  <a:lnTo>
                    <a:pt x="109" y="0"/>
                  </a:lnTo>
                  <a:lnTo>
                    <a:pt x="0" y="48"/>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20" name="Freeform 122">
              <a:extLst>
                <a:ext uri="{FF2B5EF4-FFF2-40B4-BE49-F238E27FC236}">
                  <a16:creationId xmlns:a16="http://schemas.microsoft.com/office/drawing/2014/main" id="{D2DC3009-266B-B840-BE0F-650A5DFFCB44}"/>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1" name="Freeform 123">
              <a:extLst>
                <a:ext uri="{FF2B5EF4-FFF2-40B4-BE49-F238E27FC236}">
                  <a16:creationId xmlns:a16="http://schemas.microsoft.com/office/drawing/2014/main" id="{E1FC23E9-7776-F84C-A473-9B56ECBB1ED3}"/>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2" name="Freeform 124">
              <a:extLst>
                <a:ext uri="{FF2B5EF4-FFF2-40B4-BE49-F238E27FC236}">
                  <a16:creationId xmlns:a16="http://schemas.microsoft.com/office/drawing/2014/main" id="{48D8BA8D-F34F-2A40-85E4-2A4895591678}"/>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3" name="Freeform 125">
              <a:extLst>
                <a:ext uri="{FF2B5EF4-FFF2-40B4-BE49-F238E27FC236}">
                  <a16:creationId xmlns:a16="http://schemas.microsoft.com/office/drawing/2014/main" id="{CC5716E5-8841-BB4D-924E-FEC1A844F59A}"/>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4" name="Rectangle 126">
              <a:extLst>
                <a:ext uri="{FF2B5EF4-FFF2-40B4-BE49-F238E27FC236}">
                  <a16:creationId xmlns:a16="http://schemas.microsoft.com/office/drawing/2014/main" id="{8C8CD592-68EF-094D-9728-76F8C805AEE6}"/>
                </a:ext>
              </a:extLst>
            </p:cNvPr>
            <p:cNvSpPr>
              <a:spLocks noChangeArrowheads="1"/>
            </p:cNvSpPr>
            <p:nvPr/>
          </p:nvSpPr>
          <p:spPr bwMode="auto">
            <a:xfrm>
              <a:off x="4598128" y="14955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5" name="Rectangle 127">
              <a:extLst>
                <a:ext uri="{FF2B5EF4-FFF2-40B4-BE49-F238E27FC236}">
                  <a16:creationId xmlns:a16="http://schemas.microsoft.com/office/drawing/2014/main" id="{CDB194AF-70DF-1E4F-AD28-0644C29AEBDB}"/>
                </a:ext>
              </a:extLst>
            </p:cNvPr>
            <p:cNvSpPr>
              <a:spLocks noChangeArrowheads="1"/>
            </p:cNvSpPr>
            <p:nvPr/>
          </p:nvSpPr>
          <p:spPr bwMode="auto">
            <a:xfrm>
              <a:off x="4598128" y="14955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6" name="Rectangle 128">
              <a:extLst>
                <a:ext uri="{FF2B5EF4-FFF2-40B4-BE49-F238E27FC236}">
                  <a16:creationId xmlns:a16="http://schemas.microsoft.com/office/drawing/2014/main" id="{D6F7A8CE-59B7-0D48-AB06-63A09CF85592}"/>
                </a:ext>
              </a:extLst>
            </p:cNvPr>
            <p:cNvSpPr>
              <a:spLocks noChangeArrowheads="1"/>
            </p:cNvSpPr>
            <p:nvPr/>
          </p:nvSpPr>
          <p:spPr bwMode="auto">
            <a:xfrm>
              <a:off x="4598128" y="15087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7" name="Rectangle 129">
              <a:extLst>
                <a:ext uri="{FF2B5EF4-FFF2-40B4-BE49-F238E27FC236}">
                  <a16:creationId xmlns:a16="http://schemas.microsoft.com/office/drawing/2014/main" id="{D68BE529-DDC2-B442-89A0-FC3908A97F10}"/>
                </a:ext>
              </a:extLst>
            </p:cNvPr>
            <p:cNvSpPr>
              <a:spLocks noChangeArrowheads="1"/>
            </p:cNvSpPr>
            <p:nvPr/>
          </p:nvSpPr>
          <p:spPr bwMode="auto">
            <a:xfrm>
              <a:off x="4598128" y="15087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8" name="Freeform 130">
              <a:extLst>
                <a:ext uri="{FF2B5EF4-FFF2-40B4-BE49-F238E27FC236}">
                  <a16:creationId xmlns:a16="http://schemas.microsoft.com/office/drawing/2014/main" id="{D933ED81-BCD2-4C48-8658-48B15BE91485}"/>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9" name="Freeform 131">
              <a:extLst>
                <a:ext uri="{FF2B5EF4-FFF2-40B4-BE49-F238E27FC236}">
                  <a16:creationId xmlns:a16="http://schemas.microsoft.com/office/drawing/2014/main" id="{2E863C7A-E157-E547-9C75-EA1ACA47861E}"/>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0" name="Freeform 132">
              <a:extLst>
                <a:ext uri="{FF2B5EF4-FFF2-40B4-BE49-F238E27FC236}">
                  <a16:creationId xmlns:a16="http://schemas.microsoft.com/office/drawing/2014/main" id="{89DD0667-9FAB-EF4D-A094-B40F95BA68F4}"/>
                </a:ext>
              </a:extLst>
            </p:cNvPr>
            <p:cNvSpPr>
              <a:spLocks/>
            </p:cNvSpPr>
            <p:nvPr/>
          </p:nvSpPr>
          <p:spPr bwMode="auto">
            <a:xfrm>
              <a:off x="3119749"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1" name="Freeform 133">
              <a:extLst>
                <a:ext uri="{FF2B5EF4-FFF2-40B4-BE49-F238E27FC236}">
                  <a16:creationId xmlns:a16="http://schemas.microsoft.com/office/drawing/2014/main" id="{71320C98-EABF-4143-8D46-E4C396D8663A}"/>
                </a:ext>
              </a:extLst>
            </p:cNvPr>
            <p:cNvSpPr>
              <a:spLocks/>
            </p:cNvSpPr>
            <p:nvPr/>
          </p:nvSpPr>
          <p:spPr bwMode="auto">
            <a:xfrm>
              <a:off x="3134090"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2" name="Freeform 134">
              <a:extLst>
                <a:ext uri="{FF2B5EF4-FFF2-40B4-BE49-F238E27FC236}">
                  <a16:creationId xmlns:a16="http://schemas.microsoft.com/office/drawing/2014/main" id="{5BB1D39D-24BA-DF4E-9FF7-9700213AE7B8}"/>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3" name="Freeform 135">
              <a:extLst>
                <a:ext uri="{FF2B5EF4-FFF2-40B4-BE49-F238E27FC236}">
                  <a16:creationId xmlns:a16="http://schemas.microsoft.com/office/drawing/2014/main" id="{4910E6CB-BC68-8548-B4C5-9E1570CE032D}"/>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4" name="Freeform 136">
              <a:extLst>
                <a:ext uri="{FF2B5EF4-FFF2-40B4-BE49-F238E27FC236}">
                  <a16:creationId xmlns:a16="http://schemas.microsoft.com/office/drawing/2014/main" id="{DADDD02B-9345-DF4A-A470-A44B3450D97E}"/>
                </a:ext>
              </a:extLst>
            </p:cNvPr>
            <p:cNvSpPr>
              <a:spLocks/>
            </p:cNvSpPr>
            <p:nvPr/>
          </p:nvSpPr>
          <p:spPr bwMode="auto">
            <a:xfrm>
              <a:off x="3022971" y="1428645"/>
              <a:ext cx="83658" cy="72902"/>
            </a:xfrm>
            <a:custGeom>
              <a:avLst/>
              <a:gdLst/>
              <a:ahLst/>
              <a:cxnLst>
                <a:cxn ang="0">
                  <a:pos x="60" y="24"/>
                </a:cxn>
                <a:cxn ang="0">
                  <a:pos x="36" y="24"/>
                </a:cxn>
                <a:cxn ang="0">
                  <a:pos x="24" y="12"/>
                </a:cxn>
                <a:cxn ang="0">
                  <a:pos x="12" y="12"/>
                </a:cxn>
                <a:cxn ang="0">
                  <a:pos x="0" y="12"/>
                </a:cxn>
                <a:cxn ang="0">
                  <a:pos x="0" y="0"/>
                </a:cxn>
                <a:cxn ang="0">
                  <a:pos x="0" y="12"/>
                </a:cxn>
                <a:cxn ang="0">
                  <a:pos x="0" y="12"/>
                </a:cxn>
                <a:cxn ang="0">
                  <a:pos x="0" y="12"/>
                </a:cxn>
                <a:cxn ang="0">
                  <a:pos x="0" y="24"/>
                </a:cxn>
                <a:cxn ang="0">
                  <a:pos x="12" y="24"/>
                </a:cxn>
                <a:cxn ang="0">
                  <a:pos x="0" y="24"/>
                </a:cxn>
                <a:cxn ang="0">
                  <a:pos x="12" y="24"/>
                </a:cxn>
                <a:cxn ang="0">
                  <a:pos x="0" y="24"/>
                </a:cxn>
                <a:cxn ang="0">
                  <a:pos x="12" y="36"/>
                </a:cxn>
                <a:cxn ang="0">
                  <a:pos x="12" y="36"/>
                </a:cxn>
                <a:cxn ang="0">
                  <a:pos x="12" y="36"/>
                </a:cxn>
                <a:cxn ang="0">
                  <a:pos x="12" y="36"/>
                </a:cxn>
                <a:cxn ang="0">
                  <a:pos x="24" y="48"/>
                </a:cxn>
                <a:cxn ang="0">
                  <a:pos x="12" y="48"/>
                </a:cxn>
                <a:cxn ang="0">
                  <a:pos x="24" y="48"/>
                </a:cxn>
                <a:cxn ang="0">
                  <a:pos x="24" y="48"/>
                </a:cxn>
                <a:cxn ang="0">
                  <a:pos x="60" y="60"/>
                </a:cxn>
                <a:cxn ang="0">
                  <a:pos x="72" y="48"/>
                </a:cxn>
                <a:cxn ang="0">
                  <a:pos x="60" y="24"/>
                </a:cxn>
              </a:cxnLst>
              <a:rect l="0" t="0" r="r" b="b"/>
              <a:pathLst>
                <a:path w="72" h="60">
                  <a:moveTo>
                    <a:pt x="60" y="24"/>
                  </a:moveTo>
                  <a:lnTo>
                    <a:pt x="36" y="24"/>
                  </a:lnTo>
                  <a:lnTo>
                    <a:pt x="24" y="12"/>
                  </a:lnTo>
                  <a:lnTo>
                    <a:pt x="12" y="12"/>
                  </a:lnTo>
                  <a:lnTo>
                    <a:pt x="0" y="12"/>
                  </a:lnTo>
                  <a:lnTo>
                    <a:pt x="0" y="0"/>
                  </a:lnTo>
                  <a:lnTo>
                    <a:pt x="0" y="12"/>
                  </a:lnTo>
                  <a:lnTo>
                    <a:pt x="0" y="12"/>
                  </a:lnTo>
                  <a:lnTo>
                    <a:pt x="0" y="12"/>
                  </a:lnTo>
                  <a:lnTo>
                    <a:pt x="0" y="24"/>
                  </a:lnTo>
                  <a:lnTo>
                    <a:pt x="12" y="24"/>
                  </a:lnTo>
                  <a:lnTo>
                    <a:pt x="0" y="24"/>
                  </a:lnTo>
                  <a:lnTo>
                    <a:pt x="12" y="24"/>
                  </a:lnTo>
                  <a:lnTo>
                    <a:pt x="0" y="24"/>
                  </a:lnTo>
                  <a:lnTo>
                    <a:pt x="12" y="36"/>
                  </a:lnTo>
                  <a:lnTo>
                    <a:pt x="12" y="36"/>
                  </a:lnTo>
                  <a:lnTo>
                    <a:pt x="12" y="36"/>
                  </a:lnTo>
                  <a:lnTo>
                    <a:pt x="12" y="36"/>
                  </a:lnTo>
                  <a:lnTo>
                    <a:pt x="24" y="48"/>
                  </a:lnTo>
                  <a:lnTo>
                    <a:pt x="12" y="48"/>
                  </a:lnTo>
                  <a:lnTo>
                    <a:pt x="24" y="48"/>
                  </a:lnTo>
                  <a:lnTo>
                    <a:pt x="24" y="48"/>
                  </a:lnTo>
                  <a:lnTo>
                    <a:pt x="60" y="60"/>
                  </a:lnTo>
                  <a:lnTo>
                    <a:pt x="72" y="48"/>
                  </a:lnTo>
                  <a:lnTo>
                    <a:pt x="60"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5" name="Freeform 137">
              <a:extLst>
                <a:ext uri="{FF2B5EF4-FFF2-40B4-BE49-F238E27FC236}">
                  <a16:creationId xmlns:a16="http://schemas.microsoft.com/office/drawing/2014/main" id="{D89AA928-9134-6440-963F-7857829D05C0}"/>
                </a:ext>
              </a:extLst>
            </p:cNvPr>
            <p:cNvSpPr>
              <a:spLocks/>
            </p:cNvSpPr>
            <p:nvPr/>
          </p:nvSpPr>
          <p:spPr bwMode="auto">
            <a:xfrm>
              <a:off x="3051654" y="1469332"/>
              <a:ext cx="41829" cy="26292"/>
            </a:xfrm>
            <a:custGeom>
              <a:avLst/>
              <a:gdLst/>
              <a:ahLst/>
              <a:cxnLst>
                <a:cxn ang="0">
                  <a:pos x="0" y="12"/>
                </a:cxn>
                <a:cxn ang="0">
                  <a:pos x="24" y="0"/>
                </a:cxn>
                <a:cxn ang="0">
                  <a:pos x="36" y="12"/>
                </a:cxn>
                <a:cxn ang="0">
                  <a:pos x="36" y="24"/>
                </a:cxn>
                <a:cxn ang="0">
                  <a:pos x="36" y="24"/>
                </a:cxn>
                <a:cxn ang="0">
                  <a:pos x="24" y="24"/>
                </a:cxn>
                <a:cxn ang="0">
                  <a:pos x="24" y="24"/>
                </a:cxn>
                <a:cxn ang="0">
                  <a:pos x="24" y="24"/>
                </a:cxn>
                <a:cxn ang="0">
                  <a:pos x="24" y="12"/>
                </a:cxn>
                <a:cxn ang="0">
                  <a:pos x="24" y="24"/>
                </a:cxn>
                <a:cxn ang="0">
                  <a:pos x="12" y="24"/>
                </a:cxn>
                <a:cxn ang="0">
                  <a:pos x="12" y="24"/>
                </a:cxn>
                <a:cxn ang="0">
                  <a:pos x="12" y="24"/>
                </a:cxn>
                <a:cxn ang="0">
                  <a:pos x="12" y="24"/>
                </a:cxn>
                <a:cxn ang="0">
                  <a:pos x="12" y="12"/>
                </a:cxn>
                <a:cxn ang="0">
                  <a:pos x="12" y="24"/>
                </a:cxn>
                <a:cxn ang="0">
                  <a:pos x="0" y="12"/>
                </a:cxn>
                <a:cxn ang="0">
                  <a:pos x="0" y="12"/>
                </a:cxn>
                <a:cxn ang="0">
                  <a:pos x="0" y="12"/>
                </a:cxn>
                <a:cxn ang="0">
                  <a:pos x="0" y="12"/>
                </a:cxn>
              </a:cxnLst>
              <a:rect l="0" t="0" r="r" b="b"/>
              <a:pathLst>
                <a:path w="36" h="24">
                  <a:moveTo>
                    <a:pt x="0" y="12"/>
                  </a:moveTo>
                  <a:lnTo>
                    <a:pt x="24" y="0"/>
                  </a:lnTo>
                  <a:lnTo>
                    <a:pt x="36" y="12"/>
                  </a:lnTo>
                  <a:lnTo>
                    <a:pt x="36" y="24"/>
                  </a:lnTo>
                  <a:lnTo>
                    <a:pt x="36" y="24"/>
                  </a:lnTo>
                  <a:lnTo>
                    <a:pt x="24" y="24"/>
                  </a:lnTo>
                  <a:lnTo>
                    <a:pt x="24" y="24"/>
                  </a:lnTo>
                  <a:lnTo>
                    <a:pt x="24" y="24"/>
                  </a:lnTo>
                  <a:lnTo>
                    <a:pt x="24" y="12"/>
                  </a:lnTo>
                  <a:lnTo>
                    <a:pt x="24" y="24"/>
                  </a:lnTo>
                  <a:lnTo>
                    <a:pt x="12" y="24"/>
                  </a:lnTo>
                  <a:lnTo>
                    <a:pt x="12" y="24"/>
                  </a:lnTo>
                  <a:lnTo>
                    <a:pt x="12" y="24"/>
                  </a:lnTo>
                  <a:lnTo>
                    <a:pt x="12" y="24"/>
                  </a:lnTo>
                  <a:lnTo>
                    <a:pt x="12" y="12"/>
                  </a:lnTo>
                  <a:lnTo>
                    <a:pt x="12" y="24"/>
                  </a:lnTo>
                  <a:lnTo>
                    <a:pt x="0" y="12"/>
                  </a:lnTo>
                  <a:lnTo>
                    <a:pt x="0"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6" name="Freeform 138">
              <a:extLst>
                <a:ext uri="{FF2B5EF4-FFF2-40B4-BE49-F238E27FC236}">
                  <a16:creationId xmlns:a16="http://schemas.microsoft.com/office/drawing/2014/main" id="{30DF5B91-E79C-2040-A2CD-613B57AE0DC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7" name="Freeform 139">
              <a:extLst>
                <a:ext uri="{FF2B5EF4-FFF2-40B4-BE49-F238E27FC236}">
                  <a16:creationId xmlns:a16="http://schemas.microsoft.com/office/drawing/2014/main" id="{705C1CF0-48A1-3348-984F-5846AE00307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8" name="Line 140">
              <a:extLst>
                <a:ext uri="{FF2B5EF4-FFF2-40B4-BE49-F238E27FC236}">
                  <a16:creationId xmlns:a16="http://schemas.microsoft.com/office/drawing/2014/main" id="{E38217B3-90E4-E140-ADBC-8B52EB6D0704}"/>
                </a:ext>
              </a:extLst>
            </p:cNvPr>
            <p:cNvSpPr>
              <a:spLocks noChangeShapeType="1"/>
            </p:cNvSpPr>
            <p:nvPr/>
          </p:nvSpPr>
          <p:spPr bwMode="auto">
            <a:xfrm flipV="1">
              <a:off x="3036095" y="1456133"/>
              <a:ext cx="28683" cy="13146"/>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9" name="Line 141">
              <a:extLst>
                <a:ext uri="{FF2B5EF4-FFF2-40B4-BE49-F238E27FC236}">
                  <a16:creationId xmlns:a16="http://schemas.microsoft.com/office/drawing/2014/main" id="{4214B448-B884-1741-8775-62AA76263898}"/>
                </a:ext>
              </a:extLst>
            </p:cNvPr>
            <p:cNvSpPr>
              <a:spLocks noChangeShapeType="1"/>
            </p:cNvSpPr>
            <p:nvPr/>
          </p:nvSpPr>
          <p:spPr bwMode="auto">
            <a:xfrm flipV="1">
              <a:off x="3051627" y="1456133"/>
              <a:ext cx="1195" cy="23902"/>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0" name="Line 142">
              <a:extLst>
                <a:ext uri="{FF2B5EF4-FFF2-40B4-BE49-F238E27FC236}">
                  <a16:creationId xmlns:a16="http://schemas.microsoft.com/office/drawing/2014/main" id="{B47E114B-2A1C-6F45-A9B6-D0BE1769F7A1}"/>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1" name="Line 143">
              <a:extLst>
                <a:ext uri="{FF2B5EF4-FFF2-40B4-BE49-F238E27FC236}">
                  <a16:creationId xmlns:a16="http://schemas.microsoft.com/office/drawing/2014/main" id="{9758BD19-37FB-764C-BA57-634A2F806617}"/>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2" name="Freeform 144">
              <a:extLst>
                <a:ext uri="{FF2B5EF4-FFF2-40B4-BE49-F238E27FC236}">
                  <a16:creationId xmlns:a16="http://schemas.microsoft.com/office/drawing/2014/main" id="{EAF68999-7C99-7B48-807A-95757E5D2E01}"/>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3" name="Freeform 145">
              <a:extLst>
                <a:ext uri="{FF2B5EF4-FFF2-40B4-BE49-F238E27FC236}">
                  <a16:creationId xmlns:a16="http://schemas.microsoft.com/office/drawing/2014/main" id="{8962410C-6BF8-BD4E-85A4-276A9B5A52BF}"/>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4" name="Freeform 146">
              <a:extLst>
                <a:ext uri="{FF2B5EF4-FFF2-40B4-BE49-F238E27FC236}">
                  <a16:creationId xmlns:a16="http://schemas.microsoft.com/office/drawing/2014/main" id="{17FF37F1-4CEC-C64F-AE24-CD5600DF200F}"/>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5" name="Freeform 147">
              <a:extLst>
                <a:ext uri="{FF2B5EF4-FFF2-40B4-BE49-F238E27FC236}">
                  <a16:creationId xmlns:a16="http://schemas.microsoft.com/office/drawing/2014/main" id="{22431CB5-0C86-7B41-A859-AC55AF1A7B7B}"/>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6" name="Freeform 148">
              <a:extLst>
                <a:ext uri="{FF2B5EF4-FFF2-40B4-BE49-F238E27FC236}">
                  <a16:creationId xmlns:a16="http://schemas.microsoft.com/office/drawing/2014/main" id="{2B3398B2-97FB-9F4B-BFEA-3A8A4F30B326}"/>
                </a:ext>
              </a:extLst>
            </p:cNvPr>
            <p:cNvSpPr>
              <a:spLocks/>
            </p:cNvSpPr>
            <p:nvPr/>
          </p:nvSpPr>
          <p:spPr bwMode="auto">
            <a:xfrm>
              <a:off x="3036118" y="1257797"/>
              <a:ext cx="313119" cy="264119"/>
            </a:xfrm>
            <a:custGeom>
              <a:avLst/>
              <a:gdLst/>
              <a:ahLst/>
              <a:cxnLst>
                <a:cxn ang="0">
                  <a:pos x="36" y="24"/>
                </a:cxn>
                <a:cxn ang="0">
                  <a:pos x="36" y="48"/>
                </a:cxn>
                <a:cxn ang="0">
                  <a:pos x="48" y="96"/>
                </a:cxn>
                <a:cxn ang="0">
                  <a:pos x="60" y="133"/>
                </a:cxn>
                <a:cxn ang="0">
                  <a:pos x="85" y="145"/>
                </a:cxn>
                <a:cxn ang="0">
                  <a:pos x="97" y="133"/>
                </a:cxn>
                <a:cxn ang="0">
                  <a:pos x="121" y="121"/>
                </a:cxn>
                <a:cxn ang="0">
                  <a:pos x="169" y="108"/>
                </a:cxn>
                <a:cxn ang="0">
                  <a:pos x="193" y="108"/>
                </a:cxn>
                <a:cxn ang="0">
                  <a:pos x="217" y="84"/>
                </a:cxn>
                <a:cxn ang="0">
                  <a:pos x="217" y="96"/>
                </a:cxn>
                <a:cxn ang="0">
                  <a:pos x="242" y="72"/>
                </a:cxn>
                <a:cxn ang="0">
                  <a:pos x="242" y="84"/>
                </a:cxn>
                <a:cxn ang="0">
                  <a:pos x="266" y="60"/>
                </a:cxn>
                <a:cxn ang="0">
                  <a:pos x="254" y="84"/>
                </a:cxn>
                <a:cxn ang="0">
                  <a:pos x="242" y="96"/>
                </a:cxn>
                <a:cxn ang="0">
                  <a:pos x="266" y="84"/>
                </a:cxn>
                <a:cxn ang="0">
                  <a:pos x="242" y="108"/>
                </a:cxn>
                <a:cxn ang="0">
                  <a:pos x="266" y="96"/>
                </a:cxn>
                <a:cxn ang="0">
                  <a:pos x="266" y="108"/>
                </a:cxn>
                <a:cxn ang="0">
                  <a:pos x="266" y="108"/>
                </a:cxn>
                <a:cxn ang="0">
                  <a:pos x="266" y="121"/>
                </a:cxn>
                <a:cxn ang="0">
                  <a:pos x="242" y="133"/>
                </a:cxn>
                <a:cxn ang="0">
                  <a:pos x="242" y="133"/>
                </a:cxn>
                <a:cxn ang="0">
                  <a:pos x="230" y="145"/>
                </a:cxn>
                <a:cxn ang="0">
                  <a:pos x="217" y="145"/>
                </a:cxn>
                <a:cxn ang="0">
                  <a:pos x="193" y="157"/>
                </a:cxn>
                <a:cxn ang="0">
                  <a:pos x="169" y="157"/>
                </a:cxn>
                <a:cxn ang="0">
                  <a:pos x="157" y="157"/>
                </a:cxn>
                <a:cxn ang="0">
                  <a:pos x="133" y="157"/>
                </a:cxn>
                <a:cxn ang="0">
                  <a:pos x="97" y="205"/>
                </a:cxn>
                <a:cxn ang="0">
                  <a:pos x="97" y="241"/>
                </a:cxn>
                <a:cxn ang="0">
                  <a:pos x="97" y="229"/>
                </a:cxn>
                <a:cxn ang="0">
                  <a:pos x="60" y="229"/>
                </a:cxn>
                <a:cxn ang="0">
                  <a:pos x="60" y="205"/>
                </a:cxn>
                <a:cxn ang="0">
                  <a:pos x="48" y="193"/>
                </a:cxn>
                <a:cxn ang="0">
                  <a:pos x="60" y="157"/>
                </a:cxn>
                <a:cxn ang="0">
                  <a:pos x="48" y="145"/>
                </a:cxn>
                <a:cxn ang="0">
                  <a:pos x="24" y="157"/>
                </a:cxn>
                <a:cxn ang="0">
                  <a:pos x="24" y="157"/>
                </a:cxn>
                <a:cxn ang="0">
                  <a:pos x="24" y="145"/>
                </a:cxn>
                <a:cxn ang="0">
                  <a:pos x="24" y="133"/>
                </a:cxn>
                <a:cxn ang="0">
                  <a:pos x="12" y="121"/>
                </a:cxn>
                <a:cxn ang="0">
                  <a:pos x="12" y="108"/>
                </a:cxn>
                <a:cxn ang="0">
                  <a:pos x="12" y="108"/>
                </a:cxn>
                <a:cxn ang="0">
                  <a:pos x="0" y="84"/>
                </a:cxn>
                <a:cxn ang="0">
                  <a:pos x="0" y="84"/>
                </a:cxn>
                <a:cxn ang="0">
                  <a:pos x="0" y="72"/>
                </a:cxn>
                <a:cxn ang="0">
                  <a:pos x="0" y="60"/>
                </a:cxn>
                <a:cxn ang="0">
                  <a:pos x="24" y="72"/>
                </a:cxn>
                <a:cxn ang="0">
                  <a:pos x="0" y="48"/>
                </a:cxn>
                <a:cxn ang="0">
                  <a:pos x="0" y="24"/>
                </a:cxn>
                <a:cxn ang="0">
                  <a:pos x="0" y="12"/>
                </a:cxn>
                <a:cxn ang="0">
                  <a:pos x="12" y="0"/>
                </a:cxn>
                <a:cxn ang="0">
                  <a:pos x="24" y="36"/>
                </a:cxn>
                <a:cxn ang="0">
                  <a:pos x="36" y="84"/>
                </a:cxn>
                <a:cxn ang="0">
                  <a:pos x="36" y="72"/>
                </a:cxn>
                <a:cxn ang="0">
                  <a:pos x="36" y="24"/>
                </a:cxn>
              </a:cxnLst>
              <a:rect l="0" t="0" r="r" b="b"/>
              <a:pathLst>
                <a:path w="266" h="241">
                  <a:moveTo>
                    <a:pt x="48" y="12"/>
                  </a:moveTo>
                  <a:lnTo>
                    <a:pt x="36" y="12"/>
                  </a:lnTo>
                  <a:lnTo>
                    <a:pt x="36" y="12"/>
                  </a:lnTo>
                  <a:lnTo>
                    <a:pt x="36" y="12"/>
                  </a:lnTo>
                  <a:lnTo>
                    <a:pt x="36" y="24"/>
                  </a:lnTo>
                  <a:lnTo>
                    <a:pt x="36" y="24"/>
                  </a:lnTo>
                  <a:lnTo>
                    <a:pt x="36" y="24"/>
                  </a:lnTo>
                  <a:lnTo>
                    <a:pt x="36" y="24"/>
                  </a:lnTo>
                  <a:lnTo>
                    <a:pt x="36" y="24"/>
                  </a:lnTo>
                  <a:lnTo>
                    <a:pt x="36" y="36"/>
                  </a:lnTo>
                  <a:lnTo>
                    <a:pt x="36" y="48"/>
                  </a:lnTo>
                  <a:lnTo>
                    <a:pt x="36" y="48"/>
                  </a:lnTo>
                  <a:lnTo>
                    <a:pt x="36" y="48"/>
                  </a:lnTo>
                  <a:lnTo>
                    <a:pt x="36" y="48"/>
                  </a:lnTo>
                  <a:lnTo>
                    <a:pt x="36" y="60"/>
                  </a:lnTo>
                  <a:lnTo>
                    <a:pt x="36" y="72"/>
                  </a:lnTo>
                  <a:lnTo>
                    <a:pt x="48" y="72"/>
                  </a:lnTo>
                  <a:lnTo>
                    <a:pt x="48" y="84"/>
                  </a:lnTo>
                  <a:lnTo>
                    <a:pt x="48" y="84"/>
                  </a:lnTo>
                  <a:lnTo>
                    <a:pt x="48" y="84"/>
                  </a:lnTo>
                  <a:lnTo>
                    <a:pt x="48" y="96"/>
                  </a:lnTo>
                  <a:lnTo>
                    <a:pt x="48" y="96"/>
                  </a:lnTo>
                  <a:lnTo>
                    <a:pt x="48" y="108"/>
                  </a:lnTo>
                  <a:lnTo>
                    <a:pt x="48" y="121"/>
                  </a:lnTo>
                  <a:lnTo>
                    <a:pt x="48" y="121"/>
                  </a:lnTo>
                  <a:lnTo>
                    <a:pt x="48" y="121"/>
                  </a:lnTo>
                  <a:lnTo>
                    <a:pt x="60" y="133"/>
                  </a:lnTo>
                  <a:lnTo>
                    <a:pt x="60" y="133"/>
                  </a:lnTo>
                  <a:lnTo>
                    <a:pt x="60" y="145"/>
                  </a:lnTo>
                  <a:lnTo>
                    <a:pt x="73" y="145"/>
                  </a:lnTo>
                  <a:lnTo>
                    <a:pt x="73" y="145"/>
                  </a:lnTo>
                  <a:lnTo>
                    <a:pt x="73" y="145"/>
                  </a:lnTo>
                  <a:lnTo>
                    <a:pt x="85" y="145"/>
                  </a:lnTo>
                  <a:lnTo>
                    <a:pt x="85" y="145"/>
                  </a:lnTo>
                  <a:lnTo>
                    <a:pt x="85" y="145"/>
                  </a:lnTo>
                  <a:lnTo>
                    <a:pt x="85" y="145"/>
                  </a:lnTo>
                  <a:lnTo>
                    <a:pt x="97" y="133"/>
                  </a:lnTo>
                  <a:lnTo>
                    <a:pt x="97" y="133"/>
                  </a:lnTo>
                  <a:lnTo>
                    <a:pt x="97" y="133"/>
                  </a:lnTo>
                  <a:lnTo>
                    <a:pt x="97" y="133"/>
                  </a:lnTo>
                  <a:lnTo>
                    <a:pt x="97" y="133"/>
                  </a:lnTo>
                  <a:lnTo>
                    <a:pt x="97" y="133"/>
                  </a:lnTo>
                  <a:lnTo>
                    <a:pt x="97" y="133"/>
                  </a:lnTo>
                  <a:lnTo>
                    <a:pt x="109" y="133"/>
                  </a:lnTo>
                  <a:lnTo>
                    <a:pt x="109" y="133"/>
                  </a:lnTo>
                  <a:lnTo>
                    <a:pt x="109" y="133"/>
                  </a:lnTo>
                  <a:lnTo>
                    <a:pt x="109" y="133"/>
                  </a:lnTo>
                  <a:lnTo>
                    <a:pt x="121" y="121"/>
                  </a:lnTo>
                  <a:lnTo>
                    <a:pt x="121" y="121"/>
                  </a:lnTo>
                  <a:lnTo>
                    <a:pt x="133" y="121"/>
                  </a:lnTo>
                  <a:lnTo>
                    <a:pt x="133" y="121"/>
                  </a:lnTo>
                  <a:lnTo>
                    <a:pt x="145" y="121"/>
                  </a:lnTo>
                  <a:lnTo>
                    <a:pt x="157" y="121"/>
                  </a:lnTo>
                  <a:lnTo>
                    <a:pt x="157" y="108"/>
                  </a:lnTo>
                  <a:lnTo>
                    <a:pt x="169" y="108"/>
                  </a:lnTo>
                  <a:lnTo>
                    <a:pt x="169" y="108"/>
                  </a:lnTo>
                  <a:lnTo>
                    <a:pt x="181" y="108"/>
                  </a:lnTo>
                  <a:lnTo>
                    <a:pt x="181" y="108"/>
                  </a:lnTo>
                  <a:lnTo>
                    <a:pt x="181" y="108"/>
                  </a:lnTo>
                  <a:lnTo>
                    <a:pt x="181" y="108"/>
                  </a:lnTo>
                  <a:lnTo>
                    <a:pt x="193" y="108"/>
                  </a:lnTo>
                  <a:lnTo>
                    <a:pt x="193" y="108"/>
                  </a:lnTo>
                  <a:lnTo>
                    <a:pt x="193" y="108"/>
                  </a:lnTo>
                  <a:lnTo>
                    <a:pt x="193" y="108"/>
                  </a:lnTo>
                  <a:lnTo>
                    <a:pt x="205" y="96"/>
                  </a:lnTo>
                  <a:lnTo>
                    <a:pt x="205" y="96"/>
                  </a:lnTo>
                  <a:lnTo>
                    <a:pt x="205" y="96"/>
                  </a:lnTo>
                  <a:lnTo>
                    <a:pt x="205" y="96"/>
                  </a:lnTo>
                  <a:lnTo>
                    <a:pt x="217" y="84"/>
                  </a:lnTo>
                  <a:lnTo>
                    <a:pt x="217" y="84"/>
                  </a:lnTo>
                  <a:lnTo>
                    <a:pt x="217" y="84"/>
                  </a:lnTo>
                  <a:lnTo>
                    <a:pt x="217" y="84"/>
                  </a:lnTo>
                  <a:lnTo>
                    <a:pt x="217" y="84"/>
                  </a:lnTo>
                  <a:lnTo>
                    <a:pt x="217" y="84"/>
                  </a:lnTo>
                  <a:lnTo>
                    <a:pt x="217" y="96"/>
                  </a:lnTo>
                  <a:lnTo>
                    <a:pt x="217" y="96"/>
                  </a:lnTo>
                  <a:lnTo>
                    <a:pt x="217" y="96"/>
                  </a:lnTo>
                  <a:lnTo>
                    <a:pt x="217" y="96"/>
                  </a:lnTo>
                  <a:lnTo>
                    <a:pt x="217" y="96"/>
                  </a:lnTo>
                  <a:lnTo>
                    <a:pt x="230" y="84"/>
                  </a:lnTo>
                  <a:lnTo>
                    <a:pt x="230" y="84"/>
                  </a:lnTo>
                  <a:lnTo>
                    <a:pt x="230" y="84"/>
                  </a:lnTo>
                  <a:lnTo>
                    <a:pt x="242" y="72"/>
                  </a:lnTo>
                  <a:lnTo>
                    <a:pt x="242" y="72"/>
                  </a:lnTo>
                  <a:lnTo>
                    <a:pt x="242" y="84"/>
                  </a:lnTo>
                  <a:lnTo>
                    <a:pt x="242" y="84"/>
                  </a:lnTo>
                  <a:lnTo>
                    <a:pt x="230" y="84"/>
                  </a:lnTo>
                  <a:lnTo>
                    <a:pt x="230" y="96"/>
                  </a:lnTo>
                  <a:lnTo>
                    <a:pt x="230" y="96"/>
                  </a:lnTo>
                  <a:lnTo>
                    <a:pt x="230" y="96"/>
                  </a:lnTo>
                  <a:lnTo>
                    <a:pt x="242" y="84"/>
                  </a:lnTo>
                  <a:lnTo>
                    <a:pt x="242" y="84"/>
                  </a:lnTo>
                  <a:lnTo>
                    <a:pt x="242" y="72"/>
                  </a:lnTo>
                  <a:lnTo>
                    <a:pt x="254" y="72"/>
                  </a:lnTo>
                  <a:lnTo>
                    <a:pt x="254" y="72"/>
                  </a:lnTo>
                  <a:lnTo>
                    <a:pt x="254" y="60"/>
                  </a:lnTo>
                  <a:lnTo>
                    <a:pt x="266" y="60"/>
                  </a:lnTo>
                  <a:lnTo>
                    <a:pt x="266" y="60"/>
                  </a:lnTo>
                  <a:lnTo>
                    <a:pt x="266" y="60"/>
                  </a:lnTo>
                  <a:lnTo>
                    <a:pt x="254" y="72"/>
                  </a:lnTo>
                  <a:lnTo>
                    <a:pt x="254" y="72"/>
                  </a:lnTo>
                  <a:lnTo>
                    <a:pt x="254" y="72"/>
                  </a:lnTo>
                  <a:lnTo>
                    <a:pt x="254" y="72"/>
                  </a:lnTo>
                  <a:lnTo>
                    <a:pt x="254" y="72"/>
                  </a:lnTo>
                  <a:lnTo>
                    <a:pt x="254" y="84"/>
                  </a:lnTo>
                  <a:lnTo>
                    <a:pt x="254" y="84"/>
                  </a:lnTo>
                  <a:lnTo>
                    <a:pt x="254" y="84"/>
                  </a:lnTo>
                  <a:lnTo>
                    <a:pt x="254" y="84"/>
                  </a:lnTo>
                  <a:lnTo>
                    <a:pt x="242" y="96"/>
                  </a:lnTo>
                  <a:lnTo>
                    <a:pt x="242" y="96"/>
                  </a:lnTo>
                  <a:lnTo>
                    <a:pt x="242" y="96"/>
                  </a:lnTo>
                  <a:lnTo>
                    <a:pt x="242" y="96"/>
                  </a:lnTo>
                  <a:lnTo>
                    <a:pt x="230" y="108"/>
                  </a:lnTo>
                  <a:lnTo>
                    <a:pt x="242" y="96"/>
                  </a:lnTo>
                  <a:lnTo>
                    <a:pt x="242" y="96"/>
                  </a:lnTo>
                  <a:lnTo>
                    <a:pt x="254" y="96"/>
                  </a:lnTo>
                  <a:lnTo>
                    <a:pt x="254" y="96"/>
                  </a:lnTo>
                  <a:lnTo>
                    <a:pt x="266" y="84"/>
                  </a:lnTo>
                  <a:lnTo>
                    <a:pt x="266" y="84"/>
                  </a:lnTo>
                  <a:lnTo>
                    <a:pt x="266" y="84"/>
                  </a:lnTo>
                  <a:lnTo>
                    <a:pt x="266" y="84"/>
                  </a:lnTo>
                  <a:lnTo>
                    <a:pt x="266" y="84"/>
                  </a:lnTo>
                  <a:lnTo>
                    <a:pt x="266" y="96"/>
                  </a:lnTo>
                  <a:lnTo>
                    <a:pt x="254" y="96"/>
                  </a:lnTo>
                  <a:lnTo>
                    <a:pt x="254" y="108"/>
                  </a:lnTo>
                  <a:lnTo>
                    <a:pt x="242" y="108"/>
                  </a:lnTo>
                  <a:lnTo>
                    <a:pt x="254" y="108"/>
                  </a:lnTo>
                  <a:lnTo>
                    <a:pt x="254" y="108"/>
                  </a:lnTo>
                  <a:lnTo>
                    <a:pt x="254" y="108"/>
                  </a:lnTo>
                  <a:lnTo>
                    <a:pt x="266" y="96"/>
                  </a:lnTo>
                  <a:lnTo>
                    <a:pt x="266" y="96"/>
                  </a:lnTo>
                  <a:lnTo>
                    <a:pt x="266" y="96"/>
                  </a:lnTo>
                  <a:lnTo>
                    <a:pt x="266" y="96"/>
                  </a:lnTo>
                  <a:lnTo>
                    <a:pt x="266" y="108"/>
                  </a:lnTo>
                  <a:lnTo>
                    <a:pt x="266" y="108"/>
                  </a:lnTo>
                  <a:lnTo>
                    <a:pt x="266" y="108"/>
                  </a:lnTo>
                  <a:lnTo>
                    <a:pt x="266" y="108"/>
                  </a:lnTo>
                  <a:lnTo>
                    <a:pt x="266" y="108"/>
                  </a:lnTo>
                  <a:lnTo>
                    <a:pt x="266" y="108"/>
                  </a:lnTo>
                  <a:lnTo>
                    <a:pt x="266" y="108"/>
                  </a:lnTo>
                  <a:lnTo>
                    <a:pt x="266" y="108"/>
                  </a:lnTo>
                  <a:lnTo>
                    <a:pt x="254" y="121"/>
                  </a:lnTo>
                  <a:lnTo>
                    <a:pt x="254" y="121"/>
                  </a:lnTo>
                  <a:lnTo>
                    <a:pt x="254" y="121"/>
                  </a:lnTo>
                  <a:lnTo>
                    <a:pt x="266" y="121"/>
                  </a:lnTo>
                  <a:lnTo>
                    <a:pt x="266" y="121"/>
                  </a:lnTo>
                  <a:lnTo>
                    <a:pt x="266" y="108"/>
                  </a:lnTo>
                  <a:lnTo>
                    <a:pt x="266" y="108"/>
                  </a:lnTo>
                  <a:lnTo>
                    <a:pt x="266" y="121"/>
                  </a:lnTo>
                  <a:lnTo>
                    <a:pt x="266" y="121"/>
                  </a:lnTo>
                  <a:lnTo>
                    <a:pt x="266" y="121"/>
                  </a:lnTo>
                  <a:lnTo>
                    <a:pt x="266" y="121"/>
                  </a:lnTo>
                  <a:lnTo>
                    <a:pt x="266" y="121"/>
                  </a:lnTo>
                  <a:lnTo>
                    <a:pt x="266" y="121"/>
                  </a:lnTo>
                  <a:lnTo>
                    <a:pt x="254" y="121"/>
                  </a:lnTo>
                  <a:lnTo>
                    <a:pt x="254" y="133"/>
                  </a:lnTo>
                  <a:lnTo>
                    <a:pt x="254" y="133"/>
                  </a:lnTo>
                  <a:lnTo>
                    <a:pt x="254" y="133"/>
                  </a:lnTo>
                  <a:lnTo>
                    <a:pt x="242" y="133"/>
                  </a:lnTo>
                  <a:lnTo>
                    <a:pt x="242" y="133"/>
                  </a:lnTo>
                  <a:lnTo>
                    <a:pt x="242" y="133"/>
                  </a:lnTo>
                  <a:lnTo>
                    <a:pt x="242" y="133"/>
                  </a:lnTo>
                  <a:lnTo>
                    <a:pt x="242" y="133"/>
                  </a:lnTo>
                  <a:lnTo>
                    <a:pt x="242" y="133"/>
                  </a:lnTo>
                  <a:lnTo>
                    <a:pt x="242" y="133"/>
                  </a:lnTo>
                  <a:lnTo>
                    <a:pt x="242" y="133"/>
                  </a:lnTo>
                  <a:lnTo>
                    <a:pt x="242" y="133"/>
                  </a:lnTo>
                  <a:lnTo>
                    <a:pt x="242" y="133"/>
                  </a:lnTo>
                  <a:lnTo>
                    <a:pt x="242" y="145"/>
                  </a:lnTo>
                  <a:lnTo>
                    <a:pt x="242" y="145"/>
                  </a:lnTo>
                  <a:lnTo>
                    <a:pt x="242" y="145"/>
                  </a:lnTo>
                  <a:lnTo>
                    <a:pt x="230" y="145"/>
                  </a:lnTo>
                  <a:lnTo>
                    <a:pt x="230" y="145"/>
                  </a:lnTo>
                  <a:lnTo>
                    <a:pt x="217" y="145"/>
                  </a:lnTo>
                  <a:lnTo>
                    <a:pt x="230" y="145"/>
                  </a:lnTo>
                  <a:lnTo>
                    <a:pt x="230" y="145"/>
                  </a:lnTo>
                  <a:lnTo>
                    <a:pt x="230" y="145"/>
                  </a:lnTo>
                  <a:lnTo>
                    <a:pt x="230" y="145"/>
                  </a:lnTo>
                  <a:lnTo>
                    <a:pt x="230" y="145"/>
                  </a:lnTo>
                  <a:lnTo>
                    <a:pt x="230" y="145"/>
                  </a:lnTo>
                  <a:lnTo>
                    <a:pt x="230" y="145"/>
                  </a:lnTo>
                  <a:lnTo>
                    <a:pt x="217" y="145"/>
                  </a:lnTo>
                  <a:lnTo>
                    <a:pt x="217" y="145"/>
                  </a:lnTo>
                  <a:lnTo>
                    <a:pt x="217" y="145"/>
                  </a:lnTo>
                  <a:lnTo>
                    <a:pt x="205" y="145"/>
                  </a:lnTo>
                  <a:lnTo>
                    <a:pt x="193" y="145"/>
                  </a:lnTo>
                  <a:lnTo>
                    <a:pt x="193" y="145"/>
                  </a:lnTo>
                  <a:lnTo>
                    <a:pt x="193" y="157"/>
                  </a:lnTo>
                  <a:lnTo>
                    <a:pt x="193" y="157"/>
                  </a:lnTo>
                  <a:lnTo>
                    <a:pt x="181" y="157"/>
                  </a:lnTo>
                  <a:lnTo>
                    <a:pt x="181" y="157"/>
                  </a:lnTo>
                  <a:lnTo>
                    <a:pt x="181" y="157"/>
                  </a:lnTo>
                  <a:lnTo>
                    <a:pt x="181" y="157"/>
                  </a:lnTo>
                  <a:lnTo>
                    <a:pt x="181" y="157"/>
                  </a:lnTo>
                  <a:lnTo>
                    <a:pt x="169" y="157"/>
                  </a:lnTo>
                  <a:lnTo>
                    <a:pt x="169" y="157"/>
                  </a:lnTo>
                  <a:lnTo>
                    <a:pt x="169" y="157"/>
                  </a:lnTo>
                  <a:lnTo>
                    <a:pt x="169" y="157"/>
                  </a:lnTo>
                  <a:lnTo>
                    <a:pt x="169" y="157"/>
                  </a:lnTo>
                  <a:lnTo>
                    <a:pt x="157" y="157"/>
                  </a:lnTo>
                  <a:lnTo>
                    <a:pt x="157" y="157"/>
                  </a:lnTo>
                  <a:lnTo>
                    <a:pt x="157" y="157"/>
                  </a:lnTo>
                  <a:lnTo>
                    <a:pt x="157" y="157"/>
                  </a:lnTo>
                  <a:lnTo>
                    <a:pt x="157" y="157"/>
                  </a:lnTo>
                  <a:lnTo>
                    <a:pt x="145" y="157"/>
                  </a:lnTo>
                  <a:lnTo>
                    <a:pt x="145" y="157"/>
                  </a:lnTo>
                  <a:lnTo>
                    <a:pt x="145" y="157"/>
                  </a:lnTo>
                  <a:lnTo>
                    <a:pt x="133" y="157"/>
                  </a:lnTo>
                  <a:lnTo>
                    <a:pt x="133" y="169"/>
                  </a:lnTo>
                  <a:lnTo>
                    <a:pt x="133" y="157"/>
                  </a:lnTo>
                  <a:lnTo>
                    <a:pt x="121" y="169"/>
                  </a:lnTo>
                  <a:lnTo>
                    <a:pt x="121" y="169"/>
                  </a:lnTo>
                  <a:lnTo>
                    <a:pt x="121" y="169"/>
                  </a:lnTo>
                  <a:lnTo>
                    <a:pt x="121" y="169"/>
                  </a:lnTo>
                  <a:lnTo>
                    <a:pt x="109" y="169"/>
                  </a:lnTo>
                  <a:lnTo>
                    <a:pt x="97" y="205"/>
                  </a:lnTo>
                  <a:lnTo>
                    <a:pt x="97" y="205"/>
                  </a:lnTo>
                  <a:lnTo>
                    <a:pt x="97" y="205"/>
                  </a:lnTo>
                  <a:lnTo>
                    <a:pt x="97" y="217"/>
                  </a:lnTo>
                  <a:lnTo>
                    <a:pt x="97" y="217"/>
                  </a:lnTo>
                  <a:lnTo>
                    <a:pt x="97" y="229"/>
                  </a:lnTo>
                  <a:lnTo>
                    <a:pt x="97" y="241"/>
                  </a:lnTo>
                  <a:lnTo>
                    <a:pt x="97" y="241"/>
                  </a:lnTo>
                  <a:lnTo>
                    <a:pt x="97" y="241"/>
                  </a:lnTo>
                  <a:lnTo>
                    <a:pt x="97" y="241"/>
                  </a:lnTo>
                  <a:lnTo>
                    <a:pt x="97" y="241"/>
                  </a:lnTo>
                  <a:lnTo>
                    <a:pt x="97" y="241"/>
                  </a:lnTo>
                  <a:lnTo>
                    <a:pt x="97" y="229"/>
                  </a:lnTo>
                  <a:lnTo>
                    <a:pt x="97" y="229"/>
                  </a:lnTo>
                  <a:lnTo>
                    <a:pt x="97" y="229"/>
                  </a:lnTo>
                  <a:lnTo>
                    <a:pt x="97" y="229"/>
                  </a:lnTo>
                  <a:lnTo>
                    <a:pt x="85" y="229"/>
                  </a:lnTo>
                  <a:lnTo>
                    <a:pt x="85" y="217"/>
                  </a:lnTo>
                  <a:lnTo>
                    <a:pt x="73" y="217"/>
                  </a:lnTo>
                  <a:lnTo>
                    <a:pt x="73" y="229"/>
                  </a:lnTo>
                  <a:lnTo>
                    <a:pt x="73" y="229"/>
                  </a:lnTo>
                  <a:lnTo>
                    <a:pt x="60" y="229"/>
                  </a:lnTo>
                  <a:lnTo>
                    <a:pt x="60" y="229"/>
                  </a:lnTo>
                  <a:lnTo>
                    <a:pt x="60" y="217"/>
                  </a:lnTo>
                  <a:lnTo>
                    <a:pt x="60" y="217"/>
                  </a:lnTo>
                  <a:lnTo>
                    <a:pt x="60" y="217"/>
                  </a:lnTo>
                  <a:lnTo>
                    <a:pt x="60" y="217"/>
                  </a:lnTo>
                  <a:lnTo>
                    <a:pt x="60" y="205"/>
                  </a:lnTo>
                  <a:lnTo>
                    <a:pt x="60" y="205"/>
                  </a:lnTo>
                  <a:lnTo>
                    <a:pt x="60" y="205"/>
                  </a:lnTo>
                  <a:lnTo>
                    <a:pt x="60" y="205"/>
                  </a:lnTo>
                  <a:lnTo>
                    <a:pt x="60" y="193"/>
                  </a:lnTo>
                  <a:lnTo>
                    <a:pt x="48" y="205"/>
                  </a:lnTo>
                  <a:lnTo>
                    <a:pt x="48" y="205"/>
                  </a:lnTo>
                  <a:lnTo>
                    <a:pt x="48" y="193"/>
                  </a:lnTo>
                  <a:lnTo>
                    <a:pt x="48" y="193"/>
                  </a:lnTo>
                  <a:lnTo>
                    <a:pt x="48" y="193"/>
                  </a:lnTo>
                  <a:lnTo>
                    <a:pt x="48" y="193"/>
                  </a:lnTo>
                  <a:lnTo>
                    <a:pt x="48" y="181"/>
                  </a:lnTo>
                  <a:lnTo>
                    <a:pt x="60" y="181"/>
                  </a:lnTo>
                  <a:lnTo>
                    <a:pt x="60" y="169"/>
                  </a:lnTo>
                  <a:lnTo>
                    <a:pt x="60" y="169"/>
                  </a:lnTo>
                  <a:lnTo>
                    <a:pt x="60" y="169"/>
                  </a:lnTo>
                  <a:lnTo>
                    <a:pt x="60" y="157"/>
                  </a:lnTo>
                  <a:lnTo>
                    <a:pt x="60" y="157"/>
                  </a:lnTo>
                  <a:lnTo>
                    <a:pt x="60" y="157"/>
                  </a:lnTo>
                  <a:lnTo>
                    <a:pt x="60" y="157"/>
                  </a:lnTo>
                  <a:lnTo>
                    <a:pt x="60" y="157"/>
                  </a:lnTo>
                  <a:lnTo>
                    <a:pt x="60" y="157"/>
                  </a:lnTo>
                  <a:lnTo>
                    <a:pt x="48" y="145"/>
                  </a:lnTo>
                  <a:lnTo>
                    <a:pt x="48" y="145"/>
                  </a:lnTo>
                  <a:lnTo>
                    <a:pt x="48" y="145"/>
                  </a:lnTo>
                  <a:lnTo>
                    <a:pt x="48" y="157"/>
                  </a:lnTo>
                  <a:lnTo>
                    <a:pt x="48" y="169"/>
                  </a:lnTo>
                  <a:lnTo>
                    <a:pt x="48" y="169"/>
                  </a:lnTo>
                  <a:lnTo>
                    <a:pt x="36" y="157"/>
                  </a:lnTo>
                  <a:lnTo>
                    <a:pt x="36" y="157"/>
                  </a:lnTo>
                  <a:lnTo>
                    <a:pt x="24" y="157"/>
                  </a:lnTo>
                  <a:lnTo>
                    <a:pt x="24" y="157"/>
                  </a:lnTo>
                  <a:lnTo>
                    <a:pt x="24" y="157"/>
                  </a:lnTo>
                  <a:lnTo>
                    <a:pt x="24" y="157"/>
                  </a:lnTo>
                  <a:lnTo>
                    <a:pt x="36" y="157"/>
                  </a:lnTo>
                  <a:lnTo>
                    <a:pt x="36" y="157"/>
                  </a:lnTo>
                  <a:lnTo>
                    <a:pt x="24" y="157"/>
                  </a:lnTo>
                  <a:lnTo>
                    <a:pt x="24" y="157"/>
                  </a:lnTo>
                  <a:lnTo>
                    <a:pt x="24" y="157"/>
                  </a:lnTo>
                  <a:lnTo>
                    <a:pt x="24" y="157"/>
                  </a:lnTo>
                  <a:lnTo>
                    <a:pt x="24" y="145"/>
                  </a:lnTo>
                  <a:lnTo>
                    <a:pt x="24" y="145"/>
                  </a:lnTo>
                  <a:lnTo>
                    <a:pt x="24" y="145"/>
                  </a:lnTo>
                  <a:lnTo>
                    <a:pt x="24" y="145"/>
                  </a:lnTo>
                  <a:lnTo>
                    <a:pt x="24" y="145"/>
                  </a:lnTo>
                  <a:lnTo>
                    <a:pt x="24" y="145"/>
                  </a:lnTo>
                  <a:lnTo>
                    <a:pt x="36" y="145"/>
                  </a:lnTo>
                  <a:lnTo>
                    <a:pt x="36" y="145"/>
                  </a:lnTo>
                  <a:lnTo>
                    <a:pt x="36" y="145"/>
                  </a:lnTo>
                  <a:lnTo>
                    <a:pt x="36" y="145"/>
                  </a:lnTo>
                  <a:lnTo>
                    <a:pt x="36" y="145"/>
                  </a:lnTo>
                  <a:lnTo>
                    <a:pt x="24" y="133"/>
                  </a:lnTo>
                  <a:lnTo>
                    <a:pt x="24" y="133"/>
                  </a:lnTo>
                  <a:lnTo>
                    <a:pt x="12" y="121"/>
                  </a:lnTo>
                  <a:lnTo>
                    <a:pt x="12" y="121"/>
                  </a:lnTo>
                  <a:lnTo>
                    <a:pt x="12" y="121"/>
                  </a:lnTo>
                  <a:lnTo>
                    <a:pt x="12" y="121"/>
                  </a:lnTo>
                  <a:lnTo>
                    <a:pt x="12" y="121"/>
                  </a:lnTo>
                  <a:lnTo>
                    <a:pt x="12" y="121"/>
                  </a:lnTo>
                  <a:lnTo>
                    <a:pt x="12" y="121"/>
                  </a:lnTo>
                  <a:lnTo>
                    <a:pt x="12" y="121"/>
                  </a:lnTo>
                  <a:lnTo>
                    <a:pt x="12" y="121"/>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96"/>
                  </a:lnTo>
                  <a:lnTo>
                    <a:pt x="12" y="96"/>
                  </a:lnTo>
                  <a:lnTo>
                    <a:pt x="0" y="96"/>
                  </a:lnTo>
                  <a:lnTo>
                    <a:pt x="0" y="96"/>
                  </a:lnTo>
                  <a:lnTo>
                    <a:pt x="0" y="84"/>
                  </a:lnTo>
                  <a:lnTo>
                    <a:pt x="0" y="84"/>
                  </a:lnTo>
                  <a:lnTo>
                    <a:pt x="0" y="84"/>
                  </a:lnTo>
                  <a:lnTo>
                    <a:pt x="12" y="84"/>
                  </a:lnTo>
                  <a:lnTo>
                    <a:pt x="12" y="96"/>
                  </a:lnTo>
                  <a:lnTo>
                    <a:pt x="12" y="84"/>
                  </a:lnTo>
                  <a:lnTo>
                    <a:pt x="0" y="84"/>
                  </a:lnTo>
                  <a:lnTo>
                    <a:pt x="0" y="84"/>
                  </a:lnTo>
                  <a:lnTo>
                    <a:pt x="0" y="84"/>
                  </a:lnTo>
                  <a:lnTo>
                    <a:pt x="0" y="84"/>
                  </a:lnTo>
                  <a:lnTo>
                    <a:pt x="0" y="84"/>
                  </a:lnTo>
                  <a:lnTo>
                    <a:pt x="0" y="84"/>
                  </a:lnTo>
                  <a:lnTo>
                    <a:pt x="12" y="84"/>
                  </a:lnTo>
                  <a:lnTo>
                    <a:pt x="12" y="84"/>
                  </a:lnTo>
                  <a:lnTo>
                    <a:pt x="0" y="72"/>
                  </a:lnTo>
                  <a:lnTo>
                    <a:pt x="0" y="72"/>
                  </a:lnTo>
                  <a:lnTo>
                    <a:pt x="0" y="60"/>
                  </a:lnTo>
                  <a:lnTo>
                    <a:pt x="0" y="60"/>
                  </a:lnTo>
                  <a:lnTo>
                    <a:pt x="0" y="60"/>
                  </a:lnTo>
                  <a:lnTo>
                    <a:pt x="0" y="60"/>
                  </a:lnTo>
                  <a:lnTo>
                    <a:pt x="0" y="60"/>
                  </a:lnTo>
                  <a:lnTo>
                    <a:pt x="0" y="60"/>
                  </a:lnTo>
                  <a:lnTo>
                    <a:pt x="0" y="60"/>
                  </a:lnTo>
                  <a:lnTo>
                    <a:pt x="0" y="60"/>
                  </a:lnTo>
                  <a:lnTo>
                    <a:pt x="12" y="60"/>
                  </a:lnTo>
                  <a:lnTo>
                    <a:pt x="12" y="72"/>
                  </a:lnTo>
                  <a:lnTo>
                    <a:pt x="12" y="72"/>
                  </a:lnTo>
                  <a:lnTo>
                    <a:pt x="12" y="72"/>
                  </a:lnTo>
                  <a:lnTo>
                    <a:pt x="24" y="72"/>
                  </a:lnTo>
                  <a:lnTo>
                    <a:pt x="24" y="72"/>
                  </a:lnTo>
                  <a:lnTo>
                    <a:pt x="24" y="72"/>
                  </a:lnTo>
                  <a:lnTo>
                    <a:pt x="24" y="72"/>
                  </a:lnTo>
                  <a:lnTo>
                    <a:pt x="12" y="60"/>
                  </a:lnTo>
                  <a:lnTo>
                    <a:pt x="12" y="60"/>
                  </a:lnTo>
                  <a:lnTo>
                    <a:pt x="0" y="60"/>
                  </a:lnTo>
                  <a:lnTo>
                    <a:pt x="0" y="48"/>
                  </a:lnTo>
                  <a:lnTo>
                    <a:pt x="0" y="48"/>
                  </a:lnTo>
                  <a:lnTo>
                    <a:pt x="0" y="48"/>
                  </a:lnTo>
                  <a:lnTo>
                    <a:pt x="12" y="48"/>
                  </a:lnTo>
                  <a:lnTo>
                    <a:pt x="12" y="48"/>
                  </a:lnTo>
                  <a:lnTo>
                    <a:pt x="12" y="48"/>
                  </a:lnTo>
                  <a:lnTo>
                    <a:pt x="12" y="36"/>
                  </a:lnTo>
                  <a:lnTo>
                    <a:pt x="0" y="24"/>
                  </a:lnTo>
                  <a:lnTo>
                    <a:pt x="12" y="36"/>
                  </a:lnTo>
                  <a:lnTo>
                    <a:pt x="12" y="36"/>
                  </a:lnTo>
                  <a:lnTo>
                    <a:pt x="12" y="48"/>
                  </a:lnTo>
                  <a:lnTo>
                    <a:pt x="12" y="36"/>
                  </a:lnTo>
                  <a:lnTo>
                    <a:pt x="12" y="24"/>
                  </a:lnTo>
                  <a:lnTo>
                    <a:pt x="0" y="12"/>
                  </a:lnTo>
                  <a:lnTo>
                    <a:pt x="0" y="12"/>
                  </a:lnTo>
                  <a:lnTo>
                    <a:pt x="0" y="12"/>
                  </a:lnTo>
                  <a:lnTo>
                    <a:pt x="12" y="12"/>
                  </a:lnTo>
                  <a:lnTo>
                    <a:pt x="12" y="24"/>
                  </a:lnTo>
                  <a:lnTo>
                    <a:pt x="12" y="24"/>
                  </a:lnTo>
                  <a:lnTo>
                    <a:pt x="12" y="12"/>
                  </a:lnTo>
                  <a:lnTo>
                    <a:pt x="12" y="12"/>
                  </a:lnTo>
                  <a:lnTo>
                    <a:pt x="12" y="0"/>
                  </a:lnTo>
                  <a:lnTo>
                    <a:pt x="12" y="0"/>
                  </a:lnTo>
                  <a:lnTo>
                    <a:pt x="12" y="0"/>
                  </a:lnTo>
                  <a:lnTo>
                    <a:pt x="12" y="0"/>
                  </a:lnTo>
                  <a:lnTo>
                    <a:pt x="12" y="12"/>
                  </a:lnTo>
                  <a:lnTo>
                    <a:pt x="12" y="12"/>
                  </a:lnTo>
                  <a:lnTo>
                    <a:pt x="24" y="24"/>
                  </a:lnTo>
                  <a:lnTo>
                    <a:pt x="24" y="36"/>
                  </a:lnTo>
                  <a:lnTo>
                    <a:pt x="24" y="36"/>
                  </a:lnTo>
                  <a:lnTo>
                    <a:pt x="36" y="48"/>
                  </a:lnTo>
                  <a:lnTo>
                    <a:pt x="36" y="48"/>
                  </a:lnTo>
                  <a:lnTo>
                    <a:pt x="36" y="60"/>
                  </a:lnTo>
                  <a:lnTo>
                    <a:pt x="36" y="72"/>
                  </a:lnTo>
                  <a:lnTo>
                    <a:pt x="36" y="72"/>
                  </a:lnTo>
                  <a:lnTo>
                    <a:pt x="36" y="84"/>
                  </a:lnTo>
                  <a:lnTo>
                    <a:pt x="36" y="84"/>
                  </a:lnTo>
                  <a:lnTo>
                    <a:pt x="36" y="96"/>
                  </a:lnTo>
                  <a:lnTo>
                    <a:pt x="36" y="84"/>
                  </a:lnTo>
                  <a:lnTo>
                    <a:pt x="36" y="84"/>
                  </a:lnTo>
                  <a:lnTo>
                    <a:pt x="36" y="84"/>
                  </a:lnTo>
                  <a:lnTo>
                    <a:pt x="36" y="84"/>
                  </a:lnTo>
                  <a:lnTo>
                    <a:pt x="36" y="72"/>
                  </a:lnTo>
                  <a:lnTo>
                    <a:pt x="36" y="72"/>
                  </a:lnTo>
                  <a:lnTo>
                    <a:pt x="36" y="60"/>
                  </a:lnTo>
                  <a:lnTo>
                    <a:pt x="36" y="48"/>
                  </a:lnTo>
                  <a:lnTo>
                    <a:pt x="36" y="48"/>
                  </a:lnTo>
                  <a:lnTo>
                    <a:pt x="36" y="36"/>
                  </a:lnTo>
                  <a:lnTo>
                    <a:pt x="36" y="24"/>
                  </a:lnTo>
                  <a:lnTo>
                    <a:pt x="36" y="24"/>
                  </a:lnTo>
                  <a:lnTo>
                    <a:pt x="36" y="12"/>
                  </a:lnTo>
                  <a:lnTo>
                    <a:pt x="36" y="12"/>
                  </a:lnTo>
                  <a:lnTo>
                    <a:pt x="36" y="12"/>
                  </a:lnTo>
                  <a:lnTo>
                    <a:pt x="36" y="12"/>
                  </a:lnTo>
                  <a:lnTo>
                    <a:pt x="36" y="12"/>
                  </a:lnTo>
                  <a:lnTo>
                    <a:pt x="4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7" name="Freeform 149">
              <a:extLst>
                <a:ext uri="{FF2B5EF4-FFF2-40B4-BE49-F238E27FC236}">
                  <a16:creationId xmlns:a16="http://schemas.microsoft.com/office/drawing/2014/main" id="{A5B80EA5-42C4-A447-833E-00ACD4E82354}"/>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8" name="Freeform 150">
              <a:extLst>
                <a:ext uri="{FF2B5EF4-FFF2-40B4-BE49-F238E27FC236}">
                  <a16:creationId xmlns:a16="http://schemas.microsoft.com/office/drawing/2014/main" id="{96C07170-FF3A-2D4B-9295-ACE903AD6EAA}"/>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9" name="Freeform 151">
              <a:extLst>
                <a:ext uri="{FF2B5EF4-FFF2-40B4-BE49-F238E27FC236}">
                  <a16:creationId xmlns:a16="http://schemas.microsoft.com/office/drawing/2014/main" id="{7C352841-F1DB-B544-8FFD-0058D2EE2044}"/>
                </a:ext>
              </a:extLst>
            </p:cNvPr>
            <p:cNvSpPr>
              <a:spLocks/>
            </p:cNvSpPr>
            <p:nvPr/>
          </p:nvSpPr>
          <p:spPr bwMode="auto">
            <a:xfrm>
              <a:off x="3134090" y="1495624"/>
              <a:ext cx="32268" cy="13147"/>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0" y="12"/>
                </a:cxn>
                <a:cxn ang="0">
                  <a:pos x="0" y="12"/>
                </a:cxn>
                <a:cxn ang="0">
                  <a:pos x="0" y="0"/>
                </a:cxn>
              </a:cxnLst>
              <a:rect l="0" t="0" r="r" b="b"/>
              <a:pathLst>
                <a:path h="12">
                  <a:moveTo>
                    <a:pt x="0" y="0"/>
                  </a:moveTo>
                  <a:lnTo>
                    <a:pt x="0" y="0"/>
                  </a:lnTo>
                  <a:lnTo>
                    <a:pt x="0" y="0"/>
                  </a:lnTo>
                  <a:lnTo>
                    <a:pt x="0" y="12"/>
                  </a:lnTo>
                  <a:lnTo>
                    <a:pt x="0" y="12"/>
                  </a:lnTo>
                  <a:lnTo>
                    <a:pt x="0" y="12"/>
                  </a:lnTo>
                  <a:lnTo>
                    <a:pt x="0" y="12"/>
                  </a:lnTo>
                  <a:lnTo>
                    <a:pt x="0" y="12"/>
                  </a:lnTo>
                  <a:lnTo>
                    <a:pt x="0"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0" name="Oval 152">
              <a:extLst>
                <a:ext uri="{FF2B5EF4-FFF2-40B4-BE49-F238E27FC236}">
                  <a16:creationId xmlns:a16="http://schemas.microsoft.com/office/drawing/2014/main" id="{0E4E3310-1084-814C-8D90-9CD0E5269635}"/>
                </a:ext>
              </a:extLst>
            </p:cNvPr>
            <p:cNvSpPr>
              <a:spLocks noChangeArrowheads="1"/>
            </p:cNvSpPr>
            <p:nvPr/>
          </p:nvSpPr>
          <p:spPr bwMode="auto">
            <a:xfrm>
              <a:off x="3134090" y="1508771"/>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1" name="Freeform 153">
              <a:extLst>
                <a:ext uri="{FF2B5EF4-FFF2-40B4-BE49-F238E27FC236}">
                  <a16:creationId xmlns:a16="http://schemas.microsoft.com/office/drawing/2014/main" id="{EC9215D9-537C-514D-9A10-412F101CC2BA}"/>
                </a:ext>
              </a:extLst>
            </p:cNvPr>
            <p:cNvSpPr>
              <a:spLocks/>
            </p:cNvSpPr>
            <p:nvPr/>
          </p:nvSpPr>
          <p:spPr bwMode="auto">
            <a:xfrm>
              <a:off x="3132921" y="1508718"/>
              <a:ext cx="32268" cy="13146"/>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12" y="12"/>
                </a:cxn>
                <a:cxn ang="0">
                  <a:pos x="12" y="12"/>
                </a:cxn>
                <a:cxn ang="0">
                  <a:pos x="12" y="0"/>
                </a:cxn>
                <a:cxn ang="0">
                  <a:pos x="0" y="0"/>
                </a:cxn>
                <a:cxn ang="0">
                  <a:pos x="0" y="0"/>
                </a:cxn>
              </a:cxnLst>
              <a:rect l="0" t="0" r="r" b="b"/>
              <a:pathLst>
                <a:path w="12" h="12">
                  <a:moveTo>
                    <a:pt x="0" y="0"/>
                  </a:moveTo>
                  <a:lnTo>
                    <a:pt x="0" y="0"/>
                  </a:lnTo>
                  <a:lnTo>
                    <a:pt x="0" y="0"/>
                  </a:lnTo>
                  <a:lnTo>
                    <a:pt x="0" y="12"/>
                  </a:lnTo>
                  <a:lnTo>
                    <a:pt x="0" y="12"/>
                  </a:lnTo>
                  <a:lnTo>
                    <a:pt x="0" y="12"/>
                  </a:lnTo>
                  <a:lnTo>
                    <a:pt x="0" y="12"/>
                  </a:lnTo>
                  <a:lnTo>
                    <a:pt x="0" y="12"/>
                  </a:lnTo>
                  <a:lnTo>
                    <a:pt x="0" y="12"/>
                  </a:lnTo>
                  <a:lnTo>
                    <a:pt x="0"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2" name="Freeform 154">
              <a:extLst>
                <a:ext uri="{FF2B5EF4-FFF2-40B4-BE49-F238E27FC236}">
                  <a16:creationId xmlns:a16="http://schemas.microsoft.com/office/drawing/2014/main" id="{3AC5FC71-957F-5B4E-AAA6-00BFB8A3697C}"/>
                </a:ext>
              </a:extLst>
            </p:cNvPr>
            <p:cNvSpPr>
              <a:spLocks/>
            </p:cNvSpPr>
            <p:nvPr/>
          </p:nvSpPr>
          <p:spPr bwMode="auto">
            <a:xfrm>
              <a:off x="3105408" y="1521864"/>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3" name="Freeform 155">
              <a:extLst>
                <a:ext uri="{FF2B5EF4-FFF2-40B4-BE49-F238E27FC236}">
                  <a16:creationId xmlns:a16="http://schemas.microsoft.com/office/drawing/2014/main" id="{C5506ED5-D532-6748-8784-EB7D143FF5F1}"/>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4" name="Freeform 156">
              <a:extLst>
                <a:ext uri="{FF2B5EF4-FFF2-40B4-BE49-F238E27FC236}">
                  <a16:creationId xmlns:a16="http://schemas.microsoft.com/office/drawing/2014/main" id="{62DA2D39-31BF-C443-966C-386CF56D2763}"/>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5" name="Freeform 157">
              <a:extLst>
                <a:ext uri="{FF2B5EF4-FFF2-40B4-BE49-F238E27FC236}">
                  <a16:creationId xmlns:a16="http://schemas.microsoft.com/office/drawing/2014/main" id="{B0DBAAB6-1715-2744-8406-7F6128DBE08E}"/>
                </a:ext>
              </a:extLst>
            </p:cNvPr>
            <p:cNvSpPr>
              <a:spLocks/>
            </p:cNvSpPr>
            <p:nvPr/>
          </p:nvSpPr>
          <p:spPr bwMode="auto">
            <a:xfrm>
              <a:off x="3132921" y="1469279"/>
              <a:ext cx="32268" cy="1195"/>
            </a:xfrm>
            <a:custGeom>
              <a:avLst/>
              <a:gdLst/>
              <a:ahLst/>
              <a:cxnLst>
                <a:cxn ang="0">
                  <a:pos x="0" y="0"/>
                </a:cxn>
                <a:cxn ang="0">
                  <a:pos x="0" y="0"/>
                </a:cxn>
                <a:cxn ang="0">
                  <a:pos x="0" y="0"/>
                </a:cxn>
                <a:cxn ang="0">
                  <a:pos x="12" y="0"/>
                </a:cxn>
                <a:cxn ang="0">
                  <a:pos x="12" y="0"/>
                </a:cxn>
                <a:cxn ang="0">
                  <a:pos x="12" y="0"/>
                </a:cxn>
                <a:cxn ang="0">
                  <a:pos x="12" y="0"/>
                </a:cxn>
                <a:cxn ang="0">
                  <a:pos x="12" y="0"/>
                </a:cxn>
                <a:cxn ang="0">
                  <a:pos x="12" y="0"/>
                </a:cxn>
                <a:cxn ang="0">
                  <a:pos x="12" y="0"/>
                </a:cxn>
                <a:cxn ang="0">
                  <a:pos x="12" y="0"/>
                </a:cxn>
                <a:cxn ang="0">
                  <a:pos x="0" y="0"/>
                </a:cxn>
                <a:cxn ang="0">
                  <a:pos x="0" y="0"/>
                </a:cxn>
              </a:cxnLst>
              <a:rect l="0" t="0" r="r" b="b"/>
              <a:pathLst>
                <a:path w="12">
                  <a:moveTo>
                    <a:pt x="0" y="0"/>
                  </a:moveTo>
                  <a:lnTo>
                    <a:pt x="0" y="0"/>
                  </a:lnTo>
                  <a:lnTo>
                    <a:pt x="0" y="0"/>
                  </a:lnTo>
                  <a:lnTo>
                    <a:pt x="12" y="0"/>
                  </a:lnTo>
                  <a:lnTo>
                    <a:pt x="12" y="0"/>
                  </a:lnTo>
                  <a:lnTo>
                    <a:pt x="12" y="0"/>
                  </a:lnTo>
                  <a:lnTo>
                    <a:pt x="12" y="0"/>
                  </a:lnTo>
                  <a:lnTo>
                    <a:pt x="12" y="0"/>
                  </a:lnTo>
                  <a:lnTo>
                    <a:pt x="12" y="0"/>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6" name="Freeform 158">
              <a:extLst>
                <a:ext uri="{FF2B5EF4-FFF2-40B4-BE49-F238E27FC236}">
                  <a16:creationId xmlns:a16="http://schemas.microsoft.com/office/drawing/2014/main" id="{3B8C621D-5CEC-A844-A2CD-17D379123B10}"/>
                </a:ext>
              </a:extLst>
            </p:cNvPr>
            <p:cNvSpPr>
              <a:spLocks/>
            </p:cNvSpPr>
            <p:nvPr/>
          </p:nvSpPr>
          <p:spPr bwMode="auto">
            <a:xfrm>
              <a:off x="3132921" y="1456133"/>
              <a:ext cx="32268" cy="13146"/>
            </a:xfrm>
            <a:custGeom>
              <a:avLst/>
              <a:gdLst/>
              <a:ahLst/>
              <a:cxnLst>
                <a:cxn ang="0">
                  <a:pos x="0" y="0"/>
                </a:cxn>
                <a:cxn ang="0">
                  <a:pos x="12" y="0"/>
                </a:cxn>
                <a:cxn ang="0">
                  <a:pos x="12" y="0"/>
                </a:cxn>
                <a:cxn ang="0">
                  <a:pos x="12" y="0"/>
                </a:cxn>
                <a:cxn ang="0">
                  <a:pos x="12" y="0"/>
                </a:cxn>
                <a:cxn ang="0">
                  <a:pos x="12" y="12"/>
                </a:cxn>
                <a:cxn ang="0">
                  <a:pos x="12" y="0"/>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0" y="12"/>
                </a:cxn>
                <a:cxn ang="0">
                  <a:pos x="12" y="0"/>
                </a:cxn>
                <a:cxn ang="0">
                  <a:pos x="12" y="0"/>
                </a:cxn>
                <a:cxn ang="0">
                  <a:pos x="0" y="0"/>
                </a:cxn>
                <a:cxn ang="0">
                  <a:pos x="0" y="0"/>
                </a:cxn>
              </a:cxnLst>
              <a:rect l="0" t="0" r="r" b="b"/>
              <a:pathLst>
                <a:path w="12" h="12">
                  <a:moveTo>
                    <a:pt x="0" y="0"/>
                  </a:moveTo>
                  <a:lnTo>
                    <a:pt x="12" y="0"/>
                  </a:lnTo>
                  <a:lnTo>
                    <a:pt x="12" y="0"/>
                  </a:lnTo>
                  <a:lnTo>
                    <a:pt x="12" y="0"/>
                  </a:lnTo>
                  <a:lnTo>
                    <a:pt x="12" y="0"/>
                  </a:lnTo>
                  <a:lnTo>
                    <a:pt x="12" y="12"/>
                  </a:lnTo>
                  <a:lnTo>
                    <a:pt x="12" y="0"/>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0" y="12"/>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7" name="Oval 159">
              <a:extLst>
                <a:ext uri="{FF2B5EF4-FFF2-40B4-BE49-F238E27FC236}">
                  <a16:creationId xmlns:a16="http://schemas.microsoft.com/office/drawing/2014/main" id="{710F7B3E-A0B7-634C-BEDE-3A0A38829F52}"/>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8" name="Oval 160">
              <a:extLst>
                <a:ext uri="{FF2B5EF4-FFF2-40B4-BE49-F238E27FC236}">
                  <a16:creationId xmlns:a16="http://schemas.microsoft.com/office/drawing/2014/main" id="{6C2F9EDD-052B-414D-A994-9F83F167C32E}"/>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9" name="Freeform 161">
              <a:extLst>
                <a:ext uri="{FF2B5EF4-FFF2-40B4-BE49-F238E27FC236}">
                  <a16:creationId xmlns:a16="http://schemas.microsoft.com/office/drawing/2014/main" id="{7A133F32-51FE-4347-A51A-E6E1A19754A2}"/>
                </a:ext>
              </a:extLst>
            </p:cNvPr>
            <p:cNvSpPr>
              <a:spLocks/>
            </p:cNvSpPr>
            <p:nvPr/>
          </p:nvSpPr>
          <p:spPr bwMode="auto">
            <a:xfrm>
              <a:off x="3147263" y="1469332"/>
              <a:ext cx="32268" cy="26292"/>
            </a:xfrm>
            <a:custGeom>
              <a:avLst/>
              <a:gdLst/>
              <a:ahLst/>
              <a:cxnLst>
                <a:cxn ang="0">
                  <a:pos x="0" y="12"/>
                </a:cxn>
                <a:cxn ang="0">
                  <a:pos x="12" y="12"/>
                </a:cxn>
                <a:cxn ang="0">
                  <a:pos x="0" y="12"/>
                </a:cxn>
                <a:cxn ang="0">
                  <a:pos x="12" y="0"/>
                </a:cxn>
                <a:cxn ang="0">
                  <a:pos x="12" y="12"/>
                </a:cxn>
                <a:cxn ang="0">
                  <a:pos x="12" y="12"/>
                </a:cxn>
                <a:cxn ang="0">
                  <a:pos x="12" y="12"/>
                </a:cxn>
                <a:cxn ang="0">
                  <a:pos x="12" y="12"/>
                </a:cxn>
                <a:cxn ang="0">
                  <a:pos x="12" y="12"/>
                </a:cxn>
                <a:cxn ang="0">
                  <a:pos x="12" y="0"/>
                </a:cxn>
                <a:cxn ang="0">
                  <a:pos x="24" y="0"/>
                </a:cxn>
                <a:cxn ang="0">
                  <a:pos x="24" y="12"/>
                </a:cxn>
                <a:cxn ang="0">
                  <a:pos x="24" y="12"/>
                </a:cxn>
                <a:cxn ang="0">
                  <a:pos x="24" y="12"/>
                </a:cxn>
                <a:cxn ang="0">
                  <a:pos x="24" y="24"/>
                </a:cxn>
                <a:cxn ang="0">
                  <a:pos x="24" y="24"/>
                </a:cxn>
                <a:cxn ang="0">
                  <a:pos x="24" y="24"/>
                </a:cxn>
                <a:cxn ang="0">
                  <a:pos x="12" y="24"/>
                </a:cxn>
                <a:cxn ang="0">
                  <a:pos x="24" y="24"/>
                </a:cxn>
                <a:cxn ang="0">
                  <a:pos x="12" y="24"/>
                </a:cxn>
                <a:cxn ang="0">
                  <a:pos x="12" y="24"/>
                </a:cxn>
                <a:cxn ang="0">
                  <a:pos x="12" y="12"/>
                </a:cxn>
                <a:cxn ang="0">
                  <a:pos x="12" y="12"/>
                </a:cxn>
                <a:cxn ang="0">
                  <a:pos x="12" y="24"/>
                </a:cxn>
                <a:cxn ang="0">
                  <a:pos x="12" y="24"/>
                </a:cxn>
                <a:cxn ang="0">
                  <a:pos x="12" y="24"/>
                </a:cxn>
                <a:cxn ang="0">
                  <a:pos x="12" y="24"/>
                </a:cxn>
                <a:cxn ang="0">
                  <a:pos x="12" y="12"/>
                </a:cxn>
                <a:cxn ang="0">
                  <a:pos x="0" y="12"/>
                </a:cxn>
              </a:cxnLst>
              <a:rect l="0" t="0" r="r" b="b"/>
              <a:pathLst>
                <a:path w="24" h="24">
                  <a:moveTo>
                    <a:pt x="0" y="12"/>
                  </a:moveTo>
                  <a:lnTo>
                    <a:pt x="12" y="12"/>
                  </a:lnTo>
                  <a:lnTo>
                    <a:pt x="0" y="12"/>
                  </a:lnTo>
                  <a:lnTo>
                    <a:pt x="12" y="0"/>
                  </a:lnTo>
                  <a:lnTo>
                    <a:pt x="12" y="12"/>
                  </a:lnTo>
                  <a:lnTo>
                    <a:pt x="12" y="12"/>
                  </a:lnTo>
                  <a:lnTo>
                    <a:pt x="12" y="12"/>
                  </a:lnTo>
                  <a:lnTo>
                    <a:pt x="12" y="12"/>
                  </a:lnTo>
                  <a:lnTo>
                    <a:pt x="12" y="12"/>
                  </a:lnTo>
                  <a:lnTo>
                    <a:pt x="12" y="0"/>
                  </a:lnTo>
                  <a:lnTo>
                    <a:pt x="24" y="0"/>
                  </a:lnTo>
                  <a:lnTo>
                    <a:pt x="24" y="12"/>
                  </a:lnTo>
                  <a:lnTo>
                    <a:pt x="24" y="12"/>
                  </a:lnTo>
                  <a:lnTo>
                    <a:pt x="24" y="12"/>
                  </a:lnTo>
                  <a:lnTo>
                    <a:pt x="24" y="24"/>
                  </a:lnTo>
                  <a:lnTo>
                    <a:pt x="24" y="24"/>
                  </a:lnTo>
                  <a:lnTo>
                    <a:pt x="24" y="24"/>
                  </a:lnTo>
                  <a:lnTo>
                    <a:pt x="12" y="24"/>
                  </a:lnTo>
                  <a:lnTo>
                    <a:pt x="24" y="24"/>
                  </a:lnTo>
                  <a:lnTo>
                    <a:pt x="12" y="24"/>
                  </a:lnTo>
                  <a:lnTo>
                    <a:pt x="12" y="24"/>
                  </a:lnTo>
                  <a:lnTo>
                    <a:pt x="12" y="12"/>
                  </a:lnTo>
                  <a:lnTo>
                    <a:pt x="12" y="12"/>
                  </a:lnTo>
                  <a:lnTo>
                    <a:pt x="12" y="24"/>
                  </a:lnTo>
                  <a:lnTo>
                    <a:pt x="12" y="24"/>
                  </a:lnTo>
                  <a:lnTo>
                    <a:pt x="12" y="24"/>
                  </a:lnTo>
                  <a:lnTo>
                    <a:pt x="12" y="24"/>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0" name="Freeform 110">
              <a:extLst>
                <a:ext uri="{FF2B5EF4-FFF2-40B4-BE49-F238E27FC236}">
                  <a16:creationId xmlns:a16="http://schemas.microsoft.com/office/drawing/2014/main" id="{7141A6EA-4675-EE4C-8462-F44BEBE185F1}"/>
                </a:ext>
              </a:extLst>
            </p:cNvPr>
            <p:cNvSpPr>
              <a:spLocks/>
            </p:cNvSpPr>
            <p:nvPr/>
          </p:nvSpPr>
          <p:spPr bwMode="auto">
            <a:xfrm>
              <a:off x="4074643" y="1561303"/>
              <a:ext cx="1478353" cy="396777"/>
            </a:xfrm>
            <a:custGeom>
              <a:avLst/>
              <a:gdLst/>
              <a:ahLst/>
              <a:cxnLst>
                <a:cxn ang="0">
                  <a:pos x="132" y="302"/>
                </a:cxn>
                <a:cxn ang="0">
                  <a:pos x="193" y="278"/>
                </a:cxn>
                <a:cxn ang="0">
                  <a:pos x="229" y="193"/>
                </a:cxn>
                <a:cxn ang="0">
                  <a:pos x="229" y="157"/>
                </a:cxn>
                <a:cxn ang="0">
                  <a:pos x="265" y="169"/>
                </a:cxn>
                <a:cxn ang="0">
                  <a:pos x="277" y="133"/>
                </a:cxn>
                <a:cxn ang="0">
                  <a:pos x="301" y="121"/>
                </a:cxn>
                <a:cxn ang="0">
                  <a:pos x="314" y="108"/>
                </a:cxn>
                <a:cxn ang="0">
                  <a:pos x="326" y="84"/>
                </a:cxn>
                <a:cxn ang="0">
                  <a:pos x="350" y="72"/>
                </a:cxn>
                <a:cxn ang="0">
                  <a:pos x="386" y="48"/>
                </a:cxn>
                <a:cxn ang="0">
                  <a:pos x="398" y="36"/>
                </a:cxn>
                <a:cxn ang="0">
                  <a:pos x="422" y="36"/>
                </a:cxn>
                <a:cxn ang="0">
                  <a:pos x="458" y="72"/>
                </a:cxn>
                <a:cxn ang="0">
                  <a:pos x="495" y="60"/>
                </a:cxn>
                <a:cxn ang="0">
                  <a:pos x="519" y="24"/>
                </a:cxn>
                <a:cxn ang="0">
                  <a:pos x="543" y="48"/>
                </a:cxn>
                <a:cxn ang="0">
                  <a:pos x="567" y="36"/>
                </a:cxn>
                <a:cxn ang="0">
                  <a:pos x="615" y="36"/>
                </a:cxn>
                <a:cxn ang="0">
                  <a:pos x="628" y="36"/>
                </a:cxn>
                <a:cxn ang="0">
                  <a:pos x="615" y="12"/>
                </a:cxn>
                <a:cxn ang="0">
                  <a:pos x="652" y="12"/>
                </a:cxn>
                <a:cxn ang="0">
                  <a:pos x="688" y="12"/>
                </a:cxn>
                <a:cxn ang="0">
                  <a:pos x="748" y="24"/>
                </a:cxn>
                <a:cxn ang="0">
                  <a:pos x="784" y="24"/>
                </a:cxn>
                <a:cxn ang="0">
                  <a:pos x="736" y="36"/>
                </a:cxn>
                <a:cxn ang="0">
                  <a:pos x="760" y="36"/>
                </a:cxn>
                <a:cxn ang="0">
                  <a:pos x="809" y="12"/>
                </a:cxn>
                <a:cxn ang="0">
                  <a:pos x="833" y="36"/>
                </a:cxn>
                <a:cxn ang="0">
                  <a:pos x="845" y="72"/>
                </a:cxn>
                <a:cxn ang="0">
                  <a:pos x="857" y="96"/>
                </a:cxn>
                <a:cxn ang="0">
                  <a:pos x="893" y="145"/>
                </a:cxn>
                <a:cxn ang="0">
                  <a:pos x="929" y="157"/>
                </a:cxn>
                <a:cxn ang="0">
                  <a:pos x="966" y="169"/>
                </a:cxn>
                <a:cxn ang="0">
                  <a:pos x="978" y="193"/>
                </a:cxn>
                <a:cxn ang="0">
                  <a:pos x="1002" y="241"/>
                </a:cxn>
                <a:cxn ang="0">
                  <a:pos x="1038" y="229"/>
                </a:cxn>
                <a:cxn ang="0">
                  <a:pos x="1074" y="254"/>
                </a:cxn>
                <a:cxn ang="0">
                  <a:pos x="1086" y="290"/>
                </a:cxn>
                <a:cxn ang="0">
                  <a:pos x="1135" y="278"/>
                </a:cxn>
                <a:cxn ang="0">
                  <a:pos x="1255" y="302"/>
                </a:cxn>
                <a:cxn ang="0">
                  <a:pos x="1050" y="314"/>
                </a:cxn>
                <a:cxn ang="0">
                  <a:pos x="929" y="314"/>
                </a:cxn>
                <a:cxn ang="0">
                  <a:pos x="893" y="302"/>
                </a:cxn>
                <a:cxn ang="0">
                  <a:pos x="929" y="326"/>
                </a:cxn>
                <a:cxn ang="0">
                  <a:pos x="821" y="314"/>
                </a:cxn>
                <a:cxn ang="0">
                  <a:pos x="760" y="326"/>
                </a:cxn>
                <a:cxn ang="0">
                  <a:pos x="821" y="326"/>
                </a:cxn>
                <a:cxn ang="0">
                  <a:pos x="821" y="350"/>
                </a:cxn>
                <a:cxn ang="0">
                  <a:pos x="567" y="362"/>
                </a:cxn>
                <a:cxn ang="0">
                  <a:pos x="446" y="362"/>
                </a:cxn>
                <a:cxn ang="0">
                  <a:pos x="241" y="362"/>
                </a:cxn>
                <a:cxn ang="0">
                  <a:pos x="229" y="326"/>
                </a:cxn>
                <a:cxn ang="0">
                  <a:pos x="193" y="314"/>
                </a:cxn>
                <a:cxn ang="0">
                  <a:pos x="193" y="338"/>
                </a:cxn>
                <a:cxn ang="0">
                  <a:pos x="157" y="350"/>
                </a:cxn>
                <a:cxn ang="0">
                  <a:pos x="84" y="338"/>
                </a:cxn>
                <a:cxn ang="0">
                  <a:pos x="0" y="326"/>
                </a:cxn>
              </a:cxnLst>
              <a:rect l="0" t="0" r="r" b="b"/>
              <a:pathLst>
                <a:path w="1255" h="362">
                  <a:moveTo>
                    <a:pt x="0" y="326"/>
                  </a:moveTo>
                  <a:lnTo>
                    <a:pt x="132" y="302"/>
                  </a:lnTo>
                  <a:lnTo>
                    <a:pt x="181" y="278"/>
                  </a:lnTo>
                  <a:lnTo>
                    <a:pt x="193" y="278"/>
                  </a:lnTo>
                  <a:lnTo>
                    <a:pt x="229" y="217"/>
                  </a:lnTo>
                  <a:lnTo>
                    <a:pt x="229" y="193"/>
                  </a:lnTo>
                  <a:lnTo>
                    <a:pt x="217" y="181"/>
                  </a:lnTo>
                  <a:lnTo>
                    <a:pt x="229" y="157"/>
                  </a:lnTo>
                  <a:lnTo>
                    <a:pt x="253" y="169"/>
                  </a:lnTo>
                  <a:lnTo>
                    <a:pt x="265" y="169"/>
                  </a:lnTo>
                  <a:lnTo>
                    <a:pt x="289" y="157"/>
                  </a:lnTo>
                  <a:lnTo>
                    <a:pt x="277" y="133"/>
                  </a:lnTo>
                  <a:lnTo>
                    <a:pt x="289" y="121"/>
                  </a:lnTo>
                  <a:lnTo>
                    <a:pt x="301" y="121"/>
                  </a:lnTo>
                  <a:lnTo>
                    <a:pt x="314" y="108"/>
                  </a:lnTo>
                  <a:lnTo>
                    <a:pt x="314" y="108"/>
                  </a:lnTo>
                  <a:lnTo>
                    <a:pt x="314" y="96"/>
                  </a:lnTo>
                  <a:lnTo>
                    <a:pt x="326" y="84"/>
                  </a:lnTo>
                  <a:lnTo>
                    <a:pt x="338" y="72"/>
                  </a:lnTo>
                  <a:lnTo>
                    <a:pt x="350" y="72"/>
                  </a:lnTo>
                  <a:lnTo>
                    <a:pt x="398" y="72"/>
                  </a:lnTo>
                  <a:lnTo>
                    <a:pt x="386" y="48"/>
                  </a:lnTo>
                  <a:lnTo>
                    <a:pt x="386" y="36"/>
                  </a:lnTo>
                  <a:lnTo>
                    <a:pt x="398" y="36"/>
                  </a:lnTo>
                  <a:lnTo>
                    <a:pt x="398" y="48"/>
                  </a:lnTo>
                  <a:lnTo>
                    <a:pt x="422" y="36"/>
                  </a:lnTo>
                  <a:lnTo>
                    <a:pt x="446" y="60"/>
                  </a:lnTo>
                  <a:lnTo>
                    <a:pt x="458" y="72"/>
                  </a:lnTo>
                  <a:lnTo>
                    <a:pt x="495" y="72"/>
                  </a:lnTo>
                  <a:lnTo>
                    <a:pt x="495" y="60"/>
                  </a:lnTo>
                  <a:lnTo>
                    <a:pt x="519" y="36"/>
                  </a:lnTo>
                  <a:lnTo>
                    <a:pt x="519" y="24"/>
                  </a:lnTo>
                  <a:lnTo>
                    <a:pt x="531" y="12"/>
                  </a:lnTo>
                  <a:lnTo>
                    <a:pt x="543" y="48"/>
                  </a:lnTo>
                  <a:lnTo>
                    <a:pt x="567" y="48"/>
                  </a:lnTo>
                  <a:lnTo>
                    <a:pt x="567" y="36"/>
                  </a:lnTo>
                  <a:lnTo>
                    <a:pt x="591" y="24"/>
                  </a:lnTo>
                  <a:lnTo>
                    <a:pt x="615" y="36"/>
                  </a:lnTo>
                  <a:lnTo>
                    <a:pt x="628" y="36"/>
                  </a:lnTo>
                  <a:lnTo>
                    <a:pt x="628" y="36"/>
                  </a:lnTo>
                  <a:lnTo>
                    <a:pt x="615" y="24"/>
                  </a:lnTo>
                  <a:lnTo>
                    <a:pt x="615" y="12"/>
                  </a:lnTo>
                  <a:lnTo>
                    <a:pt x="652" y="0"/>
                  </a:lnTo>
                  <a:lnTo>
                    <a:pt x="652" y="12"/>
                  </a:lnTo>
                  <a:lnTo>
                    <a:pt x="676" y="12"/>
                  </a:lnTo>
                  <a:lnTo>
                    <a:pt x="688" y="12"/>
                  </a:lnTo>
                  <a:lnTo>
                    <a:pt x="724" y="36"/>
                  </a:lnTo>
                  <a:lnTo>
                    <a:pt x="748" y="24"/>
                  </a:lnTo>
                  <a:lnTo>
                    <a:pt x="748" y="24"/>
                  </a:lnTo>
                  <a:lnTo>
                    <a:pt x="784" y="24"/>
                  </a:lnTo>
                  <a:lnTo>
                    <a:pt x="784" y="24"/>
                  </a:lnTo>
                  <a:lnTo>
                    <a:pt x="736" y="36"/>
                  </a:lnTo>
                  <a:lnTo>
                    <a:pt x="748" y="36"/>
                  </a:lnTo>
                  <a:lnTo>
                    <a:pt x="760" y="36"/>
                  </a:lnTo>
                  <a:lnTo>
                    <a:pt x="784" y="36"/>
                  </a:lnTo>
                  <a:lnTo>
                    <a:pt x="809" y="12"/>
                  </a:lnTo>
                  <a:lnTo>
                    <a:pt x="821" y="12"/>
                  </a:lnTo>
                  <a:lnTo>
                    <a:pt x="833" y="36"/>
                  </a:lnTo>
                  <a:lnTo>
                    <a:pt x="833" y="48"/>
                  </a:lnTo>
                  <a:lnTo>
                    <a:pt x="845" y="72"/>
                  </a:lnTo>
                  <a:lnTo>
                    <a:pt x="857" y="96"/>
                  </a:lnTo>
                  <a:lnTo>
                    <a:pt x="857" y="96"/>
                  </a:lnTo>
                  <a:lnTo>
                    <a:pt x="893" y="121"/>
                  </a:lnTo>
                  <a:lnTo>
                    <a:pt x="893" y="145"/>
                  </a:lnTo>
                  <a:lnTo>
                    <a:pt x="917" y="169"/>
                  </a:lnTo>
                  <a:lnTo>
                    <a:pt x="929" y="157"/>
                  </a:lnTo>
                  <a:lnTo>
                    <a:pt x="941" y="157"/>
                  </a:lnTo>
                  <a:lnTo>
                    <a:pt x="966" y="169"/>
                  </a:lnTo>
                  <a:lnTo>
                    <a:pt x="966" y="181"/>
                  </a:lnTo>
                  <a:lnTo>
                    <a:pt x="978" y="193"/>
                  </a:lnTo>
                  <a:lnTo>
                    <a:pt x="978" y="205"/>
                  </a:lnTo>
                  <a:lnTo>
                    <a:pt x="1002" y="241"/>
                  </a:lnTo>
                  <a:lnTo>
                    <a:pt x="1014" y="241"/>
                  </a:lnTo>
                  <a:lnTo>
                    <a:pt x="1038" y="229"/>
                  </a:lnTo>
                  <a:lnTo>
                    <a:pt x="1050" y="229"/>
                  </a:lnTo>
                  <a:lnTo>
                    <a:pt x="1074" y="254"/>
                  </a:lnTo>
                  <a:lnTo>
                    <a:pt x="1074" y="278"/>
                  </a:lnTo>
                  <a:lnTo>
                    <a:pt x="1086" y="290"/>
                  </a:lnTo>
                  <a:lnTo>
                    <a:pt x="1123" y="266"/>
                  </a:lnTo>
                  <a:lnTo>
                    <a:pt x="1135" y="278"/>
                  </a:lnTo>
                  <a:lnTo>
                    <a:pt x="1171" y="278"/>
                  </a:lnTo>
                  <a:lnTo>
                    <a:pt x="1255" y="302"/>
                  </a:lnTo>
                  <a:lnTo>
                    <a:pt x="1002" y="302"/>
                  </a:lnTo>
                  <a:lnTo>
                    <a:pt x="1050" y="314"/>
                  </a:lnTo>
                  <a:lnTo>
                    <a:pt x="954" y="314"/>
                  </a:lnTo>
                  <a:lnTo>
                    <a:pt x="929" y="314"/>
                  </a:lnTo>
                  <a:lnTo>
                    <a:pt x="905" y="302"/>
                  </a:lnTo>
                  <a:lnTo>
                    <a:pt x="893" y="302"/>
                  </a:lnTo>
                  <a:lnTo>
                    <a:pt x="929" y="314"/>
                  </a:lnTo>
                  <a:lnTo>
                    <a:pt x="929" y="326"/>
                  </a:lnTo>
                  <a:lnTo>
                    <a:pt x="857" y="326"/>
                  </a:lnTo>
                  <a:lnTo>
                    <a:pt x="821" y="314"/>
                  </a:lnTo>
                  <a:lnTo>
                    <a:pt x="784" y="314"/>
                  </a:lnTo>
                  <a:lnTo>
                    <a:pt x="760" y="326"/>
                  </a:lnTo>
                  <a:lnTo>
                    <a:pt x="797" y="326"/>
                  </a:lnTo>
                  <a:lnTo>
                    <a:pt x="821" y="326"/>
                  </a:lnTo>
                  <a:lnTo>
                    <a:pt x="857" y="338"/>
                  </a:lnTo>
                  <a:lnTo>
                    <a:pt x="821" y="350"/>
                  </a:lnTo>
                  <a:lnTo>
                    <a:pt x="760" y="362"/>
                  </a:lnTo>
                  <a:lnTo>
                    <a:pt x="567" y="362"/>
                  </a:lnTo>
                  <a:lnTo>
                    <a:pt x="519" y="362"/>
                  </a:lnTo>
                  <a:lnTo>
                    <a:pt x="446" y="362"/>
                  </a:lnTo>
                  <a:lnTo>
                    <a:pt x="362" y="362"/>
                  </a:lnTo>
                  <a:lnTo>
                    <a:pt x="241" y="362"/>
                  </a:lnTo>
                  <a:lnTo>
                    <a:pt x="350" y="338"/>
                  </a:lnTo>
                  <a:lnTo>
                    <a:pt x="229" y="326"/>
                  </a:lnTo>
                  <a:lnTo>
                    <a:pt x="241" y="314"/>
                  </a:lnTo>
                  <a:lnTo>
                    <a:pt x="193" y="314"/>
                  </a:lnTo>
                  <a:lnTo>
                    <a:pt x="169" y="326"/>
                  </a:lnTo>
                  <a:lnTo>
                    <a:pt x="193" y="338"/>
                  </a:lnTo>
                  <a:lnTo>
                    <a:pt x="157" y="338"/>
                  </a:lnTo>
                  <a:lnTo>
                    <a:pt x="157" y="350"/>
                  </a:lnTo>
                  <a:lnTo>
                    <a:pt x="132" y="338"/>
                  </a:lnTo>
                  <a:lnTo>
                    <a:pt x="84" y="338"/>
                  </a:lnTo>
                  <a:lnTo>
                    <a:pt x="72" y="326"/>
                  </a:lnTo>
                  <a:lnTo>
                    <a:pt x="0" y="32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cxnSp>
        <p:nvCxnSpPr>
          <p:cNvPr id="163" name="Shape 166">
            <a:extLst>
              <a:ext uri="{FF2B5EF4-FFF2-40B4-BE49-F238E27FC236}">
                <a16:creationId xmlns:a16="http://schemas.microsoft.com/office/drawing/2014/main" id="{33079FD4-B7A0-5F46-819D-7992FC36FA08}"/>
              </a:ext>
            </a:extLst>
          </p:cNvPr>
          <p:cNvCxnSpPr>
            <a:cxnSpLocks/>
            <a:endCxn id="9" idx="1"/>
          </p:cNvCxnSpPr>
          <p:nvPr/>
        </p:nvCxnSpPr>
        <p:spPr>
          <a:xfrm>
            <a:off x="7244862" y="1969477"/>
            <a:ext cx="980724" cy="62067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Shape 165">
            <a:extLst>
              <a:ext uri="{FF2B5EF4-FFF2-40B4-BE49-F238E27FC236}">
                <a16:creationId xmlns:a16="http://schemas.microsoft.com/office/drawing/2014/main" id="{56108108-0B82-A64C-8D11-0E2F59FEA452}"/>
              </a:ext>
            </a:extLst>
          </p:cNvPr>
          <p:cNvCxnSpPr>
            <a:cxnSpLocks/>
            <a:endCxn id="10" idx="3"/>
          </p:cNvCxnSpPr>
          <p:nvPr/>
        </p:nvCxnSpPr>
        <p:spPr>
          <a:xfrm rot="10800000" flipV="1">
            <a:off x="5527202" y="2009765"/>
            <a:ext cx="790536" cy="58709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68" name="Teardrop 167">
            <a:extLst>
              <a:ext uri="{FF2B5EF4-FFF2-40B4-BE49-F238E27FC236}">
                <a16:creationId xmlns:a16="http://schemas.microsoft.com/office/drawing/2014/main" id="{FC6B9A87-2AE9-7D46-8535-215A1E09EBB9}"/>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9" name="TextBox 168">
            <a:extLst>
              <a:ext uri="{FF2B5EF4-FFF2-40B4-BE49-F238E27FC236}">
                <a16:creationId xmlns:a16="http://schemas.microsoft.com/office/drawing/2014/main" id="{6C5C17EF-BB05-854B-9457-3439146430DC}"/>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p.15</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B553029-37A1-F544-90B6-0D600135CC57}"/>
              </a:ext>
            </a:extLst>
          </p:cNvPr>
          <p:cNvSpPr>
            <a:spLocks noGrp="1"/>
          </p:cNvSpPr>
          <p:nvPr>
            <p:ph type="sldNum" sz="quarter" idx="12"/>
          </p:nvPr>
        </p:nvSpPr>
        <p:spPr/>
        <p:txBody>
          <a:bodyPr/>
          <a:lstStyle/>
          <a:p>
            <a:fld id="{971CEC84-1649-40CE-BFF6-7286506FEA08}" type="slidenum">
              <a:rPr lang="en-GB" smtClean="0"/>
              <a:pPr/>
              <a:t>95</a:t>
            </a:fld>
            <a:endParaRPr lang="en-GB"/>
          </a:p>
        </p:txBody>
      </p:sp>
    </p:spTree>
    <p:extLst>
      <p:ext uri="{BB962C8B-B14F-4D97-AF65-F5344CB8AC3E}">
        <p14:creationId xmlns:p14="http://schemas.microsoft.com/office/powerpoint/2010/main" val="19271662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p:spPr>
        <p:txBody>
          <a:bodyPr/>
          <a:lstStyle/>
          <a:p>
            <a:r>
              <a:rPr lang="en-US"/>
              <a:t>Reflections, total economic value </a:t>
            </a:r>
            <a:endParaRPr lang="en-CH"/>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747836" y="1679046"/>
            <a:ext cx="6140389" cy="2294603"/>
          </a:xfrm>
          <a:prstGeom prst="rect">
            <a:avLst/>
          </a:prstGeom>
        </p:spPr>
        <p:txBody>
          <a:bodyPr wrap="square">
            <a:spAutoFit/>
          </a:bodyPr>
          <a:lstStyle/>
          <a:p>
            <a:r>
              <a:rPr lang="en-GB" sz="2100">
                <a:solidFill>
                  <a:prstClr val="black">
                    <a:lumMod val="65000"/>
                    <a:lumOff val="35000"/>
                  </a:prstClr>
                </a:solidFill>
              </a:rPr>
              <a:t>Individually reflect on what value your business gets from different ecosystem goods or services</a:t>
            </a:r>
          </a:p>
          <a:p>
            <a:endParaRPr lang="en-GB" sz="2100">
              <a:solidFill>
                <a:prstClr val="black">
                  <a:lumMod val="65000"/>
                  <a:lumOff val="35000"/>
                </a:prstClr>
              </a:solidFill>
            </a:endParaRPr>
          </a:p>
          <a:p>
            <a:endParaRPr lang="en-GB" sz="2100">
              <a:solidFill>
                <a:srgbClr val="595959"/>
              </a:solidFill>
            </a:endParaRPr>
          </a:p>
          <a:p>
            <a:pPr marL="285737" indent="-285737">
              <a:lnSpc>
                <a:spcPct val="150000"/>
              </a:lnSpc>
              <a:buClr>
                <a:srgbClr val="23BAED"/>
              </a:buClr>
              <a:buFont typeface="Arial" panose="020B0604020202020204" pitchFamily="34" charset="0"/>
              <a:buChar char="•"/>
            </a:pPr>
            <a:r>
              <a:rPr lang="en-GB" sz="2100" b="1">
                <a:solidFill>
                  <a:srgbClr val="23BAED"/>
                </a:solidFill>
              </a:rPr>
              <a:t>Direct value</a:t>
            </a:r>
          </a:p>
          <a:p>
            <a:pPr marL="285737" indent="-285737">
              <a:lnSpc>
                <a:spcPct val="150000"/>
              </a:lnSpc>
              <a:buClr>
                <a:srgbClr val="23BAED"/>
              </a:buClr>
              <a:buFont typeface="Arial" panose="020B0604020202020204" pitchFamily="34" charset="0"/>
              <a:buChar char="•"/>
            </a:pPr>
            <a:r>
              <a:rPr lang="en-GB" sz="2100" b="1">
                <a:solidFill>
                  <a:srgbClr val="23BAED"/>
                </a:solidFill>
              </a:rPr>
              <a:t>Indirect value </a:t>
            </a: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162" y="1486654"/>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395083" y="1448037"/>
            <a:ext cx="410379"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836107" y="1448037"/>
            <a:ext cx="404871"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2" name="TextBox 1">
            <a:extLst>
              <a:ext uri="{FF2B5EF4-FFF2-40B4-BE49-F238E27FC236}">
                <a16:creationId xmlns:a16="http://schemas.microsoft.com/office/drawing/2014/main" id="{53B8BF08-91E7-5342-B8D6-0CE9CE60F2D5}"/>
              </a:ext>
            </a:extLst>
          </p:cNvPr>
          <p:cNvSpPr txBox="1"/>
          <p:nvPr/>
        </p:nvSpPr>
        <p:spPr>
          <a:xfrm>
            <a:off x="346939" y="4649192"/>
            <a:ext cx="11498123" cy="1115690"/>
          </a:xfrm>
          <a:prstGeom prst="rect">
            <a:avLst/>
          </a:prstGeom>
          <a:noFill/>
          <a:ln>
            <a:solidFill>
              <a:srgbClr val="5B9BD5">
                <a:alpha val="99000"/>
              </a:srgbClr>
            </a:solidFill>
          </a:ln>
        </p:spPr>
        <p:txBody>
          <a:bodyPr wrap="square" rtlCol="0">
            <a:spAutoFit/>
          </a:bodyPr>
          <a:lstStyle/>
          <a:p>
            <a:pPr>
              <a:lnSpc>
                <a:spcPct val="150000"/>
              </a:lnSpc>
              <a:buClr>
                <a:srgbClr val="23BAED"/>
              </a:buClr>
            </a:pPr>
            <a:r>
              <a:rPr lang="en-GB" sz="1900" b="1">
                <a:solidFill>
                  <a:srgbClr val="23BAED"/>
                </a:solidFill>
              </a:rPr>
              <a:t>Direct value = </a:t>
            </a:r>
            <a:r>
              <a:rPr lang="en-GB" sz="1900">
                <a:solidFill>
                  <a:srgbClr val="414042"/>
                </a:solidFill>
              </a:rPr>
              <a:t>Outputs that can be consumed directly, such as fish, medicines, wild foods, recreation etc.</a:t>
            </a:r>
            <a:endParaRPr lang="en-GB" sz="1900" b="1">
              <a:solidFill>
                <a:srgbClr val="23BAED"/>
              </a:solidFill>
            </a:endParaRPr>
          </a:p>
          <a:p>
            <a:pPr eaLnBrk="0" hangingPunct="0"/>
            <a:r>
              <a:rPr lang="en-GB" sz="1900" b="1">
                <a:solidFill>
                  <a:srgbClr val="23BAED"/>
                </a:solidFill>
              </a:rPr>
              <a:t>Indirect value = </a:t>
            </a:r>
            <a:r>
              <a:rPr lang="en-GB" sz="1900">
                <a:solidFill>
                  <a:srgbClr val="414042"/>
                </a:solidFill>
              </a:rPr>
              <a:t>Ecological services, such as catchment protection, flood control, carbon sequestration, climatic control, aesthetics, etc.</a:t>
            </a:r>
          </a:p>
        </p:txBody>
      </p:sp>
      <p:sp>
        <p:nvSpPr>
          <p:cNvPr id="3" name="Slide Number Placeholder 2">
            <a:extLst>
              <a:ext uri="{FF2B5EF4-FFF2-40B4-BE49-F238E27FC236}">
                <a16:creationId xmlns:a16="http://schemas.microsoft.com/office/drawing/2014/main" id="{C2A16FED-A615-294C-94B3-607FED300C37}"/>
              </a:ext>
            </a:extLst>
          </p:cNvPr>
          <p:cNvSpPr>
            <a:spLocks noGrp="1"/>
          </p:cNvSpPr>
          <p:nvPr>
            <p:ph type="sldNum" sz="quarter" idx="12"/>
          </p:nvPr>
        </p:nvSpPr>
        <p:spPr/>
        <p:txBody>
          <a:bodyPr/>
          <a:lstStyle/>
          <a:p>
            <a:fld id="{971CEC84-1649-40CE-BFF6-7286506FEA08}" type="slidenum">
              <a:rPr lang="en-GB" smtClean="0"/>
              <a:pPr/>
              <a:t>96</a:t>
            </a:fld>
            <a:endParaRPr lang="en-GB"/>
          </a:p>
        </p:txBody>
      </p:sp>
    </p:spTree>
    <p:extLst>
      <p:ext uri="{BB962C8B-B14F-4D97-AF65-F5344CB8AC3E}">
        <p14:creationId xmlns:p14="http://schemas.microsoft.com/office/powerpoint/2010/main" val="37298828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chor="t">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dirty="0"/>
              <a:t>To understand how to </a:t>
            </a:r>
            <a:r>
              <a:rPr lang="en-GB" sz="2201" b="1" dirty="0">
                <a:solidFill>
                  <a:srgbClr val="23BAED"/>
                </a:solidFill>
              </a:rPr>
              <a:t>identify natural capital impacts and                            dependencies </a:t>
            </a:r>
            <a:r>
              <a:rPr lang="en-GB" sz="2201" dirty="0"/>
              <a:t>that are </a:t>
            </a:r>
            <a:r>
              <a:rPr lang="en-GB" sz="2201" b="1" dirty="0">
                <a:solidFill>
                  <a:srgbClr val="23BAED"/>
                </a:solidFill>
              </a:rPr>
              <a:t>important</a:t>
            </a:r>
            <a:r>
              <a:rPr lang="en-GB" sz="2201" dirty="0"/>
              <a:t> to your business,</a:t>
            </a:r>
          </a:p>
          <a:p>
            <a:pPr marL="0" indent="0">
              <a:lnSpc>
                <a:spcPct val="100000"/>
              </a:lnSpc>
              <a:spcAft>
                <a:spcPts val="1200"/>
              </a:spcAft>
              <a:buNone/>
            </a:pPr>
            <a:r>
              <a:rPr lang="en-GB" sz="2201" dirty="0"/>
              <a:t>Acquire the necessary tools, resources and understanding to </a:t>
            </a:r>
            <a:r>
              <a:rPr lang="en-GB" sz="2201" b="1" dirty="0">
                <a:solidFill>
                  <a:srgbClr val="23BAED"/>
                </a:solidFill>
              </a:rPr>
              <a:t>scope your own assessment</a:t>
            </a:r>
            <a:r>
              <a:rPr lang="en-GB" sz="2201" dirty="0"/>
              <a:t>,</a:t>
            </a:r>
          </a:p>
          <a:p>
            <a:pPr marL="0" indent="0">
              <a:lnSpc>
                <a:spcPct val="100000"/>
              </a:lnSpc>
              <a:spcAft>
                <a:spcPts val="1200"/>
              </a:spcAft>
              <a:buNone/>
            </a:pPr>
            <a:r>
              <a:rPr lang="en-GB" sz="2201" dirty="0"/>
              <a:t>To be </a:t>
            </a:r>
            <a:r>
              <a:rPr lang="en-GB" sz="2201" dirty="0">
                <a:solidFill>
                  <a:srgbClr val="595959"/>
                </a:solidFill>
              </a:rPr>
              <a:t>introduced to the key </a:t>
            </a:r>
            <a:r>
              <a:rPr lang="en-GB" sz="2201" b="1" dirty="0">
                <a:solidFill>
                  <a:srgbClr val="23BAED"/>
                </a:solidFill>
              </a:rPr>
              <a:t>practical considerations and steps</a:t>
            </a:r>
            <a:r>
              <a:rPr lang="en-GB" sz="2201" dirty="0">
                <a:solidFill>
                  <a:srgbClr val="595959"/>
                </a:solidFill>
              </a:rPr>
              <a:t> to take when   undertaking a first natural capital assessment as well as some </a:t>
            </a:r>
            <a:r>
              <a:rPr lang="en-GB" sz="2201" b="1" dirty="0">
                <a:solidFill>
                  <a:srgbClr val="23BAED"/>
                </a:solidFill>
              </a:rPr>
              <a:t>tools </a:t>
            </a:r>
            <a:r>
              <a:rPr lang="en-GB" sz="2200" dirty="0"/>
              <a:t>to help undertake an assessment </a:t>
            </a:r>
            <a:endParaRPr lang="en-GB" sz="2200" b="1" dirty="0">
              <a:solidFill>
                <a:srgbClr val="23BAED"/>
              </a:solidFill>
              <a:cs typeface="Arial"/>
            </a:endParaRPr>
          </a:p>
          <a:p>
            <a:pPr marL="0" indent="0">
              <a:lnSpc>
                <a:spcPct val="100000"/>
              </a:lnSpc>
              <a:spcAft>
                <a:spcPts val="1200"/>
              </a:spcAft>
              <a:buNone/>
            </a:pPr>
            <a:r>
              <a:rPr lang="en-GB" sz="2201" dirty="0">
                <a:solidFill>
                  <a:srgbClr val="595959"/>
                </a:solidFill>
              </a:rPr>
              <a:t>To understand </a:t>
            </a:r>
            <a:r>
              <a:rPr lang="en-GB" sz="2201" b="1" dirty="0">
                <a:solidFill>
                  <a:srgbClr val="23BAED"/>
                </a:solidFill>
              </a:rPr>
              <a:t>materiality assessments </a:t>
            </a:r>
            <a:r>
              <a:rPr lang="en-GB" sz="2201" dirty="0">
                <a:solidFill>
                  <a:srgbClr val="595959"/>
                </a:solidFill>
              </a:rPr>
              <a:t>in the context of </a:t>
            </a:r>
            <a:r>
              <a:rPr lang="en-GB" sz="2201" b="1" dirty="0">
                <a:solidFill>
                  <a:srgbClr val="23BAED"/>
                </a:solidFill>
              </a:rPr>
              <a:t>impacts and dependencies </a:t>
            </a:r>
            <a:r>
              <a:rPr lang="en-GB" sz="2201" dirty="0">
                <a:solidFill>
                  <a:srgbClr val="595959"/>
                </a:solidFill>
              </a:rPr>
              <a:t>and how to undertake them</a:t>
            </a:r>
            <a:endParaRPr lang="en-GB" sz="2201" dirty="0">
              <a:solidFill>
                <a:srgbClr val="595959"/>
              </a:solidFill>
              <a:cs typeface="Arial"/>
            </a:endParaRPr>
          </a:p>
          <a:p>
            <a:pPr marL="0" indent="0">
              <a:lnSpc>
                <a:spcPct val="100000"/>
              </a:lnSpc>
              <a:spcAft>
                <a:spcPts val="1200"/>
              </a:spcAft>
              <a:buNone/>
            </a:pPr>
            <a:r>
              <a:rPr lang="en-GB" sz="2201" dirty="0">
                <a:solidFill>
                  <a:srgbClr val="595959"/>
                </a:solidFill>
              </a:rPr>
              <a:t>To </a:t>
            </a:r>
            <a:r>
              <a:rPr lang="en-GB" sz="2201" b="1" dirty="0">
                <a:solidFill>
                  <a:srgbClr val="23BAED"/>
                </a:solidFill>
              </a:rPr>
              <a:t>introduce valuation </a:t>
            </a:r>
            <a:r>
              <a:rPr lang="en-GB" sz="2201" dirty="0">
                <a:solidFill>
                  <a:srgbClr val="595959"/>
                </a:solidFill>
              </a:rPr>
              <a:t>following on from the brief overview provided in module one</a:t>
            </a:r>
            <a:endParaRPr lang="en-GB" sz="2201" dirty="0">
              <a:solidFill>
                <a:srgbClr val="595959"/>
              </a:solidFill>
              <a:cs typeface="Arial"/>
            </a:endParaRPr>
          </a:p>
        </p:txBody>
      </p:sp>
      <p:pic>
        <p:nvPicPr>
          <p:cNvPr id="14" name="Graphic 13" descr="Checkmark">
            <a:extLst>
              <a:ext uri="{FF2B5EF4-FFF2-40B4-BE49-F238E27FC236}">
                <a16:creationId xmlns:a16="http://schemas.microsoft.com/office/drawing/2014/main" id="{56449A9C-7F0D-BC44-885A-5012809378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33" y="4148462"/>
            <a:ext cx="444761" cy="444761"/>
          </a:xfrm>
          <a:prstGeom prst="rect">
            <a:avLst/>
          </a:prstGeom>
        </p:spPr>
      </p:pic>
      <p:pic>
        <p:nvPicPr>
          <p:cNvPr id="15" name="Graphic 14" descr="Checkmark">
            <a:extLst>
              <a:ext uri="{FF2B5EF4-FFF2-40B4-BE49-F238E27FC236}">
                <a16:creationId xmlns:a16="http://schemas.microsoft.com/office/drawing/2014/main" id="{2A7F3E31-553D-804F-B443-8BD713DB8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33" y="5064686"/>
            <a:ext cx="444761" cy="444761"/>
          </a:xfrm>
          <a:prstGeom prst="rect">
            <a:avLst/>
          </a:prstGeom>
        </p:spPr>
      </p:pic>
      <p:sp>
        <p:nvSpPr>
          <p:cNvPr id="3" name="Slide Number Placeholder 2">
            <a:extLst>
              <a:ext uri="{FF2B5EF4-FFF2-40B4-BE49-F238E27FC236}">
                <a16:creationId xmlns:a16="http://schemas.microsoft.com/office/drawing/2014/main" id="{098DAB79-B88F-7845-B0EE-B1C5FD9F83BF}"/>
              </a:ext>
            </a:extLst>
          </p:cNvPr>
          <p:cNvSpPr>
            <a:spLocks noGrp="1"/>
          </p:cNvSpPr>
          <p:nvPr>
            <p:ph type="sldNum" sz="quarter" idx="12"/>
          </p:nvPr>
        </p:nvSpPr>
        <p:spPr/>
        <p:txBody>
          <a:bodyPr/>
          <a:lstStyle/>
          <a:p>
            <a:fld id="{971CEC84-1649-40CE-BFF6-7286506FEA08}" type="slidenum">
              <a:rPr lang="en-GB" smtClean="0"/>
              <a:pPr/>
              <a:t>97</a:t>
            </a:fld>
            <a:endParaRPr lang="en-GB"/>
          </a:p>
        </p:txBody>
      </p:sp>
    </p:spTree>
    <p:extLst>
      <p:ext uri="{BB962C8B-B14F-4D97-AF65-F5344CB8AC3E}">
        <p14:creationId xmlns:p14="http://schemas.microsoft.com/office/powerpoint/2010/main" val="28516301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7" name="Picture 6" descr="SwooshMask.png">
            <a:extLst>
              <a:ext uri="{FF2B5EF4-FFF2-40B4-BE49-F238E27FC236}">
                <a16:creationId xmlns:a16="http://schemas.microsoft.com/office/drawing/2014/main" id="{57455EBA-064B-824A-AD77-308F756487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8877" y="1192157"/>
            <a:ext cx="5713289" cy="5665843"/>
          </a:xfrm>
          <a:prstGeom prst="rect">
            <a:avLst/>
          </a:prstGeom>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074CFA94-2EDE-424F-8C9E-02B3A272673F}"/>
              </a:ext>
            </a:extLst>
          </p:cNvPr>
          <p:cNvSpPr>
            <a:spLocks noGrp="1"/>
          </p:cNvSpPr>
          <p:nvPr>
            <p:ph type="sldNum" sz="quarter" idx="12"/>
          </p:nvPr>
        </p:nvSpPr>
        <p:spPr/>
        <p:txBody>
          <a:bodyPr/>
          <a:lstStyle/>
          <a:p>
            <a:fld id="{971CEC84-1649-40CE-BFF6-7286506FEA08}" type="slidenum">
              <a:rPr lang="en-GB" smtClean="0"/>
              <a:pPr/>
              <a:t>98</a:t>
            </a:fld>
            <a:endParaRPr lang="en-GB"/>
          </a:p>
        </p:txBody>
      </p:sp>
      <p:sp>
        <p:nvSpPr>
          <p:cNvPr id="2" name="Title 1"/>
          <p:cNvSpPr>
            <a:spLocks noGrp="1"/>
          </p:cNvSpPr>
          <p:nvPr>
            <p:ph type="ctrTitle"/>
          </p:nvPr>
        </p:nvSpPr>
        <p:spPr>
          <a:xfrm>
            <a:off x="346890" y="2655285"/>
            <a:ext cx="5547292" cy="1604484"/>
          </a:xfrm>
        </p:spPr>
        <p:txBody>
          <a:bodyPr>
            <a:noAutofit/>
          </a:bodyPr>
          <a:lstStyle/>
          <a:p>
            <a:pPr algn="l"/>
            <a:r>
              <a:rPr lang="en-GB" sz="4000" b="1" dirty="0">
                <a:solidFill>
                  <a:srgbClr val="23BAED"/>
                </a:solidFill>
              </a:rPr>
              <a:t>Wrap-up</a:t>
            </a:r>
            <a:r>
              <a:rPr lang="en-GB" sz="4000" dirty="0"/>
              <a:t> &amp; next steps</a:t>
            </a:r>
          </a:p>
        </p:txBody>
      </p:sp>
    </p:spTree>
    <p:extLst>
      <p:ext uri="{BB962C8B-B14F-4D97-AF65-F5344CB8AC3E}">
        <p14:creationId xmlns:p14="http://schemas.microsoft.com/office/powerpoint/2010/main" val="19869083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2301348" y="1667916"/>
            <a:ext cx="6140389" cy="3000821"/>
          </a:xfrm>
          <a:prstGeom prst="rect">
            <a:avLst/>
          </a:prstGeom>
        </p:spPr>
        <p:txBody>
          <a:bodyPr wrap="square">
            <a:spAutoFit/>
          </a:bodyPr>
          <a:lstStyle/>
          <a:p>
            <a:r>
              <a:rPr lang="en-GB" sz="2100">
                <a:solidFill>
                  <a:prstClr val="black">
                    <a:lumMod val="65000"/>
                    <a:lumOff val="35000"/>
                  </a:prstClr>
                </a:solidFill>
              </a:rPr>
              <a:t>Individually reflect on the following questions in the context of scoping your own assessment:</a:t>
            </a:r>
          </a:p>
          <a:p>
            <a:endParaRPr lang="en-GB" sz="2100">
              <a:solidFill>
                <a:prstClr val="black">
                  <a:lumMod val="65000"/>
                  <a:lumOff val="35000"/>
                </a:prstClr>
              </a:solidFill>
            </a:endParaRPr>
          </a:p>
          <a:p>
            <a:endParaRPr lang="en-GB" sz="2100">
              <a:solidFill>
                <a:srgbClr val="595959"/>
              </a:solidFill>
            </a:endParaRPr>
          </a:p>
          <a:p>
            <a:pPr marL="342882" indent="-342882">
              <a:buFont typeface="Arial" panose="020B0604020202020204" pitchFamily="34" charset="0"/>
              <a:buChar char="•"/>
            </a:pPr>
            <a:r>
              <a:rPr lang="en-GB" sz="2100">
                <a:solidFill>
                  <a:srgbClr val="595959"/>
                </a:solidFill>
              </a:rPr>
              <a:t>What would the </a:t>
            </a:r>
            <a:r>
              <a:rPr lang="en-GB" sz="2100" b="1">
                <a:solidFill>
                  <a:srgbClr val="23BAED"/>
                </a:solidFill>
              </a:rPr>
              <a:t>value-chain boundary </a:t>
            </a:r>
            <a:r>
              <a:rPr lang="en-GB" sz="2100">
                <a:solidFill>
                  <a:srgbClr val="595959"/>
                </a:solidFill>
              </a:rPr>
              <a:t>be?</a:t>
            </a:r>
          </a:p>
          <a:p>
            <a:pPr marL="342882" indent="-342882">
              <a:buFont typeface="Arial" panose="020B0604020202020204" pitchFamily="34" charset="0"/>
              <a:buChar char="•"/>
            </a:pPr>
            <a:r>
              <a:rPr lang="en-GB" sz="2100">
                <a:solidFill>
                  <a:srgbClr val="595959"/>
                </a:solidFill>
              </a:rPr>
              <a:t>Would you assess </a:t>
            </a:r>
            <a:r>
              <a:rPr lang="en-GB" sz="2100" b="1">
                <a:solidFill>
                  <a:srgbClr val="23BAED"/>
                </a:solidFill>
              </a:rPr>
              <a:t>impacts and/or dependencies</a:t>
            </a:r>
            <a:r>
              <a:rPr lang="en-GB" sz="2100">
                <a:solidFill>
                  <a:srgbClr val="595959"/>
                </a:solidFill>
              </a:rPr>
              <a:t>?</a:t>
            </a:r>
          </a:p>
          <a:p>
            <a:pPr marL="342882" indent="-342882">
              <a:buFont typeface="Arial" panose="020B0604020202020204" pitchFamily="34" charset="0"/>
              <a:buChar char="•"/>
            </a:pPr>
            <a:r>
              <a:rPr lang="en-GB" sz="2100">
                <a:solidFill>
                  <a:srgbClr val="595959"/>
                </a:solidFill>
              </a:rPr>
              <a:t>Which </a:t>
            </a:r>
            <a:r>
              <a:rPr lang="en-GB" sz="2100" b="1">
                <a:solidFill>
                  <a:srgbClr val="23BAED"/>
                </a:solidFill>
              </a:rPr>
              <a:t>types of value </a:t>
            </a:r>
            <a:r>
              <a:rPr lang="en-GB" sz="2100">
                <a:solidFill>
                  <a:srgbClr val="595959"/>
                </a:solidFill>
              </a:rPr>
              <a:t>would you consider?</a:t>
            </a:r>
          </a:p>
          <a:p>
            <a:pPr marL="342882" indent="-342882">
              <a:buFont typeface="Arial" panose="020B0604020202020204" pitchFamily="34" charset="0"/>
              <a:buChar char="•"/>
            </a:pPr>
            <a:endParaRPr lang="en-GB" sz="2100">
              <a:solidFill>
                <a:srgbClr val="595959"/>
              </a:solidFil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3" y="1732547"/>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262871" y="1523617"/>
            <a:ext cx="655611" cy="3175732"/>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465801" y="1439095"/>
            <a:ext cx="686612" cy="3229643"/>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Title 1">
            <a:extLst>
              <a:ext uri="{FF2B5EF4-FFF2-40B4-BE49-F238E27FC236}">
                <a16:creationId xmlns:a16="http://schemas.microsoft.com/office/drawing/2014/main" id="{F180062F-7D3A-A543-AFC6-030111B379FA}"/>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Reflections, scoping your assessment</a:t>
            </a:r>
            <a:endParaRPr lang="en-US"/>
          </a:p>
        </p:txBody>
      </p:sp>
      <p:sp>
        <p:nvSpPr>
          <p:cNvPr id="14" name="TextBox 13">
            <a:extLst>
              <a:ext uri="{FF2B5EF4-FFF2-40B4-BE49-F238E27FC236}">
                <a16:creationId xmlns:a16="http://schemas.microsoft.com/office/drawing/2014/main" id="{B55C17E6-5084-DA4E-9034-FE8FFB1D9909}"/>
              </a:ext>
            </a:extLst>
          </p:cNvPr>
          <p:cNvSpPr txBox="1"/>
          <p:nvPr/>
        </p:nvSpPr>
        <p:spPr>
          <a:xfrm>
            <a:off x="292063" y="5154863"/>
            <a:ext cx="11847188" cy="707886"/>
          </a:xfrm>
          <a:prstGeom prst="rect">
            <a:avLst/>
          </a:prstGeom>
          <a:noFill/>
        </p:spPr>
        <p:txBody>
          <a:bodyPr wrap="square" rtlCol="0">
            <a:spAutoFit/>
          </a:bodyPr>
          <a:lstStyle/>
          <a:p>
            <a:pPr>
              <a:spcBef>
                <a:spcPts val="601"/>
              </a:spcBef>
              <a:spcAft>
                <a:spcPts val="601"/>
              </a:spcAft>
            </a:pPr>
            <a:r>
              <a:rPr lang="en-US" sz="2000" b="1">
                <a:solidFill>
                  <a:schemeClr val="tx1">
                    <a:lumMod val="65000"/>
                    <a:lumOff val="35000"/>
                  </a:schemeClr>
                </a:solidFill>
                <a:sym typeface="Wingdings" panose="05000000000000000000" pitchFamily="2" charset="2"/>
              </a:rPr>
              <a:t></a:t>
            </a:r>
            <a:r>
              <a:rPr lang="en-US" sz="2000">
                <a:sym typeface="Wingdings" panose="05000000000000000000" pitchFamily="2" charset="2"/>
              </a:rPr>
              <a:t> </a:t>
            </a:r>
            <a:r>
              <a:rPr lang="en-US" sz="2000" b="1">
                <a:solidFill>
                  <a:srgbClr val="23BAED"/>
                </a:solidFill>
              </a:rPr>
              <a:t>The bottom line is that although carrying out a natural capital assessment is technical, it's also achievable.</a:t>
            </a:r>
            <a:r>
              <a:rPr lang="en-US" sz="2000">
                <a:solidFill>
                  <a:srgbClr val="23BAED"/>
                </a:solidFill>
              </a:rPr>
              <a:t> </a:t>
            </a:r>
            <a:endParaRPr lang="en-CH" sz="200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35B400B0-F90C-1F42-8AFA-6419A0ABE1B4}"/>
              </a:ext>
            </a:extLst>
          </p:cNvPr>
          <p:cNvSpPr>
            <a:spLocks noGrp="1"/>
          </p:cNvSpPr>
          <p:nvPr>
            <p:ph type="sldNum" sz="quarter" idx="12"/>
          </p:nvPr>
        </p:nvSpPr>
        <p:spPr/>
        <p:txBody>
          <a:bodyPr/>
          <a:lstStyle/>
          <a:p>
            <a:fld id="{971CEC84-1649-40CE-BFF6-7286506FEA08}" type="slidenum">
              <a:rPr lang="en-GB" smtClean="0"/>
              <a:pPr/>
              <a:t>99</a:t>
            </a:fld>
            <a:endParaRPr lang="en-GB"/>
          </a:p>
        </p:txBody>
      </p:sp>
    </p:spTree>
    <p:extLst>
      <p:ext uri="{BB962C8B-B14F-4D97-AF65-F5344CB8AC3E}">
        <p14:creationId xmlns:p14="http://schemas.microsoft.com/office/powerpoint/2010/main" val="1809505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V_TOP" val="241.6504"/>
  <p:tag name="ADV_LEFT" val="14.1348"/>
  <p:tag name="ADV_HEIGHT" val="33.12032"/>
  <p:tag name="ADV_WIDTH" val="334.96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52CB775DFBA948BE87F5552CC1E5E7" ma:contentTypeVersion="13" ma:contentTypeDescription="Create a new document." ma:contentTypeScope="" ma:versionID="43f330dddb0f14c745349c0c8b74ad74">
  <xsd:schema xmlns:xsd="http://www.w3.org/2001/XMLSchema" xmlns:xs="http://www.w3.org/2001/XMLSchema" xmlns:p="http://schemas.microsoft.com/office/2006/metadata/properties" xmlns:ns3="9f682f71-ab7f-4dd0-8c05-81353b4ee456" xmlns:ns4="d7198a07-f28f-4b6e-b239-e9ac8a5fe3e1" targetNamespace="http://schemas.microsoft.com/office/2006/metadata/properties" ma:root="true" ma:fieldsID="52c9b631ccc72498c31be8c0189b3efb" ns3:_="" ns4:_="">
    <xsd:import namespace="9f682f71-ab7f-4dd0-8c05-81353b4ee456"/>
    <xsd:import namespace="d7198a07-f28f-4b6e-b239-e9ac8a5fe3e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2f71-ab7f-4dd0-8c05-81353b4ee4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198a07-f28f-4b6e-b239-e9ac8a5fe3e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0F88494A-E5AE-4A28-B7D5-E117D33D1BF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d7198a07-f28f-4b6e-b239-e9ac8a5fe3e1"/>
    <ds:schemaRef ds:uri="9f682f71-ab7f-4dd0-8c05-81353b4ee45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1D49180-DAA7-4409-BF95-C3527EC790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682f71-ab7f-4dd0-8c05-81353b4ee456"/>
    <ds:schemaRef ds:uri="d7198a07-f28f-4b6e-b239-e9ac8a5fe3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1818</TotalTime>
  <Words>7732</Words>
  <Application>Microsoft Office PowerPoint</Application>
  <PresentationFormat>Widescreen</PresentationFormat>
  <Paragraphs>1166</Paragraphs>
  <Slides>105</Slides>
  <Notes>105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105</vt:i4>
      </vt:variant>
    </vt:vector>
  </HeadingPairs>
  <TitlesOfParts>
    <vt:vector size="112" baseType="lpstr">
      <vt:lpstr>Arial</vt:lpstr>
      <vt:lpstr>Calibri</vt:lpstr>
      <vt:lpstr>Symbol</vt:lpstr>
      <vt:lpstr>Times</vt:lpstr>
      <vt:lpstr>Wingdings</vt:lpstr>
      <vt:lpstr>Office Theme</vt:lpstr>
      <vt:lpstr>Office Theme</vt:lpstr>
      <vt:lpstr>Business training on natural capital</vt:lpstr>
      <vt:lpstr>We Value Nature – Who are we?</vt:lpstr>
      <vt:lpstr>Module 2 training development – Acknowledging contributors</vt:lpstr>
      <vt:lpstr>We Value Nature training is open</vt:lpstr>
      <vt:lpstr>A few “house rules” – virtual training</vt:lpstr>
      <vt:lpstr>A few “house rules” – in person training</vt:lpstr>
      <vt:lpstr>We Value Nature’s business training on natural capital – link to M1</vt:lpstr>
      <vt:lpstr>Learning objectives of module 2</vt:lpstr>
      <vt:lpstr>Agenda</vt:lpstr>
      <vt:lpstr>Introductions</vt:lpstr>
      <vt:lpstr>Who is your support team for today?</vt:lpstr>
      <vt:lpstr>Who is in the room</vt:lpstr>
      <vt:lpstr>Introductions </vt:lpstr>
      <vt:lpstr>Introductions </vt:lpstr>
      <vt:lpstr>Setting the scene  and a brief re-cap on natural capital</vt:lpstr>
      <vt:lpstr>Keeping up momentum during the COVID-19 crisis</vt:lpstr>
      <vt:lpstr>Optional videos to set the scene</vt:lpstr>
      <vt:lpstr>Knowledge check</vt:lpstr>
      <vt:lpstr>Knowledge check</vt:lpstr>
      <vt:lpstr>How to use Mentimeter</vt:lpstr>
      <vt:lpstr>Answer: Natural Capital Definition</vt:lpstr>
      <vt:lpstr>PowerPoint Presentation</vt:lpstr>
      <vt:lpstr>Business depends on &amp; impacts natural capital</vt:lpstr>
      <vt:lpstr>Integrating approaches and building links between protocols </vt:lpstr>
      <vt:lpstr>Knowledge check</vt:lpstr>
      <vt:lpstr>How to use Mentimeter</vt:lpstr>
      <vt:lpstr>What parts of the Natural Capital Protocol will we cover?</vt:lpstr>
      <vt:lpstr>The business case for assessing natural capital &amp; common assessments</vt:lpstr>
      <vt:lpstr>PowerPoint Presentation</vt:lpstr>
      <vt:lpstr>Reflections, risks and opportunities</vt:lpstr>
      <vt:lpstr>Why assess your impacts &amp; dependencies? The business case…</vt:lpstr>
      <vt:lpstr>Assessments: Measure &amp; Value</vt:lpstr>
      <vt:lpstr>Business application</vt:lpstr>
      <vt:lpstr>Overview of current assessments</vt:lpstr>
      <vt:lpstr>Business applications</vt:lpstr>
      <vt:lpstr>Concrete steps to undertaking a 1st natural capital assessment</vt:lpstr>
      <vt:lpstr>Re-cap of the learning objectives module 2</vt:lpstr>
      <vt:lpstr>Identifying your natural capital impacts &amp; dependencies</vt:lpstr>
      <vt:lpstr>Concrete steps to undertaking a 1st natural capital assessment</vt:lpstr>
      <vt:lpstr>Optional video – practical example of impacts/dependencies</vt:lpstr>
      <vt:lpstr>Natural capital dependencies</vt:lpstr>
      <vt:lpstr>Dependency pathways</vt:lpstr>
      <vt:lpstr>Natural capital impacts</vt:lpstr>
      <vt:lpstr>Impact drivers</vt:lpstr>
      <vt:lpstr>Knowledge check (optional depending on time)</vt:lpstr>
      <vt:lpstr>How to use Mentimeter</vt:lpstr>
      <vt:lpstr>Case study example – Cementos Argos</vt:lpstr>
      <vt:lpstr>Case study example – Cementos Argos (continued)</vt:lpstr>
      <vt:lpstr>Examples of ecosystem services to consider </vt:lpstr>
      <vt:lpstr>Group exercise in breakout rooms</vt:lpstr>
      <vt:lpstr>Group exercise at tables</vt:lpstr>
      <vt:lpstr>Case study example – Cementos Argos, Colombia</vt:lpstr>
      <vt:lpstr>Case study example – Cementos Argos, Colombia</vt:lpstr>
      <vt:lpstr>Cementos Argos’ Value Added Statement</vt:lpstr>
      <vt:lpstr>What may be the most material natural capital impact and dependency for your business? </vt:lpstr>
      <vt:lpstr>Where we are in the learning objectives</vt:lpstr>
      <vt:lpstr>Scoping an assessment</vt:lpstr>
      <vt:lpstr>Concrete steps to undertaking a 1st natural capital assessment</vt:lpstr>
      <vt:lpstr>Project ambition: scoping an assessment</vt:lpstr>
      <vt:lpstr>PowerPoint Presentation</vt:lpstr>
      <vt:lpstr>PowerPoint Presentation</vt:lpstr>
      <vt:lpstr>Re-cap case study example – Cementos Argos </vt:lpstr>
      <vt:lpstr>Case Study Example – Cementos Argos, Colombia</vt:lpstr>
      <vt:lpstr>Who could the stakeholders and target audience be for Cementos Argos?</vt:lpstr>
      <vt:lpstr>Case Study Example – Cementos Argos, Colombia</vt:lpstr>
      <vt:lpstr>So what could the scope of work look like for  Cementos Argos based on the information we have? </vt:lpstr>
      <vt:lpstr>Case study example – Hugo Boss</vt:lpstr>
      <vt:lpstr>Case study example – Hugo Boss</vt:lpstr>
      <vt:lpstr>HUGO BOSS’ Natural Capital evaluation</vt:lpstr>
      <vt:lpstr>Case Study Example – Hugo Boss</vt:lpstr>
      <vt:lpstr>So what could the scope of work look like for  Hugo Boss based on the information we have? </vt:lpstr>
      <vt:lpstr>Case Study Example – Hugo Boss </vt:lpstr>
      <vt:lpstr>PowerPoint Presentation</vt:lpstr>
      <vt:lpstr>Where we are in the learning objectives</vt:lpstr>
      <vt:lpstr>Concrete steps to undertaking a 1st natural capital assessment</vt:lpstr>
      <vt:lpstr>Planning an assessment</vt:lpstr>
      <vt:lpstr>Other considerations</vt:lpstr>
      <vt:lpstr>Practical tips &amp; success factors</vt:lpstr>
      <vt:lpstr>SHIFT platform and the Natural Capital Toolkit</vt:lpstr>
      <vt:lpstr>Natural Capital Toolkit example</vt:lpstr>
      <vt:lpstr>Tools to Determine Impacts and Dependencies</vt:lpstr>
      <vt:lpstr>Where we are in the learning objectives</vt:lpstr>
      <vt:lpstr>Materiality</vt:lpstr>
      <vt:lpstr>Concrete steps to undertaking a 1st natural capital assessment</vt:lpstr>
      <vt:lpstr>Definition from Protocol</vt:lpstr>
      <vt:lpstr>How to measure and links to guidance </vt:lpstr>
      <vt:lpstr>Food Industry Example – Dutch Seafood Company </vt:lpstr>
      <vt:lpstr>Food industry example - material impacts</vt:lpstr>
      <vt:lpstr>Food industry example - material impacts</vt:lpstr>
      <vt:lpstr>Where we are in the learning objectives</vt:lpstr>
      <vt:lpstr>Introduction to monetary valuation for scoping an assessment</vt:lpstr>
      <vt:lpstr>Concrete steps to undertaking a 1st natural capital assessment</vt:lpstr>
      <vt:lpstr>Assessments: Measure &amp; Value</vt:lpstr>
      <vt:lpstr>Why is monetary valuation useful and/or contentious?</vt:lpstr>
      <vt:lpstr>Intro to Total Economic Value (TEV)</vt:lpstr>
      <vt:lpstr>Reflections, total economic value </vt:lpstr>
      <vt:lpstr>Where we are in the learning objectives</vt:lpstr>
      <vt:lpstr>Wrap-up &amp; next steps</vt:lpstr>
      <vt:lpstr>PowerPoint Presentation</vt:lpstr>
      <vt:lpstr>Mentimeter question</vt:lpstr>
      <vt:lpstr>How to use Mentimeter</vt:lpstr>
      <vt:lpstr>PowerPoint Presentation</vt:lpstr>
      <vt:lpstr>We are here to help!</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Katia Bonga</cp:lastModifiedBy>
  <cp:revision>335</cp:revision>
  <dcterms:created xsi:type="dcterms:W3CDTF">2019-02-27T14:09:40Z</dcterms:created>
  <dcterms:modified xsi:type="dcterms:W3CDTF">2020-09-29T21:36:53Z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0x010100AC52CB775DFBA948BE87F5552CC1E5E7</vt:lpwstr>
  </property>
</Properties>
</file>